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handoutMasterIdLst>
    <p:handoutMasterId r:id="rId21"/>
  </p:handoutMasterIdLst>
  <p:sldIdLst>
    <p:sldId id="256" r:id="rId2"/>
    <p:sldId id="284" r:id="rId3"/>
    <p:sldId id="290" r:id="rId4"/>
    <p:sldId id="295" r:id="rId5"/>
    <p:sldId id="257" r:id="rId6"/>
    <p:sldId id="272" r:id="rId7"/>
    <p:sldId id="291" r:id="rId8"/>
    <p:sldId id="313" r:id="rId9"/>
    <p:sldId id="260" r:id="rId10"/>
    <p:sldId id="283" r:id="rId11"/>
    <p:sldId id="306" r:id="rId12"/>
    <p:sldId id="298" r:id="rId13"/>
    <p:sldId id="299" r:id="rId14"/>
    <p:sldId id="312" r:id="rId15"/>
    <p:sldId id="287" r:id="rId16"/>
    <p:sldId id="266" r:id="rId17"/>
    <p:sldId id="314" r:id="rId18"/>
    <p:sldId id="267" r:id="rId19"/>
  </p:sldIdLst>
  <p:sldSz cx="9144000" cy="6858000" type="screen4x3"/>
  <p:notesSz cx="9934575" cy="68024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克郎 井上" initials="克郎" lastIdx="7" clrIdx="0">
    <p:extLst>
      <p:ext uri="{19B8F6BF-5375-455C-9EA6-DF929625EA0E}">
        <p15:presenceInfo xmlns:p15="http://schemas.microsoft.com/office/powerpoint/2012/main" userId="960172256352bd6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CD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21" autoAdjust="0"/>
    <p:restoredTop sz="84812" autoAdjust="0"/>
  </p:normalViewPr>
  <p:slideViewPr>
    <p:cSldViewPr snapToGrid="0">
      <p:cViewPr>
        <p:scale>
          <a:sx n="66" d="100"/>
          <a:sy n="66" d="100"/>
        </p:scale>
        <p:origin x="504" y="-10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4982" cy="3413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27295" y="0"/>
            <a:ext cx="4304982" cy="3413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92BB1-5B62-40C4-9CBF-3E611EF40646}" type="datetimeFigureOut">
              <a:rPr kumimoji="1" lang="ja-JP" altLang="en-US" smtClean="0"/>
              <a:t>2019/2/18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6461136"/>
            <a:ext cx="4304982" cy="3413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27295" y="6461136"/>
            <a:ext cx="4304982" cy="3413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1C4F9D-16FD-4E79-BF77-9679EB030431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394975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4982" cy="3413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7295" y="0"/>
            <a:ext cx="4304982" cy="3413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A4BEA0-F2A8-43E5-B67F-EFCADE4014F3}" type="datetimeFigureOut">
              <a:rPr kumimoji="1" lang="ja-JP" altLang="en-US" smtClean="0"/>
              <a:t>2019/2/18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35350" y="849313"/>
            <a:ext cx="3063875" cy="2297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458" y="3273673"/>
            <a:ext cx="7947659" cy="26784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461136"/>
            <a:ext cx="4304982" cy="3413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7295" y="6461136"/>
            <a:ext cx="4304982" cy="3413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9AAFC-EA4B-4AEE-9AB9-2AC26C6DE19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78238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38467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182350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12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408017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13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96978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14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6519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15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90465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Linux</a:t>
            </a:r>
            <a:r>
              <a:rPr kumimoji="1" lang="ja-JP" altLang="en-US" dirty="0" err="1" smtClean="0"/>
              <a:t>での</a:t>
            </a:r>
            <a:r>
              <a:rPr kumimoji="1" lang="en-US" altLang="ja-JP" dirty="0" smtClean="0"/>
              <a:t>grep</a:t>
            </a:r>
            <a:r>
              <a:rPr kumimoji="1" lang="ja-JP" altLang="en-US" dirty="0" smtClean="0"/>
              <a:t>は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倍の速度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TODO:</a:t>
            </a:r>
            <a:r>
              <a:rPr kumimoji="1" lang="ja-JP" altLang="en-US" dirty="0" smtClean="0"/>
              <a:t>単純な例は</a:t>
            </a:r>
            <a:r>
              <a:rPr kumimoji="1" lang="en-US" altLang="ja-JP" dirty="0" smtClean="0"/>
              <a:t>grep</a:t>
            </a:r>
            <a:r>
              <a:rPr kumimoji="1" lang="ja-JP" altLang="en-US" dirty="0" smtClean="0"/>
              <a:t>に投げてやれ？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17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70764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3943"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93145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コード片の距離を計算し，距離が一定以下のものをみつける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UI</a:t>
            </a:r>
            <a:r>
              <a:rPr kumimoji="1" lang="ja-JP" altLang="en-US" dirty="0" smtClean="0"/>
              <a:t>が扱いやすく，簡単に使えるので，</a:t>
            </a:r>
            <a:endParaRPr kumimoji="1" lang="en-US" altLang="ja-JP" dirty="0" smtClean="0"/>
          </a:p>
          <a:p>
            <a:r>
              <a:rPr kumimoji="1" lang="ja-JP" altLang="en-US" dirty="0" smtClean="0"/>
              <a:t>関数名検索のような単純な例では，手軽に使用できる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つぎ</a:t>
            </a:r>
            <a:r>
              <a:rPr kumimoji="1" lang="ja-JP" altLang="en-US" dirty="0" smtClean="0"/>
              <a:t>は</a:t>
            </a:r>
            <a:r>
              <a:rPr kumimoji="1" lang="en-US" altLang="ja-JP" dirty="0" smtClean="0"/>
              <a:t>…</a:t>
            </a:r>
            <a:r>
              <a:rPr kumimoji="1" lang="ja-JP" altLang="en-US" dirty="0" smtClean="0"/>
              <a:t>のスライド</a:t>
            </a:r>
            <a:r>
              <a:rPr kumimoji="1" lang="ja-JP" altLang="en-US" dirty="0" smtClean="0"/>
              <a:t>です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68867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grep</a:t>
            </a:r>
            <a:r>
              <a:rPr kumimoji="1" lang="ja-JP" altLang="en-US" dirty="0" smtClean="0"/>
              <a:t>の</a:t>
            </a:r>
            <a:r>
              <a:rPr kumimoji="1" lang="en-US" altLang="ja-JP" dirty="0" smtClean="0"/>
              <a:t>UI</a:t>
            </a:r>
            <a:r>
              <a:rPr kumimoji="1" lang="ja-JP" altLang="en-US" dirty="0" smtClean="0"/>
              <a:t>は良いが</a:t>
            </a:r>
            <a:r>
              <a:rPr kumimoji="1" lang="ja-JP" altLang="en-US" dirty="0" smtClean="0"/>
              <a:t>書きにくい</a:t>
            </a:r>
            <a:endParaRPr kumimoji="1" lang="en-US" altLang="ja-JP" dirty="0" smtClean="0"/>
          </a:p>
          <a:p>
            <a:r>
              <a:rPr kumimoji="1" lang="ja-JP" altLang="en-US" dirty="0" smtClean="0"/>
              <a:t>クエリが複雑に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38727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NCDSearch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/>
              <a:t>grep</a:t>
            </a:r>
            <a:r>
              <a:rPr kumimoji="1" lang="ja-JP" altLang="en-US" dirty="0" smtClean="0"/>
              <a:t>と違って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247785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93294-AF14-40F1-BC5D-DE1B12F678FF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055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93294-AF14-40F1-BC5D-DE1B12F678FF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93735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if</a:t>
            </a:r>
            <a:r>
              <a:rPr kumimoji="1" lang="ja-JP" altLang="en-US" dirty="0" smtClean="0"/>
              <a:t>の中括弧が開いたままなので</a:t>
            </a:r>
            <a:endParaRPr kumimoji="1" lang="en-US" altLang="ja-JP" dirty="0" smtClean="0"/>
          </a:p>
          <a:p>
            <a:r>
              <a:rPr kumimoji="1" lang="ja-JP" altLang="en-US" dirty="0" smtClean="0"/>
              <a:t>クエリに直接書かれてる </a:t>
            </a:r>
            <a:r>
              <a:rPr kumimoji="1" lang="en-US" altLang="ja-JP" dirty="0" smtClean="0"/>
              <a:t>print</a:t>
            </a:r>
            <a:r>
              <a:rPr kumimoji="1" lang="en-US" altLang="ja-JP" baseline="0" dirty="0" smtClean="0"/>
              <a:t> </a:t>
            </a:r>
            <a:r>
              <a:rPr kumimoji="1" lang="ja-JP" altLang="en-US" dirty="0" err="1" smtClean="0"/>
              <a:t>には</a:t>
            </a:r>
            <a:r>
              <a:rPr kumimoji="1" lang="ja-JP" altLang="en-US" dirty="0" smtClean="0"/>
              <a:t>マッチせず</a:t>
            </a:r>
            <a:endParaRPr kumimoji="1" lang="en-US" altLang="ja-JP" dirty="0" smtClean="0"/>
          </a:p>
          <a:p>
            <a:r>
              <a:rPr kumimoji="1" lang="ja-JP" altLang="en-US" dirty="0" smtClean="0"/>
              <a:t>マッチ継続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1,2</a:t>
            </a:r>
            <a:r>
              <a:rPr kumimoji="1" lang="ja-JP" altLang="en-US" dirty="0" smtClean="0"/>
              <a:t>にマッチして、また</a:t>
            </a:r>
            <a:r>
              <a:rPr kumimoji="1" lang="en-US" altLang="ja-JP" dirty="0" smtClean="0"/>
              <a:t>…</a:t>
            </a:r>
          </a:p>
          <a:p>
            <a:r>
              <a:rPr kumimoji="1" lang="ja-JP" altLang="en-US" dirty="0" smtClean="0"/>
              <a:t>括弧が無いけど括弧の対応？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任意のプログラム断片</a:t>
            </a:r>
            <a:endParaRPr kumimoji="1" lang="en-US" altLang="ja-JP" dirty="0" smtClean="0"/>
          </a:p>
          <a:p>
            <a:r>
              <a:rPr kumimoji="1" lang="ja-JP" altLang="en-US" dirty="0" smtClean="0"/>
              <a:t>　　　対応が</a:t>
            </a:r>
            <a:r>
              <a:rPr kumimoji="1" lang="en-US" altLang="ja-JP" dirty="0" smtClean="0"/>
              <a:t>…</a:t>
            </a:r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取れてないものを排除？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はじく例を追加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505481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9AAFC-EA4B-4AEE-9AB9-2AC26C6DE192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1652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dirty="0"/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 dirty="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A05C196C-202C-44DA-B511-44E8B803B6C1}" type="datetime1">
              <a:rPr kumimoji="1" lang="ja-JP" altLang="en-US" smtClean="0"/>
              <a:t>2019/2/18</a:t>
            </a:fld>
            <a:endParaRPr kumimoji="1" lang="ja-JP" altLang="en-US" dirty="0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3275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24CCF0-C4FA-40B5-BB4E-DC48A95FE40D}" type="datetime1">
              <a:rPr kumimoji="1" lang="ja-JP" altLang="en-US" smtClean="0"/>
              <a:t>2019/2/18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971641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24CCF0-C4FA-40B5-BB4E-DC48A95FE40D}" type="datetime1">
              <a:rPr kumimoji="1" lang="ja-JP" altLang="en-US" smtClean="0"/>
              <a:t>2019/2/18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45835294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F4DF3F-0793-49CB-9C0F-2F3125A9BB96}" type="datetime1">
              <a:rPr kumimoji="1" lang="ja-JP" altLang="en-US" smtClean="0"/>
              <a:t>2019/2/18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15607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A4532D-2946-4FA3-9ED7-92B5BE992400}" type="datetime1">
              <a:rPr kumimoji="1" lang="ja-JP" altLang="en-US" smtClean="0"/>
              <a:t>2019/2/18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15843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474EAC-C0EA-44EF-A1B1-9AEB31254E83}" type="datetime1">
              <a:rPr kumimoji="1" lang="ja-JP" altLang="en-US" smtClean="0"/>
              <a:t>2019/2/18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16366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447888-ACEA-4AF7-A090-58CA1A3B5A40}" type="datetime1">
              <a:rPr kumimoji="1" lang="ja-JP" altLang="en-US" smtClean="0"/>
              <a:t>2019/2/18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9839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23D849-D6CF-4296-9B10-C4D26E1FC0A6}" type="datetime1">
              <a:rPr kumimoji="1" lang="ja-JP" altLang="en-US" smtClean="0"/>
              <a:t>2019/2/18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67332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7CECE9-6FE8-4CAF-9D78-8615411DF299}" type="datetime1">
              <a:rPr kumimoji="1" lang="ja-JP" altLang="en-US" smtClean="0"/>
              <a:t>2019/2/18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1841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24CCF0-C4FA-40B5-BB4E-DC48A95FE40D}" type="datetime1">
              <a:rPr kumimoji="1" lang="ja-JP" altLang="en-US" smtClean="0"/>
              <a:t>2019/2/18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05173228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 smtClean="0"/>
              <a:t>図を追加</a:t>
            </a:r>
            <a:endParaRPr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52C512-0A42-4524-ACD5-7D8922EEDEF5}" type="datetime1">
              <a:rPr kumimoji="1" lang="ja-JP" altLang="en-US" smtClean="0"/>
              <a:t>2019/2/18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17823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 dirty="0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0024CCF0-C4FA-40B5-BB4E-DC48A95FE40D}" type="datetime1">
              <a:rPr kumimoji="1" lang="ja-JP" altLang="en-US" smtClean="0"/>
              <a:t>2019/2/18</a:t>
            </a:fld>
            <a:endParaRPr kumimoji="1" lang="ja-JP" altLang="en-US" dirty="0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kumimoji="1" lang="ja-JP" altLang="en-US" dirty="0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41705FA-3E3C-4201-9410-4DCB5390BDF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 dirty="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  <p:extLst>
      <p:ext uri="{BB962C8B-B14F-4D97-AF65-F5344CB8AC3E}">
        <p14:creationId xmlns:p14="http://schemas.microsoft.com/office/powerpoint/2010/main" val="2668697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3600" dirty="0"/>
              <a:t>容易に使用可能</a:t>
            </a:r>
            <a:r>
              <a:rPr lang="ja-JP" altLang="en-US" sz="3600" dirty="0" smtClean="0"/>
              <a:t>な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en-US" altLang="ja-JP" sz="3600" dirty="0" smtClean="0"/>
              <a:t>grep</a:t>
            </a:r>
            <a:r>
              <a:rPr lang="ja-JP" altLang="en-US" sz="3600" dirty="0"/>
              <a:t>風コードクローン検索</a:t>
            </a:r>
            <a:r>
              <a:rPr lang="ja-JP" altLang="en-US" sz="3600" dirty="0" smtClean="0"/>
              <a:t>ツール</a:t>
            </a:r>
            <a:endParaRPr kumimoji="1" lang="ja-JP" altLang="en-US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ja-JP" altLang="en-US" sz="2800" dirty="0"/>
              <a:t>井上</a:t>
            </a:r>
            <a:r>
              <a:rPr lang="ja-JP" altLang="en-US" sz="2800" dirty="0" smtClean="0"/>
              <a:t>研究室</a:t>
            </a:r>
            <a:endParaRPr lang="en-US" altLang="ja-JP" sz="2800" dirty="0" smtClean="0"/>
          </a:p>
          <a:p>
            <a:pPr algn="r"/>
            <a:r>
              <a:rPr kumimoji="1" lang="ja-JP" altLang="en-US" sz="2800" dirty="0" smtClean="0"/>
              <a:t>宮本 裕也</a:t>
            </a:r>
            <a:endParaRPr kumimoji="1" lang="ja-JP" altLang="en-US" sz="280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4294967295"/>
          </p:nvPr>
        </p:nvSpPr>
        <p:spPr>
          <a:xfrm>
            <a:off x="7086600" y="6356350"/>
            <a:ext cx="2057400" cy="365125"/>
          </a:xfrm>
        </p:spPr>
        <p:txBody>
          <a:bodyPr/>
          <a:lstStyle/>
          <a:p>
            <a:fld id="{241705FA-3E3C-4201-9410-4DCB5390BDF9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2217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検索アルゴリズム</a:t>
            </a:r>
            <a:r>
              <a:rPr lang="ja-JP" altLang="en-US" dirty="0" smtClean="0">
                <a:sym typeface="Wingdings" panose="05000000000000000000" pitchFamily="2" charset="2"/>
              </a:rPr>
              <a:t>：パーサ</a:t>
            </a:r>
            <a:r>
              <a:rPr lang="ja-JP" altLang="en-US" dirty="0">
                <a:sym typeface="Wingdings" panose="05000000000000000000" pitchFamily="2" charset="2"/>
              </a:rPr>
              <a:t>構築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477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2800" dirty="0" smtClean="0"/>
              <a:t>クエリをトークン列に分解し，パーサを</a:t>
            </a:r>
            <a:r>
              <a:rPr lang="ja-JP" altLang="en-US" sz="2800" dirty="0"/>
              <a:t>構築</a:t>
            </a:r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1003299" y="2384417"/>
            <a:ext cx="6824028" cy="3603633"/>
            <a:chOff x="1003299" y="2384417"/>
            <a:chExt cx="6824028" cy="3603633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003300" y="2857218"/>
              <a:ext cx="2782432" cy="3693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dirty="0">
                  <a:latin typeface="Consolas" panose="020B0609020204030204" pitchFamily="49" charset="0"/>
                </a:rPr>
                <a:t>a = a $( + $| - $) b</a:t>
              </a:r>
              <a:endParaRPr kumimoji="1" lang="ja-JP" altLang="en-US" dirty="0">
                <a:latin typeface="Consolas" panose="020B0609020204030204" pitchFamily="49" charset="0"/>
              </a:endParaRPr>
            </a:p>
          </p:txBody>
        </p:sp>
        <p:grpSp>
          <p:nvGrpSpPr>
            <p:cNvPr id="17" name="グループ化 16"/>
            <p:cNvGrpSpPr/>
            <p:nvPr/>
          </p:nvGrpSpPr>
          <p:grpSpPr>
            <a:xfrm>
              <a:off x="4286132" y="2857219"/>
              <a:ext cx="3541195" cy="369331"/>
              <a:chOff x="982981" y="3254716"/>
              <a:chExt cx="3046482" cy="369333"/>
            </a:xfrm>
          </p:grpSpPr>
          <p:sp>
            <p:nvSpPr>
              <p:cNvPr id="6" name="テキスト ボックス 5"/>
              <p:cNvSpPr txBox="1"/>
              <p:nvPr/>
            </p:nvSpPr>
            <p:spPr>
              <a:xfrm>
                <a:off x="982981" y="3254717"/>
                <a:ext cx="306070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 smtClean="0">
                    <a:latin typeface="Consolas" panose="020B0609020204030204" pitchFamily="49" charset="0"/>
                  </a:rPr>
                  <a:t>a</a:t>
                </a:r>
                <a:endParaRPr kumimoji="1" lang="ja-JP" altLang="en-US" dirty="0">
                  <a:latin typeface="Consolas" panose="020B0609020204030204" pitchFamily="49" charset="0"/>
                </a:endParaRPr>
              </a:p>
            </p:txBody>
          </p:sp>
          <p:sp>
            <p:nvSpPr>
              <p:cNvPr id="8" name="テキスト ボックス 7"/>
              <p:cNvSpPr txBox="1"/>
              <p:nvPr/>
            </p:nvSpPr>
            <p:spPr>
              <a:xfrm>
                <a:off x="1289051" y="3254717"/>
                <a:ext cx="306070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 smtClean="0">
                    <a:latin typeface="Consolas" panose="020B0609020204030204" pitchFamily="49" charset="0"/>
                  </a:rPr>
                  <a:t>=</a:t>
                </a:r>
                <a:endParaRPr kumimoji="1" lang="ja-JP" altLang="en-US" dirty="0">
                  <a:latin typeface="Consolas" panose="020B0609020204030204" pitchFamily="49" charset="0"/>
                </a:endParaRPr>
              </a:p>
            </p:txBody>
          </p:sp>
          <p:sp>
            <p:nvSpPr>
              <p:cNvPr id="10" name="テキスト ボックス 9"/>
              <p:cNvSpPr txBox="1"/>
              <p:nvPr/>
            </p:nvSpPr>
            <p:spPr>
              <a:xfrm>
                <a:off x="1595121" y="3254717"/>
                <a:ext cx="306070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 smtClean="0">
                    <a:latin typeface="Consolas" panose="020B0609020204030204" pitchFamily="49" charset="0"/>
                  </a:rPr>
                  <a:t>a</a:t>
                </a:r>
                <a:endParaRPr kumimoji="1" lang="ja-JP" altLang="en-US" dirty="0">
                  <a:latin typeface="Consolas" panose="020B0609020204030204" pitchFamily="49" charset="0"/>
                </a:endParaRPr>
              </a:p>
            </p:txBody>
          </p:sp>
          <p:sp>
            <p:nvSpPr>
              <p:cNvPr id="11" name="テキスト ボックス 10"/>
              <p:cNvSpPr txBox="1"/>
              <p:nvPr/>
            </p:nvSpPr>
            <p:spPr>
              <a:xfrm>
                <a:off x="1901191" y="3254717"/>
                <a:ext cx="404176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 smtClean="0">
                    <a:latin typeface="Consolas" panose="020B0609020204030204" pitchFamily="49" charset="0"/>
                  </a:rPr>
                  <a:t>$(</a:t>
                </a:r>
                <a:endParaRPr kumimoji="1" lang="ja-JP" altLang="en-US" dirty="0">
                  <a:latin typeface="Consolas" panose="020B0609020204030204" pitchFamily="49" charset="0"/>
                </a:endParaRPr>
              </a:p>
            </p:txBody>
          </p:sp>
          <p:sp>
            <p:nvSpPr>
              <p:cNvPr id="12" name="テキスト ボックス 11"/>
              <p:cNvSpPr txBox="1"/>
              <p:nvPr/>
            </p:nvSpPr>
            <p:spPr>
              <a:xfrm>
                <a:off x="2611438" y="3254716"/>
                <a:ext cx="404176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 smtClean="0">
                    <a:latin typeface="Consolas" panose="020B0609020204030204" pitchFamily="49" charset="0"/>
                  </a:rPr>
                  <a:t>$|</a:t>
                </a:r>
                <a:endParaRPr kumimoji="1" lang="ja-JP" altLang="en-US" dirty="0">
                  <a:latin typeface="Consolas" panose="020B0609020204030204" pitchFamily="49" charset="0"/>
                </a:endParaRPr>
              </a:p>
            </p:txBody>
          </p:sp>
          <p:sp>
            <p:nvSpPr>
              <p:cNvPr id="13" name="テキスト ボックス 12"/>
              <p:cNvSpPr txBox="1"/>
              <p:nvPr/>
            </p:nvSpPr>
            <p:spPr>
              <a:xfrm>
                <a:off x="2305368" y="3254716"/>
                <a:ext cx="306070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 smtClean="0">
                    <a:latin typeface="Consolas" panose="020B0609020204030204" pitchFamily="49" charset="0"/>
                  </a:rPr>
                  <a:t>+</a:t>
                </a:r>
                <a:endParaRPr kumimoji="1" lang="ja-JP" altLang="en-US" dirty="0">
                  <a:latin typeface="Consolas" panose="020B0609020204030204" pitchFamily="49" charset="0"/>
                </a:endParaRPr>
              </a:p>
            </p:txBody>
          </p:sp>
          <p:sp>
            <p:nvSpPr>
              <p:cNvPr id="14" name="テキスト ボックス 13"/>
              <p:cNvSpPr txBox="1"/>
              <p:nvPr/>
            </p:nvSpPr>
            <p:spPr>
              <a:xfrm>
                <a:off x="3015615" y="3254716"/>
                <a:ext cx="306070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ja-JP" dirty="0" smtClean="0">
                    <a:latin typeface="Consolas" panose="020B0609020204030204" pitchFamily="49" charset="0"/>
                  </a:rPr>
                  <a:t>-</a:t>
                </a:r>
                <a:endParaRPr kumimoji="1" lang="ja-JP" altLang="en-US" dirty="0">
                  <a:latin typeface="Consolas" panose="020B0609020204030204" pitchFamily="49" charset="0"/>
                </a:endParaRPr>
              </a:p>
            </p:txBody>
          </p:sp>
          <p:sp>
            <p:nvSpPr>
              <p:cNvPr id="15" name="テキスト ボックス 14"/>
              <p:cNvSpPr txBox="1"/>
              <p:nvPr/>
            </p:nvSpPr>
            <p:spPr>
              <a:xfrm>
                <a:off x="3321685" y="3254716"/>
                <a:ext cx="40170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 smtClean="0">
                    <a:latin typeface="Consolas" panose="020B0609020204030204" pitchFamily="49" charset="0"/>
                  </a:rPr>
                  <a:t>$)</a:t>
                </a:r>
                <a:endParaRPr kumimoji="1" lang="ja-JP" altLang="en-US" dirty="0">
                  <a:latin typeface="Consolas" panose="020B0609020204030204" pitchFamily="49" charset="0"/>
                </a:endParaRPr>
              </a:p>
            </p:txBody>
          </p:sp>
          <p:sp>
            <p:nvSpPr>
              <p:cNvPr id="16" name="テキスト ボックス 15"/>
              <p:cNvSpPr txBox="1"/>
              <p:nvPr/>
            </p:nvSpPr>
            <p:spPr>
              <a:xfrm>
                <a:off x="3723393" y="3254716"/>
                <a:ext cx="306070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ja-JP" dirty="0">
                    <a:latin typeface="Consolas" panose="020B0609020204030204" pitchFamily="49" charset="0"/>
                  </a:rPr>
                  <a:t>b</a:t>
                </a:r>
                <a:endParaRPr kumimoji="1" lang="ja-JP" altLang="en-US" dirty="0">
                  <a:latin typeface="Consolas" panose="020B0609020204030204" pitchFamily="49" charset="0"/>
                </a:endParaRPr>
              </a:p>
            </p:txBody>
          </p:sp>
        </p:grpSp>
        <p:cxnSp>
          <p:nvCxnSpPr>
            <p:cNvPr id="115" name="直線矢印コネクタ 114"/>
            <p:cNvCxnSpPr>
              <a:stCxn id="5" idx="3"/>
              <a:endCxn id="6" idx="1"/>
            </p:cNvCxnSpPr>
            <p:nvPr/>
          </p:nvCxnSpPr>
          <p:spPr>
            <a:xfrm>
              <a:off x="3785732" y="3041884"/>
              <a:ext cx="500400" cy="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直線矢印コネクタ 115"/>
            <p:cNvCxnSpPr>
              <a:stCxn id="13" idx="2"/>
            </p:cNvCxnSpPr>
            <p:nvPr/>
          </p:nvCxnSpPr>
          <p:spPr>
            <a:xfrm flipH="1">
              <a:off x="4788675" y="3226549"/>
              <a:ext cx="1212470" cy="9024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テキスト ボックス 120"/>
            <p:cNvSpPr txBox="1"/>
            <p:nvPr/>
          </p:nvSpPr>
          <p:spPr>
            <a:xfrm>
              <a:off x="1003299" y="2427911"/>
              <a:ext cx="1019604" cy="4293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/>
                <a:t>文字列</a:t>
              </a:r>
              <a:endParaRPr kumimoji="1" lang="ja-JP" altLang="en-US" dirty="0"/>
            </a:p>
          </p:txBody>
        </p:sp>
        <p:sp>
          <p:nvSpPr>
            <p:cNvPr id="122" name="テキスト ボックス 121"/>
            <p:cNvSpPr txBox="1"/>
            <p:nvPr/>
          </p:nvSpPr>
          <p:spPr>
            <a:xfrm>
              <a:off x="4240934" y="2384417"/>
              <a:ext cx="1360591" cy="4293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/>
                <a:t>トークン列</a:t>
              </a:r>
              <a:endParaRPr kumimoji="1" lang="ja-JP" altLang="en-US" dirty="0"/>
            </a:p>
          </p:txBody>
        </p:sp>
        <p:sp>
          <p:nvSpPr>
            <p:cNvPr id="123" name="テキスト ボックス 122"/>
            <p:cNvSpPr txBox="1"/>
            <p:nvPr/>
          </p:nvSpPr>
          <p:spPr>
            <a:xfrm>
              <a:off x="2448122" y="4029410"/>
              <a:ext cx="1008424" cy="4293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/>
                <a:t>パーサ</a:t>
              </a:r>
              <a:endParaRPr kumimoji="1" lang="ja-JP" altLang="en-US" dirty="0"/>
            </a:p>
          </p:txBody>
        </p:sp>
        <p:grpSp>
          <p:nvGrpSpPr>
            <p:cNvPr id="97" name="グループ化 96"/>
            <p:cNvGrpSpPr/>
            <p:nvPr/>
          </p:nvGrpSpPr>
          <p:grpSpPr>
            <a:xfrm>
              <a:off x="2627332" y="4244064"/>
              <a:ext cx="2988106" cy="1743986"/>
              <a:chOff x="2708998" y="3723917"/>
              <a:chExt cx="2570661" cy="1500347"/>
            </a:xfrm>
          </p:grpSpPr>
          <p:cxnSp>
            <p:nvCxnSpPr>
              <p:cNvPr id="32" name="直線コネクタ 31"/>
              <p:cNvCxnSpPr>
                <a:stCxn id="38" idx="2"/>
                <a:endCxn id="60" idx="0"/>
              </p:cNvCxnSpPr>
              <p:nvPr/>
            </p:nvCxnSpPr>
            <p:spPr>
              <a:xfrm flipH="1">
                <a:off x="2888281" y="4031694"/>
                <a:ext cx="1068176" cy="30904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コネクタ 32"/>
              <p:cNvCxnSpPr>
                <a:stCxn id="38" idx="2"/>
                <a:endCxn id="51" idx="0"/>
              </p:cNvCxnSpPr>
              <p:nvPr/>
            </p:nvCxnSpPr>
            <p:spPr>
              <a:xfrm>
                <a:off x="3956457" y="4031694"/>
                <a:ext cx="490460" cy="338593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テキスト ボックス 37"/>
              <p:cNvSpPr txBox="1"/>
              <p:nvPr/>
            </p:nvSpPr>
            <p:spPr>
              <a:xfrm>
                <a:off x="3657914" y="3723917"/>
                <a:ext cx="597085" cy="30777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400" dirty="0" smtClean="0">
                    <a:latin typeface="Consolas" panose="020B0609020204030204" pitchFamily="49" charset="0"/>
                  </a:rPr>
                  <a:t>連接</a:t>
                </a:r>
                <a:endParaRPr kumimoji="1" lang="ja-JP" altLang="en-US" sz="1400" dirty="0">
                  <a:latin typeface="Consolas" panose="020B0609020204030204" pitchFamily="49" charset="0"/>
                </a:endParaRPr>
              </a:p>
            </p:txBody>
          </p:sp>
          <p:sp>
            <p:nvSpPr>
              <p:cNvPr id="51" name="テキスト ボックス 50"/>
              <p:cNvSpPr txBox="1"/>
              <p:nvPr/>
            </p:nvSpPr>
            <p:spPr>
              <a:xfrm>
                <a:off x="4136060" y="4370287"/>
                <a:ext cx="621715" cy="30777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400" dirty="0" smtClean="0">
                    <a:latin typeface="Consolas" panose="020B0609020204030204" pitchFamily="49" charset="0"/>
                  </a:rPr>
                  <a:t>選択</a:t>
                </a:r>
                <a:endParaRPr kumimoji="1" lang="ja-JP" altLang="en-US" sz="1400" dirty="0">
                  <a:latin typeface="Consolas" panose="020B0609020204030204" pitchFamily="49" charset="0"/>
                </a:endParaRPr>
              </a:p>
            </p:txBody>
          </p:sp>
          <p:sp>
            <p:nvSpPr>
              <p:cNvPr id="60" name="楕円 59"/>
              <p:cNvSpPr/>
              <p:nvPr/>
            </p:nvSpPr>
            <p:spPr>
              <a:xfrm>
                <a:off x="2708998" y="4340741"/>
                <a:ext cx="358566" cy="37643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a</a:t>
                </a:r>
                <a:endParaRPr kumimoji="1" lang="ja-JP" altLang="en-US" dirty="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64" name="楕円 63"/>
              <p:cNvSpPr/>
              <p:nvPr/>
            </p:nvSpPr>
            <p:spPr>
              <a:xfrm>
                <a:off x="3996852" y="4863375"/>
                <a:ext cx="358566" cy="360889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+</a:t>
                </a:r>
                <a:endParaRPr kumimoji="1" lang="ja-JP" altLang="en-US" dirty="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65" name="楕円 64"/>
              <p:cNvSpPr/>
              <p:nvPr/>
            </p:nvSpPr>
            <p:spPr>
              <a:xfrm>
                <a:off x="3149886" y="4335959"/>
                <a:ext cx="358566" cy="37708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=</a:t>
                </a:r>
                <a:endParaRPr kumimoji="1" lang="ja-JP" altLang="en-US" dirty="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cxnSp>
            <p:nvCxnSpPr>
              <p:cNvPr id="67" name="直線コネクタ 66"/>
              <p:cNvCxnSpPr>
                <a:stCxn id="65" idx="0"/>
                <a:endCxn id="38" idx="2"/>
              </p:cNvCxnSpPr>
              <p:nvPr/>
            </p:nvCxnSpPr>
            <p:spPr>
              <a:xfrm flipV="1">
                <a:off x="3329169" y="4031694"/>
                <a:ext cx="627288" cy="304266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直線コネクタ 68"/>
              <p:cNvCxnSpPr>
                <a:stCxn id="54" idx="0"/>
                <a:endCxn id="38" idx="2"/>
              </p:cNvCxnSpPr>
              <p:nvPr/>
            </p:nvCxnSpPr>
            <p:spPr>
              <a:xfrm flipV="1">
                <a:off x="3777174" y="4031694"/>
                <a:ext cx="179283" cy="304266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0" name="楕円 89"/>
              <p:cNvSpPr/>
              <p:nvPr/>
            </p:nvSpPr>
            <p:spPr>
              <a:xfrm>
                <a:off x="4562527" y="4847829"/>
                <a:ext cx="358566" cy="37643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-</a:t>
                </a:r>
                <a:endParaRPr kumimoji="1" lang="ja-JP" altLang="en-US" dirty="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sp>
            <p:nvSpPr>
              <p:cNvPr id="91" name="楕円 90"/>
              <p:cNvSpPr/>
              <p:nvPr/>
            </p:nvSpPr>
            <p:spPr>
              <a:xfrm>
                <a:off x="4921093" y="4335959"/>
                <a:ext cx="358566" cy="350889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b</a:t>
                </a:r>
                <a:endParaRPr kumimoji="1" lang="ja-JP" altLang="en-US" dirty="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  <p:cxnSp>
            <p:nvCxnSpPr>
              <p:cNvPr id="94" name="直線コネクタ 93"/>
              <p:cNvCxnSpPr>
                <a:stCxn id="38" idx="2"/>
                <a:endCxn id="91" idx="0"/>
              </p:cNvCxnSpPr>
              <p:nvPr/>
            </p:nvCxnSpPr>
            <p:spPr>
              <a:xfrm>
                <a:off x="3956457" y="4031694"/>
                <a:ext cx="1143919" cy="304266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直線コネクタ 94"/>
              <p:cNvCxnSpPr>
                <a:stCxn id="51" idx="2"/>
                <a:endCxn id="64" idx="0"/>
              </p:cNvCxnSpPr>
              <p:nvPr/>
            </p:nvCxnSpPr>
            <p:spPr>
              <a:xfrm flipH="1">
                <a:off x="4176135" y="4678064"/>
                <a:ext cx="270783" cy="18531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直線コネクタ 97"/>
              <p:cNvCxnSpPr>
                <a:stCxn id="51" idx="2"/>
                <a:endCxn id="90" idx="0"/>
              </p:cNvCxnSpPr>
              <p:nvPr/>
            </p:nvCxnSpPr>
            <p:spPr>
              <a:xfrm>
                <a:off x="4446918" y="4678064"/>
                <a:ext cx="294892" cy="169765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楕円 53"/>
              <p:cNvSpPr/>
              <p:nvPr/>
            </p:nvSpPr>
            <p:spPr>
              <a:xfrm>
                <a:off x="3597890" y="4335959"/>
                <a:ext cx="358566" cy="376435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solidFill>
                      <a:schemeClr val="tx1"/>
                    </a:solidFill>
                    <a:latin typeface="Consolas" panose="020B0609020204030204" pitchFamily="49" charset="0"/>
                  </a:rPr>
                  <a:t>a</a:t>
                </a:r>
                <a:endParaRPr kumimoji="1" lang="ja-JP" altLang="en-US" dirty="0">
                  <a:solidFill>
                    <a:schemeClr val="tx1"/>
                  </a:solidFill>
                  <a:latin typeface="Consolas" panose="020B0609020204030204" pitchFamily="49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9977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検索</a:t>
            </a:r>
            <a:r>
              <a:rPr lang="ja-JP" altLang="en-US" dirty="0" smtClean="0"/>
              <a:t>アルゴリズム：</a:t>
            </a:r>
            <a:r>
              <a:rPr kumimoji="1" lang="ja-JP" altLang="en-US" dirty="0" smtClean="0"/>
              <a:t>マッチング</a:t>
            </a:r>
            <a:r>
              <a:rPr lang="en-US" altLang="ja-JP" dirty="0"/>
              <a:t>1/3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0"/>
            <a:ext cx="8551334" cy="1066319"/>
          </a:xfrm>
        </p:spPr>
        <p:txBody>
          <a:bodyPr/>
          <a:lstStyle/>
          <a:p>
            <a:r>
              <a:rPr kumimoji="1" lang="ja-JP" altLang="en-US" sz="2400" dirty="0" smtClean="0"/>
              <a:t>対象トークン列の先頭から順に，パーサにマッチするか調べる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パラメータ化されたクローンのために，対応テーブルを作る</a:t>
            </a:r>
            <a:endParaRPr kumimoji="1"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  <p:grpSp>
        <p:nvGrpSpPr>
          <p:cNvPr id="6" name="グループ化 5"/>
          <p:cNvGrpSpPr/>
          <p:nvPr/>
        </p:nvGrpSpPr>
        <p:grpSpPr>
          <a:xfrm>
            <a:off x="1121232" y="5318482"/>
            <a:ext cx="5857917" cy="834390"/>
            <a:chOff x="1121232" y="5318482"/>
            <a:chExt cx="5857917" cy="834390"/>
          </a:xfrm>
        </p:grpSpPr>
        <p:sp>
          <p:nvSpPr>
            <p:cNvPr id="92" name="フローチャート: 複数書類 91"/>
            <p:cNvSpPr/>
            <p:nvPr/>
          </p:nvSpPr>
          <p:spPr>
            <a:xfrm>
              <a:off x="1121232" y="5318482"/>
              <a:ext cx="1440180" cy="834390"/>
            </a:xfrm>
            <a:prstGeom prst="flowChartMultidocumen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</a:rPr>
                <a:t>検索</a:t>
              </a:r>
              <a:r>
                <a:rPr kumimoji="1" lang="ja-JP" altLang="en-US" dirty="0" smtClean="0">
                  <a:solidFill>
                    <a:schemeClr val="tx1"/>
                  </a:solidFill>
                </a:rPr>
                <a:t>対象ファイル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93" name="直線矢印コネクタ 92"/>
            <p:cNvCxnSpPr>
              <a:stCxn id="92" idx="3"/>
              <a:endCxn id="137" idx="1"/>
            </p:cNvCxnSpPr>
            <p:nvPr/>
          </p:nvCxnSpPr>
          <p:spPr>
            <a:xfrm>
              <a:off x="2561412" y="5735677"/>
              <a:ext cx="697131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グループ化 93"/>
            <p:cNvGrpSpPr/>
            <p:nvPr/>
          </p:nvGrpSpPr>
          <p:grpSpPr>
            <a:xfrm>
              <a:off x="3258543" y="5502655"/>
              <a:ext cx="3720606" cy="466044"/>
              <a:chOff x="2925981" y="3911441"/>
              <a:chExt cx="3720606" cy="466044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4331970" y="3911441"/>
                <a:ext cx="468630" cy="46604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600" dirty="0" smtClean="0">
                    <a:solidFill>
                      <a:schemeClr val="tx1"/>
                    </a:solidFill>
                  </a:rPr>
                  <a:t>=</a:t>
                </a:r>
                <a:endParaRPr kumimoji="1" lang="ja-JP" altLang="en-US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4797229" y="3911441"/>
                <a:ext cx="468630" cy="46604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600" dirty="0" smtClean="0">
                    <a:solidFill>
                      <a:schemeClr val="tx1"/>
                    </a:solidFill>
                  </a:rPr>
                  <a:t>x</a:t>
                </a:r>
                <a:endParaRPr kumimoji="1" lang="ja-JP" altLang="en-US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5269230" y="3911441"/>
                <a:ext cx="468630" cy="46604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solidFill>
                      <a:schemeClr val="tx1"/>
                    </a:solidFill>
                  </a:rPr>
                  <a:t>-</a:t>
                </a:r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4" name="正方形/長方形 133"/>
              <p:cNvSpPr/>
              <p:nvPr/>
            </p:nvSpPr>
            <p:spPr>
              <a:xfrm>
                <a:off x="5739807" y="3911441"/>
                <a:ext cx="438150" cy="46604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solidFill>
                      <a:schemeClr val="tx1"/>
                    </a:solidFill>
                  </a:rPr>
                  <a:t>y</a:t>
                </a:r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5" name="正方形/長方形 134"/>
              <p:cNvSpPr/>
              <p:nvPr/>
            </p:nvSpPr>
            <p:spPr>
              <a:xfrm>
                <a:off x="3863340" y="3911441"/>
                <a:ext cx="468630" cy="46604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solidFill>
                      <a:schemeClr val="tx1"/>
                    </a:solidFill>
                  </a:rPr>
                  <a:t>x</a:t>
                </a:r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6" name="テキスト ボックス 135"/>
              <p:cNvSpPr txBox="1"/>
              <p:nvPr/>
            </p:nvSpPr>
            <p:spPr>
              <a:xfrm>
                <a:off x="6177957" y="3959797"/>
                <a:ext cx="468630" cy="36933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 smtClean="0"/>
                  <a:t>…</a:t>
                </a:r>
                <a:endParaRPr kumimoji="1" lang="ja-JP" altLang="en-US" dirty="0"/>
              </a:p>
            </p:txBody>
          </p:sp>
          <p:sp>
            <p:nvSpPr>
              <p:cNvPr id="137" name="テキスト ボックス 136"/>
              <p:cNvSpPr txBox="1"/>
              <p:nvPr/>
            </p:nvSpPr>
            <p:spPr>
              <a:xfrm>
                <a:off x="2925981" y="3959797"/>
                <a:ext cx="469024" cy="36933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 smtClean="0"/>
                  <a:t>…</a:t>
                </a:r>
                <a:endParaRPr kumimoji="1" lang="ja-JP" altLang="en-US" dirty="0"/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3394710" y="3911441"/>
                <a:ext cx="468630" cy="46604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600" dirty="0" err="1" smtClean="0">
                    <a:solidFill>
                      <a:schemeClr val="tx1"/>
                    </a:solidFill>
                  </a:rPr>
                  <a:t>int</a:t>
                </a:r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8" name="テキスト ボックス 27"/>
          <p:cNvSpPr txBox="1"/>
          <p:nvPr/>
        </p:nvSpPr>
        <p:spPr>
          <a:xfrm>
            <a:off x="4540532" y="4466611"/>
            <a:ext cx="101503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失敗</a:t>
            </a:r>
            <a:endParaRPr kumimoji="1" lang="ja-JP" altLang="en-US" sz="1600" dirty="0"/>
          </a:p>
        </p:txBody>
      </p:sp>
      <p:cxnSp>
        <p:nvCxnSpPr>
          <p:cNvPr id="140" name="直線矢印コネクタ 139"/>
          <p:cNvCxnSpPr>
            <a:stCxn id="51" idx="4"/>
            <a:endCxn id="138" idx="0"/>
          </p:cNvCxnSpPr>
          <p:nvPr/>
        </p:nvCxnSpPr>
        <p:spPr>
          <a:xfrm>
            <a:off x="3919716" y="3676550"/>
            <a:ext cx="41871" cy="1826105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直線矢印コネクタ 143"/>
          <p:cNvCxnSpPr>
            <a:stCxn id="53" idx="4"/>
            <a:endCxn id="135" idx="0"/>
          </p:cNvCxnSpPr>
          <p:nvPr/>
        </p:nvCxnSpPr>
        <p:spPr>
          <a:xfrm flipH="1">
            <a:off x="4430217" y="3671748"/>
            <a:ext cx="1982" cy="183090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" name="グループ化 45"/>
          <p:cNvGrpSpPr/>
          <p:nvPr/>
        </p:nvGrpSpPr>
        <p:grpSpPr>
          <a:xfrm>
            <a:off x="3711319" y="2521997"/>
            <a:ext cx="2988106" cy="1743986"/>
            <a:chOff x="2708998" y="3723917"/>
            <a:chExt cx="2570661" cy="1500347"/>
          </a:xfrm>
        </p:grpSpPr>
        <p:cxnSp>
          <p:nvCxnSpPr>
            <p:cNvPr id="47" name="直線コネクタ 46"/>
            <p:cNvCxnSpPr>
              <a:stCxn id="49" idx="2"/>
              <a:endCxn id="51" idx="0"/>
            </p:cNvCxnSpPr>
            <p:nvPr/>
          </p:nvCxnSpPr>
          <p:spPr>
            <a:xfrm flipH="1">
              <a:off x="2888281" y="4031694"/>
              <a:ext cx="1068176" cy="30904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/>
            <p:cNvCxnSpPr>
              <a:stCxn id="49" idx="2"/>
              <a:endCxn id="50" idx="0"/>
            </p:cNvCxnSpPr>
            <p:nvPr/>
          </p:nvCxnSpPr>
          <p:spPr>
            <a:xfrm>
              <a:off x="3956457" y="4031694"/>
              <a:ext cx="490460" cy="33859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テキスト ボックス 48"/>
            <p:cNvSpPr txBox="1"/>
            <p:nvPr/>
          </p:nvSpPr>
          <p:spPr>
            <a:xfrm>
              <a:off x="3657914" y="3723917"/>
              <a:ext cx="597085" cy="3077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 smtClean="0">
                  <a:latin typeface="Consolas" panose="020B0609020204030204" pitchFamily="49" charset="0"/>
                </a:rPr>
                <a:t>連接</a:t>
              </a:r>
              <a:endParaRPr kumimoji="1" lang="ja-JP" altLang="en-US" sz="1400" dirty="0">
                <a:latin typeface="Consolas" panose="020B0609020204030204" pitchFamily="49" charset="0"/>
              </a:endParaRPr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4136060" y="4370287"/>
              <a:ext cx="621715" cy="3077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 smtClean="0">
                  <a:latin typeface="Consolas" panose="020B0609020204030204" pitchFamily="49" charset="0"/>
                </a:rPr>
                <a:t>選択</a:t>
              </a:r>
              <a:endParaRPr kumimoji="1" lang="ja-JP" altLang="en-US" sz="1400" dirty="0">
                <a:latin typeface="Consolas" panose="020B0609020204030204" pitchFamily="49" charset="0"/>
              </a:endParaRPr>
            </a:p>
          </p:txBody>
        </p:sp>
        <p:sp>
          <p:nvSpPr>
            <p:cNvPr id="51" name="楕円 50"/>
            <p:cNvSpPr/>
            <p:nvPr/>
          </p:nvSpPr>
          <p:spPr>
            <a:xfrm>
              <a:off x="2708998" y="4340741"/>
              <a:ext cx="358566" cy="37643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a</a:t>
              </a:r>
              <a:endParaRPr kumimoji="1" lang="ja-JP" altLang="en-US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52" name="楕円 51"/>
            <p:cNvSpPr/>
            <p:nvPr/>
          </p:nvSpPr>
          <p:spPr>
            <a:xfrm>
              <a:off x="3996852" y="4863375"/>
              <a:ext cx="358566" cy="360889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+</a:t>
              </a:r>
              <a:endParaRPr kumimoji="1" lang="ja-JP" altLang="en-US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53" name="楕円 52"/>
            <p:cNvSpPr/>
            <p:nvPr/>
          </p:nvSpPr>
          <p:spPr>
            <a:xfrm>
              <a:off x="3149886" y="4335959"/>
              <a:ext cx="358566" cy="37708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=</a:t>
              </a:r>
              <a:endParaRPr kumimoji="1" lang="ja-JP" altLang="en-US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54" name="直線コネクタ 53"/>
            <p:cNvCxnSpPr>
              <a:stCxn id="53" idx="0"/>
              <a:endCxn id="49" idx="2"/>
            </p:cNvCxnSpPr>
            <p:nvPr/>
          </p:nvCxnSpPr>
          <p:spPr>
            <a:xfrm flipV="1">
              <a:off x="3329169" y="4031694"/>
              <a:ext cx="627288" cy="3042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/>
            <p:cNvCxnSpPr>
              <a:stCxn id="61" idx="0"/>
              <a:endCxn id="49" idx="2"/>
            </p:cNvCxnSpPr>
            <p:nvPr/>
          </p:nvCxnSpPr>
          <p:spPr>
            <a:xfrm flipV="1">
              <a:off x="3777174" y="4031694"/>
              <a:ext cx="179283" cy="3042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楕円 55"/>
            <p:cNvSpPr/>
            <p:nvPr/>
          </p:nvSpPr>
          <p:spPr>
            <a:xfrm>
              <a:off x="4562527" y="4847829"/>
              <a:ext cx="358566" cy="37643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-</a:t>
              </a:r>
              <a:endParaRPr kumimoji="1" lang="ja-JP" altLang="en-US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57" name="楕円 56"/>
            <p:cNvSpPr/>
            <p:nvPr/>
          </p:nvSpPr>
          <p:spPr>
            <a:xfrm>
              <a:off x="4921093" y="4335959"/>
              <a:ext cx="358566" cy="350889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b</a:t>
              </a:r>
              <a:endParaRPr kumimoji="1" lang="ja-JP" altLang="en-US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58" name="直線コネクタ 57"/>
            <p:cNvCxnSpPr>
              <a:stCxn id="49" idx="2"/>
              <a:endCxn id="57" idx="0"/>
            </p:cNvCxnSpPr>
            <p:nvPr/>
          </p:nvCxnSpPr>
          <p:spPr>
            <a:xfrm>
              <a:off x="3956457" y="4031694"/>
              <a:ext cx="1143919" cy="3042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/>
            <p:cNvCxnSpPr>
              <a:stCxn id="50" idx="2"/>
              <a:endCxn id="52" idx="0"/>
            </p:cNvCxnSpPr>
            <p:nvPr/>
          </p:nvCxnSpPr>
          <p:spPr>
            <a:xfrm flipH="1">
              <a:off x="4176135" y="4678064"/>
              <a:ext cx="270783" cy="18531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>
              <a:stCxn id="50" idx="2"/>
              <a:endCxn id="56" idx="0"/>
            </p:cNvCxnSpPr>
            <p:nvPr/>
          </p:nvCxnSpPr>
          <p:spPr>
            <a:xfrm>
              <a:off x="4446918" y="4678064"/>
              <a:ext cx="294892" cy="16976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楕円 60"/>
            <p:cNvSpPr/>
            <p:nvPr/>
          </p:nvSpPr>
          <p:spPr>
            <a:xfrm>
              <a:off x="3597890" y="4335959"/>
              <a:ext cx="358566" cy="37643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a</a:t>
              </a:r>
              <a:endParaRPr kumimoji="1" lang="ja-JP" altLang="en-US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</p:grpSp>
      <p:sp>
        <p:nvSpPr>
          <p:cNvPr id="64" name="テキスト ボックス 63"/>
          <p:cNvSpPr txBox="1"/>
          <p:nvPr/>
        </p:nvSpPr>
        <p:spPr>
          <a:xfrm>
            <a:off x="2177660" y="3767801"/>
            <a:ext cx="861873" cy="9142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altLang="ja-JP" dirty="0" smtClean="0"/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2209355" y="3826268"/>
            <a:ext cx="79848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a</a:t>
            </a:r>
            <a:r>
              <a:rPr lang="ja-JP" altLang="en-US" dirty="0" smtClean="0"/>
              <a:t>↔</a:t>
            </a:r>
            <a:r>
              <a:rPr lang="en-US" altLang="ja-JP" dirty="0" err="1" smtClean="0"/>
              <a:t>int</a:t>
            </a:r>
            <a:endParaRPr kumimoji="1" lang="ja-JP" altLang="en-US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096694" y="3204992"/>
            <a:ext cx="101503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対応</a:t>
            </a:r>
            <a:endParaRPr kumimoji="1" lang="en-US" altLang="ja-JP" sz="1600" dirty="0" smtClean="0"/>
          </a:p>
          <a:p>
            <a:r>
              <a:rPr kumimoji="1" lang="ja-JP" altLang="en-US" sz="1600" dirty="0" smtClean="0"/>
              <a:t>テーブル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915092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10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検索</a:t>
            </a:r>
            <a:r>
              <a:rPr lang="ja-JP" altLang="en-US" dirty="0" smtClean="0"/>
              <a:t>アルゴリズム：</a:t>
            </a:r>
            <a:r>
              <a:rPr kumimoji="1" lang="ja-JP" altLang="en-US" dirty="0" smtClean="0"/>
              <a:t>マッチング</a:t>
            </a:r>
            <a:r>
              <a:rPr lang="en-US" altLang="ja-JP" dirty="0"/>
              <a:t>2/3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0"/>
            <a:ext cx="8551334" cy="1066319"/>
          </a:xfrm>
        </p:spPr>
        <p:txBody>
          <a:bodyPr/>
          <a:lstStyle/>
          <a:p>
            <a:r>
              <a:rPr kumimoji="1" lang="ja-JP" altLang="en-US" sz="2400" dirty="0" smtClean="0"/>
              <a:t>対象トークン列の先頭から順に，パーサにマッチするか調べる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パラメータ化されたクローンのために，対応テーブルを作る</a:t>
            </a:r>
            <a:endParaRPr kumimoji="1"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12</a:t>
            </a:fld>
            <a:endParaRPr kumimoji="1" lang="ja-JP" altLang="en-US" dirty="0"/>
          </a:p>
        </p:txBody>
      </p:sp>
      <p:cxnSp>
        <p:nvCxnSpPr>
          <p:cNvPr id="98" name="直線矢印コネクタ 97"/>
          <p:cNvCxnSpPr>
            <a:stCxn id="62" idx="4"/>
            <a:endCxn id="135" idx="0"/>
          </p:cNvCxnSpPr>
          <p:nvPr/>
        </p:nvCxnSpPr>
        <p:spPr>
          <a:xfrm>
            <a:off x="3919716" y="3676550"/>
            <a:ext cx="510501" cy="1826105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矢印コネクタ 99"/>
          <p:cNvCxnSpPr>
            <a:stCxn id="64" idx="4"/>
            <a:endCxn id="129" idx="0"/>
          </p:cNvCxnSpPr>
          <p:nvPr/>
        </p:nvCxnSpPr>
        <p:spPr>
          <a:xfrm>
            <a:off x="4432199" y="3671748"/>
            <a:ext cx="466648" cy="1830907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線矢印コネクタ 100"/>
          <p:cNvCxnSpPr>
            <a:stCxn id="72" idx="4"/>
            <a:endCxn id="130" idx="0"/>
          </p:cNvCxnSpPr>
          <p:nvPr/>
        </p:nvCxnSpPr>
        <p:spPr>
          <a:xfrm>
            <a:off x="4952954" y="3670992"/>
            <a:ext cx="411152" cy="1831663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/>
          <p:cNvCxnSpPr>
            <a:stCxn id="68" idx="4"/>
            <a:endCxn id="134" idx="0"/>
          </p:cNvCxnSpPr>
          <p:nvPr/>
        </p:nvCxnSpPr>
        <p:spPr>
          <a:xfrm flipH="1">
            <a:off x="6291444" y="3641297"/>
            <a:ext cx="199585" cy="1861358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フローチャート: 複数書類 91"/>
          <p:cNvSpPr/>
          <p:nvPr/>
        </p:nvSpPr>
        <p:spPr>
          <a:xfrm>
            <a:off x="1121232" y="5318482"/>
            <a:ext cx="1440180" cy="834390"/>
          </a:xfrm>
          <a:prstGeom prst="flowChartMultidocumen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検索</a:t>
            </a:r>
            <a:r>
              <a:rPr kumimoji="1" lang="ja-JP" altLang="en-US" dirty="0" smtClean="0">
                <a:solidFill>
                  <a:schemeClr val="tx1"/>
                </a:solidFill>
              </a:rPr>
              <a:t>対象ファイル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93" name="直線矢印コネクタ 92"/>
          <p:cNvCxnSpPr>
            <a:stCxn id="92" idx="3"/>
            <a:endCxn id="137" idx="1"/>
          </p:cNvCxnSpPr>
          <p:nvPr/>
        </p:nvCxnSpPr>
        <p:spPr>
          <a:xfrm>
            <a:off x="2561412" y="5735677"/>
            <a:ext cx="697131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4" name="グループ化 93"/>
          <p:cNvGrpSpPr/>
          <p:nvPr/>
        </p:nvGrpSpPr>
        <p:grpSpPr>
          <a:xfrm>
            <a:off x="3258543" y="5502655"/>
            <a:ext cx="3720606" cy="466044"/>
            <a:chOff x="2925981" y="3911441"/>
            <a:chExt cx="3720606" cy="466044"/>
          </a:xfrm>
        </p:grpSpPr>
        <p:sp>
          <p:nvSpPr>
            <p:cNvPr id="129" name="正方形/長方形 128"/>
            <p:cNvSpPr/>
            <p:nvPr/>
          </p:nvSpPr>
          <p:spPr>
            <a:xfrm>
              <a:off x="4331970" y="3911441"/>
              <a:ext cx="468630" cy="4660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600" dirty="0" smtClean="0">
                  <a:solidFill>
                    <a:schemeClr val="tx1"/>
                  </a:solidFill>
                </a:rPr>
                <a:t>=</a:t>
              </a:r>
              <a:endParaRPr kumimoji="1"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30" name="正方形/長方形 129"/>
            <p:cNvSpPr/>
            <p:nvPr/>
          </p:nvSpPr>
          <p:spPr>
            <a:xfrm>
              <a:off x="4797229" y="3911441"/>
              <a:ext cx="468630" cy="4660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600" dirty="0" smtClean="0">
                  <a:solidFill>
                    <a:schemeClr val="tx1"/>
                  </a:solidFill>
                </a:rPr>
                <a:t>x</a:t>
              </a:r>
              <a:endParaRPr kumimoji="1"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31" name="正方形/長方形 130"/>
            <p:cNvSpPr/>
            <p:nvPr/>
          </p:nvSpPr>
          <p:spPr>
            <a:xfrm>
              <a:off x="5269230" y="3911441"/>
              <a:ext cx="468630" cy="4660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-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34" name="正方形/長方形 133"/>
            <p:cNvSpPr/>
            <p:nvPr/>
          </p:nvSpPr>
          <p:spPr>
            <a:xfrm>
              <a:off x="5739807" y="3911441"/>
              <a:ext cx="438150" cy="4660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y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35" name="正方形/長方形 134"/>
            <p:cNvSpPr/>
            <p:nvPr/>
          </p:nvSpPr>
          <p:spPr>
            <a:xfrm>
              <a:off x="3863340" y="3911441"/>
              <a:ext cx="468630" cy="4660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</a:rPr>
                <a:t>x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36" name="テキスト ボックス 135"/>
            <p:cNvSpPr txBox="1"/>
            <p:nvPr/>
          </p:nvSpPr>
          <p:spPr>
            <a:xfrm>
              <a:off x="6177957" y="3959797"/>
              <a:ext cx="468630" cy="36933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…</a:t>
              </a:r>
              <a:endParaRPr kumimoji="1" lang="ja-JP" altLang="en-US" dirty="0"/>
            </a:p>
          </p:txBody>
        </p:sp>
        <p:sp>
          <p:nvSpPr>
            <p:cNvPr id="137" name="テキスト ボックス 136"/>
            <p:cNvSpPr txBox="1"/>
            <p:nvPr/>
          </p:nvSpPr>
          <p:spPr>
            <a:xfrm>
              <a:off x="2925981" y="3959797"/>
              <a:ext cx="469024" cy="36933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/>
                <a:t>…</a:t>
              </a:r>
              <a:endParaRPr kumimoji="1" lang="ja-JP" altLang="en-US" dirty="0"/>
            </a:p>
          </p:txBody>
        </p:sp>
        <p:sp>
          <p:nvSpPr>
            <p:cNvPr id="138" name="正方形/長方形 137"/>
            <p:cNvSpPr/>
            <p:nvPr/>
          </p:nvSpPr>
          <p:spPr>
            <a:xfrm>
              <a:off x="3394710" y="3911441"/>
              <a:ext cx="468630" cy="46604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600" dirty="0" err="1" smtClean="0">
                  <a:solidFill>
                    <a:schemeClr val="tx1"/>
                  </a:solidFill>
                </a:rPr>
                <a:t>int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30" name="テキスト ボックス 29"/>
          <p:cNvSpPr txBox="1"/>
          <p:nvPr/>
        </p:nvSpPr>
        <p:spPr>
          <a:xfrm>
            <a:off x="6778930" y="4421997"/>
            <a:ext cx="101503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成功</a:t>
            </a:r>
            <a:endParaRPr kumimoji="1" lang="ja-JP" altLang="en-US" sz="1600" dirty="0"/>
          </a:p>
        </p:txBody>
      </p:sp>
      <p:cxnSp>
        <p:nvCxnSpPr>
          <p:cNvPr id="54" name="直線矢印コネクタ 53"/>
          <p:cNvCxnSpPr>
            <a:stCxn id="63" idx="4"/>
            <a:endCxn id="131" idx="0"/>
          </p:cNvCxnSpPr>
          <p:nvPr/>
        </p:nvCxnSpPr>
        <p:spPr>
          <a:xfrm>
            <a:off x="5416702" y="4265983"/>
            <a:ext cx="419405" cy="123667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/>
          <p:cNvCxnSpPr>
            <a:stCxn id="60" idx="2"/>
            <a:endCxn id="62" idx="0"/>
          </p:cNvCxnSpPr>
          <p:nvPr/>
        </p:nvCxnSpPr>
        <p:spPr>
          <a:xfrm flipH="1">
            <a:off x="3919715" y="2879753"/>
            <a:ext cx="1241635" cy="35923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/>
          <p:cNvCxnSpPr>
            <a:stCxn id="60" idx="2"/>
            <a:endCxn id="61" idx="0"/>
          </p:cNvCxnSpPr>
          <p:nvPr/>
        </p:nvCxnSpPr>
        <p:spPr>
          <a:xfrm>
            <a:off x="5161351" y="2879753"/>
            <a:ext cx="570105" cy="39357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テキスト ボックス 59"/>
          <p:cNvSpPr txBox="1"/>
          <p:nvPr/>
        </p:nvSpPr>
        <p:spPr>
          <a:xfrm>
            <a:off x="4814328" y="2521997"/>
            <a:ext cx="694045" cy="3577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Consolas" panose="020B0609020204030204" pitchFamily="49" charset="0"/>
              </a:rPr>
              <a:t>連接</a:t>
            </a:r>
            <a:endParaRPr kumimoji="1" lang="ja-JP" altLang="en-US" sz="1400" dirty="0">
              <a:latin typeface="Consolas" panose="020B0609020204030204" pitchFamily="49" charset="0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5370119" y="3273330"/>
            <a:ext cx="722674" cy="3577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Consolas" panose="020B0609020204030204" pitchFamily="49" charset="0"/>
              </a:rPr>
              <a:t>選択</a:t>
            </a:r>
            <a:endParaRPr kumimoji="1" lang="ja-JP" altLang="en-US" sz="1400" dirty="0">
              <a:latin typeface="Consolas" panose="020B0609020204030204" pitchFamily="49" charset="0"/>
            </a:endParaRPr>
          </a:p>
        </p:txBody>
      </p:sp>
      <p:sp>
        <p:nvSpPr>
          <p:cNvPr id="62" name="楕円 61"/>
          <p:cNvSpPr/>
          <p:nvPr/>
        </p:nvSpPr>
        <p:spPr>
          <a:xfrm>
            <a:off x="3711319" y="3238986"/>
            <a:ext cx="416793" cy="437564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  <a:latin typeface="Consolas" panose="020B0609020204030204" pitchFamily="49" charset="0"/>
              </a:rPr>
              <a:t>a</a:t>
            </a:r>
            <a:endParaRPr kumimoji="1" lang="ja-JP" alt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63" name="楕円 62"/>
          <p:cNvSpPr/>
          <p:nvPr/>
        </p:nvSpPr>
        <p:spPr>
          <a:xfrm>
            <a:off x="5208305" y="3846490"/>
            <a:ext cx="416793" cy="41949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  <a:latin typeface="Consolas" panose="020B0609020204030204" pitchFamily="49" charset="0"/>
              </a:rPr>
              <a:t>+</a:t>
            </a:r>
            <a:endParaRPr kumimoji="1" lang="ja-JP" alt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64" name="楕円 63"/>
          <p:cNvSpPr/>
          <p:nvPr/>
        </p:nvSpPr>
        <p:spPr>
          <a:xfrm>
            <a:off x="4223802" y="3233428"/>
            <a:ext cx="416793" cy="43832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  <a:latin typeface="Consolas" panose="020B0609020204030204" pitchFamily="49" charset="0"/>
              </a:rPr>
              <a:t>=</a:t>
            </a:r>
            <a:endParaRPr kumimoji="1" lang="ja-JP" alt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65" name="直線コネクタ 64"/>
          <p:cNvCxnSpPr>
            <a:stCxn id="64" idx="0"/>
            <a:endCxn id="60" idx="2"/>
          </p:cNvCxnSpPr>
          <p:nvPr/>
        </p:nvCxnSpPr>
        <p:spPr>
          <a:xfrm flipV="1">
            <a:off x="4432198" y="2879753"/>
            <a:ext cx="729152" cy="3536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65"/>
          <p:cNvCxnSpPr>
            <a:stCxn id="72" idx="0"/>
            <a:endCxn id="60" idx="2"/>
          </p:cNvCxnSpPr>
          <p:nvPr/>
        </p:nvCxnSpPr>
        <p:spPr>
          <a:xfrm flipV="1">
            <a:off x="4952954" y="2879753"/>
            <a:ext cx="208396" cy="3536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楕円 66"/>
          <p:cNvSpPr/>
          <p:nvPr/>
        </p:nvSpPr>
        <p:spPr>
          <a:xfrm>
            <a:off x="5865839" y="3828419"/>
            <a:ext cx="416793" cy="437564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  <a:latin typeface="Consolas" panose="020B0609020204030204" pitchFamily="49" charset="0"/>
              </a:rPr>
              <a:t>-</a:t>
            </a:r>
            <a:endParaRPr kumimoji="1" lang="ja-JP" alt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68" name="楕円 67"/>
          <p:cNvSpPr/>
          <p:nvPr/>
        </p:nvSpPr>
        <p:spPr>
          <a:xfrm>
            <a:off x="6282632" y="3233428"/>
            <a:ext cx="416793" cy="407869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  <a:latin typeface="Consolas" panose="020B0609020204030204" pitchFamily="49" charset="0"/>
              </a:rPr>
              <a:t>b</a:t>
            </a:r>
            <a:endParaRPr kumimoji="1" lang="ja-JP" alt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69" name="直線コネクタ 68"/>
          <p:cNvCxnSpPr>
            <a:stCxn id="60" idx="2"/>
            <a:endCxn id="68" idx="0"/>
          </p:cNvCxnSpPr>
          <p:nvPr/>
        </p:nvCxnSpPr>
        <p:spPr>
          <a:xfrm>
            <a:off x="5161351" y="2879753"/>
            <a:ext cx="1329678" cy="3536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コネクタ 69"/>
          <p:cNvCxnSpPr>
            <a:stCxn id="61" idx="2"/>
            <a:endCxn id="63" idx="0"/>
          </p:cNvCxnSpPr>
          <p:nvPr/>
        </p:nvCxnSpPr>
        <p:spPr>
          <a:xfrm flipH="1">
            <a:off x="5416702" y="3631086"/>
            <a:ext cx="314755" cy="21540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線コネクタ 70"/>
          <p:cNvCxnSpPr>
            <a:stCxn id="61" idx="2"/>
            <a:endCxn id="67" idx="0"/>
          </p:cNvCxnSpPr>
          <p:nvPr/>
        </p:nvCxnSpPr>
        <p:spPr>
          <a:xfrm>
            <a:off x="5731457" y="3631086"/>
            <a:ext cx="342779" cy="19733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楕円 71"/>
          <p:cNvSpPr/>
          <p:nvPr/>
        </p:nvSpPr>
        <p:spPr>
          <a:xfrm>
            <a:off x="4744557" y="3233428"/>
            <a:ext cx="416793" cy="437564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  <a:latin typeface="Consolas" panose="020B0609020204030204" pitchFamily="49" charset="0"/>
              </a:rPr>
              <a:t>a</a:t>
            </a:r>
            <a:endParaRPr kumimoji="1" lang="ja-JP" altLang="en-US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53" name="直線矢印コネクタ 52"/>
          <p:cNvCxnSpPr>
            <a:stCxn id="67" idx="4"/>
            <a:endCxn id="131" idx="0"/>
          </p:cNvCxnSpPr>
          <p:nvPr/>
        </p:nvCxnSpPr>
        <p:spPr>
          <a:xfrm flipH="1">
            <a:off x="5836107" y="4265983"/>
            <a:ext cx="238129" cy="1236672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テキスト ボックス 79"/>
          <p:cNvSpPr txBox="1"/>
          <p:nvPr/>
        </p:nvSpPr>
        <p:spPr>
          <a:xfrm>
            <a:off x="2177660" y="3767801"/>
            <a:ext cx="861873" cy="9142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altLang="ja-JP" dirty="0" smtClean="0"/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2252859" y="3841290"/>
            <a:ext cx="6921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a</a:t>
            </a:r>
            <a:r>
              <a:rPr lang="ja-JP" altLang="en-US" dirty="0" smtClean="0"/>
              <a:t>↔</a:t>
            </a:r>
            <a:r>
              <a:rPr lang="en-US" altLang="ja-JP" dirty="0" smtClean="0"/>
              <a:t>x</a:t>
            </a:r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2096694" y="3204992"/>
            <a:ext cx="101503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対応</a:t>
            </a:r>
            <a:endParaRPr kumimoji="1" lang="en-US" altLang="ja-JP" sz="1600" dirty="0" smtClean="0"/>
          </a:p>
          <a:p>
            <a:r>
              <a:rPr kumimoji="1" lang="ja-JP" altLang="en-US" sz="1600" dirty="0" smtClean="0"/>
              <a:t>テーブル</a:t>
            </a:r>
            <a:endParaRPr kumimoji="1" lang="ja-JP" altLang="en-US" sz="1600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2252859" y="4210622"/>
            <a:ext cx="6921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b</a:t>
            </a:r>
            <a:r>
              <a:rPr lang="ja-JP" altLang="en-US" dirty="0" smtClean="0"/>
              <a:t>↔</a:t>
            </a:r>
            <a:r>
              <a:rPr lang="en-US" altLang="ja-JP" dirty="0" smtClean="0"/>
              <a:t>y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04235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02" grpId="0" animBg="1"/>
      <p:bldP spid="7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テキスト ボックス 87"/>
          <p:cNvSpPr txBox="1"/>
          <p:nvPr/>
        </p:nvSpPr>
        <p:spPr>
          <a:xfrm>
            <a:off x="2177660" y="3767801"/>
            <a:ext cx="861873" cy="9142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altLang="ja-JP" dirty="0" smtClean="0"/>
          </a:p>
        </p:txBody>
      </p:sp>
      <p:cxnSp>
        <p:nvCxnSpPr>
          <p:cNvPr id="28" name="直線矢印コネクタ 27"/>
          <p:cNvCxnSpPr>
            <a:stCxn id="76" idx="4"/>
            <a:endCxn id="129" idx="0"/>
          </p:cNvCxnSpPr>
          <p:nvPr/>
        </p:nvCxnSpPr>
        <p:spPr>
          <a:xfrm>
            <a:off x="3919716" y="3676550"/>
            <a:ext cx="979131" cy="182610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検索</a:t>
            </a:r>
            <a:r>
              <a:rPr lang="ja-JP" altLang="en-US" dirty="0" smtClean="0"/>
              <a:t>アルゴリズム：</a:t>
            </a:r>
            <a:r>
              <a:rPr kumimoji="1" lang="ja-JP" altLang="en-US" dirty="0" smtClean="0"/>
              <a:t>マッチング</a:t>
            </a:r>
            <a:r>
              <a:rPr lang="en-US" altLang="ja-JP" dirty="0"/>
              <a:t>3/3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0"/>
            <a:ext cx="8551334" cy="1066319"/>
          </a:xfrm>
        </p:spPr>
        <p:txBody>
          <a:bodyPr/>
          <a:lstStyle/>
          <a:p>
            <a:r>
              <a:rPr kumimoji="1" lang="ja-JP" altLang="en-US" sz="2400" dirty="0" smtClean="0"/>
              <a:t>対象トークン列の先頭から順に，パーサにマッチするか調べる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パラメータ化されたクローンのために，対応テーブルを作る</a:t>
            </a:r>
            <a:endParaRPr kumimoji="1"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13</a:t>
            </a:fld>
            <a:endParaRPr kumimoji="1" lang="ja-JP" altLang="en-US" dirty="0"/>
          </a:p>
        </p:txBody>
      </p:sp>
      <p:grpSp>
        <p:nvGrpSpPr>
          <p:cNvPr id="6" name="グループ化 5"/>
          <p:cNvGrpSpPr/>
          <p:nvPr/>
        </p:nvGrpSpPr>
        <p:grpSpPr>
          <a:xfrm>
            <a:off x="1121232" y="5318482"/>
            <a:ext cx="5857917" cy="834390"/>
            <a:chOff x="1121232" y="5318482"/>
            <a:chExt cx="5857917" cy="834390"/>
          </a:xfrm>
        </p:grpSpPr>
        <p:sp>
          <p:nvSpPr>
            <p:cNvPr id="92" name="フローチャート: 複数書類 91"/>
            <p:cNvSpPr/>
            <p:nvPr/>
          </p:nvSpPr>
          <p:spPr>
            <a:xfrm>
              <a:off x="1121232" y="5318482"/>
              <a:ext cx="1440180" cy="834390"/>
            </a:xfrm>
            <a:prstGeom prst="flowChartMultidocumen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dirty="0">
                  <a:solidFill>
                    <a:schemeClr val="tx1"/>
                  </a:solidFill>
                </a:rPr>
                <a:t>検索</a:t>
              </a:r>
              <a:r>
                <a:rPr kumimoji="1" lang="ja-JP" altLang="en-US" dirty="0" smtClean="0">
                  <a:solidFill>
                    <a:schemeClr val="tx1"/>
                  </a:solidFill>
                </a:rPr>
                <a:t>対象ファイル</a:t>
              </a:r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93" name="直線矢印コネクタ 92"/>
            <p:cNvCxnSpPr>
              <a:stCxn id="92" idx="3"/>
              <a:endCxn id="137" idx="1"/>
            </p:cNvCxnSpPr>
            <p:nvPr/>
          </p:nvCxnSpPr>
          <p:spPr>
            <a:xfrm>
              <a:off x="2561412" y="5735677"/>
              <a:ext cx="697131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グループ化 93"/>
            <p:cNvGrpSpPr/>
            <p:nvPr/>
          </p:nvGrpSpPr>
          <p:grpSpPr>
            <a:xfrm>
              <a:off x="3258543" y="5502655"/>
              <a:ext cx="3720606" cy="466044"/>
              <a:chOff x="2925981" y="3911441"/>
              <a:chExt cx="3720606" cy="466044"/>
            </a:xfrm>
          </p:grpSpPr>
          <p:sp>
            <p:nvSpPr>
              <p:cNvPr id="129" name="正方形/長方形 128"/>
              <p:cNvSpPr/>
              <p:nvPr/>
            </p:nvSpPr>
            <p:spPr>
              <a:xfrm>
                <a:off x="4331970" y="3911441"/>
                <a:ext cx="468630" cy="46604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600" dirty="0" smtClean="0">
                    <a:solidFill>
                      <a:schemeClr val="tx1"/>
                    </a:solidFill>
                  </a:rPr>
                  <a:t>=</a:t>
                </a:r>
                <a:endParaRPr kumimoji="1" lang="ja-JP" altLang="en-US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0" name="正方形/長方形 129"/>
              <p:cNvSpPr/>
              <p:nvPr/>
            </p:nvSpPr>
            <p:spPr>
              <a:xfrm>
                <a:off x="4797229" y="3911441"/>
                <a:ext cx="468630" cy="46604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600" dirty="0" smtClean="0">
                    <a:solidFill>
                      <a:schemeClr val="tx1"/>
                    </a:solidFill>
                  </a:rPr>
                  <a:t>x</a:t>
                </a:r>
                <a:endParaRPr kumimoji="1" lang="ja-JP" altLang="en-US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5269230" y="3911441"/>
                <a:ext cx="468630" cy="46604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solidFill>
                      <a:schemeClr val="tx1"/>
                    </a:solidFill>
                  </a:rPr>
                  <a:t>-</a:t>
                </a:r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4" name="正方形/長方形 133"/>
              <p:cNvSpPr/>
              <p:nvPr/>
            </p:nvSpPr>
            <p:spPr>
              <a:xfrm>
                <a:off x="5739807" y="3911441"/>
                <a:ext cx="438150" cy="46604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solidFill>
                      <a:schemeClr val="tx1"/>
                    </a:solidFill>
                  </a:rPr>
                  <a:t>y</a:t>
                </a:r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5" name="正方形/長方形 134"/>
              <p:cNvSpPr/>
              <p:nvPr/>
            </p:nvSpPr>
            <p:spPr>
              <a:xfrm>
                <a:off x="3863340" y="3911441"/>
                <a:ext cx="468630" cy="46604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solidFill>
                      <a:schemeClr val="tx1"/>
                    </a:solidFill>
                  </a:rPr>
                  <a:t>x</a:t>
                </a:r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6" name="テキスト ボックス 135"/>
              <p:cNvSpPr txBox="1"/>
              <p:nvPr/>
            </p:nvSpPr>
            <p:spPr>
              <a:xfrm>
                <a:off x="6177957" y="3959797"/>
                <a:ext cx="468630" cy="36933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 smtClean="0"/>
                  <a:t>…</a:t>
                </a:r>
                <a:endParaRPr kumimoji="1" lang="ja-JP" altLang="en-US" dirty="0"/>
              </a:p>
            </p:txBody>
          </p:sp>
          <p:sp>
            <p:nvSpPr>
              <p:cNvPr id="137" name="テキスト ボックス 136"/>
              <p:cNvSpPr txBox="1"/>
              <p:nvPr/>
            </p:nvSpPr>
            <p:spPr>
              <a:xfrm>
                <a:off x="2925981" y="3959797"/>
                <a:ext cx="469024" cy="36933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dirty="0" smtClean="0"/>
                  <a:t>…</a:t>
                </a:r>
                <a:endParaRPr kumimoji="1" lang="ja-JP" altLang="en-US" dirty="0"/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3394710" y="3911441"/>
                <a:ext cx="468630" cy="46604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600" dirty="0" err="1" smtClean="0">
                    <a:solidFill>
                      <a:schemeClr val="tx1"/>
                    </a:solidFill>
                  </a:rPr>
                  <a:t>int</a:t>
                </a:r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30" name="テキスト ボックス 29"/>
          <p:cNvSpPr txBox="1"/>
          <p:nvPr/>
        </p:nvSpPr>
        <p:spPr>
          <a:xfrm>
            <a:off x="4672472" y="4505295"/>
            <a:ext cx="101503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失敗</a:t>
            </a:r>
            <a:endParaRPr kumimoji="1" lang="ja-JP" altLang="en-US" sz="1600" dirty="0"/>
          </a:p>
        </p:txBody>
      </p:sp>
      <p:grpSp>
        <p:nvGrpSpPr>
          <p:cNvPr id="71" name="グループ化 70"/>
          <p:cNvGrpSpPr/>
          <p:nvPr/>
        </p:nvGrpSpPr>
        <p:grpSpPr>
          <a:xfrm>
            <a:off x="3711319" y="2521997"/>
            <a:ext cx="2988106" cy="1743986"/>
            <a:chOff x="2708998" y="3723917"/>
            <a:chExt cx="2570661" cy="1500347"/>
          </a:xfrm>
        </p:grpSpPr>
        <p:cxnSp>
          <p:nvCxnSpPr>
            <p:cNvPr id="72" name="直線コネクタ 71"/>
            <p:cNvCxnSpPr>
              <a:stCxn id="74" idx="2"/>
              <a:endCxn id="76" idx="0"/>
            </p:cNvCxnSpPr>
            <p:nvPr/>
          </p:nvCxnSpPr>
          <p:spPr>
            <a:xfrm flipH="1">
              <a:off x="2888281" y="4031694"/>
              <a:ext cx="1068176" cy="30904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>
              <a:stCxn id="74" idx="2"/>
              <a:endCxn id="75" idx="0"/>
            </p:cNvCxnSpPr>
            <p:nvPr/>
          </p:nvCxnSpPr>
          <p:spPr>
            <a:xfrm>
              <a:off x="3956457" y="4031694"/>
              <a:ext cx="490460" cy="33859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テキスト ボックス 73"/>
            <p:cNvSpPr txBox="1"/>
            <p:nvPr/>
          </p:nvSpPr>
          <p:spPr>
            <a:xfrm>
              <a:off x="3657914" y="3723917"/>
              <a:ext cx="597085" cy="3077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 smtClean="0">
                  <a:latin typeface="Consolas" panose="020B0609020204030204" pitchFamily="49" charset="0"/>
                </a:rPr>
                <a:t>連接</a:t>
              </a:r>
              <a:endParaRPr kumimoji="1" lang="ja-JP" altLang="en-US" sz="1400" dirty="0">
                <a:latin typeface="Consolas" panose="020B0609020204030204" pitchFamily="49" charset="0"/>
              </a:endParaRPr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4136060" y="4370287"/>
              <a:ext cx="621715" cy="30777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dirty="0" smtClean="0">
                  <a:latin typeface="Consolas" panose="020B0609020204030204" pitchFamily="49" charset="0"/>
                </a:rPr>
                <a:t>選択</a:t>
              </a:r>
              <a:endParaRPr kumimoji="1" lang="ja-JP" altLang="en-US" sz="1400" dirty="0">
                <a:latin typeface="Consolas" panose="020B0609020204030204" pitchFamily="49" charset="0"/>
              </a:endParaRPr>
            </a:p>
          </p:txBody>
        </p:sp>
        <p:sp>
          <p:nvSpPr>
            <p:cNvPr id="76" name="楕円 75"/>
            <p:cNvSpPr/>
            <p:nvPr/>
          </p:nvSpPr>
          <p:spPr>
            <a:xfrm>
              <a:off x="2708998" y="4340741"/>
              <a:ext cx="358566" cy="37643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a</a:t>
              </a:r>
              <a:endParaRPr kumimoji="1" lang="ja-JP" altLang="en-US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77" name="楕円 76"/>
            <p:cNvSpPr/>
            <p:nvPr/>
          </p:nvSpPr>
          <p:spPr>
            <a:xfrm>
              <a:off x="3996852" y="4863375"/>
              <a:ext cx="358566" cy="360889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+</a:t>
              </a:r>
              <a:endParaRPr kumimoji="1" lang="ja-JP" altLang="en-US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78" name="楕円 77"/>
            <p:cNvSpPr/>
            <p:nvPr/>
          </p:nvSpPr>
          <p:spPr>
            <a:xfrm>
              <a:off x="3149886" y="4335959"/>
              <a:ext cx="358566" cy="377086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=</a:t>
              </a:r>
              <a:endParaRPr kumimoji="1" lang="ja-JP" altLang="en-US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79" name="直線コネクタ 78"/>
            <p:cNvCxnSpPr>
              <a:stCxn id="78" idx="0"/>
              <a:endCxn id="74" idx="2"/>
            </p:cNvCxnSpPr>
            <p:nvPr/>
          </p:nvCxnSpPr>
          <p:spPr>
            <a:xfrm flipV="1">
              <a:off x="3329169" y="4031694"/>
              <a:ext cx="627288" cy="3042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コネクタ 79"/>
            <p:cNvCxnSpPr>
              <a:stCxn id="86" idx="0"/>
              <a:endCxn id="74" idx="2"/>
            </p:cNvCxnSpPr>
            <p:nvPr/>
          </p:nvCxnSpPr>
          <p:spPr>
            <a:xfrm flipV="1">
              <a:off x="3777174" y="4031694"/>
              <a:ext cx="179283" cy="3042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楕円 80"/>
            <p:cNvSpPr/>
            <p:nvPr/>
          </p:nvSpPr>
          <p:spPr>
            <a:xfrm>
              <a:off x="4562527" y="4847829"/>
              <a:ext cx="358566" cy="37643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-</a:t>
              </a:r>
              <a:endParaRPr kumimoji="1" lang="ja-JP" altLang="en-US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82" name="楕円 81"/>
            <p:cNvSpPr/>
            <p:nvPr/>
          </p:nvSpPr>
          <p:spPr>
            <a:xfrm>
              <a:off x="4921093" y="4335959"/>
              <a:ext cx="358566" cy="350889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b</a:t>
              </a:r>
              <a:endParaRPr kumimoji="1" lang="ja-JP" altLang="en-US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83" name="直線コネクタ 82"/>
            <p:cNvCxnSpPr>
              <a:stCxn id="74" idx="2"/>
              <a:endCxn id="82" idx="0"/>
            </p:cNvCxnSpPr>
            <p:nvPr/>
          </p:nvCxnSpPr>
          <p:spPr>
            <a:xfrm>
              <a:off x="3956457" y="4031694"/>
              <a:ext cx="1143919" cy="3042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線コネクタ 83"/>
            <p:cNvCxnSpPr>
              <a:stCxn id="75" idx="2"/>
              <a:endCxn id="77" idx="0"/>
            </p:cNvCxnSpPr>
            <p:nvPr/>
          </p:nvCxnSpPr>
          <p:spPr>
            <a:xfrm flipH="1">
              <a:off x="4176135" y="4678064"/>
              <a:ext cx="270783" cy="18531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コネクタ 84"/>
            <p:cNvCxnSpPr>
              <a:stCxn id="75" idx="2"/>
              <a:endCxn id="81" idx="0"/>
            </p:cNvCxnSpPr>
            <p:nvPr/>
          </p:nvCxnSpPr>
          <p:spPr>
            <a:xfrm>
              <a:off x="4446918" y="4678064"/>
              <a:ext cx="294892" cy="16976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楕円 85"/>
            <p:cNvSpPr/>
            <p:nvPr/>
          </p:nvSpPr>
          <p:spPr>
            <a:xfrm>
              <a:off x="3597890" y="4335959"/>
              <a:ext cx="358566" cy="37643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a</a:t>
              </a:r>
              <a:endParaRPr kumimoji="1" lang="ja-JP" altLang="en-US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</p:grpSp>
      <p:sp>
        <p:nvSpPr>
          <p:cNvPr id="89" name="テキスト ボックス 88"/>
          <p:cNvSpPr txBox="1"/>
          <p:nvPr/>
        </p:nvSpPr>
        <p:spPr>
          <a:xfrm>
            <a:off x="2096694" y="3204992"/>
            <a:ext cx="101503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対応</a:t>
            </a:r>
            <a:endParaRPr kumimoji="1" lang="en-US" altLang="ja-JP" sz="1600" dirty="0" smtClean="0"/>
          </a:p>
          <a:p>
            <a:r>
              <a:rPr kumimoji="1" lang="ja-JP" altLang="en-US" sz="1600" dirty="0" smtClean="0"/>
              <a:t>テーブル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72749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正方形/長方形 4"/>
              <p:cNvSpPr/>
              <p:nvPr/>
            </p:nvSpPr>
            <p:spPr>
              <a:xfrm>
                <a:off x="1609122" y="3034511"/>
                <a:ext cx="5652339" cy="227754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ja-JP" altLang="en-US" sz="1600" b="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⋮</m:t>
                      </m:r>
                    </m:oMath>
                  </m:oMathPara>
                </a14:m>
                <a:endParaRPr lang="en-US" altLang="ja-JP" sz="1600" dirty="0" smtClean="0">
                  <a:latin typeface="Consolas" panose="020B0609020204030204" pitchFamily="49" charset="0"/>
                </a:endParaRPr>
              </a:p>
              <a:p>
                <a:r>
                  <a:rPr lang="en-US" altLang="ja-JP" sz="1600" dirty="0" err="1" smtClean="0">
                    <a:latin typeface="Consolas" panose="020B0609020204030204" pitchFamily="49" charset="0"/>
                  </a:rPr>
                  <a:t>src</a:t>
                </a:r>
                <a:r>
                  <a:rPr lang="en-US" altLang="ja-JP" sz="1600" dirty="0" smtClean="0">
                    <a:latin typeface="Consolas" panose="020B0609020204030204" pitchFamily="49" charset="0"/>
                  </a:rPr>
                  <a:t>/(</a:t>
                </a:r>
                <a:r>
                  <a:rPr lang="ja-JP" altLang="en-US" sz="1600" dirty="0" smtClean="0">
                    <a:latin typeface="Consolas" panose="020B0609020204030204" pitchFamily="49" charset="0"/>
                  </a:rPr>
                  <a:t>中略</a:t>
                </a:r>
                <a:r>
                  <a:rPr lang="en-US" altLang="ja-JP" sz="1600" dirty="0" smtClean="0">
                    <a:latin typeface="Consolas" panose="020B0609020204030204" pitchFamily="49" charset="0"/>
                  </a:rPr>
                  <a:t>)/</a:t>
                </a:r>
                <a:r>
                  <a:rPr lang="en-US" altLang="ja-JP" sz="1600" dirty="0">
                    <a:latin typeface="Consolas" panose="020B0609020204030204" pitchFamily="49" charset="0"/>
                  </a:rPr>
                  <a:t>Truncate.java</a:t>
                </a:r>
              </a:p>
              <a:p>
                <a:r>
                  <a:rPr lang="en-US" altLang="ja-JP" sz="1600" dirty="0">
                    <a:latin typeface="Consolas" panose="020B0609020204030204" pitchFamily="49" charset="0"/>
                  </a:rPr>
                  <a:t>198</a:t>
                </a:r>
                <a:r>
                  <a:rPr lang="en-US" altLang="ja-JP" sz="1600" dirty="0" smtClean="0">
                    <a:latin typeface="Consolas" panose="020B0609020204030204" pitchFamily="49" charset="0"/>
                  </a:rPr>
                  <a:t>:  </a:t>
                </a:r>
                <a:r>
                  <a:rPr lang="en-US" altLang="ja-JP" sz="1600" dirty="0">
                    <a:latin typeface="Consolas" panose="020B0609020204030204" pitchFamily="49" charset="0"/>
                  </a:rPr>
                  <a:t>private synchronized Path</a:t>
                </a:r>
                <a:r>
                  <a:rPr lang="en-US" altLang="ja-JP" sz="1600" dirty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 </a:t>
                </a:r>
                <a:r>
                  <a:rPr lang="en-US" altLang="ja-JP" sz="1600" dirty="0" err="1">
                    <a:solidFill>
                      <a:srgbClr val="7030A0"/>
                    </a:solidFill>
                    <a:latin typeface="Consolas" panose="020B0609020204030204" pitchFamily="49" charset="0"/>
                  </a:rPr>
                  <a:t>getPath</a:t>
                </a:r>
                <a:r>
                  <a:rPr lang="en-US" altLang="ja-JP" sz="1600" dirty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() {</a:t>
                </a:r>
              </a:p>
              <a:p>
                <a:r>
                  <a:rPr lang="en-US" altLang="ja-JP" sz="1600" dirty="0">
                    <a:latin typeface="Consolas" panose="020B0609020204030204" pitchFamily="49" charset="0"/>
                  </a:rPr>
                  <a:t>199</a:t>
                </a:r>
                <a:r>
                  <a:rPr lang="en-US" altLang="ja-JP" sz="1600" dirty="0" smtClean="0">
                    <a:latin typeface="Consolas" panose="020B0609020204030204" pitchFamily="49" charset="0"/>
                  </a:rPr>
                  <a:t>:    </a:t>
                </a:r>
                <a:r>
                  <a:rPr lang="en-US" altLang="ja-JP" sz="1600" dirty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if (</a:t>
                </a:r>
                <a:r>
                  <a:rPr lang="en-US" altLang="ja-JP" sz="1600" dirty="0">
                    <a:solidFill>
                      <a:srgbClr val="00B050"/>
                    </a:solidFill>
                    <a:latin typeface="Consolas" panose="020B0609020204030204" pitchFamily="49" charset="0"/>
                  </a:rPr>
                  <a:t>path</a:t>
                </a:r>
                <a:r>
                  <a:rPr lang="en-US" altLang="ja-JP" sz="1600" dirty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 == null) {</a:t>
                </a:r>
              </a:p>
              <a:p>
                <a:r>
                  <a:rPr lang="en-US" altLang="ja-JP" sz="1600" dirty="0">
                    <a:latin typeface="Consolas" panose="020B0609020204030204" pitchFamily="49" charset="0"/>
                  </a:rPr>
                  <a:t>200</a:t>
                </a:r>
                <a:r>
                  <a:rPr lang="en-US" altLang="ja-JP" sz="1600" dirty="0" smtClean="0">
                    <a:latin typeface="Consolas" panose="020B0609020204030204" pitchFamily="49" charset="0"/>
                  </a:rPr>
                  <a:t>:      </a:t>
                </a:r>
                <a:r>
                  <a:rPr lang="en-US" altLang="ja-JP" sz="1600" dirty="0">
                    <a:solidFill>
                      <a:srgbClr val="00B050"/>
                    </a:solidFill>
                    <a:latin typeface="Consolas" panose="020B0609020204030204" pitchFamily="49" charset="0"/>
                  </a:rPr>
                  <a:t>path</a:t>
                </a:r>
                <a:r>
                  <a:rPr lang="en-US" altLang="ja-JP" sz="1600" dirty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 = </a:t>
                </a:r>
                <a:r>
                  <a:rPr lang="en-US" altLang="ja-JP" sz="1600" dirty="0">
                    <a:solidFill>
                      <a:srgbClr val="0070C0"/>
                    </a:solidFill>
                    <a:latin typeface="Consolas" panose="020B0609020204030204" pitchFamily="49" charset="0"/>
                  </a:rPr>
                  <a:t>new Path(</a:t>
                </a:r>
                <a:r>
                  <a:rPr lang="en-US" altLang="ja-JP" sz="1600" dirty="0" err="1">
                    <a:solidFill>
                      <a:srgbClr val="0070C0"/>
                    </a:solidFill>
                    <a:latin typeface="Consolas" panose="020B0609020204030204" pitchFamily="49" charset="0"/>
                  </a:rPr>
                  <a:t>getProject</a:t>
                </a:r>
                <a:r>
                  <a:rPr lang="en-US" altLang="ja-JP" sz="1600" dirty="0">
                    <a:solidFill>
                      <a:srgbClr val="0070C0"/>
                    </a:solidFill>
                    <a:latin typeface="Consolas" panose="020B0609020204030204" pitchFamily="49" charset="0"/>
                  </a:rPr>
                  <a:t>())</a:t>
                </a:r>
                <a:r>
                  <a:rPr lang="en-US" altLang="ja-JP" sz="1600" dirty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;</a:t>
                </a:r>
              </a:p>
              <a:p>
                <a:r>
                  <a:rPr lang="en-US" altLang="ja-JP" sz="1600" dirty="0">
                    <a:latin typeface="Consolas" panose="020B0609020204030204" pitchFamily="49" charset="0"/>
                  </a:rPr>
                  <a:t>201</a:t>
                </a:r>
                <a:r>
                  <a:rPr lang="en-US" altLang="ja-JP" sz="1600" dirty="0" smtClean="0">
                    <a:latin typeface="Consolas" panose="020B0609020204030204" pitchFamily="49" charset="0"/>
                  </a:rPr>
                  <a:t>:    </a:t>
                </a:r>
                <a:r>
                  <a:rPr lang="en-US" altLang="ja-JP" sz="1600" dirty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}</a:t>
                </a:r>
              </a:p>
              <a:p>
                <a:r>
                  <a:rPr lang="en-US" altLang="ja-JP" sz="1600" dirty="0">
                    <a:latin typeface="Consolas" panose="020B0609020204030204" pitchFamily="49" charset="0"/>
                  </a:rPr>
                  <a:t>202</a:t>
                </a:r>
                <a:r>
                  <a:rPr lang="en-US" altLang="ja-JP" sz="1600" dirty="0" smtClean="0">
                    <a:latin typeface="Consolas" panose="020B0609020204030204" pitchFamily="49" charset="0"/>
                  </a:rPr>
                  <a:t>:    </a:t>
                </a:r>
                <a:r>
                  <a:rPr lang="en-US" altLang="ja-JP" sz="1600" dirty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return </a:t>
                </a:r>
                <a:r>
                  <a:rPr lang="en-US" altLang="ja-JP" sz="1600" dirty="0">
                    <a:solidFill>
                      <a:srgbClr val="00B050"/>
                    </a:solidFill>
                    <a:latin typeface="Consolas" panose="020B0609020204030204" pitchFamily="49" charset="0"/>
                  </a:rPr>
                  <a:t>path</a:t>
                </a:r>
                <a:r>
                  <a:rPr lang="en-US" altLang="ja-JP" sz="1600" dirty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;</a:t>
                </a:r>
              </a:p>
              <a:p>
                <a:r>
                  <a:rPr lang="en-US" altLang="ja-JP" sz="1600" dirty="0">
                    <a:latin typeface="Consolas" panose="020B0609020204030204" pitchFamily="49" charset="0"/>
                  </a:rPr>
                  <a:t>203</a:t>
                </a:r>
                <a:r>
                  <a:rPr lang="en-US" altLang="ja-JP" sz="1600" dirty="0" smtClean="0">
                    <a:latin typeface="Consolas" panose="020B0609020204030204" pitchFamily="49" charset="0"/>
                  </a:rPr>
                  <a:t>:  </a:t>
                </a:r>
                <a:r>
                  <a:rPr lang="en-US" altLang="ja-JP" sz="1600" dirty="0" smtClean="0">
                    <a:solidFill>
                      <a:srgbClr val="FF0000"/>
                    </a:solidFill>
                    <a:latin typeface="Consolas" panose="020B0609020204030204" pitchFamily="49" charset="0"/>
                  </a:rPr>
                  <a:t>}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ja-JP" altLang="en-US" sz="14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⋮</m:t>
                      </m:r>
                    </m:oMath>
                  </m:oMathPara>
                </a14:m>
                <a:endParaRPr lang="ja-JP" altLang="en-US" sz="1400" dirty="0">
                  <a:solidFill>
                    <a:srgbClr val="FF0000"/>
                  </a:solidFill>
                  <a:latin typeface="Consolas" panose="020B0609020204030204" pitchFamily="49" charset="0"/>
                </a:endParaRPr>
              </a:p>
            </p:txBody>
          </p:sp>
        </mc:Choice>
        <mc:Fallback xmlns="">
          <p:sp>
            <p:nvSpPr>
              <p:cNvPr id="5" name="正方形/長方形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9122" y="3034511"/>
                <a:ext cx="5652339" cy="2277547"/>
              </a:xfrm>
              <a:prstGeom prst="rect">
                <a:avLst/>
              </a:prstGeom>
              <a:blipFill>
                <a:blip r:embed="rId3"/>
                <a:stretch>
                  <a:fillRect l="-53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検索例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14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1076953" y="2202991"/>
            <a:ext cx="7598735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600" dirty="0">
                <a:latin typeface="Consolas" panose="020B0609020204030204" pitchFamily="49" charset="0"/>
              </a:rPr>
              <a:t>ccgrep </a:t>
            </a:r>
            <a:r>
              <a:rPr lang="en-US" altLang="ja-JP" sz="1600" dirty="0" smtClean="0">
                <a:latin typeface="Consolas" panose="020B0609020204030204" pitchFamily="49" charset="0"/>
              </a:rPr>
              <a:t>‘</a:t>
            </a:r>
            <a:r>
              <a:rPr lang="en-US" altLang="ja-JP" sz="1600" dirty="0" smtClean="0">
                <a:solidFill>
                  <a:srgbClr val="7030A0"/>
                </a:solidFill>
                <a:latin typeface="Consolas" panose="020B0609020204030204" pitchFamily="49" charset="0"/>
              </a:rPr>
              <a:t>f</a:t>
            </a:r>
            <a:r>
              <a:rPr lang="en-US" altLang="ja-JP" sz="1600" dirty="0">
                <a:solidFill>
                  <a:srgbClr val="FF0000"/>
                </a:solidFill>
                <a:latin typeface="Consolas" panose="020B0609020204030204" pitchFamily="49" charset="0"/>
              </a:rPr>
              <a:t>(){ </a:t>
            </a:r>
            <a:r>
              <a:rPr lang="en-US" altLang="ja-JP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if(</a:t>
            </a:r>
            <a:r>
              <a:rPr lang="en-US" altLang="ja-JP" sz="1600" dirty="0" err="1" smtClean="0">
                <a:solidFill>
                  <a:srgbClr val="00B050"/>
                </a:solidFill>
                <a:latin typeface="Consolas" panose="020B0609020204030204" pitchFamily="49" charset="0"/>
              </a:rPr>
              <a:t>val</a:t>
            </a:r>
            <a:r>
              <a:rPr lang="en-US" altLang="ja-JP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==</a:t>
            </a:r>
            <a:r>
              <a:rPr lang="en-US" altLang="ja-JP" sz="1600" dirty="0">
                <a:solidFill>
                  <a:srgbClr val="FF0000"/>
                </a:solidFill>
                <a:latin typeface="Consolas" panose="020B0609020204030204" pitchFamily="49" charset="0"/>
              </a:rPr>
              <a:t>null</a:t>
            </a:r>
            <a:r>
              <a:rPr lang="en-US" altLang="ja-JP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){</a:t>
            </a:r>
            <a:r>
              <a:rPr lang="en-US" altLang="ja-JP" sz="1600" dirty="0" err="1" smtClean="0">
                <a:solidFill>
                  <a:srgbClr val="00B050"/>
                </a:solidFill>
                <a:latin typeface="Consolas" panose="020B0609020204030204" pitchFamily="49" charset="0"/>
              </a:rPr>
              <a:t>val</a:t>
            </a:r>
            <a:r>
              <a:rPr lang="en-US" altLang="ja-JP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600" dirty="0">
                <a:solidFill>
                  <a:srgbClr val="FF0000"/>
                </a:solidFill>
                <a:latin typeface="Consolas" panose="020B0609020204030204" pitchFamily="49" charset="0"/>
              </a:rPr>
              <a:t>= </a:t>
            </a:r>
            <a:r>
              <a:rPr lang="en-US" altLang="ja-JP" sz="1600" dirty="0">
                <a:solidFill>
                  <a:srgbClr val="0070C0"/>
                </a:solidFill>
                <a:latin typeface="Consolas" panose="020B0609020204030204" pitchFamily="49" charset="0"/>
              </a:rPr>
              <a:t>$$</a:t>
            </a:r>
            <a:r>
              <a:rPr lang="en-US" altLang="ja-JP" sz="1600" dirty="0">
                <a:solidFill>
                  <a:srgbClr val="FF0000"/>
                </a:solidFill>
                <a:latin typeface="Consolas" panose="020B0609020204030204" pitchFamily="49" charset="0"/>
              </a:rPr>
              <a:t>;} return </a:t>
            </a:r>
            <a:r>
              <a:rPr lang="en-US" altLang="ja-JP" sz="1600" dirty="0" err="1" smtClean="0">
                <a:solidFill>
                  <a:srgbClr val="00B050"/>
                </a:solidFill>
                <a:latin typeface="Consolas" panose="020B0609020204030204" pitchFamily="49" charset="0"/>
              </a:rPr>
              <a:t>val</a:t>
            </a:r>
            <a:r>
              <a:rPr lang="en-US" altLang="ja-JP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; }</a:t>
            </a:r>
            <a:r>
              <a:rPr lang="en-US" altLang="ja-JP" sz="1600" dirty="0" smtClean="0">
                <a:latin typeface="Consolas" panose="020B0609020204030204" pitchFamily="49" charset="0"/>
              </a:rPr>
              <a:t>’ -</a:t>
            </a:r>
            <a:r>
              <a:rPr lang="en-US" altLang="ja-JP" sz="1600" dirty="0">
                <a:latin typeface="Consolas" panose="020B0609020204030204" pitchFamily="49" charset="0"/>
              </a:rPr>
              <a:t>r </a:t>
            </a:r>
            <a:r>
              <a:rPr lang="en-US" altLang="ja-JP" sz="1600" dirty="0" err="1">
                <a:latin typeface="Consolas" panose="020B0609020204030204" pitchFamily="49" charset="0"/>
              </a:rPr>
              <a:t>src</a:t>
            </a:r>
            <a:r>
              <a:rPr lang="en-US" altLang="ja-JP" sz="1600" dirty="0" smtClean="0">
                <a:latin typeface="Consolas" panose="020B0609020204030204" pitchFamily="49" charset="0"/>
              </a:rPr>
              <a:t>/ </a:t>
            </a:r>
            <a:r>
              <a:rPr lang="en-US" altLang="ja-JP" sz="1600" dirty="0" smtClean="0">
                <a:solidFill>
                  <a:sysClr val="windowText" lastClr="000000"/>
                </a:solidFill>
                <a:latin typeface="Consolas" panose="020B0609020204030204" pitchFamily="49" charset="0"/>
              </a:rPr>
              <a:t>-</a:t>
            </a:r>
            <a:r>
              <a:rPr lang="en-US" altLang="ja-JP" sz="16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p</a:t>
            </a:r>
            <a:r>
              <a:rPr lang="en-US" altLang="ja-JP" sz="16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sz="16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nf</a:t>
            </a:r>
            <a:endParaRPr lang="ja-JP" altLang="en-US" sz="16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529595" y="1681940"/>
            <a:ext cx="3447678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Consolas" panose="020B0609020204030204" pitchFamily="49" charset="0"/>
              </a:rPr>
              <a:t>クエリ</a:t>
            </a:r>
            <a:endParaRPr lang="en-US" altLang="ja-JP" sz="1600" dirty="0" smtClean="0">
              <a:latin typeface="Consolas" panose="020B0609020204030204" pitchFamily="49" charset="0"/>
            </a:endParaRPr>
          </a:p>
          <a:p>
            <a:r>
              <a:rPr lang="ja-JP" altLang="en-US" sz="1600" dirty="0" smtClean="0">
                <a:latin typeface="Consolas" panose="020B0609020204030204" pitchFamily="49" charset="0"/>
              </a:rPr>
              <a:t>データを作り，キャッシュして返す関数</a:t>
            </a:r>
            <a:endParaRPr lang="ja-JP" altLang="en-US" sz="1600" dirty="0">
              <a:latin typeface="Consolas" panose="020B0609020204030204" pitchFamily="49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6902450" y="1618216"/>
            <a:ext cx="2315633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Consolas" panose="020B0609020204030204" pitchFamily="49" charset="0"/>
              </a:rPr>
              <a:t>出力オプション</a:t>
            </a:r>
            <a:endParaRPr lang="en-US" altLang="ja-JP" sz="1600" dirty="0" smtClean="0">
              <a:latin typeface="Consolas" panose="020B0609020204030204" pitchFamily="49" charset="0"/>
            </a:endParaRPr>
          </a:p>
          <a:p>
            <a:r>
              <a:rPr lang="en-US" altLang="ja-JP" sz="1600" dirty="0" smtClean="0">
                <a:latin typeface="Consolas" panose="020B0609020204030204" pitchFamily="49" charset="0"/>
              </a:rPr>
              <a:t>n:</a:t>
            </a:r>
            <a:r>
              <a:rPr lang="ja-JP" altLang="en-US" sz="1600" dirty="0" smtClean="0">
                <a:latin typeface="Consolas" panose="020B0609020204030204" pitchFamily="49" charset="0"/>
              </a:rPr>
              <a:t>行番号 </a:t>
            </a:r>
            <a:r>
              <a:rPr lang="en-US" altLang="ja-JP" sz="1600" dirty="0" smtClean="0">
                <a:latin typeface="Consolas" panose="020B0609020204030204" pitchFamily="49" charset="0"/>
              </a:rPr>
              <a:t>f:</a:t>
            </a:r>
            <a:r>
              <a:rPr lang="ja-JP" altLang="en-US" sz="1600" dirty="0" smtClean="0">
                <a:latin typeface="Consolas" panose="020B0609020204030204" pitchFamily="49" charset="0"/>
              </a:rPr>
              <a:t>コード全体</a:t>
            </a:r>
            <a:endParaRPr lang="ja-JP" altLang="en-US" sz="1600" dirty="0">
              <a:latin typeface="Consolas" panose="020B0609020204030204" pitchFamily="49" charset="0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757188" y="5912561"/>
            <a:ext cx="154481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dirty="0" err="1" smtClean="0">
                <a:latin typeface="Consolas" panose="020B0609020204030204" pitchFamily="49" charset="0"/>
              </a:rPr>
              <a:t>val</a:t>
            </a:r>
            <a:r>
              <a:rPr lang="en-US" altLang="ja-JP" dirty="0" smtClean="0">
                <a:latin typeface="Consolas" panose="020B0609020204030204" pitchFamily="49" charset="0"/>
              </a:rPr>
              <a:t> </a:t>
            </a:r>
            <a:r>
              <a:rPr lang="ja-JP" altLang="en-US" dirty="0">
                <a:latin typeface="Consolas" panose="020B0609020204030204" pitchFamily="49" charset="0"/>
              </a:rPr>
              <a:t>→ </a:t>
            </a:r>
            <a:r>
              <a:rPr lang="en-US" altLang="ja-JP" dirty="0" smtClean="0">
                <a:solidFill>
                  <a:srgbClr val="00B050"/>
                </a:solidFill>
                <a:latin typeface="Consolas" panose="020B0609020204030204" pitchFamily="49" charset="0"/>
              </a:rPr>
              <a:t>path</a:t>
            </a:r>
            <a:endParaRPr kumimoji="1" lang="ja-JP" altLang="en-US" dirty="0">
              <a:solidFill>
                <a:srgbClr val="00B050"/>
              </a:solidFill>
              <a:latin typeface="Consolas" panose="020B0609020204030204" pitchFamily="49" charset="0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3481028" y="5506188"/>
            <a:ext cx="366164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Consolas" panose="020B0609020204030204" pitchFamily="49" charset="0"/>
              </a:rPr>
              <a:t>$$ </a:t>
            </a:r>
            <a:r>
              <a:rPr lang="ja-JP" altLang="en-US" dirty="0">
                <a:latin typeface="Consolas" panose="020B0609020204030204" pitchFamily="49" charset="0"/>
              </a:rPr>
              <a:t>→ </a:t>
            </a:r>
            <a:r>
              <a:rPr lang="en-US" altLang="ja-JP" dirty="0" smtClean="0">
                <a:solidFill>
                  <a:srgbClr val="0070C0"/>
                </a:solidFill>
                <a:latin typeface="Consolas" panose="020B0609020204030204" pitchFamily="49" charset="0"/>
              </a:rPr>
              <a:t>new </a:t>
            </a:r>
            <a:r>
              <a:rPr lang="en-US" altLang="ja-JP" dirty="0">
                <a:solidFill>
                  <a:srgbClr val="0070C0"/>
                </a:solidFill>
                <a:latin typeface="Consolas" panose="020B0609020204030204" pitchFamily="49" charset="0"/>
              </a:rPr>
              <a:t>Path(</a:t>
            </a:r>
            <a:r>
              <a:rPr lang="en-US" altLang="ja-JP" dirty="0" err="1">
                <a:solidFill>
                  <a:srgbClr val="0070C0"/>
                </a:solidFill>
                <a:latin typeface="Consolas" panose="020B0609020204030204" pitchFamily="49" charset="0"/>
              </a:rPr>
              <a:t>getProject</a:t>
            </a:r>
            <a:r>
              <a:rPr lang="en-US" altLang="ja-JP" dirty="0">
                <a:solidFill>
                  <a:srgbClr val="0070C0"/>
                </a:solidFill>
                <a:latin typeface="Consolas" panose="020B0609020204030204" pitchFamily="49" charset="0"/>
              </a:rPr>
              <a:t>())</a:t>
            </a:r>
            <a:endParaRPr kumimoji="1" lang="ja-JP" altLang="en-US" dirty="0">
              <a:latin typeface="Consolas" panose="020B0609020204030204" pitchFamily="49" charset="0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757188" y="5506188"/>
            <a:ext cx="162947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Consolas" panose="020B0609020204030204" pitchFamily="49" charset="0"/>
              </a:rPr>
              <a:t>f </a:t>
            </a:r>
            <a:r>
              <a:rPr lang="ja-JP" altLang="en-US" dirty="0" smtClean="0">
                <a:latin typeface="Consolas" panose="020B0609020204030204" pitchFamily="49" charset="0"/>
              </a:rPr>
              <a:t>→ </a:t>
            </a:r>
            <a:r>
              <a:rPr lang="en-US" altLang="ja-JP" dirty="0" err="1" smtClean="0">
                <a:solidFill>
                  <a:srgbClr val="7030A0"/>
                </a:solidFill>
                <a:latin typeface="Consolas" panose="020B0609020204030204" pitchFamily="49" charset="0"/>
              </a:rPr>
              <a:t>getPath</a:t>
            </a:r>
            <a:endParaRPr kumimoji="1" lang="ja-JP" altLang="en-US" dirty="0">
              <a:solidFill>
                <a:srgbClr val="7030A0"/>
              </a:solidFill>
              <a:latin typeface="Consolas" panose="020B0609020204030204" pitchFamily="49" charset="0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221630" y="2202991"/>
            <a:ext cx="855323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Consolas" panose="020B0609020204030204" pitchFamily="49" charset="0"/>
              </a:rPr>
              <a:t>コマンド</a:t>
            </a:r>
            <a:endParaRPr lang="ja-JP" altLang="en-US" sz="1600" dirty="0">
              <a:latin typeface="Consolas" panose="020B0609020204030204" pitchFamily="49" charset="0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842338" y="4004007"/>
            <a:ext cx="626723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Consolas" panose="020B0609020204030204" pitchFamily="49" charset="0"/>
              </a:rPr>
              <a:t>出力</a:t>
            </a:r>
            <a:endParaRPr lang="ja-JP" altLang="en-US" sz="1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10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評価実験</a:t>
            </a:r>
            <a:r>
              <a:rPr lang="en-US" altLang="ja-JP" dirty="0" smtClean="0"/>
              <a:t>1</a:t>
            </a:r>
            <a:r>
              <a:rPr lang="ja-JP" altLang="en-US" dirty="0" smtClean="0"/>
              <a:t>：</a:t>
            </a:r>
            <a:r>
              <a:rPr lang="en-US" altLang="ja-JP" dirty="0" smtClean="0"/>
              <a:t>g</a:t>
            </a:r>
            <a:r>
              <a:rPr kumimoji="1" lang="en-US" altLang="ja-JP" dirty="0" smtClean="0"/>
              <a:t>rep</a:t>
            </a:r>
            <a:r>
              <a:rPr kumimoji="1" lang="ja-JP" altLang="en-US" dirty="0" smtClean="0"/>
              <a:t>とのクエリ比較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15</a:t>
            </a:fld>
            <a:endParaRPr kumimoji="1" lang="ja-JP" altLang="en-US" dirty="0"/>
          </a:p>
        </p:txBody>
      </p:sp>
      <p:sp>
        <p:nvSpPr>
          <p:cNvPr id="10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kumimoji="1" lang="ja-JP" altLang="en-US" dirty="0" smtClean="0"/>
              <a:t>空白やコメントの処理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任意の識別子</a:t>
            </a:r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r>
              <a:rPr lang="ja-JP" altLang="en-US" dirty="0"/>
              <a:t>括弧</a:t>
            </a:r>
            <a:r>
              <a:rPr lang="ja-JP" altLang="en-US" dirty="0" smtClean="0"/>
              <a:t>の釣合い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848028" y="2251893"/>
            <a:ext cx="448309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grep </a:t>
            </a:r>
            <a:r>
              <a:rPr lang="en-US" altLang="ja-JP" dirty="0"/>
              <a:t>‘</a:t>
            </a:r>
            <a:r>
              <a:rPr lang="en-US" altLang="ja-JP" dirty="0">
                <a:solidFill>
                  <a:srgbClr val="FF0000"/>
                </a:solidFill>
              </a:rPr>
              <a:t>\</a:t>
            </a:r>
            <a:r>
              <a:rPr lang="en-US" altLang="ja-JP" dirty="0" smtClean="0">
                <a:solidFill>
                  <a:srgbClr val="FF0000"/>
                </a:solidFill>
              </a:rPr>
              <a:t>s*</a:t>
            </a:r>
            <a:r>
              <a:rPr lang="en-US" altLang="ja-JP" dirty="0" smtClean="0"/>
              <a:t>T</a:t>
            </a:r>
            <a:r>
              <a:rPr lang="en-US" altLang="ja-JP" dirty="0" smtClean="0">
                <a:solidFill>
                  <a:srgbClr val="FF0000"/>
                </a:solidFill>
              </a:rPr>
              <a:t>\</a:t>
            </a:r>
            <a:r>
              <a:rPr lang="en-US" altLang="ja-JP" dirty="0" err="1" smtClean="0">
                <a:solidFill>
                  <a:srgbClr val="FF0000"/>
                </a:solidFill>
              </a:rPr>
              <a:t>s+</a:t>
            </a:r>
            <a:r>
              <a:rPr lang="en-US" altLang="ja-JP" dirty="0" err="1" smtClean="0"/>
              <a:t>a</a:t>
            </a:r>
            <a:r>
              <a:rPr lang="en-US" altLang="ja-JP" dirty="0" smtClean="0">
                <a:solidFill>
                  <a:srgbClr val="FF0000"/>
                </a:solidFill>
              </a:rPr>
              <a:t>\s*</a:t>
            </a:r>
            <a:r>
              <a:rPr lang="en-US" altLang="ja-JP" dirty="0" smtClean="0"/>
              <a:t>=</a:t>
            </a:r>
            <a:r>
              <a:rPr lang="en-US" altLang="ja-JP" dirty="0">
                <a:solidFill>
                  <a:srgbClr val="FF0000"/>
                </a:solidFill>
              </a:rPr>
              <a:t>\</a:t>
            </a:r>
            <a:r>
              <a:rPr lang="en-US" altLang="ja-JP" dirty="0" smtClean="0">
                <a:solidFill>
                  <a:srgbClr val="FF0000"/>
                </a:solidFill>
              </a:rPr>
              <a:t>s*</a:t>
            </a:r>
            <a:r>
              <a:rPr lang="en-US" altLang="ja-JP" dirty="0" smtClean="0"/>
              <a:t>b</a:t>
            </a:r>
            <a:r>
              <a:rPr lang="en-US" altLang="ja-JP" dirty="0" smtClean="0">
                <a:solidFill>
                  <a:srgbClr val="FF0000"/>
                </a:solidFill>
              </a:rPr>
              <a:t>\s*</a:t>
            </a:r>
            <a:r>
              <a:rPr lang="en-US" altLang="ja-JP" dirty="0" smtClean="0"/>
              <a:t>;‘ -r </a:t>
            </a:r>
            <a:r>
              <a:rPr lang="en-US" altLang="ja-JP" dirty="0" err="1" smtClean="0"/>
              <a:t>src</a:t>
            </a:r>
            <a:r>
              <a:rPr lang="en-US" altLang="ja-JP" dirty="0" smtClean="0"/>
              <a:t>/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848027" y="3970711"/>
            <a:ext cx="6450239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grep </a:t>
            </a:r>
            <a:r>
              <a:rPr lang="en-US" altLang="ja-JP" dirty="0" smtClean="0"/>
              <a:t>‘</a:t>
            </a:r>
            <a:r>
              <a:rPr lang="en-US" altLang="ja-JP" dirty="0">
                <a:solidFill>
                  <a:srgbClr val="FF0000"/>
                </a:solidFill>
              </a:rPr>
              <a:t>[</a:t>
            </a:r>
            <a:r>
              <a:rPr lang="en-US" altLang="ja-JP" dirty="0" smtClean="0">
                <a:solidFill>
                  <a:srgbClr val="FF0000"/>
                </a:solidFill>
              </a:rPr>
              <a:t>a-</a:t>
            </a:r>
            <a:r>
              <a:rPr lang="en-US" altLang="ja-JP" dirty="0" err="1" smtClean="0">
                <a:solidFill>
                  <a:srgbClr val="FF0000"/>
                </a:solidFill>
              </a:rPr>
              <a:t>zA</a:t>
            </a:r>
            <a:r>
              <a:rPr lang="en-US" altLang="ja-JP" dirty="0" smtClean="0">
                <a:solidFill>
                  <a:srgbClr val="FF0000"/>
                </a:solidFill>
              </a:rPr>
              <a:t>-Z_][</a:t>
            </a:r>
            <a:r>
              <a:rPr lang="en-US" altLang="ja-JP" dirty="0">
                <a:solidFill>
                  <a:srgbClr val="FF0000"/>
                </a:solidFill>
              </a:rPr>
              <a:t>a-zA-Z_0-9</a:t>
            </a:r>
            <a:r>
              <a:rPr lang="en-US" altLang="ja-JP" dirty="0" smtClean="0">
                <a:solidFill>
                  <a:srgbClr val="FF0000"/>
                </a:solidFill>
              </a:rPr>
              <a:t>]*</a:t>
            </a:r>
            <a:r>
              <a:rPr lang="ja-JP" altLang="en-US" dirty="0">
                <a:solidFill>
                  <a:srgbClr val="FF0000"/>
                </a:solidFill>
              </a:rPr>
              <a:t> </a:t>
            </a:r>
            <a:r>
              <a:rPr lang="en-US" altLang="ja-JP" dirty="0" smtClean="0"/>
              <a:t>= </a:t>
            </a:r>
            <a:r>
              <a:rPr lang="en-US" altLang="ja-JP" dirty="0" smtClean="0">
                <a:solidFill>
                  <a:srgbClr val="FF0000"/>
                </a:solidFill>
              </a:rPr>
              <a:t>[a-</a:t>
            </a:r>
            <a:r>
              <a:rPr lang="en-US" altLang="ja-JP" dirty="0" err="1" smtClean="0">
                <a:solidFill>
                  <a:srgbClr val="FF0000"/>
                </a:solidFill>
              </a:rPr>
              <a:t>zA</a:t>
            </a:r>
            <a:r>
              <a:rPr lang="en-US" altLang="ja-JP" dirty="0" smtClean="0">
                <a:solidFill>
                  <a:srgbClr val="FF0000"/>
                </a:solidFill>
              </a:rPr>
              <a:t>-Z_][</a:t>
            </a:r>
            <a:r>
              <a:rPr lang="en-US" altLang="ja-JP" dirty="0">
                <a:solidFill>
                  <a:srgbClr val="FF0000"/>
                </a:solidFill>
              </a:rPr>
              <a:t>a-zA-Z_0-9]*</a:t>
            </a:r>
            <a:r>
              <a:rPr lang="en-US" altLang="ja-JP" dirty="0" smtClean="0"/>
              <a:t>;‘ -r </a:t>
            </a:r>
            <a:r>
              <a:rPr lang="en-US" altLang="ja-JP" dirty="0" err="1" smtClean="0"/>
              <a:t>src</a:t>
            </a:r>
            <a:r>
              <a:rPr lang="en-US" altLang="ja-JP" dirty="0" smtClean="0"/>
              <a:t>/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848028" y="2803787"/>
            <a:ext cx="448309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ccgrep </a:t>
            </a:r>
            <a:r>
              <a:rPr lang="en-US" altLang="ja-JP" dirty="0" smtClean="0"/>
              <a:t>‘$T $a = $b;‘ -r </a:t>
            </a:r>
            <a:r>
              <a:rPr lang="en-US" altLang="ja-JP" dirty="0" err="1" smtClean="0"/>
              <a:t>src</a:t>
            </a:r>
            <a:r>
              <a:rPr lang="en-US" altLang="ja-JP" dirty="0" smtClean="0"/>
              <a:t>/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848028" y="4479420"/>
            <a:ext cx="645023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ccgrep </a:t>
            </a:r>
            <a:r>
              <a:rPr lang="en-US" altLang="ja-JP" dirty="0" smtClean="0"/>
              <a:t>‘T = a;‘ -r </a:t>
            </a:r>
            <a:r>
              <a:rPr lang="en-US" altLang="ja-JP" dirty="0" err="1" smtClean="0"/>
              <a:t>src</a:t>
            </a:r>
            <a:r>
              <a:rPr lang="en-US" altLang="ja-JP" dirty="0" smtClean="0"/>
              <a:t>/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48028" y="5756831"/>
            <a:ext cx="346518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grep</a:t>
            </a:r>
            <a:r>
              <a:rPr kumimoji="1" lang="ja-JP" altLang="en-US" dirty="0" smtClean="0"/>
              <a:t>では書けない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6" name="円形吹き出し 15"/>
          <p:cNvSpPr/>
          <p:nvPr/>
        </p:nvSpPr>
        <p:spPr>
          <a:xfrm>
            <a:off x="4106333" y="4988129"/>
            <a:ext cx="4580467" cy="735747"/>
          </a:xfrm>
          <a:prstGeom prst="wedgeEllipseCallout">
            <a:avLst>
              <a:gd name="adj1" fmla="val 16320"/>
              <a:gd name="adj2" fmla="val 7285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2800" dirty="0" smtClean="0">
                <a:latin typeface="Consolas" panose="020B0609020204030204" pitchFamily="49" charset="0"/>
              </a:rPr>
              <a:t>grep</a:t>
            </a:r>
            <a:r>
              <a:rPr lang="ja-JP" altLang="en-US" sz="2800" dirty="0" smtClean="0">
                <a:latin typeface="Consolas" panose="020B0609020204030204" pitchFamily="49" charset="0"/>
              </a:rPr>
              <a:t>より書きやすい</a:t>
            </a:r>
            <a:endParaRPr lang="ja-JP" altLang="en-US" sz="2800" dirty="0">
              <a:latin typeface="Consolas" panose="020B0609020204030204" pitchFamily="49" charset="0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848028" y="6265540"/>
            <a:ext cx="346518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ccgrep </a:t>
            </a:r>
            <a:r>
              <a:rPr lang="en-US" altLang="ja-JP" dirty="0" smtClean="0"/>
              <a:t>‘if(a == b) { $$ }‘ -r </a:t>
            </a:r>
            <a:r>
              <a:rPr lang="en-US" altLang="ja-JP" dirty="0" err="1" smtClean="0"/>
              <a:t>src</a:t>
            </a:r>
            <a:r>
              <a:rPr lang="en-US" altLang="ja-JP" dirty="0" smtClean="0"/>
              <a:t>/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8" name="スマイル 17"/>
          <p:cNvSpPr/>
          <p:nvPr/>
        </p:nvSpPr>
        <p:spPr>
          <a:xfrm>
            <a:off x="7128934" y="5887643"/>
            <a:ext cx="592666" cy="579437"/>
          </a:xfrm>
          <a:prstGeom prst="smileyFac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362874" y="2231458"/>
            <a:ext cx="1766060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(</a:t>
            </a:r>
            <a:r>
              <a:rPr kumimoji="1" lang="ja-JP" altLang="en-US" dirty="0" smtClean="0"/>
              <a:t>空白のみ対応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402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評価実験</a:t>
            </a:r>
            <a:r>
              <a:rPr lang="en-US" altLang="ja-JP" dirty="0" smtClean="0"/>
              <a:t>2</a:t>
            </a:r>
            <a:r>
              <a:rPr lang="ja-JP" altLang="en-US" dirty="0" smtClean="0"/>
              <a:t>：概要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49" y="1825625"/>
            <a:ext cx="8153041" cy="4351338"/>
          </a:xfrm>
        </p:spPr>
        <p:txBody>
          <a:bodyPr/>
          <a:lstStyle/>
          <a:p>
            <a:r>
              <a:rPr lang="en-US" altLang="ja-JP" sz="2800" dirty="0" smtClean="0"/>
              <a:t>c</a:t>
            </a:r>
            <a:r>
              <a:rPr kumimoji="1" lang="en-US" altLang="ja-JP" sz="2800" dirty="0" smtClean="0"/>
              <a:t>cgrep</a:t>
            </a:r>
            <a:r>
              <a:rPr lang="ja-JP" altLang="en-US" sz="2800" dirty="0" smtClean="0"/>
              <a:t>の検索時間を計測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検索</a:t>
            </a:r>
            <a:r>
              <a:rPr lang="ja-JP" altLang="en-US" sz="2400" dirty="0" smtClean="0"/>
              <a:t>対象</a:t>
            </a:r>
            <a:endParaRPr lang="en-US" altLang="ja-JP" sz="2400" dirty="0" smtClean="0"/>
          </a:p>
          <a:p>
            <a:pPr lvl="2"/>
            <a:r>
              <a:rPr lang="en-US" altLang="ja-JP" sz="2000" dirty="0" smtClean="0"/>
              <a:t>3</a:t>
            </a:r>
            <a:r>
              <a:rPr lang="ja-JP" altLang="en-US" sz="2000" dirty="0" err="1" smtClean="0"/>
              <a:t>つの</a:t>
            </a:r>
            <a:r>
              <a:rPr lang="en-US" altLang="ja-JP" sz="2000" dirty="0"/>
              <a:t>C</a:t>
            </a:r>
            <a:r>
              <a:rPr lang="ja-JP" altLang="en-US" sz="2000" dirty="0" smtClean="0"/>
              <a:t>言語プロジェクト</a:t>
            </a:r>
            <a:endParaRPr kumimoji="1" lang="en-US" altLang="ja-JP" sz="2000" dirty="0" smtClean="0"/>
          </a:p>
          <a:p>
            <a:pPr lvl="1"/>
            <a:r>
              <a:rPr lang="ja-JP" altLang="en-US" sz="2400" dirty="0" smtClean="0"/>
              <a:t>比較ツール</a:t>
            </a:r>
            <a:endParaRPr lang="en-US" altLang="ja-JP" sz="2400" dirty="0" smtClean="0"/>
          </a:p>
          <a:p>
            <a:pPr lvl="2"/>
            <a:r>
              <a:rPr lang="en-US" altLang="ja-JP" sz="2000" dirty="0" err="1" smtClean="0"/>
              <a:t>NCDSearch</a:t>
            </a:r>
            <a:endParaRPr lang="en-US" altLang="ja-JP" sz="2800" dirty="0"/>
          </a:p>
          <a:p>
            <a:pPr lvl="1"/>
            <a:r>
              <a:rPr lang="ja-JP" altLang="en-US" sz="2400" dirty="0"/>
              <a:t>実行環境</a:t>
            </a:r>
            <a:endParaRPr lang="en-US" altLang="ja-JP" sz="240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16</a:t>
            </a:fld>
            <a:endParaRPr kumimoji="1"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912977"/>
              </p:ext>
            </p:extLst>
          </p:nvPr>
        </p:nvGraphicFramePr>
        <p:xfrm>
          <a:off x="1536671" y="4525964"/>
          <a:ext cx="5568950" cy="138176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706097">
                  <a:extLst>
                    <a:ext uri="{9D8B030D-6E8A-4147-A177-3AD203B41FA5}">
                      <a16:colId xmlns:a16="http://schemas.microsoft.com/office/drawing/2014/main" val="1728567703"/>
                    </a:ext>
                  </a:extLst>
                </a:gridCol>
                <a:gridCol w="4862853">
                  <a:extLst>
                    <a:ext uri="{9D8B030D-6E8A-4147-A177-3AD203B41FA5}">
                      <a16:colId xmlns:a16="http://schemas.microsoft.com/office/drawing/2014/main" val="30169980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OS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Windows 10 Pro for Workstations</a:t>
                      </a:r>
                      <a:r>
                        <a:rPr kumimoji="1" lang="en-US" altLang="ja-JP" baseline="0" dirty="0"/>
                        <a:t> </a:t>
                      </a:r>
                      <a:r>
                        <a:rPr kumimoji="1" lang="en-US" altLang="ja-JP" dirty="0"/>
                        <a:t>64bit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873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CPU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pt-BR" altLang="ja-JP" dirty="0"/>
                        <a:t>Intel(R) Xeon(R) CPU E5-1603 v4 @ 2.80GHz 2.80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38021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RAM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32.0GB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834062"/>
                  </a:ext>
                </a:extLst>
              </a:tr>
            </a:tbl>
          </a:graphicData>
        </a:graphic>
      </p:graphicFrame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968109"/>
              </p:ext>
            </p:extLst>
          </p:nvPr>
        </p:nvGraphicFramePr>
        <p:xfrm>
          <a:off x="4594034" y="2482480"/>
          <a:ext cx="4089230" cy="138662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7630">
                  <a:extLst>
                    <a:ext uri="{9D8B030D-6E8A-4147-A177-3AD203B41FA5}">
                      <a16:colId xmlns:a16="http://schemas.microsoft.com/office/drawing/2014/main" val="839364179"/>
                    </a:ext>
                  </a:extLst>
                </a:gridCol>
                <a:gridCol w="668588">
                  <a:extLst>
                    <a:ext uri="{9D8B030D-6E8A-4147-A177-3AD203B41FA5}">
                      <a16:colId xmlns:a16="http://schemas.microsoft.com/office/drawing/2014/main" val="3618267000"/>
                    </a:ext>
                  </a:extLst>
                </a:gridCol>
                <a:gridCol w="1067079">
                  <a:extLst>
                    <a:ext uri="{9D8B030D-6E8A-4147-A177-3AD203B41FA5}">
                      <a16:colId xmlns:a16="http://schemas.microsoft.com/office/drawing/2014/main" val="2661195248"/>
                    </a:ext>
                  </a:extLst>
                </a:gridCol>
                <a:gridCol w="905933">
                  <a:extLst>
                    <a:ext uri="{9D8B030D-6E8A-4147-A177-3AD203B41FA5}">
                      <a16:colId xmlns:a16="http://schemas.microsoft.com/office/drawing/2014/main" val="328711011"/>
                    </a:ext>
                  </a:extLst>
                </a:gridCol>
              </a:tblGrid>
              <a:tr h="644949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プロジェクト</a:t>
                      </a:r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Git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PostgreSQL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Linux kernel</a:t>
                      </a:r>
                      <a:endParaRPr kumimoji="1" lang="ja-JP" alt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186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ファイル数</a:t>
                      </a:r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339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904</a:t>
                      </a:r>
                      <a:endParaRPr kumimoji="1" lang="ja-JP" altLang="en-US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15,123</a:t>
                      </a:r>
                      <a:endParaRPr kumimoji="1" lang="ja-JP" altLang="en-US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2742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行数</a:t>
                      </a:r>
                      <a:r>
                        <a:rPr kumimoji="1" lang="en-US" altLang="ja-JP" dirty="0" smtClean="0"/>
                        <a:t>[KLOC] 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127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318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6,273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3783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69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表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482939"/>
              </p:ext>
            </p:extLst>
          </p:nvPr>
        </p:nvGraphicFramePr>
        <p:xfrm>
          <a:off x="522761" y="4729269"/>
          <a:ext cx="5116021" cy="111252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889900">
                  <a:extLst>
                    <a:ext uri="{9D8B030D-6E8A-4147-A177-3AD203B41FA5}">
                      <a16:colId xmlns:a16="http://schemas.microsoft.com/office/drawing/2014/main" val="839364179"/>
                    </a:ext>
                  </a:extLst>
                </a:gridCol>
                <a:gridCol w="898721">
                  <a:extLst>
                    <a:ext uri="{9D8B030D-6E8A-4147-A177-3AD203B41FA5}">
                      <a16:colId xmlns:a16="http://schemas.microsoft.com/office/drawing/2014/main" val="661322672"/>
                    </a:ext>
                  </a:extLst>
                </a:gridCol>
                <a:gridCol w="1032933">
                  <a:extLst>
                    <a:ext uri="{9D8B030D-6E8A-4147-A177-3AD203B41FA5}">
                      <a16:colId xmlns:a16="http://schemas.microsoft.com/office/drawing/2014/main" val="3618267000"/>
                    </a:ext>
                  </a:extLst>
                </a:gridCol>
                <a:gridCol w="1070118">
                  <a:extLst>
                    <a:ext uri="{9D8B030D-6E8A-4147-A177-3AD203B41FA5}">
                      <a16:colId xmlns:a16="http://schemas.microsoft.com/office/drawing/2014/main" val="2661195248"/>
                    </a:ext>
                  </a:extLst>
                </a:gridCol>
                <a:gridCol w="1224349">
                  <a:extLst>
                    <a:ext uri="{9D8B030D-6E8A-4147-A177-3AD203B41FA5}">
                      <a16:colId xmlns:a16="http://schemas.microsoft.com/office/drawing/2014/main" val="620442609"/>
                    </a:ext>
                  </a:extLst>
                </a:gridCol>
              </a:tblGrid>
              <a:tr h="37084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時間</a:t>
                      </a:r>
                      <a:r>
                        <a:rPr kumimoji="1" lang="en-US" altLang="ja-JP" dirty="0" smtClean="0"/>
                        <a:t>[s</a:t>
                      </a:r>
                      <a:r>
                        <a:rPr kumimoji="1" lang="en-US" altLang="ja-JP" dirty="0" smtClean="0"/>
                        <a:t>]</a:t>
                      </a:r>
                      <a:endParaRPr kumimoji="1" lang="ja-JP" altLang="en-US" dirty="0" smtClean="0"/>
                    </a:p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クエリ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1.24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1.82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19.90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567785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クエリ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1.29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1.86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19.55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2042463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クエリ</a:t>
                      </a:r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1.44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2.16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24.91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44673295"/>
                  </a:ext>
                </a:extLst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評価</a:t>
            </a:r>
            <a:r>
              <a:rPr kumimoji="1" lang="ja-JP" altLang="en-US" dirty="0" smtClean="0"/>
              <a:t>実験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：結果</a:t>
            </a:r>
            <a:endParaRPr kumimoji="1" lang="ja-JP" altLang="en-US" dirty="0"/>
          </a:p>
        </p:txBody>
      </p:sp>
      <p:sp>
        <p:nvSpPr>
          <p:cNvPr id="14" name="スライド番号プレースホルダー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17</a:t>
            </a:fld>
            <a:endParaRPr kumimoji="1" lang="ja-JP" altLang="en-US"/>
          </a:p>
        </p:txBody>
      </p:sp>
      <p:sp>
        <p:nvSpPr>
          <p:cNvPr id="16" name="コンテンツ プレースホルダー 2"/>
          <p:cNvSpPr txBox="1">
            <a:spLocks/>
          </p:cNvSpPr>
          <p:nvPr/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3954"/>
          </a:xfrm>
        </p:spPr>
        <p:txBody>
          <a:bodyPr/>
          <a:lstStyle/>
          <a:p>
            <a:pPr marL="0" indent="0">
              <a:buNone/>
            </a:pPr>
            <a:r>
              <a:rPr lang="ja-JP" altLang="en-US" sz="2800" dirty="0" smtClean="0"/>
              <a:t>大規模プロジェクトでも</a:t>
            </a:r>
            <a:r>
              <a:rPr lang="en-US" altLang="ja-JP" sz="2800" dirty="0" smtClean="0"/>
              <a:t>25</a:t>
            </a:r>
            <a:r>
              <a:rPr lang="ja-JP" altLang="en-US" sz="2800" dirty="0" smtClean="0"/>
              <a:t>秒程度と実用的に扱える</a:t>
            </a:r>
            <a:endParaRPr kumimoji="1" lang="ja-JP" altLang="en-US" sz="2800" dirty="0"/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/>
          </p:nvPr>
        </p:nvGraphicFramePr>
        <p:xfrm>
          <a:off x="505526" y="2049629"/>
          <a:ext cx="5116022" cy="1381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88622">
                  <a:extLst>
                    <a:ext uri="{9D8B030D-6E8A-4147-A177-3AD203B41FA5}">
                      <a16:colId xmlns:a16="http://schemas.microsoft.com/office/drawing/2014/main" val="839364179"/>
                    </a:ext>
                  </a:extLst>
                </a:gridCol>
                <a:gridCol w="1032933">
                  <a:extLst>
                    <a:ext uri="{9D8B030D-6E8A-4147-A177-3AD203B41FA5}">
                      <a16:colId xmlns:a16="http://schemas.microsoft.com/office/drawing/2014/main" val="3618267000"/>
                    </a:ext>
                  </a:extLst>
                </a:gridCol>
                <a:gridCol w="1070118">
                  <a:extLst>
                    <a:ext uri="{9D8B030D-6E8A-4147-A177-3AD203B41FA5}">
                      <a16:colId xmlns:a16="http://schemas.microsoft.com/office/drawing/2014/main" val="2661195248"/>
                    </a:ext>
                  </a:extLst>
                </a:gridCol>
                <a:gridCol w="1224349">
                  <a:extLst>
                    <a:ext uri="{9D8B030D-6E8A-4147-A177-3AD203B41FA5}">
                      <a16:colId xmlns:a16="http://schemas.microsoft.com/office/drawing/2014/main" val="6204426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プロジェクト</a:t>
                      </a:r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Git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PostgreSQL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Linux kernel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7186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ファイル数</a:t>
                      </a:r>
                      <a:endParaRPr kumimoji="1" lang="ja-JP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339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904</a:t>
                      </a:r>
                      <a:endParaRPr kumimoji="1" lang="ja-JP" altLang="en-US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15,123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2742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行数</a:t>
                      </a:r>
                      <a:r>
                        <a:rPr kumimoji="1" lang="en-US" altLang="ja-JP" dirty="0" smtClean="0"/>
                        <a:t>[KLOC]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127</a:t>
                      </a:r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318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6,273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3783910"/>
                  </a:ext>
                </a:extLst>
              </a:tr>
            </a:tbl>
          </a:graphicData>
        </a:graphic>
      </p:graphicFrame>
      <p:grpSp>
        <p:nvGrpSpPr>
          <p:cNvPr id="9" name="グループ化 8"/>
          <p:cNvGrpSpPr/>
          <p:nvPr/>
        </p:nvGrpSpPr>
        <p:grpSpPr>
          <a:xfrm>
            <a:off x="5841670" y="2579360"/>
            <a:ext cx="3016580" cy="2843867"/>
            <a:chOff x="3189030" y="3034835"/>
            <a:chExt cx="3016580" cy="2843867"/>
          </a:xfrm>
        </p:grpSpPr>
        <p:sp>
          <p:nvSpPr>
            <p:cNvPr id="6" name="正方形/長方形 5"/>
            <p:cNvSpPr/>
            <p:nvPr/>
          </p:nvSpPr>
          <p:spPr>
            <a:xfrm>
              <a:off x="3204235" y="5509370"/>
              <a:ext cx="2285631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altLang="ja-JP" dirty="0">
                  <a:latin typeface="Consolas" panose="020B0609020204030204" pitchFamily="49" charset="0"/>
                </a:rPr>
                <a:t>f($$, $$, $$);</a:t>
              </a:r>
              <a:endParaRPr lang="en-US" altLang="ja-JP" b="0" dirty="0"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3189031" y="4562796"/>
              <a:ext cx="3016579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altLang="ja-JP" dirty="0" smtClean="0">
                  <a:latin typeface="Consolas" panose="020B0609020204030204" pitchFamily="49" charset="0"/>
                </a:rPr>
                <a:t>T1 f(T2 </a:t>
              </a:r>
              <a:r>
                <a:rPr lang="en-US" altLang="ja-JP" dirty="0">
                  <a:latin typeface="Consolas" panose="020B0609020204030204" pitchFamily="49" charset="0"/>
                </a:rPr>
                <a:t>a</a:t>
              </a:r>
              <a:r>
                <a:rPr lang="en-US" altLang="ja-JP" dirty="0" smtClean="0">
                  <a:latin typeface="Consolas" panose="020B0609020204030204" pitchFamily="49" charset="0"/>
                </a:rPr>
                <a:t>){return $$;}</a:t>
              </a:r>
              <a:endParaRPr lang="en-US" altLang="ja-JP" dirty="0">
                <a:latin typeface="Consolas" panose="020B0609020204030204" pitchFamily="49" charset="0"/>
              </a:endParaRP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3532279" y="4061702"/>
              <a:ext cx="10477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 smtClean="0"/>
                <a:t>クエリ</a:t>
              </a:r>
              <a:r>
                <a:rPr kumimoji="1" lang="en-US" altLang="ja-JP" dirty="0" smtClean="0"/>
                <a:t>2</a:t>
              </a:r>
              <a:endParaRPr kumimoji="1" lang="ja-JP" altLang="en-US" dirty="0"/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3532279" y="5080930"/>
              <a:ext cx="10477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 smtClean="0"/>
                <a:t>クエリ</a:t>
              </a:r>
              <a:r>
                <a:rPr kumimoji="1" lang="en-US" altLang="ja-JP" dirty="0" smtClean="0"/>
                <a:t>3</a:t>
              </a:r>
              <a:endParaRPr kumimoji="1" lang="ja-JP" altLang="en-US" dirty="0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3189030" y="3493861"/>
              <a:ext cx="2381601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altLang="ja-JP" dirty="0" smtClean="0">
                  <a:latin typeface="Consolas" panose="020B0609020204030204" pitchFamily="49" charset="0"/>
                </a:rPr>
                <a:t>a &lt; b ? </a:t>
              </a:r>
              <a:r>
                <a:rPr lang="en-US" altLang="ja-JP" dirty="0">
                  <a:latin typeface="Consolas" panose="020B0609020204030204" pitchFamily="49" charset="0"/>
                </a:rPr>
                <a:t>a</a:t>
              </a:r>
              <a:r>
                <a:rPr lang="en-US" altLang="ja-JP" dirty="0" smtClean="0">
                  <a:latin typeface="Consolas" panose="020B0609020204030204" pitchFamily="49" charset="0"/>
                </a:rPr>
                <a:t> : b</a:t>
              </a:r>
              <a:endParaRPr lang="en-US" altLang="ja-JP" dirty="0">
                <a:latin typeface="Consolas" panose="020B0609020204030204" pitchFamily="49" charset="0"/>
              </a:endParaRP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3547096" y="3034835"/>
              <a:ext cx="10477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クエリ</a:t>
              </a:r>
              <a:r>
                <a:rPr kumimoji="1" lang="en-US" altLang="ja-JP" dirty="0"/>
                <a:t>1</a:t>
              </a:r>
              <a:endParaRPr kumimoji="1" lang="ja-JP" altLang="en-US" dirty="0"/>
            </a:p>
          </p:txBody>
        </p:sp>
      </p:grp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008646"/>
              </p:ext>
            </p:extLst>
          </p:nvPr>
        </p:nvGraphicFramePr>
        <p:xfrm>
          <a:off x="522760" y="3861009"/>
          <a:ext cx="5116022" cy="453366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883870">
                  <a:extLst>
                    <a:ext uri="{9D8B030D-6E8A-4147-A177-3AD203B41FA5}">
                      <a16:colId xmlns:a16="http://schemas.microsoft.com/office/drawing/2014/main" val="839364179"/>
                    </a:ext>
                  </a:extLst>
                </a:gridCol>
                <a:gridCol w="904752">
                  <a:extLst>
                    <a:ext uri="{9D8B030D-6E8A-4147-A177-3AD203B41FA5}">
                      <a16:colId xmlns:a16="http://schemas.microsoft.com/office/drawing/2014/main" val="661322672"/>
                    </a:ext>
                  </a:extLst>
                </a:gridCol>
                <a:gridCol w="1032933">
                  <a:extLst>
                    <a:ext uri="{9D8B030D-6E8A-4147-A177-3AD203B41FA5}">
                      <a16:colId xmlns:a16="http://schemas.microsoft.com/office/drawing/2014/main" val="3618267000"/>
                    </a:ext>
                  </a:extLst>
                </a:gridCol>
                <a:gridCol w="1070118">
                  <a:extLst>
                    <a:ext uri="{9D8B030D-6E8A-4147-A177-3AD203B41FA5}">
                      <a16:colId xmlns:a16="http://schemas.microsoft.com/office/drawing/2014/main" val="2661195248"/>
                    </a:ext>
                  </a:extLst>
                </a:gridCol>
                <a:gridCol w="1224349">
                  <a:extLst>
                    <a:ext uri="{9D8B030D-6E8A-4147-A177-3AD203B41FA5}">
                      <a16:colId xmlns:a16="http://schemas.microsoft.com/office/drawing/2014/main" val="620442609"/>
                    </a:ext>
                  </a:extLst>
                </a:gridCol>
              </a:tblGrid>
              <a:tr h="4533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時間</a:t>
                      </a:r>
                      <a:r>
                        <a:rPr kumimoji="1" lang="en-US" altLang="ja-JP" dirty="0" smtClean="0"/>
                        <a:t>[s</a:t>
                      </a:r>
                      <a:r>
                        <a:rPr kumimoji="1" lang="en-US" altLang="ja-JP" dirty="0" smtClean="0"/>
                        <a:t>]</a:t>
                      </a:r>
                      <a:endParaRPr kumimoji="1" lang="ja-JP" altLang="en-US" dirty="0" smtClean="0"/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クエリ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10.31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21.82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>
                          <a:solidFill>
                            <a:schemeClr val="tx1"/>
                          </a:solidFill>
                        </a:rPr>
                        <a:t>367.93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5677850"/>
                  </a:ext>
                </a:extLst>
              </a:tr>
            </a:tbl>
          </a:graphicData>
        </a:graphic>
      </p:graphicFrame>
      <p:sp>
        <p:nvSpPr>
          <p:cNvPr id="19" name="テキスト ボックス 18"/>
          <p:cNvSpPr txBox="1"/>
          <p:nvPr/>
        </p:nvSpPr>
        <p:spPr>
          <a:xfrm>
            <a:off x="457200" y="3470727"/>
            <a:ext cx="31047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比較ツール </a:t>
            </a:r>
            <a:r>
              <a:rPr kumimoji="1" lang="en-US" altLang="ja-JP" sz="2000" dirty="0" err="1" smtClean="0"/>
              <a:t>NCDSearch</a:t>
            </a:r>
            <a:endParaRPr kumimoji="1" lang="ja-JP" altLang="en-US" sz="2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57200" y="4374663"/>
            <a:ext cx="26434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提案</a:t>
            </a:r>
            <a:r>
              <a:rPr kumimoji="1" lang="ja-JP" altLang="en-US" sz="2000" dirty="0" smtClean="0"/>
              <a:t>ツール </a:t>
            </a:r>
            <a:r>
              <a:rPr kumimoji="1" lang="en-US" altLang="ja-JP" sz="2000" dirty="0" smtClean="0"/>
              <a:t>ccgrep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194660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まとめと今後の課題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0"/>
            <a:ext cx="9237133" cy="4525963"/>
          </a:xfrm>
        </p:spPr>
        <p:txBody>
          <a:bodyPr/>
          <a:lstStyle/>
          <a:p>
            <a:r>
              <a:rPr lang="ja-JP" altLang="en-US" sz="2800" dirty="0" smtClean="0"/>
              <a:t>クエリに対するクローンを検索する</a:t>
            </a:r>
            <a:r>
              <a:rPr kumimoji="1" lang="ja-JP" altLang="en-US" sz="2800" dirty="0" smtClean="0"/>
              <a:t>ツール</a:t>
            </a:r>
            <a:r>
              <a:rPr kumimoji="1" lang="en-US" altLang="ja-JP" sz="2800" dirty="0" smtClean="0"/>
              <a:t>ccgrep</a:t>
            </a:r>
            <a:r>
              <a:rPr kumimoji="1" lang="ja-JP" altLang="en-US" sz="2800" dirty="0" smtClean="0"/>
              <a:t>を開発</a:t>
            </a:r>
            <a:endParaRPr kumimoji="1" lang="en-US" altLang="ja-JP" sz="2800" dirty="0" smtClean="0"/>
          </a:p>
          <a:p>
            <a:pPr lvl="1"/>
            <a:r>
              <a:rPr lang="ja-JP" altLang="en-US" sz="2400" dirty="0" smtClean="0"/>
              <a:t>独自のクエリ記法により検索</a:t>
            </a:r>
            <a:r>
              <a:rPr lang="ja-JP" altLang="en-US" sz="2400" dirty="0"/>
              <a:t>可能</a:t>
            </a:r>
            <a:endParaRPr kumimoji="1" lang="en-US" altLang="ja-JP" sz="2400" dirty="0" smtClean="0"/>
          </a:p>
          <a:p>
            <a:pPr lvl="1"/>
            <a:r>
              <a:rPr lang="en-US" altLang="ja-JP" sz="2400" dirty="0" smtClean="0"/>
              <a:t>grep</a:t>
            </a:r>
            <a:r>
              <a:rPr lang="ja-JP" altLang="en-US" sz="2400" dirty="0" smtClean="0"/>
              <a:t>に似た</a:t>
            </a:r>
            <a:r>
              <a:rPr lang="en-US" altLang="ja-JP" sz="2400" dirty="0" smtClean="0"/>
              <a:t>UI</a:t>
            </a:r>
            <a:r>
              <a:rPr lang="ja-JP" altLang="en-US" sz="2400" dirty="0" smtClean="0"/>
              <a:t>で手軽に使用可能</a:t>
            </a:r>
            <a:endParaRPr lang="en-US" altLang="ja-JP" sz="2400" dirty="0" smtClean="0"/>
          </a:p>
          <a:p>
            <a:r>
              <a:rPr lang="ja-JP" altLang="en-US" sz="2800" dirty="0" smtClean="0"/>
              <a:t>評価実験</a:t>
            </a:r>
            <a:r>
              <a:rPr lang="ja-JP" altLang="en-US" sz="2800" dirty="0"/>
              <a:t>で</a:t>
            </a:r>
            <a:r>
              <a:rPr lang="ja-JP" altLang="en-US" sz="2800" dirty="0" smtClean="0"/>
              <a:t>は，以下の方法で実用性</a:t>
            </a:r>
            <a:r>
              <a:rPr lang="ja-JP" altLang="en-US" sz="2800" dirty="0"/>
              <a:t>を確認</a:t>
            </a:r>
            <a:r>
              <a:rPr lang="ja-JP" altLang="en-US" sz="2800" dirty="0" smtClean="0"/>
              <a:t>した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検索クエリの比較</a:t>
            </a:r>
            <a:endParaRPr lang="en-US" altLang="ja-JP" sz="2400" dirty="0"/>
          </a:p>
          <a:p>
            <a:pPr lvl="1"/>
            <a:r>
              <a:rPr lang="ja-JP" altLang="en-US" sz="2400" dirty="0" smtClean="0"/>
              <a:t>検索時間を計測</a:t>
            </a:r>
            <a:endParaRPr lang="en-US" altLang="ja-JP" sz="2400" dirty="0" smtClean="0"/>
          </a:p>
          <a:p>
            <a:r>
              <a:rPr lang="ja-JP" altLang="en-US" sz="2800" dirty="0" smtClean="0"/>
              <a:t>今後の課題</a:t>
            </a:r>
            <a:endParaRPr lang="en-US" altLang="ja-JP" sz="2800" dirty="0" smtClean="0"/>
          </a:p>
          <a:p>
            <a:pPr lvl="1"/>
            <a:r>
              <a:rPr lang="ja-JP" altLang="en-US" sz="2400" dirty="0"/>
              <a:t>クエリや検索機能の拡張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アルゴリズムの改善</a:t>
            </a:r>
            <a:endParaRPr lang="en-US" altLang="ja-JP" sz="2400" dirty="0" smtClean="0"/>
          </a:p>
          <a:p>
            <a:pPr lvl="1"/>
            <a:r>
              <a:rPr lang="ja-JP" altLang="en-US" sz="2400" dirty="0"/>
              <a:t>被験者実験</a:t>
            </a:r>
            <a:r>
              <a:rPr lang="ja-JP" altLang="en-US" sz="2400" dirty="0" smtClean="0"/>
              <a:t>などの評価</a:t>
            </a:r>
            <a:r>
              <a:rPr lang="ja-JP" altLang="en-US" sz="2400" dirty="0"/>
              <a:t>実験</a:t>
            </a:r>
            <a:endParaRPr lang="en-US" altLang="ja-JP" sz="2400" dirty="0"/>
          </a:p>
          <a:p>
            <a:endParaRPr kumimoji="1" lang="en-US" altLang="ja-JP" sz="2800" dirty="0" smtClean="0"/>
          </a:p>
          <a:p>
            <a:endParaRPr kumimoji="1" lang="ja-JP" altLang="en-US" sz="2800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18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509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コードクローン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14332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 smtClean="0"/>
              <a:t>コードクローン</a:t>
            </a:r>
            <a:endParaRPr lang="en-US" altLang="ja-JP" sz="2800" dirty="0" smtClean="0"/>
          </a:p>
          <a:p>
            <a:pPr lvl="1"/>
            <a:r>
              <a:rPr lang="ja-JP" altLang="en-US" dirty="0" smtClean="0"/>
              <a:t>ソースコードの</a:t>
            </a:r>
            <a:r>
              <a:rPr kumimoji="1" lang="ja-JP" altLang="en-US" dirty="0" smtClean="0"/>
              <a:t>同一あるいは類似した部分を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持つコード片</a:t>
            </a:r>
            <a:endParaRPr lang="en-US" altLang="ja-JP" dirty="0"/>
          </a:p>
          <a:p>
            <a:pPr lvl="1"/>
            <a:r>
              <a:rPr kumimoji="1" lang="ja-JP" altLang="en-US" dirty="0" smtClean="0"/>
              <a:t>ソフトウェアの保守を困難にする大きな要因</a:t>
            </a:r>
            <a:endParaRPr kumimoji="1" lang="en-US" altLang="ja-JP" dirty="0" smtClean="0"/>
          </a:p>
          <a:p>
            <a:endParaRPr lang="en-US" altLang="ja-JP" dirty="0"/>
          </a:p>
          <a:p>
            <a:pPr lvl="1"/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 dirty="0"/>
          </a:p>
        </p:txBody>
      </p:sp>
      <p:grpSp>
        <p:nvGrpSpPr>
          <p:cNvPr id="48" name="グループ化 47"/>
          <p:cNvGrpSpPr/>
          <p:nvPr/>
        </p:nvGrpSpPr>
        <p:grpSpPr>
          <a:xfrm>
            <a:off x="2954973" y="3970890"/>
            <a:ext cx="3222941" cy="2025677"/>
            <a:chOff x="5452747" y="4123290"/>
            <a:chExt cx="3222941" cy="2025677"/>
          </a:xfrm>
        </p:grpSpPr>
        <p:sp>
          <p:nvSpPr>
            <p:cNvPr id="12" name="メモ 11"/>
            <p:cNvSpPr/>
            <p:nvPr/>
          </p:nvSpPr>
          <p:spPr>
            <a:xfrm rot="10800000">
              <a:off x="5452747" y="4123290"/>
              <a:ext cx="1526875" cy="1460291"/>
            </a:xfrm>
            <a:prstGeom prst="foldedCorne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フリーフォーム 9"/>
            <p:cNvSpPr/>
            <p:nvPr/>
          </p:nvSpPr>
          <p:spPr>
            <a:xfrm>
              <a:off x="5721567" y="4373569"/>
              <a:ext cx="1052903" cy="224287"/>
            </a:xfrm>
            <a:custGeom>
              <a:avLst/>
              <a:gdLst>
                <a:gd name="connsiteX0" fmla="*/ 0 w 1457864"/>
                <a:gd name="connsiteY0" fmla="*/ 0 h 310551"/>
                <a:gd name="connsiteX1" fmla="*/ 1457864 w 1457864"/>
                <a:gd name="connsiteY1" fmla="*/ 0 h 310551"/>
                <a:gd name="connsiteX2" fmla="*/ 1457864 w 1457864"/>
                <a:gd name="connsiteY2" fmla="*/ 181155 h 310551"/>
                <a:gd name="connsiteX3" fmla="*/ 828136 w 1457864"/>
                <a:gd name="connsiteY3" fmla="*/ 181155 h 310551"/>
                <a:gd name="connsiteX4" fmla="*/ 828136 w 1457864"/>
                <a:gd name="connsiteY4" fmla="*/ 310551 h 310551"/>
                <a:gd name="connsiteX5" fmla="*/ 0 w 1457864"/>
                <a:gd name="connsiteY5" fmla="*/ 310551 h 310551"/>
                <a:gd name="connsiteX6" fmla="*/ 0 w 1457864"/>
                <a:gd name="connsiteY6" fmla="*/ 0 h 3105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7864" h="310551">
                  <a:moveTo>
                    <a:pt x="0" y="0"/>
                  </a:moveTo>
                  <a:lnTo>
                    <a:pt x="1457864" y="0"/>
                  </a:lnTo>
                  <a:lnTo>
                    <a:pt x="1457864" y="181155"/>
                  </a:lnTo>
                  <a:lnTo>
                    <a:pt x="828136" y="181155"/>
                  </a:lnTo>
                  <a:lnTo>
                    <a:pt x="828136" y="310551"/>
                  </a:lnTo>
                  <a:lnTo>
                    <a:pt x="0" y="3105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5" name="メモ 24"/>
            <p:cNvSpPr/>
            <p:nvPr/>
          </p:nvSpPr>
          <p:spPr>
            <a:xfrm rot="10800000">
              <a:off x="7148813" y="4123290"/>
              <a:ext cx="1526875" cy="1460291"/>
            </a:xfrm>
            <a:prstGeom prst="foldedCorne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8" name="フリーフォーム 27"/>
            <p:cNvSpPr/>
            <p:nvPr/>
          </p:nvSpPr>
          <p:spPr>
            <a:xfrm>
              <a:off x="7417633" y="4373569"/>
              <a:ext cx="1052903" cy="224287"/>
            </a:xfrm>
            <a:custGeom>
              <a:avLst/>
              <a:gdLst>
                <a:gd name="connsiteX0" fmla="*/ 0 w 1457864"/>
                <a:gd name="connsiteY0" fmla="*/ 0 h 310551"/>
                <a:gd name="connsiteX1" fmla="*/ 1457864 w 1457864"/>
                <a:gd name="connsiteY1" fmla="*/ 0 h 310551"/>
                <a:gd name="connsiteX2" fmla="*/ 1457864 w 1457864"/>
                <a:gd name="connsiteY2" fmla="*/ 181155 h 310551"/>
                <a:gd name="connsiteX3" fmla="*/ 828136 w 1457864"/>
                <a:gd name="connsiteY3" fmla="*/ 181155 h 310551"/>
                <a:gd name="connsiteX4" fmla="*/ 828136 w 1457864"/>
                <a:gd name="connsiteY4" fmla="*/ 310551 h 310551"/>
                <a:gd name="connsiteX5" fmla="*/ 0 w 1457864"/>
                <a:gd name="connsiteY5" fmla="*/ 310551 h 310551"/>
                <a:gd name="connsiteX6" fmla="*/ 0 w 1457864"/>
                <a:gd name="connsiteY6" fmla="*/ 0 h 3105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7864" h="310551">
                  <a:moveTo>
                    <a:pt x="0" y="0"/>
                  </a:moveTo>
                  <a:lnTo>
                    <a:pt x="1457864" y="0"/>
                  </a:lnTo>
                  <a:lnTo>
                    <a:pt x="1457864" y="181155"/>
                  </a:lnTo>
                  <a:lnTo>
                    <a:pt x="828136" y="181155"/>
                  </a:lnTo>
                  <a:lnTo>
                    <a:pt x="828136" y="310551"/>
                  </a:lnTo>
                  <a:lnTo>
                    <a:pt x="0" y="3105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フリーフォーム 28"/>
            <p:cNvSpPr/>
            <p:nvPr/>
          </p:nvSpPr>
          <p:spPr>
            <a:xfrm>
              <a:off x="5722649" y="4978575"/>
              <a:ext cx="1052903" cy="224287"/>
            </a:xfrm>
            <a:custGeom>
              <a:avLst/>
              <a:gdLst>
                <a:gd name="connsiteX0" fmla="*/ 0 w 1457864"/>
                <a:gd name="connsiteY0" fmla="*/ 0 h 310551"/>
                <a:gd name="connsiteX1" fmla="*/ 1457864 w 1457864"/>
                <a:gd name="connsiteY1" fmla="*/ 0 h 310551"/>
                <a:gd name="connsiteX2" fmla="*/ 1457864 w 1457864"/>
                <a:gd name="connsiteY2" fmla="*/ 181155 h 310551"/>
                <a:gd name="connsiteX3" fmla="*/ 828136 w 1457864"/>
                <a:gd name="connsiteY3" fmla="*/ 181155 h 310551"/>
                <a:gd name="connsiteX4" fmla="*/ 828136 w 1457864"/>
                <a:gd name="connsiteY4" fmla="*/ 310551 h 310551"/>
                <a:gd name="connsiteX5" fmla="*/ 0 w 1457864"/>
                <a:gd name="connsiteY5" fmla="*/ 310551 h 310551"/>
                <a:gd name="connsiteX6" fmla="*/ 0 w 1457864"/>
                <a:gd name="connsiteY6" fmla="*/ 0 h 3105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7864" h="310551">
                  <a:moveTo>
                    <a:pt x="0" y="0"/>
                  </a:moveTo>
                  <a:lnTo>
                    <a:pt x="1457864" y="0"/>
                  </a:lnTo>
                  <a:lnTo>
                    <a:pt x="1457864" y="181155"/>
                  </a:lnTo>
                  <a:lnTo>
                    <a:pt x="828136" y="181155"/>
                  </a:lnTo>
                  <a:lnTo>
                    <a:pt x="828136" y="310551"/>
                  </a:lnTo>
                  <a:lnTo>
                    <a:pt x="0" y="3105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19" name="直線矢印コネクタ 18"/>
            <p:cNvCxnSpPr/>
            <p:nvPr/>
          </p:nvCxnSpPr>
          <p:spPr>
            <a:xfrm>
              <a:off x="6767901" y="4485376"/>
              <a:ext cx="649168" cy="336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矢印コネクタ 31"/>
            <p:cNvCxnSpPr/>
            <p:nvPr/>
          </p:nvCxnSpPr>
          <p:spPr>
            <a:xfrm>
              <a:off x="6248018" y="4597856"/>
              <a:ext cx="0" cy="380719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テキスト ボックス 37"/>
            <p:cNvSpPr txBox="1"/>
            <p:nvPr/>
          </p:nvSpPr>
          <p:spPr>
            <a:xfrm>
              <a:off x="6313265" y="5779635"/>
              <a:ext cx="1558440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/>
                <a:t>コードクローン</a:t>
              </a:r>
              <a:endParaRPr kumimoji="1" lang="ja-JP" altLang="en-US" dirty="0"/>
            </a:p>
          </p:txBody>
        </p:sp>
        <p:cxnSp>
          <p:nvCxnSpPr>
            <p:cNvPr id="40" name="直線矢印コネクタ 39"/>
            <p:cNvCxnSpPr>
              <a:stCxn id="38" idx="0"/>
            </p:cNvCxnSpPr>
            <p:nvPr/>
          </p:nvCxnSpPr>
          <p:spPr>
            <a:xfrm flipV="1">
              <a:off x="7092485" y="4595009"/>
              <a:ext cx="819765" cy="118462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矢印コネクタ 41"/>
            <p:cNvCxnSpPr>
              <a:stCxn id="38" idx="0"/>
            </p:cNvCxnSpPr>
            <p:nvPr/>
          </p:nvCxnSpPr>
          <p:spPr>
            <a:xfrm flipH="1" flipV="1">
              <a:off x="6634567" y="4518534"/>
              <a:ext cx="457918" cy="126110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矢印コネクタ 44"/>
            <p:cNvCxnSpPr>
              <a:stCxn id="38" idx="0"/>
            </p:cNvCxnSpPr>
            <p:nvPr/>
          </p:nvCxnSpPr>
          <p:spPr>
            <a:xfrm flipH="1" flipV="1">
              <a:off x="6569321" y="5122118"/>
              <a:ext cx="523164" cy="657517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60300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4759D9-085E-234B-91AA-07D1035E6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00200"/>
            <a:ext cx="8458201" cy="4910667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全クローンペアを検</a:t>
            </a:r>
            <a:r>
              <a:rPr lang="ja-JP" altLang="en-US" dirty="0"/>
              <a:t>索</a:t>
            </a:r>
            <a:r>
              <a:rPr lang="ja-JP" altLang="en-US" dirty="0" smtClean="0"/>
              <a:t>するツール</a:t>
            </a:r>
            <a:endParaRPr lang="en-US" altLang="ja-JP" dirty="0"/>
          </a:p>
          <a:p>
            <a:pPr lvl="1"/>
            <a:r>
              <a:rPr lang="en-US" altLang="ja-JP" dirty="0" err="1" smtClean="0"/>
              <a:t>CCFinder</a:t>
            </a:r>
            <a:r>
              <a:rPr lang="en-US" altLang="ja-JP" sz="1800" dirty="0" smtClean="0"/>
              <a:t>[1</a:t>
            </a:r>
            <a:r>
              <a:rPr lang="en-US" altLang="ja-JP" sz="1800" dirty="0" smtClean="0"/>
              <a:t>]</a:t>
            </a:r>
            <a:r>
              <a:rPr lang="ja-JP" altLang="en-US" dirty="0" smtClean="0"/>
              <a:t>など</a:t>
            </a:r>
            <a:endParaRPr lang="en-US" altLang="ja-JP" dirty="0" smtClean="0"/>
          </a:p>
          <a:p>
            <a:pPr lvl="1"/>
            <a:endParaRPr kumimoji="1" lang="en-US" altLang="ja-JP" dirty="0"/>
          </a:p>
          <a:p>
            <a:endParaRPr lang="en-US" altLang="ja-JP" dirty="0" smtClean="0"/>
          </a:p>
          <a:p>
            <a:r>
              <a:rPr lang="ja-JP" altLang="en-US" dirty="0" smtClean="0"/>
              <a:t>クエリから特定のクローンを検索する</a:t>
            </a:r>
            <a:r>
              <a:rPr lang="ja-JP" altLang="en-US" dirty="0"/>
              <a:t>ツール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NCDSearch</a:t>
            </a:r>
            <a:r>
              <a:rPr lang="en-US" altLang="ja-JP" sz="1800" dirty="0" smtClean="0"/>
              <a:t>[2</a:t>
            </a:r>
            <a:r>
              <a:rPr lang="en-US" altLang="ja-JP" sz="1800" dirty="0" smtClean="0"/>
              <a:t>]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grep</a:t>
            </a:r>
            <a:r>
              <a:rPr lang="en-US" altLang="ja-JP" sz="1800" dirty="0" smtClean="0"/>
              <a:t>[3]</a:t>
            </a:r>
            <a:endParaRPr lang="en-US" altLang="ja-JP" dirty="0" smtClean="0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3878349C-B5CA-704C-9715-2E66FBC69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コードクローン</a:t>
            </a:r>
            <a:r>
              <a:rPr lang="ja-JP" altLang="en-US" dirty="0"/>
              <a:t>検索</a:t>
            </a:r>
            <a:r>
              <a:rPr lang="ja-JP" altLang="en-US" dirty="0" smtClean="0"/>
              <a:t>ツール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92D2F77-7ABF-4B45-86EA-D86326FFB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3</a:t>
            </a:fld>
            <a:endParaRPr kumimoji="1" lang="ja-JP" altLang="en-US"/>
          </a:p>
        </p:txBody>
      </p:sp>
      <p:grpSp>
        <p:nvGrpSpPr>
          <p:cNvPr id="5" name="グループ化 4"/>
          <p:cNvGrpSpPr/>
          <p:nvPr/>
        </p:nvGrpSpPr>
        <p:grpSpPr>
          <a:xfrm>
            <a:off x="6658010" y="4253523"/>
            <a:ext cx="1608674" cy="2076247"/>
            <a:chOff x="6569458" y="2645886"/>
            <a:chExt cx="1757396" cy="2268196"/>
          </a:xfrm>
        </p:grpSpPr>
        <p:sp>
          <p:nvSpPr>
            <p:cNvPr id="6" name="メモ 5"/>
            <p:cNvSpPr/>
            <p:nvPr/>
          </p:nvSpPr>
          <p:spPr>
            <a:xfrm rot="10800000">
              <a:off x="6569458" y="3453790"/>
              <a:ext cx="1526875" cy="1460291"/>
            </a:xfrm>
            <a:prstGeom prst="foldedCorne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メモ 6"/>
            <p:cNvSpPr/>
            <p:nvPr/>
          </p:nvSpPr>
          <p:spPr>
            <a:xfrm rot="10800000">
              <a:off x="6683884" y="3453791"/>
              <a:ext cx="1526875" cy="1460291"/>
            </a:xfrm>
            <a:prstGeom prst="foldedCorne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メモ 7"/>
            <p:cNvSpPr/>
            <p:nvPr/>
          </p:nvSpPr>
          <p:spPr>
            <a:xfrm rot="10800000">
              <a:off x="6799979" y="3453789"/>
              <a:ext cx="1526875" cy="1460291"/>
            </a:xfrm>
            <a:prstGeom prst="foldedCorne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フリーフォーム 8"/>
            <p:cNvSpPr/>
            <p:nvPr/>
          </p:nvSpPr>
          <p:spPr>
            <a:xfrm>
              <a:off x="7068799" y="3704068"/>
              <a:ext cx="1052903" cy="224287"/>
            </a:xfrm>
            <a:custGeom>
              <a:avLst/>
              <a:gdLst>
                <a:gd name="connsiteX0" fmla="*/ 0 w 1457864"/>
                <a:gd name="connsiteY0" fmla="*/ 0 h 310551"/>
                <a:gd name="connsiteX1" fmla="*/ 1457864 w 1457864"/>
                <a:gd name="connsiteY1" fmla="*/ 0 h 310551"/>
                <a:gd name="connsiteX2" fmla="*/ 1457864 w 1457864"/>
                <a:gd name="connsiteY2" fmla="*/ 181155 h 310551"/>
                <a:gd name="connsiteX3" fmla="*/ 828136 w 1457864"/>
                <a:gd name="connsiteY3" fmla="*/ 181155 h 310551"/>
                <a:gd name="connsiteX4" fmla="*/ 828136 w 1457864"/>
                <a:gd name="connsiteY4" fmla="*/ 310551 h 310551"/>
                <a:gd name="connsiteX5" fmla="*/ 0 w 1457864"/>
                <a:gd name="connsiteY5" fmla="*/ 310551 h 310551"/>
                <a:gd name="connsiteX6" fmla="*/ 0 w 1457864"/>
                <a:gd name="connsiteY6" fmla="*/ 0 h 3105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7864" h="310551">
                  <a:moveTo>
                    <a:pt x="0" y="0"/>
                  </a:moveTo>
                  <a:lnTo>
                    <a:pt x="1457864" y="0"/>
                  </a:lnTo>
                  <a:lnTo>
                    <a:pt x="1457864" y="181155"/>
                  </a:lnTo>
                  <a:lnTo>
                    <a:pt x="828136" y="181155"/>
                  </a:lnTo>
                  <a:lnTo>
                    <a:pt x="828136" y="310551"/>
                  </a:lnTo>
                  <a:lnTo>
                    <a:pt x="0" y="3105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0" name="直線矢印コネクタ 9"/>
            <p:cNvCxnSpPr/>
            <p:nvPr/>
          </p:nvCxnSpPr>
          <p:spPr>
            <a:xfrm>
              <a:off x="7563415" y="3029993"/>
              <a:ext cx="1" cy="67407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フリーフォーム 10"/>
            <p:cNvSpPr/>
            <p:nvPr/>
          </p:nvSpPr>
          <p:spPr>
            <a:xfrm>
              <a:off x="7068799" y="4284832"/>
              <a:ext cx="1052903" cy="224287"/>
            </a:xfrm>
            <a:custGeom>
              <a:avLst/>
              <a:gdLst>
                <a:gd name="connsiteX0" fmla="*/ 0 w 1457864"/>
                <a:gd name="connsiteY0" fmla="*/ 0 h 310551"/>
                <a:gd name="connsiteX1" fmla="*/ 1457864 w 1457864"/>
                <a:gd name="connsiteY1" fmla="*/ 0 h 310551"/>
                <a:gd name="connsiteX2" fmla="*/ 1457864 w 1457864"/>
                <a:gd name="connsiteY2" fmla="*/ 181155 h 310551"/>
                <a:gd name="connsiteX3" fmla="*/ 828136 w 1457864"/>
                <a:gd name="connsiteY3" fmla="*/ 181155 h 310551"/>
                <a:gd name="connsiteX4" fmla="*/ 828136 w 1457864"/>
                <a:gd name="connsiteY4" fmla="*/ 310551 h 310551"/>
                <a:gd name="connsiteX5" fmla="*/ 0 w 1457864"/>
                <a:gd name="connsiteY5" fmla="*/ 310551 h 310551"/>
                <a:gd name="connsiteX6" fmla="*/ 0 w 1457864"/>
                <a:gd name="connsiteY6" fmla="*/ 0 h 3105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7864" h="310551">
                  <a:moveTo>
                    <a:pt x="0" y="0"/>
                  </a:moveTo>
                  <a:lnTo>
                    <a:pt x="1457864" y="0"/>
                  </a:lnTo>
                  <a:lnTo>
                    <a:pt x="1457864" y="181155"/>
                  </a:lnTo>
                  <a:lnTo>
                    <a:pt x="828136" y="181155"/>
                  </a:lnTo>
                  <a:lnTo>
                    <a:pt x="828136" y="310551"/>
                  </a:lnTo>
                  <a:lnTo>
                    <a:pt x="0" y="3105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2" name="直線矢印コネクタ 11"/>
            <p:cNvCxnSpPr/>
            <p:nvPr/>
          </p:nvCxnSpPr>
          <p:spPr>
            <a:xfrm flipH="1">
              <a:off x="7923079" y="3029993"/>
              <a:ext cx="3692" cy="1254839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フリーフォーム 12"/>
            <p:cNvSpPr/>
            <p:nvPr/>
          </p:nvSpPr>
          <p:spPr>
            <a:xfrm>
              <a:off x="7036963" y="2985169"/>
              <a:ext cx="1052903" cy="224286"/>
            </a:xfrm>
            <a:custGeom>
              <a:avLst/>
              <a:gdLst>
                <a:gd name="connsiteX0" fmla="*/ 0 w 1457864"/>
                <a:gd name="connsiteY0" fmla="*/ 0 h 310551"/>
                <a:gd name="connsiteX1" fmla="*/ 1457864 w 1457864"/>
                <a:gd name="connsiteY1" fmla="*/ 0 h 310551"/>
                <a:gd name="connsiteX2" fmla="*/ 1457864 w 1457864"/>
                <a:gd name="connsiteY2" fmla="*/ 181155 h 310551"/>
                <a:gd name="connsiteX3" fmla="*/ 828136 w 1457864"/>
                <a:gd name="connsiteY3" fmla="*/ 181155 h 310551"/>
                <a:gd name="connsiteX4" fmla="*/ 828136 w 1457864"/>
                <a:gd name="connsiteY4" fmla="*/ 310551 h 310551"/>
                <a:gd name="connsiteX5" fmla="*/ 0 w 1457864"/>
                <a:gd name="connsiteY5" fmla="*/ 310551 h 310551"/>
                <a:gd name="connsiteX6" fmla="*/ 0 w 1457864"/>
                <a:gd name="connsiteY6" fmla="*/ 0 h 3105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7864" h="310551">
                  <a:moveTo>
                    <a:pt x="0" y="0"/>
                  </a:moveTo>
                  <a:lnTo>
                    <a:pt x="1457864" y="0"/>
                  </a:lnTo>
                  <a:lnTo>
                    <a:pt x="1457864" y="181155"/>
                  </a:lnTo>
                  <a:lnTo>
                    <a:pt x="828136" y="181155"/>
                  </a:lnTo>
                  <a:lnTo>
                    <a:pt x="828136" y="310551"/>
                  </a:lnTo>
                  <a:lnTo>
                    <a:pt x="0" y="3105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6868296" y="2645886"/>
              <a:ext cx="7489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/>
                <a:t>クエリ</a:t>
              </a:r>
              <a:endParaRPr kumimoji="1" lang="ja-JP" altLang="en-US" dirty="0"/>
            </a:p>
          </p:txBody>
        </p:sp>
      </p:grpSp>
      <p:grpSp>
        <p:nvGrpSpPr>
          <p:cNvPr id="45" name="グループ化 44"/>
          <p:cNvGrpSpPr/>
          <p:nvPr/>
        </p:nvGrpSpPr>
        <p:grpSpPr>
          <a:xfrm>
            <a:off x="6658010" y="2136127"/>
            <a:ext cx="1608674" cy="1336713"/>
            <a:chOff x="6755581" y="2094690"/>
            <a:chExt cx="1608674" cy="1336713"/>
          </a:xfrm>
        </p:grpSpPr>
        <p:grpSp>
          <p:nvGrpSpPr>
            <p:cNvPr id="29" name="グループ化 28"/>
            <p:cNvGrpSpPr/>
            <p:nvPr/>
          </p:nvGrpSpPr>
          <p:grpSpPr>
            <a:xfrm>
              <a:off x="6755581" y="2094690"/>
              <a:ext cx="1608674" cy="1336713"/>
              <a:chOff x="6755581" y="2094690"/>
              <a:chExt cx="1608674" cy="1336713"/>
            </a:xfrm>
          </p:grpSpPr>
          <p:sp>
            <p:nvSpPr>
              <p:cNvPr id="16" name="メモ 15"/>
              <p:cNvSpPr/>
              <p:nvPr/>
            </p:nvSpPr>
            <p:spPr>
              <a:xfrm rot="10800000">
                <a:off x="6755581" y="2094691"/>
                <a:ext cx="1397661" cy="1336711"/>
              </a:xfrm>
              <a:prstGeom prst="foldedCorner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メモ 16"/>
              <p:cNvSpPr/>
              <p:nvPr/>
            </p:nvSpPr>
            <p:spPr>
              <a:xfrm rot="10800000">
                <a:off x="6860324" y="2094692"/>
                <a:ext cx="1397661" cy="1336711"/>
              </a:xfrm>
              <a:prstGeom prst="foldedCorner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メモ 17"/>
              <p:cNvSpPr/>
              <p:nvPr/>
            </p:nvSpPr>
            <p:spPr>
              <a:xfrm rot="10800000">
                <a:off x="6966594" y="2094690"/>
                <a:ext cx="1397661" cy="1336711"/>
              </a:xfrm>
              <a:prstGeom prst="foldedCorner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9" name="フリーフォーム 18"/>
            <p:cNvSpPr/>
            <p:nvPr/>
          </p:nvSpPr>
          <p:spPr>
            <a:xfrm>
              <a:off x="7212665" y="2323789"/>
              <a:ext cx="963800" cy="205306"/>
            </a:xfrm>
            <a:custGeom>
              <a:avLst/>
              <a:gdLst>
                <a:gd name="connsiteX0" fmla="*/ 0 w 1457864"/>
                <a:gd name="connsiteY0" fmla="*/ 0 h 310551"/>
                <a:gd name="connsiteX1" fmla="*/ 1457864 w 1457864"/>
                <a:gd name="connsiteY1" fmla="*/ 0 h 310551"/>
                <a:gd name="connsiteX2" fmla="*/ 1457864 w 1457864"/>
                <a:gd name="connsiteY2" fmla="*/ 181155 h 310551"/>
                <a:gd name="connsiteX3" fmla="*/ 828136 w 1457864"/>
                <a:gd name="connsiteY3" fmla="*/ 181155 h 310551"/>
                <a:gd name="connsiteX4" fmla="*/ 828136 w 1457864"/>
                <a:gd name="connsiteY4" fmla="*/ 310551 h 310551"/>
                <a:gd name="connsiteX5" fmla="*/ 0 w 1457864"/>
                <a:gd name="connsiteY5" fmla="*/ 310551 h 310551"/>
                <a:gd name="connsiteX6" fmla="*/ 0 w 1457864"/>
                <a:gd name="connsiteY6" fmla="*/ 0 h 3105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7864" h="310551">
                  <a:moveTo>
                    <a:pt x="0" y="0"/>
                  </a:moveTo>
                  <a:lnTo>
                    <a:pt x="1457864" y="0"/>
                  </a:lnTo>
                  <a:lnTo>
                    <a:pt x="1457864" y="181155"/>
                  </a:lnTo>
                  <a:lnTo>
                    <a:pt x="828136" y="181155"/>
                  </a:lnTo>
                  <a:lnTo>
                    <a:pt x="828136" y="310551"/>
                  </a:lnTo>
                  <a:lnTo>
                    <a:pt x="0" y="3105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フリーフォーム 20"/>
            <p:cNvSpPr/>
            <p:nvPr/>
          </p:nvSpPr>
          <p:spPr>
            <a:xfrm>
              <a:off x="7212665" y="2711657"/>
              <a:ext cx="963800" cy="205306"/>
            </a:xfrm>
            <a:custGeom>
              <a:avLst/>
              <a:gdLst>
                <a:gd name="connsiteX0" fmla="*/ 0 w 1457864"/>
                <a:gd name="connsiteY0" fmla="*/ 0 h 310551"/>
                <a:gd name="connsiteX1" fmla="*/ 1457864 w 1457864"/>
                <a:gd name="connsiteY1" fmla="*/ 0 h 310551"/>
                <a:gd name="connsiteX2" fmla="*/ 1457864 w 1457864"/>
                <a:gd name="connsiteY2" fmla="*/ 181155 h 310551"/>
                <a:gd name="connsiteX3" fmla="*/ 828136 w 1457864"/>
                <a:gd name="connsiteY3" fmla="*/ 181155 h 310551"/>
                <a:gd name="connsiteX4" fmla="*/ 828136 w 1457864"/>
                <a:gd name="connsiteY4" fmla="*/ 310551 h 310551"/>
                <a:gd name="connsiteX5" fmla="*/ 0 w 1457864"/>
                <a:gd name="connsiteY5" fmla="*/ 310551 h 310551"/>
                <a:gd name="connsiteX6" fmla="*/ 0 w 1457864"/>
                <a:gd name="connsiteY6" fmla="*/ 0 h 3105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7864" h="310551">
                  <a:moveTo>
                    <a:pt x="0" y="0"/>
                  </a:moveTo>
                  <a:lnTo>
                    <a:pt x="1457864" y="0"/>
                  </a:lnTo>
                  <a:lnTo>
                    <a:pt x="1457864" y="181155"/>
                  </a:lnTo>
                  <a:lnTo>
                    <a:pt x="828136" y="181155"/>
                  </a:lnTo>
                  <a:lnTo>
                    <a:pt x="828136" y="310551"/>
                  </a:lnTo>
                  <a:lnTo>
                    <a:pt x="0" y="3105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8" name="直線矢印コネクタ 27"/>
            <p:cNvCxnSpPr/>
            <p:nvPr/>
          </p:nvCxnSpPr>
          <p:spPr>
            <a:xfrm>
              <a:off x="8012676" y="2426442"/>
              <a:ext cx="0" cy="285215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フリーフォーム 30"/>
            <p:cNvSpPr/>
            <p:nvPr/>
          </p:nvSpPr>
          <p:spPr>
            <a:xfrm>
              <a:off x="7212665" y="3110522"/>
              <a:ext cx="963800" cy="205306"/>
            </a:xfrm>
            <a:custGeom>
              <a:avLst/>
              <a:gdLst>
                <a:gd name="connsiteX0" fmla="*/ 0 w 1457864"/>
                <a:gd name="connsiteY0" fmla="*/ 0 h 310551"/>
                <a:gd name="connsiteX1" fmla="*/ 1457864 w 1457864"/>
                <a:gd name="connsiteY1" fmla="*/ 0 h 310551"/>
                <a:gd name="connsiteX2" fmla="*/ 1457864 w 1457864"/>
                <a:gd name="connsiteY2" fmla="*/ 181155 h 310551"/>
                <a:gd name="connsiteX3" fmla="*/ 828136 w 1457864"/>
                <a:gd name="connsiteY3" fmla="*/ 181155 h 310551"/>
                <a:gd name="connsiteX4" fmla="*/ 828136 w 1457864"/>
                <a:gd name="connsiteY4" fmla="*/ 310551 h 310551"/>
                <a:gd name="connsiteX5" fmla="*/ 0 w 1457864"/>
                <a:gd name="connsiteY5" fmla="*/ 310551 h 310551"/>
                <a:gd name="connsiteX6" fmla="*/ 0 w 1457864"/>
                <a:gd name="connsiteY6" fmla="*/ 0 h 3105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57864" h="310551">
                  <a:moveTo>
                    <a:pt x="0" y="0"/>
                  </a:moveTo>
                  <a:lnTo>
                    <a:pt x="1457864" y="0"/>
                  </a:lnTo>
                  <a:lnTo>
                    <a:pt x="1457864" y="181155"/>
                  </a:lnTo>
                  <a:lnTo>
                    <a:pt x="828136" y="181155"/>
                  </a:lnTo>
                  <a:lnTo>
                    <a:pt x="828136" y="310551"/>
                  </a:lnTo>
                  <a:lnTo>
                    <a:pt x="0" y="3105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4" name="直線矢印コネクタ 33"/>
            <p:cNvCxnSpPr/>
            <p:nvPr/>
          </p:nvCxnSpPr>
          <p:spPr>
            <a:xfrm>
              <a:off x="7559154" y="2529095"/>
              <a:ext cx="0" cy="567903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テキスト ボックス 14"/>
          <p:cNvSpPr txBox="1"/>
          <p:nvPr/>
        </p:nvSpPr>
        <p:spPr>
          <a:xfrm>
            <a:off x="430783" y="2958400"/>
            <a:ext cx="5966826" cy="646331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1200" dirty="0" smtClean="0"/>
              <a:t>[1</a:t>
            </a:r>
            <a:r>
              <a:rPr lang="en-US" altLang="ja-JP" sz="1200" dirty="0" smtClean="0"/>
              <a:t>] Toshihiro </a:t>
            </a:r>
            <a:r>
              <a:rPr lang="en-US" altLang="ja-JP" sz="1200" dirty="0" err="1"/>
              <a:t>Kamiya</a:t>
            </a:r>
            <a:r>
              <a:rPr lang="en-US" altLang="ja-JP" sz="1200" dirty="0"/>
              <a:t>, Shinji </a:t>
            </a:r>
            <a:r>
              <a:rPr lang="en-US" altLang="ja-JP" sz="1200" dirty="0" err="1"/>
              <a:t>Kusumoto</a:t>
            </a:r>
            <a:r>
              <a:rPr lang="en-US" altLang="ja-JP" sz="1200" dirty="0"/>
              <a:t>, and Katsuro Inoue. </a:t>
            </a:r>
            <a:r>
              <a:rPr lang="en-US" altLang="ja-JP" sz="1200" dirty="0" err="1" smtClean="0"/>
              <a:t>CCFinder</a:t>
            </a:r>
            <a:r>
              <a:rPr lang="en-US" altLang="ja-JP" sz="1200" dirty="0"/>
              <a:t>: A </a:t>
            </a:r>
            <a:r>
              <a:rPr lang="en-US" altLang="ja-JP" sz="1200" dirty="0" err="1"/>
              <a:t>multilinguistic</a:t>
            </a:r>
            <a:endParaRPr lang="en-US" altLang="ja-JP" sz="1200" dirty="0"/>
          </a:p>
          <a:p>
            <a:r>
              <a:rPr lang="en-US" altLang="ja-JP" sz="1200" dirty="0"/>
              <a:t>token-based code clone detection system for large scale source code. </a:t>
            </a:r>
            <a:r>
              <a:rPr lang="en-US" altLang="ja-JP" sz="1200" i="1" dirty="0"/>
              <a:t>IEEE Trans.</a:t>
            </a:r>
          </a:p>
          <a:p>
            <a:r>
              <a:rPr lang="en-US" altLang="ja-JP" sz="1200" i="1" dirty="0" err="1"/>
              <a:t>Softw</a:t>
            </a:r>
            <a:r>
              <a:rPr lang="en-US" altLang="ja-JP" sz="1200" i="1" dirty="0"/>
              <a:t>. Eng.</a:t>
            </a:r>
            <a:r>
              <a:rPr lang="en-US" altLang="ja-JP" sz="1200" dirty="0"/>
              <a:t>, Vol. 28, No. 7, pp. </a:t>
            </a:r>
            <a:r>
              <a:rPr lang="en-US" altLang="ja-JP" sz="1200" dirty="0" smtClean="0"/>
              <a:t>654-670</a:t>
            </a:r>
            <a:r>
              <a:rPr lang="en-US" altLang="ja-JP" sz="1200" dirty="0"/>
              <a:t>, July 2002.</a:t>
            </a:r>
            <a:endParaRPr kumimoji="1" lang="ja-JP" altLang="en-US" sz="1200" dirty="0"/>
          </a:p>
        </p:txBody>
      </p:sp>
      <p:sp>
        <p:nvSpPr>
          <p:cNvPr id="20" name="正方形/長方形 19"/>
          <p:cNvSpPr/>
          <p:nvPr/>
        </p:nvSpPr>
        <p:spPr>
          <a:xfrm>
            <a:off x="430783" y="5477728"/>
            <a:ext cx="5978574" cy="83099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200" dirty="0" smtClean="0">
                <a:latin typeface="+mj-lt"/>
              </a:rPr>
              <a:t>[2]</a:t>
            </a:r>
            <a:r>
              <a:rPr lang="en-US" altLang="ja-JP" sz="1200" dirty="0"/>
              <a:t> Takashi </a:t>
            </a:r>
            <a:r>
              <a:rPr lang="en-US" altLang="ja-JP" sz="1200" dirty="0" err="1"/>
              <a:t>Ishio</a:t>
            </a:r>
            <a:r>
              <a:rPr lang="en-US" altLang="ja-JP" sz="1200" dirty="0"/>
              <a:t>, Naoto Maeda, Kensuke Shibuya, and Katsuro Inoue. </a:t>
            </a:r>
            <a:r>
              <a:rPr lang="en-US" altLang="ja-JP" sz="1200" dirty="0" smtClean="0"/>
              <a:t>Cloned buggy code </a:t>
            </a:r>
            <a:r>
              <a:rPr lang="en-US" altLang="ja-JP" sz="1200" dirty="0"/>
              <a:t>detection in practice using normalized compression </a:t>
            </a:r>
            <a:r>
              <a:rPr lang="en-US" altLang="ja-JP" sz="1200" dirty="0" smtClean="0"/>
              <a:t>distance. In 2018, </a:t>
            </a:r>
            <a:r>
              <a:rPr lang="en-US" altLang="ja-JP" sz="1200" dirty="0"/>
              <a:t>ICSME </a:t>
            </a:r>
            <a:r>
              <a:rPr lang="en-US" altLang="ja-JP" sz="1200" dirty="0" smtClean="0"/>
              <a:t>2018, Madrid</a:t>
            </a:r>
            <a:r>
              <a:rPr lang="en-US" altLang="ja-JP" sz="1200" dirty="0"/>
              <a:t>, Spain, September 23-29, </a:t>
            </a:r>
            <a:r>
              <a:rPr lang="en-US" altLang="ja-JP" sz="1200" dirty="0" smtClean="0"/>
              <a:t>2018, </a:t>
            </a:r>
            <a:r>
              <a:rPr lang="en-US" altLang="ja-JP" sz="1200" dirty="0"/>
              <a:t>pp. </a:t>
            </a:r>
            <a:r>
              <a:rPr lang="en-US" altLang="ja-JP" sz="1200" dirty="0" smtClean="0"/>
              <a:t>591-594</a:t>
            </a:r>
            <a:r>
              <a:rPr lang="en-US" altLang="ja-JP" sz="1200" dirty="0"/>
              <a:t>. IEEE Computer Society, 2018</a:t>
            </a:r>
            <a:r>
              <a:rPr lang="en-US" altLang="ja-JP" sz="1200" dirty="0" smtClean="0"/>
              <a:t>.</a:t>
            </a:r>
            <a:endParaRPr lang="en-US" altLang="ja-JP" sz="1200" dirty="0"/>
          </a:p>
        </p:txBody>
      </p:sp>
      <p:sp>
        <p:nvSpPr>
          <p:cNvPr id="22" name="正方形/長方形 21"/>
          <p:cNvSpPr/>
          <p:nvPr/>
        </p:nvSpPr>
        <p:spPr>
          <a:xfrm>
            <a:off x="1664919" y="6303618"/>
            <a:ext cx="2688108" cy="27699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latin typeface="+mj-lt"/>
              </a:rPr>
              <a:t>[3</a:t>
            </a:r>
            <a:r>
              <a:rPr lang="en-US" altLang="ja-JP" sz="1200" dirty="0" smtClean="0">
                <a:latin typeface="+mj-lt"/>
              </a:rPr>
              <a:t>] http</a:t>
            </a:r>
            <a:r>
              <a:rPr lang="en-US" altLang="ja-JP" sz="1200" dirty="0">
                <a:latin typeface="+mj-lt"/>
              </a:rPr>
              <a:t>://www.gnu.org/software/grep/</a:t>
            </a:r>
            <a:endParaRPr lang="ja-JP" altLang="en-US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2090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78349C-B5CA-704C-9715-2E66FBC69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既存ツールの</a:t>
            </a:r>
            <a:r>
              <a:rPr lang="ja-JP" altLang="en-US" dirty="0"/>
              <a:t>不満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4759D9-085E-234B-91AA-07D1035E6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00200"/>
            <a:ext cx="8458201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 smtClean="0"/>
              <a:t>特定のクローンを検索する場合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全クローン検索</a:t>
            </a:r>
            <a:r>
              <a:rPr lang="ja-JP" altLang="en-US" dirty="0" smtClean="0"/>
              <a:t>ツール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検索に手間・時間がかかる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特定クローン検索ツール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既存ツールでは複雑な検索が難しい</a:t>
            </a:r>
            <a:endParaRPr kumimoji="1" lang="en-US" altLang="ja-JP" dirty="0" smtClean="0"/>
          </a:p>
          <a:p>
            <a:pPr lvl="3"/>
            <a:r>
              <a:rPr lang="en-US" altLang="ja-JP" dirty="0" err="1" smtClean="0"/>
              <a:t>NCDSearch</a:t>
            </a:r>
            <a:r>
              <a:rPr lang="en-US" altLang="ja-JP" dirty="0" smtClean="0"/>
              <a:t> : </a:t>
            </a:r>
            <a:r>
              <a:rPr lang="ja-JP" altLang="en-US" dirty="0" smtClean="0"/>
              <a:t>正規表現などを使用できない</a:t>
            </a:r>
            <a:endParaRPr lang="en-US" altLang="ja-JP" dirty="0"/>
          </a:p>
          <a:p>
            <a:pPr lvl="3"/>
            <a:r>
              <a:rPr lang="en-US" altLang="ja-JP" dirty="0" smtClean="0"/>
              <a:t>g</a:t>
            </a:r>
            <a:r>
              <a:rPr kumimoji="1" lang="en-US" altLang="ja-JP" dirty="0" smtClean="0"/>
              <a:t>rep : </a:t>
            </a:r>
            <a:r>
              <a:rPr lang="ja-JP" altLang="en-US" dirty="0" smtClean="0"/>
              <a:t>空白</a:t>
            </a:r>
            <a:r>
              <a:rPr lang="ja-JP" altLang="en-US" dirty="0"/>
              <a:t>・コメントを無視</a:t>
            </a:r>
            <a:r>
              <a:rPr lang="ja-JP" altLang="en-US" dirty="0" smtClean="0"/>
              <a:t>できない</a:t>
            </a:r>
            <a:endParaRPr kumimoji="1" lang="en-US" altLang="ja-JP" dirty="0" smtClean="0"/>
          </a:p>
          <a:p>
            <a:pPr lvl="2"/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92D2F77-7ABF-4B45-86EA-D86326FFB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36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0"/>
            <a:ext cx="8291513" cy="4525963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 smtClean="0"/>
              <a:t>特定クローン検索ツール</a:t>
            </a:r>
            <a:r>
              <a:rPr lang="en-US" altLang="ja-JP" dirty="0" smtClean="0"/>
              <a:t>ccgrep</a:t>
            </a:r>
            <a:r>
              <a:rPr lang="ja-JP" altLang="en-US" dirty="0" smtClean="0"/>
              <a:t>を開発</a:t>
            </a:r>
            <a:endParaRPr lang="en-US" altLang="ja-JP" dirty="0" smtClean="0"/>
          </a:p>
          <a:p>
            <a:pPr lvl="1"/>
            <a:r>
              <a:rPr lang="ja-JP" altLang="en-US" dirty="0"/>
              <a:t>クエリ</a:t>
            </a:r>
            <a:r>
              <a:rPr lang="ja-JP" altLang="en-US" dirty="0" smtClean="0"/>
              <a:t>にマッチするクローン</a:t>
            </a:r>
            <a:r>
              <a:rPr lang="ja-JP" altLang="en-US" dirty="0"/>
              <a:t>を</a:t>
            </a:r>
            <a:r>
              <a:rPr lang="ja-JP" altLang="en-US" dirty="0" smtClean="0"/>
              <a:t>検索可能</a:t>
            </a:r>
            <a:endParaRPr lang="en-US" altLang="ja-JP" dirty="0"/>
          </a:p>
          <a:p>
            <a:pPr lvl="1"/>
            <a:r>
              <a:rPr lang="en-US" altLang="ja-JP" dirty="0"/>
              <a:t>g</a:t>
            </a:r>
            <a:r>
              <a:rPr lang="en-US" altLang="ja-JP" dirty="0" smtClean="0"/>
              <a:t>rep</a:t>
            </a:r>
            <a:r>
              <a:rPr lang="ja-JP" altLang="en-US" dirty="0" smtClean="0"/>
              <a:t>に似た</a:t>
            </a:r>
            <a:r>
              <a:rPr lang="en-US" altLang="ja-JP" dirty="0" smtClean="0"/>
              <a:t>UI</a:t>
            </a:r>
            <a:r>
              <a:rPr lang="ja-JP" altLang="en-US" dirty="0" smtClean="0"/>
              <a:t>で手軽に使用可能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トークン</a:t>
            </a:r>
            <a:r>
              <a:rPr kumimoji="1" lang="ja-JP" altLang="en-US" dirty="0"/>
              <a:t>単位</a:t>
            </a:r>
            <a:r>
              <a:rPr kumimoji="1" lang="ja-JP" altLang="en-US" dirty="0" smtClean="0"/>
              <a:t>での</a:t>
            </a:r>
            <a:r>
              <a:rPr lang="ja-JP" altLang="en-US" dirty="0" smtClean="0"/>
              <a:t>複雑</a:t>
            </a:r>
            <a:r>
              <a:rPr lang="ja-JP" altLang="en-US" dirty="0"/>
              <a:t>な</a:t>
            </a:r>
            <a:r>
              <a:rPr lang="ja-JP" altLang="en-US" dirty="0" smtClean="0"/>
              <a:t>検索に対応</a:t>
            </a:r>
            <a:endParaRPr lang="en-US" altLang="ja-JP" dirty="0" smtClean="0"/>
          </a:p>
          <a:p>
            <a:pPr lvl="2"/>
            <a:r>
              <a:rPr lang="ja-JP" altLang="en-US" dirty="0"/>
              <a:t>正規</a:t>
            </a:r>
            <a:r>
              <a:rPr lang="ja-JP" altLang="en-US" dirty="0" smtClean="0"/>
              <a:t>表現などを</a:t>
            </a:r>
            <a:r>
              <a:rPr lang="ja-JP" altLang="en-US" dirty="0"/>
              <a:t>使用</a:t>
            </a:r>
            <a:r>
              <a:rPr lang="ja-JP" altLang="en-US" dirty="0" smtClean="0"/>
              <a:t>できる</a:t>
            </a:r>
            <a:endParaRPr lang="en-US" altLang="ja-JP" dirty="0" smtClean="0"/>
          </a:p>
          <a:p>
            <a:pPr lvl="2"/>
            <a:r>
              <a:rPr lang="ja-JP" altLang="en-US" dirty="0"/>
              <a:t>空白・コメントを無視</a:t>
            </a:r>
            <a:r>
              <a:rPr lang="ja-JP" altLang="en-US" dirty="0" smtClean="0"/>
              <a:t>できる</a:t>
            </a:r>
            <a:endParaRPr lang="en-US" altLang="ja-JP" dirty="0"/>
          </a:p>
          <a:p>
            <a:pPr lvl="1"/>
            <a:r>
              <a:rPr lang="ja-JP" altLang="en-US" dirty="0"/>
              <a:t>短い検索時間</a:t>
            </a:r>
            <a:endParaRPr lang="en-US" altLang="ja-JP" dirty="0"/>
          </a:p>
          <a:p>
            <a:pPr lvl="1"/>
            <a:r>
              <a:rPr lang="ja-JP" altLang="en-US" dirty="0" smtClean="0"/>
              <a:t>対応言語：</a:t>
            </a:r>
            <a:r>
              <a:rPr lang="en-US" altLang="ja-JP" dirty="0" smtClean="0"/>
              <a:t>C/C</a:t>
            </a:r>
            <a:r>
              <a:rPr lang="en-US" altLang="ja-JP" dirty="0"/>
              <a:t>++</a:t>
            </a:r>
            <a:r>
              <a:rPr lang="ja-JP" altLang="en-US" dirty="0" err="1"/>
              <a:t>，</a:t>
            </a:r>
            <a:r>
              <a:rPr lang="en-US" altLang="ja-JP" dirty="0"/>
              <a:t>Java</a:t>
            </a:r>
            <a:r>
              <a:rPr lang="ja-JP" altLang="en-US" dirty="0" err="1"/>
              <a:t>，</a:t>
            </a:r>
            <a:r>
              <a:rPr lang="en-US" altLang="ja-JP" dirty="0" smtClean="0"/>
              <a:t>Python</a:t>
            </a:r>
            <a:endParaRPr lang="en-US" altLang="ja-JP" dirty="0"/>
          </a:p>
          <a:p>
            <a:pPr lvl="1"/>
            <a:r>
              <a:rPr lang="ja-JP" altLang="en-US" dirty="0" smtClean="0"/>
              <a:t>検索対象：ファイル</a:t>
            </a:r>
            <a:r>
              <a:rPr lang="ja-JP" altLang="en-US" dirty="0"/>
              <a:t>，ディレクトリ，標準</a:t>
            </a:r>
            <a:r>
              <a:rPr lang="ja-JP" altLang="en-US" dirty="0" smtClean="0"/>
              <a:t>入力</a:t>
            </a:r>
            <a:endParaRPr lang="en-US" altLang="ja-JP" dirty="0"/>
          </a:p>
          <a:p>
            <a:pPr lvl="1"/>
            <a:endParaRPr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提案ツール：</a:t>
            </a:r>
            <a:r>
              <a:rPr kumimoji="1" lang="en-US" altLang="ja-JP" dirty="0" smtClean="0"/>
              <a:t>ccgrep</a:t>
            </a:r>
            <a:endParaRPr kumimoji="1" lang="ja-JP" altLang="en-US" sz="3200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838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4000" dirty="0"/>
              <a:t>検索</a:t>
            </a:r>
            <a:r>
              <a:rPr lang="ja-JP" altLang="en-US" sz="4000" dirty="0" smtClean="0"/>
              <a:t>するクローンの種類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27575"/>
          </a:xfrm>
        </p:spPr>
        <p:txBody>
          <a:bodyPr>
            <a:normAutofit lnSpcReduction="10000"/>
          </a:bodyPr>
          <a:lstStyle/>
          <a:p>
            <a:r>
              <a:rPr kumimoji="1" lang="ja-JP" altLang="en-US" dirty="0" smtClean="0"/>
              <a:t>タイプ</a:t>
            </a:r>
            <a:r>
              <a:rPr kumimoji="1" lang="en-US" altLang="ja-JP" dirty="0" smtClean="0"/>
              <a:t>1</a:t>
            </a:r>
            <a:r>
              <a:rPr kumimoji="1" lang="en-US" altLang="ja-JP" sz="2400" dirty="0" smtClean="0"/>
              <a:t>(</a:t>
            </a:r>
            <a:r>
              <a:rPr lang="ja-JP" altLang="en-US" sz="2400" dirty="0"/>
              <a:t>空白コメント除き完全</a:t>
            </a:r>
            <a:r>
              <a:rPr kumimoji="1" lang="ja-JP" altLang="en-US" sz="2400" dirty="0" smtClean="0"/>
              <a:t>一致</a:t>
            </a:r>
            <a:r>
              <a:rPr kumimoji="1" lang="en-US" altLang="ja-JP" sz="2400" dirty="0" smtClean="0"/>
              <a:t>)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タイプ</a:t>
            </a:r>
            <a:r>
              <a:rPr lang="en-US" altLang="ja-JP" dirty="0" smtClean="0"/>
              <a:t>2</a:t>
            </a:r>
            <a:r>
              <a:rPr lang="en-US" altLang="ja-JP" sz="2400" dirty="0" smtClean="0"/>
              <a:t>(</a:t>
            </a:r>
            <a:r>
              <a:rPr lang="ja-JP" altLang="en-US" sz="2400" dirty="0" smtClean="0"/>
              <a:t>識別子・リテラルが異なる</a:t>
            </a:r>
            <a:r>
              <a:rPr lang="en-US" altLang="ja-JP" sz="2400" dirty="0" smtClean="0"/>
              <a:t>)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パラメータ化されたクローンのみへのマッチ</a:t>
            </a:r>
            <a:endParaRPr lang="en-US" altLang="ja-JP" dirty="0" smtClean="0"/>
          </a:p>
          <a:p>
            <a:pPr lvl="2"/>
            <a:r>
              <a:rPr lang="ja-JP" altLang="en-US" sz="1800" dirty="0" smtClean="0"/>
              <a:t>設定で</a:t>
            </a:r>
            <a:r>
              <a:rPr lang="ja-JP" altLang="en-US" sz="1800" dirty="0" smtClean="0"/>
              <a:t>変更可</a:t>
            </a:r>
            <a:r>
              <a:rPr lang="en-US" altLang="ja-JP" sz="1800" dirty="0" smtClean="0"/>
              <a:t>(</a:t>
            </a:r>
            <a:r>
              <a:rPr lang="ja-JP" altLang="en-US" sz="1800" dirty="0" smtClean="0"/>
              <a:t>緑のみ</a:t>
            </a:r>
            <a:r>
              <a:rPr lang="en-US" altLang="ja-JP" sz="1800" dirty="0" smtClean="0"/>
              <a:t>or</a:t>
            </a:r>
            <a:r>
              <a:rPr lang="ja-JP" altLang="en-US" sz="1800" dirty="0"/>
              <a:t>両方</a:t>
            </a:r>
            <a:r>
              <a:rPr lang="en-US" altLang="ja-JP" sz="1800" dirty="0" smtClean="0"/>
              <a:t>)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タイプ</a:t>
            </a:r>
            <a:r>
              <a:rPr lang="en-US" altLang="ja-JP" dirty="0" smtClean="0"/>
              <a:t>3</a:t>
            </a:r>
            <a:r>
              <a:rPr lang="en-US" altLang="ja-JP" sz="2400" dirty="0" smtClean="0"/>
              <a:t>(</a:t>
            </a:r>
            <a:r>
              <a:rPr lang="ja-JP" altLang="en-US" sz="2400" dirty="0" smtClean="0"/>
              <a:t>トークンが追加・削除されている</a:t>
            </a:r>
            <a:r>
              <a:rPr lang="en-US" altLang="ja-JP" sz="2400" dirty="0" smtClean="0"/>
              <a:t>)</a:t>
            </a:r>
            <a:endParaRPr lang="en-US" altLang="ja-JP" dirty="0" smtClean="0"/>
          </a:p>
          <a:p>
            <a:pPr marL="914400" lvl="1" indent="-457200">
              <a:buFont typeface="+mj-lt"/>
              <a:buAutoNum type="arabicPeriod"/>
            </a:pPr>
            <a:r>
              <a:rPr lang="ja-JP" altLang="en-US" dirty="0" smtClean="0"/>
              <a:t>任意</a:t>
            </a:r>
            <a:r>
              <a:rPr lang="ja-JP" altLang="en-US" dirty="0"/>
              <a:t>のトークン列へのマッチ</a:t>
            </a:r>
            <a:endParaRPr lang="en-US" altLang="ja-JP" dirty="0"/>
          </a:p>
          <a:p>
            <a:pPr marL="914400" lvl="1" indent="-457200">
              <a:buFont typeface="+mj-lt"/>
              <a:buAutoNum type="arabicPeriod"/>
            </a:pPr>
            <a:r>
              <a:rPr lang="ja-JP" altLang="en-US" dirty="0"/>
              <a:t>正規表現</a:t>
            </a:r>
          </a:p>
          <a:p>
            <a:endParaRPr lang="en-US" altLang="ja-JP" dirty="0" smtClean="0"/>
          </a:p>
        </p:txBody>
      </p:sp>
      <p:sp>
        <p:nvSpPr>
          <p:cNvPr id="13" name="スライド番号プレースホルダー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C016-5D0E-4366-B822-DA3710BA9ECB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4688419" y="4247005"/>
            <a:ext cx="1727064" cy="36933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altLang="ja-JP" dirty="0" err="1">
                <a:latin typeface="Consolas" panose="020B0609020204030204" pitchFamily="49" charset="0"/>
              </a:rPr>
              <a:t>int</a:t>
            </a:r>
            <a:r>
              <a:rPr lang="en-US" altLang="ja-JP" dirty="0">
                <a:latin typeface="Consolas" panose="020B0609020204030204" pitchFamily="49" charset="0"/>
              </a:rPr>
              <a:t> </a:t>
            </a:r>
            <a:r>
              <a:rPr lang="en-US" altLang="ja-JP" dirty="0">
                <a:solidFill>
                  <a:srgbClr val="FF0000"/>
                </a:solidFill>
                <a:latin typeface="Consolas" panose="020B0609020204030204" pitchFamily="49" charset="0"/>
              </a:rPr>
              <a:t>a</a:t>
            </a:r>
            <a:r>
              <a:rPr lang="en-US" altLang="ja-JP" dirty="0">
                <a:latin typeface="Consolas" panose="020B0609020204030204" pitchFamily="49" charset="0"/>
              </a:rPr>
              <a:t> = </a:t>
            </a:r>
            <a:r>
              <a:rPr lang="en-US" altLang="ja-JP" dirty="0" smtClean="0">
                <a:solidFill>
                  <a:srgbClr val="FF0000"/>
                </a:solidFill>
                <a:latin typeface="Consolas" panose="020B0609020204030204" pitchFamily="49" charset="0"/>
              </a:rPr>
              <a:t>a</a:t>
            </a:r>
            <a:r>
              <a:rPr lang="en-US" altLang="ja-JP" dirty="0" smtClean="0">
                <a:latin typeface="Consolas" panose="020B0609020204030204" pitchFamily="49" charset="0"/>
              </a:rPr>
              <a:t>+1</a:t>
            </a:r>
            <a:r>
              <a:rPr lang="en-US" altLang="ja-JP" dirty="0">
                <a:latin typeface="Consolas" panose="020B0609020204030204" pitchFamily="49" charset="0"/>
              </a:rPr>
              <a:t>;</a:t>
            </a:r>
            <a:endParaRPr lang="ja-JP" altLang="en-US" dirty="0">
              <a:latin typeface="Consolas" panose="020B0609020204030204" pitchFamily="49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6806721" y="4242221"/>
            <a:ext cx="1708629" cy="369332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ja-JP" dirty="0" err="1">
                <a:latin typeface="Consolas" panose="020B0609020204030204" pitchFamily="49" charset="0"/>
              </a:rPr>
              <a:t>int</a:t>
            </a:r>
            <a:r>
              <a:rPr lang="en-US" altLang="ja-JP" dirty="0">
                <a:latin typeface="Consolas" panose="020B0609020204030204" pitchFamily="49" charset="0"/>
              </a:rPr>
              <a:t> </a:t>
            </a:r>
            <a:r>
              <a:rPr lang="en-US" altLang="ja-JP" dirty="0">
                <a:solidFill>
                  <a:srgbClr val="FF0000"/>
                </a:solidFill>
                <a:latin typeface="Consolas" panose="020B0609020204030204" pitchFamily="49" charset="0"/>
              </a:rPr>
              <a:t>b</a:t>
            </a:r>
            <a:r>
              <a:rPr lang="en-US" altLang="ja-JP" dirty="0">
                <a:latin typeface="Consolas" panose="020B0609020204030204" pitchFamily="49" charset="0"/>
              </a:rPr>
              <a:t> = </a:t>
            </a:r>
            <a:r>
              <a:rPr lang="en-US" altLang="ja-JP" dirty="0" smtClean="0">
                <a:solidFill>
                  <a:srgbClr val="FF0000"/>
                </a:solidFill>
                <a:latin typeface="Consolas" panose="020B0609020204030204" pitchFamily="49" charset="0"/>
              </a:rPr>
              <a:t>b</a:t>
            </a:r>
            <a:r>
              <a:rPr lang="en-US" altLang="ja-JP" dirty="0" smtClean="0">
                <a:latin typeface="Consolas" panose="020B0609020204030204" pitchFamily="49" charset="0"/>
              </a:rPr>
              <a:t>+1</a:t>
            </a:r>
            <a:r>
              <a:rPr lang="en-US" altLang="ja-JP" dirty="0">
                <a:latin typeface="Consolas" panose="020B0609020204030204" pitchFamily="49" charset="0"/>
              </a:rPr>
              <a:t>; </a:t>
            </a:r>
            <a:endParaRPr lang="ja-JP" altLang="en-US" dirty="0">
              <a:latin typeface="Consolas" panose="020B0609020204030204" pitchFamily="49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6799871" y="4685567"/>
            <a:ext cx="1708627" cy="369332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altLang="ja-JP" dirty="0" err="1">
                <a:latin typeface="Consolas" panose="020B0609020204030204" pitchFamily="49" charset="0"/>
              </a:rPr>
              <a:t>int</a:t>
            </a:r>
            <a:r>
              <a:rPr lang="en-US" altLang="ja-JP" dirty="0">
                <a:latin typeface="Consolas" panose="020B0609020204030204" pitchFamily="49" charset="0"/>
              </a:rPr>
              <a:t> </a:t>
            </a:r>
            <a:r>
              <a:rPr lang="en-US" altLang="ja-JP" dirty="0">
                <a:solidFill>
                  <a:srgbClr val="FF0000"/>
                </a:solidFill>
                <a:latin typeface="Consolas" panose="020B0609020204030204" pitchFamily="49" charset="0"/>
              </a:rPr>
              <a:t>b</a:t>
            </a:r>
            <a:r>
              <a:rPr lang="en-US" altLang="ja-JP" dirty="0">
                <a:latin typeface="Consolas" panose="020B0609020204030204" pitchFamily="49" charset="0"/>
              </a:rPr>
              <a:t> = </a:t>
            </a:r>
            <a:r>
              <a:rPr lang="en-US" altLang="ja-JP" dirty="0" smtClean="0">
                <a:latin typeface="Consolas" panose="020B0609020204030204" pitchFamily="49" charset="0"/>
              </a:rPr>
              <a:t>c+1</a:t>
            </a:r>
            <a:r>
              <a:rPr lang="en-US" altLang="ja-JP" dirty="0">
                <a:latin typeface="Consolas" panose="020B0609020204030204" pitchFamily="49" charset="0"/>
              </a:rPr>
              <a:t>; </a:t>
            </a:r>
            <a:endParaRPr lang="ja-JP" altLang="en-US" dirty="0">
              <a:latin typeface="Consolas" panose="020B0609020204030204" pitchFamily="49" charset="0"/>
            </a:endParaRPr>
          </a:p>
        </p:txBody>
      </p:sp>
      <p:grpSp>
        <p:nvGrpSpPr>
          <p:cNvPr id="27" name="グループ化 26"/>
          <p:cNvGrpSpPr/>
          <p:nvPr/>
        </p:nvGrpSpPr>
        <p:grpSpPr>
          <a:xfrm>
            <a:off x="4681569" y="2453578"/>
            <a:ext cx="3826929" cy="369332"/>
            <a:chOff x="4346315" y="1945951"/>
            <a:chExt cx="3826929" cy="369332"/>
          </a:xfrm>
        </p:grpSpPr>
        <p:grpSp>
          <p:nvGrpSpPr>
            <p:cNvPr id="16" name="グループ化 15"/>
            <p:cNvGrpSpPr/>
            <p:nvPr/>
          </p:nvGrpSpPr>
          <p:grpSpPr>
            <a:xfrm>
              <a:off x="4346315" y="1945951"/>
              <a:ext cx="3826929" cy="369332"/>
              <a:chOff x="3886202" y="1886201"/>
              <a:chExt cx="3826929" cy="369332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3886202" y="1886201"/>
                <a:ext cx="1727064" cy="36933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ja-JP" dirty="0" err="1">
                    <a:latin typeface="Consolas" panose="020B0609020204030204" pitchFamily="49" charset="0"/>
                  </a:rPr>
                  <a:t>int</a:t>
                </a:r>
                <a:r>
                  <a:rPr lang="en-US" altLang="ja-JP" dirty="0">
                    <a:latin typeface="Consolas" panose="020B0609020204030204" pitchFamily="49" charset="0"/>
                  </a:rPr>
                  <a:t> a = </a:t>
                </a:r>
                <a:r>
                  <a:rPr lang="en-US" altLang="ja-JP" dirty="0" smtClean="0">
                    <a:latin typeface="Consolas" panose="020B0609020204030204" pitchFamily="49" charset="0"/>
                  </a:rPr>
                  <a:t>a+1</a:t>
                </a:r>
                <a:r>
                  <a:rPr lang="en-US" altLang="ja-JP" dirty="0">
                    <a:latin typeface="Consolas" panose="020B0609020204030204" pitchFamily="49" charset="0"/>
                  </a:rPr>
                  <a:t>;</a:t>
                </a:r>
                <a:endParaRPr lang="ja-JP" altLang="en-US" dirty="0">
                  <a:latin typeface="Consolas" panose="020B0609020204030204" pitchFamily="49" charset="0"/>
                </a:endParaRPr>
              </a:p>
            </p:txBody>
          </p:sp>
          <p:sp>
            <p:nvSpPr>
              <p:cNvPr id="7" name="正方形/長方形 6"/>
              <p:cNvSpPr/>
              <p:nvPr/>
            </p:nvSpPr>
            <p:spPr>
              <a:xfrm>
                <a:off x="5997654" y="1886201"/>
                <a:ext cx="1715477" cy="369332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altLang="ja-JP" dirty="0" err="1">
                    <a:latin typeface="Consolas" panose="020B0609020204030204" pitchFamily="49" charset="0"/>
                  </a:rPr>
                  <a:t>int</a:t>
                </a:r>
                <a:r>
                  <a:rPr lang="en-US" altLang="ja-JP" dirty="0">
                    <a:latin typeface="Consolas" panose="020B0609020204030204" pitchFamily="49" charset="0"/>
                  </a:rPr>
                  <a:t> a = </a:t>
                </a:r>
                <a:r>
                  <a:rPr lang="en-US" altLang="ja-JP" dirty="0" smtClean="0">
                    <a:latin typeface="Consolas" panose="020B0609020204030204" pitchFamily="49" charset="0"/>
                  </a:rPr>
                  <a:t>a+1</a:t>
                </a:r>
                <a:r>
                  <a:rPr lang="en-US" altLang="ja-JP" dirty="0">
                    <a:latin typeface="Consolas" panose="020B0609020204030204" pitchFamily="49" charset="0"/>
                  </a:rPr>
                  <a:t>;</a:t>
                </a:r>
                <a:endParaRPr lang="ja-JP" altLang="en-US" dirty="0">
                  <a:latin typeface="Consolas" panose="020B0609020204030204" pitchFamily="49" charset="0"/>
                </a:endParaRPr>
              </a:p>
            </p:txBody>
          </p:sp>
        </p:grpSp>
        <p:cxnSp>
          <p:nvCxnSpPr>
            <p:cNvPr id="15" name="直線矢印コネクタ 14"/>
            <p:cNvCxnSpPr/>
            <p:nvPr/>
          </p:nvCxnSpPr>
          <p:spPr>
            <a:xfrm flipV="1">
              <a:off x="6073377" y="2099734"/>
              <a:ext cx="384390" cy="846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直線矢印コネクタ 17"/>
          <p:cNvCxnSpPr>
            <a:stCxn id="5" idx="3"/>
            <a:endCxn id="9" idx="1"/>
          </p:cNvCxnSpPr>
          <p:nvPr/>
        </p:nvCxnSpPr>
        <p:spPr>
          <a:xfrm>
            <a:off x="6415483" y="4431671"/>
            <a:ext cx="384388" cy="438562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>
            <a:stCxn id="5" idx="3"/>
            <a:endCxn id="8" idx="1"/>
          </p:cNvCxnSpPr>
          <p:nvPr/>
        </p:nvCxnSpPr>
        <p:spPr>
          <a:xfrm flipV="1">
            <a:off x="6415483" y="4426887"/>
            <a:ext cx="391238" cy="4784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31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849281"/>
            <a:ext cx="7886700" cy="432061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任意のコード片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パラメータ化されたクローンに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マッチ</a:t>
            </a:r>
            <a:r>
              <a:rPr lang="en-US" altLang="ja-JP" sz="1600" dirty="0" smtClean="0"/>
              <a:t>(</a:t>
            </a:r>
            <a:r>
              <a:rPr lang="ja-JP" altLang="en-US" sz="1600" dirty="0" smtClean="0"/>
              <a:t>デフォルト</a:t>
            </a:r>
            <a:r>
              <a:rPr lang="en-US" altLang="ja-JP" sz="1600" dirty="0" smtClean="0"/>
              <a:t>)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特殊</a:t>
            </a:r>
            <a:r>
              <a:rPr lang="ja-JP" altLang="en-US" dirty="0"/>
              <a:t>トークン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識別子の固定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識別子</a:t>
            </a:r>
            <a:r>
              <a:rPr lang="ja-JP" altLang="en-US" dirty="0"/>
              <a:t>の頭</a:t>
            </a:r>
            <a:r>
              <a:rPr lang="ja-JP" altLang="en-US" dirty="0" smtClean="0"/>
              <a:t>に</a:t>
            </a:r>
            <a:r>
              <a:rPr lang="en-US" altLang="ja-JP" dirty="0" smtClean="0"/>
              <a:t>“</a:t>
            </a:r>
            <a:r>
              <a:rPr lang="en-US" altLang="ja-JP" dirty="0" smtClean="0">
                <a:solidFill>
                  <a:srgbClr val="FF0000"/>
                </a:solidFill>
              </a:rPr>
              <a:t>$</a:t>
            </a:r>
            <a:r>
              <a:rPr lang="en-US" altLang="ja-JP" dirty="0" smtClean="0"/>
              <a:t>”</a:t>
            </a:r>
            <a:r>
              <a:rPr lang="ja-JP" altLang="en-US" dirty="0" smtClean="0"/>
              <a:t>をつけると完全一致にのみマッチする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任意のトークン列</a:t>
            </a:r>
            <a:endParaRPr lang="en-US" altLang="ja-JP" dirty="0" smtClean="0"/>
          </a:p>
          <a:p>
            <a:pPr lvl="2"/>
            <a:r>
              <a:rPr lang="ja-JP" altLang="en-US" dirty="0"/>
              <a:t>正規</a:t>
            </a:r>
            <a:r>
              <a:rPr lang="ja-JP" altLang="en-US" dirty="0" smtClean="0"/>
              <a:t>表現</a:t>
            </a:r>
            <a:endParaRPr kumimoji="1" lang="en-US" altLang="ja-JP" dirty="0" smtClean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C016-5D0E-4366-B822-DA3710BA9ECB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>
                <a:sym typeface="Wingdings" panose="05000000000000000000" pitchFamily="2" charset="2"/>
              </a:rPr>
              <a:t>検索</a:t>
            </a:r>
            <a:r>
              <a:rPr lang="ja-JP" altLang="en-US" dirty="0" smtClean="0"/>
              <a:t>クエリ</a:t>
            </a:r>
            <a:endParaRPr kumimoji="1" lang="ja-JP" altLang="en-US" dirty="0"/>
          </a:p>
        </p:txBody>
      </p:sp>
      <p:grpSp>
        <p:nvGrpSpPr>
          <p:cNvPr id="2" name="グループ化 1"/>
          <p:cNvGrpSpPr/>
          <p:nvPr/>
        </p:nvGrpSpPr>
        <p:grpSpPr>
          <a:xfrm>
            <a:off x="5971727" y="2345448"/>
            <a:ext cx="2543623" cy="1252941"/>
            <a:chOff x="5971727" y="1710447"/>
            <a:chExt cx="2543623" cy="1252941"/>
          </a:xfrm>
        </p:grpSpPr>
        <p:sp>
          <p:nvSpPr>
            <p:cNvPr id="12" name="正方形/長方形 11"/>
            <p:cNvSpPr/>
            <p:nvPr/>
          </p:nvSpPr>
          <p:spPr>
            <a:xfrm>
              <a:off x="6081295" y="2040058"/>
              <a:ext cx="2434055" cy="92333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altLang="ja-JP" dirty="0" err="1" smtClean="0">
                  <a:solidFill>
                    <a:srgbClr val="0070C0"/>
                  </a:solidFill>
                </a:rPr>
                <a:t>int</a:t>
              </a:r>
              <a:r>
                <a:rPr lang="ja-JP" altLang="en-US" dirty="0" smtClean="0"/>
                <a:t> </a:t>
              </a:r>
              <a:r>
                <a:rPr lang="en-US" altLang="ja-JP" dirty="0">
                  <a:solidFill>
                    <a:srgbClr val="FF0000"/>
                  </a:solidFill>
                </a:rPr>
                <a:t>$</a:t>
              </a:r>
              <a:r>
                <a:rPr lang="en-US" altLang="ja-JP" dirty="0" err="1">
                  <a:solidFill>
                    <a:srgbClr val="FF0000"/>
                  </a:solidFill>
                </a:rPr>
                <a:t>setValue</a:t>
              </a:r>
              <a:r>
                <a:rPr lang="ja-JP" altLang="en-US" dirty="0" smtClean="0"/>
                <a:t>(</a:t>
              </a:r>
              <a:r>
                <a:rPr lang="en-US" altLang="ja-JP" dirty="0" err="1" smtClean="0">
                  <a:solidFill>
                    <a:srgbClr val="0070C0"/>
                  </a:solidFill>
                </a:rPr>
                <a:t>int</a:t>
              </a:r>
              <a:r>
                <a:rPr lang="en-US" altLang="ja-JP" dirty="0" smtClean="0"/>
                <a:t> </a:t>
              </a:r>
              <a:r>
                <a:rPr lang="en-US" altLang="ja-JP" dirty="0" err="1" smtClean="0">
                  <a:solidFill>
                    <a:srgbClr val="00B050"/>
                  </a:solidFill>
                </a:rPr>
                <a:t>val</a:t>
              </a:r>
              <a:r>
                <a:rPr lang="ja-JP" altLang="en-US" dirty="0" smtClean="0"/>
                <a:t>) {</a:t>
              </a:r>
              <a:endParaRPr lang="ja-JP" altLang="en-US" dirty="0"/>
            </a:p>
            <a:p>
              <a:r>
                <a:rPr lang="ja-JP" altLang="en-US" dirty="0"/>
                <a:t>    </a:t>
              </a:r>
              <a:r>
                <a:rPr lang="en-US" altLang="ja-JP" dirty="0" err="1" smtClean="0">
                  <a:solidFill>
                    <a:srgbClr val="00B050"/>
                  </a:solidFill>
                </a:rPr>
                <a:t>val</a:t>
              </a:r>
              <a:r>
                <a:rPr lang="en-US" altLang="ja-JP" dirty="0" smtClean="0"/>
                <a:t> </a:t>
              </a:r>
              <a:r>
                <a:rPr lang="en-US" altLang="ja-JP" dirty="0"/>
                <a:t>= </a:t>
              </a:r>
              <a:r>
                <a:rPr lang="en-US" altLang="ja-JP" dirty="0" err="1" smtClean="0">
                  <a:solidFill>
                    <a:srgbClr val="00B050"/>
                  </a:solidFill>
                </a:rPr>
                <a:t>val</a:t>
              </a:r>
              <a:r>
                <a:rPr lang="en-US" altLang="ja-JP" dirty="0" smtClean="0"/>
                <a:t> </a:t>
              </a:r>
              <a:r>
                <a:rPr lang="en-US" altLang="ja-JP" dirty="0"/>
                <a:t>+ 1</a:t>
              </a:r>
              <a:r>
                <a:rPr lang="ja-JP" altLang="en-US" dirty="0"/>
                <a:t>;</a:t>
              </a:r>
            </a:p>
            <a:p>
              <a:r>
                <a:rPr lang="ja-JP" altLang="en-US" dirty="0"/>
                <a:t>}</a:t>
              </a:r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5971727" y="1710447"/>
              <a:ext cx="877163" cy="30008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350" dirty="0" smtClean="0"/>
                <a:t>クエリ例</a:t>
              </a:r>
              <a:endParaRPr lang="ja-JP" altLang="en-US" sz="1350" dirty="0"/>
            </a:p>
          </p:txBody>
        </p:sp>
      </p:grpSp>
    </p:spTree>
    <p:extLst>
      <p:ext uri="{BB962C8B-B14F-4D97-AF65-F5344CB8AC3E}">
        <p14:creationId xmlns:p14="http://schemas.microsoft.com/office/powerpoint/2010/main" val="364745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49" y="1825625"/>
            <a:ext cx="8337551" cy="1383919"/>
          </a:xfrm>
        </p:spPr>
        <p:txBody>
          <a:bodyPr/>
          <a:lstStyle/>
          <a:p>
            <a:r>
              <a:rPr lang="ja-JP" altLang="en-US" sz="2800" dirty="0"/>
              <a:t>クエリ内</a:t>
            </a:r>
            <a:r>
              <a:rPr lang="ja-JP" altLang="en-US" sz="2800" dirty="0" smtClean="0"/>
              <a:t>で </a:t>
            </a:r>
            <a:r>
              <a:rPr lang="en-US" altLang="ja-JP" sz="2800" b="1" dirty="0" smtClean="0"/>
              <a:t>$$ </a:t>
            </a:r>
            <a:r>
              <a:rPr lang="ja-JP" altLang="en-US" sz="2800" dirty="0" smtClean="0"/>
              <a:t>と書くと</a:t>
            </a:r>
            <a:r>
              <a:rPr lang="ja-JP" altLang="en-US" sz="2800" dirty="0"/>
              <a:t>次</a:t>
            </a:r>
            <a:r>
              <a:rPr lang="ja-JP" altLang="en-US" sz="2800" dirty="0" smtClean="0"/>
              <a:t>のトークン列に最短マッチ</a:t>
            </a:r>
            <a:endParaRPr lang="en-US" altLang="ja-JP" sz="2400" dirty="0"/>
          </a:p>
          <a:p>
            <a:pPr lvl="1"/>
            <a:r>
              <a:rPr lang="en-US" altLang="ja-JP" sz="2000" dirty="0"/>
              <a:t>$$</a:t>
            </a:r>
            <a:r>
              <a:rPr lang="ja-JP" altLang="en-US" sz="2000" dirty="0"/>
              <a:t>内部で括弧の釣合いがとれた任意長のトークン列</a:t>
            </a:r>
            <a:endParaRPr lang="en-US" altLang="ja-JP" sz="2000" dirty="0" smtClean="0"/>
          </a:p>
          <a:p>
            <a:pPr lvl="1"/>
            <a:r>
              <a:rPr lang="en-US" altLang="ja-JP" sz="2000" dirty="0" smtClean="0"/>
              <a:t>$$</a:t>
            </a:r>
            <a:r>
              <a:rPr lang="ja-JP" altLang="en-US" sz="2000" dirty="0"/>
              <a:t>内部に括弧の</a:t>
            </a:r>
            <a:r>
              <a:rPr lang="ja-JP" altLang="en-US" sz="2000" dirty="0" smtClean="0"/>
              <a:t>無い任意長のトークン列</a:t>
            </a:r>
            <a:endParaRPr lang="en-US" altLang="ja-JP" dirty="0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705FA-3E3C-4201-9410-4DCB5390BDF9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  <p:grpSp>
        <p:nvGrpSpPr>
          <p:cNvPr id="8" name="グループ化 7"/>
          <p:cNvGrpSpPr/>
          <p:nvPr/>
        </p:nvGrpSpPr>
        <p:grpSpPr>
          <a:xfrm>
            <a:off x="417625" y="4515675"/>
            <a:ext cx="3888404" cy="1429281"/>
            <a:chOff x="2005838" y="3807952"/>
            <a:chExt cx="3888404" cy="1429281"/>
          </a:xfrm>
        </p:grpSpPr>
        <p:sp>
          <p:nvSpPr>
            <p:cNvPr id="4" name="テキスト ボックス 3"/>
            <p:cNvSpPr txBox="1"/>
            <p:nvPr/>
          </p:nvSpPr>
          <p:spPr>
            <a:xfrm>
              <a:off x="2005838" y="4308129"/>
              <a:ext cx="1203706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err="1" smtClean="0">
                  <a:latin typeface="Consolas" panose="020B0609020204030204" pitchFamily="49" charset="0"/>
                </a:rPr>
                <a:t>func</a:t>
              </a:r>
              <a:r>
                <a:rPr kumimoji="1" lang="en-US" altLang="ja-JP" dirty="0" smtClean="0">
                  <a:latin typeface="Consolas" panose="020B0609020204030204" pitchFamily="49" charset="0"/>
                </a:rPr>
                <a:t>(</a:t>
              </a:r>
              <a:r>
                <a:rPr kumimoji="1" lang="en-US" altLang="ja-JP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$$</a:t>
              </a:r>
              <a:r>
                <a:rPr kumimoji="1" lang="en-US" altLang="ja-JP" dirty="0" smtClean="0">
                  <a:latin typeface="Consolas" panose="020B0609020204030204" pitchFamily="49" charset="0"/>
                </a:rPr>
                <a:t>)</a:t>
              </a:r>
              <a:endParaRPr kumimoji="1" lang="ja-JP" altLang="en-US" dirty="0">
                <a:latin typeface="Consolas" panose="020B0609020204030204" pitchFamily="49" charset="0"/>
              </a:endParaRPr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3665507" y="3807952"/>
              <a:ext cx="939597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err="1" smtClean="0">
                  <a:latin typeface="Consolas" panose="020B0609020204030204" pitchFamily="49" charset="0"/>
                </a:rPr>
                <a:t>func</a:t>
              </a:r>
              <a:r>
                <a:rPr kumimoji="1" lang="en-US" altLang="ja-JP" dirty="0" smtClean="0">
                  <a:latin typeface="Consolas" panose="020B0609020204030204" pitchFamily="49" charset="0"/>
                </a:rPr>
                <a:t>()</a:t>
              </a:r>
              <a:endParaRPr kumimoji="1" lang="ja-JP" altLang="en-US" dirty="0">
                <a:latin typeface="Consolas" panose="020B0609020204030204" pitchFamily="49" charset="0"/>
              </a:endParaRPr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3665507" y="4312220"/>
              <a:ext cx="1515331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err="1" smtClean="0">
                  <a:latin typeface="Consolas" panose="020B0609020204030204" pitchFamily="49" charset="0"/>
                </a:rPr>
                <a:t>func</a:t>
              </a:r>
              <a:r>
                <a:rPr kumimoji="1" lang="en-US" altLang="ja-JP" dirty="0" smtClean="0">
                  <a:latin typeface="Consolas" panose="020B0609020204030204" pitchFamily="49" charset="0"/>
                </a:rPr>
                <a:t>(</a:t>
              </a:r>
              <a:r>
                <a:rPr kumimoji="1" lang="en-US" altLang="ja-JP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1</a:t>
              </a:r>
              <a:r>
                <a:rPr kumimoji="1" lang="en-US" altLang="ja-JP" dirty="0">
                  <a:solidFill>
                    <a:srgbClr val="FF0000"/>
                  </a:solidFill>
                  <a:latin typeface="Consolas" panose="020B0609020204030204" pitchFamily="49" charset="0"/>
                </a:rPr>
                <a:t>, 2</a:t>
              </a:r>
              <a:r>
                <a:rPr kumimoji="1" lang="en-US" altLang="ja-JP" dirty="0">
                  <a:latin typeface="Consolas" panose="020B0609020204030204" pitchFamily="49" charset="0"/>
                </a:rPr>
                <a:t>)</a:t>
              </a:r>
              <a:endParaRPr kumimoji="1" lang="ja-JP" altLang="en-US" dirty="0">
                <a:latin typeface="Consolas" panose="020B0609020204030204" pitchFamily="49" charset="0"/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3665508" y="4867901"/>
              <a:ext cx="2228734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err="1" smtClean="0">
                  <a:latin typeface="Consolas" panose="020B0609020204030204" pitchFamily="49" charset="0"/>
                </a:rPr>
                <a:t>func</a:t>
              </a:r>
              <a:r>
                <a:rPr kumimoji="1" lang="en-US" altLang="ja-JP" dirty="0" smtClean="0">
                  <a:latin typeface="Consolas" panose="020B0609020204030204" pitchFamily="49" charset="0"/>
                </a:rPr>
                <a:t>(</a:t>
              </a:r>
              <a:r>
                <a:rPr kumimoji="1" lang="en-US" altLang="ja-JP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g(3),</a:t>
              </a:r>
              <a:r>
                <a:rPr lang="ja-JP" altLang="en-US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 </a:t>
              </a:r>
              <a:r>
                <a:rPr kumimoji="1" lang="en-US" altLang="ja-JP" dirty="0" err="1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a+b</a:t>
              </a:r>
              <a:r>
                <a:rPr kumimoji="1" lang="en-US" altLang="ja-JP" dirty="0">
                  <a:latin typeface="Consolas" panose="020B0609020204030204" pitchFamily="49" charset="0"/>
                </a:rPr>
                <a:t>)</a:t>
              </a:r>
              <a:endParaRPr kumimoji="1" lang="ja-JP" altLang="en-US" dirty="0">
                <a:latin typeface="Consolas" panose="020B0609020204030204" pitchFamily="49" charset="0"/>
              </a:endParaRPr>
            </a:p>
          </p:txBody>
        </p:sp>
        <p:cxnSp>
          <p:nvCxnSpPr>
            <p:cNvPr id="9" name="直線矢印コネクタ 8"/>
            <p:cNvCxnSpPr>
              <a:stCxn id="4" idx="3"/>
              <a:endCxn id="7" idx="1"/>
            </p:cNvCxnSpPr>
            <p:nvPr/>
          </p:nvCxnSpPr>
          <p:spPr>
            <a:xfrm>
              <a:off x="3209544" y="4492795"/>
              <a:ext cx="455964" cy="559772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矢印コネクタ 10"/>
            <p:cNvCxnSpPr>
              <a:stCxn id="4" idx="3"/>
              <a:endCxn id="6" idx="1"/>
            </p:cNvCxnSpPr>
            <p:nvPr/>
          </p:nvCxnSpPr>
          <p:spPr>
            <a:xfrm>
              <a:off x="3209544" y="4492795"/>
              <a:ext cx="455963" cy="409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矢印コネクタ 11"/>
            <p:cNvCxnSpPr>
              <a:stCxn id="4" idx="3"/>
              <a:endCxn id="5" idx="1"/>
            </p:cNvCxnSpPr>
            <p:nvPr/>
          </p:nvCxnSpPr>
          <p:spPr>
            <a:xfrm flipV="1">
              <a:off x="3209544" y="3992618"/>
              <a:ext cx="455963" cy="50017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グループ化 12"/>
          <p:cNvGrpSpPr/>
          <p:nvPr/>
        </p:nvGrpSpPr>
        <p:grpSpPr>
          <a:xfrm>
            <a:off x="4228979" y="2882948"/>
            <a:ext cx="4185108" cy="3570239"/>
            <a:chOff x="1422768" y="3750556"/>
            <a:chExt cx="4185108" cy="3570239"/>
          </a:xfrm>
        </p:grpSpPr>
        <p:sp>
          <p:nvSpPr>
            <p:cNvPr id="14" name="テキスト ボックス 13"/>
            <p:cNvSpPr txBox="1"/>
            <p:nvPr/>
          </p:nvSpPr>
          <p:spPr>
            <a:xfrm>
              <a:off x="1422768" y="4416143"/>
              <a:ext cx="1824557" cy="147732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>
                  <a:latin typeface="Consolas" panose="020B0609020204030204" pitchFamily="49" charset="0"/>
                </a:rPr>
                <a:t>while(a&lt;100){</a:t>
              </a:r>
            </a:p>
            <a:p>
              <a:r>
                <a:rPr kumimoji="1" lang="en-US" altLang="ja-JP" dirty="0" smtClean="0">
                  <a:latin typeface="Consolas" panose="020B0609020204030204" pitchFamily="49" charset="0"/>
                </a:rPr>
                <a:t>  a++;</a:t>
              </a:r>
            </a:p>
            <a:p>
              <a:r>
                <a:rPr kumimoji="1" lang="en-US" altLang="ja-JP" dirty="0" smtClean="0">
                  <a:latin typeface="Consolas" panose="020B0609020204030204" pitchFamily="49" charset="0"/>
                </a:rPr>
                <a:t>  </a:t>
              </a:r>
              <a:r>
                <a:rPr kumimoji="1" lang="en-US" altLang="ja-JP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$$</a:t>
              </a:r>
              <a:endParaRPr kumimoji="1" lang="en-US" altLang="ja-JP" dirty="0" smtClean="0">
                <a:latin typeface="Consolas" panose="020B0609020204030204" pitchFamily="49" charset="0"/>
              </a:endParaRPr>
            </a:p>
            <a:p>
              <a:r>
                <a:rPr kumimoji="1" lang="en-US" altLang="ja-JP" dirty="0">
                  <a:latin typeface="Consolas" panose="020B0609020204030204" pitchFamily="49" charset="0"/>
                </a:rPr>
                <a:t> </a:t>
              </a:r>
              <a:r>
                <a:rPr kumimoji="1" lang="en-US" altLang="ja-JP" dirty="0" smtClean="0">
                  <a:latin typeface="Consolas" panose="020B0609020204030204" pitchFamily="49" charset="0"/>
                </a:rPr>
                <a:t> print(a);</a:t>
              </a:r>
            </a:p>
            <a:p>
              <a:r>
                <a:rPr kumimoji="1" lang="en-US" altLang="ja-JP" dirty="0" smtClean="0">
                  <a:latin typeface="Consolas" panose="020B0609020204030204" pitchFamily="49" charset="0"/>
                </a:rPr>
                <a:t>}</a:t>
              </a:r>
              <a:endParaRPr kumimoji="1" lang="ja-JP" altLang="en-US" dirty="0">
                <a:latin typeface="Consolas" panose="020B0609020204030204" pitchFamily="49" charset="0"/>
              </a:endParaRP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3651502" y="3750556"/>
              <a:ext cx="1818723" cy="147732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>
                  <a:latin typeface="Consolas" panose="020B0609020204030204" pitchFamily="49" charset="0"/>
                </a:rPr>
                <a:t>while(a&lt;100){</a:t>
              </a:r>
              <a:endParaRPr kumimoji="1" lang="en-US" altLang="ja-JP" dirty="0">
                <a:latin typeface="Consolas" panose="020B0609020204030204" pitchFamily="49" charset="0"/>
              </a:endParaRPr>
            </a:p>
            <a:p>
              <a:r>
                <a:rPr kumimoji="1" lang="en-US" altLang="ja-JP" dirty="0">
                  <a:latin typeface="Consolas" panose="020B0609020204030204" pitchFamily="49" charset="0"/>
                </a:rPr>
                <a:t> </a:t>
              </a:r>
              <a:r>
                <a:rPr kumimoji="1" lang="en-US" altLang="ja-JP" dirty="0" smtClean="0">
                  <a:latin typeface="Consolas" panose="020B0609020204030204" pitchFamily="49" charset="0"/>
                </a:rPr>
                <a:t> a</a:t>
              </a:r>
              <a:r>
                <a:rPr kumimoji="1" lang="en-US" altLang="ja-JP" dirty="0" smtClean="0">
                  <a:latin typeface="Consolas" panose="020B0609020204030204" pitchFamily="49" charset="0"/>
                </a:rPr>
                <a:t>++;</a:t>
              </a:r>
            </a:p>
            <a:p>
              <a:r>
                <a:rPr lang="en-US" altLang="ja-JP" dirty="0">
                  <a:latin typeface="Consolas" panose="020B0609020204030204" pitchFamily="49" charset="0"/>
                </a:rPr>
                <a:t> </a:t>
              </a:r>
              <a:r>
                <a:rPr lang="en-US" altLang="ja-JP" dirty="0" smtClean="0">
                  <a:latin typeface="Consolas" panose="020B0609020204030204" pitchFamily="49" charset="0"/>
                </a:rPr>
                <a:t> </a:t>
              </a:r>
              <a:r>
                <a:rPr lang="en-US" altLang="ja-JP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a += </a:t>
              </a:r>
              <a:r>
                <a:rPr lang="en-US" altLang="ja-JP" dirty="0">
                  <a:solidFill>
                    <a:srgbClr val="FF0000"/>
                  </a:solidFill>
                  <a:latin typeface="Consolas" panose="020B0609020204030204" pitchFamily="49" charset="0"/>
                </a:rPr>
                <a:t>2</a:t>
              </a:r>
              <a:r>
                <a:rPr lang="en-US" altLang="ja-JP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;</a:t>
              </a:r>
              <a:endParaRPr kumimoji="1" lang="en-US" altLang="ja-JP" dirty="0" smtClean="0">
                <a:latin typeface="Consolas" panose="020B0609020204030204" pitchFamily="49" charset="0"/>
              </a:endParaRPr>
            </a:p>
            <a:p>
              <a:r>
                <a:rPr kumimoji="1" lang="en-US" altLang="ja-JP" dirty="0" smtClean="0">
                  <a:latin typeface="Consolas" panose="020B0609020204030204" pitchFamily="49" charset="0"/>
                </a:rPr>
                <a:t>  print(a</a:t>
              </a:r>
              <a:r>
                <a:rPr kumimoji="1" lang="en-US" altLang="ja-JP" dirty="0" smtClean="0">
                  <a:latin typeface="Consolas" panose="020B0609020204030204" pitchFamily="49" charset="0"/>
                </a:rPr>
                <a:t>);</a:t>
              </a:r>
              <a:endParaRPr kumimoji="1" lang="en-US" altLang="ja-JP" dirty="0">
                <a:latin typeface="Consolas" panose="020B0609020204030204" pitchFamily="49" charset="0"/>
              </a:endParaRPr>
            </a:p>
            <a:p>
              <a:r>
                <a:rPr kumimoji="1" lang="en-US" altLang="ja-JP" dirty="0" smtClean="0">
                  <a:latin typeface="Consolas" panose="020B0609020204030204" pitchFamily="49" charset="0"/>
                </a:rPr>
                <a:t>}</a:t>
              </a:r>
              <a:endParaRPr kumimoji="1" lang="ja-JP" altLang="en-US" dirty="0">
                <a:latin typeface="Consolas" panose="020B0609020204030204" pitchFamily="49" charset="0"/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3651502" y="5289470"/>
              <a:ext cx="1956374" cy="203132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>
                  <a:latin typeface="Consolas" panose="020B0609020204030204" pitchFamily="49" charset="0"/>
                </a:rPr>
                <a:t>while(a&lt;100){</a:t>
              </a:r>
              <a:endParaRPr kumimoji="1" lang="en-US" altLang="ja-JP" dirty="0">
                <a:latin typeface="Consolas" panose="020B0609020204030204" pitchFamily="49" charset="0"/>
              </a:endParaRPr>
            </a:p>
            <a:p>
              <a:r>
                <a:rPr kumimoji="1" lang="en-US" altLang="ja-JP" dirty="0" smtClean="0">
                  <a:latin typeface="Consolas" panose="020B0609020204030204" pitchFamily="49" charset="0"/>
                </a:rPr>
                <a:t>  a++;</a:t>
              </a:r>
            </a:p>
            <a:p>
              <a:r>
                <a:rPr kumimoji="1" lang="en-US" altLang="ja-JP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  if(test(a)){</a:t>
              </a:r>
            </a:p>
            <a:p>
              <a:r>
                <a:rPr kumimoji="1" lang="en-US" altLang="ja-JP" dirty="0">
                  <a:solidFill>
                    <a:srgbClr val="FF0000"/>
                  </a:solidFill>
                  <a:latin typeface="Consolas" panose="020B0609020204030204" pitchFamily="49" charset="0"/>
                </a:rPr>
                <a:t> </a:t>
              </a:r>
              <a:r>
                <a:rPr kumimoji="1" lang="en-US" altLang="ja-JP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   print(a);</a:t>
              </a:r>
            </a:p>
            <a:p>
              <a:r>
                <a:rPr kumimoji="1" lang="en-US" altLang="ja-JP" dirty="0">
                  <a:solidFill>
                    <a:srgbClr val="FF0000"/>
                  </a:solidFill>
                  <a:latin typeface="Consolas" panose="020B0609020204030204" pitchFamily="49" charset="0"/>
                </a:rPr>
                <a:t> </a:t>
              </a:r>
              <a:r>
                <a:rPr kumimoji="1" lang="en-US" altLang="ja-JP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 }</a:t>
              </a:r>
            </a:p>
            <a:p>
              <a:r>
                <a:rPr kumimoji="1" lang="en-US" altLang="ja-JP" dirty="0" smtClean="0">
                  <a:latin typeface="Consolas" panose="020B0609020204030204" pitchFamily="49" charset="0"/>
                </a:rPr>
                <a:t>  print(a</a:t>
              </a:r>
              <a:r>
                <a:rPr kumimoji="1" lang="en-US" altLang="ja-JP" dirty="0" smtClean="0">
                  <a:latin typeface="Consolas" panose="020B0609020204030204" pitchFamily="49" charset="0"/>
                </a:rPr>
                <a:t>);</a:t>
              </a:r>
              <a:endParaRPr kumimoji="1" lang="en-US" altLang="ja-JP" dirty="0">
                <a:latin typeface="Consolas" panose="020B0609020204030204" pitchFamily="49" charset="0"/>
              </a:endParaRPr>
            </a:p>
            <a:p>
              <a:r>
                <a:rPr kumimoji="1" lang="en-US" altLang="ja-JP" dirty="0" smtClean="0">
                  <a:latin typeface="Consolas" panose="020B0609020204030204" pitchFamily="49" charset="0"/>
                </a:rPr>
                <a:t>}</a:t>
              </a:r>
              <a:endParaRPr kumimoji="1" lang="ja-JP" altLang="en-US" dirty="0">
                <a:latin typeface="Consolas" panose="020B0609020204030204" pitchFamily="49" charset="0"/>
              </a:endParaRPr>
            </a:p>
          </p:txBody>
        </p:sp>
        <p:cxnSp>
          <p:nvCxnSpPr>
            <p:cNvPr id="18" name="直線矢印コネクタ 17"/>
            <p:cNvCxnSpPr>
              <a:stCxn id="14" idx="3"/>
              <a:endCxn id="17" idx="1"/>
            </p:cNvCxnSpPr>
            <p:nvPr/>
          </p:nvCxnSpPr>
          <p:spPr>
            <a:xfrm>
              <a:off x="3247325" y="5154807"/>
              <a:ext cx="404177" cy="115032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矢印コネクタ 18"/>
            <p:cNvCxnSpPr>
              <a:stCxn id="14" idx="3"/>
              <a:endCxn id="15" idx="1"/>
            </p:cNvCxnSpPr>
            <p:nvPr/>
          </p:nvCxnSpPr>
          <p:spPr>
            <a:xfrm flipV="1">
              <a:off x="3247325" y="4489220"/>
              <a:ext cx="404177" cy="66558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直線コネクタ 15"/>
          <p:cNvCxnSpPr/>
          <p:nvPr/>
        </p:nvCxnSpPr>
        <p:spPr>
          <a:xfrm>
            <a:off x="2781992" y="3767667"/>
            <a:ext cx="2386583" cy="2404533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8488" cy="1143000"/>
          </a:xfrm>
        </p:spPr>
        <p:txBody>
          <a:bodyPr/>
          <a:lstStyle/>
          <a:p>
            <a:r>
              <a:rPr lang="ja-JP" altLang="en-US" dirty="0" smtClean="0"/>
              <a:t>任意のトークン列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223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正規表現</a:t>
            </a:r>
            <a:endParaRPr kumimoji="1" lang="ja-JP" altLang="en-US" sz="5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使用できる表現</a:t>
            </a:r>
            <a:endParaRPr lang="en-US" altLang="ja-JP" dirty="0"/>
          </a:p>
          <a:p>
            <a:pPr lvl="1"/>
            <a:r>
              <a:rPr lang="ja-JP" altLang="en-US" dirty="0"/>
              <a:t>選択</a:t>
            </a:r>
            <a:r>
              <a:rPr lang="en-US" altLang="ja-JP" dirty="0"/>
              <a:t>			</a:t>
            </a:r>
            <a:r>
              <a:rPr lang="en-US" altLang="ja-JP" b="1" dirty="0"/>
              <a:t>|</a:t>
            </a:r>
            <a:endParaRPr lang="ja-JP" altLang="en-US" b="1" dirty="0"/>
          </a:p>
          <a:p>
            <a:pPr lvl="1"/>
            <a:r>
              <a:rPr lang="ja-JP" altLang="en-US" dirty="0"/>
              <a:t>繰返し</a:t>
            </a:r>
            <a:r>
              <a:rPr lang="en-US" altLang="ja-JP" dirty="0"/>
              <a:t>			</a:t>
            </a:r>
            <a:r>
              <a:rPr lang="en-US" altLang="ja-JP" b="1" dirty="0"/>
              <a:t>*</a:t>
            </a:r>
            <a:r>
              <a:rPr lang="en-US" altLang="ja-JP" dirty="0"/>
              <a:t> </a:t>
            </a:r>
            <a:r>
              <a:rPr lang="en-US" altLang="ja-JP" b="1" dirty="0"/>
              <a:t>+</a:t>
            </a:r>
            <a:r>
              <a:rPr lang="en-US" altLang="ja-JP" dirty="0"/>
              <a:t> </a:t>
            </a:r>
            <a:r>
              <a:rPr lang="en-US" altLang="ja-JP" b="1" dirty="0"/>
              <a:t>?</a:t>
            </a:r>
          </a:p>
          <a:p>
            <a:pPr lvl="1"/>
            <a:r>
              <a:rPr lang="ja-JP" altLang="en-US" dirty="0"/>
              <a:t>任意の</a:t>
            </a:r>
            <a:r>
              <a:rPr lang="en-US" altLang="ja-JP" dirty="0"/>
              <a:t>1</a:t>
            </a:r>
            <a:r>
              <a:rPr lang="ja-JP" altLang="en-US" dirty="0"/>
              <a:t>トークン</a:t>
            </a:r>
            <a:r>
              <a:rPr lang="en-US" altLang="ja-JP" dirty="0"/>
              <a:t>	</a:t>
            </a:r>
            <a:r>
              <a:rPr lang="en-US" altLang="ja-JP" b="1" dirty="0"/>
              <a:t>.</a:t>
            </a:r>
            <a:endParaRPr lang="ja-JP" altLang="en-US" b="1" dirty="0"/>
          </a:p>
          <a:p>
            <a:pPr lvl="1"/>
            <a:r>
              <a:rPr kumimoji="1" lang="ja-JP" altLang="en-US" dirty="0" smtClean="0"/>
              <a:t>グルーピング</a:t>
            </a:r>
            <a:r>
              <a:rPr kumimoji="1" lang="en-US" altLang="ja-JP" dirty="0"/>
              <a:t>		</a:t>
            </a:r>
            <a:r>
              <a:rPr kumimoji="1" lang="en-US" altLang="ja-JP" b="1" dirty="0"/>
              <a:t>(</a:t>
            </a:r>
            <a:r>
              <a:rPr kumimoji="1" lang="en-US" altLang="ja-JP" dirty="0"/>
              <a:t> </a:t>
            </a:r>
            <a:r>
              <a:rPr kumimoji="1" lang="en-US" altLang="ja-JP" b="1" dirty="0"/>
              <a:t>)</a:t>
            </a:r>
          </a:p>
          <a:p>
            <a:r>
              <a:rPr kumimoji="1" lang="ja-JP" altLang="en-US" dirty="0"/>
              <a:t>クエリ内で</a:t>
            </a:r>
            <a:r>
              <a:rPr kumimoji="1" lang="ja-JP" altLang="en-US" dirty="0" smtClean="0"/>
              <a:t>は </a:t>
            </a:r>
            <a:r>
              <a:rPr kumimoji="1" lang="en-US" altLang="ja-JP" b="1" dirty="0" smtClean="0"/>
              <a:t>$ </a:t>
            </a:r>
            <a:r>
              <a:rPr kumimoji="1" lang="ja-JP" altLang="en-US" dirty="0" smtClean="0"/>
              <a:t>を</a:t>
            </a:r>
            <a:r>
              <a:rPr kumimoji="1" lang="ja-JP" altLang="en-US" dirty="0"/>
              <a:t>つけて使用</a:t>
            </a:r>
            <a:endParaRPr kumimoji="1" lang="en-US" altLang="ja-JP" dirty="0"/>
          </a:p>
          <a:p>
            <a:pPr lvl="1"/>
            <a:endParaRPr kumimoji="1" lang="en-US" altLang="ja-JP" b="1" dirty="0"/>
          </a:p>
          <a:p>
            <a:pPr lvl="1"/>
            <a:endParaRPr lang="en-US" altLang="ja-JP" b="1" dirty="0"/>
          </a:p>
          <a:p>
            <a:endParaRPr kumimoji="1" lang="ja-JP" altLang="en-US" b="1" dirty="0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>
          <a:xfrm>
            <a:off x="7524750" y="6308725"/>
            <a:ext cx="1150938" cy="288925"/>
          </a:xfrm>
        </p:spPr>
        <p:txBody>
          <a:bodyPr/>
          <a:lstStyle/>
          <a:p>
            <a:fld id="{241705FA-3E3C-4201-9410-4DCB5390BDF9}" type="slidenum">
              <a:rPr kumimoji="1" lang="ja-JP" altLang="en-US" smtClean="0"/>
              <a:t>9</a:t>
            </a:fld>
            <a:endParaRPr kumimoji="1" lang="ja-JP" altLang="en-US"/>
          </a:p>
        </p:txBody>
      </p:sp>
      <p:grpSp>
        <p:nvGrpSpPr>
          <p:cNvPr id="15" name="グループ化 14"/>
          <p:cNvGrpSpPr/>
          <p:nvPr/>
        </p:nvGrpSpPr>
        <p:grpSpPr>
          <a:xfrm>
            <a:off x="1928400" y="4799015"/>
            <a:ext cx="5276088" cy="1509710"/>
            <a:chOff x="802513" y="4727804"/>
            <a:chExt cx="5276088" cy="1509710"/>
          </a:xfrm>
        </p:grpSpPr>
        <p:sp>
          <p:nvSpPr>
            <p:cNvPr id="4" name="テキスト ボックス 3"/>
            <p:cNvSpPr txBox="1"/>
            <p:nvPr/>
          </p:nvSpPr>
          <p:spPr>
            <a:xfrm>
              <a:off x="802513" y="5317197"/>
              <a:ext cx="2722587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>
                  <a:latin typeface="Consolas" panose="020B0609020204030204" pitchFamily="49" charset="0"/>
                </a:rPr>
                <a:t>a </a:t>
              </a:r>
              <a:r>
                <a:rPr kumimoji="1" lang="en-US" altLang="ja-JP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$( </a:t>
              </a:r>
              <a:r>
                <a:rPr kumimoji="1" lang="en-US" altLang="ja-JP" dirty="0" smtClean="0">
                  <a:latin typeface="Consolas" panose="020B0609020204030204" pitchFamily="49" charset="0"/>
                </a:rPr>
                <a:t>+</a:t>
              </a:r>
              <a:r>
                <a:rPr kumimoji="1" lang="en-US" altLang="ja-JP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 </a:t>
              </a:r>
              <a:r>
                <a:rPr kumimoji="1" lang="en-US" altLang="ja-JP" dirty="0">
                  <a:solidFill>
                    <a:srgbClr val="FF0000"/>
                  </a:solidFill>
                  <a:latin typeface="Consolas" panose="020B0609020204030204" pitchFamily="49" charset="0"/>
                </a:rPr>
                <a:t>$| </a:t>
              </a:r>
              <a:r>
                <a:rPr kumimoji="1" lang="en-US" altLang="ja-JP" dirty="0" smtClean="0">
                  <a:latin typeface="Consolas" panose="020B0609020204030204" pitchFamily="49" charset="0"/>
                </a:rPr>
                <a:t>- </a:t>
              </a:r>
              <a:r>
                <a:rPr kumimoji="1" lang="en-US" altLang="ja-JP" dirty="0">
                  <a:solidFill>
                    <a:srgbClr val="FF0000"/>
                  </a:solidFill>
                  <a:latin typeface="Consolas" panose="020B0609020204030204" pitchFamily="49" charset="0"/>
                </a:rPr>
                <a:t>$)</a:t>
              </a:r>
              <a:r>
                <a:rPr kumimoji="1" lang="en-US" altLang="ja-JP" dirty="0">
                  <a:latin typeface="Consolas" panose="020B0609020204030204" pitchFamily="49" charset="0"/>
                </a:rPr>
                <a:t> </a:t>
              </a:r>
              <a:r>
                <a:rPr lang="en-US" altLang="ja-JP" dirty="0">
                  <a:latin typeface="Consolas" panose="020B0609020204030204" pitchFamily="49" charset="0"/>
                </a:rPr>
                <a:t>b</a:t>
              </a:r>
              <a:endParaRPr kumimoji="1" lang="ja-JP" altLang="en-US" dirty="0">
                <a:latin typeface="Consolas" panose="020B0609020204030204" pitchFamily="49" charset="0"/>
              </a:endParaRPr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4724400" y="4727804"/>
              <a:ext cx="1354201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smtClean="0">
                  <a:latin typeface="Consolas" panose="020B0609020204030204" pitchFamily="49" charset="0"/>
                </a:rPr>
                <a:t>x + y</a:t>
              </a:r>
              <a:endParaRPr kumimoji="1" lang="ja-JP" altLang="en-US" dirty="0">
                <a:solidFill>
                  <a:srgbClr val="FF0000"/>
                </a:solidFill>
                <a:latin typeface="Consolas" panose="020B0609020204030204" pitchFamily="49" charset="0"/>
              </a:endParaRPr>
            </a:p>
          </p:txBody>
        </p:sp>
        <p:cxnSp>
          <p:nvCxnSpPr>
            <p:cNvPr id="6" name="直線矢印コネクタ 5"/>
            <p:cNvCxnSpPr>
              <a:stCxn id="4" idx="3"/>
              <a:endCxn id="5" idx="1"/>
            </p:cNvCxnSpPr>
            <p:nvPr/>
          </p:nvCxnSpPr>
          <p:spPr>
            <a:xfrm flipV="1">
              <a:off x="3525100" y="4912470"/>
              <a:ext cx="1199300" cy="58939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テキスト ボックス 6"/>
            <p:cNvSpPr txBox="1"/>
            <p:nvPr/>
          </p:nvSpPr>
          <p:spPr>
            <a:xfrm>
              <a:off x="4724400" y="5317197"/>
              <a:ext cx="1354201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>
                  <a:latin typeface="Consolas" panose="020B0609020204030204" pitchFamily="49" charset="0"/>
                </a:rPr>
                <a:t>x - </a:t>
              </a:r>
              <a:r>
                <a:rPr kumimoji="1" lang="en-US" altLang="ja-JP" dirty="0" smtClean="0">
                  <a:latin typeface="Consolas" panose="020B0609020204030204" pitchFamily="49" charset="0"/>
                </a:rPr>
                <a:t>y</a:t>
              </a:r>
              <a:endParaRPr kumimoji="1" lang="ja-JP" altLang="en-US" dirty="0">
                <a:solidFill>
                  <a:srgbClr val="FF0000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4724400" y="5868182"/>
              <a:ext cx="1354201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>
                  <a:latin typeface="Consolas" panose="020B0609020204030204" pitchFamily="49" charset="0"/>
                </a:rPr>
                <a:t>x </a:t>
              </a:r>
              <a:r>
                <a:rPr kumimoji="1" lang="en-US" altLang="ja-JP" dirty="0" smtClean="0">
                  <a:latin typeface="Consolas" panose="020B0609020204030204" pitchFamily="49" charset="0"/>
                </a:rPr>
                <a:t>* y</a:t>
              </a:r>
              <a:endParaRPr kumimoji="1" lang="ja-JP" altLang="en-US" dirty="0">
                <a:latin typeface="Consolas" panose="020B0609020204030204" pitchFamily="49" charset="0"/>
              </a:endParaRPr>
            </a:p>
          </p:txBody>
        </p:sp>
        <p:cxnSp>
          <p:nvCxnSpPr>
            <p:cNvPr id="11" name="直線矢印コネクタ 10"/>
            <p:cNvCxnSpPr>
              <a:stCxn id="4" idx="3"/>
              <a:endCxn id="7" idx="1"/>
            </p:cNvCxnSpPr>
            <p:nvPr/>
          </p:nvCxnSpPr>
          <p:spPr>
            <a:xfrm>
              <a:off x="3525100" y="5501863"/>
              <a:ext cx="11993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矢印コネクタ 13"/>
            <p:cNvCxnSpPr>
              <a:stCxn id="4" idx="3"/>
              <a:endCxn id="8" idx="1"/>
            </p:cNvCxnSpPr>
            <p:nvPr/>
          </p:nvCxnSpPr>
          <p:spPr>
            <a:xfrm>
              <a:off x="3525100" y="5501863"/>
              <a:ext cx="1199300" cy="55098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乗算 9"/>
          <p:cNvSpPr/>
          <p:nvPr/>
        </p:nvSpPr>
        <p:spPr>
          <a:xfrm>
            <a:off x="4984129" y="5523178"/>
            <a:ext cx="687917" cy="694266"/>
          </a:xfrm>
          <a:prstGeom prst="mathMultiply">
            <a:avLst>
              <a:gd name="adj1" fmla="val 505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919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_slide_them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el_slide_theme" id="{FA775034-7103-4D52-8B65-F552C70BB420}" vid="{49948A1D-3222-4ABF-BD7E-8249E8A9D005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sel_slide_theme</Template>
  <TotalTime>7016</TotalTime>
  <Words>1262</Words>
  <Application>Microsoft Office PowerPoint</Application>
  <PresentationFormat>画面に合わせる (4:3)</PresentationFormat>
  <Paragraphs>377</Paragraphs>
  <Slides>18</Slides>
  <Notes>15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25" baseType="lpstr">
      <vt:lpstr>ＭＳ Ｐゴシック</vt:lpstr>
      <vt:lpstr>游ゴシック</vt:lpstr>
      <vt:lpstr>Arial</vt:lpstr>
      <vt:lpstr>Cambria Math</vt:lpstr>
      <vt:lpstr>Consolas</vt:lpstr>
      <vt:lpstr>Wingdings</vt:lpstr>
      <vt:lpstr>sel_slide_theme</vt:lpstr>
      <vt:lpstr>容易に使用可能な grep風コードクローン検索ツール</vt:lpstr>
      <vt:lpstr>コードクローン</vt:lpstr>
      <vt:lpstr>コードクローン検索ツール</vt:lpstr>
      <vt:lpstr>既存ツールの不満</vt:lpstr>
      <vt:lpstr>提案ツール：ccgrep</vt:lpstr>
      <vt:lpstr>検索するクローンの種類</vt:lpstr>
      <vt:lpstr>検索クエリ</vt:lpstr>
      <vt:lpstr>任意のトークン列</vt:lpstr>
      <vt:lpstr>正規表現</vt:lpstr>
      <vt:lpstr>検索アルゴリズム：パーサ構築</vt:lpstr>
      <vt:lpstr>検索アルゴリズム：マッチング1/3</vt:lpstr>
      <vt:lpstr>検索アルゴリズム：マッチング2/3</vt:lpstr>
      <vt:lpstr>検索アルゴリズム：マッチング3/3</vt:lpstr>
      <vt:lpstr>検索例</vt:lpstr>
      <vt:lpstr>評価実験1：grepとのクエリ比較</vt:lpstr>
      <vt:lpstr>評価実験2：概要</vt:lpstr>
      <vt:lpstr>評価実験2：結果</vt:lpstr>
      <vt:lpstr>まとめと今後の課題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中間発表</dc:title>
  <dc:creator>yuy-mymt</dc:creator>
  <cp:lastModifiedBy>yuy-mymt</cp:lastModifiedBy>
  <cp:revision>333</cp:revision>
  <cp:lastPrinted>2019-02-15T03:48:31Z</cp:lastPrinted>
  <dcterms:created xsi:type="dcterms:W3CDTF">2018-12-25T06:17:10Z</dcterms:created>
  <dcterms:modified xsi:type="dcterms:W3CDTF">2019-02-19T05:43:50Z</dcterms:modified>
</cp:coreProperties>
</file>