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handoutMasterIdLst>
    <p:handoutMasterId r:id="rId53"/>
  </p:handoutMasterIdLst>
  <p:sldIdLst>
    <p:sldId id="256" r:id="rId2"/>
    <p:sldId id="296" r:id="rId3"/>
    <p:sldId id="276" r:id="rId4"/>
    <p:sldId id="259" r:id="rId5"/>
    <p:sldId id="260" r:id="rId6"/>
    <p:sldId id="261" r:id="rId7"/>
    <p:sldId id="263" r:id="rId8"/>
    <p:sldId id="300" r:id="rId9"/>
    <p:sldId id="266" r:id="rId10"/>
    <p:sldId id="267" r:id="rId11"/>
    <p:sldId id="269" r:id="rId12"/>
    <p:sldId id="268" r:id="rId13"/>
    <p:sldId id="270" r:id="rId14"/>
    <p:sldId id="271" r:id="rId15"/>
    <p:sldId id="272" r:id="rId16"/>
    <p:sldId id="273" r:id="rId17"/>
    <p:sldId id="264" r:id="rId18"/>
    <p:sldId id="262" r:id="rId19"/>
    <p:sldId id="284" r:id="rId20"/>
    <p:sldId id="275" r:id="rId21"/>
    <p:sldId id="298" r:id="rId22"/>
    <p:sldId id="293" r:id="rId23"/>
    <p:sldId id="285" r:id="rId24"/>
    <p:sldId id="294" r:id="rId25"/>
    <p:sldId id="286" r:id="rId26"/>
    <p:sldId id="287" r:id="rId27"/>
    <p:sldId id="288" r:id="rId28"/>
    <p:sldId id="290" r:id="rId29"/>
    <p:sldId id="295" r:id="rId30"/>
    <p:sldId id="291" r:id="rId31"/>
    <p:sldId id="302" r:id="rId32"/>
    <p:sldId id="304" r:id="rId33"/>
    <p:sldId id="305" r:id="rId34"/>
    <p:sldId id="306" r:id="rId35"/>
    <p:sldId id="307" r:id="rId36"/>
    <p:sldId id="314" r:id="rId37"/>
    <p:sldId id="315" r:id="rId38"/>
    <p:sldId id="308" r:id="rId39"/>
    <p:sldId id="309" r:id="rId40"/>
    <p:sldId id="310" r:id="rId41"/>
    <p:sldId id="311" r:id="rId42"/>
    <p:sldId id="312" r:id="rId43"/>
    <p:sldId id="316" r:id="rId44"/>
    <p:sldId id="313" r:id="rId45"/>
    <p:sldId id="277" r:id="rId46"/>
    <p:sldId id="280" r:id="rId47"/>
    <p:sldId id="283" r:id="rId48"/>
    <p:sldId id="278" r:id="rId49"/>
    <p:sldId id="301" r:id="rId50"/>
    <p:sldId id="297" r:id="rId5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882" autoAdjust="0"/>
  </p:normalViewPr>
  <p:slideViewPr>
    <p:cSldViewPr>
      <p:cViewPr varScale="1">
        <p:scale>
          <a:sx n="107" d="100"/>
          <a:sy n="107"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3076363" cy="51173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1295" y="2"/>
            <a:ext cx="3076363" cy="511731"/>
          </a:xfrm>
          <a:prstGeom prst="rect">
            <a:avLst/>
          </a:prstGeom>
        </p:spPr>
        <p:txBody>
          <a:bodyPr vert="horz" lIns="94650" tIns="47325" rIns="94650" bIns="47325" rtlCol="0"/>
          <a:lstStyle>
            <a:lvl1pPr algn="r">
              <a:defRPr sz="1200"/>
            </a:lvl1pPr>
          </a:lstStyle>
          <a:p>
            <a:fld id="{EBF589A0-F05D-4523-BC29-02634CB27E52}" type="datetimeFigureOut">
              <a:rPr kumimoji="1" lang="ja-JP" altLang="en-US" smtClean="0"/>
              <a:pPr/>
              <a:t>2008/12/24</a:t>
            </a:fld>
            <a:endParaRPr kumimoji="1" lang="ja-JP" altLang="en-US"/>
          </a:p>
        </p:txBody>
      </p:sp>
      <p:sp>
        <p:nvSpPr>
          <p:cNvPr id="4" name="フッター プレースホルダ 3"/>
          <p:cNvSpPr>
            <a:spLocks noGrp="1"/>
          </p:cNvSpPr>
          <p:nvPr>
            <p:ph type="ftr" sz="quarter" idx="2"/>
          </p:nvPr>
        </p:nvSpPr>
        <p:spPr>
          <a:xfrm>
            <a:off x="2" y="9721108"/>
            <a:ext cx="3076363" cy="511731"/>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21295" y="9721108"/>
            <a:ext cx="3076363" cy="511731"/>
          </a:xfrm>
          <a:prstGeom prst="rect">
            <a:avLst/>
          </a:prstGeom>
        </p:spPr>
        <p:txBody>
          <a:bodyPr vert="horz" lIns="94650" tIns="47325" rIns="94650" bIns="47325" rtlCol="0" anchor="b"/>
          <a:lstStyle>
            <a:lvl1pPr algn="r">
              <a:defRPr sz="1200"/>
            </a:lvl1pPr>
          </a:lstStyle>
          <a:p>
            <a:fld id="{EDDDDC28-86F5-4351-92B0-51ECCD5D96B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3076363" cy="51173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 2"/>
          <p:cNvSpPr>
            <a:spLocks noGrp="1"/>
          </p:cNvSpPr>
          <p:nvPr>
            <p:ph type="dt" idx="1"/>
          </p:nvPr>
        </p:nvSpPr>
        <p:spPr>
          <a:xfrm>
            <a:off x="4021295" y="2"/>
            <a:ext cx="3076363" cy="511731"/>
          </a:xfrm>
          <a:prstGeom prst="rect">
            <a:avLst/>
          </a:prstGeom>
        </p:spPr>
        <p:txBody>
          <a:bodyPr vert="horz" lIns="94650" tIns="47325" rIns="94650" bIns="47325" rtlCol="0"/>
          <a:lstStyle>
            <a:lvl1pPr algn="r">
              <a:defRPr sz="1200"/>
            </a:lvl1pPr>
          </a:lstStyle>
          <a:p>
            <a:fld id="{4C88EF6D-E4F2-4AE1-BB94-AAA287DB0DF3}" type="datetimeFigureOut">
              <a:rPr kumimoji="1" lang="ja-JP" altLang="en-US" smtClean="0"/>
              <a:pPr/>
              <a:t>2008/12/24</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4650" tIns="47325" rIns="94650" bIns="4732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721108"/>
            <a:ext cx="3076363" cy="511731"/>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021295" y="9721108"/>
            <a:ext cx="3076363" cy="511731"/>
          </a:xfrm>
          <a:prstGeom prst="rect">
            <a:avLst/>
          </a:prstGeom>
        </p:spPr>
        <p:txBody>
          <a:bodyPr vert="horz" lIns="94650" tIns="47325" rIns="94650" bIns="47325" rtlCol="0" anchor="b"/>
          <a:lstStyle>
            <a:lvl1pPr algn="r">
              <a:defRPr sz="1200"/>
            </a:lvl1pPr>
          </a:lstStyle>
          <a:p>
            <a:fld id="{77AA1D0B-F1C5-45F7-A0EF-BEA4BCCF754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調査方法の説明．</a:t>
            </a:r>
            <a:endParaRPr kumimoji="1" lang="en-US" altLang="ja-JP" dirty="0" smtClean="0"/>
          </a:p>
          <a:p>
            <a:endParaRPr kumimoji="1" lang="en-US" altLang="ja-JP" dirty="0" smtClean="0"/>
          </a:p>
          <a:p>
            <a:r>
              <a:rPr kumimoji="1" lang="ja-JP" altLang="en-US" dirty="0" smtClean="0"/>
              <a:t>まず調査対象の部品集合を解析し，部品グラフを構築する．</a:t>
            </a:r>
            <a:endParaRPr kumimoji="1" lang="en-US" altLang="ja-JP" dirty="0" smtClean="0"/>
          </a:p>
          <a:p>
            <a:r>
              <a:rPr kumimoji="1" lang="ja-JP" altLang="en-US" dirty="0" smtClean="0"/>
              <a:t>解析対象は</a:t>
            </a:r>
            <a:r>
              <a:rPr kumimoji="1" lang="en-US" altLang="ja-JP" dirty="0" smtClean="0"/>
              <a:t>Java</a:t>
            </a:r>
            <a:r>
              <a:rPr kumimoji="1" lang="ja-JP" altLang="en-US" dirty="0" smtClean="0"/>
              <a:t>プログラムであり，クラスを頂点に，継承やメソッド参照などの静的に解析される参照関係を辺に対応させる．</a:t>
            </a:r>
            <a:endParaRPr kumimoji="1" lang="en-US" altLang="ja-JP" dirty="0" smtClean="0"/>
          </a:p>
          <a:p>
            <a:r>
              <a:rPr kumimoji="1" lang="ja-JP" altLang="en-US" dirty="0" smtClean="0"/>
              <a:t>例えば，これらのソースコードからは</a:t>
            </a:r>
            <a:r>
              <a:rPr kumimoji="1" lang="en-US" altLang="ja-JP" dirty="0" smtClean="0"/>
              <a:t>3</a:t>
            </a:r>
            <a:r>
              <a:rPr kumimoji="1" lang="ja-JP" altLang="en-US" dirty="0" err="1" smtClean="0"/>
              <a:t>つの</a:t>
            </a:r>
            <a:r>
              <a:rPr kumimoji="1" lang="ja-JP" altLang="en-US" dirty="0" smtClean="0"/>
              <a:t>クラス</a:t>
            </a:r>
            <a:r>
              <a:rPr kumimoji="1" lang="en-US" altLang="ja-JP" dirty="0" smtClean="0"/>
              <a:t>A, B,</a:t>
            </a:r>
            <a:r>
              <a:rPr kumimoji="1" lang="en-US" altLang="ja-JP" baseline="0" dirty="0" smtClean="0"/>
              <a:t> C</a:t>
            </a:r>
            <a:r>
              <a:rPr kumimoji="1" lang="ja-JP" altLang="en-US" dirty="0" err="1" smtClean="0"/>
              <a:t>が抽</a:t>
            </a:r>
            <a:r>
              <a:rPr kumimoji="1" lang="ja-JP" altLang="en-US" dirty="0" smtClean="0"/>
              <a:t>出され，それぞれ頂点となる．</a:t>
            </a:r>
            <a:endParaRPr kumimoji="1" lang="en-US" altLang="ja-JP" dirty="0" smtClean="0"/>
          </a:p>
          <a:p>
            <a:r>
              <a:rPr kumimoji="1" lang="ja-JP" altLang="en-US" dirty="0" smtClean="0"/>
              <a:t>また，クラス</a:t>
            </a:r>
            <a:r>
              <a:rPr kumimoji="1" lang="en-US" altLang="ja-JP" dirty="0" smtClean="0"/>
              <a:t>B</a:t>
            </a:r>
            <a:r>
              <a:rPr kumimoji="1" lang="ja-JP" altLang="en-US" dirty="0" smtClean="0"/>
              <a:t>はクラス</a:t>
            </a:r>
            <a:r>
              <a:rPr kumimoji="1" lang="en-US" altLang="ja-JP" dirty="0" smtClean="0"/>
              <a:t>A</a:t>
            </a:r>
            <a:r>
              <a:rPr kumimoji="1" lang="ja-JP" altLang="en-US" dirty="0" smtClean="0"/>
              <a:t>のメソッドを呼出し，クラス</a:t>
            </a:r>
            <a:r>
              <a:rPr kumimoji="1" lang="en-US" altLang="ja-JP" dirty="0" smtClean="0"/>
              <a:t>C</a:t>
            </a:r>
            <a:r>
              <a:rPr kumimoji="1" lang="ja-JP" altLang="en-US" dirty="0" smtClean="0"/>
              <a:t>はクラス</a:t>
            </a:r>
            <a:r>
              <a:rPr kumimoji="1" lang="en-US" altLang="ja-JP" dirty="0" smtClean="0"/>
              <a:t>A</a:t>
            </a:r>
            <a:r>
              <a:rPr kumimoji="1" lang="ja-JP" altLang="en-US" dirty="0" smtClean="0"/>
              <a:t>のオブジェクトを生成しているので，それぞれ辺が生成される．</a:t>
            </a:r>
            <a:endParaRPr kumimoji="1" lang="en-US" altLang="ja-JP" dirty="0" smtClean="0"/>
          </a:p>
          <a:p>
            <a:endParaRPr kumimoji="1" lang="en-US" altLang="ja-JP" dirty="0" smtClean="0"/>
          </a:p>
          <a:p>
            <a:r>
              <a:rPr kumimoji="1" lang="ja-JP" altLang="en-US" dirty="0" smtClean="0"/>
              <a:t>つづいて，構築した部品グラフの入次数および出次数の分布を調査する．</a:t>
            </a:r>
            <a:endParaRPr kumimoji="1" lang="en-US" altLang="ja-JP" dirty="0" smtClean="0"/>
          </a:p>
          <a:p>
            <a:r>
              <a:rPr kumimoji="1" lang="ja-JP" altLang="en-US" dirty="0" smtClean="0"/>
              <a:t>入次数は入力辺の本数であり，</a:t>
            </a:r>
            <a:r>
              <a:rPr kumimoji="1" lang="en-US" altLang="ja-JP" dirty="0" smtClean="0"/>
              <a:t>A</a:t>
            </a:r>
            <a:r>
              <a:rPr kumimoji="1" lang="ja-JP" altLang="en-US" dirty="0" smtClean="0"/>
              <a:t>は</a:t>
            </a:r>
            <a:r>
              <a:rPr kumimoji="1" lang="en-US" altLang="ja-JP" dirty="0" smtClean="0"/>
              <a:t>2, B</a:t>
            </a:r>
            <a:r>
              <a:rPr kumimoji="1" lang="ja-JP" altLang="en-US" dirty="0" smtClean="0"/>
              <a:t>は</a:t>
            </a:r>
            <a:r>
              <a:rPr kumimoji="1" lang="en-US" altLang="ja-JP" dirty="0" smtClean="0"/>
              <a:t>0</a:t>
            </a:r>
            <a:r>
              <a:rPr kumimoji="1" lang="ja-JP" altLang="en-US" dirty="0" smtClean="0"/>
              <a:t>となる．</a:t>
            </a:r>
            <a:endParaRPr kumimoji="1" lang="en-US" altLang="ja-JP" dirty="0" smtClean="0"/>
          </a:p>
          <a:p>
            <a:r>
              <a:rPr kumimoji="1" lang="ja-JP" altLang="en-US" dirty="0" smtClean="0"/>
              <a:t>出次数は出力辺の本数であり，</a:t>
            </a:r>
            <a:r>
              <a:rPr kumimoji="1" lang="en-US" altLang="ja-JP" dirty="0" smtClean="0"/>
              <a:t>A</a:t>
            </a:r>
            <a:r>
              <a:rPr kumimoji="1" lang="ja-JP" altLang="en-US" dirty="0" smtClean="0"/>
              <a:t>は</a:t>
            </a:r>
            <a:r>
              <a:rPr kumimoji="1" lang="en-US" altLang="ja-JP" dirty="0" smtClean="0"/>
              <a:t>0, B</a:t>
            </a:r>
            <a:r>
              <a:rPr kumimoji="1" lang="ja-JP" altLang="en-US" dirty="0" smtClean="0"/>
              <a:t>は</a:t>
            </a:r>
            <a:r>
              <a:rPr kumimoji="1" lang="en-US" altLang="ja-JP" dirty="0" smtClean="0"/>
              <a:t>1</a:t>
            </a:r>
            <a:r>
              <a:rPr kumimoji="1" lang="ja-JP" altLang="en-US" dirty="0" smtClean="0"/>
              <a:t>となる．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続いて調査内容について説明する．</a:t>
            </a:r>
            <a:endParaRPr kumimoji="1" lang="en-US" altLang="ja-JP" dirty="0" smtClean="0"/>
          </a:p>
          <a:p>
            <a:endParaRPr kumimoji="1" lang="en-US" altLang="ja-JP" dirty="0" smtClean="0"/>
          </a:p>
          <a:p>
            <a:r>
              <a:rPr kumimoji="1" lang="ja-JP" altLang="en-US" dirty="0" smtClean="0"/>
              <a:t>調査では，分布をプロットすることで，べき乗則に従うかどうかを見る．</a:t>
            </a:r>
            <a:endParaRPr kumimoji="1" lang="en-US" altLang="ja-JP" dirty="0" smtClean="0"/>
          </a:p>
          <a:p>
            <a:r>
              <a:rPr kumimoji="1" lang="ja-JP" altLang="en-US" dirty="0" smtClean="0"/>
              <a:t>べき乗則はこのような式で表されるため，両対数軸を用いてプロットすれば直線状に点が並ぶ．</a:t>
            </a:r>
            <a:endParaRPr kumimoji="1" lang="en-US" altLang="ja-JP" dirty="0" smtClean="0"/>
          </a:p>
          <a:p>
            <a:r>
              <a:rPr kumimoji="1" lang="ja-JP" altLang="en-US" dirty="0" smtClean="0"/>
              <a:t>しかし現実のデータを用いると，度数が低いところで値が乱れるため，累積度数を用いてノイズを吸収する．</a:t>
            </a:r>
            <a:endParaRPr kumimoji="1" lang="en-US" altLang="ja-JP" dirty="0" smtClean="0"/>
          </a:p>
          <a:p>
            <a:endParaRPr kumimoji="1" lang="en-US" altLang="ja-JP" dirty="0" smtClean="0"/>
          </a:p>
          <a:p>
            <a:r>
              <a:rPr kumimoji="1" lang="ja-JP" altLang="en-US" dirty="0" smtClean="0"/>
              <a:t>調査結果としては，図の他，回帰直線を引いて係数と寄与率を求める．</a:t>
            </a:r>
            <a:endParaRPr kumimoji="1" lang="en-US" altLang="ja-JP" dirty="0" smtClean="0"/>
          </a:p>
          <a:p>
            <a:r>
              <a:rPr kumimoji="1" lang="ja-JP" altLang="en-US" dirty="0" smtClean="0"/>
              <a:t>寄与率が</a:t>
            </a:r>
            <a:r>
              <a:rPr kumimoji="1" lang="en-US" altLang="ja-JP" dirty="0" smtClean="0"/>
              <a:t>1</a:t>
            </a:r>
            <a:r>
              <a:rPr kumimoji="1" lang="ja-JP" altLang="en-US" dirty="0" smtClean="0"/>
              <a:t>に近いほど理想的なべき乗則であるといえる．</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調査対象は大きく分けて</a:t>
            </a:r>
            <a:r>
              <a:rPr kumimoji="1" lang="en-US" altLang="ja-JP" dirty="0" smtClean="0"/>
              <a:t>3</a:t>
            </a:r>
            <a:r>
              <a:rPr kumimoji="1" lang="ja-JP" altLang="en-US" dirty="0" smtClean="0"/>
              <a:t>種類で，単一のソフトウェア・ソフトウェア集合・ソフトウェア集合の部分集合．</a:t>
            </a:r>
            <a:endParaRPr kumimoji="1" lang="en-US" altLang="ja-JP" dirty="0" smtClean="0"/>
          </a:p>
          <a:p>
            <a:endParaRPr kumimoji="1" lang="en-US" altLang="ja-JP" dirty="0" smtClean="0"/>
          </a:p>
          <a:p>
            <a:r>
              <a:rPr kumimoji="1" lang="ja-JP" altLang="en-US" dirty="0" smtClean="0"/>
              <a:t>単一</a:t>
            </a:r>
            <a:r>
              <a:rPr kumimoji="1" lang="en-US" altLang="ja-JP" dirty="0" smtClean="0"/>
              <a:t>: </a:t>
            </a:r>
          </a:p>
          <a:p>
            <a:r>
              <a:rPr kumimoji="1" lang="en-US" altLang="ja-JP" dirty="0" smtClean="0"/>
              <a:t>4</a:t>
            </a:r>
            <a:r>
              <a:rPr kumimoji="1" lang="ja-JP" altLang="en-US" dirty="0" smtClean="0"/>
              <a:t>種類． </a:t>
            </a:r>
            <a:r>
              <a:rPr kumimoji="1" lang="en-US" altLang="ja-JP" dirty="0" smtClean="0"/>
              <a:t>Java</a:t>
            </a:r>
            <a:r>
              <a:rPr kumimoji="1" lang="ja-JP" altLang="en-US" dirty="0" smtClean="0"/>
              <a:t>ビルドツール・</a:t>
            </a:r>
            <a:r>
              <a:rPr kumimoji="1" lang="en-US" altLang="ja-JP" dirty="0" smtClean="0"/>
              <a:t>Java</a:t>
            </a:r>
            <a:r>
              <a:rPr kumimoji="1" lang="ja-JP" altLang="en-US" dirty="0" smtClean="0"/>
              <a:t>アプリケーションサーバー・</a:t>
            </a:r>
            <a:r>
              <a:rPr kumimoji="1" lang="en-US" altLang="ja-JP" dirty="0" smtClean="0"/>
              <a:t>Java</a:t>
            </a:r>
            <a:r>
              <a:rPr kumimoji="1" lang="ja-JP" altLang="en-US" dirty="0" smtClean="0"/>
              <a:t>標準ライブラリ・</a:t>
            </a:r>
            <a:r>
              <a:rPr kumimoji="1" lang="en-US" altLang="ja-JP" dirty="0" smtClean="0"/>
              <a:t>Java</a:t>
            </a:r>
            <a:r>
              <a:rPr kumimoji="1" lang="ja-JP" altLang="en-US" dirty="0" smtClean="0"/>
              <a:t>の統合開発環境となっている．</a:t>
            </a:r>
            <a:endParaRPr kumimoji="1" lang="en-US" altLang="ja-JP" dirty="0" smtClean="0"/>
          </a:p>
          <a:p>
            <a:r>
              <a:rPr kumimoji="1" lang="ja-JP" altLang="en-US" dirty="0" smtClean="0"/>
              <a:t>一番小さいのが</a:t>
            </a:r>
            <a:r>
              <a:rPr kumimoji="1" lang="en-US" altLang="ja-JP" dirty="0" smtClean="0"/>
              <a:t>Ant</a:t>
            </a:r>
            <a:r>
              <a:rPr kumimoji="1" lang="ja-JP" altLang="en-US" dirty="0" smtClean="0"/>
              <a:t>で頂点数が</a:t>
            </a:r>
            <a:r>
              <a:rPr kumimoji="1" lang="en-US" altLang="ja-JP" dirty="0" smtClean="0"/>
              <a:t>1000</a:t>
            </a:r>
            <a:r>
              <a:rPr kumimoji="1" lang="ja-JP" altLang="en-US" dirty="0" smtClean="0"/>
              <a:t>程度，大きいのは</a:t>
            </a:r>
            <a:r>
              <a:rPr kumimoji="1" lang="en-US" altLang="ja-JP" dirty="0" smtClean="0"/>
              <a:t>Eclipse</a:t>
            </a:r>
            <a:r>
              <a:rPr kumimoji="1" lang="ja-JP" altLang="en-US" dirty="0" smtClean="0"/>
              <a:t>で約</a:t>
            </a:r>
            <a:r>
              <a:rPr kumimoji="1" lang="en-US" altLang="ja-JP" dirty="0" smtClean="0"/>
              <a:t>14000</a:t>
            </a:r>
            <a:r>
              <a:rPr kumimoji="1" lang="ja-JP" altLang="en-US" dirty="0" err="1" smtClean="0"/>
              <a:t>．</a:t>
            </a:r>
            <a:endParaRPr kumimoji="1" lang="en-US" altLang="ja-JP" dirty="0" smtClean="0"/>
          </a:p>
          <a:p>
            <a:endParaRPr kumimoji="1" lang="en-US" altLang="ja-JP" dirty="0" smtClean="0"/>
          </a:p>
          <a:p>
            <a:r>
              <a:rPr kumimoji="1" lang="ja-JP" altLang="en-US" dirty="0" smtClean="0"/>
              <a:t>集合</a:t>
            </a:r>
            <a:r>
              <a:rPr kumimoji="1" lang="en-US" altLang="ja-JP" dirty="0" smtClean="0"/>
              <a:t>:</a:t>
            </a:r>
          </a:p>
          <a:p>
            <a:r>
              <a:rPr kumimoji="1" lang="en-US" altLang="ja-JP" dirty="0" smtClean="0"/>
              <a:t>ASF: </a:t>
            </a:r>
            <a:r>
              <a:rPr kumimoji="1" lang="ja-JP" altLang="en-US" dirty="0" smtClean="0"/>
              <a:t>様々なオープンソースソフトウェアを開発している</a:t>
            </a:r>
            <a:r>
              <a:rPr kumimoji="1" lang="en-US" altLang="ja-JP" dirty="0" smtClean="0"/>
              <a:t>Apache</a:t>
            </a:r>
            <a:r>
              <a:rPr kumimoji="1" lang="en-US" altLang="ja-JP" baseline="0" dirty="0" smtClean="0"/>
              <a:t> Project</a:t>
            </a:r>
            <a:r>
              <a:rPr kumimoji="1" lang="ja-JP" altLang="en-US" baseline="0" dirty="0" smtClean="0"/>
              <a:t>のソースコード管理システムから取得したソフトウェア集合．</a:t>
            </a:r>
            <a:endParaRPr kumimoji="1" lang="en-US" altLang="ja-JP" baseline="0" dirty="0" smtClean="0"/>
          </a:p>
          <a:p>
            <a:r>
              <a:rPr kumimoji="1" lang="ja-JP" altLang="en-US" baseline="0" dirty="0" smtClean="0"/>
              <a:t>やく</a:t>
            </a:r>
            <a:r>
              <a:rPr kumimoji="1" lang="en-US" altLang="ja-JP" baseline="0" dirty="0" smtClean="0"/>
              <a:t>100</a:t>
            </a:r>
            <a:r>
              <a:rPr kumimoji="1" lang="ja-JP" altLang="en-US" baseline="0" dirty="0" smtClean="0"/>
              <a:t>種類のソフトウェアを収集し，総部品数は</a:t>
            </a:r>
            <a:r>
              <a:rPr kumimoji="1" lang="en-US" altLang="ja-JP" baseline="0" dirty="0" smtClean="0"/>
              <a:t>60000</a:t>
            </a:r>
            <a:r>
              <a:rPr kumimoji="1" lang="ja-JP" altLang="en-US" baseline="0" dirty="0" err="1" smtClean="0"/>
              <a:t>．</a:t>
            </a:r>
            <a:endParaRPr kumimoji="1" lang="en-US" altLang="ja-JP" baseline="0" dirty="0" smtClean="0"/>
          </a:p>
          <a:p>
            <a:endParaRPr kumimoji="1" lang="en-US" altLang="ja-JP" dirty="0" smtClean="0"/>
          </a:p>
          <a:p>
            <a:r>
              <a:rPr kumimoji="1" lang="ja-JP" altLang="en-US" dirty="0" smtClean="0"/>
              <a:t>互いに独立ではなく，ライブラリのプロジェクトも存在．</a:t>
            </a:r>
            <a:endParaRPr kumimoji="1" lang="en-US" altLang="ja-JP" dirty="0" smtClean="0"/>
          </a:p>
          <a:p>
            <a:r>
              <a:rPr kumimoji="1" lang="en-US" altLang="ja-JP" dirty="0" smtClean="0"/>
              <a:t>SPARS_DB: …; Apache</a:t>
            </a:r>
            <a:r>
              <a:rPr kumimoji="1" lang="ja-JP" altLang="en-US" dirty="0" smtClean="0"/>
              <a:t>の他，</a:t>
            </a:r>
            <a:r>
              <a:rPr kumimoji="1" lang="en-US" altLang="ja-JP" dirty="0" err="1" smtClean="0"/>
              <a:t>SourceForge</a:t>
            </a:r>
            <a:r>
              <a:rPr kumimoji="1" lang="ja-JP" altLang="en-US" dirty="0" smtClean="0"/>
              <a:t>や</a:t>
            </a:r>
            <a:r>
              <a:rPr kumimoji="1" lang="en-US" altLang="ja-JP" dirty="0" smtClean="0"/>
              <a:t>Eclipse</a:t>
            </a:r>
            <a:r>
              <a:rPr kumimoji="1" lang="ja-JP" altLang="en-US" dirty="0" smtClean="0"/>
              <a:t>など多くの</a:t>
            </a:r>
            <a:r>
              <a:rPr kumimoji="1" lang="en-US" altLang="ja-JP" dirty="0" smtClean="0"/>
              <a:t>OSS</a:t>
            </a:r>
            <a:r>
              <a:rPr kumimoji="1" lang="ja-JP" altLang="en-US" dirty="0" smtClean="0"/>
              <a:t>を含む．</a:t>
            </a:r>
            <a:r>
              <a:rPr kumimoji="1" lang="en-US" altLang="ja-JP" dirty="0" smtClean="0"/>
              <a:t>JDK</a:t>
            </a:r>
            <a:r>
              <a:rPr kumimoji="1" lang="ja-JP" altLang="en-US" dirty="0" smtClean="0"/>
              <a:t>も含み，</a:t>
            </a:r>
            <a:r>
              <a:rPr kumimoji="1" lang="en-US" altLang="ja-JP" dirty="0" smtClean="0"/>
              <a:t>JDK</a:t>
            </a:r>
            <a:r>
              <a:rPr kumimoji="1" lang="ja-JP" altLang="en-US" dirty="0" smtClean="0"/>
              <a:t>を中心としたデータとなっていると思う．</a:t>
            </a:r>
            <a:endParaRPr kumimoji="1" lang="en-US" altLang="ja-JP" dirty="0" smtClean="0"/>
          </a:p>
          <a:p>
            <a:endParaRPr kumimoji="1" lang="en-US" altLang="ja-JP" dirty="0" smtClean="0"/>
          </a:p>
          <a:p>
            <a:r>
              <a:rPr kumimoji="1" lang="ja-JP" altLang="en-US" dirty="0" smtClean="0"/>
              <a:t>部分</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結果を示していく．</a:t>
            </a:r>
            <a:endParaRPr kumimoji="1" lang="en-US" altLang="ja-JP" dirty="0" smtClean="0"/>
          </a:p>
          <a:p>
            <a:r>
              <a:rPr kumimoji="1" lang="ja-JP" altLang="en-US" dirty="0" smtClean="0"/>
              <a:t>まず，それぞれの部品集合の入次数の分布を示す．縦軸は累積度数で横軸が入次数．</a:t>
            </a:r>
            <a:endParaRPr kumimoji="1" lang="en-US" altLang="ja-JP" dirty="0" smtClean="0"/>
          </a:p>
          <a:p>
            <a:r>
              <a:rPr kumimoji="1" lang="ja-JP" altLang="en-US" dirty="0" smtClean="0"/>
              <a:t>いずれも直線状の分布となっていてべき乗則に従うことが分かる．寄与率も</a:t>
            </a:r>
            <a:r>
              <a:rPr kumimoji="1" lang="en-US" altLang="ja-JP" dirty="0" smtClean="0"/>
              <a:t>1</a:t>
            </a:r>
            <a:r>
              <a:rPr kumimoji="1" lang="ja-JP" altLang="en-US" dirty="0" smtClean="0"/>
              <a:t>に近い値．</a:t>
            </a:r>
            <a:endParaRPr kumimoji="1" lang="en-US" altLang="ja-JP" dirty="0" smtClean="0"/>
          </a:p>
          <a:p>
            <a:r>
              <a:rPr kumimoji="1" lang="ja-JP" altLang="en-US" dirty="0" smtClean="0"/>
              <a:t>べき乗則の係数である</a:t>
            </a:r>
            <a:r>
              <a:rPr kumimoji="1" lang="en-US" altLang="ja-JP" dirty="0" smtClean="0"/>
              <a:t>α</a:t>
            </a:r>
            <a:r>
              <a:rPr kumimoji="1" lang="ja-JP" altLang="en-US" dirty="0" smtClean="0"/>
              <a:t>の値は，共通して</a:t>
            </a:r>
            <a:r>
              <a:rPr kumimoji="1" lang="en-US" altLang="ja-JP" dirty="0" smtClean="0"/>
              <a:t>2</a:t>
            </a:r>
            <a:r>
              <a:rPr kumimoji="1" lang="ja-JP" altLang="en-US" dirty="0" smtClean="0"/>
              <a:t>付近．</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続いて出次数．縦軸は累積度数で横軸は出次数．</a:t>
            </a:r>
            <a:endParaRPr kumimoji="1" lang="en-US" altLang="ja-JP" dirty="0" smtClean="0"/>
          </a:p>
          <a:p>
            <a:r>
              <a:rPr kumimoji="1" lang="ja-JP" altLang="en-US" dirty="0" smtClean="0"/>
              <a:t>先ほどと異なり，いずれも丸みを帯びた形状となっている．</a:t>
            </a:r>
            <a:endParaRPr kumimoji="1" lang="en-US" altLang="ja-JP" dirty="0" smtClean="0"/>
          </a:p>
          <a:p>
            <a:r>
              <a:rPr kumimoji="1" lang="ja-JP" altLang="en-US" dirty="0" smtClean="0"/>
              <a:t>寄与率も</a:t>
            </a:r>
            <a:r>
              <a:rPr kumimoji="1" lang="ja-JP" altLang="en-US" dirty="0"/>
              <a:t>先ほどと比較</a:t>
            </a:r>
            <a:r>
              <a:rPr kumimoji="1" lang="ja-JP" altLang="en-US" dirty="0" smtClean="0"/>
              <a:t>して低く，</a:t>
            </a:r>
            <a:r>
              <a:rPr kumimoji="1" lang="ja-JP" altLang="en-US" dirty="0" err="1" smtClean="0"/>
              <a:t>べきの</a:t>
            </a:r>
            <a:r>
              <a:rPr kumimoji="1" lang="ja-JP" altLang="en-US" dirty="0" smtClean="0"/>
              <a:t>係数もばらついている．</a:t>
            </a:r>
            <a:endParaRPr kumimoji="1" lang="en-US" altLang="ja-JP" dirty="0" smtClean="0"/>
          </a:p>
          <a:p>
            <a:endParaRPr kumimoji="1" lang="en-US" altLang="ja-JP" dirty="0" smtClean="0"/>
          </a:p>
          <a:p>
            <a:r>
              <a:rPr kumimoji="1" lang="ja-JP" altLang="en-US" dirty="0" smtClean="0"/>
              <a:t>これより，出次数はべき乗則に従わない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結果についての考察．</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続いて，第</a:t>
            </a:r>
            <a:r>
              <a:rPr kumimoji="1" lang="en-US" altLang="ja-JP" dirty="0" smtClean="0"/>
              <a:t>3</a:t>
            </a:r>
            <a:r>
              <a:rPr kumimoji="1" lang="ja-JP" altLang="en-US" dirty="0" smtClean="0"/>
              <a:t>章の「</a:t>
            </a:r>
            <a:r>
              <a:rPr kumimoji="1" lang="en-US" altLang="ja-JP" dirty="0" smtClean="0"/>
              <a:t>…</a:t>
            </a:r>
            <a:r>
              <a:rPr kumimoji="1" lang="ja-JP" altLang="en-US" dirty="0" smtClean="0"/>
              <a:t>」について説明</a:t>
            </a:r>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背景として，軽量な再利用について説明する．</a:t>
            </a:r>
            <a:endParaRPr kumimoji="1" lang="en-US" altLang="ja-JP" dirty="0" smtClean="0"/>
          </a:p>
          <a:p>
            <a:endParaRPr kumimoji="1" lang="en-US" altLang="ja-JP" dirty="0" smtClean="0"/>
          </a:p>
          <a:p>
            <a:r>
              <a:rPr kumimoji="1" lang="ja-JP" altLang="en-US" dirty="0" smtClean="0"/>
              <a:t>再利用に対するアプローチは，大きく分けて，組織的な再利用と軽量な再利用の二種類が存在．</a:t>
            </a:r>
            <a:endParaRPr kumimoji="1" lang="en-US" altLang="ja-JP" dirty="0" smtClean="0"/>
          </a:p>
          <a:p>
            <a:r>
              <a:rPr kumimoji="1" lang="en-US" altLang="ja-JP" dirty="0" smtClean="0"/>
              <a:t>…</a:t>
            </a:r>
          </a:p>
          <a:p>
            <a:endParaRPr kumimoji="1" lang="en-US" altLang="ja-JP" dirty="0" smtClean="0"/>
          </a:p>
          <a:p>
            <a:r>
              <a:rPr kumimoji="1" lang="ja-JP" altLang="en-US" dirty="0" smtClean="0"/>
              <a:t>本研究では，オープンソースソフトウェアや，開発現場で過去に開発されたソフトウェアなど，様々なソフトウェア部品を活用出来る軽量な再利用に着目する．</a:t>
            </a:r>
            <a:endParaRPr kumimoji="1" lang="en-US" altLang="ja-JP" dirty="0" smtClean="0"/>
          </a:p>
          <a:p>
            <a:r>
              <a:rPr kumimoji="1" lang="ja-JP" altLang="en-US" dirty="0" smtClean="0"/>
              <a:t>特に，依存関係が複雑になりやすいオブジェクト指向ソフトウェアを対象とする．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続いて軽量な再利用の手順を説明する．</a:t>
            </a:r>
            <a:endParaRPr kumimoji="1" lang="en-US" altLang="ja-JP" dirty="0" smtClean="0"/>
          </a:p>
          <a:p>
            <a:endParaRPr kumimoji="1" lang="en-US" altLang="ja-JP" dirty="0" smtClean="0"/>
          </a:p>
          <a:p>
            <a:r>
              <a:rPr kumimoji="1" lang="ja-JP" altLang="en-US" dirty="0" smtClean="0"/>
              <a:t>まず，部品を必要とする開発者がソフトウェア部品検索システムなどを用いて部品を取得する．</a:t>
            </a:r>
            <a:endParaRPr kumimoji="1" lang="en-US" altLang="ja-JP" dirty="0" smtClean="0"/>
          </a:p>
          <a:p>
            <a:r>
              <a:rPr kumimoji="1" lang="ja-JP" altLang="en-US" dirty="0" smtClean="0"/>
              <a:t>この手順では様々な検索システムが利用可能であり，開発者は様々な部品を柔軟に取得することが出来る．</a:t>
            </a:r>
            <a:endParaRPr kumimoji="1" lang="en-US" altLang="ja-JP" dirty="0" smtClean="0"/>
          </a:p>
          <a:p>
            <a:r>
              <a:rPr kumimoji="1" lang="en-US" altLang="ja-JP" dirty="0" smtClean="0"/>
              <a:t>…</a:t>
            </a:r>
          </a:p>
          <a:p>
            <a:endParaRPr kumimoji="1" lang="en-US" altLang="ja-JP" dirty="0" smtClean="0"/>
          </a:p>
          <a:p>
            <a:r>
              <a:rPr kumimoji="1" lang="ja-JP" altLang="en-US" dirty="0" smtClean="0"/>
              <a:t>次に，取得した部品を開発中のソフトウェアに組み込むために必要な依存関係を理解する．</a:t>
            </a:r>
            <a:endParaRPr kumimoji="1" lang="en-US" altLang="ja-JP" dirty="0" smtClean="0"/>
          </a:p>
          <a:p>
            <a:r>
              <a:rPr kumimoji="1" lang="ja-JP" altLang="en-US" dirty="0" smtClean="0"/>
              <a:t>この手順では，依存する部品を追加で取得したり，依存しないように部品を書き換えたりする．</a:t>
            </a:r>
            <a:endParaRPr kumimoji="1" lang="en-US" altLang="ja-JP" dirty="0" smtClean="0"/>
          </a:p>
          <a:p>
            <a:r>
              <a:rPr kumimoji="1" lang="ja-JP" altLang="en-US" dirty="0" smtClean="0"/>
              <a:t>この手順を支援する手法も存在するが，依存関係がソフトウェアをまたがる場合や，類似する部品が存在する場合を考慮していない．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背景として，まず，ソフトウェア部品について説明する．</a:t>
            </a:r>
            <a:endParaRPr kumimoji="1" lang="en-US" altLang="ja-JP" dirty="0" smtClean="0"/>
          </a:p>
          <a:p>
            <a:endParaRPr kumimoji="1" lang="en-US" altLang="ja-JP" dirty="0" smtClean="0"/>
          </a:p>
          <a:p>
            <a:r>
              <a:rPr kumimoji="1" lang="ja-JP" altLang="en-US" dirty="0" smtClean="0"/>
              <a:t>ソフトウェアはクラスや関数などのソフトウェア部品から構成され，ソフトウェア部品は互いに変数宣言やメソッド呼び出しなどの依存関係をもつ．</a:t>
            </a:r>
            <a:endParaRPr kumimoji="1" lang="en-US" altLang="ja-JP" dirty="0" smtClean="0"/>
          </a:p>
          <a:p>
            <a:endParaRPr kumimoji="1" lang="en-US" altLang="ja-JP" dirty="0" smtClean="0"/>
          </a:p>
          <a:p>
            <a:r>
              <a:rPr kumimoji="1" lang="ja-JP" altLang="en-US" dirty="0" smtClean="0"/>
              <a:t>ソフトウェア部品間の依存関係は，ソフトウェア部品グラフとして表現される．</a:t>
            </a:r>
            <a:endParaRPr kumimoji="1" lang="en-US" altLang="ja-JP" dirty="0" smtClean="0"/>
          </a:p>
          <a:p>
            <a:endParaRPr kumimoji="1" lang="en-US" altLang="ja-JP" dirty="0" smtClean="0"/>
          </a:p>
          <a:p>
            <a:r>
              <a:rPr kumimoji="1" lang="ja-JP" altLang="en-US" dirty="0" smtClean="0"/>
              <a:t>どのようにソフトウェア部品グラフを構築したかということに応じて，ソフトウェア部品グラフにはソフトウェアの様々な特徴が反映される．</a:t>
            </a:r>
            <a:endParaRPr kumimoji="1" lang="en-US" altLang="ja-JP" dirty="0" smtClean="0"/>
          </a:p>
          <a:p>
            <a:r>
              <a:rPr kumimoji="1" lang="ja-JP" altLang="en-US" dirty="0" smtClean="0"/>
              <a:t>例えば，ソースコードの静的な解析に基づくグラフには設計などの静的な構造が反映され，実行結果のトレースから構築したグラフにはオブジェクトの振る舞いが反映される．</a:t>
            </a:r>
            <a:endParaRPr kumimoji="1" lang="en-US" altLang="ja-JP" dirty="0" smtClean="0"/>
          </a:p>
          <a:p>
            <a:r>
              <a:rPr kumimoji="1" lang="ja-JP" altLang="en-US" dirty="0" smtClean="0"/>
              <a:t>本研究では，前者の静的な解析に基づく部品グラフに注目する．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ソフトウェアリポジトリにおける，ソフトウェアをまたがった依存関係の理解の難しさについて説明する．</a:t>
            </a:r>
          </a:p>
          <a:p>
            <a:endParaRPr kumimoji="1" lang="ja-JP" altLang="en-US" dirty="0" smtClean="0"/>
          </a:p>
          <a:p>
            <a:r>
              <a:rPr kumimoji="1" lang="ja-JP" altLang="en-US" dirty="0" smtClean="0"/>
              <a:t>この作業が難しい理由の一つは，同じ名前で参照され，類似した操作や属性をもつ部品が複数存在すること．</a:t>
            </a:r>
          </a:p>
          <a:p>
            <a:endParaRPr kumimoji="1" lang="ja-JP" altLang="en-US" dirty="0" smtClean="0"/>
          </a:p>
          <a:p>
            <a:r>
              <a:rPr kumimoji="1" lang="ja-JP" altLang="en-US" dirty="0" smtClean="0"/>
              <a:t>例として，ここに示す</a:t>
            </a:r>
            <a:r>
              <a:rPr kumimoji="1" lang="en-US" altLang="ja-JP" dirty="0" smtClean="0"/>
              <a:t>A</a:t>
            </a:r>
            <a:r>
              <a:rPr kumimoji="1" lang="ja-JP" altLang="en-US" dirty="0" smtClean="0"/>
              <a:t>というクラスを利用することを考える．</a:t>
            </a:r>
          </a:p>
          <a:p>
            <a:r>
              <a:rPr kumimoji="1" lang="en-US" altLang="ja-JP" dirty="0" smtClean="0"/>
              <a:t>A</a:t>
            </a:r>
            <a:r>
              <a:rPr kumimoji="1" lang="ja-JP" altLang="en-US" dirty="0" smtClean="0"/>
              <a:t>は，</a:t>
            </a:r>
            <a:r>
              <a:rPr kumimoji="1" lang="en-US" altLang="ja-JP" dirty="0" smtClean="0"/>
              <a:t>B</a:t>
            </a:r>
            <a:r>
              <a:rPr kumimoji="1" lang="ja-JP" altLang="en-US" dirty="0" smtClean="0"/>
              <a:t>というクラスの</a:t>
            </a:r>
            <a:r>
              <a:rPr kumimoji="1" lang="en-US" altLang="ja-JP" dirty="0" err="1" smtClean="0"/>
              <a:t>foo</a:t>
            </a:r>
            <a:r>
              <a:rPr kumimoji="1" lang="en-US" altLang="ja-JP" dirty="0" smtClean="0"/>
              <a:t>()</a:t>
            </a:r>
            <a:r>
              <a:rPr kumimoji="1" lang="ja-JP" altLang="en-US" dirty="0" smtClean="0"/>
              <a:t>というメソッドを呼び出している．</a:t>
            </a:r>
          </a:p>
          <a:p>
            <a:r>
              <a:rPr kumimoji="1" lang="ja-JP" altLang="en-US" dirty="0" smtClean="0"/>
              <a:t>まず，</a:t>
            </a:r>
            <a:r>
              <a:rPr kumimoji="1" lang="en-US" altLang="ja-JP" dirty="0" smtClean="0"/>
              <a:t>B</a:t>
            </a:r>
            <a:r>
              <a:rPr kumimoji="1" lang="ja-JP" altLang="en-US" dirty="0" smtClean="0"/>
              <a:t>で参照できるクラスを探すが，複数存在する可能性がある．ここでは</a:t>
            </a:r>
            <a:r>
              <a:rPr kumimoji="1" lang="en-US" altLang="ja-JP" dirty="0" smtClean="0"/>
              <a:t>3</a:t>
            </a:r>
            <a:r>
              <a:rPr kumimoji="1" lang="ja-JP" altLang="en-US" dirty="0" smtClean="0"/>
              <a:t>個．説明上で区別するため，それぞれ</a:t>
            </a:r>
            <a:r>
              <a:rPr kumimoji="1" lang="en-US" altLang="ja-JP" dirty="0" smtClean="0"/>
              <a:t>B1,B2,B3</a:t>
            </a:r>
            <a:r>
              <a:rPr kumimoji="1" lang="ja-JP" altLang="en-US" dirty="0" smtClean="0"/>
              <a:t>とする．</a:t>
            </a:r>
            <a:r>
              <a:rPr kumimoji="1" lang="en-US" altLang="ja-JP" dirty="0" smtClean="0"/>
              <a:t>A</a:t>
            </a:r>
            <a:r>
              <a:rPr kumimoji="1" lang="ja-JP" altLang="en-US" dirty="0" err="1" smtClean="0"/>
              <a:t>にも</a:t>
            </a:r>
            <a:r>
              <a:rPr kumimoji="1" lang="en-US" altLang="ja-JP" dirty="0" smtClean="0"/>
              <a:t>A1</a:t>
            </a:r>
            <a:r>
              <a:rPr kumimoji="1" lang="ja-JP" altLang="en-US" dirty="0" smtClean="0"/>
              <a:t>という名前を振る．</a:t>
            </a:r>
          </a:p>
          <a:p>
            <a:r>
              <a:rPr kumimoji="1" lang="ja-JP" altLang="en-US" dirty="0" smtClean="0"/>
              <a:t>この状態ではどれが利用出来るのか分からないので，</a:t>
            </a:r>
            <a:r>
              <a:rPr kumimoji="1" lang="en-US" altLang="ja-JP" dirty="0" err="1" smtClean="0"/>
              <a:t>foo</a:t>
            </a:r>
            <a:r>
              <a:rPr kumimoji="1" lang="en-US" altLang="ja-JP" dirty="0" smtClean="0"/>
              <a:t>()</a:t>
            </a:r>
            <a:r>
              <a:rPr kumimoji="1" lang="ja-JP" altLang="en-US" dirty="0" smtClean="0"/>
              <a:t>を所有するかどうかを確認すると，</a:t>
            </a:r>
            <a:r>
              <a:rPr kumimoji="1" lang="en-US" altLang="ja-JP" dirty="0" smtClean="0"/>
              <a:t>B1, B2 </a:t>
            </a:r>
            <a:r>
              <a:rPr kumimoji="1" lang="ja-JP" altLang="en-US" dirty="0" err="1" smtClean="0"/>
              <a:t>には</a:t>
            </a:r>
            <a:r>
              <a:rPr kumimoji="1" lang="ja-JP" altLang="en-US" dirty="0" smtClean="0"/>
              <a:t>定義されていることが分かる．</a:t>
            </a:r>
          </a:p>
          <a:p>
            <a:endParaRPr kumimoji="1" lang="ja-JP" altLang="en-US" dirty="0" smtClean="0"/>
          </a:p>
          <a:p>
            <a:r>
              <a:rPr kumimoji="1" lang="ja-JP" altLang="en-US" dirty="0" smtClean="0"/>
              <a:t>しかし，</a:t>
            </a:r>
            <a:r>
              <a:rPr kumimoji="1" lang="en-US" altLang="ja-JP" dirty="0" smtClean="0"/>
              <a:t>B3</a:t>
            </a:r>
            <a:r>
              <a:rPr kumimoji="1" lang="ja-JP" altLang="en-US" dirty="0" smtClean="0"/>
              <a:t>が利用出来ないかどうかは，この状態では分からない．というのは，継承したクラスが持っているかもしれないから．</a:t>
            </a:r>
          </a:p>
          <a:p>
            <a:r>
              <a:rPr kumimoji="1" lang="ja-JP" altLang="en-US" dirty="0" smtClean="0"/>
              <a:t>そこで継承関係を調べると，いくつか見つかったクラス</a:t>
            </a:r>
            <a:r>
              <a:rPr kumimoji="1" lang="en-US" altLang="ja-JP" dirty="0" smtClean="0"/>
              <a:t>C</a:t>
            </a:r>
            <a:r>
              <a:rPr kumimoji="1" lang="ja-JP" altLang="en-US" dirty="0" smtClean="0"/>
              <a:t>のうち，</a:t>
            </a:r>
            <a:r>
              <a:rPr kumimoji="1" lang="en-US" altLang="ja-JP" dirty="0" smtClean="0"/>
              <a:t>C2</a:t>
            </a:r>
            <a:r>
              <a:rPr kumimoji="1" lang="ja-JP" altLang="en-US" dirty="0" err="1" smtClean="0"/>
              <a:t>には</a:t>
            </a:r>
            <a:r>
              <a:rPr kumimoji="1" lang="ja-JP" altLang="en-US" dirty="0" smtClean="0"/>
              <a:t>定義されていることが分かる．</a:t>
            </a:r>
          </a:p>
          <a:p>
            <a:endParaRPr kumimoji="1" lang="ja-JP" altLang="en-US" dirty="0" smtClean="0"/>
          </a:p>
          <a:p>
            <a:r>
              <a:rPr kumimoji="1" lang="ja-JP" altLang="en-US" dirty="0" smtClean="0"/>
              <a:t>これらのことから，</a:t>
            </a:r>
            <a:r>
              <a:rPr kumimoji="1" lang="en-US" altLang="ja-JP" dirty="0" smtClean="0"/>
              <a:t>A</a:t>
            </a:r>
            <a:r>
              <a:rPr kumimoji="1" lang="ja-JP" altLang="en-US" dirty="0" smtClean="0"/>
              <a:t>の依存関係の候補としては，この</a:t>
            </a:r>
            <a:r>
              <a:rPr kumimoji="1" lang="en-US" altLang="ja-JP" dirty="0" smtClean="0"/>
              <a:t>5</a:t>
            </a:r>
            <a:r>
              <a:rPr kumimoji="1" lang="ja-JP" altLang="en-US" dirty="0" smtClean="0"/>
              <a:t>通りが考えられる．</a:t>
            </a:r>
          </a:p>
          <a:p>
            <a:endParaRPr kumimoji="1" lang="ja-JP" altLang="en-US" dirty="0" smtClean="0"/>
          </a:p>
          <a:p>
            <a:r>
              <a:rPr kumimoji="1" lang="ja-JP" altLang="en-US" dirty="0" smtClean="0"/>
              <a:t>ここでさらに</a:t>
            </a:r>
            <a:r>
              <a:rPr kumimoji="1" lang="en-US" altLang="ja-JP" dirty="0" smtClean="0"/>
              <a:t>A</a:t>
            </a:r>
            <a:r>
              <a:rPr kumimoji="1" lang="ja-JP" altLang="en-US" dirty="0" smtClean="0"/>
              <a:t>の中で</a:t>
            </a:r>
            <a:r>
              <a:rPr kumimoji="1" lang="en-US" altLang="ja-JP" dirty="0" smtClean="0"/>
              <a:t>bar()</a:t>
            </a:r>
            <a:r>
              <a:rPr kumimoji="1" lang="ja-JP" altLang="en-US" dirty="0" smtClean="0"/>
              <a:t>というメソッドが呼ばれている場合のことを考える．</a:t>
            </a:r>
          </a:p>
          <a:p>
            <a:r>
              <a:rPr kumimoji="1" lang="ja-JP" altLang="en-US" dirty="0" smtClean="0"/>
              <a:t>そして同様にメソッドを調べると，</a:t>
            </a:r>
            <a:r>
              <a:rPr kumimoji="1" lang="en-US" altLang="ja-JP" dirty="0" smtClean="0"/>
              <a:t>C1</a:t>
            </a:r>
            <a:r>
              <a:rPr kumimoji="1" lang="ja-JP" altLang="en-US" dirty="0" smtClean="0"/>
              <a:t>に定義されていたとする．</a:t>
            </a:r>
          </a:p>
          <a:p>
            <a:endParaRPr kumimoji="1" lang="ja-JP" altLang="en-US" dirty="0" smtClean="0"/>
          </a:p>
          <a:p>
            <a:r>
              <a:rPr kumimoji="1" lang="ja-JP" altLang="en-US" dirty="0" smtClean="0"/>
              <a:t>これより，クラス</a:t>
            </a:r>
            <a:r>
              <a:rPr kumimoji="1" lang="en-US" altLang="ja-JP" dirty="0" smtClean="0"/>
              <a:t>C</a:t>
            </a:r>
            <a:r>
              <a:rPr kumimoji="1" lang="ja-JP" altLang="en-US" dirty="0" smtClean="0"/>
              <a:t>としては</a:t>
            </a:r>
            <a:r>
              <a:rPr kumimoji="1" lang="en-US" altLang="ja-JP" dirty="0" smtClean="0"/>
              <a:t>C1</a:t>
            </a:r>
            <a:r>
              <a:rPr kumimoji="1" lang="ja-JP" altLang="en-US" dirty="0" smtClean="0"/>
              <a:t>を用いなければならないことが分かり，</a:t>
            </a:r>
            <a:r>
              <a:rPr kumimoji="1" lang="en-US" altLang="ja-JP" dirty="0" smtClean="0"/>
              <a:t>C2</a:t>
            </a:r>
            <a:r>
              <a:rPr kumimoji="1" lang="ja-JP" altLang="en-US" dirty="0" smtClean="0"/>
              <a:t>を用いる組み合わせは依存関係として適切でないことが分かる．</a:t>
            </a:r>
          </a:p>
          <a:p>
            <a:r>
              <a:rPr kumimoji="1" lang="ja-JP" altLang="en-US" dirty="0" smtClean="0"/>
              <a:t>このように，複数箇所の参照の整合性を取りながら調査する必要が有り，手間がかかる．</a:t>
            </a: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そこで本研究では，</a:t>
            </a:r>
            <a:r>
              <a:rPr kumimoji="1" lang="en-US" altLang="ja-JP" dirty="0" smtClean="0"/>
              <a:t>…</a:t>
            </a:r>
            <a:r>
              <a:rPr kumimoji="1" lang="ja-JP" altLang="en-US" dirty="0" err="1" smtClean="0"/>
              <a:t>．</a:t>
            </a:r>
            <a:endParaRPr kumimoji="1" lang="en-US" altLang="ja-JP" dirty="0" smtClean="0"/>
          </a:p>
          <a:p>
            <a:r>
              <a:rPr kumimoji="1" lang="ja-JP" altLang="en-US" dirty="0" smtClean="0"/>
              <a:t>提案手法は，再利用単位のクラス集合を入力として受付け，入力したクラス集合の依存関係として，互いに等価なクラス集合を要素とする集合として得る手法．</a:t>
            </a:r>
            <a:endParaRPr kumimoji="1" lang="en-US" altLang="ja-JP" dirty="0" smtClean="0"/>
          </a:p>
          <a:p>
            <a:r>
              <a:rPr kumimoji="1" lang="ja-JP" altLang="en-US" dirty="0" smtClean="0"/>
              <a:t>先ほどの例では，入力がクラス</a:t>
            </a:r>
            <a:r>
              <a:rPr kumimoji="1" lang="en-US" altLang="ja-JP" dirty="0" smtClean="0"/>
              <a:t>A</a:t>
            </a:r>
            <a:r>
              <a:rPr kumimoji="1" lang="ja-JP" altLang="en-US" dirty="0" err="1" smtClean="0"/>
              <a:t>，</a:t>
            </a:r>
            <a:r>
              <a:rPr kumimoji="1" lang="ja-JP" altLang="en-US" dirty="0" smtClean="0"/>
              <a:t>出力は「（</a:t>
            </a:r>
            <a:r>
              <a:rPr kumimoji="1" lang="en-US" altLang="ja-JP" dirty="0" smtClean="0"/>
              <a:t>B1</a:t>
            </a:r>
            <a:r>
              <a:rPr kumimoji="1" lang="ja-JP" altLang="en-US" dirty="0" smtClean="0"/>
              <a:t>または</a:t>
            </a:r>
            <a:r>
              <a:rPr kumimoji="1" lang="en-US" altLang="ja-JP" dirty="0" smtClean="0"/>
              <a:t>B2</a:t>
            </a:r>
            <a:r>
              <a:rPr kumimoji="1" lang="ja-JP" altLang="en-US" dirty="0" smtClean="0"/>
              <a:t>）と</a:t>
            </a:r>
            <a:r>
              <a:rPr kumimoji="1" lang="en-US" altLang="ja-JP" dirty="0" smtClean="0"/>
              <a:t>C1</a:t>
            </a:r>
            <a:r>
              <a:rPr kumimoji="1" lang="ja-JP" altLang="en-US" dirty="0" smtClean="0"/>
              <a:t>」となる．</a:t>
            </a:r>
            <a:endParaRPr kumimoji="1" lang="en-US" altLang="ja-JP" dirty="0" smtClean="0"/>
          </a:p>
          <a:p>
            <a:r>
              <a:rPr kumimoji="1" lang="ja-JP" altLang="en-US" dirty="0" smtClean="0"/>
              <a:t>この出力を再利用単位と呼ぶ．</a:t>
            </a:r>
            <a:endParaRPr kumimoji="1" lang="en-US" altLang="ja-JP" dirty="0" smtClean="0"/>
          </a:p>
          <a:p>
            <a:endParaRPr kumimoji="1" lang="en-US" altLang="ja-JP" dirty="0" smtClean="0"/>
          </a:p>
          <a:p>
            <a:r>
              <a:rPr kumimoji="1" lang="ja-JP" altLang="en-US" dirty="0" smtClean="0"/>
              <a:t>利用者は，提案手法を用いて得た再利用単位から，クラスを選択することで，再利用対象のクラスの依存関係を得ることができる．</a:t>
            </a:r>
            <a:endParaRPr kumimoji="1" lang="en-US" altLang="ja-JP" dirty="0" smtClean="0"/>
          </a:p>
          <a:p>
            <a:r>
              <a:rPr kumimoji="1" lang="ja-JP" altLang="en-US" dirty="0" smtClean="0"/>
              <a:t>また，得られたクラスを入力に回すことで，再帰的な依存関係を得ることができる．</a:t>
            </a:r>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提案手法の概略．</a:t>
            </a:r>
            <a:endParaRPr kumimoji="1" lang="en-US" altLang="ja-JP" dirty="0" smtClean="0"/>
          </a:p>
          <a:p>
            <a:endParaRPr kumimoji="1" lang="en-US" altLang="ja-JP" dirty="0" smtClean="0"/>
          </a:p>
          <a:p>
            <a:r>
              <a:rPr kumimoji="1" lang="ja-JP" altLang="en-US" dirty="0" smtClean="0"/>
              <a:t>提案手法は，まず入力されたクラスから参照されるクラスを取得し，それらの関連を依存グラフとして表現する．</a:t>
            </a:r>
            <a:endParaRPr kumimoji="1" lang="en-US" altLang="ja-JP" dirty="0" smtClean="0"/>
          </a:p>
          <a:p>
            <a:r>
              <a:rPr kumimoji="1" lang="ja-JP" altLang="en-US" dirty="0" smtClean="0"/>
              <a:t>続いて，依存グラフを用いて，再利用単位の集合を抽出する．</a:t>
            </a:r>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依存グラフの構築から説明する．</a:t>
            </a:r>
          </a:p>
          <a:p>
            <a:endParaRPr kumimoji="1" lang="ja-JP" altLang="en-US" dirty="0" smtClean="0"/>
          </a:p>
          <a:p>
            <a:r>
              <a:rPr kumimoji="1" lang="ja-JP" altLang="en-US" dirty="0" smtClean="0"/>
              <a:t>最初に，対象クラスから，他のクラスやメンバへの参照を抽出する．</a:t>
            </a:r>
          </a:p>
          <a:p>
            <a:r>
              <a:rPr kumimoji="1" lang="ja-JP" altLang="en-US" dirty="0" smtClean="0"/>
              <a:t>先ほどの例では，クラス参照</a:t>
            </a:r>
            <a:r>
              <a:rPr kumimoji="1" lang="en-US" altLang="ja-JP" dirty="0" smtClean="0"/>
              <a:t>B</a:t>
            </a:r>
            <a:r>
              <a:rPr kumimoji="1" lang="ja-JP" altLang="en-US" dirty="0" smtClean="0"/>
              <a:t>およびメソッド参照</a:t>
            </a:r>
            <a:r>
              <a:rPr kumimoji="1" lang="en-US" altLang="ja-JP" dirty="0" err="1" smtClean="0"/>
              <a:t>foo</a:t>
            </a:r>
            <a:r>
              <a:rPr kumimoji="1" lang="en-US" altLang="ja-JP" dirty="0" smtClean="0"/>
              <a:t>(),bar()</a:t>
            </a:r>
            <a:r>
              <a:rPr kumimoji="1" lang="ja-JP" altLang="en-US" dirty="0" err="1" smtClean="0"/>
              <a:t>が抽</a:t>
            </a:r>
            <a:r>
              <a:rPr kumimoji="1" lang="ja-JP" altLang="en-US" dirty="0" smtClean="0"/>
              <a:t>出される．</a:t>
            </a:r>
          </a:p>
          <a:p>
            <a:r>
              <a:rPr kumimoji="1" lang="ja-JP" altLang="en-US" dirty="0" smtClean="0"/>
              <a:t>続いて，それぞれの参照先を特定する．このとき，参照先の候補が複数存在するときは全て記録する．</a:t>
            </a:r>
          </a:p>
          <a:p>
            <a:r>
              <a:rPr kumimoji="1" lang="ja-JP" altLang="en-US" dirty="0" smtClean="0"/>
              <a:t>また，継承関係などを追った時は，それも覚えておく．</a:t>
            </a:r>
          </a:p>
          <a:p>
            <a:endParaRPr kumimoji="1" lang="ja-JP" altLang="en-US" dirty="0" smtClean="0"/>
          </a:p>
          <a:p>
            <a:r>
              <a:rPr kumimoji="1" lang="ja-JP" altLang="en-US" dirty="0" smtClean="0"/>
              <a:t>このときのクラス間の対応を用いて，依存グラフの元になる中間グラフを構成する．</a:t>
            </a:r>
            <a:endParaRPr kumimoji="1" lang="en-US" altLang="ja-JP" dirty="0" smtClean="0"/>
          </a:p>
          <a:p>
            <a:r>
              <a:rPr kumimoji="1" lang="en-US" altLang="ja-JP" dirty="0" smtClean="0"/>
              <a:t>/*</a:t>
            </a:r>
            <a:endParaRPr kumimoji="1" lang="ja-JP" altLang="en-US" dirty="0" smtClean="0"/>
          </a:p>
          <a:p>
            <a:r>
              <a:rPr kumimoji="1" lang="ja-JP" altLang="en-US" dirty="0" smtClean="0"/>
              <a:t>頂点は，対象クラス・対象クラスから直接参照されたクラス・メンバへの参照を特定するために参照されたクラス</a:t>
            </a:r>
          </a:p>
          <a:p>
            <a:r>
              <a:rPr kumimoji="1" lang="ja-JP" altLang="en-US" dirty="0" smtClean="0"/>
              <a:t>例では，入力クラスである</a:t>
            </a:r>
            <a:r>
              <a:rPr kumimoji="1" lang="en-US" altLang="ja-JP" dirty="0" smtClean="0"/>
              <a:t>A</a:t>
            </a:r>
            <a:r>
              <a:rPr kumimoji="1" lang="ja-JP" altLang="en-US" dirty="0" err="1" smtClean="0"/>
              <a:t>，</a:t>
            </a:r>
            <a:r>
              <a:rPr kumimoji="1" lang="ja-JP" altLang="en-US" dirty="0" smtClean="0"/>
              <a:t>クラス</a:t>
            </a:r>
            <a:r>
              <a:rPr kumimoji="1" lang="en-US" altLang="ja-JP" dirty="0" smtClean="0"/>
              <a:t>B</a:t>
            </a:r>
            <a:r>
              <a:rPr kumimoji="1" lang="ja-JP" altLang="en-US" dirty="0" smtClean="0"/>
              <a:t>に対応する</a:t>
            </a:r>
            <a:r>
              <a:rPr kumimoji="1" lang="en-US" altLang="ja-JP" dirty="0" smtClean="0"/>
              <a:t>B1,B2,B3</a:t>
            </a:r>
            <a:r>
              <a:rPr kumimoji="1" lang="ja-JP" altLang="en-US" dirty="0" err="1" smtClean="0"/>
              <a:t>，</a:t>
            </a:r>
            <a:r>
              <a:rPr kumimoji="1" lang="en-US" altLang="ja-JP" dirty="0" err="1" smtClean="0"/>
              <a:t>foo</a:t>
            </a:r>
            <a:r>
              <a:rPr kumimoji="1" lang="ja-JP" altLang="en-US" dirty="0" smtClean="0"/>
              <a:t>および</a:t>
            </a:r>
            <a:r>
              <a:rPr kumimoji="1" lang="en-US" altLang="ja-JP" dirty="0" smtClean="0"/>
              <a:t>bar</a:t>
            </a:r>
            <a:r>
              <a:rPr kumimoji="1" lang="ja-JP" altLang="en-US" dirty="0" smtClean="0"/>
              <a:t>を探して辿り付いた</a:t>
            </a:r>
            <a:r>
              <a:rPr kumimoji="1" lang="en-US" altLang="ja-JP" dirty="0" smtClean="0"/>
              <a:t>C1,C2</a:t>
            </a:r>
            <a:r>
              <a:rPr kumimoji="1" lang="ja-JP" altLang="en-US" dirty="0" smtClean="0"/>
              <a:t>となる．</a:t>
            </a:r>
          </a:p>
          <a:p>
            <a:endParaRPr kumimoji="1" lang="ja-JP" altLang="en-US" dirty="0" smtClean="0"/>
          </a:p>
          <a:p>
            <a:r>
              <a:rPr kumimoji="1" lang="ja-JP" altLang="en-US" dirty="0" smtClean="0"/>
              <a:t>辺は，クラス間の参照関係．これは，クラスとして参照したもののみを含め，ラベルとして参照名をつける．</a:t>
            </a:r>
          </a:p>
          <a:p>
            <a:r>
              <a:rPr kumimoji="1" lang="ja-JP" altLang="en-US" dirty="0" smtClean="0"/>
              <a:t>例はこのようになる．</a:t>
            </a:r>
            <a:endParaRPr kumimoji="1" lang="en-US" altLang="ja-JP" dirty="0" smtClean="0"/>
          </a:p>
          <a:p>
            <a:r>
              <a:rPr kumimoji="1" lang="en-US" altLang="ja-JP" dirty="0" smtClean="0"/>
              <a:t>*/</a:t>
            </a:r>
          </a:p>
          <a:p>
            <a:r>
              <a:rPr kumimoji="1" lang="ja-JP" altLang="en-US" dirty="0" smtClean="0"/>
              <a:t>頂点は，</a:t>
            </a:r>
            <a:r>
              <a:rPr kumimoji="1" lang="en-US" altLang="ja-JP" dirty="0" smtClean="0"/>
              <a:t>…</a:t>
            </a:r>
            <a:r>
              <a:rPr kumimoji="1" lang="ja-JP" altLang="en-US" dirty="0" err="1" smtClean="0"/>
              <a:t>，</a:t>
            </a:r>
            <a:r>
              <a:rPr kumimoji="1" lang="ja-JP" altLang="en-US" dirty="0" smtClean="0"/>
              <a:t>辺は</a:t>
            </a:r>
            <a:r>
              <a:rPr kumimoji="1" lang="en-US" altLang="ja-JP" dirty="0" smtClean="0"/>
              <a:t>…</a:t>
            </a:r>
            <a:r>
              <a:rPr kumimoji="1" lang="ja-JP" altLang="en-US" dirty="0" smtClean="0"/>
              <a:t>となる．</a:t>
            </a:r>
            <a:endParaRPr kumimoji="1" lang="en-US" altLang="ja-JP" dirty="0" smtClean="0"/>
          </a:p>
          <a:p>
            <a:r>
              <a:rPr kumimoji="1" lang="ja-JP" altLang="en-US" dirty="0" smtClean="0"/>
              <a:t>少し分かりづらいので例で説明すると，頂点は，対象クラスの</a:t>
            </a:r>
            <a:r>
              <a:rPr kumimoji="1" lang="en-US" altLang="ja-JP" dirty="0" smtClean="0"/>
              <a:t>A1</a:t>
            </a:r>
            <a:r>
              <a:rPr kumimoji="1" lang="ja-JP" altLang="en-US" dirty="0" err="1" smtClean="0"/>
              <a:t>，</a:t>
            </a:r>
            <a:r>
              <a:rPr kumimoji="1" lang="en-US" altLang="ja-JP" dirty="0" smtClean="0"/>
              <a:t>A1</a:t>
            </a:r>
            <a:r>
              <a:rPr kumimoji="1" lang="ja-JP" altLang="en-US" dirty="0" smtClean="0"/>
              <a:t>で参照されているクラス</a:t>
            </a:r>
            <a:r>
              <a:rPr kumimoji="1" lang="en-US" altLang="ja-JP" dirty="0" smtClean="0"/>
              <a:t>B</a:t>
            </a:r>
            <a:r>
              <a:rPr kumimoji="1" lang="ja-JP" altLang="en-US" dirty="0" smtClean="0"/>
              <a:t>に対応する</a:t>
            </a:r>
            <a:r>
              <a:rPr kumimoji="1" lang="en-US" altLang="ja-JP" dirty="0" smtClean="0"/>
              <a:t>B1, B2, B3</a:t>
            </a:r>
            <a:r>
              <a:rPr kumimoji="1" lang="ja-JP" altLang="en-US" dirty="0" err="1" smtClean="0"/>
              <a:t>，</a:t>
            </a:r>
            <a:endParaRPr kumimoji="1" lang="en-US" altLang="ja-JP" dirty="0" smtClean="0"/>
          </a:p>
          <a:p>
            <a:r>
              <a:rPr kumimoji="1" lang="ja-JP" altLang="en-US" dirty="0" smtClean="0"/>
              <a:t>そして，</a:t>
            </a:r>
            <a:r>
              <a:rPr kumimoji="1" lang="en-US" altLang="ja-JP" dirty="0" smtClean="0"/>
              <a:t>B1, B2, B3 </a:t>
            </a:r>
            <a:r>
              <a:rPr kumimoji="1" lang="ja-JP" altLang="en-US" dirty="0" smtClean="0"/>
              <a:t>から継承先として参照された </a:t>
            </a:r>
            <a:r>
              <a:rPr kumimoji="1" lang="en-US" altLang="ja-JP" dirty="0" smtClean="0"/>
              <a:t>C1</a:t>
            </a:r>
            <a:r>
              <a:rPr kumimoji="1" lang="ja-JP" altLang="en-US" dirty="0" err="1" smtClean="0"/>
              <a:t>．</a:t>
            </a:r>
            <a:endParaRPr kumimoji="1" lang="en-US" altLang="ja-JP" dirty="0" smtClean="0"/>
          </a:p>
          <a:p>
            <a:r>
              <a:rPr kumimoji="1" lang="ja-JP" altLang="en-US" dirty="0" smtClean="0"/>
              <a:t>辺は，それぞれの参照関係であり，</a:t>
            </a:r>
            <a:r>
              <a:rPr kumimoji="1" lang="en-US" altLang="ja-JP" dirty="0" smtClean="0"/>
              <a:t>A</a:t>
            </a:r>
            <a:r>
              <a:rPr kumimoji="1" lang="ja-JP" altLang="en-US" dirty="0" smtClean="0"/>
              <a:t>から</a:t>
            </a:r>
            <a:r>
              <a:rPr kumimoji="1" lang="en-US" altLang="ja-JP" dirty="0" smtClean="0"/>
              <a:t>B1, B2, B3</a:t>
            </a:r>
            <a:r>
              <a:rPr kumimoji="1" lang="ja-JP" altLang="en-US" dirty="0" smtClean="0"/>
              <a:t>へ向かうラベル</a:t>
            </a:r>
            <a:r>
              <a:rPr kumimoji="1" lang="en-US" altLang="ja-JP" dirty="0" smtClean="0"/>
              <a:t>B</a:t>
            </a:r>
            <a:r>
              <a:rPr kumimoji="1" lang="ja-JP" altLang="en-US" dirty="0" smtClean="0"/>
              <a:t>の辺と，</a:t>
            </a:r>
            <a:r>
              <a:rPr kumimoji="1" lang="en-US" altLang="ja-JP" dirty="0" smtClean="0"/>
              <a:t>B1, B2</a:t>
            </a:r>
            <a:r>
              <a:rPr kumimoji="1" lang="ja-JP" altLang="en-US" dirty="0" smtClean="0"/>
              <a:t>から</a:t>
            </a:r>
            <a:r>
              <a:rPr kumimoji="1" lang="en-US" altLang="ja-JP" dirty="0" smtClean="0"/>
              <a:t>C1</a:t>
            </a:r>
            <a:r>
              <a:rPr kumimoji="1" lang="ja-JP" altLang="en-US" dirty="0" err="1" smtClean="0"/>
              <a:t>への</a:t>
            </a:r>
            <a:r>
              <a:rPr kumimoji="1" lang="ja-JP" altLang="en-US" dirty="0" smtClean="0"/>
              <a:t>辺，および，</a:t>
            </a:r>
            <a:r>
              <a:rPr kumimoji="1" lang="en-US" altLang="ja-JP" dirty="0" smtClean="0"/>
              <a:t>B3</a:t>
            </a:r>
            <a:r>
              <a:rPr kumimoji="1" lang="ja-JP" altLang="en-US" dirty="0" smtClean="0"/>
              <a:t>から</a:t>
            </a:r>
            <a:r>
              <a:rPr kumimoji="1" lang="en-US" altLang="ja-JP" dirty="0" smtClean="0"/>
              <a:t>C2</a:t>
            </a:r>
            <a:r>
              <a:rPr kumimoji="1" lang="ja-JP" altLang="en-US" dirty="0" smtClean="0"/>
              <a:t>へ向かう辺となる．</a:t>
            </a:r>
          </a:p>
          <a:p>
            <a:endParaRPr kumimoji="1" lang="ja-JP" altLang="en-US" dirty="0" smtClean="0"/>
          </a:p>
          <a:p>
            <a:r>
              <a:rPr kumimoji="1" lang="ja-JP" altLang="en-US" dirty="0" smtClean="0"/>
              <a:t>この中間グラフは，</a:t>
            </a:r>
            <a:r>
              <a:rPr kumimoji="1" lang="en-US" altLang="ja-JP" dirty="0" smtClean="0"/>
              <a:t>C1</a:t>
            </a:r>
            <a:r>
              <a:rPr kumimoji="1" lang="ja-JP" altLang="en-US" dirty="0" smtClean="0"/>
              <a:t>は</a:t>
            </a:r>
            <a:r>
              <a:rPr kumimoji="1" lang="en-US" altLang="ja-JP" dirty="0" smtClean="0"/>
              <a:t>B</a:t>
            </a:r>
            <a:r>
              <a:rPr kumimoji="1" lang="ja-JP" altLang="en-US" dirty="0" smtClean="0"/>
              <a:t>として</a:t>
            </a:r>
            <a:r>
              <a:rPr kumimoji="1" lang="en-US" altLang="ja-JP" dirty="0" smtClean="0"/>
              <a:t>B1B2</a:t>
            </a:r>
            <a:r>
              <a:rPr kumimoji="1" lang="ja-JP" altLang="en-US" dirty="0" smtClean="0"/>
              <a:t>が参照されるときのみ利用され，</a:t>
            </a:r>
          </a:p>
          <a:p>
            <a:r>
              <a:rPr kumimoji="1" lang="en-US" altLang="ja-JP" dirty="0" smtClean="0"/>
              <a:t>C2</a:t>
            </a:r>
            <a:r>
              <a:rPr kumimoji="1" lang="ja-JP" altLang="en-US" dirty="0" smtClean="0"/>
              <a:t>は，</a:t>
            </a:r>
            <a:r>
              <a:rPr kumimoji="1" lang="en-US" altLang="ja-JP" dirty="0" smtClean="0"/>
              <a:t>B</a:t>
            </a:r>
            <a:r>
              <a:rPr kumimoji="1" lang="ja-JP" altLang="en-US" dirty="0" smtClean="0"/>
              <a:t>として</a:t>
            </a:r>
            <a:r>
              <a:rPr kumimoji="1" lang="en-US" altLang="ja-JP" dirty="0" smtClean="0"/>
              <a:t>B3</a:t>
            </a:r>
            <a:r>
              <a:rPr kumimoji="1" lang="ja-JP" altLang="en-US" dirty="0" smtClean="0"/>
              <a:t>が参照されるときのみ利用される，ということを表現している．</a:t>
            </a:r>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続いて，中間グラフの頂点をグループ化して依存グラフを構築する．</a:t>
            </a:r>
            <a:endParaRPr kumimoji="1" lang="en-US" altLang="ja-JP" dirty="0" smtClean="0"/>
          </a:p>
          <a:p>
            <a:r>
              <a:rPr kumimoji="1" lang="ja-JP" altLang="en-US" dirty="0" smtClean="0"/>
              <a:t>グループ化されるのは入力辺と出力辺が一致し，さらに，そのクラスを使うことで特定可能な参照の集合が一致する頂点．</a:t>
            </a:r>
            <a:endParaRPr kumimoji="1" lang="en-US" altLang="ja-JP" dirty="0" smtClean="0"/>
          </a:p>
          <a:p>
            <a:r>
              <a:rPr kumimoji="1" lang="ja-JP" altLang="en-US" dirty="0" smtClean="0"/>
              <a:t>例では</a:t>
            </a:r>
            <a:r>
              <a:rPr kumimoji="1" lang="en-US" altLang="ja-JP" dirty="0" smtClean="0"/>
              <a:t>B1</a:t>
            </a:r>
            <a:r>
              <a:rPr kumimoji="1" lang="ja-JP" altLang="en-US" dirty="0" smtClean="0"/>
              <a:t>と</a:t>
            </a:r>
            <a:r>
              <a:rPr kumimoji="1" lang="en-US" altLang="ja-JP" dirty="0" smtClean="0"/>
              <a:t>B2</a:t>
            </a:r>
            <a:r>
              <a:rPr kumimoji="1" lang="ja-JP" altLang="en-US" dirty="0" err="1" smtClean="0"/>
              <a:t>．</a:t>
            </a:r>
            <a:r>
              <a:rPr kumimoji="1" lang="en-US" altLang="ja-JP" dirty="0" smtClean="0"/>
              <a:t>A1</a:t>
            </a:r>
            <a:r>
              <a:rPr kumimoji="1" lang="ja-JP" altLang="en-US" dirty="0" smtClean="0"/>
              <a:t>からは同じクラスとして参照できることを意味する．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依存グラフを用いて再利用単位を抽出する．</a:t>
            </a:r>
            <a:endParaRPr kumimoji="1" lang="en-US" altLang="ja-JP" dirty="0" smtClean="0"/>
          </a:p>
          <a:p>
            <a:r>
              <a:rPr kumimoji="1" lang="ja-JP" altLang="en-US" dirty="0" smtClean="0"/>
              <a:t>再利用単位は，対象クラスを始点として依存グラフを探索することで得られる．</a:t>
            </a:r>
            <a:endParaRPr kumimoji="1" lang="en-US" altLang="ja-JP" dirty="0" smtClean="0"/>
          </a:p>
          <a:p>
            <a:r>
              <a:rPr kumimoji="1" lang="ja-JP" altLang="en-US" dirty="0" smtClean="0"/>
              <a:t>このとき，一つの頂点から</a:t>
            </a:r>
            <a:r>
              <a:rPr kumimoji="1" lang="en-US" altLang="ja-JP" dirty="0" smtClean="0"/>
              <a:t>…</a:t>
            </a:r>
            <a:r>
              <a:rPr kumimoji="1" lang="ja-JP" altLang="en-US" dirty="0" smtClean="0"/>
              <a:t>ことで同じ名前をもつ部品を選択することを避ける．</a:t>
            </a:r>
            <a:endParaRPr kumimoji="1" lang="en-US" altLang="ja-JP" dirty="0" smtClean="0"/>
          </a:p>
          <a:p>
            <a:r>
              <a:rPr kumimoji="1" lang="ja-JP" altLang="en-US" dirty="0" smtClean="0"/>
              <a:t>例では，クラス</a:t>
            </a:r>
            <a:r>
              <a:rPr kumimoji="1" lang="en-US" altLang="ja-JP" dirty="0" smtClean="0"/>
              <a:t>B</a:t>
            </a:r>
            <a:r>
              <a:rPr kumimoji="1" lang="ja-JP" altLang="en-US" dirty="0" smtClean="0"/>
              <a:t>として</a:t>
            </a:r>
            <a:r>
              <a:rPr kumimoji="1" lang="en-US" altLang="ja-JP" dirty="0" smtClean="0"/>
              <a:t>B1</a:t>
            </a:r>
            <a:r>
              <a:rPr kumimoji="1" lang="ja-JP" altLang="en-US" dirty="0" smtClean="0"/>
              <a:t>または</a:t>
            </a:r>
            <a:r>
              <a:rPr kumimoji="1" lang="en-US" altLang="ja-JP" dirty="0" smtClean="0"/>
              <a:t>B2</a:t>
            </a:r>
            <a:r>
              <a:rPr kumimoji="1" lang="ja-JP" altLang="en-US" dirty="0" smtClean="0"/>
              <a:t>を使う経路と</a:t>
            </a:r>
            <a:r>
              <a:rPr kumimoji="1" lang="en-US" altLang="ja-JP" dirty="0" smtClean="0"/>
              <a:t>B3</a:t>
            </a:r>
            <a:r>
              <a:rPr kumimoji="1" lang="ja-JP" altLang="en-US" dirty="0" smtClean="0"/>
              <a:t>を使う経路の</a:t>
            </a:r>
            <a:r>
              <a:rPr kumimoji="1" lang="en-US" altLang="ja-JP" dirty="0" smtClean="0"/>
              <a:t>2</a:t>
            </a:r>
            <a:r>
              <a:rPr kumimoji="1" lang="ja-JP" altLang="en-US" dirty="0" smtClean="0"/>
              <a:t>通りの再利用単位が得られる．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最後に，再利用単位の完全性を判定する．</a:t>
            </a:r>
            <a:endParaRPr kumimoji="1" lang="en-US" altLang="ja-JP" dirty="0" smtClean="0"/>
          </a:p>
          <a:p>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ここまで，それぞれのクラスがどのソフトウェアに所属するか，ということについては意識せずに手法を説明してきたが，</a:t>
            </a:r>
            <a:endParaRPr kumimoji="1" lang="en-US" altLang="ja-JP" dirty="0" smtClean="0"/>
          </a:p>
          <a:p>
            <a:r>
              <a:rPr kumimoji="1" lang="ja-JP" altLang="en-US" dirty="0" smtClean="0"/>
              <a:t>通常は，バージョン違いのライブラリからばらばらにクラスを使うようなことは無いため，</a:t>
            </a:r>
            <a:endParaRPr kumimoji="1" lang="en-US" altLang="ja-JP" dirty="0" smtClean="0"/>
          </a:p>
          <a:p>
            <a:r>
              <a:rPr kumimoji="1" lang="ja-JP" altLang="en-US" dirty="0" smtClean="0"/>
              <a:t>そういった意味の無い再利用単位をヒューリスティクスにより除外．</a:t>
            </a:r>
            <a:endParaRPr kumimoji="1" lang="en-US" altLang="ja-JP" dirty="0" smtClean="0"/>
          </a:p>
          <a:p>
            <a:endParaRPr kumimoji="1" lang="ja-JP" altLang="en-US" dirty="0" smtClean="0"/>
          </a:p>
          <a:p>
            <a:r>
              <a:rPr kumimoji="1" lang="ja-JP" altLang="en-US" dirty="0" smtClean="0"/>
              <a:t>一つ目は，入力クラスと同じ所属のクラスがあればそれを優先するというもの．</a:t>
            </a:r>
          </a:p>
          <a:p>
            <a:r>
              <a:rPr kumimoji="1" lang="ja-JP" altLang="en-US" dirty="0" smtClean="0"/>
              <a:t>例えば，</a:t>
            </a:r>
            <a:r>
              <a:rPr kumimoji="1" lang="en-US" altLang="ja-JP" dirty="0" smtClean="0"/>
              <a:t>A1</a:t>
            </a:r>
            <a:r>
              <a:rPr kumimoji="1" lang="ja-JP" altLang="en-US" dirty="0" smtClean="0"/>
              <a:t>と</a:t>
            </a:r>
            <a:r>
              <a:rPr kumimoji="1" lang="en-US" altLang="ja-JP" dirty="0" smtClean="0"/>
              <a:t>B1</a:t>
            </a:r>
            <a:r>
              <a:rPr kumimoji="1" lang="ja-JP" altLang="en-US" dirty="0" smtClean="0"/>
              <a:t>が同じ所属で，</a:t>
            </a:r>
            <a:r>
              <a:rPr kumimoji="1" lang="en-US" altLang="ja-JP" dirty="0" smtClean="0"/>
              <a:t>B2</a:t>
            </a:r>
            <a:r>
              <a:rPr kumimoji="1" lang="ja-JP" altLang="en-US" dirty="0" smtClean="0"/>
              <a:t>がことなる場合，依存グラフを構築するときに</a:t>
            </a:r>
            <a:r>
              <a:rPr kumimoji="1" lang="en-US" altLang="ja-JP" dirty="0" smtClean="0"/>
              <a:t>B2</a:t>
            </a:r>
            <a:r>
              <a:rPr kumimoji="1" lang="ja-JP" altLang="en-US" dirty="0" smtClean="0"/>
              <a:t>を除外する．</a:t>
            </a:r>
          </a:p>
          <a:p>
            <a:endParaRPr kumimoji="1" lang="ja-JP" altLang="en-US" dirty="0" smtClean="0"/>
          </a:p>
          <a:p>
            <a:r>
              <a:rPr kumimoji="1" lang="ja-JP" altLang="en-US" dirty="0" smtClean="0"/>
              <a:t>もう一つは，一つの再利用単位の中で，所属に一貫性を持たせること．</a:t>
            </a:r>
          </a:p>
          <a:p>
            <a:r>
              <a:rPr kumimoji="1" lang="ja-JP" altLang="en-US" dirty="0" smtClean="0"/>
              <a:t>異なる例での説明となるが，例えば</a:t>
            </a:r>
            <a:r>
              <a:rPr kumimoji="1" lang="en-US" altLang="ja-JP" dirty="0" smtClean="0"/>
              <a:t>B1, C1, D1 </a:t>
            </a:r>
            <a:r>
              <a:rPr kumimoji="1" lang="ja-JP" altLang="en-US" dirty="0" smtClean="0"/>
              <a:t>が同じ所属，</a:t>
            </a:r>
            <a:r>
              <a:rPr kumimoji="1" lang="en-US" altLang="ja-JP" dirty="0" smtClean="0"/>
              <a:t>B3, C2, D2</a:t>
            </a:r>
            <a:r>
              <a:rPr kumimoji="1" lang="ja-JP" altLang="en-US" dirty="0" smtClean="0"/>
              <a:t>が同じ所属なら，</a:t>
            </a:r>
          </a:p>
          <a:p>
            <a:r>
              <a:rPr kumimoji="1" lang="ja-JP" altLang="en-US" dirty="0" smtClean="0"/>
              <a:t>依存グラフから再利用単位を抽出するときには，これらが混在しない再利用単位のみを用いる．</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27</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提案手法の適用例を紹介する．</a:t>
            </a:r>
            <a:endParaRPr kumimoji="1" lang="en-US" altLang="ja-JP" dirty="0" smtClean="0"/>
          </a:p>
          <a:p>
            <a:endParaRPr kumimoji="1" lang="en-US" altLang="ja-JP" dirty="0" smtClean="0"/>
          </a:p>
          <a:p>
            <a:r>
              <a:rPr kumimoji="1" lang="ja-JP" altLang="en-US" dirty="0" smtClean="0"/>
              <a:t>ソフトウェアリポジトリは，類似した部品が多数含まれるように，様々なソフトウェアの様々なバージョンを用いて構築した．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err="1" smtClean="0"/>
              <a:t>SCInstance</a:t>
            </a:r>
            <a:r>
              <a:rPr kumimoji="1" lang="ja-JP" altLang="en-US" dirty="0" smtClean="0"/>
              <a:t>というクラスを入力としたときの結果について説明．</a:t>
            </a:r>
            <a:endParaRPr kumimoji="1" lang="en-US" altLang="ja-JP" dirty="0" smtClean="0"/>
          </a:p>
          <a:p>
            <a:endParaRPr kumimoji="1" lang="en-US" altLang="ja-JP" dirty="0" smtClean="0"/>
          </a:p>
          <a:p>
            <a:r>
              <a:rPr kumimoji="1" lang="ja-JP" altLang="en-US" dirty="0" smtClean="0"/>
              <a:t>結果として，</a:t>
            </a:r>
            <a:r>
              <a:rPr kumimoji="1" lang="en-US" altLang="ja-JP" dirty="0" smtClean="0"/>
              <a:t>22</a:t>
            </a:r>
            <a:r>
              <a:rPr kumimoji="1" lang="ja-JP" altLang="en-US" dirty="0" smtClean="0"/>
              <a:t>種類のクラスで構成される，</a:t>
            </a:r>
            <a:r>
              <a:rPr kumimoji="1" lang="en-US" altLang="ja-JP" dirty="0" smtClean="0"/>
              <a:t>2</a:t>
            </a:r>
            <a:r>
              <a:rPr kumimoji="1" lang="ja-JP" altLang="en-US" dirty="0" smtClean="0"/>
              <a:t>個の再利用単位が得られた．</a:t>
            </a:r>
            <a:r>
              <a:rPr kumimoji="1" lang="en-US" altLang="ja-JP" dirty="0" smtClean="0"/>
              <a:t>2</a:t>
            </a:r>
            <a:r>
              <a:rPr kumimoji="1" lang="ja-JP" altLang="en-US" dirty="0" smtClean="0"/>
              <a:t>個のうち，片方は完全でもう片方は不完全．</a:t>
            </a:r>
            <a:endParaRPr kumimoji="1" lang="en-US" altLang="ja-JP" dirty="0" smtClean="0"/>
          </a:p>
          <a:p>
            <a:r>
              <a:rPr kumimoji="1" lang="ja-JP" altLang="en-US" dirty="0" smtClean="0"/>
              <a:t>それぞれの違いについて説明．</a:t>
            </a:r>
            <a:endParaRPr kumimoji="1" lang="en-US" altLang="ja-JP" dirty="0" smtClean="0"/>
          </a:p>
          <a:p>
            <a:endParaRPr kumimoji="1" lang="en-US" altLang="ja-JP" dirty="0" smtClean="0"/>
          </a:p>
          <a:p>
            <a:r>
              <a:rPr kumimoji="1" lang="ja-JP" altLang="en-US" dirty="0" smtClean="0"/>
              <a:t>コードの中で，</a:t>
            </a:r>
            <a:r>
              <a:rPr kumimoji="1" lang="en-US" altLang="ja-JP" dirty="0" err="1" smtClean="0"/>
              <a:t>InstanciationException</a:t>
            </a:r>
            <a:r>
              <a:rPr kumimoji="1" lang="en-US" altLang="ja-JP" dirty="0" smtClean="0"/>
              <a:t>,</a:t>
            </a:r>
            <a:r>
              <a:rPr kumimoji="1" lang="en-US" altLang="ja-JP" baseline="0" dirty="0" smtClean="0"/>
              <a:t> </a:t>
            </a:r>
            <a:r>
              <a:rPr kumimoji="1" lang="en-US" altLang="ja-JP" baseline="0" dirty="0" err="1" smtClean="0"/>
              <a:t>IllegalAccessException</a:t>
            </a:r>
            <a:r>
              <a:rPr kumimoji="1" lang="en-US" altLang="ja-JP" baseline="0" dirty="0" smtClean="0"/>
              <a:t> </a:t>
            </a:r>
            <a:r>
              <a:rPr kumimoji="1" lang="ja-JP" altLang="en-US" baseline="0" dirty="0" smtClean="0"/>
              <a:t>として宣言された変数に対して，</a:t>
            </a:r>
            <a:r>
              <a:rPr kumimoji="1" lang="en-US" altLang="ja-JP" baseline="0" dirty="0" err="1" smtClean="0"/>
              <a:t>getCause</a:t>
            </a:r>
            <a:r>
              <a:rPr kumimoji="1" lang="en-US" altLang="ja-JP" baseline="0" dirty="0" smtClean="0"/>
              <a:t>()</a:t>
            </a:r>
            <a:r>
              <a:rPr kumimoji="1" lang="ja-JP" altLang="en-US" baseline="0" dirty="0" smtClean="0"/>
              <a:t>が呼ばれている．</a:t>
            </a:r>
            <a:endParaRPr kumimoji="1" lang="en-US" altLang="ja-JP" baseline="0" dirty="0" smtClean="0"/>
          </a:p>
          <a:p>
            <a:r>
              <a:rPr kumimoji="1" lang="en-US" altLang="ja-JP" baseline="0" dirty="0" err="1" smtClean="0"/>
              <a:t>getCause</a:t>
            </a:r>
            <a:r>
              <a:rPr kumimoji="1" lang="en-US" altLang="ja-JP" baseline="0" dirty="0" smtClean="0"/>
              <a:t>() </a:t>
            </a:r>
            <a:r>
              <a:rPr kumimoji="1" lang="ja-JP" altLang="en-US" baseline="0" dirty="0" smtClean="0"/>
              <a:t>は それぞれの親クラスである</a:t>
            </a:r>
            <a:r>
              <a:rPr kumimoji="1" lang="en-US" altLang="ja-JP" baseline="0" dirty="0" smtClean="0"/>
              <a:t>Exception </a:t>
            </a:r>
            <a:r>
              <a:rPr kumimoji="1" lang="ja-JP" altLang="en-US" baseline="0" dirty="0" smtClean="0"/>
              <a:t>クラスの親クラスである </a:t>
            </a:r>
            <a:r>
              <a:rPr kumimoji="1" lang="en-US" altLang="ja-JP" baseline="0" dirty="0" err="1" smtClean="0"/>
              <a:t>Throwable</a:t>
            </a:r>
            <a:r>
              <a:rPr kumimoji="1" lang="en-US" altLang="ja-JP" baseline="0" dirty="0" smtClean="0"/>
              <a:t> </a:t>
            </a:r>
            <a:r>
              <a:rPr kumimoji="1" lang="ja-JP" altLang="en-US" baseline="0" dirty="0" smtClean="0"/>
              <a:t>クラスに存在するメソッドだが，</a:t>
            </a:r>
            <a:r>
              <a:rPr kumimoji="1" lang="en-US" altLang="ja-JP" baseline="0" dirty="0" smtClean="0"/>
              <a:t>Java1.3</a:t>
            </a:r>
            <a:r>
              <a:rPr kumimoji="1" lang="ja-JP" altLang="en-US" baseline="0" dirty="0" smtClean="0"/>
              <a:t>以前の</a:t>
            </a:r>
            <a:r>
              <a:rPr kumimoji="1" lang="en-US" altLang="ja-JP" baseline="0" dirty="0" err="1" smtClean="0"/>
              <a:t>Throwable</a:t>
            </a:r>
            <a:r>
              <a:rPr kumimoji="1" lang="en-US" altLang="ja-JP" baseline="0" dirty="0" smtClean="0"/>
              <a:t> </a:t>
            </a:r>
            <a:r>
              <a:rPr kumimoji="1" lang="ja-JP" altLang="en-US" baseline="0" dirty="0" smtClean="0"/>
              <a:t>クラスには存在しない．</a:t>
            </a:r>
            <a:endParaRPr kumimoji="1" lang="en-US" altLang="ja-JP" baseline="0" dirty="0" smtClean="0"/>
          </a:p>
          <a:p>
            <a:endParaRPr kumimoji="1" lang="en-US" altLang="ja-JP" baseline="0" dirty="0" smtClean="0"/>
          </a:p>
          <a:p>
            <a:r>
              <a:rPr kumimoji="1" lang="ja-JP" altLang="en-US" baseline="0" dirty="0" smtClean="0"/>
              <a:t>結果として，</a:t>
            </a:r>
            <a:r>
              <a:rPr kumimoji="1" lang="en-US" altLang="ja-JP" baseline="0" dirty="0" smtClean="0"/>
              <a:t>Java 1.4 </a:t>
            </a:r>
            <a:r>
              <a:rPr kumimoji="1" lang="ja-JP" altLang="en-US" baseline="0" dirty="0" smtClean="0"/>
              <a:t>以降が必要であることが分かるが，これを手作業で調査</a:t>
            </a:r>
            <a:r>
              <a:rPr kumimoji="1" lang="ja-JP" altLang="en-US" baseline="0" dirty="0"/>
              <a:t>するには</a:t>
            </a:r>
            <a:r>
              <a:rPr kumimoji="1" lang="ja-JP" altLang="en-US" baseline="0" dirty="0" smtClean="0"/>
              <a:t>，階層の深い継承関係を追う必要が有るため，労力がかかる．</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続いて，本研究で扱うソフトウェア部品検索システムおよびソフトウェアリポジトリについて説明．</a:t>
            </a:r>
            <a:endParaRPr kumimoji="1" lang="en-US" altLang="ja-JP" dirty="0" smtClean="0"/>
          </a:p>
          <a:p>
            <a:endParaRPr kumimoji="1" lang="en-US" altLang="ja-JP" dirty="0" smtClean="0"/>
          </a:p>
          <a:p>
            <a:r>
              <a:rPr kumimoji="1" lang="ja-JP" altLang="en-US" dirty="0" smtClean="0"/>
              <a:t>ソフトウェアを開発する際に，既存のソフトウェアの部品を用いることは「ソフトウェア再利用」と呼ばれる．</a:t>
            </a:r>
            <a:endParaRPr kumimoji="1" lang="en-US" altLang="ja-JP" dirty="0" smtClean="0"/>
          </a:p>
          <a:p>
            <a:r>
              <a:rPr kumimoji="1" lang="ja-JP" altLang="en-US" dirty="0" smtClean="0"/>
              <a:t>効率的に再利用を行うことで，ソフトウェアの開発コストを削減できると言われている．</a:t>
            </a:r>
            <a:endParaRPr kumimoji="1" lang="en-US" altLang="ja-JP" dirty="0" smtClean="0"/>
          </a:p>
          <a:p>
            <a:endParaRPr kumimoji="1" lang="en-US" altLang="ja-JP" dirty="0" smtClean="0"/>
          </a:p>
          <a:p>
            <a:r>
              <a:rPr kumimoji="1" lang="ja-JP" altLang="en-US" dirty="0" smtClean="0"/>
              <a:t>ソフトウェア部品検索システムとはソフトウェア再利用を支援するシステム．</a:t>
            </a:r>
            <a:endParaRPr kumimoji="1" lang="en-US" altLang="ja-JP" dirty="0" smtClean="0"/>
          </a:p>
          <a:p>
            <a:r>
              <a:rPr kumimoji="1" lang="ja-JP" altLang="en-US" dirty="0" smtClean="0"/>
              <a:t>ソフトウェアを収集してソフトウェアリポジトリを構築し，ユーザの問い合わせに対して，適合する部品を提供する．</a:t>
            </a:r>
            <a:endParaRPr kumimoji="1" lang="en-US" altLang="ja-JP" dirty="0" smtClean="0"/>
          </a:p>
          <a:p>
            <a:r>
              <a:rPr kumimoji="1" lang="ja-JP" altLang="en-US" dirty="0" smtClean="0"/>
              <a:t>ソフトウェアリポジトリは，開発現場で過去に開発されたソフトウェアや，</a:t>
            </a:r>
            <a:r>
              <a:rPr kumimoji="1" lang="en-US" altLang="ja-JP" dirty="0" smtClean="0"/>
              <a:t>WWW</a:t>
            </a:r>
            <a:r>
              <a:rPr kumimoji="1" lang="ja-JP" altLang="en-US" dirty="0" smtClean="0"/>
              <a:t>を通じて取得可能なオープンソースソフトウェアで構成され，</a:t>
            </a:r>
            <a:endParaRPr kumimoji="1" lang="en-US" altLang="ja-JP" dirty="0" smtClean="0"/>
          </a:p>
          <a:p>
            <a:r>
              <a:rPr kumimoji="1" lang="ja-JP" altLang="en-US" dirty="0" smtClean="0"/>
              <a:t>効率的に再利用可能な部品を検索できる．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F8D85CF-E8B2-472C-8900-4E4D8E85E1A8}" type="slidenum">
              <a:rPr lang="en-US" altLang="ja-JP">
                <a:latin typeface="Arial" charset="0"/>
                <a:ea typeface="ＭＳ Ｐゴシック" charset="-128"/>
              </a:rPr>
              <a:pPr/>
              <a:t>32</a:t>
            </a:fld>
            <a:endParaRPr lang="en-US" altLang="ja-JP">
              <a:latin typeface="Arial" charset="0"/>
              <a:ea typeface="ＭＳ Ｐゴシック"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tLang="ja-JP" smtClean="0">
                <a:latin typeface="Arial" charset="0"/>
                <a:ea typeface="ＭＳ Ｐ明朝" charset="-128"/>
              </a:rPr>
              <a:t>The experiment 4 is for Q.4.</a:t>
            </a:r>
          </a:p>
          <a:p>
            <a:pPr eaLnBrk="1" hangingPunct="1"/>
            <a:r>
              <a:rPr lang="en-US" altLang="ja-JP" smtClean="0">
                <a:latin typeface="Arial" charset="0"/>
                <a:ea typeface="ＭＳ Ｐ明朝" charset="-128"/>
              </a:rPr>
              <a:t>First, we list top-ten components in the in- and out-degree</a:t>
            </a:r>
          </a:p>
          <a:p>
            <a:pPr eaLnBrk="1" hangingPunct="1"/>
            <a:r>
              <a:rPr lang="en-US" altLang="ja-JP" smtClean="0">
                <a:latin typeface="Arial" charset="0"/>
                <a:ea typeface="ＭＳ Ｐ明朝" charset="-128"/>
              </a:rPr>
              <a:t>Then, spearman’s rank correlation coefficient is calculated between degrees and metric values.</a:t>
            </a:r>
          </a:p>
          <a:p>
            <a:pPr eaLnBrk="1" hangingPunct="1"/>
            <a:r>
              <a:rPr lang="en-US" altLang="ja-JP" smtClean="0">
                <a:latin typeface="Arial" charset="0"/>
                <a:ea typeface="ＭＳ Ｐ明朝" charset="-128"/>
              </a:rPr>
              <a:t>These are the metrics used in this experiment.</a:t>
            </a:r>
          </a:p>
          <a:p>
            <a:pPr eaLnBrk="1" hangingPunct="1"/>
            <a:r>
              <a:rPr lang="en-US" altLang="ja-JP" smtClean="0">
                <a:latin typeface="Arial" charset="0"/>
                <a:ea typeface="ＭＳ Ｐ明朝" charset="-128"/>
              </a:rPr>
              <a:t>LOC is non-comment source lines of code.</a:t>
            </a:r>
          </a:p>
          <a:p>
            <a:pPr eaLnBrk="1" hangingPunct="1"/>
            <a:r>
              <a:rPr lang="en-US" altLang="ja-JP" smtClean="0">
                <a:latin typeface="Arial" charset="0"/>
                <a:ea typeface="ＭＳ Ｐ明朝" charset="-128"/>
              </a:rPr>
              <a:t>WMC1 and WMC2 are variations of Weighted Methods per Class. </a:t>
            </a:r>
          </a:p>
          <a:p>
            <a:pPr eaLnBrk="1" hangingPunct="1"/>
            <a:r>
              <a:rPr lang="en-US" altLang="ja-JP" smtClean="0">
                <a:latin typeface="Arial" charset="0"/>
                <a:ea typeface="ＭＳ Ｐ明朝" charset="-128"/>
              </a:rPr>
              <a:t>For WMC1, Constant value 1 is used for the weight of the methods. That is, WMC1 is identical with the number of methods.</a:t>
            </a:r>
          </a:p>
          <a:p>
            <a:pPr eaLnBrk="1" hangingPunct="1"/>
            <a:r>
              <a:rPr lang="en-US" altLang="ja-JP" smtClean="0">
                <a:latin typeface="Arial" charset="0"/>
                <a:ea typeface="ＭＳ Ｐ明朝" charset="-128"/>
              </a:rPr>
              <a:t>For WMC2, Cyclomatic complexity is used for the weight of the methods.</a:t>
            </a:r>
          </a:p>
          <a:p>
            <a:pPr eaLnBrk="1" hangingPunct="1"/>
            <a:r>
              <a:rPr lang="en-US" altLang="ja-JP" smtClean="0">
                <a:latin typeface="Arial" charset="0"/>
                <a:ea typeface="ＭＳ Ｐ明朝" charset="-128"/>
              </a:rPr>
              <a:t>LCOM is a variation of lack of cohesion of methods. We use LCOM5.</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The target data set is SPARS_DB.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70C1F9A-FB88-4AA0-BF37-B5B152BB9494}" type="slidenum">
              <a:rPr lang="en-US" altLang="ja-JP">
                <a:latin typeface="Arial" charset="0"/>
                <a:ea typeface="ＭＳ Ｐゴシック" charset="-128"/>
              </a:rPr>
              <a:pPr/>
              <a:t>33</a:t>
            </a:fld>
            <a:endParaRPr lang="en-US" altLang="ja-JP">
              <a:latin typeface="Arial" charset="0"/>
              <a:ea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ltLang="ja-JP" smtClean="0">
                <a:latin typeface="Arial" charset="0"/>
                <a:ea typeface="ＭＳ Ｐ明朝" charset="-128"/>
              </a:rPr>
              <a:t>First, we present the result for in-degree.</a:t>
            </a:r>
          </a:p>
          <a:p>
            <a:pPr eaLnBrk="1" hangingPunct="1"/>
            <a:r>
              <a:rPr lang="en-US" altLang="ja-JP" smtClean="0">
                <a:latin typeface="Arial" charset="0"/>
                <a:ea typeface="ＭＳ Ｐ明朝" charset="-128"/>
              </a:rPr>
              <a:t>The top-ten components in the in-degree are listed in first table.</a:t>
            </a:r>
          </a:p>
          <a:p>
            <a:pPr eaLnBrk="1" hangingPunct="1"/>
            <a:r>
              <a:rPr lang="en-US" altLang="ja-JP" smtClean="0">
                <a:latin typeface="Arial" charset="0"/>
                <a:ea typeface="ＭＳ Ｐ明朝" charset="-128"/>
              </a:rPr>
              <a:t>We can see that the components that have fundamental or general role is listed.</a:t>
            </a:r>
          </a:p>
          <a:p>
            <a:pPr eaLnBrk="1" hangingPunct="1"/>
            <a:r>
              <a:rPr lang="en-US" altLang="ja-JP" smtClean="0">
                <a:latin typeface="Arial" charset="0"/>
                <a:ea typeface="ＭＳ Ｐ明朝" charset="-128"/>
              </a:rPr>
              <a:t>For example, java.lang.String class represents character string,</a:t>
            </a:r>
          </a:p>
          <a:p>
            <a:pPr eaLnBrk="1" hangingPunct="1"/>
            <a:r>
              <a:rPr lang="en-US" altLang="ja-JP" smtClean="0">
                <a:latin typeface="Arial" charset="0"/>
                <a:ea typeface="ＭＳ Ｐ明朝" charset="-128"/>
              </a:rPr>
              <a:t>and java.lang.Object class is the parent class of all classes.</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the second table presents the correlation coefficient between the in-degree and out-degree, and metrics.</a:t>
            </a:r>
          </a:p>
          <a:p>
            <a:pPr eaLnBrk="1" hangingPunct="1"/>
            <a:r>
              <a:rPr lang="en-US" altLang="ja-JP" smtClean="0">
                <a:latin typeface="Arial" charset="0"/>
                <a:ea typeface="ＭＳ Ｐ明朝" charset="-128"/>
              </a:rPr>
              <a:t>This table shows that in-degree have low correlation with the metrics.</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We infer that the in-degree relates to the role.</a:t>
            </a:r>
          </a:p>
          <a:p>
            <a:pPr eaLnBrk="1" hangingPunct="1"/>
            <a:r>
              <a:rPr lang="en-US" altLang="ja-JP" smtClean="0">
                <a:latin typeface="Arial" charset="0"/>
                <a:ea typeface="ＭＳ Ｐ明朝" charset="-128"/>
              </a:rPr>
              <a:t>A few fundamental or general components are used everywhere,</a:t>
            </a:r>
          </a:p>
          <a:p>
            <a:pPr eaLnBrk="1" hangingPunct="1"/>
            <a:r>
              <a:rPr lang="en-US" altLang="ja-JP" smtClean="0">
                <a:latin typeface="Arial" charset="0"/>
                <a:ea typeface="ＭＳ Ｐ明朝" charset="-128"/>
              </a:rPr>
              <a:t>on the other hand, Most of the components are used at the specific part of a software system because the component have specialized role.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AF74AE2-D4F0-476A-A46F-168353A890AB}" type="slidenum">
              <a:rPr lang="en-US" altLang="ja-JP">
                <a:latin typeface="Arial" charset="0"/>
                <a:ea typeface="ＭＳ Ｐゴシック" charset="-128"/>
              </a:rPr>
              <a:pPr/>
              <a:t>34</a:t>
            </a:fld>
            <a:endParaRPr lang="en-US" altLang="ja-JP">
              <a:latin typeface="Arial" charset="0"/>
              <a:ea typeface="ＭＳ Ｐゴシック"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tLang="ja-JP" smtClean="0">
                <a:latin typeface="Arial" charset="0"/>
                <a:ea typeface="ＭＳ Ｐ明朝" charset="-128"/>
              </a:rPr>
              <a:t>Next, we present the result for in-degree.</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Top-ten components in out-degree are listed in first table.</a:t>
            </a:r>
          </a:p>
          <a:p>
            <a:pPr eaLnBrk="1" hangingPunct="1"/>
            <a:r>
              <a:rPr lang="en-US" altLang="ja-JP" smtClean="0">
                <a:latin typeface="Arial" charset="0"/>
                <a:ea typeface="ＭＳ Ｐ明朝" charset="-128"/>
              </a:rPr>
              <a:t>These are simply large and complex components.</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And the second table, correlation with metrics shows that out-degree have high correlation with LOC and WMC.</a:t>
            </a:r>
          </a:p>
          <a:p>
            <a:pPr eaLnBrk="1" hangingPunct="1"/>
            <a:endParaRPr lang="en-US" altLang="ja-JP" smtClean="0">
              <a:latin typeface="Arial" charset="0"/>
              <a:ea typeface="ＭＳ Ｐ明朝" charset="-128"/>
            </a:endParaRPr>
          </a:p>
          <a:p>
            <a:pPr eaLnBrk="1" hangingPunct="1"/>
            <a:r>
              <a:rPr lang="en-US" altLang="ja-JP" smtClean="0">
                <a:latin typeface="Arial" charset="0"/>
                <a:ea typeface="ＭＳ Ｐ明朝" charset="-128"/>
              </a:rPr>
              <a:t>So, we infer that the out-degree relates to the size and/or complexity of the component.</a:t>
            </a:r>
          </a:p>
          <a:p>
            <a:pPr eaLnBrk="1" hangingPunct="1"/>
            <a:r>
              <a:rPr lang="en-US" altLang="ja-JP" smtClean="0">
                <a:latin typeface="Arial" charset="0"/>
                <a:ea typeface="ＭＳ Ｐ明朝" charset="-128"/>
              </a:rPr>
              <a:t>It seems that extremely large components are unrealistic.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17F678A-EABF-41A4-946A-09D1D3F664DF}" type="slidenum">
              <a:rPr lang="en-US" altLang="ja-JP">
                <a:latin typeface="Arial" charset="0"/>
                <a:ea typeface="ＭＳ Ｐゴシック" charset="-128"/>
              </a:rPr>
              <a:pPr/>
              <a:t>36</a:t>
            </a:fld>
            <a:endParaRPr lang="en-US" altLang="ja-JP">
              <a:latin typeface="Arial" charset="0"/>
              <a:ea typeface="ＭＳ Ｐゴシック"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17E02A6-EAFE-4231-A2FF-2E1D455A1775}" type="slidenum">
              <a:rPr lang="en-US" altLang="ja-JP">
                <a:latin typeface="Arial" charset="0"/>
                <a:ea typeface="ＭＳ Ｐゴシック" charset="-128"/>
              </a:rPr>
              <a:pPr/>
              <a:t>37</a:t>
            </a:fld>
            <a:endParaRPr lang="en-US" altLang="ja-JP">
              <a:latin typeface="Arial" charset="0"/>
              <a:ea typeface="ＭＳ Ｐゴシック"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ではソフトウェアリポジトリの中身に注目していく．</a:t>
            </a:r>
            <a:endParaRPr kumimoji="1" lang="en-US" altLang="ja-JP" dirty="0" smtClean="0"/>
          </a:p>
          <a:p>
            <a:r>
              <a:rPr kumimoji="1" lang="ja-JP" altLang="en-US" dirty="0" smtClean="0"/>
              <a:t>ソフトウェアリポジトリには様々なソフトウェアが格納されていて，それぞれの部品が依存関係によるネットワークを構成している．</a:t>
            </a:r>
            <a:endParaRPr kumimoji="1" lang="en-US" altLang="ja-JP" dirty="0" smtClean="0"/>
          </a:p>
          <a:p>
            <a:endParaRPr kumimoji="1" lang="en-US" altLang="ja-JP" dirty="0" smtClean="0"/>
          </a:p>
          <a:p>
            <a:r>
              <a:rPr kumimoji="1" lang="ja-JP" altLang="en-US" dirty="0" smtClean="0"/>
              <a:t>既存の解析手法では，個々のソフトウェア内で閉じた依存関係のみを解析して扱っているが，</a:t>
            </a:r>
            <a:endParaRPr kumimoji="1" lang="en-US" altLang="ja-JP" dirty="0" smtClean="0"/>
          </a:p>
          <a:p>
            <a:r>
              <a:rPr kumimoji="1" lang="ja-JP" altLang="en-US" dirty="0" smtClean="0"/>
              <a:t>実際には，アプリケーションソフトウェアがライブラリを利用している場合など，ソフトウェアをまたがった依存関係が存在する．</a:t>
            </a:r>
            <a:endParaRPr kumimoji="1" lang="en-US" altLang="ja-JP" dirty="0" smtClean="0"/>
          </a:p>
          <a:p>
            <a:endParaRPr kumimoji="1" lang="en-US" altLang="ja-JP" dirty="0" smtClean="0"/>
          </a:p>
          <a:p>
            <a:r>
              <a:rPr kumimoji="1" lang="ja-JP" altLang="en-US" dirty="0" smtClean="0"/>
              <a:t>そこで，ソフトウェアをまたがった依存関係を含む，ソフトウェアリポジトリ全体の依存関係に着目した研究を行う．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a:t>
            </a:fld>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49</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研究の概略説明．</a:t>
            </a:r>
            <a:endParaRPr kumimoji="1" lang="en-US" altLang="ja-JP" dirty="0" smtClean="0"/>
          </a:p>
          <a:p>
            <a:endParaRPr kumimoji="1" lang="en-US" altLang="ja-JP" dirty="0" smtClean="0"/>
          </a:p>
          <a:p>
            <a:r>
              <a:rPr kumimoji="1" lang="ja-JP" altLang="en-US" dirty="0" smtClean="0"/>
              <a:t>まず，ソフトウェアリポジトリ全体の，大局的な依存関係の性質を調査した．</a:t>
            </a:r>
            <a:endParaRPr kumimoji="1" lang="en-US" altLang="ja-JP" dirty="0" smtClean="0"/>
          </a:p>
          <a:p>
            <a:r>
              <a:rPr kumimoji="1" lang="ja-JP" altLang="en-US" dirty="0" smtClean="0"/>
              <a:t>この調査では，部品グラフの次数分布に関する実験を行った．</a:t>
            </a:r>
            <a:endParaRPr kumimoji="1" lang="en-US" altLang="ja-JP" dirty="0" smtClean="0"/>
          </a:p>
          <a:p>
            <a:endParaRPr kumimoji="1" lang="en-US" altLang="ja-JP" dirty="0" smtClean="0"/>
          </a:p>
          <a:p>
            <a:r>
              <a:rPr kumimoji="1" lang="ja-JP" altLang="en-US" dirty="0" smtClean="0"/>
              <a:t>また，局所的な依存関係の理解を支援する手法を提案．</a:t>
            </a:r>
            <a:endParaRPr kumimoji="1" lang="en-US" altLang="ja-JP" dirty="0" smtClean="0"/>
          </a:p>
          <a:p>
            <a:r>
              <a:rPr kumimoji="1" lang="ja-JP" altLang="en-US" dirty="0" smtClean="0"/>
              <a:t>部品を再利用するときには，その部品の依存関係を調査し，理解する必要があるが，労力がかかる．</a:t>
            </a:r>
            <a:endParaRPr kumimoji="1" lang="en-US" altLang="ja-JP" dirty="0" smtClean="0"/>
          </a:p>
          <a:p>
            <a:r>
              <a:rPr kumimoji="1" lang="ja-JP" altLang="en-US" dirty="0" smtClean="0"/>
              <a:t>そこで，依存関係を解析して効率的な再利用を支援する手法を提案．</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5</a:t>
            </a:fld>
            <a:endParaRPr kumimoji="1" lang="ja-JP"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50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部品グラフの性質として，次数分布に関する調査を行う．</a:t>
            </a:r>
            <a:endParaRPr kumimoji="1" lang="en-US" altLang="ja-JP" dirty="0" smtClean="0"/>
          </a:p>
          <a:p>
            <a:endParaRPr kumimoji="1" lang="en-US" altLang="ja-JP" dirty="0" smtClean="0"/>
          </a:p>
          <a:p>
            <a:r>
              <a:rPr kumimoji="1" lang="ja-JP" altLang="en-US" dirty="0" smtClean="0"/>
              <a:t>スケールフリー性とは，次数分布にべき乗則が成り立つ性質のことで，様々な分野で注目されている．</a:t>
            </a:r>
            <a:endParaRPr kumimoji="1" lang="en-US" altLang="ja-JP" dirty="0" smtClean="0"/>
          </a:p>
          <a:p>
            <a:r>
              <a:rPr kumimoji="1" lang="ja-JP" altLang="en-US" dirty="0" smtClean="0"/>
              <a:t>スケールフリー性をもつグラフはおおよそ右のような構造になり，ごく一部の頂点が多くの頂点と接続されているが，大多数の頂点はほとんど辺を持たない．</a:t>
            </a:r>
            <a:endParaRPr kumimoji="1" lang="en-US" altLang="ja-JP" dirty="0" smtClean="0"/>
          </a:p>
          <a:p>
            <a:endParaRPr kumimoji="1" lang="en-US" altLang="ja-JP" dirty="0" smtClean="0"/>
          </a:p>
          <a:p>
            <a:r>
              <a:rPr kumimoji="1" lang="ja-JP" altLang="en-US" dirty="0" smtClean="0"/>
              <a:t>既存研究でも，部品グラフの次数分布がべき乗則であることが示されているが，</a:t>
            </a:r>
            <a:endParaRPr kumimoji="1" lang="en-US" altLang="ja-JP" dirty="0" smtClean="0"/>
          </a:p>
          <a:p>
            <a:r>
              <a:rPr kumimoji="1" lang="ja-JP" altLang="en-US" dirty="0" smtClean="0"/>
              <a:t>個々のソフトウェアで閉じた依存関係のみを解析していて，ソフトウェアリポジトリのようなソフトウェアをまたがった依存関係を含む部品グラフは調査されていない．</a:t>
            </a:r>
            <a:endParaRPr kumimoji="1" lang="en-US" altLang="ja-JP" dirty="0" smtClean="0"/>
          </a:p>
          <a:p>
            <a:r>
              <a:rPr kumimoji="1" lang="ja-JP" altLang="en-US" dirty="0" smtClean="0"/>
              <a:t>また，部品グラフを構築する際，継承などの「代表的な」参照関係のみを解析しているため，部品グラフに反映されていない依存関係が多い．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そこで，本研究では詳細な静的解析に基づき，部品間の依存関係を反映した部品グラフを用いた調査を行う．</a:t>
            </a:r>
            <a:endParaRPr kumimoji="1" lang="en-US" altLang="ja-JP" dirty="0" smtClean="0"/>
          </a:p>
          <a:p>
            <a:r>
              <a:rPr kumimoji="1" lang="ja-JP" altLang="en-US" dirty="0" smtClean="0"/>
              <a:t>また，ソフトウェアリポジトリを用いて，ソフトウェアをまたがる依存関係を含む大規模な部品グラフを調査する</a:t>
            </a:r>
            <a:endParaRPr kumimoji="1" lang="en-US" altLang="ja-JP" dirty="0" smtClean="0"/>
          </a:p>
        </p:txBody>
      </p:sp>
      <p:sp>
        <p:nvSpPr>
          <p:cNvPr id="4" name="スライド番号プレースホルダ 3"/>
          <p:cNvSpPr>
            <a:spLocks noGrp="1"/>
          </p:cNvSpPr>
          <p:nvPr>
            <p:ph type="sldNum" sz="quarter" idx="10"/>
          </p:nvPr>
        </p:nvSpPr>
        <p:spPr/>
        <p:txBody>
          <a:bodyPr/>
          <a:lstStyle/>
          <a:p>
            <a:fld id="{77AA1D0B-F1C5-45F7-A0EF-BEA4BCCF754D}"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0" y="981075"/>
            <a:ext cx="9144000" cy="2232025"/>
          </a:xfrm>
          <a:custGeom>
            <a:avLst/>
            <a:gdLst>
              <a:gd name="G0" fmla="+- 1002 0 0"/>
            </a:gdLst>
            <a:ahLst/>
            <a:cxnLst>
              <a:cxn ang="0">
                <a:pos x="0" y="0"/>
              </a:cxn>
              <a:cxn ang="0">
                <a:pos x="1002" y="0"/>
              </a:cxn>
              <a:cxn ang="0">
                <a:pos x="1002" y="1000"/>
              </a:cxn>
              <a:cxn ang="0">
                <a:pos x="0" y="1000"/>
              </a:cxn>
              <a:cxn ang="0">
                <a:pos x="0" y="0"/>
              </a:cxn>
              <a:cxn ang="0">
                <a:pos x="1000" y="0"/>
              </a:cxn>
            </a:cxnLst>
            <a:rect l="0" t="0" r="r" b="b"/>
            <a:pathLst>
              <a:path w="1000" h="1000" stroke="0">
                <a:moveTo>
                  <a:pt x="0" y="0"/>
                </a:moveTo>
                <a:lnTo>
                  <a:pt x="1002" y="0"/>
                </a:lnTo>
                <a:lnTo>
                  <a:pt x="1002" y="1000"/>
                </a:lnTo>
                <a:lnTo>
                  <a:pt x="0" y="1000"/>
                </a:lnTo>
                <a:close/>
              </a:path>
              <a:path w="1000" h="1000">
                <a:moveTo>
                  <a:pt x="0" y="0"/>
                </a:moveTo>
                <a:lnTo>
                  <a:pt x="1000" y="0"/>
                </a:lnTo>
              </a:path>
            </a:pathLst>
          </a:custGeom>
          <a:solidFill>
            <a:schemeClr val="accent2"/>
          </a:solidFill>
          <a:ln w="9525">
            <a:noFill/>
            <a:round/>
            <a:headEnd/>
            <a:tailEnd/>
          </a:ln>
        </p:spPr>
        <p:txBody>
          <a:bodyPr rot="10800000"/>
          <a:lstStyle/>
          <a:p>
            <a:pPr>
              <a:spcBef>
                <a:spcPct val="0"/>
              </a:spcBef>
              <a:defRPr/>
            </a:pPr>
            <a:endParaRPr lang="ja-JP" altLang="ja-JP">
              <a:latin typeface="Arial" pitchFamily="34" charset="0"/>
              <a:ea typeface="MS UI Gothic" pitchFamily="50" charset="-128"/>
            </a:endParaRPr>
          </a:p>
        </p:txBody>
      </p:sp>
      <p:sp>
        <p:nvSpPr>
          <p:cNvPr id="5" name="Text Box 8"/>
          <p:cNvSpPr txBox="1">
            <a:spLocks noChangeArrowheads="1"/>
          </p:cNvSpPr>
          <p:nvPr/>
        </p:nvSpPr>
        <p:spPr bwMode="auto">
          <a:xfrm>
            <a:off x="906463" y="6664325"/>
            <a:ext cx="7245350" cy="214313"/>
          </a:xfrm>
          <a:prstGeom prst="rect">
            <a:avLst/>
          </a:prstGeom>
          <a:noFill/>
          <a:ln w="9525">
            <a:noFill/>
            <a:miter lim="800000"/>
            <a:headEnd/>
            <a:tailEnd/>
          </a:ln>
          <a:effectLst/>
        </p:spPr>
        <p:txBody>
          <a:bodyPr wrap="none">
            <a:spAutoFit/>
          </a:bodyPr>
          <a:lstStyle/>
          <a:p>
            <a:pPr algn="r">
              <a:spcBef>
                <a:spcPct val="0"/>
              </a:spcBef>
              <a:defRPr/>
            </a:pPr>
            <a:r>
              <a:rPr lang="en-US" altLang="ja-JP" sz="800" b="1" i="1" dirty="0">
                <a:solidFill>
                  <a:srgbClr val="111111"/>
                </a:solidFill>
                <a:latin typeface="Arial" pitchFamily="34" charset="0"/>
                <a:ea typeface="MS UI Gothic" pitchFamily="50" charset="-128"/>
              </a:rPr>
              <a:t>Software Engineering Laboratory,  Department of Computer Science,  Graduate School of Information Science and Technology,  Osaka University</a:t>
            </a:r>
          </a:p>
        </p:txBody>
      </p:sp>
      <p:pic>
        <p:nvPicPr>
          <p:cNvPr id="6" name="Picture 9" descr="sel-logo"/>
          <p:cNvPicPr>
            <a:picLocks noChangeAspect="1" noChangeArrowheads="1"/>
          </p:cNvPicPr>
          <p:nvPr/>
        </p:nvPicPr>
        <p:blipFill>
          <a:blip r:embed="rId2"/>
          <a:srcRect/>
          <a:stretch>
            <a:fillRect/>
          </a:stretch>
        </p:blipFill>
        <p:spPr bwMode="auto">
          <a:xfrm>
            <a:off x="7734300" y="77788"/>
            <a:ext cx="1374775" cy="471487"/>
          </a:xfrm>
          <a:prstGeom prst="rect">
            <a:avLst/>
          </a:prstGeom>
          <a:noFill/>
          <a:ln w="9525">
            <a:noFill/>
            <a:miter lim="800000"/>
            <a:headEnd/>
            <a:tailEnd/>
          </a:ln>
        </p:spPr>
      </p:pic>
      <p:pic>
        <p:nvPicPr>
          <p:cNvPr id="7" name="Picture 10" descr="univ-logo"/>
          <p:cNvPicPr>
            <a:picLocks noChangeAspect="1" noChangeArrowheads="1"/>
          </p:cNvPicPr>
          <p:nvPr/>
        </p:nvPicPr>
        <p:blipFill>
          <a:blip r:embed="rId3"/>
          <a:srcRect/>
          <a:stretch>
            <a:fillRect/>
          </a:stretch>
        </p:blipFill>
        <p:spPr bwMode="auto">
          <a:xfrm>
            <a:off x="34925" y="6453188"/>
            <a:ext cx="395288" cy="390525"/>
          </a:xfrm>
          <a:prstGeom prst="rect">
            <a:avLst/>
          </a:prstGeom>
          <a:noFill/>
          <a:ln w="9525">
            <a:noFill/>
            <a:miter lim="800000"/>
            <a:headEnd/>
            <a:tailEnd/>
          </a:ln>
        </p:spPr>
      </p:pic>
      <p:sp>
        <p:nvSpPr>
          <p:cNvPr id="146435" name="Rectangle 3"/>
          <p:cNvSpPr>
            <a:spLocks noGrp="1" noChangeArrowheads="1"/>
          </p:cNvSpPr>
          <p:nvPr>
            <p:ph type="ctrTitle"/>
          </p:nvPr>
        </p:nvSpPr>
        <p:spPr>
          <a:xfrm>
            <a:off x="539750" y="1125538"/>
            <a:ext cx="7920038" cy="1944687"/>
          </a:xfrm>
        </p:spPr>
        <p:txBody>
          <a:bodyPr tIns="45720" bIns="45720" anchor="ctr"/>
          <a:lstStyle>
            <a:lvl1pPr>
              <a:defRPr/>
            </a:lvl1pPr>
          </a:lstStyle>
          <a:p>
            <a:r>
              <a:rPr lang="ja-JP" altLang="en-US" smtClean="0"/>
              <a:t>マスタ タイトルの書式設定</a:t>
            </a:r>
            <a:endParaRPr lang="en-US" altLang="ja-JP"/>
          </a:p>
        </p:txBody>
      </p:sp>
      <p:sp>
        <p:nvSpPr>
          <p:cNvPr id="146436" name="Rectangle 4"/>
          <p:cNvSpPr>
            <a:spLocks noGrp="1" noChangeArrowheads="1"/>
          </p:cNvSpPr>
          <p:nvPr>
            <p:ph type="subTitle" idx="1"/>
          </p:nvPr>
        </p:nvSpPr>
        <p:spPr>
          <a:xfrm>
            <a:off x="2987675" y="3429000"/>
            <a:ext cx="5976938" cy="1752600"/>
          </a:xfrm>
        </p:spPr>
        <p:txBody>
          <a:bodyPr/>
          <a:lstStyle>
            <a:lvl1pPr marL="0" indent="0" algn="r">
              <a:buFont typeface="Wingdings" pitchFamily="2" charset="2"/>
              <a:buNone/>
              <a:defRPr/>
            </a:lvl1pPr>
          </a:lstStyle>
          <a:p>
            <a:r>
              <a:rPr lang="ja-JP" altLang="en-US" smtClean="0"/>
              <a:t>マスタ サブタイトルの書式設定</a:t>
            </a:r>
            <a:endParaRPr lang="ja-JP" altLang="en-US"/>
          </a:p>
        </p:txBody>
      </p:sp>
      <p:sp>
        <p:nvSpPr>
          <p:cNvPr id="11" name="日付プレースホルダ 10"/>
          <p:cNvSpPr>
            <a:spLocks noGrp="1"/>
          </p:cNvSpPr>
          <p:nvPr>
            <p:ph type="dt" sz="half" idx="10"/>
          </p:nvPr>
        </p:nvSpPr>
        <p:spPr/>
        <p:txBody>
          <a:bodyPr/>
          <a:lstStyle/>
          <a:p>
            <a:r>
              <a:rPr lang="en-US" altLang="ja-JP" smtClean="0"/>
              <a:t>2008/12/24</a:t>
            </a:r>
            <a:endParaRPr lang="ja-JP" altLang="en-US"/>
          </a:p>
        </p:txBody>
      </p:sp>
      <p:sp>
        <p:nvSpPr>
          <p:cNvPr id="12" name="スライド番号プレースホルダ 11"/>
          <p:cNvSpPr>
            <a:spLocks noGrp="1"/>
          </p:cNvSpPr>
          <p:nvPr>
            <p:ph type="sldNum" sz="quarter" idx="11"/>
          </p:nvPr>
        </p:nvSpPr>
        <p:spPr>
          <a:xfrm>
            <a:off x="7858148" y="6357958"/>
            <a:ext cx="1285853" cy="500042"/>
          </a:xfrm>
        </p:spPr>
        <p:txBody>
          <a:bodyPr wrap="none" lIns="0" tIns="0" rIns="0" bIns="0" anchor="t" anchorCtr="0"/>
          <a:lstStyle>
            <a:lvl1pPr algn="r">
              <a:defRPr sz="3600"/>
            </a:lvl1pPr>
          </a:lstStyle>
          <a:p>
            <a:fld id="{0AB997E4-03AD-42D4-BC9B-AC69FCAAF327}" type="slidenum">
              <a:rPr lang="ja-JP" altLang="en-US" smtClean="0"/>
              <a:pPr/>
              <a:t>&lt;#&gt;</a:t>
            </a:fld>
            <a:endParaRPr lang="ja-JP" altLang="en-US" dirty="0"/>
          </a:p>
        </p:txBody>
      </p:sp>
      <p:sp>
        <p:nvSpPr>
          <p:cNvPr id="13" name="フッター プレースホルダ 12"/>
          <p:cNvSpPr>
            <a:spLocks noGrp="1"/>
          </p:cNvSpPr>
          <p:nvPr>
            <p:ph type="ftr" sz="quarter" idx="12"/>
          </p:nvPr>
        </p:nvSpPr>
        <p:spPr/>
        <p:txBody>
          <a:bodyPr/>
          <a:lstStyle/>
          <a:p>
            <a:r>
              <a:rPr lang="zh-CN" altLang="en-US" smtClean="0"/>
              <a:t>博士学位論文公聴会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5"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6"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04025" y="115888"/>
            <a:ext cx="2232025" cy="619283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7950" y="115888"/>
            <a:ext cx="6543675" cy="619283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5"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6"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dt" sz="half" idx="10"/>
          </p:nvPr>
        </p:nvSpPr>
        <p:spPr>
          <a:xfrm>
            <a:off x="972923" y="6504039"/>
            <a:ext cx="955871" cy="214314"/>
          </a:xfrm>
          <a:ln/>
        </p:spPr>
        <p:txBody>
          <a:bodyPr lIns="36000" tIns="36000" rIns="36000" bIns="36000"/>
          <a:lstStyle>
            <a:lvl1pPr>
              <a:defRPr/>
            </a:lvl1pPr>
          </a:lstStyle>
          <a:p>
            <a:r>
              <a:rPr kumimoji="1" lang="en-US" altLang="ja-JP" smtClean="0"/>
              <a:t>2008/12/24</a:t>
            </a:r>
            <a:endParaRPr kumimoji="1" lang="ja-JP" altLang="en-US"/>
          </a:p>
        </p:txBody>
      </p:sp>
      <p:sp>
        <p:nvSpPr>
          <p:cNvPr id="5" name="Rectangle 6"/>
          <p:cNvSpPr>
            <a:spLocks noGrp="1" noChangeArrowheads="1"/>
          </p:cNvSpPr>
          <p:nvPr>
            <p:ph type="ftr" sz="quarter" idx="11"/>
          </p:nvPr>
        </p:nvSpPr>
        <p:spPr>
          <a:xfrm>
            <a:off x="6000760" y="6500834"/>
            <a:ext cx="2071670" cy="215900"/>
          </a:xfrm>
          <a:ln/>
        </p:spPr>
        <p:txBody>
          <a:bodyPr lIns="36000" tIns="36000" rIns="36000" bIns="36000"/>
          <a:lstStyle>
            <a:lvl1pPr>
              <a:defRPr/>
            </a:lvl1pPr>
          </a:lstStyle>
          <a:p>
            <a:r>
              <a:rPr kumimoji="1" lang="zh-CN" altLang="en-US" smtClean="0"/>
              <a:t>博士学位論文公聴会</a:t>
            </a:r>
            <a:endParaRPr kumimoji="1" lang="ja-JP" altLang="en-US" dirty="0"/>
          </a:p>
        </p:txBody>
      </p:sp>
      <p:sp>
        <p:nvSpPr>
          <p:cNvPr id="6"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5"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6"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7950" y="10525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6"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7"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8"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9"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4"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5"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3"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4"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6"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7"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r>
              <a:rPr kumimoji="1" lang="en-US" altLang="ja-JP" smtClean="0"/>
              <a:t>2008/12/24</a:t>
            </a:r>
            <a:endParaRPr kumimoji="1" lang="ja-JP" altLang="en-US"/>
          </a:p>
        </p:txBody>
      </p:sp>
      <p:sp>
        <p:nvSpPr>
          <p:cNvPr id="6" name="Rectangle 6"/>
          <p:cNvSpPr>
            <a:spLocks noGrp="1" noChangeArrowheads="1"/>
          </p:cNvSpPr>
          <p:nvPr>
            <p:ph type="ftr" sz="quarter" idx="11"/>
          </p:nvPr>
        </p:nvSpPr>
        <p:spPr>
          <a:ln/>
        </p:spPr>
        <p:txBody>
          <a:bodyPr/>
          <a:lstStyle>
            <a:lvl1pPr>
              <a:defRPr/>
            </a:lvl1pPr>
          </a:lstStyle>
          <a:p>
            <a:r>
              <a:rPr kumimoji="1" lang="zh-CN" altLang="en-US" smtClean="0"/>
              <a:t>博士学位論文公聴会</a:t>
            </a:r>
            <a:endParaRPr kumimoji="1" lang="ja-JP" altLang="en-US"/>
          </a:p>
        </p:txBody>
      </p:sp>
      <p:sp>
        <p:nvSpPr>
          <p:cNvPr id="7" name="Rectangle 7"/>
          <p:cNvSpPr>
            <a:spLocks noGrp="1" noChangeArrowheads="1"/>
          </p:cNvSpPr>
          <p:nvPr>
            <p:ph type="sldNum" sz="quarter" idx="12"/>
          </p:nvPr>
        </p:nvSpPr>
        <p:spPr>
          <a:ln/>
        </p:spPr>
        <p:txBody>
          <a:bodyPr/>
          <a:lstStyle>
            <a:lvl1pPr>
              <a:defRPr/>
            </a:lvl1pPr>
          </a:lstStyle>
          <a:p>
            <a:fld id="{0AB997E4-03AD-42D4-BC9B-AC69FCAAF32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AutoShape 2"/>
          <p:cNvSpPr>
            <a:spLocks noChangeArrowheads="1"/>
          </p:cNvSpPr>
          <p:nvPr/>
        </p:nvSpPr>
        <p:spPr bwMode="auto">
          <a:xfrm flipV="1">
            <a:off x="0" y="0"/>
            <a:ext cx="9144000" cy="981075"/>
          </a:xfrm>
          <a:custGeom>
            <a:avLst/>
            <a:gdLst>
              <a:gd name="G0" fmla="+- 1002 0 0"/>
            </a:gdLst>
            <a:ahLst/>
            <a:cxnLst>
              <a:cxn ang="0">
                <a:pos x="0" y="0"/>
              </a:cxn>
              <a:cxn ang="0">
                <a:pos x="1002" y="0"/>
              </a:cxn>
              <a:cxn ang="0">
                <a:pos x="1002" y="1000"/>
              </a:cxn>
              <a:cxn ang="0">
                <a:pos x="0" y="1000"/>
              </a:cxn>
              <a:cxn ang="0">
                <a:pos x="0" y="0"/>
              </a:cxn>
              <a:cxn ang="0">
                <a:pos x="1000" y="0"/>
              </a:cxn>
            </a:cxnLst>
            <a:rect l="0" t="0" r="r" b="b"/>
            <a:pathLst>
              <a:path w="1000" h="1000" stroke="0">
                <a:moveTo>
                  <a:pt x="0" y="0"/>
                </a:moveTo>
                <a:lnTo>
                  <a:pt x="1002" y="0"/>
                </a:lnTo>
                <a:lnTo>
                  <a:pt x="1002" y="1000"/>
                </a:lnTo>
                <a:lnTo>
                  <a:pt x="0" y="1000"/>
                </a:lnTo>
                <a:close/>
              </a:path>
              <a:path w="1000" h="1000">
                <a:moveTo>
                  <a:pt x="0" y="0"/>
                </a:moveTo>
                <a:lnTo>
                  <a:pt x="1000" y="0"/>
                </a:lnTo>
              </a:path>
            </a:pathLst>
          </a:custGeom>
          <a:solidFill>
            <a:schemeClr val="accent2"/>
          </a:solidFill>
          <a:ln w="9525">
            <a:noFill/>
            <a:round/>
            <a:headEnd/>
            <a:tailEnd/>
          </a:ln>
        </p:spPr>
        <p:txBody>
          <a:bodyPr rot="10800000"/>
          <a:lstStyle/>
          <a:p>
            <a:pPr>
              <a:spcBef>
                <a:spcPct val="0"/>
              </a:spcBef>
              <a:defRPr/>
            </a:pPr>
            <a:endParaRPr lang="ja-JP" altLang="ja-JP">
              <a:latin typeface="Arial" pitchFamily="34" charset="0"/>
              <a:ea typeface="MS UI Gothic" pitchFamily="50" charset="-128"/>
            </a:endParaRPr>
          </a:p>
        </p:txBody>
      </p:sp>
      <p:sp>
        <p:nvSpPr>
          <p:cNvPr id="1027" name="Rectangle 3"/>
          <p:cNvSpPr>
            <a:spLocks noGrp="1" noChangeArrowheads="1"/>
          </p:cNvSpPr>
          <p:nvPr>
            <p:ph type="title"/>
          </p:nvPr>
        </p:nvSpPr>
        <p:spPr bwMode="auto">
          <a:xfrm>
            <a:off x="107950" y="115888"/>
            <a:ext cx="8928100" cy="831850"/>
          </a:xfrm>
          <a:prstGeom prst="rect">
            <a:avLst/>
          </a:prstGeom>
          <a:noFill/>
          <a:ln w="9525">
            <a:noFill/>
            <a:miter lim="800000"/>
            <a:headEnd/>
            <a:tailEnd/>
          </a:ln>
        </p:spPr>
        <p:txBody>
          <a:bodyPr vert="horz" wrap="square" lIns="91440" tIns="36000" rIns="91440" bIns="36000" numCol="1" anchor="b" anchorCtr="0" compatLnSpc="1">
            <a:prstTxWarp prst="textNoShape">
              <a:avLst/>
            </a:prstTxWarp>
          </a:bodyPr>
          <a:lstStyle/>
          <a:p>
            <a:pPr lvl="0"/>
            <a:r>
              <a:rPr lang="ja-JP" altLang="en-US" dirty="0" smtClean="0"/>
              <a:t>マスタ タイトルの書式設定</a:t>
            </a:r>
          </a:p>
        </p:txBody>
      </p:sp>
      <p:sp>
        <p:nvSpPr>
          <p:cNvPr id="1028" name="Rectangle 4"/>
          <p:cNvSpPr>
            <a:spLocks noGrp="1" noChangeArrowheads="1"/>
          </p:cNvSpPr>
          <p:nvPr>
            <p:ph type="body" idx="1"/>
          </p:nvPr>
        </p:nvSpPr>
        <p:spPr bwMode="auto">
          <a:xfrm>
            <a:off x="107950" y="1052513"/>
            <a:ext cx="89281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45413" name="Rectangle 5"/>
          <p:cNvSpPr>
            <a:spLocks noGrp="1" noChangeArrowheads="1"/>
          </p:cNvSpPr>
          <p:nvPr>
            <p:ph type="dt" sz="half" idx="2"/>
          </p:nvPr>
        </p:nvSpPr>
        <p:spPr bwMode="auto">
          <a:xfrm>
            <a:off x="976144" y="6501272"/>
            <a:ext cx="952650" cy="214314"/>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a:spcBef>
                <a:spcPct val="0"/>
              </a:spcBef>
              <a:defRPr kumimoji="1" sz="1000">
                <a:solidFill>
                  <a:srgbClr val="333333"/>
                </a:solidFill>
                <a:latin typeface="+mn-lt"/>
                <a:ea typeface="+mn-ea"/>
              </a:defRPr>
            </a:lvl1pPr>
          </a:lstStyle>
          <a:p>
            <a:r>
              <a:rPr lang="en-US" altLang="ja-JP" smtClean="0"/>
              <a:t>2008/12/24</a:t>
            </a:r>
            <a:endParaRPr lang="ja-JP" altLang="en-US"/>
          </a:p>
        </p:txBody>
      </p:sp>
      <p:sp>
        <p:nvSpPr>
          <p:cNvPr id="145414" name="Rectangle 6"/>
          <p:cNvSpPr>
            <a:spLocks noGrp="1" noChangeArrowheads="1"/>
          </p:cNvSpPr>
          <p:nvPr>
            <p:ph type="ftr" sz="quarter" idx="3"/>
          </p:nvPr>
        </p:nvSpPr>
        <p:spPr bwMode="auto">
          <a:xfrm>
            <a:off x="6000760" y="6500834"/>
            <a:ext cx="2071670" cy="215900"/>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lvl1pPr algn="r">
              <a:spcBef>
                <a:spcPct val="0"/>
              </a:spcBef>
              <a:defRPr kumimoji="1" sz="1000">
                <a:solidFill>
                  <a:srgbClr val="333333"/>
                </a:solidFill>
                <a:latin typeface="+mn-lt"/>
                <a:ea typeface="+mn-ea"/>
              </a:defRPr>
            </a:lvl1pPr>
          </a:lstStyle>
          <a:p>
            <a:r>
              <a:rPr lang="zh-CN" altLang="en-US" smtClean="0"/>
              <a:t>博士学位論文公聴会</a:t>
            </a:r>
            <a:endParaRPr lang="ja-JP" altLang="en-US"/>
          </a:p>
        </p:txBody>
      </p:sp>
      <p:sp>
        <p:nvSpPr>
          <p:cNvPr id="145415" name="Rectangle 7"/>
          <p:cNvSpPr>
            <a:spLocks noGrp="1" noChangeArrowheads="1"/>
          </p:cNvSpPr>
          <p:nvPr>
            <p:ph type="sldNum" sz="quarter" idx="4"/>
          </p:nvPr>
        </p:nvSpPr>
        <p:spPr bwMode="auto">
          <a:xfrm>
            <a:off x="7858148" y="6357958"/>
            <a:ext cx="1285853" cy="5000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kumimoji="1" sz="3600" b="0">
                <a:solidFill>
                  <a:schemeClr val="tx1">
                    <a:lumMod val="65000"/>
                    <a:lumOff val="35000"/>
                  </a:schemeClr>
                </a:solidFill>
                <a:latin typeface="+mj-lt"/>
                <a:ea typeface="+mn-ea"/>
              </a:defRPr>
            </a:lvl1pPr>
          </a:lstStyle>
          <a:p>
            <a:fld id="{0AB997E4-03AD-42D4-BC9B-AC69FCAAF327}" type="slidenum">
              <a:rPr lang="ja-JP" altLang="en-US" smtClean="0"/>
              <a:pPr/>
              <a:t>&lt;#&gt;</a:t>
            </a:fld>
            <a:endParaRPr lang="ja-JP" altLang="en-US" dirty="0"/>
          </a:p>
        </p:txBody>
      </p:sp>
      <p:sp>
        <p:nvSpPr>
          <p:cNvPr id="145416" name="Text Box 8"/>
          <p:cNvSpPr txBox="1">
            <a:spLocks noChangeArrowheads="1"/>
          </p:cNvSpPr>
          <p:nvPr/>
        </p:nvSpPr>
        <p:spPr bwMode="auto">
          <a:xfrm>
            <a:off x="906463" y="6664325"/>
            <a:ext cx="7245350" cy="214313"/>
          </a:xfrm>
          <a:prstGeom prst="rect">
            <a:avLst/>
          </a:prstGeom>
          <a:noFill/>
          <a:ln w="9525">
            <a:noFill/>
            <a:miter lim="800000"/>
            <a:headEnd/>
            <a:tailEnd/>
          </a:ln>
          <a:effectLst/>
        </p:spPr>
        <p:txBody>
          <a:bodyPr wrap="none">
            <a:spAutoFit/>
          </a:bodyPr>
          <a:lstStyle/>
          <a:p>
            <a:pPr algn="r">
              <a:spcBef>
                <a:spcPct val="0"/>
              </a:spcBef>
              <a:defRPr/>
            </a:pPr>
            <a:r>
              <a:rPr lang="en-US" altLang="ja-JP" sz="800" b="1" i="1" dirty="0">
                <a:solidFill>
                  <a:srgbClr val="333333"/>
                </a:solidFill>
                <a:latin typeface="Arial" pitchFamily="34" charset="0"/>
                <a:ea typeface="MS UI Gothic" pitchFamily="50" charset="-128"/>
              </a:rPr>
              <a:t>Software Engineering Laboratory,  Department of Computer Science,  Graduate School of Information Science and Technology,  Osaka University</a:t>
            </a:r>
          </a:p>
        </p:txBody>
      </p:sp>
      <p:pic>
        <p:nvPicPr>
          <p:cNvPr id="1033" name="Picture 9" descr="sel-logo_white"/>
          <p:cNvPicPr>
            <a:picLocks noChangeAspect="1" noChangeArrowheads="1"/>
          </p:cNvPicPr>
          <p:nvPr/>
        </p:nvPicPr>
        <p:blipFill>
          <a:blip r:embed="rId13"/>
          <a:srcRect/>
          <a:stretch>
            <a:fillRect/>
          </a:stretch>
        </p:blipFill>
        <p:spPr bwMode="auto">
          <a:xfrm>
            <a:off x="7740650" y="80963"/>
            <a:ext cx="1366838" cy="468312"/>
          </a:xfrm>
          <a:prstGeom prst="rect">
            <a:avLst/>
          </a:prstGeom>
          <a:noFill/>
          <a:ln w="9525">
            <a:noFill/>
            <a:miter lim="800000"/>
            <a:headEnd/>
            <a:tailEnd/>
          </a:ln>
        </p:spPr>
      </p:pic>
      <p:pic>
        <p:nvPicPr>
          <p:cNvPr id="1034" name="Picture 10" descr="univ-logo"/>
          <p:cNvPicPr>
            <a:picLocks noChangeAspect="1" noChangeArrowheads="1"/>
          </p:cNvPicPr>
          <p:nvPr/>
        </p:nvPicPr>
        <p:blipFill>
          <a:blip r:embed="rId14"/>
          <a:srcRect/>
          <a:stretch>
            <a:fillRect/>
          </a:stretch>
        </p:blipFill>
        <p:spPr bwMode="auto">
          <a:xfrm>
            <a:off x="34925" y="6453188"/>
            <a:ext cx="395288"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pitchFamily="34" charset="0"/>
          <a:ea typeface="MS UI Gothic" pitchFamily="50" charset="-128"/>
        </a:defRPr>
      </a:lvl2pPr>
      <a:lvl3pPr algn="l" rtl="0" eaLnBrk="1" fontAlgn="base" hangingPunct="1">
        <a:spcBef>
          <a:spcPct val="0"/>
        </a:spcBef>
        <a:spcAft>
          <a:spcPct val="0"/>
        </a:spcAft>
        <a:defRPr kumimoji="1" sz="3600">
          <a:solidFill>
            <a:schemeClr val="tx2"/>
          </a:solidFill>
          <a:latin typeface="Arial" pitchFamily="34" charset="0"/>
          <a:ea typeface="MS UI Gothic" pitchFamily="50" charset="-128"/>
        </a:defRPr>
      </a:lvl3pPr>
      <a:lvl4pPr algn="l" rtl="0" eaLnBrk="1" fontAlgn="base" hangingPunct="1">
        <a:spcBef>
          <a:spcPct val="0"/>
        </a:spcBef>
        <a:spcAft>
          <a:spcPct val="0"/>
        </a:spcAft>
        <a:defRPr kumimoji="1" sz="3600">
          <a:solidFill>
            <a:schemeClr val="tx2"/>
          </a:solidFill>
          <a:latin typeface="Arial" pitchFamily="34" charset="0"/>
          <a:ea typeface="MS UI Gothic" pitchFamily="50" charset="-128"/>
        </a:defRPr>
      </a:lvl4pPr>
      <a:lvl5pPr algn="l" rtl="0" eaLnBrk="1" fontAlgn="base" hangingPunct="1">
        <a:spcBef>
          <a:spcPct val="0"/>
        </a:spcBef>
        <a:spcAft>
          <a:spcPct val="0"/>
        </a:spcAft>
        <a:defRPr kumimoji="1" sz="3600">
          <a:solidFill>
            <a:schemeClr val="tx2"/>
          </a:solidFill>
          <a:latin typeface="Arial" pitchFamily="34" charset="0"/>
          <a:ea typeface="MS UI Gothic" pitchFamily="50" charset="-128"/>
        </a:defRPr>
      </a:lvl5pPr>
      <a:lvl6pPr marL="457200" algn="l" rtl="0" eaLnBrk="1" fontAlgn="base" hangingPunct="1">
        <a:spcBef>
          <a:spcPct val="0"/>
        </a:spcBef>
        <a:spcAft>
          <a:spcPct val="0"/>
        </a:spcAft>
        <a:defRPr kumimoji="1" sz="3600">
          <a:solidFill>
            <a:schemeClr val="tx2"/>
          </a:solidFill>
          <a:latin typeface="Arial" pitchFamily="34" charset="0"/>
          <a:ea typeface="MS UI Gothic" pitchFamily="50" charset="-128"/>
        </a:defRPr>
      </a:lvl6pPr>
      <a:lvl7pPr marL="914400" algn="l" rtl="0" eaLnBrk="1" fontAlgn="base" hangingPunct="1">
        <a:spcBef>
          <a:spcPct val="0"/>
        </a:spcBef>
        <a:spcAft>
          <a:spcPct val="0"/>
        </a:spcAft>
        <a:defRPr kumimoji="1" sz="3600">
          <a:solidFill>
            <a:schemeClr val="tx2"/>
          </a:solidFill>
          <a:latin typeface="Arial" pitchFamily="34" charset="0"/>
          <a:ea typeface="MS UI Gothic" pitchFamily="50" charset="-128"/>
        </a:defRPr>
      </a:lvl7pPr>
      <a:lvl8pPr marL="1371600" algn="l" rtl="0" eaLnBrk="1" fontAlgn="base" hangingPunct="1">
        <a:spcBef>
          <a:spcPct val="0"/>
        </a:spcBef>
        <a:spcAft>
          <a:spcPct val="0"/>
        </a:spcAft>
        <a:defRPr kumimoji="1" sz="3600">
          <a:solidFill>
            <a:schemeClr val="tx2"/>
          </a:solidFill>
          <a:latin typeface="Arial" pitchFamily="34" charset="0"/>
          <a:ea typeface="MS UI Gothic" pitchFamily="50" charset="-128"/>
        </a:defRPr>
      </a:lvl8pPr>
      <a:lvl9pPr marL="1828800" algn="l" rtl="0" eaLnBrk="1" fontAlgn="base" hangingPunct="1">
        <a:spcBef>
          <a:spcPct val="0"/>
        </a:spcBef>
        <a:spcAft>
          <a:spcPct val="0"/>
        </a:spcAft>
        <a:defRPr kumimoji="1" sz="3600">
          <a:solidFill>
            <a:schemeClr val="tx2"/>
          </a:solidFill>
          <a:latin typeface="Arial" pitchFamily="34" charset="0"/>
          <a:ea typeface="MS UI Gothic" pitchFamily="50" charset="-128"/>
        </a:defRPr>
      </a:lvl9pPr>
    </p:titleStyle>
    <p:bodyStyle>
      <a:lvl1pPr marL="268288" indent="-268288" algn="l" rtl="0" eaLnBrk="1" fontAlgn="base" hangingPunct="1">
        <a:spcBef>
          <a:spcPct val="20000"/>
        </a:spcBef>
        <a:spcAft>
          <a:spcPct val="0"/>
        </a:spcAft>
        <a:buClr>
          <a:schemeClr val="accent2"/>
        </a:buClr>
        <a:buSzPct val="80000"/>
        <a:buFont typeface="Wingdings" pitchFamily="2" charset="2"/>
        <a:buChar char="n"/>
        <a:tabLst>
          <a:tab pos="1879600" algn="l"/>
          <a:tab pos="1971675" algn="l"/>
        </a:tabLst>
        <a:defRPr kumimoji="1" sz="2400">
          <a:solidFill>
            <a:schemeClr val="tx1"/>
          </a:solidFill>
          <a:latin typeface="+mn-lt"/>
          <a:ea typeface="+mn-ea"/>
          <a:cs typeface="+mn-cs"/>
        </a:defRPr>
      </a:lvl1pPr>
      <a:lvl2pPr marL="720725" indent="-273050" algn="l" rtl="0" eaLnBrk="1" fontAlgn="base" hangingPunct="1">
        <a:spcBef>
          <a:spcPct val="20000"/>
        </a:spcBef>
        <a:spcAft>
          <a:spcPct val="0"/>
        </a:spcAft>
        <a:buClr>
          <a:schemeClr val="accent2"/>
        </a:buClr>
        <a:buSzPct val="80000"/>
        <a:buFont typeface="Wingdings" pitchFamily="2" charset="2"/>
        <a:buChar char="u"/>
        <a:tabLst>
          <a:tab pos="1879600" algn="l"/>
          <a:tab pos="1971675" algn="l"/>
        </a:tabLst>
        <a:defRPr kumimoji="1" sz="2200">
          <a:solidFill>
            <a:schemeClr val="tx1"/>
          </a:solidFill>
          <a:latin typeface="+mn-lt"/>
          <a:ea typeface="+mn-ea"/>
        </a:defRPr>
      </a:lvl2pPr>
      <a:lvl3pPr marL="1166813" indent="-266700" algn="l" rtl="0" eaLnBrk="1" fontAlgn="base" hangingPunct="1">
        <a:spcBef>
          <a:spcPct val="20000"/>
        </a:spcBef>
        <a:spcAft>
          <a:spcPct val="0"/>
        </a:spcAft>
        <a:buClr>
          <a:schemeClr val="accent2"/>
        </a:buClr>
        <a:buFont typeface="Wingdings 3" pitchFamily="18" charset="2"/>
        <a:buChar char=""/>
        <a:tabLst>
          <a:tab pos="1879600" algn="l"/>
          <a:tab pos="1971675" algn="l"/>
        </a:tabLst>
        <a:defRPr kumimoji="1" sz="2000">
          <a:solidFill>
            <a:schemeClr val="tx1"/>
          </a:solidFill>
          <a:latin typeface="+mn-lt"/>
          <a:ea typeface="+mn-ea"/>
        </a:defRPr>
      </a:lvl3pPr>
      <a:lvl4pPr marL="1527175" indent="-180975" algn="l" rtl="0" eaLnBrk="1" fontAlgn="base" hangingPunct="1">
        <a:spcBef>
          <a:spcPct val="20000"/>
        </a:spcBef>
        <a:spcAft>
          <a:spcPct val="0"/>
        </a:spcAft>
        <a:buFont typeface="Arial" charset="0"/>
        <a:buChar char="–"/>
        <a:tabLst>
          <a:tab pos="1879600" algn="l"/>
          <a:tab pos="1971675" algn="l"/>
        </a:tabLst>
        <a:defRPr kumimoji="1">
          <a:solidFill>
            <a:schemeClr val="tx1"/>
          </a:solidFill>
          <a:latin typeface="+mn-lt"/>
          <a:ea typeface="+mn-ea"/>
        </a:defRPr>
      </a:lvl4pPr>
      <a:lvl5pPr marL="1879600" indent="-173038" algn="l" rtl="0" eaLnBrk="1" fontAlgn="base" hangingPunct="1">
        <a:spcBef>
          <a:spcPct val="20000"/>
        </a:spcBef>
        <a:spcAft>
          <a:spcPct val="0"/>
        </a:spcAft>
        <a:buFont typeface="Arial" charset="0"/>
        <a:buChar char="•"/>
        <a:tabLst>
          <a:tab pos="1879600" algn="l"/>
          <a:tab pos="1971675" algn="l"/>
        </a:tabLst>
        <a:defRPr kumimoji="1">
          <a:solidFill>
            <a:schemeClr val="tx1"/>
          </a:solidFill>
          <a:latin typeface="+mn-lt"/>
          <a:ea typeface="+mn-ea"/>
        </a:defRPr>
      </a:lvl5pPr>
      <a:lvl6pPr marL="2336800" indent="-173038" algn="l" rtl="0" eaLnBrk="1" fontAlgn="base" hangingPunct="1">
        <a:spcBef>
          <a:spcPct val="20000"/>
        </a:spcBef>
        <a:spcAft>
          <a:spcPct val="0"/>
        </a:spcAft>
        <a:buFont typeface="Arial" pitchFamily="34" charset="0"/>
        <a:buChar char="•"/>
        <a:tabLst>
          <a:tab pos="1879600" algn="l"/>
          <a:tab pos="1971675" algn="l"/>
        </a:tabLst>
        <a:defRPr kumimoji="1">
          <a:solidFill>
            <a:schemeClr val="tx1"/>
          </a:solidFill>
          <a:latin typeface="+mn-lt"/>
          <a:ea typeface="+mn-ea"/>
        </a:defRPr>
      </a:lvl6pPr>
      <a:lvl7pPr marL="2794000" indent="-173038" algn="l" rtl="0" eaLnBrk="1" fontAlgn="base" hangingPunct="1">
        <a:spcBef>
          <a:spcPct val="20000"/>
        </a:spcBef>
        <a:spcAft>
          <a:spcPct val="0"/>
        </a:spcAft>
        <a:buFont typeface="Arial" pitchFamily="34" charset="0"/>
        <a:buChar char="•"/>
        <a:tabLst>
          <a:tab pos="1879600" algn="l"/>
          <a:tab pos="1971675" algn="l"/>
        </a:tabLst>
        <a:defRPr kumimoji="1">
          <a:solidFill>
            <a:schemeClr val="tx1"/>
          </a:solidFill>
          <a:latin typeface="+mn-lt"/>
          <a:ea typeface="+mn-ea"/>
        </a:defRPr>
      </a:lvl7pPr>
      <a:lvl8pPr marL="3251200" indent="-173038" algn="l" rtl="0" eaLnBrk="1" fontAlgn="base" hangingPunct="1">
        <a:spcBef>
          <a:spcPct val="20000"/>
        </a:spcBef>
        <a:spcAft>
          <a:spcPct val="0"/>
        </a:spcAft>
        <a:buFont typeface="Arial" pitchFamily="34" charset="0"/>
        <a:buChar char="•"/>
        <a:tabLst>
          <a:tab pos="1879600" algn="l"/>
          <a:tab pos="1971675" algn="l"/>
        </a:tabLst>
        <a:defRPr kumimoji="1">
          <a:solidFill>
            <a:schemeClr val="tx1"/>
          </a:solidFill>
          <a:latin typeface="+mn-lt"/>
          <a:ea typeface="+mn-ea"/>
        </a:defRPr>
      </a:lvl8pPr>
      <a:lvl9pPr marL="3708400" indent="-173038" algn="l" rtl="0" eaLnBrk="1" fontAlgn="base" hangingPunct="1">
        <a:spcBef>
          <a:spcPct val="20000"/>
        </a:spcBef>
        <a:spcAft>
          <a:spcPct val="0"/>
        </a:spcAft>
        <a:buFont typeface="Arial" pitchFamily="34" charset="0"/>
        <a:buChar char="•"/>
        <a:tabLst>
          <a:tab pos="1879600" algn="l"/>
          <a:tab pos="1971675" algn="l"/>
        </a:tabLst>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200" dirty="0" smtClean="0"/>
              <a:t>大規模ソフトウェアリポジトリにおける</a:t>
            </a:r>
            <a:r>
              <a:rPr lang="en-US" altLang="ja-JP" sz="3200" dirty="0" smtClean="0"/>
              <a:t/>
            </a:r>
            <a:br>
              <a:rPr lang="en-US" altLang="ja-JP" sz="3200" dirty="0" smtClean="0"/>
            </a:br>
            <a:r>
              <a:rPr lang="ja-JP" altLang="en-US" sz="3200" dirty="0" smtClean="0"/>
              <a:t>ソフトウェア部品間の</a:t>
            </a:r>
            <a:r>
              <a:rPr lang="en-US" altLang="ja-JP" sz="3200" dirty="0" smtClean="0"/>
              <a:t/>
            </a:r>
            <a:br>
              <a:rPr lang="en-US" altLang="ja-JP" sz="3200" dirty="0" smtClean="0"/>
            </a:br>
            <a:r>
              <a:rPr lang="ja-JP" altLang="en-US" sz="3200" dirty="0" smtClean="0"/>
              <a:t>依存関係解析に関する研究</a:t>
            </a:r>
            <a:endParaRPr kumimoji="1" lang="ja-JP" altLang="en-US" sz="3200" dirty="0"/>
          </a:p>
        </p:txBody>
      </p:sp>
      <p:sp>
        <p:nvSpPr>
          <p:cNvPr id="3" name="サブタイトル 2"/>
          <p:cNvSpPr>
            <a:spLocks noGrp="1"/>
          </p:cNvSpPr>
          <p:nvPr>
            <p:ph type="subTitle" idx="1"/>
          </p:nvPr>
        </p:nvSpPr>
        <p:spPr>
          <a:xfrm>
            <a:off x="2000232" y="3429000"/>
            <a:ext cx="6964381" cy="2143140"/>
          </a:xfrm>
        </p:spPr>
        <p:txBody>
          <a:bodyPr>
            <a:normAutofit fontScale="85000" lnSpcReduction="20000"/>
          </a:bodyPr>
          <a:lstStyle/>
          <a:p>
            <a:r>
              <a:rPr lang="ja-JP" altLang="en-US" dirty="0" smtClean="0"/>
              <a:t>大学院情報科学研究科</a:t>
            </a:r>
            <a:endParaRPr lang="en-US" altLang="ja-JP" dirty="0" smtClean="0"/>
          </a:p>
          <a:p>
            <a:r>
              <a:rPr lang="ja-JP" altLang="en-US" dirty="0" smtClean="0"/>
              <a:t>コンピュータサイエンス専攻</a:t>
            </a:r>
            <a:endParaRPr lang="en-US" altLang="ja-JP" dirty="0" smtClean="0"/>
          </a:p>
          <a:p>
            <a:r>
              <a:rPr lang="ja-JP" altLang="en-US" dirty="0" smtClean="0"/>
              <a:t>井上研究室</a:t>
            </a:r>
            <a:endParaRPr lang="en-US" altLang="ja-JP" dirty="0" smtClean="0"/>
          </a:p>
          <a:p>
            <a:endParaRPr lang="en-US" altLang="ja-JP" dirty="0" smtClean="0"/>
          </a:p>
          <a:p>
            <a:r>
              <a:rPr lang="ja-JP" altLang="en-US" dirty="0" smtClean="0"/>
              <a:t>市井 誠</a:t>
            </a:r>
            <a:endParaRPr lang="en-US" altLang="ja-JP" dirty="0" smtClean="0"/>
          </a:p>
          <a:p>
            <a:endParaRPr lang="en-US" altLang="ja-JP" dirty="0" smtClean="0"/>
          </a:p>
          <a:p>
            <a:r>
              <a:rPr lang="en-US" altLang="ja-JP" sz="2000" dirty="0" smtClean="0">
                <a:latin typeface="Consolas" pitchFamily="49" charset="0"/>
              </a:rPr>
              <a:t>m-itii@ist.osaka-u.ac.jp</a:t>
            </a:r>
            <a:endParaRPr lang="ja-JP" altLang="en-US" sz="2000" dirty="0" smtClean="0">
              <a:latin typeface="Consolas" pitchFamily="49" charset="0"/>
            </a:endParaRPr>
          </a:p>
        </p:txBody>
      </p:sp>
      <p:sp>
        <p:nvSpPr>
          <p:cNvPr id="6" name="日付プレースホルダ 5"/>
          <p:cNvSpPr>
            <a:spLocks noGrp="1"/>
          </p:cNvSpPr>
          <p:nvPr>
            <p:ph type="dt" sz="half" idx="10"/>
          </p:nvPr>
        </p:nvSpPr>
        <p:spPr/>
        <p:txBody>
          <a:bodyPr/>
          <a:lstStyle/>
          <a:p>
            <a:r>
              <a:rPr lang="en-US" altLang="ja-JP" dirty="0" smtClean="0"/>
              <a:t>2008/12/24</a:t>
            </a:r>
            <a:endParaRPr lang="ja-JP" altLang="en-US" dirty="0"/>
          </a:p>
        </p:txBody>
      </p:sp>
      <p:sp>
        <p:nvSpPr>
          <p:cNvPr id="7" name="スライド番号プレースホルダ 6"/>
          <p:cNvSpPr>
            <a:spLocks noGrp="1"/>
          </p:cNvSpPr>
          <p:nvPr>
            <p:ph type="sldNum" sz="quarter" idx="11"/>
          </p:nvPr>
        </p:nvSpPr>
        <p:spPr/>
        <p:txBody>
          <a:bodyPr/>
          <a:lstStyle/>
          <a:p>
            <a:fld id="{0AB997E4-03AD-42D4-BC9B-AC69FCAAF327}" type="slidenum">
              <a:rPr lang="ja-JP" altLang="en-US" smtClean="0"/>
              <a:pPr/>
              <a:t>1</a:t>
            </a:fld>
            <a:endParaRPr lang="ja-JP" altLang="en-US" dirty="0"/>
          </a:p>
        </p:txBody>
      </p:sp>
      <p:sp>
        <p:nvSpPr>
          <p:cNvPr id="8" name="フッター プレースホルダ 7"/>
          <p:cNvSpPr>
            <a:spLocks noGrp="1"/>
          </p:cNvSpPr>
          <p:nvPr>
            <p:ph type="ftr" sz="quarter" idx="12"/>
          </p:nvPr>
        </p:nvSpPr>
        <p:spPr/>
        <p:txBody>
          <a:bodyPr/>
          <a:lstStyle/>
          <a:p>
            <a:r>
              <a:rPr lang="zh-CN" altLang="en-US" dirty="0" smtClean="0"/>
              <a:t>博士学位論文公聴会</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16"/>
          <p:cNvSpPr>
            <a:spLocks noChangeArrowheads="1"/>
          </p:cNvSpPr>
          <p:nvPr/>
        </p:nvSpPr>
        <p:spPr bwMode="auto">
          <a:xfrm flipV="1">
            <a:off x="500034" y="4000504"/>
            <a:ext cx="1077913" cy="1439862"/>
          </a:xfrm>
          <a:prstGeom prst="foldedCorner">
            <a:avLst>
              <a:gd name="adj" fmla="val 10477"/>
            </a:avLst>
          </a:prstGeom>
          <a:solidFill>
            <a:schemeClr val="bg1"/>
          </a:solidFill>
          <a:ln w="12700">
            <a:solidFill>
              <a:schemeClr val="tx1"/>
            </a:solidFill>
            <a:round/>
            <a:headEnd/>
            <a:tailEnd/>
          </a:ln>
        </p:spPr>
        <p:txBody>
          <a:bodyPr rot="10800000" wrap="none" lIns="36000" tIns="36000" rIns="36000" bIns="36000" anchor="ctr"/>
          <a:lstStyle/>
          <a:p>
            <a:pPr>
              <a:spcBef>
                <a:spcPct val="0"/>
              </a:spcBef>
            </a:pPr>
            <a:r>
              <a:rPr lang="en-US" altLang="ja-JP" sz="1400" dirty="0">
                <a:latin typeface="ＭＳ Ｐゴシック" charset="-128"/>
              </a:rPr>
              <a:t>class </a:t>
            </a:r>
            <a:r>
              <a:rPr lang="en-US" altLang="ja-JP" sz="1400" b="1" dirty="0">
                <a:latin typeface="ＭＳ Ｐゴシック" charset="-128"/>
              </a:rPr>
              <a:t>A</a:t>
            </a:r>
            <a:r>
              <a:rPr lang="en-US" altLang="ja-JP" sz="1400" dirty="0">
                <a:latin typeface="ＭＳ Ｐゴシック" charset="-128"/>
              </a:rPr>
              <a:t> {</a:t>
            </a:r>
          </a:p>
          <a:p>
            <a:pPr>
              <a:spcBef>
                <a:spcPct val="0"/>
              </a:spcBef>
            </a:pPr>
            <a:r>
              <a:rPr lang="en-US" altLang="ja-JP" sz="1400" dirty="0">
                <a:latin typeface="ＭＳ Ｐゴシック" charset="-128"/>
              </a:rPr>
              <a:t>  void </a:t>
            </a:r>
            <a:r>
              <a:rPr lang="en-US" altLang="ja-JP" sz="1400" b="1" dirty="0">
                <a:latin typeface="ＭＳ Ｐゴシック" charset="-128"/>
              </a:rPr>
              <a:t>exec</a:t>
            </a:r>
            <a:r>
              <a:rPr lang="en-US" altLang="ja-JP" sz="1400" dirty="0">
                <a:latin typeface="ＭＳ Ｐゴシック" charset="-128"/>
              </a:rPr>
              <a:t>() {</a:t>
            </a:r>
          </a:p>
          <a:p>
            <a:pPr>
              <a:spcBef>
                <a:spcPct val="0"/>
              </a:spcBef>
            </a:pPr>
            <a:r>
              <a:rPr lang="en-US" altLang="ja-JP" sz="1400" dirty="0">
                <a:latin typeface="ＭＳ Ｐゴシック" charset="-128"/>
              </a:rPr>
              <a:t>    …</a:t>
            </a:r>
          </a:p>
          <a:p>
            <a:pPr>
              <a:spcBef>
                <a:spcPct val="0"/>
              </a:spcBef>
            </a:pPr>
            <a:r>
              <a:rPr lang="en-US" altLang="ja-JP" sz="1400" dirty="0">
                <a:latin typeface="ＭＳ Ｐゴシック" charset="-128"/>
              </a:rPr>
              <a:t>  }</a:t>
            </a:r>
          </a:p>
          <a:p>
            <a:pPr>
              <a:spcBef>
                <a:spcPct val="0"/>
              </a:spcBef>
            </a:pPr>
            <a:r>
              <a:rPr lang="en-US" altLang="ja-JP" sz="1400" dirty="0">
                <a:latin typeface="ＭＳ Ｐゴシック" charset="-128"/>
              </a:rPr>
              <a:t>}</a:t>
            </a:r>
          </a:p>
        </p:txBody>
      </p:sp>
      <p:sp>
        <p:nvSpPr>
          <p:cNvPr id="2" name="タイトル 1"/>
          <p:cNvSpPr>
            <a:spLocks noGrp="1"/>
          </p:cNvSpPr>
          <p:nvPr>
            <p:ph type="title"/>
          </p:nvPr>
        </p:nvSpPr>
        <p:spPr/>
        <p:txBody>
          <a:bodyPr/>
          <a:lstStyle/>
          <a:p>
            <a:r>
              <a:rPr kumimoji="1" lang="ja-JP" altLang="en-US" dirty="0" smtClean="0"/>
              <a:t>調査方法</a:t>
            </a:r>
            <a:endParaRPr kumimoji="1" lang="ja-JP" altLang="en-US" dirty="0"/>
          </a:p>
        </p:txBody>
      </p:sp>
      <p:sp>
        <p:nvSpPr>
          <p:cNvPr id="3" name="コンテンツ プレースホルダ 2"/>
          <p:cNvSpPr>
            <a:spLocks noGrp="1"/>
          </p:cNvSpPr>
          <p:nvPr>
            <p:ph idx="1"/>
          </p:nvPr>
        </p:nvSpPr>
        <p:spPr>
          <a:xfrm>
            <a:off x="107950" y="1052513"/>
            <a:ext cx="8928100" cy="2733677"/>
          </a:xfrm>
        </p:spPr>
        <p:txBody>
          <a:bodyPr>
            <a:normAutofit fontScale="92500" lnSpcReduction="20000"/>
          </a:bodyPr>
          <a:lstStyle/>
          <a:p>
            <a:r>
              <a:rPr lang="ja-JP" altLang="en-US" dirty="0" smtClean="0"/>
              <a:t>対象の部品集合を解析して部品グラフを構築</a:t>
            </a:r>
            <a:endParaRPr lang="en-US" altLang="ja-JP" dirty="0" smtClean="0"/>
          </a:p>
          <a:p>
            <a:r>
              <a:rPr kumimoji="1" lang="ja-JP" altLang="en-US" dirty="0" smtClean="0"/>
              <a:t>部品グラフの入次数・出次数の分布を調査</a:t>
            </a:r>
            <a:endParaRPr kumimoji="1" lang="en-US" altLang="ja-JP" dirty="0" smtClean="0"/>
          </a:p>
          <a:p>
            <a:endParaRPr kumimoji="1" lang="en-US" altLang="ja-JP" dirty="0" smtClean="0"/>
          </a:p>
          <a:p>
            <a:r>
              <a:rPr lang="ja-JP" altLang="en-US" dirty="0" smtClean="0"/>
              <a:t>部品グラフ</a:t>
            </a:r>
            <a:endParaRPr lang="en-US" altLang="ja-JP" dirty="0" smtClean="0"/>
          </a:p>
          <a:p>
            <a:pPr lvl="1"/>
            <a:r>
              <a:rPr kumimoji="1" lang="ja-JP" altLang="en-US" b="1" dirty="0" smtClean="0">
                <a:solidFill>
                  <a:schemeClr val="accent2"/>
                </a:solidFill>
              </a:rPr>
              <a:t>頂点（部品）</a:t>
            </a:r>
            <a:r>
              <a:rPr kumimoji="1" lang="en-US" altLang="ja-JP" b="1" dirty="0" smtClean="0">
                <a:solidFill>
                  <a:schemeClr val="accent2"/>
                </a:solidFill>
              </a:rPr>
              <a:t>: </a:t>
            </a:r>
            <a:r>
              <a:rPr lang="en-US" altLang="ja-JP" dirty="0" smtClean="0"/>
              <a:t>Java </a:t>
            </a:r>
            <a:r>
              <a:rPr lang="ja-JP" altLang="en-US" dirty="0" smtClean="0"/>
              <a:t>クラス</a:t>
            </a:r>
            <a:endParaRPr lang="en-US" altLang="ja-JP" dirty="0" smtClean="0"/>
          </a:p>
          <a:p>
            <a:pPr lvl="1"/>
            <a:r>
              <a:rPr kumimoji="1" lang="ja-JP" altLang="en-US" b="1" dirty="0" smtClean="0">
                <a:solidFill>
                  <a:schemeClr val="accent2"/>
                </a:solidFill>
              </a:rPr>
              <a:t>辺（</a:t>
            </a:r>
            <a:r>
              <a:rPr lang="ja-JP" altLang="en-US" b="1" dirty="0" smtClean="0">
                <a:solidFill>
                  <a:schemeClr val="accent2"/>
                </a:solidFill>
              </a:rPr>
              <a:t>依存</a:t>
            </a:r>
            <a:r>
              <a:rPr kumimoji="1" lang="ja-JP" altLang="en-US" b="1" dirty="0" smtClean="0">
                <a:solidFill>
                  <a:schemeClr val="accent2"/>
                </a:solidFill>
              </a:rPr>
              <a:t>関係）</a:t>
            </a:r>
            <a:r>
              <a:rPr lang="en-US" altLang="ja-JP" b="1" dirty="0" smtClean="0">
                <a:solidFill>
                  <a:schemeClr val="accent2"/>
                </a:solidFill>
              </a:rPr>
              <a:t>: </a:t>
            </a:r>
            <a:r>
              <a:rPr lang="ja-JP" altLang="en-US" dirty="0" smtClean="0"/>
              <a:t>静的に解析される参照関係</a:t>
            </a:r>
            <a:endParaRPr lang="en-US" altLang="ja-JP" dirty="0" smtClean="0"/>
          </a:p>
          <a:p>
            <a:pPr lvl="2"/>
            <a:r>
              <a:rPr lang="ja-JP" altLang="en-US" dirty="0" smtClean="0"/>
              <a:t>継承・実装・変数宣言・オブジェクト生成</a:t>
            </a:r>
            <a:endParaRPr lang="en-US" altLang="ja-JP" dirty="0" smtClean="0"/>
          </a:p>
          <a:p>
            <a:pPr lvl="2">
              <a:buNone/>
            </a:pPr>
            <a:r>
              <a:rPr lang="en-US" altLang="ja-JP" dirty="0" smtClean="0"/>
              <a:t>	</a:t>
            </a:r>
            <a:r>
              <a:rPr lang="ja-JP" altLang="en-US" dirty="0" smtClean="0"/>
              <a:t>・メソッド呼出し・フィールド参照</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10</a:t>
            </a:fld>
            <a:endParaRPr kumimoji="1" lang="ja-JP" altLang="en-US" dirty="0"/>
          </a:p>
        </p:txBody>
      </p:sp>
      <p:sp>
        <p:nvSpPr>
          <p:cNvPr id="33" name="AutoShape 15"/>
          <p:cNvSpPr>
            <a:spLocks noChangeArrowheads="1"/>
          </p:cNvSpPr>
          <p:nvPr/>
        </p:nvSpPr>
        <p:spPr bwMode="auto">
          <a:xfrm flipV="1">
            <a:off x="1500166" y="4643446"/>
            <a:ext cx="1081087" cy="1439862"/>
          </a:xfrm>
          <a:prstGeom prst="foldedCorner">
            <a:avLst>
              <a:gd name="adj" fmla="val 10477"/>
            </a:avLst>
          </a:prstGeom>
          <a:solidFill>
            <a:schemeClr val="bg1"/>
          </a:solidFill>
          <a:ln w="12700">
            <a:solidFill>
              <a:schemeClr val="tx1"/>
            </a:solidFill>
            <a:round/>
            <a:headEnd/>
            <a:tailEnd/>
          </a:ln>
        </p:spPr>
        <p:txBody>
          <a:bodyPr rot="10800000" wrap="none" lIns="36000" tIns="36000" rIns="36000" bIns="36000" anchor="ctr"/>
          <a:lstStyle/>
          <a:p>
            <a:pPr>
              <a:spcBef>
                <a:spcPct val="0"/>
              </a:spcBef>
            </a:pPr>
            <a:r>
              <a:rPr lang="en-US" altLang="ja-JP" sz="1400" dirty="0">
                <a:latin typeface="ＭＳ Ｐゴシック" charset="-128"/>
              </a:rPr>
              <a:t>class </a:t>
            </a:r>
            <a:r>
              <a:rPr lang="en-US" altLang="ja-JP" sz="1400" b="1" dirty="0">
                <a:latin typeface="ＭＳ Ｐゴシック" charset="-128"/>
              </a:rPr>
              <a:t>B</a:t>
            </a:r>
            <a:r>
              <a:rPr lang="en-US" altLang="ja-JP" sz="1400" dirty="0">
                <a:latin typeface="ＭＳ Ｐゴシック" charset="-128"/>
              </a:rPr>
              <a:t> {</a:t>
            </a:r>
          </a:p>
          <a:p>
            <a:pPr>
              <a:spcBef>
                <a:spcPct val="0"/>
              </a:spcBef>
            </a:pPr>
            <a:r>
              <a:rPr lang="en-US" altLang="ja-JP" sz="1400" dirty="0">
                <a:latin typeface="ＭＳ Ｐゴシック" charset="-128"/>
              </a:rPr>
              <a:t>  …</a:t>
            </a:r>
          </a:p>
          <a:p>
            <a:pPr>
              <a:spcBef>
                <a:spcPct val="0"/>
              </a:spcBef>
            </a:pPr>
            <a:r>
              <a:rPr lang="en-US" altLang="ja-JP" sz="1400" dirty="0">
                <a:latin typeface="ＭＳ Ｐゴシック" charset="-128"/>
              </a:rPr>
              <a:t>   </a:t>
            </a:r>
            <a:r>
              <a:rPr lang="en-US" altLang="ja-JP" sz="1400" b="1" dirty="0" err="1">
                <a:latin typeface="ＭＳ Ｐゴシック" charset="-128"/>
              </a:rPr>
              <a:t>A</a:t>
            </a:r>
            <a:r>
              <a:rPr lang="en-US" altLang="ja-JP" sz="1400" dirty="0" err="1">
                <a:latin typeface="ＭＳ Ｐゴシック" charset="-128"/>
              </a:rPr>
              <a:t>.</a:t>
            </a:r>
            <a:r>
              <a:rPr lang="en-US" altLang="ja-JP" sz="1400" b="1" dirty="0" err="1">
                <a:latin typeface="ＭＳ Ｐゴシック" charset="-128"/>
              </a:rPr>
              <a:t>exec</a:t>
            </a:r>
            <a:r>
              <a:rPr lang="en-US" altLang="ja-JP" sz="1400">
                <a:latin typeface="ＭＳ Ｐゴシック" charset="-128"/>
              </a:rPr>
              <a:t>();</a:t>
            </a:r>
          </a:p>
          <a:p>
            <a:pPr>
              <a:spcBef>
                <a:spcPct val="0"/>
              </a:spcBef>
            </a:pPr>
            <a:r>
              <a:rPr lang="en-US" altLang="ja-JP" sz="1400">
                <a:latin typeface="ＭＳ Ｐゴシック" charset="-128"/>
              </a:rPr>
              <a:t>  …</a:t>
            </a:r>
          </a:p>
          <a:p>
            <a:pPr>
              <a:spcBef>
                <a:spcPct val="0"/>
              </a:spcBef>
            </a:pPr>
            <a:r>
              <a:rPr lang="en-US" altLang="ja-JP" sz="1400">
                <a:latin typeface="ＭＳ Ｐゴシック" charset="-128"/>
              </a:rPr>
              <a:t>}</a:t>
            </a:r>
          </a:p>
        </p:txBody>
      </p:sp>
      <p:sp>
        <p:nvSpPr>
          <p:cNvPr id="35" name="Rectangle 17"/>
          <p:cNvSpPr>
            <a:spLocks noChangeArrowheads="1"/>
          </p:cNvSpPr>
          <p:nvPr/>
        </p:nvSpPr>
        <p:spPr bwMode="auto">
          <a:xfrm>
            <a:off x="6372225" y="436403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a:latin typeface="Arial" charset="0"/>
              </a:rPr>
              <a:t>A</a:t>
            </a:r>
          </a:p>
        </p:txBody>
      </p:sp>
      <p:sp>
        <p:nvSpPr>
          <p:cNvPr id="36" name="Rectangle 18"/>
          <p:cNvSpPr>
            <a:spLocks noChangeArrowheads="1"/>
          </p:cNvSpPr>
          <p:nvPr/>
        </p:nvSpPr>
        <p:spPr bwMode="auto">
          <a:xfrm>
            <a:off x="5795963" y="5445125"/>
            <a:ext cx="617537" cy="404813"/>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a:latin typeface="Arial" charset="0"/>
              </a:rPr>
              <a:t>B</a:t>
            </a:r>
          </a:p>
        </p:txBody>
      </p:sp>
      <p:cxnSp>
        <p:nvCxnSpPr>
          <p:cNvPr id="37" name="AutoShape 19"/>
          <p:cNvCxnSpPr>
            <a:cxnSpLocks noChangeShapeType="1"/>
            <a:stCxn id="36" idx="0"/>
            <a:endCxn id="35" idx="2"/>
          </p:cNvCxnSpPr>
          <p:nvPr/>
        </p:nvCxnSpPr>
        <p:spPr bwMode="auto">
          <a:xfrm flipV="1">
            <a:off x="6105525" y="4768850"/>
            <a:ext cx="576263" cy="676275"/>
          </a:xfrm>
          <a:prstGeom prst="straightConnector1">
            <a:avLst/>
          </a:prstGeom>
          <a:noFill/>
          <a:ln w="19050">
            <a:solidFill>
              <a:schemeClr val="tx1"/>
            </a:solidFill>
            <a:round/>
            <a:headEnd/>
            <a:tailEnd type="triangle" w="lg" len="lg"/>
          </a:ln>
        </p:spPr>
      </p:cxnSp>
      <p:sp>
        <p:nvSpPr>
          <p:cNvPr id="38" name="AutoShape 20"/>
          <p:cNvSpPr>
            <a:spLocks noChangeArrowheads="1"/>
          </p:cNvSpPr>
          <p:nvPr/>
        </p:nvSpPr>
        <p:spPr bwMode="auto">
          <a:xfrm flipV="1">
            <a:off x="2500298" y="5214950"/>
            <a:ext cx="1081087" cy="1439862"/>
          </a:xfrm>
          <a:prstGeom prst="foldedCorner">
            <a:avLst>
              <a:gd name="adj" fmla="val 10477"/>
            </a:avLst>
          </a:prstGeom>
          <a:solidFill>
            <a:schemeClr val="bg1"/>
          </a:solidFill>
          <a:ln w="12700">
            <a:solidFill>
              <a:schemeClr val="tx1"/>
            </a:solidFill>
            <a:round/>
            <a:headEnd/>
            <a:tailEnd/>
          </a:ln>
        </p:spPr>
        <p:txBody>
          <a:bodyPr rot="10800000" wrap="none" lIns="36000" tIns="36000" rIns="36000" bIns="36000" anchor="ctr"/>
          <a:lstStyle/>
          <a:p>
            <a:pPr>
              <a:spcBef>
                <a:spcPct val="0"/>
              </a:spcBef>
            </a:pPr>
            <a:r>
              <a:rPr lang="en-US" altLang="ja-JP" sz="1400">
                <a:latin typeface="ＭＳ Ｐゴシック" charset="-128"/>
              </a:rPr>
              <a:t>class </a:t>
            </a:r>
            <a:r>
              <a:rPr lang="en-US" altLang="ja-JP" sz="1400" b="1">
                <a:latin typeface="ＭＳ Ｐゴシック" charset="-128"/>
              </a:rPr>
              <a:t>C</a:t>
            </a:r>
            <a:r>
              <a:rPr lang="en-US" altLang="ja-JP" sz="1400">
                <a:latin typeface="ＭＳ Ｐゴシック" charset="-128"/>
              </a:rPr>
              <a:t> {</a:t>
            </a:r>
          </a:p>
          <a:p>
            <a:pPr>
              <a:spcBef>
                <a:spcPct val="0"/>
              </a:spcBef>
            </a:pPr>
            <a:r>
              <a:rPr lang="en-US" altLang="ja-JP" sz="1400">
                <a:latin typeface="ＭＳ Ｐゴシック" charset="-128"/>
              </a:rPr>
              <a:t>  …</a:t>
            </a:r>
          </a:p>
          <a:p>
            <a:pPr>
              <a:spcBef>
                <a:spcPct val="0"/>
              </a:spcBef>
            </a:pPr>
            <a:r>
              <a:rPr lang="en-US" altLang="ja-JP" sz="1400">
                <a:latin typeface="ＭＳ Ｐゴシック" charset="-128"/>
              </a:rPr>
              <a:t>   </a:t>
            </a:r>
            <a:r>
              <a:rPr lang="en-US" altLang="ja-JP" sz="1400" b="1">
                <a:latin typeface="ＭＳ Ｐゴシック" charset="-128"/>
              </a:rPr>
              <a:t>A a =</a:t>
            </a:r>
          </a:p>
          <a:p>
            <a:pPr>
              <a:spcBef>
                <a:spcPct val="0"/>
              </a:spcBef>
            </a:pPr>
            <a:r>
              <a:rPr lang="en-US" altLang="ja-JP" sz="1400" b="1">
                <a:latin typeface="ＭＳ Ｐゴシック" charset="-128"/>
              </a:rPr>
              <a:t>    new A();</a:t>
            </a:r>
            <a:endParaRPr lang="en-US" altLang="ja-JP" sz="1400">
              <a:latin typeface="ＭＳ Ｐゴシック" charset="-128"/>
            </a:endParaRPr>
          </a:p>
          <a:p>
            <a:pPr>
              <a:spcBef>
                <a:spcPct val="0"/>
              </a:spcBef>
            </a:pPr>
            <a:r>
              <a:rPr lang="en-US" altLang="ja-JP" sz="1400">
                <a:latin typeface="ＭＳ Ｐゴシック" charset="-128"/>
              </a:rPr>
              <a:t>  …</a:t>
            </a:r>
          </a:p>
          <a:p>
            <a:pPr>
              <a:spcBef>
                <a:spcPct val="0"/>
              </a:spcBef>
            </a:pPr>
            <a:r>
              <a:rPr lang="en-US" altLang="ja-JP" sz="1400">
                <a:latin typeface="ＭＳ Ｐゴシック" charset="-128"/>
              </a:rPr>
              <a:t>}</a:t>
            </a:r>
          </a:p>
        </p:txBody>
      </p:sp>
      <p:sp>
        <p:nvSpPr>
          <p:cNvPr id="39" name="Rectangle 21"/>
          <p:cNvSpPr>
            <a:spLocks noChangeArrowheads="1"/>
          </p:cNvSpPr>
          <p:nvPr/>
        </p:nvSpPr>
        <p:spPr bwMode="auto">
          <a:xfrm>
            <a:off x="7019925" y="5445125"/>
            <a:ext cx="617538" cy="404813"/>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a:latin typeface="Arial" charset="0"/>
              </a:rPr>
              <a:t>C</a:t>
            </a:r>
          </a:p>
        </p:txBody>
      </p:sp>
      <p:cxnSp>
        <p:nvCxnSpPr>
          <p:cNvPr id="40" name="AutoShape 22"/>
          <p:cNvCxnSpPr>
            <a:cxnSpLocks noChangeShapeType="1"/>
            <a:stCxn id="39" idx="0"/>
            <a:endCxn id="35" idx="2"/>
          </p:cNvCxnSpPr>
          <p:nvPr/>
        </p:nvCxnSpPr>
        <p:spPr bwMode="auto">
          <a:xfrm flipH="1" flipV="1">
            <a:off x="6681788" y="4768850"/>
            <a:ext cx="647700" cy="676275"/>
          </a:xfrm>
          <a:prstGeom prst="straightConnector1">
            <a:avLst/>
          </a:prstGeom>
          <a:noFill/>
          <a:ln w="19050">
            <a:solidFill>
              <a:schemeClr val="tx1"/>
            </a:solidFill>
            <a:round/>
            <a:headEnd/>
            <a:tailEnd type="triangle" w="lg" len="lg"/>
          </a:ln>
        </p:spPr>
      </p:cxnSp>
      <p:sp>
        <p:nvSpPr>
          <p:cNvPr id="41" name="AutoShape 23"/>
          <p:cNvSpPr>
            <a:spLocks noChangeArrowheads="1"/>
          </p:cNvSpPr>
          <p:nvPr/>
        </p:nvSpPr>
        <p:spPr bwMode="auto">
          <a:xfrm>
            <a:off x="7286644" y="3929066"/>
            <a:ext cx="906489" cy="438158"/>
          </a:xfrm>
          <a:prstGeom prst="wedgeRectCallout">
            <a:avLst>
              <a:gd name="adj1" fmla="val -89829"/>
              <a:gd name="adj2" fmla="val 68537"/>
            </a:avLst>
          </a:prstGeom>
          <a:solidFill>
            <a:schemeClr val="bg1"/>
          </a:solidFill>
          <a:ln w="19050" algn="ctr">
            <a:solidFill>
              <a:schemeClr val="accent2"/>
            </a:solidFill>
            <a:miter lim="800000"/>
            <a:headEnd/>
            <a:tailEnd type="none" w="lg" len="lg"/>
          </a:ln>
        </p:spPr>
        <p:txBody>
          <a:bodyPr lIns="18000" tIns="3600" rIns="18000" bIns="3600">
            <a:spAutoFit/>
          </a:bodyPr>
          <a:lstStyle/>
          <a:p>
            <a:r>
              <a:rPr lang="ja-JP" altLang="en-US" sz="1400" dirty="0" smtClean="0">
                <a:latin typeface="Arial" charset="0"/>
              </a:rPr>
              <a:t>入次数</a:t>
            </a:r>
            <a:r>
              <a:rPr lang="en-US" altLang="ja-JP" sz="1400" dirty="0" smtClean="0">
                <a:latin typeface="Arial" charset="0"/>
              </a:rPr>
              <a:t>: 2</a:t>
            </a:r>
          </a:p>
          <a:p>
            <a:r>
              <a:rPr lang="ja-JP" altLang="en-US" sz="1400" dirty="0" smtClean="0">
                <a:latin typeface="Arial" charset="0"/>
              </a:rPr>
              <a:t>出次数</a:t>
            </a:r>
            <a:r>
              <a:rPr lang="en-US" altLang="ja-JP" sz="1400" dirty="0" smtClean="0">
                <a:latin typeface="Arial" charset="0"/>
              </a:rPr>
              <a:t>: 0</a:t>
            </a:r>
            <a:endParaRPr lang="en-US" altLang="ja-JP" sz="1400" dirty="0">
              <a:latin typeface="Arial" charset="0"/>
            </a:endParaRPr>
          </a:p>
        </p:txBody>
      </p:sp>
      <p:sp>
        <p:nvSpPr>
          <p:cNvPr id="42" name="AutoShape 24"/>
          <p:cNvSpPr>
            <a:spLocks noChangeArrowheads="1"/>
          </p:cNvSpPr>
          <p:nvPr/>
        </p:nvSpPr>
        <p:spPr bwMode="auto">
          <a:xfrm>
            <a:off x="5214942" y="6072206"/>
            <a:ext cx="939796" cy="434522"/>
          </a:xfrm>
          <a:prstGeom prst="wedgeRectCallout">
            <a:avLst>
              <a:gd name="adj1" fmla="val 32597"/>
              <a:gd name="adj2" fmla="val -88380"/>
            </a:avLst>
          </a:prstGeom>
          <a:solidFill>
            <a:schemeClr val="bg1"/>
          </a:solidFill>
          <a:ln w="19050" algn="ctr">
            <a:solidFill>
              <a:schemeClr val="accent2"/>
            </a:solidFill>
            <a:miter lim="800000"/>
            <a:headEnd/>
            <a:tailEnd type="none" w="lg" len="lg"/>
          </a:ln>
        </p:spPr>
        <p:txBody>
          <a:bodyPr lIns="18000" tIns="3600" rIns="18000" bIns="3600">
            <a:spAutoFit/>
          </a:bodyPr>
          <a:lstStyle/>
          <a:p>
            <a:r>
              <a:rPr lang="ja-JP" altLang="en-US" sz="1400" dirty="0" smtClean="0">
                <a:latin typeface="Arial" charset="0"/>
              </a:rPr>
              <a:t>入次数</a:t>
            </a:r>
            <a:r>
              <a:rPr lang="en-US" altLang="ja-JP" sz="1400" dirty="0" smtClean="0">
                <a:latin typeface="Arial" charset="0"/>
              </a:rPr>
              <a:t>: </a:t>
            </a:r>
            <a:r>
              <a:rPr lang="en-US" altLang="ja-JP" sz="1400" dirty="0">
                <a:latin typeface="Arial" charset="0"/>
              </a:rPr>
              <a:t>0</a:t>
            </a:r>
          </a:p>
          <a:p>
            <a:r>
              <a:rPr lang="ja-JP" altLang="en-US" sz="1400" dirty="0" smtClean="0">
                <a:latin typeface="Arial" charset="0"/>
              </a:rPr>
              <a:t>出次数</a:t>
            </a:r>
            <a:r>
              <a:rPr lang="en-US" altLang="ja-JP" sz="1400" dirty="0" smtClean="0">
                <a:latin typeface="Arial" charset="0"/>
              </a:rPr>
              <a:t>: </a:t>
            </a:r>
            <a:r>
              <a:rPr lang="en-US" altLang="ja-JP" sz="1400" dirty="0">
                <a:latin typeface="Arial" charset="0"/>
              </a:rPr>
              <a:t>1</a:t>
            </a:r>
          </a:p>
        </p:txBody>
      </p:sp>
      <p:sp>
        <p:nvSpPr>
          <p:cNvPr id="43" name="AutoShape 25"/>
          <p:cNvSpPr>
            <a:spLocks noChangeArrowheads="1"/>
          </p:cNvSpPr>
          <p:nvPr/>
        </p:nvSpPr>
        <p:spPr bwMode="auto">
          <a:xfrm>
            <a:off x="6500825" y="6021388"/>
            <a:ext cx="1022337" cy="438158"/>
          </a:xfrm>
          <a:prstGeom prst="wedgeRectCallout">
            <a:avLst>
              <a:gd name="adj1" fmla="val 31370"/>
              <a:gd name="adj2" fmla="val -83681"/>
            </a:avLst>
          </a:prstGeom>
          <a:solidFill>
            <a:schemeClr val="bg1"/>
          </a:solidFill>
          <a:ln w="19050" algn="ctr">
            <a:solidFill>
              <a:schemeClr val="accent2"/>
            </a:solidFill>
            <a:miter lim="800000"/>
            <a:headEnd/>
            <a:tailEnd type="none" w="lg" len="lg"/>
          </a:ln>
        </p:spPr>
        <p:txBody>
          <a:bodyPr lIns="18000" tIns="3600" rIns="18000" bIns="3600">
            <a:spAutoFit/>
          </a:bodyPr>
          <a:lstStyle/>
          <a:p>
            <a:r>
              <a:rPr lang="ja-JP" altLang="en-US" sz="1400" dirty="0" smtClean="0">
                <a:latin typeface="Arial" charset="0"/>
              </a:rPr>
              <a:t>入次数</a:t>
            </a:r>
            <a:r>
              <a:rPr lang="en-US" altLang="ja-JP" sz="1400" dirty="0" smtClean="0">
                <a:latin typeface="Arial" charset="0"/>
              </a:rPr>
              <a:t>: </a:t>
            </a:r>
            <a:r>
              <a:rPr lang="en-US" altLang="ja-JP" sz="1400" dirty="0">
                <a:latin typeface="Arial" charset="0"/>
              </a:rPr>
              <a:t>0</a:t>
            </a:r>
          </a:p>
          <a:p>
            <a:r>
              <a:rPr lang="ja-JP" altLang="en-US" sz="1400" dirty="0" smtClean="0">
                <a:latin typeface="Arial" charset="0"/>
              </a:rPr>
              <a:t>出次数</a:t>
            </a:r>
            <a:r>
              <a:rPr lang="en-US" altLang="ja-JP" sz="1400" dirty="0" smtClean="0">
                <a:latin typeface="Arial" charset="0"/>
              </a:rPr>
              <a:t>: </a:t>
            </a:r>
            <a:r>
              <a:rPr lang="en-US" altLang="ja-JP" sz="1400" dirty="0">
                <a:latin typeface="Arial" charset="0"/>
              </a:rPr>
              <a:t>1</a:t>
            </a:r>
          </a:p>
        </p:txBody>
      </p:sp>
      <p:sp>
        <p:nvSpPr>
          <p:cNvPr id="18" name="右矢印 17"/>
          <p:cNvSpPr/>
          <p:nvPr/>
        </p:nvSpPr>
        <p:spPr bwMode="auto">
          <a:xfrm>
            <a:off x="4143372" y="4214818"/>
            <a:ext cx="764807" cy="1857388"/>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次数分布の調査</a:t>
            </a:r>
            <a:endParaRPr kumimoji="1" lang="ja-JP" altLang="en-US" dirty="0"/>
          </a:p>
        </p:txBody>
      </p:sp>
      <p:sp>
        <p:nvSpPr>
          <p:cNvPr id="3" name="コンテンツ プレースホルダ 2"/>
          <p:cNvSpPr>
            <a:spLocks noGrp="1"/>
          </p:cNvSpPr>
          <p:nvPr>
            <p:ph idx="1"/>
          </p:nvPr>
        </p:nvSpPr>
        <p:spPr>
          <a:xfrm>
            <a:off x="107950" y="1052513"/>
            <a:ext cx="4678364" cy="4448189"/>
          </a:xfrm>
        </p:spPr>
        <p:txBody>
          <a:bodyPr>
            <a:normAutofit/>
          </a:bodyPr>
          <a:lstStyle/>
          <a:p>
            <a:pPr lvl="0">
              <a:lnSpc>
                <a:spcPct val="90000"/>
              </a:lnSpc>
              <a:defRPr/>
            </a:pPr>
            <a:r>
              <a:rPr lang="ja-JP" altLang="en-US" dirty="0" smtClean="0"/>
              <a:t>両対数軸を用い，累積度数をプロット</a:t>
            </a:r>
            <a:endParaRPr lang="en-US" altLang="ja-JP" dirty="0" smtClean="0"/>
          </a:p>
          <a:p>
            <a:pPr lvl="1">
              <a:lnSpc>
                <a:spcPct val="90000"/>
              </a:lnSpc>
              <a:defRPr/>
            </a:pPr>
            <a:r>
              <a:rPr lang="ja-JP" altLang="en-US" dirty="0" smtClean="0"/>
              <a:t>分布がべき乗則に従えば，直線状になる</a:t>
            </a:r>
            <a:endParaRPr lang="en-US" altLang="ja-JP" dirty="0" smtClean="0"/>
          </a:p>
          <a:p>
            <a:pPr lvl="1">
              <a:lnSpc>
                <a:spcPct val="90000"/>
              </a:lnSpc>
              <a:defRPr/>
            </a:pPr>
            <a:endParaRPr lang="en-US" altLang="ja-JP" dirty="0" smtClean="0"/>
          </a:p>
          <a:p>
            <a:pPr>
              <a:lnSpc>
                <a:spcPct val="90000"/>
              </a:lnSpc>
              <a:defRPr/>
            </a:pPr>
            <a:r>
              <a:rPr lang="ja-JP" altLang="en-US" dirty="0" smtClean="0"/>
              <a:t>回帰直線を求め，</a:t>
            </a:r>
            <a:r>
              <a:rPr lang="el-GR" altLang="ja-JP" i="1" dirty="0" smtClean="0">
                <a:latin typeface="Times New Roman" pitchFamily="18" charset="0"/>
                <a:cs typeface="Times New Roman" pitchFamily="18" charset="0"/>
              </a:rPr>
              <a:t>α</a:t>
            </a:r>
            <a:r>
              <a:rPr lang="en-US" altLang="ja-JP" i="1" dirty="0" smtClean="0">
                <a:latin typeface="Times New Roman" pitchFamily="18" charset="0"/>
                <a:cs typeface="Times New Roman" pitchFamily="18" charset="0"/>
              </a:rPr>
              <a:t> </a:t>
            </a:r>
            <a:r>
              <a:rPr lang="ja-JP" altLang="en-US" i="1" dirty="0" smtClean="0">
                <a:latin typeface="Times New Roman" pitchFamily="18" charset="0"/>
                <a:cs typeface="Times New Roman" pitchFamily="18" charset="0"/>
              </a:rPr>
              <a:t>の値と寄与率 </a:t>
            </a:r>
            <a:r>
              <a:rPr lang="en-US" altLang="ja-JP" i="1" dirty="0" smtClean="0">
                <a:latin typeface="Times New Roman" pitchFamily="18" charset="0"/>
              </a:rPr>
              <a:t>R</a:t>
            </a:r>
            <a:r>
              <a:rPr lang="en-US" altLang="ja-JP" i="1" baseline="30000" dirty="0" smtClean="0">
                <a:latin typeface="Times New Roman" pitchFamily="18" charset="0"/>
              </a:rPr>
              <a:t>*2 </a:t>
            </a:r>
            <a:r>
              <a:rPr lang="ja-JP" altLang="en-US" i="1" dirty="0" smtClean="0">
                <a:latin typeface="Times New Roman" pitchFamily="18" charset="0"/>
                <a:cs typeface="Times New Roman" pitchFamily="18" charset="0"/>
              </a:rPr>
              <a:t>を得る</a:t>
            </a:r>
            <a:endParaRPr lang="en-US" altLang="ja-JP" i="1" dirty="0" smtClean="0">
              <a:latin typeface="Times New Roman" pitchFamily="18" charset="0"/>
              <a:cs typeface="Times New Roman" pitchFamily="18" charset="0"/>
            </a:endParaRPr>
          </a:p>
          <a:p>
            <a:pPr lvl="1"/>
            <a:r>
              <a:rPr lang="el-GR" altLang="ja-JP" i="1" dirty="0" smtClean="0">
                <a:latin typeface="Times New Roman" pitchFamily="18" charset="0"/>
                <a:cs typeface="Times New Roman" pitchFamily="18" charset="0"/>
              </a:rPr>
              <a:t>α</a:t>
            </a:r>
            <a:r>
              <a:rPr lang="en-US" altLang="ja-JP" i="1" dirty="0" smtClean="0">
                <a:latin typeface="Times New Roman" pitchFamily="18" charset="0"/>
                <a:cs typeface="Times New Roman" pitchFamily="18" charset="0"/>
              </a:rPr>
              <a:t> </a:t>
            </a:r>
          </a:p>
          <a:p>
            <a:pPr lvl="2"/>
            <a:r>
              <a:rPr lang="ja-JP" altLang="en-US" dirty="0" smtClean="0"/>
              <a:t>回帰直線の値から求める</a:t>
            </a:r>
            <a:endParaRPr lang="en-US" altLang="ja-JP" dirty="0" smtClean="0"/>
          </a:p>
          <a:p>
            <a:pPr lvl="1"/>
            <a:r>
              <a:rPr lang="ja-JP" altLang="en-US" i="1" dirty="0" smtClean="0">
                <a:latin typeface="Times New Roman" pitchFamily="18" charset="0"/>
              </a:rPr>
              <a:t>寄与率 </a:t>
            </a:r>
            <a:r>
              <a:rPr lang="en-US" altLang="ja-JP" i="1" dirty="0" smtClean="0">
                <a:latin typeface="Times New Roman" pitchFamily="18" charset="0"/>
              </a:rPr>
              <a:t>R</a:t>
            </a:r>
            <a:r>
              <a:rPr lang="en-US" altLang="ja-JP" i="1" baseline="30000" dirty="0" smtClean="0">
                <a:latin typeface="Times New Roman" pitchFamily="18" charset="0"/>
              </a:rPr>
              <a:t>*2</a:t>
            </a:r>
            <a:endParaRPr lang="en-US" altLang="ja-JP" dirty="0"/>
          </a:p>
          <a:p>
            <a:pPr lvl="2"/>
            <a:r>
              <a:rPr lang="ja-JP" altLang="en-US" dirty="0" smtClean="0">
                <a:latin typeface="Times New Roman" pitchFamily="18" charset="0"/>
              </a:rPr>
              <a:t>モデルへの適合度を表す値</a:t>
            </a:r>
            <a:endParaRPr lang="en-US" altLang="ja-JP" dirty="0" smtClean="0">
              <a:latin typeface="Times New Roman" pitchFamily="18" charset="0"/>
            </a:endParaRPr>
          </a:p>
          <a:p>
            <a:pPr lvl="2"/>
            <a:r>
              <a:rPr lang="en-US" altLang="ja-JP" dirty="0" smtClean="0">
                <a:latin typeface="+mj-lt"/>
              </a:rPr>
              <a:t>[0..1]</a:t>
            </a:r>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11</a:t>
            </a:fld>
            <a:endParaRPr kumimoji="1" lang="ja-JP" altLang="en-US"/>
          </a:p>
        </p:txBody>
      </p:sp>
      <p:sp>
        <p:nvSpPr>
          <p:cNvPr id="7" name="Rectangle 3"/>
          <p:cNvSpPr txBox="1">
            <a:spLocks noChangeArrowheads="1"/>
          </p:cNvSpPr>
          <p:nvPr/>
        </p:nvSpPr>
        <p:spPr bwMode="auto">
          <a:xfrm>
            <a:off x="107950" y="1052513"/>
            <a:ext cx="5040313" cy="315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68288" marR="0" lvl="0" indent="-268288" algn="l" defTabSz="914400" rtl="0" eaLnBrk="1" fontAlgn="base" latinLnBrk="0" hangingPunct="1">
              <a:lnSpc>
                <a:spcPct val="90000"/>
              </a:lnSpc>
              <a:spcBef>
                <a:spcPct val="20000"/>
              </a:spcBef>
              <a:spcAft>
                <a:spcPct val="0"/>
              </a:spcAft>
              <a:buClr>
                <a:schemeClr val="accent2"/>
              </a:buClr>
              <a:buSzPct val="80000"/>
              <a:buFont typeface="Wingdings" pitchFamily="2" charset="2"/>
              <a:buChar char="n"/>
              <a:tabLst>
                <a:tab pos="1879600" algn="l"/>
                <a:tab pos="1971675" algn="l"/>
              </a:tabLst>
              <a:defRPr/>
            </a:pPr>
            <a:endParaRPr kumimoji="1" lang="en-US" altLang="ja-JP" sz="2200" b="0" i="0" u="none" strike="noStrike" kern="0" cap="none" spc="0" normalizeH="0" baseline="0" noProof="0" dirty="0" smtClean="0">
              <a:ln>
                <a:noFill/>
              </a:ln>
              <a:solidFill>
                <a:schemeClr val="tx1"/>
              </a:solidFill>
              <a:effectLst/>
              <a:uLnTx/>
              <a:uFillTx/>
              <a:latin typeface="+mn-lt"/>
              <a:ea typeface="+mn-ea"/>
            </a:endParaRPr>
          </a:p>
        </p:txBody>
      </p:sp>
      <p:pic>
        <p:nvPicPr>
          <p:cNvPr id="8" name="Picture 4"/>
          <p:cNvPicPr>
            <a:picLocks noChangeAspect="1" noChangeArrowheads="1"/>
          </p:cNvPicPr>
          <p:nvPr/>
        </p:nvPicPr>
        <p:blipFill>
          <a:blip r:embed="rId3"/>
          <a:srcRect/>
          <a:stretch>
            <a:fillRect/>
          </a:stretch>
        </p:blipFill>
        <p:spPr bwMode="auto">
          <a:xfrm>
            <a:off x="4859338" y="2633663"/>
            <a:ext cx="4105275" cy="3748087"/>
          </a:xfrm>
          <a:prstGeom prst="rect">
            <a:avLst/>
          </a:prstGeom>
          <a:noFill/>
          <a:ln w="25400" algn="ctr">
            <a:noFill/>
            <a:miter lim="800000"/>
            <a:headEnd/>
            <a:tailEnd/>
          </a:ln>
        </p:spPr>
      </p:pic>
      <p:pic>
        <p:nvPicPr>
          <p:cNvPr id="9" name="Picture 5"/>
          <p:cNvPicPr>
            <a:picLocks noChangeAspect="1" noChangeArrowheads="1"/>
          </p:cNvPicPr>
          <p:nvPr/>
        </p:nvPicPr>
        <p:blipFill>
          <a:blip r:embed="rId4"/>
          <a:srcRect/>
          <a:stretch>
            <a:fillRect/>
          </a:stretch>
        </p:blipFill>
        <p:spPr bwMode="auto">
          <a:xfrm>
            <a:off x="4787900" y="2562225"/>
            <a:ext cx="4176713" cy="3819525"/>
          </a:xfrm>
          <a:prstGeom prst="rect">
            <a:avLst/>
          </a:prstGeom>
          <a:noFill/>
          <a:ln w="25400" algn="ctr">
            <a:noFill/>
            <a:miter lim="800000"/>
            <a:headEnd/>
            <a:tailEnd/>
          </a:ln>
        </p:spPr>
      </p:pic>
      <p:sp>
        <p:nvSpPr>
          <p:cNvPr id="10" name="Oval 6"/>
          <p:cNvSpPr>
            <a:spLocks noChangeArrowheads="1"/>
          </p:cNvSpPr>
          <p:nvPr/>
        </p:nvSpPr>
        <p:spPr bwMode="auto">
          <a:xfrm>
            <a:off x="7164388" y="5013325"/>
            <a:ext cx="1511300" cy="1006475"/>
          </a:xfrm>
          <a:prstGeom prst="ellipse">
            <a:avLst/>
          </a:prstGeom>
          <a:noFill/>
          <a:ln w="25400" algn="ctr">
            <a:solidFill>
              <a:schemeClr val="hlink"/>
            </a:solidFill>
            <a:round/>
            <a:headEnd/>
            <a:tailEnd/>
          </a:ln>
        </p:spPr>
        <p:txBody>
          <a:bodyPr lIns="36000" tIns="0" rIns="0" bIns="0" anchor="ctr">
            <a:spAutoFit/>
          </a:bodyPr>
          <a:lstStyle/>
          <a:p>
            <a:endParaRPr lang="ja-JP" altLang="en-US"/>
          </a:p>
        </p:txBody>
      </p:sp>
      <p:sp>
        <p:nvSpPr>
          <p:cNvPr id="11" name="AutoShape 7"/>
          <p:cNvSpPr>
            <a:spLocks noChangeArrowheads="1"/>
          </p:cNvSpPr>
          <p:nvPr/>
        </p:nvSpPr>
        <p:spPr bwMode="auto">
          <a:xfrm>
            <a:off x="7164388" y="3789363"/>
            <a:ext cx="1655762" cy="360362"/>
          </a:xfrm>
          <a:prstGeom prst="wedgeRectCallout">
            <a:avLst>
              <a:gd name="adj1" fmla="val -39167"/>
              <a:gd name="adj2" fmla="val 218722"/>
            </a:avLst>
          </a:prstGeom>
          <a:solidFill>
            <a:schemeClr val="bg1"/>
          </a:solidFill>
          <a:ln w="25400" algn="ctr">
            <a:solidFill>
              <a:schemeClr val="accent2"/>
            </a:solidFill>
            <a:miter lim="800000"/>
            <a:headEnd/>
            <a:tailEnd/>
          </a:ln>
        </p:spPr>
        <p:txBody>
          <a:bodyPr lIns="36000" tIns="0" rIns="0" bIns="0" anchor="ctr"/>
          <a:lstStyle/>
          <a:p>
            <a:pPr algn="ctr"/>
            <a:r>
              <a:rPr lang="ja-JP" altLang="en-US" sz="1800" dirty="0" smtClean="0">
                <a:latin typeface="Arial" charset="0"/>
              </a:rPr>
              <a:t>傾き</a:t>
            </a:r>
            <a:r>
              <a:rPr lang="en-US" altLang="ja-JP" sz="1800" dirty="0" smtClean="0">
                <a:latin typeface="Arial" charset="0"/>
              </a:rPr>
              <a:t> </a:t>
            </a:r>
            <a:r>
              <a:rPr lang="en-US" altLang="ja-JP" sz="1800" dirty="0"/>
              <a:t>: </a:t>
            </a:r>
            <a:r>
              <a:rPr lang="en-US" altLang="ja-JP" sz="1800" i="1" dirty="0">
                <a:latin typeface="Times New Roman" pitchFamily="18" charset="0"/>
                <a:cs typeface="Times New Roman" pitchFamily="18" charset="0"/>
              </a:rPr>
              <a:t>-</a:t>
            </a:r>
            <a:r>
              <a:rPr kumimoji="1" lang="el-GR" altLang="ja-JP" sz="1800" i="1" dirty="0">
                <a:latin typeface="Times New Roman" pitchFamily="18" charset="0"/>
                <a:cs typeface="Times New Roman" pitchFamily="18" charset="0"/>
              </a:rPr>
              <a:t>α</a:t>
            </a:r>
            <a:endParaRPr kumimoji="1" lang="en-US" altLang="ja-JP" sz="1800" i="1" dirty="0">
              <a:latin typeface="Times New Roman" pitchFamily="18" charset="0"/>
              <a:cs typeface="Times New Roman" pitchFamily="18" charset="0"/>
            </a:endParaRPr>
          </a:p>
        </p:txBody>
      </p:sp>
      <p:sp>
        <p:nvSpPr>
          <p:cNvPr id="12" name="Line 9"/>
          <p:cNvSpPr>
            <a:spLocks noChangeShapeType="1"/>
          </p:cNvSpPr>
          <p:nvPr/>
        </p:nvSpPr>
        <p:spPr bwMode="auto">
          <a:xfrm>
            <a:off x="5508625" y="2636838"/>
            <a:ext cx="2592388" cy="3241675"/>
          </a:xfrm>
          <a:prstGeom prst="line">
            <a:avLst/>
          </a:prstGeom>
          <a:noFill/>
          <a:ln w="38100">
            <a:solidFill>
              <a:schemeClr val="hlink"/>
            </a:solidFill>
            <a:prstDash val="sysDot"/>
            <a:round/>
            <a:headEnd/>
            <a:tailEnd/>
          </a:ln>
        </p:spPr>
        <p:txBody>
          <a:bodyPr lIns="36000" tIns="0" rIns="0" bIns="0">
            <a:spAutoFit/>
          </a:bodyPr>
          <a:lstStyle/>
          <a:p>
            <a:endParaRPr lang="ja-JP" altLang="en-US"/>
          </a:p>
        </p:txBody>
      </p:sp>
      <p:pic>
        <p:nvPicPr>
          <p:cNvPr id="13" name="Picture 10"/>
          <p:cNvPicPr>
            <a:picLocks noChangeAspect="1" noChangeArrowheads="1"/>
          </p:cNvPicPr>
          <p:nvPr/>
        </p:nvPicPr>
        <p:blipFill>
          <a:blip r:embed="rId5"/>
          <a:srcRect/>
          <a:stretch>
            <a:fillRect/>
          </a:stretch>
        </p:blipFill>
        <p:spPr bwMode="auto">
          <a:xfrm>
            <a:off x="4786314" y="2565400"/>
            <a:ext cx="4176713" cy="3813175"/>
          </a:xfrm>
          <a:prstGeom prst="rect">
            <a:avLst/>
          </a:prstGeom>
          <a:noFill/>
          <a:ln w="25400" algn="ctr">
            <a:noFill/>
            <a:miter lim="800000"/>
            <a:headEnd/>
            <a:tailEnd/>
          </a:ln>
        </p:spPr>
      </p:pic>
      <p:sp>
        <p:nvSpPr>
          <p:cNvPr id="14" name="AutoShape 11"/>
          <p:cNvSpPr>
            <a:spLocks noChangeArrowheads="1"/>
          </p:cNvSpPr>
          <p:nvPr/>
        </p:nvSpPr>
        <p:spPr bwMode="auto">
          <a:xfrm>
            <a:off x="7164388" y="3286124"/>
            <a:ext cx="1693892" cy="400050"/>
          </a:xfrm>
          <a:prstGeom prst="wedgeRectCallout">
            <a:avLst>
              <a:gd name="adj1" fmla="val -39637"/>
              <a:gd name="adj2" fmla="val 154764"/>
            </a:avLst>
          </a:prstGeom>
          <a:solidFill>
            <a:schemeClr val="bg1"/>
          </a:solidFill>
          <a:ln w="25400" algn="ctr">
            <a:solidFill>
              <a:schemeClr val="accent2"/>
            </a:solidFill>
            <a:miter lim="800000"/>
            <a:headEnd/>
            <a:tailEnd/>
          </a:ln>
        </p:spPr>
        <p:txBody>
          <a:bodyPr lIns="36000" tIns="0" rIns="0" bIns="0" anchor="ctr"/>
          <a:lstStyle/>
          <a:p>
            <a:pPr algn="ctr"/>
            <a:r>
              <a:rPr lang="ja-JP" altLang="en-US" sz="1800" dirty="0" smtClean="0"/>
              <a:t>傾き</a:t>
            </a:r>
            <a:r>
              <a:rPr lang="en-US" altLang="ja-JP" sz="1800" dirty="0" smtClean="0"/>
              <a:t> </a:t>
            </a:r>
            <a:r>
              <a:rPr lang="en-US" altLang="ja-JP" sz="1800" dirty="0"/>
              <a:t>: </a:t>
            </a:r>
            <a:r>
              <a:rPr lang="en-US" altLang="ja-JP" sz="1800" i="1" dirty="0">
                <a:latin typeface="Times New Roman" pitchFamily="18" charset="0"/>
                <a:cs typeface="Times New Roman" pitchFamily="18" charset="0"/>
              </a:rPr>
              <a:t>-(</a:t>
            </a:r>
            <a:r>
              <a:rPr kumimoji="1" lang="el-GR" altLang="ja-JP" sz="1800" i="1" dirty="0">
                <a:latin typeface="Times New Roman" pitchFamily="18" charset="0"/>
                <a:cs typeface="Times New Roman" pitchFamily="18" charset="0"/>
              </a:rPr>
              <a:t>α</a:t>
            </a:r>
            <a:r>
              <a:rPr lang="en-US" altLang="ja-JP" sz="1800" i="1" dirty="0">
                <a:latin typeface="Times New Roman" pitchFamily="18" charset="0"/>
                <a:cs typeface="Times New Roman" pitchFamily="18" charset="0"/>
              </a:rPr>
              <a:t>-1)</a:t>
            </a:r>
          </a:p>
        </p:txBody>
      </p:sp>
      <p:sp>
        <p:nvSpPr>
          <p:cNvPr id="15" name="Line 12"/>
          <p:cNvSpPr>
            <a:spLocks noChangeShapeType="1"/>
          </p:cNvSpPr>
          <p:nvPr/>
        </p:nvSpPr>
        <p:spPr bwMode="auto">
          <a:xfrm>
            <a:off x="5795963" y="2781300"/>
            <a:ext cx="3097212" cy="2808288"/>
          </a:xfrm>
          <a:prstGeom prst="line">
            <a:avLst/>
          </a:prstGeom>
          <a:noFill/>
          <a:ln w="38100">
            <a:solidFill>
              <a:schemeClr val="hlink"/>
            </a:solidFill>
            <a:prstDash val="sysDot"/>
            <a:round/>
            <a:headEnd/>
            <a:tailEnd/>
          </a:ln>
        </p:spPr>
        <p:txBody>
          <a:bodyPr lIns="36000" tIns="0" rIns="0" bIns="0">
            <a:spAutoFit/>
          </a:bodyPr>
          <a:lstStyle/>
          <a:p>
            <a:endParaRPr lang="ja-JP" altLang="en-US"/>
          </a:p>
        </p:txBody>
      </p:sp>
      <p:sp>
        <p:nvSpPr>
          <p:cNvPr id="16" name="Rectangle 13"/>
          <p:cNvSpPr>
            <a:spLocks noChangeArrowheads="1"/>
          </p:cNvSpPr>
          <p:nvPr/>
        </p:nvSpPr>
        <p:spPr bwMode="auto">
          <a:xfrm>
            <a:off x="5715008" y="1857364"/>
            <a:ext cx="2600319" cy="466657"/>
          </a:xfrm>
          <a:prstGeom prst="rect">
            <a:avLst/>
          </a:prstGeom>
          <a:noFill/>
          <a:ln w="25400" algn="ctr">
            <a:solidFill>
              <a:schemeClr val="accent2"/>
            </a:solidFill>
            <a:miter lim="800000"/>
            <a:headEnd/>
            <a:tailEnd/>
          </a:ln>
        </p:spPr>
        <p:txBody>
          <a:bodyPr wrap="square" lIns="90000" tIns="36000" rIns="90000" bIns="36000">
            <a:spAutoFit/>
          </a:bodyPr>
          <a:lstStyle/>
          <a:p>
            <a:pPr algn="ctr">
              <a:lnSpc>
                <a:spcPct val="80000"/>
              </a:lnSpc>
              <a:spcBef>
                <a:spcPct val="20000"/>
              </a:spcBef>
              <a:buFont typeface="Wingdings" pitchFamily="2" charset="2"/>
              <a:buNone/>
            </a:pPr>
            <a:r>
              <a:rPr kumimoji="1" lang="en-US" altLang="ja-JP" sz="3200" i="1" dirty="0">
                <a:latin typeface="Times New Roman" pitchFamily="18" charset="0"/>
                <a:cs typeface="Times New Roman" pitchFamily="18" charset="0"/>
              </a:rPr>
              <a:t>p(x) = </a:t>
            </a:r>
            <a:r>
              <a:rPr kumimoji="1" lang="en-US" altLang="ja-JP" sz="3200" i="1" dirty="0" err="1">
                <a:latin typeface="Times New Roman" pitchFamily="18" charset="0"/>
                <a:cs typeface="Times New Roman" pitchFamily="18" charset="0"/>
              </a:rPr>
              <a:t>Cx</a:t>
            </a:r>
            <a:r>
              <a:rPr kumimoji="1" lang="en-US" altLang="ja-JP" sz="3200" i="1" baseline="30000" dirty="0">
                <a:latin typeface="Times New Roman" pitchFamily="18" charset="0"/>
                <a:cs typeface="Times New Roman" pitchFamily="18" charset="0"/>
              </a:rPr>
              <a:t>-</a:t>
            </a:r>
            <a:r>
              <a:rPr kumimoji="1" lang="el-GR" altLang="ja-JP" sz="2800" i="1" baseline="30000" dirty="0">
                <a:latin typeface="Times New Roman" pitchFamily="18" charset="0"/>
                <a:cs typeface="Times New Roman" pitchFamily="18" charset="0"/>
              </a:rPr>
              <a:t>α</a:t>
            </a:r>
            <a:endParaRPr kumimoji="1" lang="en-US" altLang="ja-JP" sz="2800" i="1" baseline="30000" dirty="0">
              <a:latin typeface="Times New Roman" pitchFamily="18" charset="0"/>
              <a:cs typeface="Times New Roman" pitchFamily="18" charset="0"/>
            </a:endParaRPr>
          </a:p>
        </p:txBody>
      </p:sp>
      <p:sp>
        <p:nvSpPr>
          <p:cNvPr id="17" name="Text Box 25"/>
          <p:cNvSpPr txBox="1">
            <a:spLocks noChangeArrowheads="1"/>
          </p:cNvSpPr>
          <p:nvPr/>
        </p:nvSpPr>
        <p:spPr bwMode="auto">
          <a:xfrm>
            <a:off x="5786446" y="6140471"/>
            <a:ext cx="2955925" cy="288925"/>
          </a:xfrm>
          <a:prstGeom prst="rect">
            <a:avLst/>
          </a:prstGeom>
          <a:solidFill>
            <a:schemeClr val="bg1"/>
          </a:solidFill>
          <a:ln w="19050" algn="ctr">
            <a:noFill/>
            <a:miter lim="800000"/>
            <a:headEnd/>
            <a:tailEnd type="none" w="lg" len="lg"/>
          </a:ln>
        </p:spPr>
        <p:txBody>
          <a:bodyPr wrap="none" lIns="3600" tIns="3600" rIns="3600" bIns="3600"/>
          <a:lstStyle/>
          <a:p>
            <a:pPr algn="ctr"/>
            <a:r>
              <a:rPr lang="en-US" altLang="ja-JP" sz="1800" dirty="0" smtClean="0">
                <a:latin typeface="Arial" charset="0"/>
              </a:rPr>
              <a:t>degree</a:t>
            </a:r>
            <a:endParaRPr lang="en-US" altLang="ja-JP"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調査対象の部品集合</a:t>
            </a:r>
            <a:endParaRPr kumimoji="1" lang="ja-JP" altLang="en-US" dirty="0"/>
          </a:p>
        </p:txBody>
      </p:sp>
      <p:sp>
        <p:nvSpPr>
          <p:cNvPr id="3" name="コンテンツ プレースホルダ 2"/>
          <p:cNvSpPr>
            <a:spLocks noGrp="1"/>
          </p:cNvSpPr>
          <p:nvPr>
            <p:ph idx="1"/>
          </p:nvPr>
        </p:nvSpPr>
        <p:spPr>
          <a:xfrm>
            <a:off x="107950" y="1052512"/>
            <a:ext cx="5249868" cy="5448321"/>
          </a:xfrm>
        </p:spPr>
        <p:txBody>
          <a:bodyPr>
            <a:normAutofit fontScale="70000" lnSpcReduction="20000"/>
          </a:bodyPr>
          <a:lstStyle/>
          <a:p>
            <a:r>
              <a:rPr kumimoji="1" lang="ja-JP" altLang="en-US" dirty="0" smtClean="0"/>
              <a:t>単一のソフトウェア</a:t>
            </a:r>
            <a:endParaRPr kumimoji="1" lang="en-US" altLang="ja-JP" dirty="0" smtClean="0"/>
          </a:p>
          <a:p>
            <a:pPr lvl="1">
              <a:buNone/>
            </a:pPr>
            <a:r>
              <a:rPr kumimoji="1" lang="en-US" altLang="ja-JP" b="1" dirty="0" smtClean="0">
                <a:solidFill>
                  <a:schemeClr val="accent2"/>
                </a:solidFill>
              </a:rPr>
              <a:t>ANT</a:t>
            </a:r>
            <a:r>
              <a:rPr kumimoji="1" lang="en-US" altLang="ja-JP" dirty="0" smtClean="0"/>
              <a:t>: Apache Ant 1.6.2 (</a:t>
            </a:r>
            <a:r>
              <a:rPr kumimoji="1" lang="ja-JP" altLang="en-US" dirty="0" smtClean="0"/>
              <a:t>ビルドツール</a:t>
            </a:r>
            <a:r>
              <a:rPr kumimoji="1" lang="en-US" altLang="ja-JP" dirty="0" smtClean="0"/>
              <a:t>)</a:t>
            </a:r>
          </a:p>
          <a:p>
            <a:pPr lvl="1">
              <a:buNone/>
            </a:pPr>
            <a:r>
              <a:rPr lang="en-US" altLang="ja-JP" b="1" dirty="0" smtClean="0">
                <a:solidFill>
                  <a:schemeClr val="accent2"/>
                </a:solidFill>
              </a:rPr>
              <a:t>JBOSS</a:t>
            </a:r>
            <a:r>
              <a:rPr lang="en-US" altLang="ja-JP" dirty="0" smtClean="0"/>
              <a:t>: </a:t>
            </a:r>
            <a:r>
              <a:rPr lang="en-US" altLang="ja-JP" dirty="0" err="1" smtClean="0"/>
              <a:t>JBoss</a:t>
            </a:r>
            <a:r>
              <a:rPr lang="en-US" altLang="ja-JP" dirty="0" smtClean="0"/>
              <a:t> Application Server 3.2.5 (</a:t>
            </a:r>
            <a:r>
              <a:rPr lang="ja-JP" altLang="en-US" dirty="0" smtClean="0"/>
              <a:t>サーバー</a:t>
            </a:r>
            <a:r>
              <a:rPr lang="en-US" altLang="ja-JP" dirty="0" smtClean="0"/>
              <a:t>)</a:t>
            </a:r>
            <a:endParaRPr kumimoji="1" lang="en-US" altLang="ja-JP" dirty="0" smtClean="0"/>
          </a:p>
          <a:p>
            <a:pPr lvl="1">
              <a:buNone/>
            </a:pPr>
            <a:r>
              <a:rPr kumimoji="1" lang="en-US" altLang="ja-JP" b="1" dirty="0" smtClean="0">
                <a:solidFill>
                  <a:schemeClr val="accent2"/>
                </a:solidFill>
              </a:rPr>
              <a:t>JDK</a:t>
            </a:r>
            <a:r>
              <a:rPr kumimoji="1" lang="en-US" altLang="ja-JP" dirty="0" smtClean="0"/>
              <a:t>: Java Development Kit 1.4 (Java</a:t>
            </a:r>
            <a:r>
              <a:rPr kumimoji="1" lang="ja-JP" altLang="en-US" dirty="0" smtClean="0"/>
              <a:t>標準ライブラリ</a:t>
            </a:r>
            <a:r>
              <a:rPr kumimoji="1" lang="en-US" altLang="ja-JP" dirty="0" smtClean="0"/>
              <a:t>)</a:t>
            </a:r>
          </a:p>
          <a:p>
            <a:pPr lvl="1">
              <a:buNone/>
            </a:pPr>
            <a:r>
              <a:rPr lang="en-US" altLang="ja-JP" b="1" dirty="0" smtClean="0">
                <a:solidFill>
                  <a:schemeClr val="accent2"/>
                </a:solidFill>
              </a:rPr>
              <a:t>ECLIPSE</a:t>
            </a:r>
            <a:r>
              <a:rPr lang="en-US" altLang="ja-JP" dirty="0" smtClean="0"/>
              <a:t>: Eclipse 3.01 (</a:t>
            </a:r>
            <a:r>
              <a:rPr lang="ja-JP" altLang="en-US" dirty="0" smtClean="0"/>
              <a:t>開発環境</a:t>
            </a:r>
            <a:r>
              <a:rPr lang="en-US" altLang="ja-JP" dirty="0" smtClean="0"/>
              <a:t>)</a:t>
            </a:r>
            <a:endParaRPr kumimoji="1" lang="en-US" altLang="ja-JP" dirty="0" smtClean="0"/>
          </a:p>
          <a:p>
            <a:pPr lvl="1"/>
            <a:endParaRPr lang="en-US" altLang="ja-JP" dirty="0" smtClean="0"/>
          </a:p>
          <a:p>
            <a:pPr>
              <a:buClr>
                <a:schemeClr val="accent4"/>
              </a:buClr>
            </a:pPr>
            <a:r>
              <a:rPr kumimoji="1" lang="ja-JP" altLang="en-US" dirty="0" smtClean="0"/>
              <a:t>ソフトウェア集合</a:t>
            </a:r>
            <a:endParaRPr kumimoji="1" lang="en-US" altLang="ja-JP" dirty="0" smtClean="0"/>
          </a:p>
          <a:p>
            <a:pPr lvl="1">
              <a:buClr>
                <a:schemeClr val="accent4"/>
              </a:buClr>
              <a:buNone/>
            </a:pPr>
            <a:r>
              <a:rPr kumimoji="1" lang="en-US" altLang="ja-JP" b="1" dirty="0" smtClean="0">
                <a:solidFill>
                  <a:schemeClr val="accent4"/>
                </a:solidFill>
              </a:rPr>
              <a:t>ASF</a:t>
            </a:r>
            <a:r>
              <a:rPr kumimoji="1" lang="en-US" altLang="ja-JP" dirty="0" smtClean="0"/>
              <a:t>: Apache Software Foundation</a:t>
            </a:r>
            <a:r>
              <a:rPr kumimoji="1" lang="ja-JP" altLang="en-US" dirty="0" smtClean="0"/>
              <a:t>のソースコード管理システムから取得したソフトウェア集合</a:t>
            </a:r>
            <a:endParaRPr lang="en-US" altLang="ja-JP" dirty="0" smtClean="0"/>
          </a:p>
          <a:p>
            <a:pPr lvl="2">
              <a:buClr>
                <a:schemeClr val="accent4"/>
              </a:buClr>
            </a:pPr>
            <a:r>
              <a:rPr lang="ja-JP" altLang="en-US" dirty="0" smtClean="0"/>
              <a:t>約</a:t>
            </a:r>
            <a:r>
              <a:rPr lang="en-US" altLang="ja-JP" dirty="0" smtClean="0"/>
              <a:t>100</a:t>
            </a:r>
            <a:r>
              <a:rPr lang="ja-JP" altLang="en-US" dirty="0" smtClean="0"/>
              <a:t>種類のソフトウェアを含む</a:t>
            </a:r>
            <a:endParaRPr kumimoji="1" lang="en-US" altLang="ja-JP" dirty="0" smtClean="0"/>
          </a:p>
          <a:p>
            <a:pPr lvl="1">
              <a:buClr>
                <a:schemeClr val="accent4"/>
              </a:buClr>
              <a:buNone/>
            </a:pPr>
            <a:r>
              <a:rPr lang="en-US" altLang="ja-JP" b="1" dirty="0" smtClean="0">
                <a:solidFill>
                  <a:schemeClr val="accent4"/>
                </a:solidFill>
              </a:rPr>
              <a:t>SPARS_DB</a:t>
            </a:r>
            <a:r>
              <a:rPr lang="en-US" altLang="ja-JP" dirty="0" smtClean="0"/>
              <a:t>: </a:t>
            </a:r>
            <a:r>
              <a:rPr lang="ja-JP" altLang="en-US" dirty="0" smtClean="0"/>
              <a:t>ソフトウェア部品検索システム </a:t>
            </a:r>
            <a:r>
              <a:rPr lang="en-US" altLang="ja-JP" dirty="0" smtClean="0"/>
              <a:t>SPARS-J </a:t>
            </a:r>
            <a:r>
              <a:rPr lang="ja-JP" altLang="en-US" dirty="0" smtClean="0"/>
              <a:t>のリポジトリに蓄積されたソフトウェア集合</a:t>
            </a:r>
            <a:endParaRPr lang="en-US" altLang="ja-JP" dirty="0" smtClean="0"/>
          </a:p>
          <a:p>
            <a:pPr lvl="2">
              <a:buClr>
                <a:schemeClr val="accent4"/>
              </a:buClr>
            </a:pPr>
            <a:r>
              <a:rPr kumimoji="1" lang="ja-JP" altLang="en-US" dirty="0" smtClean="0"/>
              <a:t>約</a:t>
            </a:r>
            <a:r>
              <a:rPr kumimoji="1" lang="en-US" altLang="ja-JP" dirty="0" smtClean="0"/>
              <a:t>750</a:t>
            </a:r>
            <a:r>
              <a:rPr kumimoji="1" lang="ja-JP" altLang="en-US" dirty="0" smtClean="0"/>
              <a:t>種類のソフトウェア</a:t>
            </a:r>
            <a:endParaRPr kumimoji="1" lang="en-US" altLang="ja-JP" dirty="0" smtClean="0"/>
          </a:p>
          <a:p>
            <a:endParaRPr lang="en-US" altLang="ja-JP" dirty="0" smtClean="0"/>
          </a:p>
          <a:p>
            <a:pPr>
              <a:buClr>
                <a:schemeClr val="accent3"/>
              </a:buClr>
            </a:pPr>
            <a:r>
              <a:rPr kumimoji="1" lang="en-US" altLang="ja-JP" dirty="0" smtClean="0"/>
              <a:t>SPARS_DB </a:t>
            </a:r>
            <a:r>
              <a:rPr kumimoji="1" lang="ja-JP" altLang="en-US" dirty="0" smtClean="0"/>
              <a:t>の 部分集合</a:t>
            </a:r>
            <a:endParaRPr kumimoji="1" lang="en-US" altLang="ja-JP" dirty="0" smtClean="0"/>
          </a:p>
          <a:p>
            <a:pPr lvl="1">
              <a:buClr>
                <a:schemeClr val="accent3"/>
              </a:buClr>
              <a:buNone/>
            </a:pPr>
            <a:r>
              <a:rPr lang="en-US" altLang="ja-JP" b="1" dirty="0" smtClean="0">
                <a:solidFill>
                  <a:schemeClr val="accent3"/>
                </a:solidFill>
              </a:rPr>
              <a:t>RND</a:t>
            </a:r>
            <a:r>
              <a:rPr lang="en-US" altLang="ja-JP" dirty="0" smtClean="0"/>
              <a:t>: </a:t>
            </a:r>
            <a:r>
              <a:rPr lang="ja-JP" altLang="en-US" dirty="0" smtClean="0"/>
              <a:t>ランダムに選択した部品集合</a:t>
            </a:r>
            <a:endParaRPr lang="en-US" altLang="ja-JP" dirty="0" smtClean="0"/>
          </a:p>
          <a:p>
            <a:pPr lvl="1">
              <a:buClr>
                <a:schemeClr val="accent3"/>
              </a:buClr>
              <a:buNone/>
            </a:pPr>
            <a:r>
              <a:rPr lang="en-US" altLang="ja-JP" b="1" dirty="0" smtClean="0">
                <a:solidFill>
                  <a:schemeClr val="accent3"/>
                </a:solidFill>
              </a:rPr>
              <a:t>REL</a:t>
            </a:r>
            <a:r>
              <a:rPr lang="en-US" altLang="ja-JP" dirty="0" smtClean="0"/>
              <a:t>: </a:t>
            </a:r>
            <a:r>
              <a:rPr lang="ja-JP" altLang="en-US" dirty="0" smtClean="0"/>
              <a:t>ある部品を利用する部品集合</a:t>
            </a:r>
            <a:endParaRPr lang="en-US" altLang="ja-JP" dirty="0" smtClean="0"/>
          </a:p>
          <a:p>
            <a:pPr lvl="2">
              <a:buClr>
                <a:schemeClr val="accent3"/>
              </a:buClr>
            </a:pPr>
            <a:r>
              <a:rPr lang="ja-JP" altLang="en-US" dirty="0" smtClean="0"/>
              <a:t>基準の部品はランダムに選択</a:t>
            </a:r>
            <a:endParaRPr lang="en-US" altLang="ja-JP" dirty="0" smtClean="0"/>
          </a:p>
          <a:p>
            <a:pPr lvl="1">
              <a:buClr>
                <a:schemeClr val="accent3"/>
              </a:buClr>
              <a:buNone/>
            </a:pPr>
            <a:r>
              <a:rPr lang="en-US" altLang="ja-JP" b="1" dirty="0" smtClean="0">
                <a:solidFill>
                  <a:schemeClr val="accent3"/>
                </a:solidFill>
              </a:rPr>
              <a:t>KWD</a:t>
            </a:r>
            <a:r>
              <a:rPr lang="en-US" altLang="ja-JP" dirty="0" smtClean="0"/>
              <a:t>: </a:t>
            </a:r>
            <a:r>
              <a:rPr lang="ja-JP" altLang="en-US" dirty="0" smtClean="0"/>
              <a:t>ある単語をソースコード中に含む部品集合</a:t>
            </a:r>
            <a:endParaRPr lang="en-US" altLang="ja-JP" dirty="0" smtClean="0"/>
          </a:p>
          <a:p>
            <a:pPr lvl="2">
              <a:buClr>
                <a:schemeClr val="accent3"/>
              </a:buClr>
            </a:pPr>
            <a:r>
              <a:rPr lang="ja-JP" altLang="en-US" dirty="0" smtClean="0"/>
              <a:t>単語はランダムに選択</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12</a:t>
            </a:fld>
            <a:endParaRPr kumimoji="1" lang="ja-JP" altLang="en-US"/>
          </a:p>
        </p:txBody>
      </p:sp>
      <p:graphicFrame>
        <p:nvGraphicFramePr>
          <p:cNvPr id="7" name="表 6"/>
          <p:cNvGraphicFramePr>
            <a:graphicFrameLocks noGrp="1"/>
          </p:cNvGraphicFramePr>
          <p:nvPr/>
        </p:nvGraphicFramePr>
        <p:xfrm>
          <a:off x="5286378" y="1071546"/>
          <a:ext cx="3786216" cy="220560"/>
        </p:xfrm>
        <a:graphic>
          <a:graphicData uri="http://schemas.openxmlformats.org/drawingml/2006/table">
            <a:tbl>
              <a:tblPr firstRow="1" bandRow="1">
                <a:tableStyleId>{21E4AEA4-8DFA-4A89-87EB-49C32662AFE0}</a:tableStyleId>
              </a:tblPr>
              <a:tblGrid>
                <a:gridCol w="1071570"/>
                <a:gridCol w="932896"/>
                <a:gridCol w="1039353"/>
                <a:gridCol w="742397"/>
              </a:tblGrid>
              <a:tr h="185739">
                <a:tc>
                  <a:txBody>
                    <a:bodyPr/>
                    <a:lstStyle/>
                    <a:p>
                      <a:pPr algn="ctr"/>
                      <a:endParaRPr kumimoji="1" lang="ja-JP" altLang="en-US" sz="1400" dirty="0"/>
                    </a:p>
                  </a:txBody>
                  <a:tcPr marL="18000" marR="18000" marT="3600" marB="3600"/>
                </a:tc>
                <a:tc>
                  <a:txBody>
                    <a:bodyPr/>
                    <a:lstStyle/>
                    <a:p>
                      <a:pPr algn="ctr"/>
                      <a:r>
                        <a:rPr kumimoji="1" lang="ja-JP" altLang="en-US" sz="1400" dirty="0" smtClean="0"/>
                        <a:t>頂点数</a:t>
                      </a:r>
                      <a:endParaRPr kumimoji="1" lang="ja-JP" altLang="en-US" sz="1400" dirty="0"/>
                    </a:p>
                  </a:txBody>
                  <a:tcPr marL="18000" marR="18000" marT="3600" marB="3600"/>
                </a:tc>
                <a:tc>
                  <a:txBody>
                    <a:bodyPr/>
                    <a:lstStyle/>
                    <a:p>
                      <a:pPr algn="ctr"/>
                      <a:r>
                        <a:rPr kumimoji="1" lang="ja-JP" altLang="en-US" sz="1400" dirty="0" smtClean="0"/>
                        <a:t>辺数</a:t>
                      </a:r>
                      <a:endParaRPr kumimoji="1" lang="ja-JP" altLang="en-US" sz="1400" dirty="0"/>
                    </a:p>
                  </a:txBody>
                  <a:tcPr marL="18000" marR="18000" marT="3600" marB="3600"/>
                </a:tc>
                <a:tc>
                  <a:txBody>
                    <a:bodyPr/>
                    <a:lstStyle/>
                    <a:p>
                      <a:pPr algn="ctr"/>
                      <a:r>
                        <a:rPr kumimoji="1" lang="en-US" altLang="ja-JP" sz="1400" dirty="0" smtClean="0"/>
                        <a:t>LOC</a:t>
                      </a:r>
                      <a:endParaRPr kumimoji="1" lang="ja-JP" altLang="en-US" sz="1400" dirty="0"/>
                    </a:p>
                  </a:txBody>
                  <a:tcPr marL="18000" marR="18000" marT="3600" marB="3600"/>
                </a:tc>
              </a:tr>
            </a:tbl>
          </a:graphicData>
        </a:graphic>
      </p:graphicFrame>
      <p:graphicFrame>
        <p:nvGraphicFramePr>
          <p:cNvPr id="8" name="表 7"/>
          <p:cNvGraphicFramePr>
            <a:graphicFrameLocks noGrp="1"/>
          </p:cNvGraphicFramePr>
          <p:nvPr/>
        </p:nvGraphicFramePr>
        <p:xfrm>
          <a:off x="5286378" y="2214554"/>
          <a:ext cx="3786216" cy="441120"/>
        </p:xfrm>
        <a:graphic>
          <a:graphicData uri="http://schemas.openxmlformats.org/drawingml/2006/table">
            <a:tbl>
              <a:tblPr bandRow="1">
                <a:tableStyleId>{00A15C55-8517-42AA-B614-E9B94910E393}</a:tableStyleId>
              </a:tblPr>
              <a:tblGrid>
                <a:gridCol w="1071570"/>
                <a:gridCol w="932896"/>
                <a:gridCol w="1039353"/>
                <a:gridCol w="742397"/>
              </a:tblGrid>
              <a:tr h="185739">
                <a:tc>
                  <a:txBody>
                    <a:bodyPr/>
                    <a:lstStyle/>
                    <a:p>
                      <a:pPr algn="ctr"/>
                      <a:r>
                        <a:rPr kumimoji="1" lang="en-US" altLang="ja-JP" sz="1400" dirty="0" smtClean="0"/>
                        <a:t>ASF</a:t>
                      </a:r>
                      <a:endParaRPr kumimoji="1" lang="ja-JP" altLang="en-US" sz="1400" dirty="0"/>
                    </a:p>
                  </a:txBody>
                  <a:tcPr marL="18000" marR="18000" marT="3600" marB="3600"/>
                </a:tc>
                <a:tc>
                  <a:txBody>
                    <a:bodyPr/>
                    <a:lstStyle/>
                    <a:p>
                      <a:pPr algn="r"/>
                      <a:r>
                        <a:rPr kumimoji="1" lang="en-US" altLang="ja-JP" sz="1400" dirty="0" smtClean="0"/>
                        <a:t>59,486</a:t>
                      </a:r>
                      <a:endParaRPr kumimoji="1" lang="ja-JP" altLang="en-US" sz="1400" dirty="0"/>
                    </a:p>
                  </a:txBody>
                  <a:tcPr marL="18000" marR="18000" marT="3600" marB="3600"/>
                </a:tc>
                <a:tc>
                  <a:txBody>
                    <a:bodyPr/>
                    <a:lstStyle/>
                    <a:p>
                      <a:pPr algn="r"/>
                      <a:r>
                        <a:rPr kumimoji="1" lang="en-US" altLang="ja-JP" sz="1400" dirty="0" smtClean="0"/>
                        <a:t>303,755</a:t>
                      </a:r>
                      <a:endParaRPr kumimoji="1" lang="ja-JP" altLang="en-US" sz="1400" dirty="0"/>
                    </a:p>
                  </a:txBody>
                  <a:tcPr marL="18000" marR="18000" marT="3600" marB="3600"/>
                </a:tc>
                <a:tc>
                  <a:txBody>
                    <a:bodyPr/>
                    <a:lstStyle/>
                    <a:p>
                      <a:pPr algn="r"/>
                      <a:r>
                        <a:rPr kumimoji="1" lang="nn-NO" altLang="ja-JP" sz="1400" dirty="0" smtClean="0"/>
                        <a:t>4.5M</a:t>
                      </a:r>
                      <a:endParaRPr kumimoji="1" lang="ja-JP" altLang="en-US" sz="1400" dirty="0"/>
                    </a:p>
                  </a:txBody>
                  <a:tcPr marL="18000" marR="18000" marT="3600" marB="3600"/>
                </a:tc>
              </a:tr>
              <a:tr h="185739">
                <a:tc>
                  <a:txBody>
                    <a:bodyPr/>
                    <a:lstStyle/>
                    <a:p>
                      <a:pPr algn="ctr"/>
                      <a:r>
                        <a:rPr kumimoji="1" lang="en-US" altLang="ja-JP" sz="1400" dirty="0" smtClean="0"/>
                        <a:t>SPARS_DB</a:t>
                      </a:r>
                      <a:endParaRPr kumimoji="1" lang="ja-JP" altLang="en-US" sz="1400" dirty="0"/>
                    </a:p>
                  </a:txBody>
                  <a:tcPr marL="18000" marR="18000" marT="3600" marB="3600"/>
                </a:tc>
                <a:tc>
                  <a:txBody>
                    <a:bodyPr/>
                    <a:lstStyle/>
                    <a:p>
                      <a:pPr algn="r"/>
                      <a:r>
                        <a:rPr kumimoji="1" lang="en-US" altLang="ja-JP" sz="1400" dirty="0" smtClean="0"/>
                        <a:t>180,637</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1,808,982</a:t>
                      </a:r>
                      <a:endParaRPr kumimoji="1" lang="ja-JP" altLang="en-US" sz="1400" dirty="0"/>
                    </a:p>
                  </a:txBody>
                  <a:tcPr marL="18000" marR="18000" marT="3600" marB="3600"/>
                </a:tc>
                <a:tc>
                  <a:txBody>
                    <a:bodyPr/>
                    <a:lstStyle/>
                    <a:p>
                      <a:pPr algn="r"/>
                      <a:r>
                        <a:rPr kumimoji="1" lang="en-US" altLang="ja-JP" sz="1400" dirty="0" smtClean="0"/>
                        <a:t>14M</a:t>
                      </a:r>
                      <a:endParaRPr kumimoji="1" lang="ja-JP" altLang="en-US" sz="1400" dirty="0"/>
                    </a:p>
                  </a:txBody>
                  <a:tcPr marL="18000" marR="18000" marT="3600" marB="3600"/>
                </a:tc>
              </a:tr>
            </a:tbl>
          </a:graphicData>
        </a:graphic>
      </p:graphicFrame>
      <p:graphicFrame>
        <p:nvGraphicFramePr>
          <p:cNvPr id="9" name="表 8"/>
          <p:cNvGraphicFramePr>
            <a:graphicFrameLocks noGrp="1"/>
          </p:cNvGraphicFramePr>
          <p:nvPr/>
        </p:nvGraphicFramePr>
        <p:xfrm>
          <a:off x="5286378" y="2714620"/>
          <a:ext cx="3786216" cy="661680"/>
        </p:xfrm>
        <a:graphic>
          <a:graphicData uri="http://schemas.openxmlformats.org/drawingml/2006/table">
            <a:tbl>
              <a:tblPr bandRow="1">
                <a:tableStyleId>{F5AB1C69-6EDB-4FF4-983F-18BD219EF322}</a:tableStyleId>
              </a:tblPr>
              <a:tblGrid>
                <a:gridCol w="1071570"/>
                <a:gridCol w="932896"/>
                <a:gridCol w="1039353"/>
                <a:gridCol w="742397"/>
              </a:tblGrid>
              <a:tr h="185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RND</a:t>
                      </a:r>
                      <a:endParaRPr kumimoji="1" lang="ja-JP" altLang="en-US" sz="1400" dirty="0"/>
                    </a:p>
                  </a:txBody>
                  <a:tcPr marL="18000" marR="18000" marT="3600" marB="3600"/>
                </a:tc>
                <a:tc>
                  <a:txBody>
                    <a:bodyPr/>
                    <a:lstStyle/>
                    <a:p>
                      <a:pPr algn="r"/>
                      <a:r>
                        <a:rPr kumimoji="1" lang="en-US" altLang="ja-JP" sz="1400" dirty="0" smtClean="0"/>
                        <a:t>10,000</a:t>
                      </a:r>
                      <a:endParaRPr kumimoji="1" lang="ja-JP" altLang="en-US" sz="1400" dirty="0"/>
                    </a:p>
                  </a:txBody>
                  <a:tcPr marL="18000" marR="18000" marT="3600" marB="3600"/>
                </a:tc>
                <a:tc>
                  <a:txBody>
                    <a:bodyPr/>
                    <a:lstStyle/>
                    <a:p>
                      <a:pPr algn="r"/>
                      <a:r>
                        <a:rPr kumimoji="1" lang="en-US" altLang="ja-JP" sz="1400" dirty="0" smtClean="0"/>
                        <a:t>6,184</a:t>
                      </a:r>
                      <a:endParaRPr kumimoji="1" lang="ja-JP" altLang="en-US" sz="1400" dirty="0"/>
                    </a:p>
                  </a:txBody>
                  <a:tcPr marL="18000" marR="18000" marT="3600" marB="3600"/>
                </a:tc>
                <a:tc>
                  <a:txBody>
                    <a:bodyPr/>
                    <a:lstStyle/>
                    <a:p>
                      <a:pPr algn="r"/>
                      <a:r>
                        <a:rPr kumimoji="1" lang="en-US" altLang="ja-JP" sz="1400" dirty="0" smtClean="0"/>
                        <a:t>780K</a:t>
                      </a:r>
                      <a:endParaRPr kumimoji="1" lang="ja-JP" altLang="en-US" sz="1400" dirty="0"/>
                    </a:p>
                  </a:txBody>
                  <a:tcPr marL="18000" marR="18000" marT="3600" marB="3600"/>
                </a:tc>
              </a:tr>
              <a:tr h="185739">
                <a:tc>
                  <a:txBody>
                    <a:bodyPr/>
                    <a:lstStyle/>
                    <a:p>
                      <a:pPr algn="ctr"/>
                      <a:r>
                        <a:rPr kumimoji="1" lang="en-US" altLang="ja-JP" sz="1400" dirty="0" smtClean="0"/>
                        <a:t>REL</a:t>
                      </a:r>
                      <a:endParaRPr kumimoji="1" lang="ja-JP" altLang="en-US" sz="1400" dirty="0"/>
                    </a:p>
                  </a:txBody>
                  <a:tcPr marL="18000" marR="18000" marT="3600" marB="3600"/>
                </a:tc>
                <a:tc>
                  <a:txBody>
                    <a:bodyPr/>
                    <a:lstStyle/>
                    <a:p>
                      <a:pPr algn="r"/>
                      <a:r>
                        <a:rPr kumimoji="1" lang="en-US" altLang="ja-JP" sz="1400" dirty="0" smtClean="0"/>
                        <a:t>9,286</a:t>
                      </a:r>
                      <a:endParaRPr kumimoji="1" lang="ja-JP" altLang="en-US" sz="1400" dirty="0"/>
                    </a:p>
                  </a:txBody>
                  <a:tcPr marL="18000" marR="18000" marT="3600" marB="3600"/>
                </a:tc>
                <a:tc>
                  <a:txBody>
                    <a:bodyPr/>
                    <a:lstStyle/>
                    <a:p>
                      <a:pPr algn="r"/>
                      <a:r>
                        <a:rPr kumimoji="1" lang="en-US" altLang="ja-JP" sz="1400" dirty="0" smtClean="0"/>
                        <a:t>17,201</a:t>
                      </a:r>
                      <a:endParaRPr kumimoji="1" lang="ja-JP" altLang="en-US" sz="1400" dirty="0"/>
                    </a:p>
                  </a:txBody>
                  <a:tcPr marL="18000" marR="18000" marT="3600" marB="3600"/>
                </a:tc>
                <a:tc>
                  <a:txBody>
                    <a:bodyPr/>
                    <a:lstStyle/>
                    <a:p>
                      <a:pPr algn="r"/>
                      <a:r>
                        <a:rPr kumimoji="1" lang="en-US" altLang="ja-JP" sz="1400" dirty="0" smtClean="0"/>
                        <a:t>2.1M</a:t>
                      </a:r>
                      <a:endParaRPr kumimoji="1" lang="ja-JP" altLang="en-US" sz="1400" dirty="0"/>
                    </a:p>
                  </a:txBody>
                  <a:tcPr marL="18000" marR="18000" marT="3600" marB="3600"/>
                </a:tc>
              </a:tr>
              <a:tr h="185739">
                <a:tc>
                  <a:txBody>
                    <a:bodyPr/>
                    <a:lstStyle/>
                    <a:p>
                      <a:pPr algn="ctr"/>
                      <a:r>
                        <a:rPr kumimoji="1" lang="en-US" altLang="ja-JP" sz="1400" dirty="0" smtClean="0"/>
                        <a:t>KWD</a:t>
                      </a:r>
                      <a:endParaRPr kumimoji="1" lang="ja-JP" altLang="en-US" sz="1400" dirty="0"/>
                    </a:p>
                  </a:txBody>
                  <a:tcPr marL="18000" marR="18000" marT="3600" marB="3600"/>
                </a:tc>
                <a:tc>
                  <a:txBody>
                    <a:bodyPr/>
                    <a:lstStyle/>
                    <a:p>
                      <a:pPr algn="r"/>
                      <a:r>
                        <a:rPr kumimoji="1" lang="en-US" altLang="ja-JP" sz="1400" dirty="0" smtClean="0"/>
                        <a:t>8,938</a:t>
                      </a:r>
                      <a:endParaRPr kumimoji="1" lang="ja-JP" altLang="en-US" sz="1400" dirty="0"/>
                    </a:p>
                  </a:txBody>
                  <a:tcPr marL="18000" marR="18000" marT="3600" marB="3600"/>
                </a:tc>
                <a:tc>
                  <a:txBody>
                    <a:bodyPr/>
                    <a:lstStyle/>
                    <a:p>
                      <a:pPr algn="r"/>
                      <a:r>
                        <a:rPr kumimoji="1" lang="en-US" altLang="ja-JP" sz="1400" dirty="0" smtClean="0"/>
                        <a:t>24,317</a:t>
                      </a:r>
                      <a:endParaRPr kumimoji="1" lang="ja-JP" altLang="en-US" sz="1400" dirty="0"/>
                    </a:p>
                  </a:txBody>
                  <a:tcPr marL="18000" marR="18000" marT="3600" marB="3600"/>
                </a:tc>
                <a:tc>
                  <a:txBody>
                    <a:bodyPr/>
                    <a:lstStyle/>
                    <a:p>
                      <a:pPr algn="r"/>
                      <a:r>
                        <a:rPr kumimoji="1" lang="en-US" altLang="ja-JP" sz="1400" dirty="0" smtClean="0"/>
                        <a:t>1.6M</a:t>
                      </a:r>
                      <a:endParaRPr kumimoji="1" lang="ja-JP" altLang="en-US" sz="1400" dirty="0"/>
                    </a:p>
                  </a:txBody>
                  <a:tcPr marL="18000" marR="18000" marT="3600" marB="3600"/>
                </a:tc>
              </a:tr>
            </a:tbl>
          </a:graphicData>
        </a:graphic>
      </p:graphicFrame>
      <p:graphicFrame>
        <p:nvGraphicFramePr>
          <p:cNvPr id="10" name="表 9"/>
          <p:cNvGraphicFramePr>
            <a:graphicFrameLocks noGrp="1"/>
          </p:cNvGraphicFramePr>
          <p:nvPr/>
        </p:nvGraphicFramePr>
        <p:xfrm>
          <a:off x="5286378" y="1285860"/>
          <a:ext cx="3786216" cy="882240"/>
        </p:xfrm>
        <a:graphic>
          <a:graphicData uri="http://schemas.openxmlformats.org/drawingml/2006/table">
            <a:tbl>
              <a:tblPr bandRow="1">
                <a:tableStyleId>{93296810-A885-4BE3-A3E7-6D5BEEA58F35}</a:tableStyleId>
              </a:tblPr>
              <a:tblGrid>
                <a:gridCol w="1071570"/>
                <a:gridCol w="932896"/>
                <a:gridCol w="1039353"/>
                <a:gridCol w="742397"/>
              </a:tblGrid>
              <a:tr h="185739">
                <a:tc>
                  <a:txBody>
                    <a:bodyPr/>
                    <a:lstStyle/>
                    <a:p>
                      <a:pPr algn="ctr"/>
                      <a:r>
                        <a:rPr kumimoji="1" lang="en-US" altLang="ja-JP" sz="1400" dirty="0" smtClean="0"/>
                        <a:t>ANT</a:t>
                      </a:r>
                      <a:endParaRPr kumimoji="1" lang="ja-JP" altLang="en-US" sz="1400" dirty="0"/>
                    </a:p>
                  </a:txBody>
                  <a:tcPr marL="18000" marR="18000" marT="3600" marB="3600"/>
                </a:tc>
                <a:tc>
                  <a:txBody>
                    <a:bodyPr/>
                    <a:lstStyle/>
                    <a:p>
                      <a:pPr algn="r"/>
                      <a:r>
                        <a:rPr kumimoji="1" lang="en-US" altLang="ja-JP" sz="1400" dirty="0" smtClean="0"/>
                        <a:t>1,260</a:t>
                      </a:r>
                      <a:endParaRPr kumimoji="1" lang="ja-JP" altLang="en-US" sz="1400" dirty="0"/>
                    </a:p>
                  </a:txBody>
                  <a:tcPr marL="18000" marR="18000" marT="3600" marB="3600"/>
                </a:tc>
                <a:tc>
                  <a:txBody>
                    <a:bodyPr/>
                    <a:lstStyle/>
                    <a:p>
                      <a:pPr algn="r"/>
                      <a:r>
                        <a:rPr kumimoji="1" lang="en-US" altLang="ja-JP" sz="1400" dirty="0" smtClean="0"/>
                        <a:t>4,995</a:t>
                      </a:r>
                      <a:endParaRPr kumimoji="1" lang="ja-JP" altLang="en-US" sz="1400" dirty="0"/>
                    </a:p>
                  </a:txBody>
                  <a:tcPr marL="18000" marR="18000" marT="3600" marB="3600"/>
                </a:tc>
                <a:tc>
                  <a:txBody>
                    <a:bodyPr/>
                    <a:lstStyle/>
                    <a:p>
                      <a:pPr algn="r"/>
                      <a:r>
                        <a:rPr kumimoji="1" lang="nn-NO" altLang="ja-JP" sz="1400" dirty="0" smtClean="0"/>
                        <a:t>95K</a:t>
                      </a:r>
                    </a:p>
                  </a:txBody>
                  <a:tcPr marL="18000" marR="18000" marT="3600" marB="3600"/>
                </a:tc>
              </a:tr>
              <a:tr h="185739">
                <a:tc>
                  <a:txBody>
                    <a:bodyPr/>
                    <a:lstStyle/>
                    <a:p>
                      <a:pPr algn="ctr"/>
                      <a:r>
                        <a:rPr kumimoji="1" lang="en-US" altLang="ja-JP" sz="1400" dirty="0" smtClean="0"/>
                        <a:t>JBOSS</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5,752</a:t>
                      </a:r>
                    </a:p>
                  </a:txBody>
                  <a:tcPr marL="18000" marR="18000" marT="3600" marB="3600"/>
                </a:tc>
                <a:tc>
                  <a:txBody>
                    <a:bodyPr/>
                    <a:lstStyle/>
                    <a:p>
                      <a:pPr algn="r"/>
                      <a:r>
                        <a:rPr kumimoji="1" lang="en-US" altLang="ja-JP" sz="1400" dirty="0" smtClean="0"/>
                        <a:t>23,636</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nn-NO" altLang="ja-JP" sz="1400" dirty="0" smtClean="0"/>
                        <a:t>424K</a:t>
                      </a:r>
                    </a:p>
                  </a:txBody>
                  <a:tcPr marL="18000" marR="18000" marT="3600" marB="3600"/>
                </a:tc>
              </a:tr>
              <a:tr h="185739">
                <a:tc>
                  <a:txBody>
                    <a:bodyPr/>
                    <a:lstStyle/>
                    <a:p>
                      <a:pPr algn="ctr"/>
                      <a:r>
                        <a:rPr kumimoji="1" lang="en-US" altLang="ja-JP" sz="1400" dirty="0" smtClean="0"/>
                        <a:t>JDK</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11,556</a:t>
                      </a:r>
                    </a:p>
                  </a:txBody>
                  <a:tcPr marL="18000" marR="18000" marT="3600" marB="3600"/>
                </a:tc>
                <a:tc>
                  <a:txBody>
                    <a:bodyPr/>
                    <a:lstStyle/>
                    <a:p>
                      <a:pPr algn="r"/>
                      <a:r>
                        <a:rPr kumimoji="1" lang="en-US" altLang="ja-JP" sz="1400" dirty="0" smtClean="0"/>
                        <a:t>107,198</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nn-NO" altLang="ja-JP" sz="1400" dirty="0" smtClean="0"/>
                        <a:t>1.1M</a:t>
                      </a:r>
                      <a:endParaRPr kumimoji="1" lang="ja-JP" altLang="en-US" sz="1400" dirty="0"/>
                    </a:p>
                  </a:txBody>
                  <a:tcPr marL="18000" marR="18000" marT="3600" marB="3600"/>
                </a:tc>
              </a:tr>
              <a:tr h="185739">
                <a:tc>
                  <a:txBody>
                    <a:bodyPr/>
                    <a:lstStyle/>
                    <a:p>
                      <a:pPr algn="ctr"/>
                      <a:r>
                        <a:rPr kumimoji="1" lang="en-US" altLang="ja-JP" sz="1400" dirty="0" smtClean="0"/>
                        <a:t>ECLIPSE</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13,941</a:t>
                      </a:r>
                    </a:p>
                  </a:txBody>
                  <a:tcPr marL="18000" marR="18000" marT="3600" marB="3600"/>
                </a:tc>
                <a:tc>
                  <a:txBody>
                    <a:bodyPr/>
                    <a:lstStyle/>
                    <a:p>
                      <a:pPr algn="r"/>
                      <a:r>
                        <a:rPr kumimoji="1" lang="en-US" altLang="ja-JP" sz="1400" dirty="0" smtClean="0"/>
                        <a:t>140,678</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nn-NO" altLang="ja-JP" sz="1400" dirty="0" smtClean="0"/>
                        <a:t>1.3M</a:t>
                      </a:r>
                      <a:endParaRPr kumimoji="1" lang="ja-JP" altLang="en-US" sz="1400" dirty="0"/>
                    </a:p>
                  </a:txBody>
                  <a:tcPr marL="18000" marR="18000" marT="3600" marB="360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 </a:t>
            </a:r>
            <a:r>
              <a:rPr kumimoji="1" lang="en-US" altLang="ja-JP" dirty="0" smtClean="0"/>
              <a:t>– </a:t>
            </a:r>
            <a:r>
              <a:rPr kumimoji="1" lang="ja-JP" altLang="en-US" dirty="0" smtClean="0"/>
              <a:t>入次数</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13</a:t>
            </a:fld>
            <a:endParaRPr kumimoji="1" lang="ja-JP" altLang="en-US"/>
          </a:p>
        </p:txBody>
      </p:sp>
      <p:pic>
        <p:nvPicPr>
          <p:cNvPr id="50177" name="Picture 1"/>
          <p:cNvPicPr>
            <a:picLocks noChangeAspect="1" noChangeArrowheads="1"/>
          </p:cNvPicPr>
          <p:nvPr/>
        </p:nvPicPr>
        <p:blipFill>
          <a:blip r:embed="rId3"/>
          <a:srcRect/>
          <a:stretch>
            <a:fillRect/>
          </a:stretch>
        </p:blipFill>
        <p:spPr bwMode="auto">
          <a:xfrm>
            <a:off x="346886" y="1214422"/>
            <a:ext cx="1581908" cy="1500198"/>
          </a:xfrm>
          <a:prstGeom prst="rect">
            <a:avLst/>
          </a:prstGeom>
          <a:noFill/>
          <a:ln w="9525">
            <a:noFill/>
            <a:miter lim="800000"/>
            <a:headEnd/>
            <a:tailEnd/>
          </a:ln>
          <a:effectLst/>
        </p:spPr>
      </p:pic>
      <p:pic>
        <p:nvPicPr>
          <p:cNvPr id="50178" name="Picture 2"/>
          <p:cNvPicPr>
            <a:picLocks noGrp="1" noChangeAspect="1" noChangeArrowheads="1"/>
          </p:cNvPicPr>
          <p:nvPr>
            <p:ph idx="1"/>
          </p:nvPr>
        </p:nvPicPr>
        <p:blipFill>
          <a:blip r:embed="rId4"/>
          <a:srcRect/>
          <a:stretch>
            <a:fillRect/>
          </a:stretch>
        </p:blipFill>
        <p:spPr bwMode="auto">
          <a:xfrm>
            <a:off x="2214546" y="1214422"/>
            <a:ext cx="1573612" cy="1500198"/>
          </a:xfrm>
          <a:prstGeom prst="rect">
            <a:avLst/>
          </a:prstGeom>
          <a:noFill/>
          <a:ln w="9525">
            <a:noFill/>
            <a:miter lim="800000"/>
            <a:headEnd/>
            <a:tailEnd/>
          </a:ln>
          <a:effectLst/>
        </p:spPr>
      </p:pic>
      <p:pic>
        <p:nvPicPr>
          <p:cNvPr id="50179" name="Picture 3"/>
          <p:cNvPicPr>
            <a:picLocks noChangeAspect="1" noChangeArrowheads="1"/>
          </p:cNvPicPr>
          <p:nvPr/>
        </p:nvPicPr>
        <p:blipFill>
          <a:blip r:embed="rId5"/>
          <a:srcRect/>
          <a:stretch>
            <a:fillRect/>
          </a:stretch>
        </p:blipFill>
        <p:spPr bwMode="auto">
          <a:xfrm>
            <a:off x="4071934" y="1214422"/>
            <a:ext cx="1571636" cy="1517110"/>
          </a:xfrm>
          <a:prstGeom prst="rect">
            <a:avLst/>
          </a:prstGeom>
          <a:noFill/>
          <a:ln w="9525">
            <a:noFill/>
            <a:miter lim="800000"/>
            <a:headEnd/>
            <a:tailEnd/>
          </a:ln>
          <a:effectLst/>
        </p:spPr>
      </p:pic>
      <p:pic>
        <p:nvPicPr>
          <p:cNvPr id="50180" name="Picture 4"/>
          <p:cNvPicPr>
            <a:picLocks noChangeAspect="1" noChangeArrowheads="1"/>
          </p:cNvPicPr>
          <p:nvPr/>
        </p:nvPicPr>
        <p:blipFill>
          <a:blip r:embed="rId6"/>
          <a:srcRect/>
          <a:stretch>
            <a:fillRect/>
          </a:stretch>
        </p:blipFill>
        <p:spPr bwMode="auto">
          <a:xfrm>
            <a:off x="346886" y="3000372"/>
            <a:ext cx="1548800" cy="1500198"/>
          </a:xfrm>
          <a:prstGeom prst="rect">
            <a:avLst/>
          </a:prstGeom>
          <a:noFill/>
          <a:ln w="9525">
            <a:noFill/>
            <a:miter lim="800000"/>
            <a:headEnd/>
            <a:tailEnd/>
          </a:ln>
          <a:effectLst/>
        </p:spPr>
      </p:pic>
      <p:pic>
        <p:nvPicPr>
          <p:cNvPr id="50181" name="Picture 5"/>
          <p:cNvPicPr>
            <a:picLocks noChangeAspect="1" noChangeArrowheads="1"/>
          </p:cNvPicPr>
          <p:nvPr/>
        </p:nvPicPr>
        <p:blipFill>
          <a:blip r:embed="rId7"/>
          <a:srcRect/>
          <a:stretch>
            <a:fillRect/>
          </a:stretch>
        </p:blipFill>
        <p:spPr bwMode="auto">
          <a:xfrm>
            <a:off x="2214546" y="3000372"/>
            <a:ext cx="1571636" cy="1512576"/>
          </a:xfrm>
          <a:prstGeom prst="rect">
            <a:avLst/>
          </a:prstGeom>
          <a:noFill/>
          <a:ln w="9525">
            <a:noFill/>
            <a:miter lim="800000"/>
            <a:headEnd/>
            <a:tailEnd/>
          </a:ln>
          <a:effectLst/>
        </p:spPr>
      </p:pic>
      <p:pic>
        <p:nvPicPr>
          <p:cNvPr id="50182" name="Picture 6"/>
          <p:cNvPicPr>
            <a:picLocks noChangeAspect="1" noChangeArrowheads="1"/>
          </p:cNvPicPr>
          <p:nvPr/>
        </p:nvPicPr>
        <p:blipFill>
          <a:blip r:embed="rId8"/>
          <a:srcRect/>
          <a:stretch>
            <a:fillRect/>
          </a:stretch>
        </p:blipFill>
        <p:spPr bwMode="auto">
          <a:xfrm>
            <a:off x="4000496" y="3000372"/>
            <a:ext cx="1643074" cy="1494876"/>
          </a:xfrm>
          <a:prstGeom prst="rect">
            <a:avLst/>
          </a:prstGeom>
          <a:noFill/>
          <a:ln w="9525">
            <a:noFill/>
            <a:miter lim="800000"/>
            <a:headEnd/>
            <a:tailEnd/>
          </a:ln>
          <a:effectLst/>
        </p:spPr>
      </p:pic>
      <p:pic>
        <p:nvPicPr>
          <p:cNvPr id="50183" name="Picture 7"/>
          <p:cNvPicPr>
            <a:picLocks noChangeAspect="1" noChangeArrowheads="1"/>
          </p:cNvPicPr>
          <p:nvPr/>
        </p:nvPicPr>
        <p:blipFill>
          <a:blip r:embed="rId9"/>
          <a:srcRect/>
          <a:stretch>
            <a:fillRect/>
          </a:stretch>
        </p:blipFill>
        <p:spPr bwMode="auto">
          <a:xfrm>
            <a:off x="346886" y="4786322"/>
            <a:ext cx="1571636" cy="1576076"/>
          </a:xfrm>
          <a:prstGeom prst="rect">
            <a:avLst/>
          </a:prstGeom>
          <a:noFill/>
          <a:ln w="9525">
            <a:noFill/>
            <a:miter lim="800000"/>
            <a:headEnd/>
            <a:tailEnd/>
          </a:ln>
          <a:effectLst/>
        </p:spPr>
      </p:pic>
      <p:pic>
        <p:nvPicPr>
          <p:cNvPr id="50184" name="Picture 8"/>
          <p:cNvPicPr>
            <a:picLocks noChangeAspect="1" noChangeArrowheads="1"/>
          </p:cNvPicPr>
          <p:nvPr/>
        </p:nvPicPr>
        <p:blipFill>
          <a:blip r:embed="rId10"/>
          <a:srcRect/>
          <a:stretch>
            <a:fillRect/>
          </a:stretch>
        </p:blipFill>
        <p:spPr bwMode="auto">
          <a:xfrm>
            <a:off x="2214546" y="4786322"/>
            <a:ext cx="1693701" cy="1643074"/>
          </a:xfrm>
          <a:prstGeom prst="rect">
            <a:avLst/>
          </a:prstGeom>
          <a:noFill/>
          <a:ln w="9525">
            <a:noFill/>
            <a:miter lim="800000"/>
            <a:headEnd/>
            <a:tailEnd/>
          </a:ln>
          <a:effectLst/>
        </p:spPr>
      </p:pic>
      <p:pic>
        <p:nvPicPr>
          <p:cNvPr id="50185" name="Picture 9"/>
          <p:cNvPicPr>
            <a:picLocks noChangeAspect="1" noChangeArrowheads="1"/>
          </p:cNvPicPr>
          <p:nvPr/>
        </p:nvPicPr>
        <p:blipFill>
          <a:blip r:embed="rId11"/>
          <a:srcRect/>
          <a:stretch>
            <a:fillRect/>
          </a:stretch>
        </p:blipFill>
        <p:spPr bwMode="auto">
          <a:xfrm>
            <a:off x="4000496" y="4786322"/>
            <a:ext cx="1643074" cy="1675656"/>
          </a:xfrm>
          <a:prstGeom prst="rect">
            <a:avLst/>
          </a:prstGeom>
          <a:noFill/>
          <a:ln w="9525">
            <a:noFill/>
            <a:miter lim="800000"/>
            <a:headEnd/>
            <a:tailEnd/>
          </a:ln>
          <a:effectLst/>
        </p:spPr>
      </p:pic>
      <p:sp>
        <p:nvSpPr>
          <p:cNvPr id="18" name="正方形/長方形 17"/>
          <p:cNvSpPr/>
          <p:nvPr/>
        </p:nvSpPr>
        <p:spPr bwMode="auto">
          <a:xfrm>
            <a:off x="1347018" y="1142984"/>
            <a:ext cx="642942"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ANT</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19" name="正方形/長方形 18"/>
          <p:cNvSpPr/>
          <p:nvPr/>
        </p:nvSpPr>
        <p:spPr bwMode="auto">
          <a:xfrm>
            <a:off x="3143240" y="1142984"/>
            <a:ext cx="714380"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JBOSS</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0" name="正方形/長方形 19"/>
          <p:cNvSpPr/>
          <p:nvPr/>
        </p:nvSpPr>
        <p:spPr bwMode="auto">
          <a:xfrm>
            <a:off x="5072066" y="1142984"/>
            <a:ext cx="642942"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dirty="0" smtClean="0">
                <a:latin typeface="+mj-lt"/>
                <a:ea typeface="ＭＳ Ｐゴシック" pitchFamily="50" charset="-128"/>
              </a:rPr>
              <a:t>JDK</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1" name="正方形/長方形 20"/>
          <p:cNvSpPr/>
          <p:nvPr/>
        </p:nvSpPr>
        <p:spPr bwMode="auto">
          <a:xfrm>
            <a:off x="1204142" y="2928934"/>
            <a:ext cx="785818"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ECLIPSE</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2" name="正方形/長方形 21"/>
          <p:cNvSpPr/>
          <p:nvPr/>
        </p:nvSpPr>
        <p:spPr bwMode="auto">
          <a:xfrm>
            <a:off x="3071802" y="2928934"/>
            <a:ext cx="785818" cy="222714"/>
          </a:xfrm>
          <a:prstGeom prst="rect">
            <a:avLst/>
          </a:prstGeom>
          <a:solidFill>
            <a:schemeClr val="accent4">
              <a:lumMod val="20000"/>
              <a:lumOff val="80000"/>
              <a:alpha val="90000"/>
            </a:schemeClr>
          </a:solidFill>
          <a:ln w="12700" cap="flat" cmpd="sng" algn="ctr">
            <a:solidFill>
              <a:schemeClr val="accent4"/>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ASF</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3" name="正方形/長方形 22"/>
          <p:cNvSpPr/>
          <p:nvPr/>
        </p:nvSpPr>
        <p:spPr bwMode="auto">
          <a:xfrm>
            <a:off x="4643438" y="2928934"/>
            <a:ext cx="1071570" cy="222714"/>
          </a:xfrm>
          <a:prstGeom prst="rect">
            <a:avLst/>
          </a:prstGeom>
          <a:solidFill>
            <a:schemeClr val="accent4">
              <a:lumMod val="20000"/>
              <a:lumOff val="80000"/>
              <a:alpha val="90000"/>
            </a:schemeClr>
          </a:solidFill>
          <a:ln w="12700" cap="flat" cmpd="sng" algn="ctr">
            <a:solidFill>
              <a:schemeClr val="accent4"/>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SPARS_DB</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5" name="正方形/長方形 24"/>
          <p:cNvSpPr/>
          <p:nvPr/>
        </p:nvSpPr>
        <p:spPr bwMode="auto">
          <a:xfrm>
            <a:off x="1204142"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RND</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6" name="正方形/長方形 25"/>
          <p:cNvSpPr/>
          <p:nvPr/>
        </p:nvSpPr>
        <p:spPr bwMode="auto">
          <a:xfrm>
            <a:off x="3143240"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REL</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7" name="正方形/長方形 26"/>
          <p:cNvSpPr/>
          <p:nvPr/>
        </p:nvSpPr>
        <p:spPr bwMode="auto">
          <a:xfrm>
            <a:off x="4929190"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KWD</a:t>
            </a:r>
            <a:endParaRPr kumimoji="0" lang="ja-JP" altLang="en-US" sz="1400" b="0" i="0" u="none" strike="noStrike" cap="none" normalizeH="0" baseline="0" dirty="0" smtClean="0">
              <a:ln>
                <a:noFill/>
              </a:ln>
              <a:effectLst/>
              <a:latin typeface="+mj-lt"/>
              <a:ea typeface="ＭＳ Ｐゴシック" pitchFamily="50" charset="-128"/>
            </a:endParaRPr>
          </a:p>
        </p:txBody>
      </p:sp>
      <p:graphicFrame>
        <p:nvGraphicFramePr>
          <p:cNvPr id="28" name="表 27"/>
          <p:cNvGraphicFramePr>
            <a:graphicFrameLocks noGrp="1"/>
          </p:cNvGraphicFramePr>
          <p:nvPr/>
        </p:nvGraphicFramePr>
        <p:xfrm>
          <a:off x="5786446" y="1643050"/>
          <a:ext cx="3214710" cy="1102800"/>
        </p:xfrm>
        <a:graphic>
          <a:graphicData uri="http://schemas.openxmlformats.org/drawingml/2006/table">
            <a:tbl>
              <a:tblPr firstRow="1" bandRow="1">
                <a:tableStyleId>{93296810-A885-4BE3-A3E7-6D5BEEA58F35}</a:tableStyleId>
              </a:tblPr>
              <a:tblGrid>
                <a:gridCol w="1143008"/>
                <a:gridCol w="1428760"/>
                <a:gridCol w="642942"/>
              </a:tblGrid>
              <a:tr h="185739">
                <a:tc>
                  <a:txBody>
                    <a:bodyPr/>
                    <a:lstStyle/>
                    <a:p>
                      <a:pPr algn="ctr"/>
                      <a:endParaRPr kumimoji="1" lang="ja-JP" altLang="en-US" sz="1400" dirty="0"/>
                    </a:p>
                  </a:txBody>
                  <a:tcPr marL="18000" marR="18000" marT="3600" marB="3600"/>
                </a:tc>
                <a:tc>
                  <a:txBody>
                    <a:bodyPr/>
                    <a:lstStyle/>
                    <a:p>
                      <a:pPr algn="ctr"/>
                      <a:r>
                        <a:rPr kumimoji="1" lang="el-GR" altLang="ja-JP" sz="1400" i="1" dirty="0" smtClean="0">
                          <a:latin typeface="Times New Roman" pitchFamily="18" charset="0"/>
                          <a:cs typeface="Times New Roman" pitchFamily="18" charset="0"/>
                        </a:rPr>
                        <a:t>α</a:t>
                      </a:r>
                      <a:endParaRPr kumimoji="1" lang="ja-JP" altLang="en-US" sz="1400" i="1" dirty="0">
                        <a:latin typeface="Times New Roman" pitchFamily="18" charset="0"/>
                        <a:cs typeface="Times New Roman" pitchFamily="18" charset="0"/>
                      </a:endParaRPr>
                    </a:p>
                  </a:txBody>
                  <a:tcPr marL="18000" marR="18000" marT="3600" marB="3600"/>
                </a:tc>
                <a:tc>
                  <a:txBody>
                    <a:bodyPr/>
                    <a:lstStyle/>
                    <a:p>
                      <a:pPr algn="ctr"/>
                      <a:r>
                        <a:rPr kumimoji="1" lang="en-US" altLang="ja-JP" sz="1400" i="1" dirty="0" smtClean="0">
                          <a:latin typeface="Times New Roman" pitchFamily="18" charset="0"/>
                          <a:cs typeface="Times New Roman" pitchFamily="18" charset="0"/>
                        </a:rPr>
                        <a:t>R</a:t>
                      </a:r>
                      <a:r>
                        <a:rPr kumimoji="1" lang="en-US" altLang="ja-JP" sz="1400" i="1" baseline="30000" dirty="0" smtClean="0">
                          <a:latin typeface="Times New Roman" pitchFamily="18" charset="0"/>
                          <a:cs typeface="Times New Roman" pitchFamily="18" charset="0"/>
                        </a:rPr>
                        <a:t>*2</a:t>
                      </a:r>
                      <a:endParaRPr kumimoji="1" lang="ja-JP" altLang="en-US" sz="1400" i="1" baseline="30000" dirty="0">
                        <a:latin typeface="Times New Roman" pitchFamily="18" charset="0"/>
                        <a:cs typeface="Times New Roman" pitchFamily="18" charset="0"/>
                      </a:endParaRPr>
                    </a:p>
                  </a:txBody>
                  <a:tcPr marL="18000" marR="18000" marT="3600" marB="3600"/>
                </a:tc>
              </a:tr>
              <a:tr h="185739">
                <a:tc>
                  <a:txBody>
                    <a:bodyPr/>
                    <a:lstStyle/>
                    <a:p>
                      <a:pPr algn="ctr"/>
                      <a:r>
                        <a:rPr kumimoji="1" lang="en-US" altLang="ja-JP" sz="1400" dirty="0" smtClean="0"/>
                        <a:t>ANT</a:t>
                      </a:r>
                      <a:endParaRPr kumimoji="1" lang="ja-JP" altLang="en-US" sz="1400" dirty="0"/>
                    </a:p>
                  </a:txBody>
                  <a:tcPr marL="18000" marR="18000" marT="3600" marB="3600"/>
                </a:tc>
                <a:tc>
                  <a:txBody>
                    <a:bodyPr/>
                    <a:lstStyle/>
                    <a:p>
                      <a:pPr algn="r"/>
                      <a:r>
                        <a:rPr kumimoji="1" lang="en-US" altLang="ja-JP" sz="1400" dirty="0" smtClean="0"/>
                        <a:t>2.0 ± 2.0×10</a:t>
                      </a:r>
                      <a:r>
                        <a:rPr kumimoji="1" lang="en-US" altLang="ja-JP" sz="1400" baseline="30000" dirty="0" smtClean="0"/>
                        <a:t>2</a:t>
                      </a:r>
                      <a:endParaRPr kumimoji="1" lang="ja-JP" altLang="en-US" sz="1400" baseline="30000" dirty="0"/>
                    </a:p>
                  </a:txBody>
                  <a:tcPr marL="18000" marR="18000" marT="3600" marB="3600"/>
                </a:tc>
                <a:tc>
                  <a:txBody>
                    <a:bodyPr/>
                    <a:lstStyle/>
                    <a:p>
                      <a:pPr algn="r"/>
                      <a:r>
                        <a:rPr kumimoji="1" lang="en-US" altLang="ja-JP" sz="1400" dirty="0" smtClean="0"/>
                        <a:t>0.98</a:t>
                      </a:r>
                      <a:endParaRPr kumimoji="1" lang="ja-JP" altLang="en-US" sz="1400" dirty="0"/>
                    </a:p>
                  </a:txBody>
                  <a:tcPr marL="18000" marR="18000" marT="3600" marB="3600"/>
                </a:tc>
              </a:tr>
              <a:tr h="185739">
                <a:tc>
                  <a:txBody>
                    <a:bodyPr/>
                    <a:lstStyle/>
                    <a:p>
                      <a:pPr algn="ctr"/>
                      <a:r>
                        <a:rPr kumimoji="1" lang="en-US" altLang="ja-JP" sz="1400" dirty="0" smtClean="0"/>
                        <a:t>JBOSS</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2.3 ± 2.0×10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0.98</a:t>
                      </a:r>
                      <a:endParaRPr kumimoji="1" lang="ja-JP" altLang="en-US" sz="1400" dirty="0"/>
                    </a:p>
                  </a:txBody>
                  <a:tcPr marL="18000" marR="18000" marT="3600" marB="3600"/>
                </a:tc>
              </a:tr>
              <a:tr h="185739">
                <a:tc>
                  <a:txBody>
                    <a:bodyPr/>
                    <a:lstStyle/>
                    <a:p>
                      <a:pPr algn="ctr"/>
                      <a:r>
                        <a:rPr kumimoji="1" lang="en-US" altLang="ja-JP" sz="1400" dirty="0" smtClean="0"/>
                        <a:t>JDK</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2.1 ± 8.2×10</a:t>
                      </a:r>
                      <a:r>
                        <a:rPr kumimoji="1" lang="en-US" altLang="ja-JP" sz="1400" baseline="30000" dirty="0" smtClean="0"/>
                        <a:t>3</a:t>
                      </a:r>
                      <a:endParaRPr kumimoji="1" lang="en-US" altLang="ja-JP" sz="1400" dirty="0" smtClean="0"/>
                    </a:p>
                  </a:txBody>
                  <a:tcPr marL="18000" marR="18000" marT="3600" marB="3600"/>
                </a:tc>
                <a:tc>
                  <a:txBody>
                    <a:bodyPr/>
                    <a:lstStyle/>
                    <a:p>
                      <a:pPr algn="r"/>
                      <a:r>
                        <a:rPr kumimoji="1" lang="en-US" altLang="ja-JP" sz="1400" dirty="0" smtClean="0"/>
                        <a:t>0.99</a:t>
                      </a:r>
                      <a:endParaRPr kumimoji="1" lang="ja-JP" altLang="en-US" sz="1400" dirty="0"/>
                    </a:p>
                  </a:txBody>
                  <a:tcPr marL="18000" marR="18000" marT="3600" marB="3600"/>
                </a:tc>
              </a:tr>
              <a:tr h="185739">
                <a:tc>
                  <a:txBody>
                    <a:bodyPr/>
                    <a:lstStyle/>
                    <a:p>
                      <a:pPr algn="ctr"/>
                      <a:r>
                        <a:rPr kumimoji="1" lang="en-US" altLang="ja-JP" sz="1400" dirty="0" smtClean="0"/>
                        <a:t>ECLIPSE</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2.2 ± 1.6×10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0.96</a:t>
                      </a:r>
                      <a:endParaRPr kumimoji="1" lang="ja-JP" altLang="en-US" sz="1400" dirty="0"/>
                    </a:p>
                  </a:txBody>
                  <a:tcPr marL="18000" marR="18000" marT="3600" marB="3600"/>
                </a:tc>
              </a:tr>
            </a:tbl>
          </a:graphicData>
        </a:graphic>
      </p:graphicFrame>
      <p:graphicFrame>
        <p:nvGraphicFramePr>
          <p:cNvPr id="29" name="表 28"/>
          <p:cNvGraphicFramePr>
            <a:graphicFrameLocks noGrp="1"/>
          </p:cNvGraphicFramePr>
          <p:nvPr/>
        </p:nvGraphicFramePr>
        <p:xfrm>
          <a:off x="5786446" y="3286124"/>
          <a:ext cx="3214710" cy="661680"/>
        </p:xfrm>
        <a:graphic>
          <a:graphicData uri="http://schemas.openxmlformats.org/drawingml/2006/table">
            <a:tbl>
              <a:tblPr bandRow="1">
                <a:tableStyleId>{F5AB1C69-6EDB-4FF4-983F-18BD219EF322}</a:tableStyleId>
              </a:tblPr>
              <a:tblGrid>
                <a:gridCol w="1143008"/>
                <a:gridCol w="1428760"/>
                <a:gridCol w="642942"/>
              </a:tblGrid>
              <a:tr h="185739">
                <a:tc>
                  <a:txBody>
                    <a:bodyPr/>
                    <a:lstStyle/>
                    <a:p>
                      <a:pPr algn="ctr"/>
                      <a:r>
                        <a:rPr kumimoji="1" lang="en-US" altLang="ja-JP" sz="1400" dirty="0" smtClean="0"/>
                        <a:t>RND</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 ± 2.1×10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0.98</a:t>
                      </a:r>
                      <a:endParaRPr kumimoji="1" lang="ja-JP" altLang="en-US" sz="1400" dirty="0"/>
                    </a:p>
                  </a:txBody>
                  <a:tcPr marL="18000" marR="18000" marT="3600" marB="3600"/>
                </a:tc>
              </a:tr>
              <a:tr h="185739">
                <a:tc>
                  <a:txBody>
                    <a:bodyPr/>
                    <a:lstStyle/>
                    <a:p>
                      <a:pPr algn="ctr"/>
                      <a:r>
                        <a:rPr kumimoji="1" lang="en-US" altLang="ja-JP" sz="1400" dirty="0" smtClean="0"/>
                        <a:t>REL</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2.3 ± 2.0×10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0.99</a:t>
                      </a:r>
                      <a:endParaRPr kumimoji="1" lang="ja-JP" altLang="en-US" sz="1400" dirty="0"/>
                    </a:p>
                  </a:txBody>
                  <a:tcPr marL="18000" marR="18000" marT="3600" marB="3600"/>
                </a:tc>
              </a:tr>
              <a:tr h="185739">
                <a:tc>
                  <a:txBody>
                    <a:bodyPr/>
                    <a:lstStyle/>
                    <a:p>
                      <a:pPr algn="ctr"/>
                      <a:r>
                        <a:rPr kumimoji="1" lang="en-US" altLang="ja-JP" sz="1400" dirty="0" smtClean="0"/>
                        <a:t>KWD</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2.1 ± 9.3×10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0.99</a:t>
                      </a:r>
                      <a:endParaRPr kumimoji="1" lang="ja-JP" altLang="en-US" sz="1400" dirty="0"/>
                    </a:p>
                  </a:txBody>
                  <a:tcPr marL="18000" marR="18000" marT="3600" marB="3600"/>
                </a:tc>
              </a:tr>
            </a:tbl>
          </a:graphicData>
        </a:graphic>
      </p:graphicFrame>
      <p:graphicFrame>
        <p:nvGraphicFramePr>
          <p:cNvPr id="30" name="表 29"/>
          <p:cNvGraphicFramePr>
            <a:graphicFrameLocks noGrp="1"/>
          </p:cNvGraphicFramePr>
          <p:nvPr/>
        </p:nvGraphicFramePr>
        <p:xfrm>
          <a:off x="5786446" y="2786058"/>
          <a:ext cx="3214710" cy="441120"/>
        </p:xfrm>
        <a:graphic>
          <a:graphicData uri="http://schemas.openxmlformats.org/drawingml/2006/table">
            <a:tbl>
              <a:tblPr bandRow="1">
                <a:tableStyleId>{00A15C55-8517-42AA-B614-E9B94910E393}</a:tableStyleId>
              </a:tblPr>
              <a:tblGrid>
                <a:gridCol w="1143008"/>
                <a:gridCol w="1428760"/>
                <a:gridCol w="642942"/>
              </a:tblGrid>
              <a:tr h="185739">
                <a:tc>
                  <a:txBody>
                    <a:bodyPr/>
                    <a:lstStyle/>
                    <a:p>
                      <a:pPr algn="ctr"/>
                      <a:r>
                        <a:rPr kumimoji="1" lang="en-US" altLang="ja-JP" sz="1400" dirty="0" smtClean="0"/>
                        <a:t>ASF</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2.4 ± 1.1×10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0.98</a:t>
                      </a:r>
                      <a:endParaRPr kumimoji="1" lang="ja-JP" altLang="en-US" sz="1400" dirty="0"/>
                    </a:p>
                  </a:txBody>
                  <a:tcPr marL="18000" marR="18000" marT="3600" marB="3600"/>
                </a:tc>
              </a:tr>
              <a:tr h="185739">
                <a:tc>
                  <a:txBody>
                    <a:bodyPr/>
                    <a:lstStyle/>
                    <a:p>
                      <a:pPr algn="ctr"/>
                      <a:r>
                        <a:rPr kumimoji="1" lang="en-US" altLang="ja-JP" sz="1400" dirty="0" smtClean="0"/>
                        <a:t>SPARS_DB</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 ± 1.5×10</a:t>
                      </a:r>
                      <a:r>
                        <a:rPr kumimoji="1" lang="en-US" altLang="ja-JP" sz="1400" baseline="30000" dirty="0" smtClean="0"/>
                        <a:t>3</a:t>
                      </a:r>
                      <a:endParaRPr kumimoji="1" lang="en-US" altLang="ja-JP" sz="1400" dirty="0" smtClean="0"/>
                    </a:p>
                  </a:txBody>
                  <a:tcPr marL="18000" marR="18000" marT="3600" marB="3600"/>
                </a:tc>
                <a:tc>
                  <a:txBody>
                    <a:bodyPr/>
                    <a:lstStyle/>
                    <a:p>
                      <a:pPr algn="r"/>
                      <a:r>
                        <a:rPr kumimoji="1" lang="en-US" altLang="ja-JP" sz="1400" dirty="0" smtClean="0"/>
                        <a:t>1.00</a:t>
                      </a:r>
                      <a:endParaRPr kumimoji="1" lang="ja-JP" altLang="en-US" sz="1400" dirty="0"/>
                    </a:p>
                  </a:txBody>
                  <a:tcPr marL="18000" marR="18000" marT="3600" marB="3600"/>
                </a:tc>
              </a:tr>
            </a:tbl>
          </a:graphicData>
        </a:graphic>
      </p:graphicFrame>
      <p:sp>
        <p:nvSpPr>
          <p:cNvPr id="31" name="コンテンツ プレースホルダ 2"/>
          <p:cNvSpPr txBox="1">
            <a:spLocks/>
          </p:cNvSpPr>
          <p:nvPr/>
        </p:nvSpPr>
        <p:spPr bwMode="auto">
          <a:xfrm>
            <a:off x="5786446" y="4071942"/>
            <a:ext cx="3035290" cy="2286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68288" lvl="0" indent="-268288" fontAlgn="base">
              <a:spcBef>
                <a:spcPct val="20000"/>
              </a:spcBef>
              <a:spcAft>
                <a:spcPct val="0"/>
              </a:spcAft>
              <a:buClr>
                <a:schemeClr val="accent2"/>
              </a:buClr>
              <a:buSzPct val="80000"/>
              <a:buFont typeface="Wingdings" pitchFamily="2" charset="2"/>
              <a:buChar char="n"/>
              <a:tabLst>
                <a:tab pos="1879600" algn="l"/>
                <a:tab pos="1971675" algn="l"/>
              </a:tabLst>
            </a:pPr>
            <a:r>
              <a:rPr kumimoji="1" lang="ja-JP" altLang="en-US" sz="1800" b="0" i="0" u="none" strike="noStrike" kern="0" cap="none" spc="0" normalizeH="0" baseline="0" noProof="0" dirty="0" smtClean="0">
                <a:ln>
                  <a:noFill/>
                </a:ln>
                <a:solidFill>
                  <a:schemeClr val="tx1"/>
                </a:solidFill>
                <a:effectLst/>
                <a:uLnTx/>
                <a:uFillTx/>
                <a:latin typeface="+mn-lt"/>
                <a:ea typeface="+mn-ea"/>
                <a:cs typeface="+mn-cs"/>
              </a:rPr>
              <a:t>入次数は，</a:t>
            </a:r>
            <a:endParaRPr kumimoji="1" lang="en-US" altLang="ja-JP" sz="1800" b="0" i="0" u="none" strike="noStrike" kern="0" cap="none" spc="0" normalizeH="0" baseline="0" noProof="0" dirty="0" smtClean="0">
              <a:ln>
                <a:noFill/>
              </a:ln>
              <a:solidFill>
                <a:schemeClr val="tx1"/>
              </a:solidFill>
              <a:effectLst/>
              <a:uLnTx/>
              <a:uFillTx/>
              <a:latin typeface="+mn-lt"/>
              <a:ea typeface="+mn-ea"/>
              <a:cs typeface="+mn-cs"/>
            </a:endParaRPr>
          </a:p>
          <a:p>
            <a:pPr marL="268288" lvl="0" indent="-268288" fontAlgn="base">
              <a:spcBef>
                <a:spcPct val="20000"/>
              </a:spcBef>
              <a:spcAft>
                <a:spcPct val="0"/>
              </a:spcAft>
              <a:buClr>
                <a:schemeClr val="accent2"/>
              </a:buClr>
              <a:buSzPct val="80000"/>
              <a:tabLst>
                <a:tab pos="1879600" algn="l"/>
                <a:tab pos="1971675" algn="l"/>
              </a:tabLst>
            </a:pPr>
            <a:r>
              <a:rPr lang="en-US" altLang="ja-JP" kern="0" dirty="0" smtClean="0"/>
              <a:t>	</a:t>
            </a:r>
            <a:r>
              <a:rPr lang="el-GR" altLang="ja-JP" i="1" dirty="0" smtClean="0">
                <a:latin typeface="Times New Roman" pitchFamily="18" charset="0"/>
                <a:cs typeface="Times New Roman" pitchFamily="18" charset="0"/>
              </a:rPr>
              <a:t> α </a:t>
            </a:r>
            <a:r>
              <a:rPr kumimoji="1" lang="ja-JP" altLang="en-US" sz="1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1" lang="en-US" altLang="ja-JP" sz="1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2</a:t>
            </a:r>
            <a:r>
              <a:rPr kumimoji="1" lang="ja-JP" altLang="en-US" sz="1800" b="0" i="0" u="none" strike="noStrike" kern="0" cap="none" spc="0" normalizeH="0" baseline="0" noProof="0" dirty="0" smtClean="0">
                <a:ln>
                  <a:noFill/>
                </a:ln>
                <a:solidFill>
                  <a:schemeClr val="tx1"/>
                </a:solidFill>
                <a:effectLst/>
                <a:uLnTx/>
                <a:uFillTx/>
                <a:latin typeface="+mn-lt"/>
                <a:ea typeface="+mn-ea"/>
                <a:cs typeface="+mn-cs"/>
              </a:rPr>
              <a:t>のべき乗則に従う</a:t>
            </a:r>
            <a:endParaRPr kumimoji="1" lang="en-US" altLang="ja-JP"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2" name="コンテンツ プレースホルダ 2"/>
          <p:cNvSpPr txBox="1">
            <a:spLocks/>
          </p:cNvSpPr>
          <p:nvPr/>
        </p:nvSpPr>
        <p:spPr bwMode="auto">
          <a:xfrm>
            <a:off x="5786446" y="1285860"/>
            <a:ext cx="3214710" cy="268032"/>
          </a:xfrm>
          <a:prstGeom prst="rect">
            <a:avLst/>
          </a:prstGeom>
          <a:noFill/>
          <a:ln w="12700">
            <a:solidFill>
              <a:schemeClr val="tx1"/>
            </a:solidFill>
            <a:miter lim="800000"/>
            <a:headEnd/>
            <a:tailEnd/>
          </a:ln>
        </p:spPr>
        <p:txBody>
          <a:bodyPr vert="horz" wrap="square" lIns="36000" tIns="10800" rIns="36000" bIns="10800" numCol="1" anchor="t" anchorCtr="0" compatLnSpc="1">
            <a:prstTxWarp prst="textNoShape">
              <a:avLst/>
            </a:prstTxWarp>
            <a:spAutoFit/>
          </a:bodyPr>
          <a:lstStyle/>
          <a:p>
            <a:pPr marL="268288" lvl="0" indent="-268288" fontAlgn="base">
              <a:spcBef>
                <a:spcPct val="20000"/>
              </a:spcBef>
              <a:spcAft>
                <a:spcPct val="0"/>
              </a:spcAft>
              <a:buClr>
                <a:schemeClr val="accent2"/>
              </a:buClr>
              <a:buSzPct val="80000"/>
              <a:tabLst>
                <a:tab pos="1879600" algn="l"/>
                <a:tab pos="1971675" algn="l"/>
              </a:tabLst>
            </a:pPr>
            <a:r>
              <a:rPr lang="en-US" altLang="ja-JP" sz="1600" kern="0" noProof="0" dirty="0" smtClean="0"/>
              <a:t>X: </a:t>
            </a:r>
            <a:r>
              <a:rPr lang="ja-JP" altLang="en-US" sz="1600" kern="0" noProof="0" dirty="0" smtClean="0"/>
              <a:t>入次数</a:t>
            </a:r>
            <a:r>
              <a:rPr lang="en-US" altLang="ja-JP" sz="1600" kern="0" dirty="0" smtClean="0"/>
              <a:t>, Y: </a:t>
            </a:r>
            <a:r>
              <a:rPr lang="ja-JP" altLang="en-US" sz="1600" kern="0" dirty="0" smtClean="0"/>
              <a:t>累積度数</a:t>
            </a:r>
            <a:endParaRPr kumimoji="1" lang="en-US" altLang="ja-JP"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 </a:t>
            </a:r>
            <a:r>
              <a:rPr kumimoji="1" lang="en-US" altLang="ja-JP" dirty="0" smtClean="0"/>
              <a:t>– </a:t>
            </a:r>
            <a:r>
              <a:rPr kumimoji="1" lang="ja-JP" altLang="en-US" dirty="0" smtClean="0"/>
              <a:t>出次数</a:t>
            </a:r>
            <a:endParaRPr kumimoji="1" lang="ja-JP" altLang="en-US" dirty="0"/>
          </a:p>
        </p:txBody>
      </p:sp>
      <p:sp>
        <p:nvSpPr>
          <p:cNvPr id="3" name="コンテンツ プレースホルダ 2"/>
          <p:cNvSpPr>
            <a:spLocks noGrp="1"/>
          </p:cNvSpPr>
          <p:nvPr>
            <p:ph idx="1"/>
          </p:nvPr>
        </p:nvSpPr>
        <p:spPr>
          <a:xfrm>
            <a:off x="5786446" y="4071942"/>
            <a:ext cx="3035290" cy="2286016"/>
          </a:xfrm>
        </p:spPr>
        <p:txBody>
          <a:bodyPr>
            <a:normAutofit/>
          </a:bodyPr>
          <a:lstStyle/>
          <a:p>
            <a:r>
              <a:rPr kumimoji="1" lang="ja-JP" altLang="en-US" sz="1800" dirty="0" smtClean="0"/>
              <a:t>出次数は，</a:t>
            </a:r>
            <a:endParaRPr kumimoji="1" lang="en-US" altLang="ja-JP" sz="1800" dirty="0" smtClean="0"/>
          </a:p>
          <a:p>
            <a:pPr>
              <a:buNone/>
            </a:pPr>
            <a:r>
              <a:rPr lang="en-US" altLang="ja-JP" sz="1800" dirty="0" smtClean="0"/>
              <a:t>	</a:t>
            </a:r>
            <a:r>
              <a:rPr kumimoji="1" lang="ja-JP" altLang="en-US" sz="1800" dirty="0" smtClean="0"/>
              <a:t>べき乗則には従わない</a:t>
            </a:r>
            <a:endParaRPr kumimoji="1" lang="en-US" altLang="ja-JP" sz="1800"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14</a:t>
            </a:fld>
            <a:endParaRPr kumimoji="1" lang="ja-JP" altLang="en-US"/>
          </a:p>
        </p:txBody>
      </p:sp>
      <p:pic>
        <p:nvPicPr>
          <p:cNvPr id="48129" name="Picture 1"/>
          <p:cNvPicPr>
            <a:picLocks noChangeAspect="1" noChangeArrowheads="1"/>
          </p:cNvPicPr>
          <p:nvPr/>
        </p:nvPicPr>
        <p:blipFill>
          <a:blip r:embed="rId3" cstate="print"/>
          <a:srcRect/>
          <a:stretch>
            <a:fillRect/>
          </a:stretch>
        </p:blipFill>
        <p:spPr bwMode="auto">
          <a:xfrm>
            <a:off x="357158" y="1214422"/>
            <a:ext cx="1619020" cy="1515749"/>
          </a:xfrm>
          <a:prstGeom prst="rect">
            <a:avLst/>
          </a:prstGeom>
          <a:noFill/>
          <a:ln w="9525">
            <a:noFill/>
            <a:miter lim="800000"/>
            <a:headEnd/>
            <a:tailEnd/>
          </a:ln>
          <a:effectLst/>
        </p:spPr>
      </p:pic>
      <p:pic>
        <p:nvPicPr>
          <p:cNvPr id="48130" name="Picture 2"/>
          <p:cNvPicPr>
            <a:picLocks noChangeAspect="1" noChangeArrowheads="1"/>
          </p:cNvPicPr>
          <p:nvPr/>
        </p:nvPicPr>
        <p:blipFill>
          <a:blip r:embed="rId4"/>
          <a:srcRect/>
          <a:stretch>
            <a:fillRect/>
          </a:stretch>
        </p:blipFill>
        <p:spPr bwMode="auto">
          <a:xfrm>
            <a:off x="2214546" y="1214422"/>
            <a:ext cx="1598168" cy="1520524"/>
          </a:xfrm>
          <a:prstGeom prst="rect">
            <a:avLst/>
          </a:prstGeom>
          <a:noFill/>
          <a:ln w="9525">
            <a:noFill/>
            <a:miter lim="800000"/>
            <a:headEnd/>
            <a:tailEnd/>
          </a:ln>
          <a:effectLst/>
        </p:spPr>
      </p:pic>
      <p:pic>
        <p:nvPicPr>
          <p:cNvPr id="48131" name="Picture 3"/>
          <p:cNvPicPr>
            <a:picLocks noChangeAspect="1" noChangeArrowheads="1"/>
          </p:cNvPicPr>
          <p:nvPr/>
        </p:nvPicPr>
        <p:blipFill>
          <a:blip r:embed="rId5"/>
          <a:srcRect/>
          <a:stretch>
            <a:fillRect/>
          </a:stretch>
        </p:blipFill>
        <p:spPr bwMode="auto">
          <a:xfrm>
            <a:off x="4071934" y="1214422"/>
            <a:ext cx="1571620" cy="1532330"/>
          </a:xfrm>
          <a:prstGeom prst="rect">
            <a:avLst/>
          </a:prstGeom>
          <a:noFill/>
          <a:ln w="9525">
            <a:noFill/>
            <a:miter lim="800000"/>
            <a:headEnd/>
            <a:tailEnd/>
          </a:ln>
          <a:effectLst/>
        </p:spPr>
      </p:pic>
      <p:pic>
        <p:nvPicPr>
          <p:cNvPr id="48132" name="Picture 4"/>
          <p:cNvPicPr>
            <a:picLocks noChangeAspect="1" noChangeArrowheads="1"/>
          </p:cNvPicPr>
          <p:nvPr/>
        </p:nvPicPr>
        <p:blipFill>
          <a:blip r:embed="rId6"/>
          <a:srcRect/>
          <a:stretch>
            <a:fillRect/>
          </a:stretch>
        </p:blipFill>
        <p:spPr bwMode="auto">
          <a:xfrm>
            <a:off x="357158" y="3000372"/>
            <a:ext cx="1571636" cy="1535318"/>
          </a:xfrm>
          <a:prstGeom prst="rect">
            <a:avLst/>
          </a:prstGeom>
          <a:noFill/>
          <a:ln w="9525">
            <a:noFill/>
            <a:miter lim="800000"/>
            <a:headEnd/>
            <a:tailEnd/>
          </a:ln>
          <a:effectLst/>
        </p:spPr>
      </p:pic>
      <p:pic>
        <p:nvPicPr>
          <p:cNvPr id="48133" name="Picture 5"/>
          <p:cNvPicPr>
            <a:picLocks noChangeAspect="1" noChangeArrowheads="1"/>
          </p:cNvPicPr>
          <p:nvPr/>
        </p:nvPicPr>
        <p:blipFill>
          <a:blip r:embed="rId7"/>
          <a:srcRect/>
          <a:stretch>
            <a:fillRect/>
          </a:stretch>
        </p:blipFill>
        <p:spPr bwMode="auto">
          <a:xfrm>
            <a:off x="2143108" y="3000372"/>
            <a:ext cx="1632736" cy="1571636"/>
          </a:xfrm>
          <a:prstGeom prst="rect">
            <a:avLst/>
          </a:prstGeom>
          <a:noFill/>
          <a:ln w="9525">
            <a:noFill/>
            <a:miter lim="800000"/>
            <a:headEnd/>
            <a:tailEnd/>
          </a:ln>
          <a:effectLst/>
        </p:spPr>
      </p:pic>
      <p:pic>
        <p:nvPicPr>
          <p:cNvPr id="48134" name="Picture 6"/>
          <p:cNvPicPr>
            <a:picLocks noChangeAspect="1" noChangeArrowheads="1"/>
          </p:cNvPicPr>
          <p:nvPr/>
        </p:nvPicPr>
        <p:blipFill>
          <a:blip r:embed="rId8"/>
          <a:srcRect/>
          <a:stretch>
            <a:fillRect/>
          </a:stretch>
        </p:blipFill>
        <p:spPr bwMode="auto">
          <a:xfrm>
            <a:off x="4071934" y="3000372"/>
            <a:ext cx="1555761" cy="1500198"/>
          </a:xfrm>
          <a:prstGeom prst="rect">
            <a:avLst/>
          </a:prstGeom>
          <a:noFill/>
          <a:ln w="9525">
            <a:noFill/>
            <a:miter lim="800000"/>
            <a:headEnd/>
            <a:tailEnd/>
          </a:ln>
          <a:effectLst/>
        </p:spPr>
      </p:pic>
      <p:pic>
        <p:nvPicPr>
          <p:cNvPr id="48135" name="Picture 7"/>
          <p:cNvPicPr>
            <a:picLocks noChangeAspect="1" noChangeArrowheads="1"/>
          </p:cNvPicPr>
          <p:nvPr/>
        </p:nvPicPr>
        <p:blipFill>
          <a:blip r:embed="rId9"/>
          <a:srcRect/>
          <a:stretch>
            <a:fillRect/>
          </a:stretch>
        </p:blipFill>
        <p:spPr bwMode="auto">
          <a:xfrm>
            <a:off x="357158" y="4786322"/>
            <a:ext cx="1566862" cy="1566862"/>
          </a:xfrm>
          <a:prstGeom prst="rect">
            <a:avLst/>
          </a:prstGeom>
          <a:noFill/>
          <a:ln w="9525">
            <a:noFill/>
            <a:miter lim="800000"/>
            <a:headEnd/>
            <a:tailEnd/>
          </a:ln>
          <a:effectLst/>
        </p:spPr>
      </p:pic>
      <p:pic>
        <p:nvPicPr>
          <p:cNvPr id="48136" name="Picture 8"/>
          <p:cNvPicPr>
            <a:picLocks noChangeAspect="1" noChangeArrowheads="1"/>
          </p:cNvPicPr>
          <p:nvPr/>
        </p:nvPicPr>
        <p:blipFill>
          <a:blip r:embed="rId10"/>
          <a:srcRect/>
          <a:stretch>
            <a:fillRect/>
          </a:stretch>
        </p:blipFill>
        <p:spPr bwMode="auto">
          <a:xfrm>
            <a:off x="2285984" y="4786322"/>
            <a:ext cx="1543049" cy="1551766"/>
          </a:xfrm>
          <a:prstGeom prst="rect">
            <a:avLst/>
          </a:prstGeom>
          <a:noFill/>
          <a:ln w="9525">
            <a:noFill/>
            <a:miter lim="800000"/>
            <a:headEnd/>
            <a:tailEnd/>
          </a:ln>
          <a:effectLst/>
        </p:spPr>
      </p:pic>
      <p:pic>
        <p:nvPicPr>
          <p:cNvPr id="48137" name="Picture 9"/>
          <p:cNvPicPr>
            <a:picLocks noChangeAspect="1" noChangeArrowheads="1"/>
          </p:cNvPicPr>
          <p:nvPr/>
        </p:nvPicPr>
        <p:blipFill>
          <a:blip r:embed="rId11"/>
          <a:srcRect/>
          <a:stretch>
            <a:fillRect/>
          </a:stretch>
        </p:blipFill>
        <p:spPr bwMode="auto">
          <a:xfrm>
            <a:off x="4071934" y="4786322"/>
            <a:ext cx="1575953" cy="1571636"/>
          </a:xfrm>
          <a:prstGeom prst="rect">
            <a:avLst/>
          </a:prstGeom>
          <a:noFill/>
          <a:ln w="9525">
            <a:noFill/>
            <a:miter lim="800000"/>
            <a:headEnd/>
            <a:tailEnd/>
          </a:ln>
          <a:effectLst/>
        </p:spPr>
      </p:pic>
      <p:sp>
        <p:nvSpPr>
          <p:cNvPr id="16" name="正方形/長方形 15"/>
          <p:cNvSpPr/>
          <p:nvPr/>
        </p:nvSpPr>
        <p:spPr bwMode="auto">
          <a:xfrm>
            <a:off x="1347018" y="1142984"/>
            <a:ext cx="642942"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ANT</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17" name="正方形/長方形 16"/>
          <p:cNvSpPr/>
          <p:nvPr/>
        </p:nvSpPr>
        <p:spPr bwMode="auto">
          <a:xfrm>
            <a:off x="3143240" y="1142984"/>
            <a:ext cx="714380"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JBOSS</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18" name="正方形/長方形 17"/>
          <p:cNvSpPr/>
          <p:nvPr/>
        </p:nvSpPr>
        <p:spPr bwMode="auto">
          <a:xfrm>
            <a:off x="5072066" y="1142984"/>
            <a:ext cx="642942"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dirty="0" smtClean="0">
                <a:latin typeface="+mj-lt"/>
                <a:ea typeface="ＭＳ Ｐゴシック" pitchFamily="50" charset="-128"/>
              </a:rPr>
              <a:t>JDK</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19" name="正方形/長方形 18"/>
          <p:cNvSpPr/>
          <p:nvPr/>
        </p:nvSpPr>
        <p:spPr bwMode="auto">
          <a:xfrm>
            <a:off x="1204142" y="2928934"/>
            <a:ext cx="785818" cy="222714"/>
          </a:xfrm>
          <a:prstGeom prst="rect">
            <a:avLst/>
          </a:prstGeom>
          <a:solidFill>
            <a:schemeClr val="accent2">
              <a:lumMod val="20000"/>
              <a:lumOff val="80000"/>
              <a:alpha val="9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ECLIPSE</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0" name="正方形/長方形 19"/>
          <p:cNvSpPr/>
          <p:nvPr/>
        </p:nvSpPr>
        <p:spPr bwMode="auto">
          <a:xfrm>
            <a:off x="3071802" y="2928934"/>
            <a:ext cx="785818" cy="222714"/>
          </a:xfrm>
          <a:prstGeom prst="rect">
            <a:avLst/>
          </a:prstGeom>
          <a:solidFill>
            <a:schemeClr val="accent4">
              <a:lumMod val="20000"/>
              <a:lumOff val="80000"/>
              <a:alpha val="90000"/>
            </a:schemeClr>
          </a:solidFill>
          <a:ln w="12700" cap="flat" cmpd="sng" algn="ctr">
            <a:solidFill>
              <a:schemeClr val="accent4"/>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ASF</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1" name="正方形/長方形 20"/>
          <p:cNvSpPr/>
          <p:nvPr/>
        </p:nvSpPr>
        <p:spPr bwMode="auto">
          <a:xfrm>
            <a:off x="4643438" y="2928934"/>
            <a:ext cx="1071570" cy="222714"/>
          </a:xfrm>
          <a:prstGeom prst="rect">
            <a:avLst/>
          </a:prstGeom>
          <a:solidFill>
            <a:schemeClr val="accent4">
              <a:lumMod val="20000"/>
              <a:lumOff val="80000"/>
              <a:alpha val="90000"/>
            </a:schemeClr>
          </a:solidFill>
          <a:ln w="12700" cap="flat" cmpd="sng" algn="ctr">
            <a:solidFill>
              <a:schemeClr val="accent4"/>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SPARS_DB</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2" name="正方形/長方形 21"/>
          <p:cNvSpPr/>
          <p:nvPr/>
        </p:nvSpPr>
        <p:spPr bwMode="auto">
          <a:xfrm>
            <a:off x="1204142"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RND</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3" name="正方形/長方形 22"/>
          <p:cNvSpPr/>
          <p:nvPr/>
        </p:nvSpPr>
        <p:spPr bwMode="auto">
          <a:xfrm>
            <a:off x="3143240"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REL</a:t>
            </a:r>
            <a:endParaRPr kumimoji="0" lang="ja-JP" altLang="en-US" sz="1400" b="0" i="0" u="none" strike="noStrike" cap="none" normalizeH="0" baseline="0" dirty="0" smtClean="0">
              <a:ln>
                <a:noFill/>
              </a:ln>
              <a:effectLst/>
              <a:latin typeface="+mj-lt"/>
              <a:ea typeface="ＭＳ Ｐゴシック" pitchFamily="50" charset="-128"/>
            </a:endParaRPr>
          </a:p>
        </p:txBody>
      </p:sp>
      <p:sp>
        <p:nvSpPr>
          <p:cNvPr id="24" name="正方形/長方形 23"/>
          <p:cNvSpPr/>
          <p:nvPr/>
        </p:nvSpPr>
        <p:spPr bwMode="auto">
          <a:xfrm>
            <a:off x="4929190" y="4786322"/>
            <a:ext cx="785818" cy="222714"/>
          </a:xfrm>
          <a:prstGeom prst="rect">
            <a:avLst/>
          </a:prstGeom>
          <a:solidFill>
            <a:schemeClr val="accent3">
              <a:lumMod val="20000"/>
              <a:lumOff val="80000"/>
              <a:alpha val="90000"/>
            </a:schemeClr>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effectLst/>
                <a:latin typeface="+mj-lt"/>
                <a:ea typeface="ＭＳ Ｐゴシック" pitchFamily="50" charset="-128"/>
              </a:rPr>
              <a:t>KWD</a:t>
            </a:r>
            <a:endParaRPr kumimoji="0" lang="ja-JP" altLang="en-US" sz="1400" b="0" i="0" u="none" strike="noStrike" cap="none" normalizeH="0" baseline="0" dirty="0" smtClean="0">
              <a:ln>
                <a:noFill/>
              </a:ln>
              <a:effectLst/>
              <a:latin typeface="+mj-lt"/>
              <a:ea typeface="ＭＳ Ｐゴシック" pitchFamily="50" charset="-128"/>
            </a:endParaRPr>
          </a:p>
        </p:txBody>
      </p:sp>
      <p:graphicFrame>
        <p:nvGraphicFramePr>
          <p:cNvPr id="25" name="表 24"/>
          <p:cNvGraphicFramePr>
            <a:graphicFrameLocks noGrp="1"/>
          </p:cNvGraphicFramePr>
          <p:nvPr/>
        </p:nvGraphicFramePr>
        <p:xfrm>
          <a:off x="5786446" y="1643050"/>
          <a:ext cx="3214710" cy="1102800"/>
        </p:xfrm>
        <a:graphic>
          <a:graphicData uri="http://schemas.openxmlformats.org/drawingml/2006/table">
            <a:tbl>
              <a:tblPr firstRow="1" bandRow="1">
                <a:tableStyleId>{93296810-A885-4BE3-A3E7-6D5BEEA58F35}</a:tableStyleId>
              </a:tblPr>
              <a:tblGrid>
                <a:gridCol w="1143008"/>
                <a:gridCol w="1428760"/>
                <a:gridCol w="642942"/>
              </a:tblGrid>
              <a:tr h="185739">
                <a:tc>
                  <a:txBody>
                    <a:bodyPr/>
                    <a:lstStyle/>
                    <a:p>
                      <a:pPr algn="ctr"/>
                      <a:endParaRPr kumimoji="1" lang="ja-JP" altLang="en-US" sz="1400" dirty="0"/>
                    </a:p>
                  </a:txBody>
                  <a:tcPr marL="18000" marR="18000" marT="3600" marB="36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l-GR" altLang="ja-JP" sz="1400" i="1" dirty="0" smtClean="0">
                          <a:latin typeface="Times New Roman" pitchFamily="18" charset="0"/>
                          <a:cs typeface="Times New Roman" pitchFamily="18" charset="0"/>
                        </a:rPr>
                        <a:t>α</a:t>
                      </a:r>
                      <a:endParaRPr kumimoji="1" lang="ja-JP" altLang="en-US" sz="1400" i="1" dirty="0">
                        <a:latin typeface="Times New Roman" pitchFamily="18" charset="0"/>
                        <a:cs typeface="Times New Roman" pitchFamily="18" charset="0"/>
                      </a:endParaRPr>
                    </a:p>
                  </a:txBody>
                  <a:tcPr marL="18000" marR="18000" marT="3600" marB="3600"/>
                </a:tc>
                <a:tc>
                  <a:txBody>
                    <a:bodyPr/>
                    <a:lstStyle/>
                    <a:p>
                      <a:pPr algn="ctr"/>
                      <a:r>
                        <a:rPr kumimoji="1" lang="en-US" altLang="ja-JP" sz="1400" i="1" dirty="0" smtClean="0">
                          <a:latin typeface="Times New Roman" pitchFamily="18" charset="0"/>
                          <a:cs typeface="Times New Roman" pitchFamily="18" charset="0"/>
                        </a:rPr>
                        <a:t>R</a:t>
                      </a:r>
                      <a:r>
                        <a:rPr kumimoji="1" lang="en-US" altLang="ja-JP" sz="1400" i="1" baseline="30000" dirty="0" smtClean="0">
                          <a:latin typeface="Times New Roman" pitchFamily="18" charset="0"/>
                          <a:cs typeface="Times New Roman" pitchFamily="18" charset="0"/>
                        </a:rPr>
                        <a:t>*2</a:t>
                      </a:r>
                      <a:endParaRPr kumimoji="1" lang="ja-JP" altLang="en-US" sz="1400" i="1" baseline="30000" dirty="0">
                        <a:latin typeface="Times New Roman" pitchFamily="18" charset="0"/>
                        <a:cs typeface="Times New Roman" pitchFamily="18" charset="0"/>
                      </a:endParaRPr>
                    </a:p>
                  </a:txBody>
                  <a:tcPr marL="18000" marR="18000" marT="3600" marB="3600"/>
                </a:tc>
              </a:tr>
              <a:tr h="185739">
                <a:tc>
                  <a:txBody>
                    <a:bodyPr/>
                    <a:lstStyle/>
                    <a:p>
                      <a:pPr algn="ctr"/>
                      <a:r>
                        <a:rPr kumimoji="1" lang="en-US" altLang="ja-JP" sz="1400" dirty="0" smtClean="0"/>
                        <a:t>ANT</a:t>
                      </a:r>
                      <a:endParaRPr kumimoji="1" lang="ja-JP" altLang="en-US" sz="1400" dirty="0"/>
                    </a:p>
                  </a:txBody>
                  <a:tcPr marL="18000" marR="18000" marT="3600" marB="3600"/>
                </a:tc>
                <a:tc>
                  <a:txBody>
                    <a:bodyPr/>
                    <a:lstStyle/>
                    <a:p>
                      <a:pPr algn="r"/>
                      <a:r>
                        <a:rPr kumimoji="1" lang="en-US" altLang="ja-JP" sz="1400" dirty="0" smtClean="0"/>
                        <a:t>2.9 ± 1.4×10</a:t>
                      </a:r>
                      <a:r>
                        <a:rPr kumimoji="1" lang="en-US" altLang="ja-JP" sz="1400" baseline="30000" dirty="0" smtClean="0"/>
                        <a:t>1</a:t>
                      </a:r>
                      <a:r>
                        <a:rPr kumimoji="1" lang="en-US" altLang="ja-JP" sz="1400" dirty="0" smtClean="0"/>
                        <a:t> </a:t>
                      </a:r>
                      <a:endParaRPr kumimoji="1" lang="ja-JP" altLang="en-US" sz="1400" dirty="0"/>
                    </a:p>
                  </a:txBody>
                  <a:tcPr marL="18000" marR="18000" marT="3600" marB="3600"/>
                </a:tc>
                <a:tc>
                  <a:txBody>
                    <a:bodyPr/>
                    <a:lstStyle/>
                    <a:p>
                      <a:pPr algn="r"/>
                      <a:r>
                        <a:rPr kumimoji="1" lang="en-US" altLang="ja-JP" sz="1400" dirty="0" smtClean="0"/>
                        <a:t>0.87</a:t>
                      </a:r>
                      <a:endParaRPr kumimoji="1" lang="ja-JP" altLang="en-US" sz="1400" dirty="0"/>
                    </a:p>
                  </a:txBody>
                  <a:tcPr marL="18000" marR="18000" marT="3600" marB="3600"/>
                </a:tc>
              </a:tr>
              <a:tr h="185739">
                <a:tc>
                  <a:txBody>
                    <a:bodyPr/>
                    <a:lstStyle/>
                    <a:p>
                      <a:pPr algn="ctr"/>
                      <a:r>
                        <a:rPr kumimoji="1" lang="en-US" altLang="ja-JP" sz="1400" dirty="0" smtClean="0"/>
                        <a:t>JBOSS</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3.2 ± 1.0×10</a:t>
                      </a:r>
                      <a:r>
                        <a:rPr kumimoji="1" lang="en-US" altLang="ja-JP" sz="1400" baseline="30000" dirty="0" smtClean="0"/>
                        <a:t>1</a:t>
                      </a:r>
                      <a:r>
                        <a:rPr kumimoji="1" lang="en-US" altLang="ja-JP" sz="1400" dirty="0" smtClean="0"/>
                        <a:t> </a:t>
                      </a:r>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0.91</a:t>
                      </a:r>
                    </a:p>
                  </a:txBody>
                  <a:tcPr marL="18000" marR="18000" marT="3600" marB="3600"/>
                </a:tc>
              </a:tr>
              <a:tr h="185739">
                <a:tc>
                  <a:txBody>
                    <a:bodyPr/>
                    <a:lstStyle/>
                    <a:p>
                      <a:pPr algn="ctr"/>
                      <a:r>
                        <a:rPr kumimoji="1" lang="en-US" altLang="ja-JP" sz="1400" dirty="0" smtClean="0"/>
                        <a:t>JDK</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3.1 ± 8.2×10</a:t>
                      </a:r>
                      <a:r>
                        <a:rPr kumimoji="1" lang="en-US" altLang="ja-JP" sz="1400" baseline="30000" dirty="0" smtClean="0"/>
                        <a:t>2</a:t>
                      </a:r>
                      <a:endParaRPr kumimoji="1" lang="en-US" altLang="ja-JP" sz="1400" dirty="0" smtClean="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0.88</a:t>
                      </a:r>
                    </a:p>
                  </a:txBody>
                  <a:tcPr marL="18000" marR="18000" marT="3600" marB="3600"/>
                </a:tc>
              </a:tr>
              <a:tr h="185739">
                <a:tc>
                  <a:txBody>
                    <a:bodyPr/>
                    <a:lstStyle/>
                    <a:p>
                      <a:pPr algn="ctr"/>
                      <a:r>
                        <a:rPr kumimoji="1" lang="en-US" altLang="ja-JP" sz="1400" dirty="0" smtClean="0"/>
                        <a:t>ECLIPSE</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3.0 ± 7.7×10</a:t>
                      </a:r>
                      <a:r>
                        <a:rPr kumimoji="1" lang="en-US" altLang="ja-JP" sz="1400" baseline="30000" dirty="0" smtClean="0"/>
                        <a:t>2</a:t>
                      </a:r>
                      <a:endParaRPr kumimoji="1" lang="en-US" altLang="ja-JP" sz="1400" dirty="0" smtClean="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0.86</a:t>
                      </a:r>
                    </a:p>
                  </a:txBody>
                  <a:tcPr marL="18000" marR="18000" marT="3600" marB="3600"/>
                </a:tc>
              </a:tr>
            </a:tbl>
          </a:graphicData>
        </a:graphic>
      </p:graphicFrame>
      <p:graphicFrame>
        <p:nvGraphicFramePr>
          <p:cNvPr id="26" name="表 25"/>
          <p:cNvGraphicFramePr>
            <a:graphicFrameLocks noGrp="1"/>
          </p:cNvGraphicFramePr>
          <p:nvPr/>
        </p:nvGraphicFramePr>
        <p:xfrm>
          <a:off x="5786446" y="3286124"/>
          <a:ext cx="3214710" cy="661680"/>
        </p:xfrm>
        <a:graphic>
          <a:graphicData uri="http://schemas.openxmlformats.org/drawingml/2006/table">
            <a:tbl>
              <a:tblPr bandRow="1">
                <a:tableStyleId>{F5AB1C69-6EDB-4FF4-983F-18BD219EF322}</a:tableStyleId>
              </a:tblPr>
              <a:tblGrid>
                <a:gridCol w="1143008"/>
                <a:gridCol w="1428760"/>
                <a:gridCol w="642942"/>
              </a:tblGrid>
              <a:tr h="185739">
                <a:tc>
                  <a:txBody>
                    <a:bodyPr/>
                    <a:lstStyle/>
                    <a:p>
                      <a:pPr algn="ctr"/>
                      <a:r>
                        <a:rPr kumimoji="1" lang="en-US" altLang="ja-JP" sz="1400" dirty="0" smtClean="0"/>
                        <a:t>RND</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4.4 ± 3.3×10</a:t>
                      </a:r>
                      <a:r>
                        <a:rPr kumimoji="1" lang="en-US" altLang="ja-JP" sz="1400" baseline="30000" dirty="0" smtClean="0"/>
                        <a:t>1</a:t>
                      </a:r>
                      <a:endParaRPr kumimoji="1" lang="en-US" altLang="ja-JP" sz="1400" dirty="0" smtClean="0"/>
                    </a:p>
                  </a:txBody>
                  <a:tcPr marL="18000" marR="18000" marT="3600" marB="3600"/>
                </a:tc>
                <a:tc>
                  <a:txBody>
                    <a:bodyPr/>
                    <a:lstStyle/>
                    <a:p>
                      <a:pPr algn="r"/>
                      <a:r>
                        <a:rPr kumimoji="1" lang="en-US" altLang="ja-JP" sz="1400" dirty="0" smtClean="0"/>
                        <a:t>0.91</a:t>
                      </a:r>
                      <a:endParaRPr kumimoji="1" lang="ja-JP" altLang="en-US" sz="1400" dirty="0"/>
                    </a:p>
                  </a:txBody>
                  <a:tcPr marL="18000" marR="18000" marT="3600" marB="3600"/>
                </a:tc>
              </a:tr>
              <a:tr h="185739">
                <a:tc>
                  <a:txBody>
                    <a:bodyPr/>
                    <a:lstStyle/>
                    <a:p>
                      <a:pPr algn="ctr"/>
                      <a:r>
                        <a:rPr kumimoji="1" lang="en-US" altLang="ja-JP" sz="1400" dirty="0" smtClean="0"/>
                        <a:t>REL</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4.0 ± 2.5×10</a:t>
                      </a:r>
                      <a:r>
                        <a:rPr kumimoji="1" lang="en-US" altLang="ja-JP" sz="1400" baseline="30000" dirty="0" smtClean="0"/>
                        <a:t>1</a:t>
                      </a:r>
                      <a:endParaRPr kumimoji="1" lang="en-US" altLang="ja-JP" sz="1400" dirty="0" smtClean="0"/>
                    </a:p>
                  </a:txBody>
                  <a:tcPr marL="18000" marR="18000" marT="3600" marB="3600"/>
                </a:tc>
                <a:tc>
                  <a:txBody>
                    <a:bodyPr/>
                    <a:lstStyle/>
                    <a:p>
                      <a:pPr algn="r"/>
                      <a:r>
                        <a:rPr kumimoji="1" lang="en-US" altLang="ja-JP" sz="1400" dirty="0" smtClean="0"/>
                        <a:t>0.87</a:t>
                      </a:r>
                    </a:p>
                  </a:txBody>
                  <a:tcPr marL="18000" marR="18000" marT="3600" marB="3600"/>
                </a:tc>
              </a:tr>
              <a:tr h="185739">
                <a:tc>
                  <a:txBody>
                    <a:bodyPr/>
                    <a:lstStyle/>
                    <a:p>
                      <a:pPr algn="ctr"/>
                      <a:r>
                        <a:rPr kumimoji="1" lang="en-US" altLang="ja-JP" sz="1400" dirty="0" smtClean="0"/>
                        <a:t>KWD</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3.5 ± 8.7×10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0.96</a:t>
                      </a:r>
                      <a:endParaRPr kumimoji="1" lang="ja-JP" altLang="en-US" sz="1400" dirty="0"/>
                    </a:p>
                  </a:txBody>
                  <a:tcPr marL="18000" marR="18000" marT="3600" marB="3600"/>
                </a:tc>
              </a:tr>
            </a:tbl>
          </a:graphicData>
        </a:graphic>
      </p:graphicFrame>
      <p:graphicFrame>
        <p:nvGraphicFramePr>
          <p:cNvPr id="27" name="表 26"/>
          <p:cNvGraphicFramePr>
            <a:graphicFrameLocks noGrp="1"/>
          </p:cNvGraphicFramePr>
          <p:nvPr/>
        </p:nvGraphicFramePr>
        <p:xfrm>
          <a:off x="5786446" y="2786058"/>
          <a:ext cx="3214710" cy="441120"/>
        </p:xfrm>
        <a:graphic>
          <a:graphicData uri="http://schemas.openxmlformats.org/drawingml/2006/table">
            <a:tbl>
              <a:tblPr bandRow="1">
                <a:tableStyleId>{00A15C55-8517-42AA-B614-E9B94910E393}</a:tableStyleId>
              </a:tblPr>
              <a:tblGrid>
                <a:gridCol w="1143008"/>
                <a:gridCol w="1428760"/>
                <a:gridCol w="642942"/>
              </a:tblGrid>
              <a:tr h="214314">
                <a:tc>
                  <a:txBody>
                    <a:bodyPr/>
                    <a:lstStyle/>
                    <a:p>
                      <a:pPr algn="ctr"/>
                      <a:r>
                        <a:rPr kumimoji="1" lang="en-US" altLang="ja-JP" sz="1400" dirty="0" smtClean="0"/>
                        <a:t>ASF</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3.4 ± 6.4×10</a:t>
                      </a:r>
                      <a:r>
                        <a:rPr kumimoji="1" lang="en-US" altLang="ja-JP" sz="1400" baseline="30000" dirty="0" smtClean="0"/>
                        <a:t>2</a:t>
                      </a:r>
                      <a:endParaRPr kumimoji="1" lang="en-US" altLang="ja-JP" sz="1400" dirty="0" smtClean="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0.94</a:t>
                      </a:r>
                    </a:p>
                  </a:txBody>
                  <a:tcPr marL="18000" marR="18000" marT="3600" marB="3600"/>
                </a:tc>
              </a:tr>
              <a:tr h="185739">
                <a:tc>
                  <a:txBody>
                    <a:bodyPr/>
                    <a:lstStyle/>
                    <a:p>
                      <a:pPr algn="ctr"/>
                      <a:r>
                        <a:rPr kumimoji="1" lang="en-US" altLang="ja-JP" sz="1400" dirty="0" smtClean="0"/>
                        <a:t>SPARS_DB</a:t>
                      </a:r>
                      <a:endParaRPr kumimoji="1" lang="ja-JP" altLang="en-US" sz="1400" dirty="0"/>
                    </a:p>
                  </a:txBody>
                  <a:tcPr marL="18000" marR="18000" marT="3600" marB="36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3.7 ± 6.9×10</a:t>
                      </a:r>
                      <a:r>
                        <a:rPr kumimoji="1" lang="en-US" altLang="ja-JP" sz="1400" baseline="30000" dirty="0" smtClean="0"/>
                        <a:t>2</a:t>
                      </a:r>
                      <a:endParaRPr kumimoji="1" lang="en-US" altLang="ja-JP" sz="1400" dirty="0" smtClean="0"/>
                    </a:p>
                  </a:txBody>
                  <a:tcPr marL="18000" marR="18000" marT="3600" marB="3600"/>
                </a:tc>
                <a:tc>
                  <a:txBody>
                    <a:bodyPr/>
                    <a:lstStyle/>
                    <a:p>
                      <a:pPr algn="r"/>
                      <a:r>
                        <a:rPr kumimoji="1" lang="en-US" altLang="ja-JP" sz="1400" dirty="0" smtClean="0"/>
                        <a:t>0.90</a:t>
                      </a:r>
                      <a:endParaRPr kumimoji="1" lang="ja-JP" altLang="en-US" sz="1400" dirty="0"/>
                    </a:p>
                  </a:txBody>
                  <a:tcPr marL="18000" marR="18000" marT="3600" marB="3600"/>
                </a:tc>
              </a:tr>
            </a:tbl>
          </a:graphicData>
        </a:graphic>
      </p:graphicFrame>
      <p:sp>
        <p:nvSpPr>
          <p:cNvPr id="28" name="コンテンツ プレースホルダ 2"/>
          <p:cNvSpPr txBox="1">
            <a:spLocks/>
          </p:cNvSpPr>
          <p:nvPr/>
        </p:nvSpPr>
        <p:spPr bwMode="auto">
          <a:xfrm>
            <a:off x="5786446" y="1285860"/>
            <a:ext cx="3214710" cy="268032"/>
          </a:xfrm>
          <a:prstGeom prst="rect">
            <a:avLst/>
          </a:prstGeom>
          <a:noFill/>
          <a:ln w="12700">
            <a:solidFill>
              <a:schemeClr val="tx1"/>
            </a:solidFill>
            <a:miter lim="800000"/>
            <a:headEnd/>
            <a:tailEnd/>
          </a:ln>
        </p:spPr>
        <p:txBody>
          <a:bodyPr vert="horz" wrap="square" lIns="36000" tIns="10800" rIns="36000" bIns="10800" numCol="1" anchor="t" anchorCtr="0" compatLnSpc="1">
            <a:prstTxWarp prst="textNoShape">
              <a:avLst/>
            </a:prstTxWarp>
            <a:spAutoFit/>
          </a:bodyPr>
          <a:lstStyle/>
          <a:p>
            <a:pPr marL="268288" lvl="0" indent="-268288" fontAlgn="base">
              <a:spcBef>
                <a:spcPct val="20000"/>
              </a:spcBef>
              <a:spcAft>
                <a:spcPct val="0"/>
              </a:spcAft>
              <a:buClr>
                <a:schemeClr val="accent2"/>
              </a:buClr>
              <a:buSzPct val="80000"/>
              <a:tabLst>
                <a:tab pos="1879600" algn="l"/>
                <a:tab pos="1971675" algn="l"/>
              </a:tabLst>
            </a:pPr>
            <a:r>
              <a:rPr lang="en-US" altLang="ja-JP" sz="1600" kern="0" noProof="0" dirty="0" smtClean="0"/>
              <a:t>X: </a:t>
            </a:r>
            <a:r>
              <a:rPr lang="ja-JP" altLang="en-US" sz="1600" kern="0" dirty="0" smtClean="0"/>
              <a:t>出</a:t>
            </a:r>
            <a:r>
              <a:rPr lang="ja-JP" altLang="en-US" sz="1600" kern="0" noProof="0" dirty="0" smtClean="0"/>
              <a:t>次数</a:t>
            </a:r>
            <a:r>
              <a:rPr lang="en-US" altLang="ja-JP" sz="1600" kern="0" dirty="0" smtClean="0"/>
              <a:t>, Y: </a:t>
            </a:r>
            <a:r>
              <a:rPr lang="ja-JP" altLang="en-US" sz="1600" kern="0" dirty="0" smtClean="0"/>
              <a:t>累積度数</a:t>
            </a:r>
            <a:endParaRPr kumimoji="1" lang="en-US" altLang="ja-JP"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考察 </a:t>
            </a:r>
            <a:r>
              <a:rPr lang="en-US" altLang="ja-JP" dirty="0" smtClean="0"/>
              <a:t>– </a:t>
            </a:r>
            <a:r>
              <a:rPr lang="ja-JP" altLang="en-US" dirty="0" smtClean="0"/>
              <a:t>入次数は</a:t>
            </a:r>
            <a:r>
              <a:rPr kumimoji="1" lang="ja-JP" altLang="en-US" dirty="0" smtClean="0"/>
              <a:t>べき乗則に従う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単一のソフトウェアだけでなく，ソフトウェアリポジトリや，その部分集合において</a:t>
            </a:r>
            <a:r>
              <a:rPr kumimoji="1" lang="ja-JP" altLang="en-US" dirty="0" smtClean="0"/>
              <a:t>もべき乗則に従うことが示された</a:t>
            </a:r>
            <a:endParaRPr kumimoji="1" lang="en-US" altLang="ja-JP" dirty="0" smtClean="0"/>
          </a:p>
          <a:p>
            <a:pPr lvl="1"/>
            <a:r>
              <a:rPr lang="ja-JP" altLang="en-US" dirty="0" smtClean="0"/>
              <a:t>既存研究よりも，理想的な分布に近い</a:t>
            </a:r>
            <a:endParaRPr kumimoji="1" lang="en-US" altLang="ja-JP" dirty="0" smtClean="0"/>
          </a:p>
          <a:p>
            <a:endParaRPr lang="en-US" altLang="ja-JP" dirty="0" smtClean="0"/>
          </a:p>
          <a:p>
            <a:r>
              <a:rPr kumimoji="1" lang="ja-JP" altLang="en-US" dirty="0" smtClean="0"/>
              <a:t>標準ライブラリを中心とした，階層的</a:t>
            </a:r>
            <a:r>
              <a:rPr kumimoji="1" lang="ja-JP" altLang="en-US" dirty="0" smtClean="0"/>
              <a:t>な依存関係が存在すると考えられる</a:t>
            </a:r>
            <a:endParaRPr kumimoji="1" lang="en-US" altLang="ja-JP" dirty="0" smtClean="0"/>
          </a:p>
          <a:p>
            <a:pPr lvl="1"/>
            <a:r>
              <a:rPr lang="ja-JP" altLang="en-US" dirty="0" smtClean="0"/>
              <a:t>大小様々なソフトウェアが，互いに依存している</a:t>
            </a:r>
            <a:endParaRPr kumimoji="1" lang="en-US" altLang="ja-JP" dirty="0" smtClean="0"/>
          </a:p>
          <a:p>
            <a:pPr lvl="1"/>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15</a:t>
            </a:fld>
            <a:endParaRPr kumimoji="1" lang="ja-JP" altLang="en-US"/>
          </a:p>
        </p:txBody>
      </p:sp>
      <p:pic>
        <p:nvPicPr>
          <p:cNvPr id="7" name="Picture 6"/>
          <p:cNvPicPr>
            <a:picLocks noChangeAspect="1" noChangeArrowheads="1"/>
          </p:cNvPicPr>
          <p:nvPr/>
        </p:nvPicPr>
        <p:blipFill>
          <a:blip r:embed="rId3"/>
          <a:srcRect/>
          <a:stretch>
            <a:fillRect/>
          </a:stretch>
        </p:blipFill>
        <p:spPr bwMode="auto">
          <a:xfrm>
            <a:off x="7286644" y="4857760"/>
            <a:ext cx="1643074" cy="1494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考察 </a:t>
            </a:r>
            <a:r>
              <a:rPr kumimoji="1" lang="en-US" altLang="ja-JP" dirty="0" smtClean="0"/>
              <a:t>– </a:t>
            </a:r>
            <a:r>
              <a:rPr kumimoji="1" lang="ja-JP" altLang="en-US" dirty="0" smtClean="0"/>
              <a:t>出次数</a:t>
            </a:r>
            <a:r>
              <a:rPr lang="ja-JP" altLang="en-US" smtClean="0"/>
              <a:t>はべき乗則に従わない</a:t>
            </a:r>
            <a:endParaRPr kumimoji="1" lang="ja-JP" altLang="en-US" dirty="0" smtClean="0"/>
          </a:p>
        </p:txBody>
      </p:sp>
      <p:sp>
        <p:nvSpPr>
          <p:cNvPr id="3" name="コンテンツ プレースホルダ 2"/>
          <p:cNvSpPr>
            <a:spLocks noGrp="1"/>
          </p:cNvSpPr>
          <p:nvPr>
            <p:ph idx="1"/>
          </p:nvPr>
        </p:nvSpPr>
        <p:spPr/>
        <p:txBody>
          <a:bodyPr/>
          <a:lstStyle/>
          <a:p>
            <a:r>
              <a:rPr lang="ja-JP" altLang="en-US" dirty="0" smtClean="0"/>
              <a:t>既存研究と比較して，より妥当な結果が示された</a:t>
            </a:r>
            <a:endParaRPr lang="en-US" altLang="ja-JP" dirty="0" smtClean="0"/>
          </a:p>
          <a:p>
            <a:pPr lvl="1"/>
            <a:r>
              <a:rPr lang="ja-JP" altLang="en-US" dirty="0" smtClean="0"/>
              <a:t>既存研究は，出次数もべき乗則に従うと主張</a:t>
            </a:r>
            <a:endParaRPr lang="en-US" altLang="ja-JP" dirty="0" smtClean="0"/>
          </a:p>
          <a:p>
            <a:pPr lvl="1"/>
            <a:r>
              <a:rPr lang="ja-JP" altLang="en-US" dirty="0" smtClean="0"/>
              <a:t>出次数は，部品の規模と強い相関を持ち，複雑度とも弱い相関をもつ</a:t>
            </a:r>
            <a:endParaRPr lang="en-US" altLang="ja-JP" dirty="0" smtClean="0"/>
          </a:p>
          <a:p>
            <a:endParaRPr lang="en-US" altLang="ja-JP" dirty="0" smtClean="0"/>
          </a:p>
          <a:p>
            <a:r>
              <a:rPr lang="ja-JP" altLang="en-US" dirty="0" smtClean="0"/>
              <a:t>対数正規分布とべき乗則の中間の分布</a:t>
            </a:r>
            <a:endParaRPr lang="en-US" altLang="ja-JP" dirty="0" smtClean="0"/>
          </a:p>
          <a:p>
            <a:pPr lvl="1"/>
            <a:r>
              <a:rPr lang="ja-JP" altLang="en-US" dirty="0" smtClean="0"/>
              <a:t>ファイルサイズに見られる分布</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16</a:t>
            </a:fld>
            <a:endParaRPr kumimoji="1" lang="ja-JP" altLang="en-US"/>
          </a:p>
        </p:txBody>
      </p:sp>
      <p:pic>
        <p:nvPicPr>
          <p:cNvPr id="7" name="Picture 6"/>
          <p:cNvPicPr>
            <a:picLocks noChangeAspect="1" noChangeArrowheads="1"/>
          </p:cNvPicPr>
          <p:nvPr/>
        </p:nvPicPr>
        <p:blipFill>
          <a:blip r:embed="rId3"/>
          <a:srcRect/>
          <a:stretch>
            <a:fillRect/>
          </a:stretch>
        </p:blipFill>
        <p:spPr bwMode="auto">
          <a:xfrm>
            <a:off x="7358082" y="4857760"/>
            <a:ext cx="1555761"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3200" dirty="0" smtClean="0"/>
              <a:t>再利用支援のための</a:t>
            </a:r>
            <a:r>
              <a:rPr kumimoji="1" lang="en-US" altLang="ja-JP" sz="3200" dirty="0" smtClean="0"/>
              <a:t/>
            </a:r>
            <a:br>
              <a:rPr kumimoji="1" lang="en-US" altLang="ja-JP" sz="3200" dirty="0" smtClean="0"/>
            </a:br>
            <a:r>
              <a:rPr kumimoji="1" lang="ja-JP" altLang="en-US" sz="3200" dirty="0" smtClean="0"/>
              <a:t>ソフトウェア部品の依存関係解析手法</a:t>
            </a:r>
            <a:endParaRPr kumimoji="1" lang="ja-JP" altLang="en-US" sz="3200" dirty="0"/>
          </a:p>
        </p:txBody>
      </p:sp>
      <p:sp>
        <p:nvSpPr>
          <p:cNvPr id="3" name="サブタイトル 2"/>
          <p:cNvSpPr>
            <a:spLocks noGrp="1"/>
          </p:cNvSpPr>
          <p:nvPr>
            <p:ph type="subTitle" idx="1"/>
          </p:nvPr>
        </p:nvSpPr>
        <p:spPr/>
        <p:txBody>
          <a:bodyPr/>
          <a:lstStyle/>
          <a:p>
            <a:r>
              <a:rPr lang="ja-JP" altLang="en-US" dirty="0" smtClean="0"/>
              <a:t>第</a:t>
            </a:r>
            <a:r>
              <a:rPr lang="en-US" altLang="ja-JP" dirty="0" smtClean="0"/>
              <a:t>3</a:t>
            </a:r>
            <a:r>
              <a:rPr lang="ja-JP" altLang="en-US" dirty="0" smtClean="0"/>
              <a:t>章</a:t>
            </a:r>
            <a:r>
              <a:rPr lang="en-US" altLang="ja-JP" dirty="0" smtClean="0"/>
              <a:t/>
            </a:r>
            <a:br>
              <a:rPr lang="en-US" altLang="ja-JP" dirty="0" smtClean="0"/>
            </a:b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2008/12/24</a:t>
            </a:r>
            <a:endParaRPr lang="ja-JP" altLang="en-US"/>
          </a:p>
        </p:txBody>
      </p:sp>
      <p:sp>
        <p:nvSpPr>
          <p:cNvPr id="5" name="スライド番号プレースホルダ 4"/>
          <p:cNvSpPr>
            <a:spLocks noGrp="1"/>
          </p:cNvSpPr>
          <p:nvPr>
            <p:ph type="sldNum" sz="quarter" idx="11"/>
          </p:nvPr>
        </p:nvSpPr>
        <p:spPr/>
        <p:txBody>
          <a:bodyPr/>
          <a:lstStyle/>
          <a:p>
            <a:fld id="{0AB997E4-03AD-42D4-BC9B-AC69FCAAF327}" type="slidenum">
              <a:rPr lang="ja-JP" altLang="en-US" smtClean="0"/>
              <a:pPr/>
              <a:t>17</a:t>
            </a:fld>
            <a:endParaRPr lang="ja-JP" altLang="en-US" dirty="0"/>
          </a:p>
        </p:txBody>
      </p:sp>
      <p:sp>
        <p:nvSpPr>
          <p:cNvPr id="6" name="フッター プレースホルダ 5"/>
          <p:cNvSpPr>
            <a:spLocks noGrp="1"/>
          </p:cNvSpPr>
          <p:nvPr>
            <p:ph type="ftr" sz="quarter" idx="12"/>
          </p:nvPr>
        </p:nvSpPr>
        <p:spPr/>
        <p:txBody>
          <a:bodyPr/>
          <a:lstStyle/>
          <a:p>
            <a:r>
              <a:rPr lang="zh-CN" altLang="en-US" smtClean="0"/>
              <a:t>博士学位論文公聴会</a:t>
            </a: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軽量な再利用</a:t>
            </a:r>
            <a:endParaRPr kumimoji="1" lang="ja-JP" altLang="en-US" dirty="0"/>
          </a:p>
        </p:txBody>
      </p:sp>
      <p:sp>
        <p:nvSpPr>
          <p:cNvPr id="3" name="コンテンツ プレースホルダ 2"/>
          <p:cNvSpPr>
            <a:spLocks noGrp="1"/>
          </p:cNvSpPr>
          <p:nvPr>
            <p:ph idx="1"/>
          </p:nvPr>
        </p:nvSpPr>
        <p:spPr>
          <a:xfrm>
            <a:off x="107950" y="1052513"/>
            <a:ext cx="8928100" cy="5234007"/>
          </a:xfrm>
        </p:spPr>
        <p:txBody>
          <a:bodyPr>
            <a:normAutofit fontScale="92500" lnSpcReduction="20000"/>
          </a:bodyPr>
          <a:lstStyle/>
          <a:p>
            <a:r>
              <a:rPr kumimoji="1" lang="ja-JP" altLang="en-US" dirty="0" smtClean="0"/>
              <a:t>再利用に対するアプローチ</a:t>
            </a:r>
            <a:endParaRPr kumimoji="1" lang="en-US" altLang="ja-JP" dirty="0" smtClean="0"/>
          </a:p>
          <a:p>
            <a:pPr lvl="1"/>
            <a:r>
              <a:rPr lang="ja-JP" altLang="en-US" dirty="0" smtClean="0"/>
              <a:t>組織的な再利用</a:t>
            </a:r>
            <a:endParaRPr kumimoji="1" lang="en-US" altLang="ja-JP" dirty="0" smtClean="0"/>
          </a:p>
          <a:p>
            <a:pPr lvl="2"/>
            <a:r>
              <a:rPr lang="ja-JP" altLang="en-US" dirty="0" smtClean="0"/>
              <a:t>計画的に再利用可能な部品を開発する</a:t>
            </a:r>
            <a:endParaRPr lang="en-US" altLang="ja-JP" dirty="0" smtClean="0"/>
          </a:p>
          <a:p>
            <a:pPr lvl="2">
              <a:buClr>
                <a:schemeClr val="accent3"/>
              </a:buClr>
              <a:buFont typeface="Wingdings" pitchFamily="2" charset="2"/>
              <a:buChar char=""/>
            </a:pPr>
            <a:r>
              <a:rPr lang="ja-JP" altLang="en-US" dirty="0" smtClean="0"/>
              <a:t>開発プロセスに再利用を組み込んだ，無駄のないアプローチ</a:t>
            </a:r>
            <a:endParaRPr lang="en-US" altLang="ja-JP" dirty="0" smtClean="0"/>
          </a:p>
          <a:p>
            <a:pPr lvl="2">
              <a:buClr>
                <a:schemeClr val="accent4"/>
              </a:buClr>
              <a:buFont typeface="Verdana" pitchFamily="34" charset="0"/>
              <a:buChar char="×"/>
            </a:pPr>
            <a:r>
              <a:rPr lang="ja-JP" altLang="en-US" dirty="0" smtClean="0"/>
              <a:t>組織の改編を含む，再利用に対する大規模な投資を必要とする</a:t>
            </a:r>
            <a:endParaRPr lang="en-US" altLang="ja-JP" dirty="0" smtClean="0"/>
          </a:p>
          <a:p>
            <a:pPr lvl="1"/>
            <a:r>
              <a:rPr lang="ja-JP" altLang="en-US" dirty="0" smtClean="0"/>
              <a:t>軽量な再利用</a:t>
            </a:r>
            <a:endParaRPr lang="en-US" altLang="ja-JP" dirty="0" smtClean="0"/>
          </a:p>
          <a:p>
            <a:pPr lvl="2"/>
            <a:r>
              <a:rPr kumimoji="1" lang="ja-JP" altLang="en-US" dirty="0" smtClean="0"/>
              <a:t>必要に応じて，既存の部品の中から検索する</a:t>
            </a:r>
            <a:endParaRPr kumimoji="1" lang="en-US" altLang="ja-JP" dirty="0" smtClean="0"/>
          </a:p>
          <a:p>
            <a:pPr lvl="2">
              <a:buClr>
                <a:schemeClr val="accent3"/>
              </a:buClr>
              <a:buFont typeface="Wingdings" pitchFamily="2" charset="2"/>
              <a:buChar char="¡"/>
            </a:pPr>
            <a:r>
              <a:rPr kumimoji="1" lang="ja-JP" altLang="en-US" dirty="0" smtClean="0"/>
              <a:t>事前の投資を必要とせず，容易に導入できる</a:t>
            </a:r>
            <a:endParaRPr kumimoji="1" lang="en-US" altLang="ja-JP" dirty="0" smtClean="0"/>
          </a:p>
          <a:p>
            <a:pPr lvl="2">
              <a:buClr>
                <a:schemeClr val="accent4"/>
              </a:buClr>
              <a:buFont typeface="Verdana" pitchFamily="34" charset="0"/>
              <a:buChar char="×"/>
            </a:pPr>
            <a:r>
              <a:rPr lang="ja-JP" altLang="en-US" dirty="0" smtClean="0"/>
              <a:t>部品の取得や，ソフトウェアへの組み込みに支援を必要とする</a:t>
            </a:r>
            <a:endParaRPr kumimoji="1" lang="en-US" altLang="ja-JP" dirty="0" smtClean="0"/>
          </a:p>
          <a:p>
            <a:endParaRPr lang="en-US" altLang="ja-JP" dirty="0" smtClean="0"/>
          </a:p>
          <a:p>
            <a:r>
              <a:rPr lang="ja-JP" altLang="en-US" dirty="0" smtClean="0"/>
              <a:t>既存の大量の資産を活用できる，軽量な再利用に着目</a:t>
            </a:r>
            <a:endParaRPr lang="en-US" altLang="ja-JP" dirty="0" smtClean="0"/>
          </a:p>
          <a:p>
            <a:pPr lvl="1"/>
            <a:r>
              <a:rPr lang="en-US" altLang="ja-JP" dirty="0" smtClean="0"/>
              <a:t>WWW</a:t>
            </a:r>
            <a:r>
              <a:rPr lang="ja-JP" altLang="en-US" dirty="0" smtClean="0"/>
              <a:t>を通じて入手可能なオープンソースソフトウェア</a:t>
            </a:r>
            <a:endParaRPr lang="en-US" altLang="ja-JP" dirty="0" smtClean="0"/>
          </a:p>
          <a:p>
            <a:pPr lvl="2"/>
            <a:r>
              <a:rPr lang="en-US" altLang="ja-JP" dirty="0" smtClean="0"/>
              <a:t>Apache Software Foundation, SourceForge.net, Eclipse, …</a:t>
            </a:r>
          </a:p>
          <a:p>
            <a:pPr lvl="1"/>
            <a:r>
              <a:rPr lang="ja-JP" altLang="en-US" dirty="0" smtClean="0"/>
              <a:t>開発現場で過去に開発されたソフトウェア</a:t>
            </a:r>
            <a:endParaRPr lang="en-US" altLang="ja-JP" dirty="0" smtClean="0"/>
          </a:p>
          <a:p>
            <a:pPr lvl="1">
              <a:buClr>
                <a:schemeClr val="accent3"/>
              </a:buClr>
              <a:buFont typeface="Wingdings" pitchFamily="2" charset="2"/>
              <a:buChar char="ü"/>
            </a:pPr>
            <a:endParaRPr lang="en-US" altLang="ja-JP" dirty="0" smtClean="0"/>
          </a:p>
          <a:p>
            <a:pPr lvl="1">
              <a:buClr>
                <a:schemeClr val="accent3"/>
              </a:buClr>
              <a:buFont typeface="Wingdings" pitchFamily="2" charset="2"/>
              <a:buChar char="ü"/>
            </a:pPr>
            <a:r>
              <a:rPr lang="ja-JP" altLang="en-US" dirty="0" smtClean="0"/>
              <a:t>依存関係が複雑になりやすい，オブジェクト指向ソフトウェアを対象とする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dirty="0"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軽量な再利用の手順</a:t>
            </a:r>
            <a:endParaRPr kumimoji="1" lang="ja-JP" altLang="en-US" dirty="0"/>
          </a:p>
        </p:txBody>
      </p:sp>
      <p:sp>
        <p:nvSpPr>
          <p:cNvPr id="3" name="コンテンツ プレースホルダ 2"/>
          <p:cNvSpPr>
            <a:spLocks noGrp="1"/>
          </p:cNvSpPr>
          <p:nvPr>
            <p:ph idx="1"/>
          </p:nvPr>
        </p:nvSpPr>
        <p:spPr>
          <a:xfrm>
            <a:off x="107950" y="1052513"/>
            <a:ext cx="8928100" cy="3805247"/>
          </a:xfrm>
        </p:spPr>
        <p:txBody>
          <a:bodyPr>
            <a:normAutofit fontScale="85000" lnSpcReduction="10000"/>
          </a:bodyPr>
          <a:lstStyle/>
          <a:p>
            <a:pPr marL="363538" indent="-363538">
              <a:buFont typeface="+mj-lt"/>
              <a:buAutoNum type="arabicPeriod"/>
            </a:pPr>
            <a:r>
              <a:rPr lang="ja-JP" altLang="en-US" dirty="0" smtClean="0"/>
              <a:t>部品の取得</a:t>
            </a:r>
            <a:endParaRPr lang="en-US" altLang="ja-JP" dirty="0" smtClean="0"/>
          </a:p>
          <a:p>
            <a:pPr lvl="1"/>
            <a:r>
              <a:rPr lang="ja-JP" altLang="en-US" dirty="0" smtClean="0"/>
              <a:t>ソフトウェア部品検索システムなどを用い，再利用可能な部品を取得する</a:t>
            </a:r>
            <a:endParaRPr lang="en-US" altLang="ja-JP" dirty="0" smtClean="0"/>
          </a:p>
          <a:p>
            <a:pPr lvl="1"/>
            <a:r>
              <a:rPr lang="ja-JP" altLang="en-US" dirty="0" smtClean="0"/>
              <a:t>様々な検索システムを利用可能</a:t>
            </a:r>
            <a:endParaRPr lang="en-US" altLang="ja-JP" dirty="0" smtClean="0"/>
          </a:p>
          <a:p>
            <a:pPr lvl="2"/>
            <a:r>
              <a:rPr lang="en-US" altLang="ja-JP" dirty="0" smtClean="0"/>
              <a:t>SPARS-J: </a:t>
            </a:r>
            <a:r>
              <a:rPr lang="ja-JP" altLang="en-US" dirty="0" smtClean="0"/>
              <a:t>部品再利用に特化した検索結果の順位付け</a:t>
            </a:r>
            <a:endParaRPr lang="en-US" altLang="ja-JP" dirty="0" smtClean="0"/>
          </a:p>
          <a:p>
            <a:pPr lvl="2"/>
            <a:r>
              <a:rPr lang="en-US" altLang="ja-JP" dirty="0" smtClean="0"/>
              <a:t>Google code search: </a:t>
            </a:r>
            <a:r>
              <a:rPr lang="ja-JP" altLang="en-US" dirty="0" smtClean="0"/>
              <a:t>大規模なデータベースと，正規表現検索</a:t>
            </a:r>
            <a:endParaRPr lang="en-US" altLang="ja-JP" dirty="0" smtClean="0"/>
          </a:p>
          <a:p>
            <a:pPr lvl="2"/>
            <a:r>
              <a:rPr lang="en-US" altLang="ja-JP" dirty="0" err="1" smtClean="0"/>
              <a:t>Koders</a:t>
            </a:r>
            <a:r>
              <a:rPr lang="en-US" altLang="ja-JP" dirty="0" smtClean="0"/>
              <a:t>: OSS</a:t>
            </a:r>
            <a:r>
              <a:rPr lang="ja-JP" altLang="en-US" dirty="0" smtClean="0"/>
              <a:t>開発プロジェクトとの連携</a:t>
            </a:r>
            <a:endParaRPr lang="en-US" altLang="ja-JP" dirty="0" smtClean="0"/>
          </a:p>
          <a:p>
            <a:pPr marL="363538" indent="-363538">
              <a:buFont typeface="+mj-lt"/>
              <a:buAutoNum type="arabicPeriod"/>
            </a:pPr>
            <a:r>
              <a:rPr lang="ja-JP" altLang="en-US" dirty="0" smtClean="0"/>
              <a:t>依存関係の理解と処理</a:t>
            </a:r>
            <a:endParaRPr lang="en-US" altLang="ja-JP" dirty="0" smtClean="0"/>
          </a:p>
          <a:p>
            <a:pPr lvl="1"/>
            <a:r>
              <a:rPr lang="ja-JP" altLang="en-US" dirty="0" smtClean="0"/>
              <a:t>取得した部品が依存する部品を調査</a:t>
            </a:r>
            <a:endParaRPr lang="en-US" altLang="ja-JP" dirty="0" smtClean="0"/>
          </a:p>
          <a:p>
            <a:pPr lvl="2"/>
            <a:r>
              <a:rPr lang="ja-JP" altLang="en-US" dirty="0" smtClean="0"/>
              <a:t>追加で取得，もしくは，部品を修正して依存関係を変更</a:t>
            </a:r>
            <a:endParaRPr lang="en-US" altLang="ja-JP" dirty="0" smtClean="0"/>
          </a:p>
          <a:p>
            <a:pPr lvl="1"/>
            <a:r>
              <a:rPr lang="ja-JP" altLang="en-US" dirty="0" smtClean="0"/>
              <a:t>限定的な支援のみ</a:t>
            </a:r>
            <a:r>
              <a:rPr lang="en-US" altLang="ja-JP" dirty="0" smtClean="0"/>
              <a:t>:</a:t>
            </a:r>
          </a:p>
          <a:p>
            <a:pPr lvl="1">
              <a:buNone/>
            </a:pPr>
            <a:r>
              <a:rPr lang="en-US" altLang="ja-JP" dirty="0" smtClean="0"/>
              <a:t>	</a:t>
            </a:r>
            <a:r>
              <a:rPr lang="ja-JP" altLang="en-US" dirty="0" smtClean="0"/>
              <a:t>ソフトウェアをまたがった依存関係や，類似部品の存在を考慮していない</a:t>
            </a:r>
            <a:endParaRPr lang="en-US" altLang="ja-JP" dirty="0" smtClean="0"/>
          </a:p>
          <a:p>
            <a:pPr lvl="2"/>
            <a:r>
              <a:rPr lang="ja-JP" altLang="en-US" dirty="0" smtClean="0"/>
              <a:t>依存関係の理解支援手法 </a:t>
            </a:r>
            <a:r>
              <a:rPr lang="en-US" altLang="ja-JP" dirty="0" smtClean="0">
                <a:solidFill>
                  <a:schemeClr val="tx1">
                    <a:lumMod val="75000"/>
                    <a:lumOff val="25000"/>
                  </a:schemeClr>
                </a:solidFill>
              </a:rPr>
              <a:t>[26]</a:t>
            </a:r>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dirty="0"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19</a:t>
            </a:fld>
            <a:endParaRPr kumimoji="1" lang="ja-JP" altLang="en-US"/>
          </a:p>
        </p:txBody>
      </p:sp>
      <p:pic>
        <p:nvPicPr>
          <p:cNvPr id="7" name="Picture 1027" descr="MCj04339440000[1]"/>
          <p:cNvPicPr>
            <a:picLocks noChangeAspect="1" noChangeArrowheads="1"/>
          </p:cNvPicPr>
          <p:nvPr/>
        </p:nvPicPr>
        <p:blipFill>
          <a:blip r:embed="rId4"/>
          <a:srcRect/>
          <a:stretch>
            <a:fillRect/>
          </a:stretch>
        </p:blipFill>
        <p:spPr bwMode="auto">
          <a:xfrm>
            <a:off x="7000892" y="5000636"/>
            <a:ext cx="1285852" cy="1285852"/>
          </a:xfrm>
          <a:prstGeom prst="rect">
            <a:avLst/>
          </a:prstGeom>
          <a:noFill/>
        </p:spPr>
      </p:pic>
      <p:sp>
        <p:nvSpPr>
          <p:cNvPr id="8" name="Rectangle 1025"/>
          <p:cNvSpPr>
            <a:spLocks noChangeArrowheads="1"/>
          </p:cNvSpPr>
          <p:nvPr/>
        </p:nvSpPr>
        <p:spPr bwMode="auto">
          <a:xfrm>
            <a:off x="1785918" y="4857760"/>
            <a:ext cx="2705096" cy="1724020"/>
          </a:xfrm>
          <a:prstGeom prst="rect">
            <a:avLst/>
          </a:prstGeom>
          <a:solidFill>
            <a:schemeClr val="accent6">
              <a:lumMod val="40000"/>
              <a:lumOff val="60000"/>
              <a:alpha val="50000"/>
            </a:schemeClr>
          </a:solidFill>
          <a:ln w="9525">
            <a:solidFill>
              <a:schemeClr val="accent2"/>
            </a:solidFill>
            <a:miter lim="800000"/>
            <a:headEnd/>
            <a:tailEnd/>
          </a:ln>
          <a:effectLst/>
        </p:spPr>
        <p:txBody>
          <a:bodyPr wrap="none" lIns="90000" tIns="46800" rIns="90000" bIns="46800" anchor="ctr"/>
          <a:lstStyle/>
          <a:p>
            <a:endParaRPr lang="ja-JP" altLang="en-US"/>
          </a:p>
        </p:txBody>
      </p:sp>
      <p:sp>
        <p:nvSpPr>
          <p:cNvPr id="9" name="AutoShape 557"/>
          <p:cNvSpPr>
            <a:spLocks noChangeArrowheads="1"/>
          </p:cNvSpPr>
          <p:nvPr/>
        </p:nvSpPr>
        <p:spPr bwMode="auto">
          <a:xfrm>
            <a:off x="2500298" y="5286388"/>
            <a:ext cx="1285884" cy="938210"/>
          </a:xfrm>
          <a:prstGeom prst="can">
            <a:avLst>
              <a:gd name="adj" fmla="val 25000"/>
            </a:avLst>
          </a:prstGeom>
          <a:solidFill>
            <a:schemeClr val="bg2">
              <a:alpha val="50000"/>
            </a:schemeClr>
          </a:solidFill>
          <a:ln w="12700">
            <a:solidFill>
              <a:schemeClr val="tx1"/>
            </a:solidFill>
            <a:round/>
            <a:headEnd/>
            <a:tailEnd/>
          </a:ln>
          <a:effectLst/>
        </p:spPr>
        <p:txBody>
          <a:bodyPr tIns="118800" bIns="0" anchor="b"/>
          <a:lstStyle/>
          <a:p>
            <a:pPr algn="ctr"/>
            <a:endParaRPr kumimoji="0" lang="ja-JP" altLang="ja-JP" sz="1600" b="0">
              <a:latin typeface="Times New Roman" pitchFamily="18" charset="0"/>
            </a:endParaRPr>
          </a:p>
        </p:txBody>
      </p:sp>
      <p:sp>
        <p:nvSpPr>
          <p:cNvPr id="10" name="AutoShape 525"/>
          <p:cNvSpPr>
            <a:spLocks noChangeArrowheads="1"/>
          </p:cNvSpPr>
          <p:nvPr/>
        </p:nvSpPr>
        <p:spPr bwMode="auto">
          <a:xfrm rot="10800000">
            <a:off x="3714744" y="5357826"/>
            <a:ext cx="990600" cy="503238"/>
          </a:xfrm>
          <a:prstGeom prst="rightArrow">
            <a:avLst>
              <a:gd name="adj1" fmla="val 36917"/>
              <a:gd name="adj2" fmla="val 79987"/>
            </a:avLst>
          </a:prstGeom>
          <a:solidFill>
            <a:schemeClr val="accent2"/>
          </a:solidFill>
          <a:ln w="12700" algn="ctr">
            <a:noFill/>
            <a:miter lim="800000"/>
            <a:headEnd/>
            <a:tailEnd/>
          </a:ln>
          <a:effectLst/>
        </p:spPr>
        <p:txBody>
          <a:bodyPr wrap="none" anchor="ctr"/>
          <a:lstStyle/>
          <a:p>
            <a:endParaRPr lang="ja-JP" altLang="en-US"/>
          </a:p>
        </p:txBody>
      </p:sp>
      <p:sp>
        <p:nvSpPr>
          <p:cNvPr id="11" name="AutoShape 556"/>
          <p:cNvSpPr>
            <a:spLocks noChangeArrowheads="1"/>
          </p:cNvSpPr>
          <p:nvPr/>
        </p:nvSpPr>
        <p:spPr bwMode="auto">
          <a:xfrm>
            <a:off x="4143372" y="5786454"/>
            <a:ext cx="1008063" cy="503238"/>
          </a:xfrm>
          <a:prstGeom prst="rightArrow">
            <a:avLst>
              <a:gd name="adj1" fmla="val 36917"/>
              <a:gd name="adj2" fmla="val 81397"/>
            </a:avLst>
          </a:prstGeom>
          <a:solidFill>
            <a:schemeClr val="accent2"/>
          </a:solidFill>
          <a:ln w="12700" algn="ctr">
            <a:noFill/>
            <a:miter lim="800000"/>
            <a:headEnd/>
            <a:tailEnd/>
          </a:ln>
          <a:effectLst/>
        </p:spPr>
        <p:txBody>
          <a:bodyPr wrap="none" anchor="ctr"/>
          <a:lstStyle/>
          <a:p>
            <a:endParaRPr lang="ja-JP" altLang="en-US"/>
          </a:p>
        </p:txBody>
      </p:sp>
      <p:sp>
        <p:nvSpPr>
          <p:cNvPr id="12" name="Rectangle 17"/>
          <p:cNvSpPr>
            <a:spLocks noChangeArrowheads="1"/>
          </p:cNvSpPr>
          <p:nvPr/>
        </p:nvSpPr>
        <p:spPr bwMode="auto">
          <a:xfrm>
            <a:off x="5286380" y="5929330"/>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a:latin typeface="Consolas" pitchFamily="49" charset="0"/>
              </a:rPr>
              <a:t>A</a:t>
            </a:r>
          </a:p>
        </p:txBody>
      </p:sp>
      <p:sp>
        <p:nvSpPr>
          <p:cNvPr id="13" name="四角形吹き出し 12"/>
          <p:cNvSpPr/>
          <p:nvPr/>
        </p:nvSpPr>
        <p:spPr bwMode="auto">
          <a:xfrm>
            <a:off x="5000628" y="5429264"/>
            <a:ext cx="1143008" cy="428628"/>
          </a:xfrm>
          <a:prstGeom prst="wedgeRectCallout">
            <a:avLst>
              <a:gd name="adj1" fmla="val -9469"/>
              <a:gd name="adj2" fmla="val 98117"/>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rm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B.foo();</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15" name="Rectangle 17"/>
          <p:cNvSpPr>
            <a:spLocks noChangeArrowheads="1"/>
          </p:cNvSpPr>
          <p:nvPr/>
        </p:nvSpPr>
        <p:spPr bwMode="auto">
          <a:xfrm>
            <a:off x="5786446" y="6143644"/>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grpSp>
        <p:nvGrpSpPr>
          <p:cNvPr id="16" name="Group 519"/>
          <p:cNvGrpSpPr>
            <a:grpSpLocks/>
          </p:cNvGrpSpPr>
          <p:nvPr/>
        </p:nvGrpSpPr>
        <p:grpSpPr bwMode="auto">
          <a:xfrm>
            <a:off x="3929058" y="4786322"/>
            <a:ext cx="935038" cy="792163"/>
            <a:chOff x="3877" y="1434"/>
            <a:chExt cx="589" cy="499"/>
          </a:xfrm>
        </p:grpSpPr>
        <p:grpSp>
          <p:nvGrpSpPr>
            <p:cNvPr id="17" name="Group 520"/>
            <p:cNvGrpSpPr>
              <a:grpSpLocks/>
            </p:cNvGrpSpPr>
            <p:nvPr/>
          </p:nvGrpSpPr>
          <p:grpSpPr bwMode="auto">
            <a:xfrm>
              <a:off x="3877" y="1434"/>
              <a:ext cx="589" cy="499"/>
              <a:chOff x="4059" y="3612"/>
              <a:chExt cx="726" cy="544"/>
            </a:xfrm>
          </p:grpSpPr>
          <p:sp>
            <p:nvSpPr>
              <p:cNvPr id="19" name="Rectangle 521"/>
              <p:cNvSpPr>
                <a:spLocks noChangeArrowheads="1"/>
              </p:cNvSpPr>
              <p:nvPr/>
            </p:nvSpPr>
            <p:spPr bwMode="auto">
              <a:xfrm>
                <a:off x="4059" y="3612"/>
                <a:ext cx="726" cy="544"/>
              </a:xfrm>
              <a:prstGeom prst="rect">
                <a:avLst/>
              </a:prstGeom>
              <a:solidFill>
                <a:schemeClr val="bg1"/>
              </a:solidFill>
              <a:ln w="12700" algn="ctr">
                <a:solidFill>
                  <a:schemeClr val="tx1"/>
                </a:solidFill>
                <a:miter lim="800000"/>
                <a:headEnd/>
                <a:tailEnd/>
              </a:ln>
              <a:effectLst/>
            </p:spPr>
            <p:txBody>
              <a:bodyPr wrap="none" anchor="ctr"/>
              <a:lstStyle/>
              <a:p>
                <a:endParaRPr lang="ja-JP" altLang="en-US"/>
              </a:p>
            </p:txBody>
          </p:sp>
          <p:sp>
            <p:nvSpPr>
              <p:cNvPr id="20" name="Rectangle 522"/>
              <p:cNvSpPr>
                <a:spLocks noChangeArrowheads="1"/>
              </p:cNvSpPr>
              <p:nvPr/>
            </p:nvSpPr>
            <p:spPr bwMode="auto">
              <a:xfrm>
                <a:off x="4059" y="3612"/>
                <a:ext cx="726" cy="90"/>
              </a:xfrm>
              <a:prstGeom prst="rect">
                <a:avLst/>
              </a:prstGeom>
              <a:solidFill>
                <a:srgbClr val="3366FF"/>
              </a:solidFill>
              <a:ln w="12700" algn="ctr">
                <a:solidFill>
                  <a:schemeClr val="tx1"/>
                </a:solidFill>
                <a:miter lim="800000"/>
                <a:headEnd/>
                <a:tailEnd/>
              </a:ln>
              <a:effectLst/>
            </p:spPr>
            <p:txBody>
              <a:bodyPr wrap="none" anchor="ctr"/>
              <a:lstStyle/>
              <a:p>
                <a:endParaRPr lang="ja-JP" altLang="en-US"/>
              </a:p>
            </p:txBody>
          </p:sp>
          <p:sp>
            <p:nvSpPr>
              <p:cNvPr id="21" name="Rectangle 523"/>
              <p:cNvSpPr>
                <a:spLocks noChangeArrowheads="1"/>
              </p:cNvSpPr>
              <p:nvPr/>
            </p:nvSpPr>
            <p:spPr bwMode="auto">
              <a:xfrm>
                <a:off x="4059" y="3612"/>
                <a:ext cx="91" cy="90"/>
              </a:xfrm>
              <a:prstGeom prst="rect">
                <a:avLst/>
              </a:prstGeom>
              <a:solidFill>
                <a:srgbClr val="C0C0C0"/>
              </a:solidFill>
              <a:ln w="12700" algn="ctr">
                <a:solidFill>
                  <a:schemeClr val="tx1"/>
                </a:solidFill>
                <a:miter lim="800000"/>
                <a:headEnd/>
                <a:tailEnd/>
              </a:ln>
              <a:effectLst/>
            </p:spPr>
            <p:txBody>
              <a:bodyPr wrap="none" anchor="ctr"/>
              <a:lstStyle/>
              <a:p>
                <a:endParaRPr lang="ja-JP" altLang="en-US"/>
              </a:p>
            </p:txBody>
          </p:sp>
        </p:grpSp>
        <p:graphicFrame>
          <p:nvGraphicFramePr>
            <p:cNvPr id="18" name="Object 524"/>
            <p:cNvGraphicFramePr>
              <a:graphicFrameLocks noChangeAspect="1"/>
            </p:cNvGraphicFramePr>
            <p:nvPr/>
          </p:nvGraphicFramePr>
          <p:xfrm>
            <a:off x="3923" y="1570"/>
            <a:ext cx="499" cy="272"/>
          </p:xfrm>
          <a:graphic>
            <a:graphicData uri="http://schemas.openxmlformats.org/presentationml/2006/ole">
              <p:oleObj spid="_x0000_s35842" name="Image" r:id="rId5" imgW="8469841" imgH="4622222"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ソフトウェアとソフトウェア部品</a:t>
            </a:r>
            <a:endParaRPr kumimoji="1" lang="ja-JP" altLang="en-US" dirty="0"/>
          </a:p>
        </p:txBody>
      </p:sp>
      <p:sp>
        <p:nvSpPr>
          <p:cNvPr id="3" name="コンテンツ プレースホルダ 2"/>
          <p:cNvSpPr>
            <a:spLocks noGrp="1"/>
          </p:cNvSpPr>
          <p:nvPr>
            <p:ph idx="1"/>
          </p:nvPr>
        </p:nvSpPr>
        <p:spPr>
          <a:xfrm>
            <a:off x="107950" y="1052513"/>
            <a:ext cx="8928100" cy="3305181"/>
          </a:xfrm>
        </p:spPr>
        <p:txBody>
          <a:bodyPr>
            <a:normAutofit fontScale="85000" lnSpcReduction="20000"/>
          </a:bodyPr>
          <a:lstStyle/>
          <a:p>
            <a:r>
              <a:rPr kumimoji="1" lang="ja-JP" altLang="en-US" dirty="0" smtClean="0"/>
              <a:t>ソフトウェアは</a:t>
            </a:r>
            <a:r>
              <a:rPr kumimoji="1" lang="ja-JP" altLang="en-US" u="sng" dirty="0" smtClean="0"/>
              <a:t>ソフトウェア部品</a:t>
            </a:r>
            <a:r>
              <a:rPr lang="ja-JP" altLang="en-US" dirty="0" smtClean="0"/>
              <a:t>（部品）</a:t>
            </a:r>
            <a:r>
              <a:rPr kumimoji="1" lang="ja-JP" altLang="en-US" dirty="0" smtClean="0"/>
              <a:t>から構成される</a:t>
            </a:r>
            <a:endParaRPr kumimoji="1" lang="en-US" altLang="ja-JP" dirty="0" smtClean="0"/>
          </a:p>
          <a:p>
            <a:pPr lvl="1"/>
            <a:r>
              <a:rPr lang="ja-JP" altLang="en-US" dirty="0" smtClean="0"/>
              <a:t>クラスや関数など</a:t>
            </a:r>
            <a:endParaRPr lang="en-US" altLang="ja-JP" dirty="0" smtClean="0"/>
          </a:p>
          <a:p>
            <a:pPr lvl="1"/>
            <a:endParaRPr kumimoji="1" lang="en-US" altLang="ja-JP" dirty="0" smtClean="0"/>
          </a:p>
          <a:p>
            <a:r>
              <a:rPr kumimoji="1" lang="ja-JP" altLang="en-US" dirty="0" smtClean="0"/>
              <a:t>ソフトウェア部品は互いに</a:t>
            </a:r>
            <a:r>
              <a:rPr kumimoji="1" lang="ja-JP" altLang="en-US" u="sng" dirty="0" smtClean="0"/>
              <a:t>依存関係</a:t>
            </a:r>
            <a:r>
              <a:rPr kumimoji="1" lang="ja-JP" altLang="en-US" dirty="0" smtClean="0"/>
              <a:t>を持つ</a:t>
            </a:r>
            <a:endParaRPr kumimoji="1" lang="en-US" altLang="ja-JP" dirty="0" smtClean="0"/>
          </a:p>
          <a:p>
            <a:pPr lvl="1"/>
            <a:r>
              <a:rPr lang="ja-JP" altLang="en-US" dirty="0" smtClean="0"/>
              <a:t>変数宣言やメソッド呼び出しなど</a:t>
            </a:r>
            <a:endParaRPr lang="en-US" altLang="ja-JP" dirty="0" smtClean="0"/>
          </a:p>
          <a:p>
            <a:pPr lvl="1"/>
            <a:endParaRPr kumimoji="1" lang="en-US" altLang="ja-JP" dirty="0" smtClean="0"/>
          </a:p>
          <a:p>
            <a:r>
              <a:rPr lang="ja-JP" altLang="en-US" dirty="0" smtClean="0"/>
              <a:t>ソフトウェア部品グラフ（部品グラフ）</a:t>
            </a:r>
            <a:endParaRPr lang="en-US" altLang="ja-JP" dirty="0" smtClean="0"/>
          </a:p>
          <a:p>
            <a:pPr lvl="1"/>
            <a:r>
              <a:rPr kumimoji="1" lang="ja-JP" altLang="en-US" dirty="0" smtClean="0"/>
              <a:t>ソフトウェア部品間の依存関係をグラフで表現したもの</a:t>
            </a:r>
            <a:endParaRPr kumimoji="1" lang="en-US" altLang="ja-JP" dirty="0" smtClean="0"/>
          </a:p>
          <a:p>
            <a:pPr lvl="1"/>
            <a:r>
              <a:rPr kumimoji="1" lang="ja-JP" altLang="en-US" dirty="0" smtClean="0"/>
              <a:t>構築方法に応じて，ソフトウェアの様々な特徴が反映される</a:t>
            </a:r>
            <a:endParaRPr kumimoji="1" lang="en-US" altLang="ja-JP" dirty="0" smtClean="0"/>
          </a:p>
          <a:p>
            <a:pPr lvl="2"/>
            <a:r>
              <a:rPr kumimoji="1" lang="ja-JP" altLang="en-US" dirty="0" smtClean="0"/>
              <a:t>ソースコードの静的な解析に基づくグラフ</a:t>
            </a:r>
            <a:r>
              <a:rPr kumimoji="1" lang="en-US" altLang="ja-JP" dirty="0" smtClean="0"/>
              <a:t>: </a:t>
            </a:r>
            <a:r>
              <a:rPr kumimoji="1" lang="ja-JP" altLang="en-US" dirty="0" smtClean="0"/>
              <a:t>設計などの静的な構造</a:t>
            </a:r>
            <a:endParaRPr kumimoji="1" lang="en-US" altLang="ja-JP" dirty="0" smtClean="0"/>
          </a:p>
          <a:p>
            <a:pPr lvl="2"/>
            <a:r>
              <a:rPr lang="ja-JP" altLang="en-US" dirty="0" smtClean="0"/>
              <a:t>実行結果のトレースに基づくグラフ</a:t>
            </a:r>
            <a:r>
              <a:rPr lang="en-US" altLang="ja-JP" dirty="0" smtClean="0"/>
              <a:t>: </a:t>
            </a:r>
            <a:r>
              <a:rPr lang="ja-JP" altLang="en-US" dirty="0" smtClean="0"/>
              <a:t>オブジェクト間の相互作用などの振舞い</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a:t>
            </a:fld>
            <a:endParaRPr kumimoji="1" lang="ja-JP" altLang="en-US" dirty="0"/>
          </a:p>
        </p:txBody>
      </p:sp>
      <p:sp>
        <p:nvSpPr>
          <p:cNvPr id="7" name="Rectangle 4"/>
          <p:cNvSpPr>
            <a:spLocks noChangeArrowheads="1"/>
          </p:cNvSpPr>
          <p:nvPr/>
        </p:nvSpPr>
        <p:spPr bwMode="auto">
          <a:xfrm>
            <a:off x="5208598" y="59293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8" name="Rectangle 5"/>
          <p:cNvSpPr>
            <a:spLocks noChangeArrowheads="1"/>
          </p:cNvSpPr>
          <p:nvPr/>
        </p:nvSpPr>
        <p:spPr bwMode="auto">
          <a:xfrm>
            <a:off x="5640398" y="594679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9" name="Rectangle 6"/>
          <p:cNvSpPr>
            <a:spLocks noChangeArrowheads="1"/>
          </p:cNvSpPr>
          <p:nvPr/>
        </p:nvSpPr>
        <p:spPr bwMode="auto">
          <a:xfrm>
            <a:off x="5495936" y="54975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0" name="Rectangle 7"/>
          <p:cNvSpPr>
            <a:spLocks noChangeArrowheads="1"/>
          </p:cNvSpPr>
          <p:nvPr/>
        </p:nvSpPr>
        <p:spPr bwMode="auto">
          <a:xfrm>
            <a:off x="5999173" y="5497530"/>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 name="Rectangle 8"/>
          <p:cNvSpPr>
            <a:spLocks noChangeArrowheads="1"/>
          </p:cNvSpPr>
          <p:nvPr/>
        </p:nvSpPr>
        <p:spPr bwMode="auto">
          <a:xfrm>
            <a:off x="6072198" y="59293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2" name="AutoShape 9"/>
          <p:cNvCxnSpPr>
            <a:cxnSpLocks noChangeShapeType="1"/>
            <a:stCxn id="7" idx="0"/>
            <a:endCxn id="9" idx="2"/>
          </p:cNvCxnSpPr>
          <p:nvPr/>
        </p:nvCxnSpPr>
        <p:spPr bwMode="auto">
          <a:xfrm flipV="1">
            <a:off x="5351473" y="5705492"/>
            <a:ext cx="287338" cy="223838"/>
          </a:xfrm>
          <a:prstGeom prst="straightConnector1">
            <a:avLst/>
          </a:prstGeom>
          <a:noFill/>
          <a:ln w="12700">
            <a:solidFill>
              <a:schemeClr val="tx1"/>
            </a:solidFill>
            <a:round/>
            <a:headEnd/>
            <a:tailEnd type="triangle" w="lg" len="med"/>
          </a:ln>
        </p:spPr>
      </p:cxnSp>
      <p:cxnSp>
        <p:nvCxnSpPr>
          <p:cNvPr id="13" name="AutoShape 10"/>
          <p:cNvCxnSpPr>
            <a:cxnSpLocks noChangeShapeType="1"/>
            <a:stCxn id="8" idx="0"/>
            <a:endCxn id="9" idx="2"/>
          </p:cNvCxnSpPr>
          <p:nvPr/>
        </p:nvCxnSpPr>
        <p:spPr bwMode="auto">
          <a:xfrm flipH="1" flipV="1">
            <a:off x="5638811" y="5705492"/>
            <a:ext cx="144462" cy="241300"/>
          </a:xfrm>
          <a:prstGeom prst="straightConnector1">
            <a:avLst/>
          </a:prstGeom>
          <a:noFill/>
          <a:ln w="12700">
            <a:solidFill>
              <a:schemeClr val="tx1"/>
            </a:solidFill>
            <a:round/>
            <a:headEnd/>
            <a:tailEnd type="triangle" w="lg" len="med"/>
          </a:ln>
        </p:spPr>
      </p:cxnSp>
      <p:cxnSp>
        <p:nvCxnSpPr>
          <p:cNvPr id="14" name="AutoShape 11"/>
          <p:cNvCxnSpPr>
            <a:cxnSpLocks noChangeShapeType="1"/>
            <a:stCxn id="11" idx="0"/>
            <a:endCxn id="10" idx="2"/>
          </p:cNvCxnSpPr>
          <p:nvPr/>
        </p:nvCxnSpPr>
        <p:spPr bwMode="auto">
          <a:xfrm flipH="1" flipV="1">
            <a:off x="6143636" y="5705492"/>
            <a:ext cx="71437" cy="223838"/>
          </a:xfrm>
          <a:prstGeom prst="straightConnector1">
            <a:avLst/>
          </a:prstGeom>
          <a:noFill/>
          <a:ln w="12700">
            <a:solidFill>
              <a:schemeClr val="tx1"/>
            </a:solidFill>
            <a:round/>
            <a:headEnd/>
            <a:tailEnd type="triangle" w="lg" len="med"/>
          </a:ln>
        </p:spPr>
      </p:cxnSp>
      <p:cxnSp>
        <p:nvCxnSpPr>
          <p:cNvPr id="15" name="AutoShape 12"/>
          <p:cNvCxnSpPr>
            <a:cxnSpLocks noChangeShapeType="1"/>
            <a:stCxn id="10" idx="1"/>
            <a:endCxn id="9" idx="3"/>
          </p:cNvCxnSpPr>
          <p:nvPr/>
        </p:nvCxnSpPr>
        <p:spPr bwMode="auto">
          <a:xfrm flipH="1">
            <a:off x="5781686" y="5602305"/>
            <a:ext cx="217487" cy="0"/>
          </a:xfrm>
          <a:prstGeom prst="straightConnector1">
            <a:avLst/>
          </a:prstGeom>
          <a:noFill/>
          <a:ln w="12700">
            <a:solidFill>
              <a:schemeClr val="tx1"/>
            </a:solidFill>
            <a:round/>
            <a:headEnd/>
            <a:tailEnd type="triangle" w="lg" len="med"/>
          </a:ln>
        </p:spPr>
      </p:cxnSp>
      <p:sp>
        <p:nvSpPr>
          <p:cNvPr id="16" name="Rectangle 13"/>
          <p:cNvSpPr>
            <a:spLocks noChangeArrowheads="1"/>
          </p:cNvSpPr>
          <p:nvPr/>
        </p:nvSpPr>
        <p:spPr bwMode="auto">
          <a:xfrm>
            <a:off x="5280036" y="513716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7" name="AutoShape 14"/>
          <p:cNvCxnSpPr>
            <a:cxnSpLocks noChangeShapeType="1"/>
            <a:stCxn id="7" idx="0"/>
            <a:endCxn id="16" idx="2"/>
          </p:cNvCxnSpPr>
          <p:nvPr/>
        </p:nvCxnSpPr>
        <p:spPr bwMode="auto">
          <a:xfrm flipV="1">
            <a:off x="5351473" y="5345130"/>
            <a:ext cx="71438" cy="584200"/>
          </a:xfrm>
          <a:prstGeom prst="straightConnector1">
            <a:avLst/>
          </a:prstGeom>
          <a:noFill/>
          <a:ln w="12700">
            <a:solidFill>
              <a:schemeClr val="tx1"/>
            </a:solidFill>
            <a:round/>
            <a:headEnd/>
            <a:tailEnd type="triangle" w="lg" len="med"/>
          </a:ln>
        </p:spPr>
      </p:cxnSp>
      <p:cxnSp>
        <p:nvCxnSpPr>
          <p:cNvPr id="18" name="AutoShape 15"/>
          <p:cNvCxnSpPr>
            <a:cxnSpLocks noChangeShapeType="1"/>
            <a:stCxn id="10" idx="0"/>
            <a:endCxn id="16" idx="3"/>
          </p:cNvCxnSpPr>
          <p:nvPr/>
        </p:nvCxnSpPr>
        <p:spPr bwMode="auto">
          <a:xfrm flipH="1" flipV="1">
            <a:off x="5565786" y="5241942"/>
            <a:ext cx="577850" cy="255588"/>
          </a:xfrm>
          <a:prstGeom prst="straightConnector1">
            <a:avLst/>
          </a:prstGeom>
          <a:noFill/>
          <a:ln w="12700">
            <a:solidFill>
              <a:schemeClr val="tx1"/>
            </a:solidFill>
            <a:round/>
            <a:headEnd/>
            <a:tailEnd type="triangle" w="lg" len="med"/>
          </a:ln>
        </p:spPr>
      </p:cxnSp>
      <p:cxnSp>
        <p:nvCxnSpPr>
          <p:cNvPr id="19" name="AutoShape 16"/>
          <p:cNvCxnSpPr>
            <a:cxnSpLocks noChangeShapeType="1"/>
            <a:stCxn id="9" idx="0"/>
            <a:endCxn id="16" idx="2"/>
          </p:cNvCxnSpPr>
          <p:nvPr/>
        </p:nvCxnSpPr>
        <p:spPr bwMode="auto">
          <a:xfrm flipH="1" flipV="1">
            <a:off x="5422911" y="5345130"/>
            <a:ext cx="215900" cy="152400"/>
          </a:xfrm>
          <a:prstGeom prst="straightConnector1">
            <a:avLst/>
          </a:prstGeom>
          <a:noFill/>
          <a:ln w="12700">
            <a:solidFill>
              <a:schemeClr val="tx1"/>
            </a:solidFill>
            <a:round/>
            <a:headEnd/>
            <a:tailEnd type="triangle" w="lg" len="med"/>
          </a:ln>
        </p:spPr>
      </p:cxnSp>
      <p:sp>
        <p:nvSpPr>
          <p:cNvPr id="20" name="Rectangle 17"/>
          <p:cNvSpPr>
            <a:spLocks noChangeArrowheads="1"/>
          </p:cNvSpPr>
          <p:nvPr/>
        </p:nvSpPr>
        <p:spPr bwMode="auto">
          <a:xfrm>
            <a:off x="4775211" y="59293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1" name="AutoShape 18"/>
          <p:cNvCxnSpPr>
            <a:cxnSpLocks noChangeShapeType="1"/>
            <a:stCxn id="20" idx="0"/>
            <a:endCxn id="16" idx="2"/>
          </p:cNvCxnSpPr>
          <p:nvPr/>
        </p:nvCxnSpPr>
        <p:spPr bwMode="auto">
          <a:xfrm flipV="1">
            <a:off x="4918086" y="5345130"/>
            <a:ext cx="504825" cy="584200"/>
          </a:xfrm>
          <a:prstGeom prst="straightConnector1">
            <a:avLst/>
          </a:prstGeom>
          <a:noFill/>
          <a:ln w="12700">
            <a:solidFill>
              <a:schemeClr val="tx1"/>
            </a:solidFill>
            <a:round/>
            <a:headEnd/>
            <a:tailEnd type="triangle" w="lg" len="med"/>
          </a:ln>
        </p:spPr>
      </p:cxnSp>
      <p:cxnSp>
        <p:nvCxnSpPr>
          <p:cNvPr id="22" name="AutoShape 19"/>
          <p:cNvCxnSpPr>
            <a:cxnSpLocks noChangeShapeType="1"/>
            <a:stCxn id="20" idx="0"/>
            <a:endCxn id="9" idx="1"/>
          </p:cNvCxnSpPr>
          <p:nvPr/>
        </p:nvCxnSpPr>
        <p:spPr bwMode="auto">
          <a:xfrm flipV="1">
            <a:off x="4918086" y="5602305"/>
            <a:ext cx="577850" cy="327025"/>
          </a:xfrm>
          <a:prstGeom prst="straightConnector1">
            <a:avLst/>
          </a:prstGeom>
          <a:noFill/>
          <a:ln w="12700">
            <a:solidFill>
              <a:schemeClr val="tx1"/>
            </a:solidFill>
            <a:round/>
            <a:headEnd/>
            <a:tailEnd type="triangle" w="lg" len="med"/>
          </a:ln>
        </p:spPr>
      </p:cxnSp>
      <p:grpSp>
        <p:nvGrpSpPr>
          <p:cNvPr id="23" name="Group 20"/>
          <p:cNvGrpSpPr>
            <a:grpSpLocks/>
          </p:cNvGrpSpPr>
          <p:nvPr/>
        </p:nvGrpSpPr>
        <p:grpSpPr bwMode="auto">
          <a:xfrm>
            <a:off x="1716067" y="5143511"/>
            <a:ext cx="936625" cy="1006475"/>
            <a:chOff x="2789" y="3249"/>
            <a:chExt cx="590" cy="634"/>
          </a:xfrm>
        </p:grpSpPr>
        <p:grpSp>
          <p:nvGrpSpPr>
            <p:cNvPr id="24" name="Group 21"/>
            <p:cNvGrpSpPr>
              <a:grpSpLocks/>
            </p:cNvGrpSpPr>
            <p:nvPr/>
          </p:nvGrpSpPr>
          <p:grpSpPr bwMode="auto">
            <a:xfrm>
              <a:off x="2925" y="3249"/>
              <a:ext cx="454" cy="498"/>
              <a:chOff x="67" y="28"/>
              <a:chExt cx="454" cy="498"/>
            </a:xfrm>
          </p:grpSpPr>
          <p:sp>
            <p:nvSpPr>
              <p:cNvPr id="35" name="AutoShape 22"/>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6" name="AutoShape 23"/>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7" name="AutoShape 24"/>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8" name="Line 25"/>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39" name="Line 26"/>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0" name="Line 27"/>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1" name="Line 28"/>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2" name="Line 29"/>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3" name="Line 30"/>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nvGrpSpPr>
            <p:cNvPr id="25" name="Group 31"/>
            <p:cNvGrpSpPr>
              <a:grpSpLocks/>
            </p:cNvGrpSpPr>
            <p:nvPr/>
          </p:nvGrpSpPr>
          <p:grpSpPr bwMode="auto">
            <a:xfrm>
              <a:off x="2789" y="3385"/>
              <a:ext cx="454" cy="498"/>
              <a:chOff x="67" y="28"/>
              <a:chExt cx="454" cy="498"/>
            </a:xfrm>
          </p:grpSpPr>
          <p:sp>
            <p:nvSpPr>
              <p:cNvPr id="26" name="AutoShape 32"/>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27" name="AutoShape 33"/>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28" name="AutoShape 34"/>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29" name="Line 35"/>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30" name="Line 36"/>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31" name="Line 37"/>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32" name="Line 38"/>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33" name="Line 39"/>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34" name="Line 40"/>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sp>
        <p:nvSpPr>
          <p:cNvPr id="44" name="AutoShape 41"/>
          <p:cNvSpPr>
            <a:spLocks noChangeArrowheads="1"/>
          </p:cNvSpPr>
          <p:nvPr/>
        </p:nvSpPr>
        <p:spPr bwMode="auto">
          <a:xfrm>
            <a:off x="1571604" y="5000636"/>
            <a:ext cx="1223963" cy="1295400"/>
          </a:xfrm>
          <a:prstGeom prst="cube">
            <a:avLst>
              <a:gd name="adj" fmla="val 15699"/>
            </a:avLst>
          </a:prstGeom>
          <a:solidFill>
            <a:schemeClr val="accent1">
              <a:alpha val="10196"/>
            </a:schemeClr>
          </a:solidFill>
          <a:ln w="12700">
            <a:solidFill>
              <a:schemeClr val="tx1"/>
            </a:solidFill>
            <a:miter lim="800000"/>
            <a:headEnd/>
            <a:tailEnd/>
          </a:ln>
        </p:spPr>
        <p:txBody>
          <a:bodyPr lIns="0" tIns="0" rIns="0" bIns="0" anchor="ctr">
            <a:spAutoFit/>
          </a:bodyPr>
          <a:lstStyle/>
          <a:p>
            <a:endParaRPr lang="ja-JP" altLang="en-US" dirty="0"/>
          </a:p>
        </p:txBody>
      </p:sp>
      <p:sp>
        <p:nvSpPr>
          <p:cNvPr id="45" name="右矢印 44"/>
          <p:cNvSpPr/>
          <p:nvPr/>
        </p:nvSpPr>
        <p:spPr bwMode="auto">
          <a:xfrm>
            <a:off x="3500430" y="5000636"/>
            <a:ext cx="764807" cy="1143008"/>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46" name="テキスト ボックス 45"/>
          <p:cNvSpPr txBox="1"/>
          <p:nvPr/>
        </p:nvSpPr>
        <p:spPr>
          <a:xfrm>
            <a:off x="1643042" y="4643446"/>
            <a:ext cx="1117205"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lang="ja-JP" altLang="en-US" sz="1400" dirty="0" smtClean="0"/>
              <a:t>ソフトウェア</a:t>
            </a:r>
            <a:endParaRPr kumimoji="1" lang="ja-JP" altLang="en-US" sz="1400" dirty="0"/>
          </a:p>
        </p:txBody>
      </p:sp>
      <p:sp>
        <p:nvSpPr>
          <p:cNvPr id="47" name="テキスト ボックス 46"/>
          <p:cNvSpPr txBox="1"/>
          <p:nvPr/>
        </p:nvSpPr>
        <p:spPr>
          <a:xfrm>
            <a:off x="4572000" y="4643446"/>
            <a:ext cx="2014886"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ソフトウェア部品グラフ</a:t>
            </a:r>
            <a:endParaRPr kumimoji="1" lang="ja-JP" altLang="en-US" sz="1400" dirty="0"/>
          </a:p>
        </p:txBody>
      </p:sp>
      <p:cxnSp>
        <p:nvCxnSpPr>
          <p:cNvPr id="49" name="直線コネクタ 48"/>
          <p:cNvCxnSpPr/>
          <p:nvPr/>
        </p:nvCxnSpPr>
        <p:spPr bwMode="auto">
          <a:xfrm>
            <a:off x="1357290" y="3929066"/>
            <a:ext cx="6429420" cy="1588"/>
          </a:xfrm>
          <a:prstGeom prst="line">
            <a:avLst/>
          </a:prstGeom>
          <a:ln w="12700">
            <a:solidFill>
              <a:schemeClr val="accent4"/>
            </a:solidFill>
            <a:headEnd type="none" w="med" len="med"/>
            <a:tailEnd type="none" w="lg" len="lg"/>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fontScale="90000"/>
          </a:bodyPr>
          <a:lstStyle/>
          <a:p>
            <a:r>
              <a:rPr kumimoji="1" lang="ja-JP" altLang="en-US" dirty="0" smtClean="0"/>
              <a:t>ソフトウェアリポジトリにおける</a:t>
            </a:r>
            <a:r>
              <a:rPr kumimoji="1" lang="en-US" altLang="ja-JP" dirty="0" smtClean="0"/>
              <a:t/>
            </a:r>
            <a:br>
              <a:rPr kumimoji="1" lang="en-US" altLang="ja-JP" dirty="0" smtClean="0"/>
            </a:br>
            <a:r>
              <a:rPr lang="ja-JP" altLang="en-US" dirty="0" smtClean="0"/>
              <a:t>部品の依存関係の理解</a:t>
            </a:r>
            <a:endParaRPr kumimoji="1" lang="ja-JP" altLang="en-US" dirty="0"/>
          </a:p>
        </p:txBody>
      </p:sp>
      <p:sp>
        <p:nvSpPr>
          <p:cNvPr id="3" name="コンテンツ プレースホルダ 2"/>
          <p:cNvSpPr>
            <a:spLocks noGrp="1"/>
          </p:cNvSpPr>
          <p:nvPr>
            <p:ph idx="1"/>
          </p:nvPr>
        </p:nvSpPr>
        <p:spPr>
          <a:xfrm>
            <a:off x="107950" y="1052513"/>
            <a:ext cx="8928100" cy="2376487"/>
          </a:xfrm>
        </p:spPr>
        <p:txBody>
          <a:bodyPr>
            <a:normAutofit fontScale="85000" lnSpcReduction="20000"/>
          </a:bodyPr>
          <a:lstStyle/>
          <a:p>
            <a:r>
              <a:rPr lang="ja-JP" altLang="en-US" dirty="0" smtClean="0"/>
              <a:t>手作業での調査および理解は，困難</a:t>
            </a:r>
            <a:endParaRPr lang="en-US" altLang="ja-JP" dirty="0" smtClean="0"/>
          </a:p>
          <a:p>
            <a:pPr lvl="1"/>
            <a:r>
              <a:rPr lang="ja-JP" altLang="en-US" dirty="0" smtClean="0"/>
              <a:t>ソフトウェアリポジトリ中には，</a:t>
            </a:r>
            <a:r>
              <a:rPr lang="ja-JP" altLang="en-US" u="sng" dirty="0" smtClean="0"/>
              <a:t>類似した</a:t>
            </a:r>
            <a:r>
              <a:rPr lang="en-US" altLang="ja-JP" u="sng" dirty="0" smtClean="0"/>
              <a:t>API</a:t>
            </a:r>
            <a:r>
              <a:rPr lang="ja-JP" altLang="en-US" u="sng" dirty="0" smtClean="0"/>
              <a:t>を持つ部品</a:t>
            </a:r>
            <a:r>
              <a:rPr lang="ja-JP" altLang="en-US" dirty="0" smtClean="0"/>
              <a:t>が複数存在</a:t>
            </a:r>
            <a:endParaRPr lang="en-US" altLang="ja-JP" dirty="0" smtClean="0"/>
          </a:p>
          <a:p>
            <a:pPr lvl="2"/>
            <a:r>
              <a:rPr lang="ja-JP" altLang="en-US" dirty="0" smtClean="0"/>
              <a:t>同じ名前で参照され，同一もしくは類似した操作や属性を所有</a:t>
            </a:r>
            <a:endParaRPr lang="en-US" altLang="ja-JP" dirty="0" smtClean="0"/>
          </a:p>
          <a:p>
            <a:pPr lvl="1"/>
            <a:r>
              <a:rPr lang="ja-JP" altLang="en-US" dirty="0" smtClean="0"/>
              <a:t>直接ソースコード上に現れない，間接的な依存関係が存在</a:t>
            </a:r>
            <a:endParaRPr lang="en-US" altLang="ja-JP" dirty="0" smtClean="0"/>
          </a:p>
          <a:p>
            <a:pPr lvl="2"/>
            <a:r>
              <a:rPr lang="ja-JP" altLang="en-US" dirty="0" smtClean="0"/>
              <a:t>継承されたメンバの参照など</a:t>
            </a:r>
            <a:endParaRPr lang="en-US" altLang="ja-JP" dirty="0" smtClean="0"/>
          </a:p>
          <a:p>
            <a:pPr lvl="1"/>
            <a:r>
              <a:rPr lang="ja-JP" altLang="en-US" dirty="0" smtClean="0"/>
              <a:t>依存関係の整合性を取る必要が有る</a:t>
            </a:r>
            <a:endParaRPr lang="en-US" altLang="ja-JP" dirty="0" smtClean="0"/>
          </a:p>
          <a:p>
            <a:pPr lvl="2"/>
            <a:r>
              <a:rPr lang="ja-JP" altLang="en-US" dirty="0" smtClean="0"/>
              <a:t>部品は一般に複数箇所で参照される</a:t>
            </a:r>
            <a:endParaRPr lang="en-US" altLang="ja-JP" dirty="0" smtClean="0"/>
          </a:p>
          <a:p>
            <a:pPr lvl="2"/>
            <a:r>
              <a:rPr lang="ja-JP" altLang="en-US" dirty="0" smtClean="0"/>
              <a:t>依存する部品同士にも，依存関係が存在</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dirty="0"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20</a:t>
            </a:fld>
            <a:endParaRPr kumimoji="1" lang="ja-JP" altLang="en-US"/>
          </a:p>
        </p:txBody>
      </p:sp>
      <p:sp>
        <p:nvSpPr>
          <p:cNvPr id="7" name="Rectangle 17"/>
          <p:cNvSpPr>
            <a:spLocks noChangeArrowheads="1"/>
          </p:cNvSpPr>
          <p:nvPr/>
        </p:nvSpPr>
        <p:spPr bwMode="auto">
          <a:xfrm>
            <a:off x="596876" y="492919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a:latin typeface="Consolas" pitchFamily="49" charset="0"/>
              </a:rPr>
              <a:t>A</a:t>
            </a:r>
          </a:p>
        </p:txBody>
      </p:sp>
      <p:sp>
        <p:nvSpPr>
          <p:cNvPr id="8" name="四角形吹き出し 7"/>
          <p:cNvSpPr/>
          <p:nvPr/>
        </p:nvSpPr>
        <p:spPr bwMode="auto">
          <a:xfrm>
            <a:off x="155546" y="4357694"/>
            <a:ext cx="1143008" cy="428628"/>
          </a:xfrm>
          <a:prstGeom prst="wedgeRectCallout">
            <a:avLst>
              <a:gd name="adj1" fmla="val -2196"/>
              <a:gd name="adj2" fmla="val 100541"/>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B.foo();</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11" name="Rectangle 17"/>
          <p:cNvSpPr>
            <a:spLocks noChangeArrowheads="1"/>
          </p:cNvSpPr>
          <p:nvPr/>
        </p:nvSpPr>
        <p:spPr bwMode="auto">
          <a:xfrm>
            <a:off x="3013066" y="4143380"/>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sp>
        <p:nvSpPr>
          <p:cNvPr id="12" name="Rectangle 17"/>
          <p:cNvSpPr>
            <a:spLocks noChangeArrowheads="1"/>
          </p:cNvSpPr>
          <p:nvPr/>
        </p:nvSpPr>
        <p:spPr bwMode="auto">
          <a:xfrm>
            <a:off x="3013066" y="5857892"/>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cxnSp>
        <p:nvCxnSpPr>
          <p:cNvPr id="13" name="AutoShape 19"/>
          <p:cNvCxnSpPr>
            <a:cxnSpLocks noChangeShapeType="1"/>
            <a:stCxn id="7" idx="3"/>
          </p:cNvCxnSpPr>
          <p:nvPr/>
        </p:nvCxnSpPr>
        <p:spPr bwMode="auto">
          <a:xfrm>
            <a:off x="1214414" y="5131604"/>
            <a:ext cx="1428760" cy="726288"/>
          </a:xfrm>
          <a:prstGeom prst="straightConnector1">
            <a:avLst/>
          </a:prstGeom>
          <a:noFill/>
          <a:ln w="19050">
            <a:solidFill>
              <a:schemeClr val="tx1"/>
            </a:solidFill>
            <a:round/>
            <a:headEnd/>
            <a:tailEnd type="triangle" w="lg" len="lg"/>
          </a:ln>
        </p:spPr>
      </p:cxnSp>
      <p:cxnSp>
        <p:nvCxnSpPr>
          <p:cNvPr id="17" name="AutoShape 19"/>
          <p:cNvCxnSpPr>
            <a:cxnSpLocks noChangeShapeType="1"/>
          </p:cNvCxnSpPr>
          <p:nvPr/>
        </p:nvCxnSpPr>
        <p:spPr bwMode="auto">
          <a:xfrm flipV="1">
            <a:off x="1214414" y="4500570"/>
            <a:ext cx="1428760" cy="631034"/>
          </a:xfrm>
          <a:prstGeom prst="straightConnector1">
            <a:avLst/>
          </a:prstGeom>
          <a:noFill/>
          <a:ln w="19050">
            <a:solidFill>
              <a:schemeClr val="tx1"/>
            </a:solidFill>
            <a:round/>
            <a:headEnd/>
            <a:tailEnd type="triangle" w="lg" len="lg"/>
          </a:ln>
        </p:spPr>
      </p:cxnSp>
      <p:sp>
        <p:nvSpPr>
          <p:cNvPr id="21" name="テキスト ボックス 20"/>
          <p:cNvSpPr txBox="1"/>
          <p:nvPr/>
        </p:nvSpPr>
        <p:spPr>
          <a:xfrm>
            <a:off x="2000232" y="4214818"/>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24" name="テキスト ボックス 23"/>
          <p:cNvSpPr txBox="1"/>
          <p:nvPr/>
        </p:nvSpPr>
        <p:spPr>
          <a:xfrm>
            <a:off x="2143108" y="5214950"/>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25" name="四角形吹き出し 24"/>
          <p:cNvSpPr/>
          <p:nvPr/>
        </p:nvSpPr>
        <p:spPr bwMode="auto">
          <a:xfrm>
            <a:off x="142844" y="4357694"/>
            <a:ext cx="1344620" cy="500066"/>
          </a:xfrm>
          <a:prstGeom prst="wedgeRectCallout">
            <a:avLst>
              <a:gd name="adj1" fmla="val -5184"/>
              <a:gd name="adj2" fmla="val 85533"/>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lnSpc>
                <a:spcPct val="50000"/>
              </a:lnSpc>
              <a:spcBef>
                <a:spcPct val="50000"/>
              </a:spcBef>
              <a:spcAft>
                <a:spcPct val="0"/>
              </a:spcAf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B.foo();</a:t>
            </a:r>
          </a:p>
          <a:p>
            <a:pPr fontAlgn="base">
              <a:lnSpc>
                <a:spcPct val="50000"/>
              </a:lnSpc>
              <a:spcBef>
                <a:spcPct val="50000"/>
              </a:spcBef>
              <a:spcAft>
                <a:spcPct val="0"/>
              </a:spcAf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B.bar();</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31" name="四角形吹き出し 30"/>
          <p:cNvSpPr/>
          <p:nvPr/>
        </p:nvSpPr>
        <p:spPr bwMode="auto">
          <a:xfrm>
            <a:off x="1357290" y="3571876"/>
            <a:ext cx="2000264" cy="428628"/>
          </a:xfrm>
          <a:prstGeom prst="wedgeRectCallout">
            <a:avLst>
              <a:gd name="adj1" fmla="val 43021"/>
              <a:gd name="adj2" fmla="val 102966"/>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34" name="四角形吹き出し 33"/>
          <p:cNvSpPr/>
          <p:nvPr/>
        </p:nvSpPr>
        <p:spPr bwMode="auto">
          <a:xfrm>
            <a:off x="3441694" y="3500438"/>
            <a:ext cx="1084272" cy="428628"/>
          </a:xfrm>
          <a:prstGeom prst="wedgeRectCallout">
            <a:avLst>
              <a:gd name="adj1" fmla="val -39576"/>
              <a:gd name="adj2" fmla="val 122360"/>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C</a:t>
            </a:r>
            <a:r>
              <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rPr>
              <a:t>を継承</a:t>
            </a:r>
          </a:p>
        </p:txBody>
      </p:sp>
      <p:sp>
        <p:nvSpPr>
          <p:cNvPr id="62" name="正方形/長方形 61"/>
          <p:cNvSpPr/>
          <p:nvPr/>
        </p:nvSpPr>
        <p:spPr bwMode="auto">
          <a:xfrm>
            <a:off x="7429520" y="3500438"/>
            <a:ext cx="1357322" cy="2161706"/>
          </a:xfrm>
          <a:prstGeom prst="rect">
            <a:avLst/>
          </a:prstGeom>
          <a:solidFill>
            <a:schemeClr val="bg1"/>
          </a:solidFill>
          <a:ln w="38100" cap="flat" cmpd="sng" algn="ctr">
            <a:solidFill>
              <a:schemeClr val="accent1"/>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algn="ctr" fontAlgn="base">
              <a:spcBef>
                <a:spcPct val="50000"/>
              </a:spcBef>
              <a:spcAft>
                <a:spcPct val="0"/>
              </a:spcAft>
            </a:pPr>
            <a:r>
              <a:rPr kumimoji="0" lang="en-US" altLang="ja-JP" sz="2000" i="1" dirty="0" smtClean="0">
                <a:latin typeface="+mj-lt"/>
                <a:ea typeface="ＭＳ Ｐゴシック" pitchFamily="50" charset="-128"/>
              </a:rPr>
              <a:t>B</a:t>
            </a:r>
            <a:r>
              <a:rPr kumimoji="0" lang="en-US" altLang="ja-JP" sz="2000" i="1" baseline="-25000" dirty="0" smtClean="0">
                <a:latin typeface="+mj-lt"/>
                <a:ea typeface="ＭＳ Ｐゴシック" pitchFamily="50" charset="-128"/>
              </a:rPr>
              <a:t>1</a:t>
            </a:r>
            <a:r>
              <a:rPr kumimoji="0" lang="en-US" altLang="ja-JP" sz="2000" dirty="0" smtClean="0">
                <a:latin typeface="+mj-lt"/>
                <a:ea typeface="ＭＳ Ｐゴシック" pitchFamily="50" charset="-128"/>
              </a:rPr>
              <a:t> &amp;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1</a:t>
            </a:r>
            <a:endParaRPr kumimoji="0" lang="en-US" altLang="ja-JP" sz="2000" dirty="0" smtClean="0">
              <a:latin typeface="+mj-lt"/>
              <a:ea typeface="ＭＳ Ｐゴシック" pitchFamily="50" charset="-128"/>
            </a:endParaRPr>
          </a:p>
          <a:p>
            <a:pPr algn="ctr" fontAlgn="base">
              <a:spcBef>
                <a:spcPct val="50000"/>
              </a:spcBef>
              <a:spcAft>
                <a:spcPct val="0"/>
              </a:spcAft>
            </a:pPr>
            <a:r>
              <a:rPr kumimoji="0" lang="en-US" altLang="ja-JP" sz="2000" i="1" dirty="0" smtClean="0">
                <a:ea typeface="ＭＳ Ｐゴシック" pitchFamily="50" charset="-128"/>
              </a:rPr>
              <a:t>B</a:t>
            </a:r>
            <a:r>
              <a:rPr kumimoji="0" lang="en-US" altLang="ja-JP" sz="2000" i="1" baseline="-25000" dirty="0" smtClean="0">
                <a:ea typeface="ＭＳ Ｐゴシック" pitchFamily="50" charset="-128"/>
              </a:rPr>
              <a:t>1</a:t>
            </a:r>
            <a:r>
              <a:rPr kumimoji="0" lang="en-US" altLang="ja-JP" sz="2000" dirty="0" smtClean="0">
                <a:latin typeface="+mj-lt"/>
                <a:ea typeface="ＭＳ Ｐゴシック" pitchFamily="50" charset="-128"/>
              </a:rPr>
              <a:t> &amp;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2</a:t>
            </a:r>
            <a:endParaRPr kumimoji="0" lang="en-US" altLang="ja-JP" sz="2000" dirty="0" smtClean="0">
              <a:latin typeface="+mj-lt"/>
              <a:ea typeface="ＭＳ Ｐゴシック" pitchFamily="50" charset="-128"/>
            </a:endParaRPr>
          </a:p>
          <a:p>
            <a:pPr algn="ctr" fontAlgn="base">
              <a:spcBef>
                <a:spcPct val="50000"/>
              </a:spcBef>
              <a:spcAft>
                <a:spcPct val="0"/>
              </a:spcAft>
            </a:pPr>
            <a:r>
              <a:rPr kumimoji="0" lang="en-US" altLang="ja-JP" sz="2000" i="1" dirty="0" smtClean="0">
                <a:ea typeface="ＭＳ Ｐゴシック" pitchFamily="50" charset="-128"/>
              </a:rPr>
              <a:t>B</a:t>
            </a:r>
            <a:r>
              <a:rPr kumimoji="0" lang="en-US" altLang="ja-JP" sz="2000" i="1" baseline="-25000" dirty="0" smtClean="0">
                <a:ea typeface="ＭＳ Ｐゴシック" pitchFamily="50" charset="-128"/>
              </a:rPr>
              <a:t>2</a:t>
            </a:r>
            <a:r>
              <a:rPr kumimoji="0" lang="en-US" altLang="ja-JP" sz="2000" dirty="0" smtClean="0">
                <a:latin typeface="+mj-lt"/>
                <a:ea typeface="ＭＳ Ｐゴシック" pitchFamily="50" charset="-128"/>
              </a:rPr>
              <a:t> &amp;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1</a:t>
            </a:r>
            <a:endParaRPr kumimoji="0" lang="en-US" altLang="ja-JP" sz="2000" dirty="0" smtClean="0">
              <a:latin typeface="+mj-lt"/>
              <a:ea typeface="ＭＳ Ｐゴシック" pitchFamily="50" charset="-128"/>
            </a:endParaRPr>
          </a:p>
          <a:p>
            <a:pPr algn="ctr" fontAlgn="base">
              <a:spcBef>
                <a:spcPct val="50000"/>
              </a:spcBef>
              <a:spcAft>
                <a:spcPct val="0"/>
              </a:spcAft>
            </a:pPr>
            <a:r>
              <a:rPr kumimoji="0" lang="en-US" altLang="ja-JP" sz="2000" i="1" dirty="0" smtClean="0">
                <a:ea typeface="ＭＳ Ｐゴシック" pitchFamily="50" charset="-128"/>
              </a:rPr>
              <a:t>B</a:t>
            </a:r>
            <a:r>
              <a:rPr kumimoji="0" lang="en-US" altLang="ja-JP" sz="2000" i="1" baseline="-25000" dirty="0" smtClean="0">
                <a:ea typeface="ＭＳ Ｐゴシック" pitchFamily="50" charset="-128"/>
              </a:rPr>
              <a:t>2</a:t>
            </a:r>
            <a:r>
              <a:rPr kumimoji="0" lang="en-US" altLang="ja-JP" sz="2000" dirty="0" smtClean="0">
                <a:latin typeface="+mj-lt"/>
                <a:ea typeface="ＭＳ Ｐゴシック" pitchFamily="50" charset="-128"/>
              </a:rPr>
              <a:t> &amp;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2</a:t>
            </a:r>
            <a:endParaRPr kumimoji="0" lang="en-US" altLang="ja-JP" sz="2000" dirty="0" smtClean="0">
              <a:latin typeface="+mj-lt"/>
              <a:ea typeface="ＭＳ Ｐゴシック" pitchFamily="50" charset="-128"/>
            </a:endParaRPr>
          </a:p>
          <a:p>
            <a:pPr algn="ctr" fontAlgn="base">
              <a:spcBef>
                <a:spcPct val="50000"/>
              </a:spcBef>
              <a:spcAft>
                <a:spcPct val="0"/>
              </a:spcAft>
            </a:pPr>
            <a:r>
              <a:rPr kumimoji="0" lang="en-US" altLang="ja-JP" sz="2000" i="1" dirty="0" smtClean="0">
                <a:ea typeface="ＭＳ Ｐゴシック" pitchFamily="50" charset="-128"/>
              </a:rPr>
              <a:t>B</a:t>
            </a:r>
            <a:r>
              <a:rPr kumimoji="0" lang="en-US" altLang="ja-JP" sz="2000" i="1" baseline="-25000" dirty="0" smtClean="0">
                <a:ea typeface="ＭＳ Ｐゴシック" pitchFamily="50" charset="-128"/>
              </a:rPr>
              <a:t>3</a:t>
            </a:r>
            <a:r>
              <a:rPr kumimoji="0" lang="en-US" altLang="ja-JP" sz="2000" dirty="0" smtClean="0">
                <a:latin typeface="+mj-lt"/>
                <a:ea typeface="ＭＳ Ｐゴシック" pitchFamily="50" charset="-128"/>
              </a:rPr>
              <a:t> &amp;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2</a:t>
            </a:r>
            <a:endParaRPr kumimoji="0" lang="en-US" altLang="ja-JP" sz="2000" dirty="0" smtClean="0">
              <a:latin typeface="+mj-lt"/>
              <a:ea typeface="ＭＳ Ｐゴシック" pitchFamily="50" charset="-128"/>
            </a:endParaRPr>
          </a:p>
        </p:txBody>
      </p:sp>
      <p:cxnSp>
        <p:nvCxnSpPr>
          <p:cNvPr id="65" name="直線コネクタ 64"/>
          <p:cNvCxnSpPr/>
          <p:nvPr/>
        </p:nvCxnSpPr>
        <p:spPr bwMode="auto">
          <a:xfrm>
            <a:off x="7572396" y="5500702"/>
            <a:ext cx="1071570" cy="1588"/>
          </a:xfrm>
          <a:prstGeom prst="line">
            <a:avLst/>
          </a:prstGeom>
          <a:solidFill>
            <a:schemeClr val="bg1"/>
          </a:solidFill>
          <a:ln w="38100" cap="flat" cmpd="sng" algn="ctr">
            <a:solidFill>
              <a:schemeClr val="accent4"/>
            </a:solidFill>
            <a:prstDash val="solid"/>
            <a:round/>
            <a:headEnd type="none" w="med" len="med"/>
            <a:tailEnd type="none" w="lg" len="lg"/>
          </a:ln>
          <a:effectLst/>
        </p:spPr>
      </p:cxnSp>
      <p:cxnSp>
        <p:nvCxnSpPr>
          <p:cNvPr id="75" name="直線コネクタ 74"/>
          <p:cNvCxnSpPr/>
          <p:nvPr/>
        </p:nvCxnSpPr>
        <p:spPr bwMode="auto">
          <a:xfrm>
            <a:off x="7572396" y="4143380"/>
            <a:ext cx="1071570" cy="1588"/>
          </a:xfrm>
          <a:prstGeom prst="line">
            <a:avLst/>
          </a:prstGeom>
          <a:solidFill>
            <a:schemeClr val="bg1"/>
          </a:solidFill>
          <a:ln w="38100" cap="flat" cmpd="sng" algn="ctr">
            <a:solidFill>
              <a:schemeClr val="accent4"/>
            </a:solidFill>
            <a:prstDash val="solid"/>
            <a:round/>
            <a:headEnd type="none" w="med" len="med"/>
            <a:tailEnd type="none" w="lg" len="lg"/>
          </a:ln>
          <a:effectLst/>
        </p:spPr>
      </p:cxnSp>
      <p:sp>
        <p:nvSpPr>
          <p:cNvPr id="76" name="円/楕円 75"/>
          <p:cNvSpPr/>
          <p:nvPr/>
        </p:nvSpPr>
        <p:spPr bwMode="auto">
          <a:xfrm>
            <a:off x="7286644" y="3429000"/>
            <a:ext cx="1571636" cy="428628"/>
          </a:xfrm>
          <a:prstGeom prst="ellipse">
            <a:avLst/>
          </a:prstGeom>
          <a:noFill/>
          <a:ln w="38100" cap="flat" cmpd="sng" algn="ctr">
            <a:solidFill>
              <a:schemeClr val="accent1"/>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effectLst/>
              <a:latin typeface="Times New Roman" pitchFamily="18" charset="0"/>
              <a:ea typeface="ＭＳ Ｐゴシック" pitchFamily="50" charset="-128"/>
            </a:endParaRPr>
          </a:p>
        </p:txBody>
      </p:sp>
      <p:sp>
        <p:nvSpPr>
          <p:cNvPr id="32" name="Rectangle 17"/>
          <p:cNvSpPr>
            <a:spLocks noChangeArrowheads="1"/>
          </p:cNvSpPr>
          <p:nvPr/>
        </p:nvSpPr>
        <p:spPr bwMode="auto">
          <a:xfrm>
            <a:off x="3013066" y="500063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cxnSp>
        <p:nvCxnSpPr>
          <p:cNvPr id="36" name="AutoShape 19"/>
          <p:cNvCxnSpPr>
            <a:cxnSpLocks noChangeShapeType="1"/>
            <a:stCxn id="7" idx="3"/>
          </p:cNvCxnSpPr>
          <p:nvPr/>
        </p:nvCxnSpPr>
        <p:spPr bwMode="auto">
          <a:xfrm>
            <a:off x="1214414" y="5131604"/>
            <a:ext cx="1512900" cy="11908"/>
          </a:xfrm>
          <a:prstGeom prst="straightConnector1">
            <a:avLst/>
          </a:prstGeom>
          <a:noFill/>
          <a:ln w="19050">
            <a:solidFill>
              <a:schemeClr val="tx1"/>
            </a:solidFill>
            <a:round/>
            <a:headEnd/>
            <a:tailEnd type="triangle" w="lg" len="lg"/>
          </a:ln>
        </p:spPr>
      </p:cxnSp>
      <p:sp>
        <p:nvSpPr>
          <p:cNvPr id="39" name="テキスト ボックス 38"/>
          <p:cNvSpPr txBox="1"/>
          <p:nvPr/>
        </p:nvSpPr>
        <p:spPr>
          <a:xfrm>
            <a:off x="2298686" y="4714884"/>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40" name="四角形吹き出し 39"/>
          <p:cNvSpPr/>
          <p:nvPr/>
        </p:nvSpPr>
        <p:spPr bwMode="auto">
          <a:xfrm>
            <a:off x="1369992" y="4500570"/>
            <a:ext cx="2000264" cy="428628"/>
          </a:xfrm>
          <a:prstGeom prst="wedgeRectCallout">
            <a:avLst>
              <a:gd name="adj1" fmla="val 43021"/>
              <a:gd name="adj2" fmla="val 102966"/>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cxnSp>
        <p:nvCxnSpPr>
          <p:cNvPr id="41" name="直線コネクタ 40"/>
          <p:cNvCxnSpPr/>
          <p:nvPr/>
        </p:nvCxnSpPr>
        <p:spPr bwMode="auto">
          <a:xfrm>
            <a:off x="7572396" y="5000636"/>
            <a:ext cx="1071570" cy="1588"/>
          </a:xfrm>
          <a:prstGeom prst="line">
            <a:avLst/>
          </a:prstGeom>
          <a:solidFill>
            <a:schemeClr val="bg1"/>
          </a:solidFill>
          <a:ln w="38100" cap="flat" cmpd="sng" algn="ctr">
            <a:solidFill>
              <a:schemeClr val="accent4"/>
            </a:solidFill>
            <a:prstDash val="solid"/>
            <a:round/>
            <a:headEnd type="none" w="med" len="med"/>
            <a:tailEnd type="none" w="lg" len="lg"/>
          </a:ln>
          <a:effectLst/>
        </p:spPr>
      </p:cxnSp>
      <p:sp>
        <p:nvSpPr>
          <p:cNvPr id="42" name="円/楕円 41"/>
          <p:cNvSpPr/>
          <p:nvPr/>
        </p:nvSpPr>
        <p:spPr bwMode="auto">
          <a:xfrm>
            <a:off x="7358082" y="4357694"/>
            <a:ext cx="1571636" cy="428628"/>
          </a:xfrm>
          <a:prstGeom prst="ellipse">
            <a:avLst/>
          </a:prstGeom>
          <a:noFill/>
          <a:ln w="38100" cap="flat" cmpd="sng" algn="ctr">
            <a:solidFill>
              <a:schemeClr val="accent1"/>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effectLst/>
              <a:latin typeface="Times New Roman" pitchFamily="18" charset="0"/>
              <a:ea typeface="ＭＳ Ｐゴシック" pitchFamily="50" charset="-128"/>
            </a:endParaRPr>
          </a:p>
        </p:txBody>
      </p:sp>
      <p:sp>
        <p:nvSpPr>
          <p:cNvPr id="43" name="Rectangle 17"/>
          <p:cNvSpPr>
            <a:spLocks noChangeArrowheads="1"/>
          </p:cNvSpPr>
          <p:nvPr/>
        </p:nvSpPr>
        <p:spPr bwMode="auto">
          <a:xfrm>
            <a:off x="4714876" y="4357694"/>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C</a:t>
            </a:r>
            <a:endParaRPr kumimoji="1" lang="en-US" altLang="ja-JP" sz="2000" b="1" dirty="0">
              <a:latin typeface="Consolas" pitchFamily="49" charset="0"/>
            </a:endParaRPr>
          </a:p>
        </p:txBody>
      </p:sp>
      <p:sp>
        <p:nvSpPr>
          <p:cNvPr id="44" name="Rectangle 17"/>
          <p:cNvSpPr>
            <a:spLocks noChangeArrowheads="1"/>
          </p:cNvSpPr>
          <p:nvPr/>
        </p:nvSpPr>
        <p:spPr bwMode="auto">
          <a:xfrm>
            <a:off x="4786314" y="571501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C</a:t>
            </a:r>
            <a:endParaRPr kumimoji="1" lang="en-US" altLang="ja-JP" sz="2000" b="1" dirty="0">
              <a:latin typeface="Consolas" pitchFamily="49" charset="0"/>
            </a:endParaRPr>
          </a:p>
        </p:txBody>
      </p:sp>
      <p:sp>
        <p:nvSpPr>
          <p:cNvPr id="46" name="四角形吹き出し 45"/>
          <p:cNvSpPr/>
          <p:nvPr/>
        </p:nvSpPr>
        <p:spPr bwMode="auto">
          <a:xfrm>
            <a:off x="4929190" y="5143512"/>
            <a:ext cx="2000264" cy="428628"/>
          </a:xfrm>
          <a:prstGeom prst="wedgeRectCallout">
            <a:avLst>
              <a:gd name="adj1" fmla="val -37497"/>
              <a:gd name="adj2" fmla="val 105390"/>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47" name="四角形吹き出し 46"/>
          <p:cNvSpPr/>
          <p:nvPr/>
        </p:nvSpPr>
        <p:spPr bwMode="auto">
          <a:xfrm>
            <a:off x="4929190" y="3786190"/>
            <a:ext cx="2000264" cy="428628"/>
          </a:xfrm>
          <a:prstGeom prst="wedgeRectCallout">
            <a:avLst>
              <a:gd name="adj1" fmla="val -39056"/>
              <a:gd name="adj2" fmla="val 102966"/>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dirty="0" smtClean="0">
                <a:latin typeface="Consolas" pitchFamily="49" charset="0"/>
                <a:ea typeface="ＭＳ Ｐゴシック" pitchFamily="50" charset="-128"/>
              </a:rPr>
              <a:t>void bar()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48" name="正方形/長方形 47"/>
          <p:cNvSpPr/>
          <p:nvPr/>
        </p:nvSpPr>
        <p:spPr bwMode="auto">
          <a:xfrm>
            <a:off x="3428992" y="435769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49" name="正方形/長方形 48"/>
          <p:cNvSpPr/>
          <p:nvPr/>
        </p:nvSpPr>
        <p:spPr bwMode="auto">
          <a:xfrm>
            <a:off x="3428992" y="521495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53" name="正方形/長方形 52"/>
          <p:cNvSpPr/>
          <p:nvPr/>
        </p:nvSpPr>
        <p:spPr bwMode="auto">
          <a:xfrm>
            <a:off x="3428992" y="607220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55" name="正方形/長方形 54"/>
          <p:cNvSpPr/>
          <p:nvPr/>
        </p:nvSpPr>
        <p:spPr bwMode="auto">
          <a:xfrm>
            <a:off x="5143504" y="457200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57" name="正方形/長方形 56"/>
          <p:cNvSpPr/>
          <p:nvPr/>
        </p:nvSpPr>
        <p:spPr bwMode="auto">
          <a:xfrm>
            <a:off x="5214942" y="592933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3" name="四角形吹き出し 32"/>
          <p:cNvSpPr/>
          <p:nvPr/>
        </p:nvSpPr>
        <p:spPr bwMode="auto">
          <a:xfrm>
            <a:off x="3441694" y="4429132"/>
            <a:ext cx="1084272" cy="428628"/>
          </a:xfrm>
          <a:prstGeom prst="wedgeRectCallout">
            <a:avLst>
              <a:gd name="adj1" fmla="val -39576"/>
              <a:gd name="adj2" fmla="val 122360"/>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C</a:t>
            </a:r>
            <a:r>
              <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rPr>
              <a:t>を継承</a:t>
            </a:r>
          </a:p>
        </p:txBody>
      </p:sp>
      <p:sp>
        <p:nvSpPr>
          <p:cNvPr id="45" name="四角形吹き出し 44"/>
          <p:cNvSpPr/>
          <p:nvPr/>
        </p:nvSpPr>
        <p:spPr bwMode="auto">
          <a:xfrm>
            <a:off x="3500430" y="5286388"/>
            <a:ext cx="1084272" cy="428628"/>
          </a:xfrm>
          <a:prstGeom prst="wedgeRectCallout">
            <a:avLst>
              <a:gd name="adj1" fmla="val -45326"/>
              <a:gd name="adj2" fmla="val 110239"/>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en-US" altLang="ja-JP" sz="1600" dirty="0" smtClean="0">
                <a:latin typeface="Consolas" pitchFamily="49" charset="0"/>
                <a:ea typeface="ＭＳ Ｐゴシック" pitchFamily="50" charset="-128"/>
              </a:rPr>
              <a:t>C</a:t>
            </a:r>
            <a:r>
              <a:rPr kumimoji="0" lang="ja-JP" altLang="en-US" sz="1600" dirty="0" smtClean="0">
                <a:latin typeface="Consolas" pitchFamily="49" charset="0"/>
                <a:ea typeface="ＭＳ Ｐゴシック" pitchFamily="50" charset="-128"/>
              </a:rPr>
              <a:t>を継承</a:t>
            </a:r>
          </a:p>
        </p:txBody>
      </p:sp>
      <p:sp>
        <p:nvSpPr>
          <p:cNvPr id="58" name="正方形/長方形 57"/>
          <p:cNvSpPr/>
          <p:nvPr/>
        </p:nvSpPr>
        <p:spPr bwMode="auto">
          <a:xfrm>
            <a:off x="1000100" y="514351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linds(horizontal)">
                                      <p:cBhvr>
                                        <p:cTn id="20" dur="500"/>
                                        <p:tgtEl>
                                          <p:spTgt spid="4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linds(horizontal)">
                                      <p:cBhvr>
                                        <p:cTn id="23" dur="500"/>
                                        <p:tgtEl>
                                          <p:spTgt spid="5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linds(horizontal)">
                                      <p:cBhvr>
                                        <p:cTn id="26" dur="500"/>
                                        <p:tgtEl>
                                          <p:spTgt spid="58"/>
                                        </p:tgtEl>
                                      </p:cBhvr>
                                    </p:animEffect>
                                  </p:childTnLst>
                                </p:cTn>
                              </p:par>
                            </p:childTnLst>
                          </p:cTn>
                        </p:par>
                        <p:par>
                          <p:cTn id="27" fill="hold">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par>
                                <p:cTn id="37" presetID="3" presetClass="entr" presetSubtype="1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linds(horizont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linds(horizont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linds(horizontal)">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blinds(horizontal)">
                                      <p:cBhvr>
                                        <p:cTn id="69" dur="500"/>
                                        <p:tgtEl>
                                          <p:spTgt spid="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blinds(horizontal)">
                                      <p:cBhvr>
                                        <p:cTn id="72" dur="500"/>
                                        <p:tgtEl>
                                          <p:spTgt spid="4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blinds(horizontal)">
                                      <p:cBhvr>
                                        <p:cTn id="75" dur="500"/>
                                        <p:tgtEl>
                                          <p:spTgt spid="5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blinds(horizontal)">
                                      <p:cBhvr>
                                        <p:cTn id="78" dur="500"/>
                                        <p:tgtEl>
                                          <p:spTgt spid="57"/>
                                        </p:tgtEl>
                                      </p:cBhvr>
                                    </p:animEffect>
                                  </p:childTnLst>
                                </p:cTn>
                              </p:par>
                            </p:childTnLst>
                          </p:cTn>
                        </p:par>
                        <p:par>
                          <p:cTn id="79" fill="hold">
                            <p:stCondLst>
                              <p:cond delay="500"/>
                            </p:stCondLst>
                            <p:childTnLst>
                              <p:par>
                                <p:cTn id="80" presetID="3" presetClass="entr" presetSubtype="10"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blinds(horizontal)">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blinds(horizontal)">
                                      <p:cBhvr>
                                        <p:cTn id="87" dur="500"/>
                                        <p:tgtEl>
                                          <p:spTgt spid="6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linds(horizontal)">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linds(horizontal)">
                                      <p:cBhvr>
                                        <p:cTn id="102" dur="500"/>
                                        <p:tgtEl>
                                          <p:spTgt spid="75"/>
                                        </p:tgtEl>
                                      </p:cBhvr>
                                    </p:animEffect>
                                  </p:childTnLst>
                                </p:cTn>
                              </p:par>
                              <p:par>
                                <p:cTn id="103" presetID="3" presetClass="entr" presetSubtype="1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blinds(horizontal)">
                                      <p:cBhvr>
                                        <p:cTn id="105" dur="500"/>
                                        <p:tgtEl>
                                          <p:spTgt spid="65"/>
                                        </p:tgtEl>
                                      </p:cBhvr>
                                    </p:animEffect>
                                  </p:childTnLst>
                                </p:cTn>
                              </p:par>
                              <p:par>
                                <p:cTn id="106" presetID="3" presetClass="entr" presetSubtype="10" fill="hold"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blinds(horizontal)">
                                      <p:cBhvr>
                                        <p:cTn id="108" dur="500"/>
                                        <p:tgtEl>
                                          <p:spTgt spid="41"/>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linds(horizontal)">
                                      <p:cBhvr>
                                        <p:cTn id="111" dur="500"/>
                                        <p:tgtEl>
                                          <p:spTgt spid="7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blinds(horizontal)">
                                      <p:cBhvr>
                                        <p:cTn id="11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p:bldP spid="24" grpId="0"/>
      <p:bldP spid="25" grpId="0" animBg="1"/>
      <p:bldP spid="31" grpId="0" animBg="1"/>
      <p:bldP spid="34" grpId="0" animBg="1"/>
      <p:bldP spid="62" grpId="0" animBg="1"/>
      <p:bldP spid="76" grpId="0" animBg="1"/>
      <p:bldP spid="32" grpId="0" animBg="1"/>
      <p:bldP spid="39" grpId="0"/>
      <p:bldP spid="40" grpId="0" animBg="1"/>
      <p:bldP spid="42" grpId="0" animBg="1"/>
      <p:bldP spid="43" grpId="0" animBg="1"/>
      <p:bldP spid="44" grpId="0" animBg="1"/>
      <p:bldP spid="46" grpId="0" animBg="1"/>
      <p:bldP spid="47" grpId="0" animBg="1"/>
      <p:bldP spid="48" grpId="0" animBg="1"/>
      <p:bldP spid="49" grpId="0" animBg="1"/>
      <p:bldP spid="53" grpId="0" animBg="1"/>
      <p:bldP spid="55" grpId="0" animBg="1"/>
      <p:bldP spid="57" grpId="0" animBg="1"/>
      <p:bldP spid="33" grpId="0" animBg="1"/>
      <p:bldP spid="45"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研究の目的</a:t>
            </a:r>
            <a:endParaRPr kumimoji="1" lang="ja-JP" altLang="en-US" dirty="0"/>
          </a:p>
        </p:txBody>
      </p:sp>
      <p:sp>
        <p:nvSpPr>
          <p:cNvPr id="3" name="コンテンツ プレースホルダ 2"/>
          <p:cNvSpPr>
            <a:spLocks noGrp="1"/>
          </p:cNvSpPr>
          <p:nvPr>
            <p:ph idx="1"/>
          </p:nvPr>
        </p:nvSpPr>
        <p:spPr>
          <a:xfrm>
            <a:off x="107950" y="1052513"/>
            <a:ext cx="8928100" cy="3019429"/>
          </a:xfrm>
        </p:spPr>
        <p:txBody>
          <a:bodyPr>
            <a:normAutofit fontScale="92500" lnSpcReduction="20000"/>
          </a:bodyPr>
          <a:lstStyle/>
          <a:p>
            <a:r>
              <a:rPr lang="ja-JP" altLang="en-US" dirty="0" smtClean="0"/>
              <a:t>利用者が選択可能な形式で再利用対象のクラスの依存関係の候補を抽出し，再利用を支援する</a:t>
            </a:r>
            <a:endParaRPr lang="en-US" altLang="ja-JP" dirty="0" smtClean="0"/>
          </a:p>
          <a:p>
            <a:pPr lvl="1"/>
            <a:endParaRPr lang="en-US" altLang="ja-JP" dirty="0" smtClean="0"/>
          </a:p>
          <a:p>
            <a:r>
              <a:rPr lang="ja-JP" altLang="en-US" dirty="0" smtClean="0"/>
              <a:t>入力</a:t>
            </a:r>
            <a:r>
              <a:rPr lang="en-US" altLang="ja-JP" dirty="0" smtClean="0"/>
              <a:t>: </a:t>
            </a:r>
            <a:r>
              <a:rPr lang="ja-JP" altLang="en-US" dirty="0" smtClean="0"/>
              <a:t>再利用対象のクラス集合</a:t>
            </a:r>
            <a:endParaRPr lang="en-US" altLang="ja-JP" dirty="0" smtClean="0"/>
          </a:p>
          <a:p>
            <a:r>
              <a:rPr lang="ja-JP" altLang="en-US" dirty="0" smtClean="0"/>
              <a:t>出力</a:t>
            </a:r>
            <a:r>
              <a:rPr lang="en-US" altLang="ja-JP" dirty="0" smtClean="0"/>
              <a:t>: </a:t>
            </a:r>
            <a:r>
              <a:rPr lang="ja-JP" altLang="en-US" u="sng" dirty="0" smtClean="0"/>
              <a:t>再利用単位</a:t>
            </a:r>
            <a:endParaRPr lang="en-US" altLang="ja-JP" u="sng" dirty="0" smtClean="0"/>
          </a:p>
          <a:p>
            <a:pPr lvl="1"/>
            <a:r>
              <a:rPr lang="ja-JP" altLang="en-US" dirty="0" smtClean="0"/>
              <a:t>互いに等価なクラス集合を要素とする集合</a:t>
            </a:r>
            <a:endParaRPr lang="en-US" altLang="ja-JP" dirty="0" smtClean="0"/>
          </a:p>
          <a:p>
            <a:pPr lvl="1"/>
            <a:endParaRPr lang="en-US" altLang="ja-JP" dirty="0" smtClean="0"/>
          </a:p>
          <a:p>
            <a:r>
              <a:rPr lang="ja-JP" altLang="en-US" dirty="0" smtClean="0"/>
              <a:t>利用者は，得られた再利用単位から選択することで，</a:t>
            </a:r>
            <a:endParaRPr lang="en-US" altLang="ja-JP" dirty="0" smtClean="0"/>
          </a:p>
          <a:p>
            <a:pPr>
              <a:buNone/>
            </a:pPr>
            <a:r>
              <a:rPr lang="en-US" altLang="ja-JP" dirty="0" smtClean="0"/>
              <a:t>	</a:t>
            </a:r>
            <a:r>
              <a:rPr lang="ja-JP" altLang="en-US" dirty="0" smtClean="0"/>
              <a:t>再利用対象のクラスの依存関係を得ることが出来る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21</a:t>
            </a:fld>
            <a:endParaRPr kumimoji="1" lang="ja-JP" altLang="en-US"/>
          </a:p>
        </p:txBody>
      </p:sp>
      <p:sp>
        <p:nvSpPr>
          <p:cNvPr id="7" name="Rectangle 17"/>
          <p:cNvSpPr>
            <a:spLocks noChangeArrowheads="1"/>
          </p:cNvSpPr>
          <p:nvPr/>
        </p:nvSpPr>
        <p:spPr bwMode="auto">
          <a:xfrm>
            <a:off x="1000100" y="500063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a:latin typeface="Consolas" pitchFamily="49" charset="0"/>
              </a:rPr>
              <a:t>A</a:t>
            </a:r>
          </a:p>
        </p:txBody>
      </p:sp>
      <p:sp>
        <p:nvSpPr>
          <p:cNvPr id="8" name="右矢印 7"/>
          <p:cNvSpPr/>
          <p:nvPr/>
        </p:nvSpPr>
        <p:spPr bwMode="auto">
          <a:xfrm>
            <a:off x="2428860" y="4857760"/>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 name="正方形/長方形 8"/>
          <p:cNvSpPr/>
          <p:nvPr/>
        </p:nvSpPr>
        <p:spPr bwMode="auto">
          <a:xfrm>
            <a:off x="3714744" y="5786454"/>
            <a:ext cx="2143140" cy="315047"/>
          </a:xfrm>
          <a:prstGeom prst="rect">
            <a:avLst/>
          </a:prstGeom>
          <a:solidFill>
            <a:schemeClr val="bg1"/>
          </a:solidFill>
          <a:ln w="38100" cap="flat" cmpd="sng" algn="ctr">
            <a:solidFill>
              <a:schemeClr val="accent1"/>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algn="ctr" fontAlgn="base">
              <a:spcBef>
                <a:spcPct val="50000"/>
              </a:spcBef>
              <a:spcAft>
                <a:spcPct val="0"/>
              </a:spcAft>
            </a:pPr>
            <a:r>
              <a:rPr kumimoji="0" lang="en-US" altLang="ja-JP" sz="2000" dirty="0" smtClean="0">
                <a:latin typeface="+mj-lt"/>
                <a:ea typeface="ＭＳ Ｐゴシック" pitchFamily="50" charset="-128"/>
              </a:rPr>
              <a:t>(</a:t>
            </a:r>
            <a:r>
              <a:rPr kumimoji="0" lang="en-US" altLang="ja-JP" sz="2000" i="1" dirty="0" smtClean="0">
                <a:latin typeface="+mj-lt"/>
                <a:ea typeface="ＭＳ Ｐゴシック" pitchFamily="50" charset="-128"/>
              </a:rPr>
              <a:t>B</a:t>
            </a:r>
            <a:r>
              <a:rPr kumimoji="0" lang="en-US" altLang="ja-JP" sz="2000" i="1" baseline="-25000" dirty="0" smtClean="0">
                <a:latin typeface="+mj-lt"/>
                <a:ea typeface="ＭＳ Ｐゴシック" pitchFamily="50" charset="-128"/>
              </a:rPr>
              <a:t>1</a:t>
            </a:r>
            <a:r>
              <a:rPr kumimoji="0" lang="en-US" altLang="ja-JP" sz="2000" dirty="0" smtClean="0">
                <a:ea typeface="ＭＳ Ｐゴシック" pitchFamily="50" charset="-128"/>
              </a:rPr>
              <a:t> </a:t>
            </a:r>
            <a:r>
              <a:rPr kumimoji="0" lang="en-US" altLang="ja-JP" sz="2000" dirty="0" smtClean="0">
                <a:latin typeface="+mj-lt"/>
                <a:ea typeface="ＭＳ Ｐゴシック" pitchFamily="50" charset="-128"/>
              </a:rPr>
              <a:t>| </a:t>
            </a:r>
            <a:r>
              <a:rPr kumimoji="0" lang="en-US" altLang="ja-JP" sz="2000" i="1" dirty="0" smtClean="0">
                <a:ea typeface="ＭＳ Ｐゴシック" pitchFamily="50" charset="-128"/>
              </a:rPr>
              <a:t>B</a:t>
            </a:r>
            <a:r>
              <a:rPr kumimoji="0" lang="en-US" altLang="ja-JP" sz="2000" i="1" baseline="-25000" dirty="0" smtClean="0">
                <a:ea typeface="ＭＳ Ｐゴシック" pitchFamily="50" charset="-128"/>
              </a:rPr>
              <a:t>2 </a:t>
            </a:r>
            <a:r>
              <a:rPr kumimoji="0" lang="en-US" altLang="ja-JP" sz="2000" dirty="0" smtClean="0">
                <a:ea typeface="ＭＳ Ｐゴシック" pitchFamily="50" charset="-128"/>
              </a:rPr>
              <a:t>) </a:t>
            </a:r>
            <a:r>
              <a:rPr kumimoji="0" lang="en-US" altLang="ja-JP" sz="2000" dirty="0" smtClean="0">
                <a:latin typeface="+mj-lt"/>
                <a:ea typeface="ＭＳ Ｐゴシック" pitchFamily="50" charset="-128"/>
              </a:rPr>
              <a:t>&amp; </a:t>
            </a:r>
            <a:r>
              <a:rPr kumimoji="0" lang="en-US" altLang="ja-JP" sz="2000" i="1" dirty="0" smtClean="0">
                <a:ea typeface="ＭＳ Ｐゴシック" pitchFamily="50" charset="-128"/>
              </a:rPr>
              <a:t>C</a:t>
            </a:r>
            <a:r>
              <a:rPr kumimoji="0" lang="en-US" altLang="ja-JP" sz="2000" i="1" baseline="-25000" dirty="0" smtClean="0">
                <a:ea typeface="ＭＳ Ｐゴシック" pitchFamily="50" charset="-128"/>
              </a:rPr>
              <a:t>1</a:t>
            </a:r>
            <a:endParaRPr kumimoji="0" lang="en-US" altLang="ja-JP" sz="2000" dirty="0" smtClean="0">
              <a:latin typeface="+mj-lt"/>
              <a:ea typeface="ＭＳ Ｐゴシック" pitchFamily="50" charset="-128"/>
            </a:endParaRPr>
          </a:p>
        </p:txBody>
      </p:sp>
      <p:sp>
        <p:nvSpPr>
          <p:cNvPr id="10" name="Rectangle 17"/>
          <p:cNvSpPr>
            <a:spLocks noChangeArrowheads="1"/>
          </p:cNvSpPr>
          <p:nvPr/>
        </p:nvSpPr>
        <p:spPr bwMode="auto">
          <a:xfrm>
            <a:off x="3714744" y="457200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sp>
        <p:nvSpPr>
          <p:cNvPr id="11" name="Rectangle 17"/>
          <p:cNvSpPr>
            <a:spLocks noChangeArrowheads="1"/>
          </p:cNvSpPr>
          <p:nvPr/>
        </p:nvSpPr>
        <p:spPr bwMode="auto">
          <a:xfrm>
            <a:off x="3714744" y="5214950"/>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sp>
        <p:nvSpPr>
          <p:cNvPr id="12" name="正方形/長方形 11"/>
          <p:cNvSpPr/>
          <p:nvPr/>
        </p:nvSpPr>
        <p:spPr bwMode="auto">
          <a:xfrm>
            <a:off x="4130670" y="478632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3" name="正方形/長方形 12"/>
          <p:cNvSpPr/>
          <p:nvPr/>
        </p:nvSpPr>
        <p:spPr bwMode="auto">
          <a:xfrm>
            <a:off x="4130670" y="542926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4" name="Rectangle 17"/>
          <p:cNvSpPr>
            <a:spLocks noChangeArrowheads="1"/>
          </p:cNvSpPr>
          <p:nvPr/>
        </p:nvSpPr>
        <p:spPr bwMode="auto">
          <a:xfrm>
            <a:off x="4643438" y="492919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C</a:t>
            </a:r>
            <a:endParaRPr kumimoji="1" lang="en-US" altLang="ja-JP" sz="2000" b="1" dirty="0">
              <a:latin typeface="Consolas" pitchFamily="49" charset="0"/>
            </a:endParaRPr>
          </a:p>
        </p:txBody>
      </p:sp>
      <p:sp>
        <p:nvSpPr>
          <p:cNvPr id="15" name="正方形/長方形 14"/>
          <p:cNvSpPr/>
          <p:nvPr/>
        </p:nvSpPr>
        <p:spPr bwMode="auto">
          <a:xfrm>
            <a:off x="5072066" y="514351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pic>
        <p:nvPicPr>
          <p:cNvPr id="16" name="Picture 1027" descr="MCj04339440000[1]"/>
          <p:cNvPicPr>
            <a:picLocks noChangeAspect="1" noChangeArrowheads="1"/>
          </p:cNvPicPr>
          <p:nvPr/>
        </p:nvPicPr>
        <p:blipFill>
          <a:blip r:embed="rId3"/>
          <a:srcRect/>
          <a:stretch>
            <a:fillRect/>
          </a:stretch>
        </p:blipFill>
        <p:spPr bwMode="auto">
          <a:xfrm>
            <a:off x="7143768" y="4929230"/>
            <a:ext cx="1285852" cy="1285852"/>
          </a:xfrm>
          <a:prstGeom prst="rect">
            <a:avLst/>
          </a:prstGeom>
          <a:noFill/>
        </p:spPr>
      </p:pic>
      <p:cxnSp>
        <p:nvCxnSpPr>
          <p:cNvPr id="22" name="直線矢印コネクタ 21"/>
          <p:cNvCxnSpPr/>
          <p:nvPr/>
        </p:nvCxnSpPr>
        <p:spPr bwMode="auto">
          <a:xfrm rot="10800000">
            <a:off x="6000760" y="5214950"/>
            <a:ext cx="1143008" cy="357190"/>
          </a:xfrm>
          <a:prstGeom prst="straightConnector1">
            <a:avLst/>
          </a:prstGeom>
          <a:solidFill>
            <a:schemeClr val="bg1"/>
          </a:solidFill>
          <a:ln w="50800" cap="flat" cmpd="sng" algn="ctr">
            <a:solidFill>
              <a:schemeClr val="accent2"/>
            </a:solidFill>
            <a:prstDash val="sysDot"/>
            <a:round/>
            <a:headEnd type="none" w="med" len="med"/>
            <a:tailEnd type="arrow" w="lg" len="lg"/>
          </a:ln>
          <a:effectLst/>
        </p:spPr>
      </p:cxnSp>
      <p:sp>
        <p:nvSpPr>
          <p:cNvPr id="24" name="円/楕円 23"/>
          <p:cNvSpPr/>
          <p:nvPr/>
        </p:nvSpPr>
        <p:spPr bwMode="auto">
          <a:xfrm>
            <a:off x="3500430" y="4429132"/>
            <a:ext cx="1071570" cy="714380"/>
          </a:xfrm>
          <a:prstGeom prst="ellipse">
            <a:avLst/>
          </a:prstGeom>
          <a:noFill/>
          <a:ln w="38100" cap="flat" cmpd="sng" algn="ctr">
            <a:solidFill>
              <a:schemeClr val="accent2"/>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5" name="円/楕円 24"/>
          <p:cNvSpPr/>
          <p:nvPr/>
        </p:nvSpPr>
        <p:spPr bwMode="auto">
          <a:xfrm>
            <a:off x="4429124" y="4786322"/>
            <a:ext cx="1071570" cy="714380"/>
          </a:xfrm>
          <a:prstGeom prst="ellipse">
            <a:avLst/>
          </a:prstGeom>
          <a:noFill/>
          <a:ln w="38100" cap="flat" cmpd="sng" algn="ctr">
            <a:solidFill>
              <a:schemeClr val="accent2"/>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提案手法の概略</a:t>
            </a:r>
            <a:endParaRPr kumimoji="1" lang="ja-JP" altLang="en-US" dirty="0"/>
          </a:p>
        </p:txBody>
      </p:sp>
      <p:sp>
        <p:nvSpPr>
          <p:cNvPr id="3" name="コンテンツ プレースホルダ 2"/>
          <p:cNvSpPr>
            <a:spLocks noGrp="1"/>
          </p:cNvSpPr>
          <p:nvPr>
            <p:ph idx="1"/>
          </p:nvPr>
        </p:nvSpPr>
        <p:spPr>
          <a:xfrm>
            <a:off x="107950" y="1052513"/>
            <a:ext cx="8928100" cy="2305049"/>
          </a:xfrm>
        </p:spPr>
        <p:txBody>
          <a:bodyPr>
            <a:normAutofit/>
          </a:bodyPr>
          <a:lstStyle/>
          <a:p>
            <a:r>
              <a:rPr lang="ja-JP" altLang="en-US" dirty="0" smtClean="0"/>
              <a:t>再利用対象のクラスから参照されるクラスを取得し，それらの関連を</a:t>
            </a:r>
            <a:r>
              <a:rPr lang="ja-JP" altLang="en-US" u="sng" dirty="0" smtClean="0"/>
              <a:t>依存グラフ</a:t>
            </a:r>
            <a:r>
              <a:rPr lang="ja-JP" altLang="en-US" dirty="0" smtClean="0"/>
              <a:t>として表現</a:t>
            </a:r>
            <a:endParaRPr lang="en-US" altLang="ja-JP" dirty="0" smtClean="0"/>
          </a:p>
          <a:p>
            <a:r>
              <a:rPr lang="ja-JP" altLang="en-US" dirty="0" smtClean="0"/>
              <a:t>依存グラフを用いて，再利用対象のクラスが依存する部品集合の候補である</a:t>
            </a:r>
            <a:r>
              <a:rPr lang="ja-JP" altLang="en-US" u="sng" dirty="0" smtClean="0"/>
              <a:t>再利用単位</a:t>
            </a:r>
            <a:r>
              <a:rPr lang="ja-JP" altLang="en-US" dirty="0" smtClean="0"/>
              <a:t>の集合を抽出</a:t>
            </a:r>
            <a:endParaRPr lang="en-US" altLang="ja-JP" dirty="0" smtClean="0"/>
          </a:p>
        </p:txBody>
      </p:sp>
      <p:sp>
        <p:nvSpPr>
          <p:cNvPr id="4" name="日付プレースホルダ 3"/>
          <p:cNvSpPr>
            <a:spLocks noGrp="1"/>
          </p:cNvSpPr>
          <p:nvPr>
            <p:ph type="dt" sz="half" idx="10"/>
          </p:nvPr>
        </p:nvSpPr>
        <p:spPr>
          <a:xfrm>
            <a:off x="972923" y="6500834"/>
            <a:ext cx="955871" cy="214314"/>
          </a:xfrm>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a:xfrm>
            <a:off x="6000760" y="6497629"/>
            <a:ext cx="2071670" cy="215900"/>
          </a:xfrm>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22</a:t>
            </a:fld>
            <a:endParaRPr kumimoji="1" lang="ja-JP" altLang="en-US"/>
          </a:p>
        </p:txBody>
      </p:sp>
      <p:sp>
        <p:nvSpPr>
          <p:cNvPr id="7" name="日付プレースホルダ 3"/>
          <p:cNvSpPr txBox="1">
            <a:spLocks/>
          </p:cNvSpPr>
          <p:nvPr/>
        </p:nvSpPr>
        <p:spPr bwMode="auto">
          <a:xfrm>
            <a:off x="972923" y="6500834"/>
            <a:ext cx="955871" cy="214314"/>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smtClean="0">
                <a:ln>
                  <a:noFill/>
                </a:ln>
                <a:solidFill>
                  <a:srgbClr val="333333"/>
                </a:solidFill>
                <a:effectLst/>
                <a:uLnTx/>
                <a:uFillTx/>
                <a:latin typeface="+mn-lt"/>
                <a:ea typeface="+mn-ea"/>
                <a:cs typeface="+mn-cs"/>
              </a:rPr>
              <a:t>2008/12/24</a:t>
            </a:r>
            <a:endParaRPr kumimoji="1" lang="ja-JP" altLang="en-US" sz="1000" b="0" i="0" u="none" strike="noStrike" kern="1200" cap="none" spc="0" normalizeH="0" baseline="0" noProof="0">
              <a:ln>
                <a:noFill/>
              </a:ln>
              <a:solidFill>
                <a:srgbClr val="333333"/>
              </a:solidFill>
              <a:effectLst/>
              <a:uLnTx/>
              <a:uFillTx/>
              <a:latin typeface="+mn-lt"/>
              <a:ea typeface="+mn-ea"/>
              <a:cs typeface="+mn-cs"/>
            </a:endParaRPr>
          </a:p>
        </p:txBody>
      </p:sp>
      <p:sp>
        <p:nvSpPr>
          <p:cNvPr id="8" name="フッター プレースホルダ 4"/>
          <p:cNvSpPr txBox="1">
            <a:spLocks/>
          </p:cNvSpPr>
          <p:nvPr/>
        </p:nvSpPr>
        <p:spPr bwMode="auto">
          <a:xfrm>
            <a:off x="6000760" y="6497629"/>
            <a:ext cx="2071670" cy="215900"/>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CN" altLang="en-US" sz="1000" b="0" i="0" u="none" strike="noStrike" kern="1200" cap="none" spc="0" normalizeH="0" baseline="0" noProof="0" smtClean="0">
                <a:ln>
                  <a:noFill/>
                </a:ln>
                <a:solidFill>
                  <a:srgbClr val="333333"/>
                </a:solidFill>
                <a:effectLst/>
                <a:uLnTx/>
                <a:uFillTx/>
                <a:latin typeface="+mn-lt"/>
                <a:ea typeface="+mn-ea"/>
                <a:cs typeface="+mn-cs"/>
              </a:rPr>
              <a:t>博士学位論文公聴会</a:t>
            </a:r>
            <a:endParaRPr kumimoji="1" lang="ja-JP" altLang="en-US" sz="1000" b="0" i="0" u="none" strike="noStrike" kern="1200" cap="none" spc="0" normalizeH="0" baseline="0" noProof="0" dirty="0">
              <a:ln>
                <a:noFill/>
              </a:ln>
              <a:solidFill>
                <a:srgbClr val="333333"/>
              </a:solidFill>
              <a:effectLst/>
              <a:uLnTx/>
              <a:uFillTx/>
              <a:latin typeface="+mn-lt"/>
              <a:ea typeface="+mn-ea"/>
              <a:cs typeface="+mn-cs"/>
            </a:endParaRPr>
          </a:p>
        </p:txBody>
      </p:sp>
      <p:sp>
        <p:nvSpPr>
          <p:cNvPr id="9" name="AutoShape 557"/>
          <p:cNvSpPr>
            <a:spLocks noChangeArrowheads="1"/>
          </p:cNvSpPr>
          <p:nvPr/>
        </p:nvSpPr>
        <p:spPr bwMode="auto">
          <a:xfrm>
            <a:off x="1071538" y="5357826"/>
            <a:ext cx="1285884" cy="938210"/>
          </a:xfrm>
          <a:prstGeom prst="can">
            <a:avLst>
              <a:gd name="adj" fmla="val 25000"/>
            </a:avLst>
          </a:prstGeom>
          <a:solidFill>
            <a:schemeClr val="bg2">
              <a:alpha val="50000"/>
            </a:schemeClr>
          </a:solidFill>
          <a:ln w="12700">
            <a:solidFill>
              <a:schemeClr val="tx1"/>
            </a:solidFill>
            <a:round/>
            <a:headEnd/>
            <a:tailEnd/>
          </a:ln>
          <a:effectLst/>
        </p:spPr>
        <p:txBody>
          <a:bodyPr tIns="118800" bIns="0" anchor="b"/>
          <a:lstStyle/>
          <a:p>
            <a:pPr algn="ctr"/>
            <a:endParaRPr kumimoji="0" lang="ja-JP" altLang="ja-JP" sz="1600" b="0">
              <a:latin typeface="Times New Roman" pitchFamily="18" charset="0"/>
            </a:endParaRPr>
          </a:p>
        </p:txBody>
      </p:sp>
      <p:sp>
        <p:nvSpPr>
          <p:cNvPr id="24" name="右矢印 23"/>
          <p:cNvSpPr/>
          <p:nvPr/>
        </p:nvSpPr>
        <p:spPr bwMode="auto">
          <a:xfrm>
            <a:off x="2500298" y="4071942"/>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5" name="右矢印 24"/>
          <p:cNvSpPr/>
          <p:nvPr/>
        </p:nvSpPr>
        <p:spPr bwMode="auto">
          <a:xfrm rot="19227043">
            <a:off x="2672902" y="4999946"/>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 name="右矢印 25"/>
          <p:cNvSpPr/>
          <p:nvPr/>
        </p:nvSpPr>
        <p:spPr bwMode="auto">
          <a:xfrm>
            <a:off x="5214942" y="4214818"/>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6000760" y="4071942"/>
            <a:ext cx="1571636" cy="428628"/>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bwMode="auto">
          <a:xfrm>
            <a:off x="6000760" y="4572008"/>
            <a:ext cx="1571636" cy="428628"/>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 name="Rectangle 17"/>
          <p:cNvSpPr>
            <a:spLocks noChangeArrowheads="1"/>
          </p:cNvSpPr>
          <p:nvPr/>
        </p:nvSpPr>
        <p:spPr bwMode="auto">
          <a:xfrm>
            <a:off x="1714480" y="428625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33" name="Rectangle 17"/>
          <p:cNvSpPr>
            <a:spLocks noChangeArrowheads="1"/>
          </p:cNvSpPr>
          <p:nvPr/>
        </p:nvSpPr>
        <p:spPr bwMode="auto">
          <a:xfrm>
            <a:off x="3143240" y="428625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34" name="Rectangle 17"/>
          <p:cNvSpPr>
            <a:spLocks noChangeArrowheads="1"/>
          </p:cNvSpPr>
          <p:nvPr/>
        </p:nvSpPr>
        <p:spPr bwMode="auto">
          <a:xfrm>
            <a:off x="3786182" y="4071942"/>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35" name="Rectangle 17"/>
          <p:cNvSpPr>
            <a:spLocks noChangeArrowheads="1"/>
          </p:cNvSpPr>
          <p:nvPr/>
        </p:nvSpPr>
        <p:spPr bwMode="auto">
          <a:xfrm>
            <a:off x="3857620" y="4143380"/>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
        <p:nvSpPr>
          <p:cNvPr id="36" name="Rectangle 17"/>
          <p:cNvSpPr>
            <a:spLocks noChangeArrowheads="1"/>
          </p:cNvSpPr>
          <p:nvPr/>
        </p:nvSpPr>
        <p:spPr bwMode="auto">
          <a:xfrm>
            <a:off x="3786182" y="4572008"/>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
        <p:nvSpPr>
          <p:cNvPr id="37" name="Rectangle 17"/>
          <p:cNvSpPr>
            <a:spLocks noChangeArrowheads="1"/>
          </p:cNvSpPr>
          <p:nvPr/>
        </p:nvSpPr>
        <p:spPr bwMode="auto">
          <a:xfrm>
            <a:off x="4429124" y="4143380"/>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sp>
        <p:nvSpPr>
          <p:cNvPr id="38" name="Rectangle 17"/>
          <p:cNvSpPr>
            <a:spLocks noChangeArrowheads="1"/>
          </p:cNvSpPr>
          <p:nvPr/>
        </p:nvSpPr>
        <p:spPr bwMode="auto">
          <a:xfrm>
            <a:off x="4429124" y="4572008"/>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cxnSp>
        <p:nvCxnSpPr>
          <p:cNvPr id="39" name="AutoShape 19"/>
          <p:cNvCxnSpPr>
            <a:cxnSpLocks noChangeShapeType="1"/>
            <a:stCxn id="33" idx="3"/>
            <a:endCxn id="34" idx="1"/>
          </p:cNvCxnSpPr>
          <p:nvPr/>
        </p:nvCxnSpPr>
        <p:spPr bwMode="auto">
          <a:xfrm flipV="1">
            <a:off x="3546464" y="4202910"/>
            <a:ext cx="239718" cy="214314"/>
          </a:xfrm>
          <a:prstGeom prst="straightConnector1">
            <a:avLst/>
          </a:prstGeom>
          <a:noFill/>
          <a:ln w="12700">
            <a:solidFill>
              <a:schemeClr val="tx1"/>
            </a:solidFill>
            <a:round/>
            <a:headEnd/>
            <a:tailEnd type="triangle" w="lg" len="med"/>
          </a:ln>
        </p:spPr>
      </p:cxnSp>
      <p:cxnSp>
        <p:nvCxnSpPr>
          <p:cNvPr id="42" name="AutoShape 19"/>
          <p:cNvCxnSpPr>
            <a:cxnSpLocks noChangeShapeType="1"/>
            <a:stCxn id="35" idx="3"/>
            <a:endCxn id="37" idx="1"/>
          </p:cNvCxnSpPr>
          <p:nvPr/>
        </p:nvCxnSpPr>
        <p:spPr bwMode="auto">
          <a:xfrm>
            <a:off x="4260844" y="4274348"/>
            <a:ext cx="168280" cy="1588"/>
          </a:xfrm>
          <a:prstGeom prst="straightConnector1">
            <a:avLst/>
          </a:prstGeom>
          <a:noFill/>
          <a:ln w="12700">
            <a:solidFill>
              <a:schemeClr val="tx1"/>
            </a:solidFill>
            <a:round/>
            <a:headEnd/>
            <a:tailEnd type="triangle" w="lg" len="med"/>
          </a:ln>
        </p:spPr>
      </p:cxnSp>
      <p:cxnSp>
        <p:nvCxnSpPr>
          <p:cNvPr id="47" name="AutoShape 19"/>
          <p:cNvCxnSpPr>
            <a:cxnSpLocks noChangeShapeType="1"/>
            <a:stCxn id="36" idx="3"/>
            <a:endCxn id="38" idx="1"/>
          </p:cNvCxnSpPr>
          <p:nvPr/>
        </p:nvCxnSpPr>
        <p:spPr bwMode="auto">
          <a:xfrm>
            <a:off x="4189406" y="4702976"/>
            <a:ext cx="239718" cy="1588"/>
          </a:xfrm>
          <a:prstGeom prst="straightConnector1">
            <a:avLst/>
          </a:prstGeom>
          <a:noFill/>
          <a:ln w="12700">
            <a:solidFill>
              <a:schemeClr val="tx1"/>
            </a:solidFill>
            <a:round/>
            <a:headEnd/>
            <a:tailEnd type="triangle" w="lg" len="med"/>
          </a:ln>
        </p:spPr>
      </p:cxnSp>
      <p:cxnSp>
        <p:nvCxnSpPr>
          <p:cNvPr id="50" name="AutoShape 19"/>
          <p:cNvCxnSpPr>
            <a:cxnSpLocks noChangeShapeType="1"/>
            <a:stCxn id="33" idx="3"/>
            <a:endCxn id="36" idx="1"/>
          </p:cNvCxnSpPr>
          <p:nvPr/>
        </p:nvCxnSpPr>
        <p:spPr bwMode="auto">
          <a:xfrm>
            <a:off x="3546464" y="4417224"/>
            <a:ext cx="239718" cy="285752"/>
          </a:xfrm>
          <a:prstGeom prst="straightConnector1">
            <a:avLst/>
          </a:prstGeom>
          <a:noFill/>
          <a:ln w="12700">
            <a:solidFill>
              <a:schemeClr val="tx1"/>
            </a:solidFill>
            <a:round/>
            <a:headEnd/>
            <a:tailEnd type="triangle" w="lg" len="med"/>
          </a:ln>
        </p:spPr>
      </p:cxnSp>
      <p:sp>
        <p:nvSpPr>
          <p:cNvPr id="55" name="Rectangle 17"/>
          <p:cNvSpPr>
            <a:spLocks noChangeArrowheads="1"/>
          </p:cNvSpPr>
          <p:nvPr/>
        </p:nvSpPr>
        <p:spPr bwMode="auto">
          <a:xfrm>
            <a:off x="6072198" y="4143380"/>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56" name="Rectangle 17"/>
          <p:cNvSpPr>
            <a:spLocks noChangeArrowheads="1"/>
          </p:cNvSpPr>
          <p:nvPr/>
        </p:nvSpPr>
        <p:spPr bwMode="auto">
          <a:xfrm>
            <a:off x="6572264" y="4143380"/>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57" name="Rectangle 17"/>
          <p:cNvSpPr>
            <a:spLocks noChangeArrowheads="1"/>
          </p:cNvSpPr>
          <p:nvPr/>
        </p:nvSpPr>
        <p:spPr bwMode="auto">
          <a:xfrm>
            <a:off x="6643702" y="4214818"/>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
        <p:nvSpPr>
          <p:cNvPr id="58" name="Rectangle 17"/>
          <p:cNvSpPr>
            <a:spLocks noChangeArrowheads="1"/>
          </p:cNvSpPr>
          <p:nvPr/>
        </p:nvSpPr>
        <p:spPr bwMode="auto">
          <a:xfrm>
            <a:off x="7072330" y="4143380"/>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sp>
        <p:nvSpPr>
          <p:cNvPr id="59" name="Rectangle 17"/>
          <p:cNvSpPr>
            <a:spLocks noChangeArrowheads="1"/>
          </p:cNvSpPr>
          <p:nvPr/>
        </p:nvSpPr>
        <p:spPr bwMode="auto">
          <a:xfrm>
            <a:off x="6072198" y="464344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61" name="Rectangle 17"/>
          <p:cNvSpPr>
            <a:spLocks noChangeArrowheads="1"/>
          </p:cNvSpPr>
          <p:nvPr/>
        </p:nvSpPr>
        <p:spPr bwMode="auto">
          <a:xfrm>
            <a:off x="6572264" y="464344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
        <p:nvSpPr>
          <p:cNvPr id="62" name="Rectangle 17"/>
          <p:cNvSpPr>
            <a:spLocks noChangeArrowheads="1"/>
          </p:cNvSpPr>
          <p:nvPr/>
        </p:nvSpPr>
        <p:spPr bwMode="auto">
          <a:xfrm>
            <a:off x="7072330" y="464344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sp>
        <p:nvSpPr>
          <p:cNvPr id="63" name="テキスト ボックス 62"/>
          <p:cNvSpPr txBox="1"/>
          <p:nvPr/>
        </p:nvSpPr>
        <p:spPr>
          <a:xfrm>
            <a:off x="1285852" y="3714752"/>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対象クラス</a:t>
            </a:r>
            <a:endParaRPr kumimoji="1" lang="ja-JP" altLang="en-US" sz="1400" dirty="0"/>
          </a:p>
        </p:txBody>
      </p:sp>
      <p:sp>
        <p:nvSpPr>
          <p:cNvPr id="64" name="テキスト ボックス 63"/>
          <p:cNvSpPr txBox="1"/>
          <p:nvPr/>
        </p:nvSpPr>
        <p:spPr>
          <a:xfrm>
            <a:off x="3571868" y="3643314"/>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依存グラフ</a:t>
            </a:r>
            <a:endParaRPr kumimoji="1" lang="ja-JP" altLang="en-US" sz="1400" dirty="0"/>
          </a:p>
        </p:txBody>
      </p:sp>
      <p:sp>
        <p:nvSpPr>
          <p:cNvPr id="65" name="テキスト ボックス 64"/>
          <p:cNvSpPr txBox="1"/>
          <p:nvPr/>
        </p:nvSpPr>
        <p:spPr>
          <a:xfrm>
            <a:off x="6286512" y="3643314"/>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再利用単位</a:t>
            </a:r>
            <a:endParaRPr kumimoji="1" lang="ja-JP" altLang="en-US" sz="1400" dirty="0"/>
          </a:p>
        </p:txBody>
      </p:sp>
      <p:sp>
        <p:nvSpPr>
          <p:cNvPr id="66" name="テキスト ボックス 65"/>
          <p:cNvSpPr txBox="1"/>
          <p:nvPr/>
        </p:nvSpPr>
        <p:spPr>
          <a:xfrm>
            <a:off x="428596" y="5000636"/>
            <a:ext cx="2047603"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ソフトウェアリポジトリ</a:t>
            </a:r>
            <a:endParaRPr kumimoji="1" lang="ja-JP" altLang="en-US" sz="1400" dirty="0"/>
          </a:p>
        </p:txBody>
      </p:sp>
      <p:sp>
        <p:nvSpPr>
          <p:cNvPr id="67" name="Rectangle 17"/>
          <p:cNvSpPr>
            <a:spLocks noChangeArrowheads="1"/>
          </p:cNvSpPr>
          <p:nvPr/>
        </p:nvSpPr>
        <p:spPr bwMode="auto">
          <a:xfrm>
            <a:off x="2071670" y="5715016"/>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a:latin typeface="Consolas" pitchFamily="49" charset="0"/>
              </a:rPr>
              <a:t>A</a:t>
            </a:r>
          </a:p>
        </p:txBody>
      </p:sp>
      <p:sp>
        <p:nvSpPr>
          <p:cNvPr id="68" name="Rectangle 17"/>
          <p:cNvSpPr>
            <a:spLocks noChangeArrowheads="1"/>
          </p:cNvSpPr>
          <p:nvPr/>
        </p:nvSpPr>
        <p:spPr bwMode="auto">
          <a:xfrm>
            <a:off x="2143108" y="5786454"/>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
        <p:nvSpPr>
          <p:cNvPr id="71" name="Rectangle 17"/>
          <p:cNvSpPr>
            <a:spLocks noChangeArrowheads="1"/>
          </p:cNvSpPr>
          <p:nvPr/>
        </p:nvSpPr>
        <p:spPr bwMode="auto">
          <a:xfrm>
            <a:off x="2571736" y="5786454"/>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sp>
        <p:nvSpPr>
          <p:cNvPr id="72" name="Rectangle 17"/>
          <p:cNvSpPr>
            <a:spLocks noChangeArrowheads="1"/>
          </p:cNvSpPr>
          <p:nvPr/>
        </p:nvSpPr>
        <p:spPr bwMode="auto">
          <a:xfrm>
            <a:off x="2643174" y="5857892"/>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C</a:t>
            </a:r>
            <a:endParaRPr kumimoji="1" lang="en-US" altLang="ja-JP" sz="1400" b="1" dirty="0">
              <a:latin typeface="Consolas" pitchFamily="49" charset="0"/>
            </a:endParaRPr>
          </a:p>
        </p:txBody>
      </p:sp>
      <p:sp>
        <p:nvSpPr>
          <p:cNvPr id="70" name="Rectangle 17"/>
          <p:cNvSpPr>
            <a:spLocks noChangeArrowheads="1"/>
          </p:cNvSpPr>
          <p:nvPr/>
        </p:nvSpPr>
        <p:spPr bwMode="auto">
          <a:xfrm>
            <a:off x="2214546" y="5857892"/>
            <a:ext cx="403224" cy="261936"/>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1400" b="1" dirty="0" smtClean="0">
                <a:latin typeface="Consolas" pitchFamily="49" charset="0"/>
              </a:rPr>
              <a:t>B</a:t>
            </a:r>
            <a:endParaRPr kumimoji="1" lang="en-US" altLang="ja-JP" sz="1400" b="1" dirty="0">
              <a:latin typeface="Consolas"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依存グラフの構築 </a:t>
            </a:r>
            <a:r>
              <a:rPr kumimoji="1" lang="en-US" altLang="ja-JP" dirty="0" smtClean="0"/>
              <a:t>(1/2)</a:t>
            </a:r>
            <a:endParaRPr kumimoji="1" lang="ja-JP" altLang="en-US" dirty="0"/>
          </a:p>
        </p:txBody>
      </p:sp>
      <p:sp>
        <p:nvSpPr>
          <p:cNvPr id="3" name="コンテンツ プレースホルダ 2"/>
          <p:cNvSpPr>
            <a:spLocks noGrp="1"/>
          </p:cNvSpPr>
          <p:nvPr>
            <p:ph idx="1"/>
          </p:nvPr>
        </p:nvSpPr>
        <p:spPr>
          <a:xfrm>
            <a:off x="107950" y="1052513"/>
            <a:ext cx="8928100" cy="1947859"/>
          </a:xfrm>
        </p:spPr>
        <p:txBody>
          <a:bodyPr>
            <a:normAutofit fontScale="77500" lnSpcReduction="20000"/>
          </a:bodyPr>
          <a:lstStyle/>
          <a:p>
            <a:r>
              <a:rPr lang="ja-JP" altLang="en-US" dirty="0" smtClean="0"/>
              <a:t>対象クラスから，他のクラス</a:t>
            </a:r>
            <a:r>
              <a:rPr lang="en-US" altLang="ja-JP" dirty="0" smtClean="0"/>
              <a:t>/</a:t>
            </a:r>
            <a:r>
              <a:rPr lang="ja-JP" altLang="en-US" dirty="0" smtClean="0"/>
              <a:t>メンバへの参照を抽出し，参照先を特定</a:t>
            </a:r>
            <a:endParaRPr lang="en-US" altLang="ja-JP" dirty="0" smtClean="0"/>
          </a:p>
          <a:p>
            <a:pPr lvl="1"/>
            <a:r>
              <a:rPr lang="ja-JP" altLang="en-US" dirty="0" smtClean="0"/>
              <a:t>候補が複数存在する場合は，全てを用いる</a:t>
            </a:r>
            <a:endParaRPr lang="en-US" altLang="ja-JP" dirty="0" smtClean="0"/>
          </a:p>
          <a:p>
            <a:r>
              <a:rPr lang="ja-JP" altLang="en-US" dirty="0" smtClean="0"/>
              <a:t>特定の際に経由したクラスを用いて，中間グラフを構築</a:t>
            </a:r>
            <a:endParaRPr lang="en-US" altLang="ja-JP" dirty="0" smtClean="0"/>
          </a:p>
          <a:p>
            <a:pPr lvl="1"/>
            <a:r>
              <a:rPr lang="ja-JP" altLang="en-US" dirty="0" smtClean="0"/>
              <a:t>頂点</a:t>
            </a:r>
            <a:r>
              <a:rPr lang="en-US" altLang="ja-JP" dirty="0" smtClean="0"/>
              <a:t>: </a:t>
            </a:r>
            <a:r>
              <a:rPr lang="ja-JP" altLang="en-US" dirty="0" smtClean="0"/>
              <a:t>クラス</a:t>
            </a:r>
            <a:endParaRPr lang="en-US" altLang="ja-JP" dirty="0" smtClean="0"/>
          </a:p>
          <a:p>
            <a:pPr lvl="1"/>
            <a:r>
              <a:rPr lang="ja-JP" altLang="en-US" dirty="0" smtClean="0"/>
              <a:t>辺：参照名をラベルとして持つ</a:t>
            </a:r>
            <a:endParaRPr lang="en-US" altLang="ja-JP" dirty="0" smtClean="0"/>
          </a:p>
          <a:p>
            <a:pPr lvl="1">
              <a:buNone/>
            </a:pPr>
            <a:r>
              <a:rPr lang="en-US" altLang="ja-JP" dirty="0" smtClean="0"/>
              <a:t>	</a:t>
            </a:r>
            <a:r>
              <a:rPr lang="ja-JP" altLang="en-US" dirty="0" smtClean="0"/>
              <a:t>参照元クラスから参照先クラスへの有向辺</a:t>
            </a:r>
            <a:endParaRPr lang="en-US" altLang="ja-JP" dirty="0" smtClean="0"/>
          </a:p>
          <a:p>
            <a:pPr lvl="2"/>
            <a:r>
              <a:rPr lang="ja-JP" altLang="en-US" dirty="0" smtClean="0"/>
              <a:t>クラスへの参照のみ</a:t>
            </a:r>
            <a:endParaRPr lang="en-US" altLang="ja-JP" dirty="0" smtClean="0"/>
          </a:p>
        </p:txBody>
      </p:sp>
      <p:sp>
        <p:nvSpPr>
          <p:cNvPr id="4" name="日付プレースホルダ 3"/>
          <p:cNvSpPr>
            <a:spLocks noGrp="1"/>
          </p:cNvSpPr>
          <p:nvPr>
            <p:ph type="dt" sz="half" idx="10"/>
          </p:nvPr>
        </p:nvSpPr>
        <p:spPr>
          <a:xfrm>
            <a:off x="972923" y="6500834"/>
            <a:ext cx="955871" cy="214314"/>
          </a:xfrm>
        </p:spPr>
        <p:txBody>
          <a:bodyPr/>
          <a:lstStyle/>
          <a:p>
            <a:r>
              <a:rPr kumimoji="1" lang="en-US" altLang="ja-JP" dirty="0" smtClean="0"/>
              <a:t>2008/12/24</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23</a:t>
            </a:fld>
            <a:endParaRPr kumimoji="1" lang="ja-JP" altLang="en-US" dirty="0"/>
          </a:p>
        </p:txBody>
      </p:sp>
      <p:sp>
        <p:nvSpPr>
          <p:cNvPr id="7" name="Rectangle 17"/>
          <p:cNvSpPr>
            <a:spLocks noChangeArrowheads="1"/>
          </p:cNvSpPr>
          <p:nvPr/>
        </p:nvSpPr>
        <p:spPr bwMode="auto">
          <a:xfrm>
            <a:off x="571472" y="489672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a:latin typeface="Consolas" pitchFamily="49" charset="0"/>
              </a:rPr>
              <a:t>A</a:t>
            </a:r>
          </a:p>
        </p:txBody>
      </p:sp>
      <p:sp>
        <p:nvSpPr>
          <p:cNvPr id="8" name="四角形吹き出し 7"/>
          <p:cNvSpPr/>
          <p:nvPr/>
        </p:nvSpPr>
        <p:spPr bwMode="auto">
          <a:xfrm>
            <a:off x="142844" y="3753720"/>
            <a:ext cx="1441462" cy="785818"/>
          </a:xfrm>
          <a:prstGeom prst="wedgeRectCallout">
            <a:avLst>
              <a:gd name="adj1" fmla="val -2196"/>
              <a:gd name="adj2" fmla="val 100541"/>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B.foo();</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B.bar();</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6" name="正方形/長方形 25"/>
          <p:cNvSpPr/>
          <p:nvPr/>
        </p:nvSpPr>
        <p:spPr bwMode="auto">
          <a:xfrm>
            <a:off x="6929454" y="4183831"/>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7" name="正方形/長方形 26"/>
          <p:cNvSpPr/>
          <p:nvPr/>
        </p:nvSpPr>
        <p:spPr bwMode="auto">
          <a:xfrm>
            <a:off x="6929454" y="4826773"/>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8" name="正方形/長方形 27"/>
          <p:cNvSpPr/>
          <p:nvPr/>
        </p:nvSpPr>
        <p:spPr bwMode="auto">
          <a:xfrm>
            <a:off x="6929454" y="5541153"/>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9" name="正方形/長方形 28"/>
          <p:cNvSpPr/>
          <p:nvPr/>
        </p:nvSpPr>
        <p:spPr bwMode="auto">
          <a:xfrm>
            <a:off x="8215338" y="4183831"/>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0" name="正方形/長方形 29"/>
          <p:cNvSpPr/>
          <p:nvPr/>
        </p:nvSpPr>
        <p:spPr bwMode="auto">
          <a:xfrm>
            <a:off x="8286776" y="5398277"/>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3" name="正方形/長方形 32"/>
          <p:cNvSpPr/>
          <p:nvPr/>
        </p:nvSpPr>
        <p:spPr bwMode="auto">
          <a:xfrm>
            <a:off x="974696" y="511104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6" name="正方形/長方形 35"/>
          <p:cNvSpPr/>
          <p:nvPr/>
        </p:nvSpPr>
        <p:spPr bwMode="auto">
          <a:xfrm>
            <a:off x="5857884" y="4826773"/>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37" name="AutoShape 19"/>
          <p:cNvCxnSpPr>
            <a:cxnSpLocks noChangeShapeType="1"/>
            <a:stCxn id="36" idx="3"/>
            <a:endCxn id="26" idx="1"/>
          </p:cNvCxnSpPr>
          <p:nvPr/>
        </p:nvCxnSpPr>
        <p:spPr bwMode="auto">
          <a:xfrm flipV="1">
            <a:off x="6143636" y="4325966"/>
            <a:ext cx="785818" cy="642942"/>
          </a:xfrm>
          <a:prstGeom prst="straightConnector1">
            <a:avLst/>
          </a:prstGeom>
          <a:noFill/>
          <a:ln w="12700">
            <a:solidFill>
              <a:schemeClr val="tx1"/>
            </a:solidFill>
            <a:round/>
            <a:headEnd/>
            <a:tailEnd type="triangle" w="lg" len="med"/>
          </a:ln>
        </p:spPr>
      </p:cxnSp>
      <p:cxnSp>
        <p:nvCxnSpPr>
          <p:cNvPr id="40" name="AutoShape 19"/>
          <p:cNvCxnSpPr>
            <a:cxnSpLocks noChangeShapeType="1"/>
            <a:stCxn id="36" idx="3"/>
            <a:endCxn id="27" idx="1"/>
          </p:cNvCxnSpPr>
          <p:nvPr/>
        </p:nvCxnSpPr>
        <p:spPr bwMode="auto">
          <a:xfrm>
            <a:off x="6143636" y="4968908"/>
            <a:ext cx="785818" cy="1588"/>
          </a:xfrm>
          <a:prstGeom prst="straightConnector1">
            <a:avLst/>
          </a:prstGeom>
          <a:noFill/>
          <a:ln w="12700">
            <a:solidFill>
              <a:schemeClr val="tx1"/>
            </a:solidFill>
            <a:round/>
            <a:headEnd/>
            <a:tailEnd type="triangle" w="lg" len="med"/>
          </a:ln>
        </p:spPr>
      </p:cxnSp>
      <p:cxnSp>
        <p:nvCxnSpPr>
          <p:cNvPr id="43" name="AutoShape 19"/>
          <p:cNvCxnSpPr>
            <a:cxnSpLocks noChangeShapeType="1"/>
            <a:stCxn id="36" idx="3"/>
            <a:endCxn id="28" idx="1"/>
          </p:cNvCxnSpPr>
          <p:nvPr/>
        </p:nvCxnSpPr>
        <p:spPr bwMode="auto">
          <a:xfrm>
            <a:off x="6143636" y="4968908"/>
            <a:ext cx="785818" cy="714380"/>
          </a:xfrm>
          <a:prstGeom prst="straightConnector1">
            <a:avLst/>
          </a:prstGeom>
          <a:noFill/>
          <a:ln w="12700">
            <a:solidFill>
              <a:schemeClr val="tx1"/>
            </a:solidFill>
            <a:round/>
            <a:headEnd/>
            <a:tailEnd type="triangle" w="lg" len="med"/>
          </a:ln>
        </p:spPr>
      </p:cxnSp>
      <p:cxnSp>
        <p:nvCxnSpPr>
          <p:cNvPr id="46" name="AutoShape 19"/>
          <p:cNvCxnSpPr>
            <a:cxnSpLocks noChangeShapeType="1"/>
            <a:stCxn id="28" idx="3"/>
            <a:endCxn id="30" idx="1"/>
          </p:cNvCxnSpPr>
          <p:nvPr/>
        </p:nvCxnSpPr>
        <p:spPr bwMode="auto">
          <a:xfrm flipV="1">
            <a:off x="7215206" y="5540412"/>
            <a:ext cx="1071570" cy="142876"/>
          </a:xfrm>
          <a:prstGeom prst="straightConnector1">
            <a:avLst/>
          </a:prstGeom>
          <a:noFill/>
          <a:ln w="12700">
            <a:solidFill>
              <a:schemeClr val="tx1"/>
            </a:solidFill>
            <a:round/>
            <a:headEnd/>
            <a:tailEnd type="triangle" w="lg" len="med"/>
          </a:ln>
        </p:spPr>
      </p:cxnSp>
      <p:cxnSp>
        <p:nvCxnSpPr>
          <p:cNvPr id="51" name="AutoShape 19"/>
          <p:cNvCxnSpPr>
            <a:cxnSpLocks noChangeShapeType="1"/>
            <a:stCxn id="26" idx="3"/>
            <a:endCxn id="29" idx="1"/>
          </p:cNvCxnSpPr>
          <p:nvPr/>
        </p:nvCxnSpPr>
        <p:spPr bwMode="auto">
          <a:xfrm>
            <a:off x="7215206" y="4325966"/>
            <a:ext cx="1000132" cy="1588"/>
          </a:xfrm>
          <a:prstGeom prst="straightConnector1">
            <a:avLst/>
          </a:prstGeom>
          <a:noFill/>
          <a:ln w="12700">
            <a:solidFill>
              <a:schemeClr val="tx1"/>
            </a:solidFill>
            <a:round/>
            <a:headEnd/>
            <a:tailEnd type="triangle" w="lg" len="med"/>
          </a:ln>
        </p:spPr>
      </p:cxnSp>
      <p:cxnSp>
        <p:nvCxnSpPr>
          <p:cNvPr id="54" name="AutoShape 19"/>
          <p:cNvCxnSpPr>
            <a:cxnSpLocks noChangeShapeType="1"/>
            <a:stCxn id="27" idx="3"/>
            <a:endCxn id="29" idx="1"/>
          </p:cNvCxnSpPr>
          <p:nvPr/>
        </p:nvCxnSpPr>
        <p:spPr bwMode="auto">
          <a:xfrm flipV="1">
            <a:off x="7215206" y="4325966"/>
            <a:ext cx="1000132" cy="642942"/>
          </a:xfrm>
          <a:prstGeom prst="straightConnector1">
            <a:avLst/>
          </a:prstGeom>
          <a:noFill/>
          <a:ln w="12700">
            <a:solidFill>
              <a:schemeClr val="tx1"/>
            </a:solidFill>
            <a:round/>
            <a:headEnd/>
            <a:tailEnd type="triangle" w="lg" len="med"/>
          </a:ln>
        </p:spPr>
      </p:cxnSp>
      <p:sp>
        <p:nvSpPr>
          <p:cNvPr id="91" name="右矢印 90"/>
          <p:cNvSpPr/>
          <p:nvPr/>
        </p:nvSpPr>
        <p:spPr bwMode="auto">
          <a:xfrm>
            <a:off x="1571604" y="4714884"/>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2" name="テキスト ボックス 91"/>
          <p:cNvSpPr txBox="1"/>
          <p:nvPr/>
        </p:nvSpPr>
        <p:spPr>
          <a:xfrm>
            <a:off x="2285984" y="3678043"/>
            <a:ext cx="2786082" cy="3108543"/>
          </a:xfrm>
          <a:prstGeom prst="rect">
            <a:avLst/>
          </a:prstGeom>
          <a:solidFill>
            <a:schemeClr val="bg1">
              <a:alpha val="80000"/>
            </a:schemeClr>
          </a:solidFill>
          <a:ln>
            <a:solidFill>
              <a:schemeClr val="accent2"/>
            </a:solidFill>
          </a:ln>
        </p:spPr>
        <p:txBody>
          <a:bodyPr wrap="square" rtlCol="0">
            <a:spAutoFit/>
          </a:bodyPr>
          <a:lstStyle/>
          <a:p>
            <a:pPr>
              <a:buFont typeface="Arial" pitchFamily="34" charset="0"/>
              <a:buChar char="•"/>
            </a:pPr>
            <a:r>
              <a:rPr kumimoji="1" lang="en-US" altLang="ja-JP" sz="1400" dirty="0" smtClean="0">
                <a:latin typeface="Consolas" pitchFamily="49" charset="0"/>
              </a:rPr>
              <a:t>B</a:t>
            </a:r>
          </a:p>
          <a:p>
            <a:pPr marL="180975" lvl="1" indent="90488">
              <a:buSzPct val="80000"/>
              <a:buFont typeface="Wingdings" pitchFamily="2" charset="2"/>
              <a:buChar char="è"/>
            </a:pPr>
            <a:r>
              <a:rPr lang="en-US" altLang="ja-JP" sz="1400" i="1" dirty="0" smtClean="0"/>
              <a:t>B</a:t>
            </a:r>
            <a:r>
              <a:rPr lang="en-US" altLang="ja-JP" sz="1400" i="1" baseline="-25000" dirty="0" smtClean="0"/>
              <a:t>1</a:t>
            </a:r>
          </a:p>
          <a:p>
            <a:pPr marL="180975" lvl="1" indent="90488">
              <a:buSzPct val="80000"/>
              <a:buFont typeface="Wingdings" pitchFamily="2" charset="2"/>
              <a:buChar char="è"/>
            </a:pPr>
            <a:r>
              <a:rPr lang="en-US" altLang="ja-JP" sz="1400" i="1" dirty="0" smtClean="0"/>
              <a:t>B</a:t>
            </a:r>
            <a:r>
              <a:rPr lang="en-US" altLang="ja-JP" sz="1400" i="1" baseline="-25000" dirty="0" smtClean="0"/>
              <a:t>2</a:t>
            </a:r>
          </a:p>
          <a:p>
            <a:pPr marL="180975" lvl="1" indent="90488">
              <a:buSzPct val="80000"/>
              <a:buFont typeface="Wingdings" pitchFamily="2" charset="2"/>
              <a:buChar char="è"/>
            </a:pPr>
            <a:r>
              <a:rPr lang="en-US" altLang="ja-JP" sz="1400" i="1" dirty="0" smtClean="0"/>
              <a:t>B</a:t>
            </a:r>
            <a:r>
              <a:rPr lang="en-US" altLang="ja-JP" sz="1400" i="1" baseline="-25000" dirty="0" smtClean="0"/>
              <a:t>3</a:t>
            </a:r>
            <a:endParaRPr kumimoji="1" lang="en-US" altLang="ja-JP" sz="1400" dirty="0" smtClean="0"/>
          </a:p>
          <a:p>
            <a:pPr>
              <a:buFont typeface="Arial" pitchFamily="34" charset="0"/>
              <a:buChar char="•"/>
            </a:pPr>
            <a:r>
              <a:rPr lang="en-US" altLang="ja-JP" sz="1400" dirty="0" err="1" smtClean="0">
                <a:latin typeface="Consolas" pitchFamily="49" charset="0"/>
              </a:rPr>
              <a:t>foo</a:t>
            </a:r>
            <a:r>
              <a:rPr lang="en-US" altLang="ja-JP" sz="1400" dirty="0" smtClean="0">
                <a:latin typeface="Consolas" pitchFamily="49" charset="0"/>
              </a:rPr>
              <a:t>()</a:t>
            </a:r>
          </a:p>
          <a:p>
            <a:pPr marL="271463" lvl="1" indent="-90488">
              <a:buSzPct val="80000"/>
              <a:buFont typeface="Wingdings" pitchFamily="2" charset="2"/>
              <a:buChar char="è"/>
            </a:pPr>
            <a:r>
              <a:rPr lang="en-US" altLang="ja-JP" sz="1400" i="1" dirty="0" smtClean="0"/>
              <a:t>B</a:t>
            </a:r>
            <a:r>
              <a:rPr lang="en-US" altLang="ja-JP" sz="1400" i="1" baseline="-25000" dirty="0" smtClean="0"/>
              <a:t>1</a:t>
            </a:r>
            <a:r>
              <a:rPr lang="ja-JP" altLang="en-US" sz="1400" dirty="0" smtClean="0"/>
              <a:t>の</a:t>
            </a:r>
            <a:r>
              <a:rPr lang="en-US" altLang="ja-JP" sz="1400" dirty="0" err="1" smtClean="0"/>
              <a:t>foo</a:t>
            </a:r>
            <a:r>
              <a:rPr lang="en-US" altLang="ja-JP" sz="1400" dirty="0" smtClean="0"/>
              <a:t>()</a:t>
            </a:r>
          </a:p>
          <a:p>
            <a:pPr marL="271463" lvl="1" indent="-90488">
              <a:buSzPct val="80000"/>
              <a:buFont typeface="Wingdings" pitchFamily="2" charset="2"/>
              <a:buChar char="è"/>
            </a:pPr>
            <a:r>
              <a:rPr lang="en-US" altLang="ja-JP" sz="1400" i="1" dirty="0" smtClean="0"/>
              <a:t>B</a:t>
            </a:r>
            <a:r>
              <a:rPr lang="en-US" altLang="ja-JP" sz="1400" i="1" baseline="-25000" dirty="0" smtClean="0"/>
              <a:t>2</a:t>
            </a:r>
            <a:r>
              <a:rPr lang="ja-JP" altLang="en-US" sz="1400" dirty="0" smtClean="0"/>
              <a:t>の</a:t>
            </a:r>
            <a:r>
              <a:rPr lang="en-US" altLang="ja-JP" sz="1400" dirty="0" err="1" smtClean="0"/>
              <a:t>foo</a:t>
            </a:r>
            <a:r>
              <a:rPr lang="en-US" altLang="ja-JP" sz="1400" dirty="0" smtClean="0"/>
              <a:t>()</a:t>
            </a:r>
          </a:p>
          <a:p>
            <a:pPr marL="271463" lvl="1" indent="-90488">
              <a:buSzPct val="80000"/>
              <a:buFont typeface="Wingdings" pitchFamily="2" charset="2"/>
              <a:buChar char="è"/>
            </a:pPr>
            <a:r>
              <a:rPr lang="en-US" altLang="ja-JP" sz="1400" i="1" dirty="0" smtClean="0"/>
              <a:t>C</a:t>
            </a:r>
            <a:r>
              <a:rPr lang="en-US" altLang="ja-JP" sz="1400" i="1" baseline="-25000" dirty="0" smtClean="0"/>
              <a:t>2</a:t>
            </a:r>
            <a:r>
              <a:rPr lang="ja-JP" altLang="en-US" sz="1400" dirty="0" smtClean="0"/>
              <a:t>の</a:t>
            </a:r>
            <a:r>
              <a:rPr lang="en-US" altLang="ja-JP" sz="1400" dirty="0" err="1" smtClean="0"/>
              <a:t>foo</a:t>
            </a:r>
            <a:r>
              <a:rPr lang="en-US" altLang="ja-JP" sz="1400" dirty="0" smtClean="0"/>
              <a:t>()</a:t>
            </a:r>
          </a:p>
          <a:p>
            <a:pPr marL="534988" lvl="2" indent="-90488">
              <a:buFont typeface="Arial" pitchFamily="34" charset="0"/>
              <a:buChar char="•"/>
            </a:pPr>
            <a:r>
              <a:rPr lang="en-US" altLang="ja-JP" sz="1400" i="1" dirty="0" smtClean="0"/>
              <a:t>B</a:t>
            </a:r>
            <a:r>
              <a:rPr lang="en-US" altLang="ja-JP" sz="1400" i="1" baseline="-25000" dirty="0" smtClean="0"/>
              <a:t>3</a:t>
            </a:r>
            <a:r>
              <a:rPr lang="ja-JP" altLang="en-US" sz="1400" dirty="0" smtClean="0"/>
              <a:t>の継承先</a:t>
            </a:r>
            <a:r>
              <a:rPr lang="en-US" altLang="ja-JP" sz="1400" dirty="0" smtClean="0">
                <a:latin typeface="Consolas" pitchFamily="49" charset="0"/>
              </a:rPr>
              <a:t>C</a:t>
            </a:r>
            <a:r>
              <a:rPr lang="ja-JP" altLang="en-US" sz="1400" dirty="0" smtClean="0"/>
              <a:t>を</a:t>
            </a:r>
            <a:r>
              <a:rPr lang="en-US" altLang="ja-JP" sz="1400" i="1" dirty="0" smtClean="0"/>
              <a:t>C</a:t>
            </a:r>
            <a:r>
              <a:rPr lang="en-US" altLang="ja-JP" sz="1400" i="1" baseline="-25000" dirty="0" smtClean="0"/>
              <a:t>2</a:t>
            </a:r>
            <a:r>
              <a:rPr lang="ja-JP" altLang="en-US" sz="1400" dirty="0" smtClean="0"/>
              <a:t>に特定</a:t>
            </a:r>
            <a:endParaRPr lang="en-US" altLang="ja-JP" sz="1400" dirty="0" smtClean="0"/>
          </a:p>
          <a:p>
            <a:pPr>
              <a:buFont typeface="Arial" pitchFamily="34" charset="0"/>
              <a:buChar char="•"/>
            </a:pPr>
            <a:r>
              <a:rPr kumimoji="1" lang="en-US" altLang="ja-JP" sz="1400" dirty="0" smtClean="0">
                <a:latin typeface="Consolas" pitchFamily="49" charset="0"/>
              </a:rPr>
              <a:t>bar()</a:t>
            </a:r>
          </a:p>
          <a:p>
            <a:pPr marL="271463" lvl="1" indent="-90488">
              <a:buSzPct val="80000"/>
              <a:buFont typeface="Wingdings" pitchFamily="2" charset="2"/>
              <a:buChar char="è"/>
            </a:pPr>
            <a:r>
              <a:rPr lang="en-US" altLang="ja-JP" sz="1400" i="1" dirty="0" smtClean="0"/>
              <a:t>C</a:t>
            </a:r>
            <a:r>
              <a:rPr lang="en-US" altLang="ja-JP" sz="1400" i="1" baseline="-25000" dirty="0" smtClean="0"/>
              <a:t>1</a:t>
            </a:r>
            <a:r>
              <a:rPr kumimoji="1" lang="ja-JP" altLang="en-US" sz="1400" dirty="0" smtClean="0"/>
              <a:t>の</a:t>
            </a:r>
            <a:r>
              <a:rPr kumimoji="1" lang="en-US" altLang="ja-JP" sz="1400" dirty="0" smtClean="0"/>
              <a:t>bar()</a:t>
            </a:r>
          </a:p>
          <a:p>
            <a:pPr marL="534988" lvl="2" indent="-90488">
              <a:buFont typeface="Arial" pitchFamily="34" charset="0"/>
              <a:buChar char="•"/>
            </a:pPr>
            <a:r>
              <a:rPr lang="en-US" altLang="ja-JP" sz="1400" i="1" dirty="0" smtClean="0"/>
              <a:t>B</a:t>
            </a:r>
            <a:r>
              <a:rPr lang="en-US" altLang="ja-JP" sz="1400" i="1" baseline="-25000" dirty="0" smtClean="0"/>
              <a:t>1</a:t>
            </a:r>
            <a:r>
              <a:rPr kumimoji="1" lang="ja-JP" altLang="en-US" sz="1400" dirty="0" smtClean="0"/>
              <a:t>の継承先</a:t>
            </a:r>
            <a:r>
              <a:rPr kumimoji="1" lang="en-US" altLang="ja-JP" sz="1400" dirty="0" smtClean="0">
                <a:latin typeface="Consolas" pitchFamily="49" charset="0"/>
              </a:rPr>
              <a:t>C</a:t>
            </a:r>
            <a:r>
              <a:rPr kumimoji="1" lang="ja-JP" altLang="en-US" sz="1400" dirty="0" smtClean="0"/>
              <a:t>を</a:t>
            </a:r>
            <a:r>
              <a:rPr lang="en-US" altLang="ja-JP" sz="1400" i="1" dirty="0" smtClean="0"/>
              <a:t>C</a:t>
            </a:r>
            <a:r>
              <a:rPr lang="en-US" altLang="ja-JP" sz="1400" i="1" baseline="-25000" dirty="0" smtClean="0"/>
              <a:t>1</a:t>
            </a:r>
            <a:r>
              <a:rPr kumimoji="1" lang="ja-JP" altLang="en-US" sz="1400" dirty="0" smtClean="0"/>
              <a:t>に特定</a:t>
            </a:r>
            <a:r>
              <a:rPr lang="ja-JP" altLang="en-US" sz="1400" dirty="0" smtClean="0"/>
              <a:t>，</a:t>
            </a:r>
            <a:endParaRPr kumimoji="1" lang="en-US" altLang="ja-JP" sz="1400" dirty="0" smtClean="0"/>
          </a:p>
          <a:p>
            <a:pPr marL="534988" lvl="2" indent="-90488"/>
            <a:r>
              <a:rPr lang="ja-JP" altLang="en-US" sz="1400" dirty="0" smtClean="0"/>
              <a:t>または</a:t>
            </a:r>
            <a:endParaRPr kumimoji="1" lang="en-US" altLang="ja-JP" sz="1400" dirty="0" smtClean="0"/>
          </a:p>
          <a:p>
            <a:pPr marL="534988" lvl="2" indent="-90488">
              <a:buFont typeface="Arial" pitchFamily="34" charset="0"/>
              <a:buChar char="•"/>
            </a:pPr>
            <a:r>
              <a:rPr lang="en-US" altLang="ja-JP" sz="1400" i="1" dirty="0" smtClean="0"/>
              <a:t>B</a:t>
            </a:r>
            <a:r>
              <a:rPr lang="en-US" altLang="ja-JP" sz="1400" i="1" baseline="-25000" dirty="0" smtClean="0"/>
              <a:t>2</a:t>
            </a:r>
            <a:r>
              <a:rPr kumimoji="1" lang="ja-JP" altLang="en-US" sz="1400" dirty="0" smtClean="0"/>
              <a:t>の継承先</a:t>
            </a:r>
            <a:r>
              <a:rPr kumimoji="1" lang="en-US" altLang="ja-JP" sz="1400" dirty="0" smtClean="0">
                <a:latin typeface="Consolas" pitchFamily="49" charset="0"/>
              </a:rPr>
              <a:t>C</a:t>
            </a:r>
            <a:r>
              <a:rPr kumimoji="1" lang="ja-JP" altLang="en-US" sz="1400" dirty="0" smtClean="0"/>
              <a:t>を</a:t>
            </a:r>
            <a:r>
              <a:rPr lang="en-US" altLang="ja-JP" sz="1400" i="1" dirty="0" smtClean="0"/>
              <a:t>C</a:t>
            </a:r>
            <a:r>
              <a:rPr lang="en-US" altLang="ja-JP" sz="1400" i="1" baseline="-25000" dirty="0" smtClean="0"/>
              <a:t>1</a:t>
            </a:r>
            <a:r>
              <a:rPr kumimoji="1" lang="ja-JP" altLang="en-US" sz="1400" dirty="0" smtClean="0"/>
              <a:t>に特定</a:t>
            </a:r>
            <a:endParaRPr kumimoji="1" lang="ja-JP" altLang="en-US" sz="1400" dirty="0"/>
          </a:p>
        </p:txBody>
      </p:sp>
      <p:sp>
        <p:nvSpPr>
          <p:cNvPr id="93" name="右矢印 92"/>
          <p:cNvSpPr/>
          <p:nvPr/>
        </p:nvSpPr>
        <p:spPr bwMode="auto">
          <a:xfrm>
            <a:off x="5143504" y="4610976"/>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20" name="テキスト ボックス 119"/>
          <p:cNvSpPr txBox="1"/>
          <p:nvPr/>
        </p:nvSpPr>
        <p:spPr>
          <a:xfrm>
            <a:off x="6500826" y="4398145"/>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122" name="テキスト ボックス 121"/>
          <p:cNvSpPr txBox="1"/>
          <p:nvPr/>
        </p:nvSpPr>
        <p:spPr>
          <a:xfrm>
            <a:off x="6572264" y="4826773"/>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123" name="テキスト ボックス 122"/>
          <p:cNvSpPr txBox="1"/>
          <p:nvPr/>
        </p:nvSpPr>
        <p:spPr>
          <a:xfrm>
            <a:off x="6429388" y="5255401"/>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137" name="テキスト ボックス 136"/>
          <p:cNvSpPr txBox="1"/>
          <p:nvPr/>
        </p:nvSpPr>
        <p:spPr>
          <a:xfrm>
            <a:off x="7572396" y="4112393"/>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138" name="テキスト ボックス 137"/>
          <p:cNvSpPr txBox="1"/>
          <p:nvPr/>
        </p:nvSpPr>
        <p:spPr>
          <a:xfrm>
            <a:off x="7572396" y="4612459"/>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139" name="テキスト ボックス 138"/>
          <p:cNvSpPr txBox="1"/>
          <p:nvPr/>
        </p:nvSpPr>
        <p:spPr>
          <a:xfrm>
            <a:off x="7715272" y="5469715"/>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144" name="テキスト ボックス 143"/>
          <p:cNvSpPr txBox="1"/>
          <p:nvPr/>
        </p:nvSpPr>
        <p:spPr>
          <a:xfrm>
            <a:off x="357158" y="3368011"/>
            <a:ext cx="937668"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対象クラス</a:t>
            </a:r>
            <a:endParaRPr kumimoji="1" lang="ja-JP" altLang="en-US" sz="1400" dirty="0"/>
          </a:p>
        </p:txBody>
      </p:sp>
      <p:sp>
        <p:nvSpPr>
          <p:cNvPr id="145" name="テキスト ボックス 144"/>
          <p:cNvSpPr txBox="1"/>
          <p:nvPr/>
        </p:nvSpPr>
        <p:spPr>
          <a:xfrm>
            <a:off x="3500430" y="3351068"/>
            <a:ext cx="578596"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参照先</a:t>
            </a:r>
            <a:endParaRPr kumimoji="1" lang="ja-JP" altLang="en-US" sz="1400" dirty="0"/>
          </a:p>
        </p:txBody>
      </p:sp>
      <p:sp>
        <p:nvSpPr>
          <p:cNvPr id="147" name="フッター プレースホルダ 4"/>
          <p:cNvSpPr txBox="1">
            <a:spLocks/>
          </p:cNvSpPr>
          <p:nvPr/>
        </p:nvSpPr>
        <p:spPr bwMode="auto">
          <a:xfrm>
            <a:off x="6000760" y="6499248"/>
            <a:ext cx="2071670" cy="215900"/>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CN" altLang="en-US" sz="1000" b="0" i="0" u="none" strike="noStrike" kern="1200" cap="none" spc="0" normalizeH="0" baseline="0" noProof="0" dirty="0" smtClean="0">
                <a:ln>
                  <a:noFill/>
                </a:ln>
                <a:solidFill>
                  <a:srgbClr val="333333"/>
                </a:solidFill>
                <a:effectLst/>
                <a:uLnTx/>
                <a:uFillTx/>
                <a:latin typeface="+mn-lt"/>
                <a:ea typeface="+mn-ea"/>
                <a:cs typeface="+mn-cs"/>
              </a:rPr>
              <a:t>博士学位論文公聴会</a:t>
            </a:r>
            <a:endParaRPr kumimoji="1" lang="ja-JP" altLang="en-US" sz="1000" b="0" i="0" u="none" strike="noStrike" kern="1200" cap="none" spc="0" normalizeH="0" baseline="0" noProof="0" dirty="0">
              <a:ln>
                <a:noFill/>
              </a:ln>
              <a:solidFill>
                <a:srgbClr val="333333"/>
              </a:solidFill>
              <a:effectLst/>
              <a:uLnTx/>
              <a:uFillTx/>
              <a:latin typeface="+mn-lt"/>
              <a:ea typeface="+mn-ea"/>
              <a:cs typeface="+mn-cs"/>
            </a:endParaRPr>
          </a:p>
        </p:txBody>
      </p:sp>
      <p:sp>
        <p:nvSpPr>
          <p:cNvPr id="148" name="テキスト ボックス 147"/>
          <p:cNvSpPr txBox="1"/>
          <p:nvPr/>
        </p:nvSpPr>
        <p:spPr>
          <a:xfrm>
            <a:off x="6072198" y="3391519"/>
            <a:ext cx="2194423"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依存グラフ（中間グラフ）</a:t>
            </a:r>
            <a:endParaRPr kumimoji="1" lang="ja-JP" altLang="en-US" sz="1400" dirty="0"/>
          </a:p>
        </p:txBody>
      </p:sp>
      <p:sp>
        <p:nvSpPr>
          <p:cNvPr id="149" name="正方形/長方形 148"/>
          <p:cNvSpPr/>
          <p:nvPr/>
        </p:nvSpPr>
        <p:spPr bwMode="auto">
          <a:xfrm>
            <a:off x="2357422" y="3710513"/>
            <a:ext cx="714380" cy="928694"/>
          </a:xfrm>
          <a:prstGeom prst="rect">
            <a:avLst/>
          </a:prstGeom>
          <a:noFill/>
          <a:ln w="25400" cap="flat" cmpd="sng" algn="ctr">
            <a:solidFill>
              <a:schemeClr val="accent3"/>
            </a:solidFill>
            <a:prstDash val="sysDash"/>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0" name="正方形/長方形 149"/>
          <p:cNvSpPr/>
          <p:nvPr/>
        </p:nvSpPr>
        <p:spPr bwMode="auto">
          <a:xfrm>
            <a:off x="2857488" y="5353587"/>
            <a:ext cx="2071702" cy="285752"/>
          </a:xfrm>
          <a:prstGeom prst="rect">
            <a:avLst/>
          </a:prstGeom>
          <a:noFill/>
          <a:ln w="25400" cap="flat" cmpd="sng" algn="ctr">
            <a:solidFill>
              <a:schemeClr val="accent3"/>
            </a:solidFill>
            <a:prstDash val="sysDash"/>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1" name="正方形/長方形 150"/>
          <p:cNvSpPr/>
          <p:nvPr/>
        </p:nvSpPr>
        <p:spPr bwMode="auto">
          <a:xfrm>
            <a:off x="2857488" y="5996529"/>
            <a:ext cx="2071702" cy="285752"/>
          </a:xfrm>
          <a:prstGeom prst="rect">
            <a:avLst/>
          </a:prstGeom>
          <a:noFill/>
          <a:ln w="25400" cap="flat" cmpd="sng" algn="ctr">
            <a:solidFill>
              <a:schemeClr val="accent3"/>
            </a:solidFill>
            <a:prstDash val="sysDash"/>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2" name="正方形/長方形 151"/>
          <p:cNvSpPr/>
          <p:nvPr/>
        </p:nvSpPr>
        <p:spPr bwMode="auto">
          <a:xfrm>
            <a:off x="2857488" y="6425157"/>
            <a:ext cx="2071702" cy="285752"/>
          </a:xfrm>
          <a:prstGeom prst="rect">
            <a:avLst/>
          </a:prstGeom>
          <a:noFill/>
          <a:ln w="25400" cap="flat" cmpd="sng" algn="ctr">
            <a:solidFill>
              <a:schemeClr val="accent3"/>
            </a:solidFill>
            <a:prstDash val="sysDash"/>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linds(horizontal)">
                                      <p:cBhvr>
                                        <p:cTn id="7" dur="500"/>
                                        <p:tgtEl>
                                          <p:spTgt spid="1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blinds(horizontal)">
                                      <p:cBhvr>
                                        <p:cTn id="10" dur="500"/>
                                        <p:tgtEl>
                                          <p:spTgt spid="1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blinds(horizontal)">
                                      <p:cBhvr>
                                        <p:cTn id="13" dur="500"/>
                                        <p:tgtEl>
                                          <p:spTgt spid="15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blinds(horizontal)">
                                      <p:cBhvr>
                                        <p:cTn id="1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依存グラフの構築 </a:t>
            </a:r>
            <a:r>
              <a:rPr lang="en-US" altLang="ja-JP" dirty="0" smtClean="0"/>
              <a:t>(2/2)</a:t>
            </a:r>
            <a:endParaRPr kumimoji="1" lang="ja-JP" altLang="en-US" dirty="0"/>
          </a:p>
        </p:txBody>
      </p:sp>
      <p:sp>
        <p:nvSpPr>
          <p:cNvPr id="3" name="コンテンツ プレースホルダ 2"/>
          <p:cNvSpPr>
            <a:spLocks noGrp="1"/>
          </p:cNvSpPr>
          <p:nvPr>
            <p:ph idx="1"/>
          </p:nvPr>
        </p:nvSpPr>
        <p:spPr>
          <a:xfrm>
            <a:off x="107950" y="1052513"/>
            <a:ext cx="8928100" cy="1447793"/>
          </a:xfrm>
        </p:spPr>
        <p:txBody>
          <a:bodyPr>
            <a:normAutofit fontScale="92500" lnSpcReduction="10000"/>
          </a:bodyPr>
          <a:lstStyle/>
          <a:p>
            <a:r>
              <a:rPr lang="ja-JP" altLang="en-US" dirty="0" smtClean="0"/>
              <a:t>中間グラフの頂点をグループ化し，依存グラフを構築</a:t>
            </a:r>
            <a:endParaRPr lang="en-US" altLang="ja-JP" dirty="0" smtClean="0"/>
          </a:p>
          <a:p>
            <a:pPr lvl="1"/>
            <a:r>
              <a:rPr lang="ja-JP" altLang="en-US" dirty="0" smtClean="0"/>
              <a:t>以下の条件を満たす頂点をグループ化</a:t>
            </a:r>
            <a:endParaRPr lang="en-US" altLang="ja-JP" dirty="0" smtClean="0"/>
          </a:p>
          <a:p>
            <a:pPr lvl="2"/>
            <a:r>
              <a:rPr lang="ja-JP" altLang="en-US" dirty="0" smtClean="0"/>
              <a:t>入力辺と出力辺の集合が一致</a:t>
            </a:r>
            <a:endParaRPr lang="en-US" altLang="ja-JP" dirty="0" smtClean="0"/>
          </a:p>
          <a:p>
            <a:pPr lvl="2"/>
            <a:r>
              <a:rPr lang="ja-JP" altLang="en-US" dirty="0" smtClean="0"/>
              <a:t>特定可能な参照の集合が一致</a:t>
            </a:r>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24</a:t>
            </a:fld>
            <a:endParaRPr kumimoji="1" lang="ja-JP" altLang="en-US"/>
          </a:p>
        </p:txBody>
      </p:sp>
      <p:sp>
        <p:nvSpPr>
          <p:cNvPr id="7" name="正方形/長方形 6"/>
          <p:cNvSpPr/>
          <p:nvPr/>
        </p:nvSpPr>
        <p:spPr bwMode="auto">
          <a:xfrm>
            <a:off x="1811132" y="376097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8" name="正方形/長方形 7"/>
          <p:cNvSpPr/>
          <p:nvPr/>
        </p:nvSpPr>
        <p:spPr bwMode="auto">
          <a:xfrm>
            <a:off x="1811132" y="44039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9" name="正方形/長方形 8"/>
          <p:cNvSpPr/>
          <p:nvPr/>
        </p:nvSpPr>
        <p:spPr bwMode="auto">
          <a:xfrm>
            <a:off x="1811132" y="51182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0" name="正方形/長方形 9"/>
          <p:cNvSpPr/>
          <p:nvPr/>
        </p:nvSpPr>
        <p:spPr bwMode="auto">
          <a:xfrm>
            <a:off x="3097016" y="376097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1" name="正方形/長方形 10"/>
          <p:cNvSpPr/>
          <p:nvPr/>
        </p:nvSpPr>
        <p:spPr bwMode="auto">
          <a:xfrm>
            <a:off x="3168454" y="497542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2" name="正方形/長方形 11"/>
          <p:cNvSpPr/>
          <p:nvPr/>
        </p:nvSpPr>
        <p:spPr bwMode="auto">
          <a:xfrm>
            <a:off x="739562" y="44039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13" name="AutoShape 19"/>
          <p:cNvCxnSpPr>
            <a:cxnSpLocks noChangeShapeType="1"/>
            <a:stCxn id="12" idx="3"/>
            <a:endCxn id="7" idx="1"/>
          </p:cNvCxnSpPr>
          <p:nvPr/>
        </p:nvCxnSpPr>
        <p:spPr bwMode="auto">
          <a:xfrm flipV="1">
            <a:off x="1025314" y="3903111"/>
            <a:ext cx="785818" cy="642942"/>
          </a:xfrm>
          <a:prstGeom prst="straightConnector1">
            <a:avLst/>
          </a:prstGeom>
          <a:noFill/>
          <a:ln w="12700">
            <a:solidFill>
              <a:schemeClr val="tx1"/>
            </a:solidFill>
            <a:round/>
            <a:headEnd/>
            <a:tailEnd type="triangle" w="lg" len="med"/>
          </a:ln>
        </p:spPr>
      </p:cxnSp>
      <p:cxnSp>
        <p:nvCxnSpPr>
          <p:cNvPr id="14" name="AutoShape 19"/>
          <p:cNvCxnSpPr>
            <a:cxnSpLocks noChangeShapeType="1"/>
            <a:stCxn id="12" idx="3"/>
            <a:endCxn id="8" idx="1"/>
          </p:cNvCxnSpPr>
          <p:nvPr/>
        </p:nvCxnSpPr>
        <p:spPr bwMode="auto">
          <a:xfrm>
            <a:off x="1025314" y="4546053"/>
            <a:ext cx="785818" cy="1588"/>
          </a:xfrm>
          <a:prstGeom prst="straightConnector1">
            <a:avLst/>
          </a:prstGeom>
          <a:noFill/>
          <a:ln w="12700">
            <a:solidFill>
              <a:schemeClr val="tx1"/>
            </a:solidFill>
            <a:round/>
            <a:headEnd/>
            <a:tailEnd type="triangle" w="lg" len="med"/>
          </a:ln>
        </p:spPr>
      </p:cxnSp>
      <p:cxnSp>
        <p:nvCxnSpPr>
          <p:cNvPr id="15" name="AutoShape 19"/>
          <p:cNvCxnSpPr>
            <a:cxnSpLocks noChangeShapeType="1"/>
            <a:stCxn id="12" idx="3"/>
            <a:endCxn id="9" idx="1"/>
          </p:cNvCxnSpPr>
          <p:nvPr/>
        </p:nvCxnSpPr>
        <p:spPr bwMode="auto">
          <a:xfrm>
            <a:off x="1025314" y="4546053"/>
            <a:ext cx="785818" cy="714380"/>
          </a:xfrm>
          <a:prstGeom prst="straightConnector1">
            <a:avLst/>
          </a:prstGeom>
          <a:noFill/>
          <a:ln w="12700">
            <a:solidFill>
              <a:schemeClr val="tx1"/>
            </a:solidFill>
            <a:round/>
            <a:headEnd/>
            <a:tailEnd type="triangle" w="lg" len="med"/>
          </a:ln>
        </p:spPr>
      </p:cxnSp>
      <p:cxnSp>
        <p:nvCxnSpPr>
          <p:cNvPr id="16" name="AutoShape 19"/>
          <p:cNvCxnSpPr>
            <a:cxnSpLocks noChangeShapeType="1"/>
            <a:stCxn id="9" idx="3"/>
            <a:endCxn id="11" idx="1"/>
          </p:cNvCxnSpPr>
          <p:nvPr/>
        </p:nvCxnSpPr>
        <p:spPr bwMode="auto">
          <a:xfrm flipV="1">
            <a:off x="2096884" y="5117557"/>
            <a:ext cx="1071570" cy="142876"/>
          </a:xfrm>
          <a:prstGeom prst="straightConnector1">
            <a:avLst/>
          </a:prstGeom>
          <a:noFill/>
          <a:ln w="12700">
            <a:solidFill>
              <a:schemeClr val="tx1"/>
            </a:solidFill>
            <a:round/>
            <a:headEnd/>
            <a:tailEnd type="triangle" w="lg" len="med"/>
          </a:ln>
        </p:spPr>
      </p:cxnSp>
      <p:cxnSp>
        <p:nvCxnSpPr>
          <p:cNvPr id="17" name="AutoShape 19"/>
          <p:cNvCxnSpPr>
            <a:cxnSpLocks noChangeShapeType="1"/>
            <a:stCxn id="7" idx="3"/>
            <a:endCxn id="10" idx="1"/>
          </p:cNvCxnSpPr>
          <p:nvPr/>
        </p:nvCxnSpPr>
        <p:spPr bwMode="auto">
          <a:xfrm>
            <a:off x="2096884" y="3903111"/>
            <a:ext cx="1000132" cy="1588"/>
          </a:xfrm>
          <a:prstGeom prst="straightConnector1">
            <a:avLst/>
          </a:prstGeom>
          <a:noFill/>
          <a:ln w="12700">
            <a:solidFill>
              <a:schemeClr val="tx1"/>
            </a:solidFill>
            <a:round/>
            <a:headEnd/>
            <a:tailEnd type="triangle" w="lg" len="med"/>
          </a:ln>
        </p:spPr>
      </p:cxnSp>
      <p:cxnSp>
        <p:nvCxnSpPr>
          <p:cNvPr id="18" name="AutoShape 19"/>
          <p:cNvCxnSpPr>
            <a:cxnSpLocks noChangeShapeType="1"/>
            <a:stCxn id="8" idx="3"/>
            <a:endCxn id="10" idx="1"/>
          </p:cNvCxnSpPr>
          <p:nvPr/>
        </p:nvCxnSpPr>
        <p:spPr bwMode="auto">
          <a:xfrm flipV="1">
            <a:off x="2096884" y="3903111"/>
            <a:ext cx="1000132" cy="642942"/>
          </a:xfrm>
          <a:prstGeom prst="straightConnector1">
            <a:avLst/>
          </a:prstGeom>
          <a:noFill/>
          <a:ln w="12700">
            <a:solidFill>
              <a:schemeClr val="tx1"/>
            </a:solidFill>
            <a:round/>
            <a:headEnd/>
            <a:tailEnd type="triangle" w="lg" len="med"/>
          </a:ln>
        </p:spPr>
      </p:cxnSp>
      <p:sp>
        <p:nvSpPr>
          <p:cNvPr id="19" name="テキスト ボックス 18"/>
          <p:cNvSpPr txBox="1"/>
          <p:nvPr/>
        </p:nvSpPr>
        <p:spPr>
          <a:xfrm>
            <a:off x="1382504" y="3975290"/>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0" name="テキスト ボックス 19"/>
          <p:cNvSpPr txBox="1"/>
          <p:nvPr/>
        </p:nvSpPr>
        <p:spPr>
          <a:xfrm>
            <a:off x="1453942" y="4403918"/>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1" name="テキスト ボックス 20"/>
          <p:cNvSpPr txBox="1"/>
          <p:nvPr/>
        </p:nvSpPr>
        <p:spPr>
          <a:xfrm>
            <a:off x="1311066" y="4832546"/>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2" name="テキスト ボックス 21"/>
          <p:cNvSpPr txBox="1"/>
          <p:nvPr/>
        </p:nvSpPr>
        <p:spPr>
          <a:xfrm>
            <a:off x="2454074" y="3689538"/>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3" name="テキスト ボックス 22"/>
          <p:cNvSpPr txBox="1"/>
          <p:nvPr/>
        </p:nvSpPr>
        <p:spPr>
          <a:xfrm>
            <a:off x="2454074" y="4189604"/>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4" name="テキスト ボックス 23"/>
          <p:cNvSpPr txBox="1"/>
          <p:nvPr/>
        </p:nvSpPr>
        <p:spPr>
          <a:xfrm>
            <a:off x="2596950" y="5046860"/>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6" name="右矢印 25"/>
          <p:cNvSpPr/>
          <p:nvPr/>
        </p:nvSpPr>
        <p:spPr bwMode="auto">
          <a:xfrm>
            <a:off x="4143372" y="3929066"/>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5000628" y="414338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bwMode="auto">
          <a:xfrm>
            <a:off x="5286380" y="428625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9" name="正方形/長方形 28"/>
          <p:cNvSpPr/>
          <p:nvPr/>
        </p:nvSpPr>
        <p:spPr bwMode="auto">
          <a:xfrm>
            <a:off x="6429388" y="378619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 name="正方形/長方形 29"/>
          <p:cNvSpPr/>
          <p:nvPr/>
        </p:nvSpPr>
        <p:spPr bwMode="auto">
          <a:xfrm>
            <a:off x="6500826" y="392906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1" name="正方形/長方形 30"/>
          <p:cNvSpPr/>
          <p:nvPr/>
        </p:nvSpPr>
        <p:spPr bwMode="auto">
          <a:xfrm>
            <a:off x="6929454" y="392906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2" name="正方形/長方形 31"/>
          <p:cNvSpPr/>
          <p:nvPr/>
        </p:nvSpPr>
        <p:spPr bwMode="auto">
          <a:xfrm>
            <a:off x="6429388" y="457200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 name="正方形/長方形 32"/>
          <p:cNvSpPr/>
          <p:nvPr/>
        </p:nvSpPr>
        <p:spPr bwMode="auto">
          <a:xfrm>
            <a:off x="7786710" y="378619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4" name="正方形/長方形 33"/>
          <p:cNvSpPr/>
          <p:nvPr/>
        </p:nvSpPr>
        <p:spPr bwMode="auto">
          <a:xfrm>
            <a:off x="7786710" y="457200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5" name="正方形/長方形 34"/>
          <p:cNvSpPr/>
          <p:nvPr/>
        </p:nvSpPr>
        <p:spPr bwMode="auto">
          <a:xfrm>
            <a:off x="6715140" y="471488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6" name="正方形/長方形 35"/>
          <p:cNvSpPr/>
          <p:nvPr/>
        </p:nvSpPr>
        <p:spPr bwMode="auto">
          <a:xfrm>
            <a:off x="8072462" y="392906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7" name="正方形/長方形 36"/>
          <p:cNvSpPr/>
          <p:nvPr/>
        </p:nvSpPr>
        <p:spPr bwMode="auto">
          <a:xfrm>
            <a:off x="8072462" y="471488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38" name="AutoShape 19"/>
          <p:cNvCxnSpPr>
            <a:cxnSpLocks noChangeShapeType="1"/>
            <a:stCxn id="27" idx="3"/>
            <a:endCxn id="29" idx="1"/>
          </p:cNvCxnSpPr>
          <p:nvPr/>
        </p:nvCxnSpPr>
        <p:spPr bwMode="auto">
          <a:xfrm flipV="1">
            <a:off x="5857884" y="4071942"/>
            <a:ext cx="571504" cy="357190"/>
          </a:xfrm>
          <a:prstGeom prst="straightConnector1">
            <a:avLst/>
          </a:prstGeom>
          <a:noFill/>
          <a:ln w="12700">
            <a:solidFill>
              <a:schemeClr val="tx1"/>
            </a:solidFill>
            <a:round/>
            <a:headEnd/>
            <a:tailEnd type="triangle" w="lg" len="med"/>
          </a:ln>
        </p:spPr>
      </p:cxnSp>
      <p:cxnSp>
        <p:nvCxnSpPr>
          <p:cNvPr id="39" name="AutoShape 19"/>
          <p:cNvCxnSpPr>
            <a:cxnSpLocks noChangeShapeType="1"/>
            <a:stCxn id="27" idx="3"/>
            <a:endCxn id="32" idx="1"/>
          </p:cNvCxnSpPr>
          <p:nvPr/>
        </p:nvCxnSpPr>
        <p:spPr bwMode="auto">
          <a:xfrm>
            <a:off x="5857884" y="4429132"/>
            <a:ext cx="571504" cy="428628"/>
          </a:xfrm>
          <a:prstGeom prst="straightConnector1">
            <a:avLst/>
          </a:prstGeom>
          <a:noFill/>
          <a:ln w="12700">
            <a:solidFill>
              <a:schemeClr val="tx1"/>
            </a:solidFill>
            <a:round/>
            <a:headEnd/>
            <a:tailEnd type="triangle" w="lg" len="med"/>
          </a:ln>
        </p:spPr>
      </p:cxnSp>
      <p:cxnSp>
        <p:nvCxnSpPr>
          <p:cNvPr id="40" name="AutoShape 19"/>
          <p:cNvCxnSpPr>
            <a:cxnSpLocks noChangeShapeType="1"/>
            <a:stCxn id="29" idx="3"/>
            <a:endCxn id="33" idx="1"/>
          </p:cNvCxnSpPr>
          <p:nvPr/>
        </p:nvCxnSpPr>
        <p:spPr bwMode="auto">
          <a:xfrm>
            <a:off x="7286644" y="4071942"/>
            <a:ext cx="500066" cy="1588"/>
          </a:xfrm>
          <a:prstGeom prst="straightConnector1">
            <a:avLst/>
          </a:prstGeom>
          <a:noFill/>
          <a:ln w="12700">
            <a:solidFill>
              <a:schemeClr val="tx1"/>
            </a:solidFill>
            <a:round/>
            <a:headEnd/>
            <a:tailEnd type="triangle" w="lg" len="med"/>
          </a:ln>
        </p:spPr>
      </p:cxnSp>
      <p:cxnSp>
        <p:nvCxnSpPr>
          <p:cNvPr id="41" name="AutoShape 19"/>
          <p:cNvCxnSpPr>
            <a:cxnSpLocks noChangeShapeType="1"/>
            <a:stCxn id="32" idx="3"/>
            <a:endCxn id="34" idx="1"/>
          </p:cNvCxnSpPr>
          <p:nvPr/>
        </p:nvCxnSpPr>
        <p:spPr bwMode="auto">
          <a:xfrm>
            <a:off x="7286644" y="4857760"/>
            <a:ext cx="500066" cy="1588"/>
          </a:xfrm>
          <a:prstGeom prst="straightConnector1">
            <a:avLst/>
          </a:prstGeom>
          <a:noFill/>
          <a:ln w="12700">
            <a:solidFill>
              <a:schemeClr val="tx1"/>
            </a:solidFill>
            <a:round/>
            <a:headEnd/>
            <a:tailEnd type="triangle" w="lg" len="med"/>
          </a:ln>
        </p:spPr>
      </p:cxnSp>
      <p:sp>
        <p:nvSpPr>
          <p:cNvPr id="42" name="テキスト ボックス 41"/>
          <p:cNvSpPr txBox="1"/>
          <p:nvPr/>
        </p:nvSpPr>
        <p:spPr>
          <a:xfrm>
            <a:off x="6000760" y="4073425"/>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43" name="テキスト ボックス 42"/>
          <p:cNvSpPr txBox="1"/>
          <p:nvPr/>
        </p:nvSpPr>
        <p:spPr>
          <a:xfrm>
            <a:off x="6000760" y="4500570"/>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44" name="テキスト ボックス 43"/>
          <p:cNvSpPr txBox="1"/>
          <p:nvPr/>
        </p:nvSpPr>
        <p:spPr>
          <a:xfrm>
            <a:off x="7358082" y="3929066"/>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45" name="テキスト ボックス 44"/>
          <p:cNvSpPr txBox="1"/>
          <p:nvPr/>
        </p:nvSpPr>
        <p:spPr>
          <a:xfrm>
            <a:off x="7429520" y="4786322"/>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mtClean="0">
                <a:latin typeface="Consolas" pitchFamily="49" charset="0"/>
              </a:rPr>
              <a:t>C</a:t>
            </a:r>
            <a:endParaRPr kumimoji="1" lang="ja-JP" altLang="en-US" dirty="0">
              <a:latin typeface="Consolas" pitchFamily="49" charset="0"/>
            </a:endParaRPr>
          </a:p>
        </p:txBody>
      </p:sp>
      <p:sp>
        <p:nvSpPr>
          <p:cNvPr id="46" name="テキスト ボックス 45"/>
          <p:cNvSpPr txBox="1"/>
          <p:nvPr/>
        </p:nvSpPr>
        <p:spPr>
          <a:xfrm>
            <a:off x="6357950" y="3071810"/>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依存グラフ</a:t>
            </a:r>
            <a:endParaRPr kumimoji="1" lang="ja-JP" altLang="en-US" sz="1400" dirty="0"/>
          </a:p>
        </p:txBody>
      </p:sp>
      <p:sp>
        <p:nvSpPr>
          <p:cNvPr id="47" name="テキスト ボックス 46"/>
          <p:cNvSpPr txBox="1"/>
          <p:nvPr/>
        </p:nvSpPr>
        <p:spPr>
          <a:xfrm>
            <a:off x="1214414" y="3071810"/>
            <a:ext cx="2227139"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依存グラフ（中間グラフ）</a:t>
            </a:r>
            <a:endParaRPr kumimoji="1" lang="ja-JP" altLang="en-US" sz="1400" dirty="0"/>
          </a:p>
        </p:txBody>
      </p:sp>
      <p:sp>
        <p:nvSpPr>
          <p:cNvPr id="49" name="四角形吹き出し 48"/>
          <p:cNvSpPr/>
          <p:nvPr/>
        </p:nvSpPr>
        <p:spPr bwMode="auto">
          <a:xfrm>
            <a:off x="214282" y="3429000"/>
            <a:ext cx="1143008" cy="357190"/>
          </a:xfrm>
          <a:prstGeom prst="wedgeRectCallout">
            <a:avLst>
              <a:gd name="adj1" fmla="val 95668"/>
              <a:gd name="adj2" fmla="val 60774"/>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50" name="四角形吹き出し 49"/>
          <p:cNvSpPr/>
          <p:nvPr/>
        </p:nvSpPr>
        <p:spPr bwMode="auto">
          <a:xfrm>
            <a:off x="142844" y="4857760"/>
            <a:ext cx="1143008" cy="357190"/>
          </a:xfrm>
          <a:prstGeom prst="wedgeRectCallout">
            <a:avLst>
              <a:gd name="adj1" fmla="val 99551"/>
              <a:gd name="adj2" fmla="val -128118"/>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51" name="四角形吹き出し 50"/>
          <p:cNvSpPr/>
          <p:nvPr/>
        </p:nvSpPr>
        <p:spPr bwMode="auto">
          <a:xfrm>
            <a:off x="2857488" y="4429132"/>
            <a:ext cx="714380" cy="357190"/>
          </a:xfrm>
          <a:prstGeom prst="wedgeRectCallout">
            <a:avLst>
              <a:gd name="adj1" fmla="val -5147"/>
              <a:gd name="adj2" fmla="val -157943"/>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bar()</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52" name="四角形吹き出し 51"/>
          <p:cNvSpPr/>
          <p:nvPr/>
        </p:nvSpPr>
        <p:spPr bwMode="auto">
          <a:xfrm>
            <a:off x="3000364" y="5572140"/>
            <a:ext cx="714380" cy="357190"/>
          </a:xfrm>
          <a:prstGeom prst="wedgeRectCallout">
            <a:avLst>
              <a:gd name="adj1" fmla="val -5147"/>
              <a:gd name="adj2" fmla="val -157943"/>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foo</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48" name="正方形/長方形 47"/>
          <p:cNvSpPr/>
          <p:nvPr/>
        </p:nvSpPr>
        <p:spPr bwMode="auto">
          <a:xfrm>
            <a:off x="1643042" y="3643314"/>
            <a:ext cx="571504" cy="1214446"/>
          </a:xfrm>
          <a:prstGeom prst="rect">
            <a:avLst/>
          </a:prstGeom>
          <a:noFill/>
          <a:ln w="25400" cap="flat" cmpd="sng" algn="ctr">
            <a:solidFill>
              <a:schemeClr val="accent3"/>
            </a:solidFill>
            <a:prstDash val="sysDash"/>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フリーフォーム 51"/>
          <p:cNvSpPr/>
          <p:nvPr/>
        </p:nvSpPr>
        <p:spPr bwMode="auto">
          <a:xfrm>
            <a:off x="361411" y="3890430"/>
            <a:ext cx="3796771" cy="1112305"/>
          </a:xfrm>
          <a:custGeom>
            <a:avLst/>
            <a:gdLst>
              <a:gd name="connsiteX0" fmla="*/ 0 w 3725333"/>
              <a:gd name="connsiteY0" fmla="*/ 355600 h 1007533"/>
              <a:gd name="connsiteX1" fmla="*/ 0 w 3725333"/>
              <a:gd name="connsiteY1" fmla="*/ 1007533 h 1007533"/>
              <a:gd name="connsiteX2" fmla="*/ 939800 w 3725333"/>
              <a:gd name="connsiteY2" fmla="*/ 1007533 h 1007533"/>
              <a:gd name="connsiteX3" fmla="*/ 1413933 w 3725333"/>
              <a:gd name="connsiteY3" fmla="*/ 651933 h 1007533"/>
              <a:gd name="connsiteX4" fmla="*/ 3725333 w 3725333"/>
              <a:gd name="connsiteY4" fmla="*/ 651933 h 1007533"/>
              <a:gd name="connsiteX5" fmla="*/ 3725333 w 3725333"/>
              <a:gd name="connsiteY5" fmla="*/ 0 h 1007533"/>
              <a:gd name="connsiteX6" fmla="*/ 1413933 w 3725333"/>
              <a:gd name="connsiteY6" fmla="*/ 0 h 1007533"/>
              <a:gd name="connsiteX7" fmla="*/ 939800 w 3725333"/>
              <a:gd name="connsiteY7" fmla="*/ 347133 h 1007533"/>
              <a:gd name="connsiteX8" fmla="*/ 0 w 3725333"/>
              <a:gd name="connsiteY8" fmla="*/ 355600 h 10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333" h="1007533">
                <a:moveTo>
                  <a:pt x="0" y="355600"/>
                </a:moveTo>
                <a:lnTo>
                  <a:pt x="0" y="1007533"/>
                </a:lnTo>
                <a:lnTo>
                  <a:pt x="939800" y="1007533"/>
                </a:lnTo>
                <a:lnTo>
                  <a:pt x="1413933" y="651933"/>
                </a:lnTo>
                <a:lnTo>
                  <a:pt x="3725333" y="651933"/>
                </a:lnTo>
                <a:lnTo>
                  <a:pt x="3725333" y="0"/>
                </a:lnTo>
                <a:lnTo>
                  <a:pt x="1413933" y="0"/>
                </a:lnTo>
                <a:lnTo>
                  <a:pt x="939800" y="347133"/>
                </a:lnTo>
                <a:lnTo>
                  <a:pt x="0" y="355600"/>
                </a:lnTo>
                <a:close/>
              </a:path>
            </a:pathLst>
          </a:custGeom>
          <a:solidFill>
            <a:schemeClr val="accent2">
              <a:lumMod val="40000"/>
              <a:lumOff val="60000"/>
              <a:alpha val="50000"/>
            </a:schemeClr>
          </a:solidFill>
          <a:ln w="317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3" name="フリーフォーム 52"/>
          <p:cNvSpPr/>
          <p:nvPr/>
        </p:nvSpPr>
        <p:spPr bwMode="auto">
          <a:xfrm flipV="1">
            <a:off x="362478" y="4321138"/>
            <a:ext cx="3799974" cy="1120279"/>
          </a:xfrm>
          <a:custGeom>
            <a:avLst/>
            <a:gdLst>
              <a:gd name="connsiteX0" fmla="*/ 0 w 3725333"/>
              <a:gd name="connsiteY0" fmla="*/ 355600 h 1007533"/>
              <a:gd name="connsiteX1" fmla="*/ 0 w 3725333"/>
              <a:gd name="connsiteY1" fmla="*/ 1007533 h 1007533"/>
              <a:gd name="connsiteX2" fmla="*/ 939800 w 3725333"/>
              <a:gd name="connsiteY2" fmla="*/ 1007533 h 1007533"/>
              <a:gd name="connsiteX3" fmla="*/ 1413933 w 3725333"/>
              <a:gd name="connsiteY3" fmla="*/ 651933 h 1007533"/>
              <a:gd name="connsiteX4" fmla="*/ 3725333 w 3725333"/>
              <a:gd name="connsiteY4" fmla="*/ 651933 h 1007533"/>
              <a:gd name="connsiteX5" fmla="*/ 3725333 w 3725333"/>
              <a:gd name="connsiteY5" fmla="*/ 0 h 1007533"/>
              <a:gd name="connsiteX6" fmla="*/ 1413933 w 3725333"/>
              <a:gd name="connsiteY6" fmla="*/ 0 h 1007533"/>
              <a:gd name="connsiteX7" fmla="*/ 939800 w 3725333"/>
              <a:gd name="connsiteY7" fmla="*/ 347133 h 1007533"/>
              <a:gd name="connsiteX8" fmla="*/ 0 w 3725333"/>
              <a:gd name="connsiteY8" fmla="*/ 355600 h 10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333" h="1007533">
                <a:moveTo>
                  <a:pt x="0" y="355600"/>
                </a:moveTo>
                <a:lnTo>
                  <a:pt x="0" y="1007533"/>
                </a:lnTo>
                <a:lnTo>
                  <a:pt x="939800" y="1007533"/>
                </a:lnTo>
                <a:lnTo>
                  <a:pt x="1413933" y="651933"/>
                </a:lnTo>
                <a:lnTo>
                  <a:pt x="3725333" y="651933"/>
                </a:lnTo>
                <a:lnTo>
                  <a:pt x="3725333" y="0"/>
                </a:lnTo>
                <a:lnTo>
                  <a:pt x="1413933" y="0"/>
                </a:lnTo>
                <a:lnTo>
                  <a:pt x="939800" y="347133"/>
                </a:lnTo>
                <a:lnTo>
                  <a:pt x="0" y="355600"/>
                </a:lnTo>
                <a:close/>
              </a:path>
            </a:pathLst>
          </a:custGeom>
          <a:solidFill>
            <a:schemeClr val="accent2">
              <a:lumMod val="40000"/>
              <a:lumOff val="60000"/>
              <a:alpha val="50000"/>
            </a:schemeClr>
          </a:solidFill>
          <a:ln w="317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 name="タイトル 1"/>
          <p:cNvSpPr>
            <a:spLocks noGrp="1"/>
          </p:cNvSpPr>
          <p:nvPr>
            <p:ph type="title"/>
          </p:nvPr>
        </p:nvSpPr>
        <p:spPr/>
        <p:txBody>
          <a:bodyPr/>
          <a:lstStyle/>
          <a:p>
            <a:r>
              <a:rPr lang="ja-JP" altLang="en-US" dirty="0" smtClean="0"/>
              <a:t>再利用単位の抽出</a:t>
            </a:r>
            <a:endParaRPr kumimoji="1" lang="ja-JP" altLang="en-US" dirty="0"/>
          </a:p>
        </p:txBody>
      </p:sp>
      <p:sp>
        <p:nvSpPr>
          <p:cNvPr id="3" name="コンテンツ プレースホルダ 2"/>
          <p:cNvSpPr>
            <a:spLocks noGrp="1"/>
          </p:cNvSpPr>
          <p:nvPr>
            <p:ph idx="1"/>
          </p:nvPr>
        </p:nvSpPr>
        <p:spPr>
          <a:xfrm>
            <a:off x="107950" y="1052513"/>
            <a:ext cx="8928100" cy="1804983"/>
          </a:xfrm>
        </p:spPr>
        <p:txBody>
          <a:bodyPr>
            <a:normAutofit/>
          </a:bodyPr>
          <a:lstStyle/>
          <a:p>
            <a:r>
              <a:rPr lang="ja-JP" altLang="en-US" dirty="0" smtClean="0"/>
              <a:t>依存グラフを探索することで再利用単位を抽出</a:t>
            </a:r>
            <a:endParaRPr lang="en-US" altLang="ja-JP" dirty="0" smtClean="0"/>
          </a:p>
          <a:p>
            <a:pPr lvl="1"/>
            <a:r>
              <a:rPr kumimoji="1" lang="ja-JP" altLang="en-US" dirty="0" smtClean="0"/>
              <a:t>再利用対象のクラスが始点</a:t>
            </a:r>
            <a:endParaRPr kumimoji="1" lang="en-US" altLang="ja-JP" dirty="0" smtClean="0"/>
          </a:p>
          <a:p>
            <a:pPr lvl="1"/>
            <a:r>
              <a:rPr lang="ja-JP" altLang="en-US" dirty="0" smtClean="0"/>
              <a:t>一つの頂点から，重複する複数のラベルをもつ辺を利用しない</a:t>
            </a:r>
            <a:endParaRPr lang="en-US" altLang="ja-JP" dirty="0" smtClean="0"/>
          </a:p>
          <a:p>
            <a:pPr lvl="2"/>
            <a:r>
              <a:rPr lang="ja-JP" altLang="en-US" dirty="0" smtClean="0"/>
              <a:t>衝突する部品を選択することを避ける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25</a:t>
            </a:fld>
            <a:endParaRPr kumimoji="1" lang="ja-JP" altLang="en-US"/>
          </a:p>
        </p:txBody>
      </p:sp>
      <p:sp>
        <p:nvSpPr>
          <p:cNvPr id="7" name="正方形/長方形 6"/>
          <p:cNvSpPr/>
          <p:nvPr/>
        </p:nvSpPr>
        <p:spPr bwMode="auto">
          <a:xfrm>
            <a:off x="428596" y="4357694"/>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正方形/長方形 7"/>
          <p:cNvSpPr/>
          <p:nvPr/>
        </p:nvSpPr>
        <p:spPr bwMode="auto">
          <a:xfrm>
            <a:off x="714348" y="450057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9" name="正方形/長方形 8"/>
          <p:cNvSpPr/>
          <p:nvPr/>
        </p:nvSpPr>
        <p:spPr bwMode="auto">
          <a:xfrm>
            <a:off x="1857356" y="4000504"/>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0" name="正方形/長方形 9"/>
          <p:cNvSpPr/>
          <p:nvPr/>
        </p:nvSpPr>
        <p:spPr bwMode="auto">
          <a:xfrm>
            <a:off x="1928794" y="414338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1" name="正方形/長方形 10"/>
          <p:cNvSpPr/>
          <p:nvPr/>
        </p:nvSpPr>
        <p:spPr bwMode="auto">
          <a:xfrm>
            <a:off x="2357422" y="414338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2" name="正方形/長方形 11"/>
          <p:cNvSpPr/>
          <p:nvPr/>
        </p:nvSpPr>
        <p:spPr bwMode="auto">
          <a:xfrm>
            <a:off x="1857356" y="478632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3" name="正方形/長方形 12"/>
          <p:cNvSpPr/>
          <p:nvPr/>
        </p:nvSpPr>
        <p:spPr bwMode="auto">
          <a:xfrm>
            <a:off x="3214678" y="4000504"/>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4" name="正方形/長方形 13"/>
          <p:cNvSpPr/>
          <p:nvPr/>
        </p:nvSpPr>
        <p:spPr bwMode="auto">
          <a:xfrm>
            <a:off x="3214678" y="478632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 name="正方形/長方形 14"/>
          <p:cNvSpPr/>
          <p:nvPr/>
        </p:nvSpPr>
        <p:spPr bwMode="auto">
          <a:xfrm>
            <a:off x="2143108"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6" name="正方形/長方形 15"/>
          <p:cNvSpPr/>
          <p:nvPr/>
        </p:nvSpPr>
        <p:spPr bwMode="auto">
          <a:xfrm>
            <a:off x="3500430" y="4143380"/>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7" name="正方形/長方形 16"/>
          <p:cNvSpPr/>
          <p:nvPr/>
        </p:nvSpPr>
        <p:spPr bwMode="auto">
          <a:xfrm>
            <a:off x="3500430"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18" name="AutoShape 19"/>
          <p:cNvCxnSpPr>
            <a:cxnSpLocks noChangeShapeType="1"/>
            <a:stCxn id="7" idx="3"/>
            <a:endCxn id="9" idx="1"/>
          </p:cNvCxnSpPr>
          <p:nvPr/>
        </p:nvCxnSpPr>
        <p:spPr bwMode="auto">
          <a:xfrm flipV="1">
            <a:off x="1285852" y="4286256"/>
            <a:ext cx="571504" cy="357190"/>
          </a:xfrm>
          <a:prstGeom prst="straightConnector1">
            <a:avLst/>
          </a:prstGeom>
          <a:noFill/>
          <a:ln w="12700">
            <a:solidFill>
              <a:schemeClr val="tx1"/>
            </a:solidFill>
            <a:round/>
            <a:headEnd/>
            <a:tailEnd type="triangle" w="lg" len="med"/>
          </a:ln>
        </p:spPr>
      </p:cxnSp>
      <p:cxnSp>
        <p:nvCxnSpPr>
          <p:cNvPr id="19" name="AutoShape 19"/>
          <p:cNvCxnSpPr>
            <a:cxnSpLocks noChangeShapeType="1"/>
            <a:stCxn id="7" idx="3"/>
            <a:endCxn id="12" idx="1"/>
          </p:cNvCxnSpPr>
          <p:nvPr/>
        </p:nvCxnSpPr>
        <p:spPr bwMode="auto">
          <a:xfrm>
            <a:off x="1285852" y="4643446"/>
            <a:ext cx="571504" cy="428628"/>
          </a:xfrm>
          <a:prstGeom prst="straightConnector1">
            <a:avLst/>
          </a:prstGeom>
          <a:noFill/>
          <a:ln w="12700">
            <a:solidFill>
              <a:schemeClr val="tx1"/>
            </a:solidFill>
            <a:round/>
            <a:headEnd/>
            <a:tailEnd type="triangle" w="lg" len="med"/>
          </a:ln>
        </p:spPr>
      </p:cxnSp>
      <p:cxnSp>
        <p:nvCxnSpPr>
          <p:cNvPr id="20" name="AutoShape 19"/>
          <p:cNvCxnSpPr>
            <a:cxnSpLocks noChangeShapeType="1"/>
            <a:stCxn id="9" idx="3"/>
            <a:endCxn id="13" idx="1"/>
          </p:cNvCxnSpPr>
          <p:nvPr/>
        </p:nvCxnSpPr>
        <p:spPr bwMode="auto">
          <a:xfrm>
            <a:off x="2714612" y="4286256"/>
            <a:ext cx="500066" cy="1588"/>
          </a:xfrm>
          <a:prstGeom prst="straightConnector1">
            <a:avLst/>
          </a:prstGeom>
          <a:noFill/>
          <a:ln w="12700">
            <a:solidFill>
              <a:schemeClr val="tx1"/>
            </a:solidFill>
            <a:round/>
            <a:headEnd/>
            <a:tailEnd type="triangle" w="lg" len="med"/>
          </a:ln>
        </p:spPr>
      </p:cxnSp>
      <p:cxnSp>
        <p:nvCxnSpPr>
          <p:cNvPr id="21" name="AutoShape 19"/>
          <p:cNvCxnSpPr>
            <a:cxnSpLocks noChangeShapeType="1"/>
            <a:stCxn id="12" idx="3"/>
            <a:endCxn id="14" idx="1"/>
          </p:cNvCxnSpPr>
          <p:nvPr/>
        </p:nvCxnSpPr>
        <p:spPr bwMode="auto">
          <a:xfrm>
            <a:off x="2714612" y="5072074"/>
            <a:ext cx="500066" cy="1588"/>
          </a:xfrm>
          <a:prstGeom prst="straightConnector1">
            <a:avLst/>
          </a:prstGeom>
          <a:noFill/>
          <a:ln w="12700">
            <a:solidFill>
              <a:schemeClr val="tx1"/>
            </a:solidFill>
            <a:round/>
            <a:headEnd/>
            <a:tailEnd type="triangle" w="lg" len="med"/>
          </a:ln>
        </p:spPr>
      </p:cxnSp>
      <p:sp>
        <p:nvSpPr>
          <p:cNvPr id="22" name="テキスト ボックス 21"/>
          <p:cNvSpPr txBox="1"/>
          <p:nvPr/>
        </p:nvSpPr>
        <p:spPr>
          <a:xfrm>
            <a:off x="1428728" y="4214818"/>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3" name="テキスト ボックス 22"/>
          <p:cNvSpPr txBox="1"/>
          <p:nvPr/>
        </p:nvSpPr>
        <p:spPr>
          <a:xfrm>
            <a:off x="1428728" y="4714884"/>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4" name="テキスト ボックス 23"/>
          <p:cNvSpPr txBox="1"/>
          <p:nvPr/>
        </p:nvSpPr>
        <p:spPr>
          <a:xfrm>
            <a:off x="2857488" y="4143380"/>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5" name="テキスト ボックス 24"/>
          <p:cNvSpPr txBox="1"/>
          <p:nvPr/>
        </p:nvSpPr>
        <p:spPr>
          <a:xfrm>
            <a:off x="2857488" y="5000636"/>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mtClean="0">
                <a:latin typeface="Consolas" pitchFamily="49" charset="0"/>
              </a:rPr>
              <a:t>C</a:t>
            </a:r>
            <a:endParaRPr kumimoji="1" lang="ja-JP" altLang="en-US" dirty="0">
              <a:latin typeface="Consolas" pitchFamily="49" charset="0"/>
            </a:endParaRPr>
          </a:p>
        </p:txBody>
      </p:sp>
      <p:sp>
        <p:nvSpPr>
          <p:cNvPr id="26" name="右矢印 25"/>
          <p:cNvSpPr/>
          <p:nvPr/>
        </p:nvSpPr>
        <p:spPr bwMode="auto">
          <a:xfrm>
            <a:off x="4714876" y="4214818"/>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5643570" y="385762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bwMode="auto">
          <a:xfrm>
            <a:off x="5929322" y="400050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9" name="正方形/長方形 28"/>
          <p:cNvSpPr/>
          <p:nvPr/>
        </p:nvSpPr>
        <p:spPr bwMode="auto">
          <a:xfrm>
            <a:off x="6643702" y="385762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 name="正方形/長方形 29"/>
          <p:cNvSpPr/>
          <p:nvPr/>
        </p:nvSpPr>
        <p:spPr bwMode="auto">
          <a:xfrm>
            <a:off x="6715140" y="400050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1" name="正方形/長方形 30"/>
          <p:cNvSpPr/>
          <p:nvPr/>
        </p:nvSpPr>
        <p:spPr bwMode="auto">
          <a:xfrm>
            <a:off x="7143768" y="400050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2" name="正方形/長方形 31"/>
          <p:cNvSpPr/>
          <p:nvPr/>
        </p:nvSpPr>
        <p:spPr bwMode="auto">
          <a:xfrm>
            <a:off x="7643834" y="385762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 name="正方形/長方形 32"/>
          <p:cNvSpPr/>
          <p:nvPr/>
        </p:nvSpPr>
        <p:spPr bwMode="auto">
          <a:xfrm>
            <a:off x="7929586" y="400050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4" name="正方形/長方形 33"/>
          <p:cNvSpPr/>
          <p:nvPr/>
        </p:nvSpPr>
        <p:spPr bwMode="auto">
          <a:xfrm>
            <a:off x="5643570" y="4643446"/>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5" name="正方形/長方形 34"/>
          <p:cNvSpPr/>
          <p:nvPr/>
        </p:nvSpPr>
        <p:spPr bwMode="auto">
          <a:xfrm>
            <a:off x="5929322" y="478632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6" name="正方形/長方形 35"/>
          <p:cNvSpPr/>
          <p:nvPr/>
        </p:nvSpPr>
        <p:spPr bwMode="auto">
          <a:xfrm>
            <a:off x="6643702" y="4643446"/>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7" name="正方形/長方形 36"/>
          <p:cNvSpPr/>
          <p:nvPr/>
        </p:nvSpPr>
        <p:spPr bwMode="auto">
          <a:xfrm>
            <a:off x="7643834" y="4643446"/>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8" name="正方形/長方形 37"/>
          <p:cNvSpPr/>
          <p:nvPr/>
        </p:nvSpPr>
        <p:spPr bwMode="auto">
          <a:xfrm>
            <a:off x="6929454" y="478632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39" name="正方形/長方形 38"/>
          <p:cNvSpPr/>
          <p:nvPr/>
        </p:nvSpPr>
        <p:spPr bwMode="auto">
          <a:xfrm>
            <a:off x="7929586" y="4786322"/>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40" name="正方形/長方形 39"/>
          <p:cNvSpPr/>
          <p:nvPr/>
        </p:nvSpPr>
        <p:spPr bwMode="auto">
          <a:xfrm>
            <a:off x="5572132" y="3786190"/>
            <a:ext cx="3000396" cy="714380"/>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1" name="正方形/長方形 40"/>
          <p:cNvSpPr/>
          <p:nvPr/>
        </p:nvSpPr>
        <p:spPr bwMode="auto">
          <a:xfrm>
            <a:off x="5572132" y="4572008"/>
            <a:ext cx="3000396" cy="714380"/>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2" name="テキスト ボックス 41"/>
          <p:cNvSpPr txBox="1"/>
          <p:nvPr/>
        </p:nvSpPr>
        <p:spPr>
          <a:xfrm>
            <a:off x="1857356" y="3214686"/>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依存グラフ</a:t>
            </a:r>
            <a:endParaRPr kumimoji="1" lang="ja-JP" altLang="en-US" sz="1400" dirty="0"/>
          </a:p>
        </p:txBody>
      </p:sp>
      <p:sp>
        <p:nvSpPr>
          <p:cNvPr id="43" name="テキスト ボックス 42"/>
          <p:cNvSpPr txBox="1"/>
          <p:nvPr/>
        </p:nvSpPr>
        <p:spPr>
          <a:xfrm>
            <a:off x="6572264" y="3214686"/>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再利用単位</a:t>
            </a:r>
            <a:endParaRPr kumimoji="1" lang="ja-JP"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vertical)">
                                      <p:cBhvr>
                                        <p:cTn id="7" dur="500"/>
                                        <p:tgtEl>
                                          <p:spTgt spid="5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vertical)">
                                      <p:cBhvr>
                                        <p:cTn id="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完全性の判定</a:t>
            </a:r>
            <a:endParaRPr kumimoji="1" lang="ja-JP" altLang="en-US" dirty="0"/>
          </a:p>
        </p:txBody>
      </p:sp>
      <p:sp>
        <p:nvSpPr>
          <p:cNvPr id="3" name="コンテンツ プレースホルダ 2"/>
          <p:cNvSpPr>
            <a:spLocks noGrp="1"/>
          </p:cNvSpPr>
          <p:nvPr>
            <p:ph idx="1"/>
          </p:nvPr>
        </p:nvSpPr>
        <p:spPr>
          <a:xfrm>
            <a:off x="107950" y="1052513"/>
            <a:ext cx="8928100" cy="2019297"/>
          </a:xfrm>
        </p:spPr>
        <p:txBody>
          <a:bodyPr>
            <a:normAutofit lnSpcReduction="10000"/>
          </a:bodyPr>
          <a:lstStyle/>
          <a:p>
            <a:r>
              <a:rPr lang="ja-JP" altLang="en-US" dirty="0" smtClean="0"/>
              <a:t>完全な再利用単位</a:t>
            </a:r>
            <a:endParaRPr lang="en-US" altLang="ja-JP" dirty="0" smtClean="0"/>
          </a:p>
          <a:p>
            <a:pPr lvl="1"/>
            <a:r>
              <a:rPr lang="ja-JP" altLang="en-US" dirty="0" smtClean="0"/>
              <a:t>参照先を特定すべき参照が，すべて特定される</a:t>
            </a:r>
            <a:endParaRPr lang="en-US" altLang="ja-JP" dirty="0" smtClean="0"/>
          </a:p>
          <a:p>
            <a:pPr lvl="2"/>
            <a:r>
              <a:rPr lang="ja-JP" altLang="en-US" dirty="0" smtClean="0"/>
              <a:t>依存グラフ上のいずれかのクラスを用いることで特定可能な参照</a:t>
            </a:r>
            <a:endParaRPr lang="en-US" altLang="ja-JP" dirty="0" smtClean="0"/>
          </a:p>
          <a:p>
            <a:r>
              <a:rPr lang="ja-JP" altLang="en-US" dirty="0" smtClean="0"/>
              <a:t>不完全な再利用単位</a:t>
            </a:r>
            <a:endParaRPr lang="en-US" altLang="ja-JP" dirty="0" smtClean="0"/>
          </a:p>
          <a:p>
            <a:pPr lvl="1"/>
            <a:r>
              <a:rPr lang="ja-JP" altLang="en-US" dirty="0" smtClean="0"/>
              <a:t>特定できない参照が存在する</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26</a:t>
            </a:fld>
            <a:endParaRPr kumimoji="1" lang="ja-JP" altLang="en-US" dirty="0"/>
          </a:p>
        </p:txBody>
      </p:sp>
      <p:sp>
        <p:nvSpPr>
          <p:cNvPr id="7" name="正方形/長方形 6"/>
          <p:cNvSpPr/>
          <p:nvPr/>
        </p:nvSpPr>
        <p:spPr bwMode="auto">
          <a:xfrm>
            <a:off x="428596" y="407194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正方形/長方形 7"/>
          <p:cNvSpPr/>
          <p:nvPr/>
        </p:nvSpPr>
        <p:spPr bwMode="auto">
          <a:xfrm>
            <a:off x="714348" y="42148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9" name="正方形/長方形 8"/>
          <p:cNvSpPr/>
          <p:nvPr/>
        </p:nvSpPr>
        <p:spPr bwMode="auto">
          <a:xfrm>
            <a:off x="1428728" y="407194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0" name="正方形/長方形 9"/>
          <p:cNvSpPr/>
          <p:nvPr/>
        </p:nvSpPr>
        <p:spPr bwMode="auto">
          <a:xfrm>
            <a:off x="1500166" y="42148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1" name="正方形/長方形 10"/>
          <p:cNvSpPr/>
          <p:nvPr/>
        </p:nvSpPr>
        <p:spPr bwMode="auto">
          <a:xfrm>
            <a:off x="1928794" y="42148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2" name="正方形/長方形 11"/>
          <p:cNvSpPr/>
          <p:nvPr/>
        </p:nvSpPr>
        <p:spPr bwMode="auto">
          <a:xfrm>
            <a:off x="2428860" y="407194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3" name="正方形/長方形 12"/>
          <p:cNvSpPr/>
          <p:nvPr/>
        </p:nvSpPr>
        <p:spPr bwMode="auto">
          <a:xfrm>
            <a:off x="2714612" y="421481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4" name="正方形/長方形 13"/>
          <p:cNvSpPr/>
          <p:nvPr/>
        </p:nvSpPr>
        <p:spPr bwMode="auto">
          <a:xfrm>
            <a:off x="428596" y="492919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 name="正方形/長方形 14"/>
          <p:cNvSpPr/>
          <p:nvPr/>
        </p:nvSpPr>
        <p:spPr bwMode="auto">
          <a:xfrm>
            <a:off x="714348" y="507207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6" name="正方形/長方形 15"/>
          <p:cNvSpPr/>
          <p:nvPr/>
        </p:nvSpPr>
        <p:spPr bwMode="auto">
          <a:xfrm>
            <a:off x="1428728" y="492919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 name="正方形/長方形 16"/>
          <p:cNvSpPr/>
          <p:nvPr/>
        </p:nvSpPr>
        <p:spPr bwMode="auto">
          <a:xfrm>
            <a:off x="2428860" y="4929198"/>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 name="正方形/長方形 17"/>
          <p:cNvSpPr/>
          <p:nvPr/>
        </p:nvSpPr>
        <p:spPr bwMode="auto">
          <a:xfrm>
            <a:off x="1714480" y="507207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9" name="正方形/長方形 18"/>
          <p:cNvSpPr/>
          <p:nvPr/>
        </p:nvSpPr>
        <p:spPr bwMode="auto">
          <a:xfrm>
            <a:off x="2714612" y="507207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0" name="正方形/長方形 19"/>
          <p:cNvSpPr/>
          <p:nvPr/>
        </p:nvSpPr>
        <p:spPr bwMode="auto">
          <a:xfrm>
            <a:off x="357158" y="4000504"/>
            <a:ext cx="3000396" cy="714380"/>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 name="正方形/長方形 20"/>
          <p:cNvSpPr/>
          <p:nvPr/>
        </p:nvSpPr>
        <p:spPr bwMode="auto">
          <a:xfrm>
            <a:off x="357158" y="4857760"/>
            <a:ext cx="3000396" cy="714380"/>
          </a:xfrm>
          <a:prstGeom prst="rect">
            <a:avLst/>
          </a:prstGeom>
          <a:noFill/>
          <a:ln w="254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 name="右矢印 25"/>
          <p:cNvSpPr/>
          <p:nvPr/>
        </p:nvSpPr>
        <p:spPr bwMode="auto">
          <a:xfrm>
            <a:off x="7000892" y="4000504"/>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右矢印 26"/>
          <p:cNvSpPr/>
          <p:nvPr/>
        </p:nvSpPr>
        <p:spPr bwMode="auto">
          <a:xfrm>
            <a:off x="7000892" y="4929198"/>
            <a:ext cx="479055" cy="714380"/>
          </a:xfrm>
          <a:prstGeom prst="rightArrow">
            <a:avLst>
              <a:gd name="adj1" fmla="val 44883"/>
              <a:gd name="adj2" fmla="val 65978"/>
            </a:avLst>
          </a:prstGeom>
          <a:solidFill>
            <a:schemeClr val="accent3"/>
          </a:solidFill>
          <a:ln w="12700" cap="flat" cmpd="sng" algn="ctr">
            <a:solidFill>
              <a:schemeClr val="accent3">
                <a:lumMod val="50000"/>
              </a:schemeClr>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a:xfrm>
            <a:off x="7786710" y="3913535"/>
            <a:ext cx="714379" cy="923330"/>
          </a:xfrm>
          <a:prstGeom prst="rect">
            <a:avLst/>
          </a:prstGeom>
        </p:spPr>
        <p:txBody>
          <a:bodyPr wrap="square" lIns="0" tIns="0" rIns="0" bIns="0">
            <a:spAutoFit/>
          </a:bodyPr>
          <a:lstStyle/>
          <a:p>
            <a:r>
              <a:rPr lang="ja-JP" altLang="en-US" sz="6000" b="1" dirty="0" smtClean="0">
                <a:solidFill>
                  <a:schemeClr val="accent2"/>
                </a:solidFill>
                <a:latin typeface="Consolas" pitchFamily="49" charset="0"/>
              </a:rPr>
              <a:t>○</a:t>
            </a:r>
            <a:endParaRPr lang="ja-JP" altLang="en-US" sz="6000" b="1" dirty="0">
              <a:solidFill>
                <a:schemeClr val="accent2"/>
              </a:solidFill>
            </a:endParaRPr>
          </a:p>
        </p:txBody>
      </p:sp>
      <p:sp>
        <p:nvSpPr>
          <p:cNvPr id="29" name="正方形/長方形 28"/>
          <p:cNvSpPr/>
          <p:nvPr/>
        </p:nvSpPr>
        <p:spPr>
          <a:xfrm>
            <a:off x="7858148" y="4913667"/>
            <a:ext cx="642941" cy="923330"/>
          </a:xfrm>
          <a:prstGeom prst="rect">
            <a:avLst/>
          </a:prstGeom>
        </p:spPr>
        <p:txBody>
          <a:bodyPr wrap="square" lIns="0" tIns="0" rIns="0" bIns="0">
            <a:spAutoFit/>
          </a:bodyPr>
          <a:lstStyle/>
          <a:p>
            <a:r>
              <a:rPr lang="en-US" altLang="ja-JP" sz="6000" b="1" dirty="0" smtClean="0">
                <a:solidFill>
                  <a:schemeClr val="accent4"/>
                </a:solidFill>
              </a:rPr>
              <a:t>×</a:t>
            </a:r>
            <a:endParaRPr lang="ja-JP" altLang="en-US" sz="6000" b="1" dirty="0">
              <a:solidFill>
                <a:schemeClr val="accent4"/>
              </a:solidFill>
            </a:endParaRPr>
          </a:p>
        </p:txBody>
      </p:sp>
      <p:sp>
        <p:nvSpPr>
          <p:cNvPr id="32" name="テキスト ボックス 31"/>
          <p:cNvSpPr txBox="1"/>
          <p:nvPr/>
        </p:nvSpPr>
        <p:spPr>
          <a:xfrm>
            <a:off x="1071538" y="3143248"/>
            <a:ext cx="970385"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再利用単位</a:t>
            </a:r>
            <a:endParaRPr kumimoji="1" lang="ja-JP" altLang="en-US" sz="1400" dirty="0"/>
          </a:p>
        </p:txBody>
      </p:sp>
      <p:sp>
        <p:nvSpPr>
          <p:cNvPr id="33" name="テキスト ボックス 32"/>
          <p:cNvSpPr txBox="1"/>
          <p:nvPr/>
        </p:nvSpPr>
        <p:spPr>
          <a:xfrm>
            <a:off x="7929586" y="3143248"/>
            <a:ext cx="723275" cy="307777"/>
          </a:xfrm>
          <a:prstGeom prst="rect">
            <a:avLst/>
          </a:prstGeom>
          <a:noFill/>
          <a:ln w="19050">
            <a:solidFill>
              <a:schemeClr val="accent2"/>
            </a:solidFill>
          </a:ln>
        </p:spPr>
        <p:txBody>
          <a:bodyPr wrap="none" rtlCol="0">
            <a:spAutoFit/>
          </a:bodyPr>
          <a:lstStyle/>
          <a:p>
            <a:r>
              <a:rPr kumimoji="1" lang="ja-JP" altLang="en-US" sz="1400" dirty="0" smtClean="0"/>
              <a:t>完全性</a:t>
            </a:r>
            <a:endParaRPr kumimoji="1" lang="ja-JP" altLang="en-US" sz="1400" dirty="0"/>
          </a:p>
        </p:txBody>
      </p:sp>
      <p:sp>
        <p:nvSpPr>
          <p:cNvPr id="34" name="テキスト ボックス 33"/>
          <p:cNvSpPr txBox="1"/>
          <p:nvPr/>
        </p:nvSpPr>
        <p:spPr>
          <a:xfrm>
            <a:off x="4599865" y="3143248"/>
            <a:ext cx="611312"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kumimoji="1" lang="ja-JP" altLang="en-US" sz="1400" dirty="0" smtClean="0"/>
              <a:t>参照先</a:t>
            </a:r>
            <a:endParaRPr kumimoji="1" lang="ja-JP" altLang="en-US" sz="1400" dirty="0"/>
          </a:p>
        </p:txBody>
      </p:sp>
      <p:graphicFrame>
        <p:nvGraphicFramePr>
          <p:cNvPr id="35" name="表 34"/>
          <p:cNvGraphicFramePr>
            <a:graphicFrameLocks noGrp="1"/>
          </p:cNvGraphicFramePr>
          <p:nvPr/>
        </p:nvGraphicFramePr>
        <p:xfrm>
          <a:off x="3714744" y="3629664"/>
          <a:ext cx="2928957" cy="370840"/>
        </p:xfrm>
        <a:graphic>
          <a:graphicData uri="http://schemas.openxmlformats.org/drawingml/2006/table">
            <a:tbl>
              <a:tblPr firstRow="1">
                <a:tableStyleId>{F5AB1C69-6EDB-4FF4-983F-18BD219EF322}</a:tableStyleId>
              </a:tblPr>
              <a:tblGrid>
                <a:gridCol w="720543"/>
                <a:gridCol w="1080816"/>
                <a:gridCol w="1127598"/>
              </a:tblGrid>
              <a:tr h="370840">
                <a:tc>
                  <a:txBody>
                    <a:bodyPr/>
                    <a:lstStyle/>
                    <a:p>
                      <a:r>
                        <a:rPr kumimoji="1" lang="en-US" altLang="ja-JP" dirty="0" smtClean="0"/>
                        <a:t>B</a:t>
                      </a:r>
                      <a:endParaRPr kumimoji="1" lang="ja-JP" altLang="en-US" dirty="0">
                        <a:latin typeface="Consolas" pitchFamily="49" charset="0"/>
                      </a:endParaRPr>
                    </a:p>
                  </a:txBody>
                  <a:tcPr/>
                </a:tc>
                <a:tc>
                  <a:txBody>
                    <a:bodyPr/>
                    <a:lstStyle/>
                    <a:p>
                      <a:r>
                        <a:rPr kumimoji="1" lang="en-US" altLang="ja-JP" dirty="0" err="1" smtClean="0"/>
                        <a:t>foo</a:t>
                      </a:r>
                      <a:r>
                        <a:rPr kumimoji="1" lang="en-US" altLang="ja-JP" dirty="0" smtClean="0"/>
                        <a:t>()</a:t>
                      </a:r>
                      <a:endParaRPr kumimoji="1" lang="ja-JP" altLang="en-US" dirty="0">
                        <a:latin typeface="Consolas" pitchFamily="49" charset="0"/>
                      </a:endParaRPr>
                    </a:p>
                  </a:txBody>
                  <a:tcPr/>
                </a:tc>
                <a:tc>
                  <a:txBody>
                    <a:bodyPr/>
                    <a:lstStyle/>
                    <a:p>
                      <a:r>
                        <a:rPr kumimoji="1" lang="en-US" altLang="ja-JP" dirty="0" smtClean="0"/>
                        <a:t>bar()</a:t>
                      </a:r>
                      <a:endParaRPr kumimoji="1" lang="ja-JP" altLang="en-US" dirty="0">
                        <a:latin typeface="Consolas" pitchFamily="49" charset="0"/>
                      </a:endParaRPr>
                    </a:p>
                  </a:txBody>
                  <a:tcPr/>
                </a:tc>
              </a:tr>
            </a:tbl>
          </a:graphicData>
        </a:graphic>
      </p:graphicFrame>
      <p:graphicFrame>
        <p:nvGraphicFramePr>
          <p:cNvPr id="38" name="表 37"/>
          <p:cNvGraphicFramePr>
            <a:graphicFrameLocks noGrp="1"/>
          </p:cNvGraphicFramePr>
          <p:nvPr/>
        </p:nvGraphicFramePr>
        <p:xfrm>
          <a:off x="3714744" y="5000636"/>
          <a:ext cx="2928957" cy="396240"/>
        </p:xfrm>
        <a:graphic>
          <a:graphicData uri="http://schemas.openxmlformats.org/drawingml/2006/table">
            <a:tbl>
              <a:tblPr bandCol="1">
                <a:tableStyleId>{F5AB1C69-6EDB-4FF4-983F-18BD219EF322}</a:tableStyleId>
              </a:tblPr>
              <a:tblGrid>
                <a:gridCol w="720543"/>
                <a:gridCol w="1080816"/>
                <a:gridCol w="1127598"/>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B</a:t>
                      </a:r>
                      <a:r>
                        <a:rPr lang="en-US" altLang="ja-JP" sz="1400" baseline="-25000" dirty="0" smtClean="0"/>
                        <a:t>3</a:t>
                      </a:r>
                      <a:endParaRPr kumimoji="1" lang="en-US" altLang="ja-JP" sz="1400" dirty="0" smtClean="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a:t>
                      </a:r>
                      <a:r>
                        <a:rPr lang="en-US" altLang="ja-JP" sz="1400" baseline="-25000" dirty="0" smtClean="0"/>
                        <a:t>2</a:t>
                      </a:r>
                      <a:r>
                        <a:rPr lang="ja-JP" altLang="en-US" sz="1400" dirty="0" smtClean="0"/>
                        <a:t>の</a:t>
                      </a:r>
                      <a:r>
                        <a:rPr lang="en-US" altLang="ja-JP" sz="1400" dirty="0" err="1" smtClean="0"/>
                        <a:t>foo</a:t>
                      </a:r>
                      <a:r>
                        <a:rPr lang="en-US" altLang="ja-JP" sz="1400" dirty="0" smtClean="0"/>
                        <a: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solidFill>
                            <a:schemeClr val="accent4"/>
                          </a:solidFill>
                        </a:rPr>
                        <a:t>×</a:t>
                      </a:r>
                    </a:p>
                  </a:txBody>
                  <a:tcPr anchor="ctr"/>
                </a:tc>
              </a:tr>
            </a:tbl>
          </a:graphicData>
        </a:graphic>
      </p:graphicFrame>
      <p:graphicFrame>
        <p:nvGraphicFramePr>
          <p:cNvPr id="39" name="表 38"/>
          <p:cNvGraphicFramePr>
            <a:graphicFrameLocks noGrp="1"/>
          </p:cNvGraphicFramePr>
          <p:nvPr/>
        </p:nvGraphicFramePr>
        <p:xfrm>
          <a:off x="3714744" y="4143380"/>
          <a:ext cx="2928957" cy="518160"/>
        </p:xfrm>
        <a:graphic>
          <a:graphicData uri="http://schemas.openxmlformats.org/drawingml/2006/table">
            <a:tbl>
              <a:tblPr bandCol="1">
                <a:tableStyleId>{F5AB1C69-6EDB-4FF4-983F-18BD219EF322}</a:tableStyleId>
              </a:tblPr>
              <a:tblGrid>
                <a:gridCol w="720543"/>
                <a:gridCol w="1080816"/>
                <a:gridCol w="1127598"/>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B</a:t>
                      </a:r>
                      <a:r>
                        <a:rPr lang="en-US" altLang="ja-JP" sz="1400" baseline="-25000" dirty="0" smtClean="0"/>
                        <a:t>1</a:t>
                      </a:r>
                      <a:r>
                        <a:rPr lang="en-US" altLang="ja-JP" sz="1400" dirty="0" smtClean="0"/>
                        <a:t> ,B</a:t>
                      </a:r>
                      <a:r>
                        <a:rPr lang="en-US" altLang="ja-JP" sz="1400" baseline="-25000" dirty="0" smtClean="0"/>
                        <a:t>2</a:t>
                      </a:r>
                      <a:endParaRPr kumimoji="1" lang="en-US" altLang="ja-JP" sz="1400" dirty="0" smtClean="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{B</a:t>
                      </a:r>
                      <a:r>
                        <a:rPr lang="en-US" altLang="ja-JP" sz="1400" baseline="-25000" dirty="0" smtClean="0"/>
                        <a:t>1, </a:t>
                      </a:r>
                      <a:r>
                        <a:rPr lang="en-US" altLang="ja-JP" sz="1400" dirty="0" smtClean="0"/>
                        <a:t>B</a:t>
                      </a:r>
                      <a:r>
                        <a:rPr lang="en-US" altLang="ja-JP" sz="1400" baseline="-25000" dirty="0" smtClean="0"/>
                        <a:t>2</a:t>
                      </a:r>
                      <a:r>
                        <a:rPr lang="en-US" altLang="ja-JP" sz="1400" dirty="0" smtClean="0"/>
                        <a:t>}</a:t>
                      </a:r>
                      <a:r>
                        <a:rPr lang="ja-JP" altLang="en-US" sz="1400" dirty="0" smtClean="0"/>
                        <a:t>の</a:t>
                      </a:r>
                      <a:r>
                        <a:rPr lang="en-US" altLang="ja-JP" sz="1400" dirty="0" err="1" smtClean="0"/>
                        <a:t>foo</a:t>
                      </a:r>
                      <a:r>
                        <a:rPr lang="en-US" altLang="ja-JP" sz="1400" dirty="0" smtClean="0"/>
                        <a:t>()</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a:t>
                      </a:r>
                      <a:r>
                        <a:rPr lang="en-US" altLang="ja-JP" sz="1400" baseline="-25000" dirty="0" smtClean="0"/>
                        <a:t>1</a:t>
                      </a:r>
                      <a:r>
                        <a:rPr kumimoji="1" lang="ja-JP" altLang="en-US" sz="1400" dirty="0" smtClean="0"/>
                        <a:t>の</a:t>
                      </a:r>
                      <a:r>
                        <a:rPr kumimoji="1" lang="en-US" altLang="ja-JP" sz="1400" dirty="0" smtClean="0"/>
                        <a:t>bar()</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フリーフォーム 42"/>
          <p:cNvSpPr/>
          <p:nvPr/>
        </p:nvSpPr>
        <p:spPr bwMode="auto">
          <a:xfrm flipV="1">
            <a:off x="1577505" y="5129210"/>
            <a:ext cx="5244860" cy="1105253"/>
          </a:xfrm>
          <a:custGeom>
            <a:avLst/>
            <a:gdLst>
              <a:gd name="connsiteX0" fmla="*/ 0 w 5244860"/>
              <a:gd name="connsiteY0" fmla="*/ 0 h 1026543"/>
              <a:gd name="connsiteX1" fmla="*/ 0 w 5244860"/>
              <a:gd name="connsiteY1" fmla="*/ 664234 h 1026543"/>
              <a:gd name="connsiteX2" fmla="*/ 957532 w 5244860"/>
              <a:gd name="connsiteY2" fmla="*/ 664234 h 1026543"/>
              <a:gd name="connsiteX3" fmla="*/ 1492369 w 5244860"/>
              <a:gd name="connsiteY3" fmla="*/ 1026543 h 1026543"/>
              <a:gd name="connsiteX4" fmla="*/ 2458528 w 5244860"/>
              <a:gd name="connsiteY4" fmla="*/ 1026543 h 1026543"/>
              <a:gd name="connsiteX5" fmla="*/ 2924354 w 5244860"/>
              <a:gd name="connsiteY5" fmla="*/ 664234 h 1026543"/>
              <a:gd name="connsiteX6" fmla="*/ 5244860 w 5244860"/>
              <a:gd name="connsiteY6" fmla="*/ 664234 h 1026543"/>
              <a:gd name="connsiteX7" fmla="*/ 5244860 w 5244860"/>
              <a:gd name="connsiteY7" fmla="*/ 0 h 1026543"/>
              <a:gd name="connsiteX8" fmla="*/ 2915728 w 5244860"/>
              <a:gd name="connsiteY8" fmla="*/ 0 h 1026543"/>
              <a:gd name="connsiteX9" fmla="*/ 2458528 w 5244860"/>
              <a:gd name="connsiteY9" fmla="*/ 362309 h 1026543"/>
              <a:gd name="connsiteX10" fmla="*/ 1492369 w 5244860"/>
              <a:gd name="connsiteY10" fmla="*/ 362309 h 1026543"/>
              <a:gd name="connsiteX11" fmla="*/ 957532 w 5244860"/>
              <a:gd name="connsiteY11" fmla="*/ 0 h 1026543"/>
              <a:gd name="connsiteX12" fmla="*/ 0 w 5244860"/>
              <a:gd name="connsiteY12" fmla="*/ 0 h 10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860" h="1026543">
                <a:moveTo>
                  <a:pt x="0" y="0"/>
                </a:moveTo>
                <a:lnTo>
                  <a:pt x="0" y="664234"/>
                </a:lnTo>
                <a:lnTo>
                  <a:pt x="957532" y="664234"/>
                </a:lnTo>
                <a:lnTo>
                  <a:pt x="1492369" y="1026543"/>
                </a:lnTo>
                <a:lnTo>
                  <a:pt x="2458528" y="1026543"/>
                </a:lnTo>
                <a:lnTo>
                  <a:pt x="2924354" y="664234"/>
                </a:lnTo>
                <a:lnTo>
                  <a:pt x="5244860" y="664234"/>
                </a:lnTo>
                <a:lnTo>
                  <a:pt x="5244860" y="0"/>
                </a:lnTo>
                <a:lnTo>
                  <a:pt x="2915728" y="0"/>
                </a:lnTo>
                <a:lnTo>
                  <a:pt x="2458528" y="362309"/>
                </a:lnTo>
                <a:lnTo>
                  <a:pt x="1492369" y="362309"/>
                </a:lnTo>
                <a:lnTo>
                  <a:pt x="957532" y="0"/>
                </a:lnTo>
                <a:lnTo>
                  <a:pt x="0" y="0"/>
                </a:lnTo>
                <a:close/>
              </a:path>
            </a:pathLst>
          </a:custGeom>
          <a:solidFill>
            <a:srgbClr val="7030A0">
              <a:alpha val="30000"/>
            </a:srgbClr>
          </a:solidFill>
          <a:ln w="3175" cap="flat" cmpd="sng" algn="ctr">
            <a:solidFill>
              <a:srgbClr val="7030A0"/>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37" name="フリーフォーム 36"/>
          <p:cNvSpPr/>
          <p:nvPr/>
        </p:nvSpPr>
        <p:spPr bwMode="auto">
          <a:xfrm>
            <a:off x="1571604" y="4714884"/>
            <a:ext cx="5244860" cy="1054841"/>
          </a:xfrm>
          <a:custGeom>
            <a:avLst/>
            <a:gdLst>
              <a:gd name="connsiteX0" fmla="*/ 0 w 5244860"/>
              <a:gd name="connsiteY0" fmla="*/ 0 h 1026543"/>
              <a:gd name="connsiteX1" fmla="*/ 0 w 5244860"/>
              <a:gd name="connsiteY1" fmla="*/ 664234 h 1026543"/>
              <a:gd name="connsiteX2" fmla="*/ 957532 w 5244860"/>
              <a:gd name="connsiteY2" fmla="*/ 664234 h 1026543"/>
              <a:gd name="connsiteX3" fmla="*/ 1492369 w 5244860"/>
              <a:gd name="connsiteY3" fmla="*/ 1026543 h 1026543"/>
              <a:gd name="connsiteX4" fmla="*/ 2458528 w 5244860"/>
              <a:gd name="connsiteY4" fmla="*/ 1026543 h 1026543"/>
              <a:gd name="connsiteX5" fmla="*/ 2924354 w 5244860"/>
              <a:gd name="connsiteY5" fmla="*/ 664234 h 1026543"/>
              <a:gd name="connsiteX6" fmla="*/ 5244860 w 5244860"/>
              <a:gd name="connsiteY6" fmla="*/ 664234 h 1026543"/>
              <a:gd name="connsiteX7" fmla="*/ 5244860 w 5244860"/>
              <a:gd name="connsiteY7" fmla="*/ 0 h 1026543"/>
              <a:gd name="connsiteX8" fmla="*/ 2915728 w 5244860"/>
              <a:gd name="connsiteY8" fmla="*/ 0 h 1026543"/>
              <a:gd name="connsiteX9" fmla="*/ 2458528 w 5244860"/>
              <a:gd name="connsiteY9" fmla="*/ 362309 h 1026543"/>
              <a:gd name="connsiteX10" fmla="*/ 1492369 w 5244860"/>
              <a:gd name="connsiteY10" fmla="*/ 362309 h 1026543"/>
              <a:gd name="connsiteX11" fmla="*/ 957532 w 5244860"/>
              <a:gd name="connsiteY11" fmla="*/ 0 h 1026543"/>
              <a:gd name="connsiteX12" fmla="*/ 0 w 5244860"/>
              <a:gd name="connsiteY12" fmla="*/ 0 h 102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860" h="1026543">
                <a:moveTo>
                  <a:pt x="0" y="0"/>
                </a:moveTo>
                <a:lnTo>
                  <a:pt x="0" y="664234"/>
                </a:lnTo>
                <a:lnTo>
                  <a:pt x="957532" y="664234"/>
                </a:lnTo>
                <a:lnTo>
                  <a:pt x="1492369" y="1026543"/>
                </a:lnTo>
                <a:lnTo>
                  <a:pt x="2458528" y="1026543"/>
                </a:lnTo>
                <a:lnTo>
                  <a:pt x="2924354" y="664234"/>
                </a:lnTo>
                <a:lnTo>
                  <a:pt x="5244860" y="664234"/>
                </a:lnTo>
                <a:lnTo>
                  <a:pt x="5244860" y="0"/>
                </a:lnTo>
                <a:lnTo>
                  <a:pt x="2915728" y="0"/>
                </a:lnTo>
                <a:lnTo>
                  <a:pt x="2458528" y="362309"/>
                </a:lnTo>
                <a:lnTo>
                  <a:pt x="1492369" y="362309"/>
                </a:lnTo>
                <a:lnTo>
                  <a:pt x="957532" y="0"/>
                </a:lnTo>
                <a:lnTo>
                  <a:pt x="0" y="0"/>
                </a:lnTo>
                <a:close/>
              </a:path>
            </a:pathLst>
          </a:custGeom>
          <a:solidFill>
            <a:schemeClr val="accent2">
              <a:lumMod val="40000"/>
              <a:lumOff val="60000"/>
              <a:alpha val="30000"/>
            </a:schemeClr>
          </a:solidFill>
          <a:ln w="317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ヒューリスティクスによるフィルタリング</a:t>
            </a:r>
            <a:endParaRPr kumimoji="1" lang="ja-JP" altLang="en-US" dirty="0"/>
          </a:p>
        </p:txBody>
      </p:sp>
      <p:sp>
        <p:nvSpPr>
          <p:cNvPr id="3" name="コンテンツ プレースホルダ 2"/>
          <p:cNvSpPr>
            <a:spLocks noGrp="1"/>
          </p:cNvSpPr>
          <p:nvPr>
            <p:ph idx="1"/>
          </p:nvPr>
        </p:nvSpPr>
        <p:spPr>
          <a:xfrm>
            <a:off x="107950" y="1052513"/>
            <a:ext cx="8928100" cy="2947991"/>
          </a:xfrm>
        </p:spPr>
        <p:txBody>
          <a:bodyPr>
            <a:normAutofit fontScale="85000" lnSpcReduction="20000"/>
          </a:bodyPr>
          <a:lstStyle/>
          <a:p>
            <a:r>
              <a:rPr lang="ja-JP" altLang="en-US" dirty="0" smtClean="0"/>
              <a:t>事実上意味のない再利用単位をヒューリスティクスにより除外する</a:t>
            </a:r>
            <a:endParaRPr lang="en-US" altLang="ja-JP" dirty="0" smtClean="0"/>
          </a:p>
          <a:p>
            <a:endParaRPr lang="en-US" altLang="ja-JP" dirty="0" smtClean="0"/>
          </a:p>
          <a:p>
            <a:pPr marL="355600" indent="-355600">
              <a:buFont typeface="+mj-lt"/>
              <a:buAutoNum type="arabicPeriod"/>
            </a:pPr>
            <a:r>
              <a:rPr kumimoji="1" lang="ja-JP" altLang="en-US" dirty="0" smtClean="0"/>
              <a:t>入力所属の優先（依存グラフ構築</a:t>
            </a:r>
            <a:r>
              <a:rPr lang="ja-JP" altLang="en-US" dirty="0" smtClean="0"/>
              <a:t>時</a:t>
            </a:r>
            <a:r>
              <a:rPr kumimoji="1" lang="ja-JP" altLang="en-US" dirty="0" smtClean="0"/>
              <a:t>）</a:t>
            </a:r>
            <a:endParaRPr kumimoji="1" lang="en-US" altLang="ja-JP" dirty="0" smtClean="0"/>
          </a:p>
          <a:p>
            <a:pPr lvl="1"/>
            <a:r>
              <a:rPr lang="ja-JP" altLang="en-US" dirty="0" smtClean="0"/>
              <a:t>グループ内のいずれかのクラスが入力クラスと同じ所属なら，それ以外を除去</a:t>
            </a:r>
            <a:endParaRPr lang="en-US" altLang="ja-JP" dirty="0" smtClean="0"/>
          </a:p>
          <a:p>
            <a:pPr lvl="2"/>
            <a:r>
              <a:rPr lang="ja-JP" altLang="en-US" dirty="0" smtClean="0"/>
              <a:t>所属</a:t>
            </a:r>
            <a:r>
              <a:rPr lang="en-US" altLang="ja-JP" dirty="0" smtClean="0"/>
              <a:t>: </a:t>
            </a:r>
            <a:r>
              <a:rPr lang="ja-JP" altLang="en-US" dirty="0" smtClean="0"/>
              <a:t>クラスの取得元（ソフトウェアの配布パッケージなど）</a:t>
            </a:r>
            <a:endParaRPr lang="en-US" altLang="ja-JP" dirty="0" smtClean="0"/>
          </a:p>
          <a:p>
            <a:pPr lvl="1"/>
            <a:r>
              <a:rPr lang="ja-JP" altLang="en-US" dirty="0" smtClean="0"/>
              <a:t>入力クラスと同じ所属のクラスが利用出来るなら，それを使うべき</a:t>
            </a:r>
            <a:endParaRPr lang="en-US" altLang="ja-JP" dirty="0" smtClean="0"/>
          </a:p>
          <a:p>
            <a:pPr marL="355600" indent="-355600">
              <a:buFont typeface="+mj-lt"/>
              <a:buAutoNum type="arabicPeriod"/>
            </a:pPr>
            <a:r>
              <a:rPr lang="ja-JP" altLang="en-US" dirty="0" smtClean="0"/>
              <a:t>所属の一貫性（再利用単位抽出）</a:t>
            </a:r>
            <a:endParaRPr lang="en-US" altLang="ja-JP" dirty="0" smtClean="0"/>
          </a:p>
          <a:p>
            <a:pPr lvl="1"/>
            <a:r>
              <a:rPr lang="ja-JP" altLang="en-US" dirty="0" smtClean="0"/>
              <a:t>経由する頂点の所属に一貫性を持たせる</a:t>
            </a:r>
            <a:endParaRPr lang="en-US" altLang="ja-JP" dirty="0" smtClean="0"/>
          </a:p>
          <a:p>
            <a:pPr lvl="1"/>
            <a:r>
              <a:rPr lang="ja-JP" altLang="en-US" dirty="0" smtClean="0"/>
              <a:t>不必要に異なるパッケージにまたがることを防ぐ</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27</a:t>
            </a:fld>
            <a:endParaRPr kumimoji="1" lang="ja-JP" altLang="en-US" dirty="0"/>
          </a:p>
        </p:txBody>
      </p:sp>
      <p:sp>
        <p:nvSpPr>
          <p:cNvPr id="7" name="正方形/長方形 6"/>
          <p:cNvSpPr/>
          <p:nvPr/>
        </p:nvSpPr>
        <p:spPr bwMode="auto">
          <a:xfrm>
            <a:off x="3119489" y="5144995"/>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8" name="正方形/長方形 7"/>
          <p:cNvSpPr/>
          <p:nvPr/>
        </p:nvSpPr>
        <p:spPr bwMode="auto">
          <a:xfrm>
            <a:off x="3405241" y="5287871"/>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9" name="正方形/長方形 8"/>
          <p:cNvSpPr/>
          <p:nvPr/>
        </p:nvSpPr>
        <p:spPr bwMode="auto">
          <a:xfrm>
            <a:off x="4548249" y="478632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0" name="正方形/長方形 9"/>
          <p:cNvSpPr/>
          <p:nvPr/>
        </p:nvSpPr>
        <p:spPr bwMode="auto">
          <a:xfrm>
            <a:off x="4619687"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1" name="正方形/長方形 10"/>
          <p:cNvSpPr/>
          <p:nvPr/>
        </p:nvSpPr>
        <p:spPr bwMode="auto">
          <a:xfrm>
            <a:off x="5048315"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2" name="正方形/長方形 11"/>
          <p:cNvSpPr/>
          <p:nvPr/>
        </p:nvSpPr>
        <p:spPr bwMode="auto">
          <a:xfrm>
            <a:off x="4548249" y="557214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3" name="正方形/長方形 12"/>
          <p:cNvSpPr/>
          <p:nvPr/>
        </p:nvSpPr>
        <p:spPr bwMode="auto">
          <a:xfrm>
            <a:off x="5905571" y="478632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4" name="正方形/長方形 13"/>
          <p:cNvSpPr/>
          <p:nvPr/>
        </p:nvSpPr>
        <p:spPr bwMode="auto">
          <a:xfrm>
            <a:off x="5905571" y="557214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5" name="正方形/長方形 14"/>
          <p:cNvSpPr/>
          <p:nvPr/>
        </p:nvSpPr>
        <p:spPr bwMode="auto">
          <a:xfrm>
            <a:off x="4834001" y="571501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3</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6" name="正方形/長方形 15"/>
          <p:cNvSpPr/>
          <p:nvPr/>
        </p:nvSpPr>
        <p:spPr bwMode="auto">
          <a:xfrm>
            <a:off x="6191323"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7" name="正方形/長方形 16"/>
          <p:cNvSpPr/>
          <p:nvPr/>
        </p:nvSpPr>
        <p:spPr bwMode="auto">
          <a:xfrm>
            <a:off x="6191323" y="571501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C</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18" name="AutoShape 19"/>
          <p:cNvCxnSpPr>
            <a:cxnSpLocks noChangeShapeType="1"/>
            <a:stCxn id="7" idx="3"/>
            <a:endCxn id="9" idx="1"/>
          </p:cNvCxnSpPr>
          <p:nvPr/>
        </p:nvCxnSpPr>
        <p:spPr bwMode="auto">
          <a:xfrm flipV="1">
            <a:off x="3976745" y="5072074"/>
            <a:ext cx="571504" cy="358673"/>
          </a:xfrm>
          <a:prstGeom prst="straightConnector1">
            <a:avLst/>
          </a:prstGeom>
          <a:noFill/>
          <a:ln w="12700">
            <a:solidFill>
              <a:schemeClr val="tx1"/>
            </a:solidFill>
            <a:round/>
            <a:headEnd/>
            <a:tailEnd type="triangle" w="lg" len="med"/>
          </a:ln>
        </p:spPr>
      </p:cxnSp>
      <p:cxnSp>
        <p:nvCxnSpPr>
          <p:cNvPr id="19" name="AutoShape 19"/>
          <p:cNvCxnSpPr>
            <a:cxnSpLocks noChangeShapeType="1"/>
            <a:stCxn id="7" idx="3"/>
            <a:endCxn id="12" idx="1"/>
          </p:cNvCxnSpPr>
          <p:nvPr/>
        </p:nvCxnSpPr>
        <p:spPr bwMode="auto">
          <a:xfrm>
            <a:off x="3976745" y="5430747"/>
            <a:ext cx="571504" cy="427145"/>
          </a:xfrm>
          <a:prstGeom prst="straightConnector1">
            <a:avLst/>
          </a:prstGeom>
          <a:noFill/>
          <a:ln w="12700">
            <a:solidFill>
              <a:schemeClr val="tx1"/>
            </a:solidFill>
            <a:round/>
            <a:headEnd/>
            <a:tailEnd type="triangle" w="lg" len="med"/>
          </a:ln>
        </p:spPr>
      </p:cxnSp>
      <p:cxnSp>
        <p:nvCxnSpPr>
          <p:cNvPr id="20" name="AutoShape 19"/>
          <p:cNvCxnSpPr>
            <a:cxnSpLocks noChangeShapeType="1"/>
            <a:stCxn id="9" idx="3"/>
            <a:endCxn id="13" idx="1"/>
          </p:cNvCxnSpPr>
          <p:nvPr/>
        </p:nvCxnSpPr>
        <p:spPr bwMode="auto">
          <a:xfrm>
            <a:off x="5405505" y="5072074"/>
            <a:ext cx="500066" cy="1588"/>
          </a:xfrm>
          <a:prstGeom prst="straightConnector1">
            <a:avLst/>
          </a:prstGeom>
          <a:noFill/>
          <a:ln w="12700">
            <a:solidFill>
              <a:schemeClr val="tx1"/>
            </a:solidFill>
            <a:round/>
            <a:headEnd/>
            <a:tailEnd type="triangle" w="lg" len="med"/>
          </a:ln>
        </p:spPr>
      </p:cxnSp>
      <p:cxnSp>
        <p:nvCxnSpPr>
          <p:cNvPr id="21" name="AutoShape 19"/>
          <p:cNvCxnSpPr>
            <a:cxnSpLocks noChangeShapeType="1"/>
            <a:stCxn id="12" idx="3"/>
            <a:endCxn id="14" idx="1"/>
          </p:cNvCxnSpPr>
          <p:nvPr/>
        </p:nvCxnSpPr>
        <p:spPr bwMode="auto">
          <a:xfrm>
            <a:off x="5405505" y="5857892"/>
            <a:ext cx="500066" cy="1588"/>
          </a:xfrm>
          <a:prstGeom prst="straightConnector1">
            <a:avLst/>
          </a:prstGeom>
          <a:noFill/>
          <a:ln w="12700">
            <a:solidFill>
              <a:schemeClr val="tx1"/>
            </a:solidFill>
            <a:round/>
            <a:headEnd/>
            <a:tailEnd type="triangle" w="lg" len="med"/>
          </a:ln>
        </p:spPr>
      </p:cxnSp>
      <p:sp>
        <p:nvSpPr>
          <p:cNvPr id="22" name="テキスト ボックス 21"/>
          <p:cNvSpPr txBox="1"/>
          <p:nvPr/>
        </p:nvSpPr>
        <p:spPr>
          <a:xfrm>
            <a:off x="4119621" y="5073557"/>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3" name="テキスト ボックス 22"/>
          <p:cNvSpPr txBox="1"/>
          <p:nvPr/>
        </p:nvSpPr>
        <p:spPr>
          <a:xfrm>
            <a:off x="4119621" y="5716499"/>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B</a:t>
            </a:r>
            <a:endParaRPr kumimoji="1" lang="ja-JP" altLang="en-US" dirty="0">
              <a:latin typeface="Consolas" pitchFamily="49" charset="0"/>
            </a:endParaRPr>
          </a:p>
        </p:txBody>
      </p:sp>
      <p:sp>
        <p:nvSpPr>
          <p:cNvPr id="24" name="テキスト ボックス 23"/>
          <p:cNvSpPr txBox="1"/>
          <p:nvPr/>
        </p:nvSpPr>
        <p:spPr>
          <a:xfrm>
            <a:off x="5476943" y="4929198"/>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5" name="テキスト ボックス 24"/>
          <p:cNvSpPr txBox="1"/>
          <p:nvPr/>
        </p:nvSpPr>
        <p:spPr>
          <a:xfrm>
            <a:off x="5548381" y="5786454"/>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C</a:t>
            </a:r>
            <a:endParaRPr kumimoji="1" lang="ja-JP" altLang="en-US" dirty="0">
              <a:latin typeface="Consolas" pitchFamily="49" charset="0"/>
            </a:endParaRPr>
          </a:p>
        </p:txBody>
      </p:sp>
      <p:sp>
        <p:nvSpPr>
          <p:cNvPr id="26" name="正方形/長方形 25"/>
          <p:cNvSpPr/>
          <p:nvPr/>
        </p:nvSpPr>
        <p:spPr bwMode="auto">
          <a:xfrm>
            <a:off x="1619291" y="4786322"/>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1619291" y="5572140"/>
            <a:ext cx="857256" cy="571504"/>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bwMode="auto">
          <a:xfrm>
            <a:off x="1905043" y="4929198"/>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D</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29" name="正方形/長方形 28"/>
          <p:cNvSpPr/>
          <p:nvPr/>
        </p:nvSpPr>
        <p:spPr bwMode="auto">
          <a:xfrm>
            <a:off x="1905043" y="5715016"/>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D</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30" name="AutoShape 19"/>
          <p:cNvCxnSpPr>
            <a:cxnSpLocks noChangeShapeType="1"/>
            <a:stCxn id="7" idx="1"/>
            <a:endCxn id="26" idx="3"/>
          </p:cNvCxnSpPr>
          <p:nvPr/>
        </p:nvCxnSpPr>
        <p:spPr bwMode="auto">
          <a:xfrm rot="10800000">
            <a:off x="2476547" y="5072075"/>
            <a:ext cx="642942" cy="358673"/>
          </a:xfrm>
          <a:prstGeom prst="straightConnector1">
            <a:avLst/>
          </a:prstGeom>
          <a:noFill/>
          <a:ln w="12700">
            <a:solidFill>
              <a:schemeClr val="tx1"/>
            </a:solidFill>
            <a:round/>
            <a:headEnd/>
            <a:tailEnd type="triangle" w="lg" len="med"/>
          </a:ln>
        </p:spPr>
      </p:cxnSp>
      <p:cxnSp>
        <p:nvCxnSpPr>
          <p:cNvPr id="31" name="AutoShape 19"/>
          <p:cNvCxnSpPr>
            <a:cxnSpLocks noChangeShapeType="1"/>
            <a:stCxn id="7" idx="1"/>
            <a:endCxn id="27" idx="3"/>
          </p:cNvCxnSpPr>
          <p:nvPr/>
        </p:nvCxnSpPr>
        <p:spPr bwMode="auto">
          <a:xfrm rot="10800000" flipV="1">
            <a:off x="2476547" y="5430746"/>
            <a:ext cx="642942" cy="427145"/>
          </a:xfrm>
          <a:prstGeom prst="straightConnector1">
            <a:avLst/>
          </a:prstGeom>
          <a:noFill/>
          <a:ln w="12700">
            <a:solidFill>
              <a:schemeClr val="tx1"/>
            </a:solidFill>
            <a:round/>
            <a:headEnd/>
            <a:tailEnd type="triangle" w="lg" len="med"/>
          </a:ln>
        </p:spPr>
      </p:cxnSp>
      <p:sp>
        <p:nvSpPr>
          <p:cNvPr id="38" name="テキスト ボックス 37"/>
          <p:cNvSpPr txBox="1"/>
          <p:nvPr/>
        </p:nvSpPr>
        <p:spPr>
          <a:xfrm>
            <a:off x="2690861" y="5073557"/>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D</a:t>
            </a:r>
            <a:endParaRPr kumimoji="1" lang="ja-JP" altLang="en-US" dirty="0">
              <a:latin typeface="Consolas" pitchFamily="49" charset="0"/>
            </a:endParaRPr>
          </a:p>
        </p:txBody>
      </p:sp>
      <p:sp>
        <p:nvSpPr>
          <p:cNvPr id="39" name="テキスト ボックス 38"/>
          <p:cNvSpPr txBox="1"/>
          <p:nvPr/>
        </p:nvSpPr>
        <p:spPr>
          <a:xfrm>
            <a:off x="2690861" y="5716499"/>
            <a:ext cx="162989" cy="284269"/>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dirty="0" smtClean="0">
                <a:latin typeface="Consolas" pitchFamily="49" charset="0"/>
              </a:rPr>
              <a:t>D</a:t>
            </a:r>
            <a:endParaRPr kumimoji="1" lang="ja-JP" altLang="en-US" dirty="0">
              <a:latin typeface="Consolas" pitchFamily="49" charset="0"/>
            </a:endParaRPr>
          </a:p>
        </p:txBody>
      </p:sp>
      <p:sp>
        <p:nvSpPr>
          <p:cNvPr id="42" name="正方形/長方形 41"/>
          <p:cNvSpPr/>
          <p:nvPr/>
        </p:nvSpPr>
        <p:spPr>
          <a:xfrm>
            <a:off x="5048315" y="4929198"/>
            <a:ext cx="285752" cy="372967"/>
          </a:xfrm>
          <a:prstGeom prst="rect">
            <a:avLst/>
          </a:prstGeom>
        </p:spPr>
        <p:txBody>
          <a:bodyPr wrap="square" lIns="3600" tIns="3600" rIns="3600" bIns="3600">
            <a:spAutoFit/>
          </a:bodyPr>
          <a:lstStyle/>
          <a:p>
            <a:pPr marL="0" lvl="1">
              <a:buSzPct val="80000"/>
            </a:pPr>
            <a:r>
              <a:rPr lang="en-US" altLang="ja-JP" sz="2400" b="1" dirty="0" smtClean="0">
                <a:solidFill>
                  <a:schemeClr val="accent4"/>
                </a:solidFill>
              </a:rPr>
              <a:t>×</a:t>
            </a:r>
          </a:p>
        </p:txBody>
      </p:sp>
      <p:sp>
        <p:nvSpPr>
          <p:cNvPr id="44" name="AutoShape 41"/>
          <p:cNvSpPr>
            <a:spLocks noChangeArrowheads="1"/>
          </p:cNvSpPr>
          <p:nvPr/>
        </p:nvSpPr>
        <p:spPr bwMode="auto">
          <a:xfrm>
            <a:off x="3905307" y="4000504"/>
            <a:ext cx="500066" cy="642942"/>
          </a:xfrm>
          <a:prstGeom prst="cube">
            <a:avLst>
              <a:gd name="adj" fmla="val 22183"/>
            </a:avLst>
          </a:prstGeom>
          <a:solidFill>
            <a:schemeClr val="bg2">
              <a:alpha val="20000"/>
            </a:schemeClr>
          </a:solidFill>
          <a:ln w="12700">
            <a:solidFill>
              <a:schemeClr val="tx1"/>
            </a:solidFill>
            <a:miter lim="800000"/>
            <a:headEnd/>
            <a:tailEnd/>
          </a:ln>
        </p:spPr>
        <p:txBody>
          <a:bodyPr wrap="square" lIns="0" tIns="0" rIns="0" bIns="0" anchor="ctr">
            <a:noAutofit/>
          </a:bodyPr>
          <a:lstStyle/>
          <a:p>
            <a:pPr algn="ctr"/>
            <a:r>
              <a:rPr lang="en-US" altLang="ja-JP" sz="2000" dirty="0" smtClean="0"/>
              <a:t>X</a:t>
            </a:r>
            <a:endParaRPr lang="ja-JP" altLang="en-US" sz="2000" dirty="0"/>
          </a:p>
        </p:txBody>
      </p:sp>
      <p:cxnSp>
        <p:nvCxnSpPr>
          <p:cNvPr id="46" name="直線コネクタ 45"/>
          <p:cNvCxnSpPr>
            <a:stCxn id="44" idx="3"/>
            <a:endCxn id="8" idx="0"/>
          </p:cNvCxnSpPr>
          <p:nvPr/>
        </p:nvCxnSpPr>
        <p:spPr bwMode="auto">
          <a:xfrm rot="5400000">
            <a:off x="3501784" y="4689779"/>
            <a:ext cx="644425" cy="551758"/>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48" name="直線コネクタ 47"/>
          <p:cNvCxnSpPr>
            <a:stCxn id="44" idx="3"/>
            <a:endCxn id="10" idx="0"/>
          </p:cNvCxnSpPr>
          <p:nvPr/>
        </p:nvCxnSpPr>
        <p:spPr bwMode="auto">
          <a:xfrm rot="16200000" flipH="1">
            <a:off x="4288343" y="4454978"/>
            <a:ext cx="285752" cy="662688"/>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sp>
        <p:nvSpPr>
          <p:cNvPr id="55" name="AutoShape 41"/>
          <p:cNvSpPr>
            <a:spLocks noChangeArrowheads="1"/>
          </p:cNvSpPr>
          <p:nvPr/>
        </p:nvSpPr>
        <p:spPr bwMode="auto">
          <a:xfrm>
            <a:off x="5072066" y="4000504"/>
            <a:ext cx="500066" cy="642942"/>
          </a:xfrm>
          <a:prstGeom prst="cube">
            <a:avLst>
              <a:gd name="adj" fmla="val 22183"/>
            </a:avLst>
          </a:prstGeom>
          <a:solidFill>
            <a:schemeClr val="bg2">
              <a:alpha val="20000"/>
            </a:schemeClr>
          </a:solidFill>
          <a:ln w="12700">
            <a:solidFill>
              <a:schemeClr val="tx1"/>
            </a:solidFill>
            <a:miter lim="800000"/>
            <a:headEnd/>
            <a:tailEnd/>
          </a:ln>
        </p:spPr>
        <p:txBody>
          <a:bodyPr wrap="square" lIns="0" tIns="0" rIns="0" bIns="0" anchor="ctr">
            <a:noAutofit/>
          </a:bodyPr>
          <a:lstStyle/>
          <a:p>
            <a:pPr algn="ctr"/>
            <a:r>
              <a:rPr lang="en-US" altLang="ja-JP" sz="2000" dirty="0" smtClean="0"/>
              <a:t>Y</a:t>
            </a:r>
            <a:endParaRPr lang="ja-JP" altLang="en-US" sz="2000" dirty="0"/>
          </a:p>
        </p:txBody>
      </p:sp>
      <p:cxnSp>
        <p:nvCxnSpPr>
          <p:cNvPr id="56" name="直線コネクタ 55"/>
          <p:cNvCxnSpPr>
            <a:stCxn id="55" idx="3"/>
            <a:endCxn id="42" idx="0"/>
          </p:cNvCxnSpPr>
          <p:nvPr/>
        </p:nvCxnSpPr>
        <p:spPr bwMode="auto">
          <a:xfrm rot="5400000">
            <a:off x="5086037" y="4748601"/>
            <a:ext cx="285752" cy="75443"/>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sp>
        <p:nvSpPr>
          <p:cNvPr id="60" name="AutoShape 41"/>
          <p:cNvSpPr>
            <a:spLocks noChangeArrowheads="1"/>
          </p:cNvSpPr>
          <p:nvPr/>
        </p:nvSpPr>
        <p:spPr bwMode="auto">
          <a:xfrm>
            <a:off x="3143240" y="4000504"/>
            <a:ext cx="500066" cy="642942"/>
          </a:xfrm>
          <a:prstGeom prst="cube">
            <a:avLst>
              <a:gd name="adj" fmla="val 22183"/>
            </a:avLst>
          </a:prstGeom>
          <a:solidFill>
            <a:schemeClr val="bg2">
              <a:alpha val="20000"/>
            </a:schemeClr>
          </a:solidFill>
          <a:ln w="12700">
            <a:solidFill>
              <a:schemeClr val="tx1"/>
            </a:solidFill>
            <a:miter lim="800000"/>
            <a:headEnd/>
            <a:tailEnd/>
          </a:ln>
        </p:spPr>
        <p:txBody>
          <a:bodyPr wrap="square" lIns="0" tIns="0" rIns="0" bIns="0" anchor="ctr">
            <a:noAutofit/>
          </a:bodyPr>
          <a:lstStyle/>
          <a:p>
            <a:pPr algn="ctr"/>
            <a:r>
              <a:rPr lang="en-US" altLang="ja-JP" sz="2000" dirty="0" smtClean="0"/>
              <a:t>P</a:t>
            </a:r>
            <a:endParaRPr lang="ja-JP" altLang="en-US" sz="2000" dirty="0"/>
          </a:p>
        </p:txBody>
      </p:sp>
      <p:sp>
        <p:nvSpPr>
          <p:cNvPr id="61" name="AutoShape 41"/>
          <p:cNvSpPr>
            <a:spLocks noChangeArrowheads="1"/>
          </p:cNvSpPr>
          <p:nvPr/>
        </p:nvSpPr>
        <p:spPr bwMode="auto">
          <a:xfrm>
            <a:off x="3143240" y="6143644"/>
            <a:ext cx="500066" cy="642942"/>
          </a:xfrm>
          <a:prstGeom prst="cube">
            <a:avLst>
              <a:gd name="adj" fmla="val 22183"/>
            </a:avLst>
          </a:prstGeom>
          <a:solidFill>
            <a:schemeClr val="bg2">
              <a:alpha val="20000"/>
            </a:schemeClr>
          </a:solidFill>
          <a:ln w="12700">
            <a:solidFill>
              <a:schemeClr val="tx1"/>
            </a:solidFill>
            <a:miter lim="800000"/>
            <a:headEnd/>
            <a:tailEnd/>
          </a:ln>
        </p:spPr>
        <p:txBody>
          <a:bodyPr wrap="square" lIns="0" tIns="0" rIns="0" bIns="0" anchor="ctr">
            <a:noAutofit/>
          </a:bodyPr>
          <a:lstStyle/>
          <a:p>
            <a:pPr algn="ctr"/>
            <a:r>
              <a:rPr lang="en-US" altLang="ja-JP" sz="2000" dirty="0" smtClean="0"/>
              <a:t>Q</a:t>
            </a:r>
            <a:endParaRPr lang="ja-JP" altLang="en-US" sz="2000" dirty="0"/>
          </a:p>
        </p:txBody>
      </p:sp>
      <p:cxnSp>
        <p:nvCxnSpPr>
          <p:cNvPr id="62" name="直線コネクタ 61"/>
          <p:cNvCxnSpPr>
            <a:stCxn id="60" idx="3"/>
            <a:endCxn id="28" idx="0"/>
          </p:cNvCxnSpPr>
          <p:nvPr/>
        </p:nvCxnSpPr>
        <p:spPr bwMode="auto">
          <a:xfrm rot="5400000">
            <a:off x="2549988" y="4141378"/>
            <a:ext cx="285752" cy="1289889"/>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66" name="直線コネクタ 65"/>
          <p:cNvCxnSpPr>
            <a:stCxn id="60" idx="3"/>
            <a:endCxn id="10" idx="0"/>
          </p:cNvCxnSpPr>
          <p:nvPr/>
        </p:nvCxnSpPr>
        <p:spPr bwMode="auto">
          <a:xfrm rot="16200000" flipH="1">
            <a:off x="3907309" y="4073944"/>
            <a:ext cx="285752" cy="1424755"/>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69" name="直線コネクタ 68"/>
          <p:cNvCxnSpPr>
            <a:stCxn id="60" idx="3"/>
            <a:endCxn id="16" idx="0"/>
          </p:cNvCxnSpPr>
          <p:nvPr/>
        </p:nvCxnSpPr>
        <p:spPr bwMode="auto">
          <a:xfrm rot="16200000" flipH="1">
            <a:off x="4693127" y="3288126"/>
            <a:ext cx="285752" cy="2996391"/>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72" name="直線コネクタ 71"/>
          <p:cNvCxnSpPr>
            <a:stCxn id="61" idx="1"/>
            <a:endCxn id="29" idx="2"/>
          </p:cNvCxnSpPr>
          <p:nvPr/>
        </p:nvCxnSpPr>
        <p:spPr bwMode="auto">
          <a:xfrm rot="16200000" flipV="1">
            <a:off x="2565220" y="5481985"/>
            <a:ext cx="255289" cy="1289889"/>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75" name="直線コネクタ 74"/>
          <p:cNvCxnSpPr>
            <a:stCxn id="61" idx="1"/>
            <a:endCxn id="15" idx="2"/>
          </p:cNvCxnSpPr>
          <p:nvPr/>
        </p:nvCxnSpPr>
        <p:spPr bwMode="auto">
          <a:xfrm rot="5400000" flipH="1" flipV="1">
            <a:off x="4029698" y="5307396"/>
            <a:ext cx="255289" cy="1639069"/>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cxnSp>
        <p:nvCxnSpPr>
          <p:cNvPr id="78" name="直線コネクタ 77"/>
          <p:cNvCxnSpPr>
            <a:stCxn id="61" idx="1"/>
            <a:endCxn id="17" idx="2"/>
          </p:cNvCxnSpPr>
          <p:nvPr/>
        </p:nvCxnSpPr>
        <p:spPr bwMode="auto">
          <a:xfrm rot="5400000" flipH="1" flipV="1">
            <a:off x="4708359" y="4628735"/>
            <a:ext cx="255289" cy="2996391"/>
          </a:xfrm>
          <a:prstGeom prst="line">
            <a:avLst/>
          </a:prstGeom>
          <a:solidFill>
            <a:schemeClr val="bg1"/>
          </a:solidFill>
          <a:ln w="25400" cap="flat" cmpd="sng" algn="ctr">
            <a:solidFill>
              <a:schemeClr val="tx1">
                <a:lumMod val="75000"/>
                <a:lumOff val="25000"/>
              </a:schemeClr>
            </a:solidFill>
            <a:prstDash val="solid"/>
            <a:round/>
            <a:headEnd type="diamond" w="lg" len="lg"/>
            <a:tailEnd type="none"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linds(horizontal)">
                                      <p:cBhvr>
                                        <p:cTn id="13" dur="500"/>
                                        <p:tgtEl>
                                          <p:spTgt spid="4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linds(horizontal)">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44"/>
                                        </p:tgtEl>
                                      </p:cBhvr>
                                    </p:animEffect>
                                    <p:set>
                                      <p:cBhvr>
                                        <p:cTn id="35" dur="1" fill="hold">
                                          <p:stCondLst>
                                            <p:cond delay="499"/>
                                          </p:stCondLst>
                                        </p:cTn>
                                        <p:tgtEl>
                                          <p:spTgt spid="44"/>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48"/>
                                        </p:tgtEl>
                                      </p:cBhvr>
                                    </p:animEffect>
                                    <p:set>
                                      <p:cBhvr>
                                        <p:cTn id="41" dur="1" fill="hold">
                                          <p:stCondLst>
                                            <p:cond delay="499"/>
                                          </p:stCondLst>
                                        </p:cTn>
                                        <p:tgtEl>
                                          <p:spTgt spid="48"/>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par>
                                <p:cTn id="61" presetID="3" presetClass="entr" presetSubtype="1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linds(horizontal)">
                                      <p:cBhvr>
                                        <p:cTn id="63" dur="500"/>
                                        <p:tgtEl>
                                          <p:spTgt spid="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linds(horizontal)">
                                      <p:cBhvr>
                                        <p:cTn id="66" dur="500"/>
                                        <p:tgtEl>
                                          <p:spTgt spid="3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linds(horizontal)">
                                      <p:cBhvr>
                                        <p:cTn id="69" dur="500"/>
                                        <p:tgtEl>
                                          <p:spTgt spid="3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blinds(horizontal)">
                                      <p:cBhvr>
                                        <p:cTn id="72" dur="500"/>
                                        <p:tgtEl>
                                          <p:spTgt spid="6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blinds(horizontal)">
                                      <p:cBhvr>
                                        <p:cTn id="75" dur="500"/>
                                        <p:tgtEl>
                                          <p:spTgt spid="61"/>
                                        </p:tgtEl>
                                      </p:cBhvr>
                                    </p:animEffect>
                                  </p:childTnLst>
                                </p:cTn>
                              </p:par>
                              <p:par>
                                <p:cTn id="76" presetID="3" presetClass="entr" presetSubtype="1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par>
                                <p:cTn id="79" presetID="3" presetClass="entr" presetSubtype="1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blinds(horizontal)">
                                      <p:cBhvr>
                                        <p:cTn id="81" dur="500"/>
                                        <p:tgtEl>
                                          <p:spTgt spid="75"/>
                                        </p:tgtEl>
                                      </p:cBhvr>
                                    </p:animEffect>
                                  </p:childTnLst>
                                </p:cTn>
                              </p:par>
                              <p:par>
                                <p:cTn id="82" presetID="3" presetClass="entr" presetSubtype="10" fill="hold"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blinds(horizontal)">
                                      <p:cBhvr>
                                        <p:cTn id="84" dur="500"/>
                                        <p:tgtEl>
                                          <p:spTgt spid="78"/>
                                        </p:tgtEl>
                                      </p:cBhvr>
                                    </p:animEffect>
                                  </p:childTnLst>
                                </p:cTn>
                              </p:par>
                              <p:par>
                                <p:cTn id="85" presetID="3" presetClass="entr" presetSubtype="1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blinds(horizontal)">
                                      <p:cBhvr>
                                        <p:cTn id="87" dur="500"/>
                                        <p:tgtEl>
                                          <p:spTgt spid="62"/>
                                        </p:tgtEl>
                                      </p:cBhvr>
                                    </p:animEffect>
                                  </p:childTnLst>
                                </p:cTn>
                              </p:par>
                              <p:par>
                                <p:cTn id="88" presetID="3" presetClass="entr" presetSubtype="10" fill="hold"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blinds(horizontal)">
                                      <p:cBhvr>
                                        <p:cTn id="90" dur="500"/>
                                        <p:tgtEl>
                                          <p:spTgt spid="66"/>
                                        </p:tgtEl>
                                      </p:cBhvr>
                                    </p:animEffect>
                                  </p:childTnLst>
                                </p:cTn>
                              </p:par>
                              <p:par>
                                <p:cTn id="91" presetID="3" presetClass="entr" presetSubtype="1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blinds(horizontal)">
                                      <p:cBhvr>
                                        <p:cTn id="93" dur="500"/>
                                        <p:tgtEl>
                                          <p:spTgt spid="69"/>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blinds(vertical)">
                                      <p:cBhvr>
                                        <p:cTn id="98" dur="500"/>
                                        <p:tgtEl>
                                          <p:spTgt spid="43"/>
                                        </p:tgtEl>
                                      </p:cBhvr>
                                    </p:animEffect>
                                  </p:childTnLst>
                                </p:cTn>
                              </p:par>
                              <p:par>
                                <p:cTn id="99" presetID="3" presetClass="entr" presetSubtype="5"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blinds(vertical)">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7" grpId="0" animBg="1"/>
      <p:bldP spid="26" grpId="0" animBg="1"/>
      <p:bldP spid="27" grpId="0" animBg="1"/>
      <p:bldP spid="28" grpId="0" animBg="1"/>
      <p:bldP spid="29" grpId="0" animBg="1"/>
      <p:bldP spid="38" grpId="0" animBg="1"/>
      <p:bldP spid="39" grpId="0" animBg="1"/>
      <p:bldP spid="42" grpId="0"/>
      <p:bldP spid="42" grpId="1"/>
      <p:bldP spid="44" grpId="0" animBg="1"/>
      <p:bldP spid="44" grpId="1" animBg="1"/>
      <p:bldP spid="55" grpId="0" animBg="1"/>
      <p:bldP spid="55" grpId="1" animBg="1"/>
      <p:bldP spid="60"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適用例</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OSS</a:t>
            </a:r>
            <a:r>
              <a:rPr lang="ja-JP" altLang="en-US" dirty="0" smtClean="0"/>
              <a:t>を用いて構築したソフトウェアリポジトリに対し，提案手法を適用</a:t>
            </a:r>
            <a:endParaRPr kumimoji="1" lang="en-US" altLang="ja-JP" dirty="0" smtClean="0"/>
          </a:p>
          <a:p>
            <a:endParaRPr lang="en-US" altLang="ja-JP" dirty="0" smtClean="0"/>
          </a:p>
          <a:p>
            <a:r>
              <a:rPr kumimoji="1" lang="ja-JP" altLang="en-US" dirty="0" smtClean="0"/>
              <a:t>ソフトウェアリポジトリ</a:t>
            </a:r>
            <a:endParaRPr kumimoji="1" lang="en-US" altLang="ja-JP" dirty="0" smtClean="0"/>
          </a:p>
          <a:p>
            <a:pPr lvl="1"/>
            <a:r>
              <a:rPr lang="en-US" altLang="ja-JP" dirty="0" smtClean="0"/>
              <a:t>Java Standard API </a:t>
            </a:r>
            <a:r>
              <a:rPr lang="ja-JP" altLang="en-US" dirty="0" smtClean="0"/>
              <a:t>のソースコード </a:t>
            </a:r>
            <a:r>
              <a:rPr lang="en-US" altLang="ja-JP" dirty="0" smtClean="0"/>
              <a:t>3 </a:t>
            </a:r>
            <a:r>
              <a:rPr lang="ja-JP" altLang="en-US" dirty="0" smtClean="0"/>
              <a:t>バージョン </a:t>
            </a:r>
            <a:endParaRPr lang="en-US" altLang="ja-JP" dirty="0" smtClean="0"/>
          </a:p>
          <a:p>
            <a:pPr lvl="2"/>
            <a:r>
              <a:rPr kumimoji="1" lang="en-US" altLang="ja-JP" dirty="0" smtClean="0"/>
              <a:t>JDK 1.2.2</a:t>
            </a:r>
            <a:r>
              <a:rPr lang="en-US" altLang="ja-JP" dirty="0" smtClean="0"/>
              <a:t>, JDK 1.3.1, JDK 1.4.2 </a:t>
            </a:r>
            <a:r>
              <a:rPr lang="ja-JP" altLang="en-US" dirty="0" smtClean="0"/>
              <a:t>の配布パッケージ</a:t>
            </a:r>
            <a:endParaRPr kumimoji="1" lang="en-US" altLang="ja-JP" dirty="0" smtClean="0"/>
          </a:p>
          <a:p>
            <a:pPr lvl="1"/>
            <a:r>
              <a:rPr lang="en-US" altLang="ja-JP" dirty="0" smtClean="0"/>
              <a:t>Apache commons </a:t>
            </a:r>
            <a:r>
              <a:rPr lang="ja-JP" altLang="en-US" dirty="0" smtClean="0"/>
              <a:t>のライブラリ </a:t>
            </a:r>
            <a:r>
              <a:rPr lang="en-US" altLang="ja-JP" dirty="0" smtClean="0"/>
              <a:t>127</a:t>
            </a:r>
            <a:r>
              <a:rPr lang="ja-JP" altLang="en-US" dirty="0" smtClean="0"/>
              <a:t>パッケージ</a:t>
            </a:r>
            <a:endParaRPr lang="en-US" altLang="ja-JP" dirty="0" smtClean="0"/>
          </a:p>
          <a:p>
            <a:pPr lvl="2"/>
            <a:r>
              <a:rPr kumimoji="1" lang="en-US" altLang="ja-JP" dirty="0" smtClean="0"/>
              <a:t>33</a:t>
            </a:r>
            <a:r>
              <a:rPr kumimoji="1" lang="ja-JP" altLang="en-US" dirty="0" smtClean="0"/>
              <a:t>種類のライブラリの異なるバージョン</a:t>
            </a:r>
            <a:endParaRPr kumimoji="1" lang="en-US" altLang="ja-JP" dirty="0" smtClean="0"/>
          </a:p>
          <a:p>
            <a:pPr lvl="1"/>
            <a:r>
              <a:rPr lang="ja-JP" altLang="en-US" dirty="0" smtClean="0"/>
              <a:t>総クラス数</a:t>
            </a:r>
            <a:r>
              <a:rPr lang="en-US" altLang="ja-JP" dirty="0" smtClean="0"/>
              <a:t>: 22,005</a:t>
            </a:r>
            <a:endParaRPr kumimoji="1" lang="en-US" altLang="ja-JP" dirty="0" smtClean="0"/>
          </a:p>
          <a:p>
            <a:endParaRPr kumimoji="1" lang="en-US" altLang="ja-JP"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28</a:t>
            </a:fld>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bwMode="auto">
          <a:xfrm>
            <a:off x="1571604" y="5357826"/>
            <a:ext cx="1191073" cy="357190"/>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2" name="タイトル 1"/>
          <p:cNvSpPr>
            <a:spLocks noGrp="1"/>
          </p:cNvSpPr>
          <p:nvPr>
            <p:ph type="title"/>
          </p:nvPr>
        </p:nvSpPr>
        <p:spPr/>
        <p:txBody>
          <a:bodyPr/>
          <a:lstStyle/>
          <a:p>
            <a:r>
              <a:rPr kumimoji="1" lang="ja-JP" altLang="en-US" dirty="0" smtClean="0"/>
              <a:t>適用例</a:t>
            </a:r>
            <a:r>
              <a:rPr kumimoji="1" lang="en-US" altLang="ja-JP" dirty="0" smtClean="0"/>
              <a:t> </a:t>
            </a:r>
            <a:endParaRPr kumimoji="1" lang="ja-JP" altLang="en-US" dirty="0"/>
          </a:p>
        </p:txBody>
      </p:sp>
      <p:sp>
        <p:nvSpPr>
          <p:cNvPr id="3" name="コンテンツ プレースホルダ 2"/>
          <p:cNvSpPr>
            <a:spLocks noGrp="1"/>
          </p:cNvSpPr>
          <p:nvPr>
            <p:ph idx="1"/>
          </p:nvPr>
        </p:nvSpPr>
        <p:spPr>
          <a:xfrm>
            <a:off x="107950" y="1052513"/>
            <a:ext cx="8928100" cy="2162173"/>
          </a:xfrm>
        </p:spPr>
        <p:txBody>
          <a:bodyPr>
            <a:normAutofit fontScale="92500" lnSpcReduction="20000"/>
          </a:bodyPr>
          <a:lstStyle/>
          <a:p>
            <a:r>
              <a:rPr kumimoji="1" lang="en-US" altLang="ja-JP" dirty="0" err="1" smtClean="0"/>
              <a:t>SCInstance</a:t>
            </a:r>
            <a:r>
              <a:rPr kumimoji="1" lang="en-US" altLang="ja-JP" dirty="0" smtClean="0"/>
              <a:t> (commons-scxml-0.5) </a:t>
            </a:r>
            <a:r>
              <a:rPr kumimoji="1" lang="ja-JP" altLang="en-US" dirty="0" smtClean="0"/>
              <a:t>の例</a:t>
            </a:r>
            <a:endParaRPr kumimoji="1" lang="en-US" altLang="ja-JP" dirty="0" smtClean="0"/>
          </a:p>
          <a:p>
            <a:pPr lvl="1"/>
            <a:r>
              <a:rPr lang="en-US" altLang="ja-JP" dirty="0" smtClean="0"/>
              <a:t>2</a:t>
            </a:r>
            <a:r>
              <a:rPr lang="ja-JP" altLang="en-US" dirty="0" smtClean="0"/>
              <a:t>個の再利用単位が得られた</a:t>
            </a:r>
            <a:endParaRPr lang="en-US" altLang="ja-JP" dirty="0" smtClean="0"/>
          </a:p>
          <a:p>
            <a:pPr lvl="2"/>
            <a:r>
              <a:rPr lang="ja-JP" altLang="en-US" dirty="0" smtClean="0"/>
              <a:t>一方は不完全</a:t>
            </a:r>
            <a:r>
              <a:rPr lang="en-US" altLang="ja-JP" dirty="0" smtClean="0"/>
              <a:t>: "</a:t>
            </a:r>
            <a:r>
              <a:rPr lang="en-US" altLang="ja-JP" dirty="0" err="1" smtClean="0">
                <a:latin typeface="Consolas" pitchFamily="49" charset="0"/>
              </a:rPr>
              <a:t>getCause</a:t>
            </a:r>
            <a:r>
              <a:rPr lang="en-US" altLang="ja-JP" dirty="0" smtClean="0">
                <a:latin typeface="Consolas" pitchFamily="49" charset="0"/>
              </a:rPr>
              <a:t>()"</a:t>
            </a:r>
            <a:r>
              <a:rPr lang="ja-JP" altLang="en-US" dirty="0" smtClean="0"/>
              <a:t>メソッドが不足</a:t>
            </a:r>
            <a:endParaRPr lang="en-US" altLang="ja-JP" dirty="0" smtClean="0"/>
          </a:p>
          <a:p>
            <a:pPr lvl="2"/>
            <a:r>
              <a:rPr lang="ja-JP" altLang="en-US" dirty="0" smtClean="0"/>
              <a:t>いずれも </a:t>
            </a:r>
            <a:r>
              <a:rPr lang="en-US" altLang="ja-JP" dirty="0" smtClean="0"/>
              <a:t>22</a:t>
            </a:r>
            <a:r>
              <a:rPr lang="ja-JP" altLang="en-US" dirty="0" smtClean="0"/>
              <a:t>種類のクラスに依存</a:t>
            </a:r>
            <a:endParaRPr lang="en-US" altLang="ja-JP" dirty="0" smtClean="0"/>
          </a:p>
          <a:p>
            <a:pPr lvl="1"/>
            <a:r>
              <a:rPr lang="ja-JP" altLang="en-US" dirty="0" smtClean="0"/>
              <a:t>手作業での調査には労力を要する</a:t>
            </a:r>
            <a:endParaRPr lang="en-US" altLang="ja-JP" dirty="0" smtClean="0"/>
          </a:p>
          <a:p>
            <a:pPr lvl="2"/>
            <a:r>
              <a:rPr lang="ja-JP" altLang="en-US" dirty="0" smtClean="0"/>
              <a:t>継承関係を追う必要が有る</a:t>
            </a:r>
            <a:endParaRPr lang="en-US" altLang="ja-JP" dirty="0" smtClean="0"/>
          </a:p>
          <a:p>
            <a:pPr lvl="2"/>
            <a:r>
              <a:rPr lang="ja-JP" altLang="en-US" dirty="0" smtClean="0"/>
              <a:t>依存クラス数が多い</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dirty="0"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29</a:t>
            </a:fld>
            <a:endParaRPr kumimoji="1" lang="ja-JP" altLang="en-US"/>
          </a:p>
        </p:txBody>
      </p:sp>
      <p:sp>
        <p:nvSpPr>
          <p:cNvPr id="8" name="正方形/長方形 7"/>
          <p:cNvSpPr/>
          <p:nvPr/>
        </p:nvSpPr>
        <p:spPr bwMode="auto">
          <a:xfrm>
            <a:off x="1643042" y="5429264"/>
            <a:ext cx="1029986"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SCInstance</a:t>
            </a:r>
            <a:endParaRPr kumimoji="0" lang="ja-JP" altLang="en-US" sz="1400" b="0" i="1" u="none" strike="noStrike" cap="none" normalizeH="0" baseline="-25000" dirty="0" smtClean="0">
              <a:ln>
                <a:noFill/>
              </a:ln>
              <a:solidFill>
                <a:schemeClr val="tx1"/>
              </a:solidFill>
              <a:effectLst/>
              <a:latin typeface="+mj-lt"/>
              <a:ea typeface="ＭＳ Ｐゴシック" pitchFamily="50" charset="-128"/>
            </a:endParaRPr>
          </a:p>
        </p:txBody>
      </p:sp>
      <p:sp>
        <p:nvSpPr>
          <p:cNvPr id="19" name="正方形/長方形 18"/>
          <p:cNvSpPr/>
          <p:nvPr/>
        </p:nvSpPr>
        <p:spPr bwMode="auto">
          <a:xfrm>
            <a:off x="3786182" y="3571876"/>
            <a:ext cx="3071834" cy="642942"/>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 name="正方形/長方形 19"/>
          <p:cNvSpPr/>
          <p:nvPr/>
        </p:nvSpPr>
        <p:spPr bwMode="auto">
          <a:xfrm>
            <a:off x="3857620" y="3643314"/>
            <a:ext cx="2663447"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InstanciationException</a:t>
            </a:r>
            <a:r>
              <a:rPr kumimoji="0" lang="en-US" altLang="ja-JP" sz="1400" i="1" baseline="-25000" dirty="0" smtClean="0">
                <a:latin typeface="+mj-lt"/>
                <a:ea typeface="ＭＳ Ｐゴシック" pitchFamily="50" charset="-128"/>
              </a:rPr>
              <a:t>(Java 1.4)</a:t>
            </a:r>
            <a:endParaRPr kumimoji="0" lang="ja-JP" altLang="en-US" sz="1400" b="0" i="1" u="none" strike="noStrike" cap="none" normalizeH="0" baseline="-25000" dirty="0" smtClean="0">
              <a:ln>
                <a:noFill/>
              </a:ln>
              <a:solidFill>
                <a:schemeClr val="tx1"/>
              </a:solidFill>
              <a:effectLst/>
              <a:latin typeface="+mj-lt"/>
              <a:ea typeface="ＭＳ Ｐゴシック" pitchFamily="50" charset="-128"/>
            </a:endParaRPr>
          </a:p>
        </p:txBody>
      </p:sp>
      <p:sp>
        <p:nvSpPr>
          <p:cNvPr id="26" name="正方形/長方形 25"/>
          <p:cNvSpPr/>
          <p:nvPr/>
        </p:nvSpPr>
        <p:spPr bwMode="auto">
          <a:xfrm>
            <a:off x="4714876" y="4643446"/>
            <a:ext cx="1928826" cy="642942"/>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4786314" y="4714884"/>
            <a:ext cx="1496461"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b="0" i="1" u="none" strike="noStrike" cap="none" normalizeH="0" baseline="0" dirty="0" smtClean="0">
                <a:ln>
                  <a:noFill/>
                </a:ln>
                <a:solidFill>
                  <a:schemeClr val="tx1"/>
                </a:solidFill>
                <a:effectLst/>
                <a:latin typeface="+mj-lt"/>
                <a:ea typeface="ＭＳ Ｐゴシック" pitchFamily="50" charset="-128"/>
              </a:rPr>
              <a:t>Exception</a:t>
            </a:r>
            <a:r>
              <a:rPr kumimoji="0" lang="en-US" altLang="ja-JP" sz="1400" i="1" baseline="-25000" dirty="0" smtClean="0">
                <a:ea typeface="ＭＳ Ｐゴシック" pitchFamily="50" charset="-128"/>
              </a:rPr>
              <a:t>(Java 1.4)</a:t>
            </a:r>
            <a:endParaRPr kumimoji="0" lang="ja-JP" altLang="en-US" sz="1400" i="1" baseline="-25000" dirty="0" smtClean="0">
              <a:ea typeface="ＭＳ Ｐゴシック" pitchFamily="50" charset="-128"/>
            </a:endParaRPr>
          </a:p>
        </p:txBody>
      </p:sp>
      <p:sp>
        <p:nvSpPr>
          <p:cNvPr id="28" name="正方形/長方形 27"/>
          <p:cNvSpPr/>
          <p:nvPr/>
        </p:nvSpPr>
        <p:spPr bwMode="auto">
          <a:xfrm>
            <a:off x="4938714" y="4867284"/>
            <a:ext cx="1496461"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b="0" i="1" u="none" strike="noStrike" cap="none" normalizeH="0" baseline="0" dirty="0" smtClean="0">
                <a:ln>
                  <a:noFill/>
                </a:ln>
                <a:solidFill>
                  <a:schemeClr val="tx1"/>
                </a:solidFill>
                <a:effectLst/>
                <a:latin typeface="+mj-lt"/>
                <a:ea typeface="ＭＳ Ｐゴシック" pitchFamily="50" charset="-128"/>
              </a:rPr>
              <a:t>Exception</a:t>
            </a:r>
            <a:r>
              <a:rPr kumimoji="0" lang="en-US" altLang="ja-JP" sz="1400" i="1" baseline="-25000" dirty="0" smtClean="0">
                <a:ea typeface="ＭＳ Ｐゴシック" pitchFamily="50" charset="-128"/>
              </a:rPr>
              <a:t>(Java 1.3)</a:t>
            </a:r>
            <a:endParaRPr kumimoji="0" lang="ja-JP" altLang="en-US" sz="1400" i="1" baseline="-25000" dirty="0" smtClean="0">
              <a:ea typeface="ＭＳ Ｐゴシック" pitchFamily="50" charset="-128"/>
            </a:endParaRPr>
          </a:p>
        </p:txBody>
      </p:sp>
      <p:sp>
        <p:nvSpPr>
          <p:cNvPr id="29" name="正方形/長方形 28"/>
          <p:cNvSpPr/>
          <p:nvPr/>
        </p:nvSpPr>
        <p:spPr bwMode="auto">
          <a:xfrm>
            <a:off x="5091114" y="5019684"/>
            <a:ext cx="1496461"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b="0" i="1" u="none" strike="noStrike" cap="none" normalizeH="0" baseline="0" dirty="0" smtClean="0">
                <a:ln>
                  <a:noFill/>
                </a:ln>
                <a:solidFill>
                  <a:schemeClr val="tx1"/>
                </a:solidFill>
                <a:effectLst/>
                <a:latin typeface="+mj-lt"/>
                <a:ea typeface="ＭＳ Ｐゴシック" pitchFamily="50" charset="-128"/>
              </a:rPr>
              <a:t>Exception</a:t>
            </a:r>
            <a:r>
              <a:rPr kumimoji="0" lang="en-US" altLang="ja-JP" sz="1400" i="1" baseline="-25000" dirty="0" smtClean="0">
                <a:ea typeface="ＭＳ Ｐゴシック" pitchFamily="50" charset="-128"/>
              </a:rPr>
              <a:t>(Java 1.2)</a:t>
            </a:r>
            <a:endParaRPr kumimoji="0" lang="ja-JP" altLang="en-US" sz="1400" i="1" baseline="-25000" dirty="0" smtClean="0">
              <a:ea typeface="ＭＳ Ｐゴシック" pitchFamily="50" charset="-128"/>
            </a:endParaRPr>
          </a:p>
        </p:txBody>
      </p:sp>
      <p:sp>
        <p:nvSpPr>
          <p:cNvPr id="30" name="正方形/長方形 29"/>
          <p:cNvSpPr/>
          <p:nvPr/>
        </p:nvSpPr>
        <p:spPr bwMode="auto">
          <a:xfrm>
            <a:off x="7072330" y="4143380"/>
            <a:ext cx="1714512" cy="357190"/>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 name="正方形/長方形 32"/>
          <p:cNvSpPr/>
          <p:nvPr/>
        </p:nvSpPr>
        <p:spPr bwMode="auto">
          <a:xfrm>
            <a:off x="7143768" y="4214818"/>
            <a:ext cx="1555771"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Throwable</a:t>
            </a:r>
            <a:r>
              <a:rPr kumimoji="0" lang="en-US" altLang="ja-JP" sz="1400" i="1" baseline="-25000" dirty="0" smtClean="0">
                <a:latin typeface="+mj-lt"/>
                <a:ea typeface="ＭＳ Ｐゴシック" pitchFamily="50" charset="-128"/>
              </a:rPr>
              <a:t>(Java 1.4)</a:t>
            </a:r>
            <a:endParaRPr kumimoji="0" lang="en-US" altLang="ja-JP" sz="1400" b="0" i="1" u="none" strike="noStrike" cap="none" normalizeH="0" baseline="0" dirty="0" smtClean="0">
              <a:ln>
                <a:noFill/>
              </a:ln>
              <a:solidFill>
                <a:schemeClr val="tx1"/>
              </a:solidFill>
              <a:effectLst/>
              <a:latin typeface="+mj-lt"/>
              <a:ea typeface="ＭＳ Ｐゴシック" pitchFamily="50" charset="-128"/>
            </a:endParaRPr>
          </a:p>
        </p:txBody>
      </p:sp>
      <p:sp>
        <p:nvSpPr>
          <p:cNvPr id="34" name="正方形/長方形 33"/>
          <p:cNvSpPr/>
          <p:nvPr/>
        </p:nvSpPr>
        <p:spPr bwMode="auto">
          <a:xfrm>
            <a:off x="7000892" y="5214950"/>
            <a:ext cx="1785950" cy="500066"/>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8" name="正方形/長方形 37"/>
          <p:cNvSpPr/>
          <p:nvPr/>
        </p:nvSpPr>
        <p:spPr bwMode="auto">
          <a:xfrm>
            <a:off x="7072330" y="5286388"/>
            <a:ext cx="1514093"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Throwable</a:t>
            </a:r>
            <a:r>
              <a:rPr kumimoji="0" lang="en-US" altLang="ja-JP" sz="1400" i="1" baseline="-25000" dirty="0" smtClean="0">
                <a:latin typeface="+mj-lt"/>
                <a:ea typeface="ＭＳ Ｐゴシック" pitchFamily="50" charset="-128"/>
              </a:rPr>
              <a:t>(Java1.3)</a:t>
            </a:r>
            <a:endParaRPr kumimoji="0" lang="en-US" altLang="ja-JP" sz="1400" b="0" i="1" u="none" strike="noStrike" cap="none" normalizeH="0" baseline="0" dirty="0" smtClean="0">
              <a:ln>
                <a:noFill/>
              </a:ln>
              <a:solidFill>
                <a:schemeClr val="tx1"/>
              </a:solidFill>
              <a:effectLst/>
              <a:latin typeface="+mj-lt"/>
              <a:ea typeface="ＭＳ Ｐゴシック" pitchFamily="50" charset="-128"/>
            </a:endParaRPr>
          </a:p>
        </p:txBody>
      </p:sp>
      <p:sp>
        <p:nvSpPr>
          <p:cNvPr id="39" name="正方形/長方形 38"/>
          <p:cNvSpPr/>
          <p:nvPr/>
        </p:nvSpPr>
        <p:spPr bwMode="auto">
          <a:xfrm>
            <a:off x="7224730" y="5438788"/>
            <a:ext cx="1514093"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Throwable</a:t>
            </a:r>
            <a:r>
              <a:rPr kumimoji="0" lang="en-US" altLang="ja-JP" sz="1400" i="1" baseline="-25000" dirty="0" smtClean="0">
                <a:latin typeface="+mj-lt"/>
                <a:ea typeface="ＭＳ Ｐゴシック" pitchFamily="50" charset="-128"/>
              </a:rPr>
              <a:t>(Java1.2)</a:t>
            </a:r>
            <a:endParaRPr kumimoji="0" lang="en-US" altLang="ja-JP" sz="1400" b="0" i="1" u="none" strike="noStrike" cap="none" normalizeH="0" baseline="0" dirty="0" smtClean="0">
              <a:ln>
                <a:noFill/>
              </a:ln>
              <a:solidFill>
                <a:schemeClr val="tx1"/>
              </a:solidFill>
              <a:effectLst/>
              <a:latin typeface="+mj-lt"/>
              <a:ea typeface="ＭＳ Ｐゴシック" pitchFamily="50" charset="-128"/>
            </a:endParaRPr>
          </a:p>
        </p:txBody>
      </p:sp>
      <p:cxnSp>
        <p:nvCxnSpPr>
          <p:cNvPr id="40" name="AutoShape 19"/>
          <p:cNvCxnSpPr>
            <a:cxnSpLocks noChangeShapeType="1"/>
            <a:stCxn id="16" idx="3"/>
            <a:endCxn id="19" idx="1"/>
          </p:cNvCxnSpPr>
          <p:nvPr/>
        </p:nvCxnSpPr>
        <p:spPr bwMode="auto">
          <a:xfrm flipV="1">
            <a:off x="2762677" y="3893347"/>
            <a:ext cx="1023505" cy="1643074"/>
          </a:xfrm>
          <a:prstGeom prst="straightConnector1">
            <a:avLst/>
          </a:prstGeom>
          <a:noFill/>
          <a:ln w="12700">
            <a:solidFill>
              <a:schemeClr val="tx1"/>
            </a:solidFill>
            <a:round/>
            <a:headEnd/>
            <a:tailEnd type="triangle" w="lg" len="med"/>
          </a:ln>
        </p:spPr>
      </p:cxnSp>
      <p:sp>
        <p:nvSpPr>
          <p:cNvPr id="41" name="テキスト ボックス 40"/>
          <p:cNvSpPr txBox="1"/>
          <p:nvPr/>
        </p:nvSpPr>
        <p:spPr>
          <a:xfrm>
            <a:off x="2214546" y="5072074"/>
            <a:ext cx="1905453"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err="1" smtClean="0">
                <a:latin typeface="Consolas" pitchFamily="49" charset="0"/>
              </a:rPr>
              <a:t>InstanciationException</a:t>
            </a:r>
            <a:endParaRPr kumimoji="1" lang="ja-JP" altLang="en-US" sz="1200" dirty="0">
              <a:latin typeface="Consolas" pitchFamily="49" charset="0"/>
            </a:endParaRPr>
          </a:p>
        </p:txBody>
      </p:sp>
      <p:cxnSp>
        <p:nvCxnSpPr>
          <p:cNvPr id="45" name="AutoShape 19"/>
          <p:cNvCxnSpPr>
            <a:cxnSpLocks noChangeShapeType="1"/>
            <a:stCxn id="19" idx="2"/>
            <a:endCxn id="26" idx="0"/>
          </p:cNvCxnSpPr>
          <p:nvPr/>
        </p:nvCxnSpPr>
        <p:spPr bwMode="auto">
          <a:xfrm rot="16200000" flipH="1">
            <a:off x="5286380" y="4250537"/>
            <a:ext cx="428628" cy="357190"/>
          </a:xfrm>
          <a:prstGeom prst="straightConnector1">
            <a:avLst/>
          </a:prstGeom>
          <a:noFill/>
          <a:ln w="12700">
            <a:solidFill>
              <a:schemeClr val="tx1"/>
            </a:solidFill>
            <a:round/>
            <a:headEnd/>
            <a:tailEnd type="triangle" w="lg" len="med"/>
          </a:ln>
        </p:spPr>
      </p:cxnSp>
      <p:sp>
        <p:nvSpPr>
          <p:cNvPr id="48" name="テキスト ボックス 47"/>
          <p:cNvSpPr txBox="1"/>
          <p:nvPr/>
        </p:nvSpPr>
        <p:spPr>
          <a:xfrm>
            <a:off x="5357818" y="4357694"/>
            <a:ext cx="800984"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smtClean="0">
                <a:latin typeface="Consolas" pitchFamily="49" charset="0"/>
              </a:rPr>
              <a:t>Exception</a:t>
            </a:r>
            <a:endParaRPr kumimoji="1" lang="ja-JP" altLang="en-US" sz="1200" dirty="0">
              <a:latin typeface="Consolas" pitchFamily="49" charset="0"/>
            </a:endParaRPr>
          </a:p>
        </p:txBody>
      </p:sp>
      <p:cxnSp>
        <p:nvCxnSpPr>
          <p:cNvPr id="49" name="AutoShape 19"/>
          <p:cNvCxnSpPr>
            <a:cxnSpLocks noChangeShapeType="1"/>
            <a:stCxn id="26" idx="3"/>
            <a:endCxn id="30" idx="1"/>
          </p:cNvCxnSpPr>
          <p:nvPr/>
        </p:nvCxnSpPr>
        <p:spPr bwMode="auto">
          <a:xfrm flipV="1">
            <a:off x="6643702" y="4321975"/>
            <a:ext cx="428628" cy="642942"/>
          </a:xfrm>
          <a:prstGeom prst="straightConnector1">
            <a:avLst/>
          </a:prstGeom>
          <a:noFill/>
          <a:ln w="12700">
            <a:solidFill>
              <a:schemeClr val="tx1"/>
            </a:solidFill>
            <a:round/>
            <a:headEnd/>
            <a:tailEnd type="triangle" w="lg" len="med"/>
          </a:ln>
        </p:spPr>
      </p:cxnSp>
      <p:cxnSp>
        <p:nvCxnSpPr>
          <p:cNvPr id="52" name="AutoShape 19"/>
          <p:cNvCxnSpPr>
            <a:cxnSpLocks noChangeShapeType="1"/>
            <a:stCxn id="26" idx="3"/>
            <a:endCxn id="34" idx="1"/>
          </p:cNvCxnSpPr>
          <p:nvPr/>
        </p:nvCxnSpPr>
        <p:spPr bwMode="auto">
          <a:xfrm>
            <a:off x="6643702" y="4964917"/>
            <a:ext cx="357190" cy="500066"/>
          </a:xfrm>
          <a:prstGeom prst="straightConnector1">
            <a:avLst/>
          </a:prstGeom>
          <a:noFill/>
          <a:ln w="12700">
            <a:solidFill>
              <a:schemeClr val="tx1"/>
            </a:solidFill>
            <a:round/>
            <a:headEnd/>
            <a:tailEnd type="triangle" w="lg" len="med"/>
          </a:ln>
        </p:spPr>
      </p:cxnSp>
      <p:sp>
        <p:nvSpPr>
          <p:cNvPr id="55" name="テキスト ボックス 54"/>
          <p:cNvSpPr txBox="1"/>
          <p:nvPr/>
        </p:nvSpPr>
        <p:spPr>
          <a:xfrm>
            <a:off x="6715140" y="4572008"/>
            <a:ext cx="800984"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err="1" smtClean="0">
                <a:latin typeface="Consolas" pitchFamily="49" charset="0"/>
              </a:rPr>
              <a:t>Throwable</a:t>
            </a:r>
            <a:endParaRPr kumimoji="1" lang="ja-JP" altLang="en-US" sz="1200" dirty="0">
              <a:latin typeface="Consolas" pitchFamily="49" charset="0"/>
            </a:endParaRPr>
          </a:p>
        </p:txBody>
      </p:sp>
      <p:sp>
        <p:nvSpPr>
          <p:cNvPr id="56" name="テキスト ボックス 55"/>
          <p:cNvSpPr txBox="1"/>
          <p:nvPr/>
        </p:nvSpPr>
        <p:spPr>
          <a:xfrm>
            <a:off x="6715140" y="5000636"/>
            <a:ext cx="800984"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err="1" smtClean="0">
                <a:latin typeface="Consolas" pitchFamily="49" charset="0"/>
              </a:rPr>
              <a:t>Throwable</a:t>
            </a:r>
            <a:endParaRPr kumimoji="1" lang="ja-JP" altLang="en-US" sz="1200" dirty="0">
              <a:latin typeface="Consolas" pitchFamily="49" charset="0"/>
            </a:endParaRPr>
          </a:p>
        </p:txBody>
      </p:sp>
      <p:sp>
        <p:nvSpPr>
          <p:cNvPr id="59" name="四角形吹き出し 58"/>
          <p:cNvSpPr/>
          <p:nvPr/>
        </p:nvSpPr>
        <p:spPr bwMode="auto">
          <a:xfrm>
            <a:off x="7286644" y="4714884"/>
            <a:ext cx="1714512" cy="539034"/>
          </a:xfrm>
          <a:prstGeom prst="wedgeRectCallout">
            <a:avLst>
              <a:gd name="adj1" fmla="val 448"/>
              <a:gd name="adj2" fmla="val 81133"/>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Consolas" pitchFamily="49" charset="0"/>
                <a:ea typeface="ＭＳ Ｐゴシック" pitchFamily="50" charset="-128"/>
              </a:rPr>
              <a:t>(</a:t>
            </a:r>
            <a:r>
              <a:rPr kumimoji="0" lang="en-US" altLang="ja-JP" sz="1400" b="0" i="0" u="none" strike="noStrike" cap="none" normalizeH="0" baseline="0" dirty="0" err="1" smtClean="0">
                <a:ln>
                  <a:noFill/>
                </a:ln>
                <a:solidFill>
                  <a:schemeClr val="tx1"/>
                </a:solidFill>
                <a:effectLst/>
                <a:latin typeface="Consolas" pitchFamily="49" charset="0"/>
                <a:ea typeface="ＭＳ Ｐゴシック" pitchFamily="50" charset="-128"/>
              </a:rPr>
              <a:t>getCause</a:t>
            </a:r>
            <a:r>
              <a:rPr kumimoji="0" lang="en-US" altLang="ja-JP" sz="1400" b="0" i="0" u="none" strike="noStrike" cap="none" normalizeH="0" baseline="0" dirty="0" smtClean="0">
                <a:ln>
                  <a:noFill/>
                </a:ln>
                <a:solidFill>
                  <a:schemeClr val="tx1"/>
                </a:solidFill>
                <a:effectLst/>
                <a:latin typeface="Consolas" pitchFamily="49" charset="0"/>
                <a:ea typeface="ＭＳ Ｐゴシック" pitchFamily="50" charset="-128"/>
              </a:rPr>
              <a:t>()</a:t>
            </a:r>
            <a:r>
              <a:rPr kumimoji="0" lang="ja-JP" altLang="en-US" sz="1400" dirty="0" smtClean="0">
                <a:latin typeface="Consolas" pitchFamily="49" charset="0"/>
                <a:ea typeface="ＭＳ Ｐゴシック" pitchFamily="50" charset="-128"/>
              </a:rPr>
              <a:t>を持たない</a:t>
            </a:r>
            <a:r>
              <a:rPr kumimoji="0" lang="en-US" altLang="ja-JP" sz="1400" dirty="0" smtClean="0">
                <a:latin typeface="Consolas" pitchFamily="49" charset="0"/>
                <a:ea typeface="ＭＳ Ｐゴシック" pitchFamily="50" charset="-128"/>
              </a:rPr>
              <a:t>)</a:t>
            </a:r>
            <a:endParaRPr kumimoji="0" lang="ja-JP" altLang="en-US" sz="1400" b="0" i="0" u="none" strike="noStrike" cap="none" normalizeH="0" baseline="0" dirty="0" smtClean="0">
              <a:ln>
                <a:noFill/>
              </a:ln>
              <a:solidFill>
                <a:schemeClr val="tx1"/>
              </a:solidFill>
              <a:effectLst/>
              <a:latin typeface="Consolas" pitchFamily="49" charset="0"/>
              <a:ea typeface="ＭＳ Ｐゴシック" pitchFamily="50" charset="-128"/>
            </a:endParaRPr>
          </a:p>
        </p:txBody>
      </p:sp>
      <p:pic>
        <p:nvPicPr>
          <p:cNvPr id="72708" name="Picture 4"/>
          <p:cNvPicPr>
            <a:picLocks noChangeAspect="1" noChangeArrowheads="1"/>
          </p:cNvPicPr>
          <p:nvPr/>
        </p:nvPicPr>
        <p:blipFill>
          <a:blip r:embed="rId3"/>
          <a:srcRect/>
          <a:stretch>
            <a:fillRect/>
          </a:stretch>
        </p:blipFill>
        <p:spPr bwMode="auto">
          <a:xfrm>
            <a:off x="0" y="3500438"/>
            <a:ext cx="3571900" cy="1445973"/>
          </a:xfrm>
          <a:prstGeom prst="rect">
            <a:avLst/>
          </a:prstGeom>
          <a:noFill/>
          <a:ln w="9525">
            <a:solidFill>
              <a:schemeClr val="tx1"/>
            </a:solidFill>
            <a:miter lim="800000"/>
            <a:headEnd/>
            <a:tailEnd/>
          </a:ln>
          <a:effectLst/>
        </p:spPr>
      </p:pic>
      <p:sp>
        <p:nvSpPr>
          <p:cNvPr id="61" name="正方形/長方形 60"/>
          <p:cNvSpPr/>
          <p:nvPr/>
        </p:nvSpPr>
        <p:spPr bwMode="auto">
          <a:xfrm>
            <a:off x="3500430" y="5715016"/>
            <a:ext cx="3357586" cy="642942"/>
          </a:xfrm>
          <a:prstGeom prst="rect">
            <a:avLst/>
          </a:prstGeom>
          <a:solidFill>
            <a:srgbClr val="92D050"/>
          </a:solidFill>
          <a:ln w="127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2" name="正方形/長方形 61"/>
          <p:cNvSpPr/>
          <p:nvPr/>
        </p:nvSpPr>
        <p:spPr bwMode="auto">
          <a:xfrm>
            <a:off x="3571868" y="5786454"/>
            <a:ext cx="2939163"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i="1" dirty="0" err="1" smtClean="0">
                <a:ea typeface="ＭＳ Ｐゴシック" pitchFamily="50" charset="-128"/>
              </a:rPr>
              <a:t>IllegalArgumentException</a:t>
            </a:r>
            <a:r>
              <a:rPr kumimoji="0" lang="en-US" altLang="ja-JP" sz="1400" i="1" baseline="-25000" dirty="0" smtClean="0">
                <a:ea typeface="ＭＳ Ｐゴシック" pitchFamily="50" charset="-128"/>
              </a:rPr>
              <a:t>(Java 1.4)</a:t>
            </a:r>
            <a:endParaRPr kumimoji="0" lang="ja-JP" altLang="en-US" sz="1400" i="1" baseline="-25000" dirty="0" smtClean="0">
              <a:ea typeface="ＭＳ Ｐゴシック" pitchFamily="50" charset="-128"/>
            </a:endParaRPr>
          </a:p>
        </p:txBody>
      </p:sp>
      <p:sp>
        <p:nvSpPr>
          <p:cNvPr id="63" name="正方形/長方形 62"/>
          <p:cNvSpPr/>
          <p:nvPr/>
        </p:nvSpPr>
        <p:spPr bwMode="auto">
          <a:xfrm>
            <a:off x="3724268" y="5938854"/>
            <a:ext cx="2939163"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i="1" dirty="0" err="1" smtClean="0">
                <a:ea typeface="ＭＳ Ｐゴシック" pitchFamily="50" charset="-128"/>
              </a:rPr>
              <a:t>IllegalArgumentException</a:t>
            </a:r>
            <a:r>
              <a:rPr kumimoji="0" lang="en-US" altLang="ja-JP" sz="1400" i="1" baseline="-25000" dirty="0" smtClean="0">
                <a:ea typeface="ＭＳ Ｐゴシック" pitchFamily="50" charset="-128"/>
              </a:rPr>
              <a:t>(Java 1.3)</a:t>
            </a:r>
            <a:endParaRPr kumimoji="0" lang="ja-JP" altLang="en-US" sz="1400" i="1" baseline="-25000" dirty="0" smtClean="0">
              <a:ea typeface="ＭＳ Ｐゴシック" pitchFamily="50" charset="-128"/>
            </a:endParaRPr>
          </a:p>
        </p:txBody>
      </p:sp>
      <p:sp>
        <p:nvSpPr>
          <p:cNvPr id="64" name="正方形/長方形 63"/>
          <p:cNvSpPr/>
          <p:nvPr/>
        </p:nvSpPr>
        <p:spPr bwMode="auto">
          <a:xfrm>
            <a:off x="3876668" y="6091254"/>
            <a:ext cx="2939163"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fontAlgn="base">
              <a:spcBef>
                <a:spcPct val="50000"/>
              </a:spcBef>
              <a:spcAft>
                <a:spcPct val="0"/>
              </a:spcAf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IllegalArgumentException</a:t>
            </a:r>
            <a:r>
              <a:rPr kumimoji="0" lang="en-US" altLang="ja-JP" sz="1400" i="1" baseline="-25000" dirty="0" smtClean="0">
                <a:ea typeface="ＭＳ Ｐゴシック" pitchFamily="50" charset="-128"/>
              </a:rPr>
              <a:t>(Java 1.2)</a:t>
            </a:r>
            <a:endParaRPr kumimoji="0" lang="ja-JP" altLang="en-US" sz="1400" i="1" baseline="-25000" dirty="0" smtClean="0">
              <a:ea typeface="ＭＳ Ｐゴシック" pitchFamily="50" charset="-128"/>
            </a:endParaRPr>
          </a:p>
        </p:txBody>
      </p:sp>
      <p:cxnSp>
        <p:nvCxnSpPr>
          <p:cNvPr id="65" name="AutoShape 19"/>
          <p:cNvCxnSpPr>
            <a:cxnSpLocks noChangeShapeType="1"/>
            <a:stCxn id="16" idx="3"/>
            <a:endCxn id="61" idx="1"/>
          </p:cNvCxnSpPr>
          <p:nvPr/>
        </p:nvCxnSpPr>
        <p:spPr bwMode="auto">
          <a:xfrm>
            <a:off x="2762677" y="5536421"/>
            <a:ext cx="737753" cy="500066"/>
          </a:xfrm>
          <a:prstGeom prst="straightConnector1">
            <a:avLst/>
          </a:prstGeom>
          <a:noFill/>
          <a:ln w="12700">
            <a:solidFill>
              <a:schemeClr val="tx1"/>
            </a:solidFill>
            <a:round/>
            <a:headEnd/>
            <a:tailEnd type="triangle" w="lg" len="med"/>
          </a:ln>
        </p:spPr>
      </p:cxnSp>
      <p:sp>
        <p:nvSpPr>
          <p:cNvPr id="66" name="テキスト ボックス 65"/>
          <p:cNvSpPr txBox="1"/>
          <p:nvPr/>
        </p:nvSpPr>
        <p:spPr>
          <a:xfrm>
            <a:off x="2928926" y="5572140"/>
            <a:ext cx="2075371"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err="1" smtClean="0">
                <a:latin typeface="Consolas" pitchFamily="49" charset="0"/>
              </a:rPr>
              <a:t>IllegalArgumentException</a:t>
            </a:r>
            <a:endParaRPr kumimoji="1" lang="ja-JP" altLang="en-US" sz="1200" dirty="0">
              <a:latin typeface="Consolas" pitchFamily="49" charset="0"/>
            </a:endParaRPr>
          </a:p>
        </p:txBody>
      </p:sp>
      <p:cxnSp>
        <p:nvCxnSpPr>
          <p:cNvPr id="69" name="AutoShape 19"/>
          <p:cNvCxnSpPr>
            <a:cxnSpLocks noChangeShapeType="1"/>
            <a:stCxn id="61" idx="0"/>
            <a:endCxn id="26" idx="2"/>
          </p:cNvCxnSpPr>
          <p:nvPr/>
        </p:nvCxnSpPr>
        <p:spPr bwMode="auto">
          <a:xfrm rot="5400000" flipH="1" flipV="1">
            <a:off x="5214942" y="5250669"/>
            <a:ext cx="428628" cy="500066"/>
          </a:xfrm>
          <a:prstGeom prst="straightConnector1">
            <a:avLst/>
          </a:prstGeom>
          <a:noFill/>
          <a:ln w="12700">
            <a:solidFill>
              <a:schemeClr val="tx1"/>
            </a:solidFill>
            <a:round/>
            <a:headEnd/>
            <a:tailEnd type="triangle" w="lg" len="med"/>
          </a:ln>
        </p:spPr>
      </p:cxnSp>
      <p:sp>
        <p:nvSpPr>
          <p:cNvPr id="72" name="テキスト ボックス 71"/>
          <p:cNvSpPr txBox="1"/>
          <p:nvPr/>
        </p:nvSpPr>
        <p:spPr>
          <a:xfrm>
            <a:off x="5143504" y="5429264"/>
            <a:ext cx="800984" cy="191936"/>
          </a:xfrm>
          <a:prstGeom prst="rect">
            <a:avLst/>
          </a:prstGeom>
          <a:solidFill>
            <a:schemeClr val="bg1">
              <a:alpha val="80000"/>
            </a:schemeClr>
          </a:solidFill>
          <a:ln>
            <a:solidFill>
              <a:schemeClr val="tx1"/>
            </a:solidFill>
          </a:ln>
        </p:spPr>
        <p:txBody>
          <a:bodyPr wrap="none" lIns="18000" tIns="3600" rIns="18000" bIns="3600" rtlCol="0">
            <a:spAutoFit/>
          </a:bodyPr>
          <a:lstStyle/>
          <a:p>
            <a:r>
              <a:rPr kumimoji="1" lang="en-US" altLang="ja-JP" sz="1200" dirty="0" smtClean="0">
                <a:latin typeface="Consolas" pitchFamily="49" charset="0"/>
              </a:rPr>
              <a:t>Exception</a:t>
            </a:r>
            <a:endParaRPr kumimoji="1" lang="ja-JP" altLang="en-US" sz="1200" dirty="0">
              <a:latin typeface="Consolas" pitchFamily="49" charset="0"/>
            </a:endParaRPr>
          </a:p>
        </p:txBody>
      </p:sp>
      <p:sp>
        <p:nvSpPr>
          <p:cNvPr id="82" name="正方形/長方形 81"/>
          <p:cNvSpPr/>
          <p:nvPr/>
        </p:nvSpPr>
        <p:spPr bwMode="auto">
          <a:xfrm>
            <a:off x="4010020" y="3795714"/>
            <a:ext cx="2663447"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InstanciationException</a:t>
            </a:r>
            <a:r>
              <a:rPr kumimoji="0" lang="en-US" altLang="ja-JP" sz="1400" i="1" baseline="-25000" dirty="0" smtClean="0">
                <a:latin typeface="+mj-lt"/>
                <a:ea typeface="ＭＳ Ｐゴシック" pitchFamily="50" charset="-128"/>
              </a:rPr>
              <a:t>(Java 1.3)</a:t>
            </a:r>
            <a:endParaRPr kumimoji="0" lang="ja-JP" altLang="en-US" sz="1400" b="0" i="1" u="none" strike="noStrike" cap="none" normalizeH="0" baseline="-25000" dirty="0" smtClean="0">
              <a:ln>
                <a:noFill/>
              </a:ln>
              <a:solidFill>
                <a:schemeClr val="tx1"/>
              </a:solidFill>
              <a:effectLst/>
              <a:latin typeface="+mj-lt"/>
              <a:ea typeface="ＭＳ Ｐゴシック" pitchFamily="50" charset="-128"/>
            </a:endParaRPr>
          </a:p>
        </p:txBody>
      </p:sp>
      <p:sp>
        <p:nvSpPr>
          <p:cNvPr id="83" name="正方形/長方形 82"/>
          <p:cNvSpPr/>
          <p:nvPr/>
        </p:nvSpPr>
        <p:spPr bwMode="auto">
          <a:xfrm>
            <a:off x="4162420" y="3948114"/>
            <a:ext cx="2663447" cy="222714"/>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non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1" u="none" strike="noStrike" cap="none" normalizeH="0" baseline="0" dirty="0" err="1" smtClean="0">
                <a:ln>
                  <a:noFill/>
                </a:ln>
                <a:solidFill>
                  <a:schemeClr val="tx1"/>
                </a:solidFill>
                <a:effectLst/>
                <a:latin typeface="+mj-lt"/>
                <a:ea typeface="ＭＳ Ｐゴシック" pitchFamily="50" charset="-128"/>
              </a:rPr>
              <a:t>InstanciationException</a:t>
            </a:r>
            <a:r>
              <a:rPr kumimoji="0" lang="en-US" altLang="ja-JP" sz="1400" i="1" baseline="-25000" dirty="0" smtClean="0">
                <a:latin typeface="+mj-lt"/>
                <a:ea typeface="ＭＳ Ｐゴシック" pitchFamily="50" charset="-128"/>
              </a:rPr>
              <a:t>(Java 1.2)</a:t>
            </a:r>
            <a:endParaRPr kumimoji="0" lang="ja-JP" altLang="en-US" sz="1400" b="0" i="1" u="none" strike="noStrike" cap="none" normalizeH="0" baseline="-25000" dirty="0" smtClean="0">
              <a:ln>
                <a:noFill/>
              </a:ln>
              <a:solidFill>
                <a:schemeClr val="tx1"/>
              </a:solidFill>
              <a:effectLst/>
              <a:latin typeface="+mj-lt"/>
              <a:ea typeface="ＭＳ Ｐゴシック" pitchFamily="50" charset="-128"/>
            </a:endParaRPr>
          </a:p>
        </p:txBody>
      </p:sp>
      <p:cxnSp>
        <p:nvCxnSpPr>
          <p:cNvPr id="102" name="直線コネクタ 101"/>
          <p:cNvCxnSpPr/>
          <p:nvPr/>
        </p:nvCxnSpPr>
        <p:spPr bwMode="auto">
          <a:xfrm>
            <a:off x="2714612" y="4143380"/>
            <a:ext cx="714380" cy="1588"/>
          </a:xfrm>
          <a:prstGeom prst="line">
            <a:avLst/>
          </a:prstGeom>
          <a:ln w="57150">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auto">
          <a:xfrm>
            <a:off x="2786050" y="4500570"/>
            <a:ext cx="642942" cy="1588"/>
          </a:xfrm>
          <a:prstGeom prst="line">
            <a:avLst/>
          </a:prstGeom>
          <a:ln w="57150">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42" name="四角形吹き出し 41"/>
          <p:cNvSpPr/>
          <p:nvPr/>
        </p:nvSpPr>
        <p:spPr bwMode="auto">
          <a:xfrm>
            <a:off x="7000892" y="3500438"/>
            <a:ext cx="2071702" cy="500066"/>
          </a:xfrm>
          <a:prstGeom prst="wedgeRectCallout">
            <a:avLst>
              <a:gd name="adj1" fmla="val 2196"/>
              <a:gd name="adj2" fmla="val 105532"/>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Consolas" pitchFamily="49" charset="0"/>
                <a:ea typeface="ＭＳ Ｐゴシック" pitchFamily="50" charset="-128"/>
              </a:rPr>
              <a:t>public </a:t>
            </a:r>
            <a:r>
              <a:rPr kumimoji="0" lang="en-US" altLang="ja-JP" sz="1400" b="0" i="0" u="none" strike="noStrike" cap="none" normalizeH="0" baseline="0" dirty="0" err="1" smtClean="0">
                <a:ln>
                  <a:noFill/>
                </a:ln>
                <a:solidFill>
                  <a:schemeClr val="tx1"/>
                </a:solidFill>
                <a:effectLst/>
                <a:latin typeface="Consolas" pitchFamily="49" charset="0"/>
                <a:ea typeface="ＭＳ Ｐゴシック" pitchFamily="50" charset="-128"/>
              </a:rPr>
              <a:t>Throwable</a:t>
            </a:r>
            <a:r>
              <a:rPr kumimoji="0" lang="en-US" altLang="ja-JP" sz="1400" b="0" i="0" u="none" strike="noStrike" cap="none" normalizeH="0" baseline="0" dirty="0" smtClean="0">
                <a:ln>
                  <a:noFill/>
                </a:ln>
                <a:solidFill>
                  <a:schemeClr val="tx1"/>
                </a:solidFill>
                <a:effectLst/>
                <a:latin typeface="Consolas" pitchFamily="49" charset="0"/>
                <a:ea typeface="ＭＳ Ｐゴシック" pitchFamily="50" charset="-128"/>
              </a:rPr>
              <a:t> </a:t>
            </a:r>
            <a:r>
              <a:rPr kumimoji="0" lang="en-US" altLang="ja-JP" sz="1400" b="0" i="0" u="none" strike="noStrike" cap="none" normalizeH="0" baseline="0" dirty="0" err="1" smtClean="0">
                <a:ln>
                  <a:noFill/>
                </a:ln>
                <a:solidFill>
                  <a:schemeClr val="tx1"/>
                </a:solidFill>
                <a:effectLst/>
                <a:latin typeface="Consolas" pitchFamily="49" charset="0"/>
                <a:ea typeface="ＭＳ Ｐゴシック" pitchFamily="50" charset="-128"/>
              </a:rPr>
              <a:t>getCause</a:t>
            </a:r>
            <a:r>
              <a:rPr kumimoji="0" lang="en-US" altLang="ja-JP" sz="1400" b="0" i="0" u="none" strike="noStrike" cap="none" normalizeH="0" baseline="0" dirty="0" smtClean="0">
                <a:ln>
                  <a:noFill/>
                </a:ln>
                <a:solidFill>
                  <a:schemeClr val="tx1"/>
                </a:solidFill>
                <a:effectLst/>
                <a:latin typeface="Consolas" pitchFamily="49" charset="0"/>
                <a:ea typeface="ＭＳ Ｐゴシック" pitchFamily="50" charset="-128"/>
              </a:rPr>
              <a:t>() {…}</a:t>
            </a:r>
            <a:endParaRPr kumimoji="0" lang="ja-JP" altLang="en-US" sz="1400" b="0" i="0" u="none" strike="noStrike" cap="none" normalizeH="0" baseline="0" dirty="0" smtClean="0">
              <a:ln>
                <a:noFill/>
              </a:ln>
              <a:solidFill>
                <a:schemeClr val="tx1"/>
              </a:solidFill>
              <a:effectLst/>
              <a:latin typeface="Consolas" pitchFamily="49" charset="0"/>
              <a:ea typeface="ＭＳ Ｐゴシック" pitchFamily="50" charset="-128"/>
            </a:endParaRPr>
          </a:p>
        </p:txBody>
      </p:sp>
      <p:cxnSp>
        <p:nvCxnSpPr>
          <p:cNvPr id="90" name="AutoShape 19"/>
          <p:cNvCxnSpPr>
            <a:cxnSpLocks noChangeShapeType="1"/>
            <a:stCxn id="16" idx="3"/>
          </p:cNvCxnSpPr>
          <p:nvPr/>
        </p:nvCxnSpPr>
        <p:spPr bwMode="auto">
          <a:xfrm>
            <a:off x="2762677" y="5536421"/>
            <a:ext cx="666315" cy="1035851"/>
          </a:xfrm>
          <a:prstGeom prst="straightConnector1">
            <a:avLst/>
          </a:prstGeom>
          <a:noFill/>
          <a:ln w="12700">
            <a:solidFill>
              <a:schemeClr val="tx1"/>
            </a:solidFill>
            <a:round/>
            <a:headEnd/>
            <a:tailEnd type="triangle" w="lg" len="med"/>
          </a:ln>
        </p:spPr>
      </p:cxnSp>
      <p:sp>
        <p:nvSpPr>
          <p:cNvPr id="96" name="正方形/長方形 95"/>
          <p:cNvSpPr/>
          <p:nvPr/>
        </p:nvSpPr>
        <p:spPr>
          <a:xfrm rot="5400000">
            <a:off x="3588386" y="6270002"/>
            <a:ext cx="285753" cy="461665"/>
          </a:xfrm>
          <a:prstGeom prst="rect">
            <a:avLst/>
          </a:prstGeom>
        </p:spPr>
        <p:txBody>
          <a:bodyPr wrap="square">
            <a:spAutoFit/>
          </a:bodyPr>
          <a:lstStyle/>
          <a:p>
            <a:r>
              <a:rPr lang="en-US" altLang="ja-JP" sz="2400" b="1" dirty="0" smtClean="0"/>
              <a:t>…</a:t>
            </a:r>
            <a:endParaRPr lang="ja-JP" altLang="en-US" sz="2400" b="1" dirty="0"/>
          </a:p>
        </p:txBody>
      </p:sp>
      <p:cxnSp>
        <p:nvCxnSpPr>
          <p:cNvPr id="97" name="AutoShape 19"/>
          <p:cNvCxnSpPr>
            <a:cxnSpLocks noChangeShapeType="1"/>
            <a:stCxn id="16" idx="3"/>
          </p:cNvCxnSpPr>
          <p:nvPr/>
        </p:nvCxnSpPr>
        <p:spPr bwMode="auto">
          <a:xfrm>
            <a:off x="2762677" y="5536421"/>
            <a:ext cx="594877" cy="1250165"/>
          </a:xfrm>
          <a:prstGeom prst="straightConnector1">
            <a:avLst/>
          </a:prstGeom>
          <a:noFill/>
          <a:ln w="12700">
            <a:solidFill>
              <a:schemeClr val="tx1"/>
            </a:solidFill>
            <a:round/>
            <a:headEnd/>
            <a:tailEnd type="triangle" w="lg" len="med"/>
          </a:ln>
        </p:spPr>
      </p:cxnSp>
      <p:sp>
        <p:nvSpPr>
          <p:cNvPr id="100" name="テキスト ボックス 99"/>
          <p:cNvSpPr txBox="1"/>
          <p:nvPr/>
        </p:nvSpPr>
        <p:spPr>
          <a:xfrm>
            <a:off x="214282" y="3214686"/>
            <a:ext cx="3070319"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lang="en-US" altLang="ja-JP" sz="1400" dirty="0" err="1" smtClean="0"/>
              <a:t>SCInstance</a:t>
            </a:r>
            <a:r>
              <a:rPr lang="ja-JP" altLang="en-US" sz="1400" dirty="0" smtClean="0"/>
              <a:t>のソースコード（一部）</a:t>
            </a:r>
            <a:endParaRPr kumimoji="1" lang="ja-JP" altLang="en-US" sz="1400" dirty="0"/>
          </a:p>
        </p:txBody>
      </p:sp>
      <p:sp>
        <p:nvSpPr>
          <p:cNvPr id="101" name="テキスト ボックス 100"/>
          <p:cNvSpPr txBox="1"/>
          <p:nvPr/>
        </p:nvSpPr>
        <p:spPr>
          <a:xfrm>
            <a:off x="5357818" y="3214686"/>
            <a:ext cx="1688530" cy="251795"/>
          </a:xfrm>
          <a:prstGeom prst="rect">
            <a:avLst/>
          </a:prstGeom>
          <a:solidFill>
            <a:schemeClr val="bg1">
              <a:alpha val="90000"/>
            </a:schemeClr>
          </a:solidFill>
          <a:ln w="19050">
            <a:solidFill>
              <a:schemeClr val="accent2"/>
            </a:solidFill>
          </a:ln>
        </p:spPr>
        <p:txBody>
          <a:bodyPr wrap="none" lIns="36000" tIns="18000" rIns="36000" bIns="18000" rtlCol="0">
            <a:spAutoFit/>
          </a:bodyPr>
          <a:lstStyle/>
          <a:p>
            <a:r>
              <a:rPr lang="ja-JP" altLang="en-US" sz="1400" dirty="0" smtClean="0"/>
              <a:t>依存グラフ（一部）</a:t>
            </a:r>
            <a:endParaRPr kumimoji="1" lang="ja-JP" alt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ソフトウェア部品検索システム</a:t>
            </a:r>
            <a:endParaRPr kumimoji="1" lang="ja-JP" altLang="en-US" dirty="0"/>
          </a:p>
        </p:txBody>
      </p:sp>
      <p:sp>
        <p:nvSpPr>
          <p:cNvPr id="3" name="コンテンツ プレースホルダ 2"/>
          <p:cNvSpPr>
            <a:spLocks noGrp="1"/>
          </p:cNvSpPr>
          <p:nvPr>
            <p:ph idx="1"/>
          </p:nvPr>
        </p:nvSpPr>
        <p:spPr>
          <a:xfrm>
            <a:off x="107950" y="1052513"/>
            <a:ext cx="8928100" cy="1947859"/>
          </a:xfrm>
        </p:spPr>
        <p:txBody>
          <a:bodyPr>
            <a:normAutofit fontScale="77500" lnSpcReduction="20000"/>
          </a:bodyPr>
          <a:lstStyle/>
          <a:p>
            <a:r>
              <a:rPr lang="ja-JP" altLang="en-US" dirty="0" smtClean="0"/>
              <a:t>ソフトウェア再利用</a:t>
            </a:r>
            <a:endParaRPr lang="en-US" altLang="ja-JP" dirty="0" smtClean="0"/>
          </a:p>
          <a:p>
            <a:pPr lvl="1"/>
            <a:r>
              <a:rPr lang="ja-JP" altLang="en-US" dirty="0" smtClean="0"/>
              <a:t>ソフトウェア開発に，既存の部品を用いること</a:t>
            </a:r>
            <a:endParaRPr lang="en-US" altLang="ja-JP" dirty="0" smtClean="0"/>
          </a:p>
          <a:p>
            <a:pPr lvl="1"/>
            <a:r>
              <a:rPr lang="ja-JP" altLang="en-US" dirty="0" smtClean="0"/>
              <a:t>効率的な再利用によりソフトウェア開発コストを削減できる</a:t>
            </a:r>
            <a:endParaRPr lang="en-US" altLang="ja-JP" dirty="0" smtClean="0"/>
          </a:p>
          <a:p>
            <a:pPr lvl="1"/>
            <a:endParaRPr lang="en-US" altLang="ja-JP" dirty="0" smtClean="0"/>
          </a:p>
          <a:p>
            <a:r>
              <a:rPr lang="ja-JP" altLang="en-US" dirty="0" smtClean="0"/>
              <a:t>ソフトウェア部品検索システム</a:t>
            </a:r>
            <a:endParaRPr lang="en-US" altLang="ja-JP" dirty="0" smtClean="0"/>
          </a:p>
          <a:p>
            <a:pPr lvl="1"/>
            <a:r>
              <a:rPr lang="ja-JP" altLang="en-US" dirty="0" smtClean="0"/>
              <a:t>ソフトウェアを収集して</a:t>
            </a:r>
            <a:r>
              <a:rPr lang="ja-JP" altLang="en-US" u="sng" dirty="0" smtClean="0"/>
              <a:t>ソフトウェアリポジトリ</a:t>
            </a:r>
            <a:r>
              <a:rPr lang="ja-JP" altLang="en-US" dirty="0" smtClean="0"/>
              <a:t>を構築</a:t>
            </a:r>
            <a:endParaRPr lang="en-US" altLang="ja-JP" dirty="0" smtClean="0"/>
          </a:p>
          <a:p>
            <a:pPr lvl="1"/>
            <a:r>
              <a:rPr lang="ja-JP" altLang="en-US" dirty="0" smtClean="0"/>
              <a:t>ユーザの問い合わせに対し，適合する部品を提供</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3</a:t>
            </a:fld>
            <a:endParaRPr kumimoji="1" lang="ja-JP" altLang="en-US" dirty="0"/>
          </a:p>
        </p:txBody>
      </p:sp>
      <p:pic>
        <p:nvPicPr>
          <p:cNvPr id="10" name="Picture 1027" descr="MCj04339440000[1]"/>
          <p:cNvPicPr>
            <a:picLocks noChangeAspect="1" noChangeArrowheads="1"/>
          </p:cNvPicPr>
          <p:nvPr/>
        </p:nvPicPr>
        <p:blipFill>
          <a:blip r:embed="rId4"/>
          <a:srcRect/>
          <a:stretch>
            <a:fillRect/>
          </a:stretch>
        </p:blipFill>
        <p:spPr bwMode="auto">
          <a:xfrm>
            <a:off x="7429500" y="4214818"/>
            <a:ext cx="1714500" cy="1714500"/>
          </a:xfrm>
          <a:prstGeom prst="rect">
            <a:avLst/>
          </a:prstGeom>
          <a:noFill/>
        </p:spPr>
      </p:pic>
      <p:sp>
        <p:nvSpPr>
          <p:cNvPr id="11" name="Rectangle 1025"/>
          <p:cNvSpPr>
            <a:spLocks noChangeArrowheads="1"/>
          </p:cNvSpPr>
          <p:nvPr/>
        </p:nvSpPr>
        <p:spPr bwMode="auto">
          <a:xfrm>
            <a:off x="3571868" y="3929066"/>
            <a:ext cx="2633658" cy="2009772"/>
          </a:xfrm>
          <a:prstGeom prst="rect">
            <a:avLst/>
          </a:prstGeom>
          <a:solidFill>
            <a:schemeClr val="accent6">
              <a:lumMod val="40000"/>
              <a:lumOff val="60000"/>
              <a:alpha val="50000"/>
            </a:schemeClr>
          </a:solidFill>
          <a:ln w="9525">
            <a:solidFill>
              <a:schemeClr val="accent2"/>
            </a:solidFill>
            <a:miter lim="800000"/>
            <a:headEnd/>
            <a:tailEnd/>
          </a:ln>
          <a:effectLst/>
        </p:spPr>
        <p:txBody>
          <a:bodyPr wrap="none" lIns="90000" tIns="46800" rIns="90000" bIns="46800" anchor="ctr"/>
          <a:lstStyle/>
          <a:p>
            <a:endParaRPr lang="ja-JP" altLang="en-US" dirty="0"/>
          </a:p>
        </p:txBody>
      </p:sp>
      <p:sp>
        <p:nvSpPr>
          <p:cNvPr id="12" name="AutoShape 557"/>
          <p:cNvSpPr>
            <a:spLocks noChangeArrowheads="1"/>
          </p:cNvSpPr>
          <p:nvPr/>
        </p:nvSpPr>
        <p:spPr bwMode="auto">
          <a:xfrm>
            <a:off x="4143372" y="4500570"/>
            <a:ext cx="1357322" cy="1152524"/>
          </a:xfrm>
          <a:prstGeom prst="can">
            <a:avLst>
              <a:gd name="adj" fmla="val 25000"/>
            </a:avLst>
          </a:prstGeom>
          <a:solidFill>
            <a:schemeClr val="bg2">
              <a:alpha val="50000"/>
            </a:schemeClr>
          </a:solidFill>
          <a:ln w="12700">
            <a:solidFill>
              <a:schemeClr val="tx1"/>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13" name="AutoShape 525"/>
          <p:cNvSpPr>
            <a:spLocks noChangeArrowheads="1"/>
          </p:cNvSpPr>
          <p:nvPr/>
        </p:nvSpPr>
        <p:spPr bwMode="auto">
          <a:xfrm rot="10800000">
            <a:off x="5643570" y="4572008"/>
            <a:ext cx="990600" cy="503238"/>
          </a:xfrm>
          <a:prstGeom prst="rightArrow">
            <a:avLst>
              <a:gd name="adj1" fmla="val 36917"/>
              <a:gd name="adj2" fmla="val 79987"/>
            </a:avLst>
          </a:prstGeom>
          <a:solidFill>
            <a:schemeClr val="accent2"/>
          </a:solidFill>
          <a:ln w="12700" algn="ctr">
            <a:noFill/>
            <a:miter lim="800000"/>
            <a:headEnd/>
            <a:tailEnd/>
          </a:ln>
          <a:effectLst/>
        </p:spPr>
        <p:txBody>
          <a:bodyPr wrap="none" anchor="ctr"/>
          <a:lstStyle/>
          <a:p>
            <a:endParaRPr lang="ja-JP" altLang="en-US" dirty="0"/>
          </a:p>
        </p:txBody>
      </p:sp>
      <p:sp>
        <p:nvSpPr>
          <p:cNvPr id="14" name="AutoShape 556"/>
          <p:cNvSpPr>
            <a:spLocks noChangeArrowheads="1"/>
          </p:cNvSpPr>
          <p:nvPr/>
        </p:nvSpPr>
        <p:spPr bwMode="auto">
          <a:xfrm>
            <a:off x="5715008" y="4929198"/>
            <a:ext cx="1008063" cy="503238"/>
          </a:xfrm>
          <a:prstGeom prst="rightArrow">
            <a:avLst>
              <a:gd name="adj1" fmla="val 36917"/>
              <a:gd name="adj2" fmla="val 81397"/>
            </a:avLst>
          </a:prstGeom>
          <a:solidFill>
            <a:schemeClr val="accent2"/>
          </a:solidFill>
          <a:ln w="12700" algn="ctr">
            <a:noFill/>
            <a:miter lim="800000"/>
            <a:headEnd/>
            <a:tailEnd/>
          </a:ln>
          <a:effectLst/>
        </p:spPr>
        <p:txBody>
          <a:bodyPr wrap="none" anchor="ctr"/>
          <a:lstStyle/>
          <a:p>
            <a:endParaRPr lang="ja-JP" altLang="en-US" dirty="0"/>
          </a:p>
        </p:txBody>
      </p:sp>
      <p:grpSp>
        <p:nvGrpSpPr>
          <p:cNvPr id="15" name="Group 771"/>
          <p:cNvGrpSpPr>
            <a:grpSpLocks/>
          </p:cNvGrpSpPr>
          <p:nvPr/>
        </p:nvGrpSpPr>
        <p:grpSpPr bwMode="auto">
          <a:xfrm>
            <a:off x="6715140" y="5214950"/>
            <a:ext cx="533400" cy="685800"/>
            <a:chOff x="768" y="3024"/>
            <a:chExt cx="336" cy="432"/>
          </a:xfrm>
        </p:grpSpPr>
        <p:sp>
          <p:nvSpPr>
            <p:cNvPr id="16" name="AutoShape 772"/>
            <p:cNvSpPr>
              <a:spLocks noChangeArrowheads="1"/>
            </p:cNvSpPr>
            <p:nvPr/>
          </p:nvSpPr>
          <p:spPr bwMode="auto">
            <a:xfrm>
              <a:off x="768" y="3024"/>
              <a:ext cx="336" cy="432"/>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dirty="0"/>
            </a:p>
          </p:txBody>
        </p:sp>
        <p:sp>
          <p:nvSpPr>
            <p:cNvPr id="17" name="Line 773"/>
            <p:cNvSpPr>
              <a:spLocks noChangeShapeType="1"/>
            </p:cNvSpPr>
            <p:nvPr/>
          </p:nvSpPr>
          <p:spPr bwMode="auto">
            <a:xfrm>
              <a:off x="870" y="3194"/>
              <a:ext cx="186" cy="0"/>
            </a:xfrm>
            <a:prstGeom prst="line">
              <a:avLst/>
            </a:prstGeom>
            <a:noFill/>
            <a:ln w="9525">
              <a:solidFill>
                <a:schemeClr val="tx1"/>
              </a:solidFill>
              <a:round/>
              <a:headEnd/>
              <a:tailEnd/>
            </a:ln>
            <a:effectLst/>
          </p:spPr>
          <p:txBody>
            <a:bodyPr/>
            <a:lstStyle/>
            <a:p>
              <a:endParaRPr lang="ja-JP" altLang="en-US" dirty="0"/>
            </a:p>
          </p:txBody>
        </p:sp>
        <p:sp>
          <p:nvSpPr>
            <p:cNvPr id="18" name="Line 774"/>
            <p:cNvSpPr>
              <a:spLocks noChangeShapeType="1"/>
            </p:cNvSpPr>
            <p:nvPr/>
          </p:nvSpPr>
          <p:spPr bwMode="auto">
            <a:xfrm>
              <a:off x="816" y="3085"/>
              <a:ext cx="187" cy="0"/>
            </a:xfrm>
            <a:prstGeom prst="line">
              <a:avLst/>
            </a:prstGeom>
            <a:noFill/>
            <a:ln w="9525">
              <a:solidFill>
                <a:schemeClr val="tx1"/>
              </a:solidFill>
              <a:round/>
              <a:headEnd/>
              <a:tailEnd/>
            </a:ln>
            <a:effectLst/>
          </p:spPr>
          <p:txBody>
            <a:bodyPr/>
            <a:lstStyle/>
            <a:p>
              <a:endParaRPr lang="ja-JP" altLang="en-US" dirty="0"/>
            </a:p>
          </p:txBody>
        </p:sp>
        <p:sp>
          <p:nvSpPr>
            <p:cNvPr id="19" name="Line 775"/>
            <p:cNvSpPr>
              <a:spLocks noChangeShapeType="1"/>
            </p:cNvSpPr>
            <p:nvPr/>
          </p:nvSpPr>
          <p:spPr bwMode="auto">
            <a:xfrm>
              <a:off x="816" y="3140"/>
              <a:ext cx="187" cy="0"/>
            </a:xfrm>
            <a:prstGeom prst="line">
              <a:avLst/>
            </a:prstGeom>
            <a:noFill/>
            <a:ln w="9525">
              <a:solidFill>
                <a:schemeClr val="tx1"/>
              </a:solidFill>
              <a:round/>
              <a:headEnd/>
              <a:tailEnd/>
            </a:ln>
            <a:effectLst/>
          </p:spPr>
          <p:txBody>
            <a:bodyPr/>
            <a:lstStyle/>
            <a:p>
              <a:endParaRPr lang="ja-JP" altLang="en-US" dirty="0"/>
            </a:p>
          </p:txBody>
        </p:sp>
        <p:sp>
          <p:nvSpPr>
            <p:cNvPr id="20" name="Line 776"/>
            <p:cNvSpPr>
              <a:spLocks noChangeShapeType="1"/>
            </p:cNvSpPr>
            <p:nvPr/>
          </p:nvSpPr>
          <p:spPr bwMode="auto">
            <a:xfrm>
              <a:off x="910" y="3247"/>
              <a:ext cx="93" cy="0"/>
            </a:xfrm>
            <a:prstGeom prst="line">
              <a:avLst/>
            </a:prstGeom>
            <a:noFill/>
            <a:ln w="9525">
              <a:solidFill>
                <a:schemeClr val="tx1"/>
              </a:solidFill>
              <a:round/>
              <a:headEnd/>
              <a:tailEnd/>
            </a:ln>
            <a:effectLst/>
          </p:spPr>
          <p:txBody>
            <a:bodyPr/>
            <a:lstStyle/>
            <a:p>
              <a:endParaRPr lang="ja-JP" altLang="en-US" dirty="0"/>
            </a:p>
          </p:txBody>
        </p:sp>
        <p:sp>
          <p:nvSpPr>
            <p:cNvPr id="21" name="Line 777"/>
            <p:cNvSpPr>
              <a:spLocks noChangeShapeType="1"/>
            </p:cNvSpPr>
            <p:nvPr/>
          </p:nvSpPr>
          <p:spPr bwMode="auto">
            <a:xfrm>
              <a:off x="864" y="3301"/>
              <a:ext cx="186" cy="0"/>
            </a:xfrm>
            <a:prstGeom prst="line">
              <a:avLst/>
            </a:prstGeom>
            <a:noFill/>
            <a:ln w="9525">
              <a:solidFill>
                <a:schemeClr val="tx1"/>
              </a:solidFill>
              <a:round/>
              <a:headEnd/>
              <a:tailEnd/>
            </a:ln>
            <a:effectLst/>
          </p:spPr>
          <p:txBody>
            <a:bodyPr/>
            <a:lstStyle/>
            <a:p>
              <a:endParaRPr lang="ja-JP" altLang="en-US" dirty="0"/>
            </a:p>
          </p:txBody>
        </p:sp>
        <p:sp>
          <p:nvSpPr>
            <p:cNvPr id="22" name="Line 778"/>
            <p:cNvSpPr>
              <a:spLocks noChangeShapeType="1"/>
            </p:cNvSpPr>
            <p:nvPr/>
          </p:nvSpPr>
          <p:spPr bwMode="auto">
            <a:xfrm>
              <a:off x="816" y="3355"/>
              <a:ext cx="187" cy="0"/>
            </a:xfrm>
            <a:prstGeom prst="line">
              <a:avLst/>
            </a:prstGeom>
            <a:noFill/>
            <a:ln w="9525">
              <a:solidFill>
                <a:schemeClr val="tx1"/>
              </a:solidFill>
              <a:round/>
              <a:headEnd/>
              <a:tailEnd/>
            </a:ln>
            <a:effectLst/>
          </p:spPr>
          <p:txBody>
            <a:bodyPr/>
            <a:lstStyle/>
            <a:p>
              <a:endParaRPr lang="ja-JP" altLang="en-US" dirty="0"/>
            </a:p>
          </p:txBody>
        </p:sp>
        <p:sp>
          <p:nvSpPr>
            <p:cNvPr id="23" name="Line 779"/>
            <p:cNvSpPr>
              <a:spLocks noChangeShapeType="1"/>
            </p:cNvSpPr>
            <p:nvPr/>
          </p:nvSpPr>
          <p:spPr bwMode="auto">
            <a:xfrm>
              <a:off x="816" y="3408"/>
              <a:ext cx="192" cy="0"/>
            </a:xfrm>
            <a:prstGeom prst="line">
              <a:avLst/>
            </a:prstGeom>
            <a:noFill/>
            <a:ln w="9525">
              <a:solidFill>
                <a:schemeClr val="tx1"/>
              </a:solidFill>
              <a:round/>
              <a:headEnd/>
              <a:tailEnd/>
            </a:ln>
            <a:effectLst/>
          </p:spPr>
          <p:txBody>
            <a:bodyPr/>
            <a:lstStyle/>
            <a:p>
              <a:endParaRPr lang="ja-JP" altLang="en-US" dirty="0"/>
            </a:p>
          </p:txBody>
        </p:sp>
      </p:grpSp>
      <p:grpSp>
        <p:nvGrpSpPr>
          <p:cNvPr id="24" name="Group 780"/>
          <p:cNvGrpSpPr>
            <a:grpSpLocks/>
          </p:cNvGrpSpPr>
          <p:nvPr/>
        </p:nvGrpSpPr>
        <p:grpSpPr bwMode="auto">
          <a:xfrm>
            <a:off x="6943740" y="5367350"/>
            <a:ext cx="533400" cy="685800"/>
            <a:chOff x="768" y="3024"/>
            <a:chExt cx="336" cy="432"/>
          </a:xfrm>
        </p:grpSpPr>
        <p:sp>
          <p:nvSpPr>
            <p:cNvPr id="25" name="AutoShape 781"/>
            <p:cNvSpPr>
              <a:spLocks noChangeArrowheads="1"/>
            </p:cNvSpPr>
            <p:nvPr/>
          </p:nvSpPr>
          <p:spPr bwMode="auto">
            <a:xfrm>
              <a:off x="768" y="3024"/>
              <a:ext cx="336" cy="432"/>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ja-JP" altLang="en-US" dirty="0"/>
            </a:p>
          </p:txBody>
        </p:sp>
        <p:sp>
          <p:nvSpPr>
            <p:cNvPr id="26" name="Line 782"/>
            <p:cNvSpPr>
              <a:spLocks noChangeShapeType="1"/>
            </p:cNvSpPr>
            <p:nvPr/>
          </p:nvSpPr>
          <p:spPr bwMode="auto">
            <a:xfrm>
              <a:off x="870" y="3194"/>
              <a:ext cx="186" cy="0"/>
            </a:xfrm>
            <a:prstGeom prst="line">
              <a:avLst/>
            </a:prstGeom>
            <a:noFill/>
            <a:ln w="9525">
              <a:solidFill>
                <a:schemeClr val="tx1"/>
              </a:solidFill>
              <a:round/>
              <a:headEnd/>
              <a:tailEnd/>
            </a:ln>
            <a:effectLst/>
          </p:spPr>
          <p:txBody>
            <a:bodyPr/>
            <a:lstStyle/>
            <a:p>
              <a:endParaRPr lang="ja-JP" altLang="en-US" dirty="0"/>
            </a:p>
          </p:txBody>
        </p:sp>
        <p:sp>
          <p:nvSpPr>
            <p:cNvPr id="27" name="Line 783"/>
            <p:cNvSpPr>
              <a:spLocks noChangeShapeType="1"/>
            </p:cNvSpPr>
            <p:nvPr/>
          </p:nvSpPr>
          <p:spPr bwMode="auto">
            <a:xfrm>
              <a:off x="816" y="3085"/>
              <a:ext cx="187" cy="0"/>
            </a:xfrm>
            <a:prstGeom prst="line">
              <a:avLst/>
            </a:prstGeom>
            <a:noFill/>
            <a:ln w="9525">
              <a:solidFill>
                <a:schemeClr val="tx1"/>
              </a:solidFill>
              <a:round/>
              <a:headEnd/>
              <a:tailEnd/>
            </a:ln>
            <a:effectLst/>
          </p:spPr>
          <p:txBody>
            <a:bodyPr/>
            <a:lstStyle/>
            <a:p>
              <a:endParaRPr lang="ja-JP" altLang="en-US" dirty="0"/>
            </a:p>
          </p:txBody>
        </p:sp>
        <p:sp>
          <p:nvSpPr>
            <p:cNvPr id="28" name="Line 784"/>
            <p:cNvSpPr>
              <a:spLocks noChangeShapeType="1"/>
            </p:cNvSpPr>
            <p:nvPr/>
          </p:nvSpPr>
          <p:spPr bwMode="auto">
            <a:xfrm>
              <a:off x="816" y="3140"/>
              <a:ext cx="187" cy="0"/>
            </a:xfrm>
            <a:prstGeom prst="line">
              <a:avLst/>
            </a:prstGeom>
            <a:noFill/>
            <a:ln w="9525">
              <a:solidFill>
                <a:schemeClr val="tx1"/>
              </a:solidFill>
              <a:round/>
              <a:headEnd/>
              <a:tailEnd/>
            </a:ln>
            <a:effectLst/>
          </p:spPr>
          <p:txBody>
            <a:bodyPr/>
            <a:lstStyle/>
            <a:p>
              <a:endParaRPr lang="ja-JP" altLang="en-US" dirty="0"/>
            </a:p>
          </p:txBody>
        </p:sp>
        <p:sp>
          <p:nvSpPr>
            <p:cNvPr id="29" name="Line 785"/>
            <p:cNvSpPr>
              <a:spLocks noChangeShapeType="1"/>
            </p:cNvSpPr>
            <p:nvPr/>
          </p:nvSpPr>
          <p:spPr bwMode="auto">
            <a:xfrm>
              <a:off x="910" y="3247"/>
              <a:ext cx="93" cy="0"/>
            </a:xfrm>
            <a:prstGeom prst="line">
              <a:avLst/>
            </a:prstGeom>
            <a:noFill/>
            <a:ln w="9525">
              <a:solidFill>
                <a:schemeClr val="tx1"/>
              </a:solidFill>
              <a:round/>
              <a:headEnd/>
              <a:tailEnd/>
            </a:ln>
            <a:effectLst/>
          </p:spPr>
          <p:txBody>
            <a:bodyPr/>
            <a:lstStyle/>
            <a:p>
              <a:endParaRPr lang="ja-JP" altLang="en-US" dirty="0"/>
            </a:p>
          </p:txBody>
        </p:sp>
        <p:sp>
          <p:nvSpPr>
            <p:cNvPr id="30" name="Line 786"/>
            <p:cNvSpPr>
              <a:spLocks noChangeShapeType="1"/>
            </p:cNvSpPr>
            <p:nvPr/>
          </p:nvSpPr>
          <p:spPr bwMode="auto">
            <a:xfrm>
              <a:off x="864" y="3301"/>
              <a:ext cx="186" cy="0"/>
            </a:xfrm>
            <a:prstGeom prst="line">
              <a:avLst/>
            </a:prstGeom>
            <a:noFill/>
            <a:ln w="9525">
              <a:solidFill>
                <a:schemeClr val="tx1"/>
              </a:solidFill>
              <a:round/>
              <a:headEnd/>
              <a:tailEnd/>
            </a:ln>
            <a:effectLst/>
          </p:spPr>
          <p:txBody>
            <a:bodyPr/>
            <a:lstStyle/>
            <a:p>
              <a:endParaRPr lang="ja-JP" altLang="en-US" dirty="0"/>
            </a:p>
          </p:txBody>
        </p:sp>
        <p:sp>
          <p:nvSpPr>
            <p:cNvPr id="31" name="Line 787"/>
            <p:cNvSpPr>
              <a:spLocks noChangeShapeType="1"/>
            </p:cNvSpPr>
            <p:nvPr/>
          </p:nvSpPr>
          <p:spPr bwMode="auto">
            <a:xfrm>
              <a:off x="816" y="3355"/>
              <a:ext cx="187" cy="0"/>
            </a:xfrm>
            <a:prstGeom prst="line">
              <a:avLst/>
            </a:prstGeom>
            <a:noFill/>
            <a:ln w="9525">
              <a:solidFill>
                <a:schemeClr val="tx1"/>
              </a:solidFill>
              <a:round/>
              <a:headEnd/>
              <a:tailEnd/>
            </a:ln>
            <a:effectLst/>
          </p:spPr>
          <p:txBody>
            <a:bodyPr/>
            <a:lstStyle/>
            <a:p>
              <a:endParaRPr lang="ja-JP" altLang="en-US" dirty="0"/>
            </a:p>
          </p:txBody>
        </p:sp>
        <p:sp>
          <p:nvSpPr>
            <p:cNvPr id="32" name="Line 788"/>
            <p:cNvSpPr>
              <a:spLocks noChangeShapeType="1"/>
            </p:cNvSpPr>
            <p:nvPr/>
          </p:nvSpPr>
          <p:spPr bwMode="auto">
            <a:xfrm>
              <a:off x="816" y="3408"/>
              <a:ext cx="192" cy="0"/>
            </a:xfrm>
            <a:prstGeom prst="line">
              <a:avLst/>
            </a:prstGeom>
            <a:noFill/>
            <a:ln w="9525">
              <a:solidFill>
                <a:schemeClr val="tx1"/>
              </a:solidFill>
              <a:round/>
              <a:headEnd/>
              <a:tailEnd/>
            </a:ln>
            <a:effectLst/>
          </p:spPr>
          <p:txBody>
            <a:bodyPr/>
            <a:lstStyle/>
            <a:p>
              <a:endParaRPr lang="ja-JP" altLang="en-US" dirty="0"/>
            </a:p>
          </p:txBody>
        </p:sp>
      </p:grpSp>
      <p:sp>
        <p:nvSpPr>
          <p:cNvPr id="33" name="AutoShape 1018"/>
          <p:cNvSpPr>
            <a:spLocks noChangeArrowheads="1"/>
          </p:cNvSpPr>
          <p:nvPr/>
        </p:nvSpPr>
        <p:spPr bwMode="auto">
          <a:xfrm>
            <a:off x="2928926" y="4714884"/>
            <a:ext cx="1008063" cy="503238"/>
          </a:xfrm>
          <a:prstGeom prst="rightArrow">
            <a:avLst>
              <a:gd name="adj1" fmla="val 36917"/>
              <a:gd name="adj2" fmla="val 81397"/>
            </a:avLst>
          </a:prstGeom>
          <a:solidFill>
            <a:schemeClr val="accent3"/>
          </a:solidFill>
          <a:ln w="12700" algn="ctr">
            <a:noFill/>
            <a:miter lim="800000"/>
            <a:headEnd/>
            <a:tailEnd/>
          </a:ln>
          <a:effectLst/>
        </p:spPr>
        <p:txBody>
          <a:bodyPr wrap="none" anchor="ctr"/>
          <a:lstStyle/>
          <a:p>
            <a:endParaRPr lang="ja-JP" altLang="en-US" dirty="0"/>
          </a:p>
        </p:txBody>
      </p:sp>
      <p:grpSp>
        <p:nvGrpSpPr>
          <p:cNvPr id="34" name="Group 519"/>
          <p:cNvGrpSpPr>
            <a:grpSpLocks/>
          </p:cNvGrpSpPr>
          <p:nvPr/>
        </p:nvGrpSpPr>
        <p:grpSpPr bwMode="auto">
          <a:xfrm>
            <a:off x="6072198" y="4000504"/>
            <a:ext cx="935038" cy="792163"/>
            <a:chOff x="3877" y="1434"/>
            <a:chExt cx="589" cy="499"/>
          </a:xfrm>
        </p:grpSpPr>
        <p:grpSp>
          <p:nvGrpSpPr>
            <p:cNvPr id="35" name="Group 520"/>
            <p:cNvGrpSpPr>
              <a:grpSpLocks/>
            </p:cNvGrpSpPr>
            <p:nvPr/>
          </p:nvGrpSpPr>
          <p:grpSpPr bwMode="auto">
            <a:xfrm>
              <a:off x="3877" y="1434"/>
              <a:ext cx="589" cy="499"/>
              <a:chOff x="4059" y="3612"/>
              <a:chExt cx="726" cy="544"/>
            </a:xfrm>
          </p:grpSpPr>
          <p:sp>
            <p:nvSpPr>
              <p:cNvPr id="37" name="Rectangle 521"/>
              <p:cNvSpPr>
                <a:spLocks noChangeArrowheads="1"/>
              </p:cNvSpPr>
              <p:nvPr/>
            </p:nvSpPr>
            <p:spPr bwMode="auto">
              <a:xfrm>
                <a:off x="4059" y="3612"/>
                <a:ext cx="726" cy="544"/>
              </a:xfrm>
              <a:prstGeom prst="rect">
                <a:avLst/>
              </a:prstGeom>
              <a:solidFill>
                <a:schemeClr val="bg1"/>
              </a:solidFill>
              <a:ln w="12700" algn="ctr">
                <a:solidFill>
                  <a:schemeClr val="tx1"/>
                </a:solidFill>
                <a:miter lim="800000"/>
                <a:headEnd/>
                <a:tailEnd/>
              </a:ln>
              <a:effectLst/>
            </p:spPr>
            <p:txBody>
              <a:bodyPr wrap="none" anchor="ctr"/>
              <a:lstStyle/>
              <a:p>
                <a:endParaRPr lang="ja-JP" altLang="en-US" dirty="0"/>
              </a:p>
            </p:txBody>
          </p:sp>
          <p:sp>
            <p:nvSpPr>
              <p:cNvPr id="38" name="Rectangle 522"/>
              <p:cNvSpPr>
                <a:spLocks noChangeArrowheads="1"/>
              </p:cNvSpPr>
              <p:nvPr/>
            </p:nvSpPr>
            <p:spPr bwMode="auto">
              <a:xfrm>
                <a:off x="4059" y="3612"/>
                <a:ext cx="726" cy="90"/>
              </a:xfrm>
              <a:prstGeom prst="rect">
                <a:avLst/>
              </a:prstGeom>
              <a:solidFill>
                <a:srgbClr val="3366FF"/>
              </a:solidFill>
              <a:ln w="12700" algn="ctr">
                <a:solidFill>
                  <a:schemeClr val="tx1"/>
                </a:solidFill>
                <a:miter lim="800000"/>
                <a:headEnd/>
                <a:tailEnd/>
              </a:ln>
              <a:effectLst/>
            </p:spPr>
            <p:txBody>
              <a:bodyPr wrap="none" anchor="ctr"/>
              <a:lstStyle/>
              <a:p>
                <a:endParaRPr lang="ja-JP" altLang="en-US" dirty="0"/>
              </a:p>
            </p:txBody>
          </p:sp>
          <p:sp>
            <p:nvSpPr>
              <p:cNvPr id="39" name="Rectangle 523"/>
              <p:cNvSpPr>
                <a:spLocks noChangeArrowheads="1"/>
              </p:cNvSpPr>
              <p:nvPr/>
            </p:nvSpPr>
            <p:spPr bwMode="auto">
              <a:xfrm>
                <a:off x="4059" y="3612"/>
                <a:ext cx="91" cy="90"/>
              </a:xfrm>
              <a:prstGeom prst="rect">
                <a:avLst/>
              </a:prstGeom>
              <a:solidFill>
                <a:srgbClr val="C0C0C0"/>
              </a:solidFill>
              <a:ln w="12700" algn="ctr">
                <a:solidFill>
                  <a:schemeClr val="tx1"/>
                </a:solidFill>
                <a:miter lim="800000"/>
                <a:headEnd/>
                <a:tailEnd/>
              </a:ln>
              <a:effectLst/>
            </p:spPr>
            <p:txBody>
              <a:bodyPr wrap="none" anchor="ctr"/>
              <a:lstStyle/>
              <a:p>
                <a:endParaRPr lang="ja-JP" altLang="en-US" dirty="0"/>
              </a:p>
            </p:txBody>
          </p:sp>
        </p:grpSp>
        <p:graphicFrame>
          <p:nvGraphicFramePr>
            <p:cNvPr id="36" name="Object 524"/>
            <p:cNvGraphicFramePr>
              <a:graphicFrameLocks noChangeAspect="1"/>
            </p:cNvGraphicFramePr>
            <p:nvPr/>
          </p:nvGraphicFramePr>
          <p:xfrm>
            <a:off x="3923" y="1570"/>
            <a:ext cx="499" cy="272"/>
          </p:xfrm>
          <a:graphic>
            <a:graphicData uri="http://schemas.openxmlformats.org/presentationml/2006/ole">
              <p:oleObj spid="_x0000_s19458" name="Image" r:id="rId5" imgW="8469841" imgH="4622222" progId="">
                <p:embed/>
              </p:oleObj>
            </a:graphicData>
          </a:graphic>
        </p:graphicFrame>
      </p:grpSp>
      <p:sp>
        <p:nvSpPr>
          <p:cNvPr id="282" name="AutoShape 558"/>
          <p:cNvSpPr>
            <a:spLocks noChangeArrowheads="1"/>
          </p:cNvSpPr>
          <p:nvPr/>
        </p:nvSpPr>
        <p:spPr bwMode="auto">
          <a:xfrm>
            <a:off x="861986" y="3619504"/>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283" name="AutoShape 956"/>
          <p:cNvSpPr>
            <a:spLocks noChangeArrowheads="1"/>
          </p:cNvSpPr>
          <p:nvPr/>
        </p:nvSpPr>
        <p:spPr bwMode="auto">
          <a:xfrm>
            <a:off x="1471586" y="3695704"/>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284" name="AutoShape 957"/>
          <p:cNvSpPr>
            <a:spLocks noChangeArrowheads="1"/>
          </p:cNvSpPr>
          <p:nvPr/>
        </p:nvSpPr>
        <p:spPr bwMode="auto">
          <a:xfrm>
            <a:off x="480986" y="3784604"/>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285" name="AutoShape 958"/>
          <p:cNvSpPr>
            <a:spLocks noChangeArrowheads="1"/>
          </p:cNvSpPr>
          <p:nvPr/>
        </p:nvSpPr>
        <p:spPr bwMode="auto">
          <a:xfrm>
            <a:off x="1166786" y="3848104"/>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286" name="AutoShape 959"/>
          <p:cNvSpPr>
            <a:spLocks noChangeArrowheads="1"/>
          </p:cNvSpPr>
          <p:nvPr/>
        </p:nvSpPr>
        <p:spPr bwMode="auto">
          <a:xfrm>
            <a:off x="785786" y="4000504"/>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grpSp>
        <p:nvGrpSpPr>
          <p:cNvPr id="388" name="Group 59"/>
          <p:cNvGrpSpPr>
            <a:grpSpLocks/>
          </p:cNvGrpSpPr>
          <p:nvPr/>
        </p:nvGrpSpPr>
        <p:grpSpPr bwMode="auto">
          <a:xfrm>
            <a:off x="1366814" y="4437069"/>
            <a:ext cx="519113" cy="558800"/>
            <a:chOff x="2789" y="3249"/>
            <a:chExt cx="590" cy="634"/>
          </a:xfrm>
        </p:grpSpPr>
        <p:grpSp>
          <p:nvGrpSpPr>
            <p:cNvPr id="389" name="Group 60"/>
            <p:cNvGrpSpPr>
              <a:grpSpLocks/>
            </p:cNvGrpSpPr>
            <p:nvPr/>
          </p:nvGrpSpPr>
          <p:grpSpPr bwMode="auto">
            <a:xfrm>
              <a:off x="2925" y="3249"/>
              <a:ext cx="454" cy="498"/>
              <a:chOff x="67" y="28"/>
              <a:chExt cx="454" cy="498"/>
            </a:xfrm>
          </p:grpSpPr>
          <p:sp>
            <p:nvSpPr>
              <p:cNvPr id="400" name="AutoShape 6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01" name="AutoShape 6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02" name="AutoShape 6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03" name="Line 6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04" name="Line 6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05" name="Line 6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06" name="Line 6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07" name="Line 6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08" name="Line 6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nvGrpSpPr>
            <p:cNvPr id="390" name="Group 70"/>
            <p:cNvGrpSpPr>
              <a:grpSpLocks/>
            </p:cNvGrpSpPr>
            <p:nvPr/>
          </p:nvGrpSpPr>
          <p:grpSpPr bwMode="auto">
            <a:xfrm>
              <a:off x="2789" y="3385"/>
              <a:ext cx="454" cy="498"/>
              <a:chOff x="67" y="28"/>
              <a:chExt cx="454" cy="498"/>
            </a:xfrm>
          </p:grpSpPr>
          <p:sp>
            <p:nvSpPr>
              <p:cNvPr id="391" name="AutoShape 7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92" name="AutoShape 7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93" name="AutoShape 7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394" name="Line 7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395" name="Line 7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396" name="Line 7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397" name="Line 7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398" name="Line 7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399" name="Line 7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sp>
        <p:nvSpPr>
          <p:cNvPr id="409" name="AutoShape 80"/>
          <p:cNvSpPr>
            <a:spLocks noChangeArrowheads="1"/>
          </p:cNvSpPr>
          <p:nvPr/>
        </p:nvSpPr>
        <p:spPr bwMode="auto">
          <a:xfrm>
            <a:off x="1285852" y="4357694"/>
            <a:ext cx="679450" cy="719137"/>
          </a:xfrm>
          <a:prstGeom prst="cube">
            <a:avLst>
              <a:gd name="adj" fmla="val 16963"/>
            </a:avLst>
          </a:prstGeom>
          <a:solidFill>
            <a:schemeClr val="accent1">
              <a:alpha val="10196"/>
            </a:schemeClr>
          </a:solidFill>
          <a:ln w="12700">
            <a:solidFill>
              <a:schemeClr val="tx1"/>
            </a:solidFill>
            <a:miter lim="800000"/>
            <a:headEnd/>
            <a:tailEnd/>
          </a:ln>
        </p:spPr>
        <p:txBody>
          <a:bodyPr lIns="0" tIns="0" rIns="0" bIns="0" anchor="ctr">
            <a:spAutoFit/>
          </a:bodyPr>
          <a:lstStyle/>
          <a:p>
            <a:endParaRPr lang="ja-JP" altLang="en-US" dirty="0"/>
          </a:p>
        </p:txBody>
      </p:sp>
      <p:grpSp>
        <p:nvGrpSpPr>
          <p:cNvPr id="410" name="Group 59"/>
          <p:cNvGrpSpPr>
            <a:grpSpLocks/>
          </p:cNvGrpSpPr>
          <p:nvPr/>
        </p:nvGrpSpPr>
        <p:grpSpPr bwMode="auto">
          <a:xfrm>
            <a:off x="652434" y="4651383"/>
            <a:ext cx="519113" cy="558800"/>
            <a:chOff x="2789" y="3249"/>
            <a:chExt cx="590" cy="634"/>
          </a:xfrm>
        </p:grpSpPr>
        <p:grpSp>
          <p:nvGrpSpPr>
            <p:cNvPr id="411" name="Group 60"/>
            <p:cNvGrpSpPr>
              <a:grpSpLocks/>
            </p:cNvGrpSpPr>
            <p:nvPr/>
          </p:nvGrpSpPr>
          <p:grpSpPr bwMode="auto">
            <a:xfrm>
              <a:off x="2925" y="3249"/>
              <a:ext cx="454" cy="498"/>
              <a:chOff x="67" y="28"/>
              <a:chExt cx="454" cy="498"/>
            </a:xfrm>
          </p:grpSpPr>
          <p:sp>
            <p:nvSpPr>
              <p:cNvPr id="422" name="AutoShape 6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23" name="AutoShape 6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24" name="AutoShape 6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25" name="Line 6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26" name="Line 6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27" name="Line 6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28" name="Line 6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29" name="Line 6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30" name="Line 6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nvGrpSpPr>
            <p:cNvPr id="412" name="Group 70"/>
            <p:cNvGrpSpPr>
              <a:grpSpLocks/>
            </p:cNvGrpSpPr>
            <p:nvPr/>
          </p:nvGrpSpPr>
          <p:grpSpPr bwMode="auto">
            <a:xfrm>
              <a:off x="2789" y="3385"/>
              <a:ext cx="454" cy="498"/>
              <a:chOff x="67" y="28"/>
              <a:chExt cx="454" cy="498"/>
            </a:xfrm>
          </p:grpSpPr>
          <p:sp>
            <p:nvSpPr>
              <p:cNvPr id="413" name="AutoShape 7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14" name="AutoShape 7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15" name="AutoShape 7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16" name="Line 7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17" name="Line 7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18" name="Line 7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19" name="Line 7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20" name="Line 7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21" name="Line 7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sp>
        <p:nvSpPr>
          <p:cNvPr id="431" name="AutoShape 80"/>
          <p:cNvSpPr>
            <a:spLocks noChangeArrowheads="1"/>
          </p:cNvSpPr>
          <p:nvPr/>
        </p:nvSpPr>
        <p:spPr bwMode="auto">
          <a:xfrm>
            <a:off x="571472" y="4572008"/>
            <a:ext cx="679450" cy="719137"/>
          </a:xfrm>
          <a:prstGeom prst="cube">
            <a:avLst>
              <a:gd name="adj" fmla="val 16963"/>
            </a:avLst>
          </a:prstGeom>
          <a:solidFill>
            <a:schemeClr val="accent1">
              <a:alpha val="10196"/>
            </a:schemeClr>
          </a:solidFill>
          <a:ln w="12700">
            <a:solidFill>
              <a:schemeClr val="tx1"/>
            </a:solidFill>
            <a:miter lim="800000"/>
            <a:headEnd/>
            <a:tailEnd/>
          </a:ln>
        </p:spPr>
        <p:txBody>
          <a:bodyPr lIns="0" tIns="0" rIns="0" bIns="0" anchor="ctr">
            <a:spAutoFit/>
          </a:bodyPr>
          <a:lstStyle/>
          <a:p>
            <a:endParaRPr lang="ja-JP" altLang="en-US" dirty="0"/>
          </a:p>
        </p:txBody>
      </p:sp>
      <p:grpSp>
        <p:nvGrpSpPr>
          <p:cNvPr id="432" name="Group 59"/>
          <p:cNvGrpSpPr>
            <a:grpSpLocks/>
          </p:cNvGrpSpPr>
          <p:nvPr/>
        </p:nvGrpSpPr>
        <p:grpSpPr bwMode="auto">
          <a:xfrm>
            <a:off x="2081194" y="4294193"/>
            <a:ext cx="519113" cy="558800"/>
            <a:chOff x="2789" y="3249"/>
            <a:chExt cx="590" cy="634"/>
          </a:xfrm>
        </p:grpSpPr>
        <p:grpSp>
          <p:nvGrpSpPr>
            <p:cNvPr id="433" name="Group 60"/>
            <p:cNvGrpSpPr>
              <a:grpSpLocks/>
            </p:cNvGrpSpPr>
            <p:nvPr/>
          </p:nvGrpSpPr>
          <p:grpSpPr bwMode="auto">
            <a:xfrm>
              <a:off x="2925" y="3249"/>
              <a:ext cx="454" cy="498"/>
              <a:chOff x="67" y="28"/>
              <a:chExt cx="454" cy="498"/>
            </a:xfrm>
          </p:grpSpPr>
          <p:sp>
            <p:nvSpPr>
              <p:cNvPr id="444" name="AutoShape 6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45" name="AutoShape 6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46" name="AutoShape 6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47" name="Line 6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48" name="Line 6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49" name="Line 6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50" name="Line 6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51" name="Line 6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52" name="Line 6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nvGrpSpPr>
            <p:cNvPr id="434" name="Group 70"/>
            <p:cNvGrpSpPr>
              <a:grpSpLocks/>
            </p:cNvGrpSpPr>
            <p:nvPr/>
          </p:nvGrpSpPr>
          <p:grpSpPr bwMode="auto">
            <a:xfrm>
              <a:off x="2789" y="3385"/>
              <a:ext cx="454" cy="498"/>
              <a:chOff x="67" y="28"/>
              <a:chExt cx="454" cy="498"/>
            </a:xfrm>
          </p:grpSpPr>
          <p:sp>
            <p:nvSpPr>
              <p:cNvPr id="435" name="AutoShape 7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36" name="AutoShape 7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37" name="AutoShape 7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38" name="Line 7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39" name="Line 7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40" name="Line 7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41" name="Line 7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42" name="Line 7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43" name="Line 7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sp>
        <p:nvSpPr>
          <p:cNvPr id="453" name="AutoShape 80"/>
          <p:cNvSpPr>
            <a:spLocks noChangeArrowheads="1"/>
          </p:cNvSpPr>
          <p:nvPr/>
        </p:nvSpPr>
        <p:spPr bwMode="auto">
          <a:xfrm>
            <a:off x="2000232" y="4214818"/>
            <a:ext cx="679450" cy="719137"/>
          </a:xfrm>
          <a:prstGeom prst="cube">
            <a:avLst>
              <a:gd name="adj" fmla="val 16963"/>
            </a:avLst>
          </a:prstGeom>
          <a:solidFill>
            <a:schemeClr val="accent1">
              <a:alpha val="10196"/>
            </a:schemeClr>
          </a:solidFill>
          <a:ln w="12700">
            <a:solidFill>
              <a:schemeClr val="tx1"/>
            </a:solidFill>
            <a:miter lim="800000"/>
            <a:headEnd/>
            <a:tailEnd/>
          </a:ln>
        </p:spPr>
        <p:txBody>
          <a:bodyPr lIns="0" tIns="0" rIns="0" bIns="0" anchor="ctr">
            <a:spAutoFit/>
          </a:bodyPr>
          <a:lstStyle/>
          <a:p>
            <a:endParaRPr lang="ja-JP" altLang="en-US" dirty="0"/>
          </a:p>
        </p:txBody>
      </p:sp>
      <p:sp>
        <p:nvSpPr>
          <p:cNvPr id="454" name="AutoShape 989"/>
          <p:cNvSpPr>
            <a:spLocks noChangeArrowheads="1"/>
          </p:cNvSpPr>
          <p:nvPr/>
        </p:nvSpPr>
        <p:spPr bwMode="auto">
          <a:xfrm>
            <a:off x="1357290" y="5214950"/>
            <a:ext cx="762000" cy="914400"/>
          </a:xfrm>
          <a:prstGeom prst="can">
            <a:avLst>
              <a:gd name="adj" fmla="val 30000"/>
            </a:avLst>
          </a:prstGeom>
          <a:solidFill>
            <a:srgbClr val="DDDDDD"/>
          </a:solidFill>
          <a:ln w="12700">
            <a:solidFill>
              <a:srgbClr val="333333"/>
            </a:solidFill>
            <a:round/>
            <a:headEnd/>
            <a:tailEnd/>
          </a:ln>
          <a:effectLst/>
        </p:spPr>
        <p:txBody>
          <a:bodyPr tIns="118800" bIns="0" anchor="b"/>
          <a:lstStyle/>
          <a:p>
            <a:pPr algn="ctr"/>
            <a:endParaRPr kumimoji="0" lang="ja-JP" altLang="ja-JP" sz="1600" b="0" dirty="0">
              <a:latin typeface="Times New Roman" pitchFamily="18" charset="0"/>
            </a:endParaRPr>
          </a:p>
        </p:txBody>
      </p:sp>
      <p:grpSp>
        <p:nvGrpSpPr>
          <p:cNvPr id="455" name="Group 59"/>
          <p:cNvGrpSpPr>
            <a:grpSpLocks/>
          </p:cNvGrpSpPr>
          <p:nvPr/>
        </p:nvGrpSpPr>
        <p:grpSpPr bwMode="auto">
          <a:xfrm>
            <a:off x="2009756" y="5651515"/>
            <a:ext cx="519113" cy="558800"/>
            <a:chOff x="2789" y="3249"/>
            <a:chExt cx="590" cy="634"/>
          </a:xfrm>
        </p:grpSpPr>
        <p:grpSp>
          <p:nvGrpSpPr>
            <p:cNvPr id="456" name="Group 60"/>
            <p:cNvGrpSpPr>
              <a:grpSpLocks/>
            </p:cNvGrpSpPr>
            <p:nvPr/>
          </p:nvGrpSpPr>
          <p:grpSpPr bwMode="auto">
            <a:xfrm>
              <a:off x="2925" y="3249"/>
              <a:ext cx="454" cy="498"/>
              <a:chOff x="67" y="28"/>
              <a:chExt cx="454" cy="498"/>
            </a:xfrm>
          </p:grpSpPr>
          <p:sp>
            <p:nvSpPr>
              <p:cNvPr id="467" name="AutoShape 6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68" name="AutoShape 6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69" name="AutoShape 6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70" name="Line 6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71" name="Line 6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72" name="Line 6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73" name="Line 6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74" name="Line 6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75" name="Line 6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nvGrpSpPr>
            <p:cNvPr id="457" name="Group 70"/>
            <p:cNvGrpSpPr>
              <a:grpSpLocks/>
            </p:cNvGrpSpPr>
            <p:nvPr/>
          </p:nvGrpSpPr>
          <p:grpSpPr bwMode="auto">
            <a:xfrm>
              <a:off x="2789" y="3385"/>
              <a:ext cx="454" cy="498"/>
              <a:chOff x="67" y="28"/>
              <a:chExt cx="454" cy="498"/>
            </a:xfrm>
          </p:grpSpPr>
          <p:sp>
            <p:nvSpPr>
              <p:cNvPr id="458" name="AutoShape 71"/>
              <p:cNvSpPr>
                <a:spLocks noChangeArrowheads="1"/>
              </p:cNvSpPr>
              <p:nvPr/>
            </p:nvSpPr>
            <p:spPr bwMode="auto">
              <a:xfrm flipV="1">
                <a:off x="158" y="2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59" name="AutoShape 72"/>
              <p:cNvSpPr>
                <a:spLocks noChangeArrowheads="1"/>
              </p:cNvSpPr>
              <p:nvPr/>
            </p:nvSpPr>
            <p:spPr bwMode="auto">
              <a:xfrm flipV="1">
                <a:off x="112" y="73"/>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60" name="AutoShape 73"/>
              <p:cNvSpPr>
                <a:spLocks noChangeArrowheads="1"/>
              </p:cNvSpPr>
              <p:nvPr/>
            </p:nvSpPr>
            <p:spPr bwMode="auto">
              <a:xfrm flipV="1">
                <a:off x="67" y="118"/>
                <a:ext cx="363" cy="408"/>
              </a:xfrm>
              <a:prstGeom prst="foldedCorner">
                <a:avLst>
                  <a:gd name="adj" fmla="val 12500"/>
                </a:avLst>
              </a:prstGeom>
              <a:solidFill>
                <a:schemeClr val="bg1"/>
              </a:solidFill>
              <a:ln w="9525">
                <a:solidFill>
                  <a:schemeClr val="tx1"/>
                </a:solidFill>
                <a:round/>
                <a:headEnd/>
                <a:tailEnd/>
              </a:ln>
            </p:spPr>
            <p:txBody>
              <a:bodyPr wrap="none" anchor="ctr"/>
              <a:lstStyle/>
              <a:p>
                <a:endParaRPr lang="ja-JP" altLang="en-US" dirty="0"/>
              </a:p>
            </p:txBody>
          </p:sp>
          <p:sp>
            <p:nvSpPr>
              <p:cNvPr id="461" name="Line 74"/>
              <p:cNvSpPr>
                <a:spLocks noChangeShapeType="1"/>
              </p:cNvSpPr>
              <p:nvPr/>
            </p:nvSpPr>
            <p:spPr bwMode="auto">
              <a:xfrm>
                <a:off x="91" y="192"/>
                <a:ext cx="272" cy="0"/>
              </a:xfrm>
              <a:prstGeom prst="line">
                <a:avLst/>
              </a:prstGeom>
              <a:noFill/>
              <a:ln w="9525">
                <a:solidFill>
                  <a:schemeClr val="tx1"/>
                </a:solidFill>
                <a:round/>
                <a:headEnd/>
                <a:tailEnd/>
              </a:ln>
            </p:spPr>
            <p:txBody>
              <a:bodyPr/>
              <a:lstStyle/>
              <a:p>
                <a:endParaRPr lang="ja-JP" altLang="en-US" dirty="0"/>
              </a:p>
            </p:txBody>
          </p:sp>
          <p:sp>
            <p:nvSpPr>
              <p:cNvPr id="462" name="Line 75"/>
              <p:cNvSpPr>
                <a:spLocks noChangeShapeType="1"/>
              </p:cNvSpPr>
              <p:nvPr/>
            </p:nvSpPr>
            <p:spPr bwMode="auto">
              <a:xfrm>
                <a:off x="137" y="237"/>
                <a:ext cx="272" cy="0"/>
              </a:xfrm>
              <a:prstGeom prst="line">
                <a:avLst/>
              </a:prstGeom>
              <a:noFill/>
              <a:ln w="9525">
                <a:solidFill>
                  <a:schemeClr val="tx1"/>
                </a:solidFill>
                <a:round/>
                <a:headEnd/>
                <a:tailEnd/>
              </a:ln>
            </p:spPr>
            <p:txBody>
              <a:bodyPr/>
              <a:lstStyle/>
              <a:p>
                <a:endParaRPr lang="ja-JP" altLang="en-US" dirty="0"/>
              </a:p>
            </p:txBody>
          </p:sp>
          <p:sp>
            <p:nvSpPr>
              <p:cNvPr id="463" name="Line 76"/>
              <p:cNvSpPr>
                <a:spLocks noChangeShapeType="1"/>
              </p:cNvSpPr>
              <p:nvPr/>
            </p:nvSpPr>
            <p:spPr bwMode="auto">
              <a:xfrm>
                <a:off x="91" y="282"/>
                <a:ext cx="272" cy="0"/>
              </a:xfrm>
              <a:prstGeom prst="line">
                <a:avLst/>
              </a:prstGeom>
              <a:noFill/>
              <a:ln w="9525">
                <a:solidFill>
                  <a:schemeClr val="tx1"/>
                </a:solidFill>
                <a:round/>
                <a:headEnd/>
                <a:tailEnd/>
              </a:ln>
            </p:spPr>
            <p:txBody>
              <a:bodyPr/>
              <a:lstStyle/>
              <a:p>
                <a:endParaRPr lang="ja-JP" altLang="en-US" dirty="0"/>
              </a:p>
            </p:txBody>
          </p:sp>
          <p:sp>
            <p:nvSpPr>
              <p:cNvPr id="464" name="Line 77"/>
              <p:cNvSpPr>
                <a:spLocks noChangeShapeType="1"/>
              </p:cNvSpPr>
              <p:nvPr/>
            </p:nvSpPr>
            <p:spPr bwMode="auto">
              <a:xfrm>
                <a:off x="137" y="373"/>
                <a:ext cx="272" cy="0"/>
              </a:xfrm>
              <a:prstGeom prst="line">
                <a:avLst/>
              </a:prstGeom>
              <a:noFill/>
              <a:ln w="9525">
                <a:solidFill>
                  <a:schemeClr val="tx1"/>
                </a:solidFill>
                <a:round/>
                <a:headEnd/>
                <a:tailEnd/>
              </a:ln>
            </p:spPr>
            <p:txBody>
              <a:bodyPr/>
              <a:lstStyle/>
              <a:p>
                <a:endParaRPr lang="ja-JP" altLang="en-US" dirty="0"/>
              </a:p>
            </p:txBody>
          </p:sp>
          <p:sp>
            <p:nvSpPr>
              <p:cNvPr id="465" name="Line 78"/>
              <p:cNvSpPr>
                <a:spLocks noChangeShapeType="1"/>
              </p:cNvSpPr>
              <p:nvPr/>
            </p:nvSpPr>
            <p:spPr bwMode="auto">
              <a:xfrm>
                <a:off x="91" y="418"/>
                <a:ext cx="272" cy="0"/>
              </a:xfrm>
              <a:prstGeom prst="line">
                <a:avLst/>
              </a:prstGeom>
              <a:noFill/>
              <a:ln w="9525">
                <a:solidFill>
                  <a:schemeClr val="tx1"/>
                </a:solidFill>
                <a:round/>
                <a:headEnd/>
                <a:tailEnd/>
              </a:ln>
            </p:spPr>
            <p:txBody>
              <a:bodyPr/>
              <a:lstStyle/>
              <a:p>
                <a:endParaRPr lang="ja-JP" altLang="en-US" dirty="0"/>
              </a:p>
            </p:txBody>
          </p:sp>
          <p:sp>
            <p:nvSpPr>
              <p:cNvPr id="466" name="Line 79"/>
              <p:cNvSpPr>
                <a:spLocks noChangeShapeType="1"/>
              </p:cNvSpPr>
              <p:nvPr/>
            </p:nvSpPr>
            <p:spPr bwMode="auto">
              <a:xfrm>
                <a:off x="137" y="457"/>
                <a:ext cx="272" cy="0"/>
              </a:xfrm>
              <a:prstGeom prst="line">
                <a:avLst/>
              </a:prstGeom>
              <a:noFill/>
              <a:ln w="9525">
                <a:solidFill>
                  <a:schemeClr val="tx1"/>
                </a:solidFill>
                <a:round/>
                <a:headEnd/>
                <a:tailEnd/>
              </a:ln>
            </p:spPr>
            <p:txBody>
              <a:bodyPr/>
              <a:lstStyle/>
              <a:p>
                <a:endParaRPr lang="ja-JP" altLang="en-US" dirty="0"/>
              </a:p>
            </p:txBody>
          </p:sp>
        </p:grpSp>
      </p:grpSp>
      <p:sp>
        <p:nvSpPr>
          <p:cNvPr id="476" name="AutoShape 80"/>
          <p:cNvSpPr>
            <a:spLocks noChangeArrowheads="1"/>
          </p:cNvSpPr>
          <p:nvPr/>
        </p:nvSpPr>
        <p:spPr bwMode="auto">
          <a:xfrm>
            <a:off x="1928794" y="5572140"/>
            <a:ext cx="679450" cy="719137"/>
          </a:xfrm>
          <a:prstGeom prst="cube">
            <a:avLst>
              <a:gd name="adj" fmla="val 16963"/>
            </a:avLst>
          </a:prstGeom>
          <a:solidFill>
            <a:schemeClr val="accent1">
              <a:alpha val="10196"/>
            </a:schemeClr>
          </a:solidFill>
          <a:ln w="12700">
            <a:solidFill>
              <a:schemeClr val="tx1"/>
            </a:solidFill>
            <a:miter lim="800000"/>
            <a:headEnd/>
            <a:tailEnd/>
          </a:ln>
        </p:spPr>
        <p:txBody>
          <a:bodyPr lIns="0" tIns="0" rIns="0" bIns="0" anchor="ctr">
            <a:spAutoFit/>
          </a:bodyPr>
          <a:lstStyle/>
          <a:p>
            <a:endParaRPr lang="ja-JP" altLang="en-US" dirty="0"/>
          </a:p>
        </p:txBody>
      </p:sp>
      <p:sp>
        <p:nvSpPr>
          <p:cNvPr id="499" name="AutoShape 68"/>
          <p:cNvSpPr>
            <a:spLocks/>
          </p:cNvSpPr>
          <p:nvPr/>
        </p:nvSpPr>
        <p:spPr bwMode="auto">
          <a:xfrm>
            <a:off x="285720" y="3143248"/>
            <a:ext cx="2286016" cy="467239"/>
          </a:xfrm>
          <a:prstGeom prst="borderCallout2">
            <a:avLst>
              <a:gd name="adj1" fmla="val 71597"/>
              <a:gd name="adj2" fmla="val 102924"/>
              <a:gd name="adj3" fmla="val 86368"/>
              <a:gd name="adj4" fmla="val 117853"/>
              <a:gd name="adj5" fmla="val 200031"/>
              <a:gd name="adj6" fmla="val 104005"/>
            </a:avLst>
          </a:prstGeom>
          <a:solidFill>
            <a:schemeClr val="bg1"/>
          </a:solidFill>
          <a:ln w="12700">
            <a:solidFill>
              <a:schemeClr val="accent3"/>
            </a:solidFill>
            <a:miter lim="800000"/>
            <a:headEnd/>
            <a:tailEnd/>
          </a:ln>
          <a:effectLst/>
        </p:spPr>
        <p:txBody>
          <a:bodyPr wrap="square" lIns="36000" tIns="18000" rIns="36000" bIns="18000">
            <a:spAutoFit/>
          </a:bodyPr>
          <a:lstStyle/>
          <a:p>
            <a:r>
              <a:rPr kumimoji="0" lang="ja-JP" altLang="en-US" sz="1400" b="0" dirty="0" smtClean="0"/>
              <a:t>オープンソースソフトウェア </a:t>
            </a:r>
            <a:r>
              <a:rPr kumimoji="0" lang="en-US" altLang="ja-JP" sz="1400" b="0" dirty="0" smtClean="0"/>
              <a:t>(OSS)</a:t>
            </a:r>
            <a:endParaRPr kumimoji="0" lang="ja-JP" altLang="en-US" sz="1400" b="0" dirty="0"/>
          </a:p>
        </p:txBody>
      </p:sp>
      <p:sp>
        <p:nvSpPr>
          <p:cNvPr id="500" name="AutoShape 68"/>
          <p:cNvSpPr>
            <a:spLocks/>
          </p:cNvSpPr>
          <p:nvPr/>
        </p:nvSpPr>
        <p:spPr bwMode="auto">
          <a:xfrm>
            <a:off x="2786050" y="6215082"/>
            <a:ext cx="2928958" cy="467239"/>
          </a:xfrm>
          <a:prstGeom prst="borderCallout2">
            <a:avLst>
              <a:gd name="adj1" fmla="val 43903"/>
              <a:gd name="adj2" fmla="val -5000"/>
              <a:gd name="adj3" fmla="val 41597"/>
              <a:gd name="adj4" fmla="val -12525"/>
              <a:gd name="adj5" fmla="val -1655"/>
              <a:gd name="adj6" fmla="val -20623"/>
            </a:avLst>
          </a:prstGeom>
          <a:solidFill>
            <a:schemeClr val="bg1"/>
          </a:solidFill>
          <a:ln w="12700">
            <a:solidFill>
              <a:schemeClr val="accent3"/>
            </a:solidFill>
            <a:miter lim="800000"/>
            <a:headEnd/>
            <a:tailEnd/>
          </a:ln>
          <a:effectLst/>
        </p:spPr>
        <p:txBody>
          <a:bodyPr wrap="square" lIns="36000" tIns="18000" rIns="36000" bIns="18000">
            <a:spAutoFit/>
          </a:bodyPr>
          <a:lstStyle/>
          <a:p>
            <a:r>
              <a:rPr kumimoji="0" lang="ja-JP" altLang="en-US" sz="1400" b="0" dirty="0" smtClean="0"/>
              <a:t>開発現場で</a:t>
            </a:r>
            <a:endParaRPr kumimoji="0" lang="en-US" altLang="ja-JP" sz="1400" b="0" dirty="0" smtClean="0"/>
          </a:p>
          <a:p>
            <a:r>
              <a:rPr kumimoji="0" lang="ja-JP" altLang="en-US" sz="1400" b="0" dirty="0" smtClean="0"/>
              <a:t>過去に開発されたソフトウェア</a:t>
            </a:r>
            <a:endParaRPr kumimoji="0" lang="ja-JP" altLang="en-US" sz="1400" b="0" dirty="0"/>
          </a:p>
        </p:txBody>
      </p:sp>
      <p:sp>
        <p:nvSpPr>
          <p:cNvPr id="502" name="Rectangle 553"/>
          <p:cNvSpPr>
            <a:spLocks noChangeArrowheads="1"/>
          </p:cNvSpPr>
          <p:nvPr/>
        </p:nvSpPr>
        <p:spPr bwMode="auto">
          <a:xfrm>
            <a:off x="5286380" y="4214818"/>
            <a:ext cx="731823" cy="322262"/>
          </a:xfrm>
          <a:prstGeom prst="rect">
            <a:avLst/>
          </a:prstGeom>
          <a:solidFill>
            <a:schemeClr val="bg1"/>
          </a:solidFill>
          <a:ln w="12700" algn="ctr">
            <a:solidFill>
              <a:schemeClr val="accent2"/>
            </a:solidFill>
            <a:miter lim="800000"/>
            <a:headEnd/>
            <a:tailEnd/>
          </a:ln>
          <a:effectLst/>
        </p:spPr>
        <p:txBody>
          <a:bodyPr wrap="square" lIns="36000" tIns="18000" rIns="36000" bIns="18000" anchor="ctr">
            <a:spAutoFit/>
          </a:bodyPr>
          <a:lstStyle/>
          <a:p>
            <a:pPr algn="ctr">
              <a:spcBef>
                <a:spcPct val="50000"/>
              </a:spcBef>
            </a:pPr>
            <a:r>
              <a:rPr kumimoji="0" lang="ja-JP" altLang="en-US" b="0" dirty="0">
                <a:latin typeface="Times New Roman" pitchFamily="18" charset="0"/>
              </a:rPr>
              <a:t>検索</a:t>
            </a:r>
          </a:p>
        </p:txBody>
      </p:sp>
      <p:sp>
        <p:nvSpPr>
          <p:cNvPr id="503" name="Rectangle 553"/>
          <p:cNvSpPr>
            <a:spLocks noChangeArrowheads="1"/>
          </p:cNvSpPr>
          <p:nvPr/>
        </p:nvSpPr>
        <p:spPr bwMode="auto">
          <a:xfrm>
            <a:off x="2714612" y="4286256"/>
            <a:ext cx="1517641" cy="313350"/>
          </a:xfrm>
          <a:prstGeom prst="rect">
            <a:avLst/>
          </a:prstGeom>
          <a:solidFill>
            <a:schemeClr val="bg1"/>
          </a:solidFill>
          <a:ln w="12700" algn="ctr">
            <a:solidFill>
              <a:schemeClr val="accent3"/>
            </a:solidFill>
            <a:miter lim="800000"/>
            <a:headEnd/>
            <a:tailEnd/>
          </a:ln>
          <a:effectLst/>
        </p:spPr>
        <p:txBody>
          <a:bodyPr wrap="square" lIns="36000" tIns="18000" rIns="36000" bIns="18000" anchor="ctr">
            <a:spAutoFit/>
          </a:bodyPr>
          <a:lstStyle/>
          <a:p>
            <a:pPr algn="ctr">
              <a:spcBef>
                <a:spcPct val="50000"/>
              </a:spcBef>
            </a:pPr>
            <a:r>
              <a:rPr kumimoji="0" lang="ja-JP" altLang="en-US" b="0" dirty="0" smtClean="0">
                <a:latin typeface="Times New Roman" pitchFamily="18" charset="0"/>
              </a:rPr>
              <a:t>収集・蓄積</a:t>
            </a:r>
            <a:endParaRPr kumimoji="0" lang="ja-JP" altLang="en-US" b="0" dirty="0">
              <a:latin typeface="Times New Roman" pitchFamily="18" charset="0"/>
            </a:endParaRPr>
          </a:p>
        </p:txBody>
      </p:sp>
      <p:sp>
        <p:nvSpPr>
          <p:cNvPr id="504" name="Rectangle 553"/>
          <p:cNvSpPr>
            <a:spLocks noChangeArrowheads="1"/>
          </p:cNvSpPr>
          <p:nvPr/>
        </p:nvSpPr>
        <p:spPr bwMode="auto">
          <a:xfrm>
            <a:off x="5929322" y="5357826"/>
            <a:ext cx="731823" cy="313350"/>
          </a:xfrm>
          <a:prstGeom prst="rect">
            <a:avLst/>
          </a:prstGeom>
          <a:solidFill>
            <a:schemeClr val="bg1"/>
          </a:solidFill>
          <a:ln w="12700" algn="ctr">
            <a:solidFill>
              <a:schemeClr val="accent2"/>
            </a:solidFill>
            <a:miter lim="800000"/>
            <a:headEnd/>
            <a:tailEnd/>
          </a:ln>
          <a:effectLst/>
        </p:spPr>
        <p:txBody>
          <a:bodyPr wrap="square" lIns="36000" tIns="18000" rIns="36000" bIns="18000" anchor="ctr">
            <a:spAutoFit/>
          </a:bodyPr>
          <a:lstStyle/>
          <a:p>
            <a:pPr algn="ctr">
              <a:spcBef>
                <a:spcPct val="50000"/>
              </a:spcBef>
            </a:pPr>
            <a:r>
              <a:rPr kumimoji="0" lang="ja-JP" altLang="en-US" dirty="0" smtClean="0">
                <a:latin typeface="Times New Roman" pitchFamily="18" charset="0"/>
              </a:rPr>
              <a:t>取得</a:t>
            </a:r>
            <a:endParaRPr kumimoji="0" lang="ja-JP" altLang="en-US" b="0" dirty="0">
              <a:latin typeface="Times New Roman" pitchFamily="18" charset="0"/>
            </a:endParaRPr>
          </a:p>
        </p:txBody>
      </p:sp>
      <p:sp>
        <p:nvSpPr>
          <p:cNvPr id="136" name="AutoShape 1018"/>
          <p:cNvSpPr>
            <a:spLocks noChangeArrowheads="1"/>
          </p:cNvSpPr>
          <p:nvPr/>
        </p:nvSpPr>
        <p:spPr bwMode="auto">
          <a:xfrm rot="19917390">
            <a:off x="3059484" y="5350936"/>
            <a:ext cx="1008063" cy="503238"/>
          </a:xfrm>
          <a:prstGeom prst="rightArrow">
            <a:avLst>
              <a:gd name="adj1" fmla="val 36917"/>
              <a:gd name="adj2" fmla="val 81397"/>
            </a:avLst>
          </a:prstGeom>
          <a:solidFill>
            <a:schemeClr val="accent3"/>
          </a:solidFill>
          <a:ln w="12700" algn="ctr">
            <a:noFill/>
            <a:miter lim="800000"/>
            <a:headEnd/>
            <a:tailEnd/>
          </a:ln>
          <a:effectLst/>
        </p:spPr>
        <p:txBody>
          <a:bodyPr wrap="none" anchor="ctr"/>
          <a:lstStyle/>
          <a:p>
            <a:endParaRPr lang="ja-JP" altLang="en-US" dirty="0"/>
          </a:p>
        </p:txBody>
      </p:sp>
      <p:sp>
        <p:nvSpPr>
          <p:cNvPr id="137" name="テキスト ボックス 136"/>
          <p:cNvSpPr txBox="1"/>
          <p:nvPr/>
        </p:nvSpPr>
        <p:spPr>
          <a:xfrm>
            <a:off x="4643438" y="3500438"/>
            <a:ext cx="2553495"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ソフトウェア部品検索システム</a:t>
            </a:r>
            <a:endParaRPr kumimoji="1" lang="ja-JP" altLang="en-US" sz="1400" dirty="0"/>
          </a:p>
        </p:txBody>
      </p:sp>
      <p:sp>
        <p:nvSpPr>
          <p:cNvPr id="138" name="テキスト ボックス 137"/>
          <p:cNvSpPr txBox="1"/>
          <p:nvPr/>
        </p:nvSpPr>
        <p:spPr>
          <a:xfrm>
            <a:off x="4000496" y="5572140"/>
            <a:ext cx="2014886" cy="251795"/>
          </a:xfrm>
          <a:prstGeom prst="rect">
            <a:avLst/>
          </a:prstGeom>
          <a:solidFill>
            <a:schemeClr val="bg1">
              <a:alpha val="90000"/>
            </a:schemeClr>
          </a:solidFill>
          <a:ln w="19050">
            <a:solidFill>
              <a:schemeClr val="accent2"/>
            </a:solidFill>
          </a:ln>
        </p:spPr>
        <p:txBody>
          <a:bodyPr wrap="none" lIns="36000" tIns="18000" rIns="3600" bIns="18000" rtlCol="0">
            <a:spAutoFit/>
          </a:bodyPr>
          <a:lstStyle/>
          <a:p>
            <a:r>
              <a:rPr kumimoji="1" lang="ja-JP" altLang="en-US" sz="1400" dirty="0" smtClean="0"/>
              <a:t>ソフトウェアリポジトリ</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むすび</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ソフトウェアリポジトリに含まれるソフトウェア部品間の依存関係に着目した研究</a:t>
            </a:r>
            <a:endParaRPr lang="en-US" altLang="ja-JP" dirty="0" smtClean="0"/>
          </a:p>
          <a:p>
            <a:pPr lvl="1"/>
            <a:r>
              <a:rPr lang="ja-JP" altLang="en-US" dirty="0" smtClean="0"/>
              <a:t>ソフトウェアリポジトリを用いた部品</a:t>
            </a:r>
            <a:r>
              <a:rPr lang="ja-JP" altLang="en-US" dirty="0" smtClean="0"/>
              <a:t>グラフの次数分布の</a:t>
            </a:r>
            <a:r>
              <a:rPr lang="ja-JP" altLang="en-US" dirty="0" smtClean="0"/>
              <a:t>調査</a:t>
            </a:r>
            <a:endParaRPr lang="en-US" altLang="ja-JP" dirty="0" smtClean="0"/>
          </a:p>
          <a:p>
            <a:pPr lvl="2"/>
            <a:r>
              <a:rPr lang="ja-JP" altLang="en-US" dirty="0" smtClean="0"/>
              <a:t>入次数はべき乗則に従い，出次数はべき乗則</a:t>
            </a:r>
            <a:r>
              <a:rPr lang="ja-JP" altLang="en-US" dirty="0" smtClean="0"/>
              <a:t>に従わない</a:t>
            </a:r>
            <a:r>
              <a:rPr lang="ja-JP" altLang="en-US" dirty="0" smtClean="0"/>
              <a:t>ことが</a:t>
            </a:r>
            <a:r>
              <a:rPr lang="ja-JP" altLang="en-US" dirty="0" smtClean="0"/>
              <a:t>示された</a:t>
            </a:r>
            <a:endParaRPr lang="en-US" altLang="ja-JP" dirty="0" smtClean="0"/>
          </a:p>
          <a:p>
            <a:pPr lvl="1"/>
            <a:r>
              <a:rPr lang="ja-JP" altLang="en-US" dirty="0" smtClean="0"/>
              <a:t>再利用支援を目的とした，部品</a:t>
            </a:r>
            <a:r>
              <a:rPr lang="ja-JP" altLang="en-US" dirty="0" smtClean="0"/>
              <a:t>の依存</a:t>
            </a:r>
            <a:r>
              <a:rPr lang="ja-JP" altLang="en-US" dirty="0" smtClean="0"/>
              <a:t>関係解析手法</a:t>
            </a:r>
            <a:r>
              <a:rPr lang="ja-JP" altLang="en-US" dirty="0" smtClean="0"/>
              <a:t>を提案</a:t>
            </a:r>
            <a:endParaRPr lang="en-US" altLang="ja-JP" dirty="0" smtClean="0"/>
          </a:p>
          <a:p>
            <a:pPr lvl="2"/>
            <a:r>
              <a:rPr lang="ja-JP" altLang="en-US" dirty="0" smtClean="0"/>
              <a:t>ソフトウェアリポジトリから，依存する部品の候補である再利用単位の集合を</a:t>
            </a:r>
            <a:r>
              <a:rPr lang="ja-JP" altLang="en-US" dirty="0" smtClean="0"/>
              <a:t>抽出</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endParaRPr kumimoji="1" lang="ja-JP" altLang="en-US" dirty="0"/>
          </a:p>
        </p:txBody>
      </p:sp>
      <p:sp>
        <p:nvSpPr>
          <p:cNvPr id="3" name="コンテンツ プレースホルダ 2"/>
          <p:cNvSpPr>
            <a:spLocks noGrp="1"/>
          </p:cNvSpPr>
          <p:nvPr>
            <p:ph type="subTitle" idx="1"/>
          </p:nvPr>
        </p:nvSpPr>
        <p:spPr/>
        <p:txBody>
          <a:bodyPr/>
          <a:lstStyle/>
          <a:p>
            <a:r>
              <a:rPr kumimoji="1" lang="ja-JP" altLang="en-US" dirty="0" smtClean="0"/>
              <a:t>ここから　補足資料</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6" name="スライド番号プレースホルダ 5"/>
          <p:cNvSpPr>
            <a:spLocks noGrp="1"/>
          </p:cNvSpPr>
          <p:nvPr>
            <p:ph type="sldNum" sz="quarter" idx="11"/>
          </p:nvPr>
        </p:nvSpPr>
        <p:spPr/>
        <p:txBody>
          <a:bodyPr/>
          <a:lstStyle/>
          <a:p>
            <a:fld id="{0AB997E4-03AD-42D4-BC9B-AC69FCAAF327}" type="slidenum">
              <a:rPr kumimoji="1" lang="ja-JP" altLang="en-US" smtClean="0"/>
              <a:pPr/>
              <a:t>31</a:t>
            </a:fld>
            <a:endParaRPr kumimoji="1" lang="ja-JP" altLang="en-US"/>
          </a:p>
        </p:txBody>
      </p:sp>
      <p:sp>
        <p:nvSpPr>
          <p:cNvPr id="5" name="フッター プレースホルダ 4"/>
          <p:cNvSpPr>
            <a:spLocks noGrp="1"/>
          </p:cNvSpPr>
          <p:nvPr>
            <p:ph type="ftr" sz="quarter" idx="12"/>
          </p:nvPr>
        </p:nvSpPr>
        <p:spPr/>
        <p:txBody>
          <a:bodyPr/>
          <a:lstStyle/>
          <a:p>
            <a:r>
              <a:rPr kumimoji="1" lang="zh-CN" altLang="en-US" smtClean="0"/>
              <a:t>博士学位論文公聴会</a:t>
            </a:r>
            <a:endParaRPr kumimoji="1" lang="ja-JP"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ja-JP" dirty="0" smtClean="0"/>
              <a:t>2</a:t>
            </a:r>
            <a:r>
              <a:rPr lang="ja-JP" altLang="en-US" dirty="0" smtClean="0"/>
              <a:t>章 実験</a:t>
            </a:r>
            <a:r>
              <a:rPr lang="en-US" altLang="ja-JP" dirty="0" smtClean="0"/>
              <a:t>4</a:t>
            </a:r>
          </a:p>
        </p:txBody>
      </p:sp>
      <p:sp>
        <p:nvSpPr>
          <p:cNvPr id="23555" name="Rectangle 3"/>
          <p:cNvSpPr>
            <a:spLocks noGrp="1" noChangeArrowheads="1"/>
          </p:cNvSpPr>
          <p:nvPr>
            <p:ph idx="1"/>
          </p:nvPr>
        </p:nvSpPr>
        <p:spPr>
          <a:xfrm>
            <a:off x="107950" y="1989138"/>
            <a:ext cx="8928100" cy="1655762"/>
          </a:xfrm>
        </p:spPr>
        <p:txBody>
          <a:bodyPr>
            <a:normAutofit fontScale="92500"/>
          </a:bodyPr>
          <a:lstStyle/>
          <a:p>
            <a:pPr>
              <a:lnSpc>
                <a:spcPct val="90000"/>
              </a:lnSpc>
            </a:pPr>
            <a:r>
              <a:rPr lang="en-US" altLang="ja-JP" dirty="0" smtClean="0"/>
              <a:t>List top-ten components in the in- and out-degree</a:t>
            </a:r>
          </a:p>
          <a:p>
            <a:pPr>
              <a:lnSpc>
                <a:spcPct val="90000"/>
              </a:lnSpc>
            </a:pPr>
            <a:r>
              <a:rPr lang="en-US" altLang="ja-JP" dirty="0" smtClean="0"/>
              <a:t>Calculate correlation between degrees and metric values.</a:t>
            </a:r>
          </a:p>
          <a:p>
            <a:pPr lvl="1">
              <a:lnSpc>
                <a:spcPct val="90000"/>
              </a:lnSpc>
            </a:pPr>
            <a:r>
              <a:rPr lang="en-US" altLang="ja-JP" dirty="0" smtClean="0"/>
              <a:t>Spearman's rank correlation coefficient</a:t>
            </a:r>
          </a:p>
          <a:p>
            <a:pPr>
              <a:lnSpc>
                <a:spcPct val="90000"/>
              </a:lnSpc>
            </a:pPr>
            <a:r>
              <a:rPr lang="en-US" altLang="ja-JP" dirty="0" smtClean="0"/>
              <a:t>Target: </a:t>
            </a:r>
            <a:r>
              <a:rPr lang="en-US" altLang="ja-JP" b="1" dirty="0" smtClean="0"/>
              <a:t>SPARS_DB</a:t>
            </a:r>
          </a:p>
        </p:txBody>
      </p:sp>
      <p:sp>
        <p:nvSpPr>
          <p:cNvPr id="25" name="日付プレースホルダ 3"/>
          <p:cNvSpPr>
            <a:spLocks noGrp="1"/>
          </p:cNvSpPr>
          <p:nvPr>
            <p:ph type="dt" sz="quarter" idx="10"/>
          </p:nvPr>
        </p:nvSpPr>
        <p:spPr/>
        <p:txBody>
          <a:bodyPr/>
          <a:lstStyle/>
          <a:p>
            <a:pPr>
              <a:defRPr/>
            </a:pPr>
            <a:r>
              <a:rPr lang="ja-JP" altLang="en-US"/>
              <a:t>2008/3/26</a:t>
            </a:r>
            <a:endParaRPr lang="en-US" altLang="ja-JP"/>
          </a:p>
        </p:txBody>
      </p:sp>
      <p:sp>
        <p:nvSpPr>
          <p:cNvPr id="26" name="フッター プレースホルダ 4"/>
          <p:cNvSpPr>
            <a:spLocks noGrp="1"/>
          </p:cNvSpPr>
          <p:nvPr>
            <p:ph type="ftr" sz="quarter" idx="11"/>
          </p:nvPr>
        </p:nvSpPr>
        <p:spPr/>
        <p:txBody>
          <a:bodyPr/>
          <a:lstStyle/>
          <a:p>
            <a:pPr>
              <a:defRPr/>
            </a:pPr>
            <a:r>
              <a:rPr lang="en-US" altLang="ja-JP"/>
              <a:t>ASWEC 2008</a:t>
            </a:r>
          </a:p>
        </p:txBody>
      </p:sp>
      <p:sp>
        <p:nvSpPr>
          <p:cNvPr id="27" name="スライド番号プレースホルダ 5"/>
          <p:cNvSpPr>
            <a:spLocks noGrp="1"/>
          </p:cNvSpPr>
          <p:nvPr>
            <p:ph type="sldNum" sz="quarter" idx="12"/>
          </p:nvPr>
        </p:nvSpPr>
        <p:spPr/>
        <p:txBody>
          <a:bodyPr/>
          <a:lstStyle/>
          <a:p>
            <a:pPr>
              <a:defRPr/>
            </a:pPr>
            <a:fld id="{DEF02F35-3548-49CA-BACC-ED6D87C101F3}" type="slidenum">
              <a:rPr lang="en-US" altLang="ja-JP"/>
              <a:pPr>
                <a:defRPr/>
              </a:pPr>
              <a:t>32</a:t>
            </a:fld>
            <a:endParaRPr lang="en-US" altLang="ja-JP"/>
          </a:p>
        </p:txBody>
      </p:sp>
      <p:sp>
        <p:nvSpPr>
          <p:cNvPr id="23559" name="Rectangle 4"/>
          <p:cNvSpPr>
            <a:spLocks noChangeArrowheads="1"/>
          </p:cNvSpPr>
          <p:nvPr/>
        </p:nvSpPr>
        <p:spPr bwMode="auto">
          <a:xfrm>
            <a:off x="107950" y="1052513"/>
            <a:ext cx="8928100" cy="835025"/>
          </a:xfrm>
          <a:prstGeom prst="rect">
            <a:avLst/>
          </a:prstGeom>
          <a:noFill/>
          <a:ln w="12700">
            <a:solidFill>
              <a:schemeClr val="accent2"/>
            </a:solidFill>
            <a:miter lim="800000"/>
            <a:headEnd/>
            <a:tailEnd/>
          </a:ln>
        </p:spPr>
        <p:txBody>
          <a:bodyPr>
            <a:spAutoFit/>
          </a:bodyPr>
          <a:lstStyle/>
          <a:p>
            <a:pPr marL="268288" indent="-268288">
              <a:spcBef>
                <a:spcPct val="20000"/>
              </a:spcBef>
              <a:buClr>
                <a:schemeClr val="accent2"/>
              </a:buClr>
              <a:buSzPct val="80000"/>
              <a:buFont typeface="Wingdings" pitchFamily="2" charset="2"/>
              <a:buNone/>
              <a:tabLst>
                <a:tab pos="1879600" algn="l"/>
                <a:tab pos="1971675" algn="l"/>
              </a:tabLst>
            </a:pPr>
            <a:r>
              <a:rPr kumimoji="1" lang="en-US" altLang="ja-JP" b="1" i="1" dirty="0">
                <a:solidFill>
                  <a:schemeClr val="accent2"/>
                </a:solidFill>
                <a:latin typeface="Arial" charset="0"/>
                <a:ea typeface="MS UI Gothic" pitchFamily="50" charset="-128"/>
              </a:rPr>
              <a:t>Q. 4</a:t>
            </a:r>
            <a:r>
              <a:rPr kumimoji="1" lang="en-US" altLang="ja-JP" i="1" dirty="0">
                <a:latin typeface="Arial" charset="0"/>
                <a:ea typeface="MS UI Gothic" pitchFamily="50" charset="-128"/>
              </a:rPr>
              <a:t> </a:t>
            </a:r>
            <a:r>
              <a:rPr kumimoji="1" lang="en-US" altLang="ja-JP" dirty="0">
                <a:latin typeface="Arial" charset="0"/>
                <a:ea typeface="MS UI Gothic" pitchFamily="50" charset="-128"/>
              </a:rPr>
              <a:t>What aspects of components affects the in- and out-degree distribution of component graphs?</a:t>
            </a:r>
          </a:p>
        </p:txBody>
      </p:sp>
      <p:graphicFrame>
        <p:nvGraphicFramePr>
          <p:cNvPr id="167009" name="Group 97"/>
          <p:cNvGraphicFramePr>
            <a:graphicFrameLocks noGrp="1"/>
          </p:cNvGraphicFramePr>
          <p:nvPr/>
        </p:nvGraphicFramePr>
        <p:xfrm>
          <a:off x="179388" y="3956050"/>
          <a:ext cx="8642350" cy="2388671"/>
        </p:xfrm>
        <a:graphic>
          <a:graphicData uri="http://schemas.openxmlformats.org/drawingml/2006/table">
            <a:tbl>
              <a:tblPr/>
              <a:tblGrid>
                <a:gridCol w="2120900"/>
                <a:gridCol w="6521450"/>
              </a:tblGrid>
              <a:tr h="3460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dirty="0" smtClean="0">
                          <a:ln>
                            <a:noFill/>
                          </a:ln>
                          <a:solidFill>
                            <a:schemeClr val="tx1"/>
                          </a:solidFill>
                          <a:effectLst/>
                          <a:latin typeface="Arial" pitchFamily="34" charset="0"/>
                          <a:ea typeface="MS UI Gothic" pitchFamily="50" charset="-128"/>
                        </a:rPr>
                        <a:t>Metric</a:t>
                      </a:r>
                    </a:p>
                  </a:txBody>
                  <a:tcPr marL="18000" marR="18000" marT="18000" marB="18000" horzOverflow="overflow">
                    <a:lnL w="1905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905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smtClean="0">
                          <a:ln>
                            <a:noFill/>
                          </a:ln>
                          <a:solidFill>
                            <a:schemeClr val="tx1"/>
                          </a:solidFill>
                          <a:effectLst/>
                          <a:latin typeface="Arial" pitchFamily="34" charset="0"/>
                          <a:ea typeface="MS UI Gothic" pitchFamily="50" charset="-128"/>
                        </a:rPr>
                        <a:t>Description</a:t>
                      </a:r>
                    </a:p>
                  </a:txBody>
                  <a:tcPr marL="18000" marR="18000" marT="18000" marB="18000" horzOverflow="overflow">
                    <a:lnL w="12700" cap="flat" cmpd="sng" algn="ctr">
                      <a:solidFill>
                        <a:schemeClr val="tx1"/>
                      </a:solidFill>
                      <a:prstDash val="solid"/>
                      <a:round/>
                      <a:headEnd type="none" w="med" len="med"/>
                      <a:tailEnd type="none" w="lg" len="med"/>
                    </a:lnL>
                    <a:lnR w="19050" cap="flat" cmpd="sng" algn="ctr">
                      <a:solidFill>
                        <a:schemeClr val="tx1"/>
                      </a:solidFill>
                      <a:prstDash val="solid"/>
                      <a:round/>
                      <a:headEnd type="none" w="med" len="med"/>
                      <a:tailEnd type="none" w="lg" len="med"/>
                    </a:lnR>
                    <a:lnT w="1905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DDDDDD"/>
                    </a:solid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smtClean="0">
                          <a:ln>
                            <a:noFill/>
                          </a:ln>
                          <a:solidFill>
                            <a:schemeClr val="tx1"/>
                          </a:solidFill>
                          <a:effectLst/>
                          <a:latin typeface="Arial" pitchFamily="34" charset="0"/>
                          <a:ea typeface="MS UI Gothic" pitchFamily="50" charset="-128"/>
                        </a:rPr>
                        <a:t>LOC</a:t>
                      </a:r>
                    </a:p>
                  </a:txBody>
                  <a:tcPr marL="18000" marR="18000" marT="18000" marB="18000" horzOverflow="overflow">
                    <a:lnL w="1905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dirty="0" smtClean="0">
                          <a:ln>
                            <a:noFill/>
                          </a:ln>
                          <a:solidFill>
                            <a:schemeClr val="tx1"/>
                          </a:solidFill>
                          <a:effectLst/>
                          <a:latin typeface="Arial" pitchFamily="34" charset="0"/>
                          <a:ea typeface="MS UI Gothic" pitchFamily="50" charset="-128"/>
                        </a:rPr>
                        <a:t>Non-comment source lines of code</a:t>
                      </a:r>
                    </a:p>
                  </a:txBody>
                  <a:tcPr marL="18000" marR="18000" marT="18000" marB="18000" horzOverflow="overflow">
                    <a:lnL w="12700" cap="flat" cmpd="sng" algn="ctr">
                      <a:solidFill>
                        <a:schemeClr val="tx1"/>
                      </a:solidFill>
                      <a:prstDash val="solid"/>
                      <a:round/>
                      <a:headEnd type="none" w="med" len="med"/>
                      <a:tailEnd type="none" w="lg" len="med"/>
                    </a:lnL>
                    <a:lnR w="1905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smtClean="0">
                          <a:ln>
                            <a:noFill/>
                          </a:ln>
                          <a:solidFill>
                            <a:schemeClr val="tx1"/>
                          </a:solidFill>
                          <a:effectLst/>
                          <a:latin typeface="Arial" pitchFamily="34" charset="0"/>
                          <a:ea typeface="MS UI Gothic" pitchFamily="50" charset="-128"/>
                        </a:rPr>
                        <a:t>WMC1</a:t>
                      </a:r>
                    </a:p>
                  </a:txBody>
                  <a:tcPr marL="18000" marR="18000" marT="18000" marB="18000" horzOverflow="overflow">
                    <a:lnL w="1905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smtClean="0">
                          <a:ln>
                            <a:noFill/>
                          </a:ln>
                          <a:solidFill>
                            <a:schemeClr val="tx1"/>
                          </a:solidFill>
                          <a:effectLst/>
                          <a:latin typeface="Arial" pitchFamily="34" charset="0"/>
                          <a:ea typeface="MS UI Gothic" pitchFamily="50" charset="-128"/>
                        </a:rPr>
                        <a:t>A variation of weighted methods per class (WMC)</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smtClean="0">
                          <a:ln>
                            <a:noFill/>
                          </a:ln>
                          <a:solidFill>
                            <a:schemeClr val="tx1"/>
                          </a:solidFill>
                          <a:effectLst/>
                          <a:latin typeface="Arial" pitchFamily="34" charset="0"/>
                          <a:ea typeface="MS UI Gothic" pitchFamily="50" charset="-128"/>
                        </a:rPr>
                        <a:t>Weight of a method: constant value (1)</a:t>
                      </a:r>
                    </a:p>
                  </a:txBody>
                  <a:tcPr marL="18000" marR="18000" marT="18000" marB="18000" horzOverflow="overflow">
                    <a:lnL w="12700" cap="flat" cmpd="sng" algn="ctr">
                      <a:solidFill>
                        <a:schemeClr val="tx1"/>
                      </a:solidFill>
                      <a:prstDash val="solid"/>
                      <a:round/>
                      <a:headEnd type="none" w="med" len="med"/>
                      <a:tailEnd type="none" w="lg" len="med"/>
                    </a:lnL>
                    <a:lnR w="1905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lg"/>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smtClean="0">
                          <a:ln>
                            <a:noFill/>
                          </a:ln>
                          <a:solidFill>
                            <a:schemeClr val="tx1"/>
                          </a:solidFill>
                          <a:effectLst/>
                          <a:latin typeface="Arial" pitchFamily="34" charset="0"/>
                          <a:ea typeface="MS UI Gothic" pitchFamily="50" charset="-128"/>
                        </a:rPr>
                        <a:t>WMC2</a:t>
                      </a:r>
                    </a:p>
                  </a:txBody>
                  <a:tcPr marL="18000" marR="18000" marT="18000" marB="18000" horzOverflow="overflow">
                    <a:lnL w="1905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smtClean="0">
                          <a:ln>
                            <a:noFill/>
                          </a:ln>
                          <a:solidFill>
                            <a:schemeClr val="tx1"/>
                          </a:solidFill>
                          <a:effectLst/>
                          <a:latin typeface="Arial" pitchFamily="34" charset="0"/>
                          <a:ea typeface="MS UI Gothic" pitchFamily="50" charset="-128"/>
                        </a:rPr>
                        <a:t>A variation of WMC</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smtClean="0">
                          <a:ln>
                            <a:noFill/>
                          </a:ln>
                          <a:solidFill>
                            <a:schemeClr val="tx1"/>
                          </a:solidFill>
                          <a:effectLst/>
                          <a:latin typeface="Arial" pitchFamily="34" charset="0"/>
                          <a:ea typeface="MS UI Gothic" pitchFamily="50" charset="-128"/>
                        </a:rPr>
                        <a:t>Weight of a method: Cyclomatic complexity</a:t>
                      </a:r>
                    </a:p>
                  </a:txBody>
                  <a:tcPr marL="18000" marR="18000" marT="18000" marB="18000" horzOverflow="overflow">
                    <a:lnL w="12700" cap="flat" cmpd="sng" algn="ctr">
                      <a:solidFill>
                        <a:schemeClr val="tx1"/>
                      </a:solidFill>
                      <a:prstDash val="solid"/>
                      <a:round/>
                      <a:headEnd type="none" w="med" len="med"/>
                      <a:tailEnd type="none" w="lg" len="med"/>
                    </a:lnL>
                    <a:lnR w="1905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1" i="0" u="none" strike="noStrike" cap="none" normalizeH="0" baseline="0" smtClean="0">
                          <a:ln>
                            <a:noFill/>
                          </a:ln>
                          <a:solidFill>
                            <a:schemeClr val="tx1"/>
                          </a:solidFill>
                          <a:effectLst/>
                          <a:latin typeface="Arial" pitchFamily="34" charset="0"/>
                          <a:ea typeface="MS UI Gothic" pitchFamily="50" charset="-128"/>
                        </a:rPr>
                        <a:t>LCOM</a:t>
                      </a:r>
                    </a:p>
                  </a:txBody>
                  <a:tcPr marL="18000" marR="18000" marT="18000" marB="18000" horzOverflow="overflow">
                    <a:lnL w="1905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800" b="0" i="0" u="none" strike="noStrike" cap="none" normalizeH="0" baseline="0" dirty="0" smtClean="0">
                          <a:ln>
                            <a:noFill/>
                          </a:ln>
                          <a:solidFill>
                            <a:schemeClr val="tx1"/>
                          </a:solidFill>
                          <a:effectLst/>
                          <a:latin typeface="Arial" pitchFamily="34" charset="0"/>
                          <a:ea typeface="MS UI Gothic" pitchFamily="50" charset="-128"/>
                        </a:rPr>
                        <a:t>A variation of lack of cohesion of methods: LCOM5</a:t>
                      </a:r>
                    </a:p>
                  </a:txBody>
                  <a:tcPr marL="18000" marR="18000" marT="18000" marB="18000" horzOverflow="overflow">
                    <a:lnL w="12700" cap="flat" cmpd="sng" algn="ctr">
                      <a:solidFill>
                        <a:schemeClr val="tx1"/>
                      </a:solidFill>
                      <a:prstDash val="solid"/>
                      <a:round/>
                      <a:headEnd type="none" w="med" len="med"/>
                      <a:tailEnd type="none" w="lg" len="med"/>
                    </a:lnL>
                    <a:lnR w="1905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lg"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ja-JP" dirty="0" smtClean="0"/>
              <a:t>2</a:t>
            </a:r>
            <a:r>
              <a:rPr lang="ja-JP" altLang="en-US" dirty="0" smtClean="0"/>
              <a:t>章 実験</a:t>
            </a:r>
            <a:r>
              <a:rPr lang="en-US" altLang="ja-JP" dirty="0" smtClean="0"/>
              <a:t>4</a:t>
            </a:r>
          </a:p>
        </p:txBody>
      </p:sp>
      <p:sp>
        <p:nvSpPr>
          <p:cNvPr id="24579" name="Rectangle 3"/>
          <p:cNvSpPr>
            <a:spLocks noGrp="1" noChangeArrowheads="1"/>
          </p:cNvSpPr>
          <p:nvPr>
            <p:ph idx="1"/>
          </p:nvPr>
        </p:nvSpPr>
        <p:spPr>
          <a:xfrm>
            <a:off x="107950" y="1052513"/>
            <a:ext cx="4751388" cy="5400675"/>
          </a:xfrm>
        </p:spPr>
        <p:txBody>
          <a:bodyPr/>
          <a:lstStyle/>
          <a:p>
            <a:r>
              <a:rPr lang="en-US" altLang="ja-JP" smtClean="0"/>
              <a:t>Top-ten components</a:t>
            </a:r>
          </a:p>
          <a:p>
            <a:pPr lvl="1"/>
            <a:r>
              <a:rPr lang="en-US" altLang="ja-JP" sz="2400" smtClean="0"/>
              <a:t>The components that have fundamental/general role</a:t>
            </a:r>
          </a:p>
          <a:p>
            <a:r>
              <a:rPr lang="en-US" altLang="ja-JP" smtClean="0"/>
              <a:t>Correlation with metrics</a:t>
            </a:r>
          </a:p>
          <a:p>
            <a:pPr lvl="1"/>
            <a:r>
              <a:rPr lang="en-US" altLang="ja-JP" sz="2400" smtClean="0"/>
              <a:t>In-degree have low correlation with the metrics</a:t>
            </a:r>
          </a:p>
          <a:p>
            <a:endParaRPr lang="en-US" altLang="ja-JP" smtClean="0"/>
          </a:p>
          <a:p>
            <a:pPr>
              <a:buClr>
                <a:schemeClr val="hlink"/>
              </a:buClr>
              <a:buSzTx/>
              <a:buFont typeface="Wingdings 3" pitchFamily="18" charset="2"/>
              <a:buChar char="Ú"/>
            </a:pPr>
            <a:r>
              <a:rPr lang="en-US" altLang="ja-JP" smtClean="0"/>
              <a:t>The in-degree relates to the role</a:t>
            </a:r>
            <a:endParaRPr lang="en-US" altLang="ja-JP" sz="2000" smtClean="0"/>
          </a:p>
        </p:txBody>
      </p:sp>
      <p:sp>
        <p:nvSpPr>
          <p:cNvPr id="101" name="日付プレースホルダ 3"/>
          <p:cNvSpPr>
            <a:spLocks noGrp="1"/>
          </p:cNvSpPr>
          <p:nvPr>
            <p:ph type="dt" sz="quarter" idx="10"/>
          </p:nvPr>
        </p:nvSpPr>
        <p:spPr/>
        <p:txBody>
          <a:bodyPr/>
          <a:lstStyle/>
          <a:p>
            <a:pPr>
              <a:defRPr/>
            </a:pPr>
            <a:r>
              <a:rPr lang="ja-JP" altLang="en-US"/>
              <a:t>2008/3/26</a:t>
            </a:r>
            <a:endParaRPr lang="en-US" altLang="ja-JP"/>
          </a:p>
        </p:txBody>
      </p:sp>
      <p:sp>
        <p:nvSpPr>
          <p:cNvPr id="102" name="フッター プレースホルダ 4"/>
          <p:cNvSpPr>
            <a:spLocks noGrp="1"/>
          </p:cNvSpPr>
          <p:nvPr>
            <p:ph type="ftr" sz="quarter" idx="11"/>
          </p:nvPr>
        </p:nvSpPr>
        <p:spPr/>
        <p:txBody>
          <a:bodyPr/>
          <a:lstStyle/>
          <a:p>
            <a:pPr>
              <a:defRPr/>
            </a:pPr>
            <a:r>
              <a:rPr lang="en-US" altLang="ja-JP"/>
              <a:t>ASWEC 2008</a:t>
            </a:r>
          </a:p>
        </p:txBody>
      </p:sp>
      <p:sp>
        <p:nvSpPr>
          <p:cNvPr id="103" name="スライド番号プレースホルダ 5"/>
          <p:cNvSpPr>
            <a:spLocks noGrp="1"/>
          </p:cNvSpPr>
          <p:nvPr>
            <p:ph type="sldNum" sz="quarter" idx="12"/>
          </p:nvPr>
        </p:nvSpPr>
        <p:spPr/>
        <p:txBody>
          <a:bodyPr/>
          <a:lstStyle/>
          <a:p>
            <a:pPr>
              <a:defRPr/>
            </a:pPr>
            <a:fld id="{F5B60636-5CA7-4A81-9FA5-5BFACFC82133}" type="slidenum">
              <a:rPr lang="en-US" altLang="ja-JP"/>
              <a:pPr>
                <a:defRPr/>
              </a:pPr>
              <a:t>33</a:t>
            </a:fld>
            <a:endParaRPr lang="en-US" altLang="ja-JP"/>
          </a:p>
        </p:txBody>
      </p:sp>
      <p:graphicFrame>
        <p:nvGraphicFramePr>
          <p:cNvPr id="169334" name="Group 374"/>
          <p:cNvGraphicFramePr>
            <a:graphicFrameLocks noGrp="1"/>
          </p:cNvGraphicFramePr>
          <p:nvPr/>
        </p:nvGraphicFramePr>
        <p:xfrm>
          <a:off x="4859338" y="1052513"/>
          <a:ext cx="4248150" cy="2484439"/>
        </p:xfrm>
        <a:graphic>
          <a:graphicData uri="http://schemas.openxmlformats.org/drawingml/2006/table">
            <a:tbl>
              <a:tblPr/>
              <a:tblGrid>
                <a:gridCol w="236537"/>
                <a:gridCol w="1889125"/>
                <a:gridCol w="549275"/>
                <a:gridCol w="787400"/>
                <a:gridCol w="785813"/>
              </a:tblGrid>
              <a:tr h="2270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ja-JP" sz="1200" b="0" i="0" u="none" strike="noStrike" cap="none" normalizeH="0" baseline="0" smtClean="0">
                        <a:ln>
                          <a:noFill/>
                        </a:ln>
                        <a:solidFill>
                          <a:schemeClr val="tx1"/>
                        </a:solidFill>
                        <a:effectLst/>
                        <a:latin typeface="Arial" pitchFamily="34" charset="0"/>
                        <a:ea typeface="MS UI Gothic" pitchFamily="50" charset="-128"/>
                      </a:endParaRP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Name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LOC</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In-degree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Out-degree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String</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675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116,239</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21</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2</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Object</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35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98,261</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4</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3</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Class</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605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29,682</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41</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4</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Exception</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21,046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5</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Throwable</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136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19,519</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12</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6</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System</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170</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19,175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27</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7</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java.util.</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Iterator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15,522</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8</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java.util.</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List</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27</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14,462</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4</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9</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java.util.</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ArrayList</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200</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13,656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19</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10</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rPr>
                        <a:t>java.lang.</a:t>
                      </a: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Integer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285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12,736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9</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9186" name="Group 226"/>
          <p:cNvGraphicFramePr>
            <a:graphicFrameLocks noGrp="1"/>
          </p:cNvGraphicFramePr>
          <p:nvPr/>
        </p:nvGraphicFramePr>
        <p:xfrm>
          <a:off x="4859338" y="4149725"/>
          <a:ext cx="4249737" cy="803520"/>
        </p:xfrm>
        <a:graphic>
          <a:graphicData uri="http://schemas.openxmlformats.org/drawingml/2006/table">
            <a:tbl>
              <a:tblPr/>
              <a:tblGrid>
                <a:gridCol w="706437"/>
                <a:gridCol w="711200"/>
                <a:gridCol w="708025"/>
                <a:gridCol w="708025"/>
                <a:gridCol w="709613"/>
                <a:gridCol w="706437"/>
              </a:tblGrid>
              <a:tr h="2873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ja-JP" sz="1200" b="1" i="0" u="none" strike="noStrike" cap="none" normalizeH="0" baseline="0" smtClean="0">
                        <a:ln>
                          <a:noFill/>
                        </a:ln>
                        <a:solidFill>
                          <a:schemeClr val="tx1"/>
                        </a:solidFill>
                        <a:effectLst/>
                        <a:latin typeface="Arial" pitchFamily="34" charset="0"/>
                        <a:ea typeface="MS UI Gothic" pitchFamily="50" charset="-128"/>
                      </a:endParaRPr>
                    </a:p>
                  </a:txBody>
                  <a:tcPr marL="18000" marR="18000" marT="18000" marB="1800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Out-degree</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LOC</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WMC1</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WMC1</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LCOM</a:t>
                      </a:r>
                    </a:p>
                  </a:txBody>
                  <a:tcPr marL="18000" marR="18000" marT="18000" marB="18000" horzOverflow="overflow">
                    <a:lnL w="12700" cap="flat" cmpd="sng" algn="ctr">
                      <a:solidFill>
                        <a:schemeClr val="tx1"/>
                      </a:solidFill>
                      <a:prstDash val="solid"/>
                      <a:round/>
                      <a:headEnd type="none" w="med" len="med"/>
                      <a:tailEnd type="none" w="lg" len="lg"/>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889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In-degree</a:t>
                      </a:r>
                    </a:p>
                  </a:txBody>
                  <a:tcPr marL="18000" marR="18000" marT="18000" marB="1800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0.00</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0.07</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0.24</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0.08</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0.12</a:t>
                      </a:r>
                    </a:p>
                  </a:txBody>
                  <a:tcPr marL="18000" marR="18000" marT="18000" marB="18000" horzOverflow="overflow">
                    <a:lnL w="12700" cap="flat" cmpd="sng" algn="ctr">
                      <a:solidFill>
                        <a:schemeClr val="tx1"/>
                      </a:solidFill>
                      <a:prstDash val="solid"/>
                      <a:round/>
                      <a:headEnd type="none" w="med" len="med"/>
                      <a:tailEnd type="none" w="lg" len="lg"/>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ja-JP" dirty="0" smtClean="0"/>
              <a:t>2</a:t>
            </a:r>
            <a:r>
              <a:rPr lang="ja-JP" altLang="en-US" dirty="0" smtClean="0"/>
              <a:t>章 実験</a:t>
            </a:r>
            <a:r>
              <a:rPr lang="en-US" altLang="ja-JP" dirty="0" smtClean="0"/>
              <a:t>4</a:t>
            </a:r>
          </a:p>
        </p:txBody>
      </p:sp>
      <p:sp>
        <p:nvSpPr>
          <p:cNvPr id="25603" name="Rectangle 3"/>
          <p:cNvSpPr>
            <a:spLocks noGrp="1" noChangeArrowheads="1"/>
          </p:cNvSpPr>
          <p:nvPr>
            <p:ph idx="1"/>
          </p:nvPr>
        </p:nvSpPr>
        <p:spPr>
          <a:xfrm>
            <a:off x="107950" y="1052513"/>
            <a:ext cx="4751388" cy="5256212"/>
          </a:xfrm>
        </p:spPr>
        <p:txBody>
          <a:bodyPr/>
          <a:lstStyle/>
          <a:p>
            <a:r>
              <a:rPr lang="en-US" altLang="ja-JP" dirty="0" smtClean="0"/>
              <a:t>Top-ten components</a:t>
            </a:r>
          </a:p>
          <a:p>
            <a:pPr lvl="1"/>
            <a:r>
              <a:rPr lang="en-US" altLang="ja-JP" dirty="0" smtClean="0"/>
              <a:t>Simply large/complex classes</a:t>
            </a:r>
          </a:p>
          <a:p>
            <a:r>
              <a:rPr lang="en-US" altLang="ja-JP" dirty="0" smtClean="0"/>
              <a:t>Correlation with metrics</a:t>
            </a:r>
          </a:p>
          <a:p>
            <a:pPr lvl="1"/>
            <a:r>
              <a:rPr lang="en-US" altLang="ja-JP" dirty="0" smtClean="0"/>
              <a:t>High correlation with LOC and WMC</a:t>
            </a:r>
          </a:p>
          <a:p>
            <a:pPr lvl="1"/>
            <a:endParaRPr lang="en-US" altLang="ja-JP" dirty="0" smtClean="0"/>
          </a:p>
          <a:p>
            <a:pPr>
              <a:buClr>
                <a:schemeClr val="hlink"/>
              </a:buClr>
              <a:buFont typeface="Wingdings 3" pitchFamily="18" charset="2"/>
              <a:buChar char="Ú"/>
            </a:pPr>
            <a:r>
              <a:rPr lang="en-US" altLang="ja-JP" dirty="0" smtClean="0"/>
              <a:t>The out-degree relates to the size/complexity of a component</a:t>
            </a:r>
          </a:p>
        </p:txBody>
      </p:sp>
      <p:sp>
        <p:nvSpPr>
          <p:cNvPr id="101" name="日付プレースホルダ 3"/>
          <p:cNvSpPr>
            <a:spLocks noGrp="1"/>
          </p:cNvSpPr>
          <p:nvPr>
            <p:ph type="dt" sz="quarter" idx="10"/>
          </p:nvPr>
        </p:nvSpPr>
        <p:spPr/>
        <p:txBody>
          <a:bodyPr/>
          <a:lstStyle/>
          <a:p>
            <a:pPr>
              <a:defRPr/>
            </a:pPr>
            <a:r>
              <a:rPr lang="ja-JP" altLang="en-US"/>
              <a:t>2008/3/26</a:t>
            </a:r>
            <a:endParaRPr lang="en-US" altLang="ja-JP"/>
          </a:p>
        </p:txBody>
      </p:sp>
      <p:sp>
        <p:nvSpPr>
          <p:cNvPr id="102" name="フッター プレースホルダ 4"/>
          <p:cNvSpPr>
            <a:spLocks noGrp="1"/>
          </p:cNvSpPr>
          <p:nvPr>
            <p:ph type="ftr" sz="quarter" idx="11"/>
          </p:nvPr>
        </p:nvSpPr>
        <p:spPr/>
        <p:txBody>
          <a:bodyPr/>
          <a:lstStyle/>
          <a:p>
            <a:pPr>
              <a:defRPr/>
            </a:pPr>
            <a:r>
              <a:rPr lang="en-US" altLang="ja-JP"/>
              <a:t>ASWEC 2008</a:t>
            </a:r>
          </a:p>
        </p:txBody>
      </p:sp>
      <p:sp>
        <p:nvSpPr>
          <p:cNvPr id="103" name="スライド番号プレースホルダ 5"/>
          <p:cNvSpPr>
            <a:spLocks noGrp="1"/>
          </p:cNvSpPr>
          <p:nvPr>
            <p:ph type="sldNum" sz="quarter" idx="12"/>
          </p:nvPr>
        </p:nvSpPr>
        <p:spPr/>
        <p:txBody>
          <a:bodyPr/>
          <a:lstStyle/>
          <a:p>
            <a:pPr>
              <a:defRPr/>
            </a:pPr>
            <a:fld id="{DD9299B6-AF3B-4994-85B1-76D9B9262B66}" type="slidenum">
              <a:rPr lang="en-US" altLang="ja-JP"/>
              <a:pPr>
                <a:defRPr/>
              </a:pPr>
              <a:t>34</a:t>
            </a:fld>
            <a:endParaRPr lang="en-US" altLang="ja-JP"/>
          </a:p>
        </p:txBody>
      </p:sp>
      <p:graphicFrame>
        <p:nvGraphicFramePr>
          <p:cNvPr id="171082" name="Group 74"/>
          <p:cNvGraphicFramePr>
            <a:graphicFrameLocks noGrp="1"/>
          </p:cNvGraphicFramePr>
          <p:nvPr/>
        </p:nvGraphicFramePr>
        <p:xfrm>
          <a:off x="4859338" y="4933950"/>
          <a:ext cx="4249737" cy="803520"/>
        </p:xfrm>
        <a:graphic>
          <a:graphicData uri="http://schemas.openxmlformats.org/drawingml/2006/table">
            <a:tbl>
              <a:tblPr/>
              <a:tblGrid>
                <a:gridCol w="706437"/>
                <a:gridCol w="711200"/>
                <a:gridCol w="708025"/>
                <a:gridCol w="708025"/>
                <a:gridCol w="709613"/>
                <a:gridCol w="706437"/>
              </a:tblGrid>
              <a:tr h="2873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ja-JP" sz="1200" b="1" i="0" u="none" strike="noStrike" cap="none" normalizeH="0" baseline="0" smtClean="0">
                        <a:ln>
                          <a:noFill/>
                        </a:ln>
                        <a:solidFill>
                          <a:schemeClr val="tx1"/>
                        </a:solidFill>
                        <a:effectLst/>
                        <a:latin typeface="Arial" pitchFamily="34" charset="0"/>
                        <a:ea typeface="MS UI Gothic" pitchFamily="50" charset="-128"/>
                      </a:endParaRPr>
                    </a:p>
                  </a:txBody>
                  <a:tcPr marL="18000" marR="18000" marT="18000" marB="1800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In-degree</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LOC</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WMC1</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WMC1</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lg" len="lg"/>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LCOM</a:t>
                      </a:r>
                    </a:p>
                  </a:txBody>
                  <a:tcPr marL="18000" marR="18000" marT="18000" marB="18000" horzOverflow="overflow">
                    <a:lnL w="12700" cap="flat" cmpd="sng" algn="ctr">
                      <a:solidFill>
                        <a:schemeClr val="tx1"/>
                      </a:solidFill>
                      <a:prstDash val="solid"/>
                      <a:round/>
                      <a:headEnd type="none" w="med" len="med"/>
                      <a:tailEnd type="none" w="lg" len="lg"/>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889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Out-degree</a:t>
                      </a:r>
                    </a:p>
                  </a:txBody>
                  <a:tcPr marL="18000" marR="18000" marT="18000" marB="1800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0.00</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0.82</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0.64</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0.75</a:t>
                      </a:r>
                    </a:p>
                  </a:txBody>
                  <a:tcPr marL="18000" marR="18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0.39</a:t>
                      </a:r>
                    </a:p>
                  </a:txBody>
                  <a:tcPr marL="18000" marR="18000" marT="18000" marB="18000" horzOverflow="overflow">
                    <a:lnL w="12700" cap="flat" cmpd="sng" algn="ctr">
                      <a:solidFill>
                        <a:schemeClr val="tx1"/>
                      </a:solidFill>
                      <a:prstDash val="solid"/>
                      <a:round/>
                      <a:headEnd type="none" w="med" len="med"/>
                      <a:tailEnd type="none" w="lg" len="lg"/>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1245" name="Group 237"/>
          <p:cNvGraphicFramePr>
            <a:graphicFrameLocks noGrp="1"/>
          </p:cNvGraphicFramePr>
          <p:nvPr/>
        </p:nvGraphicFramePr>
        <p:xfrm>
          <a:off x="4859338" y="1052513"/>
          <a:ext cx="4248150" cy="3540861"/>
        </p:xfrm>
        <a:graphic>
          <a:graphicData uri="http://schemas.openxmlformats.org/drawingml/2006/table">
            <a:tbl>
              <a:tblPr/>
              <a:tblGrid>
                <a:gridCol w="236537"/>
                <a:gridCol w="1889125"/>
                <a:gridCol w="549275"/>
                <a:gridCol w="787400"/>
                <a:gridCol w="785813"/>
              </a:tblGrid>
              <a:tr h="2270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ja-JP" altLang="ja-JP" sz="1200" b="0" i="0" u="none" strike="noStrike" cap="none" normalizeH="0" baseline="0" smtClean="0">
                        <a:ln>
                          <a:noFill/>
                        </a:ln>
                        <a:solidFill>
                          <a:schemeClr val="tx1"/>
                        </a:solidFill>
                        <a:effectLst/>
                        <a:latin typeface="Arial" pitchFamily="34" charset="0"/>
                        <a:ea typeface="MS UI Gothic" pitchFamily="50" charset="-128"/>
                      </a:endParaRP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Name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LOC</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In-degree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ＭＳ Ｐゴシック" pitchFamily="50" charset="-128"/>
                          <a:ea typeface="ＭＳ Ｐゴシック" pitchFamily="50" charset="-128"/>
                        </a:rPr>
                        <a:t>Out-degree</a:t>
                      </a:r>
                      <a:endPar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endParaRP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org.apache...</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FunctionEval</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364</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354</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63">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2</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org.jgraph.</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GPGraphpad</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2,196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130</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255</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3</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com.jgraph.</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GPGraphpad</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2,200</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131</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253</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013">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4</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org.jgraph.</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GPGraphpad</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542</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209</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252</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5</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org.eclipse...</a:t>
                      </a:r>
                    </a:p>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 ASTConverter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4,520</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3</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223</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6</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org.eclipse...</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JavaEditor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1,368</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115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220</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7</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net.sourceforge...</a:t>
                      </a:r>
                    </a:p>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 GanttProject</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3,055</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98</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216</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8</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it.businesslogic...</a:t>
                      </a:r>
                    </a:p>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 </a:t>
                      </a: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MainFrame</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7,177</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46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204</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9</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a:t>
                      </a:r>
                    </a:p>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 InstConstraintVisitor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1,626</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3</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197</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1"/>
                    </a:solidFill>
                  </a:tcPr>
                </a:tc>
              </a:tr>
              <a:tr h="225425">
                <a:tc>
                  <a:txBody>
                    <a:bodyPr/>
                    <a:lstStyle/>
                    <a:p>
                      <a:pPr marL="268288" marR="0" lvl="0" indent="-268288" algn="ctr" defTabSz="914400" rtl="0" eaLnBrk="1" fontAlgn="b" latinLnBrk="0" hangingPunct="1">
                        <a:lnSpc>
                          <a:spcPct val="100000"/>
                        </a:lnSpc>
                        <a:spcBef>
                          <a:spcPct val="0"/>
                        </a:spcBef>
                        <a:spcAft>
                          <a:spcPct val="0"/>
                        </a:spcAft>
                        <a:buClrTx/>
                        <a:buSzTx/>
                        <a:buFontTx/>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ＭＳ Ｐゴシック" pitchFamily="50" charset="-128"/>
                        </a:rPr>
                        <a:t>10</a:t>
                      </a:r>
                    </a:p>
                  </a:txBody>
                  <a:tcPr marL="18000" marR="18000" marT="18000" marB="18000" anchor="b"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org...</a:t>
                      </a:r>
                    </a:p>
                    <a:p>
                      <a:pPr marL="268288" marR="0" lvl="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tx1"/>
                          </a:solidFill>
                          <a:effectLst/>
                          <a:latin typeface="Arial" pitchFamily="34" charset="0"/>
                          <a:ea typeface="MS UI Gothic" pitchFamily="50" charset="-128"/>
                        </a:rPr>
                        <a:t> ASTInstructionCompiler</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2,449</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0" i="0" u="none" strike="noStrike" cap="none" normalizeH="0" baseline="0" smtClean="0">
                          <a:ln>
                            <a:noFill/>
                          </a:ln>
                          <a:solidFill>
                            <a:schemeClr val="tx1"/>
                          </a:solidFill>
                          <a:effectLst/>
                          <a:latin typeface="Arial" pitchFamily="34" charset="0"/>
                          <a:ea typeface="MS UI Gothic" pitchFamily="50" charset="-128"/>
                        </a:rPr>
                        <a:t>1</a:t>
                      </a:r>
                    </a:p>
                  </a:txBody>
                  <a:tcPr marL="18000" marR="18000" marT="18000" marB="18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68288" marR="0" lvl="0" indent="-268288" algn="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tab pos="1879600" algn="l"/>
                          <a:tab pos="1971675" algn="l"/>
                        </a:tabLst>
                      </a:pPr>
                      <a:r>
                        <a:rPr kumimoji="1" lang="en-US" altLang="ja-JP" sz="1200" b="1" i="0" u="none" strike="noStrike" cap="none" normalizeH="0" baseline="0" smtClean="0">
                          <a:ln>
                            <a:noFill/>
                          </a:ln>
                          <a:solidFill>
                            <a:schemeClr val="accent2"/>
                          </a:solidFill>
                          <a:effectLst/>
                          <a:latin typeface="Arial" pitchFamily="34" charset="0"/>
                          <a:ea typeface="MS UI Gothic" pitchFamily="50" charset="-128"/>
                        </a:rPr>
                        <a:t>189</a:t>
                      </a:r>
                    </a:p>
                  </a:txBody>
                  <a:tcPr marL="18000" marR="18000" marT="18000" marB="18000" anchor="b"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lg" len="lg"/>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a:t>
            </a:r>
            <a:r>
              <a:rPr lang="ja-JP" altLang="en-US" dirty="0" smtClean="0"/>
              <a:t>章 実験</a:t>
            </a:r>
            <a:r>
              <a:rPr lang="en-US" altLang="ja-JP" dirty="0" smtClean="0"/>
              <a:t>4</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35</a:t>
            </a:fld>
            <a:endParaRPr kumimoji="1" lang="ja-JP" altLang="en-US"/>
          </a:p>
        </p:txBody>
      </p:sp>
      <p:pic>
        <p:nvPicPr>
          <p:cNvPr id="10" name="Picture 4"/>
          <p:cNvPicPr>
            <a:picLocks noGrp="1" noChangeAspect="1" noChangeArrowheads="1"/>
          </p:cNvPicPr>
          <p:nvPr>
            <p:ph idx="1"/>
          </p:nvPr>
        </p:nvPicPr>
        <p:blipFill>
          <a:blip r:embed="rId3"/>
          <a:srcRect/>
          <a:stretch>
            <a:fillRect/>
          </a:stretch>
        </p:blipFill>
        <p:spPr bwMode="auto">
          <a:xfrm>
            <a:off x="107950" y="1368195"/>
            <a:ext cx="8928100" cy="462484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ja-JP" dirty="0" smtClean="0"/>
              <a:t>2</a:t>
            </a:r>
            <a:r>
              <a:rPr lang="ja-JP" altLang="en-US" dirty="0" smtClean="0"/>
              <a:t>章 </a:t>
            </a:r>
            <a:r>
              <a:rPr lang="en-US" altLang="ja-JP" dirty="0" smtClean="0"/>
              <a:t>SPARS_DB Repositories</a:t>
            </a:r>
          </a:p>
        </p:txBody>
      </p:sp>
      <p:sp>
        <p:nvSpPr>
          <p:cNvPr id="33795" name="Rectangle 3"/>
          <p:cNvSpPr>
            <a:spLocks noGrp="1" noChangeArrowheads="1"/>
          </p:cNvSpPr>
          <p:nvPr>
            <p:ph sz="half" idx="1"/>
          </p:nvPr>
        </p:nvSpPr>
        <p:spPr/>
        <p:txBody>
          <a:bodyPr>
            <a:normAutofit fontScale="92500"/>
          </a:bodyPr>
          <a:lstStyle/>
          <a:p>
            <a:pPr>
              <a:lnSpc>
                <a:spcPct val="80000"/>
              </a:lnSpc>
            </a:pPr>
            <a:r>
              <a:rPr lang="en-US" altLang="ja-JP" sz="1000" dirty="0" smtClean="0"/>
              <a:t>:</a:t>
            </a:r>
            <a:r>
              <a:rPr lang="en-US" altLang="ja-JP" sz="1000" dirty="0" err="1" smtClean="0"/>
              <a:t>pserver:anoncvs@cvs.apache.org</a:t>
            </a:r>
            <a:r>
              <a:rPr lang="en-US" altLang="ja-JP" sz="1000" dirty="0" smtClean="0"/>
              <a:t>:/home/</a:t>
            </a:r>
            <a:r>
              <a:rPr lang="en-US" altLang="ja-JP" sz="1000" dirty="0" err="1" smtClean="0"/>
              <a:t>cvspublic</a:t>
            </a:r>
            <a:endParaRPr lang="en-US" altLang="ja-JP" sz="1000" dirty="0" smtClean="0"/>
          </a:p>
          <a:p>
            <a:pPr>
              <a:lnSpc>
                <a:spcPct val="80000"/>
              </a:lnSpc>
            </a:pPr>
            <a:endParaRPr lang="en-US" altLang="ja-JP" sz="1000" dirty="0" smtClean="0"/>
          </a:p>
          <a:p>
            <a:pPr>
              <a:lnSpc>
                <a:spcPct val="80000"/>
              </a:lnSpc>
            </a:pPr>
            <a:r>
              <a:rPr lang="en-US" altLang="ja-JP" sz="1000" dirty="0" smtClean="0"/>
              <a:t>:</a:t>
            </a:r>
            <a:r>
              <a:rPr lang="en-US" altLang="ja-JP" sz="1000" dirty="0" err="1" smtClean="0"/>
              <a:t>pserver:anoncvs@cvs.netbeans.org</a:t>
            </a:r>
            <a:r>
              <a:rPr lang="en-US" altLang="ja-JP" sz="1000" dirty="0" smtClean="0"/>
              <a:t>:/</a:t>
            </a:r>
            <a:r>
              <a:rPr lang="en-US" altLang="ja-JP" sz="1000" dirty="0" err="1" smtClean="0"/>
              <a:t>cvs</a:t>
            </a:r>
            <a:endParaRPr lang="en-US" altLang="ja-JP" sz="1000" dirty="0" smtClean="0"/>
          </a:p>
          <a:p>
            <a:pPr>
              <a:lnSpc>
                <a:spcPct val="80000"/>
              </a:lnSpc>
            </a:pPr>
            <a:endParaRPr lang="en-US" altLang="ja-JP" sz="1000" dirty="0" smtClean="0"/>
          </a:p>
          <a:p>
            <a:pPr>
              <a:lnSpc>
                <a:spcPct val="80000"/>
              </a:lnSpc>
            </a:pPr>
            <a:r>
              <a:rPr lang="en-US" altLang="ja-JP" sz="1000" dirty="0" smtClean="0"/>
              <a:t>:</a:t>
            </a:r>
            <a:r>
              <a:rPr lang="en-US" altLang="ja-JP" sz="1000" dirty="0" err="1" smtClean="0"/>
              <a:t>pserver:anonymous@dev.eclipse.org</a:t>
            </a:r>
            <a:r>
              <a:rPr lang="en-US" altLang="ja-JP" sz="1000" dirty="0" smtClean="0"/>
              <a:t>:/home/eclipse</a:t>
            </a:r>
          </a:p>
          <a:p>
            <a:pPr>
              <a:lnSpc>
                <a:spcPct val="80000"/>
              </a:lnSpc>
            </a:pP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azureus</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borg</a:t>
            </a:r>
            <a:r>
              <a:rPr lang="en-US" altLang="ja-JP" sz="1000" dirty="0" smtClean="0"/>
              <a:t>-calendar</a:t>
            </a:r>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/care2002</a:t>
            </a:r>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celldb</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cycleatlas</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fipa-os</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freecbr</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freemind</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/gals</a:t>
            </a:r>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ganttproject</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gnucashtoqif</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gnujpdf</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goalseeker</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hambo</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hipergate</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iharder</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ij-plugins</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ipodder</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/irate</a:t>
            </a:r>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ireport</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jabref</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jajuk</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jatlas</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javahmo</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javanmea</a:t>
            </a:r>
            <a:endParaRPr lang="en-US" altLang="ja-JP" sz="1000" dirty="0" smtClean="0"/>
          </a:p>
          <a:p>
            <a:pPr>
              <a:lnSpc>
                <a:spcPct val="80000"/>
              </a:lnSpc>
            </a:pPr>
            <a:r>
              <a:rPr lang="en-US" altLang="ja-JP" sz="1000" dirty="0" smtClean="0"/>
              <a:t>:</a:t>
            </a:r>
            <a:r>
              <a:rPr lang="en-US" altLang="ja-JP" sz="1000" dirty="0" err="1" smtClean="0"/>
              <a:t>pserver:anonymous@cvs.sourceforge.net</a:t>
            </a:r>
            <a:r>
              <a:rPr lang="en-US" altLang="ja-JP" sz="1000" dirty="0" smtClean="0"/>
              <a:t>:/</a:t>
            </a:r>
            <a:r>
              <a:rPr lang="en-US" altLang="ja-JP" sz="1000" dirty="0" err="1" smtClean="0"/>
              <a:t>cvsroot</a:t>
            </a:r>
            <a:r>
              <a:rPr lang="en-US" altLang="ja-JP" sz="1000" dirty="0" smtClean="0"/>
              <a:t>/</a:t>
            </a:r>
            <a:r>
              <a:rPr lang="en-US" altLang="ja-JP" sz="1000" dirty="0" err="1" smtClean="0"/>
              <a:t>jboss</a:t>
            </a:r>
            <a:endParaRPr lang="en-US" altLang="ja-JP" sz="1000" dirty="0" smtClean="0"/>
          </a:p>
        </p:txBody>
      </p:sp>
      <p:sp>
        <p:nvSpPr>
          <p:cNvPr id="33796" name="Rectangle 4"/>
          <p:cNvSpPr>
            <a:spLocks noGrp="1" noChangeArrowheads="1"/>
          </p:cNvSpPr>
          <p:nvPr>
            <p:ph sz="half" idx="2"/>
          </p:nvPr>
        </p:nvSpPr>
        <p:spPr>
          <a:xfrm>
            <a:off x="4648200" y="1052513"/>
            <a:ext cx="4387850" cy="4537075"/>
          </a:xfrm>
        </p:spPr>
        <p:txBody>
          <a:bodyPr>
            <a:normAutofit fontScale="92500"/>
          </a:bodyPr>
          <a:lstStyle/>
          <a:p>
            <a:pPr>
              <a:lnSpc>
                <a:spcPct val="80000"/>
              </a:lnSpc>
            </a:pPr>
            <a:r>
              <a:rPr lang="en-US" altLang="ja-JP" sz="1000" smtClean="0"/>
              <a:t>:pserver:anonymous@cvs.sourceforge.net:/cvsroot/jdbcexplorer</a:t>
            </a:r>
          </a:p>
          <a:p>
            <a:pPr>
              <a:lnSpc>
                <a:spcPct val="80000"/>
              </a:lnSpc>
            </a:pPr>
            <a:r>
              <a:rPr lang="en-US" altLang="ja-JP" sz="1000" smtClean="0"/>
              <a:t>:pserver:anonymous@cvs.sourceforge.net:/cvsroot/jdrawing</a:t>
            </a:r>
          </a:p>
          <a:p>
            <a:pPr>
              <a:lnSpc>
                <a:spcPct val="80000"/>
              </a:lnSpc>
            </a:pPr>
            <a:r>
              <a:rPr lang="en-US" altLang="ja-JP" sz="1000" smtClean="0"/>
              <a:t>:pserver:anonymous@cvs.sourceforge.net:/cvsroot/jedit</a:t>
            </a:r>
          </a:p>
          <a:p>
            <a:pPr>
              <a:lnSpc>
                <a:spcPct val="80000"/>
              </a:lnSpc>
            </a:pPr>
            <a:r>
              <a:rPr lang="en-US" altLang="ja-JP" sz="1000" smtClean="0"/>
              <a:t>:pserver:anonymous@cvs.sourceforge.net:/cvsroot/jgnash</a:t>
            </a:r>
          </a:p>
          <a:p>
            <a:pPr>
              <a:lnSpc>
                <a:spcPct val="80000"/>
              </a:lnSpc>
            </a:pPr>
            <a:r>
              <a:rPr lang="en-US" altLang="ja-JP" sz="1000" smtClean="0"/>
              <a:t>:pserver:anonymous@cvs.sourceforge.net:/cvsroot/jgraph</a:t>
            </a:r>
          </a:p>
          <a:p>
            <a:pPr>
              <a:lnSpc>
                <a:spcPct val="80000"/>
              </a:lnSpc>
            </a:pPr>
            <a:r>
              <a:rPr lang="en-US" altLang="ja-JP" sz="1000" smtClean="0"/>
              <a:t>:pserver:anonymous@cvs.sourceforge.net:/cvsroot/jkaiui</a:t>
            </a:r>
          </a:p>
          <a:p>
            <a:pPr>
              <a:lnSpc>
                <a:spcPct val="80000"/>
              </a:lnSpc>
            </a:pPr>
            <a:r>
              <a:rPr lang="en-US" altLang="ja-JP" sz="1000" smtClean="0"/>
              <a:t>:pserver:anonymous@cvs.sourceforge.net:/cvsroot/jose-chess</a:t>
            </a:r>
          </a:p>
          <a:p>
            <a:pPr>
              <a:lnSpc>
                <a:spcPct val="80000"/>
              </a:lnSpc>
            </a:pPr>
            <a:r>
              <a:rPr lang="en-US" altLang="ja-JP" sz="1000" smtClean="0"/>
              <a:t>:pserver:anonymous@cvs.sourceforge.net:/cvsroot/junitee</a:t>
            </a:r>
          </a:p>
          <a:p>
            <a:pPr>
              <a:lnSpc>
                <a:spcPct val="80000"/>
              </a:lnSpc>
            </a:pPr>
            <a:r>
              <a:rPr lang="en-US" altLang="ja-JP" sz="1000" smtClean="0"/>
              <a:t>:pserver:anonymous@cvs.sourceforge.net:/cvsroot/kt-dms</a:t>
            </a:r>
          </a:p>
          <a:p>
            <a:pPr>
              <a:lnSpc>
                <a:spcPct val="80000"/>
              </a:lnSpc>
            </a:pPr>
            <a:r>
              <a:rPr lang="en-US" altLang="ja-JP" sz="1000" smtClean="0"/>
              <a:t>:pserver:anonymous@cvs.sourceforge.net:/cvsroot/luntbuild</a:t>
            </a:r>
          </a:p>
          <a:p>
            <a:pPr>
              <a:lnSpc>
                <a:spcPct val="80000"/>
              </a:lnSpc>
            </a:pPr>
            <a:r>
              <a:rPr lang="en-US" altLang="ja-JP" sz="1000" smtClean="0"/>
              <a:t>:pserver:anonymous@cvs.sourceforge.net:/cvsroot/nwn-j3d</a:t>
            </a:r>
          </a:p>
          <a:p>
            <a:pPr>
              <a:lnSpc>
                <a:spcPct val="80000"/>
              </a:lnSpc>
            </a:pPr>
            <a:r>
              <a:rPr lang="en-US" altLang="ja-JP" sz="1000" smtClean="0"/>
              <a:t>:pserver:anonymous@cvs.sourceforge.net:/cvsroot/openantivirus</a:t>
            </a:r>
          </a:p>
          <a:p>
            <a:pPr>
              <a:lnSpc>
                <a:spcPct val="80000"/>
              </a:lnSpc>
            </a:pPr>
            <a:r>
              <a:rPr lang="en-US" altLang="ja-JP" sz="1000" smtClean="0"/>
              <a:t>:pserver:anonymous@cvs.sourceforge.net:/cvsroot/oreports</a:t>
            </a:r>
          </a:p>
          <a:p>
            <a:pPr>
              <a:lnSpc>
                <a:spcPct val="80000"/>
              </a:lnSpc>
            </a:pPr>
            <a:r>
              <a:rPr lang="en-US" altLang="ja-JP" sz="1000" smtClean="0"/>
              <a:t>:pserver:anonymous@cvs.sourceforge.net:/cvsroot/osexpress</a:t>
            </a:r>
          </a:p>
          <a:p>
            <a:pPr>
              <a:lnSpc>
                <a:spcPct val="80000"/>
              </a:lnSpc>
            </a:pPr>
            <a:r>
              <a:rPr lang="en-US" altLang="ja-JP" sz="1000" smtClean="0"/>
              <a:t>:pserver:anonymous@cvs.sourceforge.net:/cvsroot/proteinmusic</a:t>
            </a:r>
          </a:p>
          <a:p>
            <a:pPr>
              <a:lnSpc>
                <a:spcPct val="80000"/>
              </a:lnSpc>
            </a:pPr>
            <a:r>
              <a:rPr lang="en-US" altLang="ja-JP" sz="1000" smtClean="0"/>
              <a:t>:pserver:anonymous@cvs.sourceforge.net:/cvsroot/safepeer</a:t>
            </a:r>
          </a:p>
          <a:p>
            <a:pPr>
              <a:lnSpc>
                <a:spcPct val="80000"/>
              </a:lnSpc>
            </a:pPr>
            <a:r>
              <a:rPr lang="en-US" altLang="ja-JP" sz="1000" smtClean="0"/>
              <a:t>:pserver:anonymous@cvs.sourceforge.net:/cvsroot/sax</a:t>
            </a:r>
          </a:p>
          <a:p>
            <a:pPr>
              <a:lnSpc>
                <a:spcPct val="80000"/>
              </a:lnSpc>
            </a:pPr>
            <a:r>
              <a:rPr lang="en-US" altLang="ja-JP" sz="1000" smtClean="0"/>
              <a:t>:pserver:anonymous@cvs.sourceforge.net:/cvsroot/schemamap</a:t>
            </a:r>
          </a:p>
          <a:p>
            <a:pPr>
              <a:lnSpc>
                <a:spcPct val="80000"/>
              </a:lnSpc>
            </a:pPr>
            <a:r>
              <a:rPr lang="en-US" altLang="ja-JP" sz="1000" smtClean="0"/>
              <a:t>:pserver:anonymous@cvs.sourceforge.net:/cvsroot/sheltermanager</a:t>
            </a:r>
          </a:p>
          <a:p>
            <a:pPr>
              <a:lnSpc>
                <a:spcPct val="80000"/>
              </a:lnSpc>
            </a:pPr>
            <a:r>
              <a:rPr lang="en-US" altLang="ja-JP" sz="1000" smtClean="0"/>
              <a:t>:pserver:anonymous@cvs.sourceforge.net:/cvsroot/simpleprofiler</a:t>
            </a:r>
          </a:p>
          <a:p>
            <a:pPr>
              <a:lnSpc>
                <a:spcPct val="80000"/>
              </a:lnSpc>
            </a:pPr>
            <a:r>
              <a:rPr lang="en-US" altLang="ja-JP" sz="1000" smtClean="0"/>
              <a:t>:pserver:anonymous@cvs.sourceforge.net:/cvsroot/simplethread</a:t>
            </a:r>
          </a:p>
          <a:p>
            <a:pPr>
              <a:lnSpc>
                <a:spcPct val="80000"/>
              </a:lnSpc>
            </a:pPr>
            <a:r>
              <a:rPr lang="en-US" altLang="ja-JP" sz="1000" smtClean="0"/>
              <a:t>:pserver:anonymous@cvs.sourceforge.net:/cvsroot/sshtools</a:t>
            </a:r>
          </a:p>
          <a:p>
            <a:pPr>
              <a:lnSpc>
                <a:spcPct val="80000"/>
              </a:lnSpc>
            </a:pPr>
            <a:r>
              <a:rPr lang="en-US" altLang="ja-JP" sz="1000" smtClean="0"/>
              <a:t>:pserver:anonymous@cvs.sourceforge.net:/cvsroot/timcam</a:t>
            </a:r>
          </a:p>
          <a:p>
            <a:pPr>
              <a:lnSpc>
                <a:spcPct val="80000"/>
              </a:lnSpc>
            </a:pPr>
            <a:r>
              <a:rPr lang="en-US" altLang="ja-JP" sz="1000" smtClean="0"/>
              <a:t>:pserver:anonymous@cvs.sourceforge.net:/cvsroot/ultravnc</a:t>
            </a:r>
          </a:p>
          <a:p>
            <a:pPr>
              <a:lnSpc>
                <a:spcPct val="80000"/>
              </a:lnSpc>
            </a:pPr>
            <a:r>
              <a:rPr lang="en-US" altLang="ja-JP" sz="1000" smtClean="0"/>
              <a:t>:pserver:anonymous@cvs.sourceforge.net:/cvsroot/utbot</a:t>
            </a:r>
          </a:p>
          <a:p>
            <a:pPr>
              <a:lnSpc>
                <a:spcPct val="80000"/>
              </a:lnSpc>
            </a:pPr>
            <a:r>
              <a:rPr lang="en-US" altLang="ja-JP" sz="1000" smtClean="0"/>
              <a:t>:pserver:anonymous@cvs.sourceforge.net:/cvsroot/vnc-tight</a:t>
            </a:r>
          </a:p>
          <a:p>
            <a:pPr>
              <a:lnSpc>
                <a:spcPct val="80000"/>
              </a:lnSpc>
            </a:pPr>
            <a:r>
              <a:rPr lang="en-US" altLang="ja-JP" sz="1000" smtClean="0"/>
              <a:t>:pserver:anonymous@cvs.sourceforge.net:/cvsroot/web-portal</a:t>
            </a:r>
          </a:p>
          <a:p>
            <a:pPr>
              <a:lnSpc>
                <a:spcPct val="80000"/>
              </a:lnSpc>
            </a:pPr>
            <a:r>
              <a:rPr lang="en-US" altLang="ja-JP" sz="1000" smtClean="0"/>
              <a:t>:pserver:anonymous@cvs.sourceforge.net:/cvsroot/xmlhelper</a:t>
            </a:r>
          </a:p>
          <a:p>
            <a:pPr>
              <a:lnSpc>
                <a:spcPct val="80000"/>
              </a:lnSpc>
            </a:pPr>
            <a:r>
              <a:rPr lang="en-US" altLang="ja-JP" sz="1000" smtClean="0"/>
              <a:t>:pserver:anonymous@cvs.sourceforge.net:/cvsroot/xweb</a:t>
            </a:r>
          </a:p>
          <a:p>
            <a:pPr>
              <a:lnSpc>
                <a:spcPct val="80000"/>
              </a:lnSpc>
            </a:pPr>
            <a:endParaRPr lang="en-US" altLang="ja-JP" sz="1000" smtClean="0"/>
          </a:p>
        </p:txBody>
      </p:sp>
      <p:sp>
        <p:nvSpPr>
          <p:cNvPr id="6" name="日付プレースホルダ 4"/>
          <p:cNvSpPr>
            <a:spLocks noGrp="1"/>
          </p:cNvSpPr>
          <p:nvPr>
            <p:ph type="dt" sz="quarter" idx="10"/>
          </p:nvPr>
        </p:nvSpPr>
        <p:spPr/>
        <p:txBody>
          <a:bodyPr/>
          <a:lstStyle/>
          <a:p>
            <a:pPr>
              <a:defRPr/>
            </a:pPr>
            <a:r>
              <a:rPr lang="ja-JP" altLang="en-US"/>
              <a:t>2008/3/26</a:t>
            </a:r>
            <a:endParaRPr lang="en-US" altLang="ja-JP"/>
          </a:p>
        </p:txBody>
      </p:sp>
      <p:sp>
        <p:nvSpPr>
          <p:cNvPr id="7" name="フッター プレースホルダ 5"/>
          <p:cNvSpPr>
            <a:spLocks noGrp="1"/>
          </p:cNvSpPr>
          <p:nvPr>
            <p:ph type="ftr" sz="quarter" idx="11"/>
          </p:nvPr>
        </p:nvSpPr>
        <p:spPr/>
        <p:txBody>
          <a:bodyPr/>
          <a:lstStyle/>
          <a:p>
            <a:pPr>
              <a:defRPr/>
            </a:pPr>
            <a:r>
              <a:rPr lang="en-US" altLang="ja-JP"/>
              <a:t>ASWEC 2008</a:t>
            </a:r>
          </a:p>
        </p:txBody>
      </p:sp>
      <p:sp>
        <p:nvSpPr>
          <p:cNvPr id="8" name="スライド番号プレースホルダ 6"/>
          <p:cNvSpPr>
            <a:spLocks noGrp="1"/>
          </p:cNvSpPr>
          <p:nvPr>
            <p:ph type="sldNum" sz="quarter" idx="12"/>
          </p:nvPr>
        </p:nvSpPr>
        <p:spPr/>
        <p:txBody>
          <a:bodyPr/>
          <a:lstStyle/>
          <a:p>
            <a:pPr>
              <a:defRPr/>
            </a:pPr>
            <a:fld id="{09521B62-9052-4F3C-AD11-C976E56231D9}" type="slidenum">
              <a:rPr lang="en-US" altLang="ja-JP"/>
              <a:pPr>
                <a:defRPr/>
              </a:pPr>
              <a:t>36</a:t>
            </a:fld>
            <a:endParaRPr lang="en-US" altLang="ja-JP"/>
          </a:p>
        </p:txBody>
      </p:sp>
      <p:sp>
        <p:nvSpPr>
          <p:cNvPr id="33800" name="Text Box 5"/>
          <p:cNvSpPr txBox="1">
            <a:spLocks noChangeArrowheads="1"/>
          </p:cNvSpPr>
          <p:nvPr/>
        </p:nvSpPr>
        <p:spPr bwMode="auto">
          <a:xfrm>
            <a:off x="4786313" y="5948363"/>
            <a:ext cx="3673475" cy="330200"/>
          </a:xfrm>
          <a:prstGeom prst="rect">
            <a:avLst/>
          </a:prstGeom>
          <a:solidFill>
            <a:schemeClr val="bg1"/>
          </a:solidFill>
          <a:ln w="19050" algn="ctr">
            <a:solidFill>
              <a:schemeClr val="tx1"/>
            </a:solidFill>
            <a:miter lim="800000"/>
            <a:headEnd/>
            <a:tailEnd type="none" w="lg" len="lg"/>
          </a:ln>
        </p:spPr>
        <p:txBody>
          <a:bodyPr lIns="3600" tIns="3600" rIns="3600" bIns="3600">
            <a:spAutoFit/>
          </a:bodyPr>
          <a:lstStyle/>
          <a:p>
            <a:r>
              <a:rPr lang="en-US" altLang="ja-JP" sz="2000">
                <a:latin typeface="Arial" charset="0"/>
              </a:rPr>
              <a:t>57 repositories / 750 modules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ja-JP" dirty="0" smtClean="0"/>
              <a:t>2</a:t>
            </a:r>
            <a:r>
              <a:rPr lang="ja-JP" altLang="en-US" dirty="0" smtClean="0"/>
              <a:t>章 </a:t>
            </a:r>
            <a:r>
              <a:rPr lang="en-US" altLang="ja-JP" dirty="0" smtClean="0"/>
              <a:t>ASF Modules (projects)</a:t>
            </a:r>
          </a:p>
        </p:txBody>
      </p:sp>
      <p:sp>
        <p:nvSpPr>
          <p:cNvPr id="34819" name="Rectangle 5"/>
          <p:cNvSpPr>
            <a:spLocks noGrp="1" noChangeArrowheads="1"/>
          </p:cNvSpPr>
          <p:nvPr>
            <p:ph idx="1"/>
          </p:nvPr>
        </p:nvSpPr>
        <p:spPr/>
        <p:txBody>
          <a:bodyPr>
            <a:normAutofit lnSpcReduction="10000"/>
          </a:bodyPr>
          <a:lstStyle/>
          <a:p>
            <a:pPr>
              <a:lnSpc>
                <a:spcPct val="80000"/>
              </a:lnSpc>
            </a:pPr>
            <a:r>
              <a:rPr lang="en-US" altLang="ja-JP" sz="1800" smtClean="0"/>
              <a:t>107 modules</a:t>
            </a:r>
          </a:p>
          <a:p>
            <a:pPr>
              <a:lnSpc>
                <a:spcPct val="80000"/>
              </a:lnSpc>
            </a:pPr>
            <a:r>
              <a:rPr lang="en-US" altLang="ja-JP" sz="1800" smtClean="0"/>
              <a:t>ant ant-antidote avalon avalon-components avalon-excalibur avalon-logkit avalon-phoenix avalon-sandbox cocoon-1 cocoon-2-historical cocoon-2.0 cocoon-2.1 cocoon-2.2 cocoon-lenya db-commons db-commons-sandbox db-ojb db-torque jakarta-alexandria jakarta-bcel jakarta-bsf jakarta-cactus jakarta-commons jakarta-commons-sandbox jakarta-ecs jakarta-ecs2 jakarta-hivemind jakarta-jetspeed jakarta-jetspeed-2 jakarta-jmeter jakarta-log4j jakarta-log4j-sandbox jakarta-lucene jakarta-lucene-sandbox jakarta-ojb jakarta-oro jakarta-pluto jakarta-poi jakarta-regexp jakarta-servletapi jakarta-servletapi-4 jakarta-servletapi-5 jakarta-slide jakarta-struts jakarta-taglibs jakarta-taglibs-sandbox jakarta-tapestry jakarta-tomcat jakarta-tomcat-4.0 jakarta-tomcat-5 jakarta-tomcat-catalina jakarta-tomcat-connectors jakarta-tomcat-jasper jakarta-tomcat-service jakarta-tools jakarta-turbine-2 jakarta-turbine-3 jakarta-turbine-flux jakarta-turbine-fulcrum jakarta-turbine-jcs jakarta-turbine-jyve jakarta-turbine-orgami jakarta-turbine-stratum jakarta-turbine-tdk jakarta-turbine-torque jakarta-velocity jakarta-velocity-dvsl jakarta-velocity-tools jakarta-watchdog jakarta-watchdog-4.0 james-server logging-log4j logging-log4j-attic logging-log4j-sandbox maven maven-components maven-jelly-tags maven-plugins maven-plugins-sandbox maven-scm maven-wagon ws-admin ws-axis ws-fx ws-jaxme ws-juddi ws-soap ws-wsif ws-wsil ws-wsrp4j ws-xmlrpc xml-admin xml-axkit xml-batik xml-cocoon2 xml-commons xml-contrib xml-crimson xml-fop xml-forrest xml-security xml-stylebook xml-xalan xml-xang xml-xerces xml-xindice xml-xmlbeans </a:t>
            </a:r>
          </a:p>
        </p:txBody>
      </p:sp>
      <p:sp>
        <p:nvSpPr>
          <p:cNvPr id="4" name="日付プレースホルダ 3"/>
          <p:cNvSpPr>
            <a:spLocks noGrp="1"/>
          </p:cNvSpPr>
          <p:nvPr>
            <p:ph type="dt" sz="quarter" idx="10"/>
          </p:nvPr>
        </p:nvSpPr>
        <p:spPr/>
        <p:txBody>
          <a:bodyPr/>
          <a:lstStyle/>
          <a:p>
            <a:pPr>
              <a:defRPr/>
            </a:pPr>
            <a:r>
              <a:rPr lang="ja-JP" altLang="en-US"/>
              <a:t>2008/3/26</a:t>
            </a:r>
            <a:endParaRPr lang="en-US" altLang="ja-JP"/>
          </a:p>
        </p:txBody>
      </p:sp>
      <p:sp>
        <p:nvSpPr>
          <p:cNvPr id="5" name="フッター プレースホルダ 4"/>
          <p:cNvSpPr>
            <a:spLocks noGrp="1"/>
          </p:cNvSpPr>
          <p:nvPr>
            <p:ph type="ftr" sz="quarter" idx="11"/>
          </p:nvPr>
        </p:nvSpPr>
        <p:spPr/>
        <p:txBody>
          <a:bodyPr/>
          <a:lstStyle/>
          <a:p>
            <a:pPr>
              <a:defRPr/>
            </a:pPr>
            <a:r>
              <a:rPr lang="en-US" altLang="ja-JP"/>
              <a:t>ASWEC 2008</a:t>
            </a:r>
          </a:p>
        </p:txBody>
      </p:sp>
      <p:sp>
        <p:nvSpPr>
          <p:cNvPr id="6" name="スライド番号プレースホルダ 5"/>
          <p:cNvSpPr>
            <a:spLocks noGrp="1"/>
          </p:cNvSpPr>
          <p:nvPr>
            <p:ph type="sldNum" sz="quarter" idx="12"/>
          </p:nvPr>
        </p:nvSpPr>
        <p:spPr/>
        <p:txBody>
          <a:bodyPr/>
          <a:lstStyle/>
          <a:p>
            <a:pPr>
              <a:defRPr/>
            </a:pPr>
            <a:fld id="{2A4F0D59-B188-4D01-927B-7D5B23AE21C2}" type="slidenum">
              <a:rPr lang="en-US" altLang="ja-JP"/>
              <a:pPr>
                <a:defRPr/>
              </a:pPr>
              <a:t>37</a:t>
            </a:fld>
            <a:endParaRPr lang="en-US" altLang="ja-JP"/>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解析モデル</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38</a:t>
            </a:fld>
            <a:endParaRPr kumimoji="1" lang="ja-JP" altLang="en-US"/>
          </a:p>
        </p:txBody>
      </p:sp>
      <p:pic>
        <p:nvPicPr>
          <p:cNvPr id="73731" name="Picture 3"/>
          <p:cNvPicPr>
            <a:picLocks noGrp="1" noChangeAspect="1" noChangeArrowheads="1"/>
          </p:cNvPicPr>
          <p:nvPr>
            <p:ph idx="1"/>
          </p:nvPr>
        </p:nvPicPr>
        <p:blipFill>
          <a:blip r:embed="rId3"/>
          <a:srcRect/>
          <a:stretch>
            <a:fillRect/>
          </a:stretch>
        </p:blipFill>
        <p:spPr bwMode="auto">
          <a:xfrm>
            <a:off x="107950" y="1709575"/>
            <a:ext cx="8928100" cy="39420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システム構成</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39</a:t>
            </a:fld>
            <a:endParaRPr kumimoji="1" lang="ja-JP" altLang="en-US"/>
          </a:p>
        </p:txBody>
      </p:sp>
      <p:pic>
        <p:nvPicPr>
          <p:cNvPr id="74755" name="Picture 3"/>
          <p:cNvPicPr>
            <a:picLocks noGrp="1" noChangeAspect="1" noChangeArrowheads="1"/>
          </p:cNvPicPr>
          <p:nvPr>
            <p:ph idx="1"/>
          </p:nvPr>
        </p:nvPicPr>
        <p:blipFill>
          <a:blip r:embed="rId3"/>
          <a:srcRect/>
          <a:stretch>
            <a:fillRect/>
          </a:stretch>
        </p:blipFill>
        <p:spPr bwMode="auto">
          <a:xfrm>
            <a:off x="107950" y="1228958"/>
            <a:ext cx="8928100" cy="49033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AutoShape 557"/>
          <p:cNvSpPr>
            <a:spLocks noChangeArrowheads="1"/>
          </p:cNvSpPr>
          <p:nvPr/>
        </p:nvSpPr>
        <p:spPr bwMode="auto">
          <a:xfrm>
            <a:off x="1285852" y="3500438"/>
            <a:ext cx="6357982" cy="3143272"/>
          </a:xfrm>
          <a:prstGeom prst="can">
            <a:avLst>
              <a:gd name="adj" fmla="val 16552"/>
            </a:avLst>
          </a:prstGeom>
          <a:solidFill>
            <a:schemeClr val="bg2">
              <a:alpha val="20000"/>
            </a:schemeClr>
          </a:solidFill>
          <a:ln w="12700">
            <a:solidFill>
              <a:schemeClr val="tx1"/>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105" name="AutoShape 41"/>
          <p:cNvSpPr>
            <a:spLocks noChangeArrowheads="1"/>
          </p:cNvSpPr>
          <p:nvPr/>
        </p:nvSpPr>
        <p:spPr bwMode="auto">
          <a:xfrm>
            <a:off x="1428728" y="5143512"/>
            <a:ext cx="1857388" cy="128588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07" name="AutoShape 41"/>
          <p:cNvSpPr>
            <a:spLocks noChangeArrowheads="1"/>
          </p:cNvSpPr>
          <p:nvPr/>
        </p:nvSpPr>
        <p:spPr bwMode="auto">
          <a:xfrm>
            <a:off x="2928926" y="4214818"/>
            <a:ext cx="928694" cy="92869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08" name="AutoShape 41"/>
          <p:cNvSpPr>
            <a:spLocks noChangeArrowheads="1"/>
          </p:cNvSpPr>
          <p:nvPr/>
        </p:nvSpPr>
        <p:spPr bwMode="auto">
          <a:xfrm>
            <a:off x="4000496" y="4071942"/>
            <a:ext cx="2286016" cy="1214446"/>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09" name="AutoShape 41"/>
          <p:cNvSpPr>
            <a:spLocks noChangeArrowheads="1"/>
          </p:cNvSpPr>
          <p:nvPr/>
        </p:nvSpPr>
        <p:spPr bwMode="auto">
          <a:xfrm>
            <a:off x="5715008" y="5429264"/>
            <a:ext cx="1500198" cy="92869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0" name="AutoShape 41"/>
          <p:cNvSpPr>
            <a:spLocks noChangeArrowheads="1"/>
          </p:cNvSpPr>
          <p:nvPr/>
        </p:nvSpPr>
        <p:spPr bwMode="auto">
          <a:xfrm>
            <a:off x="3571868" y="5357826"/>
            <a:ext cx="1571636" cy="1071570"/>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 name="タイトル 1"/>
          <p:cNvSpPr>
            <a:spLocks noGrp="1"/>
          </p:cNvSpPr>
          <p:nvPr>
            <p:ph type="title"/>
          </p:nvPr>
        </p:nvSpPr>
        <p:spPr/>
        <p:txBody>
          <a:bodyPr anchor="ctr">
            <a:normAutofit fontScale="90000"/>
          </a:bodyPr>
          <a:lstStyle/>
          <a:p>
            <a:r>
              <a:rPr kumimoji="1" lang="ja-JP" altLang="en-US" dirty="0" smtClean="0"/>
              <a:t>ソフトウェアリポジトリでの</a:t>
            </a:r>
            <a:r>
              <a:rPr kumimoji="1" lang="en-US" altLang="ja-JP" dirty="0" smtClean="0"/>
              <a:t/>
            </a:r>
            <a:br>
              <a:rPr kumimoji="1" lang="en-US" altLang="ja-JP" dirty="0" smtClean="0"/>
            </a:br>
            <a:r>
              <a:rPr kumimoji="1" lang="ja-JP" altLang="en-US" dirty="0" smtClean="0"/>
              <a:t>依存関係</a:t>
            </a:r>
            <a:endParaRPr kumimoji="1" lang="ja-JP" altLang="en-US" dirty="0"/>
          </a:p>
        </p:txBody>
      </p:sp>
      <p:sp>
        <p:nvSpPr>
          <p:cNvPr id="3" name="コンテンツ プレースホルダ 2"/>
          <p:cNvSpPr>
            <a:spLocks noGrp="1"/>
          </p:cNvSpPr>
          <p:nvPr>
            <p:ph idx="1"/>
          </p:nvPr>
        </p:nvSpPr>
        <p:spPr>
          <a:xfrm>
            <a:off x="107950" y="1052513"/>
            <a:ext cx="8928100" cy="2376487"/>
          </a:xfrm>
        </p:spPr>
        <p:txBody>
          <a:bodyPr>
            <a:normAutofit fontScale="85000" lnSpcReduction="10000"/>
          </a:bodyPr>
          <a:lstStyle/>
          <a:p>
            <a:r>
              <a:rPr kumimoji="1" lang="ja-JP" altLang="en-US" dirty="0" smtClean="0"/>
              <a:t>既存</a:t>
            </a:r>
            <a:r>
              <a:rPr lang="ja-JP" altLang="en-US" dirty="0" smtClean="0"/>
              <a:t>研究で</a:t>
            </a:r>
            <a:r>
              <a:rPr kumimoji="1" lang="ja-JP" altLang="en-US" dirty="0" smtClean="0"/>
              <a:t>は，</a:t>
            </a:r>
            <a:r>
              <a:rPr lang="ja-JP" altLang="en-US" dirty="0" smtClean="0"/>
              <a:t>個々</a:t>
            </a:r>
            <a:r>
              <a:rPr kumimoji="1" lang="ja-JP" altLang="en-US" dirty="0" smtClean="0"/>
              <a:t>のソフトウェアで閉じた依存関係のみを解析</a:t>
            </a:r>
            <a:endParaRPr kumimoji="1" lang="en-US" altLang="ja-JP" dirty="0" smtClean="0"/>
          </a:p>
          <a:p>
            <a:pPr>
              <a:buNone/>
            </a:pPr>
            <a:endParaRPr lang="en-US" altLang="ja-JP" dirty="0" smtClean="0"/>
          </a:p>
          <a:p>
            <a:r>
              <a:rPr kumimoji="1" lang="ja-JP" altLang="en-US" dirty="0" smtClean="0"/>
              <a:t>ソフトウェアリポジトリには，</a:t>
            </a:r>
            <a:r>
              <a:rPr lang="ja-JP" altLang="en-US" dirty="0" smtClean="0"/>
              <a:t>ソフトウェアをまたがった依存関係が存在</a:t>
            </a:r>
            <a:endParaRPr lang="en-US" altLang="ja-JP" dirty="0" smtClean="0"/>
          </a:p>
          <a:p>
            <a:pPr lvl="1"/>
            <a:r>
              <a:rPr kumimoji="1" lang="ja-JP" altLang="en-US" dirty="0" smtClean="0"/>
              <a:t>ライブラリの再利用など</a:t>
            </a:r>
            <a:endParaRPr kumimoji="1" lang="en-US" altLang="ja-JP" dirty="0" smtClean="0"/>
          </a:p>
          <a:p>
            <a:pPr>
              <a:buNone/>
            </a:pPr>
            <a:endParaRPr lang="en-US" altLang="ja-JP" dirty="0" smtClean="0"/>
          </a:p>
          <a:p>
            <a:pPr>
              <a:buClr>
                <a:schemeClr val="accent3"/>
              </a:buClr>
              <a:buSzPct val="120000"/>
              <a:buFont typeface="Wingdings" pitchFamily="2" charset="2"/>
              <a:buChar char="ü"/>
            </a:pPr>
            <a:r>
              <a:rPr lang="ja-JP" altLang="en-US" dirty="0" smtClean="0"/>
              <a:t>ソフトウェアリポジトリ全体の依存関係に着目</a:t>
            </a:r>
            <a:endParaRPr lang="en-US" altLang="ja-JP" dirty="0" smtClean="0"/>
          </a:p>
          <a:p>
            <a:pPr lvl="1">
              <a:buClr>
                <a:schemeClr val="accent3"/>
              </a:buClr>
            </a:pPr>
            <a:r>
              <a:rPr lang="ja-JP" altLang="en-US" dirty="0" smtClean="0"/>
              <a:t>ソフトウェアをまたがった依存関係を含む</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a:t>
            </a:fld>
            <a:endParaRPr kumimoji="1" lang="ja-JP" altLang="en-US" dirty="0"/>
          </a:p>
        </p:txBody>
      </p:sp>
      <p:sp>
        <p:nvSpPr>
          <p:cNvPr id="8" name="Rectangle 43"/>
          <p:cNvSpPr>
            <a:spLocks noChangeArrowheads="1"/>
          </p:cNvSpPr>
          <p:nvPr/>
        </p:nvSpPr>
        <p:spPr bwMode="auto">
          <a:xfrm>
            <a:off x="1993888"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9" name="Rectangle 44"/>
          <p:cNvSpPr>
            <a:spLocks noChangeArrowheads="1"/>
          </p:cNvSpPr>
          <p:nvPr/>
        </p:nvSpPr>
        <p:spPr bwMode="auto">
          <a:xfrm>
            <a:off x="2425688" y="558960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0" name="Rectangle 45"/>
          <p:cNvSpPr>
            <a:spLocks noChangeArrowheads="1"/>
          </p:cNvSpPr>
          <p:nvPr/>
        </p:nvSpPr>
        <p:spPr bwMode="auto">
          <a:xfrm>
            <a:off x="2281225" y="520225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 name="Rectangle 46"/>
          <p:cNvSpPr>
            <a:spLocks noChangeArrowheads="1"/>
          </p:cNvSpPr>
          <p:nvPr/>
        </p:nvSpPr>
        <p:spPr bwMode="auto">
          <a:xfrm>
            <a:off x="4200535" y="4918087"/>
            <a:ext cx="287337"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2" name="Rectangle 47"/>
          <p:cNvSpPr>
            <a:spLocks noChangeArrowheads="1"/>
          </p:cNvSpPr>
          <p:nvPr/>
        </p:nvSpPr>
        <p:spPr bwMode="auto">
          <a:xfrm>
            <a:off x="2857488"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3" name="AutoShape 48"/>
          <p:cNvCxnSpPr>
            <a:cxnSpLocks noChangeShapeType="1"/>
            <a:stCxn id="8" idx="0"/>
            <a:endCxn id="10" idx="2"/>
          </p:cNvCxnSpPr>
          <p:nvPr/>
        </p:nvCxnSpPr>
        <p:spPr bwMode="auto">
          <a:xfrm flipV="1">
            <a:off x="2136763" y="5410215"/>
            <a:ext cx="287337" cy="161925"/>
          </a:xfrm>
          <a:prstGeom prst="straightConnector1">
            <a:avLst/>
          </a:prstGeom>
          <a:noFill/>
          <a:ln w="12700">
            <a:solidFill>
              <a:schemeClr val="tx1"/>
            </a:solidFill>
            <a:round/>
            <a:headEnd/>
            <a:tailEnd type="triangle" w="lg" len="med"/>
          </a:ln>
        </p:spPr>
      </p:cxnSp>
      <p:cxnSp>
        <p:nvCxnSpPr>
          <p:cNvPr id="14" name="AutoShape 49"/>
          <p:cNvCxnSpPr>
            <a:cxnSpLocks noChangeShapeType="1"/>
            <a:stCxn id="9" idx="0"/>
            <a:endCxn id="10" idx="2"/>
          </p:cNvCxnSpPr>
          <p:nvPr/>
        </p:nvCxnSpPr>
        <p:spPr bwMode="auto">
          <a:xfrm flipH="1" flipV="1">
            <a:off x="2424100" y="5410215"/>
            <a:ext cx="144463" cy="179387"/>
          </a:xfrm>
          <a:prstGeom prst="straightConnector1">
            <a:avLst/>
          </a:prstGeom>
          <a:noFill/>
          <a:ln w="12700">
            <a:solidFill>
              <a:schemeClr val="tx1"/>
            </a:solidFill>
            <a:round/>
            <a:headEnd/>
            <a:tailEnd type="triangle" w="lg" len="med"/>
          </a:ln>
        </p:spPr>
      </p:cxnSp>
      <p:cxnSp>
        <p:nvCxnSpPr>
          <p:cNvPr id="15" name="AutoShape 50"/>
          <p:cNvCxnSpPr>
            <a:cxnSpLocks noChangeShapeType="1"/>
            <a:stCxn id="12" idx="0"/>
            <a:endCxn id="10" idx="2"/>
          </p:cNvCxnSpPr>
          <p:nvPr/>
        </p:nvCxnSpPr>
        <p:spPr bwMode="auto">
          <a:xfrm flipH="1" flipV="1">
            <a:off x="2424100" y="5410215"/>
            <a:ext cx="576263" cy="161925"/>
          </a:xfrm>
          <a:prstGeom prst="straightConnector1">
            <a:avLst/>
          </a:prstGeom>
          <a:noFill/>
          <a:ln w="12700">
            <a:solidFill>
              <a:schemeClr val="tx1"/>
            </a:solidFill>
            <a:round/>
            <a:headEnd/>
            <a:tailEnd type="triangle" w="lg" len="med"/>
          </a:ln>
        </p:spPr>
      </p:cxnSp>
      <p:sp>
        <p:nvSpPr>
          <p:cNvPr id="16" name="Rectangle 52"/>
          <p:cNvSpPr>
            <a:spLocks noChangeArrowheads="1"/>
          </p:cNvSpPr>
          <p:nvPr/>
        </p:nvSpPr>
        <p:spPr bwMode="auto">
          <a:xfrm>
            <a:off x="4198947" y="41433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7" name="AutoShape 54"/>
          <p:cNvCxnSpPr>
            <a:cxnSpLocks noChangeShapeType="1"/>
            <a:stCxn id="11" idx="0"/>
            <a:endCxn id="16" idx="2"/>
          </p:cNvCxnSpPr>
          <p:nvPr/>
        </p:nvCxnSpPr>
        <p:spPr bwMode="auto">
          <a:xfrm flipH="1" flipV="1">
            <a:off x="4341822" y="4351350"/>
            <a:ext cx="3175" cy="566737"/>
          </a:xfrm>
          <a:prstGeom prst="straightConnector1">
            <a:avLst/>
          </a:prstGeom>
          <a:noFill/>
          <a:ln w="12700">
            <a:solidFill>
              <a:schemeClr val="tx1"/>
            </a:solidFill>
            <a:round/>
            <a:headEnd/>
            <a:tailEnd type="triangle" w="lg" len="med"/>
          </a:ln>
        </p:spPr>
      </p:cxnSp>
      <p:cxnSp>
        <p:nvCxnSpPr>
          <p:cNvPr id="18" name="AutoShape 55"/>
          <p:cNvCxnSpPr>
            <a:cxnSpLocks noChangeShapeType="1"/>
            <a:stCxn id="10" idx="0"/>
            <a:endCxn id="16" idx="2"/>
          </p:cNvCxnSpPr>
          <p:nvPr/>
        </p:nvCxnSpPr>
        <p:spPr bwMode="auto">
          <a:xfrm rot="5400000" flipH="1" flipV="1">
            <a:off x="2957510" y="3817940"/>
            <a:ext cx="850902" cy="1917722"/>
          </a:xfrm>
          <a:prstGeom prst="straightConnector1">
            <a:avLst/>
          </a:prstGeom>
          <a:noFill/>
          <a:ln w="12700">
            <a:solidFill>
              <a:schemeClr val="tx1"/>
            </a:solidFill>
            <a:round/>
            <a:headEnd/>
            <a:tailEnd type="triangle" w="lg" len="med"/>
          </a:ln>
        </p:spPr>
      </p:cxnSp>
      <p:sp>
        <p:nvSpPr>
          <p:cNvPr id="19" name="Rectangle 56"/>
          <p:cNvSpPr>
            <a:spLocks noChangeArrowheads="1"/>
          </p:cNvSpPr>
          <p:nvPr/>
        </p:nvSpPr>
        <p:spPr bwMode="auto">
          <a:xfrm>
            <a:off x="1560500"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0" name="AutoShape 58"/>
          <p:cNvCxnSpPr>
            <a:cxnSpLocks noChangeShapeType="1"/>
            <a:stCxn id="19" idx="0"/>
            <a:endCxn id="10" idx="1"/>
          </p:cNvCxnSpPr>
          <p:nvPr/>
        </p:nvCxnSpPr>
        <p:spPr bwMode="auto">
          <a:xfrm flipV="1">
            <a:off x="1703375" y="5307027"/>
            <a:ext cx="577850" cy="265113"/>
          </a:xfrm>
          <a:prstGeom prst="straightConnector1">
            <a:avLst/>
          </a:prstGeom>
          <a:noFill/>
          <a:ln w="12700">
            <a:solidFill>
              <a:schemeClr val="tx1"/>
            </a:solidFill>
            <a:round/>
            <a:headEnd/>
            <a:tailEnd type="triangle" w="lg" len="med"/>
          </a:ln>
        </p:spPr>
      </p:cxnSp>
      <p:sp>
        <p:nvSpPr>
          <p:cNvPr id="21" name="Rectangle 177"/>
          <p:cNvSpPr>
            <a:spLocks noChangeArrowheads="1"/>
          </p:cNvSpPr>
          <p:nvPr/>
        </p:nvSpPr>
        <p:spPr bwMode="auto">
          <a:xfrm>
            <a:off x="5065722"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2" name="Rectangle 178"/>
          <p:cNvSpPr>
            <a:spLocks noChangeArrowheads="1"/>
          </p:cNvSpPr>
          <p:nvPr/>
        </p:nvSpPr>
        <p:spPr bwMode="auto">
          <a:xfrm>
            <a:off x="5497522" y="493555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3" name="Rectangle 179"/>
          <p:cNvSpPr>
            <a:spLocks noChangeArrowheads="1"/>
          </p:cNvSpPr>
          <p:nvPr/>
        </p:nvSpPr>
        <p:spPr bwMode="auto">
          <a:xfrm>
            <a:off x="5353060" y="450375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4" name="Rectangle 180"/>
          <p:cNvSpPr>
            <a:spLocks noChangeArrowheads="1"/>
          </p:cNvSpPr>
          <p:nvPr/>
        </p:nvSpPr>
        <p:spPr bwMode="auto">
          <a:xfrm>
            <a:off x="5856297" y="4503750"/>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5" name="Rectangle 181"/>
          <p:cNvSpPr>
            <a:spLocks noChangeArrowheads="1"/>
          </p:cNvSpPr>
          <p:nvPr/>
        </p:nvSpPr>
        <p:spPr bwMode="auto">
          <a:xfrm>
            <a:off x="5929322"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6" name="AutoShape 182"/>
          <p:cNvCxnSpPr>
            <a:cxnSpLocks noChangeShapeType="1"/>
            <a:stCxn id="21" idx="0"/>
            <a:endCxn id="23" idx="2"/>
          </p:cNvCxnSpPr>
          <p:nvPr/>
        </p:nvCxnSpPr>
        <p:spPr bwMode="auto">
          <a:xfrm flipV="1">
            <a:off x="5208597" y="4711712"/>
            <a:ext cx="287338" cy="206375"/>
          </a:xfrm>
          <a:prstGeom prst="straightConnector1">
            <a:avLst/>
          </a:prstGeom>
          <a:noFill/>
          <a:ln w="12700">
            <a:solidFill>
              <a:schemeClr val="tx1"/>
            </a:solidFill>
            <a:round/>
            <a:headEnd/>
            <a:tailEnd type="triangle" w="lg" len="med"/>
          </a:ln>
        </p:spPr>
      </p:cxnSp>
      <p:cxnSp>
        <p:nvCxnSpPr>
          <p:cNvPr id="27" name="AutoShape 183"/>
          <p:cNvCxnSpPr>
            <a:cxnSpLocks noChangeShapeType="1"/>
            <a:stCxn id="22" idx="0"/>
            <a:endCxn id="23" idx="2"/>
          </p:cNvCxnSpPr>
          <p:nvPr/>
        </p:nvCxnSpPr>
        <p:spPr bwMode="auto">
          <a:xfrm flipH="1" flipV="1">
            <a:off x="5495935" y="4711712"/>
            <a:ext cx="144462" cy="223838"/>
          </a:xfrm>
          <a:prstGeom prst="straightConnector1">
            <a:avLst/>
          </a:prstGeom>
          <a:noFill/>
          <a:ln w="12700">
            <a:solidFill>
              <a:schemeClr val="tx1"/>
            </a:solidFill>
            <a:round/>
            <a:headEnd/>
            <a:tailEnd type="triangle" w="lg" len="med"/>
          </a:ln>
        </p:spPr>
      </p:cxnSp>
      <p:cxnSp>
        <p:nvCxnSpPr>
          <p:cNvPr id="28" name="AutoShape 184"/>
          <p:cNvCxnSpPr>
            <a:cxnSpLocks noChangeShapeType="1"/>
            <a:stCxn id="25" idx="0"/>
            <a:endCxn id="24" idx="2"/>
          </p:cNvCxnSpPr>
          <p:nvPr/>
        </p:nvCxnSpPr>
        <p:spPr bwMode="auto">
          <a:xfrm flipH="1" flipV="1">
            <a:off x="6000760" y="4711712"/>
            <a:ext cx="71437" cy="206375"/>
          </a:xfrm>
          <a:prstGeom prst="straightConnector1">
            <a:avLst/>
          </a:prstGeom>
          <a:noFill/>
          <a:ln w="12700">
            <a:solidFill>
              <a:schemeClr val="tx1"/>
            </a:solidFill>
            <a:round/>
            <a:headEnd/>
            <a:tailEnd type="triangle" w="lg" len="med"/>
          </a:ln>
        </p:spPr>
      </p:cxnSp>
      <p:cxnSp>
        <p:nvCxnSpPr>
          <p:cNvPr id="29" name="AutoShape 185"/>
          <p:cNvCxnSpPr>
            <a:cxnSpLocks noChangeShapeType="1"/>
            <a:stCxn id="24" idx="1"/>
            <a:endCxn id="23" idx="3"/>
          </p:cNvCxnSpPr>
          <p:nvPr/>
        </p:nvCxnSpPr>
        <p:spPr bwMode="auto">
          <a:xfrm flipH="1">
            <a:off x="5638810" y="4608525"/>
            <a:ext cx="217487" cy="0"/>
          </a:xfrm>
          <a:prstGeom prst="straightConnector1">
            <a:avLst/>
          </a:prstGeom>
          <a:noFill/>
          <a:ln w="12700">
            <a:solidFill>
              <a:schemeClr val="tx1"/>
            </a:solidFill>
            <a:round/>
            <a:headEnd/>
            <a:tailEnd type="triangle" w="lg" len="med"/>
          </a:ln>
        </p:spPr>
      </p:cxnSp>
      <p:sp>
        <p:nvSpPr>
          <p:cNvPr id="30" name="Rectangle 186"/>
          <p:cNvSpPr>
            <a:spLocks noChangeArrowheads="1"/>
          </p:cNvSpPr>
          <p:nvPr/>
        </p:nvSpPr>
        <p:spPr bwMode="auto">
          <a:xfrm>
            <a:off x="5137160" y="41433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31" name="AutoShape 187"/>
          <p:cNvCxnSpPr>
            <a:cxnSpLocks noChangeShapeType="1"/>
            <a:stCxn id="21" idx="0"/>
            <a:endCxn id="30" idx="2"/>
          </p:cNvCxnSpPr>
          <p:nvPr/>
        </p:nvCxnSpPr>
        <p:spPr bwMode="auto">
          <a:xfrm flipV="1">
            <a:off x="5208597" y="4351350"/>
            <a:ext cx="71438" cy="566737"/>
          </a:xfrm>
          <a:prstGeom prst="straightConnector1">
            <a:avLst/>
          </a:prstGeom>
          <a:noFill/>
          <a:ln w="12700">
            <a:solidFill>
              <a:schemeClr val="tx1"/>
            </a:solidFill>
            <a:round/>
            <a:headEnd/>
            <a:tailEnd type="triangle" w="lg" len="med"/>
          </a:ln>
        </p:spPr>
      </p:cxnSp>
      <p:cxnSp>
        <p:nvCxnSpPr>
          <p:cNvPr id="32" name="AutoShape 188"/>
          <p:cNvCxnSpPr>
            <a:cxnSpLocks noChangeShapeType="1"/>
            <a:stCxn id="24" idx="0"/>
            <a:endCxn id="30" idx="3"/>
          </p:cNvCxnSpPr>
          <p:nvPr/>
        </p:nvCxnSpPr>
        <p:spPr bwMode="auto">
          <a:xfrm flipH="1" flipV="1">
            <a:off x="5422910" y="4248162"/>
            <a:ext cx="577850" cy="255588"/>
          </a:xfrm>
          <a:prstGeom prst="straightConnector1">
            <a:avLst/>
          </a:prstGeom>
          <a:noFill/>
          <a:ln w="12700">
            <a:solidFill>
              <a:schemeClr val="tx1"/>
            </a:solidFill>
            <a:round/>
            <a:headEnd/>
            <a:tailEnd type="triangle" w="lg" len="med"/>
          </a:ln>
        </p:spPr>
      </p:cxnSp>
      <p:cxnSp>
        <p:nvCxnSpPr>
          <p:cNvPr id="33" name="AutoShape 189"/>
          <p:cNvCxnSpPr>
            <a:cxnSpLocks noChangeShapeType="1"/>
            <a:stCxn id="23" idx="0"/>
            <a:endCxn id="30" idx="2"/>
          </p:cNvCxnSpPr>
          <p:nvPr/>
        </p:nvCxnSpPr>
        <p:spPr bwMode="auto">
          <a:xfrm flipH="1" flipV="1">
            <a:off x="5280035" y="4351350"/>
            <a:ext cx="215900" cy="152400"/>
          </a:xfrm>
          <a:prstGeom prst="straightConnector1">
            <a:avLst/>
          </a:prstGeom>
          <a:noFill/>
          <a:ln w="12700">
            <a:solidFill>
              <a:schemeClr val="tx1"/>
            </a:solidFill>
            <a:round/>
            <a:headEnd/>
            <a:tailEnd type="triangle" w="lg" len="med"/>
          </a:ln>
        </p:spPr>
      </p:cxnSp>
      <p:sp>
        <p:nvSpPr>
          <p:cNvPr id="34" name="Rectangle 190"/>
          <p:cNvSpPr>
            <a:spLocks noChangeArrowheads="1"/>
          </p:cNvSpPr>
          <p:nvPr/>
        </p:nvSpPr>
        <p:spPr bwMode="auto">
          <a:xfrm>
            <a:off x="4632335"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35" name="AutoShape 191"/>
          <p:cNvCxnSpPr>
            <a:cxnSpLocks noChangeShapeType="1"/>
            <a:stCxn id="34" idx="0"/>
            <a:endCxn id="30" idx="2"/>
          </p:cNvCxnSpPr>
          <p:nvPr/>
        </p:nvCxnSpPr>
        <p:spPr bwMode="auto">
          <a:xfrm flipV="1">
            <a:off x="4775210" y="4351350"/>
            <a:ext cx="504825" cy="566737"/>
          </a:xfrm>
          <a:prstGeom prst="straightConnector1">
            <a:avLst/>
          </a:prstGeom>
          <a:noFill/>
          <a:ln w="12700">
            <a:solidFill>
              <a:schemeClr val="tx1"/>
            </a:solidFill>
            <a:round/>
            <a:headEnd/>
            <a:tailEnd type="triangle" w="lg" len="med"/>
          </a:ln>
        </p:spPr>
      </p:cxnSp>
      <p:cxnSp>
        <p:nvCxnSpPr>
          <p:cNvPr id="36" name="AutoShape 192"/>
          <p:cNvCxnSpPr>
            <a:cxnSpLocks noChangeShapeType="1"/>
            <a:stCxn id="34" idx="0"/>
            <a:endCxn id="23" idx="1"/>
          </p:cNvCxnSpPr>
          <p:nvPr/>
        </p:nvCxnSpPr>
        <p:spPr bwMode="auto">
          <a:xfrm flipV="1">
            <a:off x="4775210" y="4608525"/>
            <a:ext cx="577850" cy="309562"/>
          </a:xfrm>
          <a:prstGeom prst="straightConnector1">
            <a:avLst/>
          </a:prstGeom>
          <a:noFill/>
          <a:ln w="12700">
            <a:solidFill>
              <a:schemeClr val="tx1"/>
            </a:solidFill>
            <a:round/>
            <a:headEnd/>
            <a:tailEnd type="triangle" w="lg" len="med"/>
          </a:ln>
        </p:spPr>
      </p:cxnSp>
      <p:sp>
        <p:nvSpPr>
          <p:cNvPr id="37" name="Rectangle 193"/>
          <p:cNvSpPr>
            <a:spLocks noChangeArrowheads="1"/>
          </p:cNvSpPr>
          <p:nvPr/>
        </p:nvSpPr>
        <p:spPr bwMode="auto">
          <a:xfrm>
            <a:off x="5857884" y="59896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38" name="Rectangle 194"/>
          <p:cNvSpPr>
            <a:spLocks noChangeArrowheads="1"/>
          </p:cNvSpPr>
          <p:nvPr/>
        </p:nvSpPr>
        <p:spPr bwMode="auto">
          <a:xfrm>
            <a:off x="6289684" y="6007119"/>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39" name="Rectangle 195"/>
          <p:cNvSpPr>
            <a:spLocks noChangeArrowheads="1"/>
          </p:cNvSpPr>
          <p:nvPr/>
        </p:nvSpPr>
        <p:spPr bwMode="auto">
          <a:xfrm>
            <a:off x="6286509" y="55578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40" name="Rectangle 196"/>
          <p:cNvSpPr>
            <a:spLocks noChangeArrowheads="1"/>
          </p:cNvSpPr>
          <p:nvPr/>
        </p:nvSpPr>
        <p:spPr bwMode="auto">
          <a:xfrm>
            <a:off x="6718309" y="5557857"/>
            <a:ext cx="287337"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41" name="Rectangle 197"/>
          <p:cNvSpPr>
            <a:spLocks noChangeArrowheads="1"/>
          </p:cNvSpPr>
          <p:nvPr/>
        </p:nvSpPr>
        <p:spPr bwMode="auto">
          <a:xfrm>
            <a:off x="6721484" y="59896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42" name="AutoShape 198"/>
          <p:cNvCxnSpPr>
            <a:cxnSpLocks noChangeShapeType="1"/>
            <a:stCxn id="37" idx="0"/>
            <a:endCxn id="39" idx="2"/>
          </p:cNvCxnSpPr>
          <p:nvPr/>
        </p:nvCxnSpPr>
        <p:spPr bwMode="auto">
          <a:xfrm flipV="1">
            <a:off x="6000759" y="5765819"/>
            <a:ext cx="428625" cy="223838"/>
          </a:xfrm>
          <a:prstGeom prst="straightConnector1">
            <a:avLst/>
          </a:prstGeom>
          <a:noFill/>
          <a:ln w="12700">
            <a:solidFill>
              <a:schemeClr val="tx1"/>
            </a:solidFill>
            <a:round/>
            <a:headEnd/>
            <a:tailEnd type="triangle" w="lg" len="med"/>
          </a:ln>
        </p:spPr>
      </p:cxnSp>
      <p:cxnSp>
        <p:nvCxnSpPr>
          <p:cNvPr id="43" name="AutoShape 199"/>
          <p:cNvCxnSpPr>
            <a:cxnSpLocks noChangeShapeType="1"/>
            <a:stCxn id="38" idx="0"/>
            <a:endCxn id="39" idx="2"/>
          </p:cNvCxnSpPr>
          <p:nvPr/>
        </p:nvCxnSpPr>
        <p:spPr bwMode="auto">
          <a:xfrm flipH="1" flipV="1">
            <a:off x="6429384" y="5765819"/>
            <a:ext cx="3175" cy="241300"/>
          </a:xfrm>
          <a:prstGeom prst="straightConnector1">
            <a:avLst/>
          </a:prstGeom>
          <a:noFill/>
          <a:ln w="12700">
            <a:solidFill>
              <a:schemeClr val="tx1"/>
            </a:solidFill>
            <a:round/>
            <a:headEnd/>
            <a:tailEnd type="triangle" w="lg" len="med"/>
          </a:ln>
        </p:spPr>
      </p:cxnSp>
      <p:cxnSp>
        <p:nvCxnSpPr>
          <p:cNvPr id="44" name="AutoShape 200"/>
          <p:cNvCxnSpPr>
            <a:cxnSpLocks noChangeShapeType="1"/>
            <a:stCxn id="41" idx="0"/>
            <a:endCxn id="40" idx="2"/>
          </p:cNvCxnSpPr>
          <p:nvPr/>
        </p:nvCxnSpPr>
        <p:spPr bwMode="auto">
          <a:xfrm flipH="1" flipV="1">
            <a:off x="6862771" y="5765819"/>
            <a:ext cx="1588" cy="223838"/>
          </a:xfrm>
          <a:prstGeom prst="straightConnector1">
            <a:avLst/>
          </a:prstGeom>
          <a:noFill/>
          <a:ln w="12700">
            <a:solidFill>
              <a:schemeClr val="tx1"/>
            </a:solidFill>
            <a:round/>
            <a:headEnd/>
            <a:tailEnd type="triangle" w="lg" len="med"/>
          </a:ln>
        </p:spPr>
      </p:cxnSp>
      <p:cxnSp>
        <p:nvCxnSpPr>
          <p:cNvPr id="45" name="AutoShape 201"/>
          <p:cNvCxnSpPr>
            <a:cxnSpLocks noChangeShapeType="1"/>
            <a:stCxn id="40" idx="1"/>
            <a:endCxn id="39" idx="3"/>
          </p:cNvCxnSpPr>
          <p:nvPr/>
        </p:nvCxnSpPr>
        <p:spPr bwMode="auto">
          <a:xfrm flipH="1">
            <a:off x="6572259" y="5662632"/>
            <a:ext cx="146050" cy="0"/>
          </a:xfrm>
          <a:prstGeom prst="straightConnector1">
            <a:avLst/>
          </a:prstGeom>
          <a:noFill/>
          <a:ln w="12700">
            <a:solidFill>
              <a:schemeClr val="tx1"/>
            </a:solidFill>
            <a:round/>
            <a:headEnd/>
            <a:tailEnd type="triangle" w="lg" len="med"/>
          </a:ln>
        </p:spPr>
      </p:cxnSp>
      <p:sp>
        <p:nvSpPr>
          <p:cNvPr id="46" name="Rectangle 206"/>
          <p:cNvSpPr>
            <a:spLocks noChangeArrowheads="1"/>
          </p:cNvSpPr>
          <p:nvPr/>
        </p:nvSpPr>
        <p:spPr bwMode="auto">
          <a:xfrm>
            <a:off x="24241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47" name="AutoShape 209"/>
          <p:cNvCxnSpPr>
            <a:cxnSpLocks noChangeShapeType="1"/>
            <a:stCxn id="46" idx="0"/>
            <a:endCxn id="12" idx="2"/>
          </p:cNvCxnSpPr>
          <p:nvPr/>
        </p:nvCxnSpPr>
        <p:spPr bwMode="auto">
          <a:xfrm flipV="1">
            <a:off x="2566975" y="5780102"/>
            <a:ext cx="433388" cy="223838"/>
          </a:xfrm>
          <a:prstGeom prst="straightConnector1">
            <a:avLst/>
          </a:prstGeom>
          <a:noFill/>
          <a:ln w="12700">
            <a:solidFill>
              <a:schemeClr val="tx1"/>
            </a:solidFill>
            <a:round/>
            <a:headEnd/>
            <a:tailEnd type="triangle" w="lg" len="med"/>
          </a:ln>
        </p:spPr>
      </p:cxnSp>
      <p:cxnSp>
        <p:nvCxnSpPr>
          <p:cNvPr id="48" name="AutoShape 210"/>
          <p:cNvCxnSpPr>
            <a:cxnSpLocks noChangeShapeType="1"/>
            <a:stCxn id="39" idx="0"/>
            <a:endCxn id="21" idx="2"/>
          </p:cNvCxnSpPr>
          <p:nvPr/>
        </p:nvCxnSpPr>
        <p:spPr bwMode="auto">
          <a:xfrm rot="16200000" flipV="1">
            <a:off x="5603088" y="4731560"/>
            <a:ext cx="431807" cy="1220787"/>
          </a:xfrm>
          <a:prstGeom prst="straightConnector1">
            <a:avLst/>
          </a:prstGeom>
          <a:noFill/>
          <a:ln w="12700">
            <a:solidFill>
              <a:schemeClr val="tx1"/>
            </a:solidFill>
            <a:round/>
            <a:headEnd/>
            <a:tailEnd type="triangle" w="lg" len="med"/>
          </a:ln>
        </p:spPr>
      </p:cxnSp>
      <p:cxnSp>
        <p:nvCxnSpPr>
          <p:cNvPr id="49" name="AutoShape 212"/>
          <p:cNvCxnSpPr>
            <a:cxnSpLocks noChangeShapeType="1"/>
            <a:stCxn id="11" idx="3"/>
            <a:endCxn id="34" idx="1"/>
          </p:cNvCxnSpPr>
          <p:nvPr/>
        </p:nvCxnSpPr>
        <p:spPr bwMode="auto">
          <a:xfrm>
            <a:off x="4487872" y="5022862"/>
            <a:ext cx="144463" cy="0"/>
          </a:xfrm>
          <a:prstGeom prst="straightConnector1">
            <a:avLst/>
          </a:prstGeom>
          <a:noFill/>
          <a:ln w="12700">
            <a:solidFill>
              <a:schemeClr val="tx1"/>
            </a:solidFill>
            <a:round/>
            <a:headEnd/>
            <a:tailEnd type="triangle" w="lg" len="med"/>
          </a:ln>
        </p:spPr>
      </p:cxnSp>
      <p:cxnSp>
        <p:nvCxnSpPr>
          <p:cNvPr id="50" name="AutoShape 213"/>
          <p:cNvCxnSpPr>
            <a:cxnSpLocks noChangeShapeType="1"/>
            <a:stCxn id="11" idx="0"/>
            <a:endCxn id="30" idx="1"/>
          </p:cNvCxnSpPr>
          <p:nvPr/>
        </p:nvCxnSpPr>
        <p:spPr bwMode="auto">
          <a:xfrm flipV="1">
            <a:off x="4344997" y="4248162"/>
            <a:ext cx="792163" cy="669925"/>
          </a:xfrm>
          <a:prstGeom prst="straightConnector1">
            <a:avLst/>
          </a:prstGeom>
          <a:noFill/>
          <a:ln w="12700">
            <a:solidFill>
              <a:schemeClr val="tx1"/>
            </a:solidFill>
            <a:round/>
            <a:headEnd/>
            <a:tailEnd type="triangle" w="lg" len="med"/>
          </a:ln>
        </p:spPr>
      </p:cxnSp>
      <p:cxnSp>
        <p:nvCxnSpPr>
          <p:cNvPr id="51" name="AutoShape 214"/>
          <p:cNvCxnSpPr>
            <a:cxnSpLocks noChangeShapeType="1"/>
            <a:stCxn id="37" idx="0"/>
            <a:endCxn id="21" idx="2"/>
          </p:cNvCxnSpPr>
          <p:nvPr/>
        </p:nvCxnSpPr>
        <p:spPr bwMode="auto">
          <a:xfrm rot="16200000" flipV="1">
            <a:off x="5172875" y="5161773"/>
            <a:ext cx="863607" cy="792162"/>
          </a:xfrm>
          <a:prstGeom prst="straightConnector1">
            <a:avLst/>
          </a:prstGeom>
          <a:noFill/>
          <a:ln w="12700">
            <a:solidFill>
              <a:schemeClr val="tx1"/>
            </a:solidFill>
            <a:round/>
            <a:headEnd/>
            <a:tailEnd type="triangle" w="lg" len="med"/>
          </a:ln>
        </p:spPr>
      </p:cxnSp>
      <p:cxnSp>
        <p:nvCxnSpPr>
          <p:cNvPr id="52" name="AutoShape 215"/>
          <p:cNvCxnSpPr>
            <a:cxnSpLocks noChangeShapeType="1"/>
            <a:stCxn id="46" idx="1"/>
            <a:endCxn id="8" idx="2"/>
          </p:cNvCxnSpPr>
          <p:nvPr/>
        </p:nvCxnSpPr>
        <p:spPr bwMode="auto">
          <a:xfrm flipH="1" flipV="1">
            <a:off x="2136763" y="5780102"/>
            <a:ext cx="287337" cy="328613"/>
          </a:xfrm>
          <a:prstGeom prst="straightConnector1">
            <a:avLst/>
          </a:prstGeom>
          <a:noFill/>
          <a:ln w="12700">
            <a:solidFill>
              <a:schemeClr val="tx1"/>
            </a:solidFill>
            <a:round/>
            <a:headEnd/>
            <a:tailEnd type="triangle" w="lg" len="med"/>
          </a:ln>
        </p:spPr>
      </p:cxnSp>
      <p:cxnSp>
        <p:nvCxnSpPr>
          <p:cNvPr id="53" name="AutoShape 218"/>
          <p:cNvCxnSpPr>
            <a:cxnSpLocks noChangeShapeType="1"/>
            <a:stCxn id="41" idx="1"/>
            <a:endCxn id="38" idx="3"/>
          </p:cNvCxnSpPr>
          <p:nvPr/>
        </p:nvCxnSpPr>
        <p:spPr bwMode="auto">
          <a:xfrm flipH="1">
            <a:off x="6575434" y="6094432"/>
            <a:ext cx="146050" cy="17462"/>
          </a:xfrm>
          <a:prstGeom prst="straightConnector1">
            <a:avLst/>
          </a:prstGeom>
          <a:noFill/>
          <a:ln w="12700">
            <a:solidFill>
              <a:schemeClr val="tx1"/>
            </a:solidFill>
            <a:round/>
            <a:headEnd/>
            <a:tailEnd type="triangle" w="lg" len="med"/>
          </a:ln>
        </p:spPr>
      </p:cxnSp>
      <p:cxnSp>
        <p:nvCxnSpPr>
          <p:cNvPr id="54" name="AutoShape 219"/>
          <p:cNvCxnSpPr>
            <a:cxnSpLocks noChangeShapeType="1"/>
            <a:stCxn id="16" idx="3"/>
            <a:endCxn id="30" idx="1"/>
          </p:cNvCxnSpPr>
          <p:nvPr/>
        </p:nvCxnSpPr>
        <p:spPr bwMode="auto">
          <a:xfrm>
            <a:off x="4484697" y="4248162"/>
            <a:ext cx="652463" cy="0"/>
          </a:xfrm>
          <a:prstGeom prst="straightConnector1">
            <a:avLst/>
          </a:prstGeom>
          <a:noFill/>
          <a:ln w="12700">
            <a:solidFill>
              <a:schemeClr val="tx1"/>
            </a:solidFill>
            <a:round/>
            <a:headEnd/>
            <a:tailEnd type="triangle" w="lg" len="med"/>
          </a:ln>
        </p:spPr>
      </p:cxnSp>
      <p:sp>
        <p:nvSpPr>
          <p:cNvPr id="55" name="Rectangle 220"/>
          <p:cNvSpPr>
            <a:spLocks noChangeArrowheads="1"/>
          </p:cNvSpPr>
          <p:nvPr/>
        </p:nvSpPr>
        <p:spPr bwMode="auto">
          <a:xfrm>
            <a:off x="15605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56" name="Rectangle 221"/>
          <p:cNvSpPr>
            <a:spLocks noChangeArrowheads="1"/>
          </p:cNvSpPr>
          <p:nvPr/>
        </p:nvSpPr>
        <p:spPr bwMode="auto">
          <a:xfrm>
            <a:off x="19923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57" name="AutoShape 222"/>
          <p:cNvCxnSpPr>
            <a:cxnSpLocks noChangeShapeType="1"/>
            <a:stCxn id="55" idx="0"/>
            <a:endCxn id="19" idx="2"/>
          </p:cNvCxnSpPr>
          <p:nvPr/>
        </p:nvCxnSpPr>
        <p:spPr bwMode="auto">
          <a:xfrm flipV="1">
            <a:off x="1703375" y="5780102"/>
            <a:ext cx="0" cy="223838"/>
          </a:xfrm>
          <a:prstGeom prst="straightConnector1">
            <a:avLst/>
          </a:prstGeom>
          <a:noFill/>
          <a:ln w="12700">
            <a:solidFill>
              <a:schemeClr val="tx1"/>
            </a:solidFill>
            <a:round/>
            <a:headEnd/>
            <a:tailEnd type="triangle" w="lg" len="med"/>
          </a:ln>
        </p:spPr>
      </p:cxnSp>
      <p:cxnSp>
        <p:nvCxnSpPr>
          <p:cNvPr id="58" name="AutoShape 223"/>
          <p:cNvCxnSpPr>
            <a:cxnSpLocks noChangeShapeType="1"/>
            <a:stCxn id="56" idx="0"/>
            <a:endCxn id="8" idx="2"/>
          </p:cNvCxnSpPr>
          <p:nvPr/>
        </p:nvCxnSpPr>
        <p:spPr bwMode="auto">
          <a:xfrm flipV="1">
            <a:off x="2135175" y="5780102"/>
            <a:ext cx="1588" cy="223838"/>
          </a:xfrm>
          <a:prstGeom prst="straightConnector1">
            <a:avLst/>
          </a:prstGeom>
          <a:noFill/>
          <a:ln w="12700">
            <a:solidFill>
              <a:schemeClr val="tx1"/>
            </a:solidFill>
            <a:round/>
            <a:headEnd/>
            <a:tailEnd type="triangle" w="lg" len="med"/>
          </a:ln>
        </p:spPr>
      </p:cxnSp>
      <p:cxnSp>
        <p:nvCxnSpPr>
          <p:cNvPr id="59" name="AutoShape 224"/>
          <p:cNvCxnSpPr>
            <a:cxnSpLocks noChangeShapeType="1"/>
            <a:stCxn id="56" idx="0"/>
            <a:endCxn id="19" idx="2"/>
          </p:cNvCxnSpPr>
          <p:nvPr/>
        </p:nvCxnSpPr>
        <p:spPr bwMode="auto">
          <a:xfrm flipH="1" flipV="1">
            <a:off x="1703375" y="5780102"/>
            <a:ext cx="431800" cy="223838"/>
          </a:xfrm>
          <a:prstGeom prst="straightConnector1">
            <a:avLst/>
          </a:prstGeom>
          <a:noFill/>
          <a:ln w="12700">
            <a:solidFill>
              <a:schemeClr val="tx1"/>
            </a:solidFill>
            <a:round/>
            <a:headEnd/>
            <a:tailEnd type="triangle" w="lg" len="med"/>
          </a:ln>
        </p:spPr>
      </p:cxnSp>
      <p:cxnSp>
        <p:nvCxnSpPr>
          <p:cNvPr id="60" name="AutoShape 225"/>
          <p:cNvCxnSpPr>
            <a:cxnSpLocks noChangeShapeType="1"/>
            <a:stCxn id="46" idx="0"/>
            <a:endCxn id="9" idx="2"/>
          </p:cNvCxnSpPr>
          <p:nvPr/>
        </p:nvCxnSpPr>
        <p:spPr bwMode="auto">
          <a:xfrm flipV="1">
            <a:off x="2566975" y="5797565"/>
            <a:ext cx="1588" cy="206375"/>
          </a:xfrm>
          <a:prstGeom prst="straightConnector1">
            <a:avLst/>
          </a:prstGeom>
          <a:noFill/>
          <a:ln w="12700">
            <a:solidFill>
              <a:schemeClr val="tx1"/>
            </a:solidFill>
            <a:round/>
            <a:headEnd/>
            <a:tailEnd type="triangle" w="lg" len="med"/>
          </a:ln>
        </p:spPr>
      </p:cxnSp>
      <p:sp>
        <p:nvSpPr>
          <p:cNvPr id="67" name="Rectangle 43"/>
          <p:cNvSpPr>
            <a:spLocks noChangeArrowheads="1"/>
          </p:cNvSpPr>
          <p:nvPr/>
        </p:nvSpPr>
        <p:spPr bwMode="auto">
          <a:xfrm>
            <a:off x="3433752" y="43545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68" name="Rectangle 56"/>
          <p:cNvSpPr>
            <a:spLocks noChangeArrowheads="1"/>
          </p:cNvSpPr>
          <p:nvPr/>
        </p:nvSpPr>
        <p:spPr bwMode="auto">
          <a:xfrm>
            <a:off x="3000364" y="43545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69" name="Rectangle 220"/>
          <p:cNvSpPr>
            <a:spLocks noChangeArrowheads="1"/>
          </p:cNvSpPr>
          <p:nvPr/>
        </p:nvSpPr>
        <p:spPr bwMode="auto">
          <a:xfrm>
            <a:off x="3000364" y="47863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70" name="Rectangle 221"/>
          <p:cNvSpPr>
            <a:spLocks noChangeArrowheads="1"/>
          </p:cNvSpPr>
          <p:nvPr/>
        </p:nvSpPr>
        <p:spPr bwMode="auto">
          <a:xfrm>
            <a:off x="3432164" y="47863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71" name="AutoShape 222"/>
          <p:cNvCxnSpPr>
            <a:cxnSpLocks noChangeShapeType="1"/>
            <a:stCxn id="69" idx="0"/>
            <a:endCxn id="68" idx="2"/>
          </p:cNvCxnSpPr>
          <p:nvPr/>
        </p:nvCxnSpPr>
        <p:spPr bwMode="auto">
          <a:xfrm rot="5400000" flipH="1" flipV="1">
            <a:off x="3031320" y="4674403"/>
            <a:ext cx="223838" cy="1588"/>
          </a:xfrm>
          <a:prstGeom prst="straightConnector1">
            <a:avLst/>
          </a:prstGeom>
          <a:noFill/>
          <a:ln w="12700">
            <a:solidFill>
              <a:schemeClr val="tx1"/>
            </a:solidFill>
            <a:round/>
            <a:headEnd/>
            <a:tailEnd type="triangle" w="lg" len="med"/>
          </a:ln>
        </p:spPr>
      </p:cxnSp>
      <p:cxnSp>
        <p:nvCxnSpPr>
          <p:cNvPr id="72" name="AutoShape 223"/>
          <p:cNvCxnSpPr>
            <a:cxnSpLocks noChangeShapeType="1"/>
            <a:stCxn id="70" idx="0"/>
            <a:endCxn id="67" idx="2"/>
          </p:cNvCxnSpPr>
          <p:nvPr/>
        </p:nvCxnSpPr>
        <p:spPr bwMode="auto">
          <a:xfrm rot="5400000" flipH="1" flipV="1">
            <a:off x="3463914" y="4673609"/>
            <a:ext cx="223838" cy="1588"/>
          </a:xfrm>
          <a:prstGeom prst="straightConnector1">
            <a:avLst/>
          </a:prstGeom>
          <a:noFill/>
          <a:ln w="12700">
            <a:solidFill>
              <a:schemeClr val="tx1"/>
            </a:solidFill>
            <a:round/>
            <a:headEnd/>
            <a:tailEnd type="triangle" w="lg" len="med"/>
          </a:ln>
        </p:spPr>
      </p:cxnSp>
      <p:cxnSp>
        <p:nvCxnSpPr>
          <p:cNvPr id="73" name="AutoShape 224"/>
          <p:cNvCxnSpPr>
            <a:cxnSpLocks noChangeShapeType="1"/>
            <a:stCxn id="70" idx="0"/>
            <a:endCxn id="68" idx="2"/>
          </p:cNvCxnSpPr>
          <p:nvPr/>
        </p:nvCxnSpPr>
        <p:spPr bwMode="auto">
          <a:xfrm rot="16200000" flipV="1">
            <a:off x="3247220" y="4458503"/>
            <a:ext cx="223838" cy="431800"/>
          </a:xfrm>
          <a:prstGeom prst="straightConnector1">
            <a:avLst/>
          </a:prstGeom>
          <a:noFill/>
          <a:ln w="12700">
            <a:solidFill>
              <a:schemeClr val="tx1"/>
            </a:solidFill>
            <a:round/>
            <a:headEnd/>
            <a:tailEnd type="triangle" w="lg" len="med"/>
          </a:ln>
        </p:spPr>
      </p:cxnSp>
      <p:cxnSp>
        <p:nvCxnSpPr>
          <p:cNvPr id="80" name="AutoShape 55"/>
          <p:cNvCxnSpPr>
            <a:cxnSpLocks noChangeShapeType="1"/>
            <a:stCxn id="12" idx="0"/>
            <a:endCxn id="69" idx="2"/>
          </p:cNvCxnSpPr>
          <p:nvPr/>
        </p:nvCxnSpPr>
        <p:spPr bwMode="auto">
          <a:xfrm rot="5400000" flipH="1" flipV="1">
            <a:off x="2782873" y="5211774"/>
            <a:ext cx="577856" cy="142876"/>
          </a:xfrm>
          <a:prstGeom prst="straightConnector1">
            <a:avLst/>
          </a:prstGeom>
          <a:noFill/>
          <a:ln w="12700">
            <a:solidFill>
              <a:schemeClr val="tx1"/>
            </a:solidFill>
            <a:round/>
            <a:headEnd/>
            <a:tailEnd type="triangle" w="lg" len="med"/>
          </a:ln>
        </p:spPr>
      </p:cxnSp>
      <p:cxnSp>
        <p:nvCxnSpPr>
          <p:cNvPr id="83" name="AutoShape 55"/>
          <p:cNvCxnSpPr>
            <a:cxnSpLocks noChangeShapeType="1"/>
            <a:stCxn id="10" idx="0"/>
            <a:endCxn id="70" idx="2"/>
          </p:cNvCxnSpPr>
          <p:nvPr/>
        </p:nvCxnSpPr>
        <p:spPr bwMode="auto">
          <a:xfrm rot="5400000" flipH="1" flipV="1">
            <a:off x="2895585" y="4522799"/>
            <a:ext cx="207968" cy="1150939"/>
          </a:xfrm>
          <a:prstGeom prst="straightConnector1">
            <a:avLst/>
          </a:prstGeom>
          <a:noFill/>
          <a:ln w="12700">
            <a:solidFill>
              <a:schemeClr val="tx1"/>
            </a:solidFill>
            <a:round/>
            <a:headEnd/>
            <a:tailEnd type="triangle" w="lg" len="med"/>
          </a:ln>
        </p:spPr>
      </p:cxnSp>
      <p:cxnSp>
        <p:nvCxnSpPr>
          <p:cNvPr id="87" name="AutoShape 55"/>
          <p:cNvCxnSpPr>
            <a:cxnSpLocks noChangeShapeType="1"/>
            <a:stCxn id="37" idx="0"/>
            <a:endCxn id="70" idx="2"/>
          </p:cNvCxnSpPr>
          <p:nvPr/>
        </p:nvCxnSpPr>
        <p:spPr bwMode="auto">
          <a:xfrm rot="16200000" flipV="1">
            <a:off x="4290213" y="4279111"/>
            <a:ext cx="995373" cy="2425720"/>
          </a:xfrm>
          <a:prstGeom prst="straightConnector1">
            <a:avLst/>
          </a:prstGeom>
          <a:noFill/>
          <a:ln w="12700">
            <a:solidFill>
              <a:schemeClr val="tx1"/>
            </a:solidFill>
            <a:round/>
            <a:headEnd/>
            <a:tailEnd type="triangle" w="lg" len="med"/>
          </a:ln>
        </p:spPr>
      </p:cxnSp>
      <p:cxnSp>
        <p:nvCxnSpPr>
          <p:cNvPr id="90" name="AutoShape 55"/>
          <p:cNvCxnSpPr>
            <a:cxnSpLocks noChangeShapeType="1"/>
            <a:stCxn id="39" idx="1"/>
            <a:endCxn id="70" idx="2"/>
          </p:cNvCxnSpPr>
          <p:nvPr/>
        </p:nvCxnSpPr>
        <p:spPr bwMode="auto">
          <a:xfrm rot="10800000">
            <a:off x="3575039" y="4994284"/>
            <a:ext cx="2711470" cy="667554"/>
          </a:xfrm>
          <a:prstGeom prst="straightConnector1">
            <a:avLst/>
          </a:prstGeom>
          <a:noFill/>
          <a:ln w="12700">
            <a:solidFill>
              <a:schemeClr val="tx1"/>
            </a:solidFill>
            <a:round/>
            <a:headEnd/>
            <a:tailEnd type="triangle" w="lg" len="med"/>
          </a:ln>
        </p:spPr>
      </p:cxnSp>
      <p:cxnSp>
        <p:nvCxnSpPr>
          <p:cNvPr id="93" name="AutoShape 55"/>
          <p:cNvCxnSpPr>
            <a:cxnSpLocks noChangeShapeType="1"/>
            <a:stCxn id="34" idx="0"/>
            <a:endCxn id="70" idx="3"/>
          </p:cNvCxnSpPr>
          <p:nvPr/>
        </p:nvCxnSpPr>
        <p:spPr bwMode="auto">
          <a:xfrm rot="16200000" flipV="1">
            <a:off x="4232670" y="4375547"/>
            <a:ext cx="27784" cy="1057296"/>
          </a:xfrm>
          <a:prstGeom prst="straightConnector1">
            <a:avLst/>
          </a:prstGeom>
          <a:noFill/>
          <a:ln w="12700">
            <a:solidFill>
              <a:schemeClr val="tx1"/>
            </a:solidFill>
            <a:round/>
            <a:headEnd/>
            <a:tailEnd type="triangle" w="lg" len="med"/>
          </a:ln>
        </p:spPr>
      </p:cxnSp>
      <p:cxnSp>
        <p:nvCxnSpPr>
          <p:cNvPr id="96" name="AutoShape 55"/>
          <p:cNvCxnSpPr>
            <a:cxnSpLocks noChangeShapeType="1"/>
            <a:stCxn id="16" idx="1"/>
            <a:endCxn id="70" idx="3"/>
          </p:cNvCxnSpPr>
          <p:nvPr/>
        </p:nvCxnSpPr>
        <p:spPr bwMode="auto">
          <a:xfrm rot="10800000" flipV="1">
            <a:off x="3717915" y="4247369"/>
            <a:ext cx="481033" cy="642934"/>
          </a:xfrm>
          <a:prstGeom prst="straightConnector1">
            <a:avLst/>
          </a:prstGeom>
          <a:noFill/>
          <a:ln w="12700">
            <a:solidFill>
              <a:schemeClr val="tx1"/>
            </a:solidFill>
            <a:round/>
            <a:headEnd/>
            <a:tailEnd type="triangle" w="lg" len="med"/>
          </a:ln>
        </p:spPr>
      </p:cxnSp>
      <p:sp>
        <p:nvSpPr>
          <p:cNvPr id="114" name="Rectangle 177"/>
          <p:cNvSpPr>
            <a:spLocks noChangeArrowheads="1"/>
          </p:cNvSpPr>
          <p:nvPr/>
        </p:nvSpPr>
        <p:spPr bwMode="auto">
          <a:xfrm>
            <a:off x="3924301" y="6200791"/>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5" name="Rectangle 179"/>
          <p:cNvSpPr>
            <a:spLocks noChangeArrowheads="1"/>
          </p:cNvSpPr>
          <p:nvPr/>
        </p:nvSpPr>
        <p:spPr bwMode="auto">
          <a:xfrm>
            <a:off x="4211639" y="578645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6" name="Rectangle 180"/>
          <p:cNvSpPr>
            <a:spLocks noChangeArrowheads="1"/>
          </p:cNvSpPr>
          <p:nvPr/>
        </p:nvSpPr>
        <p:spPr bwMode="auto">
          <a:xfrm>
            <a:off x="4714876" y="5786454"/>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7" name="Rectangle 186"/>
          <p:cNvSpPr>
            <a:spLocks noChangeArrowheads="1"/>
          </p:cNvSpPr>
          <p:nvPr/>
        </p:nvSpPr>
        <p:spPr bwMode="auto">
          <a:xfrm>
            <a:off x="3995739" y="5426091"/>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18" name="AutoShape 209"/>
          <p:cNvCxnSpPr>
            <a:cxnSpLocks noChangeShapeType="1"/>
            <a:stCxn id="114" idx="0"/>
            <a:endCxn id="117" idx="2"/>
          </p:cNvCxnSpPr>
          <p:nvPr/>
        </p:nvCxnSpPr>
        <p:spPr bwMode="auto">
          <a:xfrm rot="5400000" flipH="1" flipV="1">
            <a:off x="3819527" y="5881704"/>
            <a:ext cx="566737" cy="71438"/>
          </a:xfrm>
          <a:prstGeom prst="straightConnector1">
            <a:avLst/>
          </a:prstGeom>
          <a:noFill/>
          <a:ln w="12700">
            <a:solidFill>
              <a:schemeClr val="tx1"/>
            </a:solidFill>
            <a:round/>
            <a:headEnd/>
            <a:tailEnd type="triangle" w="lg" len="med"/>
          </a:ln>
        </p:spPr>
      </p:cxnSp>
      <p:cxnSp>
        <p:nvCxnSpPr>
          <p:cNvPr id="121" name="AutoShape 209"/>
          <p:cNvCxnSpPr>
            <a:cxnSpLocks noChangeShapeType="1"/>
            <a:stCxn id="114" idx="3"/>
            <a:endCxn id="116" idx="2"/>
          </p:cNvCxnSpPr>
          <p:nvPr/>
        </p:nvCxnSpPr>
        <p:spPr bwMode="auto">
          <a:xfrm flipV="1">
            <a:off x="4210051" y="5994416"/>
            <a:ext cx="648494" cy="310357"/>
          </a:xfrm>
          <a:prstGeom prst="straightConnector1">
            <a:avLst/>
          </a:prstGeom>
          <a:noFill/>
          <a:ln w="12700">
            <a:solidFill>
              <a:schemeClr val="tx1"/>
            </a:solidFill>
            <a:round/>
            <a:headEnd/>
            <a:tailEnd type="triangle" w="lg" len="med"/>
          </a:ln>
        </p:spPr>
      </p:cxnSp>
      <p:cxnSp>
        <p:nvCxnSpPr>
          <p:cNvPr id="124" name="AutoShape 209"/>
          <p:cNvCxnSpPr>
            <a:cxnSpLocks noChangeShapeType="1"/>
            <a:stCxn id="116" idx="1"/>
            <a:endCxn id="115" idx="3"/>
          </p:cNvCxnSpPr>
          <p:nvPr/>
        </p:nvCxnSpPr>
        <p:spPr bwMode="auto">
          <a:xfrm rot="10800000">
            <a:off x="4497390" y="5890435"/>
            <a:ext cx="217487" cy="1588"/>
          </a:xfrm>
          <a:prstGeom prst="straightConnector1">
            <a:avLst/>
          </a:prstGeom>
          <a:noFill/>
          <a:ln w="12700">
            <a:solidFill>
              <a:schemeClr val="tx1"/>
            </a:solidFill>
            <a:round/>
            <a:headEnd/>
            <a:tailEnd type="triangle" w="lg" len="med"/>
          </a:ln>
        </p:spPr>
      </p:cxnSp>
      <p:cxnSp>
        <p:nvCxnSpPr>
          <p:cNvPr id="127" name="AutoShape 209"/>
          <p:cNvCxnSpPr>
            <a:cxnSpLocks noChangeShapeType="1"/>
            <a:stCxn id="115" idx="0"/>
            <a:endCxn id="117" idx="2"/>
          </p:cNvCxnSpPr>
          <p:nvPr/>
        </p:nvCxnSpPr>
        <p:spPr bwMode="auto">
          <a:xfrm rot="16200000" flipV="1">
            <a:off x="4170364" y="5602304"/>
            <a:ext cx="152400" cy="215900"/>
          </a:xfrm>
          <a:prstGeom prst="straightConnector1">
            <a:avLst/>
          </a:prstGeom>
          <a:noFill/>
          <a:ln w="12700">
            <a:solidFill>
              <a:schemeClr val="tx1"/>
            </a:solidFill>
            <a:round/>
            <a:headEnd/>
            <a:tailEnd type="triangle" w="lg" len="med"/>
          </a:ln>
        </p:spPr>
      </p:cxnSp>
      <p:cxnSp>
        <p:nvCxnSpPr>
          <p:cNvPr id="130" name="AutoShape 209"/>
          <p:cNvCxnSpPr>
            <a:cxnSpLocks noChangeShapeType="1"/>
            <a:stCxn id="114" idx="0"/>
            <a:endCxn id="115" idx="2"/>
          </p:cNvCxnSpPr>
          <p:nvPr/>
        </p:nvCxnSpPr>
        <p:spPr bwMode="auto">
          <a:xfrm rot="5400000" flipH="1" flipV="1">
            <a:off x="4107658" y="5953935"/>
            <a:ext cx="206375" cy="287338"/>
          </a:xfrm>
          <a:prstGeom prst="straightConnector1">
            <a:avLst/>
          </a:prstGeom>
          <a:noFill/>
          <a:ln w="12700">
            <a:solidFill>
              <a:schemeClr val="tx1"/>
            </a:solidFill>
            <a:round/>
            <a:headEnd/>
            <a:tailEnd type="triangle" w="lg" len="med"/>
          </a:ln>
        </p:spPr>
      </p:cxnSp>
      <p:cxnSp>
        <p:nvCxnSpPr>
          <p:cNvPr id="133" name="AutoShape 209"/>
          <p:cNvCxnSpPr>
            <a:cxnSpLocks noChangeShapeType="1"/>
            <a:stCxn id="117" idx="0"/>
            <a:endCxn id="69" idx="2"/>
          </p:cNvCxnSpPr>
          <p:nvPr/>
        </p:nvCxnSpPr>
        <p:spPr bwMode="auto">
          <a:xfrm rot="16200000" flipV="1">
            <a:off x="3425024" y="4712500"/>
            <a:ext cx="431807" cy="995375"/>
          </a:xfrm>
          <a:prstGeom prst="straightConnector1">
            <a:avLst/>
          </a:prstGeom>
          <a:noFill/>
          <a:ln w="12700">
            <a:solidFill>
              <a:schemeClr val="tx1"/>
            </a:solidFill>
            <a:round/>
            <a:headEnd/>
            <a:tailEnd type="triangle" w="lg" len="med"/>
          </a:ln>
        </p:spPr>
      </p:cxnSp>
      <p:cxnSp>
        <p:nvCxnSpPr>
          <p:cNvPr id="136" name="AutoShape 209"/>
          <p:cNvCxnSpPr>
            <a:cxnSpLocks noChangeShapeType="1"/>
            <a:stCxn id="114" idx="1"/>
            <a:endCxn id="69" idx="2"/>
          </p:cNvCxnSpPr>
          <p:nvPr/>
        </p:nvCxnSpPr>
        <p:spPr bwMode="auto">
          <a:xfrm rot="10800000">
            <a:off x="3143239" y="4994285"/>
            <a:ext cx="781062" cy="1310489"/>
          </a:xfrm>
          <a:prstGeom prst="straightConnector1">
            <a:avLst/>
          </a:prstGeom>
          <a:noFill/>
          <a:ln w="12700">
            <a:solidFill>
              <a:schemeClr val="tx1"/>
            </a:solidFill>
            <a:round/>
            <a:headEnd/>
            <a:tailEnd type="triangle" w="lg" len="med"/>
          </a:ln>
        </p:spPr>
      </p:cxnSp>
      <p:sp>
        <p:nvSpPr>
          <p:cNvPr id="85" name="上下矢印 84"/>
          <p:cNvSpPr/>
          <p:nvPr/>
        </p:nvSpPr>
        <p:spPr bwMode="auto">
          <a:xfrm>
            <a:off x="4071934" y="1357298"/>
            <a:ext cx="857256" cy="357190"/>
          </a:xfrm>
          <a:prstGeom prst="upDownArrow">
            <a:avLst>
              <a:gd name="adj1" fmla="val 50000"/>
              <a:gd name="adj2" fmla="val 38394"/>
            </a:avLst>
          </a:prstGeom>
          <a:solidFill>
            <a:schemeClr val="accent2"/>
          </a:solidFill>
          <a:ln w="19050" cap="flat" cmpd="sng" algn="ctr">
            <a:no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86" name="AutoShape 209"/>
          <p:cNvCxnSpPr>
            <a:cxnSpLocks noChangeShapeType="1"/>
            <a:stCxn id="114" idx="0"/>
            <a:endCxn id="70" idx="2"/>
          </p:cNvCxnSpPr>
          <p:nvPr/>
        </p:nvCxnSpPr>
        <p:spPr bwMode="auto">
          <a:xfrm rot="16200000" flipV="1">
            <a:off x="3217855" y="5351469"/>
            <a:ext cx="1206507" cy="492137"/>
          </a:xfrm>
          <a:prstGeom prst="straightConnector1">
            <a:avLst/>
          </a:prstGeom>
          <a:noFill/>
          <a:ln w="12700">
            <a:solidFill>
              <a:schemeClr val="tx1"/>
            </a:solidFill>
            <a:round/>
            <a:headEnd/>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linds(horizontal)">
                                      <p:cBhvr>
                                        <p:cTn id="16" dur="500"/>
                                        <p:tgtEl>
                                          <p:spTgt spid="87"/>
                                        </p:tgtEl>
                                      </p:cBhvr>
                                    </p:animEffect>
                                  </p:childTnLst>
                                </p:cTn>
                              </p:par>
                              <p:par>
                                <p:cTn id="17" presetID="3" presetClass="entr" presetSubtype="1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 presetClass="entr" presetSubtype="1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blinds(horizontal)">
                                      <p:cBhvr>
                                        <p:cTn id="22" dur="500"/>
                                        <p:tgtEl>
                                          <p:spTgt spid="93"/>
                                        </p:tgtEl>
                                      </p:cBhvr>
                                    </p:animEffect>
                                  </p:childTnLst>
                                </p:cTn>
                              </p:par>
                              <p:par>
                                <p:cTn id="23" presetID="3" presetClass="entr" presetSubtype="1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blinds(horizontal)">
                                      <p:cBhvr>
                                        <p:cTn id="25" dur="500"/>
                                        <p:tgtEl>
                                          <p:spTgt spid="96"/>
                                        </p:tgtEl>
                                      </p:cBhvr>
                                    </p:animEffect>
                                  </p:childTnLst>
                                </p:cTn>
                              </p:par>
                              <p:par>
                                <p:cTn id="26" presetID="3"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linds(horizontal)">
                                      <p:cBhvr>
                                        <p:cTn id="28" dur="500"/>
                                        <p:tgtEl>
                                          <p:spTgt spid="48"/>
                                        </p:tgtEl>
                                      </p:cBhvr>
                                    </p:animEffect>
                                  </p:childTnLst>
                                </p:cTn>
                              </p:par>
                              <p:par>
                                <p:cTn id="29" presetID="3" presetClass="entr" presetSubtype="1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linds(horizontal)">
                                      <p:cBhvr>
                                        <p:cTn id="31" dur="500"/>
                                        <p:tgtEl>
                                          <p:spTgt spid="51"/>
                                        </p:tgtEl>
                                      </p:cBhvr>
                                    </p:animEffect>
                                  </p:childTnLst>
                                </p:cTn>
                              </p:par>
                              <p:par>
                                <p:cTn id="32" presetID="3" presetClass="entr" presetSubtype="1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blinds(horizontal)">
                                      <p:cBhvr>
                                        <p:cTn id="34" dur="500"/>
                                        <p:tgtEl>
                                          <p:spTgt spid="133"/>
                                        </p:tgtEl>
                                      </p:cBhvr>
                                    </p:animEffect>
                                  </p:childTnLst>
                                </p:cTn>
                              </p:par>
                              <p:par>
                                <p:cTn id="35" presetID="3" presetClass="entr" presetSubtype="10" fill="hold" nodeType="with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blinds(horizontal)">
                                      <p:cBhvr>
                                        <p:cTn id="37" dur="500"/>
                                        <p:tgtEl>
                                          <p:spTgt spid="136"/>
                                        </p:tgtEl>
                                      </p:cBhvr>
                                    </p:animEffect>
                                  </p:childTnLst>
                                </p:cTn>
                              </p:par>
                              <p:par>
                                <p:cTn id="38" presetID="3" presetClass="entr" presetSubtype="1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blinds(horizontal)">
                                      <p:cBhvr>
                                        <p:cTn id="4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抽出される再利用単位の個数の分布</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40</a:t>
            </a:fld>
            <a:endParaRPr kumimoji="1" lang="ja-JP" altLang="en-US"/>
          </a:p>
        </p:txBody>
      </p:sp>
      <p:pic>
        <p:nvPicPr>
          <p:cNvPr id="75778" name="Picture 2"/>
          <p:cNvPicPr>
            <a:picLocks noGrp="1" noChangeAspect="1" noChangeArrowheads="1"/>
          </p:cNvPicPr>
          <p:nvPr>
            <p:ph idx="1"/>
          </p:nvPr>
        </p:nvPicPr>
        <p:blipFill>
          <a:blip r:embed="rId3"/>
          <a:srcRect/>
          <a:stretch>
            <a:fillRect/>
          </a:stretch>
        </p:blipFill>
        <p:spPr bwMode="auto">
          <a:xfrm>
            <a:off x="1785937" y="1151731"/>
            <a:ext cx="5572125" cy="50577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フィルタリングの効果 </a:t>
            </a:r>
            <a:r>
              <a:rPr kumimoji="1" lang="en-US" altLang="ja-JP" dirty="0" smtClean="0"/>
              <a:t>1</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41</a:t>
            </a:fld>
            <a:endParaRPr kumimoji="1" lang="ja-JP" altLang="en-US"/>
          </a:p>
        </p:txBody>
      </p:sp>
      <p:pic>
        <p:nvPicPr>
          <p:cNvPr id="76803" name="Picture 3"/>
          <p:cNvPicPr>
            <a:picLocks noGrp="1" noChangeAspect="1" noChangeArrowheads="1"/>
          </p:cNvPicPr>
          <p:nvPr>
            <p:ph idx="1"/>
          </p:nvPr>
        </p:nvPicPr>
        <p:blipFill>
          <a:blip r:embed="rId3"/>
          <a:srcRect/>
          <a:stretch>
            <a:fillRect/>
          </a:stretch>
        </p:blipFill>
        <p:spPr bwMode="auto">
          <a:xfrm>
            <a:off x="1943894" y="1052513"/>
            <a:ext cx="5256212" cy="52562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フィルタリングの効果 </a:t>
            </a:r>
            <a:r>
              <a:rPr kumimoji="1" lang="en-US" altLang="ja-JP" dirty="0" smtClean="0"/>
              <a:t>2</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42</a:t>
            </a:fld>
            <a:endParaRPr kumimoji="1" lang="ja-JP" altLang="en-US"/>
          </a:p>
        </p:txBody>
      </p:sp>
      <p:pic>
        <p:nvPicPr>
          <p:cNvPr id="77826" name="Picture 2"/>
          <p:cNvPicPr>
            <a:picLocks noGrp="1" noChangeAspect="1" noChangeArrowheads="1"/>
          </p:cNvPicPr>
          <p:nvPr>
            <p:ph idx="1"/>
          </p:nvPr>
        </p:nvPicPr>
        <p:blipFill>
          <a:blip r:embed="rId3"/>
          <a:srcRect/>
          <a:stretch>
            <a:fillRect/>
          </a:stretch>
        </p:blipFill>
        <p:spPr bwMode="auto">
          <a:xfrm>
            <a:off x="1943894" y="1052513"/>
            <a:ext cx="5256212" cy="52562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a:t>
            </a:r>
            <a:r>
              <a:rPr kumimoji="1" lang="en-US" altLang="ja-JP" dirty="0" smtClean="0"/>
              <a:t>Universality</a:t>
            </a:r>
            <a:endParaRPr kumimoji="1" lang="ja-JP" altLang="en-US" dirty="0"/>
          </a:p>
        </p:txBody>
      </p:sp>
      <p:sp>
        <p:nvSpPr>
          <p:cNvPr id="3" name="コンテンツ プレースホルダ 2"/>
          <p:cNvSpPr>
            <a:spLocks noGrp="1"/>
          </p:cNvSpPr>
          <p:nvPr>
            <p:ph idx="1"/>
          </p:nvPr>
        </p:nvSpPr>
        <p:spPr>
          <a:xfrm>
            <a:off x="107950" y="1052513"/>
            <a:ext cx="8928100" cy="2233611"/>
          </a:xfrm>
        </p:spPr>
        <p:txBody>
          <a:bodyPr>
            <a:normAutofit fontScale="92500" lnSpcReduction="10000"/>
          </a:bodyPr>
          <a:lstStyle/>
          <a:p>
            <a:r>
              <a:rPr kumimoji="1" lang="ja-JP" altLang="en-US" dirty="0" smtClean="0"/>
              <a:t>多くの部品に依存する場合は，部品を順位付けして示すことで理解しやすくなる</a:t>
            </a:r>
            <a:endParaRPr kumimoji="1" lang="en-US" altLang="ja-JP" dirty="0" smtClean="0"/>
          </a:p>
          <a:p>
            <a:r>
              <a:rPr lang="ja-JP" altLang="en-US" dirty="0" smtClean="0"/>
              <a:t>自動的</a:t>
            </a:r>
            <a:r>
              <a:rPr lang="ja-JP" altLang="en-US" dirty="0" smtClean="0"/>
              <a:t>に再帰的に適用すると，結果が膨大になるため，自動的に </a:t>
            </a:r>
            <a:r>
              <a:rPr lang="en-US" altLang="ja-JP" dirty="0" smtClean="0"/>
              <a:t>“Barrier” </a:t>
            </a:r>
            <a:r>
              <a:rPr lang="ja-JP" altLang="en-US" dirty="0" err="1" smtClean="0"/>
              <a:t>を置</a:t>
            </a:r>
            <a:r>
              <a:rPr lang="ja-JP" altLang="en-US" dirty="0" smtClean="0"/>
              <a:t>きたい</a:t>
            </a:r>
            <a:endParaRPr kumimoji="1" lang="en-US" altLang="ja-JP" dirty="0" smtClean="0"/>
          </a:p>
          <a:p>
            <a:endParaRPr lang="en-US" altLang="ja-JP" dirty="0" smtClean="0"/>
          </a:p>
          <a:p>
            <a:r>
              <a:rPr lang="ja-JP" altLang="en-US" dirty="0" smtClean="0"/>
              <a:t>部品の一般性を測るメトリクス </a:t>
            </a:r>
            <a:r>
              <a:rPr lang="en-US" altLang="ja-JP" dirty="0" smtClean="0"/>
              <a:t>Universality </a:t>
            </a:r>
            <a:r>
              <a:rPr lang="ja-JP" altLang="en-US" dirty="0" smtClean="0"/>
              <a:t>を提案</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43</a:t>
            </a:fld>
            <a:endParaRPr kumimoji="1" lang="ja-JP" altLang="en-US"/>
          </a:p>
        </p:txBody>
      </p:sp>
      <p:graphicFrame>
        <p:nvGraphicFramePr>
          <p:cNvPr id="7" name="オブジェクト 6"/>
          <p:cNvGraphicFramePr>
            <a:graphicFrameLocks noChangeAspect="1"/>
          </p:cNvGraphicFramePr>
          <p:nvPr/>
        </p:nvGraphicFramePr>
        <p:xfrm>
          <a:off x="546100" y="3286125"/>
          <a:ext cx="6661150" cy="1055688"/>
        </p:xfrm>
        <a:graphic>
          <a:graphicData uri="http://schemas.openxmlformats.org/presentationml/2006/ole">
            <p:oleObj spid="_x0000_s72706" name="数式" r:id="rId4" imgW="2641320" imgH="419040" progId="Equation.3">
              <p:embed/>
            </p:oleObj>
          </a:graphicData>
        </a:graphic>
      </p:graphicFrame>
      <p:sp>
        <p:nvSpPr>
          <p:cNvPr id="8" name="正方形/長方形 7"/>
          <p:cNvSpPr/>
          <p:nvPr/>
        </p:nvSpPr>
        <p:spPr>
          <a:xfrm>
            <a:off x="785786" y="4429132"/>
            <a:ext cx="7429552" cy="653601"/>
          </a:xfrm>
          <a:prstGeom prst="rect">
            <a:avLst/>
          </a:prstGeom>
          <a:ln>
            <a:solidFill>
              <a:schemeClr val="bg2"/>
            </a:solidFill>
            <a:prstDash val="dash"/>
          </a:ln>
        </p:spPr>
        <p:txBody>
          <a:bodyPr wrap="square" lIns="18000" tIns="3600" rIns="18000" bIns="3600">
            <a:spAutoFit/>
          </a:bodyPr>
          <a:lstStyle/>
          <a:p>
            <a:r>
              <a:rPr lang="en-US" altLang="ja-JP" sz="2200" i="1" dirty="0" err="1" smtClean="0">
                <a:latin typeface="Times New Roman" pitchFamily="18" charset="0"/>
                <a:cs typeface="Times New Roman" pitchFamily="18" charset="0"/>
              </a:rPr>
              <a:t>i</a:t>
            </a:r>
            <a:r>
              <a:rPr lang="en-US" altLang="ja-JP" sz="2200" i="1" baseline="-25000" dirty="0" err="1" smtClean="0">
                <a:latin typeface="Times New Roman" pitchFamily="18" charset="0"/>
                <a:cs typeface="Times New Roman" pitchFamily="18" charset="0"/>
              </a:rPr>
              <a:t>c</a:t>
            </a:r>
            <a:r>
              <a:rPr lang="en-US" altLang="ja-JP" dirty="0" smtClean="0">
                <a:solidFill>
                  <a:schemeClr val="tx1">
                    <a:lumMod val="75000"/>
                    <a:lumOff val="25000"/>
                  </a:schemeClr>
                </a:solidFill>
              </a:rPr>
              <a:t>: class fan-in of </a:t>
            </a:r>
            <a:r>
              <a:rPr lang="en-US" altLang="ja-JP" i="1" dirty="0" smtClean="0">
                <a:solidFill>
                  <a:schemeClr val="tx1">
                    <a:lumMod val="75000"/>
                    <a:lumOff val="25000"/>
                  </a:schemeClr>
                </a:solidFill>
                <a:latin typeface="Times New Roman" pitchFamily="18" charset="0"/>
                <a:cs typeface="Times New Roman" pitchFamily="18" charset="0"/>
              </a:rPr>
              <a:t>c</a:t>
            </a:r>
            <a:r>
              <a:rPr lang="en-US" altLang="ja-JP" dirty="0" smtClean="0">
                <a:solidFill>
                  <a:schemeClr val="tx1">
                    <a:lumMod val="75000"/>
                    <a:lumOff val="25000"/>
                  </a:schemeClr>
                </a:solidFill>
              </a:rPr>
              <a:t>; </a:t>
            </a:r>
            <a:r>
              <a:rPr lang="en-US" altLang="ja-JP" sz="2200" i="1" dirty="0" smtClean="0">
                <a:latin typeface="Times New Roman" pitchFamily="18" charset="0"/>
                <a:cs typeface="Times New Roman" pitchFamily="18" charset="0"/>
              </a:rPr>
              <a:t>a</a:t>
            </a:r>
            <a:r>
              <a:rPr lang="en-US" altLang="ja-JP" sz="2200" i="1" baseline="-25000" dirty="0" smtClean="0">
                <a:latin typeface="Times New Roman" pitchFamily="18" charset="0"/>
                <a:cs typeface="Times New Roman" pitchFamily="18" charset="0"/>
              </a:rPr>
              <a:t>c</a:t>
            </a:r>
            <a:r>
              <a:rPr lang="en-US" altLang="ja-JP" dirty="0" smtClean="0">
                <a:solidFill>
                  <a:schemeClr val="tx1">
                    <a:lumMod val="75000"/>
                    <a:lumOff val="25000"/>
                  </a:schemeClr>
                </a:solidFill>
              </a:rPr>
              <a:t>: application fan-in of </a:t>
            </a:r>
            <a:r>
              <a:rPr lang="en-US" altLang="ja-JP" i="1" dirty="0" smtClean="0">
                <a:solidFill>
                  <a:schemeClr val="tx1">
                    <a:lumMod val="75000"/>
                    <a:lumOff val="25000"/>
                  </a:schemeClr>
                </a:solidFill>
                <a:latin typeface="Times New Roman" pitchFamily="18" charset="0"/>
                <a:cs typeface="Times New Roman" pitchFamily="18" charset="0"/>
              </a:rPr>
              <a:t>c</a:t>
            </a:r>
            <a:r>
              <a:rPr lang="en-US" altLang="ja-JP" dirty="0" smtClean="0">
                <a:solidFill>
                  <a:schemeClr val="tx1">
                    <a:lumMod val="75000"/>
                    <a:lumOff val="25000"/>
                  </a:schemeClr>
                </a:solidFill>
              </a:rPr>
              <a:t>;</a:t>
            </a:r>
            <a:br>
              <a:rPr lang="en-US" altLang="ja-JP" dirty="0" smtClean="0">
                <a:solidFill>
                  <a:schemeClr val="tx1">
                    <a:lumMod val="75000"/>
                    <a:lumOff val="25000"/>
                  </a:schemeClr>
                </a:solidFill>
              </a:rPr>
            </a:br>
            <a:r>
              <a:rPr lang="en-US" altLang="ja-JP" sz="2000" dirty="0" smtClean="0"/>
              <a:t>|</a:t>
            </a:r>
            <a:r>
              <a:rPr lang="en-US" altLang="ja-JP" sz="2000" i="1" dirty="0" smtClean="0">
                <a:latin typeface="Times New Roman" pitchFamily="18" charset="0"/>
                <a:cs typeface="Times New Roman" pitchFamily="18" charset="0"/>
              </a:rPr>
              <a:t>C</a:t>
            </a:r>
            <a:r>
              <a:rPr lang="en-US" altLang="ja-JP" sz="2000" dirty="0" smtClean="0"/>
              <a:t>|</a:t>
            </a:r>
            <a:r>
              <a:rPr lang="en-US" altLang="ja-JP" dirty="0" smtClean="0">
                <a:solidFill>
                  <a:schemeClr val="tx1">
                    <a:lumMod val="75000"/>
                    <a:lumOff val="25000"/>
                  </a:schemeClr>
                </a:solidFill>
              </a:rPr>
              <a:t>: total number of classes; </a:t>
            </a:r>
            <a:r>
              <a:rPr lang="en-US" altLang="ja-JP" sz="2000" dirty="0" smtClean="0"/>
              <a:t>|</a:t>
            </a:r>
            <a:r>
              <a:rPr lang="en-US" altLang="ja-JP" sz="2000" i="1" dirty="0" smtClean="0">
                <a:latin typeface="Times New Roman" pitchFamily="18" charset="0"/>
                <a:cs typeface="Times New Roman" pitchFamily="18" charset="0"/>
              </a:rPr>
              <a:t>A</a:t>
            </a:r>
            <a:r>
              <a:rPr lang="en-US" altLang="ja-JP" sz="2000" dirty="0" smtClean="0"/>
              <a:t>|</a:t>
            </a:r>
            <a:r>
              <a:rPr lang="en-US" altLang="ja-JP" dirty="0" smtClean="0">
                <a:solidFill>
                  <a:schemeClr val="tx1">
                    <a:lumMod val="75000"/>
                    <a:lumOff val="25000"/>
                  </a:schemeClr>
                </a:solidFill>
              </a:rPr>
              <a:t>: total number of applications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kumimoji="1" lang="ja-JP" altLang="en-US" dirty="0" smtClean="0"/>
              <a:t>章 制限事項</a:t>
            </a:r>
            <a:endParaRPr kumimoji="1" lang="ja-JP" altLang="en-US" dirty="0"/>
          </a:p>
        </p:txBody>
      </p:sp>
      <p:sp>
        <p:nvSpPr>
          <p:cNvPr id="3" name="コンテンツ プレースホルダ 2"/>
          <p:cNvSpPr>
            <a:spLocks noGrp="1"/>
          </p:cNvSpPr>
          <p:nvPr>
            <p:ph idx="1"/>
          </p:nvPr>
        </p:nvSpPr>
        <p:spPr>
          <a:xfrm>
            <a:off x="107950" y="1052513"/>
            <a:ext cx="8928100" cy="2376487"/>
          </a:xfrm>
        </p:spPr>
        <p:txBody>
          <a:bodyPr/>
          <a:lstStyle/>
          <a:p>
            <a:r>
              <a:rPr kumimoji="1" lang="ja-JP" altLang="en-US" dirty="0" smtClean="0"/>
              <a:t>完全性の判定には参照の特定結果のみが用いられる</a:t>
            </a:r>
            <a:endParaRPr kumimoji="1" lang="en-US" altLang="ja-JP" dirty="0" smtClean="0"/>
          </a:p>
          <a:p>
            <a:pPr lvl="1"/>
            <a:r>
              <a:rPr lang="ja-JP" altLang="en-US" dirty="0" smtClean="0"/>
              <a:t>関数の戻り値などは利用しないため，実際には不整合が起きる可能性がある</a:t>
            </a:r>
            <a:endParaRPr lang="en-US" altLang="ja-JP" dirty="0" smtClean="0"/>
          </a:p>
          <a:p>
            <a:pPr lvl="2"/>
            <a:r>
              <a:rPr lang="ja-JP" altLang="en-US" dirty="0" smtClean="0"/>
              <a:t>ただし，実験では，その実例を確認出来ていない</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44</a:t>
            </a:fld>
            <a:endParaRPr kumimoji="1" lang="ja-JP" altLang="en-US"/>
          </a:p>
        </p:txBody>
      </p:sp>
      <p:sp>
        <p:nvSpPr>
          <p:cNvPr id="7" name="Rectangle 17"/>
          <p:cNvSpPr>
            <a:spLocks noChangeArrowheads="1"/>
          </p:cNvSpPr>
          <p:nvPr/>
        </p:nvSpPr>
        <p:spPr bwMode="auto">
          <a:xfrm>
            <a:off x="3071802" y="4857760"/>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a:latin typeface="Consolas" pitchFamily="49" charset="0"/>
              </a:rPr>
              <a:t>A</a:t>
            </a:r>
          </a:p>
        </p:txBody>
      </p:sp>
      <p:sp>
        <p:nvSpPr>
          <p:cNvPr id="8" name="Rectangle 17"/>
          <p:cNvSpPr>
            <a:spLocks noChangeArrowheads="1"/>
          </p:cNvSpPr>
          <p:nvPr/>
        </p:nvSpPr>
        <p:spPr bwMode="auto">
          <a:xfrm>
            <a:off x="4714876" y="4430615"/>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sp>
        <p:nvSpPr>
          <p:cNvPr id="9" name="Rectangle 17"/>
          <p:cNvSpPr>
            <a:spLocks noChangeArrowheads="1"/>
          </p:cNvSpPr>
          <p:nvPr/>
        </p:nvSpPr>
        <p:spPr bwMode="auto">
          <a:xfrm>
            <a:off x="4714876" y="5287871"/>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sp>
        <p:nvSpPr>
          <p:cNvPr id="10" name="正方形/長方形 9"/>
          <p:cNvSpPr/>
          <p:nvPr/>
        </p:nvSpPr>
        <p:spPr bwMode="auto">
          <a:xfrm>
            <a:off x="5130802" y="4644929"/>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1" name="正方形/長方形 10"/>
          <p:cNvSpPr/>
          <p:nvPr/>
        </p:nvSpPr>
        <p:spPr bwMode="auto">
          <a:xfrm>
            <a:off x="5130802" y="5502185"/>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B</a:t>
            </a:r>
            <a:r>
              <a:rPr kumimoji="0" lang="en-US" altLang="ja-JP" b="0" i="1" u="none" strike="noStrike" cap="none" normalizeH="0" baseline="-25000" dirty="0" smtClean="0">
                <a:ln>
                  <a:noFill/>
                </a:ln>
                <a:solidFill>
                  <a:schemeClr val="tx1"/>
                </a:solidFill>
                <a:effectLst/>
                <a:latin typeface="+mj-lt"/>
                <a:ea typeface="ＭＳ Ｐゴシック" pitchFamily="50" charset="-128"/>
              </a:rPr>
              <a:t>2</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2" name="正方形/長方形 11"/>
          <p:cNvSpPr/>
          <p:nvPr/>
        </p:nvSpPr>
        <p:spPr bwMode="auto">
          <a:xfrm>
            <a:off x="3475026" y="5072074"/>
            <a:ext cx="285752" cy="284269"/>
          </a:xfrm>
          <a:prstGeom prst="rect">
            <a:avLst/>
          </a:prstGeom>
          <a:solidFill>
            <a:schemeClr val="bg1">
              <a:alpha val="80000"/>
            </a:schemeClr>
          </a:solidFill>
          <a:ln w="12700"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b="0" i="1" u="none" strike="noStrike" cap="none" normalizeH="0" baseline="0" dirty="0" smtClean="0">
                <a:ln>
                  <a:noFill/>
                </a:ln>
                <a:solidFill>
                  <a:schemeClr val="tx1"/>
                </a:solidFill>
                <a:effectLst/>
                <a:latin typeface="+mj-lt"/>
                <a:ea typeface="ＭＳ Ｐゴシック" pitchFamily="50" charset="-128"/>
              </a:rPr>
              <a:t>A</a:t>
            </a:r>
            <a:r>
              <a:rPr kumimoji="0" lang="en-US" altLang="ja-JP" b="0" i="1" u="none" strike="noStrike" cap="none" normalizeH="0" baseline="-25000" dirty="0" smtClean="0">
                <a:ln>
                  <a:noFill/>
                </a:ln>
                <a:solidFill>
                  <a:schemeClr val="tx1"/>
                </a:solidFill>
                <a:effectLst/>
                <a:latin typeface="+mj-lt"/>
                <a:ea typeface="ＭＳ Ｐゴシック" pitchFamily="50" charset="-128"/>
              </a:rPr>
              <a:t>1</a:t>
            </a:r>
            <a:endParaRPr kumimoji="0" lang="ja-JP" altLang="en-US" b="0" i="1" u="none" strike="noStrike" cap="none" normalizeH="0" baseline="-25000" dirty="0" smtClean="0">
              <a:ln>
                <a:noFill/>
              </a:ln>
              <a:solidFill>
                <a:schemeClr val="tx1"/>
              </a:solidFill>
              <a:effectLst/>
              <a:latin typeface="+mj-lt"/>
              <a:ea typeface="ＭＳ Ｐゴシック" pitchFamily="50" charset="-128"/>
            </a:endParaRPr>
          </a:p>
        </p:txBody>
      </p:sp>
      <p:sp>
        <p:nvSpPr>
          <p:cNvPr id="13" name="四角形吹き出し 12"/>
          <p:cNvSpPr/>
          <p:nvPr/>
        </p:nvSpPr>
        <p:spPr bwMode="auto">
          <a:xfrm>
            <a:off x="6286512" y="5357826"/>
            <a:ext cx="2286016" cy="1071570"/>
          </a:xfrm>
          <a:prstGeom prst="wedgeRectCallout">
            <a:avLst>
              <a:gd name="adj1" fmla="val -92884"/>
              <a:gd name="adj2" fmla="val -49137"/>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en-US" altLang="ja-JP" sz="1400" dirty="0" smtClean="0">
                <a:latin typeface="Consolas" pitchFamily="49" charset="0"/>
                <a:ea typeface="ＭＳ Ｐゴシック" pitchFamily="50" charset="-128"/>
              </a:rPr>
              <a:t>B {</a:t>
            </a:r>
          </a:p>
          <a:p>
            <a:pPr fontAlgn="base">
              <a:spcBef>
                <a:spcPct val="50000"/>
              </a:spcBef>
              <a:spcAft>
                <a:spcPct val="0"/>
              </a:spcAft>
            </a:pPr>
            <a:r>
              <a:rPr kumimoji="0" lang="en-US" altLang="ja-JP" sz="1400" dirty="0" smtClean="0">
                <a:latin typeface="Consolas" pitchFamily="49" charset="0"/>
                <a:ea typeface="ＭＳ Ｐゴシック" pitchFamily="50" charset="-128"/>
              </a:rPr>
              <a:t>  void </a:t>
            </a:r>
            <a:r>
              <a:rPr kumimoji="0" lang="en-US" altLang="ja-JP" sz="1400" dirty="0" err="1" smtClean="0">
                <a:latin typeface="Consolas" pitchFamily="49" charset="0"/>
                <a:ea typeface="ＭＳ Ｐゴシック" pitchFamily="50" charset="-128"/>
              </a:rPr>
              <a:t>foo</a:t>
            </a:r>
            <a:r>
              <a:rPr kumimoji="0" lang="en-US" altLang="ja-JP" sz="1400" dirty="0" smtClean="0">
                <a:latin typeface="Consolas" pitchFamily="49" charset="0"/>
                <a:ea typeface="ＭＳ Ｐゴシック" pitchFamily="50" charset="-128"/>
              </a:rPr>
              <a:t>() {...}</a:t>
            </a:r>
          </a:p>
          <a:p>
            <a:pPr fontAlgn="base">
              <a:spcBef>
                <a:spcPct val="50000"/>
              </a:spcBef>
              <a:spcAft>
                <a:spcPct val="0"/>
              </a:spcAft>
            </a:pPr>
            <a:r>
              <a:rPr kumimoji="0" lang="en-US" altLang="ja-JP" sz="1400" dirty="0" smtClean="0">
                <a:latin typeface="Consolas" pitchFamily="49" charset="0"/>
                <a:ea typeface="ＭＳ Ｐゴシック" pitchFamily="50" charset="-128"/>
              </a:rPr>
              <a:t>}</a:t>
            </a:r>
            <a:endParaRPr kumimoji="0" lang="ja-JP" altLang="en-US" sz="14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14" name="四角形吹き出し 13"/>
          <p:cNvSpPr/>
          <p:nvPr/>
        </p:nvSpPr>
        <p:spPr bwMode="auto">
          <a:xfrm>
            <a:off x="5286380" y="2857496"/>
            <a:ext cx="2571768" cy="928694"/>
          </a:xfrm>
          <a:prstGeom prst="wedgeRectCallout">
            <a:avLst>
              <a:gd name="adj1" fmla="val -49226"/>
              <a:gd name="adj2" fmla="val 126836"/>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en-US" altLang="ja-JP" sz="1400" dirty="0" smtClean="0">
                <a:latin typeface="Consolas" pitchFamily="49" charset="0"/>
                <a:ea typeface="ＭＳ Ｐゴシック" pitchFamily="50" charset="-128"/>
              </a:rPr>
              <a:t>B {</a:t>
            </a:r>
          </a:p>
          <a:p>
            <a:pPr fontAlgn="base">
              <a:spcBef>
                <a:spcPct val="50000"/>
              </a:spcBef>
              <a:spcAft>
                <a:spcPct val="0"/>
              </a:spcAft>
            </a:pPr>
            <a:r>
              <a:rPr kumimoji="0" lang="en-US" altLang="ja-JP" sz="1400" dirty="0" smtClean="0">
                <a:latin typeface="Consolas" pitchFamily="49" charset="0"/>
                <a:ea typeface="ＭＳ Ｐゴシック" pitchFamily="50" charset="-128"/>
              </a:rPr>
              <a:t>  </a:t>
            </a:r>
            <a:r>
              <a:rPr kumimoji="0" lang="en-US" altLang="ja-JP" sz="1400" dirty="0" err="1" smtClean="0">
                <a:latin typeface="Consolas" pitchFamily="49" charset="0"/>
                <a:ea typeface="ＭＳ Ｐゴシック" pitchFamily="50" charset="-128"/>
              </a:rPr>
              <a:t>int</a:t>
            </a:r>
            <a:r>
              <a:rPr kumimoji="0" lang="en-US" altLang="ja-JP" sz="1400" dirty="0" smtClean="0">
                <a:latin typeface="Consolas" pitchFamily="49" charset="0"/>
                <a:ea typeface="ＭＳ Ｐゴシック" pitchFamily="50" charset="-128"/>
              </a:rPr>
              <a:t> </a:t>
            </a:r>
            <a:r>
              <a:rPr kumimoji="0" lang="en-US" altLang="ja-JP" sz="1400" dirty="0" err="1" smtClean="0">
                <a:latin typeface="Consolas" pitchFamily="49" charset="0"/>
                <a:ea typeface="ＭＳ Ｐゴシック" pitchFamily="50" charset="-128"/>
              </a:rPr>
              <a:t>foo</a:t>
            </a:r>
            <a:r>
              <a:rPr kumimoji="0" lang="en-US" altLang="ja-JP" sz="1400" dirty="0" smtClean="0">
                <a:latin typeface="Consolas" pitchFamily="49" charset="0"/>
                <a:ea typeface="ＭＳ Ｐゴシック" pitchFamily="50" charset="-128"/>
              </a:rPr>
              <a:t>() {...}</a:t>
            </a:r>
          </a:p>
          <a:p>
            <a:pPr fontAlgn="base">
              <a:spcBef>
                <a:spcPct val="50000"/>
              </a:spcBef>
              <a:spcAft>
                <a:spcPct val="0"/>
              </a:spcAft>
            </a:pPr>
            <a:r>
              <a:rPr kumimoji="0" lang="en-US" altLang="ja-JP" sz="1400" dirty="0" smtClean="0">
                <a:latin typeface="Consolas" pitchFamily="49" charset="0"/>
                <a:ea typeface="ＭＳ Ｐゴシック" pitchFamily="50" charset="-128"/>
              </a:rPr>
              <a:t>}</a:t>
            </a:r>
          </a:p>
        </p:txBody>
      </p:sp>
      <p:sp>
        <p:nvSpPr>
          <p:cNvPr id="15" name="四角形吹き出し 14"/>
          <p:cNvSpPr/>
          <p:nvPr/>
        </p:nvSpPr>
        <p:spPr bwMode="auto">
          <a:xfrm>
            <a:off x="1857356" y="3571876"/>
            <a:ext cx="1714512" cy="571504"/>
          </a:xfrm>
          <a:prstGeom prst="wedgeRectCallout">
            <a:avLst>
              <a:gd name="adj1" fmla="val 42424"/>
              <a:gd name="adj2" fmla="val 187417"/>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en-US" altLang="ja-JP" sz="1400" dirty="0" err="1" smtClean="0">
                <a:latin typeface="Consolas" pitchFamily="49" charset="0"/>
                <a:ea typeface="ＭＳ Ｐゴシック" pitchFamily="50" charset="-128"/>
              </a:rPr>
              <a:t>int</a:t>
            </a:r>
            <a:r>
              <a:rPr kumimoji="0" lang="en-US" altLang="ja-JP" sz="1400" dirty="0" smtClean="0">
                <a:latin typeface="Consolas" pitchFamily="49" charset="0"/>
                <a:ea typeface="ＭＳ Ｐゴシック" pitchFamily="50" charset="-128"/>
              </a:rPr>
              <a:t> a = B.foo();</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endParaRPr kumimoji="1" lang="ja-JP" altLang="en-US"/>
          </a:p>
        </p:txBody>
      </p:sp>
      <p:sp>
        <p:nvSpPr>
          <p:cNvPr id="3" name="コンテンツ プレースホルダ 2"/>
          <p:cNvSpPr>
            <a:spLocks noGrp="1"/>
          </p:cNvSpPr>
          <p:nvPr>
            <p:ph type="subTitle" idx="1"/>
          </p:nvPr>
        </p:nvSpPr>
        <p:spPr/>
        <p:txBody>
          <a:bodyPr/>
          <a:lstStyle/>
          <a:p>
            <a:r>
              <a:rPr kumimoji="1" lang="ja-JP" altLang="en-US" dirty="0" smtClean="0"/>
              <a:t>ここから　ごみばこ</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6" name="スライド番号プレースホルダ 5"/>
          <p:cNvSpPr>
            <a:spLocks noGrp="1"/>
          </p:cNvSpPr>
          <p:nvPr>
            <p:ph type="sldNum" sz="quarter" idx="11"/>
          </p:nvPr>
        </p:nvSpPr>
        <p:spPr/>
        <p:txBody>
          <a:bodyPr/>
          <a:lstStyle/>
          <a:p>
            <a:fld id="{0AB997E4-03AD-42D4-BC9B-AC69FCAAF327}" type="slidenum">
              <a:rPr kumimoji="1" lang="ja-JP" altLang="en-US" smtClean="0"/>
              <a:pPr/>
              <a:t>45</a:t>
            </a:fld>
            <a:endParaRPr kumimoji="1" lang="ja-JP" altLang="en-US"/>
          </a:p>
        </p:txBody>
      </p:sp>
      <p:sp>
        <p:nvSpPr>
          <p:cNvPr id="5" name="フッター プレースホルダ 4"/>
          <p:cNvSpPr>
            <a:spLocks noGrp="1"/>
          </p:cNvSpPr>
          <p:nvPr>
            <p:ph type="ftr" sz="quarter" idx="12"/>
          </p:nvPr>
        </p:nvSpPr>
        <p:spPr/>
        <p:txBody>
          <a:bodyPr/>
          <a:lstStyle/>
          <a:p>
            <a:r>
              <a:rPr kumimoji="1" lang="zh-CN" altLang="en-US" smtClean="0"/>
              <a:t>博士学位論文公聴会</a:t>
            </a:r>
            <a:endParaRPr kumimoji="1" lang="ja-JP"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参照</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クラス参照</a:t>
            </a:r>
            <a:endParaRPr kumimoji="1" lang="en-US" altLang="ja-JP" dirty="0" smtClean="0"/>
          </a:p>
          <a:p>
            <a:pPr lvl="1"/>
            <a:r>
              <a:rPr kumimoji="1" lang="ja-JP" altLang="en-US" dirty="0" smtClean="0"/>
              <a:t>参照名に対応するクラスが参照先となる</a:t>
            </a:r>
            <a:endParaRPr kumimoji="1" lang="en-US" altLang="ja-JP" dirty="0" smtClean="0"/>
          </a:p>
          <a:p>
            <a:pPr lvl="1"/>
            <a:r>
              <a:rPr kumimoji="1" lang="ja-JP" altLang="en-US" dirty="0" smtClean="0"/>
              <a:t>例</a:t>
            </a:r>
            <a:endParaRPr kumimoji="1" lang="en-US" altLang="ja-JP" dirty="0" smtClean="0"/>
          </a:p>
          <a:p>
            <a:pPr lvl="2"/>
            <a:r>
              <a:rPr lang="en-US" altLang="ja-JP" dirty="0" smtClean="0"/>
              <a:t>A</a:t>
            </a:r>
          </a:p>
          <a:p>
            <a:pPr lvl="2"/>
            <a:endParaRPr kumimoji="1" lang="en-US" altLang="ja-JP" dirty="0" smtClean="0"/>
          </a:p>
          <a:p>
            <a:pPr lvl="1"/>
            <a:endParaRPr kumimoji="1" lang="en-US" altLang="ja-JP" dirty="0" smtClean="0"/>
          </a:p>
          <a:p>
            <a:r>
              <a:rPr lang="ja-JP" altLang="en-US" dirty="0" smtClean="0"/>
              <a:t>メンバ参照</a:t>
            </a:r>
            <a:endParaRPr lang="en-US" altLang="ja-JP" dirty="0" smtClean="0"/>
          </a:p>
          <a:p>
            <a:pPr lvl="1"/>
            <a:r>
              <a:rPr kumimoji="1" lang="ja-JP" altLang="en-US" dirty="0" smtClean="0"/>
              <a:t>まずメンバの所有クラスを特定し，その上で参照名に対応するメンバを探して参照先とする．</a:t>
            </a:r>
            <a:endParaRPr kumimoji="1" lang="en-US" altLang="ja-JP" dirty="0" smtClean="0"/>
          </a:p>
          <a:p>
            <a:pPr lvl="1"/>
            <a:r>
              <a:rPr lang="ja-JP" altLang="en-US" dirty="0" smtClean="0"/>
              <a:t>所有クラス，もしくはその親クラスから参照先を探す</a:t>
            </a:r>
            <a:endParaRPr lang="en-US" altLang="ja-JP" dirty="0" smtClean="0"/>
          </a:p>
          <a:p>
            <a:pPr lvl="1"/>
            <a:r>
              <a:rPr lang="ja-JP" altLang="en-US" dirty="0" smtClean="0"/>
              <a:t>例</a:t>
            </a:r>
            <a:endParaRPr lang="en-US" altLang="ja-JP" dirty="0" smtClean="0"/>
          </a:p>
          <a:p>
            <a:pPr lvl="2"/>
            <a:r>
              <a:rPr lang="en-US" altLang="ja-JP" dirty="0" err="1" smtClean="0"/>
              <a:t>A.exec</a:t>
            </a:r>
            <a:r>
              <a:rPr lang="en-US" altLang="ja-JP" dirty="0" smtClean="0"/>
              <a:t>();</a:t>
            </a:r>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46</a:t>
            </a:fld>
            <a:endParaRPr kumimoji="1" lang="ja-JP" alt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依存関係の理解</a:t>
            </a:r>
            <a:endParaRPr kumimoji="1" lang="ja-JP" altLang="en-US" dirty="0"/>
          </a:p>
        </p:txBody>
      </p:sp>
      <p:sp>
        <p:nvSpPr>
          <p:cNvPr id="3" name="コンテンツ プレースホルダ 2"/>
          <p:cNvSpPr>
            <a:spLocks noGrp="1"/>
          </p:cNvSpPr>
          <p:nvPr>
            <p:ph idx="1"/>
          </p:nvPr>
        </p:nvSpPr>
        <p:spPr>
          <a:xfrm>
            <a:off x="107950" y="1052513"/>
            <a:ext cx="8928100" cy="2876553"/>
          </a:xfrm>
        </p:spPr>
        <p:txBody>
          <a:bodyPr>
            <a:normAutofit lnSpcReduction="10000"/>
          </a:bodyPr>
          <a:lstStyle/>
          <a:p>
            <a:r>
              <a:rPr lang="ja-JP" altLang="en-US" dirty="0" smtClean="0"/>
              <a:t>ソースコード上の，他のクラス</a:t>
            </a:r>
            <a:r>
              <a:rPr lang="en-US" altLang="ja-JP" dirty="0" smtClean="0"/>
              <a:t>/</a:t>
            </a:r>
            <a:r>
              <a:rPr lang="ja-JP" altLang="en-US" dirty="0" smtClean="0"/>
              <a:t>メンバを参照する記述（参照）それぞれに対し，それが指し示すクラス</a:t>
            </a:r>
            <a:r>
              <a:rPr lang="en-US" altLang="ja-JP" dirty="0" smtClean="0"/>
              <a:t>/</a:t>
            </a:r>
            <a:r>
              <a:rPr lang="ja-JP" altLang="en-US" dirty="0" smtClean="0"/>
              <a:t>メンバ（参照先）を特定する</a:t>
            </a:r>
            <a:endParaRPr kumimoji="1" lang="en-US" altLang="ja-JP" dirty="0" smtClean="0"/>
          </a:p>
          <a:p>
            <a:pPr lvl="1"/>
            <a:r>
              <a:rPr kumimoji="1" lang="ja-JP" altLang="en-US" dirty="0" smtClean="0"/>
              <a:t>クラスへの参照なら，一致する名前をもつクラスを参照先とする</a:t>
            </a:r>
            <a:endParaRPr kumimoji="1" lang="en-US" altLang="ja-JP" dirty="0" smtClean="0"/>
          </a:p>
          <a:p>
            <a:pPr lvl="1"/>
            <a:r>
              <a:rPr lang="ja-JP" altLang="en-US" dirty="0" smtClean="0"/>
              <a:t>メンバへの参照なら，その所有者を特定した上で，一致する名前をもつメンバを参照先とする</a:t>
            </a:r>
            <a:endParaRPr lang="en-US" altLang="ja-JP" dirty="0" smtClean="0"/>
          </a:p>
          <a:p>
            <a:pPr lvl="2"/>
            <a:r>
              <a:rPr kumimoji="1" lang="ja-JP" altLang="en-US" dirty="0" smtClean="0"/>
              <a:t>継承関係も考慮</a:t>
            </a:r>
            <a:endParaRPr kumimoji="1"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47</a:t>
            </a:fld>
            <a:endParaRPr kumimoji="1" lang="ja-JP" altLang="en-US"/>
          </a:p>
        </p:txBody>
      </p:sp>
      <p:sp>
        <p:nvSpPr>
          <p:cNvPr id="7" name="Rectangle 17"/>
          <p:cNvSpPr>
            <a:spLocks noChangeArrowheads="1"/>
          </p:cNvSpPr>
          <p:nvPr/>
        </p:nvSpPr>
        <p:spPr bwMode="auto">
          <a:xfrm>
            <a:off x="3929058" y="528638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a:latin typeface="Consolas" pitchFamily="49" charset="0"/>
              </a:rPr>
              <a:t>A</a:t>
            </a:r>
          </a:p>
        </p:txBody>
      </p:sp>
      <p:sp>
        <p:nvSpPr>
          <p:cNvPr id="8" name="四角形吹き出し 7"/>
          <p:cNvSpPr/>
          <p:nvPr/>
        </p:nvSpPr>
        <p:spPr bwMode="auto">
          <a:xfrm>
            <a:off x="3643306" y="4714884"/>
            <a:ext cx="1143008" cy="428628"/>
          </a:xfrm>
          <a:prstGeom prst="wedgeRectCallout">
            <a:avLst>
              <a:gd name="adj1" fmla="val -9469"/>
              <a:gd name="adj2" fmla="val 98117"/>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rmAutofit/>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B.exec</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9" name="Rectangle 17"/>
          <p:cNvSpPr>
            <a:spLocks noChangeArrowheads="1"/>
          </p:cNvSpPr>
          <p:nvPr/>
        </p:nvSpPr>
        <p:spPr bwMode="auto">
          <a:xfrm>
            <a:off x="6357950" y="528638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B</a:t>
            </a:r>
            <a:endParaRPr kumimoji="1" lang="en-US" altLang="ja-JP" sz="2000" b="1" dirty="0">
              <a:latin typeface="Consolas" pitchFamily="49" charset="0"/>
            </a:endParaRPr>
          </a:p>
        </p:txBody>
      </p:sp>
      <p:cxnSp>
        <p:nvCxnSpPr>
          <p:cNvPr id="10" name="AutoShape 19"/>
          <p:cNvCxnSpPr>
            <a:cxnSpLocks noChangeShapeType="1"/>
            <a:stCxn id="7" idx="3"/>
            <a:endCxn id="9" idx="1"/>
          </p:cNvCxnSpPr>
          <p:nvPr/>
        </p:nvCxnSpPr>
        <p:spPr bwMode="auto">
          <a:xfrm>
            <a:off x="4546596" y="5488794"/>
            <a:ext cx="1811354" cy="1588"/>
          </a:xfrm>
          <a:prstGeom prst="straightConnector1">
            <a:avLst/>
          </a:prstGeom>
          <a:noFill/>
          <a:ln w="19050">
            <a:solidFill>
              <a:schemeClr val="tx1"/>
            </a:solidFill>
            <a:round/>
            <a:headEnd/>
            <a:tailEnd type="triangle" w="lg" len="lg"/>
          </a:ln>
        </p:spPr>
      </p:cxnSp>
      <p:sp>
        <p:nvSpPr>
          <p:cNvPr id="13" name="四角形吹き出し 12"/>
          <p:cNvSpPr/>
          <p:nvPr/>
        </p:nvSpPr>
        <p:spPr bwMode="auto">
          <a:xfrm>
            <a:off x="6786578" y="4643446"/>
            <a:ext cx="1084272" cy="428628"/>
          </a:xfrm>
          <a:prstGeom prst="wedgeRectCallout">
            <a:avLst>
              <a:gd name="adj1" fmla="val -39576"/>
              <a:gd name="adj2" fmla="val 122360"/>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en-US" altLang="ja-JP" sz="1600" dirty="0" smtClean="0">
                <a:latin typeface="Consolas" pitchFamily="49" charset="0"/>
                <a:ea typeface="ＭＳ Ｐゴシック" pitchFamily="50" charset="-128"/>
              </a:rPr>
              <a:t>C</a:t>
            </a:r>
            <a:r>
              <a:rPr kumimoji="0" lang="ja-JP" altLang="en-US" sz="1600" dirty="0" smtClean="0">
                <a:latin typeface="Consolas" pitchFamily="49" charset="0"/>
                <a:ea typeface="ＭＳ Ｐゴシック" pitchFamily="50" charset="-128"/>
              </a:rPr>
              <a:t>を継承</a:t>
            </a:r>
          </a:p>
        </p:txBody>
      </p:sp>
      <p:sp>
        <p:nvSpPr>
          <p:cNvPr id="14" name="Rectangle 17"/>
          <p:cNvSpPr>
            <a:spLocks noChangeArrowheads="1"/>
          </p:cNvSpPr>
          <p:nvPr/>
        </p:nvSpPr>
        <p:spPr bwMode="auto">
          <a:xfrm>
            <a:off x="1500166" y="528638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sz="2000" b="1" dirty="0" smtClean="0">
                <a:latin typeface="Consolas" pitchFamily="49" charset="0"/>
              </a:rPr>
              <a:t>C</a:t>
            </a:r>
            <a:endParaRPr kumimoji="1" lang="en-US" altLang="ja-JP" sz="2000" b="1" dirty="0">
              <a:latin typeface="Consolas" pitchFamily="49" charset="0"/>
            </a:endParaRPr>
          </a:p>
        </p:txBody>
      </p:sp>
      <p:sp>
        <p:nvSpPr>
          <p:cNvPr id="15" name="四角形吹き出し 14"/>
          <p:cNvSpPr/>
          <p:nvPr/>
        </p:nvSpPr>
        <p:spPr bwMode="auto">
          <a:xfrm>
            <a:off x="214282" y="4643446"/>
            <a:ext cx="2000264" cy="428628"/>
          </a:xfrm>
          <a:prstGeom prst="wedgeRectCallout">
            <a:avLst>
              <a:gd name="adj1" fmla="val 39905"/>
              <a:gd name="adj2" fmla="val 107815"/>
            </a:avLst>
          </a:prstGeom>
          <a:solidFill>
            <a:schemeClr val="bg1"/>
          </a:solidFill>
          <a:ln w="19050" cap="flat" cmpd="sng" algn="ctr">
            <a:solidFill>
              <a:schemeClr val="accent3"/>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dirty="0" smtClean="0">
                <a:latin typeface="Consolas" pitchFamily="49" charset="0"/>
                <a:ea typeface="ＭＳ Ｐゴシック" pitchFamily="50" charset="-128"/>
              </a:rPr>
              <a:t>void exec()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cxnSp>
        <p:nvCxnSpPr>
          <p:cNvPr id="16" name="AutoShape 19"/>
          <p:cNvCxnSpPr>
            <a:cxnSpLocks noChangeShapeType="1"/>
            <a:stCxn id="7" idx="1"/>
            <a:endCxn id="14" idx="3"/>
          </p:cNvCxnSpPr>
          <p:nvPr/>
        </p:nvCxnSpPr>
        <p:spPr bwMode="auto">
          <a:xfrm rot="10800000">
            <a:off x="2117704" y="5488794"/>
            <a:ext cx="1811354" cy="1588"/>
          </a:xfrm>
          <a:prstGeom prst="straightConnector1">
            <a:avLst/>
          </a:prstGeom>
          <a:noFill/>
          <a:ln w="19050">
            <a:solidFill>
              <a:schemeClr val="tx1"/>
            </a:solidFill>
            <a:round/>
            <a:headEnd/>
            <a:tailEnd type="triangle" w="lg" len="lg"/>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07950" y="1052513"/>
            <a:ext cx="8928100" cy="1733545"/>
          </a:xfrm>
        </p:spPr>
        <p:txBody>
          <a:bodyPr/>
          <a:lstStyle/>
          <a:p>
            <a:r>
              <a:rPr kumimoji="1" lang="ja-JP" altLang="en-US" dirty="0" smtClean="0"/>
              <a:t>カスケード呼び出しの例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48</a:t>
            </a:fld>
            <a:endParaRPr kumimoji="1" lang="ja-JP" altLang="en-US"/>
          </a:p>
        </p:txBody>
      </p:sp>
      <p:sp>
        <p:nvSpPr>
          <p:cNvPr id="7" name="日付プレースホルダ 3"/>
          <p:cNvSpPr txBox="1">
            <a:spLocks/>
          </p:cNvSpPr>
          <p:nvPr/>
        </p:nvSpPr>
        <p:spPr bwMode="auto">
          <a:xfrm>
            <a:off x="972923" y="6504039"/>
            <a:ext cx="955871" cy="214314"/>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00" b="0" i="0" u="none" strike="noStrike" kern="1200" cap="none" spc="0" normalizeH="0" baseline="0" noProof="0" smtClean="0">
                <a:ln>
                  <a:noFill/>
                </a:ln>
                <a:solidFill>
                  <a:srgbClr val="333333"/>
                </a:solidFill>
                <a:effectLst/>
                <a:uLnTx/>
                <a:uFillTx/>
                <a:latin typeface="+mn-lt"/>
                <a:ea typeface="+mn-ea"/>
                <a:cs typeface="+mn-cs"/>
              </a:rPr>
              <a:t>2008/12/24</a:t>
            </a:r>
            <a:endParaRPr kumimoji="1" lang="ja-JP" altLang="en-US" sz="1000" b="0" i="0" u="none" strike="noStrike" kern="1200" cap="none" spc="0" normalizeH="0" baseline="0" noProof="0">
              <a:ln>
                <a:noFill/>
              </a:ln>
              <a:solidFill>
                <a:srgbClr val="333333"/>
              </a:solidFill>
              <a:effectLst/>
              <a:uLnTx/>
              <a:uFillTx/>
              <a:latin typeface="+mn-lt"/>
              <a:ea typeface="+mn-ea"/>
              <a:cs typeface="+mn-cs"/>
            </a:endParaRPr>
          </a:p>
        </p:txBody>
      </p:sp>
      <p:sp>
        <p:nvSpPr>
          <p:cNvPr id="8" name="フッター プレースホルダ 4"/>
          <p:cNvSpPr txBox="1">
            <a:spLocks/>
          </p:cNvSpPr>
          <p:nvPr/>
        </p:nvSpPr>
        <p:spPr bwMode="auto">
          <a:xfrm>
            <a:off x="6000760" y="6500834"/>
            <a:ext cx="2071670" cy="215900"/>
          </a:xfrm>
          <a:prstGeom prst="rect">
            <a:avLst/>
          </a:prstGeom>
          <a:noFill/>
          <a:ln w="9525">
            <a:noFill/>
            <a:miter lim="800000"/>
            <a:headEnd/>
            <a:tailEnd/>
          </a:ln>
          <a:effectLst/>
        </p:spPr>
        <p:txBody>
          <a:bodyPr vert="horz" wrap="square" lIns="36000" tIns="36000" rIns="36000" bIns="36000" numCol="1" anchor="t" anchorCtr="0" compatLnSpc="1">
            <a:prstTxWarp prst="textNoShape">
              <a:avLst/>
            </a:prstTxWarp>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zh-CN" altLang="en-US" sz="1000" b="0" i="0" u="none" strike="noStrike" kern="1200" cap="none" spc="0" normalizeH="0" baseline="0" noProof="0" smtClean="0">
                <a:ln>
                  <a:noFill/>
                </a:ln>
                <a:solidFill>
                  <a:srgbClr val="333333"/>
                </a:solidFill>
                <a:effectLst/>
                <a:uLnTx/>
                <a:uFillTx/>
                <a:latin typeface="+mn-lt"/>
                <a:ea typeface="+mn-ea"/>
                <a:cs typeface="+mn-cs"/>
              </a:rPr>
              <a:t>博士学位論文公聴会</a:t>
            </a:r>
            <a:endParaRPr kumimoji="1" lang="ja-JP" altLang="en-US" sz="1000" b="0" i="0" u="none" strike="noStrike" kern="1200" cap="none" spc="0" normalizeH="0" baseline="0" noProof="0" dirty="0">
              <a:ln>
                <a:noFill/>
              </a:ln>
              <a:solidFill>
                <a:srgbClr val="333333"/>
              </a:solidFill>
              <a:effectLst/>
              <a:uLnTx/>
              <a:uFillTx/>
              <a:latin typeface="+mn-lt"/>
              <a:ea typeface="+mn-ea"/>
              <a:cs typeface="+mn-cs"/>
            </a:endParaRPr>
          </a:p>
        </p:txBody>
      </p:sp>
      <p:sp>
        <p:nvSpPr>
          <p:cNvPr id="9" name="Rectangle 17"/>
          <p:cNvSpPr>
            <a:spLocks noChangeArrowheads="1"/>
          </p:cNvSpPr>
          <p:nvPr/>
        </p:nvSpPr>
        <p:spPr bwMode="auto">
          <a:xfrm>
            <a:off x="3857620" y="5072074"/>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a:latin typeface="Arial" charset="0"/>
              </a:rPr>
              <a:t>A</a:t>
            </a:r>
          </a:p>
        </p:txBody>
      </p:sp>
      <p:sp>
        <p:nvSpPr>
          <p:cNvPr id="10" name="四角形吹き出し 9"/>
          <p:cNvSpPr/>
          <p:nvPr/>
        </p:nvSpPr>
        <p:spPr bwMode="auto">
          <a:xfrm>
            <a:off x="3571868" y="4500570"/>
            <a:ext cx="1143008" cy="428628"/>
          </a:xfrm>
          <a:prstGeom prst="wedgeRectCallout">
            <a:avLst>
              <a:gd name="adj1" fmla="val -9469"/>
              <a:gd name="adj2" fmla="val 98117"/>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B.exec</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11" name="Rectangle 17"/>
          <p:cNvSpPr>
            <a:spLocks noChangeArrowheads="1"/>
          </p:cNvSpPr>
          <p:nvPr/>
        </p:nvSpPr>
        <p:spPr bwMode="auto">
          <a:xfrm>
            <a:off x="6273810" y="5143512"/>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B</a:t>
            </a:r>
            <a:endParaRPr kumimoji="1" lang="en-US" altLang="ja-JP" b="1" dirty="0">
              <a:latin typeface="Arial" charset="0"/>
            </a:endParaRPr>
          </a:p>
        </p:txBody>
      </p:sp>
      <p:cxnSp>
        <p:nvCxnSpPr>
          <p:cNvPr id="12" name="AutoShape 19"/>
          <p:cNvCxnSpPr>
            <a:cxnSpLocks noChangeShapeType="1"/>
            <a:stCxn id="9" idx="3"/>
          </p:cNvCxnSpPr>
          <p:nvPr/>
        </p:nvCxnSpPr>
        <p:spPr bwMode="auto">
          <a:xfrm>
            <a:off x="4475158" y="5274480"/>
            <a:ext cx="1571636" cy="11908"/>
          </a:xfrm>
          <a:prstGeom prst="straightConnector1">
            <a:avLst/>
          </a:prstGeom>
          <a:noFill/>
          <a:ln w="19050">
            <a:solidFill>
              <a:schemeClr val="tx1"/>
            </a:solidFill>
            <a:round/>
            <a:headEnd/>
            <a:tailEnd type="triangle" w="lg" len="lg"/>
          </a:ln>
        </p:spPr>
      </p:cxnSp>
      <p:sp>
        <p:nvSpPr>
          <p:cNvPr id="13" name="Rectangle 17"/>
          <p:cNvSpPr>
            <a:spLocks noChangeArrowheads="1"/>
          </p:cNvSpPr>
          <p:nvPr/>
        </p:nvSpPr>
        <p:spPr bwMode="auto">
          <a:xfrm>
            <a:off x="6273810" y="428625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B</a:t>
            </a:r>
            <a:endParaRPr kumimoji="1" lang="en-US" altLang="ja-JP" b="1" dirty="0">
              <a:latin typeface="Arial" charset="0"/>
            </a:endParaRPr>
          </a:p>
        </p:txBody>
      </p:sp>
      <p:sp>
        <p:nvSpPr>
          <p:cNvPr id="14" name="Rectangle 17"/>
          <p:cNvSpPr>
            <a:spLocks noChangeArrowheads="1"/>
          </p:cNvSpPr>
          <p:nvPr/>
        </p:nvSpPr>
        <p:spPr bwMode="auto">
          <a:xfrm>
            <a:off x="6273810" y="6000768"/>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B</a:t>
            </a:r>
            <a:endParaRPr kumimoji="1" lang="en-US" altLang="ja-JP" b="1" dirty="0">
              <a:latin typeface="Arial" charset="0"/>
            </a:endParaRPr>
          </a:p>
        </p:txBody>
      </p:sp>
      <p:cxnSp>
        <p:nvCxnSpPr>
          <p:cNvPr id="15" name="AutoShape 19"/>
          <p:cNvCxnSpPr>
            <a:cxnSpLocks noChangeShapeType="1"/>
            <a:stCxn id="9" idx="3"/>
          </p:cNvCxnSpPr>
          <p:nvPr/>
        </p:nvCxnSpPr>
        <p:spPr bwMode="auto">
          <a:xfrm>
            <a:off x="4475158" y="5274480"/>
            <a:ext cx="1428760" cy="726288"/>
          </a:xfrm>
          <a:prstGeom prst="straightConnector1">
            <a:avLst/>
          </a:prstGeom>
          <a:noFill/>
          <a:ln w="19050">
            <a:solidFill>
              <a:schemeClr val="tx1"/>
            </a:solidFill>
            <a:round/>
            <a:headEnd/>
            <a:tailEnd type="triangle" w="lg" len="lg"/>
          </a:ln>
        </p:spPr>
      </p:cxnSp>
      <p:cxnSp>
        <p:nvCxnSpPr>
          <p:cNvPr id="16" name="AutoShape 19"/>
          <p:cNvCxnSpPr>
            <a:cxnSpLocks noChangeShapeType="1"/>
          </p:cNvCxnSpPr>
          <p:nvPr/>
        </p:nvCxnSpPr>
        <p:spPr bwMode="auto">
          <a:xfrm flipV="1">
            <a:off x="4475158" y="4643446"/>
            <a:ext cx="1428760" cy="631034"/>
          </a:xfrm>
          <a:prstGeom prst="straightConnector1">
            <a:avLst/>
          </a:prstGeom>
          <a:noFill/>
          <a:ln w="19050">
            <a:solidFill>
              <a:schemeClr val="tx1"/>
            </a:solidFill>
            <a:round/>
            <a:headEnd/>
            <a:tailEnd type="triangle" w="lg" len="lg"/>
          </a:ln>
        </p:spPr>
      </p:cxnSp>
      <p:sp>
        <p:nvSpPr>
          <p:cNvPr id="17" name="テキスト ボックス 16"/>
          <p:cNvSpPr txBox="1"/>
          <p:nvPr/>
        </p:nvSpPr>
        <p:spPr>
          <a:xfrm>
            <a:off x="5260976" y="4357694"/>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18" name="テキスト ボックス 17"/>
          <p:cNvSpPr txBox="1"/>
          <p:nvPr/>
        </p:nvSpPr>
        <p:spPr>
          <a:xfrm>
            <a:off x="5403852" y="4857760"/>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19" name="テキスト ボックス 18"/>
          <p:cNvSpPr txBox="1"/>
          <p:nvPr/>
        </p:nvSpPr>
        <p:spPr>
          <a:xfrm>
            <a:off x="5403852" y="5357826"/>
            <a:ext cx="324128"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20" name="四角形吹き出し 19"/>
          <p:cNvSpPr/>
          <p:nvPr/>
        </p:nvSpPr>
        <p:spPr bwMode="auto">
          <a:xfrm>
            <a:off x="2332018" y="5715016"/>
            <a:ext cx="2071702" cy="428628"/>
          </a:xfrm>
          <a:prstGeom prst="wedgeRectCallout">
            <a:avLst>
              <a:gd name="adj1" fmla="val 37835"/>
              <a:gd name="adj2" fmla="val -112791"/>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C.getB</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().exec2();</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1" name="四角形吹き出し 20"/>
          <p:cNvSpPr/>
          <p:nvPr/>
        </p:nvSpPr>
        <p:spPr bwMode="auto">
          <a:xfrm>
            <a:off x="4618034" y="3714752"/>
            <a:ext cx="2000264" cy="428628"/>
          </a:xfrm>
          <a:prstGeom prst="wedgeRectCallout">
            <a:avLst>
              <a:gd name="adj1" fmla="val 43021"/>
              <a:gd name="adj2" fmla="val 102966"/>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exec()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2" name="四角形吹き出し 21"/>
          <p:cNvSpPr/>
          <p:nvPr/>
        </p:nvSpPr>
        <p:spPr bwMode="auto">
          <a:xfrm>
            <a:off x="4618034" y="4572008"/>
            <a:ext cx="2000264" cy="428628"/>
          </a:xfrm>
          <a:prstGeom prst="wedgeRectCallout">
            <a:avLst>
              <a:gd name="adj1" fmla="val 43021"/>
              <a:gd name="adj2" fmla="val 102966"/>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exec()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3" name="四角形吹き出し 22"/>
          <p:cNvSpPr/>
          <p:nvPr/>
        </p:nvSpPr>
        <p:spPr bwMode="auto">
          <a:xfrm>
            <a:off x="4618034" y="5429264"/>
            <a:ext cx="2000264" cy="428628"/>
          </a:xfrm>
          <a:prstGeom prst="wedgeRectCallout">
            <a:avLst>
              <a:gd name="adj1" fmla="val 43021"/>
              <a:gd name="adj2" fmla="val 102966"/>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ja-JP" altLang="en-US" sz="1600" dirty="0" smtClean="0">
                <a:latin typeface="Consolas" pitchFamily="49" charset="0"/>
                <a:ea typeface="ＭＳ Ｐゴシック" pitchFamily="50" charset="-128"/>
              </a:rPr>
              <a:t>そんな操作は無い</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4" name="四角形吹き出し 23"/>
          <p:cNvSpPr/>
          <p:nvPr/>
        </p:nvSpPr>
        <p:spPr bwMode="auto">
          <a:xfrm>
            <a:off x="6546860" y="3786190"/>
            <a:ext cx="2143140" cy="428628"/>
          </a:xfrm>
          <a:prstGeom prst="wedgeRectCallout">
            <a:avLst>
              <a:gd name="adj1" fmla="val -39576"/>
              <a:gd name="adj2" fmla="val 122360"/>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exec2()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25" name="四角形吹き出し 24"/>
          <p:cNvSpPr/>
          <p:nvPr/>
        </p:nvSpPr>
        <p:spPr bwMode="auto">
          <a:xfrm>
            <a:off x="6475422" y="4500570"/>
            <a:ext cx="2143140" cy="428628"/>
          </a:xfrm>
          <a:prstGeom prst="wedgeRectCallout">
            <a:avLst>
              <a:gd name="adj1" fmla="val -39576"/>
              <a:gd name="adj2" fmla="val 122360"/>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ja-JP" altLang="en-US" sz="1600" dirty="0" smtClean="0">
                <a:latin typeface="Consolas" pitchFamily="49" charset="0"/>
                <a:ea typeface="ＭＳ Ｐゴシック" pitchFamily="50" charset="-128"/>
              </a:rPr>
              <a:t>そんな操作は無い</a:t>
            </a:r>
          </a:p>
        </p:txBody>
      </p:sp>
      <p:sp>
        <p:nvSpPr>
          <p:cNvPr id="26" name="四角形吹き出し 25"/>
          <p:cNvSpPr/>
          <p:nvPr/>
        </p:nvSpPr>
        <p:spPr bwMode="auto">
          <a:xfrm>
            <a:off x="6546860" y="5572140"/>
            <a:ext cx="2143140" cy="428628"/>
          </a:xfrm>
          <a:prstGeom prst="wedgeRectCallout">
            <a:avLst>
              <a:gd name="adj1" fmla="val -39576"/>
              <a:gd name="adj2" fmla="val 122360"/>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fontAlgn="base">
              <a:spcBef>
                <a:spcPct val="50000"/>
              </a:spcBef>
              <a:spcAft>
                <a:spcPct val="0"/>
              </a:spcAft>
            </a:pPr>
            <a:r>
              <a:rPr kumimoji="0" lang="ja-JP" altLang="en-US" sz="1600" dirty="0" smtClean="0">
                <a:latin typeface="Consolas" pitchFamily="49" charset="0"/>
                <a:ea typeface="ＭＳ Ｐゴシック" pitchFamily="50" charset="-128"/>
              </a:rPr>
              <a:t>そんな操作も無い</a:t>
            </a:r>
          </a:p>
        </p:txBody>
      </p:sp>
      <p:sp>
        <p:nvSpPr>
          <p:cNvPr id="27" name="Rectangle 17"/>
          <p:cNvSpPr>
            <a:spLocks noChangeArrowheads="1"/>
          </p:cNvSpPr>
          <p:nvPr/>
        </p:nvSpPr>
        <p:spPr bwMode="auto">
          <a:xfrm>
            <a:off x="1428728" y="535782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C</a:t>
            </a:r>
            <a:endParaRPr kumimoji="1" lang="en-US" altLang="ja-JP" b="1" dirty="0">
              <a:latin typeface="Arial" charset="0"/>
            </a:endParaRPr>
          </a:p>
        </p:txBody>
      </p:sp>
      <p:sp>
        <p:nvSpPr>
          <p:cNvPr id="28" name="Rectangle 17"/>
          <p:cNvSpPr>
            <a:spLocks noChangeArrowheads="1"/>
          </p:cNvSpPr>
          <p:nvPr/>
        </p:nvSpPr>
        <p:spPr bwMode="auto">
          <a:xfrm>
            <a:off x="1428728" y="4286256"/>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C</a:t>
            </a:r>
            <a:endParaRPr kumimoji="1" lang="en-US" altLang="ja-JP" b="1" dirty="0">
              <a:latin typeface="Arial" charset="0"/>
            </a:endParaRPr>
          </a:p>
        </p:txBody>
      </p:sp>
      <p:sp>
        <p:nvSpPr>
          <p:cNvPr id="29" name="四角形吹き出し 28"/>
          <p:cNvSpPr/>
          <p:nvPr/>
        </p:nvSpPr>
        <p:spPr bwMode="auto">
          <a:xfrm>
            <a:off x="214282" y="4857760"/>
            <a:ext cx="1795474" cy="357190"/>
          </a:xfrm>
          <a:prstGeom prst="wedgeRectCallout">
            <a:avLst>
              <a:gd name="adj1" fmla="val 39999"/>
              <a:gd name="adj2" fmla="val 119451"/>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D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getB</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30" name="四角形吹き出し 29"/>
          <p:cNvSpPr/>
          <p:nvPr/>
        </p:nvSpPr>
        <p:spPr bwMode="auto">
          <a:xfrm>
            <a:off x="142844" y="3786190"/>
            <a:ext cx="1795474" cy="357190"/>
          </a:xfrm>
          <a:prstGeom prst="wedgeRectCallout">
            <a:avLst>
              <a:gd name="adj1" fmla="val 39999"/>
              <a:gd name="adj2" fmla="val 119451"/>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B </a:t>
            </a:r>
            <a:r>
              <a:rPr kumimoji="0" lang="en-US" altLang="ja-JP" sz="1600" b="0" i="0" u="none" strike="noStrike" cap="none" normalizeH="0" baseline="0" dirty="0" err="1" smtClean="0">
                <a:ln>
                  <a:noFill/>
                </a:ln>
                <a:solidFill>
                  <a:schemeClr val="tx1"/>
                </a:solidFill>
                <a:effectLst/>
                <a:latin typeface="Consolas" pitchFamily="49" charset="0"/>
                <a:ea typeface="ＭＳ Ｐゴシック" pitchFamily="50" charset="-128"/>
              </a:rPr>
              <a:t>getB</a:t>
            </a: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
        <p:nvSpPr>
          <p:cNvPr id="31" name="Rectangle 17"/>
          <p:cNvSpPr>
            <a:spLocks noChangeArrowheads="1"/>
          </p:cNvSpPr>
          <p:nvPr/>
        </p:nvSpPr>
        <p:spPr bwMode="auto">
          <a:xfrm>
            <a:off x="2071670" y="6215082"/>
            <a:ext cx="617538" cy="404812"/>
          </a:xfrm>
          <a:prstGeom prst="rect">
            <a:avLst/>
          </a:prstGeom>
          <a:solidFill>
            <a:schemeClr val="accent1"/>
          </a:solidFill>
          <a:ln w="12700">
            <a:solidFill>
              <a:schemeClr val="tx1"/>
            </a:solidFill>
            <a:miter lim="800000"/>
            <a:headEnd/>
            <a:tailEnd/>
          </a:ln>
        </p:spPr>
        <p:txBody>
          <a:bodyPr wrap="none" anchor="ctr"/>
          <a:lstStyle/>
          <a:p>
            <a:pPr algn="ctr">
              <a:spcBef>
                <a:spcPct val="0"/>
              </a:spcBef>
            </a:pPr>
            <a:r>
              <a:rPr kumimoji="1" lang="en-US" altLang="ja-JP" b="1" dirty="0" smtClean="0">
                <a:latin typeface="Arial" charset="0"/>
              </a:rPr>
              <a:t>D</a:t>
            </a:r>
            <a:endParaRPr kumimoji="1" lang="en-US" altLang="ja-JP" b="1" dirty="0">
              <a:latin typeface="Arial" charset="0"/>
            </a:endParaRPr>
          </a:p>
        </p:txBody>
      </p:sp>
      <p:sp>
        <p:nvSpPr>
          <p:cNvPr id="32" name="四角形吹き出し 31"/>
          <p:cNvSpPr/>
          <p:nvPr/>
        </p:nvSpPr>
        <p:spPr bwMode="auto">
          <a:xfrm>
            <a:off x="214282" y="5643578"/>
            <a:ext cx="2143140" cy="428628"/>
          </a:xfrm>
          <a:prstGeom prst="wedgeRectCallout">
            <a:avLst>
              <a:gd name="adj1" fmla="val 42363"/>
              <a:gd name="adj2" fmla="val 100542"/>
            </a:avLst>
          </a:prstGeom>
          <a:solidFill>
            <a:schemeClr val="bg1"/>
          </a:solidFill>
          <a:ln w="19050" cap="flat" cmpd="sng" algn="ctr">
            <a:solidFill>
              <a:schemeClr val="tx1"/>
            </a:solidFill>
            <a:prstDash val="solid"/>
            <a:round/>
            <a:headEnd type="none" w="med" len="med"/>
            <a:tailEnd type="none" w="lg" len="lg"/>
          </a:ln>
          <a:effectLst/>
        </p:spPr>
        <p:txBody>
          <a:bodyPr vert="horz" wrap="square" lIns="36000" tIns="3600" rIns="36000" bIns="360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Consolas" pitchFamily="49" charset="0"/>
                <a:ea typeface="ＭＳ Ｐゴシック" pitchFamily="50" charset="-128"/>
              </a:rPr>
              <a:t>void exec2() { … }</a:t>
            </a:r>
            <a:endParaRPr kumimoji="0" lang="ja-JP" altLang="en-US" sz="1600" b="0" i="0" u="none" strike="noStrike" cap="none" normalizeH="0" baseline="0" dirty="0" smtClean="0">
              <a:ln>
                <a:noFill/>
              </a:ln>
              <a:solidFill>
                <a:schemeClr val="tx1"/>
              </a:solidFill>
              <a:effectLst/>
              <a:latin typeface="Consolas" pitchFamily="49" charset="0"/>
              <a:ea typeface="ＭＳ Ｐゴシック"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linds(horizontal)">
                                      <p:cBhvr>
                                        <p:cTn id="54" dur="500"/>
                                        <p:tgtEl>
                                          <p:spTgt spid="3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linds(horizontal)">
                                      <p:cBhvr>
                                        <p:cTn id="65" dur="500"/>
                                        <p:tgtEl>
                                          <p:spTgt spid="2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linds(horizontal)">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linds(horizontal)">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ソフトウェア部品グラフ</a:t>
            </a:r>
            <a:endParaRPr kumimoji="1" lang="ja-JP" altLang="en-US" dirty="0"/>
          </a:p>
        </p:txBody>
      </p:sp>
      <p:sp>
        <p:nvSpPr>
          <p:cNvPr id="3" name="コンテンツ プレースホルダ 2"/>
          <p:cNvSpPr>
            <a:spLocks noGrp="1"/>
          </p:cNvSpPr>
          <p:nvPr>
            <p:ph idx="1"/>
          </p:nvPr>
        </p:nvSpPr>
        <p:spPr>
          <a:xfrm>
            <a:off x="107950" y="1052513"/>
            <a:ext cx="8928100" cy="5305445"/>
          </a:xfrm>
        </p:spPr>
        <p:txBody>
          <a:bodyPr>
            <a:normAutofit/>
          </a:bodyPr>
          <a:lstStyle/>
          <a:p>
            <a:r>
              <a:rPr kumimoji="1" lang="ja-JP" altLang="en-US" dirty="0" smtClean="0"/>
              <a:t>部品グラフは，スケールフリー性を持つ</a:t>
            </a:r>
            <a:endParaRPr kumimoji="1" lang="en-US" altLang="ja-JP" dirty="0" smtClean="0"/>
          </a:p>
          <a:p>
            <a:pPr>
              <a:buNone/>
            </a:pPr>
            <a:r>
              <a:rPr lang="en-US" altLang="ja-JP" dirty="0" smtClean="0">
                <a:solidFill>
                  <a:schemeClr val="tx1">
                    <a:lumMod val="75000"/>
                    <a:lumOff val="25000"/>
                  </a:schemeClr>
                </a:solidFill>
              </a:rPr>
              <a:t>	[47][64]…</a:t>
            </a:r>
            <a:endParaRPr kumimoji="1" lang="en-US" altLang="ja-JP" dirty="0" smtClean="0"/>
          </a:p>
          <a:p>
            <a:pPr lvl="1"/>
            <a:r>
              <a:rPr kumimoji="1" lang="ja-JP" altLang="en-US" dirty="0" smtClean="0"/>
              <a:t>次数分布に</a:t>
            </a:r>
            <a:r>
              <a:rPr kumimoji="1" lang="ja-JP" altLang="en-US" u="sng" dirty="0" smtClean="0"/>
              <a:t>べき乗則</a:t>
            </a:r>
            <a:r>
              <a:rPr kumimoji="1" lang="ja-JP" altLang="en-US" dirty="0" smtClean="0"/>
              <a:t>が成り立つ性質</a:t>
            </a:r>
            <a:endParaRPr kumimoji="1" lang="en-US" altLang="ja-JP" dirty="0" smtClean="0"/>
          </a:p>
          <a:p>
            <a:pPr lvl="1"/>
            <a:r>
              <a:rPr lang="ja-JP" altLang="en-US" dirty="0" smtClean="0"/>
              <a:t>様々な分野で，活発に研究されている</a:t>
            </a:r>
            <a:endParaRPr lang="en-US" altLang="ja-JP" dirty="0" smtClean="0"/>
          </a:p>
          <a:p>
            <a:pPr lvl="2"/>
            <a:r>
              <a:rPr lang="en-US" altLang="ja-JP" dirty="0" smtClean="0"/>
              <a:t>WWW</a:t>
            </a:r>
            <a:r>
              <a:rPr lang="ja-JP" altLang="en-US" dirty="0" smtClean="0"/>
              <a:t>上のページのリンク関係</a:t>
            </a:r>
            <a:endParaRPr lang="en-US" altLang="ja-JP" dirty="0" smtClean="0"/>
          </a:p>
          <a:p>
            <a:pPr lvl="2"/>
            <a:r>
              <a:rPr lang="ja-JP" altLang="en-US" dirty="0" smtClean="0"/>
              <a:t>ソーシャルネットワーク</a:t>
            </a:r>
            <a:endParaRPr kumimoji="1" lang="en-US" altLang="ja-JP" u="sng" dirty="0" smtClean="0"/>
          </a:p>
          <a:p>
            <a:pPr>
              <a:lnSpc>
                <a:spcPct val="200000"/>
              </a:lnSpc>
            </a:pPr>
            <a:r>
              <a:rPr lang="ja-JP" altLang="en-US" dirty="0" smtClean="0"/>
              <a:t>既存研究の問題点</a:t>
            </a:r>
            <a:endParaRPr lang="en-US" altLang="ja-JP" dirty="0" smtClean="0"/>
          </a:p>
          <a:p>
            <a:pPr lvl="1"/>
            <a:r>
              <a:rPr lang="ja-JP" altLang="en-US" dirty="0" smtClean="0"/>
              <a:t>ソフトウェアをまたがる依存関係が考慮されていない</a:t>
            </a:r>
            <a:endParaRPr lang="en-US" altLang="ja-JP" dirty="0" smtClean="0"/>
          </a:p>
          <a:p>
            <a:pPr lvl="1"/>
            <a:r>
              <a:rPr lang="ja-JP" altLang="en-US" dirty="0" smtClean="0"/>
              <a:t>部品グラフが静的な依存関係を表現できていない</a:t>
            </a:r>
            <a:endParaRPr lang="en-US" altLang="ja-JP" dirty="0" smtClean="0"/>
          </a:p>
          <a:p>
            <a:pPr lvl="2"/>
            <a:r>
              <a:rPr lang="ja-JP" altLang="en-US" dirty="0" smtClean="0"/>
              <a:t>「代表的な」参照関係のみを解析</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49</a:t>
            </a:fld>
            <a:endParaRPr kumimoji="1" lang="ja-JP" altLang="en-US" dirty="0"/>
          </a:p>
        </p:txBody>
      </p:sp>
      <p:grpSp>
        <p:nvGrpSpPr>
          <p:cNvPr id="7" name="グループ化 361"/>
          <p:cNvGrpSpPr/>
          <p:nvPr/>
        </p:nvGrpSpPr>
        <p:grpSpPr>
          <a:xfrm rot="5400000">
            <a:off x="5667382" y="1547800"/>
            <a:ext cx="3810027" cy="2857520"/>
            <a:chOff x="2500298" y="2357430"/>
            <a:chExt cx="4857784" cy="3643338"/>
          </a:xfrm>
        </p:grpSpPr>
        <p:sp>
          <p:nvSpPr>
            <p:cNvPr id="171" name="正方形/長方形 170"/>
            <p:cNvSpPr/>
            <p:nvPr/>
          </p:nvSpPr>
          <p:spPr bwMode="auto">
            <a:xfrm>
              <a:off x="4071934"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2" name="正方形/長方形 171"/>
            <p:cNvSpPr/>
            <p:nvPr/>
          </p:nvSpPr>
          <p:spPr bwMode="auto">
            <a:xfrm>
              <a:off x="335755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3" name="正方形/長方形 172"/>
            <p:cNvSpPr/>
            <p:nvPr/>
          </p:nvSpPr>
          <p:spPr bwMode="auto">
            <a:xfrm>
              <a:off x="4000496" y="392906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4" name="正方形/長方形 173"/>
            <p:cNvSpPr/>
            <p:nvPr/>
          </p:nvSpPr>
          <p:spPr bwMode="auto">
            <a:xfrm>
              <a:off x="5000628"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5" name="正方形/長方形 174"/>
            <p:cNvSpPr/>
            <p:nvPr/>
          </p:nvSpPr>
          <p:spPr bwMode="auto">
            <a:xfrm>
              <a:off x="4214810"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6" name="正方形/長方形 175"/>
            <p:cNvSpPr/>
            <p:nvPr/>
          </p:nvSpPr>
          <p:spPr bwMode="auto">
            <a:xfrm>
              <a:off x="4572000" y="435769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7" name="正方形/長方形 176"/>
            <p:cNvSpPr/>
            <p:nvPr/>
          </p:nvSpPr>
          <p:spPr bwMode="auto">
            <a:xfrm>
              <a:off x="535781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8" name="正方形/長方形 177"/>
            <p:cNvSpPr/>
            <p:nvPr/>
          </p:nvSpPr>
          <p:spPr bwMode="auto">
            <a:xfrm>
              <a:off x="4643438"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9" name="正方形/長方形 178"/>
            <p:cNvSpPr/>
            <p:nvPr/>
          </p:nvSpPr>
          <p:spPr bwMode="auto">
            <a:xfrm>
              <a:off x="528638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0" name="正方形/長方形 179"/>
            <p:cNvSpPr/>
            <p:nvPr/>
          </p:nvSpPr>
          <p:spPr bwMode="auto">
            <a:xfrm>
              <a:off x="5572132"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1" name="正方形/長方形 180"/>
            <p:cNvSpPr/>
            <p:nvPr/>
          </p:nvSpPr>
          <p:spPr bwMode="auto">
            <a:xfrm>
              <a:off x="5786446"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2" name="正方形/長方形 181"/>
            <p:cNvSpPr/>
            <p:nvPr/>
          </p:nvSpPr>
          <p:spPr bwMode="auto">
            <a:xfrm>
              <a:off x="3714744" y="250030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3" name="正方形/長方形 182"/>
            <p:cNvSpPr/>
            <p:nvPr/>
          </p:nvSpPr>
          <p:spPr bwMode="auto">
            <a:xfrm>
              <a:off x="428624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4" name="正方形/長方形 183"/>
            <p:cNvSpPr/>
            <p:nvPr/>
          </p:nvSpPr>
          <p:spPr bwMode="auto">
            <a:xfrm>
              <a:off x="464343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5" name="正方形/長方形 184"/>
            <p:cNvSpPr/>
            <p:nvPr/>
          </p:nvSpPr>
          <p:spPr bwMode="auto">
            <a:xfrm>
              <a:off x="4071934"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6" name="正方形/長方形 185"/>
            <p:cNvSpPr/>
            <p:nvPr/>
          </p:nvSpPr>
          <p:spPr bwMode="auto">
            <a:xfrm>
              <a:off x="2500298"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7" name="正方形/長方形 186"/>
            <p:cNvSpPr/>
            <p:nvPr/>
          </p:nvSpPr>
          <p:spPr bwMode="auto">
            <a:xfrm>
              <a:off x="4857752"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8" name="正方形/長方形 187"/>
            <p:cNvSpPr/>
            <p:nvPr/>
          </p:nvSpPr>
          <p:spPr bwMode="auto">
            <a:xfrm>
              <a:off x="3714744" y="464344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9" name="正方形/長方形 188"/>
            <p:cNvSpPr/>
            <p:nvPr/>
          </p:nvSpPr>
          <p:spPr bwMode="auto">
            <a:xfrm>
              <a:off x="4857752" y="407194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0" name="正方形/長方形 189"/>
            <p:cNvSpPr/>
            <p:nvPr/>
          </p:nvSpPr>
          <p:spPr bwMode="auto">
            <a:xfrm>
              <a:off x="3857620" y="550070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1" name="正方形/長方形 190"/>
            <p:cNvSpPr/>
            <p:nvPr/>
          </p:nvSpPr>
          <p:spPr bwMode="auto">
            <a:xfrm>
              <a:off x="5715008" y="350043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2" name="正方形/長方形 191"/>
            <p:cNvSpPr/>
            <p:nvPr/>
          </p:nvSpPr>
          <p:spPr bwMode="auto">
            <a:xfrm>
              <a:off x="642938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3" name="正方形/長方形 192"/>
            <p:cNvSpPr/>
            <p:nvPr/>
          </p:nvSpPr>
          <p:spPr bwMode="auto">
            <a:xfrm>
              <a:off x="5857884"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4" name="正方形/長方形 193"/>
            <p:cNvSpPr/>
            <p:nvPr/>
          </p:nvSpPr>
          <p:spPr bwMode="auto">
            <a:xfrm>
              <a:off x="3643306" y="414338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5" name="正方形/長方形 194"/>
            <p:cNvSpPr/>
            <p:nvPr/>
          </p:nvSpPr>
          <p:spPr bwMode="auto">
            <a:xfrm>
              <a:off x="378618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6" name="正方形/長方形 195"/>
            <p:cNvSpPr/>
            <p:nvPr/>
          </p:nvSpPr>
          <p:spPr bwMode="auto">
            <a:xfrm>
              <a:off x="36433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7" name="正方形/長方形 196"/>
            <p:cNvSpPr/>
            <p:nvPr/>
          </p:nvSpPr>
          <p:spPr bwMode="auto">
            <a:xfrm>
              <a:off x="3071802"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98" name="直線矢印コネクタ 197"/>
            <p:cNvCxnSpPr>
              <a:stCxn id="182" idx="3"/>
              <a:endCxn id="171" idx="0"/>
            </p:cNvCxnSpPr>
            <p:nvPr/>
          </p:nvCxnSpPr>
          <p:spPr bwMode="auto">
            <a:xfrm>
              <a:off x="3857620" y="2571744"/>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99" name="直線矢印コネクタ 198"/>
            <p:cNvCxnSpPr>
              <a:stCxn id="172" idx="3"/>
              <a:endCxn id="195" idx="1"/>
            </p:cNvCxnSpPr>
            <p:nvPr/>
          </p:nvCxnSpPr>
          <p:spPr bwMode="auto">
            <a:xfrm flipV="1">
              <a:off x="3500430" y="3500438"/>
              <a:ext cx="285752"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0" name="直線矢印コネクタ 199"/>
            <p:cNvCxnSpPr>
              <a:stCxn id="171" idx="2"/>
              <a:endCxn id="187" idx="1"/>
            </p:cNvCxnSpPr>
            <p:nvPr/>
          </p:nvCxnSpPr>
          <p:spPr bwMode="auto">
            <a:xfrm rot="16200000" flipH="1">
              <a:off x="4214810" y="3143248"/>
              <a:ext cx="571504"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1" name="直線矢印コネクタ 200"/>
            <p:cNvCxnSpPr>
              <a:stCxn id="184" idx="2"/>
              <a:endCxn id="187" idx="0"/>
            </p:cNvCxnSpPr>
            <p:nvPr/>
          </p:nvCxnSpPr>
          <p:spPr bwMode="auto">
            <a:xfrm rot="16200000" flipH="1">
              <a:off x="4500562" y="3286124"/>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2" name="直線矢印コネクタ 201"/>
            <p:cNvCxnSpPr>
              <a:stCxn id="183" idx="3"/>
              <a:endCxn id="187" idx="1"/>
            </p:cNvCxnSpPr>
            <p:nvPr/>
          </p:nvCxnSpPr>
          <p:spPr bwMode="auto">
            <a:xfrm>
              <a:off x="4429124" y="3786190"/>
              <a:ext cx="42862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3" name="直線矢印コネクタ 202"/>
            <p:cNvCxnSpPr>
              <a:stCxn id="195" idx="3"/>
              <a:endCxn id="187" idx="1"/>
            </p:cNvCxnSpPr>
            <p:nvPr/>
          </p:nvCxnSpPr>
          <p:spPr bwMode="auto">
            <a:xfrm>
              <a:off x="3929058" y="3500438"/>
              <a:ext cx="92869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4" name="直線矢印コネクタ 203"/>
            <p:cNvCxnSpPr>
              <a:stCxn id="195" idx="3"/>
              <a:endCxn id="183" idx="1"/>
            </p:cNvCxnSpPr>
            <p:nvPr/>
          </p:nvCxnSpPr>
          <p:spPr bwMode="auto">
            <a:xfrm>
              <a:off x="3929058" y="3500438"/>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5" name="直線矢印コネクタ 204"/>
            <p:cNvCxnSpPr>
              <a:stCxn id="195" idx="2"/>
              <a:endCxn id="173" idx="1"/>
            </p:cNvCxnSpPr>
            <p:nvPr/>
          </p:nvCxnSpPr>
          <p:spPr bwMode="auto">
            <a:xfrm rot="16200000" flipH="1">
              <a:off x="3714744" y="3714752"/>
              <a:ext cx="42862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6" name="直線矢印コネクタ 205"/>
            <p:cNvCxnSpPr>
              <a:stCxn id="173" idx="0"/>
              <a:endCxn id="183" idx="1"/>
            </p:cNvCxnSpPr>
            <p:nvPr/>
          </p:nvCxnSpPr>
          <p:spPr bwMode="auto">
            <a:xfrm rot="5400000" flipH="1" flipV="1">
              <a:off x="4107653" y="3750471"/>
              <a:ext cx="14287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7" name="直線矢印コネクタ 206"/>
            <p:cNvCxnSpPr>
              <a:stCxn id="173" idx="3"/>
              <a:endCxn id="187" idx="1"/>
            </p:cNvCxnSpPr>
            <p:nvPr/>
          </p:nvCxnSpPr>
          <p:spPr bwMode="auto">
            <a:xfrm flipV="1">
              <a:off x="4143372" y="3786190"/>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8" name="直線矢印コネクタ 207"/>
            <p:cNvCxnSpPr>
              <a:stCxn id="194" idx="3"/>
              <a:endCxn id="187" idx="1"/>
            </p:cNvCxnSpPr>
            <p:nvPr/>
          </p:nvCxnSpPr>
          <p:spPr bwMode="auto">
            <a:xfrm flipV="1">
              <a:off x="3786182" y="3786190"/>
              <a:ext cx="107157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9" name="直線矢印コネクタ 208"/>
            <p:cNvCxnSpPr>
              <a:stCxn id="179" idx="0"/>
              <a:endCxn id="187" idx="2"/>
            </p:cNvCxnSpPr>
            <p:nvPr/>
          </p:nvCxnSpPr>
          <p:spPr bwMode="auto">
            <a:xfrm rot="16200000" flipV="1">
              <a:off x="4786314" y="4000504"/>
              <a:ext cx="71438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0" name="直線矢印コネクタ 209"/>
            <p:cNvCxnSpPr>
              <a:stCxn id="189" idx="0"/>
              <a:endCxn id="187" idx="2"/>
            </p:cNvCxnSpPr>
            <p:nvPr/>
          </p:nvCxnSpPr>
          <p:spPr bwMode="auto">
            <a:xfrm rot="5400000" flipH="1" flipV="1">
              <a:off x="4822033" y="3964785"/>
              <a:ext cx="214314"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1" name="直線矢印コネクタ 210"/>
            <p:cNvCxnSpPr>
              <a:stCxn id="179" idx="0"/>
              <a:endCxn id="189" idx="2"/>
            </p:cNvCxnSpPr>
            <p:nvPr/>
          </p:nvCxnSpPr>
          <p:spPr bwMode="auto">
            <a:xfrm rot="16200000" flipV="1">
              <a:off x="4964909" y="4179099"/>
              <a:ext cx="35719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2" name="直線矢印コネクタ 211"/>
            <p:cNvCxnSpPr>
              <a:stCxn id="178" idx="0"/>
              <a:endCxn id="187" idx="2"/>
            </p:cNvCxnSpPr>
            <p:nvPr/>
          </p:nvCxnSpPr>
          <p:spPr bwMode="auto">
            <a:xfrm rot="5400000" flipH="1" flipV="1">
              <a:off x="4357686" y="4214818"/>
              <a:ext cx="92869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3" name="直線矢印コネクタ 212"/>
            <p:cNvCxnSpPr>
              <a:stCxn id="177" idx="1"/>
              <a:endCxn id="187" idx="3"/>
            </p:cNvCxnSpPr>
            <p:nvPr/>
          </p:nvCxnSpPr>
          <p:spPr bwMode="auto">
            <a:xfrm rot="10800000">
              <a:off x="5000628" y="3786190"/>
              <a:ext cx="35719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4" name="直線矢印コネクタ 213"/>
            <p:cNvCxnSpPr>
              <a:stCxn id="174" idx="2"/>
              <a:endCxn id="187" idx="0"/>
            </p:cNvCxnSpPr>
            <p:nvPr/>
          </p:nvCxnSpPr>
          <p:spPr bwMode="auto">
            <a:xfrm rot="5400000">
              <a:off x="4857752" y="3500438"/>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5" name="直線矢印コネクタ 214"/>
            <p:cNvCxnSpPr>
              <a:stCxn id="191" idx="1"/>
              <a:endCxn id="187" idx="3"/>
            </p:cNvCxnSpPr>
            <p:nvPr/>
          </p:nvCxnSpPr>
          <p:spPr bwMode="auto">
            <a:xfrm rot="10800000" flipV="1">
              <a:off x="5000628" y="3571876"/>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6" name="直線矢印コネクタ 215"/>
            <p:cNvCxnSpPr>
              <a:stCxn id="192" idx="1"/>
              <a:endCxn id="191" idx="3"/>
            </p:cNvCxnSpPr>
            <p:nvPr/>
          </p:nvCxnSpPr>
          <p:spPr bwMode="auto">
            <a:xfrm rot="10800000">
              <a:off x="5857884" y="3571876"/>
              <a:ext cx="57150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7" name="直線矢印コネクタ 216"/>
            <p:cNvCxnSpPr>
              <a:stCxn id="192" idx="1"/>
              <a:endCxn id="177" idx="3"/>
            </p:cNvCxnSpPr>
            <p:nvPr/>
          </p:nvCxnSpPr>
          <p:spPr bwMode="auto">
            <a:xfrm rot="10800000" flipV="1">
              <a:off x="5500694" y="3643314"/>
              <a:ext cx="92869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8" name="直線矢印コネクタ 217"/>
            <p:cNvCxnSpPr>
              <a:stCxn id="180" idx="0"/>
              <a:endCxn id="187" idx="3"/>
            </p:cNvCxnSpPr>
            <p:nvPr/>
          </p:nvCxnSpPr>
          <p:spPr bwMode="auto">
            <a:xfrm rot="16200000" flipV="1">
              <a:off x="5072066" y="3714752"/>
              <a:ext cx="50006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9" name="直線矢印コネクタ 218"/>
            <p:cNvCxnSpPr>
              <a:stCxn id="180" idx="0"/>
              <a:endCxn id="177" idx="2"/>
            </p:cNvCxnSpPr>
            <p:nvPr/>
          </p:nvCxnSpPr>
          <p:spPr bwMode="auto">
            <a:xfrm rot="16200000" flipV="1">
              <a:off x="5322099"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0" name="直線矢印コネクタ 219"/>
            <p:cNvCxnSpPr>
              <a:stCxn id="181" idx="0"/>
              <a:endCxn id="189" idx="2"/>
            </p:cNvCxnSpPr>
            <p:nvPr/>
          </p:nvCxnSpPr>
          <p:spPr bwMode="auto">
            <a:xfrm rot="16200000" flipV="1">
              <a:off x="4786314" y="4357694"/>
              <a:ext cx="121444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1" name="直線矢印コネクタ 220"/>
            <p:cNvCxnSpPr>
              <a:stCxn id="193" idx="1"/>
              <a:endCxn id="180" idx="2"/>
            </p:cNvCxnSpPr>
            <p:nvPr/>
          </p:nvCxnSpPr>
          <p:spPr bwMode="auto">
            <a:xfrm rot="10800000">
              <a:off x="5643570" y="442913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2" name="直線矢印コネクタ 221"/>
            <p:cNvCxnSpPr>
              <a:stCxn id="181" idx="0"/>
              <a:endCxn id="187" idx="2"/>
            </p:cNvCxnSpPr>
            <p:nvPr/>
          </p:nvCxnSpPr>
          <p:spPr bwMode="auto">
            <a:xfrm rot="16200000" flipV="1">
              <a:off x="4607719" y="4179099"/>
              <a:ext cx="157163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3" name="直線矢印コネクタ 222"/>
            <p:cNvCxnSpPr>
              <a:stCxn id="185" idx="3"/>
              <a:endCxn id="187" idx="1"/>
            </p:cNvCxnSpPr>
            <p:nvPr/>
          </p:nvCxnSpPr>
          <p:spPr bwMode="auto">
            <a:xfrm flipV="1">
              <a:off x="4214810" y="3786190"/>
              <a:ext cx="64294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4" name="直線矢印コネクタ 223"/>
            <p:cNvCxnSpPr>
              <a:stCxn id="185" idx="0"/>
              <a:endCxn id="183" idx="2"/>
            </p:cNvCxnSpPr>
            <p:nvPr/>
          </p:nvCxnSpPr>
          <p:spPr bwMode="auto">
            <a:xfrm rot="5400000" flipH="1" flipV="1">
              <a:off x="4036215"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5" name="直線矢印コネクタ 224"/>
            <p:cNvCxnSpPr>
              <a:stCxn id="196" idx="3"/>
              <a:endCxn id="183" idx="1"/>
            </p:cNvCxnSpPr>
            <p:nvPr/>
          </p:nvCxnSpPr>
          <p:spPr bwMode="auto">
            <a:xfrm flipV="1">
              <a:off x="3786182"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6" name="直線矢印コネクタ 225"/>
            <p:cNvCxnSpPr>
              <a:stCxn id="172" idx="3"/>
              <a:endCxn id="183" idx="1"/>
            </p:cNvCxnSpPr>
            <p:nvPr/>
          </p:nvCxnSpPr>
          <p:spPr bwMode="auto">
            <a:xfrm>
              <a:off x="3500430" y="3786190"/>
              <a:ext cx="78581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7" name="直線矢印コネクタ 226"/>
            <p:cNvCxnSpPr>
              <a:stCxn id="171" idx="2"/>
              <a:endCxn id="183" idx="0"/>
            </p:cNvCxnSpPr>
            <p:nvPr/>
          </p:nvCxnSpPr>
          <p:spPr bwMode="auto">
            <a:xfrm rot="16200000" flipH="1">
              <a:off x="4000496" y="3357562"/>
              <a:ext cx="50006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8" name="直線矢印コネクタ 227"/>
            <p:cNvCxnSpPr>
              <a:stCxn id="184" idx="3"/>
              <a:endCxn id="174" idx="1"/>
            </p:cNvCxnSpPr>
            <p:nvPr/>
          </p:nvCxnSpPr>
          <p:spPr bwMode="auto">
            <a:xfrm>
              <a:off x="4786314" y="300037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9" name="直線矢印コネクタ 228"/>
            <p:cNvCxnSpPr>
              <a:stCxn id="175" idx="0"/>
              <a:endCxn id="176" idx="2"/>
            </p:cNvCxnSpPr>
            <p:nvPr/>
          </p:nvCxnSpPr>
          <p:spPr bwMode="auto">
            <a:xfrm rot="5400000" flipH="1" flipV="1">
              <a:off x="4214810" y="4572008"/>
              <a:ext cx="50006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0" name="直線矢印コネクタ 229"/>
            <p:cNvCxnSpPr>
              <a:stCxn id="190" idx="0"/>
              <a:endCxn id="175" idx="1"/>
            </p:cNvCxnSpPr>
            <p:nvPr/>
          </p:nvCxnSpPr>
          <p:spPr bwMode="auto">
            <a:xfrm rot="5400000" flipH="1" flipV="1">
              <a:off x="3857620" y="5143512"/>
              <a:ext cx="42862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1" name="直線矢印コネクタ 230"/>
            <p:cNvCxnSpPr>
              <a:stCxn id="197" idx="3"/>
              <a:endCxn id="175" idx="1"/>
            </p:cNvCxnSpPr>
            <p:nvPr/>
          </p:nvCxnSpPr>
          <p:spPr bwMode="auto">
            <a:xfrm flipV="1">
              <a:off x="3214678" y="5072074"/>
              <a:ext cx="1000132"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2" name="直線矢印コネクタ 231"/>
            <p:cNvCxnSpPr>
              <a:stCxn id="188" idx="3"/>
              <a:endCxn id="175" idx="1"/>
            </p:cNvCxnSpPr>
            <p:nvPr/>
          </p:nvCxnSpPr>
          <p:spPr bwMode="auto">
            <a:xfrm>
              <a:off x="3857620" y="471488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3" name="直線矢印コネクタ 232"/>
            <p:cNvCxnSpPr>
              <a:stCxn id="186" idx="3"/>
              <a:endCxn id="196" idx="1"/>
            </p:cNvCxnSpPr>
            <p:nvPr/>
          </p:nvCxnSpPr>
          <p:spPr bwMode="auto">
            <a:xfrm>
              <a:off x="2643174" y="3929066"/>
              <a:ext cx="1000132"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34" name="正方形/長方形 233"/>
            <p:cNvSpPr/>
            <p:nvPr/>
          </p:nvSpPr>
          <p:spPr bwMode="auto">
            <a:xfrm>
              <a:off x="278605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35" name="正方形/長方形 234"/>
            <p:cNvSpPr/>
            <p:nvPr/>
          </p:nvSpPr>
          <p:spPr bwMode="auto">
            <a:xfrm>
              <a:off x="5000628" y="585789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36" name="正方形/長方形 235"/>
            <p:cNvSpPr/>
            <p:nvPr/>
          </p:nvSpPr>
          <p:spPr bwMode="auto">
            <a:xfrm>
              <a:off x="6215074" y="450057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37" name="直線矢印コネクタ 236"/>
            <p:cNvCxnSpPr>
              <a:stCxn id="234" idx="3"/>
              <a:endCxn id="185" idx="1"/>
            </p:cNvCxnSpPr>
            <p:nvPr/>
          </p:nvCxnSpPr>
          <p:spPr bwMode="auto">
            <a:xfrm flipV="1">
              <a:off x="2928926" y="4357694"/>
              <a:ext cx="114300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8" name="直線矢印コネクタ 237"/>
            <p:cNvCxnSpPr>
              <a:stCxn id="236" idx="1"/>
              <a:endCxn id="177" idx="3"/>
            </p:cNvCxnSpPr>
            <p:nvPr/>
          </p:nvCxnSpPr>
          <p:spPr bwMode="auto">
            <a:xfrm rot="10800000">
              <a:off x="5500694" y="3786190"/>
              <a:ext cx="714380"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9" name="直線矢印コネクタ 238"/>
            <p:cNvCxnSpPr>
              <a:stCxn id="235" idx="0"/>
              <a:endCxn id="189" idx="2"/>
            </p:cNvCxnSpPr>
            <p:nvPr/>
          </p:nvCxnSpPr>
          <p:spPr bwMode="auto">
            <a:xfrm rot="16200000" flipV="1">
              <a:off x="4179091" y="4964917"/>
              <a:ext cx="164307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40" name="正方形/長方形 239"/>
            <p:cNvSpPr/>
            <p:nvPr/>
          </p:nvSpPr>
          <p:spPr bwMode="auto">
            <a:xfrm>
              <a:off x="5000628" y="242886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1" name="正方形/長方形 240"/>
            <p:cNvSpPr/>
            <p:nvPr/>
          </p:nvSpPr>
          <p:spPr bwMode="auto">
            <a:xfrm>
              <a:off x="4286248" y="271462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2" name="正方形/長方形 241"/>
            <p:cNvSpPr/>
            <p:nvPr/>
          </p:nvSpPr>
          <p:spPr bwMode="auto">
            <a:xfrm>
              <a:off x="5643570"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43" name="直線矢印コネクタ 242"/>
            <p:cNvCxnSpPr>
              <a:stCxn id="242" idx="2"/>
              <a:endCxn id="174" idx="0"/>
            </p:cNvCxnSpPr>
            <p:nvPr/>
          </p:nvCxnSpPr>
          <p:spPr bwMode="auto">
            <a:xfrm rot="5400000">
              <a:off x="5107785" y="2678901"/>
              <a:ext cx="57150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4" name="直線矢印コネクタ 243"/>
            <p:cNvCxnSpPr>
              <a:stCxn id="240" idx="2"/>
              <a:endCxn id="174" idx="0"/>
            </p:cNvCxnSpPr>
            <p:nvPr/>
          </p:nvCxnSpPr>
          <p:spPr bwMode="auto">
            <a:xfrm rot="5400000">
              <a:off x="4714876" y="2928934"/>
              <a:ext cx="71438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5" name="直線矢印コネクタ 244"/>
            <p:cNvCxnSpPr>
              <a:stCxn id="241" idx="3"/>
              <a:endCxn id="184" idx="1"/>
            </p:cNvCxnSpPr>
            <p:nvPr/>
          </p:nvCxnSpPr>
          <p:spPr bwMode="auto">
            <a:xfrm>
              <a:off x="4429124" y="2786058"/>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6" name="直線矢印コネクタ 245"/>
            <p:cNvCxnSpPr>
              <a:stCxn id="176" idx="0"/>
              <a:endCxn id="187" idx="2"/>
            </p:cNvCxnSpPr>
            <p:nvPr/>
          </p:nvCxnSpPr>
          <p:spPr bwMode="auto">
            <a:xfrm rot="5400000" flipH="1" flipV="1">
              <a:off x="4536281" y="3964785"/>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47" name="正方形/長方形 246"/>
            <p:cNvSpPr/>
            <p:nvPr/>
          </p:nvSpPr>
          <p:spPr bwMode="auto">
            <a:xfrm>
              <a:off x="621507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8" name="正方形/長方形 247"/>
            <p:cNvSpPr/>
            <p:nvPr/>
          </p:nvSpPr>
          <p:spPr bwMode="auto">
            <a:xfrm>
              <a:off x="5429256" y="314324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9" name="正方形/長方形 248"/>
            <p:cNvSpPr/>
            <p:nvPr/>
          </p:nvSpPr>
          <p:spPr bwMode="auto">
            <a:xfrm>
              <a:off x="6643702" y="278605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50" name="正方形/長方形 249"/>
            <p:cNvSpPr/>
            <p:nvPr/>
          </p:nvSpPr>
          <p:spPr bwMode="auto">
            <a:xfrm>
              <a:off x="6643702"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51" name="正方形/長方形 250"/>
            <p:cNvSpPr/>
            <p:nvPr/>
          </p:nvSpPr>
          <p:spPr bwMode="auto">
            <a:xfrm>
              <a:off x="6072198"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52" name="直線矢印コネクタ 251"/>
            <p:cNvCxnSpPr>
              <a:stCxn id="191" idx="1"/>
              <a:endCxn id="248" idx="3"/>
            </p:cNvCxnSpPr>
            <p:nvPr/>
          </p:nvCxnSpPr>
          <p:spPr bwMode="auto">
            <a:xfrm rot="10800000">
              <a:off x="5572132" y="3214686"/>
              <a:ext cx="14287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3" name="直線矢印コネクタ 252"/>
            <p:cNvCxnSpPr>
              <a:stCxn id="248" idx="1"/>
              <a:endCxn id="187" idx="3"/>
            </p:cNvCxnSpPr>
            <p:nvPr/>
          </p:nvCxnSpPr>
          <p:spPr bwMode="auto">
            <a:xfrm rot="10800000" flipV="1">
              <a:off x="5000628" y="3214686"/>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4" name="直線矢印コネクタ 253"/>
            <p:cNvCxnSpPr>
              <a:stCxn id="191" idx="1"/>
              <a:endCxn id="177" idx="3"/>
            </p:cNvCxnSpPr>
            <p:nvPr/>
          </p:nvCxnSpPr>
          <p:spPr bwMode="auto">
            <a:xfrm rot="10800000" flipV="1">
              <a:off x="5500694" y="3571876"/>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5" name="直線矢印コネクタ 254"/>
            <p:cNvCxnSpPr>
              <a:stCxn id="191" idx="1"/>
              <a:endCxn id="174" idx="3"/>
            </p:cNvCxnSpPr>
            <p:nvPr/>
          </p:nvCxnSpPr>
          <p:spPr bwMode="auto">
            <a:xfrm rot="10800000">
              <a:off x="5143504" y="3357562"/>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6" name="直線矢印コネクタ 255"/>
            <p:cNvCxnSpPr>
              <a:stCxn id="251" idx="2"/>
              <a:endCxn id="191" idx="3"/>
            </p:cNvCxnSpPr>
            <p:nvPr/>
          </p:nvCxnSpPr>
          <p:spPr bwMode="auto">
            <a:xfrm rot="5400000">
              <a:off x="5822165" y="3250405"/>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7" name="直線矢印コネクタ 256"/>
            <p:cNvCxnSpPr>
              <a:stCxn id="250" idx="1"/>
              <a:endCxn id="191" idx="3"/>
            </p:cNvCxnSpPr>
            <p:nvPr/>
          </p:nvCxnSpPr>
          <p:spPr bwMode="auto">
            <a:xfrm rot="10800000" flipV="1">
              <a:off x="5857884" y="335756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8" name="直線矢印コネクタ 257"/>
            <p:cNvCxnSpPr>
              <a:stCxn id="249" idx="1"/>
              <a:endCxn id="191" idx="3"/>
            </p:cNvCxnSpPr>
            <p:nvPr/>
          </p:nvCxnSpPr>
          <p:spPr bwMode="auto">
            <a:xfrm rot="10800000" flipV="1">
              <a:off x="5857884" y="2857496"/>
              <a:ext cx="785818"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9" name="直線矢印コネクタ 258"/>
            <p:cNvCxnSpPr>
              <a:stCxn id="176" idx="3"/>
              <a:endCxn id="189" idx="1"/>
            </p:cNvCxnSpPr>
            <p:nvPr/>
          </p:nvCxnSpPr>
          <p:spPr bwMode="auto">
            <a:xfrm flipV="1">
              <a:off x="4714876" y="4143380"/>
              <a:ext cx="14287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0" name="直線矢印コネクタ 259"/>
            <p:cNvCxnSpPr>
              <a:stCxn id="178" idx="0"/>
              <a:endCxn id="176" idx="2"/>
            </p:cNvCxnSpPr>
            <p:nvPr/>
          </p:nvCxnSpPr>
          <p:spPr bwMode="auto">
            <a:xfrm rot="16200000" flipV="1">
              <a:off x="4536281" y="4607727"/>
              <a:ext cx="285752"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1" name="直線矢印コネクタ 260"/>
            <p:cNvCxnSpPr>
              <a:stCxn id="247" idx="2"/>
              <a:endCxn id="191" idx="0"/>
            </p:cNvCxnSpPr>
            <p:nvPr/>
          </p:nvCxnSpPr>
          <p:spPr bwMode="auto">
            <a:xfrm rot="5400000">
              <a:off x="5536413" y="2750339"/>
              <a:ext cx="100013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2" name="直線矢印コネクタ 261"/>
            <p:cNvCxnSpPr>
              <a:stCxn id="247" idx="2"/>
              <a:endCxn id="251" idx="0"/>
            </p:cNvCxnSpPr>
            <p:nvPr/>
          </p:nvCxnSpPr>
          <p:spPr bwMode="auto">
            <a:xfrm rot="5400000">
              <a:off x="5929322" y="2714620"/>
              <a:ext cx="57150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3" name="直線矢印コネクタ 262"/>
            <p:cNvCxnSpPr>
              <a:stCxn id="195" idx="3"/>
              <a:endCxn id="171" idx="2"/>
            </p:cNvCxnSpPr>
            <p:nvPr/>
          </p:nvCxnSpPr>
          <p:spPr bwMode="auto">
            <a:xfrm flipV="1">
              <a:off x="3929058" y="3214686"/>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4" name="直線矢印コネクタ 263"/>
            <p:cNvCxnSpPr>
              <a:stCxn id="242" idx="2"/>
              <a:endCxn id="248" idx="0"/>
            </p:cNvCxnSpPr>
            <p:nvPr/>
          </p:nvCxnSpPr>
          <p:spPr bwMode="auto">
            <a:xfrm rot="5400000">
              <a:off x="5393537" y="2821777"/>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5" name="直線矢印コネクタ 264"/>
            <p:cNvCxnSpPr>
              <a:stCxn id="241" idx="2"/>
              <a:endCxn id="187" idx="0"/>
            </p:cNvCxnSpPr>
            <p:nvPr/>
          </p:nvCxnSpPr>
          <p:spPr bwMode="auto">
            <a:xfrm rot="16200000" flipH="1">
              <a:off x="4214810" y="3000372"/>
              <a:ext cx="857256"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66" name="正方形/長方形 265"/>
            <p:cNvSpPr/>
            <p:nvPr/>
          </p:nvSpPr>
          <p:spPr bwMode="auto">
            <a:xfrm>
              <a:off x="357186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7" name="正方形/長方形 266"/>
            <p:cNvSpPr/>
            <p:nvPr/>
          </p:nvSpPr>
          <p:spPr bwMode="auto">
            <a:xfrm>
              <a:off x="271461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8" name="正方形/長方形 267"/>
            <p:cNvSpPr/>
            <p:nvPr/>
          </p:nvSpPr>
          <p:spPr bwMode="auto">
            <a:xfrm>
              <a:off x="3071802" y="321468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69" name="直線矢印コネクタ 268"/>
            <p:cNvCxnSpPr>
              <a:stCxn id="267" idx="3"/>
              <a:endCxn id="172" idx="1"/>
            </p:cNvCxnSpPr>
            <p:nvPr/>
          </p:nvCxnSpPr>
          <p:spPr bwMode="auto">
            <a:xfrm>
              <a:off x="2857488" y="3500438"/>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0" name="直線矢印コネクタ 269"/>
            <p:cNvCxnSpPr>
              <a:stCxn id="268" idx="3"/>
              <a:endCxn id="195" idx="1"/>
            </p:cNvCxnSpPr>
            <p:nvPr/>
          </p:nvCxnSpPr>
          <p:spPr bwMode="auto">
            <a:xfrm>
              <a:off x="3214678" y="3286124"/>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1" name="直線矢印コネクタ 270"/>
            <p:cNvCxnSpPr>
              <a:stCxn id="266" idx="2"/>
              <a:endCxn id="195" idx="0"/>
            </p:cNvCxnSpPr>
            <p:nvPr/>
          </p:nvCxnSpPr>
          <p:spPr bwMode="auto">
            <a:xfrm rot="16200000" flipH="1">
              <a:off x="3571868" y="3143248"/>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72" name="正方形/長方形 271"/>
            <p:cNvSpPr/>
            <p:nvPr/>
          </p:nvSpPr>
          <p:spPr bwMode="auto">
            <a:xfrm>
              <a:off x="714376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3" name="正方形/長方形 272"/>
            <p:cNvSpPr/>
            <p:nvPr/>
          </p:nvSpPr>
          <p:spPr bwMode="auto">
            <a:xfrm>
              <a:off x="6000760"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4" name="正方形/長方形 273"/>
            <p:cNvSpPr/>
            <p:nvPr/>
          </p:nvSpPr>
          <p:spPr bwMode="auto">
            <a:xfrm>
              <a:off x="6429388" y="400050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5" name="正方形/長方形 274"/>
            <p:cNvSpPr/>
            <p:nvPr/>
          </p:nvSpPr>
          <p:spPr bwMode="auto">
            <a:xfrm>
              <a:off x="5786446"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76" name="直線矢印コネクタ 275"/>
            <p:cNvCxnSpPr>
              <a:stCxn id="273" idx="1"/>
              <a:endCxn id="177" idx="3"/>
            </p:cNvCxnSpPr>
            <p:nvPr/>
          </p:nvCxnSpPr>
          <p:spPr bwMode="auto">
            <a:xfrm rot="10800000">
              <a:off x="5500694"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7" name="直線矢印コネクタ 276"/>
            <p:cNvCxnSpPr>
              <a:stCxn id="272" idx="1"/>
              <a:endCxn id="191" idx="3"/>
            </p:cNvCxnSpPr>
            <p:nvPr/>
          </p:nvCxnSpPr>
          <p:spPr bwMode="auto">
            <a:xfrm rot="10800000">
              <a:off x="5857884" y="3571876"/>
              <a:ext cx="128588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8" name="直線矢印コネクタ 277"/>
            <p:cNvCxnSpPr>
              <a:stCxn id="275" idx="0"/>
              <a:endCxn id="187" idx="3"/>
            </p:cNvCxnSpPr>
            <p:nvPr/>
          </p:nvCxnSpPr>
          <p:spPr bwMode="auto">
            <a:xfrm rot="16200000" flipV="1">
              <a:off x="4822033" y="3964785"/>
              <a:ext cx="121444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9" name="直線矢印コネクタ 278"/>
            <p:cNvCxnSpPr>
              <a:stCxn id="274" idx="1"/>
              <a:endCxn id="273" idx="3"/>
            </p:cNvCxnSpPr>
            <p:nvPr/>
          </p:nvCxnSpPr>
          <p:spPr bwMode="auto">
            <a:xfrm rot="10800000">
              <a:off x="6143636" y="392906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80" name="正方形/長方形 279"/>
            <p:cNvSpPr/>
            <p:nvPr/>
          </p:nvSpPr>
          <p:spPr bwMode="auto">
            <a:xfrm>
              <a:off x="6500826"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1" name="正方形/長方形 280"/>
            <p:cNvSpPr/>
            <p:nvPr/>
          </p:nvSpPr>
          <p:spPr bwMode="auto">
            <a:xfrm>
              <a:off x="414337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82" name="直線矢印コネクタ 281"/>
            <p:cNvCxnSpPr>
              <a:stCxn id="281" idx="0"/>
              <a:endCxn id="187" idx="2"/>
            </p:cNvCxnSpPr>
            <p:nvPr/>
          </p:nvCxnSpPr>
          <p:spPr bwMode="auto">
            <a:xfrm rot="5400000" flipH="1" flipV="1">
              <a:off x="4143372" y="3929066"/>
              <a:ext cx="857256"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3" name="直線矢印コネクタ 282"/>
            <p:cNvCxnSpPr>
              <a:stCxn id="250" idx="1"/>
              <a:endCxn id="251" idx="3"/>
            </p:cNvCxnSpPr>
            <p:nvPr/>
          </p:nvCxnSpPr>
          <p:spPr bwMode="auto">
            <a:xfrm rot="10800000">
              <a:off x="6215074" y="3143248"/>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4" name="直線矢印コネクタ 283"/>
            <p:cNvCxnSpPr>
              <a:stCxn id="251" idx="1"/>
              <a:endCxn id="248" idx="3"/>
            </p:cNvCxnSpPr>
            <p:nvPr/>
          </p:nvCxnSpPr>
          <p:spPr bwMode="auto">
            <a:xfrm rot="10800000" flipV="1">
              <a:off x="5572132" y="3143248"/>
              <a:ext cx="50006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5" name="直線矢印コネクタ 284"/>
            <p:cNvCxnSpPr>
              <a:stCxn id="248" idx="1"/>
              <a:endCxn id="174" idx="3"/>
            </p:cNvCxnSpPr>
            <p:nvPr/>
          </p:nvCxnSpPr>
          <p:spPr bwMode="auto">
            <a:xfrm rot="10800000" flipV="1">
              <a:off x="5143504" y="321468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6" name="直線矢印コネクタ 285"/>
            <p:cNvCxnSpPr>
              <a:stCxn id="174" idx="3"/>
              <a:endCxn id="177" idx="0"/>
            </p:cNvCxnSpPr>
            <p:nvPr/>
          </p:nvCxnSpPr>
          <p:spPr bwMode="auto">
            <a:xfrm>
              <a:off x="5143504" y="3357562"/>
              <a:ext cx="28575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7" name="直線矢印コネクタ 286"/>
            <p:cNvCxnSpPr>
              <a:stCxn id="273" idx="0"/>
              <a:endCxn id="191" idx="2"/>
            </p:cNvCxnSpPr>
            <p:nvPr/>
          </p:nvCxnSpPr>
          <p:spPr bwMode="auto">
            <a:xfrm rot="16200000" flipV="1">
              <a:off x="5822165" y="3607595"/>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8" name="直線矢印コネクタ 287"/>
            <p:cNvCxnSpPr>
              <a:stCxn id="280" idx="0"/>
              <a:endCxn id="273" idx="2"/>
            </p:cNvCxnSpPr>
            <p:nvPr/>
          </p:nvCxnSpPr>
          <p:spPr bwMode="auto">
            <a:xfrm rot="16200000" flipV="1">
              <a:off x="6179355" y="3893347"/>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9" name="直線矢印コネクタ 288"/>
            <p:cNvCxnSpPr>
              <a:stCxn id="178" idx="0"/>
              <a:endCxn id="189" idx="2"/>
            </p:cNvCxnSpPr>
            <p:nvPr/>
          </p:nvCxnSpPr>
          <p:spPr bwMode="auto">
            <a:xfrm rot="5400000" flipH="1" flipV="1">
              <a:off x="4536281" y="4393413"/>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0" name="直線矢印コネクタ 289"/>
            <p:cNvCxnSpPr>
              <a:stCxn id="188" idx="3"/>
              <a:endCxn id="176" idx="1"/>
            </p:cNvCxnSpPr>
            <p:nvPr/>
          </p:nvCxnSpPr>
          <p:spPr bwMode="auto">
            <a:xfrm flipV="1">
              <a:off x="3857620"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1" name="直線矢印コネクタ 290"/>
            <p:cNvCxnSpPr>
              <a:stCxn id="196" idx="0"/>
              <a:endCxn id="195" idx="2"/>
            </p:cNvCxnSpPr>
            <p:nvPr/>
          </p:nvCxnSpPr>
          <p:spPr bwMode="auto">
            <a:xfrm rot="5400000" flipH="1" flipV="1">
              <a:off x="3643306" y="3643314"/>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92" name="正方形/長方形 291"/>
            <p:cNvSpPr/>
            <p:nvPr/>
          </p:nvSpPr>
          <p:spPr bwMode="auto">
            <a:xfrm>
              <a:off x="5143504" y="492919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3" name="正方形/長方形 292"/>
            <p:cNvSpPr/>
            <p:nvPr/>
          </p:nvSpPr>
          <p:spPr bwMode="auto">
            <a:xfrm>
              <a:off x="4286248" y="535782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4" name="正方形/長方形 293"/>
            <p:cNvSpPr/>
            <p:nvPr/>
          </p:nvSpPr>
          <p:spPr bwMode="auto">
            <a:xfrm>
              <a:off x="4786314"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5" name="正方形/長方形 294"/>
            <p:cNvSpPr/>
            <p:nvPr/>
          </p:nvSpPr>
          <p:spPr bwMode="auto">
            <a:xfrm>
              <a:off x="4429124"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96" name="直線矢印コネクタ 295"/>
            <p:cNvCxnSpPr>
              <a:stCxn id="293" idx="0"/>
              <a:endCxn id="178" idx="2"/>
            </p:cNvCxnSpPr>
            <p:nvPr/>
          </p:nvCxnSpPr>
          <p:spPr bwMode="auto">
            <a:xfrm rot="5400000" flipH="1" flipV="1">
              <a:off x="4321967" y="4964917"/>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7" name="直線矢印コネクタ 296"/>
            <p:cNvCxnSpPr>
              <a:stCxn id="295" idx="0"/>
              <a:endCxn id="178" idx="2"/>
            </p:cNvCxnSpPr>
            <p:nvPr/>
          </p:nvCxnSpPr>
          <p:spPr bwMode="auto">
            <a:xfrm rot="5400000" flipH="1" flipV="1">
              <a:off x="4214810" y="5214950"/>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8" name="直線矢印コネクタ 297"/>
            <p:cNvCxnSpPr>
              <a:stCxn id="294" idx="0"/>
              <a:endCxn id="178" idx="2"/>
            </p:cNvCxnSpPr>
            <p:nvPr/>
          </p:nvCxnSpPr>
          <p:spPr bwMode="auto">
            <a:xfrm rot="16200000" flipV="1">
              <a:off x="4536281" y="5107793"/>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9" name="直線矢印コネクタ 298"/>
            <p:cNvCxnSpPr>
              <a:stCxn id="292" idx="0"/>
              <a:endCxn id="189" idx="2"/>
            </p:cNvCxnSpPr>
            <p:nvPr/>
          </p:nvCxnSpPr>
          <p:spPr bwMode="auto">
            <a:xfrm rot="16200000" flipV="1">
              <a:off x="4714876"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0" name="直線矢印コネクタ 299"/>
            <p:cNvCxnSpPr>
              <a:stCxn id="292" idx="1"/>
              <a:endCxn id="176" idx="3"/>
            </p:cNvCxnSpPr>
            <p:nvPr/>
          </p:nvCxnSpPr>
          <p:spPr bwMode="auto">
            <a:xfrm rot="10800000">
              <a:off x="4714876" y="4429132"/>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1" name="直線矢印コネクタ 300"/>
            <p:cNvCxnSpPr>
              <a:stCxn id="292" idx="1"/>
              <a:endCxn id="178" idx="3"/>
            </p:cNvCxnSpPr>
            <p:nvPr/>
          </p:nvCxnSpPr>
          <p:spPr bwMode="auto">
            <a:xfrm rot="10800000">
              <a:off x="4786314" y="4857760"/>
              <a:ext cx="35719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2" name="直線矢印コネクタ 301"/>
            <p:cNvCxnSpPr>
              <a:stCxn id="294" idx="0"/>
              <a:endCxn id="292" idx="2"/>
            </p:cNvCxnSpPr>
            <p:nvPr/>
          </p:nvCxnSpPr>
          <p:spPr bwMode="auto">
            <a:xfrm rot="5400000" flipH="1" flipV="1">
              <a:off x="4857752" y="507207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3" name="直線矢印コネクタ 302"/>
            <p:cNvCxnSpPr>
              <a:stCxn id="175" idx="3"/>
              <a:endCxn id="178" idx="1"/>
            </p:cNvCxnSpPr>
            <p:nvPr/>
          </p:nvCxnSpPr>
          <p:spPr bwMode="auto">
            <a:xfrm flipV="1">
              <a:off x="4357686" y="4857760"/>
              <a:ext cx="28575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4" name="直線矢印コネクタ 303"/>
            <p:cNvCxnSpPr>
              <a:stCxn id="294" idx="0"/>
              <a:endCxn id="189" idx="2"/>
            </p:cNvCxnSpPr>
            <p:nvPr/>
          </p:nvCxnSpPr>
          <p:spPr bwMode="auto">
            <a:xfrm rot="5400000" flipH="1" flipV="1">
              <a:off x="4286248" y="4786322"/>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5" name="直線矢印コネクタ 304"/>
            <p:cNvCxnSpPr>
              <a:stCxn id="292" idx="0"/>
              <a:endCxn id="187" idx="2"/>
            </p:cNvCxnSpPr>
            <p:nvPr/>
          </p:nvCxnSpPr>
          <p:spPr bwMode="auto">
            <a:xfrm rot="16200000" flipV="1">
              <a:off x="4536281" y="4250537"/>
              <a:ext cx="107157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6" name="直線矢印コネクタ 305"/>
            <p:cNvCxnSpPr>
              <a:stCxn id="294" idx="0"/>
              <a:endCxn id="187" idx="2"/>
            </p:cNvCxnSpPr>
            <p:nvPr/>
          </p:nvCxnSpPr>
          <p:spPr bwMode="auto">
            <a:xfrm rot="5400000" flipH="1" flipV="1">
              <a:off x="4107653" y="4607727"/>
              <a:ext cx="157163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7" name="直線矢印コネクタ 306"/>
            <p:cNvCxnSpPr>
              <a:stCxn id="188" idx="3"/>
              <a:endCxn id="187" idx="2"/>
            </p:cNvCxnSpPr>
            <p:nvPr/>
          </p:nvCxnSpPr>
          <p:spPr bwMode="auto">
            <a:xfrm flipV="1">
              <a:off x="3857620" y="3857628"/>
              <a:ext cx="1071570"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8" name="直線矢印コネクタ 307"/>
            <p:cNvCxnSpPr>
              <a:stCxn id="293" idx="0"/>
              <a:endCxn id="187" idx="2"/>
            </p:cNvCxnSpPr>
            <p:nvPr/>
          </p:nvCxnSpPr>
          <p:spPr bwMode="auto">
            <a:xfrm rot="5400000" flipH="1" flipV="1">
              <a:off x="3893339" y="4321975"/>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9" name="直線矢印コネクタ 308"/>
            <p:cNvCxnSpPr>
              <a:stCxn id="234" idx="3"/>
              <a:endCxn id="187" idx="1"/>
            </p:cNvCxnSpPr>
            <p:nvPr/>
          </p:nvCxnSpPr>
          <p:spPr bwMode="auto">
            <a:xfrm flipV="1">
              <a:off x="2928926" y="3786190"/>
              <a:ext cx="192882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0" name="直線矢印コネクタ 309"/>
            <p:cNvCxnSpPr>
              <a:stCxn id="193" idx="1"/>
              <a:endCxn id="187" idx="3"/>
            </p:cNvCxnSpPr>
            <p:nvPr/>
          </p:nvCxnSpPr>
          <p:spPr bwMode="auto">
            <a:xfrm rot="10800000">
              <a:off x="5000628" y="3786190"/>
              <a:ext cx="857256"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1" name="直線矢印コネクタ 310"/>
            <p:cNvCxnSpPr>
              <a:stCxn id="236" idx="1"/>
              <a:endCxn id="187" idx="3"/>
            </p:cNvCxnSpPr>
            <p:nvPr/>
          </p:nvCxnSpPr>
          <p:spPr bwMode="auto">
            <a:xfrm rot="10800000">
              <a:off x="5000628" y="3786190"/>
              <a:ext cx="1214446"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2" name="直線矢印コネクタ 311"/>
            <p:cNvCxnSpPr>
              <a:stCxn id="280" idx="1"/>
              <a:endCxn id="187" idx="3"/>
            </p:cNvCxnSpPr>
            <p:nvPr/>
          </p:nvCxnSpPr>
          <p:spPr bwMode="auto">
            <a:xfrm rot="10800000">
              <a:off x="5000628" y="3786190"/>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3" name="直線矢印コネクタ 312"/>
            <p:cNvCxnSpPr>
              <a:stCxn id="267" idx="3"/>
              <a:endCxn id="187" idx="1"/>
            </p:cNvCxnSpPr>
            <p:nvPr/>
          </p:nvCxnSpPr>
          <p:spPr bwMode="auto">
            <a:xfrm>
              <a:off x="2857488" y="3500438"/>
              <a:ext cx="200026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4" name="直線矢印コネクタ 313"/>
            <p:cNvCxnSpPr>
              <a:stCxn id="182" idx="3"/>
              <a:endCxn id="187" idx="1"/>
            </p:cNvCxnSpPr>
            <p:nvPr/>
          </p:nvCxnSpPr>
          <p:spPr bwMode="auto">
            <a:xfrm>
              <a:off x="3857620" y="2571744"/>
              <a:ext cx="1000132"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5" name="直線矢印コネクタ 314"/>
            <p:cNvCxnSpPr>
              <a:stCxn id="266" idx="2"/>
              <a:endCxn id="187" idx="1"/>
            </p:cNvCxnSpPr>
            <p:nvPr/>
          </p:nvCxnSpPr>
          <p:spPr bwMode="auto">
            <a:xfrm rot="16200000" flipH="1">
              <a:off x="3893339" y="2821777"/>
              <a:ext cx="714380"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6" name="直線矢印コネクタ 315"/>
            <p:cNvCxnSpPr>
              <a:stCxn id="240" idx="2"/>
              <a:endCxn id="187" idx="0"/>
            </p:cNvCxnSpPr>
            <p:nvPr/>
          </p:nvCxnSpPr>
          <p:spPr bwMode="auto">
            <a:xfrm rot="5400000">
              <a:off x="4429124" y="3071810"/>
              <a:ext cx="114300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7" name="直線矢印コネクタ 316"/>
            <p:cNvCxnSpPr>
              <a:stCxn id="250" idx="1"/>
              <a:endCxn id="177" idx="3"/>
            </p:cNvCxnSpPr>
            <p:nvPr/>
          </p:nvCxnSpPr>
          <p:spPr bwMode="auto">
            <a:xfrm rot="10800000" flipV="1">
              <a:off x="5500694" y="3357562"/>
              <a:ext cx="1143008"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8" name="直線矢印コネクタ 317"/>
            <p:cNvCxnSpPr>
              <a:stCxn id="242" idx="2"/>
              <a:endCxn id="187" idx="0"/>
            </p:cNvCxnSpPr>
            <p:nvPr/>
          </p:nvCxnSpPr>
          <p:spPr bwMode="auto">
            <a:xfrm rot="5400000">
              <a:off x="4822033" y="2821777"/>
              <a:ext cx="1000132"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9" name="直線矢印コネクタ 318"/>
            <p:cNvCxnSpPr>
              <a:stCxn id="273" idx="1"/>
              <a:endCxn id="187" idx="3"/>
            </p:cNvCxnSpPr>
            <p:nvPr/>
          </p:nvCxnSpPr>
          <p:spPr bwMode="auto">
            <a:xfrm rot="10800000">
              <a:off x="5000628" y="3786190"/>
              <a:ext cx="100013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0" name="直線矢印コネクタ 319"/>
            <p:cNvCxnSpPr>
              <a:stCxn id="192" idx="1"/>
              <a:endCxn id="187" idx="3"/>
            </p:cNvCxnSpPr>
            <p:nvPr/>
          </p:nvCxnSpPr>
          <p:spPr bwMode="auto">
            <a:xfrm rot="10800000" flipV="1">
              <a:off x="5000628" y="3643314"/>
              <a:ext cx="142876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1" name="直線矢印コネクタ 320"/>
            <p:cNvCxnSpPr>
              <a:stCxn id="196" idx="3"/>
              <a:endCxn id="173" idx="1"/>
            </p:cNvCxnSpPr>
            <p:nvPr/>
          </p:nvCxnSpPr>
          <p:spPr bwMode="auto">
            <a:xfrm>
              <a:off x="3786182" y="3929066"/>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2" name="直線矢印コネクタ 321"/>
            <p:cNvCxnSpPr>
              <a:stCxn id="183" idx="3"/>
              <a:endCxn id="189" idx="1"/>
            </p:cNvCxnSpPr>
            <p:nvPr/>
          </p:nvCxnSpPr>
          <p:spPr bwMode="auto">
            <a:xfrm>
              <a:off x="4429124" y="3786190"/>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3" name="直線矢印コネクタ 322"/>
            <p:cNvCxnSpPr>
              <a:stCxn id="173" idx="3"/>
              <a:endCxn id="189" idx="1"/>
            </p:cNvCxnSpPr>
            <p:nvPr/>
          </p:nvCxnSpPr>
          <p:spPr bwMode="auto">
            <a:xfrm>
              <a:off x="4143372" y="4000504"/>
              <a:ext cx="71438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4" name="直線矢印コネクタ 323"/>
            <p:cNvCxnSpPr>
              <a:stCxn id="176" idx="0"/>
              <a:endCxn id="189" idx="1"/>
            </p:cNvCxnSpPr>
            <p:nvPr/>
          </p:nvCxnSpPr>
          <p:spPr bwMode="auto">
            <a:xfrm rot="5400000" flipH="1" flipV="1">
              <a:off x="4643438" y="4143380"/>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5" name="直線矢印コネクタ 324"/>
            <p:cNvCxnSpPr>
              <a:stCxn id="185" idx="3"/>
              <a:endCxn id="189" idx="1"/>
            </p:cNvCxnSpPr>
            <p:nvPr/>
          </p:nvCxnSpPr>
          <p:spPr bwMode="auto">
            <a:xfrm flipV="1">
              <a:off x="4214810" y="4143380"/>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6" name="直線矢印コネクタ 325"/>
            <p:cNvCxnSpPr>
              <a:stCxn id="179" idx="0"/>
              <a:endCxn id="189" idx="3"/>
            </p:cNvCxnSpPr>
            <p:nvPr/>
          </p:nvCxnSpPr>
          <p:spPr bwMode="auto">
            <a:xfrm rot="16200000" flipV="1">
              <a:off x="4964909" y="4179099"/>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7" name="直線矢印コネクタ 326"/>
            <p:cNvCxnSpPr>
              <a:stCxn id="180" idx="1"/>
              <a:endCxn id="189" idx="3"/>
            </p:cNvCxnSpPr>
            <p:nvPr/>
          </p:nvCxnSpPr>
          <p:spPr bwMode="auto">
            <a:xfrm rot="10800000">
              <a:off x="5000628" y="4143380"/>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8" name="直線矢印コネクタ 327"/>
            <p:cNvCxnSpPr>
              <a:stCxn id="273" idx="1"/>
              <a:endCxn id="189" idx="3"/>
            </p:cNvCxnSpPr>
            <p:nvPr/>
          </p:nvCxnSpPr>
          <p:spPr bwMode="auto">
            <a:xfrm rot="10800000" flipV="1">
              <a:off x="5000628" y="3929066"/>
              <a:ext cx="100013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9" name="直線矢印コネクタ 328"/>
            <p:cNvCxnSpPr>
              <a:stCxn id="194" idx="3"/>
              <a:endCxn id="189" idx="1"/>
            </p:cNvCxnSpPr>
            <p:nvPr/>
          </p:nvCxnSpPr>
          <p:spPr bwMode="auto">
            <a:xfrm flipV="1">
              <a:off x="3786182" y="4143380"/>
              <a:ext cx="107157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30" name="正方形/長方形 329"/>
            <p:cNvSpPr/>
            <p:nvPr/>
          </p:nvSpPr>
          <p:spPr bwMode="auto">
            <a:xfrm>
              <a:off x="6929454"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1" name="正方形/長方形 330"/>
            <p:cNvSpPr/>
            <p:nvPr/>
          </p:nvSpPr>
          <p:spPr bwMode="auto">
            <a:xfrm>
              <a:off x="307180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32" name="直線矢印コネクタ 331"/>
            <p:cNvCxnSpPr>
              <a:stCxn id="331" idx="3"/>
              <a:endCxn id="189" idx="1"/>
            </p:cNvCxnSpPr>
            <p:nvPr/>
          </p:nvCxnSpPr>
          <p:spPr bwMode="auto">
            <a:xfrm flipV="1">
              <a:off x="3214678" y="4143380"/>
              <a:ext cx="164307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3" name="直線矢印コネクタ 332"/>
            <p:cNvCxnSpPr>
              <a:stCxn id="330" idx="1"/>
              <a:endCxn id="236" idx="3"/>
            </p:cNvCxnSpPr>
            <p:nvPr/>
          </p:nvCxnSpPr>
          <p:spPr bwMode="auto">
            <a:xfrm rot="10800000">
              <a:off x="6357950" y="4572008"/>
              <a:ext cx="57150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34" name="正方形/長方形 333"/>
            <p:cNvSpPr/>
            <p:nvPr/>
          </p:nvSpPr>
          <p:spPr bwMode="auto">
            <a:xfrm>
              <a:off x="5929322"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35" name="直線矢印コネクタ 334"/>
            <p:cNvCxnSpPr>
              <a:stCxn id="334" idx="2"/>
              <a:endCxn id="191" idx="0"/>
            </p:cNvCxnSpPr>
            <p:nvPr/>
          </p:nvCxnSpPr>
          <p:spPr bwMode="auto">
            <a:xfrm rot="5400000">
              <a:off x="5500694" y="300037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6" name="直線矢印コネクタ 335"/>
            <p:cNvCxnSpPr>
              <a:stCxn id="241" idx="2"/>
              <a:endCxn id="189" idx="1"/>
            </p:cNvCxnSpPr>
            <p:nvPr/>
          </p:nvCxnSpPr>
          <p:spPr bwMode="auto">
            <a:xfrm rot="16200000" flipH="1">
              <a:off x="3964777" y="3250405"/>
              <a:ext cx="128588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7" name="直線矢印コネクタ 336"/>
            <p:cNvCxnSpPr>
              <a:stCxn id="171" idx="3"/>
              <a:endCxn id="189" idx="1"/>
            </p:cNvCxnSpPr>
            <p:nvPr/>
          </p:nvCxnSpPr>
          <p:spPr bwMode="auto">
            <a:xfrm>
              <a:off x="4214810" y="3143248"/>
              <a:ext cx="642942"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8" name="直線矢印コネクタ 337"/>
            <p:cNvCxnSpPr>
              <a:stCxn id="195" idx="3"/>
              <a:endCxn id="189" idx="1"/>
            </p:cNvCxnSpPr>
            <p:nvPr/>
          </p:nvCxnSpPr>
          <p:spPr bwMode="auto">
            <a:xfrm>
              <a:off x="3929058" y="3500438"/>
              <a:ext cx="92869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39" name="正方形/長方形 338"/>
            <p:cNvSpPr/>
            <p:nvPr/>
          </p:nvSpPr>
          <p:spPr bwMode="auto">
            <a:xfrm>
              <a:off x="478631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40" name="直線矢印コネクタ 339"/>
            <p:cNvCxnSpPr>
              <a:stCxn id="339" idx="2"/>
              <a:endCxn id="187" idx="0"/>
            </p:cNvCxnSpPr>
            <p:nvPr/>
          </p:nvCxnSpPr>
          <p:spPr bwMode="auto">
            <a:xfrm rot="16200000" flipH="1">
              <a:off x="4286248" y="3071810"/>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41" name="正方形/長方形 340"/>
            <p:cNvSpPr/>
            <p:nvPr/>
          </p:nvSpPr>
          <p:spPr bwMode="auto">
            <a:xfrm>
              <a:off x="6786578" y="300037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42" name="直線矢印コネクタ 341"/>
            <p:cNvCxnSpPr>
              <a:stCxn id="341" idx="1"/>
              <a:endCxn id="191" idx="3"/>
            </p:cNvCxnSpPr>
            <p:nvPr/>
          </p:nvCxnSpPr>
          <p:spPr bwMode="auto">
            <a:xfrm rot="10800000" flipV="1">
              <a:off x="5857884" y="3071810"/>
              <a:ext cx="92869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3" name="直線矢印コネクタ 342"/>
            <p:cNvCxnSpPr>
              <a:stCxn id="242" idx="2"/>
              <a:endCxn id="191" idx="0"/>
            </p:cNvCxnSpPr>
            <p:nvPr/>
          </p:nvCxnSpPr>
          <p:spPr bwMode="auto">
            <a:xfrm rot="16200000" flipH="1">
              <a:off x="5357818" y="3071810"/>
              <a:ext cx="78581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44" name="正方形/長方形 343"/>
            <p:cNvSpPr/>
            <p:nvPr/>
          </p:nvSpPr>
          <p:spPr bwMode="auto">
            <a:xfrm>
              <a:off x="621507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45" name="正方形/長方形 344"/>
            <p:cNvSpPr/>
            <p:nvPr/>
          </p:nvSpPr>
          <p:spPr bwMode="auto">
            <a:xfrm>
              <a:off x="6572264" y="378619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46" name="正方形/長方形 345"/>
            <p:cNvSpPr/>
            <p:nvPr/>
          </p:nvSpPr>
          <p:spPr bwMode="auto">
            <a:xfrm>
              <a:off x="72152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47" name="直線矢印コネクタ 346"/>
            <p:cNvCxnSpPr>
              <a:stCxn id="344" idx="1"/>
              <a:endCxn id="191" idx="3"/>
            </p:cNvCxnSpPr>
            <p:nvPr/>
          </p:nvCxnSpPr>
          <p:spPr bwMode="auto">
            <a:xfrm rot="10800000">
              <a:off x="5857884" y="3571876"/>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8" name="直線矢印コネクタ 347"/>
            <p:cNvCxnSpPr>
              <a:stCxn id="345" idx="1"/>
              <a:endCxn id="191" idx="3"/>
            </p:cNvCxnSpPr>
            <p:nvPr/>
          </p:nvCxnSpPr>
          <p:spPr bwMode="auto">
            <a:xfrm rot="10800000">
              <a:off x="5857884" y="3571876"/>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9" name="直線矢印コネクタ 348"/>
            <p:cNvCxnSpPr>
              <a:stCxn id="346" idx="1"/>
              <a:endCxn id="191" idx="3"/>
            </p:cNvCxnSpPr>
            <p:nvPr/>
          </p:nvCxnSpPr>
          <p:spPr bwMode="auto">
            <a:xfrm rot="10800000">
              <a:off x="5857884" y="3571876"/>
              <a:ext cx="135732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0" name="直線矢印コネクタ 349"/>
            <p:cNvCxnSpPr>
              <a:stCxn id="345" idx="1"/>
              <a:endCxn id="344" idx="3"/>
            </p:cNvCxnSpPr>
            <p:nvPr/>
          </p:nvCxnSpPr>
          <p:spPr bwMode="auto">
            <a:xfrm rot="10800000">
              <a:off x="6357950" y="3786190"/>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1" name="直線矢印コネクタ 350"/>
            <p:cNvCxnSpPr>
              <a:stCxn id="345" idx="1"/>
              <a:endCxn id="273" idx="3"/>
            </p:cNvCxnSpPr>
            <p:nvPr/>
          </p:nvCxnSpPr>
          <p:spPr bwMode="auto">
            <a:xfrm rot="10800000" flipV="1">
              <a:off x="6143636" y="3857628"/>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2" name="直線矢印コネクタ 351"/>
            <p:cNvCxnSpPr>
              <a:stCxn id="274" idx="0"/>
              <a:endCxn id="345" idx="2"/>
            </p:cNvCxnSpPr>
            <p:nvPr/>
          </p:nvCxnSpPr>
          <p:spPr bwMode="auto">
            <a:xfrm rot="5400000" flipH="1" flipV="1">
              <a:off x="6536545" y="3893347"/>
              <a:ext cx="7143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3" name="直線矢印コネクタ 352"/>
            <p:cNvCxnSpPr>
              <a:stCxn id="280" idx="0"/>
              <a:endCxn id="345" idx="2"/>
            </p:cNvCxnSpPr>
            <p:nvPr/>
          </p:nvCxnSpPr>
          <p:spPr bwMode="auto">
            <a:xfrm rot="5400000" flipH="1" flipV="1">
              <a:off x="6429388" y="4071942"/>
              <a:ext cx="35719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54" name="正方形/長方形 353"/>
            <p:cNvSpPr/>
            <p:nvPr/>
          </p:nvSpPr>
          <p:spPr bwMode="auto">
            <a:xfrm>
              <a:off x="671514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55" name="直線矢印コネクタ 354"/>
            <p:cNvCxnSpPr>
              <a:stCxn id="354" idx="1"/>
              <a:endCxn id="280" idx="3"/>
            </p:cNvCxnSpPr>
            <p:nvPr/>
          </p:nvCxnSpPr>
          <p:spPr bwMode="auto">
            <a:xfrm rot="10800000">
              <a:off x="6643702" y="4357694"/>
              <a:ext cx="7143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6" name="直線矢印コネクタ 355"/>
            <p:cNvCxnSpPr>
              <a:stCxn id="354" idx="1"/>
              <a:endCxn id="189" idx="3"/>
            </p:cNvCxnSpPr>
            <p:nvPr/>
          </p:nvCxnSpPr>
          <p:spPr bwMode="auto">
            <a:xfrm rot="10800000">
              <a:off x="5000628" y="4143380"/>
              <a:ext cx="171451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7" name="直線矢印コネクタ 356"/>
            <p:cNvCxnSpPr>
              <a:stCxn id="280" idx="1"/>
              <a:endCxn id="189" idx="3"/>
            </p:cNvCxnSpPr>
            <p:nvPr/>
          </p:nvCxnSpPr>
          <p:spPr bwMode="auto">
            <a:xfrm rot="10800000">
              <a:off x="5000628" y="4143380"/>
              <a:ext cx="150019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8" name="直線矢印コネクタ 357"/>
            <p:cNvCxnSpPr>
              <a:stCxn id="280" idx="1"/>
              <a:endCxn id="191" idx="2"/>
            </p:cNvCxnSpPr>
            <p:nvPr/>
          </p:nvCxnSpPr>
          <p:spPr bwMode="auto">
            <a:xfrm rot="10800000">
              <a:off x="5786446" y="3643314"/>
              <a:ext cx="714380"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9" name="直線矢印コネクタ 358"/>
            <p:cNvCxnSpPr>
              <a:stCxn id="280" idx="1"/>
              <a:endCxn id="177" idx="3"/>
            </p:cNvCxnSpPr>
            <p:nvPr/>
          </p:nvCxnSpPr>
          <p:spPr bwMode="auto">
            <a:xfrm rot="10800000">
              <a:off x="5500694" y="3786190"/>
              <a:ext cx="100013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0" name="直線矢印コネクタ 359"/>
            <p:cNvCxnSpPr>
              <a:stCxn id="248" idx="2"/>
              <a:endCxn id="177" idx="0"/>
            </p:cNvCxnSpPr>
            <p:nvPr/>
          </p:nvCxnSpPr>
          <p:spPr bwMode="auto">
            <a:xfrm rot="5400000">
              <a:off x="5250661" y="3464719"/>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1" name="直線矢印コネクタ 360"/>
            <p:cNvCxnSpPr>
              <a:stCxn id="193" idx="1"/>
              <a:endCxn id="189" idx="3"/>
            </p:cNvCxnSpPr>
            <p:nvPr/>
          </p:nvCxnSpPr>
          <p:spPr bwMode="auto">
            <a:xfrm rot="10800000">
              <a:off x="5000628" y="4143380"/>
              <a:ext cx="85725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研究内容</a:t>
            </a:r>
            <a:endParaRPr kumimoji="1" lang="ja-JP" altLang="en-US" dirty="0"/>
          </a:p>
        </p:txBody>
      </p:sp>
      <p:sp>
        <p:nvSpPr>
          <p:cNvPr id="3" name="コンテンツ プレースホルダ 2"/>
          <p:cNvSpPr>
            <a:spLocks noGrp="1"/>
          </p:cNvSpPr>
          <p:nvPr>
            <p:ph idx="1"/>
          </p:nvPr>
        </p:nvSpPr>
        <p:spPr>
          <a:xfrm>
            <a:off x="107950" y="1052513"/>
            <a:ext cx="8928100" cy="2376487"/>
          </a:xfrm>
        </p:spPr>
        <p:txBody>
          <a:bodyPr>
            <a:normAutofit lnSpcReduction="10000"/>
          </a:bodyPr>
          <a:lstStyle/>
          <a:p>
            <a:pPr>
              <a:buClr>
                <a:schemeClr val="accent4"/>
              </a:buClr>
            </a:pPr>
            <a:r>
              <a:rPr lang="ja-JP" altLang="en-US" dirty="0" smtClean="0"/>
              <a:t>大局的な依存関係の性質の調査</a:t>
            </a:r>
            <a:endParaRPr lang="en-US" altLang="ja-JP" dirty="0" smtClean="0"/>
          </a:p>
          <a:p>
            <a:pPr lvl="1">
              <a:buClr>
                <a:schemeClr val="accent4"/>
              </a:buClr>
            </a:pPr>
            <a:r>
              <a:rPr lang="ja-JP" altLang="en-US" dirty="0" smtClean="0"/>
              <a:t>部品グラフのスケールフリー性に関する調査</a:t>
            </a:r>
            <a:endParaRPr lang="en-US" altLang="ja-JP" dirty="0" smtClean="0"/>
          </a:p>
          <a:p>
            <a:pPr lvl="1">
              <a:buClr>
                <a:schemeClr val="accent4"/>
              </a:buClr>
            </a:pPr>
            <a:endParaRPr lang="en-US" altLang="ja-JP" dirty="0" smtClean="0"/>
          </a:p>
          <a:p>
            <a:pPr>
              <a:buClr>
                <a:schemeClr val="accent3"/>
              </a:buClr>
            </a:pPr>
            <a:r>
              <a:rPr lang="ja-JP" altLang="en-US" dirty="0" smtClean="0"/>
              <a:t>局所的な依存関係の理解支援</a:t>
            </a:r>
            <a:endParaRPr lang="en-US" altLang="ja-JP" dirty="0" smtClean="0"/>
          </a:p>
          <a:p>
            <a:pPr lvl="1">
              <a:buClr>
                <a:schemeClr val="accent3"/>
              </a:buClr>
            </a:pPr>
            <a:r>
              <a:rPr lang="ja-JP" altLang="en-US" dirty="0" smtClean="0"/>
              <a:t>部品を再利用する時に必要な，部品間の依存関係の理解を支援する手法を提案</a:t>
            </a:r>
            <a:endParaRPr lang="en-US" altLang="ja-JP" dirty="0" smtClean="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5</a:t>
            </a:fld>
            <a:endParaRPr kumimoji="1" lang="ja-JP" altLang="en-US" dirty="0"/>
          </a:p>
        </p:txBody>
      </p:sp>
      <p:sp>
        <p:nvSpPr>
          <p:cNvPr id="109" name="AutoShape 557"/>
          <p:cNvSpPr>
            <a:spLocks noChangeArrowheads="1"/>
          </p:cNvSpPr>
          <p:nvPr/>
        </p:nvSpPr>
        <p:spPr bwMode="auto">
          <a:xfrm>
            <a:off x="1285852" y="3500438"/>
            <a:ext cx="6357982" cy="3143272"/>
          </a:xfrm>
          <a:prstGeom prst="can">
            <a:avLst>
              <a:gd name="adj" fmla="val 16552"/>
            </a:avLst>
          </a:prstGeom>
          <a:solidFill>
            <a:schemeClr val="bg2">
              <a:alpha val="20000"/>
            </a:schemeClr>
          </a:solidFill>
          <a:ln w="12700">
            <a:solidFill>
              <a:schemeClr val="tx1"/>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110" name="AutoShape 41"/>
          <p:cNvSpPr>
            <a:spLocks noChangeArrowheads="1"/>
          </p:cNvSpPr>
          <p:nvPr/>
        </p:nvSpPr>
        <p:spPr bwMode="auto">
          <a:xfrm>
            <a:off x="1428728" y="5143512"/>
            <a:ext cx="1857388" cy="128588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1" name="AutoShape 41"/>
          <p:cNvSpPr>
            <a:spLocks noChangeArrowheads="1"/>
          </p:cNvSpPr>
          <p:nvPr/>
        </p:nvSpPr>
        <p:spPr bwMode="auto">
          <a:xfrm>
            <a:off x="2928926" y="4214818"/>
            <a:ext cx="928694" cy="92869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2" name="AutoShape 41"/>
          <p:cNvSpPr>
            <a:spLocks noChangeArrowheads="1"/>
          </p:cNvSpPr>
          <p:nvPr/>
        </p:nvSpPr>
        <p:spPr bwMode="auto">
          <a:xfrm>
            <a:off x="4000496" y="4071942"/>
            <a:ext cx="2286016" cy="1214446"/>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3" name="AutoShape 41"/>
          <p:cNvSpPr>
            <a:spLocks noChangeArrowheads="1"/>
          </p:cNvSpPr>
          <p:nvPr/>
        </p:nvSpPr>
        <p:spPr bwMode="auto">
          <a:xfrm>
            <a:off x="5715008" y="5429264"/>
            <a:ext cx="1500198" cy="928694"/>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4" name="AutoShape 41"/>
          <p:cNvSpPr>
            <a:spLocks noChangeArrowheads="1"/>
          </p:cNvSpPr>
          <p:nvPr/>
        </p:nvSpPr>
        <p:spPr bwMode="auto">
          <a:xfrm>
            <a:off x="3571868" y="5357826"/>
            <a:ext cx="1571636" cy="1071570"/>
          </a:xfrm>
          <a:prstGeom prst="cube">
            <a:avLst>
              <a:gd name="adj" fmla="val 15961"/>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115" name="Rectangle 43"/>
          <p:cNvSpPr>
            <a:spLocks noChangeArrowheads="1"/>
          </p:cNvSpPr>
          <p:nvPr/>
        </p:nvSpPr>
        <p:spPr bwMode="auto">
          <a:xfrm>
            <a:off x="1993888"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6" name="Rectangle 44"/>
          <p:cNvSpPr>
            <a:spLocks noChangeArrowheads="1"/>
          </p:cNvSpPr>
          <p:nvPr/>
        </p:nvSpPr>
        <p:spPr bwMode="auto">
          <a:xfrm>
            <a:off x="2425688" y="558960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7" name="Rectangle 45"/>
          <p:cNvSpPr>
            <a:spLocks noChangeArrowheads="1"/>
          </p:cNvSpPr>
          <p:nvPr/>
        </p:nvSpPr>
        <p:spPr bwMode="auto">
          <a:xfrm>
            <a:off x="2281225" y="520225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8" name="Rectangle 46"/>
          <p:cNvSpPr>
            <a:spLocks noChangeArrowheads="1"/>
          </p:cNvSpPr>
          <p:nvPr/>
        </p:nvSpPr>
        <p:spPr bwMode="auto">
          <a:xfrm>
            <a:off x="4200535" y="4918087"/>
            <a:ext cx="287337"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19" name="Rectangle 47"/>
          <p:cNvSpPr>
            <a:spLocks noChangeArrowheads="1"/>
          </p:cNvSpPr>
          <p:nvPr/>
        </p:nvSpPr>
        <p:spPr bwMode="auto">
          <a:xfrm>
            <a:off x="2857488"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20" name="AutoShape 48"/>
          <p:cNvCxnSpPr>
            <a:cxnSpLocks noChangeShapeType="1"/>
            <a:stCxn id="115" idx="0"/>
            <a:endCxn id="117" idx="2"/>
          </p:cNvCxnSpPr>
          <p:nvPr/>
        </p:nvCxnSpPr>
        <p:spPr bwMode="auto">
          <a:xfrm flipV="1">
            <a:off x="2136763" y="5410215"/>
            <a:ext cx="287337" cy="161925"/>
          </a:xfrm>
          <a:prstGeom prst="straightConnector1">
            <a:avLst/>
          </a:prstGeom>
          <a:noFill/>
          <a:ln w="12700">
            <a:solidFill>
              <a:schemeClr val="tx1"/>
            </a:solidFill>
            <a:round/>
            <a:headEnd/>
            <a:tailEnd type="triangle" w="lg" len="med"/>
          </a:ln>
        </p:spPr>
      </p:cxnSp>
      <p:cxnSp>
        <p:nvCxnSpPr>
          <p:cNvPr id="121" name="AutoShape 49"/>
          <p:cNvCxnSpPr>
            <a:cxnSpLocks noChangeShapeType="1"/>
            <a:stCxn id="116" idx="0"/>
            <a:endCxn id="117" idx="2"/>
          </p:cNvCxnSpPr>
          <p:nvPr/>
        </p:nvCxnSpPr>
        <p:spPr bwMode="auto">
          <a:xfrm flipH="1" flipV="1">
            <a:off x="2424100" y="5410215"/>
            <a:ext cx="144463" cy="179387"/>
          </a:xfrm>
          <a:prstGeom prst="straightConnector1">
            <a:avLst/>
          </a:prstGeom>
          <a:noFill/>
          <a:ln w="12700">
            <a:solidFill>
              <a:schemeClr val="tx1"/>
            </a:solidFill>
            <a:round/>
            <a:headEnd/>
            <a:tailEnd type="triangle" w="lg" len="med"/>
          </a:ln>
        </p:spPr>
      </p:cxnSp>
      <p:cxnSp>
        <p:nvCxnSpPr>
          <p:cNvPr id="122" name="AutoShape 50"/>
          <p:cNvCxnSpPr>
            <a:cxnSpLocks noChangeShapeType="1"/>
            <a:stCxn id="119" idx="0"/>
            <a:endCxn id="117" idx="2"/>
          </p:cNvCxnSpPr>
          <p:nvPr/>
        </p:nvCxnSpPr>
        <p:spPr bwMode="auto">
          <a:xfrm flipH="1" flipV="1">
            <a:off x="2424100" y="5410215"/>
            <a:ext cx="576263" cy="161925"/>
          </a:xfrm>
          <a:prstGeom prst="straightConnector1">
            <a:avLst/>
          </a:prstGeom>
          <a:noFill/>
          <a:ln w="12700">
            <a:solidFill>
              <a:schemeClr val="tx1"/>
            </a:solidFill>
            <a:round/>
            <a:headEnd/>
            <a:tailEnd type="triangle" w="lg" len="med"/>
          </a:ln>
        </p:spPr>
      </p:cxnSp>
      <p:sp>
        <p:nvSpPr>
          <p:cNvPr id="123" name="Rectangle 52"/>
          <p:cNvSpPr>
            <a:spLocks noChangeArrowheads="1"/>
          </p:cNvSpPr>
          <p:nvPr/>
        </p:nvSpPr>
        <p:spPr bwMode="auto">
          <a:xfrm>
            <a:off x="4198947" y="41433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24" name="AutoShape 54"/>
          <p:cNvCxnSpPr>
            <a:cxnSpLocks noChangeShapeType="1"/>
            <a:stCxn id="118" idx="0"/>
            <a:endCxn id="123" idx="2"/>
          </p:cNvCxnSpPr>
          <p:nvPr/>
        </p:nvCxnSpPr>
        <p:spPr bwMode="auto">
          <a:xfrm flipH="1" flipV="1">
            <a:off x="4341822" y="4351350"/>
            <a:ext cx="3175" cy="566737"/>
          </a:xfrm>
          <a:prstGeom prst="straightConnector1">
            <a:avLst/>
          </a:prstGeom>
          <a:noFill/>
          <a:ln w="12700">
            <a:solidFill>
              <a:schemeClr val="tx1"/>
            </a:solidFill>
            <a:round/>
            <a:headEnd/>
            <a:tailEnd type="triangle" w="lg" len="med"/>
          </a:ln>
        </p:spPr>
      </p:cxnSp>
      <p:cxnSp>
        <p:nvCxnSpPr>
          <p:cNvPr id="125" name="AutoShape 55"/>
          <p:cNvCxnSpPr>
            <a:cxnSpLocks noChangeShapeType="1"/>
            <a:stCxn id="117" idx="0"/>
            <a:endCxn id="123" idx="2"/>
          </p:cNvCxnSpPr>
          <p:nvPr/>
        </p:nvCxnSpPr>
        <p:spPr bwMode="auto">
          <a:xfrm rot="5400000" flipH="1" flipV="1">
            <a:off x="2957510" y="3817940"/>
            <a:ext cx="850902" cy="1917722"/>
          </a:xfrm>
          <a:prstGeom prst="straightConnector1">
            <a:avLst/>
          </a:prstGeom>
          <a:noFill/>
          <a:ln w="12700">
            <a:solidFill>
              <a:schemeClr val="tx1"/>
            </a:solidFill>
            <a:round/>
            <a:headEnd/>
            <a:tailEnd type="triangle" w="lg" len="med"/>
          </a:ln>
        </p:spPr>
      </p:cxnSp>
      <p:sp>
        <p:nvSpPr>
          <p:cNvPr id="126" name="Rectangle 56"/>
          <p:cNvSpPr>
            <a:spLocks noChangeArrowheads="1"/>
          </p:cNvSpPr>
          <p:nvPr/>
        </p:nvSpPr>
        <p:spPr bwMode="auto">
          <a:xfrm>
            <a:off x="1560500" y="55721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27" name="AutoShape 58"/>
          <p:cNvCxnSpPr>
            <a:cxnSpLocks noChangeShapeType="1"/>
            <a:stCxn id="126" idx="0"/>
            <a:endCxn id="117" idx="1"/>
          </p:cNvCxnSpPr>
          <p:nvPr/>
        </p:nvCxnSpPr>
        <p:spPr bwMode="auto">
          <a:xfrm flipV="1">
            <a:off x="1703375" y="5307027"/>
            <a:ext cx="577850" cy="265113"/>
          </a:xfrm>
          <a:prstGeom prst="straightConnector1">
            <a:avLst/>
          </a:prstGeom>
          <a:noFill/>
          <a:ln w="12700">
            <a:solidFill>
              <a:schemeClr val="tx1"/>
            </a:solidFill>
            <a:round/>
            <a:headEnd/>
            <a:tailEnd type="triangle" w="lg" len="med"/>
          </a:ln>
        </p:spPr>
      </p:cxnSp>
      <p:sp>
        <p:nvSpPr>
          <p:cNvPr id="128" name="Rectangle 177"/>
          <p:cNvSpPr>
            <a:spLocks noChangeArrowheads="1"/>
          </p:cNvSpPr>
          <p:nvPr/>
        </p:nvSpPr>
        <p:spPr bwMode="auto">
          <a:xfrm>
            <a:off x="5065722"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29" name="Rectangle 178"/>
          <p:cNvSpPr>
            <a:spLocks noChangeArrowheads="1"/>
          </p:cNvSpPr>
          <p:nvPr/>
        </p:nvSpPr>
        <p:spPr bwMode="auto">
          <a:xfrm>
            <a:off x="5497522" y="493555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30" name="Rectangle 179"/>
          <p:cNvSpPr>
            <a:spLocks noChangeArrowheads="1"/>
          </p:cNvSpPr>
          <p:nvPr/>
        </p:nvSpPr>
        <p:spPr bwMode="auto">
          <a:xfrm>
            <a:off x="5353060" y="450375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31" name="Rectangle 180"/>
          <p:cNvSpPr>
            <a:spLocks noChangeArrowheads="1"/>
          </p:cNvSpPr>
          <p:nvPr/>
        </p:nvSpPr>
        <p:spPr bwMode="auto">
          <a:xfrm>
            <a:off x="5856297" y="4503750"/>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32" name="Rectangle 181"/>
          <p:cNvSpPr>
            <a:spLocks noChangeArrowheads="1"/>
          </p:cNvSpPr>
          <p:nvPr/>
        </p:nvSpPr>
        <p:spPr bwMode="auto">
          <a:xfrm>
            <a:off x="5929322"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33" name="AutoShape 182"/>
          <p:cNvCxnSpPr>
            <a:cxnSpLocks noChangeShapeType="1"/>
            <a:stCxn id="128" idx="0"/>
            <a:endCxn id="130" idx="2"/>
          </p:cNvCxnSpPr>
          <p:nvPr/>
        </p:nvCxnSpPr>
        <p:spPr bwMode="auto">
          <a:xfrm flipV="1">
            <a:off x="5208597" y="4711712"/>
            <a:ext cx="287338" cy="206375"/>
          </a:xfrm>
          <a:prstGeom prst="straightConnector1">
            <a:avLst/>
          </a:prstGeom>
          <a:noFill/>
          <a:ln w="12700">
            <a:solidFill>
              <a:schemeClr val="tx1"/>
            </a:solidFill>
            <a:round/>
            <a:headEnd/>
            <a:tailEnd type="triangle" w="lg" len="med"/>
          </a:ln>
        </p:spPr>
      </p:cxnSp>
      <p:cxnSp>
        <p:nvCxnSpPr>
          <p:cNvPr id="134" name="AutoShape 183"/>
          <p:cNvCxnSpPr>
            <a:cxnSpLocks noChangeShapeType="1"/>
            <a:stCxn id="129" idx="0"/>
            <a:endCxn id="130" idx="2"/>
          </p:cNvCxnSpPr>
          <p:nvPr/>
        </p:nvCxnSpPr>
        <p:spPr bwMode="auto">
          <a:xfrm flipH="1" flipV="1">
            <a:off x="5495935" y="4711712"/>
            <a:ext cx="144462" cy="223838"/>
          </a:xfrm>
          <a:prstGeom prst="straightConnector1">
            <a:avLst/>
          </a:prstGeom>
          <a:noFill/>
          <a:ln w="12700">
            <a:solidFill>
              <a:schemeClr val="tx1"/>
            </a:solidFill>
            <a:round/>
            <a:headEnd/>
            <a:tailEnd type="triangle" w="lg" len="med"/>
          </a:ln>
        </p:spPr>
      </p:cxnSp>
      <p:cxnSp>
        <p:nvCxnSpPr>
          <p:cNvPr id="135" name="AutoShape 184"/>
          <p:cNvCxnSpPr>
            <a:cxnSpLocks noChangeShapeType="1"/>
            <a:stCxn id="132" idx="0"/>
            <a:endCxn id="131" idx="2"/>
          </p:cNvCxnSpPr>
          <p:nvPr/>
        </p:nvCxnSpPr>
        <p:spPr bwMode="auto">
          <a:xfrm flipH="1" flipV="1">
            <a:off x="6000760" y="4711712"/>
            <a:ext cx="71437" cy="206375"/>
          </a:xfrm>
          <a:prstGeom prst="straightConnector1">
            <a:avLst/>
          </a:prstGeom>
          <a:noFill/>
          <a:ln w="12700">
            <a:solidFill>
              <a:schemeClr val="tx1"/>
            </a:solidFill>
            <a:round/>
            <a:headEnd/>
            <a:tailEnd type="triangle" w="lg" len="med"/>
          </a:ln>
        </p:spPr>
      </p:cxnSp>
      <p:cxnSp>
        <p:nvCxnSpPr>
          <p:cNvPr id="136" name="AutoShape 185"/>
          <p:cNvCxnSpPr>
            <a:cxnSpLocks noChangeShapeType="1"/>
            <a:stCxn id="131" idx="1"/>
            <a:endCxn id="130" idx="3"/>
          </p:cNvCxnSpPr>
          <p:nvPr/>
        </p:nvCxnSpPr>
        <p:spPr bwMode="auto">
          <a:xfrm flipH="1">
            <a:off x="5638810" y="4608525"/>
            <a:ext cx="217487" cy="0"/>
          </a:xfrm>
          <a:prstGeom prst="straightConnector1">
            <a:avLst/>
          </a:prstGeom>
          <a:noFill/>
          <a:ln w="12700">
            <a:solidFill>
              <a:schemeClr val="tx1"/>
            </a:solidFill>
            <a:round/>
            <a:headEnd/>
            <a:tailEnd type="triangle" w="lg" len="med"/>
          </a:ln>
        </p:spPr>
      </p:cxnSp>
      <p:sp>
        <p:nvSpPr>
          <p:cNvPr id="137" name="Rectangle 186"/>
          <p:cNvSpPr>
            <a:spLocks noChangeArrowheads="1"/>
          </p:cNvSpPr>
          <p:nvPr/>
        </p:nvSpPr>
        <p:spPr bwMode="auto">
          <a:xfrm>
            <a:off x="5137160" y="41433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38" name="AutoShape 187"/>
          <p:cNvCxnSpPr>
            <a:cxnSpLocks noChangeShapeType="1"/>
            <a:stCxn id="128" idx="0"/>
            <a:endCxn id="137" idx="2"/>
          </p:cNvCxnSpPr>
          <p:nvPr/>
        </p:nvCxnSpPr>
        <p:spPr bwMode="auto">
          <a:xfrm flipV="1">
            <a:off x="5208597" y="4351350"/>
            <a:ext cx="71438" cy="566737"/>
          </a:xfrm>
          <a:prstGeom prst="straightConnector1">
            <a:avLst/>
          </a:prstGeom>
          <a:noFill/>
          <a:ln w="12700">
            <a:solidFill>
              <a:schemeClr val="tx1"/>
            </a:solidFill>
            <a:round/>
            <a:headEnd/>
            <a:tailEnd type="triangle" w="lg" len="med"/>
          </a:ln>
        </p:spPr>
      </p:cxnSp>
      <p:cxnSp>
        <p:nvCxnSpPr>
          <p:cNvPr id="139" name="AutoShape 188"/>
          <p:cNvCxnSpPr>
            <a:cxnSpLocks noChangeShapeType="1"/>
            <a:stCxn id="131" idx="0"/>
            <a:endCxn id="137" idx="3"/>
          </p:cNvCxnSpPr>
          <p:nvPr/>
        </p:nvCxnSpPr>
        <p:spPr bwMode="auto">
          <a:xfrm flipH="1" flipV="1">
            <a:off x="5422910" y="4248162"/>
            <a:ext cx="577850" cy="255588"/>
          </a:xfrm>
          <a:prstGeom prst="straightConnector1">
            <a:avLst/>
          </a:prstGeom>
          <a:noFill/>
          <a:ln w="12700">
            <a:solidFill>
              <a:schemeClr val="tx1"/>
            </a:solidFill>
            <a:round/>
            <a:headEnd/>
            <a:tailEnd type="triangle" w="lg" len="med"/>
          </a:ln>
        </p:spPr>
      </p:cxnSp>
      <p:cxnSp>
        <p:nvCxnSpPr>
          <p:cNvPr id="140" name="AutoShape 189"/>
          <p:cNvCxnSpPr>
            <a:cxnSpLocks noChangeShapeType="1"/>
            <a:stCxn id="130" idx="0"/>
            <a:endCxn id="137" idx="2"/>
          </p:cNvCxnSpPr>
          <p:nvPr/>
        </p:nvCxnSpPr>
        <p:spPr bwMode="auto">
          <a:xfrm flipH="1" flipV="1">
            <a:off x="5280035" y="4351350"/>
            <a:ext cx="215900" cy="152400"/>
          </a:xfrm>
          <a:prstGeom prst="straightConnector1">
            <a:avLst/>
          </a:prstGeom>
          <a:noFill/>
          <a:ln w="12700">
            <a:solidFill>
              <a:schemeClr val="tx1"/>
            </a:solidFill>
            <a:round/>
            <a:headEnd/>
            <a:tailEnd type="triangle" w="lg" len="med"/>
          </a:ln>
        </p:spPr>
      </p:cxnSp>
      <p:sp>
        <p:nvSpPr>
          <p:cNvPr id="141" name="Rectangle 190"/>
          <p:cNvSpPr>
            <a:spLocks noChangeArrowheads="1"/>
          </p:cNvSpPr>
          <p:nvPr/>
        </p:nvSpPr>
        <p:spPr bwMode="auto">
          <a:xfrm>
            <a:off x="4632335" y="491808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42" name="AutoShape 191"/>
          <p:cNvCxnSpPr>
            <a:cxnSpLocks noChangeShapeType="1"/>
            <a:stCxn id="141" idx="0"/>
            <a:endCxn id="137" idx="2"/>
          </p:cNvCxnSpPr>
          <p:nvPr/>
        </p:nvCxnSpPr>
        <p:spPr bwMode="auto">
          <a:xfrm flipV="1">
            <a:off x="4775210" y="4351350"/>
            <a:ext cx="504825" cy="566737"/>
          </a:xfrm>
          <a:prstGeom prst="straightConnector1">
            <a:avLst/>
          </a:prstGeom>
          <a:noFill/>
          <a:ln w="12700">
            <a:solidFill>
              <a:schemeClr val="tx1"/>
            </a:solidFill>
            <a:round/>
            <a:headEnd/>
            <a:tailEnd type="triangle" w="lg" len="med"/>
          </a:ln>
        </p:spPr>
      </p:cxnSp>
      <p:cxnSp>
        <p:nvCxnSpPr>
          <p:cNvPr id="143" name="AutoShape 192"/>
          <p:cNvCxnSpPr>
            <a:cxnSpLocks noChangeShapeType="1"/>
            <a:stCxn id="141" idx="0"/>
            <a:endCxn id="130" idx="1"/>
          </p:cNvCxnSpPr>
          <p:nvPr/>
        </p:nvCxnSpPr>
        <p:spPr bwMode="auto">
          <a:xfrm flipV="1">
            <a:off x="4775210" y="4608525"/>
            <a:ext cx="577850" cy="309562"/>
          </a:xfrm>
          <a:prstGeom prst="straightConnector1">
            <a:avLst/>
          </a:prstGeom>
          <a:noFill/>
          <a:ln w="12700">
            <a:solidFill>
              <a:schemeClr val="tx1"/>
            </a:solidFill>
            <a:round/>
            <a:headEnd/>
            <a:tailEnd type="triangle" w="lg" len="med"/>
          </a:ln>
        </p:spPr>
      </p:cxnSp>
      <p:sp>
        <p:nvSpPr>
          <p:cNvPr id="144" name="Rectangle 193"/>
          <p:cNvSpPr>
            <a:spLocks noChangeArrowheads="1"/>
          </p:cNvSpPr>
          <p:nvPr/>
        </p:nvSpPr>
        <p:spPr bwMode="auto">
          <a:xfrm>
            <a:off x="5857884" y="59896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45" name="Rectangle 194"/>
          <p:cNvSpPr>
            <a:spLocks noChangeArrowheads="1"/>
          </p:cNvSpPr>
          <p:nvPr/>
        </p:nvSpPr>
        <p:spPr bwMode="auto">
          <a:xfrm>
            <a:off x="6289684" y="6007119"/>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46" name="Rectangle 195"/>
          <p:cNvSpPr>
            <a:spLocks noChangeArrowheads="1"/>
          </p:cNvSpPr>
          <p:nvPr/>
        </p:nvSpPr>
        <p:spPr bwMode="auto">
          <a:xfrm>
            <a:off x="6286509" y="55578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47" name="Rectangle 196"/>
          <p:cNvSpPr>
            <a:spLocks noChangeArrowheads="1"/>
          </p:cNvSpPr>
          <p:nvPr/>
        </p:nvSpPr>
        <p:spPr bwMode="auto">
          <a:xfrm>
            <a:off x="6718309" y="5557857"/>
            <a:ext cx="287337"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48" name="Rectangle 197"/>
          <p:cNvSpPr>
            <a:spLocks noChangeArrowheads="1"/>
          </p:cNvSpPr>
          <p:nvPr/>
        </p:nvSpPr>
        <p:spPr bwMode="auto">
          <a:xfrm>
            <a:off x="6721484" y="5989657"/>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49" name="AutoShape 198"/>
          <p:cNvCxnSpPr>
            <a:cxnSpLocks noChangeShapeType="1"/>
            <a:stCxn id="144" idx="0"/>
            <a:endCxn id="146" idx="2"/>
          </p:cNvCxnSpPr>
          <p:nvPr/>
        </p:nvCxnSpPr>
        <p:spPr bwMode="auto">
          <a:xfrm flipV="1">
            <a:off x="6000759" y="5765819"/>
            <a:ext cx="428625" cy="223838"/>
          </a:xfrm>
          <a:prstGeom prst="straightConnector1">
            <a:avLst/>
          </a:prstGeom>
          <a:noFill/>
          <a:ln w="12700">
            <a:solidFill>
              <a:schemeClr val="tx1"/>
            </a:solidFill>
            <a:round/>
            <a:headEnd/>
            <a:tailEnd type="triangle" w="lg" len="med"/>
          </a:ln>
        </p:spPr>
      </p:cxnSp>
      <p:cxnSp>
        <p:nvCxnSpPr>
          <p:cNvPr id="150" name="AutoShape 199"/>
          <p:cNvCxnSpPr>
            <a:cxnSpLocks noChangeShapeType="1"/>
            <a:stCxn id="145" idx="0"/>
            <a:endCxn id="146" idx="2"/>
          </p:cNvCxnSpPr>
          <p:nvPr/>
        </p:nvCxnSpPr>
        <p:spPr bwMode="auto">
          <a:xfrm flipH="1" flipV="1">
            <a:off x="6429384" y="5765819"/>
            <a:ext cx="3175" cy="241300"/>
          </a:xfrm>
          <a:prstGeom prst="straightConnector1">
            <a:avLst/>
          </a:prstGeom>
          <a:noFill/>
          <a:ln w="12700">
            <a:solidFill>
              <a:schemeClr val="tx1"/>
            </a:solidFill>
            <a:round/>
            <a:headEnd/>
            <a:tailEnd type="triangle" w="lg" len="med"/>
          </a:ln>
        </p:spPr>
      </p:cxnSp>
      <p:cxnSp>
        <p:nvCxnSpPr>
          <p:cNvPr id="151" name="AutoShape 200"/>
          <p:cNvCxnSpPr>
            <a:cxnSpLocks noChangeShapeType="1"/>
            <a:stCxn id="148" idx="0"/>
            <a:endCxn id="147" idx="2"/>
          </p:cNvCxnSpPr>
          <p:nvPr/>
        </p:nvCxnSpPr>
        <p:spPr bwMode="auto">
          <a:xfrm flipH="1" flipV="1">
            <a:off x="6862771" y="5765819"/>
            <a:ext cx="1588" cy="223838"/>
          </a:xfrm>
          <a:prstGeom prst="straightConnector1">
            <a:avLst/>
          </a:prstGeom>
          <a:noFill/>
          <a:ln w="12700">
            <a:solidFill>
              <a:schemeClr val="tx1"/>
            </a:solidFill>
            <a:round/>
            <a:headEnd/>
            <a:tailEnd type="triangle" w="lg" len="med"/>
          </a:ln>
        </p:spPr>
      </p:cxnSp>
      <p:cxnSp>
        <p:nvCxnSpPr>
          <p:cNvPr id="152" name="AutoShape 201"/>
          <p:cNvCxnSpPr>
            <a:cxnSpLocks noChangeShapeType="1"/>
            <a:stCxn id="147" idx="1"/>
            <a:endCxn id="146" idx="3"/>
          </p:cNvCxnSpPr>
          <p:nvPr/>
        </p:nvCxnSpPr>
        <p:spPr bwMode="auto">
          <a:xfrm flipH="1">
            <a:off x="6572259" y="5662632"/>
            <a:ext cx="146050" cy="0"/>
          </a:xfrm>
          <a:prstGeom prst="straightConnector1">
            <a:avLst/>
          </a:prstGeom>
          <a:noFill/>
          <a:ln w="12700">
            <a:solidFill>
              <a:schemeClr val="tx1"/>
            </a:solidFill>
            <a:round/>
            <a:headEnd/>
            <a:tailEnd type="triangle" w="lg" len="med"/>
          </a:ln>
        </p:spPr>
      </p:cxnSp>
      <p:sp>
        <p:nvSpPr>
          <p:cNvPr id="153" name="Rectangle 206"/>
          <p:cNvSpPr>
            <a:spLocks noChangeArrowheads="1"/>
          </p:cNvSpPr>
          <p:nvPr/>
        </p:nvSpPr>
        <p:spPr bwMode="auto">
          <a:xfrm>
            <a:off x="24241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54" name="AutoShape 209"/>
          <p:cNvCxnSpPr>
            <a:cxnSpLocks noChangeShapeType="1"/>
            <a:stCxn id="153" idx="0"/>
            <a:endCxn id="119" idx="2"/>
          </p:cNvCxnSpPr>
          <p:nvPr/>
        </p:nvCxnSpPr>
        <p:spPr bwMode="auto">
          <a:xfrm flipV="1">
            <a:off x="2566975" y="5780102"/>
            <a:ext cx="433388" cy="223838"/>
          </a:xfrm>
          <a:prstGeom prst="straightConnector1">
            <a:avLst/>
          </a:prstGeom>
          <a:noFill/>
          <a:ln w="12700">
            <a:solidFill>
              <a:schemeClr val="tx1"/>
            </a:solidFill>
            <a:round/>
            <a:headEnd/>
            <a:tailEnd type="triangle" w="lg" len="med"/>
          </a:ln>
        </p:spPr>
      </p:cxnSp>
      <p:cxnSp>
        <p:nvCxnSpPr>
          <p:cNvPr id="155" name="AutoShape 210"/>
          <p:cNvCxnSpPr>
            <a:cxnSpLocks noChangeShapeType="1"/>
            <a:stCxn id="146" idx="0"/>
            <a:endCxn id="128" idx="2"/>
          </p:cNvCxnSpPr>
          <p:nvPr/>
        </p:nvCxnSpPr>
        <p:spPr bwMode="auto">
          <a:xfrm rot="16200000" flipV="1">
            <a:off x="5603088" y="4731560"/>
            <a:ext cx="431807" cy="1220787"/>
          </a:xfrm>
          <a:prstGeom prst="straightConnector1">
            <a:avLst/>
          </a:prstGeom>
          <a:noFill/>
          <a:ln w="12700">
            <a:solidFill>
              <a:schemeClr val="tx1"/>
            </a:solidFill>
            <a:round/>
            <a:headEnd/>
            <a:tailEnd type="triangle" w="lg" len="med"/>
          </a:ln>
        </p:spPr>
      </p:cxnSp>
      <p:cxnSp>
        <p:nvCxnSpPr>
          <p:cNvPr id="156" name="AutoShape 212"/>
          <p:cNvCxnSpPr>
            <a:cxnSpLocks noChangeShapeType="1"/>
            <a:stCxn id="118" idx="3"/>
            <a:endCxn id="141" idx="1"/>
          </p:cNvCxnSpPr>
          <p:nvPr/>
        </p:nvCxnSpPr>
        <p:spPr bwMode="auto">
          <a:xfrm>
            <a:off x="4487872" y="5022862"/>
            <a:ext cx="144463" cy="0"/>
          </a:xfrm>
          <a:prstGeom prst="straightConnector1">
            <a:avLst/>
          </a:prstGeom>
          <a:noFill/>
          <a:ln w="12700">
            <a:solidFill>
              <a:schemeClr val="tx1"/>
            </a:solidFill>
            <a:round/>
            <a:headEnd/>
            <a:tailEnd type="triangle" w="lg" len="med"/>
          </a:ln>
        </p:spPr>
      </p:cxnSp>
      <p:cxnSp>
        <p:nvCxnSpPr>
          <p:cNvPr id="157" name="AutoShape 213"/>
          <p:cNvCxnSpPr>
            <a:cxnSpLocks noChangeShapeType="1"/>
            <a:stCxn id="118" idx="0"/>
            <a:endCxn id="137" idx="1"/>
          </p:cNvCxnSpPr>
          <p:nvPr/>
        </p:nvCxnSpPr>
        <p:spPr bwMode="auto">
          <a:xfrm flipV="1">
            <a:off x="4344997" y="4248162"/>
            <a:ext cx="792163" cy="669925"/>
          </a:xfrm>
          <a:prstGeom prst="straightConnector1">
            <a:avLst/>
          </a:prstGeom>
          <a:noFill/>
          <a:ln w="12700">
            <a:solidFill>
              <a:schemeClr val="tx1"/>
            </a:solidFill>
            <a:round/>
            <a:headEnd/>
            <a:tailEnd type="triangle" w="lg" len="med"/>
          </a:ln>
        </p:spPr>
      </p:cxnSp>
      <p:cxnSp>
        <p:nvCxnSpPr>
          <p:cNvPr id="158" name="AutoShape 214"/>
          <p:cNvCxnSpPr>
            <a:cxnSpLocks noChangeShapeType="1"/>
            <a:stCxn id="144" idx="0"/>
            <a:endCxn id="128" idx="2"/>
          </p:cNvCxnSpPr>
          <p:nvPr/>
        </p:nvCxnSpPr>
        <p:spPr bwMode="auto">
          <a:xfrm rot="16200000" flipV="1">
            <a:off x="5172875" y="5161773"/>
            <a:ext cx="863607" cy="792162"/>
          </a:xfrm>
          <a:prstGeom prst="straightConnector1">
            <a:avLst/>
          </a:prstGeom>
          <a:noFill/>
          <a:ln w="12700">
            <a:solidFill>
              <a:schemeClr val="tx1"/>
            </a:solidFill>
            <a:round/>
            <a:headEnd/>
            <a:tailEnd type="triangle" w="lg" len="med"/>
          </a:ln>
        </p:spPr>
      </p:cxnSp>
      <p:cxnSp>
        <p:nvCxnSpPr>
          <p:cNvPr id="159" name="AutoShape 215"/>
          <p:cNvCxnSpPr>
            <a:cxnSpLocks noChangeShapeType="1"/>
            <a:stCxn id="153" idx="1"/>
            <a:endCxn id="115" idx="2"/>
          </p:cNvCxnSpPr>
          <p:nvPr/>
        </p:nvCxnSpPr>
        <p:spPr bwMode="auto">
          <a:xfrm flipH="1" flipV="1">
            <a:off x="2136763" y="5780102"/>
            <a:ext cx="287337" cy="328613"/>
          </a:xfrm>
          <a:prstGeom prst="straightConnector1">
            <a:avLst/>
          </a:prstGeom>
          <a:noFill/>
          <a:ln w="12700">
            <a:solidFill>
              <a:schemeClr val="tx1"/>
            </a:solidFill>
            <a:round/>
            <a:headEnd/>
            <a:tailEnd type="triangle" w="lg" len="med"/>
          </a:ln>
        </p:spPr>
      </p:cxnSp>
      <p:cxnSp>
        <p:nvCxnSpPr>
          <p:cNvPr id="160" name="AutoShape 218"/>
          <p:cNvCxnSpPr>
            <a:cxnSpLocks noChangeShapeType="1"/>
            <a:stCxn id="148" idx="1"/>
            <a:endCxn id="145" idx="3"/>
          </p:cNvCxnSpPr>
          <p:nvPr/>
        </p:nvCxnSpPr>
        <p:spPr bwMode="auto">
          <a:xfrm flipH="1">
            <a:off x="6575434" y="6094432"/>
            <a:ext cx="146050" cy="17462"/>
          </a:xfrm>
          <a:prstGeom prst="straightConnector1">
            <a:avLst/>
          </a:prstGeom>
          <a:noFill/>
          <a:ln w="12700">
            <a:solidFill>
              <a:schemeClr val="tx1"/>
            </a:solidFill>
            <a:round/>
            <a:headEnd/>
            <a:tailEnd type="triangle" w="lg" len="med"/>
          </a:ln>
        </p:spPr>
      </p:cxnSp>
      <p:cxnSp>
        <p:nvCxnSpPr>
          <p:cNvPr id="161" name="AutoShape 219"/>
          <p:cNvCxnSpPr>
            <a:cxnSpLocks noChangeShapeType="1"/>
            <a:stCxn id="123" idx="3"/>
            <a:endCxn id="137" idx="1"/>
          </p:cNvCxnSpPr>
          <p:nvPr/>
        </p:nvCxnSpPr>
        <p:spPr bwMode="auto">
          <a:xfrm>
            <a:off x="4484697" y="4248162"/>
            <a:ext cx="652463" cy="0"/>
          </a:xfrm>
          <a:prstGeom prst="straightConnector1">
            <a:avLst/>
          </a:prstGeom>
          <a:noFill/>
          <a:ln w="12700">
            <a:solidFill>
              <a:schemeClr val="tx1"/>
            </a:solidFill>
            <a:round/>
            <a:headEnd/>
            <a:tailEnd type="triangle" w="lg" len="med"/>
          </a:ln>
        </p:spPr>
      </p:cxnSp>
      <p:sp>
        <p:nvSpPr>
          <p:cNvPr id="162" name="Rectangle 220"/>
          <p:cNvSpPr>
            <a:spLocks noChangeArrowheads="1"/>
          </p:cNvSpPr>
          <p:nvPr/>
        </p:nvSpPr>
        <p:spPr bwMode="auto">
          <a:xfrm>
            <a:off x="15605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63" name="Rectangle 221"/>
          <p:cNvSpPr>
            <a:spLocks noChangeArrowheads="1"/>
          </p:cNvSpPr>
          <p:nvPr/>
        </p:nvSpPr>
        <p:spPr bwMode="auto">
          <a:xfrm>
            <a:off x="1992300" y="600394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64" name="AutoShape 222"/>
          <p:cNvCxnSpPr>
            <a:cxnSpLocks noChangeShapeType="1"/>
            <a:stCxn id="162" idx="0"/>
            <a:endCxn id="126" idx="2"/>
          </p:cNvCxnSpPr>
          <p:nvPr/>
        </p:nvCxnSpPr>
        <p:spPr bwMode="auto">
          <a:xfrm flipV="1">
            <a:off x="1703375" y="5780102"/>
            <a:ext cx="0" cy="223838"/>
          </a:xfrm>
          <a:prstGeom prst="straightConnector1">
            <a:avLst/>
          </a:prstGeom>
          <a:noFill/>
          <a:ln w="12700">
            <a:solidFill>
              <a:schemeClr val="tx1"/>
            </a:solidFill>
            <a:round/>
            <a:headEnd/>
            <a:tailEnd type="triangle" w="lg" len="med"/>
          </a:ln>
        </p:spPr>
      </p:cxnSp>
      <p:cxnSp>
        <p:nvCxnSpPr>
          <p:cNvPr id="165" name="AutoShape 223"/>
          <p:cNvCxnSpPr>
            <a:cxnSpLocks noChangeShapeType="1"/>
            <a:stCxn id="163" idx="0"/>
            <a:endCxn id="115" idx="2"/>
          </p:cNvCxnSpPr>
          <p:nvPr/>
        </p:nvCxnSpPr>
        <p:spPr bwMode="auto">
          <a:xfrm flipV="1">
            <a:off x="2135175" y="5780102"/>
            <a:ext cx="1588" cy="223838"/>
          </a:xfrm>
          <a:prstGeom prst="straightConnector1">
            <a:avLst/>
          </a:prstGeom>
          <a:noFill/>
          <a:ln w="12700">
            <a:solidFill>
              <a:schemeClr val="tx1"/>
            </a:solidFill>
            <a:round/>
            <a:headEnd/>
            <a:tailEnd type="triangle" w="lg" len="med"/>
          </a:ln>
        </p:spPr>
      </p:cxnSp>
      <p:cxnSp>
        <p:nvCxnSpPr>
          <p:cNvPr id="166" name="AutoShape 224"/>
          <p:cNvCxnSpPr>
            <a:cxnSpLocks noChangeShapeType="1"/>
            <a:stCxn id="163" idx="0"/>
            <a:endCxn id="126" idx="2"/>
          </p:cNvCxnSpPr>
          <p:nvPr/>
        </p:nvCxnSpPr>
        <p:spPr bwMode="auto">
          <a:xfrm flipH="1" flipV="1">
            <a:off x="1703375" y="5780102"/>
            <a:ext cx="431800" cy="223838"/>
          </a:xfrm>
          <a:prstGeom prst="straightConnector1">
            <a:avLst/>
          </a:prstGeom>
          <a:noFill/>
          <a:ln w="12700">
            <a:solidFill>
              <a:schemeClr val="tx1"/>
            </a:solidFill>
            <a:round/>
            <a:headEnd/>
            <a:tailEnd type="triangle" w="lg" len="med"/>
          </a:ln>
        </p:spPr>
      </p:cxnSp>
      <p:cxnSp>
        <p:nvCxnSpPr>
          <p:cNvPr id="167" name="AutoShape 225"/>
          <p:cNvCxnSpPr>
            <a:cxnSpLocks noChangeShapeType="1"/>
            <a:stCxn id="153" idx="0"/>
            <a:endCxn id="116" idx="2"/>
          </p:cNvCxnSpPr>
          <p:nvPr/>
        </p:nvCxnSpPr>
        <p:spPr bwMode="auto">
          <a:xfrm flipV="1">
            <a:off x="2566975" y="5797565"/>
            <a:ext cx="1588" cy="206375"/>
          </a:xfrm>
          <a:prstGeom prst="straightConnector1">
            <a:avLst/>
          </a:prstGeom>
          <a:noFill/>
          <a:ln w="12700">
            <a:solidFill>
              <a:schemeClr val="tx1"/>
            </a:solidFill>
            <a:round/>
            <a:headEnd/>
            <a:tailEnd type="triangle" w="lg" len="med"/>
          </a:ln>
        </p:spPr>
      </p:cxnSp>
      <p:sp>
        <p:nvSpPr>
          <p:cNvPr id="168" name="Rectangle 43"/>
          <p:cNvSpPr>
            <a:spLocks noChangeArrowheads="1"/>
          </p:cNvSpPr>
          <p:nvPr/>
        </p:nvSpPr>
        <p:spPr bwMode="auto">
          <a:xfrm>
            <a:off x="3433752" y="43545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69" name="Rectangle 56"/>
          <p:cNvSpPr>
            <a:spLocks noChangeArrowheads="1"/>
          </p:cNvSpPr>
          <p:nvPr/>
        </p:nvSpPr>
        <p:spPr bwMode="auto">
          <a:xfrm>
            <a:off x="3000364" y="43545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70" name="Rectangle 220"/>
          <p:cNvSpPr>
            <a:spLocks noChangeArrowheads="1"/>
          </p:cNvSpPr>
          <p:nvPr/>
        </p:nvSpPr>
        <p:spPr bwMode="auto">
          <a:xfrm>
            <a:off x="3000364" y="47863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71" name="Rectangle 221"/>
          <p:cNvSpPr>
            <a:spLocks noChangeArrowheads="1"/>
          </p:cNvSpPr>
          <p:nvPr/>
        </p:nvSpPr>
        <p:spPr bwMode="auto">
          <a:xfrm>
            <a:off x="3432164" y="478632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72" name="AutoShape 222"/>
          <p:cNvCxnSpPr>
            <a:cxnSpLocks noChangeShapeType="1"/>
            <a:stCxn id="170" idx="0"/>
            <a:endCxn id="169" idx="2"/>
          </p:cNvCxnSpPr>
          <p:nvPr/>
        </p:nvCxnSpPr>
        <p:spPr bwMode="auto">
          <a:xfrm rot="5400000" flipH="1" flipV="1">
            <a:off x="3031320" y="4674403"/>
            <a:ext cx="223838" cy="1588"/>
          </a:xfrm>
          <a:prstGeom prst="straightConnector1">
            <a:avLst/>
          </a:prstGeom>
          <a:noFill/>
          <a:ln w="12700">
            <a:solidFill>
              <a:schemeClr val="tx1"/>
            </a:solidFill>
            <a:round/>
            <a:headEnd/>
            <a:tailEnd type="triangle" w="lg" len="med"/>
          </a:ln>
        </p:spPr>
      </p:cxnSp>
      <p:cxnSp>
        <p:nvCxnSpPr>
          <p:cNvPr id="173" name="AutoShape 223"/>
          <p:cNvCxnSpPr>
            <a:cxnSpLocks noChangeShapeType="1"/>
            <a:stCxn id="171" idx="0"/>
            <a:endCxn id="168" idx="2"/>
          </p:cNvCxnSpPr>
          <p:nvPr/>
        </p:nvCxnSpPr>
        <p:spPr bwMode="auto">
          <a:xfrm rot="5400000" flipH="1" flipV="1">
            <a:off x="3463914" y="4673609"/>
            <a:ext cx="223838" cy="1588"/>
          </a:xfrm>
          <a:prstGeom prst="straightConnector1">
            <a:avLst/>
          </a:prstGeom>
          <a:noFill/>
          <a:ln w="12700">
            <a:solidFill>
              <a:schemeClr val="tx1"/>
            </a:solidFill>
            <a:round/>
            <a:headEnd/>
            <a:tailEnd type="triangle" w="lg" len="med"/>
          </a:ln>
        </p:spPr>
      </p:cxnSp>
      <p:cxnSp>
        <p:nvCxnSpPr>
          <p:cNvPr id="174" name="AutoShape 224"/>
          <p:cNvCxnSpPr>
            <a:cxnSpLocks noChangeShapeType="1"/>
            <a:stCxn id="171" idx="0"/>
            <a:endCxn id="169" idx="2"/>
          </p:cNvCxnSpPr>
          <p:nvPr/>
        </p:nvCxnSpPr>
        <p:spPr bwMode="auto">
          <a:xfrm rot="16200000" flipV="1">
            <a:off x="3247220" y="4458503"/>
            <a:ext cx="223838" cy="431800"/>
          </a:xfrm>
          <a:prstGeom prst="straightConnector1">
            <a:avLst/>
          </a:prstGeom>
          <a:noFill/>
          <a:ln w="12700">
            <a:solidFill>
              <a:schemeClr val="tx1"/>
            </a:solidFill>
            <a:round/>
            <a:headEnd/>
            <a:tailEnd type="triangle" w="lg" len="med"/>
          </a:ln>
        </p:spPr>
      </p:cxnSp>
      <p:cxnSp>
        <p:nvCxnSpPr>
          <p:cNvPr id="175" name="AutoShape 55"/>
          <p:cNvCxnSpPr>
            <a:cxnSpLocks noChangeShapeType="1"/>
            <a:stCxn id="119" idx="0"/>
            <a:endCxn id="170" idx="2"/>
          </p:cNvCxnSpPr>
          <p:nvPr/>
        </p:nvCxnSpPr>
        <p:spPr bwMode="auto">
          <a:xfrm rot="5400000" flipH="1" flipV="1">
            <a:off x="2782873" y="5211774"/>
            <a:ext cx="577856" cy="142876"/>
          </a:xfrm>
          <a:prstGeom prst="straightConnector1">
            <a:avLst/>
          </a:prstGeom>
          <a:noFill/>
          <a:ln w="12700">
            <a:solidFill>
              <a:schemeClr val="tx1"/>
            </a:solidFill>
            <a:round/>
            <a:headEnd/>
            <a:tailEnd type="triangle" w="lg" len="med"/>
          </a:ln>
        </p:spPr>
      </p:cxnSp>
      <p:cxnSp>
        <p:nvCxnSpPr>
          <p:cNvPr id="176" name="AutoShape 55"/>
          <p:cNvCxnSpPr>
            <a:cxnSpLocks noChangeShapeType="1"/>
            <a:stCxn id="117" idx="0"/>
            <a:endCxn id="171" idx="2"/>
          </p:cNvCxnSpPr>
          <p:nvPr/>
        </p:nvCxnSpPr>
        <p:spPr bwMode="auto">
          <a:xfrm rot="5400000" flipH="1" flipV="1">
            <a:off x="2895585" y="4522799"/>
            <a:ext cx="207968" cy="1150939"/>
          </a:xfrm>
          <a:prstGeom prst="straightConnector1">
            <a:avLst/>
          </a:prstGeom>
          <a:noFill/>
          <a:ln w="12700">
            <a:solidFill>
              <a:schemeClr val="tx1"/>
            </a:solidFill>
            <a:round/>
            <a:headEnd/>
            <a:tailEnd type="triangle" w="lg" len="med"/>
          </a:ln>
        </p:spPr>
      </p:cxnSp>
      <p:cxnSp>
        <p:nvCxnSpPr>
          <p:cNvPr id="177" name="AutoShape 55"/>
          <p:cNvCxnSpPr>
            <a:cxnSpLocks noChangeShapeType="1"/>
            <a:stCxn id="144" idx="0"/>
            <a:endCxn id="171" idx="2"/>
          </p:cNvCxnSpPr>
          <p:nvPr/>
        </p:nvCxnSpPr>
        <p:spPr bwMode="auto">
          <a:xfrm rot="16200000" flipV="1">
            <a:off x="4290213" y="4279111"/>
            <a:ext cx="995373" cy="2425720"/>
          </a:xfrm>
          <a:prstGeom prst="straightConnector1">
            <a:avLst/>
          </a:prstGeom>
          <a:noFill/>
          <a:ln w="12700">
            <a:solidFill>
              <a:schemeClr val="tx1"/>
            </a:solidFill>
            <a:round/>
            <a:headEnd/>
            <a:tailEnd type="triangle" w="lg" len="med"/>
          </a:ln>
        </p:spPr>
      </p:cxnSp>
      <p:cxnSp>
        <p:nvCxnSpPr>
          <p:cNvPr id="178" name="AutoShape 55"/>
          <p:cNvCxnSpPr>
            <a:cxnSpLocks noChangeShapeType="1"/>
            <a:stCxn id="146" idx="1"/>
            <a:endCxn id="171" idx="2"/>
          </p:cNvCxnSpPr>
          <p:nvPr/>
        </p:nvCxnSpPr>
        <p:spPr bwMode="auto">
          <a:xfrm rot="10800000">
            <a:off x="3575039" y="4994284"/>
            <a:ext cx="2711470" cy="667554"/>
          </a:xfrm>
          <a:prstGeom prst="straightConnector1">
            <a:avLst/>
          </a:prstGeom>
          <a:noFill/>
          <a:ln w="12700">
            <a:solidFill>
              <a:schemeClr val="tx1"/>
            </a:solidFill>
            <a:round/>
            <a:headEnd/>
            <a:tailEnd type="triangle" w="lg" len="med"/>
          </a:ln>
        </p:spPr>
      </p:cxnSp>
      <p:cxnSp>
        <p:nvCxnSpPr>
          <p:cNvPr id="179" name="AutoShape 55"/>
          <p:cNvCxnSpPr>
            <a:cxnSpLocks noChangeShapeType="1"/>
            <a:stCxn id="141" idx="0"/>
            <a:endCxn id="171" idx="3"/>
          </p:cNvCxnSpPr>
          <p:nvPr/>
        </p:nvCxnSpPr>
        <p:spPr bwMode="auto">
          <a:xfrm rot="16200000" flipV="1">
            <a:off x="4232670" y="4375547"/>
            <a:ext cx="27784" cy="1057296"/>
          </a:xfrm>
          <a:prstGeom prst="straightConnector1">
            <a:avLst/>
          </a:prstGeom>
          <a:noFill/>
          <a:ln w="12700">
            <a:solidFill>
              <a:schemeClr val="tx1"/>
            </a:solidFill>
            <a:round/>
            <a:headEnd/>
            <a:tailEnd type="triangle" w="lg" len="med"/>
          </a:ln>
        </p:spPr>
      </p:cxnSp>
      <p:cxnSp>
        <p:nvCxnSpPr>
          <p:cNvPr id="180" name="AutoShape 55"/>
          <p:cNvCxnSpPr>
            <a:cxnSpLocks noChangeShapeType="1"/>
            <a:stCxn id="123" idx="1"/>
            <a:endCxn id="171" idx="3"/>
          </p:cNvCxnSpPr>
          <p:nvPr/>
        </p:nvCxnSpPr>
        <p:spPr bwMode="auto">
          <a:xfrm rot="10800000" flipV="1">
            <a:off x="3717915" y="4247369"/>
            <a:ext cx="481033" cy="642934"/>
          </a:xfrm>
          <a:prstGeom prst="straightConnector1">
            <a:avLst/>
          </a:prstGeom>
          <a:noFill/>
          <a:ln w="12700">
            <a:solidFill>
              <a:schemeClr val="tx1"/>
            </a:solidFill>
            <a:round/>
            <a:headEnd/>
            <a:tailEnd type="triangle" w="lg" len="med"/>
          </a:ln>
        </p:spPr>
      </p:cxnSp>
      <p:sp>
        <p:nvSpPr>
          <p:cNvPr id="181" name="Rectangle 177"/>
          <p:cNvSpPr>
            <a:spLocks noChangeArrowheads="1"/>
          </p:cNvSpPr>
          <p:nvPr/>
        </p:nvSpPr>
        <p:spPr bwMode="auto">
          <a:xfrm>
            <a:off x="3924301" y="6200791"/>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82" name="Rectangle 179"/>
          <p:cNvSpPr>
            <a:spLocks noChangeArrowheads="1"/>
          </p:cNvSpPr>
          <p:nvPr/>
        </p:nvSpPr>
        <p:spPr bwMode="auto">
          <a:xfrm>
            <a:off x="4211639" y="578645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83" name="Rectangle 180"/>
          <p:cNvSpPr>
            <a:spLocks noChangeArrowheads="1"/>
          </p:cNvSpPr>
          <p:nvPr/>
        </p:nvSpPr>
        <p:spPr bwMode="auto">
          <a:xfrm>
            <a:off x="4714876" y="5786454"/>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184" name="Rectangle 186"/>
          <p:cNvSpPr>
            <a:spLocks noChangeArrowheads="1"/>
          </p:cNvSpPr>
          <p:nvPr/>
        </p:nvSpPr>
        <p:spPr bwMode="auto">
          <a:xfrm>
            <a:off x="3995739" y="5426091"/>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185" name="AutoShape 209"/>
          <p:cNvCxnSpPr>
            <a:cxnSpLocks noChangeShapeType="1"/>
            <a:stCxn id="181" idx="0"/>
            <a:endCxn id="184" idx="2"/>
          </p:cNvCxnSpPr>
          <p:nvPr/>
        </p:nvCxnSpPr>
        <p:spPr bwMode="auto">
          <a:xfrm rot="5400000" flipH="1" flipV="1">
            <a:off x="3819527" y="5881704"/>
            <a:ext cx="566737" cy="71438"/>
          </a:xfrm>
          <a:prstGeom prst="straightConnector1">
            <a:avLst/>
          </a:prstGeom>
          <a:noFill/>
          <a:ln w="12700">
            <a:solidFill>
              <a:schemeClr val="tx1"/>
            </a:solidFill>
            <a:round/>
            <a:headEnd/>
            <a:tailEnd type="triangle" w="lg" len="med"/>
          </a:ln>
        </p:spPr>
      </p:cxnSp>
      <p:cxnSp>
        <p:nvCxnSpPr>
          <p:cNvPr id="186" name="AutoShape 209"/>
          <p:cNvCxnSpPr>
            <a:cxnSpLocks noChangeShapeType="1"/>
            <a:stCxn id="181" idx="3"/>
            <a:endCxn id="183" idx="2"/>
          </p:cNvCxnSpPr>
          <p:nvPr/>
        </p:nvCxnSpPr>
        <p:spPr bwMode="auto">
          <a:xfrm flipV="1">
            <a:off x="4210051" y="5994416"/>
            <a:ext cx="648494" cy="310357"/>
          </a:xfrm>
          <a:prstGeom prst="straightConnector1">
            <a:avLst/>
          </a:prstGeom>
          <a:noFill/>
          <a:ln w="12700">
            <a:solidFill>
              <a:schemeClr val="tx1"/>
            </a:solidFill>
            <a:round/>
            <a:headEnd/>
            <a:tailEnd type="triangle" w="lg" len="med"/>
          </a:ln>
        </p:spPr>
      </p:cxnSp>
      <p:cxnSp>
        <p:nvCxnSpPr>
          <p:cNvPr id="187" name="AutoShape 209"/>
          <p:cNvCxnSpPr>
            <a:cxnSpLocks noChangeShapeType="1"/>
            <a:stCxn id="183" idx="1"/>
            <a:endCxn id="182" idx="3"/>
          </p:cNvCxnSpPr>
          <p:nvPr/>
        </p:nvCxnSpPr>
        <p:spPr bwMode="auto">
          <a:xfrm rot="10800000">
            <a:off x="4497390" y="5890435"/>
            <a:ext cx="217487" cy="1588"/>
          </a:xfrm>
          <a:prstGeom prst="straightConnector1">
            <a:avLst/>
          </a:prstGeom>
          <a:noFill/>
          <a:ln w="12700">
            <a:solidFill>
              <a:schemeClr val="tx1"/>
            </a:solidFill>
            <a:round/>
            <a:headEnd/>
            <a:tailEnd type="triangle" w="lg" len="med"/>
          </a:ln>
        </p:spPr>
      </p:cxnSp>
      <p:cxnSp>
        <p:nvCxnSpPr>
          <p:cNvPr id="188" name="AutoShape 209"/>
          <p:cNvCxnSpPr>
            <a:cxnSpLocks noChangeShapeType="1"/>
            <a:stCxn id="182" idx="0"/>
            <a:endCxn id="184" idx="2"/>
          </p:cNvCxnSpPr>
          <p:nvPr/>
        </p:nvCxnSpPr>
        <p:spPr bwMode="auto">
          <a:xfrm rot="16200000" flipV="1">
            <a:off x="4170364" y="5602304"/>
            <a:ext cx="152400" cy="215900"/>
          </a:xfrm>
          <a:prstGeom prst="straightConnector1">
            <a:avLst/>
          </a:prstGeom>
          <a:noFill/>
          <a:ln w="12700">
            <a:solidFill>
              <a:schemeClr val="tx1"/>
            </a:solidFill>
            <a:round/>
            <a:headEnd/>
            <a:tailEnd type="triangle" w="lg" len="med"/>
          </a:ln>
        </p:spPr>
      </p:cxnSp>
      <p:cxnSp>
        <p:nvCxnSpPr>
          <p:cNvPr id="189" name="AutoShape 209"/>
          <p:cNvCxnSpPr>
            <a:cxnSpLocks noChangeShapeType="1"/>
            <a:stCxn id="181" idx="0"/>
            <a:endCxn id="182" idx="2"/>
          </p:cNvCxnSpPr>
          <p:nvPr/>
        </p:nvCxnSpPr>
        <p:spPr bwMode="auto">
          <a:xfrm rot="5400000" flipH="1" flipV="1">
            <a:off x="4107658" y="5953935"/>
            <a:ext cx="206375" cy="287338"/>
          </a:xfrm>
          <a:prstGeom prst="straightConnector1">
            <a:avLst/>
          </a:prstGeom>
          <a:noFill/>
          <a:ln w="12700">
            <a:solidFill>
              <a:schemeClr val="tx1"/>
            </a:solidFill>
            <a:round/>
            <a:headEnd/>
            <a:tailEnd type="triangle" w="lg" len="med"/>
          </a:ln>
        </p:spPr>
      </p:cxnSp>
      <p:cxnSp>
        <p:nvCxnSpPr>
          <p:cNvPr id="190" name="AutoShape 209"/>
          <p:cNvCxnSpPr>
            <a:cxnSpLocks noChangeShapeType="1"/>
            <a:stCxn id="184" idx="0"/>
            <a:endCxn id="170" idx="2"/>
          </p:cNvCxnSpPr>
          <p:nvPr/>
        </p:nvCxnSpPr>
        <p:spPr bwMode="auto">
          <a:xfrm rot="16200000" flipV="1">
            <a:off x="3425024" y="4712500"/>
            <a:ext cx="431807" cy="995375"/>
          </a:xfrm>
          <a:prstGeom prst="straightConnector1">
            <a:avLst/>
          </a:prstGeom>
          <a:noFill/>
          <a:ln w="12700">
            <a:solidFill>
              <a:schemeClr val="tx1"/>
            </a:solidFill>
            <a:round/>
            <a:headEnd/>
            <a:tailEnd type="triangle" w="lg" len="med"/>
          </a:ln>
        </p:spPr>
      </p:cxnSp>
      <p:cxnSp>
        <p:nvCxnSpPr>
          <p:cNvPr id="191" name="AutoShape 209"/>
          <p:cNvCxnSpPr>
            <a:cxnSpLocks noChangeShapeType="1"/>
            <a:stCxn id="181" idx="1"/>
            <a:endCxn id="170" idx="2"/>
          </p:cNvCxnSpPr>
          <p:nvPr/>
        </p:nvCxnSpPr>
        <p:spPr bwMode="auto">
          <a:xfrm rot="10800000">
            <a:off x="3143239" y="4994285"/>
            <a:ext cx="781062" cy="1310489"/>
          </a:xfrm>
          <a:prstGeom prst="straightConnector1">
            <a:avLst/>
          </a:prstGeom>
          <a:noFill/>
          <a:ln w="12700">
            <a:solidFill>
              <a:schemeClr val="tx1"/>
            </a:solidFill>
            <a:round/>
            <a:headEnd/>
            <a:tailEnd type="triangle" w="lg" len="med"/>
          </a:ln>
        </p:spPr>
      </p:cxnSp>
      <p:cxnSp>
        <p:nvCxnSpPr>
          <p:cNvPr id="192" name="AutoShape 209"/>
          <p:cNvCxnSpPr>
            <a:cxnSpLocks noChangeShapeType="1"/>
            <a:stCxn id="181" idx="0"/>
            <a:endCxn id="171" idx="2"/>
          </p:cNvCxnSpPr>
          <p:nvPr/>
        </p:nvCxnSpPr>
        <p:spPr bwMode="auto">
          <a:xfrm rot="16200000" flipV="1">
            <a:off x="3217855" y="5351469"/>
            <a:ext cx="1206507" cy="492137"/>
          </a:xfrm>
          <a:prstGeom prst="straightConnector1">
            <a:avLst/>
          </a:prstGeom>
          <a:noFill/>
          <a:ln w="12700">
            <a:solidFill>
              <a:schemeClr val="tx1"/>
            </a:solidFill>
            <a:round/>
            <a:headEnd/>
            <a:tailEnd type="triangle" w="lg" len="med"/>
          </a:ln>
        </p:spPr>
      </p:cxnSp>
      <p:sp>
        <p:nvSpPr>
          <p:cNvPr id="193" name="角丸四角形 192"/>
          <p:cNvSpPr/>
          <p:nvPr/>
        </p:nvSpPr>
        <p:spPr bwMode="auto">
          <a:xfrm>
            <a:off x="1428728" y="4071942"/>
            <a:ext cx="6000792" cy="2428892"/>
          </a:xfrm>
          <a:prstGeom prst="roundRect">
            <a:avLst/>
          </a:prstGeom>
          <a:noFill/>
          <a:ln w="38100" cap="flat" cmpd="sng" algn="ctr">
            <a:solidFill>
              <a:schemeClr val="accent4"/>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4" name="円/楕円 193"/>
          <p:cNvSpPr/>
          <p:nvPr/>
        </p:nvSpPr>
        <p:spPr bwMode="auto">
          <a:xfrm>
            <a:off x="4071934" y="5643578"/>
            <a:ext cx="642942" cy="500066"/>
          </a:xfrm>
          <a:prstGeom prst="ellipse">
            <a:avLst/>
          </a:prstGeom>
          <a:noFill/>
          <a:ln w="38100" cap="flat" cmpd="sng" algn="ctr">
            <a:solidFill>
              <a:schemeClr val="accent3"/>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5" name="円/楕円 194"/>
          <p:cNvSpPr/>
          <p:nvPr/>
        </p:nvSpPr>
        <p:spPr bwMode="auto">
          <a:xfrm>
            <a:off x="3857620" y="5286388"/>
            <a:ext cx="642942" cy="500066"/>
          </a:xfrm>
          <a:prstGeom prst="ellipse">
            <a:avLst/>
          </a:prstGeom>
          <a:noFill/>
          <a:ln w="38100" cap="flat" cmpd="sng" algn="ctr">
            <a:solidFill>
              <a:schemeClr val="accent3"/>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6" name="円/楕円 195"/>
          <p:cNvSpPr/>
          <p:nvPr/>
        </p:nvSpPr>
        <p:spPr bwMode="auto">
          <a:xfrm>
            <a:off x="4572000" y="5643578"/>
            <a:ext cx="642942" cy="500066"/>
          </a:xfrm>
          <a:prstGeom prst="ellipse">
            <a:avLst/>
          </a:prstGeom>
          <a:noFill/>
          <a:ln w="38100" cap="flat" cmpd="sng" algn="ctr">
            <a:solidFill>
              <a:schemeClr val="accent3"/>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7" name="円/楕円 196"/>
          <p:cNvSpPr/>
          <p:nvPr/>
        </p:nvSpPr>
        <p:spPr bwMode="auto">
          <a:xfrm>
            <a:off x="2784464" y="4643446"/>
            <a:ext cx="642942" cy="500066"/>
          </a:xfrm>
          <a:prstGeom prst="ellipse">
            <a:avLst/>
          </a:prstGeom>
          <a:noFill/>
          <a:ln w="38100" cap="flat" cmpd="sng" algn="ctr">
            <a:solidFill>
              <a:schemeClr val="accent3"/>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8" name="円/楕円 197"/>
          <p:cNvSpPr/>
          <p:nvPr/>
        </p:nvSpPr>
        <p:spPr bwMode="auto">
          <a:xfrm>
            <a:off x="2784464" y="4214818"/>
            <a:ext cx="642942" cy="500066"/>
          </a:xfrm>
          <a:prstGeom prst="ellipse">
            <a:avLst/>
          </a:prstGeom>
          <a:noFill/>
          <a:ln w="38100" cap="flat" cmpd="sng" algn="ctr">
            <a:solidFill>
              <a:schemeClr val="accent3"/>
            </a:solidFill>
            <a:prstDash val="sysDot"/>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99" name="円/楕円 198"/>
          <p:cNvSpPr/>
          <p:nvPr/>
        </p:nvSpPr>
        <p:spPr bwMode="auto">
          <a:xfrm>
            <a:off x="3786182" y="6072206"/>
            <a:ext cx="642942" cy="500066"/>
          </a:xfrm>
          <a:prstGeom prst="ellipse">
            <a:avLst/>
          </a:prstGeom>
          <a:noFill/>
          <a:ln w="38100" cap="flat" cmpd="sng" algn="ctr">
            <a:solidFill>
              <a:schemeClr val="accent3"/>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blinds(horizontal)">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blinds(horizontal)">
                                      <p:cBhvr>
                                        <p:cTn id="12" dur="5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blinds(horizontal)">
                                      <p:cBhvr>
                                        <p:cTn id="17" dur="500"/>
                                        <p:tgtEl>
                                          <p:spTgt spid="19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blinds(horizontal)">
                                      <p:cBhvr>
                                        <p:cTn id="20" dur="500"/>
                                        <p:tgtEl>
                                          <p:spTgt spid="19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6"/>
                                        </p:tgtEl>
                                        <p:attrNameLst>
                                          <p:attrName>style.visibility</p:attrName>
                                        </p:attrNameLst>
                                      </p:cBhvr>
                                      <p:to>
                                        <p:strVal val="visible"/>
                                      </p:to>
                                    </p:set>
                                    <p:animEffect transition="in" filter="blinds(horizontal)">
                                      <p:cBhvr>
                                        <p:cTn id="23" dur="500"/>
                                        <p:tgtEl>
                                          <p:spTgt spid="196"/>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blinds(horizontal)">
                                      <p:cBhvr>
                                        <p:cTn id="27" dur="500"/>
                                        <p:tgtEl>
                                          <p:spTgt spid="19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blinds(horizontal)">
                                      <p:cBhvr>
                                        <p:cTn id="3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animBg="1"/>
      <p:bldP spid="195" grpId="0" animBg="1"/>
      <p:bldP spid="196" grpId="0" animBg="1"/>
      <p:bldP spid="197" grpId="0" animBg="1"/>
      <p:bldP spid="198" grpId="0" animBg="1"/>
      <p:bldP spid="19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07950" y="1052513"/>
            <a:ext cx="8928100" cy="661975"/>
          </a:xfrm>
        </p:spPr>
        <p:txBody>
          <a:bodyPr/>
          <a:lstStyle/>
          <a:p>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50</a:t>
            </a:fld>
            <a:endParaRPr kumimoji="1" lang="ja-JP" altLang="en-US"/>
          </a:p>
        </p:txBody>
      </p:sp>
      <p:sp>
        <p:nvSpPr>
          <p:cNvPr id="7" name="正方形/長方形 6"/>
          <p:cNvSpPr/>
          <p:nvPr/>
        </p:nvSpPr>
        <p:spPr bwMode="auto">
          <a:xfrm>
            <a:off x="4071934"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 name="正方形/長方形 7"/>
          <p:cNvSpPr/>
          <p:nvPr/>
        </p:nvSpPr>
        <p:spPr bwMode="auto">
          <a:xfrm>
            <a:off x="335755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9" name="正方形/長方形 8"/>
          <p:cNvSpPr/>
          <p:nvPr/>
        </p:nvSpPr>
        <p:spPr bwMode="auto">
          <a:xfrm>
            <a:off x="4000496" y="392906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0" name="正方形/長方形 9"/>
          <p:cNvSpPr/>
          <p:nvPr/>
        </p:nvSpPr>
        <p:spPr bwMode="auto">
          <a:xfrm>
            <a:off x="5000628"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1" name="正方形/長方形 10"/>
          <p:cNvSpPr/>
          <p:nvPr/>
        </p:nvSpPr>
        <p:spPr bwMode="auto">
          <a:xfrm>
            <a:off x="4214810"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2" name="正方形/長方形 11"/>
          <p:cNvSpPr/>
          <p:nvPr/>
        </p:nvSpPr>
        <p:spPr bwMode="auto">
          <a:xfrm>
            <a:off x="4572000" y="435769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3" name="正方形/長方形 12"/>
          <p:cNvSpPr/>
          <p:nvPr/>
        </p:nvSpPr>
        <p:spPr bwMode="auto">
          <a:xfrm>
            <a:off x="535781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4" name="正方形/長方形 13"/>
          <p:cNvSpPr/>
          <p:nvPr/>
        </p:nvSpPr>
        <p:spPr bwMode="auto">
          <a:xfrm>
            <a:off x="4643438"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5" name="正方形/長方形 14"/>
          <p:cNvSpPr/>
          <p:nvPr/>
        </p:nvSpPr>
        <p:spPr bwMode="auto">
          <a:xfrm>
            <a:off x="528638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6" name="正方形/長方形 15"/>
          <p:cNvSpPr/>
          <p:nvPr/>
        </p:nvSpPr>
        <p:spPr bwMode="auto">
          <a:xfrm>
            <a:off x="5572132"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7" name="正方形/長方形 16"/>
          <p:cNvSpPr/>
          <p:nvPr/>
        </p:nvSpPr>
        <p:spPr bwMode="auto">
          <a:xfrm>
            <a:off x="5786446"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 name="正方形/長方形 17"/>
          <p:cNvSpPr/>
          <p:nvPr/>
        </p:nvSpPr>
        <p:spPr bwMode="auto">
          <a:xfrm>
            <a:off x="3714744" y="250030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 name="正方形/長方形 18"/>
          <p:cNvSpPr/>
          <p:nvPr/>
        </p:nvSpPr>
        <p:spPr bwMode="auto">
          <a:xfrm>
            <a:off x="428624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 name="正方形/長方形 19"/>
          <p:cNvSpPr/>
          <p:nvPr/>
        </p:nvSpPr>
        <p:spPr bwMode="auto">
          <a:xfrm>
            <a:off x="464343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 name="正方形/長方形 20"/>
          <p:cNvSpPr/>
          <p:nvPr/>
        </p:nvSpPr>
        <p:spPr bwMode="auto">
          <a:xfrm>
            <a:off x="4071934"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 name="正方形/長方形 21"/>
          <p:cNvSpPr/>
          <p:nvPr/>
        </p:nvSpPr>
        <p:spPr bwMode="auto">
          <a:xfrm>
            <a:off x="2500298"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3" name="正方形/長方形 22"/>
          <p:cNvSpPr/>
          <p:nvPr/>
        </p:nvSpPr>
        <p:spPr bwMode="auto">
          <a:xfrm>
            <a:off x="4857752"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 name="正方形/長方形 23"/>
          <p:cNvSpPr/>
          <p:nvPr/>
        </p:nvSpPr>
        <p:spPr bwMode="auto">
          <a:xfrm>
            <a:off x="3714744" y="464344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5" name="正方形/長方形 24"/>
          <p:cNvSpPr/>
          <p:nvPr/>
        </p:nvSpPr>
        <p:spPr bwMode="auto">
          <a:xfrm>
            <a:off x="4857752" y="407194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 name="正方形/長方形 25"/>
          <p:cNvSpPr/>
          <p:nvPr/>
        </p:nvSpPr>
        <p:spPr bwMode="auto">
          <a:xfrm>
            <a:off x="3857620" y="550070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正方形/長方形 26"/>
          <p:cNvSpPr/>
          <p:nvPr/>
        </p:nvSpPr>
        <p:spPr bwMode="auto">
          <a:xfrm>
            <a:off x="5715008" y="350043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正方形/長方形 27"/>
          <p:cNvSpPr/>
          <p:nvPr/>
        </p:nvSpPr>
        <p:spPr bwMode="auto">
          <a:xfrm>
            <a:off x="642938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 name="正方形/長方形 28"/>
          <p:cNvSpPr/>
          <p:nvPr/>
        </p:nvSpPr>
        <p:spPr bwMode="auto">
          <a:xfrm>
            <a:off x="5857884"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 name="正方形/長方形 29"/>
          <p:cNvSpPr/>
          <p:nvPr/>
        </p:nvSpPr>
        <p:spPr bwMode="auto">
          <a:xfrm>
            <a:off x="3643306" y="414338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 name="正方形/長方形 30"/>
          <p:cNvSpPr/>
          <p:nvPr/>
        </p:nvSpPr>
        <p:spPr bwMode="auto">
          <a:xfrm>
            <a:off x="378618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 name="正方形/長方形 31"/>
          <p:cNvSpPr/>
          <p:nvPr/>
        </p:nvSpPr>
        <p:spPr bwMode="auto">
          <a:xfrm>
            <a:off x="36433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3" name="正方形/長方形 32"/>
          <p:cNvSpPr/>
          <p:nvPr/>
        </p:nvSpPr>
        <p:spPr bwMode="auto">
          <a:xfrm>
            <a:off x="3071802"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5" name="直線矢印コネクタ 34"/>
          <p:cNvCxnSpPr>
            <a:stCxn id="18" idx="3"/>
            <a:endCxn id="7" idx="0"/>
          </p:cNvCxnSpPr>
          <p:nvPr/>
        </p:nvCxnSpPr>
        <p:spPr bwMode="auto">
          <a:xfrm>
            <a:off x="3857620" y="2571744"/>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 name="直線矢印コネクタ 35"/>
          <p:cNvCxnSpPr>
            <a:stCxn id="8" idx="3"/>
            <a:endCxn id="31" idx="1"/>
          </p:cNvCxnSpPr>
          <p:nvPr/>
        </p:nvCxnSpPr>
        <p:spPr bwMode="auto">
          <a:xfrm flipV="1">
            <a:off x="3500430" y="3500438"/>
            <a:ext cx="285752"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9" name="直線矢印コネクタ 38"/>
          <p:cNvCxnSpPr>
            <a:stCxn id="7" idx="2"/>
            <a:endCxn id="23" idx="1"/>
          </p:cNvCxnSpPr>
          <p:nvPr/>
        </p:nvCxnSpPr>
        <p:spPr bwMode="auto">
          <a:xfrm rot="16200000" flipH="1">
            <a:off x="4214810" y="3143248"/>
            <a:ext cx="571504"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2" name="直線矢印コネクタ 41"/>
          <p:cNvCxnSpPr>
            <a:stCxn id="20" idx="2"/>
            <a:endCxn id="23" idx="0"/>
          </p:cNvCxnSpPr>
          <p:nvPr/>
        </p:nvCxnSpPr>
        <p:spPr bwMode="auto">
          <a:xfrm rot="16200000" flipH="1">
            <a:off x="4500562" y="3286124"/>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5" name="直線矢印コネクタ 44"/>
          <p:cNvCxnSpPr>
            <a:stCxn id="19" idx="3"/>
            <a:endCxn id="23" idx="1"/>
          </p:cNvCxnSpPr>
          <p:nvPr/>
        </p:nvCxnSpPr>
        <p:spPr bwMode="auto">
          <a:xfrm>
            <a:off x="4429124" y="3786190"/>
            <a:ext cx="42862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9" name="直線矢印コネクタ 48"/>
          <p:cNvCxnSpPr>
            <a:stCxn id="31" idx="3"/>
            <a:endCxn id="23" idx="1"/>
          </p:cNvCxnSpPr>
          <p:nvPr/>
        </p:nvCxnSpPr>
        <p:spPr bwMode="auto">
          <a:xfrm>
            <a:off x="3929058" y="3500438"/>
            <a:ext cx="92869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2" name="直線矢印コネクタ 51"/>
          <p:cNvCxnSpPr>
            <a:stCxn id="31" idx="3"/>
            <a:endCxn id="19" idx="1"/>
          </p:cNvCxnSpPr>
          <p:nvPr/>
        </p:nvCxnSpPr>
        <p:spPr bwMode="auto">
          <a:xfrm>
            <a:off x="3929058" y="3500438"/>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5" name="直線矢印コネクタ 54"/>
          <p:cNvCxnSpPr>
            <a:stCxn id="31" idx="2"/>
            <a:endCxn id="9" idx="1"/>
          </p:cNvCxnSpPr>
          <p:nvPr/>
        </p:nvCxnSpPr>
        <p:spPr bwMode="auto">
          <a:xfrm rot="16200000" flipH="1">
            <a:off x="3714744" y="3714752"/>
            <a:ext cx="42862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8" name="直線矢印コネクタ 57"/>
          <p:cNvCxnSpPr>
            <a:stCxn id="9" idx="0"/>
            <a:endCxn id="19" idx="1"/>
          </p:cNvCxnSpPr>
          <p:nvPr/>
        </p:nvCxnSpPr>
        <p:spPr bwMode="auto">
          <a:xfrm rot="5400000" flipH="1" flipV="1">
            <a:off x="4107653" y="3750471"/>
            <a:ext cx="14287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1" name="直線矢印コネクタ 60"/>
          <p:cNvCxnSpPr>
            <a:stCxn id="9" idx="3"/>
            <a:endCxn id="23" idx="1"/>
          </p:cNvCxnSpPr>
          <p:nvPr/>
        </p:nvCxnSpPr>
        <p:spPr bwMode="auto">
          <a:xfrm flipV="1">
            <a:off x="4143372" y="3786190"/>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4" name="直線矢印コネクタ 63"/>
          <p:cNvCxnSpPr>
            <a:stCxn id="30" idx="3"/>
            <a:endCxn id="23" idx="1"/>
          </p:cNvCxnSpPr>
          <p:nvPr/>
        </p:nvCxnSpPr>
        <p:spPr bwMode="auto">
          <a:xfrm flipV="1">
            <a:off x="3786182" y="3786190"/>
            <a:ext cx="107157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7" name="直線矢印コネクタ 66"/>
          <p:cNvCxnSpPr>
            <a:stCxn id="15" idx="0"/>
            <a:endCxn id="23" idx="2"/>
          </p:cNvCxnSpPr>
          <p:nvPr/>
        </p:nvCxnSpPr>
        <p:spPr bwMode="auto">
          <a:xfrm rot="16200000" flipV="1">
            <a:off x="4786314" y="4000504"/>
            <a:ext cx="71438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70" name="直線矢印コネクタ 69"/>
          <p:cNvCxnSpPr>
            <a:stCxn id="25" idx="0"/>
            <a:endCxn id="23" idx="2"/>
          </p:cNvCxnSpPr>
          <p:nvPr/>
        </p:nvCxnSpPr>
        <p:spPr bwMode="auto">
          <a:xfrm rot="5400000" flipH="1" flipV="1">
            <a:off x="4822033" y="3964785"/>
            <a:ext cx="214314"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73" name="直線矢印コネクタ 72"/>
          <p:cNvCxnSpPr>
            <a:stCxn id="15" idx="0"/>
            <a:endCxn id="25" idx="2"/>
          </p:cNvCxnSpPr>
          <p:nvPr/>
        </p:nvCxnSpPr>
        <p:spPr bwMode="auto">
          <a:xfrm rot="16200000" flipV="1">
            <a:off x="4964909" y="4179099"/>
            <a:ext cx="35719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76" name="直線矢印コネクタ 75"/>
          <p:cNvCxnSpPr>
            <a:stCxn id="14" idx="0"/>
            <a:endCxn id="23" idx="2"/>
          </p:cNvCxnSpPr>
          <p:nvPr/>
        </p:nvCxnSpPr>
        <p:spPr bwMode="auto">
          <a:xfrm rot="5400000" flipH="1" flipV="1">
            <a:off x="4357686" y="4214818"/>
            <a:ext cx="92869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79" name="直線矢印コネクタ 78"/>
          <p:cNvCxnSpPr>
            <a:stCxn id="13" idx="1"/>
            <a:endCxn id="23" idx="3"/>
          </p:cNvCxnSpPr>
          <p:nvPr/>
        </p:nvCxnSpPr>
        <p:spPr bwMode="auto">
          <a:xfrm rot="10800000">
            <a:off x="5000628" y="3786190"/>
            <a:ext cx="35719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82" name="直線矢印コネクタ 81"/>
          <p:cNvCxnSpPr>
            <a:stCxn id="10" idx="2"/>
            <a:endCxn id="23" idx="0"/>
          </p:cNvCxnSpPr>
          <p:nvPr/>
        </p:nvCxnSpPr>
        <p:spPr bwMode="auto">
          <a:xfrm rot="5400000">
            <a:off x="4857752" y="3500438"/>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85" name="直線矢印コネクタ 84"/>
          <p:cNvCxnSpPr>
            <a:stCxn id="27" idx="1"/>
            <a:endCxn id="23" idx="3"/>
          </p:cNvCxnSpPr>
          <p:nvPr/>
        </p:nvCxnSpPr>
        <p:spPr bwMode="auto">
          <a:xfrm rot="10800000" flipV="1">
            <a:off x="5000628" y="3571876"/>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89" name="直線矢印コネクタ 88"/>
          <p:cNvCxnSpPr>
            <a:stCxn id="28" idx="1"/>
            <a:endCxn id="27" idx="3"/>
          </p:cNvCxnSpPr>
          <p:nvPr/>
        </p:nvCxnSpPr>
        <p:spPr bwMode="auto">
          <a:xfrm rot="10800000">
            <a:off x="5857884" y="3571876"/>
            <a:ext cx="57150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92" name="直線矢印コネクタ 91"/>
          <p:cNvCxnSpPr>
            <a:stCxn id="28" idx="1"/>
            <a:endCxn id="13" idx="3"/>
          </p:cNvCxnSpPr>
          <p:nvPr/>
        </p:nvCxnSpPr>
        <p:spPr bwMode="auto">
          <a:xfrm rot="10800000" flipV="1">
            <a:off x="5500694" y="3643314"/>
            <a:ext cx="92869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95" name="直線矢印コネクタ 94"/>
          <p:cNvCxnSpPr>
            <a:stCxn id="16" idx="0"/>
            <a:endCxn id="23" idx="3"/>
          </p:cNvCxnSpPr>
          <p:nvPr/>
        </p:nvCxnSpPr>
        <p:spPr bwMode="auto">
          <a:xfrm rot="16200000" flipV="1">
            <a:off x="5072066" y="3714752"/>
            <a:ext cx="50006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98" name="直線矢印コネクタ 97"/>
          <p:cNvCxnSpPr>
            <a:stCxn id="16" idx="0"/>
            <a:endCxn id="13" idx="2"/>
          </p:cNvCxnSpPr>
          <p:nvPr/>
        </p:nvCxnSpPr>
        <p:spPr bwMode="auto">
          <a:xfrm rot="16200000" flipV="1">
            <a:off x="5322099"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01" name="直線矢印コネクタ 100"/>
          <p:cNvCxnSpPr>
            <a:stCxn id="17" idx="0"/>
            <a:endCxn id="25" idx="2"/>
          </p:cNvCxnSpPr>
          <p:nvPr/>
        </p:nvCxnSpPr>
        <p:spPr bwMode="auto">
          <a:xfrm rot="16200000" flipV="1">
            <a:off x="4786314" y="4357694"/>
            <a:ext cx="121444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04" name="直線矢印コネクタ 103"/>
          <p:cNvCxnSpPr>
            <a:stCxn id="29" idx="1"/>
            <a:endCxn id="16" idx="2"/>
          </p:cNvCxnSpPr>
          <p:nvPr/>
        </p:nvCxnSpPr>
        <p:spPr bwMode="auto">
          <a:xfrm rot="10800000">
            <a:off x="5643570" y="442913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07" name="直線矢印コネクタ 106"/>
          <p:cNvCxnSpPr>
            <a:stCxn id="17" idx="0"/>
            <a:endCxn id="23" idx="2"/>
          </p:cNvCxnSpPr>
          <p:nvPr/>
        </p:nvCxnSpPr>
        <p:spPr bwMode="auto">
          <a:xfrm rot="16200000" flipV="1">
            <a:off x="4607719" y="4179099"/>
            <a:ext cx="157163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10" name="直線矢印コネクタ 109"/>
          <p:cNvCxnSpPr>
            <a:stCxn id="21" idx="3"/>
            <a:endCxn id="23" idx="1"/>
          </p:cNvCxnSpPr>
          <p:nvPr/>
        </p:nvCxnSpPr>
        <p:spPr bwMode="auto">
          <a:xfrm flipV="1">
            <a:off x="4214810" y="3786190"/>
            <a:ext cx="64294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14" name="直線矢印コネクタ 113"/>
          <p:cNvCxnSpPr>
            <a:stCxn id="21" idx="0"/>
            <a:endCxn id="19" idx="2"/>
          </p:cNvCxnSpPr>
          <p:nvPr/>
        </p:nvCxnSpPr>
        <p:spPr bwMode="auto">
          <a:xfrm rot="5400000" flipH="1" flipV="1">
            <a:off x="4036215"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17" name="直線矢印コネクタ 116"/>
          <p:cNvCxnSpPr>
            <a:stCxn id="32" idx="3"/>
            <a:endCxn id="19" idx="1"/>
          </p:cNvCxnSpPr>
          <p:nvPr/>
        </p:nvCxnSpPr>
        <p:spPr bwMode="auto">
          <a:xfrm flipV="1">
            <a:off x="3786182"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20" name="直線矢印コネクタ 119"/>
          <p:cNvCxnSpPr>
            <a:stCxn id="8" idx="3"/>
            <a:endCxn id="19" idx="1"/>
          </p:cNvCxnSpPr>
          <p:nvPr/>
        </p:nvCxnSpPr>
        <p:spPr bwMode="auto">
          <a:xfrm>
            <a:off x="3500430" y="3786190"/>
            <a:ext cx="78581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23" name="直線矢印コネクタ 122"/>
          <p:cNvCxnSpPr>
            <a:stCxn id="7" idx="2"/>
            <a:endCxn id="19" idx="0"/>
          </p:cNvCxnSpPr>
          <p:nvPr/>
        </p:nvCxnSpPr>
        <p:spPr bwMode="auto">
          <a:xfrm rot="16200000" flipH="1">
            <a:off x="4000496" y="3357562"/>
            <a:ext cx="50006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26" name="直線矢印コネクタ 125"/>
          <p:cNvCxnSpPr>
            <a:stCxn id="20" idx="3"/>
            <a:endCxn id="10" idx="1"/>
          </p:cNvCxnSpPr>
          <p:nvPr/>
        </p:nvCxnSpPr>
        <p:spPr bwMode="auto">
          <a:xfrm>
            <a:off x="4786314" y="300037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29" name="直線矢印コネクタ 128"/>
          <p:cNvCxnSpPr>
            <a:stCxn id="11" idx="0"/>
            <a:endCxn id="12" idx="2"/>
          </p:cNvCxnSpPr>
          <p:nvPr/>
        </p:nvCxnSpPr>
        <p:spPr bwMode="auto">
          <a:xfrm rot="5400000" flipH="1" flipV="1">
            <a:off x="4214810" y="4572008"/>
            <a:ext cx="50006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32" name="直線矢印コネクタ 131"/>
          <p:cNvCxnSpPr>
            <a:stCxn id="26" idx="0"/>
            <a:endCxn id="11" idx="1"/>
          </p:cNvCxnSpPr>
          <p:nvPr/>
        </p:nvCxnSpPr>
        <p:spPr bwMode="auto">
          <a:xfrm rot="5400000" flipH="1" flipV="1">
            <a:off x="3857620" y="5143512"/>
            <a:ext cx="42862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35" name="直線矢印コネクタ 134"/>
          <p:cNvCxnSpPr>
            <a:stCxn id="33" idx="3"/>
            <a:endCxn id="11" idx="1"/>
          </p:cNvCxnSpPr>
          <p:nvPr/>
        </p:nvCxnSpPr>
        <p:spPr bwMode="auto">
          <a:xfrm flipV="1">
            <a:off x="3214678" y="5072074"/>
            <a:ext cx="1000132"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38" name="直線矢印コネクタ 137"/>
          <p:cNvCxnSpPr>
            <a:stCxn id="24" idx="3"/>
            <a:endCxn id="11" idx="1"/>
          </p:cNvCxnSpPr>
          <p:nvPr/>
        </p:nvCxnSpPr>
        <p:spPr bwMode="auto">
          <a:xfrm>
            <a:off x="3857620" y="471488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41" name="直線矢印コネクタ 140"/>
          <p:cNvCxnSpPr>
            <a:stCxn id="22" idx="3"/>
            <a:endCxn id="32" idx="1"/>
          </p:cNvCxnSpPr>
          <p:nvPr/>
        </p:nvCxnSpPr>
        <p:spPr bwMode="auto">
          <a:xfrm>
            <a:off x="2643174" y="3929066"/>
            <a:ext cx="1000132"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144" name="正方形/長方形 143"/>
          <p:cNvSpPr/>
          <p:nvPr/>
        </p:nvSpPr>
        <p:spPr bwMode="auto">
          <a:xfrm>
            <a:off x="278605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45" name="正方形/長方形 144"/>
          <p:cNvSpPr/>
          <p:nvPr/>
        </p:nvSpPr>
        <p:spPr bwMode="auto">
          <a:xfrm>
            <a:off x="5000628" y="585789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46" name="正方形/長方形 145"/>
          <p:cNvSpPr/>
          <p:nvPr/>
        </p:nvSpPr>
        <p:spPr bwMode="auto">
          <a:xfrm>
            <a:off x="6215074" y="450057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47" name="直線矢印コネクタ 146"/>
          <p:cNvCxnSpPr>
            <a:stCxn id="144" idx="3"/>
            <a:endCxn id="21" idx="1"/>
          </p:cNvCxnSpPr>
          <p:nvPr/>
        </p:nvCxnSpPr>
        <p:spPr bwMode="auto">
          <a:xfrm flipV="1">
            <a:off x="2928926" y="4357694"/>
            <a:ext cx="114300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50" name="直線矢印コネクタ 149"/>
          <p:cNvCxnSpPr>
            <a:stCxn id="146" idx="1"/>
            <a:endCxn id="13" idx="3"/>
          </p:cNvCxnSpPr>
          <p:nvPr/>
        </p:nvCxnSpPr>
        <p:spPr bwMode="auto">
          <a:xfrm rot="10800000">
            <a:off x="5500694" y="3786190"/>
            <a:ext cx="714380"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53" name="直線矢印コネクタ 152"/>
          <p:cNvCxnSpPr>
            <a:stCxn id="145" idx="0"/>
            <a:endCxn id="25" idx="2"/>
          </p:cNvCxnSpPr>
          <p:nvPr/>
        </p:nvCxnSpPr>
        <p:spPr bwMode="auto">
          <a:xfrm rot="16200000" flipV="1">
            <a:off x="4179091" y="4964917"/>
            <a:ext cx="164307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159" name="正方形/長方形 158"/>
          <p:cNvSpPr/>
          <p:nvPr/>
        </p:nvSpPr>
        <p:spPr bwMode="auto">
          <a:xfrm>
            <a:off x="5000628" y="242886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60" name="正方形/長方形 159"/>
          <p:cNvSpPr/>
          <p:nvPr/>
        </p:nvSpPr>
        <p:spPr bwMode="auto">
          <a:xfrm>
            <a:off x="4286248" y="271462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61" name="正方形/長方形 160"/>
          <p:cNvSpPr/>
          <p:nvPr/>
        </p:nvSpPr>
        <p:spPr bwMode="auto">
          <a:xfrm>
            <a:off x="5643570"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162" name="直線矢印コネクタ 161"/>
          <p:cNvCxnSpPr>
            <a:stCxn id="161" idx="2"/>
            <a:endCxn id="10" idx="0"/>
          </p:cNvCxnSpPr>
          <p:nvPr/>
        </p:nvCxnSpPr>
        <p:spPr bwMode="auto">
          <a:xfrm rot="5400000">
            <a:off x="5107785" y="2678901"/>
            <a:ext cx="57150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65" name="直線矢印コネクタ 164"/>
          <p:cNvCxnSpPr>
            <a:stCxn id="159" idx="2"/>
            <a:endCxn id="10" idx="0"/>
          </p:cNvCxnSpPr>
          <p:nvPr/>
        </p:nvCxnSpPr>
        <p:spPr bwMode="auto">
          <a:xfrm rot="5400000">
            <a:off x="4714876" y="2928934"/>
            <a:ext cx="71438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68" name="直線矢印コネクタ 167"/>
          <p:cNvCxnSpPr>
            <a:stCxn id="160" idx="3"/>
            <a:endCxn id="20" idx="1"/>
          </p:cNvCxnSpPr>
          <p:nvPr/>
        </p:nvCxnSpPr>
        <p:spPr bwMode="auto">
          <a:xfrm>
            <a:off x="4429124" y="2786058"/>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172" name="直線矢印コネクタ 171"/>
          <p:cNvCxnSpPr>
            <a:stCxn id="12" idx="0"/>
            <a:endCxn id="23" idx="2"/>
          </p:cNvCxnSpPr>
          <p:nvPr/>
        </p:nvCxnSpPr>
        <p:spPr bwMode="auto">
          <a:xfrm rot="5400000" flipH="1" flipV="1">
            <a:off x="4536281" y="3964785"/>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187" name="正方形/長方形 186"/>
          <p:cNvSpPr/>
          <p:nvPr/>
        </p:nvSpPr>
        <p:spPr bwMode="auto">
          <a:xfrm>
            <a:off x="621507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8" name="正方形/長方形 187"/>
          <p:cNvSpPr/>
          <p:nvPr/>
        </p:nvSpPr>
        <p:spPr bwMode="auto">
          <a:xfrm>
            <a:off x="5429256" y="314324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89" name="正方形/長方形 188"/>
          <p:cNvSpPr/>
          <p:nvPr/>
        </p:nvSpPr>
        <p:spPr bwMode="auto">
          <a:xfrm>
            <a:off x="6643702" y="278605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0" name="正方形/長方形 189"/>
          <p:cNvSpPr/>
          <p:nvPr/>
        </p:nvSpPr>
        <p:spPr bwMode="auto">
          <a:xfrm>
            <a:off x="6643702"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1" name="正方形/長方形 190"/>
          <p:cNvSpPr/>
          <p:nvPr/>
        </p:nvSpPr>
        <p:spPr bwMode="auto">
          <a:xfrm>
            <a:off x="6072198"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00" name="直線矢印コネクタ 199"/>
          <p:cNvCxnSpPr>
            <a:stCxn id="27" idx="1"/>
            <a:endCxn id="188" idx="3"/>
          </p:cNvCxnSpPr>
          <p:nvPr/>
        </p:nvCxnSpPr>
        <p:spPr bwMode="auto">
          <a:xfrm rot="10800000">
            <a:off x="5572132" y="3214686"/>
            <a:ext cx="14287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3" name="直線矢印コネクタ 202"/>
          <p:cNvCxnSpPr>
            <a:stCxn id="188" idx="1"/>
            <a:endCxn id="23" idx="3"/>
          </p:cNvCxnSpPr>
          <p:nvPr/>
        </p:nvCxnSpPr>
        <p:spPr bwMode="auto">
          <a:xfrm rot="10800000" flipV="1">
            <a:off x="5000628" y="3214686"/>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06" name="直線矢印コネクタ 205"/>
          <p:cNvCxnSpPr>
            <a:stCxn id="27" idx="1"/>
            <a:endCxn id="13" idx="3"/>
          </p:cNvCxnSpPr>
          <p:nvPr/>
        </p:nvCxnSpPr>
        <p:spPr bwMode="auto">
          <a:xfrm rot="10800000" flipV="1">
            <a:off x="5500694" y="3571876"/>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0" name="直線矢印コネクタ 209"/>
          <p:cNvCxnSpPr>
            <a:stCxn id="27" idx="1"/>
            <a:endCxn id="10" idx="3"/>
          </p:cNvCxnSpPr>
          <p:nvPr/>
        </p:nvCxnSpPr>
        <p:spPr bwMode="auto">
          <a:xfrm rot="10800000">
            <a:off x="5143504" y="3357562"/>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3" name="直線矢印コネクタ 212"/>
          <p:cNvCxnSpPr>
            <a:stCxn id="191" idx="2"/>
            <a:endCxn id="27" idx="3"/>
          </p:cNvCxnSpPr>
          <p:nvPr/>
        </p:nvCxnSpPr>
        <p:spPr bwMode="auto">
          <a:xfrm rot="5400000">
            <a:off x="5822165" y="3250405"/>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6" name="直線矢印コネクタ 215"/>
          <p:cNvCxnSpPr>
            <a:stCxn id="190" idx="1"/>
            <a:endCxn id="27" idx="3"/>
          </p:cNvCxnSpPr>
          <p:nvPr/>
        </p:nvCxnSpPr>
        <p:spPr bwMode="auto">
          <a:xfrm rot="10800000" flipV="1">
            <a:off x="5857884" y="335756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19" name="直線矢印コネクタ 218"/>
          <p:cNvCxnSpPr>
            <a:stCxn id="189" idx="1"/>
            <a:endCxn id="27" idx="3"/>
          </p:cNvCxnSpPr>
          <p:nvPr/>
        </p:nvCxnSpPr>
        <p:spPr bwMode="auto">
          <a:xfrm rot="10800000" flipV="1">
            <a:off x="5857884" y="2857496"/>
            <a:ext cx="785818"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3" name="直線矢印コネクタ 222"/>
          <p:cNvCxnSpPr>
            <a:stCxn id="12" idx="3"/>
            <a:endCxn id="25" idx="1"/>
          </p:cNvCxnSpPr>
          <p:nvPr/>
        </p:nvCxnSpPr>
        <p:spPr bwMode="auto">
          <a:xfrm flipV="1">
            <a:off x="4714876" y="4143380"/>
            <a:ext cx="14287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7" name="直線矢印コネクタ 236"/>
          <p:cNvCxnSpPr>
            <a:stCxn id="14" idx="0"/>
            <a:endCxn id="12" idx="2"/>
          </p:cNvCxnSpPr>
          <p:nvPr/>
        </p:nvCxnSpPr>
        <p:spPr bwMode="auto">
          <a:xfrm rot="16200000" flipV="1">
            <a:off x="4536281" y="4607727"/>
            <a:ext cx="285752"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0" name="直線矢印コネクタ 239"/>
          <p:cNvCxnSpPr>
            <a:stCxn id="187" idx="2"/>
            <a:endCxn id="27" idx="0"/>
          </p:cNvCxnSpPr>
          <p:nvPr/>
        </p:nvCxnSpPr>
        <p:spPr bwMode="auto">
          <a:xfrm rot="5400000">
            <a:off x="5536413" y="2750339"/>
            <a:ext cx="100013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5" name="直線矢印コネクタ 244"/>
          <p:cNvCxnSpPr>
            <a:stCxn id="187" idx="2"/>
            <a:endCxn id="191" idx="0"/>
          </p:cNvCxnSpPr>
          <p:nvPr/>
        </p:nvCxnSpPr>
        <p:spPr bwMode="auto">
          <a:xfrm rot="5400000">
            <a:off x="5929322" y="2714620"/>
            <a:ext cx="57150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3" name="直線矢印コネクタ 252"/>
          <p:cNvCxnSpPr>
            <a:stCxn id="31" idx="3"/>
            <a:endCxn id="7" idx="2"/>
          </p:cNvCxnSpPr>
          <p:nvPr/>
        </p:nvCxnSpPr>
        <p:spPr bwMode="auto">
          <a:xfrm flipV="1">
            <a:off x="3929058" y="3214686"/>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5" name="直線矢印コネクタ 264"/>
          <p:cNvCxnSpPr>
            <a:stCxn id="161" idx="2"/>
            <a:endCxn id="188" idx="0"/>
          </p:cNvCxnSpPr>
          <p:nvPr/>
        </p:nvCxnSpPr>
        <p:spPr bwMode="auto">
          <a:xfrm rot="5400000">
            <a:off x="5393537" y="2821777"/>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9" name="直線矢印コネクタ 268"/>
          <p:cNvCxnSpPr>
            <a:stCxn id="160" idx="2"/>
            <a:endCxn id="23" idx="0"/>
          </p:cNvCxnSpPr>
          <p:nvPr/>
        </p:nvCxnSpPr>
        <p:spPr bwMode="auto">
          <a:xfrm rot="16200000" flipH="1">
            <a:off x="4214810" y="3000372"/>
            <a:ext cx="857256"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00" name="正方形/長方形 299"/>
          <p:cNvSpPr/>
          <p:nvPr/>
        </p:nvSpPr>
        <p:spPr bwMode="auto">
          <a:xfrm>
            <a:off x="357186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1" name="正方形/長方形 300"/>
          <p:cNvSpPr/>
          <p:nvPr/>
        </p:nvSpPr>
        <p:spPr bwMode="auto">
          <a:xfrm>
            <a:off x="271461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2" name="正方形/長方形 301"/>
          <p:cNvSpPr/>
          <p:nvPr/>
        </p:nvSpPr>
        <p:spPr bwMode="auto">
          <a:xfrm>
            <a:off x="3071802" y="321468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04" name="直線矢印コネクタ 303"/>
          <p:cNvCxnSpPr>
            <a:stCxn id="301" idx="3"/>
            <a:endCxn id="8" idx="1"/>
          </p:cNvCxnSpPr>
          <p:nvPr/>
        </p:nvCxnSpPr>
        <p:spPr bwMode="auto">
          <a:xfrm>
            <a:off x="2857488" y="3500438"/>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7" name="直線矢印コネクタ 306"/>
          <p:cNvCxnSpPr>
            <a:stCxn id="302" idx="3"/>
            <a:endCxn id="31" idx="1"/>
          </p:cNvCxnSpPr>
          <p:nvPr/>
        </p:nvCxnSpPr>
        <p:spPr bwMode="auto">
          <a:xfrm>
            <a:off x="3214678" y="3286124"/>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0" name="直線矢印コネクタ 309"/>
          <p:cNvCxnSpPr>
            <a:stCxn id="300" idx="2"/>
            <a:endCxn id="31" idx="0"/>
          </p:cNvCxnSpPr>
          <p:nvPr/>
        </p:nvCxnSpPr>
        <p:spPr bwMode="auto">
          <a:xfrm rot="16200000" flipH="1">
            <a:off x="3571868" y="3143248"/>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15" name="正方形/長方形 314"/>
          <p:cNvSpPr/>
          <p:nvPr/>
        </p:nvSpPr>
        <p:spPr bwMode="auto">
          <a:xfrm>
            <a:off x="714376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6" name="正方形/長方形 315"/>
          <p:cNvSpPr/>
          <p:nvPr/>
        </p:nvSpPr>
        <p:spPr bwMode="auto">
          <a:xfrm>
            <a:off x="6000760"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7" name="正方形/長方形 316"/>
          <p:cNvSpPr/>
          <p:nvPr/>
        </p:nvSpPr>
        <p:spPr bwMode="auto">
          <a:xfrm>
            <a:off x="6429388" y="400050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8" name="正方形/長方形 317"/>
          <p:cNvSpPr/>
          <p:nvPr/>
        </p:nvSpPr>
        <p:spPr bwMode="auto">
          <a:xfrm>
            <a:off x="5786446"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19" name="直線矢印コネクタ 318"/>
          <p:cNvCxnSpPr>
            <a:stCxn id="316" idx="1"/>
            <a:endCxn id="13" idx="3"/>
          </p:cNvCxnSpPr>
          <p:nvPr/>
        </p:nvCxnSpPr>
        <p:spPr bwMode="auto">
          <a:xfrm rot="10800000">
            <a:off x="5500694"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5" name="直線矢印コネクタ 324"/>
          <p:cNvCxnSpPr>
            <a:stCxn id="315" idx="1"/>
            <a:endCxn id="27" idx="3"/>
          </p:cNvCxnSpPr>
          <p:nvPr/>
        </p:nvCxnSpPr>
        <p:spPr bwMode="auto">
          <a:xfrm rot="10800000">
            <a:off x="5857884" y="3571876"/>
            <a:ext cx="128588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8" name="直線矢印コネクタ 327"/>
          <p:cNvCxnSpPr>
            <a:stCxn id="318" idx="0"/>
            <a:endCxn id="23" idx="3"/>
          </p:cNvCxnSpPr>
          <p:nvPr/>
        </p:nvCxnSpPr>
        <p:spPr bwMode="auto">
          <a:xfrm rot="16200000" flipV="1">
            <a:off x="4822033" y="3964785"/>
            <a:ext cx="121444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7" name="直線矢印コネクタ 346"/>
          <p:cNvCxnSpPr>
            <a:stCxn id="317" idx="1"/>
            <a:endCxn id="316" idx="3"/>
          </p:cNvCxnSpPr>
          <p:nvPr/>
        </p:nvCxnSpPr>
        <p:spPr bwMode="auto">
          <a:xfrm rot="10800000">
            <a:off x="6143636" y="392906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62" name="正方形/長方形 361"/>
          <p:cNvSpPr/>
          <p:nvPr/>
        </p:nvSpPr>
        <p:spPr bwMode="auto">
          <a:xfrm>
            <a:off x="6500826"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65" name="正方形/長方形 364"/>
          <p:cNvSpPr/>
          <p:nvPr/>
        </p:nvSpPr>
        <p:spPr bwMode="auto">
          <a:xfrm>
            <a:off x="414337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72" name="直線矢印コネクタ 371"/>
          <p:cNvCxnSpPr>
            <a:stCxn id="365" idx="0"/>
            <a:endCxn id="23" idx="2"/>
          </p:cNvCxnSpPr>
          <p:nvPr/>
        </p:nvCxnSpPr>
        <p:spPr bwMode="auto">
          <a:xfrm rot="5400000" flipH="1" flipV="1">
            <a:off x="4143372" y="3929066"/>
            <a:ext cx="857256"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78" name="直線矢印コネクタ 377"/>
          <p:cNvCxnSpPr>
            <a:stCxn id="190" idx="1"/>
            <a:endCxn id="191" idx="3"/>
          </p:cNvCxnSpPr>
          <p:nvPr/>
        </p:nvCxnSpPr>
        <p:spPr bwMode="auto">
          <a:xfrm rot="10800000">
            <a:off x="6215074" y="3143248"/>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1" name="直線矢印コネクタ 380"/>
          <p:cNvCxnSpPr>
            <a:stCxn id="191" idx="1"/>
            <a:endCxn id="188" idx="3"/>
          </p:cNvCxnSpPr>
          <p:nvPr/>
        </p:nvCxnSpPr>
        <p:spPr bwMode="auto">
          <a:xfrm rot="10800000" flipV="1">
            <a:off x="5572132" y="3143248"/>
            <a:ext cx="50006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4" name="直線矢印コネクタ 383"/>
          <p:cNvCxnSpPr>
            <a:stCxn id="188" idx="1"/>
            <a:endCxn id="10" idx="3"/>
          </p:cNvCxnSpPr>
          <p:nvPr/>
        </p:nvCxnSpPr>
        <p:spPr bwMode="auto">
          <a:xfrm rot="10800000" flipV="1">
            <a:off x="5143504" y="321468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7" name="直線矢印コネクタ 386"/>
          <p:cNvCxnSpPr>
            <a:stCxn id="10" idx="3"/>
            <a:endCxn id="13" idx="0"/>
          </p:cNvCxnSpPr>
          <p:nvPr/>
        </p:nvCxnSpPr>
        <p:spPr bwMode="auto">
          <a:xfrm>
            <a:off x="5143504" y="3357562"/>
            <a:ext cx="28575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90" name="直線矢印コネクタ 389"/>
          <p:cNvCxnSpPr>
            <a:stCxn id="316" idx="0"/>
            <a:endCxn id="27" idx="2"/>
          </p:cNvCxnSpPr>
          <p:nvPr/>
        </p:nvCxnSpPr>
        <p:spPr bwMode="auto">
          <a:xfrm rot="16200000" flipV="1">
            <a:off x="5822165" y="3607595"/>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96" name="直線矢印コネクタ 395"/>
          <p:cNvCxnSpPr>
            <a:stCxn id="362" idx="0"/>
            <a:endCxn id="316" idx="2"/>
          </p:cNvCxnSpPr>
          <p:nvPr/>
        </p:nvCxnSpPr>
        <p:spPr bwMode="auto">
          <a:xfrm rot="16200000" flipV="1">
            <a:off x="6179355" y="3893347"/>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01" name="直線矢印コネクタ 400"/>
          <p:cNvCxnSpPr>
            <a:stCxn id="14" idx="0"/>
            <a:endCxn id="25" idx="2"/>
          </p:cNvCxnSpPr>
          <p:nvPr/>
        </p:nvCxnSpPr>
        <p:spPr bwMode="auto">
          <a:xfrm rot="5400000" flipH="1" flipV="1">
            <a:off x="4536281" y="4393413"/>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07" name="直線矢印コネクタ 406"/>
          <p:cNvCxnSpPr>
            <a:stCxn id="24" idx="3"/>
            <a:endCxn id="12" idx="1"/>
          </p:cNvCxnSpPr>
          <p:nvPr/>
        </p:nvCxnSpPr>
        <p:spPr bwMode="auto">
          <a:xfrm flipV="1">
            <a:off x="3857620"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10" name="直線矢印コネクタ 409"/>
          <p:cNvCxnSpPr>
            <a:stCxn id="32" idx="0"/>
            <a:endCxn id="31" idx="2"/>
          </p:cNvCxnSpPr>
          <p:nvPr/>
        </p:nvCxnSpPr>
        <p:spPr bwMode="auto">
          <a:xfrm rot="5400000" flipH="1" flipV="1">
            <a:off x="3643306" y="3643314"/>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419" name="正方形/長方形 418"/>
          <p:cNvSpPr/>
          <p:nvPr/>
        </p:nvSpPr>
        <p:spPr bwMode="auto">
          <a:xfrm>
            <a:off x="5143504" y="492919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20" name="正方形/長方形 419"/>
          <p:cNvSpPr/>
          <p:nvPr/>
        </p:nvSpPr>
        <p:spPr bwMode="auto">
          <a:xfrm>
            <a:off x="4286248" y="535782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21" name="正方形/長方形 420"/>
          <p:cNvSpPr/>
          <p:nvPr/>
        </p:nvSpPr>
        <p:spPr bwMode="auto">
          <a:xfrm>
            <a:off x="4786314"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22" name="正方形/長方形 421"/>
          <p:cNvSpPr/>
          <p:nvPr/>
        </p:nvSpPr>
        <p:spPr bwMode="auto">
          <a:xfrm>
            <a:off x="4429124"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423" name="直線矢印コネクタ 422"/>
          <p:cNvCxnSpPr>
            <a:stCxn id="420" idx="0"/>
            <a:endCxn id="14" idx="2"/>
          </p:cNvCxnSpPr>
          <p:nvPr/>
        </p:nvCxnSpPr>
        <p:spPr bwMode="auto">
          <a:xfrm rot="5400000" flipH="1" flipV="1">
            <a:off x="4321967" y="4964917"/>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26" name="直線矢印コネクタ 425"/>
          <p:cNvCxnSpPr>
            <a:stCxn id="422" idx="0"/>
            <a:endCxn id="14" idx="2"/>
          </p:cNvCxnSpPr>
          <p:nvPr/>
        </p:nvCxnSpPr>
        <p:spPr bwMode="auto">
          <a:xfrm rot="5400000" flipH="1" flipV="1">
            <a:off x="4214810" y="5214950"/>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29" name="直線矢印コネクタ 428"/>
          <p:cNvCxnSpPr>
            <a:stCxn id="421" idx="0"/>
            <a:endCxn id="14" idx="2"/>
          </p:cNvCxnSpPr>
          <p:nvPr/>
        </p:nvCxnSpPr>
        <p:spPr bwMode="auto">
          <a:xfrm rot="16200000" flipV="1">
            <a:off x="4536281" y="5107793"/>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33" name="直線矢印コネクタ 432"/>
          <p:cNvCxnSpPr>
            <a:stCxn id="419" idx="0"/>
            <a:endCxn id="25" idx="2"/>
          </p:cNvCxnSpPr>
          <p:nvPr/>
        </p:nvCxnSpPr>
        <p:spPr bwMode="auto">
          <a:xfrm rot="16200000" flipV="1">
            <a:off x="4714876"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36" name="直線矢印コネクタ 435"/>
          <p:cNvCxnSpPr>
            <a:stCxn id="419" idx="1"/>
            <a:endCxn id="12" idx="3"/>
          </p:cNvCxnSpPr>
          <p:nvPr/>
        </p:nvCxnSpPr>
        <p:spPr bwMode="auto">
          <a:xfrm rot="10800000">
            <a:off x="4714876" y="4429132"/>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39" name="直線矢印コネクタ 438"/>
          <p:cNvCxnSpPr>
            <a:stCxn id="419" idx="1"/>
            <a:endCxn id="14" idx="3"/>
          </p:cNvCxnSpPr>
          <p:nvPr/>
        </p:nvCxnSpPr>
        <p:spPr bwMode="auto">
          <a:xfrm rot="10800000">
            <a:off x="4786314" y="4857760"/>
            <a:ext cx="35719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42" name="直線矢印コネクタ 441"/>
          <p:cNvCxnSpPr>
            <a:stCxn id="421" idx="0"/>
            <a:endCxn id="419" idx="2"/>
          </p:cNvCxnSpPr>
          <p:nvPr/>
        </p:nvCxnSpPr>
        <p:spPr bwMode="auto">
          <a:xfrm rot="5400000" flipH="1" flipV="1">
            <a:off x="4857752" y="507207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52" name="直線矢印コネクタ 451"/>
          <p:cNvCxnSpPr>
            <a:stCxn id="11" idx="3"/>
            <a:endCxn id="14" idx="1"/>
          </p:cNvCxnSpPr>
          <p:nvPr/>
        </p:nvCxnSpPr>
        <p:spPr bwMode="auto">
          <a:xfrm flipV="1">
            <a:off x="4357686" y="4857760"/>
            <a:ext cx="28575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55" name="直線矢印コネクタ 454"/>
          <p:cNvCxnSpPr>
            <a:stCxn id="421" idx="0"/>
            <a:endCxn id="25" idx="2"/>
          </p:cNvCxnSpPr>
          <p:nvPr/>
        </p:nvCxnSpPr>
        <p:spPr bwMode="auto">
          <a:xfrm rot="5400000" flipH="1" flipV="1">
            <a:off x="4286248" y="4786322"/>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58" name="直線矢印コネクタ 457"/>
          <p:cNvCxnSpPr>
            <a:stCxn id="419" idx="0"/>
            <a:endCxn id="23" idx="2"/>
          </p:cNvCxnSpPr>
          <p:nvPr/>
        </p:nvCxnSpPr>
        <p:spPr bwMode="auto">
          <a:xfrm rot="16200000" flipV="1">
            <a:off x="4536281" y="4250537"/>
            <a:ext cx="107157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66" name="直線矢印コネクタ 465"/>
          <p:cNvCxnSpPr>
            <a:stCxn id="421" idx="0"/>
            <a:endCxn id="23" idx="2"/>
          </p:cNvCxnSpPr>
          <p:nvPr/>
        </p:nvCxnSpPr>
        <p:spPr bwMode="auto">
          <a:xfrm rot="5400000" flipH="1" flipV="1">
            <a:off x="4107653" y="4607727"/>
            <a:ext cx="157163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69" name="直線矢印コネクタ 468"/>
          <p:cNvCxnSpPr>
            <a:stCxn id="24" idx="3"/>
            <a:endCxn id="23" idx="2"/>
          </p:cNvCxnSpPr>
          <p:nvPr/>
        </p:nvCxnSpPr>
        <p:spPr bwMode="auto">
          <a:xfrm flipV="1">
            <a:off x="3857620" y="3857628"/>
            <a:ext cx="1071570"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72" name="直線矢印コネクタ 471"/>
          <p:cNvCxnSpPr>
            <a:stCxn id="420" idx="0"/>
            <a:endCxn id="23" idx="2"/>
          </p:cNvCxnSpPr>
          <p:nvPr/>
        </p:nvCxnSpPr>
        <p:spPr bwMode="auto">
          <a:xfrm rot="5400000" flipH="1" flipV="1">
            <a:off x="3893339" y="4321975"/>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76" name="直線矢印コネクタ 475"/>
          <p:cNvCxnSpPr>
            <a:stCxn id="144" idx="3"/>
            <a:endCxn id="23" idx="1"/>
          </p:cNvCxnSpPr>
          <p:nvPr/>
        </p:nvCxnSpPr>
        <p:spPr bwMode="auto">
          <a:xfrm flipV="1">
            <a:off x="2928926" y="3786190"/>
            <a:ext cx="192882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80" name="直線矢印コネクタ 479"/>
          <p:cNvCxnSpPr>
            <a:stCxn id="29" idx="1"/>
            <a:endCxn id="23" idx="3"/>
          </p:cNvCxnSpPr>
          <p:nvPr/>
        </p:nvCxnSpPr>
        <p:spPr bwMode="auto">
          <a:xfrm rot="10800000">
            <a:off x="5000628" y="3786190"/>
            <a:ext cx="857256"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83" name="直線矢印コネクタ 482"/>
          <p:cNvCxnSpPr>
            <a:stCxn id="146" idx="1"/>
            <a:endCxn id="23" idx="3"/>
          </p:cNvCxnSpPr>
          <p:nvPr/>
        </p:nvCxnSpPr>
        <p:spPr bwMode="auto">
          <a:xfrm rot="10800000">
            <a:off x="5000628" y="3786190"/>
            <a:ext cx="1214446"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86" name="直線矢印コネクタ 485"/>
          <p:cNvCxnSpPr>
            <a:stCxn id="362" idx="1"/>
            <a:endCxn id="23" idx="3"/>
          </p:cNvCxnSpPr>
          <p:nvPr/>
        </p:nvCxnSpPr>
        <p:spPr bwMode="auto">
          <a:xfrm rot="10800000">
            <a:off x="5000628" y="3786190"/>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89" name="直線矢印コネクタ 488"/>
          <p:cNvCxnSpPr>
            <a:stCxn id="301" idx="3"/>
            <a:endCxn id="23" idx="1"/>
          </p:cNvCxnSpPr>
          <p:nvPr/>
        </p:nvCxnSpPr>
        <p:spPr bwMode="auto">
          <a:xfrm>
            <a:off x="2857488" y="3500438"/>
            <a:ext cx="200026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94" name="直線矢印コネクタ 493"/>
          <p:cNvCxnSpPr>
            <a:stCxn id="18" idx="3"/>
            <a:endCxn id="23" idx="1"/>
          </p:cNvCxnSpPr>
          <p:nvPr/>
        </p:nvCxnSpPr>
        <p:spPr bwMode="auto">
          <a:xfrm>
            <a:off x="3857620" y="2571744"/>
            <a:ext cx="1000132"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497" name="直線矢印コネクタ 496"/>
          <p:cNvCxnSpPr>
            <a:stCxn id="300" idx="2"/>
            <a:endCxn id="23" idx="1"/>
          </p:cNvCxnSpPr>
          <p:nvPr/>
        </p:nvCxnSpPr>
        <p:spPr bwMode="auto">
          <a:xfrm rot="16200000" flipH="1">
            <a:off x="3893339" y="2821777"/>
            <a:ext cx="714380"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00" name="直線矢印コネクタ 499"/>
          <p:cNvCxnSpPr>
            <a:stCxn id="159" idx="2"/>
            <a:endCxn id="23" idx="0"/>
          </p:cNvCxnSpPr>
          <p:nvPr/>
        </p:nvCxnSpPr>
        <p:spPr bwMode="auto">
          <a:xfrm rot="5400000">
            <a:off x="4429124" y="3071810"/>
            <a:ext cx="114300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06" name="直線矢印コネクタ 505"/>
          <p:cNvCxnSpPr>
            <a:stCxn id="190" idx="1"/>
            <a:endCxn id="13" idx="3"/>
          </p:cNvCxnSpPr>
          <p:nvPr/>
        </p:nvCxnSpPr>
        <p:spPr bwMode="auto">
          <a:xfrm rot="10800000" flipV="1">
            <a:off x="5500694" y="3357562"/>
            <a:ext cx="1143008"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12" name="直線矢印コネクタ 511"/>
          <p:cNvCxnSpPr>
            <a:stCxn id="161" idx="2"/>
            <a:endCxn id="23" idx="0"/>
          </p:cNvCxnSpPr>
          <p:nvPr/>
        </p:nvCxnSpPr>
        <p:spPr bwMode="auto">
          <a:xfrm rot="5400000">
            <a:off x="4822033" y="2821777"/>
            <a:ext cx="1000132"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15" name="直線矢印コネクタ 514"/>
          <p:cNvCxnSpPr>
            <a:stCxn id="316" idx="1"/>
            <a:endCxn id="23" idx="3"/>
          </p:cNvCxnSpPr>
          <p:nvPr/>
        </p:nvCxnSpPr>
        <p:spPr bwMode="auto">
          <a:xfrm rot="10800000">
            <a:off x="5000628" y="3786190"/>
            <a:ext cx="100013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20" name="直線矢印コネクタ 519"/>
          <p:cNvCxnSpPr>
            <a:stCxn id="28" idx="1"/>
            <a:endCxn id="23" idx="3"/>
          </p:cNvCxnSpPr>
          <p:nvPr/>
        </p:nvCxnSpPr>
        <p:spPr bwMode="auto">
          <a:xfrm rot="10800000" flipV="1">
            <a:off x="5000628" y="3643314"/>
            <a:ext cx="142876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24" name="直線矢印コネクタ 523"/>
          <p:cNvCxnSpPr>
            <a:stCxn id="32" idx="3"/>
            <a:endCxn id="9" idx="1"/>
          </p:cNvCxnSpPr>
          <p:nvPr/>
        </p:nvCxnSpPr>
        <p:spPr bwMode="auto">
          <a:xfrm>
            <a:off x="3786182" y="3929066"/>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35" name="直線矢印コネクタ 534"/>
          <p:cNvCxnSpPr>
            <a:stCxn id="19" idx="3"/>
            <a:endCxn id="25" idx="1"/>
          </p:cNvCxnSpPr>
          <p:nvPr/>
        </p:nvCxnSpPr>
        <p:spPr bwMode="auto">
          <a:xfrm>
            <a:off x="4429124" y="3786190"/>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38" name="直線矢印コネクタ 537"/>
          <p:cNvCxnSpPr>
            <a:stCxn id="9" idx="3"/>
            <a:endCxn id="25" idx="1"/>
          </p:cNvCxnSpPr>
          <p:nvPr/>
        </p:nvCxnSpPr>
        <p:spPr bwMode="auto">
          <a:xfrm>
            <a:off x="4143372" y="4000504"/>
            <a:ext cx="71438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41" name="直線矢印コネクタ 540"/>
          <p:cNvCxnSpPr>
            <a:stCxn id="12" idx="0"/>
            <a:endCxn id="25" idx="1"/>
          </p:cNvCxnSpPr>
          <p:nvPr/>
        </p:nvCxnSpPr>
        <p:spPr bwMode="auto">
          <a:xfrm rot="5400000" flipH="1" flipV="1">
            <a:off x="4643438" y="4143380"/>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44" name="直線矢印コネクタ 543"/>
          <p:cNvCxnSpPr>
            <a:stCxn id="21" idx="3"/>
            <a:endCxn id="25" idx="1"/>
          </p:cNvCxnSpPr>
          <p:nvPr/>
        </p:nvCxnSpPr>
        <p:spPr bwMode="auto">
          <a:xfrm flipV="1">
            <a:off x="4214810" y="4143380"/>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47" name="直線矢印コネクタ 546"/>
          <p:cNvCxnSpPr>
            <a:stCxn id="15" idx="0"/>
            <a:endCxn id="25" idx="3"/>
          </p:cNvCxnSpPr>
          <p:nvPr/>
        </p:nvCxnSpPr>
        <p:spPr bwMode="auto">
          <a:xfrm rot="16200000" flipV="1">
            <a:off x="4964909" y="4179099"/>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50" name="直線矢印コネクタ 549"/>
          <p:cNvCxnSpPr>
            <a:stCxn id="16" idx="1"/>
            <a:endCxn id="25" idx="3"/>
          </p:cNvCxnSpPr>
          <p:nvPr/>
        </p:nvCxnSpPr>
        <p:spPr bwMode="auto">
          <a:xfrm rot="10800000">
            <a:off x="5000628" y="4143380"/>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53" name="直線矢印コネクタ 552"/>
          <p:cNvCxnSpPr>
            <a:stCxn id="316" idx="1"/>
            <a:endCxn id="25" idx="3"/>
          </p:cNvCxnSpPr>
          <p:nvPr/>
        </p:nvCxnSpPr>
        <p:spPr bwMode="auto">
          <a:xfrm rot="10800000" flipV="1">
            <a:off x="5000628" y="3929066"/>
            <a:ext cx="100013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56" name="直線矢印コネクタ 555"/>
          <p:cNvCxnSpPr>
            <a:stCxn id="30" idx="3"/>
            <a:endCxn id="25" idx="1"/>
          </p:cNvCxnSpPr>
          <p:nvPr/>
        </p:nvCxnSpPr>
        <p:spPr bwMode="auto">
          <a:xfrm flipV="1">
            <a:off x="3786182" y="4143380"/>
            <a:ext cx="107157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559" name="正方形/長方形 558"/>
          <p:cNvSpPr/>
          <p:nvPr/>
        </p:nvSpPr>
        <p:spPr bwMode="auto">
          <a:xfrm>
            <a:off x="6929454"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560" name="正方形/長方形 559"/>
          <p:cNvSpPr/>
          <p:nvPr/>
        </p:nvSpPr>
        <p:spPr bwMode="auto">
          <a:xfrm>
            <a:off x="307180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561" name="直線矢印コネクタ 560"/>
          <p:cNvCxnSpPr>
            <a:stCxn id="560" idx="3"/>
            <a:endCxn id="25" idx="1"/>
          </p:cNvCxnSpPr>
          <p:nvPr/>
        </p:nvCxnSpPr>
        <p:spPr bwMode="auto">
          <a:xfrm flipV="1">
            <a:off x="3214678" y="4143380"/>
            <a:ext cx="164307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68" name="直線矢印コネクタ 567"/>
          <p:cNvCxnSpPr>
            <a:stCxn id="559" idx="1"/>
            <a:endCxn id="146" idx="3"/>
          </p:cNvCxnSpPr>
          <p:nvPr/>
        </p:nvCxnSpPr>
        <p:spPr bwMode="auto">
          <a:xfrm rot="10800000">
            <a:off x="6357950" y="4572008"/>
            <a:ext cx="57150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586" name="正方形/長方形 585"/>
          <p:cNvSpPr/>
          <p:nvPr/>
        </p:nvSpPr>
        <p:spPr bwMode="auto">
          <a:xfrm>
            <a:off x="5929322"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587" name="直線矢印コネクタ 586"/>
          <p:cNvCxnSpPr>
            <a:stCxn id="586" idx="2"/>
            <a:endCxn id="27" idx="0"/>
          </p:cNvCxnSpPr>
          <p:nvPr/>
        </p:nvCxnSpPr>
        <p:spPr bwMode="auto">
          <a:xfrm rot="5400000">
            <a:off x="5500694" y="300037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92" name="直線矢印コネクタ 591"/>
          <p:cNvCxnSpPr>
            <a:stCxn id="160" idx="2"/>
            <a:endCxn id="25" idx="1"/>
          </p:cNvCxnSpPr>
          <p:nvPr/>
        </p:nvCxnSpPr>
        <p:spPr bwMode="auto">
          <a:xfrm rot="16200000" flipH="1">
            <a:off x="3964777" y="3250405"/>
            <a:ext cx="128588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95" name="直線矢印コネクタ 594"/>
          <p:cNvCxnSpPr>
            <a:stCxn id="7" idx="3"/>
            <a:endCxn id="25" idx="1"/>
          </p:cNvCxnSpPr>
          <p:nvPr/>
        </p:nvCxnSpPr>
        <p:spPr bwMode="auto">
          <a:xfrm>
            <a:off x="4214810" y="3143248"/>
            <a:ext cx="642942"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598" name="直線矢印コネクタ 597"/>
          <p:cNvCxnSpPr>
            <a:stCxn id="31" idx="3"/>
            <a:endCxn id="25" idx="1"/>
          </p:cNvCxnSpPr>
          <p:nvPr/>
        </p:nvCxnSpPr>
        <p:spPr bwMode="auto">
          <a:xfrm>
            <a:off x="3929058" y="3500438"/>
            <a:ext cx="92869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601" name="正方形/長方形 600"/>
          <p:cNvSpPr/>
          <p:nvPr/>
        </p:nvSpPr>
        <p:spPr bwMode="auto">
          <a:xfrm>
            <a:off x="478631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602" name="直線矢印コネクタ 601"/>
          <p:cNvCxnSpPr>
            <a:stCxn id="601" idx="2"/>
            <a:endCxn id="23" idx="0"/>
          </p:cNvCxnSpPr>
          <p:nvPr/>
        </p:nvCxnSpPr>
        <p:spPr bwMode="auto">
          <a:xfrm rot="16200000" flipH="1">
            <a:off x="4286248" y="3071810"/>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606" name="正方形/長方形 605"/>
          <p:cNvSpPr/>
          <p:nvPr/>
        </p:nvSpPr>
        <p:spPr bwMode="auto">
          <a:xfrm>
            <a:off x="6786578" y="300037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607" name="直線矢印コネクタ 606"/>
          <p:cNvCxnSpPr>
            <a:stCxn id="606" idx="1"/>
            <a:endCxn id="27" idx="3"/>
          </p:cNvCxnSpPr>
          <p:nvPr/>
        </p:nvCxnSpPr>
        <p:spPr bwMode="auto">
          <a:xfrm rot="10800000" flipV="1">
            <a:off x="5857884" y="3071810"/>
            <a:ext cx="92869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10" name="直線矢印コネクタ 609"/>
          <p:cNvCxnSpPr>
            <a:stCxn id="161" idx="2"/>
            <a:endCxn id="27" idx="0"/>
          </p:cNvCxnSpPr>
          <p:nvPr/>
        </p:nvCxnSpPr>
        <p:spPr bwMode="auto">
          <a:xfrm rot="16200000" flipH="1">
            <a:off x="5357818" y="3071810"/>
            <a:ext cx="78581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614" name="正方形/長方形 613"/>
          <p:cNvSpPr/>
          <p:nvPr/>
        </p:nvSpPr>
        <p:spPr bwMode="auto">
          <a:xfrm>
            <a:off x="621507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15" name="正方形/長方形 614"/>
          <p:cNvSpPr/>
          <p:nvPr/>
        </p:nvSpPr>
        <p:spPr bwMode="auto">
          <a:xfrm>
            <a:off x="6572264" y="378619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616" name="正方形/長方形 615"/>
          <p:cNvSpPr/>
          <p:nvPr/>
        </p:nvSpPr>
        <p:spPr bwMode="auto">
          <a:xfrm>
            <a:off x="72152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618" name="直線矢印コネクタ 617"/>
          <p:cNvCxnSpPr>
            <a:stCxn id="614" idx="1"/>
            <a:endCxn id="27" idx="3"/>
          </p:cNvCxnSpPr>
          <p:nvPr/>
        </p:nvCxnSpPr>
        <p:spPr bwMode="auto">
          <a:xfrm rot="10800000">
            <a:off x="5857884" y="3571876"/>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21" name="直線矢印コネクタ 620"/>
          <p:cNvCxnSpPr>
            <a:stCxn id="615" idx="1"/>
            <a:endCxn id="27" idx="3"/>
          </p:cNvCxnSpPr>
          <p:nvPr/>
        </p:nvCxnSpPr>
        <p:spPr bwMode="auto">
          <a:xfrm rot="10800000">
            <a:off x="5857884" y="3571876"/>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24" name="直線矢印コネクタ 623"/>
          <p:cNvCxnSpPr>
            <a:stCxn id="616" idx="1"/>
            <a:endCxn id="27" idx="3"/>
          </p:cNvCxnSpPr>
          <p:nvPr/>
        </p:nvCxnSpPr>
        <p:spPr bwMode="auto">
          <a:xfrm rot="10800000">
            <a:off x="5857884" y="3571876"/>
            <a:ext cx="135732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28" name="直線矢印コネクタ 627"/>
          <p:cNvCxnSpPr>
            <a:stCxn id="615" idx="1"/>
            <a:endCxn id="614" idx="3"/>
          </p:cNvCxnSpPr>
          <p:nvPr/>
        </p:nvCxnSpPr>
        <p:spPr bwMode="auto">
          <a:xfrm rot="10800000">
            <a:off x="6357950" y="3786190"/>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31" name="直線矢印コネクタ 630"/>
          <p:cNvCxnSpPr>
            <a:stCxn id="615" idx="1"/>
            <a:endCxn id="316" idx="3"/>
          </p:cNvCxnSpPr>
          <p:nvPr/>
        </p:nvCxnSpPr>
        <p:spPr bwMode="auto">
          <a:xfrm rot="10800000" flipV="1">
            <a:off x="6143636" y="3857628"/>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34" name="直線矢印コネクタ 633"/>
          <p:cNvCxnSpPr>
            <a:stCxn id="317" idx="0"/>
            <a:endCxn id="615" idx="2"/>
          </p:cNvCxnSpPr>
          <p:nvPr/>
        </p:nvCxnSpPr>
        <p:spPr bwMode="auto">
          <a:xfrm rot="5400000" flipH="1" flipV="1">
            <a:off x="6536545" y="3893347"/>
            <a:ext cx="7143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41" name="直線矢印コネクタ 640"/>
          <p:cNvCxnSpPr>
            <a:stCxn id="362" idx="0"/>
            <a:endCxn id="615" idx="2"/>
          </p:cNvCxnSpPr>
          <p:nvPr/>
        </p:nvCxnSpPr>
        <p:spPr bwMode="auto">
          <a:xfrm rot="5400000" flipH="1" flipV="1">
            <a:off x="6429388" y="4071942"/>
            <a:ext cx="35719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646" name="正方形/長方形 645"/>
          <p:cNvSpPr/>
          <p:nvPr/>
        </p:nvSpPr>
        <p:spPr bwMode="auto">
          <a:xfrm>
            <a:off x="671514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647" name="直線矢印コネクタ 646"/>
          <p:cNvCxnSpPr>
            <a:stCxn id="646" idx="1"/>
            <a:endCxn id="362" idx="3"/>
          </p:cNvCxnSpPr>
          <p:nvPr/>
        </p:nvCxnSpPr>
        <p:spPr bwMode="auto">
          <a:xfrm rot="10800000">
            <a:off x="6643702" y="4357694"/>
            <a:ext cx="7143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50" name="直線矢印コネクタ 649"/>
          <p:cNvCxnSpPr>
            <a:stCxn id="646" idx="1"/>
            <a:endCxn id="25" idx="3"/>
          </p:cNvCxnSpPr>
          <p:nvPr/>
        </p:nvCxnSpPr>
        <p:spPr bwMode="auto">
          <a:xfrm rot="10800000">
            <a:off x="5000628" y="4143380"/>
            <a:ext cx="171451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56" name="直線矢印コネクタ 655"/>
          <p:cNvCxnSpPr>
            <a:stCxn id="362" idx="1"/>
            <a:endCxn id="25" idx="3"/>
          </p:cNvCxnSpPr>
          <p:nvPr/>
        </p:nvCxnSpPr>
        <p:spPr bwMode="auto">
          <a:xfrm rot="10800000">
            <a:off x="5000628" y="4143380"/>
            <a:ext cx="150019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59" name="直線矢印コネクタ 658"/>
          <p:cNvCxnSpPr>
            <a:stCxn id="362" idx="1"/>
            <a:endCxn id="27" idx="2"/>
          </p:cNvCxnSpPr>
          <p:nvPr/>
        </p:nvCxnSpPr>
        <p:spPr bwMode="auto">
          <a:xfrm rot="10800000">
            <a:off x="5786446" y="3643314"/>
            <a:ext cx="714380"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62" name="直線矢印コネクタ 661"/>
          <p:cNvCxnSpPr>
            <a:stCxn id="362" idx="1"/>
            <a:endCxn id="13" idx="3"/>
          </p:cNvCxnSpPr>
          <p:nvPr/>
        </p:nvCxnSpPr>
        <p:spPr bwMode="auto">
          <a:xfrm rot="10800000">
            <a:off x="5500694" y="3786190"/>
            <a:ext cx="100013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65" name="直線矢印コネクタ 664"/>
          <p:cNvCxnSpPr>
            <a:stCxn id="188" idx="2"/>
            <a:endCxn id="13" idx="0"/>
          </p:cNvCxnSpPr>
          <p:nvPr/>
        </p:nvCxnSpPr>
        <p:spPr bwMode="auto">
          <a:xfrm rot="5400000">
            <a:off x="5250661" y="3464719"/>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668" name="直線矢印コネクタ 667"/>
          <p:cNvCxnSpPr>
            <a:stCxn id="29" idx="1"/>
            <a:endCxn id="25" idx="3"/>
          </p:cNvCxnSpPr>
          <p:nvPr/>
        </p:nvCxnSpPr>
        <p:spPr bwMode="auto">
          <a:xfrm rot="10800000">
            <a:off x="5000628" y="4143380"/>
            <a:ext cx="85725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論文の構成</a:t>
            </a:r>
            <a:endParaRPr kumimoji="1" lang="ja-JP" altLang="en-US" dirty="0"/>
          </a:p>
        </p:txBody>
      </p:sp>
      <p:sp>
        <p:nvSpPr>
          <p:cNvPr id="3" name="コンテンツ プレースホルダ 2"/>
          <p:cNvSpPr>
            <a:spLocks noGrp="1"/>
          </p:cNvSpPr>
          <p:nvPr>
            <p:ph idx="1"/>
          </p:nvPr>
        </p:nvSpPr>
        <p:spPr>
          <a:xfrm>
            <a:off x="107950" y="1052513"/>
            <a:ext cx="8928100" cy="2447925"/>
          </a:xfrm>
        </p:spPr>
        <p:txBody>
          <a:bodyPr>
            <a:normAutofit/>
          </a:bodyPr>
          <a:lstStyle/>
          <a:p>
            <a:pPr>
              <a:buNone/>
            </a:pPr>
            <a:r>
              <a:rPr kumimoji="1" lang="ja-JP" altLang="en-US" b="1" dirty="0" smtClean="0">
                <a:solidFill>
                  <a:schemeClr val="accent2"/>
                </a:solidFill>
              </a:rPr>
              <a:t>第</a:t>
            </a:r>
            <a:r>
              <a:rPr kumimoji="1" lang="en-US" altLang="ja-JP" b="1" dirty="0" smtClean="0">
                <a:solidFill>
                  <a:schemeClr val="accent2"/>
                </a:solidFill>
              </a:rPr>
              <a:t>1</a:t>
            </a:r>
            <a:r>
              <a:rPr kumimoji="1" lang="ja-JP" altLang="en-US" b="1" dirty="0" smtClean="0">
                <a:solidFill>
                  <a:schemeClr val="accent2"/>
                </a:solidFill>
              </a:rPr>
              <a:t>章 </a:t>
            </a:r>
            <a:r>
              <a:rPr lang="ja-JP" altLang="en-US" dirty="0" smtClean="0"/>
              <a:t>まえがき</a:t>
            </a:r>
            <a:endParaRPr kumimoji="1" lang="en-US" altLang="ja-JP" b="1" dirty="0" smtClean="0">
              <a:solidFill>
                <a:schemeClr val="accent2"/>
              </a:solidFill>
            </a:endParaRPr>
          </a:p>
          <a:p>
            <a:pPr>
              <a:buNone/>
            </a:pPr>
            <a:r>
              <a:rPr lang="ja-JP" altLang="en-US" b="1" dirty="0" smtClean="0">
                <a:solidFill>
                  <a:schemeClr val="accent2"/>
                </a:solidFill>
              </a:rPr>
              <a:t>第</a:t>
            </a:r>
            <a:r>
              <a:rPr lang="en-US" altLang="ja-JP" b="1" dirty="0" smtClean="0">
                <a:solidFill>
                  <a:schemeClr val="accent2"/>
                </a:solidFill>
              </a:rPr>
              <a:t>2</a:t>
            </a:r>
            <a:r>
              <a:rPr lang="ja-JP" altLang="en-US" b="1" dirty="0" smtClean="0">
                <a:solidFill>
                  <a:schemeClr val="accent2"/>
                </a:solidFill>
              </a:rPr>
              <a:t>章 </a:t>
            </a:r>
            <a:r>
              <a:rPr lang="en-US" altLang="ja-JP" dirty="0" smtClean="0"/>
              <a:t>Java</a:t>
            </a:r>
            <a:r>
              <a:rPr lang="ja-JP" altLang="en-US" dirty="0" smtClean="0"/>
              <a:t>ソフトウェアの部品グラフにおけるべき乗則の調査 </a:t>
            </a:r>
            <a:r>
              <a:rPr lang="en-US" altLang="ja-JP" sz="2000" dirty="0" smtClean="0">
                <a:solidFill>
                  <a:schemeClr val="tx1">
                    <a:lumMod val="75000"/>
                    <a:lumOff val="25000"/>
                  </a:schemeClr>
                </a:solidFill>
              </a:rPr>
              <a:t>[1-1][1-4]</a:t>
            </a:r>
            <a:endParaRPr kumimoji="1" lang="en-US" altLang="ja-JP" b="1" dirty="0" smtClean="0">
              <a:solidFill>
                <a:schemeClr val="tx1">
                  <a:lumMod val="75000"/>
                  <a:lumOff val="25000"/>
                </a:schemeClr>
              </a:solidFill>
            </a:endParaRPr>
          </a:p>
          <a:p>
            <a:pPr>
              <a:buNone/>
            </a:pPr>
            <a:r>
              <a:rPr lang="ja-JP" altLang="en-US" b="1" dirty="0" smtClean="0">
                <a:solidFill>
                  <a:schemeClr val="accent2"/>
                </a:solidFill>
              </a:rPr>
              <a:t>第</a:t>
            </a:r>
            <a:r>
              <a:rPr lang="en-US" altLang="ja-JP" b="1" dirty="0" smtClean="0">
                <a:solidFill>
                  <a:schemeClr val="accent2"/>
                </a:solidFill>
              </a:rPr>
              <a:t>3</a:t>
            </a:r>
            <a:r>
              <a:rPr lang="ja-JP" altLang="en-US" b="1" dirty="0" smtClean="0">
                <a:solidFill>
                  <a:schemeClr val="accent2"/>
                </a:solidFill>
              </a:rPr>
              <a:t>章 </a:t>
            </a:r>
            <a:r>
              <a:rPr lang="ja-JP" altLang="en-US" dirty="0" smtClean="0"/>
              <a:t>再利用支援のためのソフトウェア部品の依存関係解析手法 </a:t>
            </a:r>
            <a:r>
              <a:rPr lang="en-US" altLang="ja-JP" sz="2000" dirty="0" smtClean="0">
                <a:solidFill>
                  <a:schemeClr val="tx1">
                    <a:lumMod val="75000"/>
                    <a:lumOff val="25000"/>
                  </a:schemeClr>
                </a:solidFill>
              </a:rPr>
              <a:t>[1-2][1-3]</a:t>
            </a:r>
            <a:r>
              <a:rPr lang="en-US" altLang="ja-JP" sz="2000" dirty="0" smtClean="0">
                <a:solidFill>
                  <a:schemeClr val="bg2">
                    <a:lumMod val="50000"/>
                  </a:schemeClr>
                </a:solidFill>
              </a:rPr>
              <a:t>[1-5]</a:t>
            </a:r>
            <a:endParaRPr kumimoji="1" lang="en-US" altLang="ja-JP" b="1" dirty="0" smtClean="0">
              <a:solidFill>
                <a:schemeClr val="bg2">
                  <a:lumMod val="50000"/>
                </a:schemeClr>
              </a:solidFill>
            </a:endParaRPr>
          </a:p>
          <a:p>
            <a:pPr>
              <a:buNone/>
            </a:pPr>
            <a:r>
              <a:rPr lang="ja-JP" altLang="en-US" b="1" dirty="0" smtClean="0">
                <a:solidFill>
                  <a:schemeClr val="accent2"/>
                </a:solidFill>
              </a:rPr>
              <a:t>第</a:t>
            </a:r>
            <a:r>
              <a:rPr lang="en-US" altLang="ja-JP" b="1" dirty="0" smtClean="0">
                <a:solidFill>
                  <a:schemeClr val="accent2"/>
                </a:solidFill>
              </a:rPr>
              <a:t>4</a:t>
            </a:r>
            <a:r>
              <a:rPr lang="ja-JP" altLang="en-US" b="1" dirty="0" smtClean="0">
                <a:solidFill>
                  <a:schemeClr val="accent2"/>
                </a:solidFill>
              </a:rPr>
              <a:t>章 </a:t>
            </a:r>
            <a:r>
              <a:rPr lang="ja-JP" altLang="en-US" dirty="0" smtClean="0"/>
              <a:t>むすび</a:t>
            </a:r>
            <a:endParaRPr lang="en-US" altLang="ja-JP" dirty="0" smtClean="0"/>
          </a:p>
          <a:p>
            <a:endParaRPr kumimoji="1" lang="en-US" altLang="ja-JP" dirty="0" smtClean="0"/>
          </a:p>
          <a:p>
            <a:endParaRPr kumimoji="1" lang="ja-JP" altLang="en-US" dirty="0"/>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6</a:t>
            </a:fld>
            <a:endParaRPr kumimoji="1" lang="ja-JP" altLang="en-US" dirty="0"/>
          </a:p>
        </p:txBody>
      </p:sp>
      <p:sp>
        <p:nvSpPr>
          <p:cNvPr id="7" name="Rectangle 9"/>
          <p:cNvSpPr>
            <a:spLocks noChangeArrowheads="1"/>
          </p:cNvSpPr>
          <p:nvPr/>
        </p:nvSpPr>
        <p:spPr bwMode="auto">
          <a:xfrm>
            <a:off x="285720" y="3936406"/>
            <a:ext cx="8713788" cy="2492990"/>
          </a:xfrm>
          <a:prstGeom prst="rect">
            <a:avLst/>
          </a:prstGeom>
          <a:solidFill>
            <a:schemeClr val="bg1">
              <a:alpha val="80000"/>
            </a:schemeClr>
          </a:solidFill>
          <a:ln w="9525" algn="ctr">
            <a:solidFill>
              <a:schemeClr val="tx1"/>
            </a:solidFill>
            <a:miter lim="800000"/>
            <a:headEnd/>
            <a:tailEnd/>
          </a:ln>
          <a:effectLst/>
        </p:spPr>
        <p:txBody>
          <a:bodyPr>
            <a:spAutoFit/>
          </a:bodyPr>
          <a:lstStyle/>
          <a:p>
            <a:r>
              <a:rPr lang="en-US" altLang="ja-JP" sz="1200" dirty="0" smtClean="0"/>
              <a:t>[1-1] </a:t>
            </a:r>
            <a:r>
              <a:rPr lang="ja-JP" altLang="en-US" sz="1200" u="sng" dirty="0" smtClean="0"/>
              <a:t>市井誠</a:t>
            </a:r>
            <a:r>
              <a:rPr lang="en-US" altLang="ja-JP" sz="1200" dirty="0" smtClean="0"/>
              <a:t>, </a:t>
            </a:r>
            <a:r>
              <a:rPr lang="ja-JP" altLang="en-US" sz="1200" dirty="0" smtClean="0"/>
              <a:t>松下誠</a:t>
            </a:r>
            <a:r>
              <a:rPr lang="en-US" altLang="ja-JP" sz="1200" dirty="0" smtClean="0"/>
              <a:t>, </a:t>
            </a:r>
            <a:r>
              <a:rPr lang="ja-JP" altLang="en-US" sz="1200" dirty="0" smtClean="0"/>
              <a:t>井上克郎</a:t>
            </a:r>
            <a:r>
              <a:rPr lang="en-US" altLang="ja-JP" sz="1200" dirty="0" smtClean="0"/>
              <a:t>, “Java </a:t>
            </a:r>
            <a:r>
              <a:rPr lang="ja-JP" altLang="en-US" sz="1200" dirty="0" smtClean="0"/>
              <a:t>ソフトウェアの部品グラフにおけるべき乗則の調査”</a:t>
            </a:r>
            <a:r>
              <a:rPr lang="en-US" altLang="ja-JP" sz="1200" dirty="0" smtClean="0"/>
              <a:t>, </a:t>
            </a:r>
            <a:r>
              <a:rPr lang="ja-JP" altLang="en-US" sz="1200" dirty="0" smtClean="0"/>
              <a:t>電子情報通信学会論文誌</a:t>
            </a:r>
            <a:r>
              <a:rPr lang="en-US" altLang="ja-JP" sz="1200" dirty="0" smtClean="0"/>
              <a:t>D-I, Vol.J90-D, No.7, pp.1733 – 1743, 2007 </a:t>
            </a:r>
            <a:r>
              <a:rPr lang="ja-JP" altLang="en-US" sz="1200" dirty="0" smtClean="0"/>
              <a:t>年</a:t>
            </a:r>
            <a:r>
              <a:rPr lang="en-US" altLang="ja-JP" sz="1200" dirty="0" smtClean="0"/>
              <a:t>7 </a:t>
            </a:r>
            <a:r>
              <a:rPr lang="ja-JP" altLang="en-US" sz="1200" dirty="0" smtClean="0"/>
              <a:t>月（学術論文）</a:t>
            </a:r>
          </a:p>
          <a:p>
            <a:r>
              <a:rPr lang="en-US" altLang="ja-JP" sz="1200" dirty="0" smtClean="0"/>
              <a:t>[1-2] </a:t>
            </a:r>
            <a:r>
              <a:rPr lang="ja-JP" altLang="en-US" sz="1200" u="sng" dirty="0" smtClean="0"/>
              <a:t>市井誠</a:t>
            </a:r>
            <a:r>
              <a:rPr lang="en-US" altLang="ja-JP" sz="1200" dirty="0" smtClean="0"/>
              <a:t>, </a:t>
            </a:r>
            <a:r>
              <a:rPr lang="ja-JP" altLang="en-US" sz="1200" dirty="0" smtClean="0"/>
              <a:t>横森励士</a:t>
            </a:r>
            <a:r>
              <a:rPr lang="en-US" altLang="ja-JP" sz="1200" dirty="0" smtClean="0"/>
              <a:t>, </a:t>
            </a:r>
            <a:r>
              <a:rPr lang="ja-JP" altLang="en-US" sz="1200" dirty="0" smtClean="0"/>
              <a:t>早瀬康裕</a:t>
            </a:r>
            <a:r>
              <a:rPr lang="en-US" altLang="ja-JP" sz="1200" dirty="0" smtClean="0"/>
              <a:t>, </a:t>
            </a:r>
            <a:r>
              <a:rPr lang="ja-JP" altLang="en-US" sz="1200" dirty="0" smtClean="0"/>
              <a:t>井上克郎</a:t>
            </a:r>
            <a:r>
              <a:rPr lang="en-US" altLang="ja-JP" sz="1200" dirty="0" smtClean="0"/>
              <a:t>, “</a:t>
            </a:r>
            <a:r>
              <a:rPr lang="ja-JP" altLang="en-US" sz="1200" dirty="0" smtClean="0"/>
              <a:t>再利用支援のためのソフトウェア部品の依存関係解析手法”</a:t>
            </a:r>
            <a:r>
              <a:rPr lang="en-US" altLang="ja-JP" sz="1200" dirty="0" smtClean="0"/>
              <a:t>, </a:t>
            </a:r>
            <a:r>
              <a:rPr lang="ja-JP" altLang="en-US" sz="1200" dirty="0" smtClean="0"/>
              <a:t>電子情報通信学会論文誌</a:t>
            </a:r>
            <a:r>
              <a:rPr lang="en-US" altLang="ja-JP" sz="1200" dirty="0" smtClean="0"/>
              <a:t>D-I </a:t>
            </a:r>
            <a:r>
              <a:rPr lang="ja-JP" altLang="en-US" sz="1200" dirty="0" smtClean="0"/>
              <a:t>投稿中（</a:t>
            </a:r>
            <a:r>
              <a:rPr lang="en-US" altLang="ja-JP" sz="1200" dirty="0" smtClean="0"/>
              <a:t>2008 </a:t>
            </a:r>
            <a:r>
              <a:rPr lang="ja-JP" altLang="en-US" sz="1200" dirty="0" smtClean="0"/>
              <a:t>年</a:t>
            </a:r>
            <a:r>
              <a:rPr lang="en-US" altLang="ja-JP" sz="1200" dirty="0" smtClean="0"/>
              <a:t>8 </a:t>
            </a:r>
            <a:r>
              <a:rPr lang="ja-JP" altLang="en-US" sz="1200" dirty="0" smtClean="0"/>
              <a:t>月受付）（学術論文）</a:t>
            </a:r>
          </a:p>
          <a:p>
            <a:r>
              <a:rPr lang="en-US" altLang="ja-JP" sz="1200" dirty="0" smtClean="0"/>
              <a:t>[1-3] </a:t>
            </a:r>
            <a:r>
              <a:rPr lang="en-US" altLang="ja-JP" sz="1200" u="sng" dirty="0" smtClean="0"/>
              <a:t>Makoto Ichii</a:t>
            </a:r>
            <a:r>
              <a:rPr lang="en-US" altLang="ja-JP" sz="1200" dirty="0" smtClean="0"/>
              <a:t>, Reishi Yokomori, Katsuro Inoue, “Towards Effective Reference Analysis for Software Component Retrieval System”, Proc. Workshop on Accountability and Traceability in Global Software Engineering (ATGSE2007), pp.51– 52, Dec. 2007 </a:t>
            </a:r>
            <a:r>
              <a:rPr lang="ja-JP" altLang="en-US" sz="1200" dirty="0" smtClean="0"/>
              <a:t>（国際会議録）</a:t>
            </a:r>
          </a:p>
          <a:p>
            <a:r>
              <a:rPr lang="en-US" altLang="ja-JP" sz="1200" dirty="0" smtClean="0"/>
              <a:t>[1-4] </a:t>
            </a:r>
            <a:r>
              <a:rPr lang="en-US" altLang="ja-JP" sz="1200" u="sng" dirty="0" smtClean="0"/>
              <a:t>Makoto Ichii</a:t>
            </a:r>
            <a:r>
              <a:rPr lang="en-US" altLang="ja-JP" sz="1200" dirty="0" smtClean="0"/>
              <a:t>, Makoto Matsushita, Katsuro Inoue, “An Exploration of Power-law in Use-relation of Java Software Systems”, Proc. 19th Australian Software Engineering Conference (ASWEC2008), pp.422 –  431, Mar. 2008 </a:t>
            </a:r>
            <a:r>
              <a:rPr lang="ja-JP" altLang="en-US" sz="1200" dirty="0" smtClean="0"/>
              <a:t>（国際会議録）</a:t>
            </a:r>
          </a:p>
          <a:p>
            <a:r>
              <a:rPr lang="en-US" altLang="ja-JP" sz="1200" dirty="0" smtClean="0"/>
              <a:t>[1-5] </a:t>
            </a:r>
            <a:r>
              <a:rPr lang="en-US" altLang="ja-JP" sz="1200" u="sng" dirty="0" smtClean="0"/>
              <a:t>Makoto Ichii</a:t>
            </a:r>
            <a:r>
              <a:rPr lang="en-US" altLang="ja-JP" sz="1200" dirty="0" smtClean="0"/>
              <a:t>, Takashi Ishio, Katsuro Inoue, “Cross-application Fan-in Analysis for Finding Application-specific Concerns”, Proc. 4th Asian Workshop on Aspect-Oriented Software Development (AOAsia4), http://appsrv.cse.cuhk.edu.hk/~aoasia/workshop/APSEC08 , Dec. 2008 </a:t>
            </a:r>
            <a:r>
              <a:rPr lang="ja-JP" altLang="en-US" sz="1200" dirty="0" smtClean="0"/>
              <a:t>（国際会議録）</a:t>
            </a:r>
            <a:endParaRPr lang="en-US" altLang="ja-JP"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3200" dirty="0" smtClean="0"/>
              <a:t>Java</a:t>
            </a:r>
            <a:r>
              <a:rPr kumimoji="1" lang="ja-JP" altLang="en-US" sz="3200" dirty="0" smtClean="0"/>
              <a:t>ソフトウェアの部品グラフにおける</a:t>
            </a:r>
            <a:r>
              <a:rPr kumimoji="1" lang="en-US" altLang="ja-JP" sz="3200" dirty="0" smtClean="0"/>
              <a:t/>
            </a:r>
            <a:br>
              <a:rPr kumimoji="1" lang="en-US" altLang="ja-JP" sz="3200" dirty="0" smtClean="0"/>
            </a:br>
            <a:r>
              <a:rPr lang="ja-JP" altLang="en-US" sz="3200" dirty="0" smtClean="0"/>
              <a:t>べき乗則の調査</a:t>
            </a:r>
            <a:endParaRPr kumimoji="1" lang="ja-JP" altLang="en-US" sz="3200" dirty="0"/>
          </a:p>
        </p:txBody>
      </p:sp>
      <p:sp>
        <p:nvSpPr>
          <p:cNvPr id="3" name="サブタイトル 2"/>
          <p:cNvSpPr>
            <a:spLocks noGrp="1"/>
          </p:cNvSpPr>
          <p:nvPr>
            <p:ph type="subTitle" idx="1"/>
          </p:nvPr>
        </p:nvSpPr>
        <p:spPr/>
        <p:txBody>
          <a:bodyPr/>
          <a:lstStyle/>
          <a:p>
            <a:r>
              <a:rPr lang="ja-JP" altLang="en-US" dirty="0" smtClean="0"/>
              <a:t>第</a:t>
            </a:r>
            <a:r>
              <a:rPr lang="en-US" altLang="ja-JP" dirty="0" smtClean="0"/>
              <a:t>2</a:t>
            </a:r>
            <a:r>
              <a:rPr lang="ja-JP" altLang="en-US" dirty="0" smtClean="0"/>
              <a:t>章</a:t>
            </a:r>
            <a:endParaRPr kumimoji="1" lang="ja-JP" altLang="en-US" dirty="0"/>
          </a:p>
        </p:txBody>
      </p:sp>
      <p:sp>
        <p:nvSpPr>
          <p:cNvPr id="4" name="日付プレースホルダ 3"/>
          <p:cNvSpPr>
            <a:spLocks noGrp="1"/>
          </p:cNvSpPr>
          <p:nvPr>
            <p:ph type="dt" sz="half" idx="10"/>
          </p:nvPr>
        </p:nvSpPr>
        <p:spPr/>
        <p:txBody>
          <a:bodyPr/>
          <a:lstStyle/>
          <a:p>
            <a:r>
              <a:rPr lang="en-US" altLang="ja-JP" dirty="0" smtClean="0"/>
              <a:t>2008/12/24</a:t>
            </a:r>
            <a:endParaRPr lang="ja-JP" altLang="en-US" dirty="0"/>
          </a:p>
        </p:txBody>
      </p:sp>
      <p:sp>
        <p:nvSpPr>
          <p:cNvPr id="5" name="スライド番号プレースホルダ 4"/>
          <p:cNvSpPr>
            <a:spLocks noGrp="1"/>
          </p:cNvSpPr>
          <p:nvPr>
            <p:ph type="sldNum" sz="quarter" idx="11"/>
          </p:nvPr>
        </p:nvSpPr>
        <p:spPr/>
        <p:txBody>
          <a:bodyPr/>
          <a:lstStyle/>
          <a:p>
            <a:fld id="{0AB997E4-03AD-42D4-BC9B-AC69FCAAF327}" type="slidenum">
              <a:rPr lang="ja-JP" altLang="en-US" smtClean="0"/>
              <a:pPr/>
              <a:t>7</a:t>
            </a:fld>
            <a:endParaRPr lang="ja-JP" altLang="en-US" dirty="0"/>
          </a:p>
        </p:txBody>
      </p:sp>
      <p:sp>
        <p:nvSpPr>
          <p:cNvPr id="6" name="フッター プレースホルダ 5"/>
          <p:cNvSpPr>
            <a:spLocks noGrp="1"/>
          </p:cNvSpPr>
          <p:nvPr>
            <p:ph type="ftr" sz="quarter" idx="12"/>
          </p:nvPr>
        </p:nvSpPr>
        <p:spPr/>
        <p:txBody>
          <a:bodyPr/>
          <a:lstStyle/>
          <a:p>
            <a:r>
              <a:rPr lang="zh-CN" altLang="en-US" smtClean="0"/>
              <a:t>博士学位論文公聴会</a:t>
            </a:r>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べき乗則</a:t>
            </a:r>
            <a:endParaRPr kumimoji="1" lang="ja-JP" altLang="en-US" dirty="0"/>
          </a:p>
        </p:txBody>
      </p:sp>
      <p:sp>
        <p:nvSpPr>
          <p:cNvPr id="3" name="コンテンツ プレースホルダ 2"/>
          <p:cNvSpPr>
            <a:spLocks noGrp="1"/>
          </p:cNvSpPr>
          <p:nvPr>
            <p:ph idx="1"/>
          </p:nvPr>
        </p:nvSpPr>
        <p:spPr>
          <a:xfrm>
            <a:off x="107950" y="1052512"/>
            <a:ext cx="8928100" cy="5448322"/>
          </a:xfrm>
        </p:spPr>
        <p:txBody>
          <a:bodyPr>
            <a:normAutofit fontScale="77500" lnSpcReduction="20000"/>
          </a:bodyPr>
          <a:lstStyle/>
          <a:p>
            <a:pPr>
              <a:lnSpc>
                <a:spcPct val="120000"/>
              </a:lnSpc>
            </a:pPr>
            <a:r>
              <a:rPr lang="ja-JP" altLang="en-US" dirty="0" smtClean="0"/>
              <a:t>グラフの特徴が現れる</a:t>
            </a:r>
            <a:r>
              <a:rPr lang="ja-JP" altLang="en-US" u="sng" dirty="0" smtClean="0"/>
              <a:t>次数分布</a:t>
            </a:r>
            <a:r>
              <a:rPr lang="ja-JP" altLang="en-US" dirty="0" smtClean="0"/>
              <a:t>に関する調査を行う</a:t>
            </a:r>
            <a:endParaRPr lang="en-US" altLang="ja-JP" dirty="0" smtClean="0"/>
          </a:p>
          <a:p>
            <a:pPr>
              <a:lnSpc>
                <a:spcPct val="120000"/>
              </a:lnSpc>
            </a:pPr>
            <a:endParaRPr lang="en-US" altLang="ja-JP" dirty="0" smtClean="0"/>
          </a:p>
          <a:p>
            <a:pPr>
              <a:lnSpc>
                <a:spcPct val="120000"/>
              </a:lnSpc>
            </a:pPr>
            <a:r>
              <a:rPr lang="ja-JP" altLang="en-US" dirty="0" smtClean="0"/>
              <a:t>スケールフリー性</a:t>
            </a:r>
            <a:endParaRPr lang="en-US" altLang="ja-JP" dirty="0" smtClean="0"/>
          </a:p>
          <a:p>
            <a:pPr lvl="1">
              <a:lnSpc>
                <a:spcPct val="120000"/>
              </a:lnSpc>
            </a:pPr>
            <a:r>
              <a:rPr lang="ja-JP" altLang="en-US" dirty="0" smtClean="0"/>
              <a:t>次数分布に</a:t>
            </a:r>
            <a:r>
              <a:rPr lang="ja-JP" altLang="en-US" u="sng" dirty="0" smtClean="0"/>
              <a:t>べき乗則</a:t>
            </a:r>
            <a:r>
              <a:rPr lang="ja-JP" altLang="en-US" dirty="0" smtClean="0"/>
              <a:t>が成り立つ性質</a:t>
            </a:r>
            <a:endParaRPr lang="en-US" altLang="ja-JP" dirty="0" smtClean="0"/>
          </a:p>
          <a:p>
            <a:pPr lvl="1">
              <a:lnSpc>
                <a:spcPct val="120000"/>
              </a:lnSpc>
            </a:pPr>
            <a:r>
              <a:rPr lang="ja-JP" altLang="en-US" dirty="0" smtClean="0"/>
              <a:t>様々な分野で注目されている</a:t>
            </a:r>
            <a:endParaRPr lang="en-US" altLang="ja-JP" dirty="0" smtClean="0"/>
          </a:p>
          <a:p>
            <a:pPr lvl="2">
              <a:lnSpc>
                <a:spcPct val="120000"/>
              </a:lnSpc>
            </a:pPr>
            <a:r>
              <a:rPr lang="ja-JP" altLang="en-US" dirty="0" smtClean="0"/>
              <a:t>ウェブページのリンク関係</a:t>
            </a:r>
            <a:endParaRPr lang="en-US" altLang="ja-JP" dirty="0" smtClean="0"/>
          </a:p>
          <a:p>
            <a:pPr lvl="2">
              <a:lnSpc>
                <a:spcPct val="120000"/>
              </a:lnSpc>
            </a:pPr>
            <a:r>
              <a:rPr lang="ja-JP" altLang="en-US" dirty="0" smtClean="0"/>
              <a:t>社会ネットワーク</a:t>
            </a:r>
            <a:endParaRPr lang="en-US" altLang="ja-JP" dirty="0" smtClean="0"/>
          </a:p>
          <a:p>
            <a:pPr lvl="1">
              <a:lnSpc>
                <a:spcPct val="120000"/>
              </a:lnSpc>
            </a:pPr>
            <a:r>
              <a:rPr lang="ja-JP" altLang="en-US" dirty="0" smtClean="0"/>
              <a:t>グラフが特徴的な性質を持つことが多い</a:t>
            </a:r>
            <a:endParaRPr lang="en-US" altLang="ja-JP" dirty="0" smtClean="0"/>
          </a:p>
          <a:p>
            <a:pPr lvl="2">
              <a:lnSpc>
                <a:spcPct val="120000"/>
              </a:lnSpc>
            </a:pPr>
            <a:r>
              <a:rPr lang="ja-JP" altLang="en-US" dirty="0" smtClean="0"/>
              <a:t>耐障害性</a:t>
            </a:r>
            <a:endParaRPr lang="en-US" altLang="ja-JP" dirty="0" smtClean="0"/>
          </a:p>
          <a:p>
            <a:pPr lvl="2">
              <a:lnSpc>
                <a:spcPct val="120000"/>
              </a:lnSpc>
            </a:pPr>
            <a:r>
              <a:rPr lang="ja-JP" altLang="en-US" dirty="0" smtClean="0"/>
              <a:t>自己相似性</a:t>
            </a:r>
            <a:endParaRPr lang="en-US" altLang="ja-JP" dirty="0" smtClean="0"/>
          </a:p>
          <a:p>
            <a:pPr lvl="1">
              <a:lnSpc>
                <a:spcPct val="120000"/>
              </a:lnSpc>
            </a:pPr>
            <a:endParaRPr lang="en-US" altLang="ja-JP" dirty="0" smtClean="0"/>
          </a:p>
          <a:p>
            <a:pPr>
              <a:lnSpc>
                <a:spcPct val="120000"/>
              </a:lnSpc>
            </a:pPr>
            <a:r>
              <a:rPr lang="ja-JP" altLang="en-US" dirty="0" smtClean="0"/>
              <a:t>既存研究により，部品グラフが</a:t>
            </a:r>
            <a:endParaRPr lang="en-US" altLang="ja-JP" dirty="0" smtClean="0"/>
          </a:p>
          <a:p>
            <a:pPr>
              <a:lnSpc>
                <a:spcPct val="120000"/>
              </a:lnSpc>
              <a:buNone/>
            </a:pPr>
            <a:r>
              <a:rPr lang="en-US" altLang="ja-JP" dirty="0" smtClean="0"/>
              <a:t>	</a:t>
            </a:r>
            <a:r>
              <a:rPr lang="ja-JP" altLang="en-US" dirty="0" smtClean="0"/>
              <a:t>べき乗則に従うことが示されている</a:t>
            </a:r>
            <a:r>
              <a:rPr lang="ja-JP" altLang="en-US" sz="2200" dirty="0" smtClean="0">
                <a:solidFill>
                  <a:schemeClr val="tx1">
                    <a:lumMod val="75000"/>
                    <a:lumOff val="25000"/>
                  </a:schemeClr>
                </a:solidFill>
              </a:rPr>
              <a:t> </a:t>
            </a:r>
            <a:r>
              <a:rPr lang="en-US" altLang="ja-JP" sz="2200" dirty="0" smtClean="0">
                <a:solidFill>
                  <a:schemeClr val="tx1">
                    <a:lumMod val="75000"/>
                    <a:lumOff val="25000"/>
                  </a:schemeClr>
                </a:solidFill>
              </a:rPr>
              <a:t>[47][64]…</a:t>
            </a:r>
            <a:endParaRPr lang="en-US" altLang="ja-JP" dirty="0" smtClean="0">
              <a:solidFill>
                <a:schemeClr val="tx1">
                  <a:lumMod val="75000"/>
                  <a:lumOff val="25000"/>
                </a:schemeClr>
              </a:solidFill>
            </a:endParaRPr>
          </a:p>
          <a:p>
            <a:pPr>
              <a:lnSpc>
                <a:spcPct val="120000"/>
              </a:lnSpc>
              <a:buClr>
                <a:schemeClr val="accent3"/>
              </a:buClr>
              <a:buSzPct val="120000"/>
              <a:buFont typeface="Wingdings" pitchFamily="2" charset="2"/>
              <a:buChar char="ü"/>
            </a:pPr>
            <a:r>
              <a:rPr lang="ja-JP" altLang="en-US" dirty="0" smtClean="0"/>
              <a:t>既存研究の問題点</a:t>
            </a:r>
            <a:endParaRPr lang="en-US" altLang="ja-JP" dirty="0" smtClean="0"/>
          </a:p>
          <a:p>
            <a:pPr lvl="1">
              <a:lnSpc>
                <a:spcPct val="120000"/>
              </a:lnSpc>
            </a:pPr>
            <a:r>
              <a:rPr lang="ja-JP" altLang="en-US" dirty="0" smtClean="0"/>
              <a:t>個々のソフトウェアで閉じた依存関係のみを解析</a:t>
            </a:r>
            <a:endParaRPr lang="en-US" altLang="ja-JP" dirty="0" smtClean="0"/>
          </a:p>
          <a:p>
            <a:pPr lvl="1">
              <a:lnSpc>
                <a:spcPct val="120000"/>
              </a:lnSpc>
            </a:pPr>
            <a:r>
              <a:rPr lang="ja-JP" altLang="en-US" dirty="0" smtClean="0"/>
              <a:t>部品グラフが静的な依存関係を表現できていない</a:t>
            </a:r>
            <a:endParaRPr lang="en-US" altLang="ja-JP" dirty="0" smtClean="0"/>
          </a:p>
          <a:p>
            <a:pPr lvl="2">
              <a:lnSpc>
                <a:spcPct val="120000"/>
              </a:lnSpc>
            </a:pPr>
            <a:r>
              <a:rPr lang="ja-JP" altLang="en-US" dirty="0" smtClean="0"/>
              <a:t>継承などの「代表的な」参照関係のみを解析</a:t>
            </a:r>
            <a:endParaRPr lang="en-US" altLang="ja-JP" u="sng" dirty="0" smtClean="0"/>
          </a:p>
        </p:txBody>
      </p:sp>
      <p:sp>
        <p:nvSpPr>
          <p:cNvPr id="4" name="日付プレースホルダ 3"/>
          <p:cNvSpPr>
            <a:spLocks noGrp="1"/>
          </p:cNvSpPr>
          <p:nvPr>
            <p:ph type="dt" sz="half" idx="10"/>
          </p:nvPr>
        </p:nvSpPr>
        <p:spPr/>
        <p:txBody>
          <a:bodyPr/>
          <a:lstStyle/>
          <a:p>
            <a:r>
              <a:rPr kumimoji="1" lang="en-US" altLang="ja-JP" smtClean="0"/>
              <a:t>2008/12/24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8</a:t>
            </a:fld>
            <a:endParaRPr kumimoji="1" lang="ja-JP" altLang="en-US"/>
          </a:p>
        </p:txBody>
      </p:sp>
      <p:grpSp>
        <p:nvGrpSpPr>
          <p:cNvPr id="199" name="グループ化 198"/>
          <p:cNvGrpSpPr/>
          <p:nvPr/>
        </p:nvGrpSpPr>
        <p:grpSpPr>
          <a:xfrm rot="5400000">
            <a:off x="5250660" y="1535894"/>
            <a:ext cx="4286281" cy="3214710"/>
            <a:chOff x="2500298" y="2357430"/>
            <a:chExt cx="4857784" cy="3643338"/>
          </a:xfrm>
        </p:grpSpPr>
        <p:sp>
          <p:nvSpPr>
            <p:cNvPr id="200" name="正方形/長方形 199"/>
            <p:cNvSpPr/>
            <p:nvPr/>
          </p:nvSpPr>
          <p:spPr bwMode="auto">
            <a:xfrm>
              <a:off x="4071934"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1" name="正方形/長方形 200"/>
            <p:cNvSpPr/>
            <p:nvPr/>
          </p:nvSpPr>
          <p:spPr bwMode="auto">
            <a:xfrm>
              <a:off x="335755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2" name="正方形/長方形 201"/>
            <p:cNvSpPr/>
            <p:nvPr/>
          </p:nvSpPr>
          <p:spPr bwMode="auto">
            <a:xfrm>
              <a:off x="4000496" y="392906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3" name="正方形/長方形 202"/>
            <p:cNvSpPr/>
            <p:nvPr/>
          </p:nvSpPr>
          <p:spPr bwMode="auto">
            <a:xfrm>
              <a:off x="5000628"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4" name="正方形/長方形 203"/>
            <p:cNvSpPr/>
            <p:nvPr/>
          </p:nvSpPr>
          <p:spPr bwMode="auto">
            <a:xfrm>
              <a:off x="4214810"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5" name="正方形/長方形 204"/>
            <p:cNvSpPr/>
            <p:nvPr/>
          </p:nvSpPr>
          <p:spPr bwMode="auto">
            <a:xfrm>
              <a:off x="4572000" y="435769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6" name="正方形/長方形 205"/>
            <p:cNvSpPr/>
            <p:nvPr/>
          </p:nvSpPr>
          <p:spPr bwMode="auto">
            <a:xfrm>
              <a:off x="535781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7" name="正方形/長方形 206"/>
            <p:cNvSpPr/>
            <p:nvPr/>
          </p:nvSpPr>
          <p:spPr bwMode="auto">
            <a:xfrm>
              <a:off x="4643438"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8" name="正方形/長方形 207"/>
            <p:cNvSpPr/>
            <p:nvPr/>
          </p:nvSpPr>
          <p:spPr bwMode="auto">
            <a:xfrm>
              <a:off x="528638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9" name="正方形/長方形 208"/>
            <p:cNvSpPr/>
            <p:nvPr/>
          </p:nvSpPr>
          <p:spPr bwMode="auto">
            <a:xfrm>
              <a:off x="5572132"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0" name="正方形/長方形 209"/>
            <p:cNvSpPr/>
            <p:nvPr/>
          </p:nvSpPr>
          <p:spPr bwMode="auto">
            <a:xfrm>
              <a:off x="5786446"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1" name="正方形/長方形 210"/>
            <p:cNvSpPr/>
            <p:nvPr/>
          </p:nvSpPr>
          <p:spPr bwMode="auto">
            <a:xfrm>
              <a:off x="3714744" y="250030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2" name="正方形/長方形 211"/>
            <p:cNvSpPr/>
            <p:nvPr/>
          </p:nvSpPr>
          <p:spPr bwMode="auto">
            <a:xfrm>
              <a:off x="4286248"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3" name="正方形/長方形 212"/>
            <p:cNvSpPr/>
            <p:nvPr/>
          </p:nvSpPr>
          <p:spPr bwMode="auto">
            <a:xfrm>
              <a:off x="464343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4" name="正方形/長方形 213"/>
            <p:cNvSpPr/>
            <p:nvPr/>
          </p:nvSpPr>
          <p:spPr bwMode="auto">
            <a:xfrm>
              <a:off x="4071934"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5" name="正方形/長方形 214"/>
            <p:cNvSpPr/>
            <p:nvPr/>
          </p:nvSpPr>
          <p:spPr bwMode="auto">
            <a:xfrm>
              <a:off x="2500298"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6" name="正方形/長方形 215"/>
            <p:cNvSpPr/>
            <p:nvPr/>
          </p:nvSpPr>
          <p:spPr bwMode="auto">
            <a:xfrm>
              <a:off x="4857752"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7" name="正方形/長方形 216"/>
            <p:cNvSpPr/>
            <p:nvPr/>
          </p:nvSpPr>
          <p:spPr bwMode="auto">
            <a:xfrm>
              <a:off x="3714744" y="464344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8" name="正方形/長方形 217"/>
            <p:cNvSpPr/>
            <p:nvPr/>
          </p:nvSpPr>
          <p:spPr bwMode="auto">
            <a:xfrm>
              <a:off x="4857752" y="407194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19" name="正方形/長方形 218"/>
            <p:cNvSpPr/>
            <p:nvPr/>
          </p:nvSpPr>
          <p:spPr bwMode="auto">
            <a:xfrm>
              <a:off x="3857620" y="550070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0" name="正方形/長方形 219"/>
            <p:cNvSpPr/>
            <p:nvPr/>
          </p:nvSpPr>
          <p:spPr bwMode="auto">
            <a:xfrm>
              <a:off x="5715008" y="350043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1" name="正方形/長方形 220"/>
            <p:cNvSpPr/>
            <p:nvPr/>
          </p:nvSpPr>
          <p:spPr bwMode="auto">
            <a:xfrm>
              <a:off x="642938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2" name="正方形/長方形 221"/>
            <p:cNvSpPr/>
            <p:nvPr/>
          </p:nvSpPr>
          <p:spPr bwMode="auto">
            <a:xfrm>
              <a:off x="5857884"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3" name="正方形/長方形 222"/>
            <p:cNvSpPr/>
            <p:nvPr/>
          </p:nvSpPr>
          <p:spPr bwMode="auto">
            <a:xfrm>
              <a:off x="3643306" y="414338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4" name="正方形/長方形 223"/>
            <p:cNvSpPr/>
            <p:nvPr/>
          </p:nvSpPr>
          <p:spPr bwMode="auto">
            <a:xfrm>
              <a:off x="378618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5" name="正方形/長方形 224"/>
            <p:cNvSpPr/>
            <p:nvPr/>
          </p:nvSpPr>
          <p:spPr bwMode="auto">
            <a:xfrm>
              <a:off x="36433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6" name="正方形/長方形 225"/>
            <p:cNvSpPr/>
            <p:nvPr/>
          </p:nvSpPr>
          <p:spPr bwMode="auto">
            <a:xfrm>
              <a:off x="3071802"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27" name="直線矢印コネクタ 226"/>
            <p:cNvCxnSpPr>
              <a:stCxn id="211" idx="3"/>
              <a:endCxn id="200" idx="0"/>
            </p:cNvCxnSpPr>
            <p:nvPr/>
          </p:nvCxnSpPr>
          <p:spPr bwMode="auto">
            <a:xfrm>
              <a:off x="3857620" y="2571744"/>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8" name="直線矢印コネクタ 227"/>
            <p:cNvCxnSpPr>
              <a:stCxn id="201" idx="3"/>
              <a:endCxn id="224" idx="1"/>
            </p:cNvCxnSpPr>
            <p:nvPr/>
          </p:nvCxnSpPr>
          <p:spPr bwMode="auto">
            <a:xfrm flipV="1">
              <a:off x="3500430" y="3500438"/>
              <a:ext cx="285752"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29" name="直線矢印コネクタ 228"/>
            <p:cNvCxnSpPr>
              <a:stCxn id="200" idx="2"/>
              <a:endCxn id="216" idx="1"/>
            </p:cNvCxnSpPr>
            <p:nvPr/>
          </p:nvCxnSpPr>
          <p:spPr bwMode="auto">
            <a:xfrm rot="16200000" flipH="1">
              <a:off x="4214810" y="3143248"/>
              <a:ext cx="571504"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0" name="直線矢印コネクタ 229"/>
            <p:cNvCxnSpPr>
              <a:stCxn id="213" idx="2"/>
              <a:endCxn id="216" idx="0"/>
            </p:cNvCxnSpPr>
            <p:nvPr/>
          </p:nvCxnSpPr>
          <p:spPr bwMode="auto">
            <a:xfrm rot="16200000" flipH="1">
              <a:off x="4500562" y="3286124"/>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1" name="直線矢印コネクタ 230"/>
            <p:cNvCxnSpPr>
              <a:stCxn id="212" idx="3"/>
              <a:endCxn id="216" idx="1"/>
            </p:cNvCxnSpPr>
            <p:nvPr/>
          </p:nvCxnSpPr>
          <p:spPr bwMode="auto">
            <a:xfrm>
              <a:off x="4429124" y="3786190"/>
              <a:ext cx="42862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2" name="直線矢印コネクタ 231"/>
            <p:cNvCxnSpPr>
              <a:stCxn id="224" idx="3"/>
              <a:endCxn id="216" idx="1"/>
            </p:cNvCxnSpPr>
            <p:nvPr/>
          </p:nvCxnSpPr>
          <p:spPr bwMode="auto">
            <a:xfrm>
              <a:off x="3929058" y="3500438"/>
              <a:ext cx="92869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3" name="直線矢印コネクタ 232"/>
            <p:cNvCxnSpPr>
              <a:stCxn id="224" idx="3"/>
              <a:endCxn id="212" idx="1"/>
            </p:cNvCxnSpPr>
            <p:nvPr/>
          </p:nvCxnSpPr>
          <p:spPr bwMode="auto">
            <a:xfrm>
              <a:off x="3929058" y="3500438"/>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4" name="直線矢印コネクタ 233"/>
            <p:cNvCxnSpPr>
              <a:stCxn id="224" idx="2"/>
              <a:endCxn id="202" idx="1"/>
            </p:cNvCxnSpPr>
            <p:nvPr/>
          </p:nvCxnSpPr>
          <p:spPr bwMode="auto">
            <a:xfrm rot="16200000" flipH="1">
              <a:off x="3714744" y="3714752"/>
              <a:ext cx="42862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5" name="直線矢印コネクタ 234"/>
            <p:cNvCxnSpPr>
              <a:stCxn id="202" idx="0"/>
              <a:endCxn id="212" idx="1"/>
            </p:cNvCxnSpPr>
            <p:nvPr/>
          </p:nvCxnSpPr>
          <p:spPr bwMode="auto">
            <a:xfrm rot="5400000" flipH="1" flipV="1">
              <a:off x="4107653" y="3750471"/>
              <a:ext cx="14287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6" name="直線矢印コネクタ 235"/>
            <p:cNvCxnSpPr>
              <a:stCxn id="202" idx="3"/>
              <a:endCxn id="216" idx="1"/>
            </p:cNvCxnSpPr>
            <p:nvPr/>
          </p:nvCxnSpPr>
          <p:spPr bwMode="auto">
            <a:xfrm flipV="1">
              <a:off x="4143372" y="3786190"/>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7" name="直線矢印コネクタ 236"/>
            <p:cNvCxnSpPr>
              <a:stCxn id="223" idx="3"/>
              <a:endCxn id="216" idx="1"/>
            </p:cNvCxnSpPr>
            <p:nvPr/>
          </p:nvCxnSpPr>
          <p:spPr bwMode="auto">
            <a:xfrm flipV="1">
              <a:off x="3786182" y="3786190"/>
              <a:ext cx="107157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8" name="直線矢印コネクタ 237"/>
            <p:cNvCxnSpPr>
              <a:stCxn id="208" idx="0"/>
              <a:endCxn id="216" idx="2"/>
            </p:cNvCxnSpPr>
            <p:nvPr/>
          </p:nvCxnSpPr>
          <p:spPr bwMode="auto">
            <a:xfrm rot="16200000" flipV="1">
              <a:off x="4786314" y="4000504"/>
              <a:ext cx="71438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39" name="直線矢印コネクタ 238"/>
            <p:cNvCxnSpPr>
              <a:stCxn id="218" idx="0"/>
              <a:endCxn id="216" idx="2"/>
            </p:cNvCxnSpPr>
            <p:nvPr/>
          </p:nvCxnSpPr>
          <p:spPr bwMode="auto">
            <a:xfrm rot="5400000" flipH="1" flipV="1">
              <a:off x="4822033" y="3964785"/>
              <a:ext cx="214314"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0" name="直線矢印コネクタ 239"/>
            <p:cNvCxnSpPr>
              <a:stCxn id="208" idx="0"/>
              <a:endCxn id="218" idx="2"/>
            </p:cNvCxnSpPr>
            <p:nvPr/>
          </p:nvCxnSpPr>
          <p:spPr bwMode="auto">
            <a:xfrm rot="16200000" flipV="1">
              <a:off x="4964909" y="4179099"/>
              <a:ext cx="357190"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1" name="直線矢印コネクタ 240"/>
            <p:cNvCxnSpPr>
              <a:stCxn id="207" idx="0"/>
              <a:endCxn id="216" idx="2"/>
            </p:cNvCxnSpPr>
            <p:nvPr/>
          </p:nvCxnSpPr>
          <p:spPr bwMode="auto">
            <a:xfrm rot="5400000" flipH="1" flipV="1">
              <a:off x="4357686" y="4214818"/>
              <a:ext cx="92869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2" name="直線矢印コネクタ 241"/>
            <p:cNvCxnSpPr>
              <a:stCxn id="206" idx="1"/>
              <a:endCxn id="216" idx="3"/>
            </p:cNvCxnSpPr>
            <p:nvPr/>
          </p:nvCxnSpPr>
          <p:spPr bwMode="auto">
            <a:xfrm rot="10800000">
              <a:off x="5000628" y="3786190"/>
              <a:ext cx="35719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3" name="直線矢印コネクタ 242"/>
            <p:cNvCxnSpPr>
              <a:stCxn id="203" idx="2"/>
              <a:endCxn id="216" idx="0"/>
            </p:cNvCxnSpPr>
            <p:nvPr/>
          </p:nvCxnSpPr>
          <p:spPr bwMode="auto">
            <a:xfrm rot="5400000">
              <a:off x="4857752" y="3500438"/>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4" name="直線矢印コネクタ 243"/>
            <p:cNvCxnSpPr>
              <a:stCxn id="220" idx="1"/>
              <a:endCxn id="216" idx="3"/>
            </p:cNvCxnSpPr>
            <p:nvPr/>
          </p:nvCxnSpPr>
          <p:spPr bwMode="auto">
            <a:xfrm rot="10800000" flipV="1">
              <a:off x="5000628" y="3571876"/>
              <a:ext cx="71438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5" name="直線矢印コネクタ 244"/>
            <p:cNvCxnSpPr>
              <a:stCxn id="221" idx="1"/>
              <a:endCxn id="220" idx="3"/>
            </p:cNvCxnSpPr>
            <p:nvPr/>
          </p:nvCxnSpPr>
          <p:spPr bwMode="auto">
            <a:xfrm rot="10800000">
              <a:off x="5857884" y="3571876"/>
              <a:ext cx="57150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6" name="直線矢印コネクタ 245"/>
            <p:cNvCxnSpPr>
              <a:stCxn id="221" idx="1"/>
              <a:endCxn id="206" idx="3"/>
            </p:cNvCxnSpPr>
            <p:nvPr/>
          </p:nvCxnSpPr>
          <p:spPr bwMode="auto">
            <a:xfrm rot="10800000" flipV="1">
              <a:off x="5500694" y="3643314"/>
              <a:ext cx="92869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7" name="直線矢印コネクタ 246"/>
            <p:cNvCxnSpPr>
              <a:stCxn id="209" idx="0"/>
              <a:endCxn id="216" idx="3"/>
            </p:cNvCxnSpPr>
            <p:nvPr/>
          </p:nvCxnSpPr>
          <p:spPr bwMode="auto">
            <a:xfrm rot="16200000" flipV="1">
              <a:off x="5072066" y="3714752"/>
              <a:ext cx="50006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8" name="直線矢印コネクタ 247"/>
            <p:cNvCxnSpPr>
              <a:stCxn id="209" idx="0"/>
              <a:endCxn id="206" idx="2"/>
            </p:cNvCxnSpPr>
            <p:nvPr/>
          </p:nvCxnSpPr>
          <p:spPr bwMode="auto">
            <a:xfrm rot="16200000" flipV="1">
              <a:off x="5322099"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49" name="直線矢印コネクタ 248"/>
            <p:cNvCxnSpPr>
              <a:stCxn id="210" idx="0"/>
              <a:endCxn id="218" idx="2"/>
            </p:cNvCxnSpPr>
            <p:nvPr/>
          </p:nvCxnSpPr>
          <p:spPr bwMode="auto">
            <a:xfrm rot="16200000" flipV="1">
              <a:off x="4786314" y="4357694"/>
              <a:ext cx="121444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0" name="直線矢印コネクタ 249"/>
            <p:cNvCxnSpPr>
              <a:stCxn id="222" idx="1"/>
              <a:endCxn id="209" idx="2"/>
            </p:cNvCxnSpPr>
            <p:nvPr/>
          </p:nvCxnSpPr>
          <p:spPr bwMode="auto">
            <a:xfrm rot="10800000">
              <a:off x="5643570" y="442913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1" name="直線矢印コネクタ 250"/>
            <p:cNvCxnSpPr>
              <a:stCxn id="210" idx="0"/>
              <a:endCxn id="216" idx="2"/>
            </p:cNvCxnSpPr>
            <p:nvPr/>
          </p:nvCxnSpPr>
          <p:spPr bwMode="auto">
            <a:xfrm rot="16200000" flipV="1">
              <a:off x="4607719" y="4179099"/>
              <a:ext cx="1571636" cy="92869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2" name="直線矢印コネクタ 251"/>
            <p:cNvCxnSpPr>
              <a:stCxn id="214" idx="3"/>
              <a:endCxn id="216" idx="1"/>
            </p:cNvCxnSpPr>
            <p:nvPr/>
          </p:nvCxnSpPr>
          <p:spPr bwMode="auto">
            <a:xfrm flipV="1">
              <a:off x="4214810" y="3786190"/>
              <a:ext cx="64294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3" name="直線矢印コネクタ 252"/>
            <p:cNvCxnSpPr>
              <a:stCxn id="214" idx="0"/>
              <a:endCxn id="212" idx="2"/>
            </p:cNvCxnSpPr>
            <p:nvPr/>
          </p:nvCxnSpPr>
          <p:spPr bwMode="auto">
            <a:xfrm rot="5400000" flipH="1" flipV="1">
              <a:off x="4036215" y="3964785"/>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4" name="直線矢印コネクタ 253"/>
            <p:cNvCxnSpPr>
              <a:stCxn id="225" idx="3"/>
              <a:endCxn id="212" idx="1"/>
            </p:cNvCxnSpPr>
            <p:nvPr/>
          </p:nvCxnSpPr>
          <p:spPr bwMode="auto">
            <a:xfrm flipV="1">
              <a:off x="3786182"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5" name="直線矢印コネクタ 254"/>
            <p:cNvCxnSpPr>
              <a:stCxn id="201" idx="3"/>
              <a:endCxn id="212" idx="1"/>
            </p:cNvCxnSpPr>
            <p:nvPr/>
          </p:nvCxnSpPr>
          <p:spPr bwMode="auto">
            <a:xfrm>
              <a:off x="3500430" y="3786190"/>
              <a:ext cx="785818"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6" name="直線矢印コネクタ 255"/>
            <p:cNvCxnSpPr>
              <a:stCxn id="200" idx="2"/>
              <a:endCxn id="212" idx="0"/>
            </p:cNvCxnSpPr>
            <p:nvPr/>
          </p:nvCxnSpPr>
          <p:spPr bwMode="auto">
            <a:xfrm rot="16200000" flipH="1">
              <a:off x="4000496" y="3357562"/>
              <a:ext cx="500066"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7" name="直線矢印コネクタ 256"/>
            <p:cNvCxnSpPr>
              <a:stCxn id="213" idx="3"/>
              <a:endCxn id="203" idx="1"/>
            </p:cNvCxnSpPr>
            <p:nvPr/>
          </p:nvCxnSpPr>
          <p:spPr bwMode="auto">
            <a:xfrm>
              <a:off x="4786314" y="3000372"/>
              <a:ext cx="214314"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8" name="直線矢印コネクタ 257"/>
            <p:cNvCxnSpPr>
              <a:stCxn id="204" idx="0"/>
              <a:endCxn id="205" idx="2"/>
            </p:cNvCxnSpPr>
            <p:nvPr/>
          </p:nvCxnSpPr>
          <p:spPr bwMode="auto">
            <a:xfrm rot="5400000" flipH="1" flipV="1">
              <a:off x="4214810" y="4572008"/>
              <a:ext cx="50006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59" name="直線矢印コネクタ 258"/>
            <p:cNvCxnSpPr>
              <a:stCxn id="219" idx="0"/>
              <a:endCxn id="204" idx="1"/>
            </p:cNvCxnSpPr>
            <p:nvPr/>
          </p:nvCxnSpPr>
          <p:spPr bwMode="auto">
            <a:xfrm rot="5400000" flipH="1" flipV="1">
              <a:off x="3857620" y="5143512"/>
              <a:ext cx="42862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0" name="直線矢印コネクタ 259"/>
            <p:cNvCxnSpPr>
              <a:stCxn id="226" idx="3"/>
              <a:endCxn id="204" idx="1"/>
            </p:cNvCxnSpPr>
            <p:nvPr/>
          </p:nvCxnSpPr>
          <p:spPr bwMode="auto">
            <a:xfrm flipV="1">
              <a:off x="3214678" y="5072074"/>
              <a:ext cx="1000132"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1" name="直線矢印コネクタ 260"/>
            <p:cNvCxnSpPr>
              <a:stCxn id="217" idx="3"/>
              <a:endCxn id="204" idx="1"/>
            </p:cNvCxnSpPr>
            <p:nvPr/>
          </p:nvCxnSpPr>
          <p:spPr bwMode="auto">
            <a:xfrm>
              <a:off x="3857620" y="471488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2" name="直線矢印コネクタ 261"/>
            <p:cNvCxnSpPr>
              <a:stCxn id="215" idx="3"/>
              <a:endCxn id="225" idx="1"/>
            </p:cNvCxnSpPr>
            <p:nvPr/>
          </p:nvCxnSpPr>
          <p:spPr bwMode="auto">
            <a:xfrm>
              <a:off x="2643174" y="3929066"/>
              <a:ext cx="1000132"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63" name="正方形/長方形 262"/>
            <p:cNvSpPr/>
            <p:nvPr/>
          </p:nvSpPr>
          <p:spPr bwMode="auto">
            <a:xfrm>
              <a:off x="278605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4" name="正方形/長方形 263"/>
            <p:cNvSpPr/>
            <p:nvPr/>
          </p:nvSpPr>
          <p:spPr bwMode="auto">
            <a:xfrm>
              <a:off x="5000628" y="585789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5" name="正方形/長方形 264"/>
            <p:cNvSpPr/>
            <p:nvPr/>
          </p:nvSpPr>
          <p:spPr bwMode="auto">
            <a:xfrm>
              <a:off x="6215074" y="450057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66" name="直線矢印コネクタ 265"/>
            <p:cNvCxnSpPr>
              <a:stCxn id="263" idx="3"/>
              <a:endCxn id="214" idx="1"/>
            </p:cNvCxnSpPr>
            <p:nvPr/>
          </p:nvCxnSpPr>
          <p:spPr bwMode="auto">
            <a:xfrm flipV="1">
              <a:off x="2928926" y="4357694"/>
              <a:ext cx="114300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7" name="直線矢印コネクタ 266"/>
            <p:cNvCxnSpPr>
              <a:stCxn id="265" idx="1"/>
              <a:endCxn id="206" idx="3"/>
            </p:cNvCxnSpPr>
            <p:nvPr/>
          </p:nvCxnSpPr>
          <p:spPr bwMode="auto">
            <a:xfrm rot="10800000">
              <a:off x="5500694" y="3786190"/>
              <a:ext cx="714380"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68" name="直線矢印コネクタ 267"/>
            <p:cNvCxnSpPr>
              <a:stCxn id="264" idx="0"/>
              <a:endCxn id="218" idx="2"/>
            </p:cNvCxnSpPr>
            <p:nvPr/>
          </p:nvCxnSpPr>
          <p:spPr bwMode="auto">
            <a:xfrm rot="16200000" flipV="1">
              <a:off x="4179091" y="4964917"/>
              <a:ext cx="164307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69" name="正方形/長方形 268"/>
            <p:cNvSpPr/>
            <p:nvPr/>
          </p:nvSpPr>
          <p:spPr bwMode="auto">
            <a:xfrm>
              <a:off x="5000628" y="242886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0" name="正方形/長方形 269"/>
            <p:cNvSpPr/>
            <p:nvPr/>
          </p:nvSpPr>
          <p:spPr bwMode="auto">
            <a:xfrm>
              <a:off x="4286248" y="271462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1" name="正方形/長方形 270"/>
            <p:cNvSpPr/>
            <p:nvPr/>
          </p:nvSpPr>
          <p:spPr bwMode="auto">
            <a:xfrm>
              <a:off x="5643570"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72" name="直線矢印コネクタ 271"/>
            <p:cNvCxnSpPr>
              <a:stCxn id="271" idx="2"/>
              <a:endCxn id="203" idx="0"/>
            </p:cNvCxnSpPr>
            <p:nvPr/>
          </p:nvCxnSpPr>
          <p:spPr bwMode="auto">
            <a:xfrm rot="5400000">
              <a:off x="5107785" y="2678901"/>
              <a:ext cx="57150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3" name="直線矢印コネクタ 272"/>
            <p:cNvCxnSpPr>
              <a:stCxn id="269" idx="2"/>
              <a:endCxn id="203" idx="0"/>
            </p:cNvCxnSpPr>
            <p:nvPr/>
          </p:nvCxnSpPr>
          <p:spPr bwMode="auto">
            <a:xfrm rot="5400000">
              <a:off x="4714876" y="2928934"/>
              <a:ext cx="714380" cy="158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4" name="直線矢印コネクタ 273"/>
            <p:cNvCxnSpPr>
              <a:stCxn id="270" idx="3"/>
              <a:endCxn id="213" idx="1"/>
            </p:cNvCxnSpPr>
            <p:nvPr/>
          </p:nvCxnSpPr>
          <p:spPr bwMode="auto">
            <a:xfrm>
              <a:off x="4429124" y="2786058"/>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75" name="直線矢印コネクタ 274"/>
            <p:cNvCxnSpPr>
              <a:stCxn id="205" idx="0"/>
              <a:endCxn id="216" idx="2"/>
            </p:cNvCxnSpPr>
            <p:nvPr/>
          </p:nvCxnSpPr>
          <p:spPr bwMode="auto">
            <a:xfrm rot="5400000" flipH="1" flipV="1">
              <a:off x="4536281" y="3964785"/>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76" name="正方形/長方形 275"/>
            <p:cNvSpPr/>
            <p:nvPr/>
          </p:nvSpPr>
          <p:spPr bwMode="auto">
            <a:xfrm>
              <a:off x="621507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7" name="正方形/長方形 276"/>
            <p:cNvSpPr/>
            <p:nvPr/>
          </p:nvSpPr>
          <p:spPr bwMode="auto">
            <a:xfrm>
              <a:off x="5429256" y="314324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8" name="正方形/長方形 277"/>
            <p:cNvSpPr/>
            <p:nvPr/>
          </p:nvSpPr>
          <p:spPr bwMode="auto">
            <a:xfrm>
              <a:off x="6643702" y="278605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9" name="正方形/長方形 278"/>
            <p:cNvSpPr/>
            <p:nvPr/>
          </p:nvSpPr>
          <p:spPr bwMode="auto">
            <a:xfrm>
              <a:off x="6643702" y="328612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0" name="正方形/長方形 279"/>
            <p:cNvSpPr/>
            <p:nvPr/>
          </p:nvSpPr>
          <p:spPr bwMode="auto">
            <a:xfrm>
              <a:off x="6072198" y="307181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81" name="直線矢印コネクタ 280"/>
            <p:cNvCxnSpPr>
              <a:stCxn id="220" idx="1"/>
              <a:endCxn id="277" idx="3"/>
            </p:cNvCxnSpPr>
            <p:nvPr/>
          </p:nvCxnSpPr>
          <p:spPr bwMode="auto">
            <a:xfrm rot="10800000">
              <a:off x="5572132" y="3214686"/>
              <a:ext cx="142876"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2" name="直線矢印コネクタ 281"/>
            <p:cNvCxnSpPr>
              <a:stCxn id="277" idx="1"/>
              <a:endCxn id="216" idx="3"/>
            </p:cNvCxnSpPr>
            <p:nvPr/>
          </p:nvCxnSpPr>
          <p:spPr bwMode="auto">
            <a:xfrm rot="10800000" flipV="1">
              <a:off x="5000628" y="3214686"/>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3" name="直線矢印コネクタ 282"/>
            <p:cNvCxnSpPr>
              <a:stCxn id="220" idx="1"/>
              <a:endCxn id="206" idx="3"/>
            </p:cNvCxnSpPr>
            <p:nvPr/>
          </p:nvCxnSpPr>
          <p:spPr bwMode="auto">
            <a:xfrm rot="10800000" flipV="1">
              <a:off x="5500694" y="3571876"/>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4" name="直線矢印コネクタ 283"/>
            <p:cNvCxnSpPr>
              <a:stCxn id="220" idx="1"/>
              <a:endCxn id="203" idx="3"/>
            </p:cNvCxnSpPr>
            <p:nvPr/>
          </p:nvCxnSpPr>
          <p:spPr bwMode="auto">
            <a:xfrm rot="10800000">
              <a:off x="5143504" y="3357562"/>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5" name="直線矢印コネクタ 284"/>
            <p:cNvCxnSpPr>
              <a:stCxn id="280" idx="2"/>
              <a:endCxn id="220" idx="3"/>
            </p:cNvCxnSpPr>
            <p:nvPr/>
          </p:nvCxnSpPr>
          <p:spPr bwMode="auto">
            <a:xfrm rot="5400000">
              <a:off x="5822165" y="3250405"/>
              <a:ext cx="35719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6" name="直線矢印コネクタ 285"/>
            <p:cNvCxnSpPr>
              <a:stCxn id="279" idx="1"/>
              <a:endCxn id="220" idx="3"/>
            </p:cNvCxnSpPr>
            <p:nvPr/>
          </p:nvCxnSpPr>
          <p:spPr bwMode="auto">
            <a:xfrm rot="10800000" flipV="1">
              <a:off x="5857884" y="335756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7" name="直線矢印コネクタ 286"/>
            <p:cNvCxnSpPr>
              <a:stCxn id="278" idx="1"/>
              <a:endCxn id="220" idx="3"/>
            </p:cNvCxnSpPr>
            <p:nvPr/>
          </p:nvCxnSpPr>
          <p:spPr bwMode="auto">
            <a:xfrm rot="10800000" flipV="1">
              <a:off x="5857884" y="2857496"/>
              <a:ext cx="785818"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8" name="直線矢印コネクタ 287"/>
            <p:cNvCxnSpPr>
              <a:stCxn id="205" idx="3"/>
              <a:endCxn id="218" idx="1"/>
            </p:cNvCxnSpPr>
            <p:nvPr/>
          </p:nvCxnSpPr>
          <p:spPr bwMode="auto">
            <a:xfrm flipV="1">
              <a:off x="4714876" y="4143380"/>
              <a:ext cx="14287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89" name="直線矢印コネクタ 288"/>
            <p:cNvCxnSpPr>
              <a:stCxn id="207" idx="0"/>
              <a:endCxn id="205" idx="2"/>
            </p:cNvCxnSpPr>
            <p:nvPr/>
          </p:nvCxnSpPr>
          <p:spPr bwMode="auto">
            <a:xfrm rot="16200000" flipV="1">
              <a:off x="4536281" y="4607727"/>
              <a:ext cx="285752"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0" name="直線矢印コネクタ 289"/>
            <p:cNvCxnSpPr>
              <a:stCxn id="276" idx="2"/>
              <a:endCxn id="220" idx="0"/>
            </p:cNvCxnSpPr>
            <p:nvPr/>
          </p:nvCxnSpPr>
          <p:spPr bwMode="auto">
            <a:xfrm rot="5400000">
              <a:off x="5536413" y="2750339"/>
              <a:ext cx="100013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1" name="直線矢印コネクタ 290"/>
            <p:cNvCxnSpPr>
              <a:stCxn id="276" idx="2"/>
              <a:endCxn id="280" idx="0"/>
            </p:cNvCxnSpPr>
            <p:nvPr/>
          </p:nvCxnSpPr>
          <p:spPr bwMode="auto">
            <a:xfrm rot="5400000">
              <a:off x="5929322" y="2714620"/>
              <a:ext cx="571504"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2" name="直線矢印コネクタ 291"/>
            <p:cNvCxnSpPr>
              <a:stCxn id="224" idx="3"/>
              <a:endCxn id="200" idx="2"/>
            </p:cNvCxnSpPr>
            <p:nvPr/>
          </p:nvCxnSpPr>
          <p:spPr bwMode="auto">
            <a:xfrm flipV="1">
              <a:off x="3929058" y="3214686"/>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3" name="直線矢印コネクタ 292"/>
            <p:cNvCxnSpPr>
              <a:stCxn id="271" idx="2"/>
              <a:endCxn id="277" idx="0"/>
            </p:cNvCxnSpPr>
            <p:nvPr/>
          </p:nvCxnSpPr>
          <p:spPr bwMode="auto">
            <a:xfrm rot="5400000">
              <a:off x="5393537" y="2821777"/>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4" name="直線矢印コネクタ 293"/>
            <p:cNvCxnSpPr>
              <a:stCxn id="270" idx="2"/>
              <a:endCxn id="216" idx="0"/>
            </p:cNvCxnSpPr>
            <p:nvPr/>
          </p:nvCxnSpPr>
          <p:spPr bwMode="auto">
            <a:xfrm rot="16200000" flipH="1">
              <a:off x="4214810" y="3000372"/>
              <a:ext cx="857256"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295" name="正方形/長方形 294"/>
            <p:cNvSpPr/>
            <p:nvPr/>
          </p:nvSpPr>
          <p:spPr bwMode="auto">
            <a:xfrm>
              <a:off x="3571868" y="292893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6" name="正方形/長方形 295"/>
            <p:cNvSpPr/>
            <p:nvPr/>
          </p:nvSpPr>
          <p:spPr bwMode="auto">
            <a:xfrm>
              <a:off x="2714612" y="342900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97" name="正方形/長方形 296"/>
            <p:cNvSpPr/>
            <p:nvPr/>
          </p:nvSpPr>
          <p:spPr bwMode="auto">
            <a:xfrm>
              <a:off x="3071802" y="321468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98" name="直線矢印コネクタ 297"/>
            <p:cNvCxnSpPr>
              <a:stCxn id="296" idx="3"/>
              <a:endCxn id="201" idx="1"/>
            </p:cNvCxnSpPr>
            <p:nvPr/>
          </p:nvCxnSpPr>
          <p:spPr bwMode="auto">
            <a:xfrm>
              <a:off x="2857488" y="3500438"/>
              <a:ext cx="500066"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299" name="直線矢印コネクタ 298"/>
            <p:cNvCxnSpPr>
              <a:stCxn id="297" idx="3"/>
              <a:endCxn id="224" idx="1"/>
            </p:cNvCxnSpPr>
            <p:nvPr/>
          </p:nvCxnSpPr>
          <p:spPr bwMode="auto">
            <a:xfrm>
              <a:off x="3214678" y="3286124"/>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0" name="直線矢印コネクタ 299"/>
            <p:cNvCxnSpPr>
              <a:stCxn id="295" idx="2"/>
              <a:endCxn id="224" idx="0"/>
            </p:cNvCxnSpPr>
            <p:nvPr/>
          </p:nvCxnSpPr>
          <p:spPr bwMode="auto">
            <a:xfrm rot="16200000" flipH="1">
              <a:off x="3571868" y="3143248"/>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01" name="正方形/長方形 300"/>
            <p:cNvSpPr/>
            <p:nvPr/>
          </p:nvSpPr>
          <p:spPr bwMode="auto">
            <a:xfrm>
              <a:off x="7143768" y="357187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2" name="正方形/長方形 301"/>
            <p:cNvSpPr/>
            <p:nvPr/>
          </p:nvSpPr>
          <p:spPr bwMode="auto">
            <a:xfrm>
              <a:off x="6000760"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3" name="正方形/長方形 302"/>
            <p:cNvSpPr/>
            <p:nvPr/>
          </p:nvSpPr>
          <p:spPr bwMode="auto">
            <a:xfrm>
              <a:off x="6429388" y="400050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04" name="正方形/長方形 303"/>
            <p:cNvSpPr/>
            <p:nvPr/>
          </p:nvSpPr>
          <p:spPr bwMode="auto">
            <a:xfrm>
              <a:off x="5786446" y="500063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05" name="直線矢印コネクタ 304"/>
            <p:cNvCxnSpPr>
              <a:stCxn id="302" idx="1"/>
              <a:endCxn id="206" idx="3"/>
            </p:cNvCxnSpPr>
            <p:nvPr/>
          </p:nvCxnSpPr>
          <p:spPr bwMode="auto">
            <a:xfrm rot="10800000">
              <a:off x="5500694" y="3786190"/>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6" name="直線矢印コネクタ 305"/>
            <p:cNvCxnSpPr>
              <a:stCxn id="301" idx="1"/>
              <a:endCxn id="220" idx="3"/>
            </p:cNvCxnSpPr>
            <p:nvPr/>
          </p:nvCxnSpPr>
          <p:spPr bwMode="auto">
            <a:xfrm rot="10800000">
              <a:off x="5857884" y="3571876"/>
              <a:ext cx="128588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7" name="直線矢印コネクタ 306"/>
            <p:cNvCxnSpPr>
              <a:stCxn id="304" idx="0"/>
              <a:endCxn id="216" idx="3"/>
            </p:cNvCxnSpPr>
            <p:nvPr/>
          </p:nvCxnSpPr>
          <p:spPr bwMode="auto">
            <a:xfrm rot="16200000" flipV="1">
              <a:off x="4822033" y="3964785"/>
              <a:ext cx="121444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08" name="直線矢印コネクタ 307"/>
            <p:cNvCxnSpPr>
              <a:stCxn id="303" idx="1"/>
              <a:endCxn id="302" idx="3"/>
            </p:cNvCxnSpPr>
            <p:nvPr/>
          </p:nvCxnSpPr>
          <p:spPr bwMode="auto">
            <a:xfrm rot="10800000">
              <a:off x="6143636" y="392906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09" name="正方形/長方形 308"/>
            <p:cNvSpPr/>
            <p:nvPr/>
          </p:nvSpPr>
          <p:spPr bwMode="auto">
            <a:xfrm>
              <a:off x="6500826" y="428625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0" name="正方形/長方形 309"/>
            <p:cNvSpPr/>
            <p:nvPr/>
          </p:nvSpPr>
          <p:spPr bwMode="auto">
            <a:xfrm>
              <a:off x="414337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11" name="直線矢印コネクタ 310"/>
            <p:cNvCxnSpPr>
              <a:stCxn id="310" idx="0"/>
              <a:endCxn id="216" idx="2"/>
            </p:cNvCxnSpPr>
            <p:nvPr/>
          </p:nvCxnSpPr>
          <p:spPr bwMode="auto">
            <a:xfrm rot="5400000" flipH="1" flipV="1">
              <a:off x="4143372" y="3929066"/>
              <a:ext cx="857256"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2" name="直線矢印コネクタ 311"/>
            <p:cNvCxnSpPr>
              <a:stCxn id="279" idx="1"/>
              <a:endCxn id="280" idx="3"/>
            </p:cNvCxnSpPr>
            <p:nvPr/>
          </p:nvCxnSpPr>
          <p:spPr bwMode="auto">
            <a:xfrm rot="10800000">
              <a:off x="6215074" y="3143248"/>
              <a:ext cx="42862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3" name="直線矢印コネクタ 312"/>
            <p:cNvCxnSpPr>
              <a:stCxn id="280" idx="1"/>
              <a:endCxn id="277" idx="3"/>
            </p:cNvCxnSpPr>
            <p:nvPr/>
          </p:nvCxnSpPr>
          <p:spPr bwMode="auto">
            <a:xfrm rot="10800000" flipV="1">
              <a:off x="5572132" y="3143248"/>
              <a:ext cx="50006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4" name="直線矢印コネクタ 313"/>
            <p:cNvCxnSpPr>
              <a:stCxn id="277" idx="1"/>
              <a:endCxn id="203" idx="3"/>
            </p:cNvCxnSpPr>
            <p:nvPr/>
          </p:nvCxnSpPr>
          <p:spPr bwMode="auto">
            <a:xfrm rot="10800000" flipV="1">
              <a:off x="5143504" y="3214686"/>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5" name="直線矢印コネクタ 314"/>
            <p:cNvCxnSpPr>
              <a:stCxn id="203" idx="3"/>
              <a:endCxn id="206" idx="0"/>
            </p:cNvCxnSpPr>
            <p:nvPr/>
          </p:nvCxnSpPr>
          <p:spPr bwMode="auto">
            <a:xfrm>
              <a:off x="5143504" y="3357562"/>
              <a:ext cx="28575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6" name="直線矢印コネクタ 315"/>
            <p:cNvCxnSpPr>
              <a:stCxn id="302" idx="0"/>
              <a:endCxn id="220" idx="2"/>
            </p:cNvCxnSpPr>
            <p:nvPr/>
          </p:nvCxnSpPr>
          <p:spPr bwMode="auto">
            <a:xfrm rot="16200000" flipV="1">
              <a:off x="5822165" y="3607595"/>
              <a:ext cx="21431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7" name="直線矢印コネクタ 316"/>
            <p:cNvCxnSpPr>
              <a:stCxn id="309" idx="0"/>
              <a:endCxn id="302" idx="2"/>
            </p:cNvCxnSpPr>
            <p:nvPr/>
          </p:nvCxnSpPr>
          <p:spPr bwMode="auto">
            <a:xfrm rot="16200000" flipV="1">
              <a:off x="6179355" y="3893347"/>
              <a:ext cx="28575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8" name="直線矢印コネクタ 317"/>
            <p:cNvCxnSpPr>
              <a:stCxn id="207" idx="0"/>
              <a:endCxn id="218" idx="2"/>
            </p:cNvCxnSpPr>
            <p:nvPr/>
          </p:nvCxnSpPr>
          <p:spPr bwMode="auto">
            <a:xfrm rot="5400000" flipH="1" flipV="1">
              <a:off x="4536281" y="4393413"/>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19" name="直線矢印コネクタ 318"/>
            <p:cNvCxnSpPr>
              <a:stCxn id="217" idx="3"/>
              <a:endCxn id="205" idx="1"/>
            </p:cNvCxnSpPr>
            <p:nvPr/>
          </p:nvCxnSpPr>
          <p:spPr bwMode="auto">
            <a:xfrm flipV="1">
              <a:off x="3857620"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0" name="直線矢印コネクタ 319"/>
            <p:cNvCxnSpPr>
              <a:stCxn id="225" idx="0"/>
              <a:endCxn id="224" idx="2"/>
            </p:cNvCxnSpPr>
            <p:nvPr/>
          </p:nvCxnSpPr>
          <p:spPr bwMode="auto">
            <a:xfrm rot="5400000" flipH="1" flipV="1">
              <a:off x="3643306" y="3643314"/>
              <a:ext cx="28575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21" name="正方形/長方形 320"/>
            <p:cNvSpPr/>
            <p:nvPr/>
          </p:nvSpPr>
          <p:spPr bwMode="auto">
            <a:xfrm>
              <a:off x="5143504" y="492919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2" name="正方形/長方形 321"/>
            <p:cNvSpPr/>
            <p:nvPr/>
          </p:nvSpPr>
          <p:spPr bwMode="auto">
            <a:xfrm>
              <a:off x="4286248" y="535782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3" name="正方形/長方形 322"/>
            <p:cNvSpPr/>
            <p:nvPr/>
          </p:nvSpPr>
          <p:spPr bwMode="auto">
            <a:xfrm>
              <a:off x="4786314" y="542926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4" name="正方形/長方形 323"/>
            <p:cNvSpPr/>
            <p:nvPr/>
          </p:nvSpPr>
          <p:spPr bwMode="auto">
            <a:xfrm>
              <a:off x="4429124" y="5715016"/>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25" name="直線矢印コネクタ 324"/>
            <p:cNvCxnSpPr>
              <a:stCxn id="322" idx="0"/>
              <a:endCxn id="207" idx="2"/>
            </p:cNvCxnSpPr>
            <p:nvPr/>
          </p:nvCxnSpPr>
          <p:spPr bwMode="auto">
            <a:xfrm rot="5400000" flipH="1" flipV="1">
              <a:off x="4321967" y="4964917"/>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6" name="直線矢印コネクタ 325"/>
            <p:cNvCxnSpPr>
              <a:stCxn id="324" idx="0"/>
              <a:endCxn id="207" idx="2"/>
            </p:cNvCxnSpPr>
            <p:nvPr/>
          </p:nvCxnSpPr>
          <p:spPr bwMode="auto">
            <a:xfrm rot="5400000" flipH="1" flipV="1">
              <a:off x="4214810" y="5214950"/>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7" name="直線矢印コネクタ 326"/>
            <p:cNvCxnSpPr>
              <a:stCxn id="323" idx="0"/>
              <a:endCxn id="207" idx="2"/>
            </p:cNvCxnSpPr>
            <p:nvPr/>
          </p:nvCxnSpPr>
          <p:spPr bwMode="auto">
            <a:xfrm rot="16200000" flipV="1">
              <a:off x="4536281" y="5107793"/>
              <a:ext cx="500066"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8" name="直線矢印コネクタ 327"/>
            <p:cNvCxnSpPr>
              <a:stCxn id="321" idx="0"/>
              <a:endCxn id="218" idx="2"/>
            </p:cNvCxnSpPr>
            <p:nvPr/>
          </p:nvCxnSpPr>
          <p:spPr bwMode="auto">
            <a:xfrm rot="16200000" flipV="1">
              <a:off x="4714876" y="4429132"/>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29" name="直線矢印コネクタ 328"/>
            <p:cNvCxnSpPr>
              <a:stCxn id="321" idx="1"/>
              <a:endCxn id="205" idx="3"/>
            </p:cNvCxnSpPr>
            <p:nvPr/>
          </p:nvCxnSpPr>
          <p:spPr bwMode="auto">
            <a:xfrm rot="10800000">
              <a:off x="4714876" y="4429132"/>
              <a:ext cx="42862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0" name="直線矢印コネクタ 329"/>
            <p:cNvCxnSpPr>
              <a:stCxn id="321" idx="1"/>
              <a:endCxn id="207" idx="3"/>
            </p:cNvCxnSpPr>
            <p:nvPr/>
          </p:nvCxnSpPr>
          <p:spPr bwMode="auto">
            <a:xfrm rot="10800000">
              <a:off x="4786314" y="4857760"/>
              <a:ext cx="35719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1" name="直線矢印コネクタ 330"/>
            <p:cNvCxnSpPr>
              <a:stCxn id="323" idx="0"/>
              <a:endCxn id="321" idx="2"/>
            </p:cNvCxnSpPr>
            <p:nvPr/>
          </p:nvCxnSpPr>
          <p:spPr bwMode="auto">
            <a:xfrm rot="5400000" flipH="1" flipV="1">
              <a:off x="4857752" y="5072074"/>
              <a:ext cx="357190"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2" name="直線矢印コネクタ 331"/>
            <p:cNvCxnSpPr>
              <a:stCxn id="204" idx="3"/>
              <a:endCxn id="207" idx="1"/>
            </p:cNvCxnSpPr>
            <p:nvPr/>
          </p:nvCxnSpPr>
          <p:spPr bwMode="auto">
            <a:xfrm flipV="1">
              <a:off x="4357686" y="4857760"/>
              <a:ext cx="28575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3" name="直線矢印コネクタ 332"/>
            <p:cNvCxnSpPr>
              <a:stCxn id="323" idx="0"/>
              <a:endCxn id="218" idx="2"/>
            </p:cNvCxnSpPr>
            <p:nvPr/>
          </p:nvCxnSpPr>
          <p:spPr bwMode="auto">
            <a:xfrm rot="5400000" flipH="1" flipV="1">
              <a:off x="4286248" y="4786322"/>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4" name="直線矢印コネクタ 333"/>
            <p:cNvCxnSpPr>
              <a:stCxn id="321" idx="0"/>
              <a:endCxn id="216" idx="2"/>
            </p:cNvCxnSpPr>
            <p:nvPr/>
          </p:nvCxnSpPr>
          <p:spPr bwMode="auto">
            <a:xfrm rot="16200000" flipV="1">
              <a:off x="4536281" y="4250537"/>
              <a:ext cx="107157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5" name="直線矢印コネクタ 334"/>
            <p:cNvCxnSpPr>
              <a:stCxn id="323" idx="0"/>
              <a:endCxn id="216" idx="2"/>
            </p:cNvCxnSpPr>
            <p:nvPr/>
          </p:nvCxnSpPr>
          <p:spPr bwMode="auto">
            <a:xfrm rot="5400000" flipH="1" flipV="1">
              <a:off x="4107653" y="4607727"/>
              <a:ext cx="157163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6" name="直線矢印コネクタ 335"/>
            <p:cNvCxnSpPr>
              <a:stCxn id="217" idx="3"/>
              <a:endCxn id="216" idx="2"/>
            </p:cNvCxnSpPr>
            <p:nvPr/>
          </p:nvCxnSpPr>
          <p:spPr bwMode="auto">
            <a:xfrm flipV="1">
              <a:off x="3857620" y="3857628"/>
              <a:ext cx="1071570"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7" name="直線矢印コネクタ 336"/>
            <p:cNvCxnSpPr>
              <a:stCxn id="322" idx="0"/>
              <a:endCxn id="216" idx="2"/>
            </p:cNvCxnSpPr>
            <p:nvPr/>
          </p:nvCxnSpPr>
          <p:spPr bwMode="auto">
            <a:xfrm rot="5400000" flipH="1" flipV="1">
              <a:off x="3893339" y="4321975"/>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8" name="直線矢印コネクタ 337"/>
            <p:cNvCxnSpPr>
              <a:stCxn id="263" idx="3"/>
              <a:endCxn id="216" idx="1"/>
            </p:cNvCxnSpPr>
            <p:nvPr/>
          </p:nvCxnSpPr>
          <p:spPr bwMode="auto">
            <a:xfrm flipV="1">
              <a:off x="2928926" y="3786190"/>
              <a:ext cx="1928826" cy="85725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39" name="直線矢印コネクタ 338"/>
            <p:cNvCxnSpPr>
              <a:stCxn id="222" idx="1"/>
              <a:endCxn id="216" idx="3"/>
            </p:cNvCxnSpPr>
            <p:nvPr/>
          </p:nvCxnSpPr>
          <p:spPr bwMode="auto">
            <a:xfrm rot="10800000">
              <a:off x="5000628" y="3786190"/>
              <a:ext cx="857256"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0" name="直線矢印コネクタ 339"/>
            <p:cNvCxnSpPr>
              <a:stCxn id="265" idx="1"/>
              <a:endCxn id="216" idx="3"/>
            </p:cNvCxnSpPr>
            <p:nvPr/>
          </p:nvCxnSpPr>
          <p:spPr bwMode="auto">
            <a:xfrm rot="10800000">
              <a:off x="5000628" y="3786190"/>
              <a:ext cx="1214446"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1" name="直線矢印コネクタ 340"/>
            <p:cNvCxnSpPr>
              <a:stCxn id="309" idx="1"/>
              <a:endCxn id="216" idx="3"/>
            </p:cNvCxnSpPr>
            <p:nvPr/>
          </p:nvCxnSpPr>
          <p:spPr bwMode="auto">
            <a:xfrm rot="10800000">
              <a:off x="5000628" y="3786190"/>
              <a:ext cx="1500198"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2" name="直線矢印コネクタ 341"/>
            <p:cNvCxnSpPr>
              <a:stCxn id="296" idx="3"/>
              <a:endCxn id="216" idx="1"/>
            </p:cNvCxnSpPr>
            <p:nvPr/>
          </p:nvCxnSpPr>
          <p:spPr bwMode="auto">
            <a:xfrm>
              <a:off x="2857488" y="3500438"/>
              <a:ext cx="200026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3" name="直線矢印コネクタ 342"/>
            <p:cNvCxnSpPr>
              <a:stCxn id="211" idx="3"/>
              <a:endCxn id="216" idx="1"/>
            </p:cNvCxnSpPr>
            <p:nvPr/>
          </p:nvCxnSpPr>
          <p:spPr bwMode="auto">
            <a:xfrm>
              <a:off x="3857620" y="2571744"/>
              <a:ext cx="1000132"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4" name="直線矢印コネクタ 343"/>
            <p:cNvCxnSpPr>
              <a:stCxn id="295" idx="2"/>
              <a:endCxn id="216" idx="1"/>
            </p:cNvCxnSpPr>
            <p:nvPr/>
          </p:nvCxnSpPr>
          <p:spPr bwMode="auto">
            <a:xfrm rot="16200000" flipH="1">
              <a:off x="3893339" y="2821777"/>
              <a:ext cx="714380" cy="121444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5" name="直線矢印コネクタ 344"/>
            <p:cNvCxnSpPr>
              <a:stCxn id="269" idx="2"/>
              <a:endCxn id="216" idx="0"/>
            </p:cNvCxnSpPr>
            <p:nvPr/>
          </p:nvCxnSpPr>
          <p:spPr bwMode="auto">
            <a:xfrm rot="5400000">
              <a:off x="4429124" y="3071810"/>
              <a:ext cx="114300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6" name="直線矢印コネクタ 345"/>
            <p:cNvCxnSpPr>
              <a:stCxn id="279" idx="1"/>
              <a:endCxn id="206" idx="3"/>
            </p:cNvCxnSpPr>
            <p:nvPr/>
          </p:nvCxnSpPr>
          <p:spPr bwMode="auto">
            <a:xfrm rot="10800000" flipV="1">
              <a:off x="5500694" y="3357562"/>
              <a:ext cx="1143008" cy="42862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7" name="直線矢印コネクタ 346"/>
            <p:cNvCxnSpPr>
              <a:stCxn id="271" idx="2"/>
              <a:endCxn id="216" idx="0"/>
            </p:cNvCxnSpPr>
            <p:nvPr/>
          </p:nvCxnSpPr>
          <p:spPr bwMode="auto">
            <a:xfrm rot="5400000">
              <a:off x="4822033" y="2821777"/>
              <a:ext cx="1000132" cy="78581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8" name="直線矢印コネクタ 347"/>
            <p:cNvCxnSpPr>
              <a:stCxn id="302" idx="1"/>
              <a:endCxn id="216" idx="3"/>
            </p:cNvCxnSpPr>
            <p:nvPr/>
          </p:nvCxnSpPr>
          <p:spPr bwMode="auto">
            <a:xfrm rot="10800000">
              <a:off x="5000628" y="3786190"/>
              <a:ext cx="1000132"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49" name="直線矢印コネクタ 348"/>
            <p:cNvCxnSpPr>
              <a:stCxn id="221" idx="1"/>
              <a:endCxn id="216" idx="3"/>
            </p:cNvCxnSpPr>
            <p:nvPr/>
          </p:nvCxnSpPr>
          <p:spPr bwMode="auto">
            <a:xfrm rot="10800000" flipV="1">
              <a:off x="5000628" y="3643314"/>
              <a:ext cx="142876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0" name="直線矢印コネクタ 349"/>
            <p:cNvCxnSpPr>
              <a:stCxn id="225" idx="3"/>
              <a:endCxn id="202" idx="1"/>
            </p:cNvCxnSpPr>
            <p:nvPr/>
          </p:nvCxnSpPr>
          <p:spPr bwMode="auto">
            <a:xfrm>
              <a:off x="3786182" y="3929066"/>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1" name="直線矢印コネクタ 350"/>
            <p:cNvCxnSpPr>
              <a:stCxn id="212" idx="3"/>
              <a:endCxn id="218" idx="1"/>
            </p:cNvCxnSpPr>
            <p:nvPr/>
          </p:nvCxnSpPr>
          <p:spPr bwMode="auto">
            <a:xfrm>
              <a:off x="4429124" y="3786190"/>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2" name="直線矢印コネクタ 351"/>
            <p:cNvCxnSpPr>
              <a:stCxn id="202" idx="3"/>
              <a:endCxn id="218" idx="1"/>
            </p:cNvCxnSpPr>
            <p:nvPr/>
          </p:nvCxnSpPr>
          <p:spPr bwMode="auto">
            <a:xfrm>
              <a:off x="4143372" y="4000504"/>
              <a:ext cx="714380"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3" name="直線矢印コネクタ 352"/>
            <p:cNvCxnSpPr>
              <a:stCxn id="205" idx="0"/>
              <a:endCxn id="218" idx="1"/>
            </p:cNvCxnSpPr>
            <p:nvPr/>
          </p:nvCxnSpPr>
          <p:spPr bwMode="auto">
            <a:xfrm rot="5400000" flipH="1" flipV="1">
              <a:off x="4643438" y="4143380"/>
              <a:ext cx="21431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4" name="直線矢印コネクタ 353"/>
            <p:cNvCxnSpPr>
              <a:stCxn id="214" idx="3"/>
              <a:endCxn id="218" idx="1"/>
            </p:cNvCxnSpPr>
            <p:nvPr/>
          </p:nvCxnSpPr>
          <p:spPr bwMode="auto">
            <a:xfrm flipV="1">
              <a:off x="4214810" y="4143380"/>
              <a:ext cx="64294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5" name="直線矢印コネクタ 354"/>
            <p:cNvCxnSpPr>
              <a:stCxn id="208" idx="0"/>
              <a:endCxn id="218" idx="3"/>
            </p:cNvCxnSpPr>
            <p:nvPr/>
          </p:nvCxnSpPr>
          <p:spPr bwMode="auto">
            <a:xfrm rot="16200000" flipV="1">
              <a:off x="4964909" y="4179099"/>
              <a:ext cx="428628"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6" name="直線矢印コネクタ 355"/>
            <p:cNvCxnSpPr>
              <a:stCxn id="209" idx="1"/>
              <a:endCxn id="218" idx="3"/>
            </p:cNvCxnSpPr>
            <p:nvPr/>
          </p:nvCxnSpPr>
          <p:spPr bwMode="auto">
            <a:xfrm rot="10800000">
              <a:off x="5000628" y="4143380"/>
              <a:ext cx="571504"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7" name="直線矢印コネクタ 356"/>
            <p:cNvCxnSpPr>
              <a:stCxn id="302" idx="1"/>
              <a:endCxn id="218" idx="3"/>
            </p:cNvCxnSpPr>
            <p:nvPr/>
          </p:nvCxnSpPr>
          <p:spPr bwMode="auto">
            <a:xfrm rot="10800000" flipV="1">
              <a:off x="5000628" y="3929066"/>
              <a:ext cx="1000132"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58" name="直線矢印コネクタ 357"/>
            <p:cNvCxnSpPr>
              <a:stCxn id="223" idx="3"/>
              <a:endCxn id="218" idx="1"/>
            </p:cNvCxnSpPr>
            <p:nvPr/>
          </p:nvCxnSpPr>
          <p:spPr bwMode="auto">
            <a:xfrm flipV="1">
              <a:off x="3786182" y="4143380"/>
              <a:ext cx="107157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59" name="正方形/長方形 358"/>
            <p:cNvSpPr/>
            <p:nvPr/>
          </p:nvSpPr>
          <p:spPr bwMode="auto">
            <a:xfrm>
              <a:off x="6929454" y="478632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60" name="正方形/長方形 359"/>
            <p:cNvSpPr/>
            <p:nvPr/>
          </p:nvSpPr>
          <p:spPr bwMode="auto">
            <a:xfrm>
              <a:off x="3071802" y="471488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61" name="直線矢印コネクタ 360"/>
            <p:cNvCxnSpPr>
              <a:stCxn id="360" idx="3"/>
              <a:endCxn id="218" idx="1"/>
            </p:cNvCxnSpPr>
            <p:nvPr/>
          </p:nvCxnSpPr>
          <p:spPr bwMode="auto">
            <a:xfrm flipV="1">
              <a:off x="3214678" y="4143380"/>
              <a:ext cx="164307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2" name="直線矢印コネクタ 361"/>
            <p:cNvCxnSpPr>
              <a:stCxn id="359" idx="1"/>
              <a:endCxn id="265" idx="3"/>
            </p:cNvCxnSpPr>
            <p:nvPr/>
          </p:nvCxnSpPr>
          <p:spPr bwMode="auto">
            <a:xfrm rot="10800000">
              <a:off x="6357950" y="4572008"/>
              <a:ext cx="571504"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63" name="正方形/長方形 362"/>
            <p:cNvSpPr/>
            <p:nvPr/>
          </p:nvSpPr>
          <p:spPr bwMode="auto">
            <a:xfrm>
              <a:off x="5929322" y="2571744"/>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64" name="直線矢印コネクタ 363"/>
            <p:cNvCxnSpPr>
              <a:stCxn id="363" idx="2"/>
              <a:endCxn id="220" idx="0"/>
            </p:cNvCxnSpPr>
            <p:nvPr/>
          </p:nvCxnSpPr>
          <p:spPr bwMode="auto">
            <a:xfrm rot="5400000">
              <a:off x="5500694" y="3000372"/>
              <a:ext cx="78581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5" name="直線矢印コネクタ 364"/>
            <p:cNvCxnSpPr>
              <a:stCxn id="270" idx="2"/>
              <a:endCxn id="218" idx="1"/>
            </p:cNvCxnSpPr>
            <p:nvPr/>
          </p:nvCxnSpPr>
          <p:spPr bwMode="auto">
            <a:xfrm rot="16200000" flipH="1">
              <a:off x="3964777" y="3250405"/>
              <a:ext cx="128588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6" name="直線矢印コネクタ 365"/>
            <p:cNvCxnSpPr>
              <a:stCxn id="200" idx="3"/>
              <a:endCxn id="218" idx="1"/>
            </p:cNvCxnSpPr>
            <p:nvPr/>
          </p:nvCxnSpPr>
          <p:spPr bwMode="auto">
            <a:xfrm>
              <a:off x="4214810" y="3143248"/>
              <a:ext cx="642942" cy="100013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67" name="直線矢印コネクタ 366"/>
            <p:cNvCxnSpPr>
              <a:stCxn id="224" idx="3"/>
              <a:endCxn id="218" idx="1"/>
            </p:cNvCxnSpPr>
            <p:nvPr/>
          </p:nvCxnSpPr>
          <p:spPr bwMode="auto">
            <a:xfrm>
              <a:off x="3929058" y="3500438"/>
              <a:ext cx="928694"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68" name="正方形/長方形 367"/>
            <p:cNvSpPr/>
            <p:nvPr/>
          </p:nvSpPr>
          <p:spPr bwMode="auto">
            <a:xfrm>
              <a:off x="4786314" y="235743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69" name="直線矢印コネクタ 368"/>
            <p:cNvCxnSpPr>
              <a:stCxn id="368" idx="2"/>
              <a:endCxn id="216" idx="0"/>
            </p:cNvCxnSpPr>
            <p:nvPr/>
          </p:nvCxnSpPr>
          <p:spPr bwMode="auto">
            <a:xfrm rot="16200000" flipH="1">
              <a:off x="4286248" y="3071810"/>
              <a:ext cx="1214446"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70" name="正方形/長方形 369"/>
            <p:cNvSpPr/>
            <p:nvPr/>
          </p:nvSpPr>
          <p:spPr bwMode="auto">
            <a:xfrm>
              <a:off x="6786578" y="300037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71" name="直線矢印コネクタ 370"/>
            <p:cNvCxnSpPr>
              <a:stCxn id="370" idx="1"/>
              <a:endCxn id="220" idx="3"/>
            </p:cNvCxnSpPr>
            <p:nvPr/>
          </p:nvCxnSpPr>
          <p:spPr bwMode="auto">
            <a:xfrm rot="10800000" flipV="1">
              <a:off x="5857884" y="3071810"/>
              <a:ext cx="928694"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72" name="直線矢印コネクタ 371"/>
            <p:cNvCxnSpPr>
              <a:stCxn id="271" idx="2"/>
              <a:endCxn id="220" idx="0"/>
            </p:cNvCxnSpPr>
            <p:nvPr/>
          </p:nvCxnSpPr>
          <p:spPr bwMode="auto">
            <a:xfrm rot="16200000" flipH="1">
              <a:off x="5357818" y="3071810"/>
              <a:ext cx="78581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73" name="正方形/長方形 372"/>
            <p:cNvSpPr/>
            <p:nvPr/>
          </p:nvSpPr>
          <p:spPr bwMode="auto">
            <a:xfrm>
              <a:off x="6215074" y="3714752"/>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74" name="正方形/長方形 373"/>
            <p:cNvSpPr/>
            <p:nvPr/>
          </p:nvSpPr>
          <p:spPr bwMode="auto">
            <a:xfrm>
              <a:off x="6572264" y="3786190"/>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75" name="正方形/長方形 374"/>
            <p:cNvSpPr/>
            <p:nvPr/>
          </p:nvSpPr>
          <p:spPr bwMode="auto">
            <a:xfrm>
              <a:off x="7215206" y="385762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76" name="直線矢印コネクタ 375"/>
            <p:cNvCxnSpPr>
              <a:stCxn id="373" idx="1"/>
              <a:endCxn id="220" idx="3"/>
            </p:cNvCxnSpPr>
            <p:nvPr/>
          </p:nvCxnSpPr>
          <p:spPr bwMode="auto">
            <a:xfrm rot="10800000">
              <a:off x="5857884" y="3571876"/>
              <a:ext cx="357190"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77" name="直線矢印コネクタ 376"/>
            <p:cNvCxnSpPr>
              <a:stCxn id="374" idx="1"/>
              <a:endCxn id="220" idx="3"/>
            </p:cNvCxnSpPr>
            <p:nvPr/>
          </p:nvCxnSpPr>
          <p:spPr bwMode="auto">
            <a:xfrm rot="10800000">
              <a:off x="5857884" y="3571876"/>
              <a:ext cx="714380"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78" name="直線矢印コネクタ 377"/>
            <p:cNvCxnSpPr>
              <a:stCxn id="375" idx="1"/>
              <a:endCxn id="220" idx="3"/>
            </p:cNvCxnSpPr>
            <p:nvPr/>
          </p:nvCxnSpPr>
          <p:spPr bwMode="auto">
            <a:xfrm rot="10800000">
              <a:off x="5857884" y="3571876"/>
              <a:ext cx="1357322" cy="35719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79" name="直線矢印コネクタ 378"/>
            <p:cNvCxnSpPr>
              <a:stCxn id="374" idx="1"/>
              <a:endCxn id="373" idx="3"/>
            </p:cNvCxnSpPr>
            <p:nvPr/>
          </p:nvCxnSpPr>
          <p:spPr bwMode="auto">
            <a:xfrm rot="10800000">
              <a:off x="6357950" y="3786190"/>
              <a:ext cx="214314"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0" name="直線矢印コネクタ 379"/>
            <p:cNvCxnSpPr>
              <a:stCxn id="374" idx="1"/>
              <a:endCxn id="302" idx="3"/>
            </p:cNvCxnSpPr>
            <p:nvPr/>
          </p:nvCxnSpPr>
          <p:spPr bwMode="auto">
            <a:xfrm rot="10800000" flipV="1">
              <a:off x="6143636" y="3857628"/>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1" name="直線矢印コネクタ 380"/>
            <p:cNvCxnSpPr>
              <a:stCxn id="303" idx="0"/>
              <a:endCxn id="374" idx="2"/>
            </p:cNvCxnSpPr>
            <p:nvPr/>
          </p:nvCxnSpPr>
          <p:spPr bwMode="auto">
            <a:xfrm rot="5400000" flipH="1" flipV="1">
              <a:off x="6536545" y="3893347"/>
              <a:ext cx="71438" cy="14287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2" name="直線矢印コネクタ 381"/>
            <p:cNvCxnSpPr>
              <a:stCxn id="309" idx="0"/>
              <a:endCxn id="374" idx="2"/>
            </p:cNvCxnSpPr>
            <p:nvPr/>
          </p:nvCxnSpPr>
          <p:spPr bwMode="auto">
            <a:xfrm rot="5400000" flipH="1" flipV="1">
              <a:off x="6429388" y="4071942"/>
              <a:ext cx="357190"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sp>
          <p:nvSpPr>
            <p:cNvPr id="383" name="正方形/長方形 382"/>
            <p:cNvSpPr/>
            <p:nvPr/>
          </p:nvSpPr>
          <p:spPr bwMode="auto">
            <a:xfrm>
              <a:off x="6715140" y="4572008"/>
              <a:ext cx="142876" cy="142876"/>
            </a:xfrm>
            <a:prstGeom prst="rect">
              <a:avLst/>
            </a:prstGeom>
            <a:solidFill>
              <a:schemeClr val="accent2">
                <a:alpha val="50000"/>
              </a:schemeClr>
            </a:solidFill>
            <a:ln w="9525" cap="flat" cmpd="sng" algn="ctr">
              <a:solidFill>
                <a:schemeClr val="accent2"/>
              </a:solidFill>
              <a:prstDash val="solid"/>
              <a:round/>
              <a:headEnd type="none" w="med" len="med"/>
              <a:tailEnd type="none" w="lg" len="lg"/>
            </a:ln>
            <a:effectLst/>
          </p:spPr>
          <p:txBody>
            <a:bodyPr vert="horz" wrap="square" lIns="3600" tIns="3600" rIns="3600" bIns="36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384" name="直線矢印コネクタ 383"/>
            <p:cNvCxnSpPr>
              <a:stCxn id="383" idx="1"/>
              <a:endCxn id="309" idx="3"/>
            </p:cNvCxnSpPr>
            <p:nvPr/>
          </p:nvCxnSpPr>
          <p:spPr bwMode="auto">
            <a:xfrm rot="10800000">
              <a:off x="6643702" y="4357694"/>
              <a:ext cx="71438" cy="28575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5" name="直線矢印コネクタ 384"/>
            <p:cNvCxnSpPr>
              <a:stCxn id="383" idx="1"/>
              <a:endCxn id="218" idx="3"/>
            </p:cNvCxnSpPr>
            <p:nvPr/>
          </p:nvCxnSpPr>
          <p:spPr bwMode="auto">
            <a:xfrm rot="10800000">
              <a:off x="5000628" y="4143380"/>
              <a:ext cx="1714512" cy="500066"/>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6" name="直線矢印コネクタ 385"/>
            <p:cNvCxnSpPr>
              <a:stCxn id="309" idx="1"/>
              <a:endCxn id="218" idx="3"/>
            </p:cNvCxnSpPr>
            <p:nvPr/>
          </p:nvCxnSpPr>
          <p:spPr bwMode="auto">
            <a:xfrm rot="10800000">
              <a:off x="5000628" y="4143380"/>
              <a:ext cx="1500198" cy="21431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7" name="直線矢印コネクタ 386"/>
            <p:cNvCxnSpPr>
              <a:stCxn id="309" idx="1"/>
              <a:endCxn id="220" idx="2"/>
            </p:cNvCxnSpPr>
            <p:nvPr/>
          </p:nvCxnSpPr>
          <p:spPr bwMode="auto">
            <a:xfrm rot="10800000">
              <a:off x="5786446" y="3643314"/>
              <a:ext cx="714380" cy="714380"/>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8" name="直線矢印コネクタ 387"/>
            <p:cNvCxnSpPr>
              <a:stCxn id="309" idx="1"/>
              <a:endCxn id="206" idx="3"/>
            </p:cNvCxnSpPr>
            <p:nvPr/>
          </p:nvCxnSpPr>
          <p:spPr bwMode="auto">
            <a:xfrm rot="10800000">
              <a:off x="5500694" y="3786190"/>
              <a:ext cx="1000132" cy="571504"/>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89" name="直線矢印コネクタ 388"/>
            <p:cNvCxnSpPr>
              <a:stCxn id="277" idx="2"/>
              <a:endCxn id="206" idx="0"/>
            </p:cNvCxnSpPr>
            <p:nvPr/>
          </p:nvCxnSpPr>
          <p:spPr bwMode="auto">
            <a:xfrm rot="5400000">
              <a:off x="5250661" y="3464719"/>
              <a:ext cx="428628" cy="71438"/>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cxnSp>
          <p:nvCxnSpPr>
            <p:cNvPr id="390" name="直線矢印コネクタ 389"/>
            <p:cNvCxnSpPr>
              <a:stCxn id="222" idx="1"/>
              <a:endCxn id="218" idx="3"/>
            </p:cNvCxnSpPr>
            <p:nvPr/>
          </p:nvCxnSpPr>
          <p:spPr bwMode="auto">
            <a:xfrm rot="10800000">
              <a:off x="5000628" y="4143380"/>
              <a:ext cx="857256" cy="642942"/>
            </a:xfrm>
            <a:prstGeom prst="straightConnector1">
              <a:avLst/>
            </a:prstGeom>
            <a:solidFill>
              <a:schemeClr val="bg1"/>
            </a:solidFill>
            <a:ln w="9525" cap="flat" cmpd="sng" algn="ctr">
              <a:solidFill>
                <a:schemeClr val="tx1"/>
              </a:solidFill>
              <a:prstDash val="solid"/>
              <a:round/>
              <a:headEnd type="none" w="med" len="med"/>
              <a:tailEnd type="triangle" w="med" len="med"/>
            </a:ln>
            <a:effectLst/>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utoShape 557"/>
          <p:cNvSpPr>
            <a:spLocks noChangeArrowheads="1"/>
          </p:cNvSpPr>
          <p:nvPr/>
        </p:nvSpPr>
        <p:spPr bwMode="auto">
          <a:xfrm>
            <a:off x="357158" y="2214554"/>
            <a:ext cx="8358246" cy="4500594"/>
          </a:xfrm>
          <a:prstGeom prst="can">
            <a:avLst>
              <a:gd name="adj" fmla="val 11906"/>
            </a:avLst>
          </a:prstGeom>
          <a:solidFill>
            <a:schemeClr val="bg2">
              <a:alpha val="20000"/>
            </a:schemeClr>
          </a:solidFill>
          <a:ln w="12700">
            <a:solidFill>
              <a:schemeClr val="tx1"/>
            </a:solidFill>
            <a:round/>
            <a:headEnd/>
            <a:tailEnd/>
          </a:ln>
          <a:effectLst/>
        </p:spPr>
        <p:txBody>
          <a:bodyPr tIns="118800" bIns="0" anchor="b"/>
          <a:lstStyle/>
          <a:p>
            <a:pPr algn="ctr"/>
            <a:endParaRPr kumimoji="0" lang="ja-JP" altLang="ja-JP" sz="1600" b="0" dirty="0">
              <a:latin typeface="Times New Roman" pitchFamily="18" charset="0"/>
            </a:endParaRPr>
          </a:p>
        </p:txBody>
      </p:sp>
      <p:sp>
        <p:nvSpPr>
          <p:cNvPr id="2" name="タイトル 1"/>
          <p:cNvSpPr>
            <a:spLocks noGrp="1"/>
          </p:cNvSpPr>
          <p:nvPr>
            <p:ph type="title"/>
          </p:nvPr>
        </p:nvSpPr>
        <p:spPr/>
        <p:txBody>
          <a:bodyPr/>
          <a:lstStyle/>
          <a:p>
            <a:r>
              <a:rPr kumimoji="1" lang="ja-JP" altLang="en-US" dirty="0" smtClean="0"/>
              <a:t>調査方針</a:t>
            </a:r>
            <a:endParaRPr kumimoji="1" lang="ja-JP" altLang="en-US" dirty="0"/>
          </a:p>
        </p:txBody>
      </p:sp>
      <p:sp>
        <p:nvSpPr>
          <p:cNvPr id="3" name="コンテンツ プレースホルダ 2"/>
          <p:cNvSpPr>
            <a:spLocks noGrp="1"/>
          </p:cNvSpPr>
          <p:nvPr>
            <p:ph idx="1"/>
          </p:nvPr>
        </p:nvSpPr>
        <p:spPr>
          <a:xfrm>
            <a:off x="107950" y="1052513"/>
            <a:ext cx="8928100" cy="947727"/>
          </a:xfrm>
        </p:spPr>
        <p:txBody>
          <a:bodyPr>
            <a:normAutofit/>
          </a:bodyPr>
          <a:lstStyle/>
          <a:p>
            <a:r>
              <a:rPr lang="ja-JP" altLang="en-US" dirty="0" smtClean="0"/>
              <a:t>より詳細な静的解析に基づく部品グラフを用いる</a:t>
            </a:r>
            <a:endParaRPr lang="en-US" altLang="ja-JP" dirty="0" smtClean="0"/>
          </a:p>
          <a:p>
            <a:r>
              <a:rPr lang="ja-JP" altLang="en-US" dirty="0" smtClean="0"/>
              <a:t>ソフトウェアをまたがる依存関係を含む部品グラフを調査</a:t>
            </a:r>
          </a:p>
        </p:txBody>
      </p:sp>
      <p:sp>
        <p:nvSpPr>
          <p:cNvPr id="4" name="日付プレースホルダ 3"/>
          <p:cNvSpPr>
            <a:spLocks noGrp="1"/>
          </p:cNvSpPr>
          <p:nvPr>
            <p:ph type="dt" sz="half" idx="10"/>
          </p:nvPr>
        </p:nvSpPr>
        <p:spPr/>
        <p:txBody>
          <a:bodyPr/>
          <a:lstStyle/>
          <a:p>
            <a:r>
              <a:rPr kumimoji="1" lang="en-US" altLang="ja-JP" dirty="0" smtClean="0"/>
              <a:t>2008/12/24</a:t>
            </a:r>
            <a:endParaRPr kumimoji="1" lang="ja-JP" altLang="en-US" dirty="0"/>
          </a:p>
        </p:txBody>
      </p:sp>
      <p:sp>
        <p:nvSpPr>
          <p:cNvPr id="5" name="フッター プレースホルダ 4"/>
          <p:cNvSpPr>
            <a:spLocks noGrp="1"/>
          </p:cNvSpPr>
          <p:nvPr>
            <p:ph type="ftr" sz="quarter" idx="11"/>
          </p:nvPr>
        </p:nvSpPr>
        <p:spPr/>
        <p:txBody>
          <a:bodyPr/>
          <a:lstStyle/>
          <a:p>
            <a:r>
              <a:rPr kumimoji="1" lang="zh-CN" altLang="en-US" dirty="0" smtClean="0"/>
              <a:t>博士学位論文公聴会</a:t>
            </a:r>
            <a:endParaRPr kumimoji="1" lang="ja-JP" altLang="en-US" dirty="0"/>
          </a:p>
        </p:txBody>
      </p:sp>
      <p:sp>
        <p:nvSpPr>
          <p:cNvPr id="6" name="スライド番号プレースホルダ 5"/>
          <p:cNvSpPr>
            <a:spLocks noGrp="1"/>
          </p:cNvSpPr>
          <p:nvPr>
            <p:ph type="sldNum" sz="quarter" idx="12"/>
          </p:nvPr>
        </p:nvSpPr>
        <p:spPr/>
        <p:txBody>
          <a:bodyPr/>
          <a:lstStyle/>
          <a:p>
            <a:fld id="{0AB997E4-03AD-42D4-BC9B-AC69FCAAF327}" type="slidenum">
              <a:rPr kumimoji="1" lang="ja-JP" altLang="en-US" smtClean="0"/>
              <a:pPr/>
              <a:t>9</a:t>
            </a:fld>
            <a:endParaRPr kumimoji="1" lang="ja-JP" altLang="en-US" dirty="0"/>
          </a:p>
        </p:txBody>
      </p:sp>
      <p:sp>
        <p:nvSpPr>
          <p:cNvPr id="44" name="AutoShape 41"/>
          <p:cNvSpPr>
            <a:spLocks noChangeArrowheads="1"/>
          </p:cNvSpPr>
          <p:nvPr/>
        </p:nvSpPr>
        <p:spPr bwMode="auto">
          <a:xfrm>
            <a:off x="3428992" y="3571876"/>
            <a:ext cx="2214578" cy="1643074"/>
          </a:xfrm>
          <a:prstGeom prst="cube">
            <a:avLst>
              <a:gd name="adj" fmla="val 26017"/>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13" name="Rectangle 4"/>
          <p:cNvSpPr>
            <a:spLocks noChangeArrowheads="1"/>
          </p:cNvSpPr>
          <p:nvPr/>
        </p:nvSpPr>
        <p:spPr bwMode="auto">
          <a:xfrm>
            <a:off x="4000496" y="4864105"/>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14" name="Rectangle 5"/>
          <p:cNvSpPr>
            <a:spLocks noChangeArrowheads="1"/>
          </p:cNvSpPr>
          <p:nvPr/>
        </p:nvSpPr>
        <p:spPr bwMode="auto">
          <a:xfrm>
            <a:off x="4432296" y="488156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15" name="Rectangle 6"/>
          <p:cNvSpPr>
            <a:spLocks noChangeArrowheads="1"/>
          </p:cNvSpPr>
          <p:nvPr/>
        </p:nvSpPr>
        <p:spPr bwMode="auto">
          <a:xfrm>
            <a:off x="4287834" y="4432305"/>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16" name="Rectangle 7"/>
          <p:cNvSpPr>
            <a:spLocks noChangeArrowheads="1"/>
          </p:cNvSpPr>
          <p:nvPr/>
        </p:nvSpPr>
        <p:spPr bwMode="auto">
          <a:xfrm>
            <a:off x="4786314" y="4500570"/>
            <a:ext cx="287338"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17" name="Rectangle 8"/>
          <p:cNvSpPr>
            <a:spLocks noChangeArrowheads="1"/>
          </p:cNvSpPr>
          <p:nvPr/>
        </p:nvSpPr>
        <p:spPr bwMode="auto">
          <a:xfrm>
            <a:off x="4864096" y="4864105"/>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18" name="AutoShape 9"/>
          <p:cNvCxnSpPr>
            <a:cxnSpLocks noChangeShapeType="1"/>
            <a:stCxn id="226" idx="3"/>
            <a:endCxn id="213" idx="1"/>
          </p:cNvCxnSpPr>
          <p:nvPr/>
        </p:nvCxnSpPr>
        <p:spPr bwMode="auto">
          <a:xfrm>
            <a:off x="3852859" y="4968086"/>
            <a:ext cx="147637" cy="1588"/>
          </a:xfrm>
          <a:prstGeom prst="straightConnector1">
            <a:avLst/>
          </a:prstGeom>
          <a:noFill/>
          <a:ln w="12700">
            <a:solidFill>
              <a:schemeClr val="tx1"/>
            </a:solidFill>
            <a:round/>
            <a:headEnd/>
            <a:tailEnd type="triangle" w="lg" len="med"/>
          </a:ln>
        </p:spPr>
      </p:cxnSp>
      <p:cxnSp>
        <p:nvCxnSpPr>
          <p:cNvPr id="219" name="AutoShape 10"/>
          <p:cNvCxnSpPr>
            <a:cxnSpLocks noChangeShapeType="1"/>
            <a:stCxn id="214" idx="0"/>
            <a:endCxn id="215" idx="2"/>
          </p:cNvCxnSpPr>
          <p:nvPr/>
        </p:nvCxnSpPr>
        <p:spPr bwMode="auto">
          <a:xfrm flipH="1" flipV="1">
            <a:off x="4430709" y="4640267"/>
            <a:ext cx="144462" cy="241300"/>
          </a:xfrm>
          <a:prstGeom prst="straightConnector1">
            <a:avLst/>
          </a:prstGeom>
          <a:noFill/>
          <a:ln w="12700">
            <a:solidFill>
              <a:schemeClr val="tx1"/>
            </a:solidFill>
            <a:round/>
            <a:headEnd/>
            <a:tailEnd type="triangle" w="lg" len="med"/>
          </a:ln>
        </p:spPr>
      </p:cxnSp>
      <p:cxnSp>
        <p:nvCxnSpPr>
          <p:cNvPr id="220" name="AutoShape 11"/>
          <p:cNvCxnSpPr>
            <a:cxnSpLocks noChangeShapeType="1"/>
            <a:stCxn id="217" idx="0"/>
            <a:endCxn id="216" idx="2"/>
          </p:cNvCxnSpPr>
          <p:nvPr/>
        </p:nvCxnSpPr>
        <p:spPr bwMode="auto">
          <a:xfrm rot="16200000" flipV="1">
            <a:off x="4890691" y="4747825"/>
            <a:ext cx="155573" cy="76988"/>
          </a:xfrm>
          <a:prstGeom prst="straightConnector1">
            <a:avLst/>
          </a:prstGeom>
          <a:noFill/>
          <a:ln w="12700">
            <a:solidFill>
              <a:schemeClr val="tx1"/>
            </a:solidFill>
            <a:round/>
            <a:headEnd/>
            <a:tailEnd type="triangle" w="lg" len="med"/>
          </a:ln>
        </p:spPr>
      </p:cxnSp>
      <p:cxnSp>
        <p:nvCxnSpPr>
          <p:cNvPr id="221" name="AutoShape 12"/>
          <p:cNvCxnSpPr>
            <a:cxnSpLocks noChangeShapeType="1"/>
            <a:stCxn id="216" idx="1"/>
            <a:endCxn id="215" idx="3"/>
          </p:cNvCxnSpPr>
          <p:nvPr/>
        </p:nvCxnSpPr>
        <p:spPr bwMode="auto">
          <a:xfrm rot="10800000">
            <a:off x="4573584" y="4536287"/>
            <a:ext cx="212730" cy="68265"/>
          </a:xfrm>
          <a:prstGeom prst="straightConnector1">
            <a:avLst/>
          </a:prstGeom>
          <a:noFill/>
          <a:ln w="12700">
            <a:solidFill>
              <a:schemeClr val="tx1"/>
            </a:solidFill>
            <a:round/>
            <a:headEnd/>
            <a:tailEnd type="triangle" w="lg" len="med"/>
          </a:ln>
        </p:spPr>
      </p:cxnSp>
      <p:sp>
        <p:nvSpPr>
          <p:cNvPr id="222" name="Rectangle 13"/>
          <p:cNvSpPr>
            <a:spLocks noChangeArrowheads="1"/>
          </p:cNvSpPr>
          <p:nvPr/>
        </p:nvSpPr>
        <p:spPr bwMode="auto">
          <a:xfrm>
            <a:off x="4071934" y="407194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23" name="AutoShape 14"/>
          <p:cNvCxnSpPr>
            <a:cxnSpLocks noChangeShapeType="1"/>
            <a:stCxn id="213" idx="0"/>
            <a:endCxn id="222" idx="2"/>
          </p:cNvCxnSpPr>
          <p:nvPr/>
        </p:nvCxnSpPr>
        <p:spPr bwMode="auto">
          <a:xfrm flipV="1">
            <a:off x="4143371" y="4279905"/>
            <a:ext cx="71438" cy="584200"/>
          </a:xfrm>
          <a:prstGeom prst="straightConnector1">
            <a:avLst/>
          </a:prstGeom>
          <a:noFill/>
          <a:ln w="12700">
            <a:solidFill>
              <a:schemeClr val="tx1"/>
            </a:solidFill>
            <a:round/>
            <a:headEnd/>
            <a:tailEnd type="triangle" w="lg" len="med"/>
          </a:ln>
        </p:spPr>
      </p:cxnSp>
      <p:cxnSp>
        <p:nvCxnSpPr>
          <p:cNvPr id="224" name="AutoShape 15"/>
          <p:cNvCxnSpPr>
            <a:cxnSpLocks noChangeShapeType="1"/>
            <a:stCxn id="216" idx="0"/>
            <a:endCxn id="222" idx="3"/>
          </p:cNvCxnSpPr>
          <p:nvPr/>
        </p:nvCxnSpPr>
        <p:spPr bwMode="auto">
          <a:xfrm rot="16200000" flipV="1">
            <a:off x="4481511" y="4052097"/>
            <a:ext cx="324646" cy="572299"/>
          </a:xfrm>
          <a:prstGeom prst="straightConnector1">
            <a:avLst/>
          </a:prstGeom>
          <a:noFill/>
          <a:ln w="12700">
            <a:solidFill>
              <a:schemeClr val="tx1"/>
            </a:solidFill>
            <a:round/>
            <a:headEnd/>
            <a:tailEnd type="triangle" w="lg" len="med"/>
          </a:ln>
        </p:spPr>
      </p:cxnSp>
      <p:cxnSp>
        <p:nvCxnSpPr>
          <p:cNvPr id="225" name="AutoShape 16"/>
          <p:cNvCxnSpPr>
            <a:cxnSpLocks noChangeShapeType="1"/>
            <a:stCxn id="215" idx="0"/>
            <a:endCxn id="222" idx="2"/>
          </p:cNvCxnSpPr>
          <p:nvPr/>
        </p:nvCxnSpPr>
        <p:spPr bwMode="auto">
          <a:xfrm flipH="1" flipV="1">
            <a:off x="4214809" y="4279905"/>
            <a:ext cx="215900" cy="152400"/>
          </a:xfrm>
          <a:prstGeom prst="straightConnector1">
            <a:avLst/>
          </a:prstGeom>
          <a:noFill/>
          <a:ln w="12700">
            <a:solidFill>
              <a:schemeClr val="tx1"/>
            </a:solidFill>
            <a:round/>
            <a:headEnd/>
            <a:tailEnd type="triangle" w="lg" len="med"/>
          </a:ln>
        </p:spPr>
      </p:cxnSp>
      <p:sp>
        <p:nvSpPr>
          <p:cNvPr id="226" name="Rectangle 17"/>
          <p:cNvSpPr>
            <a:spLocks noChangeArrowheads="1"/>
          </p:cNvSpPr>
          <p:nvPr/>
        </p:nvSpPr>
        <p:spPr bwMode="auto">
          <a:xfrm>
            <a:off x="3567109" y="4864105"/>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27" name="AutoShape 18"/>
          <p:cNvCxnSpPr>
            <a:cxnSpLocks noChangeShapeType="1"/>
            <a:stCxn id="226" idx="0"/>
            <a:endCxn id="222" idx="2"/>
          </p:cNvCxnSpPr>
          <p:nvPr/>
        </p:nvCxnSpPr>
        <p:spPr bwMode="auto">
          <a:xfrm flipV="1">
            <a:off x="3709984" y="4279905"/>
            <a:ext cx="504825" cy="584200"/>
          </a:xfrm>
          <a:prstGeom prst="straightConnector1">
            <a:avLst/>
          </a:prstGeom>
          <a:noFill/>
          <a:ln w="12700">
            <a:solidFill>
              <a:schemeClr val="tx1"/>
            </a:solidFill>
            <a:round/>
            <a:headEnd/>
            <a:tailEnd type="triangle" w="lg" len="med"/>
          </a:ln>
        </p:spPr>
      </p:cxnSp>
      <p:cxnSp>
        <p:nvCxnSpPr>
          <p:cNvPr id="228" name="AutoShape 19"/>
          <p:cNvCxnSpPr>
            <a:cxnSpLocks noChangeShapeType="1"/>
            <a:stCxn id="226" idx="0"/>
            <a:endCxn id="215" idx="1"/>
          </p:cNvCxnSpPr>
          <p:nvPr/>
        </p:nvCxnSpPr>
        <p:spPr bwMode="auto">
          <a:xfrm flipV="1">
            <a:off x="3709984" y="4537080"/>
            <a:ext cx="577850" cy="327025"/>
          </a:xfrm>
          <a:prstGeom prst="straightConnector1">
            <a:avLst/>
          </a:prstGeom>
          <a:noFill/>
          <a:ln w="12700">
            <a:solidFill>
              <a:schemeClr val="tx1"/>
            </a:solidFill>
            <a:round/>
            <a:headEnd/>
            <a:tailEnd type="triangle" w="lg" len="med"/>
          </a:ln>
        </p:spPr>
      </p:cxnSp>
      <p:sp>
        <p:nvSpPr>
          <p:cNvPr id="231" name="AutoShape 41"/>
          <p:cNvSpPr>
            <a:spLocks noChangeArrowheads="1"/>
          </p:cNvSpPr>
          <p:nvPr/>
        </p:nvSpPr>
        <p:spPr bwMode="auto">
          <a:xfrm>
            <a:off x="857224" y="2786058"/>
            <a:ext cx="2214578" cy="1643074"/>
          </a:xfrm>
          <a:prstGeom prst="cube">
            <a:avLst>
              <a:gd name="adj" fmla="val 26017"/>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32" name="AutoShape 41"/>
          <p:cNvSpPr>
            <a:spLocks noChangeArrowheads="1"/>
          </p:cNvSpPr>
          <p:nvPr/>
        </p:nvSpPr>
        <p:spPr bwMode="auto">
          <a:xfrm>
            <a:off x="857224" y="4857760"/>
            <a:ext cx="2214578" cy="1643074"/>
          </a:xfrm>
          <a:prstGeom prst="cube">
            <a:avLst>
              <a:gd name="adj" fmla="val 26017"/>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33" name="AutoShape 41"/>
          <p:cNvSpPr>
            <a:spLocks noChangeArrowheads="1"/>
          </p:cNvSpPr>
          <p:nvPr/>
        </p:nvSpPr>
        <p:spPr bwMode="auto">
          <a:xfrm>
            <a:off x="5929322" y="4786322"/>
            <a:ext cx="2214578" cy="1643074"/>
          </a:xfrm>
          <a:prstGeom prst="cube">
            <a:avLst>
              <a:gd name="adj" fmla="val 26017"/>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34" name="Rectangle 43"/>
          <p:cNvSpPr>
            <a:spLocks noChangeArrowheads="1"/>
          </p:cNvSpPr>
          <p:nvPr/>
        </p:nvSpPr>
        <p:spPr bwMode="auto">
          <a:xfrm>
            <a:off x="1498582" y="571184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35" name="Rectangle 44"/>
          <p:cNvSpPr>
            <a:spLocks noChangeArrowheads="1"/>
          </p:cNvSpPr>
          <p:nvPr/>
        </p:nvSpPr>
        <p:spPr bwMode="auto">
          <a:xfrm>
            <a:off x="1930382" y="5729306"/>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36" name="Rectangle 45"/>
          <p:cNvSpPr>
            <a:spLocks noChangeArrowheads="1"/>
          </p:cNvSpPr>
          <p:nvPr/>
        </p:nvSpPr>
        <p:spPr bwMode="auto">
          <a:xfrm>
            <a:off x="1785919" y="5341956"/>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37" name="AutoShape 48"/>
          <p:cNvCxnSpPr>
            <a:cxnSpLocks noChangeShapeType="1"/>
            <a:stCxn id="234" idx="0"/>
            <a:endCxn id="236" idx="2"/>
          </p:cNvCxnSpPr>
          <p:nvPr/>
        </p:nvCxnSpPr>
        <p:spPr bwMode="auto">
          <a:xfrm flipV="1">
            <a:off x="1641457" y="5549919"/>
            <a:ext cx="287337" cy="161925"/>
          </a:xfrm>
          <a:prstGeom prst="straightConnector1">
            <a:avLst/>
          </a:prstGeom>
          <a:noFill/>
          <a:ln w="12700">
            <a:solidFill>
              <a:schemeClr val="tx1"/>
            </a:solidFill>
            <a:round/>
            <a:headEnd/>
            <a:tailEnd type="triangle" w="lg" len="med"/>
          </a:ln>
        </p:spPr>
      </p:cxnSp>
      <p:cxnSp>
        <p:nvCxnSpPr>
          <p:cNvPr id="238" name="AutoShape 49"/>
          <p:cNvCxnSpPr>
            <a:cxnSpLocks noChangeShapeType="1"/>
            <a:stCxn id="235" idx="0"/>
            <a:endCxn id="236" idx="2"/>
          </p:cNvCxnSpPr>
          <p:nvPr/>
        </p:nvCxnSpPr>
        <p:spPr bwMode="auto">
          <a:xfrm flipH="1" flipV="1">
            <a:off x="1928794" y="5549919"/>
            <a:ext cx="144463" cy="179387"/>
          </a:xfrm>
          <a:prstGeom prst="straightConnector1">
            <a:avLst/>
          </a:prstGeom>
          <a:noFill/>
          <a:ln w="12700">
            <a:solidFill>
              <a:schemeClr val="tx1"/>
            </a:solidFill>
            <a:round/>
            <a:headEnd/>
            <a:tailEnd type="triangle" w="lg" len="med"/>
          </a:ln>
        </p:spPr>
      </p:cxnSp>
      <p:sp>
        <p:nvSpPr>
          <p:cNvPr id="239" name="Rectangle 56"/>
          <p:cNvSpPr>
            <a:spLocks noChangeArrowheads="1"/>
          </p:cNvSpPr>
          <p:nvPr/>
        </p:nvSpPr>
        <p:spPr bwMode="auto">
          <a:xfrm>
            <a:off x="1065194" y="571184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40" name="AutoShape 58"/>
          <p:cNvCxnSpPr>
            <a:cxnSpLocks noChangeShapeType="1"/>
            <a:stCxn id="239" idx="0"/>
            <a:endCxn id="282" idx="2"/>
          </p:cNvCxnSpPr>
          <p:nvPr/>
        </p:nvCxnSpPr>
        <p:spPr bwMode="auto">
          <a:xfrm rot="5400000" flipH="1" flipV="1">
            <a:off x="1138213" y="4421198"/>
            <a:ext cx="1360502" cy="1220790"/>
          </a:xfrm>
          <a:prstGeom prst="straightConnector1">
            <a:avLst/>
          </a:prstGeom>
          <a:noFill/>
          <a:ln w="12700">
            <a:solidFill>
              <a:schemeClr val="tx1"/>
            </a:solidFill>
            <a:round/>
            <a:headEnd/>
            <a:tailEnd type="triangle" w="lg" len="med"/>
          </a:ln>
        </p:spPr>
      </p:cxnSp>
      <p:sp>
        <p:nvSpPr>
          <p:cNvPr id="241" name="Rectangle 206"/>
          <p:cNvSpPr>
            <a:spLocks noChangeArrowheads="1"/>
          </p:cNvSpPr>
          <p:nvPr/>
        </p:nvSpPr>
        <p:spPr bwMode="auto">
          <a:xfrm>
            <a:off x="1928794" y="614364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42" name="AutoShape 215"/>
          <p:cNvCxnSpPr>
            <a:cxnSpLocks noChangeShapeType="1"/>
            <a:stCxn id="241" idx="1"/>
            <a:endCxn id="234" idx="2"/>
          </p:cNvCxnSpPr>
          <p:nvPr/>
        </p:nvCxnSpPr>
        <p:spPr bwMode="auto">
          <a:xfrm flipH="1" flipV="1">
            <a:off x="1641457" y="5919806"/>
            <a:ext cx="287337" cy="328613"/>
          </a:xfrm>
          <a:prstGeom prst="straightConnector1">
            <a:avLst/>
          </a:prstGeom>
          <a:noFill/>
          <a:ln w="12700">
            <a:solidFill>
              <a:schemeClr val="tx1"/>
            </a:solidFill>
            <a:round/>
            <a:headEnd/>
            <a:tailEnd type="triangle" w="lg" len="med"/>
          </a:ln>
        </p:spPr>
      </p:cxnSp>
      <p:sp>
        <p:nvSpPr>
          <p:cNvPr id="243" name="Rectangle 220"/>
          <p:cNvSpPr>
            <a:spLocks noChangeArrowheads="1"/>
          </p:cNvSpPr>
          <p:nvPr/>
        </p:nvSpPr>
        <p:spPr bwMode="auto">
          <a:xfrm>
            <a:off x="1065194" y="614364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44" name="Rectangle 221"/>
          <p:cNvSpPr>
            <a:spLocks noChangeArrowheads="1"/>
          </p:cNvSpPr>
          <p:nvPr/>
        </p:nvSpPr>
        <p:spPr bwMode="auto">
          <a:xfrm>
            <a:off x="1496994" y="6143644"/>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45" name="AutoShape 222"/>
          <p:cNvCxnSpPr>
            <a:cxnSpLocks noChangeShapeType="1"/>
            <a:stCxn id="243" idx="0"/>
            <a:endCxn id="239" idx="2"/>
          </p:cNvCxnSpPr>
          <p:nvPr/>
        </p:nvCxnSpPr>
        <p:spPr bwMode="auto">
          <a:xfrm flipV="1">
            <a:off x="1208069" y="5919806"/>
            <a:ext cx="0" cy="223838"/>
          </a:xfrm>
          <a:prstGeom prst="straightConnector1">
            <a:avLst/>
          </a:prstGeom>
          <a:noFill/>
          <a:ln w="12700">
            <a:solidFill>
              <a:schemeClr val="tx1"/>
            </a:solidFill>
            <a:round/>
            <a:headEnd/>
            <a:tailEnd type="triangle" w="lg" len="med"/>
          </a:ln>
        </p:spPr>
      </p:cxnSp>
      <p:cxnSp>
        <p:nvCxnSpPr>
          <p:cNvPr id="246" name="AutoShape 223"/>
          <p:cNvCxnSpPr>
            <a:cxnSpLocks noChangeShapeType="1"/>
            <a:stCxn id="244" idx="0"/>
            <a:endCxn id="234" idx="2"/>
          </p:cNvCxnSpPr>
          <p:nvPr/>
        </p:nvCxnSpPr>
        <p:spPr bwMode="auto">
          <a:xfrm flipV="1">
            <a:off x="1639869" y="5919806"/>
            <a:ext cx="1588" cy="223838"/>
          </a:xfrm>
          <a:prstGeom prst="straightConnector1">
            <a:avLst/>
          </a:prstGeom>
          <a:noFill/>
          <a:ln w="12700">
            <a:solidFill>
              <a:schemeClr val="tx1"/>
            </a:solidFill>
            <a:round/>
            <a:headEnd/>
            <a:tailEnd type="triangle" w="lg" len="med"/>
          </a:ln>
        </p:spPr>
      </p:cxnSp>
      <p:cxnSp>
        <p:nvCxnSpPr>
          <p:cNvPr id="247" name="AutoShape 224"/>
          <p:cNvCxnSpPr>
            <a:cxnSpLocks noChangeShapeType="1"/>
            <a:stCxn id="244" idx="0"/>
            <a:endCxn id="239" idx="2"/>
          </p:cNvCxnSpPr>
          <p:nvPr/>
        </p:nvCxnSpPr>
        <p:spPr bwMode="auto">
          <a:xfrm flipH="1" flipV="1">
            <a:off x="1208069" y="5919806"/>
            <a:ext cx="431800" cy="223838"/>
          </a:xfrm>
          <a:prstGeom prst="straightConnector1">
            <a:avLst/>
          </a:prstGeom>
          <a:noFill/>
          <a:ln w="12700">
            <a:solidFill>
              <a:schemeClr val="tx1"/>
            </a:solidFill>
            <a:round/>
            <a:headEnd/>
            <a:tailEnd type="triangle" w="lg" len="med"/>
          </a:ln>
        </p:spPr>
      </p:cxnSp>
      <p:cxnSp>
        <p:nvCxnSpPr>
          <p:cNvPr id="248" name="AutoShape 225"/>
          <p:cNvCxnSpPr>
            <a:cxnSpLocks noChangeShapeType="1"/>
            <a:stCxn id="241" idx="0"/>
            <a:endCxn id="235" idx="2"/>
          </p:cNvCxnSpPr>
          <p:nvPr/>
        </p:nvCxnSpPr>
        <p:spPr bwMode="auto">
          <a:xfrm flipV="1">
            <a:off x="2071669" y="5937269"/>
            <a:ext cx="1588" cy="206375"/>
          </a:xfrm>
          <a:prstGeom prst="straightConnector1">
            <a:avLst/>
          </a:prstGeom>
          <a:noFill/>
          <a:ln w="12700">
            <a:solidFill>
              <a:schemeClr val="tx1"/>
            </a:solidFill>
            <a:round/>
            <a:headEnd/>
            <a:tailEnd type="triangle" w="lg" len="med"/>
          </a:ln>
        </p:spPr>
      </p:cxnSp>
      <p:sp>
        <p:nvSpPr>
          <p:cNvPr id="249" name="Rectangle 193"/>
          <p:cNvSpPr>
            <a:spLocks noChangeArrowheads="1"/>
          </p:cNvSpPr>
          <p:nvPr/>
        </p:nvSpPr>
        <p:spPr bwMode="auto">
          <a:xfrm>
            <a:off x="6280168" y="59293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50" name="Rectangle 194"/>
          <p:cNvSpPr>
            <a:spLocks noChangeArrowheads="1"/>
          </p:cNvSpPr>
          <p:nvPr/>
        </p:nvSpPr>
        <p:spPr bwMode="auto">
          <a:xfrm>
            <a:off x="6711968" y="5946792"/>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51" name="Rectangle 195"/>
          <p:cNvSpPr>
            <a:spLocks noChangeArrowheads="1"/>
          </p:cNvSpPr>
          <p:nvPr/>
        </p:nvSpPr>
        <p:spPr bwMode="auto">
          <a:xfrm>
            <a:off x="6708793" y="54975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52" name="Rectangle 196"/>
          <p:cNvSpPr>
            <a:spLocks noChangeArrowheads="1"/>
          </p:cNvSpPr>
          <p:nvPr/>
        </p:nvSpPr>
        <p:spPr bwMode="auto">
          <a:xfrm>
            <a:off x="7140593" y="5497530"/>
            <a:ext cx="287337"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53" name="Rectangle 197"/>
          <p:cNvSpPr>
            <a:spLocks noChangeArrowheads="1"/>
          </p:cNvSpPr>
          <p:nvPr/>
        </p:nvSpPr>
        <p:spPr bwMode="auto">
          <a:xfrm>
            <a:off x="7143768" y="592933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54" name="AutoShape 198"/>
          <p:cNvCxnSpPr>
            <a:cxnSpLocks noChangeShapeType="1"/>
            <a:stCxn id="249" idx="0"/>
            <a:endCxn id="251" idx="2"/>
          </p:cNvCxnSpPr>
          <p:nvPr/>
        </p:nvCxnSpPr>
        <p:spPr bwMode="auto">
          <a:xfrm flipV="1">
            <a:off x="6423043" y="5705492"/>
            <a:ext cx="428625" cy="223838"/>
          </a:xfrm>
          <a:prstGeom prst="straightConnector1">
            <a:avLst/>
          </a:prstGeom>
          <a:noFill/>
          <a:ln w="12700">
            <a:solidFill>
              <a:schemeClr val="tx1"/>
            </a:solidFill>
            <a:round/>
            <a:headEnd/>
            <a:tailEnd type="triangle" w="lg" len="med"/>
          </a:ln>
        </p:spPr>
      </p:cxnSp>
      <p:cxnSp>
        <p:nvCxnSpPr>
          <p:cNvPr id="255" name="AutoShape 199"/>
          <p:cNvCxnSpPr>
            <a:cxnSpLocks noChangeShapeType="1"/>
            <a:stCxn id="250" idx="0"/>
            <a:endCxn id="251" idx="2"/>
          </p:cNvCxnSpPr>
          <p:nvPr/>
        </p:nvCxnSpPr>
        <p:spPr bwMode="auto">
          <a:xfrm flipH="1" flipV="1">
            <a:off x="6851668" y="5705492"/>
            <a:ext cx="3175" cy="241300"/>
          </a:xfrm>
          <a:prstGeom prst="straightConnector1">
            <a:avLst/>
          </a:prstGeom>
          <a:noFill/>
          <a:ln w="12700">
            <a:solidFill>
              <a:schemeClr val="tx1"/>
            </a:solidFill>
            <a:round/>
            <a:headEnd/>
            <a:tailEnd type="triangle" w="lg" len="med"/>
          </a:ln>
        </p:spPr>
      </p:cxnSp>
      <p:cxnSp>
        <p:nvCxnSpPr>
          <p:cNvPr id="256" name="AutoShape 200"/>
          <p:cNvCxnSpPr>
            <a:cxnSpLocks noChangeShapeType="1"/>
            <a:stCxn id="253" idx="0"/>
            <a:endCxn id="252" idx="2"/>
          </p:cNvCxnSpPr>
          <p:nvPr/>
        </p:nvCxnSpPr>
        <p:spPr bwMode="auto">
          <a:xfrm flipH="1" flipV="1">
            <a:off x="7285055" y="5705492"/>
            <a:ext cx="1588" cy="223838"/>
          </a:xfrm>
          <a:prstGeom prst="straightConnector1">
            <a:avLst/>
          </a:prstGeom>
          <a:noFill/>
          <a:ln w="12700">
            <a:solidFill>
              <a:schemeClr val="tx1"/>
            </a:solidFill>
            <a:round/>
            <a:headEnd/>
            <a:tailEnd type="triangle" w="lg" len="med"/>
          </a:ln>
        </p:spPr>
      </p:cxnSp>
      <p:cxnSp>
        <p:nvCxnSpPr>
          <p:cNvPr id="257" name="AutoShape 201"/>
          <p:cNvCxnSpPr>
            <a:cxnSpLocks noChangeShapeType="1"/>
            <a:stCxn id="252" idx="1"/>
            <a:endCxn id="251" idx="3"/>
          </p:cNvCxnSpPr>
          <p:nvPr/>
        </p:nvCxnSpPr>
        <p:spPr bwMode="auto">
          <a:xfrm flipH="1">
            <a:off x="6994543" y="5602305"/>
            <a:ext cx="146050" cy="0"/>
          </a:xfrm>
          <a:prstGeom prst="straightConnector1">
            <a:avLst/>
          </a:prstGeom>
          <a:noFill/>
          <a:ln w="12700">
            <a:solidFill>
              <a:schemeClr val="tx1"/>
            </a:solidFill>
            <a:round/>
            <a:headEnd/>
            <a:tailEnd type="triangle" w="lg" len="med"/>
          </a:ln>
        </p:spPr>
      </p:cxnSp>
      <p:cxnSp>
        <p:nvCxnSpPr>
          <p:cNvPr id="258" name="AutoShape 218"/>
          <p:cNvCxnSpPr>
            <a:cxnSpLocks noChangeShapeType="1"/>
            <a:stCxn id="253" idx="1"/>
            <a:endCxn id="250" idx="3"/>
          </p:cNvCxnSpPr>
          <p:nvPr/>
        </p:nvCxnSpPr>
        <p:spPr bwMode="auto">
          <a:xfrm flipH="1">
            <a:off x="6997718" y="6034105"/>
            <a:ext cx="146050" cy="17462"/>
          </a:xfrm>
          <a:prstGeom prst="straightConnector1">
            <a:avLst/>
          </a:prstGeom>
          <a:noFill/>
          <a:ln w="12700">
            <a:solidFill>
              <a:schemeClr val="tx1"/>
            </a:solidFill>
            <a:round/>
            <a:headEnd/>
            <a:tailEnd type="triangle" w="lg" len="med"/>
          </a:ln>
        </p:spPr>
      </p:cxnSp>
      <p:sp>
        <p:nvSpPr>
          <p:cNvPr id="275" name="Rectangle 46"/>
          <p:cNvSpPr>
            <a:spLocks noChangeArrowheads="1"/>
          </p:cNvSpPr>
          <p:nvPr/>
        </p:nvSpPr>
        <p:spPr bwMode="auto">
          <a:xfrm>
            <a:off x="988997" y="4125917"/>
            <a:ext cx="287337"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76" name="Rectangle 52"/>
          <p:cNvSpPr>
            <a:spLocks noChangeArrowheads="1"/>
          </p:cNvSpPr>
          <p:nvPr/>
        </p:nvSpPr>
        <p:spPr bwMode="auto">
          <a:xfrm>
            <a:off x="987409" y="335121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77" name="AutoShape 54"/>
          <p:cNvCxnSpPr>
            <a:cxnSpLocks noChangeShapeType="1"/>
            <a:stCxn id="275" idx="0"/>
            <a:endCxn id="276" idx="2"/>
          </p:cNvCxnSpPr>
          <p:nvPr/>
        </p:nvCxnSpPr>
        <p:spPr bwMode="auto">
          <a:xfrm flipH="1" flipV="1">
            <a:off x="1130284" y="3559180"/>
            <a:ext cx="3175" cy="566737"/>
          </a:xfrm>
          <a:prstGeom prst="straightConnector1">
            <a:avLst/>
          </a:prstGeom>
          <a:noFill/>
          <a:ln w="12700">
            <a:solidFill>
              <a:schemeClr val="tx1"/>
            </a:solidFill>
            <a:round/>
            <a:headEnd/>
            <a:tailEnd type="triangle" w="lg" len="med"/>
          </a:ln>
        </p:spPr>
      </p:cxnSp>
      <p:cxnSp>
        <p:nvCxnSpPr>
          <p:cNvPr id="278" name="AutoShape 212"/>
          <p:cNvCxnSpPr>
            <a:cxnSpLocks noChangeShapeType="1"/>
            <a:stCxn id="275" idx="3"/>
          </p:cNvCxnSpPr>
          <p:nvPr/>
        </p:nvCxnSpPr>
        <p:spPr bwMode="auto">
          <a:xfrm>
            <a:off x="1276334" y="4230692"/>
            <a:ext cx="144463" cy="0"/>
          </a:xfrm>
          <a:prstGeom prst="straightConnector1">
            <a:avLst/>
          </a:prstGeom>
          <a:noFill/>
          <a:ln w="12700">
            <a:solidFill>
              <a:schemeClr val="tx1"/>
            </a:solidFill>
            <a:round/>
            <a:headEnd/>
            <a:tailEnd type="triangle" w="lg" len="med"/>
          </a:ln>
        </p:spPr>
      </p:cxnSp>
      <p:cxnSp>
        <p:nvCxnSpPr>
          <p:cNvPr id="279" name="AutoShape 213"/>
          <p:cNvCxnSpPr>
            <a:cxnSpLocks noChangeShapeType="1"/>
            <a:stCxn id="275" idx="0"/>
          </p:cNvCxnSpPr>
          <p:nvPr/>
        </p:nvCxnSpPr>
        <p:spPr bwMode="auto">
          <a:xfrm flipV="1">
            <a:off x="1133459" y="3455992"/>
            <a:ext cx="792163" cy="669925"/>
          </a:xfrm>
          <a:prstGeom prst="straightConnector1">
            <a:avLst/>
          </a:prstGeom>
          <a:noFill/>
          <a:ln w="12700">
            <a:solidFill>
              <a:schemeClr val="tx1"/>
            </a:solidFill>
            <a:round/>
            <a:headEnd/>
            <a:tailEnd type="triangle" w="lg" len="med"/>
          </a:ln>
        </p:spPr>
      </p:cxnSp>
      <p:cxnSp>
        <p:nvCxnSpPr>
          <p:cNvPr id="280" name="AutoShape 219"/>
          <p:cNvCxnSpPr>
            <a:cxnSpLocks noChangeShapeType="1"/>
            <a:stCxn id="276" idx="3"/>
          </p:cNvCxnSpPr>
          <p:nvPr/>
        </p:nvCxnSpPr>
        <p:spPr bwMode="auto">
          <a:xfrm>
            <a:off x="1273159" y="3455992"/>
            <a:ext cx="652463" cy="0"/>
          </a:xfrm>
          <a:prstGeom prst="straightConnector1">
            <a:avLst/>
          </a:prstGeom>
          <a:noFill/>
          <a:ln w="12700">
            <a:solidFill>
              <a:schemeClr val="tx1"/>
            </a:solidFill>
            <a:round/>
            <a:headEnd/>
            <a:tailEnd type="triangle" w="lg" len="med"/>
          </a:ln>
        </p:spPr>
      </p:cxnSp>
      <p:sp>
        <p:nvSpPr>
          <p:cNvPr id="281" name="Rectangle 177"/>
          <p:cNvSpPr>
            <a:spLocks noChangeArrowheads="1"/>
          </p:cNvSpPr>
          <p:nvPr/>
        </p:nvSpPr>
        <p:spPr bwMode="auto">
          <a:xfrm>
            <a:off x="1854184" y="412591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82" name="Rectangle 178"/>
          <p:cNvSpPr>
            <a:spLocks noChangeArrowheads="1"/>
          </p:cNvSpPr>
          <p:nvPr/>
        </p:nvSpPr>
        <p:spPr bwMode="auto">
          <a:xfrm>
            <a:off x="2285984" y="414338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83" name="Rectangle 179"/>
          <p:cNvSpPr>
            <a:spLocks noChangeArrowheads="1"/>
          </p:cNvSpPr>
          <p:nvPr/>
        </p:nvSpPr>
        <p:spPr bwMode="auto">
          <a:xfrm>
            <a:off x="2141522" y="3711580"/>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84" name="AutoShape 182"/>
          <p:cNvCxnSpPr>
            <a:cxnSpLocks noChangeShapeType="1"/>
            <a:stCxn id="281" idx="0"/>
            <a:endCxn id="283" idx="2"/>
          </p:cNvCxnSpPr>
          <p:nvPr/>
        </p:nvCxnSpPr>
        <p:spPr bwMode="auto">
          <a:xfrm flipV="1">
            <a:off x="1997059" y="3919542"/>
            <a:ext cx="287338" cy="206375"/>
          </a:xfrm>
          <a:prstGeom prst="straightConnector1">
            <a:avLst/>
          </a:prstGeom>
          <a:noFill/>
          <a:ln w="12700">
            <a:solidFill>
              <a:schemeClr val="tx1"/>
            </a:solidFill>
            <a:round/>
            <a:headEnd/>
            <a:tailEnd type="triangle" w="lg" len="med"/>
          </a:ln>
        </p:spPr>
      </p:cxnSp>
      <p:cxnSp>
        <p:nvCxnSpPr>
          <p:cNvPr id="285" name="AutoShape 183"/>
          <p:cNvCxnSpPr>
            <a:cxnSpLocks noChangeShapeType="1"/>
            <a:stCxn id="282" idx="0"/>
            <a:endCxn id="283" idx="2"/>
          </p:cNvCxnSpPr>
          <p:nvPr/>
        </p:nvCxnSpPr>
        <p:spPr bwMode="auto">
          <a:xfrm flipH="1" flipV="1">
            <a:off x="2284397" y="3919542"/>
            <a:ext cx="144462" cy="223838"/>
          </a:xfrm>
          <a:prstGeom prst="straightConnector1">
            <a:avLst/>
          </a:prstGeom>
          <a:noFill/>
          <a:ln w="12700">
            <a:solidFill>
              <a:schemeClr val="tx1"/>
            </a:solidFill>
            <a:round/>
            <a:headEnd/>
            <a:tailEnd type="triangle" w="lg" len="med"/>
          </a:ln>
        </p:spPr>
      </p:cxnSp>
      <p:sp>
        <p:nvSpPr>
          <p:cNvPr id="287" name="Rectangle 186"/>
          <p:cNvSpPr>
            <a:spLocks noChangeArrowheads="1"/>
          </p:cNvSpPr>
          <p:nvPr/>
        </p:nvSpPr>
        <p:spPr bwMode="auto">
          <a:xfrm>
            <a:off x="1925622" y="335121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88" name="AutoShape 187"/>
          <p:cNvCxnSpPr>
            <a:cxnSpLocks noChangeShapeType="1"/>
            <a:stCxn id="281" idx="0"/>
            <a:endCxn id="287" idx="2"/>
          </p:cNvCxnSpPr>
          <p:nvPr/>
        </p:nvCxnSpPr>
        <p:spPr bwMode="auto">
          <a:xfrm flipV="1">
            <a:off x="1997059" y="3559180"/>
            <a:ext cx="71438" cy="566737"/>
          </a:xfrm>
          <a:prstGeom prst="straightConnector1">
            <a:avLst/>
          </a:prstGeom>
          <a:noFill/>
          <a:ln w="12700">
            <a:solidFill>
              <a:schemeClr val="tx1"/>
            </a:solidFill>
            <a:round/>
            <a:headEnd/>
            <a:tailEnd type="triangle" w="lg" len="med"/>
          </a:ln>
        </p:spPr>
      </p:cxnSp>
      <p:cxnSp>
        <p:nvCxnSpPr>
          <p:cNvPr id="289" name="AutoShape 189"/>
          <p:cNvCxnSpPr>
            <a:cxnSpLocks noChangeShapeType="1"/>
            <a:stCxn id="283" idx="0"/>
            <a:endCxn id="287" idx="2"/>
          </p:cNvCxnSpPr>
          <p:nvPr/>
        </p:nvCxnSpPr>
        <p:spPr bwMode="auto">
          <a:xfrm flipH="1" flipV="1">
            <a:off x="2068497" y="3559180"/>
            <a:ext cx="215900" cy="152400"/>
          </a:xfrm>
          <a:prstGeom prst="straightConnector1">
            <a:avLst/>
          </a:prstGeom>
          <a:noFill/>
          <a:ln w="12700">
            <a:solidFill>
              <a:schemeClr val="tx1"/>
            </a:solidFill>
            <a:round/>
            <a:headEnd/>
            <a:tailEnd type="triangle" w="lg" len="med"/>
          </a:ln>
        </p:spPr>
      </p:cxnSp>
      <p:sp>
        <p:nvSpPr>
          <p:cNvPr id="290" name="Rectangle 190"/>
          <p:cNvSpPr>
            <a:spLocks noChangeArrowheads="1"/>
          </p:cNvSpPr>
          <p:nvPr/>
        </p:nvSpPr>
        <p:spPr bwMode="auto">
          <a:xfrm>
            <a:off x="1420797" y="4125917"/>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91" name="AutoShape 191"/>
          <p:cNvCxnSpPr>
            <a:cxnSpLocks noChangeShapeType="1"/>
            <a:stCxn id="290" idx="0"/>
            <a:endCxn id="287" idx="2"/>
          </p:cNvCxnSpPr>
          <p:nvPr/>
        </p:nvCxnSpPr>
        <p:spPr bwMode="auto">
          <a:xfrm flipV="1">
            <a:off x="1563672" y="3559180"/>
            <a:ext cx="504825" cy="566737"/>
          </a:xfrm>
          <a:prstGeom prst="straightConnector1">
            <a:avLst/>
          </a:prstGeom>
          <a:noFill/>
          <a:ln w="12700">
            <a:solidFill>
              <a:schemeClr val="tx1"/>
            </a:solidFill>
            <a:round/>
            <a:headEnd/>
            <a:tailEnd type="triangle" w="lg" len="med"/>
          </a:ln>
        </p:spPr>
      </p:cxnSp>
      <p:cxnSp>
        <p:nvCxnSpPr>
          <p:cNvPr id="292" name="AutoShape 192"/>
          <p:cNvCxnSpPr>
            <a:cxnSpLocks noChangeShapeType="1"/>
            <a:stCxn id="290" idx="0"/>
            <a:endCxn id="283" idx="1"/>
          </p:cNvCxnSpPr>
          <p:nvPr/>
        </p:nvCxnSpPr>
        <p:spPr bwMode="auto">
          <a:xfrm flipV="1">
            <a:off x="1563672" y="3816355"/>
            <a:ext cx="577850" cy="309562"/>
          </a:xfrm>
          <a:prstGeom prst="straightConnector1">
            <a:avLst/>
          </a:prstGeom>
          <a:noFill/>
          <a:ln w="12700">
            <a:solidFill>
              <a:schemeClr val="tx1"/>
            </a:solidFill>
            <a:round/>
            <a:headEnd/>
            <a:tailEnd type="triangle" w="lg" len="med"/>
          </a:ln>
        </p:spPr>
      </p:cxnSp>
      <p:sp>
        <p:nvSpPr>
          <p:cNvPr id="293" name="AutoShape 41"/>
          <p:cNvSpPr>
            <a:spLocks noChangeArrowheads="1"/>
          </p:cNvSpPr>
          <p:nvPr/>
        </p:nvSpPr>
        <p:spPr bwMode="auto">
          <a:xfrm>
            <a:off x="5929322" y="2786058"/>
            <a:ext cx="2214578" cy="1643074"/>
          </a:xfrm>
          <a:prstGeom prst="cube">
            <a:avLst>
              <a:gd name="adj" fmla="val 26017"/>
            </a:avLst>
          </a:prstGeom>
          <a:solidFill>
            <a:schemeClr val="bg2">
              <a:alpha val="20000"/>
            </a:schemeClr>
          </a:solidFill>
          <a:ln w="12700">
            <a:solidFill>
              <a:schemeClr val="tx1"/>
            </a:solidFill>
            <a:miter lim="800000"/>
            <a:headEnd/>
            <a:tailEnd/>
          </a:ln>
        </p:spPr>
        <p:txBody>
          <a:bodyPr wrap="square" lIns="0" tIns="0" rIns="0" bIns="0" anchor="ctr">
            <a:noAutofit/>
          </a:bodyPr>
          <a:lstStyle/>
          <a:p>
            <a:endParaRPr lang="ja-JP" altLang="en-US" dirty="0"/>
          </a:p>
        </p:txBody>
      </p:sp>
      <p:sp>
        <p:nvSpPr>
          <p:cNvPr id="294" name="Rectangle 43"/>
          <p:cNvSpPr>
            <a:spLocks noChangeArrowheads="1"/>
          </p:cNvSpPr>
          <p:nvPr/>
        </p:nvSpPr>
        <p:spPr bwMode="auto">
          <a:xfrm>
            <a:off x="6642118" y="364014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95" name="Rectangle 44"/>
          <p:cNvSpPr>
            <a:spLocks noChangeArrowheads="1"/>
          </p:cNvSpPr>
          <p:nvPr/>
        </p:nvSpPr>
        <p:spPr bwMode="auto">
          <a:xfrm>
            <a:off x="7073918" y="3657604"/>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296" name="Rectangle 45"/>
          <p:cNvSpPr>
            <a:spLocks noChangeArrowheads="1"/>
          </p:cNvSpPr>
          <p:nvPr/>
        </p:nvSpPr>
        <p:spPr bwMode="auto">
          <a:xfrm>
            <a:off x="6929455" y="3270254"/>
            <a:ext cx="285750" cy="207963"/>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297" name="AutoShape 48"/>
          <p:cNvCxnSpPr>
            <a:cxnSpLocks noChangeShapeType="1"/>
            <a:stCxn id="294" idx="0"/>
            <a:endCxn id="296" idx="2"/>
          </p:cNvCxnSpPr>
          <p:nvPr/>
        </p:nvCxnSpPr>
        <p:spPr bwMode="auto">
          <a:xfrm flipV="1">
            <a:off x="6784993" y="3478217"/>
            <a:ext cx="287337" cy="161925"/>
          </a:xfrm>
          <a:prstGeom prst="straightConnector1">
            <a:avLst/>
          </a:prstGeom>
          <a:noFill/>
          <a:ln w="12700">
            <a:solidFill>
              <a:schemeClr val="tx1"/>
            </a:solidFill>
            <a:round/>
            <a:headEnd/>
            <a:tailEnd type="triangle" w="lg" len="med"/>
          </a:ln>
        </p:spPr>
      </p:cxnSp>
      <p:cxnSp>
        <p:nvCxnSpPr>
          <p:cNvPr id="298" name="AutoShape 49"/>
          <p:cNvCxnSpPr>
            <a:cxnSpLocks noChangeShapeType="1"/>
            <a:stCxn id="295" idx="0"/>
            <a:endCxn id="296" idx="2"/>
          </p:cNvCxnSpPr>
          <p:nvPr/>
        </p:nvCxnSpPr>
        <p:spPr bwMode="auto">
          <a:xfrm flipH="1" flipV="1">
            <a:off x="7072330" y="3478217"/>
            <a:ext cx="144463" cy="179387"/>
          </a:xfrm>
          <a:prstGeom prst="straightConnector1">
            <a:avLst/>
          </a:prstGeom>
          <a:noFill/>
          <a:ln w="12700">
            <a:solidFill>
              <a:schemeClr val="tx1"/>
            </a:solidFill>
            <a:round/>
            <a:headEnd/>
            <a:tailEnd type="triangle" w="lg" len="med"/>
          </a:ln>
        </p:spPr>
      </p:cxnSp>
      <p:sp>
        <p:nvSpPr>
          <p:cNvPr id="299" name="Rectangle 56"/>
          <p:cNvSpPr>
            <a:spLocks noChangeArrowheads="1"/>
          </p:cNvSpPr>
          <p:nvPr/>
        </p:nvSpPr>
        <p:spPr bwMode="auto">
          <a:xfrm>
            <a:off x="6208730" y="364014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300" name="AutoShape 58"/>
          <p:cNvCxnSpPr>
            <a:cxnSpLocks noChangeShapeType="1"/>
            <a:stCxn id="299" idx="0"/>
            <a:endCxn id="296" idx="1"/>
          </p:cNvCxnSpPr>
          <p:nvPr/>
        </p:nvCxnSpPr>
        <p:spPr bwMode="auto">
          <a:xfrm flipV="1">
            <a:off x="6351605" y="3375029"/>
            <a:ext cx="577850" cy="265113"/>
          </a:xfrm>
          <a:prstGeom prst="straightConnector1">
            <a:avLst/>
          </a:prstGeom>
          <a:noFill/>
          <a:ln w="12700">
            <a:solidFill>
              <a:schemeClr val="tx1"/>
            </a:solidFill>
            <a:round/>
            <a:headEnd/>
            <a:tailEnd type="triangle" w="lg" len="med"/>
          </a:ln>
        </p:spPr>
      </p:cxnSp>
      <p:sp>
        <p:nvSpPr>
          <p:cNvPr id="301" name="Rectangle 206"/>
          <p:cNvSpPr>
            <a:spLocks noChangeArrowheads="1"/>
          </p:cNvSpPr>
          <p:nvPr/>
        </p:nvSpPr>
        <p:spPr bwMode="auto">
          <a:xfrm>
            <a:off x="7072330" y="407194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302" name="AutoShape 215"/>
          <p:cNvCxnSpPr>
            <a:cxnSpLocks noChangeShapeType="1"/>
            <a:stCxn id="301" idx="1"/>
            <a:endCxn id="294" idx="2"/>
          </p:cNvCxnSpPr>
          <p:nvPr/>
        </p:nvCxnSpPr>
        <p:spPr bwMode="auto">
          <a:xfrm flipH="1" flipV="1">
            <a:off x="6784993" y="3848104"/>
            <a:ext cx="287337" cy="328613"/>
          </a:xfrm>
          <a:prstGeom prst="straightConnector1">
            <a:avLst/>
          </a:prstGeom>
          <a:noFill/>
          <a:ln w="12700">
            <a:solidFill>
              <a:schemeClr val="tx1"/>
            </a:solidFill>
            <a:round/>
            <a:headEnd/>
            <a:tailEnd type="triangle" w="lg" len="med"/>
          </a:ln>
        </p:spPr>
      </p:cxnSp>
      <p:sp>
        <p:nvSpPr>
          <p:cNvPr id="303" name="Rectangle 220"/>
          <p:cNvSpPr>
            <a:spLocks noChangeArrowheads="1"/>
          </p:cNvSpPr>
          <p:nvPr/>
        </p:nvSpPr>
        <p:spPr bwMode="auto">
          <a:xfrm>
            <a:off x="6208730" y="407194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sp>
        <p:nvSpPr>
          <p:cNvPr id="304" name="Rectangle 221"/>
          <p:cNvSpPr>
            <a:spLocks noChangeArrowheads="1"/>
          </p:cNvSpPr>
          <p:nvPr/>
        </p:nvSpPr>
        <p:spPr bwMode="auto">
          <a:xfrm>
            <a:off x="6640530" y="4071942"/>
            <a:ext cx="285750" cy="207962"/>
          </a:xfrm>
          <a:prstGeom prst="rect">
            <a:avLst/>
          </a:prstGeom>
          <a:solidFill>
            <a:srgbClr val="FFCC00"/>
          </a:solidFill>
          <a:ln w="12700">
            <a:solidFill>
              <a:schemeClr val="tx1"/>
            </a:solidFill>
            <a:miter lim="800000"/>
            <a:headEnd/>
            <a:tailEnd/>
          </a:ln>
        </p:spPr>
        <p:txBody>
          <a:bodyPr wrap="none" anchor="ctr"/>
          <a:lstStyle/>
          <a:p>
            <a:pPr algn="ctr">
              <a:spcBef>
                <a:spcPct val="0"/>
              </a:spcBef>
            </a:pPr>
            <a:endParaRPr kumimoji="1" lang="ja-JP" altLang="ja-JP" b="1" dirty="0">
              <a:latin typeface="Arial" charset="0"/>
            </a:endParaRPr>
          </a:p>
        </p:txBody>
      </p:sp>
      <p:cxnSp>
        <p:nvCxnSpPr>
          <p:cNvPr id="305" name="AutoShape 222"/>
          <p:cNvCxnSpPr>
            <a:cxnSpLocks noChangeShapeType="1"/>
            <a:stCxn id="303" idx="0"/>
            <a:endCxn id="299" idx="2"/>
          </p:cNvCxnSpPr>
          <p:nvPr/>
        </p:nvCxnSpPr>
        <p:spPr bwMode="auto">
          <a:xfrm flipV="1">
            <a:off x="6351605" y="3848104"/>
            <a:ext cx="0" cy="223838"/>
          </a:xfrm>
          <a:prstGeom prst="straightConnector1">
            <a:avLst/>
          </a:prstGeom>
          <a:noFill/>
          <a:ln w="12700">
            <a:solidFill>
              <a:schemeClr val="tx1"/>
            </a:solidFill>
            <a:round/>
            <a:headEnd/>
            <a:tailEnd type="triangle" w="lg" len="med"/>
          </a:ln>
        </p:spPr>
      </p:cxnSp>
      <p:cxnSp>
        <p:nvCxnSpPr>
          <p:cNvPr id="306" name="AutoShape 223"/>
          <p:cNvCxnSpPr>
            <a:cxnSpLocks noChangeShapeType="1"/>
            <a:stCxn id="304" idx="0"/>
            <a:endCxn id="294" idx="2"/>
          </p:cNvCxnSpPr>
          <p:nvPr/>
        </p:nvCxnSpPr>
        <p:spPr bwMode="auto">
          <a:xfrm flipV="1">
            <a:off x="6783405" y="3848104"/>
            <a:ext cx="1588" cy="223838"/>
          </a:xfrm>
          <a:prstGeom prst="straightConnector1">
            <a:avLst/>
          </a:prstGeom>
          <a:noFill/>
          <a:ln w="12700">
            <a:solidFill>
              <a:schemeClr val="tx1"/>
            </a:solidFill>
            <a:round/>
            <a:headEnd/>
            <a:tailEnd type="triangle" w="lg" len="med"/>
          </a:ln>
        </p:spPr>
      </p:cxnSp>
      <p:cxnSp>
        <p:nvCxnSpPr>
          <p:cNvPr id="307" name="AutoShape 224"/>
          <p:cNvCxnSpPr>
            <a:cxnSpLocks noChangeShapeType="1"/>
            <a:stCxn id="303" idx="0"/>
            <a:endCxn id="294" idx="2"/>
          </p:cNvCxnSpPr>
          <p:nvPr/>
        </p:nvCxnSpPr>
        <p:spPr bwMode="auto">
          <a:xfrm rot="5400000" flipH="1" flipV="1">
            <a:off x="6456380" y="3743329"/>
            <a:ext cx="223838" cy="433388"/>
          </a:xfrm>
          <a:prstGeom prst="straightConnector1">
            <a:avLst/>
          </a:prstGeom>
          <a:noFill/>
          <a:ln w="12700">
            <a:solidFill>
              <a:schemeClr val="tx1"/>
            </a:solidFill>
            <a:round/>
            <a:headEnd/>
            <a:tailEnd type="triangle" w="lg" len="med"/>
          </a:ln>
        </p:spPr>
      </p:cxnSp>
      <p:cxnSp>
        <p:nvCxnSpPr>
          <p:cNvPr id="308" name="AutoShape 225"/>
          <p:cNvCxnSpPr>
            <a:cxnSpLocks noChangeShapeType="1"/>
            <a:stCxn id="301" idx="0"/>
            <a:endCxn id="295" idx="2"/>
          </p:cNvCxnSpPr>
          <p:nvPr/>
        </p:nvCxnSpPr>
        <p:spPr bwMode="auto">
          <a:xfrm flipV="1">
            <a:off x="7215205" y="3865567"/>
            <a:ext cx="1588" cy="206375"/>
          </a:xfrm>
          <a:prstGeom prst="straightConnector1">
            <a:avLst/>
          </a:prstGeom>
          <a:noFill/>
          <a:ln w="12700">
            <a:solidFill>
              <a:schemeClr val="tx1"/>
            </a:solidFill>
            <a:round/>
            <a:headEnd/>
            <a:tailEnd type="triangle" w="lg" len="med"/>
          </a:ln>
        </p:spPr>
      </p:cxnSp>
      <p:cxnSp>
        <p:nvCxnSpPr>
          <p:cNvPr id="312" name="AutoShape 58"/>
          <p:cNvCxnSpPr>
            <a:cxnSpLocks noChangeShapeType="1"/>
            <a:stCxn id="236" idx="0"/>
            <a:endCxn id="282" idx="2"/>
          </p:cNvCxnSpPr>
          <p:nvPr/>
        </p:nvCxnSpPr>
        <p:spPr bwMode="auto">
          <a:xfrm rot="5400000" flipH="1" flipV="1">
            <a:off x="1683519" y="4596617"/>
            <a:ext cx="990614" cy="500065"/>
          </a:xfrm>
          <a:prstGeom prst="straightConnector1">
            <a:avLst/>
          </a:prstGeom>
          <a:noFill/>
          <a:ln w="12700">
            <a:solidFill>
              <a:schemeClr val="tx1"/>
            </a:solidFill>
            <a:round/>
            <a:headEnd/>
            <a:tailEnd type="triangle" w="lg" len="med"/>
          </a:ln>
        </p:spPr>
      </p:cxnSp>
      <p:cxnSp>
        <p:nvCxnSpPr>
          <p:cNvPr id="315" name="AutoShape 58"/>
          <p:cNvCxnSpPr>
            <a:cxnSpLocks noChangeShapeType="1"/>
            <a:stCxn id="282" idx="3"/>
            <a:endCxn id="222" idx="1"/>
          </p:cNvCxnSpPr>
          <p:nvPr/>
        </p:nvCxnSpPr>
        <p:spPr bwMode="auto">
          <a:xfrm flipV="1">
            <a:off x="2571734" y="4175924"/>
            <a:ext cx="1500200" cy="71437"/>
          </a:xfrm>
          <a:prstGeom prst="straightConnector1">
            <a:avLst/>
          </a:prstGeom>
          <a:noFill/>
          <a:ln w="12700">
            <a:solidFill>
              <a:schemeClr val="tx1"/>
            </a:solidFill>
            <a:round/>
            <a:headEnd/>
            <a:tailEnd type="triangle" w="lg" len="med"/>
          </a:ln>
        </p:spPr>
      </p:cxnSp>
      <p:cxnSp>
        <p:nvCxnSpPr>
          <p:cNvPr id="318" name="AutoShape 58"/>
          <p:cNvCxnSpPr>
            <a:cxnSpLocks noChangeShapeType="1"/>
            <a:stCxn id="283" idx="3"/>
            <a:endCxn id="222" idx="1"/>
          </p:cNvCxnSpPr>
          <p:nvPr/>
        </p:nvCxnSpPr>
        <p:spPr bwMode="auto">
          <a:xfrm>
            <a:off x="2427272" y="3815561"/>
            <a:ext cx="1644662" cy="360363"/>
          </a:xfrm>
          <a:prstGeom prst="straightConnector1">
            <a:avLst/>
          </a:prstGeom>
          <a:noFill/>
          <a:ln w="12700">
            <a:solidFill>
              <a:schemeClr val="tx1"/>
            </a:solidFill>
            <a:round/>
            <a:headEnd/>
            <a:tailEnd type="triangle" w="lg" len="med"/>
          </a:ln>
        </p:spPr>
      </p:cxnSp>
      <p:cxnSp>
        <p:nvCxnSpPr>
          <p:cNvPr id="321" name="AutoShape 58"/>
          <p:cNvCxnSpPr>
            <a:cxnSpLocks noChangeShapeType="1"/>
            <a:stCxn id="235" idx="3"/>
            <a:endCxn id="222" idx="1"/>
          </p:cNvCxnSpPr>
          <p:nvPr/>
        </p:nvCxnSpPr>
        <p:spPr bwMode="auto">
          <a:xfrm flipV="1">
            <a:off x="2216132" y="4175924"/>
            <a:ext cx="1855802" cy="1657364"/>
          </a:xfrm>
          <a:prstGeom prst="straightConnector1">
            <a:avLst/>
          </a:prstGeom>
          <a:noFill/>
          <a:ln w="12700">
            <a:solidFill>
              <a:schemeClr val="tx1"/>
            </a:solidFill>
            <a:round/>
            <a:headEnd/>
            <a:tailEnd type="triangle" w="lg" len="med"/>
          </a:ln>
        </p:spPr>
      </p:cxnSp>
      <p:cxnSp>
        <p:nvCxnSpPr>
          <p:cNvPr id="324" name="AutoShape 58"/>
          <p:cNvCxnSpPr>
            <a:cxnSpLocks noChangeShapeType="1"/>
            <a:stCxn id="249" idx="0"/>
            <a:endCxn id="217" idx="2"/>
          </p:cNvCxnSpPr>
          <p:nvPr/>
        </p:nvCxnSpPr>
        <p:spPr bwMode="auto">
          <a:xfrm rot="16200000" flipV="1">
            <a:off x="5286376" y="4792663"/>
            <a:ext cx="857263" cy="1416072"/>
          </a:xfrm>
          <a:prstGeom prst="straightConnector1">
            <a:avLst/>
          </a:prstGeom>
          <a:noFill/>
          <a:ln w="12700">
            <a:solidFill>
              <a:schemeClr val="tx1"/>
            </a:solidFill>
            <a:round/>
            <a:headEnd/>
            <a:tailEnd type="triangle" w="lg" len="med"/>
          </a:ln>
        </p:spPr>
      </p:cxnSp>
      <p:cxnSp>
        <p:nvCxnSpPr>
          <p:cNvPr id="327" name="AutoShape 58"/>
          <p:cNvCxnSpPr>
            <a:cxnSpLocks noChangeShapeType="1"/>
            <a:stCxn id="304" idx="3"/>
            <a:endCxn id="296" idx="2"/>
          </p:cNvCxnSpPr>
          <p:nvPr/>
        </p:nvCxnSpPr>
        <p:spPr bwMode="auto">
          <a:xfrm flipV="1">
            <a:off x="6926280" y="3478217"/>
            <a:ext cx="146050" cy="697706"/>
          </a:xfrm>
          <a:prstGeom prst="straightConnector1">
            <a:avLst/>
          </a:prstGeom>
          <a:noFill/>
          <a:ln w="12700">
            <a:solidFill>
              <a:schemeClr val="tx1"/>
            </a:solidFill>
            <a:round/>
            <a:headEnd/>
            <a:tailEnd type="triangle" w="lg" len="med"/>
          </a:ln>
        </p:spPr>
      </p:cxnSp>
      <p:cxnSp>
        <p:nvCxnSpPr>
          <p:cNvPr id="330" name="AutoShape 58"/>
          <p:cNvCxnSpPr>
            <a:cxnSpLocks noChangeShapeType="1"/>
            <a:stCxn id="251" idx="0"/>
            <a:endCxn id="216" idx="3"/>
          </p:cNvCxnSpPr>
          <p:nvPr/>
        </p:nvCxnSpPr>
        <p:spPr bwMode="auto">
          <a:xfrm rot="16200000" flipV="1">
            <a:off x="5516171" y="4162033"/>
            <a:ext cx="892979" cy="1778016"/>
          </a:xfrm>
          <a:prstGeom prst="straightConnector1">
            <a:avLst/>
          </a:prstGeom>
          <a:noFill/>
          <a:ln w="12700">
            <a:solidFill>
              <a:schemeClr val="tx1"/>
            </a:solidFill>
            <a:round/>
            <a:headEnd/>
            <a:tailEnd type="triangle" w="lg" len="med"/>
          </a:ln>
        </p:spPr>
      </p:cxnSp>
      <p:cxnSp>
        <p:nvCxnSpPr>
          <p:cNvPr id="333" name="AutoShape 58"/>
          <p:cNvCxnSpPr>
            <a:cxnSpLocks noChangeShapeType="1"/>
            <a:stCxn id="241" idx="0"/>
            <a:endCxn id="222" idx="1"/>
          </p:cNvCxnSpPr>
          <p:nvPr/>
        </p:nvCxnSpPr>
        <p:spPr bwMode="auto">
          <a:xfrm rot="5400000" flipH="1" flipV="1">
            <a:off x="2087941" y="4159652"/>
            <a:ext cx="1967720" cy="2000265"/>
          </a:xfrm>
          <a:prstGeom prst="straightConnector1">
            <a:avLst/>
          </a:prstGeom>
          <a:noFill/>
          <a:ln w="12700">
            <a:solidFill>
              <a:schemeClr val="tx1"/>
            </a:solidFill>
            <a:round/>
            <a:headEnd/>
            <a:tailEnd type="triangle" w="lg" len="med"/>
          </a:ln>
        </p:spPr>
      </p:cxnSp>
      <p:cxnSp>
        <p:nvCxnSpPr>
          <p:cNvPr id="336" name="AutoShape 58"/>
          <p:cNvCxnSpPr>
            <a:cxnSpLocks noChangeShapeType="1"/>
            <a:stCxn id="241" idx="3"/>
            <a:endCxn id="226" idx="2"/>
          </p:cNvCxnSpPr>
          <p:nvPr/>
        </p:nvCxnSpPr>
        <p:spPr bwMode="auto">
          <a:xfrm flipV="1">
            <a:off x="2214544" y="5072067"/>
            <a:ext cx="1495440" cy="1175558"/>
          </a:xfrm>
          <a:prstGeom prst="straightConnector1">
            <a:avLst/>
          </a:prstGeom>
          <a:noFill/>
          <a:ln w="12700">
            <a:solidFill>
              <a:schemeClr val="tx1"/>
            </a:solidFill>
            <a:round/>
            <a:headEnd/>
            <a:tailEnd type="triangle" w="lg" len="med"/>
          </a:ln>
        </p:spPr>
      </p:cxnSp>
      <p:cxnSp>
        <p:nvCxnSpPr>
          <p:cNvPr id="340" name="AutoShape 58"/>
          <p:cNvCxnSpPr>
            <a:cxnSpLocks noChangeShapeType="1"/>
            <a:stCxn id="236" idx="3"/>
            <a:endCxn id="222" idx="1"/>
          </p:cNvCxnSpPr>
          <p:nvPr/>
        </p:nvCxnSpPr>
        <p:spPr bwMode="auto">
          <a:xfrm flipV="1">
            <a:off x="2071669" y="4175924"/>
            <a:ext cx="2000265" cy="1270014"/>
          </a:xfrm>
          <a:prstGeom prst="straightConnector1">
            <a:avLst/>
          </a:prstGeom>
          <a:noFill/>
          <a:ln w="12700">
            <a:solidFill>
              <a:schemeClr val="tx1"/>
            </a:solidFill>
            <a:round/>
            <a:headEnd/>
            <a:tailEnd type="triangle" w="lg" len="med"/>
          </a:ln>
        </p:spPr>
      </p:cxnSp>
      <p:cxnSp>
        <p:nvCxnSpPr>
          <p:cNvPr id="343" name="AutoShape 58"/>
          <p:cNvCxnSpPr>
            <a:cxnSpLocks noChangeShapeType="1"/>
            <a:stCxn id="249" idx="0"/>
            <a:endCxn id="214" idx="2"/>
          </p:cNvCxnSpPr>
          <p:nvPr/>
        </p:nvCxnSpPr>
        <p:spPr bwMode="auto">
          <a:xfrm rot="16200000" flipV="1">
            <a:off x="5079207" y="4585494"/>
            <a:ext cx="839800" cy="1847872"/>
          </a:xfrm>
          <a:prstGeom prst="straightConnector1">
            <a:avLst/>
          </a:prstGeom>
          <a:noFill/>
          <a:ln w="12700">
            <a:solidFill>
              <a:schemeClr val="tx1"/>
            </a:solidFill>
            <a:round/>
            <a:headEnd/>
            <a:tailEnd type="triangle" w="lg" len="med"/>
          </a:ln>
        </p:spPr>
      </p:cxnSp>
      <p:cxnSp>
        <p:nvCxnSpPr>
          <p:cNvPr id="347" name="AutoShape 58"/>
          <p:cNvCxnSpPr>
            <a:cxnSpLocks noChangeShapeType="1"/>
            <a:stCxn id="251" idx="0"/>
            <a:endCxn id="304" idx="2"/>
          </p:cNvCxnSpPr>
          <p:nvPr/>
        </p:nvCxnSpPr>
        <p:spPr bwMode="auto">
          <a:xfrm rot="16200000" flipV="1">
            <a:off x="6208724" y="4854585"/>
            <a:ext cx="1217626" cy="68263"/>
          </a:xfrm>
          <a:prstGeom prst="straightConnector1">
            <a:avLst/>
          </a:prstGeom>
          <a:noFill/>
          <a:ln w="12700">
            <a:solidFill>
              <a:schemeClr val="tx1"/>
            </a:solidFill>
            <a:round/>
            <a:headEnd/>
            <a:tailEnd type="triangle" w="lg" len="med"/>
          </a:ln>
        </p:spPr>
      </p:cxnSp>
      <p:cxnSp>
        <p:nvCxnSpPr>
          <p:cNvPr id="350" name="AutoShape 58"/>
          <p:cNvCxnSpPr>
            <a:cxnSpLocks noChangeShapeType="1"/>
            <a:stCxn id="252" idx="0"/>
            <a:endCxn id="304" idx="2"/>
          </p:cNvCxnSpPr>
          <p:nvPr/>
        </p:nvCxnSpPr>
        <p:spPr bwMode="auto">
          <a:xfrm rot="16200000" flipV="1">
            <a:off x="6425021" y="4638288"/>
            <a:ext cx="1217626" cy="500857"/>
          </a:xfrm>
          <a:prstGeom prst="straightConnector1">
            <a:avLst/>
          </a:prstGeom>
          <a:noFill/>
          <a:ln w="12700">
            <a:solidFill>
              <a:schemeClr val="tx1"/>
            </a:solidFill>
            <a:round/>
            <a:headEnd/>
            <a:tailEnd type="triangle" w="lg" len="med"/>
          </a:ln>
        </p:spPr>
      </p:cxnSp>
      <p:cxnSp>
        <p:nvCxnSpPr>
          <p:cNvPr id="353" name="AutoShape 58"/>
          <p:cNvCxnSpPr>
            <a:cxnSpLocks noChangeShapeType="1"/>
            <a:stCxn id="252" idx="0"/>
            <a:endCxn id="222" idx="3"/>
          </p:cNvCxnSpPr>
          <p:nvPr/>
        </p:nvCxnSpPr>
        <p:spPr bwMode="auto">
          <a:xfrm rot="16200000" flipV="1">
            <a:off x="5160170" y="3373438"/>
            <a:ext cx="1321606" cy="2926578"/>
          </a:xfrm>
          <a:prstGeom prst="straightConnector1">
            <a:avLst/>
          </a:prstGeom>
          <a:noFill/>
          <a:ln w="12700">
            <a:solidFill>
              <a:schemeClr val="tx1"/>
            </a:solidFill>
            <a:round/>
            <a:headEnd/>
            <a:tailEnd type="triangle" w="lg" len="med"/>
          </a:ln>
        </p:spPr>
      </p:cxnSp>
      <p:cxnSp>
        <p:nvCxnSpPr>
          <p:cNvPr id="360" name="AutoShape 58"/>
          <p:cNvCxnSpPr>
            <a:cxnSpLocks noChangeShapeType="1"/>
            <a:stCxn id="303" idx="1"/>
            <a:endCxn id="222" idx="3"/>
          </p:cNvCxnSpPr>
          <p:nvPr/>
        </p:nvCxnSpPr>
        <p:spPr bwMode="auto">
          <a:xfrm rot="10800000" flipV="1">
            <a:off x="4357684" y="4175922"/>
            <a:ext cx="1851046" cy="1"/>
          </a:xfrm>
          <a:prstGeom prst="straightConnector1">
            <a:avLst/>
          </a:prstGeom>
          <a:noFill/>
          <a:ln w="12700">
            <a:solidFill>
              <a:schemeClr val="tx1"/>
            </a:solidFill>
            <a:round/>
            <a:headEnd/>
            <a:tailEnd type="triangle" w="lg" len="med"/>
          </a:ln>
        </p:spPr>
      </p:cxnSp>
      <p:cxnSp>
        <p:nvCxnSpPr>
          <p:cNvPr id="363" name="AutoShape 58"/>
          <p:cNvCxnSpPr>
            <a:cxnSpLocks noChangeShapeType="1"/>
            <a:stCxn id="241" idx="3"/>
            <a:endCxn id="213" idx="2"/>
          </p:cNvCxnSpPr>
          <p:nvPr/>
        </p:nvCxnSpPr>
        <p:spPr bwMode="auto">
          <a:xfrm flipV="1">
            <a:off x="2214544" y="5072067"/>
            <a:ext cx="1928827" cy="1175558"/>
          </a:xfrm>
          <a:prstGeom prst="straightConnector1">
            <a:avLst/>
          </a:prstGeom>
          <a:noFill/>
          <a:ln w="12700">
            <a:solidFill>
              <a:schemeClr val="tx1"/>
            </a:solidFill>
            <a:round/>
            <a:headEnd/>
            <a:tailEnd type="triangle" w="lg" len="med"/>
          </a:ln>
        </p:spPr>
      </p:cxnSp>
      <p:cxnSp>
        <p:nvCxnSpPr>
          <p:cNvPr id="366" name="AutoShape 58"/>
          <p:cNvCxnSpPr>
            <a:cxnSpLocks noChangeShapeType="1"/>
            <a:stCxn id="249" idx="0"/>
            <a:endCxn id="303" idx="2"/>
          </p:cNvCxnSpPr>
          <p:nvPr/>
        </p:nvCxnSpPr>
        <p:spPr bwMode="auto">
          <a:xfrm rot="16200000" flipV="1">
            <a:off x="5562611" y="5068898"/>
            <a:ext cx="1649426" cy="71438"/>
          </a:xfrm>
          <a:prstGeom prst="straightConnector1">
            <a:avLst/>
          </a:prstGeom>
          <a:noFill/>
          <a:ln w="12700">
            <a:solidFill>
              <a:schemeClr val="tx1"/>
            </a:solidFill>
            <a:round/>
            <a:headEnd/>
            <a:tailEnd type="triangle" w="lg" len="med"/>
          </a:ln>
        </p:spPr>
      </p:cxnSp>
      <p:cxnSp>
        <p:nvCxnSpPr>
          <p:cNvPr id="369" name="AutoShape 58"/>
          <p:cNvCxnSpPr>
            <a:cxnSpLocks noChangeShapeType="1"/>
            <a:stCxn id="239" idx="0"/>
            <a:endCxn id="275" idx="2"/>
          </p:cNvCxnSpPr>
          <p:nvPr/>
        </p:nvCxnSpPr>
        <p:spPr bwMode="auto">
          <a:xfrm rot="16200000" flipV="1">
            <a:off x="481386" y="4985160"/>
            <a:ext cx="1377964" cy="75403"/>
          </a:xfrm>
          <a:prstGeom prst="straightConnector1">
            <a:avLst/>
          </a:prstGeom>
          <a:noFill/>
          <a:ln w="12700">
            <a:solidFill>
              <a:schemeClr val="tx1"/>
            </a:solidFill>
            <a:round/>
            <a:headEnd/>
            <a:tailEnd type="triangle" w="lg" len="med"/>
          </a:ln>
        </p:spPr>
      </p:cxnSp>
      <p:cxnSp>
        <p:nvCxnSpPr>
          <p:cNvPr id="373" name="AutoShape 58"/>
          <p:cNvCxnSpPr>
            <a:cxnSpLocks noChangeShapeType="1"/>
            <a:stCxn id="251" idx="0"/>
            <a:endCxn id="301" idx="2"/>
          </p:cNvCxnSpPr>
          <p:nvPr/>
        </p:nvCxnSpPr>
        <p:spPr bwMode="auto">
          <a:xfrm rot="5400000" flipH="1" flipV="1">
            <a:off x="6424623" y="4706949"/>
            <a:ext cx="1217626" cy="363537"/>
          </a:xfrm>
          <a:prstGeom prst="straightConnector1">
            <a:avLst/>
          </a:prstGeom>
          <a:noFill/>
          <a:ln w="12700">
            <a:solidFill>
              <a:schemeClr val="tx1"/>
            </a:solidFill>
            <a:round/>
            <a:headEnd/>
            <a:tailEnd type="triangle" w="lg" len="med"/>
          </a:ln>
        </p:spPr>
      </p:cxnSp>
      <p:cxnSp>
        <p:nvCxnSpPr>
          <p:cNvPr id="376" name="AutoShape 58"/>
          <p:cNvCxnSpPr>
            <a:cxnSpLocks noChangeShapeType="1"/>
            <a:stCxn id="251" idx="0"/>
            <a:endCxn id="303" idx="2"/>
          </p:cNvCxnSpPr>
          <p:nvPr/>
        </p:nvCxnSpPr>
        <p:spPr bwMode="auto">
          <a:xfrm rot="16200000" flipV="1">
            <a:off x="5992824" y="4638685"/>
            <a:ext cx="1217626" cy="500063"/>
          </a:xfrm>
          <a:prstGeom prst="straightConnector1">
            <a:avLst/>
          </a:prstGeom>
          <a:noFill/>
          <a:ln w="12700">
            <a:solidFill>
              <a:schemeClr val="tx1"/>
            </a:solidFill>
            <a:round/>
            <a:headEnd/>
            <a:tailEnd type="triangle" w="lg"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blinds(horizontal)">
                                      <p:cBhvr>
                                        <p:cTn id="7" dur="500"/>
                                        <p:tgtEl>
                                          <p:spTgt spid="223"/>
                                        </p:tgtEl>
                                      </p:cBhvr>
                                    </p:animEffect>
                                  </p:childTnLst>
                                </p:cTn>
                              </p:par>
                              <p:par>
                                <p:cTn id="8" presetID="3" presetClass="entr" presetSubtype="1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blinds(horizontal)">
                                      <p:cBhvr>
                                        <p:cTn id="10" dur="500"/>
                                        <p:tgtEl>
                                          <p:spTgt spid="221"/>
                                        </p:tgtEl>
                                      </p:cBhvr>
                                    </p:animEffect>
                                  </p:childTnLst>
                                </p:cTn>
                              </p:par>
                              <p:par>
                                <p:cTn id="11" presetID="3" presetClass="entr" presetSubtype="1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animEffect transition="in" filter="blinds(horizontal)">
                                      <p:cBhvr>
                                        <p:cTn id="13" dur="500"/>
                                        <p:tgtEl>
                                          <p:spTgt spid="224"/>
                                        </p:tgtEl>
                                      </p:cBhvr>
                                    </p:animEffect>
                                  </p:childTnLst>
                                </p:cTn>
                              </p:par>
                              <p:par>
                                <p:cTn id="14" presetID="3" presetClass="entr" presetSubtype="10" fill="hold" nodeType="withEffect">
                                  <p:stCondLst>
                                    <p:cond delay="0"/>
                                  </p:stCondLst>
                                  <p:childTnLst>
                                    <p:set>
                                      <p:cBhvr>
                                        <p:cTn id="15" dur="1" fill="hold">
                                          <p:stCondLst>
                                            <p:cond delay="0"/>
                                          </p:stCondLst>
                                        </p:cTn>
                                        <p:tgtEl>
                                          <p:spTgt spid="225"/>
                                        </p:tgtEl>
                                        <p:attrNameLst>
                                          <p:attrName>style.visibility</p:attrName>
                                        </p:attrNameLst>
                                      </p:cBhvr>
                                      <p:to>
                                        <p:strVal val="visible"/>
                                      </p:to>
                                    </p:set>
                                    <p:animEffect transition="in" filter="blinds(horizontal)">
                                      <p:cBhvr>
                                        <p:cTn id="16" dur="500"/>
                                        <p:tgtEl>
                                          <p:spTgt spid="225"/>
                                        </p:tgtEl>
                                      </p:cBhvr>
                                    </p:animEffect>
                                  </p:childTnLst>
                                </p:cTn>
                              </p:par>
                              <p:par>
                                <p:cTn id="17" presetID="3" presetClass="entr" presetSubtype="10"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blinds(horizontal)">
                                      <p:cBhvr>
                                        <p:cTn id="19" dur="500"/>
                                        <p:tgtEl>
                                          <p:spTgt spid="22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blinds(horizontal)">
                                      <p:cBhvr>
                                        <p:cTn id="24" dur="500"/>
                                        <p:tgtEl>
                                          <p:spTgt spid="10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blinds(horizontal)">
                                      <p:cBhvr>
                                        <p:cTn id="27" dur="500"/>
                                        <p:tgtEl>
                                          <p:spTgt spid="2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9"/>
                                        </p:tgtEl>
                                        <p:attrNameLst>
                                          <p:attrName>style.visibility</p:attrName>
                                        </p:attrNameLst>
                                      </p:cBhvr>
                                      <p:to>
                                        <p:strVal val="visible"/>
                                      </p:to>
                                    </p:set>
                                    <p:animEffect transition="in" filter="blinds(horizontal)">
                                      <p:cBhvr>
                                        <p:cTn id="30" dur="500"/>
                                        <p:tgtEl>
                                          <p:spTgt spid="24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0"/>
                                        </p:tgtEl>
                                        <p:attrNameLst>
                                          <p:attrName>style.visibility</p:attrName>
                                        </p:attrNameLst>
                                      </p:cBhvr>
                                      <p:to>
                                        <p:strVal val="visible"/>
                                      </p:to>
                                    </p:set>
                                    <p:animEffect transition="in" filter="blinds(horizontal)">
                                      <p:cBhvr>
                                        <p:cTn id="33" dur="500"/>
                                        <p:tgtEl>
                                          <p:spTgt spid="25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1"/>
                                        </p:tgtEl>
                                        <p:attrNameLst>
                                          <p:attrName>style.visibility</p:attrName>
                                        </p:attrNameLst>
                                      </p:cBhvr>
                                      <p:to>
                                        <p:strVal val="visible"/>
                                      </p:to>
                                    </p:set>
                                    <p:animEffect transition="in" filter="blinds(horizontal)">
                                      <p:cBhvr>
                                        <p:cTn id="36" dur="500"/>
                                        <p:tgtEl>
                                          <p:spTgt spid="25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2"/>
                                        </p:tgtEl>
                                        <p:attrNameLst>
                                          <p:attrName>style.visibility</p:attrName>
                                        </p:attrNameLst>
                                      </p:cBhvr>
                                      <p:to>
                                        <p:strVal val="visible"/>
                                      </p:to>
                                    </p:set>
                                    <p:animEffect transition="in" filter="blinds(horizontal)">
                                      <p:cBhvr>
                                        <p:cTn id="39" dur="500"/>
                                        <p:tgtEl>
                                          <p:spTgt spid="25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53"/>
                                        </p:tgtEl>
                                        <p:attrNameLst>
                                          <p:attrName>style.visibility</p:attrName>
                                        </p:attrNameLst>
                                      </p:cBhvr>
                                      <p:to>
                                        <p:strVal val="visible"/>
                                      </p:to>
                                    </p:set>
                                    <p:animEffect transition="in" filter="blinds(horizontal)">
                                      <p:cBhvr>
                                        <p:cTn id="42" dur="500"/>
                                        <p:tgtEl>
                                          <p:spTgt spid="253"/>
                                        </p:tgtEl>
                                      </p:cBhvr>
                                    </p:animEffect>
                                  </p:childTnLst>
                                </p:cTn>
                              </p:par>
                              <p:par>
                                <p:cTn id="43" presetID="3" presetClass="entr" presetSubtype="10" fill="hold" nodeType="withEffect">
                                  <p:stCondLst>
                                    <p:cond delay="0"/>
                                  </p:stCondLst>
                                  <p:childTnLst>
                                    <p:set>
                                      <p:cBhvr>
                                        <p:cTn id="44" dur="1" fill="hold">
                                          <p:stCondLst>
                                            <p:cond delay="0"/>
                                          </p:stCondLst>
                                        </p:cTn>
                                        <p:tgtEl>
                                          <p:spTgt spid="254"/>
                                        </p:tgtEl>
                                        <p:attrNameLst>
                                          <p:attrName>style.visibility</p:attrName>
                                        </p:attrNameLst>
                                      </p:cBhvr>
                                      <p:to>
                                        <p:strVal val="visible"/>
                                      </p:to>
                                    </p:set>
                                    <p:animEffect transition="in" filter="blinds(horizontal)">
                                      <p:cBhvr>
                                        <p:cTn id="45" dur="500"/>
                                        <p:tgtEl>
                                          <p:spTgt spid="254"/>
                                        </p:tgtEl>
                                      </p:cBhvr>
                                    </p:animEffect>
                                  </p:childTnLst>
                                </p:cTn>
                              </p:par>
                              <p:par>
                                <p:cTn id="46" presetID="3" presetClass="entr" presetSubtype="10" fill="hold" nodeType="withEffect">
                                  <p:stCondLst>
                                    <p:cond delay="0"/>
                                  </p:stCondLst>
                                  <p:childTnLst>
                                    <p:set>
                                      <p:cBhvr>
                                        <p:cTn id="47" dur="1" fill="hold">
                                          <p:stCondLst>
                                            <p:cond delay="0"/>
                                          </p:stCondLst>
                                        </p:cTn>
                                        <p:tgtEl>
                                          <p:spTgt spid="255"/>
                                        </p:tgtEl>
                                        <p:attrNameLst>
                                          <p:attrName>style.visibility</p:attrName>
                                        </p:attrNameLst>
                                      </p:cBhvr>
                                      <p:to>
                                        <p:strVal val="visible"/>
                                      </p:to>
                                    </p:set>
                                    <p:animEffect transition="in" filter="blinds(horizontal)">
                                      <p:cBhvr>
                                        <p:cTn id="48" dur="500"/>
                                        <p:tgtEl>
                                          <p:spTgt spid="255"/>
                                        </p:tgtEl>
                                      </p:cBhvr>
                                    </p:animEffect>
                                  </p:childTnLst>
                                </p:cTn>
                              </p:par>
                              <p:par>
                                <p:cTn id="49" presetID="3" presetClass="entr" presetSubtype="10" fill="hold" nodeType="withEffect">
                                  <p:stCondLst>
                                    <p:cond delay="0"/>
                                  </p:stCondLst>
                                  <p:childTnLst>
                                    <p:set>
                                      <p:cBhvr>
                                        <p:cTn id="50" dur="1" fill="hold">
                                          <p:stCondLst>
                                            <p:cond delay="0"/>
                                          </p:stCondLst>
                                        </p:cTn>
                                        <p:tgtEl>
                                          <p:spTgt spid="256"/>
                                        </p:tgtEl>
                                        <p:attrNameLst>
                                          <p:attrName>style.visibility</p:attrName>
                                        </p:attrNameLst>
                                      </p:cBhvr>
                                      <p:to>
                                        <p:strVal val="visible"/>
                                      </p:to>
                                    </p:set>
                                    <p:animEffect transition="in" filter="blinds(horizontal)">
                                      <p:cBhvr>
                                        <p:cTn id="51" dur="500"/>
                                        <p:tgtEl>
                                          <p:spTgt spid="256"/>
                                        </p:tgtEl>
                                      </p:cBhvr>
                                    </p:animEffect>
                                  </p:childTnLst>
                                </p:cTn>
                              </p:par>
                              <p:par>
                                <p:cTn id="52" presetID="3" presetClass="entr" presetSubtype="10" fill="hold" nodeType="withEffect">
                                  <p:stCondLst>
                                    <p:cond delay="0"/>
                                  </p:stCondLst>
                                  <p:childTnLst>
                                    <p:set>
                                      <p:cBhvr>
                                        <p:cTn id="53" dur="1" fill="hold">
                                          <p:stCondLst>
                                            <p:cond delay="0"/>
                                          </p:stCondLst>
                                        </p:cTn>
                                        <p:tgtEl>
                                          <p:spTgt spid="257"/>
                                        </p:tgtEl>
                                        <p:attrNameLst>
                                          <p:attrName>style.visibility</p:attrName>
                                        </p:attrNameLst>
                                      </p:cBhvr>
                                      <p:to>
                                        <p:strVal val="visible"/>
                                      </p:to>
                                    </p:set>
                                    <p:animEffect transition="in" filter="blinds(horizontal)">
                                      <p:cBhvr>
                                        <p:cTn id="54" dur="500"/>
                                        <p:tgtEl>
                                          <p:spTgt spid="257"/>
                                        </p:tgtEl>
                                      </p:cBhvr>
                                    </p:animEffect>
                                  </p:childTnLst>
                                </p:cTn>
                              </p:par>
                              <p:par>
                                <p:cTn id="55" presetID="3" presetClass="entr" presetSubtype="10" fill="hold" nodeType="withEffect">
                                  <p:stCondLst>
                                    <p:cond delay="0"/>
                                  </p:stCondLst>
                                  <p:childTnLst>
                                    <p:set>
                                      <p:cBhvr>
                                        <p:cTn id="56" dur="1" fill="hold">
                                          <p:stCondLst>
                                            <p:cond delay="0"/>
                                          </p:stCondLst>
                                        </p:cTn>
                                        <p:tgtEl>
                                          <p:spTgt spid="258"/>
                                        </p:tgtEl>
                                        <p:attrNameLst>
                                          <p:attrName>style.visibility</p:attrName>
                                        </p:attrNameLst>
                                      </p:cBhvr>
                                      <p:to>
                                        <p:strVal val="visible"/>
                                      </p:to>
                                    </p:set>
                                    <p:animEffect transition="in" filter="blinds(horizontal)">
                                      <p:cBhvr>
                                        <p:cTn id="57" dur="500"/>
                                        <p:tgtEl>
                                          <p:spTgt spid="25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3"/>
                                        </p:tgtEl>
                                        <p:attrNameLst>
                                          <p:attrName>style.visibility</p:attrName>
                                        </p:attrNameLst>
                                      </p:cBhvr>
                                      <p:to>
                                        <p:strVal val="visible"/>
                                      </p:to>
                                    </p:set>
                                    <p:animEffect transition="in" filter="blinds(horizontal)">
                                      <p:cBhvr>
                                        <p:cTn id="60" dur="500"/>
                                        <p:tgtEl>
                                          <p:spTgt spid="29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94"/>
                                        </p:tgtEl>
                                        <p:attrNameLst>
                                          <p:attrName>style.visibility</p:attrName>
                                        </p:attrNameLst>
                                      </p:cBhvr>
                                      <p:to>
                                        <p:strVal val="visible"/>
                                      </p:to>
                                    </p:set>
                                    <p:animEffect transition="in" filter="blinds(horizontal)">
                                      <p:cBhvr>
                                        <p:cTn id="63" dur="500"/>
                                        <p:tgtEl>
                                          <p:spTgt spid="29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95"/>
                                        </p:tgtEl>
                                        <p:attrNameLst>
                                          <p:attrName>style.visibility</p:attrName>
                                        </p:attrNameLst>
                                      </p:cBhvr>
                                      <p:to>
                                        <p:strVal val="visible"/>
                                      </p:to>
                                    </p:set>
                                    <p:animEffect transition="in" filter="blinds(horizontal)">
                                      <p:cBhvr>
                                        <p:cTn id="66" dur="500"/>
                                        <p:tgtEl>
                                          <p:spTgt spid="29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96"/>
                                        </p:tgtEl>
                                        <p:attrNameLst>
                                          <p:attrName>style.visibility</p:attrName>
                                        </p:attrNameLst>
                                      </p:cBhvr>
                                      <p:to>
                                        <p:strVal val="visible"/>
                                      </p:to>
                                    </p:set>
                                    <p:animEffect transition="in" filter="blinds(horizontal)">
                                      <p:cBhvr>
                                        <p:cTn id="69" dur="500"/>
                                        <p:tgtEl>
                                          <p:spTgt spid="296"/>
                                        </p:tgtEl>
                                      </p:cBhvr>
                                    </p:animEffect>
                                  </p:childTnLst>
                                </p:cTn>
                              </p:par>
                              <p:par>
                                <p:cTn id="70" presetID="3" presetClass="entr" presetSubtype="10" fill="hold" nodeType="withEffect">
                                  <p:stCondLst>
                                    <p:cond delay="0"/>
                                  </p:stCondLst>
                                  <p:childTnLst>
                                    <p:set>
                                      <p:cBhvr>
                                        <p:cTn id="71" dur="1" fill="hold">
                                          <p:stCondLst>
                                            <p:cond delay="0"/>
                                          </p:stCondLst>
                                        </p:cTn>
                                        <p:tgtEl>
                                          <p:spTgt spid="297"/>
                                        </p:tgtEl>
                                        <p:attrNameLst>
                                          <p:attrName>style.visibility</p:attrName>
                                        </p:attrNameLst>
                                      </p:cBhvr>
                                      <p:to>
                                        <p:strVal val="visible"/>
                                      </p:to>
                                    </p:set>
                                    <p:animEffect transition="in" filter="blinds(horizontal)">
                                      <p:cBhvr>
                                        <p:cTn id="72" dur="500"/>
                                        <p:tgtEl>
                                          <p:spTgt spid="297"/>
                                        </p:tgtEl>
                                      </p:cBhvr>
                                    </p:animEffect>
                                  </p:childTnLst>
                                </p:cTn>
                              </p:par>
                              <p:par>
                                <p:cTn id="73" presetID="3" presetClass="entr" presetSubtype="10" fill="hold" nodeType="withEffect">
                                  <p:stCondLst>
                                    <p:cond delay="0"/>
                                  </p:stCondLst>
                                  <p:childTnLst>
                                    <p:set>
                                      <p:cBhvr>
                                        <p:cTn id="74" dur="1" fill="hold">
                                          <p:stCondLst>
                                            <p:cond delay="0"/>
                                          </p:stCondLst>
                                        </p:cTn>
                                        <p:tgtEl>
                                          <p:spTgt spid="298"/>
                                        </p:tgtEl>
                                        <p:attrNameLst>
                                          <p:attrName>style.visibility</p:attrName>
                                        </p:attrNameLst>
                                      </p:cBhvr>
                                      <p:to>
                                        <p:strVal val="visible"/>
                                      </p:to>
                                    </p:set>
                                    <p:animEffect transition="in" filter="blinds(horizontal)">
                                      <p:cBhvr>
                                        <p:cTn id="75" dur="500"/>
                                        <p:tgtEl>
                                          <p:spTgt spid="29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9"/>
                                        </p:tgtEl>
                                        <p:attrNameLst>
                                          <p:attrName>style.visibility</p:attrName>
                                        </p:attrNameLst>
                                      </p:cBhvr>
                                      <p:to>
                                        <p:strVal val="visible"/>
                                      </p:to>
                                    </p:set>
                                    <p:animEffect transition="in" filter="blinds(horizontal)">
                                      <p:cBhvr>
                                        <p:cTn id="78" dur="500"/>
                                        <p:tgtEl>
                                          <p:spTgt spid="299"/>
                                        </p:tgtEl>
                                      </p:cBhvr>
                                    </p:animEffect>
                                  </p:childTnLst>
                                </p:cTn>
                              </p:par>
                              <p:par>
                                <p:cTn id="79" presetID="3" presetClass="entr" presetSubtype="10" fill="hold" nodeType="withEffect">
                                  <p:stCondLst>
                                    <p:cond delay="0"/>
                                  </p:stCondLst>
                                  <p:childTnLst>
                                    <p:set>
                                      <p:cBhvr>
                                        <p:cTn id="80" dur="1" fill="hold">
                                          <p:stCondLst>
                                            <p:cond delay="0"/>
                                          </p:stCondLst>
                                        </p:cTn>
                                        <p:tgtEl>
                                          <p:spTgt spid="300"/>
                                        </p:tgtEl>
                                        <p:attrNameLst>
                                          <p:attrName>style.visibility</p:attrName>
                                        </p:attrNameLst>
                                      </p:cBhvr>
                                      <p:to>
                                        <p:strVal val="visible"/>
                                      </p:to>
                                    </p:set>
                                    <p:animEffect transition="in" filter="blinds(horizontal)">
                                      <p:cBhvr>
                                        <p:cTn id="81" dur="500"/>
                                        <p:tgtEl>
                                          <p:spTgt spid="30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01"/>
                                        </p:tgtEl>
                                        <p:attrNameLst>
                                          <p:attrName>style.visibility</p:attrName>
                                        </p:attrNameLst>
                                      </p:cBhvr>
                                      <p:to>
                                        <p:strVal val="visible"/>
                                      </p:to>
                                    </p:set>
                                    <p:animEffect transition="in" filter="blinds(horizontal)">
                                      <p:cBhvr>
                                        <p:cTn id="84" dur="500"/>
                                        <p:tgtEl>
                                          <p:spTgt spid="301"/>
                                        </p:tgtEl>
                                      </p:cBhvr>
                                    </p:animEffect>
                                  </p:childTnLst>
                                </p:cTn>
                              </p:par>
                              <p:par>
                                <p:cTn id="85" presetID="3" presetClass="entr" presetSubtype="10" fill="hold" nodeType="withEffect">
                                  <p:stCondLst>
                                    <p:cond delay="0"/>
                                  </p:stCondLst>
                                  <p:childTnLst>
                                    <p:set>
                                      <p:cBhvr>
                                        <p:cTn id="86" dur="1" fill="hold">
                                          <p:stCondLst>
                                            <p:cond delay="0"/>
                                          </p:stCondLst>
                                        </p:cTn>
                                        <p:tgtEl>
                                          <p:spTgt spid="302"/>
                                        </p:tgtEl>
                                        <p:attrNameLst>
                                          <p:attrName>style.visibility</p:attrName>
                                        </p:attrNameLst>
                                      </p:cBhvr>
                                      <p:to>
                                        <p:strVal val="visible"/>
                                      </p:to>
                                    </p:set>
                                    <p:animEffect transition="in" filter="blinds(horizontal)">
                                      <p:cBhvr>
                                        <p:cTn id="87" dur="500"/>
                                        <p:tgtEl>
                                          <p:spTgt spid="30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03"/>
                                        </p:tgtEl>
                                        <p:attrNameLst>
                                          <p:attrName>style.visibility</p:attrName>
                                        </p:attrNameLst>
                                      </p:cBhvr>
                                      <p:to>
                                        <p:strVal val="visible"/>
                                      </p:to>
                                    </p:set>
                                    <p:animEffect transition="in" filter="blinds(horizontal)">
                                      <p:cBhvr>
                                        <p:cTn id="90" dur="500"/>
                                        <p:tgtEl>
                                          <p:spTgt spid="30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04"/>
                                        </p:tgtEl>
                                        <p:attrNameLst>
                                          <p:attrName>style.visibility</p:attrName>
                                        </p:attrNameLst>
                                      </p:cBhvr>
                                      <p:to>
                                        <p:strVal val="visible"/>
                                      </p:to>
                                    </p:set>
                                    <p:animEffect transition="in" filter="blinds(horizontal)">
                                      <p:cBhvr>
                                        <p:cTn id="93" dur="500"/>
                                        <p:tgtEl>
                                          <p:spTgt spid="304"/>
                                        </p:tgtEl>
                                      </p:cBhvr>
                                    </p:animEffect>
                                  </p:childTnLst>
                                </p:cTn>
                              </p:par>
                              <p:par>
                                <p:cTn id="94" presetID="3" presetClass="entr" presetSubtype="10" fill="hold" nodeType="withEffect">
                                  <p:stCondLst>
                                    <p:cond delay="0"/>
                                  </p:stCondLst>
                                  <p:childTnLst>
                                    <p:set>
                                      <p:cBhvr>
                                        <p:cTn id="95" dur="1" fill="hold">
                                          <p:stCondLst>
                                            <p:cond delay="0"/>
                                          </p:stCondLst>
                                        </p:cTn>
                                        <p:tgtEl>
                                          <p:spTgt spid="305"/>
                                        </p:tgtEl>
                                        <p:attrNameLst>
                                          <p:attrName>style.visibility</p:attrName>
                                        </p:attrNameLst>
                                      </p:cBhvr>
                                      <p:to>
                                        <p:strVal val="visible"/>
                                      </p:to>
                                    </p:set>
                                    <p:animEffect transition="in" filter="blinds(horizontal)">
                                      <p:cBhvr>
                                        <p:cTn id="96" dur="500"/>
                                        <p:tgtEl>
                                          <p:spTgt spid="305"/>
                                        </p:tgtEl>
                                      </p:cBhvr>
                                    </p:animEffect>
                                  </p:childTnLst>
                                </p:cTn>
                              </p:par>
                              <p:par>
                                <p:cTn id="97" presetID="3" presetClass="entr" presetSubtype="10" fill="hold" nodeType="withEffect">
                                  <p:stCondLst>
                                    <p:cond delay="0"/>
                                  </p:stCondLst>
                                  <p:childTnLst>
                                    <p:set>
                                      <p:cBhvr>
                                        <p:cTn id="98" dur="1" fill="hold">
                                          <p:stCondLst>
                                            <p:cond delay="0"/>
                                          </p:stCondLst>
                                        </p:cTn>
                                        <p:tgtEl>
                                          <p:spTgt spid="306"/>
                                        </p:tgtEl>
                                        <p:attrNameLst>
                                          <p:attrName>style.visibility</p:attrName>
                                        </p:attrNameLst>
                                      </p:cBhvr>
                                      <p:to>
                                        <p:strVal val="visible"/>
                                      </p:to>
                                    </p:set>
                                    <p:animEffect transition="in" filter="blinds(horizontal)">
                                      <p:cBhvr>
                                        <p:cTn id="99" dur="500"/>
                                        <p:tgtEl>
                                          <p:spTgt spid="306"/>
                                        </p:tgtEl>
                                      </p:cBhvr>
                                    </p:animEffect>
                                  </p:childTnLst>
                                </p:cTn>
                              </p:par>
                              <p:par>
                                <p:cTn id="100" presetID="3" presetClass="entr" presetSubtype="10" fill="hold" nodeType="withEffect">
                                  <p:stCondLst>
                                    <p:cond delay="0"/>
                                  </p:stCondLst>
                                  <p:childTnLst>
                                    <p:set>
                                      <p:cBhvr>
                                        <p:cTn id="101" dur="1" fill="hold">
                                          <p:stCondLst>
                                            <p:cond delay="0"/>
                                          </p:stCondLst>
                                        </p:cTn>
                                        <p:tgtEl>
                                          <p:spTgt spid="307"/>
                                        </p:tgtEl>
                                        <p:attrNameLst>
                                          <p:attrName>style.visibility</p:attrName>
                                        </p:attrNameLst>
                                      </p:cBhvr>
                                      <p:to>
                                        <p:strVal val="visible"/>
                                      </p:to>
                                    </p:set>
                                    <p:animEffect transition="in" filter="blinds(horizontal)">
                                      <p:cBhvr>
                                        <p:cTn id="102" dur="500"/>
                                        <p:tgtEl>
                                          <p:spTgt spid="307"/>
                                        </p:tgtEl>
                                      </p:cBhvr>
                                    </p:animEffect>
                                  </p:childTnLst>
                                </p:cTn>
                              </p:par>
                              <p:par>
                                <p:cTn id="103" presetID="3" presetClass="entr" presetSubtype="10" fill="hold" nodeType="withEffect">
                                  <p:stCondLst>
                                    <p:cond delay="0"/>
                                  </p:stCondLst>
                                  <p:childTnLst>
                                    <p:set>
                                      <p:cBhvr>
                                        <p:cTn id="104" dur="1" fill="hold">
                                          <p:stCondLst>
                                            <p:cond delay="0"/>
                                          </p:stCondLst>
                                        </p:cTn>
                                        <p:tgtEl>
                                          <p:spTgt spid="308"/>
                                        </p:tgtEl>
                                        <p:attrNameLst>
                                          <p:attrName>style.visibility</p:attrName>
                                        </p:attrNameLst>
                                      </p:cBhvr>
                                      <p:to>
                                        <p:strVal val="visible"/>
                                      </p:to>
                                    </p:set>
                                    <p:animEffect transition="in" filter="blinds(horizontal)">
                                      <p:cBhvr>
                                        <p:cTn id="105" dur="500"/>
                                        <p:tgtEl>
                                          <p:spTgt spid="308"/>
                                        </p:tgtEl>
                                      </p:cBhvr>
                                    </p:animEffect>
                                  </p:childTnLst>
                                </p:cTn>
                              </p:par>
                              <p:par>
                                <p:cTn id="106" presetID="3" presetClass="entr" presetSubtype="10" fill="hold" nodeType="withEffect">
                                  <p:stCondLst>
                                    <p:cond delay="0"/>
                                  </p:stCondLst>
                                  <p:childTnLst>
                                    <p:set>
                                      <p:cBhvr>
                                        <p:cTn id="107" dur="1" fill="hold">
                                          <p:stCondLst>
                                            <p:cond delay="0"/>
                                          </p:stCondLst>
                                        </p:cTn>
                                        <p:tgtEl>
                                          <p:spTgt spid="327"/>
                                        </p:tgtEl>
                                        <p:attrNameLst>
                                          <p:attrName>style.visibility</p:attrName>
                                        </p:attrNameLst>
                                      </p:cBhvr>
                                      <p:to>
                                        <p:strVal val="visible"/>
                                      </p:to>
                                    </p:set>
                                    <p:animEffect transition="in" filter="blinds(horizontal)">
                                      <p:cBhvr>
                                        <p:cTn id="108" dur="500"/>
                                        <p:tgtEl>
                                          <p:spTgt spid="327"/>
                                        </p:tgtEl>
                                      </p:cBhvr>
                                    </p:animEffect>
                                  </p:childTnLst>
                                </p:cTn>
                              </p:par>
                              <p:par>
                                <p:cTn id="109" presetID="3" presetClass="entr" presetSubtype="10" fill="hold" nodeType="withEffect">
                                  <p:stCondLst>
                                    <p:cond delay="0"/>
                                  </p:stCondLst>
                                  <p:childTnLst>
                                    <p:set>
                                      <p:cBhvr>
                                        <p:cTn id="110" dur="1" fill="hold">
                                          <p:stCondLst>
                                            <p:cond delay="0"/>
                                          </p:stCondLst>
                                        </p:cTn>
                                        <p:tgtEl>
                                          <p:spTgt spid="347"/>
                                        </p:tgtEl>
                                        <p:attrNameLst>
                                          <p:attrName>style.visibility</p:attrName>
                                        </p:attrNameLst>
                                      </p:cBhvr>
                                      <p:to>
                                        <p:strVal val="visible"/>
                                      </p:to>
                                    </p:set>
                                    <p:animEffect transition="in" filter="blinds(horizontal)">
                                      <p:cBhvr>
                                        <p:cTn id="111" dur="500"/>
                                        <p:tgtEl>
                                          <p:spTgt spid="347"/>
                                        </p:tgtEl>
                                      </p:cBhvr>
                                    </p:animEffect>
                                  </p:childTnLst>
                                </p:cTn>
                              </p:par>
                              <p:par>
                                <p:cTn id="112" presetID="3" presetClass="entr" presetSubtype="10" fill="hold" nodeType="withEffect">
                                  <p:stCondLst>
                                    <p:cond delay="0"/>
                                  </p:stCondLst>
                                  <p:childTnLst>
                                    <p:set>
                                      <p:cBhvr>
                                        <p:cTn id="113" dur="1" fill="hold">
                                          <p:stCondLst>
                                            <p:cond delay="0"/>
                                          </p:stCondLst>
                                        </p:cTn>
                                        <p:tgtEl>
                                          <p:spTgt spid="350"/>
                                        </p:tgtEl>
                                        <p:attrNameLst>
                                          <p:attrName>style.visibility</p:attrName>
                                        </p:attrNameLst>
                                      </p:cBhvr>
                                      <p:to>
                                        <p:strVal val="visible"/>
                                      </p:to>
                                    </p:set>
                                    <p:animEffect transition="in" filter="blinds(horizontal)">
                                      <p:cBhvr>
                                        <p:cTn id="114" dur="500"/>
                                        <p:tgtEl>
                                          <p:spTgt spid="350"/>
                                        </p:tgtEl>
                                      </p:cBhvr>
                                    </p:animEffect>
                                  </p:childTnLst>
                                </p:cTn>
                              </p:par>
                              <p:par>
                                <p:cTn id="115" presetID="3" presetClass="entr" presetSubtype="10" fill="hold"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blinds(horizontal)">
                                      <p:cBhvr>
                                        <p:cTn id="117" dur="500"/>
                                        <p:tgtEl>
                                          <p:spTgt spid="366"/>
                                        </p:tgtEl>
                                      </p:cBhvr>
                                    </p:animEffect>
                                  </p:childTnLst>
                                </p:cTn>
                              </p:par>
                              <p:par>
                                <p:cTn id="118" presetID="3" presetClass="entr" presetSubtype="10" fill="hold" nodeType="withEffect">
                                  <p:stCondLst>
                                    <p:cond delay="0"/>
                                  </p:stCondLst>
                                  <p:childTnLst>
                                    <p:set>
                                      <p:cBhvr>
                                        <p:cTn id="119" dur="1" fill="hold">
                                          <p:stCondLst>
                                            <p:cond delay="0"/>
                                          </p:stCondLst>
                                        </p:cTn>
                                        <p:tgtEl>
                                          <p:spTgt spid="373"/>
                                        </p:tgtEl>
                                        <p:attrNameLst>
                                          <p:attrName>style.visibility</p:attrName>
                                        </p:attrNameLst>
                                      </p:cBhvr>
                                      <p:to>
                                        <p:strVal val="visible"/>
                                      </p:to>
                                    </p:set>
                                    <p:animEffect transition="in" filter="blinds(horizontal)">
                                      <p:cBhvr>
                                        <p:cTn id="120" dur="500"/>
                                        <p:tgtEl>
                                          <p:spTgt spid="373"/>
                                        </p:tgtEl>
                                      </p:cBhvr>
                                    </p:animEffect>
                                  </p:childTnLst>
                                </p:cTn>
                              </p:par>
                              <p:par>
                                <p:cTn id="121" presetID="3" presetClass="entr" presetSubtype="10" fill="hold" nodeType="withEffect">
                                  <p:stCondLst>
                                    <p:cond delay="0"/>
                                  </p:stCondLst>
                                  <p:childTnLst>
                                    <p:set>
                                      <p:cBhvr>
                                        <p:cTn id="122" dur="1" fill="hold">
                                          <p:stCondLst>
                                            <p:cond delay="0"/>
                                          </p:stCondLst>
                                        </p:cTn>
                                        <p:tgtEl>
                                          <p:spTgt spid="376"/>
                                        </p:tgtEl>
                                        <p:attrNameLst>
                                          <p:attrName>style.visibility</p:attrName>
                                        </p:attrNameLst>
                                      </p:cBhvr>
                                      <p:to>
                                        <p:strVal val="visible"/>
                                      </p:to>
                                    </p:set>
                                    <p:animEffect transition="in" filter="blinds(horizontal)">
                                      <p:cBhvr>
                                        <p:cTn id="123" dur="500"/>
                                        <p:tgtEl>
                                          <p:spTgt spid="376"/>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231"/>
                                        </p:tgtEl>
                                        <p:attrNameLst>
                                          <p:attrName>style.visibility</p:attrName>
                                        </p:attrNameLst>
                                      </p:cBhvr>
                                      <p:to>
                                        <p:strVal val="visible"/>
                                      </p:to>
                                    </p:set>
                                    <p:animEffect transition="in" filter="blinds(horizontal)">
                                      <p:cBhvr>
                                        <p:cTn id="126" dur="500"/>
                                        <p:tgtEl>
                                          <p:spTgt spid="231"/>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232"/>
                                        </p:tgtEl>
                                        <p:attrNameLst>
                                          <p:attrName>style.visibility</p:attrName>
                                        </p:attrNameLst>
                                      </p:cBhvr>
                                      <p:to>
                                        <p:strVal val="visible"/>
                                      </p:to>
                                    </p:set>
                                    <p:animEffect transition="in" filter="blinds(horizontal)">
                                      <p:cBhvr>
                                        <p:cTn id="129" dur="500"/>
                                        <p:tgtEl>
                                          <p:spTgt spid="23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34"/>
                                        </p:tgtEl>
                                        <p:attrNameLst>
                                          <p:attrName>style.visibility</p:attrName>
                                        </p:attrNameLst>
                                      </p:cBhvr>
                                      <p:to>
                                        <p:strVal val="visible"/>
                                      </p:to>
                                    </p:set>
                                    <p:animEffect transition="in" filter="blinds(horizontal)">
                                      <p:cBhvr>
                                        <p:cTn id="132" dur="500"/>
                                        <p:tgtEl>
                                          <p:spTgt spid="234"/>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35"/>
                                        </p:tgtEl>
                                        <p:attrNameLst>
                                          <p:attrName>style.visibility</p:attrName>
                                        </p:attrNameLst>
                                      </p:cBhvr>
                                      <p:to>
                                        <p:strVal val="visible"/>
                                      </p:to>
                                    </p:set>
                                    <p:animEffect transition="in" filter="blinds(horizontal)">
                                      <p:cBhvr>
                                        <p:cTn id="135" dur="500"/>
                                        <p:tgtEl>
                                          <p:spTgt spid="235"/>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236"/>
                                        </p:tgtEl>
                                        <p:attrNameLst>
                                          <p:attrName>style.visibility</p:attrName>
                                        </p:attrNameLst>
                                      </p:cBhvr>
                                      <p:to>
                                        <p:strVal val="visible"/>
                                      </p:to>
                                    </p:set>
                                    <p:animEffect transition="in" filter="blinds(horizontal)">
                                      <p:cBhvr>
                                        <p:cTn id="138" dur="500"/>
                                        <p:tgtEl>
                                          <p:spTgt spid="236"/>
                                        </p:tgtEl>
                                      </p:cBhvr>
                                    </p:animEffect>
                                  </p:childTnLst>
                                </p:cTn>
                              </p:par>
                              <p:par>
                                <p:cTn id="139" presetID="3" presetClass="entr" presetSubtype="10" fill="hold" nodeType="withEffect">
                                  <p:stCondLst>
                                    <p:cond delay="0"/>
                                  </p:stCondLst>
                                  <p:childTnLst>
                                    <p:set>
                                      <p:cBhvr>
                                        <p:cTn id="140" dur="1" fill="hold">
                                          <p:stCondLst>
                                            <p:cond delay="0"/>
                                          </p:stCondLst>
                                        </p:cTn>
                                        <p:tgtEl>
                                          <p:spTgt spid="237"/>
                                        </p:tgtEl>
                                        <p:attrNameLst>
                                          <p:attrName>style.visibility</p:attrName>
                                        </p:attrNameLst>
                                      </p:cBhvr>
                                      <p:to>
                                        <p:strVal val="visible"/>
                                      </p:to>
                                    </p:set>
                                    <p:animEffect transition="in" filter="blinds(horizontal)">
                                      <p:cBhvr>
                                        <p:cTn id="141" dur="500"/>
                                        <p:tgtEl>
                                          <p:spTgt spid="237"/>
                                        </p:tgtEl>
                                      </p:cBhvr>
                                    </p:animEffect>
                                  </p:childTnLst>
                                </p:cTn>
                              </p:par>
                              <p:par>
                                <p:cTn id="142" presetID="3" presetClass="entr" presetSubtype="10" fill="hold" nodeType="withEffect">
                                  <p:stCondLst>
                                    <p:cond delay="0"/>
                                  </p:stCondLst>
                                  <p:childTnLst>
                                    <p:set>
                                      <p:cBhvr>
                                        <p:cTn id="143" dur="1" fill="hold">
                                          <p:stCondLst>
                                            <p:cond delay="0"/>
                                          </p:stCondLst>
                                        </p:cTn>
                                        <p:tgtEl>
                                          <p:spTgt spid="238"/>
                                        </p:tgtEl>
                                        <p:attrNameLst>
                                          <p:attrName>style.visibility</p:attrName>
                                        </p:attrNameLst>
                                      </p:cBhvr>
                                      <p:to>
                                        <p:strVal val="visible"/>
                                      </p:to>
                                    </p:set>
                                    <p:animEffect transition="in" filter="blinds(horizontal)">
                                      <p:cBhvr>
                                        <p:cTn id="144" dur="500"/>
                                        <p:tgtEl>
                                          <p:spTgt spid="238"/>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239"/>
                                        </p:tgtEl>
                                        <p:attrNameLst>
                                          <p:attrName>style.visibility</p:attrName>
                                        </p:attrNameLst>
                                      </p:cBhvr>
                                      <p:to>
                                        <p:strVal val="visible"/>
                                      </p:to>
                                    </p:set>
                                    <p:animEffect transition="in" filter="blinds(horizontal)">
                                      <p:cBhvr>
                                        <p:cTn id="147" dur="500"/>
                                        <p:tgtEl>
                                          <p:spTgt spid="239"/>
                                        </p:tgtEl>
                                      </p:cBhvr>
                                    </p:animEffect>
                                  </p:childTnLst>
                                </p:cTn>
                              </p:par>
                              <p:par>
                                <p:cTn id="148" presetID="3" presetClass="entr" presetSubtype="10" fill="hold" nodeType="withEffect">
                                  <p:stCondLst>
                                    <p:cond delay="0"/>
                                  </p:stCondLst>
                                  <p:childTnLst>
                                    <p:set>
                                      <p:cBhvr>
                                        <p:cTn id="149" dur="1" fill="hold">
                                          <p:stCondLst>
                                            <p:cond delay="0"/>
                                          </p:stCondLst>
                                        </p:cTn>
                                        <p:tgtEl>
                                          <p:spTgt spid="240"/>
                                        </p:tgtEl>
                                        <p:attrNameLst>
                                          <p:attrName>style.visibility</p:attrName>
                                        </p:attrNameLst>
                                      </p:cBhvr>
                                      <p:to>
                                        <p:strVal val="visible"/>
                                      </p:to>
                                    </p:set>
                                    <p:animEffect transition="in" filter="blinds(horizontal)">
                                      <p:cBhvr>
                                        <p:cTn id="150" dur="500"/>
                                        <p:tgtEl>
                                          <p:spTgt spid="240"/>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241"/>
                                        </p:tgtEl>
                                        <p:attrNameLst>
                                          <p:attrName>style.visibility</p:attrName>
                                        </p:attrNameLst>
                                      </p:cBhvr>
                                      <p:to>
                                        <p:strVal val="visible"/>
                                      </p:to>
                                    </p:set>
                                    <p:animEffect transition="in" filter="blinds(horizontal)">
                                      <p:cBhvr>
                                        <p:cTn id="153" dur="500"/>
                                        <p:tgtEl>
                                          <p:spTgt spid="241"/>
                                        </p:tgtEl>
                                      </p:cBhvr>
                                    </p:animEffect>
                                  </p:childTnLst>
                                </p:cTn>
                              </p:par>
                              <p:par>
                                <p:cTn id="154" presetID="3" presetClass="entr" presetSubtype="10" fill="hold" nodeType="withEffect">
                                  <p:stCondLst>
                                    <p:cond delay="0"/>
                                  </p:stCondLst>
                                  <p:childTnLst>
                                    <p:set>
                                      <p:cBhvr>
                                        <p:cTn id="155" dur="1" fill="hold">
                                          <p:stCondLst>
                                            <p:cond delay="0"/>
                                          </p:stCondLst>
                                        </p:cTn>
                                        <p:tgtEl>
                                          <p:spTgt spid="242"/>
                                        </p:tgtEl>
                                        <p:attrNameLst>
                                          <p:attrName>style.visibility</p:attrName>
                                        </p:attrNameLst>
                                      </p:cBhvr>
                                      <p:to>
                                        <p:strVal val="visible"/>
                                      </p:to>
                                    </p:set>
                                    <p:animEffect transition="in" filter="blinds(horizontal)">
                                      <p:cBhvr>
                                        <p:cTn id="156" dur="500"/>
                                        <p:tgtEl>
                                          <p:spTgt spid="242"/>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243"/>
                                        </p:tgtEl>
                                        <p:attrNameLst>
                                          <p:attrName>style.visibility</p:attrName>
                                        </p:attrNameLst>
                                      </p:cBhvr>
                                      <p:to>
                                        <p:strVal val="visible"/>
                                      </p:to>
                                    </p:set>
                                    <p:animEffect transition="in" filter="blinds(horizontal)">
                                      <p:cBhvr>
                                        <p:cTn id="159" dur="500"/>
                                        <p:tgtEl>
                                          <p:spTgt spid="243"/>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244"/>
                                        </p:tgtEl>
                                        <p:attrNameLst>
                                          <p:attrName>style.visibility</p:attrName>
                                        </p:attrNameLst>
                                      </p:cBhvr>
                                      <p:to>
                                        <p:strVal val="visible"/>
                                      </p:to>
                                    </p:set>
                                    <p:animEffect transition="in" filter="blinds(horizontal)">
                                      <p:cBhvr>
                                        <p:cTn id="162" dur="500"/>
                                        <p:tgtEl>
                                          <p:spTgt spid="244"/>
                                        </p:tgtEl>
                                      </p:cBhvr>
                                    </p:animEffect>
                                  </p:childTnLst>
                                </p:cTn>
                              </p:par>
                              <p:par>
                                <p:cTn id="163" presetID="3" presetClass="entr" presetSubtype="10" fill="hold" nodeType="withEffect">
                                  <p:stCondLst>
                                    <p:cond delay="0"/>
                                  </p:stCondLst>
                                  <p:childTnLst>
                                    <p:set>
                                      <p:cBhvr>
                                        <p:cTn id="164" dur="1" fill="hold">
                                          <p:stCondLst>
                                            <p:cond delay="0"/>
                                          </p:stCondLst>
                                        </p:cTn>
                                        <p:tgtEl>
                                          <p:spTgt spid="245"/>
                                        </p:tgtEl>
                                        <p:attrNameLst>
                                          <p:attrName>style.visibility</p:attrName>
                                        </p:attrNameLst>
                                      </p:cBhvr>
                                      <p:to>
                                        <p:strVal val="visible"/>
                                      </p:to>
                                    </p:set>
                                    <p:animEffect transition="in" filter="blinds(horizontal)">
                                      <p:cBhvr>
                                        <p:cTn id="165" dur="500"/>
                                        <p:tgtEl>
                                          <p:spTgt spid="245"/>
                                        </p:tgtEl>
                                      </p:cBhvr>
                                    </p:animEffect>
                                  </p:childTnLst>
                                </p:cTn>
                              </p:par>
                              <p:par>
                                <p:cTn id="166" presetID="3" presetClass="entr" presetSubtype="10" fill="hold" nodeType="withEffect">
                                  <p:stCondLst>
                                    <p:cond delay="0"/>
                                  </p:stCondLst>
                                  <p:childTnLst>
                                    <p:set>
                                      <p:cBhvr>
                                        <p:cTn id="167" dur="1" fill="hold">
                                          <p:stCondLst>
                                            <p:cond delay="0"/>
                                          </p:stCondLst>
                                        </p:cTn>
                                        <p:tgtEl>
                                          <p:spTgt spid="246"/>
                                        </p:tgtEl>
                                        <p:attrNameLst>
                                          <p:attrName>style.visibility</p:attrName>
                                        </p:attrNameLst>
                                      </p:cBhvr>
                                      <p:to>
                                        <p:strVal val="visible"/>
                                      </p:to>
                                    </p:set>
                                    <p:animEffect transition="in" filter="blinds(horizontal)">
                                      <p:cBhvr>
                                        <p:cTn id="168" dur="500"/>
                                        <p:tgtEl>
                                          <p:spTgt spid="246"/>
                                        </p:tgtEl>
                                      </p:cBhvr>
                                    </p:animEffect>
                                  </p:childTnLst>
                                </p:cTn>
                              </p:par>
                              <p:par>
                                <p:cTn id="169" presetID="3" presetClass="entr" presetSubtype="10" fill="hold" nodeType="withEffect">
                                  <p:stCondLst>
                                    <p:cond delay="0"/>
                                  </p:stCondLst>
                                  <p:childTnLst>
                                    <p:set>
                                      <p:cBhvr>
                                        <p:cTn id="170" dur="1" fill="hold">
                                          <p:stCondLst>
                                            <p:cond delay="0"/>
                                          </p:stCondLst>
                                        </p:cTn>
                                        <p:tgtEl>
                                          <p:spTgt spid="247"/>
                                        </p:tgtEl>
                                        <p:attrNameLst>
                                          <p:attrName>style.visibility</p:attrName>
                                        </p:attrNameLst>
                                      </p:cBhvr>
                                      <p:to>
                                        <p:strVal val="visible"/>
                                      </p:to>
                                    </p:set>
                                    <p:animEffect transition="in" filter="blinds(horizontal)">
                                      <p:cBhvr>
                                        <p:cTn id="171" dur="500"/>
                                        <p:tgtEl>
                                          <p:spTgt spid="247"/>
                                        </p:tgtEl>
                                      </p:cBhvr>
                                    </p:animEffect>
                                  </p:childTnLst>
                                </p:cTn>
                              </p:par>
                              <p:par>
                                <p:cTn id="172" presetID="3" presetClass="entr" presetSubtype="10" fill="hold" nodeType="withEffect">
                                  <p:stCondLst>
                                    <p:cond delay="0"/>
                                  </p:stCondLst>
                                  <p:childTnLst>
                                    <p:set>
                                      <p:cBhvr>
                                        <p:cTn id="173" dur="1" fill="hold">
                                          <p:stCondLst>
                                            <p:cond delay="0"/>
                                          </p:stCondLst>
                                        </p:cTn>
                                        <p:tgtEl>
                                          <p:spTgt spid="248"/>
                                        </p:tgtEl>
                                        <p:attrNameLst>
                                          <p:attrName>style.visibility</p:attrName>
                                        </p:attrNameLst>
                                      </p:cBhvr>
                                      <p:to>
                                        <p:strVal val="visible"/>
                                      </p:to>
                                    </p:set>
                                    <p:animEffect transition="in" filter="blinds(horizontal)">
                                      <p:cBhvr>
                                        <p:cTn id="174" dur="500"/>
                                        <p:tgtEl>
                                          <p:spTgt spid="248"/>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275"/>
                                        </p:tgtEl>
                                        <p:attrNameLst>
                                          <p:attrName>style.visibility</p:attrName>
                                        </p:attrNameLst>
                                      </p:cBhvr>
                                      <p:to>
                                        <p:strVal val="visible"/>
                                      </p:to>
                                    </p:set>
                                    <p:animEffect transition="in" filter="blinds(horizontal)">
                                      <p:cBhvr>
                                        <p:cTn id="177" dur="500"/>
                                        <p:tgtEl>
                                          <p:spTgt spid="275"/>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276"/>
                                        </p:tgtEl>
                                        <p:attrNameLst>
                                          <p:attrName>style.visibility</p:attrName>
                                        </p:attrNameLst>
                                      </p:cBhvr>
                                      <p:to>
                                        <p:strVal val="visible"/>
                                      </p:to>
                                    </p:set>
                                    <p:animEffect transition="in" filter="blinds(horizontal)">
                                      <p:cBhvr>
                                        <p:cTn id="180" dur="500"/>
                                        <p:tgtEl>
                                          <p:spTgt spid="276"/>
                                        </p:tgtEl>
                                      </p:cBhvr>
                                    </p:animEffect>
                                  </p:childTnLst>
                                </p:cTn>
                              </p:par>
                              <p:par>
                                <p:cTn id="181" presetID="3" presetClass="entr" presetSubtype="10" fill="hold" nodeType="withEffect">
                                  <p:stCondLst>
                                    <p:cond delay="0"/>
                                  </p:stCondLst>
                                  <p:childTnLst>
                                    <p:set>
                                      <p:cBhvr>
                                        <p:cTn id="182" dur="1" fill="hold">
                                          <p:stCondLst>
                                            <p:cond delay="0"/>
                                          </p:stCondLst>
                                        </p:cTn>
                                        <p:tgtEl>
                                          <p:spTgt spid="277"/>
                                        </p:tgtEl>
                                        <p:attrNameLst>
                                          <p:attrName>style.visibility</p:attrName>
                                        </p:attrNameLst>
                                      </p:cBhvr>
                                      <p:to>
                                        <p:strVal val="visible"/>
                                      </p:to>
                                    </p:set>
                                    <p:animEffect transition="in" filter="blinds(horizontal)">
                                      <p:cBhvr>
                                        <p:cTn id="183" dur="500"/>
                                        <p:tgtEl>
                                          <p:spTgt spid="277"/>
                                        </p:tgtEl>
                                      </p:cBhvr>
                                    </p:animEffect>
                                  </p:childTnLst>
                                </p:cTn>
                              </p:par>
                              <p:par>
                                <p:cTn id="184" presetID="3" presetClass="entr" presetSubtype="10" fill="hold" nodeType="withEffect">
                                  <p:stCondLst>
                                    <p:cond delay="0"/>
                                  </p:stCondLst>
                                  <p:childTnLst>
                                    <p:set>
                                      <p:cBhvr>
                                        <p:cTn id="185" dur="1" fill="hold">
                                          <p:stCondLst>
                                            <p:cond delay="0"/>
                                          </p:stCondLst>
                                        </p:cTn>
                                        <p:tgtEl>
                                          <p:spTgt spid="278"/>
                                        </p:tgtEl>
                                        <p:attrNameLst>
                                          <p:attrName>style.visibility</p:attrName>
                                        </p:attrNameLst>
                                      </p:cBhvr>
                                      <p:to>
                                        <p:strVal val="visible"/>
                                      </p:to>
                                    </p:set>
                                    <p:animEffect transition="in" filter="blinds(horizontal)">
                                      <p:cBhvr>
                                        <p:cTn id="186" dur="500"/>
                                        <p:tgtEl>
                                          <p:spTgt spid="278"/>
                                        </p:tgtEl>
                                      </p:cBhvr>
                                    </p:animEffect>
                                  </p:childTnLst>
                                </p:cTn>
                              </p:par>
                              <p:par>
                                <p:cTn id="187" presetID="3" presetClass="entr" presetSubtype="10" fill="hold" nodeType="withEffect">
                                  <p:stCondLst>
                                    <p:cond delay="0"/>
                                  </p:stCondLst>
                                  <p:childTnLst>
                                    <p:set>
                                      <p:cBhvr>
                                        <p:cTn id="188" dur="1" fill="hold">
                                          <p:stCondLst>
                                            <p:cond delay="0"/>
                                          </p:stCondLst>
                                        </p:cTn>
                                        <p:tgtEl>
                                          <p:spTgt spid="279"/>
                                        </p:tgtEl>
                                        <p:attrNameLst>
                                          <p:attrName>style.visibility</p:attrName>
                                        </p:attrNameLst>
                                      </p:cBhvr>
                                      <p:to>
                                        <p:strVal val="visible"/>
                                      </p:to>
                                    </p:set>
                                    <p:animEffect transition="in" filter="blinds(horizontal)">
                                      <p:cBhvr>
                                        <p:cTn id="189" dur="500"/>
                                        <p:tgtEl>
                                          <p:spTgt spid="279"/>
                                        </p:tgtEl>
                                      </p:cBhvr>
                                    </p:animEffect>
                                  </p:childTnLst>
                                </p:cTn>
                              </p:par>
                              <p:par>
                                <p:cTn id="190" presetID="3" presetClass="entr" presetSubtype="10" fill="hold" nodeType="withEffect">
                                  <p:stCondLst>
                                    <p:cond delay="0"/>
                                  </p:stCondLst>
                                  <p:childTnLst>
                                    <p:set>
                                      <p:cBhvr>
                                        <p:cTn id="191" dur="1" fill="hold">
                                          <p:stCondLst>
                                            <p:cond delay="0"/>
                                          </p:stCondLst>
                                        </p:cTn>
                                        <p:tgtEl>
                                          <p:spTgt spid="280"/>
                                        </p:tgtEl>
                                        <p:attrNameLst>
                                          <p:attrName>style.visibility</p:attrName>
                                        </p:attrNameLst>
                                      </p:cBhvr>
                                      <p:to>
                                        <p:strVal val="visible"/>
                                      </p:to>
                                    </p:set>
                                    <p:animEffect transition="in" filter="blinds(horizontal)">
                                      <p:cBhvr>
                                        <p:cTn id="192" dur="500"/>
                                        <p:tgtEl>
                                          <p:spTgt spid="280"/>
                                        </p:tgtEl>
                                      </p:cBhvr>
                                    </p:animEffect>
                                  </p:childTnLst>
                                </p:cTn>
                              </p:par>
                              <p:par>
                                <p:cTn id="193" presetID="3" presetClass="entr" presetSubtype="10" fill="hold" grpId="0" nodeType="withEffect">
                                  <p:stCondLst>
                                    <p:cond delay="0"/>
                                  </p:stCondLst>
                                  <p:childTnLst>
                                    <p:set>
                                      <p:cBhvr>
                                        <p:cTn id="194" dur="1" fill="hold">
                                          <p:stCondLst>
                                            <p:cond delay="0"/>
                                          </p:stCondLst>
                                        </p:cTn>
                                        <p:tgtEl>
                                          <p:spTgt spid="281"/>
                                        </p:tgtEl>
                                        <p:attrNameLst>
                                          <p:attrName>style.visibility</p:attrName>
                                        </p:attrNameLst>
                                      </p:cBhvr>
                                      <p:to>
                                        <p:strVal val="visible"/>
                                      </p:to>
                                    </p:set>
                                    <p:animEffect transition="in" filter="blinds(horizontal)">
                                      <p:cBhvr>
                                        <p:cTn id="195" dur="500"/>
                                        <p:tgtEl>
                                          <p:spTgt spid="281"/>
                                        </p:tgtEl>
                                      </p:cBhvr>
                                    </p:animEffect>
                                  </p:childTnLst>
                                </p:cTn>
                              </p:par>
                              <p:par>
                                <p:cTn id="196" presetID="3" presetClass="entr" presetSubtype="10" fill="hold" grpId="0" nodeType="withEffect">
                                  <p:stCondLst>
                                    <p:cond delay="0"/>
                                  </p:stCondLst>
                                  <p:childTnLst>
                                    <p:set>
                                      <p:cBhvr>
                                        <p:cTn id="197" dur="1" fill="hold">
                                          <p:stCondLst>
                                            <p:cond delay="0"/>
                                          </p:stCondLst>
                                        </p:cTn>
                                        <p:tgtEl>
                                          <p:spTgt spid="282"/>
                                        </p:tgtEl>
                                        <p:attrNameLst>
                                          <p:attrName>style.visibility</p:attrName>
                                        </p:attrNameLst>
                                      </p:cBhvr>
                                      <p:to>
                                        <p:strVal val="visible"/>
                                      </p:to>
                                    </p:set>
                                    <p:animEffect transition="in" filter="blinds(horizontal)">
                                      <p:cBhvr>
                                        <p:cTn id="198" dur="500"/>
                                        <p:tgtEl>
                                          <p:spTgt spid="282"/>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283"/>
                                        </p:tgtEl>
                                        <p:attrNameLst>
                                          <p:attrName>style.visibility</p:attrName>
                                        </p:attrNameLst>
                                      </p:cBhvr>
                                      <p:to>
                                        <p:strVal val="visible"/>
                                      </p:to>
                                    </p:set>
                                    <p:animEffect transition="in" filter="blinds(horizontal)">
                                      <p:cBhvr>
                                        <p:cTn id="201" dur="500"/>
                                        <p:tgtEl>
                                          <p:spTgt spid="283"/>
                                        </p:tgtEl>
                                      </p:cBhvr>
                                    </p:animEffect>
                                  </p:childTnLst>
                                </p:cTn>
                              </p:par>
                              <p:par>
                                <p:cTn id="202" presetID="3" presetClass="entr" presetSubtype="10" fill="hold" nodeType="withEffect">
                                  <p:stCondLst>
                                    <p:cond delay="0"/>
                                  </p:stCondLst>
                                  <p:childTnLst>
                                    <p:set>
                                      <p:cBhvr>
                                        <p:cTn id="203" dur="1" fill="hold">
                                          <p:stCondLst>
                                            <p:cond delay="0"/>
                                          </p:stCondLst>
                                        </p:cTn>
                                        <p:tgtEl>
                                          <p:spTgt spid="284"/>
                                        </p:tgtEl>
                                        <p:attrNameLst>
                                          <p:attrName>style.visibility</p:attrName>
                                        </p:attrNameLst>
                                      </p:cBhvr>
                                      <p:to>
                                        <p:strVal val="visible"/>
                                      </p:to>
                                    </p:set>
                                    <p:animEffect transition="in" filter="blinds(horizontal)">
                                      <p:cBhvr>
                                        <p:cTn id="204" dur="500"/>
                                        <p:tgtEl>
                                          <p:spTgt spid="284"/>
                                        </p:tgtEl>
                                      </p:cBhvr>
                                    </p:animEffect>
                                  </p:childTnLst>
                                </p:cTn>
                              </p:par>
                              <p:par>
                                <p:cTn id="205" presetID="3" presetClass="entr" presetSubtype="10" fill="hold" nodeType="withEffect">
                                  <p:stCondLst>
                                    <p:cond delay="0"/>
                                  </p:stCondLst>
                                  <p:childTnLst>
                                    <p:set>
                                      <p:cBhvr>
                                        <p:cTn id="206" dur="1" fill="hold">
                                          <p:stCondLst>
                                            <p:cond delay="0"/>
                                          </p:stCondLst>
                                        </p:cTn>
                                        <p:tgtEl>
                                          <p:spTgt spid="285"/>
                                        </p:tgtEl>
                                        <p:attrNameLst>
                                          <p:attrName>style.visibility</p:attrName>
                                        </p:attrNameLst>
                                      </p:cBhvr>
                                      <p:to>
                                        <p:strVal val="visible"/>
                                      </p:to>
                                    </p:set>
                                    <p:animEffect transition="in" filter="blinds(horizontal)">
                                      <p:cBhvr>
                                        <p:cTn id="207" dur="500"/>
                                        <p:tgtEl>
                                          <p:spTgt spid="285"/>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287"/>
                                        </p:tgtEl>
                                        <p:attrNameLst>
                                          <p:attrName>style.visibility</p:attrName>
                                        </p:attrNameLst>
                                      </p:cBhvr>
                                      <p:to>
                                        <p:strVal val="visible"/>
                                      </p:to>
                                    </p:set>
                                    <p:animEffect transition="in" filter="blinds(horizontal)">
                                      <p:cBhvr>
                                        <p:cTn id="210" dur="500"/>
                                        <p:tgtEl>
                                          <p:spTgt spid="287"/>
                                        </p:tgtEl>
                                      </p:cBhvr>
                                    </p:animEffect>
                                  </p:childTnLst>
                                </p:cTn>
                              </p:par>
                              <p:par>
                                <p:cTn id="211" presetID="3" presetClass="entr" presetSubtype="10" fill="hold" nodeType="withEffect">
                                  <p:stCondLst>
                                    <p:cond delay="0"/>
                                  </p:stCondLst>
                                  <p:childTnLst>
                                    <p:set>
                                      <p:cBhvr>
                                        <p:cTn id="212" dur="1" fill="hold">
                                          <p:stCondLst>
                                            <p:cond delay="0"/>
                                          </p:stCondLst>
                                        </p:cTn>
                                        <p:tgtEl>
                                          <p:spTgt spid="288"/>
                                        </p:tgtEl>
                                        <p:attrNameLst>
                                          <p:attrName>style.visibility</p:attrName>
                                        </p:attrNameLst>
                                      </p:cBhvr>
                                      <p:to>
                                        <p:strVal val="visible"/>
                                      </p:to>
                                    </p:set>
                                    <p:animEffect transition="in" filter="blinds(horizontal)">
                                      <p:cBhvr>
                                        <p:cTn id="213" dur="500"/>
                                        <p:tgtEl>
                                          <p:spTgt spid="288"/>
                                        </p:tgtEl>
                                      </p:cBhvr>
                                    </p:animEffect>
                                  </p:childTnLst>
                                </p:cTn>
                              </p:par>
                              <p:par>
                                <p:cTn id="214" presetID="3" presetClass="entr" presetSubtype="10" fill="hold" nodeType="withEffect">
                                  <p:stCondLst>
                                    <p:cond delay="0"/>
                                  </p:stCondLst>
                                  <p:childTnLst>
                                    <p:set>
                                      <p:cBhvr>
                                        <p:cTn id="215" dur="1" fill="hold">
                                          <p:stCondLst>
                                            <p:cond delay="0"/>
                                          </p:stCondLst>
                                        </p:cTn>
                                        <p:tgtEl>
                                          <p:spTgt spid="289"/>
                                        </p:tgtEl>
                                        <p:attrNameLst>
                                          <p:attrName>style.visibility</p:attrName>
                                        </p:attrNameLst>
                                      </p:cBhvr>
                                      <p:to>
                                        <p:strVal val="visible"/>
                                      </p:to>
                                    </p:set>
                                    <p:animEffect transition="in" filter="blinds(horizontal)">
                                      <p:cBhvr>
                                        <p:cTn id="216" dur="500"/>
                                        <p:tgtEl>
                                          <p:spTgt spid="289"/>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290"/>
                                        </p:tgtEl>
                                        <p:attrNameLst>
                                          <p:attrName>style.visibility</p:attrName>
                                        </p:attrNameLst>
                                      </p:cBhvr>
                                      <p:to>
                                        <p:strVal val="visible"/>
                                      </p:to>
                                    </p:set>
                                    <p:animEffect transition="in" filter="blinds(horizontal)">
                                      <p:cBhvr>
                                        <p:cTn id="219" dur="500"/>
                                        <p:tgtEl>
                                          <p:spTgt spid="290"/>
                                        </p:tgtEl>
                                      </p:cBhvr>
                                    </p:animEffect>
                                  </p:childTnLst>
                                </p:cTn>
                              </p:par>
                              <p:par>
                                <p:cTn id="220" presetID="3" presetClass="entr" presetSubtype="10" fill="hold" nodeType="withEffect">
                                  <p:stCondLst>
                                    <p:cond delay="0"/>
                                  </p:stCondLst>
                                  <p:childTnLst>
                                    <p:set>
                                      <p:cBhvr>
                                        <p:cTn id="221" dur="1" fill="hold">
                                          <p:stCondLst>
                                            <p:cond delay="0"/>
                                          </p:stCondLst>
                                        </p:cTn>
                                        <p:tgtEl>
                                          <p:spTgt spid="291"/>
                                        </p:tgtEl>
                                        <p:attrNameLst>
                                          <p:attrName>style.visibility</p:attrName>
                                        </p:attrNameLst>
                                      </p:cBhvr>
                                      <p:to>
                                        <p:strVal val="visible"/>
                                      </p:to>
                                    </p:set>
                                    <p:animEffect transition="in" filter="blinds(horizontal)">
                                      <p:cBhvr>
                                        <p:cTn id="222" dur="500"/>
                                        <p:tgtEl>
                                          <p:spTgt spid="291"/>
                                        </p:tgtEl>
                                      </p:cBhvr>
                                    </p:animEffect>
                                  </p:childTnLst>
                                </p:cTn>
                              </p:par>
                              <p:par>
                                <p:cTn id="223" presetID="3" presetClass="entr" presetSubtype="10" fill="hold" nodeType="withEffect">
                                  <p:stCondLst>
                                    <p:cond delay="0"/>
                                  </p:stCondLst>
                                  <p:childTnLst>
                                    <p:set>
                                      <p:cBhvr>
                                        <p:cTn id="224" dur="1" fill="hold">
                                          <p:stCondLst>
                                            <p:cond delay="0"/>
                                          </p:stCondLst>
                                        </p:cTn>
                                        <p:tgtEl>
                                          <p:spTgt spid="292"/>
                                        </p:tgtEl>
                                        <p:attrNameLst>
                                          <p:attrName>style.visibility</p:attrName>
                                        </p:attrNameLst>
                                      </p:cBhvr>
                                      <p:to>
                                        <p:strVal val="visible"/>
                                      </p:to>
                                    </p:set>
                                    <p:animEffect transition="in" filter="blinds(horizontal)">
                                      <p:cBhvr>
                                        <p:cTn id="225" dur="500"/>
                                        <p:tgtEl>
                                          <p:spTgt spid="292"/>
                                        </p:tgtEl>
                                      </p:cBhvr>
                                    </p:animEffect>
                                  </p:childTnLst>
                                </p:cTn>
                              </p:par>
                              <p:par>
                                <p:cTn id="226" presetID="3" presetClass="entr" presetSubtype="10" fill="hold" nodeType="withEffect">
                                  <p:stCondLst>
                                    <p:cond delay="0"/>
                                  </p:stCondLst>
                                  <p:childTnLst>
                                    <p:set>
                                      <p:cBhvr>
                                        <p:cTn id="227" dur="1" fill="hold">
                                          <p:stCondLst>
                                            <p:cond delay="0"/>
                                          </p:stCondLst>
                                        </p:cTn>
                                        <p:tgtEl>
                                          <p:spTgt spid="312"/>
                                        </p:tgtEl>
                                        <p:attrNameLst>
                                          <p:attrName>style.visibility</p:attrName>
                                        </p:attrNameLst>
                                      </p:cBhvr>
                                      <p:to>
                                        <p:strVal val="visible"/>
                                      </p:to>
                                    </p:set>
                                    <p:animEffect transition="in" filter="blinds(horizontal)">
                                      <p:cBhvr>
                                        <p:cTn id="228" dur="500"/>
                                        <p:tgtEl>
                                          <p:spTgt spid="312"/>
                                        </p:tgtEl>
                                      </p:cBhvr>
                                    </p:animEffect>
                                  </p:childTnLst>
                                </p:cTn>
                              </p:par>
                              <p:par>
                                <p:cTn id="229" presetID="3" presetClass="entr" presetSubtype="10" fill="hold" nodeType="withEffect">
                                  <p:stCondLst>
                                    <p:cond delay="0"/>
                                  </p:stCondLst>
                                  <p:childTnLst>
                                    <p:set>
                                      <p:cBhvr>
                                        <p:cTn id="230" dur="1" fill="hold">
                                          <p:stCondLst>
                                            <p:cond delay="0"/>
                                          </p:stCondLst>
                                        </p:cTn>
                                        <p:tgtEl>
                                          <p:spTgt spid="369"/>
                                        </p:tgtEl>
                                        <p:attrNameLst>
                                          <p:attrName>style.visibility</p:attrName>
                                        </p:attrNameLst>
                                      </p:cBhvr>
                                      <p:to>
                                        <p:strVal val="visible"/>
                                      </p:to>
                                    </p:set>
                                    <p:animEffect transition="in" filter="blinds(horizontal)">
                                      <p:cBhvr>
                                        <p:cTn id="231" dur="500"/>
                                        <p:tgtEl>
                                          <p:spTgt spid="369"/>
                                        </p:tgtEl>
                                      </p:cBhvr>
                                    </p:animEffect>
                                  </p:childTnLst>
                                </p:cTn>
                              </p:par>
                              <p:par>
                                <p:cTn id="232" presetID="3" presetClass="entr" presetSubtype="10" fill="hold" nodeType="withEffect">
                                  <p:stCondLst>
                                    <p:cond delay="0"/>
                                  </p:stCondLst>
                                  <p:childTnLst>
                                    <p:set>
                                      <p:cBhvr>
                                        <p:cTn id="233" dur="1" fill="hold">
                                          <p:stCondLst>
                                            <p:cond delay="0"/>
                                          </p:stCondLst>
                                        </p:cTn>
                                        <p:tgtEl>
                                          <p:spTgt spid="363"/>
                                        </p:tgtEl>
                                        <p:attrNameLst>
                                          <p:attrName>style.visibility</p:attrName>
                                        </p:attrNameLst>
                                      </p:cBhvr>
                                      <p:to>
                                        <p:strVal val="visible"/>
                                      </p:to>
                                    </p:set>
                                    <p:animEffect transition="in" filter="blinds(horizontal)">
                                      <p:cBhvr>
                                        <p:cTn id="234" dur="500"/>
                                        <p:tgtEl>
                                          <p:spTgt spid="363"/>
                                        </p:tgtEl>
                                      </p:cBhvr>
                                    </p:animEffect>
                                  </p:childTnLst>
                                </p:cTn>
                              </p:par>
                              <p:par>
                                <p:cTn id="235" presetID="3" presetClass="entr" presetSubtype="10" fill="hold" nodeType="withEffect">
                                  <p:stCondLst>
                                    <p:cond delay="0"/>
                                  </p:stCondLst>
                                  <p:childTnLst>
                                    <p:set>
                                      <p:cBhvr>
                                        <p:cTn id="236" dur="1" fill="hold">
                                          <p:stCondLst>
                                            <p:cond delay="0"/>
                                          </p:stCondLst>
                                        </p:cTn>
                                        <p:tgtEl>
                                          <p:spTgt spid="336"/>
                                        </p:tgtEl>
                                        <p:attrNameLst>
                                          <p:attrName>style.visibility</p:attrName>
                                        </p:attrNameLst>
                                      </p:cBhvr>
                                      <p:to>
                                        <p:strVal val="visible"/>
                                      </p:to>
                                    </p:set>
                                    <p:animEffect transition="in" filter="blinds(horizontal)">
                                      <p:cBhvr>
                                        <p:cTn id="237" dur="500"/>
                                        <p:tgtEl>
                                          <p:spTgt spid="336"/>
                                        </p:tgtEl>
                                      </p:cBhvr>
                                    </p:animEffect>
                                  </p:childTnLst>
                                </p:cTn>
                              </p:par>
                              <p:par>
                                <p:cTn id="238" presetID="3" presetClass="entr" presetSubtype="10" fill="hold" nodeType="withEffect">
                                  <p:stCondLst>
                                    <p:cond delay="0"/>
                                  </p:stCondLst>
                                  <p:childTnLst>
                                    <p:set>
                                      <p:cBhvr>
                                        <p:cTn id="239" dur="1" fill="hold">
                                          <p:stCondLst>
                                            <p:cond delay="0"/>
                                          </p:stCondLst>
                                        </p:cTn>
                                        <p:tgtEl>
                                          <p:spTgt spid="333"/>
                                        </p:tgtEl>
                                        <p:attrNameLst>
                                          <p:attrName>style.visibility</p:attrName>
                                        </p:attrNameLst>
                                      </p:cBhvr>
                                      <p:to>
                                        <p:strVal val="visible"/>
                                      </p:to>
                                    </p:set>
                                    <p:animEffect transition="in" filter="blinds(horizontal)">
                                      <p:cBhvr>
                                        <p:cTn id="240" dur="500"/>
                                        <p:tgtEl>
                                          <p:spTgt spid="333"/>
                                        </p:tgtEl>
                                      </p:cBhvr>
                                    </p:animEffect>
                                  </p:childTnLst>
                                </p:cTn>
                              </p:par>
                              <p:par>
                                <p:cTn id="241" presetID="3" presetClass="entr" presetSubtype="10" fill="hold" nodeType="withEffect">
                                  <p:stCondLst>
                                    <p:cond delay="0"/>
                                  </p:stCondLst>
                                  <p:childTnLst>
                                    <p:set>
                                      <p:cBhvr>
                                        <p:cTn id="242" dur="1" fill="hold">
                                          <p:stCondLst>
                                            <p:cond delay="0"/>
                                          </p:stCondLst>
                                        </p:cTn>
                                        <p:tgtEl>
                                          <p:spTgt spid="321"/>
                                        </p:tgtEl>
                                        <p:attrNameLst>
                                          <p:attrName>style.visibility</p:attrName>
                                        </p:attrNameLst>
                                      </p:cBhvr>
                                      <p:to>
                                        <p:strVal val="visible"/>
                                      </p:to>
                                    </p:set>
                                    <p:animEffect transition="in" filter="blinds(horizontal)">
                                      <p:cBhvr>
                                        <p:cTn id="243" dur="500"/>
                                        <p:tgtEl>
                                          <p:spTgt spid="321"/>
                                        </p:tgtEl>
                                      </p:cBhvr>
                                    </p:animEffect>
                                  </p:childTnLst>
                                </p:cTn>
                              </p:par>
                              <p:par>
                                <p:cTn id="244" presetID="3" presetClass="entr" presetSubtype="10" fill="hold" nodeType="withEffect">
                                  <p:stCondLst>
                                    <p:cond delay="0"/>
                                  </p:stCondLst>
                                  <p:childTnLst>
                                    <p:set>
                                      <p:cBhvr>
                                        <p:cTn id="245" dur="1" fill="hold">
                                          <p:stCondLst>
                                            <p:cond delay="0"/>
                                          </p:stCondLst>
                                        </p:cTn>
                                        <p:tgtEl>
                                          <p:spTgt spid="340"/>
                                        </p:tgtEl>
                                        <p:attrNameLst>
                                          <p:attrName>style.visibility</p:attrName>
                                        </p:attrNameLst>
                                      </p:cBhvr>
                                      <p:to>
                                        <p:strVal val="visible"/>
                                      </p:to>
                                    </p:set>
                                    <p:animEffect transition="in" filter="blinds(horizontal)">
                                      <p:cBhvr>
                                        <p:cTn id="246" dur="500"/>
                                        <p:tgtEl>
                                          <p:spTgt spid="340"/>
                                        </p:tgtEl>
                                      </p:cBhvr>
                                    </p:animEffect>
                                  </p:childTnLst>
                                </p:cTn>
                              </p:par>
                              <p:par>
                                <p:cTn id="247" presetID="3" presetClass="entr" presetSubtype="10" fill="hold" nodeType="withEffect">
                                  <p:stCondLst>
                                    <p:cond delay="0"/>
                                  </p:stCondLst>
                                  <p:childTnLst>
                                    <p:set>
                                      <p:cBhvr>
                                        <p:cTn id="248" dur="1" fill="hold">
                                          <p:stCondLst>
                                            <p:cond delay="0"/>
                                          </p:stCondLst>
                                        </p:cTn>
                                        <p:tgtEl>
                                          <p:spTgt spid="315"/>
                                        </p:tgtEl>
                                        <p:attrNameLst>
                                          <p:attrName>style.visibility</p:attrName>
                                        </p:attrNameLst>
                                      </p:cBhvr>
                                      <p:to>
                                        <p:strVal val="visible"/>
                                      </p:to>
                                    </p:set>
                                    <p:animEffect transition="in" filter="blinds(horizontal)">
                                      <p:cBhvr>
                                        <p:cTn id="249" dur="500"/>
                                        <p:tgtEl>
                                          <p:spTgt spid="315"/>
                                        </p:tgtEl>
                                      </p:cBhvr>
                                    </p:animEffect>
                                  </p:childTnLst>
                                </p:cTn>
                              </p:par>
                              <p:par>
                                <p:cTn id="250" presetID="3" presetClass="entr" presetSubtype="10" fill="hold" nodeType="withEffect">
                                  <p:stCondLst>
                                    <p:cond delay="0"/>
                                  </p:stCondLst>
                                  <p:childTnLst>
                                    <p:set>
                                      <p:cBhvr>
                                        <p:cTn id="251" dur="1" fill="hold">
                                          <p:stCondLst>
                                            <p:cond delay="0"/>
                                          </p:stCondLst>
                                        </p:cTn>
                                        <p:tgtEl>
                                          <p:spTgt spid="318"/>
                                        </p:tgtEl>
                                        <p:attrNameLst>
                                          <p:attrName>style.visibility</p:attrName>
                                        </p:attrNameLst>
                                      </p:cBhvr>
                                      <p:to>
                                        <p:strVal val="visible"/>
                                      </p:to>
                                    </p:set>
                                    <p:animEffect transition="in" filter="blinds(horizontal)">
                                      <p:cBhvr>
                                        <p:cTn id="252" dur="500"/>
                                        <p:tgtEl>
                                          <p:spTgt spid="318"/>
                                        </p:tgtEl>
                                      </p:cBhvr>
                                    </p:animEffect>
                                  </p:childTnLst>
                                </p:cTn>
                              </p:par>
                              <p:par>
                                <p:cTn id="253" presetID="3" presetClass="entr" presetSubtype="10" fill="hold" nodeType="withEffect">
                                  <p:stCondLst>
                                    <p:cond delay="0"/>
                                  </p:stCondLst>
                                  <p:childTnLst>
                                    <p:set>
                                      <p:cBhvr>
                                        <p:cTn id="254" dur="1" fill="hold">
                                          <p:stCondLst>
                                            <p:cond delay="0"/>
                                          </p:stCondLst>
                                        </p:cTn>
                                        <p:tgtEl>
                                          <p:spTgt spid="360"/>
                                        </p:tgtEl>
                                        <p:attrNameLst>
                                          <p:attrName>style.visibility</p:attrName>
                                        </p:attrNameLst>
                                      </p:cBhvr>
                                      <p:to>
                                        <p:strVal val="visible"/>
                                      </p:to>
                                    </p:set>
                                    <p:animEffect transition="in" filter="blinds(horizontal)">
                                      <p:cBhvr>
                                        <p:cTn id="255" dur="500"/>
                                        <p:tgtEl>
                                          <p:spTgt spid="360"/>
                                        </p:tgtEl>
                                      </p:cBhvr>
                                    </p:animEffect>
                                  </p:childTnLst>
                                </p:cTn>
                              </p:par>
                              <p:par>
                                <p:cTn id="256" presetID="3" presetClass="entr" presetSubtype="10" fill="hold" nodeType="withEffect">
                                  <p:stCondLst>
                                    <p:cond delay="0"/>
                                  </p:stCondLst>
                                  <p:childTnLst>
                                    <p:set>
                                      <p:cBhvr>
                                        <p:cTn id="257" dur="1" fill="hold">
                                          <p:stCondLst>
                                            <p:cond delay="0"/>
                                          </p:stCondLst>
                                        </p:cTn>
                                        <p:tgtEl>
                                          <p:spTgt spid="353"/>
                                        </p:tgtEl>
                                        <p:attrNameLst>
                                          <p:attrName>style.visibility</p:attrName>
                                        </p:attrNameLst>
                                      </p:cBhvr>
                                      <p:to>
                                        <p:strVal val="visible"/>
                                      </p:to>
                                    </p:set>
                                    <p:animEffect transition="in" filter="blinds(horizontal)">
                                      <p:cBhvr>
                                        <p:cTn id="258" dur="500"/>
                                        <p:tgtEl>
                                          <p:spTgt spid="353"/>
                                        </p:tgtEl>
                                      </p:cBhvr>
                                    </p:animEffect>
                                  </p:childTnLst>
                                </p:cTn>
                              </p:par>
                              <p:par>
                                <p:cTn id="259" presetID="3" presetClass="entr" presetSubtype="10" fill="hold" nodeType="withEffect">
                                  <p:stCondLst>
                                    <p:cond delay="0"/>
                                  </p:stCondLst>
                                  <p:childTnLst>
                                    <p:set>
                                      <p:cBhvr>
                                        <p:cTn id="260" dur="1" fill="hold">
                                          <p:stCondLst>
                                            <p:cond delay="0"/>
                                          </p:stCondLst>
                                        </p:cTn>
                                        <p:tgtEl>
                                          <p:spTgt spid="330"/>
                                        </p:tgtEl>
                                        <p:attrNameLst>
                                          <p:attrName>style.visibility</p:attrName>
                                        </p:attrNameLst>
                                      </p:cBhvr>
                                      <p:to>
                                        <p:strVal val="visible"/>
                                      </p:to>
                                    </p:set>
                                    <p:animEffect transition="in" filter="blinds(horizontal)">
                                      <p:cBhvr>
                                        <p:cTn id="261" dur="500"/>
                                        <p:tgtEl>
                                          <p:spTgt spid="330"/>
                                        </p:tgtEl>
                                      </p:cBhvr>
                                    </p:animEffect>
                                  </p:childTnLst>
                                </p:cTn>
                              </p:par>
                              <p:par>
                                <p:cTn id="262" presetID="3" presetClass="entr" presetSubtype="10" fill="hold" nodeType="withEffect">
                                  <p:stCondLst>
                                    <p:cond delay="0"/>
                                  </p:stCondLst>
                                  <p:childTnLst>
                                    <p:set>
                                      <p:cBhvr>
                                        <p:cTn id="263" dur="1" fill="hold">
                                          <p:stCondLst>
                                            <p:cond delay="0"/>
                                          </p:stCondLst>
                                        </p:cTn>
                                        <p:tgtEl>
                                          <p:spTgt spid="324"/>
                                        </p:tgtEl>
                                        <p:attrNameLst>
                                          <p:attrName>style.visibility</p:attrName>
                                        </p:attrNameLst>
                                      </p:cBhvr>
                                      <p:to>
                                        <p:strVal val="visible"/>
                                      </p:to>
                                    </p:set>
                                    <p:animEffect transition="in" filter="blinds(horizontal)">
                                      <p:cBhvr>
                                        <p:cTn id="264" dur="500"/>
                                        <p:tgtEl>
                                          <p:spTgt spid="324"/>
                                        </p:tgtEl>
                                      </p:cBhvr>
                                    </p:animEffect>
                                  </p:childTnLst>
                                </p:cTn>
                              </p:par>
                              <p:par>
                                <p:cTn id="265" presetID="3" presetClass="entr" presetSubtype="10" fill="hold" nodeType="withEffect">
                                  <p:stCondLst>
                                    <p:cond delay="0"/>
                                  </p:stCondLst>
                                  <p:childTnLst>
                                    <p:set>
                                      <p:cBhvr>
                                        <p:cTn id="266" dur="1" fill="hold">
                                          <p:stCondLst>
                                            <p:cond delay="0"/>
                                          </p:stCondLst>
                                        </p:cTn>
                                        <p:tgtEl>
                                          <p:spTgt spid="343"/>
                                        </p:tgtEl>
                                        <p:attrNameLst>
                                          <p:attrName>style.visibility</p:attrName>
                                        </p:attrNameLst>
                                      </p:cBhvr>
                                      <p:to>
                                        <p:strVal val="visible"/>
                                      </p:to>
                                    </p:set>
                                    <p:animEffect transition="in" filter="blinds(horizontal)">
                                      <p:cBhvr>
                                        <p:cTn id="267"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231" grpId="0" animBg="1"/>
      <p:bldP spid="232" grpId="0" animBg="1"/>
      <p:bldP spid="233" grpId="0" animBg="1"/>
      <p:bldP spid="234" grpId="0" animBg="1"/>
      <p:bldP spid="235" grpId="0" animBg="1"/>
      <p:bldP spid="236" grpId="0" animBg="1"/>
      <p:bldP spid="239" grpId="0" animBg="1"/>
      <p:bldP spid="241" grpId="0" animBg="1"/>
      <p:bldP spid="243" grpId="0" animBg="1"/>
      <p:bldP spid="244" grpId="0" animBg="1"/>
      <p:bldP spid="249" grpId="0" animBg="1"/>
      <p:bldP spid="250" grpId="0" animBg="1"/>
      <p:bldP spid="251" grpId="0" animBg="1"/>
      <p:bldP spid="252" grpId="0" animBg="1"/>
      <p:bldP spid="253" grpId="0" animBg="1"/>
      <p:bldP spid="275" grpId="0" animBg="1"/>
      <p:bldP spid="276" grpId="0" animBg="1"/>
      <p:bldP spid="281" grpId="0" animBg="1"/>
      <p:bldP spid="282" grpId="0" animBg="1"/>
      <p:bldP spid="283" grpId="0" animBg="1"/>
      <p:bldP spid="287" grpId="0" animBg="1"/>
      <p:bldP spid="290" grpId="0" animBg="1"/>
      <p:bldP spid="293" grpId="0" animBg="1"/>
      <p:bldP spid="294" grpId="0" animBg="1"/>
      <p:bldP spid="295" grpId="0" animBg="1"/>
      <p:bldP spid="296" grpId="0" animBg="1"/>
      <p:bldP spid="299" grpId="0" animBg="1"/>
      <p:bldP spid="301" grpId="0" animBg="1"/>
      <p:bldP spid="303" grpId="0" animBg="1"/>
      <p:bldP spid="304" grpId="0" animBg="1"/>
    </p:bldLst>
  </p:timing>
</p:sld>
</file>

<file path=ppt/theme/theme1.xml><?xml version="1.0" encoding="utf-8"?>
<a:theme xmlns:a="http://schemas.openxmlformats.org/drawingml/2006/main" name="sel-condensed">
  <a:themeElements>
    <a:clrScheme name="ユーザー定義 1">
      <a:dk1>
        <a:srgbClr val="000000"/>
      </a:dk1>
      <a:lt1>
        <a:srgbClr val="FFFFFF"/>
      </a:lt1>
      <a:dk2>
        <a:srgbClr val="F8F8F8"/>
      </a:dk2>
      <a:lt2>
        <a:srgbClr val="808080"/>
      </a:lt2>
      <a:accent1>
        <a:srgbClr val="FFCC00"/>
      </a:accent1>
      <a:accent2>
        <a:srgbClr val="0033CC"/>
      </a:accent2>
      <a:accent3>
        <a:srgbClr val="009900"/>
      </a:accent3>
      <a:accent4>
        <a:srgbClr val="CC0000"/>
      </a:accent4>
      <a:accent5>
        <a:srgbClr val="FFE2AA"/>
      </a:accent5>
      <a:accent6>
        <a:srgbClr val="002DB9"/>
      </a:accent6>
      <a:hlink>
        <a:srgbClr val="009900"/>
      </a:hlink>
      <a:folHlink>
        <a:srgbClr val="CC0000"/>
      </a:folHlink>
    </a:clrScheme>
    <a:fontScheme name="Verdana+Meiryo">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lg" len="lg"/>
        </a:ln>
        <a:effectLst/>
      </a:spPr>
      <a:bodyPr vert="horz" wrap="square" lIns="3600" tIns="3600" rIns="3600" bIns="36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lg" len="lg"/>
        </a:ln>
        <a:effectLst/>
      </a:spPr>
      <a:bodyPr vert="horz" wrap="square" lIns="3600" tIns="3600" rIns="3600" bIns="36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el-condenc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l-condenc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l-condenc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l-condenc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l-condenc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l-condenc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l-condenc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l-condenc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l-condenc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l-condenc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l-condenc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l-condenc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l-condenced 13">
        <a:dk1>
          <a:srgbClr val="000000"/>
        </a:dk1>
        <a:lt1>
          <a:srgbClr val="FFFFFF"/>
        </a:lt1>
        <a:dk2>
          <a:srgbClr val="000000"/>
        </a:dk2>
        <a:lt2>
          <a:srgbClr val="808080"/>
        </a:lt2>
        <a:accent1>
          <a:srgbClr val="3399FF"/>
        </a:accent1>
        <a:accent2>
          <a:srgbClr val="0033CC"/>
        </a:accent2>
        <a:accent3>
          <a:srgbClr val="FFFFFF"/>
        </a:accent3>
        <a:accent4>
          <a:srgbClr val="000000"/>
        </a:accent4>
        <a:accent5>
          <a:srgbClr val="ADCAFF"/>
        </a:accent5>
        <a:accent6>
          <a:srgbClr val="002DB9"/>
        </a:accent6>
        <a:hlink>
          <a:srgbClr val="008000"/>
        </a:hlink>
        <a:folHlink>
          <a:srgbClr val="CC0000"/>
        </a:folHlink>
      </a:clrScheme>
      <a:clrMap bg1="lt1" tx1="dk1" bg2="lt2" tx2="dk2" accent1="accent1" accent2="accent2" accent3="accent3" accent4="accent4" accent5="accent5" accent6="accent6" hlink="hlink" folHlink="folHlink"/>
    </a:extraClrScheme>
    <a:extraClrScheme>
      <a:clrScheme name="sel-condenced 14">
        <a:dk1>
          <a:srgbClr val="000000"/>
        </a:dk1>
        <a:lt1>
          <a:srgbClr val="FFFFFF"/>
        </a:lt1>
        <a:dk2>
          <a:srgbClr val="EAEAEA"/>
        </a:dk2>
        <a:lt2>
          <a:srgbClr val="808080"/>
        </a:lt2>
        <a:accent1>
          <a:srgbClr val="3399FF"/>
        </a:accent1>
        <a:accent2>
          <a:srgbClr val="0033CC"/>
        </a:accent2>
        <a:accent3>
          <a:srgbClr val="FFFFFF"/>
        </a:accent3>
        <a:accent4>
          <a:srgbClr val="000000"/>
        </a:accent4>
        <a:accent5>
          <a:srgbClr val="ADCAFF"/>
        </a:accent5>
        <a:accent6>
          <a:srgbClr val="002DB9"/>
        </a:accent6>
        <a:hlink>
          <a:srgbClr val="008000"/>
        </a:hlink>
        <a:folHlink>
          <a:srgbClr val="CC0000"/>
        </a:folHlink>
      </a:clrScheme>
      <a:clrMap bg1="lt1" tx1="dk1" bg2="lt2" tx2="dk2" accent1="accent1" accent2="accent2" accent3="accent3" accent4="accent4" accent5="accent5" accent6="accent6" hlink="hlink" folHlink="folHlink"/>
    </a:extraClrScheme>
    <a:extraClrScheme>
      <a:clrScheme name="sel-condenced 15">
        <a:dk1>
          <a:srgbClr val="000000"/>
        </a:dk1>
        <a:lt1>
          <a:srgbClr val="FFFFFF"/>
        </a:lt1>
        <a:dk2>
          <a:srgbClr val="F8F8F8"/>
        </a:dk2>
        <a:lt2>
          <a:srgbClr val="808080"/>
        </a:lt2>
        <a:accent1>
          <a:srgbClr val="3399FF"/>
        </a:accent1>
        <a:accent2>
          <a:srgbClr val="0033CC"/>
        </a:accent2>
        <a:accent3>
          <a:srgbClr val="FFFFFF"/>
        </a:accent3>
        <a:accent4>
          <a:srgbClr val="000000"/>
        </a:accent4>
        <a:accent5>
          <a:srgbClr val="ADCAFF"/>
        </a:accent5>
        <a:accent6>
          <a:srgbClr val="002DB9"/>
        </a:accent6>
        <a:hlink>
          <a:srgbClr val="008000"/>
        </a:hlink>
        <a:folHlink>
          <a:srgbClr val="CC0000"/>
        </a:folHlink>
      </a:clrScheme>
      <a:clrMap bg1="lt1" tx1="dk1" bg2="lt2" tx2="dk2" accent1="accent1" accent2="accent2" accent3="accent3" accent4="accent4" accent5="accent5" accent6="accent6" hlink="hlink" folHlink="folHlink"/>
    </a:extraClrScheme>
    <a:extraClrScheme>
      <a:clrScheme name="sel-condenced 16">
        <a:dk1>
          <a:srgbClr val="000000"/>
        </a:dk1>
        <a:lt1>
          <a:srgbClr val="FFFFFF"/>
        </a:lt1>
        <a:dk2>
          <a:srgbClr val="F8F8F8"/>
        </a:dk2>
        <a:lt2>
          <a:srgbClr val="808080"/>
        </a:lt2>
        <a:accent1>
          <a:srgbClr val="FFCC00"/>
        </a:accent1>
        <a:accent2>
          <a:srgbClr val="0033CC"/>
        </a:accent2>
        <a:accent3>
          <a:srgbClr val="FFFFFF"/>
        </a:accent3>
        <a:accent4>
          <a:srgbClr val="000000"/>
        </a:accent4>
        <a:accent5>
          <a:srgbClr val="FFE2AA"/>
        </a:accent5>
        <a:accent6>
          <a:srgbClr val="002DB9"/>
        </a:accent6>
        <a:hlink>
          <a:srgbClr val="0099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Sel-Condensed</Template>
  <TotalTime>8398</TotalTime>
  <Words>7144</Words>
  <Application>Microsoft Office PowerPoint</Application>
  <PresentationFormat>画面に合わせる (4:3)</PresentationFormat>
  <Paragraphs>1347</Paragraphs>
  <Slides>50</Slides>
  <Notes>50</Notes>
  <HiddenSlides>20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50</vt:i4>
      </vt:variant>
    </vt:vector>
  </HeadingPairs>
  <TitlesOfParts>
    <vt:vector size="53" baseType="lpstr">
      <vt:lpstr>sel-condensed</vt:lpstr>
      <vt:lpstr>Image</vt:lpstr>
      <vt:lpstr>Microsoft 数式 3.0</vt:lpstr>
      <vt:lpstr>大規模ソフトウェアリポジトリにおける ソフトウェア部品間の 依存関係解析に関する研究</vt:lpstr>
      <vt:lpstr>ソフトウェアとソフトウェア部品</vt:lpstr>
      <vt:lpstr>ソフトウェア部品検索システム</vt:lpstr>
      <vt:lpstr>ソフトウェアリポジトリでの 依存関係</vt:lpstr>
      <vt:lpstr>研究内容</vt:lpstr>
      <vt:lpstr>論文の構成</vt:lpstr>
      <vt:lpstr>Javaソフトウェアの部品グラフにおける べき乗則の調査</vt:lpstr>
      <vt:lpstr>べき乗則</vt:lpstr>
      <vt:lpstr>調査方針</vt:lpstr>
      <vt:lpstr>調査方法</vt:lpstr>
      <vt:lpstr>次数分布の調査</vt:lpstr>
      <vt:lpstr>調査対象の部品集合</vt:lpstr>
      <vt:lpstr>結果 – 入次数</vt:lpstr>
      <vt:lpstr>結果 – 出次数</vt:lpstr>
      <vt:lpstr>考察 – 入次数はべき乗則に従う</vt:lpstr>
      <vt:lpstr>考察 – 出次数はべき乗則に従わない</vt:lpstr>
      <vt:lpstr>再利用支援のための ソフトウェア部品の依存関係解析手法</vt:lpstr>
      <vt:lpstr>軽量な再利用</vt:lpstr>
      <vt:lpstr>軽量な再利用の手順</vt:lpstr>
      <vt:lpstr>ソフトウェアリポジトリにおける 部品の依存関係の理解</vt:lpstr>
      <vt:lpstr>研究の目的</vt:lpstr>
      <vt:lpstr>提案手法の概略</vt:lpstr>
      <vt:lpstr>依存グラフの構築 (1/2)</vt:lpstr>
      <vt:lpstr>依存グラフの構築 (2/2)</vt:lpstr>
      <vt:lpstr>再利用単位の抽出</vt:lpstr>
      <vt:lpstr>完全性の判定</vt:lpstr>
      <vt:lpstr>ヒューリスティクスによるフィルタリング</vt:lpstr>
      <vt:lpstr>適用例</vt:lpstr>
      <vt:lpstr>適用例 </vt:lpstr>
      <vt:lpstr>むすび</vt:lpstr>
      <vt:lpstr>スライド 31</vt:lpstr>
      <vt:lpstr>2章 実験4</vt:lpstr>
      <vt:lpstr>2章 実験4</vt:lpstr>
      <vt:lpstr>2章 実験4</vt:lpstr>
      <vt:lpstr>2章 実験4</vt:lpstr>
      <vt:lpstr>2章 SPARS_DB Repositories</vt:lpstr>
      <vt:lpstr>2章 ASF Modules (projects)</vt:lpstr>
      <vt:lpstr>3章 解析モデル</vt:lpstr>
      <vt:lpstr>3章 システム構成</vt:lpstr>
      <vt:lpstr>3章 抽出される再利用単位の個数の分布</vt:lpstr>
      <vt:lpstr>3章 フィルタリングの効果 1</vt:lpstr>
      <vt:lpstr>3章 フィルタリングの効果 2</vt:lpstr>
      <vt:lpstr>3章 Universality</vt:lpstr>
      <vt:lpstr>3章 制限事項</vt:lpstr>
      <vt:lpstr>スライド 45</vt:lpstr>
      <vt:lpstr>参照</vt:lpstr>
      <vt:lpstr>依存関係の理解</vt:lpstr>
      <vt:lpstr>スライド 48</vt:lpstr>
      <vt:lpstr>ソフトウェア部品グラフ</vt:lpstr>
      <vt:lpstr>スライド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Asking and Answering Questions during a Programming Change Task</dc:title>
  <dc:creator>m-itii</dc:creator>
  <cp:lastModifiedBy>sel-member</cp:lastModifiedBy>
  <cp:revision>1751</cp:revision>
  <dcterms:created xsi:type="dcterms:W3CDTF">2008-04-28T04:21:55Z</dcterms:created>
  <dcterms:modified xsi:type="dcterms:W3CDTF">2008-12-23T23:41:44Z</dcterms:modified>
</cp:coreProperties>
</file>