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7"/>
  </p:notesMasterIdLst>
  <p:handoutMasterIdLst>
    <p:handoutMasterId r:id="rId38"/>
  </p:handoutMasterIdLst>
  <p:sldIdLst>
    <p:sldId id="256" r:id="rId2"/>
    <p:sldId id="264" r:id="rId3"/>
    <p:sldId id="356" r:id="rId4"/>
    <p:sldId id="371" r:id="rId5"/>
    <p:sldId id="358" r:id="rId6"/>
    <p:sldId id="359" r:id="rId7"/>
    <p:sldId id="317" r:id="rId8"/>
    <p:sldId id="262" r:id="rId9"/>
    <p:sldId id="367" r:id="rId10"/>
    <p:sldId id="349" r:id="rId11"/>
    <p:sldId id="320" r:id="rId12"/>
    <p:sldId id="341" r:id="rId13"/>
    <p:sldId id="343" r:id="rId14"/>
    <p:sldId id="321" r:id="rId15"/>
    <p:sldId id="340" r:id="rId16"/>
    <p:sldId id="277" r:id="rId17"/>
    <p:sldId id="280" r:id="rId18"/>
    <p:sldId id="368" r:id="rId19"/>
    <p:sldId id="344" r:id="rId20"/>
    <p:sldId id="282" r:id="rId21"/>
    <p:sldId id="360" r:id="rId22"/>
    <p:sldId id="364" r:id="rId23"/>
    <p:sldId id="372" r:id="rId24"/>
    <p:sldId id="365" r:id="rId25"/>
    <p:sldId id="347" r:id="rId26"/>
    <p:sldId id="366" r:id="rId27"/>
    <p:sldId id="294" r:id="rId28"/>
    <p:sldId id="289" r:id="rId29"/>
    <p:sldId id="291" r:id="rId30"/>
    <p:sldId id="332" r:id="rId31"/>
    <p:sldId id="292" r:id="rId32"/>
    <p:sldId id="361" r:id="rId33"/>
    <p:sldId id="354" r:id="rId34"/>
    <p:sldId id="370" r:id="rId35"/>
    <p:sldId id="335" r:id="rId36"/>
  </p:sldIdLst>
  <p:sldSz cx="9144000" cy="6858000" type="screen4x3"/>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DCDDA"/>
    <a:srgbClr val="E8E8ED"/>
    <a:srgbClr val="92D050"/>
    <a:srgbClr val="BBE0E3"/>
    <a:srgbClr val="339933"/>
    <a:srgbClr val="339966"/>
    <a:srgbClr val="99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097" autoAdjust="0"/>
    <p:restoredTop sz="83163" autoAdjust="0"/>
  </p:normalViewPr>
  <p:slideViewPr>
    <p:cSldViewPr snapToGrid="0">
      <p:cViewPr varScale="1">
        <p:scale>
          <a:sx n="65" d="100"/>
          <a:sy n="65" d="100"/>
        </p:scale>
        <p:origin x="990" y="72"/>
      </p:cViewPr>
      <p:guideLst/>
    </p:cSldViewPr>
  </p:slideViewPr>
  <p:notesTextViewPr>
    <p:cViewPr>
      <p:scale>
        <a:sx n="1" d="1"/>
        <a:sy n="1" d="1"/>
      </p:scale>
      <p:origin x="0" y="-384"/>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099"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4939" y="0"/>
            <a:ext cx="2949099" cy="498693"/>
          </a:xfrm>
          <a:prstGeom prst="rect">
            <a:avLst/>
          </a:prstGeom>
        </p:spPr>
        <p:txBody>
          <a:bodyPr vert="horz" lIns="91440" tIns="45720" rIns="91440" bIns="45720" rtlCol="0"/>
          <a:lstStyle>
            <a:lvl1pPr algn="r">
              <a:defRPr sz="1200"/>
            </a:lvl1pPr>
          </a:lstStyle>
          <a:p>
            <a:fld id="{7B733D77-2B1D-426F-A32A-3422ADD069AF}" type="datetimeFigureOut">
              <a:rPr kumimoji="1" lang="ja-JP" altLang="en-US" smtClean="0"/>
              <a:t>2014/12/24</a:t>
            </a:fld>
            <a:endParaRPr kumimoji="1" lang="ja-JP" altLang="en-US"/>
          </a:p>
        </p:txBody>
      </p:sp>
      <p:sp>
        <p:nvSpPr>
          <p:cNvPr id="4" name="フッター プレースホルダー 3"/>
          <p:cNvSpPr>
            <a:spLocks noGrp="1"/>
          </p:cNvSpPr>
          <p:nvPr>
            <p:ph type="ftr" sz="quarter" idx="2"/>
          </p:nvPr>
        </p:nvSpPr>
        <p:spPr>
          <a:xfrm>
            <a:off x="0" y="9440647"/>
            <a:ext cx="2949099"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4939" y="9440647"/>
            <a:ext cx="2949099" cy="498692"/>
          </a:xfrm>
          <a:prstGeom prst="rect">
            <a:avLst/>
          </a:prstGeom>
        </p:spPr>
        <p:txBody>
          <a:bodyPr vert="horz" lIns="91440" tIns="45720" rIns="91440" bIns="45720" rtlCol="0" anchor="b"/>
          <a:lstStyle>
            <a:lvl1pPr algn="r">
              <a:defRPr sz="1200"/>
            </a:lvl1pPr>
          </a:lstStyle>
          <a:p>
            <a:fld id="{4A21FA6D-0749-4F9B-AD3C-B9EC60813F8E}" type="slidenum">
              <a:rPr kumimoji="1" lang="ja-JP" altLang="en-US" smtClean="0"/>
              <a:t>‹#›</a:t>
            </a:fld>
            <a:endParaRPr kumimoji="1" lang="ja-JP" altLang="en-US"/>
          </a:p>
        </p:txBody>
      </p:sp>
    </p:spTree>
    <p:extLst>
      <p:ext uri="{BB962C8B-B14F-4D97-AF65-F5344CB8AC3E}">
        <p14:creationId xmlns:p14="http://schemas.microsoft.com/office/powerpoint/2010/main" val="5466385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099"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939" y="0"/>
            <a:ext cx="2949099" cy="498693"/>
          </a:xfrm>
          <a:prstGeom prst="rect">
            <a:avLst/>
          </a:prstGeom>
        </p:spPr>
        <p:txBody>
          <a:bodyPr vert="horz" lIns="91440" tIns="45720" rIns="91440" bIns="45720" rtlCol="0"/>
          <a:lstStyle>
            <a:lvl1pPr algn="r">
              <a:defRPr sz="1200"/>
            </a:lvl1pPr>
          </a:lstStyle>
          <a:p>
            <a:fld id="{A0656B62-E70A-47AC-ADF1-AAA3D89DF935}" type="datetimeFigureOut">
              <a:rPr kumimoji="1" lang="ja-JP" altLang="en-US" smtClean="0"/>
              <a:t>2014/12/24</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1987"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562" y="4783307"/>
            <a:ext cx="5444490" cy="3913614"/>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7"/>
            <a:ext cx="2949099"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939" y="9440647"/>
            <a:ext cx="2949099" cy="498692"/>
          </a:xfrm>
          <a:prstGeom prst="rect">
            <a:avLst/>
          </a:prstGeom>
        </p:spPr>
        <p:txBody>
          <a:bodyPr vert="horz" lIns="91440" tIns="45720" rIns="91440" bIns="45720" rtlCol="0" anchor="b"/>
          <a:lstStyle>
            <a:lvl1pPr algn="r">
              <a:defRPr sz="1200"/>
            </a:lvl1pPr>
          </a:lstStyle>
          <a:p>
            <a:fld id="{3074B596-AF57-43FF-A0A3-CFED27A62ABD}" type="slidenum">
              <a:rPr kumimoji="1" lang="ja-JP" altLang="en-US" smtClean="0"/>
              <a:t>‹#›</a:t>
            </a:fld>
            <a:endParaRPr kumimoji="1" lang="ja-JP" altLang="en-US"/>
          </a:p>
        </p:txBody>
      </p:sp>
    </p:spTree>
    <p:extLst>
      <p:ext uri="{BB962C8B-B14F-4D97-AF65-F5344CB8AC3E}">
        <p14:creationId xmlns:p14="http://schemas.microsoft.com/office/powerpoint/2010/main" val="307504791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それでは，井上研究室の鹿島が</a:t>
            </a:r>
            <a:r>
              <a:rPr kumimoji="1" lang="en-US" altLang="ja-JP" dirty="0" smtClean="0"/>
              <a:t>Study</a:t>
            </a:r>
            <a:r>
              <a:rPr kumimoji="1" lang="en-US" altLang="ja-JP" baseline="0" dirty="0" smtClean="0"/>
              <a:t> on Licensing and Program Understanding for Reuse Support</a:t>
            </a:r>
            <a:r>
              <a:rPr kumimoji="1" lang="ja-JP" altLang="en-US" baseline="0" dirty="0" smtClean="0"/>
              <a:t>という題で発表致します．</a:t>
            </a:r>
            <a:endParaRPr kumimoji="1" lang="ja-JP" altLang="en-US" dirty="0"/>
          </a:p>
        </p:txBody>
      </p:sp>
      <p:sp>
        <p:nvSpPr>
          <p:cNvPr id="4" name="スライド番号プレースホルダー 3"/>
          <p:cNvSpPr>
            <a:spLocks noGrp="1"/>
          </p:cNvSpPr>
          <p:nvPr>
            <p:ph type="sldNum" sz="quarter" idx="10"/>
          </p:nvPr>
        </p:nvSpPr>
        <p:spPr/>
        <p:txBody>
          <a:bodyPr/>
          <a:lstStyle/>
          <a:p>
            <a:fld id="{3074B596-AF57-43FF-A0A3-CFED27A62ABD}" type="slidenum">
              <a:rPr kumimoji="1" lang="ja-JP" altLang="en-US" smtClean="0"/>
              <a:t>1</a:t>
            </a:fld>
            <a:endParaRPr kumimoji="1" lang="ja-JP" altLang="en-US"/>
          </a:p>
        </p:txBody>
      </p:sp>
    </p:spTree>
    <p:extLst>
      <p:ext uri="{BB962C8B-B14F-4D97-AF65-F5344CB8AC3E}">
        <p14:creationId xmlns:p14="http://schemas.microsoft.com/office/powerpoint/2010/main" val="4524386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This</a:t>
            </a:r>
            <a:r>
              <a:rPr kumimoji="1" lang="en-US" altLang="ja-JP" baseline="0" dirty="0" smtClean="0"/>
              <a:t> is an overview of our method.</a:t>
            </a:r>
          </a:p>
          <a:p>
            <a:endParaRPr kumimoji="1" lang="en-US" altLang="ja-JP" baseline="0" dirty="0" smtClean="0"/>
          </a:p>
          <a:p>
            <a:r>
              <a:rPr kumimoji="1" lang="en-US" altLang="ja-JP" baseline="0" dirty="0" smtClean="0"/>
              <a:t>Step1 is obtaining method property from all method signatures in input software products.</a:t>
            </a:r>
          </a:p>
          <a:p>
            <a:endParaRPr kumimoji="1" lang="en-US" altLang="ja-JP" baseline="0" dirty="0" smtClean="0"/>
          </a:p>
          <a:p>
            <a:r>
              <a:rPr kumimoji="1" lang="en-US" altLang="ja-JP" baseline="0" dirty="0" smtClean="0"/>
              <a:t>Second, step2 extracts Verb-Object relations from method property based on extraction patterns prepared by hand.</a:t>
            </a:r>
          </a:p>
          <a:p>
            <a:endParaRPr kumimoji="1" lang="en-US" altLang="ja-JP" baseline="0" dirty="0" smtClean="0"/>
          </a:p>
          <a:p>
            <a:r>
              <a:rPr kumimoji="1" lang="en-US" altLang="ja-JP" baseline="0" dirty="0" smtClean="0"/>
              <a:t>Finally, step3 filter V-O relations.</a:t>
            </a:r>
          </a:p>
          <a:p>
            <a:r>
              <a:rPr kumimoji="1" lang="en-US" altLang="ja-JP" baseline="0" dirty="0" smtClean="0"/>
              <a:t>This step excludes tuples appeared in one application and kept tuples appeared in multiple applications.</a:t>
            </a:r>
          </a:p>
          <a:p>
            <a:r>
              <a:rPr kumimoji="1" lang="en-US" altLang="ja-JP" baseline="0" dirty="0" smtClean="0"/>
              <a:t>Then, build a dictionary including kept tuples.</a:t>
            </a:r>
          </a:p>
          <a:p>
            <a:endParaRPr kumimoji="1" lang="en-US" altLang="ja-JP" baseline="0" dirty="0" smtClean="0"/>
          </a:p>
          <a:p>
            <a:r>
              <a:rPr kumimoji="1" lang="en-US" altLang="ja-JP" baseline="0" dirty="0" smtClean="0"/>
              <a:t>The following slides introduce Method Property, Extraction Patterns, and Extracting V-O Relations.</a:t>
            </a:r>
          </a:p>
          <a:p>
            <a:endParaRPr kumimoji="1" lang="en-US" altLang="ja-JP" baseline="0" dirty="0" smtClean="0"/>
          </a:p>
        </p:txBody>
      </p:sp>
      <p:sp>
        <p:nvSpPr>
          <p:cNvPr id="4" name="スライド番号プレースホルダー 3"/>
          <p:cNvSpPr>
            <a:spLocks noGrp="1"/>
          </p:cNvSpPr>
          <p:nvPr>
            <p:ph type="sldNum" sz="quarter" idx="10"/>
          </p:nvPr>
        </p:nvSpPr>
        <p:spPr/>
        <p:txBody>
          <a:bodyPr/>
          <a:lstStyle/>
          <a:p>
            <a:fld id="{D2A6AEE9-C2A7-4CF4-AB59-7F2287382B4F}" type="slidenum">
              <a:rPr kumimoji="1" lang="ja-JP" altLang="en-US" smtClean="0"/>
              <a:pPr/>
              <a:t>11</a:t>
            </a:fld>
            <a:endParaRPr kumimoji="1" lang="ja-JP" altLang="en-US"/>
          </a:p>
        </p:txBody>
      </p:sp>
    </p:spTree>
    <p:extLst>
      <p:ext uri="{BB962C8B-B14F-4D97-AF65-F5344CB8AC3E}">
        <p14:creationId xmlns:p14="http://schemas.microsoft.com/office/powerpoint/2010/main" val="15215828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Method</a:t>
            </a:r>
            <a:r>
              <a:rPr kumimoji="1" lang="en-US" altLang="ja-JP" baseline="0" dirty="0" smtClean="0"/>
              <a:t> Property is a tuple of four sequences of words together with part-of-speech. That is to say word class.</a:t>
            </a:r>
          </a:p>
          <a:p>
            <a:r>
              <a:rPr kumimoji="1" lang="en-US" altLang="ja-JP" baseline="0" dirty="0" smtClean="0"/>
              <a:t>In this presentation, POS means part of speech.</a:t>
            </a:r>
          </a:p>
          <a:p>
            <a:endParaRPr kumimoji="1" lang="en-US" altLang="ja-JP" baseline="0" dirty="0" smtClean="0"/>
          </a:p>
          <a:p>
            <a:r>
              <a:rPr kumimoji="1" lang="en-US" altLang="ja-JP" baseline="0" dirty="0" smtClean="0"/>
              <a:t>Four sequences of words are words in Return type, Method name, argument, class name respectively.</a:t>
            </a:r>
          </a:p>
          <a:p>
            <a:r>
              <a:rPr kumimoji="1" lang="en-US" altLang="ja-JP" baseline="0" dirty="0" smtClean="0"/>
              <a:t>Then, give a POS to each sequence.</a:t>
            </a:r>
          </a:p>
          <a:p>
            <a:endParaRPr kumimoji="1" lang="en-US" altLang="ja-JP" baseline="0" dirty="0" smtClean="0"/>
          </a:p>
          <a:p>
            <a:r>
              <a:rPr kumimoji="1" lang="en-US" altLang="ja-JP" baseline="0" dirty="0" smtClean="0"/>
              <a:t>Return Type is tagged with Noun or void.</a:t>
            </a:r>
          </a:p>
          <a:p>
            <a:r>
              <a:rPr kumimoji="1" lang="en-US" altLang="ja-JP" baseline="0" dirty="0" smtClean="0"/>
              <a:t>Method name is split composed word, and then perform POS tagging.</a:t>
            </a:r>
          </a:p>
          <a:p>
            <a:r>
              <a:rPr kumimoji="1" lang="en-US" altLang="ja-JP" baseline="0" dirty="0" smtClean="0"/>
              <a:t>Our implementation uses Open NLP added several heuristics.</a:t>
            </a:r>
          </a:p>
          <a:p>
            <a:r>
              <a:rPr kumimoji="1" lang="en-US" altLang="ja-JP" baseline="0" dirty="0" smtClean="0"/>
              <a:t>Argument is tagged with Noun sequence.</a:t>
            </a:r>
          </a:p>
          <a:p>
            <a:r>
              <a:rPr kumimoji="1" lang="en-US" altLang="ja-JP" baseline="0" dirty="0" smtClean="0"/>
              <a:t>Class name is tagged with noun.</a:t>
            </a:r>
          </a:p>
          <a:p>
            <a:endParaRPr kumimoji="1" lang="en-US" altLang="ja-JP" baseline="0" dirty="0" smtClean="0"/>
          </a:p>
          <a:p>
            <a:r>
              <a:rPr kumimoji="1" lang="en-US" altLang="ja-JP" baseline="0" dirty="0" smtClean="0"/>
              <a:t>For example, the method property of </a:t>
            </a:r>
            <a:r>
              <a:rPr kumimoji="1" lang="en-US" altLang="ja-JP" baseline="0" dirty="0" err="1" smtClean="0"/>
              <a:t>createTicketForUser</a:t>
            </a:r>
            <a:r>
              <a:rPr kumimoji="1" lang="en-US" altLang="ja-JP" baseline="0" dirty="0" smtClean="0"/>
              <a:t> is this.</a:t>
            </a:r>
          </a:p>
          <a:p>
            <a:r>
              <a:rPr kumimoji="1" lang="en-US" altLang="ja-JP" baseline="0" dirty="0" smtClean="0"/>
              <a:t>Return type, void, is tagged void.</a:t>
            </a:r>
          </a:p>
          <a:p>
            <a:r>
              <a:rPr kumimoji="1" lang="en-US" altLang="ja-JP" baseline="0" dirty="0" smtClean="0"/>
              <a:t>Method name, </a:t>
            </a:r>
            <a:r>
              <a:rPr kumimoji="1" lang="en-US" altLang="ja-JP" baseline="0" dirty="0" err="1" smtClean="0"/>
              <a:t>createTicketForUser</a:t>
            </a:r>
            <a:r>
              <a:rPr kumimoji="1" lang="en-US" altLang="ja-JP" baseline="0" dirty="0" smtClean="0"/>
              <a:t>, is split into these four words, and then tagged with this POS sequence.</a:t>
            </a:r>
          </a:p>
          <a:p>
            <a:r>
              <a:rPr kumimoji="1" lang="en-US" altLang="ja-JP" baseline="0" dirty="0" smtClean="0"/>
              <a:t>Argument, User, and Class name, Server, are tagged with Noun.</a:t>
            </a:r>
          </a:p>
          <a:p>
            <a:endParaRPr kumimoji="1" lang="en-US" altLang="ja-JP" baseline="0" dirty="0" smtClean="0"/>
          </a:p>
        </p:txBody>
      </p:sp>
      <p:sp>
        <p:nvSpPr>
          <p:cNvPr id="4" name="スライド番号プレースホルダー 3"/>
          <p:cNvSpPr>
            <a:spLocks noGrp="1"/>
          </p:cNvSpPr>
          <p:nvPr>
            <p:ph type="sldNum" sz="quarter" idx="10"/>
          </p:nvPr>
        </p:nvSpPr>
        <p:spPr/>
        <p:txBody>
          <a:bodyPr/>
          <a:lstStyle/>
          <a:p>
            <a:fld id="{D2A6AEE9-C2A7-4CF4-AB59-7F2287382B4F}" type="slidenum">
              <a:rPr kumimoji="1" lang="ja-JP" altLang="en-US" smtClean="0"/>
              <a:pPr/>
              <a:t>12</a:t>
            </a:fld>
            <a:endParaRPr kumimoji="1" lang="ja-JP" altLang="en-US"/>
          </a:p>
        </p:txBody>
      </p:sp>
    </p:spTree>
    <p:extLst>
      <p:ext uri="{BB962C8B-B14F-4D97-AF65-F5344CB8AC3E}">
        <p14:creationId xmlns:p14="http://schemas.microsoft.com/office/powerpoint/2010/main" val="18561388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Now, this slide</a:t>
            </a:r>
            <a:r>
              <a:rPr kumimoji="1" lang="en-US" altLang="ja-JP" baseline="0" dirty="0" smtClean="0"/>
              <a:t> introduce extracting V-O relations..</a:t>
            </a:r>
            <a:endParaRPr kumimoji="1" lang="en-US" altLang="ja-JP" dirty="0" smtClean="0"/>
          </a:p>
          <a:p>
            <a:r>
              <a:rPr kumimoji="1" lang="en-US" altLang="ja-JP" dirty="0" smtClean="0"/>
              <a:t>Extracting V-O relations consists</a:t>
            </a:r>
            <a:r>
              <a:rPr kumimoji="1" lang="en-US" altLang="ja-JP" baseline="0" dirty="0" smtClean="0"/>
              <a:t> of two steps.</a:t>
            </a:r>
          </a:p>
          <a:p>
            <a:r>
              <a:rPr kumimoji="1" lang="en-US" altLang="ja-JP" baseline="0" dirty="0" smtClean="0"/>
              <a:t>First, Match method property to a structure spec</a:t>
            </a:r>
          </a:p>
          <a:p>
            <a:r>
              <a:rPr kumimoji="1" lang="en-US" altLang="ja-JP" baseline="0" dirty="0" smtClean="0"/>
              <a:t>This matching succeed if all </a:t>
            </a:r>
            <a:r>
              <a:rPr kumimoji="1" lang="en-US" altLang="ja-JP" baseline="0" dirty="0" err="1" smtClean="0"/>
              <a:t>pos</a:t>
            </a:r>
            <a:r>
              <a:rPr kumimoji="1" lang="en-US" altLang="ja-JP" baseline="0" dirty="0" smtClean="0"/>
              <a:t> sequence in extraction pattern are exactly equal to </a:t>
            </a:r>
            <a:r>
              <a:rPr kumimoji="1" lang="en-US" altLang="ja-JP" baseline="0" dirty="0" err="1" smtClean="0"/>
              <a:t>pos</a:t>
            </a:r>
            <a:r>
              <a:rPr kumimoji="1" lang="en-US" altLang="ja-JP" baseline="0" dirty="0" smtClean="0"/>
              <a:t> sequence in method property.</a:t>
            </a:r>
          </a:p>
          <a:p>
            <a:r>
              <a:rPr kumimoji="1" lang="en-US" altLang="ja-JP" baseline="0" dirty="0" smtClean="0"/>
              <a:t>Note that if a pattern in structure spec is wild card, the elements having wild card is ignored when matching.</a:t>
            </a:r>
          </a:p>
          <a:p>
            <a:endParaRPr kumimoji="1" lang="en-US" altLang="ja-JP" dirty="0" smtClean="0"/>
          </a:p>
          <a:p>
            <a:r>
              <a:rPr kumimoji="1" lang="en-US" altLang="ja-JP" dirty="0" smtClean="0"/>
              <a:t>If the matching</a:t>
            </a:r>
            <a:r>
              <a:rPr kumimoji="1" lang="en-US" altLang="ja-JP" baseline="0" dirty="0" smtClean="0"/>
              <a:t> succeed, extract a &lt;Verb, DO, IO&gt; tuple according to the extraction spec.</a:t>
            </a:r>
            <a:endParaRPr kumimoji="1" lang="en-US" altLang="ja-JP" dirty="0" smtClean="0"/>
          </a:p>
          <a:p>
            <a:endParaRPr kumimoji="1" lang="en-US" altLang="ja-JP" baseline="0" dirty="0" smtClean="0"/>
          </a:p>
          <a:p>
            <a:r>
              <a:rPr kumimoji="1" lang="en-US" altLang="ja-JP" baseline="0" dirty="0" smtClean="0"/>
              <a:t>In this figure, these are the method property and the extraction pattern introduced in previous slide.</a:t>
            </a:r>
          </a:p>
          <a:p>
            <a:endParaRPr kumimoji="1" lang="en-US" altLang="ja-JP" baseline="0" dirty="0" smtClean="0"/>
          </a:p>
          <a:p>
            <a:r>
              <a:rPr kumimoji="1" lang="en-US" altLang="ja-JP" baseline="0" dirty="0" smtClean="0"/>
              <a:t>First, perform matching and check whether four sequence in structure spec is equal to that in method property.</a:t>
            </a:r>
          </a:p>
          <a:p>
            <a:r>
              <a:rPr kumimoji="1" lang="en-US" altLang="ja-JP" baseline="0" dirty="0" smtClean="0"/>
              <a:t>For example, Return Type in structure spec is equal to </a:t>
            </a:r>
            <a:r>
              <a:rPr kumimoji="1" lang="en-US" altLang="ja-JP" baseline="0" dirty="0" err="1" smtClean="0"/>
              <a:t>pos</a:t>
            </a:r>
            <a:r>
              <a:rPr kumimoji="1" lang="en-US" altLang="ja-JP" baseline="0" dirty="0" smtClean="0"/>
              <a:t> in method property.</a:t>
            </a:r>
          </a:p>
          <a:p>
            <a:r>
              <a:rPr kumimoji="1" lang="en-US" altLang="ja-JP" baseline="0" dirty="0" smtClean="0"/>
              <a:t>Similarly, method name in structure spec is equal to that in method property.</a:t>
            </a:r>
          </a:p>
          <a:p>
            <a:r>
              <a:rPr kumimoji="1" lang="en-US" altLang="ja-JP" baseline="0" dirty="0" smtClean="0"/>
              <a:t>Argument and Class name are ignored because these are wild card.</a:t>
            </a:r>
          </a:p>
          <a:p>
            <a:r>
              <a:rPr kumimoji="1" lang="en-US" altLang="ja-JP" baseline="0" dirty="0" smtClean="0"/>
              <a:t>Therefore, the matching succeed.</a:t>
            </a:r>
          </a:p>
          <a:p>
            <a:endParaRPr kumimoji="1" lang="en-US" altLang="ja-JP" baseline="0" dirty="0" smtClean="0"/>
          </a:p>
          <a:p>
            <a:r>
              <a:rPr kumimoji="1" lang="en-US" altLang="ja-JP" baseline="0" dirty="0" smtClean="0"/>
              <a:t>Then, extract a &lt;Verb, DO, IO&gt; tuple according to this extraction spec.</a:t>
            </a:r>
          </a:p>
          <a:p>
            <a:r>
              <a:rPr kumimoji="1" lang="en-US" altLang="ja-JP" baseline="0" dirty="0" smtClean="0"/>
              <a:t>This step extract verb1 create as Verb, Noun2 Ticket, as DO, and Noun4 User as IO.</a:t>
            </a:r>
          </a:p>
          <a:p>
            <a:r>
              <a:rPr kumimoji="1" lang="en-US" altLang="ja-JP" baseline="0" dirty="0" smtClean="0"/>
              <a:t>Consequently, this tuple is extracted.</a:t>
            </a:r>
          </a:p>
        </p:txBody>
      </p:sp>
      <p:sp>
        <p:nvSpPr>
          <p:cNvPr id="4" name="スライド番号プレースホルダー 3"/>
          <p:cNvSpPr>
            <a:spLocks noGrp="1"/>
          </p:cNvSpPr>
          <p:nvPr>
            <p:ph type="sldNum" sz="quarter" idx="10"/>
          </p:nvPr>
        </p:nvSpPr>
        <p:spPr/>
        <p:txBody>
          <a:bodyPr/>
          <a:lstStyle/>
          <a:p>
            <a:fld id="{D2A6AEE9-C2A7-4CF4-AB59-7F2287382B4F}" type="slidenum">
              <a:rPr kumimoji="1" lang="ja-JP" altLang="en-US" smtClean="0"/>
              <a:pPr/>
              <a:t>13</a:t>
            </a:fld>
            <a:endParaRPr kumimoji="1" lang="ja-JP" altLang="en-US"/>
          </a:p>
        </p:txBody>
      </p:sp>
    </p:spTree>
    <p:extLst>
      <p:ext uri="{BB962C8B-B14F-4D97-AF65-F5344CB8AC3E}">
        <p14:creationId xmlns:p14="http://schemas.microsoft.com/office/powerpoint/2010/main" val="30182795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074B596-AF57-43FF-A0A3-CFED27A62ABD}" type="slidenum">
              <a:rPr kumimoji="1" lang="ja-JP" altLang="en-US" smtClean="0"/>
              <a:t>14</a:t>
            </a:fld>
            <a:endParaRPr kumimoji="1" lang="ja-JP" altLang="en-US"/>
          </a:p>
        </p:txBody>
      </p:sp>
    </p:spTree>
    <p:extLst>
      <p:ext uri="{BB962C8B-B14F-4D97-AF65-F5344CB8AC3E}">
        <p14:creationId xmlns:p14="http://schemas.microsoft.com/office/powerpoint/2010/main" val="8741612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074B596-AF57-43FF-A0A3-CFED27A62ABD}" type="slidenum">
              <a:rPr kumimoji="1" lang="ja-JP" altLang="en-US" smtClean="0"/>
              <a:t>15</a:t>
            </a:fld>
            <a:endParaRPr kumimoji="1" lang="ja-JP" altLang="en-US"/>
          </a:p>
        </p:txBody>
      </p:sp>
    </p:spTree>
    <p:extLst>
      <p:ext uri="{BB962C8B-B14F-4D97-AF65-F5344CB8AC3E}">
        <p14:creationId xmlns:p14="http://schemas.microsoft.com/office/powerpoint/2010/main" val="19157143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These</a:t>
            </a:r>
            <a:r>
              <a:rPr kumimoji="1" lang="en-US" altLang="ja-JP" baseline="0" dirty="0" smtClean="0"/>
              <a:t> are tuples evaluated useful for appropriate naming in the dictionary domain.</a:t>
            </a:r>
          </a:p>
          <a:p>
            <a:r>
              <a:rPr kumimoji="1" lang="en-US" altLang="ja-JP" dirty="0" smtClean="0"/>
              <a:t>For example,</a:t>
            </a:r>
            <a:r>
              <a:rPr kumimoji="1" lang="en-US" altLang="ja-JP" baseline="0" dirty="0" smtClean="0"/>
              <a:t> WEB dictionary includes a tuple Destroy Session </a:t>
            </a:r>
            <a:r>
              <a:rPr kumimoji="1" lang="en-US" altLang="ja-JP" baseline="0" dirty="0" err="1" smtClean="0"/>
              <a:t>HttpSessionEvent</a:t>
            </a:r>
            <a:r>
              <a:rPr kumimoji="1" lang="en-US" altLang="ja-JP" baseline="0" dirty="0" smtClean="0"/>
              <a:t> evaluated useful for naming.</a:t>
            </a:r>
          </a:p>
          <a:p>
            <a:r>
              <a:rPr kumimoji="1" lang="en-US" altLang="ja-JP" baseline="0" dirty="0" smtClean="0"/>
              <a:t>This tuple shows an operation, destroy session when </a:t>
            </a:r>
            <a:r>
              <a:rPr kumimoji="1" lang="en-US" altLang="ja-JP" baseline="0" dirty="0" err="1" smtClean="0"/>
              <a:t>httpSessionEvent</a:t>
            </a:r>
            <a:r>
              <a:rPr kumimoji="1" lang="en-US" altLang="ja-JP" baseline="0" dirty="0" smtClean="0"/>
              <a:t>.</a:t>
            </a:r>
          </a:p>
          <a:p>
            <a:r>
              <a:rPr kumimoji="1" lang="en-US" altLang="ja-JP" baseline="0" dirty="0" smtClean="0"/>
              <a:t>Similarly, these tuples are evaluated useful.</a:t>
            </a:r>
          </a:p>
          <a:p>
            <a:endParaRPr kumimoji="1" lang="en-US" altLang="ja-JP" baseline="0" dirty="0" smtClean="0"/>
          </a:p>
        </p:txBody>
      </p:sp>
      <p:sp>
        <p:nvSpPr>
          <p:cNvPr id="4" name="スライド番号プレースホルダー 3"/>
          <p:cNvSpPr>
            <a:spLocks noGrp="1"/>
          </p:cNvSpPr>
          <p:nvPr>
            <p:ph type="sldNum" sz="quarter" idx="10"/>
          </p:nvPr>
        </p:nvSpPr>
        <p:spPr/>
        <p:txBody>
          <a:bodyPr/>
          <a:lstStyle/>
          <a:p>
            <a:fld id="{D2A6AEE9-C2A7-4CF4-AB59-7F2287382B4F}" type="slidenum">
              <a:rPr kumimoji="1" lang="ja-JP" altLang="en-US" smtClean="0"/>
              <a:pPr/>
              <a:t>16</a:t>
            </a:fld>
            <a:endParaRPr kumimoji="1" lang="ja-JP" altLang="en-US"/>
          </a:p>
        </p:txBody>
      </p:sp>
    </p:spTree>
    <p:extLst>
      <p:ext uri="{BB962C8B-B14F-4D97-AF65-F5344CB8AC3E}">
        <p14:creationId xmlns:p14="http://schemas.microsoft.com/office/powerpoint/2010/main" val="2580346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Finally,</a:t>
            </a:r>
            <a:r>
              <a:rPr kumimoji="1" lang="en-US" altLang="ja-JP" baseline="0" dirty="0" smtClean="0"/>
              <a:t> t</a:t>
            </a:r>
            <a:r>
              <a:rPr kumimoji="1" lang="en-US" altLang="ja-JP" dirty="0" smtClean="0"/>
              <a:t>his</a:t>
            </a:r>
            <a:r>
              <a:rPr kumimoji="1" lang="en-US" altLang="ja-JP" baseline="0" dirty="0" smtClean="0"/>
              <a:t> slide shows conclusion and future work.</a:t>
            </a:r>
          </a:p>
          <a:p>
            <a:r>
              <a:rPr kumimoji="1" lang="en-US" altLang="ja-JP" baseline="0" dirty="0" smtClean="0"/>
              <a:t>We proposed an approach for building domain specific dictionary of V-O relations in methods.</a:t>
            </a:r>
          </a:p>
          <a:p>
            <a:endParaRPr kumimoji="1" lang="en-US" altLang="ja-JP" baseline="0" dirty="0" smtClean="0"/>
          </a:p>
          <a:p>
            <a:r>
              <a:rPr kumimoji="1" lang="en-US" altLang="ja-JP" baseline="0" dirty="0" smtClean="0"/>
              <a:t>Future Works are to develop a method for filtering out tuples in other domains.</a:t>
            </a:r>
          </a:p>
          <a:p>
            <a:r>
              <a:rPr kumimoji="1" lang="en-US" altLang="ja-JP" baseline="0" dirty="0" smtClean="0"/>
              <a:t>And to develop an environment to support naming with a dictionary built by our method.</a:t>
            </a:r>
          </a:p>
          <a:p>
            <a:endParaRPr kumimoji="1" lang="en-US" altLang="ja-JP" baseline="0" dirty="0" smtClean="0"/>
          </a:p>
          <a:p>
            <a:r>
              <a:rPr kumimoji="1" lang="en-US" altLang="ja-JP" baseline="0" dirty="0" smtClean="0"/>
              <a:t>Thank you very much for listening this presentation.</a:t>
            </a:r>
          </a:p>
          <a:p>
            <a:endParaRPr kumimoji="1" lang="en-US" altLang="ja-JP" baseline="0" dirty="0" smtClean="0"/>
          </a:p>
        </p:txBody>
      </p:sp>
      <p:sp>
        <p:nvSpPr>
          <p:cNvPr id="4" name="スライド番号プレースホルダー 3"/>
          <p:cNvSpPr>
            <a:spLocks noGrp="1"/>
          </p:cNvSpPr>
          <p:nvPr>
            <p:ph type="sldNum" sz="quarter" idx="10"/>
          </p:nvPr>
        </p:nvSpPr>
        <p:spPr/>
        <p:txBody>
          <a:bodyPr/>
          <a:lstStyle/>
          <a:p>
            <a:fld id="{D2A6AEE9-C2A7-4CF4-AB59-7F2287382B4F}" type="slidenum">
              <a:rPr kumimoji="1" lang="ja-JP" altLang="en-US" smtClean="0"/>
              <a:pPr/>
              <a:t>17</a:t>
            </a:fld>
            <a:endParaRPr kumimoji="1" lang="ja-JP" altLang="en-US"/>
          </a:p>
        </p:txBody>
      </p:sp>
    </p:spTree>
    <p:extLst>
      <p:ext uri="{BB962C8B-B14F-4D97-AF65-F5344CB8AC3E}">
        <p14:creationId xmlns:p14="http://schemas.microsoft.com/office/powerpoint/2010/main" val="127491304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074B596-AF57-43FF-A0A3-CFED27A62ABD}" type="slidenum">
              <a:rPr kumimoji="1" lang="ja-JP" altLang="en-US" smtClean="0"/>
              <a:t>18</a:t>
            </a:fld>
            <a:endParaRPr kumimoji="1" lang="ja-JP" altLang="en-US"/>
          </a:p>
        </p:txBody>
      </p:sp>
    </p:spTree>
    <p:extLst>
      <p:ext uri="{BB962C8B-B14F-4D97-AF65-F5344CB8AC3E}">
        <p14:creationId xmlns:p14="http://schemas.microsoft.com/office/powerpoint/2010/main" val="16551178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 プログラムスライシングは，開発者により指定された部分を含み，</a:t>
            </a:r>
          </a:p>
          <a:p>
            <a:r>
              <a:rPr kumimoji="1" lang="ja-JP" altLang="en-US" dirty="0" smtClean="0"/>
              <a:t>  指定された部分について，元のプログラムと同じ動作をする部分プログラムを抽出す</a:t>
            </a:r>
          </a:p>
          <a:p>
            <a:r>
              <a:rPr kumimoji="1" lang="ja-JP" altLang="en-US" dirty="0" smtClean="0"/>
              <a:t>  </a:t>
            </a:r>
            <a:r>
              <a:rPr kumimoji="1" lang="ja-JP" altLang="en-US" dirty="0" err="1" smtClean="0"/>
              <a:t>る</a:t>
            </a:r>
            <a:r>
              <a:rPr kumimoji="1" lang="ja-JP" altLang="en-US" dirty="0" smtClean="0"/>
              <a:t>技術．</a:t>
            </a:r>
          </a:p>
          <a:p>
            <a:r>
              <a:rPr kumimoji="1" lang="ja-JP" altLang="en-US" dirty="0" smtClean="0"/>
              <a:t>  なお以降では，この開発者により指定された部分を，スライス基準，抽出される部分プログラ</a:t>
            </a:r>
          </a:p>
          <a:p>
            <a:r>
              <a:rPr kumimoji="1" lang="ja-JP" altLang="en-US" dirty="0" smtClean="0"/>
              <a:t>  ムを，スライス，と呼びます．</a:t>
            </a:r>
          </a:p>
          <a:p>
            <a:r>
              <a:rPr kumimoji="1" lang="ja-JP" altLang="en-US" dirty="0" smtClean="0"/>
              <a:t>  </a:t>
            </a:r>
          </a:p>
          <a:p>
            <a:r>
              <a:rPr kumimoji="1" lang="ja-JP" altLang="en-US" dirty="0" smtClean="0"/>
              <a:t>* 冒頭でも述べたとおり，プログラムスライシングは再利用に用いる部品の抽出に有用</a:t>
            </a:r>
          </a:p>
          <a:p>
            <a:r>
              <a:rPr kumimoji="1" lang="ja-JP" altLang="en-US" dirty="0" smtClean="0"/>
              <a:t>  な技術であることが報告されています．</a:t>
            </a:r>
          </a:p>
          <a:p>
            <a:endParaRPr kumimoji="1" lang="ja-JP" altLang="en-US" dirty="0" smtClean="0"/>
          </a:p>
          <a:p>
            <a:r>
              <a:rPr kumimoji="1" lang="ja-JP" altLang="en-US" dirty="0" smtClean="0"/>
              <a:t>* 近年では，新たな手法が提案されており，正確さを重視した手法として</a:t>
            </a:r>
          </a:p>
          <a:p>
            <a:r>
              <a:rPr kumimoji="1" lang="ja-JP" altLang="en-US" dirty="0" smtClean="0"/>
              <a:t>  </a:t>
            </a:r>
            <a:r>
              <a:rPr kumimoji="1" lang="en-US" altLang="ja-JP" dirty="0" smtClean="0"/>
              <a:t>Improved Slicing</a:t>
            </a:r>
            <a:r>
              <a:rPr kumimoji="1" lang="ja-JP" altLang="en-US" dirty="0" smtClean="0"/>
              <a:t>という手法や，スケーラビリティを重視した手法として</a:t>
            </a:r>
            <a:r>
              <a:rPr kumimoji="1" lang="en-US" altLang="ja-JP" dirty="0" smtClean="0"/>
              <a:t>Static</a:t>
            </a:r>
          </a:p>
          <a:p>
            <a:r>
              <a:rPr kumimoji="1" lang="en-US" altLang="ja-JP" dirty="0" smtClean="0"/>
              <a:t>  Execute Before</a:t>
            </a:r>
            <a:r>
              <a:rPr kumimoji="1" lang="ja-JP" altLang="en-US" dirty="0" smtClean="0"/>
              <a:t>が提案されました．</a:t>
            </a:r>
          </a:p>
          <a:p>
            <a:endParaRPr kumimoji="1" lang="ja-JP" altLang="en-US" dirty="0"/>
          </a:p>
        </p:txBody>
      </p:sp>
      <p:sp>
        <p:nvSpPr>
          <p:cNvPr id="4" name="スライド番号プレースホルダー 3"/>
          <p:cNvSpPr>
            <a:spLocks noGrp="1"/>
          </p:cNvSpPr>
          <p:nvPr>
            <p:ph type="sldNum" sz="quarter" idx="10"/>
          </p:nvPr>
        </p:nvSpPr>
        <p:spPr/>
        <p:txBody>
          <a:bodyPr/>
          <a:lstStyle/>
          <a:p>
            <a:fld id="{3074B596-AF57-43FF-A0A3-CFED27A62ABD}" type="slidenum">
              <a:rPr kumimoji="1" lang="ja-JP" altLang="en-US" smtClean="0"/>
              <a:t>19</a:t>
            </a:fld>
            <a:endParaRPr kumimoji="1" lang="ja-JP" altLang="en-US"/>
          </a:p>
        </p:txBody>
      </p:sp>
    </p:spTree>
    <p:extLst>
      <p:ext uri="{BB962C8B-B14F-4D97-AF65-F5344CB8AC3E}">
        <p14:creationId xmlns:p14="http://schemas.microsoft.com/office/powerpoint/2010/main" val="42114720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 本研究の動機ですが，まず，利用者にとっては，プログラムスライシングの</a:t>
            </a:r>
          </a:p>
          <a:p>
            <a:r>
              <a:rPr kumimoji="1" lang="ja-JP" altLang="en-US" dirty="0" smtClean="0"/>
              <a:t>  細かい違いまで検討するのは手間であるため，各技術比較した結果は有用です．</a:t>
            </a:r>
          </a:p>
          <a:p>
            <a:endParaRPr kumimoji="1" lang="ja-JP" altLang="en-US" dirty="0" smtClean="0"/>
          </a:p>
          <a:p>
            <a:pPr marL="171450" indent="-171450">
              <a:buFont typeface="Arial" panose="020B0604020202020204" pitchFamily="34" charset="0"/>
              <a:buChar char="•"/>
            </a:pPr>
            <a:r>
              <a:rPr kumimoji="1" lang="ja-JP" altLang="en-US" dirty="0" smtClean="0"/>
              <a:t>既存研究としては， 多数のプログラムスライシング手法を</a:t>
            </a:r>
            <a:r>
              <a:rPr kumimoji="1" lang="en-US" altLang="ja-JP" dirty="0" smtClean="0"/>
              <a:t>C/C++</a:t>
            </a:r>
            <a:r>
              <a:rPr kumimoji="1" lang="ja-JP" altLang="en-US" dirty="0" smtClean="0"/>
              <a:t>プログラムを</a:t>
            </a:r>
            <a:endParaRPr kumimoji="1" lang="en-US" altLang="ja-JP" dirty="0" smtClean="0"/>
          </a:p>
          <a:p>
            <a:pPr marL="171450" indent="-171450">
              <a:buFont typeface="Arial" panose="020B0604020202020204" pitchFamily="34" charset="0"/>
              <a:buChar char="•"/>
            </a:pPr>
            <a:r>
              <a:rPr kumimoji="1" lang="ja-JP" altLang="en-US" dirty="0" smtClean="0"/>
              <a:t>実験対象にして比較実験が行われました．</a:t>
            </a:r>
          </a:p>
          <a:p>
            <a:r>
              <a:rPr kumimoji="1" lang="ja-JP" altLang="en-US" dirty="0" smtClean="0"/>
              <a:t>しかし，先ほどあげた新手法については比較対象に入っておらず，産業界でもオープンソースでも</a:t>
            </a:r>
            <a:endParaRPr kumimoji="1" lang="en-US" altLang="ja-JP" dirty="0" smtClean="0"/>
          </a:p>
          <a:p>
            <a:r>
              <a:rPr kumimoji="1" lang="ja-JP" altLang="en-US" dirty="0" smtClean="0"/>
              <a:t>最も広く使われている</a:t>
            </a:r>
            <a:r>
              <a:rPr kumimoji="1" lang="en-US" altLang="ja-JP" dirty="0" smtClean="0"/>
              <a:t>Java</a:t>
            </a:r>
            <a:r>
              <a:rPr kumimoji="1" lang="ja-JP" altLang="en-US" dirty="0" smtClean="0"/>
              <a:t>では比較がなされていません．</a:t>
            </a:r>
          </a:p>
          <a:p>
            <a:endParaRPr kumimoji="1" lang="ja-JP" altLang="en-US" dirty="0" smtClean="0"/>
          </a:p>
          <a:p>
            <a:r>
              <a:rPr kumimoji="1" lang="ja-JP" altLang="en-US" dirty="0" smtClean="0"/>
              <a:t>よって，本研究では新手法を含めた比較を</a:t>
            </a:r>
            <a:r>
              <a:rPr kumimoji="1" lang="en-US" altLang="ja-JP" dirty="0" smtClean="0"/>
              <a:t>Java</a:t>
            </a:r>
            <a:r>
              <a:rPr kumimoji="1" lang="ja-JP" altLang="en-US" dirty="0" smtClean="0"/>
              <a:t>プログラムを実験対象にして行います．</a:t>
            </a:r>
          </a:p>
          <a:p>
            <a:endParaRPr kumimoji="1" lang="ja-JP" altLang="en-US" dirty="0"/>
          </a:p>
        </p:txBody>
      </p:sp>
      <p:sp>
        <p:nvSpPr>
          <p:cNvPr id="4" name="スライド番号プレースホルダー 3"/>
          <p:cNvSpPr>
            <a:spLocks noGrp="1"/>
          </p:cNvSpPr>
          <p:nvPr>
            <p:ph type="sldNum" sz="quarter" idx="10"/>
          </p:nvPr>
        </p:nvSpPr>
        <p:spPr/>
        <p:txBody>
          <a:bodyPr/>
          <a:lstStyle/>
          <a:p>
            <a:fld id="{3074B596-AF57-43FF-A0A3-CFED27A62ABD}" type="slidenum">
              <a:rPr kumimoji="1" lang="ja-JP" altLang="en-US" smtClean="0"/>
              <a:t>20</a:t>
            </a:fld>
            <a:endParaRPr kumimoji="1" lang="ja-JP" altLang="en-US"/>
          </a:p>
        </p:txBody>
      </p:sp>
    </p:spTree>
    <p:extLst>
      <p:ext uri="{BB962C8B-B14F-4D97-AF65-F5344CB8AC3E}">
        <p14:creationId xmlns:p14="http://schemas.microsoft.com/office/powerpoint/2010/main" val="34154808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074B596-AF57-43FF-A0A3-CFED27A62ABD}" type="slidenum">
              <a:rPr kumimoji="1" lang="ja-JP" altLang="en-US" smtClean="0"/>
              <a:t>2</a:t>
            </a:fld>
            <a:endParaRPr kumimoji="1" lang="ja-JP" altLang="en-US"/>
          </a:p>
        </p:txBody>
      </p:sp>
    </p:spTree>
    <p:extLst>
      <p:ext uri="{BB962C8B-B14F-4D97-AF65-F5344CB8AC3E}">
        <p14:creationId xmlns:p14="http://schemas.microsoft.com/office/powerpoint/2010/main" val="381110195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 3 : </a:t>
            </a:r>
            <a:r>
              <a:rPr kumimoji="1" lang="ja-JP" altLang="en-US" dirty="0" smtClean="0"/>
              <a:t>比較対象</a:t>
            </a:r>
          </a:p>
          <a:p>
            <a:r>
              <a:rPr kumimoji="1" lang="ja-JP" altLang="en-US" dirty="0" smtClean="0"/>
              <a:t>* 比較対象は先ほど挙げた新手法を含めたこの４手法となっています．以降これらに</a:t>
            </a:r>
            <a:r>
              <a:rPr kumimoji="1" lang="ja-JP" altLang="en-US" dirty="0" err="1" smtClean="0"/>
              <a:t>つ</a:t>
            </a:r>
            <a:endParaRPr kumimoji="1" lang="ja-JP" altLang="en-US" dirty="0" smtClean="0"/>
          </a:p>
          <a:p>
            <a:r>
              <a:rPr kumimoji="1" lang="ja-JP" altLang="en-US" dirty="0" smtClean="0"/>
              <a:t>  いて簡単ですが説明を行い，それぞれの手法でプログラムスライシングを行った場合</a:t>
            </a:r>
          </a:p>
          <a:p>
            <a:r>
              <a:rPr kumimoji="1" lang="ja-JP" altLang="en-US" dirty="0" smtClean="0"/>
              <a:t>  の比較を述べます．</a:t>
            </a:r>
          </a:p>
          <a:p>
            <a:r>
              <a:rPr kumimoji="1" lang="ja-JP" altLang="en-US" dirty="0" smtClean="0"/>
              <a:t>* </a:t>
            </a:r>
            <a:r>
              <a:rPr kumimoji="1" lang="en-US" altLang="ja-JP" dirty="0" smtClean="0"/>
              <a:t>TODO: </a:t>
            </a:r>
            <a:r>
              <a:rPr kumimoji="1" lang="ja-JP" altLang="en-US" dirty="0" smtClean="0"/>
              <a:t>比較対象を何故この</a:t>
            </a:r>
            <a:r>
              <a:rPr kumimoji="1" lang="en-US" altLang="ja-JP" dirty="0" smtClean="0"/>
              <a:t>4</a:t>
            </a:r>
            <a:r>
              <a:rPr kumimoji="1" lang="ja-JP" altLang="en-US" dirty="0" err="1" smtClean="0"/>
              <a:t>つに</a:t>
            </a:r>
            <a:r>
              <a:rPr kumimoji="1" lang="ja-JP" altLang="en-US" dirty="0" smtClean="0"/>
              <a:t>したのかを述べたい</a:t>
            </a:r>
            <a:r>
              <a:rPr kumimoji="1" lang="en-US" altLang="ja-JP" dirty="0" smtClean="0"/>
              <a:t>+</a:t>
            </a:r>
            <a:r>
              <a:rPr kumimoji="1" lang="ja-JP" altLang="en-US" dirty="0" smtClean="0"/>
              <a:t>各スライス結果の包含関係</a:t>
            </a:r>
          </a:p>
          <a:p>
            <a:endParaRPr kumimoji="1" lang="ja-JP" altLang="en-US" dirty="0"/>
          </a:p>
        </p:txBody>
      </p:sp>
      <p:sp>
        <p:nvSpPr>
          <p:cNvPr id="4" name="スライド番号プレースホルダー 3"/>
          <p:cNvSpPr>
            <a:spLocks noGrp="1"/>
          </p:cNvSpPr>
          <p:nvPr>
            <p:ph type="sldNum" sz="quarter" idx="10"/>
          </p:nvPr>
        </p:nvSpPr>
        <p:spPr/>
        <p:txBody>
          <a:bodyPr/>
          <a:lstStyle/>
          <a:p>
            <a:fld id="{3074B596-AF57-43FF-A0A3-CFED27A62ABD}" type="slidenum">
              <a:rPr kumimoji="1" lang="ja-JP" altLang="en-US" smtClean="0"/>
              <a:t>21</a:t>
            </a:fld>
            <a:endParaRPr kumimoji="1" lang="ja-JP" altLang="en-US"/>
          </a:p>
        </p:txBody>
      </p:sp>
    </p:spTree>
    <p:extLst>
      <p:ext uri="{BB962C8B-B14F-4D97-AF65-F5344CB8AC3E}">
        <p14:creationId xmlns:p14="http://schemas.microsoft.com/office/powerpoint/2010/main" val="74697958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 4 : </a:t>
            </a:r>
            <a:r>
              <a:rPr kumimoji="1" lang="ja-JP" altLang="en-US" dirty="0" smtClean="0"/>
              <a:t>ソースコード例</a:t>
            </a:r>
          </a:p>
          <a:p>
            <a:r>
              <a:rPr kumimoji="1" lang="ja-JP" altLang="en-US" dirty="0" smtClean="0"/>
              <a:t>* 以降の説明で用いるソースコード例を先に説明します．</a:t>
            </a:r>
          </a:p>
          <a:p>
            <a:r>
              <a:rPr kumimoji="1" lang="ja-JP" altLang="en-US" dirty="0" smtClean="0"/>
              <a:t>  これは</a:t>
            </a:r>
            <a:r>
              <a:rPr kumimoji="1" lang="en-US" altLang="ja-JP" dirty="0" smtClean="0"/>
              <a:t>Java</a:t>
            </a:r>
            <a:r>
              <a:rPr kumimoji="1" lang="ja-JP" altLang="en-US" dirty="0" smtClean="0"/>
              <a:t>プログラムのソースコードであり，</a:t>
            </a:r>
            <a:r>
              <a:rPr kumimoji="1" lang="en-US" altLang="ja-JP" dirty="0" smtClean="0"/>
              <a:t>Main</a:t>
            </a:r>
            <a:r>
              <a:rPr kumimoji="1" lang="ja-JP" altLang="en-US" dirty="0" smtClean="0"/>
              <a:t>クラスと</a:t>
            </a:r>
            <a:r>
              <a:rPr kumimoji="1" lang="en-US" altLang="ja-JP" dirty="0" smtClean="0"/>
              <a:t>A</a:t>
            </a:r>
            <a:r>
              <a:rPr kumimoji="1" lang="ja-JP" altLang="en-US" dirty="0" smtClean="0"/>
              <a:t>クラスで構成されます．</a:t>
            </a:r>
          </a:p>
          <a:p>
            <a:r>
              <a:rPr kumimoji="1" lang="ja-JP" altLang="en-US" dirty="0" smtClean="0"/>
              <a:t>  </a:t>
            </a:r>
            <a:r>
              <a:rPr kumimoji="1" lang="en-US" altLang="ja-JP" dirty="0" smtClean="0"/>
              <a:t>Main</a:t>
            </a:r>
            <a:r>
              <a:rPr kumimoji="1" lang="ja-JP" altLang="en-US" dirty="0" smtClean="0"/>
              <a:t>クラスには</a:t>
            </a:r>
            <a:r>
              <a:rPr kumimoji="1" lang="en-US" altLang="ja-JP" dirty="0" smtClean="0"/>
              <a:t>main</a:t>
            </a:r>
            <a:r>
              <a:rPr kumimoji="1" lang="ja-JP" altLang="en-US" dirty="0" smtClean="0"/>
              <a:t>メソッド，メソッド</a:t>
            </a:r>
            <a:r>
              <a:rPr kumimoji="1" lang="en-US" altLang="ja-JP" dirty="0" err="1" smtClean="0"/>
              <a:t>init</a:t>
            </a:r>
            <a:r>
              <a:rPr kumimoji="1" lang="ja-JP" altLang="en-US" dirty="0" err="1" smtClean="0"/>
              <a:t>，</a:t>
            </a:r>
            <a:r>
              <a:rPr kumimoji="1" lang="en-US" altLang="ja-JP" dirty="0" smtClean="0"/>
              <a:t>sum</a:t>
            </a:r>
            <a:r>
              <a:rPr kumimoji="1" lang="ja-JP" altLang="en-US" dirty="0" smtClean="0"/>
              <a:t>メソッド，</a:t>
            </a:r>
            <a:r>
              <a:rPr kumimoji="1" lang="en-US" altLang="ja-JP" dirty="0" err="1" smtClean="0"/>
              <a:t>mult</a:t>
            </a:r>
            <a:r>
              <a:rPr kumimoji="1" lang="ja-JP" altLang="en-US" dirty="0" smtClean="0"/>
              <a:t>メソッド，</a:t>
            </a:r>
            <a:r>
              <a:rPr kumimoji="1" lang="en-US" altLang="ja-JP" dirty="0" smtClean="0"/>
              <a:t>pass</a:t>
            </a:r>
            <a:r>
              <a:rPr kumimoji="1" lang="ja-JP" altLang="en-US" dirty="0" smtClean="0"/>
              <a:t>メソッドの</a:t>
            </a:r>
          </a:p>
          <a:p>
            <a:r>
              <a:rPr kumimoji="1" lang="ja-JP" altLang="en-US" dirty="0" smtClean="0"/>
              <a:t>  </a:t>
            </a:r>
            <a:r>
              <a:rPr kumimoji="1" lang="en-US" altLang="ja-JP" dirty="0" smtClean="0"/>
              <a:t>4</a:t>
            </a:r>
            <a:r>
              <a:rPr kumimoji="1" lang="ja-JP" altLang="en-US" dirty="0" smtClean="0"/>
              <a:t>つがあり，</a:t>
            </a:r>
            <a:r>
              <a:rPr kumimoji="1" lang="en-US" altLang="ja-JP" dirty="0" smtClean="0"/>
              <a:t>A</a:t>
            </a:r>
            <a:r>
              <a:rPr kumimoji="1" lang="ja-JP" altLang="en-US" dirty="0" smtClean="0"/>
              <a:t>クラスには</a:t>
            </a:r>
            <a:r>
              <a:rPr kumimoji="1" lang="en-US" altLang="ja-JP" dirty="0" smtClean="0"/>
              <a:t>foo</a:t>
            </a:r>
            <a:r>
              <a:rPr kumimoji="1" lang="ja-JP" altLang="en-US" dirty="0" smtClean="0"/>
              <a:t>メソッドがあります．</a:t>
            </a:r>
            <a:endParaRPr kumimoji="1" lang="en-US" altLang="ja-JP" dirty="0" smtClean="0"/>
          </a:p>
          <a:p>
            <a:r>
              <a:rPr kumimoji="1" lang="en-US" altLang="ja-JP" dirty="0" smtClean="0"/>
              <a:t>  </a:t>
            </a:r>
            <a:r>
              <a:rPr kumimoji="1" lang="ja-JP" altLang="en-US" dirty="0" smtClean="0"/>
              <a:t>そして</a:t>
            </a:r>
            <a:r>
              <a:rPr kumimoji="1" lang="en-US" altLang="ja-JP" dirty="0" smtClean="0"/>
              <a:t>main</a:t>
            </a:r>
            <a:r>
              <a:rPr kumimoji="1" lang="ja-JP" altLang="en-US" dirty="0" smtClean="0"/>
              <a:t>プログラムでは，メソッド</a:t>
            </a:r>
            <a:r>
              <a:rPr kumimoji="1" lang="en-US" altLang="ja-JP" dirty="0" err="1" smtClean="0"/>
              <a:t>init</a:t>
            </a:r>
            <a:r>
              <a:rPr kumimoji="1" lang="ja-JP" altLang="en-US" dirty="0" smtClean="0"/>
              <a:t>呼び出し，内部でクラス</a:t>
            </a:r>
            <a:r>
              <a:rPr kumimoji="1" lang="en-US" altLang="ja-JP" dirty="0" smtClean="0"/>
              <a:t>A</a:t>
            </a:r>
            <a:r>
              <a:rPr kumimoji="1" lang="ja-JP" altLang="en-US" dirty="0" smtClean="0"/>
              <a:t>のオブジェクトを作り，</a:t>
            </a:r>
            <a:endParaRPr kumimoji="1" lang="en-US" altLang="ja-JP" dirty="0" smtClean="0"/>
          </a:p>
          <a:p>
            <a:r>
              <a:rPr kumimoji="1" lang="en-US" altLang="ja-JP" dirty="0" smtClean="0"/>
              <a:t>  </a:t>
            </a:r>
            <a:r>
              <a:rPr kumimoji="1" lang="ja-JP" altLang="en-US" dirty="0" smtClean="0"/>
              <a:t>フィールド</a:t>
            </a:r>
            <a:r>
              <a:rPr kumimoji="1" lang="en-US" altLang="ja-JP" dirty="0" smtClean="0"/>
              <a:t>x</a:t>
            </a:r>
            <a:r>
              <a:rPr kumimoji="1" lang="ja-JP" altLang="en-US" dirty="0" smtClean="0"/>
              <a:t>を変更し，</a:t>
            </a:r>
            <a:r>
              <a:rPr kumimoji="1" lang="en-US" altLang="ja-JP" dirty="0" smtClean="0"/>
              <a:t>pass</a:t>
            </a:r>
            <a:r>
              <a:rPr kumimoji="1" lang="ja-JP" altLang="en-US" dirty="0" smtClean="0"/>
              <a:t>メソッドを読んだ後，</a:t>
            </a:r>
            <a:r>
              <a:rPr kumimoji="1" lang="en-US" altLang="ja-JP" dirty="0" smtClean="0"/>
              <a:t>sum</a:t>
            </a:r>
            <a:r>
              <a:rPr kumimoji="1" lang="ja-JP" altLang="en-US" dirty="0" smtClean="0"/>
              <a:t>メソッドと</a:t>
            </a:r>
            <a:r>
              <a:rPr kumimoji="1" lang="en-US" altLang="ja-JP" dirty="0" err="1" smtClean="0"/>
              <a:t>mult</a:t>
            </a:r>
            <a:r>
              <a:rPr kumimoji="1" lang="ja-JP" altLang="en-US" dirty="0" smtClean="0"/>
              <a:t>メソッドを呼びます．</a:t>
            </a:r>
            <a:endParaRPr kumimoji="1" lang="en-US" altLang="ja-JP" dirty="0" smtClean="0"/>
          </a:p>
          <a:p>
            <a:r>
              <a:rPr kumimoji="1" lang="en-US" altLang="ja-JP" dirty="0" smtClean="0"/>
              <a:t>  pass</a:t>
            </a:r>
            <a:r>
              <a:rPr kumimoji="1" lang="ja-JP" altLang="en-US" dirty="0" smtClean="0"/>
              <a:t>メソッドは何もしないメソッドですが，</a:t>
            </a:r>
            <a:endParaRPr kumimoji="1" lang="en-US" altLang="ja-JP" dirty="0" smtClean="0"/>
          </a:p>
          <a:p>
            <a:r>
              <a:rPr kumimoji="1" lang="en-US" altLang="ja-JP" dirty="0" smtClean="0"/>
              <a:t>  sum</a:t>
            </a:r>
            <a:r>
              <a:rPr kumimoji="1" lang="ja-JP" altLang="en-US" dirty="0" smtClean="0"/>
              <a:t>と</a:t>
            </a:r>
            <a:r>
              <a:rPr kumimoji="1" lang="en-US" altLang="ja-JP" dirty="0" err="1" smtClean="0"/>
              <a:t>mult</a:t>
            </a:r>
            <a:r>
              <a:rPr kumimoji="1" lang="ja-JP" altLang="en-US" dirty="0" smtClean="0"/>
              <a:t>は</a:t>
            </a:r>
            <a:r>
              <a:rPr kumimoji="1" lang="en-US" altLang="ja-JP" dirty="0" smtClean="0"/>
              <a:t>a</a:t>
            </a:r>
            <a:r>
              <a:rPr kumimoji="1" lang="ja-JP" altLang="en-US" dirty="0" smtClean="0"/>
              <a:t>の</a:t>
            </a:r>
            <a:r>
              <a:rPr kumimoji="1" lang="en-US" altLang="ja-JP" dirty="0" smtClean="0"/>
              <a:t>foo</a:t>
            </a:r>
            <a:r>
              <a:rPr kumimoji="1" lang="ja-JP" altLang="en-US" dirty="0" smtClean="0"/>
              <a:t>メソッドを呼び出し返り値に計算を加えて返します．</a:t>
            </a:r>
            <a:endParaRPr kumimoji="1" lang="en-US" altLang="ja-JP" dirty="0" smtClean="0"/>
          </a:p>
          <a:p>
            <a:r>
              <a:rPr kumimoji="1" lang="en-US" altLang="ja-JP" dirty="0" smtClean="0"/>
              <a:t>  </a:t>
            </a:r>
            <a:r>
              <a:rPr kumimoji="1" lang="ja-JP" altLang="en-US" dirty="0" smtClean="0"/>
              <a:t>メソッド</a:t>
            </a:r>
            <a:r>
              <a:rPr kumimoji="1" lang="en-US" altLang="ja-JP" dirty="0" smtClean="0"/>
              <a:t>foo</a:t>
            </a:r>
            <a:r>
              <a:rPr kumimoji="1" lang="ja-JP" altLang="en-US" dirty="0" smtClean="0"/>
              <a:t>はフィールド</a:t>
            </a:r>
            <a:r>
              <a:rPr kumimoji="1" lang="en-US" altLang="ja-JP" dirty="0" smtClean="0"/>
              <a:t>x</a:t>
            </a:r>
            <a:r>
              <a:rPr kumimoji="1" lang="ja-JP" altLang="en-US" dirty="0" smtClean="0"/>
              <a:t>の値を返す，ということを行っています．</a:t>
            </a:r>
            <a:endParaRPr kumimoji="1" lang="en-US" altLang="ja-JP" dirty="0" smtClean="0"/>
          </a:p>
          <a:p>
            <a:r>
              <a:rPr kumimoji="1" lang="en-US" altLang="ja-JP" dirty="0" smtClean="0"/>
              <a:t>  </a:t>
            </a:r>
            <a:endParaRPr kumimoji="1" lang="ja-JP" altLang="en-US" dirty="0" smtClean="0"/>
          </a:p>
          <a:p>
            <a:r>
              <a:rPr kumimoji="1" lang="ja-JP" altLang="en-US" dirty="0" smtClean="0"/>
              <a:t>  さらに以降の例では，このソースコードの</a:t>
            </a:r>
            <a:r>
              <a:rPr kumimoji="1" lang="en-US" altLang="ja-JP" dirty="0" err="1" smtClean="0"/>
              <a:t>int</a:t>
            </a:r>
            <a:r>
              <a:rPr kumimoji="1" lang="en-US" altLang="ja-JP" dirty="0" smtClean="0"/>
              <a:t> y</a:t>
            </a:r>
            <a:r>
              <a:rPr kumimoji="1" lang="ja-JP" altLang="en-US" dirty="0" smtClean="0"/>
              <a:t>をスライス基準として設定したとします．</a:t>
            </a:r>
          </a:p>
          <a:p>
            <a:endParaRPr kumimoji="1" lang="ja-JP" altLang="en-US"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3074B596-AF57-43FF-A0A3-CFED27A62ABD}" type="slidenum">
              <a:rPr kumimoji="1" lang="ja-JP" altLang="en-US" smtClean="0"/>
              <a:t>22</a:t>
            </a:fld>
            <a:endParaRPr kumimoji="1" lang="ja-JP" altLang="en-US"/>
          </a:p>
        </p:txBody>
      </p:sp>
    </p:spTree>
    <p:extLst>
      <p:ext uri="{BB962C8B-B14F-4D97-AF65-F5344CB8AC3E}">
        <p14:creationId xmlns:p14="http://schemas.microsoft.com/office/powerpoint/2010/main" val="334665611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074B596-AF57-43FF-A0A3-CFED27A62ABD}" type="slidenum">
              <a:rPr kumimoji="1" lang="ja-JP" altLang="en-US" smtClean="0"/>
              <a:t>26</a:t>
            </a:fld>
            <a:endParaRPr kumimoji="1" lang="ja-JP" altLang="en-US"/>
          </a:p>
        </p:txBody>
      </p:sp>
    </p:spTree>
    <p:extLst>
      <p:ext uri="{BB962C8B-B14F-4D97-AF65-F5344CB8AC3E}">
        <p14:creationId xmlns:p14="http://schemas.microsoft.com/office/powerpoint/2010/main" val="7453671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074B596-AF57-43FF-A0A3-CFED27A62ABD}" type="slidenum">
              <a:rPr kumimoji="1" lang="ja-JP" altLang="en-US" smtClean="0"/>
              <a:t>27</a:t>
            </a:fld>
            <a:endParaRPr kumimoji="1" lang="ja-JP" altLang="en-US"/>
          </a:p>
        </p:txBody>
      </p:sp>
    </p:spTree>
    <p:extLst>
      <p:ext uri="{BB962C8B-B14F-4D97-AF65-F5344CB8AC3E}">
        <p14:creationId xmlns:p14="http://schemas.microsoft.com/office/powerpoint/2010/main" val="78660877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 </a:t>
            </a:r>
            <a:r>
              <a:rPr kumimoji="1" lang="ja-JP" altLang="en-US" dirty="0" smtClean="0"/>
              <a:t>設定</a:t>
            </a:r>
            <a:r>
              <a:rPr kumimoji="1" lang="en-US" altLang="ja-JP" dirty="0" smtClean="0"/>
              <a:t>APP</a:t>
            </a:r>
            <a:r>
              <a:rPr kumimoji="1" lang="ja-JP" altLang="en-US" dirty="0" err="1" smtClean="0"/>
              <a:t>での</a:t>
            </a:r>
            <a:r>
              <a:rPr kumimoji="1" lang="en-US" altLang="ja-JP" dirty="0" err="1" smtClean="0"/>
              <a:t>avrora</a:t>
            </a:r>
            <a:r>
              <a:rPr kumimoji="1" lang="ja-JP" altLang="en-US" dirty="0" smtClean="0"/>
              <a:t>の比較</a:t>
            </a:r>
          </a:p>
          <a:p>
            <a:r>
              <a:rPr kumimoji="1" lang="ja-JP" altLang="en-US" dirty="0" smtClean="0"/>
              <a:t>実験結果のうちスライスの大きさの比較の結果について説明を行いますが，</a:t>
            </a:r>
          </a:p>
          <a:p>
            <a:r>
              <a:rPr kumimoji="1" lang="ja-JP" altLang="en-US" dirty="0" smtClean="0"/>
              <a:t>他のアプリケーションでも同様な結果が得られたため，本発表では</a:t>
            </a:r>
          </a:p>
          <a:p>
            <a:r>
              <a:rPr kumimoji="1" lang="ja-JP" altLang="en-US" dirty="0" smtClean="0"/>
              <a:t>実験対象の一つである</a:t>
            </a:r>
            <a:r>
              <a:rPr kumimoji="1" lang="en-US" altLang="ja-JP" dirty="0" err="1" smtClean="0"/>
              <a:t>avrora</a:t>
            </a:r>
            <a:r>
              <a:rPr kumimoji="1" lang="ja-JP" altLang="en-US" dirty="0" smtClean="0"/>
              <a:t>の結果についてのみ説明します．</a:t>
            </a:r>
          </a:p>
          <a:p>
            <a:endParaRPr kumimoji="1" lang="ja-JP" altLang="en-US" dirty="0" smtClean="0"/>
          </a:p>
          <a:p>
            <a:r>
              <a:rPr kumimoji="1" lang="ja-JP" altLang="en-US" dirty="0" smtClean="0"/>
              <a:t>この図はある同じ地点を対象にプログラムスライシングを行った際の，各手法が返す</a:t>
            </a:r>
          </a:p>
          <a:p>
            <a:r>
              <a:rPr kumimoji="1" lang="ja-JP" altLang="en-US" dirty="0" smtClean="0"/>
              <a:t>スライスの大きさを示す散布図となっています</a:t>
            </a:r>
            <a:r>
              <a:rPr kumimoji="1" lang="en-US" altLang="ja-JP" dirty="0" smtClean="0"/>
              <a:t>. </a:t>
            </a:r>
          </a:p>
          <a:p>
            <a:r>
              <a:rPr kumimoji="1" lang="ja-JP" altLang="en-US" dirty="0" smtClean="0"/>
              <a:t>青色，緑色，赤色，水色の点がそれぞれ</a:t>
            </a:r>
            <a:r>
              <a:rPr kumimoji="1" lang="en-US" altLang="ja-JP" dirty="0" smtClean="0"/>
              <a:t>CIS</a:t>
            </a:r>
            <a:r>
              <a:rPr kumimoji="1" lang="ja-JP" altLang="en-US" dirty="0" err="1" smtClean="0"/>
              <a:t>，</a:t>
            </a:r>
            <a:r>
              <a:rPr kumimoji="1" lang="en-US" altLang="ja-JP" dirty="0" smtClean="0"/>
              <a:t>SEB</a:t>
            </a:r>
            <a:r>
              <a:rPr kumimoji="1" lang="ja-JP" altLang="en-US" dirty="0" err="1" smtClean="0"/>
              <a:t>，</a:t>
            </a:r>
            <a:r>
              <a:rPr kumimoji="1" lang="en-US" altLang="ja-JP" dirty="0" smtClean="0"/>
              <a:t>HYB</a:t>
            </a:r>
            <a:r>
              <a:rPr kumimoji="1" lang="ja-JP" altLang="en-US" dirty="0" err="1" smtClean="0"/>
              <a:t>，</a:t>
            </a:r>
            <a:r>
              <a:rPr kumimoji="1" lang="ja-JP" altLang="en-US" dirty="0" smtClean="0"/>
              <a:t>そして</a:t>
            </a:r>
            <a:r>
              <a:rPr kumimoji="1" lang="en-US" altLang="ja-JP" dirty="0" smtClean="0"/>
              <a:t>IMP</a:t>
            </a:r>
            <a:r>
              <a:rPr kumimoji="1" lang="ja-JP" altLang="en-US" dirty="0" smtClean="0"/>
              <a:t>の結果</a:t>
            </a:r>
          </a:p>
          <a:p>
            <a:r>
              <a:rPr kumimoji="1" lang="ja-JP" altLang="en-US" dirty="0" smtClean="0"/>
              <a:t>を示しています．</a:t>
            </a:r>
          </a:p>
          <a:p>
            <a:r>
              <a:rPr kumimoji="1" lang="en-US" altLang="ja-JP" dirty="0" smtClean="0"/>
              <a:t>X</a:t>
            </a:r>
            <a:r>
              <a:rPr kumimoji="1" lang="ja-JP" altLang="en-US" dirty="0" smtClean="0"/>
              <a:t>軸はスライス基準にふられたインデックスを表しており，</a:t>
            </a:r>
          </a:p>
          <a:p>
            <a:r>
              <a:rPr kumimoji="1" lang="en-US" altLang="ja-JP" dirty="0" smtClean="0"/>
              <a:t>Y</a:t>
            </a:r>
            <a:r>
              <a:rPr kumimoji="1" lang="ja-JP" altLang="en-US" dirty="0" smtClean="0"/>
              <a:t>軸はスライスがプログラム全体に対して占める割合を表しています．よっ</a:t>
            </a:r>
          </a:p>
          <a:p>
            <a:r>
              <a:rPr kumimoji="1" lang="ja-JP" altLang="en-US" dirty="0" smtClean="0"/>
              <a:t>て，この点が上の方にあるほど大きなスライスを返していることを示しています．ま</a:t>
            </a:r>
          </a:p>
          <a:p>
            <a:r>
              <a:rPr kumimoji="1" lang="ja-JP" altLang="en-US" dirty="0" smtClean="0"/>
              <a:t>た，スライス結果については，</a:t>
            </a:r>
            <a:r>
              <a:rPr kumimoji="1" lang="en-US" altLang="ja-JP" dirty="0" smtClean="0"/>
              <a:t>Improved Slicing</a:t>
            </a:r>
            <a:r>
              <a:rPr kumimoji="1" lang="ja-JP" altLang="en-US" dirty="0" smtClean="0"/>
              <a:t>の結果がスライスの大きさに対して小</a:t>
            </a:r>
          </a:p>
          <a:p>
            <a:r>
              <a:rPr kumimoji="1" lang="ja-JP" altLang="en-US" dirty="0" err="1" smtClean="0"/>
              <a:t>さい</a:t>
            </a:r>
            <a:r>
              <a:rPr kumimoji="1" lang="ja-JP" altLang="en-US" dirty="0" smtClean="0"/>
              <a:t>方から昇順に並ぶように並べています．</a:t>
            </a:r>
          </a:p>
          <a:p>
            <a:endParaRPr kumimoji="1" lang="ja-JP" altLang="en-US" dirty="0" smtClean="0"/>
          </a:p>
          <a:p>
            <a:r>
              <a:rPr kumimoji="1" lang="ja-JP" altLang="en-US" dirty="0" smtClean="0"/>
              <a:t>まず，</a:t>
            </a:r>
            <a:r>
              <a:rPr kumimoji="1" lang="en-US" altLang="ja-JP" dirty="0" smtClean="0"/>
              <a:t>SEB</a:t>
            </a:r>
            <a:r>
              <a:rPr kumimoji="1" lang="ja-JP" altLang="en-US" dirty="0" smtClean="0"/>
              <a:t>についてですが，</a:t>
            </a:r>
            <a:r>
              <a:rPr kumimoji="1" lang="en-US" altLang="ja-JP" dirty="0" smtClean="0"/>
              <a:t>IMP</a:t>
            </a:r>
            <a:r>
              <a:rPr kumimoji="1" lang="ja-JP" altLang="en-US" dirty="0" smtClean="0"/>
              <a:t>が小さい値をとる場所では，こちらも小さな値を取って</a:t>
            </a:r>
            <a:r>
              <a:rPr kumimoji="1" lang="ja-JP" altLang="en-US" dirty="0" err="1" smtClean="0"/>
              <a:t>お</a:t>
            </a:r>
            <a:endParaRPr kumimoji="1" lang="ja-JP" altLang="en-US" dirty="0" smtClean="0"/>
          </a:p>
          <a:p>
            <a:r>
              <a:rPr kumimoji="1" lang="ja-JP" altLang="en-US" dirty="0" smtClean="0"/>
              <a:t>り軽量なスライスとして機能していることが伺えます．</a:t>
            </a:r>
          </a:p>
          <a:p>
            <a:r>
              <a:rPr kumimoji="1" lang="ja-JP" altLang="en-US" dirty="0" smtClean="0"/>
              <a:t>しかし，スライスサイズが大きい場所ではプログラムのほとんどがスライスに含まれると</a:t>
            </a:r>
          </a:p>
          <a:p>
            <a:r>
              <a:rPr kumimoji="1" lang="ja-JP" altLang="en-US" dirty="0" smtClean="0"/>
              <a:t>いう状況に陥ってしまっています．</a:t>
            </a:r>
          </a:p>
          <a:p>
            <a:endParaRPr kumimoji="1" lang="ja-JP" altLang="en-US" dirty="0" smtClean="0"/>
          </a:p>
          <a:p>
            <a:r>
              <a:rPr kumimoji="1" lang="ja-JP" altLang="en-US" dirty="0" smtClean="0"/>
              <a:t>また，</a:t>
            </a:r>
            <a:r>
              <a:rPr kumimoji="1" lang="en-US" altLang="ja-JP" dirty="0" smtClean="0"/>
              <a:t>CIS</a:t>
            </a:r>
            <a:r>
              <a:rPr kumimoji="1" lang="ja-JP" altLang="en-US" dirty="0" smtClean="0"/>
              <a:t>に関しては</a:t>
            </a:r>
            <a:r>
              <a:rPr kumimoji="1" lang="en-US" altLang="ja-JP" dirty="0" smtClean="0"/>
              <a:t>SEB</a:t>
            </a:r>
            <a:r>
              <a:rPr kumimoji="1" lang="ja-JP" altLang="en-US" dirty="0" smtClean="0"/>
              <a:t>よりかなり小さい値を取っており，</a:t>
            </a:r>
          </a:p>
          <a:p>
            <a:r>
              <a:rPr kumimoji="1" lang="ja-JP" altLang="en-US" dirty="0" smtClean="0"/>
              <a:t>依存関係を考慮することによる効果が見られるのですが，</a:t>
            </a:r>
          </a:p>
          <a:p>
            <a:r>
              <a:rPr kumimoji="1" lang="en-US" altLang="ja-JP" dirty="0" smtClean="0"/>
              <a:t>SEB</a:t>
            </a:r>
            <a:r>
              <a:rPr kumimoji="1" lang="ja-JP" altLang="en-US" dirty="0" smtClean="0"/>
              <a:t>だと小さなスライスを返すような場所でも，他と同じ一定のサイズのスライスを</a:t>
            </a:r>
          </a:p>
          <a:p>
            <a:r>
              <a:rPr kumimoji="1" lang="ja-JP" altLang="en-US" dirty="0" smtClean="0"/>
              <a:t>返してしまっています．</a:t>
            </a:r>
          </a:p>
          <a:p>
            <a:endParaRPr kumimoji="1" lang="ja-JP" altLang="en-US" dirty="0" smtClean="0"/>
          </a:p>
          <a:p>
            <a:r>
              <a:rPr kumimoji="1" lang="ja-JP" altLang="en-US" dirty="0" smtClean="0"/>
              <a:t>これらのように多くのスライス基準で同じサイズのスライスが返される現象は，</a:t>
            </a:r>
          </a:p>
          <a:p>
            <a:r>
              <a:rPr kumimoji="1" lang="ja-JP" altLang="en-US" dirty="0" smtClean="0"/>
              <a:t>既存研究でも報告されており，プログラム内の相互に依存関係が発生している</a:t>
            </a:r>
          </a:p>
          <a:p>
            <a:r>
              <a:rPr kumimoji="1" lang="ja-JP" altLang="en-US" dirty="0" smtClean="0"/>
              <a:t>巨大な一つのクラスターが出現した結果と言われています．</a:t>
            </a:r>
            <a:r>
              <a:rPr kumimoji="1" lang="en-US" altLang="ja-JP" dirty="0" smtClean="0"/>
              <a:t>CIS</a:t>
            </a:r>
            <a:r>
              <a:rPr kumimoji="1" lang="ja-JP" altLang="en-US" dirty="0" smtClean="0"/>
              <a:t>の場合はこの</a:t>
            </a:r>
          </a:p>
          <a:p>
            <a:r>
              <a:rPr kumimoji="1" lang="ja-JP" altLang="en-US" dirty="0" smtClean="0"/>
              <a:t>クラスターに多くの箇所が巻き込まれてしまっています．</a:t>
            </a:r>
          </a:p>
          <a:p>
            <a:endParaRPr kumimoji="1" lang="ja-JP" altLang="en-US" dirty="0" smtClean="0"/>
          </a:p>
          <a:p>
            <a:endParaRPr kumimoji="1" lang="ja-JP" altLang="en-US" dirty="0" smtClean="0"/>
          </a:p>
          <a:p>
            <a:r>
              <a:rPr kumimoji="1" lang="en-US" altLang="ja-JP" dirty="0" smtClean="0"/>
              <a:t>HYB</a:t>
            </a:r>
            <a:r>
              <a:rPr kumimoji="1" lang="ja-JP" altLang="en-US" dirty="0" smtClean="0"/>
              <a:t>については，原理通り，</a:t>
            </a:r>
            <a:r>
              <a:rPr kumimoji="1" lang="en-US" altLang="ja-JP" dirty="0" smtClean="0"/>
              <a:t>SEB</a:t>
            </a:r>
            <a:r>
              <a:rPr kumimoji="1" lang="ja-JP" altLang="en-US" dirty="0" smtClean="0"/>
              <a:t>と</a:t>
            </a:r>
            <a:r>
              <a:rPr kumimoji="1" lang="en-US" altLang="ja-JP" dirty="0" smtClean="0"/>
              <a:t>CIS</a:t>
            </a:r>
            <a:r>
              <a:rPr kumimoji="1" lang="ja-JP" altLang="en-US" dirty="0" err="1" smtClean="0"/>
              <a:t>のい</a:t>
            </a:r>
            <a:r>
              <a:rPr kumimoji="1" lang="ja-JP" altLang="en-US" dirty="0" smtClean="0"/>
              <a:t>いとこどりを達成できていて，</a:t>
            </a:r>
          </a:p>
          <a:p>
            <a:r>
              <a:rPr kumimoji="1" lang="en-US" altLang="ja-JP" dirty="0" smtClean="0"/>
              <a:t>SEB</a:t>
            </a:r>
            <a:r>
              <a:rPr kumimoji="1" lang="ja-JP" altLang="en-US" dirty="0" smtClean="0"/>
              <a:t>や</a:t>
            </a:r>
            <a:r>
              <a:rPr kumimoji="1" lang="en-US" altLang="ja-JP" dirty="0" smtClean="0"/>
              <a:t>IMP</a:t>
            </a:r>
            <a:r>
              <a:rPr kumimoji="1" lang="ja-JP" altLang="en-US" dirty="0" smtClean="0"/>
              <a:t>が小さな値を返している箇所，つまり，</a:t>
            </a:r>
            <a:r>
              <a:rPr kumimoji="1" lang="en-US" altLang="ja-JP" dirty="0" smtClean="0"/>
              <a:t>CIS</a:t>
            </a:r>
            <a:r>
              <a:rPr kumimoji="1" lang="ja-JP" altLang="en-US" dirty="0" smtClean="0"/>
              <a:t>で無駄な経路を多く取得して</a:t>
            </a:r>
          </a:p>
          <a:p>
            <a:r>
              <a:rPr kumimoji="1" lang="ja-JP" altLang="en-US" dirty="0" smtClean="0"/>
              <a:t>しまっている場所では，</a:t>
            </a:r>
            <a:r>
              <a:rPr kumimoji="1" lang="en-US" altLang="ja-JP" dirty="0" smtClean="0"/>
              <a:t>SEB</a:t>
            </a:r>
            <a:r>
              <a:rPr kumimoji="1" lang="ja-JP" altLang="en-US" dirty="0" smtClean="0"/>
              <a:t>より良い結果を返し，全体としては</a:t>
            </a:r>
            <a:r>
              <a:rPr kumimoji="1" lang="en-US" altLang="ja-JP" dirty="0" smtClean="0"/>
              <a:t>CIS</a:t>
            </a:r>
            <a:r>
              <a:rPr kumimoji="1" lang="ja-JP" altLang="en-US" dirty="0" err="1" smtClean="0"/>
              <a:t>のの</a:t>
            </a:r>
            <a:r>
              <a:rPr kumimoji="1" lang="ja-JP" altLang="en-US" dirty="0" smtClean="0"/>
              <a:t>効果により</a:t>
            </a:r>
          </a:p>
          <a:p>
            <a:r>
              <a:rPr kumimoji="1" lang="en-US" altLang="ja-JP" dirty="0" smtClean="0"/>
              <a:t>SEB</a:t>
            </a:r>
            <a:r>
              <a:rPr kumimoji="1" lang="ja-JP" altLang="en-US" dirty="0" smtClean="0"/>
              <a:t>よりかなり小さいスライスを返しています．</a:t>
            </a:r>
          </a:p>
          <a:p>
            <a:endParaRPr kumimoji="1" lang="ja-JP" altLang="en-US" dirty="0" smtClean="0"/>
          </a:p>
          <a:p>
            <a:r>
              <a:rPr kumimoji="1" lang="ja-JP" altLang="en-US" dirty="0" smtClean="0"/>
              <a:t>ただし，</a:t>
            </a:r>
            <a:r>
              <a:rPr kumimoji="1" lang="en-US" altLang="ja-JP" dirty="0" smtClean="0"/>
              <a:t>IMP</a:t>
            </a:r>
            <a:r>
              <a:rPr kumimoji="1" lang="ja-JP" altLang="en-US" dirty="0" smtClean="0"/>
              <a:t>と比較すると，プログラム全体の</a:t>
            </a:r>
            <a:r>
              <a:rPr kumimoji="1" lang="en-US" altLang="ja-JP" dirty="0" smtClean="0"/>
              <a:t>10%</a:t>
            </a:r>
            <a:r>
              <a:rPr kumimoji="1" lang="ja-JP" altLang="en-US" dirty="0" smtClean="0"/>
              <a:t>程度大きな結果を返しており，</a:t>
            </a:r>
          </a:p>
          <a:p>
            <a:r>
              <a:rPr kumimoji="1" lang="ja-JP" altLang="en-US" dirty="0" smtClean="0"/>
              <a:t>相対的な比較を行った場合，でも</a:t>
            </a:r>
            <a:r>
              <a:rPr kumimoji="1" lang="en-US" altLang="ja-JP" dirty="0" smtClean="0"/>
              <a:t>Improved</a:t>
            </a:r>
            <a:r>
              <a:rPr kumimoji="1" lang="en-US" altLang="ja-JP" baseline="0" dirty="0" smtClean="0"/>
              <a:t> slicer</a:t>
            </a:r>
            <a:r>
              <a:rPr kumimoji="1" lang="ja-JP" altLang="en-US" baseline="0" dirty="0" smtClean="0"/>
              <a:t>の命令数を，</a:t>
            </a:r>
            <a:endParaRPr kumimoji="1" lang="en-US" altLang="ja-JP" baseline="0" dirty="0" smtClean="0"/>
          </a:p>
          <a:p>
            <a:r>
              <a:rPr kumimoji="1" lang="en-US" altLang="ja-JP" baseline="0" dirty="0" smtClean="0"/>
              <a:t>Hybrid</a:t>
            </a:r>
            <a:r>
              <a:rPr kumimoji="1" lang="ja-JP" altLang="en-US" baseline="0" dirty="0" smtClean="0"/>
              <a:t>のスライスの命令数で割った場合，</a:t>
            </a:r>
            <a:r>
              <a:rPr kumimoji="1" lang="en-US" altLang="ja-JP" baseline="0" dirty="0" smtClean="0"/>
              <a:t>69</a:t>
            </a:r>
            <a:r>
              <a:rPr kumimoji="1" lang="en-US" altLang="ja-JP" dirty="0" smtClean="0"/>
              <a:t>%</a:t>
            </a:r>
            <a:r>
              <a:rPr kumimoji="1" lang="ja-JP" altLang="en-US" dirty="0" smtClean="0"/>
              <a:t>になる．つまり，</a:t>
            </a:r>
            <a:r>
              <a:rPr kumimoji="1" lang="en-US" altLang="ja-JP" dirty="0" smtClean="0"/>
              <a:t>30%</a:t>
            </a:r>
            <a:r>
              <a:rPr kumimoji="1" lang="ja-JP" altLang="en-US" dirty="0" smtClean="0"/>
              <a:t>近く</a:t>
            </a:r>
            <a:endParaRPr kumimoji="1" lang="en-US" altLang="ja-JP" dirty="0" smtClean="0"/>
          </a:p>
          <a:p>
            <a:r>
              <a:rPr kumimoji="1" lang="ja-JP" altLang="en-US" dirty="0" smtClean="0"/>
              <a:t>不正確な結果を含んでいるという結果になりました．</a:t>
            </a:r>
          </a:p>
        </p:txBody>
      </p:sp>
      <p:sp>
        <p:nvSpPr>
          <p:cNvPr id="4" name="スライド番号プレースホルダー 3"/>
          <p:cNvSpPr>
            <a:spLocks noGrp="1"/>
          </p:cNvSpPr>
          <p:nvPr>
            <p:ph type="sldNum" sz="quarter" idx="10"/>
          </p:nvPr>
        </p:nvSpPr>
        <p:spPr/>
        <p:txBody>
          <a:bodyPr/>
          <a:lstStyle/>
          <a:p>
            <a:fld id="{3074B596-AF57-43FF-A0A3-CFED27A62ABD}" type="slidenum">
              <a:rPr kumimoji="1" lang="ja-JP" altLang="en-US" smtClean="0"/>
              <a:t>29</a:t>
            </a:fld>
            <a:endParaRPr kumimoji="1" lang="ja-JP" altLang="en-US"/>
          </a:p>
        </p:txBody>
      </p:sp>
    </p:spTree>
    <p:extLst>
      <p:ext uri="{BB962C8B-B14F-4D97-AF65-F5344CB8AC3E}">
        <p14:creationId xmlns:p14="http://schemas.microsoft.com/office/powerpoint/2010/main" val="252759898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074B596-AF57-43FF-A0A3-CFED27A62ABD}" type="slidenum">
              <a:rPr kumimoji="1" lang="ja-JP" altLang="en-US" smtClean="0"/>
              <a:t>30</a:t>
            </a:fld>
            <a:endParaRPr kumimoji="1" lang="ja-JP" altLang="en-US"/>
          </a:p>
        </p:txBody>
      </p:sp>
    </p:spTree>
    <p:extLst>
      <p:ext uri="{BB962C8B-B14F-4D97-AF65-F5344CB8AC3E}">
        <p14:creationId xmlns:p14="http://schemas.microsoft.com/office/powerpoint/2010/main" val="279649448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成功確率を表した棒グラフ＋解析時間を書いた文字列？</a:t>
            </a:r>
            <a:endParaRPr kumimoji="1" lang="en-US" altLang="ja-JP" dirty="0" smtClean="0"/>
          </a:p>
          <a:p>
            <a:r>
              <a:rPr kumimoji="1" lang="ja-JP" altLang="en-US" dirty="0" smtClean="0"/>
              <a:t>とりあえず表のままにしておく．</a:t>
            </a:r>
            <a:endParaRPr kumimoji="1" lang="ja-JP" altLang="en-US" dirty="0"/>
          </a:p>
        </p:txBody>
      </p:sp>
      <p:sp>
        <p:nvSpPr>
          <p:cNvPr id="4" name="スライド番号プレースホルダー 3"/>
          <p:cNvSpPr>
            <a:spLocks noGrp="1"/>
          </p:cNvSpPr>
          <p:nvPr>
            <p:ph type="sldNum" sz="quarter" idx="10"/>
          </p:nvPr>
        </p:nvSpPr>
        <p:spPr/>
        <p:txBody>
          <a:bodyPr/>
          <a:lstStyle/>
          <a:p>
            <a:fld id="{3074B596-AF57-43FF-A0A3-CFED27A62ABD}" type="slidenum">
              <a:rPr kumimoji="1" lang="ja-JP" altLang="en-US" smtClean="0"/>
              <a:t>31</a:t>
            </a:fld>
            <a:endParaRPr kumimoji="1" lang="ja-JP" altLang="en-US"/>
          </a:p>
        </p:txBody>
      </p:sp>
    </p:spTree>
    <p:extLst>
      <p:ext uri="{BB962C8B-B14F-4D97-AF65-F5344CB8AC3E}">
        <p14:creationId xmlns:p14="http://schemas.microsoft.com/office/powerpoint/2010/main" val="64455645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074B596-AF57-43FF-A0A3-CFED27A62ABD}" type="slidenum">
              <a:rPr kumimoji="1" lang="ja-JP" altLang="en-US" smtClean="0"/>
              <a:t>34</a:t>
            </a:fld>
            <a:endParaRPr kumimoji="1" lang="ja-JP" altLang="en-US"/>
          </a:p>
        </p:txBody>
      </p:sp>
    </p:spTree>
    <p:extLst>
      <p:ext uri="{BB962C8B-B14F-4D97-AF65-F5344CB8AC3E}">
        <p14:creationId xmlns:p14="http://schemas.microsoft.com/office/powerpoint/2010/main" val="12064671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信頼性の高い</a:t>
            </a:r>
            <a:r>
              <a:rPr kumimoji="1" lang="en-US" altLang="ja-JP" dirty="0" smtClean="0"/>
              <a:t>…</a:t>
            </a:r>
          </a:p>
          <a:p>
            <a:endParaRPr kumimoji="1" lang="en-US" altLang="ja-JP" dirty="0" smtClean="0"/>
          </a:p>
          <a:p>
            <a:r>
              <a:rPr kumimoji="1" lang="ja-JP" altLang="en-US" dirty="0" smtClean="0"/>
              <a:t>再利用の方法には次に挙げるようなものが考えられます．</a:t>
            </a:r>
            <a:endParaRPr kumimoji="1" lang="en-US" altLang="ja-JP" dirty="0" smtClean="0"/>
          </a:p>
          <a:p>
            <a:r>
              <a:rPr kumimoji="1" lang="ja-JP" altLang="en-US" dirty="0" smtClean="0"/>
              <a:t>一つは，再利用したい機能を持つソフトウェアを直接実行</a:t>
            </a:r>
            <a:r>
              <a:rPr kumimoji="1" lang="en-US" altLang="ja-JP" dirty="0" smtClean="0"/>
              <a:t>…</a:t>
            </a:r>
          </a:p>
          <a:p>
            <a:r>
              <a:rPr kumimoji="1" lang="ja-JP" altLang="en-US" dirty="0" smtClean="0"/>
              <a:t>入出力の形式が制限される</a:t>
            </a:r>
            <a:endParaRPr kumimoji="1" lang="en-US" altLang="ja-JP" dirty="0" smtClean="0"/>
          </a:p>
          <a:p>
            <a:endParaRPr kumimoji="1" lang="en-US" altLang="ja-JP" dirty="0" smtClean="0"/>
          </a:p>
          <a:p>
            <a:r>
              <a:rPr kumimoji="1" lang="en-US" altLang="ja-JP" dirty="0" smtClean="0"/>
              <a:t>2</a:t>
            </a:r>
            <a:r>
              <a:rPr kumimoji="1" lang="ja-JP" altLang="en-US" dirty="0" smtClean="0"/>
              <a:t>つ目は，動的リンクや静的リンクを用いて</a:t>
            </a:r>
            <a:r>
              <a:rPr kumimoji="1" lang="en-US" altLang="ja-JP" dirty="0" smtClean="0"/>
              <a:t>…</a:t>
            </a:r>
          </a:p>
          <a:p>
            <a:r>
              <a:rPr kumimoji="1" lang="ja-JP" altLang="en-US" smtClean="0"/>
              <a:t>再利用対象がライブラリとして実装されている必要がある</a:t>
            </a:r>
            <a:endParaRPr kumimoji="1" lang="en-US" altLang="ja-JP" dirty="0" smtClean="0"/>
          </a:p>
          <a:p>
            <a:endParaRPr kumimoji="1" lang="en-US" altLang="ja-JP" dirty="0" smtClean="0"/>
          </a:p>
          <a:p>
            <a:r>
              <a:rPr kumimoji="1" lang="en-US" altLang="ja-JP" dirty="0" smtClean="0"/>
              <a:t>3</a:t>
            </a:r>
            <a:r>
              <a:rPr kumimoji="1" lang="ja-JP" altLang="en-US" dirty="0" smtClean="0"/>
              <a:t>つ目は，再利用したい機能を持つソフトウェアのソースコードを</a:t>
            </a:r>
            <a:r>
              <a:rPr kumimoji="1" lang="en-US" altLang="ja-JP" dirty="0" smtClean="0"/>
              <a:t>…</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3074B596-AF57-43FF-A0A3-CFED27A62ABD}" type="slidenum">
              <a:rPr kumimoji="1" lang="ja-JP" altLang="en-US" smtClean="0"/>
              <a:t>3</a:t>
            </a:fld>
            <a:endParaRPr kumimoji="1" lang="ja-JP" altLang="en-US"/>
          </a:p>
        </p:txBody>
      </p:sp>
    </p:spTree>
    <p:extLst>
      <p:ext uri="{BB962C8B-B14F-4D97-AF65-F5344CB8AC3E}">
        <p14:creationId xmlns:p14="http://schemas.microsoft.com/office/powerpoint/2010/main" val="6436363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t>ソースコード再利用の手順としては，再利用可能なソフトウェアの条件を考慮し，</a:t>
            </a:r>
            <a:endParaRPr lang="en-US" altLang="ja-JP" dirty="0" smtClean="0"/>
          </a:p>
          <a:p>
            <a:r>
              <a:rPr lang="ja-JP" altLang="en-US" dirty="0" smtClean="0"/>
              <a:t>条件に合い，かつ再利用したい機能を持つソフトウェアを検索します．</a:t>
            </a:r>
            <a:endParaRPr lang="en-US" altLang="ja-JP" dirty="0" smtClean="0"/>
          </a:p>
          <a:p>
            <a:r>
              <a:rPr lang="ja-JP" altLang="en-US" dirty="0" smtClean="0"/>
              <a:t>そして，最後にソフトウェアから目的の機能を抽出し，開発中のソフトウェアに取り込むという操作を行います．</a:t>
            </a:r>
            <a:endParaRPr lang="en-US" altLang="ja-JP" dirty="0" smtClean="0"/>
          </a:p>
          <a:p>
            <a:endParaRPr lang="en-US" altLang="ja-JP" dirty="0" smtClean="0"/>
          </a:p>
          <a:p>
            <a:r>
              <a:rPr lang="ja-JP" altLang="en-US" dirty="0" smtClean="0"/>
              <a:t>このとき障害となり，かつ，本研究で解決を目指した課題が，この</a:t>
            </a:r>
            <a:r>
              <a:rPr lang="en-US" altLang="ja-JP" dirty="0" smtClean="0"/>
              <a:t>3</a:t>
            </a:r>
            <a:r>
              <a:rPr lang="ja-JP" altLang="en-US" dirty="0" smtClean="0"/>
              <a:t>つとなります．</a:t>
            </a:r>
            <a:endParaRPr lang="en-US" altLang="ja-JP" dirty="0" smtClean="0"/>
          </a:p>
          <a:p>
            <a:r>
              <a:rPr kumimoji="1" lang="ja-JP" altLang="en-US" dirty="0" smtClean="0"/>
              <a:t>一つ目は，ソフトウェアライセンスです．これはソフトウェアの利用についての規定</a:t>
            </a:r>
            <a:r>
              <a:rPr lang="ja-JP" altLang="en-US" dirty="0" smtClean="0"/>
              <a:t>を定めたものであり，</a:t>
            </a:r>
            <a:endParaRPr lang="en-US" altLang="ja-JP" dirty="0" smtClean="0"/>
          </a:p>
          <a:p>
            <a:r>
              <a:rPr lang="ja-JP" altLang="en-US" dirty="0" smtClean="0"/>
              <a:t>再利用時の条件についても指定している．そのため，再利用時は必ず条件の確認が必要となります．</a:t>
            </a:r>
            <a:endParaRPr lang="en-US" altLang="ja-JP" dirty="0" smtClean="0"/>
          </a:p>
          <a:p>
            <a:endParaRPr lang="en-US" altLang="ja-JP" dirty="0" smtClean="0"/>
          </a:p>
          <a:p>
            <a:r>
              <a:rPr kumimoji="1" lang="en-US" altLang="ja-JP" dirty="0" smtClean="0"/>
              <a:t>2</a:t>
            </a:r>
            <a:r>
              <a:rPr kumimoji="1" lang="ja-JP" altLang="en-US" dirty="0" smtClean="0"/>
              <a:t>つ目は，ソフトウェアの検索です．現在の</a:t>
            </a:r>
            <a:r>
              <a:rPr lang="ja-JP" altLang="en-US" dirty="0" smtClean="0"/>
              <a:t>オープンソースの数は膨大であるため，目的の機能を持つソフトウェアを探すには検索が必須となっています．</a:t>
            </a:r>
            <a:endParaRPr lang="en-US" altLang="ja-JP" dirty="0" smtClean="0"/>
          </a:p>
          <a:p>
            <a:endParaRPr kumimoji="1" lang="en-US" altLang="ja-JP" dirty="0" smtClean="0"/>
          </a:p>
          <a:p>
            <a:r>
              <a:rPr lang="en-US" altLang="ja-JP" dirty="0" smtClean="0"/>
              <a:t>3</a:t>
            </a:r>
            <a:r>
              <a:rPr lang="ja-JP" altLang="en-US" dirty="0" smtClean="0"/>
              <a:t>つ目は再利用可能な部品の抽出です．</a:t>
            </a:r>
            <a:r>
              <a:rPr lang="en-US" altLang="ja-JP" baseline="0" dirty="0" smtClean="0"/>
              <a:t> </a:t>
            </a:r>
            <a:r>
              <a:rPr lang="ja-JP" altLang="en-US" dirty="0" smtClean="0"/>
              <a:t>手順でも述べたとおり，自分のソフトウェアに目的の機能を組み込むため，その機能を実装する部分を抽出する作業が必要となります．</a:t>
            </a:r>
            <a:endParaRPr lang="en-US" altLang="ja-JP" dirty="0" smtClean="0"/>
          </a:p>
          <a:p>
            <a:endParaRPr lang="en-US" altLang="ja-JP" dirty="0" smtClean="0"/>
          </a:p>
          <a:p>
            <a:r>
              <a:rPr lang="ja-JP" altLang="en-US" dirty="0" smtClean="0"/>
              <a:t>以降それぞれの課題について詳しく述べます．</a:t>
            </a:r>
            <a:endParaRPr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3074B596-AF57-43FF-A0A3-CFED27A62ABD}" type="slidenum">
              <a:rPr kumimoji="1" lang="ja-JP" altLang="en-US" smtClean="0"/>
              <a:t>4</a:t>
            </a:fld>
            <a:endParaRPr kumimoji="1" lang="ja-JP" altLang="en-US"/>
          </a:p>
        </p:txBody>
      </p:sp>
    </p:spTree>
    <p:extLst>
      <p:ext uri="{BB962C8B-B14F-4D97-AF65-F5344CB8AC3E}">
        <p14:creationId xmlns:p14="http://schemas.microsoft.com/office/powerpoint/2010/main" val="21347953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t>一つ目の課題について述べます．</a:t>
            </a:r>
            <a:endParaRPr lang="en-US" altLang="ja-JP" dirty="0" smtClean="0"/>
          </a:p>
          <a:p>
            <a:endParaRPr lang="en-US" altLang="ja-JP" dirty="0" smtClean="0"/>
          </a:p>
          <a:p>
            <a:r>
              <a:rPr lang="ja-JP" altLang="en-US" dirty="0" smtClean="0"/>
              <a:t>再利用に対するライセンスの条件は様々であり，再利用に対して寛容なライセンス</a:t>
            </a:r>
            <a:r>
              <a:rPr kumimoji="1" lang="en-US" altLang="ja-JP" dirty="0" smtClean="0"/>
              <a:t>BSD License</a:t>
            </a:r>
            <a:r>
              <a:rPr kumimoji="1" lang="ja-JP" altLang="en-US" dirty="0" smtClean="0"/>
              <a:t>では，</a:t>
            </a:r>
            <a:endParaRPr kumimoji="1" lang="en-US" altLang="ja-JP" dirty="0" smtClean="0"/>
          </a:p>
          <a:p>
            <a:r>
              <a:rPr lang="ja-JP" altLang="en-US" dirty="0" smtClean="0"/>
              <a:t>再利用によって作成したものに，再利用元の著作権，無保証の表記，</a:t>
            </a:r>
            <a:r>
              <a:rPr lang="en-US" altLang="ja-JP" dirty="0" smtClean="0"/>
              <a:t>BSD</a:t>
            </a:r>
            <a:r>
              <a:rPr lang="ja-JP" altLang="en-US" dirty="0" smtClean="0"/>
              <a:t>ライセンスの条文自体を入れればよいだけです．</a:t>
            </a:r>
            <a:endParaRPr kumimoji="1" lang="en-US" altLang="ja-JP" dirty="0" smtClean="0"/>
          </a:p>
          <a:p>
            <a:r>
              <a:rPr kumimoji="1" lang="ja-JP" altLang="en-US" dirty="0" smtClean="0"/>
              <a:t>しかし，再利用に厳しいライセンスである</a:t>
            </a:r>
            <a:r>
              <a:rPr lang="en-US" altLang="ja-JP" dirty="0" smtClean="0"/>
              <a:t>GNU General Public License</a:t>
            </a:r>
            <a:r>
              <a:rPr lang="ja-JP" altLang="en-US" dirty="0" err="1" smtClean="0"/>
              <a:t>，</a:t>
            </a:r>
            <a:r>
              <a:rPr lang="ja-JP" altLang="en-US" dirty="0" smtClean="0"/>
              <a:t>略して</a:t>
            </a:r>
            <a:r>
              <a:rPr lang="en-US" altLang="ja-JP" dirty="0" smtClean="0"/>
              <a:t>(GPL)</a:t>
            </a:r>
            <a:r>
              <a:rPr lang="ja-JP" altLang="en-US" dirty="0" smtClean="0"/>
              <a:t>では，</a:t>
            </a:r>
            <a:endParaRPr lang="en-US" altLang="ja-JP" dirty="0" smtClean="0"/>
          </a:p>
          <a:p>
            <a:r>
              <a:rPr lang="en-US" altLang="ja-JP" dirty="0" smtClean="0"/>
              <a:t>GPL</a:t>
            </a:r>
            <a:r>
              <a:rPr lang="ja-JP" altLang="en-US" dirty="0" smtClean="0"/>
              <a:t>のソフトウェアは，ソースコードを公開せねばならず，再利用によって作られた成果物も</a:t>
            </a:r>
            <a:r>
              <a:rPr lang="en-US" altLang="ja-JP" dirty="0" smtClean="0"/>
              <a:t>GPL</a:t>
            </a:r>
            <a:r>
              <a:rPr lang="ja-JP" altLang="en-US" dirty="0" smtClean="0"/>
              <a:t>にする必要がある</a:t>
            </a:r>
            <a:endParaRPr lang="en-US" altLang="ja-JP" dirty="0" smtClean="0"/>
          </a:p>
          <a:p>
            <a:endParaRPr lang="en-US" altLang="ja-JP" dirty="0" smtClean="0"/>
          </a:p>
          <a:p>
            <a:r>
              <a:rPr lang="ja-JP" altLang="en-US" dirty="0" smtClean="0"/>
              <a:t>その結果，コピーの方向に制限がかかることがあります．</a:t>
            </a:r>
            <a:endParaRPr lang="en-US" altLang="ja-JP" dirty="0" smtClean="0"/>
          </a:p>
          <a:p>
            <a:r>
              <a:rPr lang="ja-JP" altLang="en-US" dirty="0" smtClean="0"/>
              <a:t>例えば，</a:t>
            </a:r>
            <a:r>
              <a:rPr kumimoji="1" lang="en-US" altLang="ja-JP" dirty="0" smtClean="0"/>
              <a:t>BSD License</a:t>
            </a:r>
            <a:r>
              <a:rPr kumimoji="1" lang="ja-JP" altLang="en-US" dirty="0" smtClean="0"/>
              <a:t>で配布されているソースコードを，</a:t>
            </a:r>
            <a:r>
              <a:rPr kumimoji="1" lang="en-US" altLang="ja-JP" dirty="0" smtClean="0"/>
              <a:t>GPL</a:t>
            </a:r>
            <a:r>
              <a:rPr kumimoji="1" lang="ja-JP" altLang="en-US" dirty="0" smtClean="0"/>
              <a:t>で配布されているソースコードにコピーして再利用することは可能ですが，</a:t>
            </a:r>
            <a:endParaRPr kumimoji="1" lang="en-US" altLang="ja-JP" dirty="0" smtClean="0"/>
          </a:p>
          <a:p>
            <a:r>
              <a:rPr kumimoji="1" lang="ja-JP" altLang="en-US" dirty="0" smtClean="0"/>
              <a:t>逆は</a:t>
            </a:r>
            <a:r>
              <a:rPr kumimoji="1" lang="en-US" altLang="ja-JP" dirty="0" smtClean="0"/>
              <a:t>GPL</a:t>
            </a:r>
            <a:r>
              <a:rPr kumimoji="1" lang="ja-JP" altLang="en-US" dirty="0" smtClean="0"/>
              <a:t>のライセンス違反となります</a:t>
            </a:r>
            <a:endParaRPr kumimoji="1" lang="en-US" altLang="ja-JP" dirty="0" smtClean="0"/>
          </a:p>
          <a:p>
            <a:endParaRPr kumimoji="1" lang="en-US" altLang="ja-JP" dirty="0" smtClean="0"/>
          </a:p>
          <a:p>
            <a:r>
              <a:rPr lang="ja-JP" altLang="en-US" dirty="0" smtClean="0"/>
              <a:t>ライセンスを変えられるのはソフトウェアの開発者だけであり，活発な再利用活動を支援するためには，</a:t>
            </a:r>
            <a:endParaRPr lang="en-US" altLang="ja-JP" dirty="0" smtClean="0"/>
          </a:p>
          <a:p>
            <a:r>
              <a:rPr lang="ja-JP" altLang="en-US" dirty="0" smtClean="0"/>
              <a:t>開発者に対してライセンス選択の結果再利用される頻度がどう変わるのかを情報提供することが必要と考えた</a:t>
            </a:r>
            <a:endParaRPr lang="en-US" altLang="ja-JP" dirty="0" smtClean="0"/>
          </a:p>
          <a:p>
            <a:r>
              <a:rPr kumimoji="1" lang="ja-JP" altLang="en-US" dirty="0" smtClean="0"/>
              <a:t>ただし，ライセンスの影響は条文から定性的には判断できるが，定量的な研究は無く，</a:t>
            </a:r>
            <a:endParaRPr kumimoji="1" lang="en-US" altLang="ja-JP" dirty="0" smtClean="0"/>
          </a:p>
          <a:p>
            <a:r>
              <a:rPr kumimoji="1" lang="ja-JP" altLang="en-US" dirty="0" smtClean="0"/>
              <a:t>開発者にとっては実際どのぐらい再利用に影響を与えるのかわからなかった</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3074B596-AF57-43FF-A0A3-CFED27A62ABD}" type="slidenum">
              <a:rPr kumimoji="1" lang="ja-JP" altLang="en-US" smtClean="0"/>
              <a:t>5</a:t>
            </a:fld>
            <a:endParaRPr kumimoji="1" lang="ja-JP" altLang="en-US"/>
          </a:p>
        </p:txBody>
      </p:sp>
    </p:spTree>
    <p:extLst>
      <p:ext uri="{BB962C8B-B14F-4D97-AF65-F5344CB8AC3E}">
        <p14:creationId xmlns:p14="http://schemas.microsoft.com/office/powerpoint/2010/main" val="3545863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t>それでは，</a:t>
            </a:r>
            <a:r>
              <a:rPr lang="en-US" altLang="ja-JP" dirty="0" smtClean="0"/>
              <a:t>3</a:t>
            </a:r>
            <a:r>
              <a:rPr lang="ja-JP" altLang="en-US" dirty="0" smtClean="0"/>
              <a:t>つ目の課題について述べます．</a:t>
            </a:r>
            <a:endParaRPr lang="en-US" altLang="ja-JP" dirty="0" smtClean="0"/>
          </a:p>
          <a:p>
            <a:endParaRPr lang="en-US" altLang="ja-JP" dirty="0" smtClean="0"/>
          </a:p>
          <a:p>
            <a:r>
              <a:rPr lang="ja-JP" altLang="en-US" dirty="0" smtClean="0"/>
              <a:t>手順のところでも述べたとおり，再利用したい機能を持った</a:t>
            </a:r>
            <a:r>
              <a:rPr kumimoji="1" lang="ja-JP" altLang="en-US" dirty="0" smtClean="0"/>
              <a:t>ソフトウェアが見つかった後は，</a:t>
            </a:r>
            <a:endParaRPr kumimoji="1" lang="en-US" altLang="ja-JP" dirty="0" smtClean="0"/>
          </a:p>
          <a:p>
            <a:r>
              <a:rPr lang="ja-JP" altLang="en-US" dirty="0" smtClean="0"/>
              <a:t>その</a:t>
            </a:r>
            <a:r>
              <a:rPr kumimoji="1" lang="ja-JP" altLang="en-US" dirty="0" smtClean="0"/>
              <a:t>機能を</a:t>
            </a:r>
            <a:r>
              <a:rPr lang="ja-JP" altLang="en-US" dirty="0" smtClean="0"/>
              <a:t>開発中の</a:t>
            </a:r>
            <a:r>
              <a:rPr kumimoji="1" lang="ja-JP" altLang="en-US" dirty="0" smtClean="0"/>
              <a:t>ソフトウェアに組み込むことが必要となりますが，</a:t>
            </a:r>
            <a:endParaRPr kumimoji="1" lang="en-US" altLang="ja-JP" dirty="0" smtClean="0"/>
          </a:p>
          <a:p>
            <a:r>
              <a:rPr kumimoji="1" lang="ja-JP" altLang="en-US" dirty="0" smtClean="0"/>
              <a:t>組み込むためには，しばしば機能を実装している箇所を取り出して外部から呼び出せるようにしなければならないことがある</a:t>
            </a:r>
            <a:endParaRPr kumimoji="1" lang="en-US" altLang="ja-JP" dirty="0" smtClean="0"/>
          </a:p>
          <a:p>
            <a:r>
              <a:rPr lang="ja-JP" altLang="en-US" dirty="0" smtClean="0"/>
              <a:t>このプロセスについては，プログラムスライシングと呼ばれる技術を用いた支援手法が提案されています．</a:t>
            </a:r>
            <a:endParaRPr lang="en-US" altLang="ja-JP" dirty="0" smtClean="0"/>
          </a:p>
          <a:p>
            <a:endParaRPr lang="en-US" altLang="ja-JP" dirty="0" smtClean="0"/>
          </a:p>
          <a:p>
            <a:r>
              <a:rPr lang="ja-JP" altLang="en-US" dirty="0" smtClean="0"/>
              <a:t>そして，プログラムスライシングには幾つか正確性やスケーラビリティを重視した新手法が提案されていますが，</a:t>
            </a:r>
            <a:endParaRPr lang="en-US" altLang="ja-JP" dirty="0" smtClean="0"/>
          </a:p>
          <a:p>
            <a:r>
              <a:rPr lang="ja-JP" altLang="en-US" dirty="0" smtClean="0"/>
              <a:t>評価がなされておらず，開発者が適切な手法を選択するには情報が足りなかったという状況がありました．</a:t>
            </a:r>
            <a:endParaRPr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3074B596-AF57-43FF-A0A3-CFED27A62ABD}" type="slidenum">
              <a:rPr kumimoji="1" lang="ja-JP" altLang="en-US" smtClean="0"/>
              <a:t>7</a:t>
            </a:fld>
            <a:endParaRPr kumimoji="1" lang="ja-JP" altLang="en-US"/>
          </a:p>
        </p:txBody>
      </p:sp>
    </p:spTree>
    <p:extLst>
      <p:ext uri="{BB962C8B-B14F-4D97-AF65-F5344CB8AC3E}">
        <p14:creationId xmlns:p14="http://schemas.microsoft.com/office/powerpoint/2010/main" val="14450847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そこで，本研究ではこれら</a:t>
            </a:r>
            <a:r>
              <a:rPr kumimoji="1" lang="en-US" altLang="ja-JP" dirty="0" smtClean="0"/>
              <a:t>3</a:t>
            </a:r>
            <a:r>
              <a:rPr kumimoji="1" lang="ja-JP" altLang="en-US" dirty="0" err="1" smtClean="0"/>
              <a:t>つの</a:t>
            </a:r>
            <a:r>
              <a:rPr kumimoji="1" lang="ja-JP" altLang="en-US" dirty="0" smtClean="0"/>
              <a:t>課題に対してこのような貢献を行いました．</a:t>
            </a:r>
            <a:endParaRPr kumimoji="1" lang="en-US" altLang="ja-JP" dirty="0" smtClean="0"/>
          </a:p>
          <a:p>
            <a:endParaRPr kumimoji="1" lang="en-US" altLang="ja-JP" dirty="0" smtClean="0"/>
          </a:p>
          <a:p>
            <a:r>
              <a:rPr kumimoji="1" lang="ja-JP" altLang="en-US" dirty="0" smtClean="0"/>
              <a:t>ソフトウェアライセンスの課題に対しては，ライセンスがソースコード再利用の活動に与える影響について，</a:t>
            </a:r>
            <a:endParaRPr kumimoji="1" lang="en-US" altLang="ja-JP" dirty="0" smtClean="0"/>
          </a:p>
          <a:p>
            <a:r>
              <a:rPr kumimoji="1" lang="ja-JP" altLang="en-US" dirty="0" smtClean="0"/>
              <a:t>定量的な調査を行いました．</a:t>
            </a:r>
            <a:endParaRPr kumimoji="1" lang="en-US" altLang="ja-JP" dirty="0" smtClean="0"/>
          </a:p>
          <a:p>
            <a:endParaRPr kumimoji="1" lang="en-US" altLang="ja-JP" dirty="0" smtClean="0"/>
          </a:p>
          <a:p>
            <a:r>
              <a:rPr kumimoji="1" lang="ja-JP" altLang="en-US" dirty="0" smtClean="0"/>
              <a:t>ソフトウェアの検索における課題に対しては，</a:t>
            </a:r>
            <a:endParaRPr kumimoji="1" lang="en-US" altLang="ja-JP" dirty="0" smtClean="0"/>
          </a:p>
          <a:p>
            <a:r>
              <a:rPr kumimoji="1" lang="ja-JP" altLang="en-US" dirty="0" smtClean="0"/>
              <a:t>識別子に出現する動詞</a:t>
            </a:r>
            <a:r>
              <a:rPr kumimoji="1" lang="en-US" altLang="ja-JP" dirty="0" smtClean="0"/>
              <a:t>-</a:t>
            </a:r>
            <a:r>
              <a:rPr kumimoji="1" lang="ja-JP" altLang="en-US" dirty="0" smtClean="0"/>
              <a:t>目的語の関係を収録した辞書の作成手法の提案を行いました．</a:t>
            </a:r>
            <a:endParaRPr kumimoji="1" lang="en-US" altLang="ja-JP" dirty="0" smtClean="0"/>
          </a:p>
          <a:p>
            <a:endParaRPr kumimoji="1" lang="en-US" altLang="ja-JP" dirty="0" smtClean="0"/>
          </a:p>
          <a:p>
            <a:r>
              <a:rPr kumimoji="1" lang="ja-JP" altLang="en-US" dirty="0" smtClean="0"/>
              <a:t>再利用可能な機能の抽出における課題に対しては，</a:t>
            </a:r>
            <a:endParaRPr kumimoji="1" lang="en-US" altLang="ja-JP" dirty="0" smtClean="0"/>
          </a:p>
          <a:p>
            <a:r>
              <a:rPr kumimoji="1" lang="en-US" altLang="ja-JP" dirty="0" smtClean="0"/>
              <a:t>Java</a:t>
            </a:r>
            <a:r>
              <a:rPr kumimoji="1" lang="ja-JP" altLang="en-US" dirty="0" smtClean="0"/>
              <a:t>を対象としたプログラムスライシング手法の比較評価を行いました．</a:t>
            </a:r>
            <a:endParaRPr kumimoji="1" lang="en-US" altLang="ja-JP" dirty="0" smtClean="0"/>
          </a:p>
          <a:p>
            <a:endParaRPr kumimoji="1" lang="en-US" altLang="ja-JP" dirty="0" smtClean="0"/>
          </a:p>
          <a:p>
            <a:r>
              <a:rPr kumimoji="1" lang="ja-JP" altLang="en-US" dirty="0" smtClean="0"/>
              <a:t>本発表では，時間の関係上，下</a:t>
            </a:r>
            <a:r>
              <a:rPr kumimoji="1" lang="en-US" altLang="ja-JP" dirty="0" smtClean="0"/>
              <a:t>2</a:t>
            </a:r>
            <a:r>
              <a:rPr kumimoji="1" lang="ja-JP" altLang="en-US" dirty="0" err="1" smtClean="0"/>
              <a:t>つの</a:t>
            </a:r>
            <a:r>
              <a:rPr kumimoji="1" lang="ja-JP" altLang="en-US" dirty="0" smtClean="0"/>
              <a:t>研究について発表します．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3074B596-AF57-43FF-A0A3-CFED27A62ABD}" type="slidenum">
              <a:rPr kumimoji="1" lang="ja-JP" altLang="en-US" smtClean="0"/>
              <a:t>8</a:t>
            </a:fld>
            <a:endParaRPr kumimoji="1" lang="ja-JP" altLang="en-US"/>
          </a:p>
        </p:txBody>
      </p:sp>
    </p:spTree>
    <p:extLst>
      <p:ext uri="{BB962C8B-B14F-4D97-AF65-F5344CB8AC3E}">
        <p14:creationId xmlns:p14="http://schemas.microsoft.com/office/powerpoint/2010/main" val="12628986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074B596-AF57-43FF-A0A3-CFED27A62ABD}" type="slidenum">
              <a:rPr kumimoji="1" lang="ja-JP" altLang="en-US" smtClean="0"/>
              <a:t>9</a:t>
            </a:fld>
            <a:endParaRPr kumimoji="1" lang="ja-JP" altLang="en-US"/>
          </a:p>
        </p:txBody>
      </p:sp>
    </p:spTree>
    <p:extLst>
      <p:ext uri="{BB962C8B-B14F-4D97-AF65-F5344CB8AC3E}">
        <p14:creationId xmlns:p14="http://schemas.microsoft.com/office/powerpoint/2010/main" val="16626345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074B596-AF57-43FF-A0A3-CFED27A62ABD}" type="slidenum">
              <a:rPr kumimoji="1" lang="ja-JP" altLang="en-US" smtClean="0"/>
              <a:t>10</a:t>
            </a:fld>
            <a:endParaRPr kumimoji="1" lang="ja-JP" altLang="en-US"/>
          </a:p>
        </p:txBody>
      </p:sp>
    </p:spTree>
    <p:extLst>
      <p:ext uri="{BB962C8B-B14F-4D97-AF65-F5344CB8AC3E}">
        <p14:creationId xmlns:p14="http://schemas.microsoft.com/office/powerpoint/2010/main" val="347740487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2"/>
            <a:ext cx="9144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sz="1800"/>
          </a:p>
        </p:txBody>
      </p:sp>
      <p:sp>
        <p:nvSpPr>
          <p:cNvPr id="3074" name="Rectangle 2"/>
          <p:cNvSpPr>
            <a:spLocks noGrp="1" noChangeArrowheads="1"/>
          </p:cNvSpPr>
          <p:nvPr>
            <p:ph type="ctrTitle"/>
          </p:nvPr>
        </p:nvSpPr>
        <p:spPr>
          <a:xfrm>
            <a:off x="685800" y="1484315"/>
            <a:ext cx="7772400" cy="1470025"/>
          </a:xfrm>
        </p:spPr>
        <p:txBody>
          <a:bodyPr/>
          <a:lstStyle>
            <a:lvl1pPr>
              <a:defRPr/>
            </a:lvl1pPr>
          </a:lstStyle>
          <a:p>
            <a:r>
              <a:rPr lang="ja-JP" altLang="en-US" smtClean="0"/>
              <a:t>マスター タイトルの書式設定</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smtClean="0"/>
              <a:t>マスター サブタイトルの書式設定</a:t>
            </a:r>
            <a:endParaRPr lang="ja-JP" altLang="en-US"/>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2"/>
            <a:ext cx="2051050" cy="703263"/>
          </a:xfrm>
          <a:prstGeom prst="rect">
            <a:avLst/>
          </a:prstGeom>
          <a:noFill/>
        </p:spPr>
      </p:pic>
      <p:sp>
        <p:nvSpPr>
          <p:cNvPr id="3086" name="Line 14"/>
          <p:cNvSpPr>
            <a:spLocks noChangeShapeType="1"/>
          </p:cNvSpPr>
          <p:nvPr/>
        </p:nvSpPr>
        <p:spPr bwMode="auto">
          <a:xfrm>
            <a:off x="1331914" y="3213100"/>
            <a:ext cx="6480175" cy="0"/>
          </a:xfrm>
          <a:prstGeom prst="line">
            <a:avLst/>
          </a:prstGeom>
          <a:noFill/>
          <a:ln w="9525">
            <a:solidFill>
              <a:schemeClr val="tx1"/>
            </a:solidFill>
            <a:round/>
            <a:headEnd/>
            <a:tailEnd/>
          </a:ln>
          <a:effectLst/>
        </p:spPr>
        <p:txBody>
          <a:bodyPr/>
          <a:lstStyle/>
          <a:p>
            <a:endParaRPr lang="ja-JP" altLang="en-US" sz="1800"/>
          </a:p>
        </p:txBody>
      </p:sp>
      <p:sp>
        <p:nvSpPr>
          <p:cNvPr id="3093" name="Text Box 21"/>
          <p:cNvSpPr txBox="1">
            <a:spLocks noChangeArrowheads="1"/>
          </p:cNvSpPr>
          <p:nvPr/>
        </p:nvSpPr>
        <p:spPr bwMode="auto">
          <a:xfrm>
            <a:off x="452439" y="6640515"/>
            <a:ext cx="8318303" cy="246221"/>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fld id="{579B9138-7403-43FC-9376-4975D4EDE618}" type="datetime1">
              <a:rPr kumimoji="1" lang="ja-JP" altLang="en-US" smtClean="0"/>
              <a:t>2014/12/24</a:t>
            </a:fld>
            <a:endParaRPr kumimoji="1" lang="ja-JP" altLang="en-US"/>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endParaRPr kumimoji="1" lang="ja-JP" altLang="en-US"/>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25B2C30A-EDF6-4AD0-9AE3-BFC1502D505A}" type="slidenum">
              <a:rPr kumimoji="1" lang="ja-JP" altLang="en-US" smtClean="0"/>
              <a:t>‹#›</a:t>
            </a:fld>
            <a:endParaRPr kumimoji="1" lang="ja-JP" altLang="en-US"/>
          </a:p>
        </p:txBody>
      </p:sp>
    </p:spTree>
    <p:extLst>
      <p:ext uri="{BB962C8B-B14F-4D97-AF65-F5344CB8AC3E}">
        <p14:creationId xmlns:p14="http://schemas.microsoft.com/office/powerpoint/2010/main" val="11322699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60EFCE97-1677-4753-ACF4-4CAE1F1A8988}" type="datetime1">
              <a:rPr kumimoji="1" lang="ja-JP" altLang="en-US" smtClean="0"/>
              <a:t>2014/12/24</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25B2C30A-EDF6-4AD0-9AE3-BFC1502D505A}" type="slidenum">
              <a:rPr kumimoji="1" lang="ja-JP" altLang="en-US" smtClean="0"/>
              <a:t>‹#›</a:t>
            </a:fld>
            <a:endParaRPr kumimoji="1" lang="ja-JP" altLang="en-US"/>
          </a:p>
        </p:txBody>
      </p:sp>
    </p:spTree>
    <p:extLst>
      <p:ext uri="{BB962C8B-B14F-4D97-AF65-F5344CB8AC3E}">
        <p14:creationId xmlns:p14="http://schemas.microsoft.com/office/powerpoint/2010/main" val="2696417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40"/>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457200" y="274640"/>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76805BDB-441E-48E5-9706-2D8457FF7021}" type="datetime1">
              <a:rPr kumimoji="1" lang="ja-JP" altLang="en-US" smtClean="0"/>
              <a:t>2014/12/24</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25B2C30A-EDF6-4AD0-9AE3-BFC1502D505A}" type="slidenum">
              <a:rPr kumimoji="1" lang="ja-JP" altLang="en-US" smtClean="0"/>
              <a:t>‹#›</a:t>
            </a:fld>
            <a:endParaRPr kumimoji="1" lang="ja-JP" altLang="en-US"/>
          </a:p>
        </p:txBody>
      </p:sp>
    </p:spTree>
    <p:extLst>
      <p:ext uri="{BB962C8B-B14F-4D97-AF65-F5344CB8AC3E}">
        <p14:creationId xmlns:p14="http://schemas.microsoft.com/office/powerpoint/2010/main" val="1198773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A3C051CB-8834-41D6-94E2-6E6245A0D923}" type="datetime1">
              <a:rPr kumimoji="1" lang="ja-JP" altLang="en-US" smtClean="0"/>
              <a:t>2014/12/24</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25B2C30A-EDF6-4AD0-9AE3-BFC1502D505A}" type="slidenum">
              <a:rPr kumimoji="1" lang="ja-JP" altLang="en-US" smtClean="0"/>
              <a:t>‹#›</a:t>
            </a:fld>
            <a:endParaRPr kumimoji="1" lang="ja-JP" altLang="en-US"/>
          </a:p>
        </p:txBody>
      </p:sp>
    </p:spTree>
    <p:extLst>
      <p:ext uri="{BB962C8B-B14F-4D97-AF65-F5344CB8AC3E}">
        <p14:creationId xmlns:p14="http://schemas.microsoft.com/office/powerpoint/2010/main" val="28740868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2"/>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日付プレースホルダ 3"/>
          <p:cNvSpPr>
            <a:spLocks noGrp="1"/>
          </p:cNvSpPr>
          <p:nvPr>
            <p:ph type="dt" sz="half" idx="10"/>
          </p:nvPr>
        </p:nvSpPr>
        <p:spPr/>
        <p:txBody>
          <a:bodyPr/>
          <a:lstStyle>
            <a:lvl1pPr>
              <a:defRPr/>
            </a:lvl1pPr>
          </a:lstStyle>
          <a:p>
            <a:fld id="{56E2D0F0-6550-4752-8A74-A99B6DAD9724}" type="datetime1">
              <a:rPr kumimoji="1" lang="ja-JP" altLang="en-US" smtClean="0"/>
              <a:t>2014/12/24</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25B2C30A-EDF6-4AD0-9AE3-BFC1502D505A}" type="slidenum">
              <a:rPr kumimoji="1" lang="ja-JP" altLang="en-US" smtClean="0"/>
              <a:t>‹#›</a:t>
            </a:fld>
            <a:endParaRPr kumimoji="1" lang="ja-JP" altLang="en-US"/>
          </a:p>
        </p:txBody>
      </p:sp>
    </p:spTree>
    <p:extLst>
      <p:ext uri="{BB962C8B-B14F-4D97-AF65-F5344CB8AC3E}">
        <p14:creationId xmlns:p14="http://schemas.microsoft.com/office/powerpoint/2010/main" val="16240379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fld id="{570C220D-E7A6-4B5A-B284-2BFEB22F1089}" type="datetime1">
              <a:rPr kumimoji="1" lang="ja-JP" altLang="en-US" smtClean="0"/>
              <a:t>2014/12/24</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25B2C30A-EDF6-4AD0-9AE3-BFC1502D505A}" type="slidenum">
              <a:rPr kumimoji="1" lang="ja-JP" altLang="en-US" smtClean="0"/>
              <a:t>‹#›</a:t>
            </a:fld>
            <a:endParaRPr kumimoji="1" lang="ja-JP" altLang="en-US"/>
          </a:p>
        </p:txBody>
      </p:sp>
    </p:spTree>
    <p:extLst>
      <p:ext uri="{BB962C8B-B14F-4D97-AF65-F5344CB8AC3E}">
        <p14:creationId xmlns:p14="http://schemas.microsoft.com/office/powerpoint/2010/main" val="2217956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fld id="{9ACA8A3F-D109-49FD-9214-72AFA2538794}" type="datetime1">
              <a:rPr kumimoji="1" lang="ja-JP" altLang="en-US" smtClean="0"/>
              <a:t>2014/12/24</a:t>
            </a:fld>
            <a:endParaRPr kumimoji="1" lang="ja-JP" altLang="en-US"/>
          </a:p>
        </p:txBody>
      </p:sp>
      <p:sp>
        <p:nvSpPr>
          <p:cNvPr id="8" name="フッター プレースホルダ 7"/>
          <p:cNvSpPr>
            <a:spLocks noGrp="1"/>
          </p:cNvSpPr>
          <p:nvPr>
            <p:ph type="ftr" sz="quarter" idx="11"/>
          </p:nvPr>
        </p:nvSpPr>
        <p:spPr/>
        <p:txBody>
          <a:bodyPr/>
          <a:lstStyle>
            <a:lvl1pPr>
              <a:defRPr/>
            </a:lvl1pPr>
          </a:lstStyle>
          <a:p>
            <a:endParaRPr kumimoji="1" lang="ja-JP" altLang="en-US"/>
          </a:p>
        </p:txBody>
      </p:sp>
      <p:sp>
        <p:nvSpPr>
          <p:cNvPr id="9" name="スライド番号プレースホルダ 8"/>
          <p:cNvSpPr>
            <a:spLocks noGrp="1"/>
          </p:cNvSpPr>
          <p:nvPr>
            <p:ph type="sldNum" sz="quarter" idx="12"/>
          </p:nvPr>
        </p:nvSpPr>
        <p:spPr/>
        <p:txBody>
          <a:bodyPr/>
          <a:lstStyle>
            <a:lvl1pPr>
              <a:defRPr/>
            </a:lvl1pPr>
          </a:lstStyle>
          <a:p>
            <a:fld id="{25B2C30A-EDF6-4AD0-9AE3-BFC1502D505A}" type="slidenum">
              <a:rPr kumimoji="1" lang="ja-JP" altLang="en-US" smtClean="0"/>
              <a:t>‹#›</a:t>
            </a:fld>
            <a:endParaRPr kumimoji="1" lang="ja-JP" altLang="en-US"/>
          </a:p>
        </p:txBody>
      </p:sp>
    </p:spTree>
    <p:extLst>
      <p:ext uri="{BB962C8B-B14F-4D97-AF65-F5344CB8AC3E}">
        <p14:creationId xmlns:p14="http://schemas.microsoft.com/office/powerpoint/2010/main" val="37053191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fld id="{290C47F2-A454-4A17-A687-5A8D6A9D4201}" type="datetime1">
              <a:rPr kumimoji="1" lang="ja-JP" altLang="en-US" smtClean="0"/>
              <a:t>2014/12/24</a:t>
            </a:fld>
            <a:endParaRPr kumimoji="1" lang="ja-JP" altLang="en-US"/>
          </a:p>
        </p:txBody>
      </p:sp>
      <p:sp>
        <p:nvSpPr>
          <p:cNvPr id="4" name="フッター プレースホルダ 3"/>
          <p:cNvSpPr>
            <a:spLocks noGrp="1"/>
          </p:cNvSpPr>
          <p:nvPr>
            <p:ph type="ftr" sz="quarter" idx="11"/>
          </p:nvPr>
        </p:nvSpPr>
        <p:spPr/>
        <p:txBody>
          <a:bodyPr/>
          <a:lstStyle>
            <a:lvl1pPr>
              <a:defRPr/>
            </a:lvl1pPr>
          </a:lstStyle>
          <a:p>
            <a:endParaRPr kumimoji="1" lang="ja-JP" altLang="en-US"/>
          </a:p>
        </p:txBody>
      </p:sp>
      <p:sp>
        <p:nvSpPr>
          <p:cNvPr id="5" name="スライド番号プレースホルダ 4"/>
          <p:cNvSpPr>
            <a:spLocks noGrp="1"/>
          </p:cNvSpPr>
          <p:nvPr>
            <p:ph type="sldNum" sz="quarter" idx="12"/>
          </p:nvPr>
        </p:nvSpPr>
        <p:spPr/>
        <p:txBody>
          <a:bodyPr/>
          <a:lstStyle>
            <a:lvl1pPr>
              <a:defRPr/>
            </a:lvl1pPr>
          </a:lstStyle>
          <a:p>
            <a:fld id="{25B2C30A-EDF6-4AD0-9AE3-BFC1502D505A}" type="slidenum">
              <a:rPr kumimoji="1" lang="ja-JP" altLang="en-US" smtClean="0"/>
              <a:t>‹#›</a:t>
            </a:fld>
            <a:endParaRPr kumimoji="1" lang="ja-JP" altLang="en-US"/>
          </a:p>
        </p:txBody>
      </p:sp>
    </p:spTree>
    <p:extLst>
      <p:ext uri="{BB962C8B-B14F-4D97-AF65-F5344CB8AC3E}">
        <p14:creationId xmlns:p14="http://schemas.microsoft.com/office/powerpoint/2010/main" val="9261966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fld id="{BDC735A2-C286-4866-A98F-0C86806B3492}" type="datetime1">
              <a:rPr kumimoji="1" lang="ja-JP" altLang="en-US" smtClean="0"/>
              <a:t>2014/12/24</a:t>
            </a:fld>
            <a:endParaRPr kumimoji="1" lang="ja-JP" altLang="en-US"/>
          </a:p>
        </p:txBody>
      </p:sp>
      <p:sp>
        <p:nvSpPr>
          <p:cNvPr id="3" name="フッター プレースホルダ 2"/>
          <p:cNvSpPr>
            <a:spLocks noGrp="1"/>
          </p:cNvSpPr>
          <p:nvPr>
            <p:ph type="ftr" sz="quarter" idx="11"/>
          </p:nvPr>
        </p:nvSpPr>
        <p:spPr/>
        <p:txBody>
          <a:bodyPr/>
          <a:lstStyle>
            <a:lvl1pPr>
              <a:defRPr/>
            </a:lvl1pPr>
          </a:lstStyle>
          <a:p>
            <a:endParaRPr kumimoji="1" lang="ja-JP" altLang="en-US"/>
          </a:p>
        </p:txBody>
      </p:sp>
      <p:sp>
        <p:nvSpPr>
          <p:cNvPr id="4" name="スライド番号プレースホルダ 3"/>
          <p:cNvSpPr>
            <a:spLocks noGrp="1"/>
          </p:cNvSpPr>
          <p:nvPr>
            <p:ph type="sldNum" sz="quarter" idx="12"/>
          </p:nvPr>
        </p:nvSpPr>
        <p:spPr/>
        <p:txBody>
          <a:bodyPr/>
          <a:lstStyle>
            <a:lvl1pPr>
              <a:defRPr/>
            </a:lvl1pPr>
          </a:lstStyle>
          <a:p>
            <a:fld id="{25B2C30A-EDF6-4AD0-9AE3-BFC1502D505A}" type="slidenum">
              <a:rPr kumimoji="1" lang="ja-JP" altLang="en-US" smtClean="0"/>
              <a:t>‹#›</a:t>
            </a:fld>
            <a:endParaRPr kumimoji="1" lang="ja-JP" altLang="en-US"/>
          </a:p>
        </p:txBody>
      </p:sp>
    </p:spTree>
    <p:extLst>
      <p:ext uri="{BB962C8B-B14F-4D97-AF65-F5344CB8AC3E}">
        <p14:creationId xmlns:p14="http://schemas.microsoft.com/office/powerpoint/2010/main" val="40280351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1"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fld id="{DC442E6C-1746-48E8-A6A3-550C94F400AC}" type="datetime1">
              <a:rPr kumimoji="1" lang="ja-JP" altLang="en-US" smtClean="0"/>
              <a:t>2014/12/24</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25B2C30A-EDF6-4AD0-9AE3-BFC1502D505A}" type="slidenum">
              <a:rPr kumimoji="1" lang="ja-JP" altLang="en-US" smtClean="0"/>
              <a:t>‹#›</a:t>
            </a:fld>
            <a:endParaRPr kumimoji="1" lang="ja-JP" altLang="en-US"/>
          </a:p>
        </p:txBody>
      </p:sp>
    </p:spTree>
    <p:extLst>
      <p:ext uri="{BB962C8B-B14F-4D97-AF65-F5344CB8AC3E}">
        <p14:creationId xmlns:p14="http://schemas.microsoft.com/office/powerpoint/2010/main" val="3283733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fld id="{4FAED5F6-E4F2-4DE4-8095-2E71CFE6191F}" type="datetime1">
              <a:rPr kumimoji="1" lang="ja-JP" altLang="en-US" smtClean="0"/>
              <a:t>2014/12/24</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25B2C30A-EDF6-4AD0-9AE3-BFC1502D505A}" type="slidenum">
              <a:rPr kumimoji="1" lang="ja-JP" altLang="en-US" smtClean="0"/>
              <a:t>‹#›</a:t>
            </a:fld>
            <a:endParaRPr kumimoji="1" lang="ja-JP" altLang="en-US"/>
          </a:p>
        </p:txBody>
      </p:sp>
    </p:spTree>
    <p:extLst>
      <p:ext uri="{BB962C8B-B14F-4D97-AF65-F5344CB8AC3E}">
        <p14:creationId xmlns:p14="http://schemas.microsoft.com/office/powerpoint/2010/main" val="35855603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2"/>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1" name="Rectangle 7" descr="ban"/>
          <p:cNvSpPr>
            <a:spLocks noChangeArrowheads="1"/>
          </p:cNvSpPr>
          <p:nvPr/>
        </p:nvSpPr>
        <p:spPr bwMode="auto">
          <a:xfrm>
            <a:off x="0" y="2"/>
            <a:ext cx="9144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sz="1800"/>
          </a:p>
        </p:txBody>
      </p:sp>
      <p:sp>
        <p:nvSpPr>
          <p:cNvPr id="1036" name="Line 12"/>
          <p:cNvSpPr>
            <a:spLocks noChangeShapeType="1"/>
          </p:cNvSpPr>
          <p:nvPr/>
        </p:nvSpPr>
        <p:spPr bwMode="auto">
          <a:xfrm>
            <a:off x="468314" y="1484313"/>
            <a:ext cx="8207375" cy="0"/>
          </a:xfrm>
          <a:prstGeom prst="line">
            <a:avLst/>
          </a:prstGeom>
          <a:noFill/>
          <a:ln w="9525">
            <a:solidFill>
              <a:schemeClr val="tx1"/>
            </a:solidFill>
            <a:round/>
            <a:headEnd/>
            <a:tailEnd/>
          </a:ln>
          <a:effectLst/>
        </p:spPr>
        <p:txBody>
          <a:bodyPr/>
          <a:lstStyle/>
          <a:p>
            <a:endParaRPr lang="ja-JP" altLang="en-US" sz="1800"/>
          </a:p>
        </p:txBody>
      </p:sp>
      <p:pic>
        <p:nvPicPr>
          <p:cNvPr id="1043" name="Picture 19" descr="sel-logo"/>
          <p:cNvPicPr>
            <a:picLocks noChangeAspect="1" noChangeArrowheads="1"/>
          </p:cNvPicPr>
          <p:nvPr/>
        </p:nvPicPr>
        <p:blipFill>
          <a:blip r:embed="rId15" cstate="print"/>
          <a:srcRect/>
          <a:stretch>
            <a:fillRect/>
          </a:stretch>
        </p:blipFill>
        <p:spPr bwMode="auto">
          <a:xfrm>
            <a:off x="468314" y="6299200"/>
            <a:ext cx="1081087" cy="369888"/>
          </a:xfrm>
          <a:prstGeom prst="rect">
            <a:avLst/>
          </a:prstGeom>
          <a:noFill/>
        </p:spPr>
      </p:pic>
      <p:sp>
        <p:nvSpPr>
          <p:cNvPr id="1045" name="Rectangle 21"/>
          <p:cNvSpPr>
            <a:spLocks noGrp="1" noChangeArrowheads="1"/>
          </p:cNvSpPr>
          <p:nvPr>
            <p:ph type="dt" sz="half" idx="2"/>
          </p:nvPr>
        </p:nvSpPr>
        <p:spPr bwMode="auto">
          <a:xfrm>
            <a:off x="7308851" y="6596065"/>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fld id="{05CF957A-A3BE-4882-9D99-0214CA9683B2}" type="datetime1">
              <a:rPr kumimoji="1" lang="ja-JP" altLang="en-US" smtClean="0"/>
              <a:t>2014/12/24</a:t>
            </a:fld>
            <a:endParaRPr kumimoji="1" lang="ja-JP" altLang="en-US"/>
          </a:p>
        </p:txBody>
      </p:sp>
      <p:sp>
        <p:nvSpPr>
          <p:cNvPr id="1046" name="Rectangle 22"/>
          <p:cNvSpPr>
            <a:spLocks noGrp="1" noChangeArrowheads="1"/>
          </p:cNvSpPr>
          <p:nvPr>
            <p:ph type="ftr" sz="quarter" idx="3"/>
          </p:nvPr>
        </p:nvSpPr>
        <p:spPr bwMode="auto">
          <a:xfrm>
            <a:off x="1655764" y="6310315"/>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kumimoji="1" lang="ja-JP" altLang="en-US"/>
          </a:p>
        </p:txBody>
      </p:sp>
      <p:sp>
        <p:nvSpPr>
          <p:cNvPr id="1047" name="Rectangle 23"/>
          <p:cNvSpPr>
            <a:spLocks noGrp="1" noChangeArrowheads="1"/>
          </p:cNvSpPr>
          <p:nvPr>
            <p:ph type="sldNum" sz="quarter" idx="4"/>
          </p:nvPr>
        </p:nvSpPr>
        <p:spPr bwMode="auto">
          <a:xfrm>
            <a:off x="7597775" y="6308727"/>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25B2C30A-EDF6-4AD0-9AE3-BFC1502D505A}" type="slidenum">
              <a:rPr kumimoji="1" lang="ja-JP" altLang="en-US" smtClean="0"/>
              <a:t>‹#›</a:t>
            </a:fld>
            <a:endParaRPr kumimoji="1" lang="ja-JP" altLang="en-US"/>
          </a:p>
        </p:txBody>
      </p:sp>
      <p:sp>
        <p:nvSpPr>
          <p:cNvPr id="1048" name="Text Box 24"/>
          <p:cNvSpPr txBox="1">
            <a:spLocks noChangeArrowheads="1"/>
          </p:cNvSpPr>
          <p:nvPr/>
        </p:nvSpPr>
        <p:spPr bwMode="auto">
          <a:xfrm>
            <a:off x="334963" y="6640515"/>
            <a:ext cx="6385081" cy="246221"/>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spTree>
    <p:extLst>
      <p:ext uri="{BB962C8B-B14F-4D97-AF65-F5344CB8AC3E}">
        <p14:creationId xmlns:p14="http://schemas.microsoft.com/office/powerpoint/2010/main" val="38673329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3.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60.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0.WMF"/></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5.WMF"/></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en-US" altLang="ja-JP" dirty="0" smtClean="0"/>
              <a:t>Study on Licensing and Program Understanding for Reuse Support</a:t>
            </a:r>
            <a:endParaRPr kumimoji="1" lang="ja-JP" altLang="en-US" dirty="0"/>
          </a:p>
        </p:txBody>
      </p:sp>
      <p:sp>
        <p:nvSpPr>
          <p:cNvPr id="3" name="サブタイトル 2"/>
          <p:cNvSpPr>
            <a:spLocks noGrp="1"/>
          </p:cNvSpPr>
          <p:nvPr>
            <p:ph type="subTitle" idx="1"/>
          </p:nvPr>
        </p:nvSpPr>
        <p:spPr/>
        <p:txBody>
          <a:bodyPr/>
          <a:lstStyle/>
          <a:p>
            <a:r>
              <a:rPr lang="ja-JP" altLang="en-US" dirty="0"/>
              <a:t>井上</a:t>
            </a:r>
            <a:r>
              <a:rPr lang="ja-JP" altLang="en-US" dirty="0" smtClean="0"/>
              <a:t>研究室</a:t>
            </a:r>
            <a:endParaRPr lang="en-US" altLang="ja-JP" dirty="0" smtClean="0"/>
          </a:p>
          <a:p>
            <a:r>
              <a:rPr kumimoji="1" lang="ja-JP" altLang="en-US" dirty="0"/>
              <a:t>博士後期課程</a:t>
            </a:r>
            <a:r>
              <a:rPr kumimoji="1" lang="en-US" altLang="ja-JP" dirty="0"/>
              <a:t>3</a:t>
            </a:r>
            <a:r>
              <a:rPr kumimoji="1" lang="ja-JP" altLang="en-US" dirty="0"/>
              <a:t>年</a:t>
            </a:r>
            <a:endParaRPr kumimoji="1" lang="en-US" altLang="ja-JP" dirty="0" smtClean="0"/>
          </a:p>
          <a:p>
            <a:r>
              <a:rPr kumimoji="1" lang="ja-JP" altLang="en-US" dirty="0" smtClean="0"/>
              <a:t>鹿島 悠</a:t>
            </a:r>
            <a:endParaRPr kumimoji="1" lang="ja-JP" altLang="en-US" dirty="0"/>
          </a:p>
        </p:txBody>
      </p:sp>
      <p:sp>
        <p:nvSpPr>
          <p:cNvPr id="4" name="スライド番号プレースホルダー 3"/>
          <p:cNvSpPr>
            <a:spLocks noGrp="1"/>
          </p:cNvSpPr>
          <p:nvPr>
            <p:ph type="sldNum" sz="quarter" idx="4"/>
          </p:nvPr>
        </p:nvSpPr>
        <p:spPr/>
        <p:txBody>
          <a:bodyPr/>
          <a:lstStyle/>
          <a:p>
            <a:fld id="{25B2C30A-EDF6-4AD0-9AE3-BFC1502D505A}" type="slidenum">
              <a:rPr kumimoji="1" lang="ja-JP" altLang="en-US" smtClean="0"/>
              <a:t>1</a:t>
            </a:fld>
            <a:endParaRPr kumimoji="1" lang="ja-JP" altLang="en-US"/>
          </a:p>
        </p:txBody>
      </p:sp>
    </p:spTree>
    <p:extLst>
      <p:ext uri="{BB962C8B-B14F-4D97-AF65-F5344CB8AC3E}">
        <p14:creationId xmlns:p14="http://schemas.microsoft.com/office/powerpoint/2010/main" val="322391506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背景</a:t>
            </a:r>
            <a:endParaRPr kumimoji="1" lang="ja-JP" altLang="en-US" dirty="0"/>
          </a:p>
        </p:txBody>
      </p:sp>
      <p:sp>
        <p:nvSpPr>
          <p:cNvPr id="3" name="コンテンツ プレースホルダー 2"/>
          <p:cNvSpPr>
            <a:spLocks noGrp="1"/>
          </p:cNvSpPr>
          <p:nvPr>
            <p:ph idx="1"/>
          </p:nvPr>
        </p:nvSpPr>
        <p:spPr/>
        <p:txBody>
          <a:bodyPr>
            <a:normAutofit fontScale="77500" lnSpcReduction="20000"/>
          </a:bodyPr>
          <a:lstStyle/>
          <a:p>
            <a:r>
              <a:rPr lang="ja-JP" altLang="en-US" sz="3000" dirty="0" smtClean="0"/>
              <a:t>我々の研究グループでは，識別子で使われる単語の関係を収録した辞書の作成を行っていた</a:t>
            </a:r>
            <a:endParaRPr lang="en-US" altLang="ja-JP" sz="3000" dirty="0" smtClean="0"/>
          </a:p>
          <a:p>
            <a:r>
              <a:rPr lang="en-US" altLang="ja-JP" sz="3000" dirty="0" err="1" smtClean="0"/>
              <a:t>Shephered</a:t>
            </a:r>
            <a:r>
              <a:rPr lang="en-US" altLang="ja-JP" sz="3000" dirty="0" smtClean="0"/>
              <a:t> [2] </a:t>
            </a:r>
            <a:r>
              <a:rPr lang="ja-JP" altLang="en-US" sz="3000" dirty="0" smtClean="0"/>
              <a:t>らに</a:t>
            </a:r>
            <a:r>
              <a:rPr lang="ja-JP" altLang="en-US" sz="3000" dirty="0"/>
              <a:t>より，</a:t>
            </a:r>
            <a:r>
              <a:rPr lang="ja-JP" altLang="en-US" sz="3000" dirty="0" smtClean="0"/>
              <a:t>メソッドに関連する単語には動詞</a:t>
            </a:r>
            <a:r>
              <a:rPr lang="ja-JP" altLang="en-US" sz="3000" dirty="0"/>
              <a:t>とその</a:t>
            </a:r>
            <a:r>
              <a:rPr lang="ja-JP" altLang="en-US" sz="3000" dirty="0" smtClean="0"/>
              <a:t>目的語の関係が出現すると言われている</a:t>
            </a:r>
            <a:endParaRPr lang="en-US" altLang="ja-JP" sz="3000" dirty="0" smtClean="0"/>
          </a:p>
          <a:p>
            <a:endParaRPr lang="en-US" altLang="ja-JP" dirty="0" smtClean="0"/>
          </a:p>
          <a:p>
            <a:endParaRPr lang="en-US" altLang="ja-JP" dirty="0" smtClean="0"/>
          </a:p>
          <a:p>
            <a:endParaRPr lang="en-US" altLang="ja-JP" dirty="0" smtClean="0"/>
          </a:p>
          <a:p>
            <a:endParaRPr lang="en-US" altLang="ja-JP" dirty="0"/>
          </a:p>
          <a:p>
            <a:endParaRPr lang="en-US" altLang="ja-JP" dirty="0" smtClean="0"/>
          </a:p>
          <a:p>
            <a:r>
              <a:rPr lang="ja-JP" altLang="en-US" sz="2800" dirty="0" smtClean="0"/>
              <a:t>そこ</a:t>
            </a:r>
            <a:r>
              <a:rPr lang="ja-JP" altLang="en-US" sz="2800" dirty="0"/>
              <a:t>で，我々は動詞</a:t>
            </a:r>
            <a:r>
              <a:rPr lang="en-US" altLang="ja-JP" sz="2800" dirty="0"/>
              <a:t>-</a:t>
            </a:r>
            <a:r>
              <a:rPr lang="ja-JP" altLang="en-US" sz="2800" dirty="0"/>
              <a:t>目的語の関係を収録した辞書を作成する手法を提案</a:t>
            </a:r>
            <a:r>
              <a:rPr lang="ja-JP" altLang="en-US" sz="2800" dirty="0" smtClean="0"/>
              <a:t>する</a:t>
            </a:r>
            <a:endParaRPr lang="en-US" altLang="ja-JP" sz="2800" dirty="0" smtClean="0"/>
          </a:p>
          <a:p>
            <a:pPr lvl="1"/>
            <a:r>
              <a:rPr lang="ja-JP" altLang="en-US" sz="2400" dirty="0" smtClean="0"/>
              <a:t>単語の関係は，ドメインごとに異なることが予想されるため，ドメイン固有の辞書を作成する</a:t>
            </a:r>
            <a:endParaRPr lang="en-US" altLang="ja-JP" sz="2400" dirty="0"/>
          </a:p>
        </p:txBody>
      </p:sp>
      <p:sp>
        <p:nvSpPr>
          <p:cNvPr id="4" name="テキスト ボックス 3"/>
          <p:cNvSpPr txBox="1"/>
          <p:nvPr/>
        </p:nvSpPr>
        <p:spPr>
          <a:xfrm>
            <a:off x="1619672" y="6146140"/>
            <a:ext cx="6768752" cy="523220"/>
          </a:xfrm>
          <a:prstGeom prst="rect">
            <a:avLst/>
          </a:prstGeom>
          <a:noFill/>
        </p:spPr>
        <p:txBody>
          <a:bodyPr wrap="square" rtlCol="0">
            <a:spAutoFit/>
          </a:bodyPr>
          <a:lstStyle/>
          <a:p>
            <a:pPr marL="0" lvl="1"/>
            <a:r>
              <a:rPr lang="en-US" altLang="ja-JP" sz="1400" dirty="0" smtClean="0"/>
              <a:t>[2] </a:t>
            </a:r>
            <a:r>
              <a:rPr lang="en-US" altLang="ja-JP" sz="1400" dirty="0"/>
              <a:t>: D. Shepherd, L. Pollock, K and Vijay-</a:t>
            </a:r>
            <a:r>
              <a:rPr lang="en-US" altLang="ja-JP" sz="1400" dirty="0" err="1"/>
              <a:t>Shanker</a:t>
            </a:r>
            <a:r>
              <a:rPr lang="en-US" altLang="ja-JP" sz="1400" dirty="0"/>
              <a:t>. Analyzing source code: looking </a:t>
            </a:r>
            <a:r>
              <a:rPr lang="en-US" altLang="ja-JP" sz="1400" dirty="0" smtClean="0"/>
              <a:t>for useful </a:t>
            </a:r>
            <a:r>
              <a:rPr lang="en-US" altLang="ja-JP" sz="1400" dirty="0"/>
              <a:t>verb-direct object pairs in all the right places </a:t>
            </a:r>
          </a:p>
        </p:txBody>
      </p:sp>
      <p:sp>
        <p:nvSpPr>
          <p:cNvPr id="5" name="テキスト ボックス 4"/>
          <p:cNvSpPr txBox="1"/>
          <p:nvPr/>
        </p:nvSpPr>
        <p:spPr>
          <a:xfrm>
            <a:off x="1619672" y="3216852"/>
            <a:ext cx="5987537" cy="646331"/>
          </a:xfrm>
          <a:prstGeom prst="rect">
            <a:avLst/>
          </a:prstGeom>
          <a:noFill/>
          <a:ln w="12700">
            <a:solidFill>
              <a:schemeClr val="accent2"/>
            </a:solidFill>
          </a:ln>
        </p:spPr>
        <p:txBody>
          <a:bodyPr wrap="square" rtlCol="0">
            <a:spAutoFit/>
          </a:bodyPr>
          <a:lstStyle/>
          <a:p>
            <a:r>
              <a:rPr lang="en-US" altLang="ja-JP" dirty="0"/>
              <a:t>c</a:t>
            </a:r>
            <a:r>
              <a:rPr kumimoji="1" lang="en-US" altLang="ja-JP" dirty="0" smtClean="0"/>
              <a:t>lass </a:t>
            </a:r>
            <a:r>
              <a:rPr kumimoji="1" lang="en-US" altLang="ja-JP" dirty="0" err="1" smtClean="0"/>
              <a:t>JMenu</a:t>
            </a:r>
            <a:r>
              <a:rPr kumimoji="1" lang="en-US" altLang="ja-JP" dirty="0" smtClean="0"/>
              <a:t> {</a:t>
            </a:r>
          </a:p>
          <a:p>
            <a:r>
              <a:rPr lang="en-US" altLang="ja-JP" dirty="0" smtClean="0"/>
              <a:t>     void </a:t>
            </a:r>
            <a:r>
              <a:rPr lang="en-US" altLang="ja-JP" dirty="0" err="1" smtClean="0"/>
              <a:t>addMenuListener</a:t>
            </a:r>
            <a:r>
              <a:rPr lang="en-US" altLang="ja-JP" dirty="0" smtClean="0"/>
              <a:t>(</a:t>
            </a:r>
            <a:r>
              <a:rPr lang="en-US" altLang="ja-JP" dirty="0" err="1" smtClean="0"/>
              <a:t>MenuListener</a:t>
            </a:r>
            <a:r>
              <a:rPr lang="en-US" altLang="ja-JP" dirty="0" smtClean="0"/>
              <a:t>) { </a:t>
            </a:r>
          </a:p>
        </p:txBody>
      </p:sp>
      <p:sp>
        <p:nvSpPr>
          <p:cNvPr id="6" name="テキスト ボックス 5"/>
          <p:cNvSpPr txBox="1"/>
          <p:nvPr/>
        </p:nvSpPr>
        <p:spPr>
          <a:xfrm>
            <a:off x="1619672" y="3849983"/>
            <a:ext cx="5987537" cy="646331"/>
          </a:xfrm>
          <a:prstGeom prst="rect">
            <a:avLst/>
          </a:prstGeom>
          <a:noFill/>
          <a:ln w="12700">
            <a:solidFill>
              <a:srgbClr val="00B050"/>
            </a:solidFill>
          </a:ln>
        </p:spPr>
        <p:txBody>
          <a:bodyPr wrap="square" rtlCol="0">
            <a:spAutoFit/>
          </a:bodyPr>
          <a:lstStyle/>
          <a:p>
            <a:pPr lvl="1">
              <a:buNone/>
            </a:pPr>
            <a:r>
              <a:rPr lang="en-US" altLang="ja-JP" i="1" dirty="0"/>
              <a:t>add</a:t>
            </a:r>
            <a:r>
              <a:rPr lang="en-US" altLang="ja-JP" dirty="0"/>
              <a:t> </a:t>
            </a:r>
            <a:r>
              <a:rPr lang="en-US" altLang="ja-JP" dirty="0" smtClean="0"/>
              <a:t>  </a:t>
            </a:r>
            <a:r>
              <a:rPr lang="en-US" altLang="ja-JP" i="1" dirty="0" err="1" smtClean="0"/>
              <a:t>MenuListener</a:t>
            </a:r>
            <a:r>
              <a:rPr lang="ja-JP" altLang="en-US" dirty="0" smtClean="0"/>
              <a:t>  </a:t>
            </a:r>
            <a:r>
              <a:rPr lang="en-US" altLang="ja-JP" dirty="0"/>
              <a:t>to </a:t>
            </a:r>
            <a:r>
              <a:rPr lang="en-US" altLang="ja-JP" i="1" dirty="0" err="1"/>
              <a:t>JMenu</a:t>
            </a:r>
            <a:r>
              <a:rPr lang="ja-JP" altLang="en-US" dirty="0"/>
              <a:t> </a:t>
            </a:r>
            <a:endParaRPr lang="en-US" altLang="ja-JP" dirty="0" smtClean="0"/>
          </a:p>
          <a:p>
            <a:pPr lvl="1">
              <a:buNone/>
            </a:pPr>
            <a:r>
              <a:rPr lang="ja-JP" altLang="en-US" dirty="0"/>
              <a:t>動詞</a:t>
            </a:r>
            <a:r>
              <a:rPr lang="ja-JP" altLang="en-US" dirty="0" smtClean="0"/>
              <a:t>   直接目的語       間接目的語</a:t>
            </a:r>
            <a:endParaRPr lang="en-US" altLang="ja-JP" dirty="0"/>
          </a:p>
        </p:txBody>
      </p:sp>
      <p:sp>
        <p:nvSpPr>
          <p:cNvPr id="7" name="テキスト ボックス 6"/>
          <p:cNvSpPr txBox="1"/>
          <p:nvPr/>
        </p:nvSpPr>
        <p:spPr>
          <a:xfrm>
            <a:off x="1075933" y="3216852"/>
            <a:ext cx="543739" cy="369332"/>
          </a:xfrm>
          <a:prstGeom prst="rect">
            <a:avLst/>
          </a:prstGeom>
          <a:noFill/>
        </p:spPr>
        <p:txBody>
          <a:bodyPr wrap="none" rtlCol="0">
            <a:spAutoFit/>
          </a:bodyPr>
          <a:lstStyle/>
          <a:p>
            <a:r>
              <a:rPr lang="ja-JP" altLang="en-US" dirty="0" smtClean="0"/>
              <a:t>例</a:t>
            </a:r>
            <a:r>
              <a:rPr lang="en-US" altLang="ja-JP" dirty="0" smtClean="0"/>
              <a:t>. </a:t>
            </a:r>
            <a:endParaRPr kumimoji="1" lang="ja-JP" altLang="en-US" dirty="0"/>
          </a:p>
        </p:txBody>
      </p:sp>
      <p:sp>
        <p:nvSpPr>
          <p:cNvPr id="8" name="スライド番号プレースホルダー 7"/>
          <p:cNvSpPr>
            <a:spLocks noGrp="1"/>
          </p:cNvSpPr>
          <p:nvPr>
            <p:ph type="sldNum" sz="quarter" idx="12"/>
          </p:nvPr>
        </p:nvSpPr>
        <p:spPr/>
        <p:txBody>
          <a:bodyPr/>
          <a:lstStyle/>
          <a:p>
            <a:fld id="{25B2C30A-EDF6-4AD0-9AE3-BFC1502D505A}" type="slidenum">
              <a:rPr kumimoji="1" lang="ja-JP" altLang="en-US" smtClean="0"/>
              <a:t>10</a:t>
            </a:fld>
            <a:endParaRPr kumimoji="1" lang="ja-JP" altLang="en-US"/>
          </a:p>
        </p:txBody>
      </p:sp>
    </p:spTree>
    <p:extLst>
      <p:ext uri="{BB962C8B-B14F-4D97-AF65-F5344CB8AC3E}">
        <p14:creationId xmlns:p14="http://schemas.microsoft.com/office/powerpoint/2010/main" val="7852630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6" name="表 55"/>
          <p:cNvGraphicFramePr>
            <a:graphicFrameLocks noGrp="1"/>
          </p:cNvGraphicFramePr>
          <p:nvPr>
            <p:extLst>
              <p:ext uri="{D42A27DB-BD31-4B8C-83A1-F6EECF244321}">
                <p14:modId xmlns:p14="http://schemas.microsoft.com/office/powerpoint/2010/main" val="2950122850"/>
              </p:ext>
            </p:extLst>
          </p:nvPr>
        </p:nvGraphicFramePr>
        <p:xfrm>
          <a:off x="899592" y="5494085"/>
          <a:ext cx="7082278" cy="1112520"/>
        </p:xfrm>
        <a:graphic>
          <a:graphicData uri="http://schemas.openxmlformats.org/drawingml/2006/table">
            <a:tbl>
              <a:tblPr firstRow="1" bandRow="1">
                <a:tableStyleId>{21E4AEA4-8DFA-4A89-87EB-49C32662AFE0}</a:tableStyleId>
              </a:tblPr>
              <a:tblGrid>
                <a:gridCol w="1695083"/>
                <a:gridCol w="1695083"/>
                <a:gridCol w="1695083"/>
                <a:gridCol w="1997029"/>
              </a:tblGrid>
              <a:tr h="370840">
                <a:tc>
                  <a:txBody>
                    <a:bodyPr/>
                    <a:lstStyle/>
                    <a:p>
                      <a:r>
                        <a:rPr kumimoji="1" lang="ja-JP" altLang="en-US" dirty="0" smtClean="0"/>
                        <a:t>動詞</a:t>
                      </a:r>
                      <a:endParaRPr kumimoji="1" lang="ja-JP" altLang="en-US" dirty="0"/>
                    </a:p>
                  </a:txBody>
                  <a:tcPr/>
                </a:tc>
                <a:tc>
                  <a:txBody>
                    <a:bodyPr/>
                    <a:lstStyle/>
                    <a:p>
                      <a:r>
                        <a:rPr kumimoji="1" lang="ja-JP" altLang="en-US" dirty="0" smtClean="0"/>
                        <a:t>直接目的語</a:t>
                      </a:r>
                      <a:endParaRPr kumimoji="1" lang="ja-JP" altLang="en-US" dirty="0"/>
                    </a:p>
                  </a:txBody>
                  <a:tcPr/>
                </a:tc>
                <a:tc>
                  <a:txBody>
                    <a:bodyPr/>
                    <a:lstStyle/>
                    <a:p>
                      <a:r>
                        <a:rPr kumimoji="1" lang="ja-JP" altLang="en-US" dirty="0" smtClean="0"/>
                        <a:t>間接目的語</a:t>
                      </a:r>
                      <a:endParaRPr kumimoji="1" lang="ja-JP" altLang="en-US" dirty="0"/>
                    </a:p>
                  </a:txBody>
                  <a:tcPr/>
                </a:tc>
                <a:tc>
                  <a:txBody>
                    <a:bodyPr/>
                    <a:lstStyle/>
                    <a:p>
                      <a:r>
                        <a:rPr kumimoji="1" lang="ja-JP" altLang="en-US" dirty="0" smtClean="0"/>
                        <a:t>ソフトウェア数</a:t>
                      </a:r>
                      <a:endParaRPr kumimoji="1" lang="ja-JP" altLang="en-US" dirty="0"/>
                    </a:p>
                  </a:txBody>
                  <a:tcPr/>
                </a:tc>
              </a:tr>
              <a:tr h="370840">
                <a:tc>
                  <a:txBody>
                    <a:bodyPr/>
                    <a:lstStyle/>
                    <a:p>
                      <a:r>
                        <a:rPr kumimoji="1" lang="en-US" altLang="ja-JP" dirty="0" smtClean="0"/>
                        <a:t>Add</a:t>
                      </a:r>
                      <a:endParaRPr kumimoji="1" lang="ja-JP" altLang="en-US" dirty="0"/>
                    </a:p>
                  </a:txBody>
                  <a:tcPr/>
                </a:tc>
                <a:tc>
                  <a:txBody>
                    <a:bodyPr/>
                    <a:lstStyle/>
                    <a:p>
                      <a:r>
                        <a:rPr kumimoji="1" lang="en-US" altLang="ja-JP" dirty="0" smtClean="0"/>
                        <a:t>Product</a:t>
                      </a:r>
                      <a:endParaRPr kumimoji="1" lang="ja-JP" altLang="en-US" dirty="0"/>
                    </a:p>
                  </a:txBody>
                  <a:tcPr/>
                </a:tc>
                <a:tc>
                  <a:txBody>
                    <a:bodyPr/>
                    <a:lstStyle/>
                    <a:p>
                      <a:r>
                        <a:rPr kumimoji="1" lang="en-US" altLang="ja-JP" dirty="0" smtClean="0"/>
                        <a:t>Stock</a:t>
                      </a:r>
                      <a:endParaRPr kumimoji="1" lang="ja-JP" altLang="en-US" dirty="0"/>
                    </a:p>
                  </a:txBody>
                  <a:tcPr/>
                </a:tc>
                <a:tc>
                  <a:txBody>
                    <a:bodyPr/>
                    <a:lstStyle/>
                    <a:p>
                      <a:r>
                        <a:rPr kumimoji="1" lang="en-US" altLang="ja-JP" dirty="0" smtClean="0"/>
                        <a:t>3</a:t>
                      </a:r>
                      <a:endParaRPr kumimoji="1" lang="ja-JP" altLang="en-US" dirty="0"/>
                    </a:p>
                  </a:txBody>
                  <a:tcPr/>
                </a:tc>
              </a:tr>
              <a:tr h="370840">
                <a:tc>
                  <a:txBody>
                    <a:bodyPr/>
                    <a:lstStyle/>
                    <a:p>
                      <a:r>
                        <a:rPr kumimoji="1" lang="en-US" altLang="ja-JP" b="0" i="0" strike="sngStrike" dirty="0" smtClean="0"/>
                        <a:t>Build</a:t>
                      </a:r>
                      <a:endParaRPr kumimoji="1" lang="ja-JP" altLang="en-US" b="0" i="0" strike="sngStrike" dirty="0"/>
                    </a:p>
                  </a:txBody>
                  <a:tcPr>
                    <a:pattFill prst="openDmnd">
                      <a:fgClr>
                        <a:schemeClr val="tx1"/>
                      </a:fgClr>
                      <a:bgClr>
                        <a:schemeClr val="bg1"/>
                      </a:bgClr>
                    </a:pattFill>
                  </a:tcPr>
                </a:tc>
                <a:tc>
                  <a:txBody>
                    <a:bodyPr/>
                    <a:lstStyle/>
                    <a:p>
                      <a:r>
                        <a:rPr kumimoji="1" lang="en-US" altLang="ja-JP" b="0" i="0" strike="sngStrike" dirty="0" smtClean="0"/>
                        <a:t>Data</a:t>
                      </a:r>
                      <a:endParaRPr kumimoji="1" lang="ja-JP" altLang="en-US" b="0" i="0" strike="sngStrike" dirty="0"/>
                    </a:p>
                  </a:txBody>
                  <a:tcPr>
                    <a:pattFill prst="openDmnd">
                      <a:fgClr>
                        <a:schemeClr val="tx1"/>
                      </a:fgClr>
                      <a:bgClr>
                        <a:schemeClr val="bg1"/>
                      </a:bgClr>
                    </a:pattFill>
                  </a:tcPr>
                </a:tc>
                <a:tc>
                  <a:txBody>
                    <a:bodyPr/>
                    <a:lstStyle/>
                    <a:p>
                      <a:r>
                        <a:rPr kumimoji="1" lang="en-US" altLang="ja-JP" b="0" i="0" strike="sngStrike" dirty="0" err="1" smtClean="0"/>
                        <a:t>BooleanMatrix</a:t>
                      </a:r>
                      <a:endParaRPr kumimoji="1" lang="ja-JP" altLang="en-US" b="0" i="0" strike="sngStrike" dirty="0"/>
                    </a:p>
                  </a:txBody>
                  <a:tcPr>
                    <a:pattFill prst="openDmnd">
                      <a:fgClr>
                        <a:schemeClr val="tx1"/>
                      </a:fgClr>
                      <a:bgClr>
                        <a:schemeClr val="bg1"/>
                      </a:bgClr>
                    </a:pattFill>
                  </a:tcPr>
                </a:tc>
                <a:tc>
                  <a:txBody>
                    <a:bodyPr/>
                    <a:lstStyle/>
                    <a:p>
                      <a:r>
                        <a:rPr kumimoji="1" lang="en-US" altLang="ja-JP" b="0" i="0" strike="sngStrike" dirty="0" smtClean="0"/>
                        <a:t>1</a:t>
                      </a:r>
                      <a:endParaRPr kumimoji="1" lang="ja-JP" altLang="en-US" b="0" i="0" strike="sngStrike" dirty="0"/>
                    </a:p>
                  </a:txBody>
                  <a:tcPr>
                    <a:pattFill prst="openDmnd">
                      <a:fgClr>
                        <a:schemeClr val="tx1"/>
                      </a:fgClr>
                      <a:bgClr>
                        <a:schemeClr val="bg1"/>
                      </a:bgClr>
                    </a:pattFill>
                  </a:tcPr>
                </a:tc>
              </a:tr>
            </a:tbl>
          </a:graphicData>
        </a:graphic>
      </p:graphicFrame>
      <p:graphicFrame>
        <p:nvGraphicFramePr>
          <p:cNvPr id="80" name="表 79"/>
          <p:cNvGraphicFramePr>
            <a:graphicFrameLocks noGrp="1"/>
          </p:cNvGraphicFramePr>
          <p:nvPr>
            <p:extLst>
              <p:ext uri="{D42A27DB-BD31-4B8C-83A1-F6EECF244321}">
                <p14:modId xmlns:p14="http://schemas.microsoft.com/office/powerpoint/2010/main" val="1372844424"/>
              </p:ext>
            </p:extLst>
          </p:nvPr>
        </p:nvGraphicFramePr>
        <p:xfrm>
          <a:off x="912403" y="5492033"/>
          <a:ext cx="7082278" cy="1112520"/>
        </p:xfrm>
        <a:graphic>
          <a:graphicData uri="http://schemas.openxmlformats.org/drawingml/2006/table">
            <a:tbl>
              <a:tblPr firstRow="1" bandRow="1">
                <a:tableStyleId>{21E4AEA4-8DFA-4A89-87EB-49C32662AFE0}</a:tableStyleId>
              </a:tblPr>
              <a:tblGrid>
                <a:gridCol w="1695083"/>
                <a:gridCol w="1695083"/>
                <a:gridCol w="1695083"/>
                <a:gridCol w="1997029"/>
              </a:tblGrid>
              <a:tr h="370840">
                <a:tc>
                  <a:txBody>
                    <a:bodyPr/>
                    <a:lstStyle/>
                    <a:p>
                      <a:r>
                        <a:rPr kumimoji="1" lang="ja-JP" altLang="en-US" dirty="0" smtClean="0"/>
                        <a:t>動詞</a:t>
                      </a:r>
                      <a:endParaRPr kumimoji="1" lang="ja-JP" altLang="en-US" dirty="0"/>
                    </a:p>
                  </a:txBody>
                  <a:tcPr/>
                </a:tc>
                <a:tc>
                  <a:txBody>
                    <a:bodyPr/>
                    <a:lstStyle/>
                    <a:p>
                      <a:r>
                        <a:rPr kumimoji="1" lang="ja-JP" altLang="en-US" dirty="0" smtClean="0"/>
                        <a:t>直接目的語</a:t>
                      </a:r>
                      <a:endParaRPr kumimoji="1" lang="ja-JP" altLang="en-US" dirty="0"/>
                    </a:p>
                  </a:txBody>
                  <a:tcPr/>
                </a:tc>
                <a:tc>
                  <a:txBody>
                    <a:bodyPr/>
                    <a:lstStyle/>
                    <a:p>
                      <a:r>
                        <a:rPr kumimoji="1" lang="ja-JP" altLang="en-US" dirty="0" smtClean="0"/>
                        <a:t>間接目的語</a:t>
                      </a:r>
                      <a:endParaRPr kumimoji="1" lang="ja-JP" altLang="en-US" dirty="0"/>
                    </a:p>
                  </a:txBody>
                  <a:tcPr/>
                </a:tc>
                <a:tc>
                  <a:txBody>
                    <a:bodyPr/>
                    <a:lstStyle/>
                    <a:p>
                      <a:r>
                        <a:rPr kumimoji="1" lang="ja-JP" altLang="en-US" dirty="0" smtClean="0"/>
                        <a:t>ソフトウェア数</a:t>
                      </a:r>
                      <a:endParaRPr kumimoji="1" lang="ja-JP" altLang="en-US" dirty="0"/>
                    </a:p>
                  </a:txBody>
                  <a:tcPr/>
                </a:tc>
              </a:tr>
              <a:tr h="370840">
                <a:tc>
                  <a:txBody>
                    <a:bodyPr/>
                    <a:lstStyle/>
                    <a:p>
                      <a:r>
                        <a:rPr kumimoji="1" lang="en-US" altLang="ja-JP" dirty="0" smtClean="0"/>
                        <a:t>Add</a:t>
                      </a:r>
                      <a:endParaRPr kumimoji="1" lang="ja-JP" altLang="en-US" dirty="0"/>
                    </a:p>
                  </a:txBody>
                  <a:tcPr/>
                </a:tc>
                <a:tc>
                  <a:txBody>
                    <a:bodyPr/>
                    <a:lstStyle/>
                    <a:p>
                      <a:r>
                        <a:rPr kumimoji="1" lang="en-US" altLang="ja-JP" dirty="0" smtClean="0"/>
                        <a:t>Product</a:t>
                      </a:r>
                      <a:endParaRPr kumimoji="1" lang="ja-JP" altLang="en-US" dirty="0"/>
                    </a:p>
                  </a:txBody>
                  <a:tcPr/>
                </a:tc>
                <a:tc>
                  <a:txBody>
                    <a:bodyPr/>
                    <a:lstStyle/>
                    <a:p>
                      <a:r>
                        <a:rPr kumimoji="1" lang="en-US" altLang="ja-JP" dirty="0" smtClean="0"/>
                        <a:t>Stock</a:t>
                      </a:r>
                      <a:endParaRPr kumimoji="1" lang="ja-JP" altLang="en-US" dirty="0"/>
                    </a:p>
                  </a:txBody>
                  <a:tcPr/>
                </a:tc>
                <a:tc>
                  <a:txBody>
                    <a:bodyPr/>
                    <a:lstStyle/>
                    <a:p>
                      <a:r>
                        <a:rPr kumimoji="1" lang="en-US" altLang="ja-JP" dirty="0" smtClean="0"/>
                        <a:t>3</a:t>
                      </a:r>
                      <a:endParaRPr kumimoji="1" lang="ja-JP" altLang="en-US" dirty="0"/>
                    </a:p>
                  </a:txBody>
                  <a:tcPr/>
                </a:tc>
              </a:tr>
              <a:tr h="370840">
                <a:tc>
                  <a:txBody>
                    <a:bodyPr/>
                    <a:lstStyle/>
                    <a:p>
                      <a:r>
                        <a:rPr kumimoji="1" lang="en-US" altLang="ja-JP" dirty="0" smtClean="0"/>
                        <a:t>Build</a:t>
                      </a:r>
                      <a:endParaRPr kumimoji="1" lang="ja-JP" altLang="en-US" dirty="0"/>
                    </a:p>
                  </a:txBody>
                  <a:tcPr/>
                </a:tc>
                <a:tc>
                  <a:txBody>
                    <a:bodyPr/>
                    <a:lstStyle/>
                    <a:p>
                      <a:r>
                        <a:rPr kumimoji="1" lang="en-US" altLang="ja-JP" dirty="0" smtClean="0"/>
                        <a:t>Data</a:t>
                      </a:r>
                      <a:endParaRPr kumimoji="1" lang="ja-JP" altLang="en-US" dirty="0"/>
                    </a:p>
                  </a:txBody>
                  <a:tcPr/>
                </a:tc>
                <a:tc>
                  <a:txBody>
                    <a:bodyPr/>
                    <a:lstStyle/>
                    <a:p>
                      <a:r>
                        <a:rPr kumimoji="1" lang="en-US" altLang="ja-JP" dirty="0" err="1" smtClean="0"/>
                        <a:t>BooleanMatrix</a:t>
                      </a:r>
                      <a:endParaRPr kumimoji="1" lang="ja-JP" altLang="en-US" dirty="0"/>
                    </a:p>
                  </a:txBody>
                  <a:tcPr/>
                </a:tc>
                <a:tc>
                  <a:txBody>
                    <a:bodyPr/>
                    <a:lstStyle/>
                    <a:p>
                      <a:r>
                        <a:rPr kumimoji="1" lang="en-US" altLang="ja-JP" dirty="0" smtClean="0"/>
                        <a:t>1</a:t>
                      </a:r>
                      <a:endParaRPr kumimoji="1" lang="ja-JP" altLang="en-US" dirty="0"/>
                    </a:p>
                  </a:txBody>
                  <a:tcPr/>
                </a:tc>
              </a:tr>
            </a:tbl>
          </a:graphicData>
        </a:graphic>
      </p:graphicFrame>
      <p:sp>
        <p:nvSpPr>
          <p:cNvPr id="2" name="タイトル 1"/>
          <p:cNvSpPr>
            <a:spLocks noGrp="1"/>
          </p:cNvSpPr>
          <p:nvPr>
            <p:ph type="title"/>
          </p:nvPr>
        </p:nvSpPr>
        <p:spPr/>
        <p:txBody>
          <a:bodyPr/>
          <a:lstStyle/>
          <a:p>
            <a:r>
              <a:rPr kumimoji="1" lang="ja-JP" altLang="en-US" dirty="0" smtClean="0"/>
              <a:t>提案手法</a:t>
            </a:r>
            <a:endParaRPr kumimoji="1" lang="ja-JP" altLang="en-US" dirty="0"/>
          </a:p>
        </p:txBody>
      </p:sp>
      <p:sp>
        <p:nvSpPr>
          <p:cNvPr id="4" name="スライド番号プレースホルダー 3"/>
          <p:cNvSpPr>
            <a:spLocks noGrp="1"/>
          </p:cNvSpPr>
          <p:nvPr>
            <p:ph type="sldNum" sz="quarter" idx="12"/>
          </p:nvPr>
        </p:nvSpPr>
        <p:spPr/>
        <p:txBody>
          <a:bodyPr/>
          <a:lstStyle/>
          <a:p>
            <a:fld id="{5DC2F9B2-9102-46F3-A7AC-390E287FB91D}" type="slidenum">
              <a:rPr lang="en-US" altLang="ja-JP" smtClean="0"/>
              <a:pPr/>
              <a:t>11</a:t>
            </a:fld>
            <a:endParaRPr lang="en-US" altLang="ja-JP"/>
          </a:p>
        </p:txBody>
      </p:sp>
      <p:sp>
        <p:nvSpPr>
          <p:cNvPr id="26" name="Text Box 23"/>
          <p:cNvSpPr txBox="1">
            <a:spLocks noChangeArrowheads="1"/>
          </p:cNvSpPr>
          <p:nvPr/>
        </p:nvSpPr>
        <p:spPr bwMode="auto">
          <a:xfrm>
            <a:off x="4406049" y="1543458"/>
            <a:ext cx="2286016" cy="338554"/>
          </a:xfrm>
          <a:prstGeom prst="rect">
            <a:avLst/>
          </a:prstGeom>
          <a:solidFill>
            <a:schemeClr val="bg1"/>
          </a:solidFill>
          <a:ln w="9525">
            <a:noFill/>
            <a:miter lim="800000"/>
            <a:headEnd/>
            <a:tailEnd/>
          </a:ln>
          <a:effectLst/>
        </p:spPr>
        <p:txBody>
          <a:bodyPr wrap="square">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sz="1600" dirty="0" smtClean="0">
                <a:solidFill>
                  <a:srgbClr val="008000"/>
                </a:solidFill>
                <a:latin typeface="Arial" charset="0"/>
                <a:ea typeface="HGS創英角ｺﾞｼｯｸUB" pitchFamily="50" charset="-128"/>
              </a:rPr>
              <a:t>抽出パターン</a:t>
            </a:r>
            <a:endParaRPr lang="ja-JP" altLang="en-US" sz="1600" dirty="0">
              <a:solidFill>
                <a:srgbClr val="008000"/>
              </a:solidFill>
              <a:latin typeface="Arial" charset="0"/>
              <a:ea typeface="HGS創英角ｺﾞｼｯｸUB" pitchFamily="50" charset="-128"/>
            </a:endParaRPr>
          </a:p>
        </p:txBody>
      </p:sp>
      <p:sp>
        <p:nvSpPr>
          <p:cNvPr id="27" name="Text Box 24"/>
          <p:cNvSpPr txBox="1">
            <a:spLocks noChangeArrowheads="1"/>
          </p:cNvSpPr>
          <p:nvPr/>
        </p:nvSpPr>
        <p:spPr bwMode="auto">
          <a:xfrm>
            <a:off x="25057" y="2973201"/>
            <a:ext cx="2031325" cy="338554"/>
          </a:xfrm>
          <a:prstGeom prst="rect">
            <a:avLst/>
          </a:prstGeom>
          <a:noFill/>
          <a:ln w="9525">
            <a:noFill/>
            <a:miter lim="800000"/>
            <a:headEnd/>
            <a:tailEnd/>
          </a:ln>
          <a:effectLst/>
        </p:spPr>
        <p:txBody>
          <a:bodyPr wrap="none">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sz="1600" dirty="0" smtClean="0">
                <a:solidFill>
                  <a:srgbClr val="008000"/>
                </a:solidFill>
                <a:ea typeface="HGS創英角ｺﾞｼｯｸUB" pitchFamily="50" charset="-128"/>
              </a:rPr>
              <a:t>メソッドプロパティ</a:t>
            </a:r>
            <a:endParaRPr lang="ja-JP" altLang="en-US" sz="1600" dirty="0">
              <a:solidFill>
                <a:srgbClr val="008000"/>
              </a:solidFill>
              <a:ea typeface="HGS創英角ｺﾞｼｯｸUB" pitchFamily="50" charset="-128"/>
            </a:endParaRPr>
          </a:p>
        </p:txBody>
      </p:sp>
      <p:sp>
        <p:nvSpPr>
          <p:cNvPr id="28" name="Text Box 25"/>
          <p:cNvSpPr txBox="1">
            <a:spLocks noChangeArrowheads="1"/>
          </p:cNvSpPr>
          <p:nvPr/>
        </p:nvSpPr>
        <p:spPr bwMode="auto">
          <a:xfrm>
            <a:off x="468747" y="5138811"/>
            <a:ext cx="3786614" cy="338554"/>
          </a:xfrm>
          <a:prstGeom prst="rect">
            <a:avLst/>
          </a:prstGeom>
          <a:noFill/>
          <a:ln w="9525">
            <a:noFill/>
            <a:miter lim="800000"/>
            <a:headEnd/>
            <a:tailEnd/>
          </a:ln>
          <a:effectLst/>
        </p:spPr>
        <p:txBody>
          <a:bodyPr wrap="none">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sz="1600" dirty="0" smtClean="0">
                <a:solidFill>
                  <a:srgbClr val="008000"/>
                </a:solidFill>
                <a:latin typeface="HGS創英角ｺﾞｼｯｸUB" pitchFamily="50" charset="-128"/>
                <a:ea typeface="HGS創英角ｺﾞｼｯｸUB" pitchFamily="50" charset="-128"/>
              </a:rPr>
              <a:t>（動詞，直接目的語</a:t>
            </a:r>
            <a:r>
              <a:rPr lang="en-US" altLang="ja-JP" sz="1600" dirty="0" smtClean="0">
                <a:solidFill>
                  <a:srgbClr val="008000"/>
                </a:solidFill>
                <a:latin typeface="HGS創英角ｺﾞｼｯｸUB" pitchFamily="50" charset="-128"/>
                <a:ea typeface="HGS創英角ｺﾞｼｯｸUB" pitchFamily="50" charset="-128"/>
              </a:rPr>
              <a:t>, </a:t>
            </a:r>
            <a:r>
              <a:rPr lang="ja-JP" altLang="en-US" sz="1600" dirty="0" smtClean="0">
                <a:solidFill>
                  <a:srgbClr val="008000"/>
                </a:solidFill>
                <a:latin typeface="HGS創英角ｺﾞｼｯｸUB" pitchFamily="50" charset="-128"/>
                <a:ea typeface="HGS創英角ｺﾞｼｯｸUB" pitchFamily="50" charset="-128"/>
              </a:rPr>
              <a:t>間接目的語）の組</a:t>
            </a:r>
            <a:endParaRPr lang="ja-JP" altLang="en-US" sz="1600" dirty="0">
              <a:solidFill>
                <a:srgbClr val="008000"/>
              </a:solidFill>
              <a:latin typeface="HGS創英角ｺﾞｼｯｸUB" pitchFamily="50" charset="-128"/>
              <a:ea typeface="HGS創英角ｺﾞｼｯｸUB" pitchFamily="50" charset="-128"/>
            </a:endParaRPr>
          </a:p>
        </p:txBody>
      </p:sp>
      <p:sp>
        <p:nvSpPr>
          <p:cNvPr id="29" name="Documents"/>
          <p:cNvSpPr>
            <a:spLocks noEditPoints="1" noChangeArrowheads="1"/>
          </p:cNvSpPr>
          <p:nvPr/>
        </p:nvSpPr>
        <p:spPr bwMode="auto">
          <a:xfrm>
            <a:off x="1475656" y="1993587"/>
            <a:ext cx="762000" cy="533400"/>
          </a:xfrm>
          <a:custGeom>
            <a:avLst/>
            <a:gdLst>
              <a:gd name="T0" fmla="*/ 0 w 21600"/>
              <a:gd name="T1" fmla="*/ 2800 h 21600"/>
              <a:gd name="T2" fmla="*/ 3468 w 21600"/>
              <a:gd name="T3" fmla="*/ 0 h 21600"/>
              <a:gd name="T4" fmla="*/ 21653 w 21600"/>
              <a:gd name="T5" fmla="*/ 18828 h 21600"/>
              <a:gd name="T6" fmla="*/ 19954 w 21600"/>
              <a:gd name="T7" fmla="*/ 20214 h 21600"/>
              <a:gd name="T8" fmla="*/ 18256 w 21600"/>
              <a:gd name="T9" fmla="*/ 21628 h 21600"/>
              <a:gd name="T10" fmla="*/ 19954 w 21600"/>
              <a:gd name="T11" fmla="*/ 1428 h 21600"/>
              <a:gd name="T12" fmla="*/ 18256 w 21600"/>
              <a:gd name="T13" fmla="*/ 2800 h 21600"/>
              <a:gd name="T14" fmla="*/ 1645 w 21600"/>
              <a:gd name="T15" fmla="*/ 1428 h 21600"/>
              <a:gd name="T16" fmla="*/ 21600 w 21600"/>
              <a:gd name="T17" fmla="*/ 0 h 21600"/>
              <a:gd name="T18" fmla="*/ 10800 w 21600"/>
              <a:gd name="T19" fmla="*/ 0 h 21600"/>
              <a:gd name="T20" fmla="*/ 0 w 21600"/>
              <a:gd name="T21" fmla="*/ 10800 h 21600"/>
              <a:gd name="T22" fmla="*/ 21600 w 21600"/>
              <a:gd name="T23" fmla="*/ 10800 h 21600"/>
              <a:gd name="T24" fmla="*/ 1645 w 21600"/>
              <a:gd name="T25" fmla="*/ 4171 h 21600"/>
              <a:gd name="T26" fmla="*/ 16522 w 21600"/>
              <a:gd name="T27" fmla="*/ 17314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T24" t="T25" r="T26" b="T27"/>
            <a:pathLst>
              <a:path w="21600" h="21600" extrusionOk="0">
                <a:moveTo>
                  <a:pt x="0" y="18014"/>
                </a:moveTo>
                <a:lnTo>
                  <a:pt x="0" y="2800"/>
                </a:lnTo>
                <a:lnTo>
                  <a:pt x="1645" y="2800"/>
                </a:lnTo>
                <a:lnTo>
                  <a:pt x="1645" y="1428"/>
                </a:lnTo>
                <a:lnTo>
                  <a:pt x="3468" y="1428"/>
                </a:lnTo>
                <a:lnTo>
                  <a:pt x="3468" y="0"/>
                </a:lnTo>
                <a:lnTo>
                  <a:pt x="21653" y="0"/>
                </a:lnTo>
                <a:lnTo>
                  <a:pt x="21653" y="18828"/>
                </a:lnTo>
                <a:lnTo>
                  <a:pt x="19954" y="18828"/>
                </a:lnTo>
                <a:lnTo>
                  <a:pt x="19954" y="20214"/>
                </a:lnTo>
                <a:lnTo>
                  <a:pt x="18256" y="20214"/>
                </a:lnTo>
                <a:lnTo>
                  <a:pt x="18256" y="21600"/>
                </a:lnTo>
                <a:lnTo>
                  <a:pt x="4434" y="21600"/>
                </a:lnTo>
                <a:lnTo>
                  <a:pt x="0" y="18014"/>
                </a:lnTo>
                <a:close/>
              </a:path>
              <a:path w="21600" h="21600" extrusionOk="0">
                <a:moveTo>
                  <a:pt x="3486" y="1428"/>
                </a:moveTo>
                <a:lnTo>
                  <a:pt x="19954" y="1428"/>
                </a:lnTo>
                <a:lnTo>
                  <a:pt x="19954" y="20214"/>
                </a:lnTo>
                <a:lnTo>
                  <a:pt x="18256" y="20214"/>
                </a:lnTo>
                <a:lnTo>
                  <a:pt x="18256" y="2800"/>
                </a:lnTo>
                <a:lnTo>
                  <a:pt x="1645" y="2800"/>
                </a:lnTo>
                <a:lnTo>
                  <a:pt x="1645" y="1428"/>
                </a:lnTo>
                <a:lnTo>
                  <a:pt x="3486" y="1428"/>
                </a:lnTo>
                <a:close/>
              </a:path>
              <a:path w="21600" h="21600" extrusionOk="0">
                <a:moveTo>
                  <a:pt x="0" y="18014"/>
                </a:moveTo>
                <a:lnTo>
                  <a:pt x="4434" y="18000"/>
                </a:lnTo>
                <a:lnTo>
                  <a:pt x="4434" y="21600"/>
                </a:lnTo>
                <a:lnTo>
                  <a:pt x="0" y="18014"/>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lang="ja-JP" altLang="en-US" dirty="0"/>
          </a:p>
        </p:txBody>
      </p:sp>
      <p:sp>
        <p:nvSpPr>
          <p:cNvPr id="30" name="Text Box 27"/>
          <p:cNvSpPr txBox="1">
            <a:spLocks noChangeArrowheads="1"/>
          </p:cNvSpPr>
          <p:nvPr/>
        </p:nvSpPr>
        <p:spPr bwMode="auto">
          <a:xfrm>
            <a:off x="36485" y="1633547"/>
            <a:ext cx="3877986" cy="338554"/>
          </a:xfrm>
          <a:prstGeom prst="rect">
            <a:avLst/>
          </a:prstGeom>
          <a:noFill/>
          <a:ln w="9525">
            <a:noFill/>
            <a:miter lim="800000"/>
            <a:headEnd/>
            <a:tailEnd/>
          </a:ln>
          <a:effectLst/>
        </p:spPr>
        <p:txBody>
          <a:bodyPr wrap="none">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1600" dirty="0" smtClean="0">
                <a:solidFill>
                  <a:srgbClr val="008000"/>
                </a:solidFill>
                <a:latin typeface="Arial" charset="0"/>
                <a:ea typeface="HGS創英角ｺﾞｼｯｸUB" pitchFamily="50" charset="-128"/>
              </a:rPr>
              <a:t>同じドメインに属するソースコード集合</a:t>
            </a:r>
            <a:endParaRPr lang="en-US" altLang="ja-JP" sz="1600" dirty="0" smtClean="0">
              <a:solidFill>
                <a:srgbClr val="008000"/>
              </a:solidFill>
              <a:latin typeface="Arial" charset="0"/>
              <a:ea typeface="HGS創英角ｺﾞｼｯｸUB" pitchFamily="50" charset="-128"/>
            </a:endParaRPr>
          </a:p>
        </p:txBody>
      </p:sp>
      <p:sp>
        <p:nvSpPr>
          <p:cNvPr id="39" name="正方形/長方形 38"/>
          <p:cNvSpPr/>
          <p:nvPr/>
        </p:nvSpPr>
        <p:spPr>
          <a:xfrm>
            <a:off x="4493648" y="1905490"/>
            <a:ext cx="4471931" cy="1855673"/>
          </a:xfrm>
          <a:prstGeom prst="rect">
            <a:avLst/>
          </a:prstGeom>
          <a:ln>
            <a:solidFill>
              <a:srgbClr val="FFC000"/>
            </a:solidFill>
          </a:ln>
        </p:spPr>
        <p:style>
          <a:lnRef idx="2">
            <a:schemeClr val="dk1"/>
          </a:lnRef>
          <a:fillRef idx="1">
            <a:schemeClr val="lt1"/>
          </a:fillRef>
          <a:effectRef idx="0">
            <a:schemeClr val="dk1"/>
          </a:effectRef>
          <a:fontRef idx="minor">
            <a:schemeClr val="dk1"/>
          </a:fontRef>
        </p:style>
        <p:txBody>
          <a:bodyPr rtlCol="0" anchor="ctr"/>
          <a:lstStyle>
            <a:defPPr>
              <a:defRPr lang="ja-JP"/>
            </a:defPPr>
            <a:lvl1pPr marL="0" algn="l" defTabSz="914400" rtl="0" eaLnBrk="1" latinLnBrk="0" hangingPunct="1">
              <a:defRPr kumimoji="1" sz="1800" kern="1200">
                <a:solidFill>
                  <a:schemeClr val="dk1"/>
                </a:solidFill>
                <a:latin typeface="+mn-lt"/>
                <a:ea typeface="+mn-ea"/>
                <a:cs typeface="+mn-cs"/>
              </a:defRPr>
            </a:lvl1pPr>
            <a:lvl2pPr marL="457200" algn="l" defTabSz="914400" rtl="0" eaLnBrk="1" latinLnBrk="0" hangingPunct="1">
              <a:defRPr kumimoji="1" sz="1800" kern="1200">
                <a:solidFill>
                  <a:schemeClr val="dk1"/>
                </a:solidFill>
                <a:latin typeface="+mn-lt"/>
                <a:ea typeface="+mn-ea"/>
                <a:cs typeface="+mn-cs"/>
              </a:defRPr>
            </a:lvl2pPr>
            <a:lvl3pPr marL="914400" algn="l" defTabSz="914400" rtl="0" eaLnBrk="1" latinLnBrk="0" hangingPunct="1">
              <a:defRPr kumimoji="1" sz="1800" kern="1200">
                <a:solidFill>
                  <a:schemeClr val="dk1"/>
                </a:solidFill>
                <a:latin typeface="+mn-lt"/>
                <a:ea typeface="+mn-ea"/>
                <a:cs typeface="+mn-cs"/>
              </a:defRPr>
            </a:lvl3pPr>
            <a:lvl4pPr marL="1371600" algn="l" defTabSz="914400" rtl="0" eaLnBrk="1" latinLnBrk="0" hangingPunct="1">
              <a:defRPr kumimoji="1" sz="1800" kern="1200">
                <a:solidFill>
                  <a:schemeClr val="dk1"/>
                </a:solidFill>
                <a:latin typeface="+mn-lt"/>
                <a:ea typeface="+mn-ea"/>
                <a:cs typeface="+mn-cs"/>
              </a:defRPr>
            </a:lvl4pPr>
            <a:lvl5pPr marL="1828800" algn="l" defTabSz="914400" rtl="0" eaLnBrk="1" latinLnBrk="0" hangingPunct="1">
              <a:defRPr kumimoji="1" sz="1800" kern="1200">
                <a:solidFill>
                  <a:schemeClr val="dk1"/>
                </a:solidFill>
                <a:latin typeface="+mn-lt"/>
                <a:ea typeface="+mn-ea"/>
                <a:cs typeface="+mn-cs"/>
              </a:defRPr>
            </a:lvl5pPr>
            <a:lvl6pPr marL="2286000" algn="l" defTabSz="914400" rtl="0" eaLnBrk="1" latinLnBrk="0" hangingPunct="1">
              <a:defRPr kumimoji="1" sz="1800" kern="1200">
                <a:solidFill>
                  <a:schemeClr val="dk1"/>
                </a:solidFill>
                <a:latin typeface="+mn-lt"/>
                <a:ea typeface="+mn-ea"/>
                <a:cs typeface="+mn-cs"/>
              </a:defRPr>
            </a:lvl6pPr>
            <a:lvl7pPr marL="2743200" algn="l" defTabSz="914400" rtl="0" eaLnBrk="1" latinLnBrk="0" hangingPunct="1">
              <a:defRPr kumimoji="1" sz="1800" kern="1200">
                <a:solidFill>
                  <a:schemeClr val="dk1"/>
                </a:solidFill>
                <a:latin typeface="+mn-lt"/>
                <a:ea typeface="+mn-ea"/>
                <a:cs typeface="+mn-cs"/>
              </a:defRPr>
            </a:lvl7pPr>
            <a:lvl8pPr marL="3200400" algn="l" defTabSz="914400" rtl="0" eaLnBrk="1" latinLnBrk="0" hangingPunct="1">
              <a:defRPr kumimoji="1" sz="1800" kern="1200">
                <a:solidFill>
                  <a:schemeClr val="dk1"/>
                </a:solidFill>
                <a:latin typeface="+mn-lt"/>
                <a:ea typeface="+mn-ea"/>
                <a:cs typeface="+mn-cs"/>
              </a:defRPr>
            </a:lvl8pPr>
            <a:lvl9pPr marL="3657600" algn="l" defTabSz="914400" rtl="0" eaLnBrk="1" latinLnBrk="0" hangingPunct="1">
              <a:defRPr kumimoji="1" sz="1800" kern="1200">
                <a:solidFill>
                  <a:schemeClr val="dk1"/>
                </a:solidFill>
                <a:latin typeface="+mn-lt"/>
                <a:ea typeface="+mn-ea"/>
                <a:cs typeface="+mn-cs"/>
              </a:defRPr>
            </a:lvl9pPr>
          </a:lstStyle>
          <a:p>
            <a:pPr algn="ctr"/>
            <a:endParaRPr kumimoji="1" lang="ja-JP" altLang="en-US"/>
          </a:p>
        </p:txBody>
      </p:sp>
      <p:sp>
        <p:nvSpPr>
          <p:cNvPr id="40" name="テキスト ボックス 95"/>
          <p:cNvSpPr txBox="1"/>
          <p:nvPr/>
        </p:nvSpPr>
        <p:spPr>
          <a:xfrm>
            <a:off x="4619168" y="1976929"/>
            <a:ext cx="678392" cy="307777"/>
          </a:xfrm>
          <a:prstGeom prst="rect">
            <a:avLst/>
          </a:prstGeom>
          <a:noFill/>
        </p:spPr>
        <p:txBody>
          <a:bodyPr wrap="non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1400" b="1" dirty="0"/>
              <a:t>返り値</a:t>
            </a:r>
            <a:endParaRPr lang="en-US" altLang="ja-JP" sz="1400" b="1" dirty="0" smtClean="0"/>
          </a:p>
        </p:txBody>
      </p:sp>
      <p:sp>
        <p:nvSpPr>
          <p:cNvPr id="41" name="テキスト ボックス 96"/>
          <p:cNvSpPr txBox="1"/>
          <p:nvPr/>
        </p:nvSpPr>
        <p:spPr>
          <a:xfrm>
            <a:off x="5620628" y="1976929"/>
            <a:ext cx="901209" cy="307777"/>
          </a:xfrm>
          <a:prstGeom prst="rect">
            <a:avLst/>
          </a:prstGeom>
          <a:noFill/>
        </p:spPr>
        <p:txBody>
          <a:bodyPr wrap="non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1400" b="1" dirty="0" smtClean="0"/>
              <a:t>メソッド名</a:t>
            </a:r>
            <a:endParaRPr lang="en-US" altLang="ja-JP" sz="1400" b="1" dirty="0" smtClean="0"/>
          </a:p>
        </p:txBody>
      </p:sp>
      <p:sp>
        <p:nvSpPr>
          <p:cNvPr id="42" name="テキスト ボックス 97"/>
          <p:cNvSpPr txBox="1"/>
          <p:nvPr/>
        </p:nvSpPr>
        <p:spPr>
          <a:xfrm>
            <a:off x="6804248" y="1976929"/>
            <a:ext cx="563118" cy="312992"/>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sz="1400" b="1" dirty="0"/>
              <a:t>引数</a:t>
            </a:r>
            <a:endParaRPr kumimoji="1" lang="ja-JP" altLang="en-US" sz="1400" b="1" dirty="0"/>
          </a:p>
        </p:txBody>
      </p:sp>
      <p:sp>
        <p:nvSpPr>
          <p:cNvPr id="43" name="テキスト ボックス 98"/>
          <p:cNvSpPr txBox="1"/>
          <p:nvPr/>
        </p:nvSpPr>
        <p:spPr>
          <a:xfrm>
            <a:off x="7748378" y="1981489"/>
            <a:ext cx="819455" cy="307777"/>
          </a:xfrm>
          <a:prstGeom prst="rect">
            <a:avLst/>
          </a:prstGeom>
          <a:noFill/>
        </p:spPr>
        <p:txBody>
          <a:bodyPr wrap="non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sz="1400" b="1" dirty="0"/>
              <a:t>クラス名</a:t>
            </a:r>
            <a:endParaRPr lang="en-US" altLang="ja-JP" sz="1400" b="1" dirty="0" smtClean="0"/>
          </a:p>
        </p:txBody>
      </p:sp>
      <p:sp>
        <p:nvSpPr>
          <p:cNvPr id="44" name="テキスト ボックス 99"/>
          <p:cNvSpPr txBox="1"/>
          <p:nvPr/>
        </p:nvSpPr>
        <p:spPr>
          <a:xfrm>
            <a:off x="4636525" y="2566866"/>
            <a:ext cx="513282" cy="307777"/>
          </a:xfrm>
          <a:prstGeom prst="rect">
            <a:avLst/>
          </a:prstGeom>
          <a:noFill/>
        </p:spPr>
        <p:txBody>
          <a:bodyPr wrap="non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kumimoji="1" lang="en-US" altLang="ja-JP" sz="1400" i="1" dirty="0" smtClean="0"/>
              <a:t>void</a:t>
            </a:r>
            <a:endParaRPr kumimoji="1" lang="ja-JP" altLang="en-US" sz="1400" i="1" dirty="0"/>
          </a:p>
        </p:txBody>
      </p:sp>
      <p:sp>
        <p:nvSpPr>
          <p:cNvPr id="45" name="テキスト ボックス 100"/>
          <p:cNvSpPr txBox="1"/>
          <p:nvPr/>
        </p:nvSpPr>
        <p:spPr>
          <a:xfrm>
            <a:off x="5493781" y="2566866"/>
            <a:ext cx="1151277" cy="307777"/>
          </a:xfrm>
          <a:prstGeom prst="rect">
            <a:avLst/>
          </a:prstGeom>
          <a:noFill/>
        </p:spPr>
        <p:txBody>
          <a:bodyPr wrap="non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sz="1400" dirty="0"/>
              <a:t>動詞</a:t>
            </a:r>
            <a:r>
              <a:rPr lang="en-US" altLang="ja-JP" sz="1400" dirty="0" smtClean="0"/>
              <a:t>1</a:t>
            </a:r>
            <a:r>
              <a:rPr lang="ja-JP" altLang="en-US" sz="1400" dirty="0"/>
              <a:t> 名詞</a:t>
            </a:r>
            <a:r>
              <a:rPr lang="en-US" altLang="ja-JP" sz="1400" dirty="0" smtClean="0"/>
              <a:t>2</a:t>
            </a:r>
            <a:endParaRPr kumimoji="1" lang="ja-JP" altLang="en-US" sz="1400" dirty="0"/>
          </a:p>
        </p:txBody>
      </p:sp>
      <p:sp>
        <p:nvSpPr>
          <p:cNvPr id="46" name="テキスト ボックス 101"/>
          <p:cNvSpPr txBox="1"/>
          <p:nvPr/>
        </p:nvSpPr>
        <p:spPr>
          <a:xfrm>
            <a:off x="6779664" y="2566866"/>
            <a:ext cx="744663" cy="307777"/>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sz="1400" dirty="0"/>
              <a:t>名詞</a:t>
            </a:r>
            <a:r>
              <a:rPr lang="en-US" altLang="ja-JP" sz="1400" dirty="0" smtClean="0"/>
              <a:t>2</a:t>
            </a:r>
            <a:endParaRPr kumimoji="1" lang="ja-JP" altLang="en-US" sz="1400" dirty="0"/>
          </a:p>
        </p:txBody>
      </p:sp>
      <p:sp>
        <p:nvSpPr>
          <p:cNvPr id="47" name="テキスト ボックス 102"/>
          <p:cNvSpPr txBox="1"/>
          <p:nvPr/>
        </p:nvSpPr>
        <p:spPr>
          <a:xfrm>
            <a:off x="7715621" y="2575416"/>
            <a:ext cx="744811" cy="307777"/>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sz="1400" dirty="0"/>
              <a:t>名詞</a:t>
            </a:r>
            <a:r>
              <a:rPr lang="en-US" altLang="ja-JP" sz="1400" dirty="0" smtClean="0"/>
              <a:t>3</a:t>
            </a:r>
            <a:endParaRPr kumimoji="1" lang="ja-JP" altLang="en-US" sz="1400" dirty="0"/>
          </a:p>
        </p:txBody>
      </p:sp>
      <p:sp>
        <p:nvSpPr>
          <p:cNvPr id="48" name="正方形/長方形 47"/>
          <p:cNvSpPr/>
          <p:nvPr/>
        </p:nvSpPr>
        <p:spPr>
          <a:xfrm>
            <a:off x="4565087" y="1976929"/>
            <a:ext cx="4071966" cy="906264"/>
          </a:xfrm>
          <a:prstGeom prst="rect">
            <a:avLst/>
          </a:prstGeom>
          <a:noFill/>
        </p:spPr>
        <p:style>
          <a:lnRef idx="2">
            <a:schemeClr val="accent3">
              <a:shade val="50000"/>
            </a:schemeClr>
          </a:lnRef>
          <a:fillRef idx="1">
            <a:schemeClr val="accent3"/>
          </a:fillRef>
          <a:effectRef idx="0">
            <a:schemeClr val="accent3"/>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sz="1400"/>
          </a:p>
        </p:txBody>
      </p:sp>
      <p:sp>
        <p:nvSpPr>
          <p:cNvPr id="49" name="屈折矢印 48"/>
          <p:cNvSpPr/>
          <p:nvPr/>
        </p:nvSpPr>
        <p:spPr>
          <a:xfrm rot="5400000">
            <a:off x="4598012" y="2912239"/>
            <a:ext cx="478737" cy="472791"/>
          </a:xfrm>
          <a:prstGeom prst="bentUpArrow">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51" name="下矢印 50"/>
          <p:cNvSpPr/>
          <p:nvPr/>
        </p:nvSpPr>
        <p:spPr>
          <a:xfrm>
            <a:off x="5922409" y="2296796"/>
            <a:ext cx="285752" cy="21431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sz="1400"/>
          </a:p>
        </p:txBody>
      </p:sp>
      <p:sp>
        <p:nvSpPr>
          <p:cNvPr id="52" name="下矢印 51"/>
          <p:cNvSpPr/>
          <p:nvPr/>
        </p:nvSpPr>
        <p:spPr>
          <a:xfrm>
            <a:off x="4788024" y="2296796"/>
            <a:ext cx="285752" cy="21431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sz="1400"/>
          </a:p>
        </p:txBody>
      </p:sp>
      <p:sp>
        <p:nvSpPr>
          <p:cNvPr id="53" name="下矢印 52"/>
          <p:cNvSpPr/>
          <p:nvPr/>
        </p:nvSpPr>
        <p:spPr>
          <a:xfrm>
            <a:off x="6922541" y="2296796"/>
            <a:ext cx="285752" cy="21431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sz="1400"/>
          </a:p>
        </p:txBody>
      </p:sp>
      <p:sp>
        <p:nvSpPr>
          <p:cNvPr id="54" name="下矢印 53"/>
          <p:cNvSpPr/>
          <p:nvPr/>
        </p:nvSpPr>
        <p:spPr>
          <a:xfrm>
            <a:off x="7922673" y="2296796"/>
            <a:ext cx="285752" cy="21431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sz="1400"/>
          </a:p>
        </p:txBody>
      </p:sp>
      <p:sp>
        <p:nvSpPr>
          <p:cNvPr id="55" name="下矢印 54"/>
          <p:cNvSpPr/>
          <p:nvPr/>
        </p:nvSpPr>
        <p:spPr>
          <a:xfrm>
            <a:off x="1619672" y="2641659"/>
            <a:ext cx="484632" cy="428628"/>
          </a:xfrm>
          <a:prstGeom prst="downArrow">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a:p>
        </p:txBody>
      </p:sp>
      <p:sp>
        <p:nvSpPr>
          <p:cNvPr id="60" name="正方形/長方形 59"/>
          <p:cNvSpPr/>
          <p:nvPr/>
        </p:nvSpPr>
        <p:spPr>
          <a:xfrm>
            <a:off x="126109" y="3354550"/>
            <a:ext cx="4071966" cy="1440354"/>
          </a:xfrm>
          <a:prstGeom prst="rect">
            <a:avLst/>
          </a:prstGeom>
          <a:solidFill>
            <a:schemeClr val="bg1"/>
          </a:solidFill>
        </p:spPr>
        <p:style>
          <a:lnRef idx="2">
            <a:schemeClr val="accent1"/>
          </a:lnRef>
          <a:fillRef idx="1">
            <a:schemeClr val="lt1"/>
          </a:fillRef>
          <a:effectRef idx="0">
            <a:schemeClr val="accent1"/>
          </a:effectRef>
          <a:fontRef idx="minor">
            <a:schemeClr val="dk1"/>
          </a:fontRef>
        </p:style>
        <p:txBody>
          <a:bodyPr rtlCol="0" anchor="ctr"/>
          <a:lstStyle>
            <a:defPPr>
              <a:defRPr lang="ja-JP"/>
            </a:defPPr>
            <a:lvl1pPr marL="0" algn="l" defTabSz="914400" rtl="0" eaLnBrk="1" latinLnBrk="0" hangingPunct="1">
              <a:defRPr kumimoji="1" sz="1800" kern="1200">
                <a:solidFill>
                  <a:schemeClr val="dk1"/>
                </a:solidFill>
                <a:latin typeface="+mn-lt"/>
                <a:ea typeface="+mn-ea"/>
                <a:cs typeface="+mn-cs"/>
              </a:defRPr>
            </a:lvl1pPr>
            <a:lvl2pPr marL="457200" algn="l" defTabSz="914400" rtl="0" eaLnBrk="1" latinLnBrk="0" hangingPunct="1">
              <a:defRPr kumimoji="1" sz="1800" kern="1200">
                <a:solidFill>
                  <a:schemeClr val="dk1"/>
                </a:solidFill>
                <a:latin typeface="+mn-lt"/>
                <a:ea typeface="+mn-ea"/>
                <a:cs typeface="+mn-cs"/>
              </a:defRPr>
            </a:lvl2pPr>
            <a:lvl3pPr marL="914400" algn="l" defTabSz="914400" rtl="0" eaLnBrk="1" latinLnBrk="0" hangingPunct="1">
              <a:defRPr kumimoji="1" sz="1800" kern="1200">
                <a:solidFill>
                  <a:schemeClr val="dk1"/>
                </a:solidFill>
                <a:latin typeface="+mn-lt"/>
                <a:ea typeface="+mn-ea"/>
                <a:cs typeface="+mn-cs"/>
              </a:defRPr>
            </a:lvl3pPr>
            <a:lvl4pPr marL="1371600" algn="l" defTabSz="914400" rtl="0" eaLnBrk="1" latinLnBrk="0" hangingPunct="1">
              <a:defRPr kumimoji="1" sz="1800" kern="1200">
                <a:solidFill>
                  <a:schemeClr val="dk1"/>
                </a:solidFill>
                <a:latin typeface="+mn-lt"/>
                <a:ea typeface="+mn-ea"/>
                <a:cs typeface="+mn-cs"/>
              </a:defRPr>
            </a:lvl4pPr>
            <a:lvl5pPr marL="1828800" algn="l" defTabSz="914400" rtl="0" eaLnBrk="1" latinLnBrk="0" hangingPunct="1">
              <a:defRPr kumimoji="1" sz="1800" kern="1200">
                <a:solidFill>
                  <a:schemeClr val="dk1"/>
                </a:solidFill>
                <a:latin typeface="+mn-lt"/>
                <a:ea typeface="+mn-ea"/>
                <a:cs typeface="+mn-cs"/>
              </a:defRPr>
            </a:lvl5pPr>
            <a:lvl6pPr marL="2286000" algn="l" defTabSz="914400" rtl="0" eaLnBrk="1" latinLnBrk="0" hangingPunct="1">
              <a:defRPr kumimoji="1" sz="1800" kern="1200">
                <a:solidFill>
                  <a:schemeClr val="dk1"/>
                </a:solidFill>
                <a:latin typeface="+mn-lt"/>
                <a:ea typeface="+mn-ea"/>
                <a:cs typeface="+mn-cs"/>
              </a:defRPr>
            </a:lvl6pPr>
            <a:lvl7pPr marL="2743200" algn="l" defTabSz="914400" rtl="0" eaLnBrk="1" latinLnBrk="0" hangingPunct="1">
              <a:defRPr kumimoji="1" sz="1800" kern="1200">
                <a:solidFill>
                  <a:schemeClr val="dk1"/>
                </a:solidFill>
                <a:latin typeface="+mn-lt"/>
                <a:ea typeface="+mn-ea"/>
                <a:cs typeface="+mn-cs"/>
              </a:defRPr>
            </a:lvl7pPr>
            <a:lvl8pPr marL="3200400" algn="l" defTabSz="914400" rtl="0" eaLnBrk="1" latinLnBrk="0" hangingPunct="1">
              <a:defRPr kumimoji="1" sz="1800" kern="1200">
                <a:solidFill>
                  <a:schemeClr val="dk1"/>
                </a:solidFill>
                <a:latin typeface="+mn-lt"/>
                <a:ea typeface="+mn-ea"/>
                <a:cs typeface="+mn-cs"/>
              </a:defRPr>
            </a:lvl8pPr>
            <a:lvl9pPr marL="3657600" algn="l" defTabSz="914400" rtl="0" eaLnBrk="1" latinLnBrk="0" hangingPunct="1">
              <a:defRPr kumimoji="1" sz="1800" kern="1200">
                <a:solidFill>
                  <a:schemeClr val="dk1"/>
                </a:solidFill>
                <a:latin typeface="+mn-lt"/>
                <a:ea typeface="+mn-ea"/>
                <a:cs typeface="+mn-cs"/>
              </a:defRPr>
            </a:lvl9pPr>
          </a:lstStyle>
          <a:p>
            <a:pPr algn="ctr"/>
            <a:endParaRPr kumimoji="1" lang="ja-JP" altLang="en-US"/>
          </a:p>
        </p:txBody>
      </p:sp>
      <p:sp>
        <p:nvSpPr>
          <p:cNvPr id="61" name="テキスト ボックス 77"/>
          <p:cNvSpPr txBox="1"/>
          <p:nvPr/>
        </p:nvSpPr>
        <p:spPr>
          <a:xfrm>
            <a:off x="336604" y="3623030"/>
            <a:ext cx="513282" cy="307777"/>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400" dirty="0" smtClean="0"/>
              <a:t>void    </a:t>
            </a:r>
            <a:endParaRPr kumimoji="1" lang="ja-JP" altLang="en-US" sz="1400" dirty="0"/>
          </a:p>
        </p:txBody>
      </p:sp>
      <p:sp>
        <p:nvSpPr>
          <p:cNvPr id="62" name="テキスト ボックス 78"/>
          <p:cNvSpPr txBox="1"/>
          <p:nvPr/>
        </p:nvSpPr>
        <p:spPr>
          <a:xfrm>
            <a:off x="1112994" y="3623030"/>
            <a:ext cx="1099981" cy="307777"/>
          </a:xfrm>
          <a:prstGeom prst="rect">
            <a:avLst/>
          </a:prstGeom>
          <a:noFill/>
        </p:spPr>
        <p:txBody>
          <a:bodyPr wrap="non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400" dirty="0" smtClean="0"/>
              <a:t>addProduct</a:t>
            </a:r>
            <a:endParaRPr kumimoji="1" lang="ja-JP" altLang="en-US" sz="1400" dirty="0"/>
          </a:p>
        </p:txBody>
      </p:sp>
      <p:sp>
        <p:nvSpPr>
          <p:cNvPr id="63" name="テキスト ボックス 79"/>
          <p:cNvSpPr txBox="1"/>
          <p:nvPr/>
        </p:nvSpPr>
        <p:spPr>
          <a:xfrm>
            <a:off x="2352319" y="3623030"/>
            <a:ext cx="801823" cy="307777"/>
          </a:xfrm>
          <a:prstGeom prst="rect">
            <a:avLst/>
          </a:prstGeom>
          <a:noFill/>
        </p:spPr>
        <p:txBody>
          <a:bodyPr wrap="non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400" dirty="0" smtClean="0"/>
              <a:t>Product</a:t>
            </a:r>
            <a:endParaRPr kumimoji="1" lang="ja-JP" altLang="en-US" sz="1400" dirty="0"/>
          </a:p>
        </p:txBody>
      </p:sp>
      <p:sp>
        <p:nvSpPr>
          <p:cNvPr id="64" name="テキスト ボックス 80"/>
          <p:cNvSpPr txBox="1"/>
          <p:nvPr/>
        </p:nvSpPr>
        <p:spPr>
          <a:xfrm>
            <a:off x="3384731" y="3623030"/>
            <a:ext cx="633507" cy="307777"/>
          </a:xfrm>
          <a:prstGeom prst="rect">
            <a:avLst/>
          </a:prstGeom>
          <a:noFill/>
        </p:spPr>
        <p:txBody>
          <a:bodyPr wrap="non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kumimoji="1" lang="en-US" altLang="ja-JP" sz="1400" dirty="0" smtClean="0"/>
              <a:t>Stock</a:t>
            </a:r>
            <a:endParaRPr kumimoji="1" lang="ja-JP" altLang="en-US" sz="1400" dirty="0"/>
          </a:p>
        </p:txBody>
      </p:sp>
      <p:sp>
        <p:nvSpPr>
          <p:cNvPr id="65" name="下矢印 64"/>
          <p:cNvSpPr/>
          <p:nvPr/>
        </p:nvSpPr>
        <p:spPr>
          <a:xfrm>
            <a:off x="1470184" y="4344250"/>
            <a:ext cx="285752" cy="14287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sz="1400"/>
          </a:p>
        </p:txBody>
      </p:sp>
      <p:sp>
        <p:nvSpPr>
          <p:cNvPr id="66" name="テキスト ボックス 82"/>
          <p:cNvSpPr txBox="1"/>
          <p:nvPr/>
        </p:nvSpPr>
        <p:spPr>
          <a:xfrm>
            <a:off x="291287" y="4487126"/>
            <a:ext cx="513282" cy="307777"/>
          </a:xfrm>
          <a:prstGeom prst="rect">
            <a:avLst/>
          </a:prstGeom>
          <a:noFill/>
        </p:spPr>
        <p:txBody>
          <a:bodyPr wrap="non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400" i="1" dirty="0" smtClean="0"/>
              <a:t>void</a:t>
            </a:r>
            <a:endParaRPr kumimoji="1" lang="ja-JP" altLang="en-US" sz="1400" i="1" dirty="0"/>
          </a:p>
        </p:txBody>
      </p:sp>
      <p:sp>
        <p:nvSpPr>
          <p:cNvPr id="67" name="テキスト ボックス 83"/>
          <p:cNvSpPr txBox="1"/>
          <p:nvPr/>
        </p:nvSpPr>
        <p:spPr>
          <a:xfrm>
            <a:off x="1112994" y="4487126"/>
            <a:ext cx="1002197" cy="307777"/>
          </a:xfrm>
          <a:prstGeom prst="rect">
            <a:avLst/>
          </a:prstGeom>
          <a:noFill/>
        </p:spPr>
        <p:txBody>
          <a:bodyPr wrap="non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sz="1400" dirty="0"/>
              <a:t>動詞</a:t>
            </a:r>
            <a:r>
              <a:rPr lang="ja-JP" altLang="en-US" sz="1400" dirty="0" smtClean="0"/>
              <a:t>  </a:t>
            </a:r>
            <a:r>
              <a:rPr lang="ja-JP" altLang="en-US" sz="1400" dirty="0"/>
              <a:t>名詞</a:t>
            </a:r>
            <a:endParaRPr lang="en-US" altLang="ja-JP" sz="1400" dirty="0" smtClean="0"/>
          </a:p>
        </p:txBody>
      </p:sp>
      <p:sp>
        <p:nvSpPr>
          <p:cNvPr id="68" name="テキスト ボックス 84"/>
          <p:cNvSpPr txBox="1"/>
          <p:nvPr/>
        </p:nvSpPr>
        <p:spPr>
          <a:xfrm>
            <a:off x="2423757" y="4487126"/>
            <a:ext cx="543739" cy="307777"/>
          </a:xfrm>
          <a:prstGeom prst="rect">
            <a:avLst/>
          </a:prstGeom>
          <a:noFill/>
        </p:spPr>
        <p:txBody>
          <a:bodyPr wrap="non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sz="1400" dirty="0"/>
              <a:t>名詞</a:t>
            </a:r>
            <a:endParaRPr kumimoji="1" lang="ja-JP" altLang="en-US" sz="1400" dirty="0"/>
          </a:p>
        </p:txBody>
      </p:sp>
      <p:sp>
        <p:nvSpPr>
          <p:cNvPr id="69" name="テキスト ボックス 85"/>
          <p:cNvSpPr txBox="1"/>
          <p:nvPr/>
        </p:nvSpPr>
        <p:spPr>
          <a:xfrm>
            <a:off x="3384731" y="4487126"/>
            <a:ext cx="543739" cy="307777"/>
          </a:xfrm>
          <a:prstGeom prst="rect">
            <a:avLst/>
          </a:prstGeom>
          <a:noFill/>
        </p:spPr>
        <p:txBody>
          <a:bodyPr wrap="non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sz="1400" dirty="0"/>
              <a:t>名詞</a:t>
            </a:r>
            <a:endParaRPr kumimoji="1" lang="ja-JP" altLang="en-US" sz="1400" dirty="0"/>
          </a:p>
        </p:txBody>
      </p:sp>
      <p:sp>
        <p:nvSpPr>
          <p:cNvPr id="70" name="テキスト ボックス 86"/>
          <p:cNvSpPr txBox="1"/>
          <p:nvPr/>
        </p:nvSpPr>
        <p:spPr>
          <a:xfrm>
            <a:off x="226680" y="3369979"/>
            <a:ext cx="678392" cy="307777"/>
          </a:xfrm>
          <a:prstGeom prst="rect">
            <a:avLst/>
          </a:prstGeom>
          <a:noFill/>
        </p:spPr>
        <p:txBody>
          <a:bodyPr wrap="non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1400" b="1" dirty="0" smtClean="0"/>
              <a:t>返り値</a:t>
            </a:r>
            <a:endParaRPr lang="en-US" altLang="ja-JP" sz="1400" b="1" dirty="0" smtClean="0"/>
          </a:p>
        </p:txBody>
      </p:sp>
      <p:sp>
        <p:nvSpPr>
          <p:cNvPr id="71" name="テキスト ボックス 87"/>
          <p:cNvSpPr txBox="1"/>
          <p:nvPr/>
        </p:nvSpPr>
        <p:spPr>
          <a:xfrm>
            <a:off x="1166540" y="3388003"/>
            <a:ext cx="901209" cy="307777"/>
          </a:xfrm>
          <a:prstGeom prst="rect">
            <a:avLst/>
          </a:prstGeom>
          <a:noFill/>
        </p:spPr>
        <p:txBody>
          <a:bodyPr wrap="non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1400" b="1" dirty="0"/>
              <a:t>メソッド名</a:t>
            </a:r>
            <a:endParaRPr lang="en-US" altLang="ja-JP" sz="1400" b="1" dirty="0" smtClean="0"/>
          </a:p>
        </p:txBody>
      </p:sp>
      <p:sp>
        <p:nvSpPr>
          <p:cNvPr id="72" name="テキスト ボックス 88"/>
          <p:cNvSpPr txBox="1"/>
          <p:nvPr/>
        </p:nvSpPr>
        <p:spPr>
          <a:xfrm>
            <a:off x="2432414" y="3378676"/>
            <a:ext cx="543739" cy="307777"/>
          </a:xfrm>
          <a:prstGeom prst="rect">
            <a:avLst/>
          </a:prstGeom>
          <a:noFill/>
        </p:spPr>
        <p:txBody>
          <a:bodyPr wrap="non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sz="1400" b="1" dirty="0"/>
              <a:t>引数</a:t>
            </a:r>
            <a:endParaRPr kumimoji="1" lang="ja-JP" altLang="en-US" sz="1400" b="1" dirty="0"/>
          </a:p>
        </p:txBody>
      </p:sp>
      <p:sp>
        <p:nvSpPr>
          <p:cNvPr id="73" name="テキスト ボックス 89"/>
          <p:cNvSpPr txBox="1"/>
          <p:nvPr/>
        </p:nvSpPr>
        <p:spPr>
          <a:xfrm>
            <a:off x="3287115" y="3388003"/>
            <a:ext cx="819456" cy="307777"/>
          </a:xfrm>
          <a:prstGeom prst="rect">
            <a:avLst/>
          </a:prstGeom>
          <a:noFill/>
        </p:spPr>
        <p:txBody>
          <a:bodyPr wrap="non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1400" b="1" dirty="0"/>
              <a:t>クラス名</a:t>
            </a:r>
            <a:endParaRPr lang="en-US" altLang="ja-JP" sz="1400" b="1" dirty="0" smtClean="0"/>
          </a:p>
        </p:txBody>
      </p:sp>
      <p:sp>
        <p:nvSpPr>
          <p:cNvPr id="74" name="下矢印 73"/>
          <p:cNvSpPr/>
          <p:nvPr/>
        </p:nvSpPr>
        <p:spPr>
          <a:xfrm>
            <a:off x="434163" y="3915052"/>
            <a:ext cx="285752" cy="5000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sz="1400"/>
          </a:p>
        </p:txBody>
      </p:sp>
      <p:sp>
        <p:nvSpPr>
          <p:cNvPr id="75" name="テキスト ボックス 91"/>
          <p:cNvSpPr txBox="1"/>
          <p:nvPr/>
        </p:nvSpPr>
        <p:spPr>
          <a:xfrm>
            <a:off x="1112994" y="4058498"/>
            <a:ext cx="1249060" cy="307777"/>
          </a:xfrm>
          <a:prstGeom prst="rect">
            <a:avLst/>
          </a:prstGeom>
          <a:noFill/>
        </p:spPr>
        <p:txBody>
          <a:bodyPr wrap="non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400" dirty="0" smtClean="0"/>
              <a:t>add   Product</a:t>
            </a:r>
            <a:endParaRPr kumimoji="1" lang="ja-JP" altLang="en-US" sz="1400" dirty="0"/>
          </a:p>
        </p:txBody>
      </p:sp>
      <p:sp>
        <p:nvSpPr>
          <p:cNvPr id="77" name="下矢印 76"/>
          <p:cNvSpPr/>
          <p:nvPr/>
        </p:nvSpPr>
        <p:spPr>
          <a:xfrm>
            <a:off x="2566633" y="3934797"/>
            <a:ext cx="285752" cy="5000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sz="1400"/>
          </a:p>
        </p:txBody>
      </p:sp>
      <p:sp>
        <p:nvSpPr>
          <p:cNvPr id="78" name="下矢印 77"/>
          <p:cNvSpPr/>
          <p:nvPr/>
        </p:nvSpPr>
        <p:spPr>
          <a:xfrm>
            <a:off x="3527607" y="3915052"/>
            <a:ext cx="285752" cy="5000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sz="1400"/>
          </a:p>
        </p:txBody>
      </p:sp>
      <p:graphicFrame>
        <p:nvGraphicFramePr>
          <p:cNvPr id="79" name="表 78"/>
          <p:cNvGraphicFramePr>
            <a:graphicFrameLocks noGrp="1"/>
          </p:cNvGraphicFramePr>
          <p:nvPr>
            <p:extLst>
              <p:ext uri="{D42A27DB-BD31-4B8C-83A1-F6EECF244321}">
                <p14:modId xmlns:p14="http://schemas.microsoft.com/office/powerpoint/2010/main" val="4054532075"/>
              </p:ext>
            </p:extLst>
          </p:nvPr>
        </p:nvGraphicFramePr>
        <p:xfrm>
          <a:off x="5149808" y="2967054"/>
          <a:ext cx="3742533" cy="741680"/>
        </p:xfrm>
        <a:graphic>
          <a:graphicData uri="http://schemas.openxmlformats.org/drawingml/2006/table">
            <a:tbl>
              <a:tblPr firstRow="1" bandRow="1">
                <a:tableStyleId>{21E4AEA4-8DFA-4A89-87EB-49C32662AFE0}</a:tableStyleId>
              </a:tblPr>
              <a:tblGrid>
                <a:gridCol w="949909"/>
                <a:gridCol w="1360449"/>
                <a:gridCol w="1432175"/>
              </a:tblGrid>
              <a:tr h="370840">
                <a:tc>
                  <a:txBody>
                    <a:bodyPr/>
                    <a:lstStyle/>
                    <a:p>
                      <a:r>
                        <a:rPr kumimoji="1" lang="ja-JP" altLang="en-US" dirty="0" smtClean="0"/>
                        <a:t>動詞</a:t>
                      </a:r>
                      <a:endParaRPr kumimoji="1" lang="ja-JP" altLang="en-US" dirty="0"/>
                    </a:p>
                  </a:txBody>
                  <a:tcPr/>
                </a:tc>
                <a:tc>
                  <a:txBody>
                    <a:bodyPr/>
                    <a:lstStyle/>
                    <a:p>
                      <a:r>
                        <a:rPr kumimoji="1" lang="ja-JP" altLang="en-US" dirty="0" smtClean="0"/>
                        <a:t>直接目的語</a:t>
                      </a:r>
                      <a:endParaRPr kumimoji="1" lang="ja-JP" altLang="en-US" dirty="0"/>
                    </a:p>
                  </a:txBody>
                  <a:tcPr/>
                </a:tc>
                <a:tc>
                  <a:txBody>
                    <a:bodyPr/>
                    <a:lstStyle/>
                    <a:p>
                      <a:r>
                        <a:rPr kumimoji="1" lang="ja-JP" altLang="en-US" dirty="0" smtClean="0"/>
                        <a:t>間接目的語</a:t>
                      </a:r>
                      <a:endParaRPr kumimoji="1" lang="ja-JP" altLang="en-US" dirty="0"/>
                    </a:p>
                  </a:txBody>
                  <a:tcPr/>
                </a:tc>
              </a:tr>
              <a:tr h="370840">
                <a:tc>
                  <a:txBody>
                    <a:bodyPr/>
                    <a:lstStyle/>
                    <a:p>
                      <a:r>
                        <a:rPr kumimoji="1" lang="ja-JP" altLang="en-US" i="0" dirty="0" smtClean="0"/>
                        <a:t>動詞</a:t>
                      </a:r>
                      <a:r>
                        <a:rPr kumimoji="1" lang="en-US" altLang="ja-JP" i="0" dirty="0" smtClean="0"/>
                        <a:t>1</a:t>
                      </a:r>
                      <a:endParaRPr kumimoji="1" lang="ja-JP" altLang="en-US" i="0" dirty="0"/>
                    </a:p>
                  </a:txBody>
                  <a:tcPr/>
                </a:tc>
                <a:tc>
                  <a:txBody>
                    <a:bodyPr/>
                    <a:lstStyle/>
                    <a:p>
                      <a:r>
                        <a:rPr kumimoji="1" lang="ja-JP" altLang="en-US" i="0" dirty="0" smtClean="0"/>
                        <a:t>名詞</a:t>
                      </a:r>
                      <a:r>
                        <a:rPr kumimoji="1" lang="en-US" altLang="ja-JP" i="0" dirty="0" smtClean="0"/>
                        <a:t>2</a:t>
                      </a:r>
                      <a:endParaRPr kumimoji="1" lang="ja-JP" altLang="en-US" i="0" dirty="0"/>
                    </a:p>
                  </a:txBody>
                  <a:tcPr/>
                </a:tc>
                <a:tc>
                  <a:txBody>
                    <a:bodyPr/>
                    <a:lstStyle/>
                    <a:p>
                      <a:r>
                        <a:rPr kumimoji="1" lang="ja-JP" altLang="en-US" i="0" dirty="0" smtClean="0"/>
                        <a:t>名詞</a:t>
                      </a:r>
                      <a:r>
                        <a:rPr kumimoji="1" lang="en-US" altLang="ja-JP" i="0" dirty="0" smtClean="0"/>
                        <a:t>3</a:t>
                      </a:r>
                      <a:endParaRPr kumimoji="1" lang="ja-JP" altLang="en-US" i="0" dirty="0"/>
                    </a:p>
                  </a:txBody>
                  <a:tcPr/>
                </a:tc>
              </a:tr>
            </a:tbl>
          </a:graphicData>
        </a:graphic>
      </p:graphicFrame>
      <p:sp>
        <p:nvSpPr>
          <p:cNvPr id="3" name="テキスト ボックス 2"/>
          <p:cNvSpPr txBox="1"/>
          <p:nvPr/>
        </p:nvSpPr>
        <p:spPr>
          <a:xfrm>
            <a:off x="2289679" y="2355076"/>
            <a:ext cx="1866217" cy="646331"/>
          </a:xfrm>
          <a:prstGeom prst="rect">
            <a:avLst/>
          </a:prstGeom>
          <a:noFill/>
        </p:spPr>
        <p:txBody>
          <a:bodyPr wrap="none" rtlCol="0">
            <a:spAutoFit/>
          </a:bodyPr>
          <a:lstStyle/>
          <a:p>
            <a:r>
              <a:rPr lang="en-US" altLang="ja-JP" i="1" dirty="0" smtClean="0"/>
              <a:t>Step1. </a:t>
            </a:r>
            <a:r>
              <a:rPr lang="en-US" altLang="ja-JP" i="1" dirty="0"/>
              <a:t> </a:t>
            </a:r>
            <a:r>
              <a:rPr kumimoji="1" lang="ja-JP" altLang="en-US" i="1" dirty="0" smtClean="0"/>
              <a:t>メソッド</a:t>
            </a:r>
            <a:endParaRPr kumimoji="1" lang="en-US" altLang="ja-JP" i="1" dirty="0" smtClean="0"/>
          </a:p>
          <a:p>
            <a:r>
              <a:rPr kumimoji="1" lang="ja-JP" altLang="en-US" i="1" dirty="0" smtClean="0"/>
              <a:t>プロパティの取得</a:t>
            </a:r>
            <a:endParaRPr kumimoji="1" lang="ja-JP" altLang="en-US" i="1" dirty="0"/>
          </a:p>
        </p:txBody>
      </p:sp>
      <p:sp>
        <p:nvSpPr>
          <p:cNvPr id="5" name="下矢印 4"/>
          <p:cNvSpPr/>
          <p:nvPr/>
        </p:nvSpPr>
        <p:spPr>
          <a:xfrm>
            <a:off x="6146357" y="3850621"/>
            <a:ext cx="484632" cy="1089374"/>
          </a:xfrm>
          <a:prstGeom prst="downArrow">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p:cNvSpPr/>
          <p:nvPr/>
        </p:nvSpPr>
        <p:spPr>
          <a:xfrm>
            <a:off x="4513838" y="4207811"/>
            <a:ext cx="1796557" cy="27474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6670436" y="4073873"/>
            <a:ext cx="2146742" cy="646331"/>
          </a:xfrm>
          <a:prstGeom prst="rect">
            <a:avLst/>
          </a:prstGeom>
          <a:noFill/>
        </p:spPr>
        <p:txBody>
          <a:bodyPr wrap="none" rtlCol="0">
            <a:spAutoFit/>
          </a:bodyPr>
          <a:lstStyle/>
          <a:p>
            <a:r>
              <a:rPr kumimoji="1" lang="en-US" altLang="ja-JP" i="1" dirty="0" smtClean="0"/>
              <a:t>Step2. </a:t>
            </a:r>
            <a:r>
              <a:rPr kumimoji="1" lang="ja-JP" altLang="en-US" i="1" dirty="0" smtClean="0"/>
              <a:t>動詞</a:t>
            </a:r>
            <a:r>
              <a:rPr kumimoji="1" lang="en-US" altLang="ja-JP" i="1" dirty="0" smtClean="0"/>
              <a:t>-</a:t>
            </a:r>
            <a:r>
              <a:rPr kumimoji="1" lang="ja-JP" altLang="en-US" i="1" dirty="0" smtClean="0"/>
              <a:t>目的語</a:t>
            </a:r>
            <a:endParaRPr kumimoji="1" lang="en-US" altLang="ja-JP" i="1" dirty="0" smtClean="0"/>
          </a:p>
          <a:p>
            <a:r>
              <a:rPr lang="ja-JP" altLang="en-US" i="1" dirty="0" smtClean="0"/>
              <a:t>関係の抽出</a:t>
            </a:r>
            <a:endParaRPr kumimoji="1" lang="ja-JP" altLang="en-US" i="1" dirty="0"/>
          </a:p>
        </p:txBody>
      </p:sp>
      <p:sp>
        <p:nvSpPr>
          <p:cNvPr id="8" name="テキスト ボックス 7"/>
          <p:cNvSpPr txBox="1"/>
          <p:nvPr/>
        </p:nvSpPr>
        <p:spPr>
          <a:xfrm>
            <a:off x="4486178" y="5077394"/>
            <a:ext cx="4171335" cy="369332"/>
          </a:xfrm>
          <a:prstGeom prst="rect">
            <a:avLst/>
          </a:prstGeom>
          <a:noFill/>
        </p:spPr>
        <p:txBody>
          <a:bodyPr wrap="none" rtlCol="0">
            <a:spAutoFit/>
          </a:bodyPr>
          <a:lstStyle/>
          <a:p>
            <a:r>
              <a:rPr kumimoji="1" lang="en-US" altLang="ja-JP" i="1" dirty="0" smtClean="0"/>
              <a:t>Step3. </a:t>
            </a:r>
            <a:r>
              <a:rPr kumimoji="1" lang="ja-JP" altLang="en-US" i="1" dirty="0" smtClean="0"/>
              <a:t>動詞</a:t>
            </a:r>
            <a:r>
              <a:rPr kumimoji="1" lang="en-US" altLang="ja-JP" i="1" dirty="0" smtClean="0"/>
              <a:t>-</a:t>
            </a:r>
            <a:r>
              <a:rPr kumimoji="1" lang="ja-JP" altLang="en-US" i="1" dirty="0" smtClean="0"/>
              <a:t>目的語関係の</a:t>
            </a:r>
            <a:r>
              <a:rPr lang="ja-JP" altLang="en-US" i="1" dirty="0"/>
              <a:t>フィルタリング</a:t>
            </a:r>
            <a:endParaRPr kumimoji="1" lang="ja-JP" altLang="en-US" i="1" dirty="0"/>
          </a:p>
        </p:txBody>
      </p:sp>
      <p:sp>
        <p:nvSpPr>
          <p:cNvPr id="9" name="テキスト ボックス 8"/>
          <p:cNvSpPr txBox="1"/>
          <p:nvPr/>
        </p:nvSpPr>
        <p:spPr>
          <a:xfrm>
            <a:off x="876504" y="5138810"/>
            <a:ext cx="595035" cy="338554"/>
          </a:xfrm>
          <a:prstGeom prst="rect">
            <a:avLst/>
          </a:prstGeom>
          <a:noFill/>
        </p:spPr>
        <p:txBody>
          <a:bodyPr wrap="none" rtlCol="0">
            <a:spAutoFit/>
          </a:bodyPr>
          <a:lstStyle/>
          <a:p>
            <a:r>
              <a:rPr lang="ja-JP" altLang="en-US" sz="1600" dirty="0" smtClean="0">
                <a:solidFill>
                  <a:srgbClr val="008000"/>
                </a:solidFill>
                <a:latin typeface="HGS創英角ｺﾞｼｯｸUB" pitchFamily="50" charset="-128"/>
                <a:ea typeface="HGS創英角ｺﾞｼｯｸUB" pitchFamily="50" charset="-128"/>
              </a:rPr>
              <a:t>辞書</a:t>
            </a:r>
            <a:endParaRPr lang="ja-JP" altLang="en-US" sz="1600" dirty="0">
              <a:solidFill>
                <a:srgbClr val="008000"/>
              </a:solidFill>
              <a:latin typeface="HGS創英角ｺﾞｼｯｸUB" pitchFamily="50" charset="-128"/>
              <a:ea typeface="HGS創英角ｺﾞｼｯｸUB" pitchFamily="50" charset="-128"/>
            </a:endParaRPr>
          </a:p>
        </p:txBody>
      </p:sp>
      <p:cxnSp>
        <p:nvCxnSpPr>
          <p:cNvPr id="11" name="直線コネクタ 10"/>
          <p:cNvCxnSpPr>
            <a:stCxn id="62" idx="2"/>
          </p:cNvCxnSpPr>
          <p:nvPr/>
        </p:nvCxnSpPr>
        <p:spPr>
          <a:xfrm flipH="1">
            <a:off x="1327244" y="3930807"/>
            <a:ext cx="335741" cy="144016"/>
          </a:xfrm>
          <a:prstGeom prst="line">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15" name="直線コネクタ 14"/>
          <p:cNvCxnSpPr>
            <a:stCxn id="62" idx="2"/>
          </p:cNvCxnSpPr>
          <p:nvPr/>
        </p:nvCxnSpPr>
        <p:spPr>
          <a:xfrm>
            <a:off x="1662985" y="3930807"/>
            <a:ext cx="267021" cy="144016"/>
          </a:xfrm>
          <a:prstGeom prst="line">
            <a:avLst/>
          </a:prstGeom>
          <a:ln w="254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70321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80"/>
                                        </p:tgtEl>
                                      </p:cBhvr>
                                    </p:animEffect>
                                    <p:set>
                                      <p:cBhvr>
                                        <p:cTn id="7" dur="1" fill="hold">
                                          <p:stCondLst>
                                            <p:cond delay="499"/>
                                          </p:stCondLst>
                                        </p:cTn>
                                        <p:tgtEl>
                                          <p:spTgt spid="80"/>
                                        </p:tgtEl>
                                        <p:attrNameLst>
                                          <p:attrName>style.visibility</p:attrName>
                                        </p:attrNameLst>
                                      </p:cBhvr>
                                      <p:to>
                                        <p:strVal val="hidden"/>
                                      </p:to>
                                    </p:set>
                                  </p:childTnLst>
                                </p:cTn>
                              </p:par>
                              <p:par>
                                <p:cTn id="8" presetID="1" presetClass="exit" presetSubtype="0" fill="hold" grpId="0" nodeType="withEffect">
                                  <p:stCondLst>
                                    <p:cond delay="0"/>
                                  </p:stCondLst>
                                  <p:childTnLst>
                                    <p:set>
                                      <p:cBhvr>
                                        <p:cTn id="9" dur="1" fill="hold">
                                          <p:stCondLst>
                                            <p:cond delay="0"/>
                                          </p:stCondLst>
                                        </p:cTn>
                                        <p:tgtEl>
                                          <p:spTgt spid="28"/>
                                        </p:tgtEl>
                                        <p:attrNameLst>
                                          <p:attrName>style.visibility</p:attrName>
                                        </p:attrNameLst>
                                      </p:cBhvr>
                                      <p:to>
                                        <p:strVal val="hidden"/>
                                      </p:to>
                                    </p:set>
                                  </p:childTnLst>
                                </p:cTn>
                              </p:par>
                              <p:par>
                                <p:cTn id="10" presetID="14" presetClass="entr" presetSubtype="10" fill="hold" grpId="0" nodeType="with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randombar(horizontal)">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P spid="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Step1:</a:t>
            </a:r>
            <a:r>
              <a:rPr lang="ja-JP" altLang="en-US" dirty="0" smtClean="0"/>
              <a:t>メソッドプロパティの抽出</a:t>
            </a:r>
            <a:endParaRPr kumimoji="1" lang="ja-JP" altLang="en-US" dirty="0"/>
          </a:p>
        </p:txBody>
      </p:sp>
      <p:sp>
        <p:nvSpPr>
          <p:cNvPr id="4" name="スライド番号プレースホルダー 3"/>
          <p:cNvSpPr>
            <a:spLocks noGrp="1"/>
          </p:cNvSpPr>
          <p:nvPr>
            <p:ph type="sldNum" sz="quarter" idx="12"/>
          </p:nvPr>
        </p:nvSpPr>
        <p:spPr/>
        <p:txBody>
          <a:bodyPr/>
          <a:lstStyle/>
          <a:p>
            <a:fld id="{5DC2F9B2-9102-46F3-A7AC-390E287FB91D}" type="slidenum">
              <a:rPr lang="en-US" altLang="ja-JP" smtClean="0"/>
              <a:pPr/>
              <a:t>12</a:t>
            </a:fld>
            <a:endParaRPr lang="en-US" altLang="ja-JP"/>
          </a:p>
        </p:txBody>
      </p:sp>
      <p:sp>
        <p:nvSpPr>
          <p:cNvPr id="28" name="正方形/長方形 27"/>
          <p:cNvSpPr/>
          <p:nvPr/>
        </p:nvSpPr>
        <p:spPr>
          <a:xfrm>
            <a:off x="610792" y="1696453"/>
            <a:ext cx="8064896" cy="194421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29" name="テキスト ボックス 28"/>
          <p:cNvSpPr txBox="1"/>
          <p:nvPr/>
        </p:nvSpPr>
        <p:spPr>
          <a:xfrm>
            <a:off x="725336" y="1749093"/>
            <a:ext cx="888385" cy="400110"/>
          </a:xfrm>
          <a:prstGeom prst="rect">
            <a:avLst/>
          </a:prstGeom>
          <a:noFill/>
        </p:spPr>
        <p:txBody>
          <a:bodyPr wrap="none" rtlCol="0">
            <a:spAutoFit/>
          </a:bodyPr>
          <a:lstStyle/>
          <a:p>
            <a:r>
              <a:rPr lang="ja-JP" altLang="en-US" sz="2000" dirty="0"/>
              <a:t>返り値</a:t>
            </a:r>
            <a:endParaRPr kumimoji="1" lang="ja-JP" altLang="en-US" sz="2000" dirty="0"/>
          </a:p>
        </p:txBody>
      </p:sp>
      <p:sp>
        <p:nvSpPr>
          <p:cNvPr id="30" name="テキスト ボックス 29"/>
          <p:cNvSpPr txBox="1"/>
          <p:nvPr/>
        </p:nvSpPr>
        <p:spPr>
          <a:xfrm>
            <a:off x="2568353" y="1770553"/>
            <a:ext cx="1202573" cy="400110"/>
          </a:xfrm>
          <a:prstGeom prst="rect">
            <a:avLst/>
          </a:prstGeom>
          <a:noFill/>
        </p:spPr>
        <p:txBody>
          <a:bodyPr wrap="none" rtlCol="0">
            <a:spAutoFit/>
          </a:bodyPr>
          <a:lstStyle/>
          <a:p>
            <a:r>
              <a:rPr lang="ja-JP" altLang="en-US" sz="2000" dirty="0"/>
              <a:t>メソッド名</a:t>
            </a:r>
            <a:endParaRPr kumimoji="1" lang="ja-JP" altLang="en-US" sz="2000" dirty="0"/>
          </a:p>
        </p:txBody>
      </p:sp>
      <p:sp>
        <p:nvSpPr>
          <p:cNvPr id="31" name="テキスト ボックス 30"/>
          <p:cNvSpPr txBox="1"/>
          <p:nvPr/>
        </p:nvSpPr>
        <p:spPr>
          <a:xfrm>
            <a:off x="5485521" y="1770553"/>
            <a:ext cx="697627" cy="400110"/>
          </a:xfrm>
          <a:prstGeom prst="rect">
            <a:avLst/>
          </a:prstGeom>
          <a:noFill/>
        </p:spPr>
        <p:txBody>
          <a:bodyPr wrap="none" rtlCol="0">
            <a:spAutoFit/>
          </a:bodyPr>
          <a:lstStyle/>
          <a:p>
            <a:r>
              <a:rPr lang="ja-JP" altLang="en-US" sz="2000" dirty="0"/>
              <a:t>引数</a:t>
            </a:r>
            <a:endParaRPr kumimoji="1" lang="ja-JP" altLang="en-US" sz="2000" dirty="0"/>
          </a:p>
        </p:txBody>
      </p:sp>
      <p:sp>
        <p:nvSpPr>
          <p:cNvPr id="32" name="テキスト ボックス 31"/>
          <p:cNvSpPr txBox="1"/>
          <p:nvPr/>
        </p:nvSpPr>
        <p:spPr>
          <a:xfrm>
            <a:off x="7222099" y="1770553"/>
            <a:ext cx="1085554" cy="400110"/>
          </a:xfrm>
          <a:prstGeom prst="rect">
            <a:avLst/>
          </a:prstGeom>
          <a:noFill/>
        </p:spPr>
        <p:txBody>
          <a:bodyPr wrap="none" rtlCol="0">
            <a:spAutoFit/>
          </a:bodyPr>
          <a:lstStyle/>
          <a:p>
            <a:r>
              <a:rPr lang="ja-JP" altLang="en-US" sz="2000" dirty="0"/>
              <a:t>クラス名</a:t>
            </a:r>
            <a:endParaRPr kumimoji="1" lang="ja-JP" altLang="en-US" sz="2000" dirty="0"/>
          </a:p>
        </p:txBody>
      </p:sp>
      <p:sp>
        <p:nvSpPr>
          <p:cNvPr id="33" name="下矢印 32"/>
          <p:cNvSpPr/>
          <p:nvPr/>
        </p:nvSpPr>
        <p:spPr>
          <a:xfrm>
            <a:off x="973880" y="2199181"/>
            <a:ext cx="285752"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下矢印 33"/>
          <p:cNvSpPr/>
          <p:nvPr/>
        </p:nvSpPr>
        <p:spPr>
          <a:xfrm>
            <a:off x="3059832" y="2199181"/>
            <a:ext cx="285752"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下矢印 34"/>
          <p:cNvSpPr/>
          <p:nvPr/>
        </p:nvSpPr>
        <p:spPr>
          <a:xfrm>
            <a:off x="5672640" y="2199181"/>
            <a:ext cx="285752"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下矢印 35"/>
          <p:cNvSpPr/>
          <p:nvPr/>
        </p:nvSpPr>
        <p:spPr>
          <a:xfrm>
            <a:off x="7606008" y="2199181"/>
            <a:ext cx="285752"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テキスト ボックス 36"/>
          <p:cNvSpPr txBox="1"/>
          <p:nvPr/>
        </p:nvSpPr>
        <p:spPr>
          <a:xfrm>
            <a:off x="629165" y="2699247"/>
            <a:ext cx="1202573" cy="646331"/>
          </a:xfrm>
          <a:prstGeom prst="rect">
            <a:avLst/>
          </a:prstGeom>
          <a:noFill/>
        </p:spPr>
        <p:txBody>
          <a:bodyPr wrap="none" rtlCol="0">
            <a:spAutoFit/>
          </a:bodyPr>
          <a:lstStyle/>
          <a:p>
            <a:pPr algn="ctr"/>
            <a:r>
              <a:rPr lang="ja-JP" altLang="en-US" dirty="0"/>
              <a:t>名詞</a:t>
            </a:r>
            <a:endParaRPr lang="en-US" altLang="ja-JP" dirty="0"/>
          </a:p>
          <a:p>
            <a:pPr algn="ctr"/>
            <a:r>
              <a:rPr lang="ja-JP" altLang="en-US" dirty="0" smtClean="0"/>
              <a:t>返り値なし</a:t>
            </a:r>
            <a:endParaRPr kumimoji="1" lang="ja-JP" altLang="en-US" dirty="0"/>
          </a:p>
        </p:txBody>
      </p:sp>
      <p:sp>
        <p:nvSpPr>
          <p:cNvPr id="38" name="テキスト ボックス 37"/>
          <p:cNvSpPr txBox="1"/>
          <p:nvPr/>
        </p:nvSpPr>
        <p:spPr>
          <a:xfrm>
            <a:off x="2069947" y="2622070"/>
            <a:ext cx="2690475" cy="923330"/>
          </a:xfrm>
          <a:prstGeom prst="rect">
            <a:avLst/>
          </a:prstGeom>
          <a:noFill/>
        </p:spPr>
        <p:txBody>
          <a:bodyPr wrap="square" rtlCol="0">
            <a:spAutoFit/>
          </a:bodyPr>
          <a:lstStyle/>
          <a:p>
            <a:r>
              <a:rPr lang="ja-JP" altLang="en-US" dirty="0"/>
              <a:t>複合語</a:t>
            </a:r>
            <a:r>
              <a:rPr lang="ja-JP" altLang="en-US" dirty="0" smtClean="0"/>
              <a:t>を分割し，</a:t>
            </a:r>
            <a:endParaRPr lang="en-US" altLang="ja-JP" dirty="0" smtClean="0"/>
          </a:p>
          <a:p>
            <a:r>
              <a:rPr lang="ja-JP" altLang="en-US" dirty="0" smtClean="0"/>
              <a:t>各単語の品詞を判定する</a:t>
            </a:r>
            <a:endParaRPr lang="en-US" altLang="ja-JP" dirty="0" smtClean="0"/>
          </a:p>
          <a:p>
            <a:r>
              <a:rPr lang="en-US" altLang="ja-JP" dirty="0" smtClean="0"/>
              <a:t>( </a:t>
            </a:r>
            <a:r>
              <a:rPr lang="en-US" altLang="ja-JP" dirty="0" err="1" smtClean="0"/>
              <a:t>OpenNLP</a:t>
            </a:r>
            <a:r>
              <a:rPr lang="en-US" altLang="ja-JP" dirty="0" smtClean="0"/>
              <a:t> [3] </a:t>
            </a:r>
            <a:r>
              <a:rPr lang="ja-JP" altLang="en-US" dirty="0" smtClean="0"/>
              <a:t>を使用</a:t>
            </a:r>
            <a:r>
              <a:rPr lang="en-US" altLang="ja-JP" dirty="0" smtClean="0"/>
              <a:t>)</a:t>
            </a:r>
            <a:endParaRPr kumimoji="1" lang="ja-JP" altLang="en-US" dirty="0"/>
          </a:p>
        </p:txBody>
      </p:sp>
      <p:sp>
        <p:nvSpPr>
          <p:cNvPr id="39" name="テキスト ボックス 38"/>
          <p:cNvSpPr txBox="1"/>
          <p:nvPr/>
        </p:nvSpPr>
        <p:spPr>
          <a:xfrm>
            <a:off x="5236840" y="2699247"/>
            <a:ext cx="1107996" cy="369332"/>
          </a:xfrm>
          <a:prstGeom prst="rect">
            <a:avLst/>
          </a:prstGeom>
          <a:noFill/>
        </p:spPr>
        <p:txBody>
          <a:bodyPr wrap="none" rtlCol="0">
            <a:spAutoFit/>
          </a:bodyPr>
          <a:lstStyle/>
          <a:p>
            <a:r>
              <a:rPr lang="ja-JP" altLang="en-US" dirty="0" smtClean="0"/>
              <a:t>名詞の列</a:t>
            </a:r>
            <a:endParaRPr kumimoji="1" lang="ja-JP" altLang="en-US" dirty="0"/>
          </a:p>
        </p:txBody>
      </p:sp>
      <p:sp>
        <p:nvSpPr>
          <p:cNvPr id="40" name="テキスト ボックス 39"/>
          <p:cNvSpPr txBox="1"/>
          <p:nvPr/>
        </p:nvSpPr>
        <p:spPr>
          <a:xfrm>
            <a:off x="7405335" y="2677475"/>
            <a:ext cx="646331" cy="369332"/>
          </a:xfrm>
          <a:prstGeom prst="rect">
            <a:avLst/>
          </a:prstGeom>
          <a:noFill/>
        </p:spPr>
        <p:txBody>
          <a:bodyPr wrap="none" rtlCol="0">
            <a:spAutoFit/>
          </a:bodyPr>
          <a:lstStyle/>
          <a:p>
            <a:r>
              <a:rPr lang="ja-JP" altLang="en-US" dirty="0"/>
              <a:t>名詞</a:t>
            </a:r>
            <a:endParaRPr kumimoji="1" lang="ja-JP" altLang="en-US" dirty="0"/>
          </a:p>
        </p:txBody>
      </p:sp>
      <p:sp>
        <p:nvSpPr>
          <p:cNvPr id="56" name="正方形/長方形 55"/>
          <p:cNvSpPr/>
          <p:nvPr/>
        </p:nvSpPr>
        <p:spPr>
          <a:xfrm>
            <a:off x="1089334" y="4348852"/>
            <a:ext cx="6507002" cy="1428760"/>
          </a:xfrm>
          <a:prstGeom prst="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57" name="テキスト ボックス 56"/>
          <p:cNvSpPr txBox="1"/>
          <p:nvPr/>
        </p:nvSpPr>
        <p:spPr>
          <a:xfrm>
            <a:off x="1309792" y="4348852"/>
            <a:ext cx="642942" cy="369332"/>
          </a:xfrm>
          <a:prstGeom prst="rect">
            <a:avLst/>
          </a:prstGeom>
          <a:noFill/>
        </p:spPr>
        <p:txBody>
          <a:bodyPr wrap="square" rtlCol="0">
            <a:spAutoFit/>
          </a:bodyPr>
          <a:lstStyle/>
          <a:p>
            <a:r>
              <a:rPr lang="en-US" altLang="ja-JP" dirty="0" smtClean="0"/>
              <a:t>void    </a:t>
            </a:r>
            <a:endParaRPr kumimoji="1" lang="ja-JP" altLang="en-US" dirty="0"/>
          </a:p>
        </p:txBody>
      </p:sp>
      <p:sp>
        <p:nvSpPr>
          <p:cNvPr id="58" name="テキスト ボックス 57"/>
          <p:cNvSpPr txBox="1"/>
          <p:nvPr/>
        </p:nvSpPr>
        <p:spPr>
          <a:xfrm>
            <a:off x="2309924" y="4348852"/>
            <a:ext cx="2266390" cy="369332"/>
          </a:xfrm>
          <a:prstGeom prst="rect">
            <a:avLst/>
          </a:prstGeom>
          <a:noFill/>
        </p:spPr>
        <p:txBody>
          <a:bodyPr wrap="none" rtlCol="0">
            <a:spAutoFit/>
          </a:bodyPr>
          <a:lstStyle/>
          <a:p>
            <a:r>
              <a:rPr lang="en-US" altLang="ja-JP" dirty="0" err="1" smtClean="0"/>
              <a:t>createTicketForUser</a:t>
            </a:r>
            <a:endParaRPr kumimoji="1" lang="ja-JP" altLang="en-US" dirty="0"/>
          </a:p>
        </p:txBody>
      </p:sp>
      <p:sp>
        <p:nvSpPr>
          <p:cNvPr id="59" name="テキスト ボックス 58"/>
          <p:cNvSpPr txBox="1"/>
          <p:nvPr/>
        </p:nvSpPr>
        <p:spPr>
          <a:xfrm>
            <a:off x="5310320" y="4348852"/>
            <a:ext cx="671979" cy="369332"/>
          </a:xfrm>
          <a:prstGeom prst="rect">
            <a:avLst/>
          </a:prstGeom>
          <a:noFill/>
        </p:spPr>
        <p:txBody>
          <a:bodyPr wrap="none" rtlCol="0">
            <a:spAutoFit/>
          </a:bodyPr>
          <a:lstStyle/>
          <a:p>
            <a:r>
              <a:rPr kumimoji="1" lang="en-US" altLang="ja-JP" dirty="0" smtClean="0"/>
              <a:t>User</a:t>
            </a:r>
            <a:endParaRPr kumimoji="1" lang="ja-JP" altLang="en-US" dirty="0"/>
          </a:p>
        </p:txBody>
      </p:sp>
      <p:sp>
        <p:nvSpPr>
          <p:cNvPr id="60" name="テキスト ボックス 59"/>
          <p:cNvSpPr txBox="1"/>
          <p:nvPr/>
        </p:nvSpPr>
        <p:spPr>
          <a:xfrm>
            <a:off x="6453328" y="4348852"/>
            <a:ext cx="864339" cy="369332"/>
          </a:xfrm>
          <a:prstGeom prst="rect">
            <a:avLst/>
          </a:prstGeom>
          <a:noFill/>
        </p:spPr>
        <p:txBody>
          <a:bodyPr wrap="none" rtlCol="0">
            <a:spAutoFit/>
          </a:bodyPr>
          <a:lstStyle/>
          <a:p>
            <a:r>
              <a:rPr kumimoji="1" lang="en-US" altLang="ja-JP" dirty="0" smtClean="0"/>
              <a:t>Server</a:t>
            </a:r>
            <a:endParaRPr kumimoji="1" lang="ja-JP" altLang="en-US" dirty="0"/>
          </a:p>
        </p:txBody>
      </p:sp>
      <p:sp>
        <p:nvSpPr>
          <p:cNvPr id="61" name="下矢印 60"/>
          <p:cNvSpPr/>
          <p:nvPr/>
        </p:nvSpPr>
        <p:spPr>
          <a:xfrm>
            <a:off x="1452668" y="4706042"/>
            <a:ext cx="357190" cy="64294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2" name="テキスト ボックス 61"/>
          <p:cNvSpPr txBox="1"/>
          <p:nvPr/>
        </p:nvSpPr>
        <p:spPr>
          <a:xfrm>
            <a:off x="1089334" y="5401296"/>
            <a:ext cx="1202573" cy="369332"/>
          </a:xfrm>
          <a:prstGeom prst="rect">
            <a:avLst/>
          </a:prstGeom>
          <a:noFill/>
        </p:spPr>
        <p:txBody>
          <a:bodyPr wrap="none" rtlCol="0">
            <a:spAutoFit/>
          </a:bodyPr>
          <a:lstStyle/>
          <a:p>
            <a:r>
              <a:rPr lang="ja-JP" altLang="en-US" dirty="0" smtClean="0"/>
              <a:t>返り値なし</a:t>
            </a:r>
            <a:endParaRPr kumimoji="1" lang="ja-JP" altLang="en-US" dirty="0"/>
          </a:p>
        </p:txBody>
      </p:sp>
      <p:sp>
        <p:nvSpPr>
          <p:cNvPr id="63" name="テキスト ボックス 62"/>
          <p:cNvSpPr txBox="1"/>
          <p:nvPr/>
        </p:nvSpPr>
        <p:spPr>
          <a:xfrm>
            <a:off x="2214622" y="5439058"/>
            <a:ext cx="2646878" cy="369332"/>
          </a:xfrm>
          <a:prstGeom prst="rect">
            <a:avLst/>
          </a:prstGeom>
          <a:noFill/>
        </p:spPr>
        <p:txBody>
          <a:bodyPr wrap="none" rtlCol="0">
            <a:spAutoFit/>
          </a:bodyPr>
          <a:lstStyle/>
          <a:p>
            <a:r>
              <a:rPr lang="ja-JP" altLang="en-US" dirty="0"/>
              <a:t>動詞</a:t>
            </a:r>
            <a:r>
              <a:rPr lang="ja-JP" altLang="en-US" dirty="0" smtClean="0"/>
              <a:t>  </a:t>
            </a:r>
            <a:r>
              <a:rPr lang="ja-JP" altLang="en-US" dirty="0"/>
              <a:t>名詞</a:t>
            </a:r>
            <a:r>
              <a:rPr lang="en-US" altLang="ja-JP" dirty="0" smtClean="0"/>
              <a:t> </a:t>
            </a:r>
            <a:r>
              <a:rPr lang="ja-JP" altLang="en-US" dirty="0" smtClean="0"/>
              <a:t> 前置詞</a:t>
            </a:r>
            <a:r>
              <a:rPr lang="en-US" altLang="ja-JP" dirty="0" smtClean="0"/>
              <a:t> </a:t>
            </a:r>
            <a:r>
              <a:rPr lang="ja-JP" altLang="en-US" dirty="0" smtClean="0"/>
              <a:t> </a:t>
            </a:r>
            <a:r>
              <a:rPr lang="ja-JP" altLang="en-US" dirty="0"/>
              <a:t>名詞</a:t>
            </a:r>
            <a:endParaRPr kumimoji="1" lang="ja-JP" altLang="en-US" dirty="0"/>
          </a:p>
        </p:txBody>
      </p:sp>
      <p:sp>
        <p:nvSpPr>
          <p:cNvPr id="64" name="テキスト ボックス 63"/>
          <p:cNvSpPr txBox="1"/>
          <p:nvPr/>
        </p:nvSpPr>
        <p:spPr>
          <a:xfrm>
            <a:off x="5310320" y="5408280"/>
            <a:ext cx="646331" cy="369332"/>
          </a:xfrm>
          <a:prstGeom prst="rect">
            <a:avLst/>
          </a:prstGeom>
          <a:noFill/>
        </p:spPr>
        <p:txBody>
          <a:bodyPr wrap="none" rtlCol="0">
            <a:spAutoFit/>
          </a:bodyPr>
          <a:lstStyle/>
          <a:p>
            <a:r>
              <a:rPr lang="ja-JP" altLang="en-US" dirty="0"/>
              <a:t>名詞</a:t>
            </a:r>
            <a:endParaRPr kumimoji="1" lang="ja-JP" altLang="en-US" dirty="0"/>
          </a:p>
        </p:txBody>
      </p:sp>
      <p:sp>
        <p:nvSpPr>
          <p:cNvPr id="65" name="テキスト ボックス 64"/>
          <p:cNvSpPr txBox="1"/>
          <p:nvPr/>
        </p:nvSpPr>
        <p:spPr>
          <a:xfrm>
            <a:off x="6596204" y="5408280"/>
            <a:ext cx="646331" cy="369332"/>
          </a:xfrm>
          <a:prstGeom prst="rect">
            <a:avLst/>
          </a:prstGeom>
          <a:noFill/>
        </p:spPr>
        <p:txBody>
          <a:bodyPr wrap="none" rtlCol="0">
            <a:spAutoFit/>
          </a:bodyPr>
          <a:lstStyle/>
          <a:p>
            <a:r>
              <a:rPr lang="ja-JP" altLang="en-US" dirty="0"/>
              <a:t>名詞</a:t>
            </a:r>
            <a:endParaRPr kumimoji="1" lang="ja-JP" altLang="en-US" dirty="0"/>
          </a:p>
        </p:txBody>
      </p:sp>
      <p:sp>
        <p:nvSpPr>
          <p:cNvPr id="66" name="テキスト ボックス 65"/>
          <p:cNvSpPr txBox="1"/>
          <p:nvPr/>
        </p:nvSpPr>
        <p:spPr>
          <a:xfrm>
            <a:off x="2238486" y="4848918"/>
            <a:ext cx="2518703" cy="369332"/>
          </a:xfrm>
          <a:prstGeom prst="rect">
            <a:avLst/>
          </a:prstGeom>
          <a:noFill/>
        </p:spPr>
        <p:txBody>
          <a:bodyPr wrap="none" rtlCol="0">
            <a:spAutoFit/>
          </a:bodyPr>
          <a:lstStyle/>
          <a:p>
            <a:r>
              <a:rPr kumimoji="1" lang="en-US" altLang="ja-JP" dirty="0" smtClean="0"/>
              <a:t>create Ticket For User</a:t>
            </a:r>
            <a:endParaRPr kumimoji="1" lang="ja-JP" altLang="en-US" dirty="0"/>
          </a:p>
        </p:txBody>
      </p:sp>
      <p:sp>
        <p:nvSpPr>
          <p:cNvPr id="68" name="下矢印 67"/>
          <p:cNvSpPr/>
          <p:nvPr/>
        </p:nvSpPr>
        <p:spPr>
          <a:xfrm>
            <a:off x="3275856" y="5206108"/>
            <a:ext cx="357190" cy="21431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9" name="下矢印 68"/>
          <p:cNvSpPr/>
          <p:nvPr/>
        </p:nvSpPr>
        <p:spPr>
          <a:xfrm>
            <a:off x="5453196" y="4706042"/>
            <a:ext cx="357190" cy="64294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0" name="下矢印 69"/>
          <p:cNvSpPr/>
          <p:nvPr/>
        </p:nvSpPr>
        <p:spPr>
          <a:xfrm>
            <a:off x="6739080" y="4706042"/>
            <a:ext cx="357190" cy="64294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1" name="テキスト ボックス 70"/>
          <p:cNvSpPr txBox="1"/>
          <p:nvPr/>
        </p:nvSpPr>
        <p:spPr>
          <a:xfrm>
            <a:off x="1185977" y="3805050"/>
            <a:ext cx="577402" cy="461665"/>
          </a:xfrm>
          <a:prstGeom prst="rect">
            <a:avLst/>
          </a:prstGeom>
          <a:noFill/>
        </p:spPr>
        <p:txBody>
          <a:bodyPr wrap="none" rtlCol="0">
            <a:spAutoFit/>
          </a:bodyPr>
          <a:lstStyle/>
          <a:p>
            <a:r>
              <a:rPr lang="ja-JP" altLang="en-US" sz="2400" dirty="0"/>
              <a:t>例</a:t>
            </a:r>
            <a:r>
              <a:rPr kumimoji="1" lang="en-US" altLang="ja-JP" sz="2400" dirty="0" smtClean="0"/>
              <a:t>.</a:t>
            </a:r>
            <a:endParaRPr kumimoji="1" lang="ja-JP" altLang="en-US" sz="2400" dirty="0"/>
          </a:p>
        </p:txBody>
      </p:sp>
      <p:sp>
        <p:nvSpPr>
          <p:cNvPr id="5" name="テキスト ボックス 4"/>
          <p:cNvSpPr txBox="1"/>
          <p:nvPr/>
        </p:nvSpPr>
        <p:spPr>
          <a:xfrm>
            <a:off x="2525717" y="5912336"/>
            <a:ext cx="5070619" cy="369332"/>
          </a:xfrm>
          <a:prstGeom prst="rect">
            <a:avLst/>
          </a:prstGeom>
          <a:noFill/>
        </p:spPr>
        <p:txBody>
          <a:bodyPr wrap="none" rtlCol="0">
            <a:spAutoFit/>
          </a:bodyPr>
          <a:lstStyle/>
          <a:p>
            <a:r>
              <a:rPr lang="en-US" altLang="ja-JP" dirty="0" smtClean="0"/>
              <a:t>[3] : </a:t>
            </a:r>
            <a:r>
              <a:rPr lang="en-US" altLang="ja-JP" dirty="0"/>
              <a:t>http://opennlp.sourceforge.net/projects.html</a:t>
            </a:r>
            <a:endParaRPr kumimoji="1" lang="ja-JP" altLang="en-US" dirty="0"/>
          </a:p>
        </p:txBody>
      </p:sp>
      <p:sp>
        <p:nvSpPr>
          <p:cNvPr id="8" name="テキスト ボックス 7"/>
          <p:cNvSpPr txBox="1"/>
          <p:nvPr/>
        </p:nvSpPr>
        <p:spPr>
          <a:xfrm>
            <a:off x="1725359" y="3804569"/>
            <a:ext cx="5880649" cy="461665"/>
          </a:xfrm>
          <a:prstGeom prst="rect">
            <a:avLst/>
          </a:prstGeom>
          <a:noFill/>
        </p:spPr>
        <p:txBody>
          <a:bodyPr wrap="none" rtlCol="0">
            <a:spAutoFit/>
          </a:bodyPr>
          <a:lstStyle/>
          <a:p>
            <a:r>
              <a:rPr lang="en-US" altLang="ja-JP" sz="2400" i="1" dirty="0" smtClean="0"/>
              <a:t>void </a:t>
            </a:r>
            <a:r>
              <a:rPr lang="en-US" altLang="ja-JP" sz="2400" i="1" dirty="0" err="1" smtClean="0"/>
              <a:t>createTicketForUser</a:t>
            </a:r>
            <a:r>
              <a:rPr lang="en-US" altLang="ja-JP" sz="2400" dirty="0" smtClean="0"/>
              <a:t>(</a:t>
            </a:r>
            <a:r>
              <a:rPr lang="en-US" altLang="ja-JP" sz="2400" i="1" dirty="0" smtClean="0"/>
              <a:t>User</a:t>
            </a:r>
            <a:r>
              <a:rPr lang="en-US" altLang="ja-JP" sz="2400" dirty="0" smtClean="0"/>
              <a:t>)  in </a:t>
            </a:r>
            <a:r>
              <a:rPr lang="en-US" altLang="ja-JP" sz="2400" i="1" dirty="0" smtClean="0"/>
              <a:t>Server</a:t>
            </a:r>
            <a:endParaRPr kumimoji="1" lang="ja-JP" altLang="en-US" sz="2400" dirty="0"/>
          </a:p>
        </p:txBody>
      </p:sp>
      <p:cxnSp>
        <p:nvCxnSpPr>
          <p:cNvPr id="10" name="直線矢印コネクタ 9"/>
          <p:cNvCxnSpPr>
            <a:stCxn id="58" idx="2"/>
          </p:cNvCxnSpPr>
          <p:nvPr/>
        </p:nvCxnSpPr>
        <p:spPr>
          <a:xfrm flipH="1">
            <a:off x="2525717" y="4718184"/>
            <a:ext cx="917402" cy="195332"/>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13" name="直線矢印コネクタ 12"/>
          <p:cNvCxnSpPr>
            <a:stCxn id="58" idx="2"/>
          </p:cNvCxnSpPr>
          <p:nvPr/>
        </p:nvCxnSpPr>
        <p:spPr>
          <a:xfrm flipH="1">
            <a:off x="3345584" y="4718184"/>
            <a:ext cx="97535" cy="195332"/>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16" name="直線矢印コネクタ 15"/>
          <p:cNvCxnSpPr>
            <a:stCxn id="58" idx="2"/>
          </p:cNvCxnSpPr>
          <p:nvPr/>
        </p:nvCxnSpPr>
        <p:spPr>
          <a:xfrm>
            <a:off x="3443119" y="4718184"/>
            <a:ext cx="408432" cy="195332"/>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19" name="直線矢印コネクタ 18"/>
          <p:cNvCxnSpPr>
            <a:stCxn id="58" idx="2"/>
          </p:cNvCxnSpPr>
          <p:nvPr/>
        </p:nvCxnSpPr>
        <p:spPr>
          <a:xfrm>
            <a:off x="3443119" y="4718184"/>
            <a:ext cx="914400" cy="195332"/>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1376001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正方形/長方形 26"/>
          <p:cNvSpPr/>
          <p:nvPr/>
        </p:nvSpPr>
        <p:spPr>
          <a:xfrm>
            <a:off x="231441" y="4027928"/>
            <a:ext cx="6918666" cy="2569723"/>
          </a:xfrm>
          <a:prstGeom prst="rect">
            <a:avLst/>
          </a:prstGeom>
          <a:solidFill>
            <a:schemeClr val="bg1"/>
          </a:solidFill>
          <a:ln>
            <a:solidFill>
              <a:srgbClr val="FFC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lang="en-US" altLang="ja-JP" dirty="0" smtClean="0"/>
              <a:t>Step2:</a:t>
            </a:r>
            <a:r>
              <a:rPr lang="ja-JP" altLang="en-US" dirty="0" smtClean="0"/>
              <a:t>動詞</a:t>
            </a:r>
            <a:r>
              <a:rPr lang="en-US" altLang="ja-JP" dirty="0" smtClean="0"/>
              <a:t>-</a:t>
            </a:r>
            <a:r>
              <a:rPr lang="ja-JP" altLang="en-US" dirty="0" smtClean="0"/>
              <a:t>目的語関係の抽出</a:t>
            </a:r>
            <a:endParaRPr kumimoji="1" lang="ja-JP" altLang="en-US" dirty="0"/>
          </a:p>
        </p:txBody>
      </p:sp>
      <p:sp>
        <p:nvSpPr>
          <p:cNvPr id="3" name="スライド番号プレースホルダー 2"/>
          <p:cNvSpPr>
            <a:spLocks noGrp="1"/>
          </p:cNvSpPr>
          <p:nvPr>
            <p:ph type="sldNum" sz="quarter" idx="12"/>
          </p:nvPr>
        </p:nvSpPr>
        <p:spPr/>
        <p:txBody>
          <a:bodyPr/>
          <a:lstStyle/>
          <a:p>
            <a:fld id="{5DC2F9B2-9102-46F3-A7AC-390E287FB91D}" type="slidenum">
              <a:rPr lang="en-US" altLang="ja-JP" smtClean="0"/>
              <a:pPr/>
              <a:t>13</a:t>
            </a:fld>
            <a:endParaRPr lang="en-US" altLang="ja-JP"/>
          </a:p>
        </p:txBody>
      </p:sp>
      <p:sp>
        <p:nvSpPr>
          <p:cNvPr id="5" name="テキスト ボックス 4"/>
          <p:cNvSpPr txBox="1"/>
          <p:nvPr/>
        </p:nvSpPr>
        <p:spPr>
          <a:xfrm>
            <a:off x="516973" y="4413262"/>
            <a:ext cx="817853" cy="369332"/>
          </a:xfrm>
          <a:prstGeom prst="rect">
            <a:avLst/>
          </a:prstGeom>
          <a:noFill/>
        </p:spPr>
        <p:txBody>
          <a:bodyPr wrap="none" rtlCol="0">
            <a:spAutoFit/>
          </a:bodyPr>
          <a:lstStyle/>
          <a:p>
            <a:r>
              <a:rPr kumimoji="1" lang="ja-JP" altLang="en-US" dirty="0" smtClean="0"/>
              <a:t>返り値</a:t>
            </a:r>
            <a:endParaRPr kumimoji="1" lang="ja-JP" altLang="en-US" dirty="0"/>
          </a:p>
        </p:txBody>
      </p:sp>
      <p:sp>
        <p:nvSpPr>
          <p:cNvPr id="6" name="テキスト ボックス 5"/>
          <p:cNvSpPr txBox="1"/>
          <p:nvPr/>
        </p:nvSpPr>
        <p:spPr>
          <a:xfrm>
            <a:off x="2775186" y="4413262"/>
            <a:ext cx="1101584" cy="369332"/>
          </a:xfrm>
          <a:prstGeom prst="rect">
            <a:avLst/>
          </a:prstGeom>
          <a:noFill/>
        </p:spPr>
        <p:txBody>
          <a:bodyPr wrap="none" rtlCol="0">
            <a:spAutoFit/>
          </a:bodyPr>
          <a:lstStyle/>
          <a:p>
            <a:r>
              <a:rPr lang="ja-JP" altLang="en-US" dirty="0" smtClean="0"/>
              <a:t>メソッド名</a:t>
            </a:r>
            <a:endParaRPr kumimoji="1" lang="ja-JP" altLang="en-US" dirty="0"/>
          </a:p>
        </p:txBody>
      </p:sp>
      <p:sp>
        <p:nvSpPr>
          <p:cNvPr id="7" name="テキスト ボックス 6"/>
          <p:cNvSpPr txBox="1"/>
          <p:nvPr/>
        </p:nvSpPr>
        <p:spPr>
          <a:xfrm>
            <a:off x="4943796" y="4413261"/>
            <a:ext cx="645480" cy="369333"/>
          </a:xfrm>
          <a:prstGeom prst="rect">
            <a:avLst/>
          </a:prstGeom>
          <a:noFill/>
        </p:spPr>
        <p:txBody>
          <a:bodyPr wrap="square" rtlCol="0">
            <a:spAutoFit/>
          </a:bodyPr>
          <a:lstStyle/>
          <a:p>
            <a:r>
              <a:rPr lang="ja-JP" altLang="en-US" dirty="0"/>
              <a:t>引数</a:t>
            </a:r>
            <a:endParaRPr kumimoji="1" lang="ja-JP" altLang="en-US" dirty="0"/>
          </a:p>
        </p:txBody>
      </p:sp>
      <p:sp>
        <p:nvSpPr>
          <p:cNvPr id="8" name="テキスト ボックス 7"/>
          <p:cNvSpPr txBox="1"/>
          <p:nvPr/>
        </p:nvSpPr>
        <p:spPr>
          <a:xfrm>
            <a:off x="6110809" y="4413262"/>
            <a:ext cx="995785" cy="369332"/>
          </a:xfrm>
          <a:prstGeom prst="rect">
            <a:avLst/>
          </a:prstGeom>
          <a:noFill/>
        </p:spPr>
        <p:txBody>
          <a:bodyPr wrap="none" rtlCol="0">
            <a:spAutoFit/>
          </a:bodyPr>
          <a:lstStyle/>
          <a:p>
            <a:r>
              <a:rPr lang="ja-JP" altLang="en-US" dirty="0"/>
              <a:t>クラス名</a:t>
            </a:r>
            <a:endParaRPr kumimoji="1" lang="ja-JP" altLang="en-US" dirty="0"/>
          </a:p>
        </p:txBody>
      </p:sp>
      <p:sp>
        <p:nvSpPr>
          <p:cNvPr id="9" name="下矢印 8"/>
          <p:cNvSpPr/>
          <p:nvPr/>
        </p:nvSpPr>
        <p:spPr>
          <a:xfrm>
            <a:off x="809785" y="4770452"/>
            <a:ext cx="285752"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p:cNvSpPr txBox="1"/>
          <p:nvPr/>
        </p:nvSpPr>
        <p:spPr>
          <a:xfrm>
            <a:off x="663489" y="5100919"/>
            <a:ext cx="527709" cy="338554"/>
          </a:xfrm>
          <a:prstGeom prst="rect">
            <a:avLst/>
          </a:prstGeom>
          <a:noFill/>
        </p:spPr>
        <p:txBody>
          <a:bodyPr wrap="none" rtlCol="0">
            <a:spAutoFit/>
          </a:bodyPr>
          <a:lstStyle/>
          <a:p>
            <a:r>
              <a:rPr kumimoji="1" lang="ja-JP" altLang="en-US" sz="1600" dirty="0" smtClean="0"/>
              <a:t>なし</a:t>
            </a:r>
            <a:endParaRPr kumimoji="1" lang="ja-JP" altLang="en-US" sz="1600" dirty="0"/>
          </a:p>
        </p:txBody>
      </p:sp>
      <p:sp>
        <p:nvSpPr>
          <p:cNvPr id="11" name="テキスト ボックス 10"/>
          <p:cNvSpPr txBox="1"/>
          <p:nvPr/>
        </p:nvSpPr>
        <p:spPr>
          <a:xfrm>
            <a:off x="2011562" y="5127642"/>
            <a:ext cx="2659702" cy="338554"/>
          </a:xfrm>
          <a:prstGeom prst="rect">
            <a:avLst/>
          </a:prstGeom>
          <a:noFill/>
        </p:spPr>
        <p:txBody>
          <a:bodyPr wrap="none" rtlCol="0">
            <a:spAutoFit/>
          </a:bodyPr>
          <a:lstStyle/>
          <a:p>
            <a:r>
              <a:rPr lang="ja-JP" altLang="en-US" sz="1600" dirty="0"/>
              <a:t>動詞</a:t>
            </a:r>
            <a:r>
              <a:rPr lang="en-US" altLang="ja-JP" sz="1600" dirty="0" smtClean="0"/>
              <a:t>1</a:t>
            </a:r>
            <a:r>
              <a:rPr lang="ja-JP" altLang="en-US" sz="1600" dirty="0" smtClean="0"/>
              <a:t> </a:t>
            </a:r>
            <a:r>
              <a:rPr lang="ja-JP" altLang="en-US" sz="1600" dirty="0"/>
              <a:t>名詞</a:t>
            </a:r>
            <a:r>
              <a:rPr lang="en-US" altLang="ja-JP" sz="1600" dirty="0" smtClean="0"/>
              <a:t>2</a:t>
            </a:r>
            <a:r>
              <a:rPr lang="ja-JP" altLang="en-US" sz="1600" dirty="0" smtClean="0"/>
              <a:t> 前置詞</a:t>
            </a:r>
            <a:r>
              <a:rPr lang="en-US" altLang="ja-JP" sz="1600" dirty="0" smtClean="0"/>
              <a:t>3</a:t>
            </a:r>
            <a:r>
              <a:rPr lang="ja-JP" altLang="en-US" sz="1600" dirty="0" smtClean="0"/>
              <a:t> </a:t>
            </a:r>
            <a:r>
              <a:rPr lang="ja-JP" altLang="en-US" sz="1600" dirty="0"/>
              <a:t>名詞</a:t>
            </a:r>
            <a:r>
              <a:rPr lang="en-US" altLang="ja-JP" sz="1600" dirty="0" smtClean="0"/>
              <a:t>4</a:t>
            </a:r>
            <a:endParaRPr kumimoji="1" lang="ja-JP" altLang="en-US" sz="1600" dirty="0"/>
          </a:p>
        </p:txBody>
      </p:sp>
      <p:sp>
        <p:nvSpPr>
          <p:cNvPr id="12" name="下矢印 11"/>
          <p:cNvSpPr/>
          <p:nvPr/>
        </p:nvSpPr>
        <p:spPr>
          <a:xfrm>
            <a:off x="3211222" y="4770452"/>
            <a:ext cx="285752"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p:cNvSpPr txBox="1"/>
          <p:nvPr/>
        </p:nvSpPr>
        <p:spPr>
          <a:xfrm>
            <a:off x="4961500" y="5157096"/>
            <a:ext cx="627776" cy="338554"/>
          </a:xfrm>
          <a:prstGeom prst="rect">
            <a:avLst/>
          </a:prstGeom>
          <a:noFill/>
        </p:spPr>
        <p:txBody>
          <a:bodyPr wrap="square" rtlCol="0">
            <a:spAutoFit/>
          </a:bodyPr>
          <a:lstStyle/>
          <a:p>
            <a:r>
              <a:rPr lang="ja-JP" altLang="en-US" sz="1600" dirty="0"/>
              <a:t>任意</a:t>
            </a:r>
            <a:endParaRPr kumimoji="1" lang="ja-JP" altLang="en-US" sz="1600" dirty="0"/>
          </a:p>
        </p:txBody>
      </p:sp>
      <p:sp>
        <p:nvSpPr>
          <p:cNvPr id="14" name="下矢印 13"/>
          <p:cNvSpPr/>
          <p:nvPr/>
        </p:nvSpPr>
        <p:spPr>
          <a:xfrm>
            <a:off x="6504117" y="4770452"/>
            <a:ext cx="285752"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p:cNvSpPr txBox="1"/>
          <p:nvPr/>
        </p:nvSpPr>
        <p:spPr>
          <a:xfrm>
            <a:off x="6299343" y="5155927"/>
            <a:ext cx="636307" cy="338554"/>
          </a:xfrm>
          <a:prstGeom prst="rect">
            <a:avLst/>
          </a:prstGeom>
          <a:noFill/>
        </p:spPr>
        <p:txBody>
          <a:bodyPr wrap="square" rtlCol="0">
            <a:spAutoFit/>
          </a:bodyPr>
          <a:lstStyle/>
          <a:p>
            <a:r>
              <a:rPr lang="ja-JP" altLang="en-US" sz="1600" dirty="0"/>
              <a:t>任意</a:t>
            </a:r>
            <a:endParaRPr kumimoji="1" lang="ja-JP" altLang="en-US" sz="1600" dirty="0"/>
          </a:p>
        </p:txBody>
      </p:sp>
      <p:sp>
        <p:nvSpPr>
          <p:cNvPr id="16" name="正方形/長方形 15"/>
          <p:cNvSpPr/>
          <p:nvPr/>
        </p:nvSpPr>
        <p:spPr>
          <a:xfrm>
            <a:off x="375457" y="4413262"/>
            <a:ext cx="6731137" cy="1052934"/>
          </a:xfrm>
          <a:prstGeom prst="rect">
            <a:avLst/>
          </a:prstGeom>
          <a:no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p>
        </p:txBody>
      </p:sp>
      <p:sp>
        <p:nvSpPr>
          <p:cNvPr id="17" name="屈折矢印 16"/>
          <p:cNvSpPr/>
          <p:nvPr/>
        </p:nvSpPr>
        <p:spPr>
          <a:xfrm rot="5400000">
            <a:off x="1325906" y="5588440"/>
            <a:ext cx="670934" cy="571504"/>
          </a:xfrm>
          <a:prstGeom prst="bentUpArrow">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18" name="表 17"/>
          <p:cNvGraphicFramePr>
            <a:graphicFrameLocks noGrp="1"/>
          </p:cNvGraphicFramePr>
          <p:nvPr>
            <p:extLst>
              <p:ext uri="{D42A27DB-BD31-4B8C-83A1-F6EECF244321}">
                <p14:modId xmlns:p14="http://schemas.microsoft.com/office/powerpoint/2010/main" val="3927408290"/>
              </p:ext>
            </p:extLst>
          </p:nvPr>
        </p:nvGraphicFramePr>
        <p:xfrm>
          <a:off x="5484539" y="1943502"/>
          <a:ext cx="3586725" cy="817247"/>
        </p:xfrm>
        <a:graphic>
          <a:graphicData uri="http://schemas.openxmlformats.org/drawingml/2006/table">
            <a:tbl>
              <a:tblPr firstRow="1" bandRow="1">
                <a:tableStyleId>{5C22544A-7EE6-4342-B048-85BDC9FD1C3A}</a:tableStyleId>
              </a:tblPr>
              <a:tblGrid>
                <a:gridCol w="947434"/>
                <a:gridCol w="1330036"/>
                <a:gridCol w="1309255"/>
              </a:tblGrid>
              <a:tr h="446407">
                <a:tc>
                  <a:txBody>
                    <a:bodyPr/>
                    <a:lstStyle/>
                    <a:p>
                      <a:r>
                        <a:rPr kumimoji="1" lang="ja-JP" altLang="en-US" sz="1600" dirty="0" smtClean="0">
                          <a:solidFill>
                            <a:sysClr val="windowText" lastClr="000000"/>
                          </a:solidFill>
                        </a:rPr>
                        <a:t>動詞</a:t>
                      </a:r>
                      <a:endParaRPr kumimoji="1" lang="ja-JP" altLang="en-US" sz="1600" dirty="0">
                        <a:solidFill>
                          <a:sysClr val="windowText" lastClr="000000"/>
                        </a:solidFill>
                      </a:endParaRPr>
                    </a:p>
                  </a:txBody>
                  <a:tcPr/>
                </a:tc>
                <a:tc>
                  <a:txBody>
                    <a:bodyPr/>
                    <a:lstStyle/>
                    <a:p>
                      <a:r>
                        <a:rPr kumimoji="1" lang="ja-JP" altLang="en-US" sz="1600" dirty="0" smtClean="0">
                          <a:solidFill>
                            <a:sysClr val="windowText" lastClr="000000"/>
                          </a:solidFill>
                        </a:rPr>
                        <a:t>直接目的語</a:t>
                      </a:r>
                      <a:endParaRPr kumimoji="1" lang="ja-JP" altLang="en-US" sz="1600" dirty="0">
                        <a:solidFill>
                          <a:sysClr val="windowText" lastClr="000000"/>
                        </a:solidFill>
                      </a:endParaRPr>
                    </a:p>
                  </a:txBody>
                  <a:tcPr/>
                </a:tc>
                <a:tc>
                  <a:txBody>
                    <a:bodyPr/>
                    <a:lstStyle/>
                    <a:p>
                      <a:r>
                        <a:rPr kumimoji="1" lang="ja-JP" altLang="en-US" sz="1600" dirty="0" smtClean="0">
                          <a:solidFill>
                            <a:sysClr val="windowText" lastClr="000000"/>
                          </a:solidFill>
                        </a:rPr>
                        <a:t>間接目的語</a:t>
                      </a:r>
                      <a:endParaRPr kumimoji="1" lang="ja-JP" altLang="en-US" sz="1600" dirty="0">
                        <a:solidFill>
                          <a:sysClr val="windowText" lastClr="000000"/>
                        </a:solidFill>
                      </a:endParaRPr>
                    </a:p>
                  </a:txBody>
                  <a:tcPr/>
                </a:tc>
              </a:tr>
              <a:tr h="370840">
                <a:tc>
                  <a:txBody>
                    <a:bodyPr/>
                    <a:lstStyle/>
                    <a:p>
                      <a:r>
                        <a:rPr kumimoji="1" lang="en-US" altLang="ja-JP" sz="1600" dirty="0" smtClean="0"/>
                        <a:t>create</a:t>
                      </a:r>
                      <a:endParaRPr kumimoji="1" lang="ja-JP" altLang="en-US" sz="1600" dirty="0"/>
                    </a:p>
                  </a:txBody>
                  <a:tcPr/>
                </a:tc>
                <a:tc>
                  <a:txBody>
                    <a:bodyPr/>
                    <a:lstStyle/>
                    <a:p>
                      <a:r>
                        <a:rPr kumimoji="1" lang="en-US" altLang="ja-JP" sz="1600" dirty="0" smtClean="0"/>
                        <a:t>Ticket</a:t>
                      </a:r>
                      <a:endParaRPr kumimoji="1" lang="ja-JP" altLang="en-US" sz="1600" dirty="0"/>
                    </a:p>
                  </a:txBody>
                  <a:tcPr/>
                </a:tc>
                <a:tc>
                  <a:txBody>
                    <a:bodyPr/>
                    <a:lstStyle/>
                    <a:p>
                      <a:r>
                        <a:rPr kumimoji="1" lang="en-US" altLang="ja-JP" sz="1600" dirty="0" smtClean="0"/>
                        <a:t>User</a:t>
                      </a:r>
                      <a:endParaRPr kumimoji="1" lang="ja-JP" altLang="en-US" sz="1600" dirty="0"/>
                    </a:p>
                  </a:txBody>
                  <a:tcPr/>
                </a:tc>
              </a:tr>
            </a:tbl>
          </a:graphicData>
        </a:graphic>
      </p:graphicFrame>
      <p:sp>
        <p:nvSpPr>
          <p:cNvPr id="21" name="テキスト ボックス 20"/>
          <p:cNvSpPr txBox="1"/>
          <p:nvPr/>
        </p:nvSpPr>
        <p:spPr>
          <a:xfrm>
            <a:off x="229163" y="3683723"/>
            <a:ext cx="1506679" cy="365692"/>
          </a:xfrm>
          <a:prstGeom prst="rect">
            <a:avLst/>
          </a:prstGeom>
          <a:solidFill>
            <a:schemeClr val="bg1"/>
          </a:solidFill>
          <a:ln>
            <a:solidFill>
              <a:srgbClr val="FFC000"/>
            </a:solidFill>
          </a:ln>
        </p:spPr>
        <p:style>
          <a:lnRef idx="2">
            <a:schemeClr val="dk1"/>
          </a:lnRef>
          <a:fillRef idx="1">
            <a:schemeClr val="lt1"/>
          </a:fillRef>
          <a:effectRef idx="0">
            <a:schemeClr val="dk1"/>
          </a:effectRef>
          <a:fontRef idx="minor">
            <a:schemeClr val="dk1"/>
          </a:fontRef>
        </p:style>
        <p:txBody>
          <a:bodyPr rtlCol="0" anchor="ctr"/>
          <a:lstStyle>
            <a:defPPr>
              <a:defRPr lang="ja-JP"/>
            </a:defPPr>
            <a:lvl1pPr algn="ctr">
              <a:defRPr>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ja-JP" altLang="en-US" b="1" dirty="0" smtClean="0"/>
              <a:t>抽出パターン</a:t>
            </a:r>
            <a:endParaRPr lang="ja-JP" altLang="en-US" b="1" dirty="0"/>
          </a:p>
        </p:txBody>
      </p:sp>
      <p:sp>
        <p:nvSpPr>
          <p:cNvPr id="37" name="テキスト ボックス 36"/>
          <p:cNvSpPr txBox="1"/>
          <p:nvPr/>
        </p:nvSpPr>
        <p:spPr>
          <a:xfrm>
            <a:off x="52368" y="1686545"/>
            <a:ext cx="1683474" cy="338554"/>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ja-JP" altLang="en-US" sz="1600" b="1" dirty="0"/>
              <a:t>メソッドプロパティ</a:t>
            </a:r>
            <a:endParaRPr kumimoji="1" lang="ja-JP" altLang="en-US" sz="1600" b="1" dirty="0"/>
          </a:p>
        </p:txBody>
      </p:sp>
      <p:sp>
        <p:nvSpPr>
          <p:cNvPr id="38" name="下矢印 37"/>
          <p:cNvSpPr/>
          <p:nvPr/>
        </p:nvSpPr>
        <p:spPr>
          <a:xfrm>
            <a:off x="5135997" y="4770452"/>
            <a:ext cx="285752"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39" name="表 38"/>
          <p:cNvGraphicFramePr>
            <a:graphicFrameLocks noGrp="1"/>
          </p:cNvGraphicFramePr>
          <p:nvPr>
            <p:extLst>
              <p:ext uri="{D42A27DB-BD31-4B8C-83A1-F6EECF244321}">
                <p14:modId xmlns:p14="http://schemas.microsoft.com/office/powerpoint/2010/main" val="2805485041"/>
              </p:ext>
            </p:extLst>
          </p:nvPr>
        </p:nvGraphicFramePr>
        <p:xfrm>
          <a:off x="2009129" y="5847455"/>
          <a:ext cx="3653915" cy="706120"/>
        </p:xfrm>
        <a:graphic>
          <a:graphicData uri="http://schemas.openxmlformats.org/drawingml/2006/table">
            <a:tbl>
              <a:tblPr firstRow="1" bandRow="1">
                <a:tableStyleId>{21E4AEA4-8DFA-4A89-87EB-49C32662AFE0}</a:tableStyleId>
              </a:tblPr>
              <a:tblGrid>
                <a:gridCol w="876262"/>
                <a:gridCol w="1300538"/>
                <a:gridCol w="1477115"/>
              </a:tblGrid>
              <a:tr h="0">
                <a:tc>
                  <a:txBody>
                    <a:bodyPr/>
                    <a:lstStyle/>
                    <a:p>
                      <a:r>
                        <a:rPr kumimoji="1" lang="ja-JP" altLang="en-US" sz="1600" dirty="0" smtClean="0"/>
                        <a:t>動詞</a:t>
                      </a:r>
                      <a:endParaRPr kumimoji="1" lang="ja-JP" altLang="en-US" sz="1600" dirty="0"/>
                    </a:p>
                  </a:txBody>
                  <a:tcPr/>
                </a:tc>
                <a:tc>
                  <a:txBody>
                    <a:bodyPr/>
                    <a:lstStyle/>
                    <a:p>
                      <a:r>
                        <a:rPr kumimoji="1" lang="ja-JP" altLang="en-US" sz="1600" dirty="0" smtClean="0"/>
                        <a:t>直接目的語</a:t>
                      </a:r>
                      <a:endParaRPr kumimoji="1" lang="ja-JP" altLang="en-US" sz="1600" dirty="0"/>
                    </a:p>
                  </a:txBody>
                  <a:tcPr/>
                </a:tc>
                <a:tc>
                  <a:txBody>
                    <a:bodyPr/>
                    <a:lstStyle/>
                    <a:p>
                      <a:r>
                        <a:rPr kumimoji="1" lang="ja-JP" altLang="en-US" sz="1600" dirty="0" smtClean="0"/>
                        <a:t>間接目的語</a:t>
                      </a:r>
                      <a:endParaRPr kumimoji="1" lang="ja-JP" altLang="en-US" sz="1600" dirty="0"/>
                    </a:p>
                  </a:txBody>
                  <a:tcPr/>
                </a:tc>
              </a:tr>
              <a:tr h="370840">
                <a:tc>
                  <a:txBody>
                    <a:bodyPr/>
                    <a:lstStyle/>
                    <a:p>
                      <a:r>
                        <a:rPr kumimoji="1" lang="ja-JP" altLang="en-US" sz="1600" i="0" dirty="0" smtClean="0"/>
                        <a:t>動詞</a:t>
                      </a:r>
                      <a:r>
                        <a:rPr kumimoji="1" lang="en-US" altLang="ja-JP" sz="1600" i="0" dirty="0" smtClean="0"/>
                        <a:t>1</a:t>
                      </a:r>
                      <a:endParaRPr kumimoji="1" lang="ja-JP" altLang="en-US" sz="1600" i="0" dirty="0"/>
                    </a:p>
                  </a:txBody>
                  <a:tcPr/>
                </a:tc>
                <a:tc>
                  <a:txBody>
                    <a:bodyPr/>
                    <a:lstStyle/>
                    <a:p>
                      <a:r>
                        <a:rPr kumimoji="1" lang="ja-JP" altLang="en-US" sz="1600" i="0" dirty="0" smtClean="0"/>
                        <a:t>名詞</a:t>
                      </a:r>
                      <a:r>
                        <a:rPr kumimoji="1" lang="en-US" altLang="ja-JP" sz="1600" i="0" dirty="0" smtClean="0"/>
                        <a:t>2</a:t>
                      </a:r>
                      <a:endParaRPr kumimoji="1" lang="ja-JP" altLang="en-US" sz="1600" i="0" dirty="0"/>
                    </a:p>
                  </a:txBody>
                  <a:tcPr/>
                </a:tc>
                <a:tc>
                  <a:txBody>
                    <a:bodyPr/>
                    <a:lstStyle/>
                    <a:p>
                      <a:r>
                        <a:rPr kumimoji="1" lang="ja-JP" altLang="en-US" sz="1600" i="0" dirty="0" smtClean="0"/>
                        <a:t>名詞</a:t>
                      </a:r>
                      <a:r>
                        <a:rPr kumimoji="1" lang="en-US" altLang="ja-JP" sz="1600" i="0" dirty="0" smtClean="0"/>
                        <a:t>4</a:t>
                      </a:r>
                      <a:endParaRPr kumimoji="1" lang="ja-JP" altLang="en-US" sz="1600" i="0" dirty="0"/>
                    </a:p>
                  </a:txBody>
                  <a:tcPr/>
                </a:tc>
              </a:tr>
            </a:tbl>
          </a:graphicData>
        </a:graphic>
      </p:graphicFrame>
      <p:sp>
        <p:nvSpPr>
          <p:cNvPr id="34" name="正方形/長方形 33"/>
          <p:cNvSpPr/>
          <p:nvPr/>
        </p:nvSpPr>
        <p:spPr>
          <a:xfrm>
            <a:off x="5135997" y="3129449"/>
            <a:ext cx="3038670" cy="27511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46" name="正方形/長方形 45"/>
          <p:cNvSpPr/>
          <p:nvPr/>
        </p:nvSpPr>
        <p:spPr>
          <a:xfrm>
            <a:off x="7250610" y="4816410"/>
            <a:ext cx="976011" cy="25906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5" name="上矢印 34"/>
          <p:cNvSpPr/>
          <p:nvPr/>
        </p:nvSpPr>
        <p:spPr>
          <a:xfrm>
            <a:off x="7868873" y="2753590"/>
            <a:ext cx="484632" cy="2143291"/>
          </a:xfrm>
          <a:prstGeom prst="upArrow">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6" name="テキスト ボックス 35"/>
          <p:cNvSpPr txBox="1"/>
          <p:nvPr/>
        </p:nvSpPr>
        <p:spPr>
          <a:xfrm>
            <a:off x="375457" y="4051900"/>
            <a:ext cx="800219" cy="338554"/>
          </a:xfrm>
          <a:prstGeom prst="rect">
            <a:avLst/>
          </a:prstGeom>
          <a:ln>
            <a:noFill/>
          </a:ln>
        </p:spPr>
        <p:style>
          <a:lnRef idx="1">
            <a:schemeClr val="dk1"/>
          </a:lnRef>
          <a:fillRef idx="2">
            <a:schemeClr val="dk1"/>
          </a:fillRef>
          <a:effectRef idx="1">
            <a:schemeClr val="dk1"/>
          </a:effectRef>
          <a:fontRef idx="minor">
            <a:schemeClr val="dk1"/>
          </a:fontRef>
        </p:style>
        <p:txBody>
          <a:bodyPr wrap="none" rtlCol="0">
            <a:spAutoFit/>
          </a:bodyPr>
          <a:lstStyle/>
          <a:p>
            <a:r>
              <a:rPr lang="ja-JP" altLang="en-US" sz="1600" b="1" dirty="0"/>
              <a:t>構造部</a:t>
            </a:r>
            <a:endParaRPr kumimoji="1" lang="ja-JP" altLang="en-US" sz="1600" b="1" dirty="0"/>
          </a:p>
        </p:txBody>
      </p:sp>
      <p:sp>
        <p:nvSpPr>
          <p:cNvPr id="41" name="テキスト ボックス 40"/>
          <p:cNvSpPr txBox="1"/>
          <p:nvPr/>
        </p:nvSpPr>
        <p:spPr>
          <a:xfrm>
            <a:off x="1995440" y="5495650"/>
            <a:ext cx="800219" cy="338554"/>
          </a:xfrm>
          <a:prstGeom prst="rect">
            <a:avLst/>
          </a:prstGeom>
          <a:ln>
            <a:noFill/>
          </a:ln>
        </p:spPr>
        <p:style>
          <a:lnRef idx="1">
            <a:schemeClr val="accent2"/>
          </a:lnRef>
          <a:fillRef idx="2">
            <a:schemeClr val="accent2"/>
          </a:fillRef>
          <a:effectRef idx="1">
            <a:schemeClr val="accent2"/>
          </a:effectRef>
          <a:fontRef idx="minor">
            <a:schemeClr val="dk1"/>
          </a:fontRef>
        </p:style>
        <p:txBody>
          <a:bodyPr wrap="none" rtlCol="0">
            <a:spAutoFit/>
          </a:bodyPr>
          <a:lstStyle/>
          <a:p>
            <a:r>
              <a:rPr lang="ja-JP" altLang="en-US" sz="1600" b="1" dirty="0"/>
              <a:t>抽出部</a:t>
            </a:r>
            <a:endParaRPr kumimoji="1" lang="ja-JP" altLang="en-US" sz="1600" b="1" dirty="0"/>
          </a:p>
        </p:txBody>
      </p:sp>
      <p:sp>
        <p:nvSpPr>
          <p:cNvPr id="53" name="正方形/長方形 52"/>
          <p:cNvSpPr/>
          <p:nvPr/>
        </p:nvSpPr>
        <p:spPr>
          <a:xfrm>
            <a:off x="52368" y="2025100"/>
            <a:ext cx="5083629" cy="1428760"/>
          </a:xfrm>
          <a:prstGeom prst="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sz="1600"/>
          </a:p>
        </p:txBody>
      </p:sp>
      <p:sp>
        <p:nvSpPr>
          <p:cNvPr id="54" name="テキスト ボックス 53"/>
          <p:cNvSpPr txBox="1"/>
          <p:nvPr/>
        </p:nvSpPr>
        <p:spPr>
          <a:xfrm>
            <a:off x="192782" y="2025100"/>
            <a:ext cx="642942" cy="338554"/>
          </a:xfrm>
          <a:prstGeom prst="rect">
            <a:avLst/>
          </a:prstGeom>
          <a:noFill/>
        </p:spPr>
        <p:txBody>
          <a:bodyPr wrap="square" rtlCol="0">
            <a:spAutoFit/>
          </a:bodyPr>
          <a:lstStyle/>
          <a:p>
            <a:r>
              <a:rPr lang="en-US" altLang="ja-JP" sz="1600" dirty="0" smtClean="0"/>
              <a:t>void    </a:t>
            </a:r>
            <a:endParaRPr kumimoji="1" lang="ja-JP" altLang="en-US" sz="1600" dirty="0"/>
          </a:p>
        </p:txBody>
      </p:sp>
      <p:sp>
        <p:nvSpPr>
          <p:cNvPr id="55" name="テキスト ボックス 54"/>
          <p:cNvSpPr txBox="1"/>
          <p:nvPr/>
        </p:nvSpPr>
        <p:spPr>
          <a:xfrm>
            <a:off x="1133566" y="2025100"/>
            <a:ext cx="2034916" cy="338554"/>
          </a:xfrm>
          <a:prstGeom prst="rect">
            <a:avLst/>
          </a:prstGeom>
          <a:noFill/>
        </p:spPr>
        <p:txBody>
          <a:bodyPr wrap="none" rtlCol="0">
            <a:spAutoFit/>
          </a:bodyPr>
          <a:lstStyle/>
          <a:p>
            <a:r>
              <a:rPr lang="en-US" altLang="ja-JP" sz="1600" dirty="0" err="1" smtClean="0"/>
              <a:t>createTicketForUser</a:t>
            </a:r>
            <a:endParaRPr kumimoji="1" lang="ja-JP" altLang="en-US" sz="1600" dirty="0"/>
          </a:p>
        </p:txBody>
      </p:sp>
      <p:sp>
        <p:nvSpPr>
          <p:cNvPr id="56" name="テキスト ボックス 55"/>
          <p:cNvSpPr txBox="1"/>
          <p:nvPr/>
        </p:nvSpPr>
        <p:spPr>
          <a:xfrm>
            <a:off x="3524364" y="2025100"/>
            <a:ext cx="617477" cy="338554"/>
          </a:xfrm>
          <a:prstGeom prst="rect">
            <a:avLst/>
          </a:prstGeom>
          <a:noFill/>
        </p:spPr>
        <p:txBody>
          <a:bodyPr wrap="none" rtlCol="0">
            <a:spAutoFit/>
          </a:bodyPr>
          <a:lstStyle/>
          <a:p>
            <a:r>
              <a:rPr kumimoji="1" lang="en-US" altLang="ja-JP" sz="1600" dirty="0" smtClean="0"/>
              <a:t>User</a:t>
            </a:r>
            <a:endParaRPr kumimoji="1" lang="ja-JP" altLang="en-US" sz="1600" dirty="0"/>
          </a:p>
        </p:txBody>
      </p:sp>
      <p:sp>
        <p:nvSpPr>
          <p:cNvPr id="57" name="テキスト ボックス 56"/>
          <p:cNvSpPr txBox="1"/>
          <p:nvPr/>
        </p:nvSpPr>
        <p:spPr>
          <a:xfrm>
            <a:off x="4308136" y="2025100"/>
            <a:ext cx="788999" cy="338554"/>
          </a:xfrm>
          <a:prstGeom prst="rect">
            <a:avLst/>
          </a:prstGeom>
          <a:noFill/>
        </p:spPr>
        <p:txBody>
          <a:bodyPr wrap="none" rtlCol="0">
            <a:spAutoFit/>
          </a:bodyPr>
          <a:lstStyle/>
          <a:p>
            <a:r>
              <a:rPr kumimoji="1" lang="en-US" altLang="ja-JP" sz="1600" dirty="0" smtClean="0"/>
              <a:t>Server</a:t>
            </a:r>
            <a:endParaRPr kumimoji="1" lang="ja-JP" altLang="en-US" sz="1600" dirty="0"/>
          </a:p>
        </p:txBody>
      </p:sp>
      <p:sp>
        <p:nvSpPr>
          <p:cNvPr id="58" name="下矢印 57"/>
          <p:cNvSpPr/>
          <p:nvPr/>
        </p:nvSpPr>
        <p:spPr>
          <a:xfrm>
            <a:off x="310724" y="2382290"/>
            <a:ext cx="357190" cy="64294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59" name="テキスト ボックス 58"/>
          <p:cNvSpPr txBox="1"/>
          <p:nvPr/>
        </p:nvSpPr>
        <p:spPr>
          <a:xfrm>
            <a:off x="-60552" y="3129449"/>
            <a:ext cx="1091966" cy="338554"/>
          </a:xfrm>
          <a:prstGeom prst="rect">
            <a:avLst/>
          </a:prstGeom>
          <a:noFill/>
        </p:spPr>
        <p:txBody>
          <a:bodyPr wrap="none" rtlCol="0">
            <a:spAutoFit/>
          </a:bodyPr>
          <a:lstStyle/>
          <a:p>
            <a:r>
              <a:rPr lang="ja-JP" altLang="en-US" sz="1600" dirty="0" smtClean="0"/>
              <a:t>返り値なし</a:t>
            </a:r>
            <a:endParaRPr kumimoji="1" lang="ja-JP" altLang="en-US" sz="1600" dirty="0"/>
          </a:p>
        </p:txBody>
      </p:sp>
      <p:sp>
        <p:nvSpPr>
          <p:cNvPr id="60" name="テキスト ボックス 59"/>
          <p:cNvSpPr txBox="1"/>
          <p:nvPr/>
        </p:nvSpPr>
        <p:spPr>
          <a:xfrm>
            <a:off x="1038264" y="3115306"/>
            <a:ext cx="2377574" cy="338554"/>
          </a:xfrm>
          <a:prstGeom prst="rect">
            <a:avLst/>
          </a:prstGeom>
          <a:noFill/>
        </p:spPr>
        <p:txBody>
          <a:bodyPr wrap="none" rtlCol="0">
            <a:spAutoFit/>
          </a:bodyPr>
          <a:lstStyle/>
          <a:p>
            <a:r>
              <a:rPr lang="ja-JP" altLang="en-US" sz="1600" dirty="0"/>
              <a:t>動詞</a:t>
            </a:r>
            <a:r>
              <a:rPr lang="ja-JP" altLang="en-US" sz="1600" dirty="0" smtClean="0"/>
              <a:t>  </a:t>
            </a:r>
            <a:r>
              <a:rPr lang="ja-JP" altLang="en-US" sz="1600" dirty="0"/>
              <a:t>名詞</a:t>
            </a:r>
            <a:r>
              <a:rPr lang="en-US" altLang="ja-JP" sz="1600" dirty="0" smtClean="0"/>
              <a:t> </a:t>
            </a:r>
            <a:r>
              <a:rPr lang="ja-JP" altLang="en-US" sz="1600" dirty="0" smtClean="0"/>
              <a:t> 前置詞</a:t>
            </a:r>
            <a:r>
              <a:rPr lang="en-US" altLang="ja-JP" sz="1600" dirty="0" smtClean="0"/>
              <a:t> </a:t>
            </a:r>
            <a:r>
              <a:rPr lang="ja-JP" altLang="en-US" sz="1600" dirty="0" smtClean="0"/>
              <a:t> </a:t>
            </a:r>
            <a:r>
              <a:rPr lang="ja-JP" altLang="en-US" sz="1600" dirty="0"/>
              <a:t>名詞</a:t>
            </a:r>
            <a:endParaRPr kumimoji="1" lang="ja-JP" altLang="en-US" sz="1600" dirty="0"/>
          </a:p>
        </p:txBody>
      </p:sp>
      <p:sp>
        <p:nvSpPr>
          <p:cNvPr id="61" name="テキスト ボックス 60"/>
          <p:cNvSpPr txBox="1"/>
          <p:nvPr/>
        </p:nvSpPr>
        <p:spPr>
          <a:xfrm>
            <a:off x="3524364" y="3084528"/>
            <a:ext cx="595035" cy="338554"/>
          </a:xfrm>
          <a:prstGeom prst="rect">
            <a:avLst/>
          </a:prstGeom>
          <a:noFill/>
        </p:spPr>
        <p:txBody>
          <a:bodyPr wrap="none" rtlCol="0">
            <a:spAutoFit/>
          </a:bodyPr>
          <a:lstStyle/>
          <a:p>
            <a:r>
              <a:rPr lang="ja-JP" altLang="en-US" sz="1600" dirty="0"/>
              <a:t>名詞</a:t>
            </a:r>
            <a:endParaRPr kumimoji="1" lang="ja-JP" altLang="en-US" sz="1600" dirty="0"/>
          </a:p>
        </p:txBody>
      </p:sp>
      <p:sp>
        <p:nvSpPr>
          <p:cNvPr id="62" name="テキスト ボックス 61"/>
          <p:cNvSpPr txBox="1"/>
          <p:nvPr/>
        </p:nvSpPr>
        <p:spPr>
          <a:xfrm>
            <a:off x="4451012" y="3084528"/>
            <a:ext cx="595035" cy="338554"/>
          </a:xfrm>
          <a:prstGeom prst="rect">
            <a:avLst/>
          </a:prstGeom>
          <a:noFill/>
        </p:spPr>
        <p:txBody>
          <a:bodyPr wrap="none" rtlCol="0">
            <a:spAutoFit/>
          </a:bodyPr>
          <a:lstStyle/>
          <a:p>
            <a:r>
              <a:rPr lang="ja-JP" altLang="en-US" sz="1600" dirty="0"/>
              <a:t>名詞</a:t>
            </a:r>
            <a:endParaRPr kumimoji="1" lang="ja-JP" altLang="en-US" sz="1600" dirty="0"/>
          </a:p>
        </p:txBody>
      </p:sp>
      <p:sp>
        <p:nvSpPr>
          <p:cNvPr id="63" name="テキスト ボックス 62"/>
          <p:cNvSpPr txBox="1"/>
          <p:nvPr/>
        </p:nvSpPr>
        <p:spPr>
          <a:xfrm>
            <a:off x="1062128" y="2525166"/>
            <a:ext cx="2204321" cy="338554"/>
          </a:xfrm>
          <a:prstGeom prst="rect">
            <a:avLst/>
          </a:prstGeom>
          <a:noFill/>
        </p:spPr>
        <p:txBody>
          <a:bodyPr wrap="none" rtlCol="0">
            <a:spAutoFit/>
          </a:bodyPr>
          <a:lstStyle/>
          <a:p>
            <a:r>
              <a:rPr kumimoji="1" lang="en-US" altLang="ja-JP" sz="1600" dirty="0" smtClean="0"/>
              <a:t>create Ticket For User</a:t>
            </a:r>
            <a:endParaRPr kumimoji="1" lang="ja-JP" altLang="en-US" sz="1600" dirty="0"/>
          </a:p>
        </p:txBody>
      </p:sp>
      <p:sp>
        <p:nvSpPr>
          <p:cNvPr id="64" name="下矢印 63"/>
          <p:cNvSpPr/>
          <p:nvPr/>
        </p:nvSpPr>
        <p:spPr>
          <a:xfrm>
            <a:off x="2099498" y="2882356"/>
            <a:ext cx="357190" cy="21431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65" name="下矢印 64"/>
          <p:cNvSpPr/>
          <p:nvPr/>
        </p:nvSpPr>
        <p:spPr>
          <a:xfrm>
            <a:off x="3667240" y="2382290"/>
            <a:ext cx="357190" cy="64294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66" name="下矢印 65"/>
          <p:cNvSpPr/>
          <p:nvPr/>
        </p:nvSpPr>
        <p:spPr>
          <a:xfrm>
            <a:off x="4550344" y="2382290"/>
            <a:ext cx="357190" cy="64294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cxnSp>
        <p:nvCxnSpPr>
          <p:cNvPr id="67" name="直線矢印コネクタ 66"/>
          <p:cNvCxnSpPr>
            <a:stCxn id="55" idx="2"/>
          </p:cNvCxnSpPr>
          <p:nvPr/>
        </p:nvCxnSpPr>
        <p:spPr>
          <a:xfrm flipH="1">
            <a:off x="1349359" y="2363654"/>
            <a:ext cx="801665" cy="22611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68" name="直線矢印コネクタ 67"/>
          <p:cNvCxnSpPr>
            <a:stCxn id="55" idx="2"/>
          </p:cNvCxnSpPr>
          <p:nvPr/>
        </p:nvCxnSpPr>
        <p:spPr>
          <a:xfrm>
            <a:off x="2151024" y="2363654"/>
            <a:ext cx="18203" cy="22611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69" name="直線矢印コネクタ 68"/>
          <p:cNvCxnSpPr>
            <a:stCxn id="55" idx="2"/>
          </p:cNvCxnSpPr>
          <p:nvPr/>
        </p:nvCxnSpPr>
        <p:spPr>
          <a:xfrm>
            <a:off x="2151024" y="2363654"/>
            <a:ext cx="524169" cy="22611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70" name="直線矢印コネクタ 69"/>
          <p:cNvCxnSpPr>
            <a:stCxn id="55" idx="2"/>
          </p:cNvCxnSpPr>
          <p:nvPr/>
        </p:nvCxnSpPr>
        <p:spPr>
          <a:xfrm>
            <a:off x="2151024" y="2363654"/>
            <a:ext cx="1030137" cy="22611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
        <p:nvSpPr>
          <p:cNvPr id="40" name="テキスト ボックス 39"/>
          <p:cNvSpPr txBox="1"/>
          <p:nvPr/>
        </p:nvSpPr>
        <p:spPr>
          <a:xfrm>
            <a:off x="5473704" y="1531616"/>
            <a:ext cx="1728358" cy="369332"/>
          </a:xfrm>
          <a:prstGeom prst="rect">
            <a:avLst/>
          </a:prstGeom>
        </p:spPr>
        <p:style>
          <a:lnRef idx="1">
            <a:schemeClr val="accent1"/>
          </a:lnRef>
          <a:fillRef idx="2">
            <a:schemeClr val="accent1"/>
          </a:fillRef>
          <a:effectRef idx="1">
            <a:schemeClr val="accent1"/>
          </a:effectRef>
          <a:fontRef idx="minor">
            <a:schemeClr val="dk1"/>
          </a:fontRef>
        </p:style>
        <p:txBody>
          <a:bodyPr wrap="none" rtlCol="0">
            <a:spAutoFit/>
          </a:bodyPr>
          <a:lstStyle/>
          <a:p>
            <a:r>
              <a:rPr kumimoji="1" lang="ja-JP" altLang="en-US" dirty="0" smtClean="0"/>
              <a:t>抽出された</a:t>
            </a:r>
            <a:r>
              <a:rPr lang="ja-JP" altLang="en-US" dirty="0"/>
              <a:t>関係</a:t>
            </a:r>
            <a:endParaRPr kumimoji="1" lang="ja-JP" altLang="en-US" dirty="0"/>
          </a:p>
        </p:txBody>
      </p:sp>
      <p:sp>
        <p:nvSpPr>
          <p:cNvPr id="47" name="正方形/長方形 46"/>
          <p:cNvSpPr/>
          <p:nvPr/>
        </p:nvSpPr>
        <p:spPr>
          <a:xfrm>
            <a:off x="2061556" y="3640569"/>
            <a:ext cx="1803699" cy="369332"/>
          </a:xfrm>
          <a:prstGeom prst="rect">
            <a:avLst/>
          </a:prstGeom>
        </p:spPr>
        <p:txBody>
          <a:bodyPr wrap="none">
            <a:spAutoFit/>
          </a:bodyPr>
          <a:lstStyle/>
          <a:p>
            <a:r>
              <a:rPr lang="ja-JP" altLang="en-US" dirty="0" smtClean="0"/>
              <a:t>人手で</a:t>
            </a:r>
            <a:r>
              <a:rPr lang="en-US" altLang="ja-JP" dirty="0" smtClean="0"/>
              <a:t>29</a:t>
            </a:r>
            <a:r>
              <a:rPr lang="ja-JP" altLang="en-US" dirty="0" smtClean="0"/>
              <a:t>個用意</a:t>
            </a:r>
            <a:endParaRPr lang="ja-JP" altLang="en-US" dirty="0"/>
          </a:p>
        </p:txBody>
      </p:sp>
    </p:spTree>
    <p:extLst>
      <p:ext uri="{BB962C8B-B14F-4D97-AF65-F5344CB8AC3E}">
        <p14:creationId xmlns:p14="http://schemas.microsoft.com/office/powerpoint/2010/main" val="417231818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評価実験</a:t>
            </a:r>
            <a:endParaRPr kumimoji="1" lang="ja-JP" altLang="en-US" dirty="0"/>
          </a:p>
        </p:txBody>
      </p:sp>
      <p:sp>
        <p:nvSpPr>
          <p:cNvPr id="3" name="コンテンツ プレースホルダー 2"/>
          <p:cNvSpPr>
            <a:spLocks noGrp="1"/>
          </p:cNvSpPr>
          <p:nvPr>
            <p:ph idx="1"/>
          </p:nvPr>
        </p:nvSpPr>
        <p:spPr>
          <a:xfrm>
            <a:off x="457200" y="1600202"/>
            <a:ext cx="8229600" cy="4276491"/>
          </a:xfrm>
        </p:spPr>
        <p:txBody>
          <a:bodyPr/>
          <a:lstStyle/>
          <a:p>
            <a:r>
              <a:rPr kumimoji="1" lang="ja-JP" altLang="en-US" dirty="0" smtClean="0"/>
              <a:t>作成された辞書に含まれる動詞</a:t>
            </a:r>
            <a:r>
              <a:rPr kumimoji="1" lang="en-US" altLang="ja-JP" dirty="0" smtClean="0"/>
              <a:t>-</a:t>
            </a:r>
            <a:r>
              <a:rPr kumimoji="1" lang="ja-JP" altLang="en-US" dirty="0" smtClean="0"/>
              <a:t>目的語の関係を対人実験により評価した</a:t>
            </a:r>
            <a:endParaRPr kumimoji="1" lang="en-US" altLang="ja-JP" dirty="0" smtClean="0"/>
          </a:p>
          <a:p>
            <a:pPr marL="914400" lvl="1" indent="-514350">
              <a:buFont typeface="+mj-lt"/>
              <a:buAutoNum type="arabicPeriod"/>
            </a:pPr>
            <a:r>
              <a:rPr lang="en-US" altLang="ja-JP" dirty="0" smtClean="0"/>
              <a:t>WEB, XML, DB, GUI</a:t>
            </a:r>
            <a:r>
              <a:rPr lang="ja-JP" altLang="en-US" dirty="0" smtClean="0"/>
              <a:t>のドメインに対する辞書を</a:t>
            </a:r>
            <a:r>
              <a:rPr lang="en-US" altLang="ja-JP" dirty="0" smtClean="0"/>
              <a:t>38</a:t>
            </a:r>
            <a:r>
              <a:rPr lang="ja-JP" altLang="en-US" dirty="0" smtClean="0"/>
              <a:t>個の</a:t>
            </a:r>
            <a:r>
              <a:rPr lang="en-US" altLang="ja-JP" dirty="0" smtClean="0"/>
              <a:t>Java</a:t>
            </a:r>
            <a:r>
              <a:rPr lang="ja-JP" altLang="en-US" dirty="0" smtClean="0"/>
              <a:t>のソフトウェアから作成</a:t>
            </a:r>
            <a:endParaRPr lang="en-US" altLang="ja-JP" dirty="0" smtClean="0"/>
          </a:p>
          <a:p>
            <a:pPr marL="914400" lvl="1" indent="-514350">
              <a:buFont typeface="+mj-lt"/>
              <a:buAutoNum type="arabicPeriod"/>
            </a:pPr>
            <a:r>
              <a:rPr kumimoji="1" lang="en-US" altLang="ja-JP" dirty="0" smtClean="0"/>
              <a:t>6</a:t>
            </a:r>
            <a:r>
              <a:rPr kumimoji="1" lang="ja-JP" altLang="en-US" dirty="0" smtClean="0"/>
              <a:t>人の被験者に，辞書に含まれる関係をアンケート調査により評価</a:t>
            </a:r>
            <a:endParaRPr kumimoji="1" lang="en-US" altLang="ja-JP" dirty="0" smtClean="0"/>
          </a:p>
        </p:txBody>
      </p:sp>
      <p:sp>
        <p:nvSpPr>
          <p:cNvPr id="4" name="スライド番号プレースホルダー 3"/>
          <p:cNvSpPr>
            <a:spLocks noGrp="1"/>
          </p:cNvSpPr>
          <p:nvPr>
            <p:ph type="sldNum" sz="quarter" idx="12"/>
          </p:nvPr>
        </p:nvSpPr>
        <p:spPr/>
        <p:txBody>
          <a:bodyPr/>
          <a:lstStyle/>
          <a:p>
            <a:fld id="{25B2C30A-EDF6-4AD0-9AE3-BFC1502D505A}" type="slidenum">
              <a:rPr kumimoji="1" lang="ja-JP" altLang="en-US" smtClean="0"/>
              <a:t>14</a:t>
            </a:fld>
            <a:endParaRPr kumimoji="1" lang="ja-JP" altLang="en-US"/>
          </a:p>
        </p:txBody>
      </p:sp>
    </p:spTree>
    <p:extLst>
      <p:ext uri="{BB962C8B-B14F-4D97-AF65-F5344CB8AC3E}">
        <p14:creationId xmlns:p14="http://schemas.microsoft.com/office/powerpoint/2010/main" val="48326426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実験結果</a:t>
            </a:r>
            <a:endParaRPr kumimoji="1" lang="ja-JP" altLang="en-US" dirty="0"/>
          </a:p>
        </p:txBody>
      </p:sp>
      <p:sp>
        <p:nvSpPr>
          <p:cNvPr id="3" name="コンテンツ プレースホルダー 2"/>
          <p:cNvSpPr>
            <a:spLocks noGrp="1"/>
          </p:cNvSpPr>
          <p:nvPr>
            <p:ph idx="1"/>
          </p:nvPr>
        </p:nvSpPr>
        <p:spPr/>
        <p:txBody>
          <a:bodyPr>
            <a:normAutofit fontScale="85000" lnSpcReduction="20000"/>
          </a:bodyPr>
          <a:lstStyle/>
          <a:p>
            <a:r>
              <a:rPr lang="en-US" altLang="ja-JP" sz="2800" b="1" dirty="0">
                <a:solidFill>
                  <a:srgbClr val="000000"/>
                </a:solidFill>
              </a:rPr>
              <a:t>Q1.</a:t>
            </a:r>
            <a:r>
              <a:rPr lang="ja-JP" altLang="en-US" sz="2800" dirty="0">
                <a:solidFill>
                  <a:srgbClr val="000000"/>
                </a:solidFill>
              </a:rPr>
              <a:t>この動詞</a:t>
            </a:r>
            <a:r>
              <a:rPr lang="en-US" altLang="ja-JP" sz="2800" dirty="0">
                <a:solidFill>
                  <a:srgbClr val="000000"/>
                </a:solidFill>
              </a:rPr>
              <a:t>-</a:t>
            </a:r>
            <a:r>
              <a:rPr lang="ja-JP" altLang="en-US" sz="2800" dirty="0">
                <a:solidFill>
                  <a:srgbClr val="000000"/>
                </a:solidFill>
              </a:rPr>
              <a:t>目的語の関係</a:t>
            </a:r>
            <a:r>
              <a:rPr lang="ja-JP" altLang="en-US" sz="2800" dirty="0" smtClean="0">
                <a:solidFill>
                  <a:srgbClr val="000000"/>
                </a:solidFill>
              </a:rPr>
              <a:t>は</a:t>
            </a:r>
            <a:r>
              <a:rPr lang="ja-JP" altLang="en-US" sz="2800" dirty="0">
                <a:solidFill>
                  <a:srgbClr val="000000"/>
                </a:solidFill>
              </a:rPr>
              <a:t>よく</a:t>
            </a:r>
            <a:r>
              <a:rPr lang="ja-JP" altLang="en-US" sz="2800" dirty="0" smtClean="0">
                <a:solidFill>
                  <a:srgbClr val="000000"/>
                </a:solidFill>
              </a:rPr>
              <a:t>見られる関係か？</a:t>
            </a:r>
            <a:endParaRPr lang="en-US" altLang="ja-JP" sz="2800" dirty="0" smtClean="0">
              <a:solidFill>
                <a:srgbClr val="000000"/>
              </a:solidFill>
            </a:endParaRPr>
          </a:p>
          <a:p>
            <a:r>
              <a:rPr lang="en-US" altLang="ja-JP" sz="2800" b="1" dirty="0" smtClean="0">
                <a:solidFill>
                  <a:srgbClr val="000000"/>
                </a:solidFill>
              </a:rPr>
              <a:t>A1.</a:t>
            </a:r>
            <a:r>
              <a:rPr lang="en-US" altLang="ja-JP" sz="2800" dirty="0" smtClean="0">
                <a:solidFill>
                  <a:srgbClr val="000000"/>
                </a:solidFill>
              </a:rPr>
              <a:t> </a:t>
            </a:r>
          </a:p>
          <a:p>
            <a:pPr lvl="1"/>
            <a:r>
              <a:rPr lang="ja-JP" altLang="en-US" sz="2400" dirty="0" smtClean="0">
                <a:solidFill>
                  <a:srgbClr val="000000"/>
                </a:solidFill>
              </a:rPr>
              <a:t>辞書</a:t>
            </a:r>
            <a:r>
              <a:rPr lang="ja-JP" altLang="en-US" sz="2400" dirty="0">
                <a:solidFill>
                  <a:srgbClr val="000000"/>
                </a:solidFill>
              </a:rPr>
              <a:t>の</a:t>
            </a:r>
            <a:r>
              <a:rPr lang="ja-JP" altLang="en-US" sz="2400" dirty="0" smtClean="0">
                <a:solidFill>
                  <a:srgbClr val="000000"/>
                </a:solidFill>
              </a:rPr>
              <a:t>ドメインでよく見られる</a:t>
            </a:r>
            <a:r>
              <a:rPr lang="en-US" altLang="ja-JP" sz="2400" dirty="0" smtClean="0">
                <a:solidFill>
                  <a:srgbClr val="000000"/>
                </a:solidFill>
              </a:rPr>
              <a:t>	</a:t>
            </a:r>
            <a:r>
              <a:rPr lang="en-US" altLang="ja-JP" sz="2400" dirty="0" smtClean="0"/>
              <a:t>62%</a:t>
            </a:r>
            <a:r>
              <a:rPr lang="ja-JP" altLang="en-US" sz="2400" dirty="0" smtClean="0"/>
              <a:t>～</a:t>
            </a:r>
            <a:r>
              <a:rPr lang="en-US" altLang="ja-JP" sz="2400" dirty="0" smtClean="0"/>
              <a:t>75</a:t>
            </a:r>
            <a:r>
              <a:rPr lang="en-US" altLang="ja-JP" sz="2400" dirty="0"/>
              <a:t>%</a:t>
            </a:r>
            <a:endParaRPr lang="ja-JP" altLang="en-US" sz="2400" dirty="0"/>
          </a:p>
          <a:p>
            <a:pPr lvl="1"/>
            <a:r>
              <a:rPr lang="en-US" altLang="ja-JP" sz="2400" dirty="0" smtClean="0">
                <a:solidFill>
                  <a:srgbClr val="000000"/>
                </a:solidFill>
              </a:rPr>
              <a:t>Java</a:t>
            </a:r>
            <a:r>
              <a:rPr lang="ja-JP" altLang="en-US" sz="2400" dirty="0" err="1" smtClean="0">
                <a:solidFill>
                  <a:srgbClr val="000000"/>
                </a:solidFill>
              </a:rPr>
              <a:t>で共</a:t>
            </a:r>
            <a:r>
              <a:rPr lang="ja-JP" altLang="en-US" sz="2400" dirty="0" smtClean="0">
                <a:solidFill>
                  <a:srgbClr val="000000"/>
                </a:solidFill>
              </a:rPr>
              <a:t>通してよく見られる</a:t>
            </a:r>
            <a:r>
              <a:rPr lang="en-US" altLang="ja-JP" sz="2400" dirty="0" smtClean="0">
                <a:solidFill>
                  <a:srgbClr val="000000"/>
                </a:solidFill>
              </a:rPr>
              <a:t>	38%</a:t>
            </a:r>
            <a:r>
              <a:rPr lang="ja-JP" altLang="en-US" sz="2400" dirty="0" smtClean="0">
                <a:solidFill>
                  <a:srgbClr val="000000"/>
                </a:solidFill>
              </a:rPr>
              <a:t>～</a:t>
            </a:r>
            <a:r>
              <a:rPr lang="en-US" altLang="ja-JP" sz="2400" dirty="0" smtClean="0">
                <a:solidFill>
                  <a:srgbClr val="000000"/>
                </a:solidFill>
              </a:rPr>
              <a:t>76%</a:t>
            </a:r>
            <a:endParaRPr lang="en-US" altLang="ja-JP" sz="2800" b="1" dirty="0">
              <a:solidFill>
                <a:srgbClr val="000000"/>
              </a:solidFill>
            </a:endParaRPr>
          </a:p>
          <a:p>
            <a:r>
              <a:rPr lang="en-US" altLang="ja-JP" sz="2800" b="1" dirty="0">
                <a:solidFill>
                  <a:srgbClr val="000000"/>
                </a:solidFill>
              </a:rPr>
              <a:t>Q2. </a:t>
            </a:r>
            <a:r>
              <a:rPr lang="ja-JP" altLang="en-US" sz="2800" dirty="0">
                <a:solidFill>
                  <a:srgbClr val="000000"/>
                </a:solidFill>
              </a:rPr>
              <a:t>動詞，直接目的語，間接目的語はそれぞれ正しく抽出されているか</a:t>
            </a:r>
            <a:r>
              <a:rPr lang="ja-JP" altLang="en-US" sz="2800" dirty="0" smtClean="0">
                <a:solidFill>
                  <a:srgbClr val="000000"/>
                </a:solidFill>
              </a:rPr>
              <a:t>？</a:t>
            </a:r>
            <a:endParaRPr lang="en-US" altLang="ja-JP" sz="2800" dirty="0" smtClean="0">
              <a:solidFill>
                <a:srgbClr val="000000"/>
              </a:solidFill>
            </a:endParaRPr>
          </a:p>
          <a:p>
            <a:r>
              <a:rPr lang="en-US" altLang="ja-JP" sz="2800" b="1" dirty="0" smtClean="0">
                <a:solidFill>
                  <a:srgbClr val="000000"/>
                </a:solidFill>
              </a:rPr>
              <a:t>A2.</a:t>
            </a:r>
          </a:p>
          <a:p>
            <a:pPr lvl="1"/>
            <a:r>
              <a:rPr lang="ja-JP" altLang="en-US" sz="2400" dirty="0" smtClean="0">
                <a:solidFill>
                  <a:srgbClr val="000000"/>
                </a:solidFill>
              </a:rPr>
              <a:t>正しく抽出された組</a:t>
            </a:r>
            <a:r>
              <a:rPr lang="en-US" altLang="ja-JP" sz="2400" dirty="0" smtClean="0">
                <a:solidFill>
                  <a:srgbClr val="000000"/>
                </a:solidFill>
              </a:rPr>
              <a:t>	87%</a:t>
            </a:r>
            <a:r>
              <a:rPr lang="ja-JP" altLang="en-US" sz="2400" dirty="0" smtClean="0">
                <a:solidFill>
                  <a:srgbClr val="000000"/>
                </a:solidFill>
              </a:rPr>
              <a:t>～</a:t>
            </a:r>
            <a:r>
              <a:rPr lang="en-US" altLang="ja-JP" sz="2400" dirty="0" smtClean="0">
                <a:solidFill>
                  <a:srgbClr val="000000"/>
                </a:solidFill>
              </a:rPr>
              <a:t>94%</a:t>
            </a:r>
            <a:endParaRPr lang="en-US" altLang="ja-JP" sz="2800" dirty="0" smtClean="0">
              <a:solidFill>
                <a:srgbClr val="000000"/>
              </a:solidFill>
            </a:endParaRPr>
          </a:p>
          <a:p>
            <a:r>
              <a:rPr lang="en-US" altLang="ja-JP" sz="2800" b="1" dirty="0">
                <a:solidFill>
                  <a:srgbClr val="000000"/>
                </a:solidFill>
              </a:rPr>
              <a:t>Q3.</a:t>
            </a:r>
            <a:r>
              <a:rPr lang="en-US" altLang="ja-JP" sz="2800" dirty="0">
                <a:solidFill>
                  <a:srgbClr val="000000"/>
                </a:solidFill>
              </a:rPr>
              <a:t> </a:t>
            </a:r>
            <a:r>
              <a:rPr lang="ja-JP" altLang="en-US" sz="2800" dirty="0">
                <a:solidFill>
                  <a:srgbClr val="000000"/>
                </a:solidFill>
              </a:rPr>
              <a:t>この関係を開発者に対して良い命名の例として見せて良いと思うか</a:t>
            </a:r>
            <a:r>
              <a:rPr lang="ja-JP" altLang="en-US" sz="2800" dirty="0" smtClean="0">
                <a:solidFill>
                  <a:srgbClr val="000000"/>
                </a:solidFill>
              </a:rPr>
              <a:t>？</a:t>
            </a:r>
            <a:endParaRPr lang="en-US" altLang="ja-JP" sz="2800" dirty="0" smtClean="0">
              <a:solidFill>
                <a:srgbClr val="000000"/>
              </a:solidFill>
            </a:endParaRPr>
          </a:p>
          <a:p>
            <a:r>
              <a:rPr lang="en-US" altLang="ja-JP" sz="2800" b="1" dirty="0" smtClean="0">
                <a:solidFill>
                  <a:srgbClr val="000000"/>
                </a:solidFill>
              </a:rPr>
              <a:t>A3.</a:t>
            </a:r>
          </a:p>
          <a:p>
            <a:pPr lvl="1"/>
            <a:r>
              <a:rPr lang="ja-JP" altLang="en-US" sz="2400" dirty="0" smtClean="0">
                <a:solidFill>
                  <a:srgbClr val="000000"/>
                </a:solidFill>
              </a:rPr>
              <a:t>辞書のドメインの例として</a:t>
            </a:r>
            <a:r>
              <a:rPr lang="en-US" altLang="ja-JP" sz="2400" dirty="0" smtClean="0">
                <a:solidFill>
                  <a:srgbClr val="000000"/>
                </a:solidFill>
              </a:rPr>
              <a:t>		53%</a:t>
            </a:r>
            <a:r>
              <a:rPr lang="ja-JP" altLang="en-US" sz="2400" dirty="0" smtClean="0">
                <a:solidFill>
                  <a:srgbClr val="000000"/>
                </a:solidFill>
              </a:rPr>
              <a:t>～</a:t>
            </a:r>
            <a:r>
              <a:rPr lang="en-US" altLang="ja-JP" sz="2400" dirty="0" smtClean="0">
                <a:solidFill>
                  <a:srgbClr val="000000"/>
                </a:solidFill>
              </a:rPr>
              <a:t>71%</a:t>
            </a:r>
          </a:p>
          <a:p>
            <a:pPr lvl="1"/>
            <a:r>
              <a:rPr lang="en-US" altLang="ja-JP" sz="2400" dirty="0" smtClean="0">
                <a:solidFill>
                  <a:srgbClr val="000000"/>
                </a:solidFill>
              </a:rPr>
              <a:t>Java</a:t>
            </a:r>
            <a:r>
              <a:rPr lang="ja-JP" altLang="en-US" sz="2400" dirty="0" smtClean="0">
                <a:solidFill>
                  <a:srgbClr val="000000"/>
                </a:solidFill>
              </a:rPr>
              <a:t>プログラム共通の例として</a:t>
            </a:r>
            <a:r>
              <a:rPr lang="en-US" altLang="ja-JP" sz="2400" dirty="0" smtClean="0">
                <a:solidFill>
                  <a:srgbClr val="000000"/>
                </a:solidFill>
              </a:rPr>
              <a:t>	30%</a:t>
            </a:r>
            <a:r>
              <a:rPr lang="ja-JP" altLang="en-US" sz="2400" dirty="0" smtClean="0">
                <a:solidFill>
                  <a:srgbClr val="000000"/>
                </a:solidFill>
              </a:rPr>
              <a:t>～</a:t>
            </a:r>
            <a:r>
              <a:rPr lang="en-US" altLang="ja-JP" sz="2400" dirty="0" smtClean="0">
                <a:solidFill>
                  <a:srgbClr val="000000"/>
                </a:solidFill>
              </a:rPr>
              <a:t>61%</a:t>
            </a:r>
            <a:endParaRPr lang="en-US" altLang="ja-JP" sz="2400" dirty="0">
              <a:solidFill>
                <a:srgbClr val="000000"/>
              </a:solidFill>
            </a:endParaRPr>
          </a:p>
          <a:p>
            <a:endParaRPr kumimoji="1" lang="ja-JP" altLang="en-US" sz="2800" dirty="0"/>
          </a:p>
        </p:txBody>
      </p:sp>
      <p:sp>
        <p:nvSpPr>
          <p:cNvPr id="4" name="スライド番号プレースホルダー 3"/>
          <p:cNvSpPr>
            <a:spLocks noGrp="1"/>
          </p:cNvSpPr>
          <p:nvPr>
            <p:ph type="sldNum" sz="quarter" idx="12"/>
          </p:nvPr>
        </p:nvSpPr>
        <p:spPr/>
        <p:txBody>
          <a:bodyPr/>
          <a:lstStyle/>
          <a:p>
            <a:fld id="{25B2C30A-EDF6-4AD0-9AE3-BFC1502D505A}" type="slidenum">
              <a:rPr kumimoji="1" lang="ja-JP" altLang="en-US" smtClean="0"/>
              <a:t>15</a:t>
            </a:fld>
            <a:endParaRPr kumimoji="1" lang="ja-JP" altLang="en-US"/>
          </a:p>
        </p:txBody>
      </p:sp>
    </p:spTree>
    <p:extLst>
      <p:ext uri="{BB962C8B-B14F-4D97-AF65-F5344CB8AC3E}">
        <p14:creationId xmlns:p14="http://schemas.microsoft.com/office/powerpoint/2010/main" val="86829101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良い命名の例と判断された</a:t>
            </a:r>
            <a:r>
              <a:rPr lang="en-US" altLang="ja-JP" dirty="0" smtClean="0"/>
              <a:t/>
            </a:r>
            <a:br>
              <a:rPr lang="en-US" altLang="ja-JP" dirty="0" smtClean="0"/>
            </a:br>
            <a:r>
              <a:rPr lang="ja-JP" altLang="en-US" dirty="0" smtClean="0"/>
              <a:t>関係の例</a:t>
            </a:r>
            <a:endParaRPr kumimoji="1" lang="ja-JP" altLang="en-US" dirty="0"/>
          </a:p>
        </p:txBody>
      </p:sp>
      <p:sp>
        <p:nvSpPr>
          <p:cNvPr id="3" name="スライド番号プレースホルダー 2"/>
          <p:cNvSpPr>
            <a:spLocks noGrp="1"/>
          </p:cNvSpPr>
          <p:nvPr>
            <p:ph type="sldNum" sz="quarter" idx="12"/>
          </p:nvPr>
        </p:nvSpPr>
        <p:spPr/>
        <p:txBody>
          <a:bodyPr/>
          <a:lstStyle/>
          <a:p>
            <a:fld id="{5DC2F9B2-9102-46F3-A7AC-390E287FB91D}" type="slidenum">
              <a:rPr lang="en-US" altLang="ja-JP" smtClean="0"/>
              <a:pPr/>
              <a:t>16</a:t>
            </a:fld>
            <a:endParaRPr lang="en-US" altLang="ja-JP"/>
          </a:p>
        </p:txBody>
      </p:sp>
      <p:graphicFrame>
        <p:nvGraphicFramePr>
          <p:cNvPr id="6" name="表 5"/>
          <p:cNvGraphicFramePr>
            <a:graphicFrameLocks noGrp="1"/>
          </p:cNvGraphicFramePr>
          <p:nvPr>
            <p:extLst>
              <p:ext uri="{D42A27DB-BD31-4B8C-83A1-F6EECF244321}">
                <p14:modId xmlns:p14="http://schemas.microsoft.com/office/powerpoint/2010/main" val="2777818161"/>
              </p:ext>
            </p:extLst>
          </p:nvPr>
        </p:nvGraphicFramePr>
        <p:xfrm>
          <a:off x="323528" y="1484786"/>
          <a:ext cx="8530054" cy="4608510"/>
        </p:xfrm>
        <a:graphic>
          <a:graphicData uri="http://schemas.openxmlformats.org/drawingml/2006/table">
            <a:tbl>
              <a:tblPr firstRow="1" firstCol="1" bandRow="1">
                <a:tableStyleId>{21E4AEA4-8DFA-4A89-87EB-49C32662AFE0}</a:tableStyleId>
              </a:tblPr>
              <a:tblGrid>
                <a:gridCol w="1512168"/>
                <a:gridCol w="1512168"/>
                <a:gridCol w="2068198"/>
                <a:gridCol w="3437520"/>
              </a:tblGrid>
              <a:tr h="921702">
                <a:tc>
                  <a:txBody>
                    <a:bodyPr/>
                    <a:lstStyle/>
                    <a:p>
                      <a:endParaRPr kumimoji="1" lang="ja-JP" altLang="en-US" sz="2800" dirty="0"/>
                    </a:p>
                  </a:txBody>
                  <a:tcPr/>
                </a:tc>
                <a:tc>
                  <a:txBody>
                    <a:bodyPr/>
                    <a:lstStyle/>
                    <a:p>
                      <a:r>
                        <a:rPr kumimoji="1" lang="ja-JP" altLang="en-US" sz="2800" dirty="0" smtClean="0"/>
                        <a:t>動詞</a:t>
                      </a:r>
                      <a:endParaRPr kumimoji="1" lang="ja-JP" altLang="en-US" sz="2800" dirty="0"/>
                    </a:p>
                  </a:txBody>
                  <a:tcPr/>
                </a:tc>
                <a:tc>
                  <a:txBody>
                    <a:bodyPr/>
                    <a:lstStyle/>
                    <a:p>
                      <a:r>
                        <a:rPr kumimoji="1" lang="ja-JP" altLang="en-US" sz="2800" dirty="0" smtClean="0"/>
                        <a:t>直接目的語</a:t>
                      </a:r>
                      <a:endParaRPr kumimoji="1" lang="ja-JP" altLang="en-US" sz="2800" dirty="0"/>
                    </a:p>
                  </a:txBody>
                  <a:tcPr/>
                </a:tc>
                <a:tc>
                  <a:txBody>
                    <a:bodyPr/>
                    <a:lstStyle/>
                    <a:p>
                      <a:r>
                        <a:rPr kumimoji="1" lang="ja-JP" altLang="en-US" sz="2800" dirty="0" smtClean="0"/>
                        <a:t>間接目的語</a:t>
                      </a:r>
                      <a:endParaRPr kumimoji="1" lang="ja-JP" altLang="en-US" sz="2800" dirty="0"/>
                    </a:p>
                  </a:txBody>
                  <a:tcPr/>
                </a:tc>
              </a:tr>
              <a:tr h="921702">
                <a:tc>
                  <a:txBody>
                    <a:bodyPr/>
                    <a:lstStyle/>
                    <a:p>
                      <a:r>
                        <a:rPr kumimoji="1" lang="en-US" altLang="ja-JP" sz="2800" dirty="0" smtClean="0"/>
                        <a:t>WEB</a:t>
                      </a:r>
                      <a:endParaRPr kumimoji="1" lang="ja-JP" altLang="en-US" sz="2800" dirty="0"/>
                    </a:p>
                  </a:txBody>
                  <a:tcPr/>
                </a:tc>
                <a:tc>
                  <a:txBody>
                    <a:bodyPr/>
                    <a:lstStyle/>
                    <a:p>
                      <a:r>
                        <a:rPr kumimoji="1" lang="en-US" altLang="ja-JP" sz="2800" dirty="0" smtClean="0"/>
                        <a:t>Destroy</a:t>
                      </a:r>
                      <a:endParaRPr kumimoji="1" lang="ja-JP" altLang="en-US" sz="2800" dirty="0"/>
                    </a:p>
                  </a:txBody>
                  <a:tcPr/>
                </a:tc>
                <a:tc>
                  <a:txBody>
                    <a:bodyPr/>
                    <a:lstStyle/>
                    <a:p>
                      <a:r>
                        <a:rPr kumimoji="1" lang="en-US" altLang="ja-JP" sz="2800" dirty="0" smtClean="0"/>
                        <a:t>Session</a:t>
                      </a:r>
                      <a:endParaRPr kumimoji="1" lang="ja-JP" altLang="en-US" sz="2800" dirty="0"/>
                    </a:p>
                  </a:txBody>
                  <a:tcPr/>
                </a:tc>
                <a:tc>
                  <a:txBody>
                    <a:bodyPr/>
                    <a:lstStyle/>
                    <a:p>
                      <a:r>
                        <a:rPr kumimoji="1" lang="en-US" altLang="ja-JP" sz="2800" dirty="0" err="1" smtClean="0"/>
                        <a:t>HttpSessionEvent</a:t>
                      </a:r>
                      <a:endParaRPr kumimoji="1" lang="ja-JP" altLang="en-US" sz="2800" dirty="0"/>
                    </a:p>
                  </a:txBody>
                  <a:tcPr/>
                </a:tc>
              </a:tr>
              <a:tr h="921702">
                <a:tc>
                  <a:txBody>
                    <a:bodyPr/>
                    <a:lstStyle/>
                    <a:p>
                      <a:r>
                        <a:rPr kumimoji="1" lang="en-US" altLang="ja-JP" sz="2800" dirty="0" smtClean="0"/>
                        <a:t>XML</a:t>
                      </a:r>
                    </a:p>
                  </a:txBody>
                  <a:tcPr/>
                </a:tc>
                <a:tc>
                  <a:txBody>
                    <a:bodyPr/>
                    <a:lstStyle/>
                    <a:p>
                      <a:r>
                        <a:rPr kumimoji="1" lang="en-US" altLang="ja-JP" sz="2800" dirty="0" smtClean="0"/>
                        <a:t>Declare</a:t>
                      </a:r>
                      <a:endParaRPr kumimoji="1" lang="ja-JP" altLang="en-US" sz="2800" dirty="0"/>
                    </a:p>
                  </a:txBody>
                  <a:tcPr/>
                </a:tc>
                <a:tc>
                  <a:txBody>
                    <a:bodyPr/>
                    <a:lstStyle/>
                    <a:p>
                      <a:r>
                        <a:rPr kumimoji="1" lang="en-US" altLang="ja-JP" sz="2800" dirty="0" smtClean="0"/>
                        <a:t>Prefix</a:t>
                      </a:r>
                      <a:endParaRPr kumimoji="1" lang="ja-JP" altLang="en-US" sz="2800" dirty="0"/>
                    </a:p>
                  </a:txBody>
                  <a:tcPr/>
                </a:tc>
                <a:tc>
                  <a:txBody>
                    <a:bodyPr/>
                    <a:lstStyle/>
                    <a:p>
                      <a:r>
                        <a:rPr kumimoji="1" lang="en-US" altLang="ja-JP" sz="2800" dirty="0" err="1" smtClean="0"/>
                        <a:t>NamespaceSupport</a:t>
                      </a:r>
                      <a:endParaRPr kumimoji="1" lang="ja-JP" altLang="en-US" sz="2800" dirty="0"/>
                    </a:p>
                  </a:txBody>
                  <a:tcPr/>
                </a:tc>
              </a:tr>
              <a:tr h="921702">
                <a:tc>
                  <a:txBody>
                    <a:bodyPr/>
                    <a:lstStyle/>
                    <a:p>
                      <a:r>
                        <a:rPr kumimoji="1" lang="en-US" altLang="ja-JP" sz="2800" dirty="0" smtClean="0"/>
                        <a:t>DB</a:t>
                      </a:r>
                      <a:endParaRPr kumimoji="1" lang="ja-JP" altLang="en-US" sz="2800" dirty="0"/>
                    </a:p>
                  </a:txBody>
                  <a:tcPr/>
                </a:tc>
                <a:tc>
                  <a:txBody>
                    <a:bodyPr/>
                    <a:lstStyle/>
                    <a:p>
                      <a:r>
                        <a:rPr kumimoji="1" lang="en-US" altLang="ja-JP" sz="2800" dirty="0" smtClean="0"/>
                        <a:t>Add</a:t>
                      </a:r>
                      <a:endParaRPr kumimoji="1" lang="ja-JP" altLang="en-US" sz="2800" dirty="0"/>
                    </a:p>
                  </a:txBody>
                  <a:tcPr/>
                </a:tc>
                <a:tc>
                  <a:txBody>
                    <a:bodyPr/>
                    <a:lstStyle/>
                    <a:p>
                      <a:r>
                        <a:rPr kumimoji="1" lang="en-US" altLang="ja-JP" sz="2800" dirty="0" smtClean="0"/>
                        <a:t>Constraint</a:t>
                      </a:r>
                      <a:endParaRPr kumimoji="1" lang="ja-JP" altLang="en-US" sz="2800" dirty="0"/>
                    </a:p>
                  </a:txBody>
                  <a:tcPr/>
                </a:tc>
                <a:tc>
                  <a:txBody>
                    <a:bodyPr/>
                    <a:lstStyle/>
                    <a:p>
                      <a:r>
                        <a:rPr kumimoji="1" lang="en-US" altLang="ja-JP" sz="2800" dirty="0" smtClean="0"/>
                        <a:t>Table</a:t>
                      </a:r>
                      <a:endParaRPr kumimoji="1" lang="ja-JP" altLang="en-US" sz="2800" dirty="0"/>
                    </a:p>
                  </a:txBody>
                  <a:tcPr/>
                </a:tc>
              </a:tr>
              <a:tr h="921702">
                <a:tc>
                  <a:txBody>
                    <a:bodyPr/>
                    <a:lstStyle/>
                    <a:p>
                      <a:r>
                        <a:rPr kumimoji="1" lang="en-US" altLang="ja-JP" sz="2800" dirty="0" smtClean="0"/>
                        <a:t>GUI</a:t>
                      </a:r>
                      <a:endParaRPr kumimoji="1" lang="ja-JP" altLang="en-US" sz="2800" dirty="0"/>
                    </a:p>
                  </a:txBody>
                  <a:tcPr/>
                </a:tc>
                <a:tc>
                  <a:txBody>
                    <a:bodyPr/>
                    <a:lstStyle/>
                    <a:p>
                      <a:r>
                        <a:rPr kumimoji="1" lang="en-US" altLang="ja-JP" sz="2800" dirty="0" smtClean="0"/>
                        <a:t>Click</a:t>
                      </a:r>
                      <a:endParaRPr kumimoji="1" lang="ja-JP" altLang="en-US" sz="2800" dirty="0"/>
                    </a:p>
                  </a:txBody>
                  <a:tcPr/>
                </a:tc>
                <a:tc>
                  <a:txBody>
                    <a:bodyPr/>
                    <a:lstStyle/>
                    <a:p>
                      <a:r>
                        <a:rPr kumimoji="1" lang="en-US" altLang="ja-JP" sz="2800" dirty="0" smtClean="0"/>
                        <a:t>Mouse</a:t>
                      </a:r>
                      <a:endParaRPr kumimoji="1" lang="ja-JP" altLang="en-US" sz="2800" dirty="0"/>
                    </a:p>
                  </a:txBody>
                  <a:tcPr/>
                </a:tc>
                <a:tc>
                  <a:txBody>
                    <a:bodyPr/>
                    <a:lstStyle/>
                    <a:p>
                      <a:r>
                        <a:rPr kumimoji="1" lang="en-US" altLang="ja-JP" sz="2800" dirty="0" err="1" smtClean="0"/>
                        <a:t>MouseEvent</a:t>
                      </a:r>
                      <a:endParaRPr kumimoji="1" lang="ja-JP" altLang="en-US" sz="2800" dirty="0"/>
                    </a:p>
                  </a:txBody>
                  <a:tcPr/>
                </a:tc>
              </a:tr>
            </a:tbl>
          </a:graphicData>
        </a:graphic>
      </p:graphicFrame>
    </p:spTree>
    <p:extLst>
      <p:ext uri="{BB962C8B-B14F-4D97-AF65-F5344CB8AC3E}">
        <p14:creationId xmlns:p14="http://schemas.microsoft.com/office/powerpoint/2010/main" val="333470006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まとめ</a:t>
            </a:r>
            <a:endParaRPr kumimoji="1" lang="ja-JP" altLang="en-US" dirty="0"/>
          </a:p>
        </p:txBody>
      </p:sp>
      <p:sp>
        <p:nvSpPr>
          <p:cNvPr id="3" name="コンテンツ プレースホルダー 2"/>
          <p:cNvSpPr>
            <a:spLocks noGrp="1"/>
          </p:cNvSpPr>
          <p:nvPr>
            <p:ph idx="1"/>
          </p:nvPr>
        </p:nvSpPr>
        <p:spPr/>
        <p:txBody>
          <a:bodyPr/>
          <a:lstStyle/>
          <a:p>
            <a:r>
              <a:rPr lang="ja-JP" altLang="en-US" dirty="0"/>
              <a:t>本研究で</a:t>
            </a:r>
            <a:r>
              <a:rPr lang="ja-JP" altLang="en-US" dirty="0" smtClean="0"/>
              <a:t>は，ドメイン固有の動詞</a:t>
            </a:r>
            <a:r>
              <a:rPr lang="en-US" altLang="ja-JP" dirty="0" smtClean="0"/>
              <a:t>-</a:t>
            </a:r>
            <a:r>
              <a:rPr lang="ja-JP" altLang="en-US" dirty="0" smtClean="0"/>
              <a:t>目的語の関係を収録した辞書を構築する手法を提案した</a:t>
            </a:r>
            <a:endParaRPr lang="en-US" altLang="ja-JP" dirty="0" smtClean="0"/>
          </a:p>
          <a:p>
            <a:r>
              <a:rPr lang="ja-JP" altLang="en-US" dirty="0" smtClean="0"/>
              <a:t>辞書には，対象ドメインで見られる関係や</a:t>
            </a:r>
            <a:r>
              <a:rPr lang="en-US" altLang="ja-JP" dirty="0" smtClean="0"/>
              <a:t>Java</a:t>
            </a:r>
            <a:r>
              <a:rPr lang="ja-JP" altLang="en-US" dirty="0" smtClean="0"/>
              <a:t>プログラムで共通して見られる関係が多数収録されることを確認した</a:t>
            </a:r>
            <a:endParaRPr lang="en-US" altLang="ja-JP" dirty="0" smtClean="0"/>
          </a:p>
          <a:p>
            <a:r>
              <a:rPr lang="ja-JP" altLang="en-US" dirty="0" smtClean="0"/>
              <a:t>辞書により，識別子への良い命名の支援を実現する一助となったと考えている</a:t>
            </a:r>
          </a:p>
        </p:txBody>
      </p:sp>
      <p:sp>
        <p:nvSpPr>
          <p:cNvPr id="4" name="スライド番号プレースホルダー 3"/>
          <p:cNvSpPr>
            <a:spLocks noGrp="1"/>
          </p:cNvSpPr>
          <p:nvPr>
            <p:ph type="sldNum" sz="quarter" idx="12"/>
          </p:nvPr>
        </p:nvSpPr>
        <p:spPr/>
        <p:txBody>
          <a:bodyPr/>
          <a:lstStyle/>
          <a:p>
            <a:fld id="{5DC2F9B2-9102-46F3-A7AC-390E287FB91D}" type="slidenum">
              <a:rPr lang="en-US" altLang="ja-JP" smtClean="0"/>
              <a:pPr/>
              <a:t>17</a:t>
            </a:fld>
            <a:endParaRPr lang="en-US" altLang="ja-JP"/>
          </a:p>
        </p:txBody>
      </p:sp>
    </p:spTree>
    <p:extLst>
      <p:ext uri="{BB962C8B-B14F-4D97-AF65-F5344CB8AC3E}">
        <p14:creationId xmlns:p14="http://schemas.microsoft.com/office/powerpoint/2010/main" val="167893907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角丸四角形 4"/>
          <p:cNvSpPr/>
          <p:nvPr/>
        </p:nvSpPr>
        <p:spPr>
          <a:xfrm>
            <a:off x="356616" y="3940629"/>
            <a:ext cx="8319072" cy="123008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kumimoji="1" lang="ja-JP" altLang="en-US" dirty="0" smtClean="0"/>
              <a:t>アジェンダ</a:t>
            </a:r>
            <a:endParaRPr kumimoji="1" lang="ja-JP" altLang="en-US" dirty="0"/>
          </a:p>
        </p:txBody>
      </p:sp>
      <p:sp>
        <p:nvSpPr>
          <p:cNvPr id="3" name="コンテンツ プレースホルダー 2"/>
          <p:cNvSpPr>
            <a:spLocks noGrp="1"/>
          </p:cNvSpPr>
          <p:nvPr>
            <p:ph idx="1"/>
          </p:nvPr>
        </p:nvSpPr>
        <p:spPr/>
        <p:txBody>
          <a:bodyPr/>
          <a:lstStyle/>
          <a:p>
            <a:pPr marL="0" indent="0">
              <a:buNone/>
            </a:pPr>
            <a:r>
              <a:rPr lang="en-US" altLang="ja-JP" dirty="0" smtClean="0"/>
              <a:t>1</a:t>
            </a:r>
            <a:r>
              <a:rPr lang="ja-JP" altLang="en-US" dirty="0" smtClean="0"/>
              <a:t>章</a:t>
            </a:r>
            <a:r>
              <a:rPr lang="en-US" altLang="ja-JP" dirty="0" smtClean="0"/>
              <a:t>. </a:t>
            </a:r>
            <a:r>
              <a:rPr kumimoji="1" lang="ja-JP" altLang="en-US" dirty="0" smtClean="0"/>
              <a:t>ソフトウェア再利用と本研究で解決を</a:t>
            </a:r>
            <a:endParaRPr kumimoji="1" lang="en-US" altLang="ja-JP" dirty="0" smtClean="0"/>
          </a:p>
          <a:p>
            <a:pPr marL="0" indent="0">
              <a:buNone/>
            </a:pPr>
            <a:r>
              <a:rPr lang="en-US" altLang="ja-JP" dirty="0"/>
              <a:t> </a:t>
            </a:r>
            <a:r>
              <a:rPr lang="en-US" altLang="ja-JP" dirty="0" smtClean="0"/>
              <a:t>      </a:t>
            </a:r>
            <a:r>
              <a:rPr kumimoji="1" lang="ja-JP" altLang="en-US" dirty="0" smtClean="0"/>
              <a:t>目指す課題</a:t>
            </a:r>
            <a:endParaRPr kumimoji="1" lang="en-US" altLang="ja-JP" dirty="0" smtClean="0"/>
          </a:p>
          <a:p>
            <a:pPr marL="0" indent="0">
              <a:buNone/>
            </a:pPr>
            <a:r>
              <a:rPr lang="en-US" altLang="ja-JP" dirty="0" smtClean="0"/>
              <a:t>3</a:t>
            </a:r>
            <a:r>
              <a:rPr lang="ja-JP" altLang="en-US" dirty="0" smtClean="0"/>
              <a:t>章</a:t>
            </a:r>
            <a:r>
              <a:rPr lang="en-US" altLang="ja-JP" dirty="0" smtClean="0"/>
              <a:t>. </a:t>
            </a:r>
            <a:r>
              <a:rPr lang="ja-JP" altLang="en-US" dirty="0" smtClean="0"/>
              <a:t>識別子</a:t>
            </a:r>
            <a:r>
              <a:rPr lang="ja-JP" altLang="en-US" dirty="0"/>
              <a:t>に出現</a:t>
            </a:r>
            <a:r>
              <a:rPr lang="ja-JP" altLang="en-US" dirty="0" smtClean="0"/>
              <a:t>する動詞</a:t>
            </a:r>
            <a:r>
              <a:rPr lang="en-US" altLang="ja-JP" dirty="0"/>
              <a:t>-</a:t>
            </a:r>
            <a:r>
              <a:rPr lang="ja-JP" altLang="en-US" dirty="0" smtClean="0"/>
              <a:t>目的語の</a:t>
            </a:r>
            <a:endParaRPr lang="en-US" altLang="ja-JP" dirty="0" smtClean="0"/>
          </a:p>
          <a:p>
            <a:pPr marL="0" indent="0">
              <a:buNone/>
            </a:pPr>
            <a:r>
              <a:rPr lang="en-US" altLang="ja-JP" dirty="0"/>
              <a:t> </a:t>
            </a:r>
            <a:r>
              <a:rPr lang="en-US" altLang="ja-JP" dirty="0" smtClean="0"/>
              <a:t>      </a:t>
            </a:r>
            <a:r>
              <a:rPr lang="ja-JP" altLang="en-US" dirty="0" smtClean="0"/>
              <a:t>関係</a:t>
            </a:r>
            <a:r>
              <a:rPr lang="ja-JP" altLang="en-US" dirty="0"/>
              <a:t>を収録した辞書の</a:t>
            </a:r>
            <a:r>
              <a:rPr lang="ja-JP" altLang="en-US" dirty="0" smtClean="0"/>
              <a:t>作成手法の提案</a:t>
            </a:r>
            <a:endParaRPr lang="en-US" altLang="ja-JP" dirty="0"/>
          </a:p>
          <a:p>
            <a:pPr marL="0" indent="0">
              <a:buNone/>
            </a:pPr>
            <a:r>
              <a:rPr lang="en-US" altLang="ja-JP" dirty="0" smtClean="0"/>
              <a:t>4</a:t>
            </a:r>
            <a:r>
              <a:rPr lang="ja-JP" altLang="en-US" dirty="0" smtClean="0"/>
              <a:t>章</a:t>
            </a:r>
            <a:r>
              <a:rPr lang="en-US" altLang="ja-JP" dirty="0" smtClean="0"/>
              <a:t>. Java</a:t>
            </a:r>
            <a:r>
              <a:rPr lang="ja-JP" altLang="en-US" dirty="0"/>
              <a:t>を対象と</a:t>
            </a:r>
            <a:r>
              <a:rPr lang="ja-JP" altLang="en-US" dirty="0" smtClean="0"/>
              <a:t>したプログラムスライシング     </a:t>
            </a:r>
            <a:endParaRPr lang="en-US" altLang="ja-JP" dirty="0" smtClean="0"/>
          </a:p>
          <a:p>
            <a:pPr marL="0" indent="0">
              <a:buNone/>
            </a:pPr>
            <a:r>
              <a:rPr lang="en-US" altLang="ja-JP" dirty="0"/>
              <a:t> </a:t>
            </a:r>
            <a:r>
              <a:rPr lang="en-US" altLang="ja-JP" dirty="0" smtClean="0"/>
              <a:t>      </a:t>
            </a:r>
            <a:r>
              <a:rPr lang="ja-JP" altLang="en-US" dirty="0" smtClean="0"/>
              <a:t>手法</a:t>
            </a:r>
            <a:r>
              <a:rPr lang="ja-JP" altLang="en-US" dirty="0"/>
              <a:t>の比較評価</a:t>
            </a:r>
          </a:p>
          <a:p>
            <a:pPr marL="0" indent="0">
              <a:buNone/>
            </a:pPr>
            <a:r>
              <a:rPr lang="en-US" altLang="ja-JP" dirty="0" smtClean="0"/>
              <a:t>5</a:t>
            </a:r>
            <a:r>
              <a:rPr lang="ja-JP" altLang="en-US" dirty="0" smtClean="0"/>
              <a:t>章</a:t>
            </a:r>
            <a:r>
              <a:rPr lang="en-US" altLang="ja-JP" dirty="0" smtClean="0"/>
              <a:t>. </a:t>
            </a:r>
            <a:r>
              <a:rPr lang="ja-JP" altLang="en-US" dirty="0" smtClean="0"/>
              <a:t>まとめ</a:t>
            </a:r>
            <a:endParaRPr kumimoji="1" lang="ja-JP" altLang="en-US" dirty="0"/>
          </a:p>
        </p:txBody>
      </p:sp>
      <p:sp>
        <p:nvSpPr>
          <p:cNvPr id="4" name="スライド番号プレースホルダー 3"/>
          <p:cNvSpPr>
            <a:spLocks noGrp="1"/>
          </p:cNvSpPr>
          <p:nvPr>
            <p:ph type="sldNum" sz="quarter" idx="12"/>
          </p:nvPr>
        </p:nvSpPr>
        <p:spPr/>
        <p:txBody>
          <a:bodyPr/>
          <a:lstStyle/>
          <a:p>
            <a:fld id="{25B2C30A-EDF6-4AD0-9AE3-BFC1502D505A}" type="slidenum">
              <a:rPr kumimoji="1" lang="ja-JP" altLang="en-US" smtClean="0"/>
              <a:t>18</a:t>
            </a:fld>
            <a:endParaRPr kumimoji="1" lang="ja-JP" altLang="en-US"/>
          </a:p>
        </p:txBody>
      </p:sp>
    </p:spTree>
    <p:extLst>
      <p:ext uri="{BB962C8B-B14F-4D97-AF65-F5344CB8AC3E}">
        <p14:creationId xmlns:p14="http://schemas.microsoft.com/office/powerpoint/2010/main" val="212068498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背景</a:t>
            </a:r>
            <a:endParaRPr kumimoji="1" lang="ja-JP" altLang="en-US" dirty="0"/>
          </a:p>
        </p:txBody>
      </p:sp>
      <p:sp>
        <p:nvSpPr>
          <p:cNvPr id="3" name="コンテンツ プレースホルダー 2"/>
          <p:cNvSpPr>
            <a:spLocks noGrp="1"/>
          </p:cNvSpPr>
          <p:nvPr>
            <p:ph idx="1"/>
          </p:nvPr>
        </p:nvSpPr>
        <p:spPr>
          <a:xfrm>
            <a:off x="457200" y="1600202"/>
            <a:ext cx="8229600" cy="3554363"/>
          </a:xfrm>
        </p:spPr>
        <p:txBody>
          <a:bodyPr>
            <a:normAutofit fontScale="92500"/>
          </a:bodyPr>
          <a:lstStyle/>
          <a:p>
            <a:r>
              <a:rPr lang="ja-JP" altLang="en-US" dirty="0" smtClean="0"/>
              <a:t>プログラムスライシングは，指定された</a:t>
            </a:r>
            <a:r>
              <a:rPr lang="ja-JP" altLang="en-US" dirty="0"/>
              <a:t>箇所</a:t>
            </a:r>
            <a:r>
              <a:rPr lang="ja-JP" altLang="en-US" dirty="0" smtClean="0"/>
              <a:t>（スライス基準）の実行結果に影響を与える</a:t>
            </a:r>
            <a:r>
              <a:rPr lang="ja-JP" altLang="en-US" dirty="0"/>
              <a:t>部分</a:t>
            </a:r>
            <a:r>
              <a:rPr lang="ja-JP" altLang="en-US" dirty="0" smtClean="0"/>
              <a:t>（スライス）を抽出する技術</a:t>
            </a:r>
            <a:endParaRPr lang="en-US" altLang="ja-JP" dirty="0"/>
          </a:p>
          <a:p>
            <a:pPr lvl="1"/>
            <a:r>
              <a:rPr lang="ja-JP" altLang="en-US" dirty="0" smtClean="0"/>
              <a:t>再利用</a:t>
            </a:r>
            <a:r>
              <a:rPr lang="ja-JP" altLang="en-US" dirty="0"/>
              <a:t>に</a:t>
            </a:r>
            <a:r>
              <a:rPr lang="ja-JP" altLang="en-US" dirty="0" smtClean="0"/>
              <a:t>用いる機能の</a:t>
            </a:r>
            <a:r>
              <a:rPr lang="ja-JP" altLang="en-US" dirty="0"/>
              <a:t>抽出に有用とされて</a:t>
            </a:r>
            <a:r>
              <a:rPr lang="ja-JP" altLang="en-US" dirty="0" smtClean="0"/>
              <a:t>いる</a:t>
            </a:r>
            <a:endParaRPr lang="en-US" altLang="ja-JP" dirty="0" smtClean="0"/>
          </a:p>
          <a:p>
            <a:r>
              <a:rPr lang="ja-JP" altLang="en-US" dirty="0" smtClean="0"/>
              <a:t>提案された新手法</a:t>
            </a:r>
            <a:endParaRPr lang="en-US" altLang="ja-JP" dirty="0" smtClean="0"/>
          </a:p>
          <a:p>
            <a:pPr lvl="1"/>
            <a:r>
              <a:rPr lang="ja-JP" altLang="en-US" dirty="0" smtClean="0"/>
              <a:t>正確さを重視：</a:t>
            </a:r>
            <a:r>
              <a:rPr lang="en-US" altLang="ja-JP" dirty="0" smtClean="0"/>
              <a:t>Improved Slicing [4]</a:t>
            </a:r>
          </a:p>
          <a:p>
            <a:pPr lvl="1"/>
            <a:r>
              <a:rPr lang="ja-JP" altLang="en-US" dirty="0" smtClean="0"/>
              <a:t>スケーラビリティを重視：</a:t>
            </a:r>
            <a:r>
              <a:rPr lang="en-US" altLang="ja-JP" dirty="0" smtClean="0"/>
              <a:t>Static Execute Before [5]</a:t>
            </a:r>
          </a:p>
          <a:p>
            <a:endParaRPr lang="en-US" altLang="ja-JP" dirty="0" smtClean="0"/>
          </a:p>
          <a:p>
            <a:endParaRPr kumimoji="1" lang="ja-JP" altLang="en-US" dirty="0"/>
          </a:p>
        </p:txBody>
      </p:sp>
      <p:sp>
        <p:nvSpPr>
          <p:cNvPr id="4" name="テキスト ボックス 3"/>
          <p:cNvSpPr txBox="1"/>
          <p:nvPr/>
        </p:nvSpPr>
        <p:spPr>
          <a:xfrm>
            <a:off x="2095723" y="5400787"/>
            <a:ext cx="6123536" cy="1169551"/>
          </a:xfrm>
          <a:prstGeom prst="rect">
            <a:avLst/>
          </a:prstGeom>
          <a:noFill/>
        </p:spPr>
        <p:txBody>
          <a:bodyPr wrap="none" rtlCol="0">
            <a:spAutoFit/>
          </a:bodyPr>
          <a:lstStyle/>
          <a:p>
            <a:r>
              <a:rPr lang="en-US" altLang="ja-JP" sz="1400" dirty="0" smtClean="0"/>
              <a:t>[</a:t>
            </a:r>
            <a:r>
              <a:rPr lang="en-US" altLang="ja-JP" sz="1400" dirty="0"/>
              <a:t>4</a:t>
            </a:r>
            <a:r>
              <a:rPr lang="en-US" altLang="ja-JP" sz="1400" dirty="0" smtClean="0"/>
              <a:t>] </a:t>
            </a:r>
            <a:r>
              <a:rPr lang="en-US" altLang="ja-JP" sz="1400" dirty="0"/>
              <a:t>J. </a:t>
            </a:r>
            <a:r>
              <a:rPr lang="en-US" altLang="ja-JP" sz="1400" dirty="0" err="1"/>
              <a:t>Jász</a:t>
            </a:r>
            <a:r>
              <a:rPr lang="en-US" altLang="ja-JP" sz="1400" dirty="0"/>
              <a:t>, A. </a:t>
            </a:r>
            <a:r>
              <a:rPr lang="en-US" altLang="ja-JP" sz="1400" dirty="0" err="1"/>
              <a:t>Beszedes</a:t>
            </a:r>
            <a:r>
              <a:rPr lang="en-US" altLang="ja-JP" sz="1400" dirty="0"/>
              <a:t>, T. </a:t>
            </a:r>
            <a:r>
              <a:rPr lang="en-US" altLang="ja-JP" sz="1400" dirty="0" err="1"/>
              <a:t>Gyimothy</a:t>
            </a:r>
            <a:r>
              <a:rPr lang="en-US" altLang="ja-JP" sz="1400" dirty="0"/>
              <a:t>, and V. </a:t>
            </a:r>
            <a:r>
              <a:rPr lang="en-US" altLang="ja-JP" sz="1400" dirty="0" err="1"/>
              <a:t>Rajlich</a:t>
            </a:r>
            <a:r>
              <a:rPr lang="en-US" altLang="ja-JP" sz="1400" dirty="0"/>
              <a:t>. Static execute</a:t>
            </a:r>
          </a:p>
          <a:p>
            <a:r>
              <a:rPr lang="en-US" altLang="ja-JP" sz="1400" dirty="0"/>
              <a:t>after/before as a replacement of traditional software dependencies. In</a:t>
            </a:r>
          </a:p>
          <a:p>
            <a:r>
              <a:rPr lang="en-US" altLang="ja-JP" sz="1400" dirty="0"/>
              <a:t>Proc. ICSM, pp 137–146,  2008</a:t>
            </a:r>
            <a:r>
              <a:rPr lang="en-US" altLang="ja-JP" sz="1400" dirty="0" smtClean="0"/>
              <a:t>.</a:t>
            </a:r>
          </a:p>
          <a:p>
            <a:r>
              <a:rPr lang="en-US" altLang="ja-JP" sz="1400" dirty="0" smtClean="0"/>
              <a:t>[5] </a:t>
            </a:r>
            <a:r>
              <a:rPr lang="en-US" altLang="ja-JP" sz="1400" dirty="0"/>
              <a:t>Christian Hammer and </a:t>
            </a:r>
            <a:r>
              <a:rPr lang="en-US" altLang="ja-JP" sz="1400" dirty="0" err="1"/>
              <a:t>Gregor</a:t>
            </a:r>
            <a:r>
              <a:rPr lang="en-US" altLang="ja-JP" sz="1400" dirty="0"/>
              <a:t> </a:t>
            </a:r>
            <a:r>
              <a:rPr lang="en-US" altLang="ja-JP" sz="1400" dirty="0" err="1"/>
              <a:t>Snelting</a:t>
            </a:r>
            <a:r>
              <a:rPr lang="en-US" altLang="ja-JP" sz="1400" dirty="0"/>
              <a:t>. An improved slicer for </a:t>
            </a:r>
            <a:r>
              <a:rPr lang="en-US" altLang="ja-JP" sz="1400" dirty="0" smtClean="0"/>
              <a:t>Java</a:t>
            </a:r>
            <a:r>
              <a:rPr lang="en-US" altLang="ja-JP" sz="1400" dirty="0"/>
              <a:t>. In</a:t>
            </a:r>
          </a:p>
          <a:p>
            <a:r>
              <a:rPr lang="en-US" altLang="ja-JP" sz="1400" dirty="0" smtClean="0"/>
              <a:t>Proc.  PASTE, pp </a:t>
            </a:r>
            <a:r>
              <a:rPr lang="en-US" altLang="ja-JP" sz="1400" dirty="0"/>
              <a:t>17–22, 2004.</a:t>
            </a:r>
            <a:endParaRPr kumimoji="1" lang="ja-JP" altLang="en-US" sz="1400" dirty="0"/>
          </a:p>
        </p:txBody>
      </p:sp>
      <p:sp>
        <p:nvSpPr>
          <p:cNvPr id="5" name="スライド番号プレースホルダー 4"/>
          <p:cNvSpPr>
            <a:spLocks noGrp="1"/>
          </p:cNvSpPr>
          <p:nvPr>
            <p:ph type="sldNum" sz="quarter" idx="12"/>
          </p:nvPr>
        </p:nvSpPr>
        <p:spPr/>
        <p:txBody>
          <a:bodyPr/>
          <a:lstStyle/>
          <a:p>
            <a:fld id="{25B2C30A-EDF6-4AD0-9AE3-BFC1502D505A}" type="slidenum">
              <a:rPr kumimoji="1" lang="ja-JP" altLang="en-US" smtClean="0"/>
              <a:t>19</a:t>
            </a:fld>
            <a:endParaRPr kumimoji="1" lang="ja-JP" altLang="en-US"/>
          </a:p>
        </p:txBody>
      </p:sp>
    </p:spTree>
    <p:extLst>
      <p:ext uri="{BB962C8B-B14F-4D97-AF65-F5344CB8AC3E}">
        <p14:creationId xmlns:p14="http://schemas.microsoft.com/office/powerpoint/2010/main" val="31821056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アジェンダ</a:t>
            </a:r>
            <a:endParaRPr kumimoji="1" lang="ja-JP" altLang="en-US" dirty="0"/>
          </a:p>
        </p:txBody>
      </p:sp>
      <p:sp>
        <p:nvSpPr>
          <p:cNvPr id="3" name="コンテンツ プレースホルダー 2"/>
          <p:cNvSpPr>
            <a:spLocks noGrp="1"/>
          </p:cNvSpPr>
          <p:nvPr>
            <p:ph idx="1"/>
          </p:nvPr>
        </p:nvSpPr>
        <p:spPr/>
        <p:txBody>
          <a:bodyPr/>
          <a:lstStyle/>
          <a:p>
            <a:pPr marL="0" indent="0">
              <a:buNone/>
            </a:pPr>
            <a:r>
              <a:rPr lang="en-US" altLang="ja-JP" dirty="0" smtClean="0"/>
              <a:t>1</a:t>
            </a:r>
            <a:r>
              <a:rPr lang="ja-JP" altLang="en-US" dirty="0" smtClean="0"/>
              <a:t>章</a:t>
            </a:r>
            <a:r>
              <a:rPr lang="en-US" altLang="ja-JP" dirty="0" smtClean="0"/>
              <a:t>. </a:t>
            </a:r>
            <a:r>
              <a:rPr kumimoji="1" lang="ja-JP" altLang="en-US" dirty="0" smtClean="0"/>
              <a:t>ソフトウェア再利用と本研究で解決を</a:t>
            </a:r>
            <a:endParaRPr kumimoji="1" lang="en-US" altLang="ja-JP" dirty="0" smtClean="0"/>
          </a:p>
          <a:p>
            <a:pPr marL="0" indent="0">
              <a:buNone/>
            </a:pPr>
            <a:r>
              <a:rPr lang="en-US" altLang="ja-JP" dirty="0"/>
              <a:t> </a:t>
            </a:r>
            <a:r>
              <a:rPr lang="en-US" altLang="ja-JP" dirty="0" smtClean="0"/>
              <a:t>      </a:t>
            </a:r>
            <a:r>
              <a:rPr kumimoji="1" lang="ja-JP" altLang="en-US" dirty="0" smtClean="0"/>
              <a:t>目指す課題</a:t>
            </a:r>
            <a:endParaRPr kumimoji="1" lang="en-US" altLang="ja-JP" dirty="0" smtClean="0"/>
          </a:p>
          <a:p>
            <a:pPr marL="0" indent="0">
              <a:buNone/>
            </a:pPr>
            <a:r>
              <a:rPr lang="en-US" altLang="ja-JP" dirty="0" smtClean="0"/>
              <a:t>3</a:t>
            </a:r>
            <a:r>
              <a:rPr lang="ja-JP" altLang="en-US" dirty="0" smtClean="0"/>
              <a:t>章</a:t>
            </a:r>
            <a:r>
              <a:rPr lang="en-US" altLang="ja-JP" dirty="0" smtClean="0"/>
              <a:t>. </a:t>
            </a:r>
            <a:r>
              <a:rPr lang="ja-JP" altLang="en-US" dirty="0" smtClean="0"/>
              <a:t>識別子</a:t>
            </a:r>
            <a:r>
              <a:rPr lang="ja-JP" altLang="en-US" dirty="0"/>
              <a:t>に出現</a:t>
            </a:r>
            <a:r>
              <a:rPr lang="ja-JP" altLang="en-US" dirty="0" smtClean="0"/>
              <a:t>する動詞</a:t>
            </a:r>
            <a:r>
              <a:rPr lang="en-US" altLang="ja-JP" dirty="0"/>
              <a:t>-</a:t>
            </a:r>
            <a:r>
              <a:rPr lang="ja-JP" altLang="en-US" dirty="0" smtClean="0"/>
              <a:t>目的語の</a:t>
            </a:r>
            <a:endParaRPr lang="en-US" altLang="ja-JP" dirty="0" smtClean="0"/>
          </a:p>
          <a:p>
            <a:pPr marL="0" indent="0">
              <a:buNone/>
            </a:pPr>
            <a:r>
              <a:rPr lang="en-US" altLang="ja-JP" dirty="0"/>
              <a:t> </a:t>
            </a:r>
            <a:r>
              <a:rPr lang="en-US" altLang="ja-JP" dirty="0" smtClean="0"/>
              <a:t>      </a:t>
            </a:r>
            <a:r>
              <a:rPr lang="ja-JP" altLang="en-US" dirty="0" smtClean="0"/>
              <a:t>関係</a:t>
            </a:r>
            <a:r>
              <a:rPr lang="ja-JP" altLang="en-US" dirty="0"/>
              <a:t>を収録した辞書の</a:t>
            </a:r>
            <a:r>
              <a:rPr lang="ja-JP" altLang="en-US" dirty="0" smtClean="0"/>
              <a:t>作成手法の提案</a:t>
            </a:r>
            <a:endParaRPr lang="en-US" altLang="ja-JP" dirty="0"/>
          </a:p>
          <a:p>
            <a:pPr marL="0" indent="0">
              <a:buNone/>
            </a:pPr>
            <a:r>
              <a:rPr lang="en-US" altLang="ja-JP" dirty="0" smtClean="0"/>
              <a:t>4</a:t>
            </a:r>
            <a:r>
              <a:rPr lang="ja-JP" altLang="en-US" dirty="0" smtClean="0"/>
              <a:t>章</a:t>
            </a:r>
            <a:r>
              <a:rPr lang="en-US" altLang="ja-JP" dirty="0" smtClean="0"/>
              <a:t>. Java</a:t>
            </a:r>
            <a:r>
              <a:rPr lang="ja-JP" altLang="en-US" dirty="0"/>
              <a:t>を対象と</a:t>
            </a:r>
            <a:r>
              <a:rPr lang="ja-JP" altLang="en-US" dirty="0" smtClean="0"/>
              <a:t>したプログラムスライシング     </a:t>
            </a:r>
            <a:endParaRPr lang="en-US" altLang="ja-JP" dirty="0" smtClean="0"/>
          </a:p>
          <a:p>
            <a:pPr marL="0" indent="0">
              <a:buNone/>
            </a:pPr>
            <a:r>
              <a:rPr lang="en-US" altLang="ja-JP" dirty="0"/>
              <a:t> </a:t>
            </a:r>
            <a:r>
              <a:rPr lang="en-US" altLang="ja-JP" dirty="0" smtClean="0"/>
              <a:t>      </a:t>
            </a:r>
            <a:r>
              <a:rPr lang="ja-JP" altLang="en-US" dirty="0" smtClean="0"/>
              <a:t>手法</a:t>
            </a:r>
            <a:r>
              <a:rPr lang="ja-JP" altLang="en-US" dirty="0"/>
              <a:t>の比較評価</a:t>
            </a:r>
          </a:p>
          <a:p>
            <a:pPr marL="0" indent="0">
              <a:buNone/>
            </a:pPr>
            <a:r>
              <a:rPr lang="en-US" altLang="ja-JP" dirty="0" smtClean="0"/>
              <a:t>5</a:t>
            </a:r>
            <a:r>
              <a:rPr lang="ja-JP" altLang="en-US" dirty="0" smtClean="0"/>
              <a:t>章</a:t>
            </a:r>
            <a:r>
              <a:rPr lang="en-US" altLang="ja-JP" dirty="0" smtClean="0"/>
              <a:t>. </a:t>
            </a:r>
            <a:r>
              <a:rPr lang="ja-JP" altLang="en-US" dirty="0" smtClean="0"/>
              <a:t>まとめ</a:t>
            </a:r>
            <a:endParaRPr kumimoji="1" lang="ja-JP" altLang="en-US" dirty="0"/>
          </a:p>
        </p:txBody>
      </p:sp>
      <p:sp>
        <p:nvSpPr>
          <p:cNvPr id="4" name="スライド番号プレースホルダー 3"/>
          <p:cNvSpPr>
            <a:spLocks noGrp="1"/>
          </p:cNvSpPr>
          <p:nvPr>
            <p:ph type="sldNum" sz="quarter" idx="12"/>
          </p:nvPr>
        </p:nvSpPr>
        <p:spPr/>
        <p:txBody>
          <a:bodyPr/>
          <a:lstStyle/>
          <a:p>
            <a:fld id="{25B2C30A-EDF6-4AD0-9AE3-BFC1502D505A}" type="slidenum">
              <a:rPr kumimoji="1" lang="ja-JP" altLang="en-US" smtClean="0"/>
              <a:t>2</a:t>
            </a:fld>
            <a:endParaRPr kumimoji="1" lang="ja-JP" altLang="en-US"/>
          </a:p>
        </p:txBody>
      </p:sp>
    </p:spTree>
    <p:extLst>
      <p:ext uri="{BB962C8B-B14F-4D97-AF65-F5344CB8AC3E}">
        <p14:creationId xmlns:p14="http://schemas.microsoft.com/office/powerpoint/2010/main" val="98826908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動機</a:t>
            </a:r>
            <a:endParaRPr kumimoji="1" lang="ja-JP" altLang="en-US" dirty="0"/>
          </a:p>
        </p:txBody>
      </p:sp>
      <p:sp>
        <p:nvSpPr>
          <p:cNvPr id="3" name="コンテンツ プレースホルダー 2"/>
          <p:cNvSpPr>
            <a:spLocks noGrp="1"/>
          </p:cNvSpPr>
          <p:nvPr>
            <p:ph idx="1"/>
          </p:nvPr>
        </p:nvSpPr>
        <p:spPr/>
        <p:txBody>
          <a:bodyPr>
            <a:normAutofit fontScale="92500" lnSpcReduction="10000"/>
          </a:bodyPr>
          <a:lstStyle/>
          <a:p>
            <a:r>
              <a:rPr lang="ja-JP" altLang="en-US" dirty="0" smtClean="0"/>
              <a:t>プログラムスライシングの比較結果は，開発者が技術を選択するうえで有用</a:t>
            </a:r>
            <a:endParaRPr lang="en-US" altLang="ja-JP" dirty="0" smtClean="0"/>
          </a:p>
          <a:p>
            <a:r>
              <a:rPr kumimoji="1" lang="ja-JP" altLang="en-US" dirty="0" smtClean="0"/>
              <a:t>既存研究では，多数のプログラムスライシング手法を</a:t>
            </a:r>
            <a:r>
              <a:rPr kumimoji="1" lang="en-US" altLang="ja-JP" dirty="0" smtClean="0"/>
              <a:t>C/C++</a:t>
            </a:r>
            <a:r>
              <a:rPr kumimoji="1" lang="ja-JP" altLang="en-US" dirty="0" smtClean="0"/>
              <a:t>プログラムを実験対象にして比較実験がなされた </a:t>
            </a:r>
            <a:r>
              <a:rPr kumimoji="1" lang="en-US" altLang="ja-JP" dirty="0" smtClean="0"/>
              <a:t>[</a:t>
            </a:r>
            <a:r>
              <a:rPr lang="en-US" altLang="ja-JP" dirty="0"/>
              <a:t>6</a:t>
            </a:r>
            <a:r>
              <a:rPr kumimoji="1" lang="en-US" altLang="ja-JP" dirty="0" smtClean="0"/>
              <a:t>]</a:t>
            </a:r>
          </a:p>
          <a:p>
            <a:pPr lvl="1"/>
            <a:r>
              <a:rPr lang="ja-JP" altLang="en-US" dirty="0"/>
              <a:t>しかし</a:t>
            </a:r>
            <a:r>
              <a:rPr lang="ja-JP" altLang="en-US" dirty="0" smtClean="0"/>
              <a:t>，比較実験には新手法は含まれていない</a:t>
            </a:r>
            <a:endParaRPr lang="en-US" altLang="ja-JP" dirty="0" smtClean="0"/>
          </a:p>
          <a:p>
            <a:pPr lvl="1"/>
            <a:r>
              <a:rPr lang="ja-JP" altLang="en-US" dirty="0" smtClean="0"/>
              <a:t>また，現在最も広く使われている</a:t>
            </a:r>
            <a:r>
              <a:rPr lang="en-US" altLang="ja-JP" dirty="0" smtClean="0"/>
              <a:t>Java</a:t>
            </a:r>
            <a:r>
              <a:rPr lang="ja-JP" altLang="en-US" dirty="0" smtClean="0"/>
              <a:t>では比較がなされていない</a:t>
            </a:r>
            <a:endParaRPr kumimoji="1" lang="en-US" altLang="ja-JP" dirty="0" smtClean="0"/>
          </a:p>
          <a:p>
            <a:r>
              <a:rPr lang="ja-JP" altLang="en-US" dirty="0" smtClean="0"/>
              <a:t>よって本研究では，新手法を含めた比較を</a:t>
            </a:r>
            <a:r>
              <a:rPr lang="en-US" altLang="ja-JP" dirty="0" smtClean="0"/>
              <a:t>Java</a:t>
            </a:r>
            <a:r>
              <a:rPr lang="ja-JP" altLang="en-US" dirty="0" smtClean="0"/>
              <a:t>プログラムを対象に行う</a:t>
            </a:r>
            <a:endParaRPr lang="en-US" altLang="ja-JP" dirty="0"/>
          </a:p>
        </p:txBody>
      </p:sp>
      <p:sp>
        <p:nvSpPr>
          <p:cNvPr id="4" name="テキスト ボックス 3"/>
          <p:cNvSpPr txBox="1"/>
          <p:nvPr/>
        </p:nvSpPr>
        <p:spPr>
          <a:xfrm>
            <a:off x="1759868" y="5985563"/>
            <a:ext cx="6852197" cy="584775"/>
          </a:xfrm>
          <a:prstGeom prst="rect">
            <a:avLst/>
          </a:prstGeom>
          <a:noFill/>
        </p:spPr>
        <p:txBody>
          <a:bodyPr wrap="none" rtlCol="0">
            <a:spAutoFit/>
          </a:bodyPr>
          <a:lstStyle/>
          <a:p>
            <a:r>
              <a:rPr lang="en-US" altLang="ja-JP" sz="1600" dirty="0" smtClean="0"/>
              <a:t>[</a:t>
            </a:r>
            <a:r>
              <a:rPr lang="en-US" altLang="ja-JP" sz="1600" dirty="0"/>
              <a:t>6</a:t>
            </a:r>
            <a:r>
              <a:rPr lang="en-US" altLang="ja-JP" sz="1600" dirty="0" smtClean="0"/>
              <a:t>] </a:t>
            </a:r>
            <a:r>
              <a:rPr lang="en-US" altLang="ja-JP" sz="1600" dirty="0"/>
              <a:t>David Binkley, Nicolas Gold, and Mark Harman. An empirical study of</a:t>
            </a:r>
          </a:p>
          <a:p>
            <a:r>
              <a:rPr lang="en-US" altLang="ja-JP" sz="1600" dirty="0"/>
              <a:t>static program slice size. </a:t>
            </a:r>
            <a:r>
              <a:rPr lang="en-US" altLang="ja-JP" sz="1600" dirty="0" smtClean="0"/>
              <a:t>TOSEM, Vol.16, No.2, 2007</a:t>
            </a:r>
            <a:r>
              <a:rPr lang="en-US" altLang="ja-JP" sz="1600" dirty="0"/>
              <a:t>.</a:t>
            </a:r>
            <a:endParaRPr kumimoji="1" lang="ja-JP" altLang="en-US" sz="1600" dirty="0"/>
          </a:p>
        </p:txBody>
      </p:sp>
      <p:sp>
        <p:nvSpPr>
          <p:cNvPr id="5" name="スライド番号プレースホルダー 4"/>
          <p:cNvSpPr>
            <a:spLocks noGrp="1"/>
          </p:cNvSpPr>
          <p:nvPr>
            <p:ph type="sldNum" sz="quarter" idx="12"/>
          </p:nvPr>
        </p:nvSpPr>
        <p:spPr/>
        <p:txBody>
          <a:bodyPr/>
          <a:lstStyle/>
          <a:p>
            <a:fld id="{25B2C30A-EDF6-4AD0-9AE3-BFC1502D505A}" type="slidenum">
              <a:rPr kumimoji="1" lang="ja-JP" altLang="en-US" smtClean="0"/>
              <a:t>20</a:t>
            </a:fld>
            <a:endParaRPr kumimoji="1" lang="ja-JP" altLang="en-US"/>
          </a:p>
        </p:txBody>
      </p:sp>
    </p:spTree>
    <p:extLst>
      <p:ext uri="{BB962C8B-B14F-4D97-AF65-F5344CB8AC3E}">
        <p14:creationId xmlns:p14="http://schemas.microsoft.com/office/powerpoint/2010/main" val="325784561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比較対象</a:t>
            </a:r>
            <a:endParaRPr kumimoji="1" lang="ja-JP" altLang="en-US" dirty="0"/>
          </a:p>
        </p:txBody>
      </p:sp>
      <p:sp>
        <p:nvSpPr>
          <p:cNvPr id="3" name="コンテンツ プレースホルダー 2"/>
          <p:cNvSpPr>
            <a:spLocks noGrp="1"/>
          </p:cNvSpPr>
          <p:nvPr>
            <p:ph idx="1"/>
          </p:nvPr>
        </p:nvSpPr>
        <p:spPr>
          <a:xfrm>
            <a:off x="475488" y="1600202"/>
            <a:ext cx="8229600" cy="4343398"/>
          </a:xfrm>
        </p:spPr>
        <p:txBody>
          <a:bodyPr>
            <a:normAutofit/>
          </a:bodyPr>
          <a:lstStyle/>
          <a:p>
            <a:r>
              <a:rPr kumimoji="1" lang="en-US" altLang="ja-JP" dirty="0" smtClean="0"/>
              <a:t>Static Execute Before (SEB)</a:t>
            </a:r>
          </a:p>
          <a:p>
            <a:r>
              <a:rPr lang="en-US" altLang="ja-JP" dirty="0" smtClean="0"/>
              <a:t>Context Insensitive Slicing (CIS)</a:t>
            </a:r>
          </a:p>
          <a:p>
            <a:r>
              <a:rPr kumimoji="1" lang="en-US" altLang="ja-JP" dirty="0" smtClean="0"/>
              <a:t>Hybrid of SEB &amp; CIS (HYB)</a:t>
            </a:r>
          </a:p>
          <a:p>
            <a:r>
              <a:rPr lang="en-US" altLang="ja-JP" dirty="0" smtClean="0"/>
              <a:t>Improved Slicing (IMP)</a:t>
            </a:r>
          </a:p>
          <a:p>
            <a:pPr marL="0" indent="0">
              <a:buNone/>
            </a:pPr>
            <a:endParaRPr lang="en-US" altLang="ja-JP" dirty="0" smtClean="0"/>
          </a:p>
          <a:p>
            <a:endParaRPr kumimoji="1" lang="en-US" altLang="ja-JP" dirty="0"/>
          </a:p>
        </p:txBody>
      </p:sp>
      <p:sp>
        <p:nvSpPr>
          <p:cNvPr id="4" name="スライド番号プレースホルダー 3"/>
          <p:cNvSpPr>
            <a:spLocks noGrp="1"/>
          </p:cNvSpPr>
          <p:nvPr>
            <p:ph type="sldNum" sz="quarter" idx="12"/>
          </p:nvPr>
        </p:nvSpPr>
        <p:spPr/>
        <p:txBody>
          <a:bodyPr/>
          <a:lstStyle/>
          <a:p>
            <a:fld id="{25B2C30A-EDF6-4AD0-9AE3-BFC1502D505A}" type="slidenum">
              <a:rPr kumimoji="1" lang="ja-JP" altLang="en-US" smtClean="0"/>
              <a:t>21</a:t>
            </a:fld>
            <a:endParaRPr kumimoji="1" lang="ja-JP" altLang="en-US"/>
          </a:p>
        </p:txBody>
      </p:sp>
    </p:spTree>
    <p:extLst>
      <p:ext uri="{BB962C8B-B14F-4D97-AF65-F5344CB8AC3E}">
        <p14:creationId xmlns:p14="http://schemas.microsoft.com/office/powerpoint/2010/main" val="71030072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ソースコード例</a:t>
            </a:r>
            <a:endParaRPr kumimoji="1" lang="ja-JP" altLang="en-US" dirty="0"/>
          </a:p>
        </p:txBody>
      </p:sp>
      <p:sp>
        <p:nvSpPr>
          <p:cNvPr id="3" name="コンテンツ プレースホルダー 2"/>
          <p:cNvSpPr>
            <a:spLocks noGrp="1"/>
          </p:cNvSpPr>
          <p:nvPr>
            <p:ph idx="1"/>
          </p:nvPr>
        </p:nvSpPr>
        <p:spPr>
          <a:xfrm>
            <a:off x="1828799" y="1688693"/>
            <a:ext cx="6846889" cy="4525963"/>
          </a:xfrm>
        </p:spPr>
        <p:txBody>
          <a:bodyPr/>
          <a:lstStyle/>
          <a:p>
            <a:pPr marL="0" indent="0">
              <a:buNone/>
            </a:pPr>
            <a:r>
              <a:rPr kumimoji="1" lang="en-US" altLang="ja-JP" sz="1800" dirty="0" smtClean="0"/>
              <a:t>class Main {</a:t>
            </a:r>
          </a:p>
          <a:p>
            <a:pPr marL="0" indent="0">
              <a:buNone/>
            </a:pPr>
            <a:r>
              <a:rPr lang="en-US" altLang="ja-JP" sz="1800" dirty="0" smtClean="0"/>
              <a:t>  public static void main(String[] </a:t>
            </a:r>
            <a:r>
              <a:rPr lang="en-US" altLang="ja-JP" sz="1800" dirty="0" err="1" smtClean="0"/>
              <a:t>args</a:t>
            </a:r>
            <a:r>
              <a:rPr lang="en-US" altLang="ja-JP" sz="1800" dirty="0" smtClean="0"/>
              <a:t>) {</a:t>
            </a:r>
          </a:p>
          <a:p>
            <a:pPr marL="0" indent="0">
              <a:buNone/>
            </a:pPr>
            <a:r>
              <a:rPr lang="en-US" altLang="ja-JP" sz="1800" dirty="0" smtClean="0"/>
              <a:t>    </a:t>
            </a:r>
            <a:r>
              <a:rPr kumimoji="1" lang="en-US" altLang="ja-JP" sz="1800" dirty="0" smtClean="0"/>
              <a:t>A </a:t>
            </a:r>
            <a:r>
              <a:rPr kumimoji="1" lang="en-US" altLang="ja-JP" sz="1800" dirty="0" err="1" smtClean="0"/>
              <a:t>a</a:t>
            </a:r>
            <a:r>
              <a:rPr kumimoji="1" lang="en-US" altLang="ja-JP" sz="1800" dirty="0" smtClean="0"/>
              <a:t> = new a();</a:t>
            </a:r>
          </a:p>
          <a:p>
            <a:pPr marL="0" indent="0">
              <a:buNone/>
            </a:pPr>
            <a:r>
              <a:rPr lang="en-US" altLang="ja-JP" sz="1800" dirty="0"/>
              <a:t> </a:t>
            </a:r>
            <a:r>
              <a:rPr lang="en-US" altLang="ja-JP" sz="1800" dirty="0" smtClean="0"/>
              <a:t>   </a:t>
            </a:r>
            <a:r>
              <a:rPr lang="en-US" altLang="ja-JP" sz="1800" dirty="0" err="1" smtClean="0"/>
              <a:t>a.x</a:t>
            </a:r>
            <a:r>
              <a:rPr lang="en-US" altLang="ja-JP" sz="1800" dirty="0" smtClean="0"/>
              <a:t> = 1;</a:t>
            </a:r>
          </a:p>
          <a:p>
            <a:pPr marL="0" indent="0">
              <a:buNone/>
            </a:pPr>
            <a:r>
              <a:rPr kumimoji="1" lang="en-US" altLang="ja-JP" sz="1800" dirty="0"/>
              <a:t> </a:t>
            </a:r>
            <a:r>
              <a:rPr kumimoji="1" lang="en-US" altLang="ja-JP" sz="1800" dirty="0" smtClean="0"/>
              <a:t>   </a:t>
            </a:r>
            <a:r>
              <a:rPr kumimoji="1" lang="en-US" altLang="ja-JP" sz="1800" dirty="0" err="1" smtClean="0"/>
              <a:t>println</a:t>
            </a:r>
            <a:r>
              <a:rPr kumimoji="1" lang="en-US" altLang="ja-JP" sz="1800" dirty="0" smtClean="0"/>
              <a:t>();</a:t>
            </a:r>
          </a:p>
          <a:p>
            <a:pPr marL="0" indent="0">
              <a:buNone/>
            </a:pPr>
            <a:r>
              <a:rPr kumimoji="1" lang="en-US" altLang="ja-JP" sz="1800" dirty="0" smtClean="0">
                <a:solidFill>
                  <a:srgbClr val="FF0000"/>
                </a:solidFill>
              </a:rPr>
              <a:t>    </a:t>
            </a:r>
            <a:r>
              <a:rPr kumimoji="1" lang="en-US" altLang="ja-JP" sz="1800" dirty="0" err="1" smtClean="0">
                <a:solidFill>
                  <a:srgbClr val="FF0000"/>
                </a:solidFill>
              </a:rPr>
              <a:t>int</a:t>
            </a:r>
            <a:r>
              <a:rPr kumimoji="1" lang="en-US" altLang="ja-JP" sz="1800" dirty="0" smtClean="0">
                <a:solidFill>
                  <a:srgbClr val="FF0000"/>
                </a:solidFill>
              </a:rPr>
              <a:t> y</a:t>
            </a:r>
            <a:r>
              <a:rPr kumimoji="1" lang="en-US" altLang="ja-JP" sz="1800" dirty="0" smtClean="0"/>
              <a:t> = sum(a);  </a:t>
            </a:r>
            <a:r>
              <a:rPr kumimoji="1" lang="en-US" altLang="ja-JP" sz="1800" dirty="0" smtClean="0">
                <a:solidFill>
                  <a:srgbClr val="FF0000"/>
                </a:solidFill>
              </a:rPr>
              <a:t>// </a:t>
            </a:r>
            <a:r>
              <a:rPr kumimoji="1" lang="ja-JP" altLang="en-US" sz="1800" dirty="0" smtClean="0">
                <a:solidFill>
                  <a:srgbClr val="FF0000"/>
                </a:solidFill>
              </a:rPr>
              <a:t>スライス基準</a:t>
            </a:r>
            <a:endParaRPr kumimoji="1" lang="en-US" altLang="ja-JP" sz="1800" dirty="0" smtClean="0">
              <a:solidFill>
                <a:srgbClr val="FF0000"/>
              </a:solidFill>
            </a:endParaRPr>
          </a:p>
          <a:p>
            <a:pPr marL="0" indent="0">
              <a:buNone/>
            </a:pPr>
            <a:r>
              <a:rPr lang="en-US" altLang="ja-JP" sz="1800" dirty="0">
                <a:solidFill>
                  <a:srgbClr val="FF0000"/>
                </a:solidFill>
              </a:rPr>
              <a:t> </a:t>
            </a:r>
            <a:r>
              <a:rPr lang="en-US" altLang="ja-JP" sz="1800" dirty="0" smtClean="0">
                <a:solidFill>
                  <a:srgbClr val="FF0000"/>
                </a:solidFill>
              </a:rPr>
              <a:t>  </a:t>
            </a:r>
            <a:r>
              <a:rPr lang="en-US" altLang="ja-JP" sz="1800" dirty="0">
                <a:solidFill>
                  <a:srgbClr val="FF0000"/>
                </a:solidFill>
              </a:rPr>
              <a:t> </a:t>
            </a:r>
            <a:r>
              <a:rPr lang="en-US" altLang="ja-JP" sz="1800" dirty="0" err="1" smtClean="0"/>
              <a:t>int</a:t>
            </a:r>
            <a:r>
              <a:rPr lang="en-US" altLang="ja-JP" sz="1800" dirty="0" smtClean="0"/>
              <a:t> z = sum(a);</a:t>
            </a:r>
            <a:endParaRPr kumimoji="1" lang="en-US" altLang="ja-JP" sz="1800" dirty="0" smtClean="0"/>
          </a:p>
          <a:p>
            <a:pPr marL="0" indent="0">
              <a:buNone/>
            </a:pPr>
            <a:r>
              <a:rPr lang="en-US" altLang="ja-JP" sz="1800" dirty="0"/>
              <a:t> </a:t>
            </a:r>
            <a:r>
              <a:rPr lang="en-US" altLang="ja-JP" sz="1800" dirty="0" smtClean="0"/>
              <a:t> }</a:t>
            </a:r>
          </a:p>
          <a:p>
            <a:pPr marL="0" indent="0">
              <a:buNone/>
            </a:pPr>
            <a:r>
              <a:rPr kumimoji="1" lang="en-US" altLang="ja-JP" sz="1800" dirty="0" smtClean="0"/>
              <a:t>  static void sum(A a) { return 1 + </a:t>
            </a:r>
            <a:r>
              <a:rPr lang="en-US" altLang="ja-JP" sz="1800" dirty="0" err="1" smtClean="0"/>
              <a:t>a.x</a:t>
            </a:r>
            <a:r>
              <a:rPr kumimoji="1" lang="en-US" altLang="ja-JP" sz="1800" dirty="0" smtClean="0"/>
              <a:t>; }</a:t>
            </a:r>
          </a:p>
          <a:p>
            <a:pPr marL="0" indent="0">
              <a:buNone/>
            </a:pPr>
            <a:r>
              <a:rPr kumimoji="1" lang="en-US" altLang="ja-JP" sz="1800" dirty="0" smtClean="0"/>
              <a:t>}</a:t>
            </a:r>
          </a:p>
          <a:p>
            <a:pPr marL="0" indent="0">
              <a:buNone/>
            </a:pPr>
            <a:r>
              <a:rPr lang="en-US" altLang="ja-JP" sz="1800" dirty="0"/>
              <a:t>class A </a:t>
            </a:r>
            <a:r>
              <a:rPr lang="en-US" altLang="ja-JP" sz="1800" dirty="0" smtClean="0"/>
              <a:t>{</a:t>
            </a:r>
          </a:p>
          <a:p>
            <a:pPr marL="0" indent="0">
              <a:buNone/>
            </a:pPr>
            <a:r>
              <a:rPr lang="en-US" altLang="ja-JP" sz="1800" dirty="0"/>
              <a:t> </a:t>
            </a:r>
            <a:r>
              <a:rPr lang="en-US" altLang="ja-JP" sz="1800" dirty="0" smtClean="0"/>
              <a:t> </a:t>
            </a:r>
            <a:r>
              <a:rPr lang="en-US" altLang="ja-JP" sz="1800" dirty="0" err="1" smtClean="0"/>
              <a:t>int</a:t>
            </a:r>
            <a:r>
              <a:rPr lang="en-US" altLang="ja-JP" sz="1800" dirty="0" smtClean="0"/>
              <a:t> x;</a:t>
            </a:r>
          </a:p>
          <a:p>
            <a:pPr marL="0" indent="0">
              <a:buNone/>
            </a:pPr>
            <a:r>
              <a:rPr lang="en-US" altLang="ja-JP" sz="1800" dirty="0" smtClean="0"/>
              <a:t>}</a:t>
            </a:r>
            <a:endParaRPr lang="en-US" altLang="ja-JP" sz="1800" dirty="0"/>
          </a:p>
          <a:p>
            <a:pPr marL="0" indent="0">
              <a:buNone/>
            </a:pPr>
            <a:endParaRPr kumimoji="1" lang="en-US" altLang="ja-JP" sz="1800" dirty="0" smtClean="0"/>
          </a:p>
        </p:txBody>
      </p:sp>
      <p:sp>
        <p:nvSpPr>
          <p:cNvPr id="4" name="スライド番号プレースホルダー 3"/>
          <p:cNvSpPr>
            <a:spLocks noGrp="1"/>
          </p:cNvSpPr>
          <p:nvPr>
            <p:ph type="sldNum" sz="quarter" idx="12"/>
          </p:nvPr>
        </p:nvSpPr>
        <p:spPr/>
        <p:txBody>
          <a:bodyPr/>
          <a:lstStyle/>
          <a:p>
            <a:fld id="{25B2C30A-EDF6-4AD0-9AE3-BFC1502D505A}" type="slidenum">
              <a:rPr kumimoji="1" lang="ja-JP" altLang="en-US" smtClean="0"/>
              <a:t>22</a:t>
            </a:fld>
            <a:endParaRPr kumimoji="1" lang="ja-JP" altLang="en-US"/>
          </a:p>
        </p:txBody>
      </p:sp>
    </p:spTree>
    <p:extLst>
      <p:ext uri="{BB962C8B-B14F-4D97-AF65-F5344CB8AC3E}">
        <p14:creationId xmlns:p14="http://schemas.microsoft.com/office/powerpoint/2010/main" val="79307426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角丸四角形 54"/>
          <p:cNvSpPr/>
          <p:nvPr/>
        </p:nvSpPr>
        <p:spPr>
          <a:xfrm>
            <a:off x="2416628" y="3047458"/>
            <a:ext cx="3766457" cy="252005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lang="en-US" altLang="ja-JP" dirty="0" smtClean="0"/>
              <a:t>Static Execute Before (SEB)</a:t>
            </a:r>
            <a:endParaRPr kumimoji="1" lang="ja-JP" altLang="en-US" dirty="0"/>
          </a:p>
        </p:txBody>
      </p:sp>
      <p:sp>
        <p:nvSpPr>
          <p:cNvPr id="7" name="正方形/長方形 6"/>
          <p:cNvSpPr/>
          <p:nvPr/>
        </p:nvSpPr>
        <p:spPr>
          <a:xfrm>
            <a:off x="457200" y="1629327"/>
            <a:ext cx="7816645" cy="830997"/>
          </a:xfrm>
          <a:prstGeom prst="rect">
            <a:avLst/>
          </a:prstGeom>
        </p:spPr>
        <p:txBody>
          <a:bodyPr wrap="square">
            <a:spAutoFit/>
          </a:bodyPr>
          <a:lstStyle/>
          <a:p>
            <a:pPr lvl="1"/>
            <a:r>
              <a:rPr lang="ja-JP" altLang="en-US" sz="2400" dirty="0"/>
              <a:t>スライス基準より前に実行されうる全ての命令をスライスとする軽量な手法</a:t>
            </a:r>
            <a:endParaRPr lang="en-US" altLang="ja-JP" sz="2400" dirty="0"/>
          </a:p>
        </p:txBody>
      </p:sp>
      <p:sp>
        <p:nvSpPr>
          <p:cNvPr id="11" name="テキスト ボックス 10"/>
          <p:cNvSpPr txBox="1"/>
          <p:nvPr/>
        </p:nvSpPr>
        <p:spPr>
          <a:xfrm>
            <a:off x="3744999" y="2427609"/>
            <a:ext cx="1241045" cy="461665"/>
          </a:xfrm>
          <a:prstGeom prst="rect">
            <a:avLst/>
          </a:prstGeom>
          <a:noFill/>
        </p:spPr>
        <p:txBody>
          <a:bodyPr wrap="none" rtlCol="0">
            <a:spAutoFit/>
          </a:bodyPr>
          <a:lstStyle/>
          <a:p>
            <a:r>
              <a:rPr kumimoji="1" lang="ja-JP" altLang="en-US" sz="2400" dirty="0" smtClean="0"/>
              <a:t>スライス</a:t>
            </a:r>
            <a:endParaRPr kumimoji="1" lang="ja-JP" altLang="en-US" sz="2400" dirty="0"/>
          </a:p>
        </p:txBody>
      </p:sp>
      <p:sp>
        <p:nvSpPr>
          <p:cNvPr id="3" name="スライド番号プレースホルダー 2"/>
          <p:cNvSpPr>
            <a:spLocks noGrp="1"/>
          </p:cNvSpPr>
          <p:nvPr>
            <p:ph type="sldNum" sz="quarter" idx="12"/>
          </p:nvPr>
        </p:nvSpPr>
        <p:spPr/>
        <p:txBody>
          <a:bodyPr/>
          <a:lstStyle/>
          <a:p>
            <a:fld id="{25B2C30A-EDF6-4AD0-9AE3-BFC1502D505A}" type="slidenum">
              <a:rPr kumimoji="1" lang="ja-JP" altLang="en-US" smtClean="0"/>
              <a:t>23</a:t>
            </a:fld>
            <a:endParaRPr kumimoji="1" lang="ja-JP" altLang="en-US"/>
          </a:p>
        </p:txBody>
      </p:sp>
      <p:grpSp>
        <p:nvGrpSpPr>
          <p:cNvPr id="54" name="グループ化 53"/>
          <p:cNvGrpSpPr/>
          <p:nvPr/>
        </p:nvGrpSpPr>
        <p:grpSpPr>
          <a:xfrm>
            <a:off x="2861968" y="3106820"/>
            <a:ext cx="3209446" cy="3408397"/>
            <a:chOff x="2089082" y="2841487"/>
            <a:chExt cx="3209446" cy="3408397"/>
          </a:xfrm>
        </p:grpSpPr>
        <p:sp>
          <p:nvSpPr>
            <p:cNvPr id="4" name="テキスト ボックス 3"/>
            <p:cNvSpPr txBox="1"/>
            <p:nvPr/>
          </p:nvSpPr>
          <p:spPr>
            <a:xfrm>
              <a:off x="2101842" y="2841487"/>
              <a:ext cx="1499257" cy="369332"/>
            </a:xfrm>
            <a:prstGeom prst="rect">
              <a:avLst/>
            </a:prstGeom>
            <a:noFill/>
          </p:spPr>
          <p:txBody>
            <a:bodyPr wrap="none" rtlCol="0">
              <a:spAutoFit/>
            </a:bodyPr>
            <a:lstStyle/>
            <a:p>
              <a:r>
                <a:rPr lang="en-US" altLang="ja-JP" dirty="0" smtClean="0"/>
                <a:t>A a=new A();</a:t>
              </a:r>
              <a:endParaRPr kumimoji="1" lang="ja-JP" altLang="en-US" dirty="0"/>
            </a:p>
          </p:txBody>
        </p:sp>
        <p:sp>
          <p:nvSpPr>
            <p:cNvPr id="9" name="テキスト ボックス 8"/>
            <p:cNvSpPr txBox="1"/>
            <p:nvPr/>
          </p:nvSpPr>
          <p:spPr>
            <a:xfrm>
              <a:off x="2377623" y="3280678"/>
              <a:ext cx="947695" cy="369332"/>
            </a:xfrm>
            <a:prstGeom prst="rect">
              <a:avLst/>
            </a:prstGeom>
            <a:noFill/>
          </p:spPr>
          <p:txBody>
            <a:bodyPr wrap="none" rtlCol="0">
              <a:spAutoFit/>
            </a:bodyPr>
            <a:lstStyle/>
            <a:p>
              <a:r>
                <a:rPr lang="en-US" altLang="ja-JP" dirty="0" err="1"/>
                <a:t>a.x</a:t>
              </a:r>
              <a:r>
                <a:rPr lang="en-US" altLang="ja-JP" dirty="0"/>
                <a:t> = 1</a:t>
              </a:r>
              <a:r>
                <a:rPr lang="en-US" altLang="ja-JP" dirty="0" smtClean="0"/>
                <a:t>;</a:t>
              </a:r>
              <a:endParaRPr lang="en-US" altLang="ja-JP" dirty="0"/>
            </a:p>
          </p:txBody>
        </p:sp>
        <p:sp>
          <p:nvSpPr>
            <p:cNvPr id="10" name="テキスト ボックス 9"/>
            <p:cNvSpPr txBox="1"/>
            <p:nvPr/>
          </p:nvSpPr>
          <p:spPr>
            <a:xfrm>
              <a:off x="2335945" y="3819416"/>
              <a:ext cx="1031051" cy="369332"/>
            </a:xfrm>
            <a:prstGeom prst="rect">
              <a:avLst/>
            </a:prstGeom>
            <a:noFill/>
          </p:spPr>
          <p:txBody>
            <a:bodyPr wrap="none" rtlCol="0">
              <a:spAutoFit/>
            </a:bodyPr>
            <a:lstStyle/>
            <a:p>
              <a:r>
                <a:rPr lang="en-US" altLang="ja-JP" dirty="0" err="1" smtClean="0"/>
                <a:t>println</a:t>
              </a:r>
              <a:r>
                <a:rPr lang="en-US" altLang="ja-JP" dirty="0" smtClean="0"/>
                <a:t>();</a:t>
              </a:r>
              <a:endParaRPr lang="en-US" altLang="ja-JP" dirty="0"/>
            </a:p>
          </p:txBody>
        </p:sp>
        <p:sp>
          <p:nvSpPr>
            <p:cNvPr id="12" name="テキスト ボックス 11"/>
            <p:cNvSpPr txBox="1"/>
            <p:nvPr/>
          </p:nvSpPr>
          <p:spPr>
            <a:xfrm>
              <a:off x="2089082" y="4345718"/>
              <a:ext cx="1441420" cy="369332"/>
            </a:xfrm>
            <a:prstGeom prst="rect">
              <a:avLst/>
            </a:prstGeom>
            <a:noFill/>
          </p:spPr>
          <p:txBody>
            <a:bodyPr wrap="none" rtlCol="0">
              <a:spAutoFit/>
            </a:bodyPr>
            <a:lstStyle/>
            <a:p>
              <a:r>
                <a:rPr lang="en-US" altLang="ja-JP" dirty="0"/>
                <a:t> </a:t>
              </a:r>
              <a:r>
                <a:rPr lang="en-US" altLang="ja-JP" i="1" dirty="0" smtClean="0"/>
                <a:t>call</a:t>
              </a:r>
              <a:r>
                <a:rPr lang="en-US" altLang="ja-JP" dirty="0" smtClean="0"/>
                <a:t> sum(a);</a:t>
              </a:r>
              <a:endParaRPr lang="en-US" altLang="ja-JP" dirty="0"/>
            </a:p>
          </p:txBody>
        </p:sp>
        <p:sp>
          <p:nvSpPr>
            <p:cNvPr id="13" name="テキスト ボックス 12"/>
            <p:cNvSpPr txBox="1"/>
            <p:nvPr/>
          </p:nvSpPr>
          <p:spPr>
            <a:xfrm>
              <a:off x="2089082" y="4819568"/>
              <a:ext cx="1524776" cy="369332"/>
            </a:xfrm>
            <a:prstGeom prst="rect">
              <a:avLst/>
            </a:prstGeom>
            <a:noFill/>
          </p:spPr>
          <p:txBody>
            <a:bodyPr wrap="none" rtlCol="0">
              <a:spAutoFit/>
            </a:bodyPr>
            <a:lstStyle/>
            <a:p>
              <a:r>
                <a:rPr lang="en-US" altLang="ja-JP" dirty="0" err="1" smtClean="0">
                  <a:solidFill>
                    <a:srgbClr val="FF0000"/>
                  </a:solidFill>
                </a:rPr>
                <a:t>int</a:t>
              </a:r>
              <a:r>
                <a:rPr lang="en-US" altLang="ja-JP" dirty="0" smtClean="0">
                  <a:solidFill>
                    <a:srgbClr val="FF0000"/>
                  </a:solidFill>
                </a:rPr>
                <a:t> y</a:t>
              </a:r>
              <a:r>
                <a:rPr lang="en-US" altLang="ja-JP" dirty="0" smtClean="0"/>
                <a:t>=sum(a);</a:t>
              </a:r>
              <a:endParaRPr lang="en-US" altLang="ja-JP" dirty="0"/>
            </a:p>
          </p:txBody>
        </p:sp>
        <p:sp>
          <p:nvSpPr>
            <p:cNvPr id="14" name="テキスト ボックス 13"/>
            <p:cNvSpPr txBox="1"/>
            <p:nvPr/>
          </p:nvSpPr>
          <p:spPr>
            <a:xfrm>
              <a:off x="3812224" y="4530384"/>
              <a:ext cx="1486304" cy="369332"/>
            </a:xfrm>
            <a:prstGeom prst="rect">
              <a:avLst/>
            </a:prstGeom>
            <a:noFill/>
          </p:spPr>
          <p:txBody>
            <a:bodyPr wrap="none" rtlCol="0">
              <a:spAutoFit/>
            </a:bodyPr>
            <a:lstStyle/>
            <a:p>
              <a:r>
                <a:rPr lang="en-US" altLang="ja-JP" dirty="0" smtClean="0"/>
                <a:t>return 1+a.x;</a:t>
              </a:r>
              <a:endParaRPr lang="en-US" altLang="ja-JP" dirty="0"/>
            </a:p>
          </p:txBody>
        </p:sp>
        <p:cxnSp>
          <p:nvCxnSpPr>
            <p:cNvPr id="15" name="直線矢印コネクタ 14"/>
            <p:cNvCxnSpPr/>
            <p:nvPr/>
          </p:nvCxnSpPr>
          <p:spPr>
            <a:xfrm>
              <a:off x="2851470" y="3210819"/>
              <a:ext cx="0" cy="6985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直線矢印コネクタ 18"/>
            <p:cNvCxnSpPr/>
            <p:nvPr/>
          </p:nvCxnSpPr>
          <p:spPr>
            <a:xfrm>
              <a:off x="2851470" y="3650010"/>
              <a:ext cx="0" cy="16940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3" name="直線矢印コネクタ 22"/>
            <p:cNvCxnSpPr/>
            <p:nvPr/>
          </p:nvCxnSpPr>
          <p:spPr>
            <a:xfrm flipH="1">
              <a:off x="2851470" y="4188748"/>
              <a:ext cx="1" cy="15697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 name="直線矢印コネクタ 25"/>
            <p:cNvCxnSpPr>
              <a:stCxn id="12" idx="3"/>
              <a:endCxn id="14" idx="1"/>
            </p:cNvCxnSpPr>
            <p:nvPr/>
          </p:nvCxnSpPr>
          <p:spPr>
            <a:xfrm>
              <a:off x="3530502" y="4530384"/>
              <a:ext cx="281722" cy="18466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8" name="直線矢印コネクタ 27"/>
            <p:cNvCxnSpPr>
              <a:stCxn id="14" idx="1"/>
              <a:endCxn id="13" idx="3"/>
            </p:cNvCxnSpPr>
            <p:nvPr/>
          </p:nvCxnSpPr>
          <p:spPr>
            <a:xfrm flipH="1">
              <a:off x="3613858" y="4715050"/>
              <a:ext cx="198366" cy="28918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6" name="テキスト ボックス 45"/>
            <p:cNvSpPr txBox="1"/>
            <p:nvPr/>
          </p:nvSpPr>
          <p:spPr>
            <a:xfrm>
              <a:off x="2089082" y="5406702"/>
              <a:ext cx="1377300" cy="369332"/>
            </a:xfrm>
            <a:prstGeom prst="rect">
              <a:avLst/>
            </a:prstGeom>
            <a:noFill/>
          </p:spPr>
          <p:txBody>
            <a:bodyPr wrap="none" rtlCol="0">
              <a:spAutoFit/>
            </a:bodyPr>
            <a:lstStyle/>
            <a:p>
              <a:r>
                <a:rPr lang="en-US" altLang="ja-JP" i="1" dirty="0" smtClean="0"/>
                <a:t>call </a:t>
              </a:r>
              <a:r>
                <a:rPr lang="en-US" altLang="ja-JP" dirty="0" smtClean="0"/>
                <a:t>sum(a);</a:t>
              </a:r>
              <a:endParaRPr lang="en-US" altLang="ja-JP" dirty="0"/>
            </a:p>
          </p:txBody>
        </p:sp>
        <p:sp>
          <p:nvSpPr>
            <p:cNvPr id="47" name="テキスト ボックス 46"/>
            <p:cNvSpPr txBox="1"/>
            <p:nvPr/>
          </p:nvSpPr>
          <p:spPr>
            <a:xfrm>
              <a:off x="2089082" y="5880552"/>
              <a:ext cx="1524776" cy="369332"/>
            </a:xfrm>
            <a:prstGeom prst="rect">
              <a:avLst/>
            </a:prstGeom>
            <a:noFill/>
          </p:spPr>
          <p:txBody>
            <a:bodyPr wrap="none" rtlCol="0">
              <a:spAutoFit/>
            </a:bodyPr>
            <a:lstStyle/>
            <a:p>
              <a:r>
                <a:rPr lang="en-US" altLang="ja-JP" dirty="0" err="1" smtClean="0"/>
                <a:t>int</a:t>
              </a:r>
              <a:r>
                <a:rPr lang="en-US" altLang="ja-JP" dirty="0" smtClean="0"/>
                <a:t> z=sum(a);</a:t>
              </a:r>
              <a:endParaRPr lang="en-US" altLang="ja-JP" dirty="0"/>
            </a:p>
          </p:txBody>
        </p:sp>
        <p:sp>
          <p:nvSpPr>
            <p:cNvPr id="48" name="テキスト ボックス 47"/>
            <p:cNvSpPr txBox="1"/>
            <p:nvPr/>
          </p:nvSpPr>
          <p:spPr>
            <a:xfrm>
              <a:off x="3812224" y="5591368"/>
              <a:ext cx="1486304" cy="369332"/>
            </a:xfrm>
            <a:prstGeom prst="rect">
              <a:avLst/>
            </a:prstGeom>
            <a:noFill/>
          </p:spPr>
          <p:txBody>
            <a:bodyPr wrap="none" rtlCol="0">
              <a:spAutoFit/>
            </a:bodyPr>
            <a:lstStyle/>
            <a:p>
              <a:r>
                <a:rPr lang="en-US" altLang="ja-JP" dirty="0" smtClean="0"/>
                <a:t>return 1+a.x;</a:t>
              </a:r>
              <a:endParaRPr lang="en-US" altLang="ja-JP" dirty="0"/>
            </a:p>
          </p:txBody>
        </p:sp>
        <p:cxnSp>
          <p:nvCxnSpPr>
            <p:cNvPr id="49" name="直線矢印コネクタ 48"/>
            <p:cNvCxnSpPr>
              <a:stCxn id="46" idx="3"/>
              <a:endCxn id="48" idx="1"/>
            </p:cNvCxnSpPr>
            <p:nvPr/>
          </p:nvCxnSpPr>
          <p:spPr>
            <a:xfrm>
              <a:off x="3466382" y="5591368"/>
              <a:ext cx="345842" cy="18466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0" name="直線矢印コネクタ 49"/>
            <p:cNvCxnSpPr>
              <a:stCxn id="48" idx="1"/>
              <a:endCxn id="47" idx="3"/>
            </p:cNvCxnSpPr>
            <p:nvPr/>
          </p:nvCxnSpPr>
          <p:spPr>
            <a:xfrm flipH="1">
              <a:off x="3613858" y="5776034"/>
              <a:ext cx="198366" cy="28918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1" name="直線矢印コネクタ 50"/>
            <p:cNvCxnSpPr/>
            <p:nvPr/>
          </p:nvCxnSpPr>
          <p:spPr>
            <a:xfrm>
              <a:off x="2851470" y="5188900"/>
              <a:ext cx="0" cy="2178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3201840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5"/>
                                        </p:tgtEl>
                                        <p:attrNameLst>
                                          <p:attrName>style.visibility</p:attrName>
                                        </p:attrNameLst>
                                      </p:cBhvr>
                                      <p:to>
                                        <p:strVal val="visible"/>
                                      </p:to>
                                    </p:set>
                                    <p:animEffect transition="in" filter="fade">
                                      <p:cBhvr>
                                        <p:cTn id="10" dur="500"/>
                                        <p:tgtEl>
                                          <p:spTgt spid="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 grpId="0" animBg="1"/>
      <p:bldP spid="11"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フリーフォーム 2"/>
          <p:cNvSpPr/>
          <p:nvPr/>
        </p:nvSpPr>
        <p:spPr>
          <a:xfrm>
            <a:off x="1376172" y="2894076"/>
            <a:ext cx="6387084" cy="2569464"/>
          </a:xfrm>
          <a:custGeom>
            <a:avLst/>
            <a:gdLst>
              <a:gd name="connsiteX0" fmla="*/ 0 w 6387084"/>
              <a:gd name="connsiteY0" fmla="*/ 580644 h 2569464"/>
              <a:gd name="connsiteX1" fmla="*/ 539496 w 6387084"/>
              <a:gd name="connsiteY1" fmla="*/ 269748 h 2569464"/>
              <a:gd name="connsiteX2" fmla="*/ 1581912 w 6387084"/>
              <a:gd name="connsiteY2" fmla="*/ 260604 h 2569464"/>
              <a:gd name="connsiteX3" fmla="*/ 2148840 w 6387084"/>
              <a:gd name="connsiteY3" fmla="*/ 274320 h 2569464"/>
              <a:gd name="connsiteX4" fmla="*/ 2372868 w 6387084"/>
              <a:gd name="connsiteY4" fmla="*/ 521208 h 2569464"/>
              <a:gd name="connsiteX5" fmla="*/ 2482596 w 6387084"/>
              <a:gd name="connsiteY5" fmla="*/ 1056132 h 2569464"/>
              <a:gd name="connsiteX6" fmla="*/ 2994660 w 6387084"/>
              <a:gd name="connsiteY6" fmla="*/ 1243584 h 2569464"/>
              <a:gd name="connsiteX7" fmla="*/ 3621024 w 6387084"/>
              <a:gd name="connsiteY7" fmla="*/ 1161288 h 2569464"/>
              <a:gd name="connsiteX8" fmla="*/ 3762756 w 6387084"/>
              <a:gd name="connsiteY8" fmla="*/ 630936 h 2569464"/>
              <a:gd name="connsiteX9" fmla="*/ 3438144 w 6387084"/>
              <a:gd name="connsiteY9" fmla="*/ 434340 h 2569464"/>
              <a:gd name="connsiteX10" fmla="*/ 3090672 w 6387084"/>
              <a:gd name="connsiteY10" fmla="*/ 288036 h 2569464"/>
              <a:gd name="connsiteX11" fmla="*/ 3122676 w 6387084"/>
              <a:gd name="connsiteY11" fmla="*/ 54864 h 2569464"/>
              <a:gd name="connsiteX12" fmla="*/ 3401568 w 6387084"/>
              <a:gd name="connsiteY12" fmla="*/ 0 h 2569464"/>
              <a:gd name="connsiteX13" fmla="*/ 3858768 w 6387084"/>
              <a:gd name="connsiteY13" fmla="*/ 91440 h 2569464"/>
              <a:gd name="connsiteX14" fmla="*/ 4091940 w 6387084"/>
              <a:gd name="connsiteY14" fmla="*/ 224028 h 2569464"/>
              <a:gd name="connsiteX15" fmla="*/ 4489704 w 6387084"/>
              <a:gd name="connsiteY15" fmla="*/ 233172 h 2569464"/>
              <a:gd name="connsiteX16" fmla="*/ 5262372 w 6387084"/>
              <a:gd name="connsiteY16" fmla="*/ 246888 h 2569464"/>
              <a:gd name="connsiteX17" fmla="*/ 5705856 w 6387084"/>
              <a:gd name="connsiteY17" fmla="*/ 297180 h 2569464"/>
              <a:gd name="connsiteX18" fmla="*/ 6140196 w 6387084"/>
              <a:gd name="connsiteY18" fmla="*/ 356616 h 2569464"/>
              <a:gd name="connsiteX19" fmla="*/ 6309360 w 6387084"/>
              <a:gd name="connsiteY19" fmla="*/ 484632 h 2569464"/>
              <a:gd name="connsiteX20" fmla="*/ 6382512 w 6387084"/>
              <a:gd name="connsiteY20" fmla="*/ 708660 h 2569464"/>
              <a:gd name="connsiteX21" fmla="*/ 6387084 w 6387084"/>
              <a:gd name="connsiteY21" fmla="*/ 905256 h 2569464"/>
              <a:gd name="connsiteX22" fmla="*/ 6387084 w 6387084"/>
              <a:gd name="connsiteY22" fmla="*/ 1120140 h 2569464"/>
              <a:gd name="connsiteX23" fmla="*/ 6355080 w 6387084"/>
              <a:gd name="connsiteY23" fmla="*/ 1280160 h 2569464"/>
              <a:gd name="connsiteX24" fmla="*/ 6295644 w 6387084"/>
              <a:gd name="connsiteY24" fmla="*/ 1504188 h 2569464"/>
              <a:gd name="connsiteX25" fmla="*/ 6190488 w 6387084"/>
              <a:gd name="connsiteY25" fmla="*/ 1856232 h 2569464"/>
              <a:gd name="connsiteX26" fmla="*/ 6035040 w 6387084"/>
              <a:gd name="connsiteY26" fmla="*/ 2084832 h 2569464"/>
              <a:gd name="connsiteX27" fmla="*/ 5865876 w 6387084"/>
              <a:gd name="connsiteY27" fmla="*/ 2249424 h 2569464"/>
              <a:gd name="connsiteX28" fmla="*/ 5641848 w 6387084"/>
              <a:gd name="connsiteY28" fmla="*/ 2427732 h 2569464"/>
              <a:gd name="connsiteX29" fmla="*/ 5221224 w 6387084"/>
              <a:gd name="connsiteY29" fmla="*/ 2560320 h 2569464"/>
              <a:gd name="connsiteX30" fmla="*/ 4796028 w 6387084"/>
              <a:gd name="connsiteY30" fmla="*/ 2560320 h 2569464"/>
              <a:gd name="connsiteX31" fmla="*/ 4389120 w 6387084"/>
              <a:gd name="connsiteY31" fmla="*/ 2555748 h 2569464"/>
              <a:gd name="connsiteX32" fmla="*/ 3758184 w 6387084"/>
              <a:gd name="connsiteY32" fmla="*/ 2569464 h 2569464"/>
              <a:gd name="connsiteX33" fmla="*/ 2852928 w 6387084"/>
              <a:gd name="connsiteY33" fmla="*/ 2551176 h 2569464"/>
              <a:gd name="connsiteX34" fmla="*/ 1947672 w 6387084"/>
              <a:gd name="connsiteY34" fmla="*/ 2542032 h 2569464"/>
              <a:gd name="connsiteX35" fmla="*/ 1170432 w 6387084"/>
              <a:gd name="connsiteY35" fmla="*/ 2505456 h 2569464"/>
              <a:gd name="connsiteX36" fmla="*/ 598932 w 6387084"/>
              <a:gd name="connsiteY36" fmla="*/ 2464308 h 2569464"/>
              <a:gd name="connsiteX37" fmla="*/ 265176 w 6387084"/>
              <a:gd name="connsiteY37" fmla="*/ 2203704 h 2569464"/>
              <a:gd name="connsiteX38" fmla="*/ 36576 w 6387084"/>
              <a:gd name="connsiteY38" fmla="*/ 1787652 h 2569464"/>
              <a:gd name="connsiteX39" fmla="*/ 100584 w 6387084"/>
              <a:gd name="connsiteY39" fmla="*/ 1234440 h 2569464"/>
              <a:gd name="connsiteX40" fmla="*/ 0 w 6387084"/>
              <a:gd name="connsiteY40" fmla="*/ 580644 h 25694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6387084" h="2569464">
                <a:moveTo>
                  <a:pt x="0" y="580644"/>
                </a:moveTo>
                <a:lnTo>
                  <a:pt x="539496" y="269748"/>
                </a:lnTo>
                <a:lnTo>
                  <a:pt x="1581912" y="260604"/>
                </a:lnTo>
                <a:lnTo>
                  <a:pt x="2148840" y="274320"/>
                </a:lnTo>
                <a:lnTo>
                  <a:pt x="2372868" y="521208"/>
                </a:lnTo>
                <a:lnTo>
                  <a:pt x="2482596" y="1056132"/>
                </a:lnTo>
                <a:lnTo>
                  <a:pt x="2994660" y="1243584"/>
                </a:lnTo>
                <a:lnTo>
                  <a:pt x="3621024" y="1161288"/>
                </a:lnTo>
                <a:lnTo>
                  <a:pt x="3762756" y="630936"/>
                </a:lnTo>
                <a:lnTo>
                  <a:pt x="3438144" y="434340"/>
                </a:lnTo>
                <a:lnTo>
                  <a:pt x="3090672" y="288036"/>
                </a:lnTo>
                <a:lnTo>
                  <a:pt x="3122676" y="54864"/>
                </a:lnTo>
                <a:lnTo>
                  <a:pt x="3401568" y="0"/>
                </a:lnTo>
                <a:lnTo>
                  <a:pt x="3858768" y="91440"/>
                </a:lnTo>
                <a:lnTo>
                  <a:pt x="4091940" y="224028"/>
                </a:lnTo>
                <a:lnTo>
                  <a:pt x="4489704" y="233172"/>
                </a:lnTo>
                <a:lnTo>
                  <a:pt x="5262372" y="246888"/>
                </a:lnTo>
                <a:lnTo>
                  <a:pt x="5705856" y="297180"/>
                </a:lnTo>
                <a:lnTo>
                  <a:pt x="6140196" y="356616"/>
                </a:lnTo>
                <a:lnTo>
                  <a:pt x="6309360" y="484632"/>
                </a:lnTo>
                <a:lnTo>
                  <a:pt x="6382512" y="708660"/>
                </a:lnTo>
                <a:lnTo>
                  <a:pt x="6387084" y="905256"/>
                </a:lnTo>
                <a:lnTo>
                  <a:pt x="6387084" y="1120140"/>
                </a:lnTo>
                <a:lnTo>
                  <a:pt x="6355080" y="1280160"/>
                </a:lnTo>
                <a:lnTo>
                  <a:pt x="6295644" y="1504188"/>
                </a:lnTo>
                <a:lnTo>
                  <a:pt x="6190488" y="1856232"/>
                </a:lnTo>
                <a:lnTo>
                  <a:pt x="6035040" y="2084832"/>
                </a:lnTo>
                <a:lnTo>
                  <a:pt x="5865876" y="2249424"/>
                </a:lnTo>
                <a:lnTo>
                  <a:pt x="5641848" y="2427732"/>
                </a:lnTo>
                <a:lnTo>
                  <a:pt x="5221224" y="2560320"/>
                </a:lnTo>
                <a:lnTo>
                  <a:pt x="4796028" y="2560320"/>
                </a:lnTo>
                <a:lnTo>
                  <a:pt x="4389120" y="2555748"/>
                </a:lnTo>
                <a:lnTo>
                  <a:pt x="3758184" y="2569464"/>
                </a:lnTo>
                <a:lnTo>
                  <a:pt x="2852928" y="2551176"/>
                </a:lnTo>
                <a:lnTo>
                  <a:pt x="1947672" y="2542032"/>
                </a:lnTo>
                <a:lnTo>
                  <a:pt x="1170432" y="2505456"/>
                </a:lnTo>
                <a:lnTo>
                  <a:pt x="598932" y="2464308"/>
                </a:lnTo>
                <a:lnTo>
                  <a:pt x="265176" y="2203704"/>
                </a:lnTo>
                <a:lnTo>
                  <a:pt x="36576" y="1787652"/>
                </a:lnTo>
                <a:lnTo>
                  <a:pt x="100584" y="1234440"/>
                </a:lnTo>
                <a:lnTo>
                  <a:pt x="0" y="580644"/>
                </a:lnTo>
                <a:close/>
              </a:path>
            </a:pathLst>
          </a:cu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kumimoji="1" lang="en-US" altLang="ja-JP" dirty="0" smtClean="0"/>
              <a:t>Context Insensitive </a:t>
            </a:r>
            <a:r>
              <a:rPr lang="en-US" altLang="ja-JP" dirty="0" smtClean="0"/>
              <a:t>Slicing(</a:t>
            </a:r>
            <a:r>
              <a:rPr kumimoji="1" lang="en-US" altLang="ja-JP" dirty="0" smtClean="0"/>
              <a:t>CIS)</a:t>
            </a:r>
            <a:r>
              <a:rPr lang="en-US" altLang="ja-JP" dirty="0"/>
              <a:t/>
            </a:r>
            <a:br>
              <a:rPr lang="en-US" altLang="ja-JP" dirty="0"/>
            </a:br>
            <a:r>
              <a:rPr lang="en-US" altLang="ja-JP" dirty="0" smtClean="0"/>
              <a:t>Hybrid of SEB &amp; CIS (HYB)</a:t>
            </a:r>
            <a:endParaRPr kumimoji="1" lang="ja-JP" altLang="en-US" dirty="0"/>
          </a:p>
        </p:txBody>
      </p:sp>
      <p:sp>
        <p:nvSpPr>
          <p:cNvPr id="4" name="コンテンツ プレースホルダー 2"/>
          <p:cNvSpPr>
            <a:spLocks noGrp="1"/>
          </p:cNvSpPr>
          <p:nvPr>
            <p:ph idx="1"/>
          </p:nvPr>
        </p:nvSpPr>
        <p:spPr>
          <a:xfrm>
            <a:off x="457200" y="1600203"/>
            <a:ext cx="8229600" cy="907024"/>
          </a:xfrm>
        </p:spPr>
        <p:txBody>
          <a:bodyPr/>
          <a:lstStyle/>
          <a:p>
            <a:pPr marL="0" indent="0">
              <a:buNone/>
            </a:pPr>
            <a:r>
              <a:rPr lang="ja-JP" altLang="en-US" sz="2800" dirty="0" smtClean="0"/>
              <a:t>命令の制御関係とデータフローを表したグラフを利用する手法</a:t>
            </a:r>
            <a:endParaRPr kumimoji="1" lang="ja-JP" altLang="en-US" sz="2800" dirty="0"/>
          </a:p>
        </p:txBody>
      </p:sp>
      <p:sp>
        <p:nvSpPr>
          <p:cNvPr id="6" name="テキスト ボックス 5"/>
          <p:cNvSpPr txBox="1"/>
          <p:nvPr/>
        </p:nvSpPr>
        <p:spPr>
          <a:xfrm>
            <a:off x="4497044" y="2911109"/>
            <a:ext cx="603050" cy="307777"/>
          </a:xfrm>
          <a:prstGeom prst="rect">
            <a:avLst/>
          </a:prstGeom>
          <a:noFill/>
        </p:spPr>
        <p:txBody>
          <a:bodyPr wrap="none" rtlCol="0">
            <a:spAutoFit/>
          </a:bodyPr>
          <a:lstStyle/>
          <a:p>
            <a:r>
              <a:rPr kumimoji="1" lang="en-US" altLang="ja-JP" sz="1400" b="1" dirty="0" smtClean="0"/>
              <a:t>main</a:t>
            </a:r>
            <a:endParaRPr kumimoji="1" lang="ja-JP" altLang="en-US" sz="1400" b="1" dirty="0"/>
          </a:p>
        </p:txBody>
      </p:sp>
      <p:sp>
        <p:nvSpPr>
          <p:cNvPr id="8" name="テキスト ボックス 7"/>
          <p:cNvSpPr txBox="1"/>
          <p:nvPr/>
        </p:nvSpPr>
        <p:spPr>
          <a:xfrm>
            <a:off x="3990933" y="3511274"/>
            <a:ext cx="840295" cy="307777"/>
          </a:xfrm>
          <a:prstGeom prst="rect">
            <a:avLst/>
          </a:prstGeom>
          <a:noFill/>
          <a:ln>
            <a:solidFill>
              <a:schemeClr val="accent1">
                <a:shade val="50000"/>
              </a:schemeClr>
            </a:solidFill>
          </a:ln>
        </p:spPr>
        <p:txBody>
          <a:bodyPr wrap="none" rtlCol="0">
            <a:spAutoFit/>
          </a:bodyPr>
          <a:lstStyle>
            <a:defPPr>
              <a:defRPr lang="ja-JP"/>
            </a:defPPr>
          </a:lstStyle>
          <a:p>
            <a:r>
              <a:rPr lang="en-US" altLang="ja-JP" sz="1400" dirty="0" err="1" smtClean="0"/>
              <a:t>println</a:t>
            </a:r>
            <a:r>
              <a:rPr lang="en-US" altLang="ja-JP" sz="1400" dirty="0" smtClean="0"/>
              <a:t>();</a:t>
            </a:r>
            <a:endParaRPr lang="ja-JP" altLang="en-US" sz="1400" dirty="0"/>
          </a:p>
        </p:txBody>
      </p:sp>
      <p:sp>
        <p:nvSpPr>
          <p:cNvPr id="9" name="テキスト ボックス 8"/>
          <p:cNvSpPr txBox="1"/>
          <p:nvPr/>
        </p:nvSpPr>
        <p:spPr>
          <a:xfrm>
            <a:off x="5538920" y="3372775"/>
            <a:ext cx="790601" cy="523220"/>
          </a:xfrm>
          <a:prstGeom prst="rect">
            <a:avLst/>
          </a:prstGeom>
          <a:noFill/>
          <a:ln>
            <a:solidFill>
              <a:schemeClr val="accent1">
                <a:shade val="50000"/>
              </a:schemeClr>
            </a:solidFill>
          </a:ln>
        </p:spPr>
        <p:txBody>
          <a:bodyPr wrap="none" rtlCol="0">
            <a:spAutoFit/>
          </a:bodyPr>
          <a:lstStyle>
            <a:defPPr>
              <a:defRPr lang="ja-JP"/>
            </a:defPPr>
          </a:lstStyle>
          <a:p>
            <a:r>
              <a:rPr lang="en-US" altLang="ja-JP" sz="1400" dirty="0" err="1"/>
              <a:t>int</a:t>
            </a:r>
            <a:r>
              <a:rPr lang="en-US" altLang="ja-JP" sz="1400" dirty="0"/>
              <a:t> </a:t>
            </a:r>
            <a:r>
              <a:rPr lang="en-US" altLang="ja-JP" sz="1400" dirty="0">
                <a:solidFill>
                  <a:srgbClr val="FF0000"/>
                </a:solidFill>
              </a:rPr>
              <a:t>y</a:t>
            </a:r>
            <a:r>
              <a:rPr lang="en-US" altLang="ja-JP" sz="1400" dirty="0"/>
              <a:t>=</a:t>
            </a:r>
          </a:p>
          <a:p>
            <a:r>
              <a:rPr lang="en-US" altLang="ja-JP" sz="1400" dirty="0" smtClean="0"/>
              <a:t>sum(a);</a:t>
            </a:r>
            <a:endParaRPr lang="ja-JP" altLang="en-US" sz="1400" dirty="0"/>
          </a:p>
        </p:txBody>
      </p:sp>
      <p:cxnSp>
        <p:nvCxnSpPr>
          <p:cNvPr id="11" name="直線矢印コネクタ 10"/>
          <p:cNvCxnSpPr>
            <a:stCxn id="6" idx="2"/>
            <a:endCxn id="31" idx="0"/>
          </p:cNvCxnSpPr>
          <p:nvPr/>
        </p:nvCxnSpPr>
        <p:spPr>
          <a:xfrm flipH="1">
            <a:off x="2125891" y="3218886"/>
            <a:ext cx="2672678" cy="26649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 name="直線矢印コネクタ 11"/>
          <p:cNvCxnSpPr>
            <a:stCxn id="6" idx="2"/>
            <a:endCxn id="8" idx="0"/>
          </p:cNvCxnSpPr>
          <p:nvPr/>
        </p:nvCxnSpPr>
        <p:spPr>
          <a:xfrm flipH="1">
            <a:off x="4411081" y="3218886"/>
            <a:ext cx="387488" cy="29238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 name="直線矢印コネクタ 12"/>
          <p:cNvCxnSpPr>
            <a:stCxn id="6" idx="2"/>
            <a:endCxn id="9" idx="0"/>
          </p:cNvCxnSpPr>
          <p:nvPr/>
        </p:nvCxnSpPr>
        <p:spPr>
          <a:xfrm>
            <a:off x="4798569" y="3218886"/>
            <a:ext cx="1135652" cy="15388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 name="テキスト ボックス 16"/>
          <p:cNvSpPr txBox="1"/>
          <p:nvPr/>
        </p:nvSpPr>
        <p:spPr>
          <a:xfrm>
            <a:off x="5328933" y="4877456"/>
            <a:ext cx="1192955" cy="307777"/>
          </a:xfrm>
          <a:prstGeom prst="rect">
            <a:avLst/>
          </a:prstGeom>
          <a:noFill/>
          <a:ln>
            <a:solidFill>
              <a:schemeClr val="accent1">
                <a:shade val="50000"/>
              </a:schemeClr>
            </a:solidFill>
          </a:ln>
        </p:spPr>
        <p:txBody>
          <a:bodyPr wrap="none" rtlCol="0">
            <a:spAutoFit/>
          </a:bodyPr>
          <a:lstStyle>
            <a:defPPr>
              <a:defRPr lang="ja-JP"/>
            </a:defPPr>
          </a:lstStyle>
          <a:p>
            <a:r>
              <a:rPr lang="en-US" altLang="ja-JP" sz="1400" dirty="0"/>
              <a:t>return </a:t>
            </a:r>
            <a:r>
              <a:rPr lang="en-US" altLang="ja-JP" sz="1400" dirty="0" smtClean="0"/>
              <a:t>1+a.x;</a:t>
            </a:r>
            <a:endParaRPr lang="ja-JP" altLang="en-US" sz="1400" dirty="0"/>
          </a:p>
        </p:txBody>
      </p:sp>
      <p:cxnSp>
        <p:nvCxnSpPr>
          <p:cNvPr id="18" name="直線矢印コネクタ 17"/>
          <p:cNvCxnSpPr>
            <a:stCxn id="9" idx="2"/>
            <a:endCxn id="45" idx="0"/>
          </p:cNvCxnSpPr>
          <p:nvPr/>
        </p:nvCxnSpPr>
        <p:spPr>
          <a:xfrm>
            <a:off x="5934221" y="3895995"/>
            <a:ext cx="187" cy="35425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5" name="曲線コネクタ 24"/>
          <p:cNvCxnSpPr>
            <a:stCxn id="17" idx="2"/>
            <a:endCxn id="9" idx="2"/>
          </p:cNvCxnSpPr>
          <p:nvPr/>
        </p:nvCxnSpPr>
        <p:spPr>
          <a:xfrm rot="5400000" flipH="1" flipV="1">
            <a:off x="5285197" y="4536209"/>
            <a:ext cx="1289238" cy="8810"/>
          </a:xfrm>
          <a:prstGeom prst="curvedConnector5">
            <a:avLst>
              <a:gd name="adj1" fmla="val -17731"/>
              <a:gd name="adj2" fmla="val -9365244"/>
              <a:gd name="adj3" fmla="val 61936"/>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8" name="曲線コネクタ 27"/>
          <p:cNvCxnSpPr>
            <a:stCxn id="31" idx="2"/>
            <a:endCxn id="9" idx="2"/>
          </p:cNvCxnSpPr>
          <p:nvPr/>
        </p:nvCxnSpPr>
        <p:spPr>
          <a:xfrm rot="5400000" flipH="1" flipV="1">
            <a:off x="3973751" y="2048135"/>
            <a:ext cx="112609" cy="3808330"/>
          </a:xfrm>
          <a:prstGeom prst="curvedConnector3">
            <a:avLst>
              <a:gd name="adj1" fmla="val -203003"/>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0" name="テキスト ボックス 29"/>
          <p:cNvSpPr txBox="1"/>
          <p:nvPr/>
        </p:nvSpPr>
        <p:spPr>
          <a:xfrm>
            <a:off x="2943685" y="3511274"/>
            <a:ext cx="676788" cy="307777"/>
          </a:xfrm>
          <a:prstGeom prst="rect">
            <a:avLst/>
          </a:prstGeom>
          <a:noFill/>
          <a:ln>
            <a:solidFill>
              <a:schemeClr val="accent1">
                <a:shade val="50000"/>
              </a:schemeClr>
            </a:solidFill>
          </a:ln>
        </p:spPr>
        <p:txBody>
          <a:bodyPr wrap="none" rtlCol="0">
            <a:spAutoFit/>
          </a:bodyPr>
          <a:lstStyle/>
          <a:p>
            <a:r>
              <a:rPr lang="en-US" altLang="ja-JP" sz="1400" dirty="0" err="1" smtClean="0"/>
              <a:t>a.x</a:t>
            </a:r>
            <a:r>
              <a:rPr lang="en-US" altLang="ja-JP" sz="1400" dirty="0" smtClean="0"/>
              <a:t>=1;</a:t>
            </a:r>
            <a:endParaRPr kumimoji="1" lang="ja-JP" altLang="en-US" sz="1400" dirty="0"/>
          </a:p>
        </p:txBody>
      </p:sp>
      <p:sp>
        <p:nvSpPr>
          <p:cNvPr id="31" name="テキスト ボックス 30"/>
          <p:cNvSpPr txBox="1"/>
          <p:nvPr/>
        </p:nvSpPr>
        <p:spPr>
          <a:xfrm>
            <a:off x="1705070" y="3485384"/>
            <a:ext cx="841641" cy="523220"/>
          </a:xfrm>
          <a:prstGeom prst="rect">
            <a:avLst/>
          </a:prstGeom>
          <a:noFill/>
          <a:ln>
            <a:solidFill>
              <a:schemeClr val="accent1">
                <a:shade val="50000"/>
              </a:schemeClr>
            </a:solidFill>
          </a:ln>
        </p:spPr>
        <p:txBody>
          <a:bodyPr wrap="none" rtlCol="0">
            <a:spAutoFit/>
          </a:bodyPr>
          <a:lstStyle/>
          <a:p>
            <a:r>
              <a:rPr kumimoji="1" lang="en-US" altLang="ja-JP" sz="1400" dirty="0" smtClean="0"/>
              <a:t>A </a:t>
            </a:r>
            <a:r>
              <a:rPr kumimoji="1" lang="en-US" altLang="ja-JP" sz="1400" dirty="0" err="1" smtClean="0"/>
              <a:t>a</a:t>
            </a:r>
            <a:r>
              <a:rPr kumimoji="1" lang="en-US" altLang="ja-JP" sz="1400" dirty="0" smtClean="0"/>
              <a:t> </a:t>
            </a:r>
            <a:r>
              <a:rPr lang="en-US" altLang="ja-JP" sz="1400" dirty="0" smtClean="0"/>
              <a:t>=</a:t>
            </a:r>
          </a:p>
          <a:p>
            <a:r>
              <a:rPr lang="en-US" altLang="ja-JP" sz="1400" dirty="0" smtClean="0"/>
              <a:t>new A();</a:t>
            </a:r>
            <a:endParaRPr kumimoji="1" lang="ja-JP" altLang="en-US" sz="1400" dirty="0"/>
          </a:p>
        </p:txBody>
      </p:sp>
      <p:cxnSp>
        <p:nvCxnSpPr>
          <p:cNvPr id="36" name="曲線コネクタ 35"/>
          <p:cNvCxnSpPr>
            <a:stCxn id="30" idx="2"/>
            <a:endCxn id="17" idx="2"/>
          </p:cNvCxnSpPr>
          <p:nvPr/>
        </p:nvCxnSpPr>
        <p:spPr>
          <a:xfrm rot="16200000" flipH="1">
            <a:off x="3920654" y="3180476"/>
            <a:ext cx="1366182" cy="2643332"/>
          </a:xfrm>
          <a:prstGeom prst="curvedConnector3">
            <a:avLst>
              <a:gd name="adj1" fmla="val 116733"/>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8" name="曲線コネクタ 37"/>
          <p:cNvCxnSpPr>
            <a:stCxn id="31" idx="2"/>
            <a:endCxn id="30" idx="2"/>
          </p:cNvCxnSpPr>
          <p:nvPr/>
        </p:nvCxnSpPr>
        <p:spPr>
          <a:xfrm rot="5400000" flipH="1" flipV="1">
            <a:off x="2609208" y="3335734"/>
            <a:ext cx="189553" cy="1156188"/>
          </a:xfrm>
          <a:prstGeom prst="curvedConnector3">
            <a:avLst>
              <a:gd name="adj1" fmla="val -120600"/>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0" name="テキスト ボックス 39"/>
          <p:cNvSpPr txBox="1"/>
          <p:nvPr/>
        </p:nvSpPr>
        <p:spPr>
          <a:xfrm>
            <a:off x="2143161" y="5436857"/>
            <a:ext cx="3474418" cy="646331"/>
          </a:xfrm>
          <a:prstGeom prst="rect">
            <a:avLst/>
          </a:prstGeom>
          <a:noFill/>
        </p:spPr>
        <p:txBody>
          <a:bodyPr wrap="square" rtlCol="0">
            <a:spAutoFit/>
          </a:bodyPr>
          <a:lstStyle/>
          <a:p>
            <a:r>
              <a:rPr kumimoji="1" lang="ja-JP" altLang="en-US" dirty="0" smtClean="0"/>
              <a:t>フィールドを経由する</a:t>
            </a:r>
            <a:r>
              <a:rPr lang="ja-JP" altLang="en-US" dirty="0" smtClean="0"/>
              <a:t>データフローに</a:t>
            </a:r>
            <a:r>
              <a:rPr lang="ja-JP" altLang="en-US" dirty="0"/>
              <a:t>も</a:t>
            </a:r>
            <a:r>
              <a:rPr lang="ja-JP" altLang="en-US" dirty="0" smtClean="0"/>
              <a:t>辺を引く</a:t>
            </a:r>
            <a:endParaRPr kumimoji="1" lang="ja-JP" altLang="en-US" dirty="0"/>
          </a:p>
        </p:txBody>
      </p:sp>
      <p:sp>
        <p:nvSpPr>
          <p:cNvPr id="45" name="テキスト ボックス 44"/>
          <p:cNvSpPr txBox="1"/>
          <p:nvPr/>
        </p:nvSpPr>
        <p:spPr>
          <a:xfrm>
            <a:off x="5657729" y="4250245"/>
            <a:ext cx="553357" cy="307777"/>
          </a:xfrm>
          <a:prstGeom prst="rect">
            <a:avLst/>
          </a:prstGeom>
          <a:noFill/>
        </p:spPr>
        <p:txBody>
          <a:bodyPr wrap="none" rtlCol="0">
            <a:spAutoFit/>
          </a:bodyPr>
          <a:lstStyle/>
          <a:p>
            <a:r>
              <a:rPr kumimoji="1" lang="en-US" altLang="ja-JP" sz="1400" b="1" dirty="0" smtClean="0"/>
              <a:t>sum</a:t>
            </a:r>
            <a:endParaRPr kumimoji="1" lang="ja-JP" altLang="en-US" sz="1400" b="1" dirty="0"/>
          </a:p>
        </p:txBody>
      </p:sp>
      <p:cxnSp>
        <p:nvCxnSpPr>
          <p:cNvPr id="48" name="直線矢印コネクタ 47"/>
          <p:cNvCxnSpPr>
            <a:stCxn id="45" idx="2"/>
            <a:endCxn id="17" idx="0"/>
          </p:cNvCxnSpPr>
          <p:nvPr/>
        </p:nvCxnSpPr>
        <p:spPr>
          <a:xfrm flipH="1">
            <a:off x="5925411" y="4558022"/>
            <a:ext cx="8997" cy="31943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4" name="テキスト ボックス 63"/>
          <p:cNvSpPr txBox="1"/>
          <p:nvPr/>
        </p:nvSpPr>
        <p:spPr>
          <a:xfrm>
            <a:off x="3670855" y="6083188"/>
            <a:ext cx="4644220" cy="46166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none" rtlCol="0">
            <a:spAutoFit/>
          </a:bodyPr>
          <a:lstStyle/>
          <a:p>
            <a:r>
              <a:rPr kumimoji="1" lang="en-US" altLang="ja-JP" sz="2400" dirty="0" smtClean="0"/>
              <a:t>HYB</a:t>
            </a:r>
            <a:r>
              <a:rPr kumimoji="1" lang="ja-JP" altLang="en-US" sz="2400" dirty="0" smtClean="0"/>
              <a:t>は</a:t>
            </a:r>
            <a:r>
              <a:rPr kumimoji="1" lang="en-US" altLang="ja-JP" sz="2400" dirty="0" smtClean="0"/>
              <a:t>SEB</a:t>
            </a:r>
            <a:r>
              <a:rPr kumimoji="1" lang="ja-JP" altLang="en-US" sz="2400" dirty="0" smtClean="0"/>
              <a:t>と</a:t>
            </a:r>
            <a:r>
              <a:rPr kumimoji="1" lang="en-US" altLang="ja-JP" sz="2400" dirty="0" smtClean="0"/>
              <a:t>CIS</a:t>
            </a:r>
            <a:r>
              <a:rPr kumimoji="1" lang="ja-JP" altLang="en-US" sz="2400" dirty="0" smtClean="0"/>
              <a:t>の結果の積集合</a:t>
            </a:r>
            <a:endParaRPr kumimoji="1" lang="ja-JP" altLang="en-US" sz="2400" dirty="0"/>
          </a:p>
        </p:txBody>
      </p:sp>
      <p:sp>
        <p:nvSpPr>
          <p:cNvPr id="65" name="テキスト ボックス 64"/>
          <p:cNvSpPr txBox="1"/>
          <p:nvPr/>
        </p:nvSpPr>
        <p:spPr>
          <a:xfrm>
            <a:off x="6682694" y="3390608"/>
            <a:ext cx="790601" cy="523220"/>
          </a:xfrm>
          <a:prstGeom prst="rect">
            <a:avLst/>
          </a:prstGeom>
          <a:noFill/>
          <a:ln>
            <a:solidFill>
              <a:schemeClr val="accent1">
                <a:shade val="50000"/>
              </a:schemeClr>
            </a:solidFill>
          </a:ln>
        </p:spPr>
        <p:txBody>
          <a:bodyPr wrap="none" rtlCol="0">
            <a:spAutoFit/>
          </a:bodyPr>
          <a:lstStyle>
            <a:defPPr>
              <a:defRPr lang="ja-JP"/>
            </a:defPPr>
          </a:lstStyle>
          <a:p>
            <a:r>
              <a:rPr lang="en-US" altLang="ja-JP" sz="1400" dirty="0" err="1"/>
              <a:t>int</a:t>
            </a:r>
            <a:r>
              <a:rPr lang="en-US" altLang="ja-JP" sz="1400" dirty="0"/>
              <a:t> z</a:t>
            </a:r>
            <a:r>
              <a:rPr lang="en-US" altLang="ja-JP" sz="1400" dirty="0" smtClean="0"/>
              <a:t>=</a:t>
            </a:r>
            <a:endParaRPr lang="en-US" altLang="ja-JP" sz="1400" dirty="0"/>
          </a:p>
          <a:p>
            <a:r>
              <a:rPr lang="en-US" altLang="ja-JP" sz="1400" dirty="0" smtClean="0"/>
              <a:t>sum(a);</a:t>
            </a:r>
            <a:endParaRPr lang="ja-JP" altLang="en-US" sz="1400" dirty="0"/>
          </a:p>
        </p:txBody>
      </p:sp>
      <p:cxnSp>
        <p:nvCxnSpPr>
          <p:cNvPr id="66" name="直線矢印コネクタ 65"/>
          <p:cNvCxnSpPr>
            <a:stCxn id="65" idx="2"/>
            <a:endCxn id="45" idx="0"/>
          </p:cNvCxnSpPr>
          <p:nvPr/>
        </p:nvCxnSpPr>
        <p:spPr>
          <a:xfrm flipH="1">
            <a:off x="5934408" y="3913828"/>
            <a:ext cx="1143587" cy="33641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1" name="直線矢印コネクタ 70"/>
          <p:cNvCxnSpPr>
            <a:stCxn id="6" idx="2"/>
            <a:endCxn id="65" idx="0"/>
          </p:cNvCxnSpPr>
          <p:nvPr/>
        </p:nvCxnSpPr>
        <p:spPr>
          <a:xfrm>
            <a:off x="4798569" y="3218886"/>
            <a:ext cx="2279426" cy="17172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6" name="曲線コネクタ 75"/>
          <p:cNvCxnSpPr>
            <a:stCxn id="17" idx="2"/>
            <a:endCxn id="65" idx="2"/>
          </p:cNvCxnSpPr>
          <p:nvPr/>
        </p:nvCxnSpPr>
        <p:spPr>
          <a:xfrm rot="5400000" flipH="1" flipV="1">
            <a:off x="5866000" y="3973239"/>
            <a:ext cx="1271405" cy="1152584"/>
          </a:xfrm>
          <a:prstGeom prst="curvedConnector3">
            <a:avLst>
              <a:gd name="adj1" fmla="val -17980"/>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 name="スライド番号プレースホルダー 4"/>
          <p:cNvSpPr>
            <a:spLocks noGrp="1"/>
          </p:cNvSpPr>
          <p:nvPr>
            <p:ph type="sldNum" sz="quarter" idx="12"/>
          </p:nvPr>
        </p:nvSpPr>
        <p:spPr/>
        <p:txBody>
          <a:bodyPr/>
          <a:lstStyle/>
          <a:p>
            <a:fld id="{25B2C30A-EDF6-4AD0-9AE3-BFC1502D505A}" type="slidenum">
              <a:rPr kumimoji="1" lang="ja-JP" altLang="en-US" smtClean="0"/>
              <a:t>24</a:t>
            </a:fld>
            <a:endParaRPr kumimoji="1" lang="ja-JP" altLang="en-US"/>
          </a:p>
        </p:txBody>
      </p:sp>
      <p:cxnSp>
        <p:nvCxnSpPr>
          <p:cNvPr id="29" name="直線矢印コネクタ 28"/>
          <p:cNvCxnSpPr>
            <a:endCxn id="30" idx="0"/>
          </p:cNvCxnSpPr>
          <p:nvPr/>
        </p:nvCxnSpPr>
        <p:spPr>
          <a:xfrm flipH="1">
            <a:off x="3282079" y="3218886"/>
            <a:ext cx="1516490" cy="29238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 name="曲線コネクタ 31"/>
          <p:cNvCxnSpPr>
            <a:endCxn id="65" idx="2"/>
          </p:cNvCxnSpPr>
          <p:nvPr/>
        </p:nvCxnSpPr>
        <p:spPr>
          <a:xfrm flipV="1">
            <a:off x="2143163" y="3913828"/>
            <a:ext cx="4934832" cy="94776"/>
          </a:xfrm>
          <a:prstGeom prst="curvedConnector2">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792148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フリーフォーム 5"/>
          <p:cNvSpPr/>
          <p:nvPr/>
        </p:nvSpPr>
        <p:spPr>
          <a:xfrm>
            <a:off x="388620" y="2537460"/>
            <a:ext cx="6469380" cy="3849624"/>
          </a:xfrm>
          <a:custGeom>
            <a:avLst/>
            <a:gdLst>
              <a:gd name="connsiteX0" fmla="*/ 4855464 w 6469380"/>
              <a:gd name="connsiteY0" fmla="*/ 507492 h 3849624"/>
              <a:gd name="connsiteX1" fmla="*/ 5330952 w 6469380"/>
              <a:gd name="connsiteY1" fmla="*/ 1289304 h 3849624"/>
              <a:gd name="connsiteX2" fmla="*/ 5756148 w 6469380"/>
              <a:gd name="connsiteY2" fmla="*/ 1609344 h 3849624"/>
              <a:gd name="connsiteX3" fmla="*/ 6286500 w 6469380"/>
              <a:gd name="connsiteY3" fmla="*/ 2016252 h 3849624"/>
              <a:gd name="connsiteX4" fmla="*/ 6469380 w 6469380"/>
              <a:gd name="connsiteY4" fmla="*/ 2798064 h 3849624"/>
              <a:gd name="connsiteX5" fmla="*/ 6217920 w 6469380"/>
              <a:gd name="connsiteY5" fmla="*/ 3643884 h 3849624"/>
              <a:gd name="connsiteX6" fmla="*/ 5216652 w 6469380"/>
              <a:gd name="connsiteY6" fmla="*/ 3849624 h 3849624"/>
              <a:gd name="connsiteX7" fmla="*/ 4005072 w 6469380"/>
              <a:gd name="connsiteY7" fmla="*/ 3671316 h 3849624"/>
              <a:gd name="connsiteX8" fmla="*/ 4041648 w 6469380"/>
              <a:gd name="connsiteY8" fmla="*/ 2359152 h 3849624"/>
              <a:gd name="connsiteX9" fmla="*/ 4018788 w 6469380"/>
              <a:gd name="connsiteY9" fmla="*/ 1760220 h 3849624"/>
              <a:gd name="connsiteX10" fmla="*/ 3346704 w 6469380"/>
              <a:gd name="connsiteY10" fmla="*/ 1613916 h 3849624"/>
              <a:gd name="connsiteX11" fmla="*/ 1705356 w 6469380"/>
              <a:gd name="connsiteY11" fmla="*/ 1559052 h 3849624"/>
              <a:gd name="connsiteX12" fmla="*/ 713232 w 6469380"/>
              <a:gd name="connsiteY12" fmla="*/ 1540764 h 3849624"/>
              <a:gd name="connsiteX13" fmla="*/ 64008 w 6469380"/>
              <a:gd name="connsiteY13" fmla="*/ 1513332 h 3849624"/>
              <a:gd name="connsiteX14" fmla="*/ 22860 w 6469380"/>
              <a:gd name="connsiteY14" fmla="*/ 1339596 h 3849624"/>
              <a:gd name="connsiteX15" fmla="*/ 0 w 6469380"/>
              <a:gd name="connsiteY15" fmla="*/ 1019556 h 3849624"/>
              <a:gd name="connsiteX16" fmla="*/ 160020 w 6469380"/>
              <a:gd name="connsiteY16" fmla="*/ 635508 h 3849624"/>
              <a:gd name="connsiteX17" fmla="*/ 379476 w 6469380"/>
              <a:gd name="connsiteY17" fmla="*/ 548640 h 3849624"/>
              <a:gd name="connsiteX18" fmla="*/ 946404 w 6469380"/>
              <a:gd name="connsiteY18" fmla="*/ 562356 h 3849624"/>
              <a:gd name="connsiteX19" fmla="*/ 1527048 w 6469380"/>
              <a:gd name="connsiteY19" fmla="*/ 589788 h 3849624"/>
              <a:gd name="connsiteX20" fmla="*/ 2295144 w 6469380"/>
              <a:gd name="connsiteY20" fmla="*/ 544068 h 3849624"/>
              <a:gd name="connsiteX21" fmla="*/ 2359152 w 6469380"/>
              <a:gd name="connsiteY21" fmla="*/ 836676 h 3849624"/>
              <a:gd name="connsiteX22" fmla="*/ 2473452 w 6469380"/>
              <a:gd name="connsiteY22" fmla="*/ 1239012 h 3849624"/>
              <a:gd name="connsiteX23" fmla="*/ 2702052 w 6469380"/>
              <a:gd name="connsiteY23" fmla="*/ 1367028 h 3849624"/>
              <a:gd name="connsiteX24" fmla="*/ 3054096 w 6469380"/>
              <a:gd name="connsiteY24" fmla="*/ 1385316 h 3849624"/>
              <a:gd name="connsiteX25" fmla="*/ 3470148 w 6469380"/>
              <a:gd name="connsiteY25" fmla="*/ 1389888 h 3849624"/>
              <a:gd name="connsiteX26" fmla="*/ 3685032 w 6469380"/>
              <a:gd name="connsiteY26" fmla="*/ 1271016 h 3849624"/>
              <a:gd name="connsiteX27" fmla="*/ 3753612 w 6469380"/>
              <a:gd name="connsiteY27" fmla="*/ 1115568 h 3849624"/>
              <a:gd name="connsiteX28" fmla="*/ 3808476 w 6469380"/>
              <a:gd name="connsiteY28" fmla="*/ 877824 h 3849624"/>
              <a:gd name="connsiteX29" fmla="*/ 3653028 w 6469380"/>
              <a:gd name="connsiteY29" fmla="*/ 749808 h 3849624"/>
              <a:gd name="connsiteX30" fmla="*/ 3461004 w 6469380"/>
              <a:gd name="connsiteY30" fmla="*/ 608076 h 3849624"/>
              <a:gd name="connsiteX31" fmla="*/ 3328416 w 6469380"/>
              <a:gd name="connsiteY31" fmla="*/ 480060 h 3849624"/>
              <a:gd name="connsiteX32" fmla="*/ 3300984 w 6469380"/>
              <a:gd name="connsiteY32" fmla="*/ 164592 h 3849624"/>
              <a:gd name="connsiteX33" fmla="*/ 3488436 w 6469380"/>
              <a:gd name="connsiteY33" fmla="*/ 32004 h 3849624"/>
              <a:gd name="connsiteX34" fmla="*/ 3867912 w 6469380"/>
              <a:gd name="connsiteY34" fmla="*/ 0 h 3849624"/>
              <a:gd name="connsiteX35" fmla="*/ 4343400 w 6469380"/>
              <a:gd name="connsiteY35" fmla="*/ 18288 h 3849624"/>
              <a:gd name="connsiteX36" fmla="*/ 4498848 w 6469380"/>
              <a:gd name="connsiteY36" fmla="*/ 146304 h 3849624"/>
              <a:gd name="connsiteX37" fmla="*/ 4668012 w 6469380"/>
              <a:gd name="connsiteY37" fmla="*/ 306324 h 3849624"/>
              <a:gd name="connsiteX38" fmla="*/ 4855464 w 6469380"/>
              <a:gd name="connsiteY38" fmla="*/ 507492 h 38496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6469380" h="3849624">
                <a:moveTo>
                  <a:pt x="4855464" y="507492"/>
                </a:moveTo>
                <a:lnTo>
                  <a:pt x="5330952" y="1289304"/>
                </a:lnTo>
                <a:lnTo>
                  <a:pt x="5756148" y="1609344"/>
                </a:lnTo>
                <a:lnTo>
                  <a:pt x="6286500" y="2016252"/>
                </a:lnTo>
                <a:lnTo>
                  <a:pt x="6469380" y="2798064"/>
                </a:lnTo>
                <a:lnTo>
                  <a:pt x="6217920" y="3643884"/>
                </a:lnTo>
                <a:lnTo>
                  <a:pt x="5216652" y="3849624"/>
                </a:lnTo>
                <a:lnTo>
                  <a:pt x="4005072" y="3671316"/>
                </a:lnTo>
                <a:lnTo>
                  <a:pt x="4041648" y="2359152"/>
                </a:lnTo>
                <a:lnTo>
                  <a:pt x="4018788" y="1760220"/>
                </a:lnTo>
                <a:lnTo>
                  <a:pt x="3346704" y="1613916"/>
                </a:lnTo>
                <a:lnTo>
                  <a:pt x="1705356" y="1559052"/>
                </a:lnTo>
                <a:lnTo>
                  <a:pt x="713232" y="1540764"/>
                </a:lnTo>
                <a:lnTo>
                  <a:pt x="64008" y="1513332"/>
                </a:lnTo>
                <a:lnTo>
                  <a:pt x="22860" y="1339596"/>
                </a:lnTo>
                <a:lnTo>
                  <a:pt x="0" y="1019556"/>
                </a:lnTo>
                <a:lnTo>
                  <a:pt x="160020" y="635508"/>
                </a:lnTo>
                <a:lnTo>
                  <a:pt x="379476" y="548640"/>
                </a:lnTo>
                <a:lnTo>
                  <a:pt x="946404" y="562356"/>
                </a:lnTo>
                <a:lnTo>
                  <a:pt x="1527048" y="589788"/>
                </a:lnTo>
                <a:lnTo>
                  <a:pt x="2295144" y="544068"/>
                </a:lnTo>
                <a:lnTo>
                  <a:pt x="2359152" y="836676"/>
                </a:lnTo>
                <a:lnTo>
                  <a:pt x="2473452" y="1239012"/>
                </a:lnTo>
                <a:lnTo>
                  <a:pt x="2702052" y="1367028"/>
                </a:lnTo>
                <a:lnTo>
                  <a:pt x="3054096" y="1385316"/>
                </a:lnTo>
                <a:lnTo>
                  <a:pt x="3470148" y="1389888"/>
                </a:lnTo>
                <a:lnTo>
                  <a:pt x="3685032" y="1271016"/>
                </a:lnTo>
                <a:lnTo>
                  <a:pt x="3753612" y="1115568"/>
                </a:lnTo>
                <a:lnTo>
                  <a:pt x="3808476" y="877824"/>
                </a:lnTo>
                <a:lnTo>
                  <a:pt x="3653028" y="749808"/>
                </a:lnTo>
                <a:lnTo>
                  <a:pt x="3461004" y="608076"/>
                </a:lnTo>
                <a:lnTo>
                  <a:pt x="3328416" y="480060"/>
                </a:lnTo>
                <a:lnTo>
                  <a:pt x="3300984" y="164592"/>
                </a:lnTo>
                <a:lnTo>
                  <a:pt x="3488436" y="32004"/>
                </a:lnTo>
                <a:lnTo>
                  <a:pt x="3867912" y="0"/>
                </a:lnTo>
                <a:lnTo>
                  <a:pt x="4343400" y="18288"/>
                </a:lnTo>
                <a:lnTo>
                  <a:pt x="4498848" y="146304"/>
                </a:lnTo>
                <a:lnTo>
                  <a:pt x="4668012" y="306324"/>
                </a:lnTo>
                <a:lnTo>
                  <a:pt x="4855464" y="507492"/>
                </a:lnTo>
                <a:close/>
              </a:path>
            </a:pathLst>
          </a:cu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kumimoji="1" lang="en-US" altLang="ja-JP" dirty="0" smtClean="0"/>
              <a:t>Improved Slicing </a:t>
            </a:r>
            <a:r>
              <a:rPr lang="en-US" altLang="ja-JP" dirty="0" smtClean="0"/>
              <a:t>(</a:t>
            </a:r>
            <a:r>
              <a:rPr kumimoji="1" lang="en-US" altLang="ja-JP" dirty="0" smtClean="0"/>
              <a:t>IMP</a:t>
            </a:r>
            <a:r>
              <a:rPr lang="en-US" altLang="ja-JP" dirty="0" smtClean="0"/>
              <a:t>)</a:t>
            </a:r>
            <a:endParaRPr kumimoji="1" lang="ja-JP" altLang="en-US" dirty="0"/>
          </a:p>
        </p:txBody>
      </p:sp>
      <p:sp>
        <p:nvSpPr>
          <p:cNvPr id="4" name="テキスト ボックス 3"/>
          <p:cNvSpPr txBox="1"/>
          <p:nvPr/>
        </p:nvSpPr>
        <p:spPr>
          <a:xfrm>
            <a:off x="3768001" y="2674670"/>
            <a:ext cx="723275" cy="369332"/>
          </a:xfrm>
          <a:prstGeom prst="rect">
            <a:avLst/>
          </a:prstGeom>
          <a:noFill/>
        </p:spPr>
        <p:txBody>
          <a:bodyPr wrap="none" rtlCol="0">
            <a:spAutoFit/>
          </a:bodyPr>
          <a:lstStyle/>
          <a:p>
            <a:r>
              <a:rPr kumimoji="1" lang="en-US" altLang="ja-JP" b="1" dirty="0" smtClean="0"/>
              <a:t>main</a:t>
            </a:r>
            <a:endParaRPr kumimoji="1" lang="ja-JP" altLang="en-US" b="1" dirty="0"/>
          </a:p>
        </p:txBody>
      </p:sp>
      <p:sp>
        <p:nvSpPr>
          <p:cNvPr id="7" name="テキスト ボックス 6"/>
          <p:cNvSpPr txBox="1"/>
          <p:nvPr/>
        </p:nvSpPr>
        <p:spPr>
          <a:xfrm>
            <a:off x="4517274" y="3306040"/>
            <a:ext cx="790601" cy="523220"/>
          </a:xfrm>
          <a:prstGeom prst="rect">
            <a:avLst/>
          </a:prstGeom>
          <a:noFill/>
          <a:ln>
            <a:solidFill>
              <a:schemeClr val="accent1">
                <a:shade val="50000"/>
              </a:schemeClr>
            </a:solidFill>
          </a:ln>
        </p:spPr>
        <p:txBody>
          <a:bodyPr wrap="none" rtlCol="0">
            <a:spAutoFit/>
          </a:bodyPr>
          <a:lstStyle>
            <a:defPPr>
              <a:defRPr lang="ja-JP"/>
            </a:defPPr>
          </a:lstStyle>
          <a:p>
            <a:r>
              <a:rPr lang="en-US" altLang="ja-JP" sz="1400" dirty="0" err="1"/>
              <a:t>int</a:t>
            </a:r>
            <a:r>
              <a:rPr lang="en-US" altLang="ja-JP" sz="1400" dirty="0"/>
              <a:t> </a:t>
            </a:r>
            <a:r>
              <a:rPr lang="en-US" altLang="ja-JP" sz="1400" dirty="0">
                <a:solidFill>
                  <a:srgbClr val="FF0000"/>
                </a:solidFill>
              </a:rPr>
              <a:t>y</a:t>
            </a:r>
            <a:r>
              <a:rPr lang="en-US" altLang="ja-JP" sz="1400" dirty="0"/>
              <a:t>=</a:t>
            </a:r>
          </a:p>
          <a:p>
            <a:r>
              <a:rPr lang="en-US" altLang="ja-JP" sz="1400" dirty="0" smtClean="0"/>
              <a:t>sum(a);</a:t>
            </a:r>
            <a:endParaRPr lang="ja-JP" altLang="en-US" sz="1400" dirty="0"/>
          </a:p>
        </p:txBody>
      </p:sp>
      <p:cxnSp>
        <p:nvCxnSpPr>
          <p:cNvPr id="9" name="直線矢印コネクタ 8"/>
          <p:cNvCxnSpPr>
            <a:stCxn id="4" idx="2"/>
            <a:endCxn id="28" idx="0"/>
          </p:cNvCxnSpPr>
          <p:nvPr/>
        </p:nvCxnSpPr>
        <p:spPr>
          <a:xfrm flipH="1">
            <a:off x="2240412" y="3044002"/>
            <a:ext cx="1889227" cy="45680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 name="直線矢印コネクタ 10"/>
          <p:cNvCxnSpPr>
            <a:stCxn id="4" idx="2"/>
            <a:endCxn id="7" idx="0"/>
          </p:cNvCxnSpPr>
          <p:nvPr/>
        </p:nvCxnSpPr>
        <p:spPr>
          <a:xfrm>
            <a:off x="4129639" y="3044002"/>
            <a:ext cx="782936" cy="26203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 name="テキスト ボックス 14"/>
          <p:cNvSpPr txBox="1"/>
          <p:nvPr/>
        </p:nvSpPr>
        <p:spPr>
          <a:xfrm>
            <a:off x="5918334" y="5367800"/>
            <a:ext cx="700833" cy="523220"/>
          </a:xfrm>
          <a:prstGeom prst="rect">
            <a:avLst/>
          </a:prstGeom>
          <a:noFill/>
          <a:ln>
            <a:solidFill>
              <a:schemeClr val="accent1">
                <a:shade val="50000"/>
              </a:schemeClr>
            </a:solidFill>
          </a:ln>
        </p:spPr>
        <p:txBody>
          <a:bodyPr wrap="none" rtlCol="0">
            <a:spAutoFit/>
          </a:bodyPr>
          <a:lstStyle>
            <a:defPPr>
              <a:defRPr lang="ja-JP"/>
            </a:defPPr>
          </a:lstStyle>
          <a:p>
            <a:r>
              <a:rPr lang="en-US" altLang="ja-JP" sz="1400" dirty="0"/>
              <a:t>return </a:t>
            </a:r>
            <a:endParaRPr lang="en-US" altLang="ja-JP" sz="1400" dirty="0" smtClean="0"/>
          </a:p>
          <a:p>
            <a:r>
              <a:rPr lang="en-US" altLang="ja-JP" sz="1400" dirty="0" smtClean="0"/>
              <a:t>1+a.x;</a:t>
            </a:r>
            <a:endParaRPr lang="ja-JP" altLang="en-US" sz="1400" dirty="0"/>
          </a:p>
        </p:txBody>
      </p:sp>
      <p:cxnSp>
        <p:nvCxnSpPr>
          <p:cNvPr id="16" name="直線矢印コネクタ 15"/>
          <p:cNvCxnSpPr>
            <a:stCxn id="7" idx="2"/>
            <a:endCxn id="57" idx="0"/>
          </p:cNvCxnSpPr>
          <p:nvPr/>
        </p:nvCxnSpPr>
        <p:spPr>
          <a:xfrm>
            <a:off x="4912575" y="3829260"/>
            <a:ext cx="1356177" cy="69377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8" name="テキスト ボックス 27"/>
          <p:cNvSpPr txBox="1"/>
          <p:nvPr/>
        </p:nvSpPr>
        <p:spPr>
          <a:xfrm>
            <a:off x="1902018" y="3500807"/>
            <a:ext cx="676788" cy="307777"/>
          </a:xfrm>
          <a:prstGeom prst="rect">
            <a:avLst/>
          </a:prstGeom>
          <a:noFill/>
          <a:ln>
            <a:solidFill>
              <a:schemeClr val="accent1">
                <a:shade val="50000"/>
              </a:schemeClr>
            </a:solidFill>
          </a:ln>
        </p:spPr>
        <p:txBody>
          <a:bodyPr wrap="none" rtlCol="0">
            <a:spAutoFit/>
          </a:bodyPr>
          <a:lstStyle/>
          <a:p>
            <a:r>
              <a:rPr lang="en-US" altLang="ja-JP" sz="1400" dirty="0" err="1" smtClean="0"/>
              <a:t>a.x</a:t>
            </a:r>
            <a:r>
              <a:rPr lang="en-US" altLang="ja-JP" sz="1400" dirty="0" smtClean="0"/>
              <a:t>=1;</a:t>
            </a:r>
            <a:endParaRPr kumimoji="1" lang="ja-JP" altLang="en-US" sz="1400" dirty="0"/>
          </a:p>
        </p:txBody>
      </p:sp>
      <p:sp>
        <p:nvSpPr>
          <p:cNvPr id="29" name="テキスト ボックス 28"/>
          <p:cNvSpPr txBox="1"/>
          <p:nvPr/>
        </p:nvSpPr>
        <p:spPr>
          <a:xfrm>
            <a:off x="672742" y="3393085"/>
            <a:ext cx="841641" cy="523220"/>
          </a:xfrm>
          <a:prstGeom prst="rect">
            <a:avLst/>
          </a:prstGeom>
          <a:noFill/>
          <a:ln>
            <a:solidFill>
              <a:schemeClr val="accent1">
                <a:shade val="50000"/>
              </a:schemeClr>
            </a:solidFill>
          </a:ln>
        </p:spPr>
        <p:txBody>
          <a:bodyPr wrap="none" rtlCol="0">
            <a:spAutoFit/>
          </a:bodyPr>
          <a:lstStyle/>
          <a:p>
            <a:r>
              <a:rPr kumimoji="1" lang="en-US" altLang="ja-JP" sz="1400" dirty="0" smtClean="0"/>
              <a:t>A </a:t>
            </a:r>
            <a:r>
              <a:rPr kumimoji="1" lang="en-US" altLang="ja-JP" sz="1400" dirty="0" err="1" smtClean="0"/>
              <a:t>a</a:t>
            </a:r>
            <a:r>
              <a:rPr kumimoji="1" lang="en-US" altLang="ja-JP" sz="1400" dirty="0" smtClean="0"/>
              <a:t> </a:t>
            </a:r>
            <a:r>
              <a:rPr lang="en-US" altLang="ja-JP" sz="1400" dirty="0" smtClean="0"/>
              <a:t>=</a:t>
            </a:r>
          </a:p>
          <a:p>
            <a:r>
              <a:rPr lang="en-US" altLang="ja-JP" sz="1400" dirty="0" smtClean="0"/>
              <a:t>new A();</a:t>
            </a:r>
            <a:endParaRPr kumimoji="1" lang="ja-JP" altLang="en-US" sz="1400" dirty="0"/>
          </a:p>
        </p:txBody>
      </p:sp>
      <p:cxnSp>
        <p:nvCxnSpPr>
          <p:cNvPr id="31" name="直線矢印コネクタ 30"/>
          <p:cNvCxnSpPr>
            <a:stCxn id="4" idx="2"/>
            <a:endCxn id="29" idx="0"/>
          </p:cNvCxnSpPr>
          <p:nvPr/>
        </p:nvCxnSpPr>
        <p:spPr>
          <a:xfrm flipH="1">
            <a:off x="1093563" y="3044002"/>
            <a:ext cx="3036076" cy="34908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6" name="曲線コネクタ 35"/>
          <p:cNvCxnSpPr>
            <a:stCxn id="29" idx="3"/>
            <a:endCxn id="28" idx="1"/>
          </p:cNvCxnSpPr>
          <p:nvPr/>
        </p:nvCxnSpPr>
        <p:spPr>
          <a:xfrm>
            <a:off x="1514383" y="3654695"/>
            <a:ext cx="387635" cy="1"/>
          </a:xfrm>
          <a:prstGeom prst="curvedConnector3">
            <a:avLst>
              <a:gd name="adj1" fmla="val 50000"/>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0" name="角丸四角形 49"/>
          <p:cNvSpPr/>
          <p:nvPr/>
        </p:nvSpPr>
        <p:spPr>
          <a:xfrm>
            <a:off x="5070083" y="4984361"/>
            <a:ext cx="702858" cy="482251"/>
          </a:xfrm>
          <a:prstGeom prst="round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sz="1400" dirty="0" smtClean="0"/>
              <a:t>引数</a:t>
            </a:r>
            <a:endParaRPr kumimoji="1" lang="en-US" altLang="ja-JP" sz="1400" dirty="0" smtClean="0"/>
          </a:p>
          <a:p>
            <a:pPr algn="ctr"/>
            <a:r>
              <a:rPr kumimoji="1" lang="en-US" altLang="ja-JP" sz="1400" dirty="0" smtClean="0"/>
              <a:t>a</a:t>
            </a:r>
            <a:endParaRPr kumimoji="1" lang="ja-JP" altLang="en-US" sz="1400" dirty="0"/>
          </a:p>
        </p:txBody>
      </p:sp>
      <p:sp>
        <p:nvSpPr>
          <p:cNvPr id="51" name="角丸四角形 50"/>
          <p:cNvSpPr/>
          <p:nvPr/>
        </p:nvSpPr>
        <p:spPr>
          <a:xfrm>
            <a:off x="4911156" y="5636608"/>
            <a:ext cx="347350" cy="271802"/>
          </a:xfrm>
          <a:prstGeom prst="round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sz="1400" dirty="0"/>
              <a:t>x</a:t>
            </a:r>
            <a:endParaRPr kumimoji="1" lang="ja-JP" altLang="en-US" sz="1400" dirty="0"/>
          </a:p>
        </p:txBody>
      </p:sp>
      <p:cxnSp>
        <p:nvCxnSpPr>
          <p:cNvPr id="55" name="直線矢印コネクタ 54"/>
          <p:cNvCxnSpPr>
            <a:stCxn id="50" idx="2"/>
            <a:endCxn id="51" idx="0"/>
          </p:cNvCxnSpPr>
          <p:nvPr/>
        </p:nvCxnSpPr>
        <p:spPr>
          <a:xfrm flipH="1">
            <a:off x="5084831" y="5466612"/>
            <a:ext cx="336681" cy="16999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6" name="曲線コネクタ 65"/>
          <p:cNvCxnSpPr>
            <a:stCxn id="50" idx="3"/>
            <a:endCxn id="15" idx="1"/>
          </p:cNvCxnSpPr>
          <p:nvPr/>
        </p:nvCxnSpPr>
        <p:spPr>
          <a:xfrm>
            <a:off x="5772941" y="5225487"/>
            <a:ext cx="145393" cy="403923"/>
          </a:xfrm>
          <a:prstGeom prst="curvedConnector3">
            <a:avLst>
              <a:gd name="adj1" fmla="val 50000"/>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5" name="曲線コネクタ 174"/>
          <p:cNvCxnSpPr>
            <a:stCxn id="51" idx="3"/>
            <a:endCxn id="15" idx="2"/>
          </p:cNvCxnSpPr>
          <p:nvPr/>
        </p:nvCxnSpPr>
        <p:spPr>
          <a:xfrm>
            <a:off x="5258506" y="5772509"/>
            <a:ext cx="1010245" cy="118511"/>
          </a:xfrm>
          <a:prstGeom prst="curvedConnector4">
            <a:avLst>
              <a:gd name="adj1" fmla="val 32657"/>
              <a:gd name="adj2" fmla="val 292893"/>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4" name="コンテンツ プレースホルダー 2"/>
          <p:cNvSpPr>
            <a:spLocks noGrp="1"/>
          </p:cNvSpPr>
          <p:nvPr>
            <p:ph idx="1"/>
          </p:nvPr>
        </p:nvSpPr>
        <p:spPr>
          <a:xfrm>
            <a:off x="457200" y="1600202"/>
            <a:ext cx="8229600" cy="662933"/>
          </a:xfrm>
        </p:spPr>
        <p:txBody>
          <a:bodyPr/>
          <a:lstStyle/>
          <a:p>
            <a:pPr marL="0" indent="0">
              <a:buNone/>
            </a:pPr>
            <a:r>
              <a:rPr lang="ja-JP" altLang="en-US" sz="2000" dirty="0" smtClean="0"/>
              <a:t>オブジェクトの構造をグラフ上に再現することで</a:t>
            </a:r>
            <a:r>
              <a:rPr kumimoji="1" lang="ja-JP" altLang="en-US" sz="2000" dirty="0" smtClean="0"/>
              <a:t>，制御</a:t>
            </a:r>
            <a:r>
              <a:rPr lang="ja-JP" altLang="en-US" sz="2000" dirty="0" smtClean="0"/>
              <a:t>の依存関係</a:t>
            </a:r>
            <a:r>
              <a:rPr kumimoji="1" lang="ja-JP" altLang="en-US" sz="2000" dirty="0" smtClean="0"/>
              <a:t>・データ</a:t>
            </a:r>
            <a:r>
              <a:rPr lang="ja-JP" altLang="en-US" sz="2000" dirty="0" smtClean="0"/>
              <a:t>フロー</a:t>
            </a:r>
            <a:r>
              <a:rPr kumimoji="1" lang="ja-JP" altLang="en-US" sz="2000" dirty="0" smtClean="0"/>
              <a:t>・メソッドの実行順序を考慮</a:t>
            </a:r>
            <a:r>
              <a:rPr lang="ja-JP" altLang="en-US" sz="2000" dirty="0" smtClean="0"/>
              <a:t>できる手法．ただし，頂点数と辺の数は増加</a:t>
            </a:r>
            <a:endParaRPr kumimoji="1" lang="ja-JP" altLang="en-US" sz="2000" dirty="0"/>
          </a:p>
        </p:txBody>
      </p:sp>
      <p:sp>
        <p:nvSpPr>
          <p:cNvPr id="57" name="テキスト ボックス 56"/>
          <p:cNvSpPr txBox="1"/>
          <p:nvPr/>
        </p:nvSpPr>
        <p:spPr>
          <a:xfrm>
            <a:off x="5992073" y="4523036"/>
            <a:ext cx="553357" cy="307777"/>
          </a:xfrm>
          <a:prstGeom prst="rect">
            <a:avLst/>
          </a:prstGeom>
          <a:noFill/>
        </p:spPr>
        <p:txBody>
          <a:bodyPr wrap="none" rtlCol="0">
            <a:spAutoFit/>
          </a:bodyPr>
          <a:lstStyle/>
          <a:p>
            <a:r>
              <a:rPr kumimoji="1" lang="en-US" altLang="ja-JP" sz="1400" b="1" dirty="0" smtClean="0"/>
              <a:t>sum</a:t>
            </a:r>
            <a:endParaRPr kumimoji="1" lang="ja-JP" altLang="en-US" sz="1400" b="1" dirty="0"/>
          </a:p>
        </p:txBody>
      </p:sp>
      <p:cxnSp>
        <p:nvCxnSpPr>
          <p:cNvPr id="60" name="直線矢印コネクタ 59"/>
          <p:cNvCxnSpPr>
            <a:stCxn id="57" idx="2"/>
            <a:endCxn id="15" idx="0"/>
          </p:cNvCxnSpPr>
          <p:nvPr/>
        </p:nvCxnSpPr>
        <p:spPr>
          <a:xfrm flipH="1">
            <a:off x="6268751" y="4830813"/>
            <a:ext cx="1" cy="53698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7" name="直線矢印コネクタ 76"/>
          <p:cNvCxnSpPr>
            <a:stCxn id="57" idx="2"/>
            <a:endCxn id="50" idx="0"/>
          </p:cNvCxnSpPr>
          <p:nvPr/>
        </p:nvCxnSpPr>
        <p:spPr>
          <a:xfrm flipH="1">
            <a:off x="5421512" y="4830813"/>
            <a:ext cx="847240" cy="15354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4" name="テキスト ボックス 63"/>
          <p:cNvSpPr txBox="1"/>
          <p:nvPr/>
        </p:nvSpPr>
        <p:spPr>
          <a:xfrm>
            <a:off x="3060891" y="3432293"/>
            <a:ext cx="840295" cy="307777"/>
          </a:xfrm>
          <a:prstGeom prst="rect">
            <a:avLst/>
          </a:prstGeom>
          <a:noFill/>
          <a:ln>
            <a:solidFill>
              <a:schemeClr val="accent1">
                <a:shade val="50000"/>
              </a:schemeClr>
            </a:solidFill>
          </a:ln>
        </p:spPr>
        <p:txBody>
          <a:bodyPr wrap="square" rtlCol="0">
            <a:spAutoFit/>
          </a:bodyPr>
          <a:lstStyle>
            <a:defPPr>
              <a:defRPr lang="ja-JP"/>
            </a:defPPr>
          </a:lstStyle>
          <a:p>
            <a:r>
              <a:rPr lang="en-US" altLang="ja-JP" sz="1400" dirty="0" err="1" smtClean="0"/>
              <a:t>println</a:t>
            </a:r>
            <a:r>
              <a:rPr lang="en-US" altLang="ja-JP" sz="1400" dirty="0" smtClean="0"/>
              <a:t>();</a:t>
            </a:r>
            <a:endParaRPr lang="ja-JP" altLang="en-US" sz="1400" dirty="0"/>
          </a:p>
        </p:txBody>
      </p:sp>
      <p:cxnSp>
        <p:nvCxnSpPr>
          <p:cNvPr id="70" name="直線矢印コネクタ 69"/>
          <p:cNvCxnSpPr>
            <a:stCxn id="4" idx="2"/>
            <a:endCxn id="64" idx="0"/>
          </p:cNvCxnSpPr>
          <p:nvPr/>
        </p:nvCxnSpPr>
        <p:spPr>
          <a:xfrm flipH="1">
            <a:off x="3481039" y="3044002"/>
            <a:ext cx="648600" cy="38829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0" name="テキスト ボックス 89"/>
          <p:cNvSpPr txBox="1"/>
          <p:nvPr/>
        </p:nvSpPr>
        <p:spPr>
          <a:xfrm>
            <a:off x="5992073" y="3285364"/>
            <a:ext cx="790601" cy="523220"/>
          </a:xfrm>
          <a:prstGeom prst="rect">
            <a:avLst/>
          </a:prstGeom>
          <a:noFill/>
          <a:ln>
            <a:solidFill>
              <a:schemeClr val="accent1">
                <a:shade val="50000"/>
              </a:schemeClr>
            </a:solidFill>
          </a:ln>
        </p:spPr>
        <p:txBody>
          <a:bodyPr wrap="none" rtlCol="0">
            <a:spAutoFit/>
          </a:bodyPr>
          <a:lstStyle>
            <a:defPPr>
              <a:defRPr lang="ja-JP"/>
            </a:defPPr>
          </a:lstStyle>
          <a:p>
            <a:r>
              <a:rPr lang="en-US" altLang="ja-JP" sz="1400" dirty="0" err="1"/>
              <a:t>int</a:t>
            </a:r>
            <a:r>
              <a:rPr lang="en-US" altLang="ja-JP" sz="1400" dirty="0"/>
              <a:t> </a:t>
            </a:r>
            <a:r>
              <a:rPr lang="en-US" altLang="ja-JP" sz="1400" dirty="0" smtClean="0"/>
              <a:t>z=</a:t>
            </a:r>
            <a:endParaRPr lang="en-US" altLang="ja-JP" sz="1400" dirty="0"/>
          </a:p>
          <a:p>
            <a:r>
              <a:rPr lang="en-US" altLang="ja-JP" sz="1400" dirty="0" smtClean="0"/>
              <a:t>sum(a);</a:t>
            </a:r>
            <a:endParaRPr lang="ja-JP" altLang="en-US" sz="1400" dirty="0"/>
          </a:p>
        </p:txBody>
      </p:sp>
      <p:cxnSp>
        <p:nvCxnSpPr>
          <p:cNvPr id="91" name="直線矢印コネクタ 90"/>
          <p:cNvCxnSpPr>
            <a:stCxn id="4" idx="2"/>
            <a:endCxn id="90" idx="0"/>
          </p:cNvCxnSpPr>
          <p:nvPr/>
        </p:nvCxnSpPr>
        <p:spPr>
          <a:xfrm>
            <a:off x="4129639" y="3044002"/>
            <a:ext cx="2257735" cy="24136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5" name="曲線コネクタ 94"/>
          <p:cNvCxnSpPr>
            <a:stCxn id="7" idx="2"/>
            <a:endCxn id="50" idx="1"/>
          </p:cNvCxnSpPr>
          <p:nvPr/>
        </p:nvCxnSpPr>
        <p:spPr>
          <a:xfrm rot="16200000" flipH="1">
            <a:off x="4293216" y="4448619"/>
            <a:ext cx="1396227" cy="157508"/>
          </a:xfrm>
          <a:prstGeom prst="curvedConnector2">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7" name="曲線コネクタ 116"/>
          <p:cNvCxnSpPr>
            <a:stCxn id="7" idx="2"/>
            <a:endCxn id="51" idx="1"/>
          </p:cNvCxnSpPr>
          <p:nvPr/>
        </p:nvCxnSpPr>
        <p:spPr>
          <a:xfrm rot="5400000">
            <a:off x="3940242" y="4800175"/>
            <a:ext cx="1943249" cy="1419"/>
          </a:xfrm>
          <a:prstGeom prst="curvedConnector4">
            <a:avLst>
              <a:gd name="adj1" fmla="val 46503"/>
              <a:gd name="adj2" fmla="val 16209937"/>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8" name="曲線コネクタ 117"/>
          <p:cNvCxnSpPr>
            <a:stCxn id="90" idx="2"/>
            <a:endCxn id="50" idx="1"/>
          </p:cNvCxnSpPr>
          <p:nvPr/>
        </p:nvCxnSpPr>
        <p:spPr>
          <a:xfrm rot="5400000">
            <a:off x="5020278" y="3858390"/>
            <a:ext cx="1416903" cy="1317291"/>
          </a:xfrm>
          <a:prstGeom prst="curvedConnector4">
            <a:avLst>
              <a:gd name="adj1" fmla="val 41491"/>
              <a:gd name="adj2" fmla="val 117354"/>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1" name="曲線コネクタ 120"/>
          <p:cNvCxnSpPr>
            <a:stCxn id="90" idx="2"/>
            <a:endCxn id="51" idx="1"/>
          </p:cNvCxnSpPr>
          <p:nvPr/>
        </p:nvCxnSpPr>
        <p:spPr>
          <a:xfrm rot="5400000">
            <a:off x="4667303" y="4052437"/>
            <a:ext cx="1963925" cy="1476218"/>
          </a:xfrm>
          <a:prstGeom prst="curvedConnector4">
            <a:avLst>
              <a:gd name="adj1" fmla="val 46540"/>
              <a:gd name="adj2" fmla="val 115486"/>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0" name="直線矢印コネクタ 129"/>
          <p:cNvCxnSpPr>
            <a:stCxn id="90" idx="2"/>
            <a:endCxn id="57" idx="0"/>
          </p:cNvCxnSpPr>
          <p:nvPr/>
        </p:nvCxnSpPr>
        <p:spPr>
          <a:xfrm flipH="1">
            <a:off x="6268752" y="3808584"/>
            <a:ext cx="118622" cy="7144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8" name="曲線コネクタ 137"/>
          <p:cNvCxnSpPr>
            <a:stCxn id="15" idx="3"/>
            <a:endCxn id="7" idx="3"/>
          </p:cNvCxnSpPr>
          <p:nvPr/>
        </p:nvCxnSpPr>
        <p:spPr>
          <a:xfrm flipH="1" flipV="1">
            <a:off x="5307875" y="3567650"/>
            <a:ext cx="1311292" cy="2061760"/>
          </a:xfrm>
          <a:prstGeom prst="curvedConnector3">
            <a:avLst>
              <a:gd name="adj1" fmla="val -17433"/>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1" name="曲線コネクタ 150"/>
          <p:cNvCxnSpPr>
            <a:stCxn id="15" idx="3"/>
            <a:endCxn id="90" idx="3"/>
          </p:cNvCxnSpPr>
          <p:nvPr/>
        </p:nvCxnSpPr>
        <p:spPr>
          <a:xfrm flipV="1">
            <a:off x="6619167" y="3546974"/>
            <a:ext cx="163507" cy="2082436"/>
          </a:xfrm>
          <a:prstGeom prst="curvedConnector3">
            <a:avLst>
              <a:gd name="adj1" fmla="val 23981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5" name="曲線コネクタ 154"/>
          <p:cNvCxnSpPr>
            <a:stCxn id="29" idx="2"/>
            <a:endCxn id="7" idx="2"/>
          </p:cNvCxnSpPr>
          <p:nvPr/>
        </p:nvCxnSpPr>
        <p:spPr>
          <a:xfrm rot="5400000" flipH="1" flipV="1">
            <a:off x="2959546" y="1963277"/>
            <a:ext cx="87045" cy="3819012"/>
          </a:xfrm>
          <a:prstGeom prst="curvedConnector3">
            <a:avLst>
              <a:gd name="adj1" fmla="val -262623"/>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8" name="曲線コネクタ 157"/>
          <p:cNvCxnSpPr>
            <a:stCxn id="29" idx="2"/>
            <a:endCxn id="90" idx="2"/>
          </p:cNvCxnSpPr>
          <p:nvPr/>
        </p:nvCxnSpPr>
        <p:spPr>
          <a:xfrm rot="5400000" flipH="1" flipV="1">
            <a:off x="3686607" y="1215539"/>
            <a:ext cx="107721" cy="5293811"/>
          </a:xfrm>
          <a:prstGeom prst="curvedConnector3">
            <a:avLst>
              <a:gd name="adj1" fmla="val -212215"/>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1" name="曲線コネクタ 160"/>
          <p:cNvCxnSpPr>
            <a:stCxn id="28" idx="2"/>
            <a:endCxn id="7" idx="2"/>
          </p:cNvCxnSpPr>
          <p:nvPr/>
        </p:nvCxnSpPr>
        <p:spPr>
          <a:xfrm rot="16200000" flipH="1">
            <a:off x="3566155" y="2482840"/>
            <a:ext cx="20676" cy="2672163"/>
          </a:xfrm>
          <a:prstGeom prst="curvedConnector3">
            <a:avLst>
              <a:gd name="adj1" fmla="val 1205630"/>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4" name="曲線コネクタ 163"/>
          <p:cNvCxnSpPr>
            <a:stCxn id="28" idx="2"/>
            <a:endCxn id="90" idx="2"/>
          </p:cNvCxnSpPr>
          <p:nvPr/>
        </p:nvCxnSpPr>
        <p:spPr>
          <a:xfrm rot="16200000" flipH="1">
            <a:off x="4313893" y="1735103"/>
            <a:ext cx="12700" cy="4146962"/>
          </a:xfrm>
          <a:prstGeom prst="curvedConnector3">
            <a:avLst>
              <a:gd name="adj1" fmla="val 1800000"/>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 name="スライド番号プレースホルダー 7"/>
          <p:cNvSpPr>
            <a:spLocks noGrp="1"/>
          </p:cNvSpPr>
          <p:nvPr>
            <p:ph type="sldNum" sz="quarter" idx="12"/>
          </p:nvPr>
        </p:nvSpPr>
        <p:spPr/>
        <p:txBody>
          <a:bodyPr/>
          <a:lstStyle/>
          <a:p>
            <a:fld id="{25B2C30A-EDF6-4AD0-9AE3-BFC1502D505A}" type="slidenum">
              <a:rPr kumimoji="1" lang="ja-JP" altLang="en-US" smtClean="0"/>
              <a:t>25</a:t>
            </a:fld>
            <a:endParaRPr kumimoji="1" lang="ja-JP" altLang="en-US"/>
          </a:p>
        </p:txBody>
      </p:sp>
    </p:spTree>
    <p:extLst>
      <p:ext uri="{BB962C8B-B14F-4D97-AF65-F5344CB8AC3E}">
        <p14:creationId xmlns:p14="http://schemas.microsoft.com/office/powerpoint/2010/main" val="12465945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各手法の</a:t>
            </a:r>
            <a:r>
              <a:rPr kumimoji="1" lang="ja-JP" altLang="en-US" dirty="0" smtClean="0"/>
              <a:t>比較</a:t>
            </a:r>
            <a:endParaRPr kumimoji="1" lang="ja-JP" altLang="en-US" dirty="0"/>
          </a:p>
        </p:txBody>
      </p:sp>
      <p:graphicFrame>
        <p:nvGraphicFramePr>
          <p:cNvPr id="28" name="表 27"/>
          <p:cNvGraphicFramePr>
            <a:graphicFrameLocks noGrp="1"/>
          </p:cNvGraphicFramePr>
          <p:nvPr>
            <p:extLst>
              <p:ext uri="{D42A27DB-BD31-4B8C-83A1-F6EECF244321}">
                <p14:modId xmlns:p14="http://schemas.microsoft.com/office/powerpoint/2010/main" val="2660307848"/>
              </p:ext>
            </p:extLst>
          </p:nvPr>
        </p:nvGraphicFramePr>
        <p:xfrm>
          <a:off x="1148729" y="1947602"/>
          <a:ext cx="6955141" cy="3352800"/>
        </p:xfrm>
        <a:graphic>
          <a:graphicData uri="http://schemas.openxmlformats.org/drawingml/2006/table">
            <a:tbl>
              <a:tblPr firstRow="1" bandRow="1">
                <a:tableStyleId>{93296810-A885-4BE3-A3E7-6D5BEEA58F35}</a:tableStyleId>
              </a:tblPr>
              <a:tblGrid>
                <a:gridCol w="560328"/>
                <a:gridCol w="522514"/>
                <a:gridCol w="566058"/>
                <a:gridCol w="555171"/>
                <a:gridCol w="4751070"/>
              </a:tblGrid>
              <a:tr h="166225">
                <a:tc>
                  <a:txBody>
                    <a:bodyPr/>
                    <a:lstStyle/>
                    <a:p>
                      <a:pPr algn="ctr"/>
                      <a:r>
                        <a:rPr kumimoji="1" lang="en-US" altLang="ja-JP" sz="1400" dirty="0" smtClean="0"/>
                        <a:t>SEB</a:t>
                      </a:r>
                      <a:endParaRPr kumimoji="1" lang="ja-JP" altLang="en-US" sz="1400" dirty="0"/>
                    </a:p>
                  </a:txBody>
                  <a:tcPr/>
                </a:tc>
                <a:tc>
                  <a:txBody>
                    <a:bodyPr/>
                    <a:lstStyle/>
                    <a:p>
                      <a:pPr algn="ctr"/>
                      <a:r>
                        <a:rPr kumimoji="1" lang="en-US" altLang="ja-JP" sz="1400" dirty="0" smtClean="0"/>
                        <a:t>CIS</a:t>
                      </a:r>
                      <a:endParaRPr kumimoji="1" lang="ja-JP" altLang="en-US" sz="1400" dirty="0"/>
                    </a:p>
                  </a:txBody>
                  <a:tcPr/>
                </a:tc>
                <a:tc>
                  <a:txBody>
                    <a:bodyPr/>
                    <a:lstStyle/>
                    <a:p>
                      <a:pPr algn="ctr"/>
                      <a:r>
                        <a:rPr kumimoji="1" lang="en-US" altLang="ja-JP" sz="1400" dirty="0" smtClean="0"/>
                        <a:t>HYB</a:t>
                      </a:r>
                      <a:endParaRPr kumimoji="1" lang="ja-JP" altLang="en-US" sz="1400" dirty="0"/>
                    </a:p>
                  </a:txBody>
                  <a:tcPr/>
                </a:tc>
                <a:tc>
                  <a:txBody>
                    <a:bodyPr/>
                    <a:lstStyle/>
                    <a:p>
                      <a:pPr algn="ctr"/>
                      <a:r>
                        <a:rPr kumimoji="1" lang="en-US" altLang="ja-JP" sz="1400" dirty="0" smtClean="0"/>
                        <a:t>IMP</a:t>
                      </a:r>
                      <a:endParaRPr kumimoji="1" lang="ja-JP" altLang="en-US" sz="1400" dirty="0"/>
                    </a:p>
                  </a:txBody>
                  <a:tcPr/>
                </a:tc>
                <a:tc>
                  <a:txBody>
                    <a:bodyPr/>
                    <a:lstStyle/>
                    <a:p>
                      <a:endParaRPr kumimoji="1" lang="ja-JP" altLang="en-US" sz="1400" dirty="0"/>
                    </a:p>
                  </a:txBody>
                  <a:tcPr/>
                </a:tc>
              </a:tr>
              <a:tr h="149602">
                <a:tc>
                  <a:txBody>
                    <a:bodyPr/>
                    <a:lstStyle/>
                    <a:p>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endParaRPr kumimoji="1" lang="ja-JP" altLang="en-US" sz="1400"/>
                    </a:p>
                  </a:txBody>
                  <a:tcPr/>
                </a:tc>
                <a:tc>
                  <a:txBody>
                    <a:bodyPr/>
                    <a:lstStyle/>
                    <a:p>
                      <a:r>
                        <a:rPr kumimoji="1" lang="en-US" altLang="ja-JP" sz="1400" dirty="0" smtClean="0"/>
                        <a:t>class Main {</a:t>
                      </a:r>
                      <a:endParaRPr kumimoji="1" lang="ja-JP" altLang="en-US" sz="1400" dirty="0"/>
                    </a:p>
                  </a:txBody>
                  <a:tcPr/>
                </a:tc>
              </a:tr>
              <a:tr h="149602">
                <a:tc>
                  <a:txBody>
                    <a:bodyPr/>
                    <a:lstStyle/>
                    <a:p>
                      <a:endParaRPr kumimoji="1" lang="ja-JP" altLang="en-US" sz="1400" kern="1200" dirty="0">
                        <a:solidFill>
                          <a:schemeClr val="dk1"/>
                        </a:solidFill>
                        <a:latin typeface="+mn-lt"/>
                        <a:ea typeface="+mn-ea"/>
                        <a:cs typeface="+mn-cs"/>
                      </a:endParaRPr>
                    </a:p>
                  </a:txBody>
                  <a:tcPr>
                    <a:solidFill>
                      <a:srgbClr val="92D050"/>
                    </a:solidFill>
                  </a:tcPr>
                </a:tc>
                <a:tc>
                  <a:txBody>
                    <a:bodyPr/>
                    <a:lstStyle/>
                    <a:p>
                      <a:endParaRPr kumimoji="1" lang="ja-JP" altLang="en-US" sz="1400" dirty="0"/>
                    </a:p>
                  </a:txBody>
                  <a:tcPr>
                    <a:solidFill>
                      <a:srgbClr val="92D050"/>
                    </a:solidFill>
                  </a:tcPr>
                </a:tc>
                <a:tc>
                  <a:txBody>
                    <a:bodyPr/>
                    <a:lstStyle/>
                    <a:p>
                      <a:endParaRPr kumimoji="1" lang="ja-JP" altLang="en-US" sz="1400" dirty="0"/>
                    </a:p>
                  </a:txBody>
                  <a:tcPr>
                    <a:solidFill>
                      <a:srgbClr val="92D050"/>
                    </a:solidFill>
                  </a:tcPr>
                </a:tc>
                <a:tc>
                  <a:txBody>
                    <a:bodyPr/>
                    <a:lstStyle/>
                    <a:p>
                      <a:endParaRPr kumimoji="1" lang="ja-JP" altLang="en-US" sz="1400" dirty="0"/>
                    </a:p>
                  </a:txBody>
                  <a:tcPr>
                    <a:solidFill>
                      <a:srgbClr val="92D05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400" kern="0" baseline="0" dirty="0" smtClean="0"/>
                        <a:t>  </a:t>
                      </a:r>
                      <a:r>
                        <a:rPr lang="en-US" altLang="ja-JP" sz="1400" kern="0" dirty="0" smtClean="0"/>
                        <a:t>public static void main(String[] </a:t>
                      </a:r>
                      <a:r>
                        <a:rPr lang="en-US" altLang="ja-JP" sz="1400" kern="0" dirty="0" err="1" smtClean="0"/>
                        <a:t>args</a:t>
                      </a:r>
                      <a:r>
                        <a:rPr lang="en-US" altLang="ja-JP" sz="1400" kern="0" dirty="0" smtClean="0"/>
                        <a:t>) {</a:t>
                      </a:r>
                    </a:p>
                  </a:txBody>
                  <a:tcPr/>
                </a:tc>
              </a:tr>
              <a:tr h="149602">
                <a:tc>
                  <a:txBody>
                    <a:bodyPr/>
                    <a:lstStyle/>
                    <a:p>
                      <a:endParaRPr kumimoji="1" lang="ja-JP" altLang="en-US" sz="1400" dirty="0"/>
                    </a:p>
                  </a:txBody>
                  <a:tcPr>
                    <a:solidFill>
                      <a:srgbClr val="92D050"/>
                    </a:solidFill>
                  </a:tcPr>
                </a:tc>
                <a:tc>
                  <a:txBody>
                    <a:bodyPr/>
                    <a:lstStyle/>
                    <a:p>
                      <a:endParaRPr kumimoji="1" lang="ja-JP" altLang="en-US" sz="1400" dirty="0"/>
                    </a:p>
                  </a:txBody>
                  <a:tcPr>
                    <a:solidFill>
                      <a:srgbClr val="92D050"/>
                    </a:solidFill>
                  </a:tcPr>
                </a:tc>
                <a:tc>
                  <a:txBody>
                    <a:bodyPr/>
                    <a:lstStyle/>
                    <a:p>
                      <a:endParaRPr kumimoji="1" lang="ja-JP" altLang="en-US" sz="1400" dirty="0"/>
                    </a:p>
                  </a:txBody>
                  <a:tcPr>
                    <a:solidFill>
                      <a:srgbClr val="92D050"/>
                    </a:solidFill>
                  </a:tcPr>
                </a:tc>
                <a:tc>
                  <a:txBody>
                    <a:bodyPr/>
                    <a:lstStyle/>
                    <a:p>
                      <a:endParaRPr kumimoji="1" lang="ja-JP" altLang="en-US" sz="1400" dirty="0"/>
                    </a:p>
                  </a:txBody>
                  <a:tcPr>
                    <a:solidFill>
                      <a:srgbClr val="92D050"/>
                    </a:solidFill>
                  </a:tcPr>
                </a:tc>
                <a:tc>
                  <a:txBody>
                    <a:bodyPr/>
                    <a:lstStyle/>
                    <a:p>
                      <a:r>
                        <a:rPr kumimoji="1" lang="en-US" altLang="ja-JP" sz="1400" dirty="0" smtClean="0"/>
                        <a:t>    A </a:t>
                      </a:r>
                      <a:r>
                        <a:rPr kumimoji="1" lang="en-US" altLang="ja-JP" sz="1400" dirty="0" err="1" smtClean="0"/>
                        <a:t>a</a:t>
                      </a:r>
                      <a:r>
                        <a:rPr kumimoji="1" lang="en-US" altLang="ja-JP" sz="1400" dirty="0" smtClean="0"/>
                        <a:t> =</a:t>
                      </a:r>
                      <a:r>
                        <a:rPr kumimoji="1" lang="en-US" altLang="ja-JP" sz="1400" baseline="0" dirty="0" smtClean="0"/>
                        <a:t> new A();</a:t>
                      </a:r>
                      <a:endParaRPr kumimoji="1" lang="ja-JP" altLang="en-US" sz="1400" dirty="0"/>
                    </a:p>
                  </a:txBody>
                  <a:tcPr/>
                </a:tc>
              </a:tr>
              <a:tr h="149602">
                <a:tc>
                  <a:txBody>
                    <a:bodyPr/>
                    <a:lstStyle/>
                    <a:p>
                      <a:endParaRPr kumimoji="1" lang="ja-JP" altLang="en-US" sz="1400" dirty="0"/>
                    </a:p>
                  </a:txBody>
                  <a:tcPr>
                    <a:solidFill>
                      <a:srgbClr val="92D050"/>
                    </a:solidFill>
                  </a:tcPr>
                </a:tc>
                <a:tc>
                  <a:txBody>
                    <a:bodyPr/>
                    <a:lstStyle/>
                    <a:p>
                      <a:endParaRPr kumimoji="1" lang="ja-JP" altLang="en-US" sz="1400" dirty="0"/>
                    </a:p>
                  </a:txBody>
                  <a:tcPr>
                    <a:solidFill>
                      <a:srgbClr val="92D050"/>
                    </a:solidFill>
                  </a:tcPr>
                </a:tc>
                <a:tc>
                  <a:txBody>
                    <a:bodyPr/>
                    <a:lstStyle/>
                    <a:p>
                      <a:endParaRPr kumimoji="1" lang="ja-JP" altLang="en-US" sz="1400" dirty="0"/>
                    </a:p>
                  </a:txBody>
                  <a:tcPr>
                    <a:solidFill>
                      <a:srgbClr val="92D050"/>
                    </a:solidFill>
                  </a:tcPr>
                </a:tc>
                <a:tc>
                  <a:txBody>
                    <a:bodyPr/>
                    <a:lstStyle/>
                    <a:p>
                      <a:endParaRPr kumimoji="1" lang="ja-JP" altLang="en-US" sz="1400" dirty="0"/>
                    </a:p>
                  </a:txBody>
                  <a:tcPr>
                    <a:solidFill>
                      <a:srgbClr val="92D050"/>
                    </a:solidFill>
                  </a:tcPr>
                </a:tc>
                <a:tc>
                  <a:txBody>
                    <a:bodyPr/>
                    <a:lstStyle/>
                    <a:p>
                      <a:r>
                        <a:rPr kumimoji="1" lang="en-US" altLang="ja-JP" sz="1400" dirty="0" smtClean="0"/>
                        <a:t>    </a:t>
                      </a:r>
                      <a:r>
                        <a:rPr kumimoji="1" lang="en-US" altLang="ja-JP" sz="1400" dirty="0" err="1" smtClean="0"/>
                        <a:t>a.x</a:t>
                      </a:r>
                      <a:r>
                        <a:rPr kumimoji="1" lang="en-US" altLang="ja-JP" sz="1400" baseline="0" dirty="0" smtClean="0"/>
                        <a:t> = 1;</a:t>
                      </a:r>
                      <a:endParaRPr kumimoji="1" lang="ja-JP" altLang="en-US" sz="1400" dirty="0"/>
                    </a:p>
                  </a:txBody>
                  <a:tcPr/>
                </a:tc>
              </a:tr>
              <a:tr h="149602">
                <a:tc>
                  <a:txBody>
                    <a:bodyPr/>
                    <a:lstStyle/>
                    <a:p>
                      <a:endParaRPr kumimoji="1" lang="ja-JP" altLang="en-US" sz="1400" dirty="0"/>
                    </a:p>
                  </a:txBody>
                  <a:tcPr>
                    <a:solidFill>
                      <a:srgbClr val="92D050"/>
                    </a:solidFill>
                  </a:tcPr>
                </a:tc>
                <a:tc>
                  <a:txBody>
                    <a:bodyPr/>
                    <a:lstStyle/>
                    <a:p>
                      <a:endParaRPr kumimoji="1" lang="ja-JP" altLang="en-US" sz="1400" dirty="0"/>
                    </a:p>
                  </a:txBody>
                  <a:tcPr>
                    <a:solidFill>
                      <a:srgbClr val="CDCDDA"/>
                    </a:solidFill>
                  </a:tcPr>
                </a:tc>
                <a:tc>
                  <a:txBody>
                    <a:bodyPr/>
                    <a:lstStyle/>
                    <a:p>
                      <a:endParaRPr kumimoji="1" lang="ja-JP" altLang="en-US" sz="1400" dirty="0"/>
                    </a:p>
                  </a:txBody>
                  <a:tcPr>
                    <a:solidFill>
                      <a:srgbClr val="CDCDDA"/>
                    </a:solidFill>
                  </a:tcPr>
                </a:tc>
                <a:tc>
                  <a:txBody>
                    <a:bodyPr/>
                    <a:lstStyle/>
                    <a:p>
                      <a:endParaRPr kumimoji="1" lang="ja-JP" altLang="en-US" sz="1400" dirty="0"/>
                    </a:p>
                  </a:txBody>
                  <a:tcPr>
                    <a:solidFill>
                      <a:srgbClr val="CDCDDA"/>
                    </a:solidFill>
                  </a:tcPr>
                </a:tc>
                <a:tc>
                  <a:txBody>
                    <a:bodyPr/>
                    <a:lstStyle/>
                    <a:p>
                      <a:r>
                        <a:rPr kumimoji="1" lang="en-US" altLang="ja-JP" sz="1400" dirty="0" smtClean="0">
                          <a:solidFill>
                            <a:srgbClr val="FF0000"/>
                          </a:solidFill>
                        </a:rPr>
                        <a:t>    </a:t>
                      </a:r>
                      <a:r>
                        <a:rPr kumimoji="1" lang="en-US" altLang="ja-JP" sz="1400" dirty="0" err="1" smtClean="0">
                          <a:solidFill>
                            <a:schemeClr val="tx1"/>
                          </a:solidFill>
                        </a:rPr>
                        <a:t>println</a:t>
                      </a:r>
                      <a:r>
                        <a:rPr kumimoji="1" lang="en-US" altLang="ja-JP" sz="1400" dirty="0" smtClean="0">
                          <a:solidFill>
                            <a:schemeClr val="tx1"/>
                          </a:solidFill>
                        </a:rPr>
                        <a:t>();</a:t>
                      </a:r>
                      <a:endParaRPr kumimoji="1" lang="ja-JP" altLang="en-US" sz="1400" dirty="0">
                        <a:solidFill>
                          <a:srgbClr val="FF0000"/>
                        </a:solidFill>
                      </a:endParaRPr>
                    </a:p>
                  </a:txBody>
                  <a:tcPr/>
                </a:tc>
              </a:tr>
              <a:tr h="149602">
                <a:tc>
                  <a:txBody>
                    <a:bodyPr/>
                    <a:lstStyle/>
                    <a:p>
                      <a:endParaRPr kumimoji="1" lang="ja-JP" altLang="en-US" sz="1400" dirty="0"/>
                    </a:p>
                  </a:txBody>
                  <a:tcPr>
                    <a:solidFill>
                      <a:srgbClr val="92D050"/>
                    </a:solidFill>
                  </a:tcPr>
                </a:tc>
                <a:tc>
                  <a:txBody>
                    <a:bodyPr/>
                    <a:lstStyle/>
                    <a:p>
                      <a:endParaRPr kumimoji="1" lang="ja-JP" altLang="en-US" sz="1400" dirty="0"/>
                    </a:p>
                  </a:txBody>
                  <a:tcPr>
                    <a:solidFill>
                      <a:srgbClr val="92D050"/>
                    </a:solidFill>
                  </a:tcPr>
                </a:tc>
                <a:tc>
                  <a:txBody>
                    <a:bodyPr/>
                    <a:lstStyle/>
                    <a:p>
                      <a:endParaRPr kumimoji="1" lang="ja-JP" altLang="en-US" sz="1400" dirty="0"/>
                    </a:p>
                  </a:txBody>
                  <a:tcPr>
                    <a:solidFill>
                      <a:srgbClr val="92D050"/>
                    </a:solidFill>
                  </a:tcPr>
                </a:tc>
                <a:tc>
                  <a:txBody>
                    <a:bodyPr/>
                    <a:lstStyle/>
                    <a:p>
                      <a:endParaRPr kumimoji="1" lang="ja-JP" altLang="en-US" sz="1400" dirty="0"/>
                    </a:p>
                  </a:txBody>
                  <a:tcPr>
                    <a:solidFill>
                      <a:srgbClr val="92D050"/>
                    </a:solidFill>
                  </a:tcPr>
                </a:tc>
                <a:tc>
                  <a:txBody>
                    <a:bodyPr/>
                    <a:lstStyle/>
                    <a:p>
                      <a:r>
                        <a:rPr kumimoji="1" lang="en-US" altLang="ja-JP" sz="1400" baseline="0" dirty="0" smtClean="0"/>
                        <a:t>    </a:t>
                      </a:r>
                      <a:r>
                        <a:rPr kumimoji="1" lang="en-US" altLang="ja-JP" sz="1400" dirty="0" err="1" smtClean="0">
                          <a:solidFill>
                            <a:srgbClr val="FF0000"/>
                          </a:solidFill>
                        </a:rPr>
                        <a:t>int</a:t>
                      </a:r>
                      <a:r>
                        <a:rPr kumimoji="1" lang="en-US" altLang="ja-JP" sz="1400" dirty="0" smtClean="0">
                          <a:solidFill>
                            <a:srgbClr val="FF0000"/>
                          </a:solidFill>
                        </a:rPr>
                        <a:t> y </a:t>
                      </a:r>
                      <a:r>
                        <a:rPr kumimoji="1" lang="en-US" altLang="ja-JP" sz="1400" dirty="0" smtClean="0">
                          <a:solidFill>
                            <a:schemeClr val="tx1"/>
                          </a:solidFill>
                        </a:rPr>
                        <a:t>= sum(a);</a:t>
                      </a:r>
                      <a:r>
                        <a:rPr kumimoji="1" lang="en-US" altLang="ja-JP" sz="1400" dirty="0" smtClean="0">
                          <a:solidFill>
                            <a:srgbClr val="FF0000"/>
                          </a:solidFill>
                        </a:rPr>
                        <a:t>               </a:t>
                      </a:r>
                      <a:r>
                        <a:rPr kumimoji="1" lang="en-US" altLang="ja-JP" sz="1400" baseline="0" dirty="0" smtClean="0"/>
                        <a:t>//   </a:t>
                      </a:r>
                      <a:r>
                        <a:rPr kumimoji="1" lang="ja-JP" altLang="en-US" sz="1400" baseline="0" dirty="0" smtClean="0">
                          <a:solidFill>
                            <a:srgbClr val="FF0000"/>
                          </a:solidFill>
                        </a:rPr>
                        <a:t>スライス基準</a:t>
                      </a:r>
                      <a:endParaRPr kumimoji="1" lang="ja-JP" altLang="en-US" sz="1400" dirty="0"/>
                    </a:p>
                  </a:txBody>
                  <a:tcPr/>
                </a:tc>
              </a:tr>
              <a:tr h="149602">
                <a:tc>
                  <a:txBody>
                    <a:bodyPr/>
                    <a:lstStyle/>
                    <a:p>
                      <a:endParaRPr kumimoji="1" lang="ja-JP" altLang="en-US" sz="1400" dirty="0"/>
                    </a:p>
                  </a:txBody>
                  <a:tcPr>
                    <a:solidFill>
                      <a:srgbClr val="CDCDDA"/>
                    </a:solidFill>
                  </a:tcPr>
                </a:tc>
                <a:tc>
                  <a:txBody>
                    <a:bodyPr/>
                    <a:lstStyle/>
                    <a:p>
                      <a:endParaRPr kumimoji="1" lang="ja-JP" altLang="en-US" sz="1400" dirty="0"/>
                    </a:p>
                  </a:txBody>
                  <a:tcPr>
                    <a:solidFill>
                      <a:srgbClr val="92D050"/>
                    </a:solidFill>
                  </a:tcPr>
                </a:tc>
                <a:tc>
                  <a:txBody>
                    <a:bodyPr/>
                    <a:lstStyle/>
                    <a:p>
                      <a:endParaRPr kumimoji="1" lang="ja-JP" altLang="en-US" sz="1400" dirty="0"/>
                    </a:p>
                  </a:txBody>
                  <a:tcPr>
                    <a:solidFill>
                      <a:srgbClr val="CDCDDA"/>
                    </a:solidFill>
                  </a:tcPr>
                </a:tc>
                <a:tc>
                  <a:txBody>
                    <a:bodyPr/>
                    <a:lstStyle/>
                    <a:p>
                      <a:endParaRPr kumimoji="1" lang="ja-JP" altLang="en-US" sz="1400" dirty="0"/>
                    </a:p>
                  </a:txBody>
                  <a:tcPr>
                    <a:solidFill>
                      <a:srgbClr val="CDCDDA"/>
                    </a:solidFill>
                  </a:tcPr>
                </a:tc>
                <a:tc>
                  <a:txBody>
                    <a:bodyPr/>
                    <a:lstStyle/>
                    <a:p>
                      <a:r>
                        <a:rPr kumimoji="1" lang="en-US" altLang="ja-JP" sz="1400" baseline="0" dirty="0" smtClean="0"/>
                        <a:t>    </a:t>
                      </a:r>
                      <a:r>
                        <a:rPr kumimoji="1" lang="en-US" altLang="ja-JP" sz="1400" dirty="0" err="1" smtClean="0">
                          <a:solidFill>
                            <a:schemeClr val="tx1"/>
                          </a:solidFill>
                        </a:rPr>
                        <a:t>int</a:t>
                      </a:r>
                      <a:r>
                        <a:rPr kumimoji="1" lang="en-US" altLang="ja-JP" sz="1400" dirty="0" smtClean="0">
                          <a:solidFill>
                            <a:schemeClr val="tx1"/>
                          </a:solidFill>
                        </a:rPr>
                        <a:t> z</a:t>
                      </a:r>
                      <a:r>
                        <a:rPr kumimoji="1" lang="en-US" altLang="ja-JP" sz="1400" dirty="0" smtClean="0">
                          <a:solidFill>
                            <a:srgbClr val="FF0000"/>
                          </a:solidFill>
                        </a:rPr>
                        <a:t> </a:t>
                      </a:r>
                      <a:r>
                        <a:rPr kumimoji="1" lang="en-US" altLang="ja-JP" sz="1400" dirty="0" smtClean="0">
                          <a:solidFill>
                            <a:schemeClr val="tx1"/>
                          </a:solidFill>
                        </a:rPr>
                        <a:t>= sum(a);</a:t>
                      </a:r>
                      <a:r>
                        <a:rPr kumimoji="1" lang="en-US" altLang="ja-JP" sz="1400" dirty="0" smtClean="0">
                          <a:solidFill>
                            <a:srgbClr val="FF0000"/>
                          </a:solidFill>
                        </a:rPr>
                        <a:t> </a:t>
                      </a:r>
                      <a:endParaRPr kumimoji="1" lang="ja-JP" altLang="en-US" sz="1400" dirty="0"/>
                    </a:p>
                  </a:txBody>
                  <a:tcPr/>
                </a:tc>
              </a:tr>
              <a:tr h="186981">
                <a:tc>
                  <a:txBody>
                    <a:bodyPr/>
                    <a:lstStyle/>
                    <a:p>
                      <a:endParaRPr lang="ja-JP" altLang="en-US" sz="1400" dirty="0"/>
                    </a:p>
                  </a:txBody>
                  <a:tcPr>
                    <a:solidFill>
                      <a:srgbClr val="E8E8ED"/>
                    </a:solidFill>
                  </a:tcPr>
                </a:tc>
                <a:tc>
                  <a:txBody>
                    <a:bodyPr/>
                    <a:lstStyle/>
                    <a:p>
                      <a:endParaRPr lang="ja-JP" altLang="en-US" sz="1400" dirty="0"/>
                    </a:p>
                  </a:txBody>
                  <a:tcPr>
                    <a:solidFill>
                      <a:srgbClr val="E8E8ED"/>
                    </a:solidFill>
                  </a:tcPr>
                </a:tc>
                <a:tc>
                  <a:txBody>
                    <a:bodyPr/>
                    <a:lstStyle/>
                    <a:p>
                      <a:endParaRPr lang="ja-JP" altLang="en-US" sz="1400" dirty="0"/>
                    </a:p>
                  </a:txBody>
                  <a:tcPr>
                    <a:solidFill>
                      <a:srgbClr val="E8E8ED"/>
                    </a:solidFill>
                  </a:tcPr>
                </a:tc>
                <a:tc>
                  <a:txBody>
                    <a:bodyPr/>
                    <a:lstStyle/>
                    <a:p>
                      <a:endParaRPr lang="ja-JP" altLang="en-US" sz="1400" dirty="0"/>
                    </a:p>
                  </a:txBody>
                  <a:tcPr>
                    <a:solidFill>
                      <a:srgbClr val="E8E8ED"/>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400" kern="0" dirty="0" smtClean="0"/>
                        <a:t>   }</a:t>
                      </a:r>
                    </a:p>
                  </a:txBody>
                  <a:tcPr>
                    <a:solidFill>
                      <a:srgbClr val="E8E8ED"/>
                    </a:solidFill>
                  </a:tcPr>
                </a:tc>
              </a:tr>
              <a:tr h="149602">
                <a:tc>
                  <a:txBody>
                    <a:bodyPr/>
                    <a:lstStyle/>
                    <a:p>
                      <a:endParaRPr kumimoji="1" lang="ja-JP" altLang="en-US" sz="1400" dirty="0"/>
                    </a:p>
                  </a:txBody>
                  <a:tcPr>
                    <a:solidFill>
                      <a:srgbClr val="92D050"/>
                    </a:solidFill>
                  </a:tcPr>
                </a:tc>
                <a:tc>
                  <a:txBody>
                    <a:bodyPr/>
                    <a:lstStyle/>
                    <a:p>
                      <a:endParaRPr kumimoji="1" lang="ja-JP" altLang="en-US" sz="1400" dirty="0"/>
                    </a:p>
                  </a:txBody>
                  <a:tcPr>
                    <a:solidFill>
                      <a:srgbClr val="92D050"/>
                    </a:solidFill>
                  </a:tcPr>
                </a:tc>
                <a:tc>
                  <a:txBody>
                    <a:bodyPr/>
                    <a:lstStyle/>
                    <a:p>
                      <a:endParaRPr kumimoji="1" lang="ja-JP" altLang="en-US" sz="1400" dirty="0"/>
                    </a:p>
                  </a:txBody>
                  <a:tcPr>
                    <a:solidFill>
                      <a:srgbClr val="92D050"/>
                    </a:solidFill>
                  </a:tcPr>
                </a:tc>
                <a:tc>
                  <a:txBody>
                    <a:bodyPr/>
                    <a:lstStyle/>
                    <a:p>
                      <a:endParaRPr kumimoji="1" lang="ja-JP" altLang="en-US" sz="1400" dirty="0"/>
                    </a:p>
                  </a:txBody>
                  <a:tcPr>
                    <a:solidFill>
                      <a:srgbClr val="92D05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400" kern="0" dirty="0" smtClean="0"/>
                        <a:t>  static void sum(A a) { return 1 + </a:t>
                      </a:r>
                      <a:r>
                        <a:rPr lang="en-US" altLang="ja-JP" sz="1400" kern="0" dirty="0" err="1" smtClean="0"/>
                        <a:t>a.x</a:t>
                      </a:r>
                      <a:r>
                        <a:rPr lang="en-US" altLang="ja-JP" sz="1400" kern="0" dirty="0" smtClean="0"/>
                        <a:t>; }</a:t>
                      </a:r>
                    </a:p>
                  </a:txBody>
                  <a:tcPr/>
                </a:tc>
              </a:tr>
              <a:tr h="149602">
                <a:tc>
                  <a:txBody>
                    <a:bodyPr/>
                    <a:lstStyle/>
                    <a:p>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400" dirty="0" smtClean="0"/>
                        <a:t>class A {</a:t>
                      </a:r>
                      <a:r>
                        <a:rPr lang="en-US" altLang="ja-JP" sz="1400" dirty="0" err="1" smtClean="0"/>
                        <a:t>int</a:t>
                      </a:r>
                      <a:r>
                        <a:rPr lang="en-US" altLang="ja-JP" sz="1400" dirty="0" smtClean="0"/>
                        <a:t> x; }</a:t>
                      </a:r>
                      <a:endParaRPr lang="en-US" altLang="ja-JP" sz="1400" kern="0" dirty="0" smtClean="0"/>
                    </a:p>
                  </a:txBody>
                  <a:tcPr/>
                </a:tc>
              </a:tr>
            </a:tbl>
          </a:graphicData>
        </a:graphic>
      </p:graphicFrame>
      <p:sp>
        <p:nvSpPr>
          <p:cNvPr id="29" name="正方形/長方形 28"/>
          <p:cNvSpPr/>
          <p:nvPr/>
        </p:nvSpPr>
        <p:spPr>
          <a:xfrm>
            <a:off x="3013365" y="1649785"/>
            <a:ext cx="311727" cy="187036"/>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テキスト ボックス 29"/>
          <p:cNvSpPr txBox="1"/>
          <p:nvPr/>
        </p:nvSpPr>
        <p:spPr>
          <a:xfrm>
            <a:off x="3325092" y="1558637"/>
            <a:ext cx="2292615" cy="369332"/>
          </a:xfrm>
          <a:prstGeom prst="rect">
            <a:avLst/>
          </a:prstGeom>
          <a:noFill/>
        </p:spPr>
        <p:txBody>
          <a:bodyPr wrap="none" rtlCol="0">
            <a:spAutoFit/>
          </a:bodyPr>
          <a:lstStyle/>
          <a:p>
            <a:r>
              <a:rPr lang="ja-JP" altLang="en-US" dirty="0"/>
              <a:t>スライスに含まれる</a:t>
            </a:r>
            <a:r>
              <a:rPr lang="ja-JP" altLang="en-US" dirty="0" smtClean="0"/>
              <a:t>行</a:t>
            </a:r>
            <a:endParaRPr lang="ja-JP" altLang="en-US" dirty="0"/>
          </a:p>
        </p:txBody>
      </p:sp>
      <p:sp>
        <p:nvSpPr>
          <p:cNvPr id="3" name="テキスト ボックス 2"/>
          <p:cNvSpPr txBox="1"/>
          <p:nvPr/>
        </p:nvSpPr>
        <p:spPr>
          <a:xfrm>
            <a:off x="2108201" y="5800896"/>
            <a:ext cx="646331" cy="646331"/>
          </a:xfrm>
          <a:prstGeom prst="rect">
            <a:avLst/>
          </a:prstGeom>
          <a:noFill/>
        </p:spPr>
        <p:txBody>
          <a:bodyPr wrap="none" rtlCol="0">
            <a:spAutoFit/>
          </a:bodyPr>
          <a:lstStyle/>
          <a:p>
            <a:r>
              <a:rPr lang="en-US" altLang="ja-JP" dirty="0" smtClean="0"/>
              <a:t>SEB</a:t>
            </a:r>
          </a:p>
          <a:p>
            <a:r>
              <a:rPr kumimoji="1" lang="en-US" altLang="ja-JP" dirty="0" smtClean="0"/>
              <a:t> CIS</a:t>
            </a:r>
            <a:endParaRPr kumimoji="1" lang="ja-JP" altLang="en-US" dirty="0"/>
          </a:p>
        </p:txBody>
      </p:sp>
      <p:sp>
        <p:nvSpPr>
          <p:cNvPr id="4" name="テキスト ボックス 3"/>
          <p:cNvSpPr txBox="1"/>
          <p:nvPr/>
        </p:nvSpPr>
        <p:spPr>
          <a:xfrm>
            <a:off x="2673448" y="5939395"/>
            <a:ext cx="3541995" cy="369332"/>
          </a:xfrm>
          <a:prstGeom prst="rect">
            <a:avLst/>
          </a:prstGeom>
          <a:noFill/>
        </p:spPr>
        <p:txBody>
          <a:bodyPr wrap="none" rtlCol="0">
            <a:spAutoFit/>
          </a:bodyPr>
          <a:lstStyle/>
          <a:p>
            <a:r>
              <a:rPr lang="ja-JP" altLang="en-US" dirty="0" smtClean="0"/>
              <a:t>⊇ </a:t>
            </a:r>
            <a:r>
              <a:rPr lang="en-US" altLang="ja-JP" dirty="0" smtClean="0"/>
              <a:t>HYB</a:t>
            </a:r>
            <a:r>
              <a:rPr lang="ja-JP" altLang="en-US" dirty="0" smtClean="0"/>
              <a:t> ⊇ </a:t>
            </a:r>
            <a:r>
              <a:rPr lang="en-US" altLang="ja-JP" dirty="0" smtClean="0"/>
              <a:t>IMP </a:t>
            </a:r>
            <a:r>
              <a:rPr lang="ja-JP" altLang="en-US" dirty="0" smtClean="0"/>
              <a:t>⊇ 正確なスライス</a:t>
            </a:r>
            <a:endParaRPr lang="ja-JP" altLang="en-US" dirty="0"/>
          </a:p>
        </p:txBody>
      </p:sp>
      <p:sp>
        <p:nvSpPr>
          <p:cNvPr id="6" name="テキスト ボックス 5"/>
          <p:cNvSpPr txBox="1"/>
          <p:nvPr/>
        </p:nvSpPr>
        <p:spPr>
          <a:xfrm>
            <a:off x="2511924" y="5470564"/>
            <a:ext cx="3440365" cy="369332"/>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kumimoji="1" lang="ja-JP" altLang="en-US" dirty="0" smtClean="0"/>
              <a:t>各手法によるスライスの包含関係</a:t>
            </a:r>
            <a:endParaRPr kumimoji="1" lang="ja-JP" altLang="en-US" dirty="0"/>
          </a:p>
        </p:txBody>
      </p:sp>
      <p:sp>
        <p:nvSpPr>
          <p:cNvPr id="5" name="スライド番号プレースホルダー 4"/>
          <p:cNvSpPr>
            <a:spLocks noGrp="1"/>
          </p:cNvSpPr>
          <p:nvPr>
            <p:ph type="sldNum" sz="quarter" idx="12"/>
          </p:nvPr>
        </p:nvSpPr>
        <p:spPr/>
        <p:txBody>
          <a:bodyPr/>
          <a:lstStyle/>
          <a:p>
            <a:fld id="{25B2C30A-EDF6-4AD0-9AE3-BFC1502D505A}" type="slidenum">
              <a:rPr kumimoji="1" lang="ja-JP" altLang="en-US" smtClean="0"/>
              <a:t>26</a:t>
            </a:fld>
            <a:endParaRPr kumimoji="1" lang="ja-JP" altLang="en-US"/>
          </a:p>
        </p:txBody>
      </p:sp>
    </p:spTree>
    <p:extLst>
      <p:ext uri="{BB962C8B-B14F-4D97-AF65-F5344CB8AC3E}">
        <p14:creationId xmlns:p14="http://schemas.microsoft.com/office/powerpoint/2010/main" val="172102675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Research Questions</a:t>
            </a:r>
            <a:endParaRPr kumimoji="1" lang="ja-JP" altLang="en-US" dirty="0"/>
          </a:p>
        </p:txBody>
      </p:sp>
      <p:sp>
        <p:nvSpPr>
          <p:cNvPr id="3" name="コンテンツ プレースホルダー 2"/>
          <p:cNvSpPr>
            <a:spLocks noGrp="1"/>
          </p:cNvSpPr>
          <p:nvPr>
            <p:ph idx="1"/>
          </p:nvPr>
        </p:nvSpPr>
        <p:spPr/>
        <p:txBody>
          <a:bodyPr>
            <a:normAutofit fontScale="92500" lnSpcReduction="10000"/>
          </a:bodyPr>
          <a:lstStyle/>
          <a:p>
            <a:r>
              <a:rPr lang="en-US" altLang="ja-JP" dirty="0"/>
              <a:t>RQ1. </a:t>
            </a:r>
            <a:r>
              <a:rPr lang="ja-JP" altLang="en-US" dirty="0" smtClean="0"/>
              <a:t>各スライシング手法は，他と比較して，どれぐらい正確でスケーラブルなのか？</a:t>
            </a:r>
            <a:endParaRPr lang="en-US" altLang="ja-JP" dirty="0" smtClean="0"/>
          </a:p>
          <a:p>
            <a:pPr lvl="1"/>
            <a:r>
              <a:rPr lang="ja-JP" altLang="en-US" dirty="0" smtClean="0"/>
              <a:t>正確さ</a:t>
            </a:r>
            <a:endParaRPr lang="en-US" altLang="ja-JP" dirty="0"/>
          </a:p>
          <a:p>
            <a:pPr lvl="2"/>
            <a:r>
              <a:rPr lang="ja-JP" altLang="en-US" dirty="0" smtClean="0"/>
              <a:t>スライスに含まれる命令の集合の大きさを比較する．小さいほど正確な手法となる</a:t>
            </a:r>
            <a:endParaRPr lang="en-US" altLang="ja-JP" dirty="0" smtClean="0"/>
          </a:p>
          <a:p>
            <a:pPr lvl="1"/>
            <a:r>
              <a:rPr lang="ja-JP" altLang="en-US" dirty="0" smtClean="0"/>
              <a:t>スケーラビリティ</a:t>
            </a:r>
            <a:endParaRPr lang="en-US" altLang="ja-JP" dirty="0" smtClean="0"/>
          </a:p>
          <a:p>
            <a:pPr lvl="2"/>
            <a:r>
              <a:rPr lang="ja-JP" altLang="en-US" dirty="0"/>
              <a:t>解析可能</a:t>
            </a:r>
            <a:r>
              <a:rPr lang="ja-JP" altLang="en-US" dirty="0" smtClean="0"/>
              <a:t>なプログラムの大きさと，解析の前処理にかかる時間を計測する</a:t>
            </a:r>
            <a:endParaRPr lang="en-US" altLang="ja-JP" dirty="0"/>
          </a:p>
          <a:p>
            <a:pPr lvl="3"/>
            <a:r>
              <a:rPr lang="ja-JP" altLang="en-US" dirty="0" smtClean="0"/>
              <a:t>プログラムスライシングの時間の殆どは前処理であるため</a:t>
            </a:r>
            <a:endParaRPr lang="en-US" altLang="ja-JP" dirty="0" smtClean="0"/>
          </a:p>
          <a:p>
            <a:r>
              <a:rPr lang="en-US" altLang="ja-JP" dirty="0" smtClean="0"/>
              <a:t>RQ2</a:t>
            </a:r>
            <a:r>
              <a:rPr lang="en-US" altLang="ja-JP" dirty="0"/>
              <a:t>. </a:t>
            </a:r>
            <a:r>
              <a:rPr lang="ja-JP" altLang="en-US" dirty="0"/>
              <a:t>どういう</a:t>
            </a:r>
            <a:r>
              <a:rPr lang="ja-JP" altLang="en-US" dirty="0" smtClean="0"/>
              <a:t>状況でどの手法を使うのが適切なのか？</a:t>
            </a:r>
            <a:endParaRPr kumimoji="1" lang="ja-JP" altLang="en-US" dirty="0"/>
          </a:p>
        </p:txBody>
      </p:sp>
      <p:sp>
        <p:nvSpPr>
          <p:cNvPr id="4" name="スライド番号プレースホルダー 3"/>
          <p:cNvSpPr>
            <a:spLocks noGrp="1"/>
          </p:cNvSpPr>
          <p:nvPr>
            <p:ph type="sldNum" sz="quarter" idx="12"/>
          </p:nvPr>
        </p:nvSpPr>
        <p:spPr/>
        <p:txBody>
          <a:bodyPr/>
          <a:lstStyle/>
          <a:p>
            <a:fld id="{25B2C30A-EDF6-4AD0-9AE3-BFC1502D505A}" type="slidenum">
              <a:rPr kumimoji="1" lang="ja-JP" altLang="en-US" smtClean="0"/>
              <a:t>27</a:t>
            </a:fld>
            <a:endParaRPr kumimoji="1" lang="ja-JP" altLang="en-US"/>
          </a:p>
        </p:txBody>
      </p:sp>
    </p:spTree>
    <p:extLst>
      <p:ext uri="{BB962C8B-B14F-4D97-AF65-F5344CB8AC3E}">
        <p14:creationId xmlns:p14="http://schemas.microsoft.com/office/powerpoint/2010/main" val="38223156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実験対象</a:t>
            </a:r>
            <a:endParaRPr kumimoji="1" lang="ja-JP" altLang="en-US" dirty="0"/>
          </a:p>
        </p:txBody>
      </p:sp>
      <p:sp>
        <p:nvSpPr>
          <p:cNvPr id="3" name="コンテンツ プレースホルダー 2"/>
          <p:cNvSpPr>
            <a:spLocks noGrp="1"/>
          </p:cNvSpPr>
          <p:nvPr>
            <p:ph idx="1"/>
          </p:nvPr>
        </p:nvSpPr>
        <p:spPr>
          <a:xfrm>
            <a:off x="457200" y="1600203"/>
            <a:ext cx="8229600" cy="1850920"/>
          </a:xfrm>
        </p:spPr>
        <p:txBody>
          <a:bodyPr>
            <a:normAutofit fontScale="85000" lnSpcReduction="10000"/>
          </a:bodyPr>
          <a:lstStyle/>
          <a:p>
            <a:pPr marL="0" indent="0">
              <a:buNone/>
            </a:pPr>
            <a:r>
              <a:rPr lang="en-US" altLang="ja-JP" dirty="0" err="1" smtClean="0"/>
              <a:t>DaCapoBenchmarks</a:t>
            </a:r>
            <a:r>
              <a:rPr lang="ja-JP" altLang="en-US" dirty="0" smtClean="0"/>
              <a:t>に含まれる</a:t>
            </a:r>
            <a:r>
              <a:rPr lang="en-US" altLang="ja-JP" dirty="0" smtClean="0"/>
              <a:t>Java</a:t>
            </a:r>
            <a:r>
              <a:rPr lang="ja-JP" altLang="en-US" dirty="0" smtClean="0"/>
              <a:t>の</a:t>
            </a:r>
            <a:r>
              <a:rPr lang="en-US" altLang="ja-JP" dirty="0" smtClean="0"/>
              <a:t>6</a:t>
            </a:r>
            <a:r>
              <a:rPr lang="ja-JP" altLang="en-US" dirty="0" smtClean="0"/>
              <a:t>プログラム</a:t>
            </a:r>
            <a:endParaRPr lang="en-US" altLang="ja-JP" dirty="0" smtClean="0"/>
          </a:p>
          <a:p>
            <a:r>
              <a:rPr lang="ja-JP" altLang="en-US" dirty="0" smtClean="0"/>
              <a:t>設定</a:t>
            </a:r>
            <a:endParaRPr lang="en-US" altLang="ja-JP" dirty="0" smtClean="0"/>
          </a:p>
          <a:p>
            <a:pPr lvl="1"/>
            <a:r>
              <a:rPr lang="ja-JP" altLang="en-US" dirty="0" smtClean="0"/>
              <a:t>アプリケーションのみ</a:t>
            </a:r>
            <a:r>
              <a:rPr lang="en-US" altLang="ja-JP" dirty="0" smtClean="0"/>
              <a:t>(APP)</a:t>
            </a:r>
            <a:endParaRPr lang="en-US" altLang="ja-JP" dirty="0"/>
          </a:p>
          <a:p>
            <a:pPr lvl="1"/>
            <a:r>
              <a:rPr lang="en-US" altLang="ja-JP" dirty="0" smtClean="0"/>
              <a:t>Java</a:t>
            </a:r>
            <a:r>
              <a:rPr lang="ja-JP" altLang="en-US" dirty="0" smtClean="0"/>
              <a:t>のライブラリ含め全体</a:t>
            </a:r>
            <a:r>
              <a:rPr lang="en-US" altLang="ja-JP" dirty="0"/>
              <a:t>(</a:t>
            </a:r>
            <a:r>
              <a:rPr lang="en-US" altLang="ja-JP" dirty="0" smtClean="0"/>
              <a:t>ALL)</a:t>
            </a:r>
          </a:p>
          <a:p>
            <a:pPr marL="0" indent="0">
              <a:buNone/>
            </a:pPr>
            <a:endParaRPr lang="en-US" altLang="ja-JP" dirty="0" smtClean="0"/>
          </a:p>
        </p:txBody>
      </p:sp>
      <p:graphicFrame>
        <p:nvGraphicFramePr>
          <p:cNvPr id="4" name="表 3"/>
          <p:cNvGraphicFramePr>
            <a:graphicFrameLocks noGrp="1"/>
          </p:cNvGraphicFramePr>
          <p:nvPr>
            <p:extLst>
              <p:ext uri="{D42A27DB-BD31-4B8C-83A1-F6EECF244321}">
                <p14:modId xmlns:p14="http://schemas.microsoft.com/office/powerpoint/2010/main" val="1675397769"/>
              </p:ext>
            </p:extLst>
          </p:nvPr>
        </p:nvGraphicFramePr>
        <p:xfrm>
          <a:off x="566057" y="3505210"/>
          <a:ext cx="7913913" cy="3033422"/>
        </p:xfrm>
        <a:graphic>
          <a:graphicData uri="http://schemas.openxmlformats.org/drawingml/2006/table">
            <a:tbl>
              <a:tblPr firstRow="1" bandRow="1">
                <a:tableStyleId>{93296810-A885-4BE3-A3E7-6D5BEEA58F35}</a:tableStyleId>
              </a:tblPr>
              <a:tblGrid>
                <a:gridCol w="1130559"/>
                <a:gridCol w="1130559"/>
                <a:gridCol w="1130559"/>
                <a:gridCol w="1130559"/>
                <a:gridCol w="1130559"/>
                <a:gridCol w="1130559"/>
                <a:gridCol w="1130559"/>
              </a:tblGrid>
              <a:tr h="243003">
                <a:tc>
                  <a:txBody>
                    <a:bodyPr/>
                    <a:lstStyle/>
                    <a:p>
                      <a:endParaRPr kumimoji="1" lang="ja-JP" altLang="en-US" dirty="0"/>
                    </a:p>
                  </a:txBody>
                  <a:tcPr>
                    <a:solidFill>
                      <a:schemeClr val="accent2"/>
                    </a:solidFill>
                  </a:tcPr>
                </a:tc>
                <a:tc gridSpan="2">
                  <a:txBody>
                    <a:bodyPr/>
                    <a:lstStyle/>
                    <a:p>
                      <a:pPr algn="ctr"/>
                      <a:r>
                        <a:rPr kumimoji="1" lang="en-US" altLang="ja-JP" dirty="0" smtClean="0"/>
                        <a:t>#Class</a:t>
                      </a:r>
                      <a:endParaRPr kumimoji="1" lang="ja-JP" altLang="en-US" dirty="0"/>
                    </a:p>
                  </a:txBody>
                  <a:tcPr/>
                </a:tc>
                <a:tc hMerge="1">
                  <a:txBody>
                    <a:bodyPr/>
                    <a:lstStyle/>
                    <a:p>
                      <a:endParaRPr kumimoji="1" lang="ja-JP" altLang="en-US" dirty="0"/>
                    </a:p>
                  </a:txBody>
                  <a:tcPr/>
                </a:tc>
                <a:tc gridSpan="2">
                  <a:txBody>
                    <a:bodyPr/>
                    <a:lstStyle/>
                    <a:p>
                      <a:pPr algn="ctr"/>
                      <a:r>
                        <a:rPr kumimoji="1" lang="en-US" altLang="ja-JP" dirty="0" smtClean="0"/>
                        <a:t>#Methods</a:t>
                      </a:r>
                      <a:endParaRPr kumimoji="1" lang="ja-JP" altLang="en-US" dirty="0"/>
                    </a:p>
                  </a:txBody>
                  <a:tcPr/>
                </a:tc>
                <a:tc hMerge="1">
                  <a:txBody>
                    <a:bodyPr/>
                    <a:lstStyle/>
                    <a:p>
                      <a:endParaRPr kumimoji="1" lang="ja-JP" altLang="en-US" dirty="0"/>
                    </a:p>
                  </a:txBody>
                  <a:tcPr/>
                </a:tc>
                <a:tc gridSpan="2">
                  <a:txBody>
                    <a:bodyPr/>
                    <a:lstStyle/>
                    <a:p>
                      <a:pPr algn="ctr"/>
                      <a:r>
                        <a:rPr kumimoji="1" lang="en-US" altLang="ja-JP" dirty="0" smtClean="0"/>
                        <a:t>#Instructions</a:t>
                      </a:r>
                      <a:endParaRPr kumimoji="1" lang="ja-JP" altLang="en-US" dirty="0"/>
                    </a:p>
                  </a:txBody>
                  <a:tcPr/>
                </a:tc>
                <a:tc hMerge="1">
                  <a:txBody>
                    <a:bodyPr/>
                    <a:lstStyle/>
                    <a:p>
                      <a:endParaRPr kumimoji="1" lang="ja-JP" altLang="en-US" dirty="0"/>
                    </a:p>
                  </a:txBody>
                  <a:tcPr/>
                </a:tc>
              </a:tr>
              <a:tr h="243003">
                <a:tc>
                  <a:txBody>
                    <a:bodyPr/>
                    <a:lstStyle/>
                    <a:p>
                      <a:endParaRPr kumimoji="1" lang="ja-JP" altLang="en-US" dirty="0"/>
                    </a:p>
                  </a:txBody>
                  <a:tcPr>
                    <a:solidFill>
                      <a:schemeClr val="accent2"/>
                    </a:solidFill>
                  </a:tcPr>
                </a:tc>
                <a:tc>
                  <a:txBody>
                    <a:bodyPr/>
                    <a:lstStyle/>
                    <a:p>
                      <a:pPr algn="ctr"/>
                      <a:r>
                        <a:rPr kumimoji="1" lang="en-US" altLang="ja-JP" dirty="0" smtClean="0">
                          <a:solidFill>
                            <a:schemeClr val="bg1"/>
                          </a:solidFill>
                        </a:rPr>
                        <a:t>APP</a:t>
                      </a:r>
                      <a:endParaRPr kumimoji="1" lang="ja-JP" altLang="en-US" dirty="0">
                        <a:solidFill>
                          <a:schemeClr val="bg1"/>
                        </a:solidFill>
                      </a:endParaRPr>
                    </a:p>
                  </a:txBody>
                  <a:tcPr>
                    <a:solidFill>
                      <a:schemeClr val="accent2"/>
                    </a:solidFill>
                  </a:tcPr>
                </a:tc>
                <a:tc>
                  <a:txBody>
                    <a:bodyPr/>
                    <a:lstStyle/>
                    <a:p>
                      <a:pPr algn="ctr"/>
                      <a:r>
                        <a:rPr kumimoji="1" lang="en-US" altLang="ja-JP" dirty="0" smtClean="0">
                          <a:solidFill>
                            <a:schemeClr val="bg1"/>
                          </a:solidFill>
                        </a:rPr>
                        <a:t>ALL</a:t>
                      </a:r>
                      <a:endParaRPr kumimoji="1" lang="ja-JP" altLang="en-US" dirty="0">
                        <a:solidFill>
                          <a:schemeClr val="bg1"/>
                        </a:solidFill>
                      </a:endParaRPr>
                    </a:p>
                  </a:txBody>
                  <a:tcPr>
                    <a:solidFill>
                      <a:schemeClr val="accent2"/>
                    </a:solidFill>
                  </a:tcPr>
                </a:tc>
                <a:tc>
                  <a:txBody>
                    <a:bodyPr/>
                    <a:lstStyle/>
                    <a:p>
                      <a:pPr algn="ctr"/>
                      <a:r>
                        <a:rPr kumimoji="1" lang="en-US" altLang="ja-JP" dirty="0" smtClean="0">
                          <a:solidFill>
                            <a:schemeClr val="bg1"/>
                          </a:solidFill>
                        </a:rPr>
                        <a:t>APP</a:t>
                      </a:r>
                      <a:endParaRPr kumimoji="1" lang="ja-JP" altLang="en-US" dirty="0">
                        <a:solidFill>
                          <a:schemeClr val="bg1"/>
                        </a:solidFill>
                      </a:endParaRPr>
                    </a:p>
                  </a:txBody>
                  <a:tcPr>
                    <a:solidFill>
                      <a:schemeClr val="accent2"/>
                    </a:solidFill>
                  </a:tcPr>
                </a:tc>
                <a:tc>
                  <a:txBody>
                    <a:bodyPr/>
                    <a:lstStyle/>
                    <a:p>
                      <a:pPr algn="ctr"/>
                      <a:r>
                        <a:rPr kumimoji="1" lang="en-US" altLang="ja-JP" dirty="0" smtClean="0">
                          <a:solidFill>
                            <a:schemeClr val="bg1"/>
                          </a:solidFill>
                        </a:rPr>
                        <a:t>ALL</a:t>
                      </a:r>
                      <a:endParaRPr kumimoji="1" lang="ja-JP" altLang="en-US" dirty="0">
                        <a:solidFill>
                          <a:schemeClr val="bg1"/>
                        </a:solidFill>
                      </a:endParaRPr>
                    </a:p>
                  </a:txBody>
                  <a:tcPr>
                    <a:solidFill>
                      <a:schemeClr val="accent2"/>
                    </a:solidFill>
                  </a:tcPr>
                </a:tc>
                <a:tc>
                  <a:txBody>
                    <a:bodyPr/>
                    <a:lstStyle/>
                    <a:p>
                      <a:pPr algn="ctr"/>
                      <a:r>
                        <a:rPr kumimoji="1" lang="en-US" altLang="ja-JP" dirty="0" smtClean="0">
                          <a:solidFill>
                            <a:schemeClr val="bg1"/>
                          </a:solidFill>
                        </a:rPr>
                        <a:t>APP</a:t>
                      </a:r>
                      <a:endParaRPr kumimoji="1" lang="ja-JP" altLang="en-US" dirty="0">
                        <a:solidFill>
                          <a:schemeClr val="bg1"/>
                        </a:solidFill>
                      </a:endParaRPr>
                    </a:p>
                  </a:txBody>
                  <a:tcPr>
                    <a:solidFill>
                      <a:schemeClr val="accent2"/>
                    </a:solidFill>
                  </a:tcPr>
                </a:tc>
                <a:tc>
                  <a:txBody>
                    <a:bodyPr/>
                    <a:lstStyle/>
                    <a:p>
                      <a:pPr algn="ctr"/>
                      <a:r>
                        <a:rPr kumimoji="1" lang="en-US" altLang="ja-JP" dirty="0" smtClean="0">
                          <a:solidFill>
                            <a:schemeClr val="bg1"/>
                          </a:solidFill>
                        </a:rPr>
                        <a:t>ALL</a:t>
                      </a:r>
                      <a:endParaRPr kumimoji="1" lang="ja-JP" altLang="en-US" dirty="0">
                        <a:solidFill>
                          <a:schemeClr val="bg1"/>
                        </a:solidFill>
                      </a:endParaRPr>
                    </a:p>
                  </a:txBody>
                  <a:tcPr>
                    <a:solidFill>
                      <a:schemeClr val="accent2"/>
                    </a:solidFill>
                  </a:tcPr>
                </a:tc>
              </a:tr>
              <a:tr h="243003">
                <a:tc>
                  <a:txBody>
                    <a:bodyPr/>
                    <a:lstStyle/>
                    <a:p>
                      <a:r>
                        <a:rPr kumimoji="1" lang="en-US" altLang="ja-JP" dirty="0" err="1" smtClean="0"/>
                        <a:t>avrora</a:t>
                      </a:r>
                      <a:endParaRPr kumimoji="1" lang="ja-JP" altLang="en-US" dirty="0"/>
                    </a:p>
                  </a:txBody>
                  <a:tcPr/>
                </a:tc>
                <a:tc>
                  <a:txBody>
                    <a:bodyPr/>
                    <a:lstStyle/>
                    <a:p>
                      <a:pPr algn="r"/>
                      <a:r>
                        <a:rPr kumimoji="1" lang="en-US" altLang="ja-JP" dirty="0" smtClean="0"/>
                        <a:t>49</a:t>
                      </a:r>
                      <a:endParaRPr kumimoji="1" lang="ja-JP" altLang="en-US" dirty="0"/>
                    </a:p>
                  </a:txBody>
                  <a:tcPr/>
                </a:tc>
                <a:tc>
                  <a:txBody>
                    <a:bodyPr/>
                    <a:lstStyle/>
                    <a:p>
                      <a:pPr algn="r"/>
                      <a:r>
                        <a:rPr kumimoji="1" lang="en-US" altLang="ja-JP" dirty="0" smtClean="0"/>
                        <a:t>1,701</a:t>
                      </a:r>
                      <a:endParaRPr kumimoji="1" lang="ja-JP" altLang="en-US" dirty="0"/>
                    </a:p>
                  </a:txBody>
                  <a:tcPr/>
                </a:tc>
                <a:tc>
                  <a:txBody>
                    <a:bodyPr/>
                    <a:lstStyle/>
                    <a:p>
                      <a:pPr algn="r"/>
                      <a:r>
                        <a:rPr kumimoji="1" lang="en-US" altLang="ja-JP" dirty="0" smtClean="0"/>
                        <a:t>290</a:t>
                      </a:r>
                      <a:endParaRPr kumimoji="1" lang="ja-JP" altLang="en-US" dirty="0"/>
                    </a:p>
                  </a:txBody>
                  <a:tcPr/>
                </a:tc>
                <a:tc>
                  <a:txBody>
                    <a:bodyPr/>
                    <a:lstStyle/>
                    <a:p>
                      <a:pPr algn="r"/>
                      <a:r>
                        <a:rPr kumimoji="1" lang="en-US" altLang="ja-JP" dirty="0" smtClean="0"/>
                        <a:t>10,697</a:t>
                      </a:r>
                      <a:endParaRPr kumimoji="1" lang="ja-JP" altLang="en-US" dirty="0"/>
                    </a:p>
                  </a:txBody>
                  <a:tcPr/>
                </a:tc>
                <a:tc>
                  <a:txBody>
                    <a:bodyPr/>
                    <a:lstStyle/>
                    <a:p>
                      <a:pPr algn="r"/>
                      <a:r>
                        <a:rPr kumimoji="1" lang="en-US" altLang="ja-JP" dirty="0" smtClean="0"/>
                        <a:t>9,690</a:t>
                      </a:r>
                      <a:endParaRPr kumimoji="1" lang="ja-JP" altLang="en-US" dirty="0"/>
                    </a:p>
                  </a:txBody>
                  <a:tcPr/>
                </a:tc>
                <a:tc>
                  <a:txBody>
                    <a:bodyPr/>
                    <a:lstStyle/>
                    <a:p>
                      <a:pPr algn="r"/>
                      <a:r>
                        <a:rPr kumimoji="1" lang="en-US" altLang="ja-JP" dirty="0" smtClean="0"/>
                        <a:t>321,666</a:t>
                      </a:r>
                      <a:endParaRPr kumimoji="1" lang="ja-JP" altLang="en-US" dirty="0"/>
                    </a:p>
                  </a:txBody>
                  <a:tcPr/>
                </a:tc>
              </a:tr>
              <a:tr h="243003">
                <a:tc>
                  <a:txBody>
                    <a:bodyPr/>
                    <a:lstStyle/>
                    <a:p>
                      <a:r>
                        <a:rPr kumimoji="1" lang="en-US" altLang="ja-JP" dirty="0" smtClean="0"/>
                        <a:t>batik</a:t>
                      </a:r>
                      <a:endParaRPr kumimoji="1" lang="ja-JP" altLang="en-US" dirty="0"/>
                    </a:p>
                  </a:txBody>
                  <a:tcPr/>
                </a:tc>
                <a:tc>
                  <a:txBody>
                    <a:bodyPr/>
                    <a:lstStyle/>
                    <a:p>
                      <a:pPr algn="r"/>
                      <a:r>
                        <a:rPr kumimoji="1" lang="en-US" altLang="ja-JP" dirty="0" smtClean="0"/>
                        <a:t>146</a:t>
                      </a:r>
                      <a:endParaRPr kumimoji="1" lang="ja-JP" altLang="en-US" dirty="0"/>
                    </a:p>
                  </a:txBody>
                  <a:tcPr/>
                </a:tc>
                <a:tc>
                  <a:txBody>
                    <a:bodyPr/>
                    <a:lstStyle/>
                    <a:p>
                      <a:pPr algn="r"/>
                      <a:r>
                        <a:rPr kumimoji="1" lang="en-US" altLang="ja-JP" dirty="0" smtClean="0"/>
                        <a:t>4,133</a:t>
                      </a:r>
                      <a:endParaRPr kumimoji="1" lang="ja-JP" altLang="en-US" dirty="0"/>
                    </a:p>
                  </a:txBody>
                  <a:tcPr/>
                </a:tc>
                <a:tc>
                  <a:txBody>
                    <a:bodyPr/>
                    <a:lstStyle/>
                    <a:p>
                      <a:pPr algn="r"/>
                      <a:r>
                        <a:rPr kumimoji="1" lang="en-US" altLang="ja-JP" dirty="0" smtClean="0"/>
                        <a:t>674</a:t>
                      </a:r>
                      <a:endParaRPr kumimoji="1" lang="ja-JP" altLang="en-US" dirty="0"/>
                    </a:p>
                  </a:txBody>
                  <a:tcPr/>
                </a:tc>
                <a:tc>
                  <a:txBody>
                    <a:bodyPr/>
                    <a:lstStyle/>
                    <a:p>
                      <a:pPr algn="r"/>
                      <a:r>
                        <a:rPr kumimoji="1" lang="en-US" altLang="ja-JP" dirty="0" smtClean="0"/>
                        <a:t>26,459</a:t>
                      </a:r>
                      <a:endParaRPr kumimoji="1" lang="ja-JP" altLang="en-US" dirty="0"/>
                    </a:p>
                  </a:txBody>
                  <a:tcPr/>
                </a:tc>
                <a:tc>
                  <a:txBody>
                    <a:bodyPr/>
                    <a:lstStyle/>
                    <a:p>
                      <a:pPr algn="r"/>
                      <a:r>
                        <a:rPr kumimoji="1" lang="en-US" altLang="ja-JP" dirty="0" smtClean="0"/>
                        <a:t>26,336</a:t>
                      </a:r>
                      <a:endParaRPr kumimoji="1" lang="ja-JP" altLang="en-US" dirty="0"/>
                    </a:p>
                  </a:txBody>
                  <a:tcPr/>
                </a:tc>
                <a:tc>
                  <a:txBody>
                    <a:bodyPr/>
                    <a:lstStyle/>
                    <a:p>
                      <a:pPr algn="r"/>
                      <a:r>
                        <a:rPr kumimoji="1" lang="en-US" altLang="ja-JP" dirty="0" smtClean="0"/>
                        <a:t>769,825</a:t>
                      </a:r>
                      <a:endParaRPr kumimoji="1" lang="ja-JP" altLang="en-US" dirty="0"/>
                    </a:p>
                  </a:txBody>
                  <a:tcPr/>
                </a:tc>
              </a:tr>
              <a:tr h="243003">
                <a:tc>
                  <a:txBody>
                    <a:bodyPr/>
                    <a:lstStyle/>
                    <a:p>
                      <a:r>
                        <a:rPr kumimoji="1" lang="en-US" altLang="ja-JP" dirty="0" smtClean="0"/>
                        <a:t>h2</a:t>
                      </a:r>
                      <a:endParaRPr kumimoji="1" lang="ja-JP" altLang="en-US" dirty="0"/>
                    </a:p>
                  </a:txBody>
                  <a:tcPr/>
                </a:tc>
                <a:tc>
                  <a:txBody>
                    <a:bodyPr/>
                    <a:lstStyle/>
                    <a:p>
                      <a:pPr algn="r"/>
                      <a:r>
                        <a:rPr kumimoji="1" lang="en-US" altLang="ja-JP" dirty="0" smtClean="0"/>
                        <a:t>130</a:t>
                      </a:r>
                      <a:endParaRPr kumimoji="1" lang="ja-JP" altLang="en-US" dirty="0"/>
                    </a:p>
                  </a:txBody>
                  <a:tcPr/>
                </a:tc>
                <a:tc>
                  <a:txBody>
                    <a:bodyPr/>
                    <a:lstStyle/>
                    <a:p>
                      <a:pPr algn="r"/>
                      <a:r>
                        <a:rPr kumimoji="1" lang="en-US" altLang="ja-JP" dirty="0" smtClean="0"/>
                        <a:t>1,741</a:t>
                      </a:r>
                      <a:endParaRPr kumimoji="1" lang="ja-JP" altLang="en-US" dirty="0"/>
                    </a:p>
                  </a:txBody>
                  <a:tcPr/>
                </a:tc>
                <a:tc>
                  <a:txBody>
                    <a:bodyPr/>
                    <a:lstStyle/>
                    <a:p>
                      <a:pPr algn="r"/>
                      <a:r>
                        <a:rPr kumimoji="1" lang="en-US" altLang="ja-JP" dirty="0" smtClean="0"/>
                        <a:t>670</a:t>
                      </a:r>
                      <a:endParaRPr kumimoji="1" lang="ja-JP" altLang="en-US" dirty="0"/>
                    </a:p>
                  </a:txBody>
                  <a:tcPr/>
                </a:tc>
                <a:tc>
                  <a:txBody>
                    <a:bodyPr/>
                    <a:lstStyle/>
                    <a:p>
                      <a:pPr algn="r"/>
                      <a:r>
                        <a:rPr kumimoji="1" lang="en-US" altLang="ja-JP" dirty="0" smtClean="0"/>
                        <a:t>11,118</a:t>
                      </a:r>
                      <a:endParaRPr kumimoji="1" lang="ja-JP" altLang="en-US" dirty="0"/>
                    </a:p>
                  </a:txBody>
                  <a:tcPr/>
                </a:tc>
                <a:tc>
                  <a:txBody>
                    <a:bodyPr/>
                    <a:lstStyle/>
                    <a:p>
                      <a:pPr algn="r"/>
                      <a:r>
                        <a:rPr kumimoji="1" lang="en-US" altLang="ja-JP" dirty="0" smtClean="0"/>
                        <a:t>18,875</a:t>
                      </a:r>
                      <a:endParaRPr kumimoji="1" lang="ja-JP" altLang="en-US" dirty="0"/>
                    </a:p>
                  </a:txBody>
                  <a:tcPr/>
                </a:tc>
                <a:tc>
                  <a:txBody>
                    <a:bodyPr/>
                    <a:lstStyle/>
                    <a:p>
                      <a:pPr algn="r"/>
                      <a:r>
                        <a:rPr kumimoji="1" lang="en-US" altLang="ja-JP" dirty="0" smtClean="0"/>
                        <a:t>331,844</a:t>
                      </a:r>
                      <a:endParaRPr kumimoji="1" lang="ja-JP" altLang="en-US" dirty="0"/>
                    </a:p>
                  </a:txBody>
                  <a:tcPr/>
                </a:tc>
              </a:tr>
              <a:tr h="419431">
                <a:tc>
                  <a:txBody>
                    <a:bodyPr/>
                    <a:lstStyle/>
                    <a:p>
                      <a:r>
                        <a:rPr kumimoji="1" lang="en-US" altLang="ja-JP" dirty="0" err="1" smtClean="0"/>
                        <a:t>luindex</a:t>
                      </a:r>
                      <a:endParaRPr kumimoji="1" lang="ja-JP" altLang="en-US" dirty="0"/>
                    </a:p>
                  </a:txBody>
                  <a:tcPr/>
                </a:tc>
                <a:tc>
                  <a:txBody>
                    <a:bodyPr/>
                    <a:lstStyle/>
                    <a:p>
                      <a:pPr algn="r"/>
                      <a:r>
                        <a:rPr kumimoji="1" lang="en-US" altLang="ja-JP" dirty="0" smtClean="0"/>
                        <a:t>74</a:t>
                      </a:r>
                      <a:endParaRPr kumimoji="1" lang="ja-JP" altLang="en-US" dirty="0"/>
                    </a:p>
                  </a:txBody>
                  <a:tcPr/>
                </a:tc>
                <a:tc>
                  <a:txBody>
                    <a:bodyPr/>
                    <a:lstStyle/>
                    <a:p>
                      <a:pPr algn="r"/>
                      <a:r>
                        <a:rPr kumimoji="1" lang="en-US" altLang="ja-JP" dirty="0" smtClean="0"/>
                        <a:t>1,705</a:t>
                      </a:r>
                      <a:endParaRPr kumimoji="1" lang="ja-JP" altLang="en-US" dirty="0"/>
                    </a:p>
                  </a:txBody>
                  <a:tcPr/>
                </a:tc>
                <a:tc>
                  <a:txBody>
                    <a:bodyPr/>
                    <a:lstStyle/>
                    <a:p>
                      <a:pPr algn="r"/>
                      <a:r>
                        <a:rPr kumimoji="1" lang="en-US" altLang="ja-JP" dirty="0" smtClean="0"/>
                        <a:t>380</a:t>
                      </a:r>
                      <a:endParaRPr kumimoji="1" lang="ja-JP" altLang="en-US" dirty="0"/>
                    </a:p>
                  </a:txBody>
                  <a:tcPr/>
                </a:tc>
                <a:tc>
                  <a:txBody>
                    <a:bodyPr/>
                    <a:lstStyle/>
                    <a:p>
                      <a:pPr algn="r"/>
                      <a:r>
                        <a:rPr kumimoji="1" lang="en-US" altLang="ja-JP" dirty="0" smtClean="0"/>
                        <a:t>10,710</a:t>
                      </a:r>
                      <a:endParaRPr kumimoji="1" lang="ja-JP" altLang="en-US" dirty="0"/>
                    </a:p>
                  </a:txBody>
                  <a:tcPr/>
                </a:tc>
                <a:tc>
                  <a:txBody>
                    <a:bodyPr/>
                    <a:lstStyle/>
                    <a:p>
                      <a:pPr algn="r"/>
                      <a:r>
                        <a:rPr kumimoji="1" lang="en-US" altLang="ja-JP" dirty="0" smtClean="0"/>
                        <a:t>11,678</a:t>
                      </a:r>
                      <a:endParaRPr kumimoji="1" lang="ja-JP" altLang="en-US" dirty="0"/>
                    </a:p>
                  </a:txBody>
                  <a:tcPr/>
                </a:tc>
                <a:tc>
                  <a:txBody>
                    <a:bodyPr/>
                    <a:lstStyle/>
                    <a:p>
                      <a:pPr algn="r"/>
                      <a:r>
                        <a:rPr kumimoji="1" lang="en-US" altLang="ja-JP" dirty="0" smtClean="0"/>
                        <a:t>322,652</a:t>
                      </a:r>
                      <a:endParaRPr kumimoji="1" lang="ja-JP" altLang="en-US" dirty="0"/>
                    </a:p>
                  </a:txBody>
                  <a:tcPr/>
                </a:tc>
              </a:tr>
              <a:tr h="243003">
                <a:tc>
                  <a:txBody>
                    <a:bodyPr/>
                    <a:lstStyle/>
                    <a:p>
                      <a:r>
                        <a:rPr kumimoji="1" lang="en-US" altLang="ja-JP" dirty="0" err="1" smtClean="0"/>
                        <a:t>pmd</a:t>
                      </a:r>
                      <a:endParaRPr kumimoji="1" lang="ja-JP" altLang="en-US" dirty="0"/>
                    </a:p>
                  </a:txBody>
                  <a:tcPr/>
                </a:tc>
                <a:tc>
                  <a:txBody>
                    <a:bodyPr/>
                    <a:lstStyle/>
                    <a:p>
                      <a:pPr algn="r"/>
                      <a:r>
                        <a:rPr kumimoji="1" lang="en-US" altLang="ja-JP" dirty="0" smtClean="0"/>
                        <a:t>139</a:t>
                      </a:r>
                      <a:endParaRPr kumimoji="1" lang="ja-JP" altLang="en-US" dirty="0"/>
                    </a:p>
                  </a:txBody>
                  <a:tcPr/>
                </a:tc>
                <a:tc>
                  <a:txBody>
                    <a:bodyPr/>
                    <a:lstStyle/>
                    <a:p>
                      <a:pPr algn="r"/>
                      <a:r>
                        <a:rPr kumimoji="1" lang="en-US" altLang="ja-JP" dirty="0" smtClean="0"/>
                        <a:t>1,712</a:t>
                      </a:r>
                      <a:endParaRPr kumimoji="1" lang="ja-JP" altLang="en-US" dirty="0"/>
                    </a:p>
                  </a:txBody>
                  <a:tcPr/>
                </a:tc>
                <a:tc>
                  <a:txBody>
                    <a:bodyPr/>
                    <a:lstStyle/>
                    <a:p>
                      <a:pPr algn="r"/>
                      <a:r>
                        <a:rPr kumimoji="1" lang="en-US" altLang="ja-JP" dirty="0" smtClean="0"/>
                        <a:t>480</a:t>
                      </a:r>
                      <a:endParaRPr kumimoji="1" lang="ja-JP" altLang="en-US" dirty="0"/>
                    </a:p>
                  </a:txBody>
                  <a:tcPr/>
                </a:tc>
                <a:tc>
                  <a:txBody>
                    <a:bodyPr/>
                    <a:lstStyle/>
                    <a:p>
                      <a:pPr algn="r"/>
                      <a:r>
                        <a:rPr kumimoji="1" lang="en-US" altLang="ja-JP" dirty="0" smtClean="0"/>
                        <a:t>10,762</a:t>
                      </a:r>
                      <a:endParaRPr kumimoji="1" lang="ja-JP" altLang="en-US" dirty="0"/>
                    </a:p>
                  </a:txBody>
                  <a:tcPr/>
                </a:tc>
                <a:tc>
                  <a:txBody>
                    <a:bodyPr/>
                    <a:lstStyle/>
                    <a:p>
                      <a:pPr algn="r"/>
                      <a:r>
                        <a:rPr kumimoji="1" lang="en-US" altLang="ja-JP" dirty="0" smtClean="0"/>
                        <a:t>13,838</a:t>
                      </a:r>
                      <a:endParaRPr kumimoji="1" lang="ja-JP" altLang="en-US" dirty="0"/>
                    </a:p>
                  </a:txBody>
                  <a:tcPr/>
                </a:tc>
                <a:tc>
                  <a:txBody>
                    <a:bodyPr/>
                    <a:lstStyle/>
                    <a:p>
                      <a:pPr algn="r"/>
                      <a:r>
                        <a:rPr kumimoji="1" lang="en-US" altLang="ja-JP" dirty="0" smtClean="0"/>
                        <a:t>322,857</a:t>
                      </a:r>
                      <a:endParaRPr kumimoji="1" lang="ja-JP" altLang="en-US" dirty="0"/>
                    </a:p>
                  </a:txBody>
                  <a:tcPr/>
                </a:tc>
              </a:tr>
              <a:tr h="419431">
                <a:tc>
                  <a:txBody>
                    <a:bodyPr/>
                    <a:lstStyle/>
                    <a:p>
                      <a:r>
                        <a:rPr kumimoji="1" lang="en-US" altLang="ja-JP" dirty="0" err="1" smtClean="0"/>
                        <a:t>sunflow</a:t>
                      </a:r>
                      <a:endParaRPr kumimoji="1" lang="ja-JP" altLang="en-US" dirty="0"/>
                    </a:p>
                  </a:txBody>
                  <a:tcPr/>
                </a:tc>
                <a:tc>
                  <a:txBody>
                    <a:bodyPr/>
                    <a:lstStyle/>
                    <a:p>
                      <a:pPr algn="r"/>
                      <a:r>
                        <a:rPr kumimoji="1" lang="en-US" altLang="ja-JP" dirty="0" smtClean="0"/>
                        <a:t>58</a:t>
                      </a:r>
                      <a:endParaRPr kumimoji="1" lang="ja-JP" altLang="en-US" dirty="0"/>
                    </a:p>
                  </a:txBody>
                  <a:tcPr/>
                </a:tc>
                <a:tc>
                  <a:txBody>
                    <a:bodyPr/>
                    <a:lstStyle/>
                    <a:p>
                      <a:pPr algn="r"/>
                      <a:r>
                        <a:rPr kumimoji="1" lang="en-US" altLang="ja-JP" dirty="0" smtClean="0"/>
                        <a:t>3,751</a:t>
                      </a:r>
                      <a:endParaRPr kumimoji="1" lang="ja-JP" altLang="en-US" dirty="0"/>
                    </a:p>
                  </a:txBody>
                  <a:tcPr/>
                </a:tc>
                <a:tc>
                  <a:txBody>
                    <a:bodyPr/>
                    <a:lstStyle/>
                    <a:p>
                      <a:pPr algn="r"/>
                      <a:r>
                        <a:rPr kumimoji="1" lang="en-US" altLang="ja-JP" dirty="0" smtClean="0"/>
                        <a:t>331</a:t>
                      </a:r>
                      <a:endParaRPr kumimoji="1" lang="ja-JP" altLang="en-US" dirty="0"/>
                    </a:p>
                  </a:txBody>
                  <a:tcPr/>
                </a:tc>
                <a:tc>
                  <a:txBody>
                    <a:bodyPr/>
                    <a:lstStyle/>
                    <a:p>
                      <a:pPr algn="r"/>
                      <a:r>
                        <a:rPr kumimoji="1" lang="en-US" altLang="ja-JP" dirty="0" smtClean="0"/>
                        <a:t>24,144</a:t>
                      </a:r>
                      <a:endParaRPr kumimoji="1" lang="ja-JP" altLang="en-US" dirty="0"/>
                    </a:p>
                  </a:txBody>
                  <a:tcPr/>
                </a:tc>
                <a:tc>
                  <a:txBody>
                    <a:bodyPr/>
                    <a:lstStyle/>
                    <a:p>
                      <a:pPr algn="r"/>
                      <a:r>
                        <a:rPr kumimoji="1" lang="en-US" altLang="ja-JP" dirty="0" smtClean="0"/>
                        <a:t>11,786</a:t>
                      </a:r>
                      <a:endParaRPr kumimoji="1" lang="ja-JP" altLang="en-US" dirty="0"/>
                    </a:p>
                  </a:txBody>
                  <a:tcPr/>
                </a:tc>
                <a:tc>
                  <a:txBody>
                    <a:bodyPr/>
                    <a:lstStyle/>
                    <a:p>
                      <a:pPr algn="r"/>
                      <a:r>
                        <a:rPr kumimoji="1" lang="en-US" altLang="ja-JP" dirty="0" smtClean="0"/>
                        <a:t>684,263</a:t>
                      </a:r>
                      <a:endParaRPr kumimoji="1" lang="ja-JP" altLang="en-US" dirty="0"/>
                    </a:p>
                  </a:txBody>
                  <a:tcPr/>
                </a:tc>
              </a:tr>
            </a:tbl>
          </a:graphicData>
        </a:graphic>
      </p:graphicFrame>
      <p:sp>
        <p:nvSpPr>
          <p:cNvPr id="5" name="スライド番号プレースホルダー 4"/>
          <p:cNvSpPr>
            <a:spLocks noGrp="1"/>
          </p:cNvSpPr>
          <p:nvPr>
            <p:ph type="sldNum" sz="quarter" idx="12"/>
          </p:nvPr>
        </p:nvSpPr>
        <p:spPr/>
        <p:txBody>
          <a:bodyPr/>
          <a:lstStyle/>
          <a:p>
            <a:fld id="{25B2C30A-EDF6-4AD0-9AE3-BFC1502D505A}" type="slidenum">
              <a:rPr kumimoji="1" lang="ja-JP" altLang="en-US" smtClean="0"/>
              <a:t>28</a:t>
            </a:fld>
            <a:endParaRPr kumimoji="1" lang="ja-JP" altLang="en-US"/>
          </a:p>
        </p:txBody>
      </p:sp>
    </p:spTree>
    <p:extLst>
      <p:ext uri="{BB962C8B-B14F-4D97-AF65-F5344CB8AC3E}">
        <p14:creationId xmlns:p14="http://schemas.microsoft.com/office/powerpoint/2010/main" val="127638559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avrora</a:t>
            </a:r>
            <a:r>
              <a:rPr lang="ja-JP" altLang="en-US" dirty="0" smtClean="0"/>
              <a:t>対象時の</a:t>
            </a:r>
            <a:r>
              <a:rPr lang="en-US" altLang="ja-JP" dirty="0" smtClean="0"/>
              <a:t/>
            </a:r>
            <a:br>
              <a:rPr lang="en-US" altLang="ja-JP" dirty="0" smtClean="0"/>
            </a:br>
            <a:r>
              <a:rPr lang="ja-JP" altLang="en-US" dirty="0" smtClean="0"/>
              <a:t>スライスサイズ比較 </a:t>
            </a:r>
            <a:r>
              <a:rPr lang="en-US" altLang="ja-JP" dirty="0" smtClean="0"/>
              <a:t>(APP)</a:t>
            </a:r>
            <a:endParaRPr kumimoji="1" lang="ja-JP" altLang="en-US" dirty="0"/>
          </a:p>
        </p:txBody>
      </p:sp>
      <p:pic>
        <p:nvPicPr>
          <p:cNvPr id="4" name="コンテンツ プレースホルダー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738859" y="1686057"/>
            <a:ext cx="6492383" cy="3790203"/>
          </a:xfrm>
        </p:spPr>
      </p:pic>
      <p:sp>
        <p:nvSpPr>
          <p:cNvPr id="3" name="テキスト ボックス 2"/>
          <p:cNvSpPr txBox="1"/>
          <p:nvPr/>
        </p:nvSpPr>
        <p:spPr>
          <a:xfrm>
            <a:off x="277194" y="1569819"/>
            <a:ext cx="461665" cy="4359527"/>
          </a:xfrm>
          <a:prstGeom prst="rect">
            <a:avLst/>
          </a:prstGeom>
          <a:noFill/>
        </p:spPr>
        <p:txBody>
          <a:bodyPr vert="eaVert" wrap="none" rtlCol="0">
            <a:spAutoFit/>
          </a:bodyPr>
          <a:lstStyle/>
          <a:p>
            <a:r>
              <a:rPr lang="ja-JP" altLang="en-US" dirty="0"/>
              <a:t>スライス</a:t>
            </a:r>
            <a:r>
              <a:rPr lang="ja-JP" altLang="en-US" dirty="0" smtClean="0"/>
              <a:t>がプログラム全体に占める割合</a:t>
            </a:r>
            <a:r>
              <a:rPr lang="en-US" altLang="ja-JP" dirty="0" smtClean="0"/>
              <a:t>(%)</a:t>
            </a:r>
            <a:endParaRPr kumimoji="1" lang="ja-JP" altLang="en-US" dirty="0"/>
          </a:p>
        </p:txBody>
      </p:sp>
      <p:sp>
        <p:nvSpPr>
          <p:cNvPr id="5" name="テキスト ボックス 4"/>
          <p:cNvSpPr txBox="1"/>
          <p:nvPr/>
        </p:nvSpPr>
        <p:spPr>
          <a:xfrm>
            <a:off x="2024895" y="5560013"/>
            <a:ext cx="2845651" cy="369332"/>
          </a:xfrm>
          <a:prstGeom prst="rect">
            <a:avLst/>
          </a:prstGeom>
          <a:noFill/>
        </p:spPr>
        <p:txBody>
          <a:bodyPr wrap="none" rtlCol="0">
            <a:spAutoFit/>
          </a:bodyPr>
          <a:lstStyle/>
          <a:p>
            <a:r>
              <a:rPr lang="ja-JP" altLang="en-US" dirty="0"/>
              <a:t>スライス</a:t>
            </a:r>
            <a:r>
              <a:rPr lang="ja-JP" altLang="en-US" dirty="0" smtClean="0"/>
              <a:t>基準のインデックス</a:t>
            </a:r>
            <a:endParaRPr kumimoji="1" lang="ja-JP" altLang="en-US" dirty="0"/>
          </a:p>
        </p:txBody>
      </p:sp>
      <p:sp>
        <p:nvSpPr>
          <p:cNvPr id="7" name="テキスト ボックス 6"/>
          <p:cNvSpPr txBox="1"/>
          <p:nvPr/>
        </p:nvSpPr>
        <p:spPr>
          <a:xfrm>
            <a:off x="6400800" y="3341077"/>
            <a:ext cx="2191626" cy="646331"/>
          </a:xfrm>
          <a:prstGeom prst="rect">
            <a:avLst/>
          </a:prstGeom>
          <a:noFill/>
        </p:spPr>
        <p:txBody>
          <a:bodyPr wrap="none" rtlCol="0">
            <a:spAutoFit/>
          </a:bodyPr>
          <a:lstStyle/>
          <a:p>
            <a:r>
              <a:rPr kumimoji="1" lang="ja-JP" altLang="en-US" dirty="0" smtClean="0"/>
              <a:t>相対的なサイズ比較</a:t>
            </a:r>
            <a:endParaRPr kumimoji="1" lang="en-US" altLang="ja-JP" dirty="0" smtClean="0"/>
          </a:p>
          <a:p>
            <a:r>
              <a:rPr lang="en-US" altLang="ja-JP" dirty="0"/>
              <a:t> </a:t>
            </a:r>
            <a:r>
              <a:rPr lang="ja-JP" altLang="en-US" dirty="0" smtClean="0"/>
              <a:t>（中央値）</a:t>
            </a:r>
            <a:endParaRPr kumimoji="1" lang="ja-JP" altLang="en-US" dirty="0"/>
          </a:p>
        </p:txBody>
      </p:sp>
      <p:sp>
        <p:nvSpPr>
          <p:cNvPr id="8" name="スライド番号プレースホルダー 7"/>
          <p:cNvSpPr>
            <a:spLocks noGrp="1"/>
          </p:cNvSpPr>
          <p:nvPr>
            <p:ph type="sldNum" sz="quarter" idx="12"/>
          </p:nvPr>
        </p:nvSpPr>
        <p:spPr/>
        <p:txBody>
          <a:bodyPr/>
          <a:lstStyle/>
          <a:p>
            <a:fld id="{25B2C30A-EDF6-4AD0-9AE3-BFC1502D505A}" type="slidenum">
              <a:rPr kumimoji="1" lang="ja-JP" altLang="en-US" smtClean="0"/>
              <a:t>29</a:t>
            </a:fld>
            <a:endParaRPr kumimoji="1" lang="ja-JP" altLang="en-US"/>
          </a:p>
        </p:txBody>
      </p:sp>
      <mc:AlternateContent xmlns:mc="http://schemas.openxmlformats.org/markup-compatibility/2006" xmlns:a14="http://schemas.microsoft.com/office/drawing/2010/main">
        <mc:Choice Requires="a14">
          <p:graphicFrame>
            <p:nvGraphicFramePr>
              <p:cNvPr id="6" name="表 5"/>
              <p:cNvGraphicFramePr>
                <a:graphicFrameLocks noGrp="1"/>
              </p:cNvGraphicFramePr>
              <p:nvPr>
                <p:extLst>
                  <p:ext uri="{D42A27DB-BD31-4B8C-83A1-F6EECF244321}">
                    <p14:modId xmlns:p14="http://schemas.microsoft.com/office/powerpoint/2010/main" val="2439504598"/>
                  </p:ext>
                </p:extLst>
              </p:nvPr>
            </p:nvGraphicFramePr>
            <p:xfrm>
              <a:off x="6500524" y="3961024"/>
              <a:ext cx="2175164" cy="2634236"/>
            </p:xfrm>
            <a:graphic>
              <a:graphicData uri="http://schemas.openxmlformats.org/drawingml/2006/table">
                <a:tbl>
                  <a:tblPr firstCol="1" bandRow="1">
                    <a:tableStyleId>{21E4AEA4-8DFA-4A89-87EB-49C32662AFE0}</a:tableStyleId>
                  </a:tblPr>
                  <a:tblGrid>
                    <a:gridCol w="1385455"/>
                    <a:gridCol w="789709"/>
                  </a:tblGrid>
                  <a:tr h="370840">
                    <a:tc>
                      <a:txBody>
                        <a:bodyPr/>
                        <a:lstStyle/>
                        <a:p>
                          <a:pPr/>
                          <a14:m>
                            <m:oMathPara xmlns:m="http://schemas.openxmlformats.org/officeDocument/2006/math">
                              <m:oMathParaPr>
                                <m:jc m:val="centerGroup"/>
                              </m:oMathParaPr>
                              <m:oMath xmlns:m="http://schemas.openxmlformats.org/officeDocument/2006/math">
                                <m:f>
                                  <m:fPr>
                                    <m:ctrlPr>
                                      <a:rPr kumimoji="1" lang="en-US" altLang="ja-JP" i="1" baseline="0" smtClean="0">
                                        <a:latin typeface="Cambria Math" panose="02040503050406030204" pitchFamily="18" charset="0"/>
                                      </a:rPr>
                                    </m:ctrlPr>
                                  </m:fPr>
                                  <m:num>
                                    <m:d>
                                      <m:dPr>
                                        <m:begChr m:val="|"/>
                                        <m:endChr m:val="|"/>
                                        <m:ctrlPr>
                                          <a:rPr kumimoji="1" lang="en-US" altLang="ja-JP" b="1" i="1" baseline="0" smtClean="0">
                                            <a:latin typeface="Cambria Math" panose="02040503050406030204" pitchFamily="18" charset="0"/>
                                          </a:rPr>
                                        </m:ctrlPr>
                                      </m:dPr>
                                      <m:e>
                                        <m:r>
                                          <a:rPr kumimoji="1" lang="en-US" altLang="ja-JP" b="1" i="1" baseline="0" smtClean="0">
                                            <a:latin typeface="Cambria Math" panose="02040503050406030204" pitchFamily="18" charset="0"/>
                                          </a:rPr>
                                          <m:t>𝑯𝒀𝑩</m:t>
                                        </m:r>
                                      </m:e>
                                    </m:d>
                                  </m:num>
                                  <m:den>
                                    <m:d>
                                      <m:dPr>
                                        <m:begChr m:val="|"/>
                                        <m:endChr m:val="|"/>
                                        <m:ctrlPr>
                                          <a:rPr kumimoji="1" lang="en-US" altLang="ja-JP" b="1" i="1" baseline="0" smtClean="0">
                                            <a:latin typeface="Cambria Math" panose="02040503050406030204" pitchFamily="18" charset="0"/>
                                          </a:rPr>
                                        </m:ctrlPr>
                                      </m:dPr>
                                      <m:e>
                                        <m:r>
                                          <a:rPr kumimoji="1" lang="en-US" altLang="ja-JP" b="1" i="1" baseline="0" smtClean="0">
                                            <a:latin typeface="Cambria Math" panose="02040503050406030204" pitchFamily="18" charset="0"/>
                                          </a:rPr>
                                          <m:t>𝑺𝑬𝑩</m:t>
                                        </m:r>
                                      </m:e>
                                    </m:d>
                                  </m:den>
                                </m:f>
                              </m:oMath>
                            </m:oMathPara>
                          </a14:m>
                          <a:endParaRPr kumimoji="1" lang="ja-JP" altLang="en-US" dirty="0"/>
                        </a:p>
                      </a:txBody>
                      <a:tcPr/>
                    </a:tc>
                    <a:tc>
                      <a:txBody>
                        <a:bodyPr/>
                        <a:lstStyle/>
                        <a:p>
                          <a:r>
                            <a:rPr kumimoji="1" lang="en-US" altLang="ja-JP" dirty="0" smtClean="0"/>
                            <a:t>0.42</a:t>
                          </a:r>
                          <a:endParaRPr kumimoji="1" lang="ja-JP" altLang="en-US" dirty="0"/>
                        </a:p>
                      </a:txBody>
                      <a:tcPr/>
                    </a:tc>
                  </a:tr>
                  <a:tr h="370840">
                    <a:tc>
                      <a:txBody>
                        <a:bodyPr/>
                        <a:lstStyle/>
                        <a:p>
                          <a:pPr/>
                          <a14:m>
                            <m:oMathPara xmlns:m="http://schemas.openxmlformats.org/officeDocument/2006/math">
                              <m:oMathParaPr>
                                <m:jc m:val="centerGroup"/>
                              </m:oMathParaPr>
                              <m:oMath xmlns:m="http://schemas.openxmlformats.org/officeDocument/2006/math">
                                <m:f>
                                  <m:fPr>
                                    <m:ctrlPr>
                                      <a:rPr kumimoji="1" lang="en-US" altLang="ja-JP" i="1" baseline="0" smtClean="0">
                                        <a:latin typeface="Cambria Math" panose="02040503050406030204" pitchFamily="18" charset="0"/>
                                      </a:rPr>
                                    </m:ctrlPr>
                                  </m:fPr>
                                  <m:num>
                                    <m:d>
                                      <m:dPr>
                                        <m:begChr m:val="|"/>
                                        <m:endChr m:val="|"/>
                                        <m:ctrlPr>
                                          <a:rPr kumimoji="1" lang="en-US" altLang="ja-JP" b="1" i="1" baseline="0" smtClean="0">
                                            <a:latin typeface="Cambria Math" panose="02040503050406030204" pitchFamily="18" charset="0"/>
                                          </a:rPr>
                                        </m:ctrlPr>
                                      </m:dPr>
                                      <m:e>
                                        <m:r>
                                          <a:rPr kumimoji="1" lang="en-US" altLang="ja-JP" b="1" i="1" baseline="0" smtClean="0">
                                            <a:latin typeface="Cambria Math" panose="02040503050406030204" pitchFamily="18" charset="0"/>
                                          </a:rPr>
                                          <m:t>𝑯𝒀𝑩</m:t>
                                        </m:r>
                                      </m:e>
                                    </m:d>
                                  </m:num>
                                  <m:den>
                                    <m:d>
                                      <m:dPr>
                                        <m:begChr m:val="|"/>
                                        <m:endChr m:val="|"/>
                                        <m:ctrlPr>
                                          <a:rPr kumimoji="1" lang="en-US" altLang="ja-JP" b="1" i="1" baseline="0" smtClean="0">
                                            <a:latin typeface="Cambria Math" panose="02040503050406030204" pitchFamily="18" charset="0"/>
                                          </a:rPr>
                                        </m:ctrlPr>
                                      </m:dPr>
                                      <m:e>
                                        <m:r>
                                          <a:rPr kumimoji="1" lang="en-US" altLang="ja-JP" b="1" i="1" baseline="0" smtClean="0">
                                            <a:latin typeface="Cambria Math" panose="02040503050406030204" pitchFamily="18" charset="0"/>
                                          </a:rPr>
                                          <m:t>𝑪𝑰𝑺</m:t>
                                        </m:r>
                                      </m:e>
                                    </m:d>
                                  </m:den>
                                </m:f>
                              </m:oMath>
                            </m:oMathPara>
                          </a14:m>
                          <a:endParaRPr kumimoji="1" lang="ja-JP" altLang="en-US" dirty="0"/>
                        </a:p>
                      </a:txBody>
                      <a:tcPr/>
                    </a:tc>
                    <a:tc>
                      <a:txBody>
                        <a:bodyPr/>
                        <a:lstStyle/>
                        <a:p>
                          <a:r>
                            <a:rPr kumimoji="1" lang="en-US" altLang="ja-JP" dirty="0" smtClean="0"/>
                            <a:t>0.99</a:t>
                          </a:r>
                          <a:endParaRPr kumimoji="1" lang="ja-JP" altLang="en-US" dirty="0"/>
                        </a:p>
                      </a:txBody>
                      <a:tcPr/>
                    </a:tc>
                  </a:tr>
                  <a:tr h="370840">
                    <a:tc>
                      <a:txBody>
                        <a:bodyPr/>
                        <a:lstStyle/>
                        <a:p>
                          <a:pPr/>
                          <a14:m>
                            <m:oMathPara xmlns:m="http://schemas.openxmlformats.org/officeDocument/2006/math">
                              <m:oMathParaPr>
                                <m:jc m:val="centerGroup"/>
                              </m:oMathParaPr>
                              <m:oMath xmlns:m="http://schemas.openxmlformats.org/officeDocument/2006/math">
                                <m:f>
                                  <m:fPr>
                                    <m:ctrlPr>
                                      <a:rPr kumimoji="1" lang="en-US" altLang="ja-JP" i="1" baseline="0" smtClean="0">
                                        <a:latin typeface="Cambria Math" panose="02040503050406030204" pitchFamily="18" charset="0"/>
                                      </a:rPr>
                                    </m:ctrlPr>
                                  </m:fPr>
                                  <m:num>
                                    <m:d>
                                      <m:dPr>
                                        <m:begChr m:val="|"/>
                                        <m:endChr m:val="|"/>
                                        <m:ctrlPr>
                                          <a:rPr kumimoji="1" lang="en-US" altLang="ja-JP" b="1" i="1" baseline="0" smtClean="0">
                                            <a:latin typeface="Cambria Math" panose="02040503050406030204" pitchFamily="18" charset="0"/>
                                          </a:rPr>
                                        </m:ctrlPr>
                                      </m:dPr>
                                      <m:e>
                                        <m:r>
                                          <a:rPr kumimoji="1" lang="en-US" altLang="ja-JP" b="1" i="1" baseline="0" smtClean="0">
                                            <a:latin typeface="Cambria Math" panose="02040503050406030204" pitchFamily="18" charset="0"/>
                                          </a:rPr>
                                          <m:t>𝑰𝑴𝑷</m:t>
                                        </m:r>
                                      </m:e>
                                    </m:d>
                                  </m:num>
                                  <m:den>
                                    <m:d>
                                      <m:dPr>
                                        <m:begChr m:val="|"/>
                                        <m:endChr m:val="|"/>
                                        <m:ctrlPr>
                                          <a:rPr kumimoji="1" lang="en-US" altLang="ja-JP" b="1" i="1" baseline="0" smtClean="0">
                                            <a:latin typeface="Cambria Math" panose="02040503050406030204" pitchFamily="18" charset="0"/>
                                          </a:rPr>
                                        </m:ctrlPr>
                                      </m:dPr>
                                      <m:e>
                                        <m:r>
                                          <a:rPr kumimoji="1" lang="en-US" altLang="ja-JP" b="1" i="1" baseline="0" smtClean="0">
                                            <a:latin typeface="Cambria Math" panose="02040503050406030204" pitchFamily="18" charset="0"/>
                                          </a:rPr>
                                          <m:t>𝑺𝑬𝑩</m:t>
                                        </m:r>
                                      </m:e>
                                    </m:d>
                                  </m:den>
                                </m:f>
                              </m:oMath>
                            </m:oMathPara>
                          </a14:m>
                          <a:endParaRPr kumimoji="1" lang="ja-JP" altLang="en-US" dirty="0"/>
                        </a:p>
                      </a:txBody>
                      <a:tcPr/>
                    </a:tc>
                    <a:tc>
                      <a:txBody>
                        <a:bodyPr/>
                        <a:lstStyle/>
                        <a:p>
                          <a:r>
                            <a:rPr kumimoji="1" lang="en-US" altLang="ja-JP" dirty="0" smtClean="0"/>
                            <a:t>0.22</a:t>
                          </a:r>
                          <a:endParaRPr kumimoji="1" lang="ja-JP" altLang="en-US" dirty="0"/>
                        </a:p>
                      </a:txBody>
                      <a:tcPr/>
                    </a:tc>
                  </a:tr>
                  <a:tr h="370840">
                    <a:tc>
                      <a:txBody>
                        <a:bodyPr/>
                        <a:lstStyle/>
                        <a:p>
                          <a:pPr/>
                          <a14:m>
                            <m:oMathPara xmlns:m="http://schemas.openxmlformats.org/officeDocument/2006/math">
                              <m:oMathParaPr>
                                <m:jc m:val="centerGroup"/>
                              </m:oMathParaPr>
                              <m:oMath xmlns:m="http://schemas.openxmlformats.org/officeDocument/2006/math">
                                <m:f>
                                  <m:fPr>
                                    <m:ctrlPr>
                                      <a:rPr kumimoji="1" lang="en-US" altLang="ja-JP" i="1" baseline="0" smtClean="0">
                                        <a:latin typeface="Cambria Math" panose="02040503050406030204" pitchFamily="18" charset="0"/>
                                      </a:rPr>
                                    </m:ctrlPr>
                                  </m:fPr>
                                  <m:num>
                                    <m:d>
                                      <m:dPr>
                                        <m:begChr m:val="|"/>
                                        <m:endChr m:val="|"/>
                                        <m:ctrlPr>
                                          <a:rPr kumimoji="1" lang="en-US" altLang="ja-JP" b="1" i="1" baseline="0" smtClean="0">
                                            <a:latin typeface="Cambria Math" panose="02040503050406030204" pitchFamily="18" charset="0"/>
                                          </a:rPr>
                                        </m:ctrlPr>
                                      </m:dPr>
                                      <m:e>
                                        <m:r>
                                          <a:rPr kumimoji="1" lang="en-US" altLang="ja-JP" b="1" i="1" baseline="0" smtClean="0">
                                            <a:latin typeface="Cambria Math" panose="02040503050406030204" pitchFamily="18" charset="0"/>
                                          </a:rPr>
                                          <m:t>𝑰𝑴𝑷</m:t>
                                        </m:r>
                                      </m:e>
                                    </m:d>
                                  </m:num>
                                  <m:den>
                                    <m:d>
                                      <m:dPr>
                                        <m:begChr m:val="|"/>
                                        <m:endChr m:val="|"/>
                                        <m:ctrlPr>
                                          <a:rPr kumimoji="1" lang="en-US" altLang="ja-JP" b="1" i="1" baseline="0" smtClean="0">
                                            <a:latin typeface="Cambria Math" panose="02040503050406030204" pitchFamily="18" charset="0"/>
                                          </a:rPr>
                                        </m:ctrlPr>
                                      </m:dPr>
                                      <m:e>
                                        <m:r>
                                          <a:rPr kumimoji="1" lang="en-US" altLang="ja-JP" b="1" i="1" baseline="0" smtClean="0">
                                            <a:latin typeface="Cambria Math" panose="02040503050406030204" pitchFamily="18" charset="0"/>
                                          </a:rPr>
                                          <m:t>𝑯𝒀𝑩</m:t>
                                        </m:r>
                                      </m:e>
                                    </m:d>
                                  </m:den>
                                </m:f>
                              </m:oMath>
                            </m:oMathPara>
                          </a14:m>
                          <a:endParaRPr kumimoji="1" lang="ja-JP" altLang="en-US" dirty="0"/>
                        </a:p>
                      </a:txBody>
                      <a:tcPr/>
                    </a:tc>
                    <a:tc>
                      <a:txBody>
                        <a:bodyPr/>
                        <a:lstStyle/>
                        <a:p>
                          <a:r>
                            <a:rPr kumimoji="1" lang="en-US" altLang="ja-JP" dirty="0" smtClean="0"/>
                            <a:t>0.69</a:t>
                          </a:r>
                          <a:endParaRPr kumimoji="1" lang="ja-JP" altLang="en-US" dirty="0"/>
                        </a:p>
                      </a:txBody>
                      <a:tcPr/>
                    </a:tc>
                  </a:tr>
                </a:tbl>
              </a:graphicData>
            </a:graphic>
          </p:graphicFrame>
        </mc:Choice>
        <mc:Fallback xmlns="">
          <p:graphicFrame>
            <p:nvGraphicFramePr>
              <p:cNvPr id="6" name="表 5"/>
              <p:cNvGraphicFramePr>
                <a:graphicFrameLocks noGrp="1"/>
              </p:cNvGraphicFramePr>
              <p:nvPr>
                <p:extLst>
                  <p:ext uri="{D42A27DB-BD31-4B8C-83A1-F6EECF244321}">
                    <p14:modId xmlns:p14="http://schemas.microsoft.com/office/powerpoint/2010/main" val="2439504598"/>
                  </p:ext>
                </p:extLst>
              </p:nvPr>
            </p:nvGraphicFramePr>
            <p:xfrm>
              <a:off x="6500524" y="3961024"/>
              <a:ext cx="2175164" cy="2634236"/>
            </p:xfrm>
            <a:graphic>
              <a:graphicData uri="http://schemas.openxmlformats.org/drawingml/2006/table">
                <a:tbl>
                  <a:tblPr firstCol="1" bandRow="1">
                    <a:tableStyleId>{21E4AEA4-8DFA-4A89-87EB-49C32662AFE0}</a:tableStyleId>
                  </a:tblPr>
                  <a:tblGrid>
                    <a:gridCol w="1385455"/>
                    <a:gridCol w="789709"/>
                  </a:tblGrid>
                  <a:tr h="658559">
                    <a:tc>
                      <a:txBody>
                        <a:bodyPr/>
                        <a:lstStyle/>
                        <a:p>
                          <a:endParaRPr lang="ja-JP"/>
                        </a:p>
                      </a:txBody>
                      <a:tcPr>
                        <a:blipFill rotWithShape="0">
                          <a:blip r:embed="rId4"/>
                          <a:stretch>
                            <a:fillRect l="-439" t="-4630" r="-57895" b="-302778"/>
                          </a:stretch>
                        </a:blipFill>
                      </a:tcPr>
                    </a:tc>
                    <a:tc>
                      <a:txBody>
                        <a:bodyPr/>
                        <a:lstStyle/>
                        <a:p>
                          <a:r>
                            <a:rPr kumimoji="1" lang="en-US" altLang="ja-JP" dirty="0" smtClean="0"/>
                            <a:t>0.42</a:t>
                          </a:r>
                          <a:endParaRPr kumimoji="1" lang="ja-JP" altLang="en-US" dirty="0"/>
                        </a:p>
                      </a:txBody>
                      <a:tcPr/>
                    </a:tc>
                  </a:tr>
                  <a:tr h="658559">
                    <a:tc>
                      <a:txBody>
                        <a:bodyPr/>
                        <a:lstStyle/>
                        <a:p>
                          <a:endParaRPr lang="ja-JP"/>
                        </a:p>
                      </a:txBody>
                      <a:tcPr>
                        <a:blipFill rotWithShape="0">
                          <a:blip r:embed="rId4"/>
                          <a:stretch>
                            <a:fillRect l="-439" t="-103670" r="-57895" b="-200000"/>
                          </a:stretch>
                        </a:blipFill>
                      </a:tcPr>
                    </a:tc>
                    <a:tc>
                      <a:txBody>
                        <a:bodyPr/>
                        <a:lstStyle/>
                        <a:p>
                          <a:r>
                            <a:rPr kumimoji="1" lang="en-US" altLang="ja-JP" dirty="0" smtClean="0"/>
                            <a:t>0.99</a:t>
                          </a:r>
                          <a:endParaRPr kumimoji="1" lang="ja-JP" altLang="en-US" dirty="0"/>
                        </a:p>
                      </a:txBody>
                      <a:tcPr/>
                    </a:tc>
                  </a:tr>
                  <a:tr h="658559">
                    <a:tc>
                      <a:txBody>
                        <a:bodyPr/>
                        <a:lstStyle/>
                        <a:p>
                          <a:endParaRPr lang="ja-JP"/>
                        </a:p>
                      </a:txBody>
                      <a:tcPr>
                        <a:blipFill rotWithShape="0">
                          <a:blip r:embed="rId4"/>
                          <a:stretch>
                            <a:fillRect l="-439" t="-205556" r="-57895" b="-101852"/>
                          </a:stretch>
                        </a:blipFill>
                      </a:tcPr>
                    </a:tc>
                    <a:tc>
                      <a:txBody>
                        <a:bodyPr/>
                        <a:lstStyle/>
                        <a:p>
                          <a:r>
                            <a:rPr kumimoji="1" lang="en-US" altLang="ja-JP" dirty="0" smtClean="0"/>
                            <a:t>0.22</a:t>
                          </a:r>
                          <a:endParaRPr kumimoji="1" lang="ja-JP" altLang="en-US" dirty="0"/>
                        </a:p>
                      </a:txBody>
                      <a:tcPr/>
                    </a:tc>
                  </a:tr>
                  <a:tr h="658559">
                    <a:tc>
                      <a:txBody>
                        <a:bodyPr/>
                        <a:lstStyle/>
                        <a:p>
                          <a:endParaRPr lang="ja-JP"/>
                        </a:p>
                      </a:txBody>
                      <a:tcPr>
                        <a:blipFill rotWithShape="0">
                          <a:blip r:embed="rId4"/>
                          <a:stretch>
                            <a:fillRect l="-439" t="-305556" r="-57895" b="-1852"/>
                          </a:stretch>
                        </a:blipFill>
                      </a:tcPr>
                    </a:tc>
                    <a:tc>
                      <a:txBody>
                        <a:bodyPr/>
                        <a:lstStyle/>
                        <a:p>
                          <a:r>
                            <a:rPr kumimoji="1" lang="en-US" altLang="ja-JP" dirty="0" smtClean="0"/>
                            <a:t>0.69</a:t>
                          </a:r>
                          <a:endParaRPr kumimoji="1" lang="ja-JP" altLang="en-US" dirty="0"/>
                        </a:p>
                      </a:txBody>
                      <a:tcPr/>
                    </a:tc>
                  </a:tr>
                </a:tbl>
              </a:graphicData>
            </a:graphic>
          </p:graphicFrame>
        </mc:Fallback>
      </mc:AlternateContent>
    </p:spTree>
    <p:extLst>
      <p:ext uri="{BB962C8B-B14F-4D97-AF65-F5344CB8AC3E}">
        <p14:creationId xmlns:p14="http://schemas.microsoft.com/office/powerpoint/2010/main" val="9776675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ソフトウェア</a:t>
            </a:r>
            <a:r>
              <a:rPr kumimoji="1" lang="ja-JP" altLang="en-US" dirty="0" smtClean="0"/>
              <a:t>再利用</a:t>
            </a:r>
            <a:endParaRPr kumimoji="1" lang="ja-JP" altLang="en-US" dirty="0"/>
          </a:p>
        </p:txBody>
      </p:sp>
      <p:pic>
        <p:nvPicPr>
          <p:cNvPr id="4" name="コンテンツ プレースホルダー 3"/>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3433296" y="2752971"/>
            <a:ext cx="1744675" cy="1769364"/>
          </a:xfrm>
        </p:spPr>
      </p:pic>
      <p:sp>
        <p:nvSpPr>
          <p:cNvPr id="7" name="雲 6"/>
          <p:cNvSpPr/>
          <p:nvPr/>
        </p:nvSpPr>
        <p:spPr>
          <a:xfrm>
            <a:off x="2856035" y="5265770"/>
            <a:ext cx="3310129" cy="1202754"/>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下矢印 7"/>
          <p:cNvSpPr/>
          <p:nvPr/>
        </p:nvSpPr>
        <p:spPr>
          <a:xfrm rot="5400000">
            <a:off x="5840495" y="2854705"/>
            <a:ext cx="484632" cy="163121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下矢印 8"/>
          <p:cNvSpPr/>
          <p:nvPr/>
        </p:nvSpPr>
        <p:spPr>
          <a:xfrm rot="16200000">
            <a:off x="2387613" y="3008712"/>
            <a:ext cx="484632" cy="136277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p:cNvSpPr txBox="1"/>
          <p:nvPr/>
        </p:nvSpPr>
        <p:spPr>
          <a:xfrm>
            <a:off x="3381230" y="6178095"/>
            <a:ext cx="2129109" cy="461665"/>
          </a:xfrm>
          <a:prstGeom prst="rect">
            <a:avLst/>
          </a:prstGeom>
          <a:noFill/>
        </p:spPr>
        <p:txBody>
          <a:bodyPr wrap="none" rtlCol="0">
            <a:spAutoFit/>
          </a:bodyPr>
          <a:lstStyle/>
          <a:p>
            <a:r>
              <a:rPr kumimoji="1" lang="ja-JP" altLang="en-US" sz="2400" dirty="0" smtClean="0"/>
              <a:t>オープンソース</a:t>
            </a:r>
            <a:endParaRPr kumimoji="1" lang="ja-JP" altLang="en-US" sz="2400" dirty="0"/>
          </a:p>
        </p:txBody>
      </p:sp>
      <p:sp>
        <p:nvSpPr>
          <p:cNvPr id="11" name="メモ 10"/>
          <p:cNvSpPr/>
          <p:nvPr/>
        </p:nvSpPr>
        <p:spPr>
          <a:xfrm>
            <a:off x="3035327" y="5345856"/>
            <a:ext cx="749077" cy="755310"/>
          </a:xfrm>
          <a:prstGeom prst="foldedCorner">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a:p>
        </p:txBody>
      </p:sp>
      <p:sp>
        <p:nvSpPr>
          <p:cNvPr id="12" name="メモ 11"/>
          <p:cNvSpPr/>
          <p:nvPr/>
        </p:nvSpPr>
        <p:spPr>
          <a:xfrm>
            <a:off x="3441948" y="5147618"/>
            <a:ext cx="749077" cy="755310"/>
          </a:xfrm>
          <a:prstGeom prst="foldedCorner">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a:p>
        </p:txBody>
      </p:sp>
      <p:sp>
        <p:nvSpPr>
          <p:cNvPr id="13" name="メモ 12"/>
          <p:cNvSpPr/>
          <p:nvPr/>
        </p:nvSpPr>
        <p:spPr>
          <a:xfrm>
            <a:off x="3963696" y="5452264"/>
            <a:ext cx="749077" cy="755310"/>
          </a:xfrm>
          <a:prstGeom prst="foldedCorner">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a:p>
        </p:txBody>
      </p:sp>
      <p:sp>
        <p:nvSpPr>
          <p:cNvPr id="14" name="メモ 13"/>
          <p:cNvSpPr/>
          <p:nvPr/>
        </p:nvSpPr>
        <p:spPr>
          <a:xfrm>
            <a:off x="4533480" y="5345856"/>
            <a:ext cx="749077" cy="755310"/>
          </a:xfrm>
          <a:prstGeom prst="foldedCorner">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a:p>
        </p:txBody>
      </p:sp>
      <p:sp>
        <p:nvSpPr>
          <p:cNvPr id="15" name="メモ 14"/>
          <p:cNvSpPr/>
          <p:nvPr/>
        </p:nvSpPr>
        <p:spPr>
          <a:xfrm>
            <a:off x="5285030" y="5399060"/>
            <a:ext cx="749077" cy="755310"/>
          </a:xfrm>
          <a:prstGeom prst="foldedCorner">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a:p>
        </p:txBody>
      </p:sp>
      <p:sp>
        <p:nvSpPr>
          <p:cNvPr id="16" name="下矢印 15"/>
          <p:cNvSpPr/>
          <p:nvPr/>
        </p:nvSpPr>
        <p:spPr>
          <a:xfrm rot="10800000">
            <a:off x="4072838" y="4619670"/>
            <a:ext cx="484632" cy="50521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p:cNvSpPr txBox="1"/>
          <p:nvPr/>
        </p:nvSpPr>
        <p:spPr>
          <a:xfrm>
            <a:off x="5247859" y="2733923"/>
            <a:ext cx="1579278" cy="707886"/>
          </a:xfrm>
          <a:prstGeom prst="rect">
            <a:avLst/>
          </a:prstGeom>
          <a:noFill/>
        </p:spPr>
        <p:txBody>
          <a:bodyPr wrap="none" rtlCol="0">
            <a:spAutoFit/>
          </a:bodyPr>
          <a:lstStyle/>
          <a:p>
            <a:r>
              <a:rPr lang="ja-JP" altLang="en-US" sz="2000" dirty="0" smtClean="0"/>
              <a:t>ライブラリ</a:t>
            </a:r>
            <a:endParaRPr lang="en-US" altLang="ja-JP" sz="2000" dirty="0" smtClean="0"/>
          </a:p>
          <a:p>
            <a:r>
              <a:rPr lang="ja-JP" altLang="en-US" sz="2000" dirty="0" smtClean="0"/>
              <a:t>として再利用</a:t>
            </a:r>
            <a:endParaRPr kumimoji="1" lang="ja-JP" altLang="en-US" sz="2000" dirty="0"/>
          </a:p>
        </p:txBody>
      </p:sp>
      <p:sp>
        <p:nvSpPr>
          <p:cNvPr id="18" name="テキスト ボックス 17"/>
          <p:cNvSpPr txBox="1"/>
          <p:nvPr/>
        </p:nvSpPr>
        <p:spPr>
          <a:xfrm>
            <a:off x="1834598" y="2806498"/>
            <a:ext cx="1579278" cy="707886"/>
          </a:xfrm>
          <a:prstGeom prst="rect">
            <a:avLst/>
          </a:prstGeom>
          <a:noFill/>
        </p:spPr>
        <p:txBody>
          <a:bodyPr wrap="none" rtlCol="0">
            <a:spAutoFit/>
          </a:bodyPr>
          <a:lstStyle/>
          <a:p>
            <a:r>
              <a:rPr lang="ja-JP" altLang="en-US" sz="2000" dirty="0"/>
              <a:t>外部</a:t>
            </a:r>
            <a:r>
              <a:rPr lang="ja-JP" altLang="en-US" sz="2000" dirty="0" smtClean="0"/>
              <a:t>ツール</a:t>
            </a:r>
            <a:endParaRPr lang="en-US" altLang="ja-JP" sz="2000" dirty="0" smtClean="0"/>
          </a:p>
          <a:p>
            <a:r>
              <a:rPr lang="ja-JP" altLang="en-US" sz="2000" dirty="0" smtClean="0"/>
              <a:t>として再利用</a:t>
            </a:r>
            <a:endParaRPr lang="en-US" altLang="ja-JP" sz="2000" dirty="0" smtClean="0"/>
          </a:p>
        </p:txBody>
      </p:sp>
      <p:sp>
        <p:nvSpPr>
          <p:cNvPr id="21" name="テキスト ボックス 20"/>
          <p:cNvSpPr txBox="1"/>
          <p:nvPr/>
        </p:nvSpPr>
        <p:spPr>
          <a:xfrm>
            <a:off x="267644" y="1579679"/>
            <a:ext cx="8523487" cy="400110"/>
          </a:xfrm>
          <a:prstGeom prst="rect">
            <a:avLst/>
          </a:prstGeom>
          <a:noFill/>
        </p:spPr>
        <p:txBody>
          <a:bodyPr wrap="none" rtlCol="0">
            <a:spAutoFit/>
          </a:bodyPr>
          <a:lstStyle/>
          <a:p>
            <a:r>
              <a:rPr lang="ja-JP" altLang="en-US" sz="2000" dirty="0"/>
              <a:t>信頼性の高いプログラムを高速に作るため，再利用が古くから提案されて</a:t>
            </a:r>
            <a:r>
              <a:rPr lang="ja-JP" altLang="en-US" sz="2000" dirty="0" smtClean="0"/>
              <a:t>いる</a:t>
            </a:r>
            <a:endParaRPr lang="en-US" altLang="ja-JP" sz="2000" dirty="0"/>
          </a:p>
        </p:txBody>
      </p:sp>
      <p:sp>
        <p:nvSpPr>
          <p:cNvPr id="22" name="テキスト ボックス 21"/>
          <p:cNvSpPr txBox="1"/>
          <p:nvPr/>
        </p:nvSpPr>
        <p:spPr>
          <a:xfrm>
            <a:off x="4524577" y="4684531"/>
            <a:ext cx="2690160" cy="461665"/>
          </a:xfrm>
          <a:prstGeom prst="rect">
            <a:avLst/>
          </a:prstGeom>
          <a:noFill/>
        </p:spPr>
        <p:txBody>
          <a:bodyPr wrap="none" rtlCol="0">
            <a:spAutoFit/>
          </a:bodyPr>
          <a:lstStyle/>
          <a:p>
            <a:r>
              <a:rPr lang="ja-JP" altLang="en-US" sz="2400" u="sng" dirty="0"/>
              <a:t>ソースコード</a:t>
            </a:r>
            <a:r>
              <a:rPr lang="ja-JP" altLang="en-US" sz="2400" u="sng" dirty="0" smtClean="0"/>
              <a:t>再利用</a:t>
            </a:r>
            <a:endParaRPr kumimoji="1" lang="ja-JP" altLang="en-US" sz="2400" u="sng" dirty="0"/>
          </a:p>
        </p:txBody>
      </p:sp>
      <p:sp>
        <p:nvSpPr>
          <p:cNvPr id="3" name="スライド番号プレースホルダー 2"/>
          <p:cNvSpPr>
            <a:spLocks noGrp="1"/>
          </p:cNvSpPr>
          <p:nvPr>
            <p:ph type="sldNum" sz="quarter" idx="12"/>
          </p:nvPr>
        </p:nvSpPr>
        <p:spPr/>
        <p:txBody>
          <a:bodyPr/>
          <a:lstStyle/>
          <a:p>
            <a:fld id="{25B2C30A-EDF6-4AD0-9AE3-BFC1502D505A}" type="slidenum">
              <a:rPr kumimoji="1" lang="ja-JP" altLang="en-US" smtClean="0"/>
              <a:t>3</a:t>
            </a:fld>
            <a:endParaRPr kumimoji="1" lang="ja-JP" altLang="en-US"/>
          </a:p>
        </p:txBody>
      </p:sp>
      <p:pic>
        <p:nvPicPr>
          <p:cNvPr id="1026" name="Picture 2" descr="http://upload.wikimedia.org/wikipedia/commons/thumb/b/b0/NewTux.svg/625px-NewTux.svg.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65883" y="2591440"/>
            <a:ext cx="663875" cy="795984"/>
          </a:xfrm>
          <a:prstGeom prst="rect">
            <a:avLst/>
          </a:prstGeom>
          <a:noFill/>
          <a:extLst>
            <a:ext uri="{909E8E84-426E-40DD-AFC4-6F175D3DCCD1}">
              <a14:hiddenFill xmlns:a14="http://schemas.microsoft.com/office/drawing/2010/main">
                <a:solidFill>
                  <a:srgbClr val="FFFFFF"/>
                </a:solidFill>
              </a14:hiddenFill>
            </a:ext>
          </a:extLst>
        </p:spPr>
      </p:pic>
      <p:sp>
        <p:nvSpPr>
          <p:cNvPr id="19" name="テキスト ボックス 18"/>
          <p:cNvSpPr txBox="1"/>
          <p:nvPr/>
        </p:nvSpPr>
        <p:spPr>
          <a:xfrm>
            <a:off x="246726" y="3490452"/>
            <a:ext cx="1580881" cy="646331"/>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pPr algn="ctr"/>
            <a:r>
              <a:rPr lang="en-US" altLang="ja-JP" dirty="0"/>
              <a:t>sort</a:t>
            </a:r>
          </a:p>
          <a:p>
            <a:pPr algn="ctr"/>
            <a:r>
              <a:rPr lang="en-US" altLang="ja-JP" dirty="0"/>
              <a:t>(</a:t>
            </a:r>
            <a:r>
              <a:rPr lang="en-US" altLang="ja-JP" dirty="0" err="1"/>
              <a:t>unix</a:t>
            </a:r>
            <a:r>
              <a:rPr lang="en-US" altLang="ja-JP" dirty="0"/>
              <a:t> </a:t>
            </a:r>
            <a:r>
              <a:rPr lang="ja-JP" altLang="en-US" dirty="0"/>
              <a:t>コマンド</a:t>
            </a:r>
            <a:r>
              <a:rPr lang="en-US" altLang="ja-JP" dirty="0" smtClean="0"/>
              <a:t>)</a:t>
            </a:r>
            <a:endParaRPr lang="en-US" altLang="ja-JP" dirty="0"/>
          </a:p>
        </p:txBody>
      </p:sp>
      <p:pic>
        <p:nvPicPr>
          <p:cNvPr id="1028" name="Picture 4" descr="http://upload.wikimedia.org/wikipedia/commons/4/45/Duke3D.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746081" y="4029841"/>
            <a:ext cx="1016915" cy="1075804"/>
          </a:xfrm>
          <a:prstGeom prst="rect">
            <a:avLst/>
          </a:prstGeom>
          <a:noFill/>
          <a:extLst>
            <a:ext uri="{909E8E84-426E-40DD-AFC4-6F175D3DCCD1}">
              <a14:hiddenFill xmlns:a14="http://schemas.microsoft.com/office/drawing/2010/main">
                <a:solidFill>
                  <a:srgbClr val="FFFFFF"/>
                </a:solidFill>
              </a14:hiddenFill>
            </a:ext>
          </a:extLst>
        </p:spPr>
      </p:pic>
      <p:sp>
        <p:nvSpPr>
          <p:cNvPr id="24" name="テキスト ボックス 23"/>
          <p:cNvSpPr txBox="1"/>
          <p:nvPr/>
        </p:nvSpPr>
        <p:spPr>
          <a:xfrm>
            <a:off x="6987651" y="3063380"/>
            <a:ext cx="2025717" cy="92333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altLang="ja-JP" dirty="0"/>
              <a:t>Collections. sort</a:t>
            </a:r>
          </a:p>
          <a:p>
            <a:pPr algn="ctr"/>
            <a:r>
              <a:rPr lang="en-US" altLang="ja-JP" dirty="0"/>
              <a:t>(Java </a:t>
            </a:r>
            <a:r>
              <a:rPr lang="ja-JP" altLang="en-US" dirty="0" smtClean="0"/>
              <a:t>標準</a:t>
            </a:r>
            <a:endParaRPr lang="en-US" altLang="ja-JP" dirty="0" smtClean="0"/>
          </a:p>
          <a:p>
            <a:pPr algn="ctr"/>
            <a:r>
              <a:rPr lang="ja-JP" altLang="en-US" dirty="0" smtClean="0"/>
              <a:t>ライブラリ）</a:t>
            </a:r>
            <a:endParaRPr lang="ja-JP" altLang="en-US" dirty="0"/>
          </a:p>
        </p:txBody>
      </p:sp>
      <p:sp>
        <p:nvSpPr>
          <p:cNvPr id="23" name="テキスト ボックス 22"/>
          <p:cNvSpPr txBox="1"/>
          <p:nvPr/>
        </p:nvSpPr>
        <p:spPr>
          <a:xfrm>
            <a:off x="3184934" y="2219704"/>
            <a:ext cx="2241319" cy="369332"/>
          </a:xfrm>
          <a:prstGeom prst="rect">
            <a:avLst/>
          </a:prstGeom>
          <a:noFill/>
        </p:spPr>
        <p:txBody>
          <a:bodyPr wrap="none" rtlCol="0">
            <a:spAutoFit/>
          </a:bodyPr>
          <a:lstStyle/>
          <a:p>
            <a:r>
              <a:rPr lang="ja-JP" altLang="en-US" dirty="0" smtClean="0"/>
              <a:t>例：ソート機能の実装</a:t>
            </a:r>
            <a:endParaRPr kumimoji="1" lang="ja-JP" altLang="en-US" dirty="0"/>
          </a:p>
        </p:txBody>
      </p:sp>
      <p:pic>
        <p:nvPicPr>
          <p:cNvPr id="26" name="図 2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720229" y="4753354"/>
            <a:ext cx="1345065" cy="1345065"/>
          </a:xfrm>
          <a:prstGeom prst="rect">
            <a:avLst/>
          </a:prstGeom>
        </p:spPr>
      </p:pic>
    </p:spTree>
    <p:extLst>
      <p:ext uri="{BB962C8B-B14F-4D97-AF65-F5344CB8AC3E}">
        <p14:creationId xmlns:p14="http://schemas.microsoft.com/office/powerpoint/2010/main" val="345562912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スケーラビリティに対する調査</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解析対象の大きさを変化させて，前処理にかかる時間を計測</a:t>
            </a:r>
            <a:endParaRPr lang="en-US" altLang="ja-JP" dirty="0" smtClean="0"/>
          </a:p>
          <a:p>
            <a:pPr lvl="1"/>
            <a:r>
              <a:rPr lang="ja-JP" altLang="en-US" dirty="0" smtClean="0"/>
              <a:t>解析対象の大きさは，解析対象に加えるライブラリを変化させることで</a:t>
            </a:r>
            <a:r>
              <a:rPr lang="ja-JP" altLang="en-US" dirty="0"/>
              <a:t>増減</a:t>
            </a:r>
            <a:r>
              <a:rPr lang="ja-JP" altLang="en-US" dirty="0" smtClean="0"/>
              <a:t>させた</a:t>
            </a:r>
            <a:endParaRPr lang="en-US" altLang="ja-JP" dirty="0" smtClean="0"/>
          </a:p>
          <a:p>
            <a:pPr lvl="1"/>
            <a:r>
              <a:rPr lang="ja-JP" altLang="en-US" dirty="0" smtClean="0"/>
              <a:t>ただし，実行時間は</a:t>
            </a:r>
            <a:r>
              <a:rPr lang="en-US" altLang="ja-JP" dirty="0" smtClean="0"/>
              <a:t>1</a:t>
            </a:r>
            <a:r>
              <a:rPr lang="ja-JP" altLang="en-US" dirty="0" smtClean="0"/>
              <a:t>時間を超えた場合は処理を打ち切った</a:t>
            </a:r>
            <a:endParaRPr kumimoji="1" lang="ja-JP" altLang="en-US" dirty="0"/>
          </a:p>
        </p:txBody>
      </p:sp>
      <p:sp>
        <p:nvSpPr>
          <p:cNvPr id="4" name="スライド番号プレースホルダー 3"/>
          <p:cNvSpPr>
            <a:spLocks noGrp="1"/>
          </p:cNvSpPr>
          <p:nvPr>
            <p:ph type="sldNum" sz="quarter" idx="12"/>
          </p:nvPr>
        </p:nvSpPr>
        <p:spPr/>
        <p:txBody>
          <a:bodyPr/>
          <a:lstStyle/>
          <a:p>
            <a:fld id="{25B2C30A-EDF6-4AD0-9AE3-BFC1502D505A}" type="slidenum">
              <a:rPr kumimoji="1" lang="ja-JP" altLang="en-US" smtClean="0"/>
              <a:t>30</a:t>
            </a:fld>
            <a:endParaRPr kumimoji="1" lang="ja-JP" altLang="en-US"/>
          </a:p>
        </p:txBody>
      </p:sp>
    </p:spTree>
    <p:extLst>
      <p:ext uri="{BB962C8B-B14F-4D97-AF65-F5344CB8AC3E}">
        <p14:creationId xmlns:p14="http://schemas.microsoft.com/office/powerpoint/2010/main" val="419112792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スケーラビリティに対する調査の結果</a:t>
            </a:r>
            <a:endParaRPr kumimoji="1" lang="ja-JP" altLang="en-US" dirty="0"/>
          </a:p>
        </p:txBody>
      </p:sp>
      <p:graphicFrame>
        <p:nvGraphicFramePr>
          <p:cNvPr id="5" name="コンテンツ プレースホルダー 3"/>
          <p:cNvGraphicFramePr>
            <a:graphicFrameLocks noGrp="1"/>
          </p:cNvGraphicFramePr>
          <p:nvPr>
            <p:ph idx="1"/>
            <p:extLst>
              <p:ext uri="{D42A27DB-BD31-4B8C-83A1-F6EECF244321}">
                <p14:modId xmlns:p14="http://schemas.microsoft.com/office/powerpoint/2010/main" val="3256553738"/>
              </p:ext>
            </p:extLst>
          </p:nvPr>
        </p:nvGraphicFramePr>
        <p:xfrm>
          <a:off x="944137" y="1736032"/>
          <a:ext cx="7329708" cy="3952829"/>
        </p:xfrm>
        <a:graphic>
          <a:graphicData uri="http://schemas.openxmlformats.org/drawingml/2006/table">
            <a:tbl>
              <a:tblPr firstRow="1" bandRow="1">
                <a:tableStyleId>{21E4AEA4-8DFA-4A89-87EB-49C32662AFE0}</a:tableStyleId>
              </a:tblPr>
              <a:tblGrid>
                <a:gridCol w="2369129"/>
                <a:gridCol w="1355451"/>
                <a:gridCol w="1356852"/>
                <a:gridCol w="2248276"/>
              </a:tblGrid>
              <a:tr h="586972">
                <a:tc>
                  <a:txBody>
                    <a:bodyPr/>
                    <a:lstStyle/>
                    <a:p>
                      <a:pPr algn="ctr"/>
                      <a:r>
                        <a:rPr kumimoji="1" lang="ja-JP" altLang="en-US" dirty="0" smtClean="0"/>
                        <a:t>命令数</a:t>
                      </a:r>
                      <a:endParaRPr kumimoji="1" lang="ja-JP" altLang="en-US" dirty="0"/>
                    </a:p>
                  </a:txBody>
                  <a:tcPr/>
                </a:tc>
                <a:tc>
                  <a:txBody>
                    <a:bodyPr/>
                    <a:lstStyle/>
                    <a:p>
                      <a:pPr algn="ctr"/>
                      <a:r>
                        <a:rPr kumimoji="1" lang="ja-JP" altLang="en-US" dirty="0" smtClean="0"/>
                        <a:t>試行回数</a:t>
                      </a:r>
                      <a:endParaRPr kumimoji="1" lang="ja-JP" altLang="en-US" dirty="0"/>
                    </a:p>
                  </a:txBody>
                  <a:tcPr/>
                </a:tc>
                <a:tc>
                  <a:txBody>
                    <a:bodyPr/>
                    <a:lstStyle/>
                    <a:p>
                      <a:pPr algn="ctr"/>
                      <a:r>
                        <a:rPr kumimoji="1" lang="ja-JP" altLang="en-US" dirty="0" smtClean="0"/>
                        <a:t>成功率</a:t>
                      </a:r>
                      <a:endParaRPr kumimoji="1" lang="ja-JP" altLang="en-US" dirty="0"/>
                    </a:p>
                  </a:txBody>
                  <a:tcPr/>
                </a:tc>
                <a:tc>
                  <a:txBody>
                    <a:bodyPr/>
                    <a:lstStyle/>
                    <a:p>
                      <a:pPr algn="ctr"/>
                      <a:r>
                        <a:rPr kumimoji="1" lang="ja-JP" altLang="en-US" dirty="0" smtClean="0"/>
                        <a:t>解析時間の中央値</a:t>
                      </a:r>
                      <a:endParaRPr kumimoji="1" lang="en-US" altLang="ja-JP" dirty="0" smtClean="0"/>
                    </a:p>
                    <a:p>
                      <a:pPr algn="ctr"/>
                      <a:r>
                        <a:rPr kumimoji="1" lang="en-US" altLang="ja-JP" dirty="0" smtClean="0"/>
                        <a:t>(second</a:t>
                      </a:r>
                      <a:r>
                        <a:rPr kumimoji="1" lang="ja-JP" altLang="en-US" dirty="0" smtClean="0"/>
                        <a:t>）</a:t>
                      </a:r>
                      <a:endParaRPr kumimoji="1" lang="ja-JP" altLang="en-US" dirty="0"/>
                    </a:p>
                  </a:txBody>
                  <a:tcPr/>
                </a:tc>
              </a:tr>
              <a:tr h="224023">
                <a:tc>
                  <a:txBody>
                    <a:bodyPr/>
                    <a:lstStyle/>
                    <a:p>
                      <a:r>
                        <a:rPr kumimoji="1" lang="en-US" altLang="ja-JP" dirty="0" smtClean="0"/>
                        <a:t>[10,000</a:t>
                      </a:r>
                      <a:r>
                        <a:rPr kumimoji="1" lang="en-US" altLang="ja-JP" baseline="0" dirty="0" smtClean="0"/>
                        <a:t> –</a:t>
                      </a:r>
                      <a:r>
                        <a:rPr kumimoji="1" lang="en-US" altLang="ja-JP" dirty="0" smtClean="0"/>
                        <a:t> 20,000) </a:t>
                      </a:r>
                      <a:endParaRPr kumimoji="1" lang="ja-JP" altLang="en-US" dirty="0"/>
                    </a:p>
                  </a:txBody>
                  <a:tcPr/>
                </a:tc>
                <a:tc>
                  <a:txBody>
                    <a:bodyPr/>
                    <a:lstStyle/>
                    <a:p>
                      <a:pPr algn="r"/>
                      <a:r>
                        <a:rPr kumimoji="1" lang="en-US" altLang="ja-JP" dirty="0" smtClean="0"/>
                        <a:t>8</a:t>
                      </a:r>
                      <a:endParaRPr kumimoji="1" lang="ja-JP" altLang="en-US" dirty="0"/>
                    </a:p>
                  </a:txBody>
                  <a:tcPr/>
                </a:tc>
                <a:tc>
                  <a:txBody>
                    <a:bodyPr/>
                    <a:lstStyle/>
                    <a:p>
                      <a:pPr algn="r"/>
                      <a:r>
                        <a:rPr kumimoji="1" lang="en-US" altLang="ja-JP" dirty="0" smtClean="0"/>
                        <a:t>100%</a:t>
                      </a:r>
                      <a:endParaRPr kumimoji="1" lang="ja-JP" altLang="en-US" dirty="0"/>
                    </a:p>
                  </a:txBody>
                  <a:tcPr/>
                </a:tc>
                <a:tc>
                  <a:txBody>
                    <a:bodyPr/>
                    <a:lstStyle/>
                    <a:p>
                      <a:pPr algn="r"/>
                      <a:r>
                        <a:rPr kumimoji="1" lang="en-US" altLang="ja-JP" dirty="0" smtClean="0"/>
                        <a:t>113.39 </a:t>
                      </a:r>
                      <a:endParaRPr kumimoji="1" lang="ja-JP" altLang="en-US" dirty="0"/>
                    </a:p>
                  </a:txBody>
                  <a:tcPr/>
                </a:tc>
              </a:tr>
              <a:tr h="224023">
                <a:tc>
                  <a:txBody>
                    <a:bodyPr/>
                    <a:lstStyle/>
                    <a:p>
                      <a:r>
                        <a:rPr kumimoji="1" lang="en-US" altLang="ja-JP" dirty="0" smtClean="0"/>
                        <a:t>[20,000 – 30,000)</a:t>
                      </a:r>
                      <a:endParaRPr kumimoji="1" lang="ja-JP" altLang="en-US" dirty="0"/>
                    </a:p>
                  </a:txBody>
                  <a:tcPr/>
                </a:tc>
                <a:tc>
                  <a:txBody>
                    <a:bodyPr/>
                    <a:lstStyle/>
                    <a:p>
                      <a:pPr algn="r"/>
                      <a:r>
                        <a:rPr kumimoji="1" lang="en-US" altLang="ja-JP" dirty="0" smtClean="0"/>
                        <a:t>28</a:t>
                      </a:r>
                      <a:endParaRPr kumimoji="1" lang="ja-JP" altLang="en-US" dirty="0"/>
                    </a:p>
                  </a:txBody>
                  <a:tcPr/>
                </a:tc>
                <a:tc>
                  <a:txBody>
                    <a:bodyPr/>
                    <a:lstStyle/>
                    <a:p>
                      <a:pPr algn="r"/>
                      <a:r>
                        <a:rPr kumimoji="1" lang="en-US" altLang="ja-JP" dirty="0" smtClean="0"/>
                        <a:t>89.28%</a:t>
                      </a:r>
                      <a:endParaRPr kumimoji="1" lang="ja-JP" altLang="en-US" dirty="0"/>
                    </a:p>
                  </a:txBody>
                  <a:tcPr/>
                </a:tc>
                <a:tc>
                  <a:txBody>
                    <a:bodyPr/>
                    <a:lstStyle/>
                    <a:p>
                      <a:pPr algn="r"/>
                      <a:r>
                        <a:rPr kumimoji="1" lang="en-US" altLang="ja-JP" dirty="0" smtClean="0"/>
                        <a:t>121.35</a:t>
                      </a:r>
                      <a:endParaRPr kumimoji="1" lang="ja-JP" altLang="en-US" dirty="0"/>
                    </a:p>
                  </a:txBody>
                  <a:tcPr/>
                </a:tc>
              </a:tr>
              <a:tr h="224023">
                <a:tc>
                  <a:txBody>
                    <a:bodyPr/>
                    <a:lstStyle/>
                    <a:p>
                      <a:r>
                        <a:rPr kumimoji="1" lang="en-US" altLang="ja-JP" dirty="0" smtClean="0"/>
                        <a:t>[30,000</a:t>
                      </a:r>
                      <a:r>
                        <a:rPr kumimoji="1" lang="en-US" altLang="ja-JP" baseline="0" dirty="0" smtClean="0"/>
                        <a:t> – 40,000)</a:t>
                      </a:r>
                      <a:endParaRPr kumimoji="1" lang="ja-JP" altLang="en-US" dirty="0"/>
                    </a:p>
                  </a:txBody>
                  <a:tcPr/>
                </a:tc>
                <a:tc>
                  <a:txBody>
                    <a:bodyPr/>
                    <a:lstStyle/>
                    <a:p>
                      <a:pPr algn="r"/>
                      <a:r>
                        <a:rPr kumimoji="1" lang="en-US" altLang="ja-JP" dirty="0" smtClean="0"/>
                        <a:t>12</a:t>
                      </a:r>
                      <a:endParaRPr kumimoji="1" lang="ja-JP" altLang="en-US" dirty="0"/>
                    </a:p>
                  </a:txBody>
                  <a:tcPr/>
                </a:tc>
                <a:tc>
                  <a:txBody>
                    <a:bodyPr/>
                    <a:lstStyle/>
                    <a:p>
                      <a:pPr algn="r"/>
                      <a:r>
                        <a:rPr kumimoji="1" lang="en-US" altLang="ja-JP" dirty="0" smtClean="0"/>
                        <a:t>83.33%</a:t>
                      </a:r>
                      <a:endParaRPr kumimoji="1" lang="ja-JP" altLang="en-US" dirty="0"/>
                    </a:p>
                  </a:txBody>
                  <a:tcPr/>
                </a:tc>
                <a:tc>
                  <a:txBody>
                    <a:bodyPr/>
                    <a:lstStyle/>
                    <a:p>
                      <a:pPr algn="r"/>
                      <a:r>
                        <a:rPr kumimoji="1" lang="en-US" altLang="ja-JP" dirty="0" smtClean="0"/>
                        <a:t>255.02</a:t>
                      </a:r>
                      <a:endParaRPr kumimoji="1" lang="ja-JP" altLang="en-US" dirty="0"/>
                    </a:p>
                  </a:txBody>
                  <a:tcPr/>
                </a:tc>
              </a:tr>
              <a:tr h="224023">
                <a:tc>
                  <a:txBody>
                    <a:bodyPr/>
                    <a:lstStyle/>
                    <a:p>
                      <a:r>
                        <a:rPr kumimoji="1" lang="en-US" altLang="ja-JP" dirty="0" smtClean="0"/>
                        <a:t>[40,000</a:t>
                      </a:r>
                      <a:r>
                        <a:rPr kumimoji="1" lang="en-US" altLang="ja-JP" baseline="0" dirty="0" smtClean="0"/>
                        <a:t> – 50,000)</a:t>
                      </a:r>
                      <a:endParaRPr kumimoji="1" lang="ja-JP" altLang="en-US" dirty="0"/>
                    </a:p>
                  </a:txBody>
                  <a:tcPr/>
                </a:tc>
                <a:tc>
                  <a:txBody>
                    <a:bodyPr/>
                    <a:lstStyle/>
                    <a:p>
                      <a:pPr algn="r"/>
                      <a:r>
                        <a:rPr kumimoji="1" lang="en-US" altLang="ja-JP" dirty="0" smtClean="0"/>
                        <a:t>11</a:t>
                      </a:r>
                      <a:endParaRPr kumimoji="1" lang="ja-JP" altLang="en-US" dirty="0"/>
                    </a:p>
                  </a:txBody>
                  <a:tcPr/>
                </a:tc>
                <a:tc>
                  <a:txBody>
                    <a:bodyPr/>
                    <a:lstStyle/>
                    <a:p>
                      <a:pPr algn="r"/>
                      <a:r>
                        <a:rPr kumimoji="1" lang="en-US" altLang="ja-JP" dirty="0" smtClean="0"/>
                        <a:t>90.90%</a:t>
                      </a:r>
                      <a:endParaRPr kumimoji="1" lang="ja-JP" altLang="en-US" dirty="0"/>
                    </a:p>
                  </a:txBody>
                  <a:tcPr/>
                </a:tc>
                <a:tc>
                  <a:txBody>
                    <a:bodyPr/>
                    <a:lstStyle/>
                    <a:p>
                      <a:pPr algn="r"/>
                      <a:r>
                        <a:rPr kumimoji="1" lang="en-US" altLang="ja-JP" dirty="0" smtClean="0"/>
                        <a:t>416.16</a:t>
                      </a:r>
                      <a:endParaRPr kumimoji="1" lang="ja-JP" altLang="en-US" dirty="0"/>
                    </a:p>
                  </a:txBody>
                  <a:tcPr/>
                </a:tc>
              </a:tr>
              <a:tr h="224023">
                <a:tc>
                  <a:txBody>
                    <a:bodyPr/>
                    <a:lstStyle/>
                    <a:p>
                      <a:r>
                        <a:rPr kumimoji="1" lang="en-US" altLang="ja-JP" dirty="0" smtClean="0"/>
                        <a:t>[50,000</a:t>
                      </a:r>
                      <a:r>
                        <a:rPr kumimoji="1" lang="en-US" altLang="ja-JP" baseline="0" dirty="0" smtClean="0"/>
                        <a:t> – 60,000)</a:t>
                      </a:r>
                      <a:endParaRPr kumimoji="1" lang="ja-JP" altLang="en-US" dirty="0"/>
                    </a:p>
                  </a:txBody>
                  <a:tcPr/>
                </a:tc>
                <a:tc>
                  <a:txBody>
                    <a:bodyPr/>
                    <a:lstStyle/>
                    <a:p>
                      <a:pPr algn="r"/>
                      <a:r>
                        <a:rPr kumimoji="1" lang="en-US" altLang="ja-JP" dirty="0" smtClean="0"/>
                        <a:t>2</a:t>
                      </a:r>
                      <a:endParaRPr kumimoji="1" lang="ja-JP" altLang="en-US" dirty="0"/>
                    </a:p>
                  </a:txBody>
                  <a:tcPr/>
                </a:tc>
                <a:tc>
                  <a:txBody>
                    <a:bodyPr/>
                    <a:lstStyle/>
                    <a:p>
                      <a:pPr algn="r"/>
                      <a:r>
                        <a:rPr kumimoji="1" lang="en-US" altLang="ja-JP" dirty="0" smtClean="0"/>
                        <a:t>100%</a:t>
                      </a:r>
                      <a:endParaRPr kumimoji="1" lang="ja-JP" altLang="en-US" dirty="0"/>
                    </a:p>
                  </a:txBody>
                  <a:tcPr/>
                </a:tc>
                <a:tc>
                  <a:txBody>
                    <a:bodyPr/>
                    <a:lstStyle/>
                    <a:p>
                      <a:pPr algn="r"/>
                      <a:r>
                        <a:rPr kumimoji="1" lang="en-US" altLang="ja-JP" dirty="0" smtClean="0"/>
                        <a:t>307.81</a:t>
                      </a:r>
                      <a:endParaRPr kumimoji="1" lang="ja-JP" altLang="en-US" dirty="0"/>
                    </a:p>
                  </a:txBody>
                  <a:tcPr/>
                </a:tc>
              </a:tr>
              <a:tr h="224023">
                <a:tc>
                  <a:txBody>
                    <a:bodyPr/>
                    <a:lstStyle/>
                    <a:p>
                      <a:r>
                        <a:rPr kumimoji="1" lang="en-US" altLang="ja-JP" dirty="0" smtClean="0"/>
                        <a:t>[60,000 –</a:t>
                      </a:r>
                      <a:r>
                        <a:rPr kumimoji="1" lang="en-US" altLang="ja-JP" baseline="0" dirty="0" smtClean="0"/>
                        <a:t> 70,000)</a:t>
                      </a:r>
                      <a:endParaRPr kumimoji="1" lang="ja-JP" altLang="en-US" dirty="0"/>
                    </a:p>
                  </a:txBody>
                  <a:tcPr/>
                </a:tc>
                <a:tc>
                  <a:txBody>
                    <a:bodyPr/>
                    <a:lstStyle/>
                    <a:p>
                      <a:pPr algn="r"/>
                      <a:r>
                        <a:rPr kumimoji="1" lang="en-US" altLang="ja-JP" dirty="0" smtClean="0"/>
                        <a:t>3</a:t>
                      </a:r>
                      <a:endParaRPr kumimoji="1" lang="ja-JP" altLang="en-US" dirty="0"/>
                    </a:p>
                  </a:txBody>
                  <a:tcPr/>
                </a:tc>
                <a:tc>
                  <a:txBody>
                    <a:bodyPr/>
                    <a:lstStyle/>
                    <a:p>
                      <a:pPr algn="r"/>
                      <a:r>
                        <a:rPr kumimoji="1" lang="en-US" altLang="ja-JP" dirty="0" smtClean="0"/>
                        <a:t>100%</a:t>
                      </a:r>
                      <a:endParaRPr kumimoji="1" lang="ja-JP" altLang="en-US" dirty="0"/>
                    </a:p>
                  </a:txBody>
                  <a:tcPr/>
                </a:tc>
                <a:tc>
                  <a:txBody>
                    <a:bodyPr/>
                    <a:lstStyle/>
                    <a:p>
                      <a:pPr algn="r"/>
                      <a:r>
                        <a:rPr kumimoji="1" lang="en-US" altLang="ja-JP" dirty="0" smtClean="0"/>
                        <a:t>837.48</a:t>
                      </a:r>
                      <a:endParaRPr kumimoji="1" lang="ja-JP" altLang="en-US" dirty="0"/>
                    </a:p>
                  </a:txBody>
                  <a:tcPr/>
                </a:tc>
              </a:tr>
              <a:tr h="224023">
                <a:tc>
                  <a:txBody>
                    <a:bodyPr/>
                    <a:lstStyle/>
                    <a:p>
                      <a:r>
                        <a:rPr kumimoji="1" lang="en-US" altLang="ja-JP" dirty="0" smtClean="0"/>
                        <a:t>[70,000</a:t>
                      </a:r>
                      <a:r>
                        <a:rPr kumimoji="1" lang="en-US" altLang="ja-JP" baseline="0" dirty="0" smtClean="0"/>
                        <a:t> – 80,000)</a:t>
                      </a:r>
                      <a:endParaRPr kumimoji="1" lang="ja-JP" altLang="en-US" dirty="0"/>
                    </a:p>
                  </a:txBody>
                  <a:tcPr/>
                </a:tc>
                <a:tc>
                  <a:txBody>
                    <a:bodyPr/>
                    <a:lstStyle/>
                    <a:p>
                      <a:pPr algn="r"/>
                      <a:r>
                        <a:rPr kumimoji="1" lang="en-US" altLang="ja-JP" dirty="0" smtClean="0"/>
                        <a:t>9</a:t>
                      </a:r>
                      <a:endParaRPr kumimoji="1" lang="ja-JP" altLang="en-US" dirty="0"/>
                    </a:p>
                  </a:txBody>
                  <a:tcPr/>
                </a:tc>
                <a:tc>
                  <a:txBody>
                    <a:bodyPr/>
                    <a:lstStyle/>
                    <a:p>
                      <a:pPr algn="r"/>
                      <a:r>
                        <a:rPr kumimoji="1" lang="en-US" altLang="ja-JP" dirty="0" smtClean="0"/>
                        <a:t>55.55%</a:t>
                      </a:r>
                      <a:endParaRPr kumimoji="1" lang="ja-JP" altLang="en-US" dirty="0"/>
                    </a:p>
                  </a:txBody>
                  <a:tcPr/>
                </a:tc>
                <a:tc>
                  <a:txBody>
                    <a:bodyPr/>
                    <a:lstStyle/>
                    <a:p>
                      <a:pPr algn="r"/>
                      <a:r>
                        <a:rPr kumimoji="1" lang="en-US" altLang="ja-JP" dirty="0" smtClean="0"/>
                        <a:t>807.05</a:t>
                      </a:r>
                      <a:endParaRPr kumimoji="1" lang="ja-JP" altLang="en-US" dirty="0"/>
                    </a:p>
                  </a:txBody>
                  <a:tcPr/>
                </a:tc>
              </a:tr>
              <a:tr h="224023">
                <a:tc>
                  <a:txBody>
                    <a:bodyPr/>
                    <a:lstStyle/>
                    <a:p>
                      <a:r>
                        <a:rPr kumimoji="1" lang="en-US" altLang="ja-JP" dirty="0" smtClean="0"/>
                        <a:t>[80,000 – 90,000)</a:t>
                      </a:r>
                      <a:endParaRPr kumimoji="1" lang="ja-JP" altLang="en-US" dirty="0"/>
                    </a:p>
                  </a:txBody>
                  <a:tcPr/>
                </a:tc>
                <a:tc>
                  <a:txBody>
                    <a:bodyPr/>
                    <a:lstStyle/>
                    <a:p>
                      <a:pPr algn="r"/>
                      <a:r>
                        <a:rPr kumimoji="1" lang="en-US" altLang="ja-JP" dirty="0" smtClean="0"/>
                        <a:t>9</a:t>
                      </a:r>
                      <a:endParaRPr kumimoji="1" lang="ja-JP" altLang="en-US" dirty="0"/>
                    </a:p>
                  </a:txBody>
                  <a:tcPr/>
                </a:tc>
                <a:tc>
                  <a:txBody>
                    <a:bodyPr/>
                    <a:lstStyle/>
                    <a:p>
                      <a:pPr algn="r"/>
                      <a:r>
                        <a:rPr kumimoji="1" lang="en-US" altLang="ja-JP" dirty="0" smtClean="0"/>
                        <a:t>11.11%</a:t>
                      </a:r>
                      <a:endParaRPr kumimoji="1" lang="ja-JP" altLang="en-US" dirty="0"/>
                    </a:p>
                  </a:txBody>
                  <a:tcPr/>
                </a:tc>
                <a:tc>
                  <a:txBody>
                    <a:bodyPr/>
                    <a:lstStyle/>
                    <a:p>
                      <a:pPr algn="r"/>
                      <a:r>
                        <a:rPr kumimoji="1" lang="en-US" altLang="ja-JP" dirty="0" smtClean="0"/>
                        <a:t>1,934.65</a:t>
                      </a:r>
                      <a:endParaRPr kumimoji="1" lang="ja-JP" altLang="en-US" dirty="0"/>
                    </a:p>
                  </a:txBody>
                  <a:tcPr/>
                </a:tc>
              </a:tr>
              <a:tr h="386669">
                <a:tc>
                  <a:txBody>
                    <a:bodyPr/>
                    <a:lstStyle/>
                    <a:p>
                      <a:r>
                        <a:rPr kumimoji="1" lang="en-US" altLang="ja-JP" dirty="0" smtClean="0"/>
                        <a:t>[100,000</a:t>
                      </a:r>
                      <a:r>
                        <a:rPr kumimoji="1" lang="en-US" altLang="ja-JP" baseline="0" dirty="0" smtClean="0"/>
                        <a:t> – 230,000)</a:t>
                      </a:r>
                      <a:endParaRPr kumimoji="1" lang="ja-JP" altLang="en-US" dirty="0"/>
                    </a:p>
                  </a:txBody>
                  <a:tcPr/>
                </a:tc>
                <a:tc>
                  <a:txBody>
                    <a:bodyPr/>
                    <a:lstStyle/>
                    <a:p>
                      <a:pPr algn="r"/>
                      <a:r>
                        <a:rPr kumimoji="1" lang="en-US" altLang="ja-JP" dirty="0" smtClean="0"/>
                        <a:t>14</a:t>
                      </a:r>
                      <a:endParaRPr kumimoji="1" lang="ja-JP" altLang="en-US" dirty="0"/>
                    </a:p>
                  </a:txBody>
                  <a:tcPr/>
                </a:tc>
                <a:tc>
                  <a:txBody>
                    <a:bodyPr/>
                    <a:lstStyle/>
                    <a:p>
                      <a:pPr algn="r"/>
                      <a:r>
                        <a:rPr kumimoji="1" lang="en-US" altLang="ja-JP" dirty="0" smtClean="0"/>
                        <a:t>0%</a:t>
                      </a:r>
                      <a:endParaRPr kumimoji="1" lang="ja-JP" altLang="en-US" dirty="0"/>
                    </a:p>
                  </a:txBody>
                  <a:tcPr/>
                </a:tc>
                <a:tc>
                  <a:txBody>
                    <a:bodyPr/>
                    <a:lstStyle/>
                    <a:p>
                      <a:pPr algn="r"/>
                      <a:r>
                        <a:rPr kumimoji="1" lang="en-US" altLang="ja-JP" dirty="0" smtClean="0"/>
                        <a:t>N/A</a:t>
                      </a:r>
                      <a:endParaRPr kumimoji="1" lang="ja-JP" altLang="en-US" dirty="0"/>
                    </a:p>
                  </a:txBody>
                  <a:tcPr/>
                </a:tc>
              </a:tr>
            </a:tbl>
          </a:graphicData>
        </a:graphic>
      </p:graphicFrame>
      <p:cxnSp>
        <p:nvCxnSpPr>
          <p:cNvPr id="4" name="直線コネクタ 3"/>
          <p:cNvCxnSpPr/>
          <p:nvPr/>
        </p:nvCxnSpPr>
        <p:spPr>
          <a:xfrm flipV="1">
            <a:off x="73740" y="4575889"/>
            <a:ext cx="8813260" cy="972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3" name="テキスト ボックス 2"/>
          <p:cNvSpPr txBox="1"/>
          <p:nvPr/>
        </p:nvSpPr>
        <p:spPr>
          <a:xfrm>
            <a:off x="552301" y="5706004"/>
            <a:ext cx="7848623" cy="830997"/>
          </a:xfrm>
          <a:prstGeom prst="rect">
            <a:avLst/>
          </a:prstGeom>
          <a:solidFill>
            <a:schemeClr val="bg1"/>
          </a:solidFill>
        </p:spPr>
        <p:txBody>
          <a:bodyPr wrap="none" rtlCol="0">
            <a:spAutoFit/>
          </a:bodyPr>
          <a:lstStyle/>
          <a:p>
            <a:r>
              <a:rPr lang="ja-JP" altLang="en-US" sz="2400" dirty="0"/>
              <a:t>他</a:t>
            </a:r>
            <a:r>
              <a:rPr lang="ja-JP" altLang="en-US" sz="2400" dirty="0" smtClean="0"/>
              <a:t>の手法は，</a:t>
            </a:r>
            <a:r>
              <a:rPr kumimoji="1" lang="en-US" altLang="ja-JP" sz="2400" dirty="0" smtClean="0"/>
              <a:t>770,000</a:t>
            </a:r>
            <a:r>
              <a:rPr kumimoji="1" lang="ja-JP" altLang="en-US" sz="2400" dirty="0" smtClean="0"/>
              <a:t>命令の対象でも，</a:t>
            </a:r>
            <a:r>
              <a:rPr kumimoji="1" lang="en-US" altLang="ja-JP" sz="2400" dirty="0" smtClean="0"/>
              <a:t>SEB</a:t>
            </a:r>
            <a:r>
              <a:rPr kumimoji="1" lang="ja-JP" altLang="en-US" sz="2400" dirty="0" smtClean="0"/>
              <a:t>で</a:t>
            </a:r>
            <a:r>
              <a:rPr kumimoji="1" lang="en-US" altLang="ja-JP" sz="2400" dirty="0" smtClean="0"/>
              <a:t>400</a:t>
            </a:r>
            <a:r>
              <a:rPr kumimoji="1" lang="ja-JP" altLang="en-US" sz="2400" dirty="0" smtClean="0"/>
              <a:t>秒以内，</a:t>
            </a:r>
            <a:endParaRPr kumimoji="1" lang="en-US" altLang="ja-JP" sz="2400" dirty="0" smtClean="0"/>
          </a:p>
          <a:p>
            <a:r>
              <a:rPr kumimoji="1" lang="en-US" altLang="ja-JP" sz="2400" dirty="0" smtClean="0"/>
              <a:t>CIS</a:t>
            </a:r>
            <a:r>
              <a:rPr lang="ja-JP" altLang="en-US" sz="2400" dirty="0" smtClean="0"/>
              <a:t>・</a:t>
            </a:r>
            <a:r>
              <a:rPr lang="en-US" altLang="ja-JP" sz="2400" dirty="0" smtClean="0"/>
              <a:t>HYB</a:t>
            </a:r>
            <a:r>
              <a:rPr lang="ja-JP" altLang="en-US" sz="2400" dirty="0" smtClean="0"/>
              <a:t>でも</a:t>
            </a:r>
            <a:r>
              <a:rPr kumimoji="1" lang="en-US" altLang="ja-JP" sz="2400" dirty="0" smtClean="0"/>
              <a:t>700</a:t>
            </a:r>
            <a:r>
              <a:rPr kumimoji="1" lang="ja-JP" altLang="en-US" sz="2400" dirty="0" smtClean="0"/>
              <a:t>秒以内</a:t>
            </a:r>
            <a:r>
              <a:rPr lang="ja-JP" altLang="en-US" sz="2400" dirty="0" smtClean="0"/>
              <a:t>で前処理が完了した</a:t>
            </a:r>
            <a:endParaRPr kumimoji="1" lang="ja-JP" altLang="en-US" sz="2400" dirty="0"/>
          </a:p>
        </p:txBody>
      </p:sp>
      <p:sp>
        <p:nvSpPr>
          <p:cNvPr id="6" name="テキスト ボックス 5"/>
          <p:cNvSpPr txBox="1"/>
          <p:nvPr/>
        </p:nvSpPr>
        <p:spPr>
          <a:xfrm>
            <a:off x="3925894" y="1417638"/>
            <a:ext cx="1597082" cy="369332"/>
          </a:xfrm>
          <a:prstGeom prst="rect">
            <a:avLst/>
          </a:prstGeom>
          <a:noFill/>
        </p:spPr>
        <p:txBody>
          <a:bodyPr wrap="square" rtlCol="0">
            <a:spAutoFit/>
          </a:bodyPr>
          <a:lstStyle/>
          <a:p>
            <a:r>
              <a:rPr kumimoji="1" lang="en-US" altLang="ja-JP" dirty="0" smtClean="0"/>
              <a:t>IMP</a:t>
            </a:r>
            <a:r>
              <a:rPr kumimoji="1" lang="ja-JP" altLang="en-US" dirty="0" smtClean="0"/>
              <a:t>の</a:t>
            </a:r>
            <a:r>
              <a:rPr lang="ja-JP" altLang="en-US" dirty="0" smtClean="0"/>
              <a:t>結果</a:t>
            </a:r>
            <a:endParaRPr kumimoji="1" lang="ja-JP" altLang="en-US" dirty="0"/>
          </a:p>
        </p:txBody>
      </p:sp>
      <p:sp>
        <p:nvSpPr>
          <p:cNvPr id="7" name="スライド番号プレースホルダー 6"/>
          <p:cNvSpPr>
            <a:spLocks noGrp="1"/>
          </p:cNvSpPr>
          <p:nvPr>
            <p:ph type="sldNum" sz="quarter" idx="12"/>
          </p:nvPr>
        </p:nvSpPr>
        <p:spPr/>
        <p:txBody>
          <a:bodyPr/>
          <a:lstStyle/>
          <a:p>
            <a:fld id="{25B2C30A-EDF6-4AD0-9AE3-BFC1502D505A}" type="slidenum">
              <a:rPr kumimoji="1" lang="ja-JP" altLang="en-US" smtClean="0"/>
              <a:t>31</a:t>
            </a:fld>
            <a:endParaRPr kumimoji="1" lang="ja-JP" altLang="en-US"/>
          </a:p>
        </p:txBody>
      </p:sp>
    </p:spTree>
    <p:extLst>
      <p:ext uri="{BB962C8B-B14F-4D97-AF65-F5344CB8AC3E}">
        <p14:creationId xmlns:p14="http://schemas.microsoft.com/office/powerpoint/2010/main" val="358575894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avrora</a:t>
            </a:r>
            <a:r>
              <a:rPr lang="ja-JP" altLang="en-US" dirty="0" smtClean="0"/>
              <a:t>対象時の</a:t>
            </a:r>
            <a:r>
              <a:rPr lang="en-US" altLang="ja-JP" dirty="0" smtClean="0"/>
              <a:t/>
            </a:r>
            <a:br>
              <a:rPr lang="en-US" altLang="ja-JP" dirty="0" smtClean="0"/>
            </a:br>
            <a:r>
              <a:rPr lang="ja-JP" altLang="en-US" dirty="0" smtClean="0"/>
              <a:t>スライスサイズ比較</a:t>
            </a:r>
            <a:r>
              <a:rPr lang="en-US" altLang="ja-JP" dirty="0" smtClean="0"/>
              <a:t>(ALL)</a:t>
            </a:r>
            <a:endParaRPr kumimoji="1" lang="ja-JP" altLang="en-US" dirty="0"/>
          </a:p>
        </p:txBody>
      </p:sp>
      <p:pic>
        <p:nvPicPr>
          <p:cNvPr id="4" name="コンテンツ プレースホルダー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06746" y="2092037"/>
            <a:ext cx="6397102" cy="4066784"/>
          </a:xfrm>
        </p:spPr>
      </p:pic>
      <p:sp>
        <p:nvSpPr>
          <p:cNvPr id="5" name="テキスト ボックス 4"/>
          <p:cNvSpPr txBox="1"/>
          <p:nvPr/>
        </p:nvSpPr>
        <p:spPr>
          <a:xfrm>
            <a:off x="566853" y="1472068"/>
            <a:ext cx="461665" cy="4840556"/>
          </a:xfrm>
          <a:prstGeom prst="rect">
            <a:avLst/>
          </a:prstGeom>
          <a:noFill/>
        </p:spPr>
        <p:txBody>
          <a:bodyPr vert="eaVert" wrap="square" rtlCol="0">
            <a:spAutoFit/>
          </a:bodyPr>
          <a:lstStyle/>
          <a:p>
            <a:r>
              <a:rPr lang="ja-JP" altLang="en-US" dirty="0"/>
              <a:t>スライス</a:t>
            </a:r>
            <a:r>
              <a:rPr lang="ja-JP" altLang="en-US" dirty="0" smtClean="0"/>
              <a:t>がアプリケーション部</a:t>
            </a:r>
            <a:r>
              <a:rPr lang="ja-JP" altLang="en-US" dirty="0"/>
              <a:t>を</a:t>
            </a:r>
            <a:r>
              <a:rPr lang="ja-JP" altLang="en-US" dirty="0" smtClean="0"/>
              <a:t>占める割合</a:t>
            </a:r>
            <a:r>
              <a:rPr lang="en-US" altLang="ja-JP" dirty="0" smtClean="0"/>
              <a:t>(%)</a:t>
            </a:r>
            <a:endParaRPr kumimoji="1" lang="ja-JP" altLang="en-US" dirty="0"/>
          </a:p>
        </p:txBody>
      </p:sp>
      <p:sp>
        <p:nvSpPr>
          <p:cNvPr id="6" name="テキスト ボックス 5"/>
          <p:cNvSpPr txBox="1"/>
          <p:nvPr/>
        </p:nvSpPr>
        <p:spPr>
          <a:xfrm>
            <a:off x="2189018" y="6119819"/>
            <a:ext cx="2845651" cy="369332"/>
          </a:xfrm>
          <a:prstGeom prst="rect">
            <a:avLst/>
          </a:prstGeom>
          <a:noFill/>
        </p:spPr>
        <p:txBody>
          <a:bodyPr wrap="none" rtlCol="0">
            <a:spAutoFit/>
          </a:bodyPr>
          <a:lstStyle/>
          <a:p>
            <a:r>
              <a:rPr lang="ja-JP" altLang="en-US" dirty="0"/>
              <a:t>スライス</a:t>
            </a:r>
            <a:r>
              <a:rPr lang="ja-JP" altLang="en-US" dirty="0" smtClean="0"/>
              <a:t>基準のインデックス</a:t>
            </a:r>
            <a:endParaRPr kumimoji="1" lang="ja-JP" altLang="en-US" dirty="0"/>
          </a:p>
        </p:txBody>
      </p:sp>
      <mc:AlternateContent xmlns:mc="http://schemas.openxmlformats.org/markup-compatibility/2006" xmlns:a14="http://schemas.microsoft.com/office/drawing/2010/main">
        <mc:Choice Requires="a14">
          <p:graphicFrame>
            <p:nvGraphicFramePr>
              <p:cNvPr id="7" name="表 6"/>
              <p:cNvGraphicFramePr>
                <a:graphicFrameLocks noGrp="1"/>
              </p:cNvGraphicFramePr>
              <p:nvPr>
                <p:extLst/>
              </p:nvPr>
            </p:nvGraphicFramePr>
            <p:xfrm>
              <a:off x="6280636" y="4477055"/>
              <a:ext cx="2246424" cy="1317118"/>
            </p:xfrm>
            <a:graphic>
              <a:graphicData uri="http://schemas.openxmlformats.org/drawingml/2006/table">
                <a:tbl>
                  <a:tblPr firstCol="1" bandRow="1">
                    <a:tableStyleId>{21E4AEA4-8DFA-4A89-87EB-49C32662AFE0}</a:tableStyleId>
                  </a:tblPr>
                  <a:tblGrid>
                    <a:gridCol w="1430844"/>
                    <a:gridCol w="815580"/>
                  </a:tblGrid>
                  <a:tr h="400691">
                    <a:tc>
                      <a:txBody>
                        <a:bodyPr/>
                        <a:lstStyle/>
                        <a:p>
                          <a:pPr/>
                          <a14:m>
                            <m:oMathPara xmlns:m="http://schemas.openxmlformats.org/officeDocument/2006/math">
                              <m:oMathParaPr>
                                <m:jc m:val="centerGroup"/>
                              </m:oMathParaPr>
                              <m:oMath xmlns:m="http://schemas.openxmlformats.org/officeDocument/2006/math">
                                <m:f>
                                  <m:fPr>
                                    <m:ctrlPr>
                                      <a:rPr kumimoji="1" lang="en-US" altLang="ja-JP" i="1" baseline="0" smtClean="0">
                                        <a:latin typeface="Cambria Math" panose="02040503050406030204" pitchFamily="18" charset="0"/>
                                      </a:rPr>
                                    </m:ctrlPr>
                                  </m:fPr>
                                  <m:num>
                                    <m:d>
                                      <m:dPr>
                                        <m:begChr m:val="|"/>
                                        <m:endChr m:val="|"/>
                                        <m:ctrlPr>
                                          <a:rPr kumimoji="1" lang="en-US" altLang="ja-JP" b="1" i="1" baseline="0" smtClean="0">
                                            <a:latin typeface="Cambria Math" panose="02040503050406030204" pitchFamily="18" charset="0"/>
                                          </a:rPr>
                                        </m:ctrlPr>
                                      </m:dPr>
                                      <m:e>
                                        <m:r>
                                          <a:rPr kumimoji="1" lang="en-US" altLang="ja-JP" b="1" i="1" baseline="0" smtClean="0">
                                            <a:latin typeface="Cambria Math" panose="02040503050406030204" pitchFamily="18" charset="0"/>
                                          </a:rPr>
                                          <m:t>𝑯𝒀𝑩</m:t>
                                        </m:r>
                                      </m:e>
                                    </m:d>
                                  </m:num>
                                  <m:den>
                                    <m:d>
                                      <m:dPr>
                                        <m:begChr m:val="|"/>
                                        <m:endChr m:val="|"/>
                                        <m:ctrlPr>
                                          <a:rPr kumimoji="1" lang="en-US" altLang="ja-JP" b="1" i="1" baseline="0" smtClean="0">
                                            <a:latin typeface="Cambria Math" panose="02040503050406030204" pitchFamily="18" charset="0"/>
                                          </a:rPr>
                                        </m:ctrlPr>
                                      </m:dPr>
                                      <m:e>
                                        <m:r>
                                          <a:rPr kumimoji="1" lang="en-US" altLang="ja-JP" b="1" i="1" baseline="0" smtClean="0">
                                            <a:latin typeface="Cambria Math" panose="02040503050406030204" pitchFamily="18" charset="0"/>
                                          </a:rPr>
                                          <m:t>𝑺𝑬𝑩</m:t>
                                        </m:r>
                                      </m:e>
                                    </m:d>
                                  </m:den>
                                </m:f>
                              </m:oMath>
                            </m:oMathPara>
                          </a14:m>
                          <a:endParaRPr kumimoji="1" lang="ja-JP" altLang="en-US" dirty="0"/>
                        </a:p>
                      </a:txBody>
                      <a:tcPr/>
                    </a:tc>
                    <a:tc>
                      <a:txBody>
                        <a:bodyPr/>
                        <a:lstStyle/>
                        <a:p>
                          <a:r>
                            <a:rPr kumimoji="1" lang="en-US" altLang="ja-JP" dirty="0" smtClean="0"/>
                            <a:t>0.75</a:t>
                          </a:r>
                          <a:endParaRPr kumimoji="1" lang="ja-JP" altLang="en-US" dirty="0"/>
                        </a:p>
                      </a:txBody>
                      <a:tcPr/>
                    </a:tc>
                  </a:tr>
                  <a:tr h="400691">
                    <a:tc>
                      <a:txBody>
                        <a:bodyPr/>
                        <a:lstStyle/>
                        <a:p>
                          <a:pPr/>
                          <a14:m>
                            <m:oMathPara xmlns:m="http://schemas.openxmlformats.org/officeDocument/2006/math">
                              <m:oMathParaPr>
                                <m:jc m:val="centerGroup"/>
                              </m:oMathParaPr>
                              <m:oMath xmlns:m="http://schemas.openxmlformats.org/officeDocument/2006/math">
                                <m:f>
                                  <m:fPr>
                                    <m:ctrlPr>
                                      <a:rPr kumimoji="1" lang="en-US" altLang="ja-JP" i="1" baseline="0" smtClean="0">
                                        <a:latin typeface="Cambria Math" panose="02040503050406030204" pitchFamily="18" charset="0"/>
                                      </a:rPr>
                                    </m:ctrlPr>
                                  </m:fPr>
                                  <m:num>
                                    <m:d>
                                      <m:dPr>
                                        <m:begChr m:val="|"/>
                                        <m:endChr m:val="|"/>
                                        <m:ctrlPr>
                                          <a:rPr kumimoji="1" lang="en-US" altLang="ja-JP" b="1" i="1" baseline="0" smtClean="0">
                                            <a:latin typeface="Cambria Math" panose="02040503050406030204" pitchFamily="18" charset="0"/>
                                          </a:rPr>
                                        </m:ctrlPr>
                                      </m:dPr>
                                      <m:e>
                                        <m:r>
                                          <a:rPr kumimoji="1" lang="en-US" altLang="ja-JP" b="1" i="1" baseline="0" smtClean="0">
                                            <a:latin typeface="Cambria Math" panose="02040503050406030204" pitchFamily="18" charset="0"/>
                                          </a:rPr>
                                          <m:t>𝑯𝒀𝑩</m:t>
                                        </m:r>
                                      </m:e>
                                    </m:d>
                                  </m:num>
                                  <m:den>
                                    <m:d>
                                      <m:dPr>
                                        <m:begChr m:val="|"/>
                                        <m:endChr m:val="|"/>
                                        <m:ctrlPr>
                                          <a:rPr kumimoji="1" lang="en-US" altLang="ja-JP" b="1" i="1" baseline="0" smtClean="0">
                                            <a:latin typeface="Cambria Math" panose="02040503050406030204" pitchFamily="18" charset="0"/>
                                          </a:rPr>
                                        </m:ctrlPr>
                                      </m:dPr>
                                      <m:e>
                                        <m:r>
                                          <a:rPr kumimoji="1" lang="en-US" altLang="ja-JP" b="1" i="1" baseline="0" smtClean="0">
                                            <a:latin typeface="Cambria Math" panose="02040503050406030204" pitchFamily="18" charset="0"/>
                                          </a:rPr>
                                          <m:t>𝑪𝑰𝑺</m:t>
                                        </m:r>
                                      </m:e>
                                    </m:d>
                                  </m:den>
                                </m:f>
                              </m:oMath>
                            </m:oMathPara>
                          </a14:m>
                          <a:endParaRPr kumimoji="1" lang="ja-JP" altLang="en-US" dirty="0"/>
                        </a:p>
                      </a:txBody>
                      <a:tcPr/>
                    </a:tc>
                    <a:tc>
                      <a:txBody>
                        <a:bodyPr/>
                        <a:lstStyle/>
                        <a:p>
                          <a:r>
                            <a:rPr kumimoji="1" lang="en-US" altLang="ja-JP" dirty="0" smtClean="0"/>
                            <a:t>0.99</a:t>
                          </a:r>
                          <a:endParaRPr kumimoji="1" lang="ja-JP" altLang="en-US" dirty="0"/>
                        </a:p>
                      </a:txBody>
                      <a:tcPr/>
                    </a:tc>
                  </a:tr>
                </a:tbl>
              </a:graphicData>
            </a:graphic>
          </p:graphicFrame>
        </mc:Choice>
        <mc:Fallback xmlns="">
          <p:graphicFrame>
            <p:nvGraphicFramePr>
              <p:cNvPr id="7" name="表 6"/>
              <p:cNvGraphicFramePr>
                <a:graphicFrameLocks noGrp="1"/>
              </p:cNvGraphicFramePr>
              <p:nvPr>
                <p:extLst/>
              </p:nvPr>
            </p:nvGraphicFramePr>
            <p:xfrm>
              <a:off x="6280636" y="4477055"/>
              <a:ext cx="2246424" cy="1317118"/>
            </p:xfrm>
            <a:graphic>
              <a:graphicData uri="http://schemas.openxmlformats.org/drawingml/2006/table">
                <a:tbl>
                  <a:tblPr firstCol="1" bandRow="1">
                    <a:tableStyleId>{21E4AEA4-8DFA-4A89-87EB-49C32662AFE0}</a:tableStyleId>
                  </a:tblPr>
                  <a:tblGrid>
                    <a:gridCol w="1430844"/>
                    <a:gridCol w="815580"/>
                  </a:tblGrid>
                  <a:tr h="658559">
                    <a:tc>
                      <a:txBody>
                        <a:bodyPr/>
                        <a:lstStyle/>
                        <a:p>
                          <a:endParaRPr lang="ja-JP"/>
                        </a:p>
                      </a:txBody>
                      <a:tcPr>
                        <a:blipFill rotWithShape="0">
                          <a:blip r:embed="rId3"/>
                          <a:stretch>
                            <a:fillRect l="-426" t="-4587" r="-57872" b="-100917"/>
                          </a:stretch>
                        </a:blipFill>
                      </a:tcPr>
                    </a:tc>
                    <a:tc>
                      <a:txBody>
                        <a:bodyPr/>
                        <a:lstStyle/>
                        <a:p>
                          <a:r>
                            <a:rPr kumimoji="1" lang="en-US" altLang="ja-JP" dirty="0" smtClean="0"/>
                            <a:t>0.75</a:t>
                          </a:r>
                          <a:endParaRPr kumimoji="1" lang="ja-JP" altLang="en-US" dirty="0"/>
                        </a:p>
                      </a:txBody>
                      <a:tcPr/>
                    </a:tc>
                  </a:tr>
                  <a:tr h="658559">
                    <a:tc>
                      <a:txBody>
                        <a:bodyPr/>
                        <a:lstStyle/>
                        <a:p>
                          <a:endParaRPr lang="ja-JP"/>
                        </a:p>
                      </a:txBody>
                      <a:tcPr>
                        <a:blipFill rotWithShape="0">
                          <a:blip r:embed="rId3"/>
                          <a:stretch>
                            <a:fillRect l="-426" t="-105556" r="-57872" b="-1852"/>
                          </a:stretch>
                        </a:blipFill>
                      </a:tcPr>
                    </a:tc>
                    <a:tc>
                      <a:txBody>
                        <a:bodyPr/>
                        <a:lstStyle/>
                        <a:p>
                          <a:r>
                            <a:rPr kumimoji="1" lang="en-US" altLang="ja-JP" dirty="0" smtClean="0"/>
                            <a:t>0.99</a:t>
                          </a:r>
                          <a:endParaRPr kumimoji="1" lang="ja-JP" altLang="en-US" dirty="0"/>
                        </a:p>
                      </a:txBody>
                      <a:tcPr/>
                    </a:tc>
                  </a:tr>
                </a:tbl>
              </a:graphicData>
            </a:graphic>
          </p:graphicFrame>
        </mc:Fallback>
      </mc:AlternateContent>
      <p:sp>
        <p:nvSpPr>
          <p:cNvPr id="3" name="テキスト ボックス 2"/>
          <p:cNvSpPr txBox="1"/>
          <p:nvPr/>
        </p:nvSpPr>
        <p:spPr>
          <a:xfrm>
            <a:off x="6272769" y="4077929"/>
            <a:ext cx="2262158" cy="369332"/>
          </a:xfrm>
          <a:prstGeom prst="rect">
            <a:avLst/>
          </a:prstGeom>
          <a:noFill/>
        </p:spPr>
        <p:txBody>
          <a:bodyPr wrap="none" rtlCol="0">
            <a:spAutoFit/>
          </a:bodyPr>
          <a:lstStyle/>
          <a:p>
            <a:r>
              <a:rPr lang="ja-JP" altLang="en-US" dirty="0" smtClean="0"/>
              <a:t>相対的</a:t>
            </a:r>
            <a:r>
              <a:rPr kumimoji="1" lang="ja-JP" altLang="en-US" dirty="0" smtClean="0"/>
              <a:t>比較（中央値）</a:t>
            </a:r>
            <a:endParaRPr kumimoji="1" lang="ja-JP" altLang="en-US" dirty="0"/>
          </a:p>
        </p:txBody>
      </p:sp>
      <p:sp>
        <p:nvSpPr>
          <p:cNvPr id="8" name="スライド番号プレースホルダー 7"/>
          <p:cNvSpPr>
            <a:spLocks noGrp="1"/>
          </p:cNvSpPr>
          <p:nvPr>
            <p:ph type="sldNum" sz="quarter" idx="12"/>
          </p:nvPr>
        </p:nvSpPr>
        <p:spPr/>
        <p:txBody>
          <a:bodyPr/>
          <a:lstStyle/>
          <a:p>
            <a:fld id="{25B2C30A-EDF6-4AD0-9AE3-BFC1502D505A}" type="slidenum">
              <a:rPr kumimoji="1" lang="ja-JP" altLang="en-US" smtClean="0"/>
              <a:t>32</a:t>
            </a:fld>
            <a:endParaRPr kumimoji="1" lang="ja-JP" altLang="en-US"/>
          </a:p>
        </p:txBody>
      </p:sp>
      <p:sp>
        <p:nvSpPr>
          <p:cNvPr id="9" name="テキスト ボックス 8"/>
          <p:cNvSpPr txBox="1"/>
          <p:nvPr/>
        </p:nvSpPr>
        <p:spPr>
          <a:xfrm>
            <a:off x="6122873" y="3309184"/>
            <a:ext cx="2148345" cy="369332"/>
          </a:xfrm>
          <a:prstGeom prst="rect">
            <a:avLst/>
          </a:prstGeom>
          <a:noFill/>
        </p:spPr>
        <p:txBody>
          <a:bodyPr wrap="none" rtlCol="0">
            <a:spAutoFit/>
          </a:bodyPr>
          <a:lstStyle/>
          <a:p>
            <a:r>
              <a:rPr kumimoji="1" lang="en-US" altLang="ja-JP" dirty="0" smtClean="0"/>
              <a:t>※IMP</a:t>
            </a:r>
            <a:r>
              <a:rPr kumimoji="1" lang="ja-JP" altLang="en-US" dirty="0" smtClean="0"/>
              <a:t>は解析できず</a:t>
            </a:r>
            <a:endParaRPr kumimoji="1" lang="en-US" altLang="ja-JP" dirty="0" smtClean="0"/>
          </a:p>
        </p:txBody>
      </p:sp>
    </p:spTree>
    <p:extLst>
      <p:ext uri="{BB962C8B-B14F-4D97-AF65-F5344CB8AC3E}">
        <p14:creationId xmlns:p14="http://schemas.microsoft.com/office/powerpoint/2010/main" val="259784654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まとめ</a:t>
            </a:r>
            <a:endParaRPr kumimoji="1" lang="ja-JP" altLang="en-US" dirty="0"/>
          </a:p>
        </p:txBody>
      </p:sp>
      <p:sp>
        <p:nvSpPr>
          <p:cNvPr id="3" name="コンテンツ プレースホルダー 2"/>
          <p:cNvSpPr>
            <a:spLocks noGrp="1"/>
          </p:cNvSpPr>
          <p:nvPr>
            <p:ph idx="1"/>
          </p:nvPr>
        </p:nvSpPr>
        <p:spPr/>
        <p:txBody>
          <a:bodyPr>
            <a:normAutofit lnSpcReduction="10000"/>
          </a:bodyPr>
          <a:lstStyle/>
          <a:p>
            <a:r>
              <a:rPr lang="en-US" altLang="ja-JP" dirty="0" smtClean="0"/>
              <a:t>RQ1</a:t>
            </a:r>
            <a:r>
              <a:rPr lang="ja-JP" altLang="en-US" dirty="0" err="1" smtClean="0"/>
              <a:t>への</a:t>
            </a:r>
            <a:r>
              <a:rPr lang="ja-JP" altLang="en-US" dirty="0" smtClean="0"/>
              <a:t>回答</a:t>
            </a:r>
            <a:endParaRPr lang="en-US" altLang="ja-JP" dirty="0"/>
          </a:p>
          <a:p>
            <a:pPr lvl="1"/>
            <a:r>
              <a:rPr lang="en-US" altLang="ja-JP" dirty="0"/>
              <a:t>IMP</a:t>
            </a:r>
            <a:r>
              <a:rPr lang="ja-JP" altLang="en-US" dirty="0"/>
              <a:t>は</a:t>
            </a:r>
            <a:r>
              <a:rPr lang="en-US" altLang="ja-JP" dirty="0"/>
              <a:t>7</a:t>
            </a:r>
            <a:r>
              <a:rPr lang="ja-JP" altLang="en-US" dirty="0"/>
              <a:t>万命令程度のプログラムを解析でき，</a:t>
            </a:r>
            <a:r>
              <a:rPr lang="en-US" altLang="ja-JP" dirty="0"/>
              <a:t>HYB</a:t>
            </a:r>
            <a:r>
              <a:rPr lang="ja-JP" altLang="en-US" dirty="0"/>
              <a:t>と比較した場合，平均では</a:t>
            </a:r>
            <a:r>
              <a:rPr lang="en-US" altLang="ja-JP" dirty="0"/>
              <a:t>30%</a:t>
            </a:r>
            <a:r>
              <a:rPr lang="ja-JP" altLang="en-US" dirty="0"/>
              <a:t>程度小さなスライスが得られる</a:t>
            </a:r>
            <a:endParaRPr lang="en-US" altLang="ja-JP" dirty="0"/>
          </a:p>
          <a:p>
            <a:pPr lvl="1"/>
            <a:r>
              <a:rPr lang="en-US" altLang="ja-JP" dirty="0"/>
              <a:t>HYB</a:t>
            </a:r>
            <a:r>
              <a:rPr lang="ja-JP" altLang="en-US" dirty="0"/>
              <a:t>は数十万命令のプログラムでも解析でき，</a:t>
            </a:r>
            <a:r>
              <a:rPr lang="en-US" altLang="ja-JP" dirty="0"/>
              <a:t>SEB</a:t>
            </a:r>
            <a:r>
              <a:rPr lang="ja-JP" altLang="en-US" dirty="0"/>
              <a:t>と</a:t>
            </a:r>
            <a:r>
              <a:rPr lang="ja-JP" altLang="en-US" dirty="0" smtClean="0"/>
              <a:t>比して</a:t>
            </a:r>
            <a:r>
              <a:rPr lang="en-US" altLang="ja-JP" dirty="0" smtClean="0"/>
              <a:t>25</a:t>
            </a:r>
            <a:r>
              <a:rPr lang="en-US" altLang="ja-JP" dirty="0"/>
              <a:t>%</a:t>
            </a:r>
            <a:r>
              <a:rPr lang="ja-JP" altLang="en-US" dirty="0"/>
              <a:t>小さなスライスが</a:t>
            </a:r>
            <a:r>
              <a:rPr lang="ja-JP" altLang="en-US" dirty="0" smtClean="0"/>
              <a:t>得られる</a:t>
            </a:r>
            <a:endParaRPr lang="en-US" altLang="ja-JP" dirty="0"/>
          </a:p>
          <a:p>
            <a:r>
              <a:rPr lang="en-US" altLang="ja-JP" dirty="0" smtClean="0"/>
              <a:t>RQ2</a:t>
            </a:r>
            <a:r>
              <a:rPr lang="ja-JP" altLang="en-US" dirty="0" err="1" smtClean="0"/>
              <a:t>への</a:t>
            </a:r>
            <a:r>
              <a:rPr lang="ja-JP" altLang="en-US" dirty="0" smtClean="0"/>
              <a:t>回答</a:t>
            </a:r>
            <a:endParaRPr lang="en-US" altLang="ja-JP" dirty="0"/>
          </a:p>
          <a:p>
            <a:pPr lvl="1"/>
            <a:r>
              <a:rPr lang="ja-JP" altLang="en-US" dirty="0"/>
              <a:t>中規模までのアプリケーション解析では</a:t>
            </a:r>
            <a:r>
              <a:rPr lang="en-US" altLang="ja-JP" dirty="0"/>
              <a:t>IMP</a:t>
            </a:r>
            <a:r>
              <a:rPr lang="ja-JP" altLang="en-US" dirty="0"/>
              <a:t>を，大規模なアプリケーションやライブラリ全体を含めての解析では</a:t>
            </a:r>
            <a:r>
              <a:rPr lang="en-US" altLang="ja-JP" dirty="0"/>
              <a:t>HYB</a:t>
            </a:r>
            <a:r>
              <a:rPr lang="ja-JP" altLang="en-US" dirty="0"/>
              <a:t>を用いるのが</a:t>
            </a:r>
            <a:r>
              <a:rPr lang="ja-JP" altLang="en-US" dirty="0" smtClean="0"/>
              <a:t>良い</a:t>
            </a:r>
            <a:endParaRPr lang="en-US" altLang="ja-JP" dirty="0"/>
          </a:p>
        </p:txBody>
      </p:sp>
      <p:sp>
        <p:nvSpPr>
          <p:cNvPr id="4" name="スライド番号プレースホルダー 3"/>
          <p:cNvSpPr>
            <a:spLocks noGrp="1"/>
          </p:cNvSpPr>
          <p:nvPr>
            <p:ph type="sldNum" sz="quarter" idx="12"/>
          </p:nvPr>
        </p:nvSpPr>
        <p:spPr/>
        <p:txBody>
          <a:bodyPr/>
          <a:lstStyle/>
          <a:p>
            <a:fld id="{25B2C30A-EDF6-4AD0-9AE3-BFC1502D505A}" type="slidenum">
              <a:rPr kumimoji="1" lang="ja-JP" altLang="en-US" smtClean="0"/>
              <a:t>33</a:t>
            </a:fld>
            <a:endParaRPr kumimoji="1" lang="ja-JP" altLang="en-US"/>
          </a:p>
        </p:txBody>
      </p:sp>
    </p:spTree>
    <p:extLst>
      <p:ext uri="{BB962C8B-B14F-4D97-AF65-F5344CB8AC3E}">
        <p14:creationId xmlns:p14="http://schemas.microsoft.com/office/powerpoint/2010/main" val="254726279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角丸四角形 4"/>
          <p:cNvSpPr/>
          <p:nvPr/>
        </p:nvSpPr>
        <p:spPr>
          <a:xfrm>
            <a:off x="356616" y="5089145"/>
            <a:ext cx="8319072" cy="6312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kumimoji="1" lang="ja-JP" altLang="en-US" dirty="0" smtClean="0"/>
              <a:t>アジェンダ</a:t>
            </a:r>
            <a:endParaRPr kumimoji="1" lang="ja-JP" altLang="en-US" dirty="0"/>
          </a:p>
        </p:txBody>
      </p:sp>
      <p:sp>
        <p:nvSpPr>
          <p:cNvPr id="3" name="コンテンツ プレースホルダー 2"/>
          <p:cNvSpPr>
            <a:spLocks noGrp="1"/>
          </p:cNvSpPr>
          <p:nvPr>
            <p:ph idx="1"/>
          </p:nvPr>
        </p:nvSpPr>
        <p:spPr/>
        <p:txBody>
          <a:bodyPr/>
          <a:lstStyle/>
          <a:p>
            <a:pPr marL="0" indent="0">
              <a:buNone/>
            </a:pPr>
            <a:r>
              <a:rPr lang="en-US" altLang="ja-JP" dirty="0" smtClean="0"/>
              <a:t>1</a:t>
            </a:r>
            <a:r>
              <a:rPr lang="ja-JP" altLang="en-US" dirty="0" smtClean="0"/>
              <a:t>章</a:t>
            </a:r>
            <a:r>
              <a:rPr lang="en-US" altLang="ja-JP" dirty="0" smtClean="0"/>
              <a:t>. </a:t>
            </a:r>
            <a:r>
              <a:rPr kumimoji="1" lang="ja-JP" altLang="en-US" dirty="0" smtClean="0"/>
              <a:t>ソフトウェア再利用と本研究で解決を</a:t>
            </a:r>
            <a:endParaRPr kumimoji="1" lang="en-US" altLang="ja-JP" dirty="0" smtClean="0"/>
          </a:p>
          <a:p>
            <a:pPr marL="0" indent="0">
              <a:buNone/>
            </a:pPr>
            <a:r>
              <a:rPr lang="en-US" altLang="ja-JP" dirty="0"/>
              <a:t> </a:t>
            </a:r>
            <a:r>
              <a:rPr lang="en-US" altLang="ja-JP" dirty="0" smtClean="0"/>
              <a:t>      </a:t>
            </a:r>
            <a:r>
              <a:rPr kumimoji="1" lang="ja-JP" altLang="en-US" dirty="0" smtClean="0"/>
              <a:t>目指す課題</a:t>
            </a:r>
            <a:endParaRPr kumimoji="1" lang="en-US" altLang="ja-JP" dirty="0" smtClean="0"/>
          </a:p>
          <a:p>
            <a:pPr marL="0" indent="0">
              <a:buNone/>
            </a:pPr>
            <a:r>
              <a:rPr lang="en-US" altLang="ja-JP" dirty="0" smtClean="0"/>
              <a:t>3</a:t>
            </a:r>
            <a:r>
              <a:rPr lang="ja-JP" altLang="en-US" dirty="0" smtClean="0"/>
              <a:t>章</a:t>
            </a:r>
            <a:r>
              <a:rPr lang="en-US" altLang="ja-JP" dirty="0" smtClean="0"/>
              <a:t>. </a:t>
            </a:r>
            <a:r>
              <a:rPr lang="ja-JP" altLang="en-US" dirty="0" smtClean="0"/>
              <a:t>識別子</a:t>
            </a:r>
            <a:r>
              <a:rPr lang="ja-JP" altLang="en-US" dirty="0"/>
              <a:t>に出現</a:t>
            </a:r>
            <a:r>
              <a:rPr lang="ja-JP" altLang="en-US" dirty="0" smtClean="0"/>
              <a:t>する動詞</a:t>
            </a:r>
            <a:r>
              <a:rPr lang="en-US" altLang="ja-JP" dirty="0"/>
              <a:t>-</a:t>
            </a:r>
            <a:r>
              <a:rPr lang="ja-JP" altLang="en-US" dirty="0" smtClean="0"/>
              <a:t>目的語の</a:t>
            </a:r>
            <a:endParaRPr lang="en-US" altLang="ja-JP" dirty="0" smtClean="0"/>
          </a:p>
          <a:p>
            <a:pPr marL="0" indent="0">
              <a:buNone/>
            </a:pPr>
            <a:r>
              <a:rPr lang="en-US" altLang="ja-JP" dirty="0"/>
              <a:t> </a:t>
            </a:r>
            <a:r>
              <a:rPr lang="en-US" altLang="ja-JP" dirty="0" smtClean="0"/>
              <a:t>      </a:t>
            </a:r>
            <a:r>
              <a:rPr lang="ja-JP" altLang="en-US" dirty="0" smtClean="0"/>
              <a:t>関係</a:t>
            </a:r>
            <a:r>
              <a:rPr lang="ja-JP" altLang="en-US" dirty="0"/>
              <a:t>を収録した辞書の</a:t>
            </a:r>
            <a:r>
              <a:rPr lang="ja-JP" altLang="en-US" dirty="0" smtClean="0"/>
              <a:t>作成手法の提案</a:t>
            </a:r>
            <a:endParaRPr lang="en-US" altLang="ja-JP" dirty="0"/>
          </a:p>
          <a:p>
            <a:pPr marL="0" indent="0">
              <a:buNone/>
            </a:pPr>
            <a:r>
              <a:rPr lang="en-US" altLang="ja-JP" dirty="0" smtClean="0"/>
              <a:t>4</a:t>
            </a:r>
            <a:r>
              <a:rPr lang="ja-JP" altLang="en-US" dirty="0" smtClean="0"/>
              <a:t>章</a:t>
            </a:r>
            <a:r>
              <a:rPr lang="en-US" altLang="ja-JP" dirty="0" smtClean="0"/>
              <a:t>. Java</a:t>
            </a:r>
            <a:r>
              <a:rPr lang="ja-JP" altLang="en-US" dirty="0"/>
              <a:t>を対象と</a:t>
            </a:r>
            <a:r>
              <a:rPr lang="ja-JP" altLang="en-US" dirty="0" smtClean="0"/>
              <a:t>したプログラムスライシング     </a:t>
            </a:r>
            <a:endParaRPr lang="en-US" altLang="ja-JP" dirty="0" smtClean="0"/>
          </a:p>
          <a:p>
            <a:pPr marL="0" indent="0">
              <a:buNone/>
            </a:pPr>
            <a:r>
              <a:rPr lang="en-US" altLang="ja-JP" dirty="0"/>
              <a:t> </a:t>
            </a:r>
            <a:r>
              <a:rPr lang="en-US" altLang="ja-JP" dirty="0" smtClean="0"/>
              <a:t>      </a:t>
            </a:r>
            <a:r>
              <a:rPr lang="ja-JP" altLang="en-US" dirty="0" smtClean="0"/>
              <a:t>手法</a:t>
            </a:r>
            <a:r>
              <a:rPr lang="ja-JP" altLang="en-US" dirty="0"/>
              <a:t>の比較評価</a:t>
            </a:r>
          </a:p>
          <a:p>
            <a:pPr marL="0" indent="0">
              <a:buNone/>
            </a:pPr>
            <a:r>
              <a:rPr lang="en-US" altLang="ja-JP" dirty="0" smtClean="0"/>
              <a:t>5</a:t>
            </a:r>
            <a:r>
              <a:rPr lang="ja-JP" altLang="en-US" dirty="0" smtClean="0"/>
              <a:t>章</a:t>
            </a:r>
            <a:r>
              <a:rPr lang="en-US" altLang="ja-JP" dirty="0" smtClean="0"/>
              <a:t>. </a:t>
            </a:r>
            <a:r>
              <a:rPr lang="ja-JP" altLang="en-US" dirty="0" smtClean="0"/>
              <a:t>まとめ</a:t>
            </a:r>
            <a:endParaRPr kumimoji="1" lang="ja-JP" altLang="en-US" dirty="0"/>
          </a:p>
        </p:txBody>
      </p:sp>
      <p:sp>
        <p:nvSpPr>
          <p:cNvPr id="4" name="スライド番号プレースホルダー 3"/>
          <p:cNvSpPr>
            <a:spLocks noGrp="1"/>
          </p:cNvSpPr>
          <p:nvPr>
            <p:ph type="sldNum" sz="quarter" idx="12"/>
          </p:nvPr>
        </p:nvSpPr>
        <p:spPr/>
        <p:txBody>
          <a:bodyPr/>
          <a:lstStyle/>
          <a:p>
            <a:fld id="{25B2C30A-EDF6-4AD0-9AE3-BFC1502D505A}" type="slidenum">
              <a:rPr kumimoji="1" lang="ja-JP" altLang="en-US" smtClean="0"/>
              <a:t>34</a:t>
            </a:fld>
            <a:endParaRPr kumimoji="1" lang="ja-JP" altLang="en-US"/>
          </a:p>
        </p:txBody>
      </p:sp>
    </p:spTree>
    <p:extLst>
      <p:ext uri="{BB962C8B-B14F-4D97-AF65-F5344CB8AC3E}">
        <p14:creationId xmlns:p14="http://schemas.microsoft.com/office/powerpoint/2010/main" val="394602038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全体のまとめ</a:t>
            </a:r>
            <a:endParaRPr kumimoji="1" lang="ja-JP" altLang="en-US" dirty="0"/>
          </a:p>
        </p:txBody>
      </p:sp>
      <p:sp>
        <p:nvSpPr>
          <p:cNvPr id="3" name="コンテンツ プレースホルダー 2"/>
          <p:cNvSpPr>
            <a:spLocks noGrp="1"/>
          </p:cNvSpPr>
          <p:nvPr>
            <p:ph idx="1"/>
          </p:nvPr>
        </p:nvSpPr>
        <p:spPr/>
        <p:txBody>
          <a:bodyPr>
            <a:normAutofit fontScale="85000" lnSpcReduction="20000"/>
          </a:bodyPr>
          <a:lstStyle/>
          <a:p>
            <a:r>
              <a:rPr kumimoji="1" lang="ja-JP" altLang="en-US" dirty="0" smtClean="0"/>
              <a:t>本研究では，ソースコード再利用に関わる３つの課題の解決に貢献した</a:t>
            </a:r>
            <a:endParaRPr kumimoji="1" lang="en-US" altLang="ja-JP" dirty="0" smtClean="0"/>
          </a:p>
          <a:p>
            <a:pPr lvl="1"/>
            <a:r>
              <a:rPr lang="ja-JP" altLang="en-US" dirty="0" smtClean="0"/>
              <a:t>ソフトウェアライセンス</a:t>
            </a:r>
            <a:endParaRPr lang="en-US" altLang="ja-JP" dirty="0" smtClean="0"/>
          </a:p>
          <a:p>
            <a:pPr lvl="2"/>
            <a:r>
              <a:rPr lang="ja-JP" altLang="en-US" dirty="0" smtClean="0"/>
              <a:t>オープンソースソフトウェアを対象に，コピーアンドペースト活動に対するライセンスの影響を調査し，開発者のライセンス選択の一助となる情報を示した</a:t>
            </a:r>
            <a:endParaRPr lang="en-US" altLang="ja-JP" dirty="0" smtClean="0"/>
          </a:p>
          <a:p>
            <a:pPr lvl="3"/>
            <a:r>
              <a:rPr lang="ja-JP" altLang="en-US" dirty="0" smtClean="0"/>
              <a:t>制限の強いライセンスでは，実際に再利用の頻度が少なかった</a:t>
            </a:r>
            <a:endParaRPr lang="en-US" altLang="ja-JP" dirty="0" smtClean="0"/>
          </a:p>
          <a:p>
            <a:pPr lvl="3"/>
            <a:r>
              <a:rPr lang="ja-JP" altLang="en-US" dirty="0" smtClean="0"/>
              <a:t>同じライセンスで配布されているソースコード間での再利用が多かった</a:t>
            </a:r>
            <a:endParaRPr lang="en-US" altLang="ja-JP" dirty="0" smtClean="0"/>
          </a:p>
          <a:p>
            <a:pPr lvl="1"/>
            <a:r>
              <a:rPr kumimoji="1" lang="ja-JP" altLang="en-US" dirty="0" smtClean="0"/>
              <a:t>ソフトウェア検索</a:t>
            </a:r>
            <a:endParaRPr kumimoji="1" lang="en-US" altLang="ja-JP" dirty="0" smtClean="0"/>
          </a:p>
          <a:p>
            <a:pPr lvl="2"/>
            <a:r>
              <a:rPr lang="ja-JP" altLang="en-US" dirty="0" smtClean="0"/>
              <a:t>識別子に出現する動詞</a:t>
            </a:r>
            <a:r>
              <a:rPr lang="en-US" altLang="ja-JP" dirty="0" smtClean="0"/>
              <a:t>-</a:t>
            </a:r>
            <a:r>
              <a:rPr lang="ja-JP" altLang="en-US" dirty="0" smtClean="0"/>
              <a:t>目的語の関係を収録したドメイン固有の辞書を作成する手法を提案し，適切な命名の一助とした</a:t>
            </a:r>
            <a:endParaRPr kumimoji="1" lang="en-US" altLang="ja-JP" dirty="0" smtClean="0"/>
          </a:p>
          <a:p>
            <a:pPr lvl="1"/>
            <a:r>
              <a:rPr kumimoji="1" lang="ja-JP" altLang="en-US" dirty="0" smtClean="0"/>
              <a:t>再利用可能な部品の抽出</a:t>
            </a:r>
            <a:endParaRPr kumimoji="1" lang="en-US" altLang="ja-JP" dirty="0" smtClean="0"/>
          </a:p>
          <a:p>
            <a:pPr lvl="2"/>
            <a:r>
              <a:rPr lang="en-US" altLang="ja-JP" dirty="0" smtClean="0"/>
              <a:t>Java</a:t>
            </a:r>
            <a:r>
              <a:rPr lang="ja-JP" altLang="en-US" dirty="0" smtClean="0"/>
              <a:t>プログラムを対象とした</a:t>
            </a:r>
            <a:r>
              <a:rPr lang="en-US" altLang="ja-JP" dirty="0" smtClean="0"/>
              <a:t>4</a:t>
            </a:r>
            <a:r>
              <a:rPr lang="ja-JP" altLang="en-US" dirty="0" err="1" smtClean="0"/>
              <a:t>つの</a:t>
            </a:r>
            <a:r>
              <a:rPr lang="ja-JP" altLang="en-US" dirty="0" smtClean="0"/>
              <a:t>プログラムスライシング手法の評価を行い，再利用時の手法の選択の一助となる情報を示した</a:t>
            </a:r>
            <a:endParaRPr kumimoji="1" lang="en-US" altLang="ja-JP" dirty="0" smtClean="0"/>
          </a:p>
        </p:txBody>
      </p:sp>
      <p:sp>
        <p:nvSpPr>
          <p:cNvPr id="4" name="スライド番号プレースホルダー 3"/>
          <p:cNvSpPr>
            <a:spLocks noGrp="1"/>
          </p:cNvSpPr>
          <p:nvPr>
            <p:ph type="sldNum" sz="quarter" idx="12"/>
          </p:nvPr>
        </p:nvSpPr>
        <p:spPr/>
        <p:txBody>
          <a:bodyPr/>
          <a:lstStyle/>
          <a:p>
            <a:fld id="{25B2C30A-EDF6-4AD0-9AE3-BFC1502D505A}" type="slidenum">
              <a:rPr kumimoji="1" lang="ja-JP" altLang="en-US" smtClean="0"/>
              <a:t>35</a:t>
            </a:fld>
            <a:endParaRPr kumimoji="1" lang="ja-JP" altLang="en-US"/>
          </a:p>
        </p:txBody>
      </p:sp>
    </p:spTree>
    <p:extLst>
      <p:ext uri="{BB962C8B-B14F-4D97-AF65-F5344CB8AC3E}">
        <p14:creationId xmlns:p14="http://schemas.microsoft.com/office/powerpoint/2010/main" val="18704710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ソースコード</a:t>
            </a:r>
            <a:r>
              <a:rPr lang="ja-JP" altLang="en-US" dirty="0" smtClean="0"/>
              <a:t>再利用の</a:t>
            </a:r>
            <a:r>
              <a:rPr lang="ja-JP" altLang="en-US" dirty="0"/>
              <a:t>プロセス</a:t>
            </a:r>
            <a:endParaRPr kumimoji="1" lang="ja-JP" altLang="en-US" dirty="0"/>
          </a:p>
        </p:txBody>
      </p:sp>
      <p:sp>
        <p:nvSpPr>
          <p:cNvPr id="3" name="スライド番号プレースホルダー 2"/>
          <p:cNvSpPr>
            <a:spLocks noGrp="1"/>
          </p:cNvSpPr>
          <p:nvPr>
            <p:ph type="sldNum" sz="quarter" idx="12"/>
          </p:nvPr>
        </p:nvSpPr>
        <p:spPr/>
        <p:txBody>
          <a:bodyPr/>
          <a:lstStyle/>
          <a:p>
            <a:fld id="{25B2C30A-EDF6-4AD0-9AE3-BFC1502D505A}" type="slidenum">
              <a:rPr kumimoji="1" lang="ja-JP" altLang="en-US" smtClean="0"/>
              <a:t>4</a:t>
            </a:fld>
            <a:endParaRPr kumimoji="1" lang="ja-JP" altLang="en-US"/>
          </a:p>
        </p:txBody>
      </p:sp>
      <p:sp>
        <p:nvSpPr>
          <p:cNvPr id="5" name="角丸四角形 4"/>
          <p:cNvSpPr/>
          <p:nvPr/>
        </p:nvSpPr>
        <p:spPr>
          <a:xfrm>
            <a:off x="457199" y="1756761"/>
            <a:ext cx="2213237" cy="1012371"/>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ja-JP" altLang="en-US" dirty="0" smtClean="0"/>
              <a:t>ソフトウェアの開発</a:t>
            </a:r>
            <a:endParaRPr lang="en-US" altLang="ja-JP" dirty="0" smtClean="0"/>
          </a:p>
          <a:p>
            <a:pPr algn="ctr"/>
            <a:r>
              <a:rPr lang="ja-JP" altLang="en-US" dirty="0" smtClean="0"/>
              <a:t>ライセンスの</a:t>
            </a:r>
            <a:endParaRPr lang="en-US" altLang="ja-JP" dirty="0" smtClean="0"/>
          </a:p>
          <a:p>
            <a:pPr algn="ctr"/>
            <a:r>
              <a:rPr lang="ja-JP" altLang="en-US" dirty="0" smtClean="0"/>
              <a:t>決定と公開</a:t>
            </a:r>
            <a:endParaRPr kumimoji="1" lang="ja-JP" altLang="en-US" dirty="0"/>
          </a:p>
        </p:txBody>
      </p:sp>
      <p:grpSp>
        <p:nvGrpSpPr>
          <p:cNvPr id="16" name="グループ化 15"/>
          <p:cNvGrpSpPr/>
          <p:nvPr/>
        </p:nvGrpSpPr>
        <p:grpSpPr>
          <a:xfrm>
            <a:off x="1452418" y="3455229"/>
            <a:ext cx="3310129" cy="1320906"/>
            <a:chOff x="2856035" y="5147618"/>
            <a:chExt cx="3310129" cy="1320906"/>
          </a:xfrm>
        </p:grpSpPr>
        <p:sp>
          <p:nvSpPr>
            <p:cNvPr id="10" name="雲 9"/>
            <p:cNvSpPr/>
            <p:nvPr/>
          </p:nvSpPr>
          <p:spPr>
            <a:xfrm>
              <a:off x="2856035" y="5265770"/>
              <a:ext cx="3310129" cy="1202754"/>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メモ 10"/>
            <p:cNvSpPr/>
            <p:nvPr/>
          </p:nvSpPr>
          <p:spPr>
            <a:xfrm>
              <a:off x="3035327" y="5345856"/>
              <a:ext cx="749077" cy="755310"/>
            </a:xfrm>
            <a:prstGeom prst="foldedCorner">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a:p>
          </p:txBody>
        </p:sp>
        <p:sp>
          <p:nvSpPr>
            <p:cNvPr id="12" name="メモ 11"/>
            <p:cNvSpPr/>
            <p:nvPr/>
          </p:nvSpPr>
          <p:spPr>
            <a:xfrm>
              <a:off x="3441948" y="5147618"/>
              <a:ext cx="749077" cy="755310"/>
            </a:xfrm>
            <a:prstGeom prst="foldedCorner">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a:p>
          </p:txBody>
        </p:sp>
        <p:sp>
          <p:nvSpPr>
            <p:cNvPr id="13" name="メモ 12"/>
            <p:cNvSpPr/>
            <p:nvPr/>
          </p:nvSpPr>
          <p:spPr>
            <a:xfrm>
              <a:off x="3963696" y="5452264"/>
              <a:ext cx="749077" cy="755310"/>
            </a:xfrm>
            <a:prstGeom prst="foldedCorner">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a:p>
          </p:txBody>
        </p:sp>
        <p:sp>
          <p:nvSpPr>
            <p:cNvPr id="14" name="メモ 13"/>
            <p:cNvSpPr/>
            <p:nvPr/>
          </p:nvSpPr>
          <p:spPr>
            <a:xfrm>
              <a:off x="4533480" y="5345856"/>
              <a:ext cx="749077" cy="755310"/>
            </a:xfrm>
            <a:prstGeom prst="foldedCorner">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a:p>
          </p:txBody>
        </p:sp>
        <p:sp>
          <p:nvSpPr>
            <p:cNvPr id="15" name="メモ 14"/>
            <p:cNvSpPr/>
            <p:nvPr/>
          </p:nvSpPr>
          <p:spPr>
            <a:xfrm>
              <a:off x="5285030" y="5399060"/>
              <a:ext cx="749077" cy="755310"/>
            </a:xfrm>
            <a:prstGeom prst="foldedCorner">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a:p>
          </p:txBody>
        </p:sp>
      </p:grpSp>
      <p:sp>
        <p:nvSpPr>
          <p:cNvPr id="17" name="下矢印 16"/>
          <p:cNvSpPr/>
          <p:nvPr/>
        </p:nvSpPr>
        <p:spPr>
          <a:xfrm>
            <a:off x="1896155" y="2867666"/>
            <a:ext cx="484632" cy="48902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角丸四角形 17"/>
          <p:cNvSpPr/>
          <p:nvPr/>
        </p:nvSpPr>
        <p:spPr>
          <a:xfrm>
            <a:off x="5758089" y="3379902"/>
            <a:ext cx="1839686" cy="1012371"/>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ja-JP" altLang="en-US" dirty="0" smtClean="0"/>
              <a:t>ソフトウェアの検索</a:t>
            </a:r>
            <a:endParaRPr lang="en-US" altLang="ja-JP" dirty="0" smtClean="0"/>
          </a:p>
        </p:txBody>
      </p:sp>
      <p:sp>
        <p:nvSpPr>
          <p:cNvPr id="20" name="下矢印 19"/>
          <p:cNvSpPr/>
          <p:nvPr/>
        </p:nvSpPr>
        <p:spPr>
          <a:xfrm>
            <a:off x="6435616" y="4577897"/>
            <a:ext cx="484632" cy="51841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角丸四角形 20"/>
          <p:cNvSpPr/>
          <p:nvPr/>
        </p:nvSpPr>
        <p:spPr>
          <a:xfrm>
            <a:off x="5845175" y="5280749"/>
            <a:ext cx="1839686" cy="1012371"/>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ja-JP" altLang="en-US" dirty="0" smtClean="0"/>
              <a:t>再利用</a:t>
            </a:r>
            <a:r>
              <a:rPr lang="ja-JP" altLang="en-US" dirty="0"/>
              <a:t>可能な</a:t>
            </a:r>
            <a:r>
              <a:rPr lang="ja-JP" altLang="en-US" dirty="0" smtClean="0"/>
              <a:t>機能の抽出</a:t>
            </a:r>
            <a:endParaRPr lang="en-US" altLang="ja-JP" dirty="0" smtClean="0"/>
          </a:p>
        </p:txBody>
      </p:sp>
      <p:cxnSp>
        <p:nvCxnSpPr>
          <p:cNvPr id="36" name="直線コネクタ 35"/>
          <p:cNvCxnSpPr/>
          <p:nvPr/>
        </p:nvCxnSpPr>
        <p:spPr>
          <a:xfrm>
            <a:off x="5165460" y="1756761"/>
            <a:ext cx="0" cy="4720800"/>
          </a:xfrm>
          <a:prstGeom prst="line">
            <a:avLst/>
          </a:prstGeom>
          <a:ln>
            <a:solidFill>
              <a:srgbClr val="00B050"/>
            </a:solidFill>
          </a:ln>
        </p:spPr>
        <p:style>
          <a:lnRef idx="1">
            <a:schemeClr val="accent1"/>
          </a:lnRef>
          <a:fillRef idx="0">
            <a:schemeClr val="accent1"/>
          </a:fillRef>
          <a:effectRef idx="0">
            <a:schemeClr val="accent1"/>
          </a:effectRef>
          <a:fontRef idx="minor">
            <a:schemeClr val="tx1"/>
          </a:fontRef>
        </p:style>
      </p:cxnSp>
      <p:pic>
        <p:nvPicPr>
          <p:cNvPr id="38" name="図 3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3597" y="4726891"/>
            <a:ext cx="1158821" cy="1327131"/>
          </a:xfrm>
          <a:prstGeom prst="rect">
            <a:avLst/>
          </a:prstGeom>
        </p:spPr>
      </p:pic>
      <p:sp>
        <p:nvSpPr>
          <p:cNvPr id="39" name="テキスト ボックス 38"/>
          <p:cNvSpPr txBox="1"/>
          <p:nvPr/>
        </p:nvSpPr>
        <p:spPr>
          <a:xfrm>
            <a:off x="1342157" y="5411858"/>
            <a:ext cx="1107996" cy="461665"/>
          </a:xfrm>
          <a:prstGeom prst="rect">
            <a:avLst/>
          </a:prstGeom>
          <a:noFill/>
        </p:spPr>
        <p:txBody>
          <a:bodyPr wrap="none" rtlCol="0">
            <a:spAutoFit/>
          </a:bodyPr>
          <a:lstStyle/>
          <a:p>
            <a:r>
              <a:rPr lang="ja-JP" altLang="en-US" sz="2400" dirty="0"/>
              <a:t>開発者</a:t>
            </a:r>
            <a:endParaRPr kumimoji="1" lang="ja-JP" altLang="en-US" sz="2400" dirty="0"/>
          </a:p>
        </p:txBody>
      </p:sp>
      <p:pic>
        <p:nvPicPr>
          <p:cNvPr id="40" name="図 3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602975" y="1565961"/>
            <a:ext cx="1665282" cy="1209294"/>
          </a:xfrm>
          <a:prstGeom prst="rect">
            <a:avLst/>
          </a:prstGeom>
        </p:spPr>
      </p:pic>
      <p:sp>
        <p:nvSpPr>
          <p:cNvPr id="41" name="テキスト ボックス 40"/>
          <p:cNvSpPr txBox="1"/>
          <p:nvPr/>
        </p:nvSpPr>
        <p:spPr>
          <a:xfrm>
            <a:off x="7326770" y="1937104"/>
            <a:ext cx="1107996" cy="461665"/>
          </a:xfrm>
          <a:prstGeom prst="rect">
            <a:avLst/>
          </a:prstGeom>
          <a:noFill/>
        </p:spPr>
        <p:txBody>
          <a:bodyPr wrap="none" rtlCol="0">
            <a:spAutoFit/>
          </a:bodyPr>
          <a:lstStyle/>
          <a:p>
            <a:r>
              <a:rPr lang="ja-JP" altLang="en-US" sz="2400" dirty="0"/>
              <a:t>利用</a:t>
            </a:r>
            <a:r>
              <a:rPr lang="ja-JP" altLang="en-US" sz="2400" dirty="0" smtClean="0"/>
              <a:t>者</a:t>
            </a:r>
            <a:endParaRPr kumimoji="1" lang="ja-JP" altLang="en-US" sz="2400" dirty="0"/>
          </a:p>
        </p:txBody>
      </p:sp>
      <p:sp>
        <p:nvSpPr>
          <p:cNvPr id="34" name="下矢印 33"/>
          <p:cNvSpPr/>
          <p:nvPr/>
        </p:nvSpPr>
        <p:spPr>
          <a:xfrm rot="16200000">
            <a:off x="5021115" y="3854580"/>
            <a:ext cx="484632" cy="51841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テキスト ボックス 41"/>
          <p:cNvSpPr txBox="1"/>
          <p:nvPr/>
        </p:nvSpPr>
        <p:spPr>
          <a:xfrm>
            <a:off x="2042927" y="4488863"/>
            <a:ext cx="2129109" cy="461665"/>
          </a:xfrm>
          <a:prstGeom prst="rect">
            <a:avLst/>
          </a:prstGeom>
          <a:noFill/>
        </p:spPr>
        <p:txBody>
          <a:bodyPr wrap="none" rtlCol="0">
            <a:spAutoFit/>
          </a:bodyPr>
          <a:lstStyle/>
          <a:p>
            <a:r>
              <a:rPr kumimoji="1" lang="ja-JP" altLang="en-US" sz="2400" dirty="0" smtClean="0"/>
              <a:t>オープンソース</a:t>
            </a:r>
            <a:endParaRPr kumimoji="1" lang="ja-JP" altLang="en-US" sz="2400" dirty="0"/>
          </a:p>
        </p:txBody>
      </p:sp>
    </p:spTree>
    <p:extLst>
      <p:ext uri="{BB962C8B-B14F-4D97-AF65-F5344CB8AC3E}">
        <p14:creationId xmlns:p14="http://schemas.microsoft.com/office/powerpoint/2010/main" val="27897081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ソフトウェアライセンス</a:t>
            </a:r>
            <a:endParaRPr kumimoji="1" lang="ja-JP" altLang="en-US" dirty="0"/>
          </a:p>
        </p:txBody>
      </p:sp>
      <p:sp>
        <p:nvSpPr>
          <p:cNvPr id="5" name="メモ 4"/>
          <p:cNvSpPr/>
          <p:nvPr/>
        </p:nvSpPr>
        <p:spPr>
          <a:xfrm>
            <a:off x="985650" y="2560320"/>
            <a:ext cx="1719072" cy="1554480"/>
          </a:xfrm>
          <a:prstGeom prst="foldedCorner">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dirty="0"/>
              <a:t>BSD</a:t>
            </a:r>
          </a:p>
          <a:p>
            <a:pPr algn="ctr"/>
            <a:r>
              <a:rPr lang="en-US" altLang="ja-JP" sz="2400" dirty="0"/>
              <a:t>3</a:t>
            </a:r>
            <a:r>
              <a:rPr lang="ja-JP" altLang="en-US" sz="2400" dirty="0"/>
              <a:t>項</a:t>
            </a:r>
            <a:endParaRPr lang="en-US" altLang="ja-JP" sz="2400" dirty="0"/>
          </a:p>
          <a:p>
            <a:pPr algn="ctr"/>
            <a:r>
              <a:rPr lang="ja-JP" altLang="en-US" sz="2400" dirty="0"/>
              <a:t>ライセンス</a:t>
            </a:r>
            <a:endParaRPr lang="en-US" altLang="ja-JP" sz="2400" dirty="0"/>
          </a:p>
        </p:txBody>
      </p:sp>
      <p:sp>
        <p:nvSpPr>
          <p:cNvPr id="6" name="テキスト ボックス 5"/>
          <p:cNvSpPr txBox="1"/>
          <p:nvPr/>
        </p:nvSpPr>
        <p:spPr>
          <a:xfrm>
            <a:off x="1845186" y="1666706"/>
            <a:ext cx="5442516" cy="461665"/>
          </a:xfrm>
          <a:prstGeom prst="rect">
            <a:avLst/>
          </a:prstGeom>
          <a:noFill/>
        </p:spPr>
        <p:txBody>
          <a:bodyPr wrap="none" rtlCol="0">
            <a:spAutoFit/>
          </a:bodyPr>
          <a:lstStyle/>
          <a:p>
            <a:r>
              <a:rPr lang="ja-JP" altLang="en-US" sz="2400" dirty="0"/>
              <a:t>再利用</a:t>
            </a:r>
            <a:r>
              <a:rPr lang="ja-JP" altLang="en-US" sz="2400" dirty="0" smtClean="0"/>
              <a:t>に対するライセンスの条件は様々</a:t>
            </a:r>
            <a:endParaRPr kumimoji="1" lang="ja-JP" altLang="en-US" sz="2400" dirty="0"/>
          </a:p>
        </p:txBody>
      </p:sp>
      <p:sp>
        <p:nvSpPr>
          <p:cNvPr id="7" name="メモ 6"/>
          <p:cNvSpPr/>
          <p:nvPr/>
        </p:nvSpPr>
        <p:spPr>
          <a:xfrm>
            <a:off x="5980176" y="2377439"/>
            <a:ext cx="1792224" cy="1862645"/>
          </a:xfrm>
          <a:prstGeom prst="foldedCorner">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dirty="0" smtClean="0"/>
              <a:t>GNU</a:t>
            </a:r>
          </a:p>
          <a:p>
            <a:pPr algn="ctr"/>
            <a:r>
              <a:rPr lang="en-US" altLang="ja-JP" sz="2400" dirty="0" smtClean="0"/>
              <a:t>General Public License</a:t>
            </a:r>
            <a:endParaRPr lang="en-US" altLang="ja-JP" sz="2400" dirty="0"/>
          </a:p>
        </p:txBody>
      </p:sp>
      <p:sp>
        <p:nvSpPr>
          <p:cNvPr id="8" name="テキスト ボックス 7"/>
          <p:cNvSpPr txBox="1"/>
          <p:nvPr/>
        </p:nvSpPr>
        <p:spPr>
          <a:xfrm>
            <a:off x="473586" y="4240085"/>
            <a:ext cx="3248005" cy="1015663"/>
          </a:xfrm>
          <a:prstGeom prst="rect">
            <a:avLst/>
          </a:prstGeom>
          <a:noFill/>
        </p:spPr>
        <p:txBody>
          <a:bodyPr wrap="none" rtlCol="0">
            <a:spAutoFit/>
          </a:bodyPr>
          <a:lstStyle/>
          <a:p>
            <a:r>
              <a:rPr kumimoji="1" lang="ja-JP" altLang="en-US" sz="2000" dirty="0" smtClean="0"/>
              <a:t>再利用先に著作権の表記や</a:t>
            </a:r>
            <a:endParaRPr kumimoji="1" lang="en-US" altLang="ja-JP" sz="2000" dirty="0" smtClean="0"/>
          </a:p>
          <a:p>
            <a:r>
              <a:rPr lang="en-US" altLang="ja-JP" sz="2000" dirty="0" smtClean="0"/>
              <a:t>BSD</a:t>
            </a:r>
            <a:r>
              <a:rPr lang="ja-JP" altLang="en-US" sz="2000" dirty="0" smtClean="0"/>
              <a:t>ライセンスの条文を</a:t>
            </a:r>
            <a:endParaRPr lang="en-US" altLang="ja-JP" sz="2000" dirty="0" smtClean="0"/>
          </a:p>
          <a:p>
            <a:r>
              <a:rPr lang="ja-JP" altLang="en-US" sz="2000" dirty="0" smtClean="0"/>
              <a:t>入れれば良い</a:t>
            </a:r>
            <a:endParaRPr lang="en-US" altLang="ja-JP" sz="2000" dirty="0" smtClean="0"/>
          </a:p>
        </p:txBody>
      </p:sp>
      <p:sp>
        <p:nvSpPr>
          <p:cNvPr id="9" name="テキスト ボックス 8"/>
          <p:cNvSpPr txBox="1"/>
          <p:nvPr/>
        </p:nvSpPr>
        <p:spPr>
          <a:xfrm>
            <a:off x="5474208" y="4240085"/>
            <a:ext cx="3217547" cy="1015663"/>
          </a:xfrm>
          <a:prstGeom prst="rect">
            <a:avLst/>
          </a:prstGeom>
          <a:noFill/>
        </p:spPr>
        <p:txBody>
          <a:bodyPr wrap="none" rtlCol="0">
            <a:spAutoFit/>
          </a:bodyPr>
          <a:lstStyle/>
          <a:p>
            <a:r>
              <a:rPr lang="ja-JP" altLang="en-US" sz="2000" dirty="0" smtClean="0"/>
              <a:t>ソースコードの公開が必須．</a:t>
            </a:r>
            <a:endParaRPr kumimoji="1" lang="en-US" altLang="ja-JP" sz="2000" dirty="0" smtClean="0"/>
          </a:p>
          <a:p>
            <a:r>
              <a:rPr kumimoji="1" lang="ja-JP" altLang="en-US" sz="2000" dirty="0" smtClean="0"/>
              <a:t>再利用先も同じライセンスに</a:t>
            </a:r>
            <a:endParaRPr kumimoji="1" lang="en-US" altLang="ja-JP" sz="2000" dirty="0" smtClean="0"/>
          </a:p>
          <a:p>
            <a:r>
              <a:rPr lang="ja-JP" altLang="en-US" sz="2000" dirty="0" smtClean="0"/>
              <a:t>しなければならない</a:t>
            </a:r>
            <a:endParaRPr lang="en-US" altLang="ja-JP" sz="2000" dirty="0" smtClean="0"/>
          </a:p>
        </p:txBody>
      </p:sp>
      <p:sp>
        <p:nvSpPr>
          <p:cNvPr id="11" name="右矢印 10"/>
          <p:cNvSpPr/>
          <p:nvPr/>
        </p:nvSpPr>
        <p:spPr>
          <a:xfrm>
            <a:off x="3210690" y="2636837"/>
            <a:ext cx="2263518" cy="36239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3591767" y="2340862"/>
            <a:ext cx="1371540" cy="461665"/>
          </a:xfrm>
          <a:prstGeom prst="rect">
            <a:avLst/>
          </a:prstGeom>
          <a:noFill/>
        </p:spPr>
        <p:txBody>
          <a:bodyPr wrap="square" rtlCol="0">
            <a:spAutoFit/>
          </a:bodyPr>
          <a:lstStyle/>
          <a:p>
            <a:r>
              <a:rPr kumimoji="1" lang="ja-JP" altLang="en-US" sz="2400" dirty="0" smtClean="0"/>
              <a:t>再利用</a:t>
            </a:r>
            <a:endParaRPr kumimoji="1" lang="ja-JP" altLang="en-US" sz="2400" dirty="0"/>
          </a:p>
        </p:txBody>
      </p:sp>
      <p:sp>
        <p:nvSpPr>
          <p:cNvPr id="13" name="右矢印 12"/>
          <p:cNvSpPr/>
          <p:nvPr/>
        </p:nvSpPr>
        <p:spPr>
          <a:xfrm rot="10800000">
            <a:off x="3591767" y="3369223"/>
            <a:ext cx="1893112" cy="41279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4" name="Picture 3" descr="C:\Users\y-kasima\AppData\Local\Microsoft\Windows\Temporary Internet Files\Content.IE5\6ON0ZSJC\MC900432537[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00189" y="3295207"/>
            <a:ext cx="621001" cy="621001"/>
          </a:xfrm>
          <a:prstGeom prst="rect">
            <a:avLst/>
          </a:prstGeom>
          <a:noFill/>
          <a:extLst>
            <a:ext uri="{909E8E84-426E-40DD-AFC4-6F175D3DCCD1}">
              <a14:hiddenFill xmlns:a14="http://schemas.microsoft.com/office/drawing/2010/main">
                <a:solidFill>
                  <a:srgbClr val="FFFFFF"/>
                </a:solidFill>
              </a14:hiddenFill>
            </a:ext>
          </a:extLst>
        </p:spPr>
      </p:pic>
      <p:sp>
        <p:nvSpPr>
          <p:cNvPr id="15" name="テキスト ボックス 14"/>
          <p:cNvSpPr txBox="1"/>
          <p:nvPr/>
        </p:nvSpPr>
        <p:spPr>
          <a:xfrm>
            <a:off x="59441" y="5491058"/>
            <a:ext cx="9014006" cy="830997"/>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ja-JP"/>
            </a:defPPr>
            <a:lvl1pPr algn="ctr">
              <a:defRPr sz="2400">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ja-JP" altLang="en-US" dirty="0"/>
              <a:t>ライセンスの影響は定性的には判断できるが，定量的な研究は無く，</a:t>
            </a:r>
            <a:endParaRPr lang="en-US" altLang="ja-JP" dirty="0"/>
          </a:p>
          <a:p>
            <a:r>
              <a:rPr lang="ja-JP" altLang="en-US" dirty="0"/>
              <a:t>実際どのぐらい再利用に影響を与えるのかわからなかった</a:t>
            </a:r>
            <a:endParaRPr lang="en-US" altLang="ja-JP" dirty="0"/>
          </a:p>
        </p:txBody>
      </p:sp>
      <p:sp>
        <p:nvSpPr>
          <p:cNvPr id="3" name="スライド番号プレースホルダー 2"/>
          <p:cNvSpPr>
            <a:spLocks noGrp="1"/>
          </p:cNvSpPr>
          <p:nvPr>
            <p:ph type="sldNum" sz="quarter" idx="12"/>
          </p:nvPr>
        </p:nvSpPr>
        <p:spPr/>
        <p:txBody>
          <a:bodyPr/>
          <a:lstStyle/>
          <a:p>
            <a:fld id="{25B2C30A-EDF6-4AD0-9AE3-BFC1502D505A}" type="slidenum">
              <a:rPr kumimoji="1" lang="ja-JP" altLang="en-US" smtClean="0"/>
              <a:t>5</a:t>
            </a:fld>
            <a:endParaRPr kumimoji="1" lang="ja-JP" altLang="en-US"/>
          </a:p>
        </p:txBody>
      </p:sp>
    </p:spTree>
    <p:extLst>
      <p:ext uri="{BB962C8B-B14F-4D97-AF65-F5344CB8AC3E}">
        <p14:creationId xmlns:p14="http://schemas.microsoft.com/office/powerpoint/2010/main" val="8726718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ソフトウェアの検索</a:t>
            </a:r>
            <a:endParaRPr kumimoji="1" lang="ja-JP" altLang="en-US" dirty="0"/>
          </a:p>
        </p:txBody>
      </p:sp>
      <p:pic>
        <p:nvPicPr>
          <p:cNvPr id="4" name="図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3504" y="2448642"/>
            <a:ext cx="1420178" cy="1117517"/>
          </a:xfrm>
          <a:prstGeom prst="rect">
            <a:avLst/>
          </a:prstGeom>
        </p:spPr>
      </p:pic>
      <p:sp>
        <p:nvSpPr>
          <p:cNvPr id="5" name="テキスト ボックス 4"/>
          <p:cNvSpPr txBox="1"/>
          <p:nvPr/>
        </p:nvSpPr>
        <p:spPr>
          <a:xfrm>
            <a:off x="603504" y="1902328"/>
            <a:ext cx="1079142" cy="369332"/>
          </a:xfrm>
          <a:prstGeom prst="rect">
            <a:avLst/>
          </a:prstGeom>
          <a:noFill/>
        </p:spPr>
        <p:txBody>
          <a:bodyPr wrap="none" rtlCol="0">
            <a:spAutoFit/>
          </a:bodyPr>
          <a:lstStyle/>
          <a:p>
            <a:r>
              <a:rPr lang="ja-JP" altLang="en-US" dirty="0"/>
              <a:t>ユーザー</a:t>
            </a:r>
            <a:endParaRPr kumimoji="1" lang="ja-JP" altLang="en-US" dirty="0"/>
          </a:p>
        </p:txBody>
      </p:sp>
      <p:sp>
        <p:nvSpPr>
          <p:cNvPr id="6" name="右矢印 5"/>
          <p:cNvSpPr/>
          <p:nvPr/>
        </p:nvSpPr>
        <p:spPr>
          <a:xfrm>
            <a:off x="2368015" y="3007400"/>
            <a:ext cx="1121855"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2298001" y="2322543"/>
            <a:ext cx="1261884" cy="646331"/>
          </a:xfrm>
          <a:prstGeom prst="rect">
            <a:avLst/>
          </a:prstGeom>
          <a:noFill/>
        </p:spPr>
        <p:txBody>
          <a:bodyPr wrap="none" rtlCol="0">
            <a:spAutoFit/>
          </a:bodyPr>
          <a:lstStyle/>
          <a:p>
            <a:r>
              <a:rPr lang="ja-JP" altLang="en-US" dirty="0" smtClean="0"/>
              <a:t>キーワード</a:t>
            </a:r>
            <a:endParaRPr lang="en-US" altLang="ja-JP" dirty="0" smtClean="0"/>
          </a:p>
          <a:p>
            <a:r>
              <a:rPr lang="ja-JP" altLang="en-US" dirty="0" smtClean="0"/>
              <a:t>による検索</a:t>
            </a:r>
            <a:endParaRPr kumimoji="1" lang="ja-JP" altLang="en-US" dirty="0"/>
          </a:p>
        </p:txBody>
      </p:sp>
      <p:pic>
        <p:nvPicPr>
          <p:cNvPr id="8" name="図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36215" y="2481587"/>
            <a:ext cx="1219200" cy="1280684"/>
          </a:xfrm>
          <a:prstGeom prst="rect">
            <a:avLst/>
          </a:prstGeom>
        </p:spPr>
      </p:pic>
      <p:sp>
        <p:nvSpPr>
          <p:cNvPr id="9" name="テキスト ボックス 8"/>
          <p:cNvSpPr txBox="1"/>
          <p:nvPr/>
        </p:nvSpPr>
        <p:spPr>
          <a:xfrm>
            <a:off x="3683668" y="1954997"/>
            <a:ext cx="1457450" cy="369332"/>
          </a:xfrm>
          <a:prstGeom prst="rect">
            <a:avLst/>
          </a:prstGeom>
          <a:noFill/>
        </p:spPr>
        <p:txBody>
          <a:bodyPr wrap="none" rtlCol="0">
            <a:spAutoFit/>
          </a:bodyPr>
          <a:lstStyle/>
          <a:p>
            <a:r>
              <a:rPr lang="ja-JP" altLang="en-US" dirty="0"/>
              <a:t>検索エンジン</a:t>
            </a:r>
            <a:endParaRPr kumimoji="1" lang="ja-JP" altLang="en-US" dirty="0"/>
          </a:p>
        </p:txBody>
      </p:sp>
      <p:sp>
        <p:nvSpPr>
          <p:cNvPr id="11" name="角丸四角形 10"/>
          <p:cNvSpPr/>
          <p:nvPr/>
        </p:nvSpPr>
        <p:spPr>
          <a:xfrm>
            <a:off x="5993902" y="1944629"/>
            <a:ext cx="1677022" cy="591301"/>
          </a:xfrm>
          <a:prstGeom prst="round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ja-JP" altLang="en-US" dirty="0" smtClean="0"/>
              <a:t>ソフトウェア名</a:t>
            </a:r>
            <a:endParaRPr kumimoji="1" lang="ja-JP" altLang="en-US" dirty="0"/>
          </a:p>
        </p:txBody>
      </p:sp>
      <p:sp>
        <p:nvSpPr>
          <p:cNvPr id="12" name="角丸四角形 11"/>
          <p:cNvSpPr/>
          <p:nvPr/>
        </p:nvSpPr>
        <p:spPr>
          <a:xfrm>
            <a:off x="5993902" y="2711749"/>
            <a:ext cx="1677022" cy="591301"/>
          </a:xfrm>
          <a:prstGeom prst="round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ja-JP" altLang="en-US" dirty="0" smtClean="0"/>
              <a:t>ソフトウェアの説明</a:t>
            </a:r>
            <a:endParaRPr kumimoji="1" lang="ja-JP" altLang="en-US" dirty="0"/>
          </a:p>
        </p:txBody>
      </p:sp>
      <p:sp>
        <p:nvSpPr>
          <p:cNvPr id="13" name="角丸四角形 12"/>
          <p:cNvSpPr/>
          <p:nvPr/>
        </p:nvSpPr>
        <p:spPr>
          <a:xfrm>
            <a:off x="6017694" y="3510774"/>
            <a:ext cx="1653230" cy="643653"/>
          </a:xfrm>
          <a:prstGeom prst="round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kumimoji="1" lang="ja-JP" altLang="en-US" dirty="0" smtClean="0"/>
              <a:t>ソースコード</a:t>
            </a:r>
            <a:endParaRPr kumimoji="1" lang="ja-JP" altLang="en-US" dirty="0"/>
          </a:p>
        </p:txBody>
      </p:sp>
      <p:sp>
        <p:nvSpPr>
          <p:cNvPr id="15" name="右矢印 14"/>
          <p:cNvSpPr/>
          <p:nvPr/>
        </p:nvSpPr>
        <p:spPr>
          <a:xfrm>
            <a:off x="5119880" y="2994237"/>
            <a:ext cx="695704"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p:cNvSpPr txBox="1"/>
          <p:nvPr/>
        </p:nvSpPr>
        <p:spPr>
          <a:xfrm>
            <a:off x="6278415" y="1552239"/>
            <a:ext cx="1107996" cy="369332"/>
          </a:xfrm>
          <a:prstGeom prst="rect">
            <a:avLst/>
          </a:prstGeom>
          <a:noFill/>
        </p:spPr>
        <p:txBody>
          <a:bodyPr wrap="none" rtlCol="0">
            <a:spAutoFit/>
          </a:bodyPr>
          <a:lstStyle/>
          <a:p>
            <a:r>
              <a:rPr lang="ja-JP" altLang="en-US" dirty="0" smtClean="0"/>
              <a:t>検索</a:t>
            </a:r>
            <a:r>
              <a:rPr lang="ja-JP" altLang="en-US" dirty="0"/>
              <a:t>対象</a:t>
            </a:r>
            <a:endParaRPr kumimoji="1" lang="ja-JP" altLang="en-US" dirty="0"/>
          </a:p>
        </p:txBody>
      </p:sp>
      <p:sp>
        <p:nvSpPr>
          <p:cNvPr id="17" name="角丸四角形吹き出し 16"/>
          <p:cNvSpPr/>
          <p:nvPr/>
        </p:nvSpPr>
        <p:spPr>
          <a:xfrm>
            <a:off x="3279363" y="4004218"/>
            <a:ext cx="2574162" cy="1082510"/>
          </a:xfrm>
          <a:prstGeom prst="wedgeRoundRectCallout">
            <a:avLst>
              <a:gd name="adj1" fmla="val 56053"/>
              <a:gd name="adj2" fmla="val -69737"/>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変数名やメソッド名といった識別子</a:t>
            </a:r>
            <a:endParaRPr kumimoji="1" lang="ja-JP" altLang="en-US" sz="2400" dirty="0">
              <a:solidFill>
                <a:schemeClr val="tx1"/>
              </a:solidFill>
            </a:endParaRPr>
          </a:p>
        </p:txBody>
      </p:sp>
      <p:sp>
        <p:nvSpPr>
          <p:cNvPr id="19" name="正方形/長方形 18"/>
          <p:cNvSpPr/>
          <p:nvPr/>
        </p:nvSpPr>
        <p:spPr>
          <a:xfrm>
            <a:off x="839220" y="5122510"/>
            <a:ext cx="3573173" cy="1520569"/>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smtClean="0"/>
              <a:t>良い識別子名</a:t>
            </a:r>
            <a:r>
              <a:rPr kumimoji="1" lang="ja-JP" altLang="en-US" sz="2400" dirty="0" smtClean="0"/>
              <a:t>はプログラム要素が実装する機能を</a:t>
            </a:r>
            <a:r>
              <a:rPr kumimoji="1" lang="ja-JP" altLang="en-US" sz="2400" smtClean="0"/>
              <a:t>表すため，検索</a:t>
            </a:r>
            <a:r>
              <a:rPr kumimoji="1" lang="ja-JP" altLang="en-US" sz="2400" dirty="0" smtClean="0"/>
              <a:t>にヒットしやすくなる</a:t>
            </a:r>
            <a:endParaRPr kumimoji="1" lang="en-US" altLang="ja-JP" sz="2400" dirty="0" smtClean="0"/>
          </a:p>
        </p:txBody>
      </p:sp>
      <p:sp>
        <p:nvSpPr>
          <p:cNvPr id="20" name="正方形/長方形 19"/>
          <p:cNvSpPr/>
          <p:nvPr/>
        </p:nvSpPr>
        <p:spPr>
          <a:xfrm>
            <a:off x="4650585" y="5118161"/>
            <a:ext cx="3633879" cy="1524918"/>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t>良い命名には，プログラミングやドメインに関する</a:t>
            </a:r>
            <a:endParaRPr kumimoji="1" lang="en-US" altLang="ja-JP" sz="2400" dirty="0" smtClean="0"/>
          </a:p>
          <a:p>
            <a:pPr algn="ctr"/>
            <a:r>
              <a:rPr kumimoji="1" lang="ja-JP" altLang="en-US" sz="2400" dirty="0" smtClean="0"/>
              <a:t>広範な知識が必要</a:t>
            </a:r>
            <a:endParaRPr kumimoji="1" lang="en-US" altLang="ja-JP" sz="2400" dirty="0" smtClean="0"/>
          </a:p>
        </p:txBody>
      </p:sp>
      <p:sp>
        <p:nvSpPr>
          <p:cNvPr id="3" name="スライド番号プレースホルダー 2"/>
          <p:cNvSpPr>
            <a:spLocks noGrp="1"/>
          </p:cNvSpPr>
          <p:nvPr>
            <p:ph type="sldNum" sz="quarter" idx="12"/>
          </p:nvPr>
        </p:nvSpPr>
        <p:spPr/>
        <p:txBody>
          <a:bodyPr/>
          <a:lstStyle/>
          <a:p>
            <a:fld id="{25B2C30A-EDF6-4AD0-9AE3-BFC1502D505A}" type="slidenum">
              <a:rPr kumimoji="1" lang="ja-JP" altLang="en-US" smtClean="0"/>
              <a:t>6</a:t>
            </a:fld>
            <a:endParaRPr kumimoji="1" lang="ja-JP" altLang="en-US"/>
          </a:p>
        </p:txBody>
      </p:sp>
    </p:spTree>
    <p:extLst>
      <p:ext uri="{BB962C8B-B14F-4D97-AF65-F5344CB8AC3E}">
        <p14:creationId xmlns:p14="http://schemas.microsoft.com/office/powerpoint/2010/main" val="12352322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再利用可能な</a:t>
            </a:r>
            <a:r>
              <a:rPr lang="ja-JP" altLang="en-US" dirty="0" smtClean="0"/>
              <a:t>機能</a:t>
            </a:r>
            <a:r>
              <a:rPr kumimoji="1" lang="ja-JP" altLang="en-US" dirty="0" smtClean="0"/>
              <a:t>の抽出</a:t>
            </a:r>
            <a:endParaRPr kumimoji="1" lang="ja-JP" altLang="en-US" dirty="0"/>
          </a:p>
        </p:txBody>
      </p:sp>
      <p:pic>
        <p:nvPicPr>
          <p:cNvPr id="5" name="図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95297" y="2326233"/>
            <a:ext cx="1803197" cy="1327709"/>
          </a:xfrm>
          <a:prstGeom prst="rect">
            <a:avLst/>
          </a:prstGeom>
        </p:spPr>
      </p:pic>
      <p:sp>
        <p:nvSpPr>
          <p:cNvPr id="6" name="右矢印 5"/>
          <p:cNvSpPr/>
          <p:nvPr/>
        </p:nvSpPr>
        <p:spPr>
          <a:xfrm>
            <a:off x="3822192" y="2747771"/>
            <a:ext cx="1536192"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7" name="図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833871" y="2306091"/>
            <a:ext cx="1347851" cy="1347851"/>
          </a:xfrm>
          <a:prstGeom prst="rect">
            <a:avLst/>
          </a:prstGeom>
        </p:spPr>
      </p:pic>
      <p:sp>
        <p:nvSpPr>
          <p:cNvPr id="8" name="テキスト ボックス 7"/>
          <p:cNvSpPr txBox="1"/>
          <p:nvPr/>
        </p:nvSpPr>
        <p:spPr>
          <a:xfrm>
            <a:off x="4166334" y="2286106"/>
            <a:ext cx="800219" cy="461665"/>
          </a:xfrm>
          <a:prstGeom prst="rect">
            <a:avLst/>
          </a:prstGeom>
          <a:noFill/>
        </p:spPr>
        <p:txBody>
          <a:bodyPr wrap="none" rtlCol="0">
            <a:spAutoFit/>
          </a:bodyPr>
          <a:lstStyle/>
          <a:p>
            <a:r>
              <a:rPr lang="ja-JP" altLang="en-US" sz="2400" dirty="0"/>
              <a:t>抽出</a:t>
            </a:r>
            <a:endParaRPr kumimoji="1" lang="ja-JP" altLang="en-US" sz="2400" dirty="0"/>
          </a:p>
        </p:txBody>
      </p:sp>
      <p:sp>
        <p:nvSpPr>
          <p:cNvPr id="9" name="テキスト ボックス 8"/>
          <p:cNvSpPr txBox="1"/>
          <p:nvPr/>
        </p:nvSpPr>
        <p:spPr>
          <a:xfrm>
            <a:off x="1645919" y="3792441"/>
            <a:ext cx="2371162" cy="646331"/>
          </a:xfrm>
          <a:prstGeom prst="rect">
            <a:avLst/>
          </a:prstGeom>
          <a:noFill/>
        </p:spPr>
        <p:txBody>
          <a:bodyPr wrap="none" rtlCol="0">
            <a:spAutoFit/>
          </a:bodyPr>
          <a:lstStyle/>
          <a:p>
            <a:r>
              <a:rPr kumimoji="1" lang="ja-JP" altLang="en-US" dirty="0" smtClean="0"/>
              <a:t>ソフトウェアに実装</a:t>
            </a:r>
            <a:endParaRPr kumimoji="1" lang="en-US" altLang="ja-JP" dirty="0" smtClean="0"/>
          </a:p>
          <a:p>
            <a:r>
              <a:rPr lang="ja-JP" altLang="en-US" dirty="0"/>
              <a:t>されて</a:t>
            </a:r>
            <a:r>
              <a:rPr lang="ja-JP" altLang="en-US" dirty="0" smtClean="0"/>
              <a:t>いる複数の機能</a:t>
            </a:r>
            <a:endParaRPr kumimoji="1" lang="ja-JP" altLang="en-US" dirty="0"/>
          </a:p>
        </p:txBody>
      </p:sp>
      <p:sp>
        <p:nvSpPr>
          <p:cNvPr id="10" name="テキスト ボックス 9"/>
          <p:cNvSpPr txBox="1"/>
          <p:nvPr/>
        </p:nvSpPr>
        <p:spPr>
          <a:xfrm>
            <a:off x="5492133" y="3792441"/>
            <a:ext cx="2031325" cy="369332"/>
          </a:xfrm>
          <a:prstGeom prst="rect">
            <a:avLst/>
          </a:prstGeom>
          <a:noFill/>
        </p:spPr>
        <p:txBody>
          <a:bodyPr wrap="none" rtlCol="0">
            <a:spAutoFit/>
          </a:bodyPr>
          <a:lstStyle/>
          <a:p>
            <a:r>
              <a:rPr kumimoji="1" lang="ja-JP" altLang="en-US" dirty="0" smtClean="0"/>
              <a:t>再利用対象の機能</a:t>
            </a:r>
            <a:endParaRPr kumimoji="1" lang="ja-JP" altLang="en-US" dirty="0"/>
          </a:p>
        </p:txBody>
      </p:sp>
      <p:sp>
        <p:nvSpPr>
          <p:cNvPr id="11" name="テキスト ボックス 10"/>
          <p:cNvSpPr txBox="1"/>
          <p:nvPr/>
        </p:nvSpPr>
        <p:spPr>
          <a:xfrm>
            <a:off x="489086" y="1631032"/>
            <a:ext cx="8117928" cy="461665"/>
          </a:xfrm>
          <a:prstGeom prst="rect">
            <a:avLst/>
          </a:prstGeom>
          <a:noFill/>
        </p:spPr>
        <p:txBody>
          <a:bodyPr wrap="none" rtlCol="0">
            <a:spAutoFit/>
          </a:bodyPr>
          <a:lstStyle/>
          <a:p>
            <a:r>
              <a:rPr lang="ja-JP" altLang="en-US" sz="2400" dirty="0" smtClean="0"/>
              <a:t>ソフトウェアに組み込むために，機能を抽出する必要がある</a:t>
            </a:r>
            <a:endParaRPr kumimoji="1" lang="ja-JP" altLang="en-US" sz="2400" dirty="0"/>
          </a:p>
        </p:txBody>
      </p:sp>
      <p:sp>
        <p:nvSpPr>
          <p:cNvPr id="12" name="テキスト ボックス 11"/>
          <p:cNvSpPr txBox="1"/>
          <p:nvPr/>
        </p:nvSpPr>
        <p:spPr>
          <a:xfrm>
            <a:off x="582909" y="4665574"/>
            <a:ext cx="8281434" cy="461665"/>
          </a:xfrm>
          <a:prstGeom prst="rect">
            <a:avLst/>
          </a:prstGeom>
          <a:noFill/>
        </p:spPr>
        <p:txBody>
          <a:bodyPr wrap="none" rtlCol="0">
            <a:spAutoFit/>
          </a:bodyPr>
          <a:lstStyle/>
          <a:p>
            <a:r>
              <a:rPr lang="ja-JP" altLang="en-US" sz="2400" dirty="0" smtClean="0"/>
              <a:t>プログラムスライシングを用いた支援手法が提案されている </a:t>
            </a:r>
            <a:r>
              <a:rPr lang="en-US" altLang="ja-JP" sz="2400" dirty="0" smtClean="0"/>
              <a:t>[1]</a:t>
            </a:r>
            <a:endParaRPr kumimoji="1" lang="ja-JP" altLang="en-US" sz="2400" dirty="0"/>
          </a:p>
        </p:txBody>
      </p:sp>
      <p:sp>
        <p:nvSpPr>
          <p:cNvPr id="13" name="テキスト ボックス 12"/>
          <p:cNvSpPr txBox="1"/>
          <p:nvPr/>
        </p:nvSpPr>
        <p:spPr>
          <a:xfrm>
            <a:off x="620290" y="5239307"/>
            <a:ext cx="7939994" cy="830997"/>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ja-JP"/>
            </a:defPPr>
            <a:lvl1pPr algn="ctr">
              <a:defRPr sz="2400">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ja-JP" altLang="en-US" dirty="0"/>
              <a:t>プログラムスライシングには，正確性やスケーラビリティを</a:t>
            </a:r>
            <a:endParaRPr lang="en-US" altLang="ja-JP" dirty="0"/>
          </a:p>
          <a:p>
            <a:r>
              <a:rPr lang="ja-JP" altLang="en-US" dirty="0"/>
              <a:t>重視した新手法が提案されているが，評価がなされていない</a:t>
            </a:r>
          </a:p>
        </p:txBody>
      </p:sp>
      <p:sp>
        <p:nvSpPr>
          <p:cNvPr id="3" name="テキスト ボックス 2"/>
          <p:cNvSpPr txBox="1"/>
          <p:nvPr/>
        </p:nvSpPr>
        <p:spPr>
          <a:xfrm>
            <a:off x="2148840" y="6119336"/>
            <a:ext cx="5841086" cy="523220"/>
          </a:xfrm>
          <a:prstGeom prst="rect">
            <a:avLst/>
          </a:prstGeom>
          <a:noFill/>
        </p:spPr>
        <p:txBody>
          <a:bodyPr wrap="none" rtlCol="0">
            <a:spAutoFit/>
          </a:bodyPr>
          <a:lstStyle/>
          <a:p>
            <a:r>
              <a:rPr lang="en-US" altLang="ja-JP" sz="1400" dirty="0"/>
              <a:t>[</a:t>
            </a:r>
            <a:r>
              <a:rPr lang="en-US" altLang="ja-JP" sz="1400" dirty="0" smtClean="0"/>
              <a:t>1] </a:t>
            </a:r>
            <a:r>
              <a:rPr lang="en-US" altLang="ja-JP" sz="1400" dirty="0"/>
              <a:t>F. </a:t>
            </a:r>
            <a:r>
              <a:rPr lang="en-US" altLang="ja-JP" sz="1400" dirty="0" err="1"/>
              <a:t>Lanubile</a:t>
            </a:r>
            <a:r>
              <a:rPr lang="en-US" altLang="ja-JP" sz="1400" dirty="0"/>
              <a:t> and G. </a:t>
            </a:r>
            <a:r>
              <a:rPr lang="en-US" altLang="ja-JP" sz="1400" dirty="0" err="1"/>
              <a:t>Visaggio</a:t>
            </a:r>
            <a:r>
              <a:rPr lang="en-US" altLang="ja-JP" sz="1400" dirty="0"/>
              <a:t>. Extracting reusable functions by </a:t>
            </a:r>
            <a:r>
              <a:rPr lang="en-US" altLang="ja-JP" sz="1400" dirty="0" smtClean="0"/>
              <a:t>flow</a:t>
            </a:r>
            <a:endParaRPr lang="en-US" altLang="ja-JP" sz="1400" dirty="0"/>
          </a:p>
          <a:p>
            <a:r>
              <a:rPr lang="en-US" altLang="ja-JP" sz="1400" dirty="0"/>
              <a:t>graph based program slicing. </a:t>
            </a:r>
            <a:r>
              <a:rPr lang="en-US" altLang="ja-JP" sz="1400" dirty="0" smtClean="0"/>
              <a:t>TSE, Vol.</a:t>
            </a:r>
            <a:r>
              <a:rPr lang="fi-FI" altLang="ja-JP" sz="1400" dirty="0" smtClean="0"/>
              <a:t>23, No.4, pp.246--259</a:t>
            </a:r>
            <a:r>
              <a:rPr lang="fi-FI" altLang="ja-JP" sz="1400" dirty="0"/>
              <a:t>.</a:t>
            </a:r>
            <a:r>
              <a:rPr lang="fi-FI" altLang="ja-JP" sz="1400" dirty="0" smtClean="0"/>
              <a:t> 1997</a:t>
            </a:r>
            <a:r>
              <a:rPr lang="fi-FI" altLang="ja-JP" sz="1400" dirty="0"/>
              <a:t>.</a:t>
            </a:r>
            <a:endParaRPr kumimoji="1" lang="ja-JP" altLang="en-US" sz="1400" dirty="0"/>
          </a:p>
        </p:txBody>
      </p:sp>
      <p:sp>
        <p:nvSpPr>
          <p:cNvPr id="4" name="スライド番号プレースホルダー 3"/>
          <p:cNvSpPr>
            <a:spLocks noGrp="1"/>
          </p:cNvSpPr>
          <p:nvPr>
            <p:ph type="sldNum" sz="quarter" idx="12"/>
          </p:nvPr>
        </p:nvSpPr>
        <p:spPr/>
        <p:txBody>
          <a:bodyPr/>
          <a:lstStyle/>
          <a:p>
            <a:fld id="{25B2C30A-EDF6-4AD0-9AE3-BFC1502D505A}" type="slidenum">
              <a:rPr kumimoji="1" lang="ja-JP" altLang="en-US" smtClean="0"/>
              <a:t>7</a:t>
            </a:fld>
            <a:endParaRPr kumimoji="1" lang="ja-JP" altLang="en-US"/>
          </a:p>
        </p:txBody>
      </p:sp>
    </p:spTree>
    <p:extLst>
      <p:ext uri="{BB962C8B-B14F-4D97-AF65-F5344CB8AC3E}">
        <p14:creationId xmlns:p14="http://schemas.microsoft.com/office/powerpoint/2010/main" val="25098424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457200" y="3361645"/>
            <a:ext cx="8218488" cy="2473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lang="ja-JP" altLang="en-US" dirty="0" smtClean="0"/>
              <a:t>本研究における貢献</a:t>
            </a:r>
            <a:endParaRPr kumimoji="1" lang="ja-JP" altLang="en-US" dirty="0"/>
          </a:p>
        </p:txBody>
      </p:sp>
      <p:sp>
        <p:nvSpPr>
          <p:cNvPr id="3" name="コンテンツ プレースホルダー 2"/>
          <p:cNvSpPr>
            <a:spLocks noGrp="1"/>
          </p:cNvSpPr>
          <p:nvPr>
            <p:ph idx="1"/>
          </p:nvPr>
        </p:nvSpPr>
        <p:spPr/>
        <p:txBody>
          <a:bodyPr>
            <a:normAutofit fontScale="92500" lnSpcReduction="20000"/>
          </a:bodyPr>
          <a:lstStyle/>
          <a:p>
            <a:pPr marL="0" indent="0">
              <a:buNone/>
            </a:pPr>
            <a:r>
              <a:rPr kumimoji="1" lang="en-US" altLang="ja-JP" dirty="0" smtClean="0"/>
              <a:t>2</a:t>
            </a:r>
            <a:r>
              <a:rPr kumimoji="1" lang="ja-JP" altLang="en-US" dirty="0" smtClean="0"/>
              <a:t>章</a:t>
            </a:r>
            <a:r>
              <a:rPr kumimoji="1" lang="en-US" altLang="ja-JP" dirty="0" smtClean="0"/>
              <a:t>. </a:t>
            </a:r>
            <a:r>
              <a:rPr kumimoji="1" lang="ja-JP" altLang="en-US" dirty="0" smtClean="0"/>
              <a:t>ソフトウェアライセンス</a:t>
            </a:r>
            <a:endParaRPr kumimoji="1" lang="en-US" altLang="ja-JP" dirty="0" smtClean="0"/>
          </a:p>
          <a:p>
            <a:pPr lvl="1"/>
            <a:r>
              <a:rPr kumimoji="1" lang="ja-JP" altLang="en-US" dirty="0" smtClean="0"/>
              <a:t>ライセンスがソースコード再利用の活動に与える影響の定量的調査</a:t>
            </a:r>
            <a:endParaRPr kumimoji="1" lang="en-US" altLang="ja-JP" dirty="0" smtClean="0"/>
          </a:p>
          <a:p>
            <a:pPr lvl="2"/>
            <a:r>
              <a:rPr lang="ja-JP" altLang="en-US" dirty="0" smtClean="0"/>
              <a:t>オープンソースソフトウェアを対象</a:t>
            </a:r>
            <a:r>
              <a:rPr lang="ja-JP" altLang="en-US" dirty="0"/>
              <a:t>に</a:t>
            </a:r>
            <a:r>
              <a:rPr lang="ja-JP" altLang="en-US" dirty="0" smtClean="0"/>
              <a:t>，コピーアンドペースト活動とライセンスの相関について調査した</a:t>
            </a:r>
            <a:endParaRPr lang="en-US" altLang="ja-JP" dirty="0"/>
          </a:p>
          <a:p>
            <a:pPr marL="0" indent="0">
              <a:buNone/>
            </a:pPr>
            <a:r>
              <a:rPr lang="en-US" altLang="ja-JP" dirty="0" smtClean="0"/>
              <a:t>3</a:t>
            </a:r>
            <a:r>
              <a:rPr lang="ja-JP" altLang="en-US" dirty="0" smtClean="0"/>
              <a:t>章</a:t>
            </a:r>
            <a:r>
              <a:rPr lang="en-US" altLang="ja-JP" dirty="0" smtClean="0"/>
              <a:t>. </a:t>
            </a:r>
            <a:r>
              <a:rPr lang="ja-JP" altLang="en-US" dirty="0" smtClean="0"/>
              <a:t>ソフトウェア</a:t>
            </a:r>
            <a:r>
              <a:rPr lang="ja-JP" altLang="en-US" dirty="0"/>
              <a:t>の</a:t>
            </a:r>
            <a:r>
              <a:rPr lang="ja-JP" altLang="en-US" dirty="0" smtClean="0"/>
              <a:t>検索</a:t>
            </a:r>
            <a:endParaRPr lang="en-US" altLang="ja-JP" dirty="0" smtClean="0"/>
          </a:p>
          <a:p>
            <a:pPr lvl="1"/>
            <a:r>
              <a:rPr lang="ja-JP" altLang="en-US" dirty="0" smtClean="0"/>
              <a:t>識別子に出現する動詞</a:t>
            </a:r>
            <a:r>
              <a:rPr lang="en-US" altLang="ja-JP" dirty="0" smtClean="0"/>
              <a:t>-</a:t>
            </a:r>
            <a:r>
              <a:rPr lang="ja-JP" altLang="en-US" dirty="0" smtClean="0"/>
              <a:t>目的語の関係を収録した辞書の作成手法の提案</a:t>
            </a:r>
            <a:endParaRPr kumimoji="1" lang="en-US" altLang="ja-JP" dirty="0" smtClean="0"/>
          </a:p>
          <a:p>
            <a:pPr marL="0" indent="0">
              <a:buNone/>
            </a:pPr>
            <a:r>
              <a:rPr lang="en-US" altLang="ja-JP" dirty="0" smtClean="0"/>
              <a:t>4</a:t>
            </a:r>
            <a:r>
              <a:rPr lang="ja-JP" altLang="en-US" dirty="0" smtClean="0"/>
              <a:t>章</a:t>
            </a:r>
            <a:r>
              <a:rPr lang="en-US" altLang="ja-JP" dirty="0" smtClean="0"/>
              <a:t>. </a:t>
            </a:r>
            <a:r>
              <a:rPr lang="ja-JP" altLang="en-US" dirty="0" smtClean="0"/>
              <a:t>再利用</a:t>
            </a:r>
            <a:r>
              <a:rPr lang="ja-JP" altLang="en-US" dirty="0"/>
              <a:t>可能な機能の</a:t>
            </a:r>
            <a:r>
              <a:rPr lang="ja-JP" altLang="en-US" dirty="0" smtClean="0"/>
              <a:t>抽出</a:t>
            </a:r>
            <a:endParaRPr lang="en-US" altLang="ja-JP" dirty="0" smtClean="0"/>
          </a:p>
          <a:p>
            <a:pPr lvl="1"/>
            <a:r>
              <a:rPr kumimoji="1" lang="en-US" altLang="ja-JP" dirty="0" smtClean="0"/>
              <a:t>Java</a:t>
            </a:r>
            <a:r>
              <a:rPr lang="ja-JP" altLang="en-US" dirty="0" smtClean="0"/>
              <a:t>を対象としたプログラムスライシング手法の比較評価</a:t>
            </a:r>
            <a:endParaRPr kumimoji="1" lang="ja-JP" altLang="en-US" dirty="0"/>
          </a:p>
        </p:txBody>
      </p:sp>
      <p:sp>
        <p:nvSpPr>
          <p:cNvPr id="5" name="スライド番号プレースホルダー 4"/>
          <p:cNvSpPr>
            <a:spLocks noGrp="1"/>
          </p:cNvSpPr>
          <p:nvPr>
            <p:ph type="sldNum" sz="quarter" idx="12"/>
          </p:nvPr>
        </p:nvSpPr>
        <p:spPr/>
        <p:txBody>
          <a:bodyPr/>
          <a:lstStyle/>
          <a:p>
            <a:fld id="{25B2C30A-EDF6-4AD0-9AE3-BFC1502D505A}" type="slidenum">
              <a:rPr kumimoji="1" lang="ja-JP" altLang="en-US" smtClean="0"/>
              <a:t>8</a:t>
            </a:fld>
            <a:endParaRPr kumimoji="1" lang="ja-JP" altLang="en-US"/>
          </a:p>
        </p:txBody>
      </p:sp>
    </p:spTree>
    <p:extLst>
      <p:ext uri="{BB962C8B-B14F-4D97-AF65-F5344CB8AC3E}">
        <p14:creationId xmlns:p14="http://schemas.microsoft.com/office/powerpoint/2010/main" val="42042972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角丸四角形 4"/>
          <p:cNvSpPr/>
          <p:nvPr/>
        </p:nvSpPr>
        <p:spPr>
          <a:xfrm>
            <a:off x="356616" y="2721428"/>
            <a:ext cx="8319072" cy="123008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kumimoji="1" lang="ja-JP" altLang="en-US" dirty="0" smtClean="0"/>
              <a:t>アジェンダ</a:t>
            </a:r>
            <a:endParaRPr kumimoji="1" lang="ja-JP" altLang="en-US" dirty="0"/>
          </a:p>
        </p:txBody>
      </p:sp>
      <p:sp>
        <p:nvSpPr>
          <p:cNvPr id="3" name="コンテンツ プレースホルダー 2"/>
          <p:cNvSpPr>
            <a:spLocks noGrp="1"/>
          </p:cNvSpPr>
          <p:nvPr>
            <p:ph idx="1"/>
          </p:nvPr>
        </p:nvSpPr>
        <p:spPr/>
        <p:txBody>
          <a:bodyPr/>
          <a:lstStyle/>
          <a:p>
            <a:pPr marL="0" indent="0">
              <a:buNone/>
            </a:pPr>
            <a:r>
              <a:rPr lang="en-US" altLang="ja-JP" dirty="0" smtClean="0"/>
              <a:t>1</a:t>
            </a:r>
            <a:r>
              <a:rPr lang="ja-JP" altLang="en-US" dirty="0" smtClean="0"/>
              <a:t>章</a:t>
            </a:r>
            <a:r>
              <a:rPr lang="en-US" altLang="ja-JP" dirty="0" smtClean="0"/>
              <a:t>. </a:t>
            </a:r>
            <a:r>
              <a:rPr kumimoji="1" lang="ja-JP" altLang="en-US" dirty="0" smtClean="0"/>
              <a:t>ソフトウェア再利用と本研究で解決を</a:t>
            </a:r>
            <a:endParaRPr kumimoji="1" lang="en-US" altLang="ja-JP" dirty="0" smtClean="0"/>
          </a:p>
          <a:p>
            <a:pPr marL="0" indent="0">
              <a:buNone/>
            </a:pPr>
            <a:r>
              <a:rPr lang="en-US" altLang="ja-JP" dirty="0"/>
              <a:t> </a:t>
            </a:r>
            <a:r>
              <a:rPr lang="en-US" altLang="ja-JP" dirty="0" smtClean="0"/>
              <a:t>      </a:t>
            </a:r>
            <a:r>
              <a:rPr kumimoji="1" lang="ja-JP" altLang="en-US" dirty="0" smtClean="0"/>
              <a:t>目指す課題</a:t>
            </a:r>
            <a:endParaRPr kumimoji="1" lang="en-US" altLang="ja-JP" dirty="0" smtClean="0"/>
          </a:p>
          <a:p>
            <a:pPr marL="0" indent="0">
              <a:buNone/>
            </a:pPr>
            <a:r>
              <a:rPr lang="en-US" altLang="ja-JP" dirty="0" smtClean="0"/>
              <a:t>3</a:t>
            </a:r>
            <a:r>
              <a:rPr lang="ja-JP" altLang="en-US" dirty="0" smtClean="0"/>
              <a:t>章</a:t>
            </a:r>
            <a:r>
              <a:rPr lang="en-US" altLang="ja-JP" dirty="0" smtClean="0"/>
              <a:t>. </a:t>
            </a:r>
            <a:r>
              <a:rPr lang="ja-JP" altLang="en-US" dirty="0" smtClean="0"/>
              <a:t>識別子</a:t>
            </a:r>
            <a:r>
              <a:rPr lang="ja-JP" altLang="en-US" dirty="0"/>
              <a:t>に出現</a:t>
            </a:r>
            <a:r>
              <a:rPr lang="ja-JP" altLang="en-US" dirty="0" smtClean="0"/>
              <a:t>する動詞</a:t>
            </a:r>
            <a:r>
              <a:rPr lang="en-US" altLang="ja-JP" dirty="0"/>
              <a:t>-</a:t>
            </a:r>
            <a:r>
              <a:rPr lang="ja-JP" altLang="en-US" dirty="0" smtClean="0"/>
              <a:t>目的語の</a:t>
            </a:r>
            <a:endParaRPr lang="en-US" altLang="ja-JP" dirty="0" smtClean="0"/>
          </a:p>
          <a:p>
            <a:pPr marL="0" indent="0">
              <a:buNone/>
            </a:pPr>
            <a:r>
              <a:rPr lang="en-US" altLang="ja-JP" dirty="0"/>
              <a:t> </a:t>
            </a:r>
            <a:r>
              <a:rPr lang="en-US" altLang="ja-JP" dirty="0" smtClean="0"/>
              <a:t>      </a:t>
            </a:r>
            <a:r>
              <a:rPr lang="ja-JP" altLang="en-US" dirty="0" smtClean="0"/>
              <a:t>関係</a:t>
            </a:r>
            <a:r>
              <a:rPr lang="ja-JP" altLang="en-US" dirty="0"/>
              <a:t>を収録した辞書の</a:t>
            </a:r>
            <a:r>
              <a:rPr lang="ja-JP" altLang="en-US" dirty="0" smtClean="0"/>
              <a:t>作成手法の提案</a:t>
            </a:r>
            <a:endParaRPr lang="en-US" altLang="ja-JP" dirty="0"/>
          </a:p>
          <a:p>
            <a:pPr marL="0" indent="0">
              <a:buNone/>
            </a:pPr>
            <a:r>
              <a:rPr lang="en-US" altLang="ja-JP" dirty="0" smtClean="0"/>
              <a:t>4</a:t>
            </a:r>
            <a:r>
              <a:rPr lang="ja-JP" altLang="en-US" dirty="0" smtClean="0"/>
              <a:t>章</a:t>
            </a:r>
            <a:r>
              <a:rPr lang="en-US" altLang="ja-JP" dirty="0" smtClean="0"/>
              <a:t>. Java</a:t>
            </a:r>
            <a:r>
              <a:rPr lang="ja-JP" altLang="en-US" dirty="0"/>
              <a:t>を対象と</a:t>
            </a:r>
            <a:r>
              <a:rPr lang="ja-JP" altLang="en-US" dirty="0" smtClean="0"/>
              <a:t>したプログラムスライシング     </a:t>
            </a:r>
            <a:endParaRPr lang="en-US" altLang="ja-JP" dirty="0" smtClean="0"/>
          </a:p>
          <a:p>
            <a:pPr marL="0" indent="0">
              <a:buNone/>
            </a:pPr>
            <a:r>
              <a:rPr lang="en-US" altLang="ja-JP" dirty="0"/>
              <a:t> </a:t>
            </a:r>
            <a:r>
              <a:rPr lang="en-US" altLang="ja-JP" dirty="0" smtClean="0"/>
              <a:t>      </a:t>
            </a:r>
            <a:r>
              <a:rPr lang="ja-JP" altLang="en-US" dirty="0" smtClean="0"/>
              <a:t>手法</a:t>
            </a:r>
            <a:r>
              <a:rPr lang="ja-JP" altLang="en-US" dirty="0"/>
              <a:t>の比較評価</a:t>
            </a:r>
          </a:p>
          <a:p>
            <a:pPr marL="0" indent="0">
              <a:buNone/>
            </a:pPr>
            <a:r>
              <a:rPr lang="en-US" altLang="ja-JP" dirty="0" smtClean="0"/>
              <a:t>5</a:t>
            </a:r>
            <a:r>
              <a:rPr lang="ja-JP" altLang="en-US" dirty="0" smtClean="0"/>
              <a:t>章</a:t>
            </a:r>
            <a:r>
              <a:rPr lang="en-US" altLang="ja-JP" dirty="0" smtClean="0"/>
              <a:t>. </a:t>
            </a:r>
            <a:r>
              <a:rPr lang="ja-JP" altLang="en-US" dirty="0" smtClean="0"/>
              <a:t>まとめ</a:t>
            </a:r>
            <a:endParaRPr kumimoji="1" lang="ja-JP" altLang="en-US" dirty="0"/>
          </a:p>
        </p:txBody>
      </p:sp>
      <p:sp>
        <p:nvSpPr>
          <p:cNvPr id="4" name="スライド番号プレースホルダー 3"/>
          <p:cNvSpPr>
            <a:spLocks noGrp="1"/>
          </p:cNvSpPr>
          <p:nvPr>
            <p:ph type="sldNum" sz="quarter" idx="12"/>
          </p:nvPr>
        </p:nvSpPr>
        <p:spPr/>
        <p:txBody>
          <a:bodyPr/>
          <a:lstStyle/>
          <a:p>
            <a:fld id="{25B2C30A-EDF6-4AD0-9AE3-BFC1502D505A}" type="slidenum">
              <a:rPr kumimoji="1" lang="ja-JP" altLang="en-US" smtClean="0"/>
              <a:t>9</a:t>
            </a:fld>
            <a:endParaRPr kumimoji="1" lang="ja-JP" altLang="en-US"/>
          </a:p>
        </p:txBody>
      </p:sp>
    </p:spTree>
    <p:extLst>
      <p:ext uri="{BB962C8B-B14F-4D97-AF65-F5344CB8AC3E}">
        <p14:creationId xmlns:p14="http://schemas.microsoft.com/office/powerpoint/2010/main" val="1416620886"/>
      </p:ext>
    </p:extLst>
  </p:cSld>
  <p:clrMapOvr>
    <a:masterClrMapping/>
  </p:clrMapOvr>
  <p:timing>
    <p:tnLst>
      <p:par>
        <p:cTn id="1" dur="indefinite" restart="never" nodeType="tmRoot"/>
      </p:par>
    </p:tnLst>
  </p:timing>
</p:sld>
</file>

<file path=ppt/theme/theme1.xml><?xml version="1.0" encoding="utf-8"?>
<a:theme xmlns:a="http://schemas.openxmlformats.org/drawingml/2006/main" name="Sel-CoolMetal-whi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Sel-CoolMetal-white</Template>
  <TotalTime>15378</TotalTime>
  <Words>4870</Words>
  <Application>Microsoft Office PowerPoint</Application>
  <PresentationFormat>画面に合わせる (4:3)</PresentationFormat>
  <Paragraphs>797</Paragraphs>
  <Slides>35</Slides>
  <Notes>27</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35</vt:i4>
      </vt:variant>
    </vt:vector>
  </HeadingPairs>
  <TitlesOfParts>
    <vt:vector size="41" baseType="lpstr">
      <vt:lpstr>HGS創英角ｺﾞｼｯｸUB</vt:lpstr>
      <vt:lpstr>ＭＳ Ｐゴシック</vt:lpstr>
      <vt:lpstr>Arial</vt:lpstr>
      <vt:lpstr>Calibri</vt:lpstr>
      <vt:lpstr>Cambria Math</vt:lpstr>
      <vt:lpstr>Sel-CoolMetal-white</vt:lpstr>
      <vt:lpstr>Study on Licensing and Program Understanding for Reuse Support</vt:lpstr>
      <vt:lpstr>アジェンダ</vt:lpstr>
      <vt:lpstr>ソフトウェア再利用</vt:lpstr>
      <vt:lpstr>ソースコード再利用のプロセス</vt:lpstr>
      <vt:lpstr>ソフトウェアライセンス</vt:lpstr>
      <vt:lpstr>ソフトウェアの検索</vt:lpstr>
      <vt:lpstr>再利用可能な機能の抽出</vt:lpstr>
      <vt:lpstr>本研究における貢献</vt:lpstr>
      <vt:lpstr>アジェンダ</vt:lpstr>
      <vt:lpstr>背景</vt:lpstr>
      <vt:lpstr>提案手法</vt:lpstr>
      <vt:lpstr>Step1:メソッドプロパティの抽出</vt:lpstr>
      <vt:lpstr>Step2:動詞-目的語関係の抽出</vt:lpstr>
      <vt:lpstr>評価実験</vt:lpstr>
      <vt:lpstr>実験結果</vt:lpstr>
      <vt:lpstr>良い命名の例と判断された 関係の例</vt:lpstr>
      <vt:lpstr>まとめ</vt:lpstr>
      <vt:lpstr>アジェンダ</vt:lpstr>
      <vt:lpstr>背景</vt:lpstr>
      <vt:lpstr>動機</vt:lpstr>
      <vt:lpstr>比較対象</vt:lpstr>
      <vt:lpstr>ソースコード例</vt:lpstr>
      <vt:lpstr>Static Execute Before (SEB)</vt:lpstr>
      <vt:lpstr>Context Insensitive Slicing(CIS) Hybrid of SEB &amp; CIS (HYB)</vt:lpstr>
      <vt:lpstr>Improved Slicing (IMP)</vt:lpstr>
      <vt:lpstr>各手法の比較</vt:lpstr>
      <vt:lpstr>Research Questions</vt:lpstr>
      <vt:lpstr>実験対象</vt:lpstr>
      <vt:lpstr>avrora対象時の スライスサイズ比較 (APP)</vt:lpstr>
      <vt:lpstr>スケーラビリティに対する調査</vt:lpstr>
      <vt:lpstr>スケーラビリティに対する調査の結果</vt:lpstr>
      <vt:lpstr>avrora対象時の スライスサイズ比較(ALL)</vt:lpstr>
      <vt:lpstr>まとめ</vt:lpstr>
      <vt:lpstr>アジェンダ</vt:lpstr>
      <vt:lpstr>全体のまとめ</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y-kasima</dc:creator>
  <cp:lastModifiedBy>y-kasima</cp:lastModifiedBy>
  <cp:revision>979</cp:revision>
  <cp:lastPrinted>2014-12-22T06:49:14Z</cp:lastPrinted>
  <dcterms:created xsi:type="dcterms:W3CDTF">2014-12-01T06:57:31Z</dcterms:created>
  <dcterms:modified xsi:type="dcterms:W3CDTF">2014-12-25T01:40:01Z</dcterms:modified>
</cp:coreProperties>
</file>