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34"/>
  </p:notesMasterIdLst>
  <p:handoutMasterIdLst>
    <p:handoutMasterId r:id="rId35"/>
  </p:handoutMasterIdLst>
  <p:sldIdLst>
    <p:sldId id="256" r:id="rId2"/>
    <p:sldId id="435" r:id="rId3"/>
    <p:sldId id="436" r:id="rId4"/>
    <p:sldId id="473" r:id="rId5"/>
    <p:sldId id="449" r:id="rId6"/>
    <p:sldId id="456" r:id="rId7"/>
    <p:sldId id="469" r:id="rId8"/>
    <p:sldId id="463" r:id="rId9"/>
    <p:sldId id="472" r:id="rId10"/>
    <p:sldId id="388" r:id="rId11"/>
    <p:sldId id="444" r:id="rId12"/>
    <p:sldId id="440" r:id="rId13"/>
    <p:sldId id="468" r:id="rId14"/>
    <p:sldId id="395" r:id="rId15"/>
    <p:sldId id="483" r:id="rId16"/>
    <p:sldId id="465" r:id="rId17"/>
    <p:sldId id="474" r:id="rId18"/>
    <p:sldId id="467" r:id="rId19"/>
    <p:sldId id="443" r:id="rId20"/>
    <p:sldId id="458" r:id="rId21"/>
    <p:sldId id="459" r:id="rId22"/>
    <p:sldId id="460" r:id="rId23"/>
    <p:sldId id="461" r:id="rId24"/>
    <p:sldId id="462" r:id="rId25"/>
    <p:sldId id="475" r:id="rId26"/>
    <p:sldId id="476" r:id="rId27"/>
    <p:sldId id="477" r:id="rId28"/>
    <p:sldId id="478" r:id="rId29"/>
    <p:sldId id="479" r:id="rId30"/>
    <p:sldId id="480" r:id="rId31"/>
    <p:sldId id="481" r:id="rId32"/>
    <p:sldId id="482" r:id="rId33"/>
  </p:sldIdLst>
  <p:sldSz cx="9144000" cy="6858000" type="screen4x3"/>
  <p:notesSz cx="6805613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FD4"/>
    <a:srgbClr val="CCFF99"/>
    <a:srgbClr val="F9DEA9"/>
    <a:srgbClr val="FFE89F"/>
    <a:srgbClr val="FFFF8F"/>
    <a:srgbClr val="D9F1F7"/>
    <a:srgbClr val="FEE0DA"/>
    <a:srgbClr val="B3E4EF"/>
    <a:srgbClr val="DEF1F2"/>
    <a:srgbClr val="FDC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3" autoAdjust="0"/>
    <p:restoredTop sz="77000" autoAdjust="0"/>
  </p:normalViewPr>
  <p:slideViewPr>
    <p:cSldViewPr>
      <p:cViewPr varScale="1">
        <p:scale>
          <a:sx n="60" d="100"/>
          <a:sy n="60" d="100"/>
        </p:scale>
        <p:origin x="-16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2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376" y="-84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4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 bwMode="auto">
          <a:xfrm>
            <a:off x="8" y="6"/>
            <a:ext cx="2949099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7" tIns="46034" rIns="92067" bIns="46034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 bwMode="auto">
          <a:xfrm>
            <a:off x="3854946" y="6"/>
            <a:ext cx="2949099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7" tIns="46034" rIns="92067" bIns="46034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577D181-BA58-4C1B-B38F-6C526455B95C}" type="datetimeFigureOut">
              <a:rPr lang="ja-JP" altLang="en-US"/>
              <a:pPr>
                <a:defRPr/>
              </a:pPr>
              <a:t>2012/2/14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 bwMode="auto">
          <a:xfrm>
            <a:off x="8" y="9440782"/>
            <a:ext cx="2949099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7" tIns="46034" rIns="92067" bIns="46034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 bwMode="auto">
          <a:xfrm>
            <a:off x="3854946" y="9440782"/>
            <a:ext cx="2949099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7" tIns="46034" rIns="92067" bIns="46034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42FFD44-F329-4B16-A529-B2F0045A544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883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 bwMode="auto">
          <a:xfrm>
            <a:off x="8" y="6"/>
            <a:ext cx="2949099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7" tIns="46034" rIns="92067" bIns="46034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 bwMode="auto">
          <a:xfrm>
            <a:off x="3854946" y="6"/>
            <a:ext cx="2949099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7" tIns="46034" rIns="92067" bIns="46034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EAE6C2D-A958-4C86-B4B7-8082F9FC5ED4}" type="datetimeFigureOut">
              <a:rPr lang="ja-JP" altLang="en-US"/>
              <a:pPr>
                <a:defRPr/>
              </a:pPr>
              <a:t>2012/2/14</a:t>
            </a:fld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 bwMode="auto">
          <a:xfrm>
            <a:off x="91211" y="3457502"/>
            <a:ext cx="662319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7" tIns="46034" rIns="92067" bIns="460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 bwMode="auto">
          <a:xfrm>
            <a:off x="8" y="9440782"/>
            <a:ext cx="2949099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7" tIns="46034" rIns="92067" bIns="46034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 bwMode="auto">
          <a:xfrm>
            <a:off x="3854946" y="9440782"/>
            <a:ext cx="2949099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7" tIns="46034" rIns="92067" bIns="46034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B512E27-8C8F-4F33-9997-EDCC785C39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8" name="スライド イメージ プレースホルダー 7"/>
          <p:cNvSpPr>
            <a:spLocks noGrp="1" noRot="1" noChangeAspect="1"/>
          </p:cNvSpPr>
          <p:nvPr>
            <p:ph type="sldImg" idx="2"/>
          </p:nvPr>
        </p:nvSpPr>
        <p:spPr>
          <a:xfrm>
            <a:off x="233363" y="6921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9618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8900" y="73025"/>
            <a:ext cx="4389438" cy="32940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ja-JP" dirty="0" smtClean="0"/>
          </a:p>
          <a:p>
            <a:pPr>
              <a:spcBef>
                <a:spcPct val="0"/>
              </a:spcBef>
            </a:pPr>
            <a:endParaRPr lang="en-US" altLang="ja-JP" dirty="0" smtClean="0"/>
          </a:p>
          <a:p>
            <a:pPr>
              <a:spcBef>
                <a:spcPct val="0"/>
              </a:spcBef>
            </a:pPr>
            <a:endParaRPr lang="en-US" altLang="ja-JP" dirty="0" smtClean="0"/>
          </a:p>
          <a:p>
            <a:pPr>
              <a:spcBef>
                <a:spcPct val="0"/>
              </a:spcBef>
            </a:pPr>
            <a:endParaRPr lang="en-US" altLang="ja-JP" dirty="0" smtClean="0"/>
          </a:p>
        </p:txBody>
      </p:sp>
      <p:sp>
        <p:nvSpPr>
          <p:cNvPr id="7171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DAC0EE-225C-4A8D-9CB8-4EF200638529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488" y="73025"/>
            <a:ext cx="4389437" cy="3294063"/>
          </a:xfrm>
          <a:prstGeom prst="rect">
            <a:avLst/>
          </a:prstGeo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12E27-8C8F-4F33-9997-EDCC785C3958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7777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3363" y="692150"/>
            <a:ext cx="3429000" cy="25717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12E27-8C8F-4F33-9997-EDCC785C3958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8096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488" y="73025"/>
            <a:ext cx="4389437" cy="3294063"/>
          </a:xfrm>
          <a:prstGeom prst="rect">
            <a:avLst/>
          </a:prstGeo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12E27-8C8F-4F33-9997-EDCC785C3958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4334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488" y="73025"/>
            <a:ext cx="4389437" cy="3294063"/>
          </a:xfrm>
          <a:prstGeom prst="rect">
            <a:avLst/>
          </a:prstGeo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12E27-8C8F-4F33-9997-EDCC785C3958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4334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488" y="73025"/>
            <a:ext cx="4389437" cy="3294063"/>
          </a:xfrm>
          <a:prstGeom prst="rect">
            <a:avLst/>
          </a:prstGeo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12E27-8C8F-4F33-9997-EDCC785C3958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87256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488" y="73025"/>
            <a:ext cx="4389437" cy="3294063"/>
          </a:xfrm>
          <a:prstGeom prst="rect">
            <a:avLst/>
          </a:prstGeo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12E27-8C8F-4F33-9997-EDCC785C3958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4334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488" y="73025"/>
            <a:ext cx="4389437" cy="3294063"/>
          </a:xfrm>
          <a:prstGeom prst="rect">
            <a:avLst/>
          </a:prstGeo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12E27-8C8F-4F33-9997-EDCC785C3958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4334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488" y="73025"/>
            <a:ext cx="4389437" cy="3294063"/>
          </a:xfrm>
          <a:prstGeom prst="rect">
            <a:avLst/>
          </a:prstGeo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12E27-8C8F-4F33-9997-EDCC785C3958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4334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8900" y="73025"/>
            <a:ext cx="4389438" cy="32940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21507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DCA5CE-B22C-4168-81CF-BF2ED6693D25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8900" y="73025"/>
            <a:ext cx="4389438" cy="32940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/>
            <a:endParaRPr kumimoji="1" lang="ja-JP" altLang="en-US" dirty="0"/>
          </a:p>
        </p:txBody>
      </p:sp>
      <p:sp>
        <p:nvSpPr>
          <p:cNvPr id="46083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DD1227-214B-43A5-BDAF-EDA892D22595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0488" y="73025"/>
            <a:ext cx="4389437" cy="3294063"/>
          </a:xfrm>
          <a:prstGeom prst="rect">
            <a:avLst/>
          </a:prstGeo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56A3-4041-4D31-BB19-52AB4604819F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8900" y="73025"/>
            <a:ext cx="4389438" cy="32940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/>
          </a:p>
        </p:txBody>
      </p:sp>
      <p:sp>
        <p:nvSpPr>
          <p:cNvPr id="48131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C52703-F622-4A40-891D-2E9062B457F8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0488" y="73025"/>
            <a:ext cx="4389437" cy="3294063"/>
          </a:xfrm>
          <a:prstGeom prst="rect">
            <a:avLst/>
          </a:prstGeo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56A3-4041-4D31-BB19-52AB4604819F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488" y="73025"/>
            <a:ext cx="4389437" cy="3294063"/>
          </a:xfrm>
          <a:prstGeom prst="rect">
            <a:avLst/>
          </a:prstGeo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12E27-8C8F-4F33-9997-EDCC785C3958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6999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12E27-8C8F-4F33-9997-EDCC785C3958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2892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12E27-8C8F-4F33-9997-EDCC785C3958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5966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12E27-8C8F-4F33-9997-EDCC785C3958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17825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12E27-8C8F-4F33-9997-EDCC785C3958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8714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12E27-8C8F-4F33-9997-EDCC785C3958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45027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12E27-8C8F-4F33-9997-EDCC785C3958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511325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12E27-8C8F-4F33-9997-EDCC785C3958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24094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0488" y="73025"/>
            <a:ext cx="4389437" cy="3294063"/>
          </a:xfrm>
          <a:prstGeom prst="rect">
            <a:avLst/>
          </a:prstGeo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B56A3-4041-4D31-BB19-52AB4604819F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12E27-8C8F-4F33-9997-EDCC785C3958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3388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12E27-8C8F-4F33-9997-EDCC785C3958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4448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8900" y="73025"/>
            <a:ext cx="4389438" cy="32940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19459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7244C4-B78A-4D51-8BD4-A0FB3F6CFBA1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12E27-8C8F-4F33-9997-EDCC785C3958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7468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12E27-8C8F-4F33-9997-EDCC785C3958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8861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12E27-8C8F-4F33-9997-EDCC785C3958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663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538163" y="2781300"/>
            <a:ext cx="7921625" cy="71438"/>
          </a:xfrm>
          <a:custGeom>
            <a:avLst/>
            <a:gdLst>
              <a:gd name="G0" fmla="+- 990 0 0"/>
            </a:gdLst>
            <a:ahLst/>
            <a:cxnLst>
              <a:cxn ang="0">
                <a:pos x="0" y="0"/>
              </a:cxn>
              <a:cxn ang="0">
                <a:pos x="990" y="0"/>
              </a:cxn>
              <a:cxn ang="0">
                <a:pos x="99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990" y="0"/>
                </a:lnTo>
                <a:lnTo>
                  <a:pt x="990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gradFill rotWithShape="1">
            <a:gsLst>
              <a:gs pos="0">
                <a:srgbClr val="0066FF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ea typeface="MS UI Gothic" pitchFamily="50" charset="-128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8163" y="908050"/>
            <a:ext cx="7921625" cy="14414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1680" y="3645024"/>
            <a:ext cx="5976938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スライド番号プレースホルダ 10"/>
          <p:cNvSpPr>
            <a:spLocks noGrp="1"/>
          </p:cNvSpPr>
          <p:nvPr>
            <p:ph type="sldNum" sz="quarter" idx="10"/>
          </p:nvPr>
        </p:nvSpPr>
        <p:spPr>
          <a:xfrm>
            <a:off x="6948488" y="6492875"/>
            <a:ext cx="2133600" cy="365125"/>
          </a:xfrm>
        </p:spPr>
        <p:txBody>
          <a:bodyPr/>
          <a:lstStyle>
            <a:lvl1pPr algn="r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6255600-1135-4A8B-BD92-3DD5EDE84E68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/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772" y="116632"/>
            <a:ext cx="8785225" cy="74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52513"/>
            <a:ext cx="8785225" cy="516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179772" y="876917"/>
            <a:ext cx="8785225" cy="71438"/>
          </a:xfrm>
          <a:custGeom>
            <a:avLst/>
            <a:gdLst>
              <a:gd name="G0" fmla="+- 1002 0 0"/>
            </a:gdLst>
            <a:ahLst/>
            <a:cxnLst>
              <a:cxn ang="0">
                <a:pos x="0" y="0"/>
              </a:cxn>
              <a:cxn ang="0">
                <a:pos x="1002" y="0"/>
              </a:cxn>
              <a:cxn ang="0">
                <a:pos x="1002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1002" y="0"/>
                </a:lnTo>
                <a:lnTo>
                  <a:pt x="1002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gradFill rotWithShape="1">
            <a:gsLst>
              <a:gs pos="0">
                <a:srgbClr val="0066FF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ea typeface="MS UI Gothic" pitchFamily="50" charset="-128"/>
            </a:endParaRP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4"/>
          </p:nvPr>
        </p:nvSpPr>
        <p:spPr>
          <a:xfrm>
            <a:off x="680402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0F5D9A-F8CB-4D2B-82C0-3B88502B1E3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pic>
        <p:nvPicPr>
          <p:cNvPr id="6" name="Picture 19" descr="sel-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309320"/>
            <a:ext cx="1081087" cy="369888"/>
          </a:xfrm>
          <a:prstGeom prst="rect">
            <a:avLst/>
          </a:prstGeom>
          <a:noFill/>
        </p:spPr>
      </p:pic>
      <p:sp>
        <p:nvSpPr>
          <p:cNvPr id="12" name="Text Box 24"/>
          <p:cNvSpPr txBox="1">
            <a:spLocks noChangeArrowheads="1"/>
          </p:cNvSpPr>
          <p:nvPr userDrawn="1"/>
        </p:nvSpPr>
        <p:spPr bwMode="auto">
          <a:xfrm>
            <a:off x="132156" y="6613525"/>
            <a:ext cx="632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dirty="0">
                <a:solidFill>
                  <a:schemeClr val="tx1"/>
                </a:solidFill>
              </a:rPr>
              <a:t>Department of Computer Science, Graduate School of Information Science and Technology, Osaka 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u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w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0825" y="836613"/>
            <a:ext cx="8424863" cy="18303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dirty="0" smtClean="0"/>
              <a:t>コードクローン</a:t>
            </a:r>
            <a:r>
              <a:rPr lang="ja-JP" altLang="en-US" dirty="0"/>
              <a:t>分類</a:t>
            </a:r>
            <a:r>
              <a:rPr lang="ja-JP" altLang="en-US" dirty="0" smtClean="0"/>
              <a:t>の詳細化に基づく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集約パターンの提案と評価</a:t>
            </a:r>
            <a:endParaRPr lang="ja-JP" altLang="en-US" dirty="0"/>
          </a:p>
        </p:txBody>
      </p:sp>
      <p:sp>
        <p:nvSpPr>
          <p:cNvPr id="6146" name="サブタイトル 2"/>
          <p:cNvSpPr>
            <a:spLocks noGrp="1"/>
          </p:cNvSpPr>
          <p:nvPr>
            <p:ph type="subTitle" idx="1"/>
          </p:nvPr>
        </p:nvSpPr>
        <p:spPr>
          <a:xfrm>
            <a:off x="395288" y="3789363"/>
            <a:ext cx="8497887" cy="2232025"/>
          </a:xfrm>
        </p:spPr>
        <p:txBody>
          <a:bodyPr/>
          <a:lstStyle/>
          <a:p>
            <a:pPr algn="r"/>
            <a:r>
              <a:rPr lang="ja-JP" altLang="en-US" dirty="0" smtClean="0"/>
              <a:t>井上研究室</a:t>
            </a:r>
            <a:endParaRPr lang="en-US" altLang="ja-JP" dirty="0" smtClean="0"/>
          </a:p>
          <a:p>
            <a:pPr algn="r"/>
            <a:r>
              <a:rPr lang="ja-JP" altLang="en-US" dirty="0" smtClean="0"/>
              <a:t>博士前期課程</a:t>
            </a:r>
            <a:r>
              <a:rPr lang="en-US" altLang="ja-JP" dirty="0" smtClean="0"/>
              <a:t>2</a:t>
            </a:r>
            <a:r>
              <a:rPr lang="ja-JP" altLang="en-US" dirty="0" smtClean="0"/>
              <a:t>年</a:t>
            </a:r>
            <a:endParaRPr lang="en-US" altLang="ja-JP" dirty="0" smtClean="0"/>
          </a:p>
          <a:p>
            <a:pPr algn="r"/>
            <a:r>
              <a:rPr lang="ja-JP" altLang="en-US" dirty="0" smtClean="0"/>
              <a:t>徳永 将之</a:t>
            </a:r>
            <a:endParaRPr lang="en-US" altLang="ja-JP" dirty="0" smtClean="0"/>
          </a:p>
          <a:p>
            <a:pPr algn="l"/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79390" y="1052512"/>
            <a:ext cx="8700630" cy="3409001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dirty="0" smtClean="0"/>
              <a:t>提案するパターンの有効性の調査</a:t>
            </a:r>
            <a:endParaRPr kumimoji="1" lang="en-US" altLang="ja-JP" dirty="0" smtClean="0"/>
          </a:p>
          <a:p>
            <a:pPr lvl="1"/>
            <a:r>
              <a:rPr lang="ja-JP" altLang="en-US" sz="2800" dirty="0" smtClean="0"/>
              <a:t>既存のパターンとの比較実験</a:t>
            </a:r>
            <a:endParaRPr lang="en-US" altLang="ja-JP" sz="2100" dirty="0" smtClean="0"/>
          </a:p>
          <a:p>
            <a:r>
              <a:rPr lang="ja-JP" altLang="en-US" dirty="0" smtClean="0"/>
              <a:t>実験内容</a:t>
            </a:r>
            <a:endParaRPr lang="en-US" altLang="ja-JP" dirty="0" smtClean="0"/>
          </a:p>
          <a:p>
            <a:pPr lvl="1"/>
            <a:r>
              <a:rPr lang="en-US" altLang="ja-JP" sz="2800" dirty="0" smtClean="0"/>
              <a:t>Java</a:t>
            </a:r>
            <a:r>
              <a:rPr lang="ja-JP" altLang="en-US" sz="2800" dirty="0" smtClean="0"/>
              <a:t>プログラム上のコードクローン</a:t>
            </a:r>
            <a:r>
              <a:rPr lang="ja-JP" altLang="en-US" sz="2800" dirty="0"/>
              <a:t>を</a:t>
            </a:r>
            <a:r>
              <a:rPr lang="ja-JP" altLang="en-US" sz="2800" dirty="0" smtClean="0"/>
              <a:t>メソッド</a:t>
            </a:r>
            <a:r>
              <a:rPr lang="ja-JP" altLang="en-US" sz="2800" dirty="0"/>
              <a:t>と</a:t>
            </a:r>
            <a:r>
              <a:rPr lang="ja-JP" altLang="en-US" sz="2800" dirty="0" smtClean="0"/>
              <a:t>して集約</a:t>
            </a:r>
            <a:endParaRPr lang="en-US" altLang="ja-JP" sz="2800" dirty="0" smtClean="0"/>
          </a:p>
          <a:p>
            <a:pPr lvl="2"/>
            <a:r>
              <a:rPr lang="ja-JP" altLang="en-US" sz="2800" dirty="0"/>
              <a:t>提案する集約パターンと</a:t>
            </a:r>
            <a:r>
              <a:rPr lang="en-US" altLang="ja-JP" sz="2800" dirty="0"/>
              <a:t>Fowler</a:t>
            </a:r>
            <a:r>
              <a:rPr lang="ja-JP" altLang="en-US" sz="2800" dirty="0"/>
              <a:t>の</a:t>
            </a:r>
            <a:r>
              <a:rPr lang="ja-JP" altLang="en-US" sz="2800" dirty="0" smtClean="0"/>
              <a:t>パターンのいずれかを利用</a:t>
            </a:r>
            <a:endParaRPr lang="en-US" altLang="ja-JP" sz="2800" dirty="0" smtClean="0"/>
          </a:p>
          <a:p>
            <a:pPr lvl="2"/>
            <a:r>
              <a:rPr lang="ja-JP" altLang="en-US" sz="2800" dirty="0" smtClean="0"/>
              <a:t>テストケース成功までの作業時間を</a:t>
            </a:r>
            <a:r>
              <a:rPr lang="ja-JP" altLang="en-US" sz="2800" dirty="0"/>
              <a:t>計測</a:t>
            </a:r>
            <a:endParaRPr lang="en-US" altLang="ja-JP" sz="2800" dirty="0" smtClean="0"/>
          </a:p>
          <a:p>
            <a:pPr lvl="3"/>
            <a:r>
              <a:rPr lang="ja-JP" altLang="en-US" sz="2800" dirty="0" smtClean="0"/>
              <a:t>各集約プロセス単位</a:t>
            </a:r>
            <a:endParaRPr lang="en-US" altLang="ja-JP" sz="2800" dirty="0" smtClean="0"/>
          </a:p>
          <a:p>
            <a:pPr lvl="3"/>
            <a:endParaRPr lang="en-US" altLang="ja-JP" sz="2100" dirty="0" smtClean="0"/>
          </a:p>
          <a:p>
            <a:pPr lvl="1"/>
            <a:r>
              <a:rPr lang="ja-JP" altLang="en-US" sz="2800" dirty="0"/>
              <a:t>学生</a:t>
            </a:r>
            <a:r>
              <a:rPr lang="en-US" altLang="ja-JP" sz="2800" dirty="0"/>
              <a:t>12</a:t>
            </a:r>
            <a:r>
              <a:rPr lang="ja-JP" altLang="en-US" sz="2800" dirty="0"/>
              <a:t>名を</a:t>
            </a:r>
            <a:r>
              <a:rPr lang="ja-JP" altLang="en-US" sz="2800" dirty="0" smtClean="0"/>
              <a:t>対象</a:t>
            </a:r>
            <a:r>
              <a:rPr lang="en-US" altLang="ja-JP" dirty="0" smtClean="0"/>
              <a:t>		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55600-1135-4A8B-BD92-3DD5EDE84E68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実験概要</a:t>
            </a:r>
            <a:endParaRPr kumimoji="1" lang="ja-JP" altLang="en-US" dirty="0"/>
          </a:p>
        </p:txBody>
      </p:sp>
      <p:sp>
        <p:nvSpPr>
          <p:cNvPr id="12" name="縦巻き 11"/>
          <p:cNvSpPr/>
          <p:nvPr/>
        </p:nvSpPr>
        <p:spPr>
          <a:xfrm>
            <a:off x="2552894" y="5871272"/>
            <a:ext cx="1368152" cy="864096"/>
          </a:xfrm>
          <a:prstGeom prst="vertic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b="1" dirty="0" smtClean="0">
                <a:solidFill>
                  <a:schemeClr val="tx1"/>
                </a:solidFill>
                <a:cs typeface="Arial" pitchFamily="34" charset="0"/>
              </a:rPr>
              <a:t>Fowler</a:t>
            </a:r>
            <a:r>
              <a:rPr kumimoji="1" lang="ja-JP" altLang="en-US" b="1" dirty="0" smtClean="0">
                <a:solidFill>
                  <a:schemeClr val="tx1"/>
                </a:solidFill>
                <a:cs typeface="Arial" pitchFamily="34" charset="0"/>
              </a:rPr>
              <a:t>の</a:t>
            </a:r>
            <a:endParaRPr lang="en-US" altLang="ja-JP" b="1" dirty="0">
              <a:solidFill>
                <a:schemeClr val="tx1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b="1" dirty="0" smtClean="0">
                <a:solidFill>
                  <a:schemeClr val="tx1"/>
                </a:solidFill>
                <a:cs typeface="Arial" pitchFamily="34" charset="0"/>
              </a:rPr>
              <a:t>パターン</a:t>
            </a:r>
            <a:endParaRPr kumimoji="1" lang="ja-JP" altLang="en-US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縦巻き 12"/>
          <p:cNvSpPr/>
          <p:nvPr/>
        </p:nvSpPr>
        <p:spPr>
          <a:xfrm>
            <a:off x="5724128" y="5894610"/>
            <a:ext cx="1728192" cy="864096"/>
          </a:xfrm>
          <a:prstGeom prst="verticalScroll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b="1" dirty="0">
                <a:solidFill>
                  <a:schemeClr val="tx1"/>
                </a:solidFill>
                <a:cs typeface="Arial" pitchFamily="34" charset="0"/>
              </a:rPr>
              <a:t>提案</a:t>
            </a:r>
            <a:r>
              <a:rPr lang="ja-JP" altLang="en-US" b="1" dirty="0" smtClean="0">
                <a:solidFill>
                  <a:schemeClr val="tx1"/>
                </a:solidFill>
                <a:cs typeface="Arial" pitchFamily="34" charset="0"/>
              </a:rPr>
              <a:t>する</a:t>
            </a:r>
            <a:r>
              <a:rPr lang="en-US" altLang="ja-JP" b="1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en-US" altLang="ja-JP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ja-JP" altLang="en-US" b="1" dirty="0" smtClean="0">
                <a:solidFill>
                  <a:schemeClr val="tx1"/>
                </a:solidFill>
                <a:cs typeface="Arial" pitchFamily="34" charset="0"/>
              </a:rPr>
              <a:t>集約パターン</a:t>
            </a:r>
            <a:endParaRPr kumimoji="1" lang="ja-JP" altLang="en-US" b="1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4139952" y="5769202"/>
            <a:ext cx="1221541" cy="933038"/>
            <a:chOff x="2814034" y="3717032"/>
            <a:chExt cx="1829180" cy="950412"/>
          </a:xfrm>
        </p:grpSpPr>
        <p:sp>
          <p:nvSpPr>
            <p:cNvPr id="16" name="左右矢印 15"/>
            <p:cNvSpPr/>
            <p:nvPr/>
          </p:nvSpPr>
          <p:spPr>
            <a:xfrm>
              <a:off x="2814034" y="4113076"/>
              <a:ext cx="1829180" cy="343586"/>
            </a:xfrm>
            <a:prstGeom prst="leftRightArrow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4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17" name="Picture 3" descr="C:\Program Files\Microsoft Office\MEDIA\CAGCAT10\j0292020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3946" y="3717032"/>
              <a:ext cx="1034321" cy="950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角丸四角形吹き出し 8"/>
          <p:cNvSpPr/>
          <p:nvPr/>
        </p:nvSpPr>
        <p:spPr>
          <a:xfrm>
            <a:off x="4572000" y="3363420"/>
            <a:ext cx="4464496" cy="2196187"/>
          </a:xfrm>
          <a:prstGeom prst="wedgeRoundRectCallout">
            <a:avLst>
              <a:gd name="adj1" fmla="val -39560"/>
              <a:gd name="adj2" fmla="val 6596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20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2000" b="1" dirty="0">
              <a:solidFill>
                <a:schemeClr val="tx1"/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000" b="1" dirty="0" smtClean="0">
                <a:solidFill>
                  <a:schemeClr val="tx1"/>
                </a:solidFill>
                <a:cs typeface="Arial" pitchFamily="34" charset="0"/>
              </a:rPr>
              <a:t>クローンペアを</a:t>
            </a:r>
            <a:r>
              <a:rPr lang="en-US" altLang="ja-JP" sz="2000" b="1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en-US" altLang="ja-JP" sz="2000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ja-JP" altLang="en-US" sz="2000" b="1" dirty="0" smtClean="0">
                <a:solidFill>
                  <a:schemeClr val="tx1"/>
                </a:solidFill>
                <a:cs typeface="Arial" pitchFamily="34" charset="0"/>
              </a:rPr>
              <a:t>メソッドとして抽出</a:t>
            </a:r>
            <a:endParaRPr lang="en-US" altLang="ja-JP" sz="2000" b="1" dirty="0">
              <a:solidFill>
                <a:schemeClr val="tx1"/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2400" b="1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6279057" y="3483956"/>
            <a:ext cx="2600962" cy="654827"/>
            <a:chOff x="1724082" y="4778391"/>
            <a:chExt cx="2600962" cy="654827"/>
          </a:xfrm>
        </p:grpSpPr>
        <p:sp>
          <p:nvSpPr>
            <p:cNvPr id="10" name="メモ 9"/>
            <p:cNvSpPr/>
            <p:nvPr/>
          </p:nvSpPr>
          <p:spPr>
            <a:xfrm>
              <a:off x="1724082" y="4778391"/>
              <a:ext cx="1184129" cy="654827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b="1" dirty="0" smtClean="0">
                  <a:solidFill>
                    <a:schemeClr val="tx1"/>
                  </a:solidFill>
                  <a:cs typeface="Arial" pitchFamily="34" charset="0"/>
                </a:rPr>
                <a:t>コード</a:t>
              </a:r>
              <a:endParaRPr lang="en-US" altLang="ja-JP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b="1" dirty="0" smtClean="0">
                  <a:solidFill>
                    <a:schemeClr val="tx1"/>
                  </a:solidFill>
                  <a:cs typeface="Arial" pitchFamily="34" charset="0"/>
                </a:rPr>
                <a:t>クローン</a:t>
              </a:r>
              <a:r>
                <a:rPr lang="en-US" altLang="ja-JP" b="1" dirty="0" smtClean="0">
                  <a:solidFill>
                    <a:schemeClr val="tx1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8" name="メモ 17"/>
            <p:cNvSpPr/>
            <p:nvPr/>
          </p:nvSpPr>
          <p:spPr>
            <a:xfrm>
              <a:off x="3144403" y="4778393"/>
              <a:ext cx="1180641" cy="654825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b="1" dirty="0">
                  <a:solidFill>
                    <a:schemeClr val="tx1"/>
                  </a:solidFill>
                  <a:cs typeface="Arial" pitchFamily="34" charset="0"/>
                </a:rPr>
                <a:t>コード</a:t>
              </a:r>
              <a:endParaRPr lang="en-US" altLang="ja-JP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b="1" dirty="0" smtClean="0">
                  <a:solidFill>
                    <a:schemeClr val="tx1"/>
                  </a:solidFill>
                  <a:cs typeface="Arial" pitchFamily="34" charset="0"/>
                </a:rPr>
                <a:t>クローン</a:t>
              </a:r>
              <a:r>
                <a:rPr lang="en-US" altLang="ja-JP" b="1" dirty="0" smtClean="0">
                  <a:solidFill>
                    <a:schemeClr val="tx1"/>
                  </a:solidFill>
                  <a:cs typeface="Arial" pitchFamily="34" charset="0"/>
                </a:rPr>
                <a:t>2</a:t>
              </a:r>
            </a:p>
          </p:txBody>
        </p:sp>
      </p:grpSp>
      <p:sp>
        <p:nvSpPr>
          <p:cNvPr id="20" name="メモ 19"/>
          <p:cNvSpPr/>
          <p:nvPr/>
        </p:nvSpPr>
        <p:spPr>
          <a:xfrm>
            <a:off x="6780256" y="4822160"/>
            <a:ext cx="1512168" cy="663617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b="1" dirty="0" smtClean="0">
                <a:solidFill>
                  <a:schemeClr val="tx1"/>
                </a:solidFill>
                <a:cs typeface="Arial" pitchFamily="34" charset="0"/>
              </a:rPr>
              <a:t>新規</a:t>
            </a:r>
            <a:endParaRPr lang="en-US" altLang="ja-JP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b="1" dirty="0" smtClean="0">
                <a:solidFill>
                  <a:schemeClr val="tx1"/>
                </a:solidFill>
                <a:cs typeface="Arial" pitchFamily="34" charset="0"/>
              </a:rPr>
              <a:t>メソッド</a:t>
            </a:r>
            <a:endParaRPr lang="en-US" altLang="ja-JP" b="1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6969240" y="4178088"/>
            <a:ext cx="1134200" cy="56685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400" b="1" dirty="0" smtClean="0">
                <a:solidFill>
                  <a:schemeClr val="tx1"/>
                </a:solidFill>
                <a:cs typeface="Arial" pitchFamily="34" charset="0"/>
              </a:rPr>
              <a:t>抽出</a:t>
            </a:r>
            <a:endParaRPr kumimoji="1" lang="ja-JP" alt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79388" y="1052513"/>
            <a:ext cx="8857108" cy="3888655"/>
          </a:xfrm>
          <a:noFill/>
        </p:spPr>
        <p:txBody>
          <a:bodyPr>
            <a:normAutofit/>
          </a:bodyPr>
          <a:lstStyle/>
          <a:p>
            <a:r>
              <a:rPr lang="ja-JP" altLang="en-US" dirty="0" smtClean="0"/>
              <a:t>被験者グループ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対象パターンとクローンペアにより，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4</a:t>
            </a:r>
            <a:r>
              <a:rPr lang="ja-JP" altLang="en-US" dirty="0" err="1" smtClean="0"/>
              <a:t>つの</a:t>
            </a:r>
            <a:r>
              <a:rPr lang="ja-JP" altLang="en-US" dirty="0" smtClean="0"/>
              <a:t>グループを作成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pPr marL="342900" lvl="1" indent="-342900">
              <a:buFont typeface="Wingdings" pitchFamily="2" charset="2"/>
              <a:buChar char="n"/>
            </a:pPr>
            <a:r>
              <a:rPr lang="en-US" altLang="ja-JP" dirty="0"/>
              <a:t>Fowler</a:t>
            </a:r>
            <a:r>
              <a:rPr lang="ja-JP" altLang="en-US" dirty="0"/>
              <a:t>のパターンの場合と提案するパターンの比較</a:t>
            </a:r>
            <a:endParaRPr lang="en-US" altLang="ja-JP" dirty="0"/>
          </a:p>
          <a:p>
            <a:pPr lvl="1"/>
            <a:r>
              <a:rPr lang="ja-JP" altLang="en-US" dirty="0" smtClean="0"/>
              <a:t>クローンペア</a:t>
            </a:r>
            <a:r>
              <a:rPr lang="en-US" altLang="ja-JP" dirty="0" smtClean="0"/>
              <a:t>1, </a:t>
            </a:r>
            <a:r>
              <a:rPr lang="ja-JP" altLang="en-US" dirty="0" smtClean="0"/>
              <a:t>クローンペア</a:t>
            </a:r>
            <a:r>
              <a:rPr lang="en-US" altLang="ja-JP" dirty="0" smtClean="0"/>
              <a:t>2</a:t>
            </a:r>
            <a:r>
              <a:rPr lang="ja-JP" altLang="en-US" dirty="0" smtClean="0"/>
              <a:t>に対する平均作業時間を比較</a:t>
            </a:r>
            <a:endParaRPr lang="en-US" altLang="ja-JP" dirty="0" smtClean="0"/>
          </a:p>
          <a:p>
            <a:pPr lvl="2"/>
            <a:r>
              <a:rPr lang="ja-JP" altLang="en-US" sz="2600" dirty="0" smtClean="0"/>
              <a:t>集約作業全体の平均作業時間</a:t>
            </a:r>
            <a:endParaRPr lang="en-US" altLang="ja-JP" sz="2600" dirty="0" smtClean="0"/>
          </a:p>
          <a:p>
            <a:pPr lvl="2"/>
            <a:r>
              <a:rPr lang="ja-JP" altLang="en-US" sz="2600" dirty="0" smtClean="0"/>
              <a:t>プロセス単位の平均作業時間</a:t>
            </a:r>
            <a:endParaRPr lang="en-US" altLang="ja-JP" sz="2600" dirty="0" smtClean="0"/>
          </a:p>
          <a:p>
            <a:pPr marL="457200" lvl="1" indent="0">
              <a:buNone/>
            </a:pPr>
            <a:endParaRPr lang="en-US" altLang="ja-JP" dirty="0" smtClean="0"/>
          </a:p>
          <a:p>
            <a:pPr marL="914400" lvl="2" indent="0">
              <a:buNone/>
            </a:pPr>
            <a:endParaRPr lang="en-US" altLang="ja-JP" dirty="0"/>
          </a:p>
          <a:p>
            <a:pPr marL="914400" lvl="2" indent="0">
              <a:buNone/>
            </a:pPr>
            <a:endParaRPr lang="en-US" altLang="ja-JP" dirty="0" smtClean="0"/>
          </a:p>
          <a:p>
            <a:pPr marL="914400" lvl="2" indent="0">
              <a:buNone/>
            </a:pPr>
            <a:endParaRPr lang="en-US" altLang="ja-JP" dirty="0"/>
          </a:p>
          <a:p>
            <a:pPr marL="914400" lvl="2" indent="0">
              <a:buNone/>
            </a:pPr>
            <a:endParaRPr lang="en-US" altLang="ja-JP" dirty="0" smtClean="0"/>
          </a:p>
          <a:p>
            <a:pPr marL="914400" lvl="2" indent="0">
              <a:buNone/>
            </a:pPr>
            <a:endParaRPr lang="en-US" altLang="ja-JP" dirty="0"/>
          </a:p>
          <a:p>
            <a:pPr marL="914400" lvl="2" indent="0">
              <a:buNone/>
            </a:pPr>
            <a:endParaRPr lang="en-US" altLang="ja-JP" dirty="0" smtClean="0"/>
          </a:p>
          <a:p>
            <a:pPr lvl="3"/>
            <a:endParaRPr lang="en-US" altLang="ja-JP" dirty="0"/>
          </a:p>
          <a:p>
            <a:pPr marL="914400" lvl="2" indent="0">
              <a:buNone/>
            </a:pPr>
            <a:endParaRPr kumimoji="1"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55600-1135-4A8B-BD92-3DD5EDE84E68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pic>
        <p:nvPicPr>
          <p:cNvPr id="1026" name="Picture 2" descr="C:\Users\m-toku\Desktop\キャプチャ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5"/>
            <a:ext cx="4211960" cy="172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実験</a:t>
            </a:r>
            <a:r>
              <a:rPr lang="ja-JP" altLang="en-US" dirty="0"/>
              <a:t>方法</a:t>
            </a:r>
            <a:endParaRPr kumimoji="1" lang="ja-JP" altLang="en-US" dirty="0"/>
          </a:p>
        </p:txBody>
      </p:sp>
      <p:pic>
        <p:nvPicPr>
          <p:cNvPr id="3074" name="Picture 2" descr="C:\Users\m-toku\Dropbox\..2 修論_徳永\修論発表\作業時間の比較概念図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292" y="4941168"/>
            <a:ext cx="555506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7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79512" y="980728"/>
            <a:ext cx="8791079" cy="5328592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/>
              <a:t>各クローンペアに対する提案するパターンと</a:t>
            </a:r>
            <a:r>
              <a:rPr lang="en-US" altLang="ja-JP" dirty="0" smtClean="0"/>
              <a:t>Fowler</a:t>
            </a:r>
            <a:r>
              <a:rPr lang="ja-JP" altLang="en-US" dirty="0" smtClean="0"/>
              <a:t>のパターンとの平均作業時間の比較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dirty="0" smtClean="0"/>
              <a:t>どちらの場合でも提案する集約パターンの平均作業時間が</a:t>
            </a:r>
            <a:r>
              <a:rPr lang="ja-JP" altLang="en-US" dirty="0"/>
              <a:t>短い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Fowler</a:t>
            </a:r>
            <a:r>
              <a:rPr lang="ja-JP" altLang="en-US" dirty="0" smtClean="0"/>
              <a:t>のパターンに比べて、有効性がある</a:t>
            </a:r>
            <a:endParaRPr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55600-1135-4A8B-BD92-3DD5EDE84E68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実験結果（</a:t>
            </a:r>
            <a:r>
              <a:rPr lang="en-US" altLang="ja-JP" dirty="0" smtClean="0"/>
              <a:t>1/2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2276872"/>
            <a:ext cx="85058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5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55600-1135-4A8B-BD92-3DD5EDE84E68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実験結果（</a:t>
            </a:r>
            <a:r>
              <a:rPr lang="en-US" altLang="ja-JP" dirty="0" smtClean="0"/>
              <a:t>2/2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67397" y="1052737"/>
            <a:ext cx="8697091" cy="5578958"/>
          </a:xfrm>
        </p:spPr>
        <p:txBody>
          <a:bodyPr>
            <a:normAutofit/>
          </a:bodyPr>
          <a:lstStyle/>
          <a:p>
            <a:r>
              <a:rPr lang="ja-JP" altLang="en-US" dirty="0"/>
              <a:t>特にプロセス</a:t>
            </a:r>
            <a:r>
              <a:rPr lang="en-US" altLang="ja-JP" dirty="0"/>
              <a:t>2</a:t>
            </a:r>
            <a:r>
              <a:rPr lang="ja-JP" altLang="en-US" dirty="0" smtClean="0"/>
              <a:t>における作業時間の差がより大きい</a:t>
            </a:r>
            <a:endParaRPr lang="en-US" altLang="ja-JP" dirty="0"/>
          </a:p>
          <a:p>
            <a:pPr lvl="1"/>
            <a:r>
              <a:rPr lang="ja-JP" altLang="en-US" dirty="0"/>
              <a:t>アンケートでも</a:t>
            </a:r>
            <a:r>
              <a:rPr lang="ja-JP" altLang="en-US" dirty="0" smtClean="0"/>
              <a:t>過半数の被験者が</a:t>
            </a:r>
            <a:r>
              <a:rPr lang="ja-JP" altLang="en-US" dirty="0"/>
              <a:t>プロセス</a:t>
            </a:r>
            <a:r>
              <a:rPr lang="en-US" altLang="ja-JP" dirty="0"/>
              <a:t>2</a:t>
            </a:r>
            <a:r>
              <a:rPr lang="ja-JP" altLang="en-US" dirty="0"/>
              <a:t>を</a:t>
            </a:r>
            <a:r>
              <a:rPr lang="ja-JP" altLang="en-US" dirty="0" smtClean="0"/>
              <a:t>高評価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 smtClean="0"/>
          </a:p>
          <a:p>
            <a:pPr marL="457200" lvl="1" indent="0">
              <a:buNone/>
            </a:pPr>
            <a:endParaRPr lang="en-US" altLang="ja-JP" dirty="0" smtClean="0"/>
          </a:p>
          <a:p>
            <a:pPr marL="457200" lvl="1" indent="0">
              <a:buNone/>
            </a:pPr>
            <a:endParaRPr lang="en-US" altLang="ja-JP" dirty="0"/>
          </a:p>
          <a:p>
            <a:pPr marL="457200" lvl="1" indent="0">
              <a:buNone/>
            </a:pPr>
            <a:r>
              <a:rPr lang="ja-JP" altLang="en-US" dirty="0" smtClean="0"/>
              <a:t>（プロセス</a:t>
            </a:r>
            <a:r>
              <a:rPr lang="en-US" altLang="ja-JP" dirty="0"/>
              <a:t>2</a:t>
            </a:r>
            <a:r>
              <a:rPr lang="ja-JP" altLang="en-US" dirty="0" smtClean="0"/>
              <a:t>）</a:t>
            </a:r>
            <a:endParaRPr lang="en-US" altLang="ja-JP" dirty="0"/>
          </a:p>
          <a:p>
            <a:pPr lvl="1"/>
            <a:r>
              <a:rPr lang="ja-JP" altLang="en-US" dirty="0" smtClean="0"/>
              <a:t>差異</a:t>
            </a:r>
            <a:r>
              <a:rPr lang="ja-JP" altLang="en-US" dirty="0"/>
              <a:t>に</a:t>
            </a:r>
            <a:r>
              <a:rPr lang="ja-JP" altLang="en-US" dirty="0" smtClean="0"/>
              <a:t>関するプロセス</a:t>
            </a:r>
            <a:endParaRPr lang="en-US" altLang="ja-JP" dirty="0"/>
          </a:p>
          <a:p>
            <a:pPr lvl="2"/>
            <a:r>
              <a:rPr lang="ja-JP" altLang="en-US" dirty="0"/>
              <a:t>コードクローン</a:t>
            </a:r>
            <a:r>
              <a:rPr lang="ja-JP" altLang="en-US" dirty="0" smtClean="0"/>
              <a:t>の分類の詳細化によって作成</a:t>
            </a:r>
            <a:endParaRPr lang="en-US" altLang="ja-JP" dirty="0"/>
          </a:p>
          <a:p>
            <a:pPr lvl="2"/>
            <a:endParaRPr lang="en-US" altLang="ja-JP" dirty="0"/>
          </a:p>
          <a:p>
            <a:pPr marL="457200" lvl="1" indent="0">
              <a:buNone/>
            </a:pPr>
            <a:r>
              <a:rPr lang="ja-JP" altLang="en-US" dirty="0"/>
              <a:t>⇒　</a:t>
            </a:r>
            <a:r>
              <a:rPr lang="ja-JP" altLang="en-US" u="sng" dirty="0" smtClean="0"/>
              <a:t>分類</a:t>
            </a:r>
            <a:r>
              <a:rPr lang="ja-JP" altLang="en-US" u="sng" dirty="0"/>
              <a:t>の詳細化</a:t>
            </a:r>
            <a:r>
              <a:rPr lang="ja-JP" altLang="en-US" u="sng" dirty="0" smtClean="0"/>
              <a:t>は作業</a:t>
            </a:r>
            <a:r>
              <a:rPr lang="ja-JP" altLang="en-US" u="sng" dirty="0"/>
              <a:t>時間の短縮に</a:t>
            </a:r>
            <a:r>
              <a:rPr lang="ja-JP" altLang="en-US" u="sng" dirty="0" smtClean="0"/>
              <a:t>つながる</a:t>
            </a:r>
            <a:endParaRPr lang="en-US" altLang="ja-JP" u="sng" dirty="0"/>
          </a:p>
          <a:p>
            <a:r>
              <a:rPr lang="ja-JP" altLang="en-US" u="sng" dirty="0" smtClean="0"/>
              <a:t>二つの結果より，提案するパターンの有効性を確認</a:t>
            </a:r>
            <a:endParaRPr lang="en-US" altLang="ja-JP" u="sng" dirty="0"/>
          </a:p>
          <a:p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763" y="2132856"/>
            <a:ext cx="3456384" cy="209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79512" y="1268760"/>
            <a:ext cx="8568952" cy="4824536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詳細なクローン分類に基づくパターン作成、および提案するパターンの有効性評価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コードクローン分類の定義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コードクローン自動分類ツールの作成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クローン集約パターンの</a:t>
            </a:r>
            <a:r>
              <a:rPr lang="ja-JP" altLang="en-US" dirty="0"/>
              <a:t>評価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既存パターンよりも集約作業時間が短いという結果より，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提案</a:t>
            </a:r>
            <a:r>
              <a:rPr lang="ja-JP" altLang="en-US" dirty="0"/>
              <a:t>する</a:t>
            </a:r>
            <a:r>
              <a:rPr lang="ja-JP" altLang="en-US" dirty="0" smtClean="0"/>
              <a:t>パターンの有効性が確認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/>
              <a:t>今後</a:t>
            </a:r>
            <a:r>
              <a:rPr lang="ja-JP" altLang="en-US" dirty="0" smtClean="0"/>
              <a:t>の課題</a:t>
            </a:r>
            <a:endParaRPr lang="en-US" altLang="ja-JP" dirty="0" smtClean="0"/>
          </a:p>
          <a:p>
            <a:pPr lvl="1"/>
            <a:r>
              <a:rPr lang="ja-JP" altLang="en-US" dirty="0"/>
              <a:t>他</a:t>
            </a:r>
            <a:r>
              <a:rPr lang="ja-JP" altLang="en-US" dirty="0" smtClean="0"/>
              <a:t>のクローン分類に対する</a:t>
            </a:r>
            <a:r>
              <a:rPr lang="ja-JP" altLang="en-US" dirty="0"/>
              <a:t>パターン</a:t>
            </a:r>
            <a:r>
              <a:rPr lang="ja-JP" altLang="en-US" dirty="0" smtClean="0"/>
              <a:t>の作成および有効性評価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kumimoji="1"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55600-1135-4A8B-BD92-3DD5EDE84E68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553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55600-1135-4A8B-BD92-3DD5EDE84E68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9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79388" y="1052513"/>
            <a:ext cx="8785100" cy="648295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Case1</a:t>
            </a:r>
            <a:r>
              <a:rPr lang="ja-JP" altLang="en-US" dirty="0" smtClean="0"/>
              <a:t>：いずれのパターンのみを利用した場合</a:t>
            </a:r>
            <a:endParaRPr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55600-1135-4A8B-BD92-3DD5EDE84E68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比較実験結果（</a:t>
            </a:r>
            <a:r>
              <a:rPr lang="en-US" altLang="ja-JP" dirty="0"/>
              <a:t>1</a:t>
            </a:r>
            <a:r>
              <a:rPr lang="en-US" altLang="ja-JP" dirty="0" smtClean="0"/>
              <a:t>/2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3" name="コンテンツ プレースホルダー 1"/>
          <p:cNvSpPr txBox="1">
            <a:spLocks/>
          </p:cNvSpPr>
          <p:nvPr/>
        </p:nvSpPr>
        <p:spPr bwMode="auto">
          <a:xfrm>
            <a:off x="219115" y="4887028"/>
            <a:ext cx="852114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altLang="ja-JP" dirty="0"/>
          </a:p>
          <a:p>
            <a:pPr lvl="1"/>
            <a:r>
              <a:rPr lang="en-US" altLang="ja-JP" dirty="0" smtClean="0"/>
              <a:t>Fowler</a:t>
            </a:r>
            <a:r>
              <a:rPr lang="ja-JP" altLang="en-US" dirty="0" smtClean="0"/>
              <a:t>を先に学習した場合、まだ学ぶ余地があった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Fowler</a:t>
            </a:r>
            <a:r>
              <a:rPr lang="ja-JP" altLang="en-US" dirty="0"/>
              <a:t>のパターンより</a:t>
            </a:r>
            <a:r>
              <a:rPr lang="ja-JP" altLang="en-US" dirty="0" smtClean="0"/>
              <a:t>も提案するパターンの記述が詳細</a:t>
            </a:r>
            <a:endParaRPr lang="en-US" altLang="ja-JP" dirty="0" smtClean="0"/>
          </a:p>
          <a:p>
            <a:pPr marL="914400" lvl="2" indent="0">
              <a:buNone/>
            </a:pPr>
            <a:r>
              <a:rPr lang="ja-JP" altLang="en-US" dirty="0" smtClean="0"/>
              <a:t>⇒</a:t>
            </a:r>
            <a:r>
              <a:rPr lang="ja-JP" altLang="en-US" u="sng" dirty="0"/>
              <a:t>提案</a:t>
            </a:r>
            <a:r>
              <a:rPr lang="ja-JP" altLang="en-US" u="sng" dirty="0" smtClean="0"/>
              <a:t>するパターンの方が有効性が高い</a:t>
            </a:r>
            <a:endParaRPr lang="en-US" altLang="ja-JP" u="sng" dirty="0"/>
          </a:p>
        </p:txBody>
      </p:sp>
      <p:sp>
        <p:nvSpPr>
          <p:cNvPr id="7" name="コンテンツ プレースホルダー 1"/>
          <p:cNvSpPr txBox="1">
            <a:spLocks/>
          </p:cNvSpPr>
          <p:nvPr/>
        </p:nvSpPr>
        <p:spPr bwMode="auto">
          <a:xfrm>
            <a:off x="204631" y="5085184"/>
            <a:ext cx="886811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altLang="ja-JP" u="sng" dirty="0"/>
          </a:p>
          <a:p>
            <a:pPr marL="0" indent="0">
              <a:buNone/>
            </a:pPr>
            <a:r>
              <a:rPr lang="ja-JP" altLang="en-US" u="sng" dirty="0" smtClean="0"/>
              <a:t>二つの比較実験結果により，作成したパターンの有効性が示された</a:t>
            </a:r>
            <a:endParaRPr lang="en-US" altLang="ja-JP" u="sng" dirty="0"/>
          </a:p>
        </p:txBody>
      </p:sp>
      <p:pic>
        <p:nvPicPr>
          <p:cNvPr id="1026" name="Picture 2" descr="C:\Users\m-toku\Dropbox\..2 修論_徳永\徳永修論tex\resource\case1_cate1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3024336" cy="382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-toku\Dropbox\..2 修論_徳永\徳永修論tex\resource\case1_cate5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183" y="1484783"/>
            <a:ext cx="3070137" cy="388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72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79388" y="1052513"/>
            <a:ext cx="8785100" cy="648295"/>
          </a:xfrm>
        </p:spPr>
        <p:txBody>
          <a:bodyPr>
            <a:normAutofit/>
          </a:bodyPr>
          <a:lstStyle/>
          <a:p>
            <a:r>
              <a:rPr lang="en-US" altLang="ja-JP" dirty="0"/>
              <a:t>Case2</a:t>
            </a:r>
            <a:r>
              <a:rPr lang="ja-JP" altLang="en-US" dirty="0" smtClean="0"/>
              <a:t>：先にいずれかのパターンを学習している</a:t>
            </a:r>
            <a:r>
              <a:rPr lang="ja-JP" altLang="en-US" dirty="0"/>
              <a:t>状態</a:t>
            </a:r>
            <a:r>
              <a:rPr lang="ja-JP" altLang="en-US" dirty="0" smtClean="0"/>
              <a:t>の場合</a:t>
            </a:r>
            <a:endParaRPr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55600-1135-4A8B-BD92-3DD5EDE84E68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比較実験結果（</a:t>
            </a:r>
            <a:r>
              <a:rPr lang="en-US" altLang="ja-JP" dirty="0"/>
              <a:t>2</a:t>
            </a:r>
            <a:r>
              <a:rPr lang="en-US" altLang="ja-JP" dirty="0" smtClean="0"/>
              <a:t>/2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3" name="コンテンツ プレースホルダー 1"/>
          <p:cNvSpPr txBox="1">
            <a:spLocks/>
          </p:cNvSpPr>
          <p:nvPr/>
        </p:nvSpPr>
        <p:spPr bwMode="auto">
          <a:xfrm>
            <a:off x="219115" y="4887028"/>
            <a:ext cx="852114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altLang="ja-JP" dirty="0"/>
          </a:p>
          <a:p>
            <a:pPr lvl="1"/>
            <a:r>
              <a:rPr lang="en-US" altLang="ja-JP" dirty="0" smtClean="0"/>
              <a:t>Fowler</a:t>
            </a:r>
            <a:r>
              <a:rPr lang="ja-JP" altLang="en-US" dirty="0" smtClean="0"/>
              <a:t>を先に学習した場合、まだ学ぶ余地があった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Fowler</a:t>
            </a:r>
            <a:r>
              <a:rPr lang="ja-JP" altLang="en-US" dirty="0"/>
              <a:t>のパターンより</a:t>
            </a:r>
            <a:r>
              <a:rPr lang="ja-JP" altLang="en-US" dirty="0" smtClean="0"/>
              <a:t>も提案するパターンの記述が詳細</a:t>
            </a:r>
            <a:endParaRPr lang="en-US" altLang="ja-JP" dirty="0" smtClean="0"/>
          </a:p>
          <a:p>
            <a:pPr marL="914400" lvl="2" indent="0">
              <a:buNone/>
            </a:pPr>
            <a:r>
              <a:rPr lang="ja-JP" altLang="en-US" dirty="0" smtClean="0"/>
              <a:t>⇒</a:t>
            </a:r>
            <a:r>
              <a:rPr lang="ja-JP" altLang="en-US" u="sng" dirty="0"/>
              <a:t>提案</a:t>
            </a:r>
            <a:r>
              <a:rPr lang="ja-JP" altLang="en-US" u="sng" dirty="0" smtClean="0"/>
              <a:t>するパターンの方が有効性が高い</a:t>
            </a:r>
            <a:endParaRPr lang="en-US" altLang="ja-JP" u="sng" dirty="0"/>
          </a:p>
        </p:txBody>
      </p:sp>
      <p:sp>
        <p:nvSpPr>
          <p:cNvPr id="7" name="コンテンツ プレースホルダー 1"/>
          <p:cNvSpPr txBox="1">
            <a:spLocks/>
          </p:cNvSpPr>
          <p:nvPr/>
        </p:nvSpPr>
        <p:spPr bwMode="auto">
          <a:xfrm>
            <a:off x="204631" y="5085184"/>
            <a:ext cx="886811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altLang="ja-JP" u="sng" dirty="0"/>
          </a:p>
          <a:p>
            <a:pPr marL="0" indent="0">
              <a:buNone/>
            </a:pPr>
            <a:r>
              <a:rPr lang="ja-JP" altLang="en-US" u="sng" dirty="0" smtClean="0"/>
              <a:t>二つの比較実験結果により，作成したパターンの有効性が示された</a:t>
            </a:r>
            <a:endParaRPr lang="en-US" altLang="ja-JP" u="sng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23" y="1606706"/>
            <a:ext cx="2592288" cy="32803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89" y="1606706"/>
            <a:ext cx="2569080" cy="32509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61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79388" y="1052513"/>
            <a:ext cx="8785100" cy="648295"/>
          </a:xfrm>
        </p:spPr>
        <p:txBody>
          <a:bodyPr>
            <a:normAutofit/>
          </a:bodyPr>
          <a:lstStyle/>
          <a:p>
            <a:r>
              <a:rPr lang="en-US" altLang="ja-JP" dirty="0"/>
              <a:t>Case2</a:t>
            </a:r>
            <a:r>
              <a:rPr lang="ja-JP" altLang="en-US" dirty="0" smtClean="0"/>
              <a:t>：先にいずれかのパターンを学習している</a:t>
            </a:r>
            <a:r>
              <a:rPr lang="ja-JP" altLang="en-US" dirty="0"/>
              <a:t>状態</a:t>
            </a:r>
            <a:r>
              <a:rPr lang="ja-JP" altLang="en-US" dirty="0" smtClean="0"/>
              <a:t>の場合</a:t>
            </a:r>
            <a:endParaRPr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55600-1135-4A8B-BD92-3DD5EDE84E68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比較実験結果（</a:t>
            </a:r>
            <a:r>
              <a:rPr lang="en-US" altLang="ja-JP" dirty="0"/>
              <a:t>2</a:t>
            </a:r>
            <a:r>
              <a:rPr lang="en-US" altLang="ja-JP" dirty="0" smtClean="0"/>
              <a:t>/2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3" name="コンテンツ プレースホルダー 1"/>
          <p:cNvSpPr txBox="1">
            <a:spLocks/>
          </p:cNvSpPr>
          <p:nvPr/>
        </p:nvSpPr>
        <p:spPr bwMode="auto">
          <a:xfrm>
            <a:off x="0" y="3356992"/>
            <a:ext cx="87851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altLang="ja-JP" dirty="0"/>
          </a:p>
          <a:p>
            <a:pPr lvl="1"/>
            <a:r>
              <a:rPr lang="en-US" altLang="ja-JP" dirty="0" smtClean="0"/>
              <a:t>Fowler</a:t>
            </a:r>
            <a:r>
              <a:rPr lang="ja-JP" altLang="en-US" dirty="0" smtClean="0"/>
              <a:t>を先に学習した場合、まだ学ぶ余地があった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Fowler</a:t>
            </a:r>
            <a:r>
              <a:rPr lang="ja-JP" altLang="en-US" dirty="0"/>
              <a:t>のパターンより</a:t>
            </a:r>
            <a:r>
              <a:rPr lang="ja-JP" altLang="en-US" dirty="0" smtClean="0"/>
              <a:t>も提案するパターンの記述が詳細</a:t>
            </a:r>
            <a:endParaRPr lang="en-US" altLang="ja-JP" dirty="0" smtClean="0"/>
          </a:p>
          <a:p>
            <a:pPr marL="914400" lvl="2" indent="0">
              <a:buNone/>
            </a:pPr>
            <a:r>
              <a:rPr lang="ja-JP" altLang="en-US" dirty="0" smtClean="0"/>
              <a:t>⇒</a:t>
            </a:r>
            <a:r>
              <a:rPr lang="ja-JP" altLang="en-US" u="sng" dirty="0"/>
              <a:t>提案</a:t>
            </a:r>
            <a:r>
              <a:rPr lang="ja-JP" altLang="en-US" u="sng" dirty="0" smtClean="0"/>
              <a:t>するパターンの方が有効性が高い</a:t>
            </a:r>
            <a:endParaRPr lang="en-US" altLang="ja-JP" u="sng" dirty="0"/>
          </a:p>
        </p:txBody>
      </p:sp>
      <p:sp>
        <p:nvSpPr>
          <p:cNvPr id="7" name="コンテンツ プレースホルダー 1"/>
          <p:cNvSpPr txBox="1">
            <a:spLocks/>
          </p:cNvSpPr>
          <p:nvPr/>
        </p:nvSpPr>
        <p:spPr bwMode="auto">
          <a:xfrm>
            <a:off x="204631" y="5085184"/>
            <a:ext cx="886811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u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altLang="ja-JP" u="sng" dirty="0"/>
          </a:p>
          <a:p>
            <a:pPr marL="0" indent="0">
              <a:buNone/>
            </a:pPr>
            <a:r>
              <a:rPr lang="ja-JP" altLang="en-US" u="sng" dirty="0" smtClean="0"/>
              <a:t>二つの比較実験結果により，作成したパターンの有効性が示された</a:t>
            </a:r>
            <a:endParaRPr lang="en-US" altLang="ja-JP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32" y="1854575"/>
            <a:ext cx="8868110" cy="127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65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提案するパターンの有効性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特にプロセス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において，</a:t>
            </a:r>
            <a:r>
              <a:rPr kumimoji="1" lang="en-US" altLang="ja-JP" dirty="0" smtClean="0"/>
              <a:t>Fowler</a:t>
            </a:r>
            <a:r>
              <a:rPr kumimoji="1" lang="ja-JP" altLang="en-US" dirty="0" smtClean="0"/>
              <a:t>のパターンと比較して時間の差分が大きい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アンケートでも過半数がプロセス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を高</a:t>
            </a:r>
            <a:r>
              <a:rPr lang="ja-JP" altLang="en-US" dirty="0"/>
              <a:t>評価</a:t>
            </a:r>
            <a:endParaRPr kumimoji="1" lang="en-US" altLang="ja-JP" dirty="0" smtClean="0"/>
          </a:p>
          <a:p>
            <a:pPr marL="457200" lvl="1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（プロセス</a:t>
            </a:r>
            <a:r>
              <a:rPr lang="en-US" altLang="ja-JP" dirty="0" smtClean="0"/>
              <a:t>2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差異に関するコードクローン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の分類によって作られた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プロセス</a:t>
            </a:r>
            <a:endParaRPr lang="en-US" altLang="ja-JP" dirty="0" smtClean="0"/>
          </a:p>
          <a:p>
            <a:pPr marL="457200" lvl="1" indent="0">
              <a:buNone/>
            </a:pPr>
            <a:endParaRPr lang="en-US" altLang="ja-JP" dirty="0" smtClean="0"/>
          </a:p>
          <a:p>
            <a:pPr marL="457200" lvl="1" indent="0">
              <a:buNone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  </a:t>
            </a:r>
            <a:r>
              <a:rPr lang="ja-JP" altLang="en-US" dirty="0" smtClean="0"/>
              <a:t>⇒クローンの特徴の分類の</a:t>
            </a:r>
            <a:endParaRPr lang="en-US" altLang="ja-JP" dirty="0" smtClean="0"/>
          </a:p>
          <a:p>
            <a:pPr marL="457200" lvl="1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詳細化の影響がある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55600-1135-4A8B-BD92-3DD5EDE84E68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実験の</a:t>
            </a:r>
            <a:r>
              <a:rPr kumimoji="1" lang="ja-JP" altLang="en-US" dirty="0" smtClean="0"/>
              <a:t>考察</a:t>
            </a:r>
            <a:endParaRPr kumimoji="1" lang="ja-JP" alt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3140968"/>
            <a:ext cx="34766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31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0" y="980728"/>
            <a:ext cx="9108504" cy="360040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コードクローン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ソースコード中の類似または一致するコード断片</a:t>
            </a:r>
            <a:endParaRPr lang="en-US" altLang="ja-JP" dirty="0" smtClean="0"/>
          </a:p>
          <a:p>
            <a:pPr lvl="2"/>
            <a:r>
              <a:rPr lang="ja-JP" altLang="en-US" sz="2600" dirty="0" smtClean="0"/>
              <a:t>ソフトウェア保守を難しくする要因の一つ</a:t>
            </a:r>
            <a:r>
              <a:rPr lang="en-US" altLang="ja-JP" sz="2600" dirty="0" smtClean="0"/>
              <a:t>[1]</a:t>
            </a:r>
          </a:p>
          <a:p>
            <a:pPr lvl="2"/>
            <a:r>
              <a:rPr lang="ja-JP" altLang="en-US" sz="2600" dirty="0" smtClean="0"/>
              <a:t>クローン</a:t>
            </a:r>
            <a:r>
              <a:rPr lang="ja-JP" altLang="en-US" sz="2600" dirty="0"/>
              <a:t>ペア</a:t>
            </a:r>
            <a:r>
              <a:rPr lang="ja-JP" altLang="en-US" sz="2600" dirty="0" smtClean="0"/>
              <a:t>： コードクローン関係にあるコード断片の組</a:t>
            </a:r>
            <a:endParaRPr lang="en-US" altLang="ja-JP" dirty="0" smtClean="0"/>
          </a:p>
          <a:p>
            <a:r>
              <a:rPr lang="ja-JP" altLang="en-US" dirty="0" smtClean="0"/>
              <a:t>リファクタリング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コードの外部的振る舞いを保つ，内部構造を変更するプロセス</a:t>
            </a:r>
            <a:endParaRPr lang="en-US" altLang="ja-JP" dirty="0" smtClean="0"/>
          </a:p>
          <a:p>
            <a:pPr lvl="1"/>
            <a:r>
              <a:rPr lang="ja-JP" altLang="en-US" dirty="0"/>
              <a:t>リファクタリングを</a:t>
            </a:r>
            <a:r>
              <a:rPr lang="ja-JP" altLang="en-US" dirty="0" smtClean="0"/>
              <a:t>通してコードクローンを一つ</a:t>
            </a:r>
            <a:r>
              <a:rPr lang="ja-JP" altLang="en-US" dirty="0"/>
              <a:t>に集約して</a:t>
            </a:r>
            <a:r>
              <a:rPr lang="ja-JP" altLang="en-US" dirty="0" smtClean="0"/>
              <a:t>除去</a:t>
            </a:r>
            <a:endParaRPr lang="en-US" altLang="ja-JP" dirty="0"/>
          </a:p>
          <a:p>
            <a:pPr lvl="1"/>
            <a:endParaRPr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背景</a:t>
            </a:r>
            <a:r>
              <a:rPr lang="en-US" altLang="ja-JP" dirty="0" smtClean="0"/>
              <a:t> (1/3)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294967295"/>
          </p:nvPr>
        </p:nvSpPr>
        <p:spPr>
          <a:xfrm>
            <a:off x="694826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84604BEB-66A5-41BF-A6AA-82E2592609AE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043608" y="6529117"/>
            <a:ext cx="7704856" cy="276999"/>
          </a:xfrm>
          <a:prstGeom prst="rect">
            <a:avLst/>
          </a:prstGeom>
          <a:solidFill>
            <a:srgbClr val="FCEFD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2"/>
            <a:r>
              <a:rPr kumimoji="1" lang="en-US" altLang="ja-JP" sz="1200" dirty="0" smtClean="0"/>
              <a:t>[1]</a:t>
            </a:r>
            <a:r>
              <a:rPr lang="ja-JP" altLang="en-US" sz="1200" dirty="0"/>
              <a:t> </a:t>
            </a:r>
            <a:r>
              <a:rPr lang="ja-JP" altLang="en-US" sz="1200" dirty="0" smtClean="0"/>
              <a:t>門田暁人ら</a:t>
            </a:r>
            <a:r>
              <a:rPr lang="en-US" altLang="ja-JP" sz="1200" dirty="0" smtClean="0"/>
              <a:t>, “</a:t>
            </a:r>
            <a:r>
              <a:rPr lang="ja-JP" altLang="en-US" sz="1200" dirty="0" smtClean="0"/>
              <a:t>コードクローンに基づくレガシーソフトウェアの品質の分析</a:t>
            </a:r>
            <a:r>
              <a:rPr lang="en-US" altLang="ja-JP" sz="1200" dirty="0" smtClean="0"/>
              <a:t>”, </a:t>
            </a:r>
            <a:r>
              <a:rPr lang="ja-JP" altLang="en-US" sz="1200" dirty="0" smtClean="0"/>
              <a:t>情報処理学会論文誌</a:t>
            </a:r>
            <a:r>
              <a:rPr lang="en-US" altLang="ja-JP" sz="1200" dirty="0" smtClean="0"/>
              <a:t>, vol44, </a:t>
            </a:r>
            <a:r>
              <a:rPr lang="en-US" altLang="ja-JP" sz="1200" dirty="0"/>
              <a:t>No.8, 2003</a:t>
            </a:r>
            <a:endParaRPr kumimoji="1" lang="en-US" altLang="ja-JP" sz="1200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m-toku\Desktop\図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478" y="4514371"/>
            <a:ext cx="5488810" cy="19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直線コネクタ 19"/>
          <p:cNvCxnSpPr/>
          <p:nvPr/>
        </p:nvCxnSpPr>
        <p:spPr bwMode="auto">
          <a:xfrm>
            <a:off x="5746790" y="5229200"/>
            <a:ext cx="576064" cy="0"/>
          </a:xfrm>
          <a:prstGeom prst="line">
            <a:avLst/>
          </a:prstGeom>
          <a:solidFill>
            <a:schemeClr val="accent2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grpSp>
        <p:nvGrpSpPr>
          <p:cNvPr id="4" name="グループ化 3"/>
          <p:cNvGrpSpPr/>
          <p:nvPr/>
        </p:nvGrpSpPr>
        <p:grpSpPr>
          <a:xfrm>
            <a:off x="1812555" y="5902624"/>
            <a:ext cx="1656184" cy="504056"/>
            <a:chOff x="1691680" y="5661248"/>
            <a:chExt cx="1656184" cy="504056"/>
          </a:xfrm>
        </p:grpSpPr>
        <p:sp>
          <p:nvSpPr>
            <p:cNvPr id="17" name="正方形/長方形 16"/>
            <p:cNvSpPr/>
            <p:nvPr/>
          </p:nvSpPr>
          <p:spPr>
            <a:xfrm>
              <a:off x="1763688" y="5723621"/>
              <a:ext cx="151216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ja-JP" altLang="en-US" sz="1100" b="1" dirty="0" smtClean="0">
                  <a:solidFill>
                    <a:srgbClr val="FF0000"/>
                  </a:solidFill>
                  <a:cs typeface="Arial" pitchFamily="34" charset="0"/>
                </a:rPr>
                <a:t>コードクローン</a:t>
              </a:r>
              <a:endParaRPr kumimoji="1" lang="ja-JP" altLang="en-US" sz="11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1691680" y="5661248"/>
              <a:ext cx="1656184" cy="504056"/>
              <a:chOff x="1691680" y="5661248"/>
              <a:chExt cx="1656184" cy="504056"/>
            </a:xfrm>
          </p:grpSpPr>
          <p:cxnSp>
            <p:nvCxnSpPr>
              <p:cNvPr id="14" name="直線コネクタ 13"/>
              <p:cNvCxnSpPr/>
              <p:nvPr/>
            </p:nvCxnSpPr>
            <p:spPr bwMode="auto">
              <a:xfrm>
                <a:off x="1691680" y="5661248"/>
                <a:ext cx="576064" cy="0"/>
              </a:xfrm>
              <a:prstGeom prst="line">
                <a:avLst/>
              </a:prstGeom>
              <a:solidFill>
                <a:schemeClr val="accent2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9" name="直線コネクタ 18"/>
              <p:cNvCxnSpPr/>
              <p:nvPr/>
            </p:nvCxnSpPr>
            <p:spPr bwMode="auto">
              <a:xfrm>
                <a:off x="2771800" y="5661248"/>
                <a:ext cx="576064" cy="0"/>
              </a:xfrm>
              <a:prstGeom prst="line">
                <a:avLst/>
              </a:prstGeom>
              <a:solidFill>
                <a:schemeClr val="accent2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22" name="上カーブ矢印 21"/>
              <p:cNvSpPr/>
              <p:nvPr/>
            </p:nvSpPr>
            <p:spPr>
              <a:xfrm>
                <a:off x="1907704" y="5733256"/>
                <a:ext cx="1224136" cy="432048"/>
              </a:xfrm>
              <a:prstGeom prst="curvedUpArrow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 sz="1400" b="1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240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79388" y="971550"/>
            <a:ext cx="8857108" cy="2385442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/>
              <a:t>8</a:t>
            </a:r>
            <a:r>
              <a:rPr lang="ja-JP" altLang="en-US" dirty="0" smtClean="0"/>
              <a:t>種類の分類基準を定義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分類基準をリファクタリングという観点で定義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分類</a:t>
            </a:r>
            <a:r>
              <a:rPr lang="ja-JP" altLang="en-US" dirty="0"/>
              <a:t>基準ごと</a:t>
            </a:r>
            <a:r>
              <a:rPr lang="ja-JP" altLang="en-US" dirty="0" smtClean="0"/>
              <a:t>の分類値を設定し分類木を作成</a:t>
            </a:r>
            <a:endParaRPr lang="en-US" altLang="ja-JP" dirty="0" smtClean="0"/>
          </a:p>
          <a:p>
            <a:pPr lvl="1"/>
            <a:r>
              <a:rPr lang="ja-JP" altLang="en-US" dirty="0"/>
              <a:t>ソースコードを参考に分類値を</a:t>
            </a:r>
            <a:r>
              <a:rPr lang="ja-JP" altLang="en-US" dirty="0" smtClean="0"/>
              <a:t>定義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/>
              <a:t>クローン</a:t>
            </a:r>
            <a:r>
              <a:rPr lang="ja-JP" altLang="en-US" dirty="0" smtClean="0"/>
              <a:t>の特徴の表現方法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分類基準ごとに対応する分類値の組み合わせ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20483" name="タイトル 2"/>
          <p:cNvSpPr>
            <a:spLocks noGrp="1"/>
          </p:cNvSpPr>
          <p:nvPr>
            <p:ph type="title"/>
          </p:nvPr>
        </p:nvSpPr>
        <p:spPr>
          <a:xfrm>
            <a:off x="122911" y="115888"/>
            <a:ext cx="8968701" cy="779462"/>
          </a:xfrm>
        </p:spPr>
        <p:txBody>
          <a:bodyPr/>
          <a:lstStyle/>
          <a:p>
            <a:r>
              <a:rPr lang="ja-JP" altLang="en-US" sz="3600" dirty="0" smtClean="0"/>
              <a:t>プロセス</a:t>
            </a:r>
            <a:r>
              <a:rPr lang="en-US" altLang="ja-JP" sz="3600" dirty="0" smtClean="0"/>
              <a:t>1. </a:t>
            </a:r>
            <a:r>
              <a:rPr lang="ja-JP" altLang="en-US" sz="3600" dirty="0" smtClean="0"/>
              <a:t>クローン分類を</a:t>
            </a:r>
            <a:r>
              <a:rPr lang="ja-JP" altLang="en-US" dirty="0"/>
              <a:t>作成</a:t>
            </a:r>
            <a:endParaRPr lang="en-US" altLang="ja-JP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7010400" y="6721754"/>
            <a:ext cx="2133600" cy="365125"/>
          </a:xfrm>
        </p:spPr>
        <p:txBody>
          <a:bodyPr/>
          <a:lstStyle/>
          <a:p>
            <a:pPr>
              <a:defRPr/>
            </a:pPr>
            <a:fld id="{512EF0A0-0AC1-46C6-92FD-72EED33FF997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  <p:sp>
        <p:nvSpPr>
          <p:cNvPr id="20481" name="正方形/長方形 47"/>
          <p:cNvSpPr>
            <a:spLocks noChangeArrowheads="1"/>
          </p:cNvSpPr>
          <p:nvPr/>
        </p:nvSpPr>
        <p:spPr bwMode="auto">
          <a:xfrm>
            <a:off x="98664" y="3356992"/>
            <a:ext cx="8937832" cy="3397231"/>
          </a:xfrm>
          <a:prstGeom prst="rect">
            <a:avLst/>
          </a:prstGeom>
          <a:solidFill>
            <a:schemeClr val="tx1">
              <a:lumMod val="50000"/>
              <a:lumOff val="50000"/>
              <a:alpha val="34117"/>
            </a:schemeClr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0" lang="ja-JP" altLang="en-US" sz="1400">
              <a:latin typeface="Times New Roman" pitchFamily="18" charset="0"/>
              <a:ea typeface="MS UI Gothic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4589106" y="3528841"/>
            <a:ext cx="1459992" cy="3096555"/>
            <a:chOff x="3886781" y="2879775"/>
            <a:chExt cx="1444173" cy="3169942"/>
          </a:xfrm>
        </p:grpSpPr>
        <p:grpSp>
          <p:nvGrpSpPr>
            <p:cNvPr id="47" name="グループ化 46"/>
            <p:cNvGrpSpPr/>
            <p:nvPr/>
          </p:nvGrpSpPr>
          <p:grpSpPr>
            <a:xfrm>
              <a:off x="3886781" y="2879775"/>
              <a:ext cx="1198418" cy="1696142"/>
              <a:chOff x="251520" y="4033531"/>
              <a:chExt cx="2268617" cy="2669136"/>
            </a:xfrm>
            <a:solidFill>
              <a:schemeClr val="bg1"/>
            </a:solidFill>
          </p:grpSpPr>
          <p:sp>
            <p:nvSpPr>
              <p:cNvPr id="46" name="正方形/長方形 45"/>
              <p:cNvSpPr/>
              <p:nvPr/>
            </p:nvSpPr>
            <p:spPr>
              <a:xfrm>
                <a:off x="251520" y="4033531"/>
                <a:ext cx="2268617" cy="266913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600" b="1" dirty="0" smtClean="0">
                    <a:solidFill>
                      <a:schemeClr val="tx1"/>
                    </a:solidFill>
                    <a:cs typeface="Arial" pitchFamily="34" charset="0"/>
                  </a:rPr>
                  <a:t>コード</a:t>
                </a:r>
                <a:endParaRPr lang="en-US" altLang="ja-JP" sz="1600" b="1" dirty="0" smtClean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1600" b="1" dirty="0" smtClean="0">
                    <a:solidFill>
                      <a:schemeClr val="tx1"/>
                    </a:solidFill>
                    <a:cs typeface="Arial" pitchFamily="34" charset="0"/>
                  </a:rPr>
                  <a:t>クローン</a:t>
                </a:r>
                <a:endParaRPr lang="en-US" altLang="ja-JP" sz="1600" b="1" dirty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3" name="グループ化 42"/>
              <p:cNvGrpSpPr/>
              <p:nvPr/>
            </p:nvGrpSpPr>
            <p:grpSpPr>
              <a:xfrm>
                <a:off x="633427" y="5135667"/>
                <a:ext cx="1504799" cy="1364953"/>
                <a:chOff x="841696" y="3431994"/>
                <a:chExt cx="2740885" cy="2352554"/>
              </a:xfrm>
              <a:grpFill/>
            </p:grpSpPr>
            <p:sp>
              <p:nvSpPr>
                <p:cNvPr id="41" name="角丸四角形 40"/>
                <p:cNvSpPr/>
                <p:nvPr/>
              </p:nvSpPr>
              <p:spPr bwMode="auto">
                <a:xfrm>
                  <a:off x="841696" y="3431994"/>
                  <a:ext cx="2740885" cy="962041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rmAutofit fontScale="850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altLang="ja-JP" sz="2000" b="1" dirty="0">
                    <a:latin typeface="Arial" pitchFamily="34" charset="0"/>
                    <a:ea typeface="ＭＳ Ｐゴシック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42" name="角丸四角形 41"/>
                <p:cNvSpPr/>
                <p:nvPr/>
              </p:nvSpPr>
              <p:spPr bwMode="auto">
                <a:xfrm>
                  <a:off x="841696" y="4820583"/>
                  <a:ext cx="2740885" cy="963965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normAutofit fontScale="92500" lnSpcReduction="20000"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b="1" dirty="0">
                    <a:latin typeface="Arial" pitchFamily="34" charset="0"/>
                    <a:ea typeface="ＭＳ Ｐゴシック" pitchFamily="50" charset="-128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6" name="右矢印 5"/>
            <p:cNvSpPr/>
            <p:nvPr/>
          </p:nvSpPr>
          <p:spPr bwMode="auto">
            <a:xfrm>
              <a:off x="3886781" y="4737075"/>
              <a:ext cx="1444173" cy="1312642"/>
            </a:xfrm>
            <a:prstGeom prst="rightArrow">
              <a:avLst>
                <a:gd name="adj1" fmla="val 50000"/>
                <a:gd name="adj2" fmla="val 36560"/>
              </a:avLst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r>
                <a:rPr lang="ja-JP" altLang="en-US" kern="0" dirty="0" smtClean="0">
                  <a:latin typeface="+mn-lt"/>
                  <a:ea typeface="+mn-ea"/>
                </a:rPr>
                <a:t>クローンの</a:t>
              </a:r>
              <a:endParaRPr lang="en-US" altLang="ja-JP" kern="0" dirty="0" smtClean="0">
                <a:latin typeface="+mn-lt"/>
                <a:ea typeface="+mn-ea"/>
              </a:endParaRPr>
            </a:p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80000"/>
                <a:defRPr/>
              </a:pPr>
              <a:r>
                <a:rPr lang="ja-JP" altLang="en-US" kern="0" dirty="0" smtClean="0">
                  <a:latin typeface="+mn-lt"/>
                  <a:ea typeface="+mn-ea"/>
                </a:rPr>
                <a:t>分類を表示</a:t>
              </a:r>
              <a:endParaRPr lang="en-US" altLang="ja-JP" kern="0" dirty="0" smtClean="0">
                <a:latin typeface="+mn-lt"/>
                <a:ea typeface="+mn-ea"/>
              </a:endParaRPr>
            </a:p>
          </p:txBody>
        </p:sp>
      </p:grpSp>
      <p:pic>
        <p:nvPicPr>
          <p:cNvPr id="2051" name="Picture 3" descr="C:\Users\m-toku\Desktop\図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58" y="3512129"/>
            <a:ext cx="3197697" cy="31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8" name="グループ化 2"/>
          <p:cNvGrpSpPr>
            <a:grpSpLocks/>
          </p:cNvGrpSpPr>
          <p:nvPr/>
        </p:nvGrpSpPr>
        <p:grpSpPr bwMode="auto">
          <a:xfrm>
            <a:off x="92743" y="5125693"/>
            <a:ext cx="947693" cy="638425"/>
            <a:chOff x="-2517337" y="3140272"/>
            <a:chExt cx="1472713" cy="418631"/>
          </a:xfrm>
        </p:grpSpPr>
        <p:sp>
          <p:nvSpPr>
            <p:cNvPr id="38" name="角丸四角形 37"/>
            <p:cNvSpPr/>
            <p:nvPr/>
          </p:nvSpPr>
          <p:spPr>
            <a:xfrm>
              <a:off x="-2508136" y="3140272"/>
              <a:ext cx="1463512" cy="418631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角丸四角形 4"/>
            <p:cNvSpPr/>
            <p:nvPr/>
          </p:nvSpPr>
          <p:spPr bwMode="auto">
            <a:xfrm>
              <a:off x="-2517337" y="3179629"/>
              <a:ext cx="1417745" cy="339907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" tIns="5715" rIns="5715" bIns="5715" spcCol="1270" anchor="ctr"/>
            <a:lstStyle/>
            <a:p>
              <a:pPr algn="ctr" defTabSz="4000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ja-JP" altLang="en-US" sz="1600" b="1" dirty="0" smtClean="0">
                  <a:cs typeface="Arial" pitchFamily="34" charset="0"/>
                </a:rPr>
                <a:t>分類値</a:t>
              </a:r>
              <a:endParaRPr lang="en-US" altLang="ja-JP" sz="1600" b="1" dirty="0" smtClean="0">
                <a:cs typeface="Arial" pitchFamily="34" charset="0"/>
              </a:endParaRPr>
            </a:p>
          </p:txBody>
        </p:sp>
      </p:grpSp>
      <p:grpSp>
        <p:nvGrpSpPr>
          <p:cNvPr id="20489" name="グループ化 1"/>
          <p:cNvGrpSpPr>
            <a:grpSpLocks/>
          </p:cNvGrpSpPr>
          <p:nvPr/>
        </p:nvGrpSpPr>
        <p:grpSpPr bwMode="auto">
          <a:xfrm>
            <a:off x="92743" y="3980344"/>
            <a:ext cx="947693" cy="682266"/>
            <a:chOff x="-2882149" y="1196751"/>
            <a:chExt cx="1521124" cy="512336"/>
          </a:xfrm>
        </p:grpSpPr>
        <p:sp>
          <p:nvSpPr>
            <p:cNvPr id="37" name="角丸四角形 36"/>
            <p:cNvSpPr/>
            <p:nvPr/>
          </p:nvSpPr>
          <p:spPr bwMode="auto">
            <a:xfrm>
              <a:off x="-2882149" y="1196751"/>
              <a:ext cx="1514809" cy="512335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角丸四角形 4"/>
            <p:cNvSpPr/>
            <p:nvPr/>
          </p:nvSpPr>
          <p:spPr>
            <a:xfrm>
              <a:off x="-2812517" y="1196752"/>
              <a:ext cx="1451492" cy="512335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" tIns="5715" rIns="5715" bIns="5715" spcCol="1270" anchor="ctr"/>
            <a:lstStyle/>
            <a:p>
              <a:pPr algn="ctr" defTabSz="4000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ja-JP" altLang="en-US" sz="1600" b="1" dirty="0" smtClean="0">
                  <a:cs typeface="Arial" pitchFamily="34" charset="0"/>
                </a:rPr>
                <a:t>分類</a:t>
              </a:r>
              <a:endParaRPr lang="en-US" altLang="ja-JP" sz="1600" b="1" dirty="0" smtClean="0">
                <a:cs typeface="Arial" pitchFamily="34" charset="0"/>
              </a:endParaRPr>
            </a:p>
            <a:p>
              <a:pPr algn="ctr" defTabSz="4000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ja-JP" altLang="en-US" sz="1600" b="1" dirty="0" smtClean="0">
                  <a:cs typeface="Arial" pitchFamily="34" charset="0"/>
                </a:rPr>
                <a:t>基準</a:t>
              </a:r>
              <a:endParaRPr lang="en-US" altLang="ja-JP" sz="1600" b="1" dirty="0">
                <a:cs typeface="Arial" pitchFamily="34" charset="0"/>
              </a:endParaRPr>
            </a:p>
          </p:txBody>
        </p:sp>
      </p:grpSp>
      <p:pic>
        <p:nvPicPr>
          <p:cNvPr id="2052" name="Picture 4" descr="C:\Users\m-toku\Desktop\図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05" y="3512397"/>
            <a:ext cx="3184045" cy="310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-toku\Desktop\図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58" y="3501008"/>
            <a:ext cx="3205792" cy="311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-toku\Desktop\図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98" y="3471577"/>
            <a:ext cx="2838920" cy="3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77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正方形/長方形 18"/>
          <p:cNvSpPr>
            <a:spLocks noChangeArrowheads="1"/>
          </p:cNvSpPr>
          <p:nvPr/>
        </p:nvSpPr>
        <p:spPr bwMode="auto">
          <a:xfrm>
            <a:off x="24230" y="3414232"/>
            <a:ext cx="9086851" cy="3430709"/>
          </a:xfrm>
          <a:prstGeom prst="rect">
            <a:avLst/>
          </a:prstGeom>
          <a:solidFill>
            <a:schemeClr val="tx1">
              <a:lumMod val="50000"/>
              <a:lumOff val="50000"/>
              <a:alpha val="34117"/>
            </a:schemeClr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0" lang="ja-JP" altLang="en-US" sz="1300">
              <a:latin typeface="Times New Roman" pitchFamily="18" charset="0"/>
              <a:ea typeface="MS UI Gothic" pitchFamily="50" charset="-128"/>
            </a:endParaRPr>
          </a:p>
        </p:txBody>
      </p:sp>
      <p:sp>
        <p:nvSpPr>
          <p:cNvPr id="45058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79389" y="1052736"/>
            <a:ext cx="8713091" cy="2361496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クローン</a:t>
            </a:r>
            <a:r>
              <a:rPr lang="ja-JP" altLang="en-US" dirty="0" smtClean="0"/>
              <a:t>の特徴の分類情報を付与するツールを開発</a:t>
            </a:r>
            <a:endParaRPr lang="en-US" altLang="ja-JP" dirty="0"/>
          </a:p>
          <a:p>
            <a:pPr lvl="1"/>
            <a:r>
              <a:rPr lang="ja-JP" altLang="en-US" sz="2400" dirty="0" smtClean="0"/>
              <a:t>特定の特徴を持つクローンを</a:t>
            </a:r>
            <a:r>
              <a:rPr lang="en-US" altLang="ja-JP" sz="2400" dirty="0" smtClean="0"/>
              <a:t>OSS</a:t>
            </a:r>
            <a:r>
              <a:rPr lang="ja-JP" altLang="en-US" sz="2400" dirty="0" smtClean="0"/>
              <a:t>から収集</a:t>
            </a:r>
            <a:endParaRPr lang="en-US" altLang="ja-JP" sz="2400" dirty="0"/>
          </a:p>
          <a:p>
            <a:pPr lvl="1"/>
            <a:r>
              <a:rPr lang="ja-JP" altLang="en-US" sz="2400" dirty="0" smtClean="0"/>
              <a:t>頻出するクローンの特徴を調査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dirty="0" smtClean="0"/>
          </a:p>
          <a:p>
            <a:pPr lvl="1"/>
            <a:r>
              <a:rPr lang="ja-JP" altLang="en-US" sz="2400" dirty="0" smtClean="0"/>
              <a:t>入力：</a:t>
            </a:r>
            <a:r>
              <a:rPr lang="en-US" altLang="ja-JP" sz="2400" dirty="0" smtClean="0"/>
              <a:t>Java</a:t>
            </a:r>
            <a:r>
              <a:rPr lang="ja-JP" altLang="en-US" sz="2400" dirty="0" smtClean="0"/>
              <a:t>言語のソースコード</a:t>
            </a:r>
            <a:r>
              <a:rPr lang="en-US" altLang="ja-JP" sz="2400" dirty="0" smtClean="0"/>
              <a:t>, CCFinder</a:t>
            </a:r>
            <a:r>
              <a:rPr lang="ja-JP" altLang="en-US" sz="2400" dirty="0" smtClean="0"/>
              <a:t>の出力ファイル</a:t>
            </a:r>
            <a:endParaRPr lang="en-US" altLang="ja-JP" sz="2400" dirty="0"/>
          </a:p>
          <a:p>
            <a:pPr lvl="1"/>
            <a:r>
              <a:rPr lang="ja-JP" altLang="en-US" sz="2400" dirty="0" smtClean="0"/>
              <a:t>出力：クローンの特徴の分類情報を付与されたクローンセット</a:t>
            </a:r>
            <a:endParaRPr lang="en-US" altLang="ja-JP" sz="2400" dirty="0" smtClean="0"/>
          </a:p>
        </p:txBody>
      </p:sp>
      <p:sp>
        <p:nvSpPr>
          <p:cNvPr id="45059" name="タイトル 2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649287"/>
          </a:xfrm>
        </p:spPr>
        <p:txBody>
          <a:bodyPr/>
          <a:lstStyle/>
          <a:p>
            <a:pPr marL="342900" indent="-342900"/>
            <a:r>
              <a:rPr lang="ja-JP" altLang="en-US" dirty="0"/>
              <a:t>プロセス</a:t>
            </a:r>
            <a:r>
              <a:rPr lang="en-US" altLang="ja-JP" dirty="0"/>
              <a:t>2. </a:t>
            </a:r>
            <a:r>
              <a:rPr lang="ja-JP" altLang="en-US" dirty="0" smtClean="0"/>
              <a:t>クローンの特徴の自動分類・調査</a:t>
            </a:r>
            <a:endParaRPr kumimoji="0" lang="en-US" altLang="ja-JP" dirty="0" smtClean="0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6977481" y="6622390"/>
            <a:ext cx="2133600" cy="365125"/>
          </a:xfrm>
        </p:spPr>
        <p:txBody>
          <a:bodyPr/>
          <a:lstStyle/>
          <a:p>
            <a:pPr>
              <a:defRPr/>
            </a:pPr>
            <a:fld id="{69B2695B-47CB-43F3-B110-2D8EE83AD954}" type="slidenum">
              <a:rPr lang="ja-JP" altLang="en-US" smtClean="0"/>
              <a:pPr>
                <a:defRPr/>
              </a:pPr>
              <a:t>21</a:t>
            </a:fld>
            <a:endParaRPr lang="ja-JP" altLang="en-US" dirty="0"/>
          </a:p>
        </p:txBody>
      </p:sp>
      <p:sp>
        <p:nvSpPr>
          <p:cNvPr id="45061" name="正方形/長方形 18"/>
          <p:cNvSpPr>
            <a:spLocks noChangeArrowheads="1"/>
          </p:cNvSpPr>
          <p:nvPr/>
        </p:nvSpPr>
        <p:spPr bwMode="auto">
          <a:xfrm>
            <a:off x="1355870" y="3648389"/>
            <a:ext cx="5885198" cy="3038475"/>
          </a:xfrm>
          <a:prstGeom prst="rect">
            <a:avLst/>
          </a:prstGeom>
          <a:solidFill>
            <a:schemeClr val="bg1"/>
          </a:solidFill>
          <a:ln w="3175" cmpd="dbl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ja-JP" altLang="en-US" sz="1400" b="1" dirty="0" smtClean="0">
                <a:ea typeface="MS UI Gothic" pitchFamily="50" charset="-128"/>
                <a:cs typeface="Arial" charset="0"/>
              </a:rPr>
              <a:t>ツールの処理範囲</a:t>
            </a:r>
            <a:endParaRPr kumimoji="0" lang="en-US" altLang="ja-JP" sz="1400" b="1" dirty="0">
              <a:ea typeface="MS UI Gothic" pitchFamily="50" charset="-128"/>
              <a:cs typeface="Arial" charset="0"/>
            </a:endParaRPr>
          </a:p>
          <a:p>
            <a:endParaRPr kumimoji="0" lang="en-US" altLang="ja-JP" sz="1400" b="1" dirty="0">
              <a:ea typeface="MS UI Gothic" pitchFamily="50" charset="-128"/>
              <a:cs typeface="Arial" charset="0"/>
            </a:endParaRPr>
          </a:p>
          <a:p>
            <a:endParaRPr kumimoji="0" lang="en-US" altLang="ja-JP" sz="1300" dirty="0">
              <a:latin typeface="Times New Roman" pitchFamily="18" charset="0"/>
              <a:ea typeface="MS UI Gothic" pitchFamily="50" charset="-128"/>
            </a:endParaRPr>
          </a:p>
          <a:p>
            <a:endParaRPr kumimoji="0" lang="en-US" altLang="ja-JP" sz="1300" dirty="0">
              <a:latin typeface="Times New Roman" pitchFamily="18" charset="0"/>
              <a:ea typeface="MS UI Gothic" pitchFamily="50" charset="-128"/>
            </a:endParaRPr>
          </a:p>
          <a:p>
            <a:endParaRPr kumimoji="0" lang="en-US" altLang="ja-JP" sz="1300" dirty="0">
              <a:latin typeface="Times New Roman" pitchFamily="18" charset="0"/>
              <a:ea typeface="MS UI Gothic" pitchFamily="50" charset="-128"/>
            </a:endParaRPr>
          </a:p>
          <a:p>
            <a:endParaRPr kumimoji="0" lang="en-US" altLang="ja-JP" sz="1300" dirty="0">
              <a:latin typeface="Times New Roman" pitchFamily="18" charset="0"/>
              <a:ea typeface="MS UI Gothic" pitchFamily="50" charset="-128"/>
            </a:endParaRPr>
          </a:p>
          <a:p>
            <a:endParaRPr kumimoji="0" lang="en-US" altLang="ja-JP" sz="1300" dirty="0">
              <a:latin typeface="Times New Roman" pitchFamily="18" charset="0"/>
              <a:ea typeface="MS UI Gothic" pitchFamily="50" charset="-128"/>
            </a:endParaRPr>
          </a:p>
          <a:p>
            <a:endParaRPr kumimoji="0" lang="en-US" altLang="ja-JP" sz="1300" dirty="0">
              <a:latin typeface="Times New Roman" pitchFamily="18" charset="0"/>
              <a:ea typeface="MS UI Gothic" pitchFamily="50" charset="-128"/>
            </a:endParaRPr>
          </a:p>
          <a:p>
            <a:endParaRPr kumimoji="0" lang="en-US" altLang="ja-JP" sz="1300" dirty="0">
              <a:latin typeface="Times New Roman" pitchFamily="18" charset="0"/>
              <a:ea typeface="MS UI Gothic" pitchFamily="50" charset="-128"/>
            </a:endParaRPr>
          </a:p>
          <a:p>
            <a:endParaRPr kumimoji="0" lang="en-US" altLang="ja-JP" sz="1300" dirty="0">
              <a:latin typeface="Times New Roman" pitchFamily="18" charset="0"/>
              <a:ea typeface="MS UI Gothic" pitchFamily="50" charset="-128"/>
            </a:endParaRPr>
          </a:p>
          <a:p>
            <a:endParaRPr kumimoji="0" lang="en-US" altLang="ja-JP" sz="1300" dirty="0">
              <a:latin typeface="Times New Roman" pitchFamily="18" charset="0"/>
              <a:ea typeface="MS UI Gothic" pitchFamily="50" charset="-128"/>
            </a:endParaRPr>
          </a:p>
          <a:p>
            <a:endParaRPr kumimoji="0" lang="en-US" altLang="ja-JP" sz="1300" dirty="0">
              <a:latin typeface="Times New Roman" pitchFamily="18" charset="0"/>
              <a:ea typeface="MS UI Gothic" pitchFamily="50" charset="-128"/>
            </a:endParaRPr>
          </a:p>
          <a:p>
            <a:endParaRPr kumimoji="0" lang="ja-JP" altLang="en-US" sz="1300" dirty="0">
              <a:latin typeface="Times New Roman" pitchFamily="18" charset="0"/>
              <a:ea typeface="MS UI Gothic" pitchFamily="50" charset="-128"/>
            </a:endParaRPr>
          </a:p>
        </p:txBody>
      </p:sp>
      <p:sp>
        <p:nvSpPr>
          <p:cNvPr id="21" name="フローチャート : 複数書類 9"/>
          <p:cNvSpPr/>
          <p:nvPr/>
        </p:nvSpPr>
        <p:spPr>
          <a:xfrm>
            <a:off x="2338950" y="4497701"/>
            <a:ext cx="1163009" cy="752475"/>
          </a:xfrm>
          <a:prstGeom prst="flowChartMultidocument">
            <a:avLst/>
          </a:prstGeom>
          <a:solidFill>
            <a:srgbClr val="D9F1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 smtClean="0">
                <a:solidFill>
                  <a:schemeClr val="tx1"/>
                </a:solidFill>
                <a:cs typeface="Arial" pitchFamily="34" charset="0"/>
              </a:rPr>
              <a:t>クローン</a:t>
            </a:r>
            <a:endParaRPr lang="en-US" altLang="ja-JP" sz="14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 smtClean="0">
                <a:solidFill>
                  <a:schemeClr val="tx1"/>
                </a:solidFill>
                <a:cs typeface="Arial" pitchFamily="34" charset="0"/>
              </a:rPr>
              <a:t>リスト</a:t>
            </a:r>
            <a:endParaRPr lang="ja-JP" alt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" name="円柱 16"/>
          <p:cNvSpPr/>
          <p:nvPr/>
        </p:nvSpPr>
        <p:spPr>
          <a:xfrm>
            <a:off x="130343" y="6004239"/>
            <a:ext cx="792163" cy="682625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chemeClr val="tx1"/>
                </a:solidFill>
                <a:cs typeface="Arial" pitchFamily="34" charset="0"/>
              </a:rPr>
              <a:t>ソースコード</a:t>
            </a:r>
            <a:endParaRPr lang="en-US" altLang="ja-JP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右矢印 17"/>
          <p:cNvSpPr/>
          <p:nvPr/>
        </p:nvSpPr>
        <p:spPr>
          <a:xfrm>
            <a:off x="1067838" y="6140763"/>
            <a:ext cx="1089883" cy="409575"/>
          </a:xfrm>
          <a:prstGeom prst="rightArrow">
            <a:avLst>
              <a:gd name="adj1" fmla="val 64699"/>
              <a:gd name="adj2" fmla="val 3023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chemeClr val="tx1"/>
                </a:solidFill>
                <a:cs typeface="Arial" pitchFamily="34" charset="0"/>
              </a:rPr>
              <a:t>構文解析</a:t>
            </a:r>
          </a:p>
        </p:txBody>
      </p:sp>
      <p:sp>
        <p:nvSpPr>
          <p:cNvPr id="27" name="フローチャート : 複数書類 9"/>
          <p:cNvSpPr/>
          <p:nvPr/>
        </p:nvSpPr>
        <p:spPr>
          <a:xfrm>
            <a:off x="2321093" y="5437501"/>
            <a:ext cx="1174750" cy="1249363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 smtClean="0">
                <a:solidFill>
                  <a:schemeClr val="tx1"/>
                </a:solidFill>
                <a:cs typeface="Arial" pitchFamily="34" charset="0"/>
              </a:rPr>
              <a:t>識別子・</a:t>
            </a:r>
            <a:endParaRPr lang="en-US" altLang="ja-JP" sz="14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 smtClean="0">
                <a:solidFill>
                  <a:schemeClr val="tx1"/>
                </a:solidFill>
                <a:cs typeface="Arial" pitchFamily="34" charset="0"/>
              </a:rPr>
              <a:t>ブロック</a:t>
            </a:r>
            <a:endParaRPr lang="en-US" altLang="ja-JP" sz="14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chemeClr val="tx1"/>
                </a:solidFill>
                <a:cs typeface="Arial" pitchFamily="34" charset="0"/>
              </a:rPr>
              <a:t>情報</a:t>
            </a:r>
            <a:endParaRPr lang="en-US" altLang="ja-JP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9" name="右矢印 28"/>
          <p:cNvSpPr/>
          <p:nvPr/>
        </p:nvSpPr>
        <p:spPr>
          <a:xfrm>
            <a:off x="3849856" y="5056501"/>
            <a:ext cx="1370012" cy="750888"/>
          </a:xfrm>
          <a:prstGeom prst="rightArrow">
            <a:avLst>
              <a:gd name="adj1" fmla="val 64699"/>
              <a:gd name="adj2" fmla="val 5930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 smtClean="0">
                <a:solidFill>
                  <a:schemeClr val="tx1"/>
                </a:solidFill>
                <a:cs typeface="Arial" pitchFamily="34" charset="0"/>
              </a:rPr>
              <a:t>クローン分類</a:t>
            </a:r>
            <a:endParaRPr lang="ja-JP" alt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屈折矢印 2"/>
          <p:cNvSpPr/>
          <p:nvPr/>
        </p:nvSpPr>
        <p:spPr bwMode="auto">
          <a:xfrm>
            <a:off x="6991518" y="5250176"/>
            <a:ext cx="1565152" cy="754063"/>
          </a:xfrm>
          <a:prstGeom prst="bentUpArrow">
            <a:avLst>
              <a:gd name="adj1" fmla="val 35646"/>
              <a:gd name="adj2" fmla="val 40969"/>
              <a:gd name="adj3" fmla="val 18613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ja-JP" altLang="en-US" sz="1600" b="1" kern="0" dirty="0">
                <a:latin typeface="+mn-lt"/>
                <a:ea typeface="+mn-ea"/>
              </a:rPr>
              <a:t>選択</a:t>
            </a:r>
            <a:r>
              <a:rPr lang="ja-JP" altLang="en-US" sz="1600" b="1" kern="0" dirty="0" smtClean="0">
                <a:latin typeface="+mn-lt"/>
                <a:ea typeface="+mn-ea"/>
              </a:rPr>
              <a:t>して取得</a:t>
            </a:r>
            <a:endParaRPr lang="en-US" altLang="ja-JP" sz="1600" b="1" kern="0" dirty="0">
              <a:latin typeface="+mn-lt"/>
              <a:ea typeface="+mn-ea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1259145" y="4733578"/>
            <a:ext cx="707268" cy="409575"/>
          </a:xfrm>
          <a:prstGeom prst="rightArrow">
            <a:avLst>
              <a:gd name="adj1" fmla="val 64699"/>
              <a:gd name="adj2" fmla="val 3023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schemeClr val="tx1"/>
                </a:solidFill>
                <a:cs typeface="Arial" pitchFamily="34" charset="0"/>
              </a:rPr>
              <a:t>入力</a:t>
            </a:r>
          </a:p>
        </p:txBody>
      </p:sp>
      <p:sp>
        <p:nvSpPr>
          <p:cNvPr id="19" name="フローチャート : 複数書類 9"/>
          <p:cNvSpPr/>
          <p:nvPr/>
        </p:nvSpPr>
        <p:spPr>
          <a:xfrm>
            <a:off x="24230" y="4515164"/>
            <a:ext cx="1043608" cy="695978"/>
          </a:xfrm>
          <a:prstGeom prst="flowChartMultidocument">
            <a:avLst/>
          </a:prstGeom>
          <a:solidFill>
            <a:srgbClr val="D9F1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 smtClean="0">
                <a:solidFill>
                  <a:schemeClr val="tx1"/>
                </a:solidFill>
                <a:cs typeface="Arial" pitchFamily="34" charset="0"/>
              </a:rPr>
              <a:t>クローン</a:t>
            </a:r>
            <a:endParaRPr lang="en-US" altLang="ja-JP" sz="14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 smtClean="0">
                <a:solidFill>
                  <a:schemeClr val="tx1"/>
                </a:solidFill>
                <a:cs typeface="Arial" pitchFamily="34" charset="0"/>
              </a:rPr>
              <a:t>リスト</a:t>
            </a:r>
            <a:endParaRPr lang="ja-JP" alt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上矢印 4"/>
          <p:cNvSpPr/>
          <p:nvPr/>
        </p:nvSpPr>
        <p:spPr>
          <a:xfrm>
            <a:off x="-277475" y="5360934"/>
            <a:ext cx="1633345" cy="430213"/>
          </a:xfrm>
          <a:prstGeom prst="upArrow">
            <a:avLst>
              <a:gd name="adj1" fmla="val 63996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400" b="1" dirty="0" smtClean="0">
                <a:solidFill>
                  <a:schemeClr val="tx1"/>
                </a:solidFill>
                <a:cs typeface="Arial" pitchFamily="34" charset="0"/>
              </a:rPr>
              <a:t>CCFinder</a:t>
            </a:r>
            <a:endParaRPr kumimoji="1" lang="ja-JP" alt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050" name="Picture 2" descr="C:\Users\m-toku\Desktop\図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708" y="4853607"/>
            <a:ext cx="1678810" cy="129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-toku\Desktop\図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556" y="3857887"/>
            <a:ext cx="1576312" cy="119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m-toku\Desktop\図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938" y="3886797"/>
            <a:ext cx="1637597" cy="119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7504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正方形/長方形 18"/>
          <p:cNvSpPr>
            <a:spLocks noChangeArrowheads="1"/>
          </p:cNvSpPr>
          <p:nvPr/>
        </p:nvSpPr>
        <p:spPr bwMode="auto">
          <a:xfrm>
            <a:off x="79375" y="3287713"/>
            <a:ext cx="9083675" cy="3444875"/>
          </a:xfrm>
          <a:prstGeom prst="rect">
            <a:avLst/>
          </a:prstGeom>
          <a:solidFill>
            <a:schemeClr val="tx1">
              <a:lumMod val="50000"/>
              <a:lumOff val="50000"/>
              <a:alpha val="34117"/>
            </a:schemeClr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0" lang="ja-JP" altLang="en-US" sz="2400">
              <a:latin typeface="Times New Roman" pitchFamily="18" charset="0"/>
              <a:ea typeface="MS UI Gothic" pitchFamily="50" charset="-128"/>
            </a:endParaRPr>
          </a:p>
        </p:txBody>
      </p:sp>
      <p:sp>
        <p:nvSpPr>
          <p:cNvPr id="47106" name="コンテンツ プレースホルダ 4"/>
          <p:cNvSpPr>
            <a:spLocks noGrp="1"/>
          </p:cNvSpPr>
          <p:nvPr>
            <p:ph idx="1"/>
          </p:nvPr>
        </p:nvSpPr>
        <p:spPr>
          <a:xfrm>
            <a:off x="179388" y="981075"/>
            <a:ext cx="8569076" cy="2087563"/>
          </a:xfrm>
        </p:spPr>
        <p:txBody>
          <a:bodyPr/>
          <a:lstStyle/>
          <a:p>
            <a:r>
              <a:rPr lang="ja-JP" altLang="en-US" dirty="0"/>
              <a:t>特定</a:t>
            </a:r>
            <a:r>
              <a:rPr lang="ja-JP" altLang="en-US" dirty="0" smtClean="0"/>
              <a:t>の特徴を持つクローンセット群を</a:t>
            </a:r>
            <a:r>
              <a:rPr lang="ja-JP" altLang="en-US" dirty="0"/>
              <a:t>集約</a:t>
            </a:r>
            <a:endParaRPr lang="en-US" altLang="ja-JP" sz="2400" dirty="0" smtClean="0"/>
          </a:p>
          <a:p>
            <a:r>
              <a:rPr lang="ja-JP" altLang="en-US" dirty="0" smtClean="0"/>
              <a:t>クローンの集約作業プロセスの集合から共通プロセスを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集約パターンとして取得</a:t>
            </a:r>
            <a:endParaRPr lang="en-US" altLang="ja-JP" dirty="0" smtClean="0"/>
          </a:p>
        </p:txBody>
      </p:sp>
      <p:sp>
        <p:nvSpPr>
          <p:cNvPr id="47107" name="タイトル 1"/>
          <p:cNvSpPr>
            <a:spLocks noGrp="1"/>
          </p:cNvSpPr>
          <p:nvPr>
            <p:ph type="title"/>
          </p:nvPr>
        </p:nvSpPr>
        <p:spPr>
          <a:xfrm>
            <a:off x="95816" y="116632"/>
            <a:ext cx="9144000" cy="649287"/>
          </a:xfrm>
        </p:spPr>
        <p:txBody>
          <a:bodyPr/>
          <a:lstStyle/>
          <a:p>
            <a:pPr marL="342900" indent="-342900"/>
            <a:r>
              <a:rPr lang="ja-JP" altLang="en-US" dirty="0"/>
              <a:t>プロセス</a:t>
            </a:r>
            <a:r>
              <a:rPr lang="en-US" altLang="ja-JP" dirty="0"/>
              <a:t>3</a:t>
            </a:r>
            <a:r>
              <a:rPr lang="en-US" altLang="ja-JP" dirty="0" smtClean="0"/>
              <a:t>.</a:t>
            </a:r>
            <a:r>
              <a:rPr lang="ja-JP" altLang="en-US" dirty="0" smtClean="0"/>
              <a:t>　集約パターンの作成</a:t>
            </a:r>
            <a:endParaRPr kumimoji="0" lang="en-US" altLang="ja-JP" dirty="0" smtClean="0">
              <a:solidFill>
                <a:srgbClr val="000000"/>
              </a:solidFill>
            </a:endParaRPr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EC6B7-CAB4-478A-8788-302528C2C72E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  <p:sp>
        <p:nvSpPr>
          <p:cNvPr id="64" name="右矢印 63"/>
          <p:cNvSpPr>
            <a:spLocks noChangeArrowheads="1"/>
          </p:cNvSpPr>
          <p:nvPr/>
        </p:nvSpPr>
        <p:spPr bwMode="auto">
          <a:xfrm>
            <a:off x="5488112" y="5191125"/>
            <a:ext cx="1244476" cy="1158875"/>
          </a:xfrm>
          <a:prstGeom prst="rightArrow">
            <a:avLst>
              <a:gd name="adj1" fmla="val 50000"/>
              <a:gd name="adj2" fmla="val 33712"/>
            </a:avLst>
          </a:prstGeom>
          <a:solidFill>
            <a:schemeClr val="bg1"/>
          </a:solidFill>
          <a:ln w="222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ja-JP" altLang="en-US" sz="1600" b="1" dirty="0" smtClean="0">
                <a:ea typeface="MS UI Gothic" pitchFamily="50" charset="-128"/>
                <a:cs typeface="Arial" charset="0"/>
              </a:rPr>
              <a:t>パターンとして</a:t>
            </a:r>
            <a:endParaRPr kumimoji="0" lang="en-US" altLang="ja-JP" sz="1600" b="1" dirty="0" smtClean="0">
              <a:ea typeface="MS UI Gothic" pitchFamily="50" charset="-128"/>
              <a:cs typeface="Arial" charset="0"/>
            </a:endParaRPr>
          </a:p>
          <a:p>
            <a:pPr algn="ctr"/>
            <a:r>
              <a:rPr kumimoji="0" lang="ja-JP" altLang="en-US" sz="1600" b="1" dirty="0" smtClean="0">
                <a:ea typeface="MS UI Gothic" pitchFamily="50" charset="-128"/>
                <a:cs typeface="Arial" charset="0"/>
              </a:rPr>
              <a:t>記述</a:t>
            </a:r>
            <a:endParaRPr kumimoji="0" lang="en-US" altLang="ja-JP" sz="1600" b="1" dirty="0" smtClean="0">
              <a:ea typeface="MS UI Gothic" pitchFamily="50" charset="-128"/>
              <a:cs typeface="Arial" charset="0"/>
            </a:endParaRPr>
          </a:p>
        </p:txBody>
      </p:sp>
      <p:sp>
        <p:nvSpPr>
          <p:cNvPr id="10" name="円柱 9"/>
          <p:cNvSpPr/>
          <p:nvPr/>
        </p:nvSpPr>
        <p:spPr>
          <a:xfrm>
            <a:off x="2841625" y="5468938"/>
            <a:ext cx="2528888" cy="1058862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chemeClr val="tx1"/>
                </a:solidFill>
                <a:cs typeface="Arial" pitchFamily="34" charset="0"/>
              </a:rPr>
              <a:t>特定</a:t>
            </a:r>
            <a:r>
              <a:rPr lang="ja-JP" altLang="en-US" sz="1600" b="1" dirty="0" smtClean="0">
                <a:solidFill>
                  <a:schemeClr val="tx1"/>
                </a:solidFill>
                <a:cs typeface="Arial" pitchFamily="34" charset="0"/>
              </a:rPr>
              <a:t>のクローンに対する</a:t>
            </a:r>
            <a:endParaRPr lang="en-US" altLang="ja-JP" sz="16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chemeClr val="tx1"/>
                </a:solidFill>
                <a:cs typeface="Arial" pitchFamily="34" charset="0"/>
              </a:rPr>
              <a:t>集約</a:t>
            </a:r>
            <a:r>
              <a:rPr lang="ja-JP" altLang="en-US" sz="1600" b="1" dirty="0" smtClean="0">
                <a:solidFill>
                  <a:schemeClr val="tx1"/>
                </a:solidFill>
                <a:cs typeface="Arial" pitchFamily="34" charset="0"/>
              </a:rPr>
              <a:t>作業を収集</a:t>
            </a:r>
            <a:endParaRPr lang="en-US" altLang="ja-JP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3561160" y="4991100"/>
            <a:ext cx="1926952" cy="404813"/>
          </a:xfrm>
          <a:prstGeom prst="downArrow">
            <a:avLst>
              <a:gd name="adj1" fmla="val 72773"/>
              <a:gd name="adj2" fmla="val 4290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 smtClean="0">
                <a:solidFill>
                  <a:schemeClr val="tx1"/>
                </a:solidFill>
                <a:cs typeface="Arial" pitchFamily="34" charset="0"/>
              </a:rPr>
              <a:t>クローンの集約</a:t>
            </a:r>
            <a:endParaRPr lang="en-US" altLang="ja-JP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曲折矢印 2"/>
          <p:cNvSpPr/>
          <p:nvPr/>
        </p:nvSpPr>
        <p:spPr bwMode="auto">
          <a:xfrm>
            <a:off x="2339975" y="3670300"/>
            <a:ext cx="1252538" cy="2679700"/>
          </a:xfrm>
          <a:prstGeom prst="bentArrow">
            <a:avLst>
              <a:gd name="adj1" fmla="val 12359"/>
              <a:gd name="adj2" fmla="val 27016"/>
              <a:gd name="adj3" fmla="val 23183"/>
              <a:gd name="adj4" fmla="val 4375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defRPr/>
            </a:pPr>
            <a:r>
              <a:rPr lang="ja-JP" altLang="en-US" sz="1600" b="1" kern="0" dirty="0">
                <a:latin typeface="+mn-lt"/>
                <a:ea typeface="+mn-ea"/>
              </a:rPr>
              <a:t>特定</a:t>
            </a:r>
            <a:r>
              <a:rPr lang="ja-JP" altLang="en-US" sz="1600" b="1" kern="0" dirty="0" smtClean="0">
                <a:latin typeface="+mn-lt"/>
                <a:ea typeface="+mn-ea"/>
              </a:rPr>
              <a:t>のクローン</a:t>
            </a:r>
            <a:endParaRPr lang="en-US" altLang="ja-JP" sz="1600" b="1" kern="0" dirty="0" smtClean="0">
              <a:latin typeface="+mn-lt"/>
              <a:ea typeface="+mn-ea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defRPr/>
            </a:pPr>
            <a:r>
              <a:rPr lang="ja-JP" altLang="en-US" sz="1600" b="1" kern="0" dirty="0" smtClean="0">
                <a:latin typeface="+mn-lt"/>
                <a:ea typeface="+mn-ea"/>
              </a:rPr>
              <a:t>を取得</a:t>
            </a:r>
            <a:endParaRPr lang="en-US" altLang="ja-JP" sz="1600" b="1" kern="0" dirty="0">
              <a:latin typeface="+mn-lt"/>
              <a:ea typeface="+mn-ea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defRPr/>
            </a:pPr>
            <a:endParaRPr lang="en-US" altLang="ja-JP" sz="1600" b="1" kern="0" dirty="0">
              <a:latin typeface="+mn-lt"/>
              <a:ea typeface="+mn-ea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defRPr/>
            </a:pPr>
            <a:endParaRPr lang="en-US" altLang="ja-JP" sz="1600" b="1" kern="0" dirty="0">
              <a:latin typeface="+mn-lt"/>
              <a:ea typeface="+mn-ea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defRPr/>
            </a:pPr>
            <a:endParaRPr lang="en-US" altLang="ja-JP" sz="1600" b="1" kern="0" dirty="0">
              <a:latin typeface="+mn-lt"/>
              <a:ea typeface="+mn-ea"/>
            </a:endParaRPr>
          </a:p>
        </p:txBody>
      </p:sp>
      <p:pic>
        <p:nvPicPr>
          <p:cNvPr id="1026" name="Picture 2" descr="C:\Users\m-toku\Desktop\図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840162"/>
            <a:ext cx="2236787" cy="270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-toku\Desktop\図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2" y="3568732"/>
            <a:ext cx="2011843" cy="154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m-toku\Desktop\図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185" y="3538543"/>
            <a:ext cx="1860054" cy="136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m-toku\Desktop\図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3" y="5293519"/>
            <a:ext cx="1847972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825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179388" y="1052736"/>
            <a:ext cx="8785225" cy="5544616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記述形式を定義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パターンの記述を統一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r>
              <a:rPr lang="ja-JP" altLang="en-US" dirty="0" smtClean="0"/>
              <a:t>記述形式</a:t>
            </a:r>
            <a:endParaRPr lang="en-US" altLang="ja-JP" dirty="0" smtClean="0"/>
          </a:p>
          <a:p>
            <a:pPr lvl="1"/>
            <a:r>
              <a:rPr lang="ja-JP" altLang="en-US" sz="2400" dirty="0" smtClean="0"/>
              <a:t>集約パターンの概要</a:t>
            </a:r>
            <a:r>
              <a:rPr lang="en-US" altLang="ja-JP" sz="2400" dirty="0" smtClean="0"/>
              <a:t> </a:t>
            </a:r>
          </a:p>
          <a:p>
            <a:pPr lvl="1"/>
            <a:r>
              <a:rPr lang="ja-JP" altLang="en-US" sz="2400" dirty="0" smtClean="0"/>
              <a:t>コードクローンの特徴</a:t>
            </a:r>
            <a:endParaRPr lang="en-US" altLang="ja-JP" sz="2400" dirty="0" smtClean="0"/>
          </a:p>
          <a:p>
            <a:pPr lvl="2"/>
            <a:r>
              <a:rPr lang="ja-JP" altLang="en-US" dirty="0" smtClean="0"/>
              <a:t>分類基準</a:t>
            </a:r>
            <a:r>
              <a:rPr lang="ja-JP" altLang="en-US" dirty="0"/>
              <a:t>ごとの</a:t>
            </a:r>
            <a:r>
              <a:rPr lang="ja-JP" altLang="en-US" dirty="0" smtClean="0"/>
              <a:t>分類値</a:t>
            </a:r>
            <a:endParaRPr lang="en-US" altLang="ja-JP" dirty="0" smtClean="0"/>
          </a:p>
          <a:p>
            <a:pPr lvl="1"/>
            <a:r>
              <a:rPr lang="ja-JP" altLang="en-US" sz="2400" dirty="0" smtClean="0"/>
              <a:t>集約手順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集約例</a:t>
            </a:r>
            <a:endParaRPr lang="en-US" altLang="ja-JP" sz="2400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集約パターン記述形式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294967295"/>
          </p:nvPr>
        </p:nvSpPr>
        <p:spPr>
          <a:xfrm>
            <a:off x="694826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84604BEB-66A5-41BF-A6AA-82E2592609AE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grpSp>
        <p:nvGrpSpPr>
          <p:cNvPr id="46" name="グループ化 45"/>
          <p:cNvGrpSpPr/>
          <p:nvPr/>
        </p:nvGrpSpPr>
        <p:grpSpPr>
          <a:xfrm>
            <a:off x="5875293" y="2852936"/>
            <a:ext cx="2873171" cy="3608373"/>
            <a:chOff x="6012160" y="3769295"/>
            <a:chExt cx="2232247" cy="2468017"/>
          </a:xfrm>
        </p:grpSpPr>
        <p:sp>
          <p:nvSpPr>
            <p:cNvPr id="24" name="Document"/>
            <p:cNvSpPr>
              <a:spLocks noEditPoints="1" noChangeArrowheads="1"/>
            </p:cNvSpPr>
            <p:nvPr/>
          </p:nvSpPr>
          <p:spPr bwMode="auto">
            <a:xfrm>
              <a:off x="6012160" y="3789040"/>
              <a:ext cx="2232247" cy="2448272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25" name="グループ化 24"/>
            <p:cNvGrpSpPr/>
            <p:nvPr/>
          </p:nvGrpSpPr>
          <p:grpSpPr>
            <a:xfrm>
              <a:off x="6012160" y="3769295"/>
              <a:ext cx="2160240" cy="1963961"/>
              <a:chOff x="6012160" y="3769295"/>
              <a:chExt cx="2160240" cy="1963961"/>
            </a:xfrm>
          </p:grpSpPr>
          <p:grpSp>
            <p:nvGrpSpPr>
              <p:cNvPr id="26" name="グループ化 32"/>
              <p:cNvGrpSpPr/>
              <p:nvPr/>
            </p:nvGrpSpPr>
            <p:grpSpPr>
              <a:xfrm>
                <a:off x="6228188" y="4524581"/>
                <a:ext cx="1440161" cy="344579"/>
                <a:chOff x="6156176" y="4077072"/>
                <a:chExt cx="1536825" cy="370103"/>
              </a:xfrm>
            </p:grpSpPr>
            <p:grpSp>
              <p:nvGrpSpPr>
                <p:cNvPr id="34" name="グループ化 19"/>
                <p:cNvGrpSpPr/>
                <p:nvPr/>
              </p:nvGrpSpPr>
              <p:grpSpPr>
                <a:xfrm>
                  <a:off x="6156176" y="4077072"/>
                  <a:ext cx="744737" cy="154079"/>
                  <a:chOff x="1299833" y="555616"/>
                  <a:chExt cx="744737" cy="154079"/>
                </a:xfrm>
              </p:grpSpPr>
              <p:sp>
                <p:nvSpPr>
                  <p:cNvPr id="44" name="角丸四角形 43"/>
                  <p:cNvSpPr/>
                  <p:nvPr/>
                </p:nvSpPr>
                <p:spPr>
                  <a:xfrm>
                    <a:off x="1299833" y="555616"/>
                    <a:ext cx="744737" cy="154079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rgbClr val="FF0000"/>
                  </a:solidFill>
                </p:spPr>
                <p:style>
                  <a:lnRef idx="0">
                    <a:schemeClr val="dk2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rgbClr r="0" g="0" b="0"/>
                  </a:fillRef>
                  <a:effectRef idx="3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2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45" name="角丸四角形 4"/>
                  <p:cNvSpPr/>
                  <p:nvPr/>
                </p:nvSpPr>
                <p:spPr>
                  <a:xfrm>
                    <a:off x="1304346" y="560129"/>
                    <a:ext cx="735711" cy="14505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2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5080" tIns="5080" rIns="5080" bIns="5080" numCol="1" spcCol="1270" anchor="ctr" anchorCtr="0">
                    <a:noAutofit/>
                  </a:bodyPr>
                  <a:lstStyle/>
                  <a:p>
                    <a:pPr lvl="0" algn="ctr" defTabSz="3556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kumimoji="1" lang="ja-JP" altLang="en-US" sz="800" b="1" kern="1200" dirty="0" smtClean="0"/>
                      <a:t>・・・</a:t>
                    </a:r>
                    <a:endParaRPr kumimoji="1" lang="ja-JP" altLang="en-US" sz="800" b="1" kern="1200" dirty="0"/>
                  </a:p>
                </p:txBody>
              </p:sp>
            </p:grpSp>
            <p:grpSp>
              <p:nvGrpSpPr>
                <p:cNvPr id="35" name="グループ化 22"/>
                <p:cNvGrpSpPr/>
                <p:nvPr/>
              </p:nvGrpSpPr>
              <p:grpSpPr>
                <a:xfrm>
                  <a:off x="6948264" y="4077072"/>
                  <a:ext cx="744737" cy="154079"/>
                  <a:chOff x="1299833" y="555616"/>
                  <a:chExt cx="744737" cy="154079"/>
                </a:xfrm>
              </p:grpSpPr>
              <p:sp>
                <p:nvSpPr>
                  <p:cNvPr id="42" name="角丸四角形 41"/>
                  <p:cNvSpPr/>
                  <p:nvPr/>
                </p:nvSpPr>
                <p:spPr>
                  <a:xfrm>
                    <a:off x="1299833" y="555616"/>
                    <a:ext cx="744737" cy="154079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rgbClr val="FF0000"/>
                  </a:solidFill>
                </p:spPr>
                <p:style>
                  <a:lnRef idx="0">
                    <a:schemeClr val="dk2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rgbClr r="0" g="0" b="0"/>
                  </a:fillRef>
                  <a:effectRef idx="3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2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43" name="角丸四角形 4"/>
                  <p:cNvSpPr/>
                  <p:nvPr/>
                </p:nvSpPr>
                <p:spPr>
                  <a:xfrm>
                    <a:off x="1304346" y="560129"/>
                    <a:ext cx="735711" cy="145053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2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5080" tIns="5080" rIns="5080" bIns="5080" numCol="1" spcCol="1270" anchor="ctr" anchorCtr="0">
                    <a:noAutofit/>
                  </a:bodyPr>
                  <a:lstStyle/>
                  <a:p>
                    <a:pPr lvl="0" algn="ctr" defTabSz="3556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kumimoji="1" lang="ja-JP" altLang="en-US" sz="800" b="1" kern="1200" dirty="0" smtClean="0"/>
                      <a:t>・・・</a:t>
                    </a:r>
                    <a:endParaRPr kumimoji="1" lang="ja-JP" altLang="en-US" sz="800" b="1" kern="1200" dirty="0"/>
                  </a:p>
                </p:txBody>
              </p:sp>
            </p:grpSp>
            <p:grpSp>
              <p:nvGrpSpPr>
                <p:cNvPr id="36" name="グループ化 25"/>
                <p:cNvGrpSpPr/>
                <p:nvPr/>
              </p:nvGrpSpPr>
              <p:grpSpPr>
                <a:xfrm>
                  <a:off x="6156176" y="4293096"/>
                  <a:ext cx="744737" cy="154079"/>
                  <a:chOff x="1299833" y="555616"/>
                  <a:chExt cx="744737" cy="154079"/>
                </a:xfrm>
              </p:grpSpPr>
              <p:sp>
                <p:nvSpPr>
                  <p:cNvPr id="40" name="角丸四角形 39"/>
                  <p:cNvSpPr/>
                  <p:nvPr/>
                </p:nvSpPr>
                <p:spPr>
                  <a:xfrm>
                    <a:off x="1299833" y="555616"/>
                    <a:ext cx="744737" cy="154079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rgbClr val="FF0000"/>
                  </a:solidFill>
                </p:spPr>
                <p:style>
                  <a:lnRef idx="0">
                    <a:schemeClr val="dk2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rgbClr r="0" g="0" b="0"/>
                  </a:fillRef>
                  <a:effectRef idx="3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2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41" name="角丸四角形 4"/>
                  <p:cNvSpPr/>
                  <p:nvPr/>
                </p:nvSpPr>
                <p:spPr>
                  <a:xfrm>
                    <a:off x="1304346" y="560129"/>
                    <a:ext cx="735711" cy="145053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2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5080" tIns="5080" rIns="5080" bIns="5080" numCol="1" spcCol="1270" anchor="ctr" anchorCtr="0">
                    <a:noAutofit/>
                  </a:bodyPr>
                  <a:lstStyle/>
                  <a:p>
                    <a:pPr lvl="0" algn="ctr" defTabSz="3556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kumimoji="1" lang="ja-JP" altLang="en-US" sz="800" b="1" kern="1200" dirty="0" smtClean="0"/>
                      <a:t>・・・</a:t>
                    </a:r>
                    <a:endParaRPr kumimoji="1" lang="ja-JP" altLang="en-US" sz="800" b="1" kern="1200" dirty="0"/>
                  </a:p>
                </p:txBody>
              </p:sp>
            </p:grpSp>
            <p:grpSp>
              <p:nvGrpSpPr>
                <p:cNvPr id="37" name="グループ化 28"/>
                <p:cNvGrpSpPr/>
                <p:nvPr/>
              </p:nvGrpSpPr>
              <p:grpSpPr>
                <a:xfrm>
                  <a:off x="6948264" y="4293096"/>
                  <a:ext cx="744737" cy="154079"/>
                  <a:chOff x="1299833" y="555616"/>
                  <a:chExt cx="744737" cy="154079"/>
                </a:xfrm>
              </p:grpSpPr>
              <p:sp>
                <p:nvSpPr>
                  <p:cNvPr id="38" name="角丸四角形 37"/>
                  <p:cNvSpPr/>
                  <p:nvPr/>
                </p:nvSpPr>
                <p:spPr>
                  <a:xfrm>
                    <a:off x="1299833" y="555616"/>
                    <a:ext cx="744737" cy="154079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rgbClr val="FF0000"/>
                  </a:solidFill>
                </p:spPr>
                <p:style>
                  <a:lnRef idx="0">
                    <a:schemeClr val="dk2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rgbClr r="0" g="0" b="0"/>
                  </a:fillRef>
                  <a:effectRef idx="3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2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39" name="角丸四角形 4"/>
                  <p:cNvSpPr/>
                  <p:nvPr/>
                </p:nvSpPr>
                <p:spPr>
                  <a:xfrm>
                    <a:off x="1304346" y="560129"/>
                    <a:ext cx="735711" cy="145053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2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5080" tIns="5080" rIns="5080" bIns="5080" numCol="1" spcCol="1270" anchor="ctr" anchorCtr="0">
                    <a:noAutofit/>
                  </a:bodyPr>
                  <a:lstStyle/>
                  <a:p>
                    <a:pPr lvl="0" algn="ctr" defTabSz="3556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kumimoji="1" lang="ja-JP" altLang="en-US" sz="800" b="1" kern="1200" dirty="0" smtClean="0"/>
                      <a:t>・・・</a:t>
                    </a:r>
                    <a:endParaRPr kumimoji="1" lang="ja-JP" altLang="en-US" sz="800" b="1" kern="1200" dirty="0"/>
                  </a:p>
                </p:txBody>
              </p:sp>
            </p:grpSp>
          </p:grpSp>
          <p:sp>
            <p:nvSpPr>
              <p:cNvPr id="27" name="テキスト ボックス 26"/>
              <p:cNvSpPr txBox="1"/>
              <p:nvPr/>
            </p:nvSpPr>
            <p:spPr>
              <a:xfrm>
                <a:off x="6012160" y="4222569"/>
                <a:ext cx="1800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400" b="1" dirty="0" smtClean="0"/>
                  <a:t>コードクローンの特徴</a:t>
                </a:r>
                <a:endParaRPr kumimoji="1" lang="ja-JP" altLang="en-US" sz="1400" b="1" dirty="0" smtClean="0"/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6012160" y="4870641"/>
                <a:ext cx="21602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400" b="1" dirty="0" smtClean="0"/>
                  <a:t>集約手順</a:t>
                </a:r>
                <a:endParaRPr kumimoji="1" lang="ja-JP" altLang="en-US" sz="1400" b="1" dirty="0" smtClean="0"/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6012160" y="3769295"/>
                <a:ext cx="1800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400" b="1" dirty="0" smtClean="0"/>
                  <a:t>集約パターンの概要</a:t>
                </a:r>
                <a:endParaRPr lang="en-US" altLang="ja-JP" sz="1400" b="1" dirty="0" smtClean="0"/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6012160" y="5281463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400" b="1" dirty="0" smtClean="0"/>
                  <a:t>集約例</a:t>
                </a:r>
                <a:endParaRPr kumimoji="1" lang="ja-JP" altLang="en-US" sz="1400" b="1" dirty="0" smtClean="0"/>
              </a:p>
            </p:txBody>
          </p:sp>
          <p:sp>
            <p:nvSpPr>
              <p:cNvPr id="31" name="角丸四角形 30"/>
              <p:cNvSpPr/>
              <p:nvPr/>
            </p:nvSpPr>
            <p:spPr>
              <a:xfrm>
                <a:off x="6228184" y="4038891"/>
                <a:ext cx="1872208" cy="182197"/>
              </a:xfrm>
              <a:prstGeom prst="roundRect">
                <a:avLst>
                  <a:gd name="adj" fmla="val 10000"/>
                </a:avLst>
              </a:prstGeom>
              <a:solidFill>
                <a:srgbClr val="FFFFCC"/>
              </a:solidFill>
            </p:spPr>
            <p:style>
              <a:lnRef idx="0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r>
                  <a:rPr lang="ja-JP" altLang="en-US" sz="1000" dirty="0" smtClean="0"/>
                  <a:t>・・・・・・・・・・・・・</a:t>
                </a:r>
                <a:endParaRPr lang="en-US" altLang="ja-JP" sz="1000" dirty="0" smtClean="0"/>
              </a:p>
            </p:txBody>
          </p:sp>
          <p:sp>
            <p:nvSpPr>
              <p:cNvPr id="32" name="角丸四角形 31"/>
              <p:cNvSpPr/>
              <p:nvPr/>
            </p:nvSpPr>
            <p:spPr>
              <a:xfrm>
                <a:off x="6228184" y="5551059"/>
                <a:ext cx="1872208" cy="182197"/>
              </a:xfrm>
              <a:prstGeom prst="roundRect">
                <a:avLst>
                  <a:gd name="adj" fmla="val 10000"/>
                </a:avLst>
              </a:prstGeom>
              <a:solidFill>
                <a:srgbClr val="FFFFCC"/>
              </a:solidFill>
            </p:spPr>
            <p:style>
              <a:lnRef idx="0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r>
                  <a:rPr lang="ja-JP" altLang="en-US" sz="1000" dirty="0" smtClean="0"/>
                  <a:t>・・・・・・・・・・・・・</a:t>
                </a:r>
                <a:endParaRPr lang="en-US" altLang="ja-JP" sz="1000" dirty="0" smtClean="0"/>
              </a:p>
            </p:txBody>
          </p:sp>
          <p:sp>
            <p:nvSpPr>
              <p:cNvPr id="33" name="角丸四角形 32"/>
              <p:cNvSpPr/>
              <p:nvPr/>
            </p:nvSpPr>
            <p:spPr>
              <a:xfrm>
                <a:off x="6228184" y="5119011"/>
                <a:ext cx="1872208" cy="182197"/>
              </a:xfrm>
              <a:prstGeom prst="roundRect">
                <a:avLst>
                  <a:gd name="adj" fmla="val 10000"/>
                </a:avLst>
              </a:prstGeom>
              <a:solidFill>
                <a:srgbClr val="FFFFCC"/>
              </a:solidFill>
            </p:spPr>
            <p:style>
              <a:lnRef idx="0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r>
                  <a:rPr lang="ja-JP" altLang="en-US" sz="1000" dirty="0" smtClean="0"/>
                  <a:t>・・・・・・・・・・・・・</a:t>
                </a:r>
                <a:endParaRPr lang="en-US" altLang="ja-JP" sz="1000" dirty="0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130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79388" y="1052513"/>
            <a:ext cx="8785225" cy="2736527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アンケート結果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集約作業の正確性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および学習教材としての有効性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提案するパターンの方が優れていると評価</a:t>
            </a:r>
            <a:endParaRPr lang="en-US" altLang="ja-JP" dirty="0" smtClean="0"/>
          </a:p>
          <a:p>
            <a:pPr lvl="2"/>
            <a:endParaRPr lang="en-US" altLang="ja-JP" dirty="0" smtClean="0"/>
          </a:p>
          <a:p>
            <a:pPr lvl="1"/>
            <a:r>
              <a:rPr lang="ja-JP" altLang="en-US" dirty="0" smtClean="0"/>
              <a:t>効果のあったプロセス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半数がプロセス</a:t>
            </a:r>
            <a:r>
              <a:rPr lang="en-US" altLang="ja-JP" dirty="0" smtClean="0"/>
              <a:t>2</a:t>
            </a:r>
            <a:r>
              <a:rPr lang="ja-JP" altLang="en-US" dirty="0" smtClean="0"/>
              <a:t>を選択</a:t>
            </a:r>
            <a:endParaRPr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55600-1135-4A8B-BD92-3DD5EDE84E68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Fowler</a:t>
            </a:r>
            <a:r>
              <a:rPr lang="ja-JP" altLang="en-US" dirty="0"/>
              <a:t>のパターンとの比較実験結果</a:t>
            </a:r>
            <a:r>
              <a:rPr lang="ja-JP" altLang="en-US" dirty="0" smtClean="0"/>
              <a:t>（</a:t>
            </a:r>
            <a:r>
              <a:rPr lang="en-US" altLang="ja-JP" dirty="0"/>
              <a:t>2</a:t>
            </a:r>
            <a:r>
              <a:rPr lang="en-US" altLang="ja-JP" dirty="0" smtClean="0"/>
              <a:t>/2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76" y="3789040"/>
            <a:ext cx="8700580" cy="268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74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58775" y="1105745"/>
            <a:ext cx="8785225" cy="5169272"/>
          </a:xfrm>
        </p:spPr>
        <p:txBody>
          <a:bodyPr/>
          <a:lstStyle/>
          <a:p>
            <a:r>
              <a:rPr kumimoji="1" lang="ja-JP" altLang="en-US" dirty="0" smtClean="0"/>
              <a:t>どちらか一方のパターンを用いた場合のプロセスごとの時間差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55600-1135-4A8B-BD92-3DD5EDE84E68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8820472" cy="153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95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差異が</a:t>
            </a:r>
            <a:r>
              <a:rPr lang="ja-JP" altLang="en-US" dirty="0" smtClean="0"/>
              <a:t>参照式</a:t>
            </a:r>
            <a:endParaRPr kumimoji="1" lang="en-US" altLang="ja-JP" dirty="0" smtClean="0"/>
          </a:p>
          <a:p>
            <a:r>
              <a:rPr kumimoji="1" lang="ja-JP" altLang="en-US" dirty="0" smtClean="0"/>
              <a:t>同じクラス内</a:t>
            </a:r>
            <a:endParaRPr kumimoji="1" lang="en-US" altLang="ja-JP" dirty="0" smtClean="0"/>
          </a:p>
          <a:p>
            <a:r>
              <a:rPr lang="ja-JP" altLang="en-US" dirty="0" smtClean="0"/>
              <a:t>メソッド以下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2133/49275</a:t>
            </a:r>
            <a:r>
              <a:rPr lang="ja-JP" altLang="en-US" dirty="0" smtClean="0"/>
              <a:t>　</a:t>
            </a:r>
            <a:r>
              <a:rPr lang="en-US" altLang="ja-JP" dirty="0" smtClean="0"/>
              <a:t>4.3%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55600-1135-4A8B-BD92-3DD5EDE84E68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Apache Ant </a:t>
            </a:r>
            <a:r>
              <a:rPr lang="ja-JP" altLang="en-US" dirty="0" smtClean="0"/>
              <a:t>に対するクローン分類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642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55600-1135-4A8B-BD92-3DD5EDE84E68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クローンの分類状況</a:t>
            </a:r>
            <a:r>
              <a:rPr lang="ja-JP" altLang="en-US" dirty="0" smtClean="0"/>
              <a:t>（</a:t>
            </a:r>
            <a:r>
              <a:rPr lang="en-US" altLang="ja-JP" dirty="0"/>
              <a:t>apache-ant-1.6.5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74" y="1138785"/>
            <a:ext cx="8400974" cy="508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9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55600-1135-4A8B-BD92-3DD5EDE84E68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クローンの分類状況</a:t>
            </a:r>
            <a:r>
              <a:rPr lang="ja-JP" altLang="en-US" dirty="0" smtClean="0"/>
              <a:t>（</a:t>
            </a:r>
            <a:r>
              <a:rPr lang="en-US" altLang="ja-JP" dirty="0"/>
              <a:t>antlr-3.0.1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5"/>
            <a:ext cx="7992888" cy="550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09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55600-1135-4A8B-BD92-3DD5EDE84E68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クローンの分類状況（</a:t>
            </a:r>
            <a:r>
              <a:rPr lang="en-US" altLang="ja-JP" dirty="0"/>
              <a:t>apache-ant-1.6.5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5639"/>
            <a:ext cx="8990041" cy="526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51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199452" y="1052513"/>
            <a:ext cx="8713092" cy="4248695"/>
          </a:xfrm>
        </p:spPr>
        <p:txBody>
          <a:bodyPr>
            <a:noAutofit/>
          </a:bodyPr>
          <a:lstStyle/>
          <a:p>
            <a:r>
              <a:rPr lang="ja-JP" altLang="en-US" dirty="0" smtClean="0"/>
              <a:t>集約パターン</a:t>
            </a:r>
            <a:endParaRPr lang="en-US" altLang="ja-JP" dirty="0" smtClean="0"/>
          </a:p>
          <a:p>
            <a:pPr lvl="1"/>
            <a:r>
              <a:rPr lang="ja-JP" altLang="en-US" sz="2800" dirty="0" smtClean="0"/>
              <a:t>リファクタリング技術の中で，コードクローンの集約を目的とした作業手引書</a:t>
            </a:r>
            <a:endParaRPr lang="en-US" altLang="ja-JP" sz="2800" dirty="0" smtClean="0"/>
          </a:p>
          <a:p>
            <a:pPr marL="914400" lvl="2" indent="0">
              <a:buNone/>
            </a:pPr>
            <a:r>
              <a:rPr lang="ja-JP" altLang="en-US" dirty="0" smtClean="0"/>
              <a:t>構成要素として以下を含む</a:t>
            </a:r>
            <a:endParaRPr lang="en-US" altLang="ja-JP" dirty="0"/>
          </a:p>
          <a:p>
            <a:pPr lvl="2"/>
            <a:r>
              <a:rPr lang="ja-JP" altLang="en-US" dirty="0" smtClean="0"/>
              <a:t>対象とするコードクローンの特徴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集約するための作業手順</a:t>
            </a:r>
            <a:endParaRPr lang="en-US" altLang="ja-JP" dirty="0"/>
          </a:p>
          <a:p>
            <a:pPr lvl="2"/>
            <a:r>
              <a:rPr lang="ja-JP" altLang="en-US" dirty="0" smtClean="0"/>
              <a:t>実際のコードを用いた作業の具体例</a:t>
            </a:r>
            <a:endParaRPr lang="en-US" altLang="ja-JP" dirty="0" smtClean="0"/>
          </a:p>
          <a:p>
            <a:pPr marL="914400" lvl="2" indent="0">
              <a:buNone/>
            </a:pPr>
            <a:endParaRPr lang="en-US" altLang="ja-JP" dirty="0" smtClean="0"/>
          </a:p>
          <a:p>
            <a:pPr lvl="1"/>
            <a:r>
              <a:rPr lang="ja-JP" altLang="en-US" dirty="0"/>
              <a:t>コードクローン</a:t>
            </a:r>
            <a:r>
              <a:rPr lang="ja-JP" altLang="en-US" dirty="0" smtClean="0"/>
              <a:t>を集約時に参照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背景（</a:t>
            </a:r>
            <a:r>
              <a:rPr lang="en-US" altLang="ja-JP" dirty="0" smtClean="0"/>
              <a:t>2/3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6061888" y="2339593"/>
            <a:ext cx="2771871" cy="3872927"/>
            <a:chOff x="6012160" y="3789040"/>
            <a:chExt cx="2232247" cy="2448272"/>
          </a:xfrm>
        </p:grpSpPr>
        <p:sp>
          <p:nvSpPr>
            <p:cNvPr id="8" name="Document"/>
            <p:cNvSpPr>
              <a:spLocks noEditPoints="1" noChangeArrowheads="1"/>
            </p:cNvSpPr>
            <p:nvPr/>
          </p:nvSpPr>
          <p:spPr bwMode="auto">
            <a:xfrm>
              <a:off x="6012160" y="3789040"/>
              <a:ext cx="2232247" cy="2448272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 b="1"/>
            </a:p>
          </p:txBody>
        </p:sp>
        <p:grpSp>
          <p:nvGrpSpPr>
            <p:cNvPr id="9" name="グループ化 8"/>
            <p:cNvGrpSpPr/>
            <p:nvPr/>
          </p:nvGrpSpPr>
          <p:grpSpPr>
            <a:xfrm>
              <a:off x="6012160" y="3789040"/>
              <a:ext cx="2160240" cy="1944216"/>
              <a:chOff x="6012160" y="3789040"/>
              <a:chExt cx="2160240" cy="1944216"/>
            </a:xfrm>
          </p:grpSpPr>
          <p:grpSp>
            <p:nvGrpSpPr>
              <p:cNvPr id="10" name="グループ化 32"/>
              <p:cNvGrpSpPr/>
              <p:nvPr/>
            </p:nvGrpSpPr>
            <p:grpSpPr>
              <a:xfrm>
                <a:off x="6228188" y="4524581"/>
                <a:ext cx="1440161" cy="344579"/>
                <a:chOff x="6156176" y="4077072"/>
                <a:chExt cx="1536825" cy="370103"/>
              </a:xfrm>
            </p:grpSpPr>
            <p:grpSp>
              <p:nvGrpSpPr>
                <p:cNvPr id="18" name="グループ化 19"/>
                <p:cNvGrpSpPr/>
                <p:nvPr/>
              </p:nvGrpSpPr>
              <p:grpSpPr>
                <a:xfrm>
                  <a:off x="6156176" y="4077072"/>
                  <a:ext cx="744737" cy="154079"/>
                  <a:chOff x="1299833" y="555616"/>
                  <a:chExt cx="744737" cy="154079"/>
                </a:xfrm>
              </p:grpSpPr>
              <p:sp>
                <p:nvSpPr>
                  <p:cNvPr id="28" name="角丸四角形 27"/>
                  <p:cNvSpPr/>
                  <p:nvPr/>
                </p:nvSpPr>
                <p:spPr>
                  <a:xfrm>
                    <a:off x="1299833" y="555616"/>
                    <a:ext cx="744737" cy="154079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rgbClr val="FF0000"/>
                  </a:solidFill>
                </p:spPr>
                <p:style>
                  <a:lnRef idx="0">
                    <a:schemeClr val="dk2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rgbClr r="0" g="0" b="0"/>
                  </a:fillRef>
                  <a:effectRef idx="3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2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29" name="角丸四角形 4"/>
                  <p:cNvSpPr/>
                  <p:nvPr/>
                </p:nvSpPr>
                <p:spPr>
                  <a:xfrm>
                    <a:off x="1304346" y="560129"/>
                    <a:ext cx="735711" cy="14505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2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5080" tIns="5080" rIns="5080" bIns="5080" numCol="1" spcCol="1270" anchor="ctr" anchorCtr="0">
                    <a:noAutofit/>
                  </a:bodyPr>
                  <a:lstStyle/>
                  <a:p>
                    <a:pPr lvl="0" algn="ctr" defTabSz="3556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kumimoji="1" lang="ja-JP" altLang="en-US" sz="1050" b="1" kern="1200" dirty="0" smtClean="0"/>
                      <a:t>・・・</a:t>
                    </a:r>
                    <a:endParaRPr kumimoji="1" lang="ja-JP" altLang="en-US" sz="1050" b="1" kern="1200" dirty="0"/>
                  </a:p>
                </p:txBody>
              </p:sp>
            </p:grpSp>
            <p:grpSp>
              <p:nvGrpSpPr>
                <p:cNvPr id="19" name="グループ化 22"/>
                <p:cNvGrpSpPr/>
                <p:nvPr/>
              </p:nvGrpSpPr>
              <p:grpSpPr>
                <a:xfrm>
                  <a:off x="6948264" y="4077072"/>
                  <a:ext cx="744737" cy="154079"/>
                  <a:chOff x="1299833" y="555616"/>
                  <a:chExt cx="744737" cy="154079"/>
                </a:xfrm>
              </p:grpSpPr>
              <p:sp>
                <p:nvSpPr>
                  <p:cNvPr id="26" name="角丸四角形 25"/>
                  <p:cNvSpPr/>
                  <p:nvPr/>
                </p:nvSpPr>
                <p:spPr>
                  <a:xfrm>
                    <a:off x="1299833" y="555616"/>
                    <a:ext cx="744737" cy="154079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rgbClr val="FF0000"/>
                  </a:solidFill>
                </p:spPr>
                <p:style>
                  <a:lnRef idx="0">
                    <a:schemeClr val="dk2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rgbClr r="0" g="0" b="0"/>
                  </a:fillRef>
                  <a:effectRef idx="3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2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27" name="角丸四角形 4"/>
                  <p:cNvSpPr/>
                  <p:nvPr/>
                </p:nvSpPr>
                <p:spPr>
                  <a:xfrm>
                    <a:off x="1304346" y="560129"/>
                    <a:ext cx="735711" cy="145053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2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5080" tIns="5080" rIns="5080" bIns="5080" numCol="1" spcCol="1270" anchor="ctr" anchorCtr="0">
                    <a:noAutofit/>
                  </a:bodyPr>
                  <a:lstStyle/>
                  <a:p>
                    <a:pPr lvl="0" algn="ctr" defTabSz="3556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kumimoji="1" lang="ja-JP" altLang="en-US" sz="1050" b="1" kern="1200" dirty="0" smtClean="0"/>
                      <a:t>・・・</a:t>
                    </a:r>
                    <a:endParaRPr kumimoji="1" lang="ja-JP" altLang="en-US" sz="1050" b="1" kern="1200" dirty="0"/>
                  </a:p>
                </p:txBody>
              </p:sp>
            </p:grpSp>
            <p:grpSp>
              <p:nvGrpSpPr>
                <p:cNvPr id="20" name="グループ化 25"/>
                <p:cNvGrpSpPr/>
                <p:nvPr/>
              </p:nvGrpSpPr>
              <p:grpSpPr>
                <a:xfrm>
                  <a:off x="6156176" y="4293096"/>
                  <a:ext cx="744737" cy="154079"/>
                  <a:chOff x="1299833" y="555616"/>
                  <a:chExt cx="744737" cy="154079"/>
                </a:xfrm>
              </p:grpSpPr>
              <p:sp>
                <p:nvSpPr>
                  <p:cNvPr id="24" name="角丸四角形 23"/>
                  <p:cNvSpPr/>
                  <p:nvPr/>
                </p:nvSpPr>
                <p:spPr>
                  <a:xfrm>
                    <a:off x="1299833" y="555616"/>
                    <a:ext cx="744737" cy="154079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rgbClr val="FF0000"/>
                  </a:solidFill>
                </p:spPr>
                <p:style>
                  <a:lnRef idx="0">
                    <a:schemeClr val="dk2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rgbClr r="0" g="0" b="0"/>
                  </a:fillRef>
                  <a:effectRef idx="3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2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25" name="角丸四角形 4"/>
                  <p:cNvSpPr/>
                  <p:nvPr/>
                </p:nvSpPr>
                <p:spPr>
                  <a:xfrm>
                    <a:off x="1304346" y="560129"/>
                    <a:ext cx="735711" cy="145053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2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5080" tIns="5080" rIns="5080" bIns="5080" numCol="1" spcCol="1270" anchor="ctr" anchorCtr="0">
                    <a:noAutofit/>
                  </a:bodyPr>
                  <a:lstStyle/>
                  <a:p>
                    <a:pPr lvl="0" algn="ctr" defTabSz="3556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kumimoji="1" lang="ja-JP" altLang="en-US" sz="1050" b="1" kern="1200" dirty="0" smtClean="0"/>
                      <a:t>・・・</a:t>
                    </a:r>
                    <a:endParaRPr kumimoji="1" lang="ja-JP" altLang="en-US" sz="1050" b="1" kern="1200" dirty="0"/>
                  </a:p>
                </p:txBody>
              </p:sp>
            </p:grpSp>
            <p:grpSp>
              <p:nvGrpSpPr>
                <p:cNvPr id="21" name="グループ化 28"/>
                <p:cNvGrpSpPr/>
                <p:nvPr/>
              </p:nvGrpSpPr>
              <p:grpSpPr>
                <a:xfrm>
                  <a:off x="6948264" y="4293096"/>
                  <a:ext cx="744737" cy="154079"/>
                  <a:chOff x="1299833" y="555616"/>
                  <a:chExt cx="744737" cy="154079"/>
                </a:xfrm>
              </p:grpSpPr>
              <p:sp>
                <p:nvSpPr>
                  <p:cNvPr id="22" name="角丸四角形 21"/>
                  <p:cNvSpPr/>
                  <p:nvPr/>
                </p:nvSpPr>
                <p:spPr>
                  <a:xfrm>
                    <a:off x="1299833" y="555616"/>
                    <a:ext cx="744737" cy="154079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rgbClr val="FF0000"/>
                  </a:solidFill>
                </p:spPr>
                <p:style>
                  <a:lnRef idx="0">
                    <a:schemeClr val="dk2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rgbClr r="0" g="0" b="0"/>
                  </a:fillRef>
                  <a:effectRef idx="3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2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23" name="角丸四角形 4"/>
                  <p:cNvSpPr/>
                  <p:nvPr/>
                </p:nvSpPr>
                <p:spPr>
                  <a:xfrm>
                    <a:off x="1304346" y="560129"/>
                    <a:ext cx="735711" cy="145053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2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5080" tIns="5080" rIns="5080" bIns="5080" numCol="1" spcCol="1270" anchor="ctr" anchorCtr="0">
                    <a:noAutofit/>
                  </a:bodyPr>
                  <a:lstStyle/>
                  <a:p>
                    <a:pPr lvl="0" algn="ctr" defTabSz="3556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kumimoji="1" lang="ja-JP" altLang="en-US" sz="1050" b="1" kern="1200" dirty="0" smtClean="0"/>
                      <a:t>・・・</a:t>
                    </a:r>
                    <a:endParaRPr kumimoji="1" lang="ja-JP" altLang="en-US" sz="1050" b="1" kern="1200" dirty="0"/>
                  </a:p>
                </p:txBody>
              </p:sp>
            </p:grpSp>
          </p:grpSp>
          <p:sp>
            <p:nvSpPr>
              <p:cNvPr id="11" name="テキスト ボックス 10"/>
              <p:cNvSpPr txBox="1"/>
              <p:nvPr/>
            </p:nvSpPr>
            <p:spPr>
              <a:xfrm>
                <a:off x="6012160" y="4221089"/>
                <a:ext cx="2088232" cy="260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b="1" dirty="0" smtClean="0"/>
                  <a:t>コードクローンの特徴</a:t>
                </a:r>
                <a:endParaRPr kumimoji="1" lang="ja-JP" altLang="en-US" sz="2000" b="1" dirty="0" smtClean="0"/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6012160" y="4870641"/>
                <a:ext cx="2160240" cy="23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b="1" dirty="0" smtClean="0"/>
                  <a:t>集約手順</a:t>
                </a:r>
                <a:endParaRPr kumimoji="1" lang="ja-JP" altLang="en-US" sz="2000" b="1" dirty="0" smtClean="0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6012160" y="3789040"/>
                <a:ext cx="2088232" cy="252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b="1" dirty="0" smtClean="0"/>
                  <a:t>集約パターンの概要</a:t>
                </a:r>
                <a:endParaRPr lang="en-US" altLang="ja-JP" sz="2000" b="1" dirty="0" smtClean="0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6012160" y="5281463"/>
                <a:ext cx="1512168" cy="23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b="1" dirty="0" smtClean="0"/>
                  <a:t>集約例</a:t>
                </a:r>
                <a:endParaRPr kumimoji="1" lang="ja-JP" altLang="en-US" sz="2000" b="1" dirty="0" smtClean="0"/>
              </a:p>
            </p:txBody>
          </p:sp>
          <p:sp>
            <p:nvSpPr>
              <p:cNvPr id="15" name="角丸四角形 14"/>
              <p:cNvSpPr/>
              <p:nvPr/>
            </p:nvSpPr>
            <p:spPr>
              <a:xfrm>
                <a:off x="6228184" y="4038891"/>
                <a:ext cx="1872208" cy="182197"/>
              </a:xfrm>
              <a:prstGeom prst="roundRect">
                <a:avLst>
                  <a:gd name="adj" fmla="val 10000"/>
                </a:avLst>
              </a:prstGeom>
              <a:solidFill>
                <a:srgbClr val="FFFFCC"/>
              </a:solidFill>
            </p:spPr>
            <p:style>
              <a:lnRef idx="0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r>
                  <a:rPr lang="ja-JP" altLang="en-US" sz="1200" b="1" dirty="0" smtClean="0"/>
                  <a:t>・・・・・・・・・・・・・</a:t>
                </a:r>
                <a:endParaRPr lang="en-US" altLang="ja-JP" sz="1200" b="1" dirty="0" smtClean="0"/>
              </a:p>
            </p:txBody>
          </p:sp>
          <p:sp>
            <p:nvSpPr>
              <p:cNvPr id="16" name="角丸四角形 15"/>
              <p:cNvSpPr/>
              <p:nvPr/>
            </p:nvSpPr>
            <p:spPr>
              <a:xfrm>
                <a:off x="6228184" y="5551059"/>
                <a:ext cx="1872208" cy="182197"/>
              </a:xfrm>
              <a:prstGeom prst="roundRect">
                <a:avLst>
                  <a:gd name="adj" fmla="val 10000"/>
                </a:avLst>
              </a:prstGeom>
              <a:solidFill>
                <a:srgbClr val="FFFFCC"/>
              </a:solidFill>
            </p:spPr>
            <p:style>
              <a:lnRef idx="0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r>
                  <a:rPr lang="ja-JP" altLang="en-US" sz="1200" b="1" dirty="0" smtClean="0"/>
                  <a:t>・・・・・・・・・・・・・</a:t>
                </a:r>
                <a:endParaRPr lang="en-US" altLang="ja-JP" sz="1200" b="1" dirty="0" smtClean="0"/>
              </a:p>
            </p:txBody>
          </p:sp>
          <p:sp>
            <p:nvSpPr>
              <p:cNvPr id="17" name="角丸四角形 16"/>
              <p:cNvSpPr/>
              <p:nvPr/>
            </p:nvSpPr>
            <p:spPr>
              <a:xfrm>
                <a:off x="6228184" y="5119011"/>
                <a:ext cx="1872208" cy="182197"/>
              </a:xfrm>
              <a:prstGeom prst="roundRect">
                <a:avLst>
                  <a:gd name="adj" fmla="val 10000"/>
                </a:avLst>
              </a:prstGeom>
              <a:solidFill>
                <a:srgbClr val="FFFFCC"/>
              </a:solidFill>
            </p:spPr>
            <p:style>
              <a:lnRef idx="0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r>
                  <a:rPr lang="ja-JP" altLang="en-US" sz="1200" b="1" dirty="0" smtClean="0"/>
                  <a:t>・・・・・・・・・・・・・</a:t>
                </a:r>
                <a:endParaRPr lang="en-US" altLang="ja-JP" sz="1200" b="1" dirty="0" smtClean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770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55600-1135-4A8B-BD92-3DD5EDE84E68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クローンの分類状況（</a:t>
            </a:r>
            <a:r>
              <a:rPr lang="en-US" altLang="ja-JP" dirty="0"/>
              <a:t>antlr-3.0.1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52736"/>
            <a:ext cx="884066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63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55600-1135-4A8B-BD92-3DD5EDE84E68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クローンの分類状況（</a:t>
            </a:r>
            <a:r>
              <a:rPr lang="en-US" altLang="ja-JP" dirty="0"/>
              <a:t>apache-ant-1.6.5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806489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39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55600-1135-4A8B-BD92-3DD5EDE84E68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クローンの分類状況（</a:t>
            </a:r>
            <a:r>
              <a:rPr lang="en-US" altLang="ja-JP" dirty="0"/>
              <a:t>antlr-3.0.1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1787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43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79388" y="878707"/>
            <a:ext cx="8964612" cy="1470174"/>
          </a:xfrm>
        </p:spPr>
        <p:txBody>
          <a:bodyPr/>
          <a:lstStyle/>
          <a:p>
            <a:r>
              <a:rPr lang="en-US" altLang="ja-JP" sz="3000" dirty="0" smtClean="0"/>
              <a:t>Fowler</a:t>
            </a:r>
            <a:r>
              <a:rPr lang="ja-JP" altLang="en-US" sz="3000" dirty="0" smtClean="0"/>
              <a:t>の</a:t>
            </a:r>
            <a:r>
              <a:rPr lang="ja-JP" altLang="en-US" sz="3000" dirty="0"/>
              <a:t>集約</a:t>
            </a:r>
            <a:r>
              <a:rPr lang="ja-JP" altLang="en-US" sz="3000" dirty="0" smtClean="0"/>
              <a:t>パターン</a:t>
            </a:r>
            <a:r>
              <a:rPr lang="en-US" altLang="ja-JP" sz="3000" dirty="0" smtClean="0"/>
              <a:t>[</a:t>
            </a:r>
            <a:r>
              <a:rPr lang="en-US" altLang="ja-JP" sz="3000" dirty="0"/>
              <a:t>2]</a:t>
            </a:r>
          </a:p>
          <a:p>
            <a:pPr lvl="1"/>
            <a:r>
              <a:rPr lang="ja-JP" altLang="en-US" dirty="0"/>
              <a:t>コードクローンを</a:t>
            </a:r>
            <a:r>
              <a:rPr lang="en-US" altLang="ja-JP" dirty="0"/>
              <a:t>5</a:t>
            </a:r>
            <a:r>
              <a:rPr lang="ja-JP" altLang="en-US" dirty="0"/>
              <a:t>種類に分類</a:t>
            </a:r>
            <a:endParaRPr lang="en-US" altLang="ja-JP" dirty="0"/>
          </a:p>
          <a:p>
            <a:pPr lvl="1"/>
            <a:r>
              <a:rPr lang="ja-JP" altLang="en-US" dirty="0"/>
              <a:t>各分類に対して適用可能な集約方法を提示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55600-1135-4A8B-BD92-3DD5EDE84E68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背景</a:t>
            </a:r>
            <a:r>
              <a:rPr kumimoji="1" lang="en-US" altLang="ja-JP" dirty="0" smtClean="0"/>
              <a:t>(3/3)</a:t>
            </a:r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912356"/>
              </p:ext>
            </p:extLst>
          </p:nvPr>
        </p:nvGraphicFramePr>
        <p:xfrm>
          <a:off x="503548" y="2492896"/>
          <a:ext cx="8244916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4704"/>
                <a:gridCol w="3710212"/>
              </a:tblGrid>
              <a:tr h="444130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ysClr val="windowText" lastClr="000000"/>
                          </a:solidFill>
                        </a:rPr>
                        <a:t>クローンの特徴</a:t>
                      </a:r>
                      <a:endParaRPr kumimoji="1" lang="ja-JP" alt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ysClr val="windowText" lastClr="000000"/>
                          </a:solidFill>
                        </a:rPr>
                        <a:t>提案パターン</a:t>
                      </a:r>
                      <a:endParaRPr kumimoji="1" lang="ja-JP" alt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444130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同一クラス内に重複したコード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「メソッドの抽出」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799435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兄弟クラス間に重複したコード，</a:t>
                      </a:r>
                      <a:endParaRPr kumimoji="1" lang="en-US" altLang="ja-JP" sz="2400" dirty="0" smtClean="0"/>
                    </a:p>
                    <a:p>
                      <a:r>
                        <a:rPr kumimoji="1" lang="ja-JP" altLang="en-US" sz="2400" dirty="0" smtClean="0"/>
                        <a:t>コードが完全に一致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「メソッドの抽出」，</a:t>
                      </a:r>
                      <a:endParaRPr kumimoji="1" lang="en-US" altLang="ja-JP" sz="2400" dirty="0" smtClean="0"/>
                    </a:p>
                    <a:p>
                      <a:r>
                        <a:rPr kumimoji="1" lang="ja-JP" altLang="en-US" sz="2400" dirty="0" smtClean="0"/>
                        <a:t>「メソッドの引き上げ」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799435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兄弟クラス間に重複したコード，</a:t>
                      </a:r>
                      <a:endParaRPr kumimoji="1" lang="en-US" altLang="ja-JP" sz="2400" dirty="0" smtClean="0"/>
                    </a:p>
                    <a:p>
                      <a:r>
                        <a:rPr kumimoji="1" lang="ja-JP" altLang="en-US" sz="2400" dirty="0" smtClean="0"/>
                        <a:t>コードが類似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「メソッドの抽出」，</a:t>
                      </a:r>
                      <a:endParaRPr kumimoji="1" lang="en-US" altLang="ja-JP" sz="2400" dirty="0" smtClean="0"/>
                    </a:p>
                    <a:p>
                      <a:r>
                        <a:rPr kumimoji="1" lang="ja-JP" altLang="en-US" sz="2400" dirty="0" smtClean="0"/>
                        <a:t>「</a:t>
                      </a:r>
                      <a:r>
                        <a:rPr kumimoji="1" lang="en-US" altLang="ja-JP" sz="2400" dirty="0" smtClean="0"/>
                        <a:t>Template Method</a:t>
                      </a:r>
                      <a:r>
                        <a:rPr kumimoji="1" lang="ja-JP" altLang="en-US" sz="2400" dirty="0" smtClean="0"/>
                        <a:t>の形成」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799435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兄弟クラス間に重複したコード，</a:t>
                      </a:r>
                      <a:endParaRPr kumimoji="1" lang="en-US" altLang="ja-JP" sz="2400" dirty="0" smtClean="0"/>
                    </a:p>
                    <a:p>
                      <a:r>
                        <a:rPr kumimoji="1" lang="ja-JP" altLang="en-US" sz="2400" dirty="0" smtClean="0"/>
                        <a:t>異なるアルゴリズムで同様の処理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「アルゴリズムの取り換え」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444130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関係のないクラス間に重複したコード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「クラスの抽出」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296144" y="6381328"/>
            <a:ext cx="7740352" cy="404664"/>
          </a:xfrm>
          <a:prstGeom prst="rect">
            <a:avLst/>
          </a:prstGeom>
          <a:solidFill>
            <a:srgbClr val="FCEFD4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en-US" altLang="ja-JP" sz="1200" dirty="0" smtClean="0"/>
              <a:t>[</a:t>
            </a:r>
            <a:r>
              <a:rPr lang="en-US" altLang="ja-JP" sz="1200" dirty="0" smtClean="0"/>
              <a:t>2</a:t>
            </a:r>
            <a:r>
              <a:rPr kumimoji="1" lang="en-US" altLang="ja-JP" sz="1200" dirty="0" smtClean="0"/>
              <a:t>]</a:t>
            </a:r>
            <a:r>
              <a:rPr lang="en-US" altLang="ja-JP" sz="1200" dirty="0"/>
              <a:t> </a:t>
            </a:r>
            <a:r>
              <a:rPr lang="en-US" altLang="ja-JP" sz="1200" dirty="0" smtClean="0"/>
              <a:t>M</a:t>
            </a:r>
            <a:r>
              <a:rPr lang="en-US" altLang="ja-JP" sz="1200" dirty="0"/>
              <a:t>. Fowler, K. Beck, J. Brant, W. </a:t>
            </a:r>
            <a:r>
              <a:rPr lang="en-US" altLang="ja-JP" sz="1200" dirty="0" err="1"/>
              <a:t>Opdyke</a:t>
            </a:r>
            <a:r>
              <a:rPr lang="en-US" altLang="ja-JP" sz="1200" dirty="0"/>
              <a:t>, and D. </a:t>
            </a:r>
            <a:r>
              <a:rPr lang="en-US" altLang="ja-JP" sz="1200" dirty="0" smtClean="0"/>
              <a:t>Roberts. </a:t>
            </a:r>
            <a:r>
              <a:rPr lang="en-US" altLang="ja-JP" sz="1200" i="1" dirty="0" smtClean="0"/>
              <a:t>Refactoring</a:t>
            </a:r>
            <a:r>
              <a:rPr lang="en-US" altLang="ja-JP" sz="1200" i="1" dirty="0"/>
              <a:t>: Improving the Design of Existing </a:t>
            </a:r>
            <a:r>
              <a:rPr lang="en-US" altLang="ja-JP" sz="1200" i="1" dirty="0" smtClean="0"/>
              <a:t>Code</a:t>
            </a:r>
            <a:r>
              <a:rPr lang="en-US" altLang="ja-JP" sz="1200" dirty="0" smtClean="0"/>
              <a:t>.</a:t>
            </a:r>
            <a:r>
              <a:rPr lang="ja-JP" altLang="en-US" sz="1200" dirty="0" smtClean="0"/>
              <a:t>　</a:t>
            </a:r>
            <a:r>
              <a:rPr lang="en-US" altLang="ja-JP" sz="1200" dirty="0" smtClean="0"/>
              <a:t>Addison-Wesley </a:t>
            </a:r>
            <a:r>
              <a:rPr lang="en-US" altLang="ja-JP" sz="1200" dirty="0"/>
              <a:t>Professional, 1st edition, 1999.</a:t>
            </a:r>
            <a:endParaRPr kumimoji="1" lang="en-US" altLang="ja-JP" sz="1200" dirty="0" smtClean="0">
              <a:solidFill>
                <a:srgbClr val="FF0000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 bwMode="auto">
          <a:xfrm>
            <a:off x="467544" y="3356992"/>
            <a:ext cx="8280920" cy="0"/>
          </a:xfrm>
          <a:prstGeom prst="line">
            <a:avLst/>
          </a:prstGeom>
          <a:solidFill>
            <a:schemeClr val="accent2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66622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/>
          <p:cNvGrpSpPr/>
          <p:nvPr/>
        </p:nvGrpSpPr>
        <p:grpSpPr>
          <a:xfrm>
            <a:off x="756548" y="2352936"/>
            <a:ext cx="7704856" cy="3907668"/>
            <a:chOff x="756548" y="2352936"/>
            <a:chExt cx="7704856" cy="3907668"/>
          </a:xfrm>
        </p:grpSpPr>
        <p:grpSp>
          <p:nvGrpSpPr>
            <p:cNvPr id="48" name="グループ化 47"/>
            <p:cNvGrpSpPr/>
            <p:nvPr/>
          </p:nvGrpSpPr>
          <p:grpSpPr>
            <a:xfrm>
              <a:off x="756548" y="2352936"/>
              <a:ext cx="7704856" cy="3907668"/>
              <a:chOff x="756548" y="2352936"/>
              <a:chExt cx="7704856" cy="3907668"/>
            </a:xfrm>
          </p:grpSpPr>
          <p:grpSp>
            <p:nvGrpSpPr>
              <p:cNvPr id="42" name="グループ化 41"/>
              <p:cNvGrpSpPr/>
              <p:nvPr/>
            </p:nvGrpSpPr>
            <p:grpSpPr>
              <a:xfrm>
                <a:off x="756548" y="2352936"/>
                <a:ext cx="7704856" cy="3907668"/>
                <a:chOff x="756548" y="3470098"/>
                <a:chExt cx="7704856" cy="3907668"/>
              </a:xfrm>
            </p:grpSpPr>
            <p:grpSp>
              <p:nvGrpSpPr>
                <p:cNvPr id="21" name="グループ化 20"/>
                <p:cNvGrpSpPr/>
                <p:nvPr/>
              </p:nvGrpSpPr>
              <p:grpSpPr>
                <a:xfrm>
                  <a:off x="756548" y="3470098"/>
                  <a:ext cx="7704856" cy="3907668"/>
                  <a:chOff x="751029" y="2339262"/>
                  <a:chExt cx="7704856" cy="3907668"/>
                </a:xfrm>
              </p:grpSpPr>
              <p:sp>
                <p:nvSpPr>
                  <p:cNvPr id="5" name="正方形/長方形 4"/>
                  <p:cNvSpPr/>
                  <p:nvPr/>
                </p:nvSpPr>
                <p:spPr>
                  <a:xfrm>
                    <a:off x="751029" y="2339262"/>
                    <a:ext cx="7704856" cy="390766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1" lang="en-US" altLang="ja-JP" sz="14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altLang="ja-JP" sz="1400" b="1" dirty="0" smtClean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1" lang="en-US" altLang="ja-JP" sz="14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altLang="ja-JP" sz="1400" b="1" dirty="0" smtClean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1" lang="en-US" altLang="ja-JP" sz="14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altLang="ja-JP" sz="1400" b="1" dirty="0" smtClean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1" lang="en-US" altLang="ja-JP" sz="14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altLang="ja-JP" sz="1400" b="1" dirty="0" smtClean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1" lang="en-US" altLang="ja-JP" sz="14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altLang="ja-JP" sz="1400" b="1" dirty="0" smtClean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1" lang="en-US" altLang="ja-JP" sz="14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altLang="ja-JP" sz="1400" b="1" dirty="0" smtClean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1" lang="en-US" altLang="ja-JP" sz="14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1" lang="ja-JP" altLang="en-US" sz="14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</p:txBody>
              </p:sp>
              <p:grpSp>
                <p:nvGrpSpPr>
                  <p:cNvPr id="11" name="グループ化 10"/>
                  <p:cNvGrpSpPr/>
                  <p:nvPr/>
                </p:nvGrpSpPr>
                <p:grpSpPr>
                  <a:xfrm>
                    <a:off x="1201569" y="3356992"/>
                    <a:ext cx="2304256" cy="2592288"/>
                    <a:chOff x="1187624" y="2996952"/>
                    <a:chExt cx="2304256" cy="2592288"/>
                  </a:xfrm>
                </p:grpSpPr>
                <p:sp>
                  <p:nvSpPr>
                    <p:cNvPr id="6" name="メモ 5"/>
                    <p:cNvSpPr/>
                    <p:nvPr/>
                  </p:nvSpPr>
                  <p:spPr>
                    <a:xfrm>
                      <a:off x="1187624" y="2996952"/>
                      <a:ext cx="2304256" cy="2592288"/>
                    </a:xfrm>
                    <a:prstGeom prst="foldedCorne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ja-JP" sz="14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Class A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ja-JP" sz="14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en-US" altLang="ja-JP" sz="14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ja-JP" sz="14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en-US" altLang="ja-JP" sz="14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ja-JP" sz="14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en-US" altLang="ja-JP" sz="14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ja-JP" sz="14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ja-JP" sz="14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en-US" altLang="ja-JP" sz="14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" name="1 つの角を切り取った四角形 6"/>
                    <p:cNvSpPr/>
                    <p:nvPr/>
                  </p:nvSpPr>
                  <p:spPr>
                    <a:xfrm>
                      <a:off x="1403648" y="3429000"/>
                      <a:ext cx="1728192" cy="760276"/>
                    </a:xfrm>
                    <a:prstGeom prst="snip1Rect">
                      <a:avLst/>
                    </a:prstGeom>
                    <a:solidFill>
                      <a:srgbClr val="F9DEA9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600" b="1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コードクローン</a:t>
                      </a:r>
                      <a:r>
                        <a:rPr kumimoji="1" lang="en-US" altLang="ja-JP" sz="16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ja-JP" sz="16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altLang="en-US" sz="16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" name="1 つの角を切り取った四角形 7"/>
                    <p:cNvSpPr/>
                    <p:nvPr/>
                  </p:nvSpPr>
                  <p:spPr>
                    <a:xfrm>
                      <a:off x="1403648" y="4448418"/>
                      <a:ext cx="1728192" cy="780781"/>
                    </a:xfrm>
                    <a:prstGeom prst="snip1Rect">
                      <a:avLst/>
                    </a:prstGeom>
                    <a:solidFill>
                      <a:srgbClr val="F9DEA9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6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コードクローン</a:t>
                      </a:r>
                      <a:r>
                        <a:rPr kumimoji="1" lang="en-US" altLang="ja-JP" sz="16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B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ja-JP" sz="16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ja-JP" sz="16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2" name="グループ化 11"/>
                  <p:cNvGrpSpPr/>
                  <p:nvPr/>
                </p:nvGrpSpPr>
                <p:grpSpPr>
                  <a:xfrm>
                    <a:off x="5370095" y="3356992"/>
                    <a:ext cx="2304256" cy="2592288"/>
                    <a:chOff x="1187624" y="2996952"/>
                    <a:chExt cx="2304256" cy="2592288"/>
                  </a:xfrm>
                </p:grpSpPr>
                <p:sp>
                  <p:nvSpPr>
                    <p:cNvPr id="13" name="メモ 12"/>
                    <p:cNvSpPr/>
                    <p:nvPr/>
                  </p:nvSpPr>
                  <p:spPr>
                    <a:xfrm>
                      <a:off x="1187624" y="2996952"/>
                      <a:ext cx="2304256" cy="2592288"/>
                    </a:xfrm>
                    <a:prstGeom prst="foldedCorne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ja-JP" sz="14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Class A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ja-JP" sz="14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en-US" altLang="ja-JP" sz="14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ja-JP" sz="14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en-US" altLang="ja-JP" sz="14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ja-JP" sz="14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en-US" altLang="ja-JP" sz="14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ja-JP" sz="14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ja-JP" sz="14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en-US" altLang="ja-JP" sz="14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" name="1 つの角を切り取った四角形 13"/>
                    <p:cNvSpPr/>
                    <p:nvPr/>
                  </p:nvSpPr>
                  <p:spPr>
                    <a:xfrm>
                      <a:off x="1403648" y="3428999"/>
                      <a:ext cx="1728192" cy="205443"/>
                    </a:xfrm>
                    <a:prstGeom prst="snip1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6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メソッド</a:t>
                      </a:r>
                      <a:r>
                        <a:rPr lang="ja-JP" altLang="en-US" sz="1600" b="1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呼び出し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" name="1 つの角を切り取った四角形 14"/>
                    <p:cNvSpPr/>
                    <p:nvPr/>
                  </p:nvSpPr>
                  <p:spPr>
                    <a:xfrm>
                      <a:off x="1403648" y="4085456"/>
                      <a:ext cx="1728192" cy="207640"/>
                    </a:xfrm>
                    <a:prstGeom prst="snip1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6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メソッド</a:t>
                      </a:r>
                      <a:r>
                        <a:rPr lang="ja-JP" altLang="en-US" sz="1600" b="1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呼び出し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" name="1 つの角を切り取った四角形 15"/>
                    <p:cNvSpPr/>
                    <p:nvPr/>
                  </p:nvSpPr>
                  <p:spPr>
                    <a:xfrm>
                      <a:off x="1403648" y="4875007"/>
                      <a:ext cx="1728192" cy="504056"/>
                    </a:xfrm>
                    <a:prstGeom prst="snip1Rect">
                      <a:avLst/>
                    </a:prstGeom>
                    <a:solidFill>
                      <a:srgbClr val="F9DEA9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6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新メソッド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8" name="右矢印 17"/>
                  <p:cNvSpPr/>
                  <p:nvPr/>
                </p:nvSpPr>
                <p:spPr>
                  <a:xfrm>
                    <a:off x="4031940" y="4229472"/>
                    <a:ext cx="864096" cy="720080"/>
                  </a:xfrm>
                  <a:prstGeom prst="rightArrow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ja-JP" altLang="en-US" sz="1600" b="1" dirty="0">
                        <a:solidFill>
                          <a:schemeClr val="tx1"/>
                        </a:solidFill>
                        <a:cs typeface="Arial" pitchFamily="34" charset="0"/>
                      </a:rPr>
                      <a:t>集約</a:t>
                    </a:r>
                    <a:endParaRPr kumimoji="1" lang="ja-JP" altLang="en-US" sz="16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19" name="下矢印 18"/>
                  <p:cNvSpPr/>
                  <p:nvPr/>
                </p:nvSpPr>
                <p:spPr>
                  <a:xfrm>
                    <a:off x="6012160" y="4697524"/>
                    <a:ext cx="288032" cy="459668"/>
                  </a:xfrm>
                  <a:prstGeom prst="downArrow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1" lang="ja-JP" altLang="en-US" sz="14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0" name="下矢印 19"/>
                  <p:cNvSpPr/>
                  <p:nvPr/>
                </p:nvSpPr>
                <p:spPr>
                  <a:xfrm>
                    <a:off x="6876256" y="4077072"/>
                    <a:ext cx="288032" cy="1102314"/>
                  </a:xfrm>
                  <a:prstGeom prst="downArrow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1" lang="ja-JP" altLang="en-US" sz="14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6" name="縦巻き 25"/>
                <p:cNvSpPr/>
                <p:nvPr/>
              </p:nvSpPr>
              <p:spPr>
                <a:xfrm>
                  <a:off x="3727420" y="3770390"/>
                  <a:ext cx="1642674" cy="1403828"/>
                </a:xfrm>
                <a:prstGeom prst="verticalScroll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kumimoji="1" lang="en-US" altLang="ja-JP" sz="1600" b="1" dirty="0" smtClean="0">
                      <a:solidFill>
                        <a:schemeClr val="tx1"/>
                      </a:solidFill>
                      <a:cs typeface="Arial" pitchFamily="34" charset="0"/>
                    </a:rPr>
                    <a:t>Fowler</a:t>
                  </a:r>
                  <a:r>
                    <a:rPr lang="ja-JP" altLang="en-US" sz="1600" b="1" dirty="0">
                      <a:solidFill>
                        <a:schemeClr val="tx1"/>
                      </a:solidFill>
                      <a:cs typeface="Arial" pitchFamily="34" charset="0"/>
                    </a:rPr>
                    <a:t>の</a:t>
                  </a:r>
                  <a:r>
                    <a:rPr lang="en-US" altLang="ja-JP" sz="1600" b="1" dirty="0" smtClean="0">
                      <a:solidFill>
                        <a:schemeClr val="tx1"/>
                      </a:solidFill>
                      <a:cs typeface="Arial" pitchFamily="34" charset="0"/>
                    </a:rPr>
                    <a:t/>
                  </a:r>
                  <a:br>
                    <a:rPr lang="en-US" altLang="ja-JP" sz="1600" b="1" dirty="0" smtClean="0">
                      <a:solidFill>
                        <a:schemeClr val="tx1"/>
                      </a:solidFill>
                      <a:cs typeface="Arial" pitchFamily="34" charset="0"/>
                    </a:rPr>
                  </a:br>
                  <a:r>
                    <a:rPr lang="ja-JP" altLang="en-US" sz="1600" b="1" dirty="0" smtClean="0">
                      <a:solidFill>
                        <a:schemeClr val="tx1"/>
                      </a:solidFill>
                      <a:cs typeface="Arial" pitchFamily="34" charset="0"/>
                    </a:rPr>
                    <a:t>パターン</a:t>
                  </a:r>
                  <a:endParaRPr lang="en-US" altLang="ja-JP" sz="1600" b="1" dirty="0" smtClean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ja-JP" altLang="en-US" sz="1600" b="1" dirty="0">
                      <a:solidFill>
                        <a:schemeClr val="tx1"/>
                      </a:solidFill>
                      <a:cs typeface="Arial" pitchFamily="34" charset="0"/>
                    </a:rPr>
                    <a:t>に</a:t>
                  </a:r>
                  <a:r>
                    <a:rPr lang="ja-JP" altLang="en-US" sz="1600" b="1" dirty="0" smtClean="0">
                      <a:solidFill>
                        <a:schemeClr val="tx1"/>
                      </a:solidFill>
                      <a:cs typeface="Arial" pitchFamily="34" charset="0"/>
                    </a:rPr>
                    <a:t>おける</a:t>
                  </a:r>
                  <a:endParaRPr kumimoji="1" lang="en-US" altLang="ja-JP" sz="1600" b="1" dirty="0" smtClean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ja-JP" altLang="en-US" sz="1600" b="1" dirty="0" smtClean="0">
                      <a:solidFill>
                        <a:schemeClr val="tx1"/>
                      </a:solidFill>
                      <a:cs typeface="Arial" pitchFamily="34" charset="0"/>
                    </a:rPr>
                    <a:t>集約</a:t>
                  </a:r>
                  <a:r>
                    <a:rPr lang="ja-JP" altLang="en-US" sz="1600" b="1" dirty="0">
                      <a:solidFill>
                        <a:schemeClr val="tx1"/>
                      </a:solidFill>
                      <a:cs typeface="Arial" pitchFamily="34" charset="0"/>
                    </a:rPr>
                    <a:t>手順</a:t>
                  </a:r>
                  <a:endParaRPr kumimoji="1" lang="en-US" altLang="ja-JP" sz="1600" b="1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47" name="正方形/長方形 46"/>
              <p:cNvSpPr/>
              <p:nvPr/>
            </p:nvSpPr>
            <p:spPr>
              <a:xfrm>
                <a:off x="971601" y="2504798"/>
                <a:ext cx="2179703" cy="7024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1400" b="1" dirty="0">
                    <a:solidFill>
                      <a:schemeClr val="tx1"/>
                    </a:solidFill>
                    <a:cs typeface="Arial" pitchFamily="34" charset="0"/>
                  </a:rPr>
                  <a:t>Case A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600" b="1" dirty="0">
                    <a:solidFill>
                      <a:schemeClr val="tx1"/>
                    </a:solidFill>
                    <a:cs typeface="Arial" pitchFamily="34" charset="0"/>
                  </a:rPr>
                  <a:t>同じクラス内</a:t>
                </a:r>
                <a:endParaRPr lang="en-US" altLang="ja-JP" sz="1600" b="1" dirty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altLang="ja-JP" sz="1600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50" name="Picture 3" descr="C:\Program Files\Microsoft Office\MEDIA\CAGCAT10\j0292020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1777" y="3534388"/>
              <a:ext cx="845766" cy="1006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79388" y="1052513"/>
            <a:ext cx="8785225" cy="1008335"/>
          </a:xfrm>
        </p:spPr>
        <p:txBody>
          <a:bodyPr/>
          <a:lstStyle/>
          <a:p>
            <a:r>
              <a:rPr kumimoji="1" lang="ja-JP" altLang="en-US" dirty="0" smtClean="0"/>
              <a:t>同じクラス内にコードクローンが存在する場合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「メソッドの抽出」を利用したコードクローンの集約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55600-1135-4A8B-BD92-3DD5EDE84E68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既存パターンの利用と問題点</a:t>
            </a:r>
            <a:r>
              <a:rPr kumimoji="1" lang="en-US" altLang="ja-JP" dirty="0" smtClean="0"/>
              <a:t>	</a:t>
            </a:r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751029" y="2198339"/>
            <a:ext cx="7704856" cy="4062265"/>
            <a:chOff x="751029" y="2198339"/>
            <a:chExt cx="7704856" cy="4062265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751029" y="2198339"/>
              <a:ext cx="7704856" cy="4062265"/>
              <a:chOff x="3827442" y="2847549"/>
              <a:chExt cx="7704856" cy="4062265"/>
            </a:xfrm>
          </p:grpSpPr>
          <p:grpSp>
            <p:nvGrpSpPr>
              <p:cNvPr id="46" name="グループ化 45"/>
              <p:cNvGrpSpPr/>
              <p:nvPr/>
            </p:nvGrpSpPr>
            <p:grpSpPr>
              <a:xfrm>
                <a:off x="3827442" y="2847549"/>
                <a:ext cx="7704856" cy="4062265"/>
                <a:chOff x="2281689" y="2806986"/>
                <a:chExt cx="7704856" cy="4062265"/>
              </a:xfrm>
            </p:grpSpPr>
            <p:sp>
              <p:nvSpPr>
                <p:cNvPr id="23" name="正方形/長方形 22"/>
                <p:cNvSpPr/>
                <p:nvPr/>
              </p:nvSpPr>
              <p:spPr>
                <a:xfrm>
                  <a:off x="2281689" y="2961583"/>
                  <a:ext cx="7704856" cy="39076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altLang="ja-JP" sz="1400" b="1" dirty="0" smtClean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1" lang="en-US" altLang="ja-JP" sz="1400" b="1" dirty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altLang="ja-JP" sz="1400" b="1" dirty="0" smtClean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1" lang="en-US" altLang="ja-JP" sz="1400" b="1" dirty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altLang="ja-JP" sz="1400" b="1" dirty="0" smtClean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1" lang="en-US" altLang="ja-JP" sz="1400" b="1" dirty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altLang="ja-JP" sz="1400" b="1" dirty="0" smtClean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1" lang="en-US" altLang="ja-JP" sz="1400" b="1" dirty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altLang="ja-JP" sz="1400" b="1" dirty="0" smtClean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1" lang="en-US" altLang="ja-JP" sz="1400" b="1" dirty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altLang="ja-JP" sz="1400" b="1" dirty="0" smtClean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1" lang="en-US" altLang="ja-JP" sz="1400" b="1" dirty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1" lang="ja-JP" altLang="en-US" sz="1400" b="1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45" name="グループ化 44"/>
                <p:cNvGrpSpPr/>
                <p:nvPr/>
              </p:nvGrpSpPr>
              <p:grpSpPr>
                <a:xfrm>
                  <a:off x="2732229" y="2806986"/>
                  <a:ext cx="6472782" cy="3883283"/>
                  <a:chOff x="2732229" y="2806986"/>
                  <a:chExt cx="6472782" cy="3883283"/>
                </a:xfrm>
              </p:grpSpPr>
              <p:grpSp>
                <p:nvGrpSpPr>
                  <p:cNvPr id="24" name="グループ化 23"/>
                  <p:cNvGrpSpPr/>
                  <p:nvPr/>
                </p:nvGrpSpPr>
                <p:grpSpPr>
                  <a:xfrm>
                    <a:off x="2732229" y="3979313"/>
                    <a:ext cx="2304256" cy="2592288"/>
                    <a:chOff x="1187624" y="2996952"/>
                    <a:chExt cx="2304256" cy="2592288"/>
                  </a:xfrm>
                </p:grpSpPr>
                <p:sp>
                  <p:nvSpPr>
                    <p:cNvPr id="34" name="メモ 33"/>
                    <p:cNvSpPr/>
                    <p:nvPr/>
                  </p:nvSpPr>
                  <p:spPr>
                    <a:xfrm>
                      <a:off x="1187624" y="2996952"/>
                      <a:ext cx="2304256" cy="2592288"/>
                    </a:xfrm>
                    <a:prstGeom prst="foldedCorne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ja-JP" sz="14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Class A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ja-JP" sz="14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en-US" altLang="ja-JP" sz="14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ja-JP" sz="14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en-US" altLang="ja-JP" sz="14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ja-JP" sz="14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en-US" altLang="ja-JP" sz="14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ja-JP" sz="14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ja-JP" sz="14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en-US" altLang="ja-JP" sz="14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" name="1 つの角を切り取った四角形 34"/>
                    <p:cNvSpPr/>
                    <p:nvPr/>
                  </p:nvSpPr>
                  <p:spPr>
                    <a:xfrm>
                      <a:off x="1403648" y="3429000"/>
                      <a:ext cx="1728192" cy="746602"/>
                    </a:xfrm>
                    <a:prstGeom prst="snip1Rect">
                      <a:avLst/>
                    </a:prstGeom>
                    <a:solidFill>
                      <a:srgbClr val="F9DEA9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600" b="1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コードクローン</a:t>
                      </a:r>
                      <a:r>
                        <a:rPr kumimoji="1" lang="en-US" altLang="ja-JP" sz="16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ja-JP" sz="16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altLang="en-US" sz="16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6" name="1 つの角を切り取った四角形 35"/>
                    <p:cNvSpPr/>
                    <p:nvPr/>
                  </p:nvSpPr>
                  <p:spPr>
                    <a:xfrm>
                      <a:off x="1403648" y="4434745"/>
                      <a:ext cx="1728192" cy="780780"/>
                    </a:xfrm>
                    <a:prstGeom prst="snip1Rect">
                      <a:avLst/>
                    </a:prstGeom>
                    <a:solidFill>
                      <a:srgbClr val="F9DEA9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16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コードクローン</a:t>
                      </a:r>
                      <a:r>
                        <a:rPr kumimoji="1" lang="en-US" altLang="ja-JP" sz="16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B</a:t>
                      </a: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ja-JP" sz="16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altLang="en-US" sz="16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7" name="右矢印 26"/>
                  <p:cNvSpPr/>
                  <p:nvPr/>
                </p:nvSpPr>
                <p:spPr>
                  <a:xfrm>
                    <a:off x="5562600" y="4851793"/>
                    <a:ext cx="864096" cy="720080"/>
                  </a:xfrm>
                  <a:prstGeom prst="rightArrow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ja-JP" altLang="en-US" sz="1600" b="1" dirty="0">
                        <a:solidFill>
                          <a:schemeClr val="tx1"/>
                        </a:solidFill>
                        <a:cs typeface="Arial" pitchFamily="34" charset="0"/>
                      </a:rPr>
                      <a:t>集約</a:t>
                    </a:r>
                    <a:endParaRPr kumimoji="1" lang="ja-JP" altLang="en-US" sz="16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</p:txBody>
              </p:sp>
              <p:grpSp>
                <p:nvGrpSpPr>
                  <p:cNvPr id="38" name="グループ化 37"/>
                  <p:cNvGrpSpPr/>
                  <p:nvPr/>
                </p:nvGrpSpPr>
                <p:grpSpPr>
                  <a:xfrm>
                    <a:off x="6900755" y="3979313"/>
                    <a:ext cx="2304256" cy="2592288"/>
                    <a:chOff x="5370095" y="3356992"/>
                    <a:chExt cx="2304256" cy="2592288"/>
                  </a:xfrm>
                  <a:solidFill>
                    <a:schemeClr val="bg2"/>
                  </a:solidFill>
                </p:grpSpPr>
                <p:grpSp>
                  <p:nvGrpSpPr>
                    <p:cNvPr id="25" name="グループ化 24"/>
                    <p:cNvGrpSpPr/>
                    <p:nvPr/>
                  </p:nvGrpSpPr>
                  <p:grpSpPr>
                    <a:xfrm>
                      <a:off x="5370095" y="3356992"/>
                      <a:ext cx="2304256" cy="2592288"/>
                      <a:chOff x="1187624" y="2996952"/>
                      <a:chExt cx="2304256" cy="2592288"/>
                    </a:xfrm>
                    <a:grpFill/>
                  </p:grpSpPr>
                  <p:sp>
                    <p:nvSpPr>
                      <p:cNvPr id="30" name="メモ 29"/>
                      <p:cNvSpPr/>
                      <p:nvPr/>
                    </p:nvSpPr>
                    <p:spPr>
                      <a:xfrm>
                        <a:off x="1187624" y="2996952"/>
                        <a:ext cx="2304256" cy="2592288"/>
                      </a:xfrm>
                      <a:prstGeom prst="foldedCorner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kumimoji="1" lang="en-US" altLang="ja-JP" sz="1400" b="1" dirty="0" smtClean="0">
                            <a:solidFill>
                              <a:schemeClr val="tx1"/>
                            </a:solidFill>
                            <a:cs typeface="Arial" pitchFamily="34" charset="0"/>
                          </a:rPr>
                          <a:t>Class A</a:t>
                        </a:r>
                      </a:p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altLang="ja-JP" sz="1400" b="1" dirty="0">
                          <a:solidFill>
                            <a:schemeClr val="tx1"/>
                          </a:solidFill>
                          <a:cs typeface="Arial" pitchFamily="34" charset="0"/>
                        </a:endParaRPr>
                      </a:p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1" lang="en-US" altLang="ja-JP" sz="1400" b="1" dirty="0" smtClean="0">
                          <a:solidFill>
                            <a:schemeClr val="tx1"/>
                          </a:solidFill>
                          <a:cs typeface="Arial" pitchFamily="34" charset="0"/>
                        </a:endParaRPr>
                      </a:p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altLang="ja-JP" sz="1400" b="1" dirty="0">
                          <a:solidFill>
                            <a:schemeClr val="tx1"/>
                          </a:solidFill>
                          <a:cs typeface="Arial" pitchFamily="34" charset="0"/>
                        </a:endParaRPr>
                      </a:p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1" lang="en-US" altLang="ja-JP" sz="1400" b="1" dirty="0" smtClean="0">
                          <a:solidFill>
                            <a:schemeClr val="tx1"/>
                          </a:solidFill>
                          <a:cs typeface="Arial" pitchFamily="34" charset="0"/>
                        </a:endParaRPr>
                      </a:p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altLang="ja-JP" sz="1400" b="1" dirty="0">
                          <a:solidFill>
                            <a:schemeClr val="tx1"/>
                          </a:solidFill>
                          <a:cs typeface="Arial" pitchFamily="34" charset="0"/>
                        </a:endParaRPr>
                      </a:p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1" lang="en-US" altLang="ja-JP" sz="1400" b="1" dirty="0" smtClean="0">
                          <a:solidFill>
                            <a:schemeClr val="tx1"/>
                          </a:solidFill>
                          <a:cs typeface="Arial" pitchFamily="34" charset="0"/>
                        </a:endParaRPr>
                      </a:p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altLang="ja-JP" sz="1400" b="1" dirty="0">
                          <a:solidFill>
                            <a:schemeClr val="tx1"/>
                          </a:solidFill>
                          <a:cs typeface="Arial" pitchFamily="34" charset="0"/>
                        </a:endParaRPr>
                      </a:p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altLang="ja-JP" sz="1400" b="1" dirty="0">
                          <a:solidFill>
                            <a:schemeClr val="tx1"/>
                          </a:solidFill>
                          <a:cs typeface="Arial" pitchFamily="34" charset="0"/>
                        </a:endParaRPr>
                      </a:p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kumimoji="1" lang="en-US" altLang="ja-JP" sz="1400" b="1" dirty="0" smtClean="0">
                          <a:solidFill>
                            <a:schemeClr val="tx1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1" name="1 つの角を切り取った四角形 30"/>
                      <p:cNvSpPr/>
                      <p:nvPr/>
                    </p:nvSpPr>
                    <p:spPr>
                      <a:xfrm>
                        <a:off x="1403648" y="3428999"/>
                        <a:ext cx="1728192" cy="205443"/>
                      </a:xfrm>
                      <a:prstGeom prst="snip1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kumimoji="1" lang="ja-JP" altLang="en-US" sz="1600" b="1" dirty="0" smtClean="0">
                            <a:solidFill>
                              <a:schemeClr val="tx1"/>
                            </a:solidFill>
                            <a:cs typeface="Arial" pitchFamily="34" charset="0"/>
                          </a:rPr>
                          <a:t>メソッド</a:t>
                        </a:r>
                        <a:r>
                          <a:rPr lang="ja-JP" altLang="en-US" sz="1600" b="1" dirty="0">
                            <a:solidFill>
                              <a:schemeClr val="tx1"/>
                            </a:solidFill>
                            <a:cs typeface="Arial" pitchFamily="34" charset="0"/>
                          </a:rPr>
                          <a:t>呼び出し</a:t>
                        </a:r>
                        <a:endParaRPr kumimoji="1" lang="ja-JP" altLang="en-US" sz="1600" b="1" dirty="0">
                          <a:solidFill>
                            <a:schemeClr val="tx1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2" name="1 つの角を切り取った四角形 31"/>
                      <p:cNvSpPr/>
                      <p:nvPr/>
                    </p:nvSpPr>
                    <p:spPr>
                      <a:xfrm>
                        <a:off x="1403648" y="4085456"/>
                        <a:ext cx="1728192" cy="207640"/>
                      </a:xfrm>
                      <a:prstGeom prst="snip1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kumimoji="1" lang="ja-JP" altLang="en-US" sz="1600" b="1" dirty="0" smtClean="0">
                            <a:solidFill>
                              <a:schemeClr val="tx1"/>
                            </a:solidFill>
                            <a:cs typeface="Arial" pitchFamily="34" charset="0"/>
                          </a:rPr>
                          <a:t>メソッド</a:t>
                        </a:r>
                        <a:r>
                          <a:rPr lang="ja-JP" altLang="en-US" sz="1600" b="1" dirty="0">
                            <a:solidFill>
                              <a:schemeClr val="tx1"/>
                            </a:solidFill>
                            <a:cs typeface="Arial" pitchFamily="34" charset="0"/>
                          </a:rPr>
                          <a:t>呼び出し</a:t>
                        </a:r>
                        <a:endParaRPr kumimoji="1" lang="ja-JP" altLang="en-US" sz="1600" b="1" dirty="0">
                          <a:solidFill>
                            <a:schemeClr val="tx1"/>
                          </a:solidFill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33" name="1 つの角を切り取った四角形 32"/>
                      <p:cNvSpPr/>
                      <p:nvPr/>
                    </p:nvSpPr>
                    <p:spPr>
                      <a:xfrm>
                        <a:off x="1403648" y="4875007"/>
                        <a:ext cx="1728192" cy="504056"/>
                      </a:xfrm>
                      <a:prstGeom prst="snip1Rect">
                        <a:avLst/>
                      </a:prstGeom>
                      <a:grp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kumimoji="1" lang="ja-JP" altLang="en-US" sz="1600" b="1" dirty="0" smtClean="0">
                            <a:solidFill>
                              <a:schemeClr val="tx1"/>
                            </a:solidFill>
                            <a:cs typeface="Arial" pitchFamily="34" charset="0"/>
                          </a:rPr>
                          <a:t>新メソッド</a:t>
                        </a:r>
                        <a:endParaRPr kumimoji="1" lang="ja-JP" altLang="en-US" sz="1600" b="1" dirty="0">
                          <a:solidFill>
                            <a:schemeClr val="tx1"/>
                          </a:solidFill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28" name="下矢印 27"/>
                    <p:cNvSpPr/>
                    <p:nvPr/>
                  </p:nvSpPr>
                  <p:spPr>
                    <a:xfrm>
                      <a:off x="6012160" y="4697524"/>
                      <a:ext cx="288032" cy="459668"/>
                    </a:xfrm>
                    <a:prstGeom prst="downArrow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altLang="en-US" sz="14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" name="下矢印 28"/>
                    <p:cNvSpPr/>
                    <p:nvPr/>
                  </p:nvSpPr>
                  <p:spPr>
                    <a:xfrm>
                      <a:off x="6876256" y="4077072"/>
                      <a:ext cx="288032" cy="1102314"/>
                    </a:xfrm>
                    <a:prstGeom prst="downArrow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altLang="en-US" sz="14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7" name="乗算記号 36"/>
                  <p:cNvSpPr/>
                  <p:nvPr/>
                </p:nvSpPr>
                <p:spPr>
                  <a:xfrm>
                    <a:off x="5424215" y="4740857"/>
                    <a:ext cx="1008112" cy="941951"/>
                  </a:xfrm>
                  <a:prstGeom prst="mathMultiply">
                    <a:avLst>
                      <a:gd name="adj1" fmla="val 10606"/>
                    </a:avLst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1" lang="ja-JP" altLang="en-US" sz="14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39" name="四角形吹き出し 38"/>
                  <p:cNvSpPr/>
                  <p:nvPr/>
                </p:nvSpPr>
                <p:spPr>
                  <a:xfrm>
                    <a:off x="4958477" y="5939508"/>
                    <a:ext cx="2728359" cy="750761"/>
                  </a:xfrm>
                  <a:prstGeom prst="wedgeRectCallout">
                    <a:avLst>
                      <a:gd name="adj1" fmla="val 1675"/>
                      <a:gd name="adj2" fmla="val -94464"/>
                    </a:avLst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kumimoji="1" lang="ja-JP" altLang="en-US" sz="2000" b="1" dirty="0" smtClean="0">
                        <a:solidFill>
                          <a:srgbClr val="FF0000"/>
                        </a:solidFill>
                        <a:cs typeface="Arial" pitchFamily="34" charset="0"/>
                      </a:rPr>
                      <a:t>作業者が独自に</a:t>
                    </a:r>
                    <a:r>
                      <a:rPr kumimoji="1" lang="en-US" altLang="ja-JP" sz="2000" b="1" dirty="0" smtClean="0">
                        <a:solidFill>
                          <a:srgbClr val="FF0000"/>
                        </a:solidFill>
                        <a:cs typeface="Arial" pitchFamily="34" charset="0"/>
                      </a:rPr>
                      <a:t/>
                    </a:r>
                    <a:br>
                      <a:rPr kumimoji="1" lang="en-US" altLang="ja-JP" sz="2000" b="1" dirty="0" smtClean="0">
                        <a:solidFill>
                          <a:srgbClr val="FF0000"/>
                        </a:solidFill>
                        <a:cs typeface="Arial" pitchFamily="34" charset="0"/>
                      </a:rPr>
                    </a:br>
                    <a:r>
                      <a:rPr kumimoji="1" lang="ja-JP" altLang="en-US" sz="2000" b="1" dirty="0" smtClean="0">
                        <a:solidFill>
                          <a:srgbClr val="FF0000"/>
                        </a:solidFill>
                        <a:cs typeface="Arial" pitchFamily="34" charset="0"/>
                      </a:rPr>
                      <a:t>修正を加える必要がある</a:t>
                    </a:r>
                    <a:endParaRPr kumimoji="1" lang="ja-JP" altLang="en-US" sz="2000" b="1" dirty="0">
                      <a:solidFill>
                        <a:srgbClr val="FF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9" name="円/楕円 8"/>
                  <p:cNvSpPr/>
                  <p:nvPr/>
                </p:nvSpPr>
                <p:spPr>
                  <a:xfrm>
                    <a:off x="3170864" y="4740857"/>
                    <a:ext cx="1296144" cy="31328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ja-JP" altLang="en-US" sz="1400" b="1" dirty="0" smtClean="0">
                        <a:solidFill>
                          <a:srgbClr val="FF0000"/>
                        </a:solidFill>
                        <a:cs typeface="Arial" pitchFamily="34" charset="0"/>
                      </a:rPr>
                      <a:t>差異</a:t>
                    </a:r>
                    <a:r>
                      <a:rPr lang="en-US" altLang="ja-JP" sz="1400" b="1" dirty="0" smtClean="0">
                        <a:solidFill>
                          <a:srgbClr val="FF0000"/>
                        </a:solidFill>
                        <a:cs typeface="Arial" pitchFamily="34" charset="0"/>
                      </a:rPr>
                      <a:t>A</a:t>
                    </a:r>
                    <a:endParaRPr kumimoji="1" lang="ja-JP" altLang="en-US" sz="1400" b="1" dirty="0">
                      <a:solidFill>
                        <a:srgbClr val="FF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1" name="円/楕円 40"/>
                  <p:cNvSpPr/>
                  <p:nvPr/>
                </p:nvSpPr>
                <p:spPr>
                  <a:xfrm>
                    <a:off x="3164277" y="5782865"/>
                    <a:ext cx="1296144" cy="31328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ja-JP" altLang="en-US" sz="1400" b="1" dirty="0" smtClean="0">
                        <a:solidFill>
                          <a:srgbClr val="FF0000"/>
                        </a:solidFill>
                        <a:cs typeface="Arial" pitchFamily="34" charset="0"/>
                      </a:rPr>
                      <a:t>差異</a:t>
                    </a:r>
                    <a:r>
                      <a:rPr lang="en-US" altLang="ja-JP" sz="1400" b="1" dirty="0">
                        <a:solidFill>
                          <a:srgbClr val="FF0000"/>
                        </a:solidFill>
                        <a:cs typeface="Arial" pitchFamily="34" charset="0"/>
                      </a:rPr>
                      <a:t>B</a:t>
                    </a:r>
                    <a:endParaRPr kumimoji="1" lang="ja-JP" altLang="en-US" sz="1400" b="1" dirty="0">
                      <a:solidFill>
                        <a:srgbClr val="FF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3" name="縦巻き 42"/>
                  <p:cNvSpPr/>
                  <p:nvPr/>
                </p:nvSpPr>
                <p:spPr>
                  <a:xfrm>
                    <a:off x="5259887" y="3256885"/>
                    <a:ext cx="1640867" cy="1403828"/>
                  </a:xfrm>
                  <a:prstGeom prst="verticalScroll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kumimoji="1" lang="en-US" altLang="ja-JP" sz="1600" b="1" dirty="0" smtClean="0">
                        <a:solidFill>
                          <a:schemeClr val="tx1"/>
                        </a:solidFill>
                        <a:cs typeface="Arial" pitchFamily="34" charset="0"/>
                      </a:rPr>
                      <a:t>Fowler</a:t>
                    </a:r>
                    <a:r>
                      <a:rPr lang="ja-JP" altLang="en-US" sz="1600" b="1" dirty="0" smtClean="0">
                        <a:solidFill>
                          <a:schemeClr val="tx1"/>
                        </a:solidFill>
                        <a:cs typeface="Arial" pitchFamily="34" charset="0"/>
                      </a:rPr>
                      <a:t>の</a:t>
                    </a:r>
                    <a:endParaRPr lang="en-US" altLang="ja-JP" sz="1600" b="1" dirty="0" smtClean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ja-JP" altLang="en-US" sz="1600" b="1" dirty="0">
                        <a:solidFill>
                          <a:schemeClr val="tx1"/>
                        </a:solidFill>
                        <a:cs typeface="Arial" pitchFamily="34" charset="0"/>
                      </a:rPr>
                      <a:t>パターン</a:t>
                    </a:r>
                    <a:endParaRPr lang="en-US" altLang="ja-JP" sz="1600" b="1" dirty="0" smtClean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kumimoji="1" lang="ja-JP" altLang="en-US" sz="1600" b="1" dirty="0" smtClean="0">
                        <a:solidFill>
                          <a:schemeClr val="tx1"/>
                        </a:solidFill>
                        <a:cs typeface="Arial" pitchFamily="34" charset="0"/>
                      </a:rPr>
                      <a:t>における</a:t>
                    </a:r>
                    <a:endParaRPr kumimoji="1" lang="en-US" altLang="ja-JP" sz="1600" b="1" dirty="0" smtClean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ja-JP" altLang="en-US" sz="1600" b="1" dirty="0" smtClean="0">
                        <a:solidFill>
                          <a:schemeClr val="tx1"/>
                        </a:solidFill>
                        <a:cs typeface="Arial" pitchFamily="34" charset="0"/>
                      </a:rPr>
                      <a:t>集約</a:t>
                    </a:r>
                    <a:r>
                      <a:rPr lang="ja-JP" altLang="en-US" sz="1600" b="1" dirty="0">
                        <a:solidFill>
                          <a:schemeClr val="tx1"/>
                        </a:solidFill>
                        <a:cs typeface="Arial" pitchFamily="34" charset="0"/>
                      </a:rPr>
                      <a:t>手順</a:t>
                    </a:r>
                    <a:endParaRPr kumimoji="1" lang="en-US" altLang="ja-JP" sz="1600" b="1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0" name="四角形吹き出し 39"/>
                  <p:cNvSpPr/>
                  <p:nvPr/>
                </p:nvSpPr>
                <p:spPr>
                  <a:xfrm>
                    <a:off x="4952957" y="2806986"/>
                    <a:ext cx="2362319" cy="657690"/>
                  </a:xfrm>
                  <a:prstGeom prst="wedgeRectCallout">
                    <a:avLst>
                      <a:gd name="adj1" fmla="val -53106"/>
                      <a:gd name="adj2" fmla="val 69247"/>
                    </a:avLst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ja-JP" altLang="en-US" sz="2000" b="1" dirty="0" smtClean="0">
                        <a:solidFill>
                          <a:srgbClr val="FF0000"/>
                        </a:solidFill>
                        <a:cs typeface="Arial" pitchFamily="34" charset="0"/>
                      </a:rPr>
                      <a:t>詳細化されていない</a:t>
                    </a:r>
                    <a:endParaRPr lang="en-US" altLang="ja-JP" sz="2000" b="1" dirty="0" smtClean="0">
                      <a:solidFill>
                        <a:srgbClr val="FF0000"/>
                      </a:solidFill>
                      <a:cs typeface="Arial" pitchFamily="34" charset="0"/>
                    </a:endParaRPr>
                  </a:p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ja-JP" altLang="en-US" sz="2000" b="1" dirty="0">
                        <a:solidFill>
                          <a:srgbClr val="FF0000"/>
                        </a:solidFill>
                        <a:cs typeface="Arial" pitchFamily="34" charset="0"/>
                      </a:rPr>
                      <a:t>特徴</a:t>
                    </a:r>
                    <a:r>
                      <a:rPr lang="ja-JP" altLang="en-US" sz="2000" b="1" dirty="0" smtClean="0">
                        <a:solidFill>
                          <a:srgbClr val="FF0000"/>
                        </a:solidFill>
                        <a:cs typeface="Arial" pitchFamily="34" charset="0"/>
                      </a:rPr>
                      <a:t>を持つ</a:t>
                    </a:r>
                    <a:endParaRPr lang="en-US" altLang="ja-JP" sz="2000" b="1" dirty="0" smtClean="0">
                      <a:solidFill>
                        <a:srgbClr val="FF0000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44" name="正方形/長方形 43"/>
              <p:cNvSpPr/>
              <p:nvPr/>
            </p:nvSpPr>
            <p:spPr>
              <a:xfrm>
                <a:off x="4048014" y="3171543"/>
                <a:ext cx="2210358" cy="7024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1400" b="1" dirty="0">
                    <a:solidFill>
                      <a:schemeClr val="tx1"/>
                    </a:solidFill>
                    <a:cs typeface="Arial" pitchFamily="34" charset="0"/>
                  </a:rPr>
                  <a:t>Case A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600" b="1" dirty="0">
                    <a:solidFill>
                      <a:schemeClr val="tx1"/>
                    </a:solidFill>
                    <a:cs typeface="Arial" pitchFamily="34" charset="0"/>
                  </a:rPr>
                  <a:t>同じクラス内</a:t>
                </a:r>
                <a:endParaRPr lang="en-US" altLang="ja-JP" sz="1600" b="1" dirty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600" b="1" dirty="0">
                    <a:solidFill>
                      <a:srgbClr val="FF0000"/>
                    </a:solidFill>
                    <a:cs typeface="Arial" pitchFamily="34" charset="0"/>
                  </a:rPr>
                  <a:t>クローン部に差異を含む</a:t>
                </a:r>
                <a:endParaRPr lang="en-US" altLang="ja-JP" sz="1600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49" name="Picture 3" descr="C:\Program Files\Microsoft Office\MEDIA\CAGCAT10\j0292020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7297" y="3562780"/>
              <a:ext cx="840246" cy="1000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712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コンテンツ プレースホルダ 4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26231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sz="3200" b="1" u="sng" dirty="0" smtClean="0"/>
              <a:t>コードクローン分類の詳細</a:t>
            </a:r>
            <a:r>
              <a:rPr lang="ja-JP" altLang="en-US" sz="3200" b="1" u="sng" dirty="0"/>
              <a:t>化</a:t>
            </a:r>
            <a:r>
              <a:rPr lang="ja-JP" altLang="en-US" sz="3200" b="1" u="sng" dirty="0" smtClean="0"/>
              <a:t>に基づく集約パターンの提案</a:t>
            </a:r>
            <a:endParaRPr lang="en-US" altLang="ja-JP" sz="2000" dirty="0" smtClean="0"/>
          </a:p>
          <a:p>
            <a:pPr lvl="1"/>
            <a:r>
              <a:rPr lang="ja-JP" altLang="en-US" sz="2800" dirty="0" smtClean="0"/>
              <a:t>細分化された集約プロセスによって作業初心者を支援</a:t>
            </a:r>
            <a:endParaRPr lang="en-US" altLang="ja-JP" sz="2800" dirty="0" smtClean="0"/>
          </a:p>
          <a:p>
            <a:pPr lvl="1"/>
            <a:endParaRPr lang="en-US" altLang="ja-JP" sz="1800" dirty="0" smtClean="0"/>
          </a:p>
          <a:p>
            <a:pPr marL="0" indent="0">
              <a:buNone/>
            </a:pPr>
            <a:r>
              <a:rPr lang="ja-JP" altLang="en-US" dirty="0"/>
              <a:t>本研究</a:t>
            </a:r>
            <a:r>
              <a:rPr lang="ja-JP" altLang="en-US" dirty="0" smtClean="0"/>
              <a:t>で行った</a:t>
            </a:r>
            <a:r>
              <a:rPr lang="ja-JP" altLang="en-US" dirty="0"/>
              <a:t>作業</a:t>
            </a:r>
            <a:endParaRPr lang="en-US" altLang="ja-JP" sz="21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sz="2800" dirty="0" smtClean="0"/>
              <a:t>コードクローンの</a:t>
            </a:r>
            <a:r>
              <a:rPr lang="ja-JP" altLang="en-US" sz="2800" dirty="0"/>
              <a:t>特徴を</a:t>
            </a:r>
            <a:r>
              <a:rPr lang="ja-JP" altLang="en-US" sz="2800" dirty="0" smtClean="0"/>
              <a:t>分類</a:t>
            </a:r>
            <a:endParaRPr lang="en-US" altLang="ja-JP" sz="2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sz="2800" dirty="0" smtClean="0"/>
              <a:t>ソースコード上のコードクローン自動分類、頻出する分類の調査</a:t>
            </a:r>
            <a:endParaRPr lang="en-US" altLang="ja-JP" sz="2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sz="2800" dirty="0" smtClean="0"/>
              <a:t>頻出する分類の集約パターンを作成</a:t>
            </a:r>
            <a:r>
              <a:rPr lang="ja-JP" altLang="en-US" sz="2800" dirty="0"/>
              <a:t>・</a:t>
            </a:r>
            <a:r>
              <a:rPr lang="ja-JP" altLang="en-US" sz="2800" dirty="0" smtClean="0"/>
              <a:t>評価</a:t>
            </a:r>
            <a:endParaRPr lang="en-US" altLang="ja-JP" sz="2800" dirty="0" smtClean="0"/>
          </a:p>
        </p:txBody>
      </p:sp>
      <p:sp>
        <p:nvSpPr>
          <p:cNvPr id="18434" name="タイトル 1"/>
          <p:cNvSpPr>
            <a:spLocks noGrp="1"/>
          </p:cNvSpPr>
          <p:nvPr>
            <p:ph type="title"/>
          </p:nvPr>
        </p:nvSpPr>
        <p:spPr>
          <a:xfrm>
            <a:off x="179388" y="188640"/>
            <a:ext cx="8964612" cy="649287"/>
          </a:xfrm>
        </p:spPr>
        <p:txBody>
          <a:bodyPr/>
          <a:lstStyle/>
          <a:p>
            <a:r>
              <a:rPr lang="ja-JP" altLang="en-US" dirty="0" smtClean="0"/>
              <a:t>研究目的とアプローチ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0FD27-3400-4AB9-BD6B-F8F88EC0B405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sp>
        <p:nvSpPr>
          <p:cNvPr id="7" name="正方形/長方形 18"/>
          <p:cNvSpPr>
            <a:spLocks noChangeArrowheads="1"/>
          </p:cNvSpPr>
          <p:nvPr/>
        </p:nvSpPr>
        <p:spPr bwMode="auto">
          <a:xfrm>
            <a:off x="0" y="3675932"/>
            <a:ext cx="9144000" cy="3113908"/>
          </a:xfrm>
          <a:prstGeom prst="rect">
            <a:avLst/>
          </a:prstGeom>
          <a:solidFill>
            <a:schemeClr val="tx1">
              <a:lumMod val="50000"/>
              <a:lumOff val="50000"/>
              <a:alpha val="34117"/>
            </a:schemeClr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0" lang="ja-JP" altLang="en-US" sz="1300">
              <a:latin typeface="Times New Roman" pitchFamily="18" charset="0"/>
              <a:ea typeface="MS UI Gothic" pitchFamily="50" charset="-128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1108081" y="5602802"/>
            <a:ext cx="753540" cy="500171"/>
          </a:xfrm>
          <a:prstGeom prst="rightArrow">
            <a:avLst>
              <a:gd name="adj1" fmla="val 64699"/>
              <a:gd name="adj2" fmla="val 3023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chemeClr val="tx1"/>
                </a:solidFill>
                <a:cs typeface="Arial" pitchFamily="34" charset="0"/>
              </a:rPr>
              <a:t>入力</a:t>
            </a:r>
          </a:p>
        </p:txBody>
      </p:sp>
      <p:sp>
        <p:nvSpPr>
          <p:cNvPr id="9" name="フローチャート : 複数書類 9"/>
          <p:cNvSpPr/>
          <p:nvPr/>
        </p:nvSpPr>
        <p:spPr>
          <a:xfrm>
            <a:off x="107504" y="5409516"/>
            <a:ext cx="951332" cy="736478"/>
          </a:xfrm>
          <a:prstGeom prst="flowChartMultidocument">
            <a:avLst/>
          </a:prstGeom>
          <a:solidFill>
            <a:srgbClr val="D9F1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 smtClean="0">
                <a:solidFill>
                  <a:schemeClr val="tx1"/>
                </a:solidFill>
                <a:cs typeface="Arial" pitchFamily="34" charset="0"/>
              </a:rPr>
              <a:t>クローン</a:t>
            </a:r>
            <a:endParaRPr lang="en-US" altLang="ja-JP" sz="14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 smtClean="0">
                <a:solidFill>
                  <a:schemeClr val="tx1"/>
                </a:solidFill>
                <a:cs typeface="Arial" pitchFamily="34" charset="0"/>
              </a:rPr>
              <a:t>リスト</a:t>
            </a:r>
            <a:endParaRPr lang="ja-JP" alt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0" name="Picture 3" descr="C:\Users\m-toku\Desktop\図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39" y="3742639"/>
            <a:ext cx="1748382" cy="132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右矢印 14"/>
          <p:cNvSpPr/>
          <p:nvPr/>
        </p:nvSpPr>
        <p:spPr bwMode="auto">
          <a:xfrm>
            <a:off x="6741074" y="5546163"/>
            <a:ext cx="851576" cy="629732"/>
          </a:xfrm>
          <a:prstGeom prst="rightArrow">
            <a:avLst>
              <a:gd name="adj1" fmla="val 64427"/>
              <a:gd name="adj2" fmla="val 38945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defRPr/>
            </a:pPr>
            <a:r>
              <a:rPr lang="en-US" altLang="ja-JP" sz="1600" b="1" kern="0" dirty="0" smtClean="0">
                <a:latin typeface="Arial" pitchFamily="34" charset="0"/>
                <a:ea typeface="+mn-ea"/>
                <a:cs typeface="Arial" pitchFamily="34" charset="0"/>
              </a:rPr>
              <a:t>3. </a:t>
            </a:r>
            <a:r>
              <a:rPr lang="ja-JP" altLang="en-US" sz="1600" b="1" kern="0" dirty="0" smtClean="0">
                <a:latin typeface="Arial" pitchFamily="34" charset="0"/>
                <a:ea typeface="+mn-ea"/>
                <a:cs typeface="Arial" pitchFamily="34" charset="0"/>
              </a:rPr>
              <a:t>作成</a:t>
            </a:r>
            <a:endParaRPr lang="en-US" altLang="ja-JP" sz="1600" b="1" kern="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右矢印 15"/>
          <p:cNvSpPr/>
          <p:nvPr/>
        </p:nvSpPr>
        <p:spPr bwMode="auto">
          <a:xfrm>
            <a:off x="3364008" y="5546163"/>
            <a:ext cx="1279999" cy="556811"/>
          </a:xfrm>
          <a:prstGeom prst="rightArrow">
            <a:avLst>
              <a:gd name="adj1" fmla="val 71908"/>
              <a:gd name="adj2" fmla="val 32199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defRPr/>
            </a:pPr>
            <a:r>
              <a:rPr lang="en-US" altLang="ja-JP" sz="1600" b="1" kern="0" dirty="0" smtClean="0">
                <a:latin typeface="Arial" pitchFamily="34" charset="0"/>
                <a:ea typeface="+mn-ea"/>
                <a:cs typeface="Arial" pitchFamily="34" charset="0"/>
              </a:rPr>
              <a:t>2. </a:t>
            </a:r>
            <a:r>
              <a:rPr lang="ja-JP" altLang="en-US" sz="1600" b="1" kern="0" dirty="0" smtClean="0">
                <a:latin typeface="Arial" pitchFamily="34" charset="0"/>
                <a:ea typeface="+mn-ea"/>
                <a:cs typeface="Arial" pitchFamily="34" charset="0"/>
              </a:rPr>
              <a:t>自動分類</a:t>
            </a:r>
            <a:endParaRPr lang="en-US" altLang="ja-JP" sz="1600" b="1" kern="0" dirty="0" smtClean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3184202" y="3742639"/>
            <a:ext cx="2336375" cy="379042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0000"/>
              <a:defRPr/>
            </a:pPr>
            <a:r>
              <a:rPr lang="en-US" altLang="ja-JP" sz="1600" b="1" kern="0" dirty="0" smtClean="0">
                <a:latin typeface="+mn-lt"/>
                <a:ea typeface="+mn-ea"/>
              </a:rPr>
              <a:t>1. </a:t>
            </a:r>
            <a:r>
              <a:rPr lang="ja-JP" altLang="en-US" sz="1600" b="1" kern="0" dirty="0" smtClean="0">
                <a:latin typeface="+mn-lt"/>
                <a:ea typeface="+mn-ea"/>
              </a:rPr>
              <a:t>クローンの分類を定義</a:t>
            </a:r>
            <a:endParaRPr lang="en-US" altLang="ja-JP" sz="1600" b="1" kern="0" dirty="0">
              <a:latin typeface="+mn-lt"/>
              <a:ea typeface="+mn-ea"/>
            </a:endParaRPr>
          </a:p>
        </p:txBody>
      </p:sp>
      <p:sp>
        <p:nvSpPr>
          <p:cNvPr id="19" name="額縁 18"/>
          <p:cNvSpPr/>
          <p:nvPr/>
        </p:nvSpPr>
        <p:spPr>
          <a:xfrm>
            <a:off x="1971115" y="5477992"/>
            <a:ext cx="1353830" cy="712944"/>
          </a:xfrm>
          <a:prstGeom prst="beve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b="1" dirty="0" smtClean="0">
                <a:solidFill>
                  <a:schemeClr val="tx1"/>
                </a:solidFill>
                <a:cs typeface="Arial" pitchFamily="34" charset="0"/>
              </a:rPr>
              <a:t>自動分類ツール</a:t>
            </a:r>
            <a:endParaRPr kumimoji="1" lang="ja-JP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" name="下矢印 19"/>
          <p:cNvSpPr/>
          <p:nvPr/>
        </p:nvSpPr>
        <p:spPr>
          <a:xfrm>
            <a:off x="2238852" y="5108171"/>
            <a:ext cx="896484" cy="337422"/>
          </a:xfrm>
          <a:prstGeom prst="downArrow">
            <a:avLst>
              <a:gd name="adj1" fmla="val 66923"/>
              <a:gd name="adj2" fmla="val 3210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b="1" dirty="0" smtClean="0">
                <a:solidFill>
                  <a:schemeClr val="tx1"/>
                </a:solidFill>
                <a:cs typeface="Arial" pitchFamily="34" charset="0"/>
              </a:rPr>
              <a:t>利用</a:t>
            </a:r>
            <a:endParaRPr kumimoji="1" lang="ja-JP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626261" y="4820932"/>
            <a:ext cx="2322002" cy="1812748"/>
            <a:chOff x="4626261" y="4820932"/>
            <a:chExt cx="2322002" cy="1812748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4626261" y="5072094"/>
              <a:ext cx="1997637" cy="1561586"/>
              <a:chOff x="3923928" y="3780984"/>
              <a:chExt cx="1997637" cy="1561586"/>
            </a:xfrm>
          </p:grpSpPr>
          <p:pic>
            <p:nvPicPr>
              <p:cNvPr id="12" name="Picture 5" descr="C:\Users\m-toku\Desktop\図4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3928" y="4143956"/>
                <a:ext cx="1637597" cy="1198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5" descr="C:\Users\m-toku\Desktop\図4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1848" y="3985772"/>
                <a:ext cx="1637597" cy="1198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5" descr="C:\Users\m-toku\Desktop\図4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3968" y="3780984"/>
                <a:ext cx="1637597" cy="1198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正方形/長方形 20"/>
            <p:cNvSpPr/>
            <p:nvPr/>
          </p:nvSpPr>
          <p:spPr bwMode="auto">
            <a:xfrm>
              <a:off x="4830486" y="4820932"/>
              <a:ext cx="2117777" cy="37904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Clr>
                  <a:schemeClr val="accent2"/>
                </a:buClr>
                <a:buSzPct val="80000"/>
                <a:defRPr/>
              </a:pPr>
              <a:r>
                <a:rPr lang="ja-JP" altLang="en-US" sz="1600" b="1" kern="0" dirty="0" smtClean="0">
                  <a:latin typeface="+mn-lt"/>
                  <a:ea typeface="+mn-ea"/>
                </a:rPr>
                <a:t>分類されたクローンリスト</a:t>
              </a:r>
              <a:endParaRPr lang="en-US" altLang="ja-JP" sz="1600" b="1" kern="0" dirty="0">
                <a:latin typeface="+mn-lt"/>
                <a:ea typeface="+mn-ea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7592650" y="4820932"/>
            <a:ext cx="1418439" cy="1913468"/>
            <a:chOff x="7592650" y="4820932"/>
            <a:chExt cx="1418439" cy="1913468"/>
          </a:xfrm>
        </p:grpSpPr>
        <p:pic>
          <p:nvPicPr>
            <p:cNvPr id="18" name="Picture 2" descr="C:\Users\m-toku\Desktop\図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2650" y="5017978"/>
              <a:ext cx="1418439" cy="1716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正方形/長方形 21"/>
            <p:cNvSpPr/>
            <p:nvPr/>
          </p:nvSpPr>
          <p:spPr bwMode="auto">
            <a:xfrm>
              <a:off x="7592650" y="4820932"/>
              <a:ext cx="1353606" cy="37904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Clr>
                  <a:schemeClr val="accent2"/>
                </a:buClr>
                <a:buSzPct val="80000"/>
                <a:defRPr/>
              </a:pPr>
              <a:r>
                <a:rPr lang="ja-JP" altLang="en-US" sz="1600" b="1" kern="0" dirty="0" smtClean="0">
                  <a:latin typeface="+mn-lt"/>
                  <a:ea typeface="+mn-ea"/>
                </a:rPr>
                <a:t>集約パターン</a:t>
              </a:r>
              <a:endParaRPr lang="en-US" altLang="ja-JP" sz="1600" b="1" kern="0" dirty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37768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正方形/長方形 18"/>
          <p:cNvSpPr>
            <a:spLocks noChangeArrowheads="1"/>
          </p:cNvSpPr>
          <p:nvPr/>
        </p:nvSpPr>
        <p:spPr bwMode="auto">
          <a:xfrm>
            <a:off x="32392" y="2348880"/>
            <a:ext cx="9111608" cy="4509120"/>
          </a:xfrm>
          <a:prstGeom prst="rect">
            <a:avLst/>
          </a:prstGeom>
          <a:solidFill>
            <a:schemeClr val="tx1">
              <a:lumMod val="50000"/>
              <a:lumOff val="50000"/>
              <a:alpha val="34117"/>
            </a:schemeClr>
          </a:solidFill>
          <a:ln w="127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0" lang="ja-JP" altLang="en-US" sz="1300">
              <a:latin typeface="Times New Roman" pitchFamily="18" charset="0"/>
              <a:ea typeface="MS UI Gothic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1407840" y="2996952"/>
            <a:ext cx="1599410" cy="3861048"/>
          </a:xfrm>
          <a:prstGeom prst="rect">
            <a:avLst/>
          </a:prstGeom>
          <a:solidFill>
            <a:srgbClr val="F9DEA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14884" y="908497"/>
            <a:ext cx="8929116" cy="1512391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各コードクローンの特徴に対してそれぞれ集約パターンを作成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1</a:t>
            </a:r>
            <a:r>
              <a:rPr kumimoji="1" lang="ja-JP" altLang="en-US" dirty="0" err="1" smtClean="0"/>
              <a:t>つを</a:t>
            </a:r>
            <a:r>
              <a:rPr kumimoji="1" lang="ja-JP" altLang="en-US" dirty="0" smtClean="0"/>
              <a:t>提案および有効性の評価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55600-1135-4A8B-BD92-3DD5EDE84E68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集約パターンの作成と評価</a:t>
            </a:r>
            <a:r>
              <a:rPr kumimoji="1" lang="en-US" altLang="ja-JP" dirty="0" smtClean="0"/>
              <a:t>	</a:t>
            </a:r>
            <a:endParaRPr kumimoji="1" lang="ja-JP" altLang="en-US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1426903" y="3059608"/>
            <a:ext cx="1580346" cy="966597"/>
            <a:chOff x="941155" y="2996596"/>
            <a:chExt cx="1296144" cy="985577"/>
          </a:xfrm>
        </p:grpSpPr>
        <p:pic>
          <p:nvPicPr>
            <p:cNvPr id="5" name="Picture 3" descr="C:\Users\m-toku\Desktop\図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155" y="2996596"/>
              <a:ext cx="1296144" cy="985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正方形/長方形 7"/>
            <p:cNvSpPr/>
            <p:nvPr/>
          </p:nvSpPr>
          <p:spPr>
            <a:xfrm>
              <a:off x="1442266" y="3284984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9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439467" y="3573016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9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979712" y="3401380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9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979712" y="3789040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9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pic>
        <p:nvPicPr>
          <p:cNvPr id="23" name="Picture 2" descr="C:\Users\m-toku\Desktop\図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196" y="3028345"/>
            <a:ext cx="1135932" cy="127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右矢印 25"/>
          <p:cNvSpPr/>
          <p:nvPr/>
        </p:nvSpPr>
        <p:spPr>
          <a:xfrm>
            <a:off x="3102324" y="2891537"/>
            <a:ext cx="1420736" cy="1059691"/>
          </a:xfrm>
          <a:prstGeom prst="rightArrow">
            <a:avLst>
              <a:gd name="adj1" fmla="val 50000"/>
              <a:gd name="adj2" fmla="val 304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b="1" dirty="0" smtClean="0">
                <a:solidFill>
                  <a:schemeClr val="tx1"/>
                </a:solidFill>
                <a:cs typeface="Arial" pitchFamily="34" charset="0"/>
              </a:rPr>
              <a:t>集約パターン</a:t>
            </a:r>
            <a:endParaRPr kumimoji="1" lang="en-US" altLang="ja-JP" sz="16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b="1" dirty="0" smtClean="0">
                <a:solidFill>
                  <a:schemeClr val="tx1"/>
                </a:solidFill>
                <a:cs typeface="Arial" pitchFamily="34" charset="0"/>
              </a:rPr>
              <a:t>作成</a:t>
            </a:r>
            <a:endParaRPr kumimoji="1" lang="ja-JP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1465462" y="5173668"/>
            <a:ext cx="1541787" cy="919627"/>
            <a:chOff x="941155" y="5301208"/>
            <a:chExt cx="1296144" cy="985577"/>
          </a:xfrm>
        </p:grpSpPr>
        <p:pic>
          <p:nvPicPr>
            <p:cNvPr id="7" name="Picture 3" descr="C:\Users\m-toku\Desktop\図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155" y="5301208"/>
              <a:ext cx="1296144" cy="985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正方形/長方形 15"/>
            <p:cNvSpPr/>
            <p:nvPr/>
          </p:nvSpPr>
          <p:spPr>
            <a:xfrm>
              <a:off x="1435485" y="5793996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9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432686" y="5949280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9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1979712" y="5793996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9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979712" y="5913276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9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pic>
        <p:nvPicPr>
          <p:cNvPr id="25" name="Picture 2" descr="C:\Users\m-toku\Desktop\図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060" y="4451612"/>
            <a:ext cx="623690" cy="69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グループ化 20"/>
          <p:cNvGrpSpPr/>
          <p:nvPr/>
        </p:nvGrpSpPr>
        <p:grpSpPr>
          <a:xfrm>
            <a:off x="1436923" y="4061955"/>
            <a:ext cx="1570326" cy="1070949"/>
            <a:chOff x="938210" y="4153007"/>
            <a:chExt cx="1296144" cy="985577"/>
          </a:xfrm>
        </p:grpSpPr>
        <p:pic>
          <p:nvPicPr>
            <p:cNvPr id="6" name="Picture 3" descr="C:\Users\m-toku\Desktop\図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210" y="4153007"/>
              <a:ext cx="1296144" cy="985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正方形/長方形 11"/>
            <p:cNvSpPr/>
            <p:nvPr/>
          </p:nvSpPr>
          <p:spPr>
            <a:xfrm>
              <a:off x="1435485" y="4509120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9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439467" y="4797152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9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1979712" y="5013176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9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1979712" y="4645795"/>
              <a:ext cx="144016" cy="7200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9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33" name="正方形/長方形 32"/>
          <p:cNvSpPr/>
          <p:nvPr/>
        </p:nvSpPr>
        <p:spPr>
          <a:xfrm>
            <a:off x="3995936" y="2496844"/>
            <a:ext cx="1944216" cy="4099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b="1" dirty="0" smtClean="0">
                <a:solidFill>
                  <a:schemeClr val="tx1"/>
                </a:solidFill>
                <a:cs typeface="Arial" pitchFamily="34" charset="0"/>
              </a:rPr>
              <a:t>集約パターン集作成</a:t>
            </a:r>
            <a:endParaRPr kumimoji="1" lang="ja-JP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940152" y="6249679"/>
            <a:ext cx="2726335" cy="5779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600" b="1" dirty="0">
                <a:solidFill>
                  <a:schemeClr val="tx1"/>
                </a:solidFill>
                <a:cs typeface="Arial" pitchFamily="34" charset="0"/>
              </a:rPr>
              <a:t>既存</a:t>
            </a:r>
            <a:r>
              <a:rPr lang="ja-JP" altLang="en-US" sz="1600" b="1" dirty="0" smtClean="0">
                <a:solidFill>
                  <a:schemeClr val="tx1"/>
                </a:solidFill>
                <a:cs typeface="Arial" pitchFamily="34" charset="0"/>
              </a:rPr>
              <a:t>のパターンとの比較実験</a:t>
            </a:r>
            <a:endParaRPr kumimoji="1" lang="ja-JP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1781901" y="6142236"/>
            <a:ext cx="851288" cy="638359"/>
            <a:chOff x="2105892" y="5517233"/>
            <a:chExt cx="600581" cy="468380"/>
          </a:xfrm>
        </p:grpSpPr>
        <p:pic>
          <p:nvPicPr>
            <p:cNvPr id="53" name="Picture 3" descr="C:\Users\m-toku\Desktop\図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892" y="5517233"/>
              <a:ext cx="600581" cy="468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正方形/長方形 53"/>
            <p:cNvSpPr/>
            <p:nvPr/>
          </p:nvSpPr>
          <p:spPr>
            <a:xfrm>
              <a:off x="2334945" y="5751423"/>
              <a:ext cx="66731" cy="3422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9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2333648" y="5825219"/>
              <a:ext cx="66731" cy="3422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9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2587118" y="5751423"/>
              <a:ext cx="66731" cy="3422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9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2587118" y="5808109"/>
              <a:ext cx="66731" cy="3422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9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58" name="正方形/長方形 57"/>
          <p:cNvSpPr/>
          <p:nvPr/>
        </p:nvSpPr>
        <p:spPr>
          <a:xfrm>
            <a:off x="1098018" y="2481622"/>
            <a:ext cx="2050974" cy="4099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600" b="1" dirty="0">
                <a:solidFill>
                  <a:schemeClr val="tx1"/>
                </a:solidFill>
                <a:cs typeface="Arial" pitchFamily="34" charset="0"/>
              </a:rPr>
              <a:t>全て</a:t>
            </a:r>
            <a:r>
              <a:rPr lang="ja-JP" altLang="en-US" sz="1600" b="1" dirty="0" smtClean="0">
                <a:solidFill>
                  <a:schemeClr val="tx1"/>
                </a:solidFill>
                <a:cs typeface="Arial" pitchFamily="34" charset="0"/>
              </a:rPr>
              <a:t>のクローンの特徴</a:t>
            </a:r>
            <a:endParaRPr kumimoji="1" lang="ja-JP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050" name="Picture 2" descr="C:\Users\m-toku\Dropbox\..2 修論_徳永\修論発表\作業時間の比較概念図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32" y="5207830"/>
            <a:ext cx="3456384" cy="98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3" descr="C:\Users\m-toku\Desktop\図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" y="4488037"/>
            <a:ext cx="999390" cy="75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左中かっこ 27"/>
          <p:cNvSpPr/>
          <p:nvPr/>
        </p:nvSpPr>
        <p:spPr bwMode="auto">
          <a:xfrm>
            <a:off x="1098017" y="3342442"/>
            <a:ext cx="230057" cy="3033776"/>
          </a:xfrm>
          <a:prstGeom prst="leftBrace">
            <a:avLst>
              <a:gd name="adj1" fmla="val 8333"/>
              <a:gd name="adj2" fmla="val 49145"/>
            </a:avLst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曲折矢印 31"/>
          <p:cNvSpPr/>
          <p:nvPr/>
        </p:nvSpPr>
        <p:spPr>
          <a:xfrm rot="5400000">
            <a:off x="6434523" y="3314589"/>
            <a:ext cx="1305611" cy="1882110"/>
          </a:xfrm>
          <a:prstGeom prst="bentArrow">
            <a:avLst>
              <a:gd name="adj1" fmla="val 31450"/>
              <a:gd name="adj2" fmla="val 25000"/>
              <a:gd name="adj3" fmla="val 25000"/>
              <a:gd name="adj4" fmla="val 437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283302" y="3602838"/>
            <a:ext cx="12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提案・評価</a:t>
            </a:r>
            <a:endParaRPr kumimoji="1" lang="en-US" altLang="ja-JP" b="1" dirty="0" smtClean="0"/>
          </a:p>
        </p:txBody>
      </p:sp>
      <p:pic>
        <p:nvPicPr>
          <p:cNvPr id="70" name="Picture 2" descr="C:\Users\m-toku\Desktop\図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826" y="5319661"/>
            <a:ext cx="623690" cy="69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直線矢印コネクタ 28"/>
          <p:cNvCxnSpPr/>
          <p:nvPr/>
        </p:nvCxnSpPr>
        <p:spPr bwMode="auto">
          <a:xfrm>
            <a:off x="3275856" y="4735576"/>
            <a:ext cx="1008112" cy="0"/>
          </a:xfrm>
          <a:prstGeom prst="straightConnector1">
            <a:avLst/>
          </a:prstGeom>
          <a:solidFill>
            <a:schemeClr val="accent2"/>
          </a:solidFill>
          <a:ln w="635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47" name="直線矢印コネクタ 46"/>
          <p:cNvCxnSpPr/>
          <p:nvPr/>
        </p:nvCxnSpPr>
        <p:spPr bwMode="auto">
          <a:xfrm>
            <a:off x="3275856" y="5633481"/>
            <a:ext cx="1008112" cy="0"/>
          </a:xfrm>
          <a:prstGeom prst="straightConnector1">
            <a:avLst/>
          </a:prstGeom>
          <a:solidFill>
            <a:schemeClr val="accent2"/>
          </a:solidFill>
          <a:ln w="635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48" name="正方形/長方形 47"/>
          <p:cNvSpPr/>
          <p:nvPr/>
        </p:nvSpPr>
        <p:spPr>
          <a:xfrm>
            <a:off x="-57622" y="3951229"/>
            <a:ext cx="1270667" cy="5759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1600" b="1" dirty="0" smtClean="0">
                <a:solidFill>
                  <a:schemeClr val="tx1"/>
                </a:solidFill>
                <a:cs typeface="Arial" pitchFamily="34" charset="0"/>
              </a:rPr>
              <a:t>定義した</a:t>
            </a:r>
            <a:r>
              <a:rPr kumimoji="1" lang="en-US" altLang="ja-JP" sz="1600" b="1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kumimoji="1" lang="en-US" altLang="ja-JP" sz="1600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kumimoji="1" lang="ja-JP" altLang="en-US" sz="1600" b="1" dirty="0" smtClean="0">
                <a:solidFill>
                  <a:schemeClr val="tx1"/>
                </a:solidFill>
                <a:cs typeface="Arial" pitchFamily="34" charset="0"/>
              </a:rPr>
              <a:t>クローン分類</a:t>
            </a:r>
            <a:endParaRPr kumimoji="1" lang="ja-JP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11559" y="1052513"/>
            <a:ext cx="7560841" cy="2304479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名前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差異がメソッド呼び出しであるコードクローンのメソッド抽出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コードクローンの特徴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55600-1135-4A8B-BD92-3DD5EDE84E68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提案する集約パターン</a:t>
            </a:r>
            <a:r>
              <a:rPr kumimoji="1" lang="en-US" altLang="ja-JP" dirty="0" smtClean="0"/>
              <a:t>(1/2)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81624"/>
            <a:ext cx="5472608" cy="297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83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255600-1135-4A8B-BD92-3DD5EDE84E68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提案</a:t>
            </a:r>
            <a:r>
              <a:rPr lang="ja-JP" altLang="en-US" dirty="0" smtClean="0"/>
              <a:t>する集約パターン</a:t>
            </a:r>
            <a:r>
              <a:rPr lang="en-US" altLang="ja-JP" dirty="0" smtClean="0"/>
              <a:t>(2/2)</a:t>
            </a:r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2868868" y="3847965"/>
            <a:ext cx="1379097" cy="1722097"/>
            <a:chOff x="2868868" y="3847965"/>
            <a:chExt cx="1379097" cy="1722097"/>
          </a:xfrm>
        </p:grpSpPr>
        <p:sp>
          <p:nvSpPr>
            <p:cNvPr id="11" name="曲折矢印 10"/>
            <p:cNvSpPr/>
            <p:nvPr/>
          </p:nvSpPr>
          <p:spPr>
            <a:xfrm rot="16200000">
              <a:off x="2947644" y="3852142"/>
              <a:ext cx="1304497" cy="1296144"/>
            </a:xfrm>
            <a:prstGeom prst="bentArrow">
              <a:avLst>
                <a:gd name="adj1" fmla="val 12402"/>
                <a:gd name="adj2" fmla="val 18386"/>
                <a:gd name="adj3" fmla="val 24370"/>
                <a:gd name="adj4" fmla="val 43750"/>
              </a:avLst>
            </a:prstGeom>
            <a:solidFill>
              <a:schemeClr val="accent3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4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4099" name="Picture 3" descr="C:\Program Files\Microsoft Office\MEDIA\CAGCAT10\j0292020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8868" y="4475634"/>
              <a:ext cx="919397" cy="1094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グループ化 7"/>
          <p:cNvGrpSpPr/>
          <p:nvPr/>
        </p:nvGrpSpPr>
        <p:grpSpPr>
          <a:xfrm>
            <a:off x="0" y="3888280"/>
            <a:ext cx="2743191" cy="2683935"/>
            <a:chOff x="-815379" y="2374194"/>
            <a:chExt cx="2962239" cy="3511345"/>
          </a:xfrm>
        </p:grpSpPr>
        <p:sp>
          <p:nvSpPr>
            <p:cNvPr id="7" name="縦巻き 6"/>
            <p:cNvSpPr/>
            <p:nvPr/>
          </p:nvSpPr>
          <p:spPr>
            <a:xfrm>
              <a:off x="-815379" y="2374194"/>
              <a:ext cx="2962239" cy="3511345"/>
            </a:xfrm>
            <a:prstGeom prst="verticalScroll">
              <a:avLst>
                <a:gd name="adj" fmla="val 746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000" b="1" dirty="0">
                  <a:solidFill>
                    <a:schemeClr val="tx1"/>
                  </a:solidFill>
                  <a:cs typeface="Arial" pitchFamily="34" charset="0"/>
                </a:rPr>
                <a:t>Fowler</a:t>
              </a:r>
              <a:r>
                <a:rPr lang="ja-JP" altLang="en-US" sz="2000" b="1" dirty="0">
                  <a:solidFill>
                    <a:schemeClr val="tx1"/>
                  </a:solidFill>
                  <a:cs typeface="Arial" pitchFamily="34" charset="0"/>
                </a:rPr>
                <a:t>のパターン</a:t>
              </a:r>
              <a:r>
                <a:rPr lang="en-US" altLang="ja-JP" sz="2000" b="1" dirty="0">
                  <a:solidFill>
                    <a:schemeClr val="tx1"/>
                  </a:solidFill>
                  <a:cs typeface="Arial" pitchFamily="34" charset="0"/>
                </a:rPr>
                <a:t/>
              </a:r>
              <a:br>
                <a:rPr lang="en-US" altLang="ja-JP" sz="2000" b="1" dirty="0">
                  <a:solidFill>
                    <a:schemeClr val="tx1"/>
                  </a:solidFill>
                  <a:cs typeface="Arial" pitchFamily="34" charset="0"/>
                </a:rPr>
              </a:br>
              <a:r>
                <a:rPr lang="ja-JP" altLang="en-US" sz="2000" b="1" dirty="0">
                  <a:solidFill>
                    <a:schemeClr val="tx1"/>
                  </a:solidFill>
                  <a:cs typeface="Arial" pitchFamily="34" charset="0"/>
                </a:rPr>
                <a:t>（同じクラスのコードクローン</a:t>
              </a:r>
              <a:r>
                <a:rPr lang="ja-JP" altLang="en-US" sz="2000" b="1" dirty="0" smtClean="0">
                  <a:solidFill>
                    <a:schemeClr val="tx1"/>
                  </a:solidFill>
                  <a:cs typeface="Arial" pitchFamily="34" charset="0"/>
                </a:rPr>
                <a:t>）</a:t>
              </a:r>
              <a:endParaRPr lang="en-US" altLang="ja-JP" sz="2000" b="1" dirty="0">
                <a:solidFill>
                  <a:schemeClr val="tx1"/>
                </a:solidFill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000" b="1" dirty="0">
                  <a:solidFill>
                    <a:schemeClr val="tx1"/>
                  </a:solidFill>
                  <a:cs typeface="Arial" pitchFamily="34" charset="0"/>
                </a:rPr>
                <a:t>・　明記されて</a:t>
              </a:r>
              <a:r>
                <a:rPr lang="ja-JP" altLang="en-US" sz="2000" b="1" dirty="0" smtClean="0">
                  <a:solidFill>
                    <a:schemeClr val="tx1"/>
                  </a:solidFill>
                  <a:cs typeface="Arial" pitchFamily="34" charset="0"/>
                </a:rPr>
                <a:t>いない</a:t>
              </a:r>
              <a:endParaRPr lang="en-US" altLang="ja-JP" sz="2000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altLang="ja-JP" sz="1200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altLang="ja-JP" sz="1200" b="1" dirty="0">
                <a:solidFill>
                  <a:schemeClr val="tx1"/>
                </a:solidFill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altLang="ja-JP" sz="1200" b="1" dirty="0">
                <a:solidFill>
                  <a:schemeClr val="tx1"/>
                </a:solidFill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altLang="ja-JP" sz="12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4100" name="Picture 4" descr="C:\Users\m-toku\AppData\Local\Microsoft\Windows\Temporary Internet Files\Content.IE5\G6YND627\MC900293468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84" y="4606597"/>
              <a:ext cx="490585" cy="1044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縦巻き 16"/>
          <p:cNvSpPr/>
          <p:nvPr/>
        </p:nvSpPr>
        <p:spPr>
          <a:xfrm>
            <a:off x="3788265" y="3828332"/>
            <a:ext cx="5355735" cy="3029668"/>
          </a:xfrm>
          <a:prstGeom prst="verticalScroll">
            <a:avLst>
              <a:gd name="adj" fmla="val 7353"/>
            </a:avLst>
          </a:pr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16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000" b="1" dirty="0" smtClean="0">
                <a:solidFill>
                  <a:schemeClr val="tx1"/>
                </a:solidFill>
                <a:cs typeface="Arial" pitchFamily="34" charset="0"/>
              </a:rPr>
              <a:t>提案</a:t>
            </a:r>
            <a:r>
              <a:rPr lang="ja-JP" altLang="en-US" sz="2000" b="1" dirty="0">
                <a:solidFill>
                  <a:schemeClr val="tx1"/>
                </a:solidFill>
                <a:cs typeface="Arial" pitchFamily="34" charset="0"/>
              </a:rPr>
              <a:t>する集約</a:t>
            </a:r>
            <a:r>
              <a:rPr lang="ja-JP" altLang="en-US" sz="2000" b="1" dirty="0" smtClean="0">
                <a:solidFill>
                  <a:schemeClr val="tx1"/>
                </a:solidFill>
                <a:cs typeface="Arial" pitchFamily="34" charset="0"/>
              </a:rPr>
              <a:t>パターンの集約プロセス</a:t>
            </a:r>
            <a:endParaRPr lang="en-US" altLang="ja-JP" sz="20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2000" b="1" dirty="0">
              <a:solidFill>
                <a:schemeClr val="tx1"/>
              </a:solidFill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ja-JP" altLang="en-US" sz="2000" b="1" dirty="0" smtClean="0">
                <a:solidFill>
                  <a:schemeClr val="tx1"/>
                </a:solidFill>
                <a:cs typeface="Arial" pitchFamily="34" charset="0"/>
              </a:rPr>
              <a:t>差異</a:t>
            </a:r>
            <a:r>
              <a:rPr lang="ja-JP" altLang="en-US" sz="2000" b="1" dirty="0">
                <a:solidFill>
                  <a:schemeClr val="tx1"/>
                </a:solidFill>
                <a:cs typeface="Arial" pitchFamily="34" charset="0"/>
              </a:rPr>
              <a:t>を持つ変数の型を調査</a:t>
            </a:r>
            <a:endParaRPr lang="en-US" altLang="ja-JP" sz="2000" b="1" dirty="0">
              <a:solidFill>
                <a:schemeClr val="tx1"/>
              </a:solidFill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ja-JP" altLang="en-US" sz="2000" b="1" dirty="0">
                <a:solidFill>
                  <a:schemeClr val="tx1"/>
                </a:solidFill>
                <a:cs typeface="Arial" pitchFamily="34" charset="0"/>
              </a:rPr>
              <a:t>差異を変数で置き換え</a:t>
            </a:r>
            <a:endParaRPr lang="en-US" altLang="ja-JP" sz="2000" b="1" dirty="0">
              <a:solidFill>
                <a:schemeClr val="tx1"/>
              </a:solidFill>
              <a:cs typeface="Arial" pitchFamily="34" charset="0"/>
            </a:endParaRPr>
          </a:p>
          <a:p>
            <a:pPr marL="857250" lvl="1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ja-JP" altLang="en-US" sz="2000" b="1" dirty="0" smtClean="0">
                <a:solidFill>
                  <a:schemeClr val="tx1"/>
                </a:solidFill>
                <a:cs typeface="Arial" pitchFamily="34" charset="0"/>
              </a:rPr>
              <a:t>対応する型</a:t>
            </a:r>
            <a:r>
              <a:rPr lang="ja-JP" altLang="en-US" sz="2000" b="1" dirty="0">
                <a:solidFill>
                  <a:schemeClr val="tx1"/>
                </a:solidFill>
                <a:cs typeface="Arial" pitchFamily="34" charset="0"/>
              </a:rPr>
              <a:t>を持つ一時変数を</a:t>
            </a:r>
            <a:r>
              <a:rPr lang="ja-JP" altLang="en-US" sz="2000" b="1" dirty="0" smtClean="0">
                <a:solidFill>
                  <a:schemeClr val="tx1"/>
                </a:solidFill>
                <a:cs typeface="Arial" pitchFamily="34" charset="0"/>
              </a:rPr>
              <a:t>定義</a:t>
            </a:r>
            <a:endParaRPr lang="en-US" altLang="ja-JP" sz="20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marL="857250" lvl="1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ja-JP" altLang="en-US" sz="2000" b="1" dirty="0" smtClean="0">
                <a:solidFill>
                  <a:schemeClr val="tx1"/>
                </a:solidFill>
                <a:cs typeface="Arial" pitchFamily="34" charset="0"/>
              </a:rPr>
              <a:t>一時変数に差異を代入</a:t>
            </a:r>
            <a:endParaRPr lang="en-US" altLang="ja-JP" sz="2000" b="1" dirty="0">
              <a:solidFill>
                <a:schemeClr val="tx1"/>
              </a:solidFill>
              <a:cs typeface="Arial" pitchFamily="34" charset="0"/>
            </a:endParaRPr>
          </a:p>
          <a:p>
            <a:pPr marL="857250" lvl="1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ja-JP" altLang="en-US" sz="2000" b="1" dirty="0">
                <a:solidFill>
                  <a:schemeClr val="tx1"/>
                </a:solidFill>
                <a:cs typeface="Arial" pitchFamily="34" charset="0"/>
              </a:rPr>
              <a:t>差異を定義した一時変数に</a:t>
            </a:r>
            <a:r>
              <a:rPr lang="ja-JP" altLang="en-US" sz="2000" b="1" dirty="0" smtClean="0">
                <a:solidFill>
                  <a:schemeClr val="tx1"/>
                </a:solidFill>
                <a:cs typeface="Arial" pitchFamily="34" charset="0"/>
              </a:rPr>
              <a:t>置き換え</a:t>
            </a:r>
            <a:endParaRPr lang="en-US" altLang="ja-JP" sz="20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ja-JP" altLang="en-US" sz="2000" b="1" dirty="0">
                <a:solidFill>
                  <a:schemeClr val="tx1"/>
                </a:solidFill>
                <a:cs typeface="Arial" pitchFamily="34" charset="0"/>
              </a:rPr>
              <a:t>新しい</a:t>
            </a:r>
            <a:r>
              <a:rPr lang="ja-JP" altLang="en-US" sz="2000" b="1" dirty="0" smtClean="0">
                <a:solidFill>
                  <a:schemeClr val="tx1"/>
                </a:solidFill>
                <a:cs typeface="Arial" pitchFamily="34" charset="0"/>
              </a:rPr>
              <a:t>メソッドを定義</a:t>
            </a:r>
            <a:endParaRPr lang="en-US" altLang="ja-JP" sz="20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ja-JP" altLang="en-US" sz="2000" b="1" dirty="0">
                <a:solidFill>
                  <a:schemeClr val="tx1"/>
                </a:solidFill>
                <a:cs typeface="Arial" pitchFamily="34" charset="0"/>
              </a:rPr>
              <a:t>・・</a:t>
            </a:r>
            <a:r>
              <a:rPr lang="ja-JP" altLang="en-US" sz="2000" b="1" dirty="0" smtClean="0">
                <a:solidFill>
                  <a:schemeClr val="tx1"/>
                </a:solidFill>
                <a:cs typeface="Arial" pitchFamily="34" charset="0"/>
              </a:rPr>
              <a:t>・</a:t>
            </a:r>
            <a:endParaRPr lang="en-US" altLang="ja-JP" sz="2000" b="1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3074" name="Picture 2" descr="C:\Users\m-toku\Desktop\プロセス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344" y="1651761"/>
            <a:ext cx="10144790" cy="170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-toku\Desktop\プロセス2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934" y="1614050"/>
            <a:ext cx="10174758" cy="214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-toku\Desktop\プロセス2-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033" y="1607549"/>
            <a:ext cx="10129804" cy="221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-toku\Desktop\プロセス2-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880" y="1609774"/>
            <a:ext cx="9747051" cy="201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メモ 5"/>
          <p:cNvSpPr/>
          <p:nvPr/>
        </p:nvSpPr>
        <p:spPr>
          <a:xfrm>
            <a:off x="1093357" y="1412189"/>
            <a:ext cx="7007035" cy="2304843"/>
          </a:xfrm>
          <a:prstGeom prst="foldedCorner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1579416" y="3229744"/>
            <a:ext cx="4298912" cy="505229"/>
            <a:chOff x="2112784" y="3068960"/>
            <a:chExt cx="4298912" cy="505229"/>
          </a:xfrm>
        </p:grpSpPr>
        <p:cxnSp>
          <p:nvCxnSpPr>
            <p:cNvPr id="14" name="直線コネクタ 13"/>
            <p:cNvCxnSpPr/>
            <p:nvPr/>
          </p:nvCxnSpPr>
          <p:spPr bwMode="auto">
            <a:xfrm>
              <a:off x="2112784" y="3068960"/>
              <a:ext cx="1949629" cy="0"/>
            </a:xfrm>
            <a:prstGeom prst="line">
              <a:avLst/>
            </a:prstGeom>
            <a:solidFill>
              <a:schemeClr val="accent2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6" name="正方形/長方形 15"/>
            <p:cNvSpPr/>
            <p:nvPr/>
          </p:nvSpPr>
          <p:spPr>
            <a:xfrm>
              <a:off x="2223169" y="3199258"/>
              <a:ext cx="4188527" cy="3749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400" b="1" dirty="0" smtClean="0">
                  <a:solidFill>
                    <a:srgbClr val="FF0000"/>
                  </a:solidFill>
                  <a:cs typeface="Arial" pitchFamily="34" charset="0"/>
                </a:rPr>
                <a:t>1. </a:t>
              </a:r>
              <a:r>
                <a:rPr lang="ja-JP" altLang="en-US" sz="2400" b="1" dirty="0" smtClean="0">
                  <a:solidFill>
                    <a:srgbClr val="FF0000"/>
                  </a:solidFill>
                  <a:cs typeface="Arial" pitchFamily="34" charset="0"/>
                </a:rPr>
                <a:t>差異を持つ変数の型を調査</a:t>
              </a:r>
              <a:endParaRPr kumimoji="1" lang="ja-JP" altLang="en-US" sz="24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1559404" y="1322301"/>
            <a:ext cx="7117052" cy="594531"/>
            <a:chOff x="1559404" y="2330413"/>
            <a:chExt cx="7117052" cy="594531"/>
          </a:xfrm>
        </p:grpSpPr>
        <p:cxnSp>
          <p:nvCxnSpPr>
            <p:cNvPr id="32" name="直線コネクタ 31"/>
            <p:cNvCxnSpPr/>
            <p:nvPr/>
          </p:nvCxnSpPr>
          <p:spPr bwMode="auto">
            <a:xfrm>
              <a:off x="1559404" y="2924944"/>
              <a:ext cx="1769162" cy="0"/>
            </a:xfrm>
            <a:prstGeom prst="line">
              <a:avLst/>
            </a:prstGeom>
            <a:solidFill>
              <a:schemeClr val="accent2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3" name="正方形/長方形 32"/>
            <p:cNvSpPr/>
            <p:nvPr/>
          </p:nvSpPr>
          <p:spPr>
            <a:xfrm>
              <a:off x="3784064" y="2330413"/>
              <a:ext cx="4892392" cy="49275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400" b="1" dirty="0" err="1" smtClean="0">
                  <a:solidFill>
                    <a:srgbClr val="FF0000"/>
                  </a:solidFill>
                  <a:cs typeface="Arial" pitchFamily="34" charset="0"/>
                </a:rPr>
                <a:t>i</a:t>
              </a:r>
              <a:r>
                <a:rPr lang="en-US" altLang="ja-JP" sz="2400" b="1" dirty="0" smtClean="0">
                  <a:solidFill>
                    <a:srgbClr val="FF0000"/>
                  </a:solidFill>
                  <a:cs typeface="Arial" pitchFamily="34" charset="0"/>
                </a:rPr>
                <a:t> .</a:t>
              </a:r>
              <a:r>
                <a:rPr lang="ja-JP" altLang="en-US" sz="2400" b="1" dirty="0" smtClean="0">
                  <a:solidFill>
                    <a:srgbClr val="FF0000"/>
                  </a:solidFill>
                  <a:cs typeface="Arial" pitchFamily="34" charset="0"/>
                </a:rPr>
                <a:t>対応</a:t>
              </a:r>
              <a:r>
                <a:rPr lang="ja-JP" altLang="en-US" sz="2400" b="1" dirty="0">
                  <a:solidFill>
                    <a:srgbClr val="FF0000"/>
                  </a:solidFill>
                  <a:cs typeface="Arial" pitchFamily="34" charset="0"/>
                </a:rPr>
                <a:t>する</a:t>
              </a:r>
              <a:r>
                <a:rPr lang="ja-JP" altLang="en-US" sz="2400" b="1" dirty="0" smtClean="0">
                  <a:solidFill>
                    <a:srgbClr val="FF0000"/>
                  </a:solidFill>
                  <a:cs typeface="Arial" pitchFamily="34" charset="0"/>
                </a:rPr>
                <a:t>型を持つ一時変数を定義</a:t>
              </a:r>
              <a:endParaRPr kumimoji="1" lang="ja-JP" altLang="en-US" sz="24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3301498" y="1196753"/>
            <a:ext cx="5412341" cy="792087"/>
            <a:chOff x="1814390" y="2192977"/>
            <a:chExt cx="5412341" cy="792087"/>
          </a:xfrm>
        </p:grpSpPr>
        <p:cxnSp>
          <p:nvCxnSpPr>
            <p:cNvPr id="35" name="直線コネクタ 34"/>
            <p:cNvCxnSpPr/>
            <p:nvPr/>
          </p:nvCxnSpPr>
          <p:spPr bwMode="auto">
            <a:xfrm>
              <a:off x="1814390" y="2985064"/>
              <a:ext cx="2278614" cy="0"/>
            </a:xfrm>
            <a:prstGeom prst="line">
              <a:avLst/>
            </a:prstGeom>
            <a:solidFill>
              <a:schemeClr val="accent2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6" name="正方形/長方形 35"/>
            <p:cNvSpPr/>
            <p:nvPr/>
          </p:nvSpPr>
          <p:spPr>
            <a:xfrm>
              <a:off x="3129954" y="2192977"/>
              <a:ext cx="4096777" cy="5165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400" b="1" dirty="0" smtClean="0">
                  <a:solidFill>
                    <a:srgbClr val="FF0000"/>
                  </a:solidFill>
                  <a:cs typeface="Arial" pitchFamily="34" charset="0"/>
                </a:rPr>
                <a:t>ii. </a:t>
              </a:r>
              <a:r>
                <a:rPr lang="ja-JP" altLang="en-US" sz="2400" b="1" dirty="0" smtClean="0">
                  <a:solidFill>
                    <a:srgbClr val="FF0000"/>
                  </a:solidFill>
                  <a:cs typeface="Arial" pitchFamily="34" charset="0"/>
                </a:rPr>
                <a:t>一時変数に差異を</a:t>
              </a:r>
              <a:r>
                <a:rPr lang="ja-JP" altLang="en-US" sz="2400" b="1" dirty="0">
                  <a:solidFill>
                    <a:srgbClr val="FF0000"/>
                  </a:solidFill>
                  <a:cs typeface="Arial" pitchFamily="34" charset="0"/>
                </a:rPr>
                <a:t>代入</a:t>
              </a:r>
              <a:endParaRPr lang="en-US" altLang="ja-JP" sz="2400" b="1" dirty="0" smtClean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1323094" y="2980346"/>
            <a:ext cx="7631057" cy="520662"/>
            <a:chOff x="1839162" y="2766286"/>
            <a:chExt cx="5733333" cy="391183"/>
          </a:xfrm>
        </p:grpSpPr>
        <p:cxnSp>
          <p:nvCxnSpPr>
            <p:cNvPr id="39" name="直線コネクタ 38"/>
            <p:cNvCxnSpPr/>
            <p:nvPr/>
          </p:nvCxnSpPr>
          <p:spPr bwMode="auto">
            <a:xfrm>
              <a:off x="1839162" y="3157469"/>
              <a:ext cx="614988" cy="0"/>
            </a:xfrm>
            <a:prstGeom prst="line">
              <a:avLst/>
            </a:prstGeom>
            <a:solidFill>
              <a:schemeClr val="accent2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40" name="正方形/長方形 39"/>
            <p:cNvSpPr/>
            <p:nvPr/>
          </p:nvSpPr>
          <p:spPr>
            <a:xfrm>
              <a:off x="3297863" y="2766286"/>
              <a:ext cx="4274632" cy="3849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2400" b="1" dirty="0" smtClean="0">
                  <a:solidFill>
                    <a:srgbClr val="FF0000"/>
                  </a:solidFill>
                  <a:cs typeface="Arial" pitchFamily="34" charset="0"/>
                </a:rPr>
                <a:t>iii. </a:t>
              </a:r>
              <a:r>
                <a:rPr kumimoji="1" lang="ja-JP" altLang="en-US" sz="2400" b="1" dirty="0" smtClean="0">
                  <a:solidFill>
                    <a:srgbClr val="FF0000"/>
                  </a:solidFill>
                  <a:cs typeface="Arial" pitchFamily="34" charset="0"/>
                </a:rPr>
                <a:t>差異を定義した一時変数に置き換え</a:t>
              </a:r>
              <a:endParaRPr kumimoji="1" lang="ja-JP" altLang="en-US" sz="24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2794493" y="4500214"/>
            <a:ext cx="1469105" cy="1094428"/>
            <a:chOff x="2814034" y="3717032"/>
            <a:chExt cx="1829180" cy="950412"/>
          </a:xfrm>
        </p:grpSpPr>
        <p:sp>
          <p:nvSpPr>
            <p:cNvPr id="44" name="左右矢印 43"/>
            <p:cNvSpPr/>
            <p:nvPr/>
          </p:nvSpPr>
          <p:spPr>
            <a:xfrm>
              <a:off x="2814034" y="4113076"/>
              <a:ext cx="1829180" cy="343586"/>
            </a:xfrm>
            <a:prstGeom prst="leftRightArrow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14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45" name="Picture 3" descr="C:\Program Files\Microsoft Office\MEDIA\CAGCAT10\j0292020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3946" y="3717032"/>
              <a:ext cx="1034321" cy="950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コンテンツ プレースホルダー 1"/>
          <p:cNvSpPr>
            <a:spLocks noGrp="1"/>
          </p:cNvSpPr>
          <p:nvPr>
            <p:ph idx="1"/>
          </p:nvPr>
        </p:nvSpPr>
        <p:spPr>
          <a:xfrm>
            <a:off x="555185" y="1007903"/>
            <a:ext cx="7416825" cy="432270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dirty="0" smtClean="0"/>
              <a:t>集約</a:t>
            </a:r>
            <a:r>
              <a:rPr lang="ja-JP" altLang="en-US" dirty="0"/>
              <a:t>プロセス</a:t>
            </a:r>
            <a:r>
              <a:rPr lang="ja-JP" altLang="en-US" dirty="0" smtClean="0"/>
              <a:t>とその適用の例</a:t>
            </a:r>
            <a:endParaRPr lang="en-US" altLang="ja-JP" dirty="0" smtClean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4355976" y="5013176"/>
            <a:ext cx="4340850" cy="1224136"/>
            <a:chOff x="4283968" y="4941168"/>
            <a:chExt cx="4340850" cy="1224136"/>
          </a:xfrm>
        </p:grpSpPr>
        <p:cxnSp>
          <p:nvCxnSpPr>
            <p:cNvPr id="5" name="直線コネクタ 4"/>
            <p:cNvCxnSpPr/>
            <p:nvPr/>
          </p:nvCxnSpPr>
          <p:spPr bwMode="auto">
            <a:xfrm>
              <a:off x="4283968" y="4941168"/>
              <a:ext cx="3029762" cy="0"/>
            </a:xfrm>
            <a:prstGeom prst="line">
              <a:avLst/>
            </a:prstGeom>
            <a:solidFill>
              <a:schemeClr val="accent2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7" name="直線コネクタ 36"/>
            <p:cNvCxnSpPr/>
            <p:nvPr/>
          </p:nvCxnSpPr>
          <p:spPr bwMode="auto">
            <a:xfrm>
              <a:off x="4283968" y="5229200"/>
              <a:ext cx="2503935" cy="0"/>
            </a:xfrm>
            <a:prstGeom prst="line">
              <a:avLst/>
            </a:prstGeom>
            <a:solidFill>
              <a:schemeClr val="accent2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1" name="直線コネクタ 40"/>
            <p:cNvCxnSpPr/>
            <p:nvPr/>
          </p:nvCxnSpPr>
          <p:spPr bwMode="auto">
            <a:xfrm>
              <a:off x="4427984" y="5589240"/>
              <a:ext cx="4032613" cy="0"/>
            </a:xfrm>
            <a:prstGeom prst="line">
              <a:avLst/>
            </a:prstGeom>
            <a:solidFill>
              <a:schemeClr val="accent2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2" name="直線コネクタ 41"/>
            <p:cNvCxnSpPr/>
            <p:nvPr/>
          </p:nvCxnSpPr>
          <p:spPr bwMode="auto">
            <a:xfrm>
              <a:off x="4416258" y="5877272"/>
              <a:ext cx="3029762" cy="0"/>
            </a:xfrm>
            <a:prstGeom prst="line">
              <a:avLst/>
            </a:prstGeom>
            <a:solidFill>
              <a:schemeClr val="accent2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7" name="直線コネクタ 46"/>
            <p:cNvCxnSpPr/>
            <p:nvPr/>
          </p:nvCxnSpPr>
          <p:spPr bwMode="auto">
            <a:xfrm>
              <a:off x="4427984" y="6165304"/>
              <a:ext cx="4196834" cy="0"/>
            </a:xfrm>
            <a:prstGeom prst="line">
              <a:avLst/>
            </a:prstGeom>
            <a:solidFill>
              <a:schemeClr val="accent2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0659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sianPLoP用テーマ２">
  <a:themeElements>
    <a:clrScheme name="takaospeci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akaospecial">
      <a:majorFont>
        <a:latin typeface="Arial"/>
        <a:ea typeface="MS UI Gothic"/>
        <a:cs typeface=""/>
      </a:majorFont>
      <a:minorFont>
        <a:latin typeface="Arial"/>
        <a:ea typeface="MS UI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400" b="1" dirty="0">
            <a:solidFill>
              <a:schemeClr val="tx1"/>
            </a:solidFill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chemeClr val="accent2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>
    <a:extraClrScheme>
      <a:clrScheme name="takaospeci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aospeci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aospeci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aospeci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aospeci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aospeci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kaospeci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kaospeci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kaospeci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kaospeci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kaospeci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kaospeci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AsianPLoP用テーマ２</Template>
  <TotalTime>19397</TotalTime>
  <Words>1628</Words>
  <Application>Microsoft Office PowerPoint</Application>
  <PresentationFormat>画面に合わせる (4:3)</PresentationFormat>
  <Paragraphs>473</Paragraphs>
  <Slides>32</Slides>
  <Notes>29</Notes>
  <HiddenSlides>18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3" baseType="lpstr">
      <vt:lpstr>AsianPLoP用テーマ２</vt:lpstr>
      <vt:lpstr>コードクローン分類の詳細化に基づく 集約パターンの提案と評価</vt:lpstr>
      <vt:lpstr>背景 (1/3)</vt:lpstr>
      <vt:lpstr>背景（2/3）</vt:lpstr>
      <vt:lpstr>背景(3/3)</vt:lpstr>
      <vt:lpstr>既存パターンの利用と問題点 </vt:lpstr>
      <vt:lpstr>研究目的とアプローチ</vt:lpstr>
      <vt:lpstr>集約パターンの作成と評価 </vt:lpstr>
      <vt:lpstr>提案する集約パターン(1/2)</vt:lpstr>
      <vt:lpstr>提案する集約パターン(2/2)</vt:lpstr>
      <vt:lpstr>実験概要</vt:lpstr>
      <vt:lpstr>実験方法</vt:lpstr>
      <vt:lpstr>実験結果（1/2）</vt:lpstr>
      <vt:lpstr>実験結果（2/2）</vt:lpstr>
      <vt:lpstr>まとめ</vt:lpstr>
      <vt:lpstr>PowerPoint プレゼンテーション</vt:lpstr>
      <vt:lpstr>比較実験結果（1/2）</vt:lpstr>
      <vt:lpstr>比較実験結果（2/2）</vt:lpstr>
      <vt:lpstr>比較実験結果（2/2）</vt:lpstr>
      <vt:lpstr>実験の考察</vt:lpstr>
      <vt:lpstr>プロセス1. クローン分類を作成</vt:lpstr>
      <vt:lpstr>プロセス2. クローンの特徴の自動分類・調査</vt:lpstr>
      <vt:lpstr>プロセス3.　集約パターンの作成</vt:lpstr>
      <vt:lpstr>集約パターン記述形式</vt:lpstr>
      <vt:lpstr>Fowlerのパターンとの比較実験結果（2/2）</vt:lpstr>
      <vt:lpstr>PowerPoint プレゼンテーション</vt:lpstr>
      <vt:lpstr>Apache Ant に対するクローン分類</vt:lpstr>
      <vt:lpstr>クローンの分類状況（apache-ant-1.6.5）</vt:lpstr>
      <vt:lpstr>クローンの分類状況（antlr-3.0.1）</vt:lpstr>
      <vt:lpstr>クローンの分類状況（apache-ant-1.6.5）</vt:lpstr>
      <vt:lpstr>クローンの分類状況（antlr-3.0.1）</vt:lpstr>
      <vt:lpstr>クローンの分類状況（apache-ant-1.6.5）</vt:lpstr>
      <vt:lpstr>クローンの分類状況（antlr-3.0.1）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コードクローンの集約パターン</dc:title>
  <dc:creator>m-toku</dc:creator>
  <cp:lastModifiedBy>m-toku</cp:lastModifiedBy>
  <cp:revision>1473</cp:revision>
  <cp:lastPrinted>2012-02-14T01:25:07Z</cp:lastPrinted>
  <dcterms:created xsi:type="dcterms:W3CDTF">2010-06-20T09:30:07Z</dcterms:created>
  <dcterms:modified xsi:type="dcterms:W3CDTF">2012-02-14T09:02:35Z</dcterms:modified>
</cp:coreProperties>
</file>