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63" r:id="rId4"/>
    <p:sldId id="287" r:id="rId5"/>
    <p:sldId id="281" r:id="rId6"/>
    <p:sldId id="269" r:id="rId7"/>
    <p:sldId id="271" r:id="rId8"/>
    <p:sldId id="279" r:id="rId9"/>
    <p:sldId id="284" r:id="rId10"/>
    <p:sldId id="268" r:id="rId11"/>
    <p:sldId id="258" r:id="rId12"/>
    <p:sldId id="274" r:id="rId13"/>
    <p:sldId id="275" r:id="rId14"/>
    <p:sldId id="293" r:id="rId15"/>
    <p:sldId id="259" r:id="rId16"/>
    <p:sldId id="276" r:id="rId17"/>
    <p:sldId id="260" r:id="rId1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 autoAdjust="0"/>
    <p:restoredTop sz="96477" autoAdjust="0"/>
  </p:normalViewPr>
  <p:slideViewPr>
    <p:cSldViewPr snapToGrid="0">
      <p:cViewPr varScale="1">
        <p:scale>
          <a:sx n="62" d="100"/>
          <a:sy n="62" d="100"/>
        </p:scale>
        <p:origin x="534" y="48"/>
      </p:cViewPr>
      <p:guideLst/>
    </p:cSldViewPr>
  </p:slideViewPr>
  <p:outlineViewPr>
    <p:cViewPr>
      <p:scale>
        <a:sx n="33" d="100"/>
        <a:sy n="33" d="100"/>
      </p:scale>
      <p:origin x="0" y="-796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00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0ECB-6897-409F-AA48-5471EBD84304}" type="datetimeFigureOut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825C8-DD01-478C-99DF-010611FDAA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44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D3D38-564A-4C4E-ABFF-9E8218CA6037}" type="datetimeFigureOut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F1C75-DD4B-4E0F-A159-C8AE4EF7D5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715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F1C75-DD4B-4E0F-A159-C8AE4EF7D56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68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F1C75-DD4B-4E0F-A159-C8AE4EF7D56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185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F1C75-DD4B-4E0F-A159-C8AE4EF7D56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3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F1C75-DD4B-4E0F-A159-C8AE4EF7D56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93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4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2FCE5D29-92DC-4148-A75A-58B7099BC8E7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2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9472" y="430260"/>
            <a:ext cx="2051050" cy="704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reeform 18"/>
          <p:cNvSpPr>
            <a:spLocks/>
          </p:cNvSpPr>
          <p:nvPr/>
        </p:nvSpPr>
        <p:spPr bwMode="auto">
          <a:xfrm>
            <a:off x="8892481" y="6663620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3" name="Freeform 18"/>
          <p:cNvSpPr>
            <a:spLocks/>
          </p:cNvSpPr>
          <p:nvPr/>
        </p:nvSpPr>
        <p:spPr bwMode="auto">
          <a:xfrm>
            <a:off x="8892481" y="6663620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34964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64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5E979-0383-44E2-9EB8-460D6A7E7A65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0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034FDF-297C-49BB-A9F7-E37FE246E36E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39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61C5D-B357-4655-ABBC-FB1FCBAEA5EA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36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216002"/>
            <a:ext cx="9144000" cy="14457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33B57-D64F-4247-925E-E348A7B6CE2F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Picture 2" descr="\\mir\space\document\logo\color-variations\sel-logo-color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288308"/>
            <a:ext cx="3394323" cy="116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32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817D91-8EE6-418F-A9D2-EC697FBC9A68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909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A3A3B6-DE8F-478D-A7A1-40BD0222E8DF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2AD7F4-0CF0-442B-A842-AFBAC57D78EA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66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D80855-AA20-4591-87DB-5E4137F78815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1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B506F5-9177-4C22-BDE6-7C6A388CFC77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3D615-BC28-4749-A3A1-CCDE1A72B591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1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066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4" y="1484786"/>
            <a:ext cx="8485509" cy="464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2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4" y="1412776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sz="180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1" y="6596065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AF26939-E7F3-4042-9615-216AD1BED0C9}" type="datetime1">
              <a:rPr kumimoji="1" lang="ja-JP" altLang="en-US" smtClean="0"/>
              <a:t>2013/2/11</a:t>
            </a:fld>
            <a:endParaRPr kumimoji="1" lang="ja-JP" alt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4" y="6310315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7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621A41-8A53-4397-830D-1E6C07BC8CF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4" y="6640515"/>
            <a:ext cx="831830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 smtClean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  <a:endParaRPr lang="en-US" altLang="ja-JP" sz="1000" dirty="0">
              <a:solidFill>
                <a:srgbClr val="DDDDDD"/>
              </a:solidFill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8892481" y="6663620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sp>
        <p:nvSpPr>
          <p:cNvPr id="15" name="Freeform 18"/>
          <p:cNvSpPr>
            <a:spLocks/>
          </p:cNvSpPr>
          <p:nvPr/>
        </p:nvSpPr>
        <p:spPr bwMode="auto">
          <a:xfrm>
            <a:off x="8892481" y="6663620"/>
            <a:ext cx="191924" cy="176621"/>
          </a:xfrm>
          <a:custGeom>
            <a:avLst/>
            <a:gdLst/>
            <a:ahLst/>
            <a:cxnLst>
              <a:cxn ang="0">
                <a:pos x="300" y="364"/>
              </a:cxn>
              <a:cxn ang="0">
                <a:pos x="94" y="246"/>
              </a:cxn>
              <a:cxn ang="0">
                <a:pos x="94" y="246"/>
              </a:cxn>
              <a:cxn ang="0">
                <a:pos x="300" y="79"/>
              </a:cxn>
              <a:cxn ang="0">
                <a:pos x="220" y="0"/>
              </a:cxn>
              <a:cxn ang="0">
                <a:pos x="220" y="0"/>
              </a:cxn>
              <a:cxn ang="0">
                <a:pos x="0" y="289"/>
              </a:cxn>
              <a:cxn ang="0">
                <a:pos x="4" y="341"/>
              </a:cxn>
              <a:cxn ang="0">
                <a:pos x="4" y="341"/>
              </a:cxn>
              <a:cxn ang="0">
                <a:pos x="60" y="334"/>
              </a:cxn>
              <a:cxn ang="0">
                <a:pos x="270" y="544"/>
              </a:cxn>
              <a:cxn ang="0">
                <a:pos x="265" y="586"/>
              </a:cxn>
              <a:cxn ang="0">
                <a:pos x="265" y="587"/>
              </a:cxn>
              <a:cxn ang="0">
                <a:pos x="300" y="589"/>
              </a:cxn>
              <a:cxn ang="0">
                <a:pos x="334" y="587"/>
              </a:cxn>
              <a:cxn ang="0">
                <a:pos x="334" y="586"/>
              </a:cxn>
              <a:cxn ang="0">
                <a:pos x="330" y="544"/>
              </a:cxn>
              <a:cxn ang="0">
                <a:pos x="540" y="334"/>
              </a:cxn>
              <a:cxn ang="0">
                <a:pos x="595" y="341"/>
              </a:cxn>
              <a:cxn ang="0">
                <a:pos x="595" y="341"/>
              </a:cxn>
              <a:cxn ang="0">
                <a:pos x="600" y="289"/>
              </a:cxn>
              <a:cxn ang="0">
                <a:pos x="379" y="0"/>
              </a:cxn>
              <a:cxn ang="0">
                <a:pos x="379" y="0"/>
              </a:cxn>
              <a:cxn ang="0">
                <a:pos x="300" y="79"/>
              </a:cxn>
              <a:cxn ang="0">
                <a:pos x="505" y="246"/>
              </a:cxn>
              <a:cxn ang="0">
                <a:pos x="505" y="246"/>
              </a:cxn>
              <a:cxn ang="0">
                <a:pos x="299" y="364"/>
              </a:cxn>
              <a:cxn ang="0">
                <a:pos x="300" y="364"/>
              </a:cxn>
            </a:cxnLst>
            <a:rect l="0" t="0" r="r" b="b"/>
            <a:pathLst>
              <a:path w="600" h="589">
                <a:moveTo>
                  <a:pt x="300" y="364"/>
                </a:moveTo>
                <a:cubicBezTo>
                  <a:pt x="251" y="300"/>
                  <a:pt x="178" y="255"/>
                  <a:pt x="94" y="246"/>
                </a:cubicBezTo>
                <a:lnTo>
                  <a:pt x="94" y="246"/>
                </a:lnTo>
                <a:cubicBezTo>
                  <a:pt x="114" y="151"/>
                  <a:pt x="198" y="79"/>
                  <a:pt x="300" y="79"/>
                </a:cubicBezTo>
                <a:lnTo>
                  <a:pt x="220" y="0"/>
                </a:lnTo>
                <a:lnTo>
                  <a:pt x="220" y="0"/>
                </a:lnTo>
                <a:cubicBezTo>
                  <a:pt x="93" y="34"/>
                  <a:pt x="0" y="151"/>
                  <a:pt x="0" y="289"/>
                </a:cubicBezTo>
                <a:cubicBezTo>
                  <a:pt x="0" y="307"/>
                  <a:pt x="1" y="324"/>
                  <a:pt x="4" y="341"/>
                </a:cubicBezTo>
                <a:lnTo>
                  <a:pt x="4" y="341"/>
                </a:lnTo>
                <a:cubicBezTo>
                  <a:pt x="22" y="336"/>
                  <a:pt x="40" y="334"/>
                  <a:pt x="60" y="334"/>
                </a:cubicBezTo>
                <a:cubicBezTo>
                  <a:pt x="175" y="334"/>
                  <a:pt x="270" y="428"/>
                  <a:pt x="270" y="544"/>
                </a:cubicBezTo>
                <a:cubicBezTo>
                  <a:pt x="270" y="558"/>
                  <a:pt x="268" y="573"/>
                  <a:pt x="265" y="586"/>
                </a:cubicBezTo>
                <a:lnTo>
                  <a:pt x="265" y="587"/>
                </a:lnTo>
                <a:cubicBezTo>
                  <a:pt x="276" y="588"/>
                  <a:pt x="288" y="589"/>
                  <a:pt x="300" y="589"/>
                </a:cubicBezTo>
                <a:cubicBezTo>
                  <a:pt x="311" y="589"/>
                  <a:pt x="323" y="588"/>
                  <a:pt x="334" y="587"/>
                </a:cubicBezTo>
                <a:lnTo>
                  <a:pt x="334" y="586"/>
                </a:lnTo>
                <a:cubicBezTo>
                  <a:pt x="331" y="573"/>
                  <a:pt x="330" y="558"/>
                  <a:pt x="330" y="544"/>
                </a:cubicBezTo>
                <a:cubicBezTo>
                  <a:pt x="330" y="428"/>
                  <a:pt x="424" y="334"/>
                  <a:pt x="540" y="334"/>
                </a:cubicBezTo>
                <a:cubicBezTo>
                  <a:pt x="559" y="334"/>
                  <a:pt x="577" y="336"/>
                  <a:pt x="595" y="341"/>
                </a:cubicBezTo>
                <a:lnTo>
                  <a:pt x="595" y="341"/>
                </a:lnTo>
                <a:cubicBezTo>
                  <a:pt x="598" y="324"/>
                  <a:pt x="600" y="307"/>
                  <a:pt x="600" y="289"/>
                </a:cubicBezTo>
                <a:cubicBezTo>
                  <a:pt x="600" y="151"/>
                  <a:pt x="506" y="34"/>
                  <a:pt x="379" y="0"/>
                </a:cubicBezTo>
                <a:lnTo>
                  <a:pt x="379" y="0"/>
                </a:lnTo>
                <a:lnTo>
                  <a:pt x="300" y="79"/>
                </a:lnTo>
                <a:cubicBezTo>
                  <a:pt x="401" y="79"/>
                  <a:pt x="485" y="151"/>
                  <a:pt x="505" y="246"/>
                </a:cubicBezTo>
                <a:lnTo>
                  <a:pt x="505" y="246"/>
                </a:lnTo>
                <a:cubicBezTo>
                  <a:pt x="421" y="255"/>
                  <a:pt x="348" y="300"/>
                  <a:pt x="299" y="364"/>
                </a:cubicBezTo>
                <a:lnTo>
                  <a:pt x="300" y="36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 sz="1800"/>
          </a:p>
        </p:txBody>
      </p:sp>
      <p:pic>
        <p:nvPicPr>
          <p:cNvPr id="18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28001" y="216000"/>
            <a:ext cx="1081087" cy="3698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301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900" y="1484315"/>
            <a:ext cx="8458200" cy="1470025"/>
          </a:xfrm>
        </p:spPr>
        <p:txBody>
          <a:bodyPr/>
          <a:lstStyle/>
          <a:p>
            <a:r>
              <a:rPr lang="ja-JP" altLang="en-US" dirty="0"/>
              <a:t>ソフトウェアプロダクト集合</a:t>
            </a:r>
            <a:r>
              <a:rPr lang="ja-JP" altLang="en-US" dirty="0" smtClean="0"/>
              <a:t>に対する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派生</a:t>
            </a:r>
            <a:r>
              <a:rPr lang="ja-JP" altLang="en-US" dirty="0"/>
              <a:t>関係木の構築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井上研究室</a:t>
            </a:r>
            <a:endParaRPr kumimoji="1" lang="en-US" altLang="ja-JP" dirty="0" smtClean="0"/>
          </a:p>
          <a:p>
            <a:r>
              <a:rPr lang="ja-JP" altLang="en-US" dirty="0" smtClean="0"/>
              <a:t>神田　哲也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188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派生関係木の構築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4" y="1484786"/>
            <a:ext cx="8646990" cy="4641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距離の近いソフトウェア同士を接続していく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ソフトウェア間の距離の合計が最小となるような木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（最小全域木）を構築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派生</a:t>
            </a:r>
            <a:r>
              <a:rPr kumimoji="1" lang="ja-JP" altLang="en-US" dirty="0"/>
              <a:t>方向</a:t>
            </a:r>
            <a:r>
              <a:rPr kumimoji="1" lang="ja-JP" altLang="en-US" dirty="0" smtClean="0"/>
              <a:t>を</a:t>
            </a:r>
            <a:r>
              <a:rPr kumimoji="1" lang="ja-JP" altLang="en-US" dirty="0"/>
              <a:t>計算</a:t>
            </a:r>
            <a:r>
              <a:rPr kumimoji="1" lang="ja-JP" altLang="en-US" dirty="0" smtClean="0"/>
              <a:t>して</a:t>
            </a:r>
            <a:r>
              <a:rPr kumimoji="1" lang="ja-JP" altLang="en-US" dirty="0"/>
              <a:t>ラベル</a:t>
            </a:r>
            <a:r>
              <a:rPr kumimoji="1" lang="ja-JP" altLang="en-US" dirty="0" smtClean="0"/>
              <a:t>づけす</a:t>
            </a:r>
            <a:r>
              <a:rPr kumimoji="1" lang="ja-JP" altLang="en-US" dirty="0"/>
              <a:t>る</a:t>
            </a:r>
          </a:p>
        </p:txBody>
      </p:sp>
      <p:cxnSp>
        <p:nvCxnSpPr>
          <p:cNvPr id="4" name="直線コネクタ 3"/>
          <p:cNvCxnSpPr>
            <a:stCxn id="47" idx="4"/>
            <a:endCxn id="50" idx="0"/>
          </p:cNvCxnSpPr>
          <p:nvPr/>
        </p:nvCxnSpPr>
        <p:spPr>
          <a:xfrm flipH="1">
            <a:off x="3173444" y="4714899"/>
            <a:ext cx="435495" cy="83209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5" name="直線コネクタ 4"/>
          <p:cNvCxnSpPr/>
          <p:nvPr/>
        </p:nvCxnSpPr>
        <p:spPr>
          <a:xfrm flipV="1">
            <a:off x="1968974" y="5833866"/>
            <a:ext cx="951696" cy="1909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6" name="直線コネクタ 5"/>
          <p:cNvCxnSpPr>
            <a:stCxn id="48" idx="4"/>
            <a:endCxn id="49" idx="0"/>
          </p:cNvCxnSpPr>
          <p:nvPr/>
        </p:nvCxnSpPr>
        <p:spPr>
          <a:xfrm>
            <a:off x="1345608" y="4714897"/>
            <a:ext cx="350767" cy="81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353954" y="3891792"/>
            <a:ext cx="861694" cy="28417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476769" y="4205137"/>
            <a:ext cx="443903" cy="1628729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737886" y="3891792"/>
            <a:ext cx="861694" cy="28417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968976" y="4205135"/>
            <a:ext cx="507793" cy="1647828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1" name="直線コネクタ 10"/>
          <p:cNvCxnSpPr/>
          <p:nvPr/>
        </p:nvCxnSpPr>
        <p:spPr>
          <a:xfrm flipH="1" flipV="1">
            <a:off x="1615073" y="4489309"/>
            <a:ext cx="1305596" cy="1344557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2" name="直線コネクタ 11"/>
          <p:cNvCxnSpPr/>
          <p:nvPr/>
        </p:nvCxnSpPr>
        <p:spPr>
          <a:xfrm flipH="1">
            <a:off x="1615075" y="4489307"/>
            <a:ext cx="172338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1968976" y="4489307"/>
            <a:ext cx="1369487" cy="136365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480919" y="352763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3</a:t>
            </a:r>
            <a:endParaRPr lang="ja-JP" altLang="en-US" sz="2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986278" y="35366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6</a:t>
            </a:r>
            <a:endParaRPr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21244" y="487146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6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22869" y="581646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4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3218" y="48859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5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742832" y="405432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5</a:t>
            </a:r>
            <a:endParaRPr lang="ja-JP" altLang="en-US" sz="2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93734" y="449333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7</a:t>
            </a:r>
            <a:endParaRPr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68999" y="444082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8</a:t>
            </a:r>
            <a:endParaRPr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93734" y="51382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7</a:t>
            </a:r>
            <a:endParaRPr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84800" y="513825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6</a:t>
            </a:r>
            <a:endParaRPr lang="ja-JP" altLang="en-US" sz="2000" dirty="0"/>
          </a:p>
        </p:txBody>
      </p:sp>
      <p:cxnSp>
        <p:nvCxnSpPr>
          <p:cNvPr id="24" name="直線コネクタ 23"/>
          <p:cNvCxnSpPr>
            <a:stCxn id="65" idx="6"/>
            <a:endCxn id="66" idx="2"/>
          </p:cNvCxnSpPr>
          <p:nvPr/>
        </p:nvCxnSpPr>
        <p:spPr>
          <a:xfrm>
            <a:off x="6140498" y="5804362"/>
            <a:ext cx="938136" cy="12101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直線コネクタ 24"/>
          <p:cNvCxnSpPr>
            <a:stCxn id="64" idx="4"/>
            <a:endCxn id="65" idx="0"/>
          </p:cNvCxnSpPr>
          <p:nvPr/>
        </p:nvCxnSpPr>
        <p:spPr>
          <a:xfrm>
            <a:off x="5520265" y="4714899"/>
            <a:ext cx="350767" cy="81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6" name="直線コネクタ 25"/>
          <p:cNvCxnSpPr>
            <a:stCxn id="62" idx="2"/>
            <a:endCxn id="64" idx="7"/>
          </p:cNvCxnSpPr>
          <p:nvPr/>
        </p:nvCxnSpPr>
        <p:spPr>
          <a:xfrm flipH="1">
            <a:off x="5710806" y="3908121"/>
            <a:ext cx="655152" cy="34677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696374" y="360461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3</a:t>
            </a:r>
            <a:endParaRPr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438324" y="586313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4</a:t>
            </a:r>
            <a:endParaRPr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278673" y="496296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5</a:t>
            </a:r>
            <a:endParaRPr lang="ja-JP" altLang="en-US" sz="2000" dirty="0"/>
          </a:p>
        </p:txBody>
      </p:sp>
      <p:cxnSp>
        <p:nvCxnSpPr>
          <p:cNvPr id="30" name="直線コネクタ 29"/>
          <p:cNvCxnSpPr>
            <a:stCxn id="63" idx="2"/>
            <a:endCxn id="64" idx="6"/>
          </p:cNvCxnSpPr>
          <p:nvPr/>
        </p:nvCxnSpPr>
        <p:spPr>
          <a:xfrm flipH="1">
            <a:off x="5789729" y="4445431"/>
            <a:ext cx="1724398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018021" y="448893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5</a:t>
            </a:r>
            <a:endParaRPr lang="ja-JP" altLang="en-US" sz="2000" dirty="0"/>
          </a:p>
        </p:txBody>
      </p:sp>
      <p:sp>
        <p:nvSpPr>
          <p:cNvPr id="32" name="右矢印 31"/>
          <p:cNvSpPr/>
          <p:nvPr/>
        </p:nvSpPr>
        <p:spPr>
          <a:xfrm>
            <a:off x="4174044" y="4681014"/>
            <a:ext cx="887895" cy="66454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15695" y="6338699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距離の合計：</a:t>
            </a:r>
            <a:r>
              <a:rPr lang="en-US" altLang="ja-JP" sz="2000" b="1" dirty="0">
                <a:solidFill>
                  <a:srgbClr val="FF0000"/>
                </a:solidFill>
              </a:rPr>
              <a:t>17</a:t>
            </a:r>
            <a:endParaRPr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323207" y="6338699"/>
            <a:ext cx="1880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距離の合計：</a:t>
            </a:r>
            <a:r>
              <a:rPr lang="en-US" altLang="ja-JP" sz="2000" dirty="0"/>
              <a:t>57</a:t>
            </a:r>
            <a:endParaRPr lang="ja-JP" altLang="en-US" sz="2000" dirty="0"/>
          </a:p>
        </p:txBody>
      </p:sp>
      <p:sp>
        <p:nvSpPr>
          <p:cNvPr id="46" name="円/楕円 45"/>
          <p:cNvSpPr/>
          <p:nvPr/>
        </p:nvSpPr>
        <p:spPr>
          <a:xfrm>
            <a:off x="2191301" y="3638654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7" name="円/楕円 46"/>
          <p:cNvSpPr/>
          <p:nvPr/>
        </p:nvSpPr>
        <p:spPr>
          <a:xfrm>
            <a:off x="3339472" y="417596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1076141" y="417596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9" name="円/楕円 48"/>
          <p:cNvSpPr/>
          <p:nvPr/>
        </p:nvSpPr>
        <p:spPr>
          <a:xfrm>
            <a:off x="1426908" y="5534895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2903977" y="554699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2" name="円/楕円 61"/>
          <p:cNvSpPr/>
          <p:nvPr/>
        </p:nvSpPr>
        <p:spPr>
          <a:xfrm>
            <a:off x="6365958" y="3638654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3" name="円/楕円 62"/>
          <p:cNvSpPr/>
          <p:nvPr/>
        </p:nvSpPr>
        <p:spPr>
          <a:xfrm>
            <a:off x="7514129" y="417596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4" name="円/楕円 63"/>
          <p:cNvSpPr/>
          <p:nvPr/>
        </p:nvSpPr>
        <p:spPr>
          <a:xfrm>
            <a:off x="5250798" y="417596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5" name="円/楕円 64"/>
          <p:cNvSpPr/>
          <p:nvPr/>
        </p:nvSpPr>
        <p:spPr>
          <a:xfrm>
            <a:off x="5601565" y="5534895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6" name="円/楕円 65"/>
          <p:cNvSpPr/>
          <p:nvPr/>
        </p:nvSpPr>
        <p:spPr>
          <a:xfrm>
            <a:off x="7078634" y="5546996"/>
            <a:ext cx="538933" cy="53893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2" name="スライド番号プレースホルダー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45" name="直線矢印コネクタ 44"/>
          <p:cNvCxnSpPr/>
          <p:nvPr/>
        </p:nvCxnSpPr>
        <p:spPr>
          <a:xfrm flipV="1">
            <a:off x="5789729" y="3831722"/>
            <a:ext cx="381034" cy="20168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>
            <a:off x="6330806" y="4342796"/>
            <a:ext cx="609236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 flipH="1" flipV="1">
            <a:off x="5657508" y="4773254"/>
            <a:ext cx="213523" cy="499156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H="1">
            <a:off x="6293398" y="5673954"/>
            <a:ext cx="522800" cy="0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円/楕円 66"/>
          <p:cNvSpPr/>
          <p:nvPr/>
        </p:nvSpPr>
        <p:spPr>
          <a:xfrm>
            <a:off x="5601565" y="5534895"/>
            <a:ext cx="538933" cy="538933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63083" y="589391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比較の始点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16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3" grpId="0"/>
      <p:bldP spid="67" grpId="0" animBg="1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オープンソースソフトウェアに対して手法を適用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以下の</a:t>
            </a:r>
            <a:r>
              <a:rPr lang="en-US" altLang="ja-JP" dirty="0" smtClean="0"/>
              <a:t>6</a:t>
            </a:r>
            <a:r>
              <a:rPr lang="ja-JP" altLang="en-US" dirty="0" smtClean="0"/>
              <a:t>種類のデータセットを作成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開発</a:t>
            </a:r>
            <a:r>
              <a:rPr lang="ja-JP" altLang="en-US" dirty="0"/>
              <a:t>が分岐して</a:t>
            </a:r>
            <a:r>
              <a:rPr lang="ja-JP" altLang="en-US" dirty="0" smtClean="0"/>
              <a:t>いない </a:t>
            </a:r>
            <a:r>
              <a:rPr lang="en-US" altLang="ja-JP" dirty="0" smtClean="0"/>
              <a:t>– </a:t>
            </a:r>
            <a:r>
              <a:rPr lang="en-US" altLang="ja-JP" dirty="0" err="1" smtClean="0"/>
              <a:t>PostgreSQL</a:t>
            </a:r>
            <a:r>
              <a:rPr lang="en-US" altLang="ja-JP" dirty="0" smtClean="0"/>
              <a:t>-major</a:t>
            </a:r>
          </a:p>
          <a:p>
            <a:pPr lvl="2"/>
            <a:r>
              <a:rPr lang="ja-JP" altLang="en-US" dirty="0" smtClean="0"/>
              <a:t>組織内</a:t>
            </a:r>
            <a:r>
              <a:rPr lang="ja-JP" altLang="en-US" dirty="0"/>
              <a:t>で開発が</a:t>
            </a:r>
            <a:r>
              <a:rPr lang="ja-JP" altLang="en-US" dirty="0" smtClean="0"/>
              <a:t>分岐 </a:t>
            </a:r>
            <a:r>
              <a:rPr lang="en-US" altLang="ja-JP" dirty="0" smtClean="0"/>
              <a:t>– PostgreSQL-8-ALL</a:t>
            </a:r>
          </a:p>
          <a:p>
            <a:pPr lvl="2"/>
            <a:r>
              <a:rPr lang="ja-JP" altLang="en-US" dirty="0" smtClean="0"/>
              <a:t>新しい</a:t>
            </a:r>
            <a:r>
              <a:rPr lang="ja-JP" altLang="en-US" dirty="0"/>
              <a:t>いくつ</a:t>
            </a:r>
            <a:r>
              <a:rPr lang="ja-JP" altLang="en-US"/>
              <a:t>か</a:t>
            </a:r>
            <a:r>
              <a:rPr lang="ja-JP" altLang="en-US" smtClean="0"/>
              <a:t>の製品しか</a:t>
            </a:r>
            <a:r>
              <a:rPr lang="ja-JP" altLang="en-US" dirty="0"/>
              <a:t>残って</a:t>
            </a:r>
            <a:r>
              <a:rPr lang="ja-JP" altLang="en-US" dirty="0" smtClean="0"/>
              <a:t>いない </a:t>
            </a:r>
            <a:r>
              <a:rPr lang="en-US" altLang="ja-JP" dirty="0" smtClean="0"/>
              <a:t>– PostgreSQL-8-LATEST</a:t>
            </a:r>
          </a:p>
          <a:p>
            <a:pPr lvl="2"/>
            <a:r>
              <a:rPr lang="ja-JP" altLang="en-US" dirty="0" smtClean="0"/>
              <a:t>途中の製品が</a:t>
            </a:r>
            <a:r>
              <a:rPr lang="ja-JP" altLang="en-US" dirty="0"/>
              <a:t>一部欠落して</a:t>
            </a:r>
            <a:r>
              <a:rPr lang="ja-JP" altLang="en-US" dirty="0" smtClean="0"/>
              <a:t>いる </a:t>
            </a:r>
            <a:r>
              <a:rPr lang="en-US" altLang="ja-JP" dirty="0" smtClean="0"/>
              <a:t>– PostgreSQL-8-annually</a:t>
            </a:r>
            <a:endParaRPr lang="en-US" altLang="ja-JP" dirty="0"/>
          </a:p>
          <a:p>
            <a:pPr lvl="2"/>
            <a:r>
              <a:rPr lang="ja-JP" altLang="en-US" dirty="0" smtClean="0"/>
              <a:t>プロジェクト</a:t>
            </a:r>
            <a:r>
              <a:rPr lang="ja-JP" altLang="en-US" dirty="0"/>
              <a:t>が</a:t>
            </a:r>
            <a:r>
              <a:rPr lang="en-US" altLang="ja-JP" dirty="0"/>
              <a:t>2</a:t>
            </a:r>
            <a:r>
              <a:rPr lang="ja-JP" altLang="en-US" dirty="0" err="1"/>
              <a:t>つに</a:t>
            </a:r>
            <a:r>
              <a:rPr lang="ja-JP" altLang="en-US" dirty="0"/>
              <a:t>分岐</a:t>
            </a:r>
            <a:r>
              <a:rPr lang="ja-JP" altLang="en-US" dirty="0" smtClean="0"/>
              <a:t>した </a:t>
            </a:r>
            <a:r>
              <a:rPr lang="en-US" altLang="ja-JP" dirty="0" smtClean="0"/>
              <a:t>- </a:t>
            </a:r>
            <a:r>
              <a:rPr lang="en-US" altLang="ja-JP" dirty="0" err="1" smtClean="0"/>
              <a:t>ffmpeg</a:t>
            </a:r>
            <a:endParaRPr lang="en-US" altLang="ja-JP" dirty="0"/>
          </a:p>
          <a:p>
            <a:pPr lvl="2"/>
            <a:r>
              <a:rPr lang="ja-JP" altLang="en-US" dirty="0" smtClean="0"/>
              <a:t>プロジェクト</a:t>
            </a:r>
            <a:r>
              <a:rPr lang="ja-JP" altLang="en-US" dirty="0"/>
              <a:t>が</a:t>
            </a:r>
            <a:r>
              <a:rPr lang="en-US" altLang="ja-JP" dirty="0"/>
              <a:t>3</a:t>
            </a:r>
            <a:r>
              <a:rPr lang="ja-JP" altLang="en-US" dirty="0"/>
              <a:t>つ以上に分岐</a:t>
            </a:r>
            <a:r>
              <a:rPr lang="ja-JP" altLang="en-US" dirty="0" smtClean="0"/>
              <a:t>した </a:t>
            </a:r>
            <a:r>
              <a:rPr lang="en-US" altLang="ja-JP" dirty="0" smtClean="0"/>
              <a:t>- *-BSD</a:t>
            </a:r>
          </a:p>
          <a:p>
            <a:r>
              <a:rPr lang="ja-JP" altLang="en-US" dirty="0" smtClean="0"/>
              <a:t>派生関係</a:t>
            </a:r>
            <a:r>
              <a:rPr lang="ja-JP" altLang="en-US" dirty="0"/>
              <a:t>木</a:t>
            </a:r>
            <a:r>
              <a:rPr lang="ja-JP" altLang="en-US" dirty="0" smtClean="0"/>
              <a:t>の形と派生方向について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バージョン履歴との一致度合いを評価</a:t>
            </a:r>
            <a:endParaRPr lang="en-US" altLang="ja-JP" dirty="0" smtClean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75873" y="3500311"/>
            <a:ext cx="678102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0" lvl="2"/>
            <a:r>
              <a:rPr lang="ja-JP" altLang="en-US" sz="2000" b="1" dirty="0">
                <a:solidFill>
                  <a:schemeClr val="accent6"/>
                </a:solidFill>
              </a:rPr>
              <a:t>途中の製品が一部欠落している </a:t>
            </a:r>
            <a:r>
              <a:rPr lang="en-US" altLang="ja-JP" sz="2000" b="1" dirty="0">
                <a:solidFill>
                  <a:schemeClr val="accent6"/>
                </a:solidFill>
              </a:rPr>
              <a:t>– </a:t>
            </a:r>
            <a:r>
              <a:rPr lang="en-US" altLang="ja-JP" sz="2000" b="1" dirty="0" smtClean="0">
                <a:solidFill>
                  <a:schemeClr val="accent6"/>
                </a:solidFill>
              </a:rPr>
              <a:t>PostgreSQL-8-annually</a:t>
            </a:r>
            <a:endParaRPr lang="en-US" altLang="ja-JP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00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手法適用例：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PostgreSQL-8-annually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PostgreSQL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オープンソースのデータベース管理システム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バージョン</a:t>
            </a:r>
            <a:r>
              <a:rPr lang="en-US" altLang="ja-JP" dirty="0" smtClean="0"/>
              <a:t>8</a:t>
            </a:r>
            <a:r>
              <a:rPr lang="ja-JP" altLang="en-US" dirty="0" smtClean="0"/>
              <a:t>系は</a:t>
            </a:r>
            <a:r>
              <a:rPr lang="en-US" altLang="ja-JP" dirty="0" smtClean="0"/>
              <a:t>8.0</a:t>
            </a:r>
            <a:r>
              <a:rPr lang="ja-JP" altLang="en-US" dirty="0" smtClean="0"/>
              <a:t>系～</a:t>
            </a:r>
            <a:r>
              <a:rPr lang="en-US" altLang="ja-JP" dirty="0" smtClean="0"/>
              <a:t>8.4</a:t>
            </a:r>
            <a:r>
              <a:rPr lang="ja-JP" altLang="en-US" dirty="0" smtClean="0"/>
              <a:t>系がそれぞれ分岐</a:t>
            </a:r>
            <a:endParaRPr lang="en-US" altLang="ja-JP" dirty="0" smtClean="0"/>
          </a:p>
          <a:p>
            <a:r>
              <a:rPr lang="ja-JP" altLang="en-US" dirty="0"/>
              <a:t>想定</a:t>
            </a:r>
            <a:r>
              <a:rPr lang="ja-JP" altLang="en-US" dirty="0" smtClean="0"/>
              <a:t>した状況：途中の製品が</a:t>
            </a:r>
            <a:r>
              <a:rPr lang="ja-JP" altLang="en-US" dirty="0"/>
              <a:t>一部欠落している</a:t>
            </a:r>
          </a:p>
          <a:p>
            <a:pPr lvl="1"/>
            <a:r>
              <a:rPr lang="ja-JP" altLang="en-US" dirty="0"/>
              <a:t>過去に作られたソフトウェア製品ファミリのうち</a:t>
            </a:r>
            <a:r>
              <a:rPr lang="ja-JP" altLang="en-US" dirty="0" smtClean="0"/>
              <a:t>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</a:t>
            </a:r>
            <a:r>
              <a:rPr lang="ja-JP" altLang="en-US" dirty="0"/>
              <a:t>一部</a:t>
            </a:r>
            <a:r>
              <a:rPr lang="ja-JP" altLang="en-US" dirty="0" smtClean="0"/>
              <a:t>が</a:t>
            </a:r>
            <a:r>
              <a:rPr lang="ja-JP" altLang="en-US" dirty="0"/>
              <a:t>入手できなかった</a:t>
            </a:r>
            <a:r>
              <a:rPr lang="ja-JP" altLang="en-US" dirty="0" smtClean="0"/>
              <a:t>場合</a:t>
            </a:r>
            <a:endParaRPr lang="en-US" altLang="ja-JP" dirty="0" smtClean="0"/>
          </a:p>
          <a:p>
            <a:r>
              <a:rPr lang="en-US" altLang="ja-JP" dirty="0" smtClean="0"/>
              <a:t>8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リリースタイミング全</a:t>
            </a:r>
            <a:r>
              <a:rPr lang="en-US" altLang="ja-JP" dirty="0" smtClean="0"/>
              <a:t>26</a:t>
            </a:r>
            <a:r>
              <a:rPr lang="ja-JP" altLang="en-US" dirty="0"/>
              <a:t>バージョンを</a:t>
            </a:r>
            <a:r>
              <a:rPr lang="ja-JP" altLang="en-US" dirty="0" smtClean="0"/>
              <a:t>解析</a:t>
            </a:r>
            <a:endParaRPr lang="en-US" altLang="ja-JP" dirty="0"/>
          </a:p>
          <a:p>
            <a:pPr lvl="1"/>
            <a:r>
              <a:rPr lang="ja-JP" altLang="en-US" dirty="0"/>
              <a:t>バージョン</a:t>
            </a:r>
            <a:r>
              <a:rPr lang="en-US" altLang="ja-JP" dirty="0"/>
              <a:t>8.X</a:t>
            </a:r>
            <a:r>
              <a:rPr lang="ja-JP" altLang="en-US" dirty="0"/>
              <a:t>のうち</a:t>
            </a:r>
            <a:r>
              <a:rPr lang="en-US" altLang="ja-JP" dirty="0"/>
              <a:t>2005</a:t>
            </a:r>
            <a:r>
              <a:rPr lang="ja-JP" altLang="en-US" dirty="0"/>
              <a:t>年から</a:t>
            </a:r>
            <a:r>
              <a:rPr lang="en-US" altLang="ja-JP" dirty="0"/>
              <a:t>2012</a:t>
            </a:r>
            <a:r>
              <a:rPr lang="ja-JP" altLang="en-US" dirty="0"/>
              <a:t>年までの</a:t>
            </a:r>
            <a:r>
              <a:rPr lang="en-US" altLang="ja-JP" dirty="0"/>
              <a:t>9</a:t>
            </a:r>
            <a:r>
              <a:rPr lang="ja-JP" altLang="en-US" dirty="0"/>
              <a:t>月前後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リリース</a:t>
            </a:r>
            <a:r>
              <a:rPr lang="ja-JP" altLang="en-US" dirty="0"/>
              <a:t>された</a:t>
            </a:r>
            <a:r>
              <a:rPr lang="ja-JP" altLang="en-US" dirty="0" smtClean="0"/>
              <a:t>バージョン</a:t>
            </a:r>
            <a:endParaRPr lang="en-US" altLang="ja-JP" dirty="0" smtClean="0"/>
          </a:p>
          <a:p>
            <a:r>
              <a:rPr lang="ja-JP" altLang="en-US" dirty="0" smtClean="0"/>
              <a:t>バージョン管理</a:t>
            </a:r>
            <a:r>
              <a:rPr lang="ja-JP" altLang="en-US" dirty="0"/>
              <a:t>システム</a:t>
            </a:r>
            <a:r>
              <a:rPr lang="ja-JP" altLang="en-US" dirty="0" smtClean="0"/>
              <a:t>から得られる履歴と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派生関係木を比較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(1/3)</a:t>
            </a:r>
            <a:endParaRPr kumimoji="1" lang="ja-JP" altLang="en-US" dirty="0"/>
          </a:p>
        </p:txBody>
      </p:sp>
      <p:pic>
        <p:nvPicPr>
          <p:cNvPr id="26" name="コンテンツ プレースホルダー 2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892" y="17771"/>
            <a:ext cx="6122108" cy="6840229"/>
          </a:xfrm>
        </p:spPr>
      </p:pic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half" idx="1"/>
          </p:nvPr>
        </p:nvSpPr>
        <p:spPr>
          <a:xfrm>
            <a:off x="256851" y="1511559"/>
            <a:ext cx="5308600" cy="3065725"/>
          </a:xfrm>
        </p:spPr>
        <p:txBody>
          <a:bodyPr/>
          <a:lstStyle/>
          <a:p>
            <a:r>
              <a:rPr lang="ja-JP" altLang="en-US" dirty="0" smtClean="0"/>
              <a:t>ツールの出力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3400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結果</a:t>
            </a:r>
            <a:r>
              <a:rPr lang="en-US" altLang="ja-JP" dirty="0" smtClean="0"/>
              <a:t>(2/3)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199" y="1600202"/>
            <a:ext cx="4506685" cy="4525963"/>
          </a:xfrm>
        </p:spPr>
        <p:txBody>
          <a:bodyPr/>
          <a:lstStyle/>
          <a:p>
            <a:r>
              <a:rPr kumimoji="1" lang="ja-JP" altLang="en-US" dirty="0" smtClean="0"/>
              <a:t>バージョン履歴と</a:t>
            </a:r>
            <a:r>
              <a:rPr kumimoji="1" lang="ja-JP" altLang="en-US" dirty="0" smtClean="0"/>
              <a:t>照らし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合わせた</a:t>
            </a:r>
            <a:r>
              <a:rPr kumimoji="1" lang="ja-JP" altLang="en-US" dirty="0" smtClean="0"/>
              <a:t>（右図）</a:t>
            </a:r>
            <a:endParaRPr kumimoji="1" lang="en-US" altLang="ja-JP" dirty="0" smtClean="0"/>
          </a:p>
          <a:p>
            <a:r>
              <a:rPr lang="ja-JP" altLang="en-US" dirty="0" smtClean="0"/>
              <a:t>バージョン系列内（同色）ではバージョン順に並んでいる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最新版がどれかわかる</a:t>
            </a:r>
            <a:endParaRPr lang="en-US" altLang="ja-JP" dirty="0"/>
          </a:p>
          <a:p>
            <a:r>
              <a:rPr kumimoji="1" lang="ja-JP" altLang="en-US" dirty="0" smtClean="0"/>
              <a:t>バージョン系列間は開発履歴と一致していない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方向</a:t>
            </a:r>
            <a:r>
              <a:rPr lang="ja-JP" altLang="en-US" dirty="0" smtClean="0"/>
              <a:t>は正しい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バージョン系列内と比べ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距離</a:t>
            </a:r>
            <a:r>
              <a:rPr kumimoji="1" lang="ja-JP" altLang="en-US" dirty="0"/>
              <a:t>関数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値</a:t>
            </a:r>
            <a:r>
              <a:rPr kumimoji="1" lang="ja-JP" altLang="en-US" dirty="0" smtClean="0"/>
              <a:t>が大きい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74"/>
          <a:stretch/>
        </p:blipFill>
        <p:spPr>
          <a:xfrm>
            <a:off x="4963885" y="217258"/>
            <a:ext cx="4180115" cy="6226600"/>
          </a:xfr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7775" y="6392706"/>
            <a:ext cx="1150938" cy="288925"/>
          </a:xfrm>
        </p:spPr>
        <p:txBody>
          <a:bodyPr/>
          <a:lstStyle/>
          <a:p>
            <a:fld id="{5F621A41-8A53-4397-830D-1E6C07BC8CF4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875229" y="3434302"/>
            <a:ext cx="2061586" cy="1615069"/>
          </a:xfrm>
          <a:prstGeom prst="wedgeRoundRectCallout">
            <a:avLst>
              <a:gd name="adj1" fmla="val -67056"/>
              <a:gd name="adj2" fmla="val -128265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000" dirty="0" smtClean="0"/>
          </a:p>
          <a:p>
            <a:pPr algn="ctr"/>
            <a:r>
              <a:rPr kumimoji="1" lang="en-US" altLang="ja-JP" sz="2000" dirty="0" smtClean="0"/>
              <a:t>8.0.9</a:t>
            </a:r>
            <a:r>
              <a:rPr kumimoji="1" lang="ja-JP" altLang="en-US" sz="2000" dirty="0" smtClean="0"/>
              <a:t>→</a:t>
            </a:r>
            <a:r>
              <a:rPr kumimoji="1" lang="en-US" altLang="ja-JP" sz="2000" dirty="0" smtClean="0"/>
              <a:t>8.0.14</a:t>
            </a:r>
          </a:p>
          <a:p>
            <a:pPr algn="ctr"/>
            <a:r>
              <a:rPr lang="ja-JP" altLang="en-US" sz="2000" dirty="0" smtClean="0"/>
              <a:t>距離</a:t>
            </a:r>
            <a:r>
              <a:rPr lang="en-US" altLang="ja-JP" sz="2000" dirty="0" smtClean="0"/>
              <a:t>: -514</a:t>
            </a:r>
          </a:p>
          <a:p>
            <a:pPr algn="ctr"/>
            <a:endParaRPr kumimoji="1" lang="en-US" altLang="ja-JP" sz="2000" dirty="0"/>
          </a:p>
          <a:p>
            <a:pPr algn="ctr"/>
            <a:r>
              <a:rPr lang="en-US" altLang="ja-JP" sz="2000" dirty="0" smtClean="0"/>
              <a:t>8.0.14</a:t>
            </a:r>
            <a:r>
              <a:rPr lang="ja-JP" altLang="en-US" sz="2000" dirty="0" smtClean="0"/>
              <a:t>→</a:t>
            </a:r>
            <a:r>
              <a:rPr lang="en-US" altLang="ja-JP" sz="2000" dirty="0" smtClean="0"/>
              <a:t>8.1.10</a:t>
            </a:r>
            <a:endParaRPr lang="en-US" altLang="ja-JP" sz="2000" dirty="0"/>
          </a:p>
          <a:p>
            <a:pPr algn="ctr"/>
            <a:r>
              <a:rPr lang="ja-JP" altLang="en-US" sz="2000" dirty="0"/>
              <a:t>距離</a:t>
            </a:r>
            <a:r>
              <a:rPr lang="en-US" altLang="ja-JP" sz="2000" dirty="0"/>
              <a:t>: </a:t>
            </a:r>
            <a:r>
              <a:rPr lang="en-US" altLang="ja-JP" sz="2000" dirty="0" smtClean="0"/>
              <a:t>-176</a:t>
            </a:r>
            <a:endParaRPr lang="ja-JP" altLang="en-US" sz="2000" dirty="0"/>
          </a:p>
          <a:p>
            <a:pPr algn="ctr"/>
            <a:endParaRPr kumimoji="1" lang="ja-JP" altLang="en-US" sz="2000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5514109" y="360218"/>
            <a:ext cx="646546" cy="72043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6407396" y="1225998"/>
            <a:ext cx="646546" cy="72043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274502" y="2038798"/>
            <a:ext cx="646546" cy="72043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8144669" y="2817269"/>
            <a:ext cx="646546" cy="72043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575345" y="482608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開発履歴での分岐箇所</a:t>
            </a:r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6691738" y="407839"/>
            <a:ext cx="8774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638412" y="1027783"/>
            <a:ext cx="248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:</a:t>
            </a:r>
            <a:r>
              <a:rPr kumimoji="1" lang="ja-JP" altLang="en-US" dirty="0" smtClean="0"/>
              <a:t>手法が示した分岐</a:t>
            </a:r>
            <a:r>
              <a:rPr kumimoji="1" lang="ja-JP" altLang="en-US" dirty="0" smtClean="0"/>
              <a:t>箇所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6717483" y="953014"/>
            <a:ext cx="87745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5514813" y="2038798"/>
            <a:ext cx="443096" cy="101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6378779" y="2038798"/>
            <a:ext cx="443096" cy="101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7274502" y="5403431"/>
            <a:ext cx="443096" cy="101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8095958" y="3706940"/>
            <a:ext cx="443096" cy="101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220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(3/3)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5" y="1484784"/>
            <a:ext cx="8469731" cy="5194300"/>
          </a:xfrm>
        </p:spPr>
        <p:txBody>
          <a:bodyPr/>
          <a:lstStyle/>
          <a:p>
            <a:r>
              <a:rPr lang="ja-JP" altLang="en-US" dirty="0"/>
              <a:t>派生関係木の形とバージョン履歴で一致した辺の数</a:t>
            </a:r>
            <a:endParaRPr lang="en-US" altLang="ja-JP" dirty="0"/>
          </a:p>
          <a:p>
            <a:pPr lvl="1"/>
            <a:r>
              <a:rPr lang="en-US" altLang="ja-JP" dirty="0"/>
              <a:t>22</a:t>
            </a:r>
            <a:r>
              <a:rPr lang="ja-JP" altLang="en-US" dirty="0"/>
              <a:t>本</a:t>
            </a:r>
            <a:r>
              <a:rPr lang="en-US" altLang="ja-JP" sz="2000" dirty="0"/>
              <a:t>(/26</a:t>
            </a:r>
            <a:r>
              <a:rPr lang="ja-JP" altLang="en-US" sz="2000" dirty="0"/>
              <a:t>本中</a:t>
            </a:r>
            <a:r>
              <a:rPr lang="en-US" altLang="ja-JP" sz="2000" dirty="0" smtClean="0"/>
              <a:t>)</a:t>
            </a:r>
          </a:p>
          <a:p>
            <a:r>
              <a:rPr lang="ja-JP" altLang="en-US" dirty="0" smtClean="0"/>
              <a:t>他のデータセットも含めると派生</a:t>
            </a:r>
            <a:r>
              <a:rPr lang="ja-JP" altLang="en-US" dirty="0"/>
              <a:t>関係木の形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平均</a:t>
            </a:r>
            <a:r>
              <a:rPr lang="en-US" altLang="ja-JP" dirty="0" smtClean="0"/>
              <a:t>88%</a:t>
            </a:r>
            <a:r>
              <a:rPr lang="ja-JP" altLang="en-US" dirty="0" smtClean="0"/>
              <a:t>が履歴</a:t>
            </a:r>
            <a:r>
              <a:rPr lang="ja-JP" altLang="en-US" dirty="0"/>
              <a:t>と一致</a:t>
            </a:r>
            <a:endParaRPr lang="en-US" altLang="ja-JP" dirty="0"/>
          </a:p>
          <a:p>
            <a:pPr lvl="1"/>
            <a:r>
              <a:rPr lang="ja-JP" altLang="en-US" dirty="0" smtClean="0"/>
              <a:t>分岐</a:t>
            </a:r>
            <a:r>
              <a:rPr lang="ja-JP" altLang="en-US" dirty="0"/>
              <a:t>の箇所は近いバージョン間で</a:t>
            </a:r>
            <a:r>
              <a:rPr lang="ja-JP" altLang="en-US" dirty="0" smtClean="0"/>
              <a:t>前後</a:t>
            </a:r>
            <a:endParaRPr lang="en-US" altLang="ja-JP" dirty="0"/>
          </a:p>
          <a:p>
            <a:pPr lvl="1"/>
            <a:endParaRPr lang="en-US" altLang="ja-JP" sz="2000" dirty="0"/>
          </a:p>
          <a:p>
            <a:r>
              <a:rPr lang="ja-JP" altLang="en-US" dirty="0" smtClean="0"/>
              <a:t>派生</a:t>
            </a:r>
            <a:r>
              <a:rPr lang="ja-JP" altLang="en-US" dirty="0"/>
              <a:t>方向</a:t>
            </a:r>
            <a:r>
              <a:rPr lang="ja-JP" altLang="en-US" dirty="0" smtClean="0"/>
              <a:t>がバージョン履歴</a:t>
            </a:r>
            <a:r>
              <a:rPr lang="ja-JP" altLang="en-US" dirty="0"/>
              <a:t>と一致した辺の数</a:t>
            </a:r>
            <a:endParaRPr lang="en-US" altLang="ja-JP" dirty="0"/>
          </a:p>
          <a:p>
            <a:pPr lvl="1"/>
            <a:r>
              <a:rPr lang="en-US" altLang="ja-JP" dirty="0"/>
              <a:t>22</a:t>
            </a:r>
            <a:r>
              <a:rPr lang="ja-JP" altLang="en-US" dirty="0"/>
              <a:t>本</a:t>
            </a:r>
            <a:r>
              <a:rPr lang="en-US" altLang="ja-JP" dirty="0" smtClean="0"/>
              <a:t>(/</a:t>
            </a:r>
            <a:r>
              <a:rPr lang="ja-JP" altLang="en-US" dirty="0" smtClean="0"/>
              <a:t>形が一致</a:t>
            </a:r>
            <a:r>
              <a:rPr lang="ja-JP" altLang="en-US" dirty="0"/>
              <a:t>した</a:t>
            </a:r>
            <a:r>
              <a:rPr lang="en-US" altLang="ja-JP" dirty="0"/>
              <a:t>22</a:t>
            </a:r>
            <a:r>
              <a:rPr lang="ja-JP" altLang="en-US" dirty="0"/>
              <a:t>本中</a:t>
            </a:r>
            <a:r>
              <a:rPr lang="en-US" altLang="ja-JP" dirty="0" smtClean="0"/>
              <a:t>)</a:t>
            </a:r>
          </a:p>
          <a:p>
            <a:r>
              <a:rPr lang="ja-JP" altLang="en-US" dirty="0"/>
              <a:t>他の</a:t>
            </a:r>
            <a:r>
              <a:rPr lang="ja-JP" altLang="en-US" dirty="0" smtClean="0"/>
              <a:t>データセットも含めると派生</a:t>
            </a:r>
            <a:r>
              <a:rPr lang="ja-JP" altLang="en-US" dirty="0"/>
              <a:t>方向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平均</a:t>
            </a:r>
            <a:r>
              <a:rPr lang="en-US" altLang="ja-JP" dirty="0" smtClean="0"/>
              <a:t>86%</a:t>
            </a:r>
            <a:r>
              <a:rPr lang="ja-JP" altLang="en-US" dirty="0"/>
              <a:t>が</a:t>
            </a:r>
            <a:r>
              <a:rPr lang="ja-JP" altLang="en-US" dirty="0" smtClean="0"/>
              <a:t>履歴と一致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分岐丸ごとではなく部分的に</a:t>
            </a:r>
            <a:r>
              <a:rPr lang="ja-JP" altLang="en-US" dirty="0"/>
              <a:t>方向</a:t>
            </a:r>
            <a:r>
              <a:rPr lang="ja-JP" altLang="en-US" dirty="0" smtClean="0"/>
              <a:t>を誤</a:t>
            </a:r>
            <a:r>
              <a:rPr lang="ja-JP" altLang="en-US" dirty="0"/>
              <a:t>検出</a:t>
            </a:r>
            <a:r>
              <a:rPr lang="ja-JP" altLang="en-US" dirty="0" smtClean="0"/>
              <a:t>することがあ</a:t>
            </a:r>
            <a:r>
              <a:rPr lang="ja-JP" altLang="en-US" dirty="0"/>
              <a:t>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>
          <a:xfrm>
            <a:off x="7653758" y="6569077"/>
            <a:ext cx="1150938" cy="288925"/>
          </a:xfrm>
        </p:spPr>
        <p:txBody>
          <a:bodyPr/>
          <a:lstStyle/>
          <a:p>
            <a:fld id="{5F621A41-8A53-4397-830D-1E6C07BC8CF4}" type="slidenum">
              <a:rPr kumimoji="1" lang="ja-JP" altLang="en-US" smtClean="0">
                <a:solidFill>
                  <a:schemeClr val="accent3"/>
                </a:solidFill>
              </a:rPr>
              <a:t>15</a:t>
            </a:fld>
            <a:endParaRPr kumimoji="1" lang="ja-JP" alt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5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4" y="1357786"/>
            <a:ext cx="8485509" cy="5284314"/>
          </a:xfrm>
        </p:spPr>
        <p:txBody>
          <a:bodyPr/>
          <a:lstStyle/>
          <a:p>
            <a:r>
              <a:rPr lang="ja-JP" altLang="en-US" dirty="0" smtClean="0"/>
              <a:t>派生関係木の形について</a:t>
            </a:r>
            <a:endParaRPr lang="en-US" altLang="ja-JP" dirty="0"/>
          </a:p>
          <a:p>
            <a:pPr lvl="1"/>
            <a:r>
              <a:rPr lang="ja-JP" altLang="en-US" dirty="0" smtClean="0"/>
              <a:t>誤検出はあるものの，履歴上で近いバージョン</a:t>
            </a:r>
            <a:r>
              <a:rPr lang="ja-JP" altLang="en-US" dirty="0" smtClean="0"/>
              <a:t>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つながって</a:t>
            </a:r>
            <a:r>
              <a:rPr lang="ja-JP" altLang="en-US" dirty="0" smtClean="0"/>
              <a:t>いる辺がほとんど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大きな流れはバージョン履歴と一致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最新版が木の葉ノードに配置されるなど</a:t>
            </a:r>
            <a:endParaRPr lang="en-US" altLang="ja-JP" dirty="0" smtClean="0"/>
          </a:p>
          <a:p>
            <a:r>
              <a:rPr lang="ja-JP" altLang="en-US" dirty="0"/>
              <a:t>派生</a:t>
            </a:r>
            <a:r>
              <a:rPr lang="ja-JP" altLang="en-US" dirty="0" smtClean="0"/>
              <a:t>方向</a:t>
            </a:r>
            <a:r>
              <a:rPr lang="ja-JP" altLang="en-US" dirty="0"/>
              <a:t>に</a:t>
            </a:r>
            <a:r>
              <a:rPr lang="ja-JP" altLang="en-US" dirty="0" smtClean="0"/>
              <a:t>ついて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他のデータセットでは誤検出があった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ソースコード</a:t>
            </a:r>
            <a:r>
              <a:rPr lang="ja-JP" altLang="en-US" dirty="0"/>
              <a:t>が追加→次のバージョンで削除という「手戻り」</a:t>
            </a:r>
            <a:r>
              <a:rPr lang="ja-JP" altLang="en-US" dirty="0" smtClean="0"/>
              <a:t>やソースコード</a:t>
            </a:r>
            <a:r>
              <a:rPr lang="ja-JP" altLang="en-US" dirty="0"/>
              <a:t>の</a:t>
            </a:r>
            <a:r>
              <a:rPr lang="ja-JP" altLang="en-US" dirty="0" smtClean="0"/>
              <a:t>置換に弱い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57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まとめと今後の課題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5" y="1484784"/>
            <a:ext cx="8485509" cy="5030316"/>
          </a:xfrm>
        </p:spPr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ソフトウェアプロダクト集合のソースコードから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派生関係木を構築する手法を提案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オープンソースソフトウェア</a:t>
            </a:r>
            <a:r>
              <a:rPr lang="ja-JP" altLang="en-US" dirty="0"/>
              <a:t>集合に</a:t>
            </a:r>
            <a:r>
              <a:rPr lang="ja-JP" altLang="en-US" dirty="0" smtClean="0"/>
              <a:t>対し手法を適用し，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実際のバージョン履歴と近い派生関係を得られた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より検出の精度を上げるためのメトリクスの利用の検討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企業で</a:t>
            </a:r>
            <a:r>
              <a:rPr lang="ja-JP" altLang="en-US" dirty="0"/>
              <a:t>開発</a:t>
            </a:r>
            <a:r>
              <a:rPr lang="ja-JP" altLang="en-US" dirty="0" smtClean="0"/>
              <a:t>されているソースコードへの適用実験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派生関係木を利用した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ソフトウェアプロダクトライン構築手法の提案</a:t>
            </a:r>
            <a:endParaRPr lang="en-US" altLang="ja-JP" dirty="0" smtClean="0"/>
          </a:p>
        </p:txBody>
      </p:sp>
      <p:sp>
        <p:nvSpPr>
          <p:cNvPr id="153" name="スライド番号プレースホルダー 1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87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4" y="1484786"/>
            <a:ext cx="8485509" cy="4823941"/>
          </a:xfrm>
        </p:spPr>
        <p:txBody>
          <a:bodyPr/>
          <a:lstStyle/>
          <a:p>
            <a:r>
              <a:rPr lang="ja-JP" altLang="en-US" dirty="0" smtClean="0"/>
              <a:t>元が同じソフトウェアが，要求される機能の違いに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より複数作られている</a:t>
            </a:r>
            <a:endParaRPr lang="en-US" altLang="ja-JP" dirty="0" smtClean="0"/>
          </a:p>
          <a:p>
            <a:r>
              <a:rPr lang="ja-JP" altLang="en-US" dirty="0" smtClean="0"/>
              <a:t>ソフトウェアプロダクトラインエンジニアリング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en-US" altLang="ja-JP" dirty="0" smtClean="0"/>
              <a:t>Software </a:t>
            </a:r>
            <a:r>
              <a:rPr lang="en-US" altLang="ja-JP" dirty="0"/>
              <a:t>Product Line Engineering (</a:t>
            </a:r>
            <a:r>
              <a:rPr lang="en-US" altLang="ja-JP" b="1" dirty="0">
                <a:solidFill>
                  <a:schemeClr val="accent6"/>
                </a:solidFill>
              </a:rPr>
              <a:t>SPLE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/>
              <a:t>複数の類似するソフトウェアを開発・管理するための</a:t>
            </a:r>
            <a:r>
              <a:rPr lang="ja-JP" altLang="en-US" dirty="0" smtClean="0"/>
              <a:t>手法</a:t>
            </a:r>
            <a:endParaRPr lang="en-US" altLang="ja-JP" dirty="0" smtClean="0"/>
          </a:p>
          <a:p>
            <a:r>
              <a:rPr kumimoji="1" lang="en-US" altLang="ja-JP" dirty="0" smtClean="0"/>
              <a:t>SPLE</a:t>
            </a:r>
            <a:r>
              <a:rPr kumimoji="1" lang="ja-JP" altLang="en-US" dirty="0" smtClean="0"/>
              <a:t>が適用されていないソフトウェアプロダクト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集合が多数</a:t>
            </a:r>
            <a:r>
              <a:rPr lang="ja-JP" altLang="en-US" dirty="0"/>
              <a:t>存在</a:t>
            </a:r>
            <a:endParaRPr kumimoji="1" lang="en-US" altLang="ja-JP" dirty="0" smtClean="0"/>
          </a:p>
          <a:p>
            <a:r>
              <a:rPr lang="ja-JP" altLang="en-US" dirty="0"/>
              <a:t>既存</a:t>
            </a:r>
            <a:r>
              <a:rPr lang="ja-JP" altLang="en-US" dirty="0" smtClean="0"/>
              <a:t>製品群</a:t>
            </a:r>
            <a:r>
              <a:rPr lang="ja-JP" altLang="en-US" dirty="0"/>
              <a:t>に</a:t>
            </a:r>
            <a:r>
              <a:rPr lang="en-US" altLang="ja-JP" dirty="0" smtClean="0"/>
              <a:t>SPLE</a:t>
            </a:r>
            <a:r>
              <a:rPr lang="ja-JP" altLang="en-US" dirty="0" smtClean="0"/>
              <a:t>を適用したい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ソフトウェアが</a:t>
            </a:r>
            <a:r>
              <a:rPr lang="ja-JP" altLang="en-US" dirty="0"/>
              <a:t>多</a:t>
            </a:r>
            <a:r>
              <a:rPr lang="ja-JP" altLang="en-US" dirty="0" smtClean="0"/>
              <a:t>いので絞り込みたい</a:t>
            </a:r>
            <a:endParaRPr lang="en-US" altLang="ja-JP" dirty="0" smtClean="0"/>
          </a:p>
          <a:p>
            <a:r>
              <a:rPr lang="ja-JP" altLang="en-US" dirty="0" smtClean="0"/>
              <a:t>ソフトウェアの選択を支援する手法を提案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円/楕円 14"/>
          <p:cNvSpPr/>
          <p:nvPr/>
        </p:nvSpPr>
        <p:spPr>
          <a:xfrm>
            <a:off x="6043094" y="3213912"/>
            <a:ext cx="2927928" cy="3392634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50838"/>
            <a:ext cx="9144000" cy="1066130"/>
          </a:xfrm>
        </p:spPr>
        <p:txBody>
          <a:bodyPr/>
          <a:lstStyle/>
          <a:p>
            <a:r>
              <a:rPr lang="ja-JP" altLang="en-US" sz="3600" dirty="0"/>
              <a:t>ソフトウェアプロダクトラインエンジニアリング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5" y="1376113"/>
            <a:ext cx="8485509" cy="4785395"/>
          </a:xfrm>
        </p:spPr>
        <p:txBody>
          <a:bodyPr/>
          <a:lstStyle/>
          <a:p>
            <a:r>
              <a:rPr kumimoji="1" lang="ja-JP" altLang="en-US" dirty="0" smtClean="0"/>
              <a:t>複数の類似するソフトウェアを開発・管理す</a:t>
            </a:r>
            <a:r>
              <a:rPr lang="ja-JP" altLang="en-US" dirty="0"/>
              <a:t>る</a:t>
            </a:r>
            <a:r>
              <a:rPr kumimoji="1" lang="ja-JP" altLang="en-US" dirty="0" smtClean="0"/>
              <a:t>手法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同一</a:t>
            </a:r>
            <a:r>
              <a:rPr lang="ja-JP" altLang="en-US" dirty="0"/>
              <a:t>製品シリーズ</a:t>
            </a:r>
            <a:r>
              <a:rPr lang="ja-JP" altLang="en-US" dirty="0" smtClean="0"/>
              <a:t>の機種別のソフトウェア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対象顧客が異なる同一のシステム</a:t>
            </a:r>
            <a:endParaRPr lang="en-US" altLang="ja-JP" dirty="0" smtClean="0"/>
          </a:p>
          <a:p>
            <a:r>
              <a:rPr kumimoji="1" lang="ja-JP" altLang="en-US" dirty="0" smtClean="0"/>
              <a:t>ソフトウェアをコア資産</a:t>
            </a:r>
            <a:r>
              <a:rPr lang="ja-JP" altLang="en-US" dirty="0" smtClean="0"/>
              <a:t>と</a:t>
            </a:r>
            <a:r>
              <a:rPr kumimoji="1" lang="ja-JP" altLang="en-US" dirty="0" smtClean="0"/>
              <a:t>機能部品に分割</a:t>
            </a:r>
            <a:endParaRPr lang="en-US" altLang="ja-JP" dirty="0" smtClean="0"/>
          </a:p>
          <a:p>
            <a:pPr lvl="1"/>
            <a:r>
              <a:rPr kumimoji="1" lang="ja-JP" altLang="en-US" b="1" dirty="0" smtClean="0">
                <a:solidFill>
                  <a:schemeClr val="accent6"/>
                </a:solidFill>
              </a:rPr>
              <a:t>コア資産</a:t>
            </a:r>
            <a:r>
              <a:rPr kumimoji="1" lang="ja-JP" altLang="en-US" dirty="0" smtClean="0"/>
              <a:t>：プロダクト間で共通</a:t>
            </a:r>
            <a:endParaRPr kumimoji="1" lang="en-US" altLang="ja-JP" dirty="0" smtClean="0"/>
          </a:p>
          <a:p>
            <a:pPr lvl="1"/>
            <a:r>
              <a:rPr kumimoji="1" lang="ja-JP" altLang="en-US" b="1" dirty="0" smtClean="0">
                <a:solidFill>
                  <a:schemeClr val="accent6"/>
                </a:solidFill>
              </a:rPr>
              <a:t>機能部品</a:t>
            </a:r>
            <a:r>
              <a:rPr kumimoji="1" lang="ja-JP" altLang="en-US" dirty="0" smtClean="0"/>
              <a:t>：個別の要求に応じて開発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89AE-9AD2-49D5-8776-12677D1982A4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07570" y="4500923"/>
            <a:ext cx="1072305" cy="8186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コア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資産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04894" y="4500923"/>
            <a:ext cx="1472247" cy="40011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/>
              <a:t>機能部品</a:t>
            </a:r>
            <a:r>
              <a:rPr lang="en-US" altLang="ja-JP" sz="2000" dirty="0" smtClean="0"/>
              <a:t>A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7604" y="4175211"/>
            <a:ext cx="1430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3044468" y="4500923"/>
            <a:ext cx="1072305" cy="8186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コア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資産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41792" y="4500923"/>
            <a:ext cx="1472247" cy="40011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/>
              <a:t>機能部品</a:t>
            </a:r>
            <a:r>
              <a:rPr lang="en-US" altLang="ja-JP" sz="2000" dirty="0" smtClean="0"/>
              <a:t>B</a:t>
            </a:r>
            <a:endParaRPr kumimoji="1"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4502" y="4175211"/>
            <a:ext cx="1430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41792" y="4901033"/>
            <a:ext cx="1472247" cy="40011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/>
              <a:t>機能部品</a:t>
            </a:r>
            <a:r>
              <a:rPr lang="en-US" altLang="ja-JP" sz="2000" dirty="0" smtClean="0"/>
              <a:t>C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6190257" y="4500923"/>
            <a:ext cx="1072305" cy="8186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コア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資産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87581" y="4500923"/>
            <a:ext cx="1472247" cy="40011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/>
              <a:t>機能部品</a:t>
            </a:r>
            <a:r>
              <a:rPr lang="en-US" altLang="ja-JP" sz="2000" dirty="0" smtClean="0"/>
              <a:t>C</a:t>
            </a:r>
            <a:endParaRPr kumimoji="1" lang="ja-JP" altLang="en-US" sz="2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70291" y="4175211"/>
            <a:ext cx="14302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ソフトウェア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87581" y="4901033"/>
            <a:ext cx="1472247" cy="40011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/>
              <a:t>機能部品</a:t>
            </a:r>
            <a:r>
              <a:rPr lang="en-US" altLang="ja-JP" sz="2000" dirty="0" smtClean="0"/>
              <a:t>D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50548" y="39064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新規</a:t>
            </a:r>
            <a:r>
              <a:rPr lang="ja-JP" altLang="en-US" dirty="0"/>
              <a:t>開発</a:t>
            </a:r>
            <a:endParaRPr kumimoji="1" lang="ja-JP" altLang="en-US" dirty="0"/>
          </a:p>
        </p:txBody>
      </p:sp>
      <p:cxnSp>
        <p:nvCxnSpPr>
          <p:cNvPr id="24" name="直線矢印コネクタ 23"/>
          <p:cNvCxnSpPr>
            <a:stCxn id="6" idx="2"/>
            <a:endCxn id="23" idx="0"/>
          </p:cNvCxnSpPr>
          <p:nvPr/>
        </p:nvCxnSpPr>
        <p:spPr>
          <a:xfrm flipH="1">
            <a:off x="7923705" y="4275756"/>
            <a:ext cx="280841" cy="625277"/>
          </a:xfrm>
          <a:prstGeom prst="straightConnector1">
            <a:avLst/>
          </a:prstGeom>
          <a:ln>
            <a:tailEnd type="triangle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6011" y="5939395"/>
            <a:ext cx="5428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既存のソフトウェアプロダクトライン</a:t>
            </a:r>
            <a:r>
              <a:rPr lang="en-US" altLang="ja-JP" sz="2400" dirty="0" smtClean="0"/>
              <a:t>(SPL)</a:t>
            </a:r>
            <a:endParaRPr kumimoji="1" lang="ja-JP" altLang="en-US" sz="2400" dirty="0"/>
          </a:p>
        </p:txBody>
      </p:sp>
      <p:sp>
        <p:nvSpPr>
          <p:cNvPr id="9" name="右中かっこ 8"/>
          <p:cNvSpPr/>
          <p:nvPr/>
        </p:nvSpPr>
        <p:spPr>
          <a:xfrm rot="5400000">
            <a:off x="2541955" y="2980856"/>
            <a:ext cx="595134" cy="5349034"/>
          </a:xfrm>
          <a:prstGeom prst="righ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815708" y="5939395"/>
            <a:ext cx="1415772" cy="46166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2400" dirty="0" smtClean="0"/>
              <a:t>製品開発</a:t>
            </a:r>
            <a:endParaRPr kumimoji="1" lang="ja-JP" altLang="en-US" sz="2400" dirty="0"/>
          </a:p>
        </p:txBody>
      </p:sp>
      <p:sp>
        <p:nvSpPr>
          <p:cNvPr id="26" name="右矢印 25"/>
          <p:cNvSpPr/>
          <p:nvPr/>
        </p:nvSpPr>
        <p:spPr>
          <a:xfrm>
            <a:off x="5361985" y="6040278"/>
            <a:ext cx="1416612" cy="29912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89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円/楕円 24"/>
          <p:cNvSpPr/>
          <p:nvPr/>
        </p:nvSpPr>
        <p:spPr>
          <a:xfrm>
            <a:off x="3444330" y="5842550"/>
            <a:ext cx="612776" cy="612503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4920200" y="5842550"/>
            <a:ext cx="612776" cy="61250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30" name="円/楕円 29"/>
          <p:cNvSpPr/>
          <p:nvPr/>
        </p:nvSpPr>
        <p:spPr>
          <a:xfrm>
            <a:off x="7058305" y="5842550"/>
            <a:ext cx="612776" cy="61250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8" name="円/楕円 27"/>
          <p:cNvSpPr/>
          <p:nvPr/>
        </p:nvSpPr>
        <p:spPr>
          <a:xfrm>
            <a:off x="7348537" y="5159801"/>
            <a:ext cx="612776" cy="61250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ソフトウェアの進化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既存のソフトウェアから</a:t>
            </a:r>
            <a:r>
              <a:rPr kumimoji="1" lang="en-US" altLang="ja-JP" dirty="0" smtClean="0"/>
              <a:t>SPL</a:t>
            </a:r>
            <a:r>
              <a:rPr kumimoji="1" lang="ja-JP" altLang="en-US" dirty="0" smtClean="0"/>
              <a:t>を構築したい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すべてを調査・比較するとコストがかかる</a:t>
            </a:r>
            <a:endParaRPr kumimoji="1" lang="en-US" altLang="ja-JP" dirty="0" smtClean="0"/>
          </a:p>
          <a:p>
            <a:r>
              <a:rPr kumimoji="1" lang="ja-JP" altLang="en-US" dirty="0" smtClean="0">
                <a:solidFill>
                  <a:schemeClr val="accent6"/>
                </a:solidFill>
              </a:rPr>
              <a:t>代表となるソフトウェアを選択</a:t>
            </a:r>
            <a:endParaRPr kumimoji="1" lang="en-US" altLang="ja-JP" dirty="0" smtClean="0">
              <a:solidFill>
                <a:schemeClr val="accent6"/>
              </a:solidFill>
            </a:endParaRPr>
          </a:p>
          <a:p>
            <a:pPr lvl="1"/>
            <a:r>
              <a:rPr lang="ja-JP" altLang="en-US" dirty="0" smtClean="0"/>
              <a:t>選択の基準の</a:t>
            </a:r>
            <a:r>
              <a:rPr lang="ja-JP" altLang="en-US" dirty="0"/>
              <a:t>例</a:t>
            </a:r>
            <a:endParaRPr lang="en-US" altLang="ja-JP" dirty="0"/>
          </a:p>
          <a:p>
            <a:pPr lvl="2"/>
            <a:r>
              <a:rPr lang="ja-JP" alt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ja-JP" altLang="en-US" dirty="0" smtClean="0"/>
              <a:t>一番新しいもの</a:t>
            </a:r>
            <a:endParaRPr lang="en-US" altLang="ja-JP" dirty="0"/>
          </a:p>
          <a:p>
            <a:pPr lvl="2"/>
            <a:r>
              <a:rPr lang="ja-JP" altLang="en-US" dirty="0" smtClean="0">
                <a:solidFill>
                  <a:schemeClr val="accent6"/>
                </a:solidFill>
              </a:rPr>
              <a:t> </a:t>
            </a:r>
            <a:r>
              <a:rPr lang="ja-JP" altLang="en-US" dirty="0" smtClean="0"/>
              <a:t>分岐点</a:t>
            </a:r>
            <a:endParaRPr lang="en-US" altLang="ja-JP" dirty="0" smtClean="0"/>
          </a:p>
          <a:p>
            <a:pPr lvl="2"/>
            <a:r>
              <a:rPr lang="ja-JP" altLang="en-US" dirty="0" smtClean="0">
                <a:solidFill>
                  <a:schemeClr val="accent4"/>
                </a:solidFill>
              </a:rPr>
              <a:t> </a:t>
            </a:r>
            <a:r>
              <a:rPr lang="ja-JP" altLang="en-US" dirty="0" smtClean="0"/>
              <a:t>一番古いもの</a:t>
            </a:r>
            <a:r>
              <a:rPr lang="en-US" altLang="ja-JP" dirty="0" smtClean="0"/>
              <a:t>...</a:t>
            </a:r>
          </a:p>
          <a:p>
            <a:r>
              <a:rPr lang="ja-JP" altLang="en-US" dirty="0" smtClean="0"/>
              <a:t>あるソフトウェアがどのソフトウェアから作られたか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</a:t>
            </a:r>
            <a:r>
              <a:rPr lang="ja-JP" altLang="en-US" dirty="0" smtClean="0">
                <a:solidFill>
                  <a:schemeClr val="accent6"/>
                </a:solidFill>
              </a:rPr>
              <a:t>派生関係</a:t>
            </a:r>
            <a:r>
              <a:rPr lang="ja-JP" altLang="en-US" dirty="0" smtClean="0"/>
              <a:t>）が</a:t>
            </a:r>
            <a:r>
              <a:rPr lang="ja-JP" altLang="en-US" dirty="0"/>
              <a:t>有用</a:t>
            </a: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4281487" y="5910675"/>
            <a:ext cx="4572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5843587" y="5237451"/>
            <a:ext cx="4572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5003799" y="5921504"/>
            <a:ext cx="457200" cy="4572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611937" y="5237451"/>
            <a:ext cx="4572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7426325" y="5237451"/>
            <a:ext cx="457200" cy="45720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6186487" y="5921504"/>
            <a:ext cx="457200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7140575" y="5921504"/>
            <a:ext cx="457200" cy="457200"/>
          </a:xfrm>
          <a:prstGeom prst="ellips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12" name="直線矢印コネクタ 11"/>
          <p:cNvCxnSpPr>
            <a:stCxn id="4" idx="6"/>
            <a:endCxn id="6" idx="2"/>
          </p:cNvCxnSpPr>
          <p:nvPr/>
        </p:nvCxnSpPr>
        <p:spPr>
          <a:xfrm>
            <a:off x="4738687" y="6139277"/>
            <a:ext cx="265112" cy="108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6" idx="6"/>
            <a:endCxn id="9" idx="2"/>
          </p:cNvCxnSpPr>
          <p:nvPr/>
        </p:nvCxnSpPr>
        <p:spPr>
          <a:xfrm>
            <a:off x="5460999" y="6150104"/>
            <a:ext cx="7254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9" idx="6"/>
            <a:endCxn id="10" idx="2"/>
          </p:cNvCxnSpPr>
          <p:nvPr/>
        </p:nvCxnSpPr>
        <p:spPr>
          <a:xfrm>
            <a:off x="6643687" y="6150104"/>
            <a:ext cx="4968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6" idx="7"/>
            <a:endCxn id="5" idx="3"/>
          </p:cNvCxnSpPr>
          <p:nvPr/>
        </p:nvCxnSpPr>
        <p:spPr>
          <a:xfrm flipV="1">
            <a:off x="5394044" y="5627698"/>
            <a:ext cx="516498" cy="3607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>
            <a:stCxn id="5" idx="6"/>
            <a:endCxn id="7" idx="2"/>
          </p:cNvCxnSpPr>
          <p:nvPr/>
        </p:nvCxnSpPr>
        <p:spPr>
          <a:xfrm>
            <a:off x="6300787" y="5466051"/>
            <a:ext cx="3111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6"/>
            <a:endCxn id="8" idx="2"/>
          </p:cNvCxnSpPr>
          <p:nvPr/>
        </p:nvCxnSpPr>
        <p:spPr>
          <a:xfrm>
            <a:off x="7069137" y="5466051"/>
            <a:ext cx="357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9" name="スライド番号プレースホルダー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3522118" y="5913404"/>
            <a:ext cx="457200" cy="4572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21" name="直線矢印コネクタ 20"/>
          <p:cNvCxnSpPr>
            <a:stCxn id="20" idx="6"/>
            <a:endCxn id="4" idx="2"/>
          </p:cNvCxnSpPr>
          <p:nvPr/>
        </p:nvCxnSpPr>
        <p:spPr>
          <a:xfrm flipV="1">
            <a:off x="3979318" y="6139275"/>
            <a:ext cx="302169" cy="27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5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16" y="1410600"/>
            <a:ext cx="7230856" cy="3195480"/>
          </a:xfr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企業で開発された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ソフトウェアの分岐の実例</a:t>
            </a:r>
            <a:r>
              <a:rPr kumimoji="1" lang="en-US" altLang="ja-JP" sz="2800" dirty="0" smtClean="0"/>
              <a:t>[1]</a:t>
            </a:r>
            <a:endParaRPr kumimoji="1" lang="ja-JP" altLang="en-US" sz="28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457200" y="4486703"/>
            <a:ext cx="8147844" cy="1880108"/>
          </a:xfrm>
        </p:spPr>
        <p:txBody>
          <a:bodyPr/>
          <a:lstStyle/>
          <a:p>
            <a:r>
              <a:rPr kumimoji="1" lang="ja-JP" altLang="en-US" dirty="0" smtClean="0"/>
              <a:t>あるソフトウェアが</a:t>
            </a:r>
            <a:r>
              <a:rPr kumimoji="1" lang="en-US" altLang="ja-JP" dirty="0" smtClean="0"/>
              <a:t>25</a:t>
            </a:r>
            <a:r>
              <a:rPr lang="ja-JP" altLang="en-US" dirty="0" smtClean="0"/>
              <a:t>の製品に分岐した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図</a:t>
            </a:r>
            <a:r>
              <a:rPr kumimoji="1" lang="ja-JP" altLang="en-US" dirty="0" smtClean="0"/>
              <a:t>はそのうち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製品について可視化</a:t>
            </a:r>
            <a:endParaRPr kumimoji="1" lang="en-US" altLang="ja-JP" dirty="0" smtClean="0"/>
          </a:p>
          <a:p>
            <a:r>
              <a:rPr kumimoji="1" lang="ja-JP" altLang="en-US" dirty="0" smtClean="0"/>
              <a:t>分岐後の改版，製品内での分岐，新たな製品の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分岐が行われている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606403" y="6569075"/>
            <a:ext cx="1150938" cy="288925"/>
          </a:xfrm>
        </p:spPr>
        <p:txBody>
          <a:bodyPr/>
          <a:lstStyle/>
          <a:p>
            <a:fld id="{5F621A41-8A53-4397-830D-1E6C07BC8CF4}" type="slidenum">
              <a:rPr kumimoji="1" lang="ja-JP" altLang="en-US" smtClean="0">
                <a:solidFill>
                  <a:schemeClr val="bg1"/>
                </a:solidFill>
              </a:rPr>
              <a:t>5</a:t>
            </a:fld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6069119"/>
            <a:ext cx="86612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1600" dirty="0" smtClean="0"/>
              <a:t>[</a:t>
            </a:r>
            <a:r>
              <a:rPr lang="en-US" altLang="ja-JP" sz="1600" dirty="0"/>
              <a:t>1</a:t>
            </a:r>
            <a:r>
              <a:rPr lang="en-US" altLang="ja-JP" sz="1600" dirty="0" smtClean="0"/>
              <a:t>] </a:t>
            </a:r>
            <a:r>
              <a:rPr lang="ja-JP" altLang="en-US" sz="1600" dirty="0" smtClean="0"/>
              <a:t>野中ら</a:t>
            </a:r>
            <a:r>
              <a:rPr lang="en-US" altLang="ja-JP" sz="1600" dirty="0" smtClean="0"/>
              <a:t>, </a:t>
            </a:r>
            <a:r>
              <a:rPr lang="ja-JP" altLang="en-US" sz="1600" dirty="0"/>
              <a:t>組込みソフトウェア製品ファミリに</a:t>
            </a:r>
            <a:r>
              <a:rPr lang="ja-JP" altLang="en-US" sz="1600" dirty="0" smtClean="0"/>
              <a:t>おける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ja-JP" altLang="en-US" sz="1600" dirty="0" smtClean="0"/>
              <a:t>是正</a:t>
            </a:r>
            <a:r>
              <a:rPr lang="ja-JP" altLang="en-US" sz="1600" dirty="0"/>
              <a:t>保守</a:t>
            </a:r>
            <a:r>
              <a:rPr lang="ja-JP" altLang="en-US" sz="1600" dirty="0" smtClean="0"/>
              <a:t>の予備的</a:t>
            </a:r>
            <a:r>
              <a:rPr lang="ja-JP" altLang="en-US" sz="1600" dirty="0"/>
              <a:t>分析</a:t>
            </a:r>
            <a:r>
              <a:rPr lang="en-US" altLang="ja-JP" sz="1600" dirty="0"/>
              <a:t>. </a:t>
            </a:r>
            <a:r>
              <a:rPr lang="ja-JP" altLang="en-US" sz="1600" dirty="0" smtClean="0"/>
              <a:t>情報</a:t>
            </a:r>
            <a:r>
              <a:rPr lang="ja-JP" altLang="en-US" sz="1600" dirty="0"/>
              <a:t>処理学会研究報告</a:t>
            </a:r>
            <a:r>
              <a:rPr lang="en-US" altLang="ja-JP" sz="1600" dirty="0"/>
              <a:t>, Vol. 2009-SE-166, No. 13, pp. 1–8, </a:t>
            </a:r>
            <a:r>
              <a:rPr lang="en-US" altLang="ja-JP" sz="1600" dirty="0" err="1"/>
              <a:t>nov</a:t>
            </a:r>
            <a:r>
              <a:rPr lang="en-US" altLang="ja-JP" sz="1600" dirty="0"/>
              <a:t> 2009.</a:t>
            </a:r>
            <a:endParaRPr kumimoji="1" lang="ja-JP" altLang="en-US" sz="1600" dirty="0"/>
          </a:p>
        </p:txBody>
      </p:sp>
      <p:sp>
        <p:nvSpPr>
          <p:cNvPr id="2" name="角丸四角形吹き出し 1"/>
          <p:cNvSpPr/>
          <p:nvPr/>
        </p:nvSpPr>
        <p:spPr>
          <a:xfrm>
            <a:off x="7204364" y="4292078"/>
            <a:ext cx="1754734" cy="516266"/>
          </a:xfrm>
          <a:prstGeom prst="wedgeRoundRectCallout">
            <a:avLst>
              <a:gd name="adj1" fmla="val -64803"/>
              <a:gd name="adj2" fmla="val -186850"/>
              <a:gd name="adj3" fmla="val 166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木のような形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66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研究の目的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5" y="1587502"/>
            <a:ext cx="8485509" cy="4538663"/>
          </a:xfrm>
        </p:spPr>
        <p:txBody>
          <a:bodyPr/>
          <a:lstStyle/>
          <a:p>
            <a:r>
              <a:rPr lang="ja-JP" altLang="en-US" dirty="0"/>
              <a:t>開発履歴が残って</a:t>
            </a:r>
            <a:r>
              <a:rPr lang="ja-JP" altLang="en-US" dirty="0" smtClean="0"/>
              <a:t>いない</a:t>
            </a:r>
            <a:r>
              <a:rPr lang="en-US" altLang="ja-JP" dirty="0" smtClean="0">
                <a:sym typeface="Wingdings" panose="05000000000000000000" pitchFamily="2" charset="2"/>
              </a:rPr>
              <a:t></a:t>
            </a:r>
            <a:r>
              <a:rPr lang="ja-JP" altLang="en-US" dirty="0" smtClean="0">
                <a:sym typeface="Wingdings" panose="05000000000000000000" pitchFamily="2" charset="2"/>
              </a:rPr>
              <a:t>派生関係が失われている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バージョン管理システムが使われていない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開発者もよく覚えていない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別々</a:t>
            </a:r>
            <a:r>
              <a:rPr lang="ja-JP" altLang="en-US" dirty="0" smtClean="0"/>
              <a:t>の</a:t>
            </a:r>
            <a:r>
              <a:rPr lang="ja-JP" altLang="en-US" dirty="0"/>
              <a:t>組織</a:t>
            </a:r>
            <a:r>
              <a:rPr lang="ja-JP" altLang="en-US" dirty="0" smtClean="0"/>
              <a:t>で</a:t>
            </a:r>
            <a:r>
              <a:rPr lang="ja-JP" altLang="en-US" dirty="0"/>
              <a:t>開発</a:t>
            </a:r>
            <a:r>
              <a:rPr lang="ja-JP" altLang="en-US" dirty="0" smtClean="0"/>
              <a:t>が</a:t>
            </a:r>
            <a:r>
              <a:rPr lang="ja-JP" altLang="en-US" dirty="0"/>
              <a:t>進</a:t>
            </a:r>
            <a:r>
              <a:rPr lang="ja-JP" altLang="en-US" dirty="0" smtClean="0"/>
              <a:t>んだので</a:t>
            </a:r>
            <a:r>
              <a:rPr lang="ja-JP" altLang="en-US" dirty="0"/>
              <a:t>履歴</a:t>
            </a:r>
            <a:r>
              <a:rPr lang="ja-JP" altLang="en-US" dirty="0" smtClean="0"/>
              <a:t>が</a:t>
            </a:r>
            <a:r>
              <a:rPr lang="ja-JP" altLang="en-US" dirty="0"/>
              <a:t>共有</a:t>
            </a:r>
            <a:r>
              <a:rPr lang="ja-JP" altLang="en-US" dirty="0" smtClean="0"/>
              <a:t>されていない</a:t>
            </a:r>
            <a:endParaRPr lang="en-US" altLang="ja-JP" dirty="0" smtClean="0"/>
          </a:p>
          <a:p>
            <a:r>
              <a:rPr lang="ja-JP" altLang="en-US" dirty="0" smtClean="0"/>
              <a:t>ソフトウェアプロダクトライン構築に使うソフトウェア</a:t>
            </a:r>
            <a:r>
              <a:rPr lang="ja-JP" altLang="en-US" dirty="0"/>
              <a:t>を選択</a:t>
            </a:r>
            <a:r>
              <a:rPr lang="ja-JP" altLang="en-US" dirty="0" smtClean="0"/>
              <a:t>できない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  <p:sp>
        <p:nvSpPr>
          <p:cNvPr id="50" name="スライド番号プレースホルダー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4691" y="4908446"/>
            <a:ext cx="8403505" cy="1200329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ja-JP" altLang="en-US" sz="3600" dirty="0" smtClean="0"/>
              <a:t>ソフトウェア集合のソースファイル</a:t>
            </a:r>
            <a:r>
              <a:rPr lang="ja-JP" altLang="en-US" sz="3600" dirty="0"/>
              <a:t>のみ</a:t>
            </a:r>
            <a:r>
              <a:rPr lang="ja-JP" altLang="en-US" sz="3600" dirty="0" smtClean="0"/>
              <a:t>から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派生関係を模した木</a:t>
            </a:r>
            <a:r>
              <a:rPr lang="ja-JP" altLang="en-US" sz="3600" dirty="0"/>
              <a:t>（派生関係木）</a:t>
            </a:r>
            <a:r>
              <a:rPr lang="ja-JP" altLang="en-US" sz="3600" dirty="0" smtClean="0"/>
              <a:t>を作る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1383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提案手法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054" y="1369329"/>
            <a:ext cx="8485509" cy="464137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 smtClean="0"/>
              <a:t>ソフトウェアプロダクト集合に対し，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ソースファイル間の類似度を計算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ソースファイル間の差分を用いる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Yoshimura</a:t>
            </a:r>
            <a:r>
              <a:rPr kumimoji="1" lang="ja-JP" altLang="en-US" dirty="0" err="1" smtClean="0"/>
              <a:t>らの</a:t>
            </a:r>
            <a:r>
              <a:rPr kumimoji="1" lang="ja-JP" altLang="en-US" dirty="0" smtClean="0"/>
              <a:t>手法に基づく</a:t>
            </a:r>
            <a:r>
              <a:rPr kumimoji="1" lang="en-US" altLang="ja-JP" dirty="0" smtClean="0"/>
              <a:t>[2]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計算</a:t>
            </a:r>
            <a:r>
              <a:rPr lang="ja-JP" altLang="en-US" dirty="0" smtClean="0"/>
              <a:t>した類似度</a:t>
            </a:r>
            <a:r>
              <a:rPr kumimoji="1" lang="ja-JP" altLang="en-US" dirty="0" smtClean="0"/>
              <a:t>より，ソフトウェア間の距離を計測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距離</a:t>
            </a:r>
            <a:r>
              <a:rPr lang="ja-JP" altLang="en-US" dirty="0" smtClean="0"/>
              <a:t>に基づき最小全域木を構築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派生方向をラベルづけ</a:t>
            </a:r>
            <a:endParaRPr lang="en-US" altLang="ja-JP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370611" y="5846769"/>
            <a:ext cx="35654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ソフトウェアプロダクト集合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6210231" y="5849464"/>
            <a:ext cx="17235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400" dirty="0"/>
              <a:t>派生関係木</a:t>
            </a:r>
          </a:p>
        </p:txBody>
      </p:sp>
      <p:sp>
        <p:nvSpPr>
          <p:cNvPr id="101" name="右矢印 100"/>
          <p:cNvSpPr/>
          <p:nvPr/>
        </p:nvSpPr>
        <p:spPr>
          <a:xfrm>
            <a:off x="3801248" y="4978451"/>
            <a:ext cx="986087" cy="69209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7775" y="6569075"/>
            <a:ext cx="1150938" cy="288925"/>
          </a:xfrm>
        </p:spPr>
        <p:txBody>
          <a:bodyPr/>
          <a:lstStyle/>
          <a:p>
            <a:fld id="{5F621A41-8A53-4397-830D-1E6C07BC8CF4}" type="slidenum">
              <a:rPr kumimoji="1" lang="ja-JP" altLang="en-US" smtClean="0">
                <a:solidFill>
                  <a:schemeClr val="bg1"/>
                </a:solidFill>
              </a:rPr>
              <a:t>7</a:t>
            </a:fld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1928256" y="4635634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731051" y="4891667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2078663" y="4891667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547720" y="510718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928256" y="510718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2226251" y="510718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409657" y="5303829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1694409" y="5303829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2007276" y="5303829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2313434" y="5303829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1" name="円/楕円 20"/>
          <p:cNvSpPr/>
          <p:nvPr/>
        </p:nvSpPr>
        <p:spPr>
          <a:xfrm>
            <a:off x="5053280" y="5342334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6599194" y="466911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5759406" y="5353163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4" name="円/楕円 23"/>
          <p:cNvSpPr/>
          <p:nvPr/>
        </p:nvSpPr>
        <p:spPr>
          <a:xfrm>
            <a:off x="7367544" y="466911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8181932" y="4669110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6942094" y="5353163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7896182" y="5353163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cxnSp>
        <p:nvCxnSpPr>
          <p:cNvPr id="28" name="直線矢印コネクタ 27"/>
          <p:cNvCxnSpPr>
            <a:stCxn id="21" idx="6"/>
            <a:endCxn id="23" idx="2"/>
          </p:cNvCxnSpPr>
          <p:nvPr/>
        </p:nvCxnSpPr>
        <p:spPr>
          <a:xfrm>
            <a:off x="5510480" y="5570936"/>
            <a:ext cx="248926" cy="10829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23" idx="6"/>
            <a:endCxn id="26" idx="2"/>
          </p:cNvCxnSpPr>
          <p:nvPr/>
        </p:nvCxnSpPr>
        <p:spPr>
          <a:xfrm>
            <a:off x="6216606" y="5581763"/>
            <a:ext cx="725488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26" idx="6"/>
            <a:endCxn id="27" idx="2"/>
          </p:cNvCxnSpPr>
          <p:nvPr/>
        </p:nvCxnSpPr>
        <p:spPr>
          <a:xfrm>
            <a:off x="7399294" y="5581763"/>
            <a:ext cx="496888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>
            <a:stCxn id="23" idx="7"/>
          </p:cNvCxnSpPr>
          <p:nvPr/>
        </p:nvCxnSpPr>
        <p:spPr>
          <a:xfrm flipV="1">
            <a:off x="6149651" y="5059357"/>
            <a:ext cx="516498" cy="360763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22" idx="6"/>
            <a:endCxn id="24" idx="2"/>
          </p:cNvCxnSpPr>
          <p:nvPr/>
        </p:nvCxnSpPr>
        <p:spPr>
          <a:xfrm>
            <a:off x="7056394" y="4897710"/>
            <a:ext cx="311150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>
            <a:stCxn id="24" idx="6"/>
            <a:endCxn id="25" idx="2"/>
          </p:cNvCxnSpPr>
          <p:nvPr/>
        </p:nvCxnSpPr>
        <p:spPr>
          <a:xfrm>
            <a:off x="7824744" y="4897710"/>
            <a:ext cx="357188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-11572" y="6371858"/>
            <a:ext cx="8760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[2] Yoshimura</a:t>
            </a:r>
            <a:r>
              <a:rPr lang="ja-JP" altLang="en-US" sz="1400" dirty="0"/>
              <a:t> </a:t>
            </a:r>
            <a:r>
              <a:rPr lang="en-US" altLang="ja-JP" sz="1400" dirty="0" smtClean="0"/>
              <a:t>et al.: Visualizing </a:t>
            </a:r>
            <a:r>
              <a:rPr lang="en-US" altLang="ja-JP" sz="1400" dirty="0"/>
              <a:t>code clone </a:t>
            </a:r>
            <a:r>
              <a:rPr lang="en-US" altLang="ja-JP" sz="1400" dirty="0" smtClean="0"/>
              <a:t>outbreak: An </a:t>
            </a:r>
            <a:r>
              <a:rPr lang="en-US" altLang="ja-JP" sz="1400" dirty="0"/>
              <a:t>industrial case study, </a:t>
            </a:r>
            <a:r>
              <a:rPr lang="en-US" altLang="ja-JP" sz="1400" dirty="0" smtClean="0"/>
              <a:t>in Proc</a:t>
            </a:r>
            <a:r>
              <a:rPr lang="en-US" altLang="ja-JP" sz="1400" dirty="0"/>
              <a:t>. 6th </a:t>
            </a:r>
            <a:r>
              <a:rPr lang="en-US" altLang="ja-JP" sz="1400" dirty="0" smtClean="0"/>
              <a:t>IWSC, 2012</a:t>
            </a:r>
            <a:endParaRPr kumimoji="1" lang="ja-JP" altLang="en-US" sz="1400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5510480" y="5413470"/>
            <a:ext cx="248926" cy="108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6281001" y="5450055"/>
            <a:ext cx="60919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7399294" y="5424297"/>
            <a:ext cx="4968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V="1">
            <a:off x="6149651" y="5024662"/>
            <a:ext cx="340729" cy="2379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7056394" y="4740244"/>
            <a:ext cx="31115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7824744" y="4740244"/>
            <a:ext cx="3571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1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</a:t>
            </a:r>
            <a:r>
              <a:rPr lang="ja-JP" altLang="en-US" dirty="0"/>
              <a:t>アイデア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4964" y="5543994"/>
            <a:ext cx="8485509" cy="824769"/>
          </a:xfrm>
        </p:spPr>
        <p:txBody>
          <a:bodyPr/>
          <a:lstStyle/>
          <a:p>
            <a:r>
              <a:rPr lang="ja-JP" altLang="en-US" dirty="0" smtClean="0"/>
              <a:t>ソフトウェア</a:t>
            </a:r>
            <a:r>
              <a:rPr lang="en-US" altLang="ja-JP" dirty="0"/>
              <a:t>A-B</a:t>
            </a:r>
            <a:r>
              <a:rPr lang="ja-JP" altLang="en-US" dirty="0"/>
              <a:t>間のほうがソフトウェア</a:t>
            </a:r>
            <a:r>
              <a:rPr lang="en-US" altLang="ja-JP" dirty="0"/>
              <a:t>A-C</a:t>
            </a:r>
            <a:r>
              <a:rPr lang="ja-JP" altLang="en-US" dirty="0"/>
              <a:t>間よりも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似ている（距離が近い）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678362" y="4002668"/>
            <a:ext cx="4179730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4678364" y="2722433"/>
            <a:ext cx="4178981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7" name="メモ 6"/>
          <p:cNvSpPr/>
          <p:nvPr/>
        </p:nvSpPr>
        <p:spPr>
          <a:xfrm>
            <a:off x="7689530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8353675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9" name="メモ 8"/>
          <p:cNvSpPr/>
          <p:nvPr/>
        </p:nvSpPr>
        <p:spPr>
          <a:xfrm>
            <a:off x="6361240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0" name="メモ 9"/>
          <p:cNvSpPr/>
          <p:nvPr/>
        </p:nvSpPr>
        <p:spPr>
          <a:xfrm>
            <a:off x="7025385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1" name="メモ 10"/>
          <p:cNvSpPr/>
          <p:nvPr/>
        </p:nvSpPr>
        <p:spPr>
          <a:xfrm>
            <a:off x="7689530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2" name="メモ 11"/>
          <p:cNvSpPr/>
          <p:nvPr/>
        </p:nvSpPr>
        <p:spPr>
          <a:xfrm>
            <a:off x="8353675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3" name="メモ 12"/>
          <p:cNvSpPr/>
          <p:nvPr/>
        </p:nvSpPr>
        <p:spPr>
          <a:xfrm>
            <a:off x="6361240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24244" y="2572380"/>
            <a:ext cx="15841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ソフトウェア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724244" y="3818002"/>
            <a:ext cx="15841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ソフトウェア</a:t>
            </a:r>
            <a:r>
              <a:rPr lang="en-US" altLang="ja-JP" dirty="0"/>
              <a:t>C</a:t>
            </a:r>
            <a:endParaRPr lang="ja-JP" altLang="en-US" dirty="0"/>
          </a:p>
        </p:txBody>
      </p:sp>
      <p:cxnSp>
        <p:nvCxnSpPr>
          <p:cNvPr id="16" name="直線コネクタ 15"/>
          <p:cNvCxnSpPr>
            <a:stCxn id="10" idx="0"/>
            <a:endCxn id="13" idx="2"/>
          </p:cNvCxnSpPr>
          <p:nvPr/>
        </p:nvCxnSpPr>
        <p:spPr>
          <a:xfrm flipH="1" flipV="1">
            <a:off x="6541262" y="3373760"/>
            <a:ext cx="664145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1" idx="2"/>
            <a:endCxn id="7" idx="0"/>
          </p:cNvCxnSpPr>
          <p:nvPr/>
        </p:nvCxnSpPr>
        <p:spPr>
          <a:xfrm>
            <a:off x="7869550" y="3373760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 17"/>
          <p:cNvSpPr/>
          <p:nvPr/>
        </p:nvSpPr>
        <p:spPr>
          <a:xfrm>
            <a:off x="190877" y="4002668"/>
            <a:ext cx="4179730" cy="9361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190879" y="2722433"/>
            <a:ext cx="4178981" cy="936104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0" name="メモ 19"/>
          <p:cNvSpPr/>
          <p:nvPr/>
        </p:nvSpPr>
        <p:spPr>
          <a:xfrm>
            <a:off x="3202045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1" name="メモ 20"/>
          <p:cNvSpPr/>
          <p:nvPr/>
        </p:nvSpPr>
        <p:spPr>
          <a:xfrm>
            <a:off x="3866190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2" name="メモ 21"/>
          <p:cNvSpPr/>
          <p:nvPr/>
        </p:nvSpPr>
        <p:spPr>
          <a:xfrm>
            <a:off x="1873755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3" name="メモ 22"/>
          <p:cNvSpPr/>
          <p:nvPr/>
        </p:nvSpPr>
        <p:spPr>
          <a:xfrm>
            <a:off x="2537900" y="4254696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4" name="メモ 23"/>
          <p:cNvSpPr/>
          <p:nvPr/>
        </p:nvSpPr>
        <p:spPr>
          <a:xfrm>
            <a:off x="3202045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5" name="メモ 24"/>
          <p:cNvSpPr/>
          <p:nvPr/>
        </p:nvSpPr>
        <p:spPr>
          <a:xfrm>
            <a:off x="3866190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6" name="メモ 25"/>
          <p:cNvSpPr/>
          <p:nvPr/>
        </p:nvSpPr>
        <p:spPr>
          <a:xfrm>
            <a:off x="1873755" y="2941712"/>
            <a:ext cx="360040" cy="432048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6759" y="2572380"/>
            <a:ext cx="15841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ソフトウェア</a:t>
            </a:r>
            <a:r>
              <a:rPr lang="en-US" altLang="ja-JP" dirty="0"/>
              <a:t>A</a:t>
            </a:r>
            <a:endParaRPr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6759" y="3818002"/>
            <a:ext cx="158417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ソフトウェア</a:t>
            </a:r>
            <a:r>
              <a:rPr lang="en-US" altLang="ja-JP" dirty="0"/>
              <a:t>B</a:t>
            </a:r>
            <a:endParaRPr lang="ja-JP" altLang="en-US" dirty="0"/>
          </a:p>
        </p:txBody>
      </p:sp>
      <p:cxnSp>
        <p:nvCxnSpPr>
          <p:cNvPr id="29" name="直線コネクタ 28"/>
          <p:cNvCxnSpPr>
            <a:stCxn id="26" idx="2"/>
            <a:endCxn id="22" idx="0"/>
          </p:cNvCxnSpPr>
          <p:nvPr/>
        </p:nvCxnSpPr>
        <p:spPr>
          <a:xfrm>
            <a:off x="2053775" y="3373760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3" idx="0"/>
            <a:endCxn id="26" idx="2"/>
          </p:cNvCxnSpPr>
          <p:nvPr/>
        </p:nvCxnSpPr>
        <p:spPr>
          <a:xfrm flipH="1" flipV="1">
            <a:off x="2053777" y="3373760"/>
            <a:ext cx="664145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2" idx="3"/>
            <a:endCxn id="23" idx="1"/>
          </p:cNvCxnSpPr>
          <p:nvPr/>
        </p:nvCxnSpPr>
        <p:spPr>
          <a:xfrm>
            <a:off x="2233797" y="4470720"/>
            <a:ext cx="304105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24" idx="2"/>
            <a:endCxn id="20" idx="0"/>
          </p:cNvCxnSpPr>
          <p:nvPr/>
        </p:nvCxnSpPr>
        <p:spPr>
          <a:xfrm>
            <a:off x="3382065" y="3373760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25" idx="2"/>
            <a:endCxn id="21" idx="0"/>
          </p:cNvCxnSpPr>
          <p:nvPr/>
        </p:nvCxnSpPr>
        <p:spPr>
          <a:xfrm>
            <a:off x="4046210" y="3373760"/>
            <a:ext cx="0" cy="88093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132519" y="2181036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:</a:t>
            </a:r>
            <a:r>
              <a:rPr lang="ja-JP" altLang="en-US" dirty="0"/>
              <a:t>類似度の高いソースファイル</a:t>
            </a:r>
          </a:p>
        </p:txBody>
      </p:sp>
      <p:cxnSp>
        <p:nvCxnSpPr>
          <p:cNvPr id="35" name="直線コネクタ 34"/>
          <p:cNvCxnSpPr>
            <a:stCxn id="34" idx="1"/>
          </p:cNvCxnSpPr>
          <p:nvPr/>
        </p:nvCxnSpPr>
        <p:spPr>
          <a:xfrm flipH="1">
            <a:off x="5529113" y="2365702"/>
            <a:ext cx="603404" cy="8266"/>
          </a:xfrm>
          <a:prstGeom prst="line">
            <a:avLst/>
          </a:prstGeom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19791" y="5006134"/>
            <a:ext cx="3732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/>
              <a:t>類似度の高いソースファイル</a:t>
            </a:r>
            <a:r>
              <a:rPr lang="en-US" altLang="ja-JP" sz="2000" dirty="0"/>
              <a:t>:4</a:t>
            </a:r>
            <a:r>
              <a:rPr lang="ja-JP" altLang="en-US" sz="2000" dirty="0"/>
              <a:t>組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145936" y="5011703"/>
            <a:ext cx="34547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/>
              <a:t>類似度</a:t>
            </a:r>
            <a:r>
              <a:rPr lang="ja-JP" altLang="en-US" dirty="0"/>
              <a:t>の高いソースファイル</a:t>
            </a:r>
            <a:r>
              <a:rPr lang="en-US" altLang="ja-JP" dirty="0"/>
              <a:t>:2</a:t>
            </a:r>
            <a:r>
              <a:rPr lang="ja-JP" altLang="en-US" dirty="0"/>
              <a:t>組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89232" y="1393185"/>
            <a:ext cx="8765540" cy="52322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2800" dirty="0"/>
              <a:t>ソフトウェアが似て</a:t>
            </a:r>
            <a:r>
              <a:rPr lang="ja-JP" altLang="en-US" sz="2800" dirty="0" smtClean="0"/>
              <a:t>いる→多くのソースファイルが似ている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20209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ソフトウェア</a:t>
            </a:r>
            <a:r>
              <a:rPr lang="en-US" altLang="ja-JP" dirty="0" smtClean="0"/>
              <a:t>A,B</a:t>
            </a:r>
            <a:r>
              <a:rPr lang="ja-JP" altLang="en-US" dirty="0" smtClean="0"/>
              <a:t>間の距離：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－</a:t>
            </a:r>
            <a:r>
              <a:rPr lang="en-US" altLang="ja-JP" dirty="0" smtClean="0"/>
              <a:t>(</a:t>
            </a:r>
            <a:r>
              <a:rPr lang="ja-JP" altLang="en-US" dirty="0" smtClean="0"/>
              <a:t>類似</a:t>
            </a:r>
            <a:r>
              <a:rPr lang="ja-JP" altLang="en-US" dirty="0"/>
              <a:t>関係に</a:t>
            </a:r>
            <a:r>
              <a:rPr lang="ja-JP" altLang="en-US" dirty="0" smtClean="0"/>
              <a:t>あるソースファイルの組の数</a:t>
            </a:r>
            <a:r>
              <a:rPr lang="en-US" altLang="ja-JP" dirty="0" smtClean="0"/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多いほど距離が近い値であるので，負号をつけて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順序関係を逆転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辺に重みをつけて計</a:t>
            </a:r>
            <a:r>
              <a:rPr lang="en-US" altLang="ja-JP" dirty="0" smtClean="0"/>
              <a:t>10</a:t>
            </a:r>
            <a:r>
              <a:rPr lang="ja-JP" altLang="en-US" dirty="0" smtClean="0"/>
              <a:t>種類を実験</a:t>
            </a:r>
            <a:endParaRPr lang="en-US" altLang="ja-JP" dirty="0" smtClean="0"/>
          </a:p>
          <a:p>
            <a:r>
              <a:rPr lang="ja-JP" altLang="en-US" dirty="0" smtClean="0"/>
              <a:t>派生方向：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dirty="0" smtClean="0"/>
              <a:t>ソフトウェア全体でソースコードが増加する方向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ja-JP" altLang="en-US" dirty="0" smtClean="0"/>
              <a:t>ファイル</a:t>
            </a:r>
            <a:r>
              <a:rPr kumimoji="1" lang="ja-JP" altLang="en-US" dirty="0"/>
              <a:t>単位</a:t>
            </a:r>
            <a:r>
              <a:rPr kumimoji="1" lang="ja-JP" altLang="en-US" dirty="0" smtClean="0"/>
              <a:t>での派生方向も考慮して計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種類を実験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706056" y="1921397"/>
            <a:ext cx="6655443" cy="53243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距離・派生方向の計算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1A41-8A53-4397-830D-1E6C07BC8CF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-CoolMetal-white_COLORS2">
  <a:themeElements>
    <a:clrScheme name="t-kand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C00000"/>
      </a:accent4>
      <a:accent5>
        <a:srgbClr val="FFC000"/>
      </a:accent5>
      <a:accent6>
        <a:srgbClr val="00B050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Sel-CoolMetal-white_COLORS2</Template>
  <TotalTime>4953</TotalTime>
  <Words>672</Words>
  <Application>Microsoft Office PowerPoint</Application>
  <PresentationFormat>画面に合わせる (4:3)</PresentationFormat>
  <Paragraphs>185</Paragraphs>
  <Slides>17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Sel-CoolMetal-white_COLORS2</vt:lpstr>
      <vt:lpstr>ソフトウェアプロダクト集合に対する 派生関係木の構築 </vt:lpstr>
      <vt:lpstr>研究の概要</vt:lpstr>
      <vt:lpstr>ソフトウェアプロダクトラインエンジニアリング</vt:lpstr>
      <vt:lpstr>ソフトウェアの進化</vt:lpstr>
      <vt:lpstr>企業で開発された ソフトウェアの分岐の実例[1]</vt:lpstr>
      <vt:lpstr>研究の目的</vt:lpstr>
      <vt:lpstr>提案手法</vt:lpstr>
      <vt:lpstr>キーアイデア</vt:lpstr>
      <vt:lpstr>距離・派生方向の計算</vt:lpstr>
      <vt:lpstr>派生関係木の構築</vt:lpstr>
      <vt:lpstr>実験</vt:lpstr>
      <vt:lpstr>手法適用例： PostgreSQL-8-annually</vt:lpstr>
      <vt:lpstr>結果(1/3)</vt:lpstr>
      <vt:lpstr>結果(2/3)</vt:lpstr>
      <vt:lpstr>結果(3/3)</vt:lpstr>
      <vt:lpstr>考察</vt:lpstr>
      <vt:lpstr>まとめと今後の課題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ソフトウェアプロダクト集合に対する 派生関係木の構築 </dc:title>
  <dc:creator>t-kanda</dc:creator>
  <cp:lastModifiedBy>KANDA Tetsuya</cp:lastModifiedBy>
  <cp:revision>143</cp:revision>
  <cp:lastPrinted>2013-02-08T00:47:13Z</cp:lastPrinted>
  <dcterms:created xsi:type="dcterms:W3CDTF">2013-02-07T00:30:04Z</dcterms:created>
  <dcterms:modified xsi:type="dcterms:W3CDTF">2013-02-12T04:44:00Z</dcterms:modified>
</cp:coreProperties>
</file>