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56" r:id="rId2"/>
    <p:sldId id="257" r:id="rId3"/>
    <p:sldId id="266" r:id="rId4"/>
    <p:sldId id="269" r:id="rId5"/>
    <p:sldId id="259" r:id="rId6"/>
    <p:sldId id="289" r:id="rId7"/>
    <p:sldId id="290" r:id="rId8"/>
    <p:sldId id="291" r:id="rId9"/>
    <p:sldId id="273" r:id="rId10"/>
    <p:sldId id="296" r:id="rId11"/>
    <p:sldId id="300" r:id="rId12"/>
    <p:sldId id="297" r:id="rId13"/>
    <p:sldId id="287" r:id="rId14"/>
    <p:sldId id="298" r:id="rId15"/>
    <p:sldId id="288" r:id="rId16"/>
    <p:sldId id="292" r:id="rId17"/>
    <p:sldId id="282" r:id="rId18"/>
    <p:sldId id="270" r:id="rId19"/>
    <p:sldId id="279" r:id="rId20"/>
    <p:sldId id="283" r:id="rId21"/>
    <p:sldId id="284" r:id="rId22"/>
    <p:sldId id="285" r:id="rId23"/>
    <p:sldId id="286" r:id="rId24"/>
    <p:sldId id="293" r:id="rId25"/>
    <p:sldId id="299" r:id="rId26"/>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CC"/>
    <a:srgbClr val="FF9900"/>
    <a:srgbClr val="9900FF"/>
    <a:srgbClr val="FFCC99"/>
    <a:srgbClr val="FF99FF"/>
    <a:srgbClr val="EBFFEB"/>
    <a:srgbClr val="CC99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p:cViewPr>
        <p:scale>
          <a:sx n="100" d="100"/>
          <a:sy n="100" d="100"/>
        </p:scale>
        <p:origin x="-1410" y="-64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634"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32AC83B3-37B5-4152-A1F5-99D4049D93AA}" type="datetimeFigureOut">
              <a:rPr kumimoji="1" lang="ja-JP" altLang="en-US" smtClean="0"/>
              <a:t>2013/2/12</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FE0B71C9-0220-46CB-BE60-1182CCB2C583}" type="slidenum">
              <a:rPr kumimoji="1" lang="ja-JP" altLang="en-US" smtClean="0"/>
              <a:t>‹#›</a:t>
            </a:fld>
            <a:endParaRPr kumimoji="1" lang="ja-JP" altLang="en-US"/>
          </a:p>
        </p:txBody>
      </p:sp>
    </p:spTree>
    <p:extLst>
      <p:ext uri="{BB962C8B-B14F-4D97-AF65-F5344CB8AC3E}">
        <p14:creationId xmlns:p14="http://schemas.microsoft.com/office/powerpoint/2010/main" val="413823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A6C884C-45F9-47E8-92DE-EEDF7E54BA1E}" type="datetimeFigureOut">
              <a:rPr kumimoji="1" lang="ja-JP" altLang="en-US" smtClean="0"/>
              <a:t>2013/2/12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44129B8-D442-4585-9082-CAC111818587}" type="slidenum">
              <a:rPr kumimoji="1" lang="ja-JP" altLang="en-US" smtClean="0"/>
              <a:t>‹#›</a:t>
            </a:fld>
            <a:endParaRPr kumimoji="1" lang="ja-JP" altLang="en-US"/>
          </a:p>
        </p:txBody>
      </p:sp>
    </p:spTree>
    <p:extLst>
      <p:ext uri="{BB962C8B-B14F-4D97-AF65-F5344CB8AC3E}">
        <p14:creationId xmlns:p14="http://schemas.microsoft.com/office/powerpoint/2010/main" val="3606566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6404BD-DCF1-4BA9-B575-904BD815E567}" type="slidenum">
              <a:rPr lang="en-US" altLang="ja-JP" smtClean="0"/>
              <a:pPr/>
              <a:t>2</a:t>
            </a:fld>
            <a:endParaRPr lang="en-US" altLang="ja-JP"/>
          </a:p>
        </p:txBody>
      </p:sp>
    </p:spTree>
    <p:extLst>
      <p:ext uri="{BB962C8B-B14F-4D97-AF65-F5344CB8AC3E}">
        <p14:creationId xmlns:p14="http://schemas.microsoft.com/office/powerpoint/2010/main" val="290879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AE</a:t>
            </a:r>
            <a:r>
              <a:rPr kumimoji="1" lang="ja-JP" altLang="en-US" smtClean="0"/>
              <a:t>以外の状態を</a:t>
            </a:r>
            <a:r>
              <a:rPr kumimoji="1" lang="en-US" altLang="ja-JP" smtClean="0"/>
              <a:t>2</a:t>
            </a:r>
            <a:r>
              <a:rPr kumimoji="1" lang="ja-JP" altLang="en-US" smtClean="0"/>
              <a:t>つにグループ化し，計</a:t>
            </a:r>
            <a:r>
              <a:rPr kumimoji="1" lang="en-US" altLang="ja-JP" smtClean="0"/>
              <a:t>3</a:t>
            </a:r>
            <a:r>
              <a:rPr kumimoji="1" lang="ja-JP" altLang="en-US" smtClean="0"/>
              <a:t>つの状態を定義</a:t>
            </a:r>
            <a:endParaRPr kumimoji="1" lang="ja-JP" altLang="en-US"/>
          </a:p>
        </p:txBody>
      </p:sp>
      <p:sp>
        <p:nvSpPr>
          <p:cNvPr id="4" name="スライド番号プレースホルダー 3"/>
          <p:cNvSpPr>
            <a:spLocks noGrp="1"/>
          </p:cNvSpPr>
          <p:nvPr>
            <p:ph type="sldNum" sz="quarter" idx="10"/>
          </p:nvPr>
        </p:nvSpPr>
        <p:spPr/>
        <p:txBody>
          <a:bodyPr/>
          <a:lstStyle/>
          <a:p>
            <a:fld id="{044129B8-D442-4585-9082-CAC111818587}" type="slidenum">
              <a:rPr kumimoji="1" lang="ja-JP" altLang="en-US" smtClean="0"/>
              <a:t>6</a:t>
            </a:fld>
            <a:endParaRPr kumimoji="1" lang="ja-JP" altLang="en-US"/>
          </a:p>
        </p:txBody>
      </p:sp>
    </p:spTree>
    <p:extLst>
      <p:ext uri="{BB962C8B-B14F-4D97-AF65-F5344CB8AC3E}">
        <p14:creationId xmlns:p14="http://schemas.microsoft.com/office/powerpoint/2010/main" val="183556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44129B8-D442-4585-9082-CAC111818587}" type="slidenum">
              <a:rPr kumimoji="1" lang="ja-JP" altLang="en-US" smtClean="0"/>
              <a:t>9</a:t>
            </a:fld>
            <a:endParaRPr kumimoji="1" lang="ja-JP" altLang="en-US"/>
          </a:p>
        </p:txBody>
      </p:sp>
    </p:spTree>
    <p:extLst>
      <p:ext uri="{BB962C8B-B14F-4D97-AF65-F5344CB8AC3E}">
        <p14:creationId xmlns:p14="http://schemas.microsoft.com/office/powerpoint/2010/main" val="179153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82" name="Rectangle 10" descr="横線"/>
          <p:cNvSpPr>
            <a:spLocks noChangeArrowheads="1"/>
          </p:cNvSpPr>
          <p:nvPr/>
        </p:nvSpPr>
        <p:spPr bwMode="auto">
          <a:xfrm>
            <a:off x="7885113" y="908050"/>
            <a:ext cx="1006475" cy="5473700"/>
          </a:xfrm>
          <a:prstGeom prst="rect">
            <a:avLst/>
          </a:prstGeom>
          <a:pattFill prst="ltHorz">
            <a:fgClr>
              <a:schemeClr val="bg2">
                <a:alpha val="50000"/>
              </a:schemeClr>
            </a:fgClr>
            <a:bgClr>
              <a:schemeClr val="bg1">
                <a:alpha val="50000"/>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 name="Rectangle 2"/>
          <p:cNvSpPr>
            <a:spLocks noGrp="1" noChangeArrowheads="1"/>
          </p:cNvSpPr>
          <p:nvPr>
            <p:ph type="ctrTitle"/>
          </p:nvPr>
        </p:nvSpPr>
        <p:spPr>
          <a:xfrm>
            <a:off x="784225" y="1125538"/>
            <a:ext cx="5781675" cy="1943100"/>
          </a:xfrm>
        </p:spPr>
        <p:txBody>
          <a:bodyPr anchor="b"/>
          <a:lstStyle>
            <a:lvl1pPr>
              <a:defRPr sz="4400" b="1"/>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784225" y="3357563"/>
            <a:ext cx="5781675" cy="2376487"/>
          </a:xfrm>
        </p:spPr>
        <p:txBody>
          <a:bodyPr/>
          <a:lstStyle>
            <a:lvl1pPr marL="0" indent="0">
              <a:buFont typeface="Wingdings" pitchFamily="2" charset="2"/>
              <a:buNone/>
              <a:defRPr/>
            </a:lvl1pPr>
          </a:lstStyle>
          <a:p>
            <a:pPr lvl="0"/>
            <a:r>
              <a:rPr lang="ja-JP" altLang="en-US" noProof="0" smtClean="0"/>
              <a:t>マスター サブタイトルの書式設定</a:t>
            </a:r>
          </a:p>
        </p:txBody>
      </p:sp>
      <p:sp>
        <p:nvSpPr>
          <p:cNvPr id="3085" name="Rectangle 13"/>
          <p:cNvSpPr>
            <a:spLocks noChangeArrowheads="1"/>
          </p:cNvSpPr>
          <p:nvPr/>
        </p:nvSpPr>
        <p:spPr bwMode="auto">
          <a:xfrm>
            <a:off x="317500" y="404813"/>
            <a:ext cx="7567613" cy="503237"/>
          </a:xfrm>
          <a:prstGeom prst="rect">
            <a:avLst/>
          </a:prstGeom>
          <a:gradFill rotWithShape="1">
            <a:gsLst>
              <a:gs pos="0">
                <a:schemeClr val="accent1"/>
              </a:gs>
              <a:gs pos="100000">
                <a:schemeClr val="accent1">
                  <a:gamma/>
                  <a:tint val="7372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6" name="Rectangle 14"/>
          <p:cNvSpPr>
            <a:spLocks noChangeArrowheads="1"/>
          </p:cNvSpPr>
          <p:nvPr/>
        </p:nvSpPr>
        <p:spPr bwMode="auto">
          <a:xfrm>
            <a:off x="7885113" y="404813"/>
            <a:ext cx="1008062" cy="503237"/>
          </a:xfrm>
          <a:prstGeom prst="rect">
            <a:avLst/>
          </a:pr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7" name="Rectangle 15"/>
          <p:cNvSpPr>
            <a:spLocks noChangeArrowheads="1"/>
          </p:cNvSpPr>
          <p:nvPr/>
        </p:nvSpPr>
        <p:spPr bwMode="auto">
          <a:xfrm>
            <a:off x="317500" y="901700"/>
            <a:ext cx="8574088" cy="144463"/>
          </a:xfrm>
          <a:prstGeom prst="rect">
            <a:avLst/>
          </a:prstGeom>
          <a:gradFill rotWithShape="1">
            <a:gsLst>
              <a:gs pos="0">
                <a:schemeClr val="bg2">
                  <a:alpha val="39999"/>
                </a:schemeClr>
              </a:gs>
              <a:gs pos="100000">
                <a:schemeClr val="bg1">
                  <a:alpha val="39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9" name="Line 17"/>
          <p:cNvSpPr>
            <a:spLocks noChangeShapeType="1"/>
          </p:cNvSpPr>
          <p:nvPr/>
        </p:nvSpPr>
        <p:spPr bwMode="auto">
          <a:xfrm>
            <a:off x="450850" y="3213100"/>
            <a:ext cx="61166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3092" name="Picture 20" descr="sel-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5824538"/>
            <a:ext cx="1624012" cy="557212"/>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21"/>
          <p:cNvSpPr>
            <a:spLocks noChangeArrowheads="1"/>
          </p:cNvSpPr>
          <p:nvPr/>
        </p:nvSpPr>
        <p:spPr bwMode="auto">
          <a:xfrm>
            <a:off x="2484438" y="5805488"/>
            <a:ext cx="4392612"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200" b="1" i="1">
                <a:solidFill>
                  <a:schemeClr val="accent2"/>
                </a:solidFill>
              </a:rPr>
              <a:t>Department of Computer Science, </a:t>
            </a:r>
          </a:p>
          <a:p>
            <a:r>
              <a:rPr lang="en-US" altLang="ja-JP" sz="1200" b="1" i="1">
                <a:solidFill>
                  <a:schemeClr val="accent2"/>
                </a:solidFill>
              </a:rPr>
              <a:t>Graduate School of Information Science &amp; Technology,</a:t>
            </a:r>
          </a:p>
          <a:p>
            <a:r>
              <a:rPr lang="en-US" altLang="ja-JP" sz="1200" b="1" i="1">
                <a:solidFill>
                  <a:schemeClr val="accent2"/>
                </a:solidFill>
              </a:rPr>
              <a:t>Osaka University</a:t>
            </a:r>
          </a:p>
        </p:txBody>
      </p:sp>
      <p:sp>
        <p:nvSpPr>
          <p:cNvPr id="3098" name="Rectangle 26"/>
          <p:cNvSpPr>
            <a:spLocks noChangeArrowheads="1"/>
          </p:cNvSpPr>
          <p:nvPr/>
        </p:nvSpPr>
        <p:spPr bwMode="auto">
          <a:xfrm>
            <a:off x="439738" y="3201988"/>
            <a:ext cx="4614862" cy="125412"/>
          </a:xfrm>
          <a:prstGeom prst="rect">
            <a:avLst/>
          </a:prstGeom>
          <a:gradFill rotWithShape="1">
            <a:gsLst>
              <a:gs pos="0">
                <a:schemeClr val="accent1"/>
              </a:gs>
              <a:gs pos="100000">
                <a:schemeClr val="accent1">
                  <a:gamma/>
                  <a:tint val="7372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99" name="Rectangle 27"/>
          <p:cNvSpPr>
            <a:spLocks noChangeArrowheads="1"/>
          </p:cNvSpPr>
          <p:nvPr/>
        </p:nvSpPr>
        <p:spPr bwMode="auto">
          <a:xfrm>
            <a:off x="5054600" y="3201988"/>
            <a:ext cx="1511300" cy="125412"/>
          </a:xfrm>
          <a:prstGeom prst="rect">
            <a:avLst/>
          </a:pr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07" name="Rectangle 35"/>
          <p:cNvSpPr>
            <a:spLocks noGrp="1" noChangeArrowheads="1"/>
          </p:cNvSpPr>
          <p:nvPr>
            <p:ph type="dt" sz="half" idx="2"/>
          </p:nvPr>
        </p:nvSpPr>
        <p:spPr>
          <a:xfrm>
            <a:off x="539750" y="6526213"/>
            <a:ext cx="1511300" cy="287337"/>
          </a:xfrm>
        </p:spPr>
        <p:txBody>
          <a:bodyPr/>
          <a:lstStyle>
            <a:lvl1pPr algn="l">
              <a:defRPr/>
            </a:lvl1pPr>
          </a:lstStyle>
          <a:p>
            <a:fld id="{E08EE939-82E5-4E5F-84D3-2EF51F7B9925}" type="datetime1">
              <a:rPr kumimoji="1" lang="ja-JP" altLang="en-US" smtClean="0"/>
              <a:t>2013/2/12</a:t>
            </a:fld>
            <a:endParaRPr kumimoji="1" lang="ja-JP" altLang="en-US"/>
          </a:p>
        </p:txBody>
      </p:sp>
      <p:sp>
        <p:nvSpPr>
          <p:cNvPr id="3108" name="Rectangle 36"/>
          <p:cNvSpPr>
            <a:spLocks noGrp="1" noChangeArrowheads="1"/>
          </p:cNvSpPr>
          <p:nvPr>
            <p:ph type="ftr" sz="quarter" idx="3"/>
          </p:nvPr>
        </p:nvSpPr>
        <p:spPr>
          <a:xfrm>
            <a:off x="2087563" y="6526213"/>
            <a:ext cx="4968875" cy="287337"/>
          </a:xfrm>
        </p:spPr>
        <p:txBody>
          <a:bodyPr/>
          <a:lstStyle>
            <a:lvl1pPr>
              <a:defRPr/>
            </a:lvl1pPr>
          </a:lstStyle>
          <a:p>
            <a:endParaRPr kumimoji="1" lang="ja-JP" altLang="en-US"/>
          </a:p>
        </p:txBody>
      </p:sp>
      <p:sp>
        <p:nvSpPr>
          <p:cNvPr id="3110" name="Rectangle 38"/>
          <p:cNvSpPr>
            <a:spLocks noGrp="1" noChangeArrowheads="1"/>
          </p:cNvSpPr>
          <p:nvPr>
            <p:ph type="sldNum" sz="quarter" idx="4"/>
          </p:nvPr>
        </p:nvSpPr>
        <p:spPr>
          <a:xfrm>
            <a:off x="7667625" y="6526213"/>
            <a:ext cx="1225550" cy="287337"/>
          </a:xfrm>
        </p:spPr>
        <p:txBody>
          <a:bodyPr/>
          <a:lstStyle>
            <a:lvl1pPr>
              <a:defRPr/>
            </a:lvl1pPr>
          </a:lstStyle>
          <a:p>
            <a:fld id="{34FA1BBF-ACC9-4AA6-9D4A-7BA729280D6F}"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9CAED9DE-7416-415C-8833-92F02F8F3297}" type="datetime1">
              <a:rPr kumimoji="1" lang="ja-JP" altLang="en-US" smtClean="0"/>
              <a:t>2013/2/12</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111505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15888"/>
            <a:ext cx="2143125" cy="6121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17500" y="115888"/>
            <a:ext cx="6280150" cy="6121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5CC35013-B183-4988-941F-1EF1F7682519}" type="datetime1">
              <a:rPr kumimoji="1" lang="ja-JP" altLang="en-US" smtClean="0"/>
              <a:t>2013/2/12</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123559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15888"/>
            <a:ext cx="8574088" cy="8651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323850" y="1412875"/>
            <a:ext cx="4208463" cy="48244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84713" y="1412875"/>
            <a:ext cx="4208462" cy="48244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1908175" y="6308725"/>
            <a:ext cx="5616575" cy="287338"/>
          </a:xfrm>
        </p:spPr>
        <p:txBody>
          <a:bodyPr/>
          <a:lstStyle>
            <a:lvl1pPr>
              <a:defRPr/>
            </a:lvl1pPr>
          </a:lstStyle>
          <a:p>
            <a:endParaRPr kumimoji="1" lang="ja-JP" altLang="en-US"/>
          </a:p>
        </p:txBody>
      </p:sp>
      <p:sp>
        <p:nvSpPr>
          <p:cNvPr id="6" name="日付プレースホルダー 5"/>
          <p:cNvSpPr>
            <a:spLocks noGrp="1"/>
          </p:cNvSpPr>
          <p:nvPr>
            <p:ph type="dt" sz="half" idx="11"/>
          </p:nvPr>
        </p:nvSpPr>
        <p:spPr>
          <a:xfrm>
            <a:off x="7596188" y="6308725"/>
            <a:ext cx="1414462" cy="287338"/>
          </a:xfrm>
        </p:spPr>
        <p:txBody>
          <a:bodyPr/>
          <a:lstStyle>
            <a:lvl1pPr>
              <a:defRPr/>
            </a:lvl1pPr>
          </a:lstStyle>
          <a:p>
            <a:fld id="{74BA9CD4-9C0D-49B5-AF2F-5E4A7E929C3F}" type="datetime1">
              <a:rPr kumimoji="1" lang="ja-JP" altLang="en-US" smtClean="0"/>
              <a:t>2013/2/12</a:t>
            </a:fld>
            <a:endParaRPr kumimoji="1" lang="ja-JP" altLang="en-US"/>
          </a:p>
        </p:txBody>
      </p:sp>
      <p:sp>
        <p:nvSpPr>
          <p:cNvPr id="7" name="スライド番号プレースホルダー 6"/>
          <p:cNvSpPr>
            <a:spLocks noGrp="1"/>
          </p:cNvSpPr>
          <p:nvPr>
            <p:ph type="sldNum" sz="quarter" idx="12"/>
          </p:nvPr>
        </p:nvSpPr>
        <p:spPr>
          <a:xfrm>
            <a:off x="8459788" y="6584950"/>
            <a:ext cx="550862" cy="273050"/>
          </a:xfrm>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40403716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B6CB83B1-262C-4DCF-BF34-1849F16C56CC}" type="datetime1">
              <a:rPr kumimoji="1" lang="ja-JP" altLang="en-US" smtClean="0"/>
              <a:t>2013/2/12</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lang="ja-JP" altLang="en-US" smtClean="0"/>
              <a:pPr/>
              <a:t>‹#›</a:t>
            </a:fld>
            <a:endParaRPr lang="ja-JP" altLang="en-US"/>
          </a:p>
        </p:txBody>
      </p:sp>
    </p:spTree>
    <p:extLst>
      <p:ext uri="{BB962C8B-B14F-4D97-AF65-F5344CB8AC3E}">
        <p14:creationId xmlns:p14="http://schemas.microsoft.com/office/powerpoint/2010/main" val="3965714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5251C809-0746-4BB4-8CF7-9EC509A0510A}" type="datetime1">
              <a:rPr kumimoji="1" lang="ja-JP" altLang="en-US" smtClean="0"/>
              <a:t>2013/2/12</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363504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1412875"/>
            <a:ext cx="42084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84713" y="1412875"/>
            <a:ext cx="42084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kumimoji="1" lang="ja-JP" altLang="en-US"/>
          </a:p>
        </p:txBody>
      </p:sp>
      <p:sp>
        <p:nvSpPr>
          <p:cNvPr id="6" name="日付プレースホルダー 5"/>
          <p:cNvSpPr>
            <a:spLocks noGrp="1"/>
          </p:cNvSpPr>
          <p:nvPr>
            <p:ph type="dt" sz="half" idx="11"/>
          </p:nvPr>
        </p:nvSpPr>
        <p:spPr/>
        <p:txBody>
          <a:bodyPr/>
          <a:lstStyle>
            <a:lvl1pPr>
              <a:defRPr/>
            </a:lvl1pPr>
          </a:lstStyle>
          <a:p>
            <a:fld id="{7972DAE6-F438-4227-82F9-4E4EC2CF36AF}" type="datetime1">
              <a:rPr kumimoji="1" lang="ja-JP" altLang="en-US" smtClean="0"/>
              <a:t>2013/2/12</a:t>
            </a:fld>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260760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kumimoji="1" lang="ja-JP" altLang="en-US"/>
          </a:p>
        </p:txBody>
      </p:sp>
      <p:sp>
        <p:nvSpPr>
          <p:cNvPr id="8" name="日付プレースホルダー 7"/>
          <p:cNvSpPr>
            <a:spLocks noGrp="1"/>
          </p:cNvSpPr>
          <p:nvPr>
            <p:ph type="dt" sz="half" idx="11"/>
          </p:nvPr>
        </p:nvSpPr>
        <p:spPr/>
        <p:txBody>
          <a:bodyPr/>
          <a:lstStyle>
            <a:lvl1pPr>
              <a:defRPr/>
            </a:lvl1pPr>
          </a:lstStyle>
          <a:p>
            <a:fld id="{8942C443-CF00-40B4-8D27-6F4C80704911}" type="datetime1">
              <a:rPr kumimoji="1" lang="ja-JP" altLang="en-US" smtClean="0"/>
              <a:t>2013/2/12</a:t>
            </a:fld>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225035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kumimoji="1" lang="ja-JP" altLang="en-US"/>
          </a:p>
        </p:txBody>
      </p:sp>
      <p:sp>
        <p:nvSpPr>
          <p:cNvPr id="4" name="日付プレースホルダー 3"/>
          <p:cNvSpPr>
            <a:spLocks noGrp="1"/>
          </p:cNvSpPr>
          <p:nvPr>
            <p:ph type="dt" sz="half" idx="11"/>
          </p:nvPr>
        </p:nvSpPr>
        <p:spPr/>
        <p:txBody>
          <a:bodyPr/>
          <a:lstStyle>
            <a:lvl1pPr>
              <a:defRPr/>
            </a:lvl1pPr>
          </a:lstStyle>
          <a:p>
            <a:fld id="{E00AF5CD-0532-4B52-BC0C-177DF6251D7F}" type="datetime1">
              <a:rPr kumimoji="1" lang="ja-JP" altLang="en-US" smtClean="0"/>
              <a:t>2013/2/12</a:t>
            </a:fld>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424274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kumimoji="1" lang="ja-JP" altLang="en-US"/>
          </a:p>
        </p:txBody>
      </p:sp>
      <p:sp>
        <p:nvSpPr>
          <p:cNvPr id="3" name="日付プレースホルダー 2"/>
          <p:cNvSpPr>
            <a:spLocks noGrp="1"/>
          </p:cNvSpPr>
          <p:nvPr>
            <p:ph type="dt" sz="half" idx="11"/>
          </p:nvPr>
        </p:nvSpPr>
        <p:spPr/>
        <p:txBody>
          <a:bodyPr/>
          <a:lstStyle>
            <a:lvl1pPr>
              <a:defRPr/>
            </a:lvl1pPr>
          </a:lstStyle>
          <a:p>
            <a:fld id="{D2526EC8-A0EC-4D7A-ABF0-DD5CD614837A}" type="datetime1">
              <a:rPr kumimoji="1" lang="ja-JP" altLang="en-US" smtClean="0"/>
              <a:t>2013/2/12</a:t>
            </a:fld>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418574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kumimoji="1" lang="ja-JP" altLang="en-US"/>
          </a:p>
        </p:txBody>
      </p:sp>
      <p:sp>
        <p:nvSpPr>
          <p:cNvPr id="6" name="日付プレースホルダー 5"/>
          <p:cNvSpPr>
            <a:spLocks noGrp="1"/>
          </p:cNvSpPr>
          <p:nvPr>
            <p:ph type="dt" sz="half" idx="11"/>
          </p:nvPr>
        </p:nvSpPr>
        <p:spPr/>
        <p:txBody>
          <a:bodyPr/>
          <a:lstStyle>
            <a:lvl1pPr>
              <a:defRPr/>
            </a:lvl1pPr>
          </a:lstStyle>
          <a:p>
            <a:fld id="{7F51A21D-4F4E-4491-93DA-F1E5D4004682}" type="datetime1">
              <a:rPr kumimoji="1" lang="ja-JP" altLang="en-US" smtClean="0"/>
              <a:t>2013/2/12</a:t>
            </a:fld>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335464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kumimoji="1" lang="ja-JP" altLang="en-US"/>
          </a:p>
        </p:txBody>
      </p:sp>
      <p:sp>
        <p:nvSpPr>
          <p:cNvPr id="6" name="日付プレースホルダー 5"/>
          <p:cNvSpPr>
            <a:spLocks noGrp="1"/>
          </p:cNvSpPr>
          <p:nvPr>
            <p:ph type="dt" sz="half" idx="11"/>
          </p:nvPr>
        </p:nvSpPr>
        <p:spPr/>
        <p:txBody>
          <a:bodyPr/>
          <a:lstStyle>
            <a:lvl1pPr>
              <a:defRPr/>
            </a:lvl1pPr>
          </a:lstStyle>
          <a:p>
            <a:fld id="{75ABCB6B-DB5D-47E3-9197-832CE589F693}" type="datetime1">
              <a:rPr kumimoji="1" lang="ja-JP" altLang="en-US" smtClean="0"/>
              <a:t>2013/2/12</a:t>
            </a:fld>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34FA1BBF-ACC9-4AA6-9D4A-7BA729280D6F}" type="slidenum">
              <a:rPr kumimoji="1" lang="ja-JP" altLang="en-US" smtClean="0"/>
              <a:t>‹#›</a:t>
            </a:fld>
            <a:endParaRPr kumimoji="1" lang="ja-JP" altLang="en-US"/>
          </a:p>
        </p:txBody>
      </p:sp>
    </p:spTree>
    <p:extLst>
      <p:ext uri="{BB962C8B-B14F-4D97-AF65-F5344CB8AC3E}">
        <p14:creationId xmlns:p14="http://schemas.microsoft.com/office/powerpoint/2010/main" val="23556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descr="横線"/>
          <p:cNvSpPr>
            <a:spLocks noChangeArrowheads="1"/>
          </p:cNvSpPr>
          <p:nvPr/>
        </p:nvSpPr>
        <p:spPr bwMode="auto">
          <a:xfrm>
            <a:off x="1908175" y="6588125"/>
            <a:ext cx="6551613" cy="274638"/>
          </a:xfrm>
          <a:prstGeom prst="rect">
            <a:avLst/>
          </a:prstGeom>
          <a:pattFill prst="ltHorz">
            <a:fgClr>
              <a:schemeClr val="bg2">
                <a:alpha val="50000"/>
              </a:schemeClr>
            </a:fgClr>
            <a:bgClr>
              <a:schemeClr val="bg1">
                <a:alpha val="50000"/>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7" name="Rectangle 33"/>
          <p:cNvSpPr>
            <a:spLocks noChangeArrowheads="1"/>
          </p:cNvSpPr>
          <p:nvPr/>
        </p:nvSpPr>
        <p:spPr bwMode="auto">
          <a:xfrm>
            <a:off x="317500" y="1052513"/>
            <a:ext cx="6381750" cy="144462"/>
          </a:xfrm>
          <a:prstGeom prst="rect">
            <a:avLst/>
          </a:prstGeom>
          <a:gradFill rotWithShape="1">
            <a:gsLst>
              <a:gs pos="0">
                <a:schemeClr val="accent1"/>
              </a:gs>
              <a:gs pos="100000">
                <a:schemeClr val="accent1">
                  <a:gamma/>
                  <a:tint val="6980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9" name="Rectangle 35" descr="横線"/>
          <p:cNvSpPr>
            <a:spLocks noChangeArrowheads="1"/>
          </p:cNvSpPr>
          <p:nvPr/>
        </p:nvSpPr>
        <p:spPr bwMode="auto">
          <a:xfrm>
            <a:off x="6699250" y="1138238"/>
            <a:ext cx="2192338" cy="274637"/>
          </a:xfrm>
          <a:prstGeom prst="rect">
            <a:avLst/>
          </a:prstGeom>
          <a:pattFill prst="ltHorz">
            <a:fgClr>
              <a:schemeClr val="bg2">
                <a:alpha val="50000"/>
              </a:schemeClr>
            </a:fgClr>
            <a:bgClr>
              <a:schemeClr val="bg1">
                <a:alpha val="50000"/>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8" name="Rectangle 34"/>
          <p:cNvSpPr>
            <a:spLocks noChangeArrowheads="1"/>
          </p:cNvSpPr>
          <p:nvPr/>
        </p:nvSpPr>
        <p:spPr bwMode="auto">
          <a:xfrm>
            <a:off x="6699250" y="1052513"/>
            <a:ext cx="2193925" cy="144462"/>
          </a:xfrm>
          <a:prstGeom prst="rect">
            <a:avLst/>
          </a:pr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6" name="Rectangle 2"/>
          <p:cNvSpPr>
            <a:spLocks noGrp="1" noChangeArrowheads="1"/>
          </p:cNvSpPr>
          <p:nvPr>
            <p:ph type="title"/>
          </p:nvPr>
        </p:nvSpPr>
        <p:spPr bwMode="auto">
          <a:xfrm>
            <a:off x="317500" y="115888"/>
            <a:ext cx="8574088"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23850" y="1412875"/>
            <a:ext cx="856932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62" name="Picture 38" descr="sel-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5600" y="6381750"/>
            <a:ext cx="1408113" cy="484188"/>
          </a:xfrm>
          <a:prstGeom prst="rect">
            <a:avLst/>
          </a:prstGeom>
          <a:noFill/>
          <a:extLst>
            <a:ext uri="{909E8E84-426E-40DD-AFC4-6F175D3DCCD1}">
              <a14:hiddenFill xmlns:a14="http://schemas.microsoft.com/office/drawing/2010/main">
                <a:solidFill>
                  <a:srgbClr val="FFFFFF"/>
                </a:solidFill>
              </a14:hiddenFill>
            </a:ext>
          </a:extLst>
        </p:spPr>
      </p:pic>
      <p:sp>
        <p:nvSpPr>
          <p:cNvPr id="1063" name="Rectangle 39"/>
          <p:cNvSpPr>
            <a:spLocks noChangeArrowheads="1"/>
          </p:cNvSpPr>
          <p:nvPr/>
        </p:nvSpPr>
        <p:spPr bwMode="auto">
          <a:xfrm>
            <a:off x="1835150" y="6608763"/>
            <a:ext cx="668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ja-JP" sz="1000" b="1" i="1">
                <a:solidFill>
                  <a:schemeClr val="accent2"/>
                </a:solidFill>
              </a:rPr>
              <a:t>Department of Computer Science, Graduate School of Information Science &amp; Technology, Osaka University</a:t>
            </a:r>
          </a:p>
        </p:txBody>
      </p:sp>
      <p:sp>
        <p:nvSpPr>
          <p:cNvPr id="1065" name="Rectangle 41"/>
          <p:cNvSpPr>
            <a:spLocks noGrp="1" noChangeArrowheads="1"/>
          </p:cNvSpPr>
          <p:nvPr>
            <p:ph type="ftr" sz="quarter" idx="3"/>
          </p:nvPr>
        </p:nvSpPr>
        <p:spPr bwMode="auto">
          <a:xfrm>
            <a:off x="1908175" y="6308725"/>
            <a:ext cx="56165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kumimoji="1" lang="ja-JP" altLang="en-US"/>
          </a:p>
        </p:txBody>
      </p:sp>
      <p:sp>
        <p:nvSpPr>
          <p:cNvPr id="1066" name="Rectangle 42"/>
          <p:cNvSpPr>
            <a:spLocks noGrp="1" noChangeArrowheads="1"/>
          </p:cNvSpPr>
          <p:nvPr>
            <p:ph type="dt" sz="half" idx="2"/>
          </p:nvPr>
        </p:nvSpPr>
        <p:spPr bwMode="auto">
          <a:xfrm>
            <a:off x="7596188" y="6308725"/>
            <a:ext cx="141446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4BA9CD4-9C0D-49B5-AF2F-5E4A7E929C3F}" type="datetime1">
              <a:rPr kumimoji="1" lang="ja-JP" altLang="en-US" smtClean="0"/>
              <a:t>2013/2/12</a:t>
            </a:fld>
            <a:endParaRPr kumimoji="1" lang="ja-JP" altLang="en-US"/>
          </a:p>
        </p:txBody>
      </p:sp>
      <p:sp>
        <p:nvSpPr>
          <p:cNvPr id="1067" name="Rectangle 43"/>
          <p:cNvSpPr>
            <a:spLocks noGrp="1" noChangeArrowheads="1"/>
          </p:cNvSpPr>
          <p:nvPr>
            <p:ph type="sldNum" sz="quarter" idx="4"/>
          </p:nvPr>
        </p:nvSpPr>
        <p:spPr bwMode="auto">
          <a:xfrm>
            <a:off x="8459788" y="6584950"/>
            <a:ext cx="55086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4FA1BBF-ACC9-4AA6-9D4A-7BA729280D6F}"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40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40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40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40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40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40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40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p"/>
        <a:defRPr kumimoji="1" sz="2800">
          <a:solidFill>
            <a:schemeClr val="tx1"/>
          </a:solidFill>
          <a:latin typeface="+mn-lt"/>
          <a:ea typeface="+mn-ea"/>
        </a:defRPr>
      </a:lvl2pPr>
      <a:lvl3pPr marL="1143000" indent="-228600" algn="l" rtl="0" eaLnBrk="1" fontAlgn="base" hangingPunct="1">
        <a:spcBef>
          <a:spcPct val="20000"/>
        </a:spcBef>
        <a:spcAft>
          <a:spcPct val="0"/>
        </a:spcAft>
        <a:buSzPct val="80000"/>
        <a:buFont typeface="Wingdings" pitchFamily="2" charset="2"/>
        <a:buChar char="n"/>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SzPct val="80000"/>
        <a:buFont typeface="Wingdings" pitchFamily="2" charset="2"/>
        <a:buChar char="p"/>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4225" y="1125538"/>
            <a:ext cx="6956127" cy="1943100"/>
          </a:xfrm>
        </p:spPr>
        <p:txBody>
          <a:bodyPr/>
          <a:lstStyle/>
          <a:p>
            <a:pPr algn="l"/>
            <a:r>
              <a:rPr kumimoji="1" lang="en-US" altLang="ja-JP" sz="3400" smtClean="0"/>
              <a:t>Java</a:t>
            </a:r>
            <a:r>
              <a:rPr lang="ja-JP" altLang="en-US" sz="3400"/>
              <a:t>プログラム</a:t>
            </a:r>
            <a:r>
              <a:rPr lang="ja-JP" altLang="en-US" sz="3400" smtClean="0"/>
              <a:t>の開発履歴における</a:t>
            </a:r>
            <a:r>
              <a:rPr lang="en-US" altLang="ja-JP" sz="3400" smtClean="0"/>
              <a:t/>
            </a:r>
            <a:br>
              <a:rPr lang="en-US" altLang="ja-JP" sz="3400" smtClean="0"/>
            </a:br>
            <a:r>
              <a:rPr lang="ja-JP" altLang="en-US" sz="3400" smtClean="0"/>
              <a:t>アクセス修飾子過剰性の分析</a:t>
            </a:r>
            <a:endParaRPr kumimoji="1" lang="ja-JP" altLang="en-US" sz="3400"/>
          </a:p>
        </p:txBody>
      </p:sp>
      <p:sp>
        <p:nvSpPr>
          <p:cNvPr id="3" name="サブタイトル 2"/>
          <p:cNvSpPr>
            <a:spLocks noGrp="1"/>
          </p:cNvSpPr>
          <p:nvPr>
            <p:ph type="subTitle" idx="1"/>
          </p:nvPr>
        </p:nvSpPr>
        <p:spPr>
          <a:xfrm>
            <a:off x="2051720" y="4077072"/>
            <a:ext cx="5781675" cy="2376487"/>
          </a:xfrm>
        </p:spPr>
        <p:txBody>
          <a:bodyPr/>
          <a:lstStyle/>
          <a:p>
            <a:pPr algn="r"/>
            <a:r>
              <a:rPr lang="ja-JP" altLang="en-US" sz="2800"/>
              <a:t>井上研究室</a:t>
            </a:r>
            <a:endParaRPr kumimoji="1" lang="en-US" altLang="ja-JP" sz="2800" smtClean="0"/>
          </a:p>
          <a:p>
            <a:pPr algn="r"/>
            <a:r>
              <a:rPr lang="ja-JP" altLang="en-US" sz="2800"/>
              <a:t>博士前期課程</a:t>
            </a:r>
            <a:r>
              <a:rPr lang="en-US" altLang="ja-JP" sz="2800"/>
              <a:t>2</a:t>
            </a:r>
            <a:r>
              <a:rPr lang="ja-JP" altLang="en-US" sz="2800"/>
              <a:t>年</a:t>
            </a:r>
          </a:p>
          <a:p>
            <a:pPr algn="r"/>
            <a:r>
              <a:rPr kumimoji="1" lang="ja-JP" altLang="en-US" sz="2800" smtClean="0"/>
              <a:t>石居 達也</a:t>
            </a:r>
            <a:endParaRPr kumimoji="1" lang="ja-JP" altLang="en-US" sz="2800"/>
          </a:p>
        </p:txBody>
      </p:sp>
      <p:sp>
        <p:nvSpPr>
          <p:cNvPr id="4" name="スライド番号プレースホルダー 3"/>
          <p:cNvSpPr>
            <a:spLocks noGrp="1"/>
          </p:cNvSpPr>
          <p:nvPr>
            <p:ph type="sldNum" sz="quarter" idx="4"/>
          </p:nvPr>
        </p:nvSpPr>
        <p:spPr/>
        <p:txBody>
          <a:bodyPr/>
          <a:lstStyle/>
          <a:p>
            <a:fld id="{34FA1BBF-ACC9-4AA6-9D4A-7BA729280D6F}" type="slidenum">
              <a:rPr kumimoji="1" lang="ja-JP" altLang="en-US" sz="1400" smtClean="0">
                <a:solidFill>
                  <a:schemeClr val="tx1"/>
                </a:solidFill>
              </a:rPr>
              <a:t>1</a:t>
            </a:fld>
            <a:endParaRPr kumimoji="1" lang="ja-JP" altLang="en-US" sz="1400">
              <a:solidFill>
                <a:schemeClr val="tx1"/>
              </a:solidFill>
            </a:endParaRPr>
          </a:p>
        </p:txBody>
      </p:sp>
    </p:spTree>
    <p:extLst>
      <p:ext uri="{BB962C8B-B14F-4D97-AF65-F5344CB8AC3E}">
        <p14:creationId xmlns:p14="http://schemas.microsoft.com/office/powerpoint/2010/main" val="3922319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分析概要 </a:t>
            </a:r>
            <a:r>
              <a:rPr kumimoji="1" lang="en-US" altLang="ja-JP" smtClean="0"/>
              <a:t>(2/2)</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実験対象</a:t>
            </a:r>
            <a:r>
              <a:rPr lang="ja-JP" altLang="en-US" smtClean="0"/>
              <a:t>：</a:t>
            </a:r>
            <a:r>
              <a:rPr lang="en-US" altLang="ja-JP" smtClean="0"/>
              <a:t>7</a:t>
            </a:r>
            <a:r>
              <a:rPr lang="ja-JP" altLang="en-US" err="1" smtClean="0"/>
              <a:t>つの</a:t>
            </a:r>
            <a:r>
              <a:rPr lang="en-US" altLang="ja-JP" smtClean="0"/>
              <a:t>Java</a:t>
            </a:r>
            <a:r>
              <a:rPr lang="ja-JP" altLang="en-US" smtClean="0"/>
              <a:t>プロジェクト</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10</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214205574"/>
              </p:ext>
            </p:extLst>
          </p:nvPr>
        </p:nvGraphicFramePr>
        <p:xfrm>
          <a:off x="683568" y="1988840"/>
          <a:ext cx="7560839" cy="4536504"/>
        </p:xfrm>
        <a:graphic>
          <a:graphicData uri="http://schemas.openxmlformats.org/drawingml/2006/table">
            <a:tbl>
              <a:tblPr firstRow="1" bandRow="1">
                <a:tableStyleId>{21E4AEA4-8DFA-4A89-87EB-49C32662AFE0}</a:tableStyleId>
              </a:tblPr>
              <a:tblGrid>
                <a:gridCol w="1882588"/>
                <a:gridCol w="1882588"/>
                <a:gridCol w="1882588"/>
                <a:gridCol w="1913075"/>
              </a:tblGrid>
              <a:tr h="567063">
                <a:tc>
                  <a:txBody>
                    <a:bodyPr/>
                    <a:lstStyle/>
                    <a:p>
                      <a:r>
                        <a:rPr kumimoji="1" lang="ja-JP" altLang="en-US" smtClean="0"/>
                        <a:t>プロジェクト名</a:t>
                      </a:r>
                      <a:endParaRPr kumimoji="1" lang="ja-JP" altLang="en-US">
                        <a:solidFill>
                          <a:schemeClr val="tx1"/>
                        </a:solidFill>
                      </a:endParaRPr>
                    </a:p>
                  </a:txBody>
                  <a:tcPr/>
                </a:tc>
                <a:tc>
                  <a:txBody>
                    <a:bodyPr/>
                    <a:lstStyle/>
                    <a:p>
                      <a:pPr algn="ctr"/>
                      <a:r>
                        <a:rPr kumimoji="1" lang="ja-JP" altLang="en-US" smtClean="0"/>
                        <a:t>バージョン番号</a:t>
                      </a:r>
                      <a:endParaRPr kumimoji="1" lang="ja-JP" altLang="en-US">
                        <a:solidFill>
                          <a:schemeClr val="tx1"/>
                        </a:solidFill>
                      </a:endParaRPr>
                    </a:p>
                  </a:txBody>
                  <a:tcPr/>
                </a:tc>
                <a:tc>
                  <a:txBody>
                    <a:bodyPr/>
                    <a:lstStyle/>
                    <a:p>
                      <a:pPr algn="ctr"/>
                      <a:r>
                        <a:rPr kumimoji="1" lang="ja-JP" altLang="en-US" smtClean="0"/>
                        <a:t>バージョン数</a:t>
                      </a:r>
                      <a:endParaRPr kumimoji="1" lang="ja-JP" altLang="en-US">
                        <a:solidFill>
                          <a:schemeClr val="tx1"/>
                        </a:solidFill>
                      </a:endParaRPr>
                    </a:p>
                  </a:txBody>
                  <a:tcPr/>
                </a:tc>
                <a:tc>
                  <a:txBody>
                    <a:bodyPr/>
                    <a:lstStyle/>
                    <a:p>
                      <a:pPr algn="ctr"/>
                      <a:r>
                        <a:rPr kumimoji="1" lang="ja-JP" altLang="en-US" smtClean="0"/>
                        <a:t>開発期間</a:t>
                      </a:r>
                      <a:r>
                        <a:rPr kumimoji="1" lang="en-US" altLang="ja-JP" smtClean="0"/>
                        <a:t>(</a:t>
                      </a:r>
                      <a:r>
                        <a:rPr kumimoji="1" lang="ja-JP" altLang="en-US" smtClean="0"/>
                        <a:t>年</a:t>
                      </a:r>
                      <a:r>
                        <a:rPr kumimoji="1" lang="en-US" altLang="ja-JP" smtClean="0"/>
                        <a:t>)</a:t>
                      </a:r>
                      <a:endParaRPr kumimoji="1" lang="ja-JP" altLang="en-US"/>
                    </a:p>
                  </a:txBody>
                  <a:tcPr/>
                </a:tc>
              </a:tr>
              <a:tr h="567063">
                <a:tc>
                  <a:txBody>
                    <a:bodyPr/>
                    <a:lstStyle/>
                    <a:p>
                      <a:r>
                        <a:rPr kumimoji="1" lang="en-US" altLang="ja-JP" smtClean="0"/>
                        <a:t>Apache Ant</a:t>
                      </a:r>
                      <a:endParaRPr kumimoji="1" lang="ja-JP" altLang="en-US"/>
                    </a:p>
                  </a:txBody>
                  <a:tcPr/>
                </a:tc>
                <a:tc>
                  <a:txBody>
                    <a:bodyPr/>
                    <a:lstStyle/>
                    <a:p>
                      <a:pPr algn="ctr"/>
                      <a:r>
                        <a:rPr kumimoji="1" lang="en-US" altLang="ja-JP" smtClean="0"/>
                        <a:t>1.1 </a:t>
                      </a:r>
                      <a:r>
                        <a:rPr kumimoji="1" lang="ja-JP" altLang="en-US" smtClean="0"/>
                        <a:t>～ </a:t>
                      </a:r>
                      <a:r>
                        <a:rPr kumimoji="1" lang="en-US" altLang="ja-JP" smtClean="0"/>
                        <a:t>1.8.4</a:t>
                      </a:r>
                      <a:endParaRPr kumimoji="1" lang="ja-JP" altLang="en-US"/>
                    </a:p>
                  </a:txBody>
                  <a:tcPr/>
                </a:tc>
                <a:tc>
                  <a:txBody>
                    <a:bodyPr/>
                    <a:lstStyle/>
                    <a:p>
                      <a:pPr algn="ctr"/>
                      <a:r>
                        <a:rPr kumimoji="1" lang="en-US" altLang="ja-JP" smtClean="0"/>
                        <a:t>23</a:t>
                      </a:r>
                      <a:endParaRPr kumimoji="1" lang="ja-JP" altLang="en-US"/>
                    </a:p>
                  </a:txBody>
                  <a:tcPr/>
                </a:tc>
                <a:tc>
                  <a:txBody>
                    <a:bodyPr/>
                    <a:lstStyle/>
                    <a:p>
                      <a:pPr algn="ctr"/>
                      <a:r>
                        <a:rPr kumimoji="1" lang="en-US" altLang="ja-JP" smtClean="0"/>
                        <a:t>2003</a:t>
                      </a:r>
                      <a:r>
                        <a:rPr kumimoji="1" lang="ja-JP" altLang="en-US" smtClean="0"/>
                        <a:t>～</a:t>
                      </a:r>
                      <a:r>
                        <a:rPr kumimoji="1" lang="en-US" altLang="ja-JP" smtClean="0"/>
                        <a:t>2012</a:t>
                      </a:r>
                      <a:endParaRPr kumimoji="1" lang="ja-JP" altLang="en-US"/>
                    </a:p>
                  </a:txBody>
                  <a:tcPr/>
                </a:tc>
              </a:tr>
              <a:tr h="567063">
                <a:tc>
                  <a:txBody>
                    <a:bodyPr/>
                    <a:lstStyle/>
                    <a:p>
                      <a:r>
                        <a:rPr kumimoji="1" lang="en-US" altLang="ja-JP" smtClean="0"/>
                        <a:t>Areca Backup</a:t>
                      </a:r>
                      <a:endParaRPr kumimoji="1" lang="ja-JP" altLang="en-US"/>
                    </a:p>
                  </a:txBody>
                  <a:tcPr/>
                </a:tc>
                <a:tc>
                  <a:txBody>
                    <a:bodyPr/>
                    <a:lstStyle/>
                    <a:p>
                      <a:pPr algn="ctr"/>
                      <a:r>
                        <a:rPr kumimoji="1" lang="en-US" altLang="ja-JP" smtClean="0"/>
                        <a:t>5.0 </a:t>
                      </a:r>
                      <a:r>
                        <a:rPr kumimoji="1" lang="ja-JP" altLang="en-US" smtClean="0"/>
                        <a:t>～ </a:t>
                      </a:r>
                      <a:r>
                        <a:rPr kumimoji="1" lang="en-US" altLang="ja-JP" smtClean="0"/>
                        <a:t>7.2.17</a:t>
                      </a:r>
                      <a:endParaRPr kumimoji="1" lang="ja-JP" altLang="en-US"/>
                    </a:p>
                  </a:txBody>
                  <a:tcPr/>
                </a:tc>
                <a:tc>
                  <a:txBody>
                    <a:bodyPr/>
                    <a:lstStyle/>
                    <a:p>
                      <a:pPr algn="ctr"/>
                      <a:r>
                        <a:rPr kumimoji="1" lang="en-US" altLang="ja-JP" smtClean="0"/>
                        <a:t>66</a:t>
                      </a:r>
                      <a:endParaRPr kumimoji="1" lang="ja-JP" altLang="en-US"/>
                    </a:p>
                  </a:txBody>
                  <a:tcPr/>
                </a:tc>
                <a:tc>
                  <a:txBody>
                    <a:bodyPr/>
                    <a:lstStyle/>
                    <a:p>
                      <a:pPr algn="ctr"/>
                      <a:r>
                        <a:rPr kumimoji="1" lang="en-US" altLang="ja-JP" smtClean="0"/>
                        <a:t>2007</a:t>
                      </a:r>
                      <a:r>
                        <a:rPr kumimoji="1" lang="ja-JP" altLang="en-US" smtClean="0"/>
                        <a:t>～</a:t>
                      </a:r>
                      <a:r>
                        <a:rPr kumimoji="1" lang="en-US" altLang="ja-JP" smtClean="0"/>
                        <a:t>2012</a:t>
                      </a:r>
                      <a:endParaRPr kumimoji="1" lang="ja-JP" altLang="en-US"/>
                    </a:p>
                  </a:txBody>
                  <a:tcPr/>
                </a:tc>
              </a:tr>
              <a:tr h="567063">
                <a:tc>
                  <a:txBody>
                    <a:bodyPr/>
                    <a:lstStyle/>
                    <a:p>
                      <a:r>
                        <a:rPr kumimoji="1" lang="en-US" altLang="ja-JP" err="1" smtClean="0"/>
                        <a:t>ArgoUML</a:t>
                      </a:r>
                      <a:endParaRPr kumimoji="1" lang="ja-JP" altLang="en-US"/>
                    </a:p>
                  </a:txBody>
                  <a:tcPr/>
                </a:tc>
                <a:tc>
                  <a:txBody>
                    <a:bodyPr/>
                    <a:lstStyle/>
                    <a:p>
                      <a:pPr algn="ctr"/>
                      <a:r>
                        <a:rPr kumimoji="1" lang="en-US" altLang="ja-JP" smtClean="0"/>
                        <a:t>0.10.1 </a:t>
                      </a:r>
                      <a:r>
                        <a:rPr kumimoji="1" lang="ja-JP" altLang="en-US" smtClean="0"/>
                        <a:t>～ </a:t>
                      </a:r>
                      <a:r>
                        <a:rPr kumimoji="1" lang="en-US" altLang="ja-JP" smtClean="0"/>
                        <a:t>0.34</a:t>
                      </a:r>
                      <a:endParaRPr kumimoji="1" lang="ja-JP" altLang="en-US"/>
                    </a:p>
                  </a:txBody>
                  <a:tcPr/>
                </a:tc>
                <a:tc>
                  <a:txBody>
                    <a:bodyPr/>
                    <a:lstStyle/>
                    <a:p>
                      <a:pPr algn="ctr"/>
                      <a:r>
                        <a:rPr kumimoji="1" lang="en-US" altLang="ja-JP" smtClean="0"/>
                        <a:t>19</a:t>
                      </a:r>
                      <a:endParaRPr kumimoji="1" lang="ja-JP" altLang="en-US"/>
                    </a:p>
                  </a:txBody>
                  <a:tcPr/>
                </a:tc>
                <a:tc>
                  <a:txBody>
                    <a:bodyPr/>
                    <a:lstStyle/>
                    <a:p>
                      <a:pPr algn="ctr"/>
                      <a:r>
                        <a:rPr kumimoji="1" lang="en-US" altLang="ja-JP" smtClean="0"/>
                        <a:t>2002</a:t>
                      </a:r>
                      <a:r>
                        <a:rPr kumimoji="1" lang="ja-JP" altLang="en-US" smtClean="0"/>
                        <a:t>～</a:t>
                      </a:r>
                      <a:r>
                        <a:rPr kumimoji="1" lang="en-US" altLang="ja-JP" smtClean="0"/>
                        <a:t>2011</a:t>
                      </a:r>
                      <a:endParaRPr kumimoji="1" lang="ja-JP" altLang="en-US"/>
                    </a:p>
                  </a:txBody>
                  <a:tcPr/>
                </a:tc>
              </a:tr>
              <a:tr h="567063">
                <a:tc>
                  <a:txBody>
                    <a:bodyPr/>
                    <a:lstStyle/>
                    <a:p>
                      <a:r>
                        <a:rPr kumimoji="1" lang="en-US" altLang="ja-JP" err="1" smtClean="0"/>
                        <a:t>FreeMind</a:t>
                      </a:r>
                      <a:endParaRPr kumimoji="1" lang="ja-JP" altLang="en-US"/>
                    </a:p>
                  </a:txBody>
                  <a:tcPr/>
                </a:tc>
                <a:tc>
                  <a:txBody>
                    <a:bodyPr/>
                    <a:lstStyle/>
                    <a:p>
                      <a:pPr algn="ctr"/>
                      <a:r>
                        <a:rPr kumimoji="1" lang="en-US" altLang="ja-JP" smtClean="0"/>
                        <a:t>0.0.2 </a:t>
                      </a:r>
                      <a:r>
                        <a:rPr kumimoji="1" lang="ja-JP" altLang="en-US" smtClean="0"/>
                        <a:t>～ </a:t>
                      </a:r>
                      <a:r>
                        <a:rPr kumimoji="1" lang="en-US" altLang="ja-JP" smtClean="0"/>
                        <a:t>0.9.0</a:t>
                      </a:r>
                      <a:endParaRPr kumimoji="1" lang="ja-JP" altLang="en-US"/>
                    </a:p>
                  </a:txBody>
                  <a:tcPr/>
                </a:tc>
                <a:tc>
                  <a:txBody>
                    <a:bodyPr/>
                    <a:lstStyle/>
                    <a:p>
                      <a:pPr algn="ctr"/>
                      <a:r>
                        <a:rPr kumimoji="1" lang="en-US" altLang="ja-JP" smtClean="0"/>
                        <a:t>16</a:t>
                      </a:r>
                      <a:endParaRPr kumimoji="1" lang="ja-JP" altLang="en-US"/>
                    </a:p>
                  </a:txBody>
                  <a:tcPr/>
                </a:tc>
                <a:tc>
                  <a:txBody>
                    <a:bodyPr/>
                    <a:lstStyle/>
                    <a:p>
                      <a:pPr algn="ctr"/>
                      <a:r>
                        <a:rPr kumimoji="1" lang="en-US" altLang="ja-JP" smtClean="0"/>
                        <a:t>2000</a:t>
                      </a:r>
                      <a:r>
                        <a:rPr kumimoji="1" lang="ja-JP" altLang="en-US" smtClean="0"/>
                        <a:t>～</a:t>
                      </a:r>
                      <a:r>
                        <a:rPr kumimoji="1" lang="en-US" altLang="ja-JP" smtClean="0"/>
                        <a:t>2011</a:t>
                      </a:r>
                      <a:endParaRPr kumimoji="1" lang="ja-JP" altLang="en-US"/>
                    </a:p>
                  </a:txBody>
                  <a:tcPr/>
                </a:tc>
              </a:tr>
              <a:tr h="567063">
                <a:tc>
                  <a:txBody>
                    <a:bodyPr/>
                    <a:lstStyle/>
                    <a:p>
                      <a:r>
                        <a:rPr kumimoji="1" lang="en-US" altLang="ja-JP" err="1" smtClean="0"/>
                        <a:t>JDT_Core</a:t>
                      </a:r>
                      <a:endParaRPr kumimoji="1" lang="ja-JP" altLang="en-US"/>
                    </a:p>
                  </a:txBody>
                  <a:tcPr/>
                </a:tc>
                <a:tc>
                  <a:txBody>
                    <a:bodyPr/>
                    <a:lstStyle/>
                    <a:p>
                      <a:pPr algn="ctr"/>
                      <a:r>
                        <a:rPr kumimoji="1" lang="en-US" altLang="ja-JP" smtClean="0"/>
                        <a:t>2.0.1 </a:t>
                      </a:r>
                      <a:r>
                        <a:rPr kumimoji="1" lang="ja-JP" altLang="en-US" smtClean="0"/>
                        <a:t>～ </a:t>
                      </a:r>
                      <a:r>
                        <a:rPr kumimoji="1" lang="en-US" altLang="ja-JP" smtClean="0"/>
                        <a:t>3.7</a:t>
                      </a:r>
                      <a:endParaRPr kumimoji="1" lang="ja-JP" altLang="en-US"/>
                    </a:p>
                  </a:txBody>
                  <a:tcPr/>
                </a:tc>
                <a:tc>
                  <a:txBody>
                    <a:bodyPr/>
                    <a:lstStyle/>
                    <a:p>
                      <a:pPr algn="ctr"/>
                      <a:r>
                        <a:rPr kumimoji="1" lang="en-US" altLang="ja-JP" smtClean="0"/>
                        <a:t>16</a:t>
                      </a:r>
                      <a:endParaRPr kumimoji="1" lang="ja-JP" altLang="en-US"/>
                    </a:p>
                  </a:txBody>
                  <a:tcPr/>
                </a:tc>
                <a:tc>
                  <a:txBody>
                    <a:bodyPr/>
                    <a:lstStyle/>
                    <a:p>
                      <a:pPr algn="ctr"/>
                      <a:r>
                        <a:rPr kumimoji="1" lang="en-US" altLang="ja-JP" smtClean="0"/>
                        <a:t>2002</a:t>
                      </a:r>
                      <a:r>
                        <a:rPr kumimoji="1" lang="ja-JP" altLang="en-US" smtClean="0"/>
                        <a:t>～</a:t>
                      </a:r>
                      <a:r>
                        <a:rPr kumimoji="1" lang="en-US" altLang="ja-JP" smtClean="0"/>
                        <a:t>2012</a:t>
                      </a:r>
                      <a:endParaRPr kumimoji="1" lang="ja-JP" altLang="en-US"/>
                    </a:p>
                  </a:txBody>
                  <a:tcPr/>
                </a:tc>
              </a:tr>
              <a:tr h="567063">
                <a:tc>
                  <a:txBody>
                    <a:bodyPr/>
                    <a:lstStyle/>
                    <a:p>
                      <a:r>
                        <a:rPr kumimoji="1" lang="en-US" altLang="ja-JP" err="1" smtClean="0"/>
                        <a:t>jEdit</a:t>
                      </a:r>
                      <a:endParaRPr kumimoji="1" lang="ja-JP" altLang="en-US"/>
                    </a:p>
                  </a:txBody>
                  <a:tcPr/>
                </a:tc>
                <a:tc>
                  <a:txBody>
                    <a:bodyPr/>
                    <a:lstStyle/>
                    <a:p>
                      <a:pPr algn="ctr"/>
                      <a:r>
                        <a:rPr kumimoji="1" lang="en-US" altLang="ja-JP" smtClean="0"/>
                        <a:t>3.0 </a:t>
                      </a:r>
                      <a:r>
                        <a:rPr kumimoji="1" lang="ja-JP" altLang="en-US" smtClean="0"/>
                        <a:t>～ </a:t>
                      </a:r>
                      <a:r>
                        <a:rPr kumimoji="1" lang="en-US" altLang="ja-JP" smtClean="0"/>
                        <a:t>4.5.2</a:t>
                      </a:r>
                      <a:endParaRPr kumimoji="1" lang="ja-JP" altLang="en-US"/>
                    </a:p>
                  </a:txBody>
                  <a:tcPr/>
                </a:tc>
                <a:tc>
                  <a:txBody>
                    <a:bodyPr/>
                    <a:lstStyle/>
                    <a:p>
                      <a:pPr algn="ctr"/>
                      <a:r>
                        <a:rPr kumimoji="1" lang="en-US" altLang="ja-JP" smtClean="0"/>
                        <a:t>21</a:t>
                      </a:r>
                      <a:endParaRPr kumimoji="1" lang="ja-JP" altLang="en-US"/>
                    </a:p>
                  </a:txBody>
                  <a:tcPr/>
                </a:tc>
                <a:tc>
                  <a:txBody>
                    <a:bodyPr/>
                    <a:lstStyle/>
                    <a:p>
                      <a:pPr algn="ctr"/>
                      <a:r>
                        <a:rPr kumimoji="1" lang="en-US" altLang="ja-JP" smtClean="0"/>
                        <a:t>2000</a:t>
                      </a:r>
                      <a:r>
                        <a:rPr kumimoji="1" lang="ja-JP" altLang="en-US" smtClean="0"/>
                        <a:t>～</a:t>
                      </a:r>
                      <a:r>
                        <a:rPr kumimoji="1" lang="en-US" altLang="ja-JP" smtClean="0"/>
                        <a:t>2012</a:t>
                      </a:r>
                      <a:endParaRPr kumimoji="1" lang="ja-JP" altLang="en-US"/>
                    </a:p>
                  </a:txBody>
                  <a:tcPr/>
                </a:tc>
              </a:tr>
              <a:tr h="567063">
                <a:tc>
                  <a:txBody>
                    <a:bodyPr/>
                    <a:lstStyle/>
                    <a:p>
                      <a:r>
                        <a:rPr kumimoji="1" lang="en-US" altLang="ja-JP" smtClean="0"/>
                        <a:t>Apache Struts</a:t>
                      </a:r>
                      <a:endParaRPr kumimoji="1" lang="ja-JP" altLang="en-US"/>
                    </a:p>
                  </a:txBody>
                  <a:tcPr/>
                </a:tc>
                <a:tc>
                  <a:txBody>
                    <a:bodyPr/>
                    <a:lstStyle/>
                    <a:p>
                      <a:pPr algn="ctr"/>
                      <a:r>
                        <a:rPr kumimoji="1" lang="en-US" altLang="ja-JP" smtClean="0"/>
                        <a:t>1.0.2 </a:t>
                      </a:r>
                      <a:r>
                        <a:rPr kumimoji="1" lang="ja-JP" altLang="en-US" smtClean="0"/>
                        <a:t>～ </a:t>
                      </a:r>
                      <a:r>
                        <a:rPr kumimoji="1" lang="en-US" altLang="ja-JP" smtClean="0"/>
                        <a:t>2.3.7</a:t>
                      </a:r>
                      <a:endParaRPr kumimoji="1" lang="ja-JP" altLang="en-US"/>
                    </a:p>
                  </a:txBody>
                  <a:tcPr/>
                </a:tc>
                <a:tc>
                  <a:txBody>
                    <a:bodyPr/>
                    <a:lstStyle/>
                    <a:p>
                      <a:pPr algn="ctr"/>
                      <a:r>
                        <a:rPr kumimoji="1" lang="en-US" altLang="ja-JP" smtClean="0"/>
                        <a:t>34</a:t>
                      </a:r>
                      <a:endParaRPr kumimoji="1" lang="ja-JP" altLang="en-US"/>
                    </a:p>
                  </a:txBody>
                  <a:tcPr/>
                </a:tc>
                <a:tc>
                  <a:txBody>
                    <a:bodyPr/>
                    <a:lstStyle/>
                    <a:p>
                      <a:pPr algn="ctr"/>
                      <a:r>
                        <a:rPr kumimoji="1" lang="en-US" altLang="ja-JP" smtClean="0"/>
                        <a:t>2002</a:t>
                      </a:r>
                      <a:r>
                        <a:rPr kumimoji="1" lang="ja-JP" altLang="en-US" smtClean="0"/>
                        <a:t>～</a:t>
                      </a:r>
                      <a:r>
                        <a:rPr kumimoji="1" lang="en-US" altLang="ja-JP" smtClean="0"/>
                        <a:t>2012</a:t>
                      </a:r>
                      <a:endParaRPr kumimoji="1" lang="ja-JP" altLang="en-US"/>
                    </a:p>
                  </a:txBody>
                  <a:tcPr/>
                </a:tc>
              </a:tr>
            </a:tbl>
          </a:graphicData>
        </a:graphic>
      </p:graphicFrame>
    </p:spTree>
    <p:extLst>
      <p:ext uri="{BB962C8B-B14F-4D97-AF65-F5344CB8AC3E}">
        <p14:creationId xmlns:p14="http://schemas.microsoft.com/office/powerpoint/2010/main" val="231401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smtClean="0"/>
              <a:t>分析</a:t>
            </a:r>
            <a:r>
              <a:rPr lang="en-US" altLang="ja-JP" sz="3600" smtClean="0"/>
              <a:t>1</a:t>
            </a:r>
            <a:r>
              <a:rPr lang="ja-JP" altLang="en-US" sz="3600" smtClean="0"/>
              <a:t>結果</a:t>
            </a:r>
            <a:r>
              <a:rPr lang="en-US" altLang="ja-JP" sz="3600" smtClean="0"/>
              <a:t>-Ant</a:t>
            </a:r>
            <a:r>
              <a:rPr lang="ja-JP" altLang="en-US" sz="3600" smtClean="0"/>
              <a:t>におけるフィールド状態遷移</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11</a:t>
            </a:fld>
            <a:endParaRPr lang="ja-JP" altLang="en-US"/>
          </a:p>
        </p:txBody>
      </p:sp>
      <p:sp>
        <p:nvSpPr>
          <p:cNvPr id="54" name="円弧 53"/>
          <p:cNvSpPr/>
          <p:nvPr/>
        </p:nvSpPr>
        <p:spPr bwMode="auto">
          <a:xfrm rot="14947979">
            <a:off x="1514673" y="5003278"/>
            <a:ext cx="1136822" cy="574623"/>
          </a:xfrm>
          <a:prstGeom prst="arc">
            <a:avLst>
              <a:gd name="adj1" fmla="val 7976611"/>
              <a:gd name="adj2" fmla="val 2692646"/>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55" name="直線矢印コネクタ 54"/>
          <p:cNvCxnSpPr/>
          <p:nvPr/>
        </p:nvCxnSpPr>
        <p:spPr bwMode="auto">
          <a:xfrm>
            <a:off x="2627784" y="3401618"/>
            <a:ext cx="0" cy="915288"/>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矢印コネクタ 55"/>
          <p:cNvCxnSpPr/>
          <p:nvPr/>
        </p:nvCxnSpPr>
        <p:spPr bwMode="auto">
          <a:xfrm>
            <a:off x="2771800" y="3413080"/>
            <a:ext cx="0" cy="890109"/>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矢印コネクタ 56"/>
          <p:cNvCxnSpPr/>
          <p:nvPr/>
        </p:nvCxnSpPr>
        <p:spPr bwMode="auto">
          <a:xfrm flipH="1">
            <a:off x="3557541" y="5102904"/>
            <a:ext cx="2177268"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矢印コネクタ 57"/>
          <p:cNvCxnSpPr/>
          <p:nvPr/>
        </p:nvCxnSpPr>
        <p:spPr bwMode="auto">
          <a:xfrm flipH="1">
            <a:off x="3501413" y="5270091"/>
            <a:ext cx="2317665" cy="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円/楕円 58"/>
          <p:cNvSpPr>
            <a:spLocks noChangeAspect="1"/>
          </p:cNvSpPr>
          <p:nvPr/>
        </p:nvSpPr>
        <p:spPr bwMode="auto">
          <a:xfrm>
            <a:off x="2260887" y="2112933"/>
            <a:ext cx="1300145" cy="1300147"/>
          </a:xfrm>
          <a:prstGeom prst="ellipse">
            <a:avLst/>
          </a:prstGeom>
          <a:solidFill>
            <a:srgbClr val="CC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0" name="テキスト ボックス 59"/>
          <p:cNvSpPr txBox="1"/>
          <p:nvPr/>
        </p:nvSpPr>
        <p:spPr>
          <a:xfrm>
            <a:off x="2321305" y="2464770"/>
            <a:ext cx="1179306" cy="596471"/>
          </a:xfrm>
          <a:prstGeom prst="rect">
            <a:avLst/>
          </a:prstGeom>
          <a:noFill/>
        </p:spPr>
        <p:txBody>
          <a:bodyPr wrap="square" rtlCol="0">
            <a:spAutoFit/>
          </a:bodyPr>
          <a:lstStyle/>
          <a:p>
            <a:pPr algn="ctr"/>
            <a:r>
              <a:rPr kumimoji="1" lang="ja-JP" altLang="en-US" sz="2800" smtClean="0"/>
              <a:t>適切</a:t>
            </a:r>
            <a:endParaRPr kumimoji="1" lang="ja-JP" altLang="en-US" sz="2800"/>
          </a:p>
        </p:txBody>
      </p:sp>
      <p:sp>
        <p:nvSpPr>
          <p:cNvPr id="61" name="円/楕円 60"/>
          <p:cNvSpPr>
            <a:spLocks noChangeAspect="1"/>
          </p:cNvSpPr>
          <p:nvPr/>
        </p:nvSpPr>
        <p:spPr bwMode="auto">
          <a:xfrm>
            <a:off x="5734809" y="4230962"/>
            <a:ext cx="1300146" cy="1300147"/>
          </a:xfrm>
          <a:prstGeom prst="ellipse">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2" name="テキスト ボックス 61"/>
          <p:cNvSpPr txBox="1"/>
          <p:nvPr/>
        </p:nvSpPr>
        <p:spPr>
          <a:xfrm>
            <a:off x="5795229" y="4615399"/>
            <a:ext cx="1179306" cy="596471"/>
          </a:xfrm>
          <a:prstGeom prst="rect">
            <a:avLst/>
          </a:prstGeom>
          <a:noFill/>
        </p:spPr>
        <p:txBody>
          <a:bodyPr wrap="square" rtlCol="0">
            <a:spAutoFit/>
          </a:bodyPr>
          <a:lstStyle/>
          <a:p>
            <a:pPr algn="ctr"/>
            <a:r>
              <a:rPr lang="en-US" altLang="ja-JP" sz="2800" smtClean="0"/>
              <a:t>NA</a:t>
            </a:r>
            <a:endParaRPr kumimoji="1" lang="ja-JP" altLang="en-US" sz="2800"/>
          </a:p>
        </p:txBody>
      </p:sp>
      <p:sp>
        <p:nvSpPr>
          <p:cNvPr id="63" name="円弧 62"/>
          <p:cNvSpPr/>
          <p:nvPr/>
        </p:nvSpPr>
        <p:spPr bwMode="auto">
          <a:xfrm rot="6769733">
            <a:off x="6632293" y="4837624"/>
            <a:ext cx="1191964" cy="574623"/>
          </a:xfrm>
          <a:prstGeom prst="arc">
            <a:avLst>
              <a:gd name="adj1" fmla="val 8145553"/>
              <a:gd name="adj2" fmla="val 2299829"/>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sp>
        <p:nvSpPr>
          <p:cNvPr id="64" name="円/楕円 63"/>
          <p:cNvSpPr>
            <a:spLocks noChangeAspect="1"/>
          </p:cNvSpPr>
          <p:nvPr/>
        </p:nvSpPr>
        <p:spPr bwMode="auto">
          <a:xfrm>
            <a:off x="2260884" y="4303189"/>
            <a:ext cx="1300145" cy="1300147"/>
          </a:xfrm>
          <a:prstGeom prst="ellipse">
            <a:avLst/>
          </a:prstGeom>
          <a:solidFill>
            <a:srgbClr val="FFCC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5" name="テキスト ボックス 64"/>
          <p:cNvSpPr txBox="1"/>
          <p:nvPr/>
        </p:nvSpPr>
        <p:spPr>
          <a:xfrm>
            <a:off x="2321303" y="4694119"/>
            <a:ext cx="1179306" cy="596471"/>
          </a:xfrm>
          <a:prstGeom prst="rect">
            <a:avLst/>
          </a:prstGeom>
          <a:noFill/>
        </p:spPr>
        <p:txBody>
          <a:bodyPr wrap="square" rtlCol="0">
            <a:spAutoFit/>
          </a:bodyPr>
          <a:lstStyle/>
          <a:p>
            <a:pPr algn="ctr"/>
            <a:r>
              <a:rPr kumimoji="1" lang="en-US" altLang="ja-JP" sz="2800" smtClean="0"/>
              <a:t>AE</a:t>
            </a:r>
            <a:endParaRPr kumimoji="1" lang="ja-JP" altLang="en-US" sz="2800"/>
          </a:p>
        </p:txBody>
      </p:sp>
      <p:sp>
        <p:nvSpPr>
          <p:cNvPr id="66" name="円/楕円 65"/>
          <p:cNvSpPr>
            <a:spLocks noChangeAspect="1"/>
          </p:cNvSpPr>
          <p:nvPr/>
        </p:nvSpPr>
        <p:spPr bwMode="auto">
          <a:xfrm>
            <a:off x="5801818" y="2098200"/>
            <a:ext cx="1300146" cy="1300147"/>
          </a:xfrm>
          <a:prstGeom prst="ellipse">
            <a:avLst/>
          </a:prstGeom>
          <a:solidFill>
            <a:srgbClr val="FF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7" name="テキスト ボックス 66"/>
          <p:cNvSpPr txBox="1"/>
          <p:nvPr/>
        </p:nvSpPr>
        <p:spPr>
          <a:xfrm>
            <a:off x="5879252" y="2450037"/>
            <a:ext cx="1179306" cy="596471"/>
          </a:xfrm>
          <a:prstGeom prst="rect">
            <a:avLst/>
          </a:prstGeom>
          <a:noFill/>
        </p:spPr>
        <p:txBody>
          <a:bodyPr wrap="square" rtlCol="0">
            <a:spAutoFit/>
          </a:bodyPr>
          <a:lstStyle/>
          <a:p>
            <a:pPr algn="ctr"/>
            <a:r>
              <a:rPr kumimoji="1" lang="ja-JP" altLang="en-US" sz="2800" smtClean="0"/>
              <a:t>なし</a:t>
            </a:r>
            <a:endParaRPr kumimoji="1" lang="ja-JP" altLang="en-US" sz="2800"/>
          </a:p>
        </p:txBody>
      </p:sp>
      <p:sp>
        <p:nvSpPr>
          <p:cNvPr id="68" name="テキスト ボックス 67"/>
          <p:cNvSpPr txBox="1"/>
          <p:nvPr/>
        </p:nvSpPr>
        <p:spPr>
          <a:xfrm>
            <a:off x="539552" y="1661120"/>
            <a:ext cx="1532269" cy="400110"/>
          </a:xfrm>
          <a:prstGeom prst="rect">
            <a:avLst/>
          </a:prstGeom>
          <a:noFill/>
        </p:spPr>
        <p:txBody>
          <a:bodyPr wrap="square" rtlCol="0">
            <a:spAutoFit/>
          </a:bodyPr>
          <a:lstStyle/>
          <a:p>
            <a:pPr algn="ctr"/>
            <a:r>
              <a:rPr lang="en-US" altLang="ja-JP" sz="2000" smtClean="0"/>
              <a:t>0.02</a:t>
            </a:r>
            <a:r>
              <a:rPr kumimoji="1" lang="en-US" altLang="ja-JP" sz="2000" smtClean="0"/>
              <a:t>,</a:t>
            </a:r>
            <a:r>
              <a:rPr lang="en-US" altLang="ja-JP" sz="2000" smtClean="0"/>
              <a:t>71.42</a:t>
            </a:r>
            <a:endParaRPr kumimoji="1" lang="ja-JP" altLang="en-US" sz="2000"/>
          </a:p>
        </p:txBody>
      </p:sp>
      <p:sp>
        <p:nvSpPr>
          <p:cNvPr id="69" name="テキスト ボックス 68"/>
          <p:cNvSpPr txBox="1"/>
          <p:nvPr/>
        </p:nvSpPr>
        <p:spPr>
          <a:xfrm>
            <a:off x="2627784" y="3748970"/>
            <a:ext cx="884375" cy="400110"/>
          </a:xfrm>
          <a:prstGeom prst="rect">
            <a:avLst/>
          </a:prstGeom>
          <a:noFill/>
        </p:spPr>
        <p:txBody>
          <a:bodyPr wrap="square" rtlCol="0">
            <a:spAutoFit/>
          </a:bodyPr>
          <a:lstStyle/>
          <a:p>
            <a:pPr algn="ctr"/>
            <a:r>
              <a:rPr lang="en-US" altLang="ja-JP" sz="2000" smtClean="0"/>
              <a:t>0.16</a:t>
            </a:r>
            <a:endParaRPr kumimoji="1" lang="ja-JP" altLang="en-US" sz="2000"/>
          </a:p>
        </p:txBody>
      </p:sp>
      <p:sp>
        <p:nvSpPr>
          <p:cNvPr id="70" name="テキスト ボックス 69"/>
          <p:cNvSpPr txBox="1"/>
          <p:nvPr/>
        </p:nvSpPr>
        <p:spPr>
          <a:xfrm>
            <a:off x="4860032" y="4335488"/>
            <a:ext cx="777955" cy="400110"/>
          </a:xfrm>
          <a:prstGeom prst="rect">
            <a:avLst/>
          </a:prstGeom>
          <a:noFill/>
        </p:spPr>
        <p:txBody>
          <a:bodyPr wrap="square" rtlCol="0">
            <a:spAutoFit/>
          </a:bodyPr>
          <a:lstStyle/>
          <a:p>
            <a:pPr algn="ctr"/>
            <a:r>
              <a:rPr lang="en-US" altLang="ja-JP" sz="2000" smtClean="0"/>
              <a:t>0.02</a:t>
            </a:r>
            <a:endParaRPr kumimoji="1" lang="ja-JP" altLang="en-US" sz="2000"/>
          </a:p>
        </p:txBody>
      </p:sp>
      <p:sp>
        <p:nvSpPr>
          <p:cNvPr id="71" name="テキスト ボックス 70"/>
          <p:cNvSpPr txBox="1"/>
          <p:nvPr/>
        </p:nvSpPr>
        <p:spPr>
          <a:xfrm>
            <a:off x="1912509" y="3751049"/>
            <a:ext cx="847416" cy="400110"/>
          </a:xfrm>
          <a:prstGeom prst="rect">
            <a:avLst/>
          </a:prstGeom>
          <a:noFill/>
        </p:spPr>
        <p:txBody>
          <a:bodyPr wrap="square" rtlCol="0">
            <a:spAutoFit/>
          </a:bodyPr>
          <a:lstStyle/>
          <a:p>
            <a:pPr algn="ctr"/>
            <a:r>
              <a:rPr lang="en-US" altLang="ja-JP" sz="2000" smtClean="0"/>
              <a:t>0.04</a:t>
            </a:r>
            <a:endParaRPr kumimoji="1" lang="ja-JP" altLang="en-US" sz="2000"/>
          </a:p>
        </p:txBody>
      </p:sp>
      <p:sp>
        <p:nvSpPr>
          <p:cNvPr id="72" name="テキスト ボックス 71"/>
          <p:cNvSpPr txBox="1"/>
          <p:nvPr/>
        </p:nvSpPr>
        <p:spPr>
          <a:xfrm>
            <a:off x="251520" y="4984531"/>
            <a:ext cx="1535109" cy="400110"/>
          </a:xfrm>
          <a:prstGeom prst="rect">
            <a:avLst/>
          </a:prstGeom>
          <a:noFill/>
        </p:spPr>
        <p:txBody>
          <a:bodyPr wrap="square" rtlCol="0">
            <a:spAutoFit/>
          </a:bodyPr>
          <a:lstStyle/>
          <a:p>
            <a:pPr algn="ctr"/>
            <a:r>
              <a:rPr lang="en-US" altLang="ja-JP" sz="2000" smtClean="0"/>
              <a:t>0.07,15.28</a:t>
            </a:r>
            <a:endParaRPr kumimoji="1" lang="ja-JP" altLang="en-US" sz="2000"/>
          </a:p>
        </p:txBody>
      </p:sp>
      <p:sp>
        <p:nvSpPr>
          <p:cNvPr id="73" name="テキスト ボックス 72"/>
          <p:cNvSpPr txBox="1"/>
          <p:nvPr/>
        </p:nvSpPr>
        <p:spPr>
          <a:xfrm>
            <a:off x="4301051" y="4680979"/>
            <a:ext cx="760743" cy="400110"/>
          </a:xfrm>
          <a:prstGeom prst="rect">
            <a:avLst/>
          </a:prstGeom>
          <a:noFill/>
        </p:spPr>
        <p:txBody>
          <a:bodyPr wrap="square" rtlCol="0">
            <a:spAutoFit/>
          </a:bodyPr>
          <a:lstStyle/>
          <a:p>
            <a:pPr algn="ctr"/>
            <a:r>
              <a:rPr lang="en-US" altLang="ja-JP" sz="2000" smtClean="0"/>
              <a:t>0.00</a:t>
            </a:r>
            <a:endParaRPr kumimoji="1" lang="ja-JP" altLang="en-US" sz="2000"/>
          </a:p>
        </p:txBody>
      </p:sp>
      <p:cxnSp>
        <p:nvCxnSpPr>
          <p:cNvPr id="75" name="直線矢印コネクタ 74"/>
          <p:cNvCxnSpPr/>
          <p:nvPr/>
        </p:nvCxnSpPr>
        <p:spPr bwMode="auto">
          <a:xfrm flipH="1" flipV="1">
            <a:off x="3376124" y="3222912"/>
            <a:ext cx="2419106" cy="1365708"/>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テキスト ボックス 75"/>
          <p:cNvSpPr txBox="1"/>
          <p:nvPr/>
        </p:nvSpPr>
        <p:spPr>
          <a:xfrm>
            <a:off x="3513119" y="2888301"/>
            <a:ext cx="940684" cy="400110"/>
          </a:xfrm>
          <a:prstGeom prst="rect">
            <a:avLst/>
          </a:prstGeom>
          <a:noFill/>
        </p:spPr>
        <p:txBody>
          <a:bodyPr wrap="square" rtlCol="0">
            <a:spAutoFit/>
          </a:bodyPr>
          <a:lstStyle/>
          <a:p>
            <a:pPr algn="ctr"/>
            <a:r>
              <a:rPr lang="en-US" altLang="ja-JP" sz="2000" smtClean="0"/>
              <a:t>0.03</a:t>
            </a:r>
            <a:endParaRPr kumimoji="1" lang="ja-JP" altLang="en-US" sz="2000"/>
          </a:p>
        </p:txBody>
      </p:sp>
      <p:sp>
        <p:nvSpPr>
          <p:cNvPr id="77" name="テキスト ボックス 76"/>
          <p:cNvSpPr txBox="1"/>
          <p:nvPr/>
        </p:nvSpPr>
        <p:spPr>
          <a:xfrm>
            <a:off x="4301199" y="5261138"/>
            <a:ext cx="774858" cy="400110"/>
          </a:xfrm>
          <a:prstGeom prst="rect">
            <a:avLst/>
          </a:prstGeom>
          <a:noFill/>
        </p:spPr>
        <p:txBody>
          <a:bodyPr wrap="square" rtlCol="0">
            <a:spAutoFit/>
          </a:bodyPr>
          <a:lstStyle/>
          <a:p>
            <a:pPr algn="ctr"/>
            <a:r>
              <a:rPr lang="en-US" altLang="ja-JP" sz="2000" smtClean="0"/>
              <a:t>0.03</a:t>
            </a:r>
            <a:endParaRPr kumimoji="1" lang="ja-JP" altLang="en-US" sz="2000"/>
          </a:p>
        </p:txBody>
      </p:sp>
      <p:sp>
        <p:nvSpPr>
          <p:cNvPr id="78" name="テキスト ボックス 77"/>
          <p:cNvSpPr txBox="1"/>
          <p:nvPr/>
        </p:nvSpPr>
        <p:spPr>
          <a:xfrm>
            <a:off x="7604531" y="5006941"/>
            <a:ext cx="1359957" cy="400110"/>
          </a:xfrm>
          <a:prstGeom prst="rect">
            <a:avLst/>
          </a:prstGeom>
          <a:noFill/>
        </p:spPr>
        <p:txBody>
          <a:bodyPr wrap="square" rtlCol="0">
            <a:spAutoFit/>
          </a:bodyPr>
          <a:lstStyle/>
          <a:p>
            <a:pPr algn="ctr"/>
            <a:r>
              <a:rPr lang="en-US" altLang="ja-JP" sz="2000" smtClean="0"/>
              <a:t>0.00,2.28</a:t>
            </a:r>
            <a:endParaRPr kumimoji="1" lang="ja-JP" altLang="en-US" sz="2000"/>
          </a:p>
        </p:txBody>
      </p:sp>
      <p:sp>
        <p:nvSpPr>
          <p:cNvPr id="79" name="円弧 78"/>
          <p:cNvSpPr/>
          <p:nvPr/>
        </p:nvSpPr>
        <p:spPr bwMode="auto">
          <a:xfrm rot="19300214">
            <a:off x="1780501" y="1835473"/>
            <a:ext cx="1136821" cy="574624"/>
          </a:xfrm>
          <a:prstGeom prst="arc">
            <a:avLst>
              <a:gd name="adj1" fmla="val 7976611"/>
              <a:gd name="adj2" fmla="val 2692646"/>
            </a:avLst>
          </a:prstGeom>
          <a:no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80" name="直線矢印コネクタ 79"/>
          <p:cNvCxnSpPr/>
          <p:nvPr/>
        </p:nvCxnSpPr>
        <p:spPr bwMode="auto">
          <a:xfrm>
            <a:off x="6468905" y="3442553"/>
            <a:ext cx="0" cy="780283"/>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矢印コネクタ 80"/>
          <p:cNvCxnSpPr/>
          <p:nvPr/>
        </p:nvCxnSpPr>
        <p:spPr bwMode="auto">
          <a:xfrm>
            <a:off x="6634388" y="3398346"/>
            <a:ext cx="0" cy="880671"/>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p:cNvSpPr txBox="1"/>
          <p:nvPr/>
        </p:nvSpPr>
        <p:spPr>
          <a:xfrm>
            <a:off x="6589070" y="3706197"/>
            <a:ext cx="770930" cy="400110"/>
          </a:xfrm>
          <a:prstGeom prst="rect">
            <a:avLst/>
          </a:prstGeom>
          <a:noFill/>
        </p:spPr>
        <p:txBody>
          <a:bodyPr wrap="square" rtlCol="0">
            <a:spAutoFit/>
          </a:bodyPr>
          <a:lstStyle/>
          <a:p>
            <a:pPr algn="ctr"/>
            <a:r>
              <a:rPr lang="en-US" altLang="ja-JP" sz="2000" smtClean="0"/>
              <a:t>0.13</a:t>
            </a:r>
            <a:endParaRPr kumimoji="1" lang="ja-JP" altLang="en-US" sz="2000"/>
          </a:p>
        </p:txBody>
      </p:sp>
      <p:sp>
        <p:nvSpPr>
          <p:cNvPr id="83" name="テキスト ボックス 82"/>
          <p:cNvSpPr txBox="1"/>
          <p:nvPr/>
        </p:nvSpPr>
        <p:spPr>
          <a:xfrm>
            <a:off x="5763782" y="3705711"/>
            <a:ext cx="727639" cy="400110"/>
          </a:xfrm>
          <a:prstGeom prst="rect">
            <a:avLst/>
          </a:prstGeom>
          <a:noFill/>
        </p:spPr>
        <p:txBody>
          <a:bodyPr wrap="square" rtlCol="0">
            <a:spAutoFit/>
          </a:bodyPr>
          <a:lstStyle/>
          <a:p>
            <a:pPr algn="ctr"/>
            <a:r>
              <a:rPr lang="en-US" altLang="ja-JP" sz="2000" smtClean="0"/>
              <a:t>0.21</a:t>
            </a:r>
            <a:endParaRPr kumimoji="1" lang="ja-JP" altLang="en-US" sz="2000"/>
          </a:p>
        </p:txBody>
      </p:sp>
      <p:cxnSp>
        <p:nvCxnSpPr>
          <p:cNvPr id="84" name="直線矢印コネクタ 83"/>
          <p:cNvCxnSpPr/>
          <p:nvPr/>
        </p:nvCxnSpPr>
        <p:spPr bwMode="auto">
          <a:xfrm flipH="1">
            <a:off x="3518674" y="2564904"/>
            <a:ext cx="2283144"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矢印コネクタ 84"/>
          <p:cNvCxnSpPr>
            <a:stCxn id="66" idx="2"/>
          </p:cNvCxnSpPr>
          <p:nvPr/>
        </p:nvCxnSpPr>
        <p:spPr bwMode="auto">
          <a:xfrm flipH="1" flipV="1">
            <a:off x="3561029" y="2748272"/>
            <a:ext cx="2240789" cy="1"/>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テキスト ボックス 85"/>
          <p:cNvSpPr txBox="1"/>
          <p:nvPr/>
        </p:nvSpPr>
        <p:spPr>
          <a:xfrm>
            <a:off x="4325939" y="2164794"/>
            <a:ext cx="763861" cy="400110"/>
          </a:xfrm>
          <a:prstGeom prst="rect">
            <a:avLst/>
          </a:prstGeom>
          <a:noFill/>
        </p:spPr>
        <p:txBody>
          <a:bodyPr wrap="square" rtlCol="0">
            <a:spAutoFit/>
          </a:bodyPr>
          <a:lstStyle/>
          <a:p>
            <a:pPr algn="ctr"/>
            <a:r>
              <a:rPr kumimoji="1" lang="en-US" altLang="ja-JP" sz="2000" smtClean="0"/>
              <a:t>6.41</a:t>
            </a:r>
            <a:endParaRPr kumimoji="1" lang="ja-JP" altLang="en-US" sz="2000"/>
          </a:p>
        </p:txBody>
      </p:sp>
      <p:sp>
        <p:nvSpPr>
          <p:cNvPr id="87" name="テキスト ボックス 86"/>
          <p:cNvSpPr txBox="1"/>
          <p:nvPr/>
        </p:nvSpPr>
        <p:spPr>
          <a:xfrm>
            <a:off x="4331242" y="2702758"/>
            <a:ext cx="763863" cy="400110"/>
          </a:xfrm>
          <a:prstGeom prst="rect">
            <a:avLst/>
          </a:prstGeom>
          <a:noFill/>
        </p:spPr>
        <p:txBody>
          <a:bodyPr wrap="square" rtlCol="0">
            <a:spAutoFit/>
          </a:bodyPr>
          <a:lstStyle/>
          <a:p>
            <a:pPr algn="ctr"/>
            <a:r>
              <a:rPr lang="en-US" altLang="ja-JP" sz="2000" smtClean="0"/>
              <a:t>2.03</a:t>
            </a:r>
            <a:endParaRPr kumimoji="1" lang="ja-JP" altLang="en-US" sz="2000"/>
          </a:p>
        </p:txBody>
      </p:sp>
      <p:cxnSp>
        <p:nvCxnSpPr>
          <p:cNvPr id="89" name="直線矢印コネクタ 88"/>
          <p:cNvCxnSpPr/>
          <p:nvPr/>
        </p:nvCxnSpPr>
        <p:spPr bwMode="auto">
          <a:xfrm flipH="1">
            <a:off x="3330994" y="3098459"/>
            <a:ext cx="2574184" cy="1365708"/>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テキスト ボックス 89"/>
          <p:cNvSpPr txBox="1"/>
          <p:nvPr/>
        </p:nvSpPr>
        <p:spPr>
          <a:xfrm>
            <a:off x="3574049" y="4335488"/>
            <a:ext cx="851949" cy="400110"/>
          </a:xfrm>
          <a:prstGeom prst="rect">
            <a:avLst/>
          </a:prstGeom>
          <a:noFill/>
        </p:spPr>
        <p:txBody>
          <a:bodyPr wrap="square" rtlCol="0">
            <a:spAutoFit/>
          </a:bodyPr>
          <a:lstStyle/>
          <a:p>
            <a:pPr algn="ctr"/>
            <a:r>
              <a:rPr lang="en-US" altLang="ja-JP" sz="2000" smtClean="0"/>
              <a:t>1.41</a:t>
            </a:r>
            <a:endParaRPr kumimoji="1" lang="ja-JP" altLang="en-US" sz="2000"/>
          </a:p>
        </p:txBody>
      </p:sp>
      <p:sp>
        <p:nvSpPr>
          <p:cNvPr id="91" name="テキスト ボックス 90"/>
          <p:cNvSpPr txBox="1"/>
          <p:nvPr/>
        </p:nvSpPr>
        <p:spPr>
          <a:xfrm>
            <a:off x="5097972" y="2888301"/>
            <a:ext cx="742170" cy="400110"/>
          </a:xfrm>
          <a:prstGeom prst="rect">
            <a:avLst/>
          </a:prstGeom>
          <a:noFill/>
        </p:spPr>
        <p:txBody>
          <a:bodyPr wrap="square" rtlCol="0">
            <a:spAutoFit/>
          </a:bodyPr>
          <a:lstStyle/>
          <a:p>
            <a:pPr algn="ctr"/>
            <a:r>
              <a:rPr lang="en-US" altLang="ja-JP" sz="2000" smtClean="0"/>
              <a:t>0.46</a:t>
            </a:r>
            <a:endParaRPr kumimoji="1" lang="ja-JP" altLang="en-US" sz="2000"/>
          </a:p>
        </p:txBody>
      </p:sp>
      <p:cxnSp>
        <p:nvCxnSpPr>
          <p:cNvPr id="118" name="直線矢印コネクタ 117"/>
          <p:cNvCxnSpPr/>
          <p:nvPr/>
        </p:nvCxnSpPr>
        <p:spPr bwMode="auto">
          <a:xfrm flipH="1" flipV="1">
            <a:off x="3450693" y="3088356"/>
            <a:ext cx="2419106" cy="1365708"/>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p:nvPr/>
        </p:nvCxnSpPr>
        <p:spPr bwMode="auto">
          <a:xfrm flipH="1">
            <a:off x="3430061" y="3221664"/>
            <a:ext cx="2574184" cy="1365708"/>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41973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コンテンツ プレースホルダー 56"/>
          <p:cNvSpPr>
            <a:spLocks noGrp="1"/>
          </p:cNvSpPr>
          <p:nvPr>
            <p:ph idx="1"/>
          </p:nvPr>
        </p:nvSpPr>
        <p:spPr/>
        <p:txBody>
          <a:bodyPr/>
          <a:lstStyle/>
          <a:p>
            <a:endParaRPr kumimoji="1" lang="ja-JP" altLang="en-US"/>
          </a:p>
        </p:txBody>
      </p:sp>
      <p:sp>
        <p:nvSpPr>
          <p:cNvPr id="2" name="タイトル 1"/>
          <p:cNvSpPr>
            <a:spLocks noGrp="1"/>
          </p:cNvSpPr>
          <p:nvPr>
            <p:ph type="title"/>
          </p:nvPr>
        </p:nvSpPr>
        <p:spPr/>
        <p:txBody>
          <a:bodyPr/>
          <a:lstStyle/>
          <a:p>
            <a:r>
              <a:rPr lang="ja-JP" altLang="en-US" sz="3600"/>
              <a:t>分析</a:t>
            </a:r>
            <a:r>
              <a:rPr lang="ja-JP" altLang="en-US" sz="3600" smtClean="0"/>
              <a:t>１結果</a:t>
            </a:r>
            <a:r>
              <a:rPr lang="en-US" altLang="ja-JP" sz="3600" smtClean="0"/>
              <a:t>-</a:t>
            </a:r>
            <a:r>
              <a:rPr lang="ja-JP" altLang="en-US" sz="3600" smtClean="0"/>
              <a:t>フィールド状態遷移</a:t>
            </a:r>
            <a:r>
              <a:rPr lang="en-US" altLang="ja-JP" sz="3600" smtClean="0"/>
              <a:t>(</a:t>
            </a:r>
            <a:r>
              <a:rPr lang="ja-JP" altLang="en-US" sz="3600" smtClean="0"/>
              <a:t>単位</a:t>
            </a:r>
            <a:r>
              <a:rPr lang="en-US" altLang="ja-JP" sz="3600" smtClean="0"/>
              <a:t>:%)</a:t>
            </a:r>
            <a:endParaRPr kumimoji="1" lang="ja-JP" altLang="en-US" sz="3600"/>
          </a:p>
        </p:txBody>
      </p:sp>
      <p:sp>
        <p:nvSpPr>
          <p:cNvPr id="4" name="スライド番号プレースホルダー 3"/>
          <p:cNvSpPr>
            <a:spLocks noGrp="1"/>
          </p:cNvSpPr>
          <p:nvPr>
            <p:ph type="sldNum" sz="quarter" idx="12"/>
          </p:nvPr>
        </p:nvSpPr>
        <p:spPr>
          <a:xfrm>
            <a:off x="8557642" y="6584950"/>
            <a:ext cx="550862" cy="273050"/>
          </a:xfrm>
        </p:spPr>
        <p:txBody>
          <a:bodyPr/>
          <a:lstStyle/>
          <a:p>
            <a:fld id="{34FA1BBF-ACC9-4AA6-9D4A-7BA729280D6F}" type="slidenum">
              <a:rPr lang="ja-JP" altLang="en-US" smtClean="0"/>
              <a:pPr/>
              <a:t>12</a:t>
            </a:fld>
            <a:endParaRPr lang="ja-JP" altLang="en-US"/>
          </a:p>
        </p:txBody>
      </p:sp>
      <p:pic>
        <p:nvPicPr>
          <p:cNvPr id="50" name="図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385" y="1246720"/>
            <a:ext cx="6675038" cy="5501806"/>
          </a:xfrm>
          <a:prstGeom prst="rect">
            <a:avLst/>
          </a:prstGeom>
        </p:spPr>
      </p:pic>
      <p:sp>
        <p:nvSpPr>
          <p:cNvPr id="52" name="角丸四角形 51"/>
          <p:cNvSpPr/>
          <p:nvPr/>
        </p:nvSpPr>
        <p:spPr bwMode="auto">
          <a:xfrm>
            <a:off x="1232385" y="1556792"/>
            <a:ext cx="6675038" cy="2592288"/>
          </a:xfrm>
          <a:prstGeom prst="roundRect">
            <a:avLst>
              <a:gd name="adj" fmla="val 7114"/>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53" name="角丸四角形 52"/>
          <p:cNvSpPr/>
          <p:nvPr/>
        </p:nvSpPr>
        <p:spPr bwMode="auto">
          <a:xfrm>
            <a:off x="1232385" y="4149080"/>
            <a:ext cx="6675038" cy="864096"/>
          </a:xfrm>
          <a:prstGeom prst="roundRect">
            <a:avLst/>
          </a:prstGeom>
          <a:noFill/>
          <a:ln w="28575" cap="flat" cmpd="sng" algn="ctr">
            <a:solidFill>
              <a:schemeClr val="accent6"/>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54" name="角丸四角形 53"/>
          <p:cNvSpPr/>
          <p:nvPr/>
        </p:nvSpPr>
        <p:spPr bwMode="auto">
          <a:xfrm>
            <a:off x="1232385" y="5877272"/>
            <a:ext cx="6675038" cy="87125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42" name="グループ化 41"/>
          <p:cNvGrpSpPr/>
          <p:nvPr/>
        </p:nvGrpSpPr>
        <p:grpSpPr>
          <a:xfrm>
            <a:off x="285067" y="4332508"/>
            <a:ext cx="8569673" cy="2416018"/>
            <a:chOff x="284893" y="4173250"/>
            <a:chExt cx="8569673" cy="2416018"/>
          </a:xfrm>
        </p:grpSpPr>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93" y="5408367"/>
              <a:ext cx="8569326" cy="1168672"/>
            </a:xfrm>
            <a:prstGeom prst="rect">
              <a:avLst/>
            </a:prstGeom>
          </p:spPr>
        </p:pic>
        <p:sp>
          <p:nvSpPr>
            <p:cNvPr id="38" name="角丸四角形 37"/>
            <p:cNvSpPr/>
            <p:nvPr/>
          </p:nvSpPr>
          <p:spPr bwMode="auto">
            <a:xfrm>
              <a:off x="284893" y="5420596"/>
              <a:ext cx="8569673" cy="1168672"/>
            </a:xfrm>
            <a:prstGeom prst="roundRect">
              <a:avLst>
                <a:gd name="adj" fmla="val 10147"/>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39" name="テキスト ボックス 38"/>
            <p:cNvSpPr txBox="1"/>
            <p:nvPr/>
          </p:nvSpPr>
          <p:spPr>
            <a:xfrm>
              <a:off x="1905608" y="4173250"/>
              <a:ext cx="5328592" cy="830997"/>
            </a:xfrm>
            <a:prstGeom prst="rect">
              <a:avLst/>
            </a:prstGeom>
            <a:solidFill>
              <a:srgbClr val="FFCCCC"/>
            </a:solidFill>
            <a:ln w="28575">
              <a:solidFill>
                <a:srgbClr val="C00000"/>
              </a:solidFill>
            </a:ln>
          </p:spPr>
          <p:txBody>
            <a:bodyPr wrap="square" rtlCol="0">
              <a:spAutoFit/>
            </a:bodyPr>
            <a:lstStyle/>
            <a:p>
              <a:pPr algn="ctr"/>
              <a:r>
                <a:rPr lang="ja-JP" altLang="en-US" sz="2400"/>
                <a:t>変化なし</a:t>
              </a:r>
              <a:r>
                <a:rPr lang="en-US" altLang="ja-JP" sz="2400"/>
                <a:t>(</a:t>
              </a:r>
              <a:r>
                <a:rPr lang="en-US" altLang="ja-JP" sz="2400" err="1"/>
                <a:t>p,q,r</a:t>
              </a:r>
              <a:r>
                <a:rPr lang="en-US" altLang="ja-JP" sz="2400"/>
                <a:t>)</a:t>
              </a:r>
              <a:r>
                <a:rPr lang="ja-JP" altLang="en-US" sz="2400"/>
                <a:t>→全体の約</a:t>
              </a:r>
              <a:r>
                <a:rPr lang="en-US" altLang="ja-JP" sz="2400"/>
                <a:t>53</a:t>
              </a:r>
              <a:r>
                <a:rPr lang="ja-JP" altLang="en-US" sz="2400"/>
                <a:t>～</a:t>
              </a:r>
              <a:r>
                <a:rPr lang="en-US" altLang="ja-JP" sz="2400"/>
                <a:t>97%</a:t>
              </a:r>
            </a:p>
            <a:p>
              <a:pPr algn="ctr"/>
              <a:r>
                <a:rPr lang="ja-JP" altLang="en-US" sz="2400"/>
                <a:t>変化なし</a:t>
              </a:r>
              <a:r>
                <a:rPr lang="en-US" altLang="ja-JP" sz="2400"/>
                <a:t>(</a:t>
              </a:r>
              <a:r>
                <a:rPr lang="ja-JP" altLang="en-US" sz="2400"/>
                <a:t>適切</a:t>
              </a:r>
              <a:r>
                <a:rPr lang="en-US" altLang="ja-JP" sz="2400"/>
                <a:t>)</a:t>
              </a:r>
              <a:r>
                <a:rPr lang="ja-JP" altLang="en-US" sz="2400"/>
                <a:t>→全体の約</a:t>
              </a:r>
              <a:r>
                <a:rPr lang="en-US" altLang="ja-JP" sz="2400"/>
                <a:t>36</a:t>
              </a:r>
              <a:r>
                <a:rPr lang="ja-JP" altLang="en-US" sz="2400"/>
                <a:t>～</a:t>
              </a:r>
              <a:r>
                <a:rPr lang="en-US" altLang="ja-JP" sz="2400"/>
                <a:t>71%</a:t>
              </a:r>
              <a:endParaRPr lang="ja-JP" altLang="en-US" sz="2400"/>
            </a:p>
          </p:txBody>
        </p:sp>
        <p:cxnSp>
          <p:nvCxnSpPr>
            <p:cNvPr id="40" name="直線コネクタ 39"/>
            <p:cNvCxnSpPr>
              <a:stCxn id="39" idx="2"/>
              <a:endCxn id="25" idx="0"/>
            </p:cNvCxnSpPr>
            <p:nvPr/>
          </p:nvCxnSpPr>
          <p:spPr bwMode="auto">
            <a:xfrm flipH="1">
              <a:off x="4569556" y="5004247"/>
              <a:ext cx="348" cy="404120"/>
            </a:xfrm>
            <a:prstGeom prst="line">
              <a:avLst/>
            </a:prstGeom>
            <a:solidFill>
              <a:srgbClr val="FFCC99"/>
            </a:solidFill>
            <a:ln w="76200" cap="flat" cmpd="sng" algn="ctr">
              <a:solidFill>
                <a:srgbClr val="C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グループ化 21"/>
          <p:cNvGrpSpPr/>
          <p:nvPr/>
        </p:nvGrpSpPr>
        <p:grpSpPr>
          <a:xfrm>
            <a:off x="285067" y="2674812"/>
            <a:ext cx="8569326" cy="2507398"/>
            <a:chOff x="291106" y="2655400"/>
            <a:chExt cx="8569326" cy="2507398"/>
          </a:xfrm>
        </p:grpSpPr>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07" y="3994126"/>
              <a:ext cx="8569325" cy="1168672"/>
            </a:xfrm>
            <a:prstGeom prst="rect">
              <a:avLst/>
            </a:prstGeom>
          </p:spPr>
        </p:pic>
        <p:sp>
          <p:nvSpPr>
            <p:cNvPr id="11" name="角丸四角形 10"/>
            <p:cNvSpPr/>
            <p:nvPr/>
          </p:nvSpPr>
          <p:spPr bwMode="auto">
            <a:xfrm>
              <a:off x="291106" y="3994126"/>
              <a:ext cx="8569325" cy="1168672"/>
            </a:xfrm>
            <a:prstGeom prst="roundRect">
              <a:avLst>
                <a:gd name="adj" fmla="val 9332"/>
              </a:avLst>
            </a:prstGeom>
            <a:noFill/>
            <a:ln w="28575" cap="flat" cmpd="sng" algn="ctr">
              <a:solidFill>
                <a:srgbClr val="0070C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8" name="テキスト ボックス 27"/>
            <p:cNvSpPr txBox="1"/>
            <p:nvPr/>
          </p:nvSpPr>
          <p:spPr>
            <a:xfrm>
              <a:off x="1587785" y="2655400"/>
              <a:ext cx="5976664" cy="830997"/>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kumimoji="1" lang="en-US" altLang="ja-JP" sz="2400" smtClean="0"/>
                <a:t>&lt;</a:t>
              </a:r>
              <a:r>
                <a:rPr kumimoji="1" lang="ja-JP" altLang="en-US" sz="2400" smtClean="0"/>
                <a:t>フィールド</a:t>
              </a:r>
              <a:r>
                <a:rPr kumimoji="1" lang="en-US" altLang="ja-JP" sz="2400" smtClean="0"/>
                <a:t>/</a:t>
              </a:r>
              <a:r>
                <a:rPr kumimoji="1" lang="ja-JP" altLang="en-US" sz="2400" smtClean="0"/>
                <a:t>メソッド作成</a:t>
              </a:r>
              <a:r>
                <a:rPr kumimoji="1" lang="en-US" altLang="ja-JP" sz="2400" smtClean="0"/>
                <a:t>&gt;</a:t>
              </a:r>
            </a:p>
            <a:p>
              <a:pPr algn="ctr"/>
              <a:r>
                <a:rPr lang="ja-JP" altLang="en-US" sz="2400" smtClean="0"/>
                <a:t>「適切」で作成される場合が最も多い</a:t>
              </a:r>
              <a:endParaRPr kumimoji="1" lang="en-US" altLang="ja-JP" sz="2400" smtClean="0"/>
            </a:p>
          </p:txBody>
        </p:sp>
        <p:cxnSp>
          <p:nvCxnSpPr>
            <p:cNvPr id="29" name="直線コネクタ 28"/>
            <p:cNvCxnSpPr>
              <a:stCxn id="28" idx="2"/>
              <a:endCxn id="11" idx="0"/>
            </p:cNvCxnSpPr>
            <p:nvPr/>
          </p:nvCxnSpPr>
          <p:spPr bwMode="auto">
            <a:xfrm flipH="1">
              <a:off x="4575769" y="3486397"/>
              <a:ext cx="348" cy="507729"/>
            </a:xfrm>
            <a:prstGeom prst="line">
              <a:avLst/>
            </a:prstGeom>
            <a:solidFill>
              <a:srgbClr val="FFCC99"/>
            </a:solidFill>
            <a:ln w="76200"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グループ化 6"/>
          <p:cNvGrpSpPr/>
          <p:nvPr/>
        </p:nvGrpSpPr>
        <p:grpSpPr>
          <a:xfrm>
            <a:off x="291591" y="1243565"/>
            <a:ext cx="8569325" cy="5102523"/>
            <a:chOff x="315912" y="1287359"/>
            <a:chExt cx="8569325" cy="5102523"/>
          </a:xfrm>
        </p:grpSpPr>
        <p:pic>
          <p:nvPicPr>
            <p:cNvPr id="18" name="コンテンツ プレースホルダー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15912" y="1297153"/>
              <a:ext cx="8569325" cy="374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705930" y="5558885"/>
              <a:ext cx="7776864" cy="830997"/>
            </a:xfrm>
            <a:prstGeom prst="rect">
              <a:avLst/>
            </a:prstGeom>
            <a:solidFill>
              <a:srgbClr val="EBFFEB"/>
            </a:solidFill>
            <a:ln w="28575">
              <a:solidFill>
                <a:srgbClr val="00B050"/>
              </a:solidFill>
            </a:ln>
          </p:spPr>
          <p:txBody>
            <a:bodyPr wrap="square" rtlCol="0">
              <a:spAutoFit/>
            </a:bodyPr>
            <a:lstStyle/>
            <a:p>
              <a:pPr algn="ctr"/>
              <a:r>
                <a:rPr kumimoji="1" lang="en-US" altLang="ja-JP" sz="2400" smtClean="0"/>
                <a:t>&lt;AE</a:t>
              </a:r>
              <a:r>
                <a:rPr kumimoji="1" lang="ja-JP" altLang="en-US" sz="2400" smtClean="0"/>
                <a:t>修正，</a:t>
              </a:r>
              <a:r>
                <a:rPr kumimoji="1" lang="en-US" altLang="ja-JP" sz="2400" smtClean="0"/>
                <a:t>AE</a:t>
              </a:r>
              <a:r>
                <a:rPr kumimoji="1" lang="ja-JP" altLang="en-US" sz="2400" smtClean="0"/>
                <a:t>発生，アクセス消失</a:t>
              </a:r>
              <a:r>
                <a:rPr kumimoji="1" lang="en-US" altLang="ja-JP" sz="2400" smtClean="0"/>
                <a:t>&gt;</a:t>
              </a:r>
            </a:p>
            <a:p>
              <a:pPr algn="ctr"/>
              <a:r>
                <a:rPr kumimoji="1" lang="ja-JP" altLang="en-US" sz="2400" smtClean="0"/>
                <a:t>アクセス修飾子の修正</a:t>
              </a:r>
              <a:r>
                <a:rPr lang="ja-JP" altLang="en-US" sz="2400" smtClean="0"/>
                <a:t>を伴う遷移</a:t>
              </a:r>
              <a:r>
                <a:rPr kumimoji="1" lang="ja-JP" altLang="en-US" sz="2400" smtClean="0"/>
                <a:t>は全体の</a:t>
              </a:r>
              <a:r>
                <a:rPr kumimoji="1" lang="en-US" altLang="ja-JP" sz="2400" smtClean="0"/>
                <a:t>1%</a:t>
              </a:r>
              <a:r>
                <a:rPr kumimoji="1" lang="ja-JP" altLang="en-US" sz="2400" smtClean="0"/>
                <a:t>に満たない</a:t>
              </a:r>
              <a:endParaRPr kumimoji="1" lang="ja-JP" altLang="en-US" sz="2400"/>
            </a:p>
          </p:txBody>
        </p:sp>
        <p:sp>
          <p:nvSpPr>
            <p:cNvPr id="3" name="角丸四角形 2"/>
            <p:cNvSpPr/>
            <p:nvPr/>
          </p:nvSpPr>
          <p:spPr bwMode="auto">
            <a:xfrm>
              <a:off x="315912" y="1287359"/>
              <a:ext cx="8569325" cy="3741470"/>
            </a:xfrm>
            <a:prstGeom prst="roundRect">
              <a:avLst>
                <a:gd name="adj" fmla="val 3429"/>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6" name="直線コネクタ 5"/>
            <p:cNvCxnSpPr>
              <a:stCxn id="3" idx="2"/>
              <a:endCxn id="19" idx="0"/>
            </p:cNvCxnSpPr>
            <p:nvPr/>
          </p:nvCxnSpPr>
          <p:spPr bwMode="auto">
            <a:xfrm flipH="1">
              <a:off x="4594362" y="5028829"/>
              <a:ext cx="6213" cy="530056"/>
            </a:xfrm>
            <a:prstGeom prst="line">
              <a:avLst/>
            </a:prstGeom>
            <a:solidFill>
              <a:srgbClr val="FFCC99"/>
            </a:solidFill>
            <a:ln w="762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09060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 fill="hold"/>
                                        <p:tgtEl>
                                          <p:spTgt spid="7"/>
                                        </p:tgtEl>
                                        <p:attrNameLst>
                                          <p:attrName>ppt_w</p:attrName>
                                        </p:attrNameLst>
                                      </p:cBhvr>
                                      <p:tavLst>
                                        <p:tav tm="0">
                                          <p:val>
                                            <p:fltVal val="0"/>
                                          </p:val>
                                        </p:tav>
                                        <p:tav tm="100000">
                                          <p:val>
                                            <p:strVal val="#ppt_w"/>
                                          </p:val>
                                        </p:tav>
                                      </p:tavLst>
                                    </p:anim>
                                    <p:anim calcmode="lin" valueType="num">
                                      <p:cBhvr>
                                        <p:cTn id="8" dur="100" fill="hold"/>
                                        <p:tgtEl>
                                          <p:spTgt spid="7"/>
                                        </p:tgtEl>
                                        <p:attrNameLst>
                                          <p:attrName>ppt_h</p:attrName>
                                        </p:attrNameLst>
                                      </p:cBhvr>
                                      <p:tavLst>
                                        <p:tav tm="0">
                                          <p:val>
                                            <p:fltVal val="0"/>
                                          </p:val>
                                        </p:tav>
                                        <p:tav tm="100000">
                                          <p:val>
                                            <p:strVal val="#ppt_h"/>
                                          </p:val>
                                        </p:tav>
                                      </p:tavLst>
                                    </p:anim>
                                    <p:animEffect transition="in" filter="fade">
                                      <p:cBhvr>
                                        <p:cTn id="9" dur="1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 fill="hold"/>
                                        <p:tgtEl>
                                          <p:spTgt spid="42"/>
                                        </p:tgtEl>
                                        <p:attrNameLst>
                                          <p:attrName>ppt_w</p:attrName>
                                        </p:attrNameLst>
                                      </p:cBhvr>
                                      <p:tavLst>
                                        <p:tav tm="0">
                                          <p:val>
                                            <p:fltVal val="0"/>
                                          </p:val>
                                        </p:tav>
                                        <p:tav tm="100000">
                                          <p:val>
                                            <p:strVal val="#ppt_w"/>
                                          </p:val>
                                        </p:tav>
                                      </p:tavLst>
                                    </p:anim>
                                    <p:anim calcmode="lin" valueType="num">
                                      <p:cBhvr>
                                        <p:cTn id="15" dur="100" fill="hold"/>
                                        <p:tgtEl>
                                          <p:spTgt spid="42"/>
                                        </p:tgtEl>
                                        <p:attrNameLst>
                                          <p:attrName>ppt_h</p:attrName>
                                        </p:attrNameLst>
                                      </p:cBhvr>
                                      <p:tavLst>
                                        <p:tav tm="0">
                                          <p:val>
                                            <p:fltVal val="0"/>
                                          </p:val>
                                        </p:tav>
                                        <p:tav tm="100000">
                                          <p:val>
                                            <p:strVal val="#ppt_h"/>
                                          </p:val>
                                        </p:tav>
                                      </p:tavLst>
                                    </p:anim>
                                    <p:animEffect transition="in" filter="fade">
                                      <p:cBhvr>
                                        <p:cTn id="16" dur="100"/>
                                        <p:tgtEl>
                                          <p:spTgt spid="42"/>
                                        </p:tgtEl>
                                      </p:cBhvr>
                                    </p:animEffec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 fill="hold"/>
                                        <p:tgtEl>
                                          <p:spTgt spid="22"/>
                                        </p:tgtEl>
                                        <p:attrNameLst>
                                          <p:attrName>ppt_w</p:attrName>
                                        </p:attrNameLst>
                                      </p:cBhvr>
                                      <p:tavLst>
                                        <p:tav tm="0">
                                          <p:val>
                                            <p:fltVal val="0"/>
                                          </p:val>
                                        </p:tav>
                                        <p:tav tm="100000">
                                          <p:val>
                                            <p:strVal val="#ppt_w"/>
                                          </p:val>
                                        </p:tav>
                                      </p:tavLst>
                                    </p:anim>
                                    <p:anim calcmode="lin" valueType="num">
                                      <p:cBhvr>
                                        <p:cTn id="24" dur="100" fill="hold"/>
                                        <p:tgtEl>
                                          <p:spTgt spid="22"/>
                                        </p:tgtEl>
                                        <p:attrNameLst>
                                          <p:attrName>ppt_h</p:attrName>
                                        </p:attrNameLst>
                                      </p:cBhvr>
                                      <p:tavLst>
                                        <p:tav tm="0">
                                          <p:val>
                                            <p:fltVal val="0"/>
                                          </p:val>
                                        </p:tav>
                                        <p:tav tm="100000">
                                          <p:val>
                                            <p:strVal val="#ppt_h"/>
                                          </p:val>
                                        </p:tav>
                                      </p:tavLst>
                                    </p:anim>
                                    <p:animEffect transition="in" filter="fade">
                                      <p:cBhvr>
                                        <p:cTn id="25" dur="100"/>
                                        <p:tgtEl>
                                          <p:spTgt spid="22"/>
                                        </p:tgtEl>
                                      </p:cBhvr>
                                    </p:animEffect>
                                  </p:childTnLst>
                                </p:cTn>
                              </p:par>
                              <p:par>
                                <p:cTn id="26" presetID="1" presetClass="exit" presetSubtype="0" fill="hold" nodeType="withEffect">
                                  <p:stCondLst>
                                    <p:cond delay="0"/>
                                  </p:stCondLst>
                                  <p:childTnLst>
                                    <p:set>
                                      <p:cBhvr>
                                        <p:cTn id="27"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11" y="1340768"/>
            <a:ext cx="9019243" cy="3051665"/>
          </a:xfrm>
        </p:spPr>
      </p:pic>
      <p:sp>
        <p:nvSpPr>
          <p:cNvPr id="2" name="タイトル 1"/>
          <p:cNvSpPr>
            <a:spLocks noGrp="1"/>
          </p:cNvSpPr>
          <p:nvPr>
            <p:ph type="title"/>
          </p:nvPr>
        </p:nvSpPr>
        <p:spPr/>
        <p:txBody>
          <a:bodyPr/>
          <a:lstStyle/>
          <a:p>
            <a:r>
              <a:rPr lang="ja-JP" altLang="en-US" sz="3600"/>
              <a:t>分析</a:t>
            </a:r>
            <a:r>
              <a:rPr kumimoji="1" lang="ja-JP" altLang="en-US" sz="3600" smtClean="0"/>
              <a:t>２結果</a:t>
            </a:r>
            <a:r>
              <a:rPr kumimoji="1" lang="en-US" altLang="ja-JP" sz="3600" smtClean="0"/>
              <a:t>-</a:t>
            </a:r>
            <a:r>
              <a:rPr kumimoji="1" lang="ja-JP" altLang="en-US" sz="3600" smtClean="0"/>
              <a:t>フィールド</a:t>
            </a:r>
            <a:r>
              <a:rPr kumimoji="1" lang="en-US" altLang="ja-JP" sz="3600" smtClean="0"/>
              <a:t>AE</a:t>
            </a:r>
            <a:r>
              <a:rPr kumimoji="1" lang="ja-JP" altLang="en-US" sz="3600" smtClean="0"/>
              <a:t>修正状況</a:t>
            </a:r>
            <a:r>
              <a:rPr kumimoji="1" lang="en-US" altLang="ja-JP" sz="3600" smtClean="0"/>
              <a:t>(</a:t>
            </a:r>
            <a:r>
              <a:rPr kumimoji="1" lang="ja-JP" altLang="en-US" sz="3600" smtClean="0"/>
              <a:t>単位</a:t>
            </a:r>
            <a:r>
              <a:rPr kumimoji="1" lang="en-US" altLang="ja-JP" sz="3600" smtClean="0"/>
              <a:t>:%)</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13</a:t>
            </a:fld>
            <a:endParaRPr lang="ja-JP" altLang="en-US"/>
          </a:p>
        </p:txBody>
      </p:sp>
      <p:sp>
        <p:nvSpPr>
          <p:cNvPr id="10" name="テキスト ボックス 9"/>
          <p:cNvSpPr txBox="1"/>
          <p:nvPr/>
        </p:nvSpPr>
        <p:spPr>
          <a:xfrm>
            <a:off x="395536" y="5103787"/>
            <a:ext cx="8640960" cy="461665"/>
          </a:xfrm>
          <a:prstGeom prst="rect">
            <a:avLst/>
          </a:prstGeom>
          <a:noFill/>
        </p:spPr>
        <p:txBody>
          <a:bodyPr wrap="square" rtlCol="0">
            <a:spAutoFit/>
          </a:bodyPr>
          <a:lstStyle/>
          <a:p>
            <a:r>
              <a:rPr kumimoji="1" lang="en-US" altLang="ja-JP" sz="2400" smtClean="0"/>
              <a:t>pub-</a:t>
            </a:r>
            <a:r>
              <a:rPr kumimoji="1" lang="en-US" altLang="ja-JP" sz="2400" err="1" smtClean="0"/>
              <a:t>def,pub</a:t>
            </a:r>
            <a:r>
              <a:rPr kumimoji="1" lang="en-US" altLang="ja-JP" sz="2400" smtClean="0"/>
              <a:t>-</a:t>
            </a:r>
            <a:r>
              <a:rPr kumimoji="1" lang="en-US" altLang="ja-JP" sz="2400" err="1" smtClean="0"/>
              <a:t>pri</a:t>
            </a:r>
            <a:r>
              <a:rPr kumimoji="1" lang="en-US" altLang="ja-JP" sz="2400" smtClean="0"/>
              <a:t> </a:t>
            </a:r>
            <a:r>
              <a:rPr kumimoji="1" lang="ja-JP" altLang="en-US" sz="2400" smtClean="0"/>
              <a:t>→</a:t>
            </a:r>
            <a:r>
              <a:rPr kumimoji="1" lang="ja-JP" altLang="en-US" smtClean="0"/>
              <a:t> </a:t>
            </a:r>
            <a:r>
              <a:rPr lang="ja-JP" altLang="en-US" sz="2200" smtClean="0"/>
              <a:t>全</a:t>
            </a:r>
            <a:r>
              <a:rPr lang="en-US" altLang="ja-JP" sz="2200" smtClean="0"/>
              <a:t>7</a:t>
            </a:r>
            <a:r>
              <a:rPr lang="ja-JP" altLang="en-US" sz="2200" smtClean="0"/>
              <a:t>プロジェクトにて修正作業が行われている</a:t>
            </a:r>
            <a:endParaRPr kumimoji="1" lang="ja-JP" altLang="en-US" sz="2200"/>
          </a:p>
        </p:txBody>
      </p:sp>
      <p:sp>
        <p:nvSpPr>
          <p:cNvPr id="11" name="テキスト ボックス 10"/>
          <p:cNvSpPr txBox="1"/>
          <p:nvPr/>
        </p:nvSpPr>
        <p:spPr>
          <a:xfrm>
            <a:off x="386010" y="5631631"/>
            <a:ext cx="8650486" cy="461665"/>
          </a:xfrm>
          <a:prstGeom prst="rect">
            <a:avLst/>
          </a:prstGeom>
          <a:noFill/>
        </p:spPr>
        <p:txBody>
          <a:bodyPr wrap="square" rtlCol="0">
            <a:spAutoFit/>
          </a:bodyPr>
          <a:lstStyle/>
          <a:p>
            <a:r>
              <a:rPr lang="en-US" altLang="ja-JP" sz="2400" smtClean="0"/>
              <a:t>pro-</a:t>
            </a:r>
            <a:r>
              <a:rPr lang="en-US" altLang="ja-JP" sz="2400" err="1" smtClean="0"/>
              <a:t>def,pro</a:t>
            </a:r>
            <a:r>
              <a:rPr lang="en-US" altLang="ja-JP" sz="2400" smtClean="0"/>
              <a:t>-</a:t>
            </a:r>
            <a:r>
              <a:rPr lang="en-US" altLang="ja-JP" sz="2400" err="1" smtClean="0"/>
              <a:t>pri,def-pri</a:t>
            </a:r>
            <a:r>
              <a:rPr kumimoji="1" lang="en-US" altLang="ja-JP" sz="2400" smtClean="0"/>
              <a:t> </a:t>
            </a:r>
            <a:r>
              <a:rPr kumimoji="1" lang="ja-JP" altLang="en-US" sz="2400" smtClean="0"/>
              <a:t>→</a:t>
            </a:r>
            <a:r>
              <a:rPr kumimoji="1" lang="ja-JP" altLang="en-US" smtClean="0"/>
              <a:t> </a:t>
            </a:r>
            <a:r>
              <a:rPr lang="en-US" altLang="ja-JP" sz="2200"/>
              <a:t>6</a:t>
            </a:r>
            <a:r>
              <a:rPr lang="ja-JP" altLang="en-US" sz="2200" smtClean="0"/>
              <a:t>プロジェクトにて修正作業が行われている</a:t>
            </a:r>
            <a:endParaRPr kumimoji="1" lang="ja-JP" altLang="en-US" sz="2200"/>
          </a:p>
        </p:txBody>
      </p:sp>
      <p:sp>
        <p:nvSpPr>
          <p:cNvPr id="12" name="テキスト ボックス 11"/>
          <p:cNvSpPr txBox="1"/>
          <p:nvPr/>
        </p:nvSpPr>
        <p:spPr>
          <a:xfrm>
            <a:off x="1106091" y="4605511"/>
            <a:ext cx="7138317" cy="461665"/>
          </a:xfrm>
          <a:prstGeom prst="rect">
            <a:avLst/>
          </a:prstGeom>
          <a:solidFill>
            <a:srgbClr val="FFCCCC"/>
          </a:solidFill>
          <a:ln w="28575">
            <a:solidFill>
              <a:schemeClr val="tx1"/>
            </a:solidFill>
          </a:ln>
        </p:spPr>
        <p:txBody>
          <a:bodyPr wrap="square" rtlCol="0">
            <a:spAutoFit/>
          </a:bodyPr>
          <a:lstStyle/>
          <a:p>
            <a:pPr algn="ctr"/>
            <a:r>
              <a:rPr lang="ja-JP" altLang="en-US" sz="2400"/>
              <a:t>全体</a:t>
            </a:r>
            <a:r>
              <a:rPr kumimoji="1" lang="en-US" altLang="ja-JP" sz="2400" smtClean="0"/>
              <a:t> </a:t>
            </a:r>
            <a:r>
              <a:rPr kumimoji="1" lang="ja-JP" altLang="en-US" sz="2400" smtClean="0"/>
              <a:t>→ 修正される割合は全</a:t>
            </a:r>
            <a:r>
              <a:rPr kumimoji="1" lang="en-US" altLang="ja-JP" sz="2400" smtClean="0"/>
              <a:t>AE</a:t>
            </a:r>
            <a:r>
              <a:rPr lang="ja-JP" altLang="en-US" sz="2400"/>
              <a:t>とも</a:t>
            </a:r>
            <a:r>
              <a:rPr kumimoji="1" lang="en-US" altLang="ja-JP" sz="2400" smtClean="0"/>
              <a:t>1%</a:t>
            </a:r>
            <a:r>
              <a:rPr kumimoji="1" lang="ja-JP" altLang="en-US" sz="2400" smtClean="0"/>
              <a:t>に満たない</a:t>
            </a:r>
            <a:endParaRPr kumimoji="1" lang="ja-JP" altLang="en-US" sz="2400"/>
          </a:p>
        </p:txBody>
      </p:sp>
      <p:sp>
        <p:nvSpPr>
          <p:cNvPr id="13" name="角丸四角形 12"/>
          <p:cNvSpPr/>
          <p:nvPr/>
        </p:nvSpPr>
        <p:spPr bwMode="auto">
          <a:xfrm>
            <a:off x="438969" y="5159883"/>
            <a:ext cx="2188815" cy="396044"/>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4" name="角丸四角形 13"/>
          <p:cNvSpPr/>
          <p:nvPr/>
        </p:nvSpPr>
        <p:spPr bwMode="auto">
          <a:xfrm>
            <a:off x="436687" y="5695156"/>
            <a:ext cx="2983186" cy="36004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5" name="角丸四角形 4"/>
          <p:cNvSpPr/>
          <p:nvPr/>
        </p:nvSpPr>
        <p:spPr bwMode="auto">
          <a:xfrm>
            <a:off x="59879" y="3097535"/>
            <a:ext cx="9036496" cy="1305669"/>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角丸四角形 5"/>
          <p:cNvSpPr/>
          <p:nvPr/>
        </p:nvSpPr>
        <p:spPr bwMode="auto">
          <a:xfrm>
            <a:off x="59879" y="2238772"/>
            <a:ext cx="9036496" cy="839713"/>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479624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a:t>分析１結果</a:t>
            </a:r>
            <a:r>
              <a:rPr lang="en-US" altLang="ja-JP" sz="3600"/>
              <a:t>-</a:t>
            </a:r>
            <a:r>
              <a:rPr lang="ja-JP" altLang="en-US" sz="3600"/>
              <a:t>メソッド状態遷移</a:t>
            </a:r>
            <a:r>
              <a:rPr lang="en-US" altLang="ja-JP" sz="3600"/>
              <a:t>(</a:t>
            </a:r>
            <a:r>
              <a:rPr lang="ja-JP" altLang="en-US" sz="3600"/>
              <a:t>単位</a:t>
            </a:r>
            <a:r>
              <a:rPr lang="en-US" altLang="ja-JP" sz="3600"/>
              <a:t>:%)</a:t>
            </a:r>
            <a:endParaRPr kumimoji="1" lang="ja-JP" altLang="en-US" sz="3600"/>
          </a:p>
        </p:txBody>
      </p:sp>
      <p:sp>
        <p:nvSpPr>
          <p:cNvPr id="4" name="スライド番号プレースホルダー 3"/>
          <p:cNvSpPr>
            <a:spLocks noGrp="1"/>
          </p:cNvSpPr>
          <p:nvPr>
            <p:ph type="sldNum" sz="quarter" idx="12"/>
          </p:nvPr>
        </p:nvSpPr>
        <p:spPr>
          <a:xfrm>
            <a:off x="8557642" y="6584950"/>
            <a:ext cx="550862" cy="273050"/>
          </a:xfrm>
        </p:spPr>
        <p:txBody>
          <a:bodyPr/>
          <a:lstStyle/>
          <a:p>
            <a:fld id="{34FA1BBF-ACC9-4AA6-9D4A-7BA729280D6F}" type="slidenum">
              <a:rPr lang="ja-JP" altLang="en-US" smtClean="0"/>
              <a:pPr/>
              <a:t>14</a:t>
            </a:fld>
            <a:endParaRPr lang="ja-JP" altLang="en-US"/>
          </a:p>
        </p:txBody>
      </p:sp>
      <p:pic>
        <p:nvPicPr>
          <p:cNvPr id="13" name="コンテンツ プレースホルダー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239562"/>
            <a:ext cx="6675039" cy="5501806"/>
          </a:xfrm>
        </p:spPr>
      </p:pic>
      <p:sp>
        <p:nvSpPr>
          <p:cNvPr id="14" name="角丸四角形 13"/>
          <p:cNvSpPr/>
          <p:nvPr/>
        </p:nvSpPr>
        <p:spPr bwMode="auto">
          <a:xfrm>
            <a:off x="1259632" y="1553846"/>
            <a:ext cx="6696744" cy="2595234"/>
          </a:xfrm>
          <a:prstGeom prst="roundRect">
            <a:avLst>
              <a:gd name="adj" fmla="val 7125"/>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5" name="角丸四角形 14"/>
          <p:cNvSpPr/>
          <p:nvPr/>
        </p:nvSpPr>
        <p:spPr bwMode="auto">
          <a:xfrm>
            <a:off x="1217492" y="4149080"/>
            <a:ext cx="6696744" cy="864096"/>
          </a:xfrm>
          <a:prstGeom prst="roundRect">
            <a:avLst>
              <a:gd name="adj" fmla="val 10053"/>
            </a:avLst>
          </a:prstGeom>
          <a:noFill/>
          <a:ln w="28575" cap="flat" cmpd="sng" algn="ctr">
            <a:solidFill>
              <a:schemeClr val="accent6"/>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7" name="角丸四角形 16"/>
          <p:cNvSpPr/>
          <p:nvPr/>
        </p:nvSpPr>
        <p:spPr bwMode="auto">
          <a:xfrm>
            <a:off x="1259632" y="5839171"/>
            <a:ext cx="6696744" cy="902197"/>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26" name="グループ化 25"/>
          <p:cNvGrpSpPr/>
          <p:nvPr/>
        </p:nvGrpSpPr>
        <p:grpSpPr>
          <a:xfrm>
            <a:off x="242559" y="1209595"/>
            <a:ext cx="8653778" cy="5108142"/>
            <a:chOff x="280196" y="1244377"/>
            <a:chExt cx="8653778" cy="5108142"/>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31" y="1244377"/>
              <a:ext cx="8651943" cy="3696739"/>
            </a:xfrm>
            <a:prstGeom prst="rect">
              <a:avLst/>
            </a:prstGeom>
          </p:spPr>
        </p:pic>
        <p:sp>
          <p:nvSpPr>
            <p:cNvPr id="21" name="角丸四角形 20"/>
            <p:cNvSpPr/>
            <p:nvPr/>
          </p:nvSpPr>
          <p:spPr bwMode="auto">
            <a:xfrm>
              <a:off x="280196" y="1247824"/>
              <a:ext cx="8653778" cy="3693291"/>
            </a:xfrm>
            <a:prstGeom prst="roundRect">
              <a:avLst>
                <a:gd name="adj" fmla="val 4546"/>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34" name="テキスト ボックス 33"/>
            <p:cNvSpPr txBox="1"/>
            <p:nvPr/>
          </p:nvSpPr>
          <p:spPr>
            <a:xfrm>
              <a:off x="718652" y="5521522"/>
              <a:ext cx="7776865" cy="830997"/>
            </a:xfrm>
            <a:prstGeom prst="rect">
              <a:avLst/>
            </a:prstGeom>
            <a:solidFill>
              <a:srgbClr val="EBFFEB"/>
            </a:solidFill>
            <a:ln w="28575">
              <a:solidFill>
                <a:srgbClr val="00B050"/>
              </a:solidFill>
            </a:ln>
          </p:spPr>
          <p:txBody>
            <a:bodyPr wrap="square" rtlCol="0">
              <a:spAutoFit/>
            </a:bodyPr>
            <a:lstStyle/>
            <a:p>
              <a:pPr algn="ctr"/>
              <a:r>
                <a:rPr lang="en-US" altLang="ja-JP" sz="2400"/>
                <a:t>&lt;AE</a:t>
              </a:r>
              <a:r>
                <a:rPr lang="ja-JP" altLang="en-US" sz="2400"/>
                <a:t>修正，</a:t>
              </a:r>
              <a:r>
                <a:rPr lang="en-US" altLang="ja-JP" sz="2400"/>
                <a:t>AE</a:t>
              </a:r>
              <a:r>
                <a:rPr lang="ja-JP" altLang="en-US" sz="2400"/>
                <a:t>発生，アクセス消失</a:t>
              </a:r>
              <a:r>
                <a:rPr lang="en-US" altLang="ja-JP" sz="2400"/>
                <a:t>&gt;</a:t>
              </a:r>
            </a:p>
            <a:p>
              <a:pPr algn="ctr"/>
              <a:r>
                <a:rPr lang="ja-JP" altLang="en-US" sz="2400"/>
                <a:t>アクセス修飾子の修正を伴う遷移は全体の</a:t>
              </a:r>
              <a:r>
                <a:rPr lang="en-US" altLang="ja-JP" sz="2400"/>
                <a:t>1%</a:t>
              </a:r>
              <a:r>
                <a:rPr lang="ja-JP" altLang="en-US" sz="2400"/>
                <a:t>に満たない</a:t>
              </a:r>
            </a:p>
          </p:txBody>
        </p:sp>
        <p:cxnSp>
          <p:nvCxnSpPr>
            <p:cNvPr id="35" name="直線コネクタ 34"/>
            <p:cNvCxnSpPr>
              <a:stCxn id="21" idx="2"/>
              <a:endCxn id="34" idx="0"/>
            </p:cNvCxnSpPr>
            <p:nvPr/>
          </p:nvCxnSpPr>
          <p:spPr bwMode="auto">
            <a:xfrm>
              <a:off x="4607085" y="4941115"/>
              <a:ext cx="0" cy="580407"/>
            </a:xfrm>
            <a:prstGeom prst="line">
              <a:avLst/>
            </a:prstGeom>
            <a:solidFill>
              <a:srgbClr val="FFCC99"/>
            </a:solidFill>
            <a:ln w="762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 name="グループ化 44"/>
          <p:cNvGrpSpPr/>
          <p:nvPr/>
        </p:nvGrpSpPr>
        <p:grpSpPr>
          <a:xfrm>
            <a:off x="242559" y="2630033"/>
            <a:ext cx="8653778" cy="2533615"/>
            <a:chOff x="284389" y="2600226"/>
            <a:chExt cx="8653778" cy="2533615"/>
          </a:xfrm>
        </p:grpSpPr>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9" y="4028415"/>
              <a:ext cx="8653778" cy="1105426"/>
            </a:xfrm>
            <a:prstGeom prst="rect">
              <a:avLst/>
            </a:prstGeom>
          </p:spPr>
        </p:pic>
        <p:sp>
          <p:nvSpPr>
            <p:cNvPr id="31" name="角丸四角形 30"/>
            <p:cNvSpPr/>
            <p:nvPr/>
          </p:nvSpPr>
          <p:spPr bwMode="auto">
            <a:xfrm>
              <a:off x="284389" y="4028415"/>
              <a:ext cx="8653778" cy="1105426"/>
            </a:xfrm>
            <a:prstGeom prst="roundRect">
              <a:avLst>
                <a:gd name="adj" fmla="val 9774"/>
              </a:avLst>
            </a:prstGeom>
            <a:noFill/>
            <a:ln w="28575" cap="flat" cmpd="sng" algn="ctr">
              <a:solidFill>
                <a:schemeClr val="accent6"/>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テキスト ボックス 40"/>
            <p:cNvSpPr txBox="1"/>
            <p:nvPr/>
          </p:nvSpPr>
          <p:spPr>
            <a:xfrm>
              <a:off x="1876050" y="2600226"/>
              <a:ext cx="5461851" cy="830997"/>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lang="en-US" altLang="ja-JP" sz="2400" smtClean="0"/>
                <a:t>&lt;</a:t>
              </a:r>
              <a:r>
                <a:rPr lang="ja-JP" altLang="en-US" sz="2400" smtClean="0"/>
                <a:t>フィールド</a:t>
              </a:r>
              <a:r>
                <a:rPr lang="en-US" altLang="ja-JP" sz="2400" smtClean="0"/>
                <a:t>/</a:t>
              </a:r>
              <a:r>
                <a:rPr lang="ja-JP" altLang="en-US" sz="2400" smtClean="0"/>
                <a:t>メソッド作成</a:t>
              </a:r>
              <a:r>
                <a:rPr lang="en-US" altLang="ja-JP" sz="2400" smtClean="0"/>
                <a:t>&gt;</a:t>
              </a:r>
            </a:p>
            <a:p>
              <a:pPr algn="ctr"/>
              <a:r>
                <a:rPr lang="ja-JP" altLang="en-US" sz="2400" smtClean="0"/>
                <a:t>比較的</a:t>
              </a:r>
              <a:r>
                <a:rPr lang="ja-JP" altLang="en-US" sz="2400"/>
                <a:t>「</a:t>
              </a:r>
              <a:r>
                <a:rPr lang="en-US" altLang="ja-JP" sz="2400"/>
                <a:t>NA</a:t>
              </a:r>
              <a:r>
                <a:rPr lang="ja-JP" altLang="en-US" sz="2400"/>
                <a:t>」で作成される場合が多い</a:t>
              </a:r>
            </a:p>
          </p:txBody>
        </p:sp>
        <p:cxnSp>
          <p:nvCxnSpPr>
            <p:cNvPr id="43" name="直線コネクタ 42"/>
            <p:cNvCxnSpPr>
              <a:stCxn id="41" idx="2"/>
              <a:endCxn id="31" idx="0"/>
            </p:cNvCxnSpPr>
            <p:nvPr/>
          </p:nvCxnSpPr>
          <p:spPr bwMode="auto">
            <a:xfrm>
              <a:off x="4606976" y="3431223"/>
              <a:ext cx="4302" cy="597192"/>
            </a:xfrm>
            <a:prstGeom prst="line">
              <a:avLst/>
            </a:prstGeom>
            <a:solidFill>
              <a:srgbClr val="FFCC99"/>
            </a:solidFill>
            <a:ln w="76200"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 name="グループ化 51"/>
          <p:cNvGrpSpPr/>
          <p:nvPr/>
        </p:nvGrpSpPr>
        <p:grpSpPr>
          <a:xfrm>
            <a:off x="224845" y="4408952"/>
            <a:ext cx="8671492" cy="2341891"/>
            <a:chOff x="204804" y="3733580"/>
            <a:chExt cx="8671492" cy="2341891"/>
          </a:xfrm>
        </p:grpSpPr>
        <p:pic>
          <p:nvPicPr>
            <p:cNvPr id="46" name="図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973" y="4968698"/>
              <a:ext cx="8664323" cy="1106773"/>
            </a:xfrm>
            <a:prstGeom prst="rect">
              <a:avLst/>
            </a:prstGeom>
          </p:spPr>
        </p:pic>
        <p:sp>
          <p:nvSpPr>
            <p:cNvPr id="47" name="角丸四角形 46"/>
            <p:cNvSpPr/>
            <p:nvPr/>
          </p:nvSpPr>
          <p:spPr bwMode="auto">
            <a:xfrm>
              <a:off x="204804" y="4968697"/>
              <a:ext cx="8671491" cy="1106773"/>
            </a:xfrm>
            <a:prstGeom prst="roundRect">
              <a:avLst>
                <a:gd name="adj" fmla="val 10643"/>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48" name="テキスト ボックス 47"/>
            <p:cNvSpPr txBox="1"/>
            <p:nvPr/>
          </p:nvSpPr>
          <p:spPr>
            <a:xfrm>
              <a:off x="1879839" y="3733580"/>
              <a:ext cx="5328592" cy="830997"/>
            </a:xfrm>
            <a:prstGeom prst="rect">
              <a:avLst/>
            </a:prstGeom>
            <a:solidFill>
              <a:srgbClr val="FFCCCC"/>
            </a:solidFill>
            <a:ln w="28575">
              <a:solidFill>
                <a:srgbClr val="C00000"/>
              </a:solidFill>
            </a:ln>
          </p:spPr>
          <p:txBody>
            <a:bodyPr wrap="square" rtlCol="0">
              <a:spAutoFit/>
            </a:bodyPr>
            <a:lstStyle/>
            <a:p>
              <a:pPr algn="ctr"/>
              <a:r>
                <a:rPr lang="ja-JP" altLang="en-US" sz="2400"/>
                <a:t>変化なし</a:t>
              </a:r>
              <a:r>
                <a:rPr lang="en-US" altLang="ja-JP" sz="2400"/>
                <a:t>(</a:t>
              </a:r>
              <a:r>
                <a:rPr lang="en-US" altLang="ja-JP" sz="2400" err="1"/>
                <a:t>p,q,r</a:t>
              </a:r>
              <a:r>
                <a:rPr lang="en-US" altLang="ja-JP" sz="2400"/>
                <a:t>)</a:t>
              </a:r>
              <a:r>
                <a:rPr lang="ja-JP" altLang="en-US" sz="2400"/>
                <a:t>→全体の約</a:t>
              </a:r>
              <a:r>
                <a:rPr lang="en-US" altLang="ja-JP" sz="2400"/>
                <a:t>51</a:t>
              </a:r>
              <a:r>
                <a:rPr lang="ja-JP" altLang="en-US" sz="2400"/>
                <a:t>～</a:t>
              </a:r>
              <a:r>
                <a:rPr lang="en-US" altLang="ja-JP" sz="2400"/>
                <a:t>96%</a:t>
              </a:r>
            </a:p>
            <a:p>
              <a:pPr algn="ctr"/>
              <a:r>
                <a:rPr lang="ja-JP" altLang="en-US" sz="2400"/>
                <a:t>変化なし</a:t>
              </a:r>
              <a:r>
                <a:rPr lang="en-US" altLang="ja-JP" sz="2400"/>
                <a:t>(NA)</a:t>
              </a:r>
              <a:r>
                <a:rPr lang="ja-JP" altLang="en-US" sz="2400"/>
                <a:t>→全体の約</a:t>
              </a:r>
              <a:r>
                <a:rPr lang="en-US" altLang="ja-JP" sz="2400"/>
                <a:t>25</a:t>
              </a:r>
              <a:r>
                <a:rPr lang="ja-JP" altLang="en-US" sz="2400"/>
                <a:t>～</a:t>
              </a:r>
              <a:r>
                <a:rPr lang="en-US" altLang="ja-JP" sz="2400"/>
                <a:t>55%</a:t>
              </a:r>
              <a:endParaRPr lang="ja-JP" altLang="en-US" sz="2400"/>
            </a:p>
          </p:txBody>
        </p:sp>
        <p:cxnSp>
          <p:nvCxnSpPr>
            <p:cNvPr id="49" name="直線コネクタ 48"/>
            <p:cNvCxnSpPr>
              <a:stCxn id="48" idx="2"/>
              <a:endCxn id="46" idx="0"/>
            </p:cNvCxnSpPr>
            <p:nvPr/>
          </p:nvCxnSpPr>
          <p:spPr bwMode="auto">
            <a:xfrm>
              <a:off x="4544135" y="4564577"/>
              <a:ext cx="0" cy="404121"/>
            </a:xfrm>
            <a:prstGeom prst="line">
              <a:avLst/>
            </a:prstGeom>
            <a:solidFill>
              <a:srgbClr val="FFCC99"/>
            </a:solidFill>
            <a:ln w="76200" cap="flat" cmpd="sng" algn="ctr">
              <a:solidFill>
                <a:srgbClr val="C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4509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50" fill="hold"/>
                                        <p:tgtEl>
                                          <p:spTgt spid="26"/>
                                        </p:tgtEl>
                                        <p:attrNameLst>
                                          <p:attrName>ppt_w</p:attrName>
                                        </p:attrNameLst>
                                      </p:cBhvr>
                                      <p:tavLst>
                                        <p:tav tm="0">
                                          <p:val>
                                            <p:fltVal val="0"/>
                                          </p:val>
                                        </p:tav>
                                        <p:tav tm="100000">
                                          <p:val>
                                            <p:strVal val="#ppt_w"/>
                                          </p:val>
                                        </p:tav>
                                      </p:tavLst>
                                    </p:anim>
                                    <p:anim calcmode="lin" valueType="num">
                                      <p:cBhvr>
                                        <p:cTn id="8" dur="150" fill="hold"/>
                                        <p:tgtEl>
                                          <p:spTgt spid="26"/>
                                        </p:tgtEl>
                                        <p:attrNameLst>
                                          <p:attrName>ppt_h</p:attrName>
                                        </p:attrNameLst>
                                      </p:cBhvr>
                                      <p:tavLst>
                                        <p:tav tm="0">
                                          <p:val>
                                            <p:fltVal val="0"/>
                                          </p:val>
                                        </p:tav>
                                        <p:tav tm="100000">
                                          <p:val>
                                            <p:strVal val="#ppt_h"/>
                                          </p:val>
                                        </p:tav>
                                      </p:tavLst>
                                    </p:anim>
                                    <p:animEffect transition="in" filter="fade">
                                      <p:cBhvr>
                                        <p:cTn id="9" dur="15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50" fill="hold"/>
                                        <p:tgtEl>
                                          <p:spTgt spid="52"/>
                                        </p:tgtEl>
                                        <p:attrNameLst>
                                          <p:attrName>ppt_w</p:attrName>
                                        </p:attrNameLst>
                                      </p:cBhvr>
                                      <p:tavLst>
                                        <p:tav tm="0">
                                          <p:val>
                                            <p:fltVal val="0"/>
                                          </p:val>
                                        </p:tav>
                                        <p:tav tm="100000">
                                          <p:val>
                                            <p:strVal val="#ppt_w"/>
                                          </p:val>
                                        </p:tav>
                                      </p:tavLst>
                                    </p:anim>
                                    <p:anim calcmode="lin" valueType="num">
                                      <p:cBhvr>
                                        <p:cTn id="15" dur="150" fill="hold"/>
                                        <p:tgtEl>
                                          <p:spTgt spid="52"/>
                                        </p:tgtEl>
                                        <p:attrNameLst>
                                          <p:attrName>ppt_h</p:attrName>
                                        </p:attrNameLst>
                                      </p:cBhvr>
                                      <p:tavLst>
                                        <p:tav tm="0">
                                          <p:val>
                                            <p:fltVal val="0"/>
                                          </p:val>
                                        </p:tav>
                                        <p:tav tm="100000">
                                          <p:val>
                                            <p:strVal val="#ppt_h"/>
                                          </p:val>
                                        </p:tav>
                                      </p:tavLst>
                                    </p:anim>
                                    <p:animEffect transition="in" filter="fade">
                                      <p:cBhvr>
                                        <p:cTn id="16" dur="150"/>
                                        <p:tgtEl>
                                          <p:spTgt spid="52"/>
                                        </p:tgtEl>
                                      </p:cBhvr>
                                    </p:animEffec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150" fill="hold"/>
                                        <p:tgtEl>
                                          <p:spTgt spid="45"/>
                                        </p:tgtEl>
                                        <p:attrNameLst>
                                          <p:attrName>ppt_w</p:attrName>
                                        </p:attrNameLst>
                                      </p:cBhvr>
                                      <p:tavLst>
                                        <p:tav tm="0">
                                          <p:val>
                                            <p:fltVal val="0"/>
                                          </p:val>
                                        </p:tav>
                                        <p:tav tm="100000">
                                          <p:val>
                                            <p:strVal val="#ppt_w"/>
                                          </p:val>
                                        </p:tav>
                                      </p:tavLst>
                                    </p:anim>
                                    <p:anim calcmode="lin" valueType="num">
                                      <p:cBhvr>
                                        <p:cTn id="24" dur="150" fill="hold"/>
                                        <p:tgtEl>
                                          <p:spTgt spid="45"/>
                                        </p:tgtEl>
                                        <p:attrNameLst>
                                          <p:attrName>ppt_h</p:attrName>
                                        </p:attrNameLst>
                                      </p:cBhvr>
                                      <p:tavLst>
                                        <p:tav tm="0">
                                          <p:val>
                                            <p:fltVal val="0"/>
                                          </p:val>
                                        </p:tav>
                                        <p:tav tm="100000">
                                          <p:val>
                                            <p:strVal val="#ppt_h"/>
                                          </p:val>
                                        </p:tav>
                                      </p:tavLst>
                                    </p:anim>
                                    <p:animEffect transition="in" filter="fade">
                                      <p:cBhvr>
                                        <p:cTn id="25" dur="150"/>
                                        <p:tgtEl>
                                          <p:spTgt spid="45"/>
                                        </p:tgtEl>
                                      </p:cBhvr>
                                    </p:animEffect>
                                  </p:childTnLst>
                                </p:cTn>
                              </p:par>
                              <p:par>
                                <p:cTn id="26" presetID="1" presetClass="exit" presetSubtype="0" fill="hold" nodeType="withEffect">
                                  <p:stCondLst>
                                    <p:cond delay="0"/>
                                  </p:stCondLst>
                                  <p:childTnLst>
                                    <p:set>
                                      <p:cBhvr>
                                        <p:cTn id="27"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sp>
        <p:nvSpPr>
          <p:cNvPr id="2" name="タイトル 1"/>
          <p:cNvSpPr>
            <a:spLocks noGrp="1"/>
          </p:cNvSpPr>
          <p:nvPr>
            <p:ph type="title"/>
          </p:nvPr>
        </p:nvSpPr>
        <p:spPr/>
        <p:txBody>
          <a:bodyPr/>
          <a:lstStyle/>
          <a:p>
            <a:r>
              <a:rPr lang="ja-JP" altLang="en-US" sz="3600"/>
              <a:t>分析</a:t>
            </a:r>
            <a:r>
              <a:rPr lang="ja-JP" altLang="en-US" sz="3600" smtClean="0"/>
              <a:t>２結果</a:t>
            </a:r>
            <a:r>
              <a:rPr lang="en-US" altLang="ja-JP" sz="3600" smtClean="0"/>
              <a:t>-</a:t>
            </a:r>
            <a:r>
              <a:rPr lang="ja-JP" altLang="en-US" sz="3600" smtClean="0"/>
              <a:t>メソッド</a:t>
            </a:r>
            <a:r>
              <a:rPr lang="en-US" altLang="ja-JP" sz="3600" smtClean="0"/>
              <a:t>AE</a:t>
            </a:r>
            <a:r>
              <a:rPr lang="ja-JP" altLang="en-US" sz="3600" smtClean="0"/>
              <a:t>修正状況</a:t>
            </a:r>
            <a:r>
              <a:rPr lang="en-US" altLang="ja-JP" sz="3600" smtClean="0"/>
              <a:t>(</a:t>
            </a:r>
            <a:r>
              <a:rPr lang="ja-JP" altLang="en-US" sz="3600" smtClean="0"/>
              <a:t>単位</a:t>
            </a:r>
            <a:r>
              <a:rPr lang="en-US" altLang="ja-JP" sz="3600" smtClean="0"/>
              <a:t>:%)</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15</a:t>
            </a:fld>
            <a:endParaRPr lang="ja-JP" altLang="en-US"/>
          </a:p>
        </p:txBody>
      </p:sp>
      <p:sp>
        <p:nvSpPr>
          <p:cNvPr id="8" name="テキスト ボックス 7"/>
          <p:cNvSpPr txBox="1"/>
          <p:nvPr/>
        </p:nvSpPr>
        <p:spPr>
          <a:xfrm>
            <a:off x="667916" y="5319811"/>
            <a:ext cx="8080548" cy="461665"/>
          </a:xfrm>
          <a:prstGeom prst="rect">
            <a:avLst/>
          </a:prstGeom>
          <a:noFill/>
        </p:spPr>
        <p:txBody>
          <a:bodyPr wrap="square" rtlCol="0">
            <a:spAutoFit/>
          </a:bodyPr>
          <a:lstStyle/>
          <a:p>
            <a:r>
              <a:rPr kumimoji="1" lang="en-US" altLang="ja-JP" sz="2400" smtClean="0"/>
              <a:t>pub-</a:t>
            </a:r>
            <a:r>
              <a:rPr kumimoji="1" lang="en-US" altLang="ja-JP" sz="2400" err="1" smtClean="0"/>
              <a:t>def,pub</a:t>
            </a:r>
            <a:r>
              <a:rPr kumimoji="1" lang="en-US" altLang="ja-JP" sz="2400" smtClean="0"/>
              <a:t>-</a:t>
            </a:r>
            <a:r>
              <a:rPr kumimoji="1" lang="en-US" altLang="ja-JP" sz="2400" err="1" smtClean="0"/>
              <a:t>pri</a:t>
            </a:r>
            <a:r>
              <a:rPr kumimoji="1" lang="en-US" altLang="ja-JP" sz="2400" smtClean="0"/>
              <a:t> </a:t>
            </a:r>
            <a:r>
              <a:rPr kumimoji="1" lang="ja-JP" altLang="en-US" sz="2400" smtClean="0"/>
              <a:t>→</a:t>
            </a:r>
            <a:r>
              <a:rPr kumimoji="1" lang="ja-JP" altLang="en-US" smtClean="0"/>
              <a:t> </a:t>
            </a:r>
            <a:r>
              <a:rPr lang="ja-JP" altLang="en-US" sz="2200" smtClean="0"/>
              <a:t>全</a:t>
            </a:r>
            <a:r>
              <a:rPr lang="en-US" altLang="ja-JP" sz="2200" smtClean="0"/>
              <a:t>7</a:t>
            </a:r>
            <a:r>
              <a:rPr lang="ja-JP" altLang="en-US" sz="2200" smtClean="0"/>
              <a:t>プロジェクトにて修正作業が行われて</a:t>
            </a:r>
            <a:r>
              <a:rPr lang="ja-JP" altLang="en-US" sz="2400" smtClean="0"/>
              <a:t>いる</a:t>
            </a:r>
            <a:endParaRPr kumimoji="1" lang="ja-JP" altLang="en-US" sz="2400"/>
          </a:p>
        </p:txBody>
      </p:sp>
      <p:sp>
        <p:nvSpPr>
          <p:cNvPr id="9" name="テキスト ボックス 8"/>
          <p:cNvSpPr txBox="1"/>
          <p:nvPr/>
        </p:nvSpPr>
        <p:spPr>
          <a:xfrm>
            <a:off x="674042" y="5847655"/>
            <a:ext cx="8290446" cy="461665"/>
          </a:xfrm>
          <a:prstGeom prst="rect">
            <a:avLst/>
          </a:prstGeom>
          <a:noFill/>
        </p:spPr>
        <p:txBody>
          <a:bodyPr wrap="square" rtlCol="0">
            <a:spAutoFit/>
          </a:bodyPr>
          <a:lstStyle/>
          <a:p>
            <a:r>
              <a:rPr lang="en-US" altLang="ja-JP" sz="2400" smtClean="0"/>
              <a:t>pub-</a:t>
            </a:r>
            <a:r>
              <a:rPr lang="en-US" altLang="ja-JP" sz="2400" err="1" smtClean="0"/>
              <a:t>pro,pro</a:t>
            </a:r>
            <a:r>
              <a:rPr lang="en-US" altLang="ja-JP" sz="2400" smtClean="0"/>
              <a:t>-</a:t>
            </a:r>
            <a:r>
              <a:rPr lang="en-US" altLang="ja-JP" sz="2400" err="1" smtClean="0"/>
              <a:t>pri</a:t>
            </a:r>
            <a:r>
              <a:rPr kumimoji="1" lang="en-US" altLang="ja-JP" sz="2400" smtClean="0"/>
              <a:t> </a:t>
            </a:r>
            <a:r>
              <a:rPr kumimoji="1" lang="ja-JP" altLang="en-US" sz="2400" smtClean="0"/>
              <a:t>→</a:t>
            </a:r>
            <a:r>
              <a:rPr kumimoji="1" lang="ja-JP" altLang="en-US" smtClean="0"/>
              <a:t> </a:t>
            </a:r>
            <a:r>
              <a:rPr lang="en-US" altLang="ja-JP" sz="2200"/>
              <a:t>6</a:t>
            </a:r>
            <a:r>
              <a:rPr lang="ja-JP" altLang="en-US" sz="2200" smtClean="0"/>
              <a:t>プロジェクトにて修正作業が行われている</a:t>
            </a:r>
            <a:endParaRPr kumimoji="1" lang="ja-JP" altLang="en-US" sz="2200"/>
          </a:p>
        </p:txBody>
      </p:sp>
      <p:sp>
        <p:nvSpPr>
          <p:cNvPr id="10" name="テキスト ボックス 9"/>
          <p:cNvSpPr txBox="1"/>
          <p:nvPr/>
        </p:nvSpPr>
        <p:spPr>
          <a:xfrm>
            <a:off x="1106091" y="4821535"/>
            <a:ext cx="7138317" cy="461665"/>
          </a:xfrm>
          <a:prstGeom prst="rect">
            <a:avLst/>
          </a:prstGeom>
          <a:solidFill>
            <a:srgbClr val="FFCCCC"/>
          </a:solidFill>
          <a:ln w="28575">
            <a:solidFill>
              <a:schemeClr val="tx1"/>
            </a:solidFill>
          </a:ln>
        </p:spPr>
        <p:txBody>
          <a:bodyPr wrap="square" rtlCol="0">
            <a:spAutoFit/>
          </a:bodyPr>
          <a:lstStyle/>
          <a:p>
            <a:pPr algn="ctr"/>
            <a:r>
              <a:rPr lang="ja-JP" altLang="en-US" sz="2400"/>
              <a:t>全体</a:t>
            </a:r>
            <a:r>
              <a:rPr kumimoji="1" lang="en-US" altLang="ja-JP" sz="2400" smtClean="0"/>
              <a:t> </a:t>
            </a:r>
            <a:r>
              <a:rPr kumimoji="1" lang="ja-JP" altLang="en-US" sz="2400" smtClean="0"/>
              <a:t>→ 修正される割合は全</a:t>
            </a:r>
            <a:r>
              <a:rPr kumimoji="1" lang="en-US" altLang="ja-JP" sz="2400" smtClean="0"/>
              <a:t>AE</a:t>
            </a:r>
            <a:r>
              <a:rPr lang="ja-JP" altLang="en-US" sz="2400"/>
              <a:t>とも</a:t>
            </a:r>
            <a:r>
              <a:rPr kumimoji="1" lang="en-US" altLang="ja-JP" sz="2400" smtClean="0"/>
              <a:t>1%</a:t>
            </a:r>
            <a:r>
              <a:rPr kumimoji="1" lang="ja-JP" altLang="en-US" sz="2400" smtClean="0"/>
              <a:t>に満たない</a:t>
            </a:r>
            <a:endParaRPr kumimoji="1" lang="ja-JP" altLang="en-US" sz="2400"/>
          </a:p>
        </p:txBody>
      </p:sp>
      <p:sp>
        <p:nvSpPr>
          <p:cNvPr id="11" name="角丸四角形 10"/>
          <p:cNvSpPr/>
          <p:nvPr/>
        </p:nvSpPr>
        <p:spPr bwMode="auto">
          <a:xfrm>
            <a:off x="712143" y="5375907"/>
            <a:ext cx="2169765" cy="396044"/>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角丸四角形 11"/>
          <p:cNvSpPr/>
          <p:nvPr/>
        </p:nvSpPr>
        <p:spPr bwMode="auto">
          <a:xfrm>
            <a:off x="709861" y="5911180"/>
            <a:ext cx="2090514" cy="36004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3" name="テキスト ボックス 12"/>
          <p:cNvSpPr txBox="1"/>
          <p:nvPr/>
        </p:nvSpPr>
        <p:spPr>
          <a:xfrm>
            <a:off x="827584" y="4509120"/>
            <a:ext cx="6696744" cy="307777"/>
          </a:xfrm>
          <a:prstGeom prst="rect">
            <a:avLst/>
          </a:prstGeom>
          <a:noFill/>
        </p:spPr>
        <p:txBody>
          <a:bodyPr wrap="square" rtlCol="0">
            <a:spAutoFit/>
          </a:bodyPr>
          <a:lstStyle/>
          <a:p>
            <a:r>
              <a:rPr lang="ja-JP" altLang="en-US" sz="1400" smtClean="0"/>
              <a:t>注： </a:t>
            </a:r>
            <a:r>
              <a:rPr lang="en-US" altLang="ja-JP" sz="1400" smtClean="0"/>
              <a:t>×</a:t>
            </a:r>
            <a:r>
              <a:rPr kumimoji="1" lang="en-US" altLang="ja-JP" sz="1400" smtClean="0"/>
              <a:t> </a:t>
            </a:r>
            <a:r>
              <a:rPr kumimoji="1" lang="ja-JP" altLang="en-US" sz="1400" smtClean="0"/>
              <a:t>・・・ 全バージョンにて一度も出現しなかったことを表す</a:t>
            </a:r>
            <a:endParaRPr kumimoji="1" lang="ja-JP" altLang="en-US" sz="1400"/>
          </a:p>
        </p:txBody>
      </p:sp>
      <p:pic>
        <p:nvPicPr>
          <p:cNvPr id="15" name="コンテンツ プレースホルダー 1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879" y="1340767"/>
            <a:ext cx="9036496" cy="305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角丸四角形 16"/>
          <p:cNvSpPr/>
          <p:nvPr/>
        </p:nvSpPr>
        <p:spPr bwMode="auto">
          <a:xfrm>
            <a:off x="59879" y="1835299"/>
            <a:ext cx="9036496" cy="41719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角丸四角形 15"/>
          <p:cNvSpPr/>
          <p:nvPr/>
        </p:nvSpPr>
        <p:spPr bwMode="auto">
          <a:xfrm>
            <a:off x="59879" y="2273002"/>
            <a:ext cx="9036496" cy="835522"/>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8" name="角丸四角形 17"/>
          <p:cNvSpPr/>
          <p:nvPr/>
        </p:nvSpPr>
        <p:spPr bwMode="auto">
          <a:xfrm>
            <a:off x="54249" y="3534916"/>
            <a:ext cx="9042126" cy="41719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218866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考察</a:t>
            </a:r>
            <a:endParaRPr kumimoji="1" lang="ja-JP" altLang="en-US"/>
          </a:p>
        </p:txBody>
      </p:sp>
      <p:sp>
        <p:nvSpPr>
          <p:cNvPr id="3" name="コンテンツ プレースホルダー 2"/>
          <p:cNvSpPr>
            <a:spLocks noGrp="1"/>
          </p:cNvSpPr>
          <p:nvPr>
            <p:ph idx="1"/>
          </p:nvPr>
        </p:nvSpPr>
        <p:spPr>
          <a:xfrm>
            <a:off x="323850" y="1412875"/>
            <a:ext cx="8569325" cy="5184477"/>
          </a:xfrm>
        </p:spPr>
        <p:txBody>
          <a:bodyPr>
            <a:normAutofit lnSpcReduction="10000"/>
          </a:bodyPr>
          <a:lstStyle/>
          <a:p>
            <a:r>
              <a:rPr kumimoji="1" lang="ja-JP" altLang="en-US" sz="2800" smtClean="0"/>
              <a:t>フィールド</a:t>
            </a:r>
            <a:r>
              <a:rPr kumimoji="1" lang="en-US" altLang="ja-JP" sz="2800" smtClean="0"/>
              <a:t>/</a:t>
            </a:r>
            <a:r>
              <a:rPr kumimoji="1" lang="ja-JP" altLang="en-US" sz="2800" smtClean="0"/>
              <a:t>メソッドに共通して得られた知見</a:t>
            </a:r>
            <a:endParaRPr kumimoji="1" lang="en-US" altLang="ja-JP" sz="2800" smtClean="0"/>
          </a:p>
          <a:p>
            <a:pPr lvl="1"/>
            <a:r>
              <a:rPr lang="ja-JP" altLang="en-US" sz="2400"/>
              <a:t>一度作成されると</a:t>
            </a:r>
            <a:r>
              <a:rPr lang="ja-JP" altLang="en-US" sz="2400" smtClean="0"/>
              <a:t>その後アクセス修飾子が変更される</a:t>
            </a:r>
            <a:r>
              <a:rPr lang="en-US" altLang="ja-JP" sz="2400" smtClean="0"/>
              <a:t/>
            </a:r>
            <a:br>
              <a:rPr lang="en-US" altLang="ja-JP" sz="2400" smtClean="0"/>
            </a:br>
            <a:r>
              <a:rPr lang="ja-JP" altLang="en-US" sz="2400" smtClean="0"/>
              <a:t>ケース</a:t>
            </a:r>
            <a:r>
              <a:rPr lang="ja-JP" altLang="en-US" sz="2400"/>
              <a:t>は少ない</a:t>
            </a:r>
            <a:endParaRPr lang="en-US" altLang="ja-JP" sz="2400"/>
          </a:p>
          <a:p>
            <a:pPr lvl="1"/>
            <a:r>
              <a:rPr lang="ja-JP" altLang="en-US" sz="2400"/>
              <a:t>用途が変わる場合</a:t>
            </a:r>
            <a:r>
              <a:rPr lang="ja-JP" altLang="en-US" sz="2400" smtClean="0"/>
              <a:t>は</a:t>
            </a:r>
            <a:r>
              <a:rPr lang="en-US" altLang="ja-JP" sz="2400" smtClean="0"/>
              <a:t>F/M</a:t>
            </a:r>
            <a:r>
              <a:rPr lang="ja-JP" altLang="en-US" sz="2400" smtClean="0"/>
              <a:t>自体</a:t>
            </a:r>
            <a:r>
              <a:rPr lang="ja-JP" altLang="en-US" sz="2400"/>
              <a:t>を変更する傾向に</a:t>
            </a:r>
            <a:r>
              <a:rPr lang="ja-JP" altLang="en-US" sz="2400" smtClean="0"/>
              <a:t>ある</a:t>
            </a:r>
            <a:endParaRPr kumimoji="1" lang="en-US" altLang="ja-JP" sz="2400" smtClean="0"/>
          </a:p>
          <a:p>
            <a:r>
              <a:rPr kumimoji="1" lang="ja-JP" altLang="en-US" sz="2800" smtClean="0"/>
              <a:t>フィールドについて得られた知見</a:t>
            </a:r>
            <a:endParaRPr lang="en-US" altLang="ja-JP" sz="2800"/>
          </a:p>
          <a:p>
            <a:pPr lvl="1"/>
            <a:r>
              <a:rPr lang="ja-JP" altLang="en-US" sz="2400" smtClean="0"/>
              <a:t>アクセス範囲を明確にして作成されるものが大半</a:t>
            </a:r>
            <a:endParaRPr kumimoji="1" lang="en-US" altLang="ja-JP" sz="2400" smtClean="0"/>
          </a:p>
          <a:p>
            <a:pPr lvl="1"/>
            <a:r>
              <a:rPr lang="en-US" altLang="ja-JP" sz="2400" smtClean="0"/>
              <a:t>pub-</a:t>
            </a:r>
            <a:r>
              <a:rPr lang="en-US" altLang="ja-JP" sz="2400" err="1" smtClean="0"/>
              <a:t>def</a:t>
            </a:r>
            <a:r>
              <a:rPr lang="en-US" altLang="ja-JP" sz="2400" smtClean="0"/>
              <a:t>, pub-</a:t>
            </a:r>
            <a:r>
              <a:rPr lang="en-US" altLang="ja-JP" sz="2400" err="1" smtClean="0"/>
              <a:t>pri</a:t>
            </a:r>
            <a:r>
              <a:rPr lang="en-US" altLang="ja-JP" sz="2400" smtClean="0"/>
              <a:t>, pro-</a:t>
            </a:r>
            <a:r>
              <a:rPr lang="en-US" altLang="ja-JP" sz="2400" err="1" smtClean="0"/>
              <a:t>def</a:t>
            </a:r>
            <a:r>
              <a:rPr lang="en-US" altLang="ja-JP" sz="2400" smtClean="0"/>
              <a:t>, pro-</a:t>
            </a:r>
            <a:r>
              <a:rPr lang="en-US" altLang="ja-JP" sz="2400" err="1" smtClean="0"/>
              <a:t>pri</a:t>
            </a:r>
            <a:r>
              <a:rPr lang="en-US" altLang="ja-JP" sz="2400" smtClean="0"/>
              <a:t>, </a:t>
            </a:r>
            <a:r>
              <a:rPr lang="en-US" altLang="ja-JP" sz="2400" err="1" smtClean="0"/>
              <a:t>def-pri</a:t>
            </a:r>
            <a:r>
              <a:rPr lang="ja-JP" altLang="en-US" sz="2400" smtClean="0"/>
              <a:t>であるフィールドは比較的修正される傾向にある</a:t>
            </a:r>
            <a:endParaRPr lang="en-US" altLang="ja-JP" sz="2400"/>
          </a:p>
          <a:p>
            <a:r>
              <a:rPr kumimoji="1" lang="ja-JP" altLang="en-US" sz="2800" smtClean="0"/>
              <a:t>メソッドについて得られた知見</a:t>
            </a:r>
            <a:endParaRPr kumimoji="1" lang="en-US" altLang="ja-JP" sz="2800" smtClean="0"/>
          </a:p>
          <a:p>
            <a:pPr lvl="1"/>
            <a:r>
              <a:rPr lang="ja-JP" altLang="en-US" sz="2400"/>
              <a:t>作成時点で</a:t>
            </a:r>
            <a:r>
              <a:rPr lang="ja-JP" altLang="en-US" sz="2400" smtClean="0"/>
              <a:t>はアクセス範囲が定まっていないものが多い</a:t>
            </a:r>
            <a:endParaRPr lang="en-US" altLang="ja-JP" sz="2400" smtClean="0"/>
          </a:p>
          <a:p>
            <a:pPr lvl="1"/>
            <a:r>
              <a:rPr lang="en-US" altLang="ja-JP" sz="2400"/>
              <a:t>pub-pro</a:t>
            </a:r>
            <a:r>
              <a:rPr lang="en-US" altLang="ja-JP" sz="2400" smtClean="0"/>
              <a:t>, pub-</a:t>
            </a:r>
            <a:r>
              <a:rPr lang="en-US" altLang="ja-JP" sz="2400" err="1" smtClean="0"/>
              <a:t>def</a:t>
            </a:r>
            <a:r>
              <a:rPr lang="en-US" altLang="ja-JP" sz="2400" smtClean="0"/>
              <a:t>, pub-</a:t>
            </a:r>
            <a:r>
              <a:rPr lang="en-US" altLang="ja-JP" sz="2400" err="1" smtClean="0"/>
              <a:t>pri</a:t>
            </a:r>
            <a:r>
              <a:rPr lang="en-US" altLang="ja-JP" sz="2400" smtClean="0"/>
              <a:t>, pro-</a:t>
            </a:r>
            <a:r>
              <a:rPr lang="en-US" altLang="ja-JP" sz="2400" err="1" smtClean="0"/>
              <a:t>pri</a:t>
            </a:r>
            <a:r>
              <a:rPr lang="ja-JP" altLang="en-US" sz="2400" smtClean="0"/>
              <a:t>であるメソッドは比較的</a:t>
            </a:r>
            <a:r>
              <a:rPr lang="en-US" altLang="ja-JP" sz="2400" smtClean="0"/>
              <a:t/>
            </a:r>
            <a:br>
              <a:rPr lang="en-US" altLang="ja-JP" sz="2400" smtClean="0"/>
            </a:br>
            <a:r>
              <a:rPr lang="ja-JP" altLang="en-US" sz="2400" smtClean="0"/>
              <a:t>修正される傾向</a:t>
            </a:r>
            <a:r>
              <a:rPr lang="ja-JP" altLang="en-US" sz="2400"/>
              <a:t>にある</a:t>
            </a:r>
            <a:endParaRPr kumimoji="1" lang="ja-JP" altLang="en-US" sz="24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16</a:t>
            </a:fld>
            <a:endParaRPr lang="ja-JP" altLang="en-US"/>
          </a:p>
        </p:txBody>
      </p:sp>
    </p:spTree>
    <p:extLst>
      <p:ext uri="{BB962C8B-B14F-4D97-AF65-F5344CB8AC3E}">
        <p14:creationId xmlns:p14="http://schemas.microsoft.com/office/powerpoint/2010/main" val="3660589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a:t>
            </a:r>
            <a:endParaRPr kumimoji="1" lang="ja-JP" altLang="en-US"/>
          </a:p>
        </p:txBody>
      </p:sp>
      <p:sp>
        <p:nvSpPr>
          <p:cNvPr id="4" name="コンテンツ プレースホルダー 3"/>
          <p:cNvSpPr>
            <a:spLocks noGrp="1"/>
          </p:cNvSpPr>
          <p:nvPr>
            <p:ph idx="1"/>
          </p:nvPr>
        </p:nvSpPr>
        <p:spPr>
          <a:xfrm>
            <a:off x="457200" y="1600200"/>
            <a:ext cx="8579296" cy="4709120"/>
          </a:xfrm>
        </p:spPr>
        <p:txBody>
          <a:bodyPr>
            <a:normAutofit fontScale="92500"/>
          </a:bodyPr>
          <a:lstStyle/>
          <a:p>
            <a:r>
              <a:rPr lang="ja-JP" altLang="en-US"/>
              <a:t>過剰なアクセス修飾子の修正状況について</a:t>
            </a:r>
            <a:r>
              <a:rPr lang="ja-JP" altLang="en-US" smtClean="0"/>
              <a:t>，</a:t>
            </a:r>
            <a:r>
              <a:rPr lang="en-US" altLang="ja-JP" smtClean="0"/>
              <a:t/>
            </a:r>
            <a:br>
              <a:rPr lang="en-US" altLang="ja-JP" smtClean="0"/>
            </a:br>
            <a:r>
              <a:rPr lang="ja-JP" altLang="en-US" smtClean="0"/>
              <a:t>複数の</a:t>
            </a:r>
            <a:r>
              <a:rPr lang="en-US" altLang="ja-JP" smtClean="0"/>
              <a:t>Java</a:t>
            </a:r>
            <a:r>
              <a:rPr lang="ja-JP" altLang="en-US" smtClean="0"/>
              <a:t>プロジェクトを</a:t>
            </a:r>
            <a:r>
              <a:rPr lang="ja-JP" altLang="en-US"/>
              <a:t>対象に分析を</a:t>
            </a:r>
            <a:r>
              <a:rPr lang="ja-JP" altLang="en-US" smtClean="0"/>
              <a:t>行った</a:t>
            </a:r>
            <a:endParaRPr lang="en-US" altLang="ja-JP" smtClean="0"/>
          </a:p>
          <a:p>
            <a:r>
              <a:rPr lang="ja-JP" altLang="en-US"/>
              <a:t>分析の</a:t>
            </a:r>
            <a:r>
              <a:rPr lang="ja-JP" altLang="en-US" smtClean="0"/>
              <a:t>結果，以下のことが分かった</a:t>
            </a:r>
            <a:endParaRPr lang="en-US" altLang="ja-JP" smtClean="0"/>
          </a:p>
          <a:p>
            <a:pPr lvl="1"/>
            <a:r>
              <a:rPr lang="en-US" altLang="ja-JP" smtClean="0"/>
              <a:t>AE</a:t>
            </a:r>
            <a:r>
              <a:rPr lang="ja-JP" altLang="en-US" smtClean="0"/>
              <a:t>であるフィールド</a:t>
            </a:r>
            <a:r>
              <a:rPr lang="en-US" altLang="ja-JP" smtClean="0"/>
              <a:t>/</a:t>
            </a:r>
            <a:r>
              <a:rPr lang="ja-JP" altLang="en-US" smtClean="0"/>
              <a:t>メソッドのアクセス修飾子に対する</a:t>
            </a:r>
            <a:r>
              <a:rPr lang="en-US" altLang="ja-JP" smtClean="0"/>
              <a:t/>
            </a:r>
            <a:br>
              <a:rPr lang="en-US" altLang="ja-JP" smtClean="0"/>
            </a:br>
            <a:r>
              <a:rPr lang="ja-JP" altLang="en-US" smtClean="0"/>
              <a:t>修正作業はほとんど行われない</a:t>
            </a:r>
            <a:endParaRPr lang="en-US" altLang="ja-JP" smtClean="0"/>
          </a:p>
          <a:p>
            <a:pPr lvl="1"/>
            <a:r>
              <a:rPr lang="ja-JP" altLang="en-US" smtClean="0"/>
              <a:t>一部の</a:t>
            </a:r>
            <a:r>
              <a:rPr lang="en-US" altLang="ja-JP" smtClean="0"/>
              <a:t>AE</a:t>
            </a:r>
            <a:r>
              <a:rPr lang="ja-JP" altLang="en-US" smtClean="0"/>
              <a:t>は多くのプロジェクトにおいて修正されている</a:t>
            </a:r>
            <a:endParaRPr lang="en-US" altLang="ja-JP" smtClean="0"/>
          </a:p>
          <a:p>
            <a:r>
              <a:rPr lang="ja-JP" altLang="en-US" smtClean="0"/>
              <a:t>今後の課題</a:t>
            </a:r>
            <a:endParaRPr lang="en-US" altLang="ja-JP"/>
          </a:p>
          <a:p>
            <a:pPr lvl="1"/>
            <a:r>
              <a:rPr kumimoji="1" lang="ja-JP" altLang="en-US" smtClean="0"/>
              <a:t>プロジェクトの品質と</a:t>
            </a:r>
            <a:r>
              <a:rPr kumimoji="1" lang="en-US" altLang="ja-JP" smtClean="0"/>
              <a:t>AE</a:t>
            </a:r>
            <a:r>
              <a:rPr kumimoji="1" lang="ja-JP" altLang="en-US" smtClean="0"/>
              <a:t>の関連性を明確にする</a:t>
            </a:r>
            <a:endParaRPr lang="en-US" altLang="ja-JP"/>
          </a:p>
          <a:p>
            <a:pPr lvl="1"/>
            <a:r>
              <a:rPr kumimoji="1" lang="ja-JP" altLang="en-US" smtClean="0"/>
              <a:t>統計的な有意差が存在するかどうか調査する</a:t>
            </a:r>
            <a:endParaRPr lang="en-US" altLang="ja-JP" smtClean="0"/>
          </a:p>
        </p:txBody>
      </p:sp>
      <p:sp>
        <p:nvSpPr>
          <p:cNvPr id="3" name="スライド番号プレースホルダー 2"/>
          <p:cNvSpPr>
            <a:spLocks noGrp="1"/>
          </p:cNvSpPr>
          <p:nvPr>
            <p:ph type="sldNum" sz="quarter" idx="12"/>
          </p:nvPr>
        </p:nvSpPr>
        <p:spPr/>
        <p:txBody>
          <a:bodyPr/>
          <a:lstStyle/>
          <a:p>
            <a:fld id="{34FA1BBF-ACC9-4AA6-9D4A-7BA729280D6F}" type="slidenum">
              <a:rPr kumimoji="1" lang="ja-JP" altLang="en-US" smtClean="0"/>
              <a:t>17</a:t>
            </a:fld>
            <a:endParaRPr kumimoji="1" lang="ja-JP" altLang="en-US"/>
          </a:p>
        </p:txBody>
      </p:sp>
    </p:spTree>
    <p:extLst>
      <p:ext uri="{BB962C8B-B14F-4D97-AF65-F5344CB8AC3E}">
        <p14:creationId xmlns:p14="http://schemas.microsoft.com/office/powerpoint/2010/main" val="2306461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既存研究：</a:t>
            </a:r>
            <a:r>
              <a:rPr kumimoji="1" lang="en-US" altLang="ja-JP" err="1" smtClean="0"/>
              <a:t>ModiChecker</a:t>
            </a:r>
            <a:r>
              <a:rPr kumimoji="1" lang="en-US" altLang="ja-JP" baseline="-25000" smtClean="0"/>
              <a:t>[1]</a:t>
            </a:r>
            <a:endParaRPr kumimoji="1" lang="ja-JP" altLang="en-US" baseline="-25000"/>
          </a:p>
        </p:txBody>
      </p:sp>
      <p:sp>
        <p:nvSpPr>
          <p:cNvPr id="4" name="コンテンツ プレースホルダー 3"/>
          <p:cNvSpPr>
            <a:spLocks noGrp="1"/>
          </p:cNvSpPr>
          <p:nvPr>
            <p:ph idx="1"/>
          </p:nvPr>
        </p:nvSpPr>
        <p:spPr/>
        <p:txBody>
          <a:bodyPr/>
          <a:lstStyle/>
          <a:p>
            <a:r>
              <a:rPr kumimoji="1" lang="en-US" altLang="ja-JP" smtClean="0"/>
              <a:t>AE</a:t>
            </a:r>
            <a:r>
              <a:rPr kumimoji="1" lang="ja-JP" altLang="en-US" smtClean="0"/>
              <a:t>であるフィールド</a:t>
            </a:r>
            <a:r>
              <a:rPr kumimoji="1" lang="en-US" altLang="ja-JP" smtClean="0"/>
              <a:t>/</a:t>
            </a:r>
            <a:r>
              <a:rPr kumimoji="1" lang="ja-JP" altLang="en-US" smtClean="0"/>
              <a:t>メソッドの修正支援ツール</a:t>
            </a:r>
            <a:endParaRPr kumimoji="1" lang="en-US" altLang="ja-JP" smtClean="0"/>
          </a:p>
          <a:p>
            <a:r>
              <a:rPr lang="ja-JP" altLang="en-US"/>
              <a:t>主</a:t>
            </a:r>
            <a:r>
              <a:rPr lang="ja-JP" altLang="en-US" smtClean="0"/>
              <a:t>に以下の機能を持つ</a:t>
            </a:r>
            <a:endParaRPr lang="en-US" altLang="ja-JP" smtClean="0"/>
          </a:p>
          <a:p>
            <a:pPr lvl="1"/>
            <a:r>
              <a:rPr kumimoji="1" lang="en-US" altLang="ja-JP" smtClean="0"/>
              <a:t>AE</a:t>
            </a:r>
            <a:r>
              <a:rPr kumimoji="1" lang="ja-JP" altLang="en-US" smtClean="0"/>
              <a:t>であるフィールド</a:t>
            </a:r>
            <a:r>
              <a:rPr kumimoji="1" lang="en-US" altLang="ja-JP" smtClean="0"/>
              <a:t>/</a:t>
            </a:r>
            <a:r>
              <a:rPr kumimoji="1" lang="ja-JP" altLang="en-US" smtClean="0"/>
              <a:t>メソッド一覧をツール上に表示</a:t>
            </a:r>
            <a:endParaRPr kumimoji="1" lang="en-US" altLang="ja-JP" smtClean="0"/>
          </a:p>
          <a:p>
            <a:pPr lvl="1"/>
            <a:r>
              <a:rPr lang="ja-JP" altLang="en-US" smtClean="0"/>
              <a:t>任意でアクセス</a:t>
            </a:r>
            <a:r>
              <a:rPr lang="ja-JP" altLang="en-US"/>
              <a:t>修飾子</a:t>
            </a:r>
            <a:r>
              <a:rPr lang="ja-JP" altLang="en-US" smtClean="0"/>
              <a:t>を適切なものへと修正</a:t>
            </a:r>
            <a:endParaRPr lang="en-US" altLang="ja-JP" smtClean="0"/>
          </a:p>
          <a:p>
            <a:pPr lvl="1"/>
            <a:r>
              <a:rPr kumimoji="1" lang="en-US" altLang="ja-JP" smtClean="0"/>
              <a:t>AE</a:t>
            </a:r>
            <a:r>
              <a:rPr kumimoji="1" lang="ja-JP" altLang="en-US" smtClean="0"/>
              <a:t>であるフィールド</a:t>
            </a:r>
            <a:r>
              <a:rPr kumimoji="1" lang="en-US" altLang="ja-JP" smtClean="0"/>
              <a:t>/</a:t>
            </a:r>
            <a:r>
              <a:rPr kumimoji="1" lang="ja-JP" altLang="en-US" smtClean="0"/>
              <a:t>メソッド情報を</a:t>
            </a:r>
            <a:r>
              <a:rPr kumimoji="1" lang="en-US" altLang="ja-JP" smtClean="0"/>
              <a:t>CSV</a:t>
            </a:r>
            <a:r>
              <a:rPr lang="ja-JP" altLang="en-US" smtClean="0"/>
              <a:t>形式で出力</a:t>
            </a:r>
            <a:endParaRPr lang="en-US" altLang="ja-JP" smtClean="0"/>
          </a:p>
          <a:p>
            <a:pPr lvl="2"/>
            <a:r>
              <a:rPr lang="ja-JP" altLang="en-US"/>
              <a:t>本研究で</a:t>
            </a:r>
            <a:r>
              <a:rPr lang="ja-JP" altLang="en-US" smtClean="0"/>
              <a:t>はこの情報を分析に利用</a:t>
            </a:r>
            <a:endParaRPr lang="en-US" altLang="ja-JP" smtClean="0"/>
          </a:p>
          <a:p>
            <a:r>
              <a:rPr lang="ja-JP" altLang="en-US" smtClean="0"/>
              <a:t>本研究では機能を拡張して利用</a:t>
            </a:r>
            <a:endParaRPr lang="en-US" altLang="ja-JP" smtClean="0"/>
          </a:p>
          <a:p>
            <a:pPr lvl="1"/>
            <a:r>
              <a:rPr lang="en-US" altLang="ja-JP" smtClean="0"/>
              <a:t>AE</a:t>
            </a:r>
            <a:r>
              <a:rPr lang="ja-JP" altLang="en-US" smtClean="0"/>
              <a:t>ではないフィールド</a:t>
            </a:r>
            <a:r>
              <a:rPr lang="en-US" altLang="ja-JP" smtClean="0"/>
              <a:t>/</a:t>
            </a:r>
            <a:r>
              <a:rPr lang="ja-JP" altLang="en-US" smtClean="0"/>
              <a:t>メソッド情報も出力</a:t>
            </a:r>
            <a:endParaRPr lang="en-US" altLang="ja-JP" smtClean="0"/>
          </a:p>
          <a:p>
            <a:pPr lvl="2"/>
            <a:r>
              <a:rPr lang="en-US" altLang="ja-JP"/>
              <a:t>p</a:t>
            </a:r>
            <a:r>
              <a:rPr lang="en-US" altLang="ja-JP" smtClean="0"/>
              <a:t>ub-</a:t>
            </a:r>
            <a:r>
              <a:rPr lang="en-US" altLang="ja-JP" err="1" smtClean="0"/>
              <a:t>pub,pro</a:t>
            </a:r>
            <a:r>
              <a:rPr lang="en-US" altLang="ja-JP" smtClean="0"/>
              <a:t>-</a:t>
            </a:r>
            <a:r>
              <a:rPr lang="en-US" altLang="ja-JP" err="1" smtClean="0"/>
              <a:t>pro,def-def,pri-pri</a:t>
            </a:r>
            <a:endParaRPr lang="en-US" altLang="ja-JP" smtClean="0"/>
          </a:p>
          <a:p>
            <a:endParaRPr kumimoji="1" lang="en-US" altLang="ja-JP" smtClean="0"/>
          </a:p>
        </p:txBody>
      </p:sp>
      <p:sp>
        <p:nvSpPr>
          <p:cNvPr id="3" name="スライド番号プレースホルダー 2"/>
          <p:cNvSpPr>
            <a:spLocks noGrp="1"/>
          </p:cNvSpPr>
          <p:nvPr>
            <p:ph type="sldNum" sz="quarter" idx="12"/>
          </p:nvPr>
        </p:nvSpPr>
        <p:spPr/>
        <p:txBody>
          <a:bodyPr/>
          <a:lstStyle/>
          <a:p>
            <a:fld id="{D27D9D3E-241A-46DB-B6BF-440B0DE24E5A}" type="slidenum">
              <a:rPr lang="en-US" altLang="ja-JP" smtClean="0"/>
              <a:pPr/>
              <a:t>18</a:t>
            </a:fld>
            <a:endParaRPr lang="en-US" altLang="ja-JP"/>
          </a:p>
        </p:txBody>
      </p:sp>
    </p:spTree>
    <p:extLst>
      <p:ext uri="{BB962C8B-B14F-4D97-AF65-F5344CB8AC3E}">
        <p14:creationId xmlns:p14="http://schemas.microsoft.com/office/powerpoint/2010/main" val="15072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発表の流れ</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用語の説明</a:t>
            </a:r>
            <a:endParaRPr kumimoji="1" lang="en-US" altLang="ja-JP" smtClean="0"/>
          </a:p>
          <a:p>
            <a:pPr lvl="1"/>
            <a:r>
              <a:rPr lang="en-US" altLang="ja-JP" err="1" smtClean="0"/>
              <a:t>ModiChecker</a:t>
            </a:r>
            <a:endParaRPr lang="en-US" altLang="ja-JP" smtClean="0"/>
          </a:p>
          <a:p>
            <a:pPr lvl="1"/>
            <a:r>
              <a:rPr kumimoji="1" lang="en-US" altLang="ja-JP" smtClean="0"/>
              <a:t>AE</a:t>
            </a:r>
            <a:r>
              <a:rPr kumimoji="1" lang="ja-JP" altLang="en-US" smtClean="0"/>
              <a:t>メトリクス</a:t>
            </a:r>
            <a:endParaRPr kumimoji="1" lang="en-US" altLang="ja-JP" smtClean="0"/>
          </a:p>
          <a:p>
            <a:pPr lvl="1"/>
            <a:endParaRPr lang="en-US" altLang="ja-JP"/>
          </a:p>
          <a:p>
            <a:r>
              <a:rPr kumimoji="1" lang="ja-JP" altLang="en-US" smtClean="0"/>
              <a:t>これまで行った実験に関する説明</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kumimoji="1" lang="ja-JP" altLang="en-US" smtClean="0"/>
              <a:t>19</a:t>
            </a:fld>
            <a:endParaRPr kumimoji="1" lang="ja-JP" altLang="en-US"/>
          </a:p>
        </p:txBody>
      </p:sp>
    </p:spTree>
    <p:extLst>
      <p:ext uri="{BB962C8B-B14F-4D97-AF65-F5344CB8AC3E}">
        <p14:creationId xmlns:p14="http://schemas.microsoft.com/office/powerpoint/2010/main" val="59017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smtClean="0"/>
              <a:t>背景：アクセス修飾子</a:t>
            </a:r>
            <a:endParaRPr lang="ja-JP" altLang="ja-JP"/>
          </a:p>
        </p:txBody>
      </p:sp>
      <p:sp>
        <p:nvSpPr>
          <p:cNvPr id="5123" name="Rectangle 3"/>
          <p:cNvSpPr>
            <a:spLocks noGrp="1" noChangeArrowheads="1"/>
          </p:cNvSpPr>
          <p:nvPr>
            <p:ph idx="1"/>
          </p:nvPr>
        </p:nvSpPr>
        <p:spPr>
          <a:xfrm>
            <a:off x="161508" y="1444996"/>
            <a:ext cx="8569325" cy="4824413"/>
          </a:xfrm>
        </p:spPr>
        <p:txBody>
          <a:bodyPr/>
          <a:lstStyle/>
          <a:p>
            <a:r>
              <a:rPr lang="ja-JP" altLang="en-US" smtClean="0"/>
              <a:t>アクセス修飾子</a:t>
            </a:r>
            <a:endParaRPr lang="en-US" altLang="ja-JP" smtClean="0"/>
          </a:p>
          <a:p>
            <a:pPr lvl="1"/>
            <a:r>
              <a:rPr lang="ja-JP" altLang="en-US" smtClean="0"/>
              <a:t>フィールド</a:t>
            </a:r>
            <a:r>
              <a:rPr lang="en-US" altLang="ja-JP" smtClean="0"/>
              <a:t>/</a:t>
            </a:r>
            <a:r>
              <a:rPr lang="ja-JP" altLang="en-US" smtClean="0"/>
              <a:t>メソッドへのアクセスを制限する修飾子</a:t>
            </a:r>
            <a:r>
              <a:rPr lang="en-US" altLang="ja-JP" sz="1400" smtClean="0"/>
              <a:t>(※)</a:t>
            </a:r>
          </a:p>
          <a:p>
            <a:pPr lvl="1"/>
            <a:r>
              <a:rPr lang="en-US" altLang="ja-JP" err="1" smtClean="0"/>
              <a:t>public,protected,default</a:t>
            </a:r>
            <a:r>
              <a:rPr lang="en-US" altLang="ja-JP" smtClean="0"/>
              <a:t>(</a:t>
            </a:r>
            <a:r>
              <a:rPr lang="ja-JP" altLang="en-US" smtClean="0"/>
              <a:t>宣言なし</a:t>
            </a:r>
            <a:r>
              <a:rPr lang="en-US" altLang="ja-JP" smtClean="0"/>
              <a:t>),private</a:t>
            </a:r>
            <a:r>
              <a:rPr lang="ja-JP" altLang="en-US" smtClean="0"/>
              <a:t>が存在</a:t>
            </a:r>
            <a:endParaRPr lang="en-US" altLang="ja-JP" smtClean="0"/>
          </a:p>
          <a:p>
            <a:pPr lvl="1"/>
            <a:r>
              <a:rPr lang="ja-JP" altLang="en-US"/>
              <a:t>過剰</a:t>
            </a:r>
            <a:r>
              <a:rPr lang="ja-JP" altLang="en-US" smtClean="0"/>
              <a:t>に設定すると不具合の原因となりうる</a:t>
            </a:r>
            <a:endParaRPr lang="en-US" altLang="ja-JP"/>
          </a:p>
          <a:p>
            <a:pPr lvl="2"/>
            <a:r>
              <a:rPr lang="ja-JP" altLang="en-US"/>
              <a:t>過剰</a:t>
            </a:r>
            <a:r>
              <a:rPr lang="ja-JP" altLang="en-US" smtClean="0"/>
              <a:t>：アクセス可能な範囲 </a:t>
            </a:r>
            <a:r>
              <a:rPr lang="en-US" altLang="ja-JP"/>
              <a:t>&gt;</a:t>
            </a:r>
            <a:r>
              <a:rPr lang="en-US" altLang="ja-JP" smtClean="0"/>
              <a:t> </a:t>
            </a:r>
            <a:r>
              <a:rPr lang="ja-JP" altLang="en-US" smtClean="0"/>
              <a:t>実際のアクセス範囲</a:t>
            </a:r>
            <a:endParaRPr lang="en-US" altLang="ja-JP" smtClean="0"/>
          </a:p>
          <a:p>
            <a:endParaRPr lang="ja-JP" altLang="ja-JP"/>
          </a:p>
        </p:txBody>
      </p:sp>
      <p:sp>
        <p:nvSpPr>
          <p:cNvPr id="2" name="スライド番号プレースホルダー 1"/>
          <p:cNvSpPr>
            <a:spLocks noGrp="1"/>
          </p:cNvSpPr>
          <p:nvPr>
            <p:ph type="sldNum" sz="quarter" idx="12"/>
          </p:nvPr>
        </p:nvSpPr>
        <p:spPr/>
        <p:txBody>
          <a:bodyPr/>
          <a:lstStyle/>
          <a:p>
            <a:fld id="{22E6A094-B210-4999-B7BF-46681B6EB37E}" type="slidenum">
              <a:rPr lang="en-US" altLang="ja-JP" smtClean="0"/>
              <a:pPr/>
              <a:t>2</a:t>
            </a:fld>
            <a:endParaRPr lang="en-US" altLang="ja-JP"/>
          </a:p>
        </p:txBody>
      </p:sp>
      <p:sp>
        <p:nvSpPr>
          <p:cNvPr id="7" name="テキスト ボックス 6"/>
          <p:cNvSpPr txBox="1"/>
          <p:nvPr/>
        </p:nvSpPr>
        <p:spPr>
          <a:xfrm>
            <a:off x="3222035" y="6372036"/>
            <a:ext cx="2448272" cy="369332"/>
          </a:xfrm>
          <a:prstGeom prst="rect">
            <a:avLst/>
          </a:prstGeom>
          <a:solidFill>
            <a:srgbClr val="FFCCCC"/>
          </a:solidFill>
          <a:ln>
            <a:solidFill>
              <a:schemeClr val="tx1"/>
            </a:solidFill>
          </a:ln>
        </p:spPr>
        <p:txBody>
          <a:bodyPr wrap="square" rtlCol="0">
            <a:spAutoFit/>
          </a:bodyPr>
          <a:lstStyle/>
          <a:p>
            <a:r>
              <a:rPr kumimoji="1" lang="ja-JP" altLang="en-US" smtClean="0"/>
              <a:t>アクセス修飾子の種類</a:t>
            </a: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1189755968"/>
              </p:ext>
            </p:extLst>
          </p:nvPr>
        </p:nvGraphicFramePr>
        <p:xfrm>
          <a:off x="1398171" y="4221088"/>
          <a:ext cx="6096000" cy="2001520"/>
        </p:xfrm>
        <a:graphic>
          <a:graphicData uri="http://schemas.openxmlformats.org/drawingml/2006/table">
            <a:tbl>
              <a:tblPr firstRow="1" bandRow="1">
                <a:tableStyleId>{17292A2E-F333-43FB-9621-5CBBE7FDCDCB}</a:tableStyleId>
              </a:tblPr>
              <a:tblGrid>
                <a:gridCol w="3048000"/>
                <a:gridCol w="3048000"/>
              </a:tblGrid>
              <a:tr h="370840">
                <a:tc>
                  <a:txBody>
                    <a:bodyPr/>
                    <a:lstStyle/>
                    <a:p>
                      <a:r>
                        <a:rPr kumimoji="1" lang="ja-JP" altLang="en-US" sz="1400" smtClean="0"/>
                        <a:t>アクセス修飾子</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アクセス可能な範囲</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public</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あらゆる部品</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protected</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自身と同じパッケージに属する部品及び自身のサブクラス</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default(</a:t>
                      </a:r>
                      <a:r>
                        <a:rPr kumimoji="1" lang="ja-JP" altLang="en-US" sz="1400" smtClean="0"/>
                        <a:t>宣言なし</a:t>
                      </a:r>
                      <a:r>
                        <a:rPr kumimoji="1" lang="en-US" altLang="ja-JP" sz="1400" smtClean="0"/>
                        <a:t>)</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自身と同じパッケージに所属する部品</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private</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自身と同じクラス</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テキスト ボックス 2"/>
          <p:cNvSpPr txBox="1"/>
          <p:nvPr/>
        </p:nvSpPr>
        <p:spPr>
          <a:xfrm>
            <a:off x="6156176" y="6295092"/>
            <a:ext cx="2520280" cy="523220"/>
          </a:xfrm>
          <a:prstGeom prst="rect">
            <a:avLst/>
          </a:prstGeom>
          <a:solidFill>
            <a:schemeClr val="bg1">
              <a:lumMod val="95000"/>
            </a:schemeClr>
          </a:solidFill>
          <a:ln>
            <a:solidFill>
              <a:schemeClr val="tx1"/>
            </a:solidFill>
          </a:ln>
        </p:spPr>
        <p:txBody>
          <a:bodyPr wrap="square" rtlCol="0">
            <a:spAutoFit/>
          </a:bodyPr>
          <a:lstStyle/>
          <a:p>
            <a:r>
              <a:rPr kumimoji="1" lang="en-US" altLang="ja-JP" sz="1400" b="1" smtClean="0"/>
              <a:t>※</a:t>
            </a:r>
            <a:r>
              <a:rPr kumimoji="1" lang="ja-JP" altLang="en-US" sz="1400" b="1" smtClean="0"/>
              <a:t>本研究ではクラスのアクセス</a:t>
            </a:r>
            <a:r>
              <a:rPr kumimoji="1" lang="en-US" altLang="ja-JP" sz="1400" b="1" smtClean="0"/>
              <a:t/>
            </a:r>
            <a:br>
              <a:rPr kumimoji="1" lang="en-US" altLang="ja-JP" sz="1400" b="1" smtClean="0"/>
            </a:br>
            <a:r>
              <a:rPr kumimoji="1" lang="ja-JP" altLang="en-US" sz="1400" b="1" smtClean="0"/>
              <a:t>修飾子については考慮しない</a:t>
            </a:r>
            <a:endParaRPr kumimoji="1" lang="ja-JP" altLang="en-US" sz="1400" b="1"/>
          </a:p>
        </p:txBody>
      </p:sp>
    </p:spTree>
    <p:extLst>
      <p:ext uri="{BB962C8B-B14F-4D97-AF65-F5344CB8AC3E}">
        <p14:creationId xmlns:p14="http://schemas.microsoft.com/office/powerpoint/2010/main" val="116819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全メトリクス</a:t>
            </a:r>
            <a:r>
              <a:rPr kumimoji="1" lang="en-US" altLang="ja-JP" smtClean="0"/>
              <a:t>(</a:t>
            </a:r>
            <a:r>
              <a:rPr kumimoji="1" lang="ja-JP" altLang="en-US" smtClean="0"/>
              <a:t>フィールド</a:t>
            </a:r>
            <a:r>
              <a:rPr kumimoji="1" lang="en-US" altLang="ja-JP" smtClean="0"/>
              <a:t>)</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kumimoji="1" lang="ja-JP" altLang="en-US" smtClean="0"/>
              <a:t>20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354462815"/>
              </p:ext>
            </p:extLst>
          </p:nvPr>
        </p:nvGraphicFramePr>
        <p:xfrm>
          <a:off x="179514" y="1484784"/>
          <a:ext cx="8856980" cy="4104461"/>
        </p:xfrm>
        <a:graphic>
          <a:graphicData uri="http://schemas.openxmlformats.org/drawingml/2006/table">
            <a:tbl>
              <a:tblPr>
                <a:tableStyleId>{5C22544A-7EE6-4342-B048-85BDC9FD1C3A}</a:tableStyleId>
              </a:tblPr>
              <a:tblGrid>
                <a:gridCol w="2809132"/>
                <a:gridCol w="930151"/>
                <a:gridCol w="974977"/>
                <a:gridCol w="974977"/>
                <a:gridCol w="1120664"/>
                <a:gridCol w="1016068"/>
                <a:gridCol w="1031011"/>
              </a:tblGrid>
              <a:tr h="273239">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ant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jedit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struts</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jdt_core</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areca</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freemind</a:t>
                      </a:r>
                      <a:endParaRPr lang="en-US"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開発期間</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2003</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2007</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2011</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バージョン数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総フィールド数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6502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4429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9044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8209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2707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2863</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altLang="ja-JP" sz="1100" b="1" u="none" strike="noStrike">
                          <a:effectLst/>
                        </a:rPr>
                        <a:t>b:</a:t>
                      </a:r>
                      <a:r>
                        <a:rPr lang="ja-JP" altLang="en-US" sz="1100" b="1" u="none" strike="noStrike">
                          <a:effectLst/>
                        </a:rPr>
                        <a:t>適切→</a:t>
                      </a:r>
                      <a:r>
                        <a:rPr lang="en-US" altLang="ja-JP" sz="1100" b="1" u="none" strike="noStrike">
                          <a:effectLst/>
                        </a:rPr>
                        <a:t>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148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299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33</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c:AEorNoAccess→</a:t>
                      </a:r>
                      <a:r>
                        <a:rPr lang="ja-JP" altLang="en-US" sz="1100" b="1" u="none" strike="noStrike">
                          <a:effectLst/>
                        </a:rPr>
                        <a:t>適切となる変更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106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313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526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43</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d:</a:t>
                      </a:r>
                      <a:r>
                        <a:rPr lang="ja-JP" altLang="en-US" sz="1100" b="1" u="none" strike="noStrike">
                          <a:effectLst/>
                        </a:rPr>
                        <a:t>適切</a:t>
                      </a:r>
                      <a:r>
                        <a:rPr lang="en-US" sz="1100" b="1" u="none" strike="noStrike">
                          <a:effectLst/>
                        </a:rPr>
                        <a:t>orAE→NoAccess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142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e:NoAccess→NoAccess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0</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f:AE→AE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15</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g:NoAccess→AE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h:</a:t>
                      </a:r>
                      <a:r>
                        <a:rPr lang="ja-JP" altLang="en-US" sz="1100" b="1" u="none" strike="noStrike">
                          <a:effectLst/>
                        </a:rPr>
                        <a:t>適切な修飾子で作成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5190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3117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5806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5480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1905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1960</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i:AE</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1144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901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2627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2401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718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619</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j:NoAccess</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411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611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328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284</a:t>
                      </a:r>
                      <a:endParaRPr lang="en-US" altLang="ja-JP" sz="1300" b="1" i="0" u="none" strike="noStrike">
                        <a:solidFill>
                          <a:srgbClr val="000000"/>
                        </a:solidFill>
                        <a:effectLst/>
                        <a:latin typeface="ＭＳ Ｐゴシック"/>
                      </a:endParaRPr>
                    </a:p>
                  </a:txBody>
                  <a:tcPr marL="9525" marR="9525" marT="9525" marB="0" anchor="ctr"/>
                </a:tc>
              </a:tr>
              <a:tr h="279115">
                <a:tc>
                  <a:txBody>
                    <a:bodyPr/>
                    <a:lstStyle/>
                    <a:p>
                      <a:pPr algn="l" fontAlgn="ctr"/>
                      <a:r>
                        <a:rPr lang="en-US" sz="1100" b="1" u="none" strike="noStrike">
                          <a:effectLst/>
                        </a:rPr>
                        <a:t>k:</a:t>
                      </a:r>
                      <a:r>
                        <a:rPr lang="ja-JP" altLang="en-US" sz="1100" b="1" u="none" strike="noStrike">
                          <a:effectLst/>
                        </a:rPr>
                        <a:t>削除</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2121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2600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4210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2245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1254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1052</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AE or NoAccess</a:t>
                      </a:r>
                      <a:r>
                        <a:rPr lang="ja-JP" altLang="en-US" sz="1100" b="1" u="none" strike="noStrike">
                          <a:effectLst/>
                        </a:rPr>
                        <a:t>が解消された割合</a:t>
                      </a:r>
                      <a:r>
                        <a:rPr lang="en-US" altLang="ja-JP" sz="1100" b="1" u="none" strike="noStrike">
                          <a:effectLst/>
                        </a:rPr>
                        <a:t>(%)</a:t>
                      </a:r>
                      <a:endParaRPr lang="en-US" altLang="ja-JP"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12.57622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8.07926829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9.66646078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19.27445951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4.11471322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4.76190476</a:t>
                      </a:r>
                      <a:endParaRPr lang="en-US" altLang="ja-JP" sz="1300" b="1" i="0" u="none" strike="noStrike">
                        <a:solidFill>
                          <a:srgbClr val="000000"/>
                        </a:solidFill>
                        <a:effectLst/>
                        <a:latin typeface="ＭＳ Ｐゴシック"/>
                      </a:endParaRPr>
                    </a:p>
                  </a:txBody>
                  <a:tcPr marL="9525" marR="9525" marT="9525" marB="0" anchor="ctr"/>
                </a:tc>
              </a:tr>
            </a:tbl>
          </a:graphicData>
        </a:graphic>
      </p:graphicFrame>
    </p:spTree>
    <p:extLst>
      <p:ext uri="{BB962C8B-B14F-4D97-AF65-F5344CB8AC3E}">
        <p14:creationId xmlns:p14="http://schemas.microsoft.com/office/powerpoint/2010/main" val="176109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全メトリクス</a:t>
            </a:r>
            <a:r>
              <a:rPr kumimoji="1" lang="en-US" altLang="ja-JP" smtClean="0"/>
              <a:t>(</a:t>
            </a:r>
            <a:r>
              <a:rPr kumimoji="1" lang="ja-JP" altLang="en-US" smtClean="0"/>
              <a:t>メソッド</a:t>
            </a:r>
            <a:r>
              <a:rPr kumimoji="1" lang="en-US" altLang="ja-JP" smtClean="0"/>
              <a:t>)</a:t>
            </a:r>
            <a:endParaRPr kumimoji="1" lang="ja-JP" altLang="en-US"/>
          </a:p>
        </p:txBody>
      </p:sp>
      <p:sp>
        <p:nvSpPr>
          <p:cNvPr id="3" name="スライド番号プレースホルダー 2"/>
          <p:cNvSpPr>
            <a:spLocks noGrp="1"/>
          </p:cNvSpPr>
          <p:nvPr>
            <p:ph type="sldNum" sz="quarter" idx="12"/>
          </p:nvPr>
        </p:nvSpPr>
        <p:spPr/>
        <p:txBody>
          <a:bodyPr/>
          <a:lstStyle/>
          <a:p>
            <a:fld id="{34FA1BBF-ACC9-4AA6-9D4A-7BA729280D6F}" type="slidenum">
              <a:rPr kumimoji="1" lang="ja-JP" altLang="en-US" smtClean="0"/>
              <a:t>21</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684290815"/>
              </p:ext>
            </p:extLst>
          </p:nvPr>
        </p:nvGraphicFramePr>
        <p:xfrm>
          <a:off x="179514" y="1484784"/>
          <a:ext cx="8856980" cy="4104461"/>
        </p:xfrm>
        <a:graphic>
          <a:graphicData uri="http://schemas.openxmlformats.org/drawingml/2006/table">
            <a:tbl>
              <a:tblPr>
                <a:tableStyleId>{5C22544A-7EE6-4342-B048-85BDC9FD1C3A}</a:tableStyleId>
              </a:tblPr>
              <a:tblGrid>
                <a:gridCol w="2809132"/>
                <a:gridCol w="930151"/>
                <a:gridCol w="974977"/>
                <a:gridCol w="974977"/>
                <a:gridCol w="1120664"/>
                <a:gridCol w="1016068"/>
                <a:gridCol w="1031011"/>
              </a:tblGrid>
              <a:tr h="273239">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ant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jedit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struts</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jdt_core</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areca</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freemind</a:t>
                      </a:r>
                      <a:endParaRPr lang="en-US"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開発期間</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2003</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2007</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2011</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バージョン数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総フィールド数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14503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8464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25248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14375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6381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9573</a:t>
                      </a:r>
                    </a:p>
                  </a:txBody>
                  <a:tcPr marL="9525" marR="9525" marT="9525" marB="0" anchor="ctr"/>
                </a:tc>
              </a:tr>
              <a:tr h="273239">
                <a:tc>
                  <a:txBody>
                    <a:bodyPr/>
                    <a:lstStyle/>
                    <a:p>
                      <a:pPr algn="l" fontAlgn="ctr"/>
                      <a:r>
                        <a:rPr lang="en-US" altLang="ja-JP" sz="1100" b="1" u="none" strike="noStrike">
                          <a:effectLst/>
                        </a:rPr>
                        <a:t>b:</a:t>
                      </a:r>
                      <a:r>
                        <a:rPr lang="ja-JP" altLang="en-US" sz="1100" b="1" u="none" strike="noStrike">
                          <a:effectLst/>
                        </a:rPr>
                        <a:t>適切→</a:t>
                      </a:r>
                      <a:r>
                        <a:rPr lang="en-US" altLang="ja-JP" sz="1100" b="1" u="none" strike="noStrike">
                          <a:effectLst/>
                        </a:rPr>
                        <a:t>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85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152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107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303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39</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38</a:t>
                      </a:r>
                    </a:p>
                  </a:txBody>
                  <a:tcPr marL="9525" marR="9525" marT="9525" marB="0" anchor="ctr"/>
                </a:tc>
              </a:tr>
              <a:tr h="273239">
                <a:tc>
                  <a:txBody>
                    <a:bodyPr/>
                    <a:lstStyle/>
                    <a:p>
                      <a:pPr algn="l" fontAlgn="ctr"/>
                      <a:r>
                        <a:rPr lang="en-US" sz="1100" b="1" u="none" strike="noStrike">
                          <a:effectLst/>
                        </a:rPr>
                        <a:t>c:AEorNoAccess→</a:t>
                      </a:r>
                      <a:r>
                        <a:rPr lang="ja-JP" altLang="en-US" sz="1100" b="1" u="none" strike="noStrike">
                          <a:effectLst/>
                        </a:rPr>
                        <a:t>適切となる変更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494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301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426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1160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237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223</a:t>
                      </a:r>
                    </a:p>
                  </a:txBody>
                  <a:tcPr marL="9525" marR="9525" marT="9525" marB="0" anchor="ctr"/>
                </a:tc>
              </a:tr>
              <a:tr h="273239">
                <a:tc>
                  <a:txBody>
                    <a:bodyPr/>
                    <a:lstStyle/>
                    <a:p>
                      <a:pPr algn="l" fontAlgn="ctr"/>
                      <a:r>
                        <a:rPr lang="en-US" sz="1100" b="1" u="none" strike="noStrike">
                          <a:effectLst/>
                        </a:rPr>
                        <a:t>d:</a:t>
                      </a:r>
                      <a:r>
                        <a:rPr lang="ja-JP" altLang="en-US" sz="1100" b="1" u="none" strike="noStrike">
                          <a:effectLst/>
                        </a:rPr>
                        <a:t>適切</a:t>
                      </a:r>
                      <a:r>
                        <a:rPr lang="en-US" sz="1100" b="1" u="none" strike="noStrike">
                          <a:effectLst/>
                        </a:rPr>
                        <a:t>orAE→NoAccess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227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245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158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420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110</a:t>
                      </a:r>
                    </a:p>
                  </a:txBody>
                  <a:tcPr marL="9525" marR="9525" marT="9525" marB="0" anchor="ctr"/>
                </a:tc>
              </a:tr>
              <a:tr h="273239">
                <a:tc>
                  <a:txBody>
                    <a:bodyPr/>
                    <a:lstStyle/>
                    <a:p>
                      <a:pPr algn="l" fontAlgn="ctr"/>
                      <a:r>
                        <a:rPr lang="en-US" sz="1100" b="1" u="none" strike="noStrike">
                          <a:effectLst/>
                        </a:rPr>
                        <a:t>e:NoAccess→NoAccess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a:t>
                      </a:r>
                    </a:p>
                  </a:txBody>
                  <a:tcPr marL="9525" marR="9525" marT="9525" marB="0" anchor="ctr"/>
                </a:tc>
              </a:tr>
              <a:tr h="273239">
                <a:tc>
                  <a:txBody>
                    <a:bodyPr/>
                    <a:lstStyle/>
                    <a:p>
                      <a:pPr algn="l" fontAlgn="ctr"/>
                      <a:r>
                        <a:rPr lang="en-US" sz="1100" b="1" u="none" strike="noStrike">
                          <a:effectLst/>
                        </a:rPr>
                        <a:t>f:AE→AE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92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278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27</a:t>
                      </a:r>
                    </a:p>
                  </a:txBody>
                  <a:tcPr marL="9525" marR="9525" marT="9525" marB="0" anchor="ctr"/>
                </a:tc>
              </a:tr>
              <a:tr h="273239">
                <a:tc>
                  <a:txBody>
                    <a:bodyPr/>
                    <a:lstStyle/>
                    <a:p>
                      <a:pPr algn="l" fontAlgn="ctr"/>
                      <a:r>
                        <a:rPr lang="en-US" sz="1100" b="1" u="none" strike="noStrike">
                          <a:effectLst/>
                        </a:rPr>
                        <a:t>g:NoAccess→AE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356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a:t>
                      </a:r>
                    </a:p>
                  </a:txBody>
                  <a:tcPr marL="9525" marR="9525" marT="9525" marB="0" anchor="ctr"/>
                </a:tc>
              </a:tr>
              <a:tr h="273239">
                <a:tc>
                  <a:txBody>
                    <a:bodyPr/>
                    <a:lstStyle/>
                    <a:p>
                      <a:pPr algn="l" fontAlgn="ctr"/>
                      <a:r>
                        <a:rPr lang="en-US" sz="1100" b="1" u="none" strike="noStrike">
                          <a:effectLst/>
                        </a:rPr>
                        <a:t>h:</a:t>
                      </a:r>
                      <a:r>
                        <a:rPr lang="ja-JP" altLang="en-US" sz="1100" b="1" u="none" strike="noStrike">
                          <a:effectLst/>
                        </a:rPr>
                        <a:t>適切な修飾子で作成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4281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3810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5362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5966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2847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3709</a:t>
                      </a:r>
                    </a:p>
                  </a:txBody>
                  <a:tcPr marL="9525" marR="9525" marT="9525" marB="0" anchor="ctr"/>
                </a:tc>
              </a:tr>
              <a:tr h="273239">
                <a:tc>
                  <a:txBody>
                    <a:bodyPr/>
                    <a:lstStyle/>
                    <a:p>
                      <a:pPr algn="l" fontAlgn="ctr"/>
                      <a:r>
                        <a:rPr lang="en-US" sz="1100" b="1" u="none" strike="noStrike">
                          <a:effectLst/>
                        </a:rPr>
                        <a:t>i:AE</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1992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1367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4158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1875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721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632</a:t>
                      </a:r>
                    </a:p>
                  </a:txBody>
                  <a:tcPr marL="9525" marR="9525" marT="9525" marB="0" anchor="ctr"/>
                </a:tc>
              </a:tr>
              <a:tr h="273239">
                <a:tc>
                  <a:txBody>
                    <a:bodyPr/>
                    <a:lstStyle/>
                    <a:p>
                      <a:pPr algn="l" fontAlgn="ctr"/>
                      <a:r>
                        <a:rPr lang="en-US" sz="1100" b="1" u="none" strike="noStrike">
                          <a:effectLst/>
                        </a:rPr>
                        <a:t>j:NoAccess</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8230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3287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15728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6534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2813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5232</a:t>
                      </a:r>
                    </a:p>
                  </a:txBody>
                  <a:tcPr marL="9525" marR="9525" marT="9525" marB="0" anchor="ctr"/>
                </a:tc>
              </a:tr>
              <a:tr h="279115">
                <a:tc>
                  <a:txBody>
                    <a:bodyPr/>
                    <a:lstStyle/>
                    <a:p>
                      <a:pPr algn="l" fontAlgn="ctr"/>
                      <a:r>
                        <a:rPr lang="en-US" sz="1100" b="1" u="none" strike="noStrike">
                          <a:effectLst/>
                        </a:rPr>
                        <a:t>k:</a:t>
                      </a:r>
                      <a:r>
                        <a:rPr lang="ja-JP" altLang="en-US" sz="1100" b="1" u="none" strike="noStrike">
                          <a:effectLst/>
                        </a:rPr>
                        <a:t>削除</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3280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4788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13160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6662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3943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4752</a:t>
                      </a:r>
                    </a:p>
                  </a:txBody>
                  <a:tcPr marL="9525" marR="9525" marT="9525" marB="0" anchor="ctr"/>
                </a:tc>
              </a:tr>
              <a:tr h="273239">
                <a:tc>
                  <a:txBody>
                    <a:bodyPr/>
                    <a:lstStyle/>
                    <a:p>
                      <a:pPr algn="l" fontAlgn="ctr"/>
                      <a:r>
                        <a:rPr lang="en-US" sz="1100" b="1" u="none" strike="noStrike">
                          <a:effectLst/>
                        </a:rPr>
                        <a:t>AE or NoAccess</a:t>
                      </a:r>
                      <a:r>
                        <a:rPr lang="ja-JP" altLang="en-US" sz="1100" b="1" u="none" strike="noStrike">
                          <a:effectLst/>
                        </a:rPr>
                        <a:t>が解消された割合</a:t>
                      </a:r>
                      <a:r>
                        <a:rPr lang="en-US" altLang="ja-JP" sz="1100" b="1" u="none" strike="noStrike">
                          <a:effectLst/>
                        </a:rPr>
                        <a:t>(%)</a:t>
                      </a:r>
                      <a:endParaRPr lang="en-US" altLang="ja-JP"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4.8327138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6.46755479</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2.1422106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13.79474373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6.70628183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3.80286494</a:t>
                      </a:r>
                    </a:p>
                  </a:txBody>
                  <a:tcPr marL="9525" marR="9525" marT="9525" marB="0" anchor="ctr"/>
                </a:tc>
              </a:tr>
            </a:tbl>
          </a:graphicData>
        </a:graphic>
      </p:graphicFrame>
    </p:spTree>
    <p:extLst>
      <p:ext uri="{BB962C8B-B14F-4D97-AF65-F5344CB8AC3E}">
        <p14:creationId xmlns:p14="http://schemas.microsoft.com/office/powerpoint/2010/main" val="384229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実験１</a:t>
            </a:r>
            <a:r>
              <a:rPr lang="ja-JP" altLang="en-US"/>
              <a:t>結果</a:t>
            </a:r>
            <a:r>
              <a:rPr kumimoji="1" lang="ja-JP" altLang="en-US" smtClean="0"/>
              <a:t>：フィールド</a:t>
            </a:r>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44911225"/>
              </p:ext>
            </p:extLst>
          </p:nvPr>
        </p:nvGraphicFramePr>
        <p:xfrm>
          <a:off x="323850" y="1412875"/>
          <a:ext cx="8569328" cy="4896444"/>
        </p:xfrm>
        <a:graphic>
          <a:graphicData uri="http://schemas.openxmlformats.org/drawingml/2006/table">
            <a:tbl>
              <a:tblPr firstRow="1" bandRow="1">
                <a:tableStyleId>{EB344D84-9AFB-497E-A393-DC336BA19D2E}</a:tableStyleId>
              </a:tblPr>
              <a:tblGrid>
                <a:gridCol w="1071166"/>
                <a:gridCol w="1071166"/>
                <a:gridCol w="1071166"/>
                <a:gridCol w="1071166"/>
                <a:gridCol w="1071166"/>
                <a:gridCol w="1071166"/>
                <a:gridCol w="1071166"/>
                <a:gridCol w="1071166"/>
              </a:tblGrid>
              <a:tr h="699492">
                <a:tc>
                  <a:txBody>
                    <a:bodyPr/>
                    <a:lstStyle/>
                    <a:p>
                      <a:endParaRPr kumimoji="1" lang="ja-JP" altLang="en-US">
                        <a:solidFill>
                          <a:schemeClr val="tx1"/>
                        </a:solidFill>
                      </a:endParaRPr>
                    </a:p>
                  </a:txBody>
                  <a:tcPr/>
                </a:tc>
                <a:tc>
                  <a:txBody>
                    <a:bodyPr/>
                    <a:lstStyle/>
                    <a:p>
                      <a:r>
                        <a:rPr kumimoji="1" lang="en-US" altLang="ja-JP" smtClean="0">
                          <a:solidFill>
                            <a:schemeClr val="tx1"/>
                          </a:solidFill>
                        </a:rPr>
                        <a:t>Ant</a:t>
                      </a:r>
                      <a:endParaRPr kumimoji="1" lang="ja-JP" altLang="en-US">
                        <a:solidFill>
                          <a:schemeClr val="tx1"/>
                        </a:solidFill>
                      </a:endParaRPr>
                    </a:p>
                  </a:txBody>
                  <a:tcPr/>
                </a:tc>
                <a:tc>
                  <a:txBody>
                    <a:bodyPr/>
                    <a:lstStyle/>
                    <a:p>
                      <a:r>
                        <a:rPr kumimoji="1" lang="en-US" altLang="ja-JP" smtClean="0">
                          <a:solidFill>
                            <a:schemeClr val="tx1"/>
                          </a:solidFill>
                        </a:rPr>
                        <a:t>Areca</a:t>
                      </a:r>
                      <a:endParaRPr kumimoji="1" lang="ja-JP" altLang="en-US">
                        <a:solidFill>
                          <a:schemeClr val="tx1"/>
                        </a:solidFill>
                      </a:endParaRPr>
                    </a:p>
                  </a:txBody>
                  <a:tcPr/>
                </a:tc>
                <a:tc>
                  <a:txBody>
                    <a:bodyPr/>
                    <a:lstStyle/>
                    <a:p>
                      <a:r>
                        <a:rPr kumimoji="1" lang="en-US" altLang="ja-JP" smtClean="0">
                          <a:solidFill>
                            <a:schemeClr val="tx1"/>
                          </a:solidFill>
                        </a:rPr>
                        <a:t>Argo</a:t>
                      </a:r>
                    </a:p>
                    <a:p>
                      <a:r>
                        <a:rPr kumimoji="1" lang="en-US" altLang="ja-JP" smtClean="0">
                          <a:solidFill>
                            <a:schemeClr val="tx1"/>
                          </a:solidFill>
                        </a:rPr>
                        <a:t>UML</a:t>
                      </a:r>
                      <a:endParaRPr kumimoji="1" lang="ja-JP" altLang="en-US">
                        <a:solidFill>
                          <a:schemeClr val="tx1"/>
                        </a:solidFill>
                      </a:endParaRPr>
                    </a:p>
                  </a:txBody>
                  <a:tcPr/>
                </a:tc>
                <a:tc>
                  <a:txBody>
                    <a:bodyPr/>
                    <a:lstStyle/>
                    <a:p>
                      <a:r>
                        <a:rPr kumimoji="1" lang="en-US" altLang="ja-JP" smtClean="0">
                          <a:solidFill>
                            <a:schemeClr val="tx1"/>
                          </a:solidFill>
                        </a:rPr>
                        <a:t>Free</a:t>
                      </a:r>
                    </a:p>
                    <a:p>
                      <a:r>
                        <a:rPr kumimoji="1" lang="en-US" altLang="ja-JP" smtClean="0">
                          <a:solidFill>
                            <a:schemeClr val="tx1"/>
                          </a:solidFill>
                        </a:rPr>
                        <a:t>Mind</a:t>
                      </a:r>
                      <a:endParaRPr kumimoji="1" lang="ja-JP" altLang="en-US">
                        <a:solidFill>
                          <a:schemeClr val="tx1"/>
                        </a:solidFill>
                      </a:endParaRPr>
                    </a:p>
                  </a:txBody>
                  <a:tcPr/>
                </a:tc>
                <a:tc>
                  <a:txBody>
                    <a:bodyPr/>
                    <a:lstStyle/>
                    <a:p>
                      <a:r>
                        <a:rPr kumimoji="1" lang="en-US" altLang="ja-JP" smtClean="0">
                          <a:solidFill>
                            <a:schemeClr val="tx1"/>
                          </a:solidFill>
                        </a:rPr>
                        <a:t>JDT_</a:t>
                      </a:r>
                    </a:p>
                    <a:p>
                      <a:r>
                        <a:rPr kumimoji="1" lang="en-US" altLang="ja-JP" smtClean="0">
                          <a:solidFill>
                            <a:schemeClr val="tx1"/>
                          </a:solidFill>
                        </a:rPr>
                        <a:t>Core</a:t>
                      </a:r>
                      <a:endParaRPr kumimoji="1" lang="ja-JP" altLang="en-US">
                        <a:solidFill>
                          <a:schemeClr val="tx1"/>
                        </a:solidFill>
                      </a:endParaRPr>
                    </a:p>
                  </a:txBody>
                  <a:tcPr/>
                </a:tc>
                <a:tc>
                  <a:txBody>
                    <a:bodyPr/>
                    <a:lstStyle/>
                    <a:p>
                      <a:r>
                        <a:rPr kumimoji="1" lang="en-US" altLang="ja-JP" err="1" smtClean="0">
                          <a:solidFill>
                            <a:schemeClr val="tx1"/>
                          </a:solidFill>
                        </a:rPr>
                        <a:t>jEdit</a:t>
                      </a:r>
                      <a:endParaRPr kumimoji="1" lang="ja-JP" altLang="en-US">
                        <a:solidFill>
                          <a:schemeClr val="tx1"/>
                        </a:solidFill>
                      </a:endParaRPr>
                    </a:p>
                  </a:txBody>
                  <a:tcPr/>
                </a:tc>
                <a:tc>
                  <a:txBody>
                    <a:bodyPr/>
                    <a:lstStyle/>
                    <a:p>
                      <a:r>
                        <a:rPr kumimoji="1" lang="en-US" altLang="ja-JP" smtClean="0">
                          <a:solidFill>
                            <a:schemeClr val="tx1"/>
                          </a:solidFill>
                        </a:rPr>
                        <a:t>Struts</a:t>
                      </a:r>
                      <a:endParaRPr kumimoji="1" lang="ja-JP" altLang="en-US">
                        <a:solidFill>
                          <a:schemeClr val="tx1"/>
                        </a:solidFill>
                      </a:endParaRPr>
                    </a:p>
                  </a:txBody>
                  <a:tcPr/>
                </a:tc>
              </a:tr>
              <a:tr h="699492">
                <a:tc>
                  <a:txBody>
                    <a:bodyPr/>
                    <a:lstStyle/>
                    <a:p>
                      <a:r>
                        <a:rPr kumimoji="1" lang="en-US" altLang="ja-JP" smtClean="0"/>
                        <a:t>AE</a:t>
                      </a:r>
                      <a:r>
                        <a:rPr kumimoji="1" lang="ja-JP" altLang="en-US" smtClean="0"/>
                        <a:t>修正</a:t>
                      </a:r>
                      <a:endParaRPr kumimoji="1" lang="ja-JP" altLang="en-US"/>
                    </a:p>
                  </a:txBody>
                  <a:tcPr/>
                </a:tc>
                <a:tc>
                  <a:txBody>
                    <a:bodyPr/>
                    <a:lstStyle/>
                    <a:p>
                      <a:r>
                        <a:rPr kumimoji="1" lang="en-US" altLang="ja-JP" smtClean="0"/>
                        <a:t>0.20</a:t>
                      </a:r>
                      <a:endParaRPr kumimoji="1" lang="ja-JP" altLang="en-US"/>
                    </a:p>
                  </a:txBody>
                  <a:tcPr/>
                </a:tc>
                <a:tc>
                  <a:txBody>
                    <a:bodyPr/>
                    <a:lstStyle/>
                    <a:p>
                      <a:r>
                        <a:rPr kumimoji="1" lang="en-US" altLang="ja-JP" smtClean="0"/>
                        <a:t>0.03</a:t>
                      </a:r>
                      <a:endParaRPr kumimoji="1" lang="ja-JP" altLang="en-US"/>
                    </a:p>
                  </a:txBody>
                  <a:tcPr/>
                </a:tc>
                <a:tc>
                  <a:txBody>
                    <a:bodyPr/>
                    <a:lstStyle/>
                    <a:p>
                      <a:r>
                        <a:rPr kumimoji="1" lang="en-US" altLang="ja-JP" smtClean="0"/>
                        <a:t>0.50</a:t>
                      </a:r>
                      <a:endParaRPr kumimoji="1" lang="ja-JP" altLang="en-US"/>
                    </a:p>
                  </a:txBody>
                  <a:tcPr/>
                </a:tc>
                <a:tc>
                  <a:txBody>
                    <a:bodyPr/>
                    <a:lstStyle/>
                    <a:p>
                      <a:r>
                        <a:rPr kumimoji="1" lang="en-US" altLang="ja-JP" smtClean="0"/>
                        <a:t>0.50</a:t>
                      </a:r>
                      <a:endParaRPr kumimoji="1" lang="ja-JP" altLang="en-US"/>
                    </a:p>
                  </a:txBody>
                  <a:tcPr/>
                </a:tc>
                <a:tc>
                  <a:txBody>
                    <a:bodyPr/>
                    <a:lstStyle/>
                    <a:p>
                      <a:r>
                        <a:rPr kumimoji="1" lang="en-US" altLang="ja-JP" smtClean="0"/>
                        <a:t>0.39</a:t>
                      </a:r>
                      <a:endParaRPr kumimoji="1" lang="ja-JP" altLang="en-US"/>
                    </a:p>
                  </a:txBody>
                  <a:tcPr/>
                </a:tc>
                <a:tc>
                  <a:txBody>
                    <a:bodyPr/>
                    <a:lstStyle/>
                    <a:p>
                      <a:r>
                        <a:rPr kumimoji="1" lang="en-US" altLang="ja-JP" smtClean="0"/>
                        <a:t>0.22</a:t>
                      </a:r>
                      <a:endParaRPr kumimoji="1" lang="ja-JP" altLang="en-US"/>
                    </a:p>
                  </a:txBody>
                  <a:tcPr/>
                </a:tc>
                <a:tc>
                  <a:txBody>
                    <a:bodyPr/>
                    <a:lstStyle/>
                    <a:p>
                      <a:r>
                        <a:rPr kumimoji="1" lang="en-US" altLang="ja-JP" smtClean="0"/>
                        <a:t>0.30</a:t>
                      </a:r>
                      <a:endParaRPr kumimoji="1" lang="ja-JP" altLang="en-US"/>
                    </a:p>
                  </a:txBody>
                  <a:tcPr/>
                </a:tc>
              </a:tr>
              <a:tr h="699492">
                <a:tc>
                  <a:txBody>
                    <a:bodyPr/>
                    <a:lstStyle/>
                    <a:p>
                      <a:r>
                        <a:rPr kumimoji="1" lang="en-US" altLang="ja-JP" smtClean="0"/>
                        <a:t>AE</a:t>
                      </a:r>
                      <a:r>
                        <a:rPr kumimoji="1" lang="ja-JP" altLang="en-US" smtClean="0"/>
                        <a:t>発生</a:t>
                      </a:r>
                      <a:endParaRPr kumimoji="1" lang="ja-JP" altLang="en-US"/>
                    </a:p>
                  </a:txBody>
                  <a:tcPr/>
                </a:tc>
                <a:tc>
                  <a:txBody>
                    <a:bodyPr/>
                    <a:lstStyle/>
                    <a:p>
                      <a:r>
                        <a:rPr kumimoji="1" lang="en-US" altLang="ja-JP" smtClean="0"/>
                        <a:t>0.11</a:t>
                      </a:r>
                      <a:endParaRPr kumimoji="1" lang="ja-JP" altLang="en-US"/>
                    </a:p>
                  </a:txBody>
                  <a:tcPr/>
                </a:tc>
                <a:tc>
                  <a:txBody>
                    <a:bodyPr/>
                    <a:lstStyle/>
                    <a:p>
                      <a:r>
                        <a:rPr kumimoji="1" lang="en-US" altLang="ja-JP" smtClean="0"/>
                        <a:t>0.06</a:t>
                      </a:r>
                      <a:endParaRPr kumimoji="1" lang="ja-JP" altLang="en-US"/>
                    </a:p>
                  </a:txBody>
                  <a:tcPr/>
                </a:tc>
                <a:tc>
                  <a:txBody>
                    <a:bodyPr/>
                    <a:lstStyle/>
                    <a:p>
                      <a:r>
                        <a:rPr kumimoji="1" lang="en-US" altLang="ja-JP" smtClean="0"/>
                        <a:t>0.10</a:t>
                      </a:r>
                      <a:endParaRPr kumimoji="1" lang="ja-JP" altLang="en-US"/>
                    </a:p>
                  </a:txBody>
                  <a:tcPr/>
                </a:tc>
                <a:tc>
                  <a:txBody>
                    <a:bodyPr/>
                    <a:lstStyle/>
                    <a:p>
                      <a:r>
                        <a:rPr kumimoji="1" lang="en-US" altLang="ja-JP" smtClean="0"/>
                        <a:t>0.56</a:t>
                      </a:r>
                      <a:endParaRPr kumimoji="1" lang="ja-JP" altLang="en-US"/>
                    </a:p>
                  </a:txBody>
                  <a:tcPr/>
                </a:tc>
                <a:tc>
                  <a:txBody>
                    <a:bodyPr/>
                    <a:lstStyle/>
                    <a:p>
                      <a:r>
                        <a:rPr kumimoji="1" lang="en-US" altLang="ja-JP" smtClean="0"/>
                        <a:t>0.35</a:t>
                      </a:r>
                      <a:endParaRPr kumimoji="1" lang="ja-JP" altLang="en-US"/>
                    </a:p>
                  </a:txBody>
                  <a:tcPr/>
                </a:tc>
                <a:tc>
                  <a:txBody>
                    <a:bodyPr/>
                    <a:lstStyle/>
                    <a:p>
                      <a:r>
                        <a:rPr kumimoji="1" lang="en-US" altLang="ja-JP" smtClean="0"/>
                        <a:t>0.13</a:t>
                      </a:r>
                      <a:endParaRPr kumimoji="1" lang="ja-JP" altLang="en-US"/>
                    </a:p>
                  </a:txBody>
                  <a:tcPr/>
                </a:tc>
                <a:tc>
                  <a:txBody>
                    <a:bodyPr/>
                    <a:lstStyle/>
                    <a:p>
                      <a:r>
                        <a:rPr kumimoji="1" lang="en-US" altLang="ja-JP" smtClean="0"/>
                        <a:t>0.22</a:t>
                      </a:r>
                      <a:endParaRPr kumimoji="1" lang="ja-JP" altLang="en-US"/>
                    </a:p>
                  </a:txBody>
                  <a:tcPr/>
                </a:tc>
              </a:tr>
              <a:tr h="699492">
                <a:tc>
                  <a:txBody>
                    <a:bodyPr/>
                    <a:lstStyle/>
                    <a:p>
                      <a:r>
                        <a:rPr kumimoji="1" lang="ja-JP" altLang="en-US" smtClean="0"/>
                        <a:t>アクセス消失</a:t>
                      </a:r>
                      <a:endParaRPr kumimoji="1" lang="ja-JP" altLang="en-US"/>
                    </a:p>
                  </a:txBody>
                  <a:tcPr/>
                </a:tc>
                <a:tc>
                  <a:txBody>
                    <a:bodyPr/>
                    <a:lstStyle/>
                    <a:p>
                      <a:r>
                        <a:rPr kumimoji="1" lang="en-US" altLang="ja-JP" smtClean="0"/>
                        <a:t>0.06</a:t>
                      </a:r>
                      <a:endParaRPr kumimoji="1" lang="ja-JP" altLang="en-US"/>
                    </a:p>
                  </a:txBody>
                  <a:tcPr/>
                </a:tc>
                <a:tc>
                  <a:txBody>
                    <a:bodyPr/>
                    <a:lstStyle/>
                    <a:p>
                      <a:r>
                        <a:rPr kumimoji="1" lang="en-US" altLang="ja-JP" smtClean="0"/>
                        <a:t>0.04</a:t>
                      </a:r>
                      <a:endParaRPr kumimoji="1" lang="ja-JP" altLang="en-US"/>
                    </a:p>
                  </a:txBody>
                  <a:tcPr/>
                </a:tc>
                <a:tc>
                  <a:txBody>
                    <a:bodyPr/>
                    <a:lstStyle/>
                    <a:p>
                      <a:r>
                        <a:rPr kumimoji="1" lang="en-US" altLang="ja-JP" smtClean="0"/>
                        <a:t>0.31</a:t>
                      </a:r>
                      <a:endParaRPr kumimoji="1" lang="ja-JP" altLang="en-US"/>
                    </a:p>
                  </a:txBody>
                  <a:tcPr/>
                </a:tc>
                <a:tc>
                  <a:txBody>
                    <a:bodyPr/>
                    <a:lstStyle/>
                    <a:p>
                      <a:r>
                        <a:rPr kumimoji="1" lang="en-US" altLang="ja-JP" smtClean="0"/>
                        <a:t>0.23</a:t>
                      </a:r>
                      <a:endParaRPr kumimoji="1" lang="ja-JP" altLang="en-US"/>
                    </a:p>
                  </a:txBody>
                  <a:tcPr/>
                </a:tc>
                <a:tc>
                  <a:txBody>
                    <a:bodyPr/>
                    <a:lstStyle/>
                    <a:p>
                      <a:r>
                        <a:rPr kumimoji="1" lang="en-US" altLang="ja-JP" smtClean="0"/>
                        <a:t>0.11</a:t>
                      </a:r>
                      <a:endParaRPr kumimoji="1" lang="ja-JP" altLang="en-US"/>
                    </a:p>
                  </a:txBody>
                  <a:tcPr/>
                </a:tc>
                <a:tc>
                  <a:txBody>
                    <a:bodyPr/>
                    <a:lstStyle/>
                    <a:p>
                      <a:r>
                        <a:rPr kumimoji="1" lang="en-US" altLang="ja-JP" smtClean="0"/>
                        <a:t>0.10</a:t>
                      </a:r>
                      <a:endParaRPr kumimoji="1" lang="ja-JP" altLang="en-US"/>
                    </a:p>
                  </a:txBody>
                  <a:tcPr/>
                </a:tc>
                <a:tc>
                  <a:txBody>
                    <a:bodyPr/>
                    <a:lstStyle/>
                    <a:p>
                      <a:r>
                        <a:rPr kumimoji="1" lang="en-US" altLang="ja-JP" smtClean="0"/>
                        <a:t>0.08</a:t>
                      </a:r>
                      <a:endParaRPr kumimoji="1" lang="ja-JP" altLang="en-US"/>
                    </a:p>
                  </a:txBody>
                  <a:tcPr/>
                </a:tc>
              </a:tr>
              <a:tr h="699492">
                <a:tc>
                  <a:txBody>
                    <a:bodyPr/>
                    <a:lstStyle/>
                    <a:p>
                      <a:r>
                        <a:rPr kumimoji="1" lang="en-US" altLang="ja-JP" smtClean="0"/>
                        <a:t>F/M</a:t>
                      </a:r>
                      <a:r>
                        <a:rPr kumimoji="1" lang="ja-JP" altLang="en-US" smtClean="0"/>
                        <a:t>作成</a:t>
                      </a:r>
                      <a:endParaRPr kumimoji="1" lang="ja-JP" altLang="en-US"/>
                    </a:p>
                  </a:txBody>
                  <a:tcPr/>
                </a:tc>
                <a:tc>
                  <a:txBody>
                    <a:bodyPr/>
                    <a:lstStyle/>
                    <a:p>
                      <a:r>
                        <a:rPr kumimoji="1" lang="en-US" altLang="ja-JP" smtClean="0"/>
                        <a:t>8.03</a:t>
                      </a:r>
                      <a:endParaRPr kumimoji="1" lang="ja-JP" altLang="en-US"/>
                    </a:p>
                  </a:txBody>
                  <a:tcPr/>
                </a:tc>
                <a:tc>
                  <a:txBody>
                    <a:bodyPr/>
                    <a:lstStyle/>
                    <a:p>
                      <a:r>
                        <a:rPr kumimoji="1" lang="en-US" altLang="ja-JP" smtClean="0"/>
                        <a:t>2.07</a:t>
                      </a:r>
                      <a:endParaRPr kumimoji="1" lang="ja-JP" altLang="en-US"/>
                    </a:p>
                  </a:txBody>
                  <a:tcPr/>
                </a:tc>
                <a:tc>
                  <a:txBody>
                    <a:bodyPr/>
                    <a:lstStyle/>
                    <a:p>
                      <a:r>
                        <a:rPr kumimoji="1" lang="en-US" altLang="ja-JP" smtClean="0"/>
                        <a:t>9.78</a:t>
                      </a:r>
                      <a:endParaRPr kumimoji="1" lang="ja-JP" altLang="en-US"/>
                    </a:p>
                  </a:txBody>
                  <a:tcPr/>
                </a:tc>
                <a:tc>
                  <a:txBody>
                    <a:bodyPr/>
                    <a:lstStyle/>
                    <a:p>
                      <a:r>
                        <a:rPr kumimoji="1" lang="en-US" altLang="ja-JP" smtClean="0"/>
                        <a:t>32.99</a:t>
                      </a:r>
                      <a:endParaRPr kumimoji="1" lang="ja-JP" altLang="en-US"/>
                    </a:p>
                  </a:txBody>
                  <a:tcPr/>
                </a:tc>
                <a:tc>
                  <a:txBody>
                    <a:bodyPr/>
                    <a:lstStyle/>
                    <a:p>
                      <a:r>
                        <a:rPr kumimoji="1" lang="en-US" altLang="ja-JP" smtClean="0"/>
                        <a:t>6.11</a:t>
                      </a:r>
                      <a:endParaRPr kumimoji="1" lang="ja-JP" altLang="en-US"/>
                    </a:p>
                  </a:txBody>
                  <a:tcPr/>
                </a:tc>
                <a:tc>
                  <a:txBody>
                    <a:bodyPr/>
                    <a:lstStyle/>
                    <a:p>
                      <a:r>
                        <a:rPr kumimoji="1" lang="en-US" altLang="ja-JP" smtClean="0"/>
                        <a:t>8.75</a:t>
                      </a:r>
                      <a:endParaRPr kumimoji="1" lang="ja-JP" altLang="en-US"/>
                    </a:p>
                  </a:txBody>
                  <a:tcPr/>
                </a:tc>
                <a:tc>
                  <a:txBody>
                    <a:bodyPr/>
                    <a:lstStyle/>
                    <a:p>
                      <a:r>
                        <a:rPr kumimoji="1" lang="en-US" altLang="ja-JP" smtClean="0"/>
                        <a:t>8.68</a:t>
                      </a:r>
                      <a:endParaRPr kumimoji="1" lang="ja-JP" altLang="en-US"/>
                    </a:p>
                  </a:txBody>
                  <a:tcPr/>
                </a:tc>
              </a:tr>
              <a:tr h="699492">
                <a:tc>
                  <a:txBody>
                    <a:bodyPr/>
                    <a:lstStyle/>
                    <a:p>
                      <a:r>
                        <a:rPr kumimoji="1" lang="en-US" altLang="ja-JP" smtClean="0"/>
                        <a:t>F/M</a:t>
                      </a:r>
                      <a:r>
                        <a:rPr kumimoji="1" lang="ja-JP" altLang="en-US" smtClean="0"/>
                        <a:t>削除</a:t>
                      </a:r>
                      <a:endParaRPr kumimoji="1" lang="ja-JP" altLang="en-US"/>
                    </a:p>
                  </a:txBody>
                  <a:tcPr/>
                </a:tc>
                <a:tc>
                  <a:txBody>
                    <a:bodyPr/>
                    <a:lstStyle/>
                    <a:p>
                      <a:r>
                        <a:rPr kumimoji="1" lang="en-US" altLang="ja-JP" smtClean="0"/>
                        <a:t>2.62</a:t>
                      </a:r>
                      <a:endParaRPr kumimoji="1" lang="ja-JP" altLang="en-US"/>
                    </a:p>
                  </a:txBody>
                  <a:tcPr/>
                </a:tc>
                <a:tc>
                  <a:txBody>
                    <a:bodyPr/>
                    <a:lstStyle/>
                    <a:p>
                      <a:r>
                        <a:rPr kumimoji="1" lang="en-US" altLang="ja-JP" smtClean="0"/>
                        <a:t>0.96</a:t>
                      </a:r>
                      <a:endParaRPr kumimoji="1" lang="ja-JP" altLang="en-US"/>
                    </a:p>
                  </a:txBody>
                  <a:tcPr/>
                </a:tc>
                <a:tc>
                  <a:txBody>
                    <a:bodyPr/>
                    <a:lstStyle/>
                    <a:p>
                      <a:r>
                        <a:rPr kumimoji="1" lang="en-US" altLang="ja-JP" smtClean="0"/>
                        <a:t>7.61</a:t>
                      </a:r>
                      <a:endParaRPr kumimoji="1" lang="ja-JP" altLang="en-US"/>
                    </a:p>
                  </a:txBody>
                  <a:tcPr/>
                </a:tc>
                <a:tc>
                  <a:txBody>
                    <a:bodyPr/>
                    <a:lstStyle/>
                    <a:p>
                      <a:r>
                        <a:rPr kumimoji="1" lang="en-US" altLang="ja-JP" smtClean="0"/>
                        <a:t>12.12</a:t>
                      </a:r>
                      <a:endParaRPr kumimoji="1" lang="ja-JP" altLang="en-US"/>
                    </a:p>
                  </a:txBody>
                  <a:tcPr/>
                </a:tc>
                <a:tc>
                  <a:txBody>
                    <a:bodyPr/>
                    <a:lstStyle/>
                    <a:p>
                      <a:r>
                        <a:rPr kumimoji="1" lang="en-US" altLang="ja-JP" smtClean="0"/>
                        <a:t>1.67</a:t>
                      </a:r>
                      <a:endParaRPr kumimoji="1" lang="ja-JP" altLang="en-US"/>
                    </a:p>
                  </a:txBody>
                  <a:tcPr/>
                </a:tc>
                <a:tc>
                  <a:txBody>
                    <a:bodyPr/>
                    <a:lstStyle/>
                    <a:p>
                      <a:r>
                        <a:rPr kumimoji="1" lang="en-US" altLang="ja-JP" smtClean="0"/>
                        <a:t>5.13</a:t>
                      </a:r>
                      <a:endParaRPr kumimoji="1" lang="ja-JP" altLang="en-US"/>
                    </a:p>
                  </a:txBody>
                  <a:tcPr/>
                </a:tc>
                <a:tc>
                  <a:txBody>
                    <a:bodyPr/>
                    <a:lstStyle/>
                    <a:p>
                      <a:r>
                        <a:rPr kumimoji="1" lang="en-US" altLang="ja-JP" smtClean="0"/>
                        <a:t>4.03</a:t>
                      </a:r>
                      <a:endParaRPr kumimoji="1" lang="ja-JP" altLang="en-US"/>
                    </a:p>
                  </a:txBody>
                  <a:tcPr/>
                </a:tc>
              </a:tr>
              <a:tr h="699492">
                <a:tc>
                  <a:txBody>
                    <a:bodyPr/>
                    <a:lstStyle/>
                    <a:p>
                      <a:r>
                        <a:rPr kumimoji="1" lang="ja-JP" altLang="en-US" smtClean="0"/>
                        <a:t>変化なし</a:t>
                      </a:r>
                      <a:endParaRPr kumimoji="1" lang="ja-JP" altLang="en-US"/>
                    </a:p>
                  </a:txBody>
                  <a:tcPr/>
                </a:tc>
                <a:tc>
                  <a:txBody>
                    <a:bodyPr/>
                    <a:lstStyle/>
                    <a:p>
                      <a:r>
                        <a:rPr kumimoji="1" lang="en-US" altLang="ja-JP" smtClean="0"/>
                        <a:t>88.98</a:t>
                      </a:r>
                      <a:endParaRPr kumimoji="1" lang="ja-JP" altLang="en-US"/>
                    </a:p>
                  </a:txBody>
                  <a:tcPr/>
                </a:tc>
                <a:tc>
                  <a:txBody>
                    <a:bodyPr/>
                    <a:lstStyle/>
                    <a:p>
                      <a:r>
                        <a:rPr kumimoji="1" lang="en-US" altLang="ja-JP" smtClean="0"/>
                        <a:t>96.86</a:t>
                      </a:r>
                      <a:endParaRPr kumimoji="1" lang="ja-JP" altLang="en-US"/>
                    </a:p>
                  </a:txBody>
                  <a:tcPr/>
                </a:tc>
                <a:tc>
                  <a:txBody>
                    <a:bodyPr/>
                    <a:lstStyle/>
                    <a:p>
                      <a:r>
                        <a:rPr kumimoji="1" lang="en-US" altLang="ja-JP" smtClean="0"/>
                        <a:t>81.7</a:t>
                      </a:r>
                      <a:endParaRPr kumimoji="1" lang="ja-JP" altLang="en-US"/>
                    </a:p>
                  </a:txBody>
                  <a:tcPr/>
                </a:tc>
                <a:tc>
                  <a:txBody>
                    <a:bodyPr/>
                    <a:lstStyle/>
                    <a:p>
                      <a:r>
                        <a:rPr kumimoji="1" lang="en-US" altLang="ja-JP" smtClean="0"/>
                        <a:t>53.59</a:t>
                      </a:r>
                      <a:endParaRPr kumimoji="1" lang="ja-JP" altLang="en-US"/>
                    </a:p>
                  </a:txBody>
                  <a:tcPr/>
                </a:tc>
                <a:tc>
                  <a:txBody>
                    <a:bodyPr/>
                    <a:lstStyle/>
                    <a:p>
                      <a:r>
                        <a:rPr kumimoji="1" lang="en-US" altLang="ja-JP" smtClean="0"/>
                        <a:t>91.36</a:t>
                      </a:r>
                      <a:endParaRPr kumimoji="1" lang="ja-JP" altLang="en-US"/>
                    </a:p>
                  </a:txBody>
                  <a:tcPr/>
                </a:tc>
                <a:tc>
                  <a:txBody>
                    <a:bodyPr/>
                    <a:lstStyle/>
                    <a:p>
                      <a:r>
                        <a:rPr kumimoji="1" lang="en-US" altLang="ja-JP" smtClean="0"/>
                        <a:t>85.68</a:t>
                      </a:r>
                      <a:endParaRPr kumimoji="1" lang="ja-JP" altLang="en-US"/>
                    </a:p>
                  </a:txBody>
                  <a:tcPr/>
                </a:tc>
                <a:tc>
                  <a:txBody>
                    <a:bodyPr/>
                    <a:lstStyle/>
                    <a:p>
                      <a:r>
                        <a:rPr kumimoji="1" lang="en-US" altLang="ja-JP" smtClean="0"/>
                        <a:t>86.68</a:t>
                      </a:r>
                      <a:endParaRPr kumimoji="1" lang="ja-JP" altLang="en-US"/>
                    </a:p>
                  </a:txBody>
                  <a:tcPr/>
                </a:tc>
              </a:tr>
            </a:tbl>
          </a:graphicData>
        </a:graphic>
      </p:graphicFrame>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22</a:t>
            </a:fld>
            <a:endParaRPr lang="ja-JP" altLang="en-US"/>
          </a:p>
        </p:txBody>
      </p:sp>
    </p:spTree>
    <p:extLst>
      <p:ext uri="{BB962C8B-B14F-4D97-AF65-F5344CB8AC3E}">
        <p14:creationId xmlns:p14="http://schemas.microsoft.com/office/powerpoint/2010/main" val="160059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実験１：メソッド</a:t>
            </a:r>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23</a:t>
            </a:fld>
            <a:endParaRPr lang="ja-JP" altLang="en-US"/>
          </a:p>
        </p:txBody>
      </p:sp>
      <p:graphicFrame>
        <p:nvGraphicFramePr>
          <p:cNvPr id="5" name="コンテンツ プレースホルダー 4"/>
          <p:cNvGraphicFramePr>
            <a:graphicFrameLocks/>
          </p:cNvGraphicFramePr>
          <p:nvPr>
            <p:extLst>
              <p:ext uri="{D42A27DB-BD31-4B8C-83A1-F6EECF244321}">
                <p14:modId xmlns:p14="http://schemas.microsoft.com/office/powerpoint/2010/main" val="877975738"/>
              </p:ext>
            </p:extLst>
          </p:nvPr>
        </p:nvGraphicFramePr>
        <p:xfrm>
          <a:off x="323850" y="1412875"/>
          <a:ext cx="8569328" cy="4896444"/>
        </p:xfrm>
        <a:graphic>
          <a:graphicData uri="http://schemas.openxmlformats.org/drawingml/2006/table">
            <a:tbl>
              <a:tblPr firstRow="1" bandRow="1">
                <a:tableStyleId>{EB344D84-9AFB-497E-A393-DC336BA19D2E}</a:tableStyleId>
              </a:tblPr>
              <a:tblGrid>
                <a:gridCol w="1071166"/>
                <a:gridCol w="1071166"/>
                <a:gridCol w="1071166"/>
                <a:gridCol w="1071166"/>
                <a:gridCol w="1071166"/>
                <a:gridCol w="1071166"/>
                <a:gridCol w="1071166"/>
                <a:gridCol w="1071166"/>
              </a:tblGrid>
              <a:tr h="699492">
                <a:tc>
                  <a:txBody>
                    <a:bodyPr/>
                    <a:lstStyle/>
                    <a:p>
                      <a:endParaRPr kumimoji="1" lang="ja-JP" altLang="en-US">
                        <a:solidFill>
                          <a:schemeClr val="tx1"/>
                        </a:solidFill>
                      </a:endParaRPr>
                    </a:p>
                  </a:txBody>
                  <a:tcPr/>
                </a:tc>
                <a:tc>
                  <a:txBody>
                    <a:bodyPr/>
                    <a:lstStyle/>
                    <a:p>
                      <a:r>
                        <a:rPr kumimoji="1" lang="en-US" altLang="ja-JP" smtClean="0">
                          <a:solidFill>
                            <a:schemeClr val="tx1"/>
                          </a:solidFill>
                        </a:rPr>
                        <a:t>Ant</a:t>
                      </a:r>
                      <a:endParaRPr kumimoji="1" lang="ja-JP" altLang="en-US">
                        <a:solidFill>
                          <a:schemeClr val="tx1"/>
                        </a:solidFill>
                      </a:endParaRPr>
                    </a:p>
                  </a:txBody>
                  <a:tcPr/>
                </a:tc>
                <a:tc>
                  <a:txBody>
                    <a:bodyPr/>
                    <a:lstStyle/>
                    <a:p>
                      <a:r>
                        <a:rPr kumimoji="1" lang="en-US" altLang="ja-JP" smtClean="0">
                          <a:solidFill>
                            <a:schemeClr val="tx1"/>
                          </a:solidFill>
                        </a:rPr>
                        <a:t>Areca</a:t>
                      </a:r>
                      <a:endParaRPr kumimoji="1" lang="ja-JP" altLang="en-US">
                        <a:solidFill>
                          <a:schemeClr val="tx1"/>
                        </a:solidFill>
                      </a:endParaRPr>
                    </a:p>
                  </a:txBody>
                  <a:tcPr/>
                </a:tc>
                <a:tc>
                  <a:txBody>
                    <a:bodyPr/>
                    <a:lstStyle/>
                    <a:p>
                      <a:r>
                        <a:rPr kumimoji="1" lang="en-US" altLang="ja-JP" smtClean="0">
                          <a:solidFill>
                            <a:schemeClr val="tx1"/>
                          </a:solidFill>
                        </a:rPr>
                        <a:t>Argo</a:t>
                      </a:r>
                    </a:p>
                    <a:p>
                      <a:r>
                        <a:rPr kumimoji="1" lang="en-US" altLang="ja-JP" smtClean="0">
                          <a:solidFill>
                            <a:schemeClr val="tx1"/>
                          </a:solidFill>
                        </a:rPr>
                        <a:t>UML</a:t>
                      </a:r>
                      <a:endParaRPr kumimoji="1" lang="ja-JP" altLang="en-US">
                        <a:solidFill>
                          <a:schemeClr val="tx1"/>
                        </a:solidFill>
                      </a:endParaRPr>
                    </a:p>
                  </a:txBody>
                  <a:tcPr/>
                </a:tc>
                <a:tc>
                  <a:txBody>
                    <a:bodyPr/>
                    <a:lstStyle/>
                    <a:p>
                      <a:r>
                        <a:rPr kumimoji="1" lang="en-US" altLang="ja-JP" smtClean="0">
                          <a:solidFill>
                            <a:schemeClr val="tx1"/>
                          </a:solidFill>
                        </a:rPr>
                        <a:t>Free</a:t>
                      </a:r>
                    </a:p>
                    <a:p>
                      <a:r>
                        <a:rPr kumimoji="1" lang="en-US" altLang="ja-JP" smtClean="0">
                          <a:solidFill>
                            <a:schemeClr val="tx1"/>
                          </a:solidFill>
                        </a:rPr>
                        <a:t>Mind</a:t>
                      </a:r>
                      <a:endParaRPr kumimoji="1" lang="ja-JP" altLang="en-US">
                        <a:solidFill>
                          <a:schemeClr val="tx1"/>
                        </a:solidFill>
                      </a:endParaRPr>
                    </a:p>
                  </a:txBody>
                  <a:tcPr/>
                </a:tc>
                <a:tc>
                  <a:txBody>
                    <a:bodyPr/>
                    <a:lstStyle/>
                    <a:p>
                      <a:r>
                        <a:rPr kumimoji="1" lang="en-US" altLang="ja-JP" smtClean="0">
                          <a:solidFill>
                            <a:schemeClr val="tx1"/>
                          </a:solidFill>
                        </a:rPr>
                        <a:t>JDT_</a:t>
                      </a:r>
                    </a:p>
                    <a:p>
                      <a:r>
                        <a:rPr kumimoji="1" lang="en-US" altLang="ja-JP" smtClean="0">
                          <a:solidFill>
                            <a:schemeClr val="tx1"/>
                          </a:solidFill>
                        </a:rPr>
                        <a:t>Core</a:t>
                      </a:r>
                      <a:endParaRPr kumimoji="1" lang="ja-JP" altLang="en-US">
                        <a:solidFill>
                          <a:schemeClr val="tx1"/>
                        </a:solidFill>
                      </a:endParaRPr>
                    </a:p>
                  </a:txBody>
                  <a:tcPr/>
                </a:tc>
                <a:tc>
                  <a:txBody>
                    <a:bodyPr/>
                    <a:lstStyle/>
                    <a:p>
                      <a:r>
                        <a:rPr kumimoji="1" lang="en-US" altLang="ja-JP" err="1" smtClean="0">
                          <a:solidFill>
                            <a:schemeClr val="tx1"/>
                          </a:solidFill>
                        </a:rPr>
                        <a:t>jEdit</a:t>
                      </a:r>
                      <a:endParaRPr kumimoji="1" lang="ja-JP" altLang="en-US">
                        <a:solidFill>
                          <a:schemeClr val="tx1"/>
                        </a:solidFill>
                      </a:endParaRPr>
                    </a:p>
                  </a:txBody>
                  <a:tcPr/>
                </a:tc>
                <a:tc>
                  <a:txBody>
                    <a:bodyPr/>
                    <a:lstStyle/>
                    <a:p>
                      <a:r>
                        <a:rPr kumimoji="1" lang="en-US" altLang="ja-JP" smtClean="0">
                          <a:solidFill>
                            <a:schemeClr val="tx1"/>
                          </a:solidFill>
                        </a:rPr>
                        <a:t>Struts</a:t>
                      </a:r>
                      <a:endParaRPr kumimoji="1" lang="ja-JP" altLang="en-US">
                        <a:solidFill>
                          <a:schemeClr val="tx1"/>
                        </a:solidFill>
                      </a:endParaRPr>
                    </a:p>
                  </a:txBody>
                  <a:tcPr/>
                </a:tc>
              </a:tr>
              <a:tr h="699492">
                <a:tc>
                  <a:txBody>
                    <a:bodyPr/>
                    <a:lstStyle/>
                    <a:p>
                      <a:r>
                        <a:rPr kumimoji="1" lang="en-US" altLang="ja-JP" smtClean="0"/>
                        <a:t>AE</a:t>
                      </a:r>
                      <a:r>
                        <a:rPr kumimoji="1" lang="ja-JP" altLang="en-US" smtClean="0"/>
                        <a:t>修正</a:t>
                      </a:r>
                      <a:endParaRPr kumimoji="1" lang="ja-JP" altLang="en-US"/>
                    </a:p>
                  </a:txBody>
                  <a:tcPr/>
                </a:tc>
                <a:tc>
                  <a:txBody>
                    <a:bodyPr/>
                    <a:lstStyle/>
                    <a:p>
                      <a:r>
                        <a:rPr lang="en-US" altLang="ja-JP" smtClean="0"/>
                        <a:t>0.26</a:t>
                      </a:r>
                      <a:endParaRPr lang="ja-JP" altLang="en-US"/>
                    </a:p>
                  </a:txBody>
                  <a:tcPr/>
                </a:tc>
                <a:tc>
                  <a:txBody>
                    <a:bodyPr/>
                    <a:lstStyle/>
                    <a:p>
                      <a:r>
                        <a:rPr lang="en-US" altLang="ja-JP" smtClean="0"/>
                        <a:t>0.10</a:t>
                      </a:r>
                      <a:endParaRPr lang="ja-JP" altLang="en-US"/>
                    </a:p>
                  </a:txBody>
                  <a:tcPr/>
                </a:tc>
                <a:tc>
                  <a:txBody>
                    <a:bodyPr/>
                    <a:lstStyle/>
                    <a:p>
                      <a:r>
                        <a:rPr lang="en-US" altLang="ja-JP" smtClean="0"/>
                        <a:t>0.41</a:t>
                      </a:r>
                      <a:endParaRPr lang="ja-JP" altLang="en-US"/>
                    </a:p>
                  </a:txBody>
                  <a:tcPr/>
                </a:tc>
                <a:tc>
                  <a:txBody>
                    <a:bodyPr/>
                    <a:lstStyle/>
                    <a:p>
                      <a:r>
                        <a:rPr lang="en-US" altLang="ja-JP" smtClean="0"/>
                        <a:t>0.74</a:t>
                      </a:r>
                      <a:endParaRPr lang="ja-JP" altLang="en-US"/>
                    </a:p>
                  </a:txBody>
                  <a:tcPr/>
                </a:tc>
                <a:tc>
                  <a:txBody>
                    <a:bodyPr/>
                    <a:lstStyle/>
                    <a:p>
                      <a:r>
                        <a:rPr lang="en-US" altLang="ja-JP" smtClean="0"/>
                        <a:t>0.48</a:t>
                      </a:r>
                      <a:endParaRPr lang="ja-JP" altLang="en-US"/>
                    </a:p>
                  </a:txBody>
                  <a:tcPr/>
                </a:tc>
                <a:tc>
                  <a:txBody>
                    <a:bodyPr/>
                    <a:lstStyle/>
                    <a:p>
                      <a:r>
                        <a:rPr lang="en-US" altLang="ja-JP" smtClean="0"/>
                        <a:t>0.31</a:t>
                      </a:r>
                      <a:endParaRPr lang="ja-JP" altLang="en-US"/>
                    </a:p>
                  </a:txBody>
                  <a:tcPr/>
                </a:tc>
                <a:tc>
                  <a:txBody>
                    <a:bodyPr/>
                    <a:lstStyle/>
                    <a:p>
                      <a:r>
                        <a:rPr lang="en-US" altLang="ja-JP" smtClean="0"/>
                        <a:t>0.16</a:t>
                      </a:r>
                      <a:endParaRPr lang="ja-JP" altLang="en-US"/>
                    </a:p>
                  </a:txBody>
                  <a:tcPr/>
                </a:tc>
              </a:tr>
              <a:tr h="699492">
                <a:tc>
                  <a:txBody>
                    <a:bodyPr/>
                    <a:lstStyle/>
                    <a:p>
                      <a:r>
                        <a:rPr kumimoji="1" lang="en-US" altLang="ja-JP" smtClean="0"/>
                        <a:t>AE</a:t>
                      </a:r>
                      <a:r>
                        <a:rPr kumimoji="1" lang="ja-JP" altLang="en-US" smtClean="0"/>
                        <a:t>発生</a:t>
                      </a:r>
                      <a:endParaRPr kumimoji="1" lang="ja-JP" altLang="en-US"/>
                    </a:p>
                  </a:txBody>
                  <a:tcPr/>
                </a:tc>
                <a:tc>
                  <a:txBody>
                    <a:bodyPr/>
                    <a:lstStyle/>
                    <a:p>
                      <a:r>
                        <a:rPr lang="en-US" altLang="ja-JP" smtClean="0"/>
                        <a:t>0.19</a:t>
                      </a:r>
                      <a:endParaRPr lang="ja-JP" altLang="en-US"/>
                    </a:p>
                  </a:txBody>
                  <a:tcPr/>
                </a:tc>
                <a:tc>
                  <a:txBody>
                    <a:bodyPr/>
                    <a:lstStyle/>
                    <a:p>
                      <a:r>
                        <a:rPr lang="en-US" altLang="ja-JP" smtClean="0"/>
                        <a:t>0.03</a:t>
                      </a:r>
                      <a:endParaRPr lang="ja-JP" altLang="en-US"/>
                    </a:p>
                  </a:txBody>
                  <a:tcPr/>
                </a:tc>
                <a:tc>
                  <a:txBody>
                    <a:bodyPr/>
                    <a:lstStyle/>
                    <a:p>
                      <a:r>
                        <a:rPr lang="en-US" altLang="ja-JP" smtClean="0"/>
                        <a:t>0.16</a:t>
                      </a:r>
                      <a:endParaRPr lang="ja-JP" altLang="en-US"/>
                    </a:p>
                  </a:txBody>
                  <a:tcPr/>
                </a:tc>
                <a:tc>
                  <a:txBody>
                    <a:bodyPr/>
                    <a:lstStyle/>
                    <a:p>
                      <a:r>
                        <a:rPr lang="en-US" altLang="ja-JP" smtClean="0"/>
                        <a:t>0.26</a:t>
                      </a:r>
                      <a:endParaRPr lang="ja-JP" altLang="en-US"/>
                    </a:p>
                  </a:txBody>
                  <a:tcPr/>
                </a:tc>
                <a:tc>
                  <a:txBody>
                    <a:bodyPr/>
                    <a:lstStyle/>
                    <a:p>
                      <a:r>
                        <a:rPr lang="en-US" altLang="ja-JP" smtClean="0"/>
                        <a:t>0.28</a:t>
                      </a:r>
                      <a:endParaRPr lang="ja-JP" altLang="en-US"/>
                    </a:p>
                  </a:txBody>
                  <a:tcPr/>
                </a:tc>
                <a:tc>
                  <a:txBody>
                    <a:bodyPr/>
                    <a:lstStyle/>
                    <a:p>
                      <a:r>
                        <a:rPr lang="en-US" altLang="ja-JP" smtClean="0"/>
                        <a:t>0.21</a:t>
                      </a:r>
                      <a:endParaRPr lang="ja-JP" altLang="en-US"/>
                    </a:p>
                  </a:txBody>
                  <a:tcPr/>
                </a:tc>
                <a:tc>
                  <a:txBody>
                    <a:bodyPr/>
                    <a:lstStyle/>
                    <a:p>
                      <a:r>
                        <a:rPr lang="en-US" altLang="ja-JP" smtClean="0"/>
                        <a:t>0.20</a:t>
                      </a:r>
                      <a:endParaRPr lang="ja-JP" altLang="en-US"/>
                    </a:p>
                  </a:txBody>
                  <a:tcPr/>
                </a:tc>
              </a:tr>
              <a:tr h="699492">
                <a:tc>
                  <a:txBody>
                    <a:bodyPr/>
                    <a:lstStyle/>
                    <a:p>
                      <a:r>
                        <a:rPr kumimoji="1" lang="ja-JP" altLang="en-US" smtClean="0"/>
                        <a:t>アクセス消失</a:t>
                      </a:r>
                      <a:endParaRPr kumimoji="1" lang="ja-JP" altLang="en-US"/>
                    </a:p>
                  </a:txBody>
                  <a:tcPr/>
                </a:tc>
                <a:tc>
                  <a:txBody>
                    <a:bodyPr/>
                    <a:lstStyle/>
                    <a:p>
                      <a:r>
                        <a:rPr lang="en-US" altLang="ja-JP" smtClean="0"/>
                        <a:t>0.13</a:t>
                      </a:r>
                      <a:endParaRPr lang="ja-JP" altLang="en-US"/>
                    </a:p>
                  </a:txBody>
                  <a:tcPr/>
                </a:tc>
                <a:tc>
                  <a:txBody>
                    <a:bodyPr/>
                    <a:lstStyle/>
                    <a:p>
                      <a:r>
                        <a:rPr lang="en-US" altLang="ja-JP" smtClean="0"/>
                        <a:t>0.05</a:t>
                      </a:r>
                      <a:endParaRPr lang="ja-JP" altLang="en-US"/>
                    </a:p>
                  </a:txBody>
                  <a:tcPr/>
                </a:tc>
                <a:tc>
                  <a:txBody>
                    <a:bodyPr/>
                    <a:lstStyle/>
                    <a:p>
                      <a:r>
                        <a:rPr lang="en-US" altLang="ja-JP" smtClean="0"/>
                        <a:t>0.33</a:t>
                      </a:r>
                      <a:endParaRPr lang="ja-JP" altLang="en-US"/>
                    </a:p>
                  </a:txBody>
                  <a:tcPr/>
                </a:tc>
                <a:tc>
                  <a:txBody>
                    <a:bodyPr/>
                    <a:lstStyle/>
                    <a:p>
                      <a:r>
                        <a:rPr lang="en-US" altLang="ja-JP" smtClean="0"/>
                        <a:t>0.39</a:t>
                      </a:r>
                      <a:endParaRPr lang="ja-JP" altLang="en-US"/>
                    </a:p>
                  </a:txBody>
                  <a:tcPr/>
                </a:tc>
                <a:tc>
                  <a:txBody>
                    <a:bodyPr/>
                    <a:lstStyle/>
                    <a:p>
                      <a:r>
                        <a:rPr lang="en-US" altLang="ja-JP" smtClean="0"/>
                        <a:t>0.19</a:t>
                      </a:r>
                      <a:endParaRPr lang="ja-JP" altLang="en-US"/>
                    </a:p>
                  </a:txBody>
                  <a:tcPr/>
                </a:tc>
                <a:tc>
                  <a:txBody>
                    <a:bodyPr/>
                    <a:lstStyle/>
                    <a:p>
                      <a:r>
                        <a:rPr lang="en-US" altLang="ja-JP" smtClean="0"/>
                        <a:t>0.24</a:t>
                      </a:r>
                      <a:endParaRPr lang="ja-JP" altLang="en-US"/>
                    </a:p>
                  </a:txBody>
                  <a:tcPr/>
                </a:tc>
                <a:tc>
                  <a:txBody>
                    <a:bodyPr/>
                    <a:lstStyle/>
                    <a:p>
                      <a:r>
                        <a:rPr lang="en-US" altLang="ja-JP" smtClean="0"/>
                        <a:t>0.06</a:t>
                      </a:r>
                      <a:endParaRPr lang="ja-JP" altLang="en-US"/>
                    </a:p>
                  </a:txBody>
                  <a:tcPr/>
                </a:tc>
              </a:tr>
              <a:tr h="699492">
                <a:tc>
                  <a:txBody>
                    <a:bodyPr/>
                    <a:lstStyle/>
                    <a:p>
                      <a:r>
                        <a:rPr kumimoji="1" lang="en-US" altLang="ja-JP" smtClean="0"/>
                        <a:t>F/M</a:t>
                      </a:r>
                      <a:r>
                        <a:rPr kumimoji="1" lang="ja-JP" altLang="en-US" smtClean="0"/>
                        <a:t>作成</a:t>
                      </a:r>
                      <a:endParaRPr kumimoji="1" lang="ja-JP" altLang="en-US"/>
                    </a:p>
                  </a:txBody>
                  <a:tcPr/>
                </a:tc>
                <a:tc>
                  <a:txBody>
                    <a:bodyPr/>
                    <a:lstStyle/>
                    <a:p>
                      <a:r>
                        <a:rPr lang="en-US" altLang="ja-JP" smtClean="0"/>
                        <a:t>7.83</a:t>
                      </a:r>
                      <a:endParaRPr lang="ja-JP" altLang="en-US"/>
                    </a:p>
                  </a:txBody>
                  <a:tcPr/>
                </a:tc>
                <a:tc>
                  <a:txBody>
                    <a:bodyPr/>
                    <a:lstStyle/>
                    <a:p>
                      <a:r>
                        <a:rPr lang="en-US" altLang="ja-JP" smtClean="0"/>
                        <a:t>2.48</a:t>
                      </a:r>
                      <a:endParaRPr lang="ja-JP" altLang="en-US"/>
                    </a:p>
                  </a:txBody>
                  <a:tcPr/>
                </a:tc>
                <a:tc>
                  <a:txBody>
                    <a:bodyPr/>
                    <a:lstStyle/>
                    <a:p>
                      <a:r>
                        <a:rPr lang="en-US" altLang="ja-JP" smtClean="0"/>
                        <a:t>10.17</a:t>
                      </a:r>
                      <a:endParaRPr lang="ja-JP" altLang="en-US"/>
                    </a:p>
                  </a:txBody>
                  <a:tcPr/>
                </a:tc>
                <a:tc>
                  <a:txBody>
                    <a:bodyPr/>
                    <a:lstStyle/>
                    <a:p>
                      <a:r>
                        <a:rPr lang="en-US" altLang="ja-JP" smtClean="0"/>
                        <a:t>31.85</a:t>
                      </a:r>
                      <a:endParaRPr lang="ja-JP" altLang="en-US"/>
                    </a:p>
                  </a:txBody>
                  <a:tcPr/>
                </a:tc>
                <a:tc>
                  <a:txBody>
                    <a:bodyPr/>
                    <a:lstStyle/>
                    <a:p>
                      <a:r>
                        <a:rPr lang="en-US" altLang="ja-JP" smtClean="0"/>
                        <a:t>5.97</a:t>
                      </a:r>
                      <a:endParaRPr lang="ja-JP" altLang="en-US"/>
                    </a:p>
                  </a:txBody>
                  <a:tcPr/>
                </a:tc>
                <a:tc>
                  <a:txBody>
                    <a:bodyPr/>
                    <a:lstStyle/>
                    <a:p>
                      <a:r>
                        <a:rPr lang="en-US" altLang="ja-JP" smtClean="0"/>
                        <a:t>8.55</a:t>
                      </a:r>
                      <a:endParaRPr lang="ja-JP" altLang="en-US"/>
                    </a:p>
                  </a:txBody>
                  <a:tcPr/>
                </a:tc>
                <a:tc>
                  <a:txBody>
                    <a:bodyPr/>
                    <a:lstStyle/>
                    <a:p>
                      <a:r>
                        <a:rPr lang="en-US" altLang="ja-JP" smtClean="0"/>
                        <a:t>9.21</a:t>
                      </a:r>
                      <a:endParaRPr lang="ja-JP" altLang="en-US"/>
                    </a:p>
                  </a:txBody>
                  <a:tcPr/>
                </a:tc>
              </a:tr>
              <a:tr h="699492">
                <a:tc>
                  <a:txBody>
                    <a:bodyPr/>
                    <a:lstStyle/>
                    <a:p>
                      <a:r>
                        <a:rPr kumimoji="1" lang="en-US" altLang="ja-JP" smtClean="0"/>
                        <a:t>F/M</a:t>
                      </a:r>
                      <a:r>
                        <a:rPr kumimoji="1" lang="ja-JP" altLang="en-US" smtClean="0"/>
                        <a:t>削除</a:t>
                      </a:r>
                      <a:endParaRPr kumimoji="1" lang="ja-JP" altLang="en-US"/>
                    </a:p>
                  </a:txBody>
                  <a:tcPr/>
                </a:tc>
                <a:tc>
                  <a:txBody>
                    <a:bodyPr/>
                    <a:lstStyle/>
                    <a:p>
                      <a:r>
                        <a:rPr lang="en-US" altLang="ja-JP" smtClean="0"/>
                        <a:t>1.77</a:t>
                      </a:r>
                      <a:endParaRPr lang="ja-JP" altLang="en-US"/>
                    </a:p>
                  </a:txBody>
                  <a:tcPr/>
                </a:tc>
                <a:tc>
                  <a:txBody>
                    <a:bodyPr/>
                    <a:lstStyle/>
                    <a:p>
                      <a:r>
                        <a:rPr lang="en-US" altLang="ja-JP" smtClean="0"/>
                        <a:t>1.53</a:t>
                      </a:r>
                      <a:endParaRPr lang="ja-JP" altLang="en-US"/>
                    </a:p>
                  </a:txBody>
                  <a:tcPr/>
                </a:tc>
                <a:tc>
                  <a:txBody>
                    <a:bodyPr/>
                    <a:lstStyle/>
                    <a:p>
                      <a:r>
                        <a:rPr lang="en-US" altLang="ja-JP" smtClean="0"/>
                        <a:t>6.16</a:t>
                      </a:r>
                      <a:endParaRPr lang="ja-JP" altLang="en-US"/>
                    </a:p>
                  </a:txBody>
                  <a:tcPr/>
                </a:tc>
                <a:tc>
                  <a:txBody>
                    <a:bodyPr/>
                    <a:lstStyle/>
                    <a:p>
                      <a:r>
                        <a:rPr lang="en-US" altLang="ja-JP" smtClean="0"/>
                        <a:t>15.81</a:t>
                      </a:r>
                      <a:endParaRPr lang="ja-JP" altLang="en-US"/>
                    </a:p>
                  </a:txBody>
                  <a:tcPr/>
                </a:tc>
                <a:tc>
                  <a:txBody>
                    <a:bodyPr/>
                    <a:lstStyle/>
                    <a:p>
                      <a:r>
                        <a:rPr lang="en-US" altLang="ja-JP" smtClean="0"/>
                        <a:t>2.77</a:t>
                      </a:r>
                      <a:endParaRPr lang="ja-JP" altLang="en-US"/>
                    </a:p>
                  </a:txBody>
                  <a:tcPr/>
                </a:tc>
                <a:tc>
                  <a:txBody>
                    <a:bodyPr/>
                    <a:lstStyle/>
                    <a:p>
                      <a:r>
                        <a:rPr lang="en-US" altLang="ja-JP" smtClean="0"/>
                        <a:t>4.83</a:t>
                      </a:r>
                      <a:endParaRPr lang="ja-JP" altLang="en-US"/>
                    </a:p>
                  </a:txBody>
                  <a:tcPr/>
                </a:tc>
                <a:tc>
                  <a:txBody>
                    <a:bodyPr/>
                    <a:lstStyle/>
                    <a:p>
                      <a:r>
                        <a:rPr lang="en-US" altLang="ja-JP" smtClean="0"/>
                        <a:t>4.8</a:t>
                      </a:r>
                      <a:endParaRPr lang="ja-JP" altLang="en-US"/>
                    </a:p>
                  </a:txBody>
                  <a:tcPr/>
                </a:tc>
              </a:tr>
              <a:tr h="699492">
                <a:tc>
                  <a:txBody>
                    <a:bodyPr/>
                    <a:lstStyle/>
                    <a:p>
                      <a:r>
                        <a:rPr kumimoji="1" lang="ja-JP" altLang="en-US" smtClean="0"/>
                        <a:t>変化なし</a:t>
                      </a:r>
                      <a:endParaRPr kumimoji="1" lang="ja-JP" altLang="en-US"/>
                    </a:p>
                  </a:txBody>
                  <a:tcPr/>
                </a:tc>
                <a:tc>
                  <a:txBody>
                    <a:bodyPr/>
                    <a:lstStyle/>
                    <a:p>
                      <a:r>
                        <a:rPr lang="en-US" altLang="ja-JP" smtClean="0"/>
                        <a:t>89.82</a:t>
                      </a:r>
                      <a:endParaRPr lang="ja-JP" altLang="en-US"/>
                    </a:p>
                  </a:txBody>
                  <a:tcPr/>
                </a:tc>
                <a:tc>
                  <a:txBody>
                    <a:bodyPr/>
                    <a:lstStyle/>
                    <a:p>
                      <a:r>
                        <a:rPr lang="en-US" altLang="ja-JP" smtClean="0"/>
                        <a:t>95.82</a:t>
                      </a:r>
                      <a:endParaRPr lang="ja-JP" altLang="en-US"/>
                    </a:p>
                  </a:txBody>
                  <a:tcPr/>
                </a:tc>
                <a:tc>
                  <a:txBody>
                    <a:bodyPr/>
                    <a:lstStyle/>
                    <a:p>
                      <a:r>
                        <a:rPr lang="en-US" altLang="ja-JP" smtClean="0"/>
                        <a:t>82.78</a:t>
                      </a:r>
                      <a:endParaRPr lang="ja-JP" altLang="en-US"/>
                    </a:p>
                  </a:txBody>
                  <a:tcPr/>
                </a:tc>
                <a:tc>
                  <a:txBody>
                    <a:bodyPr/>
                    <a:lstStyle/>
                    <a:p>
                      <a:r>
                        <a:rPr lang="en-US" altLang="ja-JP" smtClean="0"/>
                        <a:t>50.94</a:t>
                      </a:r>
                      <a:endParaRPr lang="ja-JP" altLang="en-US"/>
                    </a:p>
                  </a:txBody>
                  <a:tcPr/>
                </a:tc>
                <a:tc>
                  <a:txBody>
                    <a:bodyPr/>
                    <a:lstStyle/>
                    <a:p>
                      <a:r>
                        <a:rPr lang="en-US" altLang="ja-JP" smtClean="0"/>
                        <a:t>90.32</a:t>
                      </a:r>
                      <a:endParaRPr lang="ja-JP" altLang="en-US"/>
                    </a:p>
                  </a:txBody>
                  <a:tcPr/>
                </a:tc>
                <a:tc>
                  <a:txBody>
                    <a:bodyPr/>
                    <a:lstStyle/>
                    <a:p>
                      <a:r>
                        <a:rPr lang="en-US" altLang="ja-JP" smtClean="0"/>
                        <a:t>85.84</a:t>
                      </a:r>
                      <a:endParaRPr lang="ja-JP" altLang="en-US"/>
                    </a:p>
                  </a:txBody>
                  <a:tcPr/>
                </a:tc>
                <a:tc>
                  <a:txBody>
                    <a:bodyPr/>
                    <a:lstStyle/>
                    <a:p>
                      <a:r>
                        <a:rPr lang="en-US" altLang="ja-JP" smtClean="0"/>
                        <a:t>85.57</a:t>
                      </a:r>
                      <a:endParaRPr lang="ja-JP" altLang="en-US"/>
                    </a:p>
                  </a:txBody>
                  <a:tcPr/>
                </a:tc>
              </a:tr>
            </a:tbl>
          </a:graphicData>
        </a:graphic>
      </p:graphicFrame>
    </p:spTree>
    <p:extLst>
      <p:ext uri="{BB962C8B-B14F-4D97-AF65-F5344CB8AC3E}">
        <p14:creationId xmlns:p14="http://schemas.microsoft.com/office/powerpoint/2010/main" val="46537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a:t>分析</a:t>
            </a:r>
            <a:r>
              <a:rPr lang="ja-JP" altLang="en-US" sz="3600" smtClean="0"/>
              <a:t>１結果</a:t>
            </a:r>
            <a:r>
              <a:rPr lang="en-US" altLang="ja-JP" sz="3600" smtClean="0"/>
              <a:t>-</a:t>
            </a:r>
            <a:r>
              <a:rPr lang="ja-JP" altLang="en-US" sz="3600" smtClean="0"/>
              <a:t>フィールド状態遷移</a:t>
            </a:r>
            <a:r>
              <a:rPr lang="en-US" altLang="ja-JP" sz="3600" smtClean="0"/>
              <a:t>(</a:t>
            </a:r>
            <a:r>
              <a:rPr lang="ja-JP" altLang="en-US" sz="3600" smtClean="0"/>
              <a:t>単位</a:t>
            </a:r>
            <a:r>
              <a:rPr lang="en-US" altLang="ja-JP" sz="3600" smtClean="0"/>
              <a:t>:%)</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24</a:t>
            </a:fld>
            <a:endParaRPr lang="ja-JP" altLang="en-US"/>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268760"/>
            <a:ext cx="7200800" cy="5456687"/>
          </a:xfrm>
        </p:spPr>
      </p:pic>
      <p:sp>
        <p:nvSpPr>
          <p:cNvPr id="24" name="角丸四角形 23"/>
          <p:cNvSpPr/>
          <p:nvPr/>
        </p:nvSpPr>
        <p:spPr bwMode="auto">
          <a:xfrm>
            <a:off x="899592" y="4124697"/>
            <a:ext cx="7344816" cy="907530"/>
          </a:xfrm>
          <a:prstGeom prst="roundRect">
            <a:avLst/>
          </a:prstGeom>
          <a:noFill/>
          <a:ln w="28575" cap="flat" cmpd="sng" algn="ctr">
            <a:solidFill>
              <a:srgbClr val="0070C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0" name="角丸四角形 9"/>
          <p:cNvSpPr/>
          <p:nvPr/>
        </p:nvSpPr>
        <p:spPr bwMode="auto">
          <a:xfrm>
            <a:off x="899592" y="5814789"/>
            <a:ext cx="7344816" cy="93610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45" name="グループ化 44"/>
          <p:cNvGrpSpPr/>
          <p:nvPr/>
        </p:nvGrpSpPr>
        <p:grpSpPr>
          <a:xfrm>
            <a:off x="1187624" y="4546042"/>
            <a:ext cx="4896544" cy="1268747"/>
            <a:chOff x="1187624" y="4546042"/>
            <a:chExt cx="4896544" cy="1268747"/>
          </a:xfrm>
        </p:grpSpPr>
        <p:cxnSp>
          <p:nvCxnSpPr>
            <p:cNvPr id="12" name="直線コネクタ 11"/>
            <p:cNvCxnSpPr>
              <a:stCxn id="10" idx="0"/>
              <a:endCxn id="13" idx="2"/>
            </p:cNvCxnSpPr>
            <p:nvPr/>
          </p:nvCxnSpPr>
          <p:spPr bwMode="auto">
            <a:xfrm flipH="1" flipV="1">
              <a:off x="3635896" y="5377039"/>
              <a:ext cx="936104" cy="437750"/>
            </a:xfrm>
            <a:prstGeom prst="line">
              <a:avLst/>
            </a:prstGeom>
            <a:solidFill>
              <a:srgbClr val="FFCC99"/>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1187624" y="4546042"/>
              <a:ext cx="4896544" cy="830997"/>
            </a:xfrm>
            <a:prstGeom prst="rect">
              <a:avLst/>
            </a:prstGeom>
            <a:solidFill>
              <a:srgbClr val="FFCCCC"/>
            </a:solidFill>
            <a:ln w="28575">
              <a:solidFill>
                <a:srgbClr val="C00000"/>
              </a:solidFill>
            </a:ln>
          </p:spPr>
          <p:txBody>
            <a:bodyPr wrap="square" rtlCol="0">
              <a:spAutoFit/>
            </a:bodyPr>
            <a:lstStyle/>
            <a:p>
              <a:pPr algn="ctr"/>
              <a:r>
                <a:rPr lang="ja-JP" altLang="en-US" sz="2400" smtClean="0"/>
                <a:t>変化なし</a:t>
              </a:r>
              <a:r>
                <a:rPr lang="en-US" altLang="ja-JP" sz="2400" smtClean="0"/>
                <a:t>(</a:t>
              </a:r>
              <a:r>
                <a:rPr lang="en-US" altLang="ja-JP" sz="2400" err="1" smtClean="0"/>
                <a:t>p,q,r</a:t>
              </a:r>
              <a:r>
                <a:rPr lang="en-US" altLang="ja-JP" sz="2400" smtClean="0"/>
                <a:t>)</a:t>
              </a:r>
              <a:r>
                <a:rPr lang="ja-JP" altLang="en-US" sz="2400" smtClean="0"/>
                <a:t>→全体の約</a:t>
              </a:r>
              <a:r>
                <a:rPr lang="en-US" altLang="ja-JP" sz="2400" smtClean="0"/>
                <a:t>53</a:t>
              </a:r>
              <a:r>
                <a:rPr lang="ja-JP" altLang="en-US" sz="2400" smtClean="0"/>
                <a:t>～</a:t>
              </a:r>
              <a:r>
                <a:rPr lang="en-US" altLang="ja-JP" sz="2400" smtClean="0"/>
                <a:t>97%</a:t>
              </a:r>
            </a:p>
            <a:p>
              <a:pPr algn="ctr"/>
              <a:r>
                <a:rPr lang="ja-JP" altLang="en-US" sz="2400" smtClean="0"/>
                <a:t>変化なし</a:t>
              </a:r>
              <a:r>
                <a:rPr lang="en-US" altLang="ja-JP" sz="2400" smtClean="0"/>
                <a:t>(</a:t>
              </a:r>
              <a:r>
                <a:rPr lang="ja-JP" altLang="en-US" sz="2400" smtClean="0"/>
                <a:t>適切</a:t>
              </a:r>
              <a:r>
                <a:rPr lang="en-US" altLang="ja-JP" sz="2400" smtClean="0"/>
                <a:t>)</a:t>
              </a:r>
              <a:r>
                <a:rPr lang="ja-JP" altLang="en-US" sz="2400" smtClean="0"/>
                <a:t>→全体の約</a:t>
              </a:r>
              <a:r>
                <a:rPr lang="en-US" altLang="ja-JP" sz="2400" smtClean="0"/>
                <a:t>36</a:t>
              </a:r>
              <a:r>
                <a:rPr lang="ja-JP" altLang="en-US" sz="2400" smtClean="0"/>
                <a:t>～</a:t>
              </a:r>
              <a:r>
                <a:rPr lang="en-US" altLang="ja-JP" sz="2400" smtClean="0"/>
                <a:t>71%</a:t>
              </a:r>
              <a:endParaRPr kumimoji="1" lang="ja-JP" altLang="en-US" sz="2400"/>
            </a:p>
          </p:txBody>
        </p:sp>
      </p:grpSp>
      <p:grpSp>
        <p:nvGrpSpPr>
          <p:cNvPr id="43" name="グループ化 42"/>
          <p:cNvGrpSpPr/>
          <p:nvPr/>
        </p:nvGrpSpPr>
        <p:grpSpPr>
          <a:xfrm>
            <a:off x="1671464" y="3284984"/>
            <a:ext cx="4844752" cy="839713"/>
            <a:chOff x="1671464" y="3284984"/>
            <a:chExt cx="4844752" cy="839713"/>
          </a:xfrm>
        </p:grpSpPr>
        <p:cxnSp>
          <p:nvCxnSpPr>
            <p:cNvPr id="26" name="直線コネクタ 25"/>
            <p:cNvCxnSpPr>
              <a:stCxn id="24" idx="0"/>
              <a:endCxn id="27" idx="2"/>
            </p:cNvCxnSpPr>
            <p:nvPr/>
          </p:nvCxnSpPr>
          <p:spPr bwMode="auto">
            <a:xfrm flipH="1" flipV="1">
              <a:off x="4093840" y="3746649"/>
              <a:ext cx="478160" cy="378048"/>
            </a:xfrm>
            <a:prstGeom prst="line">
              <a:avLst/>
            </a:prstGeom>
            <a:solidFill>
              <a:srgbClr val="FFCC99"/>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p:cNvSpPr txBox="1"/>
            <p:nvPr/>
          </p:nvSpPr>
          <p:spPr>
            <a:xfrm>
              <a:off x="1671464" y="3284984"/>
              <a:ext cx="4844752" cy="461665"/>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lang="ja-JP" altLang="en-US" sz="2400" smtClean="0"/>
                <a:t>「適切」で作成される場合が多い</a:t>
              </a:r>
              <a:endParaRPr kumimoji="1" lang="ja-JP" altLang="en-US" sz="2400"/>
            </a:p>
          </p:txBody>
        </p:sp>
      </p:grpSp>
      <p:sp>
        <p:nvSpPr>
          <p:cNvPr id="33" name="角丸四角形 32"/>
          <p:cNvSpPr/>
          <p:nvPr/>
        </p:nvSpPr>
        <p:spPr bwMode="auto">
          <a:xfrm>
            <a:off x="899592" y="1556792"/>
            <a:ext cx="7344816" cy="2567905"/>
          </a:xfrm>
          <a:prstGeom prst="roundRect">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44" name="グループ化 43"/>
          <p:cNvGrpSpPr/>
          <p:nvPr/>
        </p:nvGrpSpPr>
        <p:grpSpPr>
          <a:xfrm>
            <a:off x="2555776" y="4124697"/>
            <a:ext cx="5976664" cy="883009"/>
            <a:chOff x="2555776" y="4124697"/>
            <a:chExt cx="5976664" cy="883009"/>
          </a:xfrm>
        </p:grpSpPr>
        <p:cxnSp>
          <p:nvCxnSpPr>
            <p:cNvPr id="34" name="直線コネクタ 33"/>
            <p:cNvCxnSpPr>
              <a:stCxn id="33" idx="2"/>
              <a:endCxn id="35" idx="0"/>
            </p:cNvCxnSpPr>
            <p:nvPr/>
          </p:nvCxnSpPr>
          <p:spPr bwMode="auto">
            <a:xfrm>
              <a:off x="4572000" y="4124697"/>
              <a:ext cx="972108" cy="421344"/>
            </a:xfrm>
            <a:prstGeom prst="line">
              <a:avLst/>
            </a:prstGeom>
            <a:solidFill>
              <a:srgbClr val="FFCC99"/>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テキスト ボックス 34"/>
            <p:cNvSpPr txBox="1"/>
            <p:nvPr/>
          </p:nvSpPr>
          <p:spPr>
            <a:xfrm>
              <a:off x="2555776" y="4546041"/>
              <a:ext cx="5976664" cy="461665"/>
            </a:xfrm>
            <a:prstGeom prst="rect">
              <a:avLst/>
            </a:prstGeom>
            <a:solidFill>
              <a:srgbClr val="EBFFEB"/>
            </a:solidFill>
            <a:ln w="28575">
              <a:solidFill>
                <a:srgbClr val="00B050"/>
              </a:solidFill>
            </a:ln>
          </p:spPr>
          <p:txBody>
            <a:bodyPr wrap="square" rtlCol="0">
              <a:spAutoFit/>
            </a:bodyPr>
            <a:lstStyle/>
            <a:p>
              <a:pPr algn="ctr"/>
              <a:r>
                <a:rPr kumimoji="1" lang="ja-JP" altLang="en-US" sz="2400" smtClean="0"/>
                <a:t>アクセス修飾子の修正頻度は</a:t>
              </a:r>
              <a:r>
                <a:rPr kumimoji="1" lang="en-US" altLang="ja-JP" sz="2400" smtClean="0"/>
                <a:t>1%</a:t>
              </a:r>
              <a:r>
                <a:rPr kumimoji="1" lang="ja-JP" altLang="en-US" sz="2400" smtClean="0"/>
                <a:t>に満たない</a:t>
              </a:r>
              <a:endParaRPr kumimoji="1" lang="ja-JP" altLang="en-US" sz="2400"/>
            </a:p>
          </p:txBody>
        </p:sp>
      </p:grpSp>
      <p:pic>
        <p:nvPicPr>
          <p:cNvPr id="18"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893496" y="-1755576"/>
            <a:ext cx="8569325" cy="374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79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5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50"/>
                                        <p:tgtEl>
                                          <p:spTgt spid="45"/>
                                        </p:tgtEl>
                                      </p:cBhvr>
                                    </p:animEffect>
                                  </p:childTnLst>
                                </p:cTn>
                              </p:par>
                              <p:par>
                                <p:cTn id="13" presetID="10" presetClass="exit" presetSubtype="0" fill="hold" nodeType="withEffect">
                                  <p:stCondLst>
                                    <p:cond delay="0"/>
                                  </p:stCondLst>
                                  <p:childTnLst>
                                    <p:animEffect transition="out" filter="fade">
                                      <p:cBhvr>
                                        <p:cTn id="14" dur="250"/>
                                        <p:tgtEl>
                                          <p:spTgt spid="44"/>
                                        </p:tgtEl>
                                      </p:cBhvr>
                                    </p:animEffect>
                                    <p:set>
                                      <p:cBhvr>
                                        <p:cTn id="15" dur="1" fill="hold">
                                          <p:stCondLst>
                                            <p:cond delay="249"/>
                                          </p:stCondLst>
                                        </p:cTn>
                                        <p:tgtEl>
                                          <p:spTgt spid="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250"/>
                                        <p:tgtEl>
                                          <p:spTgt spid="43"/>
                                        </p:tgtEl>
                                      </p:cBhvr>
                                    </p:animEffect>
                                  </p:childTnLst>
                                </p:cTn>
                              </p:par>
                              <p:par>
                                <p:cTn id="21" presetID="10" presetClass="exit" presetSubtype="0" fill="hold" nodeType="withEffect">
                                  <p:stCondLst>
                                    <p:cond delay="0"/>
                                  </p:stCondLst>
                                  <p:childTnLst>
                                    <p:animEffect transition="out" filter="fade">
                                      <p:cBhvr>
                                        <p:cTn id="22" dur="250"/>
                                        <p:tgtEl>
                                          <p:spTgt spid="45"/>
                                        </p:tgtEl>
                                      </p:cBhvr>
                                    </p:animEffect>
                                    <p:set>
                                      <p:cBhvr>
                                        <p:cTn id="23" dur="1" fill="hold">
                                          <p:stCondLst>
                                            <p:cond delay="24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分析</a:t>
            </a:r>
            <a:r>
              <a:rPr lang="ja-JP" altLang="en-US" smtClean="0"/>
              <a:t>１</a:t>
            </a:r>
            <a:r>
              <a:rPr kumimoji="1" lang="ja-JP" altLang="en-US" smtClean="0"/>
              <a:t>結果</a:t>
            </a:r>
            <a:r>
              <a:rPr kumimoji="1" lang="en-US" altLang="ja-JP" smtClean="0"/>
              <a:t>-</a:t>
            </a:r>
            <a:r>
              <a:rPr kumimoji="1" lang="ja-JP" altLang="en-US" smtClean="0"/>
              <a:t>メソッド状態遷移</a:t>
            </a:r>
            <a:r>
              <a:rPr kumimoji="1" lang="en-US" altLang="ja-JP" smtClean="0"/>
              <a:t>(</a:t>
            </a:r>
            <a:r>
              <a:rPr kumimoji="1" lang="ja-JP" altLang="en-US" smtClean="0"/>
              <a:t>単位</a:t>
            </a:r>
            <a:r>
              <a:rPr kumimoji="1" lang="en-US" altLang="ja-JP" smtClean="0"/>
              <a:t>:%)</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25</a:t>
            </a:fld>
            <a:endParaRPr lang="ja-JP" altLang="en-US"/>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268760"/>
            <a:ext cx="7200800" cy="5456687"/>
          </a:xfrm>
        </p:spPr>
      </p:pic>
      <p:sp>
        <p:nvSpPr>
          <p:cNvPr id="11" name="角丸四角形 10"/>
          <p:cNvSpPr/>
          <p:nvPr/>
        </p:nvSpPr>
        <p:spPr bwMode="auto">
          <a:xfrm>
            <a:off x="899592" y="5814789"/>
            <a:ext cx="7344816" cy="93610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角丸四角形 15"/>
          <p:cNvSpPr/>
          <p:nvPr/>
        </p:nvSpPr>
        <p:spPr bwMode="auto">
          <a:xfrm>
            <a:off x="899592" y="4124697"/>
            <a:ext cx="7344816" cy="907530"/>
          </a:xfrm>
          <a:prstGeom prst="roundRect">
            <a:avLst/>
          </a:prstGeom>
          <a:noFill/>
          <a:ln w="28575" cap="flat" cmpd="sng" algn="ctr">
            <a:solidFill>
              <a:srgbClr val="0070C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32" name="グループ化 31"/>
          <p:cNvGrpSpPr/>
          <p:nvPr/>
        </p:nvGrpSpPr>
        <p:grpSpPr>
          <a:xfrm>
            <a:off x="262930" y="4663432"/>
            <a:ext cx="5760640" cy="1151357"/>
            <a:chOff x="262930" y="4663432"/>
            <a:chExt cx="5760640" cy="1151357"/>
          </a:xfrm>
        </p:grpSpPr>
        <p:cxnSp>
          <p:nvCxnSpPr>
            <p:cNvPr id="12" name="直線コネクタ 11"/>
            <p:cNvCxnSpPr>
              <a:stCxn id="11" idx="0"/>
              <a:endCxn id="13" idx="2"/>
            </p:cNvCxnSpPr>
            <p:nvPr/>
          </p:nvCxnSpPr>
          <p:spPr bwMode="auto">
            <a:xfrm flipH="1" flipV="1">
              <a:off x="3143250" y="5494429"/>
              <a:ext cx="1428750" cy="320360"/>
            </a:xfrm>
            <a:prstGeom prst="line">
              <a:avLst/>
            </a:prstGeom>
            <a:solidFill>
              <a:srgbClr val="FFCC99"/>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262930" y="4663432"/>
              <a:ext cx="5760640" cy="830997"/>
            </a:xfrm>
            <a:prstGeom prst="rect">
              <a:avLst/>
            </a:prstGeom>
            <a:solidFill>
              <a:srgbClr val="FFCCCC"/>
            </a:solidFill>
            <a:ln w="28575">
              <a:solidFill>
                <a:srgbClr val="C00000"/>
              </a:solidFill>
            </a:ln>
          </p:spPr>
          <p:txBody>
            <a:bodyPr wrap="square" rtlCol="0">
              <a:spAutoFit/>
            </a:bodyPr>
            <a:lstStyle/>
            <a:p>
              <a:pPr algn="ctr"/>
              <a:r>
                <a:rPr lang="ja-JP" altLang="en-US" sz="2400" smtClean="0"/>
                <a:t>変化なし</a:t>
              </a:r>
              <a:r>
                <a:rPr lang="en-US" altLang="ja-JP" sz="2400" smtClean="0"/>
                <a:t>(</a:t>
              </a:r>
              <a:r>
                <a:rPr lang="en-US" altLang="ja-JP" sz="2400" err="1" smtClean="0"/>
                <a:t>p,q,r</a:t>
              </a:r>
              <a:r>
                <a:rPr lang="en-US" altLang="ja-JP" sz="2400" smtClean="0"/>
                <a:t>)</a:t>
              </a:r>
              <a:r>
                <a:rPr lang="ja-JP" altLang="en-US" sz="2400" smtClean="0"/>
                <a:t>→全体の約</a:t>
              </a:r>
              <a:r>
                <a:rPr lang="en-US" altLang="ja-JP" sz="2400" smtClean="0"/>
                <a:t>51</a:t>
              </a:r>
              <a:r>
                <a:rPr lang="ja-JP" altLang="en-US" sz="2400" smtClean="0"/>
                <a:t>～</a:t>
              </a:r>
              <a:r>
                <a:rPr lang="en-US" altLang="ja-JP" sz="2400" smtClean="0"/>
                <a:t>96%</a:t>
              </a:r>
            </a:p>
            <a:p>
              <a:pPr algn="ctr"/>
              <a:r>
                <a:rPr lang="ja-JP" altLang="en-US" sz="2400" smtClean="0"/>
                <a:t>変化なし</a:t>
              </a:r>
              <a:r>
                <a:rPr lang="en-US" altLang="ja-JP" sz="2400" smtClean="0"/>
                <a:t>(NA)</a:t>
              </a:r>
              <a:r>
                <a:rPr lang="ja-JP" altLang="en-US" sz="2400" smtClean="0"/>
                <a:t>→全体の約</a:t>
              </a:r>
              <a:r>
                <a:rPr lang="en-US" altLang="ja-JP" sz="2400" smtClean="0"/>
                <a:t>25</a:t>
              </a:r>
              <a:r>
                <a:rPr lang="ja-JP" altLang="en-US" sz="2400" smtClean="0"/>
                <a:t>～</a:t>
              </a:r>
              <a:r>
                <a:rPr lang="en-US" altLang="ja-JP" sz="2400" smtClean="0"/>
                <a:t>55%</a:t>
              </a:r>
              <a:endParaRPr kumimoji="1" lang="ja-JP" altLang="en-US" sz="2400"/>
            </a:p>
          </p:txBody>
        </p:sp>
      </p:grpSp>
      <p:sp>
        <p:nvSpPr>
          <p:cNvPr id="27" name="角丸四角形 26"/>
          <p:cNvSpPr/>
          <p:nvPr/>
        </p:nvSpPr>
        <p:spPr bwMode="auto">
          <a:xfrm>
            <a:off x="899592" y="1556792"/>
            <a:ext cx="7344816" cy="2567905"/>
          </a:xfrm>
          <a:prstGeom prst="roundRect">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30" name="グループ化 29"/>
          <p:cNvGrpSpPr/>
          <p:nvPr/>
        </p:nvGrpSpPr>
        <p:grpSpPr>
          <a:xfrm>
            <a:off x="781472" y="3284983"/>
            <a:ext cx="6140896" cy="839714"/>
            <a:chOff x="781472" y="3284983"/>
            <a:chExt cx="6140896" cy="839714"/>
          </a:xfrm>
        </p:grpSpPr>
        <p:cxnSp>
          <p:nvCxnSpPr>
            <p:cNvPr id="17" name="直線コネクタ 16"/>
            <p:cNvCxnSpPr>
              <a:stCxn id="16" idx="0"/>
              <a:endCxn id="18" idx="2"/>
            </p:cNvCxnSpPr>
            <p:nvPr/>
          </p:nvCxnSpPr>
          <p:spPr bwMode="auto">
            <a:xfrm flipH="1" flipV="1">
              <a:off x="3851920" y="3746648"/>
              <a:ext cx="720080" cy="378049"/>
            </a:xfrm>
            <a:prstGeom prst="line">
              <a:avLst/>
            </a:prstGeom>
            <a:solidFill>
              <a:srgbClr val="FFCC99"/>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781472" y="3284983"/>
              <a:ext cx="6140896" cy="461665"/>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lang="ja-JP" altLang="en-US" sz="2400" smtClean="0"/>
                <a:t>比較的「</a:t>
              </a:r>
              <a:r>
                <a:rPr lang="en-US" altLang="ja-JP" sz="2400" smtClean="0"/>
                <a:t>NA</a:t>
              </a:r>
              <a:r>
                <a:rPr lang="ja-JP" altLang="en-US" sz="2400" smtClean="0"/>
                <a:t>」で作成される場合が多い</a:t>
              </a:r>
              <a:endParaRPr kumimoji="1" lang="ja-JP" altLang="en-US" sz="2400"/>
            </a:p>
          </p:txBody>
        </p:sp>
      </p:grpSp>
      <p:grpSp>
        <p:nvGrpSpPr>
          <p:cNvPr id="31" name="グループ化 30"/>
          <p:cNvGrpSpPr/>
          <p:nvPr/>
        </p:nvGrpSpPr>
        <p:grpSpPr>
          <a:xfrm>
            <a:off x="2555776" y="4124697"/>
            <a:ext cx="5976664" cy="883009"/>
            <a:chOff x="2555776" y="4124697"/>
            <a:chExt cx="5976664" cy="883009"/>
          </a:xfrm>
        </p:grpSpPr>
        <p:cxnSp>
          <p:nvCxnSpPr>
            <p:cNvPr id="28" name="直線コネクタ 27"/>
            <p:cNvCxnSpPr>
              <a:stCxn id="27" idx="2"/>
              <a:endCxn id="29" idx="0"/>
            </p:cNvCxnSpPr>
            <p:nvPr/>
          </p:nvCxnSpPr>
          <p:spPr bwMode="auto">
            <a:xfrm>
              <a:off x="4572000" y="4124697"/>
              <a:ext cx="972108" cy="421344"/>
            </a:xfrm>
            <a:prstGeom prst="line">
              <a:avLst/>
            </a:prstGeom>
            <a:solidFill>
              <a:srgbClr val="FFCC99"/>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p:cNvSpPr txBox="1"/>
            <p:nvPr/>
          </p:nvSpPr>
          <p:spPr>
            <a:xfrm>
              <a:off x="2555776" y="4546041"/>
              <a:ext cx="5976664" cy="461665"/>
            </a:xfrm>
            <a:prstGeom prst="rect">
              <a:avLst/>
            </a:prstGeom>
            <a:solidFill>
              <a:srgbClr val="EBFFEB"/>
            </a:solidFill>
            <a:ln w="28575">
              <a:solidFill>
                <a:srgbClr val="00B050"/>
              </a:solidFill>
            </a:ln>
          </p:spPr>
          <p:txBody>
            <a:bodyPr wrap="square" rtlCol="0">
              <a:spAutoFit/>
            </a:bodyPr>
            <a:lstStyle/>
            <a:p>
              <a:pPr algn="ctr"/>
              <a:r>
                <a:rPr kumimoji="1" lang="ja-JP" altLang="en-US" sz="2400" smtClean="0"/>
                <a:t>アクセス修飾子の修正頻度は</a:t>
              </a:r>
              <a:r>
                <a:rPr kumimoji="1" lang="en-US" altLang="ja-JP" sz="2400" smtClean="0"/>
                <a:t>1%</a:t>
              </a:r>
              <a:r>
                <a:rPr kumimoji="1" lang="ja-JP" altLang="en-US" sz="2400" smtClean="0"/>
                <a:t>に満たない</a:t>
              </a:r>
              <a:endParaRPr kumimoji="1" lang="ja-JP" altLang="en-US" sz="2400"/>
            </a:p>
          </p:txBody>
        </p:sp>
      </p:grpSp>
    </p:spTree>
    <p:extLst>
      <p:ext uri="{BB962C8B-B14F-4D97-AF65-F5344CB8AC3E}">
        <p14:creationId xmlns:p14="http://schemas.microsoft.com/office/powerpoint/2010/main" val="378851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50"/>
                                        <p:tgtEl>
                                          <p:spTgt spid="32"/>
                                        </p:tgtEl>
                                      </p:cBhvr>
                                    </p:animEffect>
                                  </p:childTnLst>
                                </p:cTn>
                              </p:par>
                              <p:par>
                                <p:cTn id="13" presetID="10" presetClass="exit" presetSubtype="0" fill="hold" nodeType="withEffect">
                                  <p:stCondLst>
                                    <p:cond delay="0"/>
                                  </p:stCondLst>
                                  <p:childTnLst>
                                    <p:animEffect transition="out" filter="fade">
                                      <p:cBhvr>
                                        <p:cTn id="14" dur="250"/>
                                        <p:tgtEl>
                                          <p:spTgt spid="31"/>
                                        </p:tgtEl>
                                      </p:cBhvr>
                                    </p:animEffect>
                                    <p:set>
                                      <p:cBhvr>
                                        <p:cTn id="15" dur="1" fill="hold">
                                          <p:stCondLst>
                                            <p:cond delay="249"/>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250"/>
                                        <p:tgtEl>
                                          <p:spTgt spid="30"/>
                                        </p:tgtEl>
                                      </p:cBhvr>
                                    </p:animEffect>
                                  </p:childTnLst>
                                </p:cTn>
                              </p:par>
                              <p:par>
                                <p:cTn id="21" presetID="10" presetClass="exit" presetSubtype="0" fill="hold" nodeType="withEffect">
                                  <p:stCondLst>
                                    <p:cond delay="0"/>
                                  </p:stCondLst>
                                  <p:childTnLst>
                                    <p:animEffect transition="out" filter="fade">
                                      <p:cBhvr>
                                        <p:cTn id="22" dur="250"/>
                                        <p:tgtEl>
                                          <p:spTgt spid="32"/>
                                        </p:tgtEl>
                                      </p:cBhvr>
                                    </p:animEffect>
                                    <p:set>
                                      <p:cBhvr>
                                        <p:cTn id="23" dur="1" fill="hold">
                                          <p:stCondLst>
                                            <p:cond delay="24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bwMode="auto">
          <a:xfrm>
            <a:off x="4678258" y="2204864"/>
            <a:ext cx="4214222" cy="1900520"/>
          </a:xfrm>
          <a:prstGeom prst="roundRect">
            <a:avLst/>
          </a:prstGeom>
          <a:solidFill>
            <a:srgbClr val="EBFFEB"/>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sz="3100" smtClean="0"/>
              <a:t>過剰なアクセス修飾子</a:t>
            </a:r>
            <a:r>
              <a:rPr lang="ja-JP" altLang="en-US" sz="3100" smtClean="0"/>
              <a:t>の</a:t>
            </a:r>
            <a:r>
              <a:rPr lang="ja-JP" altLang="en-US" sz="3100"/>
              <a:t>宣言</a:t>
            </a:r>
            <a:r>
              <a:rPr lang="ja-JP" altLang="en-US" sz="3100" smtClean="0"/>
              <a:t>による問題の例</a:t>
            </a:r>
            <a:endParaRPr kumimoji="1" lang="ja-JP" altLang="en-US" sz="3100"/>
          </a:p>
        </p:txBody>
      </p:sp>
      <p:sp>
        <p:nvSpPr>
          <p:cNvPr id="4" name="スライド番号プレースホルダー 3"/>
          <p:cNvSpPr>
            <a:spLocks noGrp="1"/>
          </p:cNvSpPr>
          <p:nvPr>
            <p:ph type="sldNum" sz="quarter" idx="12"/>
          </p:nvPr>
        </p:nvSpPr>
        <p:spPr/>
        <p:txBody>
          <a:bodyPr/>
          <a:lstStyle/>
          <a:p>
            <a:fld id="{22E6A094-B210-4999-B7BF-46681B6EB37E}" type="slidenum">
              <a:rPr lang="en-US" altLang="ja-JP" sz="1400" smtClean="0">
                <a:solidFill>
                  <a:schemeClr val="tx1"/>
                </a:solidFill>
              </a:rPr>
              <a:pPr/>
              <a:t>3</a:t>
            </a:fld>
            <a:endParaRPr lang="en-US" altLang="ja-JP" sz="1400">
              <a:solidFill>
                <a:schemeClr val="tx1"/>
              </a:solidFill>
            </a:endParaRPr>
          </a:p>
        </p:txBody>
      </p:sp>
      <p:sp>
        <p:nvSpPr>
          <p:cNvPr id="5" name="テキスト ボックス 4"/>
          <p:cNvSpPr txBox="1"/>
          <p:nvPr/>
        </p:nvSpPr>
        <p:spPr>
          <a:xfrm>
            <a:off x="251520" y="2247250"/>
            <a:ext cx="4248472" cy="4031873"/>
          </a:xfrm>
          <a:prstGeom prst="rect">
            <a:avLst/>
          </a:prstGeom>
          <a:solidFill>
            <a:schemeClr val="accent5">
              <a:lumMod val="20000"/>
              <a:lumOff val="80000"/>
            </a:schemeClr>
          </a:solidFill>
          <a:ln>
            <a:solidFill>
              <a:schemeClr val="tx1"/>
            </a:solidFill>
          </a:ln>
        </p:spPr>
        <p:txBody>
          <a:bodyPr wrap="square" rtlCol="0">
            <a:spAutoFit/>
          </a:bodyPr>
          <a:lstStyle/>
          <a:p>
            <a:r>
              <a:rPr lang="en-US" altLang="ja-JP" sz="1600">
                <a:latin typeface="+mj-lt"/>
                <a:ea typeface="メイリオ" pitchFamily="50" charset="-128"/>
                <a:cs typeface="メイリオ" pitchFamily="50" charset="-128"/>
              </a:rPr>
              <a:t>public class X {</a:t>
            </a:r>
          </a:p>
          <a:p>
            <a:r>
              <a:rPr lang="ja-JP" altLang="en-US" sz="160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private String </a:t>
            </a:r>
            <a:r>
              <a:rPr lang="en-US" altLang="ja-JP" sz="1600" err="1" smtClean="0">
                <a:latin typeface="+mj-lt"/>
                <a:ea typeface="メイリオ" pitchFamily="50" charset="-128"/>
                <a:cs typeface="メイリオ" pitchFamily="50" charset="-128"/>
              </a:rPr>
              <a:t>str</a:t>
            </a:r>
            <a:r>
              <a:rPr lang="en-US" altLang="ja-JP" sz="1600" smtClean="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 null;</a:t>
            </a:r>
          </a:p>
          <a:p>
            <a:endParaRPr lang="en-US" altLang="ja-JP" sz="1600" smtClean="0">
              <a:latin typeface="+mj-lt"/>
              <a:ea typeface="メイリオ" pitchFamily="50" charset="-128"/>
              <a:cs typeface="メイリオ" pitchFamily="50" charset="-128"/>
            </a:endParaRPr>
          </a:p>
          <a:p>
            <a:r>
              <a:rPr lang="ja-JP" altLang="en-US" sz="160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private void </a:t>
            </a:r>
            <a:r>
              <a:rPr lang="en-US" altLang="ja-JP" sz="1600" err="1" smtClean="0">
                <a:latin typeface="+mj-lt"/>
                <a:ea typeface="メイリオ" pitchFamily="50" charset="-128"/>
                <a:cs typeface="メイリオ" pitchFamily="50" charset="-128"/>
              </a:rPr>
              <a:t>setString</a:t>
            </a:r>
            <a:r>
              <a:rPr lang="en-US" altLang="ja-JP" sz="1600" smtClean="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 </a:t>
            </a:r>
            <a:r>
              <a:rPr lang="en-US" altLang="ja-JP" sz="1600" smtClean="0">
                <a:latin typeface="+mj-lt"/>
                <a:ea typeface="メイリオ" pitchFamily="50" charset="-128"/>
                <a:cs typeface="メイリオ" pitchFamily="50" charset="-128"/>
              </a:rPr>
              <a:t>{ // </a:t>
            </a:r>
            <a:r>
              <a:rPr lang="ja-JP" altLang="en-US" sz="1600" smtClean="0">
                <a:latin typeface="+mj-lt"/>
                <a:ea typeface="メイリオ" pitchFamily="50" charset="-128"/>
                <a:cs typeface="メイリオ" pitchFamily="50" charset="-128"/>
              </a:rPr>
              <a:t>①</a:t>
            </a:r>
            <a:endParaRPr lang="en-US" altLang="ja-JP" sz="1600">
              <a:latin typeface="+mj-lt"/>
              <a:ea typeface="メイリオ" pitchFamily="50" charset="-128"/>
              <a:cs typeface="メイリオ" pitchFamily="50" charset="-128"/>
            </a:endParaRPr>
          </a:p>
          <a:p>
            <a:r>
              <a:rPr lang="en-US" altLang="ja-JP" sz="1600">
                <a:latin typeface="+mj-lt"/>
                <a:ea typeface="メイリオ" pitchFamily="50" charset="-128"/>
                <a:cs typeface="メイリオ" pitchFamily="50" charset="-128"/>
              </a:rPr>
              <a:t>		</a:t>
            </a:r>
            <a:r>
              <a:rPr lang="en-US" altLang="ja-JP" sz="1600" err="1" smtClean="0">
                <a:latin typeface="+mj-lt"/>
                <a:ea typeface="メイリオ" pitchFamily="50" charset="-128"/>
                <a:cs typeface="メイリオ" pitchFamily="50" charset="-128"/>
              </a:rPr>
              <a:t>str</a:t>
            </a:r>
            <a:r>
              <a:rPr lang="en-US" altLang="ja-JP" sz="1600" smtClean="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 "hello";</a:t>
            </a:r>
          </a:p>
          <a:p>
            <a:r>
              <a:rPr lang="en-US" altLang="ja-JP" sz="1600">
                <a:latin typeface="+mj-lt"/>
                <a:ea typeface="メイリオ" pitchFamily="50" charset="-128"/>
                <a:cs typeface="メイリオ" pitchFamily="50" charset="-128"/>
              </a:rPr>
              <a:t>	</a:t>
            </a:r>
            <a:r>
              <a:rPr lang="en-US" altLang="ja-JP" sz="1600" smtClean="0">
                <a:latin typeface="+mj-lt"/>
                <a:ea typeface="メイリオ" pitchFamily="50" charset="-128"/>
                <a:cs typeface="メイリオ" pitchFamily="50" charset="-128"/>
              </a:rPr>
              <a:t>}</a:t>
            </a:r>
          </a:p>
          <a:p>
            <a:endParaRPr lang="en-US" altLang="ja-JP" sz="1600">
              <a:latin typeface="+mj-lt"/>
              <a:ea typeface="メイリオ" pitchFamily="50" charset="-128"/>
              <a:cs typeface="メイリオ" pitchFamily="50" charset="-128"/>
            </a:endParaRPr>
          </a:p>
          <a:p>
            <a:r>
              <a:rPr lang="ja-JP" altLang="en-US" sz="160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public </a:t>
            </a:r>
            <a:r>
              <a:rPr lang="en-US" altLang="ja-JP" sz="1600" err="1">
                <a:latin typeface="+mj-lt"/>
                <a:ea typeface="メイリオ" pitchFamily="50" charset="-128"/>
                <a:cs typeface="メイリオ" pitchFamily="50" charset="-128"/>
              </a:rPr>
              <a:t>int</a:t>
            </a:r>
            <a:r>
              <a:rPr lang="en-US" altLang="ja-JP" sz="1600">
                <a:latin typeface="+mj-lt"/>
                <a:ea typeface="メイリオ" pitchFamily="50" charset="-128"/>
                <a:cs typeface="メイリオ" pitchFamily="50" charset="-128"/>
              </a:rPr>
              <a:t> </a:t>
            </a:r>
            <a:r>
              <a:rPr lang="en-US" altLang="ja-JP" sz="1600" err="1" smtClean="0">
                <a:latin typeface="+mj-lt"/>
                <a:ea typeface="メイリオ" pitchFamily="50" charset="-128"/>
                <a:cs typeface="メイリオ" pitchFamily="50" charset="-128"/>
              </a:rPr>
              <a:t>getLength</a:t>
            </a:r>
            <a:r>
              <a:rPr lang="en-US" altLang="ja-JP" sz="1600" smtClean="0">
                <a:latin typeface="+mj-lt"/>
                <a:ea typeface="メイリオ" pitchFamily="50" charset="-128"/>
                <a:cs typeface="メイリオ" pitchFamily="50" charset="-128"/>
              </a:rPr>
              <a:t>() { // </a:t>
            </a:r>
            <a:r>
              <a:rPr lang="ja-JP" altLang="en-US" sz="1600" smtClean="0">
                <a:latin typeface="+mj-lt"/>
                <a:ea typeface="メイリオ" pitchFamily="50" charset="-128"/>
                <a:cs typeface="メイリオ" pitchFamily="50" charset="-128"/>
              </a:rPr>
              <a:t>②</a:t>
            </a:r>
            <a:endParaRPr lang="en-US" altLang="ja-JP" sz="1600">
              <a:latin typeface="+mj-lt"/>
              <a:ea typeface="メイリオ" pitchFamily="50" charset="-128"/>
              <a:cs typeface="メイリオ" pitchFamily="50" charset="-128"/>
            </a:endParaRPr>
          </a:p>
          <a:p>
            <a:r>
              <a:rPr lang="en-US" altLang="ja-JP" sz="1600">
                <a:latin typeface="+mj-lt"/>
                <a:ea typeface="メイリオ" pitchFamily="50" charset="-128"/>
                <a:cs typeface="メイリオ" pitchFamily="50" charset="-128"/>
              </a:rPr>
              <a:t>		return </a:t>
            </a:r>
            <a:r>
              <a:rPr lang="en-US" altLang="ja-JP" sz="1600" err="1" smtClean="0">
                <a:latin typeface="+mj-lt"/>
                <a:ea typeface="メイリオ" pitchFamily="50" charset="-128"/>
                <a:cs typeface="メイリオ" pitchFamily="50" charset="-128"/>
              </a:rPr>
              <a:t>str.length</a:t>
            </a:r>
            <a:r>
              <a:rPr lang="en-US" altLang="ja-JP" sz="1600">
                <a:latin typeface="+mj-lt"/>
                <a:ea typeface="メイリオ" pitchFamily="50" charset="-128"/>
                <a:cs typeface="メイリオ" pitchFamily="50" charset="-128"/>
              </a:rPr>
              <a:t>();</a:t>
            </a:r>
          </a:p>
          <a:p>
            <a:r>
              <a:rPr lang="en-US" altLang="ja-JP" sz="1600">
                <a:latin typeface="+mj-lt"/>
                <a:ea typeface="メイリオ" pitchFamily="50" charset="-128"/>
                <a:cs typeface="メイリオ" pitchFamily="50" charset="-128"/>
              </a:rPr>
              <a:t>	</a:t>
            </a:r>
            <a:r>
              <a:rPr lang="en-US" altLang="ja-JP" sz="1600" smtClean="0">
                <a:latin typeface="+mj-lt"/>
                <a:ea typeface="メイリオ" pitchFamily="50" charset="-128"/>
                <a:cs typeface="メイリオ" pitchFamily="50" charset="-128"/>
              </a:rPr>
              <a:t>}</a:t>
            </a:r>
          </a:p>
          <a:p>
            <a:endParaRPr lang="en-US" altLang="ja-JP" sz="1600">
              <a:latin typeface="+mj-lt"/>
              <a:ea typeface="メイリオ" pitchFamily="50" charset="-128"/>
              <a:cs typeface="メイリオ" pitchFamily="50" charset="-128"/>
            </a:endParaRPr>
          </a:p>
          <a:p>
            <a:r>
              <a:rPr lang="ja-JP" altLang="en-US" sz="160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public </a:t>
            </a:r>
            <a:r>
              <a:rPr lang="en-US" altLang="ja-JP" sz="1600" err="1">
                <a:latin typeface="+mj-lt"/>
                <a:ea typeface="メイリオ" pitchFamily="50" charset="-128"/>
                <a:cs typeface="メイリオ" pitchFamily="50" charset="-128"/>
              </a:rPr>
              <a:t>int</a:t>
            </a:r>
            <a:r>
              <a:rPr lang="en-US" altLang="ja-JP" sz="1600">
                <a:latin typeface="+mj-lt"/>
                <a:ea typeface="メイリオ" pitchFamily="50" charset="-128"/>
                <a:cs typeface="メイリオ" pitchFamily="50" charset="-128"/>
              </a:rPr>
              <a:t> </a:t>
            </a:r>
            <a:r>
              <a:rPr lang="en-US" altLang="ja-JP" sz="1600" err="1" smtClean="0">
                <a:latin typeface="+mj-lt"/>
                <a:ea typeface="メイリオ" pitchFamily="50" charset="-128"/>
                <a:cs typeface="メイリオ" pitchFamily="50" charset="-128"/>
              </a:rPr>
              <a:t>getCorrectLength</a:t>
            </a:r>
            <a:r>
              <a:rPr lang="en-US" altLang="ja-JP" sz="1600" smtClean="0">
                <a:latin typeface="+mj-lt"/>
                <a:ea typeface="メイリオ" pitchFamily="50" charset="-128"/>
                <a:cs typeface="メイリオ" pitchFamily="50" charset="-128"/>
              </a:rPr>
              <a:t>() </a:t>
            </a:r>
            <a:r>
              <a:rPr lang="en-US" altLang="ja-JP" sz="1600">
                <a:latin typeface="+mj-lt"/>
                <a:ea typeface="メイリオ" pitchFamily="50" charset="-128"/>
                <a:cs typeface="メイリオ" pitchFamily="50" charset="-128"/>
              </a:rPr>
              <a:t>{</a:t>
            </a:r>
          </a:p>
          <a:p>
            <a:r>
              <a:rPr lang="en-US" altLang="ja-JP" sz="1600">
                <a:latin typeface="+mj-lt"/>
                <a:ea typeface="メイリオ" pitchFamily="50" charset="-128"/>
                <a:cs typeface="メイリオ" pitchFamily="50" charset="-128"/>
              </a:rPr>
              <a:t>  		</a:t>
            </a:r>
            <a:r>
              <a:rPr lang="en-US" altLang="ja-JP" sz="1600" err="1" smtClean="0">
                <a:latin typeface="+mj-lt"/>
                <a:ea typeface="メイリオ" pitchFamily="50" charset="-128"/>
                <a:cs typeface="メイリオ" pitchFamily="50" charset="-128"/>
              </a:rPr>
              <a:t>this.setString</a:t>
            </a:r>
            <a:r>
              <a:rPr lang="en-US" altLang="ja-JP" sz="1600" smtClean="0">
                <a:latin typeface="+mj-lt"/>
                <a:ea typeface="メイリオ" pitchFamily="50" charset="-128"/>
                <a:cs typeface="メイリオ" pitchFamily="50" charset="-128"/>
              </a:rPr>
              <a:t>();</a:t>
            </a:r>
            <a:endParaRPr lang="en-US" altLang="ja-JP" sz="1600">
              <a:latin typeface="+mj-lt"/>
              <a:ea typeface="メイリオ" pitchFamily="50" charset="-128"/>
              <a:cs typeface="メイリオ" pitchFamily="50" charset="-128"/>
            </a:endParaRPr>
          </a:p>
          <a:p>
            <a:r>
              <a:rPr lang="en-US" altLang="ja-JP" sz="1600">
                <a:latin typeface="+mj-lt"/>
                <a:ea typeface="メイリオ" pitchFamily="50" charset="-128"/>
                <a:cs typeface="メイリオ" pitchFamily="50" charset="-128"/>
              </a:rPr>
              <a:t>  		return </a:t>
            </a:r>
            <a:r>
              <a:rPr lang="en-US" altLang="ja-JP" sz="1600" err="1" smtClean="0">
                <a:latin typeface="+mj-lt"/>
                <a:ea typeface="メイリオ" pitchFamily="50" charset="-128"/>
                <a:cs typeface="メイリオ" pitchFamily="50" charset="-128"/>
              </a:rPr>
              <a:t>this.getLength</a:t>
            </a:r>
            <a:r>
              <a:rPr lang="en-US" altLang="ja-JP" sz="1600" smtClean="0">
                <a:latin typeface="+mj-lt"/>
                <a:ea typeface="メイリオ" pitchFamily="50" charset="-128"/>
                <a:cs typeface="メイリオ" pitchFamily="50" charset="-128"/>
              </a:rPr>
              <a:t>();</a:t>
            </a:r>
            <a:endParaRPr lang="en-US" altLang="ja-JP" sz="1600">
              <a:latin typeface="+mj-lt"/>
              <a:ea typeface="メイリオ" pitchFamily="50" charset="-128"/>
              <a:cs typeface="メイリオ" pitchFamily="50" charset="-128"/>
            </a:endParaRPr>
          </a:p>
          <a:p>
            <a:r>
              <a:rPr lang="en-US" altLang="ja-JP" sz="1600">
                <a:latin typeface="+mj-lt"/>
                <a:ea typeface="メイリオ" pitchFamily="50" charset="-128"/>
                <a:cs typeface="メイリオ" pitchFamily="50" charset="-128"/>
              </a:rPr>
              <a:t>	}</a:t>
            </a:r>
          </a:p>
          <a:p>
            <a:r>
              <a:rPr lang="en-US" altLang="ja-JP" sz="1600">
                <a:latin typeface="+mj-lt"/>
                <a:ea typeface="メイリオ" pitchFamily="50" charset="-128"/>
                <a:cs typeface="メイリオ" pitchFamily="50" charset="-128"/>
              </a:rPr>
              <a:t>}</a:t>
            </a:r>
            <a:endParaRPr kumimoji="1" lang="ja-JP" altLang="en-US" sz="1600">
              <a:latin typeface="+mj-lt"/>
              <a:ea typeface="メイリオ" pitchFamily="50" charset="-128"/>
              <a:cs typeface="メイリオ" pitchFamily="50" charset="-128"/>
            </a:endParaRPr>
          </a:p>
        </p:txBody>
      </p:sp>
      <p:sp>
        <p:nvSpPr>
          <p:cNvPr id="8" name="テキスト ボックス 7"/>
          <p:cNvSpPr txBox="1"/>
          <p:nvPr/>
        </p:nvSpPr>
        <p:spPr>
          <a:xfrm>
            <a:off x="1755098" y="1592442"/>
            <a:ext cx="4896544" cy="461665"/>
          </a:xfrm>
          <a:prstGeom prst="rect">
            <a:avLst/>
          </a:prstGeom>
          <a:solidFill>
            <a:srgbClr val="FFCCCC"/>
          </a:solidFill>
          <a:ln w="28575">
            <a:solidFill>
              <a:schemeClr val="tx1"/>
            </a:solidFill>
          </a:ln>
        </p:spPr>
        <p:txBody>
          <a:bodyPr wrap="square" rtlCol="0">
            <a:spAutoFit/>
          </a:bodyPr>
          <a:lstStyle/>
          <a:p>
            <a:pPr algn="ctr"/>
            <a:r>
              <a:rPr kumimoji="1" lang="ja-JP" altLang="en-US" sz="2400" smtClean="0"/>
              <a:t>文字列</a:t>
            </a:r>
            <a:r>
              <a:rPr lang="en-US" altLang="ja-JP" sz="2400" err="1" smtClean="0"/>
              <a:t>str</a:t>
            </a:r>
            <a:r>
              <a:rPr kumimoji="1" lang="ja-JP" altLang="en-US" sz="2400" smtClean="0"/>
              <a:t>の長さを取得したい</a:t>
            </a:r>
            <a:endParaRPr kumimoji="1" lang="ja-JP" altLang="en-US" sz="2400"/>
          </a:p>
        </p:txBody>
      </p:sp>
      <p:sp>
        <p:nvSpPr>
          <p:cNvPr id="11" name="テキスト ボックス 10"/>
          <p:cNvSpPr txBox="1"/>
          <p:nvPr/>
        </p:nvSpPr>
        <p:spPr>
          <a:xfrm>
            <a:off x="4678258" y="2204864"/>
            <a:ext cx="4214222" cy="677108"/>
          </a:xfrm>
          <a:prstGeom prst="rect">
            <a:avLst/>
          </a:prstGeom>
          <a:noFill/>
        </p:spPr>
        <p:txBody>
          <a:bodyPr wrap="square" rtlCol="0">
            <a:spAutoFit/>
          </a:bodyPr>
          <a:lstStyle/>
          <a:p>
            <a:r>
              <a:rPr lang="en-US" altLang="ja-JP" sz="2000" smtClean="0"/>
              <a:t>&lt;</a:t>
            </a:r>
            <a:r>
              <a:rPr lang="ja-JP" altLang="en-US" sz="2000" smtClean="0"/>
              <a:t>開発者の想定する正しい手順</a:t>
            </a:r>
            <a:r>
              <a:rPr lang="en-US" altLang="ja-JP" sz="2000" smtClean="0"/>
              <a:t>&gt;</a:t>
            </a:r>
            <a:endParaRPr kumimoji="1" lang="en-US" altLang="ja-JP" sz="2000" smtClean="0"/>
          </a:p>
          <a:p>
            <a:pPr marL="342900" indent="-342900" algn="ctr">
              <a:buFont typeface="+mj-ea"/>
              <a:buAutoNum type="circleNumDbPlain"/>
            </a:pPr>
            <a:endParaRPr kumimoji="1" lang="ja-JP" altLang="en-US"/>
          </a:p>
        </p:txBody>
      </p:sp>
      <p:grpSp>
        <p:nvGrpSpPr>
          <p:cNvPr id="33" name="グループ化 32"/>
          <p:cNvGrpSpPr/>
          <p:nvPr/>
        </p:nvGrpSpPr>
        <p:grpSpPr>
          <a:xfrm>
            <a:off x="4743430" y="5066134"/>
            <a:ext cx="4077042" cy="1416819"/>
            <a:chOff x="4743430" y="4706094"/>
            <a:chExt cx="4077042" cy="1416819"/>
          </a:xfrm>
        </p:grpSpPr>
        <p:sp>
          <p:nvSpPr>
            <p:cNvPr id="24" name="下矢印 23"/>
            <p:cNvSpPr/>
            <p:nvPr/>
          </p:nvSpPr>
          <p:spPr bwMode="auto">
            <a:xfrm>
              <a:off x="6651642" y="4706094"/>
              <a:ext cx="260618" cy="288032"/>
            </a:xfrm>
            <a:prstGeom prst="downArrow">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4837734" y="5022934"/>
              <a:ext cx="3888431" cy="369332"/>
            </a:xfrm>
            <a:prstGeom prst="rect">
              <a:avLst/>
            </a:prstGeom>
            <a:noFill/>
          </p:spPr>
          <p:txBody>
            <a:bodyPr wrap="square" rtlCol="0">
              <a:spAutoFit/>
            </a:bodyPr>
            <a:lstStyle/>
            <a:p>
              <a:pPr algn="ctr"/>
              <a:r>
                <a:rPr kumimoji="1" lang="ja-JP" altLang="en-US" smtClean="0"/>
                <a:t>外部から①を飛ばして②を実行可能</a:t>
              </a:r>
              <a:endParaRPr kumimoji="1" lang="ja-JP" altLang="en-US"/>
            </a:p>
          </p:txBody>
        </p:sp>
        <p:sp>
          <p:nvSpPr>
            <p:cNvPr id="27" name="下矢印 26"/>
            <p:cNvSpPr/>
            <p:nvPr/>
          </p:nvSpPr>
          <p:spPr bwMode="auto">
            <a:xfrm>
              <a:off x="6651642" y="5445224"/>
              <a:ext cx="260618" cy="288032"/>
            </a:xfrm>
            <a:prstGeom prst="downArrow">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8" name="テキスト ボックス 27"/>
            <p:cNvSpPr txBox="1"/>
            <p:nvPr/>
          </p:nvSpPr>
          <p:spPr>
            <a:xfrm>
              <a:off x="4743430" y="5661248"/>
              <a:ext cx="4077042" cy="461665"/>
            </a:xfrm>
            <a:prstGeom prst="rect">
              <a:avLst/>
            </a:prstGeom>
            <a:noFill/>
            <a:ln>
              <a:noFill/>
            </a:ln>
          </p:spPr>
          <p:txBody>
            <a:bodyPr wrap="square" rtlCol="0">
              <a:spAutoFit/>
            </a:bodyPr>
            <a:lstStyle/>
            <a:p>
              <a:pPr algn="ctr"/>
              <a:r>
                <a:rPr lang="en-US" altLang="ja-JP" sz="2400" err="1" smtClean="0">
                  <a:solidFill>
                    <a:srgbClr val="FF0000"/>
                  </a:solidFill>
                </a:rPr>
                <a:t>NullPointerException</a:t>
              </a:r>
              <a:r>
                <a:rPr lang="ja-JP" altLang="en-US" sz="2000" b="1" smtClean="0">
                  <a:solidFill>
                    <a:srgbClr val="FF0000"/>
                  </a:solidFill>
                </a:rPr>
                <a:t>の発生</a:t>
              </a:r>
              <a:endParaRPr kumimoji="1" lang="ja-JP" altLang="en-US" sz="2000" b="1">
                <a:solidFill>
                  <a:srgbClr val="FF0000"/>
                </a:solidFill>
              </a:endParaRPr>
            </a:p>
          </p:txBody>
        </p:sp>
      </p:grpSp>
      <p:sp>
        <p:nvSpPr>
          <p:cNvPr id="7" name="右矢印 6"/>
          <p:cNvSpPr/>
          <p:nvPr/>
        </p:nvSpPr>
        <p:spPr bwMode="auto">
          <a:xfrm>
            <a:off x="4860032" y="3645024"/>
            <a:ext cx="265735" cy="288032"/>
          </a:xfrm>
          <a:prstGeom prst="rightArrow">
            <a:avLst/>
          </a:pr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1" name="テキスト ボックス 20"/>
          <p:cNvSpPr txBox="1"/>
          <p:nvPr/>
        </p:nvSpPr>
        <p:spPr>
          <a:xfrm>
            <a:off x="5104012" y="3566775"/>
            <a:ext cx="3716459" cy="369332"/>
          </a:xfrm>
          <a:prstGeom prst="rect">
            <a:avLst/>
          </a:prstGeom>
          <a:noFill/>
        </p:spPr>
        <p:txBody>
          <a:bodyPr wrap="square" rtlCol="0">
            <a:spAutoFit/>
          </a:bodyPr>
          <a:lstStyle/>
          <a:p>
            <a:r>
              <a:rPr kumimoji="1" lang="en-US" altLang="ja-JP" smtClean="0"/>
              <a:t>public</a:t>
            </a:r>
            <a:r>
              <a:rPr kumimoji="1" lang="ja-JP" altLang="en-US" smtClean="0"/>
              <a:t>な</a:t>
            </a:r>
            <a:r>
              <a:rPr lang="ja-JP" altLang="en-US"/>
              <a:t>メソッド</a:t>
            </a:r>
            <a:r>
              <a:rPr kumimoji="1" lang="en-US" altLang="ja-JP" err="1" smtClean="0"/>
              <a:t>getCorrectLength</a:t>
            </a:r>
            <a:r>
              <a:rPr kumimoji="1" lang="en-US" altLang="ja-JP" smtClean="0"/>
              <a:t>()</a:t>
            </a:r>
            <a:endParaRPr kumimoji="1" lang="ja-JP" altLang="en-US"/>
          </a:p>
        </p:txBody>
      </p:sp>
      <p:grpSp>
        <p:nvGrpSpPr>
          <p:cNvPr id="10" name="グループ化 9"/>
          <p:cNvGrpSpPr/>
          <p:nvPr/>
        </p:nvGrpSpPr>
        <p:grpSpPr>
          <a:xfrm>
            <a:off x="1043608" y="3779515"/>
            <a:ext cx="7455386" cy="1234574"/>
            <a:chOff x="1043608" y="3779515"/>
            <a:chExt cx="7455386" cy="1234574"/>
          </a:xfrm>
        </p:grpSpPr>
        <p:sp>
          <p:nvSpPr>
            <p:cNvPr id="15" name="円/楕円 14"/>
            <p:cNvSpPr/>
            <p:nvPr/>
          </p:nvSpPr>
          <p:spPr bwMode="auto">
            <a:xfrm>
              <a:off x="1043608" y="3933056"/>
              <a:ext cx="864096" cy="432048"/>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31" name="テキスト ボックス 30"/>
            <p:cNvSpPr txBox="1"/>
            <p:nvPr/>
          </p:nvSpPr>
          <p:spPr>
            <a:xfrm>
              <a:off x="1163241" y="3936107"/>
              <a:ext cx="864096" cy="338554"/>
            </a:xfrm>
            <a:prstGeom prst="rect">
              <a:avLst/>
            </a:prstGeom>
            <a:noFill/>
          </p:spPr>
          <p:txBody>
            <a:bodyPr wrap="square" rtlCol="0">
              <a:spAutoFit/>
            </a:bodyPr>
            <a:lstStyle/>
            <a:p>
              <a:r>
                <a:rPr kumimoji="1" lang="en-US" altLang="ja-JP" sz="1600" smtClean="0">
                  <a:solidFill>
                    <a:srgbClr val="FF0000"/>
                  </a:solidFill>
                </a:rPr>
                <a:t>public</a:t>
              </a:r>
              <a:endParaRPr kumimoji="1" lang="ja-JP" altLang="en-US" sz="1600">
                <a:solidFill>
                  <a:srgbClr val="FF0000"/>
                </a:solidFill>
              </a:endParaRPr>
            </a:p>
          </p:txBody>
        </p:sp>
        <p:sp>
          <p:nvSpPr>
            <p:cNvPr id="22" name="テキスト ボックス 21"/>
            <p:cNvSpPr txBox="1"/>
            <p:nvPr/>
          </p:nvSpPr>
          <p:spPr>
            <a:xfrm>
              <a:off x="5064907" y="4367758"/>
              <a:ext cx="3434087" cy="646331"/>
            </a:xfrm>
            <a:prstGeom prst="rect">
              <a:avLst/>
            </a:prstGeom>
            <a:noFill/>
          </p:spPr>
          <p:txBody>
            <a:bodyPr wrap="square" rtlCol="0">
              <a:spAutoFit/>
            </a:bodyPr>
            <a:lstStyle/>
            <a:p>
              <a:pPr algn="ctr"/>
              <a:r>
                <a:rPr kumimoji="1" lang="en-US" altLang="ja-JP" err="1" smtClean="0"/>
                <a:t>getLength</a:t>
              </a:r>
              <a:r>
                <a:rPr kumimoji="1" lang="en-US" altLang="ja-JP" smtClean="0"/>
                <a:t>()</a:t>
              </a:r>
              <a:r>
                <a:rPr kumimoji="1" lang="ja-JP" altLang="en-US" smtClean="0"/>
                <a:t>のアクセス修飾子が</a:t>
              </a:r>
              <a:r>
                <a:rPr kumimoji="1" lang="en-US" altLang="ja-JP" smtClean="0"/>
                <a:t>private</a:t>
              </a:r>
              <a:r>
                <a:rPr kumimoji="1" lang="ja-JP" altLang="en-US" smtClean="0"/>
                <a:t>ではなく</a:t>
              </a:r>
              <a:r>
                <a:rPr kumimoji="1" lang="en-US" altLang="ja-JP" smtClean="0"/>
                <a:t>public</a:t>
              </a:r>
              <a:endParaRPr kumimoji="1" lang="ja-JP" altLang="en-US"/>
            </a:p>
          </p:txBody>
        </p:sp>
        <p:sp>
          <p:nvSpPr>
            <p:cNvPr id="9" name="円弧 8"/>
            <p:cNvSpPr/>
            <p:nvPr/>
          </p:nvSpPr>
          <p:spPr bwMode="auto">
            <a:xfrm rot="10800000">
              <a:off x="1756581" y="3779515"/>
              <a:ext cx="5392010" cy="999202"/>
            </a:xfrm>
            <a:prstGeom prst="arc">
              <a:avLst>
                <a:gd name="adj1" fmla="val 12965592"/>
                <a:gd name="adj2" fmla="val 21551421"/>
              </a:avLst>
            </a:prstGeom>
            <a:noFill/>
            <a:ln w="19050" cap="flat" cmpd="sng" algn="ctr">
              <a:solidFill>
                <a:srgbClr val="FF0000"/>
              </a:solidFill>
              <a:prstDash val="solid"/>
              <a:round/>
              <a:headEnd type="triangle" w="med" len="med"/>
              <a:tailEnd type="none" w="med" len="med"/>
            </a:ln>
            <a:effectLst/>
            <a:extLst/>
          </p:spPr>
          <p:txBody>
            <a:bodyPr rtlCol="0" anchor="ctr"/>
            <a:lstStyle/>
            <a:p>
              <a:pPr algn="ctr"/>
              <a:endParaRPr kumimoji="1" lang="ja-JP" altLang="en-US"/>
            </a:p>
          </p:txBody>
        </p:sp>
      </p:grpSp>
      <p:sp>
        <p:nvSpPr>
          <p:cNvPr id="12" name="テキスト ボックス 11"/>
          <p:cNvSpPr txBox="1"/>
          <p:nvPr/>
        </p:nvSpPr>
        <p:spPr>
          <a:xfrm>
            <a:off x="4740399" y="2636912"/>
            <a:ext cx="4248472" cy="369332"/>
          </a:xfrm>
          <a:prstGeom prst="rect">
            <a:avLst/>
          </a:prstGeom>
          <a:noFill/>
        </p:spPr>
        <p:txBody>
          <a:bodyPr wrap="square" rtlCol="0">
            <a:spAutoFit/>
          </a:bodyPr>
          <a:lstStyle/>
          <a:p>
            <a:r>
              <a:rPr kumimoji="1" lang="ja-JP" altLang="en-US" smtClean="0"/>
              <a:t>① </a:t>
            </a:r>
            <a:r>
              <a:rPr lang="en-US" altLang="ja-JP" err="1" smtClean="0"/>
              <a:t>setString</a:t>
            </a:r>
            <a:r>
              <a:rPr lang="en-US" altLang="ja-JP" smtClean="0"/>
              <a:t>()</a:t>
            </a:r>
            <a:r>
              <a:rPr kumimoji="1" lang="ja-JP" altLang="en-US" smtClean="0"/>
              <a:t>を呼び，</a:t>
            </a:r>
            <a:r>
              <a:rPr lang="en-US" altLang="ja-JP" err="1" smtClean="0"/>
              <a:t>str</a:t>
            </a:r>
            <a:r>
              <a:rPr kumimoji="1" lang="ja-JP" altLang="en-US" smtClean="0"/>
              <a:t>に文字列を代入</a:t>
            </a:r>
            <a:endParaRPr kumimoji="1" lang="ja-JP" altLang="en-US"/>
          </a:p>
        </p:txBody>
      </p:sp>
      <p:grpSp>
        <p:nvGrpSpPr>
          <p:cNvPr id="17" name="グループ化 16"/>
          <p:cNvGrpSpPr/>
          <p:nvPr/>
        </p:nvGrpSpPr>
        <p:grpSpPr>
          <a:xfrm>
            <a:off x="1163241" y="2677562"/>
            <a:ext cx="7691139" cy="1111477"/>
            <a:chOff x="1163241" y="2677562"/>
            <a:chExt cx="7691139" cy="1111477"/>
          </a:xfrm>
        </p:grpSpPr>
        <p:sp>
          <p:nvSpPr>
            <p:cNvPr id="3" name="正方形/長方形 2"/>
            <p:cNvSpPr/>
            <p:nvPr/>
          </p:nvSpPr>
          <p:spPr bwMode="auto">
            <a:xfrm>
              <a:off x="1163241" y="2977668"/>
              <a:ext cx="2832695" cy="811371"/>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23" name="正方形/長方形 22"/>
            <p:cNvSpPr/>
            <p:nvPr/>
          </p:nvSpPr>
          <p:spPr bwMode="auto">
            <a:xfrm>
              <a:off x="4773738" y="2677562"/>
              <a:ext cx="4080642" cy="319390"/>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grpSp>
      <p:sp>
        <p:nvSpPr>
          <p:cNvPr id="13" name="テキスト ボックス 12"/>
          <p:cNvSpPr txBox="1"/>
          <p:nvPr/>
        </p:nvSpPr>
        <p:spPr>
          <a:xfrm>
            <a:off x="4740399" y="3131676"/>
            <a:ext cx="4104456" cy="369332"/>
          </a:xfrm>
          <a:prstGeom prst="rect">
            <a:avLst/>
          </a:prstGeom>
          <a:noFill/>
        </p:spPr>
        <p:txBody>
          <a:bodyPr wrap="square" rtlCol="0">
            <a:spAutoFit/>
          </a:bodyPr>
          <a:lstStyle/>
          <a:p>
            <a:r>
              <a:rPr lang="ja-JP" altLang="en-US"/>
              <a:t>②</a:t>
            </a:r>
            <a:r>
              <a:rPr kumimoji="1" lang="ja-JP" altLang="en-US" smtClean="0"/>
              <a:t> </a:t>
            </a:r>
            <a:r>
              <a:rPr lang="en-US" altLang="ja-JP" err="1" smtClean="0"/>
              <a:t>getLength</a:t>
            </a:r>
            <a:r>
              <a:rPr lang="en-US" altLang="ja-JP" smtClean="0"/>
              <a:t>()</a:t>
            </a:r>
            <a:r>
              <a:rPr kumimoji="1" lang="ja-JP" altLang="en-US" smtClean="0"/>
              <a:t>を呼び，</a:t>
            </a:r>
            <a:r>
              <a:rPr lang="en-US" altLang="ja-JP" err="1" smtClean="0"/>
              <a:t>str</a:t>
            </a:r>
            <a:r>
              <a:rPr lang="ja-JP" altLang="en-US" smtClean="0"/>
              <a:t>の長さを取得</a:t>
            </a:r>
            <a:endParaRPr kumimoji="1" lang="ja-JP" altLang="en-US"/>
          </a:p>
        </p:txBody>
      </p:sp>
      <p:grpSp>
        <p:nvGrpSpPr>
          <p:cNvPr id="18" name="グループ化 17"/>
          <p:cNvGrpSpPr/>
          <p:nvPr/>
        </p:nvGrpSpPr>
        <p:grpSpPr>
          <a:xfrm>
            <a:off x="1163241" y="3165939"/>
            <a:ext cx="7562924" cy="1612779"/>
            <a:chOff x="1163241" y="3165939"/>
            <a:chExt cx="7562924" cy="1612779"/>
          </a:xfrm>
        </p:grpSpPr>
        <p:sp>
          <p:nvSpPr>
            <p:cNvPr id="25" name="正方形/長方形 24"/>
            <p:cNvSpPr/>
            <p:nvPr/>
          </p:nvSpPr>
          <p:spPr bwMode="auto">
            <a:xfrm>
              <a:off x="4773738" y="3165939"/>
              <a:ext cx="3952427" cy="319390"/>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29" name="正方形/長方形 28"/>
            <p:cNvSpPr/>
            <p:nvPr/>
          </p:nvSpPr>
          <p:spPr bwMode="auto">
            <a:xfrm>
              <a:off x="1163241" y="3959726"/>
              <a:ext cx="2688680" cy="818992"/>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grpSp>
      <p:grpSp>
        <p:nvGrpSpPr>
          <p:cNvPr id="19" name="グループ化 18"/>
          <p:cNvGrpSpPr/>
          <p:nvPr/>
        </p:nvGrpSpPr>
        <p:grpSpPr>
          <a:xfrm>
            <a:off x="1163240" y="3613666"/>
            <a:ext cx="7513216" cy="2407622"/>
            <a:chOff x="1163240" y="3613666"/>
            <a:chExt cx="7513216" cy="2407622"/>
          </a:xfrm>
        </p:grpSpPr>
        <p:sp>
          <p:nvSpPr>
            <p:cNvPr id="30" name="正方形/長方形 29"/>
            <p:cNvSpPr/>
            <p:nvPr/>
          </p:nvSpPr>
          <p:spPr bwMode="auto">
            <a:xfrm>
              <a:off x="5156077" y="3613666"/>
              <a:ext cx="3520379" cy="319390"/>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32" name="正方形/長方形 31"/>
            <p:cNvSpPr/>
            <p:nvPr/>
          </p:nvSpPr>
          <p:spPr bwMode="auto">
            <a:xfrm>
              <a:off x="1163240" y="4969744"/>
              <a:ext cx="3120727" cy="1051544"/>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grpSp>
    </p:spTree>
    <p:extLst>
      <p:ext uri="{BB962C8B-B14F-4D97-AF65-F5344CB8AC3E}">
        <p14:creationId xmlns:p14="http://schemas.microsoft.com/office/powerpoint/2010/main" val="33195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
                                        <p:tgtEl>
                                          <p:spTgt spid="18"/>
                                        </p:tgtEl>
                                      </p:cBhvr>
                                    </p:animEffec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
                                        <p:tgtEl>
                                          <p:spTgt spid="19"/>
                                        </p:tgtEl>
                                      </p:cBhvr>
                                    </p:animEffect>
                                  </p:childTnLst>
                                </p:cTn>
                              </p:par>
                              <p:par>
                                <p:cTn id="20" presetID="1" presetClass="exit" presetSubtype="0" fill="hold" nodeType="with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
                                        <p:tgtEl>
                                          <p:spTgt spid="10"/>
                                        </p:tgtEl>
                                      </p:cBhvr>
                                    </p:animEffec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本研究の</a:t>
            </a:r>
            <a:r>
              <a:rPr lang="ja-JP" altLang="en-US"/>
              <a:t>概要</a:t>
            </a:r>
            <a:endParaRPr kumimoji="1" lang="ja-JP" altLang="en-US"/>
          </a:p>
        </p:txBody>
      </p:sp>
      <p:sp>
        <p:nvSpPr>
          <p:cNvPr id="4" name="コンテンツ プレースホルダー 3"/>
          <p:cNvSpPr>
            <a:spLocks noGrp="1"/>
          </p:cNvSpPr>
          <p:nvPr>
            <p:ph idx="1"/>
          </p:nvPr>
        </p:nvSpPr>
        <p:spPr>
          <a:xfrm>
            <a:off x="457200" y="1600200"/>
            <a:ext cx="8435280" cy="4525963"/>
          </a:xfrm>
        </p:spPr>
        <p:txBody>
          <a:bodyPr/>
          <a:lstStyle/>
          <a:p>
            <a:r>
              <a:rPr lang="ja-JP" altLang="en-US" sz="2800"/>
              <a:t>高品質</a:t>
            </a:r>
            <a:r>
              <a:rPr lang="ja-JP" altLang="en-US" sz="2800" smtClean="0"/>
              <a:t>なソフトウェアを作成するためには，</a:t>
            </a:r>
            <a:r>
              <a:rPr lang="en-US" altLang="ja-JP" sz="2800" smtClean="0"/>
              <a:t/>
            </a:r>
            <a:br>
              <a:rPr lang="en-US" altLang="ja-JP" sz="2800" smtClean="0"/>
            </a:br>
            <a:r>
              <a:rPr lang="ja-JP" altLang="en-US" sz="2800" smtClean="0"/>
              <a:t>アクセス修飾子を適切に設定することが望ましい</a:t>
            </a:r>
            <a:endParaRPr lang="en-US" altLang="ja-JP" sz="2800" smtClean="0"/>
          </a:p>
          <a:p>
            <a:r>
              <a:rPr lang="ja-JP" altLang="en-US" sz="2800" smtClean="0"/>
              <a:t>全フィールド</a:t>
            </a:r>
            <a:r>
              <a:rPr lang="en-US" altLang="ja-JP" sz="2800" smtClean="0"/>
              <a:t>/</a:t>
            </a:r>
            <a:r>
              <a:rPr lang="ja-JP" altLang="en-US" sz="2800" smtClean="0"/>
              <a:t>メソッドに対するアクセス範囲の把握は</a:t>
            </a:r>
            <a:r>
              <a:rPr lang="en-US" altLang="ja-JP" sz="2800" smtClean="0"/>
              <a:t/>
            </a:r>
            <a:br>
              <a:rPr lang="en-US" altLang="ja-JP" sz="2800" smtClean="0"/>
            </a:br>
            <a:r>
              <a:rPr lang="ja-JP" altLang="en-US" sz="2800" smtClean="0"/>
              <a:t>現在のソフトウェア開発の現場では困難</a:t>
            </a:r>
            <a:endParaRPr lang="en-US" altLang="ja-JP" sz="2800"/>
          </a:p>
          <a:p>
            <a:r>
              <a:rPr lang="en-US" altLang="ja-JP" sz="2700" smtClean="0"/>
              <a:t>Apache Ant</a:t>
            </a:r>
            <a:r>
              <a:rPr lang="ja-JP" altLang="en-US" sz="2700" smtClean="0"/>
              <a:t>の</a:t>
            </a:r>
            <a:r>
              <a:rPr lang="en-US" altLang="ja-JP" sz="2700" smtClean="0"/>
              <a:t>1</a:t>
            </a:r>
            <a:r>
              <a:rPr lang="ja-JP" altLang="en-US" sz="2700" smtClean="0"/>
              <a:t>バージョンに多くの過剰なアクセス修飾子を持つフィールド</a:t>
            </a:r>
            <a:r>
              <a:rPr lang="en-US" altLang="ja-JP" sz="2700" smtClean="0"/>
              <a:t>/</a:t>
            </a:r>
            <a:r>
              <a:rPr lang="ja-JP" altLang="en-US" sz="2700" smtClean="0"/>
              <a:t>メソッドが存在することを確認</a:t>
            </a:r>
            <a:r>
              <a:rPr lang="en-US" altLang="ja-JP" sz="2700" baseline="-25000" smtClean="0"/>
              <a:t>[1]</a:t>
            </a:r>
          </a:p>
        </p:txBody>
      </p:sp>
      <p:sp>
        <p:nvSpPr>
          <p:cNvPr id="3" name="スライド番号プレースホルダー 2"/>
          <p:cNvSpPr>
            <a:spLocks noGrp="1"/>
          </p:cNvSpPr>
          <p:nvPr>
            <p:ph type="sldNum" sz="quarter" idx="12"/>
          </p:nvPr>
        </p:nvSpPr>
        <p:spPr/>
        <p:txBody>
          <a:bodyPr/>
          <a:lstStyle/>
          <a:p>
            <a:fld id="{D27D9D3E-241A-46DB-B6BF-440B0DE24E5A}" type="slidenum">
              <a:rPr lang="en-US" altLang="ja-JP" smtClean="0"/>
              <a:pPr/>
              <a:t>4</a:t>
            </a:fld>
            <a:endParaRPr lang="en-US" altLang="ja-JP"/>
          </a:p>
        </p:txBody>
      </p:sp>
      <p:sp>
        <p:nvSpPr>
          <p:cNvPr id="5" name="テキスト ボックス 4"/>
          <p:cNvSpPr txBox="1"/>
          <p:nvPr/>
        </p:nvSpPr>
        <p:spPr>
          <a:xfrm>
            <a:off x="179512" y="4869160"/>
            <a:ext cx="8784976" cy="954107"/>
          </a:xfrm>
          <a:prstGeom prst="rect">
            <a:avLst/>
          </a:prstGeom>
          <a:solidFill>
            <a:srgbClr val="EBFFEB"/>
          </a:solidFill>
          <a:ln w="28575">
            <a:solidFill>
              <a:schemeClr val="tx1"/>
            </a:solidFill>
          </a:ln>
        </p:spPr>
        <p:txBody>
          <a:bodyPr wrap="square" rtlCol="0">
            <a:spAutoFit/>
          </a:bodyPr>
          <a:lstStyle/>
          <a:p>
            <a:pPr algn="ctr"/>
            <a:r>
              <a:rPr lang="ja-JP" altLang="en-US" sz="2800" smtClean="0"/>
              <a:t>バージョン間における過剰なアクセス修飾子の修正状況について複数の</a:t>
            </a:r>
            <a:r>
              <a:rPr lang="en-US" altLang="ja-JP" sz="2800" smtClean="0"/>
              <a:t>Java</a:t>
            </a:r>
            <a:r>
              <a:rPr lang="ja-JP" altLang="en-US" sz="2800" smtClean="0"/>
              <a:t>プロジェクトを対象に</a:t>
            </a:r>
            <a:r>
              <a:rPr lang="ja-JP" altLang="en-US" sz="2800"/>
              <a:t>分析</a:t>
            </a:r>
            <a:r>
              <a:rPr lang="ja-JP" altLang="en-US" sz="2800" smtClean="0"/>
              <a:t>を行う</a:t>
            </a:r>
            <a:endParaRPr kumimoji="1" lang="ja-JP" altLang="en-US" sz="2800"/>
          </a:p>
        </p:txBody>
      </p:sp>
      <p:sp>
        <p:nvSpPr>
          <p:cNvPr id="6" name="テキスト ボックス 5"/>
          <p:cNvSpPr txBox="1"/>
          <p:nvPr/>
        </p:nvSpPr>
        <p:spPr>
          <a:xfrm>
            <a:off x="1187624" y="6004658"/>
            <a:ext cx="6840760" cy="738664"/>
          </a:xfrm>
          <a:prstGeom prst="rect">
            <a:avLst/>
          </a:prstGeom>
          <a:solidFill>
            <a:srgbClr val="FFFFCC"/>
          </a:solidFill>
          <a:ln>
            <a:solidFill>
              <a:schemeClr val="tx1"/>
            </a:solidFill>
          </a:ln>
        </p:spPr>
        <p:txBody>
          <a:bodyPr wrap="square" rtlCol="0">
            <a:spAutoFit/>
          </a:bodyPr>
          <a:lstStyle/>
          <a:p>
            <a:r>
              <a:rPr lang="en-US" altLang="ja-JP" sz="1400" smtClean="0"/>
              <a:t>[1] </a:t>
            </a:r>
            <a:r>
              <a:rPr lang="en-US" altLang="ja-JP" sz="1400" err="1" smtClean="0"/>
              <a:t>Dotri</a:t>
            </a:r>
            <a:r>
              <a:rPr lang="en-US" altLang="ja-JP" sz="1400" smtClean="0"/>
              <a:t> </a:t>
            </a:r>
            <a:r>
              <a:rPr lang="en-US" altLang="ja-JP" sz="1400" err="1"/>
              <a:t>Quoc</a:t>
            </a:r>
            <a:r>
              <a:rPr lang="en-US" altLang="ja-JP" sz="1400"/>
              <a:t>, Kazuo </a:t>
            </a:r>
            <a:r>
              <a:rPr lang="en-US" altLang="ja-JP" sz="1400" err="1"/>
              <a:t>Kobori</a:t>
            </a:r>
            <a:r>
              <a:rPr lang="en-US" altLang="ja-JP" sz="1400"/>
              <a:t>, </a:t>
            </a:r>
            <a:r>
              <a:rPr lang="en-US" altLang="ja-JP" sz="1400" err="1"/>
              <a:t>Norihiro</a:t>
            </a:r>
            <a:r>
              <a:rPr lang="en-US" altLang="ja-JP" sz="1400"/>
              <a:t> Yoshida, </a:t>
            </a:r>
            <a:r>
              <a:rPr lang="en-US" altLang="ja-JP" sz="1400" err="1"/>
              <a:t>Yoshiki</a:t>
            </a:r>
            <a:r>
              <a:rPr lang="en-US" altLang="ja-JP" sz="1400"/>
              <a:t> Higo, </a:t>
            </a:r>
            <a:r>
              <a:rPr lang="en-US" altLang="ja-JP" sz="1400" err="1"/>
              <a:t>Katsuro</a:t>
            </a:r>
            <a:r>
              <a:rPr lang="en-US" altLang="ja-JP" sz="1400"/>
              <a:t> Inoue, </a:t>
            </a:r>
            <a:r>
              <a:rPr lang="en-US" altLang="ja-JP" sz="1400" err="1"/>
              <a:t>ModiChecker</a:t>
            </a:r>
            <a:r>
              <a:rPr lang="en-US" altLang="ja-JP" sz="1400"/>
              <a:t>: Accessibility Excessiveness, Analysis Tool for Java Program</a:t>
            </a:r>
            <a:r>
              <a:rPr lang="en-US" altLang="ja-JP" sz="1400" smtClean="0"/>
              <a:t>, </a:t>
            </a:r>
            <a:r>
              <a:rPr lang="ja-JP" altLang="ja-JP" sz="1400"/>
              <a:t>日本ソフトウエア科学会大会講演論文集</a:t>
            </a:r>
            <a:r>
              <a:rPr lang="en-US" altLang="ja-JP" sz="1400"/>
              <a:t> vol.28, pp.78-83</a:t>
            </a:r>
            <a:r>
              <a:rPr lang="en-US" altLang="ja-JP" sz="1400" smtClean="0"/>
              <a:t>, 2011</a:t>
            </a:r>
            <a:endParaRPr kumimoji="1" lang="ja-JP" altLang="en-US" sz="1400"/>
          </a:p>
        </p:txBody>
      </p:sp>
    </p:spTree>
    <p:extLst>
      <p:ext uri="{BB962C8B-B14F-4D97-AF65-F5344CB8AC3E}">
        <p14:creationId xmlns:p14="http://schemas.microsoft.com/office/powerpoint/2010/main" val="338975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smtClean="0"/>
              <a:t>既存研究：</a:t>
            </a:r>
            <a:r>
              <a:rPr lang="en-US" altLang="ja-JP" sz="3600" smtClean="0"/>
              <a:t>AE </a:t>
            </a:r>
            <a:r>
              <a:rPr lang="en-US" altLang="ja-JP" sz="3600" baseline="-25000" smtClean="0"/>
              <a:t>[</a:t>
            </a:r>
            <a:r>
              <a:rPr lang="en-US" altLang="ja-JP" sz="3600" baseline="-25000"/>
              <a:t>1]</a:t>
            </a:r>
            <a:endParaRPr kumimoji="1" lang="ja-JP" altLang="en-US" sz="3600"/>
          </a:p>
        </p:txBody>
      </p:sp>
      <p:sp>
        <p:nvSpPr>
          <p:cNvPr id="4" name="コンテンツ プレースホルダー 3"/>
          <p:cNvSpPr>
            <a:spLocks noGrp="1"/>
          </p:cNvSpPr>
          <p:nvPr>
            <p:ph idx="1"/>
          </p:nvPr>
        </p:nvSpPr>
        <p:spPr>
          <a:xfrm>
            <a:off x="457200" y="1600200"/>
            <a:ext cx="8435280" cy="4525963"/>
          </a:xfrm>
        </p:spPr>
        <p:txBody>
          <a:bodyPr/>
          <a:lstStyle/>
          <a:p>
            <a:r>
              <a:rPr lang="ja-JP" altLang="en-US" sz="2600" smtClean="0"/>
              <a:t>フィールド</a:t>
            </a:r>
            <a:r>
              <a:rPr lang="en-US" altLang="ja-JP" sz="2600" smtClean="0"/>
              <a:t>/</a:t>
            </a:r>
            <a:r>
              <a:rPr lang="ja-JP" altLang="en-US" sz="2600" smtClean="0"/>
              <a:t>メソッドの状態はアクセス修飾子の種類別に以下の表のように分類される</a:t>
            </a:r>
            <a:endParaRPr lang="en-US" altLang="ja-JP" sz="2600" smtClean="0"/>
          </a:p>
          <a:p>
            <a:pPr lvl="1"/>
            <a:r>
              <a:rPr lang="ja-JP" altLang="en-US" sz="2200" smtClean="0"/>
              <a:t>行：現在のアクセス修飾子</a:t>
            </a:r>
            <a:endParaRPr lang="en-US" altLang="ja-JP" sz="2200"/>
          </a:p>
          <a:p>
            <a:pPr lvl="1"/>
            <a:r>
              <a:rPr lang="ja-JP" altLang="en-US" sz="2200" smtClean="0"/>
              <a:t>列：適切なアクセス修飾子</a:t>
            </a:r>
            <a:endParaRPr lang="en-US" altLang="ja-JP" sz="2200" smtClean="0"/>
          </a:p>
          <a:p>
            <a:r>
              <a:rPr lang="en-US" altLang="ja-JP" sz="2600">
                <a:solidFill>
                  <a:srgbClr val="FF0000"/>
                </a:solidFill>
              </a:rPr>
              <a:t>AE</a:t>
            </a:r>
            <a:r>
              <a:rPr lang="en-US" altLang="ja-JP" sz="2600"/>
              <a:t>(</a:t>
            </a:r>
            <a:r>
              <a:rPr lang="en-US" altLang="ja-JP" sz="2600">
                <a:solidFill>
                  <a:srgbClr val="FF0000"/>
                </a:solidFill>
              </a:rPr>
              <a:t>A</a:t>
            </a:r>
            <a:r>
              <a:rPr lang="en-US" altLang="ja-JP" sz="2600"/>
              <a:t>ccessibility </a:t>
            </a:r>
            <a:r>
              <a:rPr lang="en-US" altLang="ja-JP" sz="2600">
                <a:solidFill>
                  <a:srgbClr val="FF0000"/>
                </a:solidFill>
              </a:rPr>
              <a:t>E</a:t>
            </a:r>
            <a:r>
              <a:rPr lang="en-US" altLang="ja-JP" sz="2600"/>
              <a:t>xcessiveness)</a:t>
            </a:r>
          </a:p>
          <a:p>
            <a:pPr lvl="1"/>
            <a:r>
              <a:rPr lang="ja-JP" altLang="en-US" sz="2200"/>
              <a:t>フィールド</a:t>
            </a:r>
            <a:r>
              <a:rPr lang="en-US" altLang="ja-JP" sz="2200"/>
              <a:t>/</a:t>
            </a:r>
            <a:r>
              <a:rPr lang="ja-JP" altLang="en-US" sz="2200"/>
              <a:t>メソッドに対して過剰なアクセス修飾子が</a:t>
            </a:r>
            <a:r>
              <a:rPr lang="en-US" altLang="ja-JP" sz="2200"/>
              <a:t/>
            </a:r>
            <a:br>
              <a:rPr lang="en-US" altLang="ja-JP" sz="2200"/>
            </a:br>
            <a:r>
              <a:rPr lang="ja-JP" altLang="en-US" sz="2200"/>
              <a:t>宣言されている</a:t>
            </a:r>
            <a:r>
              <a:rPr lang="ja-JP" altLang="en-US" sz="2200" smtClean="0"/>
              <a:t>状態</a:t>
            </a:r>
            <a:endParaRPr lang="en-US" altLang="ja-JP" sz="2200"/>
          </a:p>
          <a:p>
            <a:pPr lvl="1"/>
            <a:r>
              <a:rPr lang="ja-JP" altLang="en-US" sz="2200" smtClean="0"/>
              <a:t>表の色付きセルが該当</a:t>
            </a:r>
            <a:endParaRPr lang="en-US" altLang="ja-JP" sz="1800"/>
          </a:p>
          <a:p>
            <a:pPr marL="0" indent="0">
              <a:buNone/>
            </a:pPr>
            <a:endParaRPr kumimoji="1" lang="ja-JP" altLang="en-US" sz="3100"/>
          </a:p>
        </p:txBody>
      </p:sp>
      <p:sp>
        <p:nvSpPr>
          <p:cNvPr id="3" name="スライド番号プレースホルダー 2"/>
          <p:cNvSpPr>
            <a:spLocks noGrp="1"/>
          </p:cNvSpPr>
          <p:nvPr>
            <p:ph type="sldNum" sz="quarter" idx="12"/>
          </p:nvPr>
        </p:nvSpPr>
        <p:spPr/>
        <p:txBody>
          <a:bodyPr/>
          <a:lstStyle/>
          <a:p>
            <a:fld id="{D27D9D3E-241A-46DB-B6BF-440B0DE24E5A}" type="slidenum">
              <a:rPr lang="en-US" altLang="ja-JP" smtClean="0"/>
              <a:pPr/>
              <a:t>5</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841020600"/>
              </p:ext>
            </p:extLst>
          </p:nvPr>
        </p:nvGraphicFramePr>
        <p:xfrm>
          <a:off x="1043608" y="4887168"/>
          <a:ext cx="6984776" cy="1854200"/>
        </p:xfrm>
        <a:graphic>
          <a:graphicData uri="http://schemas.openxmlformats.org/drawingml/2006/table">
            <a:tbl>
              <a:tblPr firstRow="1" bandRow="1">
                <a:tableStyleId>{BDBED569-4797-4DF1-A0F4-6AAB3CD982D8}</a:tableStyleId>
              </a:tblPr>
              <a:tblGrid>
                <a:gridCol w="1119909"/>
                <a:gridCol w="1119909"/>
                <a:gridCol w="1119909"/>
                <a:gridCol w="1119909"/>
                <a:gridCol w="1119909"/>
                <a:gridCol w="1385231"/>
              </a:tblGrid>
              <a:tr h="370840">
                <a:tc>
                  <a:txBody>
                    <a:bodyPr/>
                    <a:lstStyle/>
                    <a:p>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Public</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Protected</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Default</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Private</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err="1" smtClean="0"/>
                        <a:t>NoAccess</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70840">
                <a:tc>
                  <a:txBody>
                    <a:bodyPr/>
                    <a:lstStyle/>
                    <a:p>
                      <a:r>
                        <a:rPr kumimoji="1" lang="en-US" altLang="ja-JP" sz="1600" b="1" smtClean="0"/>
                        <a:t>Public</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pub-pub</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smtClean="0"/>
                        <a:t>pub-pro</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pub-</a:t>
                      </a:r>
                      <a:r>
                        <a:rPr kumimoji="1" lang="en-US" altLang="ja-JP" sz="1600" err="1" smtClean="0"/>
                        <a:t>def</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pub-</a:t>
                      </a:r>
                      <a:r>
                        <a:rPr kumimoji="1" lang="en-US" altLang="ja-JP" sz="1600" err="1" smtClean="0"/>
                        <a:t>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pub-</a:t>
                      </a:r>
                      <a:r>
                        <a:rPr kumimoji="1" lang="en-US" altLang="ja-JP" sz="1600" err="1" smtClean="0"/>
                        <a:t>na</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1600" b="1" smtClean="0"/>
                        <a:t>Protected</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smtClean="0"/>
                        <a:t>pro-pro</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smtClean="0"/>
                        <a:t>pro-</a:t>
                      </a:r>
                      <a:r>
                        <a:rPr kumimoji="1" lang="en-US" altLang="ja-JP" sz="1600" err="1" smtClean="0"/>
                        <a:t>def</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pro-</a:t>
                      </a:r>
                      <a:r>
                        <a:rPr kumimoji="1" lang="en-US" altLang="ja-JP" sz="1600" err="1" smtClean="0"/>
                        <a:t>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pro-</a:t>
                      </a:r>
                      <a:r>
                        <a:rPr kumimoji="1" lang="en-US" altLang="ja-JP" sz="1600" err="1" smtClean="0"/>
                        <a:t>na</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1600" b="1" smtClean="0"/>
                        <a:t>Default</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smtClean="0"/>
                        <a:t>def-def</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err="1" smtClean="0"/>
                        <a:t>def-pri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err="1" smtClean="0"/>
                        <a:t>def-na</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1600" b="1" smtClean="0"/>
                        <a:t>Private</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smtClean="0"/>
                        <a:t>pri-pri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err="1" smtClean="0"/>
                        <a:t>pri-na</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269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500" smtClean="0"/>
              <a:t>バージョン毎の</a:t>
            </a:r>
            <a:r>
              <a:rPr kumimoji="1" lang="ja-JP" altLang="en-US" sz="3500" smtClean="0"/>
              <a:t>フィールド</a:t>
            </a:r>
            <a:r>
              <a:rPr kumimoji="1" lang="en-US" altLang="ja-JP" sz="3500" smtClean="0"/>
              <a:t>/</a:t>
            </a:r>
            <a:r>
              <a:rPr kumimoji="1" lang="ja-JP" altLang="en-US" sz="3500" smtClean="0"/>
              <a:t>メソッド分類</a:t>
            </a:r>
            <a:endParaRPr kumimoji="1" lang="ja-JP" altLang="en-US" sz="3500"/>
          </a:p>
        </p:txBody>
      </p:sp>
      <p:sp>
        <p:nvSpPr>
          <p:cNvPr id="3" name="コンテンツ プレースホルダー 2"/>
          <p:cNvSpPr>
            <a:spLocks noGrp="1"/>
          </p:cNvSpPr>
          <p:nvPr>
            <p:ph idx="1"/>
          </p:nvPr>
        </p:nvSpPr>
        <p:spPr/>
        <p:txBody>
          <a:bodyPr/>
          <a:lstStyle/>
          <a:p>
            <a:r>
              <a:rPr lang="en-US" altLang="ja-JP"/>
              <a:t>AE</a:t>
            </a:r>
            <a:r>
              <a:rPr lang="ja-JP" altLang="en-US"/>
              <a:t>以外の状態を</a:t>
            </a:r>
            <a:r>
              <a:rPr lang="en-US" altLang="ja-JP"/>
              <a:t>2</a:t>
            </a:r>
            <a:r>
              <a:rPr lang="ja-JP" altLang="en-US"/>
              <a:t>つにグループ化</a:t>
            </a:r>
            <a:r>
              <a:rPr lang="ja-JP" altLang="en-US"/>
              <a:t>し</a:t>
            </a:r>
            <a:r>
              <a:rPr lang="ja-JP" altLang="en-US" smtClean="0"/>
              <a:t>，</a:t>
            </a:r>
            <a:r>
              <a:rPr lang="en-US" altLang="ja-JP" smtClean="0"/>
              <a:t/>
            </a:r>
            <a:br>
              <a:rPr lang="en-US" altLang="ja-JP" smtClean="0"/>
            </a:br>
            <a:r>
              <a:rPr lang="ja-JP" altLang="en-US" smtClean="0"/>
              <a:t>計</a:t>
            </a:r>
            <a:r>
              <a:rPr lang="en-US" altLang="ja-JP" smtClean="0"/>
              <a:t>3</a:t>
            </a:r>
            <a:r>
              <a:rPr lang="ja-JP" altLang="en-US"/>
              <a:t>つの状態を定義</a:t>
            </a:r>
            <a:endParaRPr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2280695850"/>
              </p:ext>
            </p:extLst>
          </p:nvPr>
        </p:nvGraphicFramePr>
        <p:xfrm>
          <a:off x="467544" y="2924944"/>
          <a:ext cx="8208913" cy="2952330"/>
        </p:xfrm>
        <a:graphic>
          <a:graphicData uri="http://schemas.openxmlformats.org/drawingml/2006/table">
            <a:tbl>
              <a:tblPr firstRow="1" bandRow="1">
                <a:tableStyleId>{BDBED569-4797-4DF1-A0F4-6AAB3CD982D8}</a:tableStyleId>
              </a:tblPr>
              <a:tblGrid>
                <a:gridCol w="1316182"/>
                <a:gridCol w="1316182"/>
                <a:gridCol w="1316182"/>
                <a:gridCol w="1316182"/>
                <a:gridCol w="1316182"/>
                <a:gridCol w="1628003"/>
              </a:tblGrid>
              <a:tr h="590466">
                <a:tc>
                  <a:txBody>
                    <a:bodyPr/>
                    <a:lstStyle/>
                    <a:p>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Public</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Protected</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Default</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Private</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err="1" smtClean="0"/>
                        <a:t>NoAccess</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590466">
                <a:tc>
                  <a:txBody>
                    <a:bodyPr/>
                    <a:lstStyle/>
                    <a:p>
                      <a:r>
                        <a:rPr kumimoji="1" lang="en-US" altLang="ja-JP" sz="1900" b="1" smtClean="0"/>
                        <a:t>Public</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pub-pub</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pub-pro</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a:t>
                      </a:r>
                      <a:r>
                        <a:rPr kumimoji="1" lang="en-US" altLang="ja-JP" sz="1900" err="1" smtClean="0"/>
                        <a:t>def</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a:t>
                      </a:r>
                      <a:r>
                        <a:rPr kumimoji="1" lang="en-US" altLang="ja-JP" sz="1900" err="1" smtClean="0"/>
                        <a:t>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a:t>
                      </a:r>
                      <a:r>
                        <a:rPr kumimoji="1" lang="en-US" altLang="ja-JP" sz="1900" err="1" smtClean="0"/>
                        <a:t>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466">
                <a:tc>
                  <a:txBody>
                    <a:bodyPr/>
                    <a:lstStyle/>
                    <a:p>
                      <a:r>
                        <a:rPr kumimoji="1" lang="en-US" altLang="ja-JP" sz="1900" b="1" smtClean="0"/>
                        <a:t>Protected</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pro-pro</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pro-</a:t>
                      </a:r>
                      <a:r>
                        <a:rPr kumimoji="1" lang="en-US" altLang="ja-JP" sz="1900" err="1" smtClean="0"/>
                        <a:t>def</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pro-</a:t>
                      </a:r>
                      <a:r>
                        <a:rPr kumimoji="1" lang="en-US" altLang="ja-JP" sz="1900" err="1" smtClean="0"/>
                        <a:t>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pro-</a:t>
                      </a:r>
                      <a:r>
                        <a:rPr kumimoji="1" lang="en-US" altLang="ja-JP" sz="1900" err="1" smtClean="0"/>
                        <a:t>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466">
                <a:tc>
                  <a:txBody>
                    <a:bodyPr/>
                    <a:lstStyle/>
                    <a:p>
                      <a:r>
                        <a:rPr kumimoji="1" lang="en-US" altLang="ja-JP" sz="1900" b="1" smtClean="0"/>
                        <a:t>Default</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def-def</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err="1" smtClean="0"/>
                        <a:t>def-pri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err="1" smtClean="0"/>
                        <a:t>def-na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466">
                <a:tc>
                  <a:txBody>
                    <a:bodyPr/>
                    <a:lstStyle/>
                    <a:p>
                      <a:r>
                        <a:rPr kumimoji="1" lang="en-US" altLang="ja-JP" sz="1900" b="1" smtClean="0"/>
                        <a:t>Private</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pri-pri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err="1" smtClean="0"/>
                        <a:t>pri-na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31" name="グループ化 30"/>
          <p:cNvGrpSpPr/>
          <p:nvPr/>
        </p:nvGrpSpPr>
        <p:grpSpPr>
          <a:xfrm>
            <a:off x="5400092" y="1124744"/>
            <a:ext cx="3384376" cy="4714810"/>
            <a:chOff x="5400092" y="1124744"/>
            <a:chExt cx="3384376" cy="4714810"/>
          </a:xfrm>
        </p:grpSpPr>
        <p:sp>
          <p:nvSpPr>
            <p:cNvPr id="17" name="角丸四角形 16"/>
            <p:cNvSpPr/>
            <p:nvPr/>
          </p:nvSpPr>
          <p:spPr bwMode="auto">
            <a:xfrm>
              <a:off x="7092280" y="3535298"/>
              <a:ext cx="1512168" cy="2304256"/>
            </a:xfrm>
            <a:prstGeom prst="roundRect">
              <a:avLst/>
            </a:prstGeom>
            <a:noFill/>
            <a:ln w="28575" cap="flat" cmpd="sng" algn="ctr">
              <a:solidFill>
                <a:schemeClr val="accent2"/>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8" name="テキスト ボックス 17"/>
            <p:cNvSpPr txBox="1"/>
            <p:nvPr/>
          </p:nvSpPr>
          <p:spPr>
            <a:xfrm>
              <a:off x="5400092" y="1124744"/>
              <a:ext cx="3384376" cy="1015663"/>
            </a:xfrm>
            <a:prstGeom prst="rect">
              <a:avLst/>
            </a:prstGeom>
            <a:solidFill>
              <a:schemeClr val="accent6">
                <a:lumMod val="20000"/>
                <a:lumOff val="80000"/>
              </a:schemeClr>
            </a:solidFill>
            <a:ln w="28575">
              <a:solidFill>
                <a:schemeClr val="accent2"/>
              </a:solidFill>
            </a:ln>
          </p:spPr>
          <p:txBody>
            <a:bodyPr wrap="square" rtlCol="0">
              <a:spAutoFit/>
            </a:bodyPr>
            <a:lstStyle/>
            <a:p>
              <a:r>
                <a:rPr lang="en-US" altLang="ja-JP" sz="2400" smtClean="0"/>
                <a:t>NA</a:t>
              </a:r>
            </a:p>
            <a:p>
              <a:r>
                <a:rPr lang="ja-JP" altLang="en-US"/>
                <a:t>宣言されてはいる</a:t>
              </a:r>
              <a:r>
                <a:rPr lang="ja-JP" altLang="en-US" smtClean="0"/>
                <a:t>が</a:t>
              </a:r>
              <a:endParaRPr lang="en-US" altLang="ja-JP" smtClean="0"/>
            </a:p>
            <a:p>
              <a:r>
                <a:rPr kumimoji="1" lang="ja-JP" altLang="en-US"/>
                <a:t>どこから</a:t>
              </a:r>
              <a:r>
                <a:rPr kumimoji="1" lang="ja-JP" altLang="en-US" smtClean="0"/>
                <a:t>もアクセスされていない</a:t>
              </a:r>
              <a:endParaRPr kumimoji="1" lang="en-US" altLang="ja-JP" smtClean="0"/>
            </a:p>
          </p:txBody>
        </p:sp>
        <p:cxnSp>
          <p:nvCxnSpPr>
            <p:cNvPr id="19" name="直線コネクタ 18"/>
            <p:cNvCxnSpPr>
              <a:stCxn id="17" idx="0"/>
              <a:endCxn id="18" idx="2"/>
            </p:cNvCxnSpPr>
            <p:nvPr/>
          </p:nvCxnSpPr>
          <p:spPr bwMode="auto">
            <a:xfrm flipH="1" flipV="1">
              <a:off x="7092280" y="2140407"/>
              <a:ext cx="756084" cy="1394891"/>
            </a:xfrm>
            <a:prstGeom prst="line">
              <a:avLst/>
            </a:prstGeom>
            <a:solidFill>
              <a:srgbClr val="FFCC99"/>
            </a:solidFill>
            <a:ln w="19050" cap="flat" cmpd="sng" algn="ctr">
              <a:solidFill>
                <a:schemeClr val="accent2"/>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グループ化 29"/>
          <p:cNvGrpSpPr/>
          <p:nvPr/>
        </p:nvGrpSpPr>
        <p:grpSpPr>
          <a:xfrm>
            <a:off x="1187624" y="1819917"/>
            <a:ext cx="5760640" cy="3443573"/>
            <a:chOff x="1187624" y="1819917"/>
            <a:chExt cx="5760640" cy="3443573"/>
          </a:xfrm>
        </p:grpSpPr>
        <p:sp>
          <p:nvSpPr>
            <p:cNvPr id="22" name="角丸四角形 21"/>
            <p:cNvSpPr/>
            <p:nvPr/>
          </p:nvSpPr>
          <p:spPr bwMode="auto">
            <a:xfrm>
              <a:off x="3131840" y="3535298"/>
              <a:ext cx="3816424" cy="54177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3" name="角丸四角形 22"/>
            <p:cNvSpPr/>
            <p:nvPr/>
          </p:nvSpPr>
          <p:spPr bwMode="auto">
            <a:xfrm>
              <a:off x="4427984" y="4122792"/>
              <a:ext cx="2520280" cy="54177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4" name="角丸四角形 23"/>
            <p:cNvSpPr/>
            <p:nvPr/>
          </p:nvSpPr>
          <p:spPr bwMode="auto">
            <a:xfrm>
              <a:off x="5796136" y="4721716"/>
              <a:ext cx="1152128" cy="54177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5" name="テキスト ボックス 24"/>
            <p:cNvSpPr txBox="1"/>
            <p:nvPr/>
          </p:nvSpPr>
          <p:spPr>
            <a:xfrm>
              <a:off x="1187624" y="1819917"/>
              <a:ext cx="3384376" cy="1015663"/>
            </a:xfrm>
            <a:prstGeom prst="rect">
              <a:avLst/>
            </a:prstGeom>
            <a:solidFill>
              <a:srgbClr val="FFCCCC"/>
            </a:solidFill>
            <a:ln w="28575">
              <a:solidFill>
                <a:srgbClr val="C00000"/>
              </a:solidFill>
            </a:ln>
          </p:spPr>
          <p:txBody>
            <a:bodyPr wrap="square" rtlCol="0">
              <a:spAutoFit/>
            </a:bodyPr>
            <a:lstStyle/>
            <a:p>
              <a:r>
                <a:rPr lang="en-US" altLang="ja-JP" sz="2400" smtClean="0"/>
                <a:t>AE</a:t>
              </a:r>
            </a:p>
            <a:p>
              <a:r>
                <a:rPr lang="ja-JP" altLang="en-US" smtClean="0"/>
                <a:t>アクセス可能な範囲が</a:t>
              </a:r>
              <a:endParaRPr lang="en-US" altLang="ja-JP" smtClean="0"/>
            </a:p>
            <a:p>
              <a:r>
                <a:rPr lang="ja-JP" altLang="en-US"/>
                <a:t>実際</a:t>
              </a:r>
              <a:r>
                <a:rPr lang="ja-JP" altLang="en-US" smtClean="0"/>
                <a:t>のアクセス範囲より広い</a:t>
              </a:r>
              <a:endParaRPr lang="en-US" altLang="ja-JP" smtClean="0"/>
            </a:p>
          </p:txBody>
        </p:sp>
        <p:cxnSp>
          <p:nvCxnSpPr>
            <p:cNvPr id="26" name="直線コネクタ 25"/>
            <p:cNvCxnSpPr>
              <a:stCxn id="22" idx="0"/>
              <a:endCxn id="25" idx="2"/>
            </p:cNvCxnSpPr>
            <p:nvPr/>
          </p:nvCxnSpPr>
          <p:spPr bwMode="auto">
            <a:xfrm flipH="1" flipV="1">
              <a:off x="2879812" y="2835580"/>
              <a:ext cx="2160240" cy="699718"/>
            </a:xfrm>
            <a:prstGeom prst="line">
              <a:avLst/>
            </a:prstGeom>
            <a:solidFill>
              <a:srgbClr val="FFCC99"/>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グループ化 28"/>
          <p:cNvGrpSpPr/>
          <p:nvPr/>
        </p:nvGrpSpPr>
        <p:grpSpPr>
          <a:xfrm>
            <a:off x="373103" y="4326118"/>
            <a:ext cx="6430706" cy="1643267"/>
            <a:chOff x="107504" y="4340580"/>
            <a:chExt cx="6430706" cy="1643267"/>
          </a:xfrm>
        </p:grpSpPr>
        <p:sp>
          <p:nvSpPr>
            <p:cNvPr id="6" name="角丸四角形 5"/>
            <p:cNvSpPr/>
            <p:nvPr/>
          </p:nvSpPr>
          <p:spPr bwMode="auto">
            <a:xfrm rot="1482220">
              <a:off x="1388613" y="4340580"/>
              <a:ext cx="5149597" cy="605312"/>
            </a:xfrm>
            <a:prstGeom prst="roundRect">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8" name="直線コネクタ 7"/>
            <p:cNvCxnSpPr>
              <a:stCxn id="6" idx="2"/>
              <a:endCxn id="11" idx="3"/>
            </p:cNvCxnSpPr>
            <p:nvPr/>
          </p:nvCxnSpPr>
          <p:spPr bwMode="auto">
            <a:xfrm flipH="1">
              <a:off x="3491880" y="4918194"/>
              <a:ext cx="345044" cy="557822"/>
            </a:xfrm>
            <a:prstGeom prst="line">
              <a:avLst/>
            </a:prstGeom>
            <a:solidFill>
              <a:srgbClr val="FFCC99"/>
            </a:solidFill>
            <a:ln w="19050" cap="flat" cmpd="sng" algn="ctr">
              <a:solidFill>
                <a:srgbClr val="00B05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107504" y="4968184"/>
              <a:ext cx="3384376" cy="1015663"/>
            </a:xfrm>
            <a:prstGeom prst="rect">
              <a:avLst/>
            </a:prstGeom>
            <a:solidFill>
              <a:srgbClr val="CCFFCC"/>
            </a:solidFill>
            <a:ln w="28575">
              <a:solidFill>
                <a:srgbClr val="00B050"/>
              </a:solidFill>
            </a:ln>
          </p:spPr>
          <p:txBody>
            <a:bodyPr wrap="square" rtlCol="0">
              <a:spAutoFit/>
            </a:bodyPr>
            <a:lstStyle/>
            <a:p>
              <a:r>
                <a:rPr kumimoji="1" lang="ja-JP" altLang="en-US" sz="2400" smtClean="0"/>
                <a:t>適切</a:t>
              </a:r>
              <a:endParaRPr kumimoji="1" lang="en-US" altLang="ja-JP" sz="2400" smtClean="0"/>
            </a:p>
            <a:p>
              <a:r>
                <a:rPr kumimoji="1" lang="ja-JP" altLang="en-US" smtClean="0"/>
                <a:t>アクセス可能な範囲と</a:t>
              </a:r>
              <a:endParaRPr kumimoji="1" lang="en-US" altLang="ja-JP" smtClean="0"/>
            </a:p>
            <a:p>
              <a:r>
                <a:rPr lang="ja-JP" altLang="en-US"/>
                <a:t>実際</a:t>
              </a:r>
              <a:r>
                <a:rPr lang="ja-JP" altLang="en-US" smtClean="0"/>
                <a:t>のアクセス範囲が一致</a:t>
              </a:r>
              <a:endParaRPr kumimoji="1" lang="en-US" altLang="ja-JP" smtClean="0"/>
            </a:p>
          </p:txBody>
        </p:sp>
      </p:grpSp>
    </p:spTree>
    <p:extLst>
      <p:ext uri="{BB962C8B-B14F-4D97-AF65-F5344CB8AC3E}">
        <p14:creationId xmlns:p14="http://schemas.microsoft.com/office/powerpoint/2010/main" val="17137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バージョン間での状態遷移の分類</a:t>
            </a:r>
            <a:r>
              <a:rPr kumimoji="1" lang="en-US" altLang="ja-JP" smtClean="0"/>
              <a:t>(1/2)</a:t>
            </a:r>
            <a:endParaRPr kumimoji="1" lang="ja-JP" altLang="en-US"/>
          </a:p>
        </p:txBody>
      </p:sp>
      <p:sp>
        <p:nvSpPr>
          <p:cNvPr id="3" name="コンテンツ プレースホルダー 2"/>
          <p:cNvSpPr>
            <a:spLocks noGrp="1"/>
          </p:cNvSpPr>
          <p:nvPr>
            <p:ph idx="1"/>
          </p:nvPr>
        </p:nvSpPr>
        <p:spPr>
          <a:xfrm>
            <a:off x="237721" y="1391809"/>
            <a:ext cx="8569325" cy="4824413"/>
          </a:xfrm>
        </p:spPr>
        <p:txBody>
          <a:bodyPr/>
          <a:lstStyle/>
          <a:p>
            <a:r>
              <a:rPr kumimoji="1" lang="en-US" altLang="ja-JP" smtClean="0"/>
              <a:t>2</a:t>
            </a:r>
            <a:r>
              <a:rPr kumimoji="1" lang="ja-JP" altLang="en-US" err="1" smtClean="0"/>
              <a:t>つの</a:t>
            </a:r>
            <a:r>
              <a:rPr kumimoji="1" lang="ja-JP" altLang="en-US" smtClean="0"/>
              <a:t>バージョン間におけるフィールド</a:t>
            </a:r>
            <a:r>
              <a:rPr kumimoji="1" lang="en-US" altLang="ja-JP" smtClean="0"/>
              <a:t>/</a:t>
            </a:r>
            <a:r>
              <a:rPr kumimoji="1" lang="ja-JP" altLang="en-US" smtClean="0"/>
              <a:t>メソッドの状態遷移</a:t>
            </a:r>
            <a:r>
              <a:rPr kumimoji="1" lang="en-US" altLang="ja-JP" smtClean="0"/>
              <a:t>18</a:t>
            </a:r>
            <a:r>
              <a:rPr kumimoji="1" lang="ja-JP" altLang="en-US" smtClean="0"/>
              <a:t>種</a:t>
            </a:r>
            <a:r>
              <a:rPr lang="ja-JP" altLang="en-US" smtClean="0"/>
              <a:t>を</a:t>
            </a:r>
            <a:r>
              <a:rPr lang="en-US" altLang="ja-JP" smtClean="0"/>
              <a:t>6</a:t>
            </a:r>
            <a:r>
              <a:rPr lang="ja-JP" altLang="en-US" err="1" smtClean="0"/>
              <a:t>つに</a:t>
            </a:r>
            <a:r>
              <a:rPr lang="ja-JP" altLang="en-US" smtClean="0"/>
              <a:t>グループ化</a:t>
            </a:r>
            <a:endParaRPr lang="en-US" altLang="ja-JP" smtClean="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7</a:t>
            </a:fld>
            <a:endParaRPr lang="ja-JP" altLang="en-US"/>
          </a:p>
        </p:txBody>
      </p:sp>
      <p:grpSp>
        <p:nvGrpSpPr>
          <p:cNvPr id="44" name="グループ化 43"/>
          <p:cNvGrpSpPr/>
          <p:nvPr/>
        </p:nvGrpSpPr>
        <p:grpSpPr>
          <a:xfrm>
            <a:off x="1259632" y="2708221"/>
            <a:ext cx="6452345" cy="3738900"/>
            <a:chOff x="1412789" y="3061618"/>
            <a:chExt cx="6452345" cy="3738900"/>
          </a:xfrm>
        </p:grpSpPr>
        <p:sp>
          <p:nvSpPr>
            <p:cNvPr id="31" name="円弧 30"/>
            <p:cNvSpPr/>
            <p:nvPr/>
          </p:nvSpPr>
          <p:spPr bwMode="auto">
            <a:xfrm rot="14947979">
              <a:off x="1894311" y="6049884"/>
              <a:ext cx="997212" cy="504056"/>
            </a:xfrm>
            <a:prstGeom prst="arc">
              <a:avLst>
                <a:gd name="adj1" fmla="val 7976611"/>
                <a:gd name="adj2" fmla="val 2692646"/>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14" name="直線矢印コネクタ 13"/>
            <p:cNvCxnSpPr/>
            <p:nvPr/>
          </p:nvCxnSpPr>
          <p:spPr bwMode="auto">
            <a:xfrm>
              <a:off x="3021611" y="4725144"/>
              <a:ext cx="0" cy="588026"/>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15"/>
            <p:cNvCxnSpPr/>
            <p:nvPr/>
          </p:nvCxnSpPr>
          <p:spPr bwMode="auto">
            <a:xfrm>
              <a:off x="3295091" y="4699386"/>
              <a:ext cx="0" cy="634923"/>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p:nvPr/>
          </p:nvCxnSpPr>
          <p:spPr bwMode="auto">
            <a:xfrm flipH="1">
              <a:off x="3799642" y="6035867"/>
              <a:ext cx="1824954"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flipH="1">
              <a:off x="3768777" y="6227381"/>
              <a:ext cx="1869458" cy="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円/楕円 4"/>
            <p:cNvSpPr>
              <a:spLocks noChangeAspect="1"/>
            </p:cNvSpPr>
            <p:nvPr/>
          </p:nvSpPr>
          <p:spPr bwMode="auto">
            <a:xfrm>
              <a:off x="2548883" y="3457944"/>
              <a:ext cx="1267200" cy="1267200"/>
            </a:xfrm>
            <a:prstGeom prst="ellipse">
              <a:avLst/>
            </a:prstGeom>
            <a:solidFill>
              <a:srgbClr val="CC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0" name="テキスト ボックス 9"/>
            <p:cNvSpPr txBox="1"/>
            <p:nvPr/>
          </p:nvSpPr>
          <p:spPr>
            <a:xfrm>
              <a:off x="2665243" y="3841884"/>
              <a:ext cx="1034480" cy="523220"/>
            </a:xfrm>
            <a:prstGeom prst="rect">
              <a:avLst/>
            </a:prstGeom>
            <a:noFill/>
          </p:spPr>
          <p:txBody>
            <a:bodyPr wrap="square" rtlCol="0">
              <a:spAutoFit/>
            </a:bodyPr>
            <a:lstStyle/>
            <a:p>
              <a:pPr algn="ctr"/>
              <a:r>
                <a:rPr kumimoji="1" lang="ja-JP" altLang="en-US" sz="2800" smtClean="0"/>
                <a:t>適切</a:t>
              </a:r>
              <a:endParaRPr kumimoji="1" lang="ja-JP" altLang="en-US" sz="2800"/>
            </a:p>
          </p:txBody>
        </p:sp>
        <p:sp>
          <p:nvSpPr>
            <p:cNvPr id="8" name="円/楕円 7"/>
            <p:cNvSpPr>
              <a:spLocks noChangeAspect="1"/>
            </p:cNvSpPr>
            <p:nvPr/>
          </p:nvSpPr>
          <p:spPr bwMode="auto">
            <a:xfrm>
              <a:off x="5596186" y="5315863"/>
              <a:ext cx="1267200" cy="1267200"/>
            </a:xfrm>
            <a:prstGeom prst="ellipse">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テキスト ボックス 11"/>
            <p:cNvSpPr txBox="1"/>
            <p:nvPr/>
          </p:nvSpPr>
          <p:spPr>
            <a:xfrm>
              <a:off x="5722892" y="5722143"/>
              <a:ext cx="1034480" cy="523220"/>
            </a:xfrm>
            <a:prstGeom prst="rect">
              <a:avLst/>
            </a:prstGeom>
            <a:noFill/>
          </p:spPr>
          <p:txBody>
            <a:bodyPr wrap="square" rtlCol="0">
              <a:spAutoFit/>
            </a:bodyPr>
            <a:lstStyle/>
            <a:p>
              <a:pPr algn="ctr"/>
              <a:r>
                <a:rPr lang="en-US" altLang="ja-JP" sz="2800" smtClean="0"/>
                <a:t>NA</a:t>
              </a:r>
              <a:endParaRPr kumimoji="1" lang="ja-JP" altLang="en-US" sz="2800"/>
            </a:p>
          </p:txBody>
        </p:sp>
        <p:sp>
          <p:nvSpPr>
            <p:cNvPr id="30" name="円弧 29"/>
            <p:cNvSpPr/>
            <p:nvPr/>
          </p:nvSpPr>
          <p:spPr bwMode="auto">
            <a:xfrm rot="6769733">
              <a:off x="6517725" y="5975353"/>
              <a:ext cx="1045582" cy="504056"/>
            </a:xfrm>
            <a:prstGeom prst="arc">
              <a:avLst>
                <a:gd name="adj1" fmla="val 8145553"/>
                <a:gd name="adj2" fmla="val 2299829"/>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sp>
          <p:nvSpPr>
            <p:cNvPr id="9" name="円/楕円 8"/>
            <p:cNvSpPr>
              <a:spLocks noChangeAspect="1"/>
            </p:cNvSpPr>
            <p:nvPr/>
          </p:nvSpPr>
          <p:spPr bwMode="auto">
            <a:xfrm>
              <a:off x="2548882" y="5350153"/>
              <a:ext cx="1267200" cy="1267200"/>
            </a:xfrm>
            <a:prstGeom prst="ellipse">
              <a:avLst/>
            </a:prstGeom>
            <a:solidFill>
              <a:srgbClr val="FFCC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テキスト ボックス 10"/>
            <p:cNvSpPr txBox="1"/>
            <p:nvPr/>
          </p:nvSpPr>
          <p:spPr>
            <a:xfrm>
              <a:off x="2665242" y="5739964"/>
              <a:ext cx="1034480" cy="523220"/>
            </a:xfrm>
            <a:prstGeom prst="rect">
              <a:avLst/>
            </a:prstGeom>
            <a:noFill/>
          </p:spPr>
          <p:txBody>
            <a:bodyPr wrap="square" rtlCol="0">
              <a:spAutoFit/>
            </a:bodyPr>
            <a:lstStyle/>
            <a:p>
              <a:pPr algn="ctr"/>
              <a:r>
                <a:rPr kumimoji="1" lang="en-US" altLang="ja-JP" sz="2800" smtClean="0"/>
                <a:t>AE</a:t>
              </a:r>
              <a:endParaRPr kumimoji="1" lang="ja-JP" altLang="en-US" sz="2800"/>
            </a:p>
          </p:txBody>
        </p:sp>
        <p:sp>
          <p:nvSpPr>
            <p:cNvPr id="36" name="円/楕円 35"/>
            <p:cNvSpPr>
              <a:spLocks noChangeAspect="1"/>
            </p:cNvSpPr>
            <p:nvPr/>
          </p:nvSpPr>
          <p:spPr bwMode="auto">
            <a:xfrm>
              <a:off x="5654966" y="3445020"/>
              <a:ext cx="1267200" cy="1267200"/>
            </a:xfrm>
            <a:prstGeom prst="ellipse">
              <a:avLst/>
            </a:prstGeom>
            <a:solidFill>
              <a:srgbClr val="FF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テキスト ボックス 36"/>
            <p:cNvSpPr txBox="1"/>
            <p:nvPr/>
          </p:nvSpPr>
          <p:spPr>
            <a:xfrm>
              <a:off x="5771326" y="3841884"/>
              <a:ext cx="1034480" cy="523220"/>
            </a:xfrm>
            <a:prstGeom prst="rect">
              <a:avLst/>
            </a:prstGeom>
            <a:noFill/>
          </p:spPr>
          <p:txBody>
            <a:bodyPr wrap="square" rtlCol="0">
              <a:spAutoFit/>
            </a:bodyPr>
            <a:lstStyle/>
            <a:p>
              <a:pPr algn="ctr"/>
              <a:r>
                <a:rPr kumimoji="1" lang="ja-JP" altLang="en-US" sz="2800" smtClean="0"/>
                <a:t>なし</a:t>
              </a:r>
              <a:endParaRPr kumimoji="1" lang="ja-JP" altLang="en-US" sz="2800"/>
            </a:p>
          </p:txBody>
        </p:sp>
        <p:sp>
          <p:nvSpPr>
            <p:cNvPr id="49" name="テキスト ボックス 48"/>
            <p:cNvSpPr txBox="1"/>
            <p:nvPr/>
          </p:nvSpPr>
          <p:spPr>
            <a:xfrm>
              <a:off x="1654796" y="3061618"/>
              <a:ext cx="728241" cy="461665"/>
            </a:xfrm>
            <a:prstGeom prst="rect">
              <a:avLst/>
            </a:prstGeom>
            <a:noFill/>
          </p:spPr>
          <p:txBody>
            <a:bodyPr wrap="square" rtlCol="0">
              <a:spAutoFit/>
            </a:bodyPr>
            <a:lstStyle/>
            <a:p>
              <a:pPr algn="ctr"/>
              <a:r>
                <a:rPr kumimoji="1" lang="en-US" altLang="ja-JP" sz="2400" err="1" smtClean="0"/>
                <a:t>a,p</a:t>
              </a:r>
              <a:endParaRPr kumimoji="1" lang="ja-JP" altLang="en-US" sz="2400"/>
            </a:p>
          </p:txBody>
        </p:sp>
        <p:sp>
          <p:nvSpPr>
            <p:cNvPr id="50" name="テキスト ボックス 49"/>
            <p:cNvSpPr txBox="1"/>
            <p:nvPr/>
          </p:nvSpPr>
          <p:spPr>
            <a:xfrm>
              <a:off x="3295091" y="4831401"/>
              <a:ext cx="440209" cy="461665"/>
            </a:xfrm>
            <a:prstGeom prst="rect">
              <a:avLst/>
            </a:prstGeom>
            <a:noFill/>
          </p:spPr>
          <p:txBody>
            <a:bodyPr wrap="square" rtlCol="0">
              <a:spAutoFit/>
            </a:bodyPr>
            <a:lstStyle/>
            <a:p>
              <a:pPr algn="ctr"/>
              <a:r>
                <a:rPr lang="en-US" altLang="ja-JP" sz="2400"/>
                <a:t>b</a:t>
              </a:r>
              <a:endParaRPr kumimoji="1" lang="ja-JP" altLang="en-US" sz="2400"/>
            </a:p>
          </p:txBody>
        </p:sp>
        <p:sp>
          <p:nvSpPr>
            <p:cNvPr id="51" name="テキスト ボックス 50"/>
            <p:cNvSpPr txBox="1"/>
            <p:nvPr/>
          </p:nvSpPr>
          <p:spPr>
            <a:xfrm>
              <a:off x="5071046" y="5407554"/>
              <a:ext cx="440209" cy="461665"/>
            </a:xfrm>
            <a:prstGeom prst="rect">
              <a:avLst/>
            </a:prstGeom>
            <a:noFill/>
          </p:spPr>
          <p:txBody>
            <a:bodyPr wrap="square" rtlCol="0">
              <a:spAutoFit/>
            </a:bodyPr>
            <a:lstStyle/>
            <a:p>
              <a:pPr algn="ctr"/>
              <a:r>
                <a:rPr lang="en-US" altLang="ja-JP" sz="2400"/>
                <a:t>c</a:t>
              </a:r>
              <a:endParaRPr kumimoji="1" lang="ja-JP" altLang="en-US" sz="2400"/>
            </a:p>
          </p:txBody>
        </p:sp>
        <p:sp>
          <p:nvSpPr>
            <p:cNvPr id="52" name="テキスト ボックス 51"/>
            <p:cNvSpPr txBox="1"/>
            <p:nvPr/>
          </p:nvSpPr>
          <p:spPr>
            <a:xfrm>
              <a:off x="2605378" y="4830478"/>
              <a:ext cx="440209" cy="461665"/>
            </a:xfrm>
            <a:prstGeom prst="rect">
              <a:avLst/>
            </a:prstGeom>
            <a:noFill/>
          </p:spPr>
          <p:txBody>
            <a:bodyPr wrap="square" rtlCol="0">
              <a:spAutoFit/>
            </a:bodyPr>
            <a:lstStyle/>
            <a:p>
              <a:pPr algn="ctr"/>
              <a:r>
                <a:rPr lang="en-US" altLang="ja-JP" sz="2400" smtClean="0"/>
                <a:t>d</a:t>
              </a:r>
              <a:endParaRPr kumimoji="1" lang="ja-JP" altLang="en-US" sz="2400"/>
            </a:p>
          </p:txBody>
        </p:sp>
        <p:sp>
          <p:nvSpPr>
            <p:cNvPr id="53" name="テキスト ボックス 52"/>
            <p:cNvSpPr txBox="1"/>
            <p:nvPr/>
          </p:nvSpPr>
          <p:spPr>
            <a:xfrm>
              <a:off x="1412789" y="5976890"/>
              <a:ext cx="720080" cy="461665"/>
            </a:xfrm>
            <a:prstGeom prst="rect">
              <a:avLst/>
            </a:prstGeom>
            <a:noFill/>
          </p:spPr>
          <p:txBody>
            <a:bodyPr wrap="square" rtlCol="0">
              <a:spAutoFit/>
            </a:bodyPr>
            <a:lstStyle/>
            <a:p>
              <a:pPr algn="ctr"/>
              <a:r>
                <a:rPr lang="en-US" altLang="ja-JP" sz="2400" err="1" smtClean="0"/>
                <a:t>e,q</a:t>
              </a:r>
              <a:endParaRPr kumimoji="1" lang="ja-JP" altLang="en-US" sz="2400"/>
            </a:p>
          </p:txBody>
        </p:sp>
        <p:sp>
          <p:nvSpPr>
            <p:cNvPr id="54" name="テキスト ボックス 53"/>
            <p:cNvSpPr txBox="1"/>
            <p:nvPr/>
          </p:nvSpPr>
          <p:spPr>
            <a:xfrm>
              <a:off x="4483401" y="5638388"/>
              <a:ext cx="440209" cy="461665"/>
            </a:xfrm>
            <a:prstGeom prst="rect">
              <a:avLst/>
            </a:prstGeom>
            <a:noFill/>
          </p:spPr>
          <p:txBody>
            <a:bodyPr wrap="square" rtlCol="0">
              <a:spAutoFit/>
            </a:bodyPr>
            <a:lstStyle/>
            <a:p>
              <a:pPr algn="ctr"/>
              <a:r>
                <a:rPr lang="en-US" altLang="ja-JP" sz="2400" smtClean="0"/>
                <a:t>f</a:t>
              </a:r>
              <a:endParaRPr kumimoji="1" lang="ja-JP" altLang="en-US" sz="2400"/>
            </a:p>
          </p:txBody>
        </p:sp>
        <p:cxnSp>
          <p:nvCxnSpPr>
            <p:cNvPr id="56" name="直線矢印コネクタ 55"/>
            <p:cNvCxnSpPr/>
            <p:nvPr/>
          </p:nvCxnSpPr>
          <p:spPr bwMode="auto">
            <a:xfrm flipH="1" flipV="1">
              <a:off x="3799147" y="4437112"/>
              <a:ext cx="1923745" cy="108125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矢印コネクタ 58"/>
            <p:cNvCxnSpPr/>
            <p:nvPr/>
          </p:nvCxnSpPr>
          <p:spPr bwMode="auto">
            <a:xfrm flipH="1" flipV="1">
              <a:off x="3700851" y="4557138"/>
              <a:ext cx="1923745" cy="108125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テキスト ボックス 68"/>
            <p:cNvSpPr txBox="1"/>
            <p:nvPr/>
          </p:nvSpPr>
          <p:spPr>
            <a:xfrm>
              <a:off x="4036568" y="4203432"/>
              <a:ext cx="440209" cy="461665"/>
            </a:xfrm>
            <a:prstGeom prst="rect">
              <a:avLst/>
            </a:prstGeom>
            <a:noFill/>
          </p:spPr>
          <p:txBody>
            <a:bodyPr wrap="square" rtlCol="0">
              <a:spAutoFit/>
            </a:bodyPr>
            <a:lstStyle/>
            <a:p>
              <a:pPr algn="ctr"/>
              <a:r>
                <a:rPr lang="en-US" altLang="ja-JP" sz="2400"/>
                <a:t>g</a:t>
              </a:r>
              <a:endParaRPr kumimoji="1" lang="ja-JP" altLang="en-US" sz="2400"/>
            </a:p>
          </p:txBody>
        </p:sp>
        <p:sp>
          <p:nvSpPr>
            <p:cNvPr id="84" name="テキスト ボックス 83"/>
            <p:cNvSpPr txBox="1"/>
            <p:nvPr/>
          </p:nvSpPr>
          <p:spPr>
            <a:xfrm>
              <a:off x="4492014" y="6185561"/>
              <a:ext cx="440209" cy="461665"/>
            </a:xfrm>
            <a:prstGeom prst="rect">
              <a:avLst/>
            </a:prstGeom>
            <a:noFill/>
          </p:spPr>
          <p:txBody>
            <a:bodyPr wrap="square" rtlCol="0">
              <a:spAutoFit/>
            </a:bodyPr>
            <a:lstStyle/>
            <a:p>
              <a:pPr algn="ctr"/>
              <a:r>
                <a:rPr lang="en-US" altLang="ja-JP" sz="2400"/>
                <a:t>h</a:t>
              </a:r>
              <a:endParaRPr kumimoji="1" lang="ja-JP" altLang="en-US" sz="2400"/>
            </a:p>
          </p:txBody>
        </p:sp>
        <p:sp>
          <p:nvSpPr>
            <p:cNvPr id="85" name="テキスト ボックス 84"/>
            <p:cNvSpPr txBox="1"/>
            <p:nvPr/>
          </p:nvSpPr>
          <p:spPr>
            <a:xfrm>
              <a:off x="7236296" y="5996548"/>
              <a:ext cx="628838" cy="461665"/>
            </a:xfrm>
            <a:prstGeom prst="rect">
              <a:avLst/>
            </a:prstGeom>
            <a:noFill/>
          </p:spPr>
          <p:txBody>
            <a:bodyPr wrap="square" rtlCol="0">
              <a:spAutoFit/>
            </a:bodyPr>
            <a:lstStyle/>
            <a:p>
              <a:pPr algn="ctr"/>
              <a:r>
                <a:rPr lang="en-US" altLang="ja-JP" sz="2400" err="1" smtClean="0"/>
                <a:t>i,r</a:t>
              </a:r>
              <a:endParaRPr kumimoji="1" lang="ja-JP" altLang="en-US" sz="2400"/>
            </a:p>
          </p:txBody>
        </p:sp>
        <p:sp>
          <p:nvSpPr>
            <p:cNvPr id="91" name="円弧 90"/>
            <p:cNvSpPr/>
            <p:nvPr/>
          </p:nvSpPr>
          <p:spPr bwMode="auto">
            <a:xfrm rot="19300214">
              <a:off x="2126914" y="3239456"/>
              <a:ext cx="997212" cy="504056"/>
            </a:xfrm>
            <a:prstGeom prst="arc">
              <a:avLst>
                <a:gd name="adj1" fmla="val 7976611"/>
                <a:gd name="adj2" fmla="val 2692646"/>
              </a:avLst>
            </a:prstGeom>
            <a:no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78" name="直線矢印コネクタ 77"/>
            <p:cNvCxnSpPr/>
            <p:nvPr/>
          </p:nvCxnSpPr>
          <p:spPr bwMode="auto">
            <a:xfrm>
              <a:off x="6111812" y="4748854"/>
              <a:ext cx="0" cy="588026"/>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a:off x="6385292" y="4723096"/>
              <a:ext cx="0" cy="634923"/>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テキスト ボックス 79"/>
            <p:cNvSpPr txBox="1"/>
            <p:nvPr/>
          </p:nvSpPr>
          <p:spPr>
            <a:xfrm>
              <a:off x="6300192" y="4839543"/>
              <a:ext cx="440209" cy="461665"/>
            </a:xfrm>
            <a:prstGeom prst="rect">
              <a:avLst/>
            </a:prstGeom>
            <a:noFill/>
          </p:spPr>
          <p:txBody>
            <a:bodyPr wrap="square" rtlCol="0">
              <a:spAutoFit/>
            </a:bodyPr>
            <a:lstStyle/>
            <a:p>
              <a:pPr algn="ctr"/>
              <a:r>
                <a:rPr lang="en-US" altLang="ja-JP" sz="2400"/>
                <a:t>o</a:t>
              </a:r>
              <a:endParaRPr kumimoji="1" lang="ja-JP" altLang="en-US" sz="2400"/>
            </a:p>
          </p:txBody>
        </p:sp>
        <p:sp>
          <p:nvSpPr>
            <p:cNvPr id="81" name="テキスト ボックス 80"/>
            <p:cNvSpPr txBox="1"/>
            <p:nvPr/>
          </p:nvSpPr>
          <p:spPr>
            <a:xfrm>
              <a:off x="5796136" y="4854188"/>
              <a:ext cx="440209" cy="461665"/>
            </a:xfrm>
            <a:prstGeom prst="rect">
              <a:avLst/>
            </a:prstGeom>
            <a:noFill/>
          </p:spPr>
          <p:txBody>
            <a:bodyPr wrap="square" rtlCol="0">
              <a:spAutoFit/>
            </a:bodyPr>
            <a:lstStyle/>
            <a:p>
              <a:pPr algn="ctr"/>
              <a:r>
                <a:rPr lang="en-US" altLang="ja-JP" sz="2400"/>
                <a:t>l</a:t>
              </a:r>
              <a:endParaRPr kumimoji="1" lang="ja-JP" altLang="en-US" sz="2400"/>
            </a:p>
          </p:txBody>
        </p:sp>
        <p:cxnSp>
          <p:nvCxnSpPr>
            <p:cNvPr id="82" name="直線矢印コネクタ 81"/>
            <p:cNvCxnSpPr/>
            <p:nvPr/>
          </p:nvCxnSpPr>
          <p:spPr bwMode="auto">
            <a:xfrm flipH="1">
              <a:off x="3830012" y="3966312"/>
              <a:ext cx="1824954"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矢印コネクタ 82"/>
            <p:cNvCxnSpPr/>
            <p:nvPr/>
          </p:nvCxnSpPr>
          <p:spPr bwMode="auto">
            <a:xfrm flipH="1">
              <a:off x="3799147" y="4157826"/>
              <a:ext cx="1869458" cy="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テキスト ボックス 94"/>
            <p:cNvSpPr txBox="1"/>
            <p:nvPr/>
          </p:nvSpPr>
          <p:spPr>
            <a:xfrm>
              <a:off x="4499992" y="3501008"/>
              <a:ext cx="440209" cy="461665"/>
            </a:xfrm>
            <a:prstGeom prst="rect">
              <a:avLst/>
            </a:prstGeom>
            <a:noFill/>
          </p:spPr>
          <p:txBody>
            <a:bodyPr wrap="square" rtlCol="0">
              <a:spAutoFit/>
            </a:bodyPr>
            <a:lstStyle/>
            <a:p>
              <a:pPr algn="ctr"/>
              <a:r>
                <a:rPr kumimoji="1" lang="en-US" altLang="ja-JP" sz="2400" smtClean="0"/>
                <a:t>j</a:t>
              </a:r>
              <a:endParaRPr kumimoji="1" lang="ja-JP" altLang="en-US" sz="2400"/>
            </a:p>
          </p:txBody>
        </p:sp>
        <p:sp>
          <p:nvSpPr>
            <p:cNvPr id="96" name="テキスト ボックス 95"/>
            <p:cNvSpPr txBox="1"/>
            <p:nvPr/>
          </p:nvSpPr>
          <p:spPr>
            <a:xfrm>
              <a:off x="4522384" y="4116006"/>
              <a:ext cx="440209" cy="461665"/>
            </a:xfrm>
            <a:prstGeom prst="rect">
              <a:avLst/>
            </a:prstGeom>
            <a:noFill/>
          </p:spPr>
          <p:txBody>
            <a:bodyPr wrap="square" rtlCol="0">
              <a:spAutoFit/>
            </a:bodyPr>
            <a:lstStyle/>
            <a:p>
              <a:pPr algn="ctr"/>
              <a:r>
                <a:rPr lang="en-US" altLang="ja-JP" sz="2400"/>
                <a:t>m</a:t>
              </a:r>
              <a:endParaRPr kumimoji="1" lang="ja-JP" altLang="en-US" sz="2400"/>
            </a:p>
          </p:txBody>
        </p:sp>
        <p:cxnSp>
          <p:nvCxnSpPr>
            <p:cNvPr id="97" name="直線矢印コネクタ 96"/>
            <p:cNvCxnSpPr/>
            <p:nvPr/>
          </p:nvCxnSpPr>
          <p:spPr bwMode="auto">
            <a:xfrm flipH="1">
              <a:off x="3619224" y="4437112"/>
              <a:ext cx="2086997" cy="104245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p:nvPr/>
          </p:nvCxnSpPr>
          <p:spPr bwMode="auto">
            <a:xfrm flipH="1">
              <a:off x="3711763" y="4564718"/>
              <a:ext cx="2086997" cy="104245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テキスト ボックス 98"/>
            <p:cNvSpPr txBox="1"/>
            <p:nvPr/>
          </p:nvSpPr>
          <p:spPr>
            <a:xfrm>
              <a:off x="5477162" y="4624278"/>
              <a:ext cx="440209" cy="461665"/>
            </a:xfrm>
            <a:prstGeom prst="rect">
              <a:avLst/>
            </a:prstGeom>
            <a:noFill/>
          </p:spPr>
          <p:txBody>
            <a:bodyPr wrap="square" rtlCol="0">
              <a:spAutoFit/>
            </a:bodyPr>
            <a:lstStyle/>
            <a:p>
              <a:pPr algn="ctr"/>
              <a:r>
                <a:rPr kumimoji="1" lang="en-US" altLang="ja-JP" sz="2400" smtClean="0"/>
                <a:t>k</a:t>
              </a:r>
              <a:endParaRPr kumimoji="1" lang="ja-JP" altLang="en-US" sz="2400"/>
            </a:p>
          </p:txBody>
        </p:sp>
        <p:sp>
          <p:nvSpPr>
            <p:cNvPr id="100" name="テキスト ボックス 99"/>
            <p:cNvSpPr txBox="1"/>
            <p:nvPr/>
          </p:nvSpPr>
          <p:spPr>
            <a:xfrm>
              <a:off x="3753473" y="4875215"/>
              <a:ext cx="440209" cy="461665"/>
            </a:xfrm>
            <a:prstGeom prst="rect">
              <a:avLst/>
            </a:prstGeom>
            <a:noFill/>
          </p:spPr>
          <p:txBody>
            <a:bodyPr wrap="square" rtlCol="0">
              <a:spAutoFit/>
            </a:bodyPr>
            <a:lstStyle/>
            <a:p>
              <a:pPr algn="ctr"/>
              <a:r>
                <a:rPr lang="en-US" altLang="ja-JP" sz="2400"/>
                <a:t>n</a:t>
              </a:r>
              <a:endParaRPr kumimoji="1" lang="ja-JP" altLang="en-US" sz="2400"/>
            </a:p>
          </p:txBody>
        </p:sp>
      </p:grpSp>
    </p:spTree>
    <p:extLst>
      <p:ext uri="{BB962C8B-B14F-4D97-AF65-F5344CB8AC3E}">
        <p14:creationId xmlns:p14="http://schemas.microsoft.com/office/powerpoint/2010/main" val="255963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バージョン間での状態遷移の分類</a:t>
            </a:r>
            <a:r>
              <a:rPr lang="en-US" altLang="ja-JP" smtClean="0"/>
              <a:t>(2/2</a:t>
            </a:r>
            <a:r>
              <a:rPr lang="en-US" altLang="ja-JP"/>
              <a:t>)</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8</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3221928765"/>
              </p:ext>
            </p:extLst>
          </p:nvPr>
        </p:nvGraphicFramePr>
        <p:xfrm>
          <a:off x="323528" y="1740765"/>
          <a:ext cx="8568952" cy="4208515"/>
        </p:xfrm>
        <a:graphic>
          <a:graphicData uri="http://schemas.openxmlformats.org/drawingml/2006/table">
            <a:tbl>
              <a:tblPr firstRow="1" bandRow="1">
                <a:tableStyleId>{EB344D84-9AFB-497E-A393-DC336BA19D2E}</a:tableStyleId>
              </a:tblPr>
              <a:tblGrid>
                <a:gridCol w="1944216"/>
                <a:gridCol w="1584176"/>
                <a:gridCol w="5040560"/>
              </a:tblGrid>
              <a:tr h="360043">
                <a:tc>
                  <a:txBody>
                    <a:bodyPr/>
                    <a:lstStyle/>
                    <a:p>
                      <a:pPr algn="r"/>
                      <a:r>
                        <a:rPr kumimoji="1" lang="ja-JP" altLang="en-US" smtClean="0">
                          <a:solidFill>
                            <a:schemeClr val="tx1"/>
                          </a:solidFill>
                        </a:rPr>
                        <a:t>グループ</a:t>
                      </a:r>
                      <a:endParaRPr kumimoji="1" lang="ja-JP" altLang="en-US">
                        <a:solidFill>
                          <a:schemeClr val="tx1"/>
                        </a:solidFill>
                      </a:endParaRPr>
                    </a:p>
                  </a:txBody>
                  <a:tcPr/>
                </a:tc>
                <a:tc>
                  <a:txBody>
                    <a:bodyPr/>
                    <a:lstStyle/>
                    <a:p>
                      <a:pPr algn="ctr"/>
                      <a:r>
                        <a:rPr kumimoji="1" lang="ja-JP" altLang="en-US" smtClean="0">
                          <a:solidFill>
                            <a:schemeClr val="tx1"/>
                          </a:solidFill>
                        </a:rPr>
                        <a:t>対応する記号</a:t>
                      </a:r>
                      <a:endParaRPr kumimoji="1" lang="ja-JP" altLang="en-US">
                        <a:solidFill>
                          <a:schemeClr val="tx1"/>
                        </a:solidFill>
                      </a:endParaRPr>
                    </a:p>
                  </a:txBody>
                  <a:tcPr/>
                </a:tc>
                <a:tc>
                  <a:txBody>
                    <a:bodyPr/>
                    <a:lstStyle/>
                    <a:p>
                      <a:r>
                        <a:rPr kumimoji="1" lang="ja-JP" altLang="en-US" smtClean="0">
                          <a:solidFill>
                            <a:schemeClr val="tx1"/>
                          </a:solidFill>
                        </a:rPr>
                        <a:t>性質</a:t>
                      </a:r>
                      <a:endParaRPr kumimoji="1" lang="ja-JP" altLang="en-US">
                        <a:solidFill>
                          <a:schemeClr val="tx1"/>
                        </a:solidFill>
                      </a:endParaRPr>
                    </a:p>
                  </a:txBody>
                  <a:tcPr/>
                </a:tc>
              </a:tr>
              <a:tr h="642355">
                <a:tc>
                  <a:txBody>
                    <a:bodyPr/>
                    <a:lstStyle/>
                    <a:p>
                      <a:pPr algn="r"/>
                      <a:r>
                        <a:rPr kumimoji="1" lang="en-US" altLang="ja-JP" smtClean="0"/>
                        <a:t>AE</a:t>
                      </a:r>
                      <a:r>
                        <a:rPr kumimoji="1" lang="ja-JP" altLang="en-US" smtClean="0"/>
                        <a:t>修正</a:t>
                      </a:r>
                      <a:endParaRPr kumimoji="1" lang="ja-JP" altLang="en-US"/>
                    </a:p>
                  </a:txBody>
                  <a:tcPr/>
                </a:tc>
                <a:tc>
                  <a:txBody>
                    <a:bodyPr/>
                    <a:lstStyle/>
                    <a:p>
                      <a:pPr algn="ctr"/>
                      <a:r>
                        <a:rPr kumimoji="1" lang="en-US" altLang="ja-JP" err="1" smtClean="0"/>
                        <a:t>a,b,c</a:t>
                      </a:r>
                      <a:endParaRPr kumimoji="1" lang="ja-JP" altLang="en-US"/>
                    </a:p>
                  </a:txBody>
                  <a:tcPr/>
                </a:tc>
                <a:tc>
                  <a:txBody>
                    <a:bodyPr/>
                    <a:lstStyle/>
                    <a:p>
                      <a:r>
                        <a:rPr kumimoji="1" lang="ja-JP" altLang="en-US" smtClean="0"/>
                        <a:t>アクセス修飾子の変化により</a:t>
                      </a:r>
                      <a:r>
                        <a:rPr kumimoji="1" lang="en-US" altLang="ja-JP" smtClean="0"/>
                        <a:t>AE</a:t>
                      </a:r>
                      <a:r>
                        <a:rPr kumimoji="1" lang="ja-JP" altLang="en-US" smtClean="0"/>
                        <a:t>修正</a:t>
                      </a:r>
                      <a:endParaRPr kumimoji="1" lang="en-US" altLang="ja-JP" smtClean="0"/>
                    </a:p>
                    <a:p>
                      <a:r>
                        <a:rPr kumimoji="1" lang="ja-JP" altLang="en-US" smtClean="0"/>
                        <a:t>適切→適切はアクセス修飾子が変化したもののみ</a:t>
                      </a:r>
                      <a:endParaRPr kumimoji="1" lang="ja-JP" altLang="en-US"/>
                    </a:p>
                  </a:txBody>
                  <a:tcPr/>
                </a:tc>
              </a:tr>
              <a:tr h="576064">
                <a:tc>
                  <a:txBody>
                    <a:bodyPr/>
                    <a:lstStyle/>
                    <a:p>
                      <a:pPr algn="r"/>
                      <a:r>
                        <a:rPr kumimoji="1" lang="en-US" altLang="ja-JP" smtClean="0"/>
                        <a:t>AE</a:t>
                      </a:r>
                      <a:r>
                        <a:rPr kumimoji="1" lang="ja-JP" altLang="en-US" smtClean="0"/>
                        <a:t>発生</a:t>
                      </a:r>
                      <a:endParaRPr kumimoji="1" lang="ja-JP" altLang="en-US"/>
                    </a:p>
                  </a:txBody>
                  <a:tcPr/>
                </a:tc>
                <a:tc>
                  <a:txBody>
                    <a:bodyPr/>
                    <a:lstStyle/>
                    <a:p>
                      <a:pPr algn="ctr"/>
                      <a:r>
                        <a:rPr kumimoji="1" lang="en-US" altLang="ja-JP" err="1" smtClean="0"/>
                        <a:t>d,e,f</a:t>
                      </a:r>
                      <a:endParaRPr kumimoji="1" lang="ja-JP" altLang="en-US"/>
                    </a:p>
                  </a:txBody>
                  <a:tcPr/>
                </a:tc>
                <a:tc>
                  <a:txBody>
                    <a:bodyPr/>
                    <a:lstStyle/>
                    <a:p>
                      <a:r>
                        <a:rPr kumimoji="1" lang="ja-JP" altLang="en-US" smtClean="0"/>
                        <a:t>アクセス修飾子の変化により</a:t>
                      </a:r>
                      <a:r>
                        <a:rPr kumimoji="1" lang="en-US" altLang="ja-JP" smtClean="0"/>
                        <a:t>AE</a:t>
                      </a:r>
                      <a:r>
                        <a:rPr kumimoji="1" lang="ja-JP" altLang="en-US" smtClean="0"/>
                        <a:t>発生</a:t>
                      </a:r>
                      <a:endParaRPr kumimoji="1" lang="en-US" altLang="ja-JP" smtClean="0"/>
                    </a:p>
                    <a:p>
                      <a:r>
                        <a:rPr kumimoji="1" lang="en-US" altLang="ja-JP" smtClean="0"/>
                        <a:t>AE</a:t>
                      </a:r>
                      <a:r>
                        <a:rPr kumimoji="1" lang="ja-JP" altLang="en-US" smtClean="0"/>
                        <a:t>→</a:t>
                      </a:r>
                      <a:r>
                        <a:rPr kumimoji="1" lang="en-US" altLang="ja-JP" smtClean="0"/>
                        <a:t>AE</a:t>
                      </a:r>
                      <a:r>
                        <a:rPr kumimoji="1" lang="ja-JP" altLang="en-US" smtClean="0"/>
                        <a:t>はアクセス修飾子が変化したもののみ</a:t>
                      </a:r>
                      <a:endParaRPr kumimoji="1" lang="ja-JP" altLang="en-US"/>
                    </a:p>
                  </a:txBody>
                  <a:tcPr/>
                </a:tc>
              </a:tr>
              <a:tr h="584056">
                <a:tc>
                  <a:txBody>
                    <a:bodyPr/>
                    <a:lstStyle/>
                    <a:p>
                      <a:pPr algn="r"/>
                      <a:r>
                        <a:rPr kumimoji="1" lang="ja-JP" altLang="en-US" smtClean="0"/>
                        <a:t>アクセス消失</a:t>
                      </a:r>
                      <a:endParaRPr kumimoji="1" lang="ja-JP" altLang="en-US"/>
                    </a:p>
                  </a:txBody>
                  <a:tcPr/>
                </a:tc>
                <a:tc>
                  <a:txBody>
                    <a:bodyPr/>
                    <a:lstStyle/>
                    <a:p>
                      <a:pPr algn="ctr"/>
                      <a:r>
                        <a:rPr kumimoji="1" lang="en-US" altLang="ja-JP" err="1" smtClean="0"/>
                        <a:t>g,h,i</a:t>
                      </a:r>
                      <a:endParaRPr kumimoji="1" lang="ja-JP" altLang="en-US"/>
                    </a:p>
                  </a:txBody>
                  <a:tcPr/>
                </a:tc>
                <a:tc>
                  <a:txBody>
                    <a:bodyPr/>
                    <a:lstStyle/>
                    <a:p>
                      <a:r>
                        <a:rPr kumimoji="1" lang="ja-JP" altLang="en-US" smtClean="0"/>
                        <a:t>アクセス修飾子の変化によりアクセスが消失</a:t>
                      </a:r>
                      <a:endParaRPr kumimoji="1" lang="en-US" altLang="ja-JP"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NA</a:t>
                      </a:r>
                      <a:r>
                        <a:rPr kumimoji="1" lang="ja-JP" altLang="en-US" smtClean="0"/>
                        <a:t>→</a:t>
                      </a:r>
                      <a:r>
                        <a:rPr kumimoji="1" lang="en-US" altLang="ja-JP" smtClean="0"/>
                        <a:t>NA</a:t>
                      </a:r>
                      <a:r>
                        <a:rPr kumimoji="1" lang="ja-JP" altLang="en-US" smtClean="0"/>
                        <a:t>はアクセス修飾子が変化したもののみ</a:t>
                      </a:r>
                    </a:p>
                  </a:txBody>
                  <a:tcPr/>
                </a:tc>
              </a:tr>
              <a:tr h="592048">
                <a:tc>
                  <a:txBody>
                    <a:bodyPr/>
                    <a:lstStyle/>
                    <a:p>
                      <a:pPr algn="r"/>
                      <a:r>
                        <a:rPr kumimoji="1" lang="ja-JP" altLang="en-US" smtClean="0"/>
                        <a:t>フィールド</a:t>
                      </a:r>
                      <a:r>
                        <a:rPr kumimoji="1" lang="en-US" altLang="ja-JP" smtClean="0"/>
                        <a:t>/</a:t>
                      </a:r>
                      <a:r>
                        <a:rPr kumimoji="1" lang="ja-JP" altLang="en-US" smtClean="0"/>
                        <a:t>メソッド作成</a:t>
                      </a:r>
                      <a:endParaRPr kumimoji="1" lang="ja-JP" altLang="en-US"/>
                    </a:p>
                  </a:txBody>
                  <a:tcPr/>
                </a:tc>
                <a:tc>
                  <a:txBody>
                    <a:bodyPr/>
                    <a:lstStyle/>
                    <a:p>
                      <a:pPr algn="ctr"/>
                      <a:r>
                        <a:rPr kumimoji="1" lang="en-US" altLang="ja-JP" err="1" smtClean="0"/>
                        <a:t>j,k,l</a:t>
                      </a:r>
                      <a:endParaRPr kumimoji="1" lang="ja-JP" altLang="en-US"/>
                    </a:p>
                  </a:txBody>
                  <a:tcPr/>
                </a:tc>
                <a:tc>
                  <a:txBody>
                    <a:bodyPr/>
                    <a:lstStyle/>
                    <a:p>
                      <a:r>
                        <a:rPr kumimoji="1" lang="ja-JP" altLang="en-US" smtClean="0"/>
                        <a:t>バージョンアップにより新たに作成</a:t>
                      </a:r>
                      <a:endParaRPr kumimoji="1" lang="ja-JP" altLang="en-US"/>
                    </a:p>
                  </a:txBody>
                  <a:tcPr/>
                </a:tc>
              </a:tr>
              <a:tr h="600040">
                <a:tc>
                  <a:txBody>
                    <a:bodyPr/>
                    <a:lstStyle/>
                    <a:p>
                      <a:pPr algn="r"/>
                      <a:r>
                        <a:rPr kumimoji="1" lang="ja-JP" altLang="en-US" smtClean="0"/>
                        <a:t>フィールド</a:t>
                      </a:r>
                      <a:r>
                        <a:rPr kumimoji="1" lang="en-US" altLang="ja-JP" smtClean="0"/>
                        <a:t>/</a:t>
                      </a:r>
                      <a:r>
                        <a:rPr kumimoji="1" lang="ja-JP" altLang="en-US" smtClean="0"/>
                        <a:t>メソッド削除</a:t>
                      </a:r>
                      <a:endParaRPr kumimoji="1" lang="ja-JP" altLang="en-US"/>
                    </a:p>
                  </a:txBody>
                  <a:tcPr/>
                </a:tc>
                <a:tc>
                  <a:txBody>
                    <a:bodyPr/>
                    <a:lstStyle/>
                    <a:p>
                      <a:pPr algn="ctr"/>
                      <a:r>
                        <a:rPr kumimoji="1" lang="en-US" altLang="ja-JP" err="1" smtClean="0"/>
                        <a:t>m,n,o</a:t>
                      </a:r>
                      <a:endParaRPr kumimoji="1" lang="ja-JP" altLang="en-US"/>
                    </a:p>
                  </a:txBody>
                  <a:tcPr/>
                </a:tc>
                <a:tc>
                  <a:txBody>
                    <a:bodyPr/>
                    <a:lstStyle/>
                    <a:p>
                      <a:r>
                        <a:rPr kumimoji="1" lang="ja-JP" altLang="en-US" smtClean="0"/>
                        <a:t>バージョンアップにより削除</a:t>
                      </a:r>
                      <a:endParaRPr kumimoji="1" lang="ja-JP" altLang="en-US"/>
                    </a:p>
                  </a:txBody>
                  <a:tcPr/>
                </a:tc>
              </a:tr>
              <a:tr h="640080">
                <a:tc>
                  <a:txBody>
                    <a:bodyPr/>
                    <a:lstStyle/>
                    <a:p>
                      <a:pPr algn="r"/>
                      <a:r>
                        <a:rPr kumimoji="1" lang="ja-JP" altLang="en-US" smtClean="0"/>
                        <a:t>変化なし</a:t>
                      </a:r>
                      <a:endParaRPr kumimoji="1" lang="ja-JP" altLang="en-US"/>
                    </a:p>
                  </a:txBody>
                  <a:tcPr/>
                </a:tc>
                <a:tc>
                  <a:txBody>
                    <a:bodyPr/>
                    <a:lstStyle/>
                    <a:p>
                      <a:pPr algn="ctr"/>
                      <a:r>
                        <a:rPr kumimoji="1" lang="en-US" altLang="ja-JP" err="1" smtClean="0"/>
                        <a:t>p,q,r</a:t>
                      </a:r>
                      <a:endParaRPr kumimoji="1" lang="ja-JP" altLang="en-US"/>
                    </a:p>
                  </a:txBody>
                  <a:tcPr/>
                </a:tc>
                <a:tc>
                  <a:txBody>
                    <a:bodyPr/>
                    <a:lstStyle/>
                    <a:p>
                      <a:r>
                        <a:rPr kumimoji="1" lang="ja-JP" altLang="en-US" smtClean="0"/>
                        <a:t>バージョンアップ前後で変化がない</a:t>
                      </a:r>
                      <a:endParaRPr kumimoji="1" lang="en-US" altLang="ja-JP" smtClean="0"/>
                    </a:p>
                    <a:p>
                      <a:r>
                        <a:rPr kumimoji="1" lang="ja-JP" altLang="en-US" smtClean="0"/>
                        <a:t>適切，</a:t>
                      </a:r>
                      <a:r>
                        <a:rPr kumimoji="1" lang="en-US" altLang="ja-JP" smtClean="0"/>
                        <a:t>AE</a:t>
                      </a:r>
                      <a:r>
                        <a:rPr kumimoji="1" lang="ja-JP" altLang="en-US" err="1" smtClean="0"/>
                        <a:t>，</a:t>
                      </a:r>
                      <a:r>
                        <a:rPr kumimoji="1" lang="en-US" altLang="ja-JP" smtClean="0"/>
                        <a:t>NA</a:t>
                      </a:r>
                      <a:r>
                        <a:rPr kumimoji="1" lang="ja-JP" altLang="en-US" smtClean="0"/>
                        <a:t>それぞれ</a:t>
                      </a:r>
                      <a:r>
                        <a:rPr kumimoji="1" lang="en-US" altLang="ja-JP" smtClean="0"/>
                        <a:t>1</a:t>
                      </a:r>
                      <a:r>
                        <a:rPr kumimoji="1" lang="ja-JP" altLang="en-US" smtClean="0"/>
                        <a:t>状態ずつ</a:t>
                      </a:r>
                      <a:endParaRPr kumimoji="1" lang="ja-JP" altLang="en-US"/>
                    </a:p>
                  </a:txBody>
                  <a:tcPr/>
                </a:tc>
              </a:tr>
            </a:tbl>
          </a:graphicData>
        </a:graphic>
      </p:graphicFrame>
      <p:pic>
        <p:nvPicPr>
          <p:cNvPr id="54" name="図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222" y="3996258"/>
            <a:ext cx="4689811" cy="2808312"/>
          </a:xfrm>
          <a:prstGeom prst="rect">
            <a:avLst/>
          </a:prstGeom>
        </p:spPr>
      </p:pic>
      <p:pic>
        <p:nvPicPr>
          <p:cNvPr id="57" name="コンテンツ プレースホルダー 5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7222" y="3995539"/>
            <a:ext cx="4689811" cy="2808312"/>
          </a:xfrm>
        </p:spPr>
      </p:pic>
      <p:pic>
        <p:nvPicPr>
          <p:cNvPr id="59" name="図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222" y="3995539"/>
            <a:ext cx="4689811" cy="2808312"/>
          </a:xfrm>
          <a:prstGeom prst="rect">
            <a:avLst/>
          </a:prstGeom>
        </p:spPr>
      </p:pic>
      <p:pic>
        <p:nvPicPr>
          <p:cNvPr id="60" name="図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222" y="1196752"/>
            <a:ext cx="4689811" cy="2808312"/>
          </a:xfrm>
          <a:prstGeom prst="rect">
            <a:avLst/>
          </a:prstGeom>
        </p:spPr>
      </p:pic>
      <p:pic>
        <p:nvPicPr>
          <p:cNvPr id="63" name="図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7221" y="1196752"/>
            <a:ext cx="4689811" cy="2808312"/>
          </a:xfrm>
          <a:prstGeom prst="rect">
            <a:avLst/>
          </a:prstGeom>
        </p:spPr>
      </p:pic>
      <p:pic>
        <p:nvPicPr>
          <p:cNvPr id="64" name="図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7222" y="1196752"/>
            <a:ext cx="4689811" cy="2808312"/>
          </a:xfrm>
          <a:prstGeom prst="rect">
            <a:avLst/>
          </a:prstGeom>
        </p:spPr>
      </p:pic>
    </p:spTree>
    <p:extLst>
      <p:ext uri="{BB962C8B-B14F-4D97-AF65-F5344CB8AC3E}">
        <p14:creationId xmlns:p14="http://schemas.microsoft.com/office/powerpoint/2010/main" val="215214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1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63"/>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分析概要 </a:t>
            </a:r>
            <a:r>
              <a:rPr lang="en-US" altLang="ja-JP" smtClean="0"/>
              <a:t>(1/2)</a:t>
            </a:r>
            <a:endParaRPr kumimoji="1" lang="ja-JP" altLang="en-US"/>
          </a:p>
        </p:txBody>
      </p:sp>
      <p:sp>
        <p:nvSpPr>
          <p:cNvPr id="3" name="コンテンツ プレースホルダー 2"/>
          <p:cNvSpPr>
            <a:spLocks noGrp="1"/>
          </p:cNvSpPr>
          <p:nvPr>
            <p:ph idx="1"/>
          </p:nvPr>
        </p:nvSpPr>
        <p:spPr>
          <a:xfrm>
            <a:off x="323528" y="1600200"/>
            <a:ext cx="8568952" cy="4997152"/>
          </a:xfrm>
        </p:spPr>
        <p:txBody>
          <a:bodyPr>
            <a:normAutofit/>
          </a:bodyPr>
          <a:lstStyle/>
          <a:p>
            <a:pPr marL="457200" lvl="1" indent="0">
              <a:buNone/>
            </a:pPr>
            <a:endParaRPr lang="en-US" altLang="ja-JP" smtClean="0"/>
          </a:p>
          <a:p>
            <a:endParaRPr lang="en-US" altLang="ja-JP"/>
          </a:p>
          <a:p>
            <a:endParaRPr lang="en-US" altLang="ja-JP" smtClean="0"/>
          </a:p>
          <a:p>
            <a:endParaRPr lang="en-US" altLang="ja-JP"/>
          </a:p>
          <a:p>
            <a:endParaRPr lang="en-US" altLang="ja-JP" smtClean="0"/>
          </a:p>
          <a:p>
            <a:endParaRPr lang="en-US" altLang="ja-JP"/>
          </a:p>
          <a:p>
            <a:pPr marL="0" indent="0">
              <a:buNone/>
            </a:pPr>
            <a:endParaRPr lang="en-US" altLang="ja-JP" smtClean="0"/>
          </a:p>
        </p:txBody>
      </p:sp>
      <p:sp>
        <p:nvSpPr>
          <p:cNvPr id="4" name="スライド番号プレースホルダー 3"/>
          <p:cNvSpPr>
            <a:spLocks noGrp="1"/>
          </p:cNvSpPr>
          <p:nvPr>
            <p:ph type="sldNum" sz="quarter" idx="12"/>
          </p:nvPr>
        </p:nvSpPr>
        <p:spPr/>
        <p:txBody>
          <a:bodyPr/>
          <a:lstStyle/>
          <a:p>
            <a:fld id="{34FA1BBF-ACC9-4AA6-9D4A-7BA729280D6F}" type="slidenum">
              <a:rPr kumimoji="1" lang="ja-JP" altLang="en-US" smtClean="0"/>
              <a:t>9</a:t>
            </a:fld>
            <a:endParaRPr kumimoji="1" lang="ja-JP" altLang="en-US"/>
          </a:p>
        </p:txBody>
      </p:sp>
      <p:sp>
        <p:nvSpPr>
          <p:cNvPr id="7" name="テキスト ボックス 6"/>
          <p:cNvSpPr txBox="1"/>
          <p:nvPr/>
        </p:nvSpPr>
        <p:spPr>
          <a:xfrm>
            <a:off x="209228" y="1484784"/>
            <a:ext cx="8748464" cy="461665"/>
          </a:xfrm>
          <a:prstGeom prst="rect">
            <a:avLst/>
          </a:prstGeom>
          <a:solidFill>
            <a:srgbClr val="FFFFCC"/>
          </a:solidFill>
          <a:ln w="19050">
            <a:solidFill>
              <a:schemeClr val="tx1"/>
            </a:solidFill>
          </a:ln>
        </p:spPr>
        <p:txBody>
          <a:bodyPr wrap="square" rtlCol="0">
            <a:spAutoFit/>
          </a:bodyPr>
          <a:lstStyle/>
          <a:p>
            <a:r>
              <a:rPr lang="ja-JP" altLang="en-US" sz="2400"/>
              <a:t>分析</a:t>
            </a:r>
            <a:r>
              <a:rPr kumimoji="1" lang="ja-JP" altLang="en-US" sz="2400" smtClean="0"/>
              <a:t>１：プロジェクト</a:t>
            </a:r>
            <a:r>
              <a:rPr lang="ja-JP" altLang="en-US" sz="2400"/>
              <a:t>開発</a:t>
            </a:r>
            <a:r>
              <a:rPr lang="ja-JP" altLang="en-US" sz="2400" smtClean="0"/>
              <a:t>履歴における各状態遷移の出現頻度分析</a:t>
            </a:r>
            <a:endParaRPr kumimoji="1" lang="ja-JP" altLang="en-US" sz="2400"/>
          </a:p>
        </p:txBody>
      </p:sp>
      <p:sp>
        <p:nvSpPr>
          <p:cNvPr id="8" name="テキスト ボックス 7"/>
          <p:cNvSpPr txBox="1"/>
          <p:nvPr/>
        </p:nvSpPr>
        <p:spPr>
          <a:xfrm>
            <a:off x="209228" y="3543399"/>
            <a:ext cx="7848872" cy="461665"/>
          </a:xfrm>
          <a:prstGeom prst="rect">
            <a:avLst/>
          </a:prstGeom>
          <a:solidFill>
            <a:srgbClr val="FFFFCC"/>
          </a:solidFill>
          <a:ln w="19050">
            <a:solidFill>
              <a:schemeClr val="tx1"/>
            </a:solidFill>
          </a:ln>
        </p:spPr>
        <p:txBody>
          <a:bodyPr wrap="square" rtlCol="0">
            <a:spAutoFit/>
          </a:bodyPr>
          <a:lstStyle/>
          <a:p>
            <a:r>
              <a:rPr lang="ja-JP" altLang="en-US" sz="2400" smtClean="0"/>
              <a:t>分析</a:t>
            </a:r>
            <a:r>
              <a:rPr lang="en-US" altLang="ja-JP" sz="2400" smtClean="0"/>
              <a:t>2</a:t>
            </a:r>
            <a:r>
              <a:rPr kumimoji="1" lang="ja-JP" altLang="en-US" sz="2400" smtClean="0"/>
              <a:t>：プロジェクト開発履歴における各</a:t>
            </a:r>
            <a:r>
              <a:rPr lang="en-US" altLang="ja-JP" sz="2400" smtClean="0"/>
              <a:t>AE</a:t>
            </a:r>
            <a:r>
              <a:rPr lang="ja-JP" altLang="en-US" sz="2400" smtClean="0"/>
              <a:t>の修正状況分析</a:t>
            </a:r>
            <a:endParaRPr kumimoji="1" lang="en-US" altLang="ja-JP" sz="2400" smtClean="0"/>
          </a:p>
        </p:txBody>
      </p:sp>
      <p:sp>
        <p:nvSpPr>
          <p:cNvPr id="9" name="テキスト ボックス 8"/>
          <p:cNvSpPr txBox="1"/>
          <p:nvPr/>
        </p:nvSpPr>
        <p:spPr>
          <a:xfrm>
            <a:off x="113978" y="2132856"/>
            <a:ext cx="8611244" cy="830997"/>
          </a:xfrm>
          <a:prstGeom prst="rect">
            <a:avLst/>
          </a:prstGeom>
          <a:noFill/>
        </p:spPr>
        <p:txBody>
          <a:bodyPr wrap="square" rtlCol="0">
            <a:spAutoFit/>
          </a:bodyPr>
          <a:lstStyle/>
          <a:p>
            <a:pPr marL="342900" indent="-342900">
              <a:buFont typeface="Arial" pitchFamily="34" charset="0"/>
              <a:buChar char="•"/>
            </a:pPr>
            <a:r>
              <a:rPr kumimoji="1" lang="ja-JP" altLang="en-US" sz="2400" smtClean="0"/>
              <a:t>目的：バージョンアップの際に</a:t>
            </a:r>
            <a:r>
              <a:rPr lang="en-US" altLang="ja-JP" sz="2400" smtClean="0"/>
              <a:t>AE</a:t>
            </a:r>
            <a:r>
              <a:rPr lang="ja-JP" altLang="en-US" sz="2400" smtClean="0"/>
              <a:t>であるアクセス修飾子の修正</a:t>
            </a:r>
            <a:endParaRPr lang="en-US" altLang="ja-JP" sz="2400" smtClean="0"/>
          </a:p>
          <a:p>
            <a:r>
              <a:rPr lang="en-US" altLang="ja-JP" sz="2400"/>
              <a:t> </a:t>
            </a:r>
            <a:r>
              <a:rPr lang="en-US" altLang="ja-JP" sz="2400" smtClean="0"/>
              <a:t>            </a:t>
            </a:r>
            <a:r>
              <a:rPr lang="ja-JP" altLang="en-US" sz="2400" smtClean="0"/>
              <a:t>がどれ程の頻度で行われて</a:t>
            </a:r>
            <a:r>
              <a:rPr lang="ja-JP" altLang="en-US" sz="2400"/>
              <a:t>いる</a:t>
            </a:r>
            <a:r>
              <a:rPr kumimoji="1" lang="ja-JP" altLang="en-US" sz="2400" smtClean="0"/>
              <a:t>のかを明確にする</a:t>
            </a:r>
            <a:endParaRPr kumimoji="1" lang="ja-JP" altLang="en-US" sz="2400"/>
          </a:p>
        </p:txBody>
      </p:sp>
      <p:sp>
        <p:nvSpPr>
          <p:cNvPr id="10" name="テキスト ボックス 9"/>
          <p:cNvSpPr txBox="1"/>
          <p:nvPr/>
        </p:nvSpPr>
        <p:spPr>
          <a:xfrm>
            <a:off x="107504" y="2961183"/>
            <a:ext cx="9036496" cy="446276"/>
          </a:xfrm>
          <a:prstGeom prst="rect">
            <a:avLst/>
          </a:prstGeom>
          <a:noFill/>
        </p:spPr>
        <p:txBody>
          <a:bodyPr wrap="square" rtlCol="0">
            <a:spAutoFit/>
          </a:bodyPr>
          <a:lstStyle/>
          <a:p>
            <a:pPr marL="342900" indent="-342900">
              <a:buFont typeface="Arial" pitchFamily="34" charset="0"/>
              <a:buChar char="•"/>
            </a:pPr>
            <a:r>
              <a:rPr lang="ja-JP" altLang="en-US" sz="2300" smtClean="0"/>
              <a:t>計測データ</a:t>
            </a:r>
            <a:r>
              <a:rPr kumimoji="1" lang="ja-JP" altLang="en-US" sz="2300" smtClean="0"/>
              <a:t>：</a:t>
            </a:r>
            <a:r>
              <a:rPr lang="ja-JP" altLang="en-US" sz="2200"/>
              <a:t>全バージョン間で</a:t>
            </a:r>
            <a:r>
              <a:rPr lang="ja-JP" altLang="en-US" sz="2200" smtClean="0"/>
              <a:t>の</a:t>
            </a:r>
            <a:r>
              <a:rPr lang="en-US" altLang="ja-JP" sz="2200" smtClean="0"/>
              <a:t>(</a:t>
            </a:r>
            <a:r>
              <a:rPr kumimoji="1" lang="ja-JP" altLang="en-US" sz="2200" smtClean="0"/>
              <a:t>各</a:t>
            </a:r>
            <a:r>
              <a:rPr lang="ja-JP" altLang="en-US" sz="2200" smtClean="0"/>
              <a:t>種</a:t>
            </a:r>
            <a:r>
              <a:rPr kumimoji="1" lang="ja-JP" altLang="en-US" sz="2200" smtClean="0"/>
              <a:t>状態遷移総数</a:t>
            </a:r>
            <a:r>
              <a:rPr lang="en-US" altLang="ja-JP" sz="2200" smtClean="0"/>
              <a:t>÷</a:t>
            </a:r>
            <a:r>
              <a:rPr lang="ja-JP" altLang="en-US" sz="2200" smtClean="0"/>
              <a:t>全</a:t>
            </a:r>
            <a:r>
              <a:rPr kumimoji="1" lang="ja-JP" altLang="en-US" sz="2200" smtClean="0"/>
              <a:t>状態遷移総数</a:t>
            </a:r>
            <a:r>
              <a:rPr kumimoji="1" lang="en-US" altLang="ja-JP" sz="2200" smtClean="0"/>
              <a:t>)</a:t>
            </a:r>
            <a:endParaRPr kumimoji="1" lang="ja-JP" altLang="en-US" sz="2200"/>
          </a:p>
        </p:txBody>
      </p:sp>
      <p:sp>
        <p:nvSpPr>
          <p:cNvPr id="11" name="テキスト ボックス 10"/>
          <p:cNvSpPr txBox="1"/>
          <p:nvPr/>
        </p:nvSpPr>
        <p:spPr>
          <a:xfrm>
            <a:off x="103312" y="4098613"/>
            <a:ext cx="8611244" cy="830997"/>
          </a:xfrm>
          <a:prstGeom prst="rect">
            <a:avLst/>
          </a:prstGeom>
          <a:noFill/>
        </p:spPr>
        <p:txBody>
          <a:bodyPr wrap="square" rtlCol="0">
            <a:spAutoFit/>
          </a:bodyPr>
          <a:lstStyle/>
          <a:p>
            <a:pPr marL="342900" indent="-342900">
              <a:buFont typeface="Arial" pitchFamily="34" charset="0"/>
              <a:buChar char="•"/>
            </a:pPr>
            <a:r>
              <a:rPr kumimoji="1" lang="ja-JP" altLang="en-US" sz="2400" smtClean="0"/>
              <a:t>目的：</a:t>
            </a:r>
            <a:r>
              <a:rPr kumimoji="1" lang="en-US" altLang="ja-JP" sz="2400" smtClean="0"/>
              <a:t>AE</a:t>
            </a:r>
            <a:r>
              <a:rPr kumimoji="1" lang="ja-JP" altLang="en-US" sz="2400" smtClean="0"/>
              <a:t>の</a:t>
            </a:r>
            <a:r>
              <a:rPr lang="ja-JP" altLang="en-US" sz="2400" smtClean="0"/>
              <a:t>種類</a:t>
            </a:r>
            <a:r>
              <a:rPr lang="ja-JP" altLang="en-US" sz="2400"/>
              <a:t>ごと</a:t>
            </a:r>
            <a:r>
              <a:rPr kumimoji="1" lang="ja-JP" altLang="en-US" sz="2400" smtClean="0"/>
              <a:t>に，修正頻度に差異がみられるかどうかを</a:t>
            </a:r>
            <a:endParaRPr kumimoji="1" lang="en-US" altLang="ja-JP" sz="2400" smtClean="0"/>
          </a:p>
          <a:p>
            <a:r>
              <a:rPr lang="ja-JP" altLang="en-US" sz="2400"/>
              <a:t> </a:t>
            </a:r>
            <a:r>
              <a:rPr lang="ja-JP" altLang="en-US" sz="2400" smtClean="0"/>
              <a:t>            明確</a:t>
            </a:r>
            <a:r>
              <a:rPr lang="ja-JP" altLang="en-US" sz="2400"/>
              <a:t>にする</a:t>
            </a:r>
            <a:endParaRPr lang="en-US" altLang="ja-JP" sz="2400" smtClean="0"/>
          </a:p>
        </p:txBody>
      </p:sp>
      <p:sp>
        <p:nvSpPr>
          <p:cNvPr id="12" name="テキスト ボックス 11"/>
          <p:cNvSpPr txBox="1"/>
          <p:nvPr/>
        </p:nvSpPr>
        <p:spPr>
          <a:xfrm>
            <a:off x="93948" y="4926940"/>
            <a:ext cx="8748464" cy="446276"/>
          </a:xfrm>
          <a:prstGeom prst="rect">
            <a:avLst/>
          </a:prstGeom>
          <a:noFill/>
        </p:spPr>
        <p:txBody>
          <a:bodyPr wrap="square" rtlCol="0">
            <a:spAutoFit/>
          </a:bodyPr>
          <a:lstStyle/>
          <a:p>
            <a:pPr marL="342900" indent="-342900">
              <a:buFont typeface="Arial" pitchFamily="34" charset="0"/>
              <a:buChar char="•"/>
            </a:pPr>
            <a:r>
              <a:rPr lang="ja-JP" altLang="en-US" sz="2300"/>
              <a:t>計測データ</a:t>
            </a:r>
            <a:r>
              <a:rPr kumimoji="1" lang="ja-JP" altLang="en-US" sz="2300" smtClean="0"/>
              <a:t>： </a:t>
            </a:r>
            <a:r>
              <a:rPr lang="ja-JP" altLang="en-US" sz="2300"/>
              <a:t>修正</a:t>
            </a:r>
            <a:r>
              <a:rPr lang="ja-JP" altLang="en-US" sz="2300" smtClean="0"/>
              <a:t>された</a:t>
            </a:r>
            <a:r>
              <a:rPr lang="en-US" altLang="ja-JP" sz="2300" smtClean="0"/>
              <a:t>AE</a:t>
            </a:r>
            <a:r>
              <a:rPr kumimoji="1" lang="ja-JP" altLang="en-US" sz="2300" smtClean="0"/>
              <a:t>数 </a:t>
            </a:r>
            <a:r>
              <a:rPr lang="en-US" altLang="ja-JP" sz="2300"/>
              <a:t>÷</a:t>
            </a:r>
            <a:r>
              <a:rPr kumimoji="1" lang="en-US" altLang="ja-JP" sz="2300" smtClean="0"/>
              <a:t> </a:t>
            </a:r>
            <a:r>
              <a:rPr kumimoji="1" lang="ja-JP" altLang="en-US" sz="2300" smtClean="0"/>
              <a:t>全バージョン内の</a:t>
            </a:r>
            <a:r>
              <a:rPr kumimoji="1" lang="en-US" altLang="ja-JP" sz="2300" smtClean="0"/>
              <a:t>AE</a:t>
            </a:r>
            <a:r>
              <a:rPr kumimoji="1" lang="ja-JP" altLang="en-US" sz="2300" smtClean="0"/>
              <a:t>総数</a:t>
            </a:r>
            <a:endParaRPr kumimoji="1" lang="ja-JP" altLang="en-US" sz="2300"/>
          </a:p>
        </p:txBody>
      </p:sp>
      <p:sp>
        <p:nvSpPr>
          <p:cNvPr id="5" name="テキスト ボックス 4"/>
          <p:cNvSpPr txBox="1"/>
          <p:nvPr/>
        </p:nvSpPr>
        <p:spPr>
          <a:xfrm>
            <a:off x="209228" y="5517232"/>
            <a:ext cx="7963172" cy="892552"/>
          </a:xfrm>
          <a:prstGeom prst="rect">
            <a:avLst/>
          </a:prstGeom>
          <a:noFill/>
        </p:spPr>
        <p:txBody>
          <a:bodyPr wrap="square" rtlCol="0">
            <a:spAutoFit/>
          </a:bodyPr>
          <a:lstStyle/>
          <a:p>
            <a:pPr marL="285750" indent="-285750">
              <a:buClr>
                <a:schemeClr val="accent1"/>
              </a:buClr>
              <a:buFont typeface="Wingdings" pitchFamily="2" charset="2"/>
              <a:buChar char="n"/>
            </a:pPr>
            <a:r>
              <a:rPr kumimoji="1" lang="ja-JP" altLang="en-US" sz="2600" smtClean="0"/>
              <a:t>データの取得には</a:t>
            </a:r>
            <a:r>
              <a:rPr lang="ja-JP" altLang="en-US" sz="2600" smtClean="0"/>
              <a:t>アクセス修飾子過剰性検出ツール</a:t>
            </a:r>
            <a:r>
              <a:rPr kumimoji="1" lang="en-US" altLang="ja-JP" sz="2600" smtClean="0"/>
              <a:t>ModiChecker</a:t>
            </a:r>
            <a:r>
              <a:rPr kumimoji="1" lang="en-US" altLang="ja-JP" sz="2600" baseline="-25000" smtClean="0"/>
              <a:t>[1]</a:t>
            </a:r>
            <a:r>
              <a:rPr kumimoji="1" lang="ja-JP" altLang="en-US" sz="2600" smtClean="0"/>
              <a:t>を利用</a:t>
            </a:r>
            <a:endParaRPr kumimoji="1" lang="ja-JP" altLang="en-US" sz="2600"/>
          </a:p>
        </p:txBody>
      </p:sp>
    </p:spTree>
    <p:extLst>
      <p:ext uri="{BB962C8B-B14F-4D97-AF65-F5344CB8AC3E}">
        <p14:creationId xmlns:p14="http://schemas.microsoft.com/office/powerpoint/2010/main" val="253124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テーマ2">
  <a:themeElements>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fontScheme name="Sel-BlueMonda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rgbClr val="FFCC99"/>
        </a:solidFill>
        <a:ln w="190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clrMap bg1="lt1" tx1="dk1" bg2="lt2" tx2="dk2" accent1="accent1" accent2="accent2" accent3="accent3" accent4="accent4" accent5="accent5" accent6="accent6" hlink="hlink" folHlink="folHlink"/>
    </a:extraClrScheme>
    <a:extraClrScheme>
      <a:clrScheme name="Sel-BlueMonday 2">
        <a:dk1>
          <a:srgbClr val="000000"/>
        </a:dk1>
        <a:lt1>
          <a:srgbClr val="F6F1E6"/>
        </a:lt1>
        <a:dk2>
          <a:srgbClr val="800000"/>
        </a:dk2>
        <a:lt2>
          <a:srgbClr val="825018"/>
        </a:lt2>
        <a:accent1>
          <a:srgbClr val="AD1F1F"/>
        </a:accent1>
        <a:accent2>
          <a:srgbClr val="CC0000"/>
        </a:accent2>
        <a:accent3>
          <a:srgbClr val="FAF7F0"/>
        </a:accent3>
        <a:accent4>
          <a:srgbClr val="000000"/>
        </a:accent4>
        <a:accent5>
          <a:srgbClr val="D3ABAB"/>
        </a:accent5>
        <a:accent6>
          <a:srgbClr val="B90000"/>
        </a:accent6>
        <a:hlink>
          <a:srgbClr val="ED7A33"/>
        </a:hlink>
        <a:folHlink>
          <a:srgbClr val="800000"/>
        </a:folHlink>
      </a:clrScheme>
      <a:clrMap bg1="lt1" tx1="dk1" bg2="lt2" tx2="dk2" accent1="accent1" accent2="accent2" accent3="accent3" accent4="accent4" accent5="accent5" accent6="accent6" hlink="hlink" folHlink="folHlink"/>
    </a:extraClrScheme>
    <a:extraClrScheme>
      <a:clrScheme name="Sel-BlueMonday 3">
        <a:dk1>
          <a:srgbClr val="808080"/>
        </a:dk1>
        <a:lt1>
          <a:srgbClr val="DDDDDD"/>
        </a:lt1>
        <a:dk2>
          <a:srgbClr val="080808"/>
        </a:dk2>
        <a:lt2>
          <a:srgbClr val="DDDDDD"/>
        </a:lt2>
        <a:accent1>
          <a:srgbClr val="333399"/>
        </a:accent1>
        <a:accent2>
          <a:srgbClr val="3366CC"/>
        </a:accent2>
        <a:accent3>
          <a:srgbClr val="AAAAAA"/>
        </a:accent3>
        <a:accent4>
          <a:srgbClr val="BDBDBD"/>
        </a:accent4>
        <a:accent5>
          <a:srgbClr val="ADADCA"/>
        </a:accent5>
        <a:accent6>
          <a:srgbClr val="2D5CB9"/>
        </a:accent6>
        <a:hlink>
          <a:srgbClr val="A7A9FB"/>
        </a:hlink>
        <a:folHlink>
          <a:srgbClr val="000066"/>
        </a:folHlink>
      </a:clrScheme>
      <a:clrMap bg1="dk2" tx1="lt1" bg2="dk1" tx2="lt2" accent1="accent1" accent2="accent2" accent3="accent3" accent4="accent4" accent5="accent5" accent6="accent6" hlink="hlink" folHlink="folHlink"/>
    </a:extraClrScheme>
    <a:extraClrScheme>
      <a:clrScheme name="Sel-BlueMonday 4">
        <a:dk1>
          <a:srgbClr val="000000"/>
        </a:dk1>
        <a:lt1>
          <a:srgbClr val="FFFFFF"/>
        </a:lt1>
        <a:dk2>
          <a:srgbClr val="056400"/>
        </a:dk2>
        <a:lt2>
          <a:srgbClr val="94C8C3"/>
        </a:lt2>
        <a:accent1>
          <a:srgbClr val="4FB616"/>
        </a:accent1>
        <a:accent2>
          <a:srgbClr val="87E044"/>
        </a:accent2>
        <a:accent3>
          <a:srgbClr val="FFFFFF"/>
        </a:accent3>
        <a:accent4>
          <a:srgbClr val="000000"/>
        </a:accent4>
        <a:accent5>
          <a:srgbClr val="B2D7AB"/>
        </a:accent5>
        <a:accent6>
          <a:srgbClr val="7ACB3D"/>
        </a:accent6>
        <a:hlink>
          <a:srgbClr val="D6E739"/>
        </a:hlink>
        <a:folHlink>
          <a:srgbClr val="06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テーマ2</Template>
  <TotalTime>12269</TotalTime>
  <Words>1863</Words>
  <Application>Microsoft Office PowerPoint</Application>
  <PresentationFormat>画面に合わせる (4:3)</PresentationFormat>
  <Paragraphs>670</Paragraphs>
  <Slides>25</Slides>
  <Notes>3</Notes>
  <HiddenSlides>8</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テーマ2</vt:lpstr>
      <vt:lpstr>Javaプログラムの開発履歴における アクセス修飾子過剰性の分析</vt:lpstr>
      <vt:lpstr>背景：アクセス修飾子</vt:lpstr>
      <vt:lpstr>過剰なアクセス修飾子の宣言による問題の例</vt:lpstr>
      <vt:lpstr>本研究の概要</vt:lpstr>
      <vt:lpstr>既存研究：AE [1]</vt:lpstr>
      <vt:lpstr>バージョン毎のフィールド/メソッド分類</vt:lpstr>
      <vt:lpstr>バージョン間での状態遷移の分類(1/2)</vt:lpstr>
      <vt:lpstr>バージョン間での状態遷移の分類(2/2)</vt:lpstr>
      <vt:lpstr>分析概要 (1/2)</vt:lpstr>
      <vt:lpstr>分析概要 (2/2)</vt:lpstr>
      <vt:lpstr>分析1結果-Antにおけるフィールド状態遷移</vt:lpstr>
      <vt:lpstr>分析１結果-フィールド状態遷移(単位:%)</vt:lpstr>
      <vt:lpstr>分析２結果-フィールドAE修正状況(単位:%)</vt:lpstr>
      <vt:lpstr>分析１結果-メソッド状態遷移(単位:%)</vt:lpstr>
      <vt:lpstr>分析２結果-メソッドAE修正状況(単位:%)</vt:lpstr>
      <vt:lpstr>考察</vt:lpstr>
      <vt:lpstr>まとめ</vt:lpstr>
      <vt:lpstr>既存研究：ModiChecker[1]</vt:lpstr>
      <vt:lpstr>発表の流れ</vt:lpstr>
      <vt:lpstr>全メトリクス(フィールド)</vt:lpstr>
      <vt:lpstr>全メトリクス(メソッド)</vt:lpstr>
      <vt:lpstr>実験１結果：フィールド</vt:lpstr>
      <vt:lpstr>実験１：メソッド</vt:lpstr>
      <vt:lpstr>分析１結果-フィールド状態遷移(単位:%)</vt:lpstr>
      <vt:lpstr>分析１結果-メソッド状態遷移(単位:%)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中間報告</dc:title>
  <dc:creator>t-isizue</dc:creator>
  <cp:lastModifiedBy>t-isizue</cp:lastModifiedBy>
  <cp:revision>322</cp:revision>
  <cp:lastPrinted>2013-02-12T03:18:28Z</cp:lastPrinted>
  <dcterms:created xsi:type="dcterms:W3CDTF">2012-11-07T09:09:15Z</dcterms:created>
  <dcterms:modified xsi:type="dcterms:W3CDTF">2013-02-12T03:46:58Z</dcterms:modified>
</cp:coreProperties>
</file>