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400" r:id="rId3"/>
    <p:sldId id="402" r:id="rId4"/>
    <p:sldId id="409" r:id="rId5"/>
    <p:sldId id="408" r:id="rId6"/>
    <p:sldId id="399" r:id="rId7"/>
    <p:sldId id="396" r:id="rId8"/>
    <p:sldId id="360" r:id="rId9"/>
    <p:sldId id="302" r:id="rId10"/>
    <p:sldId id="365" r:id="rId11"/>
    <p:sldId id="385" r:id="rId12"/>
    <p:sldId id="372" r:id="rId13"/>
    <p:sldId id="389" r:id="rId14"/>
    <p:sldId id="393" r:id="rId15"/>
    <p:sldId id="394" r:id="rId16"/>
    <p:sldId id="379" r:id="rId17"/>
    <p:sldId id="265" r:id="rId18"/>
    <p:sldId id="305" r:id="rId19"/>
    <p:sldId id="332" r:id="rId20"/>
    <p:sldId id="327" r:id="rId21"/>
    <p:sldId id="351" r:id="rId22"/>
    <p:sldId id="352" r:id="rId23"/>
    <p:sldId id="366" r:id="rId24"/>
    <p:sldId id="367" r:id="rId25"/>
    <p:sldId id="368" r:id="rId26"/>
    <p:sldId id="369" r:id="rId27"/>
    <p:sldId id="370" r:id="rId28"/>
    <p:sldId id="371" r:id="rId29"/>
    <p:sldId id="410" r:id="rId30"/>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A8CF5E6-A3A6-426D-9E23-E7DC66A60DC9}">
          <p14:sldIdLst>
            <p14:sldId id="256"/>
            <p14:sldId id="400"/>
            <p14:sldId id="402"/>
            <p14:sldId id="409"/>
            <p14:sldId id="408"/>
            <p14:sldId id="399"/>
            <p14:sldId id="396"/>
            <p14:sldId id="360"/>
            <p14:sldId id="302"/>
            <p14:sldId id="365"/>
            <p14:sldId id="385"/>
            <p14:sldId id="372"/>
            <p14:sldId id="389"/>
            <p14:sldId id="393"/>
            <p14:sldId id="394"/>
            <p14:sldId id="379"/>
            <p14:sldId id="265"/>
            <p14:sldId id="305"/>
            <p14:sldId id="332"/>
            <p14:sldId id="327"/>
            <p14:sldId id="351"/>
            <p14:sldId id="352"/>
            <p14:sldId id="366"/>
            <p14:sldId id="367"/>
            <p14:sldId id="368"/>
            <p14:sldId id="369"/>
            <p14:sldId id="370"/>
            <p14:sldId id="371"/>
            <p14:sldId id="41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6C1"/>
    <a:srgbClr val="33CC33"/>
    <a:srgbClr val="00FF00"/>
    <a:srgbClr val="99FF66"/>
    <a:srgbClr val="FFFF99"/>
    <a:srgbClr val="FD4B13"/>
    <a:srgbClr val="008000"/>
    <a:srgbClr val="CC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6443" autoAdjust="0"/>
  </p:normalViewPr>
  <p:slideViewPr>
    <p:cSldViewPr>
      <p:cViewPr varScale="1">
        <p:scale>
          <a:sx n="71" d="100"/>
          <a:sy n="71" d="100"/>
        </p:scale>
        <p:origin x="-96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C7EAFBD5-4039-4376-AF18-7DAA9BA585DC}" type="datetimeFigureOut">
              <a:rPr kumimoji="1" lang="ja-JP" altLang="en-US" smtClean="0"/>
              <a:t>2014/2/12</a:t>
            </a:fld>
            <a:endParaRPr kumimoji="1" lang="ja-JP" altLang="en-US"/>
          </a:p>
        </p:txBody>
      </p:sp>
      <p:sp>
        <p:nvSpPr>
          <p:cNvPr id="4" name="フッター プレースホルダー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F79C954F-21A7-49A3-81EC-94FCA67BC04D}" type="slidenum">
              <a:rPr kumimoji="1" lang="ja-JP" altLang="en-US" smtClean="0"/>
              <a:t>‹#›</a:t>
            </a:fld>
            <a:endParaRPr kumimoji="1" lang="ja-JP" altLang="en-US"/>
          </a:p>
        </p:txBody>
      </p:sp>
    </p:spTree>
    <p:extLst>
      <p:ext uri="{BB962C8B-B14F-4D97-AF65-F5344CB8AC3E}">
        <p14:creationId xmlns:p14="http://schemas.microsoft.com/office/powerpoint/2010/main" val="4193312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9C2CFAA7-D008-4B7F-B9D3-9EF608642EE9}" type="datetimeFigureOut">
              <a:rPr kumimoji="1" lang="ja-JP" altLang="en-US" smtClean="0"/>
              <a:t>2014/2/12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8BD9DF3B-A0C3-476A-B58D-4B2F4F90BA45}" type="slidenum">
              <a:rPr kumimoji="1" lang="ja-JP" altLang="en-US" smtClean="0"/>
              <a:t>‹#›</a:t>
            </a:fld>
            <a:endParaRPr kumimoji="1" lang="ja-JP" altLang="en-US"/>
          </a:p>
        </p:txBody>
      </p:sp>
    </p:spTree>
    <p:extLst>
      <p:ext uri="{BB962C8B-B14F-4D97-AF65-F5344CB8AC3E}">
        <p14:creationId xmlns:p14="http://schemas.microsoft.com/office/powerpoint/2010/main" val="41151803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開発者が作成するファイルの変更履歴を管理するためのシステム</a:t>
            </a:r>
            <a:endParaRPr kumimoji="1" lang="ja-JP" altLang="en-US" dirty="0" smtClean="0"/>
          </a:p>
          <a:p>
            <a:endParaRPr kumimoji="1" lang="en-US" altLang="ja-JP" dirty="0" smtClean="0"/>
          </a:p>
          <a:p>
            <a:endParaRPr kumimoji="1" lang="en-US" altLang="ja-JP" dirty="0" smtClean="0"/>
          </a:p>
          <a:p>
            <a:r>
              <a:rPr kumimoji="1" lang="ja-JP" altLang="en-US" dirty="0" smtClean="0"/>
              <a:t>ソフトウェア開発において、</a:t>
            </a:r>
            <a:r>
              <a:rPr kumimoji="1" lang="en-US" altLang="ja-JP" dirty="0" smtClean="0"/>
              <a:t>Subversion</a:t>
            </a:r>
            <a:r>
              <a:rPr kumimoji="1" lang="ja-JP" altLang="en-US" dirty="0" smtClean="0"/>
              <a:t>や</a:t>
            </a:r>
            <a:r>
              <a:rPr kumimoji="1" lang="en-US" altLang="ja-JP" dirty="0" smtClean="0"/>
              <a:t>Git</a:t>
            </a:r>
            <a:r>
              <a:rPr kumimoji="1" lang="ja-JP" altLang="en-US" dirty="0" smtClean="0"/>
              <a:t>といったソースコードの変更管理を目的とした</a:t>
            </a:r>
            <a:endParaRPr kumimoji="1" lang="en-US" altLang="ja-JP" dirty="0" smtClean="0"/>
          </a:p>
          <a:p>
            <a:r>
              <a:rPr kumimoji="1" lang="ja-JP" altLang="en-US" dirty="0" smtClean="0"/>
              <a:t>版管理システム（</a:t>
            </a:r>
            <a:r>
              <a:rPr kumimoji="1" lang="en-US" altLang="ja-JP" dirty="0" smtClean="0"/>
              <a:t>VCS</a:t>
            </a:r>
            <a:r>
              <a:rPr kumimoji="1" lang="ja-JP" altLang="en-US" dirty="0" smtClean="0"/>
              <a:t>）が広く使われている．</a:t>
            </a:r>
            <a:endParaRPr kumimoji="1" lang="en-US" altLang="ja-JP" dirty="0" smtClean="0"/>
          </a:p>
          <a:p>
            <a:r>
              <a:rPr kumimoji="1" lang="ja-JP" altLang="en-US" dirty="0" smtClean="0"/>
              <a:t>半管理システムは開発が進み、プロジェクトの状態を保存したいとき</a:t>
            </a:r>
            <a:endParaRPr kumimoji="1" lang="en-US" altLang="ja-JP" dirty="0" smtClean="0"/>
          </a:p>
          <a:p>
            <a:r>
              <a:rPr kumimoji="1" lang="ja-JP" altLang="en-US" dirty="0" smtClean="0"/>
              <a:t>このようにファイルの状態とコメントを履歴として</a:t>
            </a:r>
            <a:r>
              <a:rPr kumimoji="1" lang="en-US" altLang="ja-JP" dirty="0" smtClean="0"/>
              <a:t>VCS</a:t>
            </a:r>
            <a:r>
              <a:rPr kumimoji="1" lang="ja-JP" altLang="en-US" dirty="0" err="1" smtClean="0"/>
              <a:t>へ登</a:t>
            </a:r>
            <a:r>
              <a:rPr kumimoji="1" lang="ja-JP" altLang="en-US" dirty="0" smtClean="0"/>
              <a:t>録することが可能です。</a:t>
            </a:r>
            <a:endParaRPr kumimoji="1" lang="en-US" altLang="ja-JP" dirty="0" smtClean="0"/>
          </a:p>
          <a:p>
            <a:r>
              <a:rPr kumimoji="1" lang="ja-JP" altLang="en-US" dirty="0" smtClean="0"/>
              <a:t>また、次の編集を行った時、あらためてコメントとともにプロジェクトの状態を保存することで</a:t>
            </a:r>
            <a:endParaRPr kumimoji="1" lang="en-US" altLang="ja-JP" dirty="0" smtClean="0"/>
          </a:p>
          <a:p>
            <a:r>
              <a:rPr kumimoji="1" lang="ja-JP" altLang="en-US" dirty="0" smtClean="0"/>
              <a:t>新しい履歴を生成し、それらを用いてファイル変更の道のりを記録します。</a:t>
            </a:r>
            <a:endParaRPr kumimoji="1" lang="en-US" altLang="ja-JP" dirty="0" smtClean="0"/>
          </a:p>
          <a:p>
            <a:endParaRPr kumimoji="1" lang="en-US" altLang="ja-JP" dirty="0" smtClean="0"/>
          </a:p>
          <a:p>
            <a:endParaRPr kumimoji="1" lang="en-US" altLang="ja-JP" dirty="0" smtClean="0"/>
          </a:p>
          <a:p>
            <a:r>
              <a:rPr kumimoji="1" lang="ja-JP" altLang="en-US" dirty="0" smtClean="0"/>
              <a:t>＠</a:t>
            </a:r>
            <a:r>
              <a:rPr kumimoji="1" lang="en-US" altLang="ja-JP" dirty="0" smtClean="0"/>
              <a:t>2</a:t>
            </a:r>
            <a:r>
              <a:rPr kumimoji="1" lang="ja-JP" altLang="en-US" dirty="0" smtClean="0"/>
              <a:t>つめの右矢印がコミットメッセージにかぶってしまってるので，できれば被らないようにしてください</a:t>
            </a:r>
            <a:endParaRPr kumimoji="1" lang="en-US" altLang="ja-JP" dirty="0" smtClean="0"/>
          </a:p>
          <a:p>
            <a:r>
              <a:rPr kumimoji="1" lang="en-US" altLang="ja-JP" dirty="0" smtClean="0"/>
              <a:t>---</a:t>
            </a:r>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2</a:t>
            </a:fld>
            <a:endParaRPr kumimoji="1" lang="ja-JP" altLang="en-US"/>
          </a:p>
        </p:txBody>
      </p:sp>
    </p:spTree>
    <p:extLst>
      <p:ext uri="{BB962C8B-B14F-4D97-AF65-F5344CB8AC3E}">
        <p14:creationId xmlns:p14="http://schemas.microsoft.com/office/powerpoint/2010/main" val="3018200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次に今後の課題について説明します。</a:t>
            </a:r>
            <a:endParaRPr kumimoji="1" lang="en-US" altLang="ja-JP" dirty="0" smtClean="0"/>
          </a:p>
          <a:p>
            <a:r>
              <a:rPr kumimoji="1" lang="ja-JP" altLang="en-US" dirty="0" smtClean="0"/>
              <a:t>まず、研究を進める方向性決定のために、作業履歴を構築する際に開発者が求める粒度を調査したいと考えています。</a:t>
            </a:r>
            <a:endParaRPr kumimoji="1" lang="en-US" altLang="ja-JP" dirty="0" smtClean="0"/>
          </a:p>
          <a:p>
            <a:r>
              <a:rPr kumimoji="1" lang="ja-JP" altLang="en-US" dirty="0" smtClean="0"/>
              <a:t>調査を行った上で、現状の</a:t>
            </a:r>
            <a:r>
              <a:rPr kumimoji="1" lang="en-US" altLang="ja-JP" dirty="0" smtClean="0"/>
              <a:t>VCS</a:t>
            </a:r>
            <a:r>
              <a:rPr kumimoji="1" lang="ja-JP" altLang="en-US" dirty="0" smtClean="0"/>
              <a:t>では実現が難しいもの、実現可能でも利用が難しいものにツールを対応させていく予定です。</a:t>
            </a:r>
            <a:endParaRPr kumimoji="1" lang="en-US" altLang="ja-JP" dirty="0" smtClean="0"/>
          </a:p>
          <a:p>
            <a:endParaRPr kumimoji="1" lang="en-US" altLang="ja-JP" dirty="0" smtClean="0"/>
          </a:p>
          <a:p>
            <a:r>
              <a:rPr kumimoji="1" lang="ja-JP" altLang="en-US" dirty="0" smtClean="0"/>
              <a:t>また、</a:t>
            </a:r>
            <a:r>
              <a:rPr kumimoji="1" lang="en-US" altLang="ja-JP" dirty="0" err="1" smtClean="0"/>
              <a:t>UndoTree</a:t>
            </a:r>
            <a:r>
              <a:rPr kumimoji="1" lang="ja-JP" altLang="en-US" dirty="0" smtClean="0"/>
              <a:t>を参考に、作業の時系列の記録と表示する</a:t>
            </a:r>
            <a:r>
              <a:rPr kumimoji="1" lang="en-US" altLang="ja-JP" dirty="0" smtClean="0"/>
              <a:t>UI</a:t>
            </a:r>
            <a:r>
              <a:rPr kumimoji="1" lang="ja-JP" altLang="en-US" dirty="0" err="1" smtClean="0"/>
              <a:t>、</a:t>
            </a:r>
            <a:endParaRPr kumimoji="1" lang="en-US" altLang="ja-JP" dirty="0" smtClean="0"/>
          </a:p>
          <a:p>
            <a:r>
              <a:rPr kumimoji="1" lang="ja-JP" altLang="en-US" dirty="0" smtClean="0"/>
              <a:t>手動による作業履歴リファクタリングの支援を行うための機能と</a:t>
            </a:r>
            <a:r>
              <a:rPr kumimoji="1" lang="en-US" altLang="ja-JP" dirty="0" smtClean="0"/>
              <a:t>UI</a:t>
            </a:r>
            <a:r>
              <a:rPr kumimoji="1" lang="ja-JP" altLang="en-US" dirty="0" smtClean="0"/>
              <a:t>を構築したいと考えています。</a:t>
            </a:r>
            <a:endParaRPr kumimoji="1" lang="en-US" altLang="ja-JP" dirty="0" smtClean="0"/>
          </a:p>
          <a:p>
            <a:r>
              <a:rPr kumimoji="1" lang="ja-JP" altLang="en-US" dirty="0" smtClean="0"/>
              <a:t>↓</a:t>
            </a:r>
            <a:r>
              <a:rPr kumimoji="1" lang="en-US" altLang="ja-JP" dirty="0" smtClean="0"/>
              <a:t>2</a:t>
            </a:r>
            <a:r>
              <a:rPr kumimoji="1" lang="ja-JP" altLang="en-US" dirty="0" err="1" smtClean="0"/>
              <a:t>つの</a:t>
            </a:r>
            <a:r>
              <a:rPr kumimoji="1" lang="ja-JP" altLang="en-US" dirty="0" smtClean="0"/>
              <a:t>課題に関して少し細かく説明します。</a:t>
            </a:r>
            <a:endParaRPr kumimoji="1" lang="en-US" altLang="ja-JP" dirty="0" smtClean="0"/>
          </a:p>
          <a:p>
            <a:endParaRPr kumimoji="1" lang="en-US" altLang="ja-JP" dirty="0" smtClean="0"/>
          </a:p>
          <a:p>
            <a:r>
              <a:rPr kumimoji="1" lang="ja-JP" altLang="en-US" dirty="0" smtClean="0"/>
              <a:t>＠結局細粒度作業履歴に関する追加の話はなし？</a:t>
            </a:r>
            <a:endParaRPr kumimoji="1" lang="en-US" altLang="ja-JP" dirty="0" smtClean="0"/>
          </a:p>
          <a:p>
            <a:r>
              <a:rPr kumimoji="1" lang="ja-JP" altLang="en-US" dirty="0" smtClean="0"/>
              <a:t>削除された場合とかのバリエーションがアレばいいんですが・・．</a:t>
            </a:r>
            <a:endParaRPr kumimoji="1" lang="en-US" altLang="ja-JP" dirty="0" smtClean="0"/>
          </a:p>
          <a:p>
            <a:r>
              <a:rPr kumimoji="1" lang="ja-JP" altLang="en-US" dirty="0" smtClean="0"/>
              <a:t>・うまく説明できないので今回は説明なしで</a:t>
            </a:r>
            <a:endParaRPr kumimoji="1" lang="en-US" altLang="ja-JP" dirty="0" smtClean="0"/>
          </a:p>
          <a:p>
            <a:endParaRPr kumimoji="1" lang="en-US" altLang="ja-JP" dirty="0" smtClean="0"/>
          </a:p>
          <a:p>
            <a:r>
              <a:rPr kumimoji="1" lang="ja-JP" altLang="en-US" dirty="0" smtClean="0"/>
              <a:t>＠アンケートが何で必要なのかがこれだけだと分からない．</a:t>
            </a:r>
            <a:endParaRPr kumimoji="1" lang="en-US" altLang="ja-JP" dirty="0" smtClean="0"/>
          </a:p>
          <a:p>
            <a:r>
              <a:rPr kumimoji="1" lang="ja-JP" altLang="en-US" dirty="0" smtClean="0"/>
              <a:t>残りの</a:t>
            </a:r>
            <a:r>
              <a:rPr kumimoji="1" lang="en-US" altLang="ja-JP" dirty="0" smtClean="0"/>
              <a:t>2</a:t>
            </a:r>
            <a:r>
              <a:rPr kumimoji="1" lang="ja-JP" altLang="en-US" dirty="0" err="1" smtClean="0"/>
              <a:t>つの</a:t>
            </a:r>
            <a:r>
              <a:rPr kumimoji="1" lang="ja-JP" altLang="en-US" dirty="0" smtClean="0"/>
              <a:t>課題は良いと思いますが，伝わるかなぁ．</a:t>
            </a:r>
            <a:endParaRPr kumimoji="1" lang="en-US" altLang="ja-JP" dirty="0" smtClean="0"/>
          </a:p>
          <a:p>
            <a:r>
              <a:rPr kumimoji="1" lang="ja-JP" altLang="en-US" dirty="0" smtClean="0"/>
              <a:t>どうせなら絵で説明して欲しい</a:t>
            </a:r>
            <a:endParaRPr kumimoji="1" lang="en-US" altLang="ja-JP" dirty="0" smtClean="0"/>
          </a:p>
          <a:p>
            <a:endParaRPr kumimoji="1" lang="en-US" altLang="ja-JP" dirty="0" smtClean="0"/>
          </a:p>
          <a:p>
            <a:r>
              <a:rPr kumimoji="1" lang="ja-JP" altLang="en-US" dirty="0" smtClean="0"/>
              <a:t>あと，現状どこまで実装したかとか説明したら？</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17</a:t>
            </a:fld>
            <a:endParaRPr kumimoji="1" lang="ja-JP" altLang="en-US"/>
          </a:p>
        </p:txBody>
      </p:sp>
    </p:spTree>
    <p:extLst>
      <p:ext uri="{BB962C8B-B14F-4D97-AF65-F5344CB8AC3E}">
        <p14:creationId xmlns:p14="http://schemas.microsoft.com/office/powerpoint/2010/main" val="1798068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＠これも前と組み合わせて説明したほうが良い．</a:t>
            </a:r>
            <a:endParaRPr kumimoji="1" lang="en-US" altLang="ja-JP" dirty="0" smtClean="0"/>
          </a:p>
          <a:p>
            <a:r>
              <a:rPr kumimoji="1" lang="ja-JP" altLang="en-US" dirty="0" smtClean="0"/>
              <a:t>というかこのままだと何が言いたいのか分からないので，時間的に十分ならまだ飛ばしてもいいかも．</a:t>
            </a:r>
            <a:endParaRPr kumimoji="1" lang="en-US" altLang="ja-JP" dirty="0" smtClean="0"/>
          </a:p>
          <a:p>
            <a:r>
              <a:rPr kumimoji="1" lang="ja-JP" altLang="en-US" dirty="0" smtClean="0"/>
              <a:t>考えたのは分かるんですが，多分これ伝わらないんじゃないかなー．</a:t>
            </a:r>
            <a:endParaRPr kumimoji="1" lang="en-US" altLang="ja-JP" dirty="0" smtClean="0"/>
          </a:p>
          <a:p>
            <a:r>
              <a:rPr kumimoji="1" lang="ja-JP" altLang="en-US" dirty="0" smtClean="0"/>
              <a:t>で，ア“リ”ゴリズムはなおらんのかな</a:t>
            </a:r>
            <a:endParaRPr kumimoji="1" lang="en-US" altLang="ja-JP" dirty="0" smtClean="0"/>
          </a:p>
          <a:p>
            <a:r>
              <a:rPr kumimoji="1" lang="ja-JP" altLang="en-US" dirty="0" smtClean="0"/>
              <a:t>・アリゴリズムに気づいていませんでした。</a:t>
            </a:r>
            <a:endParaRPr kumimoji="1" lang="en-US" altLang="ja-JP" dirty="0" smtClean="0"/>
          </a:p>
          <a:p>
            <a:r>
              <a:rPr kumimoji="1" lang="ja-JP" altLang="en-US" dirty="0" smtClean="0"/>
              <a:t>削除行や行の対応の話をうまく説明できないので、今回は飛ばします。</a:t>
            </a:r>
            <a:endParaRPr kumimoji="1" lang="en-US" altLang="ja-JP" dirty="0" smtClean="0"/>
          </a:p>
          <a:p>
            <a:endParaRPr kumimoji="1" lang="en-US" altLang="ja-JP" dirty="0" smtClean="0"/>
          </a:p>
          <a:p>
            <a:r>
              <a:rPr kumimoji="1" lang="ja-JP" altLang="en-US" dirty="0" smtClean="0"/>
              <a:t>＠アリゴリズム？</a:t>
            </a:r>
            <a:endParaRPr kumimoji="1" lang="en-US" altLang="ja-JP" dirty="0" smtClean="0"/>
          </a:p>
          <a:p>
            <a:r>
              <a:rPr kumimoji="1" lang="ja-JP" altLang="en-US" dirty="0" smtClean="0"/>
              <a:t>・書き方を変更</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18</a:t>
            </a:fld>
            <a:endParaRPr kumimoji="1" lang="ja-JP" altLang="en-US"/>
          </a:p>
        </p:txBody>
      </p:sp>
    </p:spTree>
    <p:extLst>
      <p:ext uri="{BB962C8B-B14F-4D97-AF65-F5344CB8AC3E}">
        <p14:creationId xmlns:p14="http://schemas.microsoft.com/office/powerpoint/2010/main" val="28618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他にも改行のみ追加、削除した履歴は手動で合成する際に不必要なので削除</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20</a:t>
            </a:fld>
            <a:endParaRPr kumimoji="1" lang="ja-JP" altLang="en-US"/>
          </a:p>
        </p:txBody>
      </p:sp>
    </p:spTree>
    <p:extLst>
      <p:ext uri="{BB962C8B-B14F-4D97-AF65-F5344CB8AC3E}">
        <p14:creationId xmlns:p14="http://schemas.microsoft.com/office/powerpoint/2010/main" val="2835204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他にも改行のみ追加、削除した履歴は手動で合成する際に不必要なので削除</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22</a:t>
            </a:fld>
            <a:endParaRPr kumimoji="1" lang="ja-JP" altLang="en-US"/>
          </a:p>
        </p:txBody>
      </p:sp>
    </p:spTree>
    <p:extLst>
      <p:ext uri="{BB962C8B-B14F-4D97-AF65-F5344CB8AC3E}">
        <p14:creationId xmlns:p14="http://schemas.microsoft.com/office/powerpoint/2010/main" val="283520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リポジトリ</a:t>
            </a:r>
            <a:r>
              <a:rPr kumimoji="1" lang="en-US" altLang="ja-JP" dirty="0" smtClean="0"/>
              <a:t>3</a:t>
            </a:r>
            <a:r>
              <a:rPr kumimoji="1" lang="ja-JP" altLang="en-US" dirty="0" smtClean="0"/>
              <a:t>つ</a:t>
            </a:r>
            <a:endParaRPr kumimoji="1" lang="en-US" altLang="ja-JP" dirty="0" smtClean="0"/>
          </a:p>
          <a:p>
            <a:r>
              <a:rPr kumimoji="1" lang="ja-JP" altLang="en-US" dirty="0" smtClean="0"/>
              <a:t>最終的には</a:t>
            </a:r>
            <a:r>
              <a:rPr kumimoji="1" lang="en-US" altLang="ja-JP" dirty="0" smtClean="0"/>
              <a:t>TL</a:t>
            </a:r>
            <a:r>
              <a:rPr kumimoji="1" lang="ja-JP" altLang="en-US" dirty="0" smtClean="0"/>
              <a:t>リポジトリ</a:t>
            </a:r>
            <a:endParaRPr kumimoji="1" lang="en-US" altLang="ja-JP" dirty="0" smtClean="0"/>
          </a:p>
          <a:p>
            <a:endParaRPr kumimoji="1" lang="en-US" altLang="ja-JP" dirty="0" smtClean="0"/>
          </a:p>
          <a:p>
            <a:r>
              <a:rPr kumimoji="1" lang="ja-JP" altLang="en-US" dirty="0" smtClean="0"/>
              <a:t>全体の流れは次のようになります。</a:t>
            </a:r>
            <a:endParaRPr kumimoji="1" lang="en-US" altLang="ja-JP" dirty="0" smtClean="0"/>
          </a:p>
          <a:p>
            <a:r>
              <a:rPr kumimoji="1" lang="ja-JP" altLang="en-US" dirty="0" smtClean="0"/>
              <a:t>まず</a:t>
            </a:r>
            <a:r>
              <a:rPr kumimoji="1" lang="en-US" altLang="ja-JP" dirty="0" smtClean="0"/>
              <a:t>Step1</a:t>
            </a:r>
            <a:r>
              <a:rPr kumimoji="1" lang="ja-JP" altLang="en-US" dirty="0" smtClean="0"/>
              <a:t>の細粒度作業履歴の自動収集。</a:t>
            </a:r>
            <a:endParaRPr kumimoji="1" lang="en-US" altLang="ja-JP" dirty="0" smtClean="0"/>
          </a:p>
          <a:p>
            <a:r>
              <a:rPr kumimoji="1" lang="ja-JP" altLang="en-US" dirty="0" smtClean="0"/>
              <a:t>これは</a:t>
            </a:r>
            <a:r>
              <a:rPr kumimoji="1" lang="en-US" altLang="ja-JP" dirty="0" smtClean="0"/>
              <a:t>IDE</a:t>
            </a:r>
            <a:r>
              <a:rPr kumimoji="1" lang="ja-JP" altLang="en-US" dirty="0" smtClean="0"/>
              <a:t>上で行われたファイルに対する編集を短いスパンで記録していきます。</a:t>
            </a:r>
            <a:endParaRPr kumimoji="1" lang="en-US" altLang="ja-JP" dirty="0" smtClean="0"/>
          </a:p>
          <a:p>
            <a:r>
              <a:rPr kumimoji="1" lang="ja-JP" altLang="en-US" dirty="0" smtClean="0"/>
              <a:t>この</a:t>
            </a:r>
            <a:r>
              <a:rPr kumimoji="1" lang="en-US" altLang="ja-JP" dirty="0" smtClean="0"/>
              <a:t>Step</a:t>
            </a:r>
            <a:r>
              <a:rPr kumimoji="1" lang="ja-JP" altLang="en-US" dirty="0" smtClean="0"/>
              <a:t>で収集された履歴を細粒度作業履歴と呼びます。</a:t>
            </a:r>
            <a:endParaRPr kumimoji="1" lang="en-US" altLang="ja-JP" dirty="0" smtClean="0"/>
          </a:p>
          <a:p>
            <a:endParaRPr kumimoji="1" lang="en-US" altLang="ja-JP" dirty="0" smtClean="0"/>
          </a:p>
          <a:p>
            <a:r>
              <a:rPr kumimoji="1" lang="ja-JP" altLang="en-US" dirty="0" smtClean="0"/>
              <a:t>細粒度履歴は短いスパンで履歴を収集してはいますが、</a:t>
            </a:r>
            <a:endParaRPr kumimoji="1" lang="en-US" altLang="ja-JP" dirty="0" smtClean="0"/>
          </a:p>
          <a:p>
            <a:r>
              <a:rPr kumimoji="1" lang="ja-JP" altLang="en-US" dirty="0" smtClean="0"/>
              <a:t>コーディング作業中の任意の場所への手戻りができるほどの粒度ではありませんし、</a:t>
            </a:r>
            <a:endParaRPr kumimoji="1" lang="en-US" altLang="ja-JP" dirty="0" smtClean="0"/>
          </a:p>
          <a:p>
            <a:r>
              <a:rPr kumimoji="1" lang="ja-JP" altLang="en-US" dirty="0" smtClean="0"/>
              <a:t>ご覧のとおり行の途中で履歴として保存されています。</a:t>
            </a:r>
            <a:endParaRPr kumimoji="1" lang="en-US" altLang="ja-JP" dirty="0" smtClean="0"/>
          </a:p>
          <a:p>
            <a:endParaRPr kumimoji="1" lang="en-US" altLang="ja-JP" dirty="0" smtClean="0"/>
          </a:p>
          <a:p>
            <a:r>
              <a:rPr kumimoji="1" lang="ja-JP" altLang="en-US" dirty="0" smtClean="0"/>
              <a:t>また、コードの記録と同時に開発者の行動についても随時記録を行います</a:t>
            </a:r>
            <a:endParaRPr kumimoji="1" lang="en-US" altLang="ja-JP" dirty="0" smtClean="0"/>
          </a:p>
          <a:p>
            <a:endParaRPr kumimoji="1" lang="en-US" altLang="ja-JP" dirty="0" smtClean="0"/>
          </a:p>
          <a:p>
            <a:r>
              <a:rPr kumimoji="1" lang="ja-JP" altLang="en-US" dirty="0" smtClean="0"/>
              <a:t>＠全体の流れと後ろの説明が対応づいてない</a:t>
            </a:r>
            <a:r>
              <a:rPr kumimoji="1" lang="en-US" altLang="ja-JP" dirty="0" smtClean="0"/>
              <a:t>(</a:t>
            </a:r>
            <a:r>
              <a:rPr kumimoji="1" lang="ja-JP" altLang="en-US" dirty="0" smtClean="0"/>
              <a:t>作業履歴の収集は？</a:t>
            </a:r>
            <a:r>
              <a:rPr kumimoji="1" lang="en-US" altLang="ja-JP" dirty="0" smtClean="0"/>
              <a:t>)</a:t>
            </a:r>
            <a:r>
              <a:rPr kumimoji="1" lang="ja-JP" altLang="en-US" dirty="0" err="1" smtClean="0"/>
              <a:t>．</a:t>
            </a:r>
            <a:endParaRPr kumimoji="1" lang="en-US" altLang="ja-JP" dirty="0" smtClean="0"/>
          </a:p>
          <a:p>
            <a:r>
              <a:rPr kumimoji="1" lang="en-US" altLang="ja-JP"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946CE012-89E1-4D70-8005-B2337F0B909D}" type="slidenum">
              <a:rPr kumimoji="1" lang="ja-JP" altLang="en-US" smtClean="0"/>
              <a:t>23</a:t>
            </a:fld>
            <a:endParaRPr kumimoji="1" lang="ja-JP" altLang="en-US"/>
          </a:p>
        </p:txBody>
      </p:sp>
    </p:spTree>
    <p:extLst>
      <p:ext uri="{BB962C8B-B14F-4D97-AF65-F5344CB8AC3E}">
        <p14:creationId xmlns:p14="http://schemas.microsoft.com/office/powerpoint/2010/main" val="1289044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ワーキングフォルダと細粒度リポジトリの状態を等しくする</a:t>
            </a:r>
            <a:endParaRPr kumimoji="1" lang="ja-JP" altLang="en-US" dirty="0"/>
          </a:p>
        </p:txBody>
      </p:sp>
      <p:sp>
        <p:nvSpPr>
          <p:cNvPr id="4" name="スライド番号プレースホルダー 3"/>
          <p:cNvSpPr>
            <a:spLocks noGrp="1"/>
          </p:cNvSpPr>
          <p:nvPr>
            <p:ph type="sldNum" sz="quarter" idx="10"/>
          </p:nvPr>
        </p:nvSpPr>
        <p:spPr/>
        <p:txBody>
          <a:bodyPr/>
          <a:lstStyle/>
          <a:p>
            <a:fld id="{9AF987DF-A5F5-4F5E-B342-67C8CA9B061D}" type="slidenum">
              <a:rPr kumimoji="1" lang="ja-JP" altLang="en-US" smtClean="0"/>
              <a:t>26</a:t>
            </a:fld>
            <a:endParaRPr kumimoji="1" lang="ja-JP" altLang="en-US"/>
          </a:p>
        </p:txBody>
      </p:sp>
    </p:spTree>
    <p:extLst>
      <p:ext uri="{BB962C8B-B14F-4D97-AF65-F5344CB8AC3E}">
        <p14:creationId xmlns:p14="http://schemas.microsoft.com/office/powerpoint/2010/main" val="544761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ワーキングフォルダと細粒度リポジトリの状態を等しくする</a:t>
            </a:r>
            <a:endParaRPr kumimoji="1" lang="ja-JP" altLang="en-US" dirty="0"/>
          </a:p>
        </p:txBody>
      </p:sp>
      <p:sp>
        <p:nvSpPr>
          <p:cNvPr id="4" name="スライド番号プレースホルダー 3"/>
          <p:cNvSpPr>
            <a:spLocks noGrp="1"/>
          </p:cNvSpPr>
          <p:nvPr>
            <p:ph type="sldNum" sz="quarter" idx="10"/>
          </p:nvPr>
        </p:nvSpPr>
        <p:spPr/>
        <p:txBody>
          <a:bodyPr/>
          <a:lstStyle/>
          <a:p>
            <a:fld id="{9AF987DF-A5F5-4F5E-B342-67C8CA9B061D}" type="slidenum">
              <a:rPr kumimoji="1" lang="ja-JP" altLang="en-US" smtClean="0"/>
              <a:t>27</a:t>
            </a:fld>
            <a:endParaRPr kumimoji="1" lang="ja-JP" altLang="en-US"/>
          </a:p>
        </p:txBody>
      </p:sp>
    </p:spTree>
    <p:extLst>
      <p:ext uri="{BB962C8B-B14F-4D97-AF65-F5344CB8AC3E}">
        <p14:creationId xmlns:p14="http://schemas.microsoft.com/office/powerpoint/2010/main" val="544761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ワーキングフォルダと細粒度リポジトリの状態を等しくする</a:t>
            </a:r>
            <a:endParaRPr kumimoji="1" lang="ja-JP" altLang="en-US" dirty="0"/>
          </a:p>
        </p:txBody>
      </p:sp>
      <p:sp>
        <p:nvSpPr>
          <p:cNvPr id="4" name="スライド番号プレースホルダー 3"/>
          <p:cNvSpPr>
            <a:spLocks noGrp="1"/>
          </p:cNvSpPr>
          <p:nvPr>
            <p:ph type="sldNum" sz="quarter" idx="10"/>
          </p:nvPr>
        </p:nvSpPr>
        <p:spPr/>
        <p:txBody>
          <a:bodyPr/>
          <a:lstStyle/>
          <a:p>
            <a:fld id="{9AF987DF-A5F5-4F5E-B342-67C8CA9B061D}" type="slidenum">
              <a:rPr kumimoji="1" lang="ja-JP" altLang="en-US" smtClean="0"/>
              <a:t>28</a:t>
            </a:fld>
            <a:endParaRPr kumimoji="1" lang="ja-JP" altLang="en-US"/>
          </a:p>
        </p:txBody>
      </p:sp>
    </p:spTree>
    <p:extLst>
      <p:ext uri="{BB962C8B-B14F-4D97-AF65-F5344CB8AC3E}">
        <p14:creationId xmlns:p14="http://schemas.microsoft.com/office/powerpoint/2010/main" val="54476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ソフトウェア開発において、</a:t>
            </a:r>
            <a:r>
              <a:rPr kumimoji="1" lang="en-US" altLang="ja-JP" dirty="0" smtClean="0"/>
              <a:t>Subversion</a:t>
            </a:r>
            <a:r>
              <a:rPr kumimoji="1" lang="ja-JP" altLang="en-US" dirty="0" smtClean="0"/>
              <a:t>や</a:t>
            </a:r>
            <a:r>
              <a:rPr kumimoji="1" lang="en-US" altLang="ja-JP" dirty="0" smtClean="0"/>
              <a:t>Git</a:t>
            </a:r>
            <a:r>
              <a:rPr kumimoji="1" lang="ja-JP" altLang="en-US" dirty="0" smtClean="0"/>
              <a:t>といったソースコードの変更管理を目的とした</a:t>
            </a:r>
            <a:endParaRPr kumimoji="1" lang="en-US" altLang="ja-JP" dirty="0" smtClean="0"/>
          </a:p>
          <a:p>
            <a:r>
              <a:rPr kumimoji="1" lang="ja-JP" altLang="en-US" dirty="0" smtClean="0"/>
              <a:t>版管理システム（</a:t>
            </a:r>
            <a:r>
              <a:rPr kumimoji="1" lang="en-US" altLang="ja-JP" dirty="0" smtClean="0"/>
              <a:t>VCS</a:t>
            </a:r>
            <a:r>
              <a:rPr kumimoji="1" lang="ja-JP" altLang="en-US" dirty="0" smtClean="0"/>
              <a:t>）が広く使われている．</a:t>
            </a:r>
            <a:endParaRPr kumimoji="1" lang="en-US" altLang="ja-JP" dirty="0" smtClean="0"/>
          </a:p>
          <a:p>
            <a:r>
              <a:rPr kumimoji="1" lang="ja-JP" altLang="en-US" dirty="0" smtClean="0"/>
              <a:t>半管理システムは開発が進み、プロジェクトの状態を保存したいとき</a:t>
            </a:r>
            <a:endParaRPr kumimoji="1" lang="en-US" altLang="ja-JP" dirty="0" smtClean="0"/>
          </a:p>
          <a:p>
            <a:r>
              <a:rPr kumimoji="1" lang="ja-JP" altLang="en-US" dirty="0" smtClean="0"/>
              <a:t>このようにファイルの状態とコメントを履歴として</a:t>
            </a:r>
            <a:r>
              <a:rPr kumimoji="1" lang="en-US" altLang="ja-JP" dirty="0" smtClean="0"/>
              <a:t>VCS</a:t>
            </a:r>
            <a:r>
              <a:rPr kumimoji="1" lang="ja-JP" altLang="en-US" dirty="0" err="1" smtClean="0"/>
              <a:t>へ登</a:t>
            </a:r>
            <a:r>
              <a:rPr kumimoji="1" lang="ja-JP" altLang="en-US" dirty="0" smtClean="0"/>
              <a:t>録することが可能です。</a:t>
            </a:r>
            <a:endParaRPr kumimoji="1" lang="en-US" altLang="ja-JP" dirty="0" smtClean="0"/>
          </a:p>
          <a:p>
            <a:r>
              <a:rPr kumimoji="1" lang="ja-JP" altLang="en-US" dirty="0" smtClean="0"/>
              <a:t>また、次の編集を行った時、あらためてコメントとともにプロジェクトの状態を保存することで</a:t>
            </a:r>
            <a:endParaRPr kumimoji="1" lang="en-US" altLang="ja-JP" dirty="0" smtClean="0"/>
          </a:p>
          <a:p>
            <a:r>
              <a:rPr kumimoji="1" lang="ja-JP" altLang="en-US" dirty="0" smtClean="0"/>
              <a:t>新しい履歴を生成し、それらを用いてファイル変更の道のりを記録します。</a:t>
            </a:r>
            <a:endParaRPr kumimoji="1" lang="en-US" altLang="ja-JP" dirty="0" smtClean="0"/>
          </a:p>
          <a:p>
            <a:endParaRPr kumimoji="1" lang="en-US" altLang="ja-JP" dirty="0" smtClean="0"/>
          </a:p>
          <a:p>
            <a:endParaRPr kumimoji="1" lang="en-US" altLang="ja-JP" dirty="0" smtClean="0"/>
          </a:p>
          <a:p>
            <a:r>
              <a:rPr kumimoji="1" lang="ja-JP" altLang="en-US" dirty="0" smtClean="0"/>
              <a:t>＠</a:t>
            </a:r>
            <a:r>
              <a:rPr kumimoji="1" lang="en-US" altLang="ja-JP" dirty="0" smtClean="0"/>
              <a:t>2</a:t>
            </a:r>
            <a:r>
              <a:rPr kumimoji="1" lang="ja-JP" altLang="en-US" dirty="0" smtClean="0"/>
              <a:t>つめの右矢印がコミットメッセージにかぶってしまってるので，できれば被らないようにしてください</a:t>
            </a:r>
            <a:endParaRPr kumimoji="1" lang="en-US" altLang="ja-JP" dirty="0" smtClean="0"/>
          </a:p>
          <a:p>
            <a:r>
              <a:rPr kumimoji="1" lang="en-US" altLang="ja-JP" dirty="0" smtClean="0"/>
              <a:t>---</a:t>
            </a:r>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3</a:t>
            </a:fld>
            <a:endParaRPr kumimoji="1" lang="ja-JP" altLang="en-US"/>
          </a:p>
        </p:txBody>
      </p:sp>
    </p:spTree>
    <p:extLst>
      <p:ext uri="{BB962C8B-B14F-4D97-AF65-F5344CB8AC3E}">
        <p14:creationId xmlns:p14="http://schemas.microsoft.com/office/powerpoint/2010/main" val="301820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編集内容の自動収集＋履歴の再構築の支援</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7</a:t>
            </a:fld>
            <a:endParaRPr kumimoji="1" lang="ja-JP" altLang="en-US"/>
          </a:p>
        </p:txBody>
      </p:sp>
    </p:spTree>
    <p:extLst>
      <p:ext uri="{BB962C8B-B14F-4D97-AF65-F5344CB8AC3E}">
        <p14:creationId xmlns:p14="http://schemas.microsoft.com/office/powerpoint/2010/main" val="1207351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TLC</a:t>
            </a:r>
            <a:r>
              <a:rPr kumimoji="1" lang="ja-JP" altLang="en-US" dirty="0" smtClean="0"/>
              <a:t>化とは何だ</a:t>
            </a:r>
            <a:endParaRPr kumimoji="1" lang="en-US" altLang="ja-JP" dirty="0" smtClean="0"/>
          </a:p>
          <a:p>
            <a:endParaRPr kumimoji="1" lang="en-US" altLang="ja-JP" dirty="0" smtClean="0"/>
          </a:p>
          <a:p>
            <a:r>
              <a:rPr kumimoji="1" lang="ja-JP" altLang="en-US" dirty="0" smtClean="0"/>
              <a:t>自動収集リポと行単位リポは説明として必要？</a:t>
            </a:r>
            <a:endParaRPr kumimoji="1" lang="en-US" altLang="ja-JP" dirty="0" smtClean="0"/>
          </a:p>
          <a:p>
            <a:endParaRPr kumimoji="1" lang="en-US" altLang="ja-JP" dirty="0" smtClean="0"/>
          </a:p>
          <a:p>
            <a:endParaRPr kumimoji="1" lang="en-US" altLang="ja-JP" dirty="0" smtClean="0"/>
          </a:p>
          <a:p>
            <a:r>
              <a:rPr kumimoji="1" lang="ja-JP" altLang="en-US" dirty="0" smtClean="0"/>
              <a:t>全体の流れは次のようになります。</a:t>
            </a:r>
            <a:endParaRPr kumimoji="1" lang="en-US" altLang="ja-JP" dirty="0" smtClean="0"/>
          </a:p>
          <a:p>
            <a:r>
              <a:rPr kumimoji="1" lang="ja-JP" altLang="en-US" dirty="0" smtClean="0"/>
              <a:t>まず</a:t>
            </a:r>
            <a:r>
              <a:rPr kumimoji="1" lang="en-US" altLang="ja-JP" dirty="0" smtClean="0"/>
              <a:t>Step1</a:t>
            </a:r>
            <a:r>
              <a:rPr kumimoji="1" lang="ja-JP" altLang="en-US" dirty="0" smtClean="0"/>
              <a:t>の細粒度作業履歴の自動収集。</a:t>
            </a:r>
            <a:endParaRPr kumimoji="1" lang="en-US" altLang="ja-JP" dirty="0" smtClean="0"/>
          </a:p>
          <a:p>
            <a:r>
              <a:rPr kumimoji="1" lang="ja-JP" altLang="en-US" dirty="0" smtClean="0"/>
              <a:t>これは</a:t>
            </a:r>
            <a:r>
              <a:rPr kumimoji="1" lang="en-US" altLang="ja-JP" dirty="0" smtClean="0"/>
              <a:t>IDE</a:t>
            </a:r>
            <a:r>
              <a:rPr kumimoji="1" lang="ja-JP" altLang="en-US" dirty="0" smtClean="0"/>
              <a:t>上で行われたファイルに対する編集を短いスパンで記録していきます。</a:t>
            </a:r>
            <a:endParaRPr kumimoji="1" lang="en-US" altLang="ja-JP" dirty="0" smtClean="0"/>
          </a:p>
          <a:p>
            <a:r>
              <a:rPr kumimoji="1" lang="ja-JP" altLang="en-US" dirty="0" smtClean="0"/>
              <a:t>この</a:t>
            </a:r>
            <a:r>
              <a:rPr kumimoji="1" lang="en-US" altLang="ja-JP" dirty="0" smtClean="0"/>
              <a:t>Step</a:t>
            </a:r>
            <a:r>
              <a:rPr kumimoji="1" lang="ja-JP" altLang="en-US" dirty="0" smtClean="0"/>
              <a:t>で収集された履歴を細粒度作業履歴と呼びます。</a:t>
            </a:r>
            <a:endParaRPr kumimoji="1" lang="en-US" altLang="ja-JP" dirty="0" smtClean="0"/>
          </a:p>
          <a:p>
            <a:endParaRPr kumimoji="1" lang="en-US" altLang="ja-JP" dirty="0" smtClean="0"/>
          </a:p>
          <a:p>
            <a:r>
              <a:rPr kumimoji="1" lang="ja-JP" altLang="en-US" dirty="0" smtClean="0"/>
              <a:t>細粒度履歴は短いスパンで履歴を収集してはいますが、</a:t>
            </a:r>
            <a:endParaRPr kumimoji="1" lang="en-US" altLang="ja-JP" dirty="0" smtClean="0"/>
          </a:p>
          <a:p>
            <a:r>
              <a:rPr kumimoji="1" lang="ja-JP" altLang="en-US" dirty="0" smtClean="0"/>
              <a:t>コーディング作業中の任意の場所への手戻りができるほどの粒度ではありませんし、</a:t>
            </a:r>
            <a:endParaRPr kumimoji="1" lang="en-US" altLang="ja-JP" dirty="0" smtClean="0"/>
          </a:p>
          <a:p>
            <a:r>
              <a:rPr kumimoji="1" lang="ja-JP" altLang="en-US" dirty="0" smtClean="0"/>
              <a:t>ご覧のとおり行の途中で履歴として保存されています。</a:t>
            </a:r>
            <a:endParaRPr kumimoji="1" lang="en-US" altLang="ja-JP" dirty="0" smtClean="0"/>
          </a:p>
          <a:p>
            <a:endParaRPr kumimoji="1" lang="en-US" altLang="ja-JP" dirty="0" smtClean="0"/>
          </a:p>
          <a:p>
            <a:r>
              <a:rPr kumimoji="1" lang="ja-JP" altLang="en-US" dirty="0" smtClean="0"/>
              <a:t>また、コードの記録と同時に開発者の行動についても随時記録を行います</a:t>
            </a:r>
            <a:endParaRPr kumimoji="1" lang="en-US" altLang="ja-JP" dirty="0" smtClean="0"/>
          </a:p>
          <a:p>
            <a:endParaRPr kumimoji="1" lang="en-US" altLang="ja-JP" dirty="0" smtClean="0"/>
          </a:p>
          <a:p>
            <a:r>
              <a:rPr kumimoji="1" lang="ja-JP" altLang="en-US" dirty="0" smtClean="0"/>
              <a:t>＠全体の流れと後ろの説明が対応づいてない</a:t>
            </a:r>
            <a:r>
              <a:rPr kumimoji="1" lang="en-US" altLang="ja-JP" dirty="0" smtClean="0"/>
              <a:t>(</a:t>
            </a:r>
            <a:r>
              <a:rPr kumimoji="1" lang="ja-JP" altLang="en-US" dirty="0" smtClean="0"/>
              <a:t>作業履歴の収集は？</a:t>
            </a:r>
            <a:r>
              <a:rPr kumimoji="1" lang="en-US" altLang="ja-JP" dirty="0" smtClean="0"/>
              <a:t>)</a:t>
            </a:r>
            <a:r>
              <a:rPr kumimoji="1" lang="ja-JP" altLang="en-US" dirty="0" err="1" smtClean="0"/>
              <a:t>．</a:t>
            </a:r>
            <a:endParaRPr kumimoji="1" lang="en-US" altLang="ja-JP" dirty="0" smtClean="0"/>
          </a:p>
          <a:p>
            <a:r>
              <a:rPr kumimoji="1" lang="en-US" altLang="ja-JP"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946CE012-89E1-4D70-8005-B2337F0B909D}" type="slidenum">
              <a:rPr kumimoji="1" lang="ja-JP" altLang="en-US" smtClean="0"/>
              <a:t>8</a:t>
            </a:fld>
            <a:endParaRPr kumimoji="1" lang="ja-JP" altLang="en-US"/>
          </a:p>
        </p:txBody>
      </p:sp>
    </p:spTree>
    <p:extLst>
      <p:ext uri="{BB962C8B-B14F-4D97-AF65-F5344CB8AC3E}">
        <p14:creationId xmlns:p14="http://schemas.microsoft.com/office/powerpoint/2010/main" val="1289044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コミットって言っていいのか</a:t>
            </a:r>
            <a:endParaRPr lang="en-US" altLang="ja-JP" dirty="0" smtClean="0"/>
          </a:p>
          <a:p>
            <a:r>
              <a:rPr lang="ja-JP" altLang="en-US" dirty="0" smtClean="0"/>
              <a:t>中間作業なので別の言葉で</a:t>
            </a:r>
            <a:endParaRPr lang="en-US" altLang="ja-JP" dirty="0" smtClean="0"/>
          </a:p>
          <a:p>
            <a:endParaRPr lang="en-US" altLang="ja-JP" dirty="0" smtClean="0"/>
          </a:p>
          <a:p>
            <a:r>
              <a:rPr lang="ja-JP" altLang="en-US" dirty="0" smtClean="0"/>
              <a:t>次に</a:t>
            </a:r>
            <a:r>
              <a:rPr lang="en-US" altLang="ja-JP" dirty="0" smtClean="0"/>
              <a:t>Step2</a:t>
            </a:r>
            <a:r>
              <a:rPr lang="ja-JP" altLang="en-US" dirty="0" smtClean="0"/>
              <a:t>の前半、細粒度作業履歴の分割について説明します。</a:t>
            </a:r>
            <a:endParaRPr lang="en-US" altLang="ja-JP" dirty="0" smtClean="0"/>
          </a:p>
          <a:p>
            <a:r>
              <a:rPr lang="ja-JP" altLang="en-US" dirty="0" smtClean="0"/>
              <a:t>まず修正前である履歴</a:t>
            </a:r>
            <a:r>
              <a:rPr lang="en-US" altLang="ja-JP" dirty="0" smtClean="0"/>
              <a:t>B</a:t>
            </a:r>
            <a:r>
              <a:rPr lang="ja-JP" altLang="en-US" dirty="0" smtClean="0"/>
              <a:t>と修正後である履歴</a:t>
            </a:r>
            <a:r>
              <a:rPr lang="en-US" altLang="ja-JP" dirty="0" smtClean="0"/>
              <a:t>C</a:t>
            </a:r>
            <a:r>
              <a:rPr lang="ja-JP" altLang="en-US" dirty="0" smtClean="0"/>
              <a:t>の差分を取得します。</a:t>
            </a:r>
            <a:endParaRPr lang="en-US" altLang="ja-JP" dirty="0" smtClean="0"/>
          </a:p>
          <a:p>
            <a:r>
              <a:rPr lang="ja-JP" altLang="en-US" dirty="0" smtClean="0"/>
              <a:t>差分というのは削除された行と追加された行で構成されていますが、</a:t>
            </a:r>
            <a:endParaRPr lang="en-US" altLang="ja-JP" dirty="0" smtClean="0"/>
          </a:p>
          <a:p>
            <a:r>
              <a:rPr lang="ja-JP" altLang="en-US" dirty="0" smtClean="0"/>
              <a:t>今回は追加された行を基準に分割を行います。</a:t>
            </a:r>
            <a:endParaRPr lang="en-US" altLang="ja-JP" dirty="0" smtClean="0"/>
          </a:p>
          <a:p>
            <a:r>
              <a:rPr lang="ja-JP" altLang="en-US" dirty="0" smtClean="0"/>
              <a:t>その結果がこの</a:t>
            </a:r>
            <a:r>
              <a:rPr lang="en-US" altLang="ja-JP" dirty="0" smtClean="0"/>
              <a:t>3</a:t>
            </a:r>
            <a:r>
              <a:rPr lang="ja-JP" altLang="en-US" dirty="0" smtClean="0"/>
              <a:t>つです。</a:t>
            </a:r>
            <a:endParaRPr lang="en-US" altLang="ja-JP" dirty="0" smtClean="0"/>
          </a:p>
          <a:p>
            <a:r>
              <a:rPr lang="ja-JP" altLang="en-US" dirty="0" smtClean="0"/>
              <a:t>これらを修正前のコードに適用することで、行単位に分割された履歴が作成されます。</a:t>
            </a:r>
            <a:endParaRPr lang="en-US" altLang="ja-JP" dirty="0" smtClean="0"/>
          </a:p>
          <a:p>
            <a:r>
              <a:rPr lang="ja-JP" altLang="en-US" dirty="0" smtClean="0"/>
              <a:t>この時、同時に差分の場所をバージョン管理システムへのコミットコメントとして追加します。</a:t>
            </a:r>
            <a:endParaRPr lang="en-US" altLang="ja-JP" dirty="0" smtClean="0"/>
          </a:p>
          <a:p>
            <a:endParaRPr lang="en-US" altLang="ja-JP" dirty="0" smtClean="0"/>
          </a:p>
        </p:txBody>
      </p:sp>
      <p:sp>
        <p:nvSpPr>
          <p:cNvPr id="4" name="スライド番号プレースホルダー 3"/>
          <p:cNvSpPr>
            <a:spLocks noGrp="1"/>
          </p:cNvSpPr>
          <p:nvPr>
            <p:ph type="sldNum" sz="quarter" idx="10"/>
          </p:nvPr>
        </p:nvSpPr>
        <p:spPr/>
        <p:txBody>
          <a:bodyPr/>
          <a:lstStyle/>
          <a:p>
            <a:fld id="{946CE012-89E1-4D70-8005-B2337F0B909D}" type="slidenum">
              <a:rPr kumimoji="1" lang="ja-JP" altLang="en-US" smtClean="0"/>
              <a:t>9</a:t>
            </a:fld>
            <a:endParaRPr kumimoji="1" lang="ja-JP" altLang="en-US"/>
          </a:p>
        </p:txBody>
      </p:sp>
    </p:spTree>
    <p:extLst>
      <p:ext uri="{BB962C8B-B14F-4D97-AF65-F5344CB8AC3E}">
        <p14:creationId xmlns:p14="http://schemas.microsoft.com/office/powerpoint/2010/main" val="419582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集約とか範囲を広げるとか、新しいワードが多い</a:t>
            </a:r>
            <a:endParaRPr kumimoji="1" lang="en-US" altLang="ja-JP" dirty="0" smtClean="0"/>
          </a:p>
          <a:p>
            <a:r>
              <a:rPr kumimoji="1" lang="ja-JP" altLang="en-US" dirty="0" smtClean="0"/>
              <a:t>ここまでで説明したコンセプトのみで説明</a:t>
            </a:r>
            <a:endParaRPr kumimoji="1" lang="en-US" altLang="ja-JP" dirty="0" smtClean="0"/>
          </a:p>
          <a:p>
            <a:r>
              <a:rPr kumimoji="1" lang="ja-JP" altLang="en-US" dirty="0" smtClean="0"/>
              <a:t>元々やりたかったことの言葉で</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10</a:t>
            </a:fld>
            <a:endParaRPr kumimoji="1" lang="ja-JP" altLang="en-US"/>
          </a:p>
        </p:txBody>
      </p:sp>
    </p:spTree>
    <p:extLst>
      <p:ext uri="{BB962C8B-B14F-4D97-AF65-F5344CB8AC3E}">
        <p14:creationId xmlns:p14="http://schemas.microsoft.com/office/powerpoint/2010/main" val="230087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分数表示にする？</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13</a:t>
            </a:fld>
            <a:endParaRPr kumimoji="1" lang="ja-JP" altLang="en-US"/>
          </a:p>
        </p:txBody>
      </p:sp>
    </p:spTree>
    <p:extLst>
      <p:ext uri="{BB962C8B-B14F-4D97-AF65-F5344CB8AC3E}">
        <p14:creationId xmlns:p14="http://schemas.microsoft.com/office/powerpoint/2010/main" val="2819307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コミットの並び替えに時間がかかって</a:t>
            </a:r>
            <a:endParaRPr kumimoji="1" lang="en-US" altLang="ja-JP" dirty="0" smtClean="0"/>
          </a:p>
          <a:p>
            <a:r>
              <a:rPr kumimoji="1" lang="ja-JP" altLang="en-US" dirty="0" smtClean="0"/>
              <a:t>コーディング時間の半分；比率で表示</a:t>
            </a:r>
            <a:endParaRPr kumimoji="1" lang="en-US" altLang="ja-JP" dirty="0" smtClean="0"/>
          </a:p>
          <a:p>
            <a:r>
              <a:rPr kumimoji="1" lang="en-US" altLang="ja-JP" dirty="0" smtClean="0"/>
              <a:t>C</a:t>
            </a:r>
            <a:r>
              <a:rPr kumimoji="1" lang="ja-JP" altLang="en-US" dirty="0" smtClean="0"/>
              <a:t>は使ってる時間が短いから</a:t>
            </a:r>
            <a:r>
              <a:rPr kumimoji="1" lang="en-US" altLang="ja-JP" dirty="0" smtClean="0"/>
              <a:t>TLC</a:t>
            </a:r>
            <a:r>
              <a:rPr kumimoji="1" lang="ja-JP" altLang="en-US" dirty="0" smtClean="0"/>
              <a:t>順守率も低い</a:t>
            </a:r>
            <a:endParaRPr kumimoji="1" lang="en-US" altLang="ja-JP" dirty="0" smtClean="0"/>
          </a:p>
          <a:p>
            <a:r>
              <a:rPr kumimoji="1" lang="ja-JP" altLang="en-US" dirty="0" smtClean="0"/>
              <a:t>一人が少し時間をかけたことで他の人が助かるので、ちょっと時間をかけても</a:t>
            </a:r>
            <a:r>
              <a:rPr kumimoji="1" lang="en-US" altLang="ja-JP" dirty="0" smtClean="0"/>
              <a:t>OK</a:t>
            </a:r>
            <a:r>
              <a:rPr kumimoji="1" lang="ja-JP" altLang="en-US" dirty="0" smtClean="0"/>
              <a:t>という主張</a:t>
            </a:r>
            <a:endParaRPr kumimoji="1" lang="en-US" altLang="ja-JP" dirty="0" smtClean="0"/>
          </a:p>
          <a:p>
            <a:r>
              <a:rPr kumimoji="1" lang="ja-JP" altLang="en-US" dirty="0" smtClean="0"/>
              <a:t>コーディング時間ひかくはやめる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14</a:t>
            </a:fld>
            <a:endParaRPr kumimoji="1" lang="ja-JP" altLang="en-US"/>
          </a:p>
        </p:txBody>
      </p:sp>
    </p:spTree>
    <p:extLst>
      <p:ext uri="{BB962C8B-B14F-4D97-AF65-F5344CB8AC3E}">
        <p14:creationId xmlns:p14="http://schemas.microsoft.com/office/powerpoint/2010/main" val="2862737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コミットの並び替えに時間がかかってる</a:t>
            </a:r>
            <a:endParaRPr kumimoji="1" lang="ja-JP" altLang="en-US" dirty="0"/>
          </a:p>
        </p:txBody>
      </p:sp>
      <p:sp>
        <p:nvSpPr>
          <p:cNvPr id="4" name="スライド番号プレースホルダー 3"/>
          <p:cNvSpPr>
            <a:spLocks noGrp="1"/>
          </p:cNvSpPr>
          <p:nvPr>
            <p:ph type="sldNum" sz="quarter" idx="10"/>
          </p:nvPr>
        </p:nvSpPr>
        <p:spPr/>
        <p:txBody>
          <a:bodyPr/>
          <a:lstStyle/>
          <a:p>
            <a:fld id="{8BD9DF3B-A0C3-476A-B58D-4B2F4F90BA45}" type="slidenum">
              <a:rPr kumimoji="1" lang="ja-JP" altLang="en-US" smtClean="0"/>
              <a:t>15</a:t>
            </a:fld>
            <a:endParaRPr kumimoji="1" lang="ja-JP" altLang="en-US"/>
          </a:p>
        </p:txBody>
      </p:sp>
    </p:spTree>
    <p:extLst>
      <p:ext uri="{BB962C8B-B14F-4D97-AF65-F5344CB8AC3E}">
        <p14:creationId xmlns:p14="http://schemas.microsoft.com/office/powerpoint/2010/main" val="2862737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3091" name="Picture 19" descr="bottom_ban"/>
          <p:cNvPicPr>
            <a:picLocks noChangeAspect="1" noChangeArrowheads="1"/>
          </p:cNvPicPr>
          <p:nvPr/>
        </p:nvPicPr>
        <p:blipFill>
          <a:blip r:embed="rId2"/>
          <a:srcRect/>
          <a:stretch>
            <a:fillRect/>
          </a:stretch>
        </p:blipFill>
        <p:spPr bwMode="auto">
          <a:xfrm>
            <a:off x="0" y="6597650"/>
            <a:ext cx="9144000" cy="260350"/>
          </a:xfrm>
          <a:prstGeom prst="rect">
            <a:avLst/>
          </a:prstGeom>
          <a:noFill/>
        </p:spPr>
      </p:pic>
      <p:sp>
        <p:nvSpPr>
          <p:cNvPr id="3079" name="Rectangle 7" descr="ban"/>
          <p:cNvSpPr>
            <a:spLocks noChangeArrowheads="1"/>
          </p:cNvSpPr>
          <p:nvPr/>
        </p:nvSpPr>
        <p:spPr bwMode="auto">
          <a:xfrm>
            <a:off x="0" y="0"/>
            <a:ext cx="9144000" cy="188913"/>
          </a:xfrm>
          <a:prstGeom prst="rect">
            <a:avLst/>
          </a:prstGeom>
          <a:blipFill dpi="0" rotWithShape="1">
            <a:blip r:embed="rId3"/>
            <a:srcRect/>
            <a:stretch>
              <a:fillRect/>
            </a:stretch>
          </a:blipFill>
          <a:ln w="9525">
            <a:noFill/>
            <a:miter lim="800000"/>
            <a:headEnd/>
            <a:tailEnd/>
          </a:ln>
          <a:effectLst/>
        </p:spPr>
        <p:txBody>
          <a:bodyPr wrap="none" anchor="ctr"/>
          <a:lstStyle/>
          <a:p>
            <a:endParaRPr lang="ja-JP" altLang="en-US"/>
          </a:p>
        </p:txBody>
      </p:sp>
      <p:sp>
        <p:nvSpPr>
          <p:cNvPr id="3074" name="Rectangle 2"/>
          <p:cNvSpPr>
            <a:spLocks noGrp="1" noChangeArrowheads="1"/>
          </p:cNvSpPr>
          <p:nvPr>
            <p:ph type="ctrTitle"/>
          </p:nvPr>
        </p:nvSpPr>
        <p:spPr>
          <a:xfrm>
            <a:off x="685800" y="1484313"/>
            <a:ext cx="7772400" cy="1470025"/>
          </a:xfrm>
        </p:spPr>
        <p:txBody>
          <a:bodyPr/>
          <a:lstStyle>
            <a:lvl1pPr>
              <a:defRPr/>
            </a:lvl1pPr>
          </a:lstStyle>
          <a:p>
            <a:r>
              <a:rPr lang="ja-JP" altLang="en-US" smtClean="0"/>
              <a:t>マスター タイトルの書式設定</a:t>
            </a:r>
            <a:endParaRPr lang="ja-JP" altLang="en-US"/>
          </a:p>
        </p:txBody>
      </p:sp>
      <p:sp>
        <p:nvSpPr>
          <p:cNvPr id="3075" name="Rectangle 3"/>
          <p:cNvSpPr>
            <a:spLocks noGrp="1" noChangeArrowheads="1"/>
          </p:cNvSpPr>
          <p:nvPr>
            <p:ph type="subTitle" idx="1"/>
          </p:nvPr>
        </p:nvSpPr>
        <p:spPr>
          <a:xfrm>
            <a:off x="1371600" y="3573463"/>
            <a:ext cx="6400800" cy="1752600"/>
          </a:xfrm>
        </p:spPr>
        <p:txBody>
          <a:bodyPr/>
          <a:lstStyle>
            <a:lvl1pPr marL="0" indent="0" algn="ctr">
              <a:buFontTx/>
              <a:buNone/>
              <a:defRPr/>
            </a:lvl1pPr>
          </a:lstStyle>
          <a:p>
            <a:r>
              <a:rPr lang="ja-JP" altLang="en-US" smtClean="0"/>
              <a:t>マスター サブタイトルの書式設定</a:t>
            </a:r>
            <a:endParaRPr lang="ja-JP" altLang="en-US"/>
          </a:p>
        </p:txBody>
      </p:sp>
      <p:pic>
        <p:nvPicPr>
          <p:cNvPr id="3081" name="Picture 9" descr="sel-logo"/>
          <p:cNvPicPr>
            <a:picLocks noChangeAspect="1" noChangeArrowheads="1"/>
          </p:cNvPicPr>
          <p:nvPr/>
        </p:nvPicPr>
        <p:blipFill>
          <a:blip r:embed="rId4" cstate="print"/>
          <a:srcRect/>
          <a:stretch>
            <a:fillRect/>
          </a:stretch>
        </p:blipFill>
        <p:spPr bwMode="auto">
          <a:xfrm>
            <a:off x="6877050" y="260350"/>
            <a:ext cx="2051050" cy="703263"/>
          </a:xfrm>
          <a:prstGeom prst="rect">
            <a:avLst/>
          </a:prstGeom>
          <a:noFill/>
        </p:spPr>
      </p:pic>
      <p:sp>
        <p:nvSpPr>
          <p:cNvPr id="3086" name="Line 14"/>
          <p:cNvSpPr>
            <a:spLocks noChangeShapeType="1"/>
          </p:cNvSpPr>
          <p:nvPr/>
        </p:nvSpPr>
        <p:spPr bwMode="auto">
          <a:xfrm>
            <a:off x="1331913" y="3213100"/>
            <a:ext cx="6480175" cy="0"/>
          </a:xfrm>
          <a:prstGeom prst="line">
            <a:avLst/>
          </a:prstGeom>
          <a:noFill/>
          <a:ln w="9525">
            <a:solidFill>
              <a:schemeClr val="tx1"/>
            </a:solidFill>
            <a:round/>
            <a:headEnd/>
            <a:tailEnd/>
          </a:ln>
          <a:effectLst/>
        </p:spPr>
        <p:txBody>
          <a:bodyPr/>
          <a:lstStyle/>
          <a:p>
            <a:endParaRPr lang="ja-JP" altLang="en-US"/>
          </a:p>
        </p:txBody>
      </p:sp>
      <p:sp>
        <p:nvSpPr>
          <p:cNvPr id="3093" name="Text Box 21"/>
          <p:cNvSpPr txBox="1">
            <a:spLocks noChangeArrowheads="1"/>
          </p:cNvSpPr>
          <p:nvPr/>
        </p:nvSpPr>
        <p:spPr bwMode="auto">
          <a:xfrm>
            <a:off x="452438" y="6640513"/>
            <a:ext cx="8239125" cy="244475"/>
          </a:xfrm>
          <a:prstGeom prst="rect">
            <a:avLst/>
          </a:prstGeom>
          <a:noFill/>
          <a:ln w="9525">
            <a:noFill/>
            <a:miter lim="800000"/>
            <a:headEnd/>
            <a:tailEnd/>
          </a:ln>
          <a:effectLst/>
        </p:spPr>
        <p:txBody>
          <a:bodyPr wrap="none">
            <a:spAutoFit/>
          </a:bodyPr>
          <a:lstStyle/>
          <a:p>
            <a:r>
              <a:rPr lang="en-US" altLang="ja-JP" sz="1000">
                <a:solidFill>
                  <a:srgbClr val="DDDDDD"/>
                </a:solidFill>
              </a:rPr>
              <a:t>Software Engineering Laboratory, Department of Computer Science, Graduate School of Information Science and Technology, Osaka University</a:t>
            </a:r>
          </a:p>
        </p:txBody>
      </p:sp>
      <p:sp>
        <p:nvSpPr>
          <p:cNvPr id="3094" name="Rectangle 22"/>
          <p:cNvSpPr>
            <a:spLocks noGrp="1" noChangeArrowheads="1"/>
          </p:cNvSpPr>
          <p:nvPr>
            <p:ph type="dt" sz="half" idx="2"/>
          </p:nvPr>
        </p:nvSpPr>
        <p:spPr>
          <a:xfrm>
            <a:off x="457200" y="6245225"/>
            <a:ext cx="2133600" cy="279400"/>
          </a:xfrm>
        </p:spPr>
        <p:txBody>
          <a:bodyPr/>
          <a:lstStyle>
            <a:lvl1pPr algn="l">
              <a:defRPr>
                <a:solidFill>
                  <a:schemeClr val="tx1"/>
                </a:solidFill>
              </a:defRPr>
            </a:lvl1pPr>
          </a:lstStyle>
          <a:p>
            <a:fld id="{ED7650B3-5CCF-491E-A4F1-149B1DD0B4BD}" type="datetime1">
              <a:rPr kumimoji="1" lang="ja-JP" altLang="en-US" smtClean="0"/>
              <a:t>2014/2/12</a:t>
            </a:fld>
            <a:endParaRPr kumimoji="1" lang="ja-JP" altLang="en-US"/>
          </a:p>
        </p:txBody>
      </p:sp>
      <p:sp>
        <p:nvSpPr>
          <p:cNvPr id="3095" name="Rectangle 23"/>
          <p:cNvSpPr>
            <a:spLocks noGrp="1" noChangeArrowheads="1"/>
          </p:cNvSpPr>
          <p:nvPr>
            <p:ph type="ftr" sz="quarter" idx="3"/>
          </p:nvPr>
        </p:nvSpPr>
        <p:spPr>
          <a:xfrm>
            <a:off x="2700338" y="6245225"/>
            <a:ext cx="3743325" cy="279400"/>
          </a:xfrm>
        </p:spPr>
        <p:txBody>
          <a:bodyPr/>
          <a:lstStyle>
            <a:lvl1pPr>
              <a:defRPr/>
            </a:lvl1pPr>
          </a:lstStyle>
          <a:p>
            <a:r>
              <a:rPr kumimoji="1" lang="en-US" altLang="ja-JP" smtClean="0"/>
              <a:t>CS_Seminor2013</a:t>
            </a:r>
            <a:endParaRPr kumimoji="1" lang="ja-JP" altLang="en-US"/>
          </a:p>
        </p:txBody>
      </p:sp>
      <p:sp>
        <p:nvSpPr>
          <p:cNvPr id="3096" name="Rectangle 24"/>
          <p:cNvSpPr>
            <a:spLocks noGrp="1" noChangeArrowheads="1"/>
          </p:cNvSpPr>
          <p:nvPr>
            <p:ph type="sldNum" sz="quarter" idx="4"/>
          </p:nvPr>
        </p:nvSpPr>
        <p:spPr>
          <a:xfrm>
            <a:off x="6553200" y="6245225"/>
            <a:ext cx="2133600" cy="279400"/>
          </a:xfrm>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8DB4233E-68FE-4058-A7E1-6F589E96C259}" type="datetime1">
              <a:rPr kumimoji="1" lang="ja-JP" altLang="en-US" smtClean="0"/>
              <a:t>2014/2/12</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F44B9D09-2440-43FD-850B-A9E8CEA6A5A0}" type="datetime1">
              <a:rPr kumimoji="1" lang="ja-JP" altLang="en-US" smtClean="0"/>
              <a:t>2014/2/12</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7AB273D6-45DC-451D-8E77-D8DDA0C562D1}" type="datetime1">
              <a:rPr kumimoji="1" lang="ja-JP" altLang="en-US" smtClean="0"/>
              <a:t>2014/2/12</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C7C57C5D-E479-4884-8E36-C31D79E48004}" type="datetime1">
              <a:rPr kumimoji="1" lang="ja-JP" altLang="en-US" smtClean="0"/>
              <a:t>2014/2/12</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C1ECCE97-9876-4C44-93F6-F533D907310E}" type="datetime1">
              <a:rPr kumimoji="1" lang="ja-JP" altLang="en-US" smtClean="0"/>
              <a:t>2014/2/12</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AE903017-FF55-4177-B22B-FAEDF20813F2}" type="datetime1">
              <a:rPr kumimoji="1" lang="ja-JP" altLang="en-US" smtClean="0"/>
              <a:t>2014/2/12</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9" name="スライド番号プレースホルダ 8"/>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69967D9C-C546-4BCB-9481-677C60EF1464}" type="datetime1">
              <a:rPr kumimoji="1" lang="ja-JP" altLang="en-US" smtClean="0"/>
              <a:t>2014/2/12</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5" name="スライド番号プレースホルダ 4"/>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08D5CE42-FEE5-46D8-979C-0C012D3D072E}" type="datetime1">
              <a:rPr kumimoji="1" lang="ja-JP" altLang="en-US" smtClean="0"/>
              <a:t>2014/2/12</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4" name="スライド番号プレースホルダ 3"/>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14D47096-E5B6-4DC0-ABC6-959DA9AAD299}" type="datetime1">
              <a:rPr kumimoji="1" lang="ja-JP" altLang="en-US" smtClean="0"/>
              <a:t>2014/2/12</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4FBA7682-1358-4D63-A648-A84CF8E111F6}" type="datetime1">
              <a:rPr kumimoji="1" lang="ja-JP" altLang="en-US" smtClean="0"/>
              <a:t>2014/2/12</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r>
              <a:rPr kumimoji="1" lang="en-US" altLang="ja-JP" smtClean="0"/>
              <a:t>CS_Seminor2013</a:t>
            </a:r>
            <a:endParaRPr kumimoji="1" lang="ja-JP" altLang="en-US"/>
          </a:p>
        </p:txBody>
      </p:sp>
      <p:sp>
        <p:nvSpPr>
          <p:cNvPr id="7" name="スライド番号プレースホルダ 6"/>
          <p:cNvSpPr>
            <a:spLocks noGrp="1"/>
          </p:cNvSpPr>
          <p:nvPr>
            <p:ph type="sldNum" sz="quarter" idx="12"/>
          </p:nvPr>
        </p:nvSpPr>
        <p:spPr/>
        <p:txBody>
          <a:bodyPr/>
          <a:lstStyle>
            <a:lvl1pPr>
              <a:defRPr/>
            </a:lvl1pPr>
          </a:lstStyle>
          <a:p>
            <a:fld id="{315A762B-A7CB-4288-AEB4-37B69ED0735D}"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8" name="Picture 14" descr="bottom_ban"/>
          <p:cNvPicPr>
            <a:picLocks noChangeAspect="1" noChangeArrowheads="1"/>
          </p:cNvPicPr>
          <p:nvPr/>
        </p:nvPicPr>
        <p:blipFill>
          <a:blip r:embed="rId13"/>
          <a:srcRect/>
          <a:stretch>
            <a:fillRect/>
          </a:stretch>
        </p:blipFill>
        <p:spPr bwMode="auto">
          <a:xfrm>
            <a:off x="0" y="6597650"/>
            <a:ext cx="9144000" cy="260350"/>
          </a:xfrm>
          <a:prstGeom prst="rect">
            <a:avLst/>
          </a:prstGeom>
          <a:noFill/>
        </p:spPr>
      </p:pic>
      <p:sp>
        <p:nvSpPr>
          <p:cNvPr id="1026" name="Rectangle 2"/>
          <p:cNvSpPr>
            <a:spLocks noGrp="1" noChangeArrowheads="1"/>
          </p:cNvSpPr>
          <p:nvPr>
            <p:ph type="title"/>
          </p:nvPr>
        </p:nvSpPr>
        <p:spPr bwMode="auto">
          <a:xfrm>
            <a:off x="457200" y="274638"/>
            <a:ext cx="821848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31" name="Rectangle 7" descr="ban"/>
          <p:cNvSpPr>
            <a:spLocks noChangeArrowheads="1"/>
          </p:cNvSpPr>
          <p:nvPr/>
        </p:nvSpPr>
        <p:spPr bwMode="auto">
          <a:xfrm>
            <a:off x="0" y="0"/>
            <a:ext cx="9144000" cy="188913"/>
          </a:xfrm>
          <a:prstGeom prst="rect">
            <a:avLst/>
          </a:prstGeom>
          <a:blipFill dpi="0" rotWithShape="1">
            <a:blip r:embed="rId14"/>
            <a:srcRect/>
            <a:stretch>
              <a:fillRect/>
            </a:stretch>
          </a:blipFill>
          <a:ln w="9525">
            <a:noFill/>
            <a:miter lim="800000"/>
            <a:headEnd/>
            <a:tailEnd/>
          </a:ln>
          <a:effectLst/>
        </p:spPr>
        <p:txBody>
          <a:bodyPr wrap="none" anchor="ctr"/>
          <a:lstStyle/>
          <a:p>
            <a:endParaRPr lang="ja-JP" altLang="en-US"/>
          </a:p>
        </p:txBody>
      </p:sp>
      <p:sp>
        <p:nvSpPr>
          <p:cNvPr id="1036" name="Line 12"/>
          <p:cNvSpPr>
            <a:spLocks noChangeShapeType="1"/>
          </p:cNvSpPr>
          <p:nvPr/>
        </p:nvSpPr>
        <p:spPr bwMode="auto">
          <a:xfrm>
            <a:off x="468313" y="1484313"/>
            <a:ext cx="8207375" cy="0"/>
          </a:xfrm>
          <a:prstGeom prst="line">
            <a:avLst/>
          </a:prstGeom>
          <a:noFill/>
          <a:ln w="9525">
            <a:solidFill>
              <a:schemeClr val="tx1"/>
            </a:solidFill>
            <a:round/>
            <a:headEnd/>
            <a:tailEnd/>
          </a:ln>
          <a:effectLst/>
        </p:spPr>
        <p:txBody>
          <a:bodyPr/>
          <a:lstStyle/>
          <a:p>
            <a:endParaRPr lang="ja-JP" altLang="en-US"/>
          </a:p>
        </p:txBody>
      </p:sp>
      <p:pic>
        <p:nvPicPr>
          <p:cNvPr id="1043" name="Picture 19" descr="sel-logo"/>
          <p:cNvPicPr>
            <a:picLocks noChangeAspect="1" noChangeArrowheads="1"/>
          </p:cNvPicPr>
          <p:nvPr/>
        </p:nvPicPr>
        <p:blipFill>
          <a:blip r:embed="rId15" cstate="print"/>
          <a:srcRect/>
          <a:stretch>
            <a:fillRect/>
          </a:stretch>
        </p:blipFill>
        <p:spPr bwMode="auto">
          <a:xfrm>
            <a:off x="468313" y="6299200"/>
            <a:ext cx="1081087" cy="369888"/>
          </a:xfrm>
          <a:prstGeom prst="rect">
            <a:avLst/>
          </a:prstGeom>
          <a:noFill/>
        </p:spPr>
      </p:pic>
      <p:sp>
        <p:nvSpPr>
          <p:cNvPr id="1045" name="Rectangle 21"/>
          <p:cNvSpPr>
            <a:spLocks noGrp="1" noChangeArrowheads="1"/>
          </p:cNvSpPr>
          <p:nvPr>
            <p:ph type="dt" sz="half" idx="2"/>
          </p:nvPr>
        </p:nvSpPr>
        <p:spPr bwMode="auto">
          <a:xfrm>
            <a:off x="7308850" y="6596063"/>
            <a:ext cx="1439863"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6FDF29E7-E37D-48C9-8793-50716A0A3C1E}" type="datetime1">
              <a:rPr kumimoji="1" lang="ja-JP" altLang="en-US" smtClean="0"/>
              <a:t>2014/2/12</a:t>
            </a:fld>
            <a:endParaRPr kumimoji="1" lang="ja-JP" altLang="en-US"/>
          </a:p>
        </p:txBody>
      </p:sp>
      <p:sp>
        <p:nvSpPr>
          <p:cNvPr id="1046" name="Rectangle 22"/>
          <p:cNvSpPr>
            <a:spLocks noGrp="1" noChangeArrowheads="1"/>
          </p:cNvSpPr>
          <p:nvPr>
            <p:ph type="ftr" sz="quarter" idx="3"/>
          </p:nvPr>
        </p:nvSpPr>
        <p:spPr bwMode="auto">
          <a:xfrm>
            <a:off x="1655763" y="6310313"/>
            <a:ext cx="5832475" cy="358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kumimoji="1" lang="en-US" altLang="ja-JP" smtClean="0"/>
              <a:t>CS_Seminor2013</a:t>
            </a:r>
            <a:endParaRPr kumimoji="1" lang="ja-JP" altLang="en-US"/>
          </a:p>
        </p:txBody>
      </p:sp>
      <p:sp>
        <p:nvSpPr>
          <p:cNvPr id="1047" name="Rectangle 23"/>
          <p:cNvSpPr>
            <a:spLocks noGrp="1" noChangeArrowheads="1"/>
          </p:cNvSpPr>
          <p:nvPr>
            <p:ph type="sldNum" sz="quarter" idx="4"/>
          </p:nvPr>
        </p:nvSpPr>
        <p:spPr bwMode="auto">
          <a:xfrm>
            <a:off x="7597775" y="6308725"/>
            <a:ext cx="1150938"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15A762B-A7CB-4288-AEB4-37B69ED0735D}" type="slidenum">
              <a:rPr kumimoji="1" lang="ja-JP" altLang="en-US" smtClean="0"/>
              <a:t>‹#›</a:t>
            </a:fld>
            <a:endParaRPr kumimoji="1" lang="ja-JP" altLang="en-US"/>
          </a:p>
        </p:txBody>
      </p:sp>
      <p:sp>
        <p:nvSpPr>
          <p:cNvPr id="1048" name="Text Box 24"/>
          <p:cNvSpPr txBox="1">
            <a:spLocks noChangeArrowheads="1"/>
          </p:cNvSpPr>
          <p:nvPr/>
        </p:nvSpPr>
        <p:spPr bwMode="auto">
          <a:xfrm>
            <a:off x="334963" y="6640513"/>
            <a:ext cx="6324600" cy="244475"/>
          </a:xfrm>
          <a:prstGeom prst="rect">
            <a:avLst/>
          </a:prstGeom>
          <a:noFill/>
          <a:ln w="9525">
            <a:noFill/>
            <a:miter lim="800000"/>
            <a:headEnd/>
            <a:tailEnd/>
          </a:ln>
          <a:effectLst/>
        </p:spPr>
        <p:txBody>
          <a:bodyPr wrap="none">
            <a:spAutoFit/>
          </a:bodyPr>
          <a:lstStyle/>
          <a:p>
            <a:r>
              <a:rPr lang="en-US" altLang="ja-JP" sz="1000">
                <a:solidFill>
                  <a:srgbClr val="DDDDDD"/>
                </a:solidFill>
              </a:rPr>
              <a:t>Department of Computer Science, Graduate School of Information Science and Technology, Osaka University</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0536" y="1484313"/>
            <a:ext cx="9407305" cy="1470025"/>
          </a:xfrm>
        </p:spPr>
        <p:txBody>
          <a:bodyPr/>
          <a:lstStyle/>
          <a:p>
            <a:r>
              <a:rPr lang="ja-JP" altLang="en-US" sz="3600" dirty="0"/>
              <a:t>細粒度作業履歴の分割，統合による</a:t>
            </a:r>
            <a:br>
              <a:rPr lang="ja-JP" altLang="en-US" sz="3600" dirty="0"/>
            </a:br>
            <a:r>
              <a:rPr lang="en-US" altLang="ja-JP" sz="3600" b="1" dirty="0"/>
              <a:t>Task Level Commit </a:t>
            </a:r>
            <a:r>
              <a:rPr lang="ja-JP" altLang="en-US" sz="3600" dirty="0"/>
              <a:t>支援手法の提案</a:t>
            </a:r>
            <a:endParaRPr lang="en-US" altLang="ja-JP" sz="3600" dirty="0"/>
          </a:p>
        </p:txBody>
      </p:sp>
      <p:sp>
        <p:nvSpPr>
          <p:cNvPr id="3" name="サブタイトル 2"/>
          <p:cNvSpPr>
            <a:spLocks noGrp="1"/>
          </p:cNvSpPr>
          <p:nvPr>
            <p:ph type="subTitle" idx="1"/>
          </p:nvPr>
        </p:nvSpPr>
        <p:spPr/>
        <p:txBody>
          <a:bodyPr/>
          <a:lstStyle/>
          <a:p>
            <a:r>
              <a:rPr kumimoji="1" lang="ja-JP" altLang="en-US" dirty="0" smtClean="0"/>
              <a:t>井上研究室 </a:t>
            </a:r>
            <a:r>
              <a:rPr kumimoji="1" lang="en-US" altLang="ja-JP" smtClean="0"/>
              <a:t>M2</a:t>
            </a:r>
            <a:endParaRPr kumimoji="1" lang="en-US" altLang="ja-JP" dirty="0" smtClean="0"/>
          </a:p>
          <a:p>
            <a:r>
              <a:rPr lang="ja-JP" altLang="en-US" dirty="0" smtClean="0"/>
              <a:t>梅川 晃一</a:t>
            </a:r>
            <a:endParaRPr kumimoji="1" lang="ja-JP" altLang="en-US" dirty="0"/>
          </a:p>
        </p:txBody>
      </p:sp>
      <p:sp>
        <p:nvSpPr>
          <p:cNvPr id="4" name="日付プレースホルダー 3"/>
          <p:cNvSpPr>
            <a:spLocks noGrp="1"/>
          </p:cNvSpPr>
          <p:nvPr>
            <p:ph type="dt" sz="half" idx="2"/>
          </p:nvPr>
        </p:nvSpPr>
        <p:spPr/>
        <p:txBody>
          <a:bodyPr/>
          <a:lstStyle/>
          <a:p>
            <a:fld id="{6168AC56-69BD-438A-9706-86BE976EA166}" type="datetime1">
              <a:rPr kumimoji="1" lang="ja-JP" altLang="en-US" smtClean="0"/>
              <a:t>2014/2/12</a:t>
            </a:fld>
            <a:endParaRPr kumimoji="1" lang="ja-JP" altLang="en-US"/>
          </a:p>
        </p:txBody>
      </p:sp>
      <p:sp>
        <p:nvSpPr>
          <p:cNvPr id="6" name="スライド番号プレースホルダー 5"/>
          <p:cNvSpPr>
            <a:spLocks noGrp="1"/>
          </p:cNvSpPr>
          <p:nvPr>
            <p:ph type="sldNum" sz="quarter" idx="4"/>
          </p:nvPr>
        </p:nvSpPr>
        <p:spPr/>
        <p:txBody>
          <a:bodyPr/>
          <a:lstStyle/>
          <a:p>
            <a:fld id="{315A762B-A7CB-4288-AEB4-37B69ED0735D}" type="slidenum">
              <a:rPr kumimoji="1" lang="ja-JP" altLang="en-US" smtClean="0"/>
              <a:t>1</a:t>
            </a:fld>
            <a:endParaRPr kumimoji="1" lang="ja-JP" altLang="en-US"/>
          </a:p>
        </p:txBody>
      </p:sp>
    </p:spTree>
    <p:extLst>
      <p:ext uri="{BB962C8B-B14F-4D97-AF65-F5344CB8AC3E}">
        <p14:creationId xmlns:p14="http://schemas.microsoft.com/office/powerpoint/2010/main" val="1279565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Step3(</a:t>
            </a:r>
            <a:r>
              <a:rPr kumimoji="1" lang="ja-JP" altLang="en-US" dirty="0" smtClean="0"/>
              <a:t>ツールデモ</a:t>
            </a:r>
            <a:r>
              <a:rPr kumimoji="1" lang="en-US" altLang="ja-JP" dirty="0" smtClean="0"/>
              <a:t>)</a:t>
            </a:r>
            <a:endParaRPr kumimoji="1" lang="ja-JP" altLang="en-US" dirty="0"/>
          </a:p>
        </p:txBody>
      </p:sp>
      <p:pic>
        <p:nvPicPr>
          <p:cNvPr id="17" name="2nd_mini.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10</a:t>
            </a:fld>
            <a:endParaRPr kumimoji="1" lang="ja-JP" altLang="en-US"/>
          </a:p>
        </p:txBody>
      </p:sp>
    </p:spTree>
    <p:extLst>
      <p:ext uri="{BB962C8B-B14F-4D97-AF65-F5344CB8AC3E}">
        <p14:creationId xmlns:p14="http://schemas.microsoft.com/office/powerpoint/2010/main" val="553678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fullScrn="1">
              <p:cMediaNode vol="80000">
                <p:cTn id="7" fill="hold" display="0">
                  <p:stCondLst>
                    <p:cond delay="indefinite"/>
                  </p:st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525125"/>
            <a:ext cx="9144000" cy="5332875"/>
          </a:xfrm>
          <a:solidFill>
            <a:schemeClr val="bg1"/>
          </a:solidFill>
        </p:spPr>
        <p:txBody>
          <a:bodyPr/>
          <a:lstStyle/>
          <a:p>
            <a:pPr marL="0" indent="0">
              <a:buNone/>
            </a:pPr>
            <a:r>
              <a:rPr lang="ja-JP" altLang="en-US" sz="2800" dirty="0" smtClean="0"/>
              <a:t>提案ツールによって</a:t>
            </a:r>
            <a:r>
              <a:rPr lang="en-US" altLang="ja-JP" sz="2800" dirty="0" smtClean="0"/>
              <a:t>TLC</a:t>
            </a:r>
            <a:r>
              <a:rPr lang="ja-JP" altLang="en-US" sz="2800" dirty="0" smtClean="0"/>
              <a:t>をどの程度順守できるようになるか</a:t>
            </a:r>
            <a:endParaRPr lang="en-US" altLang="ja-JP" sz="2800" dirty="0" smtClean="0"/>
          </a:p>
          <a:p>
            <a:r>
              <a:rPr lang="ja-JP" altLang="en-US" sz="2800" dirty="0" smtClean="0"/>
              <a:t>実験</a:t>
            </a:r>
            <a:r>
              <a:rPr lang="ja-JP" altLang="en-US" sz="2800" dirty="0"/>
              <a:t>手順</a:t>
            </a:r>
            <a:r>
              <a:rPr lang="en-US" altLang="ja-JP" sz="2800" dirty="0"/>
              <a:t>(</a:t>
            </a:r>
            <a:r>
              <a:rPr lang="ja-JP" altLang="en-US" sz="2800" dirty="0"/>
              <a:t>前後半：</a:t>
            </a:r>
            <a:r>
              <a:rPr lang="en-US" altLang="ja-JP" sz="2800" dirty="0"/>
              <a:t>2</a:t>
            </a:r>
            <a:r>
              <a:rPr lang="ja-JP" altLang="en-US" sz="2800" dirty="0"/>
              <a:t>セット</a:t>
            </a:r>
            <a:r>
              <a:rPr lang="en-US" altLang="ja-JP" sz="2800" dirty="0"/>
              <a:t>)</a:t>
            </a:r>
          </a:p>
          <a:p>
            <a:pPr lvl="1"/>
            <a:r>
              <a:rPr lang="ja-JP" altLang="en-US" sz="2400" dirty="0"/>
              <a:t>仕様書とタスクリストに従って実装</a:t>
            </a:r>
            <a:endParaRPr lang="en-US" altLang="ja-JP" sz="2400" dirty="0"/>
          </a:p>
          <a:p>
            <a:pPr lvl="1"/>
            <a:r>
              <a:rPr lang="ja-JP" altLang="en-US" sz="2400" dirty="0"/>
              <a:t>提案ツールと</a:t>
            </a:r>
            <a:r>
              <a:rPr lang="en-US" altLang="ja-JP" sz="2400" dirty="0"/>
              <a:t>VCS</a:t>
            </a:r>
            <a:r>
              <a:rPr lang="ja-JP" altLang="en-US" sz="2400" dirty="0"/>
              <a:t>の一方</a:t>
            </a:r>
            <a:r>
              <a:rPr lang="ja-JP" altLang="en-US" sz="2400" dirty="0" smtClean="0"/>
              <a:t>で</a:t>
            </a:r>
            <a:r>
              <a:rPr lang="en-US" altLang="ja-JP" sz="2400" dirty="0" smtClean="0"/>
              <a:t>TLC</a:t>
            </a:r>
            <a:r>
              <a:rPr lang="ja-JP" altLang="en-US" sz="2400" dirty="0"/>
              <a:t>を順守しつつコミット</a:t>
            </a:r>
            <a:endParaRPr lang="en-US" altLang="ja-JP" sz="2400" dirty="0"/>
          </a:p>
          <a:p>
            <a:endParaRPr lang="en-US" altLang="ja-JP" sz="2800" dirty="0" smtClean="0"/>
          </a:p>
          <a:p>
            <a:endParaRPr lang="en-US" altLang="ja-JP" sz="2800" dirty="0"/>
          </a:p>
          <a:p>
            <a:endParaRPr lang="en-US" altLang="ja-JP" sz="2800" dirty="0" smtClean="0"/>
          </a:p>
          <a:p>
            <a:endParaRPr lang="en-US" altLang="ja-JP" sz="2800" dirty="0" smtClean="0"/>
          </a:p>
          <a:p>
            <a:r>
              <a:rPr lang="ja-JP" altLang="en-US" sz="2800" dirty="0" smtClean="0"/>
              <a:t>評価</a:t>
            </a:r>
            <a:r>
              <a:rPr lang="ja-JP" altLang="en-US" sz="2800" dirty="0"/>
              <a:t>基準</a:t>
            </a:r>
            <a:endParaRPr lang="en-US" altLang="ja-JP" sz="2800" dirty="0"/>
          </a:p>
          <a:p>
            <a:pPr lvl="1"/>
            <a:r>
              <a:rPr lang="en-US" altLang="ja-JP" sz="2400" dirty="0"/>
              <a:t>TLC</a:t>
            </a:r>
            <a:r>
              <a:rPr lang="ja-JP" altLang="en-US" sz="2400" dirty="0"/>
              <a:t>順守率 </a:t>
            </a:r>
            <a:r>
              <a:rPr lang="en-US" altLang="ja-JP" sz="2400" dirty="0"/>
              <a:t>=</a:t>
            </a:r>
            <a:r>
              <a:rPr lang="ja-JP" altLang="en-US" sz="2400" dirty="0"/>
              <a:t> </a:t>
            </a:r>
            <a:r>
              <a:rPr lang="en-US" altLang="ja-JP" sz="2400" dirty="0"/>
              <a:t>TLC</a:t>
            </a:r>
            <a:r>
              <a:rPr lang="ja-JP" altLang="en-US" sz="2400" dirty="0"/>
              <a:t>順守タスク数 </a:t>
            </a:r>
            <a:r>
              <a:rPr lang="en-US" altLang="ja-JP" sz="2400" dirty="0"/>
              <a:t>/ </a:t>
            </a:r>
            <a:r>
              <a:rPr lang="ja-JP" altLang="en-US" sz="2400" dirty="0"/>
              <a:t>全タスク数 </a:t>
            </a:r>
            <a:r>
              <a:rPr lang="en-US" altLang="ja-JP" sz="2400" dirty="0"/>
              <a:t>×</a:t>
            </a:r>
            <a:r>
              <a:rPr lang="ja-JP" altLang="en-US" sz="2400" dirty="0"/>
              <a:t> </a:t>
            </a:r>
            <a:r>
              <a:rPr lang="en-US" altLang="ja-JP" sz="2400" dirty="0"/>
              <a:t>100%</a:t>
            </a:r>
          </a:p>
          <a:p>
            <a:pPr lvl="1"/>
            <a:r>
              <a:rPr lang="ja-JP" altLang="en-US" sz="2400" dirty="0" smtClean="0"/>
              <a:t>作業時間</a:t>
            </a:r>
            <a:endParaRPr lang="ja-JP" altLang="en-US" sz="2400" dirty="0"/>
          </a:p>
        </p:txBody>
      </p:sp>
      <p:pic>
        <p:nvPicPr>
          <p:cNvPr id="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534" y="4425257"/>
            <a:ext cx="8572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ja-JP" altLang="en-US" dirty="0"/>
              <a:t>評価実験</a:t>
            </a:r>
            <a:endParaRPr kumimoji="1" lang="ja-JP" altLang="en-US" dirty="0"/>
          </a:p>
        </p:txBody>
      </p:sp>
      <p:sp>
        <p:nvSpPr>
          <p:cNvPr id="7" name="正方形/長方形 6"/>
          <p:cNvSpPr/>
          <p:nvPr/>
        </p:nvSpPr>
        <p:spPr>
          <a:xfrm>
            <a:off x="179512" y="3573017"/>
            <a:ext cx="2304256" cy="902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タスクリスト</a:t>
            </a:r>
            <a:endParaRPr kumimoji="1" lang="en-US" altLang="ja-JP" dirty="0" smtClean="0">
              <a:solidFill>
                <a:schemeClr val="tx1"/>
              </a:solidFill>
            </a:endParaRPr>
          </a:p>
          <a:p>
            <a:pPr marL="285750" indent="-285750">
              <a:buFont typeface="Arial" panose="020B0604020202020204" pitchFamily="34" charset="0"/>
              <a:buChar char="•"/>
            </a:pPr>
            <a:r>
              <a:rPr kumimoji="1" lang="ja-JP" altLang="en-US" dirty="0" smtClean="0">
                <a:solidFill>
                  <a:schemeClr val="tx1"/>
                </a:solidFill>
              </a:rPr>
              <a:t>マスを塗りつぶす</a:t>
            </a:r>
            <a:endParaRPr kumimoji="1" lang="en-US" altLang="ja-JP" dirty="0" smtClean="0">
              <a:solidFill>
                <a:schemeClr val="tx1"/>
              </a:solidFill>
            </a:endParaRPr>
          </a:p>
          <a:p>
            <a:pPr marL="285750" indent="-285750">
              <a:buFont typeface="Arial" panose="020B0604020202020204" pitchFamily="34" charset="0"/>
              <a:buChar char="•"/>
            </a:pPr>
            <a:r>
              <a:rPr kumimoji="1" lang="ja-JP" altLang="en-US" dirty="0" smtClean="0">
                <a:solidFill>
                  <a:schemeClr val="tx1"/>
                </a:solidFill>
              </a:rPr>
              <a:t>マス枠を描画する</a:t>
            </a:r>
            <a:endParaRPr kumimoji="1" lang="en-US" altLang="ja-JP" dirty="0" smtClean="0">
              <a:solidFill>
                <a:schemeClr val="tx1"/>
              </a:solidFill>
            </a:endParaRPr>
          </a:p>
        </p:txBody>
      </p:sp>
      <p:sp>
        <p:nvSpPr>
          <p:cNvPr id="10" name="正方形/長方形 9"/>
          <p:cNvSpPr/>
          <p:nvPr/>
        </p:nvSpPr>
        <p:spPr>
          <a:xfrm>
            <a:off x="179512" y="3573017"/>
            <a:ext cx="2304256" cy="902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タスクリスト</a:t>
            </a:r>
            <a:endParaRPr kumimoji="1" lang="en-US" altLang="ja-JP" dirty="0" smtClean="0">
              <a:solidFill>
                <a:schemeClr val="tx1"/>
              </a:solidFill>
            </a:endParaRPr>
          </a:p>
          <a:p>
            <a:pPr marL="285750" indent="-285750">
              <a:buFont typeface="Arial" panose="020B0604020202020204" pitchFamily="34" charset="0"/>
              <a:buChar char="•"/>
            </a:pPr>
            <a:r>
              <a:rPr kumimoji="1" lang="ja-JP" altLang="en-US" dirty="0" smtClean="0">
                <a:solidFill>
                  <a:schemeClr val="accent2"/>
                </a:solidFill>
              </a:rPr>
              <a:t>マスを塗りつぶす</a:t>
            </a:r>
            <a:endParaRPr kumimoji="1" lang="en-US" altLang="ja-JP" dirty="0" smtClean="0">
              <a:solidFill>
                <a:schemeClr val="accent2"/>
              </a:solidFill>
            </a:endParaRPr>
          </a:p>
          <a:p>
            <a:pPr marL="285750" indent="-285750">
              <a:buFont typeface="Arial" panose="020B0604020202020204" pitchFamily="34" charset="0"/>
              <a:buChar char="•"/>
            </a:pPr>
            <a:r>
              <a:rPr kumimoji="1" lang="ja-JP" altLang="en-US" dirty="0" smtClean="0">
                <a:solidFill>
                  <a:srgbClr val="FF0000"/>
                </a:solidFill>
              </a:rPr>
              <a:t>マス枠を描画する</a:t>
            </a:r>
            <a:endParaRPr kumimoji="1" lang="en-US" altLang="ja-JP" dirty="0" smtClean="0">
              <a:solidFill>
                <a:srgbClr val="FF0000"/>
              </a:solidFill>
            </a:endParaRPr>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11</a:t>
            </a:fld>
            <a:endParaRPr kumimoji="1" lang="ja-JP" altLang="en-US"/>
          </a:p>
        </p:txBody>
      </p:sp>
      <p:sp>
        <p:nvSpPr>
          <p:cNvPr id="43" name="円柱 42"/>
          <p:cNvSpPr/>
          <p:nvPr/>
        </p:nvSpPr>
        <p:spPr>
          <a:xfrm>
            <a:off x="6372200" y="3501008"/>
            <a:ext cx="2592288" cy="2088232"/>
          </a:xfrm>
          <a:prstGeom prst="can">
            <a:avLst>
              <a:gd name="adj" fmla="val 17934"/>
            </a:avLst>
          </a:prstGeom>
          <a:solidFill>
            <a:schemeClr val="accent3">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VCS</a:t>
            </a: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sp>
        <p:nvSpPr>
          <p:cNvPr id="48" name="正方形/長方形 47"/>
          <p:cNvSpPr/>
          <p:nvPr/>
        </p:nvSpPr>
        <p:spPr>
          <a:xfrm>
            <a:off x="6549035" y="4005064"/>
            <a:ext cx="2232248" cy="663721"/>
          </a:xfrm>
          <a:prstGeom prst="rect">
            <a:avLst/>
          </a:prstGeom>
          <a:solidFill>
            <a:srgbClr val="FFFFFF"/>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r>
              <a:rPr lang="ja-JP" altLang="en-US" dirty="0" smtClean="0">
                <a:solidFill>
                  <a:schemeClr val="tx1"/>
                </a:solidFill>
              </a:rPr>
              <a:t>マスを塗りつぶす</a:t>
            </a:r>
            <a:endParaRPr lang="en-US" altLang="ja-JP" dirty="0" smtClean="0">
              <a:solidFill>
                <a:schemeClr val="tx1"/>
              </a:solidFill>
            </a:endParaRPr>
          </a:p>
        </p:txBody>
      </p:sp>
      <p:sp>
        <p:nvSpPr>
          <p:cNvPr id="49" name="正方形/長方形 48"/>
          <p:cNvSpPr/>
          <p:nvPr/>
        </p:nvSpPr>
        <p:spPr>
          <a:xfrm>
            <a:off x="6549035" y="4722855"/>
            <a:ext cx="2232248" cy="663721"/>
          </a:xfrm>
          <a:prstGeom prst="rect">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B 5/1 12:30</a:t>
            </a:r>
          </a:p>
          <a:p>
            <a:r>
              <a:rPr lang="ja-JP" altLang="en-US" dirty="0" smtClean="0">
                <a:solidFill>
                  <a:schemeClr val="tx1"/>
                </a:solidFill>
              </a:rPr>
              <a:t>マス枠を描画する</a:t>
            </a:r>
            <a:endParaRPr lang="en-US" altLang="ja-JP" dirty="0" smtClean="0">
              <a:solidFill>
                <a:schemeClr val="tx1"/>
              </a:solidFill>
            </a:endParaRPr>
          </a:p>
        </p:txBody>
      </p:sp>
      <p:sp>
        <p:nvSpPr>
          <p:cNvPr id="50" name="Document"/>
          <p:cNvSpPr>
            <a:spLocks noEditPoints="1" noChangeArrowheads="1"/>
          </p:cNvSpPr>
          <p:nvPr/>
        </p:nvSpPr>
        <p:spPr bwMode="auto">
          <a:xfrm>
            <a:off x="2627784" y="3565281"/>
            <a:ext cx="3528392" cy="182129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400" dirty="0"/>
              <a:t>private void </a:t>
            </a:r>
            <a:r>
              <a:rPr lang="en-US" altLang="ja-JP" sz="1400" dirty="0" err="1"/>
              <a:t>drawBoard</a:t>
            </a:r>
            <a:r>
              <a:rPr lang="en-US" altLang="ja-JP" sz="1400" dirty="0"/>
              <a:t>(Graphics g) {</a:t>
            </a:r>
          </a:p>
          <a:p>
            <a:endParaRPr lang="en-US" altLang="ja-JP" sz="1400" dirty="0"/>
          </a:p>
          <a:p>
            <a:endParaRPr lang="en-US" altLang="ja-JP" sz="1400" dirty="0"/>
          </a:p>
          <a:p>
            <a:endParaRPr lang="en-US" altLang="ja-JP" sz="1400" dirty="0"/>
          </a:p>
          <a:p>
            <a:endParaRPr lang="en-US" altLang="ja-JP" sz="1400" dirty="0"/>
          </a:p>
          <a:p>
            <a:r>
              <a:rPr lang="en-US" altLang="ja-JP" sz="1400" dirty="0"/>
              <a:t>}</a:t>
            </a:r>
            <a:endParaRPr lang="ja-JP" altLang="en-US" sz="1400" dirty="0"/>
          </a:p>
        </p:txBody>
      </p:sp>
      <p:sp>
        <p:nvSpPr>
          <p:cNvPr id="51" name="Document"/>
          <p:cNvSpPr>
            <a:spLocks noEditPoints="1" noChangeArrowheads="1"/>
          </p:cNvSpPr>
          <p:nvPr/>
        </p:nvSpPr>
        <p:spPr bwMode="auto">
          <a:xfrm>
            <a:off x="2627784" y="3565280"/>
            <a:ext cx="3528392" cy="202396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400" dirty="0"/>
              <a:t>private void </a:t>
            </a:r>
            <a:r>
              <a:rPr lang="en-US" altLang="ja-JP" sz="1400" dirty="0" err="1"/>
              <a:t>drawBoard</a:t>
            </a:r>
            <a:r>
              <a:rPr lang="en-US" altLang="ja-JP" sz="1400" dirty="0"/>
              <a:t>(Graphics g) {</a:t>
            </a:r>
          </a:p>
          <a:p>
            <a:r>
              <a:rPr lang="ja-JP" altLang="en-US" sz="1400" dirty="0"/>
              <a:t> </a:t>
            </a:r>
            <a:r>
              <a:rPr lang="ja-JP" altLang="en-US" sz="1400" dirty="0" smtClean="0"/>
              <a:t>    </a:t>
            </a:r>
            <a:r>
              <a:rPr lang="en-US" altLang="ja-JP" sz="1400" dirty="0" smtClean="0">
                <a:solidFill>
                  <a:srgbClr val="008000"/>
                </a:solidFill>
              </a:rPr>
              <a:t>// </a:t>
            </a:r>
            <a:r>
              <a:rPr lang="ja-JP" altLang="en-US" sz="1400" dirty="0">
                <a:solidFill>
                  <a:srgbClr val="008000"/>
                </a:solidFill>
              </a:rPr>
              <a:t>マスを塗りつぶす</a:t>
            </a:r>
          </a:p>
          <a:p>
            <a:r>
              <a:rPr lang="ja-JP" altLang="en-US" sz="1400" dirty="0" smtClean="0">
                <a:solidFill>
                  <a:srgbClr val="008000"/>
                </a:solidFill>
              </a:rPr>
              <a:t>     </a:t>
            </a:r>
            <a:r>
              <a:rPr lang="en-US" altLang="ja-JP" sz="1400" dirty="0" err="1" smtClean="0">
                <a:solidFill>
                  <a:srgbClr val="008000"/>
                </a:solidFill>
              </a:rPr>
              <a:t>g.fillRect</a:t>
            </a:r>
            <a:r>
              <a:rPr lang="en-US" altLang="ja-JP" sz="1400" dirty="0" smtClean="0">
                <a:solidFill>
                  <a:srgbClr val="008000"/>
                </a:solidFill>
              </a:rPr>
              <a:t>(0</a:t>
            </a:r>
            <a:r>
              <a:rPr lang="en-US" altLang="ja-JP" sz="1400" dirty="0">
                <a:solidFill>
                  <a:srgbClr val="008000"/>
                </a:solidFill>
              </a:rPr>
              <a:t>, 0, width, height);</a:t>
            </a:r>
          </a:p>
          <a:p>
            <a:r>
              <a:rPr lang="ja-JP" altLang="en-US" sz="1400" dirty="0">
                <a:solidFill>
                  <a:srgbClr val="008000"/>
                </a:solidFill>
              </a:rPr>
              <a:t>     </a:t>
            </a:r>
            <a:r>
              <a:rPr lang="en-US" altLang="ja-JP" sz="1400" dirty="0">
                <a:solidFill>
                  <a:srgbClr val="008000"/>
                </a:solidFill>
              </a:rPr>
              <a:t>//</a:t>
            </a:r>
            <a:r>
              <a:rPr lang="ja-JP" altLang="en-US" sz="1400" dirty="0">
                <a:solidFill>
                  <a:srgbClr val="008000"/>
                </a:solidFill>
              </a:rPr>
              <a:t>マス枠を描画する</a:t>
            </a:r>
            <a:endParaRPr lang="en-US" altLang="ja-JP" sz="1400" dirty="0">
              <a:solidFill>
                <a:srgbClr val="008000"/>
              </a:solidFill>
            </a:endParaRPr>
          </a:p>
          <a:p>
            <a:r>
              <a:rPr lang="en-US" altLang="ja-JP" sz="1400" dirty="0">
                <a:solidFill>
                  <a:srgbClr val="008000"/>
                </a:solidFill>
              </a:rPr>
              <a:t>     for (int y = 0; y &lt; </a:t>
            </a:r>
            <a:r>
              <a:rPr lang="en-US" altLang="ja-JP" sz="1400" dirty="0" err="1">
                <a:solidFill>
                  <a:srgbClr val="008000"/>
                </a:solidFill>
              </a:rPr>
              <a:t>masu</a:t>
            </a:r>
            <a:r>
              <a:rPr lang="en-US" altLang="ja-JP" sz="1400" dirty="0">
                <a:solidFill>
                  <a:srgbClr val="008000"/>
                </a:solidFill>
              </a:rPr>
              <a:t>; y++) {</a:t>
            </a:r>
          </a:p>
          <a:p>
            <a:r>
              <a:rPr lang="en-US" altLang="ja-JP" sz="1400" dirty="0">
                <a:solidFill>
                  <a:srgbClr val="008000"/>
                </a:solidFill>
              </a:rPr>
              <a:t>          </a:t>
            </a:r>
            <a:r>
              <a:rPr lang="ja-JP" altLang="en-US" sz="1400" dirty="0">
                <a:solidFill>
                  <a:srgbClr val="008000"/>
                </a:solidFill>
              </a:rPr>
              <a:t>・・</a:t>
            </a:r>
            <a:r>
              <a:rPr lang="ja-JP" altLang="en-US" sz="1400" dirty="0" smtClean="0">
                <a:solidFill>
                  <a:srgbClr val="008000"/>
                </a:solidFill>
              </a:rPr>
              <a:t>・</a:t>
            </a:r>
            <a:endParaRPr lang="en-US" altLang="ja-JP" sz="1400" dirty="0" smtClean="0">
              <a:solidFill>
                <a:srgbClr val="008000"/>
              </a:solidFill>
            </a:endParaRPr>
          </a:p>
          <a:p>
            <a:r>
              <a:rPr lang="en-US" altLang="ja-JP" sz="1400" dirty="0" smtClean="0"/>
              <a:t>}</a:t>
            </a:r>
            <a:endParaRPr lang="ja-JP" altLang="en-US" sz="1400" dirty="0"/>
          </a:p>
        </p:txBody>
      </p:sp>
      <p:sp>
        <p:nvSpPr>
          <p:cNvPr id="8" name="正方形/長方形 7"/>
          <p:cNvSpPr/>
          <p:nvPr/>
        </p:nvSpPr>
        <p:spPr>
          <a:xfrm>
            <a:off x="3011678" y="3886417"/>
            <a:ext cx="2531922" cy="45050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011678" y="4336924"/>
            <a:ext cx="2531922" cy="689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p:cNvGrpSpPr/>
          <p:nvPr/>
        </p:nvGrpSpPr>
        <p:grpSpPr>
          <a:xfrm>
            <a:off x="2627784" y="3565280"/>
            <a:ext cx="3528392" cy="2023960"/>
            <a:chOff x="2627784" y="4866160"/>
            <a:chExt cx="3528392" cy="2023960"/>
          </a:xfrm>
        </p:grpSpPr>
        <p:sp>
          <p:nvSpPr>
            <p:cNvPr id="52" name="Document"/>
            <p:cNvSpPr>
              <a:spLocks noEditPoints="1" noChangeArrowheads="1"/>
            </p:cNvSpPr>
            <p:nvPr/>
          </p:nvSpPr>
          <p:spPr bwMode="auto">
            <a:xfrm>
              <a:off x="2627784" y="4866160"/>
              <a:ext cx="3528392" cy="202396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400" dirty="0"/>
                <a:t>private void </a:t>
              </a:r>
              <a:r>
                <a:rPr lang="en-US" altLang="ja-JP" sz="1400" dirty="0" err="1"/>
                <a:t>drawBoard</a:t>
              </a:r>
              <a:r>
                <a:rPr lang="en-US" altLang="ja-JP" sz="1400" dirty="0"/>
                <a:t>(Graphics g) {</a:t>
              </a:r>
            </a:p>
            <a:p>
              <a:r>
                <a:rPr lang="ja-JP" altLang="en-US" sz="1400" dirty="0"/>
                <a:t> </a:t>
              </a:r>
              <a:r>
                <a:rPr lang="ja-JP" altLang="en-US" sz="1400" dirty="0" smtClean="0"/>
                <a:t>    </a:t>
              </a:r>
              <a:r>
                <a:rPr lang="en-US" altLang="ja-JP" sz="1400" dirty="0" smtClean="0">
                  <a:solidFill>
                    <a:srgbClr val="008000"/>
                  </a:solidFill>
                </a:rPr>
                <a:t>// </a:t>
              </a:r>
              <a:r>
                <a:rPr lang="ja-JP" altLang="en-US" sz="1400" dirty="0">
                  <a:solidFill>
                    <a:srgbClr val="008000"/>
                  </a:solidFill>
                </a:rPr>
                <a:t>マスを塗りつぶす</a:t>
              </a:r>
            </a:p>
            <a:p>
              <a:r>
                <a:rPr lang="ja-JP" altLang="en-US" sz="1400" dirty="0" smtClean="0">
                  <a:solidFill>
                    <a:srgbClr val="008000"/>
                  </a:solidFill>
                </a:rPr>
                <a:t>     </a:t>
              </a:r>
              <a:r>
                <a:rPr lang="en-US" altLang="ja-JP" sz="1400" dirty="0" err="1" smtClean="0">
                  <a:solidFill>
                    <a:srgbClr val="008000"/>
                  </a:solidFill>
                </a:rPr>
                <a:t>g.fillRect</a:t>
              </a:r>
              <a:r>
                <a:rPr lang="en-US" altLang="ja-JP" sz="1400" dirty="0" smtClean="0">
                  <a:solidFill>
                    <a:srgbClr val="008000"/>
                  </a:solidFill>
                </a:rPr>
                <a:t>(0</a:t>
              </a:r>
              <a:r>
                <a:rPr lang="en-US" altLang="ja-JP" sz="1400" dirty="0">
                  <a:solidFill>
                    <a:srgbClr val="008000"/>
                  </a:solidFill>
                </a:rPr>
                <a:t>, 0, width, height);</a:t>
              </a:r>
            </a:p>
            <a:p>
              <a:r>
                <a:rPr lang="ja-JP" altLang="en-US" sz="1400" dirty="0">
                  <a:solidFill>
                    <a:srgbClr val="008000"/>
                  </a:solidFill>
                </a:rPr>
                <a:t>     </a:t>
              </a:r>
              <a:r>
                <a:rPr lang="en-US" altLang="ja-JP" sz="1400" dirty="0">
                  <a:solidFill>
                    <a:srgbClr val="008000"/>
                  </a:solidFill>
                </a:rPr>
                <a:t>//</a:t>
              </a:r>
              <a:r>
                <a:rPr lang="ja-JP" altLang="en-US" sz="1400" dirty="0">
                  <a:solidFill>
                    <a:srgbClr val="008000"/>
                  </a:solidFill>
                </a:rPr>
                <a:t>マス枠を描画する</a:t>
              </a:r>
              <a:endParaRPr lang="en-US" altLang="ja-JP" sz="1400" dirty="0">
                <a:solidFill>
                  <a:srgbClr val="008000"/>
                </a:solidFill>
              </a:endParaRPr>
            </a:p>
            <a:p>
              <a:r>
                <a:rPr lang="en-US" altLang="ja-JP" sz="1400" dirty="0">
                  <a:solidFill>
                    <a:srgbClr val="008000"/>
                  </a:solidFill>
                </a:rPr>
                <a:t>     for (int y = 0; y &lt; </a:t>
              </a:r>
              <a:r>
                <a:rPr lang="en-US" altLang="ja-JP" sz="1400" dirty="0" err="1">
                  <a:solidFill>
                    <a:srgbClr val="008000"/>
                  </a:solidFill>
                </a:rPr>
                <a:t>masu</a:t>
              </a:r>
              <a:r>
                <a:rPr lang="en-US" altLang="ja-JP" sz="1400" dirty="0">
                  <a:solidFill>
                    <a:srgbClr val="008000"/>
                  </a:solidFill>
                </a:rPr>
                <a:t>; y++) {</a:t>
              </a:r>
            </a:p>
            <a:p>
              <a:r>
                <a:rPr lang="en-US" altLang="ja-JP" sz="1400" dirty="0">
                  <a:solidFill>
                    <a:srgbClr val="008000"/>
                  </a:solidFill>
                </a:rPr>
                <a:t>          </a:t>
              </a:r>
              <a:r>
                <a:rPr lang="ja-JP" altLang="en-US" sz="1400" dirty="0">
                  <a:solidFill>
                    <a:srgbClr val="008000"/>
                  </a:solidFill>
                </a:rPr>
                <a:t>・・</a:t>
              </a:r>
              <a:r>
                <a:rPr lang="ja-JP" altLang="en-US" sz="1400" dirty="0" smtClean="0">
                  <a:solidFill>
                    <a:srgbClr val="008000"/>
                  </a:solidFill>
                </a:rPr>
                <a:t>・</a:t>
              </a:r>
              <a:endParaRPr lang="en-US" altLang="ja-JP" sz="1400" dirty="0" smtClean="0">
                <a:solidFill>
                  <a:srgbClr val="008000"/>
                </a:solidFill>
              </a:endParaRPr>
            </a:p>
            <a:p>
              <a:r>
                <a:rPr lang="en-US" altLang="ja-JP" sz="1400" dirty="0" smtClean="0"/>
                <a:t>}</a:t>
              </a:r>
              <a:endParaRPr lang="ja-JP" altLang="en-US" sz="1400" dirty="0"/>
            </a:p>
          </p:txBody>
        </p:sp>
        <p:sp>
          <p:nvSpPr>
            <p:cNvPr id="53" name="正方形/長方形 52"/>
            <p:cNvSpPr/>
            <p:nvPr/>
          </p:nvSpPr>
          <p:spPr>
            <a:xfrm>
              <a:off x="3011678" y="5197975"/>
              <a:ext cx="2531922" cy="45050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011678" y="5648482"/>
              <a:ext cx="2531922" cy="689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6" name="コンテンツ プレースホルダー 1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3528" y="4475928"/>
            <a:ext cx="773946" cy="75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テキスト ボックス 56"/>
          <p:cNvSpPr txBox="1"/>
          <p:nvPr/>
        </p:nvSpPr>
        <p:spPr>
          <a:xfrm>
            <a:off x="952612" y="4725493"/>
            <a:ext cx="877163" cy="369332"/>
          </a:xfrm>
          <a:prstGeom prst="rect">
            <a:avLst/>
          </a:prstGeom>
          <a:noFill/>
        </p:spPr>
        <p:txBody>
          <a:bodyPr wrap="none" rtlCol="0">
            <a:spAutoFit/>
          </a:bodyPr>
          <a:lstStyle/>
          <a:p>
            <a:r>
              <a:rPr kumimoji="1" lang="ja-JP" altLang="en-US" dirty="0" smtClean="0"/>
              <a:t>仕様書</a:t>
            </a:r>
            <a:endParaRPr kumimoji="1" lang="ja-JP" altLang="en-US" dirty="0"/>
          </a:p>
        </p:txBody>
      </p:sp>
    </p:spTree>
    <p:extLst>
      <p:ext uri="{BB962C8B-B14F-4D97-AF65-F5344CB8AC3E}">
        <p14:creationId xmlns:p14="http://schemas.microsoft.com/office/powerpoint/2010/main" val="46668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par>
                                <p:cTn id="24" presetID="42" presetClass="path" presetSubtype="0" accel="50000" decel="50000" fill="hold" nodeType="withEffect">
                                  <p:stCondLst>
                                    <p:cond delay="0"/>
                                  </p:stCondLst>
                                  <p:childTnLst>
                                    <p:animMotion origin="layout" path="M 1.66667E-6 7.40741E-7 L 0.35833 0.02176 " pathEditMode="relative" rAng="0" ptsTypes="AA">
                                      <p:cBhvr>
                                        <p:cTn id="25" dur="1000" fill="hold"/>
                                        <p:tgtEl>
                                          <p:spTgt spid="55"/>
                                        </p:tgtEl>
                                        <p:attrNameLst>
                                          <p:attrName>ppt_x</p:attrName>
                                          <p:attrName>ppt_y</p:attrName>
                                        </p:attrNameLst>
                                      </p:cBhvr>
                                      <p:rCtr x="17917" y="1088"/>
                                    </p:animMotion>
                                  </p:childTnLst>
                                </p:cTn>
                              </p:par>
                            </p:childTnLst>
                          </p:cTn>
                        </p:par>
                        <p:par>
                          <p:cTn id="26" fill="hold">
                            <p:stCondLst>
                              <p:cond delay="1000"/>
                            </p:stCondLst>
                            <p:childTnLst>
                              <p:par>
                                <p:cTn id="27" presetID="10" presetClass="exit" presetSubtype="0" fill="hold" nodeType="afterEffect">
                                  <p:stCondLst>
                                    <p:cond delay="0"/>
                                  </p:stCondLst>
                                  <p:childTnLst>
                                    <p:animEffect transition="out" filter="fade">
                                      <p:cBhvr>
                                        <p:cTn id="28" dur="500"/>
                                        <p:tgtEl>
                                          <p:spTgt spid="55"/>
                                        </p:tgtEl>
                                      </p:cBhvr>
                                    </p:animEffect>
                                    <p:set>
                                      <p:cBhvr>
                                        <p:cTn id="29" dur="1" fill="hold">
                                          <p:stCondLst>
                                            <p:cond delay="499"/>
                                          </p:stCondLst>
                                        </p:cTn>
                                        <p:tgtEl>
                                          <p:spTgt spid="55"/>
                                        </p:tgtEl>
                                        <p:attrNameLst>
                                          <p:attrName>style.visibility</p:attrName>
                                        </p:attrNameLst>
                                      </p:cBhvr>
                                      <p:to>
                                        <p:strVal val="hidden"/>
                                      </p:to>
                                    </p:se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8" grpId="0" animBg="1"/>
      <p:bldP spid="49" grpId="0" animBg="1"/>
      <p:bldP spid="51"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実験概要</a:t>
            </a:r>
            <a:endParaRPr kumimoji="1" lang="ja-JP" altLang="en-US" dirty="0"/>
          </a:p>
        </p:txBody>
      </p:sp>
      <p:sp>
        <p:nvSpPr>
          <p:cNvPr id="3" name="コンテンツ プレースホルダー 2"/>
          <p:cNvSpPr>
            <a:spLocks noGrp="1"/>
          </p:cNvSpPr>
          <p:nvPr>
            <p:ph idx="1"/>
          </p:nvPr>
        </p:nvSpPr>
        <p:spPr>
          <a:xfrm>
            <a:off x="0" y="1457890"/>
            <a:ext cx="9144000" cy="5184576"/>
          </a:xfrm>
          <a:solidFill>
            <a:schemeClr val="bg1"/>
          </a:solidFill>
        </p:spPr>
        <p:txBody>
          <a:bodyPr/>
          <a:lstStyle/>
          <a:p>
            <a:r>
              <a:rPr lang="ja-JP" altLang="en-US" dirty="0"/>
              <a:t>課題プログラム：</a:t>
            </a:r>
            <a:r>
              <a:rPr lang="ja-JP" altLang="en-US" dirty="0" smtClean="0"/>
              <a:t>オセロ</a:t>
            </a:r>
            <a:endParaRPr lang="en-US" altLang="ja-JP" dirty="0" smtClean="0"/>
          </a:p>
          <a:p>
            <a:pPr lvl="1"/>
            <a:r>
              <a:rPr lang="ja-JP" altLang="en-US" dirty="0" smtClean="0"/>
              <a:t>約</a:t>
            </a:r>
            <a:r>
              <a:rPr lang="en-US" altLang="ja-JP" dirty="0" smtClean="0"/>
              <a:t>550</a:t>
            </a:r>
            <a:r>
              <a:rPr lang="ja-JP" altLang="en-US" dirty="0" smtClean="0"/>
              <a:t>行の</a:t>
            </a:r>
            <a:r>
              <a:rPr lang="en-US" altLang="ja-JP" dirty="0" smtClean="0"/>
              <a:t>Java</a:t>
            </a:r>
            <a:r>
              <a:rPr lang="ja-JP" altLang="en-US" dirty="0" smtClean="0"/>
              <a:t>プログラム</a:t>
            </a:r>
            <a:endParaRPr lang="en-US" altLang="ja-JP" dirty="0" smtClean="0"/>
          </a:p>
          <a:p>
            <a:pPr lvl="1"/>
            <a:r>
              <a:rPr lang="ja-JP" altLang="en-US" dirty="0"/>
              <a:t>前半、後半の</a:t>
            </a:r>
            <a:r>
              <a:rPr lang="ja-JP" altLang="en-US" b="1" dirty="0"/>
              <a:t>各</a:t>
            </a:r>
            <a:r>
              <a:rPr lang="en-US" altLang="ja-JP" b="1" dirty="0"/>
              <a:t>6</a:t>
            </a:r>
            <a:r>
              <a:rPr lang="ja-JP" altLang="en-US" b="1" dirty="0"/>
              <a:t>タスク</a:t>
            </a:r>
            <a:r>
              <a:rPr lang="ja-JP" altLang="en-US" dirty="0"/>
              <a:t>ずつを</a:t>
            </a:r>
            <a:r>
              <a:rPr lang="ja-JP" altLang="en-US" dirty="0" smtClean="0"/>
              <a:t>実装</a:t>
            </a:r>
            <a:endParaRPr lang="en-US" altLang="ja-JP" dirty="0" smtClean="0"/>
          </a:p>
          <a:p>
            <a:r>
              <a:rPr kumimoji="1" lang="ja-JP" altLang="en-US" dirty="0" smtClean="0"/>
              <a:t>被験者：本研究科の大学院生</a:t>
            </a:r>
            <a:r>
              <a:rPr kumimoji="1" lang="en-US" altLang="ja-JP" dirty="0" smtClean="0"/>
              <a:t>4</a:t>
            </a:r>
            <a:r>
              <a:rPr kumimoji="1" lang="ja-JP" altLang="en-US" dirty="0" smtClean="0"/>
              <a:t>人</a:t>
            </a:r>
            <a:endParaRPr kumimoji="1" lang="en-US" altLang="ja-JP" dirty="0" smtClean="0"/>
          </a:p>
          <a:p>
            <a:r>
              <a:rPr lang="ja-JP" altLang="en-US" dirty="0" smtClean="0"/>
              <a:t>使用ツール</a:t>
            </a:r>
            <a:endParaRPr lang="en-US" altLang="ja-JP" dirty="0"/>
          </a:p>
          <a:p>
            <a:pPr lvl="1"/>
            <a:r>
              <a:rPr kumimoji="1" lang="ja-JP" altLang="en-US" dirty="0" smtClean="0"/>
              <a:t>提案ツールと</a:t>
            </a:r>
            <a:r>
              <a:rPr kumimoji="1" lang="en-US" altLang="ja-JP" dirty="0" smtClean="0"/>
              <a:t>VCS(Git)</a:t>
            </a:r>
          </a:p>
          <a:p>
            <a:pPr lvl="1"/>
            <a:r>
              <a:rPr lang="en-US" altLang="ja-JP" dirty="0" smtClean="0"/>
              <a:t>VCS</a:t>
            </a:r>
            <a:r>
              <a:rPr lang="ja-JP" altLang="en-US" dirty="0" smtClean="0"/>
              <a:t> </a:t>
            </a:r>
            <a:r>
              <a:rPr lang="en-US" altLang="ja-JP" dirty="0" smtClean="0"/>
              <a:t>(Git)</a:t>
            </a:r>
            <a:r>
              <a:rPr lang="ja-JP" altLang="en-US" dirty="0" smtClean="0"/>
              <a:t>のみ</a:t>
            </a:r>
            <a:endParaRPr lang="en-US" altLang="ja-JP" dirty="0" smtClean="0"/>
          </a:p>
          <a:p>
            <a:pPr lvl="2"/>
            <a:r>
              <a:rPr lang="ja-JP" altLang="en-US" dirty="0" smtClean="0"/>
              <a:t>コミット</a:t>
            </a:r>
            <a:r>
              <a:rPr lang="ja-JP" altLang="en-US" dirty="0"/>
              <a:t>機能のみ</a:t>
            </a:r>
            <a:r>
              <a:rPr lang="ja-JP" altLang="en-US" dirty="0" smtClean="0"/>
              <a:t>利用</a:t>
            </a:r>
            <a:endParaRPr lang="en-US" altLang="ja-JP" dirty="0" smtClean="0"/>
          </a:p>
          <a:p>
            <a:pPr lvl="2"/>
            <a:r>
              <a:rPr lang="en-US" altLang="ja-JP" dirty="0" smtClean="0"/>
              <a:t>TLC</a:t>
            </a:r>
            <a:r>
              <a:rPr lang="ja-JP" altLang="en-US" dirty="0" smtClean="0"/>
              <a:t>に準拠していないコミットの修正はできない</a:t>
            </a:r>
            <a:endParaRPr lang="en-US" altLang="ja-JP" dirty="0" smtClean="0"/>
          </a:p>
          <a:p>
            <a:pPr lvl="1"/>
            <a:endParaRPr kumimoji="1" lang="en-US" altLang="ja-JP" dirty="0" smtClean="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12</a:t>
            </a:fld>
            <a:endParaRPr kumimoji="1" lang="ja-JP" altLang="en-US"/>
          </a:p>
        </p:txBody>
      </p:sp>
    </p:spTree>
    <p:extLst>
      <p:ext uri="{BB962C8B-B14F-4D97-AF65-F5344CB8AC3E}">
        <p14:creationId xmlns:p14="http://schemas.microsoft.com/office/powerpoint/2010/main" val="2670278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実験</a:t>
            </a:r>
            <a:r>
              <a:rPr lang="ja-JP" altLang="en-US" dirty="0" smtClean="0"/>
              <a:t>結果：</a:t>
            </a:r>
            <a:r>
              <a:rPr lang="en-US" altLang="ja-JP" dirty="0" smtClean="0"/>
              <a:t>TLC</a:t>
            </a:r>
            <a:r>
              <a:rPr lang="ja-JP" altLang="en-US" dirty="0" smtClean="0"/>
              <a:t>順守率</a:t>
            </a:r>
            <a:r>
              <a:rPr lang="en-US" altLang="ja-JP" dirty="0" smtClean="0"/>
              <a:t>(%)</a:t>
            </a:r>
            <a:endParaRPr kumimoji="1" lang="ja-JP" altLang="en-US"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13</a:t>
            </a:fld>
            <a:endParaRPr kumimoji="1" lang="ja-JP" altLang="en-US"/>
          </a:p>
        </p:txBody>
      </p:sp>
      <p:graphicFrame>
        <p:nvGraphicFramePr>
          <p:cNvPr id="6" name="コンテンツ プレースホルダー 10"/>
          <p:cNvGraphicFramePr>
            <a:graphicFrameLocks/>
          </p:cNvGraphicFramePr>
          <p:nvPr>
            <p:extLst>
              <p:ext uri="{D42A27DB-BD31-4B8C-83A1-F6EECF244321}">
                <p14:modId xmlns:p14="http://schemas.microsoft.com/office/powerpoint/2010/main" val="205328378"/>
              </p:ext>
            </p:extLst>
          </p:nvPr>
        </p:nvGraphicFramePr>
        <p:xfrm>
          <a:off x="0" y="1765096"/>
          <a:ext cx="3673660" cy="2656840"/>
        </p:xfrm>
        <a:graphic>
          <a:graphicData uri="http://schemas.openxmlformats.org/drawingml/2006/table">
            <a:tbl>
              <a:tblPr firstRow="1" bandRow="1">
                <a:tableStyleId>{5C22544A-7EE6-4342-B048-85BDC9FD1C3A}</a:tableStyleId>
              </a:tblPr>
              <a:tblGrid>
                <a:gridCol w="890145"/>
                <a:gridCol w="1335217"/>
                <a:gridCol w="1448298"/>
              </a:tblGrid>
              <a:tr h="370840">
                <a:tc>
                  <a:txBody>
                    <a:bodyPr/>
                    <a:lstStyle/>
                    <a:p>
                      <a:r>
                        <a:rPr lang="ja-JP" altLang="en-US" dirty="0" smtClean="0">
                          <a:solidFill>
                            <a:schemeClr val="tx1"/>
                          </a:solidFill>
                        </a:rPr>
                        <a:t>被験者</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VCS</a:t>
                      </a:r>
                      <a:r>
                        <a:rPr kumimoji="1" lang="ja-JP" altLang="en-US" dirty="0" smtClean="0">
                          <a:solidFill>
                            <a:schemeClr val="tx1"/>
                          </a:solidFill>
                        </a:rPr>
                        <a:t>のみ</a:t>
                      </a:r>
                      <a:endParaRPr kumimoji="1" lang="ja-JP" altLang="en-US" dirty="0">
                        <a:solidFill>
                          <a:schemeClr val="tx1"/>
                        </a:solidFill>
                      </a:endParaRPr>
                    </a:p>
                  </a:txBody>
                  <a:tcPr/>
                </a:tc>
                <a:tc>
                  <a:txBody>
                    <a:bodyPr/>
                    <a:lstStyle/>
                    <a:p>
                      <a:r>
                        <a:rPr lang="ja-JP" altLang="en-US" dirty="0" smtClean="0">
                          <a:solidFill>
                            <a:schemeClr val="tx1"/>
                          </a:solidFill>
                        </a:rPr>
                        <a:t>提案ツール</a:t>
                      </a:r>
                      <a:endParaRPr kumimoji="1" lang="ja-JP" altLang="en-US" dirty="0">
                        <a:solidFill>
                          <a:schemeClr val="tx1"/>
                        </a:solidFill>
                      </a:endParaRPr>
                    </a:p>
                  </a:txBody>
                  <a:tcPr/>
                </a:tc>
              </a:tr>
              <a:tr h="370840">
                <a:tc>
                  <a:txBody>
                    <a:bodyPr/>
                    <a:lstStyle/>
                    <a:p>
                      <a:r>
                        <a:rPr kumimoji="1" lang="en-US" altLang="ja-JP" sz="2400" dirty="0" smtClean="0"/>
                        <a:t>A</a:t>
                      </a:r>
                    </a:p>
                  </a:txBody>
                  <a:tcPr/>
                </a:tc>
                <a:tc>
                  <a:txBody>
                    <a:bodyPr/>
                    <a:lstStyle/>
                    <a:p>
                      <a:r>
                        <a:rPr kumimoji="1" lang="en-US" altLang="ja-JP" sz="2400" dirty="0" smtClean="0"/>
                        <a:t>66.7</a:t>
                      </a:r>
                      <a:endParaRPr kumimoji="1" lang="ja-JP" altLang="en-US" sz="2400" dirty="0"/>
                    </a:p>
                  </a:txBody>
                  <a:tcPr/>
                </a:tc>
                <a:tc>
                  <a:txBody>
                    <a:bodyPr/>
                    <a:lstStyle/>
                    <a:p>
                      <a:r>
                        <a:rPr kumimoji="1" lang="en-US" altLang="ja-JP" sz="2400" dirty="0" smtClean="0"/>
                        <a:t>100</a:t>
                      </a:r>
                      <a:endParaRPr kumimoji="1" lang="ja-JP" altLang="en-US" sz="2400" dirty="0"/>
                    </a:p>
                  </a:txBody>
                  <a:tcPr/>
                </a:tc>
              </a:tr>
              <a:tr h="370840">
                <a:tc>
                  <a:txBody>
                    <a:bodyPr/>
                    <a:lstStyle/>
                    <a:p>
                      <a:r>
                        <a:rPr kumimoji="1" lang="en-US" altLang="ja-JP" sz="2400" dirty="0" smtClean="0"/>
                        <a:t>B</a:t>
                      </a:r>
                      <a:endParaRPr kumimoji="1" lang="ja-JP" altLang="en-US" sz="2400" dirty="0"/>
                    </a:p>
                  </a:txBody>
                  <a:tcPr/>
                </a:tc>
                <a:tc>
                  <a:txBody>
                    <a:bodyPr/>
                    <a:lstStyle/>
                    <a:p>
                      <a:r>
                        <a:rPr kumimoji="1" lang="en-US" altLang="ja-JP" sz="2400" dirty="0" smtClean="0"/>
                        <a:t>83.3</a:t>
                      </a:r>
                      <a:endParaRPr kumimoji="1" lang="ja-JP" altLang="en-US" sz="2400" dirty="0"/>
                    </a:p>
                  </a:txBody>
                  <a:tcPr/>
                </a:tc>
                <a:tc>
                  <a:txBody>
                    <a:bodyPr/>
                    <a:lstStyle/>
                    <a:p>
                      <a:r>
                        <a:rPr kumimoji="1" lang="en-US" altLang="ja-JP" sz="2400" dirty="0" smtClean="0"/>
                        <a:t>100</a:t>
                      </a:r>
                      <a:endParaRPr kumimoji="1" lang="ja-JP" altLang="en-US" sz="2400" dirty="0"/>
                    </a:p>
                  </a:txBody>
                  <a:tcPr/>
                </a:tc>
              </a:tr>
              <a:tr h="378664">
                <a:tc>
                  <a:txBody>
                    <a:bodyPr/>
                    <a:lstStyle/>
                    <a:p>
                      <a:r>
                        <a:rPr kumimoji="1" lang="en-US" altLang="ja-JP" sz="2400" dirty="0" smtClean="0"/>
                        <a:t>C</a:t>
                      </a:r>
                      <a:endParaRPr kumimoji="1" lang="ja-JP" altLang="en-US" sz="2400" dirty="0"/>
                    </a:p>
                  </a:txBody>
                  <a:tcPr/>
                </a:tc>
                <a:tc>
                  <a:txBody>
                    <a:bodyPr/>
                    <a:lstStyle/>
                    <a:p>
                      <a:r>
                        <a:rPr kumimoji="1" lang="en-US" altLang="ja-JP" sz="2400" dirty="0" smtClean="0"/>
                        <a:t>50</a:t>
                      </a:r>
                      <a:endParaRPr kumimoji="1" lang="ja-JP" altLang="en-US" sz="2400" dirty="0"/>
                    </a:p>
                  </a:txBody>
                  <a:tcPr/>
                </a:tc>
                <a:tc>
                  <a:txBody>
                    <a:bodyPr/>
                    <a:lstStyle/>
                    <a:p>
                      <a:r>
                        <a:rPr kumimoji="1" lang="en-US" altLang="ja-JP" sz="2400" dirty="0" smtClean="0"/>
                        <a:t>66.7</a:t>
                      </a:r>
                      <a:endParaRPr kumimoji="1" lang="ja-JP" altLang="en-US" sz="2400" dirty="0"/>
                    </a:p>
                  </a:txBody>
                  <a:tcPr/>
                </a:tc>
              </a:tr>
              <a:tr h="370840">
                <a:tc>
                  <a:txBody>
                    <a:bodyPr/>
                    <a:lstStyle/>
                    <a:p>
                      <a:r>
                        <a:rPr kumimoji="1" lang="en-US" altLang="ja-JP" sz="2400" dirty="0" smtClean="0"/>
                        <a:t>D</a:t>
                      </a:r>
                      <a:endParaRPr kumimoji="1" lang="ja-JP" altLang="en-US" sz="2400" dirty="0"/>
                    </a:p>
                  </a:txBody>
                  <a:tcPr/>
                </a:tc>
                <a:tc>
                  <a:txBody>
                    <a:bodyPr/>
                    <a:lstStyle/>
                    <a:p>
                      <a:r>
                        <a:rPr kumimoji="1" lang="en-US" altLang="ja-JP" sz="2400" dirty="0" smtClean="0"/>
                        <a:t>66.7</a:t>
                      </a:r>
                      <a:endParaRPr kumimoji="1" lang="ja-JP" altLang="en-US" sz="2400" dirty="0"/>
                    </a:p>
                  </a:txBody>
                  <a:tcPr/>
                </a:tc>
                <a:tc>
                  <a:txBody>
                    <a:bodyPr/>
                    <a:lstStyle/>
                    <a:p>
                      <a:r>
                        <a:rPr kumimoji="1" lang="en-US" altLang="ja-JP" sz="2400" dirty="0" smtClean="0"/>
                        <a:t>83.3</a:t>
                      </a:r>
                      <a:endParaRPr kumimoji="1" lang="ja-JP" altLang="en-US" sz="2400" dirty="0"/>
                    </a:p>
                  </a:txBody>
                  <a:tcPr/>
                </a:tc>
              </a:tr>
              <a:tr h="370840">
                <a:tc>
                  <a:txBody>
                    <a:bodyPr/>
                    <a:lstStyle/>
                    <a:p>
                      <a:r>
                        <a:rPr kumimoji="1" lang="ja-JP" altLang="en-US" sz="2400" dirty="0" smtClean="0"/>
                        <a:t>平均</a:t>
                      </a:r>
                      <a:endParaRPr kumimoji="1" lang="ja-JP" altLang="en-US" sz="2400" dirty="0"/>
                    </a:p>
                  </a:txBody>
                  <a:tcPr/>
                </a:tc>
                <a:tc>
                  <a:txBody>
                    <a:bodyPr/>
                    <a:lstStyle/>
                    <a:p>
                      <a:r>
                        <a:rPr kumimoji="1" lang="en-US" altLang="ja-JP" sz="2400" dirty="0" smtClean="0"/>
                        <a:t>66.7</a:t>
                      </a:r>
                      <a:endParaRPr kumimoji="1" lang="ja-JP" altLang="en-US" sz="2400" dirty="0"/>
                    </a:p>
                  </a:txBody>
                  <a:tcPr/>
                </a:tc>
                <a:tc>
                  <a:txBody>
                    <a:bodyPr/>
                    <a:lstStyle/>
                    <a:p>
                      <a:r>
                        <a:rPr kumimoji="1" lang="en-US" altLang="ja-JP" sz="2400" dirty="0" smtClean="0"/>
                        <a:t>87.5</a:t>
                      </a:r>
                      <a:endParaRPr kumimoji="1" lang="ja-JP" altLang="en-US" sz="2400" dirty="0"/>
                    </a:p>
                  </a:txBody>
                  <a:tcPr/>
                </a:tc>
              </a:tr>
            </a:tbl>
          </a:graphicData>
        </a:graphic>
      </p:graphicFrame>
      <p:sp>
        <p:nvSpPr>
          <p:cNvPr id="7" name="テキスト ボックス 6"/>
          <p:cNvSpPr txBox="1"/>
          <p:nvPr/>
        </p:nvSpPr>
        <p:spPr>
          <a:xfrm>
            <a:off x="1475656" y="2773377"/>
            <a:ext cx="957313" cy="1015663"/>
          </a:xfrm>
          <a:prstGeom prst="rect">
            <a:avLst/>
          </a:prstGeom>
          <a:noFill/>
        </p:spPr>
        <p:txBody>
          <a:bodyPr wrap="none" rtlCol="0">
            <a:spAutoFit/>
          </a:bodyPr>
          <a:lstStyle/>
          <a:p>
            <a:r>
              <a:rPr kumimoji="1" lang="ja-JP" altLang="en-US" sz="6000" b="1" dirty="0" smtClean="0">
                <a:solidFill>
                  <a:srgbClr val="FF0000"/>
                </a:solidFill>
              </a:rPr>
              <a:t>＜</a:t>
            </a:r>
            <a:endParaRPr kumimoji="1" lang="ja-JP" altLang="en-US" sz="6000" b="1" dirty="0">
              <a:solidFill>
                <a:srgbClr val="FF0000"/>
              </a:solidFill>
            </a:endParaRPr>
          </a:p>
        </p:txBody>
      </p:sp>
      <p:sp>
        <p:nvSpPr>
          <p:cNvPr id="8" name="正方形/長方形 7"/>
          <p:cNvSpPr/>
          <p:nvPr/>
        </p:nvSpPr>
        <p:spPr>
          <a:xfrm>
            <a:off x="3673660" y="1772816"/>
            <a:ext cx="5470340" cy="2431435"/>
          </a:xfrm>
          <a:prstGeom prst="rect">
            <a:avLst/>
          </a:prstGeom>
        </p:spPr>
        <p:txBody>
          <a:bodyPr wrap="square">
            <a:spAutoFit/>
          </a:bodyPr>
          <a:lstStyle/>
          <a:p>
            <a:r>
              <a:rPr lang="en-US" altLang="ja-JP" sz="2800" b="1" dirty="0" smtClean="0"/>
              <a:t>VCS</a:t>
            </a:r>
            <a:r>
              <a:rPr lang="ja-JP" altLang="en-US" sz="2800" b="1" dirty="0" smtClean="0"/>
              <a:t>のみの</a:t>
            </a:r>
            <a:r>
              <a:rPr lang="en-US" altLang="ja-JP" sz="2800" b="1" dirty="0" smtClean="0"/>
              <a:t>TLC</a:t>
            </a:r>
            <a:r>
              <a:rPr lang="ja-JP" altLang="en-US" sz="2800" b="1" dirty="0" smtClean="0"/>
              <a:t>順守失敗</a:t>
            </a:r>
            <a:r>
              <a:rPr lang="ja-JP" altLang="en-US" sz="2800" b="1" dirty="0"/>
              <a:t>事例</a:t>
            </a:r>
            <a:endParaRPr lang="en-US" altLang="ja-JP" sz="2800" b="1" dirty="0"/>
          </a:p>
          <a:p>
            <a:pPr marL="285750" indent="-285750">
              <a:buFont typeface="Arial" panose="020B0604020202020204" pitchFamily="34" charset="0"/>
              <a:buChar char="•"/>
            </a:pPr>
            <a:r>
              <a:rPr lang="ja-JP" altLang="en-US" sz="2400" dirty="0" smtClean="0"/>
              <a:t>コミットするのを忘れていた</a:t>
            </a:r>
            <a:endParaRPr lang="en-US" altLang="ja-JP" sz="2400" dirty="0" smtClean="0"/>
          </a:p>
          <a:p>
            <a:pPr marL="285750" indent="-285750">
              <a:buFont typeface="Arial" panose="020B0604020202020204" pitchFamily="34" charset="0"/>
              <a:buChar char="•"/>
            </a:pPr>
            <a:r>
              <a:rPr lang="ja-JP" altLang="en-US" sz="2400" dirty="0" smtClean="0"/>
              <a:t>機能の実装が終わる前にコミットした</a:t>
            </a:r>
            <a:endParaRPr lang="en-US" altLang="ja-JP" sz="2400" dirty="0"/>
          </a:p>
          <a:p>
            <a:r>
              <a:rPr lang="ja-JP" altLang="en-US" sz="2800" b="1" dirty="0"/>
              <a:t>提案</a:t>
            </a:r>
            <a:r>
              <a:rPr lang="ja-JP" altLang="en-US" sz="2800" b="1" dirty="0" smtClean="0"/>
              <a:t>ツールの</a:t>
            </a:r>
            <a:r>
              <a:rPr lang="en-US" altLang="ja-JP" sz="2800" b="1" dirty="0"/>
              <a:t>TLC</a:t>
            </a:r>
            <a:r>
              <a:rPr lang="ja-JP" altLang="en-US" sz="2800" b="1" dirty="0"/>
              <a:t>順守</a:t>
            </a:r>
            <a:r>
              <a:rPr lang="ja-JP" altLang="en-US" sz="2800" b="1" dirty="0" smtClean="0"/>
              <a:t>失敗事例</a:t>
            </a:r>
            <a:endParaRPr lang="en-US" altLang="ja-JP" sz="2800" b="1" dirty="0"/>
          </a:p>
          <a:p>
            <a:pPr marL="342900" indent="-342900">
              <a:buFont typeface="Arial" panose="020B0604020202020204" pitchFamily="34" charset="0"/>
              <a:buChar char="•"/>
            </a:pPr>
            <a:r>
              <a:rPr lang="ja-JP" altLang="en-US" sz="2400" dirty="0"/>
              <a:t>行単位作業履歴を見てどのタスク</a:t>
            </a:r>
            <a:r>
              <a:rPr lang="ja-JP" altLang="en-US" sz="2400" dirty="0" smtClean="0"/>
              <a:t>か</a:t>
            </a:r>
            <a:r>
              <a:rPr lang="en-US" altLang="ja-JP" sz="2400" dirty="0" smtClean="0"/>
              <a:t/>
            </a:r>
            <a:br>
              <a:rPr lang="en-US" altLang="ja-JP" sz="2400" dirty="0" smtClean="0"/>
            </a:br>
            <a:r>
              <a:rPr lang="ja-JP" altLang="en-US" sz="2400" dirty="0"/>
              <a:t>把握</a:t>
            </a:r>
            <a:r>
              <a:rPr lang="ja-JP" altLang="en-US" sz="2400" dirty="0" smtClean="0"/>
              <a:t>できなかった</a:t>
            </a:r>
            <a:endParaRPr lang="en-US" altLang="ja-JP" sz="2400" dirty="0"/>
          </a:p>
        </p:txBody>
      </p:sp>
      <p:sp>
        <p:nvSpPr>
          <p:cNvPr id="10" name="正方形/長方形 9"/>
          <p:cNvSpPr/>
          <p:nvPr/>
        </p:nvSpPr>
        <p:spPr>
          <a:xfrm>
            <a:off x="325288" y="5003393"/>
            <a:ext cx="6839000" cy="971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dirty="0" smtClean="0">
                <a:solidFill>
                  <a:schemeClr val="tx1"/>
                </a:solidFill>
              </a:rPr>
              <a:t>-    </a:t>
            </a:r>
            <a:r>
              <a:rPr lang="en-US" altLang="ja-JP" sz="2400" dirty="0">
                <a:solidFill>
                  <a:schemeClr val="tx1"/>
                </a:solidFill>
              </a:rPr>
              <a:t>public </a:t>
            </a:r>
            <a:r>
              <a:rPr lang="en-US" altLang="ja-JP" sz="2400" dirty="0" err="1">
                <a:solidFill>
                  <a:schemeClr val="tx1"/>
                </a:solidFill>
              </a:rPr>
              <a:t>MainPanel</a:t>
            </a:r>
            <a:r>
              <a:rPr lang="en-US" altLang="ja-JP" sz="2400" dirty="0">
                <a:solidFill>
                  <a:schemeClr val="tx1"/>
                </a:solidFill>
              </a:rPr>
              <a:t>() {</a:t>
            </a:r>
          </a:p>
          <a:p>
            <a:r>
              <a:rPr lang="en-US" altLang="ja-JP" sz="2400" dirty="0">
                <a:solidFill>
                  <a:schemeClr val="tx1"/>
                </a:solidFill>
              </a:rPr>
              <a:t>+    public </a:t>
            </a:r>
            <a:r>
              <a:rPr lang="en-US" altLang="ja-JP" sz="2400" dirty="0" err="1">
                <a:solidFill>
                  <a:schemeClr val="tx1"/>
                </a:solidFill>
              </a:rPr>
              <a:t>MainPanel</a:t>
            </a:r>
            <a:r>
              <a:rPr lang="en-US" altLang="ja-JP" sz="2400" dirty="0">
                <a:solidFill>
                  <a:schemeClr val="tx1"/>
                </a:solidFill>
              </a:rPr>
              <a:t>(</a:t>
            </a:r>
            <a:r>
              <a:rPr lang="en-US" altLang="ja-JP" sz="2400" dirty="0" err="1">
                <a:solidFill>
                  <a:schemeClr val="tx1"/>
                </a:solidFill>
              </a:rPr>
              <a:t>InfoPanel</a:t>
            </a:r>
            <a:r>
              <a:rPr lang="en-US" altLang="ja-JP" sz="2400" dirty="0">
                <a:solidFill>
                  <a:schemeClr val="tx1"/>
                </a:solidFill>
              </a:rPr>
              <a:t> </a:t>
            </a:r>
            <a:r>
              <a:rPr lang="en-US" altLang="ja-JP" sz="2400" dirty="0" err="1">
                <a:solidFill>
                  <a:schemeClr val="tx1"/>
                </a:solidFill>
              </a:rPr>
              <a:t>infoPanel</a:t>
            </a:r>
            <a:r>
              <a:rPr lang="en-US" altLang="ja-JP" sz="2400" dirty="0">
                <a:solidFill>
                  <a:schemeClr val="tx1"/>
                </a:solidFill>
              </a:rPr>
              <a:t>) {</a:t>
            </a:r>
            <a:endParaRPr kumimoji="1" lang="ja-JP" altLang="en-US" sz="2400" dirty="0">
              <a:solidFill>
                <a:schemeClr val="tx1"/>
              </a:solidFill>
            </a:endParaRPr>
          </a:p>
        </p:txBody>
      </p:sp>
      <p:sp>
        <p:nvSpPr>
          <p:cNvPr id="12" name="正方形/長方形 11"/>
          <p:cNvSpPr/>
          <p:nvPr/>
        </p:nvSpPr>
        <p:spPr>
          <a:xfrm>
            <a:off x="295480" y="4581128"/>
            <a:ext cx="7084832" cy="461665"/>
          </a:xfrm>
          <a:prstGeom prst="rect">
            <a:avLst/>
          </a:prstGeom>
        </p:spPr>
        <p:txBody>
          <a:bodyPr wrap="square">
            <a:spAutoFit/>
          </a:bodyPr>
          <a:lstStyle/>
          <a:p>
            <a:r>
              <a:rPr lang="en-US" altLang="ja-JP" sz="2400" dirty="0"/>
              <a:t>※</a:t>
            </a:r>
            <a:r>
              <a:rPr lang="ja-JP" altLang="en-US" sz="2400" dirty="0"/>
              <a:t>被験者がタスクを把握</a:t>
            </a:r>
            <a:r>
              <a:rPr lang="ja-JP" altLang="en-US" sz="2400" dirty="0" smtClean="0"/>
              <a:t>出来なかった</a:t>
            </a:r>
            <a:r>
              <a:rPr lang="en-US" altLang="ja-JP" sz="2400" dirty="0" smtClean="0"/>
              <a:t>changeset</a:t>
            </a:r>
            <a:r>
              <a:rPr lang="ja-JP" altLang="en-US" sz="2400" dirty="0"/>
              <a:t>例</a:t>
            </a:r>
            <a:endParaRPr lang="en-US" altLang="ja-JP" sz="2400" dirty="0"/>
          </a:p>
        </p:txBody>
      </p:sp>
    </p:spTree>
    <p:extLst>
      <p:ext uri="{BB962C8B-B14F-4D97-AF65-F5344CB8AC3E}">
        <p14:creationId xmlns:p14="http://schemas.microsoft.com/office/powerpoint/2010/main" val="160912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実験結果：作業時間</a:t>
            </a:r>
            <a:r>
              <a:rPr lang="en-US" altLang="ja-JP" dirty="0"/>
              <a:t>(</a:t>
            </a:r>
            <a:r>
              <a:rPr lang="ja-JP" altLang="en-US" dirty="0"/>
              <a:t>分</a:t>
            </a:r>
            <a:r>
              <a:rPr lang="en-US" altLang="ja-JP" dirty="0" smtClean="0"/>
              <a:t>)</a:t>
            </a:r>
            <a:endParaRPr kumimoji="1" lang="ja-JP" altLang="en-US" dirty="0"/>
          </a:p>
        </p:txBody>
      </p:sp>
      <p:sp>
        <p:nvSpPr>
          <p:cNvPr id="9" name="コンテンツ プレースホルダー 8"/>
          <p:cNvSpPr>
            <a:spLocks noGrp="1"/>
          </p:cNvSpPr>
          <p:nvPr>
            <p:ph idx="1"/>
          </p:nvPr>
        </p:nvSpPr>
        <p:spPr>
          <a:xfrm>
            <a:off x="457200" y="1556792"/>
            <a:ext cx="8229600" cy="4598692"/>
          </a:xfrm>
          <a:solidFill>
            <a:schemeClr val="bg1"/>
          </a:solidFill>
        </p:spPr>
        <p:txBody>
          <a:bodyPr/>
          <a:lstStyle/>
          <a:p>
            <a:pPr marL="0" indent="0">
              <a:buNone/>
            </a:pPr>
            <a:endParaRPr lang="en-US" altLang="ja-JP" sz="2800" dirty="0" smtClean="0"/>
          </a:p>
          <a:p>
            <a:endParaRPr kumimoji="1" lang="en-US" altLang="ja-JP" sz="2800" dirty="0" smtClean="0"/>
          </a:p>
          <a:p>
            <a:pPr lvl="1"/>
            <a:endParaRPr kumimoji="1" lang="en-US" altLang="ja-JP" sz="2400" dirty="0" smtClean="0"/>
          </a:p>
          <a:p>
            <a:pPr lvl="1"/>
            <a:endParaRPr lang="en-US" altLang="ja-JP" sz="2400" dirty="0"/>
          </a:p>
          <a:p>
            <a:pPr lvl="1"/>
            <a:endParaRPr kumimoji="1" lang="en-US" altLang="ja-JP" sz="2400" dirty="0" smtClean="0"/>
          </a:p>
          <a:p>
            <a:pPr lvl="1"/>
            <a:endParaRPr kumimoji="1" lang="en-US" altLang="ja-JP" sz="1050" dirty="0" smtClean="0"/>
          </a:p>
          <a:p>
            <a:r>
              <a:rPr kumimoji="1" lang="ja-JP" altLang="en-US" sz="2800" b="1" dirty="0" smtClean="0"/>
              <a:t>提案ツールを用いた方が作業時間は長かった</a:t>
            </a:r>
            <a:endParaRPr kumimoji="1" lang="en-US" altLang="ja-JP" sz="2800" b="1" dirty="0" smtClean="0"/>
          </a:p>
          <a:p>
            <a:pPr lvl="1"/>
            <a:r>
              <a:rPr lang="ja-JP" altLang="en-US" sz="2400" b="1" dirty="0" smtClean="0"/>
              <a:t>履歴管理の手間が省けることなどを考えれば増加した時間は許容範囲</a:t>
            </a:r>
            <a:endParaRPr kumimoji="1" lang="en-US" altLang="ja-JP" sz="2400" b="1" dirty="0" smtClean="0"/>
          </a:p>
          <a:p>
            <a:r>
              <a:rPr kumimoji="1" lang="ja-JP" altLang="en-US" sz="2800" dirty="0" smtClean="0"/>
              <a:t>提案ツール</a:t>
            </a:r>
            <a:r>
              <a:rPr lang="ja-JP" altLang="en-US" sz="2800" dirty="0" smtClean="0"/>
              <a:t>を利用した際</a:t>
            </a:r>
            <a:r>
              <a:rPr lang="ja-JP" altLang="en-US" sz="2800" dirty="0"/>
              <a:t>のコーディング時間は全体の半分</a:t>
            </a:r>
            <a:r>
              <a:rPr lang="ja-JP" altLang="en-US" sz="2800" dirty="0" smtClean="0"/>
              <a:t>程度</a:t>
            </a:r>
            <a:endParaRPr lang="ja-JP" altLang="en-US" sz="2800" dirty="0"/>
          </a:p>
        </p:txBody>
      </p:sp>
      <p:sp>
        <p:nvSpPr>
          <p:cNvPr id="7" name="日付プレースホルダー 6"/>
          <p:cNvSpPr>
            <a:spLocks noGrp="1"/>
          </p:cNvSpPr>
          <p:nvPr>
            <p:ph type="dt" sz="half" idx="10"/>
          </p:nvPr>
        </p:nvSpPr>
        <p:spPr/>
        <p:txBody>
          <a:bodyPr/>
          <a:lstStyle/>
          <a:p>
            <a:fld id="{AE903017-FF55-4177-B22B-FAEDF20813F2}" type="datetime1">
              <a:rPr kumimoji="1" lang="ja-JP" altLang="en-US" smtClean="0"/>
              <a:t>2014/2/12</a:t>
            </a:fld>
            <a:endParaRPr kumimoji="1" lang="ja-JP" altLang="en-US"/>
          </a:p>
        </p:txBody>
      </p:sp>
      <p:sp>
        <p:nvSpPr>
          <p:cNvPr id="8" name="スライド番号プレースホルダー 7"/>
          <p:cNvSpPr>
            <a:spLocks noGrp="1"/>
          </p:cNvSpPr>
          <p:nvPr>
            <p:ph type="sldNum" sz="quarter" idx="12"/>
          </p:nvPr>
        </p:nvSpPr>
        <p:spPr/>
        <p:txBody>
          <a:bodyPr/>
          <a:lstStyle/>
          <a:p>
            <a:fld id="{315A762B-A7CB-4288-AEB4-37B69ED0735D}" type="slidenum">
              <a:rPr kumimoji="1" lang="ja-JP" altLang="en-US" smtClean="0"/>
              <a:t>14</a:t>
            </a:fld>
            <a:endParaRPr kumimoji="1" lang="ja-JP" altLang="en-US"/>
          </a:p>
        </p:txBody>
      </p:sp>
      <p:graphicFrame>
        <p:nvGraphicFramePr>
          <p:cNvPr id="10" name="コンテンツ プレースホルダー 10"/>
          <p:cNvGraphicFramePr>
            <a:graphicFrameLocks/>
          </p:cNvGraphicFramePr>
          <p:nvPr>
            <p:extLst>
              <p:ext uri="{D42A27DB-BD31-4B8C-83A1-F6EECF244321}">
                <p14:modId xmlns:p14="http://schemas.microsoft.com/office/powerpoint/2010/main" val="1964425448"/>
              </p:ext>
            </p:extLst>
          </p:nvPr>
        </p:nvGraphicFramePr>
        <p:xfrm>
          <a:off x="1335235" y="1556792"/>
          <a:ext cx="6261101" cy="2494280"/>
        </p:xfrm>
        <a:graphic>
          <a:graphicData uri="http://schemas.openxmlformats.org/drawingml/2006/table">
            <a:tbl>
              <a:tblPr firstRow="1" bandRow="1">
                <a:tableStyleId>{5C22544A-7EE6-4342-B048-85BDC9FD1C3A}</a:tableStyleId>
              </a:tblPr>
              <a:tblGrid>
                <a:gridCol w="936943"/>
                <a:gridCol w="1176655"/>
                <a:gridCol w="1356043"/>
                <a:gridCol w="1435417"/>
                <a:gridCol w="1356043"/>
              </a:tblGrid>
              <a:tr h="370840">
                <a:tc>
                  <a:txBody>
                    <a:bodyPr/>
                    <a:lstStyle/>
                    <a:p>
                      <a:pPr algn="ctr"/>
                      <a:r>
                        <a:rPr lang="ja-JP" altLang="en-US" dirty="0" smtClean="0">
                          <a:solidFill>
                            <a:schemeClr val="tx1"/>
                          </a:solidFill>
                        </a:rPr>
                        <a:t>被験者</a:t>
                      </a:r>
                      <a:endParaRPr kumimoji="1" lang="ja-JP" alt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VCS</a:t>
                      </a:r>
                      <a:r>
                        <a:rPr kumimoji="1" lang="ja-JP" altLang="en-US" dirty="0" smtClean="0">
                          <a:solidFill>
                            <a:schemeClr val="tx1"/>
                          </a:solidFill>
                        </a:rPr>
                        <a:t>のみ</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ja-JP" altLang="en-US" dirty="0" smtClean="0">
                          <a:solidFill>
                            <a:schemeClr val="tx1"/>
                          </a:solidFill>
                        </a:rPr>
                        <a:t>全体</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ja-JP" altLang="en-US" dirty="0" smtClean="0">
                          <a:solidFill>
                            <a:schemeClr val="tx1"/>
                          </a:solidFill>
                        </a:rPr>
                        <a:t>コーディング</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en-US" altLang="ja-JP" dirty="0" smtClean="0">
                          <a:solidFill>
                            <a:schemeClr val="tx1"/>
                          </a:solidFill>
                        </a:rPr>
                        <a:t>Step3</a:t>
                      </a:r>
                      <a:endParaRPr kumimoji="1" lang="ja-JP" altLang="en-US" dirty="0">
                        <a:solidFill>
                          <a:schemeClr val="tx1"/>
                        </a:solidFill>
                      </a:endParaRPr>
                    </a:p>
                  </a:txBody>
                  <a:tcPr/>
                </a:tc>
              </a:tr>
              <a:tr h="370840">
                <a:tc>
                  <a:txBody>
                    <a:bodyPr/>
                    <a:lstStyle/>
                    <a:p>
                      <a:r>
                        <a:rPr kumimoji="1" lang="en-US" altLang="ja-JP" dirty="0" smtClean="0"/>
                        <a:t>A</a:t>
                      </a:r>
                    </a:p>
                  </a:txBody>
                  <a:tcPr/>
                </a:tc>
                <a:tc>
                  <a:txBody>
                    <a:bodyPr/>
                    <a:lstStyle/>
                    <a:p>
                      <a:r>
                        <a:rPr kumimoji="1" lang="en-US" altLang="ja-JP" dirty="0" smtClean="0"/>
                        <a:t>24</a:t>
                      </a:r>
                      <a:endParaRPr kumimoji="1" lang="ja-JP" altLang="en-US" dirty="0"/>
                    </a:p>
                  </a:txBody>
                  <a:tcPr/>
                </a:tc>
                <a:tc>
                  <a:txBody>
                    <a:bodyPr/>
                    <a:lstStyle/>
                    <a:p>
                      <a:r>
                        <a:rPr kumimoji="1" lang="en-US" altLang="ja-JP" dirty="0" smtClean="0"/>
                        <a:t>110</a:t>
                      </a:r>
                      <a:endParaRPr kumimoji="1" lang="ja-JP" altLang="en-US" dirty="0"/>
                    </a:p>
                  </a:txBody>
                  <a:tcPr/>
                </a:tc>
                <a:tc>
                  <a:txBody>
                    <a:bodyPr/>
                    <a:lstStyle/>
                    <a:p>
                      <a:r>
                        <a:rPr kumimoji="1" lang="en-US" altLang="ja-JP" dirty="0" smtClean="0"/>
                        <a:t>48</a:t>
                      </a:r>
                      <a:endParaRPr kumimoji="1" lang="ja-JP" altLang="en-US" dirty="0"/>
                    </a:p>
                  </a:txBody>
                  <a:tcPr/>
                </a:tc>
                <a:tc>
                  <a:txBody>
                    <a:bodyPr/>
                    <a:lstStyle/>
                    <a:p>
                      <a:r>
                        <a:rPr kumimoji="1" lang="en-US" altLang="ja-JP" dirty="0" smtClean="0"/>
                        <a:t>62</a:t>
                      </a:r>
                      <a:endParaRPr kumimoji="1" lang="ja-JP" altLang="en-US" dirty="0"/>
                    </a:p>
                  </a:txBody>
                  <a:tcPr/>
                </a:tc>
              </a:tr>
              <a:tr h="370840">
                <a:tc>
                  <a:txBody>
                    <a:bodyPr/>
                    <a:lstStyle/>
                    <a:p>
                      <a:r>
                        <a:rPr kumimoji="1" lang="en-US" altLang="ja-JP" dirty="0" smtClean="0"/>
                        <a:t>B</a:t>
                      </a:r>
                      <a:endParaRPr kumimoji="1" lang="ja-JP" altLang="en-US" dirty="0"/>
                    </a:p>
                  </a:txBody>
                  <a:tcPr/>
                </a:tc>
                <a:tc>
                  <a:txBody>
                    <a:bodyPr/>
                    <a:lstStyle/>
                    <a:p>
                      <a:r>
                        <a:rPr kumimoji="1" lang="en-US" altLang="ja-JP" dirty="0" smtClean="0"/>
                        <a:t>51</a:t>
                      </a:r>
                      <a:endParaRPr kumimoji="1" lang="ja-JP" altLang="en-US" dirty="0"/>
                    </a:p>
                  </a:txBody>
                  <a:tcPr/>
                </a:tc>
                <a:tc>
                  <a:txBody>
                    <a:bodyPr/>
                    <a:lstStyle/>
                    <a:p>
                      <a:r>
                        <a:rPr kumimoji="1" lang="en-US" altLang="ja-JP" dirty="0" smtClean="0"/>
                        <a:t>114</a:t>
                      </a:r>
                      <a:endParaRPr kumimoji="1" lang="ja-JP" altLang="en-US" dirty="0"/>
                    </a:p>
                  </a:txBody>
                  <a:tcPr/>
                </a:tc>
                <a:tc>
                  <a:txBody>
                    <a:bodyPr/>
                    <a:lstStyle/>
                    <a:p>
                      <a:r>
                        <a:rPr kumimoji="1" lang="en-US" altLang="ja-JP" dirty="0" smtClean="0"/>
                        <a:t>61</a:t>
                      </a:r>
                      <a:endParaRPr kumimoji="1" lang="ja-JP" altLang="en-US" dirty="0"/>
                    </a:p>
                  </a:txBody>
                  <a:tcPr/>
                </a:tc>
                <a:tc>
                  <a:txBody>
                    <a:bodyPr/>
                    <a:lstStyle/>
                    <a:p>
                      <a:r>
                        <a:rPr kumimoji="1" lang="en-US" altLang="ja-JP" dirty="0" smtClean="0"/>
                        <a:t>53</a:t>
                      </a:r>
                      <a:endParaRPr kumimoji="1" lang="ja-JP" altLang="en-US" dirty="0"/>
                    </a:p>
                  </a:txBody>
                  <a:tcPr/>
                </a:tc>
              </a:tr>
              <a:tr h="370840">
                <a:tc>
                  <a:txBody>
                    <a:bodyPr/>
                    <a:lstStyle/>
                    <a:p>
                      <a:r>
                        <a:rPr kumimoji="1" lang="en-US" altLang="ja-JP" dirty="0" smtClean="0"/>
                        <a:t>C</a:t>
                      </a:r>
                      <a:endParaRPr kumimoji="1" lang="ja-JP" altLang="en-US" dirty="0"/>
                    </a:p>
                  </a:txBody>
                  <a:tcPr/>
                </a:tc>
                <a:tc>
                  <a:txBody>
                    <a:bodyPr/>
                    <a:lstStyle/>
                    <a:p>
                      <a:r>
                        <a:rPr kumimoji="1" lang="en-US" altLang="ja-JP" dirty="0" smtClean="0"/>
                        <a:t>84</a:t>
                      </a:r>
                      <a:endParaRPr kumimoji="1" lang="ja-JP" altLang="en-US" dirty="0"/>
                    </a:p>
                  </a:txBody>
                  <a:tcPr/>
                </a:tc>
                <a:tc>
                  <a:txBody>
                    <a:bodyPr/>
                    <a:lstStyle/>
                    <a:p>
                      <a:r>
                        <a:rPr kumimoji="1" lang="en-US" altLang="ja-JP" dirty="0" smtClean="0"/>
                        <a:t>60</a:t>
                      </a:r>
                      <a:endParaRPr kumimoji="1" lang="ja-JP" altLang="en-US" dirty="0"/>
                    </a:p>
                  </a:txBody>
                  <a:tcPr/>
                </a:tc>
                <a:tc>
                  <a:txBody>
                    <a:bodyPr/>
                    <a:lstStyle/>
                    <a:p>
                      <a:r>
                        <a:rPr kumimoji="1" lang="en-US" altLang="ja-JP" dirty="0" smtClean="0"/>
                        <a:t>47</a:t>
                      </a:r>
                      <a:endParaRPr kumimoji="1" lang="ja-JP" altLang="en-US" dirty="0"/>
                    </a:p>
                  </a:txBody>
                  <a:tcPr/>
                </a:tc>
                <a:tc>
                  <a:txBody>
                    <a:bodyPr/>
                    <a:lstStyle/>
                    <a:p>
                      <a:r>
                        <a:rPr kumimoji="1" lang="en-US" altLang="ja-JP" dirty="0" smtClean="0"/>
                        <a:t>13</a:t>
                      </a:r>
                      <a:endParaRPr kumimoji="1" lang="ja-JP" altLang="en-US" dirty="0"/>
                    </a:p>
                  </a:txBody>
                  <a:tcPr/>
                </a:tc>
              </a:tr>
              <a:tr h="370840">
                <a:tc>
                  <a:txBody>
                    <a:bodyPr/>
                    <a:lstStyle/>
                    <a:p>
                      <a:r>
                        <a:rPr kumimoji="1" lang="en-US" altLang="ja-JP" dirty="0" smtClean="0"/>
                        <a:t>D</a:t>
                      </a:r>
                      <a:endParaRPr kumimoji="1" lang="ja-JP" altLang="en-US" dirty="0"/>
                    </a:p>
                  </a:txBody>
                  <a:tcPr/>
                </a:tc>
                <a:tc>
                  <a:txBody>
                    <a:bodyPr/>
                    <a:lstStyle/>
                    <a:p>
                      <a:r>
                        <a:rPr kumimoji="1" lang="en-US" altLang="ja-JP" dirty="0" smtClean="0"/>
                        <a:t>78</a:t>
                      </a:r>
                      <a:endParaRPr kumimoji="1" lang="ja-JP" altLang="en-US" dirty="0"/>
                    </a:p>
                  </a:txBody>
                  <a:tcPr/>
                </a:tc>
                <a:tc>
                  <a:txBody>
                    <a:bodyPr/>
                    <a:lstStyle/>
                    <a:p>
                      <a:r>
                        <a:rPr kumimoji="1" lang="en-US" altLang="ja-JP" dirty="0" smtClean="0"/>
                        <a:t>58</a:t>
                      </a:r>
                      <a:endParaRPr kumimoji="1" lang="ja-JP" altLang="en-US" dirty="0"/>
                    </a:p>
                  </a:txBody>
                  <a:tcPr/>
                </a:tc>
                <a:tc>
                  <a:txBody>
                    <a:bodyPr/>
                    <a:lstStyle/>
                    <a:p>
                      <a:r>
                        <a:rPr kumimoji="1" lang="en-US" altLang="ja-JP" dirty="0" smtClean="0"/>
                        <a:t>29</a:t>
                      </a:r>
                      <a:endParaRPr kumimoji="1" lang="ja-JP" altLang="en-US" dirty="0"/>
                    </a:p>
                  </a:txBody>
                  <a:tcPr/>
                </a:tc>
                <a:tc>
                  <a:txBody>
                    <a:bodyPr/>
                    <a:lstStyle/>
                    <a:p>
                      <a:r>
                        <a:rPr kumimoji="1" lang="en-US" altLang="ja-JP" dirty="0" smtClean="0"/>
                        <a:t>29</a:t>
                      </a:r>
                      <a:endParaRPr kumimoji="1" lang="ja-JP" altLang="en-US" dirty="0"/>
                    </a:p>
                  </a:txBody>
                  <a:tcPr/>
                </a:tc>
              </a:tr>
              <a:tr h="370840">
                <a:tc>
                  <a:txBody>
                    <a:bodyPr/>
                    <a:lstStyle/>
                    <a:p>
                      <a:r>
                        <a:rPr kumimoji="1" lang="ja-JP" altLang="en-US" dirty="0" smtClean="0"/>
                        <a:t>平均</a:t>
                      </a:r>
                      <a:endParaRPr kumimoji="1" lang="ja-JP" altLang="en-US" dirty="0"/>
                    </a:p>
                  </a:txBody>
                  <a:tcPr/>
                </a:tc>
                <a:tc>
                  <a:txBody>
                    <a:bodyPr/>
                    <a:lstStyle/>
                    <a:p>
                      <a:r>
                        <a:rPr kumimoji="1" lang="en-US" altLang="ja-JP" dirty="0" smtClean="0"/>
                        <a:t>62.6</a:t>
                      </a:r>
                      <a:endParaRPr kumimoji="1" lang="ja-JP" altLang="en-US" dirty="0"/>
                    </a:p>
                  </a:txBody>
                  <a:tcPr/>
                </a:tc>
                <a:tc>
                  <a:txBody>
                    <a:bodyPr/>
                    <a:lstStyle/>
                    <a:p>
                      <a:r>
                        <a:rPr kumimoji="1" lang="en-US" altLang="ja-JP" dirty="0" smtClean="0"/>
                        <a:t>85.5</a:t>
                      </a:r>
                      <a:endParaRPr kumimoji="1" lang="ja-JP" altLang="en-US" dirty="0"/>
                    </a:p>
                  </a:txBody>
                  <a:tcPr/>
                </a:tc>
                <a:tc>
                  <a:txBody>
                    <a:bodyPr/>
                    <a:lstStyle/>
                    <a:p>
                      <a:r>
                        <a:rPr kumimoji="1" lang="en-US" altLang="ja-JP" dirty="0" smtClean="0"/>
                        <a:t>46.25</a:t>
                      </a:r>
                      <a:endParaRPr kumimoji="1" lang="ja-JP" altLang="en-US" dirty="0"/>
                    </a:p>
                  </a:txBody>
                  <a:tcPr/>
                </a:tc>
                <a:tc>
                  <a:txBody>
                    <a:bodyPr/>
                    <a:lstStyle/>
                    <a:p>
                      <a:r>
                        <a:rPr kumimoji="1" lang="en-US" altLang="ja-JP" dirty="0" smtClean="0"/>
                        <a:t>39.25</a:t>
                      </a:r>
                      <a:endParaRPr kumimoji="1" lang="ja-JP" altLang="en-US" dirty="0"/>
                    </a:p>
                  </a:txBody>
                  <a:tcPr/>
                </a:tc>
              </a:tr>
            </a:tbl>
          </a:graphicData>
        </a:graphic>
      </p:graphicFrame>
      <p:sp>
        <p:nvSpPr>
          <p:cNvPr id="3" name="正方形/長方形 2"/>
          <p:cNvSpPr/>
          <p:nvPr/>
        </p:nvSpPr>
        <p:spPr>
          <a:xfrm>
            <a:off x="2265172" y="3645024"/>
            <a:ext cx="654239" cy="4572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495475" y="3645024"/>
            <a:ext cx="654239" cy="4572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2983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実験結果：作業時間</a:t>
            </a:r>
            <a:r>
              <a:rPr lang="en-US" altLang="ja-JP" dirty="0"/>
              <a:t>(</a:t>
            </a:r>
            <a:r>
              <a:rPr lang="ja-JP" altLang="en-US" dirty="0"/>
              <a:t>分</a:t>
            </a:r>
            <a:r>
              <a:rPr lang="en-US" altLang="ja-JP" dirty="0" smtClean="0"/>
              <a:t>)</a:t>
            </a:r>
            <a:endParaRPr kumimoji="1" lang="ja-JP" altLang="en-US" dirty="0"/>
          </a:p>
        </p:txBody>
      </p:sp>
      <p:sp>
        <p:nvSpPr>
          <p:cNvPr id="9" name="コンテンツ プレースホルダー 8"/>
          <p:cNvSpPr>
            <a:spLocks noGrp="1"/>
          </p:cNvSpPr>
          <p:nvPr>
            <p:ph idx="1"/>
          </p:nvPr>
        </p:nvSpPr>
        <p:spPr>
          <a:xfrm>
            <a:off x="457200" y="1556792"/>
            <a:ext cx="8229600" cy="4608512"/>
          </a:xfrm>
          <a:solidFill>
            <a:schemeClr val="bg1"/>
          </a:solidFill>
        </p:spPr>
        <p:txBody>
          <a:bodyPr/>
          <a:lstStyle/>
          <a:p>
            <a:pPr marL="0" indent="0">
              <a:buNone/>
            </a:pPr>
            <a:endParaRPr lang="en-US" altLang="ja-JP" sz="2800" dirty="0" smtClean="0"/>
          </a:p>
          <a:p>
            <a:endParaRPr kumimoji="1" lang="en-US" altLang="ja-JP" sz="2800" dirty="0" smtClean="0"/>
          </a:p>
          <a:p>
            <a:pPr lvl="1"/>
            <a:endParaRPr kumimoji="1" lang="en-US" altLang="ja-JP" sz="2400" dirty="0" smtClean="0"/>
          </a:p>
          <a:p>
            <a:pPr lvl="1"/>
            <a:endParaRPr lang="en-US" altLang="ja-JP" sz="2400" dirty="0"/>
          </a:p>
          <a:p>
            <a:pPr lvl="1"/>
            <a:endParaRPr kumimoji="1" lang="en-US" altLang="ja-JP" sz="2400" dirty="0" smtClean="0"/>
          </a:p>
          <a:p>
            <a:pPr lvl="1"/>
            <a:endParaRPr kumimoji="1" lang="en-US" altLang="ja-JP" sz="1050" dirty="0" smtClean="0"/>
          </a:p>
          <a:p>
            <a:r>
              <a:rPr kumimoji="1" lang="ja-JP" altLang="en-US" sz="2800" dirty="0" smtClean="0"/>
              <a:t>提案ツールを用いた方が作業時間は長かった</a:t>
            </a:r>
            <a:endParaRPr kumimoji="1" lang="en-US" altLang="ja-JP" sz="2800" dirty="0" smtClean="0"/>
          </a:p>
          <a:p>
            <a:pPr marL="742950" lvl="2" indent="-342900"/>
            <a:r>
              <a:rPr lang="ja-JP" altLang="en-US" dirty="0"/>
              <a:t>履歴管理</a:t>
            </a:r>
            <a:r>
              <a:rPr lang="ja-JP" altLang="en-US"/>
              <a:t>の</a:t>
            </a:r>
            <a:r>
              <a:rPr lang="ja-JP" altLang="en-US" smtClean="0"/>
              <a:t>手間が省けることなど</a:t>
            </a:r>
            <a:r>
              <a:rPr lang="ja-JP" altLang="en-US" dirty="0"/>
              <a:t>を考えれば増加した時間は許容</a:t>
            </a:r>
            <a:r>
              <a:rPr lang="ja-JP" altLang="en-US" dirty="0" smtClean="0"/>
              <a:t>範囲</a:t>
            </a:r>
            <a:endParaRPr kumimoji="1" lang="en-US" altLang="ja-JP" sz="2800" dirty="0" smtClean="0"/>
          </a:p>
          <a:p>
            <a:r>
              <a:rPr kumimoji="1" lang="ja-JP" altLang="en-US" sz="2800" b="1" dirty="0" smtClean="0"/>
              <a:t>提案ツール</a:t>
            </a:r>
            <a:r>
              <a:rPr lang="ja-JP" altLang="en-US" sz="2800" b="1" dirty="0" smtClean="0"/>
              <a:t>を利用した際</a:t>
            </a:r>
            <a:r>
              <a:rPr kumimoji="1" lang="ja-JP" altLang="en-US" sz="2800" b="1" dirty="0" smtClean="0"/>
              <a:t>のコーディング時間は全体の半分程度</a:t>
            </a:r>
            <a:endParaRPr kumimoji="1" lang="en-US" altLang="ja-JP" sz="2800" b="1" dirty="0" smtClean="0"/>
          </a:p>
        </p:txBody>
      </p:sp>
      <p:sp>
        <p:nvSpPr>
          <p:cNvPr id="7" name="日付プレースホルダー 6"/>
          <p:cNvSpPr>
            <a:spLocks noGrp="1"/>
          </p:cNvSpPr>
          <p:nvPr>
            <p:ph type="dt" sz="half" idx="10"/>
          </p:nvPr>
        </p:nvSpPr>
        <p:spPr/>
        <p:txBody>
          <a:bodyPr/>
          <a:lstStyle/>
          <a:p>
            <a:fld id="{AE903017-FF55-4177-B22B-FAEDF20813F2}" type="datetime1">
              <a:rPr kumimoji="1" lang="ja-JP" altLang="en-US" smtClean="0"/>
              <a:t>2014/2/12</a:t>
            </a:fld>
            <a:endParaRPr kumimoji="1" lang="ja-JP" altLang="en-US"/>
          </a:p>
        </p:txBody>
      </p:sp>
      <p:sp>
        <p:nvSpPr>
          <p:cNvPr id="8" name="スライド番号プレースホルダー 7"/>
          <p:cNvSpPr>
            <a:spLocks noGrp="1"/>
          </p:cNvSpPr>
          <p:nvPr>
            <p:ph type="sldNum" sz="quarter" idx="12"/>
          </p:nvPr>
        </p:nvSpPr>
        <p:spPr/>
        <p:txBody>
          <a:bodyPr/>
          <a:lstStyle/>
          <a:p>
            <a:fld id="{315A762B-A7CB-4288-AEB4-37B69ED0735D}" type="slidenum">
              <a:rPr kumimoji="1" lang="ja-JP" altLang="en-US" smtClean="0"/>
              <a:t>15</a:t>
            </a:fld>
            <a:endParaRPr kumimoji="1" lang="ja-JP" altLang="en-US"/>
          </a:p>
        </p:txBody>
      </p:sp>
      <p:graphicFrame>
        <p:nvGraphicFramePr>
          <p:cNvPr id="10" name="コンテンツ プレースホルダー 10"/>
          <p:cNvGraphicFramePr>
            <a:graphicFrameLocks/>
          </p:cNvGraphicFramePr>
          <p:nvPr>
            <p:extLst>
              <p:ext uri="{D42A27DB-BD31-4B8C-83A1-F6EECF244321}">
                <p14:modId xmlns:p14="http://schemas.microsoft.com/office/powerpoint/2010/main" val="2772609206"/>
              </p:ext>
            </p:extLst>
          </p:nvPr>
        </p:nvGraphicFramePr>
        <p:xfrm>
          <a:off x="1335235" y="1556792"/>
          <a:ext cx="4905058" cy="2494280"/>
        </p:xfrm>
        <a:graphic>
          <a:graphicData uri="http://schemas.openxmlformats.org/drawingml/2006/table">
            <a:tbl>
              <a:tblPr firstRow="1" bandRow="1">
                <a:tableStyleId>{5C22544A-7EE6-4342-B048-85BDC9FD1C3A}</a:tableStyleId>
              </a:tblPr>
              <a:tblGrid>
                <a:gridCol w="936943"/>
                <a:gridCol w="1176655"/>
                <a:gridCol w="1435417"/>
                <a:gridCol w="1356043"/>
              </a:tblGrid>
              <a:tr h="370840">
                <a:tc>
                  <a:txBody>
                    <a:bodyPr/>
                    <a:lstStyle/>
                    <a:p>
                      <a:pPr algn="ctr"/>
                      <a:r>
                        <a:rPr lang="ja-JP" altLang="en-US" dirty="0" smtClean="0">
                          <a:solidFill>
                            <a:schemeClr val="tx1"/>
                          </a:solidFill>
                        </a:rPr>
                        <a:t>被験者</a:t>
                      </a:r>
                      <a:endParaRPr kumimoji="1" lang="ja-JP" alt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VCS</a:t>
                      </a:r>
                      <a:r>
                        <a:rPr kumimoji="1" lang="ja-JP" altLang="en-US" dirty="0" smtClean="0">
                          <a:solidFill>
                            <a:schemeClr val="tx1"/>
                          </a:solidFill>
                        </a:rPr>
                        <a:t>のみ</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ja-JP" altLang="en-US" dirty="0" smtClean="0">
                          <a:solidFill>
                            <a:schemeClr val="tx1"/>
                          </a:solidFill>
                        </a:rPr>
                        <a:t>コーディング</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en-US" altLang="ja-JP" dirty="0" smtClean="0">
                          <a:solidFill>
                            <a:schemeClr val="tx1"/>
                          </a:solidFill>
                        </a:rPr>
                        <a:t>Step3</a:t>
                      </a:r>
                      <a:endParaRPr kumimoji="1" lang="ja-JP" altLang="en-US" dirty="0">
                        <a:solidFill>
                          <a:schemeClr val="tx1"/>
                        </a:solidFill>
                      </a:endParaRPr>
                    </a:p>
                  </a:txBody>
                  <a:tcPr/>
                </a:tc>
              </a:tr>
              <a:tr h="370840">
                <a:tc>
                  <a:txBody>
                    <a:bodyPr/>
                    <a:lstStyle/>
                    <a:p>
                      <a:r>
                        <a:rPr kumimoji="1" lang="en-US" altLang="ja-JP" dirty="0" smtClean="0"/>
                        <a:t>A</a:t>
                      </a:r>
                    </a:p>
                  </a:txBody>
                  <a:tcPr/>
                </a:tc>
                <a:tc>
                  <a:txBody>
                    <a:bodyPr/>
                    <a:lstStyle/>
                    <a:p>
                      <a:r>
                        <a:rPr kumimoji="1" lang="en-US" altLang="ja-JP" dirty="0" smtClean="0"/>
                        <a:t>24</a:t>
                      </a:r>
                      <a:endParaRPr kumimoji="1" lang="ja-JP" altLang="en-US" dirty="0"/>
                    </a:p>
                  </a:txBody>
                  <a:tcPr/>
                </a:tc>
                <a:tc>
                  <a:txBody>
                    <a:bodyPr/>
                    <a:lstStyle/>
                    <a:p>
                      <a:r>
                        <a:rPr kumimoji="1" lang="en-US" altLang="ja-JP" dirty="0" smtClean="0"/>
                        <a:t>48</a:t>
                      </a:r>
                      <a:endParaRPr kumimoji="1" lang="ja-JP" altLang="en-US" dirty="0"/>
                    </a:p>
                  </a:txBody>
                  <a:tcPr/>
                </a:tc>
                <a:tc>
                  <a:txBody>
                    <a:bodyPr/>
                    <a:lstStyle/>
                    <a:p>
                      <a:r>
                        <a:rPr kumimoji="1" lang="en-US" altLang="ja-JP" dirty="0" smtClean="0"/>
                        <a:t>62</a:t>
                      </a:r>
                      <a:endParaRPr kumimoji="1" lang="ja-JP" altLang="en-US" dirty="0"/>
                    </a:p>
                  </a:txBody>
                  <a:tcPr/>
                </a:tc>
              </a:tr>
              <a:tr h="370840">
                <a:tc>
                  <a:txBody>
                    <a:bodyPr/>
                    <a:lstStyle/>
                    <a:p>
                      <a:r>
                        <a:rPr kumimoji="1" lang="en-US" altLang="ja-JP" dirty="0" smtClean="0"/>
                        <a:t>B</a:t>
                      </a:r>
                      <a:endParaRPr kumimoji="1" lang="ja-JP" altLang="en-US" dirty="0"/>
                    </a:p>
                  </a:txBody>
                  <a:tcPr/>
                </a:tc>
                <a:tc>
                  <a:txBody>
                    <a:bodyPr/>
                    <a:lstStyle/>
                    <a:p>
                      <a:r>
                        <a:rPr kumimoji="1" lang="en-US" altLang="ja-JP" dirty="0" smtClean="0"/>
                        <a:t>51</a:t>
                      </a:r>
                      <a:endParaRPr kumimoji="1" lang="ja-JP" altLang="en-US" dirty="0"/>
                    </a:p>
                  </a:txBody>
                  <a:tcPr/>
                </a:tc>
                <a:tc>
                  <a:txBody>
                    <a:bodyPr/>
                    <a:lstStyle/>
                    <a:p>
                      <a:r>
                        <a:rPr kumimoji="1" lang="en-US" altLang="ja-JP" dirty="0" smtClean="0"/>
                        <a:t>61</a:t>
                      </a:r>
                      <a:endParaRPr kumimoji="1" lang="ja-JP" altLang="en-US" dirty="0"/>
                    </a:p>
                  </a:txBody>
                  <a:tcPr/>
                </a:tc>
                <a:tc>
                  <a:txBody>
                    <a:bodyPr/>
                    <a:lstStyle/>
                    <a:p>
                      <a:r>
                        <a:rPr kumimoji="1" lang="en-US" altLang="ja-JP" dirty="0" smtClean="0"/>
                        <a:t>53</a:t>
                      </a:r>
                      <a:endParaRPr kumimoji="1" lang="ja-JP" altLang="en-US" dirty="0"/>
                    </a:p>
                  </a:txBody>
                  <a:tcPr/>
                </a:tc>
              </a:tr>
              <a:tr h="370840">
                <a:tc>
                  <a:txBody>
                    <a:bodyPr/>
                    <a:lstStyle/>
                    <a:p>
                      <a:r>
                        <a:rPr kumimoji="1" lang="en-US" altLang="ja-JP" dirty="0" smtClean="0"/>
                        <a:t>C</a:t>
                      </a:r>
                      <a:endParaRPr kumimoji="1" lang="ja-JP" altLang="en-US" dirty="0"/>
                    </a:p>
                  </a:txBody>
                  <a:tcPr/>
                </a:tc>
                <a:tc>
                  <a:txBody>
                    <a:bodyPr/>
                    <a:lstStyle/>
                    <a:p>
                      <a:r>
                        <a:rPr kumimoji="1" lang="en-US" altLang="ja-JP" dirty="0" smtClean="0"/>
                        <a:t>84</a:t>
                      </a:r>
                      <a:endParaRPr kumimoji="1" lang="ja-JP" altLang="en-US" dirty="0"/>
                    </a:p>
                  </a:txBody>
                  <a:tcPr/>
                </a:tc>
                <a:tc>
                  <a:txBody>
                    <a:bodyPr/>
                    <a:lstStyle/>
                    <a:p>
                      <a:r>
                        <a:rPr kumimoji="1" lang="en-US" altLang="ja-JP" dirty="0" smtClean="0"/>
                        <a:t>47</a:t>
                      </a:r>
                      <a:endParaRPr kumimoji="1" lang="ja-JP" altLang="en-US" dirty="0"/>
                    </a:p>
                  </a:txBody>
                  <a:tcPr/>
                </a:tc>
                <a:tc>
                  <a:txBody>
                    <a:bodyPr/>
                    <a:lstStyle/>
                    <a:p>
                      <a:r>
                        <a:rPr kumimoji="1" lang="en-US" altLang="ja-JP" dirty="0" smtClean="0"/>
                        <a:t>13</a:t>
                      </a:r>
                      <a:endParaRPr kumimoji="1" lang="ja-JP" altLang="en-US" dirty="0"/>
                    </a:p>
                  </a:txBody>
                  <a:tcPr/>
                </a:tc>
              </a:tr>
              <a:tr h="370840">
                <a:tc>
                  <a:txBody>
                    <a:bodyPr/>
                    <a:lstStyle/>
                    <a:p>
                      <a:r>
                        <a:rPr kumimoji="1" lang="en-US" altLang="ja-JP" dirty="0" smtClean="0"/>
                        <a:t>D</a:t>
                      </a:r>
                      <a:endParaRPr kumimoji="1" lang="ja-JP" altLang="en-US" dirty="0"/>
                    </a:p>
                  </a:txBody>
                  <a:tcPr/>
                </a:tc>
                <a:tc>
                  <a:txBody>
                    <a:bodyPr/>
                    <a:lstStyle/>
                    <a:p>
                      <a:r>
                        <a:rPr kumimoji="1" lang="en-US" altLang="ja-JP" dirty="0" smtClean="0"/>
                        <a:t>78</a:t>
                      </a:r>
                      <a:endParaRPr kumimoji="1" lang="ja-JP" altLang="en-US" dirty="0"/>
                    </a:p>
                  </a:txBody>
                  <a:tcPr/>
                </a:tc>
                <a:tc>
                  <a:txBody>
                    <a:bodyPr/>
                    <a:lstStyle/>
                    <a:p>
                      <a:r>
                        <a:rPr kumimoji="1" lang="en-US" altLang="ja-JP" dirty="0" smtClean="0"/>
                        <a:t>29</a:t>
                      </a:r>
                      <a:endParaRPr kumimoji="1" lang="ja-JP" altLang="en-US" dirty="0"/>
                    </a:p>
                  </a:txBody>
                  <a:tcPr/>
                </a:tc>
                <a:tc>
                  <a:txBody>
                    <a:bodyPr/>
                    <a:lstStyle/>
                    <a:p>
                      <a:r>
                        <a:rPr kumimoji="1" lang="en-US" altLang="ja-JP" dirty="0" smtClean="0"/>
                        <a:t>29</a:t>
                      </a:r>
                      <a:endParaRPr kumimoji="1" lang="ja-JP" altLang="en-US" dirty="0"/>
                    </a:p>
                  </a:txBody>
                  <a:tcPr/>
                </a:tc>
              </a:tr>
              <a:tr h="370840">
                <a:tc>
                  <a:txBody>
                    <a:bodyPr/>
                    <a:lstStyle/>
                    <a:p>
                      <a:r>
                        <a:rPr kumimoji="1" lang="ja-JP" altLang="en-US" dirty="0" smtClean="0"/>
                        <a:t>平均</a:t>
                      </a:r>
                      <a:endParaRPr kumimoji="1" lang="ja-JP" altLang="en-US" dirty="0"/>
                    </a:p>
                  </a:txBody>
                  <a:tcPr/>
                </a:tc>
                <a:tc>
                  <a:txBody>
                    <a:bodyPr/>
                    <a:lstStyle/>
                    <a:p>
                      <a:r>
                        <a:rPr kumimoji="1" lang="en-US" altLang="ja-JP" dirty="0" smtClean="0"/>
                        <a:t>62.6</a:t>
                      </a:r>
                      <a:endParaRPr kumimoji="1" lang="ja-JP" altLang="en-US" dirty="0"/>
                    </a:p>
                  </a:txBody>
                  <a:tcPr/>
                </a:tc>
                <a:tc>
                  <a:txBody>
                    <a:bodyPr/>
                    <a:lstStyle/>
                    <a:p>
                      <a:r>
                        <a:rPr kumimoji="1" lang="en-US" altLang="ja-JP" dirty="0" smtClean="0"/>
                        <a:t>46.25</a:t>
                      </a:r>
                      <a:endParaRPr kumimoji="1" lang="ja-JP" altLang="en-US" dirty="0"/>
                    </a:p>
                  </a:txBody>
                  <a:tcPr/>
                </a:tc>
                <a:tc>
                  <a:txBody>
                    <a:bodyPr/>
                    <a:lstStyle/>
                    <a:p>
                      <a:r>
                        <a:rPr kumimoji="1" lang="en-US" altLang="ja-JP" dirty="0" smtClean="0"/>
                        <a:t>39.25</a:t>
                      </a:r>
                      <a:endParaRPr kumimoji="1" lang="ja-JP" altLang="en-US" dirty="0"/>
                    </a:p>
                  </a:txBody>
                  <a:tcPr/>
                </a:tc>
              </a:tr>
            </a:tbl>
          </a:graphicData>
        </a:graphic>
      </p:graphicFrame>
      <p:graphicFrame>
        <p:nvGraphicFramePr>
          <p:cNvPr id="12" name="コンテンツ プレースホルダー 10"/>
          <p:cNvGraphicFramePr>
            <a:graphicFrameLocks/>
          </p:cNvGraphicFramePr>
          <p:nvPr>
            <p:extLst>
              <p:ext uri="{D42A27DB-BD31-4B8C-83A1-F6EECF244321}">
                <p14:modId xmlns:p14="http://schemas.microsoft.com/office/powerpoint/2010/main" val="3383403267"/>
              </p:ext>
            </p:extLst>
          </p:nvPr>
        </p:nvGraphicFramePr>
        <p:xfrm>
          <a:off x="1335235" y="1556792"/>
          <a:ext cx="6261101" cy="2494280"/>
        </p:xfrm>
        <a:graphic>
          <a:graphicData uri="http://schemas.openxmlformats.org/drawingml/2006/table">
            <a:tbl>
              <a:tblPr firstRow="1" bandRow="1">
                <a:tableStyleId>{5C22544A-7EE6-4342-B048-85BDC9FD1C3A}</a:tableStyleId>
              </a:tblPr>
              <a:tblGrid>
                <a:gridCol w="936943"/>
                <a:gridCol w="1176655"/>
                <a:gridCol w="1356043"/>
                <a:gridCol w="1435417"/>
                <a:gridCol w="1356043"/>
              </a:tblGrid>
              <a:tr h="370840">
                <a:tc>
                  <a:txBody>
                    <a:bodyPr/>
                    <a:lstStyle/>
                    <a:p>
                      <a:pPr algn="ctr"/>
                      <a:r>
                        <a:rPr lang="ja-JP" altLang="en-US" dirty="0" smtClean="0">
                          <a:solidFill>
                            <a:schemeClr val="tx1"/>
                          </a:solidFill>
                        </a:rPr>
                        <a:t>被験者</a:t>
                      </a:r>
                      <a:endParaRPr kumimoji="1" lang="ja-JP" altLang="en-US"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VCS</a:t>
                      </a:r>
                      <a:r>
                        <a:rPr kumimoji="1" lang="ja-JP" altLang="en-US" dirty="0" smtClean="0">
                          <a:solidFill>
                            <a:schemeClr val="tx1"/>
                          </a:solidFill>
                        </a:rPr>
                        <a:t>のみ</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ja-JP" altLang="en-US" dirty="0" smtClean="0">
                          <a:solidFill>
                            <a:schemeClr val="tx1"/>
                          </a:solidFill>
                        </a:rPr>
                        <a:t>全体</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ja-JP" altLang="en-US" dirty="0" smtClean="0">
                          <a:solidFill>
                            <a:schemeClr val="tx1"/>
                          </a:solidFill>
                        </a:rPr>
                        <a:t>コーディング</a:t>
                      </a:r>
                      <a:endParaRPr kumimoji="1" lang="ja-JP" altLang="en-US" dirty="0">
                        <a:solidFill>
                          <a:schemeClr val="tx1"/>
                        </a:solidFill>
                      </a:endParaRPr>
                    </a:p>
                  </a:txBody>
                  <a:tcPr/>
                </a:tc>
                <a:tc>
                  <a:txBody>
                    <a:bodyPr/>
                    <a:lstStyle/>
                    <a:p>
                      <a:pPr algn="ctr"/>
                      <a:r>
                        <a:rPr kumimoji="1" lang="ja-JP" altLang="en-US" dirty="0" smtClean="0">
                          <a:solidFill>
                            <a:schemeClr val="tx1"/>
                          </a:solidFill>
                        </a:rPr>
                        <a:t>提案ツール</a:t>
                      </a:r>
                      <a:endParaRPr kumimoji="1" lang="en-US" altLang="ja-JP" dirty="0" smtClean="0">
                        <a:solidFill>
                          <a:schemeClr val="tx1"/>
                        </a:solidFill>
                      </a:endParaRPr>
                    </a:p>
                    <a:p>
                      <a:pPr algn="ctr"/>
                      <a:r>
                        <a:rPr kumimoji="1" lang="en-US" altLang="ja-JP" dirty="0" smtClean="0">
                          <a:solidFill>
                            <a:schemeClr val="tx1"/>
                          </a:solidFill>
                        </a:rPr>
                        <a:t>Step3</a:t>
                      </a:r>
                      <a:endParaRPr kumimoji="1" lang="ja-JP" altLang="en-US" dirty="0">
                        <a:solidFill>
                          <a:schemeClr val="tx1"/>
                        </a:solidFill>
                      </a:endParaRPr>
                    </a:p>
                  </a:txBody>
                  <a:tcPr/>
                </a:tc>
              </a:tr>
              <a:tr h="370840">
                <a:tc>
                  <a:txBody>
                    <a:bodyPr/>
                    <a:lstStyle/>
                    <a:p>
                      <a:r>
                        <a:rPr kumimoji="1" lang="en-US" altLang="ja-JP" dirty="0" smtClean="0"/>
                        <a:t>A</a:t>
                      </a:r>
                    </a:p>
                  </a:txBody>
                  <a:tcPr/>
                </a:tc>
                <a:tc>
                  <a:txBody>
                    <a:bodyPr/>
                    <a:lstStyle/>
                    <a:p>
                      <a:r>
                        <a:rPr kumimoji="1" lang="en-US" altLang="ja-JP" dirty="0" smtClean="0"/>
                        <a:t>24</a:t>
                      </a:r>
                      <a:endParaRPr kumimoji="1" lang="ja-JP" altLang="en-US" dirty="0"/>
                    </a:p>
                  </a:txBody>
                  <a:tcPr/>
                </a:tc>
                <a:tc>
                  <a:txBody>
                    <a:bodyPr/>
                    <a:lstStyle/>
                    <a:p>
                      <a:r>
                        <a:rPr kumimoji="1" lang="en-US" altLang="ja-JP" dirty="0" smtClean="0"/>
                        <a:t>110</a:t>
                      </a:r>
                      <a:endParaRPr kumimoji="1" lang="ja-JP" altLang="en-US" dirty="0"/>
                    </a:p>
                  </a:txBody>
                  <a:tcPr/>
                </a:tc>
                <a:tc>
                  <a:txBody>
                    <a:bodyPr/>
                    <a:lstStyle/>
                    <a:p>
                      <a:r>
                        <a:rPr kumimoji="1" lang="en-US" altLang="ja-JP" dirty="0" smtClean="0"/>
                        <a:t>48</a:t>
                      </a:r>
                      <a:endParaRPr kumimoji="1" lang="ja-JP" altLang="en-US" dirty="0"/>
                    </a:p>
                  </a:txBody>
                  <a:tcPr/>
                </a:tc>
                <a:tc>
                  <a:txBody>
                    <a:bodyPr/>
                    <a:lstStyle/>
                    <a:p>
                      <a:r>
                        <a:rPr kumimoji="1" lang="en-US" altLang="ja-JP" dirty="0" smtClean="0"/>
                        <a:t>62</a:t>
                      </a:r>
                      <a:endParaRPr kumimoji="1" lang="ja-JP" altLang="en-US" dirty="0"/>
                    </a:p>
                  </a:txBody>
                  <a:tcPr/>
                </a:tc>
              </a:tr>
              <a:tr h="370840">
                <a:tc>
                  <a:txBody>
                    <a:bodyPr/>
                    <a:lstStyle/>
                    <a:p>
                      <a:r>
                        <a:rPr kumimoji="1" lang="en-US" altLang="ja-JP" dirty="0" smtClean="0"/>
                        <a:t>B</a:t>
                      </a:r>
                      <a:endParaRPr kumimoji="1" lang="ja-JP" altLang="en-US" dirty="0"/>
                    </a:p>
                  </a:txBody>
                  <a:tcPr/>
                </a:tc>
                <a:tc>
                  <a:txBody>
                    <a:bodyPr/>
                    <a:lstStyle/>
                    <a:p>
                      <a:r>
                        <a:rPr kumimoji="1" lang="en-US" altLang="ja-JP" dirty="0" smtClean="0"/>
                        <a:t>51</a:t>
                      </a:r>
                      <a:endParaRPr kumimoji="1" lang="ja-JP" altLang="en-US" dirty="0"/>
                    </a:p>
                  </a:txBody>
                  <a:tcPr/>
                </a:tc>
                <a:tc>
                  <a:txBody>
                    <a:bodyPr/>
                    <a:lstStyle/>
                    <a:p>
                      <a:r>
                        <a:rPr kumimoji="1" lang="en-US" altLang="ja-JP" dirty="0" smtClean="0"/>
                        <a:t>114</a:t>
                      </a:r>
                      <a:endParaRPr kumimoji="1" lang="ja-JP" altLang="en-US" dirty="0"/>
                    </a:p>
                  </a:txBody>
                  <a:tcPr/>
                </a:tc>
                <a:tc>
                  <a:txBody>
                    <a:bodyPr/>
                    <a:lstStyle/>
                    <a:p>
                      <a:r>
                        <a:rPr kumimoji="1" lang="en-US" altLang="ja-JP" dirty="0" smtClean="0"/>
                        <a:t>61</a:t>
                      </a:r>
                      <a:endParaRPr kumimoji="1" lang="ja-JP" altLang="en-US" dirty="0"/>
                    </a:p>
                  </a:txBody>
                  <a:tcPr/>
                </a:tc>
                <a:tc>
                  <a:txBody>
                    <a:bodyPr/>
                    <a:lstStyle/>
                    <a:p>
                      <a:r>
                        <a:rPr kumimoji="1" lang="en-US" altLang="ja-JP" dirty="0" smtClean="0"/>
                        <a:t>53</a:t>
                      </a:r>
                      <a:endParaRPr kumimoji="1" lang="ja-JP" altLang="en-US" dirty="0"/>
                    </a:p>
                  </a:txBody>
                  <a:tcPr/>
                </a:tc>
              </a:tr>
              <a:tr h="370840">
                <a:tc>
                  <a:txBody>
                    <a:bodyPr/>
                    <a:lstStyle/>
                    <a:p>
                      <a:r>
                        <a:rPr kumimoji="1" lang="en-US" altLang="ja-JP" dirty="0" smtClean="0"/>
                        <a:t>C</a:t>
                      </a:r>
                      <a:endParaRPr kumimoji="1" lang="ja-JP" altLang="en-US" dirty="0"/>
                    </a:p>
                  </a:txBody>
                  <a:tcPr/>
                </a:tc>
                <a:tc>
                  <a:txBody>
                    <a:bodyPr/>
                    <a:lstStyle/>
                    <a:p>
                      <a:r>
                        <a:rPr kumimoji="1" lang="en-US" altLang="ja-JP" dirty="0" smtClean="0"/>
                        <a:t>84</a:t>
                      </a:r>
                      <a:endParaRPr kumimoji="1" lang="ja-JP" altLang="en-US" dirty="0"/>
                    </a:p>
                  </a:txBody>
                  <a:tcPr/>
                </a:tc>
                <a:tc>
                  <a:txBody>
                    <a:bodyPr/>
                    <a:lstStyle/>
                    <a:p>
                      <a:r>
                        <a:rPr kumimoji="1" lang="en-US" altLang="ja-JP" dirty="0" smtClean="0"/>
                        <a:t>60</a:t>
                      </a:r>
                      <a:endParaRPr kumimoji="1" lang="ja-JP" altLang="en-US" dirty="0"/>
                    </a:p>
                  </a:txBody>
                  <a:tcPr/>
                </a:tc>
                <a:tc>
                  <a:txBody>
                    <a:bodyPr/>
                    <a:lstStyle/>
                    <a:p>
                      <a:r>
                        <a:rPr kumimoji="1" lang="en-US" altLang="ja-JP" dirty="0" smtClean="0"/>
                        <a:t>47</a:t>
                      </a:r>
                      <a:endParaRPr kumimoji="1" lang="ja-JP" altLang="en-US" dirty="0"/>
                    </a:p>
                  </a:txBody>
                  <a:tcPr/>
                </a:tc>
                <a:tc>
                  <a:txBody>
                    <a:bodyPr/>
                    <a:lstStyle/>
                    <a:p>
                      <a:r>
                        <a:rPr kumimoji="1" lang="en-US" altLang="ja-JP" dirty="0" smtClean="0"/>
                        <a:t>13</a:t>
                      </a:r>
                      <a:endParaRPr kumimoji="1" lang="ja-JP" altLang="en-US" dirty="0"/>
                    </a:p>
                  </a:txBody>
                  <a:tcPr/>
                </a:tc>
              </a:tr>
              <a:tr h="370840">
                <a:tc>
                  <a:txBody>
                    <a:bodyPr/>
                    <a:lstStyle/>
                    <a:p>
                      <a:r>
                        <a:rPr kumimoji="1" lang="en-US" altLang="ja-JP" dirty="0" smtClean="0"/>
                        <a:t>D</a:t>
                      </a:r>
                      <a:endParaRPr kumimoji="1" lang="ja-JP" altLang="en-US" dirty="0"/>
                    </a:p>
                  </a:txBody>
                  <a:tcPr/>
                </a:tc>
                <a:tc>
                  <a:txBody>
                    <a:bodyPr/>
                    <a:lstStyle/>
                    <a:p>
                      <a:r>
                        <a:rPr kumimoji="1" lang="en-US" altLang="ja-JP" dirty="0" smtClean="0"/>
                        <a:t>78</a:t>
                      </a:r>
                      <a:endParaRPr kumimoji="1" lang="ja-JP" altLang="en-US" dirty="0"/>
                    </a:p>
                  </a:txBody>
                  <a:tcPr/>
                </a:tc>
                <a:tc>
                  <a:txBody>
                    <a:bodyPr/>
                    <a:lstStyle/>
                    <a:p>
                      <a:r>
                        <a:rPr kumimoji="1" lang="en-US" altLang="ja-JP" dirty="0" smtClean="0"/>
                        <a:t>58</a:t>
                      </a:r>
                      <a:endParaRPr kumimoji="1" lang="ja-JP" altLang="en-US" dirty="0"/>
                    </a:p>
                  </a:txBody>
                  <a:tcPr/>
                </a:tc>
                <a:tc>
                  <a:txBody>
                    <a:bodyPr/>
                    <a:lstStyle/>
                    <a:p>
                      <a:r>
                        <a:rPr kumimoji="1" lang="en-US" altLang="ja-JP" dirty="0" smtClean="0"/>
                        <a:t>29</a:t>
                      </a:r>
                      <a:endParaRPr kumimoji="1" lang="ja-JP" altLang="en-US" dirty="0"/>
                    </a:p>
                  </a:txBody>
                  <a:tcPr/>
                </a:tc>
                <a:tc>
                  <a:txBody>
                    <a:bodyPr/>
                    <a:lstStyle/>
                    <a:p>
                      <a:r>
                        <a:rPr kumimoji="1" lang="en-US" altLang="ja-JP" dirty="0" smtClean="0"/>
                        <a:t>29</a:t>
                      </a:r>
                      <a:endParaRPr kumimoji="1" lang="ja-JP" altLang="en-US" dirty="0"/>
                    </a:p>
                  </a:txBody>
                  <a:tcPr/>
                </a:tc>
              </a:tr>
              <a:tr h="370840">
                <a:tc>
                  <a:txBody>
                    <a:bodyPr/>
                    <a:lstStyle/>
                    <a:p>
                      <a:r>
                        <a:rPr kumimoji="1" lang="ja-JP" altLang="en-US" dirty="0" smtClean="0"/>
                        <a:t>平均</a:t>
                      </a:r>
                      <a:endParaRPr kumimoji="1" lang="ja-JP" altLang="en-US" dirty="0"/>
                    </a:p>
                  </a:txBody>
                  <a:tcPr/>
                </a:tc>
                <a:tc>
                  <a:txBody>
                    <a:bodyPr/>
                    <a:lstStyle/>
                    <a:p>
                      <a:r>
                        <a:rPr kumimoji="1" lang="en-US" altLang="ja-JP" dirty="0" smtClean="0"/>
                        <a:t>62.6</a:t>
                      </a:r>
                      <a:endParaRPr kumimoji="1" lang="ja-JP" altLang="en-US" dirty="0"/>
                    </a:p>
                  </a:txBody>
                  <a:tcPr/>
                </a:tc>
                <a:tc>
                  <a:txBody>
                    <a:bodyPr/>
                    <a:lstStyle/>
                    <a:p>
                      <a:r>
                        <a:rPr kumimoji="1" lang="en-US" altLang="ja-JP" dirty="0" smtClean="0"/>
                        <a:t>85.5</a:t>
                      </a:r>
                      <a:endParaRPr kumimoji="1" lang="ja-JP" altLang="en-US" dirty="0"/>
                    </a:p>
                  </a:txBody>
                  <a:tcPr/>
                </a:tc>
                <a:tc>
                  <a:txBody>
                    <a:bodyPr/>
                    <a:lstStyle/>
                    <a:p>
                      <a:r>
                        <a:rPr kumimoji="1" lang="en-US" altLang="ja-JP" dirty="0" smtClean="0"/>
                        <a:t>46.25</a:t>
                      </a:r>
                      <a:endParaRPr kumimoji="1" lang="ja-JP" altLang="en-US" dirty="0"/>
                    </a:p>
                  </a:txBody>
                  <a:tcPr/>
                </a:tc>
                <a:tc>
                  <a:txBody>
                    <a:bodyPr/>
                    <a:lstStyle/>
                    <a:p>
                      <a:r>
                        <a:rPr kumimoji="1" lang="en-US" altLang="ja-JP" dirty="0" smtClean="0"/>
                        <a:t>39.25</a:t>
                      </a:r>
                      <a:endParaRPr kumimoji="1" lang="ja-JP" altLang="en-US" dirty="0"/>
                    </a:p>
                  </a:txBody>
                  <a:tcPr/>
                </a:tc>
              </a:tr>
            </a:tbl>
          </a:graphicData>
        </a:graphic>
      </p:graphicFrame>
      <p:sp>
        <p:nvSpPr>
          <p:cNvPr id="13" name="正方形/長方形 12"/>
          <p:cNvSpPr/>
          <p:nvPr/>
        </p:nvSpPr>
        <p:spPr>
          <a:xfrm>
            <a:off x="4863627" y="3645024"/>
            <a:ext cx="654239" cy="4572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495475" y="3645024"/>
            <a:ext cx="654239" cy="4572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303787" y="3645024"/>
            <a:ext cx="654239" cy="4572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2983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利用者の</a:t>
            </a:r>
            <a:r>
              <a:rPr lang="ja-JP" altLang="en-US" dirty="0" smtClean="0"/>
              <a:t>感想</a:t>
            </a:r>
            <a:endParaRPr kumimoji="1" lang="ja-JP" altLang="en-US" dirty="0"/>
          </a:p>
        </p:txBody>
      </p:sp>
      <p:sp>
        <p:nvSpPr>
          <p:cNvPr id="3" name="コンテンツ プレースホルダー 2"/>
          <p:cNvSpPr>
            <a:spLocks noGrp="1"/>
          </p:cNvSpPr>
          <p:nvPr>
            <p:ph idx="1"/>
          </p:nvPr>
        </p:nvSpPr>
        <p:spPr>
          <a:xfrm>
            <a:off x="45720" y="1600200"/>
            <a:ext cx="9052560" cy="4525963"/>
          </a:xfrm>
        </p:spPr>
        <p:txBody>
          <a:bodyPr/>
          <a:lstStyle/>
          <a:p>
            <a:r>
              <a:rPr lang="ja-JP" altLang="en-US" dirty="0" smtClean="0"/>
              <a:t>タスク</a:t>
            </a:r>
            <a:r>
              <a:rPr lang="ja-JP" altLang="en-US" dirty="0"/>
              <a:t>の境界がはっきりしているプログラム開発には有用そう</a:t>
            </a:r>
            <a:endParaRPr lang="en-US" altLang="ja-JP" dirty="0"/>
          </a:p>
          <a:p>
            <a:r>
              <a:rPr lang="ja-JP" altLang="en-US" dirty="0"/>
              <a:t>ゲーム感覚でコミットを作ることができる</a:t>
            </a:r>
            <a:endParaRPr lang="en-US" altLang="ja-JP" dirty="0"/>
          </a:p>
          <a:p>
            <a:r>
              <a:rPr lang="ja-JP" altLang="en-US" dirty="0"/>
              <a:t>タスクを気にせずコードを書くことに集中できる</a:t>
            </a:r>
            <a:endParaRPr lang="en-US" altLang="ja-JP" dirty="0"/>
          </a:p>
          <a:p>
            <a:r>
              <a:rPr lang="ja-JP" altLang="en-US" dirty="0"/>
              <a:t>行単位作業履歴の数が多すぎる、</a:t>
            </a:r>
            <a:r>
              <a:rPr lang="ja-JP" altLang="en-US" dirty="0" smtClean="0"/>
              <a:t>細かすぎる</a:t>
            </a:r>
            <a:endParaRPr lang="en-US" altLang="ja-JP" dirty="0" smtClean="0"/>
          </a:p>
          <a:p>
            <a:pPr lvl="1"/>
            <a:r>
              <a:rPr lang="en-US" altLang="ja-JP" dirty="0" smtClean="0"/>
              <a:t>TLC</a:t>
            </a:r>
            <a:r>
              <a:rPr lang="ja-JP" altLang="en-US" dirty="0" smtClean="0"/>
              <a:t>失敗事例、</a:t>
            </a:r>
            <a:r>
              <a:rPr lang="en-US" altLang="ja-JP" dirty="0" smtClean="0"/>
              <a:t>Step3</a:t>
            </a:r>
            <a:r>
              <a:rPr lang="ja-JP" altLang="en-US" dirty="0" smtClean="0"/>
              <a:t>が長時間である原因</a:t>
            </a:r>
            <a:endParaRPr lang="en-US" altLang="ja-JP" dirty="0" smtClean="0"/>
          </a:p>
          <a:p>
            <a:pPr marL="0" indent="0" algn="ctr">
              <a:buNone/>
            </a:pPr>
            <a:r>
              <a:rPr kumimoji="1" lang="ja-JP" altLang="en-US" dirty="0" smtClean="0">
                <a:solidFill>
                  <a:srgbClr val="FF0000"/>
                </a:solidFill>
              </a:rPr>
              <a:t>提示する作業履歴の量を減らす</a:t>
            </a:r>
            <a:endParaRPr kumimoji="1" lang="en-US" altLang="ja-JP" dirty="0" smtClean="0">
              <a:solidFill>
                <a:srgbClr val="FF0000"/>
              </a:solidFill>
            </a:endParaRPr>
          </a:p>
          <a:p>
            <a:pPr marL="0" indent="0" algn="ctr">
              <a:buNone/>
            </a:pPr>
            <a:r>
              <a:rPr kumimoji="1" lang="ja-JP" altLang="en-US" dirty="0" smtClean="0">
                <a:solidFill>
                  <a:srgbClr val="FF0000"/>
                </a:solidFill>
              </a:rPr>
              <a:t>理解しやすい作業履歴を提示する</a:t>
            </a:r>
            <a:endParaRPr kumimoji="1" lang="ja-JP" altLang="en-US" dirty="0">
              <a:solidFill>
                <a:srgbClr val="FF0000"/>
              </a:solidFill>
            </a:endParaRPr>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16</a:t>
            </a:fld>
            <a:endParaRPr kumimoji="1" lang="ja-JP" altLang="en-US"/>
          </a:p>
        </p:txBody>
      </p:sp>
    </p:spTree>
    <p:extLst>
      <p:ext uri="{BB962C8B-B14F-4D97-AF65-F5344CB8AC3E}">
        <p14:creationId xmlns:p14="http://schemas.microsoft.com/office/powerpoint/2010/main" val="14115556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56064" y="1546785"/>
            <a:ext cx="9052560" cy="4978559"/>
          </a:xfrm>
        </p:spPr>
        <p:txBody>
          <a:bodyPr>
            <a:normAutofit/>
          </a:bodyPr>
          <a:lstStyle/>
          <a:p>
            <a:r>
              <a:rPr lang="en-US" altLang="ja-JP" sz="3000" dirty="0" smtClean="0"/>
              <a:t>Task Level Commit</a:t>
            </a:r>
            <a:r>
              <a:rPr lang="ja-JP" altLang="en-US" sz="3000" dirty="0" smtClean="0"/>
              <a:t>を支援する手法</a:t>
            </a:r>
            <a:endParaRPr lang="en-US" altLang="ja-JP" sz="3000" dirty="0" smtClean="0"/>
          </a:p>
          <a:p>
            <a:pPr lvl="1"/>
            <a:r>
              <a:rPr lang="ja-JP" altLang="en-US" dirty="0"/>
              <a:t>作業</a:t>
            </a:r>
            <a:r>
              <a:rPr lang="ja-JP" altLang="en-US" dirty="0" smtClean="0"/>
              <a:t>履歴の自動収集と行単位作業履歴の作成</a:t>
            </a:r>
            <a:endParaRPr lang="en-US" altLang="ja-JP" dirty="0" smtClean="0"/>
          </a:p>
          <a:p>
            <a:pPr lvl="1"/>
            <a:r>
              <a:rPr lang="en-US" altLang="ja-JP" dirty="0" smtClean="0"/>
              <a:t>TLC</a:t>
            </a:r>
            <a:r>
              <a:rPr lang="ja-JP" altLang="en-US" dirty="0" smtClean="0"/>
              <a:t>のための行単位履歴の統合</a:t>
            </a:r>
            <a:endParaRPr lang="en-US" altLang="ja-JP" dirty="0" smtClean="0"/>
          </a:p>
          <a:p>
            <a:r>
              <a:rPr lang="ja-JP" altLang="en-US" dirty="0" smtClean="0"/>
              <a:t>ツールを実装</a:t>
            </a:r>
            <a:endParaRPr lang="en-US" altLang="ja-JP" dirty="0" smtClean="0"/>
          </a:p>
          <a:p>
            <a:r>
              <a:rPr lang="ja-JP" altLang="en-US" dirty="0"/>
              <a:t>作業時間</a:t>
            </a:r>
            <a:r>
              <a:rPr lang="ja-JP" altLang="en-US" dirty="0" smtClean="0"/>
              <a:t>は</a:t>
            </a:r>
            <a:r>
              <a:rPr lang="ja-JP" altLang="en-US" dirty="0"/>
              <a:t>伸びた</a:t>
            </a:r>
            <a:r>
              <a:rPr lang="ja-JP" altLang="en-US" dirty="0" smtClean="0"/>
              <a:t>が</a:t>
            </a:r>
            <a:r>
              <a:rPr lang="en-US" altLang="ja-JP" dirty="0" smtClean="0"/>
              <a:t>TLC</a:t>
            </a:r>
            <a:r>
              <a:rPr lang="ja-JP" altLang="en-US" dirty="0" smtClean="0"/>
              <a:t>順守率は改善</a:t>
            </a:r>
            <a:endParaRPr lang="en-US" altLang="ja-JP" dirty="0" smtClean="0"/>
          </a:p>
          <a:p>
            <a:r>
              <a:rPr lang="ja-JP" altLang="en-US" dirty="0"/>
              <a:t>今後の課題</a:t>
            </a:r>
          </a:p>
          <a:p>
            <a:pPr lvl="1"/>
            <a:r>
              <a:rPr lang="en-US" altLang="ja-JP" dirty="0" smtClean="0"/>
              <a:t>TLC</a:t>
            </a:r>
            <a:r>
              <a:rPr lang="ja-JP" altLang="en-US" dirty="0" smtClean="0"/>
              <a:t>化する履歴のより良い粒度、提示方法の考案</a:t>
            </a:r>
            <a:endParaRPr lang="en-US" altLang="ja-JP" dirty="0" smtClean="0"/>
          </a:p>
          <a:p>
            <a:pPr lvl="1"/>
            <a:r>
              <a:rPr lang="en-US" altLang="ja-JP" dirty="0" smtClean="0"/>
              <a:t>GUI</a:t>
            </a:r>
            <a:r>
              <a:rPr lang="ja-JP" altLang="en-US" dirty="0" smtClean="0"/>
              <a:t>の充実</a:t>
            </a:r>
            <a:endParaRPr lang="en-US" altLang="ja-JP" dirty="0" smtClean="0"/>
          </a:p>
        </p:txBody>
      </p:sp>
      <p:sp>
        <p:nvSpPr>
          <p:cNvPr id="4" name="日付プレースホルダー 3"/>
          <p:cNvSpPr>
            <a:spLocks noGrp="1"/>
          </p:cNvSpPr>
          <p:nvPr>
            <p:ph type="dt" sz="half" idx="10"/>
          </p:nvPr>
        </p:nvSpPr>
        <p:spPr/>
        <p:txBody>
          <a:bodyPr/>
          <a:lstStyle/>
          <a:p>
            <a:fld id="{670AC802-5B03-43FD-B9C4-89669554D178}" type="datetime1">
              <a:rPr kumimoji="1" lang="ja-JP" altLang="en-US" smtClean="0"/>
              <a:t>2014/2/12</a:t>
            </a:fld>
            <a:endParaRPr kumimoji="1" lang="ja-JP" altLang="en-US"/>
          </a:p>
        </p:txBody>
      </p:sp>
      <p:sp>
        <p:nvSpPr>
          <p:cNvPr id="6" name="スライド番号プレースホルダー 5"/>
          <p:cNvSpPr>
            <a:spLocks noGrp="1"/>
          </p:cNvSpPr>
          <p:nvPr>
            <p:ph type="sldNum" sz="quarter" idx="12"/>
          </p:nvPr>
        </p:nvSpPr>
        <p:spPr/>
        <p:txBody>
          <a:bodyPr/>
          <a:lstStyle/>
          <a:p>
            <a:fld id="{315A762B-A7CB-4288-AEB4-37B69ED0735D}" type="slidenum">
              <a:rPr kumimoji="1" lang="ja-JP" altLang="en-US" smtClean="0"/>
              <a:t>17</a:t>
            </a:fld>
            <a:endParaRPr kumimoji="1" lang="ja-JP" altLang="en-US"/>
          </a:p>
        </p:txBody>
      </p:sp>
    </p:spTree>
    <p:extLst>
      <p:ext uri="{BB962C8B-B14F-4D97-AF65-F5344CB8AC3E}">
        <p14:creationId xmlns:p14="http://schemas.microsoft.com/office/powerpoint/2010/main" val="2563776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Step2</a:t>
            </a:r>
            <a:r>
              <a:rPr kumimoji="1" lang="ja-JP" altLang="en-US" dirty="0" smtClean="0"/>
              <a:t>：課題</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現状で対応できていないパターンへの対応</a:t>
            </a:r>
            <a:endParaRPr lang="en-US" altLang="ja-JP" dirty="0" smtClean="0"/>
          </a:p>
          <a:p>
            <a:pPr lvl="1"/>
            <a:r>
              <a:rPr lang="ja-JP" altLang="en-US" dirty="0" smtClean="0"/>
              <a:t>例：</a:t>
            </a:r>
            <a:endParaRPr lang="en-US" altLang="ja-JP" dirty="0" smtClean="0"/>
          </a:p>
          <a:p>
            <a:pPr lvl="1"/>
            <a:endParaRPr lang="en-US" altLang="ja-JP" dirty="0"/>
          </a:p>
          <a:p>
            <a:pPr lvl="1"/>
            <a:endParaRPr lang="en-US" altLang="ja-JP" dirty="0" smtClean="0"/>
          </a:p>
          <a:p>
            <a:pPr lvl="1"/>
            <a:endParaRPr lang="en-US" altLang="ja-JP" dirty="0"/>
          </a:p>
          <a:p>
            <a:pPr lvl="1"/>
            <a:endParaRPr lang="en-US" altLang="ja-JP" dirty="0" smtClean="0"/>
          </a:p>
        </p:txBody>
      </p:sp>
      <p:sp>
        <p:nvSpPr>
          <p:cNvPr id="4" name="日付プレースホルダー 3"/>
          <p:cNvSpPr>
            <a:spLocks noGrp="1"/>
          </p:cNvSpPr>
          <p:nvPr>
            <p:ph type="dt" sz="half" idx="10"/>
          </p:nvPr>
        </p:nvSpPr>
        <p:spPr/>
        <p:txBody>
          <a:bodyPr/>
          <a:lstStyle/>
          <a:p>
            <a:fld id="{0E282351-309E-4D3D-947F-77CDC8955CB0}"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18</a:t>
            </a:fld>
            <a:endParaRPr kumimoji="1" lang="ja-JP" altLang="en-US"/>
          </a:p>
        </p:txBody>
      </p:sp>
      <p:sp>
        <p:nvSpPr>
          <p:cNvPr id="10" name="正方形/長方形 9"/>
          <p:cNvSpPr/>
          <p:nvPr/>
        </p:nvSpPr>
        <p:spPr>
          <a:xfrm>
            <a:off x="280796" y="3787552"/>
            <a:ext cx="1512168"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tx1"/>
                </a:solidFill>
              </a:rPr>
              <a:t>if (true) </a:t>
            </a:r>
            <a:endParaRPr lang="en-US" altLang="ja-JP" sz="1600" dirty="0" smtClean="0">
              <a:solidFill>
                <a:schemeClr val="tx1"/>
              </a:solidFill>
            </a:endParaRPr>
          </a:p>
          <a:p>
            <a:endParaRPr kumimoji="1" lang="en-US" altLang="ja-JP" sz="1600" dirty="0">
              <a:solidFill>
                <a:schemeClr val="tx1"/>
              </a:solidFill>
            </a:endParaRPr>
          </a:p>
          <a:p>
            <a:endParaRPr kumimoji="1" lang="ja-JP" altLang="en-US" sz="1600" dirty="0">
              <a:solidFill>
                <a:schemeClr val="tx1"/>
              </a:solidFill>
            </a:endParaRPr>
          </a:p>
        </p:txBody>
      </p:sp>
      <p:sp>
        <p:nvSpPr>
          <p:cNvPr id="11" name="正方形/長方形 10"/>
          <p:cNvSpPr/>
          <p:nvPr/>
        </p:nvSpPr>
        <p:spPr>
          <a:xfrm>
            <a:off x="2088765" y="3787552"/>
            <a:ext cx="1512168"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chemeClr val="tx1"/>
                </a:solidFill>
              </a:rPr>
              <a:t>if (true) {</a:t>
            </a:r>
          </a:p>
          <a:p>
            <a:r>
              <a:rPr lang="en-US" altLang="ja-JP" sz="1600" dirty="0" smtClean="0">
                <a:solidFill>
                  <a:schemeClr val="tx1"/>
                </a:solidFill>
              </a:rPr>
              <a:t>    x = 0;</a:t>
            </a:r>
          </a:p>
          <a:p>
            <a:r>
              <a:rPr kumimoji="1" lang="en-US" altLang="ja-JP" sz="1600" dirty="0">
                <a:solidFill>
                  <a:schemeClr val="tx1"/>
                </a:solidFill>
              </a:rPr>
              <a:t>}</a:t>
            </a:r>
            <a:endParaRPr kumimoji="1" lang="ja-JP" altLang="en-US" sz="1600" dirty="0">
              <a:solidFill>
                <a:schemeClr val="tx1"/>
              </a:solidFill>
            </a:endParaRPr>
          </a:p>
        </p:txBody>
      </p:sp>
      <p:cxnSp>
        <p:nvCxnSpPr>
          <p:cNvPr id="12" name="直線矢印コネクタ 11"/>
          <p:cNvCxnSpPr>
            <a:stCxn id="10" idx="3"/>
            <a:endCxn id="11" idx="1"/>
          </p:cNvCxnSpPr>
          <p:nvPr/>
        </p:nvCxnSpPr>
        <p:spPr>
          <a:xfrm>
            <a:off x="1792964" y="4255604"/>
            <a:ext cx="295801"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07504" y="3418220"/>
            <a:ext cx="1800493" cy="369332"/>
          </a:xfrm>
          <a:prstGeom prst="rect">
            <a:avLst/>
          </a:prstGeom>
          <a:noFill/>
        </p:spPr>
        <p:txBody>
          <a:bodyPr wrap="none" rtlCol="0">
            <a:spAutoFit/>
          </a:bodyPr>
          <a:lstStyle/>
          <a:p>
            <a:r>
              <a:rPr kumimoji="1" lang="ja-JP" altLang="en-US" dirty="0" smtClean="0"/>
              <a:t>細粒度作業履歴</a:t>
            </a:r>
            <a:endParaRPr kumimoji="1" lang="ja-JP" altLang="en-US" dirty="0"/>
          </a:p>
        </p:txBody>
      </p:sp>
      <p:sp>
        <p:nvSpPr>
          <p:cNvPr id="17" name="正方形/長方形 16"/>
          <p:cNvSpPr/>
          <p:nvPr/>
        </p:nvSpPr>
        <p:spPr>
          <a:xfrm>
            <a:off x="3923928" y="3143218"/>
            <a:ext cx="1512168"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tx1"/>
                </a:solidFill>
              </a:rPr>
              <a:t>if (true) </a:t>
            </a:r>
            <a:endParaRPr lang="en-US" altLang="ja-JP" sz="1600" dirty="0" smtClean="0">
              <a:solidFill>
                <a:schemeClr val="tx1"/>
              </a:solidFill>
            </a:endParaRPr>
          </a:p>
          <a:p>
            <a:endParaRPr kumimoji="1" lang="en-US" altLang="ja-JP" sz="1600" dirty="0">
              <a:solidFill>
                <a:schemeClr val="tx1"/>
              </a:solidFill>
            </a:endParaRPr>
          </a:p>
          <a:p>
            <a:endParaRPr kumimoji="1" lang="ja-JP" altLang="en-US" sz="1600" dirty="0">
              <a:solidFill>
                <a:schemeClr val="tx1"/>
              </a:solidFill>
            </a:endParaRPr>
          </a:p>
        </p:txBody>
      </p:sp>
      <p:sp>
        <p:nvSpPr>
          <p:cNvPr id="18" name="正方形/長方形 17"/>
          <p:cNvSpPr/>
          <p:nvPr/>
        </p:nvSpPr>
        <p:spPr>
          <a:xfrm>
            <a:off x="5763142" y="3143218"/>
            <a:ext cx="1512168" cy="93610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chemeClr val="tx1"/>
                </a:solidFill>
              </a:rPr>
              <a:t>if (true) {</a:t>
            </a:r>
          </a:p>
          <a:p>
            <a:endParaRPr kumimoji="1" lang="en-US" altLang="ja-JP" sz="1600" dirty="0" smtClean="0">
              <a:solidFill>
                <a:schemeClr val="tx1"/>
              </a:solidFill>
            </a:endParaRPr>
          </a:p>
          <a:p>
            <a:r>
              <a:rPr kumimoji="1" lang="en-US" altLang="ja-JP" sz="1600" dirty="0" smtClean="0">
                <a:solidFill>
                  <a:schemeClr val="tx1"/>
                </a:solidFill>
              </a:rPr>
              <a:t>}</a:t>
            </a:r>
            <a:endParaRPr kumimoji="1" lang="ja-JP" altLang="en-US" sz="1600" dirty="0">
              <a:solidFill>
                <a:schemeClr val="tx1"/>
              </a:solidFill>
            </a:endParaRPr>
          </a:p>
        </p:txBody>
      </p:sp>
      <p:cxnSp>
        <p:nvCxnSpPr>
          <p:cNvPr id="19" name="直線矢印コネクタ 18"/>
          <p:cNvCxnSpPr>
            <a:stCxn id="17" idx="3"/>
            <a:endCxn id="18" idx="1"/>
          </p:cNvCxnSpPr>
          <p:nvPr/>
        </p:nvCxnSpPr>
        <p:spPr>
          <a:xfrm>
            <a:off x="5436096" y="3611270"/>
            <a:ext cx="327046"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930656" y="2773886"/>
            <a:ext cx="2533066" cy="369332"/>
          </a:xfrm>
          <a:prstGeom prst="rect">
            <a:avLst/>
          </a:prstGeom>
          <a:noFill/>
        </p:spPr>
        <p:txBody>
          <a:bodyPr wrap="none" rtlCol="0">
            <a:spAutoFit/>
          </a:bodyPr>
          <a:lstStyle/>
          <a:p>
            <a:r>
              <a:rPr kumimoji="1" lang="ja-JP" altLang="en-US" dirty="0" smtClean="0"/>
              <a:t>実際のコーディング推移</a:t>
            </a:r>
            <a:endParaRPr kumimoji="1" lang="ja-JP" altLang="en-US" dirty="0"/>
          </a:p>
        </p:txBody>
      </p:sp>
      <p:sp>
        <p:nvSpPr>
          <p:cNvPr id="22" name="正方形/長方形 21"/>
          <p:cNvSpPr/>
          <p:nvPr/>
        </p:nvSpPr>
        <p:spPr>
          <a:xfrm>
            <a:off x="7564252" y="3120080"/>
            <a:ext cx="1512168"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chemeClr val="tx1"/>
                </a:solidFill>
              </a:rPr>
              <a:t>if (true) {</a:t>
            </a:r>
          </a:p>
          <a:p>
            <a:r>
              <a:rPr lang="en-US" altLang="ja-JP" sz="1600" dirty="0" smtClean="0">
                <a:solidFill>
                  <a:schemeClr val="tx1"/>
                </a:solidFill>
              </a:rPr>
              <a:t>    x = 0;</a:t>
            </a:r>
          </a:p>
          <a:p>
            <a:r>
              <a:rPr kumimoji="1" lang="en-US" altLang="ja-JP" sz="1600" dirty="0">
                <a:solidFill>
                  <a:schemeClr val="tx1"/>
                </a:solidFill>
              </a:rPr>
              <a:t>}</a:t>
            </a:r>
            <a:endParaRPr kumimoji="1" lang="ja-JP" altLang="en-US" sz="1600" dirty="0">
              <a:solidFill>
                <a:schemeClr val="tx1"/>
              </a:solidFill>
            </a:endParaRPr>
          </a:p>
        </p:txBody>
      </p:sp>
      <p:cxnSp>
        <p:nvCxnSpPr>
          <p:cNvPr id="23" name="直線矢印コネクタ 22"/>
          <p:cNvCxnSpPr>
            <a:endCxn id="22" idx="1"/>
          </p:cNvCxnSpPr>
          <p:nvPr/>
        </p:nvCxnSpPr>
        <p:spPr>
          <a:xfrm>
            <a:off x="7268451" y="3588132"/>
            <a:ext cx="295801"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3923928" y="4437112"/>
            <a:ext cx="1512168"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tx1"/>
                </a:solidFill>
              </a:rPr>
              <a:t>if (true) </a:t>
            </a:r>
            <a:endParaRPr lang="en-US" altLang="ja-JP" sz="1600" dirty="0" smtClean="0">
              <a:solidFill>
                <a:schemeClr val="tx1"/>
              </a:solidFill>
            </a:endParaRPr>
          </a:p>
          <a:p>
            <a:endParaRPr kumimoji="1" lang="en-US" altLang="ja-JP" sz="1600" dirty="0">
              <a:solidFill>
                <a:schemeClr val="tx1"/>
              </a:solidFill>
            </a:endParaRPr>
          </a:p>
          <a:p>
            <a:endParaRPr kumimoji="1" lang="ja-JP" altLang="en-US" sz="1600" dirty="0">
              <a:solidFill>
                <a:schemeClr val="tx1"/>
              </a:solidFill>
            </a:endParaRPr>
          </a:p>
        </p:txBody>
      </p:sp>
      <p:sp>
        <p:nvSpPr>
          <p:cNvPr id="25" name="正方形/長方形 24"/>
          <p:cNvSpPr/>
          <p:nvPr/>
        </p:nvSpPr>
        <p:spPr>
          <a:xfrm>
            <a:off x="5763142" y="4437112"/>
            <a:ext cx="1512168" cy="93610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chemeClr val="tx1"/>
                </a:solidFill>
              </a:rPr>
              <a:t>if (true) {</a:t>
            </a:r>
          </a:p>
          <a:p>
            <a:r>
              <a:rPr lang="ja-JP" altLang="en-US" sz="1600" dirty="0">
                <a:solidFill>
                  <a:schemeClr val="tx1"/>
                </a:solidFill>
              </a:rPr>
              <a:t> </a:t>
            </a:r>
            <a:r>
              <a:rPr lang="ja-JP" altLang="en-US" sz="1600" dirty="0" smtClean="0">
                <a:solidFill>
                  <a:schemeClr val="tx1"/>
                </a:solidFill>
              </a:rPr>
              <a:t>   </a:t>
            </a:r>
            <a:r>
              <a:rPr lang="en-US" altLang="ja-JP" sz="1600" dirty="0" smtClean="0">
                <a:solidFill>
                  <a:schemeClr val="tx1"/>
                </a:solidFill>
              </a:rPr>
              <a:t>x = 0;</a:t>
            </a:r>
          </a:p>
          <a:p>
            <a:endParaRPr kumimoji="1" lang="en-US" altLang="ja-JP" sz="1600" dirty="0" smtClean="0">
              <a:solidFill>
                <a:schemeClr val="tx1"/>
              </a:solidFill>
            </a:endParaRPr>
          </a:p>
        </p:txBody>
      </p:sp>
      <p:cxnSp>
        <p:nvCxnSpPr>
          <p:cNvPr id="26" name="直線矢印コネクタ 25"/>
          <p:cNvCxnSpPr>
            <a:stCxn id="24" idx="3"/>
            <a:endCxn id="25" idx="1"/>
          </p:cNvCxnSpPr>
          <p:nvPr/>
        </p:nvCxnSpPr>
        <p:spPr>
          <a:xfrm>
            <a:off x="5436096" y="4905164"/>
            <a:ext cx="327046"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930656" y="4067780"/>
            <a:ext cx="2140330" cy="369332"/>
          </a:xfrm>
          <a:prstGeom prst="rect">
            <a:avLst/>
          </a:prstGeom>
          <a:noFill/>
        </p:spPr>
        <p:txBody>
          <a:bodyPr wrap="none" rtlCol="0">
            <a:spAutoFit/>
          </a:bodyPr>
          <a:lstStyle/>
          <a:p>
            <a:r>
              <a:rPr kumimoji="1" lang="ja-JP" altLang="en-US" dirty="0" smtClean="0"/>
              <a:t>現状のアルゴリズム</a:t>
            </a:r>
            <a:endParaRPr kumimoji="1" lang="ja-JP" altLang="en-US" dirty="0"/>
          </a:p>
        </p:txBody>
      </p:sp>
      <p:sp>
        <p:nvSpPr>
          <p:cNvPr id="28" name="正方形/長方形 27"/>
          <p:cNvSpPr/>
          <p:nvPr/>
        </p:nvSpPr>
        <p:spPr>
          <a:xfrm>
            <a:off x="7564252" y="4413974"/>
            <a:ext cx="1512168" cy="936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smtClean="0">
                <a:solidFill>
                  <a:schemeClr val="tx1"/>
                </a:solidFill>
              </a:rPr>
              <a:t>if (true) {</a:t>
            </a:r>
          </a:p>
          <a:p>
            <a:r>
              <a:rPr lang="en-US" altLang="ja-JP" sz="1600" dirty="0" smtClean="0">
                <a:solidFill>
                  <a:schemeClr val="tx1"/>
                </a:solidFill>
              </a:rPr>
              <a:t>    x = 0;</a:t>
            </a:r>
          </a:p>
          <a:p>
            <a:r>
              <a:rPr kumimoji="1" lang="en-US" altLang="ja-JP" sz="1600" dirty="0">
                <a:solidFill>
                  <a:schemeClr val="tx1"/>
                </a:solidFill>
              </a:rPr>
              <a:t>}</a:t>
            </a:r>
            <a:endParaRPr kumimoji="1" lang="ja-JP" altLang="en-US" sz="1600" dirty="0">
              <a:solidFill>
                <a:schemeClr val="tx1"/>
              </a:solidFill>
            </a:endParaRPr>
          </a:p>
        </p:txBody>
      </p:sp>
      <p:cxnSp>
        <p:nvCxnSpPr>
          <p:cNvPr id="29" name="直線矢印コネクタ 28"/>
          <p:cNvCxnSpPr>
            <a:endCxn id="28" idx="1"/>
          </p:cNvCxnSpPr>
          <p:nvPr/>
        </p:nvCxnSpPr>
        <p:spPr>
          <a:xfrm>
            <a:off x="7268451" y="4882026"/>
            <a:ext cx="295801"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399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Step2-2:</a:t>
            </a:r>
            <a:r>
              <a:rPr lang="ja-JP" altLang="en-US" dirty="0"/>
              <a:t>細粒度作業履歴の合成</a:t>
            </a:r>
            <a:endParaRPr kumimoji="1" lang="ja-JP" altLang="en-US" dirty="0"/>
          </a:p>
        </p:txBody>
      </p:sp>
      <p:sp>
        <p:nvSpPr>
          <p:cNvPr id="3" name="コンテンツ プレースホルダー 2"/>
          <p:cNvSpPr>
            <a:spLocks noGrp="1"/>
          </p:cNvSpPr>
          <p:nvPr>
            <p:ph idx="1"/>
          </p:nvPr>
        </p:nvSpPr>
        <p:spPr/>
        <p:txBody>
          <a:bodyPr/>
          <a:lstStyle/>
          <a:p>
            <a:r>
              <a:rPr lang="ja-JP" altLang="en-US" dirty="0"/>
              <a:t>手動で合成する際に不必要な履歴の削除</a:t>
            </a:r>
            <a:endParaRPr lang="en-US" altLang="ja-JP" dirty="0"/>
          </a:p>
          <a:p>
            <a:pPr lvl="1"/>
            <a:r>
              <a:rPr lang="ja-JP" altLang="en-US" dirty="0" smtClean="0"/>
              <a:t>前方一致，後方一致が成立するパターン</a:t>
            </a:r>
            <a:r>
              <a:rPr lang="en-US" altLang="ja-JP" dirty="0" smtClean="0"/>
              <a:t>(</a:t>
            </a:r>
            <a:r>
              <a:rPr lang="ja-JP" altLang="en-US" dirty="0" smtClean="0"/>
              <a:t>案</a:t>
            </a:r>
            <a:r>
              <a:rPr lang="en-US" altLang="ja-JP" dirty="0" smtClean="0"/>
              <a:t>)</a:t>
            </a:r>
            <a:endParaRPr lang="ja-JP" altLang="en-US" dirty="0"/>
          </a:p>
          <a:p>
            <a:endParaRPr kumimoji="1" lang="ja-JP" altLang="en-US" dirty="0"/>
          </a:p>
        </p:txBody>
      </p:sp>
      <p:sp>
        <p:nvSpPr>
          <p:cNvPr id="4" name="日付プレースホルダー 3"/>
          <p:cNvSpPr>
            <a:spLocks noGrp="1"/>
          </p:cNvSpPr>
          <p:nvPr>
            <p:ph type="dt" sz="half" idx="10"/>
          </p:nvPr>
        </p:nvSpPr>
        <p:spPr/>
        <p:txBody>
          <a:bodyPr/>
          <a:lstStyle/>
          <a:p>
            <a:fld id="{490C8FA7-117C-4053-B6FD-284B5FE7FCC4}"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19</a:t>
            </a:fld>
            <a:endParaRPr kumimoji="1" lang="ja-JP" altLang="en-US"/>
          </a:p>
        </p:txBody>
      </p:sp>
      <p:sp>
        <p:nvSpPr>
          <p:cNvPr id="7" name="正方形/長方形 6"/>
          <p:cNvSpPr/>
          <p:nvPr/>
        </p:nvSpPr>
        <p:spPr>
          <a:xfrm>
            <a:off x="351309" y="2885020"/>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B2</a:t>
            </a:r>
          </a:p>
          <a:p>
            <a:r>
              <a:rPr lang="en-US" altLang="ja-JP" dirty="0" smtClean="0">
                <a:solidFill>
                  <a:srgbClr val="FF0000"/>
                </a:solidFill>
              </a:rPr>
              <a:t>- int </a:t>
            </a:r>
            <a:r>
              <a:rPr lang="en-US" altLang="ja-JP" dirty="0" err="1" smtClean="0">
                <a:solidFill>
                  <a:srgbClr val="FF0000"/>
                </a:solidFill>
              </a:rPr>
              <a:t>i</a:t>
            </a:r>
            <a:endParaRPr lang="en-US" altLang="ja-JP" dirty="0">
              <a:solidFill>
                <a:srgbClr val="FF0000"/>
              </a:solidFill>
            </a:endParaRPr>
          </a:p>
        </p:txBody>
      </p:sp>
      <p:sp>
        <p:nvSpPr>
          <p:cNvPr id="8" name="正方形/長方形 7"/>
          <p:cNvSpPr/>
          <p:nvPr/>
        </p:nvSpPr>
        <p:spPr>
          <a:xfrm>
            <a:off x="351310" y="3910604"/>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B2</a:t>
            </a:r>
          </a:p>
          <a:p>
            <a:r>
              <a:rPr lang="en-US" altLang="ja-JP" dirty="0" smtClean="0">
                <a:solidFill>
                  <a:srgbClr val="008000"/>
                </a:solidFill>
              </a:rPr>
              <a:t>+ int I = 0;</a:t>
            </a:r>
            <a:endParaRPr lang="en-US" altLang="ja-JP" dirty="0">
              <a:solidFill>
                <a:srgbClr val="008000"/>
              </a:solidFill>
            </a:endParaRPr>
          </a:p>
        </p:txBody>
      </p:sp>
      <p:sp>
        <p:nvSpPr>
          <p:cNvPr id="9" name="正方形/長方形 8"/>
          <p:cNvSpPr/>
          <p:nvPr/>
        </p:nvSpPr>
        <p:spPr>
          <a:xfrm>
            <a:off x="2075038" y="3343051"/>
            <a:ext cx="6889450" cy="2923877"/>
          </a:xfrm>
          <a:prstGeom prst="rect">
            <a:avLst/>
          </a:prstGeom>
        </p:spPr>
        <p:txBody>
          <a:bodyPr wrap="square">
            <a:spAutoFit/>
          </a:bodyPr>
          <a:lstStyle/>
          <a:p>
            <a:r>
              <a:rPr lang="en-US" altLang="ja-JP" sz="2400" dirty="0" smtClean="0"/>
              <a:t>[</a:t>
            </a:r>
            <a:r>
              <a:rPr lang="en-US" altLang="ja-JP" sz="2400" dirty="0" smtClean="0">
                <a:solidFill>
                  <a:srgbClr val="FF0000"/>
                </a:solidFill>
              </a:rPr>
              <a:t>Delete</a:t>
            </a:r>
            <a:r>
              <a:rPr lang="en-US" altLang="ja-JP" sz="2400" dirty="0" smtClean="0"/>
              <a:t>, </a:t>
            </a:r>
            <a:r>
              <a:rPr lang="en-US" altLang="ja-JP" sz="2400" dirty="0"/>
              <a:t>position: </a:t>
            </a:r>
            <a:r>
              <a:rPr lang="en-US" altLang="ja-JP" sz="2400" b="1" u="sng" dirty="0" smtClean="0"/>
              <a:t>59</a:t>
            </a:r>
            <a:r>
              <a:rPr lang="en-US" altLang="ja-JP" sz="2400" dirty="0" smtClean="0"/>
              <a:t>, </a:t>
            </a:r>
            <a:r>
              <a:rPr lang="en-US" altLang="ja-JP" sz="2400" dirty="0"/>
              <a:t>lines: </a:t>
            </a:r>
            <a:r>
              <a:rPr lang="en-US" altLang="ja-JP" sz="2400" dirty="0" smtClean="0"/>
              <a:t>[</a:t>
            </a:r>
            <a:r>
              <a:rPr lang="en-US" altLang="ja-JP" sz="2400" u="sng" dirty="0" smtClean="0">
                <a:solidFill>
                  <a:srgbClr val="FF0000"/>
                </a:solidFill>
              </a:rPr>
              <a:t>int </a:t>
            </a:r>
            <a:r>
              <a:rPr lang="en-US" altLang="ja-JP" sz="2400" u="sng" dirty="0" err="1" smtClean="0">
                <a:solidFill>
                  <a:srgbClr val="FF0000"/>
                </a:solidFill>
              </a:rPr>
              <a:t>i</a:t>
            </a:r>
            <a:r>
              <a:rPr lang="en-US" altLang="ja-JP" sz="2400" dirty="0" smtClean="0"/>
              <a:t>]]</a:t>
            </a:r>
            <a:endParaRPr lang="en-US" altLang="ja-JP" sz="2400" dirty="0"/>
          </a:p>
          <a:p>
            <a:endParaRPr lang="en-US" altLang="ja-JP" sz="2000" dirty="0" smtClean="0"/>
          </a:p>
          <a:p>
            <a:endParaRPr lang="en-US" altLang="ja-JP" sz="2000" dirty="0" smtClean="0"/>
          </a:p>
          <a:p>
            <a:r>
              <a:rPr lang="en-US" altLang="ja-JP" sz="2400" dirty="0" smtClean="0"/>
              <a:t>[</a:t>
            </a:r>
            <a:r>
              <a:rPr lang="en-US" altLang="ja-JP" sz="2400" dirty="0" smtClean="0">
                <a:solidFill>
                  <a:srgbClr val="00B050"/>
                </a:solidFill>
              </a:rPr>
              <a:t>Insert</a:t>
            </a:r>
            <a:r>
              <a:rPr lang="en-US" altLang="ja-JP" sz="2400" dirty="0" smtClean="0"/>
              <a:t> , </a:t>
            </a:r>
            <a:r>
              <a:rPr lang="en-US" altLang="ja-JP" sz="2400" dirty="0"/>
              <a:t>position: </a:t>
            </a:r>
            <a:r>
              <a:rPr lang="en-US" altLang="ja-JP" sz="2400" b="1" u="sng" dirty="0" smtClean="0"/>
              <a:t>59</a:t>
            </a:r>
            <a:r>
              <a:rPr lang="en-US" altLang="ja-JP" sz="2400" dirty="0" smtClean="0"/>
              <a:t>, </a:t>
            </a:r>
            <a:r>
              <a:rPr lang="en-US" altLang="ja-JP" sz="2400" dirty="0"/>
              <a:t>lines: </a:t>
            </a:r>
            <a:r>
              <a:rPr lang="en-US" altLang="ja-JP" sz="2400" dirty="0" smtClean="0"/>
              <a:t>[</a:t>
            </a:r>
            <a:r>
              <a:rPr lang="en-US" altLang="ja-JP" sz="2400" u="sng" dirty="0" smtClean="0">
                <a:solidFill>
                  <a:srgbClr val="008000"/>
                </a:solidFill>
              </a:rPr>
              <a:t>int </a:t>
            </a:r>
            <a:r>
              <a:rPr lang="en-US" altLang="ja-JP" sz="2400" u="sng" dirty="0" err="1" smtClean="0">
                <a:solidFill>
                  <a:srgbClr val="008000"/>
                </a:solidFill>
              </a:rPr>
              <a:t>i</a:t>
            </a:r>
            <a:r>
              <a:rPr lang="en-US" altLang="ja-JP" sz="2400" u="sng" dirty="0" smtClean="0">
                <a:solidFill>
                  <a:srgbClr val="008000"/>
                </a:solidFill>
              </a:rPr>
              <a:t> = 0;</a:t>
            </a:r>
            <a:r>
              <a:rPr lang="en-US" altLang="ja-JP" sz="2400" dirty="0" smtClean="0"/>
              <a:t>]]</a:t>
            </a:r>
          </a:p>
          <a:p>
            <a:endParaRPr lang="en-US" altLang="ja-JP" sz="2400" dirty="0"/>
          </a:p>
          <a:p>
            <a:endParaRPr lang="en-US" altLang="ja-JP" sz="2400" dirty="0" smtClean="0"/>
          </a:p>
          <a:p>
            <a:endParaRPr lang="en-US" altLang="ja-JP" sz="2400" dirty="0"/>
          </a:p>
          <a:p>
            <a:r>
              <a:rPr lang="en-US" altLang="ja-JP" sz="2400" dirty="0" smtClean="0"/>
              <a:t>[</a:t>
            </a:r>
            <a:r>
              <a:rPr lang="en-US" altLang="ja-JP" sz="2400" dirty="0" smtClean="0">
                <a:solidFill>
                  <a:schemeClr val="accent2"/>
                </a:solidFill>
              </a:rPr>
              <a:t>Change</a:t>
            </a:r>
            <a:r>
              <a:rPr lang="en-US" altLang="ja-JP" sz="2400" dirty="0" smtClean="0"/>
              <a:t> </a:t>
            </a:r>
            <a:r>
              <a:rPr lang="en-US" altLang="ja-JP" sz="2400" dirty="0"/>
              <a:t>, position: </a:t>
            </a:r>
            <a:r>
              <a:rPr lang="en-US" altLang="ja-JP" sz="2400" b="1" u="sng" dirty="0" smtClean="0"/>
              <a:t>59</a:t>
            </a:r>
            <a:r>
              <a:rPr lang="en-US" altLang="ja-JP" sz="2400" dirty="0" smtClean="0"/>
              <a:t>, </a:t>
            </a:r>
            <a:r>
              <a:rPr lang="en-US" altLang="ja-JP" sz="2400" dirty="0"/>
              <a:t>lines: [</a:t>
            </a:r>
            <a:r>
              <a:rPr lang="en-US" altLang="ja-JP" sz="2400" u="sng" dirty="0">
                <a:solidFill>
                  <a:srgbClr val="FF0000"/>
                </a:solidFill>
              </a:rPr>
              <a:t>int </a:t>
            </a:r>
            <a:r>
              <a:rPr lang="en-US" altLang="ja-JP" sz="2400" u="sng" dirty="0" err="1">
                <a:solidFill>
                  <a:srgbClr val="FF0000"/>
                </a:solidFill>
              </a:rPr>
              <a:t>i</a:t>
            </a:r>
            <a:r>
              <a:rPr lang="en-US" altLang="ja-JP" sz="2400" dirty="0"/>
              <a:t>] </a:t>
            </a:r>
            <a:r>
              <a:rPr lang="ja-JP" altLang="en-US" sz="2400" dirty="0" smtClean="0"/>
              <a:t> </a:t>
            </a:r>
            <a:r>
              <a:rPr lang="en-US" altLang="ja-JP" sz="2400" dirty="0" smtClean="0"/>
              <a:t>to [</a:t>
            </a:r>
            <a:r>
              <a:rPr lang="en-US" altLang="ja-JP" sz="2400" u="sng" dirty="0" smtClean="0">
                <a:solidFill>
                  <a:srgbClr val="008000"/>
                </a:solidFill>
              </a:rPr>
              <a:t>int </a:t>
            </a:r>
            <a:r>
              <a:rPr lang="en-US" altLang="ja-JP" sz="2400" u="sng" dirty="0" err="1">
                <a:solidFill>
                  <a:srgbClr val="008000"/>
                </a:solidFill>
              </a:rPr>
              <a:t>i</a:t>
            </a:r>
            <a:r>
              <a:rPr lang="en-US" altLang="ja-JP" sz="2400" u="sng" dirty="0">
                <a:solidFill>
                  <a:srgbClr val="008000"/>
                </a:solidFill>
              </a:rPr>
              <a:t> = 0</a:t>
            </a:r>
            <a:r>
              <a:rPr lang="en-US" altLang="ja-JP" sz="2400" u="sng" dirty="0" smtClean="0">
                <a:solidFill>
                  <a:srgbClr val="008000"/>
                </a:solidFill>
              </a:rPr>
              <a:t>;</a:t>
            </a:r>
            <a:r>
              <a:rPr lang="en-US" altLang="ja-JP" sz="2400" dirty="0" smtClean="0"/>
              <a:t>]]</a:t>
            </a:r>
            <a:endParaRPr lang="en-US" altLang="ja-JP" sz="2400" dirty="0"/>
          </a:p>
        </p:txBody>
      </p:sp>
      <p:sp>
        <p:nvSpPr>
          <p:cNvPr id="14" name="等号 13"/>
          <p:cNvSpPr/>
          <p:nvPr/>
        </p:nvSpPr>
        <p:spPr>
          <a:xfrm rot="5400000">
            <a:off x="4257426" y="3670942"/>
            <a:ext cx="842268" cy="789184"/>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四角形吹き出し 15"/>
          <p:cNvSpPr/>
          <p:nvPr/>
        </p:nvSpPr>
        <p:spPr>
          <a:xfrm>
            <a:off x="400598" y="3759210"/>
            <a:ext cx="914400" cy="612648"/>
          </a:xfrm>
          <a:prstGeom prst="wedgeRectCallout">
            <a:avLst>
              <a:gd name="adj1" fmla="val 140571"/>
              <a:gd name="adj2" fmla="val 83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吹き出し 16"/>
          <p:cNvSpPr/>
          <p:nvPr/>
        </p:nvSpPr>
        <p:spPr>
          <a:xfrm>
            <a:off x="400598" y="3752543"/>
            <a:ext cx="1800200" cy="612648"/>
          </a:xfrm>
          <a:prstGeom prst="wedgeRectCallout">
            <a:avLst>
              <a:gd name="adj1" fmla="val 50571"/>
              <a:gd name="adj2" fmla="val -919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追加後削除</a:t>
            </a:r>
            <a:endParaRPr kumimoji="1" lang="ja-JP" altLang="en-US" dirty="0">
              <a:solidFill>
                <a:schemeClr val="tx1"/>
              </a:solidFill>
            </a:endParaRPr>
          </a:p>
        </p:txBody>
      </p:sp>
      <p:sp>
        <p:nvSpPr>
          <p:cNvPr id="18" name="四角形吹き出し 17"/>
          <p:cNvSpPr/>
          <p:nvPr/>
        </p:nvSpPr>
        <p:spPr>
          <a:xfrm>
            <a:off x="6660232" y="3711117"/>
            <a:ext cx="914400" cy="612648"/>
          </a:xfrm>
          <a:prstGeom prst="wedgeRectCallout">
            <a:avLst>
              <a:gd name="adj1" fmla="val 220"/>
              <a:gd name="adj2" fmla="val 86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吹き出し 18"/>
          <p:cNvSpPr/>
          <p:nvPr/>
        </p:nvSpPr>
        <p:spPr>
          <a:xfrm>
            <a:off x="6660232" y="3704450"/>
            <a:ext cx="1800200" cy="612648"/>
          </a:xfrm>
          <a:prstGeom prst="wedgeRectCallout">
            <a:avLst>
              <a:gd name="adj1" fmla="val -55473"/>
              <a:gd name="adj2" fmla="val -788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前方</a:t>
            </a:r>
            <a:r>
              <a:rPr lang="en-US" altLang="ja-JP" dirty="0" smtClean="0">
                <a:solidFill>
                  <a:schemeClr val="tx1"/>
                </a:solidFill>
              </a:rPr>
              <a:t>(</a:t>
            </a:r>
            <a:r>
              <a:rPr lang="ja-JP" altLang="en-US" dirty="0" smtClean="0">
                <a:solidFill>
                  <a:schemeClr val="tx1"/>
                </a:solidFill>
              </a:rPr>
              <a:t>後方</a:t>
            </a:r>
            <a:r>
              <a:rPr lang="en-US" altLang="ja-JP" dirty="0" smtClean="0">
                <a:solidFill>
                  <a:schemeClr val="tx1"/>
                </a:solidFill>
              </a:rPr>
              <a:t>)</a:t>
            </a:r>
            <a:r>
              <a:rPr lang="ja-JP" altLang="en-US" dirty="0" smtClean="0">
                <a:solidFill>
                  <a:schemeClr val="tx1"/>
                </a:solidFill>
              </a:rPr>
              <a:t>一致</a:t>
            </a:r>
            <a:endParaRPr kumimoji="1" lang="ja-JP" altLang="en-US" dirty="0">
              <a:solidFill>
                <a:schemeClr val="tx1"/>
              </a:solidFill>
            </a:endParaRPr>
          </a:p>
        </p:txBody>
      </p:sp>
      <p:sp>
        <p:nvSpPr>
          <p:cNvPr id="20" name="下矢印 19"/>
          <p:cNvSpPr/>
          <p:nvPr/>
        </p:nvSpPr>
        <p:spPr>
          <a:xfrm>
            <a:off x="3896184" y="5034203"/>
            <a:ext cx="156475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35049" y="5346577"/>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B2</a:t>
            </a:r>
          </a:p>
          <a:p>
            <a:r>
              <a:rPr lang="en-US" altLang="ja-JP" dirty="0">
                <a:solidFill>
                  <a:srgbClr val="FF0000"/>
                </a:solidFill>
              </a:rPr>
              <a:t>- </a:t>
            </a:r>
            <a:r>
              <a:rPr lang="ja-JP" altLang="en-US" dirty="0">
                <a:solidFill>
                  <a:srgbClr val="FF0000"/>
                </a:solidFill>
              </a:rPr>
              <a:t> </a:t>
            </a:r>
            <a:r>
              <a:rPr lang="en-US" altLang="ja-JP" dirty="0" smtClean="0">
                <a:solidFill>
                  <a:srgbClr val="FF0000"/>
                </a:solidFill>
              </a:rPr>
              <a:t>int </a:t>
            </a:r>
            <a:r>
              <a:rPr lang="en-US" altLang="ja-JP" dirty="0" err="1">
                <a:solidFill>
                  <a:srgbClr val="FF0000"/>
                </a:solidFill>
              </a:rPr>
              <a:t>i</a:t>
            </a:r>
            <a:endParaRPr lang="en-US" altLang="ja-JP" dirty="0">
              <a:solidFill>
                <a:srgbClr val="FF0000"/>
              </a:solidFill>
            </a:endParaRPr>
          </a:p>
          <a:p>
            <a:r>
              <a:rPr lang="en-US" altLang="ja-JP" dirty="0" smtClean="0">
                <a:solidFill>
                  <a:srgbClr val="008000"/>
                </a:solidFill>
              </a:rPr>
              <a:t>+ int I = 0;</a:t>
            </a:r>
            <a:endParaRPr lang="en-US" altLang="ja-JP" dirty="0">
              <a:solidFill>
                <a:srgbClr val="008000"/>
              </a:solidFill>
            </a:endParaRPr>
          </a:p>
        </p:txBody>
      </p:sp>
    </p:spTree>
    <p:extLst>
      <p:ext uri="{BB962C8B-B14F-4D97-AF65-F5344CB8AC3E}">
        <p14:creationId xmlns:p14="http://schemas.microsoft.com/office/powerpoint/2010/main" val="16309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コンテンツ プレースホルダー 2"/>
          <p:cNvSpPr>
            <a:spLocks noGrp="1"/>
          </p:cNvSpPr>
          <p:nvPr>
            <p:ph idx="1"/>
          </p:nvPr>
        </p:nvSpPr>
        <p:spPr>
          <a:xfrm>
            <a:off x="56581" y="1412776"/>
            <a:ext cx="9041182" cy="4525963"/>
          </a:xfrm>
        </p:spPr>
        <p:txBody>
          <a:bodyPr/>
          <a:lstStyle/>
          <a:p>
            <a:pPr marL="0" indent="0">
              <a:buNone/>
            </a:pPr>
            <a:r>
              <a:rPr lang="ja-JP" altLang="en-US" dirty="0" smtClean="0"/>
              <a:t>ファイルの変更履歴を管理するためのシステム</a:t>
            </a:r>
            <a:endParaRPr lang="en-US" altLang="ja-JP" dirty="0" smtClean="0"/>
          </a:p>
          <a:p>
            <a:r>
              <a:rPr lang="ja-JP" altLang="en-US" sz="2800" dirty="0"/>
              <a:t>開発についての理解</a:t>
            </a:r>
            <a:r>
              <a:rPr lang="ja-JP" altLang="en-US" sz="2800" dirty="0" smtClean="0"/>
              <a:t>，開発内容の共有</a:t>
            </a:r>
            <a:r>
              <a:rPr lang="ja-JP" altLang="en-US" sz="2800" dirty="0"/>
              <a:t>などに</a:t>
            </a:r>
            <a:r>
              <a:rPr lang="ja-JP" altLang="en-US" sz="2800" dirty="0" smtClean="0"/>
              <a:t>利用</a:t>
            </a:r>
            <a:endParaRPr lang="ja-JP" altLang="en-US" sz="2800" dirty="0"/>
          </a:p>
          <a:p>
            <a:endParaRPr kumimoji="1" lang="ja-JP" altLang="en-US" dirty="0"/>
          </a:p>
        </p:txBody>
      </p:sp>
      <p:sp>
        <p:nvSpPr>
          <p:cNvPr id="49" name="円柱 48"/>
          <p:cNvSpPr/>
          <p:nvPr/>
        </p:nvSpPr>
        <p:spPr>
          <a:xfrm>
            <a:off x="2785247" y="3391918"/>
            <a:ext cx="3312368" cy="3277442"/>
          </a:xfrm>
          <a:prstGeom prst="can">
            <a:avLst>
              <a:gd name="adj" fmla="val 13762"/>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chemeClr val="tx1"/>
                </a:solidFill>
              </a:rPr>
              <a:t>VCS</a:t>
            </a:r>
          </a:p>
          <a:p>
            <a:pPr algn="ctr"/>
            <a:endParaRPr lang="en-US" altLang="ja-JP" sz="2800" dirty="0">
              <a:solidFill>
                <a:schemeClr val="tx1"/>
              </a:solidFill>
            </a:endParaRPr>
          </a:p>
          <a:p>
            <a:pPr algn="ctr"/>
            <a:endParaRPr lang="en-US" altLang="ja-JP" sz="400"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7" y="4954860"/>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6276" y="274638"/>
            <a:ext cx="9040337" cy="1143000"/>
          </a:xfrm>
        </p:spPr>
        <p:txBody>
          <a:bodyPr/>
          <a:lstStyle/>
          <a:p>
            <a:r>
              <a:rPr lang="ja-JP" altLang="en-US" dirty="0"/>
              <a:t>バージョン管理</a:t>
            </a:r>
            <a:r>
              <a:rPr lang="ja-JP" altLang="en-US" dirty="0" smtClean="0"/>
              <a:t>システム：</a:t>
            </a:r>
            <a:r>
              <a:rPr lang="en-US" altLang="ja-JP" dirty="0" smtClean="0"/>
              <a:t>VCS</a:t>
            </a:r>
            <a:endParaRPr kumimoji="1" lang="ja-JP" altLang="en-US" dirty="0"/>
          </a:p>
        </p:txBody>
      </p:sp>
      <p:sp>
        <p:nvSpPr>
          <p:cNvPr id="4" name="日付プレースホルダー 3"/>
          <p:cNvSpPr>
            <a:spLocks noGrp="1"/>
          </p:cNvSpPr>
          <p:nvPr>
            <p:ph type="dt" sz="half" idx="10"/>
          </p:nvPr>
        </p:nvSpPr>
        <p:spPr/>
        <p:txBody>
          <a:bodyPr/>
          <a:lstStyle/>
          <a:p>
            <a:fld id="{ECA77B24-E973-46FA-A494-7B81F522C8ED}" type="datetime1">
              <a:rPr kumimoji="1" lang="ja-JP" altLang="en-US" smtClean="0"/>
              <a:t>2014/2/12</a:t>
            </a:fld>
            <a:endParaRPr kumimoji="1" lang="ja-JP" altLang="en-US"/>
          </a:p>
        </p:txBody>
      </p:sp>
      <p:sp>
        <p:nvSpPr>
          <p:cNvPr id="6" name="スライド番号プレースホルダー 5"/>
          <p:cNvSpPr>
            <a:spLocks noGrp="1"/>
          </p:cNvSpPr>
          <p:nvPr>
            <p:ph type="sldNum" sz="quarter" idx="12"/>
          </p:nvPr>
        </p:nvSpPr>
        <p:spPr/>
        <p:txBody>
          <a:bodyPr/>
          <a:lstStyle/>
          <a:p>
            <a:fld id="{315A762B-A7CB-4288-AEB4-37B69ED0735D}" type="slidenum">
              <a:rPr kumimoji="1" lang="ja-JP" altLang="en-US" smtClean="0"/>
              <a:t>2</a:t>
            </a:fld>
            <a:endParaRPr kumimoji="1" lang="ja-JP" altLang="en-US"/>
          </a:p>
        </p:txBody>
      </p:sp>
      <p:sp>
        <p:nvSpPr>
          <p:cNvPr id="34" name="Document"/>
          <p:cNvSpPr>
            <a:spLocks noEditPoints="1" noChangeArrowheads="1"/>
          </p:cNvSpPr>
          <p:nvPr/>
        </p:nvSpPr>
        <p:spPr bwMode="auto">
          <a:xfrm>
            <a:off x="0" y="3298431"/>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ctr"/>
            <a:endParaRPr lang="en-US" altLang="ja-JP" sz="1500" dirty="0">
              <a:ea typeface="MS UI Gothic" pitchFamily="50" charset="-128"/>
            </a:endParaRPr>
          </a:p>
        </p:txBody>
      </p:sp>
      <p:sp>
        <p:nvSpPr>
          <p:cNvPr id="35" name="Document"/>
          <p:cNvSpPr>
            <a:spLocks noEditPoints="1" noChangeArrowheads="1"/>
          </p:cNvSpPr>
          <p:nvPr/>
        </p:nvSpPr>
        <p:spPr bwMode="auto">
          <a:xfrm>
            <a:off x="0" y="3298431"/>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500" dirty="0" smtClean="0">
                <a:solidFill>
                  <a:srgbClr val="008000"/>
                </a:solidFill>
              </a:rPr>
              <a:t>int </a:t>
            </a:r>
            <a:r>
              <a:rPr lang="en-US" altLang="ja-JP" sz="1500" dirty="0" err="1" smtClean="0">
                <a:solidFill>
                  <a:srgbClr val="008000"/>
                </a:solidFill>
              </a:rPr>
              <a:t>methodA</a:t>
            </a:r>
            <a:r>
              <a:rPr lang="en-US" altLang="ja-JP" sz="1500" dirty="0" smtClean="0">
                <a:solidFill>
                  <a:srgbClr val="008000"/>
                </a:solidFill>
              </a:rPr>
              <a:t> (int state) {</a:t>
            </a:r>
          </a:p>
          <a:p>
            <a:pPr lvl="0"/>
            <a:r>
              <a:rPr lang="en-US" altLang="ja-JP" sz="1500" dirty="0" smtClean="0">
                <a:solidFill>
                  <a:srgbClr val="008000"/>
                </a:solidFill>
              </a:rPr>
              <a:t>    </a:t>
            </a:r>
            <a:r>
              <a:rPr lang="ja-JP" altLang="en-US" sz="1500" dirty="0" smtClean="0">
                <a:solidFill>
                  <a:srgbClr val="008000"/>
                </a:solidFill>
              </a:rPr>
              <a:t>・・・・</a:t>
            </a:r>
            <a:endParaRPr lang="en-US" altLang="ja-JP" sz="1500" dirty="0" smtClean="0">
              <a:solidFill>
                <a:srgbClr val="008000"/>
              </a:solidFill>
            </a:endParaRPr>
          </a:p>
          <a:p>
            <a:pPr lvl="0"/>
            <a:r>
              <a:rPr lang="en-US" altLang="ja-JP" sz="1500" dirty="0" smtClean="0">
                <a:solidFill>
                  <a:srgbClr val="008000"/>
                </a:solidFill>
              </a:rPr>
              <a:t>    state = bar(state, false);</a:t>
            </a:r>
          </a:p>
          <a:p>
            <a:pPr lvl="0"/>
            <a:r>
              <a:rPr lang="en-US" altLang="ja-JP" sz="1500" dirty="0" smtClean="0">
                <a:solidFill>
                  <a:srgbClr val="008000"/>
                </a:solidFill>
              </a:rPr>
              <a:t>}</a:t>
            </a:r>
            <a:endParaRPr lang="ja-JP" altLang="en-US" sz="1500" dirty="0">
              <a:solidFill>
                <a:srgbClr val="008000"/>
              </a:solidFill>
            </a:endParaRPr>
          </a:p>
        </p:txBody>
      </p:sp>
      <p:sp>
        <p:nvSpPr>
          <p:cNvPr id="38" name="Document"/>
          <p:cNvSpPr>
            <a:spLocks noEditPoints="1" noChangeArrowheads="1"/>
          </p:cNvSpPr>
          <p:nvPr/>
        </p:nvSpPr>
        <p:spPr bwMode="auto">
          <a:xfrm>
            <a:off x="-1" y="3298431"/>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500" dirty="0" smtClean="0">
                <a:solidFill>
                  <a:srgbClr val="008000"/>
                </a:solidFill>
              </a:rPr>
              <a:t>int </a:t>
            </a:r>
            <a:r>
              <a:rPr lang="en-US" altLang="ja-JP" sz="1500" dirty="0" err="1" smtClean="0">
                <a:solidFill>
                  <a:srgbClr val="008000"/>
                </a:solidFill>
              </a:rPr>
              <a:t>methodA</a:t>
            </a:r>
            <a:r>
              <a:rPr lang="en-US" altLang="ja-JP" sz="1500" dirty="0" smtClean="0">
                <a:solidFill>
                  <a:srgbClr val="008000"/>
                </a:solidFill>
              </a:rPr>
              <a:t> (int state) {</a:t>
            </a:r>
          </a:p>
          <a:p>
            <a:pPr lvl="0"/>
            <a:r>
              <a:rPr lang="en-US" altLang="ja-JP" sz="1500" dirty="0" smtClean="0">
                <a:solidFill>
                  <a:srgbClr val="008000"/>
                </a:solidFill>
              </a:rPr>
              <a:t>    </a:t>
            </a:r>
            <a:r>
              <a:rPr lang="ja-JP" altLang="en-US" sz="1500" dirty="0" smtClean="0">
                <a:solidFill>
                  <a:srgbClr val="008000"/>
                </a:solidFill>
              </a:rPr>
              <a:t>・・・・</a:t>
            </a:r>
            <a:endParaRPr lang="en-US" altLang="ja-JP" sz="1500" dirty="0" smtClean="0">
              <a:solidFill>
                <a:srgbClr val="008000"/>
              </a:solidFill>
            </a:endParaRPr>
          </a:p>
          <a:p>
            <a:pPr lvl="0"/>
            <a:r>
              <a:rPr lang="en-US" altLang="ja-JP" sz="1500" dirty="0" smtClean="0">
                <a:solidFill>
                  <a:srgbClr val="008000"/>
                </a:solidFill>
              </a:rPr>
              <a:t>    state = bar(state, false);</a:t>
            </a:r>
          </a:p>
          <a:p>
            <a:pPr lvl="0"/>
            <a:r>
              <a:rPr lang="en-US" altLang="ja-JP" sz="1500" dirty="0" smtClean="0">
                <a:solidFill>
                  <a:srgbClr val="008000"/>
                </a:solidFill>
              </a:rPr>
              <a:t>}</a:t>
            </a:r>
            <a:endParaRPr lang="ja-JP" altLang="en-US" sz="1500" dirty="0">
              <a:solidFill>
                <a:srgbClr val="008000"/>
              </a:solidFill>
            </a:endParaRPr>
          </a:p>
        </p:txBody>
      </p:sp>
      <p:sp>
        <p:nvSpPr>
          <p:cNvPr id="24" name="正方形/長方形 23"/>
          <p:cNvSpPr/>
          <p:nvPr/>
        </p:nvSpPr>
        <p:spPr>
          <a:xfrm>
            <a:off x="2866962" y="3880717"/>
            <a:ext cx="3148939" cy="1348483"/>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state = bar(state, false);</a:t>
            </a:r>
          </a:p>
          <a:p>
            <a:pPr lvl="0"/>
            <a:r>
              <a:rPr lang="en-US" altLang="ja-JP" sz="1600" dirty="0" smtClean="0">
                <a:solidFill>
                  <a:srgbClr val="008000"/>
                </a:solidFill>
              </a:rPr>
              <a:t>}</a:t>
            </a:r>
          </a:p>
        </p:txBody>
      </p:sp>
      <p:sp>
        <p:nvSpPr>
          <p:cNvPr id="37" name="正方形/長方形 36"/>
          <p:cNvSpPr/>
          <p:nvPr/>
        </p:nvSpPr>
        <p:spPr>
          <a:xfrm>
            <a:off x="2898628" y="4221088"/>
            <a:ext cx="2500867" cy="93610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2218292" y="2508153"/>
            <a:ext cx="3888432" cy="792088"/>
          </a:xfrm>
          <a:prstGeom prst="rect">
            <a:avLst/>
          </a:prstGeom>
          <a:solidFill>
            <a:srgbClr val="CCFF9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rPr>
              <a:t>changeset</a:t>
            </a:r>
            <a:endParaRPr lang="en-US" altLang="ja-JP" sz="2400" b="1" dirty="0" smtClean="0">
              <a:solidFill>
                <a:schemeClr val="tx1"/>
              </a:solidFill>
            </a:endParaRPr>
          </a:p>
          <a:p>
            <a:pPr algn="ctr"/>
            <a:r>
              <a:rPr lang="ja-JP" altLang="en-US" sz="2400" dirty="0" smtClean="0">
                <a:solidFill>
                  <a:schemeClr val="tx1"/>
                </a:solidFill>
              </a:rPr>
              <a:t>コミットに含まれる変更</a:t>
            </a:r>
            <a:r>
              <a:rPr lang="ja-JP" altLang="en-US" sz="2400" dirty="0">
                <a:solidFill>
                  <a:schemeClr val="tx1"/>
                </a:solidFill>
              </a:rPr>
              <a:t>内容</a:t>
            </a:r>
            <a:endParaRPr kumimoji="1" lang="en-US" altLang="ja-JP" sz="2400" dirty="0" smtClean="0">
              <a:solidFill>
                <a:schemeClr val="tx1"/>
              </a:solidFill>
            </a:endParaRPr>
          </a:p>
        </p:txBody>
      </p:sp>
      <p:sp>
        <p:nvSpPr>
          <p:cNvPr id="22" name="四角形吹き出し 21"/>
          <p:cNvSpPr/>
          <p:nvPr/>
        </p:nvSpPr>
        <p:spPr>
          <a:xfrm>
            <a:off x="2048310" y="5552656"/>
            <a:ext cx="1099144" cy="612648"/>
          </a:xfrm>
          <a:prstGeom prst="wedgeRectCallout">
            <a:avLst>
              <a:gd name="adj1" fmla="val -143581"/>
              <a:gd name="adj2" fmla="val 15530"/>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cxnSp>
        <p:nvCxnSpPr>
          <p:cNvPr id="50" name="直線矢印コネクタ 49"/>
          <p:cNvCxnSpPr/>
          <p:nvPr/>
        </p:nvCxnSpPr>
        <p:spPr>
          <a:xfrm flipV="1">
            <a:off x="5076056" y="3269334"/>
            <a:ext cx="144016" cy="95175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86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100"/>
                                        <p:tgtEl>
                                          <p:spTgt spid="22"/>
                                        </p:tgtEl>
                                      </p:cBhvr>
                                    </p:animEffect>
                                  </p:childTnLst>
                                </p:cTn>
                              </p:par>
                            </p:childTnLst>
                          </p:cTn>
                        </p:par>
                        <p:par>
                          <p:cTn id="13" fill="hold">
                            <p:stCondLst>
                              <p:cond delay="100"/>
                            </p:stCondLst>
                            <p:childTnLst>
                              <p:par>
                                <p:cTn id="14" presetID="10"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42" presetClass="path" presetSubtype="0" accel="50000" decel="50000" fill="hold" grpId="1" nodeType="withEffect">
                                  <p:stCondLst>
                                    <p:cond delay="0"/>
                                  </p:stCondLst>
                                  <p:childTnLst>
                                    <p:animMotion origin="layout" path="M 1.94444E-6 -1.48148E-6 L 0.33177 0.07408 " pathEditMode="relative" rAng="0" ptsTypes="AA">
                                      <p:cBhvr>
                                        <p:cTn id="18" dur="2000" fill="hold"/>
                                        <p:tgtEl>
                                          <p:spTgt spid="38"/>
                                        </p:tgtEl>
                                        <p:attrNameLst>
                                          <p:attrName>ppt_x</p:attrName>
                                          <p:attrName>ppt_y</p:attrName>
                                        </p:attrNameLst>
                                      </p:cBhvr>
                                      <p:rCtr x="16580" y="3704"/>
                                    </p:animMotion>
                                  </p:childTnLst>
                                </p:cTn>
                              </p:par>
                            </p:childTnLst>
                          </p:cTn>
                        </p:par>
                        <p:par>
                          <p:cTn id="19" fill="hold">
                            <p:stCondLst>
                              <p:cond delay="2100"/>
                            </p:stCondLst>
                            <p:childTnLst>
                              <p:par>
                                <p:cTn id="20" presetID="10" presetClass="exit" presetSubtype="0" fill="hold" grpId="2" nodeType="after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38" grpId="1" animBg="1"/>
      <p:bldP spid="38" grpId="2" animBg="1"/>
      <p:bldP spid="24" grpId="0" animBg="1"/>
      <p:bldP spid="37" grpId="0" animBg="1"/>
      <p:bldP spid="32"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kumimoji="1" lang="ja-JP" altLang="en-US" dirty="0" smtClean="0"/>
              <a:t>手動で合成する際に不必要な履歴の削除</a:t>
            </a:r>
            <a:endParaRPr kumimoji="1" lang="en-US" altLang="ja-JP" dirty="0" smtClean="0"/>
          </a:p>
          <a:p>
            <a:pPr lvl="1"/>
            <a:r>
              <a:rPr kumimoji="1" lang="ja-JP" altLang="en-US" dirty="0" smtClean="0"/>
              <a:t>追加後，即座に削除が行われるパターン</a:t>
            </a:r>
            <a:endParaRPr kumimoji="1" lang="ja-JP" altLang="en-US" dirty="0"/>
          </a:p>
        </p:txBody>
      </p:sp>
      <p:sp>
        <p:nvSpPr>
          <p:cNvPr id="9" name="正方形/長方形 8"/>
          <p:cNvSpPr/>
          <p:nvPr/>
        </p:nvSpPr>
        <p:spPr>
          <a:xfrm>
            <a:off x="2075038" y="3919115"/>
            <a:ext cx="6169370" cy="2462213"/>
          </a:xfrm>
          <a:prstGeom prst="rect">
            <a:avLst/>
          </a:prstGeom>
        </p:spPr>
        <p:txBody>
          <a:bodyPr wrap="square">
            <a:spAutoFit/>
          </a:bodyPr>
          <a:lstStyle/>
          <a:p>
            <a:r>
              <a:rPr lang="en-US" altLang="ja-JP" sz="2400" dirty="0"/>
              <a:t>[</a:t>
            </a:r>
            <a:r>
              <a:rPr lang="en-US" altLang="ja-JP" sz="2400" dirty="0" smtClean="0">
                <a:solidFill>
                  <a:srgbClr val="00B050"/>
                </a:solidFill>
              </a:rPr>
              <a:t>Insert</a:t>
            </a:r>
            <a:r>
              <a:rPr lang="ja-JP" altLang="en-US" sz="2400" dirty="0" smtClean="0"/>
              <a:t> </a:t>
            </a:r>
            <a:r>
              <a:rPr lang="en-US" altLang="ja-JP" sz="2400" dirty="0" smtClean="0"/>
              <a:t>, </a:t>
            </a:r>
            <a:r>
              <a:rPr lang="en-US" altLang="ja-JP" sz="2400" dirty="0"/>
              <a:t>position: </a:t>
            </a:r>
            <a:r>
              <a:rPr lang="en-US" altLang="ja-JP" sz="2400" b="1" u="sng" dirty="0"/>
              <a:t>60</a:t>
            </a:r>
            <a:r>
              <a:rPr lang="en-US" altLang="ja-JP" sz="2400" dirty="0"/>
              <a:t>, lines: </a:t>
            </a:r>
            <a:r>
              <a:rPr lang="en-US" altLang="ja-JP" sz="2400" dirty="0" smtClean="0"/>
              <a:t>[</a:t>
            </a:r>
            <a:r>
              <a:rPr lang="en-US" altLang="ja-JP" sz="2400" u="sng" dirty="0">
                <a:solidFill>
                  <a:srgbClr val="00B050"/>
                </a:solidFill>
              </a:rPr>
              <a:t>while(</a:t>
            </a:r>
            <a:r>
              <a:rPr lang="en-US" altLang="ja-JP" sz="2400" u="sng" dirty="0" err="1">
                <a:solidFill>
                  <a:srgbClr val="00B050"/>
                </a:solidFill>
              </a:rPr>
              <a:t>i</a:t>
            </a:r>
            <a:r>
              <a:rPr lang="en-US" altLang="ja-JP" sz="2400" u="sng" dirty="0">
                <a:solidFill>
                  <a:srgbClr val="00B050"/>
                </a:solidFill>
              </a:rPr>
              <a:t> &lt; </a:t>
            </a:r>
            <a:r>
              <a:rPr lang="en-US" altLang="ja-JP" sz="2400" u="sng" dirty="0" smtClean="0">
                <a:solidFill>
                  <a:srgbClr val="00B050"/>
                </a:solidFill>
              </a:rPr>
              <a:t>10</a:t>
            </a:r>
            <a:r>
              <a:rPr lang="en-US" altLang="ja-JP" sz="2400" dirty="0" smtClean="0"/>
              <a:t>]]</a:t>
            </a:r>
            <a:endParaRPr lang="en-US" altLang="ja-JP" sz="2400" dirty="0"/>
          </a:p>
          <a:p>
            <a:endParaRPr lang="en-US" altLang="ja-JP" sz="2400" dirty="0" smtClean="0"/>
          </a:p>
          <a:p>
            <a:endParaRPr lang="en-US" altLang="ja-JP" dirty="0"/>
          </a:p>
          <a:p>
            <a:r>
              <a:rPr lang="en-US" altLang="ja-JP" sz="2400" dirty="0" smtClean="0"/>
              <a:t>[</a:t>
            </a:r>
            <a:r>
              <a:rPr lang="en-US" altLang="ja-JP" sz="2400" dirty="0" smtClean="0">
                <a:solidFill>
                  <a:srgbClr val="FF0000"/>
                </a:solidFill>
              </a:rPr>
              <a:t>Delete</a:t>
            </a:r>
            <a:r>
              <a:rPr lang="en-US" altLang="ja-JP" sz="2400" dirty="0" smtClean="0"/>
              <a:t>, </a:t>
            </a:r>
            <a:r>
              <a:rPr lang="en-US" altLang="ja-JP" sz="2400" dirty="0"/>
              <a:t>position: </a:t>
            </a:r>
            <a:r>
              <a:rPr lang="en-US" altLang="ja-JP" sz="2400" b="1" u="sng" dirty="0"/>
              <a:t>60</a:t>
            </a:r>
            <a:r>
              <a:rPr lang="en-US" altLang="ja-JP" sz="2400" dirty="0"/>
              <a:t>, lines: </a:t>
            </a:r>
            <a:r>
              <a:rPr lang="en-US" altLang="ja-JP" sz="2400" dirty="0" smtClean="0"/>
              <a:t>[</a:t>
            </a:r>
            <a:r>
              <a:rPr lang="en-US" altLang="ja-JP" sz="2400" u="sng" dirty="0">
                <a:solidFill>
                  <a:srgbClr val="FF0000"/>
                </a:solidFill>
              </a:rPr>
              <a:t>while(</a:t>
            </a:r>
            <a:r>
              <a:rPr lang="en-US" altLang="ja-JP" sz="2400" u="sng" dirty="0" err="1">
                <a:solidFill>
                  <a:srgbClr val="FF0000"/>
                </a:solidFill>
              </a:rPr>
              <a:t>i</a:t>
            </a:r>
            <a:r>
              <a:rPr lang="en-US" altLang="ja-JP" sz="2400" u="sng" dirty="0">
                <a:solidFill>
                  <a:srgbClr val="FF0000"/>
                </a:solidFill>
              </a:rPr>
              <a:t> &lt; </a:t>
            </a:r>
            <a:r>
              <a:rPr lang="en-US" altLang="ja-JP" sz="2400" u="sng" dirty="0" smtClean="0">
                <a:solidFill>
                  <a:srgbClr val="FF0000"/>
                </a:solidFill>
              </a:rPr>
              <a:t>10</a:t>
            </a:r>
            <a:r>
              <a:rPr lang="en-US" altLang="ja-JP" sz="2400" dirty="0" smtClean="0"/>
              <a:t>]]</a:t>
            </a:r>
            <a:endParaRPr lang="en-US" altLang="ja-JP" sz="2400" dirty="0"/>
          </a:p>
          <a:p>
            <a:endParaRPr lang="en-US" altLang="ja-JP" sz="2000" dirty="0" smtClean="0"/>
          </a:p>
          <a:p>
            <a:endParaRPr lang="en-US" altLang="ja-JP" sz="2000" dirty="0" smtClean="0"/>
          </a:p>
          <a:p>
            <a:r>
              <a:rPr lang="en-US" altLang="ja-JP" sz="2400" dirty="0" smtClean="0"/>
              <a:t>[</a:t>
            </a:r>
            <a:r>
              <a:rPr lang="en-US" altLang="ja-JP" sz="2400" dirty="0" smtClean="0">
                <a:solidFill>
                  <a:srgbClr val="00B050"/>
                </a:solidFill>
              </a:rPr>
              <a:t>Insert</a:t>
            </a:r>
            <a:r>
              <a:rPr lang="en-US" altLang="ja-JP" sz="2400" dirty="0" smtClean="0"/>
              <a:t> , </a:t>
            </a:r>
            <a:r>
              <a:rPr lang="en-US" altLang="ja-JP" sz="2400" dirty="0"/>
              <a:t>position: 60, lines: </a:t>
            </a:r>
            <a:r>
              <a:rPr lang="en-US" altLang="ja-JP" sz="2400" dirty="0" smtClean="0"/>
              <a:t>[</a:t>
            </a:r>
            <a:r>
              <a:rPr lang="en-US" altLang="ja-JP" sz="2400" dirty="0">
                <a:solidFill>
                  <a:srgbClr val="00B050"/>
                </a:solidFill>
              </a:rPr>
              <a:t>while(</a:t>
            </a:r>
            <a:r>
              <a:rPr lang="en-US" altLang="ja-JP" sz="2400" dirty="0" err="1">
                <a:solidFill>
                  <a:srgbClr val="00B050"/>
                </a:solidFill>
              </a:rPr>
              <a:t>i</a:t>
            </a:r>
            <a:r>
              <a:rPr lang="en-US" altLang="ja-JP" sz="2400" dirty="0">
                <a:solidFill>
                  <a:srgbClr val="00B050"/>
                </a:solidFill>
              </a:rPr>
              <a:t> &lt; 10) </a:t>
            </a:r>
            <a:r>
              <a:rPr lang="en-US" altLang="ja-JP" sz="2400" dirty="0" smtClean="0">
                <a:solidFill>
                  <a:srgbClr val="00B050"/>
                </a:solidFill>
              </a:rPr>
              <a:t>{</a:t>
            </a:r>
            <a:r>
              <a:rPr lang="en-US" altLang="ja-JP" sz="2400" dirty="0" smtClean="0"/>
              <a:t>]]</a:t>
            </a:r>
            <a:endParaRPr lang="en-US" altLang="ja-JP" sz="2400" dirty="0"/>
          </a:p>
        </p:txBody>
      </p:sp>
      <p:sp>
        <p:nvSpPr>
          <p:cNvPr id="16" name="等号 15"/>
          <p:cNvSpPr/>
          <p:nvPr/>
        </p:nvSpPr>
        <p:spPr>
          <a:xfrm rot="5400000">
            <a:off x="4257426" y="4280230"/>
            <a:ext cx="842268" cy="789184"/>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タイトル 1"/>
          <p:cNvSpPr>
            <a:spLocks noGrp="1"/>
          </p:cNvSpPr>
          <p:nvPr>
            <p:ph type="title"/>
          </p:nvPr>
        </p:nvSpPr>
        <p:spPr/>
        <p:txBody>
          <a:bodyPr/>
          <a:lstStyle/>
          <a:p>
            <a:r>
              <a:rPr lang="en-US" altLang="ja-JP" dirty="0"/>
              <a:t>Step2-2:</a:t>
            </a:r>
            <a:r>
              <a:rPr lang="ja-JP" altLang="en-US" dirty="0"/>
              <a:t>細粒度作業履歴の合成</a:t>
            </a:r>
            <a:endParaRPr kumimoji="1" lang="ja-JP" altLang="en-US" dirty="0"/>
          </a:p>
        </p:txBody>
      </p:sp>
      <p:sp>
        <p:nvSpPr>
          <p:cNvPr id="4" name="日付プレースホルダー 3"/>
          <p:cNvSpPr>
            <a:spLocks noGrp="1"/>
          </p:cNvSpPr>
          <p:nvPr>
            <p:ph type="dt" sz="half" idx="10"/>
          </p:nvPr>
        </p:nvSpPr>
        <p:spPr/>
        <p:txBody>
          <a:bodyPr/>
          <a:lstStyle/>
          <a:p>
            <a:fld id="{9D7F07DB-24D8-49E9-A9E5-D453BA46C1AF}"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20</a:t>
            </a:fld>
            <a:endParaRPr kumimoji="1" lang="ja-JP" altLang="en-US"/>
          </a:p>
        </p:txBody>
      </p:sp>
      <p:sp>
        <p:nvSpPr>
          <p:cNvPr id="6" name="正方形/長方形 5"/>
          <p:cNvSpPr/>
          <p:nvPr/>
        </p:nvSpPr>
        <p:spPr>
          <a:xfrm>
            <a:off x="400598" y="5442609"/>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C2</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a:solidFill>
                  <a:srgbClr val="00B050"/>
                </a:solidFill>
              </a:rPr>
              <a:t>while(</a:t>
            </a:r>
            <a:r>
              <a:rPr lang="en-US" altLang="ja-JP" dirty="0" err="1">
                <a:solidFill>
                  <a:srgbClr val="00B050"/>
                </a:solidFill>
              </a:rPr>
              <a:t>i</a:t>
            </a:r>
            <a:r>
              <a:rPr lang="en-US" altLang="ja-JP" dirty="0">
                <a:solidFill>
                  <a:srgbClr val="00B050"/>
                </a:solidFill>
              </a:rPr>
              <a:t> &lt; 10) {</a:t>
            </a:r>
          </a:p>
        </p:txBody>
      </p:sp>
      <p:sp>
        <p:nvSpPr>
          <p:cNvPr id="7" name="正方形/長方形 6"/>
          <p:cNvSpPr/>
          <p:nvPr/>
        </p:nvSpPr>
        <p:spPr>
          <a:xfrm>
            <a:off x="395537" y="4449664"/>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C1</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smtClean="0">
                <a:solidFill>
                  <a:srgbClr val="FF0000"/>
                </a:solidFill>
              </a:rPr>
              <a:t>while(</a:t>
            </a:r>
            <a:r>
              <a:rPr lang="en-US" altLang="ja-JP" dirty="0" err="1" smtClean="0">
                <a:solidFill>
                  <a:srgbClr val="FF0000"/>
                </a:solidFill>
              </a:rPr>
              <a:t>i</a:t>
            </a:r>
            <a:r>
              <a:rPr lang="en-US" altLang="ja-JP" dirty="0" smtClean="0">
                <a:solidFill>
                  <a:srgbClr val="FF0000"/>
                </a:solidFill>
              </a:rPr>
              <a:t> </a:t>
            </a:r>
            <a:r>
              <a:rPr lang="en-US" altLang="ja-JP" dirty="0">
                <a:solidFill>
                  <a:srgbClr val="FF0000"/>
                </a:solidFill>
              </a:rPr>
              <a:t>&lt; 10</a:t>
            </a:r>
            <a:endParaRPr lang="ja-JP" altLang="en-US" dirty="0">
              <a:solidFill>
                <a:srgbClr val="FF0000"/>
              </a:solidFill>
            </a:endParaRPr>
          </a:p>
        </p:txBody>
      </p:sp>
      <p:sp>
        <p:nvSpPr>
          <p:cNvPr id="8" name="正方形/長方形 7"/>
          <p:cNvSpPr/>
          <p:nvPr/>
        </p:nvSpPr>
        <p:spPr>
          <a:xfrm>
            <a:off x="395536" y="3426385"/>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chemeClr val="tx1"/>
                </a:solidFill>
              </a:rPr>
              <a:t>int </a:t>
            </a:r>
            <a:r>
              <a:rPr lang="en-US" altLang="ja-JP" dirty="0" err="1">
                <a:solidFill>
                  <a:schemeClr val="tx1"/>
                </a:solidFill>
              </a:rPr>
              <a:t>i</a:t>
            </a:r>
            <a:r>
              <a:rPr lang="en-US" altLang="ja-JP" dirty="0">
                <a:solidFill>
                  <a:schemeClr val="tx1"/>
                </a:solidFill>
              </a:rPr>
              <a:t> = 0;</a:t>
            </a:r>
          </a:p>
          <a:p>
            <a:r>
              <a:rPr lang="en-US" altLang="ja-JP" dirty="0" smtClean="0">
                <a:solidFill>
                  <a:srgbClr val="00B050"/>
                </a:solidFill>
              </a:rPr>
              <a:t>+while(</a:t>
            </a:r>
            <a:r>
              <a:rPr lang="en-US" altLang="ja-JP" dirty="0" err="1" smtClean="0">
                <a:solidFill>
                  <a:srgbClr val="00B050"/>
                </a:solidFill>
              </a:rPr>
              <a:t>i</a:t>
            </a:r>
            <a:r>
              <a:rPr lang="en-US" altLang="ja-JP" dirty="0" smtClean="0">
                <a:solidFill>
                  <a:srgbClr val="00B050"/>
                </a:solidFill>
              </a:rPr>
              <a:t> </a:t>
            </a:r>
            <a:r>
              <a:rPr lang="en-US" altLang="ja-JP" dirty="0">
                <a:solidFill>
                  <a:srgbClr val="00B050"/>
                </a:solidFill>
              </a:rPr>
              <a:t>&lt; 10</a:t>
            </a:r>
            <a:endParaRPr lang="ja-JP" altLang="en-US" dirty="0">
              <a:solidFill>
                <a:srgbClr val="00B050"/>
              </a:solidFill>
            </a:endParaRPr>
          </a:p>
        </p:txBody>
      </p:sp>
      <p:sp>
        <p:nvSpPr>
          <p:cNvPr id="10" name="等号 9"/>
          <p:cNvSpPr/>
          <p:nvPr/>
        </p:nvSpPr>
        <p:spPr>
          <a:xfrm rot="5400000">
            <a:off x="6129634" y="4273563"/>
            <a:ext cx="842268" cy="789184"/>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四角形吹き出し 10"/>
          <p:cNvSpPr/>
          <p:nvPr/>
        </p:nvSpPr>
        <p:spPr>
          <a:xfrm>
            <a:off x="400598" y="4368498"/>
            <a:ext cx="914400" cy="612648"/>
          </a:xfrm>
          <a:prstGeom prst="wedgeRectCallout">
            <a:avLst>
              <a:gd name="adj1" fmla="val 140571"/>
              <a:gd name="adj2" fmla="val 83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吹き出し 11"/>
          <p:cNvSpPr/>
          <p:nvPr/>
        </p:nvSpPr>
        <p:spPr>
          <a:xfrm>
            <a:off x="400598" y="4361831"/>
            <a:ext cx="1800200" cy="612648"/>
          </a:xfrm>
          <a:prstGeom prst="wedgeRectCallout">
            <a:avLst>
              <a:gd name="adj1" fmla="val 50571"/>
              <a:gd name="adj2" fmla="val -919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追加後削除</a:t>
            </a:r>
            <a:endParaRPr kumimoji="1" lang="ja-JP" altLang="en-US" dirty="0">
              <a:solidFill>
                <a:schemeClr val="tx1"/>
              </a:solidFill>
            </a:endParaRPr>
          </a:p>
        </p:txBody>
      </p:sp>
      <p:sp>
        <p:nvSpPr>
          <p:cNvPr id="13" name="正方形/長方形 12"/>
          <p:cNvSpPr/>
          <p:nvPr/>
        </p:nvSpPr>
        <p:spPr>
          <a:xfrm>
            <a:off x="357718" y="3425232"/>
            <a:ext cx="7852500" cy="2048864"/>
          </a:xfrm>
          <a:prstGeom prst="rect">
            <a:avLst/>
          </a:prstGeom>
          <a:solidFill>
            <a:schemeClr val="accent3">
              <a:alpha val="6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7201054" y="3284984"/>
            <a:ext cx="1274440" cy="659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不必要</a:t>
            </a:r>
            <a:endParaRPr kumimoji="1" lang="ja-JP" altLang="en-US" dirty="0">
              <a:solidFill>
                <a:schemeClr val="tx1"/>
              </a:solidFill>
            </a:endParaRPr>
          </a:p>
        </p:txBody>
      </p:sp>
      <p:sp>
        <p:nvSpPr>
          <p:cNvPr id="15" name="正方形/長方形 14"/>
          <p:cNvSpPr/>
          <p:nvPr/>
        </p:nvSpPr>
        <p:spPr>
          <a:xfrm>
            <a:off x="7199820" y="5215450"/>
            <a:ext cx="1274440" cy="659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必要</a:t>
            </a:r>
            <a:endParaRPr kumimoji="1" lang="ja-JP" altLang="en-US" sz="2800" dirty="0">
              <a:solidFill>
                <a:schemeClr val="tx1"/>
              </a:solidFill>
            </a:endParaRPr>
          </a:p>
        </p:txBody>
      </p:sp>
      <p:sp>
        <p:nvSpPr>
          <p:cNvPr id="18" name="正方形/長方形 17"/>
          <p:cNvSpPr/>
          <p:nvPr/>
        </p:nvSpPr>
        <p:spPr>
          <a:xfrm>
            <a:off x="395535" y="2793086"/>
            <a:ext cx="1617097" cy="49189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rgbClr val="00B050"/>
                </a:solidFill>
              </a:rPr>
              <a:t>+</a:t>
            </a:r>
            <a:r>
              <a:rPr lang="ja-JP" altLang="en-US" dirty="0" smtClean="0">
                <a:solidFill>
                  <a:srgbClr val="00B050"/>
                </a:solidFill>
              </a:rPr>
              <a:t> </a:t>
            </a:r>
            <a:r>
              <a:rPr lang="en-US" altLang="ja-JP" dirty="0" smtClean="0">
                <a:solidFill>
                  <a:srgbClr val="00B050"/>
                </a:solidFill>
              </a:rPr>
              <a:t>int </a:t>
            </a:r>
            <a:r>
              <a:rPr lang="en-US" altLang="ja-JP" dirty="0" err="1">
                <a:solidFill>
                  <a:srgbClr val="00B050"/>
                </a:solidFill>
              </a:rPr>
              <a:t>i</a:t>
            </a:r>
            <a:r>
              <a:rPr lang="en-US" altLang="ja-JP" dirty="0">
                <a:solidFill>
                  <a:srgbClr val="00B050"/>
                </a:solidFill>
              </a:rPr>
              <a:t> = 0</a:t>
            </a:r>
            <a:r>
              <a:rPr lang="en-US" altLang="ja-JP" dirty="0" smtClean="0">
                <a:solidFill>
                  <a:srgbClr val="00B050"/>
                </a:solidFill>
              </a:rPr>
              <a:t>;</a:t>
            </a:r>
            <a:endParaRPr lang="en-US" altLang="ja-JP" dirty="0">
              <a:solidFill>
                <a:srgbClr val="00B050"/>
              </a:solidFill>
            </a:endParaRPr>
          </a:p>
        </p:txBody>
      </p:sp>
    </p:spTree>
    <p:extLst>
      <p:ext uri="{BB962C8B-B14F-4D97-AF65-F5344CB8AC3E}">
        <p14:creationId xmlns:p14="http://schemas.microsoft.com/office/powerpoint/2010/main" val="4185015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Step2-2:</a:t>
            </a:r>
            <a:r>
              <a:rPr lang="ja-JP" altLang="en-US" dirty="0"/>
              <a:t>細粒度作業履歴の合成</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分割した細粒度履歴のトリミング</a:t>
            </a:r>
            <a:endParaRPr kumimoji="1" lang="en-US" altLang="ja-JP" dirty="0" smtClean="0"/>
          </a:p>
          <a:p>
            <a:pPr lvl="1"/>
            <a:r>
              <a:rPr lang="ja-JP" altLang="en-US" dirty="0" smtClean="0"/>
              <a:t>行の途中で保存が行われたパターン</a:t>
            </a:r>
            <a:endParaRPr lang="ja-JP" altLang="en-US" dirty="0"/>
          </a:p>
          <a:p>
            <a:pPr lvl="1"/>
            <a:r>
              <a:rPr kumimoji="1" lang="ja-JP" altLang="en-US" dirty="0" smtClean="0"/>
              <a:t>差分が改行，インデント，空白のみのパターン</a:t>
            </a:r>
            <a:endParaRPr kumimoji="1" lang="en-US" altLang="ja-JP" dirty="0" smtClean="0"/>
          </a:p>
          <a:p>
            <a:pPr lvl="1"/>
            <a:r>
              <a:rPr lang="ja-JP" altLang="en-US" dirty="0"/>
              <a:t>前方一致，後方一致が成立するパターン</a:t>
            </a:r>
            <a:endParaRPr kumimoji="1" lang="ja-JP" altLang="en-US" dirty="0"/>
          </a:p>
        </p:txBody>
      </p:sp>
      <p:sp>
        <p:nvSpPr>
          <p:cNvPr id="4" name="日付プレースホルダー 3"/>
          <p:cNvSpPr>
            <a:spLocks noGrp="1"/>
          </p:cNvSpPr>
          <p:nvPr>
            <p:ph type="dt" sz="half" idx="10"/>
          </p:nvPr>
        </p:nvSpPr>
        <p:spPr/>
        <p:txBody>
          <a:bodyPr/>
          <a:lstStyle/>
          <a:p>
            <a:fld id="{993CF262-D9A8-454B-A731-444881392DB0}"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21</a:t>
            </a:fld>
            <a:endParaRPr kumimoji="1" lang="ja-JP" altLang="en-US"/>
          </a:p>
        </p:txBody>
      </p:sp>
    </p:spTree>
    <p:extLst>
      <p:ext uri="{BB962C8B-B14F-4D97-AF65-F5344CB8AC3E}">
        <p14:creationId xmlns:p14="http://schemas.microsoft.com/office/powerpoint/2010/main" val="2115634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0" name="直線矢印コネクタ 9"/>
          <p:cNvCxnSpPr/>
          <p:nvPr/>
        </p:nvCxnSpPr>
        <p:spPr>
          <a:xfrm>
            <a:off x="6481755" y="1844824"/>
            <a:ext cx="0" cy="43924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57200" y="1600200"/>
            <a:ext cx="4762872" cy="4525963"/>
          </a:xfrm>
        </p:spPr>
        <p:txBody>
          <a:bodyPr/>
          <a:lstStyle/>
          <a:p>
            <a:r>
              <a:rPr kumimoji="1" lang="ja-JP" altLang="en-US" dirty="0" smtClean="0"/>
              <a:t>行の途中で保存が行われたパターン</a:t>
            </a:r>
            <a:endParaRPr kumimoji="1" lang="en-US" altLang="ja-JP" dirty="0" smtClean="0"/>
          </a:p>
          <a:p>
            <a:pPr lvl="1"/>
            <a:r>
              <a:rPr lang="ja-JP" altLang="en-US" dirty="0" smtClean="0"/>
              <a:t>条件：同じ行に対し以下が順に行われる</a:t>
            </a:r>
            <a:endParaRPr lang="en-US" altLang="ja-JP" dirty="0" smtClean="0"/>
          </a:p>
          <a:p>
            <a:pPr lvl="2"/>
            <a:r>
              <a:rPr kumimoji="1" lang="en-US" altLang="ja-JP" dirty="0" smtClean="0"/>
              <a:t>A</a:t>
            </a:r>
            <a:r>
              <a:rPr kumimoji="1" lang="ja-JP" altLang="en-US" dirty="0" smtClean="0"/>
              <a:t>：ある文字列を追加</a:t>
            </a:r>
            <a:endParaRPr kumimoji="1" lang="en-US" altLang="ja-JP" dirty="0" smtClean="0"/>
          </a:p>
          <a:p>
            <a:pPr lvl="2"/>
            <a:r>
              <a:rPr lang="en-US" altLang="ja-JP" dirty="0" smtClean="0"/>
              <a:t>B</a:t>
            </a:r>
            <a:r>
              <a:rPr lang="ja-JP" altLang="en-US" dirty="0" smtClean="0"/>
              <a:t>：</a:t>
            </a:r>
            <a:r>
              <a:rPr lang="en-US" altLang="ja-JP" dirty="0" smtClean="0"/>
              <a:t>A</a:t>
            </a:r>
            <a:r>
              <a:rPr lang="ja-JP" altLang="en-US" dirty="0" smtClean="0"/>
              <a:t>と同じ文字列を削除</a:t>
            </a:r>
            <a:endParaRPr lang="en-US" altLang="ja-JP" dirty="0" smtClean="0"/>
          </a:p>
          <a:p>
            <a:pPr lvl="2"/>
            <a:r>
              <a:rPr kumimoji="1" lang="en-US" altLang="ja-JP" dirty="0" smtClean="0"/>
              <a:t>C</a:t>
            </a:r>
            <a:r>
              <a:rPr kumimoji="1" lang="ja-JP" altLang="en-US" dirty="0" smtClean="0"/>
              <a:t>：任意の文字列を追加</a:t>
            </a:r>
            <a:endParaRPr kumimoji="1" lang="en-US" altLang="ja-JP" dirty="0" smtClean="0"/>
          </a:p>
          <a:p>
            <a:pPr lvl="1"/>
            <a:r>
              <a:rPr kumimoji="1" lang="ja-JP" altLang="en-US" dirty="0" smtClean="0"/>
              <a:t>処理：</a:t>
            </a:r>
            <a:r>
              <a:rPr kumimoji="1" lang="en-US" altLang="ja-JP" dirty="0" smtClean="0"/>
              <a:t>A, B</a:t>
            </a:r>
            <a:r>
              <a:rPr kumimoji="1" lang="ja-JP" altLang="en-US" dirty="0" smtClean="0"/>
              <a:t>の削除</a:t>
            </a:r>
            <a:endParaRPr kumimoji="1" lang="ja-JP" altLang="en-US" dirty="0"/>
          </a:p>
        </p:txBody>
      </p:sp>
      <p:sp>
        <p:nvSpPr>
          <p:cNvPr id="2" name="タイトル 1"/>
          <p:cNvSpPr>
            <a:spLocks noGrp="1"/>
          </p:cNvSpPr>
          <p:nvPr>
            <p:ph type="title"/>
          </p:nvPr>
        </p:nvSpPr>
        <p:spPr/>
        <p:txBody>
          <a:bodyPr/>
          <a:lstStyle/>
          <a:p>
            <a:r>
              <a:rPr lang="en-US" altLang="ja-JP" dirty="0"/>
              <a:t>Step2-2:</a:t>
            </a:r>
            <a:r>
              <a:rPr lang="ja-JP" altLang="en-US" dirty="0"/>
              <a:t>細粒度作業履歴の合成</a:t>
            </a:r>
            <a:endParaRPr kumimoji="1" lang="ja-JP" altLang="en-US" dirty="0"/>
          </a:p>
        </p:txBody>
      </p:sp>
      <p:sp>
        <p:nvSpPr>
          <p:cNvPr id="4" name="日付プレースホルダー 3"/>
          <p:cNvSpPr>
            <a:spLocks noGrp="1"/>
          </p:cNvSpPr>
          <p:nvPr>
            <p:ph type="dt" sz="half" idx="10"/>
          </p:nvPr>
        </p:nvSpPr>
        <p:spPr/>
        <p:txBody>
          <a:bodyPr/>
          <a:lstStyle/>
          <a:p>
            <a:fld id="{BF3E0A04-A8A4-40AC-BC79-7F7C89E57313}"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22</a:t>
            </a:fld>
            <a:endParaRPr kumimoji="1" lang="ja-JP" altLang="en-US"/>
          </a:p>
        </p:txBody>
      </p:sp>
      <p:sp>
        <p:nvSpPr>
          <p:cNvPr id="6" name="正方形/長方形 5"/>
          <p:cNvSpPr/>
          <p:nvPr/>
        </p:nvSpPr>
        <p:spPr>
          <a:xfrm>
            <a:off x="5403175" y="4995704"/>
            <a:ext cx="2121153"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C2</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smtClean="0">
                <a:solidFill>
                  <a:srgbClr val="00B050"/>
                </a:solidFill>
              </a:rPr>
              <a:t>+ while(</a:t>
            </a:r>
            <a:r>
              <a:rPr lang="en-US" altLang="ja-JP" dirty="0" err="1" smtClean="0">
                <a:solidFill>
                  <a:srgbClr val="00B050"/>
                </a:solidFill>
              </a:rPr>
              <a:t>i</a:t>
            </a:r>
            <a:r>
              <a:rPr lang="en-US" altLang="ja-JP" dirty="0" smtClean="0">
                <a:solidFill>
                  <a:srgbClr val="00B050"/>
                </a:solidFill>
              </a:rPr>
              <a:t> </a:t>
            </a:r>
            <a:r>
              <a:rPr lang="en-US" altLang="ja-JP" dirty="0">
                <a:solidFill>
                  <a:srgbClr val="00B050"/>
                </a:solidFill>
              </a:rPr>
              <a:t>&lt; 10) {</a:t>
            </a:r>
          </a:p>
        </p:txBody>
      </p:sp>
      <p:sp>
        <p:nvSpPr>
          <p:cNvPr id="7" name="正方形/長方形 6"/>
          <p:cNvSpPr/>
          <p:nvPr/>
        </p:nvSpPr>
        <p:spPr>
          <a:xfrm>
            <a:off x="5398114" y="4002759"/>
            <a:ext cx="2126214"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C1</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smtClean="0">
                <a:solidFill>
                  <a:srgbClr val="FF0000"/>
                </a:solidFill>
              </a:rPr>
              <a:t>- while(</a:t>
            </a:r>
            <a:r>
              <a:rPr lang="en-US" altLang="ja-JP" dirty="0" err="1" smtClean="0">
                <a:solidFill>
                  <a:srgbClr val="FF0000"/>
                </a:solidFill>
              </a:rPr>
              <a:t>i</a:t>
            </a:r>
            <a:r>
              <a:rPr lang="en-US" altLang="ja-JP" dirty="0" smtClean="0">
                <a:solidFill>
                  <a:srgbClr val="FF0000"/>
                </a:solidFill>
              </a:rPr>
              <a:t> </a:t>
            </a:r>
            <a:r>
              <a:rPr lang="en-US" altLang="ja-JP" dirty="0">
                <a:solidFill>
                  <a:srgbClr val="FF0000"/>
                </a:solidFill>
              </a:rPr>
              <a:t>&lt; 10</a:t>
            </a:r>
            <a:endParaRPr lang="ja-JP" altLang="en-US" dirty="0">
              <a:solidFill>
                <a:srgbClr val="FF0000"/>
              </a:solidFill>
            </a:endParaRPr>
          </a:p>
        </p:txBody>
      </p:sp>
      <p:sp>
        <p:nvSpPr>
          <p:cNvPr id="8" name="正方形/長方形 7"/>
          <p:cNvSpPr/>
          <p:nvPr/>
        </p:nvSpPr>
        <p:spPr>
          <a:xfrm>
            <a:off x="5398113" y="2979480"/>
            <a:ext cx="2126215"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chemeClr val="tx1"/>
                </a:solidFill>
              </a:rPr>
              <a:t>int </a:t>
            </a:r>
            <a:r>
              <a:rPr lang="en-US" altLang="ja-JP" dirty="0" err="1">
                <a:solidFill>
                  <a:schemeClr val="tx1"/>
                </a:solidFill>
              </a:rPr>
              <a:t>i</a:t>
            </a:r>
            <a:r>
              <a:rPr lang="en-US" altLang="ja-JP" dirty="0">
                <a:solidFill>
                  <a:schemeClr val="tx1"/>
                </a:solidFill>
              </a:rPr>
              <a:t> = 0;</a:t>
            </a:r>
          </a:p>
          <a:p>
            <a:r>
              <a:rPr lang="en-US" altLang="ja-JP" dirty="0" smtClean="0">
                <a:solidFill>
                  <a:srgbClr val="00B050"/>
                </a:solidFill>
              </a:rPr>
              <a:t>+ while(</a:t>
            </a:r>
            <a:r>
              <a:rPr lang="en-US" altLang="ja-JP" dirty="0" err="1" smtClean="0">
                <a:solidFill>
                  <a:srgbClr val="00B050"/>
                </a:solidFill>
              </a:rPr>
              <a:t>i</a:t>
            </a:r>
            <a:r>
              <a:rPr lang="en-US" altLang="ja-JP" dirty="0" smtClean="0">
                <a:solidFill>
                  <a:srgbClr val="00B050"/>
                </a:solidFill>
              </a:rPr>
              <a:t> </a:t>
            </a:r>
            <a:r>
              <a:rPr lang="en-US" altLang="ja-JP" dirty="0">
                <a:solidFill>
                  <a:srgbClr val="00B050"/>
                </a:solidFill>
              </a:rPr>
              <a:t>&lt; 10</a:t>
            </a:r>
            <a:endParaRPr lang="ja-JP" altLang="en-US" dirty="0">
              <a:solidFill>
                <a:srgbClr val="00B050"/>
              </a:solidFill>
            </a:endParaRPr>
          </a:p>
        </p:txBody>
      </p:sp>
      <p:sp>
        <p:nvSpPr>
          <p:cNvPr id="18" name="正方形/長方形 17"/>
          <p:cNvSpPr/>
          <p:nvPr/>
        </p:nvSpPr>
        <p:spPr>
          <a:xfrm>
            <a:off x="5398112" y="2346181"/>
            <a:ext cx="2126216" cy="49189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rgbClr val="00B050"/>
                </a:solidFill>
              </a:rPr>
              <a:t>+</a:t>
            </a:r>
            <a:r>
              <a:rPr lang="ja-JP" altLang="en-US" dirty="0" smtClean="0">
                <a:solidFill>
                  <a:srgbClr val="00B050"/>
                </a:solidFill>
              </a:rPr>
              <a:t> </a:t>
            </a:r>
            <a:r>
              <a:rPr lang="en-US" altLang="ja-JP" dirty="0" smtClean="0">
                <a:solidFill>
                  <a:srgbClr val="00B050"/>
                </a:solidFill>
              </a:rPr>
              <a:t>int </a:t>
            </a:r>
            <a:r>
              <a:rPr lang="en-US" altLang="ja-JP" dirty="0" err="1">
                <a:solidFill>
                  <a:srgbClr val="00B050"/>
                </a:solidFill>
              </a:rPr>
              <a:t>i</a:t>
            </a:r>
            <a:r>
              <a:rPr lang="en-US" altLang="ja-JP" dirty="0">
                <a:solidFill>
                  <a:srgbClr val="00B050"/>
                </a:solidFill>
              </a:rPr>
              <a:t> = 0</a:t>
            </a:r>
            <a:r>
              <a:rPr lang="en-US" altLang="ja-JP" dirty="0" smtClean="0">
                <a:solidFill>
                  <a:srgbClr val="00B050"/>
                </a:solidFill>
              </a:rPr>
              <a:t>;</a:t>
            </a:r>
            <a:endParaRPr lang="en-US" altLang="ja-JP" dirty="0">
              <a:solidFill>
                <a:srgbClr val="00B050"/>
              </a:solidFill>
            </a:endParaRPr>
          </a:p>
        </p:txBody>
      </p:sp>
      <p:sp>
        <p:nvSpPr>
          <p:cNvPr id="14" name="正方形/長方形 13"/>
          <p:cNvSpPr/>
          <p:nvPr/>
        </p:nvSpPr>
        <p:spPr>
          <a:xfrm>
            <a:off x="5398112" y="2979480"/>
            <a:ext cx="2126216"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chemeClr val="tx1"/>
                </a:solidFill>
              </a:rPr>
              <a:t>int </a:t>
            </a:r>
            <a:r>
              <a:rPr lang="en-US" altLang="ja-JP" dirty="0" err="1">
                <a:solidFill>
                  <a:schemeClr val="tx1"/>
                </a:solidFill>
              </a:rPr>
              <a:t>i</a:t>
            </a:r>
            <a:r>
              <a:rPr lang="en-US" altLang="ja-JP" dirty="0">
                <a:solidFill>
                  <a:schemeClr val="tx1"/>
                </a:solidFill>
              </a:rPr>
              <a:t> = 0;</a:t>
            </a:r>
          </a:p>
          <a:p>
            <a:r>
              <a:rPr lang="en-US" altLang="ja-JP" b="1" u="sng" dirty="0" smtClean="0">
                <a:solidFill>
                  <a:srgbClr val="00B050"/>
                </a:solidFill>
              </a:rPr>
              <a:t>+ while(</a:t>
            </a:r>
            <a:r>
              <a:rPr lang="en-US" altLang="ja-JP" b="1" u="sng" dirty="0" err="1" smtClean="0">
                <a:solidFill>
                  <a:srgbClr val="00B050"/>
                </a:solidFill>
              </a:rPr>
              <a:t>i</a:t>
            </a:r>
            <a:r>
              <a:rPr lang="en-US" altLang="ja-JP" b="1" u="sng" dirty="0" smtClean="0">
                <a:solidFill>
                  <a:srgbClr val="00B050"/>
                </a:solidFill>
              </a:rPr>
              <a:t> </a:t>
            </a:r>
            <a:r>
              <a:rPr lang="en-US" altLang="ja-JP" b="1" u="sng" dirty="0">
                <a:solidFill>
                  <a:srgbClr val="00B050"/>
                </a:solidFill>
              </a:rPr>
              <a:t>&lt; 10</a:t>
            </a:r>
            <a:endParaRPr lang="ja-JP" altLang="en-US" b="1" u="sng" dirty="0">
              <a:solidFill>
                <a:srgbClr val="00B050"/>
              </a:solidFill>
            </a:endParaRPr>
          </a:p>
        </p:txBody>
      </p:sp>
      <p:sp>
        <p:nvSpPr>
          <p:cNvPr id="15" name="正方形/長方形 14"/>
          <p:cNvSpPr/>
          <p:nvPr/>
        </p:nvSpPr>
        <p:spPr>
          <a:xfrm>
            <a:off x="5398112" y="4002759"/>
            <a:ext cx="2126216"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C1</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b="1" u="sng" dirty="0" smtClean="0">
                <a:solidFill>
                  <a:srgbClr val="FF0000"/>
                </a:solidFill>
              </a:rPr>
              <a:t>- while(</a:t>
            </a:r>
            <a:r>
              <a:rPr lang="en-US" altLang="ja-JP" b="1" u="sng" dirty="0" err="1" smtClean="0">
                <a:solidFill>
                  <a:srgbClr val="FF0000"/>
                </a:solidFill>
              </a:rPr>
              <a:t>i</a:t>
            </a:r>
            <a:r>
              <a:rPr lang="en-US" altLang="ja-JP" b="1" u="sng" dirty="0" smtClean="0">
                <a:solidFill>
                  <a:srgbClr val="FF0000"/>
                </a:solidFill>
              </a:rPr>
              <a:t> </a:t>
            </a:r>
            <a:r>
              <a:rPr lang="en-US" altLang="ja-JP" b="1" u="sng" dirty="0">
                <a:solidFill>
                  <a:srgbClr val="FF0000"/>
                </a:solidFill>
              </a:rPr>
              <a:t>&lt; 10</a:t>
            </a:r>
            <a:endParaRPr lang="ja-JP" altLang="en-US" b="1" u="sng" dirty="0">
              <a:solidFill>
                <a:srgbClr val="FF0000"/>
              </a:solidFill>
            </a:endParaRPr>
          </a:p>
        </p:txBody>
      </p:sp>
      <p:sp>
        <p:nvSpPr>
          <p:cNvPr id="17" name="正方形/長方形 16"/>
          <p:cNvSpPr/>
          <p:nvPr/>
        </p:nvSpPr>
        <p:spPr>
          <a:xfrm>
            <a:off x="5398112" y="4995799"/>
            <a:ext cx="2126216"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C2</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b="1" u="sng" dirty="0" smtClean="0">
                <a:solidFill>
                  <a:srgbClr val="00B050"/>
                </a:solidFill>
              </a:rPr>
              <a:t>+ while(</a:t>
            </a:r>
            <a:r>
              <a:rPr lang="en-US" altLang="ja-JP" b="1" u="sng" dirty="0" err="1" smtClean="0">
                <a:solidFill>
                  <a:srgbClr val="00B050"/>
                </a:solidFill>
              </a:rPr>
              <a:t>i</a:t>
            </a:r>
            <a:r>
              <a:rPr lang="en-US" altLang="ja-JP" b="1" u="sng" dirty="0" smtClean="0">
                <a:solidFill>
                  <a:srgbClr val="00B050"/>
                </a:solidFill>
              </a:rPr>
              <a:t> </a:t>
            </a:r>
            <a:r>
              <a:rPr lang="en-US" altLang="ja-JP" b="1" u="sng" dirty="0">
                <a:solidFill>
                  <a:srgbClr val="00B050"/>
                </a:solidFill>
              </a:rPr>
              <a:t>&lt; 10) {</a:t>
            </a:r>
          </a:p>
        </p:txBody>
      </p:sp>
      <p:sp>
        <p:nvSpPr>
          <p:cNvPr id="19" name="正方形/長方形 18"/>
          <p:cNvSpPr/>
          <p:nvPr/>
        </p:nvSpPr>
        <p:spPr>
          <a:xfrm>
            <a:off x="5237084" y="2949145"/>
            <a:ext cx="2448272" cy="1920015"/>
          </a:xfrm>
          <a:prstGeom prst="rect">
            <a:avLst/>
          </a:prstGeom>
          <a:solidFill>
            <a:schemeClr val="accent3">
              <a:alpha val="6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398112" y="2346181"/>
            <a:ext cx="2126216" cy="491898"/>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rgbClr val="00B050"/>
                </a:solidFill>
              </a:rPr>
              <a:t>+</a:t>
            </a:r>
            <a:r>
              <a:rPr lang="ja-JP" altLang="en-US" dirty="0" smtClean="0">
                <a:solidFill>
                  <a:srgbClr val="00B050"/>
                </a:solidFill>
              </a:rPr>
              <a:t> </a:t>
            </a:r>
            <a:r>
              <a:rPr lang="en-US" altLang="ja-JP" dirty="0" smtClean="0">
                <a:solidFill>
                  <a:srgbClr val="00B050"/>
                </a:solidFill>
              </a:rPr>
              <a:t>int </a:t>
            </a:r>
            <a:r>
              <a:rPr lang="en-US" altLang="ja-JP" dirty="0" err="1">
                <a:solidFill>
                  <a:srgbClr val="00B050"/>
                </a:solidFill>
              </a:rPr>
              <a:t>i</a:t>
            </a:r>
            <a:r>
              <a:rPr lang="en-US" altLang="ja-JP" dirty="0">
                <a:solidFill>
                  <a:srgbClr val="00B050"/>
                </a:solidFill>
              </a:rPr>
              <a:t> = 0</a:t>
            </a:r>
            <a:r>
              <a:rPr lang="en-US" altLang="ja-JP" dirty="0" smtClean="0">
                <a:solidFill>
                  <a:srgbClr val="00B050"/>
                </a:solidFill>
              </a:rPr>
              <a:t>;</a:t>
            </a:r>
            <a:endParaRPr lang="en-US" altLang="ja-JP" dirty="0">
              <a:solidFill>
                <a:srgbClr val="00B050"/>
              </a:solidFill>
            </a:endParaRPr>
          </a:p>
        </p:txBody>
      </p:sp>
      <p:sp>
        <p:nvSpPr>
          <p:cNvPr id="21" name="正方形/長方形 20"/>
          <p:cNvSpPr/>
          <p:nvPr/>
        </p:nvSpPr>
        <p:spPr>
          <a:xfrm>
            <a:off x="5398112" y="4995704"/>
            <a:ext cx="2126216" cy="881568"/>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smtClean="0">
                <a:solidFill>
                  <a:schemeClr val="tx1"/>
                </a:solidFill>
              </a:rPr>
              <a:t>C2</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b="1" u="sng" dirty="0" smtClean="0">
                <a:solidFill>
                  <a:srgbClr val="00B050"/>
                </a:solidFill>
              </a:rPr>
              <a:t>+ while(</a:t>
            </a:r>
            <a:r>
              <a:rPr lang="en-US" altLang="ja-JP" b="1" u="sng" dirty="0" err="1" smtClean="0">
                <a:solidFill>
                  <a:srgbClr val="00B050"/>
                </a:solidFill>
              </a:rPr>
              <a:t>i</a:t>
            </a:r>
            <a:r>
              <a:rPr lang="en-US" altLang="ja-JP" b="1" u="sng" dirty="0" smtClean="0">
                <a:solidFill>
                  <a:srgbClr val="00B050"/>
                </a:solidFill>
              </a:rPr>
              <a:t> </a:t>
            </a:r>
            <a:r>
              <a:rPr lang="en-US" altLang="ja-JP" b="1" u="sng" dirty="0">
                <a:solidFill>
                  <a:srgbClr val="00B050"/>
                </a:solidFill>
              </a:rPr>
              <a:t>&lt; 10) {</a:t>
            </a:r>
          </a:p>
        </p:txBody>
      </p:sp>
    </p:spTree>
    <p:extLst>
      <p:ext uri="{BB962C8B-B14F-4D97-AF65-F5344CB8AC3E}">
        <p14:creationId xmlns:p14="http://schemas.microsoft.com/office/powerpoint/2010/main" val="1030257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par>
                                <p:cTn id="7" presetID="3" presetClass="emph" presetSubtype="2" fill="hold" nodeType="withEffect">
                                  <p:stCondLst>
                                    <p:cond delay="0"/>
                                  </p:stCondLst>
                                  <p:iterate type="lt">
                                    <p:tmPct val="0"/>
                                  </p:iterate>
                                  <p:childTnLst>
                                    <p:animClr clrSpc="rgb" dir="cw">
                                      <p:cBhvr override="childStyle">
                                        <p:cTn id="8" dur="500" fill="hold"/>
                                        <p:tgtEl>
                                          <p:spTgt spid="3">
                                            <p:txEl>
                                              <p:pRg st="2" end="2"/>
                                            </p:txEl>
                                          </p:spTgt>
                                        </p:tgtEl>
                                        <p:attrNameLst>
                                          <p:attrName>style.color</p:attrName>
                                        </p:attrNameLst>
                                      </p:cBhvr>
                                      <p:to>
                                        <a:srgbClr val="339933"/>
                                      </p:to>
                                    </p:animClr>
                                  </p:childTnLst>
                                </p:cTn>
                              </p:par>
                              <p:par>
                                <p:cTn id="9" presetID="42"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mph" presetSubtype="0" fill="hold" nodeType="clickEffect">
                                  <p:stCondLst>
                                    <p:cond delay="0"/>
                                  </p:stCondLst>
                                  <p:iterate type="lt">
                                    <p:tmPct val="4000"/>
                                  </p:iterate>
                                  <p:childTnLst>
                                    <p:set>
                                      <p:cBhvr override="childStyle">
                                        <p:cTn id="17" dur="500" fill="hold"/>
                                        <p:tgtEl>
                                          <p:spTgt spid="3">
                                            <p:txEl>
                                              <p:pRg st="3" end="3"/>
                                            </p:txEl>
                                          </p:spTgt>
                                        </p:tgtEl>
                                        <p:attrNameLst>
                                          <p:attrName>style.textDecorationUnderline</p:attrName>
                                        </p:attrNameLst>
                                      </p:cBhvr>
                                      <p:to>
                                        <p:strVal val="true"/>
                                      </p:to>
                                    </p:set>
                                  </p:childTnLst>
                                </p:cTn>
                              </p:par>
                              <p:par>
                                <p:cTn id="18" presetID="3" presetClass="emph" presetSubtype="2" fill="hold" nodeType="withEffect">
                                  <p:stCondLst>
                                    <p:cond delay="0"/>
                                  </p:stCondLst>
                                  <p:iterate type="lt">
                                    <p:tmPct val="0"/>
                                  </p:iterate>
                                  <p:childTnLst>
                                    <p:animClr clrSpc="rgb" dir="cw">
                                      <p:cBhvr override="childStyle">
                                        <p:cTn id="19" dur="500" fill="hold"/>
                                        <p:tgtEl>
                                          <p:spTgt spid="3">
                                            <p:txEl>
                                              <p:pRg st="3" end="3"/>
                                            </p:txEl>
                                          </p:spTgt>
                                        </p:tgtEl>
                                        <p:attrNameLst>
                                          <p:attrName>style.color</p:attrName>
                                        </p:attrNameLst>
                                      </p:cBhvr>
                                      <p:to>
                                        <a:srgbClr val="FF0000"/>
                                      </p:to>
                                    </p:animClr>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mph" presetSubtype="0" fill="hold" nodeType="clickEffect">
                                  <p:stCondLst>
                                    <p:cond delay="0"/>
                                  </p:stCondLst>
                                  <p:iterate type="lt">
                                    <p:tmPct val="4000"/>
                                  </p:iterate>
                                  <p:childTnLst>
                                    <p:set>
                                      <p:cBhvr override="childStyle">
                                        <p:cTn id="28" dur="500" fill="hold"/>
                                        <p:tgtEl>
                                          <p:spTgt spid="3">
                                            <p:txEl>
                                              <p:pRg st="4" end="4"/>
                                            </p:txEl>
                                          </p:spTgt>
                                        </p:tgtEl>
                                        <p:attrNameLst>
                                          <p:attrName>style.textDecorationUnderline</p:attrName>
                                        </p:attrNameLst>
                                      </p:cBhvr>
                                      <p:to>
                                        <p:strVal val="true"/>
                                      </p:to>
                                    </p:set>
                                  </p:childTnLst>
                                </p:cTn>
                              </p:par>
                              <p:par>
                                <p:cTn id="29" presetID="3" presetClass="emph" presetSubtype="2" fill="hold" nodeType="withEffect">
                                  <p:stCondLst>
                                    <p:cond delay="0"/>
                                  </p:stCondLst>
                                  <p:iterate type="lt">
                                    <p:tmPct val="0"/>
                                  </p:iterate>
                                  <p:childTnLst>
                                    <p:animClr clrSpc="rgb" dir="cw">
                                      <p:cBhvr override="childStyle">
                                        <p:cTn id="30" dur="500" fill="hold"/>
                                        <p:tgtEl>
                                          <p:spTgt spid="3">
                                            <p:txEl>
                                              <p:pRg st="4" end="4"/>
                                            </p:txEl>
                                          </p:spTgt>
                                        </p:tgtEl>
                                        <p:attrNameLst>
                                          <p:attrName>style.color</p:attrName>
                                        </p:attrNameLst>
                                      </p:cBhvr>
                                      <p:to>
                                        <a:srgbClr val="339933"/>
                                      </p:to>
                                    </p:animClr>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 name="円柱 57"/>
          <p:cNvSpPr/>
          <p:nvPr/>
        </p:nvSpPr>
        <p:spPr>
          <a:xfrm>
            <a:off x="3851920" y="1522885"/>
            <a:ext cx="1922400" cy="2554188"/>
          </a:xfrm>
          <a:prstGeom prst="can">
            <a:avLst>
              <a:gd name="adj" fmla="val 2461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細粒度リポジトリ</a:t>
            </a:r>
            <a:endParaRPr lang="en-US" altLang="ja-JP" dirty="0" smtClean="0">
              <a:solidFill>
                <a:schemeClr val="tx1"/>
              </a:solidFill>
            </a:endParaRPr>
          </a:p>
          <a:p>
            <a:pPr algn="ctr"/>
            <a:endParaRPr lang="en-US" altLang="ja-JP" dirty="0" smtClean="0">
              <a:solidFill>
                <a:schemeClr val="tx1"/>
              </a:solidFill>
            </a:endParaRPr>
          </a:p>
          <a:p>
            <a:pPr algn="ctr"/>
            <a:endParaRPr lang="en-US" altLang="ja-JP" dirty="0"/>
          </a:p>
          <a:p>
            <a:pPr algn="ctr"/>
            <a:endParaRPr lang="en-US" altLang="ja-JP" dirty="0" smtClean="0"/>
          </a:p>
          <a:p>
            <a:pPr algn="ctr"/>
            <a:endParaRPr lang="en-US" altLang="ja-JP" dirty="0"/>
          </a:p>
          <a:p>
            <a:pPr algn="ctr"/>
            <a:endParaRPr lang="en-US" altLang="ja-JP" dirty="0" smtClean="0"/>
          </a:p>
          <a:p>
            <a:pPr algn="ctr"/>
            <a:endParaRPr lang="en-US" altLang="ja-JP" sz="1050" dirty="0" smtClean="0"/>
          </a:p>
          <a:p>
            <a:pPr algn="ctr"/>
            <a:endParaRPr lang="en-US" altLang="ja-JP" dirty="0"/>
          </a:p>
          <a:p>
            <a:pPr algn="ctr"/>
            <a:endParaRPr kumimoji="1" lang="en-US" altLang="ja-JP" dirty="0" smtClean="0"/>
          </a:p>
          <a:p>
            <a:pPr algn="ctr"/>
            <a:endParaRPr kumimoji="1" lang="ja-JP" altLang="en-US" dirty="0"/>
          </a:p>
        </p:txBody>
      </p:sp>
      <p:sp>
        <p:nvSpPr>
          <p:cNvPr id="59" name="正方形/長方形 58"/>
          <p:cNvSpPr/>
          <p:nvPr/>
        </p:nvSpPr>
        <p:spPr>
          <a:xfrm>
            <a:off x="4002750" y="2084126"/>
            <a:ext cx="1664851" cy="4807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履歴</a:t>
            </a:r>
            <a:r>
              <a:rPr lang="en-US" altLang="ja-JP" sz="2400" dirty="0" smtClean="0">
                <a:solidFill>
                  <a:schemeClr val="tx1"/>
                </a:solidFill>
              </a:rPr>
              <a:t>A</a:t>
            </a:r>
            <a:endParaRPr lang="en-US" altLang="ja-JP" sz="2400" dirty="0">
              <a:solidFill>
                <a:schemeClr val="tx1"/>
              </a:solidFill>
            </a:endParaRPr>
          </a:p>
        </p:txBody>
      </p:sp>
      <p:sp>
        <p:nvSpPr>
          <p:cNvPr id="60" name="正方形/長方形 59"/>
          <p:cNvSpPr/>
          <p:nvPr/>
        </p:nvSpPr>
        <p:spPr>
          <a:xfrm>
            <a:off x="4002749" y="2708920"/>
            <a:ext cx="1664851" cy="479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履歴</a:t>
            </a:r>
            <a:r>
              <a:rPr lang="en-US" altLang="ja-JP" sz="2400" dirty="0" smtClean="0">
                <a:solidFill>
                  <a:schemeClr val="tx1"/>
                </a:solidFill>
              </a:rPr>
              <a:t>B</a:t>
            </a:r>
          </a:p>
        </p:txBody>
      </p:sp>
      <p:sp>
        <p:nvSpPr>
          <p:cNvPr id="61" name="正方形/長方形 60"/>
          <p:cNvSpPr/>
          <p:nvPr/>
        </p:nvSpPr>
        <p:spPr>
          <a:xfrm>
            <a:off x="4002750" y="3356992"/>
            <a:ext cx="1664851" cy="4985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履歴</a:t>
            </a:r>
            <a:r>
              <a:rPr kumimoji="1" lang="en-US" altLang="ja-JP" sz="2400" dirty="0" smtClean="0">
                <a:solidFill>
                  <a:schemeClr val="tx1"/>
                </a:solidFill>
              </a:rPr>
              <a:t>C</a:t>
            </a:r>
          </a:p>
        </p:txBody>
      </p:sp>
      <p:sp>
        <p:nvSpPr>
          <p:cNvPr id="57" name="円柱 56"/>
          <p:cNvSpPr/>
          <p:nvPr/>
        </p:nvSpPr>
        <p:spPr>
          <a:xfrm>
            <a:off x="6401678" y="2931226"/>
            <a:ext cx="1922400" cy="3738134"/>
          </a:xfrm>
          <a:prstGeom prst="can">
            <a:avLst>
              <a:gd name="adj" fmla="val 2593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行単位</a:t>
            </a:r>
            <a:r>
              <a:rPr lang="ja-JP" altLang="en-US" dirty="0" smtClean="0">
                <a:solidFill>
                  <a:schemeClr val="tx1"/>
                </a:solidFill>
              </a:rPr>
              <a:t>リポジトリ</a:t>
            </a:r>
            <a:endParaRPr lang="ja-JP" altLang="en-US" dirty="0">
              <a:solidFill>
                <a:schemeClr val="tx1"/>
              </a:solidFill>
            </a:endParaRPr>
          </a:p>
          <a:p>
            <a:pPr algn="ctr"/>
            <a:endParaRPr lang="ja-JP" altLang="en-US" dirty="0"/>
          </a:p>
          <a:p>
            <a:pPr algn="ctr"/>
            <a:endParaRPr lang="ja-JP" altLang="en-US" dirty="0"/>
          </a:p>
          <a:p>
            <a:pPr algn="ctr"/>
            <a:endParaRPr lang="ja-JP" altLang="en-US" dirty="0"/>
          </a:p>
          <a:p>
            <a:pPr algn="ctr"/>
            <a:endParaRPr lang="ja-JP" altLang="en-US" dirty="0"/>
          </a:p>
          <a:p>
            <a:pPr algn="ctr"/>
            <a:endParaRPr lang="ja-JP" altLang="en-US" dirty="0"/>
          </a:p>
          <a:p>
            <a:pPr algn="ctr"/>
            <a:endParaRPr lang="ja-JP" altLang="en-US" dirty="0"/>
          </a:p>
          <a:p>
            <a:pPr algn="ctr"/>
            <a:endParaRPr lang="ja-JP" altLang="en-US" dirty="0"/>
          </a:p>
          <a:p>
            <a:pPr algn="ctr"/>
            <a:endParaRPr lang="ja-JP" altLang="en-US" dirty="0"/>
          </a:p>
          <a:p>
            <a:pPr algn="ctr"/>
            <a:endParaRPr lang="ja-JP" altLang="en-US" dirty="0"/>
          </a:p>
          <a:p>
            <a:pPr algn="ctr"/>
            <a:endParaRPr lang="en-US" altLang="ja-JP" dirty="0" smtClean="0"/>
          </a:p>
          <a:p>
            <a:pPr algn="ctr"/>
            <a:endParaRPr lang="en-US" altLang="ja-JP" dirty="0"/>
          </a:p>
          <a:p>
            <a:pPr algn="ctr"/>
            <a:endParaRPr lang="en-US" altLang="ja-JP" sz="900" dirty="0" smtClean="0"/>
          </a:p>
          <a:p>
            <a:pPr algn="ctr"/>
            <a:endParaRPr lang="en-US" altLang="ja-JP" sz="900" dirty="0"/>
          </a:p>
          <a:p>
            <a:pPr algn="ctr"/>
            <a:endParaRPr lang="en-US" altLang="ja-JP" sz="900" dirty="0" smtClean="0"/>
          </a:p>
        </p:txBody>
      </p:sp>
      <p:grpSp>
        <p:nvGrpSpPr>
          <p:cNvPr id="25" name="グループ化 24"/>
          <p:cNvGrpSpPr/>
          <p:nvPr/>
        </p:nvGrpSpPr>
        <p:grpSpPr>
          <a:xfrm>
            <a:off x="127194" y="1646292"/>
            <a:ext cx="2941549" cy="2819986"/>
            <a:chOff x="2297813" y="2310890"/>
            <a:chExt cx="4896544" cy="4269200"/>
          </a:xfrm>
        </p:grpSpPr>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813" y="2310890"/>
              <a:ext cx="4896544" cy="426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3082575" y="3536322"/>
              <a:ext cx="3525313" cy="134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err="1" smtClean="0">
                  <a:solidFill>
                    <a:schemeClr val="tx1"/>
                  </a:solidFill>
                </a:rPr>
                <a:t>int</a:t>
              </a:r>
              <a:r>
                <a:rPr lang="en-US" altLang="ja-JP" sz="1600" dirty="0" smtClean="0">
                  <a:solidFill>
                    <a:schemeClr val="tx1"/>
                  </a:solidFill>
                </a:rPr>
                <a:t>  </a:t>
              </a:r>
              <a:r>
                <a:rPr lang="en-US" altLang="ja-JP" sz="1600" dirty="0" err="1">
                  <a:solidFill>
                    <a:schemeClr val="tx1"/>
                  </a:solidFill>
                </a:rPr>
                <a:t>i</a:t>
              </a:r>
              <a:r>
                <a:rPr lang="en-US" altLang="ja-JP" sz="1600" dirty="0">
                  <a:solidFill>
                    <a:schemeClr val="tx1"/>
                  </a:solidFill>
                </a:rPr>
                <a:t> = 0</a:t>
              </a:r>
              <a:r>
                <a:rPr lang="en-US" altLang="ja-JP" sz="1600" dirty="0" smtClean="0">
                  <a:solidFill>
                    <a:schemeClr val="tx1"/>
                  </a:solidFill>
                </a:rPr>
                <a:t>;</a:t>
              </a:r>
              <a:r>
                <a:rPr lang="en-US" altLang="ja-JP" sz="1600" dirty="0">
                  <a:solidFill>
                    <a:schemeClr val="tx1"/>
                  </a:solidFill>
                </a:rPr>
                <a:t> </a:t>
              </a:r>
              <a:endParaRPr lang="en-US" altLang="ja-JP" sz="1600" dirty="0" smtClean="0">
                <a:solidFill>
                  <a:schemeClr val="tx1"/>
                </a:solidFill>
              </a:endParaRPr>
            </a:p>
            <a:p>
              <a:r>
                <a:rPr lang="en-US" altLang="ja-JP" sz="1600" dirty="0" smtClean="0">
                  <a:solidFill>
                    <a:schemeClr val="tx1"/>
                  </a:solidFill>
                </a:rPr>
                <a:t>while(</a:t>
              </a:r>
              <a:r>
                <a:rPr lang="en-US" altLang="ja-JP" sz="1600" dirty="0" err="1" smtClean="0">
                  <a:solidFill>
                    <a:schemeClr val="tx1"/>
                  </a:solidFill>
                </a:rPr>
                <a:t>i</a:t>
              </a:r>
              <a:r>
                <a:rPr lang="en-US" altLang="ja-JP" sz="1600" dirty="0" smtClean="0">
                  <a:solidFill>
                    <a:schemeClr val="tx1"/>
                  </a:solidFill>
                </a:rPr>
                <a:t>&lt;10</a:t>
              </a:r>
              <a:r>
                <a:rPr lang="en-US" altLang="ja-JP" sz="1600" dirty="0">
                  <a:solidFill>
                    <a:schemeClr val="tx1"/>
                  </a:solidFill>
                </a:rPr>
                <a:t>) {</a:t>
              </a:r>
            </a:p>
            <a:p>
              <a:r>
                <a:rPr lang="ja-JP" altLang="en-US" sz="1600" dirty="0">
                  <a:solidFill>
                    <a:schemeClr val="tx1"/>
                  </a:solidFill>
                </a:rPr>
                <a:t>　</a:t>
              </a:r>
              <a:r>
                <a:rPr lang="ja-JP" altLang="en-US" sz="1600" dirty="0" smtClean="0">
                  <a:solidFill>
                    <a:schemeClr val="tx1"/>
                  </a:solidFill>
                </a:rPr>
                <a:t>　</a:t>
              </a:r>
              <a:endParaRPr lang="ja-JP" altLang="en-US" sz="1400" dirty="0">
                <a:solidFill>
                  <a:schemeClr val="tx1"/>
                </a:solidFill>
              </a:endParaRPr>
            </a:p>
          </p:txBody>
        </p:sp>
      </p:grpSp>
      <p:sp>
        <p:nvSpPr>
          <p:cNvPr id="35" name="円柱 34"/>
          <p:cNvSpPr/>
          <p:nvPr/>
        </p:nvSpPr>
        <p:spPr>
          <a:xfrm>
            <a:off x="2993498" y="3976765"/>
            <a:ext cx="1922400" cy="2692595"/>
          </a:xfrm>
          <a:prstGeom prst="can">
            <a:avLst>
              <a:gd name="adj" fmla="val 2461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TL</a:t>
            </a:r>
            <a:r>
              <a:rPr kumimoji="1" lang="ja-JP" altLang="en-US" dirty="0" smtClean="0">
                <a:solidFill>
                  <a:schemeClr val="tx1"/>
                </a:solidFill>
              </a:rPr>
              <a:t>リポジトリ</a:t>
            </a:r>
            <a:endParaRPr kumimoji="1" lang="en-US" altLang="ja-JP" dirty="0" smtClean="0">
              <a:solidFill>
                <a:schemeClr val="tx1"/>
              </a:solidFill>
            </a:endParaRPr>
          </a:p>
          <a:p>
            <a:pPr algn="ctr"/>
            <a:endParaRPr kumimoji="1" lang="en-US" altLang="ja-JP" dirty="0" smtClean="0"/>
          </a:p>
          <a:p>
            <a:pPr algn="ctr"/>
            <a:endParaRPr lang="en-US" altLang="ja-JP" dirty="0"/>
          </a:p>
          <a:p>
            <a:pPr algn="ctr"/>
            <a:endParaRPr kumimoji="1" lang="en-US" altLang="ja-JP" dirty="0" smtClean="0"/>
          </a:p>
          <a:p>
            <a:pPr algn="ctr"/>
            <a:endParaRPr lang="en-US" altLang="ja-JP" dirty="0"/>
          </a:p>
          <a:p>
            <a:pPr algn="ctr"/>
            <a:endParaRPr kumimoji="1" lang="en-US" altLang="ja-JP" dirty="0" smtClean="0"/>
          </a:p>
          <a:p>
            <a:pPr algn="ctr"/>
            <a:endParaRPr kumimoji="1" lang="en-US" altLang="ja-JP" dirty="0" smtClean="0"/>
          </a:p>
          <a:p>
            <a:pPr algn="ctr"/>
            <a:endParaRPr lang="en-US" altLang="ja-JP" dirty="0"/>
          </a:p>
          <a:p>
            <a:pPr algn="ctr"/>
            <a:endParaRPr kumimoji="1" lang="en-US" altLang="ja-JP" dirty="0" smtClean="0"/>
          </a:p>
          <a:p>
            <a:pPr algn="ctr"/>
            <a:endParaRPr kumimoji="1" lang="ja-JP" altLang="en-US" dirty="0"/>
          </a:p>
        </p:txBody>
      </p:sp>
      <p:sp>
        <p:nvSpPr>
          <p:cNvPr id="2" name="タイトル 1"/>
          <p:cNvSpPr>
            <a:spLocks noGrp="1"/>
          </p:cNvSpPr>
          <p:nvPr>
            <p:ph type="title"/>
          </p:nvPr>
        </p:nvSpPr>
        <p:spPr/>
        <p:txBody>
          <a:bodyPr/>
          <a:lstStyle/>
          <a:p>
            <a:r>
              <a:rPr lang="ja-JP" altLang="en-US" dirty="0"/>
              <a:t>実装</a:t>
            </a:r>
            <a:endParaRPr kumimoji="1" lang="ja-JP" altLang="en-US" dirty="0"/>
          </a:p>
        </p:txBody>
      </p:sp>
      <p:sp>
        <p:nvSpPr>
          <p:cNvPr id="4" name="日付プレースホルダー 3"/>
          <p:cNvSpPr>
            <a:spLocks noGrp="1"/>
          </p:cNvSpPr>
          <p:nvPr>
            <p:ph type="dt" sz="half" idx="10"/>
          </p:nvPr>
        </p:nvSpPr>
        <p:spPr/>
        <p:txBody>
          <a:bodyPr/>
          <a:lstStyle/>
          <a:p>
            <a:fld id="{AACC58AB-28C5-4F6C-9CBD-46931F07755C}"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80351751-8530-41C5-B5C9-1F1F71554AD4}" type="slidenum">
              <a:rPr kumimoji="1" lang="ja-JP" altLang="en-US" smtClean="0"/>
              <a:t>23</a:t>
            </a:fld>
            <a:endParaRPr kumimoji="1" lang="ja-JP" altLang="en-US"/>
          </a:p>
        </p:txBody>
      </p:sp>
      <p:sp>
        <p:nvSpPr>
          <p:cNvPr id="44" name="正方形/長方形 43"/>
          <p:cNvSpPr/>
          <p:nvPr/>
        </p:nvSpPr>
        <p:spPr>
          <a:xfrm>
            <a:off x="6514362" y="3502623"/>
            <a:ext cx="1664851" cy="6399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履歴</a:t>
            </a:r>
            <a:r>
              <a:rPr lang="en-US" altLang="ja-JP" sz="2400" dirty="0" smtClean="0">
                <a:solidFill>
                  <a:schemeClr val="tx1"/>
                </a:solidFill>
              </a:rPr>
              <a:t>A1</a:t>
            </a:r>
            <a:endParaRPr lang="en-US" altLang="ja-JP" sz="2400" dirty="0">
              <a:solidFill>
                <a:schemeClr val="tx1"/>
              </a:solidFill>
            </a:endParaRPr>
          </a:p>
        </p:txBody>
      </p:sp>
      <p:sp>
        <p:nvSpPr>
          <p:cNvPr id="45" name="正方形/長方形 44"/>
          <p:cNvSpPr/>
          <p:nvPr/>
        </p:nvSpPr>
        <p:spPr>
          <a:xfrm>
            <a:off x="6514361" y="4257889"/>
            <a:ext cx="1664851" cy="637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履歴</a:t>
            </a:r>
            <a:r>
              <a:rPr lang="en-US" altLang="ja-JP" sz="2400" dirty="0" smtClean="0">
                <a:solidFill>
                  <a:schemeClr val="tx1"/>
                </a:solidFill>
              </a:rPr>
              <a:t>A2+B+C1</a:t>
            </a:r>
          </a:p>
        </p:txBody>
      </p:sp>
      <p:sp>
        <p:nvSpPr>
          <p:cNvPr id="46" name="正方形/長方形 45"/>
          <p:cNvSpPr/>
          <p:nvPr/>
        </p:nvSpPr>
        <p:spPr>
          <a:xfrm>
            <a:off x="6514362" y="5010874"/>
            <a:ext cx="1664851" cy="6635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履歴</a:t>
            </a:r>
            <a:r>
              <a:rPr kumimoji="1" lang="en-US" altLang="ja-JP" sz="2400" dirty="0" smtClean="0">
                <a:solidFill>
                  <a:schemeClr val="tx1"/>
                </a:solidFill>
              </a:rPr>
              <a:t>C2</a:t>
            </a:r>
          </a:p>
        </p:txBody>
      </p:sp>
      <p:sp>
        <p:nvSpPr>
          <p:cNvPr id="47" name="正方形/長方形 46"/>
          <p:cNvSpPr/>
          <p:nvPr/>
        </p:nvSpPr>
        <p:spPr>
          <a:xfrm>
            <a:off x="6514360" y="5789780"/>
            <a:ext cx="1664851" cy="6635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履歴</a:t>
            </a:r>
            <a:r>
              <a:rPr lang="en-US" altLang="ja-JP" sz="2400" dirty="0" smtClean="0">
                <a:solidFill>
                  <a:schemeClr val="tx1"/>
                </a:solidFill>
              </a:rPr>
              <a:t>C3</a:t>
            </a:r>
            <a:endParaRPr kumimoji="1" lang="en-US" altLang="ja-JP" sz="2400" dirty="0" smtClean="0">
              <a:solidFill>
                <a:schemeClr val="tx1"/>
              </a:solidFill>
            </a:endParaRPr>
          </a:p>
        </p:txBody>
      </p:sp>
      <p:sp>
        <p:nvSpPr>
          <p:cNvPr id="20" name="正方形/長方形 19"/>
          <p:cNvSpPr/>
          <p:nvPr/>
        </p:nvSpPr>
        <p:spPr>
          <a:xfrm>
            <a:off x="3278026" y="4500827"/>
            <a:ext cx="1353344" cy="626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MethodA</a:t>
            </a:r>
          </a:p>
          <a:p>
            <a:pPr algn="ctr"/>
            <a:r>
              <a:rPr kumimoji="1" lang="ja-JP" altLang="en-US" dirty="0" smtClean="0">
                <a:solidFill>
                  <a:schemeClr val="tx1"/>
                </a:solidFill>
              </a:rPr>
              <a:t>構築</a:t>
            </a:r>
            <a:endParaRPr kumimoji="1" lang="ja-JP" altLang="en-US" dirty="0">
              <a:solidFill>
                <a:schemeClr val="tx1"/>
              </a:solidFill>
            </a:endParaRPr>
          </a:p>
        </p:txBody>
      </p:sp>
      <p:sp>
        <p:nvSpPr>
          <p:cNvPr id="21" name="正方形/長方形 20"/>
          <p:cNvSpPr/>
          <p:nvPr/>
        </p:nvSpPr>
        <p:spPr>
          <a:xfrm>
            <a:off x="3276538" y="5220907"/>
            <a:ext cx="1353344" cy="626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Typo</a:t>
            </a:r>
            <a:r>
              <a:rPr kumimoji="1" lang="ja-JP" altLang="en-US" dirty="0" smtClean="0">
                <a:solidFill>
                  <a:schemeClr val="tx1"/>
                </a:solidFill>
              </a:rPr>
              <a:t>修正</a:t>
            </a:r>
            <a:endParaRPr kumimoji="1" lang="ja-JP" altLang="en-US" dirty="0">
              <a:solidFill>
                <a:schemeClr val="tx1"/>
              </a:solidFill>
            </a:endParaRPr>
          </a:p>
        </p:txBody>
      </p:sp>
      <p:sp>
        <p:nvSpPr>
          <p:cNvPr id="22" name="正方形/長方形 21"/>
          <p:cNvSpPr/>
          <p:nvPr/>
        </p:nvSpPr>
        <p:spPr>
          <a:xfrm>
            <a:off x="3278026" y="5932884"/>
            <a:ext cx="1353344" cy="626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Rename</a:t>
            </a:r>
            <a:endParaRPr kumimoji="1" lang="ja-JP" altLang="en-US" dirty="0">
              <a:solidFill>
                <a:schemeClr val="tx1"/>
              </a:solidFill>
            </a:endParaRPr>
          </a:p>
        </p:txBody>
      </p:sp>
      <p:cxnSp>
        <p:nvCxnSpPr>
          <p:cNvPr id="6" name="直線コネクタ 5"/>
          <p:cNvCxnSpPr>
            <a:stCxn id="20" idx="3"/>
            <a:endCxn id="45" idx="1"/>
          </p:cNvCxnSpPr>
          <p:nvPr/>
        </p:nvCxnSpPr>
        <p:spPr>
          <a:xfrm flipV="1">
            <a:off x="4631370" y="4576707"/>
            <a:ext cx="1882991" cy="237304"/>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stCxn id="21" idx="3"/>
            <a:endCxn id="44" idx="1"/>
          </p:cNvCxnSpPr>
          <p:nvPr/>
        </p:nvCxnSpPr>
        <p:spPr>
          <a:xfrm flipV="1">
            <a:off x="4629882" y="3822581"/>
            <a:ext cx="1884480" cy="171151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stCxn id="20" idx="3"/>
            <a:endCxn id="46" idx="1"/>
          </p:cNvCxnSpPr>
          <p:nvPr/>
        </p:nvCxnSpPr>
        <p:spPr>
          <a:xfrm>
            <a:off x="4631370" y="4814011"/>
            <a:ext cx="1882992" cy="528641"/>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22" idx="3"/>
            <a:endCxn id="47" idx="1"/>
          </p:cNvCxnSpPr>
          <p:nvPr/>
        </p:nvCxnSpPr>
        <p:spPr>
          <a:xfrm flipV="1">
            <a:off x="4631370" y="6121558"/>
            <a:ext cx="1882990" cy="12451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右矢印 33"/>
          <p:cNvSpPr/>
          <p:nvPr/>
        </p:nvSpPr>
        <p:spPr>
          <a:xfrm>
            <a:off x="3059832" y="3187764"/>
            <a:ext cx="869061" cy="433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右矢印 35"/>
          <p:cNvSpPr/>
          <p:nvPr/>
        </p:nvSpPr>
        <p:spPr>
          <a:xfrm rot="2006264">
            <a:off x="5718139" y="2910247"/>
            <a:ext cx="869061" cy="500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38633" y="1510186"/>
            <a:ext cx="9036496" cy="4635936"/>
          </a:xfrm>
          <a:prstGeom prst="rect">
            <a:avLst/>
          </a:prstGeom>
          <a:solidFill>
            <a:schemeClr val="accent3">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吹き出し 37"/>
          <p:cNvSpPr/>
          <p:nvPr/>
        </p:nvSpPr>
        <p:spPr>
          <a:xfrm>
            <a:off x="3485" y="4648857"/>
            <a:ext cx="2808311" cy="1144714"/>
          </a:xfrm>
          <a:prstGeom prst="wedgeRectCallout">
            <a:avLst>
              <a:gd name="adj1" fmla="val 64526"/>
              <a:gd name="adj2" fmla="val -239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chemeClr val="tx1"/>
                </a:solidFill>
              </a:rPr>
              <a:t>Step3:</a:t>
            </a:r>
          </a:p>
          <a:p>
            <a:pPr algn="ctr"/>
            <a:r>
              <a:rPr lang="en-US" altLang="ja-JP" sz="2400" dirty="0" err="1">
                <a:solidFill>
                  <a:schemeClr val="tx1"/>
                </a:solidFill>
              </a:rPr>
              <a:t>TaskLevel</a:t>
            </a:r>
            <a:r>
              <a:rPr lang="ja-JP" altLang="en-US" sz="2400" dirty="0">
                <a:solidFill>
                  <a:schemeClr val="tx1"/>
                </a:solidFill>
              </a:rPr>
              <a:t>リポジトリ作成の支援</a:t>
            </a:r>
            <a:endParaRPr lang="ja-JP" altLang="en-US" sz="2400" dirty="0"/>
          </a:p>
        </p:txBody>
      </p:sp>
      <p:sp>
        <p:nvSpPr>
          <p:cNvPr id="32" name="四角形吹き出し 31"/>
          <p:cNvSpPr/>
          <p:nvPr/>
        </p:nvSpPr>
        <p:spPr>
          <a:xfrm>
            <a:off x="6056846" y="1556792"/>
            <a:ext cx="2746714" cy="1096319"/>
          </a:xfrm>
          <a:prstGeom prst="wedgeRectCallout">
            <a:avLst>
              <a:gd name="adj1" fmla="val 15031"/>
              <a:gd name="adj2" fmla="val 86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chemeClr val="tx1"/>
                </a:solidFill>
              </a:rPr>
              <a:t>Step2:</a:t>
            </a:r>
          </a:p>
          <a:p>
            <a:pPr algn="ctr"/>
            <a:r>
              <a:rPr lang="ja-JP" altLang="en-US" sz="2400" dirty="0" smtClean="0">
                <a:solidFill>
                  <a:schemeClr val="tx1"/>
                </a:solidFill>
              </a:rPr>
              <a:t>行単位リポジトリ</a:t>
            </a:r>
            <a:r>
              <a:rPr lang="ja-JP" altLang="en-US" sz="2400" dirty="0">
                <a:solidFill>
                  <a:schemeClr val="tx1"/>
                </a:solidFill>
              </a:rPr>
              <a:t>の作成</a:t>
            </a:r>
            <a:endParaRPr lang="ja-JP" altLang="en-US" sz="2400" dirty="0"/>
          </a:p>
        </p:txBody>
      </p:sp>
      <p:sp>
        <p:nvSpPr>
          <p:cNvPr id="42" name="四角形吹き出し 41"/>
          <p:cNvSpPr/>
          <p:nvPr/>
        </p:nvSpPr>
        <p:spPr>
          <a:xfrm>
            <a:off x="0" y="1203791"/>
            <a:ext cx="3851920" cy="713042"/>
          </a:xfrm>
          <a:prstGeom prst="wedgeRectCallout">
            <a:avLst>
              <a:gd name="adj1" fmla="val 12777"/>
              <a:gd name="adj2" fmla="val 81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chemeClr val="tx1"/>
                </a:solidFill>
              </a:rPr>
              <a:t>Step1:</a:t>
            </a:r>
          </a:p>
          <a:p>
            <a:pPr algn="ctr"/>
            <a:r>
              <a:rPr lang="ja-JP" altLang="en-US" sz="2400" dirty="0">
                <a:solidFill>
                  <a:schemeClr val="tx1"/>
                </a:solidFill>
              </a:rPr>
              <a:t>細粒度作業</a:t>
            </a:r>
            <a:r>
              <a:rPr lang="ja-JP" altLang="en-US" sz="2400" dirty="0" smtClean="0">
                <a:solidFill>
                  <a:schemeClr val="tx1"/>
                </a:solidFill>
              </a:rPr>
              <a:t>履歴の自動収集</a:t>
            </a:r>
            <a:endParaRPr lang="en-US" altLang="ja-JP" sz="2400" dirty="0" smtClean="0">
              <a:solidFill>
                <a:schemeClr val="tx1"/>
              </a:solidFill>
            </a:endParaRPr>
          </a:p>
        </p:txBody>
      </p:sp>
      <p:sp>
        <p:nvSpPr>
          <p:cNvPr id="37" name="正方形/長方形 36"/>
          <p:cNvSpPr/>
          <p:nvPr/>
        </p:nvSpPr>
        <p:spPr>
          <a:xfrm>
            <a:off x="1597968" y="2359876"/>
            <a:ext cx="1978366" cy="687003"/>
          </a:xfrm>
          <a:prstGeom prst="rect">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eclipse </a:t>
            </a:r>
            <a:r>
              <a:rPr kumimoji="1" lang="ja-JP" altLang="en-US" dirty="0" smtClean="0">
                <a:solidFill>
                  <a:schemeClr val="tx1"/>
                </a:solidFill>
              </a:rPr>
              <a:t>プラグイン</a:t>
            </a:r>
            <a:endParaRPr kumimoji="1" lang="ja-JP" altLang="en-US" dirty="0">
              <a:solidFill>
                <a:schemeClr val="tx1"/>
              </a:solidFill>
            </a:endParaRPr>
          </a:p>
        </p:txBody>
      </p:sp>
      <p:pic>
        <p:nvPicPr>
          <p:cNvPr id="39" name="Picture 6" descr="ファイル:Eclipse-SVG.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825" y="1846498"/>
            <a:ext cx="888033" cy="88803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7020272" y="3072313"/>
            <a:ext cx="1412332" cy="664765"/>
            <a:chOff x="6056846" y="3199279"/>
            <a:chExt cx="1412332" cy="664765"/>
          </a:xfrm>
        </p:grpSpPr>
        <p:sp>
          <p:nvSpPr>
            <p:cNvPr id="40" name="正方形/長方形 39"/>
            <p:cNvSpPr/>
            <p:nvPr/>
          </p:nvSpPr>
          <p:spPr>
            <a:xfrm>
              <a:off x="6056846" y="3199279"/>
              <a:ext cx="1412332" cy="664765"/>
            </a:xfrm>
            <a:prstGeom prst="rect">
              <a:avLst/>
            </a:prstGeom>
            <a:solidFill>
              <a:schemeClr val="accent2">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eclipse </a:t>
              </a:r>
              <a:r>
                <a:rPr kumimoji="1" lang="ja-JP" altLang="en-US" dirty="0" smtClean="0">
                  <a:solidFill>
                    <a:schemeClr val="tx1"/>
                  </a:solidFill>
                </a:rPr>
                <a:t>プラグイン</a:t>
              </a:r>
              <a:endParaRPr kumimoji="1" lang="ja-JP" altLang="en-US" dirty="0">
                <a:solidFill>
                  <a:schemeClr val="tx1"/>
                </a:solidFill>
              </a:endParaRPr>
            </a:p>
          </p:txBody>
        </p:sp>
        <p:pic>
          <p:nvPicPr>
            <p:cNvPr id="31" name="Picture 4" descr="ファイル:Git-logo.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2406" y="3206968"/>
              <a:ext cx="1401213" cy="649386"/>
            </a:xfrm>
            <a:prstGeom prst="rect">
              <a:avLst/>
            </a:prstGeom>
            <a:solidFill>
              <a:schemeClr val="bg1"/>
            </a:solidFill>
            <a:extLst/>
          </p:spPr>
        </p:pic>
      </p:grpSp>
      <p:grpSp>
        <p:nvGrpSpPr>
          <p:cNvPr id="8" name="グループ化 7"/>
          <p:cNvGrpSpPr/>
          <p:nvPr/>
        </p:nvGrpSpPr>
        <p:grpSpPr>
          <a:xfrm>
            <a:off x="3229572" y="4309548"/>
            <a:ext cx="1449442" cy="1109900"/>
            <a:chOff x="3229572" y="4309548"/>
            <a:chExt cx="1449442" cy="1109900"/>
          </a:xfrm>
        </p:grpSpPr>
        <p:sp>
          <p:nvSpPr>
            <p:cNvPr id="43" name="正方形/長方形 42"/>
            <p:cNvSpPr/>
            <p:nvPr/>
          </p:nvSpPr>
          <p:spPr>
            <a:xfrm>
              <a:off x="3229775" y="4309548"/>
              <a:ext cx="1449037" cy="1109900"/>
            </a:xfrm>
            <a:prstGeom prst="rect">
              <a:avLst/>
            </a:prstGeom>
            <a:solidFill>
              <a:schemeClr val="accent2">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eclipse </a:t>
              </a:r>
              <a:r>
                <a:rPr kumimoji="1" lang="ja-JP" altLang="en-US" dirty="0" smtClean="0">
                  <a:solidFill>
                    <a:schemeClr val="tx1"/>
                  </a:solidFill>
                </a:rPr>
                <a:t>プラグイン</a:t>
              </a:r>
              <a:endParaRPr kumimoji="1" lang="ja-JP" altLang="en-US" dirty="0">
                <a:solidFill>
                  <a:schemeClr val="tx1"/>
                </a:solidFill>
              </a:endParaRPr>
            </a:p>
          </p:txBody>
        </p:sp>
        <p:pic>
          <p:nvPicPr>
            <p:cNvPr id="41" name="Picture 2" descr="http://gyazo.com/6418e0f09661d99d6beb8a678d75261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9572" y="4322248"/>
              <a:ext cx="1449442" cy="10845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テキスト ボックス 6"/>
          <p:cNvSpPr txBox="1"/>
          <p:nvPr/>
        </p:nvSpPr>
        <p:spPr>
          <a:xfrm>
            <a:off x="3115889" y="5254600"/>
            <a:ext cx="1704313" cy="369332"/>
          </a:xfrm>
          <a:prstGeom prst="rect">
            <a:avLst/>
          </a:prstGeom>
          <a:solidFill>
            <a:schemeClr val="accent2">
              <a:lumMod val="20000"/>
              <a:lumOff val="80000"/>
            </a:schemeClr>
          </a:solidFill>
          <a:ln w="19050">
            <a:solidFill>
              <a:schemeClr val="accent6">
                <a:lumMod val="75000"/>
              </a:schemeClr>
            </a:solidFill>
          </a:ln>
        </p:spPr>
        <p:txBody>
          <a:bodyPr wrap="none" rtlCol="0">
            <a:spAutoFit/>
          </a:bodyPr>
          <a:lstStyle/>
          <a:p>
            <a:r>
              <a:rPr kumimoji="1" lang="en-US" altLang="ja-JP" dirty="0" smtClean="0"/>
              <a:t>Java</a:t>
            </a:r>
            <a:r>
              <a:rPr kumimoji="1" lang="ja-JP" altLang="en-US" dirty="0" smtClean="0"/>
              <a:t>プログラム</a:t>
            </a:r>
            <a:endParaRPr kumimoji="1" lang="ja-JP" altLang="en-US" dirty="0"/>
          </a:p>
        </p:txBody>
      </p:sp>
      <p:sp>
        <p:nvSpPr>
          <p:cNvPr id="49" name="正方形/長方形 48"/>
          <p:cNvSpPr/>
          <p:nvPr/>
        </p:nvSpPr>
        <p:spPr>
          <a:xfrm>
            <a:off x="1965858" y="6152604"/>
            <a:ext cx="6466746" cy="516756"/>
          </a:xfrm>
          <a:prstGeom prst="rect">
            <a:avLst/>
          </a:prstGeom>
          <a:solidFill>
            <a:schemeClr val="accent3">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655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7" grpId="0" animBg="1"/>
      <p:bldP spid="7" grpId="0" animBg="1"/>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円/楕円 21"/>
          <p:cNvSpPr/>
          <p:nvPr/>
        </p:nvSpPr>
        <p:spPr>
          <a:xfrm>
            <a:off x="2547206" y="1783051"/>
            <a:ext cx="3032425" cy="21174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smtClean="0"/>
              <a:t>Git</a:t>
            </a:r>
            <a:r>
              <a:rPr lang="ja-JP" altLang="en-US" dirty="0" smtClean="0"/>
              <a:t>について</a:t>
            </a:r>
            <a:endParaRPr kumimoji="1" lang="ja-JP" altLang="en-US" dirty="0"/>
          </a:p>
        </p:txBody>
      </p:sp>
      <p:sp>
        <p:nvSpPr>
          <p:cNvPr id="5" name="テキスト ボックス 4"/>
          <p:cNvSpPr txBox="1"/>
          <p:nvPr/>
        </p:nvSpPr>
        <p:spPr>
          <a:xfrm>
            <a:off x="2899006" y="2068500"/>
            <a:ext cx="2500932" cy="461665"/>
          </a:xfrm>
          <a:prstGeom prst="rect">
            <a:avLst/>
          </a:prstGeom>
          <a:noFill/>
        </p:spPr>
        <p:txBody>
          <a:bodyPr wrap="square" rtlCol="0">
            <a:spAutoFit/>
          </a:bodyPr>
          <a:lstStyle/>
          <a:p>
            <a:r>
              <a:rPr lang="ja-JP" altLang="en-US" sz="2400" dirty="0" smtClean="0"/>
              <a:t>リモートリポジトリ</a:t>
            </a:r>
            <a:endParaRPr lang="en-US" altLang="ja-JP" sz="2400" dirty="0" smtClean="0"/>
          </a:p>
        </p:txBody>
      </p:sp>
      <p:cxnSp>
        <p:nvCxnSpPr>
          <p:cNvPr id="9" name="直線矢印コネクタ 8"/>
          <p:cNvCxnSpPr/>
          <p:nvPr/>
        </p:nvCxnSpPr>
        <p:spPr>
          <a:xfrm>
            <a:off x="1212493" y="4693618"/>
            <a:ext cx="0" cy="700346"/>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 name="Picture 2" descr="C:\Users\Owner\AppData\Local\Microsoft\Windows\Temporary Internet Files\Low\Content.IE5\M1VC0CBK\MC90043394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8915" y="441049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Owner\AppData\Local\Microsoft\Windows\Temporary Internet Files\Low\Content.IE5\OEU7QWZG\MC90043262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314" y="4979084"/>
            <a:ext cx="1613362" cy="1613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Owner\AppData\Local\Microsoft\Windows\Temporary Internet Files\Low\Content.IE5\OEU7QWZG\MC90043164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0636" y="2237342"/>
            <a:ext cx="1378054" cy="13373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file.gimp.blog.shinobi.jp/081027FoldaIcon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266" y="4979084"/>
            <a:ext cx="1442821" cy="1442821"/>
          </a:xfrm>
          <a:prstGeom prst="rect">
            <a:avLst/>
          </a:prstGeom>
          <a:noFill/>
          <a:extLst>
            <a:ext uri="{909E8E84-426E-40DD-AFC4-6F175D3DCCD1}">
              <a14:hiddenFill xmlns:a14="http://schemas.microsoft.com/office/drawing/2010/main">
                <a:solidFill>
                  <a:srgbClr val="FFFFFF"/>
                </a:solidFill>
              </a14:hiddenFill>
            </a:ext>
          </a:extLst>
        </p:spPr>
      </p:pic>
      <p:sp>
        <p:nvSpPr>
          <p:cNvPr id="16" name="フローチャート : 磁気ディスク 15"/>
          <p:cNvSpPr/>
          <p:nvPr/>
        </p:nvSpPr>
        <p:spPr>
          <a:xfrm>
            <a:off x="5961815" y="4227689"/>
            <a:ext cx="793722" cy="52150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a:stCxn id="16" idx="3"/>
          </p:cNvCxnSpPr>
          <p:nvPr/>
        </p:nvCxnSpPr>
        <p:spPr>
          <a:xfrm>
            <a:off x="6358676" y="4749190"/>
            <a:ext cx="0" cy="633045"/>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1212493" y="3034221"/>
            <a:ext cx="2033685" cy="970843"/>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2374022" y="1584173"/>
            <a:ext cx="917174" cy="523220"/>
          </a:xfrm>
          <a:prstGeom prst="rect">
            <a:avLst/>
          </a:prstGeom>
          <a:solidFill>
            <a:schemeClr val="bg1"/>
          </a:solidFill>
          <a:ln>
            <a:solidFill>
              <a:schemeClr val="accent1"/>
            </a:solidFill>
          </a:ln>
        </p:spPr>
        <p:txBody>
          <a:bodyPr wrap="none" rtlCol="0">
            <a:spAutoFit/>
          </a:bodyPr>
          <a:lstStyle/>
          <a:p>
            <a:pPr algn="ctr"/>
            <a:r>
              <a:rPr lang="en-US" altLang="ja-JP" sz="2800" dirty="0" smtClean="0"/>
              <a:t>Web</a:t>
            </a:r>
            <a:endParaRPr kumimoji="1" lang="ja-JP" altLang="en-US" dirty="0"/>
          </a:p>
        </p:txBody>
      </p:sp>
      <p:cxnSp>
        <p:nvCxnSpPr>
          <p:cNvPr id="27" name="直線矢印コネクタ 26"/>
          <p:cNvCxnSpPr/>
          <p:nvPr/>
        </p:nvCxnSpPr>
        <p:spPr>
          <a:xfrm>
            <a:off x="4880658" y="3375845"/>
            <a:ext cx="1153470" cy="851844"/>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2" name="Picture 2" descr="http://file.gimp.blog.shinobi.jp/081027FoldaIcon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128" y="2391299"/>
            <a:ext cx="1442821" cy="1442821"/>
          </a:xfrm>
          <a:prstGeom prst="rect">
            <a:avLst/>
          </a:prstGeom>
          <a:noFill/>
          <a:extLst>
            <a:ext uri="{909E8E84-426E-40DD-AFC4-6F175D3DCCD1}">
              <a14:hiddenFill xmlns:a14="http://schemas.microsoft.com/office/drawing/2010/main">
                <a:solidFill>
                  <a:srgbClr val="FFFFFF"/>
                </a:solidFill>
              </a14:hiddenFill>
            </a:ext>
          </a:extLst>
        </p:spPr>
      </p:pic>
      <p:sp>
        <p:nvSpPr>
          <p:cNvPr id="33" name="フローチャート : 磁気ディスク 32"/>
          <p:cNvSpPr/>
          <p:nvPr/>
        </p:nvSpPr>
        <p:spPr>
          <a:xfrm>
            <a:off x="6358677" y="1639904"/>
            <a:ext cx="793722" cy="52150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矢印コネクタ 33"/>
          <p:cNvCxnSpPr>
            <a:stCxn id="33" idx="3"/>
          </p:cNvCxnSpPr>
          <p:nvPr/>
        </p:nvCxnSpPr>
        <p:spPr>
          <a:xfrm>
            <a:off x="6755538" y="2161405"/>
            <a:ext cx="0" cy="633045"/>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endCxn id="33" idx="2"/>
          </p:cNvCxnSpPr>
          <p:nvPr/>
        </p:nvCxnSpPr>
        <p:spPr>
          <a:xfrm flipV="1">
            <a:off x="4880658" y="1900655"/>
            <a:ext cx="1478019" cy="1133566"/>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フローチャート : 磁気ディスク 38"/>
          <p:cNvSpPr/>
          <p:nvPr/>
        </p:nvSpPr>
        <p:spPr>
          <a:xfrm>
            <a:off x="3245817" y="2561020"/>
            <a:ext cx="1634480" cy="1008112"/>
          </a:xfrm>
          <a:prstGeom prst="flowChartMagneticDisk">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ローチャート : 磁気ディスク 39"/>
          <p:cNvSpPr/>
          <p:nvPr/>
        </p:nvSpPr>
        <p:spPr>
          <a:xfrm>
            <a:off x="654307" y="4005064"/>
            <a:ext cx="1116372" cy="68855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3600" dirty="0">
                <a:solidFill>
                  <a:prstClr val="white"/>
                </a:solidFill>
              </a:rPr>
              <a:t>L</a:t>
            </a:r>
            <a:endParaRPr lang="ja-JP" altLang="en-US" sz="3600" dirty="0">
              <a:solidFill>
                <a:prstClr val="white"/>
              </a:solidFill>
            </a:endParaRPr>
          </a:p>
        </p:txBody>
      </p:sp>
      <p:sp>
        <p:nvSpPr>
          <p:cNvPr id="3" name="日付プレースホルダー 2"/>
          <p:cNvSpPr>
            <a:spLocks noGrp="1"/>
          </p:cNvSpPr>
          <p:nvPr>
            <p:ph type="dt" sz="half" idx="10"/>
          </p:nvPr>
        </p:nvSpPr>
        <p:spPr/>
        <p:txBody>
          <a:bodyPr/>
          <a:lstStyle/>
          <a:p>
            <a:fld id="{707B8779-445B-4350-B780-62F6A3356E7B}" type="datetime1">
              <a:rPr kumimoji="1" lang="ja-JP" altLang="en-US" smtClean="0"/>
              <a:t>2014/2/12</a:t>
            </a:fld>
            <a:endParaRPr kumimoji="1" lang="ja-JP" altLang="en-US"/>
          </a:p>
        </p:txBody>
      </p:sp>
      <p:sp>
        <p:nvSpPr>
          <p:cNvPr id="4" name="スライド番号プレースホルダー 3"/>
          <p:cNvSpPr>
            <a:spLocks noGrp="1"/>
          </p:cNvSpPr>
          <p:nvPr>
            <p:ph type="sldNum" sz="quarter" idx="12"/>
          </p:nvPr>
        </p:nvSpPr>
        <p:spPr/>
        <p:txBody>
          <a:bodyPr/>
          <a:lstStyle/>
          <a:p>
            <a:fld id="{315A762B-A7CB-4288-AEB4-37B69ED0735D}" type="slidenum">
              <a:rPr kumimoji="1" lang="ja-JP" altLang="en-US" smtClean="0"/>
              <a:t>24</a:t>
            </a:fld>
            <a:endParaRPr kumimoji="1" lang="ja-JP" altLang="en-US"/>
          </a:p>
        </p:txBody>
      </p:sp>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856" y="5384404"/>
            <a:ext cx="18764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1925020" y="4113581"/>
            <a:ext cx="3151035" cy="2308324"/>
          </a:xfrm>
          <a:prstGeom prst="rect">
            <a:avLst/>
          </a:prstGeom>
          <a:noFill/>
        </p:spPr>
        <p:txBody>
          <a:bodyPr wrap="square" rtlCol="0">
            <a:spAutoFit/>
          </a:bodyPr>
          <a:lstStyle/>
          <a:p>
            <a:r>
              <a:rPr lang="ja-JP" altLang="en-US" sz="2400" dirty="0"/>
              <a:t>ローカルリポジトリ</a:t>
            </a:r>
          </a:p>
          <a:p>
            <a:endParaRPr lang="en-US" altLang="ja-JP" sz="2400" dirty="0"/>
          </a:p>
          <a:p>
            <a:endParaRPr kumimoji="1" lang="en-US" altLang="ja-JP" sz="2400" dirty="0" smtClean="0"/>
          </a:p>
          <a:p>
            <a:endParaRPr lang="en-US" altLang="ja-JP" sz="2400" dirty="0"/>
          </a:p>
          <a:p>
            <a:endParaRPr kumimoji="1" lang="en-US" altLang="ja-JP" sz="2400" dirty="0" smtClean="0"/>
          </a:p>
          <a:p>
            <a:r>
              <a:rPr kumimoji="1" lang="ja-JP" altLang="en-US" sz="2400" dirty="0" smtClean="0"/>
              <a:t>ワーキングディレクトリ</a:t>
            </a:r>
            <a:endParaRPr kumimoji="1" lang="en-US" altLang="ja-JP" sz="2400" dirty="0" smtClean="0"/>
          </a:p>
        </p:txBody>
      </p:sp>
      <p:sp>
        <p:nvSpPr>
          <p:cNvPr id="41" name="正方形/長方形 40"/>
          <p:cNvSpPr/>
          <p:nvPr/>
        </p:nvSpPr>
        <p:spPr>
          <a:xfrm>
            <a:off x="4525348" y="4323117"/>
            <a:ext cx="4263342" cy="188925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ワーキングディレクトリ</a:t>
            </a:r>
            <a:endParaRPr lang="en-US" altLang="ja-JP" sz="2400" dirty="0">
              <a:solidFill>
                <a:schemeClr val="tx1"/>
              </a:solidFill>
            </a:endParaRPr>
          </a:p>
          <a:p>
            <a:pPr algn="ctr"/>
            <a:r>
              <a:rPr lang="en-US" altLang="ja-JP" sz="2400" b="1" dirty="0" smtClean="0">
                <a:solidFill>
                  <a:schemeClr val="accent1">
                    <a:lumMod val="20000"/>
                    <a:lumOff val="80000"/>
                  </a:schemeClr>
                </a:solidFill>
              </a:rPr>
              <a:t>commit</a:t>
            </a:r>
            <a:r>
              <a:rPr lang="ja-JP" altLang="en-US" sz="2400" b="1" dirty="0" smtClean="0">
                <a:solidFill>
                  <a:schemeClr val="tx1"/>
                </a:solidFill>
              </a:rPr>
              <a:t>　</a:t>
            </a:r>
            <a:r>
              <a:rPr lang="ja-JP" altLang="en-US" sz="2400" dirty="0" smtClean="0">
                <a:solidFill>
                  <a:schemeClr val="tx1"/>
                </a:solidFill>
              </a:rPr>
              <a:t>↓　</a:t>
            </a:r>
            <a:r>
              <a:rPr kumimoji="1" lang="en-US" altLang="ja-JP" sz="2400" b="1" dirty="0" smtClean="0">
                <a:solidFill>
                  <a:schemeClr val="tx1"/>
                </a:solidFill>
              </a:rPr>
              <a:t>commit</a:t>
            </a:r>
          </a:p>
          <a:p>
            <a:pPr algn="ctr"/>
            <a:r>
              <a:rPr lang="ja-JP" altLang="en-US" sz="2400" dirty="0" smtClean="0">
                <a:solidFill>
                  <a:schemeClr val="tx1"/>
                </a:solidFill>
              </a:rPr>
              <a:t>ローカルリポジトリ</a:t>
            </a:r>
            <a:endParaRPr lang="en-US" altLang="ja-JP" sz="2400" dirty="0" smtClean="0">
              <a:solidFill>
                <a:schemeClr val="tx1"/>
              </a:solidFill>
            </a:endParaRPr>
          </a:p>
          <a:p>
            <a:pPr algn="ctr"/>
            <a:r>
              <a:rPr lang="en-US" altLang="ja-JP" sz="2400" b="1" dirty="0" smtClean="0">
                <a:solidFill>
                  <a:schemeClr val="accent1">
                    <a:lumMod val="20000"/>
                    <a:lumOff val="80000"/>
                  </a:schemeClr>
                </a:solidFill>
              </a:rPr>
              <a:t>push</a:t>
            </a:r>
            <a:r>
              <a:rPr lang="ja-JP" altLang="en-US" sz="2400" dirty="0" smtClean="0">
                <a:solidFill>
                  <a:schemeClr val="tx1"/>
                </a:solidFill>
              </a:rPr>
              <a:t>　↓　</a:t>
            </a:r>
            <a:r>
              <a:rPr lang="en-US" altLang="ja-JP" sz="2400" b="1" dirty="0">
                <a:solidFill>
                  <a:schemeClr val="tx1"/>
                </a:solidFill>
              </a:rPr>
              <a:t>push</a:t>
            </a:r>
            <a:endParaRPr lang="ja-JP" altLang="en-US" sz="2400" b="1" dirty="0">
              <a:solidFill>
                <a:schemeClr val="tx1"/>
              </a:solidFill>
            </a:endParaRPr>
          </a:p>
          <a:p>
            <a:pPr algn="ctr"/>
            <a:r>
              <a:rPr lang="ja-JP" altLang="en-US" sz="2400" dirty="0" smtClean="0">
                <a:solidFill>
                  <a:schemeClr val="tx1"/>
                </a:solidFill>
              </a:rPr>
              <a:t>リモートリポジトリ</a:t>
            </a:r>
            <a:endParaRPr kumimoji="1" lang="ja-JP" altLang="en-US" sz="2400" b="1" dirty="0">
              <a:solidFill>
                <a:schemeClr val="tx1"/>
              </a:solidFill>
            </a:endParaRPr>
          </a:p>
        </p:txBody>
      </p:sp>
    </p:spTree>
    <p:extLst>
      <p:ext uri="{BB962C8B-B14F-4D97-AF65-F5344CB8AC3E}">
        <p14:creationId xmlns:p14="http://schemas.microsoft.com/office/powerpoint/2010/main" val="3508141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456" y="5398644"/>
            <a:ext cx="18764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56" y="5384404"/>
            <a:ext cx="18764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グループ化 6"/>
          <p:cNvGrpSpPr/>
          <p:nvPr/>
        </p:nvGrpSpPr>
        <p:grpSpPr>
          <a:xfrm>
            <a:off x="0" y="1673300"/>
            <a:ext cx="4103415" cy="1543149"/>
            <a:chOff x="0" y="1673300"/>
            <a:chExt cx="4103415" cy="1543149"/>
          </a:xfrm>
        </p:grpSpPr>
        <p:cxnSp>
          <p:nvCxnSpPr>
            <p:cNvPr id="44" name="直線コネクタ 43"/>
            <p:cNvCxnSpPr/>
            <p:nvPr/>
          </p:nvCxnSpPr>
          <p:spPr>
            <a:xfrm>
              <a:off x="0" y="3140968"/>
              <a:ext cx="4103415" cy="0"/>
            </a:xfrm>
            <a:prstGeom prst="line">
              <a:avLst/>
            </a:prstGeom>
            <a:ln w="38100">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endCxn id="45" idx="3"/>
            </p:cNvCxnSpPr>
            <p:nvPr/>
          </p:nvCxnSpPr>
          <p:spPr>
            <a:xfrm flipV="1">
              <a:off x="4103415" y="1673300"/>
              <a:ext cx="0" cy="1543149"/>
            </a:xfrm>
            <a:prstGeom prst="line">
              <a:avLst/>
            </a:prstGeom>
            <a:ln w="38100">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33" name="直線矢印コネクタ 32"/>
          <p:cNvCxnSpPr>
            <a:stCxn id="46" idx="4"/>
          </p:cNvCxnSpPr>
          <p:nvPr/>
        </p:nvCxnSpPr>
        <p:spPr>
          <a:xfrm flipV="1">
            <a:off x="3424770" y="2341271"/>
            <a:ext cx="3079779" cy="76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smtClean="0"/>
              <a:t>セットアップ</a:t>
            </a:r>
            <a:endParaRPr kumimoji="1" lang="ja-JP" altLang="en-US" dirty="0"/>
          </a:p>
        </p:txBody>
      </p:sp>
      <p:sp>
        <p:nvSpPr>
          <p:cNvPr id="6" name="フローチャート : 磁気ディスク 5"/>
          <p:cNvSpPr/>
          <p:nvPr/>
        </p:nvSpPr>
        <p:spPr>
          <a:xfrm>
            <a:off x="654307" y="4005064"/>
            <a:ext cx="1116372" cy="68855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3600" dirty="0">
                <a:solidFill>
                  <a:prstClr val="white"/>
                </a:solidFill>
              </a:rPr>
              <a:t>L</a:t>
            </a:r>
            <a:endParaRPr lang="ja-JP" altLang="en-US" sz="3600" dirty="0">
              <a:solidFill>
                <a:prstClr val="white"/>
              </a:solidFill>
            </a:endParaRPr>
          </a:p>
        </p:txBody>
      </p:sp>
      <p:sp>
        <p:nvSpPr>
          <p:cNvPr id="13" name="テキスト ボックス 12"/>
          <p:cNvSpPr txBox="1"/>
          <p:nvPr/>
        </p:nvSpPr>
        <p:spPr>
          <a:xfrm>
            <a:off x="12170" y="3208704"/>
            <a:ext cx="1494320" cy="523220"/>
          </a:xfrm>
          <a:prstGeom prst="rect">
            <a:avLst/>
          </a:prstGeom>
          <a:noFill/>
          <a:ln>
            <a:solidFill>
              <a:schemeClr val="accent1"/>
            </a:solidFill>
          </a:ln>
        </p:spPr>
        <p:txBody>
          <a:bodyPr wrap="none" rtlCol="0">
            <a:spAutoFit/>
          </a:bodyPr>
          <a:lstStyle/>
          <a:p>
            <a:r>
              <a:rPr kumimoji="1" lang="ja-JP" altLang="en-US" sz="2800" dirty="0" smtClean="0"/>
              <a:t>ローカル</a:t>
            </a:r>
            <a:endParaRPr kumimoji="1" lang="ja-JP" altLang="en-US" dirty="0"/>
          </a:p>
        </p:txBody>
      </p:sp>
      <p:sp>
        <p:nvSpPr>
          <p:cNvPr id="15" name="テキスト ボックス 14"/>
          <p:cNvSpPr txBox="1"/>
          <p:nvPr/>
        </p:nvSpPr>
        <p:spPr>
          <a:xfrm>
            <a:off x="12170" y="1603701"/>
            <a:ext cx="1348126" cy="523220"/>
          </a:xfrm>
          <a:prstGeom prst="rect">
            <a:avLst/>
          </a:prstGeom>
          <a:noFill/>
          <a:ln>
            <a:solidFill>
              <a:schemeClr val="accent1"/>
            </a:solidFill>
          </a:ln>
        </p:spPr>
        <p:txBody>
          <a:bodyPr wrap="none" rtlCol="0">
            <a:spAutoFit/>
          </a:bodyPr>
          <a:lstStyle/>
          <a:p>
            <a:r>
              <a:rPr lang="ja-JP" altLang="en-US" sz="2800" dirty="0" smtClean="0"/>
              <a:t>   </a:t>
            </a:r>
            <a:r>
              <a:rPr lang="en-US" altLang="ja-JP" sz="2800" dirty="0" smtClean="0"/>
              <a:t>Web</a:t>
            </a:r>
            <a:r>
              <a:rPr lang="ja-JP" altLang="en-US" sz="2800" dirty="0" smtClean="0"/>
              <a:t>   </a:t>
            </a:r>
            <a:endParaRPr kumimoji="1" lang="ja-JP" altLang="en-US" dirty="0"/>
          </a:p>
        </p:txBody>
      </p:sp>
      <p:cxnSp>
        <p:nvCxnSpPr>
          <p:cNvPr id="24" name="直線矢印コネクタ 23"/>
          <p:cNvCxnSpPr>
            <a:endCxn id="34" idx="1"/>
          </p:cNvCxnSpPr>
          <p:nvPr/>
        </p:nvCxnSpPr>
        <p:spPr>
          <a:xfrm>
            <a:off x="3424770" y="2575910"/>
            <a:ext cx="2383899" cy="143383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30" name="Picture 6" descr="ファイル:Eclipse-SVG.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882" y="5130765"/>
            <a:ext cx="888033" cy="8880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3331963" y="2938884"/>
            <a:ext cx="2858737" cy="531430"/>
            <a:chOff x="2627784" y="3513202"/>
            <a:chExt cx="2858737" cy="531430"/>
          </a:xfrm>
          <a:solidFill>
            <a:schemeClr val="bg1"/>
          </a:solidFill>
        </p:grpSpPr>
        <p:sp>
          <p:nvSpPr>
            <p:cNvPr id="3" name="正方形/長方形 2"/>
            <p:cNvSpPr/>
            <p:nvPr/>
          </p:nvSpPr>
          <p:spPr>
            <a:xfrm>
              <a:off x="2627784" y="3513202"/>
              <a:ext cx="2728082" cy="531430"/>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2627785" y="3513202"/>
              <a:ext cx="2858736" cy="461665"/>
            </a:xfrm>
            <a:prstGeom prst="rect">
              <a:avLst/>
            </a:prstGeom>
            <a:noFill/>
          </p:spPr>
          <p:txBody>
            <a:bodyPr wrap="square" rtlCol="0">
              <a:spAutoFit/>
            </a:bodyPr>
            <a:lstStyle/>
            <a:p>
              <a:r>
                <a:rPr lang="ja-JP" altLang="en-US" sz="2400" dirty="0" smtClean="0"/>
                <a:t>プロジェクトのコピー</a:t>
              </a:r>
              <a:endParaRPr kumimoji="1" lang="ja-JP" altLang="en-US" sz="2400" dirty="0"/>
            </a:p>
          </p:txBody>
        </p:sp>
      </p:grpSp>
      <p:sp>
        <p:nvSpPr>
          <p:cNvPr id="25" name="テキスト ボックス 24"/>
          <p:cNvSpPr txBox="1"/>
          <p:nvPr/>
        </p:nvSpPr>
        <p:spPr>
          <a:xfrm>
            <a:off x="1925020" y="4113581"/>
            <a:ext cx="3151035" cy="2308324"/>
          </a:xfrm>
          <a:prstGeom prst="rect">
            <a:avLst/>
          </a:prstGeom>
          <a:noFill/>
        </p:spPr>
        <p:txBody>
          <a:bodyPr wrap="square" rtlCol="0">
            <a:spAutoFit/>
          </a:bodyPr>
          <a:lstStyle/>
          <a:p>
            <a:r>
              <a:rPr lang="ja-JP" altLang="en-US" sz="2400" dirty="0"/>
              <a:t>ローカルリポジトリ</a:t>
            </a:r>
          </a:p>
          <a:p>
            <a:endParaRPr lang="en-US" altLang="ja-JP" sz="2400" dirty="0"/>
          </a:p>
          <a:p>
            <a:endParaRPr kumimoji="1" lang="en-US" altLang="ja-JP" sz="2400" dirty="0" smtClean="0"/>
          </a:p>
          <a:p>
            <a:endParaRPr lang="en-US" altLang="ja-JP" sz="2400" dirty="0"/>
          </a:p>
          <a:p>
            <a:endParaRPr kumimoji="1" lang="en-US" altLang="ja-JP" sz="2400" dirty="0" smtClean="0"/>
          </a:p>
          <a:p>
            <a:r>
              <a:rPr kumimoji="1" lang="ja-JP" altLang="en-US" sz="2400" dirty="0" smtClean="0"/>
              <a:t>ワーキングディレクトリ</a:t>
            </a:r>
            <a:endParaRPr kumimoji="1" lang="en-US" altLang="ja-JP" sz="2400" dirty="0" smtClean="0"/>
          </a:p>
        </p:txBody>
      </p:sp>
      <p:sp>
        <p:nvSpPr>
          <p:cNvPr id="34" name="フローチャート : 磁気ディスク 33"/>
          <p:cNvSpPr/>
          <p:nvPr/>
        </p:nvSpPr>
        <p:spPr>
          <a:xfrm>
            <a:off x="5250483" y="4009744"/>
            <a:ext cx="1116372" cy="68855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p:cNvCxnSpPr>
            <a:stCxn id="34" idx="3"/>
          </p:cNvCxnSpPr>
          <p:nvPr/>
        </p:nvCxnSpPr>
        <p:spPr>
          <a:xfrm>
            <a:off x="5808669" y="4698298"/>
            <a:ext cx="0" cy="7003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9" name="Picture 2" descr="C:\Users\Owner\AppData\Local\Microsoft\Windows\Temporary Internet Files\Low\Content.IE5\M1VC0CBK\MC90043394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915" y="4410493"/>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6190700" y="3944100"/>
            <a:ext cx="1621314" cy="819841"/>
          </a:xfrm>
          <a:prstGeom prst="rect">
            <a:avLst/>
          </a:prstGeom>
          <a:noFill/>
        </p:spPr>
        <p:txBody>
          <a:bodyPr wrap="square" rtlCol="0">
            <a:spAutoFit/>
          </a:bodyPr>
          <a:lstStyle/>
          <a:p>
            <a:pPr algn="ctr"/>
            <a:r>
              <a:rPr kumimoji="1" lang="ja-JP" altLang="en-US" sz="2400" dirty="0" smtClean="0"/>
              <a:t>細粒度</a:t>
            </a:r>
            <a:endParaRPr kumimoji="1" lang="en-US" altLang="ja-JP" sz="2400" dirty="0" smtClean="0"/>
          </a:p>
          <a:p>
            <a:pPr algn="ctr"/>
            <a:r>
              <a:rPr kumimoji="1" lang="ja-JP" altLang="en-US" sz="2400" dirty="0" smtClean="0"/>
              <a:t>リポジトリ</a:t>
            </a:r>
            <a:endParaRPr kumimoji="1" lang="ja-JP" altLang="en-US" sz="2400" dirty="0"/>
          </a:p>
        </p:txBody>
      </p:sp>
      <p:sp>
        <p:nvSpPr>
          <p:cNvPr id="31" name="テキスト ボックス 30"/>
          <p:cNvSpPr txBox="1"/>
          <p:nvPr/>
        </p:nvSpPr>
        <p:spPr>
          <a:xfrm>
            <a:off x="7465391" y="1999763"/>
            <a:ext cx="1678609" cy="830997"/>
          </a:xfrm>
          <a:prstGeom prst="rect">
            <a:avLst/>
          </a:prstGeom>
          <a:noFill/>
        </p:spPr>
        <p:txBody>
          <a:bodyPr wrap="square" rtlCol="0">
            <a:spAutoFit/>
          </a:bodyPr>
          <a:lstStyle/>
          <a:p>
            <a:pPr algn="ctr"/>
            <a:r>
              <a:rPr lang="ja-JP" altLang="en-US" sz="2400" dirty="0" smtClean="0"/>
              <a:t>行</a:t>
            </a:r>
            <a:r>
              <a:rPr lang="ja-JP" altLang="en-US" sz="2400" dirty="0"/>
              <a:t>単位</a:t>
            </a:r>
            <a:endParaRPr lang="en-US" altLang="ja-JP" sz="2400" dirty="0" smtClean="0"/>
          </a:p>
          <a:p>
            <a:pPr algn="ctr"/>
            <a:r>
              <a:rPr lang="ja-JP" altLang="en-US" sz="2400" dirty="0" smtClean="0"/>
              <a:t>リポジトリ</a:t>
            </a:r>
            <a:endParaRPr kumimoji="1" lang="ja-JP" altLang="en-US" sz="2400" dirty="0"/>
          </a:p>
        </p:txBody>
      </p:sp>
      <p:sp>
        <p:nvSpPr>
          <p:cNvPr id="45" name="テキスト ボックス 44"/>
          <p:cNvSpPr txBox="1"/>
          <p:nvPr/>
        </p:nvSpPr>
        <p:spPr>
          <a:xfrm>
            <a:off x="1500882" y="1442467"/>
            <a:ext cx="2602533" cy="461665"/>
          </a:xfrm>
          <a:prstGeom prst="rect">
            <a:avLst/>
          </a:prstGeom>
          <a:noFill/>
        </p:spPr>
        <p:txBody>
          <a:bodyPr wrap="square" rtlCol="0">
            <a:spAutoFit/>
          </a:bodyPr>
          <a:lstStyle/>
          <a:p>
            <a:r>
              <a:rPr lang="ja-JP" altLang="en-US" sz="2400" dirty="0" smtClean="0"/>
              <a:t>リモートリポジトリ</a:t>
            </a:r>
            <a:endParaRPr lang="ja-JP" altLang="en-US" sz="2400" dirty="0"/>
          </a:p>
        </p:txBody>
      </p:sp>
      <p:sp>
        <p:nvSpPr>
          <p:cNvPr id="46" name="フローチャート : 磁気ディスク 45"/>
          <p:cNvSpPr/>
          <p:nvPr/>
        </p:nvSpPr>
        <p:spPr>
          <a:xfrm>
            <a:off x="1790290" y="1844824"/>
            <a:ext cx="1634480" cy="1008112"/>
          </a:xfrm>
          <a:prstGeom prst="flowChartMagneticDisk">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263856" y="3797498"/>
            <a:ext cx="4668184" cy="287186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5004048" y="3797498"/>
            <a:ext cx="2952328" cy="287186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ローチャート : 磁気ディスク 41"/>
          <p:cNvSpPr/>
          <p:nvPr/>
        </p:nvSpPr>
        <p:spPr>
          <a:xfrm>
            <a:off x="6504549" y="1668059"/>
            <a:ext cx="1116372" cy="1346423"/>
          </a:xfrm>
          <a:prstGeom prst="flowChartMagneticDisk">
            <a:avLst/>
          </a:prstGeom>
          <a:solidFill>
            <a:schemeClr val="accent5">
              <a:lumMod val="9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矢印コネクタ 47"/>
          <p:cNvCxnSpPr/>
          <p:nvPr/>
        </p:nvCxnSpPr>
        <p:spPr>
          <a:xfrm flipH="1">
            <a:off x="1770680" y="2852936"/>
            <a:ext cx="618235" cy="1496405"/>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1212493" y="4693618"/>
            <a:ext cx="0" cy="700346"/>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日付プレースホルダー 7"/>
          <p:cNvSpPr>
            <a:spLocks noGrp="1"/>
          </p:cNvSpPr>
          <p:nvPr>
            <p:ph type="dt" sz="half" idx="10"/>
          </p:nvPr>
        </p:nvSpPr>
        <p:spPr/>
        <p:txBody>
          <a:bodyPr/>
          <a:lstStyle/>
          <a:p>
            <a:fld id="{5BAC96D1-A8E2-4705-93C8-965C1158A5B5}" type="datetime1">
              <a:rPr kumimoji="1" lang="ja-JP" altLang="en-US" smtClean="0"/>
              <a:t>2014/2/12</a:t>
            </a:fld>
            <a:endParaRPr kumimoji="1" lang="ja-JP" altLang="en-US"/>
          </a:p>
        </p:txBody>
      </p:sp>
      <p:sp>
        <p:nvSpPr>
          <p:cNvPr id="9" name="スライド番号プレースホルダー 8"/>
          <p:cNvSpPr>
            <a:spLocks noGrp="1"/>
          </p:cNvSpPr>
          <p:nvPr>
            <p:ph type="sldNum" sz="quarter" idx="12"/>
          </p:nvPr>
        </p:nvSpPr>
        <p:spPr/>
        <p:txBody>
          <a:bodyPr/>
          <a:lstStyle/>
          <a:p>
            <a:fld id="{315A762B-A7CB-4288-AEB4-37B69ED0735D}" type="slidenum">
              <a:rPr kumimoji="1" lang="ja-JP" altLang="en-US" smtClean="0"/>
              <a:t>25</a:t>
            </a:fld>
            <a:endParaRPr kumimoji="1" lang="ja-JP" altLang="en-US"/>
          </a:p>
        </p:txBody>
      </p:sp>
    </p:spTree>
    <p:extLst>
      <p:ext uri="{BB962C8B-B14F-4D97-AF65-F5344CB8AC3E}">
        <p14:creationId xmlns:p14="http://schemas.microsoft.com/office/powerpoint/2010/main" val="20701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p:bldP spid="31" grpId="0"/>
      <p:bldP spid="37"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6" y="5398644"/>
            <a:ext cx="18764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56" y="5384404"/>
            <a:ext cx="18764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正方形/長方形 40"/>
          <p:cNvSpPr/>
          <p:nvPr/>
        </p:nvSpPr>
        <p:spPr>
          <a:xfrm>
            <a:off x="263856" y="3797498"/>
            <a:ext cx="4668184" cy="287186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5004048" y="3797498"/>
            <a:ext cx="2952328" cy="287186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作業中</a:t>
            </a:r>
            <a:endParaRPr kumimoji="1" lang="ja-JP" altLang="en-US" dirty="0"/>
          </a:p>
        </p:txBody>
      </p:sp>
      <p:sp>
        <p:nvSpPr>
          <p:cNvPr id="6" name="フローチャート : 磁気ディスク 5"/>
          <p:cNvSpPr/>
          <p:nvPr/>
        </p:nvSpPr>
        <p:spPr>
          <a:xfrm>
            <a:off x="654307" y="4005064"/>
            <a:ext cx="1116372" cy="68855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t>L</a:t>
            </a:r>
            <a:endParaRPr kumimoji="1" lang="ja-JP" altLang="en-US" sz="3600" dirty="0"/>
          </a:p>
        </p:txBody>
      </p:sp>
      <p:sp>
        <p:nvSpPr>
          <p:cNvPr id="13" name="テキスト ボックス 12"/>
          <p:cNvSpPr txBox="1"/>
          <p:nvPr/>
        </p:nvSpPr>
        <p:spPr>
          <a:xfrm>
            <a:off x="12170" y="3208704"/>
            <a:ext cx="1494320" cy="523220"/>
          </a:xfrm>
          <a:prstGeom prst="rect">
            <a:avLst/>
          </a:prstGeom>
          <a:noFill/>
          <a:ln>
            <a:solidFill>
              <a:schemeClr val="accent1"/>
            </a:solidFill>
          </a:ln>
        </p:spPr>
        <p:txBody>
          <a:bodyPr wrap="none" rtlCol="0">
            <a:spAutoFit/>
          </a:bodyPr>
          <a:lstStyle/>
          <a:p>
            <a:r>
              <a:rPr kumimoji="1" lang="ja-JP" altLang="en-US" sz="2800" dirty="0" smtClean="0"/>
              <a:t>ローカル</a:t>
            </a:r>
            <a:endParaRPr kumimoji="1" lang="ja-JP" altLang="en-US" dirty="0"/>
          </a:p>
        </p:txBody>
      </p:sp>
      <p:sp>
        <p:nvSpPr>
          <p:cNvPr id="15" name="テキスト ボックス 14"/>
          <p:cNvSpPr txBox="1"/>
          <p:nvPr/>
        </p:nvSpPr>
        <p:spPr>
          <a:xfrm>
            <a:off x="12170" y="1603701"/>
            <a:ext cx="1348126" cy="523220"/>
          </a:xfrm>
          <a:prstGeom prst="rect">
            <a:avLst/>
          </a:prstGeom>
          <a:noFill/>
          <a:ln>
            <a:solidFill>
              <a:schemeClr val="accent1"/>
            </a:solidFill>
          </a:ln>
        </p:spPr>
        <p:txBody>
          <a:bodyPr wrap="none" rtlCol="0">
            <a:spAutoFit/>
          </a:bodyPr>
          <a:lstStyle/>
          <a:p>
            <a:r>
              <a:rPr lang="ja-JP" altLang="en-US" sz="2800" dirty="0" smtClean="0"/>
              <a:t>   </a:t>
            </a:r>
            <a:r>
              <a:rPr lang="en-US" altLang="ja-JP" sz="2800" dirty="0" smtClean="0"/>
              <a:t>Web</a:t>
            </a:r>
            <a:r>
              <a:rPr lang="ja-JP" altLang="en-US" sz="2800" dirty="0" smtClean="0"/>
              <a:t>   </a:t>
            </a:r>
            <a:endParaRPr kumimoji="1" lang="ja-JP" altLang="en-US" dirty="0"/>
          </a:p>
        </p:txBody>
      </p:sp>
      <p:pic>
        <p:nvPicPr>
          <p:cNvPr id="1030" name="Picture 6" descr="ファイル:Eclipse-SVG.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882" y="5130765"/>
            <a:ext cx="888033" cy="888033"/>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直線矢印コネクタ 35"/>
          <p:cNvCxnSpPr/>
          <p:nvPr/>
        </p:nvCxnSpPr>
        <p:spPr>
          <a:xfrm flipV="1">
            <a:off x="5804806" y="4732097"/>
            <a:ext cx="0" cy="64111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2" descr="C:\Users\Owner\AppData\Local\Microsoft\Windows\Temporary Internet Files\Low\Content.IE5\M1VC0CBK\MC9004339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8915" y="4410493"/>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p:cNvSpPr txBox="1"/>
          <p:nvPr/>
        </p:nvSpPr>
        <p:spPr>
          <a:xfrm>
            <a:off x="2607530" y="4179660"/>
            <a:ext cx="1621314" cy="461665"/>
          </a:xfrm>
          <a:prstGeom prst="rect">
            <a:avLst/>
          </a:prstGeom>
          <a:noFill/>
        </p:spPr>
        <p:txBody>
          <a:bodyPr wrap="square" rtlCol="0">
            <a:spAutoFit/>
          </a:bodyPr>
          <a:lstStyle/>
          <a:p>
            <a:pPr algn="ctr"/>
            <a:r>
              <a:rPr lang="ja-JP" altLang="en-US" sz="2400" b="1" dirty="0"/>
              <a:t>編集</a:t>
            </a:r>
            <a:endParaRPr kumimoji="1" lang="ja-JP" altLang="en-US" sz="2400" b="1" dirty="0"/>
          </a:p>
        </p:txBody>
      </p:sp>
      <p:cxnSp>
        <p:nvCxnSpPr>
          <p:cNvPr id="37" name="直線矢印コネクタ 36"/>
          <p:cNvCxnSpPr>
            <a:endCxn id="1030" idx="3"/>
          </p:cNvCxnSpPr>
          <p:nvPr/>
        </p:nvCxnSpPr>
        <p:spPr>
          <a:xfrm flipH="1" flipV="1">
            <a:off x="2388915" y="5574782"/>
            <a:ext cx="2687141" cy="444016"/>
          </a:xfrm>
          <a:prstGeom prst="straightConnector1">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2435508" y="6124994"/>
            <a:ext cx="2136492" cy="461665"/>
          </a:xfrm>
          <a:prstGeom prst="rect">
            <a:avLst/>
          </a:prstGeom>
          <a:noFill/>
          <a:ln w="38100">
            <a:solidFill>
              <a:srgbClr val="FFC000"/>
            </a:solidFill>
          </a:ln>
        </p:spPr>
        <p:txBody>
          <a:bodyPr wrap="square" rtlCol="0">
            <a:spAutoFit/>
          </a:bodyPr>
          <a:lstStyle/>
          <a:p>
            <a:pPr algn="ctr"/>
            <a:r>
              <a:rPr lang="ja-JP" altLang="en-US" sz="2400" dirty="0" smtClean="0"/>
              <a:t>編集のコピー</a:t>
            </a:r>
            <a:endParaRPr kumimoji="1" lang="ja-JP" altLang="en-US" sz="2400" dirty="0"/>
          </a:p>
        </p:txBody>
      </p:sp>
      <p:sp>
        <p:nvSpPr>
          <p:cNvPr id="44" name="正方形/長方形 43"/>
          <p:cNvSpPr/>
          <p:nvPr/>
        </p:nvSpPr>
        <p:spPr>
          <a:xfrm>
            <a:off x="6070992" y="5013176"/>
            <a:ext cx="2461448" cy="5243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p:cNvGrpSpPr/>
          <p:nvPr/>
        </p:nvGrpSpPr>
        <p:grpSpPr>
          <a:xfrm>
            <a:off x="6216278" y="5079773"/>
            <a:ext cx="836597" cy="426489"/>
            <a:chOff x="794585" y="2412720"/>
            <a:chExt cx="2354182" cy="983065"/>
          </a:xfrm>
          <a:noFill/>
        </p:grpSpPr>
        <p:sp>
          <p:nvSpPr>
            <p:cNvPr id="46" name="正方形/長方形 45"/>
            <p:cNvSpPr/>
            <p:nvPr/>
          </p:nvSpPr>
          <p:spPr>
            <a:xfrm>
              <a:off x="794585" y="2412720"/>
              <a:ext cx="2354182" cy="983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Picture 4" descr="ファイル:Git-logo.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585" y="2412720"/>
              <a:ext cx="2354182" cy="983065"/>
            </a:xfrm>
            <a:prstGeom prst="rect">
              <a:avLst/>
            </a:prstGeom>
            <a:grpFill/>
            <a:extLst/>
          </p:spPr>
        </p:pic>
      </p:grpSp>
      <p:sp>
        <p:nvSpPr>
          <p:cNvPr id="48" name="テキスト ボックス 47"/>
          <p:cNvSpPr txBox="1"/>
          <p:nvPr/>
        </p:nvSpPr>
        <p:spPr>
          <a:xfrm>
            <a:off x="7085303" y="5031407"/>
            <a:ext cx="1299010" cy="523220"/>
          </a:xfrm>
          <a:prstGeom prst="rect">
            <a:avLst/>
          </a:prstGeom>
          <a:noFill/>
        </p:spPr>
        <p:txBody>
          <a:bodyPr wrap="none" rtlCol="0">
            <a:spAutoFit/>
          </a:bodyPr>
          <a:lstStyle/>
          <a:p>
            <a:r>
              <a:rPr lang="en-US" altLang="ja-JP" sz="2800" dirty="0" smtClean="0">
                <a:solidFill>
                  <a:schemeClr val="accent6">
                    <a:lumMod val="75000"/>
                  </a:schemeClr>
                </a:solidFill>
              </a:rPr>
              <a:t>commit</a:t>
            </a:r>
            <a:endParaRPr kumimoji="1" lang="ja-JP" altLang="en-US" sz="2800" dirty="0">
              <a:solidFill>
                <a:schemeClr val="accent6">
                  <a:lumMod val="75000"/>
                </a:schemeClr>
              </a:solidFill>
            </a:endParaRPr>
          </a:p>
        </p:txBody>
      </p:sp>
      <p:grpSp>
        <p:nvGrpSpPr>
          <p:cNvPr id="29" name="グループ化 28"/>
          <p:cNvGrpSpPr/>
          <p:nvPr/>
        </p:nvGrpSpPr>
        <p:grpSpPr>
          <a:xfrm>
            <a:off x="0" y="1597820"/>
            <a:ext cx="4103415" cy="1543149"/>
            <a:chOff x="0" y="1597820"/>
            <a:chExt cx="4103415" cy="1543149"/>
          </a:xfrm>
        </p:grpSpPr>
        <p:cxnSp>
          <p:nvCxnSpPr>
            <p:cNvPr id="30" name="直線コネクタ 29"/>
            <p:cNvCxnSpPr/>
            <p:nvPr/>
          </p:nvCxnSpPr>
          <p:spPr>
            <a:xfrm>
              <a:off x="0" y="3140968"/>
              <a:ext cx="4103415" cy="0"/>
            </a:xfrm>
            <a:prstGeom prst="line">
              <a:avLst/>
            </a:prstGeom>
            <a:ln w="38100">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4103415" y="1597820"/>
              <a:ext cx="0" cy="1543149"/>
            </a:xfrm>
            <a:prstGeom prst="line">
              <a:avLst/>
            </a:prstGeom>
            <a:ln w="38100">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8" name="フローチャート : 磁気ディスク 37"/>
          <p:cNvSpPr/>
          <p:nvPr/>
        </p:nvSpPr>
        <p:spPr>
          <a:xfrm>
            <a:off x="1790290" y="1844824"/>
            <a:ext cx="1634480" cy="1008112"/>
          </a:xfrm>
          <a:prstGeom prst="flowChartMagneticDisk">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7465391" y="1999763"/>
            <a:ext cx="1678609" cy="830997"/>
          </a:xfrm>
          <a:prstGeom prst="rect">
            <a:avLst/>
          </a:prstGeom>
          <a:noFill/>
        </p:spPr>
        <p:txBody>
          <a:bodyPr wrap="square" rtlCol="0">
            <a:spAutoFit/>
          </a:bodyPr>
          <a:lstStyle/>
          <a:p>
            <a:pPr algn="ctr"/>
            <a:r>
              <a:rPr lang="ja-JP" altLang="en-US" sz="2400" dirty="0" smtClean="0"/>
              <a:t>行単位</a:t>
            </a:r>
            <a:endParaRPr lang="en-US" altLang="ja-JP" sz="2400" dirty="0" smtClean="0"/>
          </a:p>
          <a:p>
            <a:pPr algn="ctr"/>
            <a:r>
              <a:rPr lang="ja-JP" altLang="en-US" sz="2400" dirty="0" smtClean="0"/>
              <a:t>リポジトリ</a:t>
            </a:r>
            <a:endParaRPr kumimoji="1" lang="ja-JP" altLang="en-US" sz="2400" dirty="0"/>
          </a:p>
        </p:txBody>
      </p:sp>
      <p:sp>
        <p:nvSpPr>
          <p:cNvPr id="53" name="フローチャート : 磁気ディスク 52"/>
          <p:cNvSpPr/>
          <p:nvPr/>
        </p:nvSpPr>
        <p:spPr>
          <a:xfrm>
            <a:off x="6504549" y="1668059"/>
            <a:ext cx="1116372" cy="1346423"/>
          </a:xfrm>
          <a:prstGeom prst="flowChartMagneticDisk">
            <a:avLst/>
          </a:prstGeom>
          <a:solidFill>
            <a:schemeClr val="accent5">
              <a:lumMod val="9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500882" y="1442467"/>
            <a:ext cx="2602533" cy="461665"/>
          </a:xfrm>
          <a:prstGeom prst="rect">
            <a:avLst/>
          </a:prstGeom>
          <a:noFill/>
        </p:spPr>
        <p:txBody>
          <a:bodyPr wrap="square" rtlCol="0">
            <a:spAutoFit/>
          </a:bodyPr>
          <a:lstStyle/>
          <a:p>
            <a:r>
              <a:rPr lang="ja-JP" altLang="en-US" sz="2400" dirty="0" smtClean="0"/>
              <a:t>リモートリポジトリ</a:t>
            </a:r>
            <a:endParaRPr lang="ja-JP" altLang="en-US" sz="2400" dirty="0"/>
          </a:p>
        </p:txBody>
      </p:sp>
      <p:sp>
        <p:nvSpPr>
          <p:cNvPr id="56" name="正方形/長方形 55"/>
          <p:cNvSpPr/>
          <p:nvPr/>
        </p:nvSpPr>
        <p:spPr>
          <a:xfrm>
            <a:off x="6930575" y="5667794"/>
            <a:ext cx="1380692" cy="91440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accent6">
                    <a:lumMod val="75000"/>
                  </a:schemeClr>
                </a:solidFill>
              </a:rPr>
              <a:t>→　手動</a:t>
            </a:r>
            <a:endParaRPr kumimoji="1" lang="en-US" altLang="ja-JP" dirty="0" smtClean="0">
              <a:solidFill>
                <a:schemeClr val="accent6">
                  <a:lumMod val="75000"/>
                </a:schemeClr>
              </a:solidFill>
            </a:endParaRPr>
          </a:p>
          <a:p>
            <a:pPr algn="ctr"/>
            <a:r>
              <a:rPr kumimoji="1" lang="ja-JP" altLang="en-US" dirty="0" smtClean="0">
                <a:solidFill>
                  <a:srgbClr val="FFC000"/>
                </a:solidFill>
              </a:rPr>
              <a:t>→　自動</a:t>
            </a:r>
            <a:endParaRPr kumimoji="1" lang="ja-JP" altLang="en-US" dirty="0">
              <a:solidFill>
                <a:srgbClr val="FFC000"/>
              </a:solidFill>
            </a:endParaRPr>
          </a:p>
        </p:txBody>
      </p:sp>
      <p:sp>
        <p:nvSpPr>
          <p:cNvPr id="5" name="日付プレースホルダー 4"/>
          <p:cNvSpPr>
            <a:spLocks noGrp="1"/>
          </p:cNvSpPr>
          <p:nvPr>
            <p:ph type="dt" sz="half" idx="10"/>
          </p:nvPr>
        </p:nvSpPr>
        <p:spPr/>
        <p:txBody>
          <a:bodyPr/>
          <a:lstStyle/>
          <a:p>
            <a:fld id="{9C4A941D-EA8E-42BE-8C82-6C564C2445F5}" type="datetime1">
              <a:rPr kumimoji="1" lang="ja-JP" altLang="en-US" smtClean="0"/>
              <a:t>2014/2/12</a:t>
            </a:fld>
            <a:endParaRPr kumimoji="1" lang="ja-JP" altLang="en-US"/>
          </a:p>
        </p:txBody>
      </p:sp>
      <p:sp>
        <p:nvSpPr>
          <p:cNvPr id="7" name="スライド番号プレースホルダー 6"/>
          <p:cNvSpPr>
            <a:spLocks noGrp="1"/>
          </p:cNvSpPr>
          <p:nvPr>
            <p:ph type="sldNum" sz="quarter" idx="12"/>
          </p:nvPr>
        </p:nvSpPr>
        <p:spPr/>
        <p:txBody>
          <a:bodyPr/>
          <a:lstStyle/>
          <a:p>
            <a:fld id="{315A762B-A7CB-4288-AEB4-37B69ED0735D}" type="slidenum">
              <a:rPr kumimoji="1" lang="ja-JP" altLang="en-US" smtClean="0"/>
              <a:t>26</a:t>
            </a:fld>
            <a:endParaRPr kumimoji="1" lang="ja-JP" altLang="en-US"/>
          </a:p>
        </p:txBody>
      </p:sp>
      <p:sp>
        <p:nvSpPr>
          <p:cNvPr id="57" name="フローチャート : 磁気ディスク 56"/>
          <p:cNvSpPr/>
          <p:nvPr/>
        </p:nvSpPr>
        <p:spPr>
          <a:xfrm>
            <a:off x="5250483" y="4009744"/>
            <a:ext cx="1116372" cy="68855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6190700" y="3944100"/>
            <a:ext cx="1621314" cy="819841"/>
          </a:xfrm>
          <a:prstGeom prst="rect">
            <a:avLst/>
          </a:prstGeom>
          <a:noFill/>
        </p:spPr>
        <p:txBody>
          <a:bodyPr wrap="square" rtlCol="0">
            <a:spAutoFit/>
          </a:bodyPr>
          <a:lstStyle/>
          <a:p>
            <a:pPr algn="ctr"/>
            <a:r>
              <a:rPr kumimoji="1" lang="ja-JP" altLang="en-US" sz="2400" dirty="0" smtClean="0"/>
              <a:t>細粒度</a:t>
            </a:r>
            <a:endParaRPr kumimoji="1" lang="en-US" altLang="ja-JP" sz="2400" dirty="0" smtClean="0"/>
          </a:p>
          <a:p>
            <a:pPr algn="ctr"/>
            <a:r>
              <a:rPr kumimoji="1" lang="ja-JP" altLang="en-US" sz="2400" dirty="0" smtClean="0"/>
              <a:t>リポジトリ</a:t>
            </a:r>
            <a:endParaRPr kumimoji="1" lang="ja-JP" altLang="en-US" sz="2400" dirty="0"/>
          </a:p>
        </p:txBody>
      </p:sp>
    </p:spTree>
    <p:extLst>
      <p:ext uri="{BB962C8B-B14F-4D97-AF65-F5344CB8AC3E}">
        <p14:creationId xmlns:p14="http://schemas.microsoft.com/office/powerpoint/2010/main" val="1990538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down)">
                                      <p:cBhvr>
                                        <p:cTn id="20" dur="500"/>
                                        <p:tgtEl>
                                          <p:spTgt spid="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animBg="1"/>
      <p:bldP spid="44" grpId="0" animBg="1"/>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 name="テキスト ボックス 47"/>
          <p:cNvSpPr txBox="1"/>
          <p:nvPr/>
        </p:nvSpPr>
        <p:spPr>
          <a:xfrm>
            <a:off x="1500882" y="1442467"/>
            <a:ext cx="2602533" cy="461665"/>
          </a:xfrm>
          <a:prstGeom prst="rect">
            <a:avLst/>
          </a:prstGeom>
          <a:noFill/>
        </p:spPr>
        <p:txBody>
          <a:bodyPr wrap="square" rtlCol="0">
            <a:spAutoFit/>
          </a:bodyPr>
          <a:lstStyle/>
          <a:p>
            <a:r>
              <a:rPr lang="ja-JP" altLang="en-US" sz="2400" dirty="0" smtClean="0"/>
              <a:t>リモートリポジトリ</a:t>
            </a:r>
            <a:endParaRPr lang="ja-JP" altLang="en-US" sz="2400" dirty="0"/>
          </a:p>
        </p:txBody>
      </p:sp>
      <p:grpSp>
        <p:nvGrpSpPr>
          <p:cNvPr id="29" name="グループ化 28"/>
          <p:cNvGrpSpPr/>
          <p:nvPr/>
        </p:nvGrpSpPr>
        <p:grpSpPr>
          <a:xfrm>
            <a:off x="0" y="1597820"/>
            <a:ext cx="4103415" cy="1543149"/>
            <a:chOff x="0" y="1597820"/>
            <a:chExt cx="4103415" cy="1543149"/>
          </a:xfrm>
        </p:grpSpPr>
        <p:cxnSp>
          <p:nvCxnSpPr>
            <p:cNvPr id="31" name="直線コネクタ 30"/>
            <p:cNvCxnSpPr/>
            <p:nvPr/>
          </p:nvCxnSpPr>
          <p:spPr>
            <a:xfrm flipV="1">
              <a:off x="4103415" y="1597820"/>
              <a:ext cx="0" cy="1543149"/>
            </a:xfrm>
            <a:prstGeom prst="line">
              <a:avLst/>
            </a:prstGeom>
            <a:ln w="38100">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0" y="3140968"/>
              <a:ext cx="4103415" cy="0"/>
            </a:xfrm>
            <a:prstGeom prst="line">
              <a:avLst/>
            </a:prstGeom>
            <a:ln w="38100">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47" name="テキスト ボックス 46"/>
          <p:cNvSpPr txBox="1"/>
          <p:nvPr/>
        </p:nvSpPr>
        <p:spPr>
          <a:xfrm>
            <a:off x="7465391" y="1999763"/>
            <a:ext cx="1678609" cy="830997"/>
          </a:xfrm>
          <a:prstGeom prst="rect">
            <a:avLst/>
          </a:prstGeom>
          <a:noFill/>
        </p:spPr>
        <p:txBody>
          <a:bodyPr wrap="square" rtlCol="0">
            <a:spAutoFit/>
          </a:bodyPr>
          <a:lstStyle/>
          <a:p>
            <a:pPr algn="ctr"/>
            <a:r>
              <a:rPr lang="ja-JP" altLang="en-US" sz="2400" dirty="0" smtClean="0"/>
              <a:t>行単位</a:t>
            </a:r>
            <a:endParaRPr lang="en-US" altLang="ja-JP" sz="2400" dirty="0" smtClean="0"/>
          </a:p>
          <a:p>
            <a:pPr algn="ctr"/>
            <a:r>
              <a:rPr lang="ja-JP" altLang="en-US" sz="2400" dirty="0" smtClean="0"/>
              <a:t>リポジトリ</a:t>
            </a:r>
            <a:endParaRPr kumimoji="1" lang="ja-JP" altLang="en-US" sz="2400" dirty="0"/>
          </a:p>
        </p:txBody>
      </p:sp>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6" y="5398644"/>
            <a:ext cx="18764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56" y="5384404"/>
            <a:ext cx="18764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正方形/長方形 34"/>
          <p:cNvSpPr/>
          <p:nvPr/>
        </p:nvSpPr>
        <p:spPr>
          <a:xfrm>
            <a:off x="263856" y="3797498"/>
            <a:ext cx="4668184" cy="287186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5004048" y="3797498"/>
            <a:ext cx="2952328" cy="287186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作業終了後</a:t>
            </a:r>
            <a:endParaRPr kumimoji="1" lang="ja-JP" altLang="en-US" dirty="0"/>
          </a:p>
        </p:txBody>
      </p:sp>
      <p:sp>
        <p:nvSpPr>
          <p:cNvPr id="6" name="フローチャート : 磁気ディスク 5"/>
          <p:cNvSpPr/>
          <p:nvPr/>
        </p:nvSpPr>
        <p:spPr>
          <a:xfrm>
            <a:off x="654307" y="4005064"/>
            <a:ext cx="1116372" cy="68855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t>L</a:t>
            </a:r>
            <a:endParaRPr kumimoji="1" lang="ja-JP" altLang="en-US" sz="3600" dirty="0"/>
          </a:p>
        </p:txBody>
      </p:sp>
      <p:sp>
        <p:nvSpPr>
          <p:cNvPr id="13" name="テキスト ボックス 12"/>
          <p:cNvSpPr txBox="1"/>
          <p:nvPr/>
        </p:nvSpPr>
        <p:spPr>
          <a:xfrm>
            <a:off x="12170" y="3208704"/>
            <a:ext cx="1494320" cy="523220"/>
          </a:xfrm>
          <a:prstGeom prst="rect">
            <a:avLst/>
          </a:prstGeom>
          <a:noFill/>
          <a:ln>
            <a:solidFill>
              <a:schemeClr val="accent1"/>
            </a:solidFill>
          </a:ln>
        </p:spPr>
        <p:txBody>
          <a:bodyPr wrap="none" rtlCol="0">
            <a:spAutoFit/>
          </a:bodyPr>
          <a:lstStyle/>
          <a:p>
            <a:r>
              <a:rPr kumimoji="1" lang="ja-JP" altLang="en-US" sz="2800" dirty="0" smtClean="0"/>
              <a:t>ローカル</a:t>
            </a:r>
            <a:endParaRPr kumimoji="1" lang="ja-JP" altLang="en-US" dirty="0"/>
          </a:p>
        </p:txBody>
      </p:sp>
      <p:sp>
        <p:nvSpPr>
          <p:cNvPr id="15" name="テキスト ボックス 14"/>
          <p:cNvSpPr txBox="1"/>
          <p:nvPr/>
        </p:nvSpPr>
        <p:spPr>
          <a:xfrm>
            <a:off x="12170" y="1603701"/>
            <a:ext cx="1348126" cy="523220"/>
          </a:xfrm>
          <a:prstGeom prst="rect">
            <a:avLst/>
          </a:prstGeom>
          <a:noFill/>
          <a:ln>
            <a:solidFill>
              <a:schemeClr val="accent1"/>
            </a:solidFill>
          </a:ln>
        </p:spPr>
        <p:txBody>
          <a:bodyPr wrap="none" rtlCol="0">
            <a:spAutoFit/>
          </a:bodyPr>
          <a:lstStyle/>
          <a:p>
            <a:r>
              <a:rPr lang="ja-JP" altLang="en-US" sz="2800" dirty="0" smtClean="0"/>
              <a:t>   </a:t>
            </a:r>
            <a:r>
              <a:rPr lang="en-US" altLang="ja-JP" sz="2800" dirty="0" smtClean="0"/>
              <a:t>Web</a:t>
            </a:r>
            <a:r>
              <a:rPr lang="ja-JP" altLang="en-US" sz="2800" dirty="0" smtClean="0"/>
              <a:t>   </a:t>
            </a:r>
            <a:endParaRPr kumimoji="1" lang="ja-JP" altLang="en-US" dirty="0"/>
          </a:p>
        </p:txBody>
      </p:sp>
      <p:pic>
        <p:nvPicPr>
          <p:cNvPr id="1030" name="Picture 6" descr="ファイル:Eclipse-SVG.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882" y="5130765"/>
            <a:ext cx="888033" cy="8880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Owner\AppData\Local\Microsoft\Windows\Temporary Internet Files\Low\Content.IE5\M1VC0CBK\MC9004339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8915" y="4410493"/>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8" name="フローチャート : 磁気ディスク 37"/>
          <p:cNvSpPr/>
          <p:nvPr/>
        </p:nvSpPr>
        <p:spPr>
          <a:xfrm>
            <a:off x="1790290" y="1844824"/>
            <a:ext cx="1634480" cy="1008112"/>
          </a:xfrm>
          <a:prstGeom prst="flowChartMagneticDisk">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p:cNvCxnSpPr>
            <a:endCxn id="50" idx="2"/>
          </p:cNvCxnSpPr>
          <p:nvPr/>
        </p:nvCxnSpPr>
        <p:spPr>
          <a:xfrm flipH="1" flipV="1">
            <a:off x="4993240" y="3805914"/>
            <a:ext cx="811566" cy="23762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50" name="Picture 2" descr="http://gyazo.com/6418e0f09661d99d6beb8a678d75261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8519" y="2721414"/>
            <a:ext cx="1449442" cy="10845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グループ化 52"/>
          <p:cNvGrpSpPr/>
          <p:nvPr/>
        </p:nvGrpSpPr>
        <p:grpSpPr>
          <a:xfrm>
            <a:off x="1500882" y="3924728"/>
            <a:ext cx="3630224" cy="702841"/>
            <a:chOff x="3074000" y="4175502"/>
            <a:chExt cx="4076908" cy="702841"/>
          </a:xfrm>
        </p:grpSpPr>
        <p:sp>
          <p:nvSpPr>
            <p:cNvPr id="54" name="正方形/長方形 53"/>
            <p:cNvSpPr/>
            <p:nvPr/>
          </p:nvSpPr>
          <p:spPr>
            <a:xfrm>
              <a:off x="3318824" y="4175502"/>
              <a:ext cx="3744678" cy="680626"/>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3208280" y="4233282"/>
              <a:ext cx="3942628" cy="584775"/>
            </a:xfrm>
            <a:prstGeom prst="rect">
              <a:avLst/>
            </a:prstGeom>
            <a:noFill/>
            <a:ln>
              <a:noFill/>
            </a:ln>
          </p:spPr>
          <p:txBody>
            <a:bodyPr wrap="square" rtlCol="0">
              <a:spAutoFit/>
            </a:bodyPr>
            <a:lstStyle/>
            <a:p>
              <a:pPr algn="ctr"/>
              <a:r>
                <a:rPr kumimoji="1" lang="ja-JP" altLang="en-US" sz="3200" dirty="0" smtClean="0"/>
                <a:t>行単位履歴の作成</a:t>
              </a:r>
              <a:endParaRPr kumimoji="1" lang="ja-JP" altLang="en-US" sz="3200" dirty="0"/>
            </a:p>
          </p:txBody>
        </p:sp>
        <p:sp>
          <p:nvSpPr>
            <p:cNvPr id="56" name="正方形/長方形 55"/>
            <p:cNvSpPr/>
            <p:nvPr/>
          </p:nvSpPr>
          <p:spPr>
            <a:xfrm>
              <a:off x="3074000" y="4310686"/>
              <a:ext cx="1224862" cy="567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Picture 2" descr="http://gyazo.com/ee76531b2de2fb93609362b458eef4e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8915" y="1227882"/>
            <a:ext cx="3307110" cy="2585640"/>
          </a:xfrm>
          <a:prstGeom prst="rect">
            <a:avLst/>
          </a:prstGeom>
          <a:noFill/>
          <a:extLst>
            <a:ext uri="{909E8E84-426E-40DD-AFC4-6F175D3DCCD1}">
              <a14:hiddenFill xmlns:a14="http://schemas.microsoft.com/office/drawing/2010/main">
                <a:solidFill>
                  <a:srgbClr val="FFFFFF"/>
                </a:solidFill>
              </a14:hiddenFill>
            </a:ext>
          </a:extLst>
        </p:spPr>
      </p:pic>
      <p:sp>
        <p:nvSpPr>
          <p:cNvPr id="58" name="正方形/長方形 57"/>
          <p:cNvSpPr/>
          <p:nvPr/>
        </p:nvSpPr>
        <p:spPr>
          <a:xfrm>
            <a:off x="6930575" y="5667794"/>
            <a:ext cx="1380692" cy="91440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accent6">
                    <a:lumMod val="75000"/>
                  </a:schemeClr>
                </a:solidFill>
              </a:rPr>
              <a:t>→　手動</a:t>
            </a:r>
            <a:endParaRPr kumimoji="1" lang="en-US" altLang="ja-JP" dirty="0" smtClean="0">
              <a:solidFill>
                <a:schemeClr val="accent6">
                  <a:lumMod val="75000"/>
                </a:schemeClr>
              </a:solidFill>
            </a:endParaRPr>
          </a:p>
          <a:p>
            <a:pPr algn="ctr"/>
            <a:r>
              <a:rPr kumimoji="1" lang="ja-JP" altLang="en-US" dirty="0" smtClean="0">
                <a:solidFill>
                  <a:srgbClr val="FFC000"/>
                </a:solidFill>
              </a:rPr>
              <a:t>→　自動</a:t>
            </a:r>
            <a:endParaRPr kumimoji="1" lang="ja-JP" altLang="en-US" dirty="0">
              <a:solidFill>
                <a:srgbClr val="FFC000"/>
              </a:solidFill>
            </a:endParaRPr>
          </a:p>
        </p:txBody>
      </p:sp>
      <p:sp>
        <p:nvSpPr>
          <p:cNvPr id="5" name="日付プレースホルダー 4"/>
          <p:cNvSpPr>
            <a:spLocks noGrp="1"/>
          </p:cNvSpPr>
          <p:nvPr>
            <p:ph type="dt" sz="half" idx="10"/>
          </p:nvPr>
        </p:nvSpPr>
        <p:spPr/>
        <p:txBody>
          <a:bodyPr/>
          <a:lstStyle/>
          <a:p>
            <a:fld id="{F0C7E803-4573-41CD-920D-CFB1E99980A0}" type="datetime1">
              <a:rPr kumimoji="1" lang="ja-JP" altLang="en-US" smtClean="0"/>
              <a:t>2014/2/12</a:t>
            </a:fld>
            <a:endParaRPr kumimoji="1" lang="ja-JP" altLang="en-US"/>
          </a:p>
        </p:txBody>
      </p:sp>
      <p:sp>
        <p:nvSpPr>
          <p:cNvPr id="7" name="スライド番号プレースホルダー 6"/>
          <p:cNvSpPr>
            <a:spLocks noGrp="1"/>
          </p:cNvSpPr>
          <p:nvPr>
            <p:ph type="sldNum" sz="quarter" idx="12"/>
          </p:nvPr>
        </p:nvSpPr>
        <p:spPr/>
        <p:txBody>
          <a:bodyPr/>
          <a:lstStyle/>
          <a:p>
            <a:fld id="{315A762B-A7CB-4288-AEB4-37B69ED0735D}" type="slidenum">
              <a:rPr kumimoji="1" lang="ja-JP" altLang="en-US" smtClean="0"/>
              <a:t>27</a:t>
            </a:fld>
            <a:endParaRPr kumimoji="1" lang="ja-JP" altLang="en-US" dirty="0"/>
          </a:p>
        </p:txBody>
      </p:sp>
      <p:cxnSp>
        <p:nvCxnSpPr>
          <p:cNvPr id="59" name="直線矢印コネクタ 58"/>
          <p:cNvCxnSpPr/>
          <p:nvPr/>
        </p:nvCxnSpPr>
        <p:spPr>
          <a:xfrm flipH="1">
            <a:off x="5717961" y="2830760"/>
            <a:ext cx="786588" cy="432904"/>
          </a:xfrm>
          <a:prstGeom prst="straightConnector1">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H="1">
            <a:off x="5870361" y="2983160"/>
            <a:ext cx="786588" cy="432904"/>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 name="グループ化 60"/>
          <p:cNvGrpSpPr/>
          <p:nvPr/>
        </p:nvGrpSpPr>
        <p:grpSpPr>
          <a:xfrm>
            <a:off x="5282124" y="3307127"/>
            <a:ext cx="3747889" cy="680626"/>
            <a:chOff x="3130135" y="4175502"/>
            <a:chExt cx="4020772" cy="680626"/>
          </a:xfrm>
        </p:grpSpPr>
        <p:sp>
          <p:nvSpPr>
            <p:cNvPr id="62" name="正方形/長方形 61"/>
            <p:cNvSpPr/>
            <p:nvPr/>
          </p:nvSpPr>
          <p:spPr>
            <a:xfrm>
              <a:off x="3318824" y="4175502"/>
              <a:ext cx="3744678" cy="680626"/>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テキスト ボックス 62"/>
            <p:cNvSpPr txBox="1"/>
            <p:nvPr/>
          </p:nvSpPr>
          <p:spPr>
            <a:xfrm>
              <a:off x="3130135" y="4233282"/>
              <a:ext cx="4020772" cy="584775"/>
            </a:xfrm>
            <a:prstGeom prst="rect">
              <a:avLst/>
            </a:prstGeom>
            <a:noFill/>
            <a:ln>
              <a:noFill/>
            </a:ln>
          </p:spPr>
          <p:txBody>
            <a:bodyPr wrap="square" rtlCol="0">
              <a:spAutoFit/>
            </a:bodyPr>
            <a:lstStyle/>
            <a:p>
              <a:pPr algn="ctr"/>
              <a:r>
                <a:rPr kumimoji="1" lang="en-US" altLang="ja-JP" sz="3200" dirty="0" smtClean="0"/>
                <a:t>TL</a:t>
              </a:r>
              <a:r>
                <a:rPr kumimoji="1" lang="ja-JP" altLang="en-US" sz="3200" dirty="0" smtClean="0"/>
                <a:t>リポジトリの作成</a:t>
              </a:r>
              <a:endParaRPr kumimoji="1" lang="ja-JP" altLang="en-US" sz="3200" dirty="0"/>
            </a:p>
          </p:txBody>
        </p:sp>
      </p:grpSp>
      <p:sp>
        <p:nvSpPr>
          <p:cNvPr id="64" name="テキスト ボックス 63"/>
          <p:cNvSpPr txBox="1"/>
          <p:nvPr/>
        </p:nvSpPr>
        <p:spPr>
          <a:xfrm>
            <a:off x="7465391" y="1630431"/>
            <a:ext cx="1678609" cy="1200329"/>
          </a:xfrm>
          <a:prstGeom prst="rect">
            <a:avLst/>
          </a:prstGeom>
          <a:solidFill>
            <a:schemeClr val="bg1"/>
          </a:solidFill>
        </p:spPr>
        <p:txBody>
          <a:bodyPr wrap="square" rtlCol="0">
            <a:spAutoFit/>
          </a:bodyPr>
          <a:lstStyle/>
          <a:p>
            <a:pPr algn="ctr"/>
            <a:r>
              <a:rPr lang="en-US" altLang="ja-JP" sz="2400" dirty="0" smtClean="0"/>
              <a:t>TL</a:t>
            </a:r>
          </a:p>
          <a:p>
            <a:pPr algn="ctr"/>
            <a:r>
              <a:rPr lang="ja-JP" altLang="en-US" sz="2400" strike="sngStrike" dirty="0" smtClean="0"/>
              <a:t>行単位</a:t>
            </a:r>
            <a:endParaRPr lang="en-US" altLang="ja-JP" sz="2400" strike="sngStrike" dirty="0" smtClean="0"/>
          </a:p>
          <a:p>
            <a:pPr algn="ctr"/>
            <a:r>
              <a:rPr lang="ja-JP" altLang="en-US" sz="2400" dirty="0" smtClean="0"/>
              <a:t>リポジトリ</a:t>
            </a:r>
            <a:endParaRPr kumimoji="1" lang="ja-JP" altLang="en-US" sz="2400" dirty="0"/>
          </a:p>
        </p:txBody>
      </p:sp>
      <p:sp>
        <p:nvSpPr>
          <p:cNvPr id="46" name="フローチャート : 磁気ディスク 45"/>
          <p:cNvSpPr/>
          <p:nvPr/>
        </p:nvSpPr>
        <p:spPr>
          <a:xfrm>
            <a:off x="6504549" y="1668059"/>
            <a:ext cx="1116372" cy="1346423"/>
          </a:xfrm>
          <a:prstGeom prst="flowChartMagneticDisk">
            <a:avLst/>
          </a:prstGeom>
          <a:solidFill>
            <a:schemeClr val="accent5">
              <a:lumMod val="9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ローチャート : 磁気ディスク 64"/>
          <p:cNvSpPr/>
          <p:nvPr/>
        </p:nvSpPr>
        <p:spPr>
          <a:xfrm>
            <a:off x="5250483" y="4009744"/>
            <a:ext cx="1116372" cy="68855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6190700" y="3944100"/>
            <a:ext cx="1621314" cy="819841"/>
          </a:xfrm>
          <a:prstGeom prst="rect">
            <a:avLst/>
          </a:prstGeom>
          <a:noFill/>
        </p:spPr>
        <p:txBody>
          <a:bodyPr wrap="square" rtlCol="0">
            <a:spAutoFit/>
          </a:bodyPr>
          <a:lstStyle/>
          <a:p>
            <a:pPr algn="ctr"/>
            <a:r>
              <a:rPr kumimoji="1" lang="ja-JP" altLang="en-US" sz="2400" dirty="0" smtClean="0"/>
              <a:t>細粒度</a:t>
            </a:r>
            <a:endParaRPr kumimoji="1" lang="en-US" altLang="ja-JP" sz="2400" dirty="0" smtClean="0"/>
          </a:p>
          <a:p>
            <a:pPr algn="ctr"/>
            <a:r>
              <a:rPr kumimoji="1" lang="ja-JP" altLang="en-US" sz="2400" dirty="0" smtClean="0"/>
              <a:t>リポジトリ</a:t>
            </a:r>
            <a:endParaRPr kumimoji="1" lang="ja-JP" altLang="en-US" sz="2400" dirty="0"/>
          </a:p>
        </p:txBody>
      </p:sp>
    </p:spTree>
    <p:extLst>
      <p:ext uri="{BB962C8B-B14F-4D97-AF65-F5344CB8AC3E}">
        <p14:creationId xmlns:p14="http://schemas.microsoft.com/office/powerpoint/2010/main" val="1999277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down)">
                                      <p:cBhvr>
                                        <p:cTn id="14" dur="500"/>
                                        <p:tgtEl>
                                          <p:spTgt spid="53"/>
                                        </p:tgtEl>
                                      </p:cBhvr>
                                    </p:animEffect>
                                  </p:childTnLst>
                                </p:cTn>
                              </p:par>
                              <p:par>
                                <p:cTn id="15" presetID="22" presetClass="entr" presetSubtype="4"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down)">
                                      <p:cBhvr>
                                        <p:cTn id="17" dur="500"/>
                                        <p:tgtEl>
                                          <p:spTgt spid="59"/>
                                        </p:tgtEl>
                                      </p:cBhvr>
                                    </p:animEffect>
                                  </p:childTnLst>
                                </p:cTn>
                              </p:par>
                              <p:par>
                                <p:cTn id="18" presetID="22" presetClass="entr" presetSubtype="4"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down)">
                                      <p:cBhvr>
                                        <p:cTn id="25" dur="500"/>
                                        <p:tgtEl>
                                          <p:spTgt spid="60"/>
                                        </p:tgtEl>
                                      </p:cBhvr>
                                    </p:animEffect>
                                  </p:childTnLst>
                                </p:cTn>
                              </p:par>
                              <p:par>
                                <p:cTn id="26" presetID="22" presetClass="entr" presetSubtype="4"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down)">
                                      <p:cBhvr>
                                        <p:cTn id="28" dur="5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1000"/>
                                        <p:tgtEl>
                                          <p:spTgt spid="64"/>
                                        </p:tgtEl>
                                      </p:cBhvr>
                                    </p:animEffect>
                                    <p:anim calcmode="lin" valueType="num">
                                      <p:cBhvr>
                                        <p:cTn id="34" dur="1000" fill="hold"/>
                                        <p:tgtEl>
                                          <p:spTgt spid="64"/>
                                        </p:tgtEl>
                                        <p:attrNameLst>
                                          <p:attrName>ppt_x</p:attrName>
                                        </p:attrNameLst>
                                      </p:cBhvr>
                                      <p:tavLst>
                                        <p:tav tm="0">
                                          <p:val>
                                            <p:strVal val="#ppt_x"/>
                                          </p:val>
                                        </p:tav>
                                        <p:tav tm="100000">
                                          <p:val>
                                            <p:strVal val="#ppt_x"/>
                                          </p:val>
                                        </p:tav>
                                      </p:tavLst>
                                    </p:anim>
                                    <p:anim calcmode="lin" valueType="num">
                                      <p:cBhvr>
                                        <p:cTn id="3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6" y="5398644"/>
            <a:ext cx="18764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56" y="5384404"/>
            <a:ext cx="18764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正方形/長方形 42"/>
          <p:cNvSpPr/>
          <p:nvPr/>
        </p:nvSpPr>
        <p:spPr>
          <a:xfrm>
            <a:off x="263856" y="3797498"/>
            <a:ext cx="4668184" cy="287186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5004048" y="3797498"/>
            <a:ext cx="2952328" cy="2871862"/>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作業終了後</a:t>
            </a:r>
            <a:endParaRPr kumimoji="1" lang="ja-JP" altLang="en-US" dirty="0"/>
          </a:p>
        </p:txBody>
      </p:sp>
      <p:sp>
        <p:nvSpPr>
          <p:cNvPr id="6" name="フローチャート : 磁気ディスク 5"/>
          <p:cNvSpPr/>
          <p:nvPr/>
        </p:nvSpPr>
        <p:spPr>
          <a:xfrm>
            <a:off x="654307" y="4005064"/>
            <a:ext cx="1116372" cy="68855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t>L</a:t>
            </a:r>
            <a:endParaRPr kumimoji="1" lang="ja-JP" altLang="en-US" sz="3600" dirty="0"/>
          </a:p>
        </p:txBody>
      </p:sp>
      <p:sp>
        <p:nvSpPr>
          <p:cNvPr id="13" name="テキスト ボックス 12"/>
          <p:cNvSpPr txBox="1"/>
          <p:nvPr/>
        </p:nvSpPr>
        <p:spPr>
          <a:xfrm>
            <a:off x="12170" y="3208704"/>
            <a:ext cx="1494320" cy="523220"/>
          </a:xfrm>
          <a:prstGeom prst="rect">
            <a:avLst/>
          </a:prstGeom>
          <a:noFill/>
          <a:ln>
            <a:solidFill>
              <a:schemeClr val="accent1"/>
            </a:solidFill>
          </a:ln>
        </p:spPr>
        <p:txBody>
          <a:bodyPr wrap="none" rtlCol="0">
            <a:spAutoFit/>
          </a:bodyPr>
          <a:lstStyle/>
          <a:p>
            <a:r>
              <a:rPr kumimoji="1" lang="ja-JP" altLang="en-US" sz="2800" dirty="0" smtClean="0"/>
              <a:t>ローカル</a:t>
            </a:r>
            <a:endParaRPr kumimoji="1" lang="ja-JP" altLang="en-US" dirty="0"/>
          </a:p>
        </p:txBody>
      </p:sp>
      <p:sp>
        <p:nvSpPr>
          <p:cNvPr id="15" name="テキスト ボックス 14"/>
          <p:cNvSpPr txBox="1"/>
          <p:nvPr/>
        </p:nvSpPr>
        <p:spPr>
          <a:xfrm>
            <a:off x="12170" y="1603701"/>
            <a:ext cx="1348126" cy="523220"/>
          </a:xfrm>
          <a:prstGeom prst="rect">
            <a:avLst/>
          </a:prstGeom>
          <a:noFill/>
          <a:ln>
            <a:solidFill>
              <a:schemeClr val="accent1"/>
            </a:solidFill>
          </a:ln>
        </p:spPr>
        <p:txBody>
          <a:bodyPr wrap="none" rtlCol="0">
            <a:spAutoFit/>
          </a:bodyPr>
          <a:lstStyle/>
          <a:p>
            <a:r>
              <a:rPr lang="ja-JP" altLang="en-US" sz="2800" dirty="0" smtClean="0"/>
              <a:t>   </a:t>
            </a:r>
            <a:r>
              <a:rPr lang="en-US" altLang="ja-JP" sz="2800" dirty="0" smtClean="0"/>
              <a:t>Web</a:t>
            </a:r>
            <a:r>
              <a:rPr lang="ja-JP" altLang="en-US" sz="2800" dirty="0" smtClean="0"/>
              <a:t>   </a:t>
            </a:r>
            <a:endParaRPr kumimoji="1" lang="ja-JP" altLang="en-US" dirty="0"/>
          </a:p>
        </p:txBody>
      </p:sp>
      <p:pic>
        <p:nvPicPr>
          <p:cNvPr id="1030" name="Picture 6" descr="ファイル:Eclipse-SVG.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882" y="5130765"/>
            <a:ext cx="888033" cy="8880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Owner\AppData\Local\Microsoft\Windows\Temporary Internet Files\Low\Content.IE5\M1VC0CBK\MC9004339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8915" y="4410493"/>
            <a:ext cx="1714500" cy="17145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グループ化 28"/>
          <p:cNvGrpSpPr/>
          <p:nvPr/>
        </p:nvGrpSpPr>
        <p:grpSpPr>
          <a:xfrm>
            <a:off x="0" y="1366987"/>
            <a:ext cx="4103415" cy="1773981"/>
            <a:chOff x="0" y="1366987"/>
            <a:chExt cx="4103415" cy="1773981"/>
          </a:xfrm>
        </p:grpSpPr>
        <p:cxnSp>
          <p:nvCxnSpPr>
            <p:cNvPr id="30" name="直線コネクタ 29"/>
            <p:cNvCxnSpPr/>
            <p:nvPr/>
          </p:nvCxnSpPr>
          <p:spPr>
            <a:xfrm>
              <a:off x="0" y="3140968"/>
              <a:ext cx="4103415" cy="0"/>
            </a:xfrm>
            <a:prstGeom prst="line">
              <a:avLst/>
            </a:prstGeom>
            <a:ln w="38100">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4103415" y="1366987"/>
              <a:ext cx="0" cy="1773981"/>
            </a:xfrm>
            <a:prstGeom prst="line">
              <a:avLst/>
            </a:prstGeom>
            <a:ln w="38100">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8" name="フローチャート : 磁気ディスク 37"/>
          <p:cNvSpPr/>
          <p:nvPr/>
        </p:nvSpPr>
        <p:spPr>
          <a:xfrm>
            <a:off x="1790290" y="1844824"/>
            <a:ext cx="1634480" cy="1008112"/>
          </a:xfrm>
          <a:prstGeom prst="flowChartMagneticDisk">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p:cNvCxnSpPr>
            <a:endCxn id="50" idx="2"/>
          </p:cNvCxnSpPr>
          <p:nvPr/>
        </p:nvCxnSpPr>
        <p:spPr>
          <a:xfrm flipH="1" flipV="1">
            <a:off x="4993240" y="3805914"/>
            <a:ext cx="811566" cy="23762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50" name="Picture 2" descr="http://gyazo.com/6418e0f09661d99d6beb8a678d75261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8519" y="2721414"/>
            <a:ext cx="1449442" cy="1084500"/>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直線矢印コネクタ 51"/>
          <p:cNvCxnSpPr/>
          <p:nvPr/>
        </p:nvCxnSpPr>
        <p:spPr>
          <a:xfrm flipH="1">
            <a:off x="3424770" y="2317398"/>
            <a:ext cx="3637965" cy="31482"/>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3" name="グループ化 52"/>
          <p:cNvGrpSpPr/>
          <p:nvPr/>
        </p:nvGrpSpPr>
        <p:grpSpPr>
          <a:xfrm>
            <a:off x="1500882" y="3924728"/>
            <a:ext cx="3630224" cy="702841"/>
            <a:chOff x="3074000" y="4175502"/>
            <a:chExt cx="4076908" cy="702841"/>
          </a:xfrm>
        </p:grpSpPr>
        <p:sp>
          <p:nvSpPr>
            <p:cNvPr id="54" name="正方形/長方形 53"/>
            <p:cNvSpPr/>
            <p:nvPr/>
          </p:nvSpPr>
          <p:spPr>
            <a:xfrm>
              <a:off x="3318824" y="4175502"/>
              <a:ext cx="3744678" cy="680626"/>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3208280" y="4233282"/>
              <a:ext cx="3942628" cy="584775"/>
            </a:xfrm>
            <a:prstGeom prst="rect">
              <a:avLst/>
            </a:prstGeom>
            <a:noFill/>
            <a:ln>
              <a:noFill/>
            </a:ln>
          </p:spPr>
          <p:txBody>
            <a:bodyPr wrap="square" rtlCol="0">
              <a:spAutoFit/>
            </a:bodyPr>
            <a:lstStyle/>
            <a:p>
              <a:pPr algn="ctr"/>
              <a:r>
                <a:rPr kumimoji="1" lang="ja-JP" altLang="en-US" sz="3200" dirty="0" smtClean="0"/>
                <a:t>行単位履歴の作成</a:t>
              </a:r>
              <a:endParaRPr kumimoji="1" lang="ja-JP" altLang="en-US" sz="3200" dirty="0"/>
            </a:p>
          </p:txBody>
        </p:sp>
        <p:sp>
          <p:nvSpPr>
            <p:cNvPr id="56" name="正方形/長方形 55"/>
            <p:cNvSpPr/>
            <p:nvPr/>
          </p:nvSpPr>
          <p:spPr>
            <a:xfrm>
              <a:off x="3074000" y="4310686"/>
              <a:ext cx="1224862" cy="567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テキスト ボックス 44"/>
          <p:cNvSpPr txBox="1"/>
          <p:nvPr/>
        </p:nvSpPr>
        <p:spPr>
          <a:xfrm>
            <a:off x="7465391" y="1999763"/>
            <a:ext cx="1678609" cy="830997"/>
          </a:xfrm>
          <a:prstGeom prst="rect">
            <a:avLst/>
          </a:prstGeom>
          <a:noFill/>
        </p:spPr>
        <p:txBody>
          <a:bodyPr wrap="square" rtlCol="0">
            <a:spAutoFit/>
          </a:bodyPr>
          <a:lstStyle/>
          <a:p>
            <a:pPr algn="ctr"/>
            <a:r>
              <a:rPr lang="ja-JP" altLang="en-US" sz="2400" dirty="0" smtClean="0"/>
              <a:t>行単位</a:t>
            </a:r>
            <a:endParaRPr lang="en-US" altLang="ja-JP" sz="2400" dirty="0" smtClean="0"/>
          </a:p>
          <a:p>
            <a:pPr algn="ctr"/>
            <a:r>
              <a:rPr lang="ja-JP" altLang="en-US" sz="2400" dirty="0" smtClean="0"/>
              <a:t>リポジトリ</a:t>
            </a:r>
            <a:endParaRPr kumimoji="1" lang="ja-JP" altLang="en-US" sz="2400" dirty="0"/>
          </a:p>
        </p:txBody>
      </p:sp>
      <p:grpSp>
        <p:nvGrpSpPr>
          <p:cNvPr id="46" name="グループ化 45"/>
          <p:cNvGrpSpPr/>
          <p:nvPr/>
        </p:nvGrpSpPr>
        <p:grpSpPr>
          <a:xfrm>
            <a:off x="4103415" y="1597819"/>
            <a:ext cx="2259577" cy="645061"/>
            <a:chOff x="7833433" y="1281170"/>
            <a:chExt cx="2259577" cy="645061"/>
          </a:xfrm>
        </p:grpSpPr>
        <p:sp>
          <p:nvSpPr>
            <p:cNvPr id="47" name="正方形/長方形 46"/>
            <p:cNvSpPr/>
            <p:nvPr/>
          </p:nvSpPr>
          <p:spPr>
            <a:xfrm>
              <a:off x="7833433" y="1281170"/>
              <a:ext cx="2259577" cy="645061"/>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7833433" y="1312151"/>
              <a:ext cx="2259577" cy="584775"/>
            </a:xfrm>
            <a:prstGeom prst="rect">
              <a:avLst/>
            </a:prstGeom>
            <a:noFill/>
            <a:ln>
              <a:noFill/>
            </a:ln>
          </p:spPr>
          <p:txBody>
            <a:bodyPr wrap="square" rtlCol="0">
              <a:spAutoFit/>
            </a:bodyPr>
            <a:lstStyle/>
            <a:p>
              <a:r>
                <a:rPr lang="ja-JP" altLang="en-US" sz="3200" dirty="0" smtClean="0"/>
                <a:t>　　　　 </a:t>
              </a:r>
              <a:r>
                <a:rPr lang="en-US" altLang="ja-JP" sz="3200" dirty="0" smtClean="0"/>
                <a:t>push</a:t>
              </a:r>
              <a:endParaRPr kumimoji="1" lang="ja-JP" altLang="en-US" sz="3200" dirty="0"/>
            </a:p>
          </p:txBody>
        </p:sp>
        <p:pic>
          <p:nvPicPr>
            <p:cNvPr id="57" name="Picture 4" descr="ファイル:Git-logo.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8537" y="1407595"/>
              <a:ext cx="1012283" cy="469138"/>
            </a:xfrm>
            <a:prstGeom prst="rect">
              <a:avLst/>
            </a:prstGeom>
            <a:noFill/>
            <a:ln>
              <a:noFill/>
            </a:ln>
            <a:extLst/>
          </p:spPr>
        </p:pic>
      </p:grpSp>
      <p:sp>
        <p:nvSpPr>
          <p:cNvPr id="60" name="テキスト ボックス 59"/>
          <p:cNvSpPr txBox="1"/>
          <p:nvPr/>
        </p:nvSpPr>
        <p:spPr>
          <a:xfrm>
            <a:off x="1500882" y="1442467"/>
            <a:ext cx="2602533" cy="461665"/>
          </a:xfrm>
          <a:prstGeom prst="rect">
            <a:avLst/>
          </a:prstGeom>
          <a:noFill/>
        </p:spPr>
        <p:txBody>
          <a:bodyPr wrap="square" rtlCol="0">
            <a:spAutoFit/>
          </a:bodyPr>
          <a:lstStyle/>
          <a:p>
            <a:r>
              <a:rPr lang="ja-JP" altLang="en-US" sz="2400" dirty="0" smtClean="0"/>
              <a:t>リモートリポジトリ</a:t>
            </a:r>
            <a:endParaRPr lang="ja-JP" altLang="en-US" sz="2400" dirty="0"/>
          </a:p>
        </p:txBody>
      </p:sp>
      <p:sp>
        <p:nvSpPr>
          <p:cNvPr id="61" name="正方形/長方形 60"/>
          <p:cNvSpPr/>
          <p:nvPr/>
        </p:nvSpPr>
        <p:spPr>
          <a:xfrm>
            <a:off x="6930575" y="5667794"/>
            <a:ext cx="1380692" cy="91440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accent6">
                    <a:lumMod val="75000"/>
                  </a:schemeClr>
                </a:solidFill>
              </a:rPr>
              <a:t>→　手動</a:t>
            </a:r>
            <a:endParaRPr kumimoji="1" lang="en-US" altLang="ja-JP" dirty="0" smtClean="0">
              <a:solidFill>
                <a:schemeClr val="accent6">
                  <a:lumMod val="75000"/>
                </a:schemeClr>
              </a:solidFill>
            </a:endParaRPr>
          </a:p>
          <a:p>
            <a:pPr algn="ctr"/>
            <a:r>
              <a:rPr kumimoji="1" lang="ja-JP" altLang="en-US" dirty="0" smtClean="0">
                <a:solidFill>
                  <a:srgbClr val="FFC000"/>
                </a:solidFill>
              </a:rPr>
              <a:t>→　自動</a:t>
            </a:r>
            <a:endParaRPr kumimoji="1" lang="ja-JP" altLang="en-US" dirty="0">
              <a:solidFill>
                <a:srgbClr val="FFC000"/>
              </a:solidFill>
            </a:endParaRPr>
          </a:p>
        </p:txBody>
      </p:sp>
      <p:sp>
        <p:nvSpPr>
          <p:cNvPr id="4" name="日付プレースホルダー 3"/>
          <p:cNvSpPr>
            <a:spLocks noGrp="1"/>
          </p:cNvSpPr>
          <p:nvPr>
            <p:ph type="dt" sz="half" idx="10"/>
          </p:nvPr>
        </p:nvSpPr>
        <p:spPr/>
        <p:txBody>
          <a:bodyPr/>
          <a:lstStyle/>
          <a:p>
            <a:fld id="{0AD7A951-BC55-4ADF-844C-324529F9487C}"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28</a:t>
            </a:fld>
            <a:endParaRPr kumimoji="1" lang="ja-JP" altLang="en-US"/>
          </a:p>
        </p:txBody>
      </p:sp>
      <p:cxnSp>
        <p:nvCxnSpPr>
          <p:cNvPr id="65" name="直線矢印コネクタ 64"/>
          <p:cNvCxnSpPr/>
          <p:nvPr/>
        </p:nvCxnSpPr>
        <p:spPr>
          <a:xfrm flipH="1">
            <a:off x="5717961" y="2830760"/>
            <a:ext cx="786588" cy="432904"/>
          </a:xfrm>
          <a:prstGeom prst="straightConnector1">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H="1">
            <a:off x="5870361" y="2983160"/>
            <a:ext cx="786588" cy="432904"/>
          </a:xfrm>
          <a:prstGeom prst="straightConnector1">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7" name="グループ化 66"/>
          <p:cNvGrpSpPr/>
          <p:nvPr/>
        </p:nvGrpSpPr>
        <p:grpSpPr>
          <a:xfrm>
            <a:off x="5282124" y="3307127"/>
            <a:ext cx="3747889" cy="680626"/>
            <a:chOff x="3130135" y="4175502"/>
            <a:chExt cx="4020772" cy="680626"/>
          </a:xfrm>
        </p:grpSpPr>
        <p:sp>
          <p:nvSpPr>
            <p:cNvPr id="68" name="正方形/長方形 67"/>
            <p:cNvSpPr/>
            <p:nvPr/>
          </p:nvSpPr>
          <p:spPr>
            <a:xfrm>
              <a:off x="3318824" y="4175502"/>
              <a:ext cx="3744678" cy="680626"/>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9" name="テキスト ボックス 68"/>
            <p:cNvSpPr txBox="1"/>
            <p:nvPr/>
          </p:nvSpPr>
          <p:spPr>
            <a:xfrm>
              <a:off x="3130135" y="4233282"/>
              <a:ext cx="4020772" cy="584775"/>
            </a:xfrm>
            <a:prstGeom prst="rect">
              <a:avLst/>
            </a:prstGeom>
            <a:noFill/>
            <a:ln>
              <a:noFill/>
            </a:ln>
          </p:spPr>
          <p:txBody>
            <a:bodyPr wrap="square" rtlCol="0">
              <a:spAutoFit/>
            </a:bodyPr>
            <a:lstStyle/>
            <a:p>
              <a:pPr algn="ctr"/>
              <a:r>
                <a:rPr kumimoji="1" lang="en-US" altLang="ja-JP" sz="3200" dirty="0" smtClean="0"/>
                <a:t>TL</a:t>
              </a:r>
              <a:r>
                <a:rPr kumimoji="1" lang="ja-JP" altLang="en-US" sz="3200" dirty="0" smtClean="0"/>
                <a:t>リポジトリの作成</a:t>
              </a:r>
              <a:endParaRPr kumimoji="1" lang="ja-JP" altLang="en-US" sz="3200" dirty="0"/>
            </a:p>
          </p:txBody>
        </p:sp>
      </p:grpSp>
      <p:sp>
        <p:nvSpPr>
          <p:cNvPr id="70" name="テキスト ボックス 69"/>
          <p:cNvSpPr txBox="1"/>
          <p:nvPr/>
        </p:nvSpPr>
        <p:spPr>
          <a:xfrm>
            <a:off x="7465391" y="1630431"/>
            <a:ext cx="1678609" cy="1200329"/>
          </a:xfrm>
          <a:prstGeom prst="rect">
            <a:avLst/>
          </a:prstGeom>
          <a:solidFill>
            <a:schemeClr val="bg1"/>
          </a:solidFill>
        </p:spPr>
        <p:txBody>
          <a:bodyPr wrap="square" rtlCol="0">
            <a:spAutoFit/>
          </a:bodyPr>
          <a:lstStyle/>
          <a:p>
            <a:pPr algn="ctr"/>
            <a:r>
              <a:rPr lang="en-US" altLang="ja-JP" sz="2400" dirty="0" smtClean="0"/>
              <a:t>TL</a:t>
            </a:r>
          </a:p>
          <a:p>
            <a:pPr algn="ctr"/>
            <a:r>
              <a:rPr lang="ja-JP" altLang="en-US" sz="2400" strike="sngStrike" dirty="0" smtClean="0"/>
              <a:t>行単位</a:t>
            </a:r>
            <a:endParaRPr lang="en-US" altLang="ja-JP" sz="2400" strike="sngStrike" dirty="0" smtClean="0"/>
          </a:p>
          <a:p>
            <a:pPr algn="ctr"/>
            <a:r>
              <a:rPr lang="ja-JP" altLang="en-US" sz="2400" dirty="0" smtClean="0"/>
              <a:t>リポジトリ</a:t>
            </a:r>
            <a:endParaRPr kumimoji="1" lang="ja-JP" altLang="en-US" sz="2400" dirty="0"/>
          </a:p>
        </p:txBody>
      </p:sp>
      <p:sp>
        <p:nvSpPr>
          <p:cNvPr id="44" name="フローチャート : 磁気ディスク 43"/>
          <p:cNvSpPr/>
          <p:nvPr/>
        </p:nvSpPr>
        <p:spPr>
          <a:xfrm>
            <a:off x="6504549" y="1668059"/>
            <a:ext cx="1116372" cy="1346423"/>
          </a:xfrm>
          <a:prstGeom prst="flowChartMagneticDisk">
            <a:avLst/>
          </a:prstGeom>
          <a:solidFill>
            <a:schemeClr val="accent5">
              <a:lumMod val="9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ローチャート : 磁気ディスク 70"/>
          <p:cNvSpPr/>
          <p:nvPr/>
        </p:nvSpPr>
        <p:spPr>
          <a:xfrm>
            <a:off x="5250483" y="4009744"/>
            <a:ext cx="1116372" cy="68855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6190700" y="3944100"/>
            <a:ext cx="1621314" cy="819841"/>
          </a:xfrm>
          <a:prstGeom prst="rect">
            <a:avLst/>
          </a:prstGeom>
          <a:noFill/>
        </p:spPr>
        <p:txBody>
          <a:bodyPr wrap="square" rtlCol="0">
            <a:spAutoFit/>
          </a:bodyPr>
          <a:lstStyle/>
          <a:p>
            <a:pPr algn="ctr"/>
            <a:r>
              <a:rPr kumimoji="1" lang="ja-JP" altLang="en-US" sz="2400" dirty="0" smtClean="0"/>
              <a:t>細粒度</a:t>
            </a:r>
            <a:endParaRPr kumimoji="1" lang="en-US" altLang="ja-JP" sz="2400" dirty="0" smtClean="0"/>
          </a:p>
          <a:p>
            <a:pPr algn="ctr"/>
            <a:r>
              <a:rPr kumimoji="1" lang="ja-JP" altLang="en-US" sz="2400" dirty="0" smtClean="0"/>
              <a:t>リポジトリ</a:t>
            </a:r>
            <a:endParaRPr kumimoji="1" lang="ja-JP" altLang="en-US" sz="2400" dirty="0"/>
          </a:p>
        </p:txBody>
      </p:sp>
    </p:spTree>
    <p:extLst>
      <p:ext uri="{BB962C8B-B14F-4D97-AF65-F5344CB8AC3E}">
        <p14:creationId xmlns:p14="http://schemas.microsoft.com/office/powerpoint/2010/main" val="2397487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500"/>
                                        <p:tgtEl>
                                          <p:spTgt spid="52"/>
                                        </p:tgtEl>
                                      </p:cBhvr>
                                    </p:animEffect>
                                  </p:childTnLst>
                                </p:cTn>
                              </p:par>
                              <p:par>
                                <p:cTn id="8" presetID="22" presetClass="entr" presetSubtype="4"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タスクリストと仕様書</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29</a:t>
            </a:fld>
            <a:endParaRPr kumimoji="1" lang="ja-JP" altLang="en-US"/>
          </a:p>
        </p:txBody>
      </p:sp>
      <p:pic>
        <p:nvPicPr>
          <p:cNvPr id="1026" name="Picture 2" descr="http://gyazo.com/3809daca4621f7173f770c8291d9564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793353"/>
            <a:ext cx="5495925" cy="3524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yazo.com/61490a87b9620c85100599d425d273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988840"/>
            <a:ext cx="2286000" cy="2105026"/>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23528" y="1988840"/>
            <a:ext cx="1850504" cy="21050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347863" y="1793352"/>
            <a:ext cx="5495925" cy="35242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9504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コンテンツ プレースホルダー 2"/>
          <p:cNvSpPr txBox="1">
            <a:spLocks/>
          </p:cNvSpPr>
          <p:nvPr/>
        </p:nvSpPr>
        <p:spPr bwMode="auto">
          <a:xfrm>
            <a:off x="56581" y="1412776"/>
            <a:ext cx="904118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smtClean="0"/>
              <a:t>ファイルの変更履歴を管理するためのシステム</a:t>
            </a:r>
            <a:endParaRPr lang="en-US" altLang="ja-JP" kern="0" dirty="0" smtClean="0"/>
          </a:p>
          <a:p>
            <a:pPr lvl="0"/>
            <a:r>
              <a:rPr lang="ja-JP" altLang="en-US" sz="2800" kern="0" dirty="0">
                <a:solidFill>
                  <a:srgbClr val="000000"/>
                </a:solidFill>
              </a:rPr>
              <a:t>開発についての理解，開発内容の共有などに利用</a:t>
            </a:r>
          </a:p>
          <a:p>
            <a:endParaRPr lang="ja-JP" altLang="en-US" kern="0" dirty="0"/>
          </a:p>
        </p:txBody>
      </p:sp>
      <p:sp>
        <p:nvSpPr>
          <p:cNvPr id="59" name="円柱 58"/>
          <p:cNvSpPr/>
          <p:nvPr/>
        </p:nvSpPr>
        <p:spPr>
          <a:xfrm>
            <a:off x="2785247" y="3391918"/>
            <a:ext cx="3312368" cy="3277442"/>
          </a:xfrm>
          <a:prstGeom prst="can">
            <a:avLst>
              <a:gd name="adj" fmla="val 13762"/>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chemeClr val="tx1"/>
                </a:solidFill>
              </a:rPr>
              <a:t>VCS</a:t>
            </a:r>
          </a:p>
          <a:p>
            <a:pPr algn="ctr"/>
            <a:endParaRPr lang="en-US" altLang="ja-JP" sz="2800" dirty="0">
              <a:solidFill>
                <a:schemeClr val="tx1"/>
              </a:solidFill>
            </a:endParaRPr>
          </a:p>
          <a:p>
            <a:pPr algn="ctr"/>
            <a:endParaRPr lang="en-US" altLang="ja-JP" sz="400"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sp>
        <p:nvSpPr>
          <p:cNvPr id="45" name="四角形吹き出し 44"/>
          <p:cNvSpPr/>
          <p:nvPr/>
        </p:nvSpPr>
        <p:spPr>
          <a:xfrm>
            <a:off x="6300192" y="3685894"/>
            <a:ext cx="2232248" cy="1009091"/>
          </a:xfrm>
          <a:prstGeom prst="wedgeRectCallout">
            <a:avLst>
              <a:gd name="adj1" fmla="val 43252"/>
              <a:gd name="adj2" fmla="val 88469"/>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変更内容の</a:t>
            </a:r>
            <a:endParaRPr kumimoji="1" lang="en-US" altLang="ja-JP" sz="2400" dirty="0" smtClean="0">
              <a:solidFill>
                <a:schemeClr val="tx1"/>
              </a:solidFill>
            </a:endParaRPr>
          </a:p>
          <a:p>
            <a:pPr algn="ctr"/>
            <a:r>
              <a:rPr kumimoji="1" lang="ja-JP" altLang="en-US" sz="2400" dirty="0" smtClean="0">
                <a:solidFill>
                  <a:schemeClr val="tx1"/>
                </a:solidFill>
              </a:rPr>
              <a:t>確認，理解</a:t>
            </a:r>
            <a:endParaRPr kumimoji="1" lang="ja-JP" altLang="en-US" sz="2400" dirty="0">
              <a:solidFill>
                <a:schemeClr val="tx1"/>
              </a:solidFill>
            </a:endParaRPr>
          </a:p>
        </p:txBody>
      </p:sp>
      <p:sp>
        <p:nvSpPr>
          <p:cNvPr id="2" name="タイトル 1"/>
          <p:cNvSpPr>
            <a:spLocks noGrp="1"/>
          </p:cNvSpPr>
          <p:nvPr>
            <p:ph type="title"/>
          </p:nvPr>
        </p:nvSpPr>
        <p:spPr>
          <a:xfrm>
            <a:off x="46276" y="274638"/>
            <a:ext cx="9040337" cy="1143000"/>
          </a:xfrm>
        </p:spPr>
        <p:txBody>
          <a:bodyPr/>
          <a:lstStyle/>
          <a:p>
            <a:r>
              <a:rPr lang="ja-JP" altLang="en-US" dirty="0"/>
              <a:t>バージョン管理</a:t>
            </a:r>
            <a:r>
              <a:rPr lang="ja-JP" altLang="en-US" dirty="0" smtClean="0"/>
              <a:t>システム：</a:t>
            </a:r>
            <a:r>
              <a:rPr lang="en-US" altLang="ja-JP" dirty="0" smtClean="0"/>
              <a:t>VCS</a:t>
            </a:r>
            <a:endParaRPr kumimoji="1" lang="ja-JP" altLang="en-US" dirty="0"/>
          </a:p>
        </p:txBody>
      </p:sp>
      <p:sp>
        <p:nvSpPr>
          <p:cNvPr id="4" name="日付プレースホルダー 3"/>
          <p:cNvSpPr>
            <a:spLocks noGrp="1"/>
          </p:cNvSpPr>
          <p:nvPr>
            <p:ph type="dt" sz="half" idx="10"/>
          </p:nvPr>
        </p:nvSpPr>
        <p:spPr/>
        <p:txBody>
          <a:bodyPr/>
          <a:lstStyle/>
          <a:p>
            <a:fld id="{ECA77B24-E973-46FA-A494-7B81F522C8ED}" type="datetime1">
              <a:rPr kumimoji="1" lang="ja-JP" altLang="en-US" smtClean="0"/>
              <a:t>2014/2/12</a:t>
            </a:fld>
            <a:endParaRPr kumimoji="1" lang="ja-JP" altLang="en-US"/>
          </a:p>
        </p:txBody>
      </p:sp>
      <p:sp>
        <p:nvSpPr>
          <p:cNvPr id="6" name="スライド番号プレースホルダー 5"/>
          <p:cNvSpPr>
            <a:spLocks noGrp="1"/>
          </p:cNvSpPr>
          <p:nvPr>
            <p:ph type="sldNum" sz="quarter" idx="12"/>
          </p:nvPr>
        </p:nvSpPr>
        <p:spPr/>
        <p:txBody>
          <a:bodyPr/>
          <a:lstStyle/>
          <a:p>
            <a:fld id="{315A762B-A7CB-4288-AEB4-37B69ED0735D}" type="slidenum">
              <a:rPr kumimoji="1" lang="ja-JP" altLang="en-US" smtClean="0"/>
              <a:t>3</a:t>
            </a:fld>
            <a:endParaRPr kumimoji="1" lang="ja-JP" altLang="en-US"/>
          </a:p>
        </p:txBody>
      </p:sp>
      <p:sp>
        <p:nvSpPr>
          <p:cNvPr id="39" name="Document"/>
          <p:cNvSpPr>
            <a:spLocks noEditPoints="1" noChangeArrowheads="1"/>
          </p:cNvSpPr>
          <p:nvPr/>
        </p:nvSpPr>
        <p:spPr bwMode="auto">
          <a:xfrm>
            <a:off x="6124763" y="3269334"/>
            <a:ext cx="2824955"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40" name="Document"/>
          <p:cNvSpPr>
            <a:spLocks noEditPoints="1" noChangeArrowheads="1"/>
          </p:cNvSpPr>
          <p:nvPr/>
        </p:nvSpPr>
        <p:spPr bwMode="auto">
          <a:xfrm>
            <a:off x="6124763" y="3227748"/>
            <a:ext cx="2850586"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500" dirty="0" smtClean="0"/>
              <a:t>int </a:t>
            </a:r>
            <a:r>
              <a:rPr lang="en-US" altLang="ja-JP" sz="1500" dirty="0" err="1" smtClean="0"/>
              <a:t>methodA</a:t>
            </a:r>
            <a:r>
              <a:rPr lang="en-US" altLang="ja-JP" sz="1500" dirty="0" smtClean="0"/>
              <a:t> (int state) {</a:t>
            </a:r>
          </a:p>
          <a:p>
            <a:r>
              <a:rPr lang="en-US" altLang="ja-JP" sz="1500" dirty="0" smtClean="0"/>
              <a:t>    </a:t>
            </a:r>
            <a:r>
              <a:rPr lang="ja-JP" altLang="en-US" sz="1500" dirty="0"/>
              <a:t>・・・・</a:t>
            </a:r>
            <a:endParaRPr lang="en-US" altLang="ja-JP" sz="1500" dirty="0"/>
          </a:p>
          <a:p>
            <a:r>
              <a:rPr lang="en-US" altLang="ja-JP" sz="1500" dirty="0"/>
              <a:t>    </a:t>
            </a:r>
            <a:r>
              <a:rPr lang="en-US" altLang="ja-JP" sz="1500" dirty="0" err="1">
                <a:solidFill>
                  <a:srgbClr val="008000"/>
                </a:solidFill>
              </a:rPr>
              <a:t>log.trace</a:t>
            </a:r>
            <a:r>
              <a:rPr lang="en-US" altLang="ja-JP" sz="1500" dirty="0">
                <a:solidFill>
                  <a:srgbClr val="008000"/>
                </a:solidFill>
              </a:rPr>
              <a:t>(“state: ”+ state);</a:t>
            </a:r>
          </a:p>
          <a:p>
            <a:r>
              <a:rPr lang="en-US" altLang="ja-JP" sz="1500" dirty="0">
                <a:solidFill>
                  <a:srgbClr val="008000"/>
                </a:solidFill>
              </a:rPr>
              <a:t>    </a:t>
            </a:r>
            <a:r>
              <a:rPr lang="en-US" altLang="ja-JP" sz="1500" dirty="0"/>
              <a:t>state = bar(state, </a:t>
            </a:r>
            <a:r>
              <a:rPr lang="en-US" altLang="ja-JP" sz="1500" dirty="0">
                <a:solidFill>
                  <a:srgbClr val="008000"/>
                </a:solidFill>
              </a:rPr>
              <a:t>true</a:t>
            </a:r>
            <a:r>
              <a:rPr lang="en-US" altLang="ja-JP" sz="1500" dirty="0"/>
              <a:t>);</a:t>
            </a:r>
          </a:p>
          <a:p>
            <a:r>
              <a:rPr lang="en-US" altLang="ja-JP" sz="1500" dirty="0">
                <a:solidFill>
                  <a:srgbClr val="008000"/>
                </a:solidFill>
              </a:rPr>
              <a:t>    </a:t>
            </a:r>
            <a:r>
              <a:rPr lang="en-US" altLang="ja-JP" sz="1500" dirty="0" err="1">
                <a:solidFill>
                  <a:srgbClr val="008000"/>
                </a:solidFill>
              </a:rPr>
              <a:t>log.trace</a:t>
            </a:r>
            <a:r>
              <a:rPr lang="en-US" altLang="ja-JP" sz="1500" dirty="0">
                <a:solidFill>
                  <a:srgbClr val="008000"/>
                </a:solidFill>
              </a:rPr>
              <a:t>(“state: ”+ state);</a:t>
            </a:r>
          </a:p>
          <a:p>
            <a:r>
              <a:rPr lang="en-US" altLang="ja-JP" sz="1500" dirty="0"/>
              <a:t>}</a:t>
            </a:r>
            <a:endParaRPr lang="ja-JP" altLang="en-US" sz="1500" dirty="0"/>
          </a:p>
        </p:txBody>
      </p:sp>
      <p:sp>
        <p:nvSpPr>
          <p:cNvPr id="44" name="四角形吹き出し 43"/>
          <p:cNvSpPr/>
          <p:nvPr/>
        </p:nvSpPr>
        <p:spPr>
          <a:xfrm>
            <a:off x="6041225" y="5453204"/>
            <a:ext cx="1099144" cy="612648"/>
          </a:xfrm>
          <a:prstGeom prst="wedgeRectCallout">
            <a:avLst>
              <a:gd name="adj1" fmla="val 112112"/>
              <a:gd name="adj2" fmla="val -2029"/>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7" y="4954860"/>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Document"/>
          <p:cNvSpPr>
            <a:spLocks noEditPoints="1" noChangeArrowheads="1"/>
          </p:cNvSpPr>
          <p:nvPr/>
        </p:nvSpPr>
        <p:spPr bwMode="auto">
          <a:xfrm>
            <a:off x="0" y="3298431"/>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ctr"/>
            <a:endParaRPr lang="en-US" altLang="ja-JP" sz="1500" dirty="0">
              <a:ea typeface="MS UI Gothic" pitchFamily="50" charset="-128"/>
            </a:endParaRPr>
          </a:p>
        </p:txBody>
      </p:sp>
      <p:sp>
        <p:nvSpPr>
          <p:cNvPr id="50" name="Document"/>
          <p:cNvSpPr>
            <a:spLocks noEditPoints="1" noChangeArrowheads="1"/>
          </p:cNvSpPr>
          <p:nvPr/>
        </p:nvSpPr>
        <p:spPr bwMode="auto">
          <a:xfrm>
            <a:off x="0" y="3298431"/>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500" dirty="0" smtClean="0">
                <a:solidFill>
                  <a:srgbClr val="008000"/>
                </a:solidFill>
              </a:rPr>
              <a:t>int </a:t>
            </a:r>
            <a:r>
              <a:rPr lang="en-US" altLang="ja-JP" sz="1500" dirty="0" err="1" smtClean="0">
                <a:solidFill>
                  <a:srgbClr val="008000"/>
                </a:solidFill>
              </a:rPr>
              <a:t>methodA</a:t>
            </a:r>
            <a:r>
              <a:rPr lang="en-US" altLang="ja-JP" sz="1500" dirty="0" smtClean="0">
                <a:solidFill>
                  <a:srgbClr val="008000"/>
                </a:solidFill>
              </a:rPr>
              <a:t> (int state) {</a:t>
            </a:r>
          </a:p>
          <a:p>
            <a:pPr lvl="0"/>
            <a:r>
              <a:rPr lang="en-US" altLang="ja-JP" sz="1500" dirty="0" smtClean="0">
                <a:solidFill>
                  <a:srgbClr val="008000"/>
                </a:solidFill>
              </a:rPr>
              <a:t>    </a:t>
            </a:r>
            <a:r>
              <a:rPr lang="ja-JP" altLang="en-US" sz="1500" dirty="0" smtClean="0">
                <a:solidFill>
                  <a:srgbClr val="008000"/>
                </a:solidFill>
              </a:rPr>
              <a:t>・・・・</a:t>
            </a:r>
            <a:endParaRPr lang="en-US" altLang="ja-JP" sz="1500" dirty="0" smtClean="0">
              <a:solidFill>
                <a:srgbClr val="008000"/>
              </a:solidFill>
            </a:endParaRPr>
          </a:p>
          <a:p>
            <a:pPr lvl="0"/>
            <a:r>
              <a:rPr lang="en-US" altLang="ja-JP" sz="1500" dirty="0" smtClean="0">
                <a:solidFill>
                  <a:srgbClr val="008000"/>
                </a:solidFill>
              </a:rPr>
              <a:t>    state = bar(state, false);</a:t>
            </a:r>
          </a:p>
          <a:p>
            <a:pPr lvl="0"/>
            <a:r>
              <a:rPr lang="en-US" altLang="ja-JP" sz="1500" dirty="0" smtClean="0">
                <a:solidFill>
                  <a:srgbClr val="008000"/>
                </a:solidFill>
              </a:rPr>
              <a:t>}</a:t>
            </a:r>
            <a:endParaRPr lang="ja-JP" altLang="en-US" sz="1500" dirty="0">
              <a:solidFill>
                <a:srgbClr val="008000"/>
              </a:solidFill>
            </a:endParaRPr>
          </a:p>
        </p:txBody>
      </p:sp>
      <p:sp>
        <p:nvSpPr>
          <p:cNvPr id="62" name="正方形/長方形 61"/>
          <p:cNvSpPr/>
          <p:nvPr/>
        </p:nvSpPr>
        <p:spPr>
          <a:xfrm>
            <a:off x="2218292" y="2508153"/>
            <a:ext cx="3888432" cy="792088"/>
          </a:xfrm>
          <a:prstGeom prst="rect">
            <a:avLst/>
          </a:prstGeom>
          <a:solidFill>
            <a:srgbClr val="CCFF9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rPr>
              <a:t>changeset</a:t>
            </a:r>
            <a:endParaRPr lang="en-US" altLang="ja-JP" sz="2400" b="1" dirty="0" smtClean="0">
              <a:solidFill>
                <a:schemeClr val="tx1"/>
              </a:solidFill>
            </a:endParaRPr>
          </a:p>
          <a:p>
            <a:pPr algn="ctr"/>
            <a:r>
              <a:rPr lang="ja-JP" altLang="en-US" sz="2400" dirty="0" smtClean="0">
                <a:solidFill>
                  <a:schemeClr val="tx1"/>
                </a:solidFill>
              </a:rPr>
              <a:t>コミットに含まれる変更</a:t>
            </a:r>
            <a:r>
              <a:rPr lang="ja-JP" altLang="en-US" sz="2400" dirty="0">
                <a:solidFill>
                  <a:schemeClr val="tx1"/>
                </a:solidFill>
              </a:rPr>
              <a:t>内容</a:t>
            </a:r>
            <a:endParaRPr kumimoji="1" lang="en-US" altLang="ja-JP" sz="2400" dirty="0" smtClean="0">
              <a:solidFill>
                <a:schemeClr val="tx1"/>
              </a:solidFill>
            </a:endParaRPr>
          </a:p>
        </p:txBody>
      </p:sp>
      <p:sp>
        <p:nvSpPr>
          <p:cNvPr id="68" name="正方形/長方形 67"/>
          <p:cNvSpPr/>
          <p:nvPr/>
        </p:nvSpPr>
        <p:spPr>
          <a:xfrm>
            <a:off x="2866962" y="3880717"/>
            <a:ext cx="3148939" cy="1348483"/>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state = bar(state, false);</a:t>
            </a:r>
          </a:p>
          <a:p>
            <a:pPr lvl="0"/>
            <a:r>
              <a:rPr lang="en-US" altLang="ja-JP" sz="1600" dirty="0" smtClean="0">
                <a:solidFill>
                  <a:srgbClr val="008000"/>
                </a:solidFill>
              </a:rPr>
              <a:t>}</a:t>
            </a:r>
          </a:p>
        </p:txBody>
      </p:sp>
      <p:cxnSp>
        <p:nvCxnSpPr>
          <p:cNvPr id="70" name="直線矢印コネクタ 69"/>
          <p:cNvCxnSpPr/>
          <p:nvPr/>
        </p:nvCxnSpPr>
        <p:spPr>
          <a:xfrm flipV="1">
            <a:off x="5076056" y="3269334"/>
            <a:ext cx="144016" cy="95175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2898628" y="4221088"/>
            <a:ext cx="2500867" cy="93610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Document"/>
          <p:cNvSpPr>
            <a:spLocks noEditPoints="1" noChangeArrowheads="1"/>
          </p:cNvSpPr>
          <p:nvPr/>
        </p:nvSpPr>
        <p:spPr bwMode="auto">
          <a:xfrm>
            <a:off x="2944877" y="4282117"/>
            <a:ext cx="2865550"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41" name="正方形/長方形 40"/>
          <p:cNvSpPr/>
          <p:nvPr/>
        </p:nvSpPr>
        <p:spPr>
          <a:xfrm>
            <a:off x="2866962" y="4221088"/>
            <a:ext cx="3148939" cy="18263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a:solidFill>
                  <a:schemeClr val="tx1"/>
                </a:solidFill>
              </a:rPr>
              <a:t>B</a:t>
            </a:r>
            <a:r>
              <a:rPr lang="en-US" altLang="ja-JP" dirty="0" smtClean="0">
                <a:solidFill>
                  <a:schemeClr val="tx1"/>
                </a:solidFill>
              </a:rPr>
              <a:t> 5/2 10:00</a:t>
            </a:r>
          </a:p>
          <a:p>
            <a:r>
              <a:rPr lang="en-US" altLang="ja-JP" sz="1600" dirty="0" smtClean="0">
                <a:solidFill>
                  <a:srgbClr val="000000"/>
                </a:solidFill>
              </a:rPr>
              <a:t>int </a:t>
            </a:r>
            <a:r>
              <a:rPr lang="en-US" altLang="ja-JP" sz="1600" dirty="0" err="1">
                <a:solidFill>
                  <a:srgbClr val="000000"/>
                </a:solidFill>
              </a:rPr>
              <a:t>methodA</a:t>
            </a:r>
            <a:r>
              <a:rPr lang="en-US" altLang="ja-JP" sz="1600" dirty="0" smtClean="0">
                <a:solidFill>
                  <a:srgbClr val="000000"/>
                </a:solidFill>
              </a:rPr>
              <a:t> </a:t>
            </a:r>
            <a:r>
              <a:rPr lang="en-US" altLang="ja-JP" sz="1600" dirty="0">
                <a:solidFill>
                  <a:srgbClr val="000000"/>
                </a:solidFill>
              </a:rPr>
              <a:t>(int state) {</a:t>
            </a:r>
          </a:p>
          <a:p>
            <a:pPr lvl="0"/>
            <a:r>
              <a:rPr lang="en-US" altLang="ja-JP" sz="1600" dirty="0">
                <a:solidFill>
                  <a:srgbClr val="000000"/>
                </a:solidFill>
              </a:rPr>
              <a:t>    </a:t>
            </a:r>
            <a:r>
              <a:rPr lang="ja-JP" altLang="en-US" sz="1600" dirty="0">
                <a:solidFill>
                  <a:srgbClr val="000000"/>
                </a:solidFill>
              </a:rPr>
              <a:t>・・・・</a:t>
            </a:r>
            <a:endParaRPr lang="en-US" altLang="ja-JP" sz="1600" dirty="0">
              <a:solidFill>
                <a:srgbClr val="000000"/>
              </a:solidFill>
            </a:endParaRPr>
          </a:p>
          <a:p>
            <a:pPr lvl="0"/>
            <a:r>
              <a:rPr lang="en-US" altLang="ja-JP" sz="1600" dirty="0">
                <a:solidFill>
                  <a:srgbClr val="000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a:solidFill>
                  <a:srgbClr val="008000"/>
                </a:solidFill>
              </a:rPr>
              <a:t>    </a:t>
            </a:r>
            <a:r>
              <a:rPr lang="en-US" altLang="ja-JP" sz="1600" dirty="0">
                <a:solidFill>
                  <a:srgbClr val="000000"/>
                </a:solidFill>
              </a:rPr>
              <a:t>state = bar(state, </a:t>
            </a:r>
            <a:r>
              <a:rPr lang="en-US" altLang="ja-JP" sz="1600" dirty="0">
                <a:solidFill>
                  <a:srgbClr val="008000"/>
                </a:solidFill>
              </a:rPr>
              <a:t>true</a:t>
            </a:r>
            <a:r>
              <a:rPr lang="en-US" altLang="ja-JP" sz="1600" dirty="0">
                <a:solidFill>
                  <a:srgbClr val="000000"/>
                </a:solidFill>
              </a:rPr>
              <a:t>);</a:t>
            </a:r>
          </a:p>
          <a:p>
            <a:pPr lvl="0"/>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smtClean="0">
                <a:solidFill>
                  <a:srgbClr val="000000"/>
                </a:solidFill>
              </a:rPr>
              <a:t>}</a:t>
            </a:r>
            <a:endParaRPr lang="en-US" altLang="ja-JP" dirty="0" smtClean="0">
              <a:solidFill>
                <a:schemeClr val="tx1"/>
              </a:solidFill>
            </a:endParaRPr>
          </a:p>
        </p:txBody>
      </p:sp>
      <p:sp>
        <p:nvSpPr>
          <p:cNvPr id="43" name="Document"/>
          <p:cNvSpPr>
            <a:spLocks noEditPoints="1" noChangeArrowheads="1"/>
          </p:cNvSpPr>
          <p:nvPr/>
        </p:nvSpPr>
        <p:spPr bwMode="auto">
          <a:xfrm>
            <a:off x="6124762" y="3212976"/>
            <a:ext cx="2850586"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500" dirty="0" smtClean="0"/>
              <a:t>int </a:t>
            </a:r>
            <a:r>
              <a:rPr lang="en-US" altLang="ja-JP" sz="1500" dirty="0" err="1" smtClean="0"/>
              <a:t>methodA</a:t>
            </a:r>
            <a:r>
              <a:rPr lang="en-US" altLang="ja-JP" sz="1500" dirty="0" smtClean="0"/>
              <a:t> (int state) {</a:t>
            </a:r>
          </a:p>
          <a:p>
            <a:r>
              <a:rPr lang="en-US" altLang="ja-JP" sz="1500" dirty="0" smtClean="0"/>
              <a:t>    </a:t>
            </a:r>
            <a:r>
              <a:rPr lang="ja-JP" altLang="en-US" sz="1500" dirty="0"/>
              <a:t>・・・・</a:t>
            </a:r>
            <a:endParaRPr lang="en-US" altLang="ja-JP" sz="1500" dirty="0"/>
          </a:p>
          <a:p>
            <a:r>
              <a:rPr lang="en-US" altLang="ja-JP" sz="1500" dirty="0"/>
              <a:t>    </a:t>
            </a:r>
            <a:r>
              <a:rPr lang="en-US" altLang="ja-JP" sz="1500" dirty="0" err="1">
                <a:solidFill>
                  <a:srgbClr val="008000"/>
                </a:solidFill>
              </a:rPr>
              <a:t>log.trace</a:t>
            </a:r>
            <a:r>
              <a:rPr lang="en-US" altLang="ja-JP" sz="1500" dirty="0">
                <a:solidFill>
                  <a:srgbClr val="008000"/>
                </a:solidFill>
              </a:rPr>
              <a:t>(“state: ”+ state);</a:t>
            </a:r>
          </a:p>
          <a:p>
            <a:r>
              <a:rPr lang="en-US" altLang="ja-JP" sz="1500" dirty="0">
                <a:solidFill>
                  <a:srgbClr val="008000"/>
                </a:solidFill>
              </a:rPr>
              <a:t>    </a:t>
            </a:r>
            <a:r>
              <a:rPr lang="en-US" altLang="ja-JP" sz="1500" dirty="0"/>
              <a:t>state = bar(state, </a:t>
            </a:r>
            <a:r>
              <a:rPr lang="en-US" altLang="ja-JP" sz="1500" dirty="0">
                <a:solidFill>
                  <a:srgbClr val="008000"/>
                </a:solidFill>
              </a:rPr>
              <a:t>true</a:t>
            </a:r>
            <a:r>
              <a:rPr lang="en-US" altLang="ja-JP" sz="1500" dirty="0"/>
              <a:t>);</a:t>
            </a:r>
          </a:p>
          <a:p>
            <a:r>
              <a:rPr lang="en-US" altLang="ja-JP" sz="1500" dirty="0">
                <a:solidFill>
                  <a:srgbClr val="008000"/>
                </a:solidFill>
              </a:rPr>
              <a:t>    </a:t>
            </a:r>
            <a:r>
              <a:rPr lang="en-US" altLang="ja-JP" sz="1500" dirty="0" err="1">
                <a:solidFill>
                  <a:srgbClr val="008000"/>
                </a:solidFill>
              </a:rPr>
              <a:t>log.trace</a:t>
            </a:r>
            <a:r>
              <a:rPr lang="en-US" altLang="ja-JP" sz="1500" dirty="0">
                <a:solidFill>
                  <a:srgbClr val="008000"/>
                </a:solidFill>
              </a:rPr>
              <a:t>(“state: ”+ state);</a:t>
            </a:r>
          </a:p>
          <a:p>
            <a:r>
              <a:rPr lang="en-US" altLang="ja-JP" sz="1500" dirty="0"/>
              <a:t>}</a:t>
            </a:r>
            <a:endParaRPr lang="ja-JP" altLang="en-US" sz="1500" dirty="0"/>
          </a:p>
        </p:txBody>
      </p:sp>
      <p:pic>
        <p:nvPicPr>
          <p:cNvPr id="23" name="Picture 2" descr="C:\Users\Owner\AppData\Local\Temp\MC90043394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234" y="5130014"/>
            <a:ext cx="1259029" cy="125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18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xit" presetSubtype="0" fill="hold" grpId="1" nodeType="withEffect">
                                  <p:stCondLst>
                                    <p:cond delay="0"/>
                                  </p:stCondLst>
                                  <p:childTnLst>
                                    <p:animEffect transition="out" filter="fade">
                                      <p:cBhvr>
                                        <p:cTn id="14" dur="500"/>
                                        <p:tgtEl>
                                          <p:spTgt spid="45"/>
                                        </p:tgtEl>
                                      </p:cBhvr>
                                    </p:animEffect>
                                    <p:set>
                                      <p:cBhvr>
                                        <p:cTn id="15" dur="1" fill="hold">
                                          <p:stCondLst>
                                            <p:cond delay="499"/>
                                          </p:stCondLst>
                                        </p:cTn>
                                        <p:tgtEl>
                                          <p:spTgt spid="45"/>
                                        </p:tgtEl>
                                        <p:attrNameLst>
                                          <p:attrName>style.visibility</p:attrName>
                                        </p:attrNameLst>
                                      </p:cBhvr>
                                      <p:to>
                                        <p:strVal val="hidden"/>
                                      </p:to>
                                    </p:set>
                                  </p:childTnLst>
                                </p:cTn>
                              </p:par>
                            </p:childTnLst>
                          </p:cTn>
                        </p:par>
                        <p:par>
                          <p:cTn id="16" fill="hold">
                            <p:stCondLst>
                              <p:cond delay="500"/>
                            </p:stCondLst>
                            <p:childTnLst>
                              <p:par>
                                <p:cTn id="17" presetID="63" presetClass="path" presetSubtype="0" accel="50000" decel="50000" fill="hold" grpId="0" nodeType="afterEffect">
                                  <p:stCondLst>
                                    <p:cond delay="0"/>
                                  </p:stCondLst>
                                  <p:childTnLst>
                                    <p:animMotion origin="layout" path="M 1.94444E-6 -4.81481E-6 L 0.33767 -0.13888 " pathEditMode="relative" rAng="0" ptsTypes="AA">
                                      <p:cBhvr>
                                        <p:cTn id="18" dur="2000" fill="hold"/>
                                        <p:tgtEl>
                                          <p:spTgt spid="26"/>
                                        </p:tgtEl>
                                        <p:attrNameLst>
                                          <p:attrName>ppt_x</p:attrName>
                                          <p:attrName>ppt_y</p:attrName>
                                        </p:attrNameLst>
                                      </p:cBhvr>
                                      <p:rCtr x="16875" y="-6944"/>
                                    </p:animMotion>
                                  </p:childTnLst>
                                </p:cTn>
                              </p:par>
                            </p:childTnLst>
                          </p:cTn>
                        </p:par>
                        <p:par>
                          <p:cTn id="19" fill="hold">
                            <p:stCondLst>
                              <p:cond delay="2500"/>
                            </p:stCondLst>
                            <p:childTnLst>
                              <p:par>
                                <p:cTn id="20" presetID="10" presetClass="exit" presetSubtype="0" fill="hold" grpId="2" nodeType="after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3"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100"/>
                                        <p:tgtEl>
                                          <p:spTgt spid="44"/>
                                        </p:tgtEl>
                                      </p:cBhvr>
                                    </p:animEffect>
                                  </p:childTnLst>
                                </p:cTn>
                              </p:par>
                              <p:par>
                                <p:cTn id="39" presetID="42" presetClass="path" presetSubtype="0" accel="50000" decel="50000" fill="hold" grpId="1" nodeType="withEffect">
                                  <p:stCondLst>
                                    <p:cond delay="0"/>
                                  </p:stCondLst>
                                  <p:childTnLst>
                                    <p:animMotion origin="layout" path="M 8.33333E-7 -2.59259E-6 L -0.3559 0.12871 " pathEditMode="relative" rAng="0" ptsTypes="AA">
                                      <p:cBhvr>
                                        <p:cTn id="40" dur="2000" fill="hold"/>
                                        <p:tgtEl>
                                          <p:spTgt spid="43"/>
                                        </p:tgtEl>
                                        <p:attrNameLst>
                                          <p:attrName>ppt_x</p:attrName>
                                          <p:attrName>ppt_y</p:attrName>
                                        </p:attrNameLst>
                                      </p:cBhvr>
                                      <p:rCtr x="-17795" y="6435"/>
                                    </p:animMotion>
                                  </p:childTnLst>
                                </p:cTn>
                              </p:par>
                            </p:childTnLst>
                          </p:cTn>
                        </p:par>
                        <p:par>
                          <p:cTn id="41" fill="hold">
                            <p:stCondLst>
                              <p:cond delay="2000"/>
                            </p:stCondLst>
                            <p:childTnLst>
                              <p:par>
                                <p:cTn id="42" presetID="10" presetClass="exit" presetSubtype="0" fill="hold" grpId="2" nodeType="after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39" grpId="0" animBg="1"/>
      <p:bldP spid="40" grpId="3" animBg="1"/>
      <p:bldP spid="44" grpId="0" animBg="1"/>
      <p:bldP spid="26" grpId="0" animBg="1"/>
      <p:bldP spid="26" grpId="1" animBg="1"/>
      <p:bldP spid="26" grpId="2" animBg="1"/>
      <p:bldP spid="41" grpId="0" animBg="1"/>
      <p:bldP spid="43" grpId="0" animBg="1"/>
      <p:bldP spid="43" grpId="1" animBg="1"/>
      <p:bldP spid="43"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0" y="6207386"/>
            <a:ext cx="9144000" cy="646331"/>
          </a:xfrm>
          <a:prstGeom prst="rect">
            <a:avLst/>
          </a:prstGeom>
          <a:solidFill>
            <a:schemeClr val="bg1"/>
          </a:solidFill>
        </p:spPr>
        <p:txBody>
          <a:bodyPr wrap="square">
            <a:spAutoFit/>
          </a:bodyPr>
          <a:lstStyle/>
          <a:p>
            <a:r>
              <a:rPr lang="en-US" altLang="ja-JP" dirty="0" smtClean="0"/>
              <a:t>[1]: </a:t>
            </a:r>
            <a:r>
              <a:rPr lang="en-US" altLang="ja-JP" dirty="0"/>
              <a:t>S. </a:t>
            </a:r>
            <a:r>
              <a:rPr lang="en-US" altLang="ja-JP" dirty="0" err="1"/>
              <a:t>Berczuk</a:t>
            </a:r>
            <a:r>
              <a:rPr lang="en-US" altLang="ja-JP" dirty="0"/>
              <a:t> </a:t>
            </a:r>
            <a:r>
              <a:rPr lang="en-US" altLang="ja-JP" dirty="0" smtClean="0"/>
              <a:t>et al. </a:t>
            </a:r>
            <a:r>
              <a:rPr lang="en-US" altLang="ja-JP" i="1" dirty="0"/>
              <a:t>Software Configuration </a:t>
            </a:r>
            <a:r>
              <a:rPr lang="en-US" altLang="ja-JP" i="1" dirty="0" smtClean="0"/>
              <a:t>Management Patterns</a:t>
            </a:r>
            <a:r>
              <a:rPr lang="en-US" altLang="ja-JP" i="1" dirty="0"/>
              <a:t>: E</a:t>
            </a:r>
            <a:r>
              <a:rPr lang="en-US" altLang="ja-JP" dirty="0"/>
              <a:t>ff</a:t>
            </a:r>
            <a:r>
              <a:rPr lang="en-US" altLang="ja-JP" i="1" dirty="0"/>
              <a:t>ective </a:t>
            </a:r>
            <a:r>
              <a:rPr lang="en-US" altLang="ja-JP" i="1" dirty="0" smtClean="0"/>
              <a:t>Teamwork. </a:t>
            </a:r>
            <a:r>
              <a:rPr lang="en-US" altLang="ja-JP" i="1" dirty="0"/>
              <a:t>Practical Integration</a:t>
            </a:r>
            <a:r>
              <a:rPr lang="en-US" altLang="ja-JP" dirty="0" smtClean="0"/>
              <a:t>. Addison-Wesley</a:t>
            </a:r>
            <a:r>
              <a:rPr lang="en-US" altLang="ja-JP" dirty="0"/>
              <a:t>, 2002.</a:t>
            </a:r>
            <a:endParaRPr lang="ja-JP" altLang="en-US" dirty="0"/>
          </a:p>
        </p:txBody>
      </p:sp>
      <p:sp>
        <p:nvSpPr>
          <p:cNvPr id="2" name="タイトル 1"/>
          <p:cNvSpPr>
            <a:spLocks noGrp="1"/>
          </p:cNvSpPr>
          <p:nvPr>
            <p:ph type="title"/>
          </p:nvPr>
        </p:nvSpPr>
        <p:spPr/>
        <p:txBody>
          <a:bodyPr/>
          <a:lstStyle/>
          <a:p>
            <a:r>
              <a:rPr lang="en-US" altLang="ja-JP" dirty="0"/>
              <a:t>Task</a:t>
            </a:r>
            <a:r>
              <a:rPr lang="ja-JP" altLang="en-US" dirty="0"/>
              <a:t> </a:t>
            </a:r>
            <a:r>
              <a:rPr lang="en-US" altLang="ja-JP" dirty="0"/>
              <a:t>Level</a:t>
            </a:r>
            <a:r>
              <a:rPr lang="ja-JP" altLang="en-US" dirty="0"/>
              <a:t> </a:t>
            </a:r>
            <a:r>
              <a:rPr lang="en-US" altLang="ja-JP" dirty="0"/>
              <a:t>Commit</a:t>
            </a:r>
            <a:r>
              <a:rPr lang="ja-JP" altLang="en-US" dirty="0"/>
              <a:t>（</a:t>
            </a:r>
            <a:r>
              <a:rPr lang="en-US" altLang="ja-JP" dirty="0"/>
              <a:t>TLC</a:t>
            </a:r>
            <a:r>
              <a:rPr lang="ja-JP" altLang="en-US" dirty="0"/>
              <a:t>）</a:t>
            </a:r>
            <a:r>
              <a:rPr lang="en-US" altLang="ja-JP" sz="3200" dirty="0"/>
              <a:t>[1]</a:t>
            </a:r>
            <a:endParaRPr kumimoji="1" lang="ja-JP" altLang="en-US"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4</a:t>
            </a:fld>
            <a:endParaRPr kumimoji="1" lang="ja-JP" altLang="en-US"/>
          </a:p>
        </p:txBody>
      </p:sp>
      <p:sp>
        <p:nvSpPr>
          <p:cNvPr id="13" name="円柱 12"/>
          <p:cNvSpPr/>
          <p:nvPr/>
        </p:nvSpPr>
        <p:spPr>
          <a:xfrm>
            <a:off x="2785247" y="2959870"/>
            <a:ext cx="3312368" cy="3277442"/>
          </a:xfrm>
          <a:prstGeom prst="can">
            <a:avLst>
              <a:gd name="adj" fmla="val 13762"/>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solidFill>
                  <a:schemeClr val="tx1"/>
                </a:solidFill>
              </a:rPr>
              <a:t>VCS</a:t>
            </a:r>
          </a:p>
          <a:p>
            <a:pPr algn="ctr"/>
            <a:endParaRPr lang="en-US" altLang="ja-JP" sz="2800" dirty="0">
              <a:solidFill>
                <a:schemeClr val="tx1"/>
              </a:solidFill>
            </a:endParaRPr>
          </a:p>
          <a:p>
            <a:pPr algn="ctr"/>
            <a:endParaRPr lang="en-US" altLang="ja-JP" sz="400"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7" y="4522812"/>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Document"/>
          <p:cNvSpPr>
            <a:spLocks noEditPoints="1" noChangeArrowheads="1"/>
          </p:cNvSpPr>
          <p:nvPr/>
        </p:nvSpPr>
        <p:spPr bwMode="auto">
          <a:xfrm>
            <a:off x="0" y="3246621"/>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ctr"/>
            <a:endParaRPr lang="en-US" altLang="ja-JP" sz="1500" dirty="0">
              <a:ea typeface="MS UI Gothic" pitchFamily="50" charset="-128"/>
            </a:endParaRPr>
          </a:p>
        </p:txBody>
      </p:sp>
      <p:sp>
        <p:nvSpPr>
          <p:cNvPr id="16" name="Document"/>
          <p:cNvSpPr>
            <a:spLocks noEditPoints="1" noChangeArrowheads="1"/>
          </p:cNvSpPr>
          <p:nvPr/>
        </p:nvSpPr>
        <p:spPr bwMode="auto">
          <a:xfrm>
            <a:off x="0" y="3246621"/>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500" dirty="0" smtClean="0">
                <a:solidFill>
                  <a:srgbClr val="008000"/>
                </a:solidFill>
              </a:rPr>
              <a:t>int </a:t>
            </a:r>
            <a:r>
              <a:rPr lang="en-US" altLang="ja-JP" sz="1500" dirty="0" err="1" smtClean="0">
                <a:solidFill>
                  <a:srgbClr val="008000"/>
                </a:solidFill>
              </a:rPr>
              <a:t>methodA</a:t>
            </a:r>
            <a:r>
              <a:rPr lang="en-US" altLang="ja-JP" sz="1500" dirty="0" smtClean="0">
                <a:solidFill>
                  <a:srgbClr val="008000"/>
                </a:solidFill>
              </a:rPr>
              <a:t> (int state) {</a:t>
            </a:r>
          </a:p>
          <a:p>
            <a:pPr lvl="0"/>
            <a:r>
              <a:rPr lang="en-US" altLang="ja-JP" sz="1500" dirty="0" smtClean="0">
                <a:solidFill>
                  <a:srgbClr val="008000"/>
                </a:solidFill>
              </a:rPr>
              <a:t>    </a:t>
            </a:r>
            <a:r>
              <a:rPr lang="ja-JP" altLang="en-US" sz="1500" dirty="0" smtClean="0">
                <a:solidFill>
                  <a:srgbClr val="008000"/>
                </a:solidFill>
              </a:rPr>
              <a:t>・・・・</a:t>
            </a:r>
            <a:endParaRPr lang="en-US" altLang="ja-JP" sz="1500" dirty="0" smtClean="0">
              <a:solidFill>
                <a:srgbClr val="008000"/>
              </a:solidFill>
            </a:endParaRPr>
          </a:p>
          <a:p>
            <a:pPr lvl="0"/>
            <a:r>
              <a:rPr lang="en-US" altLang="ja-JP" sz="1500" dirty="0" smtClean="0">
                <a:solidFill>
                  <a:srgbClr val="008000"/>
                </a:solidFill>
              </a:rPr>
              <a:t>    state = bar(state, false);</a:t>
            </a:r>
          </a:p>
          <a:p>
            <a:pPr lvl="0"/>
            <a:r>
              <a:rPr lang="en-US" altLang="ja-JP" sz="1500" dirty="0" smtClean="0">
                <a:solidFill>
                  <a:srgbClr val="008000"/>
                </a:solidFill>
              </a:rPr>
              <a:t>}</a:t>
            </a:r>
            <a:endParaRPr lang="ja-JP" altLang="en-US" sz="1500" dirty="0">
              <a:solidFill>
                <a:srgbClr val="008000"/>
              </a:solidFill>
            </a:endParaRPr>
          </a:p>
        </p:txBody>
      </p:sp>
      <p:sp>
        <p:nvSpPr>
          <p:cNvPr id="21" name="Document"/>
          <p:cNvSpPr>
            <a:spLocks noEditPoints="1" noChangeArrowheads="1"/>
          </p:cNvSpPr>
          <p:nvPr/>
        </p:nvSpPr>
        <p:spPr bwMode="auto">
          <a:xfrm>
            <a:off x="6124763" y="3237204"/>
            <a:ext cx="2824955"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22" name="Document"/>
          <p:cNvSpPr>
            <a:spLocks noEditPoints="1" noChangeArrowheads="1"/>
          </p:cNvSpPr>
          <p:nvPr/>
        </p:nvSpPr>
        <p:spPr bwMode="auto">
          <a:xfrm>
            <a:off x="6124763" y="3195618"/>
            <a:ext cx="2850586"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500" dirty="0" smtClean="0"/>
              <a:t>int </a:t>
            </a:r>
            <a:r>
              <a:rPr lang="en-US" altLang="ja-JP" sz="1500" dirty="0" err="1" smtClean="0"/>
              <a:t>methodA</a:t>
            </a:r>
            <a:r>
              <a:rPr lang="en-US" altLang="ja-JP" sz="1500" dirty="0" smtClean="0"/>
              <a:t> (int state) {</a:t>
            </a:r>
          </a:p>
          <a:p>
            <a:r>
              <a:rPr lang="en-US" altLang="ja-JP" sz="1500" dirty="0" smtClean="0"/>
              <a:t>    </a:t>
            </a:r>
            <a:r>
              <a:rPr lang="ja-JP" altLang="en-US" sz="1500" dirty="0"/>
              <a:t>・・・・</a:t>
            </a:r>
            <a:endParaRPr lang="en-US" altLang="ja-JP" sz="1500" dirty="0"/>
          </a:p>
          <a:p>
            <a:r>
              <a:rPr lang="en-US" altLang="ja-JP" sz="1500" dirty="0"/>
              <a:t>    </a:t>
            </a:r>
            <a:r>
              <a:rPr lang="en-US" altLang="ja-JP" sz="1500" dirty="0" err="1">
                <a:solidFill>
                  <a:srgbClr val="008000"/>
                </a:solidFill>
              </a:rPr>
              <a:t>log.trace</a:t>
            </a:r>
            <a:r>
              <a:rPr lang="en-US" altLang="ja-JP" sz="1500" dirty="0">
                <a:solidFill>
                  <a:srgbClr val="008000"/>
                </a:solidFill>
              </a:rPr>
              <a:t>(“state: ”+ state);</a:t>
            </a:r>
          </a:p>
          <a:p>
            <a:r>
              <a:rPr lang="en-US" altLang="ja-JP" sz="1500" dirty="0">
                <a:solidFill>
                  <a:srgbClr val="008000"/>
                </a:solidFill>
              </a:rPr>
              <a:t>    </a:t>
            </a:r>
            <a:r>
              <a:rPr lang="en-US" altLang="ja-JP" sz="1500" dirty="0"/>
              <a:t>state = bar(state, </a:t>
            </a:r>
            <a:r>
              <a:rPr lang="en-US" altLang="ja-JP" sz="1500" dirty="0">
                <a:solidFill>
                  <a:srgbClr val="008000"/>
                </a:solidFill>
              </a:rPr>
              <a:t>true</a:t>
            </a:r>
            <a:r>
              <a:rPr lang="en-US" altLang="ja-JP" sz="1500" dirty="0"/>
              <a:t>);</a:t>
            </a:r>
          </a:p>
          <a:p>
            <a:r>
              <a:rPr lang="en-US" altLang="ja-JP" sz="1500" dirty="0">
                <a:solidFill>
                  <a:srgbClr val="008000"/>
                </a:solidFill>
              </a:rPr>
              <a:t>    </a:t>
            </a:r>
            <a:r>
              <a:rPr lang="en-US" altLang="ja-JP" sz="1500" dirty="0" err="1">
                <a:solidFill>
                  <a:srgbClr val="008000"/>
                </a:solidFill>
              </a:rPr>
              <a:t>log.trace</a:t>
            </a:r>
            <a:r>
              <a:rPr lang="en-US" altLang="ja-JP" sz="1500" dirty="0">
                <a:solidFill>
                  <a:srgbClr val="008000"/>
                </a:solidFill>
              </a:rPr>
              <a:t>(“state: ”+ state);</a:t>
            </a:r>
          </a:p>
          <a:p>
            <a:r>
              <a:rPr lang="en-US" altLang="ja-JP" sz="1500" dirty="0"/>
              <a:t>}</a:t>
            </a:r>
            <a:endParaRPr lang="ja-JP" altLang="en-US" sz="1500" dirty="0"/>
          </a:p>
        </p:txBody>
      </p:sp>
      <p:sp>
        <p:nvSpPr>
          <p:cNvPr id="23" name="四角形吹き出し 22"/>
          <p:cNvSpPr/>
          <p:nvPr/>
        </p:nvSpPr>
        <p:spPr>
          <a:xfrm>
            <a:off x="6041225" y="5309084"/>
            <a:ext cx="1099144" cy="612648"/>
          </a:xfrm>
          <a:prstGeom prst="wedgeRectCallout">
            <a:avLst>
              <a:gd name="adj1" fmla="val 112112"/>
              <a:gd name="adj2" fmla="val -2029"/>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sp>
        <p:nvSpPr>
          <p:cNvPr id="19" name="四角形吹き出し 18"/>
          <p:cNvSpPr/>
          <p:nvPr/>
        </p:nvSpPr>
        <p:spPr>
          <a:xfrm>
            <a:off x="1619672" y="5480648"/>
            <a:ext cx="1099144" cy="612648"/>
          </a:xfrm>
          <a:prstGeom prst="wedgeRectCallout">
            <a:avLst>
              <a:gd name="adj1" fmla="val -83634"/>
              <a:gd name="adj2" fmla="val -48122"/>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sp>
        <p:nvSpPr>
          <p:cNvPr id="29" name="コンテンツ プレースホルダー 2"/>
          <p:cNvSpPr>
            <a:spLocks noGrp="1"/>
          </p:cNvSpPr>
          <p:nvPr>
            <p:ph idx="1"/>
          </p:nvPr>
        </p:nvSpPr>
        <p:spPr>
          <a:xfrm>
            <a:off x="45720" y="1396423"/>
            <a:ext cx="9052560" cy="4525963"/>
          </a:xfrm>
        </p:spPr>
        <p:txBody>
          <a:bodyPr/>
          <a:lstStyle/>
          <a:p>
            <a:pPr marL="0" indent="0" algn="ctr">
              <a:buNone/>
            </a:pPr>
            <a:r>
              <a:rPr lang="ja-JP" altLang="en-US" dirty="0" smtClean="0"/>
              <a:t>コミットは細かい粒度のタスクごとに行われるべき</a:t>
            </a:r>
            <a:endParaRPr kumimoji="1" lang="ja-JP" altLang="en-US" dirty="0"/>
          </a:p>
        </p:txBody>
      </p:sp>
      <p:sp>
        <p:nvSpPr>
          <p:cNvPr id="30" name="角丸四角形 29"/>
          <p:cNvSpPr/>
          <p:nvPr/>
        </p:nvSpPr>
        <p:spPr>
          <a:xfrm>
            <a:off x="627931" y="1988840"/>
            <a:ext cx="8003198" cy="720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rPr>
              <a:t>タスクリスト</a:t>
            </a:r>
            <a:endParaRPr lang="en-US" altLang="ja-JP" sz="2000" b="1" dirty="0">
              <a:solidFill>
                <a:schemeClr val="tx1"/>
              </a:solidFill>
            </a:endParaRPr>
          </a:p>
        </p:txBody>
      </p:sp>
      <p:sp>
        <p:nvSpPr>
          <p:cNvPr id="31" name="正方形/長方形 30"/>
          <p:cNvSpPr/>
          <p:nvPr/>
        </p:nvSpPr>
        <p:spPr>
          <a:xfrm>
            <a:off x="2130747" y="20517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sp>
        <p:nvSpPr>
          <p:cNvPr id="32" name="正方形/長方形 31"/>
          <p:cNvSpPr/>
          <p:nvPr/>
        </p:nvSpPr>
        <p:spPr>
          <a:xfrm>
            <a:off x="3372885" y="20517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sp>
        <p:nvSpPr>
          <p:cNvPr id="33" name="正方形/長方形 32"/>
          <p:cNvSpPr/>
          <p:nvPr/>
        </p:nvSpPr>
        <p:spPr>
          <a:xfrm>
            <a:off x="4615023" y="20517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methodB</a:t>
            </a:r>
            <a:r>
              <a:rPr kumimoji="1" lang="ja-JP" altLang="en-US" dirty="0" smtClean="0">
                <a:solidFill>
                  <a:schemeClr val="tx1"/>
                </a:solidFill>
              </a:rPr>
              <a:t>作成</a:t>
            </a:r>
            <a:endParaRPr kumimoji="1" lang="ja-JP" altLang="en-US" dirty="0">
              <a:solidFill>
                <a:schemeClr val="tx1"/>
              </a:solidFill>
            </a:endParaRPr>
          </a:p>
        </p:txBody>
      </p:sp>
      <p:sp>
        <p:nvSpPr>
          <p:cNvPr id="34" name="正方形/長方形 33"/>
          <p:cNvSpPr/>
          <p:nvPr/>
        </p:nvSpPr>
        <p:spPr>
          <a:xfrm>
            <a:off x="5857161" y="20517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バグ修正</a:t>
            </a:r>
            <a:endParaRPr kumimoji="1" lang="ja-JP" altLang="en-US" dirty="0">
              <a:solidFill>
                <a:schemeClr val="tx1"/>
              </a:solidFill>
            </a:endParaRPr>
          </a:p>
        </p:txBody>
      </p:sp>
      <p:sp>
        <p:nvSpPr>
          <p:cNvPr id="35" name="正方形/長方形 34"/>
          <p:cNvSpPr/>
          <p:nvPr/>
        </p:nvSpPr>
        <p:spPr>
          <a:xfrm>
            <a:off x="7099299" y="205178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Rename</a:t>
            </a:r>
            <a:endParaRPr kumimoji="1" lang="ja-JP" altLang="en-US" dirty="0">
              <a:solidFill>
                <a:schemeClr val="tx1"/>
              </a:solidFill>
            </a:endParaRPr>
          </a:p>
        </p:txBody>
      </p:sp>
      <p:grpSp>
        <p:nvGrpSpPr>
          <p:cNvPr id="42" name="グループ化 41"/>
          <p:cNvGrpSpPr/>
          <p:nvPr/>
        </p:nvGrpSpPr>
        <p:grpSpPr>
          <a:xfrm>
            <a:off x="-1" y="2991593"/>
            <a:ext cx="2646005" cy="1805559"/>
            <a:chOff x="-1" y="2611355"/>
            <a:chExt cx="2646005" cy="1805559"/>
          </a:xfrm>
        </p:grpSpPr>
        <p:sp>
          <p:nvSpPr>
            <p:cNvPr id="17" name="Document"/>
            <p:cNvSpPr>
              <a:spLocks noEditPoints="1" noChangeArrowheads="1"/>
            </p:cNvSpPr>
            <p:nvPr/>
          </p:nvSpPr>
          <p:spPr bwMode="auto">
            <a:xfrm>
              <a:off x="-1" y="2866383"/>
              <a:ext cx="2646004"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500" dirty="0" smtClean="0">
                  <a:solidFill>
                    <a:srgbClr val="008000"/>
                  </a:solidFill>
                </a:rPr>
                <a:t>int </a:t>
              </a:r>
              <a:r>
                <a:rPr lang="en-US" altLang="ja-JP" sz="1500" dirty="0" err="1" smtClean="0">
                  <a:solidFill>
                    <a:srgbClr val="008000"/>
                  </a:solidFill>
                </a:rPr>
                <a:t>methodA</a:t>
              </a:r>
              <a:r>
                <a:rPr lang="en-US" altLang="ja-JP" sz="1500" dirty="0" smtClean="0">
                  <a:solidFill>
                    <a:srgbClr val="008000"/>
                  </a:solidFill>
                </a:rPr>
                <a:t> (int state) {</a:t>
              </a:r>
            </a:p>
            <a:p>
              <a:pPr lvl="0"/>
              <a:r>
                <a:rPr lang="en-US" altLang="ja-JP" sz="1500" dirty="0" smtClean="0">
                  <a:solidFill>
                    <a:srgbClr val="008000"/>
                  </a:solidFill>
                </a:rPr>
                <a:t>    </a:t>
              </a:r>
              <a:r>
                <a:rPr lang="ja-JP" altLang="en-US" sz="1500" dirty="0" smtClean="0">
                  <a:solidFill>
                    <a:srgbClr val="008000"/>
                  </a:solidFill>
                </a:rPr>
                <a:t>・・・・</a:t>
              </a:r>
              <a:endParaRPr lang="en-US" altLang="ja-JP" sz="1500" dirty="0" smtClean="0">
                <a:solidFill>
                  <a:srgbClr val="008000"/>
                </a:solidFill>
              </a:endParaRPr>
            </a:p>
            <a:p>
              <a:pPr lvl="0"/>
              <a:r>
                <a:rPr lang="en-US" altLang="ja-JP" sz="1500" dirty="0" smtClean="0">
                  <a:solidFill>
                    <a:srgbClr val="008000"/>
                  </a:solidFill>
                </a:rPr>
                <a:t>    state = bar(state, false);</a:t>
              </a:r>
            </a:p>
            <a:p>
              <a:pPr lvl="0"/>
              <a:r>
                <a:rPr lang="en-US" altLang="ja-JP" sz="1500" dirty="0" smtClean="0">
                  <a:solidFill>
                    <a:srgbClr val="008000"/>
                  </a:solidFill>
                </a:rPr>
                <a:t>}</a:t>
              </a:r>
              <a:endParaRPr lang="ja-JP" altLang="en-US" sz="1500" dirty="0">
                <a:solidFill>
                  <a:srgbClr val="008000"/>
                </a:solidFill>
              </a:endParaRPr>
            </a:p>
          </p:txBody>
        </p:sp>
        <p:sp>
          <p:nvSpPr>
            <p:cNvPr id="38" name="正方形/長方形 37"/>
            <p:cNvSpPr/>
            <p:nvPr/>
          </p:nvSpPr>
          <p:spPr>
            <a:xfrm>
              <a:off x="9425" y="2611355"/>
              <a:ext cx="2636579" cy="253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grpSp>
      <p:grpSp>
        <p:nvGrpSpPr>
          <p:cNvPr id="41" name="グループ化 40"/>
          <p:cNvGrpSpPr/>
          <p:nvPr/>
        </p:nvGrpSpPr>
        <p:grpSpPr>
          <a:xfrm>
            <a:off x="2870702" y="3520676"/>
            <a:ext cx="3148939" cy="1492500"/>
            <a:chOff x="2866962" y="2464951"/>
            <a:chExt cx="3148939" cy="1492500"/>
          </a:xfrm>
        </p:grpSpPr>
        <p:sp>
          <p:nvSpPr>
            <p:cNvPr id="18" name="正方形/長方形 17"/>
            <p:cNvSpPr/>
            <p:nvPr/>
          </p:nvSpPr>
          <p:spPr>
            <a:xfrm>
              <a:off x="2866962" y="2464951"/>
              <a:ext cx="3148939" cy="14925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endParaRPr lang="en-US" altLang="ja-JP" dirty="0" smtClean="0">
                <a:solidFill>
                  <a:schemeClr val="tx1"/>
                </a:solidFill>
              </a:endParaRPr>
            </a:p>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state = bar(state, false);</a:t>
              </a:r>
            </a:p>
            <a:p>
              <a:pPr lvl="0"/>
              <a:r>
                <a:rPr lang="en-US" altLang="ja-JP" sz="1600" dirty="0" smtClean="0">
                  <a:solidFill>
                    <a:srgbClr val="008000"/>
                  </a:solidFill>
                </a:rPr>
                <a:t>}</a:t>
              </a:r>
            </a:p>
          </p:txBody>
        </p:sp>
        <p:sp>
          <p:nvSpPr>
            <p:cNvPr id="39" name="正方形/長方形 38"/>
            <p:cNvSpPr/>
            <p:nvPr/>
          </p:nvSpPr>
          <p:spPr>
            <a:xfrm>
              <a:off x="2866962" y="2752983"/>
              <a:ext cx="3133531" cy="239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grpSp>
      <p:sp>
        <p:nvSpPr>
          <p:cNvPr id="25" name="Document"/>
          <p:cNvSpPr>
            <a:spLocks noEditPoints="1" noChangeArrowheads="1"/>
          </p:cNvSpPr>
          <p:nvPr/>
        </p:nvSpPr>
        <p:spPr bwMode="auto">
          <a:xfrm>
            <a:off x="2892868" y="3930353"/>
            <a:ext cx="2865550"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26" name="正方形/長方形 25"/>
          <p:cNvSpPr/>
          <p:nvPr/>
        </p:nvSpPr>
        <p:spPr>
          <a:xfrm>
            <a:off x="2870703" y="4048702"/>
            <a:ext cx="3152318" cy="2009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a:solidFill>
                  <a:schemeClr val="tx1"/>
                </a:solidFill>
              </a:rPr>
              <a:t>B</a:t>
            </a:r>
            <a:r>
              <a:rPr lang="en-US" altLang="ja-JP" dirty="0" smtClean="0">
                <a:solidFill>
                  <a:schemeClr val="tx1"/>
                </a:solidFill>
              </a:rPr>
              <a:t> 5/2 10:00</a:t>
            </a:r>
          </a:p>
          <a:p>
            <a:endParaRPr lang="en-US" altLang="ja-JP" dirty="0" smtClean="0">
              <a:solidFill>
                <a:schemeClr val="tx1"/>
              </a:solidFill>
            </a:endParaRPr>
          </a:p>
          <a:p>
            <a:r>
              <a:rPr lang="en-US" altLang="ja-JP" sz="1600" dirty="0" smtClean="0">
                <a:solidFill>
                  <a:srgbClr val="000000"/>
                </a:solidFill>
              </a:rPr>
              <a:t>int </a:t>
            </a:r>
            <a:r>
              <a:rPr lang="en-US" altLang="ja-JP" sz="1600" dirty="0" err="1">
                <a:solidFill>
                  <a:srgbClr val="000000"/>
                </a:solidFill>
              </a:rPr>
              <a:t>methodA</a:t>
            </a:r>
            <a:r>
              <a:rPr lang="en-US" altLang="ja-JP" sz="1600" dirty="0" smtClean="0">
                <a:solidFill>
                  <a:srgbClr val="000000"/>
                </a:solidFill>
              </a:rPr>
              <a:t> </a:t>
            </a:r>
            <a:r>
              <a:rPr lang="en-US" altLang="ja-JP" sz="1600" dirty="0">
                <a:solidFill>
                  <a:srgbClr val="000000"/>
                </a:solidFill>
              </a:rPr>
              <a:t>(int state) {</a:t>
            </a:r>
          </a:p>
          <a:p>
            <a:pPr lvl="0"/>
            <a:r>
              <a:rPr lang="en-US" altLang="ja-JP" sz="1600" dirty="0">
                <a:solidFill>
                  <a:srgbClr val="000000"/>
                </a:solidFill>
              </a:rPr>
              <a:t>    </a:t>
            </a:r>
            <a:r>
              <a:rPr lang="ja-JP" altLang="en-US" sz="1600" dirty="0">
                <a:solidFill>
                  <a:srgbClr val="000000"/>
                </a:solidFill>
              </a:rPr>
              <a:t>・・・・</a:t>
            </a:r>
            <a:endParaRPr lang="en-US" altLang="ja-JP" sz="1600" dirty="0">
              <a:solidFill>
                <a:srgbClr val="000000"/>
              </a:solidFill>
            </a:endParaRPr>
          </a:p>
          <a:p>
            <a:pPr lvl="0"/>
            <a:r>
              <a:rPr lang="en-US" altLang="ja-JP" sz="1600" dirty="0">
                <a:solidFill>
                  <a:srgbClr val="000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a:solidFill>
                  <a:srgbClr val="008000"/>
                </a:solidFill>
              </a:rPr>
              <a:t>    </a:t>
            </a:r>
            <a:r>
              <a:rPr lang="en-US" altLang="ja-JP" sz="1600" dirty="0">
                <a:solidFill>
                  <a:srgbClr val="000000"/>
                </a:solidFill>
              </a:rPr>
              <a:t>state = bar(state, </a:t>
            </a:r>
            <a:r>
              <a:rPr lang="en-US" altLang="ja-JP" sz="1600" dirty="0">
                <a:solidFill>
                  <a:srgbClr val="008000"/>
                </a:solidFill>
              </a:rPr>
              <a:t>true</a:t>
            </a:r>
            <a:r>
              <a:rPr lang="en-US" altLang="ja-JP" sz="1600" dirty="0">
                <a:solidFill>
                  <a:srgbClr val="000000"/>
                </a:solidFill>
              </a:rPr>
              <a:t>);</a:t>
            </a:r>
          </a:p>
          <a:p>
            <a:pPr lvl="0"/>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smtClean="0">
                <a:solidFill>
                  <a:srgbClr val="000000"/>
                </a:solidFill>
              </a:rPr>
              <a:t>}</a:t>
            </a:r>
            <a:endParaRPr lang="en-US" altLang="ja-JP" dirty="0" smtClean="0">
              <a:solidFill>
                <a:schemeClr val="tx1"/>
              </a:solidFill>
            </a:endParaRPr>
          </a:p>
        </p:txBody>
      </p:sp>
      <p:grpSp>
        <p:nvGrpSpPr>
          <p:cNvPr id="44" name="グループ化 43"/>
          <p:cNvGrpSpPr/>
          <p:nvPr/>
        </p:nvGrpSpPr>
        <p:grpSpPr>
          <a:xfrm>
            <a:off x="6124762" y="2959870"/>
            <a:ext cx="2850586" cy="2254558"/>
            <a:chOff x="6124762" y="2559952"/>
            <a:chExt cx="2850586" cy="2254558"/>
          </a:xfrm>
        </p:grpSpPr>
        <p:sp>
          <p:nvSpPr>
            <p:cNvPr id="27" name="Document"/>
            <p:cNvSpPr>
              <a:spLocks noEditPoints="1" noChangeArrowheads="1"/>
            </p:cNvSpPr>
            <p:nvPr/>
          </p:nvSpPr>
          <p:spPr bwMode="auto">
            <a:xfrm>
              <a:off x="6124762" y="2780928"/>
              <a:ext cx="2850586"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500" dirty="0" smtClean="0"/>
                <a:t>int </a:t>
              </a:r>
              <a:r>
                <a:rPr lang="en-US" altLang="ja-JP" sz="1500" dirty="0" err="1" smtClean="0"/>
                <a:t>methodA</a:t>
              </a:r>
              <a:r>
                <a:rPr lang="en-US" altLang="ja-JP" sz="1500" dirty="0" smtClean="0"/>
                <a:t> (int state) {</a:t>
              </a:r>
            </a:p>
            <a:p>
              <a:r>
                <a:rPr lang="en-US" altLang="ja-JP" sz="1500" dirty="0" smtClean="0"/>
                <a:t>    </a:t>
              </a:r>
              <a:r>
                <a:rPr lang="ja-JP" altLang="en-US" sz="1500" dirty="0"/>
                <a:t>・・・・</a:t>
              </a:r>
              <a:endParaRPr lang="en-US" altLang="ja-JP" sz="1500" dirty="0"/>
            </a:p>
            <a:p>
              <a:r>
                <a:rPr lang="en-US" altLang="ja-JP" sz="1500" dirty="0"/>
                <a:t>    </a:t>
              </a:r>
              <a:r>
                <a:rPr lang="en-US" altLang="ja-JP" sz="1500" dirty="0" err="1">
                  <a:solidFill>
                    <a:srgbClr val="008000"/>
                  </a:solidFill>
                </a:rPr>
                <a:t>log.trace</a:t>
              </a:r>
              <a:r>
                <a:rPr lang="en-US" altLang="ja-JP" sz="1500" dirty="0">
                  <a:solidFill>
                    <a:srgbClr val="008000"/>
                  </a:solidFill>
                </a:rPr>
                <a:t>(“state: ”+ state);</a:t>
              </a:r>
            </a:p>
            <a:p>
              <a:r>
                <a:rPr lang="en-US" altLang="ja-JP" sz="1500" dirty="0">
                  <a:solidFill>
                    <a:srgbClr val="008000"/>
                  </a:solidFill>
                </a:rPr>
                <a:t>    </a:t>
              </a:r>
              <a:r>
                <a:rPr lang="en-US" altLang="ja-JP" sz="1500" dirty="0"/>
                <a:t>state = bar(state, </a:t>
              </a:r>
              <a:r>
                <a:rPr lang="en-US" altLang="ja-JP" sz="1500" dirty="0">
                  <a:solidFill>
                    <a:srgbClr val="008000"/>
                  </a:solidFill>
                </a:rPr>
                <a:t>true</a:t>
              </a:r>
              <a:r>
                <a:rPr lang="en-US" altLang="ja-JP" sz="1500" dirty="0"/>
                <a:t>);</a:t>
              </a:r>
            </a:p>
            <a:p>
              <a:r>
                <a:rPr lang="en-US" altLang="ja-JP" sz="1500" dirty="0">
                  <a:solidFill>
                    <a:srgbClr val="008000"/>
                  </a:solidFill>
                </a:rPr>
                <a:t>    </a:t>
              </a:r>
              <a:r>
                <a:rPr lang="en-US" altLang="ja-JP" sz="1500" dirty="0" err="1">
                  <a:solidFill>
                    <a:srgbClr val="008000"/>
                  </a:solidFill>
                </a:rPr>
                <a:t>log.trace</a:t>
              </a:r>
              <a:r>
                <a:rPr lang="en-US" altLang="ja-JP" sz="1500" dirty="0">
                  <a:solidFill>
                    <a:srgbClr val="008000"/>
                  </a:solidFill>
                </a:rPr>
                <a:t>(“state: ”+ state);</a:t>
              </a:r>
            </a:p>
            <a:p>
              <a:r>
                <a:rPr lang="en-US" altLang="ja-JP" sz="1500" dirty="0"/>
                <a:t>}</a:t>
              </a:r>
              <a:endParaRPr lang="ja-JP" altLang="en-US" sz="1500" dirty="0"/>
            </a:p>
          </p:txBody>
        </p:sp>
        <p:sp>
          <p:nvSpPr>
            <p:cNvPr id="43" name="正方形/長方形 42"/>
            <p:cNvSpPr/>
            <p:nvPr/>
          </p:nvSpPr>
          <p:spPr>
            <a:xfrm>
              <a:off x="6124763" y="2559952"/>
              <a:ext cx="2824955" cy="220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grpSp>
      <p:pic>
        <p:nvPicPr>
          <p:cNvPr id="28" name="Picture 2" descr="C:\Users\Owner\AppData\Local\Temp\MC9004339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234" y="4697966"/>
            <a:ext cx="1259029" cy="1259029"/>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2870703" y="4365104"/>
            <a:ext cx="3133530" cy="233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sp>
        <p:nvSpPr>
          <p:cNvPr id="37" name="正方形/長方形 36"/>
          <p:cNvSpPr/>
          <p:nvPr/>
        </p:nvSpPr>
        <p:spPr>
          <a:xfrm>
            <a:off x="-22695" y="5956995"/>
            <a:ext cx="9196026" cy="914400"/>
          </a:xfrm>
          <a:prstGeom prst="rect">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rPr>
              <a:t>タスクと変更されたコードの関係が理解しやすい</a:t>
            </a:r>
          </a:p>
          <a:p>
            <a:pPr algn="ctr"/>
            <a:r>
              <a:rPr lang="ja-JP" altLang="en-US" sz="2800" dirty="0">
                <a:solidFill>
                  <a:schemeClr val="tx1"/>
                </a:solidFill>
              </a:rPr>
              <a:t>タスク単位で</a:t>
            </a:r>
            <a:r>
              <a:rPr lang="en-US" altLang="ja-JP" sz="2800" dirty="0">
                <a:solidFill>
                  <a:schemeClr val="tx1"/>
                </a:solidFill>
              </a:rPr>
              <a:t>changeset</a:t>
            </a:r>
            <a:r>
              <a:rPr lang="ja-JP" altLang="en-US" sz="2800" dirty="0">
                <a:solidFill>
                  <a:schemeClr val="tx1"/>
                </a:solidFill>
              </a:rPr>
              <a:t>の再利用、変更の取り消しが出来る</a:t>
            </a:r>
            <a:endParaRPr lang="en-US" altLang="ja-JP" sz="2800" dirty="0">
              <a:solidFill>
                <a:schemeClr val="tx1"/>
              </a:solidFill>
            </a:endParaRPr>
          </a:p>
        </p:txBody>
      </p:sp>
    </p:spTree>
    <p:extLst>
      <p:ext uri="{BB962C8B-B14F-4D97-AF65-F5344CB8AC3E}">
        <p14:creationId xmlns:p14="http://schemas.microsoft.com/office/powerpoint/2010/main" val="9241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31"/>
                                        </p:tgtEl>
                                        <p:attrNameLst>
                                          <p:attrName>fillcolor</p:attrName>
                                        </p:attrNameLst>
                                      </p:cBhvr>
                                      <p:to>
                                        <a:srgbClr val="CCFF66"/>
                                      </p:to>
                                    </p:animClr>
                                    <p:set>
                                      <p:cBhvr>
                                        <p:cTn id="7" dur="1000" fill="hold"/>
                                        <p:tgtEl>
                                          <p:spTgt spid="31"/>
                                        </p:tgtEl>
                                        <p:attrNameLst>
                                          <p:attrName>fill.type</p:attrName>
                                        </p:attrNameLst>
                                      </p:cBhvr>
                                      <p:to>
                                        <p:strVal val="solid"/>
                                      </p:to>
                                    </p:set>
                                    <p:set>
                                      <p:cBhvr>
                                        <p:cTn id="8" dur="1000" fill="hold"/>
                                        <p:tgtEl>
                                          <p:spTgt spid="31"/>
                                        </p:tgtEl>
                                        <p:attrNameLst>
                                          <p:attrName>fill.on</p:attrName>
                                        </p:attrNameLst>
                                      </p:cBhvr>
                                      <p:to>
                                        <p:strVal val="true"/>
                                      </p:to>
                                    </p:set>
                                  </p:childTnLst>
                                </p:cTn>
                              </p:par>
                              <p:par>
                                <p:cTn id="9" presetID="7" presetClass="emph" presetSubtype="2" fill="hold" nodeType="withEffect">
                                  <p:stCondLst>
                                    <p:cond delay="0"/>
                                  </p:stCondLst>
                                  <p:childTnLst>
                                    <p:animClr clrSpc="rgb" dir="cw">
                                      <p:cBhvr>
                                        <p:cTn id="10" dur="1000" fill="hold"/>
                                        <p:tgtEl>
                                          <p:spTgt spid="31"/>
                                        </p:tgtEl>
                                        <p:attrNameLst>
                                          <p:attrName>stroke.color</p:attrName>
                                        </p:attrNameLst>
                                      </p:cBhvr>
                                      <p:to>
                                        <a:schemeClr val="folHlink"/>
                                      </p:to>
                                    </p:animClr>
                                    <p:set>
                                      <p:cBhvr>
                                        <p:cTn id="11" dur="1000" fill="hold"/>
                                        <p:tgtEl>
                                          <p:spTgt spid="31"/>
                                        </p:tgtEl>
                                        <p:attrNameLst>
                                          <p:attrName>stroke.on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100"/>
                                        <p:tgtEl>
                                          <p:spTgt spid="19"/>
                                        </p:tgtEl>
                                      </p:cBhvr>
                                    </p:animEffect>
                                  </p:childTnLst>
                                </p:cTn>
                              </p:par>
                            </p:childTnLst>
                          </p:cTn>
                        </p:par>
                        <p:par>
                          <p:cTn id="25" fill="hold">
                            <p:stCondLst>
                              <p:cond delay="500"/>
                            </p:stCondLst>
                            <p:childTnLst>
                              <p:par>
                                <p:cTn id="26" presetID="63" presetClass="path" presetSubtype="0" accel="50000" decel="50000" fill="hold" nodeType="afterEffect">
                                  <p:stCondLst>
                                    <p:cond delay="0"/>
                                  </p:stCondLst>
                                  <p:childTnLst>
                                    <p:animMotion origin="layout" path="M 2.77778E-7 -2.96296E-6 L 0.32726 0.12315 " pathEditMode="relative" rAng="0" ptsTypes="AA">
                                      <p:cBhvr>
                                        <p:cTn id="27" dur="2000" fill="hold"/>
                                        <p:tgtEl>
                                          <p:spTgt spid="42"/>
                                        </p:tgtEl>
                                        <p:attrNameLst>
                                          <p:attrName>ppt_x</p:attrName>
                                          <p:attrName>ppt_y</p:attrName>
                                        </p:attrNameLst>
                                      </p:cBhvr>
                                      <p:rCtr x="16354" y="6157"/>
                                    </p:animMotion>
                                  </p:childTnLst>
                                </p:cTn>
                              </p:par>
                            </p:childTnLst>
                          </p:cTn>
                        </p:par>
                        <p:par>
                          <p:cTn id="28" fill="hold">
                            <p:stCondLst>
                              <p:cond delay="2500"/>
                            </p:stCondLst>
                            <p:childTnLst>
                              <p:par>
                                <p:cTn id="29" presetID="10" presetClass="exit" presetSubtype="0" fill="hold" nodeType="after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1000" fill="hold"/>
                                        <p:tgtEl>
                                          <p:spTgt spid="32"/>
                                        </p:tgtEl>
                                        <p:attrNameLst>
                                          <p:attrName>fillcolor</p:attrName>
                                        </p:attrNameLst>
                                      </p:cBhvr>
                                      <p:to>
                                        <a:srgbClr val="FFFF66"/>
                                      </p:to>
                                    </p:animClr>
                                    <p:set>
                                      <p:cBhvr>
                                        <p:cTn id="39" dur="1000" fill="hold"/>
                                        <p:tgtEl>
                                          <p:spTgt spid="32"/>
                                        </p:tgtEl>
                                        <p:attrNameLst>
                                          <p:attrName>fill.type</p:attrName>
                                        </p:attrNameLst>
                                      </p:cBhvr>
                                      <p:to>
                                        <p:strVal val="solid"/>
                                      </p:to>
                                    </p:set>
                                    <p:set>
                                      <p:cBhvr>
                                        <p:cTn id="40" dur="1000" fill="hold"/>
                                        <p:tgtEl>
                                          <p:spTgt spid="32"/>
                                        </p:tgtEl>
                                        <p:attrNameLst>
                                          <p:attrName>fill.on</p:attrName>
                                        </p:attrNameLst>
                                      </p:cBhvr>
                                      <p:to>
                                        <p:strVal val="true"/>
                                      </p:to>
                                    </p:set>
                                  </p:childTnLst>
                                </p:cTn>
                              </p:par>
                              <p:par>
                                <p:cTn id="41" presetID="7" presetClass="emph" presetSubtype="2" fill="hold" nodeType="withEffect">
                                  <p:stCondLst>
                                    <p:cond delay="0"/>
                                  </p:stCondLst>
                                  <p:childTnLst>
                                    <p:animClr clrSpc="rgb" dir="cw">
                                      <p:cBhvr>
                                        <p:cTn id="42" dur="1000" fill="hold"/>
                                        <p:tgtEl>
                                          <p:spTgt spid="32"/>
                                        </p:tgtEl>
                                        <p:attrNameLst>
                                          <p:attrName>stroke.color</p:attrName>
                                        </p:attrNameLst>
                                      </p:cBhvr>
                                      <p:to>
                                        <a:srgbClr val="FF9900"/>
                                      </p:to>
                                    </p:animClr>
                                    <p:set>
                                      <p:cBhvr>
                                        <p:cTn id="43" dur="1000" fill="hold"/>
                                        <p:tgtEl>
                                          <p:spTgt spid="32"/>
                                        </p:tgtEl>
                                        <p:attrNameLst>
                                          <p:attrName>stroke.on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500"/>
                            </p:stCondLst>
                            <p:childTnLst>
                              <p:par>
                                <p:cTn id="50" presetID="63" presetClass="path" presetSubtype="0" accel="50000" decel="50000" fill="hold" grpId="0" nodeType="afterEffect">
                                  <p:stCondLst>
                                    <p:cond delay="0"/>
                                  </p:stCondLst>
                                  <p:childTnLst>
                                    <p:animMotion origin="layout" path="M 1.94444E-6 -4.81481E-6 L 0.33767 -0.13888 " pathEditMode="relative" rAng="0" ptsTypes="AA">
                                      <p:cBhvr>
                                        <p:cTn id="51" dur="2000" fill="hold"/>
                                        <p:tgtEl>
                                          <p:spTgt spid="25"/>
                                        </p:tgtEl>
                                        <p:attrNameLst>
                                          <p:attrName>ppt_x</p:attrName>
                                          <p:attrName>ppt_y</p:attrName>
                                        </p:attrNameLst>
                                      </p:cBhvr>
                                      <p:rCtr x="16875" y="-6944"/>
                                    </p:animMotion>
                                  </p:childTnLst>
                                </p:cTn>
                              </p:par>
                            </p:childTnLst>
                          </p:cTn>
                        </p:par>
                        <p:par>
                          <p:cTn id="52" fill="hold">
                            <p:stCondLst>
                              <p:cond delay="2500"/>
                            </p:stCondLst>
                            <p:childTnLst>
                              <p:par>
                                <p:cTn id="53" presetID="10" presetClass="exit" presetSubtype="0" fill="hold" grpId="2" nodeType="afterEffect">
                                  <p:stCondLst>
                                    <p:cond delay="0"/>
                                  </p:stCondLst>
                                  <p:childTnLst>
                                    <p:animEffect transition="out" filter="fade">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100"/>
                                        <p:tgtEl>
                                          <p:spTgt spid="23"/>
                                        </p:tgtEl>
                                      </p:cBhvr>
                                    </p:animEffect>
                                  </p:childTnLst>
                                </p:cTn>
                              </p:par>
                            </p:childTnLst>
                          </p:cTn>
                        </p:par>
                        <p:par>
                          <p:cTn id="69" fill="hold">
                            <p:stCondLst>
                              <p:cond delay="100"/>
                            </p:stCondLst>
                            <p:childTnLst>
                              <p:par>
                                <p:cTn id="70" presetID="10" presetClass="entr" presetSubtype="0"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42" presetClass="path" presetSubtype="0" accel="50000" decel="50000" fill="hold" nodeType="withEffect">
                                  <p:stCondLst>
                                    <p:cond delay="0"/>
                                  </p:stCondLst>
                                  <p:childTnLst>
                                    <p:animMotion origin="layout" path="M 8.33333E-7 -2.96296E-6 L -0.36945 0.21389 " pathEditMode="relative" rAng="0" ptsTypes="AA">
                                      <p:cBhvr>
                                        <p:cTn id="74" dur="2000" fill="hold"/>
                                        <p:tgtEl>
                                          <p:spTgt spid="44"/>
                                        </p:tgtEl>
                                        <p:attrNameLst>
                                          <p:attrName>ppt_x</p:attrName>
                                          <p:attrName>ppt_y</p:attrName>
                                        </p:attrNameLst>
                                      </p:cBhvr>
                                      <p:rCtr x="-18472" y="10694"/>
                                    </p:animMotion>
                                  </p:childTnLst>
                                </p:cTn>
                              </p:par>
                            </p:childTnLst>
                          </p:cTn>
                        </p:par>
                        <p:par>
                          <p:cTn id="75" fill="hold">
                            <p:stCondLst>
                              <p:cond delay="2100"/>
                            </p:stCondLst>
                            <p:childTnLst>
                              <p:par>
                                <p:cTn id="76" presetID="10" presetClass="exit" presetSubtype="0" fill="hold" nodeType="afterEffect">
                                  <p:stCondLst>
                                    <p:cond delay="0"/>
                                  </p:stCondLst>
                                  <p:childTnLst>
                                    <p:animEffect transition="out" filter="fade">
                                      <p:cBhvr>
                                        <p:cTn id="77" dur="500"/>
                                        <p:tgtEl>
                                          <p:spTgt spid="44"/>
                                        </p:tgtEl>
                                      </p:cBhvr>
                                    </p:animEffect>
                                    <p:set>
                                      <p:cBhvr>
                                        <p:cTn id="78" dur="1" fill="hold">
                                          <p:stCondLst>
                                            <p:cond delay="499"/>
                                          </p:stCondLst>
                                        </p:cTn>
                                        <p:tgtEl>
                                          <p:spTgt spid="44"/>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barn(inVertical)">
                                      <p:cBhvr>
                                        <p:cTn id="8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3" grpId="0" animBg="1"/>
      <p:bldP spid="19" grpId="0" animBg="1"/>
      <p:bldP spid="25" grpId="0" animBg="1"/>
      <p:bldP spid="25" grpId="1" animBg="1"/>
      <p:bldP spid="25" grpId="2" animBg="1"/>
      <p:bldP spid="26" grpId="0" animBg="1"/>
      <p:bldP spid="45"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実在プロジェクトにおける</a:t>
            </a:r>
            <a:r>
              <a:rPr kumimoji="1" lang="en-US" altLang="ja-JP" dirty="0" smtClean="0"/>
              <a:t>TLC</a:t>
            </a:r>
            <a:endParaRPr kumimoji="1" lang="ja-JP" altLang="en-US" dirty="0"/>
          </a:p>
        </p:txBody>
      </p:sp>
      <p:sp>
        <p:nvSpPr>
          <p:cNvPr id="3" name="コンテンツ プレースホルダー 2"/>
          <p:cNvSpPr>
            <a:spLocks noGrp="1"/>
          </p:cNvSpPr>
          <p:nvPr>
            <p:ph idx="1"/>
          </p:nvPr>
        </p:nvSpPr>
        <p:spPr>
          <a:xfrm>
            <a:off x="45720" y="1600200"/>
            <a:ext cx="9052560" cy="4525963"/>
          </a:xfrm>
        </p:spPr>
        <p:txBody>
          <a:bodyPr/>
          <a:lstStyle/>
          <a:p>
            <a:r>
              <a:rPr kumimoji="1" lang="en-US" altLang="ja-JP" dirty="0" smtClean="0"/>
              <a:t>KDE</a:t>
            </a:r>
            <a:r>
              <a:rPr kumimoji="1" lang="ja-JP" altLang="en-US" dirty="0" smtClean="0"/>
              <a:t> </a:t>
            </a:r>
            <a:r>
              <a:rPr kumimoji="1" lang="en-US" altLang="ja-JP" dirty="0" err="1" smtClean="0"/>
              <a:t>TechBase</a:t>
            </a:r>
            <a:r>
              <a:rPr kumimoji="1" lang="en-US" altLang="ja-JP" sz="2400" dirty="0" smtClean="0"/>
              <a:t>[2]</a:t>
            </a:r>
          </a:p>
          <a:p>
            <a:pPr lvl="1"/>
            <a:r>
              <a:rPr lang="en-US" altLang="ja-JP" dirty="0" smtClean="0"/>
              <a:t>That </a:t>
            </a:r>
            <a:r>
              <a:rPr lang="en-US" altLang="ja-JP" dirty="0"/>
              <a:t>means </a:t>
            </a:r>
            <a:r>
              <a:rPr lang="en-US" altLang="ja-JP" dirty="0" smtClean="0"/>
              <a:t>that</a:t>
            </a:r>
            <a:r>
              <a:rPr lang="ja-JP" altLang="en-US" dirty="0"/>
              <a:t> </a:t>
            </a:r>
            <a:r>
              <a:rPr lang="en-US" altLang="ja-JP" dirty="0" smtClean="0">
                <a:solidFill>
                  <a:srgbClr val="FF0000"/>
                </a:solidFill>
              </a:rPr>
              <a:t>every </a:t>
            </a:r>
            <a:r>
              <a:rPr lang="en-US" altLang="ja-JP" dirty="0" err="1" smtClean="0">
                <a:solidFill>
                  <a:srgbClr val="FF0000"/>
                </a:solidFill>
              </a:rPr>
              <a:t>bugfix</a:t>
            </a:r>
            <a:r>
              <a:rPr lang="en-US" altLang="ja-JP" dirty="0" smtClean="0">
                <a:solidFill>
                  <a:srgbClr val="FF0000"/>
                </a:solidFill>
              </a:rPr>
              <a:t>, </a:t>
            </a:r>
            <a:r>
              <a:rPr lang="en-US" altLang="ja-JP" dirty="0">
                <a:solidFill>
                  <a:srgbClr val="FF0000"/>
                </a:solidFill>
              </a:rPr>
              <a:t>feature, refactoring or reformatting should go into an own commit</a:t>
            </a:r>
            <a:r>
              <a:rPr lang="en-US" altLang="ja-JP" dirty="0" smtClean="0">
                <a:solidFill>
                  <a:srgbClr val="FF0000"/>
                </a:solidFill>
              </a:rPr>
              <a:t>.</a:t>
            </a:r>
            <a:r>
              <a:rPr lang="ja-JP" altLang="en-US" dirty="0" smtClean="0">
                <a:solidFill>
                  <a:srgbClr val="FF0000"/>
                </a:solidFill>
              </a:rPr>
              <a:t> </a:t>
            </a:r>
            <a:r>
              <a:rPr lang="en-US" altLang="ja-JP" dirty="0" smtClean="0"/>
              <a:t>This</a:t>
            </a:r>
            <a:r>
              <a:rPr lang="en-US" altLang="ja-JP" dirty="0"/>
              <a:t>, too, </a:t>
            </a:r>
            <a:r>
              <a:rPr lang="en-US" altLang="ja-JP" dirty="0">
                <a:solidFill>
                  <a:srgbClr val="FF0000"/>
                </a:solidFill>
              </a:rPr>
              <a:t>improves the readability of the history</a:t>
            </a:r>
            <a:r>
              <a:rPr lang="en-US" altLang="ja-JP" dirty="0" smtClean="0"/>
              <a:t>.</a:t>
            </a:r>
          </a:p>
          <a:p>
            <a:r>
              <a:rPr kumimoji="1" lang="en-US" altLang="ja-JP" dirty="0" err="1" smtClean="0"/>
              <a:t>Qt</a:t>
            </a:r>
            <a:r>
              <a:rPr kumimoji="1" lang="en-US" altLang="ja-JP" sz="2400" dirty="0" smtClean="0"/>
              <a:t>[3]</a:t>
            </a:r>
          </a:p>
          <a:p>
            <a:pPr lvl="1"/>
            <a:r>
              <a:rPr lang="en-US" altLang="ja-JP" dirty="0"/>
              <a:t>That means that </a:t>
            </a:r>
            <a:r>
              <a:rPr lang="en-US" altLang="ja-JP" dirty="0">
                <a:solidFill>
                  <a:srgbClr val="FF0000"/>
                </a:solidFill>
              </a:rPr>
              <a:t>each commit should contain exactly </a:t>
            </a:r>
            <a:r>
              <a:rPr lang="en-US" altLang="ja-JP" dirty="0" smtClean="0">
                <a:solidFill>
                  <a:srgbClr val="FF0000"/>
                </a:solidFill>
              </a:rPr>
              <a:t>one</a:t>
            </a:r>
            <a:r>
              <a:rPr lang="ja-JP" altLang="en-US" dirty="0" smtClean="0">
                <a:solidFill>
                  <a:srgbClr val="FF0000"/>
                </a:solidFill>
              </a:rPr>
              <a:t> </a:t>
            </a:r>
            <a:r>
              <a:rPr lang="en-US" altLang="ja-JP" dirty="0" smtClean="0">
                <a:solidFill>
                  <a:srgbClr val="FF0000"/>
                </a:solidFill>
              </a:rPr>
              <a:t>self-contained </a:t>
            </a:r>
            <a:r>
              <a:rPr lang="en-US" altLang="ja-JP" dirty="0">
                <a:solidFill>
                  <a:srgbClr val="FF0000"/>
                </a:solidFill>
              </a:rPr>
              <a:t>change </a:t>
            </a:r>
            <a:r>
              <a:rPr lang="en-US" altLang="ja-JP" dirty="0"/>
              <a:t>- </a:t>
            </a:r>
            <a:r>
              <a:rPr lang="en-US" altLang="ja-JP" dirty="0">
                <a:solidFill>
                  <a:srgbClr val="FF0000"/>
                </a:solidFill>
              </a:rPr>
              <a:t>do not mix unrelated changes</a:t>
            </a:r>
            <a:r>
              <a:rPr lang="en-US" altLang="ja-JP" dirty="0"/>
              <a:t>, and do not create </a:t>
            </a:r>
            <a:r>
              <a:rPr lang="en-US" altLang="ja-JP" dirty="0" smtClean="0"/>
              <a:t>inconsistent</a:t>
            </a:r>
            <a:r>
              <a:rPr lang="ja-JP" altLang="en-US" dirty="0" smtClean="0"/>
              <a:t> </a:t>
            </a:r>
            <a:r>
              <a:rPr lang="en-US" altLang="ja-JP" dirty="0" smtClean="0"/>
              <a:t>states</a:t>
            </a:r>
            <a:r>
              <a:rPr lang="en-US" altLang="ja-JP" dirty="0"/>
              <a:t>.</a:t>
            </a:r>
            <a:endParaRPr kumimoji="1" lang="ja-JP" altLang="en-US" dirty="0"/>
          </a:p>
        </p:txBody>
      </p:sp>
      <p:sp>
        <p:nvSpPr>
          <p:cNvPr id="4" name="日付プレースホルダー 3"/>
          <p:cNvSpPr>
            <a:spLocks noGrp="1"/>
          </p:cNvSpPr>
          <p:nvPr>
            <p:ph type="dt" sz="half" idx="10"/>
          </p:nvPr>
        </p:nvSpPr>
        <p:spPr>
          <a:xfrm>
            <a:off x="7308616" y="6596063"/>
            <a:ext cx="1583849" cy="261937"/>
          </a:xfrm>
        </p:spPr>
        <p:txBody>
          <a:bodyPr/>
          <a:lstStyle/>
          <a:p>
            <a:fld id="{7AB273D6-45DC-451D-8E77-D8DDA0C562D1}" type="datetime1">
              <a:rPr kumimoji="1" lang="ja-JP" altLang="en-US" smtClean="0"/>
              <a:t>2014/2/12</a:t>
            </a:fld>
            <a:endParaRPr kumimoji="1" lang="ja-JP" altLang="en-US"/>
          </a:p>
        </p:txBody>
      </p:sp>
      <p:sp>
        <p:nvSpPr>
          <p:cNvPr id="24" name="正方形/長方形 23"/>
          <p:cNvSpPr/>
          <p:nvPr/>
        </p:nvSpPr>
        <p:spPr>
          <a:xfrm>
            <a:off x="395536" y="5997118"/>
            <a:ext cx="8352928" cy="646331"/>
          </a:xfrm>
          <a:prstGeom prst="rect">
            <a:avLst/>
          </a:prstGeom>
          <a:solidFill>
            <a:schemeClr val="bg1"/>
          </a:solidFill>
        </p:spPr>
        <p:txBody>
          <a:bodyPr wrap="square">
            <a:spAutoFit/>
          </a:bodyPr>
          <a:lstStyle/>
          <a:p>
            <a:r>
              <a:rPr lang="en-US" altLang="ja-JP" dirty="0" smtClean="0"/>
              <a:t>[2]: Policies/commit policy - </a:t>
            </a:r>
            <a:r>
              <a:rPr lang="en-US" altLang="ja-JP" dirty="0" err="1" smtClean="0"/>
              <a:t>kde</a:t>
            </a:r>
            <a:r>
              <a:rPr lang="en-US" altLang="ja-JP" dirty="0" smtClean="0"/>
              <a:t> ://techbase.kde.org/Policies/</a:t>
            </a:r>
            <a:r>
              <a:rPr lang="en-US" altLang="ja-JP" dirty="0" err="1" smtClean="0"/>
              <a:t>Commit_Policy</a:t>
            </a:r>
            <a:r>
              <a:rPr lang="en-US" altLang="ja-JP" dirty="0" smtClean="0"/>
              <a:t>.</a:t>
            </a:r>
          </a:p>
          <a:p>
            <a:r>
              <a:rPr lang="en-US" altLang="ja-JP" dirty="0"/>
              <a:t>[3]: Commit policy | </a:t>
            </a:r>
            <a:r>
              <a:rPr lang="en-US" altLang="ja-JP" dirty="0" err="1"/>
              <a:t>qt</a:t>
            </a:r>
            <a:r>
              <a:rPr lang="en-US" altLang="ja-JP" dirty="0"/>
              <a:t> wiki |</a:t>
            </a:r>
            <a:r>
              <a:rPr lang="en-US" altLang="ja-JP" dirty="0" err="1"/>
              <a:t>qt</a:t>
            </a:r>
            <a:r>
              <a:rPr lang="en-US" altLang="ja-JP" dirty="0"/>
              <a:t> project. http://qt-project.org/wiki/Commit_Policy</a:t>
            </a:r>
            <a:r>
              <a:rPr lang="en-US" altLang="ja-JP" dirty="0" smtClean="0"/>
              <a:t>.</a:t>
            </a:r>
            <a:endParaRPr lang="ja-JP" altLang="en-US" dirty="0"/>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5</a:t>
            </a:fld>
            <a:endParaRPr kumimoji="1" lang="ja-JP" altLang="en-US" dirty="0"/>
          </a:p>
        </p:txBody>
      </p:sp>
      <p:sp>
        <p:nvSpPr>
          <p:cNvPr id="26" name="四角形吹き出し 25"/>
          <p:cNvSpPr/>
          <p:nvPr/>
        </p:nvSpPr>
        <p:spPr>
          <a:xfrm>
            <a:off x="3995936" y="1527485"/>
            <a:ext cx="4536504" cy="612648"/>
          </a:xfrm>
          <a:prstGeom prst="wedgeRectCallout">
            <a:avLst>
              <a:gd name="adj1" fmla="val -25091"/>
              <a:gd name="adj2" fmla="val 77864"/>
            </a:avLst>
          </a:prstGeom>
          <a:solidFill>
            <a:srgbClr val="FDF6C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バグ修正、機能追加などは個別にコミットする</a:t>
            </a:r>
            <a:endParaRPr kumimoji="1" lang="ja-JP" altLang="en-US" dirty="0">
              <a:solidFill>
                <a:schemeClr val="tx1"/>
              </a:solidFill>
            </a:endParaRPr>
          </a:p>
        </p:txBody>
      </p:sp>
      <p:sp>
        <p:nvSpPr>
          <p:cNvPr id="27" name="四角形吹き出し 26"/>
          <p:cNvSpPr/>
          <p:nvPr/>
        </p:nvSpPr>
        <p:spPr>
          <a:xfrm>
            <a:off x="5220526" y="3618728"/>
            <a:ext cx="3528392" cy="411071"/>
          </a:xfrm>
          <a:prstGeom prst="wedgeRectCallout">
            <a:avLst>
              <a:gd name="adj1" fmla="val -10848"/>
              <a:gd name="adj2" fmla="val -69195"/>
            </a:avLst>
          </a:prstGeom>
          <a:solidFill>
            <a:srgbClr val="FDF6C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履歴の可読性を高める</a:t>
            </a:r>
            <a:endParaRPr kumimoji="1" lang="ja-JP" altLang="en-US" dirty="0">
              <a:solidFill>
                <a:schemeClr val="tx1"/>
              </a:solidFill>
            </a:endParaRPr>
          </a:p>
        </p:txBody>
      </p:sp>
      <p:sp>
        <p:nvSpPr>
          <p:cNvPr id="28" name="四角形吹き出し 27"/>
          <p:cNvSpPr/>
          <p:nvPr/>
        </p:nvSpPr>
        <p:spPr>
          <a:xfrm>
            <a:off x="3491880" y="5517232"/>
            <a:ext cx="5508104" cy="551894"/>
          </a:xfrm>
          <a:prstGeom prst="wedgeRectCallout">
            <a:avLst>
              <a:gd name="adj1" fmla="val -10848"/>
              <a:gd name="adj2" fmla="val -69195"/>
            </a:avLst>
          </a:prstGeom>
          <a:solidFill>
            <a:srgbClr val="FDF6C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全てのコミットが必要な変更をまとめて持つようにする</a:t>
            </a:r>
            <a:endParaRPr kumimoji="1" lang="en-US" altLang="ja-JP" dirty="0" smtClean="0">
              <a:solidFill>
                <a:schemeClr val="tx1"/>
              </a:solidFill>
            </a:endParaRPr>
          </a:p>
          <a:p>
            <a:pPr algn="ctr"/>
            <a:r>
              <a:rPr kumimoji="1" lang="ja-JP" altLang="en-US" dirty="0" smtClean="0">
                <a:solidFill>
                  <a:schemeClr val="tx1"/>
                </a:solidFill>
              </a:rPr>
              <a:t>無関係な変更が混ざらないようにする</a:t>
            </a:r>
            <a:endParaRPr kumimoji="1" lang="ja-JP" altLang="en-US" dirty="0">
              <a:solidFill>
                <a:schemeClr val="tx1"/>
              </a:solidFill>
            </a:endParaRPr>
          </a:p>
        </p:txBody>
      </p:sp>
    </p:spTree>
    <p:extLst>
      <p:ext uri="{BB962C8B-B14F-4D97-AF65-F5344CB8AC3E}">
        <p14:creationId xmlns:p14="http://schemas.microsoft.com/office/powerpoint/2010/main" val="149070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2014/2/12</a:t>
            </a:fld>
            <a:endParaRPr kumimoji="1" lang="ja-JP" altLang="en-US"/>
          </a:p>
        </p:txBody>
      </p:sp>
      <p:sp>
        <p:nvSpPr>
          <p:cNvPr id="33" name="正方形/長方形 32"/>
          <p:cNvSpPr/>
          <p:nvPr/>
        </p:nvSpPr>
        <p:spPr>
          <a:xfrm>
            <a:off x="0" y="6211669"/>
            <a:ext cx="9144000" cy="646331"/>
          </a:xfrm>
          <a:prstGeom prst="rect">
            <a:avLst/>
          </a:prstGeom>
          <a:solidFill>
            <a:schemeClr val="bg1"/>
          </a:solidFill>
        </p:spPr>
        <p:txBody>
          <a:bodyPr wrap="square">
            <a:spAutoFit/>
          </a:bodyPr>
          <a:lstStyle/>
          <a:p>
            <a:r>
              <a:rPr lang="en-US" altLang="ja-JP" dirty="0" smtClean="0"/>
              <a:t>[4]:</a:t>
            </a:r>
            <a:r>
              <a:rPr lang="en-US" altLang="ja-JP" dirty="0" err="1" smtClean="0"/>
              <a:t>Herzig</a:t>
            </a:r>
            <a:r>
              <a:rPr lang="en-US" altLang="ja-JP" dirty="0" smtClean="0"/>
              <a:t> Kim, Andreas Zeller. The impact of tangled code changes.</a:t>
            </a:r>
            <a:r>
              <a:rPr lang="ja-JP" altLang="en-US" dirty="0" smtClean="0"/>
              <a:t>　</a:t>
            </a:r>
            <a:r>
              <a:rPr lang="en-US" altLang="ja-JP" i="1" dirty="0" smtClean="0"/>
              <a:t>Proceedings of the Tenth International Workshop on Mining Software Repositories</a:t>
            </a:r>
            <a:r>
              <a:rPr lang="en-US" altLang="ja-JP" dirty="0" smtClean="0"/>
              <a:t>, 2013.</a:t>
            </a:r>
            <a:endParaRPr lang="ja-JP" altLang="en-US" dirty="0"/>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6</a:t>
            </a:fld>
            <a:endParaRPr kumimoji="1" lang="ja-JP" altLang="en-US"/>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6" y="2204864"/>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en-US" altLang="ja-JP" dirty="0" smtClean="0"/>
              <a:t>TLC</a:t>
            </a:r>
            <a:r>
              <a:rPr kumimoji="1" lang="ja-JP" altLang="en-US" dirty="0" smtClean="0"/>
              <a:t>順守の難しさ</a:t>
            </a:r>
            <a:endParaRPr kumimoji="1" lang="ja-JP" altLang="en-US" dirty="0"/>
          </a:p>
        </p:txBody>
      </p:sp>
      <p:sp>
        <p:nvSpPr>
          <p:cNvPr id="12" name="円柱 11"/>
          <p:cNvSpPr/>
          <p:nvPr/>
        </p:nvSpPr>
        <p:spPr>
          <a:xfrm>
            <a:off x="3131840" y="2728747"/>
            <a:ext cx="3024336" cy="3446974"/>
          </a:xfrm>
          <a:prstGeom prst="can">
            <a:avLst>
              <a:gd name="adj" fmla="val 13762"/>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chemeClr val="tx1"/>
                </a:solidFill>
              </a:rPr>
              <a:t>VCS</a:t>
            </a:r>
          </a:p>
          <a:p>
            <a:pPr algn="ctr"/>
            <a:endParaRPr lang="en-US" altLang="ja-JP"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sp>
        <p:nvSpPr>
          <p:cNvPr id="15" name="Document"/>
          <p:cNvSpPr>
            <a:spLocks noEditPoints="1" noChangeArrowheads="1"/>
          </p:cNvSpPr>
          <p:nvPr/>
        </p:nvSpPr>
        <p:spPr bwMode="auto">
          <a:xfrm>
            <a:off x="4507" y="4257298"/>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ctr"/>
            <a:endParaRPr lang="en-US" altLang="ja-JP" sz="2000" dirty="0">
              <a:ea typeface="MS UI Gothic" pitchFamily="50" charset="-128"/>
            </a:endParaRPr>
          </a:p>
        </p:txBody>
      </p:sp>
      <p:sp>
        <p:nvSpPr>
          <p:cNvPr id="16" name="Document"/>
          <p:cNvSpPr>
            <a:spLocks noEditPoints="1" noChangeArrowheads="1"/>
          </p:cNvSpPr>
          <p:nvPr/>
        </p:nvSpPr>
        <p:spPr bwMode="auto">
          <a:xfrm>
            <a:off x="4507" y="4251950"/>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17" name="Document"/>
          <p:cNvSpPr>
            <a:spLocks noEditPoints="1" noChangeArrowheads="1"/>
          </p:cNvSpPr>
          <p:nvPr/>
        </p:nvSpPr>
        <p:spPr bwMode="auto">
          <a:xfrm>
            <a:off x="4507" y="4131722"/>
            <a:ext cx="2974259"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endParaRPr lang="en-US" altLang="ja-JP" sz="1600" dirty="0"/>
          </a:p>
          <a:p>
            <a:r>
              <a:rPr lang="en-US" altLang="ja-JP" sz="1600" dirty="0"/>
              <a:t>    </a:t>
            </a:r>
            <a:r>
              <a:rPr lang="en-US" altLang="ja-JP" sz="1600" dirty="0" err="1">
                <a:solidFill>
                  <a:srgbClr val="008000"/>
                </a:solidFill>
              </a:rPr>
              <a:t>log.trace</a:t>
            </a:r>
            <a:r>
              <a:rPr lang="en-US" altLang="ja-JP" sz="1600" dirty="0">
                <a:solidFill>
                  <a:srgbClr val="008000"/>
                </a:solidFill>
              </a:rPr>
              <a:t>(“state: ”+ state);</a:t>
            </a:r>
          </a:p>
          <a:p>
            <a:r>
              <a:rPr lang="en-US" altLang="ja-JP" sz="1600" dirty="0">
                <a:solidFill>
                  <a:srgbClr val="008000"/>
                </a:solidFill>
              </a:rPr>
              <a:t>    </a:t>
            </a:r>
            <a:r>
              <a:rPr lang="en-US" altLang="ja-JP" sz="1600" dirty="0"/>
              <a:t>state = bar(state, </a:t>
            </a:r>
            <a:r>
              <a:rPr lang="en-US" altLang="ja-JP" sz="1600" dirty="0">
                <a:solidFill>
                  <a:srgbClr val="008000"/>
                </a:solidFill>
              </a:rPr>
              <a:t>true</a:t>
            </a:r>
            <a:r>
              <a:rPr lang="en-US" altLang="ja-JP" sz="1600" dirty="0"/>
              <a:t>);</a:t>
            </a:r>
          </a:p>
          <a:p>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r>
              <a:rPr lang="en-US" altLang="ja-JP" sz="1600" dirty="0"/>
              <a:t>}</a:t>
            </a:r>
            <a:endParaRPr lang="ja-JP" altLang="en-US" sz="1600" dirty="0"/>
          </a:p>
        </p:txBody>
      </p:sp>
      <p:grpSp>
        <p:nvGrpSpPr>
          <p:cNvPr id="18" name="グループ化 17"/>
          <p:cNvGrpSpPr/>
          <p:nvPr/>
        </p:nvGrpSpPr>
        <p:grpSpPr>
          <a:xfrm>
            <a:off x="4507" y="3573017"/>
            <a:ext cx="2974259" cy="2588101"/>
            <a:chOff x="683094" y="-378467"/>
            <a:chExt cx="2974259" cy="2588101"/>
          </a:xfrm>
        </p:grpSpPr>
        <p:sp>
          <p:nvSpPr>
            <p:cNvPr id="19" name="Document"/>
            <p:cNvSpPr>
              <a:spLocks noEditPoints="1" noChangeArrowheads="1"/>
            </p:cNvSpPr>
            <p:nvPr/>
          </p:nvSpPr>
          <p:spPr bwMode="auto">
            <a:xfrm>
              <a:off x="683094" y="176052"/>
              <a:ext cx="2974259"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endParaRPr lang="en-US" altLang="ja-JP" sz="1600" dirty="0"/>
            </a:p>
            <a:p>
              <a:r>
                <a:rPr lang="en-US" altLang="ja-JP" sz="1600" dirty="0"/>
                <a:t>    </a:t>
              </a:r>
              <a:r>
                <a:rPr lang="en-US" altLang="ja-JP" sz="1600" dirty="0" err="1">
                  <a:solidFill>
                    <a:srgbClr val="008000"/>
                  </a:solidFill>
                </a:rPr>
                <a:t>log.trace</a:t>
              </a:r>
              <a:r>
                <a:rPr lang="en-US" altLang="ja-JP" sz="1600" dirty="0">
                  <a:solidFill>
                    <a:srgbClr val="008000"/>
                  </a:solidFill>
                </a:rPr>
                <a:t>(“state: ”+ state);</a:t>
              </a:r>
            </a:p>
            <a:p>
              <a:r>
                <a:rPr lang="en-US" altLang="ja-JP" sz="1600" dirty="0">
                  <a:solidFill>
                    <a:srgbClr val="008000"/>
                  </a:solidFill>
                </a:rPr>
                <a:t>    </a:t>
              </a:r>
              <a:r>
                <a:rPr lang="en-US" altLang="ja-JP" sz="1600" dirty="0"/>
                <a:t>state = bar(state, </a:t>
              </a:r>
              <a:r>
                <a:rPr lang="en-US" altLang="ja-JP" sz="1600" dirty="0">
                  <a:solidFill>
                    <a:srgbClr val="008000"/>
                  </a:solidFill>
                </a:rPr>
                <a:t>true</a:t>
              </a:r>
              <a:r>
                <a:rPr lang="en-US" altLang="ja-JP" sz="1600" dirty="0"/>
                <a:t>);</a:t>
              </a:r>
            </a:p>
            <a:p>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r>
                <a:rPr lang="en-US" altLang="ja-JP" sz="1600" dirty="0"/>
                <a:t>}</a:t>
              </a:r>
              <a:endParaRPr lang="ja-JP" altLang="en-US" sz="1600" dirty="0"/>
            </a:p>
          </p:txBody>
        </p:sp>
        <p:sp>
          <p:nvSpPr>
            <p:cNvPr id="20" name="正方形/長方形 19"/>
            <p:cNvSpPr/>
            <p:nvPr/>
          </p:nvSpPr>
          <p:spPr>
            <a:xfrm>
              <a:off x="683095" y="-378467"/>
              <a:ext cx="2974258" cy="558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700" dirty="0" err="1" smtClean="0">
                  <a:solidFill>
                    <a:schemeClr val="tx1"/>
                  </a:solidFill>
                </a:rPr>
                <a:t>methodA</a:t>
              </a:r>
              <a:r>
                <a:rPr lang="ja-JP" altLang="en-US" sz="1700" dirty="0" smtClean="0">
                  <a:solidFill>
                    <a:schemeClr val="tx1"/>
                  </a:solidFill>
                </a:rPr>
                <a:t>作成</a:t>
              </a:r>
              <a:r>
                <a:rPr lang="en-US" altLang="ja-JP" sz="1700" dirty="0" smtClean="0">
                  <a:solidFill>
                    <a:schemeClr val="tx1"/>
                  </a:solidFill>
                </a:rPr>
                <a:t>+</a:t>
              </a:r>
            </a:p>
            <a:p>
              <a:pPr algn="ctr"/>
              <a:r>
                <a:rPr lang="ja-JP" altLang="en-US" sz="1700" dirty="0" smtClean="0">
                  <a:solidFill>
                    <a:schemeClr val="tx1"/>
                  </a:solidFill>
                </a:rPr>
                <a:t>ロギング機能</a:t>
              </a:r>
              <a:endParaRPr kumimoji="1" lang="ja-JP" altLang="en-US" sz="1700" dirty="0">
                <a:solidFill>
                  <a:schemeClr val="tx1"/>
                </a:solidFill>
              </a:endParaRPr>
            </a:p>
          </p:txBody>
        </p:sp>
      </p:grpSp>
      <p:sp>
        <p:nvSpPr>
          <p:cNvPr id="21" name="正方形/長方形 20"/>
          <p:cNvSpPr/>
          <p:nvPr/>
        </p:nvSpPr>
        <p:spPr>
          <a:xfrm>
            <a:off x="3215591" y="3356991"/>
            <a:ext cx="2849136" cy="24454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a:solidFill>
                  <a:schemeClr val="tx1"/>
                </a:solidFill>
              </a:rPr>
              <a:t>B</a:t>
            </a:r>
            <a:r>
              <a:rPr lang="en-US" altLang="ja-JP" dirty="0" smtClean="0">
                <a:solidFill>
                  <a:schemeClr val="tx1"/>
                </a:solidFill>
              </a:rPr>
              <a:t> 5/2 10:00</a:t>
            </a:r>
          </a:p>
          <a:p>
            <a:endParaRPr lang="en-US" altLang="ja-JP" dirty="0" smtClean="0">
              <a:solidFill>
                <a:schemeClr val="tx1"/>
              </a:solidFill>
            </a:endParaRPr>
          </a:p>
          <a:p>
            <a:endParaRPr lang="en-US" altLang="ja-JP" sz="1600" dirty="0" smtClean="0">
              <a:solidFill>
                <a:srgbClr val="008000"/>
              </a:solidFill>
            </a:endParaRPr>
          </a:p>
          <a:p>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a:solidFill>
                  <a:srgbClr val="008000"/>
                </a:solidFill>
              </a:rPr>
              <a:t>    state = bar(state, true);</a:t>
            </a:r>
          </a:p>
          <a:p>
            <a:pPr lvl="0"/>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smtClean="0">
                <a:solidFill>
                  <a:srgbClr val="008000"/>
                </a:solidFill>
              </a:rPr>
              <a:t>}</a:t>
            </a:r>
            <a:endParaRPr lang="en-US" altLang="ja-JP" dirty="0" smtClean="0">
              <a:solidFill>
                <a:srgbClr val="008000"/>
              </a:solidFill>
            </a:endParaRPr>
          </a:p>
        </p:txBody>
      </p:sp>
      <p:sp>
        <p:nvSpPr>
          <p:cNvPr id="22" name="四角形吹き出し 21"/>
          <p:cNvSpPr/>
          <p:nvPr/>
        </p:nvSpPr>
        <p:spPr>
          <a:xfrm>
            <a:off x="2175577" y="2449466"/>
            <a:ext cx="1099144" cy="612648"/>
          </a:xfrm>
          <a:prstGeom prst="wedgeRectCallout">
            <a:avLst>
              <a:gd name="adj1" fmla="val -137464"/>
              <a:gd name="adj2" fmla="val -21783"/>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pic>
        <p:nvPicPr>
          <p:cNvPr id="1026" name="Picture 2" descr="C:\Users\Owner\AppData\Local\Temp\MC90043394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3346872"/>
            <a:ext cx="1259029" cy="1259029"/>
          </a:xfrm>
          <a:prstGeom prst="rect">
            <a:avLst/>
          </a:prstGeom>
          <a:noFill/>
          <a:extLst>
            <a:ext uri="{909E8E84-426E-40DD-AFC4-6F175D3DCCD1}">
              <a14:hiddenFill xmlns:a14="http://schemas.microsoft.com/office/drawing/2010/main">
                <a:solidFill>
                  <a:srgbClr val="FFFFFF"/>
                </a:solidFill>
              </a14:hiddenFill>
            </a:ext>
          </a:extLst>
        </p:spPr>
      </p:pic>
      <p:sp>
        <p:nvSpPr>
          <p:cNvPr id="25" name="雲形吹き出し 24"/>
          <p:cNvSpPr/>
          <p:nvPr/>
        </p:nvSpPr>
        <p:spPr>
          <a:xfrm>
            <a:off x="6444208" y="2404564"/>
            <a:ext cx="2448750" cy="866819"/>
          </a:xfrm>
          <a:prstGeom prst="cloudCallout">
            <a:avLst>
              <a:gd name="adj1" fmla="val 14433"/>
              <a:gd name="adj2" fmla="val 77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ロギング機能はどれ？</a:t>
            </a:r>
            <a:endParaRPr kumimoji="1" lang="ja-JP" altLang="en-US" dirty="0">
              <a:solidFill>
                <a:schemeClr val="tx1"/>
              </a:solidFill>
            </a:endParaRPr>
          </a:p>
        </p:txBody>
      </p:sp>
      <p:sp>
        <p:nvSpPr>
          <p:cNvPr id="30" name="角丸四角形 29"/>
          <p:cNvSpPr/>
          <p:nvPr/>
        </p:nvSpPr>
        <p:spPr>
          <a:xfrm>
            <a:off x="539552" y="1628800"/>
            <a:ext cx="8003198" cy="720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rPr>
              <a:t>タスクリスト</a:t>
            </a:r>
            <a:endParaRPr lang="en-US" altLang="ja-JP" sz="2000" b="1" dirty="0">
              <a:solidFill>
                <a:schemeClr val="tx1"/>
              </a:solidFill>
            </a:endParaRPr>
          </a:p>
        </p:txBody>
      </p:sp>
      <p:sp>
        <p:nvSpPr>
          <p:cNvPr id="7" name="正方形/長方形 6"/>
          <p:cNvSpPr/>
          <p:nvPr/>
        </p:nvSpPr>
        <p:spPr>
          <a:xfrm>
            <a:off x="2042368"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sp>
        <p:nvSpPr>
          <p:cNvPr id="8" name="正方形/長方形 7"/>
          <p:cNvSpPr/>
          <p:nvPr/>
        </p:nvSpPr>
        <p:spPr>
          <a:xfrm>
            <a:off x="3284506"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sp>
        <p:nvSpPr>
          <p:cNvPr id="9" name="正方形/長方形 8"/>
          <p:cNvSpPr/>
          <p:nvPr/>
        </p:nvSpPr>
        <p:spPr>
          <a:xfrm>
            <a:off x="4526644"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methodB</a:t>
            </a:r>
            <a:r>
              <a:rPr kumimoji="1" lang="ja-JP" altLang="en-US" dirty="0" smtClean="0">
                <a:solidFill>
                  <a:schemeClr val="tx1"/>
                </a:solidFill>
              </a:rPr>
              <a:t>作成</a:t>
            </a:r>
            <a:endParaRPr kumimoji="1" lang="ja-JP" altLang="en-US" dirty="0">
              <a:solidFill>
                <a:schemeClr val="tx1"/>
              </a:solidFill>
            </a:endParaRPr>
          </a:p>
        </p:txBody>
      </p:sp>
      <p:sp>
        <p:nvSpPr>
          <p:cNvPr id="10" name="正方形/長方形 9"/>
          <p:cNvSpPr/>
          <p:nvPr/>
        </p:nvSpPr>
        <p:spPr>
          <a:xfrm>
            <a:off x="5768782"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バグ修正</a:t>
            </a:r>
            <a:endParaRPr kumimoji="1" lang="ja-JP" altLang="en-US" dirty="0">
              <a:solidFill>
                <a:schemeClr val="tx1"/>
              </a:solidFill>
            </a:endParaRPr>
          </a:p>
        </p:txBody>
      </p:sp>
      <p:sp>
        <p:nvSpPr>
          <p:cNvPr id="11" name="正方形/長方形 10"/>
          <p:cNvSpPr/>
          <p:nvPr/>
        </p:nvSpPr>
        <p:spPr>
          <a:xfrm>
            <a:off x="7010920" y="1691749"/>
            <a:ext cx="1152128" cy="6033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Rename</a:t>
            </a:r>
            <a:endParaRPr kumimoji="1" lang="ja-JP" altLang="en-US" dirty="0">
              <a:solidFill>
                <a:schemeClr val="tx1"/>
              </a:solidFill>
            </a:endParaRPr>
          </a:p>
        </p:txBody>
      </p:sp>
      <p:sp>
        <p:nvSpPr>
          <p:cNvPr id="29" name="雲形吹き出し 28"/>
          <p:cNvSpPr/>
          <p:nvPr/>
        </p:nvSpPr>
        <p:spPr>
          <a:xfrm>
            <a:off x="2037764" y="2581982"/>
            <a:ext cx="1479864" cy="612648"/>
          </a:xfrm>
          <a:prstGeom prst="cloudCallout">
            <a:avLst>
              <a:gd name="adj1" fmla="val -107800"/>
              <a:gd name="adj2" fmla="val -16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コミット</a:t>
            </a:r>
            <a:endParaRPr kumimoji="1" lang="en-US" altLang="ja-JP" dirty="0" smtClean="0">
              <a:solidFill>
                <a:schemeClr val="tx1"/>
              </a:solidFill>
            </a:endParaRPr>
          </a:p>
          <a:p>
            <a:pPr algn="ctr"/>
            <a:r>
              <a:rPr lang="ja-JP" altLang="en-US" dirty="0">
                <a:solidFill>
                  <a:schemeClr val="tx1"/>
                </a:solidFill>
              </a:rPr>
              <a:t>忘れ</a:t>
            </a:r>
            <a:endParaRPr kumimoji="1" lang="ja-JP" altLang="en-US" dirty="0">
              <a:solidFill>
                <a:schemeClr val="tx1"/>
              </a:solidFill>
            </a:endParaRPr>
          </a:p>
        </p:txBody>
      </p:sp>
      <p:sp>
        <p:nvSpPr>
          <p:cNvPr id="32" name="正方形/長方形 31"/>
          <p:cNvSpPr/>
          <p:nvPr/>
        </p:nvSpPr>
        <p:spPr>
          <a:xfrm>
            <a:off x="3215590" y="3720357"/>
            <a:ext cx="2849137" cy="554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smtClean="0">
                <a:solidFill>
                  <a:schemeClr val="tx1"/>
                </a:solidFill>
              </a:rPr>
              <a:t>methodA</a:t>
            </a:r>
            <a:r>
              <a:rPr lang="ja-JP" altLang="en-US" dirty="0" smtClean="0">
                <a:solidFill>
                  <a:schemeClr val="tx1"/>
                </a:solidFill>
              </a:rPr>
              <a:t>作成</a:t>
            </a:r>
            <a:r>
              <a:rPr lang="en-US" altLang="ja-JP" dirty="0" smtClean="0">
                <a:solidFill>
                  <a:schemeClr val="tx1"/>
                </a:solidFill>
              </a:rPr>
              <a:t>+</a:t>
            </a:r>
          </a:p>
          <a:p>
            <a:pPr algn="ctr"/>
            <a:r>
              <a:rPr lang="ja-JP" altLang="en-US" dirty="0" smtClean="0">
                <a:solidFill>
                  <a:schemeClr val="tx1"/>
                </a:solidFill>
              </a:rPr>
              <a:t>ロギング機能追加</a:t>
            </a:r>
            <a:endParaRPr kumimoji="1" lang="ja-JP" altLang="en-US" dirty="0">
              <a:solidFill>
                <a:schemeClr val="tx1"/>
              </a:solidFill>
            </a:endParaRPr>
          </a:p>
        </p:txBody>
      </p:sp>
      <p:sp>
        <p:nvSpPr>
          <p:cNvPr id="23" name="正方形/長方形 22"/>
          <p:cNvSpPr/>
          <p:nvPr/>
        </p:nvSpPr>
        <p:spPr>
          <a:xfrm>
            <a:off x="3271489" y="4273641"/>
            <a:ext cx="2641142" cy="1504729"/>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5079363" y="5049661"/>
            <a:ext cx="3948351" cy="1115643"/>
          </a:xfrm>
          <a:prstGeom prst="rect">
            <a:avLst/>
          </a:prstGeom>
          <a:solidFill>
            <a:schemeClr val="accent3">
              <a:lumMod val="9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chemeClr val="tx1"/>
                </a:solidFill>
              </a:rPr>
              <a:t>tangled-changeset</a:t>
            </a:r>
            <a:r>
              <a:rPr lang="en-US" altLang="ja-JP" sz="1600" dirty="0" smtClean="0">
                <a:solidFill>
                  <a:schemeClr val="tx1"/>
                </a:solidFill>
              </a:rPr>
              <a:t>[4]</a:t>
            </a:r>
          </a:p>
          <a:p>
            <a:pPr algn="ctr"/>
            <a:r>
              <a:rPr lang="ja-JP" altLang="en-US" sz="2400" dirty="0" smtClean="0">
                <a:solidFill>
                  <a:schemeClr val="tx1"/>
                </a:solidFill>
              </a:rPr>
              <a:t>複数のタスクが混在する</a:t>
            </a:r>
            <a:endParaRPr lang="en-US" altLang="ja-JP" sz="2400" dirty="0" smtClean="0">
              <a:solidFill>
                <a:schemeClr val="tx1"/>
              </a:solidFill>
            </a:endParaRPr>
          </a:p>
          <a:p>
            <a:pPr algn="ctr"/>
            <a:r>
              <a:rPr kumimoji="1" lang="en-US" altLang="ja-JP" sz="2400" dirty="0" smtClean="0">
                <a:solidFill>
                  <a:schemeClr val="tx1"/>
                </a:solidFill>
              </a:rPr>
              <a:t>changeset</a:t>
            </a:r>
          </a:p>
        </p:txBody>
      </p:sp>
    </p:spTree>
    <p:extLst>
      <p:ext uri="{BB962C8B-B14F-4D97-AF65-F5344CB8AC3E}">
        <p14:creationId xmlns:p14="http://schemas.microsoft.com/office/powerpoint/2010/main" val="9844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7"/>
                                        </p:tgtEl>
                                        <p:attrNameLst>
                                          <p:attrName>fillcolor</p:attrName>
                                        </p:attrNameLst>
                                      </p:cBhvr>
                                      <p:to>
                                        <a:srgbClr val="CCFF66"/>
                                      </p:to>
                                    </p:animClr>
                                    <p:set>
                                      <p:cBhvr>
                                        <p:cTn id="7" dur="1000" fill="hold"/>
                                        <p:tgtEl>
                                          <p:spTgt spid="7"/>
                                        </p:tgtEl>
                                        <p:attrNameLst>
                                          <p:attrName>fill.type</p:attrName>
                                        </p:attrNameLst>
                                      </p:cBhvr>
                                      <p:to>
                                        <p:strVal val="solid"/>
                                      </p:to>
                                    </p:set>
                                    <p:set>
                                      <p:cBhvr>
                                        <p:cTn id="8" dur="1000" fill="hold"/>
                                        <p:tgtEl>
                                          <p:spTgt spid="7"/>
                                        </p:tgtEl>
                                        <p:attrNameLst>
                                          <p:attrName>fill.on</p:attrName>
                                        </p:attrNameLst>
                                      </p:cBhvr>
                                      <p:to>
                                        <p:strVal val="true"/>
                                      </p:to>
                                    </p:set>
                                  </p:childTnLst>
                                </p:cTn>
                              </p:par>
                              <p:par>
                                <p:cTn id="9" presetID="7" presetClass="emph" presetSubtype="2" fill="hold" nodeType="withEffect">
                                  <p:stCondLst>
                                    <p:cond delay="0"/>
                                  </p:stCondLst>
                                  <p:childTnLst>
                                    <p:animClr clrSpc="rgb" dir="cw">
                                      <p:cBhvr>
                                        <p:cTn id="10" dur="1000" fill="hold"/>
                                        <p:tgtEl>
                                          <p:spTgt spid="7"/>
                                        </p:tgtEl>
                                        <p:attrNameLst>
                                          <p:attrName>stroke.color</p:attrName>
                                        </p:attrNameLst>
                                      </p:cBhvr>
                                      <p:to>
                                        <a:schemeClr val="folHlink"/>
                                      </p:to>
                                    </p:animClr>
                                    <p:set>
                                      <p:cBhvr>
                                        <p:cTn id="11" dur="1000" fill="hold"/>
                                        <p:tgtEl>
                                          <p:spTgt spid="7"/>
                                        </p:tgtEl>
                                        <p:attrNameLst>
                                          <p:attrName>stroke.on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7" presetClass="emph" presetSubtype="2" fill="hold" nodeType="clickEffect">
                                  <p:stCondLst>
                                    <p:cond delay="0"/>
                                  </p:stCondLst>
                                  <p:childTnLst>
                                    <p:animClr clrSpc="rgb" dir="cw">
                                      <p:cBhvr>
                                        <p:cTn id="24" dur="1000" fill="hold"/>
                                        <p:tgtEl>
                                          <p:spTgt spid="8"/>
                                        </p:tgtEl>
                                        <p:attrNameLst>
                                          <p:attrName>stroke.color</p:attrName>
                                        </p:attrNameLst>
                                      </p:cBhvr>
                                      <p:to>
                                        <a:schemeClr val="folHlink"/>
                                      </p:to>
                                    </p:animClr>
                                    <p:set>
                                      <p:cBhvr>
                                        <p:cTn id="25" dur="1000" fill="hold"/>
                                        <p:tgtEl>
                                          <p:spTgt spid="8"/>
                                        </p:tgtEl>
                                        <p:attrNameLst>
                                          <p:attrName>stroke.on</p:attrName>
                                        </p:attrNameLst>
                                      </p:cBhvr>
                                      <p:to>
                                        <p:strVal val="true"/>
                                      </p:to>
                                    </p:set>
                                  </p:childTnLst>
                                </p:cTn>
                              </p:par>
                              <p:par>
                                <p:cTn id="26" presetID="1" presetClass="emph" presetSubtype="2" fill="hold" nodeType="withEffect">
                                  <p:stCondLst>
                                    <p:cond delay="0"/>
                                  </p:stCondLst>
                                  <p:childTnLst>
                                    <p:animClr clrSpc="rgb" dir="cw">
                                      <p:cBhvr>
                                        <p:cTn id="27" dur="1000" fill="hold"/>
                                        <p:tgtEl>
                                          <p:spTgt spid="8"/>
                                        </p:tgtEl>
                                        <p:attrNameLst>
                                          <p:attrName>fillcolor</p:attrName>
                                        </p:attrNameLst>
                                      </p:cBhvr>
                                      <p:to>
                                        <a:srgbClr val="CCFF66"/>
                                      </p:to>
                                    </p:animClr>
                                    <p:set>
                                      <p:cBhvr>
                                        <p:cTn id="28" dur="1000" fill="hold"/>
                                        <p:tgtEl>
                                          <p:spTgt spid="8"/>
                                        </p:tgtEl>
                                        <p:attrNameLst>
                                          <p:attrName>fill.type</p:attrName>
                                        </p:attrNameLst>
                                      </p:cBhvr>
                                      <p:to>
                                        <p:strVal val="solid"/>
                                      </p:to>
                                    </p:set>
                                    <p:set>
                                      <p:cBhvr>
                                        <p:cTn id="29" dur="1000" fill="hold"/>
                                        <p:tgtEl>
                                          <p:spTgt spid="8"/>
                                        </p:tgtEl>
                                        <p:attrNameLst>
                                          <p:attrName>fill.on</p:attrName>
                                        </p:attrNameLst>
                                      </p:cBhvr>
                                      <p:to>
                                        <p:strVal val="true"/>
                                      </p:to>
                                    </p:se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xit" presetSubtype="0" fill="hold" grpId="1" nodeType="with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22" presetClass="entr" presetSubtype="4"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100"/>
                                        <p:tgtEl>
                                          <p:spTgt spid="22"/>
                                        </p:tgtEl>
                                      </p:cBhvr>
                                    </p:animEffect>
                                  </p:childTnLst>
                                </p:cTn>
                              </p:par>
                            </p:childTnLst>
                          </p:cTn>
                        </p:par>
                        <p:par>
                          <p:cTn id="45" fill="hold">
                            <p:stCondLst>
                              <p:cond delay="500"/>
                            </p:stCondLst>
                            <p:childTnLst>
                              <p:par>
                                <p:cTn id="46" presetID="42" presetClass="path" presetSubtype="0" accel="50000" decel="50000" fill="hold" nodeType="afterEffect">
                                  <p:stCondLst>
                                    <p:cond delay="0"/>
                                  </p:stCondLst>
                                  <p:childTnLst>
                                    <p:animMotion origin="layout" path="M 0.00625 0.03449 L 0.33438 -0.05856 " pathEditMode="relative" rAng="0" ptsTypes="AA">
                                      <p:cBhvr>
                                        <p:cTn id="47" dur="1000" fill="hold"/>
                                        <p:tgtEl>
                                          <p:spTgt spid="18"/>
                                        </p:tgtEl>
                                        <p:attrNameLst>
                                          <p:attrName>ppt_x</p:attrName>
                                          <p:attrName>ppt_y</p:attrName>
                                        </p:attrNameLst>
                                      </p:cBhvr>
                                      <p:rCtr x="16406" y="-4653"/>
                                    </p:animMotion>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xit" presetSubtype="0" fill="hold"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animBg="1"/>
      <p:bldP spid="25" grpId="0" animBg="1"/>
      <p:bldP spid="29" grpId="0" animBg="1"/>
      <p:bldP spid="29" grpId="1" animBg="1"/>
      <p:bldP spid="3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研究の目的</a:t>
            </a:r>
            <a:endParaRPr kumimoji="1" lang="ja-JP" altLang="en-US" dirty="0"/>
          </a:p>
        </p:txBody>
      </p:sp>
      <p:sp>
        <p:nvSpPr>
          <p:cNvPr id="3" name="コンテンツ プレースホルダー 2"/>
          <p:cNvSpPr>
            <a:spLocks noGrp="1"/>
          </p:cNvSpPr>
          <p:nvPr>
            <p:ph idx="1"/>
          </p:nvPr>
        </p:nvSpPr>
        <p:spPr/>
        <p:txBody>
          <a:bodyPr/>
          <a:lstStyle/>
          <a:p>
            <a:endParaRPr lang="en-US" altLang="ja-JP" dirty="0"/>
          </a:p>
          <a:p>
            <a:endParaRPr kumimoji="1" lang="ja-JP" altLang="en-US" dirty="0"/>
          </a:p>
        </p:txBody>
      </p:sp>
      <p:sp>
        <p:nvSpPr>
          <p:cNvPr id="4" name="日付プレースホルダー 3"/>
          <p:cNvSpPr>
            <a:spLocks noGrp="1"/>
          </p:cNvSpPr>
          <p:nvPr>
            <p:ph type="dt" sz="half" idx="10"/>
          </p:nvPr>
        </p:nvSpPr>
        <p:spPr/>
        <p:txBody>
          <a:bodyPr/>
          <a:lstStyle/>
          <a:p>
            <a:fld id="{7AB273D6-45DC-451D-8E77-D8DDA0C562D1}"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315A762B-A7CB-4288-AEB4-37B69ED0735D}" type="slidenum">
              <a:rPr kumimoji="1" lang="ja-JP" altLang="en-US" smtClean="0"/>
              <a:t>7</a:t>
            </a:fld>
            <a:endParaRPr kumimoji="1" lang="ja-JP" altLang="en-US"/>
          </a:p>
        </p:txBody>
      </p:sp>
      <p:sp>
        <p:nvSpPr>
          <p:cNvPr id="6" name="正方形/長方形 5"/>
          <p:cNvSpPr/>
          <p:nvPr/>
        </p:nvSpPr>
        <p:spPr>
          <a:xfrm>
            <a:off x="827584" y="1603612"/>
            <a:ext cx="7632848" cy="4572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altLang="ja-JP" sz="3200" kern="0" dirty="0" smtClean="0">
                <a:solidFill>
                  <a:srgbClr val="FF0000"/>
                </a:solidFill>
              </a:rPr>
              <a:t>TLC</a:t>
            </a:r>
            <a:r>
              <a:rPr lang="ja-JP" altLang="en-US" sz="3200" kern="0" dirty="0" smtClean="0">
                <a:solidFill>
                  <a:srgbClr val="FF0000"/>
                </a:solidFill>
              </a:rPr>
              <a:t>に準拠した履歴の再構築を支援する</a:t>
            </a:r>
            <a:endParaRPr lang="en-US" altLang="ja-JP" sz="3200" kern="0" dirty="0" smtClean="0">
              <a:solidFill>
                <a:srgbClr val="FF0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1" y="2365136"/>
            <a:ext cx="1714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円柱 7"/>
          <p:cNvSpPr/>
          <p:nvPr/>
        </p:nvSpPr>
        <p:spPr>
          <a:xfrm>
            <a:off x="5940152" y="2745003"/>
            <a:ext cx="3096344" cy="3446974"/>
          </a:xfrm>
          <a:prstGeom prst="can">
            <a:avLst>
              <a:gd name="adj" fmla="val 13762"/>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chemeClr val="tx1"/>
                </a:solidFill>
              </a:rPr>
              <a:t>VCS</a:t>
            </a:r>
          </a:p>
          <a:p>
            <a:pPr algn="ctr"/>
            <a:endParaRPr lang="en-US" altLang="ja-JP"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p:txBody>
      </p:sp>
      <p:sp>
        <p:nvSpPr>
          <p:cNvPr id="9" name="Document"/>
          <p:cNvSpPr>
            <a:spLocks noEditPoints="1" noChangeArrowheads="1"/>
          </p:cNvSpPr>
          <p:nvPr/>
        </p:nvSpPr>
        <p:spPr bwMode="auto">
          <a:xfrm>
            <a:off x="35496" y="4209398"/>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lgn="ctr"/>
            <a:endParaRPr lang="en-US" altLang="ja-JP" sz="2000" dirty="0">
              <a:ea typeface="MS UI Gothic" pitchFamily="50" charset="-128"/>
            </a:endParaRPr>
          </a:p>
        </p:txBody>
      </p:sp>
      <p:sp>
        <p:nvSpPr>
          <p:cNvPr id="10" name="Document"/>
          <p:cNvSpPr>
            <a:spLocks noEditPoints="1" noChangeArrowheads="1"/>
          </p:cNvSpPr>
          <p:nvPr/>
        </p:nvSpPr>
        <p:spPr bwMode="auto">
          <a:xfrm>
            <a:off x="35496" y="4204050"/>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11" name="Document"/>
          <p:cNvSpPr>
            <a:spLocks noEditPoints="1" noChangeArrowheads="1"/>
          </p:cNvSpPr>
          <p:nvPr/>
        </p:nvSpPr>
        <p:spPr bwMode="auto">
          <a:xfrm>
            <a:off x="35496" y="4083822"/>
            <a:ext cx="2974259"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endParaRPr lang="en-US" altLang="ja-JP" sz="1600" dirty="0"/>
          </a:p>
          <a:p>
            <a:r>
              <a:rPr lang="en-US" altLang="ja-JP" sz="1600" dirty="0"/>
              <a:t>    </a:t>
            </a:r>
            <a:r>
              <a:rPr lang="en-US" altLang="ja-JP" sz="1600" dirty="0" err="1">
                <a:solidFill>
                  <a:srgbClr val="008000"/>
                </a:solidFill>
              </a:rPr>
              <a:t>log.trace</a:t>
            </a:r>
            <a:r>
              <a:rPr lang="en-US" altLang="ja-JP" sz="1600" dirty="0">
                <a:solidFill>
                  <a:srgbClr val="008000"/>
                </a:solidFill>
              </a:rPr>
              <a:t>(“state: ”+ state);</a:t>
            </a:r>
          </a:p>
          <a:p>
            <a:r>
              <a:rPr lang="en-US" altLang="ja-JP" sz="1600" dirty="0">
                <a:solidFill>
                  <a:srgbClr val="008000"/>
                </a:solidFill>
              </a:rPr>
              <a:t>    </a:t>
            </a:r>
            <a:r>
              <a:rPr lang="en-US" altLang="ja-JP" sz="1600" dirty="0"/>
              <a:t>state = bar(state, </a:t>
            </a:r>
            <a:r>
              <a:rPr lang="en-US" altLang="ja-JP" sz="1600" dirty="0">
                <a:solidFill>
                  <a:srgbClr val="008000"/>
                </a:solidFill>
              </a:rPr>
              <a:t>true</a:t>
            </a:r>
            <a:r>
              <a:rPr lang="en-US" altLang="ja-JP" sz="1600" dirty="0"/>
              <a:t>);</a:t>
            </a:r>
          </a:p>
          <a:p>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r>
              <a:rPr lang="en-US" altLang="ja-JP" sz="1600" dirty="0"/>
              <a:t>}</a:t>
            </a:r>
            <a:endParaRPr lang="ja-JP" altLang="en-US" sz="1600" dirty="0"/>
          </a:p>
        </p:txBody>
      </p:sp>
      <p:sp>
        <p:nvSpPr>
          <p:cNvPr id="23" name="正方形/長方形 22"/>
          <p:cNvSpPr/>
          <p:nvPr/>
        </p:nvSpPr>
        <p:spPr>
          <a:xfrm>
            <a:off x="6084464" y="3428999"/>
            <a:ext cx="2802215" cy="165618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smtClean="0">
                <a:solidFill>
                  <a:schemeClr val="tx1"/>
                </a:solidFill>
              </a:rPr>
              <a:t>A 5/1 12:00</a:t>
            </a:r>
          </a:p>
          <a:p>
            <a:endParaRPr lang="en-US" altLang="ja-JP" dirty="0" smtClean="0">
              <a:solidFill>
                <a:schemeClr val="tx1"/>
              </a:solidFill>
            </a:endParaRPr>
          </a:p>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a:t>
            </a:r>
            <a:r>
              <a:rPr lang="en-US" altLang="ja-JP" sz="1600" dirty="0">
                <a:solidFill>
                  <a:srgbClr val="008000"/>
                </a:solidFill>
              </a:rPr>
              <a:t>(int state) {</a:t>
            </a:r>
          </a:p>
          <a:p>
            <a:pPr lvl="0"/>
            <a:r>
              <a:rPr lang="en-US" altLang="ja-JP" sz="1600" dirty="0">
                <a:solidFill>
                  <a:srgbClr val="008000"/>
                </a:solidFill>
              </a:rPr>
              <a:t>    </a:t>
            </a:r>
            <a:r>
              <a:rPr lang="ja-JP" altLang="en-US" sz="1600" dirty="0">
                <a:solidFill>
                  <a:srgbClr val="008000"/>
                </a:solidFill>
              </a:rPr>
              <a:t>・・・・</a:t>
            </a:r>
            <a:endParaRPr lang="en-US" altLang="ja-JP" sz="1600" dirty="0">
              <a:solidFill>
                <a:srgbClr val="008000"/>
              </a:solidFill>
            </a:endParaRPr>
          </a:p>
          <a:p>
            <a:pPr lvl="0"/>
            <a:r>
              <a:rPr lang="en-US" altLang="ja-JP" sz="1600" dirty="0">
                <a:solidFill>
                  <a:srgbClr val="008000"/>
                </a:solidFill>
              </a:rPr>
              <a:t>    state = bar(state, false);</a:t>
            </a:r>
          </a:p>
          <a:p>
            <a:pPr lvl="0"/>
            <a:r>
              <a:rPr lang="en-US" altLang="ja-JP" sz="1600" dirty="0" smtClean="0">
                <a:solidFill>
                  <a:srgbClr val="008000"/>
                </a:solidFill>
              </a:rPr>
              <a:t>}</a:t>
            </a:r>
          </a:p>
        </p:txBody>
      </p:sp>
      <p:sp>
        <p:nvSpPr>
          <p:cNvPr id="33" name="四角形吹き出し 32"/>
          <p:cNvSpPr/>
          <p:nvPr/>
        </p:nvSpPr>
        <p:spPr>
          <a:xfrm>
            <a:off x="1910611" y="2436707"/>
            <a:ext cx="1099144" cy="612648"/>
          </a:xfrm>
          <a:prstGeom prst="wedgeRectCallout">
            <a:avLst>
              <a:gd name="adj1" fmla="val -137464"/>
              <a:gd name="adj2" fmla="val -21783"/>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再構築</a:t>
            </a:r>
            <a:endParaRPr kumimoji="1" lang="ja-JP" altLang="en-US" sz="2400" dirty="0">
              <a:solidFill>
                <a:schemeClr val="tx1"/>
              </a:solidFill>
            </a:endParaRPr>
          </a:p>
        </p:txBody>
      </p:sp>
      <p:sp>
        <p:nvSpPr>
          <p:cNvPr id="16" name="四角形吹き出し 15"/>
          <p:cNvSpPr/>
          <p:nvPr/>
        </p:nvSpPr>
        <p:spPr>
          <a:xfrm>
            <a:off x="1910611" y="3049355"/>
            <a:ext cx="1099144" cy="612648"/>
          </a:xfrm>
          <a:prstGeom prst="wedgeRectCallout">
            <a:avLst>
              <a:gd name="adj1" fmla="val -81187"/>
              <a:gd name="adj2" fmla="val -8614"/>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コミット</a:t>
            </a:r>
            <a:endParaRPr kumimoji="1" lang="ja-JP" altLang="en-US" sz="2400" dirty="0">
              <a:solidFill>
                <a:schemeClr val="tx1"/>
              </a:solidFill>
            </a:endParaRPr>
          </a:p>
        </p:txBody>
      </p:sp>
      <p:grpSp>
        <p:nvGrpSpPr>
          <p:cNvPr id="40" name="グループ化 39"/>
          <p:cNvGrpSpPr/>
          <p:nvPr/>
        </p:nvGrpSpPr>
        <p:grpSpPr>
          <a:xfrm>
            <a:off x="3037901" y="2290088"/>
            <a:ext cx="2830052" cy="1825347"/>
            <a:chOff x="3037901" y="2290088"/>
            <a:chExt cx="2830052" cy="1825347"/>
          </a:xfrm>
        </p:grpSpPr>
        <p:sp>
          <p:nvSpPr>
            <p:cNvPr id="25" name="Document"/>
            <p:cNvSpPr>
              <a:spLocks noEditPoints="1" noChangeArrowheads="1"/>
            </p:cNvSpPr>
            <p:nvPr/>
          </p:nvSpPr>
          <p:spPr bwMode="auto">
            <a:xfrm>
              <a:off x="3037901" y="2564904"/>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36" name="正方形/長方形 35"/>
            <p:cNvSpPr/>
            <p:nvPr/>
          </p:nvSpPr>
          <p:spPr>
            <a:xfrm>
              <a:off x="3050191" y="2290088"/>
              <a:ext cx="2817762" cy="288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grpSp>
      <p:grpSp>
        <p:nvGrpSpPr>
          <p:cNvPr id="41" name="グループ化 40"/>
          <p:cNvGrpSpPr/>
          <p:nvPr/>
        </p:nvGrpSpPr>
        <p:grpSpPr>
          <a:xfrm>
            <a:off x="3037901" y="4257090"/>
            <a:ext cx="2947397" cy="2337008"/>
            <a:chOff x="3037901" y="3854969"/>
            <a:chExt cx="2947397" cy="2337008"/>
          </a:xfrm>
        </p:grpSpPr>
        <p:sp>
          <p:nvSpPr>
            <p:cNvPr id="26" name="Document"/>
            <p:cNvSpPr>
              <a:spLocks noEditPoints="1" noChangeArrowheads="1"/>
            </p:cNvSpPr>
            <p:nvPr/>
          </p:nvSpPr>
          <p:spPr bwMode="auto">
            <a:xfrm>
              <a:off x="3037901" y="4158395"/>
              <a:ext cx="2902251"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endParaRPr lang="en-US" altLang="ja-JP" sz="1600" dirty="0"/>
            </a:p>
            <a:p>
              <a:r>
                <a:rPr lang="en-US" altLang="ja-JP" sz="1600" dirty="0"/>
                <a:t>    </a:t>
              </a:r>
              <a:r>
                <a:rPr lang="en-US" altLang="ja-JP" sz="1600" dirty="0" err="1">
                  <a:solidFill>
                    <a:srgbClr val="008000"/>
                  </a:solidFill>
                </a:rPr>
                <a:t>log.trace</a:t>
              </a:r>
              <a:r>
                <a:rPr lang="en-US" altLang="ja-JP" sz="1600" dirty="0">
                  <a:solidFill>
                    <a:srgbClr val="008000"/>
                  </a:solidFill>
                </a:rPr>
                <a:t>(“state: ”+ state);</a:t>
              </a:r>
            </a:p>
            <a:p>
              <a:r>
                <a:rPr lang="en-US" altLang="ja-JP" sz="1600" dirty="0">
                  <a:solidFill>
                    <a:srgbClr val="008000"/>
                  </a:solidFill>
                </a:rPr>
                <a:t>    </a:t>
              </a:r>
              <a:r>
                <a:rPr lang="en-US" altLang="ja-JP" sz="1600" dirty="0"/>
                <a:t>state = bar(state, </a:t>
              </a:r>
              <a:r>
                <a:rPr lang="en-US" altLang="ja-JP" sz="1600" dirty="0">
                  <a:solidFill>
                    <a:srgbClr val="008000"/>
                  </a:solidFill>
                </a:rPr>
                <a:t>true</a:t>
              </a:r>
              <a:r>
                <a:rPr lang="en-US" altLang="ja-JP" sz="1600" dirty="0"/>
                <a:t>);</a:t>
              </a:r>
            </a:p>
            <a:p>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r>
                <a:rPr lang="en-US" altLang="ja-JP" sz="1600" dirty="0"/>
                <a:t>}</a:t>
              </a:r>
              <a:endParaRPr lang="ja-JP" altLang="en-US" sz="1600" dirty="0"/>
            </a:p>
          </p:txBody>
        </p:sp>
        <p:sp>
          <p:nvSpPr>
            <p:cNvPr id="37" name="正方形/長方形 36"/>
            <p:cNvSpPr/>
            <p:nvPr/>
          </p:nvSpPr>
          <p:spPr>
            <a:xfrm>
              <a:off x="3050191" y="3854969"/>
              <a:ext cx="2935107" cy="32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grpSp>
      <p:sp>
        <p:nvSpPr>
          <p:cNvPr id="24" name="正方形/長方形 23"/>
          <p:cNvSpPr/>
          <p:nvPr/>
        </p:nvSpPr>
        <p:spPr>
          <a:xfrm>
            <a:off x="6084464" y="4063855"/>
            <a:ext cx="2798014" cy="2040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履歴</a:t>
            </a:r>
            <a:r>
              <a:rPr lang="en-US" altLang="ja-JP" dirty="0">
                <a:solidFill>
                  <a:schemeClr val="tx1"/>
                </a:solidFill>
              </a:rPr>
              <a:t>B</a:t>
            </a:r>
            <a:r>
              <a:rPr lang="en-US" altLang="ja-JP" dirty="0" smtClean="0">
                <a:solidFill>
                  <a:schemeClr val="tx1"/>
                </a:solidFill>
              </a:rPr>
              <a:t> 5/2 10:00</a:t>
            </a:r>
          </a:p>
          <a:p>
            <a:endParaRPr lang="en-US" altLang="ja-JP" dirty="0" smtClean="0">
              <a:solidFill>
                <a:schemeClr val="tx1"/>
              </a:solidFill>
            </a:endParaRPr>
          </a:p>
          <a:p>
            <a:r>
              <a:rPr lang="en-US" altLang="ja-JP" sz="1600" dirty="0" smtClean="0">
                <a:solidFill>
                  <a:srgbClr val="000000"/>
                </a:solidFill>
              </a:rPr>
              <a:t>int </a:t>
            </a:r>
            <a:r>
              <a:rPr lang="en-US" altLang="ja-JP" sz="1600" dirty="0" err="1" smtClean="0">
                <a:solidFill>
                  <a:srgbClr val="000000"/>
                </a:solidFill>
              </a:rPr>
              <a:t>methodA</a:t>
            </a:r>
            <a:r>
              <a:rPr lang="en-US" altLang="ja-JP" sz="1600" dirty="0" smtClean="0">
                <a:solidFill>
                  <a:srgbClr val="000000"/>
                </a:solidFill>
              </a:rPr>
              <a:t> </a:t>
            </a:r>
            <a:r>
              <a:rPr lang="en-US" altLang="ja-JP" sz="1600" dirty="0">
                <a:solidFill>
                  <a:srgbClr val="000000"/>
                </a:solidFill>
              </a:rPr>
              <a:t>(int state) {</a:t>
            </a:r>
          </a:p>
          <a:p>
            <a:pPr lvl="0"/>
            <a:r>
              <a:rPr lang="en-US" altLang="ja-JP" sz="1600" dirty="0">
                <a:solidFill>
                  <a:srgbClr val="000000"/>
                </a:solidFill>
              </a:rPr>
              <a:t>    </a:t>
            </a:r>
            <a:r>
              <a:rPr lang="ja-JP" altLang="en-US" sz="1600" dirty="0">
                <a:solidFill>
                  <a:srgbClr val="000000"/>
                </a:solidFill>
              </a:rPr>
              <a:t>・・・・</a:t>
            </a:r>
            <a:endParaRPr lang="en-US" altLang="ja-JP" sz="1600" dirty="0">
              <a:solidFill>
                <a:srgbClr val="000000"/>
              </a:solidFill>
            </a:endParaRPr>
          </a:p>
          <a:p>
            <a:pPr lvl="0"/>
            <a:r>
              <a:rPr lang="en-US" altLang="ja-JP" sz="1600" dirty="0">
                <a:solidFill>
                  <a:srgbClr val="000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a:solidFill>
                  <a:srgbClr val="008000"/>
                </a:solidFill>
              </a:rPr>
              <a:t>    </a:t>
            </a:r>
            <a:r>
              <a:rPr lang="en-US" altLang="ja-JP" sz="1600" dirty="0">
                <a:solidFill>
                  <a:srgbClr val="000000"/>
                </a:solidFill>
              </a:rPr>
              <a:t>state = bar(state, </a:t>
            </a:r>
            <a:r>
              <a:rPr lang="en-US" altLang="ja-JP" sz="1600" dirty="0">
                <a:solidFill>
                  <a:srgbClr val="008000"/>
                </a:solidFill>
              </a:rPr>
              <a:t>true</a:t>
            </a:r>
            <a:r>
              <a:rPr lang="en-US" altLang="ja-JP" sz="1600" dirty="0">
                <a:solidFill>
                  <a:srgbClr val="000000"/>
                </a:solidFill>
              </a:rPr>
              <a:t>);</a:t>
            </a:r>
          </a:p>
          <a:p>
            <a:pPr lvl="0"/>
            <a:r>
              <a:rPr lang="en-US" altLang="ja-JP" sz="1600" dirty="0">
                <a:solidFill>
                  <a:srgbClr val="008000"/>
                </a:solidFill>
              </a:rPr>
              <a:t>    </a:t>
            </a:r>
            <a:r>
              <a:rPr lang="en-US" altLang="ja-JP" sz="1600" dirty="0" err="1">
                <a:solidFill>
                  <a:srgbClr val="008000"/>
                </a:solidFill>
              </a:rPr>
              <a:t>log.trace</a:t>
            </a:r>
            <a:r>
              <a:rPr lang="en-US" altLang="ja-JP" sz="1600" dirty="0">
                <a:solidFill>
                  <a:srgbClr val="008000"/>
                </a:solidFill>
              </a:rPr>
              <a:t>(“state: ”+ state);</a:t>
            </a:r>
          </a:p>
          <a:p>
            <a:pPr lvl="0"/>
            <a:r>
              <a:rPr lang="en-US" altLang="ja-JP" sz="1600" dirty="0" smtClean="0">
                <a:solidFill>
                  <a:srgbClr val="000000"/>
                </a:solidFill>
              </a:rPr>
              <a:t>}</a:t>
            </a:r>
            <a:endParaRPr lang="en-US" altLang="ja-JP" dirty="0" smtClean="0">
              <a:solidFill>
                <a:schemeClr val="tx1"/>
              </a:solidFill>
            </a:endParaRPr>
          </a:p>
        </p:txBody>
      </p:sp>
      <p:sp>
        <p:nvSpPr>
          <p:cNvPr id="39" name="正方形/長方形 38"/>
          <p:cNvSpPr/>
          <p:nvPr/>
        </p:nvSpPr>
        <p:spPr>
          <a:xfrm>
            <a:off x="6084464" y="4351657"/>
            <a:ext cx="2802215"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grpSp>
        <p:nvGrpSpPr>
          <p:cNvPr id="42" name="グループ化 41"/>
          <p:cNvGrpSpPr/>
          <p:nvPr/>
        </p:nvGrpSpPr>
        <p:grpSpPr>
          <a:xfrm>
            <a:off x="3037901" y="2276872"/>
            <a:ext cx="2830052" cy="1841816"/>
            <a:chOff x="3037901" y="2273619"/>
            <a:chExt cx="2830052" cy="1841816"/>
          </a:xfrm>
        </p:grpSpPr>
        <p:sp>
          <p:nvSpPr>
            <p:cNvPr id="43" name="Document"/>
            <p:cNvSpPr>
              <a:spLocks noEditPoints="1" noChangeArrowheads="1"/>
            </p:cNvSpPr>
            <p:nvPr/>
          </p:nvSpPr>
          <p:spPr bwMode="auto">
            <a:xfrm>
              <a:off x="3037901" y="2564904"/>
              <a:ext cx="2830052" cy="15505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lvl="0"/>
              <a:r>
                <a:rPr lang="en-US" altLang="ja-JP" sz="1600" dirty="0" smtClean="0">
                  <a:solidFill>
                    <a:srgbClr val="008000"/>
                  </a:solidFill>
                </a:rPr>
                <a:t>int </a:t>
              </a:r>
              <a:r>
                <a:rPr lang="en-US" altLang="ja-JP" sz="1600" dirty="0" err="1" smtClean="0">
                  <a:solidFill>
                    <a:srgbClr val="008000"/>
                  </a:solidFill>
                </a:rPr>
                <a:t>methodA</a:t>
              </a:r>
              <a:r>
                <a:rPr lang="en-US" altLang="ja-JP" sz="1600" dirty="0" smtClean="0">
                  <a:solidFill>
                    <a:srgbClr val="008000"/>
                  </a:solidFill>
                </a:rPr>
                <a:t> (int state) {</a:t>
              </a:r>
            </a:p>
            <a:p>
              <a:pPr lvl="0"/>
              <a:r>
                <a:rPr lang="en-US" altLang="ja-JP" sz="1600" dirty="0" smtClean="0">
                  <a:solidFill>
                    <a:srgbClr val="008000"/>
                  </a:solidFill>
                </a:rPr>
                <a:t>    </a:t>
              </a:r>
              <a:r>
                <a:rPr lang="ja-JP" altLang="en-US" sz="1600" dirty="0" smtClean="0">
                  <a:solidFill>
                    <a:srgbClr val="008000"/>
                  </a:solidFill>
                </a:rPr>
                <a:t>・・・・</a:t>
              </a:r>
              <a:endParaRPr lang="en-US" altLang="ja-JP" sz="1600" dirty="0" smtClean="0">
                <a:solidFill>
                  <a:srgbClr val="008000"/>
                </a:solidFill>
              </a:endParaRPr>
            </a:p>
            <a:p>
              <a:pPr lvl="0"/>
              <a:r>
                <a:rPr lang="en-US" altLang="ja-JP" sz="1600" dirty="0" smtClean="0">
                  <a:solidFill>
                    <a:srgbClr val="008000"/>
                  </a:solidFill>
                </a:rPr>
                <a:t>    state = bar(state, false);</a:t>
              </a:r>
            </a:p>
            <a:p>
              <a:pPr lvl="0"/>
              <a:r>
                <a:rPr lang="en-US" altLang="ja-JP" sz="1600" dirty="0" smtClean="0">
                  <a:solidFill>
                    <a:srgbClr val="008000"/>
                  </a:solidFill>
                </a:rPr>
                <a:t>}</a:t>
              </a:r>
              <a:endParaRPr lang="ja-JP" altLang="en-US" sz="1600" dirty="0">
                <a:solidFill>
                  <a:srgbClr val="008000"/>
                </a:solidFill>
              </a:endParaRPr>
            </a:p>
          </p:txBody>
        </p:sp>
        <p:sp>
          <p:nvSpPr>
            <p:cNvPr id="44" name="正方形/長方形 43"/>
            <p:cNvSpPr/>
            <p:nvPr/>
          </p:nvSpPr>
          <p:spPr>
            <a:xfrm>
              <a:off x="3050191" y="2273619"/>
              <a:ext cx="281776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grpSp>
      <p:grpSp>
        <p:nvGrpSpPr>
          <p:cNvPr id="45" name="グループ化 44"/>
          <p:cNvGrpSpPr/>
          <p:nvPr/>
        </p:nvGrpSpPr>
        <p:grpSpPr>
          <a:xfrm>
            <a:off x="3006234" y="4266202"/>
            <a:ext cx="2974259" cy="2349370"/>
            <a:chOff x="3037901" y="3842607"/>
            <a:chExt cx="2974259" cy="2349370"/>
          </a:xfrm>
        </p:grpSpPr>
        <p:sp>
          <p:nvSpPr>
            <p:cNvPr id="46" name="Document"/>
            <p:cNvSpPr>
              <a:spLocks noEditPoints="1" noChangeArrowheads="1"/>
            </p:cNvSpPr>
            <p:nvPr/>
          </p:nvSpPr>
          <p:spPr bwMode="auto">
            <a:xfrm>
              <a:off x="3037901" y="4158395"/>
              <a:ext cx="2947397" cy="203358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r>
                <a:rPr lang="en-US" altLang="ja-JP" sz="1600" dirty="0" smtClean="0"/>
                <a:t>int </a:t>
              </a:r>
              <a:r>
                <a:rPr lang="en-US" altLang="ja-JP" sz="1600" dirty="0" err="1" smtClean="0"/>
                <a:t>methodA</a:t>
              </a:r>
              <a:r>
                <a:rPr lang="en-US" altLang="ja-JP" sz="1600" dirty="0" smtClean="0"/>
                <a:t> (int state) {</a:t>
              </a:r>
            </a:p>
            <a:p>
              <a:r>
                <a:rPr lang="en-US" altLang="ja-JP" sz="1600" dirty="0" smtClean="0"/>
                <a:t>    </a:t>
              </a:r>
              <a:r>
                <a:rPr lang="ja-JP" altLang="en-US" sz="1600" dirty="0"/>
                <a:t>・・・・</a:t>
              </a:r>
              <a:endParaRPr lang="en-US" altLang="ja-JP" sz="1600" dirty="0"/>
            </a:p>
            <a:p>
              <a:r>
                <a:rPr lang="en-US" altLang="ja-JP" sz="1600" dirty="0"/>
                <a:t>    </a:t>
              </a:r>
              <a:r>
                <a:rPr lang="en-US" altLang="ja-JP" sz="1570" dirty="0" err="1">
                  <a:solidFill>
                    <a:srgbClr val="008000"/>
                  </a:solidFill>
                </a:rPr>
                <a:t>log.trace</a:t>
              </a:r>
              <a:r>
                <a:rPr lang="en-US" altLang="ja-JP" sz="1570" dirty="0">
                  <a:solidFill>
                    <a:srgbClr val="008000"/>
                  </a:solidFill>
                </a:rPr>
                <a:t>(“state: ”+ state);</a:t>
              </a:r>
            </a:p>
            <a:p>
              <a:r>
                <a:rPr lang="en-US" altLang="ja-JP" sz="1600" dirty="0">
                  <a:solidFill>
                    <a:srgbClr val="008000"/>
                  </a:solidFill>
                </a:rPr>
                <a:t>    </a:t>
              </a:r>
              <a:r>
                <a:rPr lang="en-US" altLang="ja-JP" sz="1600" dirty="0"/>
                <a:t>state = bar(state, </a:t>
              </a:r>
              <a:r>
                <a:rPr lang="en-US" altLang="ja-JP" sz="1600" dirty="0">
                  <a:solidFill>
                    <a:srgbClr val="008000"/>
                  </a:solidFill>
                </a:rPr>
                <a:t>true</a:t>
              </a:r>
              <a:r>
                <a:rPr lang="en-US" altLang="ja-JP" sz="1600" dirty="0"/>
                <a:t>);</a:t>
              </a:r>
            </a:p>
            <a:p>
              <a:r>
                <a:rPr lang="en-US" altLang="ja-JP" sz="1600" dirty="0">
                  <a:solidFill>
                    <a:srgbClr val="008000"/>
                  </a:solidFill>
                </a:rPr>
                <a:t>    </a:t>
              </a:r>
              <a:r>
                <a:rPr lang="en-US" altLang="ja-JP" sz="1570" dirty="0" err="1">
                  <a:solidFill>
                    <a:srgbClr val="008000"/>
                  </a:solidFill>
                </a:rPr>
                <a:t>log.trace</a:t>
              </a:r>
              <a:r>
                <a:rPr lang="en-US" altLang="ja-JP" sz="1570" dirty="0">
                  <a:solidFill>
                    <a:srgbClr val="008000"/>
                  </a:solidFill>
                </a:rPr>
                <a:t>(“state: ”+ state);</a:t>
              </a:r>
            </a:p>
            <a:p>
              <a:r>
                <a:rPr lang="en-US" altLang="ja-JP" sz="1600" dirty="0"/>
                <a:t>}</a:t>
              </a:r>
              <a:endParaRPr lang="ja-JP" altLang="en-US" sz="1600" dirty="0"/>
            </a:p>
          </p:txBody>
        </p:sp>
        <p:sp>
          <p:nvSpPr>
            <p:cNvPr id="47" name="正方形/長方形 46"/>
            <p:cNvSpPr/>
            <p:nvPr/>
          </p:nvSpPr>
          <p:spPr>
            <a:xfrm>
              <a:off x="3050191" y="3842607"/>
              <a:ext cx="2961969" cy="325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ロギング機能追加</a:t>
              </a:r>
              <a:endParaRPr kumimoji="1" lang="ja-JP" altLang="en-US" dirty="0">
                <a:solidFill>
                  <a:schemeClr val="tx1"/>
                </a:solidFill>
              </a:endParaRPr>
            </a:p>
          </p:txBody>
        </p:sp>
      </p:grpSp>
      <p:sp>
        <p:nvSpPr>
          <p:cNvPr id="35" name="右矢印 34"/>
          <p:cNvSpPr/>
          <p:nvPr/>
        </p:nvSpPr>
        <p:spPr>
          <a:xfrm>
            <a:off x="2625595" y="4858297"/>
            <a:ext cx="76832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右矢印 33"/>
          <p:cNvSpPr/>
          <p:nvPr/>
        </p:nvSpPr>
        <p:spPr>
          <a:xfrm rot="20100650">
            <a:off x="2338138" y="360989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6084464" y="3789040"/>
            <a:ext cx="2798014" cy="250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solidFill>
                  <a:schemeClr val="tx1"/>
                </a:solidFill>
              </a:rPr>
              <a:t>methodA</a:t>
            </a:r>
            <a:r>
              <a:rPr kumimoji="1" lang="ja-JP" altLang="en-US" dirty="0" smtClean="0">
                <a:solidFill>
                  <a:schemeClr val="tx1"/>
                </a:solidFill>
              </a:rPr>
              <a:t>作成</a:t>
            </a:r>
            <a:endParaRPr kumimoji="1" lang="ja-JP" altLang="en-US" dirty="0">
              <a:solidFill>
                <a:schemeClr val="tx1"/>
              </a:solidFill>
            </a:endParaRPr>
          </a:p>
        </p:txBody>
      </p:sp>
    </p:spTree>
    <p:extLst>
      <p:ext uri="{BB962C8B-B14F-4D97-AF65-F5344CB8AC3E}">
        <p14:creationId xmlns:p14="http://schemas.microsoft.com/office/powerpoint/2010/main" val="58554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500"/>
                            </p:stCondLst>
                            <p:childTnLst>
                              <p:par>
                                <p:cTn id="47" presetID="42" presetClass="path" presetSubtype="0" accel="50000" decel="50000" fill="hold" nodeType="afterEffect">
                                  <p:stCondLst>
                                    <p:cond delay="0"/>
                                  </p:stCondLst>
                                  <p:childTnLst>
                                    <p:animMotion origin="layout" path="M 8.33333E-7 0 L 0.32014 0.07546 " pathEditMode="relative" rAng="0" ptsTypes="AA">
                                      <p:cBhvr>
                                        <p:cTn id="48" dur="2000" fill="hold"/>
                                        <p:tgtEl>
                                          <p:spTgt spid="42"/>
                                        </p:tgtEl>
                                        <p:attrNameLst>
                                          <p:attrName>ppt_x</p:attrName>
                                          <p:attrName>ppt_y</p:attrName>
                                        </p:attrNameLst>
                                      </p:cBhvr>
                                      <p:rCtr x="16007" y="3773"/>
                                    </p:animMotion>
                                  </p:childTnLst>
                                </p:cTn>
                              </p:par>
                              <p:par>
                                <p:cTn id="49" presetID="42" presetClass="path" presetSubtype="0" accel="50000" decel="50000" fill="hold" nodeType="withEffect">
                                  <p:stCondLst>
                                    <p:cond delay="0"/>
                                  </p:stCondLst>
                                  <p:childTnLst>
                                    <p:animMotion origin="layout" path="M -1.66667E-6 -2.59259E-6 L 0.32014 0.00741 " pathEditMode="relative" rAng="0" ptsTypes="AA">
                                      <p:cBhvr>
                                        <p:cTn id="50" dur="2000" fill="hold"/>
                                        <p:tgtEl>
                                          <p:spTgt spid="45"/>
                                        </p:tgtEl>
                                        <p:attrNameLst>
                                          <p:attrName>ppt_x</p:attrName>
                                          <p:attrName>ppt_y</p:attrName>
                                        </p:attrNameLst>
                                      </p:cBhvr>
                                      <p:rCtr x="16007" y="370"/>
                                    </p:animMotion>
                                  </p:childTnLst>
                                </p:cTn>
                              </p:par>
                            </p:childTnLst>
                          </p:cTn>
                        </p:par>
                        <p:par>
                          <p:cTn id="51" fill="hold">
                            <p:stCondLst>
                              <p:cond delay="2500"/>
                            </p:stCondLst>
                            <p:childTnLst>
                              <p:par>
                                <p:cTn id="52" presetID="10" presetClass="exit" presetSubtype="0" fill="hold" nodeType="after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5"/>
                                        </p:tgtEl>
                                      </p:cBhvr>
                                    </p:animEffect>
                                    <p:set>
                                      <p:cBhvr>
                                        <p:cTn id="57" dur="1" fill="hold">
                                          <p:stCondLst>
                                            <p:cond delay="499"/>
                                          </p:stCondLst>
                                        </p:cTn>
                                        <p:tgtEl>
                                          <p:spTgt spid="45"/>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23" grpId="0" animBg="1"/>
      <p:bldP spid="33" grpId="0" animBg="1"/>
      <p:bldP spid="16" grpId="0" animBg="1"/>
      <p:bldP spid="24" grpId="0" animBg="1"/>
      <p:bldP spid="39" grpId="0" animBg="1"/>
      <p:bldP spid="35" grpId="0" animBg="1"/>
      <p:bldP spid="34"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8601" y="4653136"/>
            <a:ext cx="1585797" cy="18114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タスクリスト</a:t>
            </a:r>
            <a:endParaRPr lang="en-US" altLang="ja-JP" dirty="0">
              <a:solidFill>
                <a:schemeClr val="tx1"/>
              </a:solidFill>
            </a:endParaRPr>
          </a:p>
          <a:p>
            <a:pPr algn="ctr"/>
            <a:endParaRPr lang="en-US" altLang="ja-JP" sz="1050" dirty="0">
              <a:solidFill>
                <a:schemeClr val="tx1"/>
              </a:solidFill>
            </a:endParaRPr>
          </a:p>
          <a:p>
            <a:pPr algn="ctr"/>
            <a:endParaRPr lang="en-US" altLang="ja-JP" sz="1050" dirty="0" smtClean="0">
              <a:solidFill>
                <a:schemeClr val="tx1"/>
              </a:solidFill>
            </a:endParaRPr>
          </a:p>
          <a:p>
            <a:pPr algn="ctr"/>
            <a:endParaRPr lang="en-US" altLang="ja-JP" sz="1050" dirty="0">
              <a:solidFill>
                <a:schemeClr val="tx1"/>
              </a:solidFill>
            </a:endParaRPr>
          </a:p>
          <a:p>
            <a:pPr algn="ctr"/>
            <a:endParaRPr kumimoji="1" lang="en-US" altLang="ja-JP" dirty="0" smtClean="0">
              <a:solidFill>
                <a:schemeClr val="tx1"/>
              </a:solidFill>
            </a:endParaRPr>
          </a:p>
          <a:p>
            <a:pPr algn="ctr"/>
            <a:endParaRPr kumimoji="1" lang="en-US" altLang="ja-JP" dirty="0" smtClean="0">
              <a:solidFill>
                <a:schemeClr val="tx1"/>
              </a:solidFill>
            </a:endParaRPr>
          </a:p>
          <a:p>
            <a:pPr algn="ctr"/>
            <a:endParaRPr lang="en-US" altLang="ja-JP" dirty="0">
              <a:solidFill>
                <a:schemeClr val="tx1"/>
              </a:solidFill>
            </a:endParaRPr>
          </a:p>
        </p:txBody>
      </p:sp>
      <p:sp>
        <p:nvSpPr>
          <p:cNvPr id="58" name="円柱 57"/>
          <p:cNvSpPr/>
          <p:nvPr/>
        </p:nvSpPr>
        <p:spPr>
          <a:xfrm>
            <a:off x="4525464" y="1443838"/>
            <a:ext cx="1588760" cy="2698202"/>
          </a:xfrm>
          <a:prstGeom prst="can">
            <a:avLst>
              <a:gd name="adj" fmla="val 37309"/>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600" dirty="0" smtClean="0">
              <a:solidFill>
                <a:schemeClr val="tx1"/>
              </a:solidFill>
            </a:endParaRPr>
          </a:p>
          <a:p>
            <a:pPr algn="ctr"/>
            <a:endParaRPr lang="en-US" altLang="ja-JP" dirty="0" smtClean="0">
              <a:solidFill>
                <a:schemeClr val="tx1"/>
              </a:solidFill>
            </a:endParaRPr>
          </a:p>
          <a:p>
            <a:pPr algn="ctr"/>
            <a:endParaRPr lang="en-US" altLang="ja-JP" dirty="0"/>
          </a:p>
          <a:p>
            <a:pPr algn="ctr"/>
            <a:endParaRPr lang="en-US" altLang="ja-JP" dirty="0" smtClean="0"/>
          </a:p>
          <a:p>
            <a:pPr algn="ctr"/>
            <a:endParaRPr lang="en-US" altLang="ja-JP" dirty="0"/>
          </a:p>
          <a:p>
            <a:pPr algn="ctr"/>
            <a:endParaRPr lang="en-US" altLang="ja-JP" dirty="0" smtClean="0"/>
          </a:p>
          <a:p>
            <a:pPr algn="ctr"/>
            <a:endParaRPr lang="en-US" altLang="ja-JP" sz="1050" dirty="0" smtClean="0"/>
          </a:p>
          <a:p>
            <a:pPr algn="ctr"/>
            <a:endParaRPr lang="en-US" altLang="ja-JP" dirty="0"/>
          </a:p>
          <a:p>
            <a:pPr algn="ctr"/>
            <a:endParaRPr kumimoji="1" lang="en-US" altLang="ja-JP" dirty="0" smtClean="0"/>
          </a:p>
          <a:p>
            <a:pPr algn="ctr"/>
            <a:endParaRPr kumimoji="1" lang="ja-JP" altLang="en-US" dirty="0"/>
          </a:p>
        </p:txBody>
      </p:sp>
      <p:sp>
        <p:nvSpPr>
          <p:cNvPr id="59" name="正方形/長方形 58"/>
          <p:cNvSpPr/>
          <p:nvPr/>
        </p:nvSpPr>
        <p:spPr>
          <a:xfrm>
            <a:off x="4631889" y="2082603"/>
            <a:ext cx="1375910" cy="4807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履歴</a:t>
            </a:r>
            <a:r>
              <a:rPr lang="en-US" altLang="ja-JP" sz="2400" dirty="0" smtClean="0">
                <a:solidFill>
                  <a:schemeClr val="tx1"/>
                </a:solidFill>
              </a:rPr>
              <a:t>A</a:t>
            </a:r>
            <a:endParaRPr lang="en-US" altLang="ja-JP" sz="2400" dirty="0">
              <a:solidFill>
                <a:schemeClr val="tx1"/>
              </a:solidFill>
            </a:endParaRPr>
          </a:p>
        </p:txBody>
      </p:sp>
      <p:sp>
        <p:nvSpPr>
          <p:cNvPr id="60" name="正方形/長方形 59"/>
          <p:cNvSpPr/>
          <p:nvPr/>
        </p:nvSpPr>
        <p:spPr>
          <a:xfrm>
            <a:off x="4631889" y="2707397"/>
            <a:ext cx="1375910" cy="479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履歴</a:t>
            </a:r>
            <a:r>
              <a:rPr lang="en-US" altLang="ja-JP" sz="2400" dirty="0" smtClean="0">
                <a:solidFill>
                  <a:schemeClr val="tx1"/>
                </a:solidFill>
              </a:rPr>
              <a:t>B</a:t>
            </a:r>
          </a:p>
        </p:txBody>
      </p:sp>
      <p:sp>
        <p:nvSpPr>
          <p:cNvPr id="61" name="正方形/長方形 60"/>
          <p:cNvSpPr/>
          <p:nvPr/>
        </p:nvSpPr>
        <p:spPr>
          <a:xfrm>
            <a:off x="4631889" y="3355469"/>
            <a:ext cx="1375910" cy="4985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履歴</a:t>
            </a:r>
            <a:r>
              <a:rPr kumimoji="1" lang="en-US" altLang="ja-JP" sz="2400" dirty="0" smtClean="0">
                <a:solidFill>
                  <a:schemeClr val="tx1"/>
                </a:solidFill>
              </a:rPr>
              <a:t>C</a:t>
            </a:r>
          </a:p>
        </p:txBody>
      </p:sp>
      <p:grpSp>
        <p:nvGrpSpPr>
          <p:cNvPr id="25" name="グループ化 24"/>
          <p:cNvGrpSpPr/>
          <p:nvPr/>
        </p:nvGrpSpPr>
        <p:grpSpPr>
          <a:xfrm>
            <a:off x="539552" y="1567245"/>
            <a:ext cx="2941549" cy="2819986"/>
            <a:chOff x="2297813" y="2310890"/>
            <a:chExt cx="4896544" cy="4269200"/>
          </a:xfrm>
        </p:grpSpPr>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813" y="2310890"/>
              <a:ext cx="4896544" cy="426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3082575" y="3536322"/>
              <a:ext cx="3525313" cy="134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err="1" smtClean="0">
                  <a:solidFill>
                    <a:schemeClr val="tx1"/>
                  </a:solidFill>
                </a:rPr>
                <a:t>int</a:t>
              </a:r>
              <a:r>
                <a:rPr lang="en-US" altLang="ja-JP" sz="1600" dirty="0" smtClean="0">
                  <a:solidFill>
                    <a:schemeClr val="tx1"/>
                  </a:solidFill>
                </a:rPr>
                <a:t>  </a:t>
              </a:r>
              <a:r>
                <a:rPr lang="en-US" altLang="ja-JP" sz="1600" dirty="0" err="1">
                  <a:solidFill>
                    <a:schemeClr val="tx1"/>
                  </a:solidFill>
                </a:rPr>
                <a:t>i</a:t>
              </a:r>
              <a:r>
                <a:rPr lang="en-US" altLang="ja-JP" sz="1600" dirty="0">
                  <a:solidFill>
                    <a:schemeClr val="tx1"/>
                  </a:solidFill>
                </a:rPr>
                <a:t> = 0</a:t>
              </a:r>
              <a:r>
                <a:rPr lang="en-US" altLang="ja-JP" sz="1600" dirty="0" smtClean="0">
                  <a:solidFill>
                    <a:schemeClr val="tx1"/>
                  </a:solidFill>
                </a:rPr>
                <a:t>;</a:t>
              </a:r>
              <a:r>
                <a:rPr lang="en-US" altLang="ja-JP" sz="1600" dirty="0">
                  <a:solidFill>
                    <a:schemeClr val="tx1"/>
                  </a:solidFill>
                </a:rPr>
                <a:t> </a:t>
              </a:r>
              <a:endParaRPr lang="en-US" altLang="ja-JP" sz="1600" dirty="0" smtClean="0">
                <a:solidFill>
                  <a:schemeClr val="tx1"/>
                </a:solidFill>
              </a:endParaRPr>
            </a:p>
            <a:p>
              <a:r>
                <a:rPr lang="en-US" altLang="ja-JP" sz="1600" dirty="0" smtClean="0">
                  <a:solidFill>
                    <a:schemeClr val="tx1"/>
                  </a:solidFill>
                </a:rPr>
                <a:t>while(</a:t>
              </a:r>
              <a:r>
                <a:rPr lang="en-US" altLang="ja-JP" sz="1600" dirty="0" err="1" smtClean="0">
                  <a:solidFill>
                    <a:schemeClr val="tx1"/>
                  </a:solidFill>
                </a:rPr>
                <a:t>i</a:t>
              </a:r>
              <a:r>
                <a:rPr lang="en-US" altLang="ja-JP" sz="1600" dirty="0" smtClean="0">
                  <a:solidFill>
                    <a:schemeClr val="tx1"/>
                  </a:solidFill>
                </a:rPr>
                <a:t>&lt;10</a:t>
              </a:r>
              <a:r>
                <a:rPr lang="en-US" altLang="ja-JP" sz="1600" dirty="0">
                  <a:solidFill>
                    <a:schemeClr val="tx1"/>
                  </a:solidFill>
                </a:rPr>
                <a:t>) {</a:t>
              </a:r>
            </a:p>
            <a:p>
              <a:r>
                <a:rPr lang="ja-JP" altLang="en-US" sz="1600" dirty="0">
                  <a:solidFill>
                    <a:schemeClr val="tx1"/>
                  </a:solidFill>
                </a:rPr>
                <a:t>　</a:t>
              </a:r>
              <a:r>
                <a:rPr lang="ja-JP" altLang="en-US" sz="1600" dirty="0" smtClean="0">
                  <a:solidFill>
                    <a:schemeClr val="tx1"/>
                  </a:solidFill>
                </a:rPr>
                <a:t>　</a:t>
              </a:r>
              <a:endParaRPr lang="ja-JP" altLang="en-US" sz="1400" dirty="0">
                <a:solidFill>
                  <a:schemeClr val="tx1"/>
                </a:solidFill>
              </a:endParaRPr>
            </a:p>
          </p:txBody>
        </p:sp>
      </p:grpSp>
      <p:sp>
        <p:nvSpPr>
          <p:cNvPr id="2" name="タイトル 1"/>
          <p:cNvSpPr>
            <a:spLocks noGrp="1"/>
          </p:cNvSpPr>
          <p:nvPr>
            <p:ph type="title"/>
          </p:nvPr>
        </p:nvSpPr>
        <p:spPr/>
        <p:txBody>
          <a:bodyPr/>
          <a:lstStyle/>
          <a:p>
            <a:r>
              <a:rPr kumimoji="1" lang="ja-JP" altLang="en-US" dirty="0" smtClean="0"/>
              <a:t>提案手法の流れ</a:t>
            </a:r>
            <a:endParaRPr kumimoji="1" lang="ja-JP" altLang="en-US" dirty="0"/>
          </a:p>
        </p:txBody>
      </p:sp>
      <p:sp>
        <p:nvSpPr>
          <p:cNvPr id="4" name="日付プレースホルダー 3"/>
          <p:cNvSpPr>
            <a:spLocks noGrp="1"/>
          </p:cNvSpPr>
          <p:nvPr>
            <p:ph type="dt" sz="half" idx="10"/>
          </p:nvPr>
        </p:nvSpPr>
        <p:spPr/>
        <p:txBody>
          <a:bodyPr/>
          <a:lstStyle/>
          <a:p>
            <a:fld id="{AACC58AB-28C5-4F6C-9CBD-46931F07755C}"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80351751-8530-41C5-B5C9-1F1F71554AD4}" type="slidenum">
              <a:rPr kumimoji="1" lang="ja-JP" altLang="en-US" smtClean="0"/>
              <a:t>8</a:t>
            </a:fld>
            <a:endParaRPr kumimoji="1" lang="ja-JP" altLang="en-US"/>
          </a:p>
        </p:txBody>
      </p:sp>
      <p:sp>
        <p:nvSpPr>
          <p:cNvPr id="20" name="正方形/長方形 19"/>
          <p:cNvSpPr/>
          <p:nvPr/>
        </p:nvSpPr>
        <p:spPr>
          <a:xfrm>
            <a:off x="214827" y="5085184"/>
            <a:ext cx="1353344" cy="388925"/>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機能追加</a:t>
            </a:r>
            <a:endParaRPr kumimoji="1" lang="ja-JP" altLang="en-US" dirty="0">
              <a:solidFill>
                <a:schemeClr val="tx1"/>
              </a:solidFill>
            </a:endParaRPr>
          </a:p>
        </p:txBody>
      </p:sp>
      <p:sp>
        <p:nvSpPr>
          <p:cNvPr id="21" name="正方形/長方形 20"/>
          <p:cNvSpPr/>
          <p:nvPr/>
        </p:nvSpPr>
        <p:spPr>
          <a:xfrm>
            <a:off x="214827" y="5542712"/>
            <a:ext cx="1353344" cy="38892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Typo</a:t>
            </a:r>
            <a:r>
              <a:rPr kumimoji="1" lang="ja-JP" altLang="en-US" dirty="0" smtClean="0">
                <a:solidFill>
                  <a:schemeClr val="tx1"/>
                </a:solidFill>
              </a:rPr>
              <a:t>修正</a:t>
            </a:r>
            <a:endParaRPr kumimoji="1" lang="ja-JP" altLang="en-US" dirty="0">
              <a:solidFill>
                <a:schemeClr val="tx1"/>
              </a:solidFill>
            </a:endParaRPr>
          </a:p>
        </p:txBody>
      </p:sp>
      <p:sp>
        <p:nvSpPr>
          <p:cNvPr id="22" name="正方形/長方形 21"/>
          <p:cNvSpPr/>
          <p:nvPr/>
        </p:nvSpPr>
        <p:spPr>
          <a:xfrm>
            <a:off x="214827" y="5992403"/>
            <a:ext cx="1353344" cy="38892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Rename</a:t>
            </a:r>
            <a:endParaRPr kumimoji="1" lang="ja-JP" altLang="en-US" dirty="0">
              <a:solidFill>
                <a:schemeClr val="tx1"/>
              </a:solidFill>
            </a:endParaRPr>
          </a:p>
        </p:txBody>
      </p:sp>
      <p:sp>
        <p:nvSpPr>
          <p:cNvPr id="38" name="四角形吹き出し 37"/>
          <p:cNvSpPr/>
          <p:nvPr/>
        </p:nvSpPr>
        <p:spPr>
          <a:xfrm>
            <a:off x="19381" y="3413981"/>
            <a:ext cx="2808311" cy="1144714"/>
          </a:xfrm>
          <a:prstGeom prst="wedgeRectCallout">
            <a:avLst>
              <a:gd name="adj1" fmla="val 69314"/>
              <a:gd name="adj2" fmla="val 523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chemeClr val="tx1"/>
                </a:solidFill>
              </a:rPr>
              <a:t>Step3:</a:t>
            </a:r>
          </a:p>
          <a:p>
            <a:pPr algn="ctr"/>
            <a:r>
              <a:rPr lang="ja-JP" altLang="en-US" sz="2400" dirty="0" smtClean="0">
                <a:solidFill>
                  <a:schemeClr val="tx1"/>
                </a:solidFill>
              </a:rPr>
              <a:t>行単位作業履歴の</a:t>
            </a:r>
            <a:endParaRPr lang="en-US" altLang="ja-JP" sz="2400" dirty="0" smtClean="0">
              <a:solidFill>
                <a:schemeClr val="tx1"/>
              </a:solidFill>
            </a:endParaRPr>
          </a:p>
          <a:p>
            <a:pPr algn="ctr"/>
            <a:r>
              <a:rPr lang="en-US" altLang="ja-JP" sz="2400" dirty="0" smtClean="0">
                <a:solidFill>
                  <a:schemeClr val="tx1"/>
                </a:solidFill>
              </a:rPr>
              <a:t>TLC</a:t>
            </a:r>
            <a:r>
              <a:rPr lang="ja-JP" altLang="en-US" sz="2400" dirty="0" smtClean="0">
                <a:solidFill>
                  <a:schemeClr val="tx1"/>
                </a:solidFill>
              </a:rPr>
              <a:t>化</a:t>
            </a:r>
            <a:endParaRPr lang="ja-JP" altLang="en-US" sz="2400" dirty="0">
              <a:solidFill>
                <a:schemeClr val="tx1"/>
              </a:solidFill>
            </a:endParaRPr>
          </a:p>
        </p:txBody>
      </p:sp>
      <p:sp>
        <p:nvSpPr>
          <p:cNvPr id="32" name="四角形吹き出し 31"/>
          <p:cNvSpPr/>
          <p:nvPr/>
        </p:nvSpPr>
        <p:spPr>
          <a:xfrm>
            <a:off x="5974311" y="2721422"/>
            <a:ext cx="2939985" cy="1104299"/>
          </a:xfrm>
          <a:prstGeom prst="wedgeRectCallout">
            <a:avLst>
              <a:gd name="adj1" fmla="val -66237"/>
              <a:gd name="adj2" fmla="val 692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chemeClr val="tx1"/>
                </a:solidFill>
              </a:rPr>
              <a:t>Step2:</a:t>
            </a:r>
          </a:p>
          <a:p>
            <a:pPr algn="ctr"/>
            <a:r>
              <a:rPr lang="ja-JP" altLang="en-US" sz="2400" dirty="0" smtClean="0">
                <a:solidFill>
                  <a:schemeClr val="tx1"/>
                </a:solidFill>
              </a:rPr>
              <a:t>行単位作業履歴の</a:t>
            </a:r>
            <a:endParaRPr lang="en-US" altLang="ja-JP" sz="2400" dirty="0" smtClean="0">
              <a:solidFill>
                <a:schemeClr val="tx1"/>
              </a:solidFill>
            </a:endParaRPr>
          </a:p>
          <a:p>
            <a:pPr algn="ctr"/>
            <a:r>
              <a:rPr lang="ja-JP" altLang="en-US" sz="2400" dirty="0" smtClean="0">
                <a:solidFill>
                  <a:schemeClr val="tx1"/>
                </a:solidFill>
              </a:rPr>
              <a:t>作成と表示</a:t>
            </a:r>
            <a:endParaRPr lang="ja-JP" altLang="en-US" sz="2400" dirty="0"/>
          </a:p>
        </p:txBody>
      </p:sp>
      <p:sp>
        <p:nvSpPr>
          <p:cNvPr id="42" name="四角形吹き出し 41"/>
          <p:cNvSpPr/>
          <p:nvPr/>
        </p:nvSpPr>
        <p:spPr>
          <a:xfrm>
            <a:off x="915707" y="1124744"/>
            <a:ext cx="3456384" cy="713042"/>
          </a:xfrm>
          <a:prstGeom prst="wedgeRectCallout">
            <a:avLst>
              <a:gd name="adj1" fmla="val 12777"/>
              <a:gd name="adj2" fmla="val 81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chemeClr val="tx1"/>
                </a:solidFill>
              </a:rPr>
              <a:t>Step1:</a:t>
            </a:r>
          </a:p>
          <a:p>
            <a:pPr algn="ctr"/>
            <a:r>
              <a:rPr lang="ja-JP" altLang="en-US" sz="2400" dirty="0">
                <a:solidFill>
                  <a:schemeClr val="tx1"/>
                </a:solidFill>
              </a:rPr>
              <a:t>編集</a:t>
            </a:r>
            <a:r>
              <a:rPr lang="ja-JP" altLang="en-US" sz="2400" dirty="0" smtClean="0">
                <a:solidFill>
                  <a:schemeClr val="tx1"/>
                </a:solidFill>
              </a:rPr>
              <a:t>履歴の自動収集</a:t>
            </a:r>
            <a:endParaRPr lang="en-US" altLang="ja-JP" sz="2400" dirty="0" smtClean="0">
              <a:solidFill>
                <a:schemeClr val="tx1"/>
              </a:solidFill>
            </a:endParaRPr>
          </a:p>
        </p:txBody>
      </p:sp>
      <p:sp>
        <p:nvSpPr>
          <p:cNvPr id="49" name="右矢印 48"/>
          <p:cNvSpPr/>
          <p:nvPr/>
        </p:nvSpPr>
        <p:spPr>
          <a:xfrm>
            <a:off x="3003939" y="2251519"/>
            <a:ext cx="1825749" cy="725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一定時間経過</a:t>
            </a:r>
            <a:endParaRPr kumimoji="1" lang="ja-JP" altLang="en-US" dirty="0">
              <a:solidFill>
                <a:schemeClr val="tx1"/>
              </a:solidFill>
            </a:endParaRPr>
          </a:p>
        </p:txBody>
      </p:sp>
      <p:sp>
        <p:nvSpPr>
          <p:cNvPr id="50" name="右矢印 49"/>
          <p:cNvSpPr/>
          <p:nvPr/>
        </p:nvSpPr>
        <p:spPr>
          <a:xfrm>
            <a:off x="3003939" y="2730331"/>
            <a:ext cx="1825749" cy="725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ファイル保存時</a:t>
            </a:r>
          </a:p>
        </p:txBody>
      </p:sp>
      <p:sp>
        <p:nvSpPr>
          <p:cNvPr id="35" name="円柱 34"/>
          <p:cNvSpPr/>
          <p:nvPr/>
        </p:nvSpPr>
        <p:spPr>
          <a:xfrm>
            <a:off x="6177992" y="4410858"/>
            <a:ext cx="2930512" cy="2203081"/>
          </a:xfrm>
          <a:prstGeom prst="can">
            <a:avLst>
              <a:gd name="adj" fmla="val 17444"/>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TLC</a:t>
            </a:r>
            <a:r>
              <a:rPr kumimoji="1" lang="ja-JP" altLang="en-US" dirty="0" smtClean="0">
                <a:solidFill>
                  <a:schemeClr val="tx1"/>
                </a:solidFill>
              </a:rPr>
              <a:t>リポジトリ</a:t>
            </a:r>
            <a:endParaRPr kumimoji="1" lang="en-US" altLang="ja-JP" dirty="0" smtClean="0">
              <a:solidFill>
                <a:schemeClr val="tx1"/>
              </a:solidFill>
            </a:endParaRPr>
          </a:p>
          <a:p>
            <a:pPr algn="ctr"/>
            <a:endParaRPr lang="en-US" altLang="ja-JP" dirty="0">
              <a:solidFill>
                <a:schemeClr val="tx1"/>
              </a:solidFill>
            </a:endParaRPr>
          </a:p>
          <a:p>
            <a:pPr algn="ctr"/>
            <a:endParaRPr lang="en-US" altLang="ja-JP" sz="800" dirty="0">
              <a:solidFill>
                <a:schemeClr val="tx1"/>
              </a:solidFill>
            </a:endParaRPr>
          </a:p>
          <a:p>
            <a:pPr algn="ctr"/>
            <a:endParaRPr kumimoji="1" lang="en-US" altLang="ja-JP" sz="800" dirty="0" smtClean="0">
              <a:solidFill>
                <a:schemeClr val="tx1"/>
              </a:solidFill>
            </a:endParaRPr>
          </a:p>
          <a:p>
            <a:pPr algn="ctr"/>
            <a:endParaRPr kumimoji="1" lang="en-US" altLang="ja-JP" sz="800" dirty="0" smtClean="0">
              <a:solidFill>
                <a:schemeClr val="tx1"/>
              </a:solidFill>
            </a:endParaRPr>
          </a:p>
          <a:p>
            <a:pPr algn="ctr"/>
            <a:endParaRPr kumimoji="1" lang="en-US" altLang="ja-JP" dirty="0" smtClean="0">
              <a:solidFill>
                <a:schemeClr val="tx1"/>
              </a:solidFill>
            </a:endParaRPr>
          </a:p>
          <a:p>
            <a:pPr algn="ctr"/>
            <a:endParaRPr lang="en-US" altLang="ja-JP" dirty="0">
              <a:solidFill>
                <a:schemeClr val="tx1"/>
              </a:solidFill>
            </a:endParaRPr>
          </a:p>
          <a:p>
            <a:pPr algn="ctr"/>
            <a:endParaRPr kumimoji="1" lang="en-US" altLang="ja-JP" dirty="0" smtClean="0">
              <a:solidFill>
                <a:schemeClr val="tx1"/>
              </a:solidFill>
            </a:endParaRPr>
          </a:p>
          <a:p>
            <a:pPr algn="ctr"/>
            <a:endParaRPr kumimoji="1" lang="en-US" altLang="ja-JP" dirty="0" smtClean="0">
              <a:solidFill>
                <a:schemeClr val="tx1"/>
              </a:solidFill>
            </a:endParaRPr>
          </a:p>
          <a:p>
            <a:pPr algn="ctr"/>
            <a:endParaRPr kumimoji="1" lang="ja-JP" altLang="en-US" dirty="0"/>
          </a:p>
        </p:txBody>
      </p:sp>
      <p:sp>
        <p:nvSpPr>
          <p:cNvPr id="34" name="正方形/長方形 33"/>
          <p:cNvSpPr/>
          <p:nvPr/>
        </p:nvSpPr>
        <p:spPr>
          <a:xfrm>
            <a:off x="6397463" y="4957756"/>
            <a:ext cx="2516833" cy="437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err="1" smtClean="0">
                <a:solidFill>
                  <a:schemeClr val="tx1"/>
                </a:solidFill>
              </a:rPr>
              <a:t>MethodA</a:t>
            </a:r>
            <a:r>
              <a:rPr lang="ja-JP" altLang="en-US" sz="2400" dirty="0" smtClean="0">
                <a:solidFill>
                  <a:schemeClr val="tx1"/>
                </a:solidFill>
              </a:rPr>
              <a:t>構築</a:t>
            </a:r>
            <a:endParaRPr lang="en-US" altLang="ja-JP" sz="2400" dirty="0">
              <a:solidFill>
                <a:schemeClr val="tx1"/>
              </a:solidFill>
            </a:endParaRPr>
          </a:p>
        </p:txBody>
      </p:sp>
      <p:sp>
        <p:nvSpPr>
          <p:cNvPr id="40" name="正方形/長方形 39"/>
          <p:cNvSpPr/>
          <p:nvPr/>
        </p:nvSpPr>
        <p:spPr>
          <a:xfrm>
            <a:off x="6397463" y="5454028"/>
            <a:ext cx="2516833" cy="437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chemeClr val="tx1"/>
                </a:solidFill>
              </a:rPr>
              <a:t>Typo</a:t>
            </a:r>
            <a:r>
              <a:rPr lang="ja-JP" altLang="en-US" sz="2400" dirty="0" smtClean="0">
                <a:solidFill>
                  <a:schemeClr val="tx1"/>
                </a:solidFill>
              </a:rPr>
              <a:t>修正</a:t>
            </a:r>
            <a:endParaRPr lang="en-US" altLang="ja-JP" sz="2400" dirty="0">
              <a:solidFill>
                <a:schemeClr val="tx1"/>
              </a:solidFill>
            </a:endParaRPr>
          </a:p>
        </p:txBody>
      </p:sp>
      <p:sp>
        <p:nvSpPr>
          <p:cNvPr id="41" name="正方形/長方形 40"/>
          <p:cNvSpPr/>
          <p:nvPr/>
        </p:nvSpPr>
        <p:spPr>
          <a:xfrm>
            <a:off x="6397463" y="5945529"/>
            <a:ext cx="2516833" cy="437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chemeClr val="tx1"/>
                </a:solidFill>
              </a:rPr>
              <a:t>Rename</a:t>
            </a:r>
            <a:endParaRPr lang="en-US" altLang="ja-JP" sz="2400" dirty="0">
              <a:solidFill>
                <a:schemeClr val="tx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462" y="4714619"/>
            <a:ext cx="3445501" cy="174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右矢印 38"/>
          <p:cNvSpPr/>
          <p:nvPr/>
        </p:nvSpPr>
        <p:spPr>
          <a:xfrm rot="8168632">
            <a:off x="4750138" y="3920953"/>
            <a:ext cx="1047347" cy="500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flipV="1">
            <a:off x="1549716" y="5157191"/>
            <a:ext cx="1141746" cy="5427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 name="Picture 2" descr="C:\Users\Owner\AppData\Local\Microsoft\Windows\Temporary Internet Files\Low\Content.IE5\M1VC0CBK\MC9004339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6681" y="5514652"/>
            <a:ext cx="1226063" cy="1226063"/>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2711927" y="4930862"/>
            <a:ext cx="3224238" cy="350255"/>
          </a:xfrm>
          <a:prstGeom prst="rect">
            <a:avLst/>
          </a:prstGeom>
          <a:no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2711927" y="5308011"/>
            <a:ext cx="3224238" cy="52236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2705316" y="5830379"/>
            <a:ext cx="3224238" cy="33368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右矢印 36"/>
          <p:cNvSpPr/>
          <p:nvPr/>
        </p:nvSpPr>
        <p:spPr>
          <a:xfrm>
            <a:off x="5717803" y="5040875"/>
            <a:ext cx="551053" cy="7112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2705317" y="4927721"/>
            <a:ext cx="3230848" cy="388925"/>
          </a:xfrm>
          <a:prstGeom prst="rect">
            <a:avLst/>
          </a:prstGeom>
          <a:solidFill>
            <a:schemeClr val="bg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機能追加</a:t>
            </a:r>
            <a:endParaRPr kumimoji="1" lang="ja-JP" altLang="en-US" dirty="0">
              <a:solidFill>
                <a:schemeClr val="tx1"/>
              </a:solidFill>
            </a:endParaRPr>
          </a:p>
        </p:txBody>
      </p:sp>
      <p:sp>
        <p:nvSpPr>
          <p:cNvPr id="63" name="正方形/長方形 62"/>
          <p:cNvSpPr/>
          <p:nvPr/>
        </p:nvSpPr>
        <p:spPr>
          <a:xfrm>
            <a:off x="2705317" y="5303881"/>
            <a:ext cx="3230848" cy="477586"/>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tx1"/>
                </a:solidFill>
              </a:rPr>
              <a:t>Typo</a:t>
            </a:r>
            <a:r>
              <a:rPr kumimoji="1" lang="ja-JP" altLang="en-US" dirty="0" smtClean="0">
                <a:solidFill>
                  <a:schemeClr val="tx1"/>
                </a:solidFill>
              </a:rPr>
              <a:t>修正</a:t>
            </a:r>
            <a:endParaRPr kumimoji="1" lang="ja-JP" altLang="en-US" dirty="0">
              <a:solidFill>
                <a:schemeClr val="tx1"/>
              </a:solidFill>
            </a:endParaRPr>
          </a:p>
        </p:txBody>
      </p:sp>
      <p:sp>
        <p:nvSpPr>
          <p:cNvPr id="64" name="正方形/長方形 63"/>
          <p:cNvSpPr/>
          <p:nvPr/>
        </p:nvSpPr>
        <p:spPr>
          <a:xfrm>
            <a:off x="2705316" y="5781467"/>
            <a:ext cx="3230849" cy="38892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tx1"/>
                </a:solidFill>
              </a:rPr>
              <a:t>Rename</a:t>
            </a:r>
            <a:endParaRPr kumimoji="1" lang="ja-JP" altLang="en-US" dirty="0">
              <a:solidFill>
                <a:schemeClr val="tx1"/>
              </a:solidFill>
            </a:endParaRPr>
          </a:p>
        </p:txBody>
      </p:sp>
    </p:spTree>
    <p:extLst>
      <p:ext uri="{BB962C8B-B14F-4D97-AF65-F5344CB8AC3E}">
        <p14:creationId xmlns:p14="http://schemas.microsoft.com/office/powerpoint/2010/main" val="387536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500"/>
                                        <p:tgtEl>
                                          <p:spTgt spid="5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500"/>
                                        <p:tgtEl>
                                          <p:spTgt spid="4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animBg="1"/>
      <p:bldP spid="59" grpId="0" animBg="1"/>
      <p:bldP spid="60" grpId="0" animBg="1"/>
      <p:bldP spid="61" grpId="0" animBg="1"/>
      <p:bldP spid="20" grpId="0" animBg="1"/>
      <p:bldP spid="21" grpId="0" animBg="1"/>
      <p:bldP spid="22" grpId="0" animBg="1"/>
      <p:bldP spid="38" grpId="0" animBg="1"/>
      <p:bldP spid="32" grpId="0" animBg="1"/>
      <p:bldP spid="49" grpId="0" animBg="1"/>
      <p:bldP spid="50" grpId="0" animBg="1"/>
      <p:bldP spid="35" grpId="0" animBg="1"/>
      <p:bldP spid="34" grpId="0" animBg="1"/>
      <p:bldP spid="40" grpId="0" animBg="1"/>
      <p:bldP spid="41" grpId="0" animBg="1"/>
      <p:bldP spid="39" grpId="0" animBg="1"/>
      <p:bldP spid="6" grpId="0" animBg="1"/>
      <p:bldP spid="7" grpId="0" animBg="1"/>
      <p:bldP spid="47" grpId="0" animBg="1"/>
      <p:bldP spid="53" grpId="0" animBg="1"/>
      <p:bldP spid="37" grpId="0" animBg="1"/>
      <p:bldP spid="62" grpId="0" animBg="1"/>
      <p:bldP spid="63"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smtClean="0"/>
              <a:t>Step2:</a:t>
            </a:r>
            <a:r>
              <a:rPr lang="ja-JP" altLang="en-US" sz="4000" dirty="0"/>
              <a:t>行</a:t>
            </a:r>
            <a:r>
              <a:rPr lang="ja-JP" altLang="en-US" sz="4000" dirty="0" smtClean="0"/>
              <a:t>単位作業履歴の作成</a:t>
            </a:r>
            <a:endParaRPr kumimoji="1" lang="ja-JP" altLang="en-US" sz="4000" dirty="0"/>
          </a:p>
        </p:txBody>
      </p:sp>
      <p:sp>
        <p:nvSpPr>
          <p:cNvPr id="4" name="日付プレースホルダー 3"/>
          <p:cNvSpPr>
            <a:spLocks noGrp="1"/>
          </p:cNvSpPr>
          <p:nvPr>
            <p:ph type="dt" sz="half" idx="10"/>
          </p:nvPr>
        </p:nvSpPr>
        <p:spPr/>
        <p:txBody>
          <a:bodyPr/>
          <a:lstStyle/>
          <a:p>
            <a:fld id="{1EDA7CE5-CA7E-427E-A940-057C40FAD89F}" type="datetime1">
              <a:rPr kumimoji="1" lang="ja-JP" altLang="en-US" smtClean="0"/>
              <a:t>2014/2/12</a:t>
            </a:fld>
            <a:endParaRPr kumimoji="1" lang="ja-JP" altLang="en-US"/>
          </a:p>
        </p:txBody>
      </p:sp>
      <p:sp>
        <p:nvSpPr>
          <p:cNvPr id="5" name="スライド番号プレースホルダー 4"/>
          <p:cNvSpPr>
            <a:spLocks noGrp="1"/>
          </p:cNvSpPr>
          <p:nvPr>
            <p:ph type="sldNum" sz="quarter" idx="12"/>
          </p:nvPr>
        </p:nvSpPr>
        <p:spPr/>
        <p:txBody>
          <a:bodyPr/>
          <a:lstStyle/>
          <a:p>
            <a:fld id="{80351751-8530-41C5-B5C9-1F1F71554AD4}" type="slidenum">
              <a:rPr kumimoji="1" lang="ja-JP" altLang="en-US" smtClean="0"/>
              <a:t>9</a:t>
            </a:fld>
            <a:endParaRPr kumimoji="1" lang="ja-JP" altLang="en-US"/>
          </a:p>
        </p:txBody>
      </p:sp>
      <p:sp>
        <p:nvSpPr>
          <p:cNvPr id="6" name="正方形/長方形 5"/>
          <p:cNvSpPr/>
          <p:nvPr/>
        </p:nvSpPr>
        <p:spPr>
          <a:xfrm>
            <a:off x="0" y="4099466"/>
            <a:ext cx="1907703" cy="112875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a:solidFill>
                  <a:schemeClr val="tx1"/>
                </a:solidFill>
              </a:rPr>
              <a:t>B</a:t>
            </a:r>
            <a:endParaRPr kumimoji="1" lang="en-US" altLang="ja-JP" dirty="0" smtClean="0">
              <a:solidFill>
                <a:schemeClr val="tx1"/>
              </a:solidFill>
            </a:endParaRPr>
          </a:p>
          <a:p>
            <a:r>
              <a:rPr lang="en-US" altLang="ja-JP" dirty="0" err="1" smtClean="0">
                <a:solidFill>
                  <a:schemeClr val="tx1"/>
                </a:solidFill>
              </a:rPr>
              <a:t>int</a:t>
            </a:r>
            <a:r>
              <a:rPr lang="en-US" altLang="ja-JP" dirty="0" smtClean="0">
                <a:solidFill>
                  <a:schemeClr val="tx1"/>
                </a:solidFill>
              </a:rPr>
              <a:t> </a:t>
            </a:r>
            <a:r>
              <a:rPr lang="en-US" altLang="ja-JP" dirty="0" err="1" smtClean="0">
                <a:solidFill>
                  <a:schemeClr val="tx1"/>
                </a:solidFill>
              </a:rPr>
              <a:t>i</a:t>
            </a:r>
            <a:r>
              <a:rPr lang="en-US" altLang="ja-JP" dirty="0" smtClean="0">
                <a:solidFill>
                  <a:schemeClr val="tx1"/>
                </a:solidFill>
              </a:rPr>
              <a:t> = 0;</a:t>
            </a:r>
          </a:p>
          <a:p>
            <a:r>
              <a:rPr lang="en-US" altLang="ja-JP" dirty="0" smtClean="0">
                <a:solidFill>
                  <a:srgbClr val="00B050"/>
                </a:solidFill>
              </a:rPr>
              <a:t>while(</a:t>
            </a:r>
            <a:r>
              <a:rPr lang="en-US" altLang="ja-JP" dirty="0" err="1" smtClean="0">
                <a:solidFill>
                  <a:srgbClr val="00B050"/>
                </a:solidFill>
              </a:rPr>
              <a:t>i</a:t>
            </a:r>
            <a:r>
              <a:rPr lang="en-US" altLang="ja-JP" dirty="0" smtClean="0">
                <a:solidFill>
                  <a:srgbClr val="00B050"/>
                </a:solidFill>
              </a:rPr>
              <a:t> </a:t>
            </a:r>
            <a:r>
              <a:rPr lang="en-US" altLang="ja-JP" dirty="0">
                <a:solidFill>
                  <a:srgbClr val="00B050"/>
                </a:solidFill>
              </a:rPr>
              <a:t>&lt; </a:t>
            </a:r>
            <a:r>
              <a:rPr lang="en-US" altLang="ja-JP" dirty="0" smtClean="0">
                <a:solidFill>
                  <a:srgbClr val="00B050"/>
                </a:solidFill>
              </a:rPr>
              <a:t>10) {</a:t>
            </a:r>
          </a:p>
          <a:p>
            <a:r>
              <a:rPr lang="en-US" altLang="ja-JP" dirty="0">
                <a:solidFill>
                  <a:srgbClr val="00B050"/>
                </a:solidFill>
              </a:rPr>
              <a:t>	</a:t>
            </a:r>
            <a:r>
              <a:rPr lang="en-US" altLang="ja-JP" dirty="0" err="1" smtClean="0">
                <a:solidFill>
                  <a:srgbClr val="00B050"/>
                </a:solidFill>
              </a:rPr>
              <a:t>i</a:t>
            </a:r>
            <a:r>
              <a:rPr lang="en-US" altLang="ja-JP" dirty="0" smtClean="0">
                <a:solidFill>
                  <a:srgbClr val="00B050"/>
                </a:solidFill>
              </a:rPr>
              <a:t>++;</a:t>
            </a:r>
            <a:endParaRPr lang="en-US" altLang="ja-JP" dirty="0">
              <a:solidFill>
                <a:srgbClr val="00B050"/>
              </a:solidFill>
            </a:endParaRPr>
          </a:p>
          <a:p>
            <a:r>
              <a:rPr lang="en-US" altLang="ja-JP" dirty="0" smtClean="0">
                <a:solidFill>
                  <a:srgbClr val="00B050"/>
                </a:solidFill>
              </a:rPr>
              <a:t>}</a:t>
            </a:r>
          </a:p>
          <a:p>
            <a:endParaRPr lang="en-US" altLang="ja-JP" dirty="0" smtClean="0">
              <a:solidFill>
                <a:srgbClr val="00B050"/>
              </a:solidFill>
            </a:endParaRPr>
          </a:p>
        </p:txBody>
      </p:sp>
      <p:sp>
        <p:nvSpPr>
          <p:cNvPr id="7" name="正方形/長方形 6"/>
          <p:cNvSpPr/>
          <p:nvPr/>
        </p:nvSpPr>
        <p:spPr>
          <a:xfrm>
            <a:off x="0" y="2852936"/>
            <a:ext cx="1907703" cy="587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履歴</a:t>
            </a:r>
            <a:r>
              <a:rPr lang="en-US" altLang="ja-JP" dirty="0">
                <a:solidFill>
                  <a:schemeClr val="tx1"/>
                </a:solidFill>
              </a:rPr>
              <a:t>A</a:t>
            </a:r>
            <a:endParaRPr lang="en-US" altLang="ja-JP" dirty="0" smtClean="0">
              <a:solidFill>
                <a:schemeClr val="tx1"/>
              </a:solidFill>
            </a:endParaRPr>
          </a:p>
          <a:p>
            <a:r>
              <a:rPr lang="en-US" altLang="ja-JP" dirty="0" err="1" smtClean="0">
                <a:solidFill>
                  <a:schemeClr val="tx1"/>
                </a:solidFill>
              </a:rPr>
              <a:t>int</a:t>
            </a:r>
            <a:r>
              <a:rPr lang="en-US" altLang="ja-JP" dirty="0" smtClean="0">
                <a:solidFill>
                  <a:schemeClr val="tx1"/>
                </a:solidFill>
              </a:rPr>
              <a:t> </a:t>
            </a:r>
            <a:r>
              <a:rPr lang="en-US" altLang="ja-JP" dirty="0" err="1" smtClean="0">
                <a:solidFill>
                  <a:schemeClr val="tx1"/>
                </a:solidFill>
              </a:rPr>
              <a:t>i</a:t>
            </a:r>
            <a:r>
              <a:rPr lang="en-US" altLang="ja-JP" dirty="0" smtClean="0">
                <a:solidFill>
                  <a:schemeClr val="tx1"/>
                </a:solidFill>
              </a:rPr>
              <a:t> = 0;</a:t>
            </a:r>
          </a:p>
          <a:p>
            <a:r>
              <a:rPr kumimoji="1" lang="en-US" altLang="ja-JP" dirty="0" smtClean="0">
                <a:solidFill>
                  <a:schemeClr val="tx1"/>
                </a:solidFill>
              </a:rPr>
              <a:t>while(</a:t>
            </a:r>
            <a:r>
              <a:rPr kumimoji="1" lang="en-US" altLang="ja-JP" dirty="0" err="1" smtClean="0">
                <a:solidFill>
                  <a:schemeClr val="tx1"/>
                </a:solidFill>
              </a:rPr>
              <a:t>i</a:t>
            </a:r>
            <a:r>
              <a:rPr kumimoji="1" lang="en-US" altLang="ja-JP" dirty="0" smtClean="0">
                <a:solidFill>
                  <a:schemeClr val="tx1"/>
                </a:solidFill>
              </a:rPr>
              <a:t> &lt; 10</a:t>
            </a:r>
          </a:p>
          <a:p>
            <a:endParaRPr kumimoji="1" lang="ja-JP" altLang="en-US" dirty="0">
              <a:solidFill>
                <a:schemeClr val="tx1"/>
              </a:solidFill>
            </a:endParaRPr>
          </a:p>
        </p:txBody>
      </p:sp>
      <p:sp>
        <p:nvSpPr>
          <p:cNvPr id="8" name="正方形/長方形 7"/>
          <p:cNvSpPr/>
          <p:nvPr/>
        </p:nvSpPr>
        <p:spPr>
          <a:xfrm>
            <a:off x="2123728" y="3088890"/>
            <a:ext cx="1872208" cy="111357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A,B</a:t>
            </a:r>
            <a:r>
              <a:rPr lang="ja-JP" altLang="en-US" dirty="0" smtClean="0">
                <a:solidFill>
                  <a:schemeClr val="tx1"/>
                </a:solidFill>
              </a:rPr>
              <a:t>間の差分</a:t>
            </a:r>
            <a:endParaRPr lang="en-US" altLang="ja-JP" dirty="0" smtClean="0">
              <a:solidFill>
                <a:schemeClr val="tx1"/>
              </a:solidFill>
            </a:endParaRPr>
          </a:p>
          <a:p>
            <a:r>
              <a:rPr lang="en-US" altLang="ja-JP" dirty="0" smtClean="0">
                <a:solidFill>
                  <a:srgbClr val="FF0000"/>
                </a:solidFill>
              </a:rPr>
              <a:t>- while(</a:t>
            </a:r>
            <a:r>
              <a:rPr lang="en-US" altLang="ja-JP" dirty="0" err="1" smtClean="0">
                <a:solidFill>
                  <a:srgbClr val="FF0000"/>
                </a:solidFill>
              </a:rPr>
              <a:t>i</a:t>
            </a:r>
            <a:r>
              <a:rPr lang="en-US" altLang="ja-JP" dirty="0" smtClean="0">
                <a:solidFill>
                  <a:srgbClr val="FF0000"/>
                </a:solidFill>
              </a:rPr>
              <a:t> </a:t>
            </a:r>
            <a:r>
              <a:rPr lang="en-US" altLang="ja-JP" dirty="0">
                <a:solidFill>
                  <a:srgbClr val="FF0000"/>
                </a:solidFill>
              </a:rPr>
              <a:t>&lt; 10</a:t>
            </a:r>
            <a:endParaRPr lang="ja-JP" altLang="en-US" dirty="0">
              <a:solidFill>
                <a:srgbClr val="FF0000"/>
              </a:solidFill>
            </a:endParaRPr>
          </a:p>
          <a:p>
            <a:r>
              <a:rPr lang="en-US" altLang="ja-JP" dirty="0" smtClean="0">
                <a:solidFill>
                  <a:srgbClr val="00B050"/>
                </a:solidFill>
              </a:rPr>
              <a:t>+</a:t>
            </a:r>
            <a:r>
              <a:rPr lang="ja-JP" altLang="en-US" dirty="0" smtClean="0">
                <a:solidFill>
                  <a:srgbClr val="00B050"/>
                </a:solidFill>
              </a:rPr>
              <a:t> </a:t>
            </a:r>
            <a:r>
              <a:rPr lang="en-US" altLang="ja-JP" dirty="0" smtClean="0">
                <a:solidFill>
                  <a:srgbClr val="00B050"/>
                </a:solidFill>
              </a:rPr>
              <a:t>while(</a:t>
            </a:r>
            <a:r>
              <a:rPr lang="en-US" altLang="ja-JP" dirty="0" err="1" smtClean="0">
                <a:solidFill>
                  <a:srgbClr val="00B050"/>
                </a:solidFill>
              </a:rPr>
              <a:t>i</a:t>
            </a:r>
            <a:r>
              <a:rPr lang="en-US" altLang="ja-JP" dirty="0" smtClean="0">
                <a:solidFill>
                  <a:srgbClr val="00B050"/>
                </a:solidFill>
              </a:rPr>
              <a:t> </a:t>
            </a:r>
            <a:r>
              <a:rPr lang="en-US" altLang="ja-JP" dirty="0">
                <a:solidFill>
                  <a:srgbClr val="00B050"/>
                </a:solidFill>
              </a:rPr>
              <a:t>&lt; 10) {</a:t>
            </a:r>
          </a:p>
          <a:p>
            <a:r>
              <a:rPr lang="en-US" altLang="ja-JP" dirty="0" smtClean="0">
                <a:solidFill>
                  <a:srgbClr val="00B050"/>
                </a:solidFill>
              </a:rPr>
              <a:t>+ </a:t>
            </a:r>
            <a:r>
              <a:rPr lang="en-US" altLang="ja-JP" dirty="0">
                <a:solidFill>
                  <a:srgbClr val="00B050"/>
                </a:solidFill>
              </a:rPr>
              <a:t>	</a:t>
            </a:r>
            <a:r>
              <a:rPr lang="en-US" altLang="ja-JP" dirty="0" err="1">
                <a:solidFill>
                  <a:srgbClr val="00B050"/>
                </a:solidFill>
              </a:rPr>
              <a:t>i</a:t>
            </a:r>
            <a:r>
              <a:rPr lang="en-US" altLang="ja-JP" dirty="0">
                <a:solidFill>
                  <a:srgbClr val="00B050"/>
                </a:solidFill>
              </a:rPr>
              <a:t>++;</a:t>
            </a:r>
          </a:p>
          <a:p>
            <a:r>
              <a:rPr lang="en-US" altLang="ja-JP" dirty="0" smtClean="0">
                <a:solidFill>
                  <a:srgbClr val="00B050"/>
                </a:solidFill>
              </a:rPr>
              <a:t>+ }</a:t>
            </a:r>
          </a:p>
          <a:p>
            <a:endParaRPr lang="en-US" altLang="ja-JP" dirty="0">
              <a:solidFill>
                <a:srgbClr val="00B050"/>
              </a:solidFill>
            </a:endParaRPr>
          </a:p>
        </p:txBody>
      </p:sp>
      <p:sp>
        <p:nvSpPr>
          <p:cNvPr id="9" name="正方形/長方形 8"/>
          <p:cNvSpPr/>
          <p:nvPr/>
        </p:nvSpPr>
        <p:spPr>
          <a:xfrm>
            <a:off x="4713523" y="2736727"/>
            <a:ext cx="1872208" cy="75409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rgbClr val="00B050"/>
                </a:solidFill>
              </a:rPr>
              <a:t>+</a:t>
            </a:r>
            <a:r>
              <a:rPr lang="ja-JP" altLang="en-US" dirty="0" smtClean="0">
                <a:solidFill>
                  <a:srgbClr val="00B050"/>
                </a:solidFill>
              </a:rPr>
              <a:t> </a:t>
            </a:r>
            <a:r>
              <a:rPr lang="en-US" altLang="ja-JP" dirty="0" smtClean="0">
                <a:solidFill>
                  <a:srgbClr val="00B050"/>
                </a:solidFill>
              </a:rPr>
              <a:t>while(</a:t>
            </a:r>
            <a:r>
              <a:rPr lang="en-US" altLang="ja-JP" dirty="0" err="1" smtClean="0">
                <a:solidFill>
                  <a:srgbClr val="00B050"/>
                </a:solidFill>
              </a:rPr>
              <a:t>i</a:t>
            </a:r>
            <a:r>
              <a:rPr lang="en-US" altLang="ja-JP" dirty="0" smtClean="0">
                <a:solidFill>
                  <a:srgbClr val="00B050"/>
                </a:solidFill>
              </a:rPr>
              <a:t> &lt; 10) {</a:t>
            </a:r>
            <a:endParaRPr lang="en-US" altLang="ja-JP" dirty="0">
              <a:solidFill>
                <a:srgbClr val="00B050"/>
              </a:solidFill>
            </a:endParaRPr>
          </a:p>
        </p:txBody>
      </p:sp>
      <p:sp>
        <p:nvSpPr>
          <p:cNvPr id="10" name="正方形/長方形 9"/>
          <p:cNvSpPr/>
          <p:nvPr/>
        </p:nvSpPr>
        <p:spPr>
          <a:xfrm>
            <a:off x="4713523" y="3671163"/>
            <a:ext cx="1872208" cy="114402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chemeClr val="tx1"/>
                </a:solidFill>
              </a:rPr>
              <a:t>while(</a:t>
            </a:r>
            <a:r>
              <a:rPr lang="en-US" altLang="ja-JP" dirty="0" err="1" smtClean="0">
                <a:solidFill>
                  <a:schemeClr val="tx1"/>
                </a:solidFill>
              </a:rPr>
              <a:t>i</a:t>
            </a:r>
            <a:r>
              <a:rPr lang="en-US" altLang="ja-JP" dirty="0" smtClean="0">
                <a:solidFill>
                  <a:schemeClr val="tx1"/>
                </a:solidFill>
              </a:rPr>
              <a:t> </a:t>
            </a:r>
            <a:r>
              <a:rPr lang="en-US" altLang="ja-JP" dirty="0">
                <a:solidFill>
                  <a:schemeClr val="tx1"/>
                </a:solidFill>
              </a:rPr>
              <a:t>&lt; 10) {</a:t>
            </a:r>
          </a:p>
          <a:p>
            <a:r>
              <a:rPr lang="en-US" altLang="ja-JP" dirty="0" smtClean="0">
                <a:solidFill>
                  <a:srgbClr val="00B050"/>
                </a:solidFill>
              </a:rPr>
              <a:t>+ </a:t>
            </a:r>
            <a:r>
              <a:rPr lang="en-US" altLang="ja-JP" dirty="0">
                <a:solidFill>
                  <a:srgbClr val="00B050"/>
                </a:solidFill>
              </a:rPr>
              <a:t>	</a:t>
            </a:r>
            <a:r>
              <a:rPr lang="en-US" altLang="ja-JP" dirty="0" err="1">
                <a:solidFill>
                  <a:srgbClr val="00B050"/>
                </a:solidFill>
              </a:rPr>
              <a:t>i</a:t>
            </a:r>
            <a:r>
              <a:rPr lang="en-US" altLang="ja-JP" dirty="0" smtClean="0">
                <a:solidFill>
                  <a:srgbClr val="00B050"/>
                </a:solidFill>
              </a:rPr>
              <a:t>++;</a:t>
            </a:r>
            <a:endParaRPr lang="en-US" altLang="ja-JP" dirty="0">
              <a:solidFill>
                <a:srgbClr val="00B050"/>
              </a:solidFill>
            </a:endParaRPr>
          </a:p>
        </p:txBody>
      </p:sp>
      <p:sp>
        <p:nvSpPr>
          <p:cNvPr id="11" name="正方形/長方形 10"/>
          <p:cNvSpPr/>
          <p:nvPr/>
        </p:nvSpPr>
        <p:spPr>
          <a:xfrm>
            <a:off x="4713523" y="4995532"/>
            <a:ext cx="1872208" cy="146510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chemeClr val="tx1"/>
                </a:solidFill>
              </a:rPr>
              <a:t>while(</a:t>
            </a:r>
            <a:r>
              <a:rPr lang="en-US" altLang="ja-JP" dirty="0" err="1" smtClean="0">
                <a:solidFill>
                  <a:schemeClr val="tx1"/>
                </a:solidFill>
              </a:rPr>
              <a:t>i</a:t>
            </a:r>
            <a:r>
              <a:rPr lang="en-US" altLang="ja-JP" dirty="0" smtClean="0">
                <a:solidFill>
                  <a:schemeClr val="tx1"/>
                </a:solidFill>
              </a:rPr>
              <a:t> </a:t>
            </a:r>
            <a:r>
              <a:rPr lang="en-US" altLang="ja-JP" dirty="0">
                <a:solidFill>
                  <a:schemeClr val="tx1"/>
                </a:solidFill>
              </a:rPr>
              <a:t>&lt; 10) {</a:t>
            </a:r>
          </a:p>
          <a:p>
            <a:r>
              <a:rPr lang="en-US" altLang="ja-JP" dirty="0">
                <a:solidFill>
                  <a:schemeClr val="tx1"/>
                </a:solidFill>
              </a:rPr>
              <a:t>	</a:t>
            </a:r>
            <a:r>
              <a:rPr lang="en-US" altLang="ja-JP" dirty="0" err="1">
                <a:solidFill>
                  <a:schemeClr val="tx1"/>
                </a:solidFill>
              </a:rPr>
              <a:t>i</a:t>
            </a:r>
            <a:r>
              <a:rPr lang="en-US" altLang="ja-JP" dirty="0">
                <a:solidFill>
                  <a:schemeClr val="tx1"/>
                </a:solidFill>
              </a:rPr>
              <a:t>++;</a:t>
            </a:r>
          </a:p>
          <a:p>
            <a:r>
              <a:rPr lang="en-US" altLang="ja-JP" dirty="0" smtClean="0">
                <a:solidFill>
                  <a:srgbClr val="00B050"/>
                </a:solidFill>
              </a:rPr>
              <a:t>+ }</a:t>
            </a:r>
            <a:endParaRPr lang="en-US" altLang="ja-JP" dirty="0">
              <a:solidFill>
                <a:srgbClr val="00B050"/>
              </a:solidFill>
            </a:endParaRPr>
          </a:p>
        </p:txBody>
      </p:sp>
      <p:sp>
        <p:nvSpPr>
          <p:cNvPr id="12" name="正方形/長方形 11"/>
          <p:cNvSpPr/>
          <p:nvPr/>
        </p:nvSpPr>
        <p:spPr>
          <a:xfrm>
            <a:off x="6868601" y="3685107"/>
            <a:ext cx="1612037" cy="120002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行履歴</a:t>
            </a:r>
            <a:r>
              <a:rPr lang="en-US" altLang="ja-JP" dirty="0" smtClean="0">
                <a:solidFill>
                  <a:schemeClr val="tx1"/>
                </a:solidFill>
              </a:rPr>
              <a:t>B</a:t>
            </a:r>
            <a:r>
              <a:rPr kumimoji="1" lang="en-US" altLang="ja-JP" dirty="0" smtClean="0">
                <a:solidFill>
                  <a:schemeClr val="tx1"/>
                </a:solidFill>
              </a:rPr>
              <a:t>3</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a:solidFill>
                  <a:schemeClr val="tx1"/>
                </a:solidFill>
              </a:rPr>
              <a:t>while(</a:t>
            </a:r>
            <a:r>
              <a:rPr lang="en-US" altLang="ja-JP" dirty="0" err="1">
                <a:solidFill>
                  <a:schemeClr val="tx1"/>
                </a:solidFill>
              </a:rPr>
              <a:t>i</a:t>
            </a:r>
            <a:r>
              <a:rPr lang="en-US" altLang="ja-JP" dirty="0">
                <a:solidFill>
                  <a:schemeClr val="tx1"/>
                </a:solidFill>
              </a:rPr>
              <a:t> &lt; 10) {</a:t>
            </a:r>
          </a:p>
          <a:p>
            <a:r>
              <a:rPr lang="en-US" altLang="ja-JP" dirty="0">
                <a:solidFill>
                  <a:schemeClr val="tx1"/>
                </a:solidFill>
              </a:rPr>
              <a:t>	</a:t>
            </a:r>
            <a:r>
              <a:rPr lang="en-US" altLang="ja-JP" dirty="0" err="1">
                <a:solidFill>
                  <a:srgbClr val="00B050"/>
                </a:solidFill>
              </a:rPr>
              <a:t>i</a:t>
            </a:r>
            <a:r>
              <a:rPr lang="en-US" altLang="ja-JP" dirty="0">
                <a:solidFill>
                  <a:srgbClr val="00B050"/>
                </a:solidFill>
              </a:rPr>
              <a:t>++;</a:t>
            </a:r>
          </a:p>
        </p:txBody>
      </p:sp>
      <p:sp>
        <p:nvSpPr>
          <p:cNvPr id="13" name="正方形/長方形 12"/>
          <p:cNvSpPr/>
          <p:nvPr/>
        </p:nvSpPr>
        <p:spPr>
          <a:xfrm>
            <a:off x="6868601" y="2655801"/>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行履歴</a:t>
            </a:r>
            <a:r>
              <a:rPr lang="en-US" altLang="ja-JP" dirty="0">
                <a:solidFill>
                  <a:schemeClr val="tx1"/>
                </a:solidFill>
              </a:rPr>
              <a:t>B</a:t>
            </a:r>
            <a:r>
              <a:rPr lang="en-US" altLang="ja-JP" dirty="0" smtClean="0">
                <a:solidFill>
                  <a:schemeClr val="tx1"/>
                </a:solidFill>
              </a:rPr>
              <a:t>2</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a:solidFill>
                  <a:srgbClr val="00B050"/>
                </a:solidFill>
              </a:rPr>
              <a:t>while(</a:t>
            </a:r>
            <a:r>
              <a:rPr lang="en-US" altLang="ja-JP" dirty="0" err="1">
                <a:solidFill>
                  <a:srgbClr val="00B050"/>
                </a:solidFill>
              </a:rPr>
              <a:t>i</a:t>
            </a:r>
            <a:r>
              <a:rPr lang="en-US" altLang="ja-JP" dirty="0">
                <a:solidFill>
                  <a:srgbClr val="00B050"/>
                </a:solidFill>
              </a:rPr>
              <a:t> &lt; 10) {</a:t>
            </a:r>
          </a:p>
        </p:txBody>
      </p:sp>
      <p:sp>
        <p:nvSpPr>
          <p:cNvPr id="14" name="正方形/長方形 13"/>
          <p:cNvSpPr/>
          <p:nvPr/>
        </p:nvSpPr>
        <p:spPr>
          <a:xfrm>
            <a:off x="6868601" y="5032874"/>
            <a:ext cx="1612037" cy="148001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行履歴</a:t>
            </a:r>
            <a:r>
              <a:rPr lang="en-US" altLang="ja-JP" dirty="0">
                <a:solidFill>
                  <a:schemeClr val="tx1"/>
                </a:solidFill>
              </a:rPr>
              <a:t>B</a:t>
            </a:r>
            <a:r>
              <a:rPr kumimoji="1" lang="en-US" altLang="ja-JP" dirty="0" smtClean="0">
                <a:solidFill>
                  <a:schemeClr val="tx1"/>
                </a:solidFill>
              </a:rPr>
              <a:t>4</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a:solidFill>
                  <a:schemeClr val="tx1"/>
                </a:solidFill>
              </a:rPr>
              <a:t>while(</a:t>
            </a:r>
            <a:r>
              <a:rPr lang="en-US" altLang="ja-JP" dirty="0" err="1">
                <a:solidFill>
                  <a:schemeClr val="tx1"/>
                </a:solidFill>
              </a:rPr>
              <a:t>i</a:t>
            </a:r>
            <a:r>
              <a:rPr lang="en-US" altLang="ja-JP" dirty="0">
                <a:solidFill>
                  <a:schemeClr val="tx1"/>
                </a:solidFill>
              </a:rPr>
              <a:t> &lt; 10) {</a:t>
            </a:r>
          </a:p>
          <a:p>
            <a:r>
              <a:rPr lang="en-US" altLang="ja-JP" dirty="0">
                <a:solidFill>
                  <a:schemeClr val="tx1"/>
                </a:solidFill>
              </a:rPr>
              <a:t>	</a:t>
            </a:r>
            <a:r>
              <a:rPr lang="en-US" altLang="ja-JP" dirty="0" err="1">
                <a:solidFill>
                  <a:schemeClr val="tx1"/>
                </a:solidFill>
              </a:rPr>
              <a:t>i</a:t>
            </a:r>
            <a:r>
              <a:rPr lang="en-US" altLang="ja-JP" dirty="0">
                <a:solidFill>
                  <a:schemeClr val="tx1"/>
                </a:solidFill>
              </a:rPr>
              <a:t>++;</a:t>
            </a:r>
          </a:p>
          <a:p>
            <a:r>
              <a:rPr lang="en-US" altLang="ja-JP" dirty="0">
                <a:solidFill>
                  <a:srgbClr val="00B050"/>
                </a:solidFill>
              </a:rPr>
              <a:t>}</a:t>
            </a:r>
          </a:p>
        </p:txBody>
      </p:sp>
      <p:sp>
        <p:nvSpPr>
          <p:cNvPr id="21" name="四角形吹き出し 20"/>
          <p:cNvSpPr/>
          <p:nvPr/>
        </p:nvSpPr>
        <p:spPr>
          <a:xfrm>
            <a:off x="718320" y="4718412"/>
            <a:ext cx="1584176" cy="612648"/>
          </a:xfrm>
          <a:prstGeom prst="wedgeRectCallout">
            <a:avLst>
              <a:gd name="adj1" fmla="val 29151"/>
              <a:gd name="adj2" fmla="val -111629"/>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差分の取得</a:t>
            </a:r>
            <a:endParaRPr kumimoji="1" lang="ja-JP" altLang="en-US" dirty="0">
              <a:solidFill>
                <a:schemeClr val="tx1"/>
              </a:solidFill>
            </a:endParaRPr>
          </a:p>
        </p:txBody>
      </p:sp>
      <p:sp>
        <p:nvSpPr>
          <p:cNvPr id="22" name="四角形吹き出し 21"/>
          <p:cNvSpPr/>
          <p:nvPr/>
        </p:nvSpPr>
        <p:spPr>
          <a:xfrm>
            <a:off x="2077413" y="5127874"/>
            <a:ext cx="1964837" cy="778468"/>
          </a:xfrm>
          <a:prstGeom prst="wedgeRectCallout">
            <a:avLst>
              <a:gd name="adj1" fmla="val 35624"/>
              <a:gd name="adj2" fmla="val -91846"/>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追加、削除</a:t>
            </a:r>
            <a:endParaRPr kumimoji="1" lang="en-US" altLang="ja-JP" dirty="0" smtClean="0">
              <a:solidFill>
                <a:schemeClr val="tx1"/>
              </a:solidFill>
            </a:endParaRPr>
          </a:p>
          <a:p>
            <a:pPr algn="ctr"/>
            <a:r>
              <a:rPr kumimoji="1" lang="en-US" altLang="ja-JP" dirty="0" smtClean="0">
                <a:solidFill>
                  <a:schemeClr val="tx1"/>
                </a:solidFill>
              </a:rPr>
              <a:t>1</a:t>
            </a:r>
            <a:r>
              <a:rPr kumimoji="1" lang="ja-JP" altLang="en-US" dirty="0" smtClean="0">
                <a:solidFill>
                  <a:schemeClr val="tx1"/>
                </a:solidFill>
              </a:rPr>
              <a:t>行ごとに</a:t>
            </a:r>
            <a:endParaRPr kumimoji="1" lang="en-US" altLang="ja-JP" dirty="0" smtClean="0">
              <a:solidFill>
                <a:schemeClr val="tx1"/>
              </a:solidFill>
            </a:endParaRPr>
          </a:p>
          <a:p>
            <a:pPr algn="ctr"/>
            <a:r>
              <a:rPr lang="ja-JP" altLang="en-US" dirty="0">
                <a:solidFill>
                  <a:schemeClr val="tx1"/>
                </a:solidFill>
              </a:rPr>
              <a:t>差分</a:t>
            </a:r>
            <a:r>
              <a:rPr lang="ja-JP" altLang="en-US" dirty="0" smtClean="0">
                <a:solidFill>
                  <a:schemeClr val="tx1"/>
                </a:solidFill>
              </a:rPr>
              <a:t>を</a:t>
            </a:r>
            <a:r>
              <a:rPr lang="ja-JP" altLang="en-US" dirty="0">
                <a:solidFill>
                  <a:schemeClr val="tx1"/>
                </a:solidFill>
              </a:rPr>
              <a:t>分割</a:t>
            </a:r>
            <a:endParaRPr kumimoji="1" lang="ja-JP" altLang="en-US" dirty="0">
              <a:solidFill>
                <a:schemeClr val="tx1"/>
              </a:solidFill>
            </a:endParaRPr>
          </a:p>
        </p:txBody>
      </p:sp>
      <p:sp>
        <p:nvSpPr>
          <p:cNvPr id="25" name="右矢印 24"/>
          <p:cNvSpPr/>
          <p:nvPr/>
        </p:nvSpPr>
        <p:spPr>
          <a:xfrm>
            <a:off x="6408056" y="2875288"/>
            <a:ext cx="54212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a:off x="6373392" y="3945782"/>
            <a:ext cx="54212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a:off x="6408055" y="5524600"/>
            <a:ext cx="54212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三方向矢印 14"/>
          <p:cNvSpPr/>
          <p:nvPr/>
        </p:nvSpPr>
        <p:spPr>
          <a:xfrm rot="5400000">
            <a:off x="1347074" y="3390322"/>
            <a:ext cx="963540" cy="85039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713523" y="1844824"/>
            <a:ext cx="1872208" cy="71156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rgbClr val="FF0000"/>
                </a:solidFill>
              </a:rPr>
              <a:t>- while(</a:t>
            </a:r>
            <a:r>
              <a:rPr lang="en-US" altLang="ja-JP" dirty="0" err="1" smtClean="0">
                <a:solidFill>
                  <a:srgbClr val="FF0000"/>
                </a:solidFill>
              </a:rPr>
              <a:t>i</a:t>
            </a:r>
            <a:r>
              <a:rPr lang="en-US" altLang="ja-JP" dirty="0" smtClean="0">
                <a:solidFill>
                  <a:srgbClr val="FF0000"/>
                </a:solidFill>
              </a:rPr>
              <a:t> </a:t>
            </a:r>
            <a:r>
              <a:rPr lang="en-US" altLang="ja-JP" dirty="0">
                <a:solidFill>
                  <a:srgbClr val="FF0000"/>
                </a:solidFill>
              </a:rPr>
              <a:t>&lt; </a:t>
            </a:r>
            <a:r>
              <a:rPr lang="en-US" altLang="ja-JP" dirty="0" smtClean="0">
                <a:solidFill>
                  <a:srgbClr val="FF0000"/>
                </a:solidFill>
              </a:rPr>
              <a:t>10</a:t>
            </a:r>
            <a:endParaRPr lang="ja-JP" altLang="en-US" dirty="0">
              <a:solidFill>
                <a:srgbClr val="FF0000"/>
              </a:solidFill>
            </a:endParaRPr>
          </a:p>
        </p:txBody>
      </p:sp>
      <p:grpSp>
        <p:nvGrpSpPr>
          <p:cNvPr id="18" name="グループ化 17"/>
          <p:cNvGrpSpPr/>
          <p:nvPr/>
        </p:nvGrpSpPr>
        <p:grpSpPr>
          <a:xfrm>
            <a:off x="3867160" y="1916831"/>
            <a:ext cx="963168" cy="4100130"/>
            <a:chOff x="3867160" y="1916831"/>
            <a:chExt cx="963168" cy="4100130"/>
          </a:xfrm>
        </p:grpSpPr>
        <p:grpSp>
          <p:nvGrpSpPr>
            <p:cNvPr id="50" name="グループ化 49"/>
            <p:cNvGrpSpPr/>
            <p:nvPr/>
          </p:nvGrpSpPr>
          <p:grpSpPr>
            <a:xfrm>
              <a:off x="3867160" y="1916831"/>
              <a:ext cx="963168" cy="4092401"/>
              <a:chOff x="508688" y="1622585"/>
              <a:chExt cx="963168" cy="3522761"/>
            </a:xfrm>
          </p:grpSpPr>
          <p:sp>
            <p:nvSpPr>
              <p:cNvPr id="51" name="屈折矢印 50"/>
              <p:cNvSpPr/>
              <p:nvPr/>
            </p:nvSpPr>
            <p:spPr>
              <a:xfrm rot="5400000">
                <a:off x="146763" y="3820253"/>
                <a:ext cx="1918666" cy="731520"/>
              </a:xfrm>
              <a:prstGeom prst="bentUpArrow">
                <a:avLst>
                  <a:gd name="adj1" fmla="val 31250"/>
                  <a:gd name="adj2" fmla="val 30208"/>
                  <a:gd name="adj3" fmla="val 29167"/>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二方向矢印 51"/>
              <p:cNvSpPr/>
              <p:nvPr/>
            </p:nvSpPr>
            <p:spPr>
              <a:xfrm rot="10800000">
                <a:off x="606232" y="1622585"/>
                <a:ext cx="731520" cy="1746532"/>
              </a:xfrm>
              <a:prstGeom prst="leftUpArrow">
                <a:avLst>
                  <a:gd name="adj1" fmla="val 31250"/>
                  <a:gd name="adj2" fmla="val 33333"/>
                  <a:gd name="adj3" fmla="val 39583"/>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右矢印 52"/>
              <p:cNvSpPr/>
              <p:nvPr/>
            </p:nvSpPr>
            <p:spPr>
              <a:xfrm>
                <a:off x="508688" y="2986253"/>
                <a:ext cx="829064" cy="484632"/>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屈折矢印 54"/>
            <p:cNvSpPr/>
            <p:nvPr/>
          </p:nvSpPr>
          <p:spPr>
            <a:xfrm rot="5400000">
              <a:off x="3352372" y="4539006"/>
              <a:ext cx="2224391" cy="731520"/>
            </a:xfrm>
            <a:prstGeom prst="bentUpArrow">
              <a:avLst>
                <a:gd name="adj1" fmla="val 31250"/>
                <a:gd name="adj2" fmla="val 30208"/>
                <a:gd name="adj3" fmla="val 29167"/>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右矢印 56"/>
            <p:cNvSpPr/>
            <p:nvPr/>
          </p:nvSpPr>
          <p:spPr>
            <a:xfrm>
              <a:off x="3867160" y="3501008"/>
              <a:ext cx="829064" cy="561855"/>
            </a:xfrm>
            <a:prstGeom prst="rightArrow">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右矢印 36"/>
            <p:cNvSpPr/>
            <p:nvPr/>
          </p:nvSpPr>
          <p:spPr>
            <a:xfrm>
              <a:off x="4319305" y="2848280"/>
              <a:ext cx="396033" cy="484632"/>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矢印 37"/>
            <p:cNvSpPr/>
            <p:nvPr/>
          </p:nvSpPr>
          <p:spPr>
            <a:xfrm>
              <a:off x="4295547" y="2849639"/>
              <a:ext cx="431831"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方向矢印 55"/>
            <p:cNvSpPr/>
            <p:nvPr/>
          </p:nvSpPr>
          <p:spPr>
            <a:xfrm rot="10800000">
              <a:off x="3964701" y="1916832"/>
              <a:ext cx="736779" cy="2028950"/>
            </a:xfrm>
            <a:prstGeom prst="leftUpArrow">
              <a:avLst>
                <a:gd name="adj1" fmla="val 31250"/>
                <a:gd name="adj2" fmla="val 33333"/>
                <a:gd name="adj3" fmla="val 39583"/>
              </a:avLst>
            </a:prstGeom>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正方形/長方形 38"/>
          <p:cNvSpPr/>
          <p:nvPr/>
        </p:nvSpPr>
        <p:spPr>
          <a:xfrm>
            <a:off x="6868601" y="1626495"/>
            <a:ext cx="1617097" cy="881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行履歴</a:t>
            </a:r>
            <a:r>
              <a:rPr lang="en-US" altLang="ja-JP" dirty="0" smtClean="0">
                <a:solidFill>
                  <a:schemeClr val="tx1"/>
                </a:solidFill>
              </a:rPr>
              <a:t>B1</a:t>
            </a:r>
          </a:p>
          <a:p>
            <a:r>
              <a:rPr lang="en-US" altLang="ja-JP" dirty="0" err="1" smtClean="0">
                <a:solidFill>
                  <a:schemeClr val="tx1"/>
                </a:solidFill>
              </a:rPr>
              <a:t>int</a:t>
            </a:r>
            <a:r>
              <a:rPr lang="en-US" altLang="ja-JP" dirty="0" smtClean="0">
                <a:solidFill>
                  <a:schemeClr val="tx1"/>
                </a:solidFill>
              </a:rPr>
              <a:t> </a:t>
            </a:r>
            <a:r>
              <a:rPr lang="en-US" altLang="ja-JP" dirty="0" err="1">
                <a:solidFill>
                  <a:schemeClr val="tx1"/>
                </a:solidFill>
              </a:rPr>
              <a:t>i</a:t>
            </a:r>
            <a:r>
              <a:rPr lang="en-US" altLang="ja-JP" dirty="0">
                <a:solidFill>
                  <a:schemeClr val="tx1"/>
                </a:solidFill>
              </a:rPr>
              <a:t> = 0;</a:t>
            </a:r>
          </a:p>
          <a:p>
            <a:r>
              <a:rPr lang="en-US" altLang="ja-JP" dirty="0" smtClean="0">
                <a:solidFill>
                  <a:srgbClr val="FF0000"/>
                </a:solidFill>
              </a:rPr>
              <a:t>while(</a:t>
            </a:r>
            <a:r>
              <a:rPr lang="en-US" altLang="ja-JP" dirty="0" err="1" smtClean="0">
                <a:solidFill>
                  <a:srgbClr val="FF0000"/>
                </a:solidFill>
              </a:rPr>
              <a:t>i</a:t>
            </a:r>
            <a:r>
              <a:rPr lang="en-US" altLang="ja-JP" dirty="0" smtClean="0">
                <a:solidFill>
                  <a:srgbClr val="FF0000"/>
                </a:solidFill>
              </a:rPr>
              <a:t> </a:t>
            </a:r>
            <a:r>
              <a:rPr lang="en-US" altLang="ja-JP" dirty="0">
                <a:solidFill>
                  <a:srgbClr val="FF0000"/>
                </a:solidFill>
              </a:rPr>
              <a:t>&lt; 10</a:t>
            </a:r>
            <a:endParaRPr lang="ja-JP" altLang="en-US" dirty="0">
              <a:solidFill>
                <a:srgbClr val="FF0000"/>
              </a:solidFill>
            </a:endParaRPr>
          </a:p>
        </p:txBody>
      </p:sp>
      <p:sp>
        <p:nvSpPr>
          <p:cNvPr id="23" name="四角形吹き出し 22"/>
          <p:cNvSpPr/>
          <p:nvPr/>
        </p:nvSpPr>
        <p:spPr>
          <a:xfrm>
            <a:off x="4573930" y="1268759"/>
            <a:ext cx="2341591" cy="501989"/>
          </a:xfrm>
          <a:prstGeom prst="wedgeRectCallout">
            <a:avLst>
              <a:gd name="adj1" fmla="val 32491"/>
              <a:gd name="adj2" fmla="val 81162"/>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差分を適用し</a:t>
            </a:r>
            <a:endParaRPr kumimoji="1" lang="en-US" altLang="ja-JP" dirty="0" smtClean="0">
              <a:solidFill>
                <a:schemeClr val="tx1"/>
              </a:solidFill>
            </a:endParaRPr>
          </a:p>
          <a:p>
            <a:pPr algn="ctr"/>
            <a:r>
              <a:rPr lang="ja-JP" altLang="en-US" dirty="0">
                <a:solidFill>
                  <a:schemeClr val="tx1"/>
                </a:solidFill>
              </a:rPr>
              <a:t>行単作業</a:t>
            </a:r>
            <a:r>
              <a:rPr lang="ja-JP" altLang="en-US" dirty="0" smtClean="0">
                <a:solidFill>
                  <a:schemeClr val="tx1"/>
                </a:solidFill>
              </a:rPr>
              <a:t>履歴を作成</a:t>
            </a:r>
            <a:endParaRPr kumimoji="1" lang="en-US" altLang="ja-JP" dirty="0" smtClean="0">
              <a:solidFill>
                <a:schemeClr val="tx1"/>
              </a:solidFill>
            </a:endParaRPr>
          </a:p>
        </p:txBody>
      </p:sp>
      <p:sp>
        <p:nvSpPr>
          <p:cNvPr id="40" name="右矢印 39"/>
          <p:cNvSpPr/>
          <p:nvPr/>
        </p:nvSpPr>
        <p:spPr>
          <a:xfrm>
            <a:off x="6408056" y="1873134"/>
            <a:ext cx="54212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23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21" grpId="0" animBg="1"/>
      <p:bldP spid="22" grpId="0" animBg="1"/>
      <p:bldP spid="25" grpId="0" animBg="1"/>
      <p:bldP spid="26" grpId="0" animBg="1"/>
      <p:bldP spid="27" grpId="0" animBg="1"/>
      <p:bldP spid="15" grpId="0" animBg="1"/>
      <p:bldP spid="33" grpId="0" animBg="1"/>
      <p:bldP spid="39" grpId="0" animBg="1"/>
      <p:bldP spid="23" grpId="0" animBg="1"/>
      <p:bldP spid="40" grpId="0" animBg="1"/>
    </p:bldLst>
  </p:timing>
</p:sld>
</file>

<file path=ppt/theme/theme1.xml><?xml version="1.0" encoding="utf-8"?>
<a:theme xmlns:a="http://schemas.openxmlformats.org/drawingml/2006/main" name="テーマ1">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テーマ1</Template>
  <TotalTime>14570</TotalTime>
  <Words>4000</Words>
  <Application>Microsoft Office PowerPoint</Application>
  <PresentationFormat>画面に合わせる (4:3)</PresentationFormat>
  <Paragraphs>1009</Paragraphs>
  <Slides>29</Slides>
  <Notes>17</Notes>
  <HiddenSlides>12</HiddenSlides>
  <MMClips>1</MMClips>
  <ScaleCrop>false</ScaleCrop>
  <HeadingPairs>
    <vt:vector size="4" baseType="variant">
      <vt:variant>
        <vt:lpstr>テーマ</vt:lpstr>
      </vt:variant>
      <vt:variant>
        <vt:i4>1</vt:i4>
      </vt:variant>
      <vt:variant>
        <vt:lpstr>スライド タイトル</vt:lpstr>
      </vt:variant>
      <vt:variant>
        <vt:i4>29</vt:i4>
      </vt:variant>
    </vt:vector>
  </HeadingPairs>
  <TitlesOfParts>
    <vt:vector size="30" baseType="lpstr">
      <vt:lpstr>テーマ1</vt:lpstr>
      <vt:lpstr>細粒度作業履歴の分割，統合による Task Level Commit 支援手法の提案</vt:lpstr>
      <vt:lpstr>バージョン管理システム：VCS</vt:lpstr>
      <vt:lpstr>バージョン管理システム：VCS</vt:lpstr>
      <vt:lpstr>Task Level Commit（TLC）[1]</vt:lpstr>
      <vt:lpstr>実在プロジェクトにおけるTLC</vt:lpstr>
      <vt:lpstr>TLC順守の難しさ</vt:lpstr>
      <vt:lpstr>研究の目的</vt:lpstr>
      <vt:lpstr>提案手法の流れ</vt:lpstr>
      <vt:lpstr>Step2:行単位作業履歴の作成</vt:lpstr>
      <vt:lpstr>Step3(ツールデモ)</vt:lpstr>
      <vt:lpstr>評価実験</vt:lpstr>
      <vt:lpstr>実験概要</vt:lpstr>
      <vt:lpstr>実験結果：TLC順守率(%)</vt:lpstr>
      <vt:lpstr>実験結果：作業時間(分)</vt:lpstr>
      <vt:lpstr>実験結果：作業時間(分)</vt:lpstr>
      <vt:lpstr>利用者の感想</vt:lpstr>
      <vt:lpstr>まとめ</vt:lpstr>
      <vt:lpstr>Step2：課題</vt:lpstr>
      <vt:lpstr>Step2-2:細粒度作業履歴の合成</vt:lpstr>
      <vt:lpstr>Step2-2:細粒度作業履歴の合成</vt:lpstr>
      <vt:lpstr>Step2-2:細粒度作業履歴の合成</vt:lpstr>
      <vt:lpstr>Step2-2:細粒度作業履歴の合成</vt:lpstr>
      <vt:lpstr>実装</vt:lpstr>
      <vt:lpstr>Gitについて</vt:lpstr>
      <vt:lpstr>セットアップ</vt:lpstr>
      <vt:lpstr>作業中</vt:lpstr>
      <vt:lpstr>作業終了後</vt:lpstr>
      <vt:lpstr>作業終了後</vt:lpstr>
      <vt:lpstr>タスクリストと仕様書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k-umekaw</dc:creator>
  <cp:lastModifiedBy>k-umekaw</cp:lastModifiedBy>
  <cp:revision>1024</cp:revision>
  <cp:lastPrinted>2014-02-10T01:51:13Z</cp:lastPrinted>
  <dcterms:created xsi:type="dcterms:W3CDTF">2013-06-23T09:24:30Z</dcterms:created>
  <dcterms:modified xsi:type="dcterms:W3CDTF">2014-02-12T01:10:16Z</dcterms:modified>
</cp:coreProperties>
</file>