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83" r:id="rId3"/>
    <p:sldId id="326" r:id="rId4"/>
    <p:sldId id="327" r:id="rId5"/>
    <p:sldId id="328" r:id="rId6"/>
    <p:sldId id="329" r:id="rId7"/>
    <p:sldId id="275" r:id="rId8"/>
    <p:sldId id="291" r:id="rId9"/>
    <p:sldId id="263" r:id="rId10"/>
    <p:sldId id="267" r:id="rId11"/>
    <p:sldId id="268" r:id="rId12"/>
    <p:sldId id="271" r:id="rId13"/>
    <p:sldId id="272" r:id="rId14"/>
    <p:sldId id="292" r:id="rId15"/>
    <p:sldId id="301" r:id="rId16"/>
    <p:sldId id="302" r:id="rId17"/>
    <p:sldId id="280" r:id="rId18"/>
    <p:sldId id="303" r:id="rId19"/>
    <p:sldId id="330" r:id="rId20"/>
    <p:sldId id="331" r:id="rId21"/>
    <p:sldId id="332" r:id="rId22"/>
    <p:sldId id="311" r:id="rId23"/>
    <p:sldId id="318" r:id="rId24"/>
    <p:sldId id="319" r:id="rId25"/>
    <p:sldId id="323" r:id="rId26"/>
    <p:sldId id="324" r:id="rId27"/>
    <p:sldId id="325" r:id="rId28"/>
    <p:sldId id="316" r:id="rId29"/>
    <p:sldId id="314" r:id="rId30"/>
    <p:sldId id="315"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AAA4"/>
    <a:srgbClr val="FB9B3B"/>
    <a:srgbClr val="CC00FF"/>
    <a:srgbClr val="3121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53C2F6-D651-4853-87BD-07429CB4F8B9}" type="datetimeFigureOut">
              <a:rPr kumimoji="1" lang="ja-JP" altLang="en-US" smtClean="0"/>
              <a:t>2014/2/11</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5AACA-B467-483B-9F45-0A8EC361FA66}" type="slidenum">
              <a:rPr kumimoji="1" lang="ja-JP" altLang="en-US" smtClean="0"/>
              <a:t>‹#›</a:t>
            </a:fld>
            <a:endParaRPr kumimoji="1" lang="ja-JP" altLang="en-US"/>
          </a:p>
        </p:txBody>
      </p:sp>
    </p:spTree>
    <p:extLst>
      <p:ext uri="{BB962C8B-B14F-4D97-AF65-F5344CB8AC3E}">
        <p14:creationId xmlns:p14="http://schemas.microsoft.com/office/powerpoint/2010/main" val="120648039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E2838E5D-CD91-4E0E-A440-D253145C92D5}" type="datetime1">
              <a:rPr kumimoji="1" lang="ja-JP" altLang="en-US" smtClean="0"/>
              <a:t>2014/2/11</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7E296D58-1D66-432E-9908-4C03BE2148A3}" type="datetime1">
              <a:rPr kumimoji="1" lang="ja-JP" altLang="en-US" smtClean="0"/>
              <a:t>2014/2/11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963A10B1-13D2-4F08-985F-6BAF625E3A09}" type="datetime1">
              <a:rPr kumimoji="1" lang="ja-JP" altLang="en-US" smtClean="0"/>
              <a:t>2014/2/11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01A4B92C-C2B0-4720-A35D-EF2517A792C3}" type="datetime1">
              <a:rPr kumimoji="1" lang="ja-JP" altLang="en-US" smtClean="0"/>
              <a:t>2014/2/11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656096A1-C2CA-4A58-976D-1E795A0868F6}" type="datetime1">
              <a:rPr kumimoji="1" lang="ja-JP" altLang="en-US" smtClean="0"/>
              <a:t>2014/2/11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31EF1BCB-7C9C-4BB3-AFE8-788A11F30A72}" type="datetime1">
              <a:rPr kumimoji="1" lang="ja-JP" altLang="en-US" smtClean="0"/>
              <a:t>2014/2/11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F0A6D947-D637-4888-96BC-6101C489665B}" type="datetime1">
              <a:rPr kumimoji="1" lang="ja-JP" altLang="en-US" smtClean="0"/>
              <a:t>2014/2/11</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8027C156-1959-4947-84FD-E27D175AD860}" type="datetime1">
              <a:rPr kumimoji="1" lang="ja-JP" altLang="en-US" smtClean="0"/>
              <a:t>2014/2/11</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3270A7E-7CE9-4A17-BA54-DFF6E342D3D9}" type="datetime1">
              <a:rPr kumimoji="1" lang="ja-JP" altLang="en-US" smtClean="0"/>
              <a:t>2014/2/11</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4C5F1960-BE77-413A-A5CA-32E3ECBBB0D4}" type="datetime1">
              <a:rPr kumimoji="1" lang="ja-JP" altLang="en-US" smtClean="0"/>
              <a:t>2014/2/11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AFCD45FA-769B-4463-8F93-566D374FDC27}" type="datetime1">
              <a:rPr kumimoji="1" lang="ja-JP" altLang="en-US" smtClean="0"/>
              <a:t>2014/2/11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D107AE14-7D38-429E-BA74-83A8F11D054D}"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C480508C-17ED-4107-8166-19F575782402}" type="datetime1">
              <a:rPr kumimoji="1" lang="ja-JP" altLang="en-US" smtClean="0"/>
              <a:t>2014/2/11</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D107AE14-7D38-429E-BA74-83A8F11D054D}"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1484784"/>
            <a:ext cx="8064896" cy="1470025"/>
          </a:xfrm>
        </p:spPr>
        <p:txBody>
          <a:bodyPr>
            <a:noAutofit/>
          </a:bodyPr>
          <a:lstStyle/>
          <a:p>
            <a:r>
              <a:rPr lang="ja-JP" altLang="en-US" sz="3600" dirty="0" smtClean="0"/>
              <a:t>メソッド周辺の識別子と</a:t>
            </a:r>
            <a:r>
              <a:rPr lang="en-US" altLang="ja-JP" sz="3600" dirty="0" smtClean="0"/>
              <a:t/>
            </a:r>
            <a:br>
              <a:rPr lang="en-US" altLang="ja-JP" sz="3600" dirty="0" smtClean="0"/>
            </a:br>
            <a:r>
              <a:rPr lang="ja-JP" altLang="en-US" sz="3600" dirty="0" smtClean="0"/>
              <a:t>メソッド本体の</a:t>
            </a:r>
            <a:r>
              <a:rPr lang="en-US" altLang="ja-JP" sz="3600" dirty="0" smtClean="0"/>
              <a:t>API</a:t>
            </a:r>
            <a:r>
              <a:rPr lang="ja-JP" altLang="en-US" sz="3600" dirty="0" smtClean="0"/>
              <a:t>利用実績に基づいた</a:t>
            </a:r>
            <a:r>
              <a:rPr lang="en-US" altLang="ja-JP" sz="3600" dirty="0" smtClean="0"/>
              <a:t>API</a:t>
            </a:r>
            <a:r>
              <a:rPr lang="ja-JP" altLang="en-US" sz="3600" dirty="0" smtClean="0"/>
              <a:t>集合推薦手法</a:t>
            </a:r>
            <a:endParaRPr kumimoji="1" lang="ja-JP" altLang="en-US" sz="3600" dirty="0"/>
          </a:p>
        </p:txBody>
      </p:sp>
      <p:sp>
        <p:nvSpPr>
          <p:cNvPr id="3" name="サブタイトル 2"/>
          <p:cNvSpPr>
            <a:spLocks noGrp="1"/>
          </p:cNvSpPr>
          <p:nvPr>
            <p:ph type="subTitle" idx="1"/>
          </p:nvPr>
        </p:nvSpPr>
        <p:spPr/>
        <p:txBody>
          <a:bodyPr/>
          <a:lstStyle/>
          <a:p>
            <a:r>
              <a:rPr kumimoji="1" lang="ja-JP" altLang="en-US" dirty="0" smtClean="0"/>
              <a:t>井上研究室</a:t>
            </a:r>
            <a:endParaRPr kumimoji="1" lang="en-US" altLang="ja-JP" dirty="0" smtClean="0"/>
          </a:p>
          <a:p>
            <a:r>
              <a:rPr lang="en-US" altLang="ja-JP" dirty="0" smtClean="0"/>
              <a:t>M2  </a:t>
            </a:r>
            <a:r>
              <a:rPr lang="ja-JP" altLang="en-US" dirty="0" smtClean="0"/>
              <a:t>鬼塚 勇弥</a:t>
            </a:r>
            <a:endParaRPr kumimoji="1" lang="ja-JP" altLang="en-US" dirty="0"/>
          </a:p>
        </p:txBody>
      </p:sp>
      <p:sp>
        <p:nvSpPr>
          <p:cNvPr id="4" name="スライド番号プレースホルダー 3"/>
          <p:cNvSpPr>
            <a:spLocks noGrp="1"/>
          </p:cNvSpPr>
          <p:nvPr>
            <p:ph type="sldNum" sz="quarter" idx="4"/>
          </p:nvPr>
        </p:nvSpPr>
        <p:spPr/>
        <p:txBody>
          <a:bodyPr/>
          <a:lstStyle/>
          <a:p>
            <a:fld id="{D107AE14-7D38-429E-BA74-83A8F11D054D}" type="slidenum">
              <a:rPr kumimoji="1" lang="ja-JP" altLang="en-US" smtClean="0"/>
              <a:t>1</a:t>
            </a:fld>
            <a:endParaRPr kumimoji="1" lang="ja-JP" altLang="en-US" dirty="0"/>
          </a:p>
        </p:txBody>
      </p:sp>
    </p:spTree>
    <p:extLst>
      <p:ext uri="{BB962C8B-B14F-4D97-AF65-F5344CB8AC3E}">
        <p14:creationId xmlns:p14="http://schemas.microsoft.com/office/powerpoint/2010/main" val="894109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7504" y="6165304"/>
            <a:ext cx="1512168" cy="442501"/>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1. </a:t>
            </a:r>
            <a:r>
              <a:rPr lang="ja-JP" altLang="en-US" dirty="0"/>
              <a:t>識別子</a:t>
            </a:r>
            <a:r>
              <a:rPr kumimoji="1" lang="ja-JP" altLang="en-US" dirty="0" smtClean="0"/>
              <a:t>の取得</a:t>
            </a:r>
            <a:endParaRPr kumimoji="1" lang="ja-JP" altLang="en-US" dirty="0"/>
          </a:p>
        </p:txBody>
      </p:sp>
      <p:sp>
        <p:nvSpPr>
          <p:cNvPr id="3" name="コンテンツ プレースホルダー 2"/>
          <p:cNvSpPr>
            <a:spLocks noGrp="1"/>
          </p:cNvSpPr>
          <p:nvPr>
            <p:ph sz="half" idx="1"/>
          </p:nvPr>
        </p:nvSpPr>
        <p:spPr>
          <a:xfrm>
            <a:off x="323529" y="1600200"/>
            <a:ext cx="4608511" cy="5007605"/>
          </a:xfrm>
        </p:spPr>
        <p:txBody>
          <a:bodyPr>
            <a:normAutofit/>
          </a:bodyPr>
          <a:lstStyle/>
          <a:p>
            <a:r>
              <a:rPr lang="ja-JP" altLang="en-US" dirty="0" smtClean="0"/>
              <a:t>メソッド定義に対して以下の</a:t>
            </a:r>
            <a:r>
              <a:rPr lang="en-US" altLang="ja-JP" dirty="0" smtClean="0"/>
              <a:t>4</a:t>
            </a:r>
            <a:r>
              <a:rPr lang="ja-JP" altLang="en-US" dirty="0" smtClean="0"/>
              <a:t>種</a:t>
            </a:r>
            <a:r>
              <a:rPr lang="ja-JP" altLang="en-US" dirty="0"/>
              <a:t>の情報</a:t>
            </a:r>
            <a:r>
              <a:rPr lang="ja-JP" altLang="en-US" dirty="0" smtClean="0"/>
              <a:t>を組で取得</a:t>
            </a:r>
            <a:endParaRPr lang="en-US" altLang="ja-JP" dirty="0"/>
          </a:p>
          <a:p>
            <a:pPr marL="914400" lvl="1" indent="-457200">
              <a:buFont typeface="+mj-lt"/>
              <a:buAutoNum type="arabicPeriod"/>
            </a:pPr>
            <a:r>
              <a:rPr lang="ja-JP" altLang="en-US" dirty="0"/>
              <a:t>クラス名</a:t>
            </a:r>
            <a:r>
              <a:rPr lang="en-US" altLang="ja-JP" dirty="0"/>
              <a:t/>
            </a:r>
            <a:br>
              <a:rPr lang="en-US" altLang="ja-JP" dirty="0"/>
            </a:br>
            <a:r>
              <a:rPr lang="en-US" altLang="ja-JP" dirty="0"/>
              <a:t> (</a:t>
            </a:r>
            <a:r>
              <a:rPr lang="ja-JP" altLang="en-US" dirty="0"/>
              <a:t>親，インターフェイス</a:t>
            </a:r>
            <a:r>
              <a:rPr lang="en-US" altLang="ja-JP" dirty="0"/>
              <a:t>)</a:t>
            </a:r>
          </a:p>
          <a:p>
            <a:pPr marL="914400" lvl="1" indent="-457200">
              <a:buFont typeface="+mj-lt"/>
              <a:buAutoNum type="arabicPeriod"/>
            </a:pPr>
            <a:r>
              <a:rPr lang="ja-JP" altLang="en-US" dirty="0"/>
              <a:t>メソッド名の動詞，目的語</a:t>
            </a:r>
            <a:endParaRPr lang="en-US" altLang="ja-JP" dirty="0"/>
          </a:p>
          <a:p>
            <a:pPr marL="914400" lvl="1" indent="-457200">
              <a:buFont typeface="+mj-lt"/>
              <a:buAutoNum type="arabicPeriod"/>
            </a:pPr>
            <a:r>
              <a:rPr lang="ja-JP" altLang="en-US" dirty="0" smtClean="0"/>
              <a:t>呼び出し</a:t>
            </a:r>
            <a:r>
              <a:rPr lang="ja-JP" altLang="en-US" dirty="0"/>
              <a:t>メソッド</a:t>
            </a:r>
            <a:endParaRPr lang="en-US" altLang="ja-JP" dirty="0"/>
          </a:p>
          <a:p>
            <a:pPr marL="914400" lvl="1" indent="-457200">
              <a:buFont typeface="+mj-lt"/>
              <a:buAutoNum type="arabicPeriod"/>
            </a:pPr>
            <a:r>
              <a:rPr lang="ja-JP" altLang="en-US" dirty="0"/>
              <a:t>アクセスした</a:t>
            </a:r>
            <a:r>
              <a:rPr lang="ja-JP" altLang="en-US" dirty="0" smtClean="0"/>
              <a:t>フィールド名</a:t>
            </a:r>
            <a:endParaRPr lang="en-US" altLang="ja-JP" dirty="0" smtClean="0"/>
          </a:p>
          <a:p>
            <a:pPr marL="514350" indent="-457200"/>
            <a:r>
              <a:rPr lang="ja-JP" altLang="en-US" dirty="0" smtClean="0"/>
              <a:t>入力したソースコード集合の全メソッド定義から取得</a:t>
            </a:r>
            <a:endParaRPr lang="en-US" altLang="ja-JP" dirty="0" smtClean="0"/>
          </a:p>
        </p:txBody>
      </p:sp>
      <p:sp>
        <p:nvSpPr>
          <p:cNvPr id="5" name="Document"/>
          <p:cNvSpPr>
            <a:spLocks noGrp="1" noEditPoints="1" noChangeArrowheads="1"/>
          </p:cNvSpPr>
          <p:nvPr>
            <p:ph sz="half" idx="2"/>
          </p:nvPr>
        </p:nvSpPr>
        <p:spPr bwMode="auto">
          <a:xfrm>
            <a:off x="4932040" y="1556792"/>
            <a:ext cx="3956248" cy="3124943"/>
          </a:xfrm>
          <a:prstGeom prst="foldedCorner">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indent="0">
              <a:buNone/>
            </a:pPr>
            <a:r>
              <a:rPr lang="en-US" altLang="ja-JP" sz="1800" b="1" dirty="0" smtClean="0">
                <a:solidFill>
                  <a:srgbClr val="CC00FF"/>
                </a:solidFill>
                <a:latin typeface="Consolas" pitchFamily="49" charset="0"/>
                <a:cs typeface="Consolas" pitchFamily="49" charset="0"/>
              </a:rPr>
              <a:t>public class</a:t>
            </a:r>
            <a:r>
              <a:rPr lang="en-US" altLang="ja-JP" sz="1800" dirty="0" smtClean="0">
                <a:latin typeface="Consolas" pitchFamily="49" charset="0"/>
                <a:cs typeface="Consolas" pitchFamily="49" charset="0"/>
              </a:rPr>
              <a:t> </a:t>
            </a:r>
            <a:r>
              <a:rPr lang="en-US" altLang="ja-JP" sz="1800" dirty="0">
                <a:latin typeface="Consolas" pitchFamily="49" charset="0"/>
                <a:cs typeface="Consolas" pitchFamily="49" charset="0"/>
              </a:rPr>
              <a:t>S</a:t>
            </a:r>
            <a:r>
              <a:rPr lang="en-US" altLang="ja-JP" sz="1800" dirty="0" smtClean="0">
                <a:latin typeface="Consolas" pitchFamily="49" charset="0"/>
                <a:cs typeface="Consolas" pitchFamily="49" charset="0"/>
              </a:rPr>
              <a:t>tock </a:t>
            </a:r>
          </a:p>
          <a:p>
            <a:pPr marL="0" indent="0">
              <a:buNone/>
            </a:pPr>
            <a:r>
              <a:rPr lang="en-US" altLang="ja-JP" sz="1800" b="1" dirty="0" smtClean="0">
                <a:solidFill>
                  <a:srgbClr val="CC00FF"/>
                </a:solidFill>
                <a:latin typeface="Consolas" pitchFamily="49" charset="0"/>
                <a:cs typeface="Consolas" pitchFamily="49" charset="0"/>
              </a:rPr>
              <a:t>extends</a:t>
            </a:r>
            <a:r>
              <a:rPr lang="en-US" altLang="ja-JP" sz="1800" dirty="0" smtClean="0">
                <a:latin typeface="Consolas" pitchFamily="49" charset="0"/>
                <a:cs typeface="Consolas" pitchFamily="49" charset="0"/>
              </a:rPr>
              <a:t> </a:t>
            </a:r>
            <a:r>
              <a:rPr lang="en-US" altLang="ja-JP" sz="1800" dirty="0" err="1" smtClean="0">
                <a:latin typeface="Consolas" pitchFamily="49" charset="0"/>
                <a:cs typeface="Consolas" pitchFamily="49" charset="0"/>
              </a:rPr>
              <a:t>AbstractStock</a:t>
            </a:r>
            <a:r>
              <a:rPr lang="en-US" altLang="ja-JP" sz="1800" dirty="0" smtClean="0">
                <a:latin typeface="Consolas" pitchFamily="49" charset="0"/>
                <a:cs typeface="Consolas" pitchFamily="49" charset="0"/>
              </a:rPr>
              <a:t> {</a:t>
            </a:r>
          </a:p>
          <a:p>
            <a:pPr marL="0" indent="0">
              <a:buNone/>
            </a:pPr>
            <a:r>
              <a:rPr lang="en-US" altLang="ja-JP" sz="1800" dirty="0" smtClean="0">
                <a:solidFill>
                  <a:schemeClr val="tx1"/>
                </a:solidFill>
                <a:latin typeface="Consolas" pitchFamily="49" charset="0"/>
                <a:cs typeface="Consolas" pitchFamily="49" charset="0"/>
              </a:rPr>
              <a:t>  </a:t>
            </a:r>
            <a:r>
              <a:rPr lang="en-US" altLang="ja-JP" sz="1800" dirty="0" err="1" smtClean="0">
                <a:solidFill>
                  <a:schemeClr val="tx1"/>
                </a:solidFill>
                <a:latin typeface="Consolas" pitchFamily="49" charset="0"/>
                <a:cs typeface="Consolas" pitchFamily="49" charset="0"/>
              </a:rPr>
              <a:t>ArrayList</a:t>
            </a:r>
            <a:r>
              <a:rPr lang="en-US" altLang="ja-JP" sz="1800" dirty="0" smtClean="0">
                <a:solidFill>
                  <a:schemeClr val="tx1"/>
                </a:solidFill>
                <a:latin typeface="Consolas" pitchFamily="49" charset="0"/>
                <a:cs typeface="Consolas" pitchFamily="49" charset="0"/>
              </a:rPr>
              <a:t> </a:t>
            </a:r>
            <a:r>
              <a:rPr lang="en-US" altLang="ja-JP" sz="1800" dirty="0" smtClean="0">
                <a:solidFill>
                  <a:srgbClr val="3121FF"/>
                </a:solidFill>
                <a:latin typeface="Consolas" pitchFamily="49" charset="0"/>
                <a:cs typeface="Consolas" pitchFamily="49" charset="0"/>
              </a:rPr>
              <a:t>products</a:t>
            </a:r>
            <a:r>
              <a:rPr lang="en-US" altLang="ja-JP" sz="1800" dirty="0" smtClean="0">
                <a:solidFill>
                  <a:schemeClr val="tx1"/>
                </a:solidFill>
                <a:latin typeface="Consolas" pitchFamily="49" charset="0"/>
                <a:cs typeface="Consolas" pitchFamily="49" charset="0"/>
              </a:rPr>
              <a:t>;</a:t>
            </a:r>
            <a:endParaRPr kumimoji="1" lang="en-US" altLang="ja-JP" sz="1800" dirty="0" smtClean="0">
              <a:solidFill>
                <a:schemeClr val="tx1"/>
              </a:solidFill>
              <a:latin typeface="Consolas" pitchFamily="49" charset="0"/>
              <a:cs typeface="Consolas" pitchFamily="49" charset="0"/>
            </a:endParaRPr>
          </a:p>
          <a:p>
            <a:pPr marL="0" indent="0">
              <a:buNone/>
            </a:pPr>
            <a:endParaRPr lang="en-US" altLang="ja-JP" sz="1800" dirty="0">
              <a:latin typeface="Consolas" pitchFamily="49" charset="0"/>
              <a:cs typeface="Consolas" pitchFamily="49" charset="0"/>
            </a:endParaRPr>
          </a:p>
          <a:p>
            <a:pPr marL="0" indent="0">
              <a:buNone/>
            </a:pPr>
            <a:r>
              <a:rPr kumimoji="1" lang="en-US" altLang="ja-JP" sz="1800" dirty="0" smtClean="0">
                <a:latin typeface="Consolas" pitchFamily="49" charset="0"/>
                <a:cs typeface="Consolas" pitchFamily="49" charset="0"/>
              </a:rPr>
              <a:t>  </a:t>
            </a:r>
          </a:p>
          <a:p>
            <a:pPr marL="0" indent="0">
              <a:buNone/>
            </a:pPr>
            <a:r>
              <a:rPr lang="en-US" altLang="ja-JP" sz="1800" b="1" dirty="0">
                <a:solidFill>
                  <a:srgbClr val="CC00FF"/>
                </a:solidFill>
                <a:latin typeface="Consolas" pitchFamily="49" charset="0"/>
                <a:cs typeface="Consolas" pitchFamily="49" charset="0"/>
              </a:rPr>
              <a:t> </a:t>
            </a:r>
            <a:r>
              <a:rPr lang="en-US" altLang="ja-JP" sz="1800" b="1" dirty="0" smtClean="0">
                <a:solidFill>
                  <a:srgbClr val="CC00FF"/>
                </a:solidFill>
                <a:latin typeface="Consolas" pitchFamily="49" charset="0"/>
                <a:cs typeface="Consolas" pitchFamily="49" charset="0"/>
              </a:rPr>
              <a:t> </a:t>
            </a:r>
            <a:r>
              <a:rPr kumimoji="1" lang="en-US" altLang="ja-JP" sz="1800" b="1" dirty="0" smtClean="0">
                <a:solidFill>
                  <a:srgbClr val="CC00FF"/>
                </a:solidFill>
                <a:latin typeface="Consolas" pitchFamily="49" charset="0"/>
                <a:cs typeface="Consolas" pitchFamily="49" charset="0"/>
              </a:rPr>
              <a:t>void</a:t>
            </a:r>
            <a:r>
              <a:rPr kumimoji="1" lang="en-US" altLang="ja-JP" sz="1800" dirty="0" smtClean="0">
                <a:latin typeface="Consolas" pitchFamily="49" charset="0"/>
                <a:cs typeface="Consolas" pitchFamily="49" charset="0"/>
              </a:rPr>
              <a:t> </a:t>
            </a:r>
            <a:r>
              <a:rPr kumimoji="1" lang="en-US" altLang="ja-JP" sz="1800" dirty="0" err="1" smtClean="0">
                <a:latin typeface="Consolas" pitchFamily="49" charset="0"/>
                <a:cs typeface="Consolas" pitchFamily="49" charset="0"/>
              </a:rPr>
              <a:t>setProduct</a:t>
            </a:r>
            <a:r>
              <a:rPr kumimoji="1" lang="en-US" altLang="ja-JP" sz="1800" dirty="0" smtClean="0">
                <a:latin typeface="Consolas" pitchFamily="49" charset="0"/>
                <a:cs typeface="Consolas" pitchFamily="49" charset="0"/>
              </a:rPr>
              <a:t>(Product </a:t>
            </a:r>
            <a:r>
              <a:rPr lang="en-US" altLang="ja-JP" sz="1800" dirty="0">
                <a:latin typeface="Consolas" pitchFamily="49" charset="0"/>
                <a:cs typeface="Consolas" pitchFamily="49" charset="0"/>
              </a:rPr>
              <a:t>p</a:t>
            </a:r>
            <a:r>
              <a:rPr kumimoji="1" lang="en-US" altLang="ja-JP" sz="1800" dirty="0" smtClean="0">
                <a:latin typeface="Consolas" pitchFamily="49" charset="0"/>
                <a:cs typeface="Consolas" pitchFamily="49" charset="0"/>
              </a:rPr>
              <a:t>) {</a:t>
            </a:r>
          </a:p>
          <a:p>
            <a:pPr marL="0" indent="0">
              <a:buNone/>
            </a:pPr>
            <a:r>
              <a:rPr lang="en-US" altLang="ja-JP" sz="1800" dirty="0">
                <a:latin typeface="Consolas" pitchFamily="49" charset="0"/>
                <a:cs typeface="Consolas" pitchFamily="49" charset="0"/>
              </a:rPr>
              <a:t> </a:t>
            </a:r>
            <a:r>
              <a:rPr lang="en-US" altLang="ja-JP" sz="1800" dirty="0" smtClean="0">
                <a:latin typeface="Consolas" pitchFamily="49" charset="0"/>
                <a:cs typeface="Consolas" pitchFamily="49" charset="0"/>
              </a:rPr>
              <a:t>   </a:t>
            </a:r>
            <a:r>
              <a:rPr lang="en-US" altLang="ja-JP" sz="1800" dirty="0" err="1" smtClean="0">
                <a:solidFill>
                  <a:srgbClr val="3121FF"/>
                </a:solidFill>
                <a:latin typeface="Consolas" pitchFamily="49" charset="0"/>
                <a:cs typeface="Consolas" pitchFamily="49" charset="0"/>
              </a:rPr>
              <a:t>products</a:t>
            </a:r>
            <a:r>
              <a:rPr lang="en-US" altLang="ja-JP" sz="1800" dirty="0" err="1" smtClean="0">
                <a:latin typeface="Consolas" pitchFamily="49" charset="0"/>
                <a:cs typeface="Consolas" pitchFamily="49" charset="0"/>
              </a:rPr>
              <a:t>.add</a:t>
            </a:r>
            <a:r>
              <a:rPr lang="en-US" altLang="ja-JP" sz="1800" dirty="0" smtClean="0">
                <a:latin typeface="Consolas" pitchFamily="49" charset="0"/>
                <a:cs typeface="Consolas" pitchFamily="49" charset="0"/>
              </a:rPr>
              <a:t>(p);</a:t>
            </a:r>
          </a:p>
          <a:p>
            <a:pPr marL="0" indent="0">
              <a:buNone/>
            </a:pPr>
            <a:r>
              <a:rPr kumimoji="1" lang="en-US" altLang="ja-JP" sz="1800" dirty="0">
                <a:latin typeface="Consolas" pitchFamily="49" charset="0"/>
                <a:cs typeface="Consolas" pitchFamily="49" charset="0"/>
              </a:rPr>
              <a:t> </a:t>
            </a:r>
            <a:r>
              <a:rPr kumimoji="1" lang="en-US" altLang="ja-JP" sz="1800" dirty="0" smtClean="0">
                <a:latin typeface="Consolas" pitchFamily="49" charset="0"/>
                <a:cs typeface="Consolas" pitchFamily="49" charset="0"/>
              </a:rPr>
              <a:t> }</a:t>
            </a:r>
          </a:p>
          <a:p>
            <a:pPr marL="0" indent="0">
              <a:buNone/>
            </a:pPr>
            <a:r>
              <a:rPr kumimoji="1" lang="en-US" altLang="ja-JP" sz="1800" dirty="0" smtClean="0">
                <a:latin typeface="Consolas" pitchFamily="49" charset="0"/>
                <a:cs typeface="Consolas" pitchFamily="49" charset="0"/>
              </a:rPr>
              <a:t>}</a:t>
            </a:r>
          </a:p>
        </p:txBody>
      </p:sp>
      <p:sp>
        <p:nvSpPr>
          <p:cNvPr id="9" name="角丸四角形 8"/>
          <p:cNvSpPr/>
          <p:nvPr/>
        </p:nvSpPr>
        <p:spPr>
          <a:xfrm>
            <a:off x="5934075" y="1947202"/>
            <a:ext cx="1767036" cy="329273"/>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0" name="角丸四角形 9"/>
          <p:cNvSpPr/>
          <p:nvPr/>
        </p:nvSpPr>
        <p:spPr>
          <a:xfrm>
            <a:off x="6603100" y="1657350"/>
            <a:ext cx="750200" cy="261277"/>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11" name="テキスト ボックス 10"/>
          <p:cNvSpPr txBox="1"/>
          <p:nvPr/>
        </p:nvSpPr>
        <p:spPr>
          <a:xfrm>
            <a:off x="7367845" y="1579944"/>
            <a:ext cx="415498" cy="369332"/>
          </a:xfrm>
          <a:prstGeom prst="rect">
            <a:avLst/>
          </a:prstGeom>
          <a:noFill/>
        </p:spPr>
        <p:txBody>
          <a:bodyPr wrap="none" rtlCol="0">
            <a:spAutoFit/>
          </a:bodyPr>
          <a:lstStyle/>
          <a:p>
            <a:r>
              <a:rPr kumimoji="1" lang="ja-JP" altLang="en-US" b="1" dirty="0" smtClean="0"/>
              <a:t>①</a:t>
            </a:r>
            <a:endParaRPr kumimoji="1" lang="ja-JP" altLang="en-US" b="1" dirty="0"/>
          </a:p>
        </p:txBody>
      </p:sp>
      <p:sp>
        <p:nvSpPr>
          <p:cNvPr id="14" name="テキスト ボックス 13"/>
          <p:cNvSpPr txBox="1"/>
          <p:nvPr/>
        </p:nvSpPr>
        <p:spPr>
          <a:xfrm>
            <a:off x="5296843" y="2636912"/>
            <a:ext cx="3111749" cy="369332"/>
          </a:xfrm>
          <a:prstGeom prst="rect">
            <a:avLst/>
          </a:prstGeom>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ja-JP" altLang="en-US" dirty="0">
                <a:latin typeface="Consolas" pitchFamily="49" charset="0"/>
                <a:cs typeface="Consolas" pitchFamily="49" charset="0"/>
              </a:rPr>
              <a:t>動詞</a:t>
            </a:r>
            <a:r>
              <a:rPr kumimoji="1" lang="en-US" altLang="ja-JP" dirty="0" smtClean="0">
                <a:latin typeface="Consolas" pitchFamily="49" charset="0"/>
                <a:cs typeface="Consolas" pitchFamily="49" charset="0"/>
              </a:rPr>
              <a:t>:set, </a:t>
            </a:r>
            <a:r>
              <a:rPr kumimoji="1" lang="ja-JP" altLang="en-US" dirty="0" smtClean="0">
                <a:latin typeface="Consolas" pitchFamily="49" charset="0"/>
                <a:cs typeface="Consolas" pitchFamily="49" charset="0"/>
              </a:rPr>
              <a:t>目的語</a:t>
            </a:r>
            <a:r>
              <a:rPr kumimoji="1" lang="en-US" altLang="ja-JP" dirty="0" smtClean="0">
                <a:latin typeface="Consolas" pitchFamily="49" charset="0"/>
                <a:cs typeface="Consolas" pitchFamily="49" charset="0"/>
              </a:rPr>
              <a:t>:Product</a:t>
            </a:r>
            <a:endParaRPr kumimoji="1" lang="ja-JP" altLang="en-US" dirty="0">
              <a:latin typeface="Consolas" pitchFamily="49" charset="0"/>
              <a:cs typeface="Consolas" pitchFamily="49" charset="0"/>
            </a:endParaRPr>
          </a:p>
        </p:txBody>
      </p:sp>
      <p:sp>
        <p:nvSpPr>
          <p:cNvPr id="12" name="角丸四角形 11"/>
          <p:cNvSpPr/>
          <p:nvPr/>
        </p:nvSpPr>
        <p:spPr>
          <a:xfrm>
            <a:off x="5303858" y="2636913"/>
            <a:ext cx="3097191" cy="369332"/>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8299547" y="2348880"/>
            <a:ext cx="417102" cy="369332"/>
          </a:xfrm>
          <a:prstGeom prst="rect">
            <a:avLst/>
          </a:prstGeom>
          <a:noFill/>
        </p:spPr>
        <p:txBody>
          <a:bodyPr wrap="none" rtlCol="0">
            <a:spAutoFit/>
          </a:bodyPr>
          <a:lstStyle/>
          <a:p>
            <a:r>
              <a:rPr kumimoji="1" lang="ja-JP" altLang="en-US" b="1" dirty="0" smtClean="0"/>
              <a:t>②</a:t>
            </a:r>
            <a:endParaRPr kumimoji="1" lang="ja-JP" altLang="en-US" b="1" dirty="0"/>
          </a:p>
        </p:txBody>
      </p:sp>
      <p:cxnSp>
        <p:nvCxnSpPr>
          <p:cNvPr id="17" name="直線コネクタ 16"/>
          <p:cNvCxnSpPr/>
          <p:nvPr/>
        </p:nvCxnSpPr>
        <p:spPr>
          <a:xfrm>
            <a:off x="5876317" y="3573016"/>
            <a:ext cx="1338074" cy="0"/>
          </a:xfrm>
          <a:prstGeom prst="line">
            <a:avLst/>
          </a:prstGeom>
          <a:ln w="19050"/>
        </p:spPr>
        <p:style>
          <a:lnRef idx="2">
            <a:schemeClr val="accent2"/>
          </a:lnRef>
          <a:fillRef idx="0">
            <a:schemeClr val="accent2"/>
          </a:fillRef>
          <a:effectRef idx="1">
            <a:schemeClr val="accent2"/>
          </a:effectRef>
          <a:fontRef idx="minor">
            <a:schemeClr val="tx1"/>
          </a:fontRef>
        </p:style>
      </p:cxnSp>
      <p:sp>
        <p:nvSpPr>
          <p:cNvPr id="20" name="テキスト ボックス 19"/>
          <p:cNvSpPr txBox="1"/>
          <p:nvPr/>
        </p:nvSpPr>
        <p:spPr>
          <a:xfrm>
            <a:off x="6797289" y="3914775"/>
            <a:ext cx="417102" cy="369332"/>
          </a:xfrm>
          <a:prstGeom prst="rect">
            <a:avLst/>
          </a:prstGeom>
          <a:noFill/>
        </p:spPr>
        <p:txBody>
          <a:bodyPr wrap="none" rtlCol="0">
            <a:spAutoFit/>
          </a:bodyPr>
          <a:lstStyle/>
          <a:p>
            <a:r>
              <a:rPr kumimoji="1" lang="ja-JP" altLang="en-US" b="1" dirty="0" smtClean="0"/>
              <a:t>③</a:t>
            </a:r>
            <a:endParaRPr kumimoji="1" lang="ja-JP" altLang="en-US" b="1" dirty="0"/>
          </a:p>
        </p:txBody>
      </p:sp>
      <p:sp>
        <p:nvSpPr>
          <p:cNvPr id="21" name="角丸四角形 20"/>
          <p:cNvSpPr/>
          <p:nvPr/>
        </p:nvSpPr>
        <p:spPr>
          <a:xfrm>
            <a:off x="6661062" y="3654260"/>
            <a:ext cx="405333" cy="276441"/>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2" name="テキスト ボックス 21"/>
          <p:cNvSpPr txBox="1"/>
          <p:nvPr/>
        </p:nvSpPr>
        <p:spPr>
          <a:xfrm>
            <a:off x="5476296" y="3919270"/>
            <a:ext cx="417102" cy="369332"/>
          </a:xfrm>
          <a:prstGeom prst="rect">
            <a:avLst/>
          </a:prstGeom>
          <a:noFill/>
        </p:spPr>
        <p:txBody>
          <a:bodyPr wrap="none" rtlCol="0">
            <a:spAutoFit/>
          </a:bodyPr>
          <a:lstStyle/>
          <a:p>
            <a:r>
              <a:rPr kumimoji="1" lang="ja-JP" altLang="en-US" b="1" dirty="0" smtClean="0"/>
              <a:t>④</a:t>
            </a:r>
            <a:endParaRPr kumimoji="1" lang="ja-JP" altLang="en-US" b="1" dirty="0"/>
          </a:p>
        </p:txBody>
      </p:sp>
      <p:sp>
        <p:nvSpPr>
          <p:cNvPr id="23" name="角丸四角形 22"/>
          <p:cNvSpPr/>
          <p:nvPr/>
        </p:nvSpPr>
        <p:spPr>
          <a:xfrm>
            <a:off x="5476296" y="3648074"/>
            <a:ext cx="1057275" cy="266701"/>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4" name="下矢印 3"/>
          <p:cNvSpPr/>
          <p:nvPr/>
        </p:nvSpPr>
        <p:spPr>
          <a:xfrm>
            <a:off x="6287924" y="4869160"/>
            <a:ext cx="804356" cy="4445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上矢印 28"/>
          <p:cNvSpPr/>
          <p:nvPr/>
        </p:nvSpPr>
        <p:spPr>
          <a:xfrm>
            <a:off x="6372200" y="3068960"/>
            <a:ext cx="251917" cy="207640"/>
          </a:xfrm>
          <a:prstGeom prst="up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graphicFrame>
        <p:nvGraphicFramePr>
          <p:cNvPr id="25" name="表 24"/>
          <p:cNvGraphicFramePr>
            <a:graphicFrameLocks noGrp="1"/>
          </p:cNvGraphicFramePr>
          <p:nvPr>
            <p:extLst>
              <p:ext uri="{D42A27DB-BD31-4B8C-83A1-F6EECF244321}">
                <p14:modId xmlns:p14="http://schemas.microsoft.com/office/powerpoint/2010/main" val="403455011"/>
              </p:ext>
            </p:extLst>
          </p:nvPr>
        </p:nvGraphicFramePr>
        <p:xfrm>
          <a:off x="4846150" y="5484832"/>
          <a:ext cx="3942886" cy="1112520"/>
        </p:xfrm>
        <a:graphic>
          <a:graphicData uri="http://schemas.openxmlformats.org/drawingml/2006/table">
            <a:tbl>
              <a:tblPr firstCol="1" bandRow="1">
                <a:tableStyleId>{21E4AEA4-8DFA-4A89-87EB-49C32662AFE0}</a:tableStyleId>
              </a:tblPr>
              <a:tblGrid>
                <a:gridCol w="333993"/>
                <a:gridCol w="944597"/>
                <a:gridCol w="936104"/>
                <a:gridCol w="1368152"/>
                <a:gridCol w="360040"/>
              </a:tblGrid>
              <a:tr h="370840">
                <a:tc>
                  <a:txBody>
                    <a:bodyPr/>
                    <a:lstStyle/>
                    <a:p>
                      <a:r>
                        <a:rPr kumimoji="1" lang="en-US" altLang="ja-JP" dirty="0" err="1" smtClean="0"/>
                        <a:t>i</a:t>
                      </a:r>
                      <a:r>
                        <a:rPr kumimoji="1" lang="en-US" altLang="ja-JP" dirty="0" smtClean="0"/>
                        <a:t>.</a:t>
                      </a:r>
                    </a:p>
                  </a:txBody>
                  <a:tcPr/>
                </a:tc>
                <a:tc>
                  <a:txBody>
                    <a:bodyPr/>
                    <a:lstStyle/>
                    <a:p>
                      <a:r>
                        <a:rPr kumimoji="1" lang="en-US" altLang="ja-JP" dirty="0" smtClean="0"/>
                        <a:t>c:Stock</a:t>
                      </a:r>
                      <a:endParaRPr kumimoji="1" lang="ja-JP" altLang="en-US" dirty="0"/>
                    </a:p>
                  </a:txBody>
                  <a:tcPr/>
                </a:tc>
                <a:tc>
                  <a:txBody>
                    <a:bodyPr/>
                    <a:lstStyle/>
                    <a:p>
                      <a:r>
                        <a:rPr kumimoji="1" lang="en-US" altLang="ja-JP" dirty="0" err="1" smtClean="0"/>
                        <a:t>mv:set</a:t>
                      </a:r>
                      <a:endParaRPr kumimoji="1" lang="ja-JP" altLang="en-US" dirty="0"/>
                    </a:p>
                  </a:txBody>
                  <a:tcPr/>
                </a:tc>
                <a:tc>
                  <a:txBody>
                    <a:bodyPr/>
                    <a:lstStyle/>
                    <a:p>
                      <a:r>
                        <a:rPr kumimoji="1" lang="en-US" altLang="ja-JP" dirty="0" err="1" smtClean="0"/>
                        <a:t>mo:Product</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ii.</a:t>
                      </a:r>
                      <a:endParaRPr kumimoji="1" lang="ja-JP" altLang="en-US" dirty="0"/>
                    </a:p>
                  </a:txBody>
                  <a:tcPr/>
                </a:tc>
                <a:tc>
                  <a:txBody>
                    <a:bodyPr/>
                    <a:lstStyle/>
                    <a:p>
                      <a:r>
                        <a:rPr kumimoji="1" lang="en-US" altLang="ja-JP" dirty="0" smtClean="0"/>
                        <a:t>c:Stock</a:t>
                      </a:r>
                      <a:endParaRPr kumimoji="1" lang="ja-JP" altLang="en-US" dirty="0"/>
                    </a:p>
                  </a:txBody>
                  <a:tcPr/>
                </a:tc>
                <a:tc>
                  <a:txBody>
                    <a:bodyPr/>
                    <a:lstStyle/>
                    <a:p>
                      <a:r>
                        <a:rPr kumimoji="1" lang="en-US" altLang="ja-JP" dirty="0" err="1" smtClean="0"/>
                        <a:t>mv:add</a:t>
                      </a:r>
                      <a:endParaRPr kumimoji="1" lang="ja-JP" altLang="en-US" dirty="0"/>
                    </a:p>
                  </a:txBody>
                  <a:tcPr/>
                </a:tc>
                <a:tc>
                  <a:txBody>
                    <a:bodyPr/>
                    <a:lstStyle/>
                    <a:p>
                      <a:r>
                        <a:rPr kumimoji="1" lang="en-US" altLang="ja-JP" dirty="0" smtClean="0"/>
                        <a:t>f:products</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6" name="スライド番号プレースホルダー 5"/>
          <p:cNvSpPr>
            <a:spLocks noGrp="1"/>
          </p:cNvSpPr>
          <p:nvPr>
            <p:ph type="sldNum" sz="quarter" idx="12"/>
          </p:nvPr>
        </p:nvSpPr>
        <p:spPr>
          <a:xfrm>
            <a:off x="7993062" y="6476811"/>
            <a:ext cx="1150938" cy="288925"/>
          </a:xfrm>
        </p:spPr>
        <p:txBody>
          <a:bodyPr/>
          <a:lstStyle/>
          <a:p>
            <a:fld id="{D107AE14-7D38-429E-BA74-83A8F11D054D}" type="slidenum">
              <a:rPr kumimoji="1" lang="ja-JP" altLang="en-US" smtClean="0"/>
              <a:t>10</a:t>
            </a:fld>
            <a:endParaRPr kumimoji="1" lang="ja-JP" altLang="en-US" dirty="0"/>
          </a:p>
        </p:txBody>
      </p:sp>
      <p:sp>
        <p:nvSpPr>
          <p:cNvPr id="13" name="テキスト ボックス 12"/>
          <p:cNvSpPr txBox="1"/>
          <p:nvPr/>
        </p:nvSpPr>
        <p:spPr>
          <a:xfrm>
            <a:off x="7099621" y="4491117"/>
            <a:ext cx="2008883" cy="954107"/>
          </a:xfrm>
          <a:prstGeom prst="rect">
            <a:avLst/>
          </a:prstGeom>
          <a:solidFill>
            <a:schemeClr val="bg1"/>
          </a:solidFill>
          <a:ln>
            <a:solidFill>
              <a:schemeClr val="tx1"/>
            </a:solidFill>
          </a:ln>
        </p:spPr>
        <p:txBody>
          <a:bodyPr wrap="none" rtlCol="0">
            <a:spAutoFit/>
          </a:bodyPr>
          <a:lstStyle/>
          <a:p>
            <a:r>
              <a:rPr kumimoji="1" lang="en-US" altLang="ja-JP" sz="1400" dirty="0" smtClean="0"/>
              <a:t>c: </a:t>
            </a:r>
            <a:r>
              <a:rPr kumimoji="1" lang="ja-JP" altLang="en-US" sz="1400" dirty="0" smtClean="0"/>
              <a:t>クラス名</a:t>
            </a:r>
            <a:endParaRPr kumimoji="1" lang="en-US" altLang="ja-JP" sz="1400" dirty="0" smtClean="0"/>
          </a:p>
          <a:p>
            <a:r>
              <a:rPr lang="en-US" altLang="ja-JP" sz="1400" dirty="0" smtClean="0"/>
              <a:t>mv: </a:t>
            </a:r>
            <a:r>
              <a:rPr lang="ja-JP" altLang="en-US" sz="1400" dirty="0" smtClean="0"/>
              <a:t>メソッド名の動詞</a:t>
            </a:r>
            <a:endParaRPr lang="en-US" altLang="ja-JP" sz="1400" dirty="0" smtClean="0"/>
          </a:p>
          <a:p>
            <a:r>
              <a:rPr lang="en-US" altLang="ja-JP" sz="1400" dirty="0" err="1" smtClean="0"/>
              <a:t>mo</a:t>
            </a:r>
            <a:r>
              <a:rPr lang="en-US" altLang="ja-JP" sz="1400" dirty="0" smtClean="0"/>
              <a:t>: </a:t>
            </a:r>
            <a:r>
              <a:rPr lang="ja-JP" altLang="en-US" sz="1400" dirty="0" smtClean="0"/>
              <a:t>メソッド名の目的語</a:t>
            </a:r>
            <a:endParaRPr lang="en-US" altLang="ja-JP" sz="1400" dirty="0" smtClean="0"/>
          </a:p>
          <a:p>
            <a:r>
              <a:rPr kumimoji="1" lang="en-US" altLang="ja-JP" sz="1400" dirty="0" smtClean="0"/>
              <a:t>f: </a:t>
            </a:r>
            <a:r>
              <a:rPr kumimoji="1" lang="ja-JP" altLang="en-US" sz="1400" dirty="0" smtClean="0"/>
              <a:t>アクセスしたフィールド</a:t>
            </a:r>
            <a:endParaRPr kumimoji="1" lang="ja-JP" altLang="en-US" sz="1400" dirty="0"/>
          </a:p>
        </p:txBody>
      </p:sp>
    </p:spTree>
    <p:extLst>
      <p:ext uri="{BB962C8B-B14F-4D97-AF65-F5344CB8AC3E}">
        <p14:creationId xmlns:p14="http://schemas.microsoft.com/office/powerpoint/2010/main" val="31786425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kumimoji="1" lang="ja-JP" altLang="en-US" dirty="0" smtClean="0"/>
              <a:t>関連の抽出</a:t>
            </a:r>
            <a:endParaRPr kumimoji="1" lang="ja-JP" altLang="en-US" dirty="0"/>
          </a:p>
        </p:txBody>
      </p:sp>
      <p:sp>
        <p:nvSpPr>
          <p:cNvPr id="3" name="コンテンツ プレースホルダー 2"/>
          <p:cNvSpPr>
            <a:spLocks noGrp="1"/>
          </p:cNvSpPr>
          <p:nvPr>
            <p:ph idx="1"/>
          </p:nvPr>
        </p:nvSpPr>
        <p:spPr>
          <a:xfrm>
            <a:off x="457200" y="1600200"/>
            <a:ext cx="8363272" cy="4525963"/>
          </a:xfrm>
        </p:spPr>
        <p:txBody>
          <a:bodyPr/>
          <a:lstStyle/>
          <a:p>
            <a:r>
              <a:rPr lang="en-US" altLang="ja-JP" dirty="0" smtClean="0"/>
              <a:t>1 </a:t>
            </a:r>
            <a:r>
              <a:rPr lang="ja-JP" altLang="en-US" dirty="0" smtClean="0"/>
              <a:t>で得られた大量の識別子から，メソッド本体とメソッド周辺の識別子にある関連を抽出</a:t>
            </a:r>
            <a:endParaRPr lang="en-US" altLang="ja-JP" dirty="0" smtClean="0"/>
          </a:p>
          <a:p>
            <a:r>
              <a:rPr kumimoji="1" lang="ja-JP" altLang="en-US" dirty="0" smtClean="0"/>
              <a:t>関連は相関ルールマイニングによって抽出</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11</a:t>
            </a:fld>
            <a:endParaRPr kumimoji="1" lang="ja-JP" altLang="en-US"/>
          </a:p>
        </p:txBody>
      </p:sp>
    </p:spTree>
    <p:extLst>
      <p:ext uri="{BB962C8B-B14F-4D97-AF65-F5344CB8AC3E}">
        <p14:creationId xmlns:p14="http://schemas.microsoft.com/office/powerpoint/2010/main" val="4351987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相関ルールとは</a:t>
            </a:r>
            <a:endParaRPr kumimoji="1" lang="ja-JP" altLang="en-US" dirty="0"/>
          </a:p>
        </p:txBody>
      </p:sp>
      <p:sp>
        <p:nvSpPr>
          <p:cNvPr id="3" name="コンテンツ プレースホルダー 2"/>
          <p:cNvSpPr>
            <a:spLocks noGrp="1"/>
          </p:cNvSpPr>
          <p:nvPr>
            <p:ph idx="1"/>
          </p:nvPr>
        </p:nvSpPr>
        <p:spPr>
          <a:xfrm>
            <a:off x="323528" y="1600200"/>
            <a:ext cx="8568952" cy="4525963"/>
          </a:xfrm>
        </p:spPr>
        <p:txBody>
          <a:bodyPr/>
          <a:lstStyle/>
          <a:p>
            <a:r>
              <a:rPr lang="ja-JP" altLang="en-US" dirty="0"/>
              <a:t>同時性や関係性が強い</a:t>
            </a:r>
            <a:r>
              <a:rPr lang="ja-JP" altLang="en-US" dirty="0" smtClean="0"/>
              <a:t>事象間の関係</a:t>
            </a:r>
            <a:endParaRPr lang="en-US" altLang="ja-JP" dirty="0" smtClean="0"/>
          </a:p>
          <a:p>
            <a:pPr lvl="1"/>
            <a:r>
              <a:rPr lang="en-US" altLang="ja-JP" dirty="0"/>
              <a:t>X ⇒ </a:t>
            </a:r>
            <a:r>
              <a:rPr lang="en-US" altLang="ja-JP" dirty="0" smtClean="0"/>
              <a:t>Y: </a:t>
            </a:r>
            <a:r>
              <a:rPr lang="ja-JP" altLang="en-US" dirty="0" smtClean="0"/>
              <a:t>事象 </a:t>
            </a:r>
            <a:r>
              <a:rPr lang="en-US" altLang="ja-JP" dirty="0" smtClean="0"/>
              <a:t>X </a:t>
            </a:r>
            <a:r>
              <a:rPr lang="ja-JP" altLang="en-US" dirty="0" smtClean="0"/>
              <a:t>の</a:t>
            </a:r>
            <a:r>
              <a:rPr lang="ja-JP" altLang="en-US" dirty="0"/>
              <a:t>もと</a:t>
            </a:r>
            <a:r>
              <a:rPr lang="ja-JP" altLang="en-US" dirty="0" smtClean="0"/>
              <a:t>で事象 </a:t>
            </a:r>
            <a:r>
              <a:rPr lang="en-US" altLang="ja-JP" dirty="0" smtClean="0"/>
              <a:t>Y </a:t>
            </a:r>
            <a:r>
              <a:rPr lang="ja-JP" altLang="en-US" dirty="0" smtClean="0"/>
              <a:t>が発生する関係</a:t>
            </a:r>
            <a:endParaRPr lang="en-US" altLang="ja-JP" dirty="0" smtClean="0"/>
          </a:p>
          <a:p>
            <a:pPr lvl="2"/>
            <a:r>
              <a:rPr lang="en-US" altLang="ja-JP" dirty="0" smtClean="0"/>
              <a:t>X </a:t>
            </a:r>
            <a:r>
              <a:rPr lang="ja-JP" altLang="en-US" dirty="0" smtClean="0"/>
              <a:t>を条件部，</a:t>
            </a:r>
            <a:r>
              <a:rPr lang="en-US" altLang="ja-JP" dirty="0" smtClean="0"/>
              <a:t>Y </a:t>
            </a:r>
            <a:r>
              <a:rPr lang="ja-JP" altLang="en-US" dirty="0" smtClean="0"/>
              <a:t>を帰結部と呼ぶ</a:t>
            </a:r>
            <a:endParaRPr lang="en-US" altLang="ja-JP" dirty="0" smtClean="0"/>
          </a:p>
          <a:p>
            <a:pPr lvl="1"/>
            <a:r>
              <a:rPr lang="ja-JP" altLang="en-US" dirty="0" smtClean="0"/>
              <a:t>支持度</a:t>
            </a:r>
            <a:r>
              <a:rPr lang="en-US" altLang="ja-JP" dirty="0" smtClean="0"/>
              <a:t>: X </a:t>
            </a:r>
            <a:r>
              <a:rPr lang="ja-JP" altLang="en-US" dirty="0" smtClean="0"/>
              <a:t>と </a:t>
            </a:r>
            <a:r>
              <a:rPr lang="en-US" altLang="ja-JP" dirty="0" smtClean="0"/>
              <a:t>Y </a:t>
            </a:r>
            <a:r>
              <a:rPr lang="ja-JP" altLang="en-US" dirty="0" smtClean="0"/>
              <a:t>の両方を含むデータの割合</a:t>
            </a:r>
            <a:endParaRPr lang="en-US" altLang="ja-JP" dirty="0" smtClean="0"/>
          </a:p>
          <a:p>
            <a:pPr lvl="1"/>
            <a:r>
              <a:rPr lang="ja-JP" altLang="en-US" dirty="0" smtClean="0"/>
              <a:t>確信度</a:t>
            </a:r>
            <a:r>
              <a:rPr lang="en-US" altLang="ja-JP" dirty="0" smtClean="0"/>
              <a:t>: X</a:t>
            </a:r>
            <a:r>
              <a:rPr lang="ja-JP" altLang="en-US" dirty="0" smtClean="0"/>
              <a:t> を含むデータのうち </a:t>
            </a:r>
            <a:r>
              <a:rPr lang="en-US" altLang="ja-JP" dirty="0" smtClean="0"/>
              <a:t>Y</a:t>
            </a:r>
            <a:r>
              <a:rPr lang="ja-JP" altLang="en-US" dirty="0" smtClean="0"/>
              <a:t> を含むものの割合</a:t>
            </a:r>
            <a:endParaRPr lang="en-US" altLang="ja-JP" dirty="0"/>
          </a:p>
          <a:p>
            <a:r>
              <a:rPr kumimoji="1" lang="en-US" altLang="ja-JP" dirty="0" smtClean="0"/>
              <a:t>POS </a:t>
            </a:r>
            <a:r>
              <a:rPr kumimoji="1" lang="ja-JP" altLang="en-US" dirty="0" smtClean="0"/>
              <a:t>システムの購買履歴での利用が有名</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12</a:t>
            </a:fld>
            <a:endParaRPr kumimoji="1" lang="ja-JP" altLang="en-US"/>
          </a:p>
        </p:txBody>
      </p:sp>
      <p:graphicFrame>
        <p:nvGraphicFramePr>
          <p:cNvPr id="5" name="表 4"/>
          <p:cNvGraphicFramePr>
            <a:graphicFrameLocks noGrp="1"/>
          </p:cNvGraphicFramePr>
          <p:nvPr>
            <p:extLst>
              <p:ext uri="{D42A27DB-BD31-4B8C-83A1-F6EECF244321}">
                <p14:modId xmlns:p14="http://schemas.microsoft.com/office/powerpoint/2010/main" val="3989986475"/>
              </p:ext>
            </p:extLst>
          </p:nvPr>
        </p:nvGraphicFramePr>
        <p:xfrm>
          <a:off x="536786" y="4800634"/>
          <a:ext cx="4032448" cy="1483360"/>
        </p:xfrm>
        <a:graphic>
          <a:graphicData uri="http://schemas.openxmlformats.org/drawingml/2006/table">
            <a:tbl>
              <a:tblPr firstCol="1" bandRow="1">
                <a:tableStyleId>{21E4AEA4-8DFA-4A89-87EB-49C32662AFE0}</a:tableStyleId>
              </a:tblPr>
              <a:tblGrid>
                <a:gridCol w="1008112"/>
                <a:gridCol w="1008112"/>
                <a:gridCol w="1008112"/>
                <a:gridCol w="1008112"/>
              </a:tblGrid>
              <a:tr h="370840">
                <a:tc>
                  <a:txBody>
                    <a:bodyPr/>
                    <a:lstStyle/>
                    <a:p>
                      <a:r>
                        <a:rPr kumimoji="1" lang="en-US" altLang="ja-JP" dirty="0" smtClean="0"/>
                        <a:t>A</a:t>
                      </a:r>
                      <a:r>
                        <a:rPr kumimoji="1" lang="ja-JP" altLang="en-US" dirty="0" err="1" smtClean="0"/>
                        <a:t>さん</a:t>
                      </a:r>
                      <a:endParaRPr kumimoji="1" lang="en-US" altLang="ja-JP" dirty="0" smtClean="0"/>
                    </a:p>
                  </a:txBody>
                  <a:tcPr/>
                </a:tc>
                <a:tc>
                  <a:txBody>
                    <a:bodyPr/>
                    <a:lstStyle/>
                    <a:p>
                      <a:r>
                        <a:rPr kumimoji="1" lang="ja-JP" altLang="en-US" dirty="0" smtClean="0"/>
                        <a:t>おにぎり</a:t>
                      </a:r>
                      <a:endParaRPr kumimoji="1" lang="ja-JP" altLang="en-US" dirty="0"/>
                    </a:p>
                  </a:txBody>
                  <a:tcPr/>
                </a:tc>
                <a:tc>
                  <a:txBody>
                    <a:bodyPr/>
                    <a:lstStyle/>
                    <a:p>
                      <a:r>
                        <a:rPr kumimoji="1" lang="ja-JP" altLang="en-US" dirty="0" smtClean="0"/>
                        <a:t>牛乳</a:t>
                      </a:r>
                      <a:endParaRPr kumimoji="1" lang="ja-JP" altLang="en-US" dirty="0"/>
                    </a:p>
                  </a:txBody>
                  <a:tcPr/>
                </a:tc>
                <a:tc>
                  <a:txBody>
                    <a:bodyPr/>
                    <a:lstStyle/>
                    <a:p>
                      <a:r>
                        <a:rPr kumimoji="1" lang="ja-JP" altLang="en-US" dirty="0" smtClean="0"/>
                        <a:t>ジャム</a:t>
                      </a:r>
                      <a:endParaRPr kumimoji="1" lang="ja-JP" altLang="en-US" dirty="0"/>
                    </a:p>
                  </a:txBody>
                  <a:tcPr/>
                </a:tc>
              </a:tr>
              <a:tr h="370840">
                <a:tc>
                  <a:txBody>
                    <a:bodyPr/>
                    <a:lstStyle/>
                    <a:p>
                      <a:r>
                        <a:rPr kumimoji="1" lang="en-US" altLang="ja-JP" dirty="0" smtClean="0"/>
                        <a:t>B</a:t>
                      </a:r>
                      <a:r>
                        <a:rPr kumimoji="1" lang="ja-JP" altLang="en-US" dirty="0" smtClean="0"/>
                        <a:t>さん</a:t>
                      </a:r>
                      <a:endParaRPr kumimoji="1" lang="ja-JP" altLang="en-US" dirty="0"/>
                    </a:p>
                  </a:txBody>
                  <a:tcPr/>
                </a:tc>
                <a:tc>
                  <a:txBody>
                    <a:bodyPr/>
                    <a:lstStyle/>
                    <a:p>
                      <a:r>
                        <a:rPr kumimoji="1" lang="ja-JP" altLang="en-US" dirty="0" smtClean="0"/>
                        <a:t>パン</a:t>
                      </a:r>
                      <a:endParaRPr kumimoji="1" lang="ja-JP" altLang="en-US" dirty="0"/>
                    </a:p>
                  </a:txBody>
                  <a:tcPr/>
                </a:tc>
                <a:tc>
                  <a:txBody>
                    <a:bodyPr/>
                    <a:lstStyle/>
                    <a:p>
                      <a:r>
                        <a:rPr kumimoji="1" lang="ja-JP" altLang="en-US" dirty="0" smtClean="0"/>
                        <a:t>牛乳</a:t>
                      </a:r>
                      <a:endParaRPr kumimoji="1" lang="ja-JP" altLang="en-US" dirty="0"/>
                    </a:p>
                  </a:txBody>
                  <a:tcPr/>
                </a:tc>
                <a:tc>
                  <a:txBody>
                    <a:bodyPr/>
                    <a:lstStyle/>
                    <a:p>
                      <a:r>
                        <a:rPr kumimoji="1" lang="ja-JP" altLang="en-US" dirty="0" smtClean="0"/>
                        <a:t>雑誌</a:t>
                      </a:r>
                      <a:endParaRPr kumimoji="1" lang="ja-JP" altLang="en-US" dirty="0"/>
                    </a:p>
                  </a:txBody>
                  <a:tcPr/>
                </a:tc>
              </a:tr>
              <a:tr h="370840">
                <a:tc>
                  <a:txBody>
                    <a:bodyPr/>
                    <a:lstStyle/>
                    <a:p>
                      <a:r>
                        <a:rPr kumimoji="1" lang="en-US" altLang="ja-JP" dirty="0" smtClean="0"/>
                        <a:t>C</a:t>
                      </a:r>
                      <a:r>
                        <a:rPr kumimoji="1" lang="ja-JP" altLang="en-US" dirty="0" smtClean="0"/>
                        <a:t>さん</a:t>
                      </a:r>
                      <a:endParaRPr kumimoji="1" lang="ja-JP" altLang="en-US" dirty="0"/>
                    </a:p>
                  </a:txBody>
                  <a:tcPr/>
                </a:tc>
                <a:tc>
                  <a:txBody>
                    <a:bodyPr/>
                    <a:lstStyle/>
                    <a:p>
                      <a:r>
                        <a:rPr kumimoji="1" lang="ja-JP" altLang="en-US" dirty="0" smtClean="0"/>
                        <a:t>おにぎり</a:t>
                      </a:r>
                      <a:endParaRPr kumimoji="1" lang="ja-JP" altLang="en-US" dirty="0"/>
                    </a:p>
                  </a:txBody>
                  <a:tcPr/>
                </a:tc>
                <a:tc>
                  <a:txBody>
                    <a:bodyPr/>
                    <a:lstStyle/>
                    <a:p>
                      <a:r>
                        <a:rPr kumimoji="1" lang="ja-JP" altLang="en-US" dirty="0" smtClean="0"/>
                        <a:t>お茶</a:t>
                      </a:r>
                      <a:endParaRPr kumimoji="1" lang="ja-JP" altLang="en-US" dirty="0"/>
                    </a:p>
                  </a:txBody>
                  <a:tcPr/>
                </a:tc>
                <a:tc>
                  <a:txBody>
                    <a:bodyPr/>
                    <a:lstStyle/>
                    <a:p>
                      <a:endParaRPr kumimoji="1" lang="ja-JP" altLang="en-US" dirty="0"/>
                    </a:p>
                  </a:txBody>
                  <a:tcPr/>
                </a:tc>
              </a:tr>
              <a:tr h="370840">
                <a:tc>
                  <a:txBody>
                    <a:bodyPr/>
                    <a:lstStyle/>
                    <a:p>
                      <a:r>
                        <a:rPr kumimoji="1" lang="en-US" altLang="ja-JP" dirty="0" smtClean="0"/>
                        <a:t>D</a:t>
                      </a:r>
                      <a:r>
                        <a:rPr kumimoji="1" lang="ja-JP" altLang="en-US" dirty="0" smtClean="0"/>
                        <a:t>さん</a:t>
                      </a:r>
                      <a:endParaRPr kumimoji="1" lang="ja-JP" altLang="en-US" dirty="0"/>
                    </a:p>
                  </a:txBody>
                  <a:tcPr/>
                </a:tc>
                <a:tc>
                  <a:txBody>
                    <a:bodyPr/>
                    <a:lstStyle/>
                    <a:p>
                      <a:r>
                        <a:rPr kumimoji="1" lang="ja-JP" altLang="en-US" dirty="0" smtClean="0"/>
                        <a:t>パン</a:t>
                      </a:r>
                      <a:endParaRPr kumimoji="1" lang="ja-JP" altLang="en-US" dirty="0"/>
                    </a:p>
                  </a:txBody>
                  <a:tcPr/>
                </a:tc>
                <a:tc>
                  <a:txBody>
                    <a:bodyPr/>
                    <a:lstStyle/>
                    <a:p>
                      <a:r>
                        <a:rPr kumimoji="1" lang="ja-JP" altLang="en-US" dirty="0" smtClean="0"/>
                        <a:t>牛乳</a:t>
                      </a:r>
                      <a:endParaRPr kumimoji="1" lang="ja-JP" altLang="en-US" dirty="0"/>
                    </a:p>
                  </a:txBody>
                  <a:tcPr/>
                </a:tc>
                <a:tc>
                  <a:txBody>
                    <a:bodyPr/>
                    <a:lstStyle/>
                    <a:p>
                      <a:r>
                        <a:rPr kumimoji="1" lang="ja-JP" altLang="en-US" dirty="0" smtClean="0"/>
                        <a:t>お茶</a:t>
                      </a:r>
                      <a:endParaRPr kumimoji="1" lang="ja-JP" altLang="en-US" dirty="0"/>
                    </a:p>
                  </a:txBody>
                  <a:tcPr/>
                </a:tc>
              </a:tr>
            </a:tbl>
          </a:graphicData>
        </a:graphic>
      </p:graphicFrame>
      <p:sp>
        <p:nvSpPr>
          <p:cNvPr id="6" name="右矢印 5"/>
          <p:cNvSpPr/>
          <p:nvPr/>
        </p:nvSpPr>
        <p:spPr>
          <a:xfrm>
            <a:off x="4863196" y="5014917"/>
            <a:ext cx="648072"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5865378" y="4811087"/>
            <a:ext cx="2739070" cy="135421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lnSpc>
                <a:spcPct val="150000"/>
              </a:lnSpc>
            </a:pPr>
            <a:r>
              <a:rPr lang="ja-JP" altLang="en-US" sz="2800" dirty="0"/>
              <a:t>牛乳</a:t>
            </a:r>
            <a:r>
              <a:rPr lang="ja-JP" altLang="en-US" sz="2800" dirty="0" smtClean="0"/>
              <a:t> ⇒パン</a:t>
            </a:r>
            <a:endParaRPr lang="en-US" altLang="ja-JP" sz="2800" dirty="0"/>
          </a:p>
          <a:p>
            <a:pPr marL="457200" indent="-457200" algn="ctr">
              <a:buFont typeface="Arial" pitchFamily="34" charset="0"/>
              <a:buChar char="•"/>
            </a:pPr>
            <a:r>
              <a:rPr kumimoji="1" lang="ja-JP" altLang="en-US" sz="2000" dirty="0" smtClean="0"/>
              <a:t>支持度</a:t>
            </a:r>
            <a:r>
              <a:rPr kumimoji="1" lang="en-US" altLang="ja-JP" sz="2000" dirty="0" smtClean="0"/>
              <a:t>: 2/4</a:t>
            </a:r>
          </a:p>
          <a:p>
            <a:pPr marL="457200" indent="-457200" algn="ctr">
              <a:buFont typeface="Arial" pitchFamily="34" charset="0"/>
              <a:buChar char="•"/>
            </a:pPr>
            <a:r>
              <a:rPr lang="ja-JP" altLang="en-US" sz="2000" dirty="0" smtClean="0"/>
              <a:t>確信度</a:t>
            </a:r>
            <a:r>
              <a:rPr lang="en-US" altLang="ja-JP" sz="2000" dirty="0" smtClean="0"/>
              <a:t>: 2/3 </a:t>
            </a:r>
            <a:endParaRPr kumimoji="1" lang="ja-JP" altLang="en-US" sz="2000" dirty="0"/>
          </a:p>
        </p:txBody>
      </p:sp>
    </p:spTree>
    <p:extLst>
      <p:ext uri="{BB962C8B-B14F-4D97-AF65-F5344CB8AC3E}">
        <p14:creationId xmlns:p14="http://schemas.microsoft.com/office/powerpoint/2010/main" val="6356593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4716016" y="4710598"/>
            <a:ext cx="4104456" cy="99533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kumimoji="1" lang="ja-JP" altLang="en-US" dirty="0" smtClean="0"/>
              <a:t>ソースコードに対して</a:t>
            </a:r>
            <a:r>
              <a:rPr kumimoji="1" lang="en-US" altLang="ja-JP" dirty="0" smtClean="0"/>
              <a:t/>
            </a:r>
            <a:br>
              <a:rPr kumimoji="1" lang="en-US" altLang="ja-JP" dirty="0" smtClean="0"/>
            </a:br>
            <a:r>
              <a:rPr kumimoji="1" lang="ja-JP" altLang="en-US" dirty="0" smtClean="0"/>
              <a:t>相関ルールマイニングを実行</a:t>
            </a:r>
            <a:endParaRPr kumimoji="1" lang="ja-JP" altLang="en-US" dirty="0"/>
          </a:p>
        </p:txBody>
      </p:sp>
      <p:sp>
        <p:nvSpPr>
          <p:cNvPr id="3" name="コンテンツ プレースホルダー 2"/>
          <p:cNvSpPr>
            <a:spLocks noGrp="1"/>
          </p:cNvSpPr>
          <p:nvPr>
            <p:ph idx="1"/>
          </p:nvPr>
        </p:nvSpPr>
        <p:spPr>
          <a:xfrm>
            <a:off x="457200" y="1600200"/>
            <a:ext cx="8363272" cy="4525963"/>
          </a:xfrm>
        </p:spPr>
        <p:txBody>
          <a:bodyPr/>
          <a:lstStyle/>
          <a:p>
            <a:r>
              <a:rPr lang="ja-JP" altLang="en-US" dirty="0" smtClean="0"/>
              <a:t>関連の強い識別子の情報を相関ルールとして取得</a:t>
            </a:r>
            <a:endParaRPr lang="en-US" altLang="ja-JP" dirty="0" smtClean="0"/>
          </a:p>
          <a:p>
            <a:r>
              <a:rPr lang="ja-JP" altLang="en-US" dirty="0" smtClean="0"/>
              <a:t>メソッド周辺の識別子とメソッド本体には</a:t>
            </a:r>
            <a:r>
              <a:rPr lang="en-US" altLang="ja-JP" dirty="0"/>
              <a:t/>
            </a:r>
            <a:br>
              <a:rPr lang="en-US" altLang="ja-JP" dirty="0"/>
            </a:br>
            <a:r>
              <a:rPr lang="ja-JP" altLang="en-US" dirty="0" smtClean="0"/>
              <a:t>どのような関連があるかに着目</a:t>
            </a:r>
            <a:endParaRPr lang="en-US" altLang="ja-JP" dirty="0" smtClean="0"/>
          </a:p>
          <a:p>
            <a:pPr lvl="1"/>
            <a:r>
              <a:rPr lang="ja-JP" altLang="en-US" dirty="0"/>
              <a:t>帰結部</a:t>
            </a:r>
            <a:r>
              <a:rPr lang="ja-JP" altLang="en-US" dirty="0" smtClean="0"/>
              <a:t>が呼び出しメソッドであるルールのみ抽出</a:t>
            </a:r>
            <a:endParaRPr lang="en-US" altLang="ja-JP"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13</a:t>
            </a:fld>
            <a:endParaRPr kumimoji="1" lang="ja-JP" altLang="en-US"/>
          </a:p>
        </p:txBody>
      </p:sp>
      <p:sp>
        <p:nvSpPr>
          <p:cNvPr id="6" name="右矢印 5"/>
          <p:cNvSpPr/>
          <p:nvPr/>
        </p:nvSpPr>
        <p:spPr>
          <a:xfrm>
            <a:off x="3995936" y="4941837"/>
            <a:ext cx="576064" cy="59215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4703316" y="4744506"/>
            <a:ext cx="1556836" cy="923330"/>
          </a:xfrm>
          <a:prstGeom prst="rect">
            <a:avLst/>
          </a:prstGeom>
          <a:noFill/>
        </p:spPr>
        <p:txBody>
          <a:bodyPr wrap="none" rtlCol="0">
            <a:spAutoFit/>
          </a:bodyPr>
          <a:lstStyle/>
          <a:p>
            <a:r>
              <a:rPr kumimoji="1" lang="ja-JP" altLang="en-US" dirty="0" smtClean="0"/>
              <a:t>・</a:t>
            </a:r>
            <a:r>
              <a:rPr kumimoji="1" lang="en-US" altLang="ja-JP" dirty="0" smtClean="0"/>
              <a:t>c:DAO</a:t>
            </a:r>
          </a:p>
          <a:p>
            <a:r>
              <a:rPr lang="ja-JP" altLang="en-US" dirty="0" smtClean="0"/>
              <a:t>・</a:t>
            </a:r>
            <a:r>
              <a:rPr lang="en-US" altLang="ja-JP" dirty="0" err="1" smtClean="0"/>
              <a:t>mv:update</a:t>
            </a:r>
            <a:endParaRPr lang="en-US" altLang="ja-JP" dirty="0" smtClean="0"/>
          </a:p>
          <a:p>
            <a:r>
              <a:rPr kumimoji="1" lang="ja-JP" altLang="en-US" dirty="0" smtClean="0"/>
              <a:t>・</a:t>
            </a:r>
            <a:r>
              <a:rPr kumimoji="1" lang="en-US" altLang="ja-JP" dirty="0" err="1" smtClean="0"/>
              <a:t>mo:UserInfo</a:t>
            </a:r>
            <a:endParaRPr kumimoji="1" lang="ja-JP" altLang="en-US" dirty="0"/>
          </a:p>
        </p:txBody>
      </p:sp>
      <p:sp>
        <p:nvSpPr>
          <p:cNvPr id="12" name="テキスト ボックス 11"/>
          <p:cNvSpPr txBox="1"/>
          <p:nvPr/>
        </p:nvSpPr>
        <p:spPr>
          <a:xfrm>
            <a:off x="6012160" y="5061088"/>
            <a:ext cx="723432" cy="523220"/>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ja-JP" altLang="en-US" sz="2800" dirty="0" smtClean="0"/>
              <a:t>⇒</a:t>
            </a:r>
            <a:endParaRPr kumimoji="1" lang="ja-JP" altLang="en-US" sz="2800" dirty="0"/>
          </a:p>
        </p:txBody>
      </p:sp>
      <p:graphicFrame>
        <p:nvGraphicFramePr>
          <p:cNvPr id="11" name="表 10"/>
          <p:cNvGraphicFramePr>
            <a:graphicFrameLocks noGrp="1"/>
          </p:cNvGraphicFramePr>
          <p:nvPr>
            <p:extLst>
              <p:ext uri="{D42A27DB-BD31-4B8C-83A1-F6EECF244321}">
                <p14:modId xmlns:p14="http://schemas.microsoft.com/office/powerpoint/2010/main" val="865759500"/>
              </p:ext>
            </p:extLst>
          </p:nvPr>
        </p:nvGraphicFramePr>
        <p:xfrm>
          <a:off x="356579" y="4697824"/>
          <a:ext cx="3495961" cy="1107440"/>
        </p:xfrm>
        <a:graphic>
          <a:graphicData uri="http://schemas.openxmlformats.org/drawingml/2006/table">
            <a:tbl>
              <a:tblPr firstCol="1" bandRow="1">
                <a:tableStyleId>{21E4AEA4-8DFA-4A89-87EB-49C32662AFE0}</a:tableStyleId>
              </a:tblPr>
              <a:tblGrid>
                <a:gridCol w="1008113"/>
                <a:gridCol w="857808"/>
                <a:gridCol w="1270000"/>
                <a:gridCol w="360040"/>
              </a:tblGrid>
              <a:tr h="354570">
                <a:tc>
                  <a:txBody>
                    <a:bodyPr/>
                    <a:lstStyle/>
                    <a:p>
                      <a:r>
                        <a:rPr kumimoji="1" lang="ja-JP" altLang="en-US" dirty="0" smtClean="0"/>
                        <a:t>メソッド</a:t>
                      </a:r>
                      <a:r>
                        <a:rPr kumimoji="1" lang="en-US" altLang="ja-JP" dirty="0" smtClean="0"/>
                        <a:t>1</a:t>
                      </a:r>
                    </a:p>
                  </a:txBody>
                  <a:tcPr/>
                </a:tc>
                <a:tc>
                  <a:txBody>
                    <a:bodyPr/>
                    <a:lstStyle/>
                    <a:p>
                      <a:r>
                        <a:rPr kumimoji="1" lang="en-US" altLang="ja-JP" dirty="0" smtClean="0"/>
                        <a:t>c:DAO</a:t>
                      </a:r>
                      <a:endParaRPr kumimoji="1" lang="ja-JP" altLang="en-US" dirty="0"/>
                    </a:p>
                  </a:txBody>
                  <a:tcPr/>
                </a:tc>
                <a:tc>
                  <a:txBody>
                    <a:bodyPr/>
                    <a:lstStyle/>
                    <a:p>
                      <a:r>
                        <a:rPr kumimoji="1" lang="en-US" altLang="ja-JP" dirty="0" err="1" smtClean="0"/>
                        <a:t>mv:update</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ja-JP" altLang="en-US" dirty="0" smtClean="0"/>
                        <a:t>メソッド</a:t>
                      </a:r>
                      <a:r>
                        <a:rPr kumimoji="1" lang="en-US" altLang="ja-JP" dirty="0" smtClean="0"/>
                        <a:t>2</a:t>
                      </a:r>
                      <a:endParaRPr kumimoji="1" lang="ja-JP" altLang="en-US" dirty="0"/>
                    </a:p>
                  </a:txBody>
                  <a:tcPr/>
                </a:tc>
                <a:tc>
                  <a:txBody>
                    <a:bodyPr/>
                    <a:lstStyle/>
                    <a:p>
                      <a:r>
                        <a:rPr kumimoji="1" lang="en-US" altLang="ja-JP" dirty="0" smtClean="0"/>
                        <a:t>c:DAO</a:t>
                      </a:r>
                      <a:endParaRPr kumimoji="1" lang="ja-JP" altLang="en-US" dirty="0"/>
                    </a:p>
                  </a:txBody>
                  <a:tcPr/>
                </a:tc>
                <a:tc>
                  <a:txBody>
                    <a:bodyPr/>
                    <a:lstStyle/>
                    <a:p>
                      <a:r>
                        <a:rPr kumimoji="1" lang="en-US" altLang="ja-JP" dirty="0" err="1" smtClean="0"/>
                        <a:t>mv:add</a:t>
                      </a:r>
                      <a:endParaRPr kumimoji="1" lang="ja-JP" altLang="en-US" dirty="0"/>
                    </a:p>
                  </a:txBody>
                  <a:tcPr/>
                </a:tc>
                <a:tc>
                  <a:txBody>
                    <a:bodyPr/>
                    <a:lstStyle/>
                    <a:p>
                      <a:r>
                        <a:rPr kumimoji="1" lang="en-US" altLang="ja-JP" dirty="0" smtClean="0"/>
                        <a:t>...</a:t>
                      </a:r>
                      <a:endParaRPr kumimoji="1" lang="ja-JP" altLang="en-US" dirty="0"/>
                    </a:p>
                  </a:txBody>
                  <a:tcPr/>
                </a:tc>
              </a:tr>
              <a:tr h="370840">
                <a:tc>
                  <a:txBody>
                    <a:bodyPr/>
                    <a:lstStyle/>
                    <a:p>
                      <a:r>
                        <a:rPr kumimoji="1" lang="en-US" altLang="ja-JP" dirty="0" smtClean="0"/>
                        <a:t>...</a:t>
                      </a:r>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r>
            </a:tbl>
          </a:graphicData>
        </a:graphic>
      </p:graphicFrame>
      <p:sp>
        <p:nvSpPr>
          <p:cNvPr id="14" name="テキスト ボックス 13"/>
          <p:cNvSpPr txBox="1"/>
          <p:nvPr/>
        </p:nvSpPr>
        <p:spPr>
          <a:xfrm>
            <a:off x="6571138" y="4767822"/>
            <a:ext cx="2249334" cy="923330"/>
          </a:xfrm>
          <a:prstGeom prst="rect">
            <a:avLst/>
          </a:prstGeom>
          <a:noFill/>
        </p:spPr>
        <p:txBody>
          <a:bodyPr wrap="none" rtlCol="0">
            <a:spAutoFit/>
          </a:bodyPr>
          <a:lstStyle/>
          <a:p>
            <a:r>
              <a:rPr kumimoji="1" lang="ja-JP" altLang="en-US" dirty="0" smtClean="0"/>
              <a:t>・</a:t>
            </a:r>
            <a:r>
              <a:rPr kumimoji="1" lang="en-US" altLang="ja-JP" dirty="0" smtClean="0"/>
              <a:t>m:createStatement</a:t>
            </a:r>
          </a:p>
          <a:p>
            <a:r>
              <a:rPr lang="ja-JP" altLang="en-US" dirty="0" smtClean="0"/>
              <a:t>・</a:t>
            </a:r>
            <a:r>
              <a:rPr lang="en-US" altLang="ja-JP" dirty="0" smtClean="0"/>
              <a:t>m:executeUpdate</a:t>
            </a:r>
          </a:p>
          <a:p>
            <a:r>
              <a:rPr kumimoji="1" lang="ja-JP" altLang="en-US" dirty="0" smtClean="0"/>
              <a:t>・</a:t>
            </a:r>
            <a:r>
              <a:rPr kumimoji="1" lang="en-US" altLang="ja-JP" dirty="0" smtClean="0"/>
              <a:t>m:close</a:t>
            </a:r>
            <a:endParaRPr kumimoji="1" lang="ja-JP" altLang="en-US" dirty="0"/>
          </a:p>
        </p:txBody>
      </p:sp>
      <p:sp>
        <p:nvSpPr>
          <p:cNvPr id="13" name="テキスト ボックス 12"/>
          <p:cNvSpPr txBox="1"/>
          <p:nvPr/>
        </p:nvSpPr>
        <p:spPr>
          <a:xfrm>
            <a:off x="6761514" y="5733256"/>
            <a:ext cx="2274982" cy="584775"/>
          </a:xfrm>
          <a:prstGeom prst="rect">
            <a:avLst/>
          </a:prstGeom>
          <a:noFill/>
        </p:spPr>
        <p:txBody>
          <a:bodyPr wrap="none" rtlCol="0">
            <a:spAutoFit/>
          </a:bodyPr>
          <a:lstStyle/>
          <a:p>
            <a:r>
              <a:rPr lang="en-US" altLang="ja-JP" sz="1600" dirty="0" err="1" smtClean="0"/>
              <a:t>mo</a:t>
            </a:r>
            <a:r>
              <a:rPr lang="en-US" altLang="ja-JP" sz="1600" dirty="0" smtClean="0"/>
              <a:t>: </a:t>
            </a:r>
            <a:r>
              <a:rPr lang="ja-JP" altLang="en-US" sz="1600" dirty="0" smtClean="0"/>
              <a:t>メソッド名の目的語</a:t>
            </a:r>
            <a:endParaRPr lang="en-US" altLang="ja-JP" sz="1600" dirty="0" smtClean="0"/>
          </a:p>
          <a:p>
            <a:r>
              <a:rPr kumimoji="1" lang="en-US" altLang="ja-JP" sz="1600" dirty="0" smtClean="0"/>
              <a:t>f: </a:t>
            </a:r>
            <a:r>
              <a:rPr kumimoji="1" lang="ja-JP" altLang="en-US" sz="1600" dirty="0" smtClean="0"/>
              <a:t>アクセスしたフィールド</a:t>
            </a:r>
            <a:endParaRPr kumimoji="1" lang="ja-JP" altLang="en-US" sz="1600" dirty="0"/>
          </a:p>
        </p:txBody>
      </p:sp>
      <p:sp>
        <p:nvSpPr>
          <p:cNvPr id="5" name="正方形/長方形 4"/>
          <p:cNvSpPr/>
          <p:nvPr/>
        </p:nvSpPr>
        <p:spPr>
          <a:xfrm>
            <a:off x="4716016" y="5733256"/>
            <a:ext cx="2015250" cy="567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a:solidFill>
                  <a:schemeClr val="tx1"/>
                </a:solidFill>
              </a:rPr>
              <a:t>c: </a:t>
            </a:r>
            <a:r>
              <a:rPr lang="ja-JP" altLang="en-US" sz="1600" dirty="0">
                <a:solidFill>
                  <a:schemeClr val="tx1"/>
                </a:solidFill>
              </a:rPr>
              <a:t>クラス名</a:t>
            </a:r>
            <a:endParaRPr lang="en-US" altLang="ja-JP" sz="1600" dirty="0">
              <a:solidFill>
                <a:schemeClr val="tx1"/>
              </a:solidFill>
            </a:endParaRPr>
          </a:p>
          <a:p>
            <a:r>
              <a:rPr lang="en-US" altLang="ja-JP" sz="1600" dirty="0">
                <a:solidFill>
                  <a:schemeClr val="tx1"/>
                </a:solidFill>
              </a:rPr>
              <a:t>mv: </a:t>
            </a:r>
            <a:r>
              <a:rPr lang="ja-JP" altLang="en-US" sz="1600" dirty="0">
                <a:solidFill>
                  <a:schemeClr val="tx1"/>
                </a:solidFill>
              </a:rPr>
              <a:t>メソッド名の動詞</a:t>
            </a:r>
            <a:endParaRPr lang="en-US" altLang="ja-JP" sz="1600" dirty="0">
              <a:solidFill>
                <a:schemeClr val="tx1"/>
              </a:solidFill>
            </a:endParaRPr>
          </a:p>
        </p:txBody>
      </p:sp>
    </p:spTree>
    <p:extLst>
      <p:ext uri="{BB962C8B-B14F-4D97-AF65-F5344CB8AC3E}">
        <p14:creationId xmlns:p14="http://schemas.microsoft.com/office/powerpoint/2010/main" val="38318210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5292080" y="4333167"/>
            <a:ext cx="3240360" cy="16881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提案</a:t>
            </a:r>
            <a:r>
              <a:rPr lang="ja-JP" altLang="en-US" dirty="0"/>
              <a:t>手法の構成</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14</a:t>
            </a:fld>
            <a:endParaRPr kumimoji="1" lang="ja-JP" altLang="en-US"/>
          </a:p>
        </p:txBody>
      </p:sp>
      <p:sp>
        <p:nvSpPr>
          <p:cNvPr id="5" name="角丸四角形 4"/>
          <p:cNvSpPr/>
          <p:nvPr/>
        </p:nvSpPr>
        <p:spPr>
          <a:xfrm>
            <a:off x="716167" y="4333167"/>
            <a:ext cx="3279769" cy="1688122"/>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23528" y="3933056"/>
            <a:ext cx="420660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en-US" altLang="ja-JP" sz="2000" dirty="0" smtClean="0">
                <a:solidFill>
                  <a:schemeClr val="bg1">
                    <a:lumMod val="65000"/>
                  </a:schemeClr>
                </a:solidFill>
              </a:rPr>
              <a:t>A.</a:t>
            </a:r>
            <a:r>
              <a:rPr lang="ja-JP" altLang="en-US" sz="2000" dirty="0">
                <a:solidFill>
                  <a:schemeClr val="bg1">
                    <a:lumMod val="65000"/>
                  </a:schemeClr>
                </a:solidFill>
              </a:rPr>
              <a:t>メソッド本体と識別子</a:t>
            </a:r>
            <a:r>
              <a:rPr lang="ja-JP" altLang="en-US" sz="2000" dirty="0" smtClean="0">
                <a:solidFill>
                  <a:schemeClr val="bg1">
                    <a:lumMod val="65000"/>
                  </a:schemeClr>
                </a:solidFill>
              </a:rPr>
              <a:t>の</a:t>
            </a:r>
            <a:r>
              <a:rPr kumimoji="1" lang="ja-JP" altLang="en-US" sz="2000" dirty="0" smtClean="0">
                <a:solidFill>
                  <a:schemeClr val="bg1">
                    <a:lumMod val="65000"/>
                  </a:schemeClr>
                </a:solidFill>
              </a:rPr>
              <a:t>関連の学習</a:t>
            </a:r>
            <a:endParaRPr kumimoji="1" lang="ja-JP" altLang="en-US" sz="2000" dirty="0">
              <a:solidFill>
                <a:schemeClr val="bg1">
                  <a:lumMod val="65000"/>
                </a:schemeClr>
              </a:solidFill>
            </a:endParaRPr>
          </a:p>
        </p:txBody>
      </p:sp>
      <p:sp>
        <p:nvSpPr>
          <p:cNvPr id="18" name="テキスト ボックス 17"/>
          <p:cNvSpPr txBox="1"/>
          <p:nvPr/>
        </p:nvSpPr>
        <p:spPr>
          <a:xfrm>
            <a:off x="5334383" y="3933056"/>
            <a:ext cx="3054041" cy="400110"/>
          </a:xfrm>
          <a:prstGeom prst="rect">
            <a:avLst/>
          </a:prstGeom>
          <a:noFill/>
        </p:spPr>
        <p:txBody>
          <a:bodyPr wrap="none" rtlCol="0">
            <a:spAutoFit/>
          </a:bodyPr>
          <a:lstStyle/>
          <a:p>
            <a:r>
              <a:rPr kumimoji="1" lang="en-US" altLang="ja-JP" sz="2000" b="1" dirty="0" smtClean="0"/>
              <a:t>B. </a:t>
            </a:r>
            <a:r>
              <a:rPr kumimoji="1" lang="ja-JP" altLang="en-US" sz="2000" b="1" dirty="0" smtClean="0"/>
              <a:t>メソッド本体の雛形生成</a:t>
            </a:r>
            <a:endParaRPr kumimoji="1" lang="ja-JP" altLang="en-US" sz="2000" b="1" dirty="0"/>
          </a:p>
        </p:txBody>
      </p:sp>
      <p:pic>
        <p:nvPicPr>
          <p:cNvPr id="19"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37062" y="4524978"/>
            <a:ext cx="1186220" cy="1125864"/>
          </a:xfrm>
          <a:prstGeom prst="rect">
            <a:avLst/>
          </a:prstGeom>
          <a:noFill/>
          <a:extLst>
            <a:ext uri="{909E8E84-426E-40DD-AFC4-6F175D3DCCD1}">
              <a14:hiddenFill xmlns:a14="http://schemas.microsoft.com/office/drawing/2010/main">
                <a:solidFill>
                  <a:srgbClr val="FFFFFF"/>
                </a:solidFill>
              </a14:hiddenFill>
            </a:ext>
          </a:extLst>
        </p:spPr>
      </p:pic>
      <p:sp>
        <p:nvSpPr>
          <p:cNvPr id="20" name="Documents"/>
          <p:cNvSpPr>
            <a:spLocks noEditPoints="1" noChangeArrowheads="1"/>
          </p:cNvSpPr>
          <p:nvPr/>
        </p:nvSpPr>
        <p:spPr bwMode="auto">
          <a:xfrm>
            <a:off x="1520438" y="4589769"/>
            <a:ext cx="776486" cy="90487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chemeClr val="bg1">
                <a:lumMod val="75000"/>
              </a:schemeClr>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1" name="円柱 20"/>
          <p:cNvSpPr/>
          <p:nvPr/>
        </p:nvSpPr>
        <p:spPr>
          <a:xfrm>
            <a:off x="4112726" y="4736964"/>
            <a:ext cx="1080120" cy="720611"/>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雛形</a:t>
            </a:r>
            <a:r>
              <a:rPr kumimoji="1" lang="en-US" altLang="ja-JP" dirty="0" smtClean="0"/>
              <a:t>DB</a:t>
            </a:r>
            <a:endParaRPr kumimoji="1" lang="ja-JP" altLang="en-US" dirty="0"/>
          </a:p>
        </p:txBody>
      </p:sp>
      <p:cxnSp>
        <p:nvCxnSpPr>
          <p:cNvPr id="22" name="直線矢印コネクタ 21"/>
          <p:cNvCxnSpPr/>
          <p:nvPr/>
        </p:nvCxnSpPr>
        <p:spPr>
          <a:xfrm flipH="1">
            <a:off x="5480878" y="5085184"/>
            <a:ext cx="144016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23" name="テキスト ボックス 22"/>
          <p:cNvSpPr txBox="1"/>
          <p:nvPr/>
        </p:nvSpPr>
        <p:spPr>
          <a:xfrm>
            <a:off x="5551512" y="4437112"/>
            <a:ext cx="1369286" cy="646331"/>
          </a:xfrm>
          <a:prstGeom prst="rect">
            <a:avLst/>
          </a:prstGeom>
          <a:noFill/>
        </p:spPr>
        <p:txBody>
          <a:bodyPr wrap="none" rtlCol="0">
            <a:spAutoFit/>
          </a:bodyPr>
          <a:lstStyle/>
          <a:p>
            <a:pPr algn="ctr"/>
            <a:r>
              <a:rPr kumimoji="1" lang="ja-JP" altLang="en-US" dirty="0" smtClean="0"/>
              <a:t>ソースコード</a:t>
            </a:r>
            <a:endParaRPr kumimoji="1" lang="en-US" altLang="ja-JP" dirty="0" smtClean="0"/>
          </a:p>
          <a:p>
            <a:pPr algn="ctr"/>
            <a:r>
              <a:rPr kumimoji="1" lang="ja-JP" altLang="en-US" dirty="0" smtClean="0"/>
              <a:t>の</a:t>
            </a:r>
            <a:r>
              <a:rPr lang="ja-JP" altLang="en-US" dirty="0" smtClean="0"/>
              <a:t>情報</a:t>
            </a:r>
            <a:endParaRPr kumimoji="1" lang="ja-JP" altLang="en-US" dirty="0"/>
          </a:p>
        </p:txBody>
      </p:sp>
      <p:cxnSp>
        <p:nvCxnSpPr>
          <p:cNvPr id="24" name="直線矢印コネクタ 23"/>
          <p:cNvCxnSpPr/>
          <p:nvPr/>
        </p:nvCxnSpPr>
        <p:spPr>
          <a:xfrm>
            <a:off x="5552886" y="5301208"/>
            <a:ext cx="144016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26" name="テキスト ボックス 25"/>
          <p:cNvSpPr txBox="1"/>
          <p:nvPr/>
        </p:nvSpPr>
        <p:spPr>
          <a:xfrm>
            <a:off x="877789" y="5595806"/>
            <a:ext cx="206178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ja-JP" altLang="en-US" dirty="0" smtClean="0">
                <a:solidFill>
                  <a:schemeClr val="bg1">
                    <a:lumMod val="65000"/>
                  </a:schemeClr>
                </a:solidFill>
              </a:rPr>
              <a:t>既存のソースコード</a:t>
            </a:r>
            <a:endParaRPr kumimoji="1" lang="ja-JP" altLang="en-US" dirty="0">
              <a:solidFill>
                <a:schemeClr val="bg1">
                  <a:lumMod val="65000"/>
                </a:schemeClr>
              </a:solidFill>
            </a:endParaRPr>
          </a:p>
        </p:txBody>
      </p:sp>
      <p:sp>
        <p:nvSpPr>
          <p:cNvPr id="27" name="右矢印 26"/>
          <p:cNvSpPr/>
          <p:nvPr/>
        </p:nvSpPr>
        <p:spPr>
          <a:xfrm>
            <a:off x="2600558" y="4968535"/>
            <a:ext cx="1296144" cy="314665"/>
          </a:xfrm>
          <a:prstGeom prst="rightArrow">
            <a:avLst/>
          </a:prstGeom>
          <a:solidFill>
            <a:schemeClr val="accent2">
              <a:lumMod val="20000"/>
              <a:lumOff val="80000"/>
            </a:schemeClr>
          </a:solidFill>
          <a:ln>
            <a:solidFill>
              <a:schemeClr val="accent2">
                <a:lumMod val="40000"/>
                <a:lumOff val="6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2925464" y="4604523"/>
            <a:ext cx="646331" cy="369332"/>
          </a:xfrm>
          <a:prstGeom prst="rect">
            <a:avLst/>
          </a:prstGeom>
          <a:noFill/>
        </p:spPr>
        <p:txBody>
          <a:bodyPr wrap="none" rtlCol="0">
            <a:spAutoFit/>
          </a:bodyPr>
          <a:lstStyle/>
          <a:p>
            <a:r>
              <a:rPr kumimoji="1" lang="ja-JP" altLang="en-US" dirty="0" smtClean="0">
                <a:solidFill>
                  <a:schemeClr val="bg1">
                    <a:lumMod val="65000"/>
                  </a:schemeClr>
                </a:solidFill>
              </a:rPr>
              <a:t>解析</a:t>
            </a:r>
            <a:endParaRPr kumimoji="1" lang="ja-JP" altLang="en-US" dirty="0">
              <a:solidFill>
                <a:schemeClr val="bg1">
                  <a:lumMod val="65000"/>
                </a:schemeClr>
              </a:solidFill>
            </a:endParaRPr>
          </a:p>
        </p:txBody>
      </p:sp>
      <p:sp>
        <p:nvSpPr>
          <p:cNvPr id="25" name="テキスト ボックス 24"/>
          <p:cNvSpPr txBox="1"/>
          <p:nvPr/>
        </p:nvSpPr>
        <p:spPr>
          <a:xfrm>
            <a:off x="5454472" y="5363924"/>
            <a:ext cx="1636987" cy="646331"/>
          </a:xfrm>
          <a:prstGeom prst="rect">
            <a:avLst/>
          </a:prstGeom>
          <a:noFill/>
        </p:spPr>
        <p:txBody>
          <a:bodyPr wrap="none" rtlCol="0">
            <a:spAutoFit/>
          </a:bodyPr>
          <a:lstStyle/>
          <a:p>
            <a:pPr algn="ctr"/>
            <a:r>
              <a:rPr kumimoji="1" lang="ja-JP" altLang="en-US" dirty="0" smtClean="0"/>
              <a:t>メソッド本体の</a:t>
            </a:r>
            <a:endParaRPr kumimoji="1" lang="en-US" altLang="ja-JP" dirty="0" smtClean="0"/>
          </a:p>
          <a:p>
            <a:pPr algn="ctr"/>
            <a:r>
              <a:rPr kumimoji="1" lang="ja-JP" altLang="en-US" dirty="0" smtClean="0"/>
              <a:t>雛形候補</a:t>
            </a:r>
            <a:r>
              <a:rPr lang="ja-JP" altLang="en-US" dirty="0"/>
              <a:t>リスト</a:t>
            </a:r>
            <a:endParaRPr kumimoji="1" lang="ja-JP" altLang="en-US" dirty="0"/>
          </a:p>
        </p:txBody>
      </p:sp>
      <p:sp>
        <p:nvSpPr>
          <p:cNvPr id="7" name="角丸四角形 6"/>
          <p:cNvSpPr/>
          <p:nvPr/>
        </p:nvSpPr>
        <p:spPr>
          <a:xfrm>
            <a:off x="4036422" y="3861048"/>
            <a:ext cx="4784049" cy="237626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コンテンツ プレースホルダー 7"/>
          <p:cNvSpPr>
            <a:spLocks noGrp="1"/>
          </p:cNvSpPr>
          <p:nvPr>
            <p:ph idx="1"/>
          </p:nvPr>
        </p:nvSpPr>
        <p:spPr>
          <a:xfrm>
            <a:off x="457200" y="1600201"/>
            <a:ext cx="8229600" cy="1540768"/>
          </a:xfrm>
        </p:spPr>
        <p:txBody>
          <a:bodyPr/>
          <a:lstStyle/>
          <a:p>
            <a:endParaRPr kumimoji="1" lang="ja-JP" altLang="en-US" dirty="0"/>
          </a:p>
        </p:txBody>
      </p:sp>
    </p:spTree>
    <p:extLst>
      <p:ext uri="{BB962C8B-B14F-4D97-AF65-F5344CB8AC3E}">
        <p14:creationId xmlns:p14="http://schemas.microsoft.com/office/powerpoint/2010/main" val="39985762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835696" y="4285397"/>
            <a:ext cx="6980220" cy="23844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a:t>B. </a:t>
            </a:r>
            <a:r>
              <a:rPr lang="ja-JP" altLang="en-US" dirty="0"/>
              <a:t>メソッド本体の雛形生成</a:t>
            </a:r>
            <a:endParaRPr kumimoji="1" lang="ja-JP" altLang="en-US" dirty="0"/>
          </a:p>
        </p:txBody>
      </p:sp>
      <p:sp>
        <p:nvSpPr>
          <p:cNvPr id="3" name="コンテンツ プレースホルダー 2"/>
          <p:cNvSpPr>
            <a:spLocks noGrp="1"/>
          </p:cNvSpPr>
          <p:nvPr>
            <p:ph idx="1"/>
          </p:nvPr>
        </p:nvSpPr>
        <p:spPr>
          <a:xfrm>
            <a:off x="457200" y="1600200"/>
            <a:ext cx="8435280" cy="4525963"/>
          </a:xfrm>
        </p:spPr>
        <p:txBody>
          <a:bodyPr/>
          <a:lstStyle/>
          <a:p>
            <a:pPr marL="514350" indent="-514350">
              <a:buFont typeface="+mj-lt"/>
              <a:buAutoNum type="arabicPeriod"/>
            </a:pPr>
            <a:r>
              <a:rPr kumimoji="1" lang="ja-JP" altLang="en-US" sz="2800" dirty="0" smtClean="0"/>
              <a:t>記述中のソースコードから学習に使用した識別子</a:t>
            </a:r>
            <a:r>
              <a:rPr kumimoji="1" lang="en-US" altLang="ja-JP" sz="2800" dirty="0" smtClean="0"/>
              <a:t/>
            </a:r>
            <a:br>
              <a:rPr kumimoji="1" lang="en-US" altLang="ja-JP" sz="2800" dirty="0" smtClean="0"/>
            </a:br>
            <a:r>
              <a:rPr kumimoji="1" lang="ja-JP" altLang="en-US" sz="2800" dirty="0" smtClean="0"/>
              <a:t>を取得</a:t>
            </a:r>
            <a:endParaRPr kumimoji="1" lang="en-US" altLang="ja-JP" sz="2800" dirty="0" smtClean="0"/>
          </a:p>
          <a:p>
            <a:pPr marL="514350" indent="-514350">
              <a:buFont typeface="+mj-lt"/>
              <a:buAutoNum type="arabicPeriod"/>
            </a:pPr>
            <a:r>
              <a:rPr lang="ja-JP" altLang="en-US" sz="2800" dirty="0"/>
              <a:t>取得</a:t>
            </a:r>
            <a:r>
              <a:rPr lang="ja-JP" altLang="en-US" sz="2800" dirty="0" smtClean="0"/>
              <a:t>した</a:t>
            </a:r>
            <a:r>
              <a:rPr lang="ja-JP" altLang="en-US" sz="2800" dirty="0"/>
              <a:t>情報</a:t>
            </a:r>
            <a:r>
              <a:rPr lang="ja-JP" altLang="en-US" sz="2800" dirty="0" smtClean="0"/>
              <a:t>でデータベースを検索し，メソッド本体の雛形の候補を生成</a:t>
            </a:r>
            <a:endParaRPr lang="en-US" altLang="ja-JP" sz="2800" dirty="0" smtClean="0"/>
          </a:p>
          <a:p>
            <a:pPr marL="514350" indent="-514350">
              <a:buFont typeface="+mj-lt"/>
              <a:buAutoNum type="arabicPeriod"/>
            </a:pPr>
            <a:r>
              <a:rPr kumimoji="1" lang="ja-JP" altLang="en-US" sz="2800" dirty="0" smtClean="0"/>
              <a:t>雛型の候補を並び替えて</a:t>
            </a:r>
            <a:r>
              <a:rPr lang="ja-JP" altLang="en-US" sz="2800" dirty="0"/>
              <a:t>開発者</a:t>
            </a:r>
            <a:r>
              <a:rPr kumimoji="1" lang="ja-JP" altLang="en-US" sz="2800" dirty="0" smtClean="0"/>
              <a:t>に提示</a:t>
            </a:r>
            <a:endParaRPr kumimoji="1" lang="ja-JP" altLang="en-US" sz="2800"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15</a:t>
            </a:fld>
            <a:endParaRPr kumimoji="1" lang="ja-JP" altLang="en-US"/>
          </a:p>
        </p:txBody>
      </p:sp>
      <p:sp>
        <p:nvSpPr>
          <p:cNvPr id="5" name="円柱 4"/>
          <p:cNvSpPr/>
          <p:nvPr/>
        </p:nvSpPr>
        <p:spPr>
          <a:xfrm>
            <a:off x="467544" y="4508589"/>
            <a:ext cx="1080120" cy="720611"/>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雛形</a:t>
            </a:r>
            <a:r>
              <a:rPr kumimoji="1" lang="en-US" altLang="ja-JP" dirty="0" smtClean="0"/>
              <a:t>DB</a:t>
            </a:r>
            <a:endParaRPr kumimoji="1" lang="ja-JP" altLang="en-US" dirty="0"/>
          </a:p>
        </p:txBody>
      </p:sp>
      <p:pic>
        <p:nvPicPr>
          <p:cNvPr id="6"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452320" y="4463376"/>
            <a:ext cx="1186220" cy="1125864"/>
          </a:xfrm>
          <a:prstGeom prst="rect">
            <a:avLst/>
          </a:prstGeom>
          <a:noFill/>
          <a:extLst>
            <a:ext uri="{909E8E84-426E-40DD-AFC4-6F175D3DCCD1}">
              <a14:hiddenFill xmlns:a14="http://schemas.microsoft.com/office/drawing/2010/main">
                <a:solidFill>
                  <a:srgbClr val="FFFFFF"/>
                </a:solidFill>
              </a14:hiddenFill>
            </a:ext>
          </a:extLst>
        </p:spPr>
      </p:pic>
      <p:sp>
        <p:nvSpPr>
          <p:cNvPr id="12" name="テキスト ボックス 11"/>
          <p:cNvSpPr txBox="1"/>
          <p:nvPr/>
        </p:nvSpPr>
        <p:spPr>
          <a:xfrm>
            <a:off x="2239006" y="6453336"/>
            <a:ext cx="3413114" cy="369332"/>
          </a:xfrm>
          <a:prstGeom prst="rect">
            <a:avLst/>
          </a:prstGeom>
          <a:solidFill>
            <a:schemeClr val="bg1"/>
          </a:solid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ja-JP" altLang="en-US" dirty="0"/>
              <a:t>呼び出し</a:t>
            </a:r>
            <a:r>
              <a:rPr lang="ja-JP" altLang="en-US" dirty="0" smtClean="0"/>
              <a:t>メソッド集合の候補リスト</a:t>
            </a:r>
            <a:endParaRPr lang="en-US" altLang="ja-JP" dirty="0" smtClean="0"/>
          </a:p>
        </p:txBody>
      </p:sp>
      <p:sp>
        <p:nvSpPr>
          <p:cNvPr id="15" name="テキスト ボックス 14"/>
          <p:cNvSpPr txBox="1"/>
          <p:nvPr/>
        </p:nvSpPr>
        <p:spPr>
          <a:xfrm>
            <a:off x="4025389" y="4581128"/>
            <a:ext cx="1482715" cy="679120"/>
          </a:xfrm>
          <a:prstGeom prst="rect">
            <a:avLst/>
          </a:prstGeom>
          <a:ln w="19050"/>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400" b="1" dirty="0" smtClean="0">
                <a:latin typeface="Consolas" pitchFamily="49" charset="0"/>
                <a:cs typeface="Consolas" pitchFamily="49" charset="0"/>
              </a:rPr>
              <a:t>クラス名</a:t>
            </a:r>
            <a:r>
              <a:rPr lang="en-US" altLang="ja-JP" sz="1400" b="1" dirty="0" smtClean="0">
                <a:latin typeface="Consolas" pitchFamily="49" charset="0"/>
                <a:cs typeface="Consolas" pitchFamily="49" charset="0"/>
              </a:rPr>
              <a:t>:Stock</a:t>
            </a:r>
          </a:p>
          <a:p>
            <a:r>
              <a:rPr lang="ja-JP" altLang="en-US" sz="1400" b="1" dirty="0" smtClean="0">
                <a:latin typeface="Consolas" pitchFamily="49" charset="0"/>
                <a:cs typeface="Consolas" pitchFamily="49" charset="0"/>
              </a:rPr>
              <a:t>メソッド名</a:t>
            </a:r>
            <a:r>
              <a:rPr lang="en-US" altLang="ja-JP" sz="1400" b="1" dirty="0" smtClean="0">
                <a:latin typeface="Consolas" pitchFamily="49" charset="0"/>
                <a:cs typeface="Consolas" pitchFamily="49" charset="0"/>
              </a:rPr>
              <a:t>:set</a:t>
            </a:r>
          </a:p>
          <a:p>
            <a:r>
              <a:rPr lang="en-US" altLang="ja-JP" sz="1000" b="1" dirty="0" smtClean="0">
                <a:latin typeface="Consolas" pitchFamily="49" charset="0"/>
                <a:cs typeface="Consolas" pitchFamily="49" charset="0"/>
              </a:rPr>
              <a:t>...</a:t>
            </a:r>
            <a:endParaRPr lang="en-US" altLang="ja-JP" sz="1100" b="1" dirty="0" smtClean="0">
              <a:latin typeface="Consolas" pitchFamily="49" charset="0"/>
              <a:cs typeface="Consolas" pitchFamily="49" charset="0"/>
            </a:endParaRPr>
          </a:p>
        </p:txBody>
      </p:sp>
      <p:sp>
        <p:nvSpPr>
          <p:cNvPr id="18" name="右矢印 17"/>
          <p:cNvSpPr/>
          <p:nvPr/>
        </p:nvSpPr>
        <p:spPr>
          <a:xfrm rot="20547610">
            <a:off x="6043463" y="5631938"/>
            <a:ext cx="1291024" cy="34689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9" name="右矢印 18"/>
          <p:cNvSpPr/>
          <p:nvPr/>
        </p:nvSpPr>
        <p:spPr>
          <a:xfrm rot="10800000">
            <a:off x="5690232" y="4610933"/>
            <a:ext cx="1542896" cy="330234"/>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4006078" y="4248384"/>
            <a:ext cx="1497526" cy="369332"/>
          </a:xfrm>
          <a:prstGeom prst="rect">
            <a:avLst/>
          </a:prstGeom>
          <a:noFill/>
        </p:spPr>
        <p:txBody>
          <a:bodyPr wrap="none" rtlCol="0">
            <a:spAutoFit/>
          </a:bodyPr>
          <a:lstStyle/>
          <a:p>
            <a:r>
              <a:rPr kumimoji="1" lang="ja-JP" altLang="en-US" dirty="0" smtClean="0"/>
              <a:t>抽出した情報</a:t>
            </a:r>
            <a:endParaRPr kumimoji="1" lang="ja-JP" altLang="en-US" dirty="0"/>
          </a:p>
        </p:txBody>
      </p:sp>
      <p:sp>
        <p:nvSpPr>
          <p:cNvPr id="21" name="テキスト ボックス 20"/>
          <p:cNvSpPr txBox="1"/>
          <p:nvPr/>
        </p:nvSpPr>
        <p:spPr>
          <a:xfrm>
            <a:off x="4410886" y="6485174"/>
            <a:ext cx="184731" cy="369332"/>
          </a:xfrm>
          <a:prstGeom prst="rect">
            <a:avLst/>
          </a:prstGeom>
          <a:noFill/>
        </p:spPr>
        <p:txBody>
          <a:bodyPr wrap="none" rtlCol="0">
            <a:spAutoFit/>
          </a:bodyPr>
          <a:lstStyle/>
          <a:p>
            <a:endParaRPr kumimoji="1" lang="ja-JP" altLang="en-US" dirty="0"/>
          </a:p>
        </p:txBody>
      </p:sp>
      <p:sp>
        <p:nvSpPr>
          <p:cNvPr id="22" name="テキスト ボックス 21"/>
          <p:cNvSpPr txBox="1"/>
          <p:nvPr/>
        </p:nvSpPr>
        <p:spPr>
          <a:xfrm>
            <a:off x="5849603" y="4323923"/>
            <a:ext cx="1569660" cy="369332"/>
          </a:xfrm>
          <a:prstGeom prst="rect">
            <a:avLst/>
          </a:prstGeom>
          <a:noFill/>
        </p:spPr>
        <p:txBody>
          <a:bodyPr wrap="none" rtlCol="0">
            <a:spAutoFit/>
          </a:bodyPr>
          <a:lstStyle/>
          <a:p>
            <a:r>
              <a:rPr lang="ja-JP" altLang="en-US" dirty="0"/>
              <a:t>識別子</a:t>
            </a:r>
            <a:r>
              <a:rPr kumimoji="1" lang="ja-JP" altLang="en-US" dirty="0" smtClean="0"/>
              <a:t>の抽出</a:t>
            </a:r>
            <a:endParaRPr kumimoji="1" lang="ja-JP" altLang="en-US" dirty="0"/>
          </a:p>
        </p:txBody>
      </p:sp>
      <p:graphicFrame>
        <p:nvGraphicFramePr>
          <p:cNvPr id="28" name="表 27"/>
          <p:cNvGraphicFramePr>
            <a:graphicFrameLocks noGrp="1"/>
          </p:cNvGraphicFramePr>
          <p:nvPr>
            <p:extLst>
              <p:ext uri="{D42A27DB-BD31-4B8C-83A1-F6EECF244321}">
                <p14:modId xmlns:p14="http://schemas.microsoft.com/office/powerpoint/2010/main" val="2793592536"/>
              </p:ext>
            </p:extLst>
          </p:nvPr>
        </p:nvGraphicFramePr>
        <p:xfrm>
          <a:off x="2035314" y="5301208"/>
          <a:ext cx="3832830" cy="1112520"/>
        </p:xfrm>
        <a:graphic>
          <a:graphicData uri="http://schemas.openxmlformats.org/drawingml/2006/table">
            <a:tbl>
              <a:tblPr bandRow="1">
                <a:tableStyleId>{10A1B5D5-9B99-4C35-A422-299274C87663}</a:tableStyleId>
              </a:tblPr>
              <a:tblGrid>
                <a:gridCol w="3832830"/>
              </a:tblGrid>
              <a:tr h="370840">
                <a:tc>
                  <a:txBody>
                    <a:bodyPr/>
                    <a:lstStyle/>
                    <a:p>
                      <a:r>
                        <a:rPr kumimoji="1" lang="en-US" altLang="ja-JP" dirty="0" smtClean="0"/>
                        <a:t>{</a:t>
                      </a:r>
                      <a:r>
                        <a:rPr kumimoji="1" lang="en-US" altLang="ja-JP" dirty="0" err="1" smtClean="0"/>
                        <a:t>executeUpdate</a:t>
                      </a:r>
                      <a:r>
                        <a:rPr kumimoji="1" lang="en-US" altLang="ja-JP" dirty="0" smtClean="0"/>
                        <a:t>, </a:t>
                      </a:r>
                      <a:r>
                        <a:rPr kumimoji="1" lang="en-US" altLang="ja-JP" dirty="0" err="1" smtClean="0"/>
                        <a:t>createStatement</a:t>
                      </a:r>
                      <a:r>
                        <a:rPr kumimoji="1" lang="en-US" altLang="ja-JP" dirty="0" smtClean="0"/>
                        <a:t>}</a:t>
                      </a:r>
                      <a:endParaRPr kumimoji="1" lang="ja-JP" altLang="en-US" dirty="0"/>
                    </a:p>
                  </a:txBody>
                  <a:tcPr/>
                </a:tc>
              </a:tr>
              <a:tr h="370840">
                <a:tc>
                  <a:txBody>
                    <a:bodyPr/>
                    <a:lstStyle/>
                    <a:p>
                      <a:r>
                        <a:rPr kumimoji="1" lang="en-US" altLang="ja-JP" dirty="0" smtClean="0"/>
                        <a:t>{get,</a:t>
                      </a:r>
                      <a:r>
                        <a:rPr kumimoji="1" lang="en-US" altLang="ja-JP" baseline="0" dirty="0" smtClean="0"/>
                        <a:t> update, close}</a:t>
                      </a:r>
                      <a:endParaRPr kumimoji="1" lang="ja-JP" altLang="en-US" dirty="0"/>
                    </a:p>
                  </a:txBody>
                  <a:tcPr/>
                </a:tc>
              </a:tr>
              <a:tr h="370840">
                <a:tc>
                  <a:txBody>
                    <a:bodyPr/>
                    <a:lstStyle/>
                    <a:p>
                      <a:r>
                        <a:rPr kumimoji="1" lang="en-US" altLang="ja-JP" dirty="0" smtClean="0"/>
                        <a:t>...</a:t>
                      </a:r>
                      <a:endParaRPr kumimoji="1" lang="ja-JP" altLang="en-US" dirty="0"/>
                    </a:p>
                  </a:txBody>
                  <a:tcPr/>
                </a:tc>
              </a:tr>
            </a:tbl>
          </a:graphicData>
        </a:graphic>
      </p:graphicFrame>
      <p:sp>
        <p:nvSpPr>
          <p:cNvPr id="30" name="テキスト ボックス 29"/>
          <p:cNvSpPr txBox="1"/>
          <p:nvPr/>
        </p:nvSpPr>
        <p:spPr>
          <a:xfrm>
            <a:off x="2458535" y="4365104"/>
            <a:ext cx="646331" cy="369332"/>
          </a:xfrm>
          <a:prstGeom prst="rect">
            <a:avLst/>
          </a:prstGeom>
          <a:noFill/>
        </p:spPr>
        <p:txBody>
          <a:bodyPr wrap="none" rtlCol="0">
            <a:spAutoFit/>
          </a:bodyPr>
          <a:lstStyle/>
          <a:p>
            <a:r>
              <a:rPr kumimoji="1" lang="ja-JP" altLang="en-US" dirty="0" smtClean="0"/>
              <a:t>検索</a:t>
            </a:r>
            <a:endParaRPr kumimoji="1" lang="ja-JP" altLang="en-US" dirty="0"/>
          </a:p>
        </p:txBody>
      </p:sp>
      <p:sp>
        <p:nvSpPr>
          <p:cNvPr id="31" name="テキスト ボックス 30"/>
          <p:cNvSpPr txBox="1"/>
          <p:nvPr/>
        </p:nvSpPr>
        <p:spPr>
          <a:xfrm>
            <a:off x="6424880" y="5980638"/>
            <a:ext cx="1745991" cy="369332"/>
          </a:xfrm>
          <a:prstGeom prst="rect">
            <a:avLst/>
          </a:prstGeom>
          <a:noFill/>
        </p:spPr>
        <p:txBody>
          <a:bodyPr wrap="none" rtlCol="0">
            <a:spAutoFit/>
          </a:bodyPr>
          <a:lstStyle/>
          <a:p>
            <a:r>
              <a:rPr kumimoji="1" lang="ja-JP" altLang="en-US" dirty="0" smtClean="0"/>
              <a:t>並び替えて提示</a:t>
            </a:r>
            <a:endParaRPr kumimoji="1" lang="ja-JP" altLang="en-US" dirty="0"/>
          </a:p>
        </p:txBody>
      </p:sp>
      <p:sp>
        <p:nvSpPr>
          <p:cNvPr id="29" name="下矢印 28"/>
          <p:cNvSpPr/>
          <p:nvPr/>
        </p:nvSpPr>
        <p:spPr>
          <a:xfrm>
            <a:off x="2656429" y="4844955"/>
            <a:ext cx="264192" cy="38424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024" name="正方形/長方形 1023"/>
          <p:cNvSpPr/>
          <p:nvPr/>
        </p:nvSpPr>
        <p:spPr>
          <a:xfrm>
            <a:off x="1763689" y="4735773"/>
            <a:ext cx="2153218" cy="13312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141753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107504" y="6165304"/>
            <a:ext cx="1512168" cy="442501"/>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1. </a:t>
            </a:r>
            <a:r>
              <a:rPr lang="ja-JP" altLang="en-US" dirty="0"/>
              <a:t>識別子</a:t>
            </a:r>
            <a:r>
              <a:rPr kumimoji="1" lang="ja-JP" altLang="en-US" dirty="0" smtClean="0"/>
              <a:t>の取得</a:t>
            </a:r>
            <a:endParaRPr kumimoji="1" lang="ja-JP" altLang="en-US" dirty="0"/>
          </a:p>
        </p:txBody>
      </p:sp>
      <p:sp>
        <p:nvSpPr>
          <p:cNvPr id="3" name="コンテンツ プレースホルダー 2"/>
          <p:cNvSpPr>
            <a:spLocks noGrp="1"/>
          </p:cNvSpPr>
          <p:nvPr>
            <p:ph sz="half" idx="1"/>
          </p:nvPr>
        </p:nvSpPr>
        <p:spPr>
          <a:xfrm>
            <a:off x="323529" y="1600200"/>
            <a:ext cx="4608511" cy="5007605"/>
          </a:xfrm>
        </p:spPr>
        <p:txBody>
          <a:bodyPr>
            <a:normAutofit/>
          </a:bodyPr>
          <a:lstStyle/>
          <a:p>
            <a:r>
              <a:rPr lang="ja-JP" altLang="en-US" dirty="0" smtClean="0"/>
              <a:t>関連</a:t>
            </a:r>
            <a:r>
              <a:rPr lang="ja-JP" altLang="en-US" dirty="0"/>
              <a:t>の</a:t>
            </a:r>
            <a:r>
              <a:rPr lang="ja-JP" altLang="en-US" dirty="0" smtClean="0"/>
              <a:t>学習で使用した</a:t>
            </a:r>
            <a:r>
              <a:rPr lang="en-US" altLang="ja-JP" dirty="0" smtClean="0"/>
              <a:t/>
            </a:r>
            <a:br>
              <a:rPr lang="en-US" altLang="ja-JP" dirty="0" smtClean="0"/>
            </a:br>
            <a:r>
              <a:rPr lang="ja-JP" altLang="en-US" dirty="0"/>
              <a:t>識別子</a:t>
            </a:r>
            <a:r>
              <a:rPr lang="ja-JP" altLang="en-US" dirty="0" smtClean="0"/>
              <a:t>を記述中のコード</a:t>
            </a:r>
            <a:r>
              <a:rPr lang="en-US" altLang="ja-JP" dirty="0" smtClean="0"/>
              <a:t/>
            </a:r>
            <a:br>
              <a:rPr lang="en-US" altLang="ja-JP" dirty="0" smtClean="0"/>
            </a:br>
            <a:r>
              <a:rPr lang="ja-JP" altLang="en-US" dirty="0" smtClean="0"/>
              <a:t>から取得</a:t>
            </a:r>
            <a:endParaRPr lang="en-US" altLang="ja-JP" dirty="0" smtClean="0"/>
          </a:p>
          <a:p>
            <a:pPr lvl="1"/>
            <a:r>
              <a:rPr lang="ja-JP" altLang="en-US" dirty="0"/>
              <a:t>呼び出しメソッド</a:t>
            </a:r>
            <a:r>
              <a:rPr lang="ja-JP" altLang="en-US" dirty="0" smtClean="0"/>
              <a:t>は</a:t>
            </a:r>
            <a:r>
              <a:rPr lang="ja-JP" altLang="en-US" dirty="0" smtClean="0"/>
              <a:t>除く</a:t>
            </a:r>
            <a:endParaRPr lang="en-US" altLang="ja-JP" dirty="0" smtClean="0"/>
          </a:p>
          <a:p>
            <a:pPr lvl="1"/>
            <a:r>
              <a:rPr lang="ja-JP" altLang="en-US" dirty="0" smtClean="0"/>
              <a:t>フィールドは定義されているもの全ての名前を取得</a:t>
            </a:r>
            <a:endParaRPr lang="en-US" altLang="ja-JP" dirty="0" smtClean="0"/>
          </a:p>
        </p:txBody>
      </p:sp>
      <p:sp>
        <p:nvSpPr>
          <p:cNvPr id="5" name="Document"/>
          <p:cNvSpPr>
            <a:spLocks noGrp="1" noEditPoints="1" noChangeArrowheads="1"/>
          </p:cNvSpPr>
          <p:nvPr>
            <p:ph sz="half" idx="2"/>
          </p:nvPr>
        </p:nvSpPr>
        <p:spPr bwMode="auto">
          <a:xfrm>
            <a:off x="4932040" y="1556793"/>
            <a:ext cx="3956248" cy="2808312"/>
          </a:xfrm>
          <a:prstGeom prst="foldedCorner">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p>
            <a:pPr marL="0" indent="0">
              <a:buNone/>
            </a:pPr>
            <a:r>
              <a:rPr lang="en-US" altLang="ja-JP" sz="1800" b="1" dirty="0" smtClean="0">
                <a:solidFill>
                  <a:srgbClr val="CC00FF"/>
                </a:solidFill>
                <a:latin typeface="Consolas" pitchFamily="49" charset="0"/>
                <a:cs typeface="Consolas" pitchFamily="49" charset="0"/>
              </a:rPr>
              <a:t>public class</a:t>
            </a:r>
            <a:r>
              <a:rPr lang="en-US" altLang="ja-JP" sz="1800" dirty="0" smtClean="0">
                <a:latin typeface="Consolas" pitchFamily="49" charset="0"/>
                <a:cs typeface="Consolas" pitchFamily="49" charset="0"/>
              </a:rPr>
              <a:t> </a:t>
            </a:r>
            <a:r>
              <a:rPr lang="en-US" altLang="ja-JP" sz="1800" dirty="0">
                <a:latin typeface="Consolas" pitchFamily="49" charset="0"/>
                <a:cs typeface="Consolas" pitchFamily="49" charset="0"/>
              </a:rPr>
              <a:t>S</a:t>
            </a:r>
            <a:r>
              <a:rPr lang="en-US" altLang="ja-JP" sz="1800" dirty="0" smtClean="0">
                <a:latin typeface="Consolas" pitchFamily="49" charset="0"/>
                <a:cs typeface="Consolas" pitchFamily="49" charset="0"/>
              </a:rPr>
              <a:t>tock </a:t>
            </a:r>
          </a:p>
          <a:p>
            <a:pPr marL="0" indent="0">
              <a:buNone/>
            </a:pPr>
            <a:r>
              <a:rPr lang="en-US" altLang="ja-JP" sz="1800" b="1" dirty="0" smtClean="0">
                <a:solidFill>
                  <a:srgbClr val="CC00FF"/>
                </a:solidFill>
                <a:latin typeface="Consolas" pitchFamily="49" charset="0"/>
                <a:cs typeface="Consolas" pitchFamily="49" charset="0"/>
              </a:rPr>
              <a:t>extends</a:t>
            </a:r>
            <a:r>
              <a:rPr lang="en-US" altLang="ja-JP" sz="1800" dirty="0" smtClean="0">
                <a:latin typeface="Consolas" pitchFamily="49" charset="0"/>
                <a:cs typeface="Consolas" pitchFamily="49" charset="0"/>
              </a:rPr>
              <a:t> </a:t>
            </a:r>
            <a:r>
              <a:rPr lang="en-US" altLang="ja-JP" sz="1800" dirty="0" err="1" smtClean="0">
                <a:latin typeface="Consolas" pitchFamily="49" charset="0"/>
                <a:cs typeface="Consolas" pitchFamily="49" charset="0"/>
              </a:rPr>
              <a:t>AbstractStock</a:t>
            </a:r>
            <a:r>
              <a:rPr lang="en-US" altLang="ja-JP" sz="1800" dirty="0" smtClean="0">
                <a:latin typeface="Consolas" pitchFamily="49" charset="0"/>
                <a:cs typeface="Consolas" pitchFamily="49" charset="0"/>
              </a:rPr>
              <a:t> {</a:t>
            </a:r>
          </a:p>
          <a:p>
            <a:pPr marL="0" indent="0">
              <a:buNone/>
            </a:pPr>
            <a:r>
              <a:rPr lang="en-US" altLang="ja-JP" sz="1800" dirty="0" smtClean="0">
                <a:solidFill>
                  <a:schemeClr val="tx1"/>
                </a:solidFill>
                <a:latin typeface="Consolas" pitchFamily="49" charset="0"/>
                <a:cs typeface="Consolas" pitchFamily="49" charset="0"/>
              </a:rPr>
              <a:t>  </a:t>
            </a:r>
            <a:r>
              <a:rPr lang="en-US" altLang="ja-JP" sz="1800" dirty="0" err="1" smtClean="0">
                <a:solidFill>
                  <a:schemeClr val="tx1"/>
                </a:solidFill>
                <a:latin typeface="Consolas" pitchFamily="49" charset="0"/>
                <a:cs typeface="Consolas" pitchFamily="49" charset="0"/>
              </a:rPr>
              <a:t>ArrayList</a:t>
            </a:r>
            <a:r>
              <a:rPr lang="en-US" altLang="ja-JP" sz="1800" dirty="0" smtClean="0">
                <a:solidFill>
                  <a:schemeClr val="tx1"/>
                </a:solidFill>
                <a:latin typeface="Consolas" pitchFamily="49" charset="0"/>
                <a:cs typeface="Consolas" pitchFamily="49" charset="0"/>
              </a:rPr>
              <a:t> </a:t>
            </a:r>
            <a:r>
              <a:rPr lang="en-US" altLang="ja-JP" sz="1800" dirty="0" smtClean="0">
                <a:solidFill>
                  <a:srgbClr val="3121FF"/>
                </a:solidFill>
                <a:latin typeface="Consolas" pitchFamily="49" charset="0"/>
                <a:cs typeface="Consolas" pitchFamily="49" charset="0"/>
              </a:rPr>
              <a:t>products</a:t>
            </a:r>
            <a:r>
              <a:rPr lang="en-US" altLang="ja-JP" sz="1800" dirty="0" smtClean="0">
                <a:solidFill>
                  <a:schemeClr val="tx1"/>
                </a:solidFill>
                <a:latin typeface="Consolas" pitchFamily="49" charset="0"/>
                <a:cs typeface="Consolas" pitchFamily="49" charset="0"/>
              </a:rPr>
              <a:t>;</a:t>
            </a:r>
            <a:endParaRPr kumimoji="1" lang="en-US" altLang="ja-JP" sz="1800" dirty="0" smtClean="0">
              <a:solidFill>
                <a:schemeClr val="tx1"/>
              </a:solidFill>
              <a:latin typeface="Consolas" pitchFamily="49" charset="0"/>
              <a:cs typeface="Consolas" pitchFamily="49" charset="0"/>
            </a:endParaRPr>
          </a:p>
          <a:p>
            <a:pPr marL="0" indent="0">
              <a:buNone/>
            </a:pPr>
            <a:endParaRPr lang="en-US" altLang="ja-JP" sz="1800" dirty="0">
              <a:latin typeface="Consolas" pitchFamily="49" charset="0"/>
              <a:cs typeface="Consolas" pitchFamily="49" charset="0"/>
            </a:endParaRPr>
          </a:p>
          <a:p>
            <a:pPr marL="0" indent="0">
              <a:buNone/>
            </a:pPr>
            <a:r>
              <a:rPr kumimoji="1" lang="en-US" altLang="ja-JP" sz="1800" dirty="0" smtClean="0">
                <a:latin typeface="Consolas" pitchFamily="49" charset="0"/>
                <a:cs typeface="Consolas" pitchFamily="49" charset="0"/>
              </a:rPr>
              <a:t>  </a:t>
            </a:r>
          </a:p>
          <a:p>
            <a:pPr marL="0" indent="0">
              <a:buNone/>
            </a:pPr>
            <a:r>
              <a:rPr lang="en-US" altLang="ja-JP" sz="1800" b="1" dirty="0">
                <a:solidFill>
                  <a:srgbClr val="CC00FF"/>
                </a:solidFill>
                <a:latin typeface="Consolas" pitchFamily="49" charset="0"/>
                <a:cs typeface="Consolas" pitchFamily="49" charset="0"/>
              </a:rPr>
              <a:t> </a:t>
            </a:r>
            <a:r>
              <a:rPr lang="en-US" altLang="ja-JP" sz="1800" b="1" dirty="0" smtClean="0">
                <a:solidFill>
                  <a:srgbClr val="CC00FF"/>
                </a:solidFill>
                <a:latin typeface="Consolas" pitchFamily="49" charset="0"/>
                <a:cs typeface="Consolas" pitchFamily="49" charset="0"/>
              </a:rPr>
              <a:t> </a:t>
            </a:r>
            <a:r>
              <a:rPr kumimoji="1" lang="en-US" altLang="ja-JP" sz="1800" b="1" dirty="0" smtClean="0">
                <a:solidFill>
                  <a:srgbClr val="CC00FF"/>
                </a:solidFill>
                <a:latin typeface="Consolas" pitchFamily="49" charset="0"/>
                <a:cs typeface="Consolas" pitchFamily="49" charset="0"/>
              </a:rPr>
              <a:t>void</a:t>
            </a:r>
            <a:r>
              <a:rPr kumimoji="1" lang="en-US" altLang="ja-JP" sz="1800" dirty="0" smtClean="0">
                <a:latin typeface="Consolas" pitchFamily="49" charset="0"/>
                <a:cs typeface="Consolas" pitchFamily="49" charset="0"/>
              </a:rPr>
              <a:t> </a:t>
            </a:r>
            <a:r>
              <a:rPr kumimoji="1" lang="en-US" altLang="ja-JP" sz="1800" dirty="0" err="1" smtClean="0">
                <a:latin typeface="Consolas" pitchFamily="49" charset="0"/>
                <a:cs typeface="Consolas" pitchFamily="49" charset="0"/>
              </a:rPr>
              <a:t>setProduct</a:t>
            </a:r>
            <a:endParaRPr kumimoji="1" lang="en-US" altLang="ja-JP" sz="1800" dirty="0" smtClean="0">
              <a:latin typeface="Consolas" pitchFamily="49" charset="0"/>
              <a:cs typeface="Consolas" pitchFamily="49" charset="0"/>
            </a:endParaRPr>
          </a:p>
          <a:p>
            <a:pPr marL="0" indent="0">
              <a:buNone/>
            </a:pPr>
            <a:endParaRPr kumimoji="1" lang="en-US" altLang="ja-JP" sz="1800" dirty="0" smtClean="0">
              <a:latin typeface="Consolas" pitchFamily="49" charset="0"/>
              <a:cs typeface="Consolas" pitchFamily="49" charset="0"/>
            </a:endParaRPr>
          </a:p>
          <a:p>
            <a:pPr marL="0" indent="0">
              <a:buNone/>
            </a:pPr>
            <a:r>
              <a:rPr kumimoji="1" lang="en-US" altLang="ja-JP" sz="1800" dirty="0" smtClean="0">
                <a:latin typeface="Consolas" pitchFamily="49" charset="0"/>
                <a:cs typeface="Consolas" pitchFamily="49" charset="0"/>
              </a:rPr>
              <a:t>}</a:t>
            </a:r>
          </a:p>
        </p:txBody>
      </p:sp>
      <p:sp>
        <p:nvSpPr>
          <p:cNvPr id="9" name="角丸四角形 8"/>
          <p:cNvSpPr/>
          <p:nvPr/>
        </p:nvSpPr>
        <p:spPr>
          <a:xfrm>
            <a:off x="5934075" y="1947202"/>
            <a:ext cx="1767036" cy="329273"/>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0" name="角丸四角形 9"/>
          <p:cNvSpPr/>
          <p:nvPr/>
        </p:nvSpPr>
        <p:spPr>
          <a:xfrm>
            <a:off x="6603100" y="1657350"/>
            <a:ext cx="750200" cy="261277"/>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solidFill>
                <a:srgbClr val="FF0000"/>
              </a:solidFill>
            </a:endParaRPr>
          </a:p>
        </p:txBody>
      </p:sp>
      <p:sp>
        <p:nvSpPr>
          <p:cNvPr id="11" name="テキスト ボックス 10"/>
          <p:cNvSpPr txBox="1"/>
          <p:nvPr/>
        </p:nvSpPr>
        <p:spPr>
          <a:xfrm>
            <a:off x="7367845" y="1579944"/>
            <a:ext cx="415498" cy="369332"/>
          </a:xfrm>
          <a:prstGeom prst="rect">
            <a:avLst/>
          </a:prstGeom>
          <a:noFill/>
        </p:spPr>
        <p:txBody>
          <a:bodyPr wrap="none" rtlCol="0">
            <a:spAutoFit/>
          </a:bodyPr>
          <a:lstStyle/>
          <a:p>
            <a:r>
              <a:rPr kumimoji="1" lang="ja-JP" altLang="en-US" b="1" dirty="0" smtClean="0"/>
              <a:t>①</a:t>
            </a:r>
            <a:endParaRPr kumimoji="1" lang="ja-JP" altLang="en-US" b="1" dirty="0"/>
          </a:p>
        </p:txBody>
      </p:sp>
      <p:sp>
        <p:nvSpPr>
          <p:cNvPr id="14" name="テキスト ボックス 13"/>
          <p:cNvSpPr txBox="1"/>
          <p:nvPr/>
        </p:nvSpPr>
        <p:spPr>
          <a:xfrm>
            <a:off x="5296843" y="2636912"/>
            <a:ext cx="3111749" cy="369332"/>
          </a:xfrm>
          <a:prstGeom prst="rect">
            <a:avLst/>
          </a:prstGeom>
          <a:ln>
            <a:noFill/>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ja-JP" altLang="en-US" dirty="0">
                <a:latin typeface="Consolas" pitchFamily="49" charset="0"/>
                <a:cs typeface="Consolas" pitchFamily="49" charset="0"/>
              </a:rPr>
              <a:t>動詞</a:t>
            </a:r>
            <a:r>
              <a:rPr kumimoji="1" lang="en-US" altLang="ja-JP" dirty="0" smtClean="0">
                <a:latin typeface="Consolas" pitchFamily="49" charset="0"/>
                <a:cs typeface="Consolas" pitchFamily="49" charset="0"/>
              </a:rPr>
              <a:t>:set, </a:t>
            </a:r>
            <a:r>
              <a:rPr kumimoji="1" lang="ja-JP" altLang="en-US" dirty="0" smtClean="0">
                <a:latin typeface="Consolas" pitchFamily="49" charset="0"/>
                <a:cs typeface="Consolas" pitchFamily="49" charset="0"/>
              </a:rPr>
              <a:t>目的語</a:t>
            </a:r>
            <a:r>
              <a:rPr kumimoji="1" lang="en-US" altLang="ja-JP" dirty="0" smtClean="0">
                <a:latin typeface="Consolas" pitchFamily="49" charset="0"/>
                <a:cs typeface="Consolas" pitchFamily="49" charset="0"/>
              </a:rPr>
              <a:t>:Product</a:t>
            </a:r>
            <a:endParaRPr kumimoji="1" lang="ja-JP" altLang="en-US" dirty="0">
              <a:latin typeface="Consolas" pitchFamily="49" charset="0"/>
              <a:cs typeface="Consolas" pitchFamily="49" charset="0"/>
            </a:endParaRPr>
          </a:p>
        </p:txBody>
      </p:sp>
      <p:sp>
        <p:nvSpPr>
          <p:cNvPr id="12" name="角丸四角形 11"/>
          <p:cNvSpPr/>
          <p:nvPr/>
        </p:nvSpPr>
        <p:spPr>
          <a:xfrm>
            <a:off x="5303858" y="2636913"/>
            <a:ext cx="3097191" cy="369332"/>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8299547" y="2348880"/>
            <a:ext cx="417102" cy="369332"/>
          </a:xfrm>
          <a:prstGeom prst="rect">
            <a:avLst/>
          </a:prstGeom>
          <a:noFill/>
        </p:spPr>
        <p:txBody>
          <a:bodyPr wrap="none" rtlCol="0">
            <a:spAutoFit/>
          </a:bodyPr>
          <a:lstStyle/>
          <a:p>
            <a:r>
              <a:rPr kumimoji="1" lang="ja-JP" altLang="en-US" b="1" dirty="0" smtClean="0"/>
              <a:t>②</a:t>
            </a:r>
            <a:endParaRPr kumimoji="1" lang="ja-JP" altLang="en-US" b="1" dirty="0"/>
          </a:p>
        </p:txBody>
      </p:sp>
      <p:cxnSp>
        <p:nvCxnSpPr>
          <p:cNvPr id="17" name="直線コネクタ 16"/>
          <p:cNvCxnSpPr/>
          <p:nvPr/>
        </p:nvCxnSpPr>
        <p:spPr>
          <a:xfrm>
            <a:off x="5876317" y="3573016"/>
            <a:ext cx="1338074" cy="0"/>
          </a:xfrm>
          <a:prstGeom prst="line">
            <a:avLst/>
          </a:prstGeom>
          <a:ln w="19050"/>
        </p:spPr>
        <p:style>
          <a:lnRef idx="2">
            <a:schemeClr val="accent2"/>
          </a:lnRef>
          <a:fillRef idx="0">
            <a:schemeClr val="accent2"/>
          </a:fillRef>
          <a:effectRef idx="1">
            <a:schemeClr val="accent2"/>
          </a:effectRef>
          <a:fontRef idx="minor">
            <a:schemeClr val="tx1"/>
          </a:fontRef>
        </p:style>
      </p:cxnSp>
      <p:sp>
        <p:nvSpPr>
          <p:cNvPr id="20" name="テキスト ボックス 19"/>
          <p:cNvSpPr txBox="1"/>
          <p:nvPr/>
        </p:nvSpPr>
        <p:spPr>
          <a:xfrm>
            <a:off x="7539274" y="2276475"/>
            <a:ext cx="417102" cy="369332"/>
          </a:xfrm>
          <a:prstGeom prst="rect">
            <a:avLst/>
          </a:prstGeom>
          <a:noFill/>
        </p:spPr>
        <p:txBody>
          <a:bodyPr wrap="none" rtlCol="0">
            <a:spAutoFit/>
          </a:bodyPr>
          <a:lstStyle/>
          <a:p>
            <a:r>
              <a:rPr kumimoji="1" lang="ja-JP" altLang="en-US" b="1" dirty="0" smtClean="0"/>
              <a:t>③</a:t>
            </a:r>
            <a:endParaRPr kumimoji="1" lang="ja-JP" altLang="en-US" b="1" dirty="0"/>
          </a:p>
        </p:txBody>
      </p:sp>
      <p:sp>
        <p:nvSpPr>
          <p:cNvPr id="23" name="角丸四角形 22"/>
          <p:cNvSpPr/>
          <p:nvPr/>
        </p:nvSpPr>
        <p:spPr>
          <a:xfrm>
            <a:off x="6472583" y="2337889"/>
            <a:ext cx="1057275" cy="266701"/>
          </a:xfrm>
          <a:prstGeom prst="roundRect">
            <a:avLst/>
          </a:prstGeom>
          <a:no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4" name="下矢印 3"/>
          <p:cNvSpPr/>
          <p:nvPr/>
        </p:nvSpPr>
        <p:spPr>
          <a:xfrm>
            <a:off x="6415415" y="4509120"/>
            <a:ext cx="804356" cy="7614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上矢印 28"/>
          <p:cNvSpPr/>
          <p:nvPr/>
        </p:nvSpPr>
        <p:spPr>
          <a:xfrm>
            <a:off x="6372200" y="3068960"/>
            <a:ext cx="251917" cy="207640"/>
          </a:xfrm>
          <a:prstGeom prst="up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a:xfrm>
            <a:off x="7993062" y="6476811"/>
            <a:ext cx="1150938" cy="288925"/>
          </a:xfrm>
        </p:spPr>
        <p:txBody>
          <a:bodyPr/>
          <a:lstStyle/>
          <a:p>
            <a:fld id="{D107AE14-7D38-429E-BA74-83A8F11D054D}" type="slidenum">
              <a:rPr kumimoji="1" lang="ja-JP" altLang="en-US" smtClean="0"/>
              <a:t>16</a:t>
            </a:fld>
            <a:endParaRPr kumimoji="1" lang="ja-JP" altLang="en-US" dirty="0"/>
          </a:p>
        </p:txBody>
      </p:sp>
      <p:sp>
        <p:nvSpPr>
          <p:cNvPr id="26" name="テキスト ボックス 25"/>
          <p:cNvSpPr txBox="1"/>
          <p:nvPr/>
        </p:nvSpPr>
        <p:spPr>
          <a:xfrm>
            <a:off x="5940152" y="5373216"/>
            <a:ext cx="1766993" cy="1200329"/>
          </a:xfrm>
          <a:prstGeom prst="rect">
            <a:avLst/>
          </a:prstGeom>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2000" dirty="0" smtClean="0">
                <a:latin typeface="Consolas" pitchFamily="49" charset="0"/>
                <a:cs typeface="Consolas" pitchFamily="49" charset="0"/>
              </a:rPr>
              <a:t>c:Stock</a:t>
            </a:r>
          </a:p>
          <a:p>
            <a:r>
              <a:rPr lang="en-US" altLang="ja-JP" sz="2000" dirty="0" err="1" smtClean="0">
                <a:latin typeface="Consolas" pitchFamily="49" charset="0"/>
                <a:cs typeface="Consolas" pitchFamily="49" charset="0"/>
              </a:rPr>
              <a:t>mv:set</a:t>
            </a:r>
            <a:endParaRPr lang="en-US" altLang="ja-JP" sz="2000" dirty="0" smtClean="0">
              <a:latin typeface="Consolas" pitchFamily="49" charset="0"/>
              <a:cs typeface="Consolas" pitchFamily="49" charset="0"/>
            </a:endParaRPr>
          </a:p>
          <a:p>
            <a:r>
              <a:rPr lang="en-US" altLang="ja-JP" sz="2000" dirty="0" err="1" smtClean="0">
                <a:latin typeface="Consolas" pitchFamily="49" charset="0"/>
                <a:cs typeface="Consolas" pitchFamily="49" charset="0"/>
              </a:rPr>
              <a:t>mo:Product</a:t>
            </a:r>
            <a:endParaRPr lang="en-US" altLang="ja-JP" sz="2000" dirty="0" smtClean="0">
              <a:latin typeface="Consolas" pitchFamily="49" charset="0"/>
              <a:cs typeface="Consolas" pitchFamily="49" charset="0"/>
            </a:endParaRPr>
          </a:p>
          <a:p>
            <a:r>
              <a:rPr lang="en-US" altLang="ja-JP" sz="1200" dirty="0" smtClean="0">
                <a:latin typeface="Consolas" pitchFamily="49" charset="0"/>
                <a:cs typeface="Consolas" pitchFamily="49" charset="0"/>
              </a:rPr>
              <a:t>...</a:t>
            </a:r>
            <a:endParaRPr lang="en-US" altLang="ja-JP" sz="1600" dirty="0" smtClean="0">
              <a:latin typeface="Consolas" pitchFamily="49" charset="0"/>
              <a:cs typeface="Consolas" pitchFamily="49" charset="0"/>
            </a:endParaRPr>
          </a:p>
        </p:txBody>
      </p:sp>
      <p:sp>
        <p:nvSpPr>
          <p:cNvPr id="22" name="テキスト ボックス 21"/>
          <p:cNvSpPr txBox="1"/>
          <p:nvPr/>
        </p:nvSpPr>
        <p:spPr>
          <a:xfrm>
            <a:off x="7219771" y="4437112"/>
            <a:ext cx="2008883" cy="954107"/>
          </a:xfrm>
          <a:prstGeom prst="rect">
            <a:avLst/>
          </a:prstGeom>
          <a:noFill/>
        </p:spPr>
        <p:txBody>
          <a:bodyPr wrap="none" rtlCol="0">
            <a:spAutoFit/>
          </a:bodyPr>
          <a:lstStyle/>
          <a:p>
            <a:r>
              <a:rPr kumimoji="1" lang="en-US" altLang="ja-JP" sz="1400" dirty="0" smtClean="0"/>
              <a:t>c: </a:t>
            </a:r>
            <a:r>
              <a:rPr kumimoji="1" lang="ja-JP" altLang="en-US" sz="1400" dirty="0" smtClean="0"/>
              <a:t>クラス名</a:t>
            </a:r>
            <a:endParaRPr kumimoji="1" lang="en-US" altLang="ja-JP" sz="1400" dirty="0" smtClean="0"/>
          </a:p>
          <a:p>
            <a:r>
              <a:rPr lang="en-US" altLang="ja-JP" sz="1400" dirty="0" smtClean="0"/>
              <a:t>mv: </a:t>
            </a:r>
            <a:r>
              <a:rPr lang="ja-JP" altLang="en-US" sz="1400" dirty="0" smtClean="0"/>
              <a:t>メソッド名の動詞</a:t>
            </a:r>
            <a:endParaRPr lang="en-US" altLang="ja-JP" sz="1400" dirty="0" smtClean="0"/>
          </a:p>
          <a:p>
            <a:r>
              <a:rPr lang="en-US" altLang="ja-JP" sz="1400" dirty="0" err="1" smtClean="0"/>
              <a:t>mo</a:t>
            </a:r>
            <a:r>
              <a:rPr lang="en-US" altLang="ja-JP" sz="1400" dirty="0" smtClean="0"/>
              <a:t>: </a:t>
            </a:r>
            <a:r>
              <a:rPr lang="ja-JP" altLang="en-US" sz="1400" dirty="0" smtClean="0"/>
              <a:t>メソッド名の目的語</a:t>
            </a:r>
            <a:endParaRPr lang="en-US" altLang="ja-JP" sz="1400" dirty="0" smtClean="0"/>
          </a:p>
          <a:p>
            <a:r>
              <a:rPr kumimoji="1" lang="en-US" altLang="ja-JP" sz="1400" dirty="0" smtClean="0"/>
              <a:t>f: </a:t>
            </a:r>
            <a:r>
              <a:rPr kumimoji="1" lang="ja-JP" altLang="en-US" sz="1400" dirty="0" smtClean="0"/>
              <a:t>アクセスしたフィールド</a:t>
            </a:r>
            <a:endParaRPr kumimoji="1" lang="ja-JP" altLang="en-US" sz="1400" dirty="0"/>
          </a:p>
        </p:txBody>
      </p:sp>
    </p:spTree>
    <p:extLst>
      <p:ext uri="{BB962C8B-B14F-4D97-AF65-F5344CB8AC3E}">
        <p14:creationId xmlns:p14="http://schemas.microsoft.com/office/powerpoint/2010/main" val="4226308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 </a:t>
            </a:r>
            <a:r>
              <a:rPr lang="ja-JP" altLang="en-US" dirty="0" smtClean="0"/>
              <a:t>データベースの検索</a:t>
            </a:r>
            <a:endParaRPr kumimoji="1" lang="ja-JP" altLang="en-US" dirty="0"/>
          </a:p>
        </p:txBody>
      </p:sp>
      <p:sp>
        <p:nvSpPr>
          <p:cNvPr id="3" name="コンテンツ プレースホルダー 2"/>
          <p:cNvSpPr>
            <a:spLocks noGrp="1"/>
          </p:cNvSpPr>
          <p:nvPr>
            <p:ph idx="1"/>
          </p:nvPr>
        </p:nvSpPr>
        <p:spPr>
          <a:xfrm>
            <a:off x="457200" y="1600200"/>
            <a:ext cx="8507288" cy="4525963"/>
          </a:xfrm>
        </p:spPr>
        <p:txBody>
          <a:bodyPr/>
          <a:lstStyle/>
          <a:p>
            <a:r>
              <a:rPr kumimoji="1" lang="ja-JP" altLang="en-US" dirty="0" smtClean="0"/>
              <a:t>条件部が</a:t>
            </a:r>
            <a:r>
              <a:rPr kumimoji="1" lang="en-US" altLang="ja-JP" dirty="0" smtClean="0"/>
              <a:t>1</a:t>
            </a:r>
            <a:r>
              <a:rPr kumimoji="1" lang="ja-JP" altLang="en-US" dirty="0" smtClean="0"/>
              <a:t>で得られた識別子の部分集合で</a:t>
            </a:r>
            <a:r>
              <a:rPr kumimoji="1" lang="en-US" altLang="ja-JP" dirty="0" smtClean="0"/>
              <a:t/>
            </a:r>
            <a:br>
              <a:rPr kumimoji="1" lang="en-US" altLang="ja-JP" dirty="0" smtClean="0"/>
            </a:br>
            <a:r>
              <a:rPr kumimoji="1" lang="ja-JP" altLang="en-US" dirty="0" smtClean="0"/>
              <a:t>あるような相関ルールを検索</a:t>
            </a:r>
            <a:endParaRPr kumimoji="1" lang="en-US" altLang="ja-JP" dirty="0" smtClean="0"/>
          </a:p>
          <a:p>
            <a:pPr lvl="1"/>
            <a:r>
              <a:rPr kumimoji="1" lang="ja-JP" altLang="en-US" dirty="0" smtClean="0"/>
              <a:t>定義するメソッドと関連の強い相関ルールを取得</a:t>
            </a:r>
            <a:endParaRPr kumimoji="1" lang="en-US" altLang="ja-JP" dirty="0" smtClean="0"/>
          </a:p>
          <a:p>
            <a:r>
              <a:rPr lang="en-US" altLang="ja-JP" dirty="0" smtClean="0"/>
              <a:t>1</a:t>
            </a:r>
            <a:r>
              <a:rPr lang="ja-JP" altLang="en-US" dirty="0" smtClean="0"/>
              <a:t>ルールの帰結部から</a:t>
            </a:r>
            <a:r>
              <a:rPr lang="en-US" altLang="ja-JP" dirty="0" smtClean="0"/>
              <a:t>1</a:t>
            </a:r>
            <a:r>
              <a:rPr lang="ja-JP" altLang="en-US" dirty="0" err="1" smtClean="0"/>
              <a:t>つの</a:t>
            </a:r>
            <a:r>
              <a:rPr lang="ja-JP" altLang="en-US" dirty="0" smtClean="0"/>
              <a:t>候補を生成</a:t>
            </a:r>
            <a:endParaRPr lang="en-US" altLang="ja-JP"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17</a:t>
            </a:fld>
            <a:endParaRPr kumimoji="1" lang="ja-JP" altLang="en-US" dirty="0"/>
          </a:p>
        </p:txBody>
      </p:sp>
      <p:sp>
        <p:nvSpPr>
          <p:cNvPr id="7" name="円柱 6"/>
          <p:cNvSpPr/>
          <p:nvPr/>
        </p:nvSpPr>
        <p:spPr>
          <a:xfrm>
            <a:off x="5148064" y="3789040"/>
            <a:ext cx="3817294" cy="1692685"/>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{Stock, set, Product} =&gt; </a:t>
            </a:r>
            <a:r>
              <a:rPr lang="en-US" altLang="ja-JP" dirty="0"/>
              <a:t>{</a:t>
            </a:r>
            <a:r>
              <a:rPr lang="en-US" altLang="ja-JP" dirty="0" err="1"/>
              <a:t>executeUpdate</a:t>
            </a:r>
            <a:r>
              <a:rPr lang="en-US" altLang="ja-JP" dirty="0"/>
              <a:t>, </a:t>
            </a:r>
            <a:r>
              <a:rPr lang="en-US" altLang="ja-JP" dirty="0" err="1" smtClean="0"/>
              <a:t>createStatement</a:t>
            </a:r>
            <a:r>
              <a:rPr lang="en-US" altLang="ja-JP" dirty="0" smtClean="0"/>
              <a:t>}</a:t>
            </a:r>
          </a:p>
          <a:p>
            <a:pPr algn="ctr"/>
            <a:r>
              <a:rPr lang="en-US" altLang="ja-JP" dirty="0" smtClean="0"/>
              <a:t>{Stock} =&gt; {get, update, close}</a:t>
            </a:r>
          </a:p>
        </p:txBody>
      </p:sp>
      <p:graphicFrame>
        <p:nvGraphicFramePr>
          <p:cNvPr id="11" name="表 10"/>
          <p:cNvGraphicFramePr>
            <a:graphicFrameLocks noGrp="1"/>
          </p:cNvGraphicFramePr>
          <p:nvPr>
            <p:extLst>
              <p:ext uri="{D42A27DB-BD31-4B8C-83A1-F6EECF244321}">
                <p14:modId xmlns:p14="http://schemas.microsoft.com/office/powerpoint/2010/main" val="2829739332"/>
              </p:ext>
            </p:extLst>
          </p:nvPr>
        </p:nvGraphicFramePr>
        <p:xfrm>
          <a:off x="2267744" y="5589240"/>
          <a:ext cx="3832830" cy="1112520"/>
        </p:xfrm>
        <a:graphic>
          <a:graphicData uri="http://schemas.openxmlformats.org/drawingml/2006/table">
            <a:tbl>
              <a:tblPr bandRow="1">
                <a:tableStyleId>{10A1B5D5-9B99-4C35-A422-299274C87663}</a:tableStyleId>
              </a:tblPr>
              <a:tblGrid>
                <a:gridCol w="3832830"/>
              </a:tblGrid>
              <a:tr h="370840">
                <a:tc>
                  <a:txBody>
                    <a:bodyPr/>
                    <a:lstStyle/>
                    <a:p>
                      <a:r>
                        <a:rPr kumimoji="1" lang="en-US" altLang="ja-JP" dirty="0" smtClean="0"/>
                        <a:t>{</a:t>
                      </a:r>
                      <a:r>
                        <a:rPr kumimoji="1" lang="en-US" altLang="ja-JP" dirty="0" err="1" smtClean="0"/>
                        <a:t>executeUpdate</a:t>
                      </a:r>
                      <a:r>
                        <a:rPr kumimoji="1" lang="en-US" altLang="ja-JP" dirty="0" smtClean="0"/>
                        <a:t>, </a:t>
                      </a:r>
                      <a:r>
                        <a:rPr kumimoji="1" lang="en-US" altLang="ja-JP" dirty="0" err="1" smtClean="0"/>
                        <a:t>createStatement</a:t>
                      </a:r>
                      <a:r>
                        <a:rPr kumimoji="1" lang="en-US" altLang="ja-JP" dirty="0" smtClean="0"/>
                        <a:t>}</a:t>
                      </a:r>
                      <a:endParaRPr kumimoji="1" lang="ja-JP" altLang="en-US" dirty="0"/>
                    </a:p>
                  </a:txBody>
                  <a:tcPr/>
                </a:tc>
              </a:tr>
              <a:tr h="370840">
                <a:tc>
                  <a:txBody>
                    <a:bodyPr/>
                    <a:lstStyle/>
                    <a:p>
                      <a:r>
                        <a:rPr kumimoji="1" lang="en-US" altLang="ja-JP" dirty="0" smtClean="0"/>
                        <a:t>{get,</a:t>
                      </a:r>
                      <a:r>
                        <a:rPr kumimoji="1" lang="en-US" altLang="ja-JP" baseline="0" dirty="0" smtClean="0"/>
                        <a:t> update, close}</a:t>
                      </a:r>
                      <a:endParaRPr kumimoji="1" lang="ja-JP" altLang="en-US" dirty="0"/>
                    </a:p>
                  </a:txBody>
                  <a:tcPr/>
                </a:tc>
              </a:tr>
              <a:tr h="370840">
                <a:tc>
                  <a:txBody>
                    <a:bodyPr/>
                    <a:lstStyle/>
                    <a:p>
                      <a:r>
                        <a:rPr kumimoji="1" lang="en-US" altLang="ja-JP" dirty="0" smtClean="0"/>
                        <a:t>...</a:t>
                      </a:r>
                      <a:endParaRPr kumimoji="1" lang="ja-JP" altLang="en-US" dirty="0"/>
                    </a:p>
                  </a:txBody>
                  <a:tcPr/>
                </a:tc>
              </a:tr>
            </a:tbl>
          </a:graphicData>
        </a:graphic>
      </p:graphicFrame>
      <p:sp>
        <p:nvSpPr>
          <p:cNvPr id="12" name="テキスト ボックス 11"/>
          <p:cNvSpPr txBox="1"/>
          <p:nvPr/>
        </p:nvSpPr>
        <p:spPr>
          <a:xfrm>
            <a:off x="3635896" y="4324195"/>
            <a:ext cx="646331" cy="369332"/>
          </a:xfrm>
          <a:prstGeom prst="rect">
            <a:avLst/>
          </a:prstGeom>
          <a:noFill/>
        </p:spPr>
        <p:txBody>
          <a:bodyPr wrap="none" rtlCol="0">
            <a:spAutoFit/>
          </a:bodyPr>
          <a:lstStyle/>
          <a:p>
            <a:r>
              <a:rPr kumimoji="1" lang="ja-JP" altLang="en-US" dirty="0" smtClean="0"/>
              <a:t>検索</a:t>
            </a:r>
            <a:endParaRPr kumimoji="1" lang="ja-JP" altLang="en-US" dirty="0"/>
          </a:p>
        </p:txBody>
      </p:sp>
      <p:sp>
        <p:nvSpPr>
          <p:cNvPr id="13" name="テキスト ボックス 12"/>
          <p:cNvSpPr txBox="1"/>
          <p:nvPr/>
        </p:nvSpPr>
        <p:spPr>
          <a:xfrm>
            <a:off x="1076815" y="4203845"/>
            <a:ext cx="1766993" cy="1200329"/>
          </a:xfrm>
          <a:prstGeom prst="rect">
            <a:avLst/>
          </a:prstGeom>
          <a:ln w="19050"/>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2000" dirty="0" smtClean="0">
                <a:latin typeface="Consolas" pitchFamily="49" charset="0"/>
                <a:cs typeface="Consolas" pitchFamily="49" charset="0"/>
              </a:rPr>
              <a:t>c:Stock</a:t>
            </a:r>
          </a:p>
          <a:p>
            <a:r>
              <a:rPr lang="en-US" altLang="ja-JP" sz="2000" dirty="0" err="1" smtClean="0">
                <a:latin typeface="Consolas" pitchFamily="49" charset="0"/>
                <a:cs typeface="Consolas" pitchFamily="49" charset="0"/>
              </a:rPr>
              <a:t>mv:set</a:t>
            </a:r>
            <a:endParaRPr lang="en-US" altLang="ja-JP" sz="2000" dirty="0" smtClean="0">
              <a:latin typeface="Consolas" pitchFamily="49" charset="0"/>
              <a:cs typeface="Consolas" pitchFamily="49" charset="0"/>
            </a:endParaRPr>
          </a:p>
          <a:p>
            <a:r>
              <a:rPr lang="en-US" altLang="ja-JP" sz="2000" dirty="0" err="1" smtClean="0">
                <a:latin typeface="Consolas" pitchFamily="49" charset="0"/>
                <a:cs typeface="Consolas" pitchFamily="49" charset="0"/>
              </a:rPr>
              <a:t>mo:Product</a:t>
            </a:r>
            <a:endParaRPr lang="en-US" altLang="ja-JP" sz="2000" dirty="0" smtClean="0">
              <a:latin typeface="Consolas" pitchFamily="49" charset="0"/>
              <a:cs typeface="Consolas" pitchFamily="49" charset="0"/>
            </a:endParaRPr>
          </a:p>
          <a:p>
            <a:r>
              <a:rPr lang="en-US" altLang="ja-JP" sz="1200" dirty="0" smtClean="0">
                <a:latin typeface="Consolas" pitchFamily="49" charset="0"/>
                <a:cs typeface="Consolas" pitchFamily="49" charset="0"/>
              </a:rPr>
              <a:t>...</a:t>
            </a:r>
            <a:endParaRPr lang="en-US" altLang="ja-JP" sz="1600" dirty="0" smtClean="0">
              <a:latin typeface="Consolas" pitchFamily="49" charset="0"/>
              <a:cs typeface="Consolas" pitchFamily="49" charset="0"/>
            </a:endParaRPr>
          </a:p>
        </p:txBody>
      </p:sp>
      <p:sp>
        <p:nvSpPr>
          <p:cNvPr id="14" name="下矢印 13"/>
          <p:cNvSpPr/>
          <p:nvPr/>
        </p:nvSpPr>
        <p:spPr>
          <a:xfrm>
            <a:off x="3779912" y="4866399"/>
            <a:ext cx="360040" cy="60016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5" name="正方形/長方形 14"/>
          <p:cNvSpPr/>
          <p:nvPr/>
        </p:nvSpPr>
        <p:spPr>
          <a:xfrm>
            <a:off x="2987824" y="4727566"/>
            <a:ext cx="1872208" cy="15288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6573245" y="3834513"/>
            <a:ext cx="966931" cy="369332"/>
          </a:xfrm>
          <a:prstGeom prst="rect">
            <a:avLst/>
          </a:prstGeom>
          <a:noFill/>
        </p:spPr>
        <p:txBody>
          <a:bodyPr wrap="none" rtlCol="0">
            <a:spAutoFit/>
          </a:bodyPr>
          <a:lstStyle/>
          <a:p>
            <a:r>
              <a:rPr lang="ja-JP" altLang="en-US" dirty="0" smtClean="0"/>
              <a:t>雛形</a:t>
            </a:r>
            <a:r>
              <a:rPr lang="en-US" altLang="ja-JP" dirty="0" smtClean="0"/>
              <a:t>DB</a:t>
            </a:r>
            <a:endParaRPr kumimoji="1" lang="ja-JP" altLang="en-US" dirty="0"/>
          </a:p>
        </p:txBody>
      </p:sp>
      <p:sp>
        <p:nvSpPr>
          <p:cNvPr id="17" name="テキスト ボックス 16"/>
          <p:cNvSpPr txBox="1"/>
          <p:nvPr/>
        </p:nvSpPr>
        <p:spPr>
          <a:xfrm>
            <a:off x="6784004" y="5097232"/>
            <a:ext cx="415498" cy="369332"/>
          </a:xfrm>
          <a:prstGeom prst="rect">
            <a:avLst/>
          </a:prstGeom>
          <a:noFill/>
        </p:spPr>
        <p:txBody>
          <a:bodyPr wrap="none" rtlCol="0">
            <a:spAutoFit/>
          </a:bodyPr>
          <a:lstStyle/>
          <a:p>
            <a:r>
              <a:rPr lang="en-US" altLang="ja-JP" b="1" dirty="0" smtClean="0"/>
              <a:t>…</a:t>
            </a:r>
            <a:endParaRPr kumimoji="1" lang="ja-JP" altLang="en-US" b="1" dirty="0"/>
          </a:p>
        </p:txBody>
      </p:sp>
    </p:spTree>
    <p:extLst>
      <p:ext uri="{BB962C8B-B14F-4D97-AF65-F5344CB8AC3E}">
        <p14:creationId xmlns:p14="http://schemas.microsoft.com/office/powerpoint/2010/main" val="36609560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23528" y="6093296"/>
            <a:ext cx="1368152" cy="504056"/>
          </a:xfrm>
          <a:prstGeom prst="rect">
            <a:avLst/>
          </a:prstGeom>
          <a:solidFill>
            <a:schemeClr val="bg1"/>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3. </a:t>
            </a:r>
            <a:r>
              <a:rPr lang="ja-JP" altLang="en-US" dirty="0" smtClean="0"/>
              <a:t>候補</a:t>
            </a:r>
            <a:r>
              <a:rPr lang="ja-JP" altLang="en-US" dirty="0"/>
              <a:t>の</a:t>
            </a:r>
            <a:r>
              <a:rPr kumimoji="1" lang="ja-JP" altLang="en-US" dirty="0" smtClean="0"/>
              <a:t>提示</a:t>
            </a:r>
            <a:endParaRPr kumimoji="1" lang="ja-JP" altLang="en-US" dirty="0"/>
          </a:p>
        </p:txBody>
      </p:sp>
      <p:sp>
        <p:nvSpPr>
          <p:cNvPr id="3" name="コンテンツ プレースホルダー 2"/>
          <p:cNvSpPr>
            <a:spLocks noGrp="1"/>
          </p:cNvSpPr>
          <p:nvPr>
            <p:ph idx="1"/>
          </p:nvPr>
        </p:nvSpPr>
        <p:spPr>
          <a:xfrm>
            <a:off x="457200" y="1600200"/>
            <a:ext cx="8291264" cy="4997152"/>
          </a:xfrm>
        </p:spPr>
        <p:txBody>
          <a:bodyPr/>
          <a:lstStyle/>
          <a:p>
            <a:r>
              <a:rPr lang="ja-JP" altLang="en-US" dirty="0"/>
              <a:t>開発者</a:t>
            </a:r>
            <a:r>
              <a:rPr kumimoji="1" lang="ja-JP" altLang="en-US" dirty="0" smtClean="0"/>
              <a:t>に</a:t>
            </a:r>
            <a:r>
              <a:rPr lang="ja-JP" altLang="en-US" dirty="0" smtClean="0"/>
              <a:t>雛型</a:t>
            </a:r>
            <a:r>
              <a:rPr lang="ja-JP" altLang="en-US" dirty="0"/>
              <a:t>の</a:t>
            </a:r>
            <a:r>
              <a:rPr kumimoji="1" lang="ja-JP" altLang="en-US" dirty="0" smtClean="0"/>
              <a:t>候補リストを提示する</a:t>
            </a:r>
            <a:endParaRPr kumimoji="1" lang="en-US" altLang="ja-JP" dirty="0" smtClean="0"/>
          </a:p>
          <a:p>
            <a:pPr lvl="1"/>
            <a:r>
              <a:rPr lang="ja-JP" altLang="en-US" dirty="0"/>
              <a:t>開発者</a:t>
            </a:r>
            <a:r>
              <a:rPr lang="ja-JP" altLang="en-US" dirty="0" smtClean="0"/>
              <a:t>はその中から使用したいものを選択し</a:t>
            </a:r>
            <a:r>
              <a:rPr lang="en-US" altLang="ja-JP" dirty="0" smtClean="0"/>
              <a:t/>
            </a:r>
            <a:br>
              <a:rPr lang="en-US" altLang="ja-JP" dirty="0" smtClean="0"/>
            </a:br>
            <a:r>
              <a:rPr lang="ja-JP" altLang="en-US" dirty="0" smtClean="0"/>
              <a:t>ソースコードに挿入する</a:t>
            </a:r>
            <a:endParaRPr lang="en-US" altLang="ja-JP" dirty="0" smtClean="0"/>
          </a:p>
          <a:p>
            <a:pPr lvl="1"/>
            <a:r>
              <a:rPr lang="ja-JP" altLang="en-US" dirty="0"/>
              <a:t>開発者</a:t>
            </a:r>
            <a:r>
              <a:rPr lang="ja-JP" altLang="en-US" dirty="0" smtClean="0"/>
              <a:t>は</a:t>
            </a:r>
            <a:r>
              <a:rPr lang="ja-JP" altLang="en-US" dirty="0"/>
              <a:t>この雛形を編集してメソッド本体</a:t>
            </a:r>
            <a:r>
              <a:rPr lang="ja-JP" altLang="en-US" dirty="0" smtClean="0"/>
              <a:t>を記述</a:t>
            </a:r>
            <a:endParaRPr lang="en-US" altLang="ja-JP" dirty="0" smtClean="0"/>
          </a:p>
          <a:p>
            <a:r>
              <a:rPr kumimoji="1" lang="ja-JP" altLang="en-US" dirty="0"/>
              <a:t>候補リスト</a:t>
            </a:r>
            <a:r>
              <a:rPr kumimoji="1" lang="ja-JP" altLang="en-US" dirty="0" smtClean="0"/>
              <a:t>は支持度</a:t>
            </a:r>
            <a:r>
              <a:rPr lang="ja-JP" altLang="en-US" dirty="0"/>
              <a:t>，</a:t>
            </a:r>
            <a:r>
              <a:rPr lang="ja-JP" altLang="en-US" dirty="0" smtClean="0"/>
              <a:t>確信度，要素数といった</a:t>
            </a:r>
            <a:r>
              <a:rPr kumimoji="1" lang="ja-JP" altLang="en-US" dirty="0" smtClean="0"/>
              <a:t>基準を組み合わせて並び替える</a:t>
            </a:r>
            <a:endParaRPr kumimoji="1" lang="en-US" altLang="ja-JP" dirty="0" smtClean="0"/>
          </a:p>
          <a:p>
            <a:pPr lvl="1"/>
            <a:r>
              <a:rPr kumimoji="1" lang="ja-JP" altLang="en-US" dirty="0" smtClean="0"/>
              <a:t>辞書作成とは別のソースコード集合を用いて</a:t>
            </a:r>
            <a:r>
              <a:rPr kumimoji="1" lang="en-US" altLang="ja-JP" dirty="0" smtClean="0"/>
              <a:t/>
            </a:r>
            <a:br>
              <a:rPr kumimoji="1" lang="en-US" altLang="ja-JP" dirty="0" smtClean="0"/>
            </a:br>
            <a:r>
              <a:rPr kumimoji="1" lang="ja-JP" altLang="en-US" dirty="0" smtClean="0"/>
              <a:t>パラメータチューニング</a:t>
            </a:r>
            <a:endParaRPr kumimoji="1" lang="en-US" altLang="ja-JP" dirty="0" smtClean="0"/>
          </a:p>
          <a:p>
            <a:pPr lvl="1"/>
            <a:r>
              <a:rPr lang="ja-JP" altLang="en-US" dirty="0" smtClean="0"/>
              <a:t>支持度や条件部</a:t>
            </a:r>
            <a:r>
              <a:rPr lang="ja-JP" altLang="en-US" dirty="0"/>
              <a:t>の要素数の</a:t>
            </a:r>
            <a:r>
              <a:rPr kumimoji="1" lang="ja-JP" altLang="en-US" dirty="0" smtClean="0"/>
              <a:t>重みが大きいという結果</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18</a:t>
            </a:fld>
            <a:endParaRPr kumimoji="1" lang="ja-JP" altLang="en-US"/>
          </a:p>
        </p:txBody>
      </p:sp>
    </p:spTree>
    <p:extLst>
      <p:ext uri="{BB962C8B-B14F-4D97-AF65-F5344CB8AC3E}">
        <p14:creationId xmlns:p14="http://schemas.microsoft.com/office/powerpoint/2010/main" val="3856016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本手法を用いた</a:t>
            </a:r>
            <a:r>
              <a:rPr lang="ja-JP" altLang="en-US" dirty="0" smtClean="0"/>
              <a:t>ツール</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7624" y="1700808"/>
            <a:ext cx="6878107" cy="347379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19</a:t>
            </a:fld>
            <a:endParaRPr kumimoji="1" lang="ja-JP" altLang="en-US"/>
          </a:p>
        </p:txBody>
      </p:sp>
      <p:sp>
        <p:nvSpPr>
          <p:cNvPr id="6" name="角丸四角形吹き出し 5"/>
          <p:cNvSpPr/>
          <p:nvPr/>
        </p:nvSpPr>
        <p:spPr>
          <a:xfrm>
            <a:off x="3851920" y="5445224"/>
            <a:ext cx="3960440" cy="864096"/>
          </a:xfrm>
          <a:prstGeom prst="wedgeRoundRectCallout">
            <a:avLst>
              <a:gd name="adj1" fmla="val -20749"/>
              <a:gd name="adj2" fmla="val -131003"/>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ja-JP" altLang="en-US" dirty="0" smtClean="0"/>
              <a:t>返り値の型とメソッド名を入力</a:t>
            </a:r>
            <a:endParaRPr kumimoji="1" lang="ja-JP" altLang="en-US" dirty="0"/>
          </a:p>
        </p:txBody>
      </p:sp>
      <p:cxnSp>
        <p:nvCxnSpPr>
          <p:cNvPr id="8" name="直線コネクタ 7"/>
          <p:cNvCxnSpPr/>
          <p:nvPr/>
        </p:nvCxnSpPr>
        <p:spPr>
          <a:xfrm>
            <a:off x="3662022" y="4620641"/>
            <a:ext cx="352839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0187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457200" y="1600200"/>
            <a:ext cx="8435280" cy="4525963"/>
          </a:xfrm>
        </p:spPr>
        <p:txBody>
          <a:bodyPr>
            <a:normAutofit/>
          </a:bodyPr>
          <a:lstStyle/>
          <a:p>
            <a:r>
              <a:rPr lang="ja-JP" altLang="en-US" dirty="0"/>
              <a:t>正確で効率的なソフトウェア開発が</a:t>
            </a:r>
            <a:r>
              <a:rPr lang="ja-JP" altLang="en-US" dirty="0" smtClean="0"/>
              <a:t>求められる</a:t>
            </a:r>
            <a:endParaRPr lang="ja-JP" altLang="en-US" dirty="0"/>
          </a:p>
          <a:p>
            <a:pPr lvl="1"/>
            <a:r>
              <a:rPr lang="ja-JP" altLang="en-US" dirty="0" smtClean="0"/>
              <a:t>社会の様々な場面で使用</a:t>
            </a:r>
            <a:r>
              <a:rPr lang="ja-JP" altLang="en-US" dirty="0"/>
              <a:t>されるソフトウェア</a:t>
            </a:r>
            <a:r>
              <a:rPr lang="ja-JP" altLang="en-US" dirty="0" smtClean="0"/>
              <a:t>には</a:t>
            </a:r>
            <a:r>
              <a:rPr lang="en-US" altLang="ja-JP" dirty="0" smtClean="0"/>
              <a:t/>
            </a:r>
            <a:br>
              <a:rPr lang="en-US" altLang="ja-JP" dirty="0" smtClean="0"/>
            </a:br>
            <a:r>
              <a:rPr lang="ja-JP" altLang="en-US" dirty="0" smtClean="0"/>
              <a:t>信頼性が求められる</a:t>
            </a:r>
            <a:endParaRPr lang="en-US" altLang="ja-JP" dirty="0" smtClean="0"/>
          </a:p>
          <a:p>
            <a:pPr lvl="1"/>
            <a:r>
              <a:rPr lang="ja-JP" altLang="en-US" dirty="0" smtClean="0"/>
              <a:t>技術の進歩が早いため，遅れを取らないために</a:t>
            </a:r>
            <a:r>
              <a:rPr lang="en-US" altLang="ja-JP" dirty="0" smtClean="0"/>
              <a:t/>
            </a:r>
            <a:br>
              <a:rPr lang="en-US" altLang="ja-JP" dirty="0" smtClean="0"/>
            </a:br>
            <a:r>
              <a:rPr lang="ja-JP" altLang="en-US" dirty="0" smtClean="0"/>
              <a:t>納期は短くなっている</a:t>
            </a:r>
            <a:endParaRPr lang="en-US" altLang="ja-JP" dirty="0" smtClean="0"/>
          </a:p>
          <a:p>
            <a:r>
              <a:rPr lang="ja-JP" altLang="en-US" dirty="0"/>
              <a:t>様々</a:t>
            </a:r>
            <a:r>
              <a:rPr lang="ja-JP" altLang="en-US" dirty="0" smtClean="0"/>
              <a:t>なライブラリが </a:t>
            </a:r>
            <a:r>
              <a:rPr lang="en-US" altLang="ja-JP" dirty="0" smtClean="0"/>
              <a:t>API </a:t>
            </a:r>
            <a:r>
              <a:rPr lang="ja-JP" altLang="en-US" dirty="0" smtClean="0"/>
              <a:t>を通して機能を提供</a:t>
            </a:r>
            <a:endParaRPr lang="en-US" altLang="ja-JP" dirty="0" smtClean="0"/>
          </a:p>
          <a:p>
            <a:pPr lvl="1"/>
            <a:r>
              <a:rPr lang="ja-JP" altLang="en-US" dirty="0" smtClean="0"/>
              <a:t>複数の呼び出しメソッドを組み合わせて開発を行う</a:t>
            </a:r>
            <a:endParaRPr lang="en-US" altLang="ja-JP" dirty="0" smtClean="0"/>
          </a:p>
          <a:p>
            <a:pPr lvl="1"/>
            <a:r>
              <a:rPr lang="ja-JP" altLang="en-US" dirty="0" smtClean="0"/>
              <a:t>どの呼び出しメソッドをどのように組み合わせるかを調べたり考えたりするのが難しい</a:t>
            </a:r>
            <a:endParaRPr lang="en-US" altLang="ja-JP"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a:t>
            </a:fld>
            <a:endParaRPr kumimoji="1" lang="ja-JP" altLang="en-US" dirty="0"/>
          </a:p>
        </p:txBody>
      </p:sp>
    </p:spTree>
    <p:extLst>
      <p:ext uri="{BB962C8B-B14F-4D97-AF65-F5344CB8AC3E}">
        <p14:creationId xmlns:p14="http://schemas.microsoft.com/office/powerpoint/2010/main" val="26548136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本手法を用いたツール</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19982" y="1628800"/>
            <a:ext cx="7297062" cy="44644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20</a:t>
            </a:fld>
            <a:endParaRPr kumimoji="1" lang="ja-JP" altLang="en-US"/>
          </a:p>
        </p:txBody>
      </p:sp>
      <p:sp>
        <p:nvSpPr>
          <p:cNvPr id="6" name="角丸四角形吹き出し 5"/>
          <p:cNvSpPr/>
          <p:nvPr/>
        </p:nvSpPr>
        <p:spPr>
          <a:xfrm>
            <a:off x="246002" y="3789040"/>
            <a:ext cx="3024336" cy="1368152"/>
          </a:xfrm>
          <a:prstGeom prst="wedgeRoundRectCallout">
            <a:avLst>
              <a:gd name="adj1" fmla="val 69007"/>
              <a:gd name="adj2" fmla="val -20566"/>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ツールを呼び出すと</a:t>
            </a:r>
            <a:r>
              <a:rPr kumimoji="1" lang="en-US" altLang="ja-JP" dirty="0" smtClean="0"/>
              <a:t/>
            </a:r>
            <a:br>
              <a:rPr kumimoji="1" lang="en-US" altLang="ja-JP" dirty="0" smtClean="0"/>
            </a:br>
            <a:r>
              <a:rPr kumimoji="1" lang="ja-JP" altLang="en-US" dirty="0" smtClean="0"/>
              <a:t>メソッド本体の候補リストが表示される</a:t>
            </a:r>
            <a:endParaRPr kumimoji="1" lang="ja-JP" altLang="en-US" dirty="0"/>
          </a:p>
        </p:txBody>
      </p:sp>
    </p:spTree>
    <p:extLst>
      <p:ext uri="{BB962C8B-B14F-4D97-AF65-F5344CB8AC3E}">
        <p14:creationId xmlns:p14="http://schemas.microsoft.com/office/powerpoint/2010/main" val="18072843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本手法を用いたツール</a:t>
            </a:r>
            <a:endParaRPr kumimoji="1" lang="ja-JP" altLang="en-US" dirty="0"/>
          </a:p>
        </p:txBody>
      </p:sp>
      <p:pic>
        <p:nvPicPr>
          <p:cNvPr id="5" name="コンテンツ プレースホルダー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1700808"/>
            <a:ext cx="7528366" cy="309634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21</a:t>
            </a:fld>
            <a:endParaRPr kumimoji="1" lang="ja-JP" altLang="en-US"/>
          </a:p>
        </p:txBody>
      </p:sp>
      <p:sp>
        <p:nvSpPr>
          <p:cNvPr id="6" name="角丸四角形吹き出し 5"/>
          <p:cNvSpPr/>
          <p:nvPr/>
        </p:nvSpPr>
        <p:spPr>
          <a:xfrm>
            <a:off x="2910421" y="4577518"/>
            <a:ext cx="3960440" cy="864096"/>
          </a:xfrm>
          <a:prstGeom prst="wedgeRoundRectCallout">
            <a:avLst>
              <a:gd name="adj1" fmla="val -20089"/>
              <a:gd name="adj2" fmla="val -100768"/>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選択したメソッド本体の雛型が</a:t>
            </a:r>
            <a:endParaRPr kumimoji="1" lang="en-US" altLang="ja-JP" dirty="0" smtClean="0"/>
          </a:p>
          <a:p>
            <a:pPr algn="ctr"/>
            <a:r>
              <a:rPr lang="ja-JP" altLang="en-US" dirty="0" smtClean="0"/>
              <a:t>コメントの形で挿入される</a:t>
            </a:r>
            <a:endParaRPr kumimoji="1" lang="ja-JP" altLang="en-US" dirty="0"/>
          </a:p>
        </p:txBody>
      </p:sp>
    </p:spTree>
    <p:extLst>
      <p:ext uri="{BB962C8B-B14F-4D97-AF65-F5344CB8AC3E}">
        <p14:creationId xmlns:p14="http://schemas.microsoft.com/office/powerpoint/2010/main" val="2515363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a:t>
            </a:r>
            <a:endParaRPr kumimoji="1" lang="ja-JP" altLang="en-US" dirty="0"/>
          </a:p>
        </p:txBody>
      </p:sp>
      <p:sp>
        <p:nvSpPr>
          <p:cNvPr id="3" name="コンテンツ プレースホルダー 2"/>
          <p:cNvSpPr>
            <a:spLocks noGrp="1"/>
          </p:cNvSpPr>
          <p:nvPr>
            <p:ph idx="1"/>
          </p:nvPr>
        </p:nvSpPr>
        <p:spPr>
          <a:xfrm>
            <a:off x="457200" y="1600200"/>
            <a:ext cx="8435280" cy="4525963"/>
          </a:xfrm>
        </p:spPr>
        <p:txBody>
          <a:bodyPr/>
          <a:lstStyle/>
          <a:p>
            <a:r>
              <a:rPr kumimoji="1" lang="ja-JP" altLang="en-US" sz="2800" dirty="0" smtClean="0"/>
              <a:t>目的</a:t>
            </a:r>
            <a:endParaRPr kumimoji="1" lang="en-US" altLang="ja-JP" sz="2800" dirty="0" smtClean="0"/>
          </a:p>
          <a:p>
            <a:pPr lvl="1"/>
            <a:r>
              <a:rPr lang="ja-JP" altLang="en-US" sz="2400" dirty="0" smtClean="0"/>
              <a:t>本ツールで有用な情報を開発者に与えられるか</a:t>
            </a:r>
            <a:endParaRPr lang="en-US" altLang="ja-JP" sz="2400" dirty="0" smtClean="0"/>
          </a:p>
          <a:p>
            <a:r>
              <a:rPr kumimoji="1" lang="ja-JP" altLang="en-US" sz="2800" dirty="0" smtClean="0"/>
              <a:t>方法</a:t>
            </a:r>
            <a:endParaRPr kumimoji="1" lang="en-US" altLang="ja-JP" sz="2800" dirty="0" smtClean="0"/>
          </a:p>
          <a:p>
            <a:pPr lvl="1"/>
            <a:r>
              <a:rPr kumimoji="1" lang="ja-JP" altLang="en-US" sz="2400" dirty="0" smtClean="0"/>
              <a:t>メソッド本体を削除したソースコードに本ツールを使用</a:t>
            </a:r>
            <a:endParaRPr kumimoji="1" lang="en-US" altLang="ja-JP" sz="2400" dirty="0" smtClean="0"/>
          </a:p>
          <a:p>
            <a:pPr lvl="1"/>
            <a:r>
              <a:rPr lang="ja-JP" altLang="en-US" sz="2400" dirty="0" smtClean="0"/>
              <a:t>ツールで推薦した候補と削除したメソッド本体を比較</a:t>
            </a:r>
            <a:endParaRPr lang="en-US" altLang="ja-JP" sz="2400" dirty="0" smtClean="0"/>
          </a:p>
          <a:p>
            <a:r>
              <a:rPr lang="ja-JP" altLang="en-US" sz="2800" dirty="0" smtClean="0"/>
              <a:t>使用したソースコード</a:t>
            </a:r>
            <a:endParaRPr lang="en-US" altLang="ja-JP" sz="2800" dirty="0" smtClean="0"/>
          </a:p>
          <a:p>
            <a:pPr lvl="1"/>
            <a:r>
              <a:rPr lang="ja-JP" altLang="en-US" sz="2400" dirty="0" smtClean="0"/>
              <a:t>学習</a:t>
            </a:r>
            <a:r>
              <a:rPr lang="en-US" altLang="ja-JP" sz="2400" dirty="0" smtClean="0"/>
              <a:t>: </a:t>
            </a:r>
            <a:r>
              <a:rPr lang="ja-JP" altLang="en-US" sz="2400" dirty="0" smtClean="0"/>
              <a:t>約</a:t>
            </a:r>
            <a:r>
              <a:rPr lang="en-US" altLang="ja-JP" sz="2400" dirty="0" smtClean="0"/>
              <a:t>30</a:t>
            </a:r>
            <a:r>
              <a:rPr lang="ja-JP" altLang="en-US" sz="2400" dirty="0" smtClean="0"/>
              <a:t>万ファイルのソースコード</a:t>
            </a:r>
            <a:endParaRPr lang="en-US" altLang="ja-JP" sz="2400" dirty="0" smtClean="0"/>
          </a:p>
          <a:p>
            <a:pPr lvl="1"/>
            <a:r>
              <a:rPr lang="ja-JP" altLang="en-US" sz="2400" dirty="0" smtClean="0"/>
              <a:t>評価</a:t>
            </a:r>
            <a:r>
              <a:rPr lang="en-US" altLang="ja-JP" sz="2400" dirty="0" smtClean="0"/>
              <a:t>: </a:t>
            </a:r>
            <a:r>
              <a:rPr lang="ja-JP" altLang="en-US" sz="2400" dirty="0" smtClean="0"/>
              <a:t>学習に使用していない</a:t>
            </a:r>
            <a:r>
              <a:rPr lang="en-US" altLang="ja-JP" sz="2400" dirty="0" smtClean="0"/>
              <a:t>1</a:t>
            </a:r>
            <a:r>
              <a:rPr lang="ja-JP" altLang="en-US" sz="2400" dirty="0" smtClean="0"/>
              <a:t>万ファイルのソースコード</a:t>
            </a:r>
            <a:endParaRPr lang="en-US" altLang="ja-JP" sz="2400" dirty="0" smtClean="0"/>
          </a:p>
          <a:p>
            <a:r>
              <a:rPr kumimoji="1" lang="ja-JP" altLang="en-US" sz="2800" dirty="0"/>
              <a:t>評価</a:t>
            </a:r>
            <a:r>
              <a:rPr kumimoji="1" lang="ja-JP" altLang="en-US" sz="2800" dirty="0" smtClean="0"/>
              <a:t>基準</a:t>
            </a:r>
            <a:endParaRPr kumimoji="1" lang="en-US" altLang="ja-JP" sz="2800" dirty="0" smtClean="0"/>
          </a:p>
          <a:p>
            <a:pPr lvl="1"/>
            <a:r>
              <a:rPr kumimoji="1" lang="ja-JP" altLang="en-US" sz="2400" dirty="0" smtClean="0"/>
              <a:t>適合率</a:t>
            </a:r>
            <a:r>
              <a:rPr lang="ja-JP" altLang="en-US" sz="2400" dirty="0" smtClean="0"/>
              <a:t>，再現率</a:t>
            </a:r>
            <a:endParaRPr lang="en-US" altLang="ja-JP" sz="2400"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22</a:t>
            </a:fld>
            <a:endParaRPr kumimoji="1" lang="ja-JP" altLang="en-US"/>
          </a:p>
        </p:txBody>
      </p:sp>
    </p:spTree>
    <p:extLst>
      <p:ext uri="{BB962C8B-B14F-4D97-AF65-F5344CB8AC3E}">
        <p14:creationId xmlns:p14="http://schemas.microsoft.com/office/powerpoint/2010/main" val="26324229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既存のソースコードと推薦結果の</a:t>
            </a:r>
            <a:r>
              <a:rPr kumimoji="1" lang="en-US" altLang="ja-JP" dirty="0" smtClean="0"/>
              <a:t/>
            </a:r>
            <a:br>
              <a:rPr kumimoji="1" lang="en-US" altLang="ja-JP" dirty="0" smtClean="0"/>
            </a:br>
            <a:r>
              <a:rPr kumimoji="1" lang="ja-JP" altLang="en-US" dirty="0" smtClean="0"/>
              <a:t>比較方法</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23</a:t>
            </a:fld>
            <a:endParaRPr kumimoji="1" lang="ja-JP" altLang="en-US"/>
          </a:p>
        </p:txBody>
      </p:sp>
      <p:sp>
        <p:nvSpPr>
          <p:cNvPr id="5" name="Document"/>
          <p:cNvSpPr txBox="1">
            <a:spLocks noEditPoints="1" noChangeArrowheads="1"/>
          </p:cNvSpPr>
          <p:nvPr/>
        </p:nvSpPr>
        <p:spPr bwMode="auto">
          <a:xfrm>
            <a:off x="395536" y="1628800"/>
            <a:ext cx="4032448" cy="4752528"/>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600" b="1" kern="0" dirty="0" smtClean="0">
                <a:solidFill>
                  <a:srgbClr val="CC00FF"/>
                </a:solidFill>
                <a:latin typeface="Consolas" pitchFamily="49" charset="0"/>
                <a:cs typeface="Consolas" pitchFamily="49" charset="0"/>
              </a:rPr>
              <a:t>public class</a:t>
            </a:r>
            <a:r>
              <a:rPr lang="en-US" altLang="ja-JP" sz="1600" kern="0" dirty="0" smtClean="0">
                <a:latin typeface="Consolas" pitchFamily="49" charset="0"/>
                <a:cs typeface="Consolas" pitchFamily="49" charset="0"/>
              </a:rPr>
              <a:t> Stock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public void</a:t>
            </a:r>
            <a:r>
              <a:rPr lang="en-US" altLang="ja-JP" sz="1600" kern="0" dirty="0" smtClean="0">
                <a:latin typeface="Consolas" pitchFamily="49" charset="0"/>
                <a:cs typeface="Consolas" pitchFamily="49" charset="0"/>
              </a:rPr>
              <a:t> print(</a:t>
            </a:r>
            <a:r>
              <a:rPr lang="en-US" altLang="ja-JP" sz="1600" kern="0" dirty="0" err="1" smtClean="0">
                <a:latin typeface="Consolas" pitchFamily="49" charset="0"/>
                <a:cs typeface="Consolas" pitchFamily="49" charset="0"/>
              </a:rPr>
              <a:t>int</a:t>
            </a:r>
            <a:r>
              <a:rPr lang="en-US" altLang="ja-JP" sz="1600" kern="0" dirty="0" smtClean="0">
                <a:latin typeface="Consolas" pitchFamily="49" charset="0"/>
                <a:cs typeface="Consolas" pitchFamily="49" charset="0"/>
              </a:rPr>
              <a:t> id)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Product p = </a:t>
            </a:r>
            <a:r>
              <a:rPr lang="en-US" altLang="ja-JP" sz="1600" kern="0" dirty="0" err="1" smtClean="0">
                <a:solidFill>
                  <a:srgbClr val="3121FF"/>
                </a:solidFill>
                <a:latin typeface="Consolas" pitchFamily="49" charset="0"/>
                <a:cs typeface="Consolas" pitchFamily="49" charset="0"/>
              </a:rPr>
              <a:t>products</a:t>
            </a:r>
            <a:r>
              <a:rPr lang="en-US" altLang="ja-JP" sz="1600" kern="0" dirty="0" err="1" smtClean="0">
                <a:latin typeface="Consolas" pitchFamily="49" charset="0"/>
                <a:cs typeface="Consolas" pitchFamily="49" charset="0"/>
              </a:rPr>
              <a:t>.find</a:t>
            </a:r>
            <a:r>
              <a:rPr lang="en-US" altLang="ja-JP" sz="1600" kern="0" dirty="0" smtClean="0">
                <a:latin typeface="Consolas" pitchFamily="49" charset="0"/>
                <a:cs typeface="Consolas" pitchFamily="49" charset="0"/>
              </a:rPr>
              <a:t>(id);</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if </a:t>
            </a:r>
            <a:r>
              <a:rPr lang="en-US" altLang="ja-JP" sz="1600" kern="0" dirty="0" smtClean="0">
                <a:latin typeface="Consolas" pitchFamily="49" charset="0"/>
                <a:cs typeface="Consolas" pitchFamily="49" charset="0"/>
              </a:rPr>
              <a:t>(p == null)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return</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 =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new</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(p);</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while</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pr.read</a:t>
            </a:r>
            <a:r>
              <a:rPr lang="en-US" altLang="ja-JP" sz="1600" kern="0" dirty="0" smtClean="0">
                <a:latin typeface="Consolas" pitchFamily="49" charset="0"/>
                <a:cs typeface="Consolas" pitchFamily="49" charset="0"/>
              </a:rPr>
              <a:t>() != </a:t>
            </a:r>
            <a:r>
              <a:rPr lang="en-US" altLang="ja-JP" sz="1600" b="1" kern="0" dirty="0" smtClean="0">
                <a:solidFill>
                  <a:srgbClr val="CC00FF"/>
                </a:solidFill>
                <a:latin typeface="Consolas" pitchFamily="49" charset="0"/>
                <a:cs typeface="Consolas" pitchFamily="49" charset="0"/>
              </a:rPr>
              <a:t>null</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System.out.println</a:t>
            </a:r>
            <a:r>
              <a:rPr lang="en-US" altLang="ja-JP" sz="1600" kern="0" dirty="0" smtClean="0">
                <a:latin typeface="Consolas" pitchFamily="49" charset="0"/>
                <a:cs typeface="Consolas" pitchFamily="49" charset="0"/>
              </a:rPr>
              <a:t>(</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pr.close</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a:t>
            </a:r>
            <a:endParaRPr lang="en-US" altLang="ja-JP" sz="1600" kern="0" dirty="0" smtClean="0">
              <a:latin typeface="Consolas" pitchFamily="49" charset="0"/>
              <a:cs typeface="Consolas" pitchFamily="49" charset="0"/>
            </a:endParaRPr>
          </a:p>
        </p:txBody>
      </p:sp>
    </p:spTree>
    <p:extLst>
      <p:ext uri="{BB962C8B-B14F-4D97-AF65-F5344CB8AC3E}">
        <p14:creationId xmlns:p14="http://schemas.microsoft.com/office/powerpoint/2010/main" val="1206822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ソースコードと推薦結果の</a:t>
            </a:r>
            <a:r>
              <a:rPr kumimoji="1" lang="en-US" altLang="ja-JP" dirty="0" smtClean="0"/>
              <a:t/>
            </a:r>
            <a:br>
              <a:rPr kumimoji="1" lang="en-US" altLang="ja-JP" dirty="0" smtClean="0"/>
            </a:br>
            <a:r>
              <a:rPr kumimoji="1" lang="ja-JP" altLang="en-US" dirty="0" smtClean="0"/>
              <a:t>比較方法</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24</a:t>
            </a:fld>
            <a:endParaRPr kumimoji="1" lang="ja-JP" altLang="en-US"/>
          </a:p>
        </p:txBody>
      </p:sp>
      <p:sp>
        <p:nvSpPr>
          <p:cNvPr id="5" name="Document"/>
          <p:cNvSpPr txBox="1">
            <a:spLocks noEditPoints="1" noChangeArrowheads="1"/>
          </p:cNvSpPr>
          <p:nvPr/>
        </p:nvSpPr>
        <p:spPr bwMode="auto">
          <a:xfrm>
            <a:off x="395536" y="1628800"/>
            <a:ext cx="4032448" cy="4752528"/>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600" b="1" kern="0" dirty="0" smtClean="0">
                <a:solidFill>
                  <a:srgbClr val="CC00FF"/>
                </a:solidFill>
                <a:latin typeface="Consolas" pitchFamily="49" charset="0"/>
                <a:cs typeface="Consolas" pitchFamily="49" charset="0"/>
              </a:rPr>
              <a:t>public class</a:t>
            </a:r>
            <a:r>
              <a:rPr lang="en-US" altLang="ja-JP" sz="1600" kern="0" dirty="0" smtClean="0">
                <a:latin typeface="Consolas" pitchFamily="49" charset="0"/>
                <a:cs typeface="Consolas" pitchFamily="49" charset="0"/>
              </a:rPr>
              <a:t> Stock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public void</a:t>
            </a:r>
            <a:r>
              <a:rPr lang="en-US" altLang="ja-JP" sz="1600" kern="0" dirty="0" smtClean="0">
                <a:latin typeface="Consolas" pitchFamily="49" charset="0"/>
                <a:cs typeface="Consolas" pitchFamily="49" charset="0"/>
              </a:rPr>
              <a:t> print(</a:t>
            </a:r>
            <a:r>
              <a:rPr lang="en-US" altLang="ja-JP" sz="1600" kern="0" dirty="0" err="1" smtClean="0">
                <a:latin typeface="Consolas" pitchFamily="49" charset="0"/>
                <a:cs typeface="Consolas" pitchFamily="49" charset="0"/>
              </a:rPr>
              <a:t>int</a:t>
            </a:r>
            <a:r>
              <a:rPr lang="en-US" altLang="ja-JP" sz="1600" kern="0" dirty="0" smtClean="0">
                <a:latin typeface="Consolas" pitchFamily="49" charset="0"/>
                <a:cs typeface="Consolas" pitchFamily="49" charset="0"/>
              </a:rPr>
              <a:t> id)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Product p = </a:t>
            </a:r>
            <a:r>
              <a:rPr lang="en-US" altLang="ja-JP" sz="1600" kern="0" dirty="0" err="1" smtClean="0">
                <a:solidFill>
                  <a:srgbClr val="3121FF"/>
                </a:solidFill>
                <a:latin typeface="Consolas" pitchFamily="49" charset="0"/>
                <a:cs typeface="Consolas" pitchFamily="49" charset="0"/>
              </a:rPr>
              <a:t>products</a:t>
            </a:r>
            <a:r>
              <a:rPr lang="en-US" altLang="ja-JP" sz="1600" kern="0" dirty="0" err="1" smtClean="0">
                <a:latin typeface="Consolas" pitchFamily="49" charset="0"/>
                <a:cs typeface="Consolas" pitchFamily="49" charset="0"/>
              </a:rPr>
              <a:t>.find</a:t>
            </a:r>
            <a:r>
              <a:rPr lang="en-US" altLang="ja-JP" sz="1600" kern="0" dirty="0" smtClean="0">
                <a:latin typeface="Consolas" pitchFamily="49" charset="0"/>
                <a:cs typeface="Consolas" pitchFamily="49" charset="0"/>
              </a:rPr>
              <a:t>(id);</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if </a:t>
            </a:r>
            <a:r>
              <a:rPr lang="en-US" altLang="ja-JP" sz="1600" kern="0" dirty="0" smtClean="0">
                <a:latin typeface="Consolas" pitchFamily="49" charset="0"/>
                <a:cs typeface="Consolas" pitchFamily="49" charset="0"/>
              </a:rPr>
              <a:t>(p == null)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return</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 =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new</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(p);</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while</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pr.read</a:t>
            </a:r>
            <a:r>
              <a:rPr lang="en-US" altLang="ja-JP" sz="1600" kern="0" dirty="0" smtClean="0">
                <a:latin typeface="Consolas" pitchFamily="49" charset="0"/>
                <a:cs typeface="Consolas" pitchFamily="49" charset="0"/>
              </a:rPr>
              <a:t>() != </a:t>
            </a:r>
            <a:r>
              <a:rPr lang="en-US" altLang="ja-JP" sz="1600" b="1" kern="0" dirty="0" smtClean="0">
                <a:solidFill>
                  <a:srgbClr val="CC00FF"/>
                </a:solidFill>
                <a:latin typeface="Consolas" pitchFamily="49" charset="0"/>
                <a:cs typeface="Consolas" pitchFamily="49" charset="0"/>
              </a:rPr>
              <a:t>null</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System.out.println</a:t>
            </a:r>
            <a:r>
              <a:rPr lang="en-US" altLang="ja-JP" sz="1600" kern="0" dirty="0" smtClean="0">
                <a:latin typeface="Consolas" pitchFamily="49" charset="0"/>
                <a:cs typeface="Consolas" pitchFamily="49" charset="0"/>
              </a:rPr>
              <a:t>(</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pr.close</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a:t>
            </a:r>
            <a:endParaRPr lang="en-US" altLang="ja-JP" sz="1600" kern="0" dirty="0" smtClean="0">
              <a:latin typeface="Consolas" pitchFamily="49" charset="0"/>
              <a:cs typeface="Consolas" pitchFamily="49" charset="0"/>
            </a:endParaRPr>
          </a:p>
        </p:txBody>
      </p:sp>
      <p:graphicFrame>
        <p:nvGraphicFramePr>
          <p:cNvPr id="7" name="表 6"/>
          <p:cNvGraphicFramePr>
            <a:graphicFrameLocks noGrp="1"/>
          </p:cNvGraphicFramePr>
          <p:nvPr>
            <p:extLst>
              <p:ext uri="{D42A27DB-BD31-4B8C-83A1-F6EECF244321}">
                <p14:modId xmlns:p14="http://schemas.microsoft.com/office/powerpoint/2010/main" val="1166338125"/>
              </p:ext>
            </p:extLst>
          </p:nvPr>
        </p:nvGraphicFramePr>
        <p:xfrm>
          <a:off x="5580112" y="1661663"/>
          <a:ext cx="2232248" cy="1854200"/>
        </p:xfrm>
        <a:graphic>
          <a:graphicData uri="http://schemas.openxmlformats.org/drawingml/2006/table">
            <a:tbl>
              <a:tblPr firstRow="1" bandRow="1">
                <a:tableStyleId>{93296810-A885-4BE3-A3E7-6D5BEEA58F35}</a:tableStyleId>
              </a:tblPr>
              <a:tblGrid>
                <a:gridCol w="2232248"/>
              </a:tblGrid>
              <a:tr h="370840">
                <a:tc>
                  <a:txBody>
                    <a:bodyPr/>
                    <a:lstStyle/>
                    <a:p>
                      <a:pPr algn="ctr"/>
                      <a:r>
                        <a:rPr kumimoji="1" lang="ja-JP" altLang="en-US" sz="1800" dirty="0" smtClean="0"/>
                        <a:t>正解メソッド</a:t>
                      </a:r>
                      <a:endParaRPr kumimoji="1" lang="ja-JP" altLang="en-US" sz="1800" dirty="0"/>
                    </a:p>
                  </a:txBody>
                  <a:tcPr/>
                </a:tc>
              </a:tr>
              <a:tr h="370840">
                <a:tc>
                  <a:txBody>
                    <a:bodyPr/>
                    <a:lstStyle/>
                    <a:p>
                      <a:pPr algn="ctr"/>
                      <a:r>
                        <a:rPr kumimoji="1" lang="en-US" altLang="ja-JP" sz="1800" dirty="0" smtClean="0"/>
                        <a:t>find()</a:t>
                      </a:r>
                      <a:endParaRPr kumimoji="1" lang="ja-JP" altLang="en-US" sz="1800" dirty="0"/>
                    </a:p>
                  </a:txBody>
                  <a:tcPr/>
                </a:tc>
              </a:tr>
              <a:tr h="370840">
                <a:tc>
                  <a:txBody>
                    <a:bodyPr/>
                    <a:lstStyle/>
                    <a:p>
                      <a:pPr algn="ctr"/>
                      <a:r>
                        <a:rPr kumimoji="1" lang="en-US" altLang="ja-JP" sz="1800" dirty="0" smtClean="0"/>
                        <a:t>read()</a:t>
                      </a:r>
                      <a:endParaRPr kumimoji="1" lang="ja-JP" altLang="en-US" sz="1800" dirty="0"/>
                    </a:p>
                  </a:txBody>
                  <a:tcPr/>
                </a:tc>
              </a:tr>
              <a:tr h="370840">
                <a:tc>
                  <a:txBody>
                    <a:bodyPr/>
                    <a:lstStyle/>
                    <a:p>
                      <a:pPr algn="ctr"/>
                      <a:r>
                        <a:rPr kumimoji="1" lang="en-US" altLang="ja-JP" sz="1800" dirty="0" err="1" smtClean="0"/>
                        <a:t>println</a:t>
                      </a:r>
                      <a:r>
                        <a:rPr kumimoji="1" lang="en-US" altLang="ja-JP" sz="1800" dirty="0" smtClean="0"/>
                        <a:t>()</a:t>
                      </a:r>
                      <a:endParaRPr kumimoji="1" lang="ja-JP" altLang="en-US" sz="1800" dirty="0"/>
                    </a:p>
                  </a:txBody>
                  <a:tcPr/>
                </a:tc>
              </a:tr>
              <a:tr h="370840">
                <a:tc>
                  <a:txBody>
                    <a:bodyPr/>
                    <a:lstStyle/>
                    <a:p>
                      <a:pPr algn="ctr"/>
                      <a:r>
                        <a:rPr kumimoji="1" lang="en-US" altLang="ja-JP" sz="1800" dirty="0" smtClean="0"/>
                        <a:t>close()</a:t>
                      </a:r>
                      <a:endParaRPr kumimoji="1" lang="ja-JP" altLang="en-US" sz="1800" dirty="0"/>
                    </a:p>
                  </a:txBody>
                  <a:tcPr/>
                </a:tc>
              </a:tr>
            </a:tbl>
          </a:graphicData>
        </a:graphic>
      </p:graphicFrame>
      <p:sp>
        <p:nvSpPr>
          <p:cNvPr id="17" name="正方形/長方形 16"/>
          <p:cNvSpPr/>
          <p:nvPr/>
        </p:nvSpPr>
        <p:spPr>
          <a:xfrm>
            <a:off x="3203848" y="2492896"/>
            <a:ext cx="576064"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1979712" y="4221088"/>
            <a:ext cx="576064"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2308844" y="4582161"/>
            <a:ext cx="916494"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1187624" y="5114176"/>
            <a:ext cx="759835" cy="36004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右矢印 20"/>
          <p:cNvSpPr/>
          <p:nvPr/>
        </p:nvSpPr>
        <p:spPr>
          <a:xfrm>
            <a:off x="4572000" y="2420888"/>
            <a:ext cx="864096" cy="648072"/>
          </a:xfrm>
          <a:prstGeom prst="rightArrow">
            <a:avLst/>
          </a:prstGeom>
          <a:solidFill>
            <a:srgbClr val="FAAAA4"/>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347864" y="3573016"/>
            <a:ext cx="3469219" cy="1015663"/>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marL="457200" indent="-457200">
              <a:buAutoNum type="arabicPeriod"/>
            </a:pPr>
            <a:r>
              <a:rPr kumimoji="1" lang="ja-JP" altLang="en-US" sz="2000" dirty="0" smtClean="0"/>
              <a:t>メソッド本体から</a:t>
            </a:r>
            <a:endParaRPr kumimoji="1" lang="en-US" altLang="ja-JP" sz="2000" dirty="0" smtClean="0"/>
          </a:p>
          <a:p>
            <a:r>
              <a:rPr lang="en-US" altLang="ja-JP" sz="2000" dirty="0"/>
              <a:t> </a:t>
            </a:r>
            <a:r>
              <a:rPr lang="en-US" altLang="ja-JP" sz="2000" dirty="0" smtClean="0"/>
              <a:t>      </a:t>
            </a:r>
            <a:r>
              <a:rPr kumimoji="1" lang="ja-JP" altLang="en-US" sz="2000" dirty="0" smtClean="0"/>
              <a:t>呼び出しメソッドを抽出</a:t>
            </a:r>
            <a:endParaRPr kumimoji="1" lang="en-US" altLang="ja-JP" sz="2000" dirty="0" smtClean="0"/>
          </a:p>
          <a:p>
            <a:r>
              <a:rPr lang="en-US" altLang="ja-JP" sz="2000" dirty="0" smtClean="0"/>
              <a:t>       (</a:t>
            </a:r>
            <a:r>
              <a:rPr lang="ja-JP" altLang="en-US" sz="2000" dirty="0" smtClean="0"/>
              <a:t>これを正解メソッドとする</a:t>
            </a:r>
            <a:r>
              <a:rPr lang="en-US" altLang="ja-JP" sz="2000" dirty="0" smtClean="0"/>
              <a:t>)</a:t>
            </a:r>
            <a:endParaRPr kumimoji="1" lang="ja-JP" altLang="en-US" sz="2000" dirty="0"/>
          </a:p>
        </p:txBody>
      </p:sp>
    </p:spTree>
    <p:extLst>
      <p:ext uri="{BB962C8B-B14F-4D97-AF65-F5344CB8AC3E}">
        <p14:creationId xmlns:p14="http://schemas.microsoft.com/office/powerpoint/2010/main" val="531743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ソースコードと推薦結果の</a:t>
            </a:r>
            <a:r>
              <a:rPr kumimoji="1" lang="en-US" altLang="ja-JP" dirty="0" smtClean="0"/>
              <a:t/>
            </a:r>
            <a:br>
              <a:rPr kumimoji="1" lang="en-US" altLang="ja-JP" dirty="0" smtClean="0"/>
            </a:br>
            <a:r>
              <a:rPr kumimoji="1" lang="ja-JP" altLang="en-US" dirty="0" smtClean="0"/>
              <a:t>比較方法</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25</a:t>
            </a:fld>
            <a:endParaRPr kumimoji="1" lang="ja-JP" altLang="en-US"/>
          </a:p>
        </p:txBody>
      </p:sp>
      <p:sp>
        <p:nvSpPr>
          <p:cNvPr id="5" name="Document"/>
          <p:cNvSpPr txBox="1">
            <a:spLocks noEditPoints="1" noChangeArrowheads="1"/>
          </p:cNvSpPr>
          <p:nvPr/>
        </p:nvSpPr>
        <p:spPr bwMode="auto">
          <a:xfrm>
            <a:off x="395536" y="1628800"/>
            <a:ext cx="4032448" cy="4752528"/>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600" b="1" kern="0" dirty="0" smtClean="0">
                <a:solidFill>
                  <a:srgbClr val="CC00FF"/>
                </a:solidFill>
                <a:latin typeface="Consolas" pitchFamily="49" charset="0"/>
                <a:cs typeface="Consolas" pitchFamily="49" charset="0"/>
              </a:rPr>
              <a:t>public class</a:t>
            </a:r>
            <a:r>
              <a:rPr lang="en-US" altLang="ja-JP" sz="1600" kern="0" dirty="0" smtClean="0">
                <a:latin typeface="Consolas" pitchFamily="49" charset="0"/>
                <a:cs typeface="Consolas" pitchFamily="49" charset="0"/>
              </a:rPr>
              <a:t> Stock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public void</a:t>
            </a:r>
            <a:r>
              <a:rPr lang="en-US" altLang="ja-JP" sz="1600" kern="0" dirty="0" smtClean="0">
                <a:latin typeface="Consolas" pitchFamily="49" charset="0"/>
                <a:cs typeface="Consolas" pitchFamily="49" charset="0"/>
              </a:rPr>
              <a:t> print(</a:t>
            </a:r>
            <a:r>
              <a:rPr lang="en-US" altLang="ja-JP" sz="1600" kern="0" dirty="0" err="1" smtClean="0">
                <a:latin typeface="Consolas" pitchFamily="49" charset="0"/>
                <a:cs typeface="Consolas" pitchFamily="49" charset="0"/>
              </a:rPr>
              <a:t>int</a:t>
            </a:r>
            <a:r>
              <a:rPr lang="en-US" altLang="ja-JP" sz="1600" kern="0" dirty="0" smtClean="0">
                <a:latin typeface="Consolas" pitchFamily="49" charset="0"/>
                <a:cs typeface="Consolas" pitchFamily="49" charset="0"/>
              </a:rPr>
              <a:t> id)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Product p = </a:t>
            </a:r>
            <a:r>
              <a:rPr lang="en-US" altLang="ja-JP" sz="1600" kern="0" dirty="0" err="1" smtClean="0">
                <a:solidFill>
                  <a:srgbClr val="3121FF"/>
                </a:solidFill>
                <a:latin typeface="Consolas" pitchFamily="49" charset="0"/>
                <a:cs typeface="Consolas" pitchFamily="49" charset="0"/>
              </a:rPr>
              <a:t>products</a:t>
            </a:r>
            <a:r>
              <a:rPr lang="en-US" altLang="ja-JP" sz="1600" kern="0" dirty="0" err="1" smtClean="0">
                <a:latin typeface="Consolas" pitchFamily="49" charset="0"/>
                <a:cs typeface="Consolas" pitchFamily="49" charset="0"/>
              </a:rPr>
              <a:t>.find</a:t>
            </a:r>
            <a:r>
              <a:rPr lang="en-US" altLang="ja-JP" sz="1600" kern="0" dirty="0" smtClean="0">
                <a:latin typeface="Consolas" pitchFamily="49" charset="0"/>
                <a:cs typeface="Consolas" pitchFamily="49" charset="0"/>
              </a:rPr>
              <a:t>(id);</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if </a:t>
            </a:r>
            <a:r>
              <a:rPr lang="en-US" altLang="ja-JP" sz="1600" kern="0" dirty="0" smtClean="0">
                <a:latin typeface="Consolas" pitchFamily="49" charset="0"/>
                <a:cs typeface="Consolas" pitchFamily="49" charset="0"/>
              </a:rPr>
              <a:t>(p == null)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return</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 =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new</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(p);</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while</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pr.read</a:t>
            </a:r>
            <a:r>
              <a:rPr lang="en-US" altLang="ja-JP" sz="1600" kern="0" dirty="0" smtClean="0">
                <a:latin typeface="Consolas" pitchFamily="49" charset="0"/>
                <a:cs typeface="Consolas" pitchFamily="49" charset="0"/>
              </a:rPr>
              <a:t>() != </a:t>
            </a:r>
            <a:r>
              <a:rPr lang="en-US" altLang="ja-JP" sz="1600" b="1" kern="0" dirty="0" smtClean="0">
                <a:solidFill>
                  <a:srgbClr val="CC00FF"/>
                </a:solidFill>
                <a:latin typeface="Consolas" pitchFamily="49" charset="0"/>
                <a:cs typeface="Consolas" pitchFamily="49" charset="0"/>
              </a:rPr>
              <a:t>null</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System.out.println</a:t>
            </a:r>
            <a:r>
              <a:rPr lang="en-US" altLang="ja-JP" sz="1600" kern="0" dirty="0" smtClean="0">
                <a:latin typeface="Consolas" pitchFamily="49" charset="0"/>
                <a:cs typeface="Consolas" pitchFamily="49" charset="0"/>
              </a:rPr>
              <a:t>(</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pr.close</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a:t>
            </a:r>
            <a:endParaRPr lang="en-US" altLang="ja-JP" sz="1600" kern="0" dirty="0" smtClean="0">
              <a:latin typeface="Consolas" pitchFamily="49" charset="0"/>
              <a:cs typeface="Consolas" pitchFamily="49" charset="0"/>
            </a:endParaRPr>
          </a:p>
        </p:txBody>
      </p:sp>
      <p:graphicFrame>
        <p:nvGraphicFramePr>
          <p:cNvPr id="7" name="表 6"/>
          <p:cNvGraphicFramePr>
            <a:graphicFrameLocks noGrp="1"/>
          </p:cNvGraphicFramePr>
          <p:nvPr>
            <p:extLst>
              <p:ext uri="{D42A27DB-BD31-4B8C-83A1-F6EECF244321}">
                <p14:modId xmlns:p14="http://schemas.microsoft.com/office/powerpoint/2010/main" val="844172631"/>
              </p:ext>
            </p:extLst>
          </p:nvPr>
        </p:nvGraphicFramePr>
        <p:xfrm>
          <a:off x="5580112" y="1661663"/>
          <a:ext cx="2232248" cy="1854200"/>
        </p:xfrm>
        <a:graphic>
          <a:graphicData uri="http://schemas.openxmlformats.org/drawingml/2006/table">
            <a:tbl>
              <a:tblPr firstRow="1" bandRow="1">
                <a:tableStyleId>{93296810-A885-4BE3-A3E7-6D5BEEA58F35}</a:tableStyleId>
              </a:tblPr>
              <a:tblGrid>
                <a:gridCol w="2232248"/>
              </a:tblGrid>
              <a:tr h="370840">
                <a:tc>
                  <a:txBody>
                    <a:bodyPr/>
                    <a:lstStyle/>
                    <a:p>
                      <a:pPr algn="ctr"/>
                      <a:r>
                        <a:rPr kumimoji="1" lang="ja-JP" altLang="en-US" sz="1800" dirty="0" smtClean="0"/>
                        <a:t>正解メソッド</a:t>
                      </a:r>
                      <a:endParaRPr kumimoji="1" lang="ja-JP" altLang="en-US" sz="1800" dirty="0"/>
                    </a:p>
                  </a:txBody>
                  <a:tcPr/>
                </a:tc>
              </a:tr>
              <a:tr h="370840">
                <a:tc>
                  <a:txBody>
                    <a:bodyPr/>
                    <a:lstStyle/>
                    <a:p>
                      <a:pPr algn="ctr"/>
                      <a:r>
                        <a:rPr kumimoji="1" lang="en-US" altLang="ja-JP" sz="1800" dirty="0" smtClean="0"/>
                        <a:t>find()</a:t>
                      </a:r>
                      <a:endParaRPr kumimoji="1" lang="ja-JP" altLang="en-US" sz="1800" dirty="0"/>
                    </a:p>
                  </a:txBody>
                  <a:tcPr/>
                </a:tc>
              </a:tr>
              <a:tr h="370840">
                <a:tc>
                  <a:txBody>
                    <a:bodyPr/>
                    <a:lstStyle/>
                    <a:p>
                      <a:pPr algn="ctr"/>
                      <a:r>
                        <a:rPr kumimoji="1" lang="en-US" altLang="ja-JP" sz="1800" dirty="0" smtClean="0"/>
                        <a:t>read()</a:t>
                      </a:r>
                      <a:endParaRPr kumimoji="1" lang="ja-JP" altLang="en-US" sz="1800" dirty="0"/>
                    </a:p>
                  </a:txBody>
                  <a:tcPr/>
                </a:tc>
              </a:tr>
              <a:tr h="370840">
                <a:tc>
                  <a:txBody>
                    <a:bodyPr/>
                    <a:lstStyle/>
                    <a:p>
                      <a:pPr algn="ctr"/>
                      <a:r>
                        <a:rPr kumimoji="1" lang="en-US" altLang="ja-JP" sz="1800" dirty="0" err="1" smtClean="0"/>
                        <a:t>println</a:t>
                      </a:r>
                      <a:r>
                        <a:rPr kumimoji="1" lang="en-US" altLang="ja-JP" sz="1800" dirty="0" smtClean="0"/>
                        <a:t>()</a:t>
                      </a:r>
                      <a:endParaRPr kumimoji="1" lang="ja-JP" altLang="en-US" sz="1800" dirty="0"/>
                    </a:p>
                  </a:txBody>
                  <a:tcPr/>
                </a:tc>
              </a:tr>
              <a:tr h="370840">
                <a:tc>
                  <a:txBody>
                    <a:bodyPr/>
                    <a:lstStyle/>
                    <a:p>
                      <a:pPr algn="ctr"/>
                      <a:r>
                        <a:rPr kumimoji="1" lang="en-US" altLang="ja-JP" sz="1800" dirty="0" smtClean="0"/>
                        <a:t>close()</a:t>
                      </a:r>
                      <a:endParaRPr kumimoji="1" lang="ja-JP" altLang="en-US" sz="1800" dirty="0"/>
                    </a:p>
                  </a:txBody>
                  <a:tcPr/>
                </a:tc>
              </a:tr>
            </a:tbl>
          </a:graphicData>
        </a:graphic>
      </p:graphicFrame>
      <p:graphicFrame>
        <p:nvGraphicFramePr>
          <p:cNvPr id="12" name="コンテンツ プレースホルダー 7"/>
          <p:cNvGraphicFramePr>
            <a:graphicFrameLocks noGrp="1"/>
          </p:cNvGraphicFramePr>
          <p:nvPr>
            <p:ph idx="1"/>
            <p:extLst>
              <p:ext uri="{D42A27DB-BD31-4B8C-83A1-F6EECF244321}">
                <p14:modId xmlns:p14="http://schemas.microsoft.com/office/powerpoint/2010/main" val="3832310266"/>
              </p:ext>
            </p:extLst>
          </p:nvPr>
        </p:nvGraphicFramePr>
        <p:xfrm>
          <a:off x="4788024" y="4383112"/>
          <a:ext cx="3970784" cy="1854200"/>
        </p:xfrm>
        <a:graphic>
          <a:graphicData uri="http://schemas.openxmlformats.org/drawingml/2006/table">
            <a:tbl>
              <a:tblPr firstRow="1" bandRow="1">
                <a:tableStyleId>{073A0DAA-6AF3-43AB-8588-CEC1D06C72B9}</a:tableStyleId>
              </a:tblPr>
              <a:tblGrid>
                <a:gridCol w="992696"/>
                <a:gridCol w="992696"/>
                <a:gridCol w="1110952"/>
                <a:gridCol w="874440"/>
              </a:tblGrid>
              <a:tr h="370840">
                <a:tc>
                  <a:txBody>
                    <a:bodyPr/>
                    <a:lstStyle/>
                    <a:p>
                      <a:pPr algn="ctr"/>
                      <a:r>
                        <a:rPr kumimoji="1" lang="ja-JP" altLang="en-US" dirty="0" smtClean="0"/>
                        <a:t>候補</a:t>
                      </a:r>
                      <a:r>
                        <a:rPr kumimoji="1" lang="en-US" altLang="ja-JP" dirty="0" smtClean="0"/>
                        <a:t>1</a:t>
                      </a:r>
                      <a:endParaRPr kumimoji="1" lang="ja-JP" altLang="en-US" dirty="0"/>
                    </a:p>
                  </a:txBody>
                  <a:tcPr/>
                </a:tc>
                <a:tc>
                  <a:txBody>
                    <a:bodyPr/>
                    <a:lstStyle/>
                    <a:p>
                      <a:pPr algn="ctr"/>
                      <a:r>
                        <a:rPr kumimoji="1" lang="ja-JP" altLang="en-US" dirty="0" smtClean="0"/>
                        <a:t>候補</a:t>
                      </a:r>
                      <a:r>
                        <a:rPr kumimoji="1" lang="en-US" altLang="ja-JP" dirty="0" smtClean="0"/>
                        <a:t>2</a:t>
                      </a:r>
                      <a:endParaRPr kumimoji="1" lang="ja-JP" altLang="en-US" dirty="0"/>
                    </a:p>
                  </a:txBody>
                  <a:tcPr/>
                </a:tc>
                <a:tc>
                  <a:txBody>
                    <a:bodyPr/>
                    <a:lstStyle/>
                    <a:p>
                      <a:pPr algn="ctr"/>
                      <a:r>
                        <a:rPr kumimoji="1" lang="ja-JP" altLang="en-US" dirty="0" smtClean="0"/>
                        <a:t>候補</a:t>
                      </a:r>
                      <a:r>
                        <a:rPr kumimoji="1" lang="en-US" altLang="ja-JP" dirty="0" smtClean="0"/>
                        <a:t>3</a:t>
                      </a:r>
                      <a:endParaRPr kumimoji="1" lang="ja-JP" altLang="en-US" dirty="0"/>
                    </a:p>
                  </a:txBody>
                  <a:tcPr/>
                </a:tc>
                <a:tc>
                  <a:txBody>
                    <a:bodyPr/>
                    <a:lstStyle/>
                    <a:p>
                      <a:pPr algn="ctr"/>
                      <a:r>
                        <a:rPr kumimoji="1" lang="en-US" altLang="ja-JP" dirty="0" smtClean="0"/>
                        <a:t>...</a:t>
                      </a:r>
                      <a:endParaRPr kumimoji="1" lang="ja-JP" altLang="en-US" dirty="0"/>
                    </a:p>
                  </a:txBody>
                  <a:tcPr/>
                </a:tc>
              </a:tr>
              <a:tr h="370840">
                <a:tc>
                  <a:txBody>
                    <a:bodyPr/>
                    <a:lstStyle/>
                    <a:p>
                      <a:pPr algn="ctr"/>
                      <a:r>
                        <a:rPr kumimoji="1" lang="en-US" altLang="ja-JP" dirty="0" smtClean="0"/>
                        <a:t>find()</a:t>
                      </a:r>
                      <a:endParaRPr kumimoji="1" lang="ja-JP" altLang="en-US" dirty="0"/>
                    </a:p>
                  </a:txBody>
                  <a:tcPr/>
                </a:tc>
                <a:tc>
                  <a:txBody>
                    <a:bodyPr/>
                    <a:lstStyle/>
                    <a:p>
                      <a:pPr algn="ctr"/>
                      <a:r>
                        <a:rPr kumimoji="1" lang="en-US" altLang="ja-JP" dirty="0" smtClean="0"/>
                        <a:t>find()</a:t>
                      </a:r>
                      <a:endParaRPr kumimoji="1" lang="ja-JP" altLang="en-US" dirty="0"/>
                    </a:p>
                  </a:txBody>
                  <a:tcPr/>
                </a:tc>
                <a:tc>
                  <a:txBody>
                    <a:bodyPr/>
                    <a:lstStyle/>
                    <a:p>
                      <a:pPr algn="ctr"/>
                      <a:r>
                        <a:rPr kumimoji="1" lang="en-US" altLang="ja-JP" dirty="0" smtClean="0"/>
                        <a:t>get()</a:t>
                      </a:r>
                      <a:endParaRPr kumimoji="1" lang="ja-JP" altLang="en-US" dirty="0"/>
                    </a:p>
                  </a:txBody>
                  <a:tcPr/>
                </a:tc>
                <a:tc>
                  <a:txBody>
                    <a:bodyPr/>
                    <a:lstStyle/>
                    <a:p>
                      <a:pPr algn="ctr"/>
                      <a:r>
                        <a:rPr kumimoji="1" lang="en-US" altLang="ja-JP" dirty="0" smtClean="0"/>
                        <a:t>...</a:t>
                      </a:r>
                      <a:endParaRPr kumimoji="1" lang="ja-JP" altLang="en-US" dirty="0"/>
                    </a:p>
                  </a:txBody>
                  <a:tcPr/>
                </a:tc>
              </a:tr>
              <a:tr h="370840">
                <a:tc>
                  <a:txBody>
                    <a:bodyPr/>
                    <a:lstStyle/>
                    <a:p>
                      <a:pPr algn="ctr"/>
                      <a:r>
                        <a:rPr kumimoji="1" lang="en-US" altLang="ja-JP" dirty="0" smtClean="0"/>
                        <a:t>set()</a:t>
                      </a:r>
                      <a:endParaRPr kumimoji="1" lang="ja-JP" altLang="en-US" dirty="0"/>
                    </a:p>
                  </a:txBody>
                  <a:tcPr/>
                </a:tc>
                <a:tc>
                  <a:txBody>
                    <a:bodyPr/>
                    <a:lstStyle/>
                    <a:p>
                      <a:pPr algn="ctr"/>
                      <a:r>
                        <a:rPr kumimoji="1" lang="en-US" altLang="ja-JP" dirty="0" smtClean="0"/>
                        <a:t>read()</a:t>
                      </a:r>
                      <a:endParaRPr kumimoji="1" lang="ja-JP" altLang="en-US" dirty="0"/>
                    </a:p>
                  </a:txBody>
                  <a:tcPr/>
                </a:tc>
                <a:tc>
                  <a:txBody>
                    <a:bodyPr/>
                    <a:lstStyle/>
                    <a:p>
                      <a:pPr algn="ctr"/>
                      <a:r>
                        <a:rPr kumimoji="1" lang="en-US" altLang="ja-JP" dirty="0" smtClean="0"/>
                        <a:t>equals()</a:t>
                      </a:r>
                      <a:endParaRPr kumimoji="1" lang="ja-JP" altLang="en-US" dirty="0"/>
                    </a:p>
                  </a:txBody>
                  <a:tcPr/>
                </a:tc>
                <a:tc>
                  <a:txBody>
                    <a:bodyPr/>
                    <a:lstStyle/>
                    <a:p>
                      <a:pPr algn="ctr"/>
                      <a:endParaRPr kumimoji="1" lang="ja-JP" altLang="en-US" dirty="0"/>
                    </a:p>
                  </a:txBody>
                  <a:tcPr/>
                </a:tc>
              </a:tr>
              <a:tr h="370840">
                <a:tc>
                  <a:txBody>
                    <a:bodyPr/>
                    <a:lstStyle/>
                    <a:p>
                      <a:pPr algn="ctr"/>
                      <a:r>
                        <a:rPr kumimoji="1" lang="en-US" altLang="ja-JP" dirty="0" smtClean="0"/>
                        <a:t>close()</a:t>
                      </a:r>
                      <a:endParaRPr kumimoji="1" lang="ja-JP" altLang="en-US" dirty="0"/>
                    </a:p>
                  </a:txBody>
                  <a:tcPr/>
                </a:tc>
                <a:tc>
                  <a:txBody>
                    <a:bodyPr/>
                    <a:lstStyle/>
                    <a:p>
                      <a:pPr algn="ctr"/>
                      <a:r>
                        <a:rPr kumimoji="1" lang="en-US" altLang="ja-JP" dirty="0" err="1" smtClean="0"/>
                        <a:t>println</a:t>
                      </a:r>
                      <a:r>
                        <a:rPr kumimoji="1" lang="en-US" altLang="ja-JP" dirty="0" smtClean="0"/>
                        <a:t>()</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r>
              <a:tr h="370840">
                <a:tc>
                  <a:txBody>
                    <a:bodyPr/>
                    <a:lstStyle/>
                    <a:p>
                      <a:pPr algn="ctr"/>
                      <a:endParaRPr kumimoji="1" lang="ja-JP" altLang="en-US" dirty="0"/>
                    </a:p>
                  </a:txBody>
                  <a:tcPr/>
                </a:tc>
                <a:tc>
                  <a:txBody>
                    <a:bodyPr/>
                    <a:lstStyle/>
                    <a:p>
                      <a:pPr algn="ctr"/>
                      <a:r>
                        <a:rPr kumimoji="1" lang="en-US" altLang="ja-JP" dirty="0" smtClean="0"/>
                        <a:t>close()</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r>
            </a:tbl>
          </a:graphicData>
        </a:graphic>
      </p:graphicFrame>
      <p:sp>
        <p:nvSpPr>
          <p:cNvPr id="13" name="正方形/長方形 12"/>
          <p:cNvSpPr/>
          <p:nvPr/>
        </p:nvSpPr>
        <p:spPr>
          <a:xfrm>
            <a:off x="860835" y="2603661"/>
            <a:ext cx="3456384" cy="28083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4" name="右矢印 13"/>
          <p:cNvSpPr/>
          <p:nvPr/>
        </p:nvSpPr>
        <p:spPr>
          <a:xfrm rot="3013444">
            <a:off x="2953715" y="3178774"/>
            <a:ext cx="1936094" cy="648072"/>
          </a:xfrm>
          <a:prstGeom prst="rightArrow">
            <a:avLst/>
          </a:prstGeom>
          <a:solidFill>
            <a:srgbClr val="FAAAA4"/>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246539" y="3868428"/>
            <a:ext cx="3392275" cy="707886"/>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000" dirty="0" smtClean="0"/>
              <a:t>2.    </a:t>
            </a:r>
            <a:r>
              <a:rPr kumimoji="1" lang="ja-JP" altLang="en-US" sz="2000" dirty="0" smtClean="0"/>
              <a:t>メソッド本体を削除し</a:t>
            </a:r>
            <a:endParaRPr kumimoji="1" lang="en-US" altLang="ja-JP" sz="2000" dirty="0" smtClean="0"/>
          </a:p>
          <a:p>
            <a:r>
              <a:rPr lang="en-US" altLang="ja-JP" sz="2000" dirty="0" smtClean="0"/>
              <a:t>       </a:t>
            </a:r>
            <a:r>
              <a:rPr lang="ja-JP" altLang="en-US" sz="2000" dirty="0" smtClean="0"/>
              <a:t>ツールで推薦候補を生成</a:t>
            </a:r>
            <a:endParaRPr kumimoji="1" lang="ja-JP" altLang="en-US" sz="2000" dirty="0"/>
          </a:p>
        </p:txBody>
      </p:sp>
    </p:spTree>
    <p:extLst>
      <p:ext uri="{BB962C8B-B14F-4D97-AF65-F5344CB8AC3E}">
        <p14:creationId xmlns:p14="http://schemas.microsoft.com/office/powerpoint/2010/main" val="2978393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ソースコードと推薦結果の</a:t>
            </a:r>
            <a:r>
              <a:rPr kumimoji="1" lang="en-US" altLang="ja-JP" dirty="0" smtClean="0"/>
              <a:t/>
            </a:r>
            <a:br>
              <a:rPr kumimoji="1" lang="en-US" altLang="ja-JP" dirty="0" smtClean="0"/>
            </a:br>
            <a:r>
              <a:rPr kumimoji="1" lang="ja-JP" altLang="en-US" dirty="0" smtClean="0"/>
              <a:t>比較方法</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26</a:t>
            </a:fld>
            <a:endParaRPr kumimoji="1" lang="ja-JP" altLang="en-US"/>
          </a:p>
        </p:txBody>
      </p:sp>
      <p:sp>
        <p:nvSpPr>
          <p:cNvPr id="5" name="Document"/>
          <p:cNvSpPr txBox="1">
            <a:spLocks noEditPoints="1" noChangeArrowheads="1"/>
          </p:cNvSpPr>
          <p:nvPr/>
        </p:nvSpPr>
        <p:spPr bwMode="auto">
          <a:xfrm>
            <a:off x="395536" y="1628800"/>
            <a:ext cx="4032448" cy="4752528"/>
          </a:xfrm>
          <a:prstGeom prst="foldedCorner">
            <a:avLst/>
          </a:prstGeom>
          <a:solidFill>
            <a:schemeClr val="accent5">
              <a:tint val="50000"/>
              <a:satMod val="300000"/>
            </a:schemeClr>
          </a:solidFill>
          <a:ln w="9525" cap="flat" cmpd="sng" algn="ctr">
            <a:solidFill>
              <a:schemeClr val="accent5">
                <a:shade val="95000"/>
                <a:satMod val="105000"/>
              </a:schemeClr>
            </a:solidFill>
            <a:prstDash val="solid"/>
            <a:miter lim="800000"/>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600" b="1" kern="0" dirty="0" smtClean="0">
                <a:solidFill>
                  <a:srgbClr val="CC00FF"/>
                </a:solidFill>
                <a:latin typeface="Consolas" pitchFamily="49" charset="0"/>
                <a:cs typeface="Consolas" pitchFamily="49" charset="0"/>
              </a:rPr>
              <a:t>public class</a:t>
            </a:r>
            <a:r>
              <a:rPr lang="en-US" altLang="ja-JP" sz="1600" kern="0" dirty="0" smtClean="0">
                <a:latin typeface="Consolas" pitchFamily="49" charset="0"/>
                <a:cs typeface="Consolas" pitchFamily="49" charset="0"/>
              </a:rPr>
              <a:t> Stock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public void</a:t>
            </a:r>
            <a:r>
              <a:rPr lang="en-US" altLang="ja-JP" sz="1600" kern="0" dirty="0" smtClean="0">
                <a:latin typeface="Consolas" pitchFamily="49" charset="0"/>
                <a:cs typeface="Consolas" pitchFamily="49" charset="0"/>
              </a:rPr>
              <a:t> print(</a:t>
            </a:r>
            <a:r>
              <a:rPr lang="en-US" altLang="ja-JP" sz="1600" kern="0" dirty="0" err="1" smtClean="0">
                <a:latin typeface="Consolas" pitchFamily="49" charset="0"/>
                <a:cs typeface="Consolas" pitchFamily="49" charset="0"/>
              </a:rPr>
              <a:t>int</a:t>
            </a:r>
            <a:r>
              <a:rPr lang="en-US" altLang="ja-JP" sz="1600" kern="0" dirty="0" smtClean="0">
                <a:latin typeface="Consolas" pitchFamily="49" charset="0"/>
                <a:cs typeface="Consolas" pitchFamily="49" charset="0"/>
              </a:rPr>
              <a:t> id)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Product p = </a:t>
            </a:r>
            <a:r>
              <a:rPr lang="en-US" altLang="ja-JP" sz="1600" kern="0" dirty="0" err="1" smtClean="0">
                <a:solidFill>
                  <a:srgbClr val="3121FF"/>
                </a:solidFill>
                <a:latin typeface="Consolas" pitchFamily="49" charset="0"/>
                <a:cs typeface="Consolas" pitchFamily="49" charset="0"/>
              </a:rPr>
              <a:t>products</a:t>
            </a:r>
            <a:r>
              <a:rPr lang="en-US" altLang="ja-JP" sz="1600" kern="0" dirty="0" err="1" smtClean="0">
                <a:latin typeface="Consolas" pitchFamily="49" charset="0"/>
                <a:cs typeface="Consolas" pitchFamily="49" charset="0"/>
              </a:rPr>
              <a:t>.find</a:t>
            </a:r>
            <a:r>
              <a:rPr lang="en-US" altLang="ja-JP" sz="1600" kern="0" dirty="0" smtClean="0">
                <a:latin typeface="Consolas" pitchFamily="49" charset="0"/>
                <a:cs typeface="Consolas" pitchFamily="49" charset="0"/>
              </a:rPr>
              <a:t>(id);</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if </a:t>
            </a:r>
            <a:r>
              <a:rPr lang="en-US" altLang="ja-JP" sz="1600" kern="0" dirty="0" smtClean="0">
                <a:latin typeface="Consolas" pitchFamily="49" charset="0"/>
                <a:cs typeface="Consolas" pitchFamily="49" charset="0"/>
              </a:rPr>
              <a:t>(p == null)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return</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 =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new</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ProductReader</a:t>
            </a:r>
            <a:r>
              <a:rPr lang="en-US" altLang="ja-JP" sz="1600" kern="0" dirty="0" smtClean="0">
                <a:latin typeface="Consolas" pitchFamily="49" charset="0"/>
                <a:cs typeface="Consolas" pitchFamily="49" charset="0"/>
              </a:rPr>
              <a:t>(p);</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b="1" kern="0" dirty="0" smtClean="0">
                <a:solidFill>
                  <a:srgbClr val="CC00FF"/>
                </a:solidFill>
                <a:latin typeface="Consolas" pitchFamily="49" charset="0"/>
                <a:cs typeface="Consolas" pitchFamily="49" charset="0"/>
              </a:rPr>
              <a:t>while</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pr.read</a:t>
            </a:r>
            <a:r>
              <a:rPr lang="en-US" altLang="ja-JP" sz="1600" kern="0" dirty="0" smtClean="0">
                <a:latin typeface="Consolas" pitchFamily="49" charset="0"/>
                <a:cs typeface="Consolas" pitchFamily="49" charset="0"/>
              </a:rPr>
              <a:t>() != </a:t>
            </a:r>
            <a:r>
              <a:rPr lang="en-US" altLang="ja-JP" sz="1600" b="1" kern="0" dirty="0" smtClean="0">
                <a:solidFill>
                  <a:srgbClr val="CC00FF"/>
                </a:solidFill>
                <a:latin typeface="Consolas" pitchFamily="49" charset="0"/>
                <a:cs typeface="Consolas" pitchFamily="49" charset="0"/>
              </a:rPr>
              <a:t>null</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System.out.println</a:t>
            </a:r>
            <a:r>
              <a:rPr lang="en-US" altLang="ja-JP" sz="1600" kern="0" dirty="0" smtClean="0">
                <a:latin typeface="Consolas" pitchFamily="49" charset="0"/>
                <a:cs typeface="Consolas" pitchFamily="49" charset="0"/>
              </a:rPr>
              <a:t>(</a:t>
            </a:r>
            <a:r>
              <a:rPr lang="en-US" altLang="ja-JP" sz="1600" kern="0" dirty="0" err="1" smtClean="0">
                <a:latin typeface="Consolas" pitchFamily="49" charset="0"/>
                <a:cs typeface="Consolas" pitchFamily="49" charset="0"/>
              </a:rPr>
              <a:t>pr</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r>
              <a:rPr lang="en-US" altLang="ja-JP" sz="1600" kern="0" dirty="0" err="1" smtClean="0">
                <a:latin typeface="Consolas" pitchFamily="49" charset="0"/>
                <a:cs typeface="Consolas" pitchFamily="49" charset="0"/>
              </a:rPr>
              <a:t>pr.close</a:t>
            </a:r>
            <a:r>
              <a:rPr lang="en-US" altLang="ja-JP" sz="1600" kern="0" dirty="0" smtClean="0">
                <a:latin typeface="Consolas" pitchFamily="49" charset="0"/>
                <a:cs typeface="Consolas" pitchFamily="49" charset="0"/>
              </a:rPr>
              <a:t>();</a:t>
            </a:r>
          </a:p>
          <a:p>
            <a:pPr marL="0" indent="0">
              <a:buFontTx/>
              <a:buNone/>
            </a:pPr>
            <a:r>
              <a:rPr lang="en-US" altLang="ja-JP" sz="1600" kern="0" dirty="0">
                <a:latin typeface="Consolas" pitchFamily="49" charset="0"/>
                <a:cs typeface="Consolas" pitchFamily="49" charset="0"/>
              </a:rPr>
              <a:t> </a:t>
            </a:r>
            <a:r>
              <a:rPr lang="en-US" altLang="ja-JP" sz="1600" kern="0" dirty="0" smtClean="0">
                <a:latin typeface="Consolas" pitchFamily="49" charset="0"/>
                <a:cs typeface="Consolas" pitchFamily="49" charset="0"/>
              </a:rPr>
              <a:t> }</a:t>
            </a:r>
          </a:p>
          <a:p>
            <a:pPr marL="0" indent="0">
              <a:buFontTx/>
              <a:buNone/>
            </a:pPr>
            <a:endParaRPr lang="en-US" altLang="ja-JP" sz="1600" kern="0" dirty="0" smtClean="0">
              <a:latin typeface="Consolas" pitchFamily="49" charset="0"/>
              <a:cs typeface="Consolas" pitchFamily="49" charset="0"/>
            </a:endParaRPr>
          </a:p>
          <a:p>
            <a:pPr marL="0" indent="0">
              <a:buFontTx/>
              <a:buNone/>
            </a:pPr>
            <a:r>
              <a:rPr lang="en-US" altLang="ja-JP" sz="1600" kern="0" dirty="0">
                <a:latin typeface="Consolas" pitchFamily="49" charset="0"/>
                <a:cs typeface="Consolas" pitchFamily="49" charset="0"/>
              </a:rPr>
              <a:t>}</a:t>
            </a:r>
            <a:endParaRPr lang="en-US" altLang="ja-JP" sz="1600" kern="0" dirty="0" smtClean="0">
              <a:latin typeface="Consolas" pitchFamily="49" charset="0"/>
              <a:cs typeface="Consolas" pitchFamily="49" charset="0"/>
            </a:endParaRPr>
          </a:p>
        </p:txBody>
      </p:sp>
      <p:graphicFrame>
        <p:nvGraphicFramePr>
          <p:cNvPr id="7" name="表 6"/>
          <p:cNvGraphicFramePr>
            <a:graphicFrameLocks noGrp="1"/>
          </p:cNvGraphicFramePr>
          <p:nvPr>
            <p:extLst>
              <p:ext uri="{D42A27DB-BD31-4B8C-83A1-F6EECF244321}">
                <p14:modId xmlns:p14="http://schemas.microsoft.com/office/powerpoint/2010/main" val="1507370068"/>
              </p:ext>
            </p:extLst>
          </p:nvPr>
        </p:nvGraphicFramePr>
        <p:xfrm>
          <a:off x="5580112" y="1661663"/>
          <a:ext cx="2232248" cy="1854200"/>
        </p:xfrm>
        <a:graphic>
          <a:graphicData uri="http://schemas.openxmlformats.org/drawingml/2006/table">
            <a:tbl>
              <a:tblPr firstRow="1" bandRow="1">
                <a:tableStyleId>{93296810-A885-4BE3-A3E7-6D5BEEA58F35}</a:tableStyleId>
              </a:tblPr>
              <a:tblGrid>
                <a:gridCol w="2232248"/>
              </a:tblGrid>
              <a:tr h="370840">
                <a:tc>
                  <a:txBody>
                    <a:bodyPr/>
                    <a:lstStyle/>
                    <a:p>
                      <a:pPr algn="ctr"/>
                      <a:r>
                        <a:rPr kumimoji="1" lang="ja-JP" altLang="en-US" sz="1800" dirty="0" smtClean="0"/>
                        <a:t>正解メソッド</a:t>
                      </a:r>
                      <a:endParaRPr kumimoji="1" lang="ja-JP" altLang="en-US" sz="1800" dirty="0"/>
                    </a:p>
                  </a:txBody>
                  <a:tcPr/>
                </a:tc>
              </a:tr>
              <a:tr h="370840">
                <a:tc>
                  <a:txBody>
                    <a:bodyPr/>
                    <a:lstStyle/>
                    <a:p>
                      <a:pPr algn="ctr"/>
                      <a:r>
                        <a:rPr kumimoji="1" lang="en-US" altLang="ja-JP" sz="1800" dirty="0" smtClean="0"/>
                        <a:t>find()</a:t>
                      </a:r>
                      <a:endParaRPr kumimoji="1" lang="ja-JP" altLang="en-US" sz="1800" dirty="0"/>
                    </a:p>
                  </a:txBody>
                  <a:tcPr/>
                </a:tc>
              </a:tr>
              <a:tr h="370840">
                <a:tc>
                  <a:txBody>
                    <a:bodyPr/>
                    <a:lstStyle/>
                    <a:p>
                      <a:pPr algn="ctr"/>
                      <a:r>
                        <a:rPr kumimoji="1" lang="en-US" altLang="ja-JP" sz="1800" dirty="0" smtClean="0"/>
                        <a:t>read()</a:t>
                      </a:r>
                      <a:endParaRPr kumimoji="1" lang="ja-JP" altLang="en-US" sz="1800" dirty="0"/>
                    </a:p>
                  </a:txBody>
                  <a:tcPr/>
                </a:tc>
              </a:tr>
              <a:tr h="370840">
                <a:tc>
                  <a:txBody>
                    <a:bodyPr/>
                    <a:lstStyle/>
                    <a:p>
                      <a:pPr algn="ctr"/>
                      <a:r>
                        <a:rPr kumimoji="1" lang="en-US" altLang="ja-JP" sz="1800" dirty="0" err="1" smtClean="0"/>
                        <a:t>println</a:t>
                      </a:r>
                      <a:r>
                        <a:rPr kumimoji="1" lang="en-US" altLang="ja-JP" sz="1800" dirty="0" smtClean="0"/>
                        <a:t>()</a:t>
                      </a:r>
                      <a:endParaRPr kumimoji="1" lang="ja-JP" altLang="en-US" sz="1800" dirty="0"/>
                    </a:p>
                  </a:txBody>
                  <a:tcPr/>
                </a:tc>
              </a:tr>
              <a:tr h="370840">
                <a:tc>
                  <a:txBody>
                    <a:bodyPr/>
                    <a:lstStyle/>
                    <a:p>
                      <a:pPr algn="ctr"/>
                      <a:r>
                        <a:rPr kumimoji="1" lang="en-US" altLang="ja-JP" sz="1800" dirty="0" smtClean="0"/>
                        <a:t>close()</a:t>
                      </a:r>
                      <a:endParaRPr kumimoji="1" lang="ja-JP" altLang="en-US" sz="1800" dirty="0"/>
                    </a:p>
                  </a:txBody>
                  <a:tcPr/>
                </a:tc>
              </a:tr>
            </a:tbl>
          </a:graphicData>
        </a:graphic>
      </p:graphicFrame>
      <p:graphicFrame>
        <p:nvGraphicFramePr>
          <p:cNvPr id="12" name="コンテンツ プレースホルダー 7"/>
          <p:cNvGraphicFramePr>
            <a:graphicFrameLocks noGrp="1"/>
          </p:cNvGraphicFramePr>
          <p:nvPr>
            <p:ph idx="1"/>
            <p:extLst>
              <p:ext uri="{D42A27DB-BD31-4B8C-83A1-F6EECF244321}">
                <p14:modId xmlns:p14="http://schemas.microsoft.com/office/powerpoint/2010/main" val="3255746150"/>
              </p:ext>
            </p:extLst>
          </p:nvPr>
        </p:nvGraphicFramePr>
        <p:xfrm>
          <a:off x="4788024" y="4383112"/>
          <a:ext cx="3970784" cy="1854200"/>
        </p:xfrm>
        <a:graphic>
          <a:graphicData uri="http://schemas.openxmlformats.org/drawingml/2006/table">
            <a:tbl>
              <a:tblPr firstRow="1" bandRow="1">
                <a:tableStyleId>{073A0DAA-6AF3-43AB-8588-CEC1D06C72B9}</a:tableStyleId>
              </a:tblPr>
              <a:tblGrid>
                <a:gridCol w="992696"/>
                <a:gridCol w="992696"/>
                <a:gridCol w="1110952"/>
                <a:gridCol w="874440"/>
              </a:tblGrid>
              <a:tr h="370840">
                <a:tc>
                  <a:txBody>
                    <a:bodyPr/>
                    <a:lstStyle/>
                    <a:p>
                      <a:pPr algn="ctr"/>
                      <a:r>
                        <a:rPr kumimoji="1" lang="ja-JP" altLang="en-US" dirty="0" smtClean="0"/>
                        <a:t>候補</a:t>
                      </a:r>
                      <a:r>
                        <a:rPr kumimoji="1" lang="en-US" altLang="ja-JP" dirty="0" smtClean="0"/>
                        <a:t>1</a:t>
                      </a:r>
                      <a:endParaRPr kumimoji="1" lang="ja-JP" altLang="en-US" dirty="0"/>
                    </a:p>
                  </a:txBody>
                  <a:tcPr/>
                </a:tc>
                <a:tc>
                  <a:txBody>
                    <a:bodyPr/>
                    <a:lstStyle/>
                    <a:p>
                      <a:pPr algn="ctr"/>
                      <a:r>
                        <a:rPr kumimoji="1" lang="ja-JP" altLang="en-US" dirty="0" smtClean="0"/>
                        <a:t>候補</a:t>
                      </a:r>
                      <a:r>
                        <a:rPr kumimoji="1" lang="en-US" altLang="ja-JP" dirty="0" smtClean="0"/>
                        <a:t>2</a:t>
                      </a:r>
                      <a:endParaRPr kumimoji="1" lang="ja-JP" altLang="en-US" dirty="0"/>
                    </a:p>
                  </a:txBody>
                  <a:tcPr/>
                </a:tc>
                <a:tc>
                  <a:txBody>
                    <a:bodyPr/>
                    <a:lstStyle/>
                    <a:p>
                      <a:pPr algn="ctr"/>
                      <a:r>
                        <a:rPr kumimoji="1" lang="ja-JP" altLang="en-US" dirty="0" smtClean="0"/>
                        <a:t>候補</a:t>
                      </a:r>
                      <a:r>
                        <a:rPr kumimoji="1" lang="en-US" altLang="ja-JP" dirty="0" smtClean="0"/>
                        <a:t>3</a:t>
                      </a:r>
                      <a:endParaRPr kumimoji="1" lang="ja-JP" altLang="en-US" dirty="0"/>
                    </a:p>
                  </a:txBody>
                  <a:tcPr/>
                </a:tc>
                <a:tc>
                  <a:txBody>
                    <a:bodyPr/>
                    <a:lstStyle/>
                    <a:p>
                      <a:pPr algn="ctr"/>
                      <a:r>
                        <a:rPr kumimoji="1" lang="en-US" altLang="ja-JP" dirty="0" smtClean="0"/>
                        <a:t>...</a:t>
                      </a:r>
                      <a:endParaRPr kumimoji="1" lang="ja-JP" altLang="en-US" dirty="0"/>
                    </a:p>
                  </a:txBody>
                  <a:tcPr/>
                </a:tc>
              </a:tr>
              <a:tr h="370840">
                <a:tc>
                  <a:txBody>
                    <a:bodyPr/>
                    <a:lstStyle/>
                    <a:p>
                      <a:pPr algn="ctr"/>
                      <a:r>
                        <a:rPr kumimoji="1" lang="en-US" altLang="ja-JP" dirty="0" smtClean="0"/>
                        <a:t>find()</a:t>
                      </a:r>
                      <a:endParaRPr kumimoji="1" lang="ja-JP" altLang="en-US" dirty="0"/>
                    </a:p>
                  </a:txBody>
                  <a:tcPr/>
                </a:tc>
                <a:tc>
                  <a:txBody>
                    <a:bodyPr/>
                    <a:lstStyle/>
                    <a:p>
                      <a:pPr algn="ctr"/>
                      <a:r>
                        <a:rPr kumimoji="1" lang="en-US" altLang="ja-JP" dirty="0" smtClean="0"/>
                        <a:t>find()</a:t>
                      </a:r>
                      <a:endParaRPr kumimoji="1" lang="ja-JP" altLang="en-US" dirty="0"/>
                    </a:p>
                  </a:txBody>
                  <a:tcPr/>
                </a:tc>
                <a:tc>
                  <a:txBody>
                    <a:bodyPr/>
                    <a:lstStyle/>
                    <a:p>
                      <a:pPr algn="ctr"/>
                      <a:r>
                        <a:rPr kumimoji="1" lang="en-US" altLang="ja-JP" dirty="0" smtClean="0"/>
                        <a:t>get()</a:t>
                      </a:r>
                      <a:endParaRPr kumimoji="1" lang="ja-JP" altLang="en-US" dirty="0"/>
                    </a:p>
                  </a:txBody>
                  <a:tcPr/>
                </a:tc>
                <a:tc>
                  <a:txBody>
                    <a:bodyPr/>
                    <a:lstStyle/>
                    <a:p>
                      <a:pPr algn="ctr"/>
                      <a:r>
                        <a:rPr kumimoji="1" lang="en-US" altLang="ja-JP" dirty="0" smtClean="0"/>
                        <a:t>...</a:t>
                      </a:r>
                      <a:endParaRPr kumimoji="1" lang="ja-JP" altLang="en-US" dirty="0"/>
                    </a:p>
                  </a:txBody>
                  <a:tcPr/>
                </a:tc>
              </a:tr>
              <a:tr h="370840">
                <a:tc>
                  <a:txBody>
                    <a:bodyPr/>
                    <a:lstStyle/>
                    <a:p>
                      <a:pPr algn="ctr"/>
                      <a:r>
                        <a:rPr kumimoji="1" lang="en-US" altLang="ja-JP" dirty="0" smtClean="0"/>
                        <a:t>set()</a:t>
                      </a:r>
                      <a:endParaRPr kumimoji="1" lang="ja-JP" altLang="en-US" dirty="0"/>
                    </a:p>
                  </a:txBody>
                  <a:tcPr/>
                </a:tc>
                <a:tc>
                  <a:txBody>
                    <a:bodyPr/>
                    <a:lstStyle/>
                    <a:p>
                      <a:pPr algn="ctr"/>
                      <a:r>
                        <a:rPr kumimoji="1" lang="en-US" altLang="ja-JP" dirty="0" smtClean="0"/>
                        <a:t>read()</a:t>
                      </a:r>
                      <a:endParaRPr kumimoji="1" lang="ja-JP" altLang="en-US" dirty="0"/>
                    </a:p>
                  </a:txBody>
                  <a:tcPr/>
                </a:tc>
                <a:tc>
                  <a:txBody>
                    <a:bodyPr/>
                    <a:lstStyle/>
                    <a:p>
                      <a:pPr algn="ctr"/>
                      <a:r>
                        <a:rPr kumimoji="1" lang="en-US" altLang="ja-JP" dirty="0" smtClean="0"/>
                        <a:t>equals()</a:t>
                      </a:r>
                      <a:endParaRPr kumimoji="1" lang="ja-JP" altLang="en-US" dirty="0"/>
                    </a:p>
                  </a:txBody>
                  <a:tcPr/>
                </a:tc>
                <a:tc>
                  <a:txBody>
                    <a:bodyPr/>
                    <a:lstStyle/>
                    <a:p>
                      <a:pPr algn="ctr"/>
                      <a:endParaRPr kumimoji="1" lang="ja-JP" altLang="en-US" dirty="0"/>
                    </a:p>
                  </a:txBody>
                  <a:tcPr/>
                </a:tc>
              </a:tr>
              <a:tr h="370840">
                <a:tc>
                  <a:txBody>
                    <a:bodyPr/>
                    <a:lstStyle/>
                    <a:p>
                      <a:pPr algn="ctr"/>
                      <a:r>
                        <a:rPr kumimoji="1" lang="en-US" altLang="ja-JP" dirty="0" smtClean="0"/>
                        <a:t>close()</a:t>
                      </a:r>
                      <a:endParaRPr kumimoji="1" lang="ja-JP" altLang="en-US" dirty="0"/>
                    </a:p>
                  </a:txBody>
                  <a:tcPr/>
                </a:tc>
                <a:tc>
                  <a:txBody>
                    <a:bodyPr/>
                    <a:lstStyle/>
                    <a:p>
                      <a:pPr algn="ctr"/>
                      <a:r>
                        <a:rPr kumimoji="1" lang="en-US" altLang="ja-JP" dirty="0" err="1" smtClean="0"/>
                        <a:t>println</a:t>
                      </a:r>
                      <a:r>
                        <a:rPr kumimoji="1" lang="en-US" altLang="ja-JP" dirty="0" smtClean="0"/>
                        <a:t>()</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a:p>
                  </a:txBody>
                  <a:tcPr/>
                </a:tc>
              </a:tr>
              <a:tr h="370840">
                <a:tc>
                  <a:txBody>
                    <a:bodyPr/>
                    <a:lstStyle/>
                    <a:p>
                      <a:pPr algn="ctr"/>
                      <a:endParaRPr kumimoji="1" lang="ja-JP" altLang="en-US" dirty="0"/>
                    </a:p>
                  </a:txBody>
                  <a:tcPr/>
                </a:tc>
                <a:tc>
                  <a:txBody>
                    <a:bodyPr/>
                    <a:lstStyle/>
                    <a:p>
                      <a:pPr algn="ctr"/>
                      <a:r>
                        <a:rPr kumimoji="1" lang="en-US" altLang="ja-JP" dirty="0" smtClean="0"/>
                        <a:t>close()</a:t>
                      </a: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r>
            </a:tbl>
          </a:graphicData>
        </a:graphic>
      </p:graphicFrame>
      <p:sp>
        <p:nvSpPr>
          <p:cNvPr id="13" name="正方形/長方形 12"/>
          <p:cNvSpPr/>
          <p:nvPr/>
        </p:nvSpPr>
        <p:spPr>
          <a:xfrm>
            <a:off x="860835" y="2603661"/>
            <a:ext cx="3456384" cy="28083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2" name="テキスト ボックス 21"/>
          <p:cNvSpPr txBox="1"/>
          <p:nvPr/>
        </p:nvSpPr>
        <p:spPr>
          <a:xfrm>
            <a:off x="1912219" y="3297178"/>
            <a:ext cx="3127779" cy="707886"/>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marL="457200" indent="-457200">
              <a:buAutoNum type="arabicPeriod" startAt="3"/>
            </a:pPr>
            <a:r>
              <a:rPr kumimoji="1" lang="ja-JP" altLang="en-US" sz="2000" dirty="0" smtClean="0"/>
              <a:t>正解メソッドと</a:t>
            </a:r>
            <a:endParaRPr kumimoji="1" lang="en-US" altLang="ja-JP" sz="2000" dirty="0" smtClean="0"/>
          </a:p>
          <a:p>
            <a:r>
              <a:rPr lang="en-US" altLang="ja-JP" sz="2000" dirty="0" smtClean="0"/>
              <a:t>       </a:t>
            </a:r>
            <a:r>
              <a:rPr lang="ja-JP" altLang="en-US" sz="2000" dirty="0" smtClean="0"/>
              <a:t>推薦された候補を比較</a:t>
            </a:r>
            <a:endParaRPr kumimoji="1" lang="en-US" altLang="ja-JP" sz="2000" dirty="0" smtClean="0"/>
          </a:p>
        </p:txBody>
      </p:sp>
      <p:sp>
        <p:nvSpPr>
          <p:cNvPr id="3" name="上下矢印 2"/>
          <p:cNvSpPr/>
          <p:nvPr/>
        </p:nvSpPr>
        <p:spPr>
          <a:xfrm>
            <a:off x="6156177" y="3549453"/>
            <a:ext cx="936104" cy="809095"/>
          </a:xfrm>
          <a:prstGeom prst="upDownArrow">
            <a:avLst>
              <a:gd name="adj1" fmla="val 38772"/>
              <a:gd name="adj2" fmla="val 30479"/>
            </a:avLst>
          </a:prstGeom>
          <a:solidFill>
            <a:srgbClr val="FAAAA4"/>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6" name="乗算記号 5"/>
          <p:cNvSpPr/>
          <p:nvPr/>
        </p:nvSpPr>
        <p:spPr>
          <a:xfrm>
            <a:off x="4945966" y="5115842"/>
            <a:ext cx="648072" cy="432048"/>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乗算記号 14"/>
          <p:cNvSpPr/>
          <p:nvPr/>
        </p:nvSpPr>
        <p:spPr>
          <a:xfrm>
            <a:off x="6968729" y="4727915"/>
            <a:ext cx="648072" cy="432048"/>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乗算記号 15"/>
          <p:cNvSpPr/>
          <p:nvPr/>
        </p:nvSpPr>
        <p:spPr>
          <a:xfrm>
            <a:off x="6968729" y="5104758"/>
            <a:ext cx="648072" cy="432048"/>
          </a:xfrm>
          <a:prstGeom prst="mathMultiply">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ドーナツ 7"/>
          <p:cNvSpPr/>
          <p:nvPr/>
        </p:nvSpPr>
        <p:spPr>
          <a:xfrm>
            <a:off x="4909962" y="4727915"/>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7" name="ドーナツ 16"/>
          <p:cNvSpPr/>
          <p:nvPr/>
        </p:nvSpPr>
        <p:spPr>
          <a:xfrm>
            <a:off x="4871169" y="5470519"/>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ドーナツ 17"/>
          <p:cNvSpPr/>
          <p:nvPr/>
        </p:nvSpPr>
        <p:spPr>
          <a:xfrm>
            <a:off x="5860384" y="4738998"/>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ドーナツ 18"/>
          <p:cNvSpPr/>
          <p:nvPr/>
        </p:nvSpPr>
        <p:spPr>
          <a:xfrm>
            <a:off x="5860384" y="5113071"/>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0" name="ドーナツ 19"/>
          <p:cNvSpPr/>
          <p:nvPr/>
        </p:nvSpPr>
        <p:spPr>
          <a:xfrm>
            <a:off x="5860384" y="5470519"/>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1" name="ドーナツ 20"/>
          <p:cNvSpPr/>
          <p:nvPr/>
        </p:nvSpPr>
        <p:spPr>
          <a:xfrm>
            <a:off x="5860384" y="5838943"/>
            <a:ext cx="720080" cy="432048"/>
          </a:xfrm>
          <a:prstGeom prst="donut">
            <a:avLst>
              <a:gd name="adj" fmla="val 12238"/>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342429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評価基準</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1600200"/>
                <a:ext cx="8686800" cy="4997152"/>
              </a:xfrm>
            </p:spPr>
            <p:txBody>
              <a:bodyPr/>
              <a:lstStyle/>
              <a:p>
                <a:r>
                  <a:rPr lang="en-US" altLang="ja-JP" dirty="0" smtClean="0"/>
                  <a:t>2 </a:t>
                </a:r>
                <a:r>
                  <a:rPr lang="ja-JP" altLang="en-US" dirty="0" err="1" smtClean="0"/>
                  <a:t>つの</a:t>
                </a:r>
                <a:r>
                  <a:rPr lang="ja-JP" altLang="en-US" dirty="0" smtClean="0"/>
                  <a:t>適合率と</a:t>
                </a:r>
                <a:r>
                  <a:rPr lang="en-US" altLang="ja-JP" dirty="0"/>
                  <a:t> </a:t>
                </a:r>
                <a:r>
                  <a:rPr lang="en-US" altLang="ja-JP" dirty="0" smtClean="0"/>
                  <a:t>1 </a:t>
                </a:r>
                <a:r>
                  <a:rPr lang="ja-JP" altLang="en-US" dirty="0" err="1" smtClean="0"/>
                  <a:t>つの</a:t>
                </a:r>
                <a:r>
                  <a:rPr lang="ja-JP" altLang="en-US" dirty="0" smtClean="0"/>
                  <a:t>再現率を定義</a:t>
                </a:r>
                <a:endParaRPr lang="en-US" altLang="ja-JP" sz="2800" dirty="0" smtClean="0"/>
              </a:p>
              <a:p>
                <a:pPr lvl="1"/>
                <a:r>
                  <a:rPr kumimoji="1" lang="ja-JP" altLang="en-US" dirty="0" smtClean="0"/>
                  <a:t>適合率</a:t>
                </a:r>
                <a:r>
                  <a:rPr kumimoji="1" lang="en-US" altLang="ja-JP" dirty="0" smtClean="0"/>
                  <a:t>1: </a:t>
                </a:r>
                <a14:m>
                  <m:oMath xmlns:m="http://schemas.openxmlformats.org/officeDocument/2006/math">
                    <m:f>
                      <m:fPr>
                        <m:ctrlPr>
                          <a:rPr kumimoji="1" lang="en-US" altLang="ja-JP" b="0" i="1" smtClean="0">
                            <a:latin typeface="Cambria Math"/>
                          </a:rPr>
                        </m:ctrlPr>
                      </m:fPr>
                      <m:num>
                        <m:r>
                          <a:rPr lang="ja-JP" altLang="en-US" i="1">
                            <a:latin typeface="Cambria Math"/>
                          </a:rPr>
                          <m:t>正解メソッドを</m:t>
                        </m:r>
                        <m:r>
                          <a:rPr lang="en-US" altLang="ja-JP" b="0" i="1" smtClean="0">
                            <a:latin typeface="Cambria Math"/>
                          </a:rPr>
                          <m:t>1</m:t>
                        </m:r>
                        <m:r>
                          <a:rPr lang="ja-JP" altLang="en-US" b="0" i="1" smtClean="0">
                            <a:latin typeface="Cambria Math"/>
                          </a:rPr>
                          <m:t>つ</m:t>
                        </m:r>
                        <m:r>
                          <a:rPr lang="ja-JP" altLang="en-US" i="1">
                            <a:latin typeface="Cambria Math"/>
                          </a:rPr>
                          <m:t>でも</m:t>
                        </m:r>
                        <m:r>
                          <a:rPr lang="ja-JP" altLang="en-US" i="1" smtClean="0">
                            <a:latin typeface="Cambria Math"/>
                          </a:rPr>
                          <m:t>含む候補</m:t>
                        </m:r>
                        <m:r>
                          <a:rPr lang="ja-JP" altLang="en-US" b="0" i="1" smtClean="0">
                            <a:latin typeface="Cambria Math"/>
                          </a:rPr>
                          <m:t>数</m:t>
                        </m:r>
                      </m:num>
                      <m:den>
                        <m:r>
                          <a:rPr lang="ja-JP" altLang="en-US" i="1">
                            <a:latin typeface="Cambria Math"/>
                          </a:rPr>
                          <m:t>ツールで</m:t>
                        </m:r>
                        <m:r>
                          <a:rPr lang="ja-JP" altLang="en-US" i="1" smtClean="0">
                            <a:latin typeface="Cambria Math"/>
                          </a:rPr>
                          <m:t>提示した</m:t>
                        </m:r>
                        <m:r>
                          <a:rPr lang="ja-JP" altLang="en-US" b="0" i="1" smtClean="0">
                            <a:latin typeface="Cambria Math"/>
                          </a:rPr>
                          <m:t>全</m:t>
                        </m:r>
                        <m:r>
                          <a:rPr lang="ja-JP" altLang="en-US" i="1">
                            <a:latin typeface="Cambria Math"/>
                          </a:rPr>
                          <m:t>候補</m:t>
                        </m:r>
                        <m:r>
                          <a:rPr lang="ja-JP" altLang="en-US" b="0" i="1" smtClean="0">
                            <a:latin typeface="Cambria Math"/>
                          </a:rPr>
                          <m:t>数</m:t>
                        </m:r>
                      </m:den>
                    </m:f>
                  </m:oMath>
                </a14:m>
                <a:endParaRPr kumimoji="1" lang="en-US" altLang="ja-JP" dirty="0" smtClean="0"/>
              </a:p>
              <a:p>
                <a:pPr lvl="2"/>
                <a:r>
                  <a:rPr kumimoji="1" lang="ja-JP" altLang="en-US" dirty="0" smtClean="0"/>
                  <a:t>開発者の手掛かりとなりそうな候補</a:t>
                </a:r>
                <a:r>
                  <a:rPr lang="ja-JP" altLang="en-US" dirty="0" smtClean="0"/>
                  <a:t>の割合を調査</a:t>
                </a:r>
                <a:endParaRPr kumimoji="1" lang="en-US" altLang="ja-JP" dirty="0" smtClean="0"/>
              </a:p>
              <a:p>
                <a:pPr lvl="1"/>
                <a:r>
                  <a:rPr lang="ja-JP" altLang="en-US" dirty="0" smtClean="0"/>
                  <a:t>適合率</a:t>
                </a:r>
                <a:r>
                  <a:rPr lang="en-US" altLang="ja-JP" dirty="0" smtClean="0"/>
                  <a:t>2: </a:t>
                </a:r>
                <a14:m>
                  <m:oMath xmlns:m="http://schemas.openxmlformats.org/officeDocument/2006/math">
                    <m:f>
                      <m:fPr>
                        <m:ctrlPr>
                          <a:rPr lang="en-US" altLang="ja-JP" i="1">
                            <a:latin typeface="Cambria Math"/>
                          </a:rPr>
                        </m:ctrlPr>
                      </m:fPr>
                      <m:num>
                        <m:r>
                          <a:rPr lang="ja-JP" altLang="en-US" i="1" smtClean="0">
                            <a:latin typeface="Cambria Math"/>
                          </a:rPr>
                          <m:t>正解メソッド</m:t>
                        </m:r>
                        <m:r>
                          <a:rPr lang="ja-JP" altLang="en-US" b="0" i="1" smtClean="0">
                            <a:latin typeface="Cambria Math"/>
                          </a:rPr>
                          <m:t>と</m:t>
                        </m:r>
                        <m:r>
                          <a:rPr lang="ja-JP" altLang="en-US" i="1">
                            <a:latin typeface="Cambria Math"/>
                          </a:rPr>
                          <m:t>一致した</m:t>
                        </m:r>
                        <m:r>
                          <a:rPr lang="ja-JP" altLang="en-US" i="1" smtClean="0">
                            <a:latin typeface="Cambria Math"/>
                          </a:rPr>
                          <m:t>呼び出しメソッド</m:t>
                        </m:r>
                        <m:r>
                          <a:rPr lang="ja-JP" altLang="en-US" b="0" i="1" smtClean="0">
                            <a:latin typeface="Cambria Math"/>
                          </a:rPr>
                          <m:t>数</m:t>
                        </m:r>
                      </m:num>
                      <m:den>
                        <m:r>
                          <a:rPr lang="ja-JP" altLang="en-US" i="1" smtClean="0">
                            <a:latin typeface="Cambria Math"/>
                          </a:rPr>
                          <m:t>提示した</m:t>
                        </m:r>
                        <m:r>
                          <a:rPr lang="ja-JP" altLang="en-US" b="0" i="1" smtClean="0">
                            <a:latin typeface="Cambria Math"/>
                          </a:rPr>
                          <m:t>全</m:t>
                        </m:r>
                        <m:r>
                          <a:rPr lang="ja-JP" altLang="en-US" i="1">
                            <a:latin typeface="Cambria Math"/>
                          </a:rPr>
                          <m:t>呼び出しメソッド</m:t>
                        </m:r>
                        <m:r>
                          <a:rPr lang="ja-JP" altLang="en-US" b="0" i="1" smtClean="0">
                            <a:latin typeface="Cambria Math"/>
                          </a:rPr>
                          <m:t>数</m:t>
                        </m:r>
                      </m:den>
                    </m:f>
                  </m:oMath>
                </a14:m>
                <a:endParaRPr lang="en-US" altLang="ja-JP" dirty="0" smtClean="0"/>
              </a:p>
              <a:p>
                <a:pPr lvl="2"/>
                <a:r>
                  <a:rPr lang="ja-JP" altLang="en-US" dirty="0" smtClean="0"/>
                  <a:t>候補にどのくらい正解メソッドが含まれるかを調査</a:t>
                </a:r>
                <a:endParaRPr lang="en-US" altLang="ja-JP" dirty="0" smtClean="0"/>
              </a:p>
              <a:p>
                <a:pPr lvl="1"/>
                <a:r>
                  <a:rPr kumimoji="1" lang="ja-JP" altLang="en-US" dirty="0" smtClean="0"/>
                  <a:t>再現率</a:t>
                </a:r>
                <a:r>
                  <a:rPr kumimoji="1" lang="en-US" altLang="ja-JP" dirty="0" smtClean="0"/>
                  <a:t>: </a:t>
                </a:r>
                <a14:m>
                  <m:oMath xmlns:m="http://schemas.openxmlformats.org/officeDocument/2006/math">
                    <m:f>
                      <m:fPr>
                        <m:ctrlPr>
                          <a:rPr lang="en-US" altLang="ja-JP" i="1">
                            <a:latin typeface="Cambria Math"/>
                          </a:rPr>
                        </m:ctrlPr>
                      </m:fPr>
                      <m:num>
                        <m:r>
                          <a:rPr lang="ja-JP" altLang="en-US" i="1">
                            <a:latin typeface="Cambria Math"/>
                          </a:rPr>
                          <m:t>ツールで推薦できた</m:t>
                        </m:r>
                        <m:r>
                          <a:rPr lang="ja-JP" altLang="en-US" i="1" smtClean="0">
                            <a:latin typeface="Cambria Math"/>
                          </a:rPr>
                          <m:t>正解メソッド</m:t>
                        </m:r>
                        <m:r>
                          <a:rPr lang="ja-JP" altLang="en-US" b="0" i="1" smtClean="0">
                            <a:latin typeface="Cambria Math"/>
                          </a:rPr>
                          <m:t>数</m:t>
                        </m:r>
                      </m:num>
                      <m:den>
                        <m:r>
                          <a:rPr lang="ja-JP" altLang="en-US" b="0" i="1" smtClean="0">
                            <a:latin typeface="Cambria Math"/>
                          </a:rPr>
                          <m:t>全</m:t>
                        </m:r>
                        <m:r>
                          <a:rPr lang="ja-JP" altLang="en-US" i="1">
                            <a:latin typeface="Cambria Math"/>
                          </a:rPr>
                          <m:t>正解メソッド数</m:t>
                        </m:r>
                      </m:den>
                    </m:f>
                  </m:oMath>
                </a14:m>
                <a:endParaRPr kumimoji="1" lang="en-US" altLang="ja-JP" dirty="0" smtClean="0"/>
              </a:p>
              <a:p>
                <a:pPr lvl="2"/>
                <a:r>
                  <a:rPr kumimoji="1" lang="ja-JP" altLang="en-US" dirty="0" smtClean="0"/>
                  <a:t>正解メソッドのうちツールで推薦できた割合を調査</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1600200"/>
                <a:ext cx="8686800" cy="4997152"/>
              </a:xfrm>
              <a:blipFill rotWithShape="1">
                <a:blip r:embed="rId2"/>
                <a:stretch>
                  <a:fillRect l="-1544" t="-1954"/>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27</a:t>
            </a:fld>
            <a:endParaRPr kumimoji="1" lang="ja-JP" altLang="en-US"/>
          </a:p>
        </p:txBody>
      </p:sp>
    </p:spTree>
    <p:extLst>
      <p:ext uri="{BB962C8B-B14F-4D97-AF65-F5344CB8AC3E}">
        <p14:creationId xmlns:p14="http://schemas.microsoft.com/office/powerpoint/2010/main" val="2696800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コンテンツ プレースホルダー 2"/>
          <p:cNvSpPr>
            <a:spLocks noGrp="1"/>
          </p:cNvSpPr>
          <p:nvPr>
            <p:ph idx="1"/>
          </p:nvPr>
        </p:nvSpPr>
        <p:spPr>
          <a:xfrm>
            <a:off x="457200" y="1700808"/>
            <a:ext cx="8229600" cy="2304256"/>
          </a:xfrm>
        </p:spPr>
        <p:txBody>
          <a:bodyPr/>
          <a:lstStyle/>
          <a:p>
            <a:r>
              <a:rPr lang="ja-JP" altLang="en-US" dirty="0"/>
              <a:t>各</a:t>
            </a:r>
            <a:r>
              <a:rPr kumimoji="1" lang="ja-JP" altLang="en-US" dirty="0" smtClean="0"/>
              <a:t>順位までの候補における適合率，再現率を調査</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28</a:t>
            </a:fld>
            <a:endParaRPr kumimoji="1" lang="ja-JP" altLang="en-US"/>
          </a:p>
        </p:txBody>
      </p:sp>
      <p:graphicFrame>
        <p:nvGraphicFramePr>
          <p:cNvPr id="5" name="コンテンツ プレースホルダー 4"/>
          <p:cNvGraphicFramePr>
            <a:graphicFrameLocks/>
          </p:cNvGraphicFramePr>
          <p:nvPr>
            <p:extLst>
              <p:ext uri="{D42A27DB-BD31-4B8C-83A1-F6EECF244321}">
                <p14:modId xmlns:p14="http://schemas.microsoft.com/office/powerpoint/2010/main" val="1018927617"/>
              </p:ext>
            </p:extLst>
          </p:nvPr>
        </p:nvGraphicFramePr>
        <p:xfrm>
          <a:off x="683568" y="3573016"/>
          <a:ext cx="7560840" cy="2377440"/>
        </p:xfrm>
        <a:graphic>
          <a:graphicData uri="http://schemas.openxmlformats.org/drawingml/2006/table">
            <a:tbl>
              <a:tblPr firstRow="1" firstCol="1" lastRow="1" bandRow="1">
                <a:tableStyleId>{10A1B5D5-9B99-4C35-A422-299274C87663}</a:tableStyleId>
              </a:tblPr>
              <a:tblGrid>
                <a:gridCol w="1890210"/>
                <a:gridCol w="1890210"/>
                <a:gridCol w="1890210"/>
                <a:gridCol w="1890210"/>
              </a:tblGrid>
              <a:tr h="370840">
                <a:tc>
                  <a:txBody>
                    <a:bodyPr/>
                    <a:lstStyle/>
                    <a:p>
                      <a:endParaRPr kumimoji="1" lang="ja-JP" altLang="en-US" sz="2000" dirty="0"/>
                    </a:p>
                  </a:txBody>
                  <a:tcPr/>
                </a:tc>
                <a:tc>
                  <a:txBody>
                    <a:bodyPr/>
                    <a:lstStyle/>
                    <a:p>
                      <a:r>
                        <a:rPr kumimoji="1" lang="ja-JP" altLang="en-US" sz="2000" dirty="0" smtClean="0"/>
                        <a:t>適合率</a:t>
                      </a:r>
                      <a:r>
                        <a:rPr kumimoji="1" lang="en-US" altLang="ja-JP" sz="2000" dirty="0" smtClean="0"/>
                        <a:t>1</a:t>
                      </a:r>
                      <a:endParaRPr kumimoji="1" lang="ja-JP" altLang="en-US" sz="2000" dirty="0"/>
                    </a:p>
                  </a:txBody>
                  <a:tcPr/>
                </a:tc>
                <a:tc>
                  <a:txBody>
                    <a:bodyPr/>
                    <a:lstStyle/>
                    <a:p>
                      <a:r>
                        <a:rPr kumimoji="1" lang="ja-JP" altLang="en-US" sz="2000" dirty="0" smtClean="0"/>
                        <a:t>適合率</a:t>
                      </a:r>
                      <a:r>
                        <a:rPr kumimoji="1" lang="en-US" altLang="ja-JP" sz="2000" dirty="0" smtClean="0"/>
                        <a:t>2</a:t>
                      </a:r>
                      <a:endParaRPr kumimoji="1" lang="ja-JP" altLang="en-US" sz="2000" dirty="0"/>
                    </a:p>
                  </a:txBody>
                  <a:tcPr/>
                </a:tc>
                <a:tc>
                  <a:txBody>
                    <a:bodyPr/>
                    <a:lstStyle/>
                    <a:p>
                      <a:r>
                        <a:rPr kumimoji="1" lang="ja-JP" altLang="en-US" sz="2000" dirty="0" smtClean="0"/>
                        <a:t>再現率</a:t>
                      </a:r>
                      <a:endParaRPr kumimoji="1" lang="ja-JP" altLang="en-US" sz="2000" dirty="0"/>
                    </a:p>
                  </a:txBody>
                  <a:tcPr/>
                </a:tc>
              </a:tr>
              <a:tr h="370840">
                <a:tc>
                  <a:txBody>
                    <a:bodyPr/>
                    <a:lstStyle/>
                    <a:p>
                      <a:r>
                        <a:rPr kumimoji="1" lang="en-US" altLang="ja-JP" sz="2000" dirty="0" smtClean="0"/>
                        <a:t>1</a:t>
                      </a:r>
                      <a:r>
                        <a:rPr kumimoji="1" lang="ja-JP" altLang="en-US" sz="2000" dirty="0" smtClean="0"/>
                        <a:t>位までの候補</a:t>
                      </a:r>
                      <a:endParaRPr kumimoji="1" lang="ja-JP" altLang="en-US" sz="2000" dirty="0"/>
                    </a:p>
                  </a:txBody>
                  <a:tcPr/>
                </a:tc>
                <a:tc>
                  <a:txBody>
                    <a:bodyPr/>
                    <a:lstStyle/>
                    <a:p>
                      <a:r>
                        <a:rPr kumimoji="1" lang="en-US" altLang="ja-JP" sz="2000" dirty="0" smtClean="0"/>
                        <a:t>0.128</a:t>
                      </a:r>
                      <a:endParaRPr kumimoji="1" lang="ja-JP" altLang="en-US" sz="2000" dirty="0"/>
                    </a:p>
                  </a:txBody>
                  <a:tcPr/>
                </a:tc>
                <a:tc>
                  <a:txBody>
                    <a:bodyPr/>
                    <a:lstStyle/>
                    <a:p>
                      <a:r>
                        <a:rPr kumimoji="1" lang="en-US" altLang="ja-JP" sz="2000" dirty="0" smtClean="0"/>
                        <a:t>0.133</a:t>
                      </a:r>
                      <a:endParaRPr kumimoji="1" lang="ja-JP" altLang="en-US" sz="2000" dirty="0"/>
                    </a:p>
                  </a:txBody>
                  <a:tcPr/>
                </a:tc>
                <a:tc>
                  <a:txBody>
                    <a:bodyPr/>
                    <a:lstStyle/>
                    <a:p>
                      <a:r>
                        <a:rPr kumimoji="1" lang="en-US" altLang="ja-JP" sz="2000" dirty="0" smtClean="0"/>
                        <a:t>0.031</a:t>
                      </a:r>
                      <a:endParaRPr kumimoji="1" lang="ja-JP" altLang="en-US" sz="2000" dirty="0"/>
                    </a:p>
                  </a:txBody>
                  <a:tcPr/>
                </a:tc>
              </a:tr>
              <a:tr h="370840">
                <a:tc>
                  <a:txBody>
                    <a:bodyPr/>
                    <a:lstStyle/>
                    <a:p>
                      <a:r>
                        <a:rPr kumimoji="1" lang="en-US" altLang="ja-JP" sz="2000" dirty="0" smtClean="0"/>
                        <a:t>5</a:t>
                      </a:r>
                      <a:r>
                        <a:rPr kumimoji="1" lang="ja-JP" altLang="en-US" sz="2000" dirty="0" smtClean="0"/>
                        <a:t>位まで</a:t>
                      </a:r>
                      <a:endParaRPr kumimoji="1" lang="ja-JP" altLang="en-US" sz="2000" dirty="0"/>
                    </a:p>
                  </a:txBody>
                  <a:tcPr/>
                </a:tc>
                <a:tc>
                  <a:txBody>
                    <a:bodyPr/>
                    <a:lstStyle/>
                    <a:p>
                      <a:r>
                        <a:rPr kumimoji="1" lang="en-US" altLang="ja-JP" sz="2000" dirty="0" smtClean="0"/>
                        <a:t>0.109</a:t>
                      </a:r>
                      <a:endParaRPr kumimoji="1" lang="ja-JP" altLang="en-US" sz="2000" dirty="0"/>
                    </a:p>
                  </a:txBody>
                  <a:tcPr/>
                </a:tc>
                <a:tc>
                  <a:txBody>
                    <a:bodyPr/>
                    <a:lstStyle/>
                    <a:p>
                      <a:r>
                        <a:rPr kumimoji="1" lang="en-US" altLang="ja-JP" sz="2000" dirty="0" smtClean="0"/>
                        <a:t>0.102</a:t>
                      </a:r>
                      <a:endParaRPr kumimoji="1" lang="ja-JP" altLang="en-US" sz="2000" dirty="0"/>
                    </a:p>
                  </a:txBody>
                  <a:tcPr/>
                </a:tc>
                <a:tc>
                  <a:txBody>
                    <a:bodyPr/>
                    <a:lstStyle/>
                    <a:p>
                      <a:r>
                        <a:rPr kumimoji="1" lang="en-US" altLang="ja-JP" sz="2000" dirty="0" smtClean="0"/>
                        <a:t>0.078</a:t>
                      </a:r>
                      <a:endParaRPr kumimoji="1" lang="ja-JP" altLang="en-US" sz="2000" dirty="0"/>
                    </a:p>
                  </a:txBody>
                  <a:tcPr/>
                </a:tc>
              </a:tr>
              <a:tr h="370840">
                <a:tc>
                  <a:txBody>
                    <a:bodyPr/>
                    <a:lstStyle/>
                    <a:p>
                      <a:r>
                        <a:rPr kumimoji="1" lang="en-US" altLang="ja-JP" sz="2000" dirty="0" smtClean="0"/>
                        <a:t>10</a:t>
                      </a:r>
                      <a:r>
                        <a:rPr kumimoji="1" lang="ja-JP" altLang="en-US" sz="2000" dirty="0" smtClean="0"/>
                        <a:t>位まで</a:t>
                      </a:r>
                      <a:endParaRPr kumimoji="1" lang="ja-JP" altLang="en-US" sz="2000" dirty="0"/>
                    </a:p>
                  </a:txBody>
                  <a:tcPr/>
                </a:tc>
                <a:tc>
                  <a:txBody>
                    <a:bodyPr/>
                    <a:lstStyle/>
                    <a:p>
                      <a:r>
                        <a:rPr kumimoji="1" lang="en-US" altLang="ja-JP" sz="2000" dirty="0" smtClean="0"/>
                        <a:t>0.096</a:t>
                      </a:r>
                      <a:endParaRPr kumimoji="1" lang="ja-JP" altLang="en-US" sz="2000" dirty="0"/>
                    </a:p>
                  </a:txBody>
                  <a:tcPr/>
                </a:tc>
                <a:tc>
                  <a:txBody>
                    <a:bodyPr/>
                    <a:lstStyle/>
                    <a:p>
                      <a:r>
                        <a:rPr kumimoji="1" lang="en-US" altLang="ja-JP" sz="2000" dirty="0" smtClean="0"/>
                        <a:t>0.089</a:t>
                      </a:r>
                      <a:endParaRPr kumimoji="1" lang="ja-JP" altLang="en-US" sz="2000" dirty="0"/>
                    </a:p>
                  </a:txBody>
                  <a:tcPr/>
                </a:tc>
                <a:tc>
                  <a:txBody>
                    <a:bodyPr/>
                    <a:lstStyle/>
                    <a:p>
                      <a:r>
                        <a:rPr kumimoji="1" lang="en-US" altLang="ja-JP" sz="2000" dirty="0" smtClean="0"/>
                        <a:t>0.103</a:t>
                      </a:r>
                      <a:endParaRPr kumimoji="1" lang="ja-JP" altLang="en-US" sz="2000" dirty="0"/>
                    </a:p>
                  </a:txBody>
                  <a:tcPr/>
                </a:tc>
              </a:tr>
              <a:tr h="370840">
                <a:tc>
                  <a:txBody>
                    <a:bodyPr/>
                    <a:lstStyle/>
                    <a:p>
                      <a:r>
                        <a:rPr kumimoji="1" lang="en-US" altLang="ja-JP" sz="2000" dirty="0" smtClean="0"/>
                        <a:t>30</a:t>
                      </a:r>
                      <a:r>
                        <a:rPr kumimoji="1" lang="ja-JP" altLang="en-US" sz="2000" dirty="0" smtClean="0"/>
                        <a:t>位まで</a:t>
                      </a:r>
                      <a:endParaRPr kumimoji="1" lang="ja-JP" altLang="en-US" sz="2000" dirty="0"/>
                    </a:p>
                  </a:txBody>
                  <a:tcPr/>
                </a:tc>
                <a:tc>
                  <a:txBody>
                    <a:bodyPr/>
                    <a:lstStyle/>
                    <a:p>
                      <a:r>
                        <a:rPr kumimoji="1" lang="en-US" altLang="ja-JP" sz="2000" dirty="0" smtClean="0"/>
                        <a:t>0.082</a:t>
                      </a:r>
                      <a:endParaRPr kumimoji="1" lang="ja-JP" altLang="en-US" sz="2000" dirty="0"/>
                    </a:p>
                  </a:txBody>
                  <a:tcPr/>
                </a:tc>
                <a:tc>
                  <a:txBody>
                    <a:bodyPr/>
                    <a:lstStyle/>
                    <a:p>
                      <a:r>
                        <a:rPr kumimoji="1" lang="en-US" altLang="ja-JP" sz="2000" dirty="0" smtClean="0"/>
                        <a:t>0.068</a:t>
                      </a:r>
                      <a:endParaRPr kumimoji="1" lang="ja-JP" altLang="en-US" sz="2000" dirty="0"/>
                    </a:p>
                  </a:txBody>
                  <a:tcPr/>
                </a:tc>
                <a:tc>
                  <a:txBody>
                    <a:bodyPr/>
                    <a:lstStyle/>
                    <a:p>
                      <a:r>
                        <a:rPr kumimoji="1" lang="en-US" altLang="ja-JP" sz="2000" dirty="0" smtClean="0"/>
                        <a:t>0.148</a:t>
                      </a:r>
                      <a:endParaRPr kumimoji="1" lang="ja-JP" altLang="en-US" sz="2000" dirty="0"/>
                    </a:p>
                  </a:txBody>
                  <a:tcPr/>
                </a:tc>
              </a:tr>
              <a:tr h="370840">
                <a:tc>
                  <a:txBody>
                    <a:bodyPr/>
                    <a:lstStyle/>
                    <a:p>
                      <a:r>
                        <a:rPr kumimoji="1" lang="ja-JP" altLang="en-US" sz="2000" dirty="0" smtClean="0"/>
                        <a:t>候補全体</a:t>
                      </a:r>
                      <a:endParaRPr kumimoji="1" lang="ja-JP" altLang="en-US" sz="2000" dirty="0"/>
                    </a:p>
                  </a:txBody>
                  <a:tcPr/>
                </a:tc>
                <a:tc>
                  <a:txBody>
                    <a:bodyPr/>
                    <a:lstStyle/>
                    <a:p>
                      <a:r>
                        <a:rPr kumimoji="1" lang="en-US" altLang="ja-JP" sz="2000" dirty="0" smtClean="0"/>
                        <a:t>0.053</a:t>
                      </a:r>
                      <a:endParaRPr kumimoji="1" lang="ja-JP" altLang="en-US" sz="2000" dirty="0"/>
                    </a:p>
                  </a:txBody>
                  <a:tcPr/>
                </a:tc>
                <a:tc>
                  <a:txBody>
                    <a:bodyPr/>
                    <a:lstStyle/>
                    <a:p>
                      <a:r>
                        <a:rPr kumimoji="1" lang="en-US" altLang="ja-JP" sz="2000" dirty="0" smtClean="0"/>
                        <a:t>0.027</a:t>
                      </a:r>
                      <a:endParaRPr kumimoji="1" lang="ja-JP" altLang="en-US" sz="2000" dirty="0"/>
                    </a:p>
                  </a:txBody>
                  <a:tcPr/>
                </a:tc>
                <a:tc>
                  <a:txBody>
                    <a:bodyPr/>
                    <a:lstStyle/>
                    <a:p>
                      <a:r>
                        <a:rPr kumimoji="1" lang="en-US" altLang="ja-JP" sz="2000" dirty="0" smtClean="0"/>
                        <a:t>0.290</a:t>
                      </a:r>
                      <a:endParaRPr kumimoji="1" lang="ja-JP" altLang="en-US" sz="2000" dirty="0"/>
                    </a:p>
                  </a:txBody>
                  <a:tcPr/>
                </a:tc>
              </a:tr>
            </a:tbl>
          </a:graphicData>
        </a:graphic>
      </p:graphicFrame>
    </p:spTree>
    <p:extLst>
      <p:ext uri="{BB962C8B-B14F-4D97-AF65-F5344CB8AC3E}">
        <p14:creationId xmlns:p14="http://schemas.microsoft.com/office/powerpoint/2010/main" val="9580180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コンテンツ プレースホルダー 2"/>
          <p:cNvSpPr>
            <a:spLocks noGrp="1"/>
          </p:cNvSpPr>
          <p:nvPr>
            <p:ph idx="1"/>
          </p:nvPr>
        </p:nvSpPr>
        <p:spPr>
          <a:xfrm>
            <a:off x="457200" y="1600200"/>
            <a:ext cx="8435280" cy="4525963"/>
          </a:xfrm>
        </p:spPr>
        <p:txBody>
          <a:bodyPr/>
          <a:lstStyle/>
          <a:p>
            <a:r>
              <a:rPr lang="ja-JP" altLang="en-US" sz="2800" dirty="0" smtClean="0"/>
              <a:t>比較する研究がなく結果の良い</a:t>
            </a:r>
            <a:r>
              <a:rPr lang="en-US" altLang="ja-JP" sz="2800" dirty="0" smtClean="0"/>
              <a:t>/</a:t>
            </a:r>
            <a:r>
              <a:rPr lang="ja-JP" altLang="en-US" sz="2800" dirty="0" smtClean="0"/>
              <a:t>悪いは評価できない</a:t>
            </a:r>
            <a:endParaRPr lang="en-US" altLang="ja-JP" sz="2800" dirty="0" smtClean="0"/>
          </a:p>
          <a:p>
            <a:r>
              <a:rPr lang="ja-JP" altLang="en-US" sz="2800" dirty="0" smtClean="0"/>
              <a:t>どの</a:t>
            </a:r>
            <a:r>
              <a:rPr kumimoji="1" lang="ja-JP" altLang="en-US" sz="2800" dirty="0" smtClean="0"/>
              <a:t>適合率</a:t>
            </a:r>
            <a:r>
              <a:rPr lang="ja-JP" altLang="en-US" sz="2800" dirty="0"/>
              <a:t>も</a:t>
            </a:r>
            <a:r>
              <a:rPr kumimoji="1" lang="ja-JP" altLang="en-US" sz="2800" dirty="0" smtClean="0"/>
              <a:t>低い順位を見るにつれて減少</a:t>
            </a:r>
            <a:endParaRPr kumimoji="1" lang="en-US" altLang="ja-JP" sz="2800" dirty="0" smtClean="0"/>
          </a:p>
          <a:p>
            <a:pPr lvl="1"/>
            <a:r>
              <a:rPr kumimoji="1" lang="ja-JP" altLang="en-US" sz="2400" dirty="0" smtClean="0"/>
              <a:t>並び替えによって正解が上位に提示されている</a:t>
            </a:r>
            <a:endParaRPr kumimoji="1" lang="en-US" altLang="ja-JP" sz="2400" dirty="0" smtClean="0"/>
          </a:p>
          <a:p>
            <a:r>
              <a:rPr lang="ja-JP" altLang="en-US" sz="2800" dirty="0" smtClean="0"/>
              <a:t>正解を含む候補の元になった相関ルールの条件部を追加調査</a:t>
            </a:r>
            <a:endParaRPr lang="en-US" altLang="ja-JP" sz="2800" dirty="0" smtClean="0"/>
          </a:p>
          <a:p>
            <a:pPr lvl="1"/>
            <a:r>
              <a:rPr kumimoji="1" lang="ja-JP" altLang="en-US" sz="2400" dirty="0" smtClean="0"/>
              <a:t>条件部にメソッドの動詞をもつ相関ルール</a:t>
            </a:r>
            <a:r>
              <a:rPr lang="ja-JP" altLang="en-US" sz="2400" dirty="0"/>
              <a:t> </a:t>
            </a:r>
            <a:r>
              <a:rPr kumimoji="1" lang="en-US" altLang="ja-JP" sz="2400" dirty="0" smtClean="0"/>
              <a:t>84% </a:t>
            </a:r>
            <a:r>
              <a:rPr kumimoji="1" lang="ja-JP" altLang="en-US" sz="2400" dirty="0" smtClean="0"/>
              <a:t>に対して</a:t>
            </a:r>
            <a:r>
              <a:rPr lang="ja-JP" altLang="en-US" sz="2400" dirty="0" smtClean="0"/>
              <a:t>条件部にクラス名をもつ相関ルールは</a:t>
            </a:r>
            <a:r>
              <a:rPr lang="en-US" altLang="ja-JP" sz="2400" dirty="0" smtClean="0"/>
              <a:t> 11% </a:t>
            </a:r>
            <a:r>
              <a:rPr lang="ja-JP" altLang="en-US" sz="2400" dirty="0" smtClean="0"/>
              <a:t>しかない</a:t>
            </a:r>
            <a:endParaRPr lang="en-US" altLang="ja-JP" sz="2400" dirty="0" smtClean="0"/>
          </a:p>
          <a:p>
            <a:pPr lvl="1"/>
            <a:r>
              <a:rPr kumimoji="1" lang="ja-JP" altLang="en-US" sz="2400" dirty="0" smtClean="0"/>
              <a:t>完全一致するクラス名は少ないため，クラス名の情報を</a:t>
            </a:r>
            <a:r>
              <a:rPr kumimoji="1" lang="en-US" altLang="ja-JP" sz="2400" dirty="0" smtClean="0"/>
              <a:t/>
            </a:r>
            <a:br>
              <a:rPr kumimoji="1" lang="en-US" altLang="ja-JP" sz="2400" dirty="0" smtClean="0"/>
            </a:br>
            <a:r>
              <a:rPr kumimoji="1" lang="ja-JP" altLang="en-US" sz="2400" dirty="0" smtClean="0"/>
              <a:t>推薦に</a:t>
            </a:r>
            <a:r>
              <a:rPr lang="ja-JP" altLang="en-US" sz="2400" dirty="0" smtClean="0"/>
              <a:t>上手く使えていない</a:t>
            </a:r>
            <a:endParaRPr lang="en-US" altLang="ja-JP" sz="2400" dirty="0" smtClean="0"/>
          </a:p>
          <a:p>
            <a:pPr lvl="1"/>
            <a:r>
              <a:rPr kumimoji="1" lang="ja-JP" altLang="en-US" sz="2400" dirty="0"/>
              <a:t>単語ごと</a:t>
            </a:r>
            <a:r>
              <a:rPr kumimoji="1" lang="ja-JP" altLang="en-US" sz="2400" dirty="0" smtClean="0"/>
              <a:t>に分割して学習や検索を行うことで部分一致する</a:t>
            </a:r>
            <a:r>
              <a:rPr kumimoji="1" lang="en-US" altLang="ja-JP" sz="2400" dirty="0" smtClean="0"/>
              <a:t/>
            </a:r>
            <a:br>
              <a:rPr kumimoji="1" lang="en-US" altLang="ja-JP" sz="2400" dirty="0" smtClean="0"/>
            </a:br>
            <a:r>
              <a:rPr kumimoji="1" lang="ja-JP" altLang="en-US" sz="2400" dirty="0" smtClean="0"/>
              <a:t>クラスの情報も推薦に使用できる</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29</a:t>
            </a:fld>
            <a:endParaRPr kumimoji="1" lang="ja-JP" altLang="en-US"/>
          </a:p>
        </p:txBody>
      </p:sp>
    </p:spTree>
    <p:extLst>
      <p:ext uri="{BB962C8B-B14F-4D97-AF65-F5344CB8AC3E}">
        <p14:creationId xmlns:p14="http://schemas.microsoft.com/office/powerpoint/2010/main" val="2563536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203978" y="6453336"/>
            <a:ext cx="8112438" cy="3077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altLang="ja-JP" sz="1400" dirty="0" smtClean="0">
                <a:solidFill>
                  <a:schemeClr val="bg1">
                    <a:lumMod val="50000"/>
                  </a:schemeClr>
                </a:solidFill>
              </a:rPr>
              <a:t>[1] </a:t>
            </a:r>
            <a:r>
              <a:rPr lang="ja-JP" altLang="en-US" sz="1400" dirty="0">
                <a:solidFill>
                  <a:schemeClr val="bg1">
                    <a:lumMod val="50000"/>
                  </a:schemeClr>
                </a:solidFill>
              </a:rPr>
              <a:t>山本哲男・吉田則裕・</a:t>
            </a:r>
            <a:r>
              <a:rPr lang="ja-JP" altLang="en-US" sz="1400" dirty="0" smtClean="0">
                <a:solidFill>
                  <a:schemeClr val="bg1">
                    <a:lumMod val="50000"/>
                  </a:schemeClr>
                </a:solidFill>
              </a:rPr>
              <a:t>肥後芳樹 </a:t>
            </a:r>
            <a:r>
              <a:rPr lang="en-US" altLang="ja-JP" sz="1400" dirty="0" smtClean="0">
                <a:solidFill>
                  <a:schemeClr val="bg1">
                    <a:lumMod val="50000"/>
                  </a:schemeClr>
                </a:solidFill>
              </a:rPr>
              <a:t>(2011) </a:t>
            </a:r>
            <a:r>
              <a:rPr lang="ja-JP" altLang="en-US" sz="1400" dirty="0" smtClean="0">
                <a:solidFill>
                  <a:schemeClr val="bg1">
                    <a:lumMod val="50000"/>
                  </a:schemeClr>
                </a:solidFill>
              </a:rPr>
              <a:t>     「</a:t>
            </a:r>
            <a:r>
              <a:rPr lang="ja-JP" altLang="en-US" sz="1400" dirty="0">
                <a:solidFill>
                  <a:schemeClr val="bg1">
                    <a:lumMod val="50000"/>
                  </a:schemeClr>
                </a:solidFill>
              </a:rPr>
              <a:t>ソースコードコーパスを利用したシームレスな再利用</a:t>
            </a:r>
            <a:r>
              <a:rPr lang="ja-JP" altLang="en-US" sz="1400" dirty="0" smtClean="0">
                <a:solidFill>
                  <a:schemeClr val="bg1">
                    <a:lumMod val="50000"/>
                  </a:schemeClr>
                </a:solidFill>
              </a:rPr>
              <a:t>支援」</a:t>
            </a:r>
            <a:endParaRPr kumimoji="1" lang="ja-JP" altLang="en-US" sz="1400" dirty="0">
              <a:solidFill>
                <a:schemeClr val="bg1">
                  <a:lumMod val="50000"/>
                </a:schemeClr>
              </a:solidFill>
            </a:endParaRPr>
          </a:p>
        </p:txBody>
      </p:sp>
      <p:sp>
        <p:nvSpPr>
          <p:cNvPr id="2" name="タイトル 1"/>
          <p:cNvSpPr>
            <a:spLocks noGrp="1"/>
          </p:cNvSpPr>
          <p:nvPr>
            <p:ph type="title"/>
          </p:nvPr>
        </p:nvSpPr>
        <p:spPr/>
        <p:txBody>
          <a:bodyPr/>
          <a:lstStyle/>
          <a:p>
            <a:r>
              <a:rPr kumimoji="1" lang="ja-JP" altLang="en-US" dirty="0" smtClean="0"/>
              <a:t>メソッド本体の情報に基づく</a:t>
            </a:r>
            <a:r>
              <a:rPr kumimoji="1" lang="en-US" altLang="ja-JP" dirty="0" smtClean="0"/>
              <a:t/>
            </a:r>
            <a:br>
              <a:rPr kumimoji="1" lang="en-US" altLang="ja-JP" dirty="0" smtClean="0"/>
            </a:br>
            <a:r>
              <a:rPr lang="ja-JP" altLang="en-US" dirty="0" smtClean="0"/>
              <a:t>コード</a:t>
            </a:r>
            <a:r>
              <a:rPr lang="ja-JP" altLang="en-US" dirty="0"/>
              <a:t>推薦</a:t>
            </a:r>
            <a:r>
              <a:rPr kumimoji="1" lang="ja-JP" altLang="en-US" dirty="0" smtClean="0"/>
              <a:t>手法</a:t>
            </a:r>
            <a:r>
              <a:rPr kumimoji="1" lang="en-US" altLang="ja-JP" dirty="0" smtClean="0"/>
              <a:t>[1]</a:t>
            </a:r>
            <a:endParaRPr kumimoji="1" lang="ja-JP" altLang="en-US" dirty="0"/>
          </a:p>
        </p:txBody>
      </p:sp>
      <p:sp>
        <p:nvSpPr>
          <p:cNvPr id="3" name="コンテンツ プレースホルダー 2"/>
          <p:cNvSpPr>
            <a:spLocks noGrp="1"/>
          </p:cNvSpPr>
          <p:nvPr>
            <p:ph idx="1"/>
          </p:nvPr>
        </p:nvSpPr>
        <p:spPr>
          <a:xfrm>
            <a:off x="323528" y="1600200"/>
            <a:ext cx="8523076" cy="4525963"/>
          </a:xfrm>
        </p:spPr>
        <p:txBody>
          <a:bodyPr/>
          <a:lstStyle/>
          <a:p>
            <a:r>
              <a:rPr lang="ja-JP" altLang="en-US" sz="2800" dirty="0" smtClean="0"/>
              <a:t>メソッド本体に記述したコード片に続くであろう</a:t>
            </a:r>
            <a:r>
              <a:rPr lang="en-US" altLang="ja-JP" sz="2800" dirty="0" smtClean="0"/>
              <a:t/>
            </a:r>
            <a:br>
              <a:rPr lang="en-US" altLang="ja-JP" sz="2800" dirty="0" smtClean="0"/>
            </a:br>
            <a:r>
              <a:rPr lang="ja-JP" altLang="en-US" sz="2800" dirty="0" smtClean="0"/>
              <a:t>ソースコードの候補を推薦</a:t>
            </a:r>
            <a:endParaRPr lang="en-US" altLang="ja-JP" sz="2800" dirty="0" smtClean="0"/>
          </a:p>
          <a:p>
            <a:pPr lvl="1"/>
            <a:r>
              <a:rPr lang="en-US" altLang="ja-JP" sz="2400" dirty="0" smtClean="0"/>
              <a:t>API </a:t>
            </a:r>
            <a:r>
              <a:rPr lang="ja-JP" altLang="en-US" sz="2400" dirty="0" smtClean="0"/>
              <a:t>がどのように使われるかを開発者に提示</a:t>
            </a:r>
            <a:endParaRPr lang="en-US" altLang="ja-JP" sz="2400" dirty="0" smtClean="0"/>
          </a:p>
          <a:p>
            <a:r>
              <a:rPr lang="ja-JP" altLang="en-US" sz="2800" dirty="0" smtClean="0"/>
              <a:t>使用する数個の </a:t>
            </a:r>
            <a:r>
              <a:rPr lang="en-US" altLang="ja-JP" sz="2800" dirty="0" smtClean="0"/>
              <a:t>API </a:t>
            </a:r>
            <a:r>
              <a:rPr lang="ja-JP" altLang="en-US" sz="2800" dirty="0" smtClean="0"/>
              <a:t>を記述してから使用</a:t>
            </a:r>
            <a:endParaRPr lang="en-US" altLang="ja-JP" sz="2800" dirty="0" smtClean="0"/>
          </a:p>
          <a:p>
            <a:pPr lvl="1"/>
            <a:r>
              <a:rPr kumimoji="1" lang="ja-JP" altLang="en-US" sz="2400" dirty="0" smtClean="0"/>
              <a:t>使用すべき </a:t>
            </a:r>
            <a:r>
              <a:rPr kumimoji="1" lang="en-US" altLang="ja-JP" sz="2400" dirty="0" smtClean="0"/>
              <a:t>API </a:t>
            </a:r>
            <a:r>
              <a:rPr kumimoji="1" lang="ja-JP" altLang="en-US" sz="2400" dirty="0" smtClean="0"/>
              <a:t>が分からないと使えないのが弱点</a:t>
            </a:r>
            <a:endParaRPr kumimoji="1" lang="en-US" altLang="ja-JP" sz="2400" dirty="0" smtClean="0"/>
          </a:p>
        </p:txBody>
      </p:sp>
      <p:sp>
        <p:nvSpPr>
          <p:cNvPr id="4" name="スライド番号プレースホルダー 3"/>
          <p:cNvSpPr>
            <a:spLocks noGrp="1"/>
          </p:cNvSpPr>
          <p:nvPr>
            <p:ph type="sldNum" sz="quarter" idx="12"/>
          </p:nvPr>
        </p:nvSpPr>
        <p:spPr>
          <a:xfrm>
            <a:off x="7741791" y="6308725"/>
            <a:ext cx="1150938" cy="288925"/>
          </a:xfrm>
        </p:spPr>
        <p:txBody>
          <a:bodyPr/>
          <a:lstStyle/>
          <a:p>
            <a:fld id="{D107AE14-7D38-429E-BA74-83A8F11D054D}" type="slidenum">
              <a:rPr kumimoji="1" lang="ja-JP" altLang="en-US" smtClean="0"/>
              <a:t>3</a:t>
            </a:fld>
            <a:endParaRPr kumimoji="1" lang="ja-JP" altLang="en-US"/>
          </a:p>
        </p:txBody>
      </p:sp>
      <p:sp>
        <p:nvSpPr>
          <p:cNvPr id="6" name="Document"/>
          <p:cNvSpPr txBox="1">
            <a:spLocks noEditPoints="1" noChangeArrowheads="1"/>
          </p:cNvSpPr>
          <p:nvPr/>
        </p:nvSpPr>
        <p:spPr bwMode="auto">
          <a:xfrm>
            <a:off x="323528" y="4077072"/>
            <a:ext cx="8749298" cy="2297480"/>
          </a:xfrm>
          <a:prstGeom prst="foldedCorner">
            <a:avLst>
              <a:gd name="adj" fmla="val 9055"/>
            </a:avLst>
          </a:prstGeom>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700" b="1" dirty="0" smtClean="0">
                <a:solidFill>
                  <a:srgbClr val="CC00FF"/>
                </a:solidFill>
                <a:latin typeface="Consolas" pitchFamily="49" charset="0"/>
                <a:cs typeface="Consolas" pitchFamily="49" charset="0"/>
              </a:rPr>
              <a:t>private String </a:t>
            </a:r>
            <a:r>
              <a:rPr lang="en-US" altLang="ja-JP" sz="1700" dirty="0" err="1" smtClean="0">
                <a:latin typeface="Consolas" pitchFamily="49" charset="0"/>
                <a:cs typeface="Consolas" pitchFamily="49" charset="0"/>
              </a:rPr>
              <a:t>findPath</a:t>
            </a:r>
            <a:r>
              <a:rPr lang="en-US" altLang="ja-JP" sz="1700" dirty="0" smtClean="0">
                <a:latin typeface="Consolas" pitchFamily="49" charset="0"/>
                <a:cs typeface="Consolas" pitchFamily="49" charset="0"/>
              </a:rPr>
              <a:t> (String </a:t>
            </a:r>
            <a:r>
              <a:rPr lang="en-US" altLang="ja-JP" sz="1700" dirty="0" err="1" smtClean="0">
                <a:latin typeface="Consolas" pitchFamily="49" charset="0"/>
                <a:cs typeface="Consolas" pitchFamily="49" charset="0"/>
              </a:rPr>
              <a:t>parentPath</a:t>
            </a:r>
            <a:r>
              <a:rPr lang="en-US" altLang="ja-JP" sz="1700" dirty="0" smtClean="0">
                <a:latin typeface="Consolas" pitchFamily="49" charset="0"/>
                <a:cs typeface="Consolas" pitchFamily="49" charset="0"/>
              </a:rPr>
              <a:t>, String </a:t>
            </a:r>
            <a:r>
              <a:rPr lang="en-US" altLang="ja-JP" sz="1700" dirty="0" err="1" smtClean="0">
                <a:latin typeface="Consolas" pitchFamily="49" charset="0"/>
                <a:cs typeface="Consolas" pitchFamily="49" charset="0"/>
              </a:rPr>
              <a:t>soughtPathElement</a:t>
            </a:r>
            <a:r>
              <a:rPr lang="en-US" altLang="ja-JP" sz="1700" dirty="0" smtClean="0">
                <a:latin typeface="Consolas" pitchFamily="49" charset="0"/>
                <a:cs typeface="Consolas" pitchFamily="49" charset="0"/>
              </a:rPr>
              <a:t>) {</a:t>
            </a:r>
          </a:p>
          <a:p>
            <a:pPr marL="0" indent="0">
              <a:buFontTx/>
              <a:buNone/>
            </a:pPr>
            <a:r>
              <a:rPr lang="en-US" altLang="ja-JP" sz="1700" smtClean="0">
                <a:latin typeface="Consolas" pitchFamily="49" charset="0"/>
                <a:cs typeface="Consolas" pitchFamily="49" charset="0"/>
              </a:rPr>
              <a:t>    </a:t>
            </a:r>
            <a:r>
              <a:rPr lang="en-US" altLang="ja-JP" sz="1700" dirty="0" err="1" smtClean="0">
                <a:latin typeface="Consolas" pitchFamily="49" charset="0"/>
                <a:cs typeface="Consolas" pitchFamily="49" charset="0"/>
              </a:rPr>
              <a:t>FTPFile</a:t>
            </a:r>
            <a:r>
              <a:rPr lang="en-US" altLang="ja-JP" sz="1700" dirty="0" smtClean="0">
                <a:latin typeface="Consolas" pitchFamily="49" charset="0"/>
                <a:cs typeface="Consolas" pitchFamily="49" charset="0"/>
              </a:rPr>
              <a:t>[] </a:t>
            </a:r>
            <a:r>
              <a:rPr lang="en-US" altLang="ja-JP" sz="1700" dirty="0" err="1" smtClean="0">
                <a:latin typeface="Consolas" pitchFamily="49" charset="0"/>
                <a:cs typeface="Consolas" pitchFamily="49" charset="0"/>
              </a:rPr>
              <a:t>theFiles</a:t>
            </a:r>
            <a:r>
              <a:rPr lang="en-US" altLang="ja-JP" sz="1700" dirty="0" smtClean="0">
                <a:latin typeface="Consolas" pitchFamily="49" charset="0"/>
                <a:cs typeface="Consolas" pitchFamily="49" charset="0"/>
              </a:rPr>
              <a:t> = </a:t>
            </a:r>
            <a:r>
              <a:rPr lang="en-US" altLang="ja-JP" sz="1700" dirty="0" err="1" smtClean="0">
                <a:latin typeface="Consolas" pitchFamily="49" charset="0"/>
                <a:cs typeface="Consolas" pitchFamily="49" charset="0"/>
              </a:rPr>
              <a:t>listFiles</a:t>
            </a:r>
            <a:r>
              <a:rPr lang="en-US" altLang="ja-JP" sz="1700" dirty="0" smtClean="0">
                <a:latin typeface="Consolas" pitchFamily="49" charset="0"/>
                <a:cs typeface="Consolas" pitchFamily="49" charset="0"/>
              </a:rPr>
              <a:t>(</a:t>
            </a:r>
            <a:r>
              <a:rPr lang="en-US" altLang="ja-JP" sz="1700" dirty="0" err="1" smtClean="0">
                <a:latin typeface="Consolas" pitchFamily="49" charset="0"/>
                <a:cs typeface="Consolas" pitchFamily="49" charset="0"/>
              </a:rPr>
              <a:t>parentPath,false</a:t>
            </a:r>
            <a:r>
              <a:rPr lang="en-US" altLang="ja-JP" sz="1700" dirty="0" smtClean="0">
                <a:latin typeface="Consolas" pitchFamily="49" charset="0"/>
                <a:cs typeface="Consolas" pitchFamily="49" charset="0"/>
              </a:rPr>
              <a:t>);</a:t>
            </a:r>
          </a:p>
          <a:p>
            <a:pPr marL="0" indent="0">
              <a:buFontTx/>
              <a:buNone/>
            </a:pPr>
            <a:endParaRPr lang="en-US" altLang="ja-JP" sz="1700" dirty="0" smtClean="0">
              <a:solidFill>
                <a:srgbClr val="FF0000"/>
              </a:solidFill>
              <a:latin typeface="Consolas" pitchFamily="49" charset="0"/>
              <a:cs typeface="Consolas" pitchFamily="49" charset="0"/>
            </a:endParaRPr>
          </a:p>
          <a:p>
            <a:pPr marL="0" indent="0">
              <a:buFontTx/>
              <a:buNone/>
            </a:pPr>
            <a:endParaRPr lang="en-US" altLang="ja-JP" sz="1700" dirty="0">
              <a:solidFill>
                <a:srgbClr val="FF0000"/>
              </a:solidFill>
              <a:latin typeface="Consolas" pitchFamily="49" charset="0"/>
              <a:cs typeface="Consolas" pitchFamily="49" charset="0"/>
            </a:endParaRPr>
          </a:p>
          <a:p>
            <a:pPr marL="0" indent="0">
              <a:buFontTx/>
              <a:buNone/>
            </a:pPr>
            <a:endParaRPr lang="en-US" altLang="ja-JP" sz="1700" dirty="0" smtClean="0">
              <a:solidFill>
                <a:srgbClr val="FF0000"/>
              </a:solidFill>
              <a:latin typeface="Consolas" pitchFamily="49" charset="0"/>
              <a:cs typeface="Consolas" pitchFamily="49" charset="0"/>
            </a:endParaRPr>
          </a:p>
          <a:p>
            <a:pPr marL="0" indent="0">
              <a:buFontTx/>
              <a:buNone/>
            </a:pPr>
            <a:r>
              <a:rPr lang="en-US" altLang="ja-JP" sz="1700" dirty="0" smtClean="0">
                <a:solidFill>
                  <a:srgbClr val="FF0000"/>
                </a:solidFill>
                <a:latin typeface="Consolas" pitchFamily="49" charset="0"/>
                <a:cs typeface="Consolas" pitchFamily="49" charset="0"/>
              </a:rPr>
              <a:t> </a:t>
            </a:r>
            <a:endParaRPr lang="en-US" altLang="ja-JP" sz="1700" dirty="0">
              <a:solidFill>
                <a:srgbClr val="FF0000"/>
              </a:solidFill>
              <a:latin typeface="Consolas" pitchFamily="49" charset="0"/>
              <a:cs typeface="Consolas" pitchFamily="49" charset="0"/>
            </a:endParaRPr>
          </a:p>
          <a:p>
            <a:pPr marL="0" indent="0">
              <a:buFontTx/>
              <a:buNone/>
            </a:pPr>
            <a:r>
              <a:rPr lang="en-US" altLang="ja-JP" sz="1700" dirty="0" smtClean="0">
                <a:latin typeface="Consolas" pitchFamily="49" charset="0"/>
                <a:cs typeface="Consolas" pitchFamily="49" charset="0"/>
              </a:rPr>
              <a:t>}  </a:t>
            </a:r>
          </a:p>
        </p:txBody>
      </p:sp>
      <p:sp>
        <p:nvSpPr>
          <p:cNvPr id="9" name="角丸四角形吹き出し 8"/>
          <p:cNvSpPr/>
          <p:nvPr/>
        </p:nvSpPr>
        <p:spPr>
          <a:xfrm>
            <a:off x="6102308" y="5071695"/>
            <a:ext cx="2772816" cy="648072"/>
          </a:xfrm>
          <a:prstGeom prst="wedgeRoundRectCallout">
            <a:avLst>
              <a:gd name="adj1" fmla="val -38144"/>
              <a:gd name="adj2" fmla="val -92315"/>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メソッド</a:t>
            </a:r>
            <a:r>
              <a:rPr lang="ja-JP" altLang="en-US" dirty="0" smtClean="0"/>
              <a:t>本体の一部まで</a:t>
            </a:r>
            <a:endParaRPr lang="en-US" altLang="ja-JP" dirty="0" smtClean="0"/>
          </a:p>
          <a:p>
            <a:pPr algn="ctr"/>
            <a:r>
              <a:rPr kumimoji="1" lang="ja-JP" altLang="en-US" dirty="0" smtClean="0"/>
              <a:t>入力</a:t>
            </a:r>
            <a:endParaRPr kumimoji="1" lang="ja-JP" altLang="en-US" dirty="0"/>
          </a:p>
        </p:txBody>
      </p:sp>
    </p:spTree>
    <p:extLst>
      <p:ext uri="{BB962C8B-B14F-4D97-AF65-F5344CB8AC3E}">
        <p14:creationId xmlns:p14="http://schemas.microsoft.com/office/powerpoint/2010/main" val="8603839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457200" y="1600200"/>
            <a:ext cx="8291264" cy="4525963"/>
          </a:xfrm>
        </p:spPr>
        <p:txBody>
          <a:bodyPr/>
          <a:lstStyle/>
          <a:p>
            <a:r>
              <a:rPr kumimoji="1" lang="ja-JP" altLang="en-US" dirty="0" smtClean="0"/>
              <a:t>まとめ</a:t>
            </a:r>
            <a:endParaRPr kumimoji="1" lang="en-US" altLang="ja-JP" dirty="0" smtClean="0"/>
          </a:p>
          <a:p>
            <a:pPr lvl="1"/>
            <a:r>
              <a:rPr lang="en-US" altLang="ja-JP" dirty="0" smtClean="0"/>
              <a:t>API </a:t>
            </a:r>
            <a:r>
              <a:rPr lang="ja-JP" altLang="en-US" dirty="0" smtClean="0"/>
              <a:t>集合を開発者に</a:t>
            </a:r>
            <a:r>
              <a:rPr lang="ja-JP" altLang="en-US" dirty="0"/>
              <a:t>推薦</a:t>
            </a:r>
            <a:r>
              <a:rPr lang="ja-JP" altLang="en-US" dirty="0" smtClean="0"/>
              <a:t>する</a:t>
            </a:r>
            <a:r>
              <a:rPr lang="ja-JP" altLang="en-US" dirty="0"/>
              <a:t>ことで開発効率を向上させる手法を</a:t>
            </a:r>
            <a:r>
              <a:rPr lang="ja-JP" altLang="en-US" dirty="0" smtClean="0"/>
              <a:t>提案</a:t>
            </a:r>
            <a:endParaRPr lang="en-US" altLang="ja-JP" dirty="0"/>
          </a:p>
          <a:p>
            <a:pPr lvl="1"/>
            <a:r>
              <a:rPr lang="ja-JP" altLang="en-US" dirty="0" smtClean="0"/>
              <a:t>推薦する </a:t>
            </a:r>
            <a:r>
              <a:rPr lang="en-US" altLang="ja-JP" dirty="0" smtClean="0"/>
              <a:t>API </a:t>
            </a:r>
            <a:r>
              <a:rPr lang="ja-JP" altLang="en-US" dirty="0" smtClean="0"/>
              <a:t>集合は相関ルールマイニングで</a:t>
            </a:r>
            <a:r>
              <a:rPr lang="en-US" altLang="ja-JP" dirty="0"/>
              <a:t/>
            </a:r>
            <a:br>
              <a:rPr lang="en-US" altLang="ja-JP" dirty="0"/>
            </a:br>
            <a:r>
              <a:rPr lang="ja-JP" altLang="en-US" dirty="0" smtClean="0"/>
              <a:t>学習した </a:t>
            </a:r>
            <a:r>
              <a:rPr lang="en-US" altLang="ja-JP" dirty="0" smtClean="0"/>
              <a:t>API </a:t>
            </a:r>
            <a:r>
              <a:rPr lang="ja-JP" altLang="en-US" dirty="0" smtClean="0"/>
              <a:t>利用実績を使用</a:t>
            </a:r>
            <a:endParaRPr kumimoji="1" lang="en-US" altLang="ja-JP" dirty="0" smtClean="0"/>
          </a:p>
          <a:p>
            <a:r>
              <a:rPr lang="ja-JP" altLang="en-US" dirty="0"/>
              <a:t>今後の</a:t>
            </a:r>
            <a:r>
              <a:rPr lang="ja-JP" altLang="en-US" dirty="0" smtClean="0"/>
              <a:t>課題</a:t>
            </a:r>
            <a:endParaRPr lang="en-US" altLang="ja-JP" dirty="0" smtClean="0"/>
          </a:p>
          <a:p>
            <a:pPr lvl="1"/>
            <a:r>
              <a:rPr kumimoji="1" lang="en-US" altLang="ja-JP" dirty="0" smtClean="0"/>
              <a:t>API </a:t>
            </a:r>
            <a:r>
              <a:rPr lang="ja-JP" altLang="en-US" dirty="0"/>
              <a:t>を</a:t>
            </a:r>
            <a:r>
              <a:rPr kumimoji="1" lang="ja-JP" altLang="en-US" dirty="0" smtClean="0"/>
              <a:t>集合としてではなく列として推薦</a:t>
            </a:r>
            <a:endParaRPr kumimoji="1" lang="en-US" altLang="ja-JP" dirty="0" smtClean="0"/>
          </a:p>
          <a:p>
            <a:pPr lvl="1"/>
            <a:r>
              <a:rPr kumimoji="1" lang="ja-JP" altLang="en-US" dirty="0" smtClean="0"/>
              <a:t>メソッド本体にコードを記述した後に使用できる</a:t>
            </a:r>
            <a:r>
              <a:rPr kumimoji="1" lang="en-US" altLang="ja-JP" dirty="0" smtClean="0"/>
              <a:t/>
            </a:r>
            <a:br>
              <a:rPr kumimoji="1" lang="en-US" altLang="ja-JP" dirty="0" smtClean="0"/>
            </a:br>
            <a:r>
              <a:rPr kumimoji="1" lang="ja-JP" altLang="en-US" dirty="0" smtClean="0"/>
              <a:t>コード補完手法と連携</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30</a:t>
            </a:fld>
            <a:endParaRPr kumimoji="1" lang="ja-JP" altLang="en-US"/>
          </a:p>
        </p:txBody>
      </p:sp>
    </p:spTree>
    <p:extLst>
      <p:ext uri="{BB962C8B-B14F-4D97-AF65-F5344CB8AC3E}">
        <p14:creationId xmlns:p14="http://schemas.microsoft.com/office/powerpoint/2010/main" val="25567323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203978" y="6453336"/>
            <a:ext cx="8112438" cy="30777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altLang="ja-JP" sz="1400" dirty="0" smtClean="0">
                <a:solidFill>
                  <a:schemeClr val="bg1">
                    <a:lumMod val="50000"/>
                  </a:schemeClr>
                </a:solidFill>
              </a:rPr>
              <a:t>[1] </a:t>
            </a:r>
            <a:r>
              <a:rPr lang="ja-JP" altLang="en-US" sz="1400" dirty="0">
                <a:solidFill>
                  <a:schemeClr val="bg1">
                    <a:lumMod val="50000"/>
                  </a:schemeClr>
                </a:solidFill>
              </a:rPr>
              <a:t>山本哲男・吉田則裕・</a:t>
            </a:r>
            <a:r>
              <a:rPr lang="ja-JP" altLang="en-US" sz="1400" dirty="0" smtClean="0">
                <a:solidFill>
                  <a:schemeClr val="bg1">
                    <a:lumMod val="50000"/>
                  </a:schemeClr>
                </a:solidFill>
              </a:rPr>
              <a:t>肥後芳樹 </a:t>
            </a:r>
            <a:r>
              <a:rPr lang="en-US" altLang="ja-JP" sz="1400" dirty="0" smtClean="0">
                <a:solidFill>
                  <a:schemeClr val="bg1">
                    <a:lumMod val="50000"/>
                  </a:schemeClr>
                </a:solidFill>
              </a:rPr>
              <a:t>(2011) </a:t>
            </a:r>
            <a:r>
              <a:rPr lang="ja-JP" altLang="en-US" sz="1400" dirty="0" smtClean="0">
                <a:solidFill>
                  <a:schemeClr val="bg1">
                    <a:lumMod val="50000"/>
                  </a:schemeClr>
                </a:solidFill>
              </a:rPr>
              <a:t>     「</a:t>
            </a:r>
            <a:r>
              <a:rPr lang="ja-JP" altLang="en-US" sz="1400" dirty="0">
                <a:solidFill>
                  <a:schemeClr val="bg1">
                    <a:lumMod val="50000"/>
                  </a:schemeClr>
                </a:solidFill>
              </a:rPr>
              <a:t>ソースコードコーパスを利用したシームレスな再利用</a:t>
            </a:r>
            <a:r>
              <a:rPr lang="ja-JP" altLang="en-US" sz="1400" dirty="0" smtClean="0">
                <a:solidFill>
                  <a:schemeClr val="bg1">
                    <a:lumMod val="50000"/>
                  </a:schemeClr>
                </a:solidFill>
              </a:rPr>
              <a:t>支援」</a:t>
            </a:r>
            <a:endParaRPr kumimoji="1" lang="ja-JP" altLang="en-US" sz="1400" dirty="0">
              <a:solidFill>
                <a:schemeClr val="bg1">
                  <a:lumMod val="50000"/>
                </a:schemeClr>
              </a:solidFill>
            </a:endParaRPr>
          </a:p>
        </p:txBody>
      </p:sp>
      <p:sp>
        <p:nvSpPr>
          <p:cNvPr id="2" name="タイトル 1"/>
          <p:cNvSpPr>
            <a:spLocks noGrp="1"/>
          </p:cNvSpPr>
          <p:nvPr>
            <p:ph type="title"/>
          </p:nvPr>
        </p:nvSpPr>
        <p:spPr/>
        <p:txBody>
          <a:bodyPr/>
          <a:lstStyle/>
          <a:p>
            <a:r>
              <a:rPr lang="ja-JP" altLang="en-US" dirty="0"/>
              <a:t>メソッド本体の情報に基づく</a:t>
            </a:r>
            <a:r>
              <a:rPr lang="en-US" altLang="ja-JP" dirty="0"/>
              <a:t/>
            </a:r>
            <a:br>
              <a:rPr lang="en-US" altLang="ja-JP" dirty="0"/>
            </a:br>
            <a:r>
              <a:rPr lang="ja-JP" altLang="en-US" dirty="0"/>
              <a:t>コード推薦手法</a:t>
            </a:r>
            <a:r>
              <a:rPr lang="en-US" altLang="ja-JP" dirty="0"/>
              <a:t>[1]</a:t>
            </a:r>
            <a:endParaRPr kumimoji="1" lang="ja-JP" altLang="en-US" dirty="0"/>
          </a:p>
        </p:txBody>
      </p:sp>
      <p:sp>
        <p:nvSpPr>
          <p:cNvPr id="3" name="コンテンツ プレースホルダー 2"/>
          <p:cNvSpPr>
            <a:spLocks noGrp="1"/>
          </p:cNvSpPr>
          <p:nvPr>
            <p:ph idx="1"/>
          </p:nvPr>
        </p:nvSpPr>
        <p:spPr>
          <a:xfrm>
            <a:off x="323528" y="1600200"/>
            <a:ext cx="8523076" cy="4525963"/>
          </a:xfrm>
        </p:spPr>
        <p:txBody>
          <a:bodyPr/>
          <a:lstStyle/>
          <a:p>
            <a:r>
              <a:rPr lang="ja-JP" altLang="en-US" sz="2800" dirty="0"/>
              <a:t>メソッド本体に記述したコード片に続くであろう</a:t>
            </a:r>
            <a:r>
              <a:rPr lang="en-US" altLang="ja-JP" sz="2800" dirty="0"/>
              <a:t/>
            </a:r>
            <a:br>
              <a:rPr lang="en-US" altLang="ja-JP" sz="2800" dirty="0"/>
            </a:br>
            <a:r>
              <a:rPr lang="ja-JP" altLang="en-US" sz="2800" dirty="0"/>
              <a:t>ソースコードの候補を推薦</a:t>
            </a:r>
            <a:endParaRPr lang="en-US" altLang="ja-JP" sz="2800" dirty="0"/>
          </a:p>
          <a:p>
            <a:pPr lvl="1"/>
            <a:r>
              <a:rPr lang="en-US" altLang="ja-JP" sz="2400" dirty="0"/>
              <a:t>API </a:t>
            </a:r>
            <a:r>
              <a:rPr lang="ja-JP" altLang="en-US" sz="2400" dirty="0"/>
              <a:t>がどのように使われるかを開発者に提示</a:t>
            </a:r>
            <a:endParaRPr lang="en-US" altLang="ja-JP" sz="2400" dirty="0"/>
          </a:p>
          <a:p>
            <a:r>
              <a:rPr lang="ja-JP" altLang="en-US" sz="2800" dirty="0"/>
              <a:t>使用する数個の </a:t>
            </a:r>
            <a:r>
              <a:rPr lang="en-US" altLang="ja-JP" sz="2800" dirty="0"/>
              <a:t>API </a:t>
            </a:r>
            <a:r>
              <a:rPr lang="ja-JP" altLang="en-US" sz="2800" dirty="0"/>
              <a:t>を記述してから使用</a:t>
            </a:r>
            <a:endParaRPr lang="en-US" altLang="ja-JP" sz="2800" dirty="0"/>
          </a:p>
          <a:p>
            <a:pPr lvl="1"/>
            <a:r>
              <a:rPr lang="ja-JP" altLang="en-US" sz="2400" dirty="0"/>
              <a:t>使用すべき </a:t>
            </a:r>
            <a:r>
              <a:rPr lang="en-US" altLang="ja-JP" sz="2400" dirty="0"/>
              <a:t>API </a:t>
            </a:r>
            <a:r>
              <a:rPr lang="ja-JP" altLang="en-US" sz="2400" dirty="0"/>
              <a:t>が分からないと使えないのが弱点</a:t>
            </a:r>
            <a:endParaRPr lang="en-US" altLang="ja-JP" sz="2400" dirty="0"/>
          </a:p>
        </p:txBody>
      </p:sp>
      <p:sp>
        <p:nvSpPr>
          <p:cNvPr id="4" name="スライド番号プレースホルダー 3"/>
          <p:cNvSpPr>
            <a:spLocks noGrp="1"/>
          </p:cNvSpPr>
          <p:nvPr>
            <p:ph type="sldNum" sz="quarter" idx="12"/>
          </p:nvPr>
        </p:nvSpPr>
        <p:spPr>
          <a:xfrm>
            <a:off x="7741791" y="6308725"/>
            <a:ext cx="1150938" cy="288925"/>
          </a:xfrm>
        </p:spPr>
        <p:txBody>
          <a:bodyPr/>
          <a:lstStyle/>
          <a:p>
            <a:fld id="{D107AE14-7D38-429E-BA74-83A8F11D054D}" type="slidenum">
              <a:rPr kumimoji="1" lang="ja-JP" altLang="en-US" smtClean="0"/>
              <a:t>4</a:t>
            </a:fld>
            <a:endParaRPr kumimoji="1" lang="ja-JP" altLang="en-US"/>
          </a:p>
        </p:txBody>
      </p:sp>
      <p:sp>
        <p:nvSpPr>
          <p:cNvPr id="6" name="Document"/>
          <p:cNvSpPr txBox="1">
            <a:spLocks noEditPoints="1" noChangeArrowheads="1"/>
          </p:cNvSpPr>
          <p:nvPr/>
        </p:nvSpPr>
        <p:spPr bwMode="auto">
          <a:xfrm>
            <a:off x="323528" y="4077072"/>
            <a:ext cx="8749298" cy="2297480"/>
          </a:xfrm>
          <a:prstGeom prst="foldedCorner">
            <a:avLst>
              <a:gd name="adj" fmla="val 9055"/>
            </a:avLst>
          </a:prstGeom>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700" b="1" dirty="0" smtClean="0">
                <a:solidFill>
                  <a:srgbClr val="CC00FF"/>
                </a:solidFill>
                <a:latin typeface="Consolas" pitchFamily="49" charset="0"/>
                <a:cs typeface="Consolas" pitchFamily="49" charset="0"/>
              </a:rPr>
              <a:t>private String </a:t>
            </a:r>
            <a:r>
              <a:rPr lang="en-US" altLang="ja-JP" sz="1700" dirty="0" err="1" smtClean="0">
                <a:latin typeface="Consolas" pitchFamily="49" charset="0"/>
                <a:cs typeface="Consolas" pitchFamily="49" charset="0"/>
              </a:rPr>
              <a:t>findPath</a:t>
            </a:r>
            <a:r>
              <a:rPr lang="en-US" altLang="ja-JP" sz="1700" dirty="0" smtClean="0">
                <a:latin typeface="Consolas" pitchFamily="49" charset="0"/>
                <a:cs typeface="Consolas" pitchFamily="49" charset="0"/>
              </a:rPr>
              <a:t> (String </a:t>
            </a:r>
            <a:r>
              <a:rPr lang="en-US" altLang="ja-JP" sz="1700" dirty="0" err="1" smtClean="0">
                <a:latin typeface="Consolas" pitchFamily="49" charset="0"/>
                <a:cs typeface="Consolas" pitchFamily="49" charset="0"/>
              </a:rPr>
              <a:t>parentPath</a:t>
            </a:r>
            <a:r>
              <a:rPr lang="en-US" altLang="ja-JP" sz="1700" dirty="0" smtClean="0">
                <a:latin typeface="Consolas" pitchFamily="49" charset="0"/>
                <a:cs typeface="Consolas" pitchFamily="49" charset="0"/>
              </a:rPr>
              <a:t>, String </a:t>
            </a:r>
            <a:r>
              <a:rPr lang="en-US" altLang="ja-JP" sz="1700" dirty="0" err="1" smtClean="0">
                <a:latin typeface="Consolas" pitchFamily="49" charset="0"/>
                <a:cs typeface="Consolas" pitchFamily="49" charset="0"/>
              </a:rPr>
              <a:t>soughtPathElement</a:t>
            </a:r>
            <a:r>
              <a:rPr lang="en-US" altLang="ja-JP" sz="1700" dirty="0" smtClean="0">
                <a:latin typeface="Consolas" pitchFamily="49" charset="0"/>
                <a:cs typeface="Consolas" pitchFamily="49" charset="0"/>
              </a:rPr>
              <a:t>) {</a:t>
            </a:r>
          </a:p>
          <a:p>
            <a:pPr marL="0" indent="0">
              <a:buFontTx/>
              <a:buNone/>
            </a:pPr>
            <a:r>
              <a:rPr lang="en-US" altLang="ja-JP" sz="1700" dirty="0" smtClean="0">
                <a:latin typeface="Consolas" pitchFamily="49" charset="0"/>
                <a:cs typeface="Consolas" pitchFamily="49" charset="0"/>
              </a:rPr>
              <a:t>    </a:t>
            </a:r>
            <a:r>
              <a:rPr lang="en-US" altLang="ja-JP" sz="1700" dirty="0" err="1" smtClean="0">
                <a:latin typeface="Consolas" pitchFamily="49" charset="0"/>
                <a:cs typeface="Consolas" pitchFamily="49" charset="0"/>
              </a:rPr>
              <a:t>FTPFile</a:t>
            </a:r>
            <a:r>
              <a:rPr lang="en-US" altLang="ja-JP" sz="1700" dirty="0" smtClean="0">
                <a:latin typeface="Consolas" pitchFamily="49" charset="0"/>
                <a:cs typeface="Consolas" pitchFamily="49" charset="0"/>
              </a:rPr>
              <a:t>[] </a:t>
            </a:r>
            <a:r>
              <a:rPr lang="en-US" altLang="ja-JP" sz="1700" dirty="0" err="1" smtClean="0">
                <a:latin typeface="Consolas" pitchFamily="49" charset="0"/>
                <a:cs typeface="Consolas" pitchFamily="49" charset="0"/>
              </a:rPr>
              <a:t>theFiles</a:t>
            </a:r>
            <a:r>
              <a:rPr lang="en-US" altLang="ja-JP" sz="1700" dirty="0" smtClean="0">
                <a:latin typeface="Consolas" pitchFamily="49" charset="0"/>
                <a:cs typeface="Consolas" pitchFamily="49" charset="0"/>
              </a:rPr>
              <a:t> = </a:t>
            </a:r>
            <a:r>
              <a:rPr lang="en-US" altLang="ja-JP" sz="1700" dirty="0" err="1" smtClean="0">
                <a:latin typeface="Consolas" pitchFamily="49" charset="0"/>
                <a:cs typeface="Consolas" pitchFamily="49" charset="0"/>
              </a:rPr>
              <a:t>listFiles</a:t>
            </a:r>
            <a:r>
              <a:rPr lang="en-US" altLang="ja-JP" sz="1700" dirty="0" smtClean="0">
                <a:latin typeface="Consolas" pitchFamily="49" charset="0"/>
                <a:cs typeface="Consolas" pitchFamily="49" charset="0"/>
              </a:rPr>
              <a:t>(</a:t>
            </a:r>
            <a:r>
              <a:rPr lang="en-US" altLang="ja-JP" sz="1700" dirty="0" err="1" smtClean="0">
                <a:latin typeface="Consolas" pitchFamily="49" charset="0"/>
                <a:cs typeface="Consolas" pitchFamily="49" charset="0"/>
              </a:rPr>
              <a:t>parentPath,false</a:t>
            </a:r>
            <a:r>
              <a:rPr lang="en-US" altLang="ja-JP" sz="1700" dirty="0" smtClean="0">
                <a:latin typeface="Consolas" pitchFamily="49" charset="0"/>
                <a:cs typeface="Consolas" pitchFamily="49" charset="0"/>
              </a:rPr>
              <a:t>);</a:t>
            </a:r>
          </a:p>
          <a:p>
            <a:pPr marL="0" indent="0">
              <a:buFontTx/>
              <a:buNone/>
            </a:pPr>
            <a:r>
              <a:rPr lang="en-US" altLang="ja-JP" sz="1700" dirty="0" smtClean="0">
                <a:latin typeface="Consolas" pitchFamily="49" charset="0"/>
                <a:cs typeface="Consolas" pitchFamily="49" charset="0"/>
              </a:rPr>
              <a:t>    </a:t>
            </a:r>
            <a:r>
              <a:rPr lang="en-US" altLang="ja-JP" sz="1700" dirty="0" smtClean="0">
                <a:solidFill>
                  <a:srgbClr val="FF0000"/>
                </a:solidFill>
                <a:latin typeface="Consolas" pitchFamily="49" charset="0"/>
                <a:cs typeface="Consolas" pitchFamily="49" charset="0"/>
              </a:rPr>
              <a:t>if (</a:t>
            </a:r>
            <a:r>
              <a:rPr lang="en-US" altLang="ja-JP" sz="1700" dirty="0" err="1" smtClean="0">
                <a:solidFill>
                  <a:srgbClr val="FF0000"/>
                </a:solidFill>
                <a:latin typeface="Consolas" pitchFamily="49" charset="0"/>
                <a:cs typeface="Consolas" pitchFamily="49" charset="0"/>
              </a:rPr>
              <a:t>theFiles</a:t>
            </a:r>
            <a:r>
              <a:rPr lang="en-US" altLang="ja-JP" sz="1700" dirty="0" smtClean="0">
                <a:solidFill>
                  <a:srgbClr val="FF0000"/>
                </a:solidFill>
                <a:latin typeface="Consolas" pitchFamily="49" charset="0"/>
                <a:cs typeface="Consolas" pitchFamily="49" charset="0"/>
              </a:rPr>
              <a:t> == null) {</a:t>
            </a:r>
          </a:p>
          <a:p>
            <a:pPr marL="0" indent="0">
              <a:buFontTx/>
              <a:buNone/>
            </a:pPr>
            <a:r>
              <a:rPr lang="en-US" altLang="ja-JP" sz="1700" dirty="0" smtClean="0">
                <a:solidFill>
                  <a:srgbClr val="FF0000"/>
                </a:solidFill>
                <a:latin typeface="Consolas" pitchFamily="49" charset="0"/>
                <a:cs typeface="Consolas" pitchFamily="49" charset="0"/>
              </a:rPr>
              <a:t>        return null;</a:t>
            </a:r>
          </a:p>
          <a:p>
            <a:pPr marL="0" indent="0">
              <a:buFontTx/>
              <a:buNone/>
            </a:pPr>
            <a:r>
              <a:rPr lang="en-US" altLang="ja-JP" sz="1700" dirty="0">
                <a:solidFill>
                  <a:srgbClr val="FF0000"/>
                </a:solidFill>
                <a:latin typeface="Consolas" pitchFamily="49" charset="0"/>
                <a:cs typeface="Consolas" pitchFamily="49" charset="0"/>
              </a:rPr>
              <a:t> </a:t>
            </a:r>
            <a:r>
              <a:rPr lang="en-US" altLang="ja-JP" sz="1700" dirty="0" smtClean="0">
                <a:solidFill>
                  <a:srgbClr val="FF0000"/>
                </a:solidFill>
                <a:latin typeface="Consolas" pitchFamily="49" charset="0"/>
                <a:cs typeface="Consolas" pitchFamily="49" charset="0"/>
              </a:rPr>
              <a:t>   }</a:t>
            </a:r>
          </a:p>
          <a:p>
            <a:pPr marL="0" indent="0">
              <a:buFontTx/>
              <a:buNone/>
            </a:pPr>
            <a:r>
              <a:rPr lang="en-US" altLang="ja-JP" sz="1700" dirty="0" smtClean="0">
                <a:solidFill>
                  <a:srgbClr val="FF0000"/>
                </a:solidFill>
                <a:latin typeface="Consolas" pitchFamily="49" charset="0"/>
                <a:cs typeface="Consolas" pitchFamily="49" charset="0"/>
              </a:rPr>
              <a:t>    ...</a:t>
            </a:r>
            <a:endParaRPr lang="en-US" altLang="ja-JP" sz="1700" dirty="0">
              <a:solidFill>
                <a:srgbClr val="FF0000"/>
              </a:solidFill>
              <a:latin typeface="Consolas" pitchFamily="49" charset="0"/>
              <a:cs typeface="Consolas" pitchFamily="49" charset="0"/>
            </a:endParaRPr>
          </a:p>
          <a:p>
            <a:pPr marL="0" indent="0">
              <a:buFontTx/>
              <a:buNone/>
            </a:pPr>
            <a:r>
              <a:rPr lang="en-US" altLang="ja-JP" sz="1700" dirty="0" smtClean="0">
                <a:latin typeface="Consolas" pitchFamily="49" charset="0"/>
                <a:cs typeface="Consolas" pitchFamily="49" charset="0"/>
              </a:rPr>
              <a:t>}  </a:t>
            </a:r>
          </a:p>
        </p:txBody>
      </p:sp>
      <p:sp>
        <p:nvSpPr>
          <p:cNvPr id="10" name="角丸四角形吹き出し 9"/>
          <p:cNvSpPr/>
          <p:nvPr/>
        </p:nvSpPr>
        <p:spPr>
          <a:xfrm>
            <a:off x="3131840" y="5587577"/>
            <a:ext cx="2222376" cy="648072"/>
          </a:xfrm>
          <a:prstGeom prst="wedgeRoundRectCallout">
            <a:avLst>
              <a:gd name="adj1" fmla="val -37937"/>
              <a:gd name="adj2" fmla="val -110799"/>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入力した文に続く</a:t>
            </a:r>
            <a:r>
              <a:rPr kumimoji="1" lang="en-US" altLang="ja-JP" dirty="0" smtClean="0"/>
              <a:t/>
            </a:r>
            <a:br>
              <a:rPr kumimoji="1" lang="en-US" altLang="ja-JP" dirty="0" smtClean="0"/>
            </a:br>
            <a:r>
              <a:rPr lang="ja-JP" altLang="en-US" dirty="0"/>
              <a:t>ソースコード</a:t>
            </a:r>
            <a:r>
              <a:rPr kumimoji="1" lang="ja-JP" altLang="en-US" dirty="0" smtClean="0"/>
              <a:t>を挿入</a:t>
            </a:r>
            <a:endParaRPr kumimoji="1" lang="ja-JP" altLang="en-US" dirty="0"/>
          </a:p>
        </p:txBody>
      </p:sp>
    </p:spTree>
    <p:extLst>
      <p:ext uri="{BB962C8B-B14F-4D97-AF65-F5344CB8AC3E}">
        <p14:creationId xmlns:p14="http://schemas.microsoft.com/office/powerpoint/2010/main" val="3682971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528192"/>
            <a:ext cx="8291264" cy="5141168"/>
          </a:xfrm>
        </p:spPr>
        <p:style>
          <a:lnRef idx="2">
            <a:schemeClr val="accent3"/>
          </a:lnRef>
          <a:fillRef idx="1">
            <a:schemeClr val="lt1"/>
          </a:fillRef>
          <a:effectRef idx="0">
            <a:schemeClr val="accent3"/>
          </a:effectRef>
          <a:fontRef idx="minor">
            <a:schemeClr val="dk1"/>
          </a:fontRef>
        </p:style>
        <p:txBody>
          <a:bodyPr>
            <a:normAutofit/>
          </a:bodyPr>
          <a:lstStyle/>
          <a:p>
            <a:r>
              <a:rPr lang="ja-JP" altLang="en-US" sz="2800" dirty="0"/>
              <a:t>記述</a:t>
            </a:r>
            <a:r>
              <a:rPr lang="ja-JP" altLang="en-US" sz="2800" dirty="0" smtClean="0"/>
              <a:t>したメソッド名やその周辺の識別子から，</a:t>
            </a:r>
            <a:r>
              <a:rPr lang="en-US" altLang="ja-JP" sz="2800" dirty="0"/>
              <a:t/>
            </a:r>
            <a:br>
              <a:rPr lang="en-US" altLang="ja-JP" sz="2800" dirty="0"/>
            </a:br>
            <a:r>
              <a:rPr kumimoji="1" lang="ja-JP" altLang="en-US" sz="2800" dirty="0" smtClean="0"/>
              <a:t>メソッド本体に適した呼び出しメソッドの組を推薦</a:t>
            </a:r>
            <a:endParaRPr kumimoji="1" lang="en-US" altLang="ja-JP" sz="2800" dirty="0" smtClean="0"/>
          </a:p>
          <a:p>
            <a:pPr lvl="1"/>
            <a:r>
              <a:rPr lang="ja-JP" altLang="en-US" sz="2400" dirty="0" smtClean="0"/>
              <a:t>どの </a:t>
            </a:r>
            <a:r>
              <a:rPr lang="en-US" altLang="ja-JP" sz="2400" dirty="0" smtClean="0"/>
              <a:t>API </a:t>
            </a:r>
            <a:r>
              <a:rPr lang="ja-JP" altLang="en-US" sz="2400" dirty="0" smtClean="0"/>
              <a:t>を使うべきかを開発者に提示</a:t>
            </a:r>
            <a:endParaRPr kumimoji="1" lang="en-US" altLang="ja-JP" sz="2400" dirty="0" smtClean="0"/>
          </a:p>
          <a:p>
            <a:r>
              <a:rPr lang="ja-JP" altLang="en-US" sz="2800" dirty="0" smtClean="0"/>
              <a:t>メソッド本体を記述していない状態で使用</a:t>
            </a:r>
            <a:endParaRPr lang="en-US" altLang="ja-JP" sz="2800" dirty="0" smtClean="0"/>
          </a:p>
          <a:p>
            <a:pPr lvl="1"/>
            <a:r>
              <a:rPr lang="ja-JP" altLang="en-US" sz="2400" dirty="0" smtClean="0"/>
              <a:t>本体で使用する </a:t>
            </a:r>
            <a:r>
              <a:rPr lang="en-US" altLang="ja-JP" sz="2400" dirty="0" smtClean="0"/>
              <a:t>API </a:t>
            </a:r>
            <a:r>
              <a:rPr lang="ja-JP" altLang="en-US" sz="2400" dirty="0" smtClean="0"/>
              <a:t>が分からない人にも使用可能</a:t>
            </a:r>
            <a:endParaRPr lang="en-US" altLang="ja-JP" sz="2400" dirty="0" smtClean="0"/>
          </a:p>
        </p:txBody>
      </p:sp>
      <p:sp>
        <p:nvSpPr>
          <p:cNvPr id="4" name="スライド番号プレースホルダー 3"/>
          <p:cNvSpPr>
            <a:spLocks noGrp="1"/>
          </p:cNvSpPr>
          <p:nvPr>
            <p:ph type="sldNum" sz="quarter" idx="12"/>
          </p:nvPr>
        </p:nvSpPr>
        <p:spPr>
          <a:xfrm>
            <a:off x="7741791" y="6308725"/>
            <a:ext cx="1150938" cy="288925"/>
          </a:xfrm>
        </p:spPr>
        <p:txBody>
          <a:bodyPr/>
          <a:lstStyle/>
          <a:p>
            <a:fld id="{D107AE14-7D38-429E-BA74-83A8F11D054D}" type="slidenum">
              <a:rPr kumimoji="1" lang="ja-JP" altLang="en-US" smtClean="0"/>
              <a:t>5</a:t>
            </a:fld>
            <a:endParaRPr kumimoji="1" lang="ja-JP" altLang="en-US"/>
          </a:p>
        </p:txBody>
      </p:sp>
      <p:sp>
        <p:nvSpPr>
          <p:cNvPr id="6" name="Document"/>
          <p:cNvSpPr txBox="1">
            <a:spLocks noEditPoints="1" noChangeArrowheads="1"/>
          </p:cNvSpPr>
          <p:nvPr/>
        </p:nvSpPr>
        <p:spPr bwMode="auto">
          <a:xfrm>
            <a:off x="899592" y="4509120"/>
            <a:ext cx="7272808" cy="1836204"/>
          </a:xfrm>
          <a:prstGeom prst="foldedCorner">
            <a:avLst>
              <a:gd name="adj" fmla="val 9055"/>
            </a:avLst>
          </a:prstGeom>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700" b="1" dirty="0" smtClean="0">
                <a:solidFill>
                  <a:srgbClr val="CC00FF"/>
                </a:solidFill>
                <a:latin typeface="Consolas" pitchFamily="49" charset="0"/>
                <a:cs typeface="Consolas" pitchFamily="49" charset="0"/>
              </a:rPr>
              <a:t>private String </a:t>
            </a:r>
            <a:r>
              <a:rPr lang="en-US" altLang="ja-JP" sz="1700" dirty="0" err="1" smtClean="0">
                <a:latin typeface="Consolas" pitchFamily="49" charset="0"/>
                <a:cs typeface="Consolas" pitchFamily="49" charset="0"/>
              </a:rPr>
              <a:t>findPath</a:t>
            </a:r>
            <a:endParaRPr lang="en-US" altLang="ja-JP" sz="1700" dirty="0" smtClean="0">
              <a:latin typeface="Consolas" pitchFamily="49" charset="0"/>
              <a:cs typeface="Consolas" pitchFamily="49" charset="0"/>
            </a:endParaRPr>
          </a:p>
        </p:txBody>
      </p:sp>
      <p:sp>
        <p:nvSpPr>
          <p:cNvPr id="9" name="角丸四角形吹き出し 8"/>
          <p:cNvSpPr/>
          <p:nvPr/>
        </p:nvSpPr>
        <p:spPr>
          <a:xfrm>
            <a:off x="3923928" y="5111858"/>
            <a:ext cx="1781478" cy="648072"/>
          </a:xfrm>
          <a:prstGeom prst="wedgeRoundRectCallout">
            <a:avLst>
              <a:gd name="adj1" fmla="val -79641"/>
              <a:gd name="adj2" fmla="val -77600"/>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メソッド名まで</a:t>
            </a:r>
            <a:r>
              <a:rPr kumimoji="1" lang="en-US" altLang="ja-JP" dirty="0" smtClean="0"/>
              <a:t/>
            </a:r>
            <a:br>
              <a:rPr kumimoji="1" lang="en-US" altLang="ja-JP" dirty="0" smtClean="0"/>
            </a:br>
            <a:r>
              <a:rPr kumimoji="1" lang="ja-JP" altLang="en-US" dirty="0" smtClean="0"/>
              <a:t>入力</a:t>
            </a:r>
            <a:endParaRPr kumimoji="1" lang="ja-JP" altLang="en-US" dirty="0"/>
          </a:p>
        </p:txBody>
      </p:sp>
    </p:spTree>
    <p:extLst>
      <p:ext uri="{BB962C8B-B14F-4D97-AF65-F5344CB8AC3E}">
        <p14:creationId xmlns:p14="http://schemas.microsoft.com/office/powerpoint/2010/main" val="1458274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a:xfrm>
            <a:off x="457200" y="1528192"/>
            <a:ext cx="8291264" cy="5141168"/>
          </a:xfrm>
        </p:spPr>
        <p:style>
          <a:lnRef idx="2">
            <a:schemeClr val="accent3"/>
          </a:lnRef>
          <a:fillRef idx="1">
            <a:schemeClr val="lt1"/>
          </a:fillRef>
          <a:effectRef idx="0">
            <a:schemeClr val="accent3"/>
          </a:effectRef>
          <a:fontRef idx="minor">
            <a:schemeClr val="dk1"/>
          </a:fontRef>
        </p:style>
        <p:txBody>
          <a:bodyPr>
            <a:normAutofit/>
          </a:bodyPr>
          <a:lstStyle/>
          <a:p>
            <a:r>
              <a:rPr lang="ja-JP" altLang="en-US" sz="2800" dirty="0"/>
              <a:t>記述したメソッド名やその周辺の識別子から，</a:t>
            </a:r>
            <a:r>
              <a:rPr lang="en-US" altLang="ja-JP" sz="2800" dirty="0"/>
              <a:t/>
            </a:r>
            <a:br>
              <a:rPr lang="en-US" altLang="ja-JP" sz="2800" dirty="0"/>
            </a:br>
            <a:r>
              <a:rPr lang="ja-JP" altLang="en-US" sz="2800" dirty="0"/>
              <a:t>メソッド本体に適した呼び出しメソッドの組を推薦</a:t>
            </a:r>
            <a:endParaRPr lang="en-US" altLang="ja-JP" sz="2800" dirty="0"/>
          </a:p>
          <a:p>
            <a:pPr lvl="1"/>
            <a:r>
              <a:rPr lang="ja-JP" altLang="en-US" sz="2400" dirty="0"/>
              <a:t>どの </a:t>
            </a:r>
            <a:r>
              <a:rPr lang="en-US" altLang="ja-JP" sz="2400" dirty="0"/>
              <a:t>API </a:t>
            </a:r>
            <a:r>
              <a:rPr lang="ja-JP" altLang="en-US" sz="2400" dirty="0"/>
              <a:t>を使うべきかを開発者に提示</a:t>
            </a:r>
            <a:endParaRPr lang="en-US" altLang="ja-JP" sz="2400" dirty="0"/>
          </a:p>
          <a:p>
            <a:r>
              <a:rPr lang="ja-JP" altLang="en-US" sz="2800" dirty="0"/>
              <a:t>メソッド</a:t>
            </a:r>
            <a:r>
              <a:rPr lang="ja-JP" altLang="en-US" sz="2800" dirty="0" smtClean="0"/>
              <a:t>本体を記述</a:t>
            </a:r>
            <a:r>
              <a:rPr lang="ja-JP" altLang="en-US" sz="2800" dirty="0"/>
              <a:t>して</a:t>
            </a:r>
            <a:r>
              <a:rPr lang="ja-JP" altLang="en-US" sz="2800" dirty="0" smtClean="0"/>
              <a:t>いない状態</a:t>
            </a:r>
            <a:r>
              <a:rPr lang="ja-JP" altLang="en-US" sz="2800" dirty="0"/>
              <a:t>で使用</a:t>
            </a:r>
            <a:endParaRPr lang="en-US" altLang="ja-JP" sz="2800" dirty="0"/>
          </a:p>
          <a:p>
            <a:pPr lvl="1"/>
            <a:r>
              <a:rPr lang="ja-JP" altLang="en-US" sz="2400" dirty="0"/>
              <a:t>本体で使用する </a:t>
            </a:r>
            <a:r>
              <a:rPr lang="en-US" altLang="ja-JP" sz="2400" dirty="0"/>
              <a:t>API </a:t>
            </a:r>
            <a:r>
              <a:rPr lang="ja-JP" altLang="en-US" sz="2400" dirty="0"/>
              <a:t>が</a:t>
            </a:r>
            <a:r>
              <a:rPr lang="ja-JP" altLang="en-US" sz="2400" dirty="0" smtClean="0"/>
              <a:t>分からない人にも使用可能</a:t>
            </a:r>
            <a:endParaRPr lang="en-US" altLang="ja-JP" sz="2400" dirty="0"/>
          </a:p>
        </p:txBody>
      </p:sp>
      <p:sp>
        <p:nvSpPr>
          <p:cNvPr id="4" name="スライド番号プレースホルダー 3"/>
          <p:cNvSpPr>
            <a:spLocks noGrp="1"/>
          </p:cNvSpPr>
          <p:nvPr>
            <p:ph type="sldNum" sz="quarter" idx="12"/>
          </p:nvPr>
        </p:nvSpPr>
        <p:spPr>
          <a:xfrm>
            <a:off x="7741791" y="6308725"/>
            <a:ext cx="1150938" cy="288925"/>
          </a:xfrm>
        </p:spPr>
        <p:txBody>
          <a:bodyPr/>
          <a:lstStyle/>
          <a:p>
            <a:fld id="{D107AE14-7D38-429E-BA74-83A8F11D054D}" type="slidenum">
              <a:rPr kumimoji="1" lang="ja-JP" altLang="en-US" smtClean="0"/>
              <a:t>6</a:t>
            </a:fld>
            <a:endParaRPr kumimoji="1" lang="ja-JP" altLang="en-US"/>
          </a:p>
        </p:txBody>
      </p:sp>
      <p:sp>
        <p:nvSpPr>
          <p:cNvPr id="6" name="Document"/>
          <p:cNvSpPr txBox="1">
            <a:spLocks noEditPoints="1" noChangeArrowheads="1"/>
          </p:cNvSpPr>
          <p:nvPr/>
        </p:nvSpPr>
        <p:spPr bwMode="auto">
          <a:xfrm>
            <a:off x="899592" y="4509120"/>
            <a:ext cx="7272808" cy="1836204"/>
          </a:xfrm>
          <a:prstGeom prst="foldedCorner">
            <a:avLst>
              <a:gd name="adj" fmla="val 9055"/>
            </a:avLst>
          </a:prstGeom>
          <a:ln w="9525" cap="flat" cmpd="sng" algn="ctr">
            <a:solidFill>
              <a:schemeClr val="accent5">
                <a:shade val="95000"/>
                <a:satMod val="105000"/>
              </a:schemeClr>
            </a:solidFill>
            <a:prstDash val="solid"/>
            <a:headEnd/>
            <a:tailEn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dk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dk1"/>
                </a:solidFill>
                <a:latin typeface="+mn-lt"/>
                <a:ea typeface="+mn-ea"/>
                <a:cs typeface="+mn-cs"/>
              </a:defRPr>
            </a:lvl2pPr>
            <a:lvl3pPr marL="1143000" indent="-228600" algn="l" rtl="0" eaLnBrk="1" fontAlgn="base" hangingPunct="1">
              <a:spcBef>
                <a:spcPct val="20000"/>
              </a:spcBef>
              <a:spcAft>
                <a:spcPct val="0"/>
              </a:spcAft>
              <a:buChar char="•"/>
              <a:defRPr kumimoji="1" sz="2400">
                <a:solidFill>
                  <a:schemeClr val="dk1"/>
                </a:solidFill>
                <a:latin typeface="+mn-lt"/>
                <a:ea typeface="+mn-ea"/>
                <a:cs typeface="+mn-cs"/>
              </a:defRPr>
            </a:lvl3pPr>
            <a:lvl4pPr marL="1600200" indent="-228600" algn="l" rtl="0" eaLnBrk="1" fontAlgn="base" hangingPunct="1">
              <a:spcBef>
                <a:spcPct val="20000"/>
              </a:spcBef>
              <a:spcAft>
                <a:spcPct val="0"/>
              </a:spcAft>
              <a:buChar char="–"/>
              <a:defRPr kumimoji="1" sz="2000">
                <a:solidFill>
                  <a:schemeClr val="dk1"/>
                </a:solidFill>
                <a:latin typeface="+mn-lt"/>
                <a:ea typeface="+mn-ea"/>
                <a:cs typeface="+mn-cs"/>
              </a:defRPr>
            </a:lvl4pPr>
            <a:lvl5pPr marL="2057400" indent="-228600" algn="l" rtl="0" eaLnBrk="1" fontAlgn="base" hangingPunct="1">
              <a:spcBef>
                <a:spcPct val="20000"/>
              </a:spcBef>
              <a:spcAft>
                <a:spcPct val="0"/>
              </a:spcAft>
              <a:buChar char="»"/>
              <a:defRPr kumimoji="1" sz="2000">
                <a:solidFill>
                  <a:schemeClr val="dk1"/>
                </a:solidFill>
                <a:latin typeface="+mn-lt"/>
                <a:ea typeface="+mn-ea"/>
                <a:cs typeface="+mn-cs"/>
              </a:defRPr>
            </a:lvl5pPr>
            <a:lvl6pPr marL="2514600" indent="-228600" algn="l" rtl="0" eaLnBrk="1" fontAlgn="base" hangingPunct="1">
              <a:spcBef>
                <a:spcPct val="20000"/>
              </a:spcBef>
              <a:spcAft>
                <a:spcPct val="0"/>
              </a:spcAft>
              <a:buChar char="»"/>
              <a:defRPr kumimoji="1" sz="2000">
                <a:solidFill>
                  <a:schemeClr val="dk1"/>
                </a:solidFill>
                <a:latin typeface="+mn-lt"/>
                <a:ea typeface="+mn-ea"/>
                <a:cs typeface="+mn-cs"/>
              </a:defRPr>
            </a:lvl6pPr>
            <a:lvl7pPr marL="2971800" indent="-228600" algn="l" rtl="0" eaLnBrk="1" fontAlgn="base" hangingPunct="1">
              <a:spcBef>
                <a:spcPct val="20000"/>
              </a:spcBef>
              <a:spcAft>
                <a:spcPct val="0"/>
              </a:spcAft>
              <a:buChar char="»"/>
              <a:defRPr kumimoji="1" sz="2000">
                <a:solidFill>
                  <a:schemeClr val="dk1"/>
                </a:solidFill>
                <a:latin typeface="+mn-lt"/>
                <a:ea typeface="+mn-ea"/>
                <a:cs typeface="+mn-cs"/>
              </a:defRPr>
            </a:lvl7pPr>
            <a:lvl8pPr marL="3429000" indent="-228600" algn="l" rtl="0" eaLnBrk="1" fontAlgn="base" hangingPunct="1">
              <a:spcBef>
                <a:spcPct val="20000"/>
              </a:spcBef>
              <a:spcAft>
                <a:spcPct val="0"/>
              </a:spcAft>
              <a:buChar char="»"/>
              <a:defRPr kumimoji="1" sz="2000">
                <a:solidFill>
                  <a:schemeClr val="dk1"/>
                </a:solidFill>
                <a:latin typeface="+mn-lt"/>
                <a:ea typeface="+mn-ea"/>
                <a:cs typeface="+mn-cs"/>
              </a:defRPr>
            </a:lvl8pPr>
            <a:lvl9pPr marL="3886200" indent="-228600" algn="l" rtl="0" eaLnBrk="1" fontAlgn="base" hangingPunct="1">
              <a:spcBef>
                <a:spcPct val="20000"/>
              </a:spcBef>
              <a:spcAft>
                <a:spcPct val="0"/>
              </a:spcAft>
              <a:buChar char="»"/>
              <a:defRPr kumimoji="1" sz="2000">
                <a:solidFill>
                  <a:schemeClr val="dk1"/>
                </a:solidFill>
                <a:latin typeface="+mn-lt"/>
                <a:ea typeface="+mn-ea"/>
                <a:cs typeface="+mn-cs"/>
              </a:defRPr>
            </a:lvl9pPr>
          </a:lstStyle>
          <a:p>
            <a:pPr marL="0" indent="0">
              <a:buFontTx/>
              <a:buNone/>
            </a:pPr>
            <a:r>
              <a:rPr lang="en-US" altLang="ja-JP" sz="1700" b="1" dirty="0" smtClean="0">
                <a:solidFill>
                  <a:srgbClr val="CC00FF"/>
                </a:solidFill>
                <a:latin typeface="Consolas" pitchFamily="49" charset="0"/>
                <a:cs typeface="Consolas" pitchFamily="49" charset="0"/>
              </a:rPr>
              <a:t>private String </a:t>
            </a:r>
            <a:r>
              <a:rPr lang="en-US" altLang="ja-JP" sz="1700" dirty="0" err="1" smtClean="0">
                <a:latin typeface="Consolas" pitchFamily="49" charset="0"/>
                <a:cs typeface="Consolas" pitchFamily="49" charset="0"/>
              </a:rPr>
              <a:t>findPath</a:t>
            </a:r>
            <a:r>
              <a:rPr lang="en-US" altLang="ja-JP" sz="1700" dirty="0" smtClean="0">
                <a:latin typeface="Consolas" pitchFamily="49" charset="0"/>
                <a:cs typeface="Consolas" pitchFamily="49" charset="0"/>
              </a:rPr>
              <a:t> () {</a:t>
            </a:r>
          </a:p>
          <a:p>
            <a:pPr marL="0" indent="0">
              <a:buFontTx/>
              <a:buNone/>
            </a:pPr>
            <a:r>
              <a:rPr lang="en-US" altLang="ja-JP" sz="1700" dirty="0" smtClean="0">
                <a:solidFill>
                  <a:srgbClr val="FF0000"/>
                </a:solidFill>
                <a:latin typeface="Consolas" pitchFamily="49" charset="0"/>
                <a:cs typeface="Consolas" pitchFamily="49" charset="0"/>
              </a:rPr>
              <a:t>    </a:t>
            </a:r>
            <a:r>
              <a:rPr lang="en-US" altLang="ja-JP" sz="1700" dirty="0" err="1" smtClean="0">
                <a:solidFill>
                  <a:srgbClr val="FF0000"/>
                </a:solidFill>
                <a:latin typeface="Consolas" pitchFamily="49" charset="0"/>
                <a:cs typeface="Consolas" pitchFamily="49" charset="0"/>
              </a:rPr>
              <a:t>listFiles</a:t>
            </a:r>
            <a:r>
              <a:rPr lang="en-US" altLang="ja-JP" sz="1700" dirty="0" smtClean="0">
                <a:solidFill>
                  <a:srgbClr val="FF0000"/>
                </a:solidFill>
                <a:latin typeface="Consolas" pitchFamily="49" charset="0"/>
                <a:cs typeface="Consolas" pitchFamily="49" charset="0"/>
              </a:rPr>
              <a:t>();</a:t>
            </a:r>
          </a:p>
          <a:p>
            <a:pPr marL="0" indent="0">
              <a:buFontTx/>
              <a:buNone/>
            </a:pPr>
            <a:r>
              <a:rPr lang="en-US" altLang="ja-JP" sz="1700" dirty="0">
                <a:solidFill>
                  <a:srgbClr val="FF0000"/>
                </a:solidFill>
                <a:latin typeface="Consolas" pitchFamily="49" charset="0"/>
                <a:cs typeface="Consolas" pitchFamily="49" charset="0"/>
              </a:rPr>
              <a:t> </a:t>
            </a:r>
            <a:r>
              <a:rPr lang="en-US" altLang="ja-JP" sz="1700" dirty="0" smtClean="0">
                <a:solidFill>
                  <a:srgbClr val="FF0000"/>
                </a:solidFill>
                <a:latin typeface="Consolas" pitchFamily="49" charset="0"/>
                <a:cs typeface="Consolas" pitchFamily="49" charset="0"/>
              </a:rPr>
              <a:t>   </a:t>
            </a:r>
            <a:r>
              <a:rPr lang="en-US" altLang="ja-JP" sz="1700" dirty="0" err="1" smtClean="0">
                <a:solidFill>
                  <a:srgbClr val="FF0000"/>
                </a:solidFill>
                <a:latin typeface="Consolas" pitchFamily="49" charset="0"/>
                <a:cs typeface="Consolas" pitchFamily="49" charset="0"/>
              </a:rPr>
              <a:t>getName</a:t>
            </a:r>
            <a:r>
              <a:rPr lang="en-US" altLang="ja-JP" sz="1700" dirty="0" smtClean="0">
                <a:solidFill>
                  <a:srgbClr val="FF0000"/>
                </a:solidFill>
                <a:latin typeface="Consolas" pitchFamily="49" charset="0"/>
                <a:cs typeface="Consolas" pitchFamily="49" charset="0"/>
              </a:rPr>
              <a:t>();</a:t>
            </a:r>
          </a:p>
          <a:p>
            <a:pPr marL="0" indent="0">
              <a:buFontTx/>
              <a:buNone/>
            </a:pPr>
            <a:r>
              <a:rPr lang="en-US" altLang="ja-JP" sz="1700" dirty="0">
                <a:solidFill>
                  <a:srgbClr val="FF0000"/>
                </a:solidFill>
                <a:latin typeface="Consolas" pitchFamily="49" charset="0"/>
                <a:cs typeface="Consolas" pitchFamily="49" charset="0"/>
              </a:rPr>
              <a:t> </a:t>
            </a:r>
            <a:r>
              <a:rPr lang="en-US" altLang="ja-JP" sz="1700" dirty="0" smtClean="0">
                <a:solidFill>
                  <a:srgbClr val="FF0000"/>
                </a:solidFill>
                <a:latin typeface="Consolas" pitchFamily="49" charset="0"/>
                <a:cs typeface="Consolas" pitchFamily="49" charset="0"/>
              </a:rPr>
              <a:t>   </a:t>
            </a:r>
            <a:r>
              <a:rPr lang="en-US" altLang="ja-JP" sz="1700" dirty="0" err="1" smtClean="0">
                <a:solidFill>
                  <a:srgbClr val="FF0000"/>
                </a:solidFill>
                <a:latin typeface="Consolas" pitchFamily="49" charset="0"/>
                <a:cs typeface="Consolas" pitchFamily="49" charset="0"/>
              </a:rPr>
              <a:t>equalsIgnoreCase</a:t>
            </a:r>
            <a:r>
              <a:rPr lang="en-US" altLang="ja-JP" sz="1700" dirty="0" smtClean="0">
                <a:solidFill>
                  <a:srgbClr val="FF0000"/>
                </a:solidFill>
                <a:latin typeface="Consolas" pitchFamily="49" charset="0"/>
                <a:cs typeface="Consolas" pitchFamily="49" charset="0"/>
              </a:rPr>
              <a:t>();</a:t>
            </a:r>
          </a:p>
          <a:p>
            <a:pPr marL="0" indent="0">
              <a:buFontTx/>
              <a:buNone/>
            </a:pPr>
            <a:r>
              <a:rPr lang="en-US" altLang="ja-JP" sz="1700" dirty="0" smtClean="0">
                <a:latin typeface="Consolas" pitchFamily="49" charset="0"/>
                <a:cs typeface="Consolas" pitchFamily="49" charset="0"/>
              </a:rPr>
              <a:t>}</a:t>
            </a:r>
          </a:p>
        </p:txBody>
      </p:sp>
      <p:sp>
        <p:nvSpPr>
          <p:cNvPr id="10" name="角丸四角形吹き出し 9"/>
          <p:cNvSpPr/>
          <p:nvPr/>
        </p:nvSpPr>
        <p:spPr>
          <a:xfrm>
            <a:off x="4355976" y="5103186"/>
            <a:ext cx="3240360" cy="648072"/>
          </a:xfrm>
          <a:prstGeom prst="wedgeRoundRectCallout">
            <a:avLst>
              <a:gd name="adj1" fmla="val -81376"/>
              <a:gd name="adj2" fmla="val -16280"/>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メソッド本体の雛形を生成</a:t>
            </a:r>
            <a:endParaRPr kumimoji="1" lang="en-US" altLang="ja-JP" dirty="0" smtClean="0"/>
          </a:p>
          <a:p>
            <a:pPr algn="ctr"/>
            <a:r>
              <a:rPr kumimoji="1" lang="en-US" altLang="ja-JP" dirty="0" smtClean="0"/>
              <a:t>(</a:t>
            </a:r>
            <a:r>
              <a:rPr kumimoji="1" lang="ja-JP" altLang="en-US" dirty="0" smtClean="0"/>
              <a:t>開発者が編集して完成させる</a:t>
            </a:r>
            <a:r>
              <a:rPr kumimoji="1" lang="en-US" altLang="ja-JP" dirty="0" smtClean="0"/>
              <a:t>)</a:t>
            </a:r>
            <a:endParaRPr kumimoji="1" lang="ja-JP" altLang="en-US" dirty="0"/>
          </a:p>
        </p:txBody>
      </p:sp>
    </p:spTree>
    <p:extLst>
      <p:ext uri="{BB962C8B-B14F-4D97-AF65-F5344CB8AC3E}">
        <p14:creationId xmlns:p14="http://schemas.microsoft.com/office/powerpoint/2010/main" val="2574737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5292080" y="4333167"/>
            <a:ext cx="3240360" cy="16881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提案手法の構成</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提案手法は</a:t>
            </a:r>
            <a:r>
              <a:rPr kumimoji="1" lang="en-US" altLang="ja-JP" dirty="0" smtClean="0"/>
              <a:t>2</a:t>
            </a:r>
            <a:r>
              <a:rPr kumimoji="1" lang="ja-JP" altLang="en-US" dirty="0" err="1" smtClean="0"/>
              <a:t>つの</a:t>
            </a:r>
            <a:r>
              <a:rPr kumimoji="1" lang="ja-JP" altLang="en-US" dirty="0" smtClean="0"/>
              <a:t>仕組みから構成される</a:t>
            </a:r>
            <a:endParaRPr kumimoji="1" lang="en-US" altLang="ja-JP" dirty="0" smtClean="0"/>
          </a:p>
          <a:p>
            <a:pPr marL="971550" lvl="1" indent="-514350">
              <a:buFont typeface="+mj-lt"/>
              <a:buAutoNum type="alphaUcParenR"/>
            </a:pPr>
            <a:r>
              <a:rPr lang="ja-JP" altLang="en-US" dirty="0"/>
              <a:t>メソッド本体と識別子</a:t>
            </a:r>
            <a:r>
              <a:rPr lang="ja-JP" altLang="en-US" dirty="0" smtClean="0"/>
              <a:t>の関連の学習</a:t>
            </a:r>
            <a:endParaRPr lang="en-US" altLang="ja-JP" dirty="0" smtClean="0"/>
          </a:p>
          <a:p>
            <a:pPr marL="971550" lvl="1" indent="-514350">
              <a:buFont typeface="+mj-lt"/>
              <a:buAutoNum type="alphaUcParenR"/>
            </a:pPr>
            <a:r>
              <a:rPr lang="ja-JP" altLang="en-US" dirty="0" smtClean="0"/>
              <a:t>メソッド本体の雛形生成</a:t>
            </a:r>
          </a:p>
          <a:p>
            <a:r>
              <a:rPr lang="ja-JP" altLang="en-US" dirty="0" smtClean="0"/>
              <a:t>事前に </a:t>
            </a:r>
            <a:r>
              <a:rPr lang="en-US" altLang="ja-JP" dirty="0" smtClean="0"/>
              <a:t>A </a:t>
            </a:r>
            <a:r>
              <a:rPr lang="ja-JP" altLang="en-US" dirty="0" smtClean="0"/>
              <a:t>を行っておく</a:t>
            </a:r>
            <a:endParaRPr lang="en-US" altLang="ja-JP" dirty="0" smtClean="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7</a:t>
            </a:fld>
            <a:endParaRPr kumimoji="1" lang="ja-JP" altLang="en-US"/>
          </a:p>
        </p:txBody>
      </p:sp>
      <p:sp>
        <p:nvSpPr>
          <p:cNvPr id="5" name="角丸四角形 4"/>
          <p:cNvSpPr/>
          <p:nvPr/>
        </p:nvSpPr>
        <p:spPr>
          <a:xfrm>
            <a:off x="716167" y="4333167"/>
            <a:ext cx="3279769" cy="16881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23528" y="3933056"/>
            <a:ext cx="420660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en-US" altLang="ja-JP" sz="2000" dirty="0" smtClean="0"/>
              <a:t>A.</a:t>
            </a:r>
            <a:r>
              <a:rPr lang="ja-JP" altLang="en-US" sz="2000" dirty="0"/>
              <a:t>メソッド本体と識別子</a:t>
            </a:r>
            <a:r>
              <a:rPr lang="ja-JP" altLang="en-US" sz="2000" dirty="0" smtClean="0"/>
              <a:t>の</a:t>
            </a:r>
            <a:r>
              <a:rPr kumimoji="1" lang="ja-JP" altLang="en-US" sz="2000" dirty="0" smtClean="0"/>
              <a:t>関連の学習</a:t>
            </a:r>
            <a:endParaRPr kumimoji="1" lang="ja-JP" altLang="en-US" sz="2000" dirty="0"/>
          </a:p>
        </p:txBody>
      </p:sp>
      <p:sp>
        <p:nvSpPr>
          <p:cNvPr id="18" name="テキスト ボックス 17"/>
          <p:cNvSpPr txBox="1"/>
          <p:nvPr/>
        </p:nvSpPr>
        <p:spPr>
          <a:xfrm>
            <a:off x="5334383" y="3933056"/>
            <a:ext cx="3054041" cy="400110"/>
          </a:xfrm>
          <a:prstGeom prst="rect">
            <a:avLst/>
          </a:prstGeom>
          <a:noFill/>
        </p:spPr>
        <p:txBody>
          <a:bodyPr wrap="none" rtlCol="0">
            <a:spAutoFit/>
          </a:bodyPr>
          <a:lstStyle/>
          <a:p>
            <a:r>
              <a:rPr kumimoji="1" lang="en-US" altLang="ja-JP" sz="2000" dirty="0" smtClean="0"/>
              <a:t>B. </a:t>
            </a:r>
            <a:r>
              <a:rPr kumimoji="1" lang="ja-JP" altLang="en-US" sz="2000" dirty="0" smtClean="0"/>
              <a:t>メソッド本体の雛形生成</a:t>
            </a:r>
            <a:endParaRPr kumimoji="1" lang="ja-JP" altLang="en-US" sz="2000" dirty="0"/>
          </a:p>
        </p:txBody>
      </p:sp>
      <p:pic>
        <p:nvPicPr>
          <p:cNvPr id="19"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37062" y="4524978"/>
            <a:ext cx="1186220" cy="1125864"/>
          </a:xfrm>
          <a:prstGeom prst="rect">
            <a:avLst/>
          </a:prstGeom>
          <a:noFill/>
          <a:extLst>
            <a:ext uri="{909E8E84-426E-40DD-AFC4-6F175D3DCCD1}">
              <a14:hiddenFill xmlns:a14="http://schemas.microsoft.com/office/drawing/2010/main">
                <a:solidFill>
                  <a:srgbClr val="FFFFFF"/>
                </a:solidFill>
              </a14:hiddenFill>
            </a:ext>
          </a:extLst>
        </p:spPr>
      </p:pic>
      <p:sp>
        <p:nvSpPr>
          <p:cNvPr id="20" name="Documents"/>
          <p:cNvSpPr>
            <a:spLocks noEditPoints="1" noChangeArrowheads="1"/>
          </p:cNvSpPr>
          <p:nvPr/>
        </p:nvSpPr>
        <p:spPr bwMode="auto">
          <a:xfrm>
            <a:off x="1520438" y="4589769"/>
            <a:ext cx="776486" cy="90487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1" name="円柱 20"/>
          <p:cNvSpPr/>
          <p:nvPr/>
        </p:nvSpPr>
        <p:spPr>
          <a:xfrm>
            <a:off x="4112726" y="4736964"/>
            <a:ext cx="1080120" cy="720611"/>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雛形</a:t>
            </a:r>
            <a:r>
              <a:rPr kumimoji="1" lang="en-US" altLang="ja-JP" dirty="0" smtClean="0"/>
              <a:t>DB</a:t>
            </a:r>
            <a:endParaRPr kumimoji="1" lang="ja-JP" altLang="en-US" dirty="0"/>
          </a:p>
        </p:txBody>
      </p:sp>
      <p:cxnSp>
        <p:nvCxnSpPr>
          <p:cNvPr id="22" name="直線矢印コネクタ 21"/>
          <p:cNvCxnSpPr/>
          <p:nvPr/>
        </p:nvCxnSpPr>
        <p:spPr>
          <a:xfrm flipH="1">
            <a:off x="5480878" y="5085184"/>
            <a:ext cx="144016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23" name="テキスト ボックス 22"/>
          <p:cNvSpPr txBox="1"/>
          <p:nvPr/>
        </p:nvSpPr>
        <p:spPr>
          <a:xfrm>
            <a:off x="5551512" y="4437112"/>
            <a:ext cx="1369286" cy="646331"/>
          </a:xfrm>
          <a:prstGeom prst="rect">
            <a:avLst/>
          </a:prstGeom>
          <a:noFill/>
        </p:spPr>
        <p:txBody>
          <a:bodyPr wrap="none" rtlCol="0">
            <a:spAutoFit/>
          </a:bodyPr>
          <a:lstStyle/>
          <a:p>
            <a:pPr algn="ctr"/>
            <a:r>
              <a:rPr kumimoji="1" lang="ja-JP" altLang="en-US" dirty="0" smtClean="0"/>
              <a:t>ソースコード</a:t>
            </a:r>
            <a:endParaRPr kumimoji="1" lang="en-US" altLang="ja-JP" dirty="0" smtClean="0"/>
          </a:p>
          <a:p>
            <a:pPr algn="ctr"/>
            <a:r>
              <a:rPr kumimoji="1" lang="ja-JP" altLang="en-US" dirty="0" smtClean="0"/>
              <a:t>の</a:t>
            </a:r>
            <a:r>
              <a:rPr lang="ja-JP" altLang="en-US" dirty="0" smtClean="0"/>
              <a:t>情報</a:t>
            </a:r>
            <a:endParaRPr kumimoji="1" lang="ja-JP" altLang="en-US" dirty="0"/>
          </a:p>
        </p:txBody>
      </p:sp>
      <p:cxnSp>
        <p:nvCxnSpPr>
          <p:cNvPr id="24" name="直線矢印コネクタ 23"/>
          <p:cNvCxnSpPr/>
          <p:nvPr/>
        </p:nvCxnSpPr>
        <p:spPr>
          <a:xfrm>
            <a:off x="5552886" y="5301208"/>
            <a:ext cx="1440160"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26" name="テキスト ボックス 25"/>
          <p:cNvSpPr txBox="1"/>
          <p:nvPr/>
        </p:nvSpPr>
        <p:spPr>
          <a:xfrm>
            <a:off x="877789" y="5595806"/>
            <a:ext cx="206178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ja-JP" altLang="en-US" dirty="0" smtClean="0"/>
              <a:t>既存のソースコード</a:t>
            </a:r>
            <a:endParaRPr kumimoji="1" lang="ja-JP" altLang="en-US" dirty="0"/>
          </a:p>
        </p:txBody>
      </p:sp>
      <p:sp>
        <p:nvSpPr>
          <p:cNvPr id="27" name="右矢印 26"/>
          <p:cNvSpPr/>
          <p:nvPr/>
        </p:nvSpPr>
        <p:spPr>
          <a:xfrm>
            <a:off x="2600558" y="4968535"/>
            <a:ext cx="1296144" cy="31466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2925464" y="4604523"/>
            <a:ext cx="646331" cy="369332"/>
          </a:xfrm>
          <a:prstGeom prst="rect">
            <a:avLst/>
          </a:prstGeom>
          <a:noFill/>
        </p:spPr>
        <p:txBody>
          <a:bodyPr wrap="none" rtlCol="0">
            <a:spAutoFit/>
          </a:bodyPr>
          <a:lstStyle/>
          <a:p>
            <a:r>
              <a:rPr kumimoji="1" lang="ja-JP" altLang="en-US" dirty="0" smtClean="0"/>
              <a:t>解析</a:t>
            </a:r>
            <a:endParaRPr kumimoji="1" lang="ja-JP" altLang="en-US" dirty="0"/>
          </a:p>
        </p:txBody>
      </p:sp>
      <p:sp>
        <p:nvSpPr>
          <p:cNvPr id="6" name="角丸四角形吹き出し 5"/>
          <p:cNvSpPr/>
          <p:nvPr/>
        </p:nvSpPr>
        <p:spPr>
          <a:xfrm>
            <a:off x="5165436" y="6093296"/>
            <a:ext cx="2941476" cy="612648"/>
          </a:xfrm>
          <a:prstGeom prst="wedgeRoundRectCallout">
            <a:avLst>
              <a:gd name="adj1" fmla="val 32075"/>
              <a:gd name="adj2" fmla="val -128037"/>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選択した雛形を編集して</a:t>
            </a:r>
            <a:r>
              <a:rPr kumimoji="1" lang="en-US" altLang="ja-JP" dirty="0" smtClean="0"/>
              <a:t/>
            </a:r>
            <a:br>
              <a:rPr kumimoji="1" lang="en-US" altLang="ja-JP" dirty="0" smtClean="0"/>
            </a:br>
            <a:r>
              <a:rPr kumimoji="1" lang="ja-JP" altLang="en-US" dirty="0" smtClean="0"/>
              <a:t>メソッド本体を完成させる</a:t>
            </a:r>
            <a:endParaRPr kumimoji="1" lang="ja-JP" altLang="en-US" dirty="0"/>
          </a:p>
        </p:txBody>
      </p:sp>
      <p:sp>
        <p:nvSpPr>
          <p:cNvPr id="25" name="テキスト ボックス 24"/>
          <p:cNvSpPr txBox="1"/>
          <p:nvPr/>
        </p:nvSpPr>
        <p:spPr>
          <a:xfrm>
            <a:off x="5454472" y="5363924"/>
            <a:ext cx="1636987" cy="646331"/>
          </a:xfrm>
          <a:prstGeom prst="rect">
            <a:avLst/>
          </a:prstGeom>
          <a:noFill/>
        </p:spPr>
        <p:txBody>
          <a:bodyPr wrap="none" rtlCol="0">
            <a:spAutoFit/>
          </a:bodyPr>
          <a:lstStyle/>
          <a:p>
            <a:pPr algn="ctr"/>
            <a:r>
              <a:rPr kumimoji="1" lang="ja-JP" altLang="en-US" dirty="0" smtClean="0"/>
              <a:t>メソッド本体の</a:t>
            </a:r>
            <a:endParaRPr kumimoji="1" lang="en-US" altLang="ja-JP" dirty="0" smtClean="0"/>
          </a:p>
          <a:p>
            <a:pPr algn="ctr"/>
            <a:r>
              <a:rPr kumimoji="1" lang="ja-JP" altLang="en-US" dirty="0" smtClean="0"/>
              <a:t>雛形候補</a:t>
            </a:r>
            <a:r>
              <a:rPr lang="ja-JP" altLang="en-US" dirty="0"/>
              <a:t>リスト</a:t>
            </a:r>
            <a:endParaRPr kumimoji="1" lang="ja-JP" altLang="en-US" dirty="0"/>
          </a:p>
        </p:txBody>
      </p:sp>
    </p:spTree>
    <p:extLst>
      <p:ext uri="{BB962C8B-B14F-4D97-AF65-F5344CB8AC3E}">
        <p14:creationId xmlns:p14="http://schemas.microsoft.com/office/powerpoint/2010/main" val="1278306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5292080" y="4333167"/>
            <a:ext cx="3240360" cy="1688121"/>
          </a:xfrm>
          <a:prstGeom prst="round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提案手法の構成</a:t>
            </a:r>
            <a:endParaRPr kumimoji="1" lang="ja-JP" altLang="en-US"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8</a:t>
            </a:fld>
            <a:endParaRPr kumimoji="1" lang="ja-JP" altLang="en-US"/>
          </a:p>
        </p:txBody>
      </p:sp>
      <p:sp>
        <p:nvSpPr>
          <p:cNvPr id="5" name="角丸四角形 4"/>
          <p:cNvSpPr/>
          <p:nvPr/>
        </p:nvSpPr>
        <p:spPr>
          <a:xfrm>
            <a:off x="716167" y="4333167"/>
            <a:ext cx="3279769" cy="16881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323528" y="3933056"/>
            <a:ext cx="420660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en-US" altLang="ja-JP" sz="2000" b="1" dirty="0" smtClean="0"/>
              <a:t>A.</a:t>
            </a:r>
            <a:r>
              <a:rPr lang="ja-JP" altLang="en-US" sz="2000" b="1" dirty="0"/>
              <a:t>メソッド本体と識別子</a:t>
            </a:r>
            <a:r>
              <a:rPr lang="ja-JP" altLang="en-US" sz="2000" b="1" dirty="0" smtClean="0"/>
              <a:t>の</a:t>
            </a:r>
            <a:r>
              <a:rPr kumimoji="1" lang="ja-JP" altLang="en-US" sz="2000" b="1" dirty="0" smtClean="0"/>
              <a:t>関連の学習</a:t>
            </a:r>
            <a:endParaRPr kumimoji="1" lang="ja-JP" altLang="en-US" sz="2000" b="1" dirty="0"/>
          </a:p>
        </p:txBody>
      </p:sp>
      <p:sp>
        <p:nvSpPr>
          <p:cNvPr id="18" name="テキスト ボックス 17"/>
          <p:cNvSpPr txBox="1"/>
          <p:nvPr/>
        </p:nvSpPr>
        <p:spPr>
          <a:xfrm>
            <a:off x="5334383" y="3933056"/>
            <a:ext cx="3054041" cy="400110"/>
          </a:xfrm>
          <a:prstGeom prst="rect">
            <a:avLst/>
          </a:prstGeom>
          <a:noFill/>
        </p:spPr>
        <p:txBody>
          <a:bodyPr wrap="none" rtlCol="0">
            <a:spAutoFit/>
          </a:bodyPr>
          <a:lstStyle/>
          <a:p>
            <a:r>
              <a:rPr kumimoji="1" lang="en-US" altLang="ja-JP" sz="2000" dirty="0" smtClean="0">
                <a:solidFill>
                  <a:schemeClr val="bg1">
                    <a:lumMod val="65000"/>
                  </a:schemeClr>
                </a:solidFill>
              </a:rPr>
              <a:t>B. </a:t>
            </a:r>
            <a:r>
              <a:rPr kumimoji="1" lang="ja-JP" altLang="en-US" sz="2000" dirty="0" smtClean="0">
                <a:solidFill>
                  <a:schemeClr val="bg1">
                    <a:lumMod val="65000"/>
                  </a:schemeClr>
                </a:solidFill>
              </a:rPr>
              <a:t>メソッド本体の雛形生成</a:t>
            </a:r>
            <a:endParaRPr kumimoji="1" lang="ja-JP" altLang="en-US" sz="2000" dirty="0">
              <a:solidFill>
                <a:schemeClr val="bg1">
                  <a:lumMod val="65000"/>
                </a:schemeClr>
              </a:solidFill>
            </a:endParaRPr>
          </a:p>
        </p:txBody>
      </p:sp>
      <p:pic>
        <p:nvPicPr>
          <p:cNvPr id="19" name="Picture 2" descr="C:\Program Files\Microsoft Office\MEDIA\CAGCAT10\j0292020.wmf"/>
          <p:cNvPicPr>
            <a:picLocks noChangeAspect="1" noChangeArrowheads="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37062" y="4524978"/>
            <a:ext cx="1186220" cy="1125864"/>
          </a:xfrm>
          <a:prstGeom prst="rect">
            <a:avLst/>
          </a:prstGeom>
          <a:noFill/>
          <a:extLst>
            <a:ext uri="{909E8E84-426E-40DD-AFC4-6F175D3DCCD1}">
              <a14:hiddenFill xmlns:a14="http://schemas.microsoft.com/office/drawing/2010/main">
                <a:solidFill>
                  <a:srgbClr val="FFFFFF"/>
                </a:solidFill>
              </a14:hiddenFill>
            </a:ext>
          </a:extLst>
        </p:spPr>
      </p:pic>
      <p:sp>
        <p:nvSpPr>
          <p:cNvPr id="20" name="Documents"/>
          <p:cNvSpPr>
            <a:spLocks noEditPoints="1" noChangeArrowheads="1"/>
          </p:cNvSpPr>
          <p:nvPr/>
        </p:nvSpPr>
        <p:spPr bwMode="auto">
          <a:xfrm>
            <a:off x="1520438" y="4589769"/>
            <a:ext cx="776486" cy="90487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1" name="円柱 20"/>
          <p:cNvSpPr/>
          <p:nvPr/>
        </p:nvSpPr>
        <p:spPr>
          <a:xfrm>
            <a:off x="4112726" y="4736964"/>
            <a:ext cx="1080120" cy="720611"/>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雛形</a:t>
            </a:r>
            <a:r>
              <a:rPr kumimoji="1" lang="en-US" altLang="ja-JP" dirty="0" smtClean="0"/>
              <a:t>DB</a:t>
            </a:r>
            <a:endParaRPr kumimoji="1" lang="ja-JP" altLang="en-US" dirty="0"/>
          </a:p>
        </p:txBody>
      </p:sp>
      <p:cxnSp>
        <p:nvCxnSpPr>
          <p:cNvPr id="22" name="直線矢印コネクタ 21"/>
          <p:cNvCxnSpPr/>
          <p:nvPr/>
        </p:nvCxnSpPr>
        <p:spPr>
          <a:xfrm flipH="1">
            <a:off x="5480878" y="5085184"/>
            <a:ext cx="1440160" cy="0"/>
          </a:xfrm>
          <a:prstGeom prst="straightConnector1">
            <a:avLst/>
          </a:prstGeom>
          <a:ln>
            <a:solidFill>
              <a:schemeClr val="accent6">
                <a:lumMod val="40000"/>
                <a:lumOff val="60000"/>
              </a:schemeClr>
            </a:solidFill>
            <a:tailEnd type="arrow"/>
          </a:ln>
        </p:spPr>
        <p:style>
          <a:lnRef idx="2">
            <a:schemeClr val="accent6"/>
          </a:lnRef>
          <a:fillRef idx="0">
            <a:schemeClr val="accent6"/>
          </a:fillRef>
          <a:effectRef idx="1">
            <a:schemeClr val="accent6"/>
          </a:effectRef>
          <a:fontRef idx="minor">
            <a:schemeClr val="tx1"/>
          </a:fontRef>
        </p:style>
      </p:cxnSp>
      <p:sp>
        <p:nvSpPr>
          <p:cNvPr id="23" name="テキスト ボックス 22"/>
          <p:cNvSpPr txBox="1"/>
          <p:nvPr/>
        </p:nvSpPr>
        <p:spPr>
          <a:xfrm>
            <a:off x="5551512" y="4437112"/>
            <a:ext cx="1369286" cy="646331"/>
          </a:xfrm>
          <a:prstGeom prst="rect">
            <a:avLst/>
          </a:prstGeom>
          <a:noFill/>
        </p:spPr>
        <p:txBody>
          <a:bodyPr wrap="none" rtlCol="0">
            <a:spAutoFit/>
          </a:bodyPr>
          <a:lstStyle/>
          <a:p>
            <a:pPr algn="ctr"/>
            <a:r>
              <a:rPr kumimoji="1" lang="ja-JP" altLang="en-US" dirty="0" smtClean="0">
                <a:solidFill>
                  <a:schemeClr val="bg1">
                    <a:lumMod val="65000"/>
                  </a:schemeClr>
                </a:solidFill>
              </a:rPr>
              <a:t>ソースコード</a:t>
            </a:r>
            <a:endParaRPr kumimoji="1" lang="en-US" altLang="ja-JP" dirty="0" smtClean="0">
              <a:solidFill>
                <a:schemeClr val="bg1">
                  <a:lumMod val="65000"/>
                </a:schemeClr>
              </a:solidFill>
            </a:endParaRPr>
          </a:p>
          <a:p>
            <a:pPr algn="ctr"/>
            <a:r>
              <a:rPr kumimoji="1" lang="ja-JP" altLang="en-US" dirty="0" smtClean="0">
                <a:solidFill>
                  <a:schemeClr val="bg1">
                    <a:lumMod val="65000"/>
                  </a:schemeClr>
                </a:solidFill>
              </a:rPr>
              <a:t>の</a:t>
            </a:r>
            <a:r>
              <a:rPr lang="ja-JP" altLang="en-US" dirty="0" smtClean="0">
                <a:solidFill>
                  <a:schemeClr val="bg1">
                    <a:lumMod val="65000"/>
                  </a:schemeClr>
                </a:solidFill>
              </a:rPr>
              <a:t>情報</a:t>
            </a:r>
            <a:endParaRPr kumimoji="1" lang="ja-JP" altLang="en-US" dirty="0">
              <a:solidFill>
                <a:schemeClr val="bg1">
                  <a:lumMod val="65000"/>
                </a:schemeClr>
              </a:solidFill>
            </a:endParaRPr>
          </a:p>
        </p:txBody>
      </p:sp>
      <p:cxnSp>
        <p:nvCxnSpPr>
          <p:cNvPr id="24" name="直線矢印コネクタ 23"/>
          <p:cNvCxnSpPr/>
          <p:nvPr/>
        </p:nvCxnSpPr>
        <p:spPr>
          <a:xfrm>
            <a:off x="5552886" y="5301208"/>
            <a:ext cx="1440160" cy="0"/>
          </a:xfrm>
          <a:prstGeom prst="straightConnector1">
            <a:avLst/>
          </a:prstGeom>
          <a:ln>
            <a:solidFill>
              <a:schemeClr val="accent6">
                <a:lumMod val="40000"/>
                <a:lumOff val="60000"/>
              </a:schemeClr>
            </a:solidFill>
            <a:tailEnd type="arrow"/>
          </a:ln>
        </p:spPr>
        <p:style>
          <a:lnRef idx="2">
            <a:schemeClr val="accent6"/>
          </a:lnRef>
          <a:fillRef idx="0">
            <a:schemeClr val="accent6"/>
          </a:fillRef>
          <a:effectRef idx="1">
            <a:schemeClr val="accent6"/>
          </a:effectRef>
          <a:fontRef idx="minor">
            <a:schemeClr val="tx1"/>
          </a:fontRef>
        </p:style>
      </p:cxnSp>
      <p:sp>
        <p:nvSpPr>
          <p:cNvPr id="26" name="テキスト ボックス 25"/>
          <p:cNvSpPr txBox="1"/>
          <p:nvPr/>
        </p:nvSpPr>
        <p:spPr>
          <a:xfrm>
            <a:off x="877789" y="5595806"/>
            <a:ext cx="2061783"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kumimoji="1" lang="ja-JP" altLang="en-US" dirty="0" smtClean="0"/>
              <a:t>既存のソースコード</a:t>
            </a:r>
            <a:endParaRPr kumimoji="1" lang="ja-JP" altLang="en-US" dirty="0"/>
          </a:p>
        </p:txBody>
      </p:sp>
      <p:sp>
        <p:nvSpPr>
          <p:cNvPr id="27" name="右矢印 26"/>
          <p:cNvSpPr/>
          <p:nvPr/>
        </p:nvSpPr>
        <p:spPr>
          <a:xfrm>
            <a:off x="2600558" y="4968535"/>
            <a:ext cx="1296144" cy="314665"/>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2925464" y="4604523"/>
            <a:ext cx="646331" cy="369332"/>
          </a:xfrm>
          <a:prstGeom prst="rect">
            <a:avLst/>
          </a:prstGeom>
          <a:noFill/>
        </p:spPr>
        <p:txBody>
          <a:bodyPr wrap="none" rtlCol="0">
            <a:spAutoFit/>
          </a:bodyPr>
          <a:lstStyle/>
          <a:p>
            <a:r>
              <a:rPr kumimoji="1" lang="ja-JP" altLang="en-US" dirty="0" smtClean="0"/>
              <a:t>解析</a:t>
            </a:r>
            <a:endParaRPr kumimoji="1" lang="ja-JP" altLang="en-US" dirty="0"/>
          </a:p>
        </p:txBody>
      </p:sp>
      <p:sp>
        <p:nvSpPr>
          <p:cNvPr id="25" name="テキスト ボックス 24"/>
          <p:cNvSpPr txBox="1"/>
          <p:nvPr/>
        </p:nvSpPr>
        <p:spPr>
          <a:xfrm>
            <a:off x="5454472" y="5363924"/>
            <a:ext cx="1636987" cy="646331"/>
          </a:xfrm>
          <a:prstGeom prst="rect">
            <a:avLst/>
          </a:prstGeom>
          <a:noFill/>
        </p:spPr>
        <p:txBody>
          <a:bodyPr wrap="none" rtlCol="0">
            <a:spAutoFit/>
          </a:bodyPr>
          <a:lstStyle/>
          <a:p>
            <a:pPr algn="ctr"/>
            <a:r>
              <a:rPr kumimoji="1" lang="ja-JP" altLang="en-US" dirty="0" smtClean="0">
                <a:solidFill>
                  <a:schemeClr val="bg1">
                    <a:lumMod val="65000"/>
                  </a:schemeClr>
                </a:solidFill>
              </a:rPr>
              <a:t>メソッド本体の</a:t>
            </a:r>
            <a:endParaRPr kumimoji="1" lang="en-US" altLang="ja-JP" dirty="0" smtClean="0">
              <a:solidFill>
                <a:schemeClr val="bg1">
                  <a:lumMod val="65000"/>
                </a:schemeClr>
              </a:solidFill>
            </a:endParaRPr>
          </a:p>
          <a:p>
            <a:pPr algn="ctr"/>
            <a:r>
              <a:rPr kumimoji="1" lang="ja-JP" altLang="en-US" dirty="0" smtClean="0">
                <a:solidFill>
                  <a:schemeClr val="bg1">
                    <a:lumMod val="65000"/>
                  </a:schemeClr>
                </a:solidFill>
              </a:rPr>
              <a:t>雛形候補</a:t>
            </a:r>
            <a:r>
              <a:rPr lang="ja-JP" altLang="en-US" dirty="0">
                <a:solidFill>
                  <a:schemeClr val="bg1">
                    <a:lumMod val="65000"/>
                  </a:schemeClr>
                </a:solidFill>
              </a:rPr>
              <a:t>リスト</a:t>
            </a:r>
            <a:endParaRPr kumimoji="1" lang="ja-JP" altLang="en-US" dirty="0">
              <a:solidFill>
                <a:schemeClr val="bg1">
                  <a:lumMod val="65000"/>
                </a:schemeClr>
              </a:solidFill>
            </a:endParaRPr>
          </a:p>
        </p:txBody>
      </p:sp>
      <p:sp>
        <p:nvSpPr>
          <p:cNvPr id="8" name="角丸四角形 7"/>
          <p:cNvSpPr/>
          <p:nvPr/>
        </p:nvSpPr>
        <p:spPr>
          <a:xfrm>
            <a:off x="107504" y="3861048"/>
            <a:ext cx="5184576" cy="2376264"/>
          </a:xfrm>
          <a:prstGeom prst="round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8"/>
          <p:cNvSpPr>
            <a:spLocks noGrp="1"/>
          </p:cNvSpPr>
          <p:nvPr>
            <p:ph idx="1"/>
          </p:nvPr>
        </p:nvSpPr>
        <p:spPr>
          <a:xfrm>
            <a:off x="457200" y="1600201"/>
            <a:ext cx="8229600" cy="2188840"/>
          </a:xfrm>
        </p:spPr>
        <p:txBody>
          <a:bodyPr/>
          <a:lstStyle/>
          <a:p>
            <a:endParaRPr kumimoji="1" lang="ja-JP" altLang="en-US" dirty="0"/>
          </a:p>
        </p:txBody>
      </p:sp>
    </p:spTree>
    <p:extLst>
      <p:ext uri="{BB962C8B-B14F-4D97-AF65-F5344CB8AC3E}">
        <p14:creationId xmlns:p14="http://schemas.microsoft.com/office/powerpoint/2010/main" val="1981402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角丸四角形 21"/>
          <p:cNvSpPr/>
          <p:nvPr/>
        </p:nvSpPr>
        <p:spPr>
          <a:xfrm>
            <a:off x="303250" y="4192033"/>
            <a:ext cx="7344816" cy="19012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p:nvSpPr>
        <p:spPr>
          <a:xfrm>
            <a:off x="4006078" y="5723964"/>
            <a:ext cx="156966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r>
              <a:rPr lang="ja-JP" altLang="en-US" dirty="0" smtClean="0"/>
              <a:t>解析</a:t>
            </a:r>
            <a:r>
              <a:rPr kumimoji="1" lang="ja-JP" altLang="en-US" dirty="0" smtClean="0"/>
              <a:t>用計算機</a:t>
            </a:r>
            <a:endParaRPr kumimoji="1" lang="ja-JP" altLang="en-US" dirty="0"/>
          </a:p>
        </p:txBody>
      </p:sp>
      <p:sp>
        <p:nvSpPr>
          <p:cNvPr id="2" name="タイトル 1"/>
          <p:cNvSpPr>
            <a:spLocks noGrp="1"/>
          </p:cNvSpPr>
          <p:nvPr>
            <p:ph type="title"/>
          </p:nvPr>
        </p:nvSpPr>
        <p:spPr/>
        <p:txBody>
          <a:bodyPr/>
          <a:lstStyle/>
          <a:p>
            <a:r>
              <a:rPr lang="en-US" altLang="ja-JP" dirty="0" smtClean="0"/>
              <a:t>A. </a:t>
            </a:r>
            <a:r>
              <a:rPr lang="ja-JP" altLang="en-US" dirty="0" smtClean="0"/>
              <a:t>メソッド</a:t>
            </a:r>
            <a:r>
              <a:rPr lang="ja-JP" altLang="en-US" dirty="0"/>
              <a:t>本体と</a:t>
            </a:r>
            <a:r>
              <a:rPr lang="ja-JP" altLang="en-US" dirty="0" smtClean="0"/>
              <a:t>識別子の</a:t>
            </a:r>
            <a:r>
              <a:rPr lang="en-US" altLang="ja-JP" dirty="0" smtClean="0"/>
              <a:t/>
            </a:r>
            <a:br>
              <a:rPr lang="en-US" altLang="ja-JP" dirty="0" smtClean="0"/>
            </a:br>
            <a:r>
              <a:rPr lang="ja-JP" altLang="en-US" dirty="0" smtClean="0"/>
              <a:t>関連の学習</a:t>
            </a:r>
            <a:endParaRPr kumimoji="1" lang="ja-JP" altLang="en-US" dirty="0"/>
          </a:p>
        </p:txBody>
      </p:sp>
      <p:sp>
        <p:nvSpPr>
          <p:cNvPr id="3" name="コンテンツ プレースホルダー 2"/>
          <p:cNvSpPr>
            <a:spLocks noGrp="1"/>
          </p:cNvSpPr>
          <p:nvPr>
            <p:ph idx="1"/>
          </p:nvPr>
        </p:nvSpPr>
        <p:spPr>
          <a:xfrm>
            <a:off x="457200" y="1600201"/>
            <a:ext cx="8229600" cy="2116831"/>
          </a:xfrm>
        </p:spPr>
        <p:txBody>
          <a:bodyPr>
            <a:normAutofit lnSpcReduction="10000"/>
          </a:bodyPr>
          <a:lstStyle/>
          <a:p>
            <a:pPr marL="514350" indent="-514350">
              <a:buFont typeface="+mj-lt"/>
              <a:buAutoNum type="arabicPeriod"/>
            </a:pPr>
            <a:r>
              <a:rPr lang="ja-JP" altLang="en-US" sz="2800" dirty="0" smtClean="0"/>
              <a:t>大量のソースコードからメソッド周辺の識別子を</a:t>
            </a:r>
            <a:r>
              <a:rPr lang="en-US" altLang="ja-JP" sz="2800" dirty="0" smtClean="0"/>
              <a:t/>
            </a:r>
            <a:br>
              <a:rPr lang="en-US" altLang="ja-JP" sz="2800" dirty="0" smtClean="0"/>
            </a:br>
            <a:r>
              <a:rPr lang="ja-JP" altLang="en-US" sz="2800" dirty="0" smtClean="0"/>
              <a:t>取得</a:t>
            </a:r>
            <a:endParaRPr lang="en-US" altLang="ja-JP" sz="2800" dirty="0" smtClean="0"/>
          </a:p>
          <a:p>
            <a:pPr marL="514350" indent="-514350">
              <a:buFont typeface="+mj-lt"/>
              <a:buAutoNum type="arabicPeriod"/>
            </a:pPr>
            <a:r>
              <a:rPr lang="ja-JP" altLang="en-US" sz="2800" dirty="0" smtClean="0"/>
              <a:t>取得した識別子</a:t>
            </a:r>
            <a:r>
              <a:rPr lang="ja-JP" altLang="en-US" sz="2800" dirty="0"/>
              <a:t>集合</a:t>
            </a:r>
            <a:r>
              <a:rPr lang="ja-JP" altLang="en-US" sz="2800" dirty="0" smtClean="0"/>
              <a:t>から，メソッド本体と識別子の関連を抽出</a:t>
            </a:r>
            <a:endParaRPr lang="en-US" altLang="ja-JP" sz="2800" dirty="0" smtClean="0"/>
          </a:p>
          <a:p>
            <a:pPr lvl="1"/>
            <a:r>
              <a:rPr lang="ja-JP" altLang="en-US" sz="2400" dirty="0"/>
              <a:t>相関</a:t>
            </a:r>
            <a:r>
              <a:rPr lang="ja-JP" altLang="en-US" sz="2400" dirty="0" smtClean="0"/>
              <a:t>ルールマイニングを利用</a:t>
            </a:r>
            <a:endParaRPr kumimoji="1" lang="ja-JP" altLang="en-US" sz="2400" dirty="0"/>
          </a:p>
        </p:txBody>
      </p:sp>
      <p:sp>
        <p:nvSpPr>
          <p:cNvPr id="4" name="スライド番号プレースホルダー 3"/>
          <p:cNvSpPr>
            <a:spLocks noGrp="1"/>
          </p:cNvSpPr>
          <p:nvPr>
            <p:ph type="sldNum" sz="quarter" idx="12"/>
          </p:nvPr>
        </p:nvSpPr>
        <p:spPr/>
        <p:txBody>
          <a:bodyPr/>
          <a:lstStyle/>
          <a:p>
            <a:fld id="{D107AE14-7D38-429E-BA74-83A8F11D054D}" type="slidenum">
              <a:rPr kumimoji="1" lang="ja-JP" altLang="en-US" smtClean="0"/>
              <a:t>9</a:t>
            </a:fld>
            <a:endParaRPr kumimoji="1" lang="ja-JP" altLang="en-US" dirty="0"/>
          </a:p>
        </p:txBody>
      </p:sp>
      <p:sp>
        <p:nvSpPr>
          <p:cNvPr id="16" name="Documents"/>
          <p:cNvSpPr>
            <a:spLocks noEditPoints="1" noChangeArrowheads="1"/>
          </p:cNvSpPr>
          <p:nvPr/>
        </p:nvSpPr>
        <p:spPr bwMode="auto">
          <a:xfrm>
            <a:off x="945602" y="4631628"/>
            <a:ext cx="776486" cy="904875"/>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9" name="テキスト ボックス 18"/>
          <p:cNvSpPr txBox="1"/>
          <p:nvPr/>
        </p:nvSpPr>
        <p:spPr>
          <a:xfrm>
            <a:off x="2080335" y="4364648"/>
            <a:ext cx="1728192" cy="677108"/>
          </a:xfrm>
          <a:prstGeom prst="rect">
            <a:avLst/>
          </a:prstGeom>
          <a:ln w="19050"/>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400" b="1" dirty="0" smtClean="0">
                <a:latin typeface="Consolas" pitchFamily="49" charset="0"/>
                <a:cs typeface="Consolas" pitchFamily="49" charset="0"/>
              </a:rPr>
              <a:t>クラス名</a:t>
            </a:r>
            <a:r>
              <a:rPr lang="en-US" altLang="ja-JP" sz="1400" b="1" dirty="0" smtClean="0">
                <a:latin typeface="Consolas" pitchFamily="49" charset="0"/>
                <a:cs typeface="Consolas" pitchFamily="49" charset="0"/>
              </a:rPr>
              <a:t>:Stock</a:t>
            </a:r>
          </a:p>
          <a:p>
            <a:r>
              <a:rPr lang="ja-JP" altLang="en-US" sz="1400" b="1" dirty="0" smtClean="0">
                <a:latin typeface="Consolas" pitchFamily="49" charset="0"/>
                <a:cs typeface="Consolas" pitchFamily="49" charset="0"/>
              </a:rPr>
              <a:t>メソッド名</a:t>
            </a:r>
            <a:r>
              <a:rPr lang="en-US" altLang="ja-JP" sz="1400" b="1" dirty="0" smtClean="0">
                <a:latin typeface="Consolas" pitchFamily="49" charset="0"/>
                <a:cs typeface="Consolas" pitchFamily="49" charset="0"/>
              </a:rPr>
              <a:t>:set</a:t>
            </a:r>
          </a:p>
          <a:p>
            <a:r>
              <a:rPr lang="en-US" altLang="ja-JP" sz="1000" b="1" dirty="0" smtClean="0">
                <a:latin typeface="Consolas" pitchFamily="49" charset="0"/>
                <a:cs typeface="Consolas" pitchFamily="49" charset="0"/>
              </a:rPr>
              <a:t>...</a:t>
            </a:r>
            <a:endParaRPr lang="en-US" altLang="ja-JP" sz="1100" b="1" dirty="0" smtClean="0">
              <a:latin typeface="Consolas" pitchFamily="49" charset="0"/>
              <a:cs typeface="Consolas" pitchFamily="49" charset="0"/>
            </a:endParaRPr>
          </a:p>
        </p:txBody>
      </p:sp>
      <p:pic>
        <p:nvPicPr>
          <p:cNvPr id="2051" name="Picture 3" descr="C:\Users\y-onizuk\AppData\Local\Microsoft\Windows\Temporary Internet Files\Content.IE5\101E2JPP\MC90043484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2289" y="4421766"/>
            <a:ext cx="1426468" cy="1426468"/>
          </a:xfrm>
          <a:prstGeom prst="rect">
            <a:avLst/>
          </a:prstGeom>
          <a:noFill/>
          <a:extLst>
            <a:ext uri="{909E8E84-426E-40DD-AFC4-6F175D3DCCD1}">
              <a14:hiddenFill xmlns:a14="http://schemas.microsoft.com/office/drawing/2010/main">
                <a:solidFill>
                  <a:srgbClr val="FFFFFF"/>
                </a:solidFill>
              </a14:hiddenFill>
            </a:ext>
          </a:extLst>
        </p:spPr>
      </p:pic>
      <p:sp>
        <p:nvSpPr>
          <p:cNvPr id="27" name="円柱 26"/>
          <p:cNvSpPr/>
          <p:nvPr/>
        </p:nvSpPr>
        <p:spPr>
          <a:xfrm>
            <a:off x="7740352" y="4837968"/>
            <a:ext cx="1080120" cy="720611"/>
          </a:xfrm>
          <a:prstGeom prst="ca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smtClean="0"/>
              <a:t>雛形</a:t>
            </a:r>
            <a:r>
              <a:rPr kumimoji="1" lang="en-US" altLang="ja-JP" dirty="0" smtClean="0"/>
              <a:t>DB</a:t>
            </a:r>
            <a:endParaRPr kumimoji="1" lang="ja-JP" altLang="en-US" dirty="0"/>
          </a:p>
        </p:txBody>
      </p:sp>
      <p:sp>
        <p:nvSpPr>
          <p:cNvPr id="33" name="右矢印 32"/>
          <p:cNvSpPr/>
          <p:nvPr/>
        </p:nvSpPr>
        <p:spPr>
          <a:xfrm>
            <a:off x="5415817" y="5084064"/>
            <a:ext cx="2151255" cy="33023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4" name="右矢印 33"/>
          <p:cNvSpPr/>
          <p:nvPr/>
        </p:nvSpPr>
        <p:spPr>
          <a:xfrm>
            <a:off x="1961237" y="5084064"/>
            <a:ext cx="2086428" cy="33023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2195668" y="5352640"/>
            <a:ext cx="1497526" cy="369332"/>
          </a:xfrm>
          <a:prstGeom prst="rect">
            <a:avLst/>
          </a:prstGeom>
          <a:noFill/>
        </p:spPr>
        <p:txBody>
          <a:bodyPr wrap="none" rtlCol="0">
            <a:spAutoFit/>
          </a:bodyPr>
          <a:lstStyle/>
          <a:p>
            <a:r>
              <a:rPr kumimoji="1" lang="ja-JP" altLang="en-US" dirty="0" smtClean="0"/>
              <a:t>抽出した情報</a:t>
            </a:r>
            <a:endParaRPr kumimoji="1" lang="ja-JP" altLang="en-US" dirty="0"/>
          </a:p>
        </p:txBody>
      </p:sp>
      <p:sp>
        <p:nvSpPr>
          <p:cNvPr id="36" name="テキスト ボックス 35"/>
          <p:cNvSpPr txBox="1"/>
          <p:nvPr/>
        </p:nvSpPr>
        <p:spPr>
          <a:xfrm>
            <a:off x="4410886" y="4070002"/>
            <a:ext cx="184731" cy="369332"/>
          </a:xfrm>
          <a:prstGeom prst="rect">
            <a:avLst/>
          </a:prstGeom>
          <a:noFill/>
        </p:spPr>
        <p:txBody>
          <a:bodyPr wrap="none" rtlCol="0">
            <a:spAutoFit/>
          </a:bodyPr>
          <a:lstStyle/>
          <a:p>
            <a:endParaRPr kumimoji="1" lang="ja-JP" altLang="en-US" dirty="0"/>
          </a:p>
        </p:txBody>
      </p:sp>
      <p:sp>
        <p:nvSpPr>
          <p:cNvPr id="37" name="テキスト ボックス 36"/>
          <p:cNvSpPr txBox="1"/>
          <p:nvPr/>
        </p:nvSpPr>
        <p:spPr>
          <a:xfrm>
            <a:off x="5748316" y="5351837"/>
            <a:ext cx="1507144" cy="369332"/>
          </a:xfrm>
          <a:prstGeom prst="rect">
            <a:avLst/>
          </a:prstGeom>
          <a:noFill/>
        </p:spPr>
        <p:txBody>
          <a:bodyPr wrap="none" rtlCol="0">
            <a:spAutoFit/>
          </a:bodyPr>
          <a:lstStyle/>
          <a:p>
            <a:r>
              <a:rPr kumimoji="1" lang="ja-JP" altLang="en-US" dirty="0" smtClean="0"/>
              <a:t>得られた関連</a:t>
            </a:r>
            <a:endParaRPr kumimoji="1" lang="ja-JP" altLang="en-US" dirty="0"/>
          </a:p>
        </p:txBody>
      </p:sp>
      <p:sp>
        <p:nvSpPr>
          <p:cNvPr id="38" name="テキスト ボックス 37"/>
          <p:cNvSpPr txBox="1"/>
          <p:nvPr/>
        </p:nvSpPr>
        <p:spPr>
          <a:xfrm>
            <a:off x="303249" y="5638034"/>
            <a:ext cx="2061783" cy="369332"/>
          </a:xfrm>
          <a:prstGeom prst="rect">
            <a:avLst/>
          </a:prstGeom>
          <a:noFill/>
        </p:spPr>
        <p:txBody>
          <a:bodyPr wrap="none" rtlCol="0">
            <a:spAutoFit/>
          </a:bodyPr>
          <a:lstStyle/>
          <a:p>
            <a:r>
              <a:rPr kumimoji="1" lang="ja-JP" altLang="en-US" dirty="0" smtClean="0"/>
              <a:t>既存のソースコード</a:t>
            </a:r>
            <a:endParaRPr kumimoji="1" lang="ja-JP" altLang="en-US" dirty="0"/>
          </a:p>
        </p:txBody>
      </p:sp>
      <p:sp>
        <p:nvSpPr>
          <p:cNvPr id="39" name="テキスト ボックス 38"/>
          <p:cNvSpPr txBox="1"/>
          <p:nvPr/>
        </p:nvSpPr>
        <p:spPr>
          <a:xfrm>
            <a:off x="5650681" y="4518536"/>
            <a:ext cx="1638772" cy="523220"/>
          </a:xfrm>
          <a:prstGeom prst="rect">
            <a:avLst/>
          </a:prstGeom>
          <a:ln w="19050"/>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altLang="ja-JP" sz="1400" b="1" dirty="0" smtClean="0"/>
              <a:t>Stock</a:t>
            </a:r>
            <a:r>
              <a:rPr lang="ja-JP" altLang="en-US" sz="1400" b="1" dirty="0" smtClean="0"/>
              <a:t> ⇒ </a:t>
            </a:r>
            <a:r>
              <a:rPr lang="en-US" altLang="ja-JP" sz="1400" b="1" dirty="0" smtClean="0"/>
              <a:t>Product</a:t>
            </a:r>
          </a:p>
          <a:p>
            <a:pPr algn="ctr"/>
            <a:r>
              <a:rPr kumimoji="1" lang="en-US" altLang="ja-JP" sz="1400" b="1" dirty="0" smtClean="0"/>
              <a:t>...</a:t>
            </a:r>
            <a:endParaRPr kumimoji="1" lang="ja-JP" altLang="en-US" sz="1400" b="1" dirty="0"/>
          </a:p>
        </p:txBody>
      </p:sp>
      <p:sp>
        <p:nvSpPr>
          <p:cNvPr id="23" name="テキスト ボックス 22"/>
          <p:cNvSpPr txBox="1"/>
          <p:nvPr/>
        </p:nvSpPr>
        <p:spPr>
          <a:xfrm>
            <a:off x="1872357" y="3791923"/>
            <a:ext cx="420660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bodyPr>
          <a:lstStyle/>
          <a:p>
            <a:pPr algn="r"/>
            <a:r>
              <a:rPr kumimoji="1" lang="en-US" altLang="ja-JP" sz="2000" dirty="0" smtClean="0"/>
              <a:t>A.</a:t>
            </a:r>
            <a:r>
              <a:rPr lang="ja-JP" altLang="en-US" sz="2000" dirty="0"/>
              <a:t>メソッド本体と</a:t>
            </a:r>
            <a:r>
              <a:rPr lang="ja-JP" altLang="en-US" sz="2000" dirty="0" smtClean="0"/>
              <a:t>識別子の</a:t>
            </a:r>
            <a:r>
              <a:rPr kumimoji="1" lang="ja-JP" altLang="en-US" sz="2000" dirty="0" smtClean="0"/>
              <a:t>関連の学習</a:t>
            </a:r>
            <a:endParaRPr kumimoji="1" lang="ja-JP" altLang="en-US" sz="2000" dirty="0"/>
          </a:p>
        </p:txBody>
      </p:sp>
      <p:sp>
        <p:nvSpPr>
          <p:cNvPr id="5" name="四角形吹き出し 4"/>
          <p:cNvSpPr/>
          <p:nvPr/>
        </p:nvSpPr>
        <p:spPr>
          <a:xfrm>
            <a:off x="1333845" y="6178292"/>
            <a:ext cx="2548895" cy="452159"/>
          </a:xfrm>
          <a:prstGeom prst="wedgeRectCallout">
            <a:avLst>
              <a:gd name="adj1" fmla="val 22665"/>
              <a:gd name="adj2" fmla="val -150933"/>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en-US" altLang="ja-JP" sz="2400" dirty="0" smtClean="0"/>
              <a:t>1. </a:t>
            </a:r>
            <a:r>
              <a:rPr lang="ja-JP" altLang="en-US" sz="2400" dirty="0"/>
              <a:t>識別子</a:t>
            </a:r>
            <a:r>
              <a:rPr kumimoji="1" lang="ja-JP" altLang="en-US" sz="2400" dirty="0" smtClean="0"/>
              <a:t>の取得</a:t>
            </a:r>
            <a:endParaRPr kumimoji="1" lang="ja-JP" altLang="en-US" sz="2400" dirty="0"/>
          </a:p>
        </p:txBody>
      </p:sp>
      <p:sp>
        <p:nvSpPr>
          <p:cNvPr id="24" name="四角形吹き出し 23"/>
          <p:cNvSpPr/>
          <p:nvPr/>
        </p:nvSpPr>
        <p:spPr>
          <a:xfrm>
            <a:off x="4885523" y="6190268"/>
            <a:ext cx="2369937" cy="440184"/>
          </a:xfrm>
          <a:prstGeom prst="wedgeRectCallout">
            <a:avLst>
              <a:gd name="adj1" fmla="val 21074"/>
              <a:gd name="adj2" fmla="val -164505"/>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altLang="ja-JP" sz="2400" dirty="0"/>
              <a:t>2</a:t>
            </a:r>
            <a:r>
              <a:rPr kumimoji="1" lang="en-US" altLang="ja-JP" sz="2400" dirty="0" smtClean="0"/>
              <a:t>. </a:t>
            </a:r>
            <a:r>
              <a:rPr kumimoji="1" lang="ja-JP" altLang="en-US" sz="2400" dirty="0" smtClean="0"/>
              <a:t>関連の抽出</a:t>
            </a:r>
            <a:endParaRPr kumimoji="1" lang="ja-JP" altLang="en-US" sz="2400" dirty="0"/>
          </a:p>
        </p:txBody>
      </p:sp>
    </p:spTree>
    <p:extLst>
      <p:ext uri="{BB962C8B-B14F-4D97-AF65-F5344CB8AC3E}">
        <p14:creationId xmlns:p14="http://schemas.microsoft.com/office/powerpoint/2010/main" val="1145076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4624</TotalTime>
  <Words>1675</Words>
  <Application>Microsoft Office PowerPoint</Application>
  <PresentationFormat>画面に合わせる (4:3)</PresentationFormat>
  <Paragraphs>475</Paragraphs>
  <Slides>30</Slides>
  <Notes>0</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Sel-CoolMetal-white</vt:lpstr>
      <vt:lpstr>メソッド周辺の識別子と メソッド本体のAPI利用実績に基づいたAPI集合推薦手法</vt:lpstr>
      <vt:lpstr>背景</vt:lpstr>
      <vt:lpstr>メソッド本体の情報に基づく コード推薦手法[1]</vt:lpstr>
      <vt:lpstr>メソッド本体の情報に基づく コード推薦手法[1]</vt:lpstr>
      <vt:lpstr>提案手法</vt:lpstr>
      <vt:lpstr>提案手法</vt:lpstr>
      <vt:lpstr>提案手法の構成</vt:lpstr>
      <vt:lpstr>提案手法の構成</vt:lpstr>
      <vt:lpstr>A. メソッド本体と識別子の 関連の学習</vt:lpstr>
      <vt:lpstr>1. 識別子の取得</vt:lpstr>
      <vt:lpstr>2. 関連の抽出</vt:lpstr>
      <vt:lpstr>相関ルールとは</vt:lpstr>
      <vt:lpstr>ソースコードに対して 相関ルールマイニングを実行</vt:lpstr>
      <vt:lpstr>提案手法の構成</vt:lpstr>
      <vt:lpstr>B. メソッド本体の雛形生成</vt:lpstr>
      <vt:lpstr>1. 識別子の取得</vt:lpstr>
      <vt:lpstr>2. データベースの検索</vt:lpstr>
      <vt:lpstr>3. 候補の提示</vt:lpstr>
      <vt:lpstr>本手法を用いたツール</vt:lpstr>
      <vt:lpstr>本手法を用いたツール</vt:lpstr>
      <vt:lpstr>本手法を用いたツール</vt:lpstr>
      <vt:lpstr>実験</vt:lpstr>
      <vt:lpstr>既存のソースコードと推薦結果の 比較方法</vt:lpstr>
      <vt:lpstr>ソースコードと推薦結果の 比較方法</vt:lpstr>
      <vt:lpstr>ソースコードと推薦結果の 比較方法</vt:lpstr>
      <vt:lpstr>ソースコードと推薦結果の 比較方法</vt:lpstr>
      <vt:lpstr>評価基準</vt:lpstr>
      <vt:lpstr>結果</vt:lpstr>
      <vt:lpstr>考察</vt:lpstr>
      <vt:lpstr>まとめと今後の課題</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メソッド宣言位置から参照可能な 識別子とメソッド名を利用して メソッド本体を生成するコード補完手法の提案</dc:title>
  <dc:creator>y-onizuk</dc:creator>
  <cp:lastModifiedBy>Akisute</cp:lastModifiedBy>
  <cp:revision>679</cp:revision>
  <dcterms:created xsi:type="dcterms:W3CDTF">2012-11-14T05:36:04Z</dcterms:created>
  <dcterms:modified xsi:type="dcterms:W3CDTF">2014-02-11T13:25:02Z</dcterms:modified>
</cp:coreProperties>
</file>