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20"/>
  </p:notesMasterIdLst>
  <p:handoutMasterIdLst>
    <p:handoutMasterId r:id="rId21"/>
  </p:handoutMasterIdLst>
  <p:sldIdLst>
    <p:sldId id="256" r:id="rId2"/>
    <p:sldId id="257" r:id="rId3"/>
    <p:sldId id="258" r:id="rId4"/>
    <p:sldId id="259" r:id="rId5"/>
    <p:sldId id="271" r:id="rId6"/>
    <p:sldId id="276" r:id="rId7"/>
    <p:sldId id="273" r:id="rId8"/>
    <p:sldId id="274" r:id="rId9"/>
    <p:sldId id="278" r:id="rId10"/>
    <p:sldId id="285" r:id="rId11"/>
    <p:sldId id="279" r:id="rId12"/>
    <p:sldId id="283" r:id="rId13"/>
    <p:sldId id="282" r:id="rId14"/>
    <p:sldId id="290" r:id="rId15"/>
    <p:sldId id="269" r:id="rId16"/>
    <p:sldId id="281" r:id="rId17"/>
    <p:sldId id="265" r:id="rId18"/>
    <p:sldId id="295" r:id="rId1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975" autoAdjust="0"/>
  </p:normalViewPr>
  <p:slideViewPr>
    <p:cSldViewPr snapToGrid="0">
      <p:cViewPr>
        <p:scale>
          <a:sx n="60" d="100"/>
          <a:sy n="60" d="100"/>
        </p:scale>
        <p:origin x="-5004" y="-19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45542CD8-C076-4E9B-8E1D-BA0B90677703}" type="datetimeFigureOut">
              <a:rPr kumimoji="1" lang="ja-JP" altLang="en-US" smtClean="0"/>
              <a:t>2015/2/18</a:t>
            </a:fld>
            <a:endParaRPr kumimoji="1" lang="ja-JP" altLang="en-US"/>
          </a:p>
        </p:txBody>
      </p:sp>
      <p:sp>
        <p:nvSpPr>
          <p:cNvPr id="4" name="Footer Placeholder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Slide Number Placeholder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F6E1CAE1-9E3D-4F57-960D-13C5E8967E20}" type="slidenum">
              <a:rPr kumimoji="1" lang="ja-JP" altLang="en-US" smtClean="0"/>
              <a:t>‹#›</a:t>
            </a:fld>
            <a:endParaRPr kumimoji="1" lang="ja-JP" altLang="en-US"/>
          </a:p>
        </p:txBody>
      </p:sp>
    </p:spTree>
    <p:extLst>
      <p:ext uri="{BB962C8B-B14F-4D97-AF65-F5344CB8AC3E}">
        <p14:creationId xmlns:p14="http://schemas.microsoft.com/office/powerpoint/2010/main" val="35226588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BA6A75FB-9A5A-40F0-8BEA-AEDAC81FF0C7}" type="datetimeFigureOut">
              <a:rPr kumimoji="1" lang="ja-JP" altLang="en-US" smtClean="0"/>
              <a:t>2015/2/18</a:t>
            </a:fld>
            <a:endParaRPr kumimoji="1" lang="ja-JP" altLang="en-US"/>
          </a:p>
        </p:txBody>
      </p:sp>
      <p:sp>
        <p:nvSpPr>
          <p:cNvPr id="4" name="Slide Image Placeholder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1F0A4A0-718E-4F56-8800-78247808DAEF}" type="slidenum">
              <a:rPr kumimoji="1" lang="ja-JP" altLang="en-US" smtClean="0"/>
              <a:t>‹#›</a:t>
            </a:fld>
            <a:endParaRPr kumimoji="1" lang="ja-JP" altLang="en-US"/>
          </a:p>
        </p:txBody>
      </p:sp>
    </p:spTree>
    <p:extLst>
      <p:ext uri="{BB962C8B-B14F-4D97-AF65-F5344CB8AC3E}">
        <p14:creationId xmlns:p14="http://schemas.microsoft.com/office/powerpoint/2010/main" val="434130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0</a:t>
            </a:fld>
            <a:endParaRPr kumimoji="1" lang="ja-JP" altLang="en-US"/>
          </a:p>
        </p:txBody>
      </p:sp>
    </p:spTree>
    <p:extLst>
      <p:ext uri="{BB962C8B-B14F-4D97-AF65-F5344CB8AC3E}">
        <p14:creationId xmlns:p14="http://schemas.microsoft.com/office/powerpoint/2010/main" val="75304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10</a:t>
            </a:fld>
            <a:endParaRPr kumimoji="1" lang="ja-JP" altLang="en-US"/>
          </a:p>
        </p:txBody>
      </p:sp>
    </p:spTree>
    <p:extLst>
      <p:ext uri="{BB962C8B-B14F-4D97-AF65-F5344CB8AC3E}">
        <p14:creationId xmlns:p14="http://schemas.microsoft.com/office/powerpoint/2010/main" val="9603953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11</a:t>
            </a:fld>
            <a:endParaRPr kumimoji="1" lang="ja-JP" altLang="en-US"/>
          </a:p>
        </p:txBody>
      </p:sp>
    </p:spTree>
    <p:extLst>
      <p:ext uri="{BB962C8B-B14F-4D97-AF65-F5344CB8AC3E}">
        <p14:creationId xmlns:p14="http://schemas.microsoft.com/office/powerpoint/2010/main" val="444582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en-US" altLang="ja-JP" sz="1200" b="0" i="0" u="none" strike="noStrike" kern="1200" baseline="0" dirty="0" smtClean="0">
              <a:solidFill>
                <a:schemeClr val="tx1"/>
              </a:solidFill>
              <a:latin typeface="+mn-lt"/>
              <a:ea typeface="+mn-ea"/>
              <a:cs typeface="+mn-cs"/>
            </a:endParaRPr>
          </a:p>
          <a:p>
            <a:endParaRPr kumimoji="1" lang="en-US" altLang="ja-JP" dirty="0" smtClean="0"/>
          </a:p>
          <a:p>
            <a:endParaRPr kumimoji="1" lang="en-US" altLang="ja-JP" dirty="0" smtClean="0"/>
          </a:p>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12</a:t>
            </a:fld>
            <a:endParaRPr kumimoji="1" lang="ja-JP" altLang="en-US"/>
          </a:p>
        </p:txBody>
      </p:sp>
    </p:spTree>
    <p:extLst>
      <p:ext uri="{BB962C8B-B14F-4D97-AF65-F5344CB8AC3E}">
        <p14:creationId xmlns:p14="http://schemas.microsoft.com/office/powerpoint/2010/main" val="1428288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13</a:t>
            </a:fld>
            <a:endParaRPr kumimoji="1" lang="ja-JP" altLang="en-US"/>
          </a:p>
        </p:txBody>
      </p:sp>
    </p:spTree>
    <p:extLst>
      <p:ext uri="{BB962C8B-B14F-4D97-AF65-F5344CB8AC3E}">
        <p14:creationId xmlns:p14="http://schemas.microsoft.com/office/powerpoint/2010/main" val="31451862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14</a:t>
            </a:fld>
            <a:endParaRPr kumimoji="1" lang="ja-JP" altLang="en-US"/>
          </a:p>
        </p:txBody>
      </p:sp>
    </p:spTree>
    <p:extLst>
      <p:ext uri="{BB962C8B-B14F-4D97-AF65-F5344CB8AC3E}">
        <p14:creationId xmlns:p14="http://schemas.microsoft.com/office/powerpoint/2010/main" val="3218491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15</a:t>
            </a:fld>
            <a:endParaRPr kumimoji="1" lang="ja-JP" altLang="en-US"/>
          </a:p>
        </p:txBody>
      </p:sp>
    </p:spTree>
    <p:extLst>
      <p:ext uri="{BB962C8B-B14F-4D97-AF65-F5344CB8AC3E}">
        <p14:creationId xmlns:p14="http://schemas.microsoft.com/office/powerpoint/2010/main" val="676483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1</a:t>
            </a:fld>
            <a:endParaRPr kumimoji="1" lang="ja-JP" altLang="en-US"/>
          </a:p>
        </p:txBody>
      </p:sp>
    </p:spTree>
    <p:extLst>
      <p:ext uri="{BB962C8B-B14F-4D97-AF65-F5344CB8AC3E}">
        <p14:creationId xmlns:p14="http://schemas.microsoft.com/office/powerpoint/2010/main" val="2498448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3013"/>
            <a:ext cx="4471987" cy="3354387"/>
          </a:xfrm>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baseline="0" dirty="0" smtClean="0">
              <a:solidFill>
                <a:schemeClr val="tx1"/>
              </a:solidFill>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baseline="0" dirty="0" smtClean="0">
              <a:solidFill>
                <a:schemeClr val="tx1"/>
              </a:solidFill>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3</a:t>
            </a:fld>
            <a:endParaRPr kumimoji="1" lang="ja-JP" altLang="en-US"/>
          </a:p>
        </p:txBody>
      </p:sp>
    </p:spTree>
    <p:extLst>
      <p:ext uri="{BB962C8B-B14F-4D97-AF65-F5344CB8AC3E}">
        <p14:creationId xmlns:p14="http://schemas.microsoft.com/office/powerpoint/2010/main" val="1633531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endParaRPr lang="en-US" altLang="ja-JP" dirty="0" smtClean="0"/>
          </a:p>
          <a:p>
            <a:endParaRPr kumimoji="1" lang="ja-JP" altLang="en-US" dirty="0" smtClean="0"/>
          </a:p>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4</a:t>
            </a:fld>
            <a:endParaRPr kumimoji="1" lang="ja-JP" altLang="en-US"/>
          </a:p>
        </p:txBody>
      </p:sp>
    </p:spTree>
    <p:extLst>
      <p:ext uri="{BB962C8B-B14F-4D97-AF65-F5344CB8AC3E}">
        <p14:creationId xmlns:p14="http://schemas.microsoft.com/office/powerpoint/2010/main" val="2399267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5</a:t>
            </a:fld>
            <a:endParaRPr kumimoji="1" lang="ja-JP" altLang="en-US"/>
          </a:p>
        </p:txBody>
      </p:sp>
    </p:spTree>
    <p:extLst>
      <p:ext uri="{BB962C8B-B14F-4D97-AF65-F5344CB8AC3E}">
        <p14:creationId xmlns:p14="http://schemas.microsoft.com/office/powerpoint/2010/main" val="2036113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6</a:t>
            </a:fld>
            <a:endParaRPr kumimoji="1" lang="ja-JP" altLang="en-US"/>
          </a:p>
        </p:txBody>
      </p:sp>
    </p:spTree>
    <p:extLst>
      <p:ext uri="{BB962C8B-B14F-4D97-AF65-F5344CB8AC3E}">
        <p14:creationId xmlns:p14="http://schemas.microsoft.com/office/powerpoint/2010/main" val="268203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dirty="0" smtClean="0"/>
          </a:p>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7</a:t>
            </a:fld>
            <a:endParaRPr kumimoji="1" lang="ja-JP" altLang="en-US"/>
          </a:p>
        </p:txBody>
      </p:sp>
    </p:spTree>
    <p:extLst>
      <p:ext uri="{BB962C8B-B14F-4D97-AF65-F5344CB8AC3E}">
        <p14:creationId xmlns:p14="http://schemas.microsoft.com/office/powerpoint/2010/main" val="1562022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8</a:t>
            </a:fld>
            <a:endParaRPr kumimoji="1" lang="ja-JP" altLang="en-US"/>
          </a:p>
        </p:txBody>
      </p:sp>
    </p:spTree>
    <p:extLst>
      <p:ext uri="{BB962C8B-B14F-4D97-AF65-F5344CB8AC3E}">
        <p14:creationId xmlns:p14="http://schemas.microsoft.com/office/powerpoint/2010/main" val="4043462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en-US" altLang="ja-JP" dirty="0" smtClean="0"/>
          </a:p>
        </p:txBody>
      </p:sp>
      <p:sp>
        <p:nvSpPr>
          <p:cNvPr id="4" name="Slide Number Placeholder 3"/>
          <p:cNvSpPr>
            <a:spLocks noGrp="1"/>
          </p:cNvSpPr>
          <p:nvPr>
            <p:ph type="sldNum" sz="quarter" idx="10"/>
          </p:nvPr>
        </p:nvSpPr>
        <p:spPr/>
        <p:txBody>
          <a:bodyPr/>
          <a:lstStyle/>
          <a:p>
            <a:fld id="{71F0A4A0-718E-4F56-8800-78247808DAEF}" type="slidenum">
              <a:rPr kumimoji="1" lang="ja-JP" altLang="en-US" smtClean="0"/>
              <a:t>9</a:t>
            </a:fld>
            <a:endParaRPr kumimoji="1" lang="ja-JP" altLang="en-US"/>
          </a:p>
        </p:txBody>
      </p:sp>
    </p:spTree>
    <p:extLst>
      <p:ext uri="{BB962C8B-B14F-4D97-AF65-F5344CB8AC3E}">
        <p14:creationId xmlns:p14="http://schemas.microsoft.com/office/powerpoint/2010/main" val="2452081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1800"/>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en-US" altLang="ja-JP" smtClean="0"/>
              <a:t>Click to edit Master title style</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en-US" altLang="ja-JP" smtClean="0"/>
              <a:t>Click to edit Master subtitle style</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endParaRPr lang="ja-JP" altLang="en-US" sz="1800"/>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kumimoji="1" lang="en-US" altLang="ja-JP" smtClean="0"/>
              <a:t>Software Engineering Laboratory, Department of Computer Science, Graduate School of Information Science and Technology, Osaka University</a:t>
            </a:r>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287A2BD3-8D53-4D9C-946D-5FEC1B8A6CB7}" type="slidenum">
              <a:rPr kumimoji="1" lang="ja-JP" altLang="en-US" smtClean="0"/>
              <a:t>‹#›</a:t>
            </a:fld>
            <a:endParaRPr kumimoji="1" lang="ja-JP" altLang="en-US"/>
          </a:p>
        </p:txBody>
      </p:sp>
    </p:spTree>
    <p:extLst>
      <p:ext uri="{BB962C8B-B14F-4D97-AF65-F5344CB8AC3E}">
        <p14:creationId xmlns:p14="http://schemas.microsoft.com/office/powerpoint/2010/main" val="368920583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Click to edit Master title style</a:t>
            </a:r>
            <a:endParaRPr lang="ja-JP" altLang="en-US"/>
          </a:p>
        </p:txBody>
      </p:sp>
      <p:sp>
        <p:nvSpPr>
          <p:cNvPr id="3" name="縦書きテキスト プレースホルダ 2"/>
          <p:cNvSpPr>
            <a:spLocks noGrp="1"/>
          </p:cNvSpPr>
          <p:nvPr>
            <p:ph type="body" orient="vert" idx="1"/>
          </p:nvPr>
        </p:nvSpPr>
        <p:spPr/>
        <p:txBody>
          <a:bodyPr vert="eaVer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extLst>
      <p:ext uri="{BB962C8B-B14F-4D97-AF65-F5344CB8AC3E}">
        <p14:creationId xmlns:p14="http://schemas.microsoft.com/office/powerpoint/2010/main" val="691925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en-US" altLang="ja-JP" smtClean="0"/>
              <a:t>Click to edit Master title style</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extLst>
      <p:ext uri="{BB962C8B-B14F-4D97-AF65-F5344CB8AC3E}">
        <p14:creationId xmlns:p14="http://schemas.microsoft.com/office/powerpoint/2010/main" val="1339299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Click to edit Master title style</a:t>
            </a:r>
            <a:endParaRPr lang="ja-JP" altLang="en-US"/>
          </a:p>
        </p:txBody>
      </p:sp>
      <p:sp>
        <p:nvSpPr>
          <p:cNvPr id="3" name="コンテンツ プレースホルダ 2"/>
          <p:cNvSpPr>
            <a:spLocks noGrp="1"/>
          </p:cNvSpPr>
          <p:nvPr>
            <p:ph idx="1"/>
          </p:nvPr>
        </p:nvSpPr>
        <p:spPr/>
        <p:txBody>
          <a:body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sz="1800"/>
            </a:lvl1pPr>
          </a:lstStyle>
          <a:p>
            <a:fld id="{9F5033E9-932D-4E41-95C3-341F9A6DAE17}" type="slidenum">
              <a:rPr lang="en-US" altLang="ja-JP" smtClean="0"/>
              <a:pPr/>
              <a:t>‹#›</a:t>
            </a:fld>
            <a:endParaRPr lang="en-US" altLang="ja-JP" dirty="0"/>
          </a:p>
        </p:txBody>
      </p:sp>
    </p:spTree>
    <p:extLst>
      <p:ext uri="{BB962C8B-B14F-4D97-AF65-F5344CB8AC3E}">
        <p14:creationId xmlns:p14="http://schemas.microsoft.com/office/powerpoint/2010/main" val="14396260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en-US" altLang="ja-JP" smtClean="0"/>
              <a:t>Click to edit Master title style</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ja-JP" smtClean="0"/>
              <a:t>Click to edit Master text styles</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extLst>
      <p:ext uri="{BB962C8B-B14F-4D97-AF65-F5344CB8AC3E}">
        <p14:creationId xmlns:p14="http://schemas.microsoft.com/office/powerpoint/2010/main" val="1793302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Click to edit Master title style</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extLst>
      <p:ext uri="{BB962C8B-B14F-4D97-AF65-F5344CB8AC3E}">
        <p14:creationId xmlns:p14="http://schemas.microsoft.com/office/powerpoint/2010/main" val="371017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en-US" altLang="ja-JP" smtClean="0"/>
              <a:t>Click to edit Master title style</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smtClean="0"/>
              <a:t>Click to edit Master text styles</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smtClean="0"/>
              <a:t>Click to edit Master text styles</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extLst>
      <p:ext uri="{BB962C8B-B14F-4D97-AF65-F5344CB8AC3E}">
        <p14:creationId xmlns:p14="http://schemas.microsoft.com/office/powerpoint/2010/main" val="319437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Click to edit Master title style</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extLst>
      <p:ext uri="{BB962C8B-B14F-4D97-AF65-F5344CB8AC3E}">
        <p14:creationId xmlns:p14="http://schemas.microsoft.com/office/powerpoint/2010/main" val="67107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extLst>
      <p:ext uri="{BB962C8B-B14F-4D97-AF65-F5344CB8AC3E}">
        <p14:creationId xmlns:p14="http://schemas.microsoft.com/office/powerpoint/2010/main" val="2025860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en-US" altLang="ja-JP" smtClean="0"/>
              <a:t>Click to edit Master title style</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ja-JP" smtClean="0"/>
              <a:t>Click to edit Master text styles</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extLst>
      <p:ext uri="{BB962C8B-B14F-4D97-AF65-F5344CB8AC3E}">
        <p14:creationId xmlns:p14="http://schemas.microsoft.com/office/powerpoint/2010/main" val="2614707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en-US" altLang="ja-JP" smtClean="0"/>
              <a:t>Click to edit Master title style</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ja-JP" smtClean="0"/>
              <a:t>Click icon to add picture</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ja-JP" smtClean="0"/>
              <a:t>Click to edit Master text styles</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extLst>
      <p:ext uri="{BB962C8B-B14F-4D97-AF65-F5344CB8AC3E}">
        <p14:creationId xmlns:p14="http://schemas.microsoft.com/office/powerpoint/2010/main" val="3645937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1800"/>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endParaRPr lang="ja-JP" altLang="en-US" sz="1800"/>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8961373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ja-JP" altLang="en-US" sz="3600" dirty="0"/>
              <a:t>動的依存グラフの</a:t>
            </a:r>
            <a:r>
              <a:rPr lang="en-US" altLang="ja-JP" sz="3600" dirty="0"/>
              <a:t>3-gram</a:t>
            </a:r>
            <a:r>
              <a:rPr lang="ja-JP" altLang="en-US" sz="3600" dirty="0"/>
              <a:t>の比較によ</a:t>
            </a:r>
            <a:r>
              <a:rPr lang="ja-JP" altLang="en-US" sz="3600" dirty="0" smtClean="0"/>
              <a:t>る</a:t>
            </a:r>
            <a:r>
              <a:rPr lang="en-US" altLang="ja-JP" sz="3600" dirty="0" smtClean="0"/>
              <a:t/>
            </a:r>
            <a:br>
              <a:rPr lang="en-US" altLang="ja-JP" sz="3600" dirty="0" smtClean="0"/>
            </a:br>
            <a:r>
              <a:rPr lang="ja-JP" altLang="en-US" sz="3600" dirty="0" smtClean="0"/>
              <a:t>プ</a:t>
            </a:r>
            <a:r>
              <a:rPr lang="ja-JP" altLang="en-US" sz="3600" dirty="0"/>
              <a:t>ログラム動作理解支援</a:t>
            </a:r>
            <a:endParaRPr kumimoji="1" lang="ja-JP" altLang="en-US" sz="3600" dirty="0"/>
          </a:p>
        </p:txBody>
      </p:sp>
      <p:sp>
        <p:nvSpPr>
          <p:cNvPr id="3" name="Subtitle 2"/>
          <p:cNvSpPr>
            <a:spLocks noGrp="1"/>
          </p:cNvSpPr>
          <p:nvPr>
            <p:ph type="subTitle" idx="1"/>
          </p:nvPr>
        </p:nvSpPr>
        <p:spPr/>
        <p:txBody>
          <a:bodyPr/>
          <a:lstStyle/>
          <a:p>
            <a:r>
              <a:rPr kumimoji="1" lang="ja-JP" altLang="en-US" sz="2400" dirty="0" smtClean="0"/>
              <a:t>博士前期課程　</a:t>
            </a:r>
            <a:r>
              <a:rPr kumimoji="1" lang="en-US" altLang="ja-JP" sz="2400" dirty="0" smtClean="0"/>
              <a:t>2</a:t>
            </a:r>
            <a:r>
              <a:rPr kumimoji="1" lang="ja-JP" altLang="en-US" sz="2400" dirty="0" smtClean="0"/>
              <a:t>年</a:t>
            </a:r>
            <a:endParaRPr kumimoji="1" lang="en-US" altLang="ja-JP" sz="2400" dirty="0" smtClean="0"/>
          </a:p>
          <a:p>
            <a:r>
              <a:rPr lang="ja-JP" altLang="en-US" sz="2400" dirty="0"/>
              <a:t>コンピュー</a:t>
            </a:r>
            <a:r>
              <a:rPr lang="ja-JP" altLang="en-US" sz="2400" dirty="0" smtClean="0"/>
              <a:t>タサイエンス専攻</a:t>
            </a:r>
            <a:endParaRPr kumimoji="1" lang="en-US" altLang="ja-JP" sz="2400" dirty="0" smtClean="0"/>
          </a:p>
          <a:p>
            <a:r>
              <a:rPr kumimoji="1" lang="ja-JP" altLang="en-US" sz="2400" dirty="0" smtClean="0"/>
              <a:t>井上研究室　</a:t>
            </a:r>
            <a:r>
              <a:rPr kumimoji="1" lang="en-US" altLang="ja-JP" sz="2400" dirty="0" smtClean="0"/>
              <a:t>BUYANNEMEKH ODKHUU</a:t>
            </a:r>
            <a:endParaRPr kumimoji="1" lang="ja-JP" altLang="en-US" sz="2400" dirty="0"/>
          </a:p>
        </p:txBody>
      </p:sp>
    </p:spTree>
    <p:extLst>
      <p:ext uri="{BB962C8B-B14F-4D97-AF65-F5344CB8AC3E}">
        <p14:creationId xmlns:p14="http://schemas.microsoft.com/office/powerpoint/2010/main" val="3086695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a:t>ケーススタデ</a:t>
            </a:r>
            <a:r>
              <a:rPr lang="ja-JP" altLang="en-US" dirty="0" smtClean="0"/>
              <a:t>ィ（</a:t>
            </a:r>
            <a:r>
              <a:rPr lang="en-US" altLang="ja-JP" dirty="0"/>
              <a:t>2</a:t>
            </a:r>
            <a:r>
              <a:rPr lang="en-US" altLang="ja-JP" dirty="0" smtClean="0"/>
              <a:t>/2</a:t>
            </a:r>
            <a:r>
              <a:rPr lang="ja-JP" altLang="en-US" dirty="0" smtClean="0"/>
              <a:t>）</a:t>
            </a:r>
            <a:endParaRPr kumimoji="1" lang="ja-JP" altLang="en-US" dirty="0"/>
          </a:p>
        </p:txBody>
      </p:sp>
      <p:sp>
        <p:nvSpPr>
          <p:cNvPr id="3" name="Content Placeholder 2"/>
          <p:cNvSpPr>
            <a:spLocks noGrp="1"/>
          </p:cNvSpPr>
          <p:nvPr>
            <p:ph idx="1"/>
          </p:nvPr>
        </p:nvSpPr>
        <p:spPr/>
        <p:txBody>
          <a:bodyPr/>
          <a:lstStyle/>
          <a:p>
            <a:r>
              <a:rPr lang="ja-JP" altLang="en-US" sz="2800" dirty="0" smtClean="0"/>
              <a:t>対</a:t>
            </a:r>
            <a:r>
              <a:rPr lang="ja-JP" altLang="en-US" sz="2800" dirty="0"/>
              <a:t>象</a:t>
            </a:r>
            <a:endParaRPr lang="en-US" altLang="ja-JP" sz="2800" dirty="0"/>
          </a:p>
          <a:p>
            <a:pPr lvl="1"/>
            <a:r>
              <a:rPr lang="en-US" altLang="ja-JP" sz="2600" dirty="0" err="1"/>
              <a:t>DaCapo</a:t>
            </a:r>
            <a:r>
              <a:rPr lang="ja-JP" altLang="en-US" sz="2600" dirty="0"/>
              <a:t>ベンチマークソフトのアプリケーション</a:t>
            </a:r>
            <a:r>
              <a:rPr lang="en-US" altLang="ja-JP" sz="2600" dirty="0" err="1"/>
              <a:t>batik,fop</a:t>
            </a:r>
            <a:r>
              <a:rPr lang="ja-JP" altLang="en-US" sz="2600" dirty="0"/>
              <a:t>を対象に行っ</a:t>
            </a:r>
            <a:r>
              <a:rPr lang="ja-JP" altLang="en-US" sz="2600" dirty="0" smtClean="0"/>
              <a:t>た</a:t>
            </a:r>
            <a:endParaRPr lang="en-US" altLang="ja-JP" sz="2600" dirty="0"/>
          </a:p>
          <a:p>
            <a:pPr lvl="2"/>
            <a:r>
              <a:rPr lang="en-US" altLang="ja-JP" dirty="0" err="1" smtClean="0"/>
              <a:t>small,default,large</a:t>
            </a:r>
            <a:r>
              <a:rPr lang="ja-JP" altLang="en-US" dirty="0" smtClean="0"/>
              <a:t>のオプションでアプリケーションの入力を決める</a:t>
            </a:r>
            <a:endParaRPr lang="en-US" altLang="ja-JP" dirty="0" smtClean="0"/>
          </a:p>
          <a:p>
            <a:r>
              <a:rPr lang="ja-JP" altLang="en-US" sz="2800" dirty="0" smtClean="0"/>
              <a:t>手</a:t>
            </a:r>
            <a:r>
              <a:rPr lang="ja-JP" altLang="en-US" sz="2800" dirty="0"/>
              <a:t>段</a:t>
            </a:r>
            <a:endParaRPr lang="en-US" altLang="ja-JP" sz="2800" dirty="0"/>
          </a:p>
          <a:p>
            <a:pPr lvl="1"/>
            <a:r>
              <a:rPr lang="en-US" altLang="ja-JP" sz="2600" dirty="0"/>
              <a:t>small</a:t>
            </a:r>
            <a:r>
              <a:rPr lang="ja-JP" altLang="en-US" sz="2600" dirty="0"/>
              <a:t>入力に対するトレースと</a:t>
            </a:r>
            <a:r>
              <a:rPr lang="en-US" altLang="ja-JP" sz="2600" dirty="0"/>
              <a:t>default</a:t>
            </a:r>
            <a:r>
              <a:rPr lang="ja-JP" altLang="en-US" sz="2600" dirty="0"/>
              <a:t>入力に対するトレースを比較す</a:t>
            </a:r>
            <a:r>
              <a:rPr lang="ja-JP" altLang="en-US" sz="2600" dirty="0" smtClean="0"/>
              <a:t>る</a:t>
            </a:r>
            <a:endParaRPr lang="en-US" altLang="ja-JP" sz="2200" dirty="0" smtClean="0"/>
          </a:p>
          <a:p>
            <a:pPr lvl="2"/>
            <a:r>
              <a:rPr lang="ja-JP" altLang="en-US" sz="2200" dirty="0" smtClean="0"/>
              <a:t>異なる入力によって，動作にどんな違いがあるかを調べた</a:t>
            </a:r>
            <a:endParaRPr lang="en-US" altLang="ja-JP" sz="2200" dirty="0" smtClean="0"/>
          </a:p>
          <a:p>
            <a:pPr lvl="2"/>
            <a:endParaRPr lang="en-US" altLang="ja-JP" sz="2200" dirty="0"/>
          </a:p>
          <a:p>
            <a:endParaRPr kumimoji="1" lang="ja-JP" altLang="en-US" dirty="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9</a:t>
            </a:fld>
            <a:endParaRPr lang="en-US" altLang="ja-JP" dirty="0"/>
          </a:p>
        </p:txBody>
      </p:sp>
    </p:spTree>
    <p:extLst>
      <p:ext uri="{BB962C8B-B14F-4D97-AF65-F5344CB8AC3E}">
        <p14:creationId xmlns:p14="http://schemas.microsoft.com/office/powerpoint/2010/main" val="2322017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ja-JP" altLang="en-US" sz="3200" dirty="0"/>
              <a:t>ケーススタデ</a:t>
            </a:r>
            <a:r>
              <a:rPr lang="ja-JP" altLang="en-US" sz="3200" dirty="0" smtClean="0"/>
              <a:t>ィの</a:t>
            </a:r>
            <a:r>
              <a:rPr kumimoji="1" lang="ja-JP" altLang="en-US" sz="3200" dirty="0" smtClean="0"/>
              <a:t>結果（</a:t>
            </a:r>
            <a:r>
              <a:rPr kumimoji="1" lang="en-US" altLang="ja-JP" sz="3200" dirty="0" smtClean="0"/>
              <a:t>1/3</a:t>
            </a:r>
            <a:r>
              <a:rPr kumimoji="1" lang="ja-JP" altLang="en-US" sz="3200" dirty="0" smtClean="0"/>
              <a:t>）</a:t>
            </a:r>
            <a:r>
              <a:rPr lang="ja-JP" altLang="en-US" sz="3200" dirty="0" smtClean="0"/>
              <a:t>：</a:t>
            </a:r>
            <a:r>
              <a:rPr lang="en-US" altLang="ja-JP" sz="3200" dirty="0" smtClean="0"/>
              <a:t/>
            </a:r>
            <a:br>
              <a:rPr lang="en-US" altLang="ja-JP" sz="3200" dirty="0" smtClean="0"/>
            </a:br>
            <a:r>
              <a:rPr lang="ja-JP" altLang="en-US" sz="3200" dirty="0"/>
              <a:t>トレースを小さな</a:t>
            </a:r>
            <a:r>
              <a:rPr lang="en-US" altLang="ja-JP" sz="3200" dirty="0"/>
              <a:t>3-gram</a:t>
            </a:r>
            <a:r>
              <a:rPr lang="ja-JP" altLang="en-US" sz="3200" dirty="0"/>
              <a:t>集合で表現できる</a:t>
            </a:r>
            <a:r>
              <a:rPr lang="ja-JP" altLang="en-US" sz="3200" dirty="0" smtClean="0"/>
              <a:t>か</a:t>
            </a:r>
            <a:endParaRPr kumimoji="1" lang="ja-JP" altLang="en-US" sz="3200" dirty="0"/>
          </a:p>
        </p:txBody>
      </p:sp>
      <p:sp>
        <p:nvSpPr>
          <p:cNvPr id="3" name="Content Placeholder 2"/>
          <p:cNvSpPr>
            <a:spLocks noGrp="1"/>
          </p:cNvSpPr>
          <p:nvPr>
            <p:ph idx="1"/>
          </p:nvPr>
        </p:nvSpPr>
        <p:spPr/>
        <p:txBody>
          <a:bodyPr/>
          <a:lstStyle/>
          <a:p>
            <a:r>
              <a:rPr lang="ja-JP" altLang="en-US" sz="2000" dirty="0" smtClean="0"/>
              <a:t>各アプリケーションの実行時間，トレースのファイルサイズ，動的依存グラフを</a:t>
            </a:r>
            <a:r>
              <a:rPr lang="en-US" altLang="ja-JP" sz="2000" dirty="0" smtClean="0"/>
              <a:t>3-gram</a:t>
            </a:r>
            <a:r>
              <a:rPr lang="ja-JP" altLang="en-US" sz="2000" dirty="0" smtClean="0"/>
              <a:t>分解による依存関係の個数，それのファイルサイズ</a:t>
            </a:r>
            <a:endParaRPr lang="en-US" altLang="ja-JP" sz="2000" dirty="0" smtClean="0"/>
          </a:p>
          <a:p>
            <a:endParaRPr lang="en-US" altLang="ja-JP" sz="2000" dirty="0"/>
          </a:p>
          <a:p>
            <a:endParaRPr lang="en-US" altLang="ja-JP" sz="2000" dirty="0" smtClean="0"/>
          </a:p>
          <a:p>
            <a:endParaRPr lang="en-US" altLang="ja-JP" sz="2000" dirty="0"/>
          </a:p>
          <a:p>
            <a:endParaRPr lang="en-US" altLang="ja-JP" sz="2000" dirty="0" smtClean="0"/>
          </a:p>
          <a:p>
            <a:endParaRPr lang="en-US" altLang="ja-JP" sz="2000" dirty="0"/>
          </a:p>
          <a:p>
            <a:endParaRPr lang="ja-JP" altLang="en-US" sz="2000" dirty="0"/>
          </a:p>
          <a:p>
            <a:endParaRPr lang="en-US" altLang="ja-JP" sz="2400" dirty="0" smtClean="0"/>
          </a:p>
        </p:txBody>
      </p:sp>
      <p:graphicFrame>
        <p:nvGraphicFramePr>
          <p:cNvPr id="9" name="Table 8"/>
          <p:cNvGraphicFramePr>
            <a:graphicFrameLocks noGrp="1"/>
          </p:cNvGraphicFramePr>
          <p:nvPr>
            <p:extLst>
              <p:ext uri="{D42A27DB-BD31-4B8C-83A1-F6EECF244321}">
                <p14:modId xmlns:p14="http://schemas.microsoft.com/office/powerpoint/2010/main" val="4091881144"/>
              </p:ext>
            </p:extLst>
          </p:nvPr>
        </p:nvGraphicFramePr>
        <p:xfrm>
          <a:off x="831858" y="2449470"/>
          <a:ext cx="7579674" cy="2164080"/>
        </p:xfrm>
        <a:graphic>
          <a:graphicData uri="http://schemas.openxmlformats.org/drawingml/2006/table">
            <a:tbl>
              <a:tblPr firstRow="1" bandRow="1">
                <a:tableStyleId>{21E4AEA4-8DFA-4A89-87EB-49C32662AFE0}</a:tableStyleId>
              </a:tblPr>
              <a:tblGrid>
                <a:gridCol w="1472302"/>
                <a:gridCol w="1180531"/>
                <a:gridCol w="1520663"/>
                <a:gridCol w="1703089"/>
                <a:gridCol w="1703089"/>
              </a:tblGrid>
              <a:tr h="324000">
                <a:tc>
                  <a:txBody>
                    <a:bodyPr/>
                    <a:lstStyle/>
                    <a:p>
                      <a:pPr algn="ctr"/>
                      <a:r>
                        <a:rPr kumimoji="1" lang="ja-JP" altLang="en-US" sz="1600" dirty="0" smtClean="0">
                          <a:solidFill>
                            <a:schemeClr val="bg1"/>
                          </a:solidFill>
                        </a:rPr>
                        <a:t>実行トレース</a:t>
                      </a:r>
                      <a:endParaRPr kumimoji="1" lang="ja-JP" altLang="en-US" sz="1600" dirty="0">
                        <a:solidFill>
                          <a:schemeClr val="bg1"/>
                        </a:solidFill>
                      </a:endParaRPr>
                    </a:p>
                  </a:txBody>
                  <a:tcPr anchor="ctr"/>
                </a:tc>
                <a:tc>
                  <a:txBody>
                    <a:bodyPr/>
                    <a:lstStyle/>
                    <a:p>
                      <a:pPr algn="ctr"/>
                      <a:r>
                        <a:rPr kumimoji="1" lang="ja-JP" altLang="en-US" sz="1600" dirty="0" smtClean="0">
                          <a:solidFill>
                            <a:schemeClr val="bg1"/>
                          </a:solidFill>
                        </a:rPr>
                        <a:t>実行時間</a:t>
                      </a:r>
                      <a:endParaRPr kumimoji="1" lang="ja-JP" altLang="en-US" sz="1600" b="0" dirty="0">
                        <a:solidFill>
                          <a:schemeClr val="bg1"/>
                        </a:solidFill>
                      </a:endParaRPr>
                    </a:p>
                  </a:txBody>
                  <a:tcPr anchor="ctr"/>
                </a:tc>
                <a:tc>
                  <a:txBody>
                    <a:bodyPr/>
                    <a:lstStyle/>
                    <a:p>
                      <a:pPr algn="ctr"/>
                      <a:r>
                        <a:rPr kumimoji="1" lang="ja-JP" altLang="en-US" sz="1600" dirty="0" smtClean="0">
                          <a:solidFill>
                            <a:schemeClr val="bg1"/>
                          </a:solidFill>
                        </a:rPr>
                        <a:t>トレースの</a:t>
                      </a:r>
                      <a:endParaRPr kumimoji="1" lang="en-US" altLang="ja-JP" sz="1600" dirty="0" smtClean="0">
                        <a:solidFill>
                          <a:schemeClr val="bg1"/>
                        </a:solidFill>
                      </a:endParaRPr>
                    </a:p>
                    <a:p>
                      <a:pPr algn="ctr"/>
                      <a:r>
                        <a:rPr kumimoji="1" lang="ja-JP" altLang="en-US" sz="1600" dirty="0" smtClean="0">
                          <a:solidFill>
                            <a:schemeClr val="bg1"/>
                          </a:solidFill>
                        </a:rPr>
                        <a:t>ファイルサイズ</a:t>
                      </a:r>
                      <a:endParaRPr kumimoji="1" lang="ja-JP" altLang="en-US" sz="1600" b="0" dirty="0">
                        <a:solidFill>
                          <a:schemeClr val="bg1"/>
                        </a:solidFill>
                      </a:endParaRPr>
                    </a:p>
                  </a:txBody>
                  <a:tcPr anchor="ctr"/>
                </a:tc>
                <a:tc>
                  <a:txBody>
                    <a:bodyPr/>
                    <a:lstStyle/>
                    <a:p>
                      <a:pPr algn="ctr"/>
                      <a:r>
                        <a:rPr lang="en-US" altLang="ja-JP" sz="1600" dirty="0" smtClean="0"/>
                        <a:t>3-gram</a:t>
                      </a:r>
                      <a:r>
                        <a:rPr lang="ja-JP" altLang="en-US" sz="1600" dirty="0" smtClean="0"/>
                        <a:t>分解後の</a:t>
                      </a:r>
                      <a:endParaRPr kumimoji="1" lang="en-US" altLang="ja-JP" sz="1600" dirty="0" smtClean="0">
                        <a:solidFill>
                          <a:schemeClr val="bg1"/>
                        </a:solidFill>
                      </a:endParaRPr>
                    </a:p>
                    <a:p>
                      <a:pPr algn="ctr"/>
                      <a:r>
                        <a:rPr kumimoji="1" lang="ja-JP" altLang="en-US" sz="1600" dirty="0" smtClean="0">
                          <a:solidFill>
                            <a:schemeClr val="bg1"/>
                          </a:solidFill>
                        </a:rPr>
                        <a:t>ファイルサイズ</a:t>
                      </a:r>
                      <a:endParaRPr kumimoji="1" lang="ja-JP" altLang="en-US" sz="1600" b="0" dirty="0">
                        <a:solidFill>
                          <a:schemeClr val="bg1"/>
                        </a:solidFill>
                      </a:endParaRPr>
                    </a:p>
                  </a:txBody>
                  <a:tcPr anchor="ctr"/>
                </a:tc>
                <a:tc>
                  <a:txBody>
                    <a:bodyPr/>
                    <a:lstStyle/>
                    <a:p>
                      <a:pPr algn="ctr"/>
                      <a:r>
                        <a:rPr kumimoji="1" lang="en-US" altLang="ja-JP" sz="1600" dirty="0" smtClean="0">
                          <a:solidFill>
                            <a:schemeClr val="bg1"/>
                          </a:solidFill>
                        </a:rPr>
                        <a:t>3-gram</a:t>
                      </a:r>
                    </a:p>
                    <a:p>
                      <a:pPr algn="ctr"/>
                      <a:r>
                        <a:rPr kumimoji="1" lang="ja-JP" altLang="en-US" sz="1600" dirty="0" smtClean="0">
                          <a:solidFill>
                            <a:schemeClr val="bg1"/>
                          </a:solidFill>
                        </a:rPr>
                        <a:t>依存関係の個数</a:t>
                      </a:r>
                      <a:endParaRPr kumimoji="1" lang="en-US" altLang="ja-JP" sz="1600" dirty="0" smtClean="0">
                        <a:solidFill>
                          <a:schemeClr val="bg1"/>
                        </a:solidFill>
                      </a:endParaRPr>
                    </a:p>
                    <a:p>
                      <a:pPr algn="ctr"/>
                      <a:endParaRPr kumimoji="1" lang="ja-JP" altLang="en-US" sz="1600" b="0" dirty="0">
                        <a:solidFill>
                          <a:schemeClr val="bg1"/>
                        </a:solidFill>
                      </a:endParaRPr>
                    </a:p>
                  </a:txBody>
                  <a:tcPr anchor="ctr"/>
                </a:tc>
              </a:tr>
              <a:tr h="324000">
                <a:tc>
                  <a:txBody>
                    <a:bodyPr/>
                    <a:lstStyle/>
                    <a:p>
                      <a:pPr algn="l"/>
                      <a:r>
                        <a:rPr kumimoji="1" lang="en-US" altLang="ja-JP" sz="1600" dirty="0" smtClean="0">
                          <a:solidFill>
                            <a:schemeClr val="bg1"/>
                          </a:solidFill>
                        </a:rPr>
                        <a:t>batik -small</a:t>
                      </a:r>
                      <a:endParaRPr kumimoji="1" lang="ja-JP" altLang="en-US" sz="1600" dirty="0">
                        <a:solidFill>
                          <a:schemeClr val="bg1"/>
                        </a:solidFill>
                      </a:endParaRPr>
                    </a:p>
                  </a:txBody>
                  <a:tcPr>
                    <a:solidFill>
                      <a:schemeClr val="accent2"/>
                    </a:solidFill>
                  </a:tcPr>
                </a:tc>
                <a:tc>
                  <a:txBody>
                    <a:bodyPr/>
                    <a:lstStyle/>
                    <a:p>
                      <a:pPr algn="r"/>
                      <a:r>
                        <a:rPr kumimoji="1" lang="en-US" altLang="ja-JP" sz="1600" dirty="0" smtClean="0"/>
                        <a:t>2542</a:t>
                      </a:r>
                      <a:r>
                        <a:rPr kumimoji="1" lang="ja-JP" altLang="en-US" sz="1600" baseline="0" dirty="0" smtClean="0"/>
                        <a:t> </a:t>
                      </a:r>
                      <a:r>
                        <a:rPr kumimoji="1" lang="en-US" altLang="ja-JP" sz="1600" dirty="0" err="1" smtClean="0"/>
                        <a:t>msec</a:t>
                      </a:r>
                      <a:endParaRPr kumimoji="1" lang="ja-JP" altLang="en-US" sz="1600" dirty="0"/>
                    </a:p>
                  </a:txBody>
                  <a:tcPr/>
                </a:tc>
                <a:tc>
                  <a:txBody>
                    <a:bodyPr/>
                    <a:lstStyle/>
                    <a:p>
                      <a:pPr algn="r"/>
                      <a:r>
                        <a:rPr kumimoji="1" lang="en-US" altLang="ja-JP" sz="1600" dirty="0" smtClean="0">
                          <a:solidFill>
                            <a:schemeClr val="tx1"/>
                          </a:solidFill>
                        </a:rPr>
                        <a:t>7.39 </a:t>
                      </a:r>
                      <a:r>
                        <a:rPr kumimoji="1" lang="en-US" altLang="ja-JP" sz="1600" b="0" dirty="0" err="1" smtClean="0">
                          <a:solidFill>
                            <a:schemeClr val="tx1"/>
                          </a:solidFill>
                        </a:rPr>
                        <a:t>GByte</a:t>
                      </a:r>
                      <a:endParaRPr kumimoji="1" lang="ja-JP" altLang="en-US" sz="1600" dirty="0">
                        <a:solidFill>
                          <a:schemeClr val="tx1"/>
                        </a:solidFill>
                      </a:endParaRPr>
                    </a:p>
                  </a:txBody>
                  <a:tcPr/>
                </a:tc>
                <a:tc>
                  <a:txBody>
                    <a:bodyPr/>
                    <a:lstStyle/>
                    <a:p>
                      <a:pPr algn="r"/>
                      <a:r>
                        <a:rPr kumimoji="1" lang="en-US" altLang="ja-JP" sz="1600" dirty="0" smtClean="0">
                          <a:solidFill>
                            <a:schemeClr val="tx1"/>
                          </a:solidFill>
                        </a:rPr>
                        <a:t>304 </a:t>
                      </a:r>
                      <a:r>
                        <a:rPr kumimoji="1" lang="en-US" altLang="ja-JP" sz="1600" b="0" dirty="0" err="1" smtClean="0">
                          <a:solidFill>
                            <a:schemeClr val="tx1"/>
                          </a:solidFill>
                        </a:rPr>
                        <a:t>KByte</a:t>
                      </a:r>
                      <a:endParaRPr kumimoji="1" lang="ja-JP" altLang="en-US" sz="1600" dirty="0">
                        <a:solidFill>
                          <a:schemeClr val="tx1"/>
                        </a:solidFill>
                      </a:endParaRPr>
                    </a:p>
                  </a:txBody>
                  <a:tcPr/>
                </a:tc>
                <a:tc>
                  <a:txBody>
                    <a:bodyPr/>
                    <a:lstStyle/>
                    <a:p>
                      <a:pPr algn="r"/>
                      <a:r>
                        <a:rPr kumimoji="1" lang="en-US" altLang="ja-JP" sz="1600" dirty="0" smtClean="0"/>
                        <a:t>14818</a:t>
                      </a:r>
                      <a:endParaRPr kumimoji="1" lang="ja-JP" altLang="en-US" sz="1600" dirty="0"/>
                    </a:p>
                  </a:txBody>
                  <a:tcPr/>
                </a:tc>
              </a:tr>
              <a:tr h="324000">
                <a:tc>
                  <a:txBody>
                    <a:bodyPr/>
                    <a:lstStyle/>
                    <a:p>
                      <a:pPr algn="l"/>
                      <a:r>
                        <a:rPr kumimoji="1" lang="en-US" altLang="ja-JP" sz="1600" dirty="0" smtClean="0">
                          <a:solidFill>
                            <a:schemeClr val="bg1"/>
                          </a:solidFill>
                        </a:rPr>
                        <a:t>batik -default</a:t>
                      </a:r>
                      <a:endParaRPr kumimoji="1" lang="ja-JP" altLang="en-US" sz="1600" dirty="0">
                        <a:solidFill>
                          <a:schemeClr val="bg1"/>
                        </a:solidFill>
                      </a:endParaRPr>
                    </a:p>
                  </a:txBody>
                  <a:tcPr>
                    <a:solidFill>
                      <a:schemeClr val="accent2"/>
                    </a:solidFill>
                  </a:tcPr>
                </a:tc>
                <a:tc>
                  <a:txBody>
                    <a:bodyPr/>
                    <a:lstStyle/>
                    <a:p>
                      <a:pPr algn="r"/>
                      <a:r>
                        <a:rPr kumimoji="1" lang="en-US" altLang="ja-JP" sz="1600" dirty="0" smtClean="0"/>
                        <a:t>4430 </a:t>
                      </a:r>
                      <a:r>
                        <a:rPr kumimoji="1" lang="en-US" altLang="ja-JP" sz="1600" dirty="0" err="1" smtClean="0"/>
                        <a:t>msec</a:t>
                      </a:r>
                      <a:endParaRPr kumimoji="1" lang="ja-JP" altLang="en-US" sz="1600" dirty="0"/>
                    </a:p>
                  </a:txBody>
                  <a:tcPr/>
                </a:tc>
                <a:tc>
                  <a:txBody>
                    <a:bodyPr/>
                    <a:lstStyle/>
                    <a:p>
                      <a:pPr algn="r"/>
                      <a:r>
                        <a:rPr kumimoji="1" lang="en-US" altLang="ja-JP" sz="1600" dirty="0" smtClean="0">
                          <a:solidFill>
                            <a:schemeClr val="tx1"/>
                          </a:solidFill>
                        </a:rPr>
                        <a:t>40.2 </a:t>
                      </a:r>
                      <a:r>
                        <a:rPr kumimoji="1" lang="en-US" altLang="ja-JP" sz="1600" b="0" dirty="0" err="1" smtClean="0">
                          <a:solidFill>
                            <a:schemeClr val="tx1"/>
                          </a:solidFill>
                        </a:rPr>
                        <a:t>GByte</a:t>
                      </a:r>
                      <a:endParaRPr kumimoji="1" lang="ja-JP" altLang="en-US" sz="1600" dirty="0">
                        <a:solidFill>
                          <a:schemeClr val="tx1"/>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470 </a:t>
                      </a:r>
                      <a:r>
                        <a:rPr kumimoji="1" lang="en-US" altLang="ja-JP" sz="1600" b="0" dirty="0" err="1" smtClean="0">
                          <a:solidFill>
                            <a:schemeClr val="tx1"/>
                          </a:solidFill>
                        </a:rPr>
                        <a:t>KByte</a:t>
                      </a:r>
                      <a:endParaRPr kumimoji="1" lang="ja-JP" altLang="en-US" sz="1600" dirty="0" smtClean="0">
                        <a:solidFill>
                          <a:schemeClr val="tx1"/>
                        </a:solidFill>
                      </a:endParaRPr>
                    </a:p>
                  </a:txBody>
                  <a:tcPr/>
                </a:tc>
                <a:tc>
                  <a:txBody>
                    <a:bodyPr/>
                    <a:lstStyle/>
                    <a:p>
                      <a:pPr algn="r"/>
                      <a:r>
                        <a:rPr kumimoji="1" lang="en-US" altLang="ja-JP" sz="1600" dirty="0" smtClean="0"/>
                        <a:t>22310</a:t>
                      </a:r>
                      <a:endParaRPr kumimoji="1" lang="ja-JP" altLang="en-US" sz="1600" dirty="0"/>
                    </a:p>
                  </a:txBody>
                  <a:tcPr/>
                </a:tc>
              </a:tr>
              <a:tr h="324000">
                <a:tc>
                  <a:txBody>
                    <a:bodyPr/>
                    <a:lstStyle/>
                    <a:p>
                      <a:pPr algn="l"/>
                      <a:r>
                        <a:rPr kumimoji="1" lang="en-US" altLang="ja-JP" sz="1600" dirty="0" smtClean="0">
                          <a:solidFill>
                            <a:schemeClr val="bg1"/>
                          </a:solidFill>
                        </a:rPr>
                        <a:t>fop -small</a:t>
                      </a:r>
                      <a:endParaRPr kumimoji="1" lang="ja-JP" altLang="en-US" sz="1600" dirty="0">
                        <a:solidFill>
                          <a:schemeClr val="bg1"/>
                        </a:solidFill>
                      </a:endParaRPr>
                    </a:p>
                  </a:txBody>
                  <a:tcPr>
                    <a:solidFill>
                      <a:schemeClr val="accent2"/>
                    </a:solidFill>
                  </a:tcPr>
                </a:tc>
                <a:tc>
                  <a:txBody>
                    <a:bodyPr/>
                    <a:lstStyle/>
                    <a:p>
                      <a:pPr algn="r"/>
                      <a:r>
                        <a:rPr kumimoji="1" lang="en-US" altLang="ja-JP" sz="1600" dirty="0" smtClean="0"/>
                        <a:t>1747 </a:t>
                      </a:r>
                      <a:r>
                        <a:rPr kumimoji="1" lang="en-US" altLang="ja-JP" sz="1600" dirty="0" err="1" smtClean="0"/>
                        <a:t>msec</a:t>
                      </a:r>
                      <a:endParaRPr kumimoji="1" lang="ja-JP" altLang="en-US" sz="1600" dirty="0"/>
                    </a:p>
                  </a:txBody>
                  <a:tcPr/>
                </a:tc>
                <a:tc>
                  <a:txBody>
                    <a:bodyPr/>
                    <a:lstStyle/>
                    <a:p>
                      <a:pPr algn="r"/>
                      <a:r>
                        <a:rPr kumimoji="1" lang="en-US" altLang="ja-JP" sz="1600" dirty="0" smtClean="0">
                          <a:solidFill>
                            <a:schemeClr val="tx1"/>
                          </a:solidFill>
                        </a:rPr>
                        <a:t>1.53 </a:t>
                      </a:r>
                      <a:r>
                        <a:rPr kumimoji="1" lang="en-US" altLang="ja-JP" sz="1600" b="0" dirty="0" err="1" smtClean="0">
                          <a:solidFill>
                            <a:schemeClr val="tx1"/>
                          </a:solidFill>
                        </a:rPr>
                        <a:t>GByte</a:t>
                      </a:r>
                      <a:endParaRPr kumimoji="1" lang="ja-JP" altLang="en-US" sz="1600" dirty="0">
                        <a:solidFill>
                          <a:schemeClr val="tx1"/>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253 </a:t>
                      </a:r>
                      <a:r>
                        <a:rPr kumimoji="1" lang="en-US" altLang="ja-JP" sz="1600" b="0" dirty="0" err="1" smtClean="0">
                          <a:solidFill>
                            <a:schemeClr val="tx1"/>
                          </a:solidFill>
                        </a:rPr>
                        <a:t>KByte</a:t>
                      </a:r>
                      <a:endParaRPr kumimoji="1" lang="ja-JP" altLang="en-US" sz="1600" dirty="0" smtClean="0">
                        <a:solidFill>
                          <a:schemeClr val="tx1"/>
                        </a:solidFill>
                      </a:endParaRPr>
                    </a:p>
                  </a:txBody>
                  <a:tcPr/>
                </a:tc>
                <a:tc>
                  <a:txBody>
                    <a:bodyPr/>
                    <a:lstStyle/>
                    <a:p>
                      <a:pPr algn="r"/>
                      <a:r>
                        <a:rPr kumimoji="1" lang="en-US" altLang="ja-JP" sz="1600" dirty="0" smtClean="0"/>
                        <a:t>11932</a:t>
                      </a:r>
                      <a:endParaRPr kumimoji="1" lang="ja-JP" altLang="en-US" sz="1600" dirty="0"/>
                    </a:p>
                  </a:txBody>
                  <a:tcPr/>
                </a:tc>
              </a:tr>
              <a:tr h="324000">
                <a:tc>
                  <a:txBody>
                    <a:bodyPr/>
                    <a:lstStyle/>
                    <a:p>
                      <a:pPr algn="l"/>
                      <a:r>
                        <a:rPr kumimoji="1" lang="en-US" altLang="ja-JP" sz="1600" dirty="0" smtClean="0">
                          <a:solidFill>
                            <a:schemeClr val="bg1"/>
                          </a:solidFill>
                        </a:rPr>
                        <a:t>fop -default</a:t>
                      </a:r>
                      <a:endParaRPr kumimoji="1" lang="ja-JP" altLang="en-US" sz="1600" dirty="0">
                        <a:solidFill>
                          <a:schemeClr val="bg1"/>
                        </a:solidFill>
                      </a:endParaRPr>
                    </a:p>
                  </a:txBody>
                  <a:tcPr>
                    <a:solidFill>
                      <a:schemeClr val="accent2"/>
                    </a:solidFill>
                  </a:tcPr>
                </a:tc>
                <a:tc>
                  <a:txBody>
                    <a:bodyPr/>
                    <a:lstStyle/>
                    <a:p>
                      <a:pPr algn="r"/>
                      <a:r>
                        <a:rPr kumimoji="1" lang="en-US" altLang="ja-JP" sz="1600" dirty="0" smtClean="0"/>
                        <a:t>2886 </a:t>
                      </a:r>
                      <a:r>
                        <a:rPr kumimoji="1" lang="en-US" altLang="ja-JP" sz="1600" dirty="0" err="1" smtClean="0"/>
                        <a:t>msec</a:t>
                      </a:r>
                      <a:endParaRPr kumimoji="1" lang="ja-JP" altLang="en-US" sz="1600" dirty="0"/>
                    </a:p>
                  </a:txBody>
                  <a:tcPr/>
                </a:tc>
                <a:tc>
                  <a:txBody>
                    <a:bodyPr/>
                    <a:lstStyle/>
                    <a:p>
                      <a:pPr algn="r"/>
                      <a:r>
                        <a:rPr kumimoji="1" lang="en-US" altLang="ja-JP" sz="1600" dirty="0" smtClean="0">
                          <a:solidFill>
                            <a:schemeClr val="tx1"/>
                          </a:solidFill>
                        </a:rPr>
                        <a:t>8.56 </a:t>
                      </a:r>
                      <a:r>
                        <a:rPr kumimoji="1" lang="en-US" altLang="ja-JP" sz="1600" b="0" dirty="0" err="1" smtClean="0">
                          <a:solidFill>
                            <a:schemeClr val="tx1"/>
                          </a:solidFill>
                        </a:rPr>
                        <a:t>GByte</a:t>
                      </a:r>
                      <a:endParaRPr kumimoji="1" lang="ja-JP" altLang="en-US" sz="1600" dirty="0">
                        <a:solidFill>
                          <a:schemeClr val="tx1"/>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336 </a:t>
                      </a:r>
                      <a:r>
                        <a:rPr kumimoji="1" lang="en-US" altLang="ja-JP" sz="1600" b="0" dirty="0" err="1" smtClean="0">
                          <a:solidFill>
                            <a:schemeClr val="tx1"/>
                          </a:solidFill>
                        </a:rPr>
                        <a:t>KByte</a:t>
                      </a:r>
                      <a:endParaRPr kumimoji="1" lang="ja-JP" altLang="en-US" sz="1600" dirty="0" smtClean="0">
                        <a:solidFill>
                          <a:schemeClr val="tx1"/>
                        </a:solidFill>
                      </a:endParaRPr>
                    </a:p>
                  </a:txBody>
                  <a:tcPr/>
                </a:tc>
                <a:tc>
                  <a:txBody>
                    <a:bodyPr/>
                    <a:lstStyle/>
                    <a:p>
                      <a:pPr algn="r"/>
                      <a:r>
                        <a:rPr kumimoji="1" lang="en-US" altLang="ja-JP" sz="1600" dirty="0" smtClean="0"/>
                        <a:t>15635</a:t>
                      </a:r>
                      <a:endParaRPr kumimoji="1" lang="ja-JP" altLang="en-US" sz="1600" dirty="0"/>
                    </a:p>
                  </a:txBody>
                  <a:tcPr/>
                </a:tc>
              </a:tr>
            </a:tbl>
          </a:graphicData>
        </a:graphic>
      </p:graphicFrame>
      <p:sp>
        <p:nvSpPr>
          <p:cNvPr id="5" name="Slide Number Placeholder 4"/>
          <p:cNvSpPr>
            <a:spLocks noGrp="1"/>
          </p:cNvSpPr>
          <p:nvPr>
            <p:ph type="sldNum" sz="quarter" idx="12"/>
          </p:nvPr>
        </p:nvSpPr>
        <p:spPr/>
        <p:txBody>
          <a:bodyPr/>
          <a:lstStyle/>
          <a:p>
            <a:fld id="{9F5033E9-932D-4E41-95C3-341F9A6DAE17}" type="slidenum">
              <a:rPr lang="en-US" altLang="ja-JP" smtClean="0"/>
              <a:pPr/>
              <a:t>10</a:t>
            </a:fld>
            <a:endParaRPr lang="en-US" altLang="ja-JP" dirty="0"/>
          </a:p>
        </p:txBody>
      </p:sp>
    </p:spTree>
    <p:extLst>
      <p:ext uri="{BB962C8B-B14F-4D97-AF65-F5344CB8AC3E}">
        <p14:creationId xmlns:p14="http://schemas.microsoft.com/office/powerpoint/2010/main" val="32315015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037" y="274638"/>
            <a:ext cx="8763000" cy="1143000"/>
          </a:xfrm>
        </p:spPr>
        <p:txBody>
          <a:bodyPr/>
          <a:lstStyle/>
          <a:p>
            <a:r>
              <a:rPr lang="ja-JP" altLang="en-US" sz="3200" dirty="0"/>
              <a:t>ケーススタディの結果</a:t>
            </a:r>
            <a:r>
              <a:rPr lang="ja-JP" altLang="en-US" sz="3200" dirty="0" smtClean="0"/>
              <a:t>（</a:t>
            </a:r>
            <a:r>
              <a:rPr lang="en-US" altLang="ja-JP" sz="3200" dirty="0" smtClean="0"/>
              <a:t>2/3</a:t>
            </a:r>
            <a:r>
              <a:rPr lang="ja-JP" altLang="en-US" sz="3200" dirty="0" smtClean="0"/>
              <a:t>）</a:t>
            </a:r>
            <a:r>
              <a:rPr lang="en-US" altLang="ja-JP" sz="3200" dirty="0" smtClean="0"/>
              <a:t>:</a:t>
            </a:r>
            <a:r>
              <a:rPr lang="en-US" altLang="ja-JP" sz="2800" dirty="0" smtClean="0"/>
              <a:t/>
            </a:r>
            <a:br>
              <a:rPr lang="en-US" altLang="ja-JP" sz="2800" dirty="0" smtClean="0"/>
            </a:br>
            <a:r>
              <a:rPr lang="ja-JP" altLang="en-US" sz="2800" dirty="0"/>
              <a:t>従来のカバレッジでは表現できない経</a:t>
            </a:r>
            <a:r>
              <a:rPr lang="ja-JP" altLang="en-US" sz="2800" dirty="0" smtClean="0"/>
              <a:t>路はどれぐらいか</a:t>
            </a:r>
            <a:endParaRPr kumimoji="1" lang="ja-JP" altLang="en-US" sz="2800" dirty="0"/>
          </a:p>
        </p:txBody>
      </p:sp>
      <p:sp>
        <p:nvSpPr>
          <p:cNvPr id="3" name="Content Placeholder 2"/>
          <p:cNvSpPr>
            <a:spLocks noGrp="1"/>
          </p:cNvSpPr>
          <p:nvPr>
            <p:ph idx="1"/>
          </p:nvPr>
        </p:nvSpPr>
        <p:spPr/>
        <p:txBody>
          <a:bodyPr/>
          <a:lstStyle/>
          <a:p>
            <a:pPr marL="342900" lvl="1" indent="-342900">
              <a:buFontTx/>
              <a:buChar char="•"/>
            </a:pPr>
            <a:r>
              <a:rPr lang="ja-JP" altLang="en-US" sz="2600" dirty="0" smtClean="0"/>
              <a:t>カバレッジ比較では差がないが，</a:t>
            </a:r>
            <a:r>
              <a:rPr lang="en-US" altLang="ja-JP" sz="2600" dirty="0"/>
              <a:t>3-gram</a:t>
            </a:r>
            <a:r>
              <a:rPr lang="ja-JP" altLang="en-US" sz="2600" dirty="0" smtClean="0"/>
              <a:t>で差があると判断される実行経路上の文の数</a:t>
            </a:r>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kumimoji="1" lang="ja-JP" altLang="en-US" dirty="0"/>
          </a:p>
        </p:txBody>
      </p:sp>
      <p:graphicFrame>
        <p:nvGraphicFramePr>
          <p:cNvPr id="24" name="Table 23"/>
          <p:cNvGraphicFramePr>
            <a:graphicFrameLocks noGrp="1"/>
          </p:cNvGraphicFramePr>
          <p:nvPr>
            <p:extLst>
              <p:ext uri="{D42A27DB-BD31-4B8C-83A1-F6EECF244321}">
                <p14:modId xmlns:p14="http://schemas.microsoft.com/office/powerpoint/2010/main" val="2310578622"/>
              </p:ext>
            </p:extLst>
          </p:nvPr>
        </p:nvGraphicFramePr>
        <p:xfrm>
          <a:off x="1230758" y="3139468"/>
          <a:ext cx="6594012" cy="1676400"/>
        </p:xfrm>
        <a:graphic>
          <a:graphicData uri="http://schemas.openxmlformats.org/drawingml/2006/table">
            <a:tbl>
              <a:tblPr firstRow="1" bandRow="1">
                <a:tableStyleId>{21E4AEA4-8DFA-4A89-87EB-49C32662AFE0}</a:tableStyleId>
              </a:tblPr>
              <a:tblGrid>
                <a:gridCol w="2064519"/>
                <a:gridCol w="2137155"/>
                <a:gridCol w="2392338"/>
              </a:tblGrid>
              <a:tr h="0">
                <a:tc>
                  <a:txBody>
                    <a:bodyPr/>
                    <a:lstStyle/>
                    <a:p>
                      <a:pPr algn="l"/>
                      <a:r>
                        <a:rPr kumimoji="1" lang="ja-JP" altLang="en-US" sz="1600" dirty="0" smtClean="0">
                          <a:solidFill>
                            <a:schemeClr val="bg1"/>
                          </a:solidFill>
                        </a:rPr>
                        <a:t>アプリケーション名</a:t>
                      </a:r>
                      <a:endParaRPr kumimoji="1" lang="ja-JP" altLang="en-US" sz="1600" dirty="0">
                        <a:solidFill>
                          <a:schemeClr val="bg1"/>
                        </a:solidFill>
                      </a:endParaRPr>
                    </a:p>
                  </a:txBody>
                  <a:tcPr/>
                </a:tc>
                <a:tc>
                  <a:txBody>
                    <a:bodyPr/>
                    <a:lstStyle/>
                    <a:p>
                      <a:pPr algn="ctr"/>
                      <a:r>
                        <a:rPr kumimoji="1" lang="ja-JP" altLang="en-US" sz="1600" dirty="0" smtClean="0">
                          <a:solidFill>
                            <a:schemeClr val="bg1"/>
                          </a:solidFill>
                        </a:rPr>
                        <a:t>入力オプション</a:t>
                      </a:r>
                      <a:endParaRPr kumimoji="1" lang="ja-JP" altLang="en-US" sz="1600" dirty="0">
                        <a:solidFill>
                          <a:schemeClr val="bg1"/>
                        </a:solidFill>
                      </a:endParaRPr>
                    </a:p>
                  </a:txBody>
                  <a:tcPr/>
                </a:tc>
                <a:tc>
                  <a:txBody>
                    <a:bodyPr/>
                    <a:lstStyle/>
                    <a:p>
                      <a:pPr algn="ctr"/>
                      <a:r>
                        <a:rPr kumimoji="1" lang="ja-JP" altLang="en-US" sz="1600" b="1" dirty="0" smtClean="0">
                          <a:solidFill>
                            <a:schemeClr val="bg1"/>
                          </a:solidFill>
                        </a:rPr>
                        <a:t>ソースコード上の文の数</a:t>
                      </a:r>
                      <a:endParaRPr kumimoji="1" lang="ja-JP" altLang="en-US" sz="1600" b="1" dirty="0">
                        <a:solidFill>
                          <a:schemeClr val="bg1"/>
                        </a:solidFill>
                      </a:endParaRPr>
                    </a:p>
                  </a:txBody>
                  <a:tcPr/>
                </a:tc>
              </a:tr>
              <a:tr h="0">
                <a:tc rowSpan="2">
                  <a:txBody>
                    <a:bodyPr/>
                    <a:lstStyle/>
                    <a:p>
                      <a:pPr algn="ctr"/>
                      <a:r>
                        <a:rPr kumimoji="1" lang="en-US" altLang="ja-JP" sz="1600" b="1" dirty="0" smtClean="0">
                          <a:solidFill>
                            <a:schemeClr val="bg1"/>
                          </a:solidFill>
                        </a:rPr>
                        <a:t>batik</a:t>
                      </a:r>
                      <a:endParaRPr kumimoji="1" lang="ja-JP" altLang="en-US" sz="1600" b="1" dirty="0">
                        <a:solidFill>
                          <a:schemeClr val="bg1"/>
                        </a:solidFill>
                      </a:endParaRPr>
                    </a:p>
                  </a:txBody>
                  <a:tcPr anchor="ctr">
                    <a:solidFill>
                      <a:schemeClr val="accent2"/>
                    </a:solidFill>
                  </a:tcPr>
                </a:tc>
                <a:tc>
                  <a:txBody>
                    <a:bodyPr/>
                    <a:lstStyle/>
                    <a:p>
                      <a:pPr algn="r"/>
                      <a:r>
                        <a:rPr kumimoji="1" lang="en-US" altLang="ja-JP" sz="1600" dirty="0" smtClean="0"/>
                        <a:t>small</a:t>
                      </a:r>
                      <a:endParaRPr kumimoji="1" lang="ja-JP" altLang="en-US" sz="1600" dirty="0"/>
                    </a:p>
                  </a:txBody>
                  <a:tcPr/>
                </a:tc>
                <a:tc>
                  <a:txBody>
                    <a:bodyPr/>
                    <a:lstStyle/>
                    <a:p>
                      <a:pPr algn="r"/>
                      <a:r>
                        <a:rPr kumimoji="1" lang="en-US" altLang="ja-JP" sz="1600" dirty="0" smtClean="0"/>
                        <a:t>191</a:t>
                      </a:r>
                      <a:endParaRPr kumimoji="1" lang="ja-JP" altLang="en-US" sz="1600" dirty="0"/>
                    </a:p>
                  </a:txBody>
                  <a:tcPr/>
                </a:tc>
              </a:tr>
              <a:tr h="0">
                <a:tc vMerge="1">
                  <a:txBody>
                    <a:bodyPr/>
                    <a:lstStyle/>
                    <a:p>
                      <a:endParaRPr kumimoji="1" lang="ja-JP" altLang="en-US" dirty="0">
                        <a:solidFill>
                          <a:schemeClr val="bg1"/>
                        </a:solidFill>
                      </a:endParaRPr>
                    </a:p>
                  </a:txBody>
                  <a:tcPr>
                    <a:solidFill>
                      <a:schemeClr val="accent2"/>
                    </a:solidFill>
                  </a:tcPr>
                </a:tc>
                <a:tc>
                  <a:txBody>
                    <a:bodyPr/>
                    <a:lstStyle/>
                    <a:p>
                      <a:pPr algn="r"/>
                      <a:r>
                        <a:rPr kumimoji="1" lang="en-US" altLang="ja-JP" sz="1600" dirty="0" smtClean="0"/>
                        <a:t>default</a:t>
                      </a:r>
                      <a:endParaRPr kumimoji="1" lang="ja-JP" altLang="en-US" sz="1600" dirty="0"/>
                    </a:p>
                  </a:txBody>
                  <a:tcPr/>
                </a:tc>
                <a:tc>
                  <a:txBody>
                    <a:bodyPr/>
                    <a:lstStyle/>
                    <a:p>
                      <a:pPr algn="r"/>
                      <a:r>
                        <a:rPr kumimoji="1" lang="en-US" altLang="ja-JP" sz="1600" dirty="0" smtClean="0"/>
                        <a:t>296</a:t>
                      </a:r>
                      <a:endParaRPr kumimoji="1" lang="ja-JP" altLang="en-US" sz="1600" dirty="0"/>
                    </a:p>
                  </a:txBody>
                  <a:tcPr/>
                </a:tc>
              </a:tr>
              <a:tr h="0">
                <a:tc rowSpan="2">
                  <a:txBody>
                    <a:bodyPr/>
                    <a:lstStyle/>
                    <a:p>
                      <a:pPr algn="ctr"/>
                      <a:r>
                        <a:rPr kumimoji="1" lang="en-US" altLang="ja-JP" sz="1600" b="1" dirty="0" smtClean="0">
                          <a:solidFill>
                            <a:schemeClr val="bg1"/>
                          </a:solidFill>
                        </a:rPr>
                        <a:t>fop</a:t>
                      </a:r>
                      <a:endParaRPr kumimoji="1" lang="ja-JP" altLang="en-US" sz="1600" b="1" dirty="0">
                        <a:solidFill>
                          <a:schemeClr val="bg1"/>
                        </a:solidFill>
                      </a:endParaRPr>
                    </a:p>
                  </a:txBody>
                  <a:tcPr anchor="ctr">
                    <a:solidFill>
                      <a:schemeClr val="accent2"/>
                    </a:solidFill>
                  </a:tcPr>
                </a:tc>
                <a:tc>
                  <a:txBody>
                    <a:bodyPr/>
                    <a:lstStyle/>
                    <a:p>
                      <a:pPr algn="r"/>
                      <a:r>
                        <a:rPr kumimoji="1" lang="en-US" altLang="ja-JP" sz="1600" dirty="0" smtClean="0"/>
                        <a:t>small</a:t>
                      </a:r>
                      <a:endParaRPr kumimoji="1" lang="ja-JP" altLang="en-US" sz="1600" dirty="0"/>
                    </a:p>
                  </a:txBody>
                  <a:tcPr/>
                </a:tc>
                <a:tc>
                  <a:txBody>
                    <a:bodyPr/>
                    <a:lstStyle/>
                    <a:p>
                      <a:pPr algn="r"/>
                      <a:r>
                        <a:rPr kumimoji="1" lang="en-US" altLang="ja-JP" sz="1600" dirty="0" smtClean="0"/>
                        <a:t>161</a:t>
                      </a:r>
                      <a:endParaRPr kumimoji="1" lang="ja-JP" altLang="en-US" sz="1600" dirty="0"/>
                    </a:p>
                  </a:txBody>
                  <a:tcPr/>
                </a:tc>
              </a:tr>
              <a:tr h="0">
                <a:tc vMerge="1">
                  <a:txBody>
                    <a:bodyPr/>
                    <a:lstStyle/>
                    <a:p>
                      <a:endParaRPr kumimoji="1" lang="ja-JP" altLang="en-US" dirty="0">
                        <a:solidFill>
                          <a:schemeClr val="bg1"/>
                        </a:solidFill>
                      </a:endParaRPr>
                    </a:p>
                  </a:txBody>
                  <a:tcPr>
                    <a:solidFill>
                      <a:schemeClr val="accent2"/>
                    </a:solidFill>
                  </a:tcPr>
                </a:tc>
                <a:tc>
                  <a:txBody>
                    <a:bodyPr/>
                    <a:lstStyle/>
                    <a:p>
                      <a:pPr algn="r"/>
                      <a:r>
                        <a:rPr kumimoji="1" lang="en-US" altLang="ja-JP" sz="1600" dirty="0" smtClean="0"/>
                        <a:t>default</a:t>
                      </a:r>
                      <a:endParaRPr kumimoji="1" lang="ja-JP" altLang="en-US" sz="1600" dirty="0"/>
                    </a:p>
                  </a:txBody>
                  <a:tcPr/>
                </a:tc>
                <a:tc>
                  <a:txBody>
                    <a:bodyPr/>
                    <a:lstStyle/>
                    <a:p>
                      <a:pPr algn="r"/>
                      <a:r>
                        <a:rPr kumimoji="1" lang="en-US" altLang="ja-JP" sz="1600" dirty="0" smtClean="0"/>
                        <a:t>171</a:t>
                      </a:r>
                      <a:endParaRPr kumimoji="1" lang="ja-JP" altLang="en-US" sz="1600" dirty="0"/>
                    </a:p>
                  </a:txBody>
                  <a:tcPr/>
                </a:tc>
              </a:tr>
            </a:tbl>
          </a:graphicData>
        </a:graphic>
      </p:graphicFrame>
      <p:sp>
        <p:nvSpPr>
          <p:cNvPr id="4" name="Slide Number Placeholder 3"/>
          <p:cNvSpPr>
            <a:spLocks noGrp="1"/>
          </p:cNvSpPr>
          <p:nvPr>
            <p:ph type="sldNum" sz="quarter" idx="12"/>
          </p:nvPr>
        </p:nvSpPr>
        <p:spPr/>
        <p:txBody>
          <a:bodyPr/>
          <a:lstStyle/>
          <a:p>
            <a:fld id="{9F5033E9-932D-4E41-95C3-341F9A6DAE17}" type="slidenum">
              <a:rPr lang="en-US" altLang="ja-JP" smtClean="0"/>
              <a:pPr/>
              <a:t>11</a:t>
            </a:fld>
            <a:endParaRPr lang="en-US" altLang="ja-JP" dirty="0"/>
          </a:p>
        </p:txBody>
      </p:sp>
    </p:spTree>
    <p:extLst>
      <p:ext uri="{BB962C8B-B14F-4D97-AF65-F5344CB8AC3E}">
        <p14:creationId xmlns:p14="http://schemas.microsoft.com/office/powerpoint/2010/main" val="8322859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1" indent="-342900"/>
            <a:r>
              <a:rPr lang="ja-JP" altLang="en-US" sz="3200" dirty="0"/>
              <a:t>ケーススタディの結果</a:t>
            </a:r>
            <a:r>
              <a:rPr lang="ja-JP" altLang="en-US" sz="3200" dirty="0" smtClean="0"/>
              <a:t>（</a:t>
            </a:r>
            <a:r>
              <a:rPr lang="en-US" altLang="ja-JP" sz="3200" dirty="0" smtClean="0"/>
              <a:t>3/3</a:t>
            </a:r>
            <a:r>
              <a:rPr lang="ja-JP" altLang="en-US" sz="3200" dirty="0"/>
              <a:t>）</a:t>
            </a:r>
            <a:r>
              <a:rPr lang="en-US" altLang="ja-JP" sz="3200" dirty="0" smtClean="0"/>
              <a:t>:</a:t>
            </a:r>
            <a:br>
              <a:rPr lang="en-US" altLang="ja-JP" sz="3200" dirty="0" smtClean="0"/>
            </a:br>
            <a:r>
              <a:rPr lang="ja-JP" altLang="en-US" sz="3200" dirty="0" smtClean="0"/>
              <a:t>異なる入力に対する動作の違い</a:t>
            </a:r>
            <a:endParaRPr lang="en-US" altLang="ja-JP" sz="2800" dirty="0"/>
          </a:p>
        </p:txBody>
      </p:sp>
      <p:sp>
        <p:nvSpPr>
          <p:cNvPr id="3" name="Content Placeholder 2"/>
          <p:cNvSpPr>
            <a:spLocks noGrp="1"/>
          </p:cNvSpPr>
          <p:nvPr>
            <p:ph idx="1"/>
          </p:nvPr>
        </p:nvSpPr>
        <p:spPr/>
        <p:txBody>
          <a:bodyPr/>
          <a:lstStyle/>
          <a:p>
            <a:r>
              <a:rPr lang="en-US" altLang="ja-JP" sz="2800" dirty="0" smtClean="0"/>
              <a:t>3-gram</a:t>
            </a:r>
            <a:r>
              <a:rPr lang="ja-JP" altLang="en-US" sz="2800" dirty="0"/>
              <a:t>依存関係の集合の比較結果</a:t>
            </a:r>
            <a:endParaRPr lang="en-US" altLang="ja-JP" sz="2800" dirty="0"/>
          </a:p>
          <a:p>
            <a:endParaRPr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a:p>
          <a:p>
            <a:endParaRPr kumimoji="1" lang="en-US" altLang="ja-JP" dirty="0" smtClean="0"/>
          </a:p>
          <a:p>
            <a:endParaRPr lang="en-US" altLang="ja-JP" dirty="0"/>
          </a:p>
          <a:p>
            <a:pPr marL="0" indent="0">
              <a:buNone/>
            </a:pPr>
            <a:endParaRPr lang="en-US" altLang="ja-JP" dirty="0"/>
          </a:p>
          <a:p>
            <a:endParaRPr kumimoji="1" lang="ja-JP" altLang="en-US" dirty="0"/>
          </a:p>
        </p:txBody>
      </p:sp>
      <p:graphicFrame>
        <p:nvGraphicFramePr>
          <p:cNvPr id="4" name="Table 3"/>
          <p:cNvGraphicFramePr>
            <a:graphicFrameLocks noGrp="1"/>
          </p:cNvGraphicFramePr>
          <p:nvPr>
            <p:extLst>
              <p:ext uri="{D42A27DB-BD31-4B8C-83A1-F6EECF244321}">
                <p14:modId xmlns:p14="http://schemas.microsoft.com/office/powerpoint/2010/main" val="948560855"/>
              </p:ext>
            </p:extLst>
          </p:nvPr>
        </p:nvGraphicFramePr>
        <p:xfrm>
          <a:off x="778338" y="2330578"/>
          <a:ext cx="7768422" cy="1920240"/>
        </p:xfrm>
        <a:graphic>
          <a:graphicData uri="http://schemas.openxmlformats.org/drawingml/2006/table">
            <a:tbl>
              <a:tblPr firstRow="1" bandRow="1">
                <a:tableStyleId>{21E4AEA4-8DFA-4A89-87EB-49C32662AFE0}</a:tableStyleId>
              </a:tblPr>
              <a:tblGrid>
                <a:gridCol w="1786112"/>
                <a:gridCol w="1522375"/>
                <a:gridCol w="1957458"/>
                <a:gridCol w="2502477"/>
              </a:tblGrid>
              <a:tr h="0">
                <a:tc>
                  <a:txBody>
                    <a:bodyPr/>
                    <a:lstStyle/>
                    <a:p>
                      <a:pPr algn="l"/>
                      <a:r>
                        <a:rPr kumimoji="1" lang="ja-JP" altLang="en-US" sz="1600" dirty="0" smtClean="0">
                          <a:solidFill>
                            <a:schemeClr val="bg1"/>
                          </a:solidFill>
                        </a:rPr>
                        <a:t>アプリケーション名</a:t>
                      </a:r>
                      <a:endParaRPr kumimoji="1" lang="ja-JP" altLang="en-US" sz="1600" dirty="0">
                        <a:solidFill>
                          <a:schemeClr val="bg1"/>
                        </a:solidFill>
                      </a:endParaRPr>
                    </a:p>
                  </a:txBody>
                  <a:tcPr/>
                </a:tc>
                <a:tc>
                  <a:txBody>
                    <a:bodyPr/>
                    <a:lstStyle/>
                    <a:p>
                      <a:pPr algn="ctr"/>
                      <a:r>
                        <a:rPr kumimoji="1" lang="ja-JP" altLang="en-US" sz="1600" dirty="0" smtClean="0">
                          <a:solidFill>
                            <a:schemeClr val="bg1"/>
                          </a:solidFill>
                        </a:rPr>
                        <a:t>入力オプション</a:t>
                      </a:r>
                      <a:endParaRPr kumimoji="1" lang="ja-JP" altLang="en-US" sz="1600" dirty="0">
                        <a:solidFill>
                          <a:schemeClr val="bg1"/>
                        </a:solidFill>
                      </a:endParaRPr>
                    </a:p>
                  </a:txBody>
                  <a:tcPr/>
                </a:tc>
                <a:tc>
                  <a:txBody>
                    <a:bodyPr/>
                    <a:lstStyle/>
                    <a:p>
                      <a:pPr algn="ctr"/>
                      <a:r>
                        <a:rPr kumimoji="1" lang="ja-JP" altLang="en-US" sz="1600" b="1" dirty="0" smtClean="0">
                          <a:solidFill>
                            <a:schemeClr val="bg1"/>
                          </a:solidFill>
                        </a:rPr>
                        <a:t>トレース固有の</a:t>
                      </a:r>
                      <a:endParaRPr kumimoji="1" lang="en-US" altLang="ja-JP" sz="1600" b="1" dirty="0" smtClean="0">
                        <a:solidFill>
                          <a:schemeClr val="bg1"/>
                        </a:solidFill>
                      </a:endParaRPr>
                    </a:p>
                    <a:p>
                      <a:pPr algn="ctr"/>
                      <a:r>
                        <a:rPr kumimoji="1" lang="en-US" altLang="ja-JP" sz="1600" b="1" dirty="0" smtClean="0">
                          <a:solidFill>
                            <a:schemeClr val="bg1"/>
                          </a:solidFill>
                        </a:rPr>
                        <a:t>3-gram</a:t>
                      </a:r>
                      <a:r>
                        <a:rPr kumimoji="1" lang="ja-JP" altLang="en-US" sz="1600" b="1" dirty="0" smtClean="0">
                          <a:solidFill>
                            <a:schemeClr val="bg1"/>
                          </a:solidFill>
                        </a:rPr>
                        <a:t>依存関係</a:t>
                      </a:r>
                      <a:endParaRPr kumimoji="1" lang="ja-JP" altLang="en-US" sz="1600" b="1" dirty="0">
                        <a:solidFill>
                          <a:schemeClr val="bg1"/>
                        </a:solidFill>
                      </a:endParaRPr>
                    </a:p>
                  </a:txBody>
                  <a:tcPr/>
                </a:tc>
                <a:tc>
                  <a:txBody>
                    <a:bodyPr/>
                    <a:lstStyle/>
                    <a:p>
                      <a:pPr algn="ctr"/>
                      <a:r>
                        <a:rPr kumimoji="1" lang="ja-JP" altLang="en-US" sz="1600" dirty="0" smtClean="0">
                          <a:solidFill>
                            <a:schemeClr val="bg1"/>
                          </a:solidFill>
                        </a:rPr>
                        <a:t>トレース間で共通する</a:t>
                      </a:r>
                      <a:endParaRPr kumimoji="1" lang="en-US" altLang="ja-JP" sz="1600" dirty="0" smtClean="0">
                        <a:solidFill>
                          <a:schemeClr val="bg1"/>
                        </a:solidFill>
                      </a:endParaRPr>
                    </a:p>
                    <a:p>
                      <a:pPr algn="ctr"/>
                      <a:r>
                        <a:rPr kumimoji="1" lang="en-US" altLang="ja-JP" sz="1600" dirty="0" smtClean="0">
                          <a:solidFill>
                            <a:schemeClr val="bg1"/>
                          </a:solidFill>
                        </a:rPr>
                        <a:t>3-gram</a:t>
                      </a:r>
                      <a:r>
                        <a:rPr kumimoji="1" lang="ja-JP" altLang="en-US" sz="1600" dirty="0" smtClean="0">
                          <a:solidFill>
                            <a:schemeClr val="bg1"/>
                          </a:solidFill>
                        </a:rPr>
                        <a:t>依存関係</a:t>
                      </a:r>
                      <a:endParaRPr kumimoji="1" lang="en-US" altLang="ja-JP" sz="1600" dirty="0" smtClean="0">
                        <a:solidFill>
                          <a:schemeClr val="bg1"/>
                        </a:solidFill>
                      </a:endParaRPr>
                    </a:p>
                  </a:txBody>
                  <a:tcPr/>
                </a:tc>
              </a:tr>
              <a:tr h="0">
                <a:tc rowSpan="2">
                  <a:txBody>
                    <a:bodyPr/>
                    <a:lstStyle/>
                    <a:p>
                      <a:pPr algn="ctr"/>
                      <a:r>
                        <a:rPr kumimoji="1" lang="en-US" altLang="ja-JP" sz="1600" b="1" dirty="0" smtClean="0">
                          <a:solidFill>
                            <a:schemeClr val="bg1"/>
                          </a:solidFill>
                        </a:rPr>
                        <a:t>batik</a:t>
                      </a:r>
                      <a:endParaRPr kumimoji="1" lang="ja-JP" altLang="en-US" sz="1600" b="1" dirty="0">
                        <a:solidFill>
                          <a:schemeClr val="bg1"/>
                        </a:solidFill>
                      </a:endParaRPr>
                    </a:p>
                  </a:txBody>
                  <a:tcPr anchor="ctr">
                    <a:solidFill>
                      <a:schemeClr val="accent2"/>
                    </a:solidFill>
                  </a:tcPr>
                </a:tc>
                <a:tc>
                  <a:txBody>
                    <a:bodyPr/>
                    <a:lstStyle/>
                    <a:p>
                      <a:pPr algn="r"/>
                      <a:r>
                        <a:rPr kumimoji="1" lang="en-US" altLang="ja-JP" sz="1600" dirty="0" smtClean="0"/>
                        <a:t>small</a:t>
                      </a:r>
                      <a:endParaRPr kumimoji="1" lang="ja-JP" altLang="en-US" sz="1600" dirty="0"/>
                    </a:p>
                  </a:txBody>
                  <a:tcPr/>
                </a:tc>
                <a:tc>
                  <a:txBody>
                    <a:bodyPr/>
                    <a:lstStyle/>
                    <a:p>
                      <a:pPr algn="r"/>
                      <a:r>
                        <a:rPr kumimoji="1" lang="en-US" altLang="ja-JP" sz="1600" dirty="0" smtClean="0"/>
                        <a:t>405</a:t>
                      </a:r>
                      <a:endParaRPr kumimoji="1" lang="ja-JP" altLang="en-US" sz="1600" dirty="0"/>
                    </a:p>
                  </a:txBody>
                  <a:tcPr/>
                </a:tc>
                <a:tc rowSpan="2">
                  <a:txBody>
                    <a:bodyPr/>
                    <a:lstStyle/>
                    <a:p>
                      <a:pPr algn="ctr"/>
                      <a:r>
                        <a:rPr kumimoji="1" lang="en-US" altLang="ja-JP" sz="1600" dirty="0" smtClean="0"/>
                        <a:t>14413</a:t>
                      </a:r>
                      <a:endParaRPr kumimoji="1" lang="ja-JP" altLang="en-US" sz="1600" dirty="0"/>
                    </a:p>
                  </a:txBody>
                  <a:tcPr anchor="ctr"/>
                </a:tc>
              </a:tr>
              <a:tr h="0">
                <a:tc vMerge="1">
                  <a:txBody>
                    <a:bodyPr/>
                    <a:lstStyle/>
                    <a:p>
                      <a:endParaRPr kumimoji="1" lang="ja-JP" altLang="en-US" dirty="0">
                        <a:solidFill>
                          <a:schemeClr val="bg1"/>
                        </a:solidFill>
                      </a:endParaRPr>
                    </a:p>
                  </a:txBody>
                  <a:tcPr>
                    <a:solidFill>
                      <a:schemeClr val="accent2"/>
                    </a:solidFill>
                  </a:tcPr>
                </a:tc>
                <a:tc>
                  <a:txBody>
                    <a:bodyPr/>
                    <a:lstStyle/>
                    <a:p>
                      <a:pPr algn="r"/>
                      <a:r>
                        <a:rPr kumimoji="1" lang="en-US" altLang="ja-JP" sz="1600" dirty="0" smtClean="0"/>
                        <a:t>default</a:t>
                      </a:r>
                      <a:endParaRPr kumimoji="1" lang="ja-JP" altLang="en-US" sz="1600" dirty="0"/>
                    </a:p>
                  </a:txBody>
                  <a:tcPr/>
                </a:tc>
                <a:tc>
                  <a:txBody>
                    <a:bodyPr/>
                    <a:lstStyle/>
                    <a:p>
                      <a:pPr algn="r"/>
                      <a:r>
                        <a:rPr kumimoji="1" lang="en-US" altLang="ja-JP" sz="1600" dirty="0" smtClean="0"/>
                        <a:t>7895</a:t>
                      </a:r>
                      <a:endParaRPr kumimoji="1" lang="ja-JP" altLang="en-US" sz="1600" dirty="0"/>
                    </a:p>
                  </a:txBody>
                  <a:tcPr/>
                </a:tc>
                <a:tc vMerge="1">
                  <a:txBody>
                    <a:bodyPr/>
                    <a:lstStyle/>
                    <a:p>
                      <a:pPr algn="r"/>
                      <a:endParaRPr kumimoji="1" lang="ja-JP" altLang="en-US" sz="1600" dirty="0"/>
                    </a:p>
                  </a:txBody>
                  <a:tcPr/>
                </a:tc>
              </a:tr>
              <a:tr h="0">
                <a:tc rowSpan="2">
                  <a:txBody>
                    <a:bodyPr/>
                    <a:lstStyle/>
                    <a:p>
                      <a:pPr algn="ctr"/>
                      <a:r>
                        <a:rPr kumimoji="1" lang="en-US" altLang="ja-JP" sz="1600" b="1" dirty="0" smtClean="0">
                          <a:solidFill>
                            <a:schemeClr val="bg1"/>
                          </a:solidFill>
                        </a:rPr>
                        <a:t>fop</a:t>
                      </a:r>
                      <a:endParaRPr kumimoji="1" lang="ja-JP" altLang="en-US" sz="1600" b="1" dirty="0">
                        <a:solidFill>
                          <a:schemeClr val="bg1"/>
                        </a:solidFill>
                      </a:endParaRPr>
                    </a:p>
                  </a:txBody>
                  <a:tcPr anchor="ctr">
                    <a:solidFill>
                      <a:schemeClr val="accent2"/>
                    </a:solidFill>
                  </a:tcPr>
                </a:tc>
                <a:tc>
                  <a:txBody>
                    <a:bodyPr/>
                    <a:lstStyle/>
                    <a:p>
                      <a:pPr algn="r"/>
                      <a:r>
                        <a:rPr kumimoji="1" lang="en-US" altLang="ja-JP" sz="1600" dirty="0" smtClean="0"/>
                        <a:t>small</a:t>
                      </a:r>
                      <a:endParaRPr kumimoji="1" lang="ja-JP" altLang="en-US" sz="1600" dirty="0"/>
                    </a:p>
                  </a:txBody>
                  <a:tcPr/>
                </a:tc>
                <a:tc>
                  <a:txBody>
                    <a:bodyPr/>
                    <a:lstStyle/>
                    <a:p>
                      <a:pPr algn="r"/>
                      <a:r>
                        <a:rPr kumimoji="1" lang="en-US" altLang="ja-JP" sz="1600" dirty="0" smtClean="0"/>
                        <a:t>1256</a:t>
                      </a:r>
                      <a:endParaRPr kumimoji="1" lang="ja-JP" altLang="en-US" sz="1600" dirty="0"/>
                    </a:p>
                  </a:txBody>
                  <a:tcPr/>
                </a:tc>
                <a:tc rowSpan="2">
                  <a:txBody>
                    <a:bodyPr/>
                    <a:lstStyle/>
                    <a:p>
                      <a:pPr algn="ctr"/>
                      <a:r>
                        <a:rPr kumimoji="1" lang="en-US" altLang="ja-JP" sz="1600" dirty="0" smtClean="0"/>
                        <a:t>10676</a:t>
                      </a:r>
                      <a:endParaRPr kumimoji="1" lang="ja-JP" altLang="en-US" sz="1600" dirty="0"/>
                    </a:p>
                  </a:txBody>
                  <a:tcPr anchor="ctr"/>
                </a:tc>
              </a:tr>
              <a:tr h="0">
                <a:tc vMerge="1">
                  <a:txBody>
                    <a:bodyPr/>
                    <a:lstStyle/>
                    <a:p>
                      <a:endParaRPr kumimoji="1" lang="ja-JP" altLang="en-US" dirty="0">
                        <a:solidFill>
                          <a:schemeClr val="bg1"/>
                        </a:solidFill>
                      </a:endParaRPr>
                    </a:p>
                  </a:txBody>
                  <a:tcPr>
                    <a:solidFill>
                      <a:schemeClr val="accent2"/>
                    </a:solidFill>
                  </a:tcPr>
                </a:tc>
                <a:tc>
                  <a:txBody>
                    <a:bodyPr/>
                    <a:lstStyle/>
                    <a:p>
                      <a:pPr algn="r"/>
                      <a:r>
                        <a:rPr kumimoji="1" lang="en-US" altLang="ja-JP" sz="1600" dirty="0" smtClean="0"/>
                        <a:t>default</a:t>
                      </a:r>
                      <a:endParaRPr kumimoji="1" lang="ja-JP" altLang="en-US" sz="1600" dirty="0"/>
                    </a:p>
                  </a:txBody>
                  <a:tcPr/>
                </a:tc>
                <a:tc>
                  <a:txBody>
                    <a:bodyPr/>
                    <a:lstStyle/>
                    <a:p>
                      <a:pPr algn="r"/>
                      <a:r>
                        <a:rPr kumimoji="1" lang="en-US" altLang="ja-JP" sz="1600" dirty="0" smtClean="0"/>
                        <a:t>4959</a:t>
                      </a:r>
                      <a:endParaRPr kumimoji="1" lang="ja-JP" altLang="en-US" sz="1600" dirty="0"/>
                    </a:p>
                  </a:txBody>
                  <a:tcPr/>
                </a:tc>
                <a:tc vMerge="1">
                  <a:txBody>
                    <a:bodyPr/>
                    <a:lstStyle/>
                    <a:p>
                      <a:pPr algn="r"/>
                      <a:endParaRPr kumimoji="1" lang="ja-JP" altLang="en-US" sz="1600" dirty="0"/>
                    </a:p>
                  </a:txBody>
                  <a:tcPr/>
                </a:tc>
              </a:tr>
            </a:tbl>
          </a:graphicData>
        </a:graphic>
      </p:graphicFrame>
      <p:sp>
        <p:nvSpPr>
          <p:cNvPr id="5" name="Slide Number Placeholder 4"/>
          <p:cNvSpPr>
            <a:spLocks noGrp="1"/>
          </p:cNvSpPr>
          <p:nvPr>
            <p:ph type="sldNum" sz="quarter" idx="12"/>
          </p:nvPr>
        </p:nvSpPr>
        <p:spPr/>
        <p:txBody>
          <a:bodyPr/>
          <a:lstStyle/>
          <a:p>
            <a:fld id="{9F5033E9-932D-4E41-95C3-341F9A6DAE17}" type="slidenum">
              <a:rPr lang="en-US" altLang="ja-JP" smtClean="0"/>
              <a:pPr/>
              <a:t>12</a:t>
            </a:fld>
            <a:endParaRPr lang="en-US" altLang="ja-JP" dirty="0"/>
          </a:p>
        </p:txBody>
      </p:sp>
    </p:spTree>
    <p:extLst>
      <p:ext uri="{BB962C8B-B14F-4D97-AF65-F5344CB8AC3E}">
        <p14:creationId xmlns:p14="http://schemas.microsoft.com/office/powerpoint/2010/main" val="807463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z="4000" dirty="0"/>
              <a:t>異な</a:t>
            </a:r>
            <a:r>
              <a:rPr lang="ja-JP" altLang="en-US" sz="4000" dirty="0" smtClean="0"/>
              <a:t>る動作の実例</a:t>
            </a:r>
            <a:endParaRPr kumimoji="1" lang="ja-JP" altLang="en-US" sz="4000" dirty="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13</a:t>
            </a:fld>
            <a:endParaRPr lang="en-US" altLang="ja-JP"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13" y="1620955"/>
            <a:ext cx="7484672" cy="23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13" y="4274024"/>
            <a:ext cx="7484672" cy="23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850893" y="2408829"/>
            <a:ext cx="2117756" cy="26613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Rectangle 7"/>
          <p:cNvSpPr/>
          <p:nvPr/>
        </p:nvSpPr>
        <p:spPr>
          <a:xfrm>
            <a:off x="1946427" y="3468805"/>
            <a:ext cx="4039738" cy="26613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Rectangle 8"/>
          <p:cNvSpPr/>
          <p:nvPr/>
        </p:nvSpPr>
        <p:spPr>
          <a:xfrm>
            <a:off x="1891837" y="6118746"/>
            <a:ext cx="4135272" cy="26613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Rectangle 9"/>
          <p:cNvSpPr/>
          <p:nvPr/>
        </p:nvSpPr>
        <p:spPr>
          <a:xfrm>
            <a:off x="1855521" y="5058770"/>
            <a:ext cx="5372590" cy="26613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TextBox 6"/>
          <p:cNvSpPr txBox="1"/>
          <p:nvPr/>
        </p:nvSpPr>
        <p:spPr>
          <a:xfrm>
            <a:off x="5223545" y="4246185"/>
            <a:ext cx="2672526" cy="369332"/>
          </a:xfrm>
          <a:prstGeom prst="rect">
            <a:avLst/>
          </a:prstGeom>
          <a:noFill/>
        </p:spPr>
        <p:txBody>
          <a:bodyPr wrap="none" rtlCol="0">
            <a:spAutoFit/>
          </a:bodyPr>
          <a:lstStyle/>
          <a:p>
            <a:r>
              <a:rPr lang="en-US" altLang="ja-JP" dirty="0" smtClean="0"/>
              <a:t>b</a:t>
            </a:r>
            <a:r>
              <a:rPr kumimoji="1" lang="en-US" altLang="ja-JP" dirty="0" smtClean="0"/>
              <a:t>atik-small</a:t>
            </a:r>
            <a:r>
              <a:rPr kumimoji="1" lang="ja-JP" altLang="en-US" dirty="0" smtClean="0"/>
              <a:t>の固有の動作</a:t>
            </a:r>
            <a:endParaRPr kumimoji="1" lang="ja-JP" altLang="en-US" dirty="0"/>
          </a:p>
        </p:txBody>
      </p:sp>
      <p:sp>
        <p:nvSpPr>
          <p:cNvPr id="12" name="TextBox 11"/>
          <p:cNvSpPr txBox="1"/>
          <p:nvPr/>
        </p:nvSpPr>
        <p:spPr>
          <a:xfrm>
            <a:off x="5146600" y="1607074"/>
            <a:ext cx="2826415" cy="369332"/>
          </a:xfrm>
          <a:prstGeom prst="rect">
            <a:avLst/>
          </a:prstGeom>
          <a:noFill/>
        </p:spPr>
        <p:txBody>
          <a:bodyPr wrap="none" rtlCol="0">
            <a:spAutoFit/>
          </a:bodyPr>
          <a:lstStyle/>
          <a:p>
            <a:r>
              <a:rPr lang="en-US" altLang="ja-JP" dirty="0" smtClean="0"/>
              <a:t>b</a:t>
            </a:r>
            <a:r>
              <a:rPr kumimoji="1" lang="en-US" altLang="ja-JP" dirty="0" smtClean="0"/>
              <a:t>atik-default</a:t>
            </a:r>
            <a:r>
              <a:rPr kumimoji="1" lang="ja-JP" altLang="en-US" dirty="0" smtClean="0"/>
              <a:t>の固有の動作</a:t>
            </a:r>
            <a:endParaRPr kumimoji="1" lang="ja-JP" altLang="en-US" dirty="0"/>
          </a:p>
        </p:txBody>
      </p:sp>
      <p:cxnSp>
        <p:nvCxnSpPr>
          <p:cNvPr id="13" name="Curved Connector 12"/>
          <p:cNvCxnSpPr>
            <a:stCxn id="5" idx="1"/>
            <a:endCxn id="8" idx="1"/>
          </p:cNvCxnSpPr>
          <p:nvPr/>
        </p:nvCxnSpPr>
        <p:spPr>
          <a:xfrm rot="10800000" flipH="1" flipV="1">
            <a:off x="1850893" y="2541895"/>
            <a:ext cx="95534" cy="1059976"/>
          </a:xfrm>
          <a:prstGeom prst="curvedConnector3">
            <a:avLst>
              <a:gd name="adj1" fmla="val -546431"/>
            </a:avLst>
          </a:prstGeom>
          <a:ln w="2540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10" idx="1"/>
            <a:endCxn id="9" idx="1"/>
          </p:cNvCxnSpPr>
          <p:nvPr/>
        </p:nvCxnSpPr>
        <p:spPr>
          <a:xfrm rot="10800000" flipH="1" flipV="1">
            <a:off x="1855521" y="5191836"/>
            <a:ext cx="36316" cy="1059976"/>
          </a:xfrm>
          <a:prstGeom prst="curvedConnector3">
            <a:avLst>
              <a:gd name="adj1" fmla="val -1493829"/>
            </a:avLst>
          </a:prstGeom>
          <a:ln w="25400">
            <a:solidFill>
              <a:srgbClr val="FF66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43309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ja-JP" altLang="en-US" dirty="0" smtClean="0"/>
              <a:t>まとめ</a:t>
            </a:r>
            <a:endParaRPr kumimoji="1" lang="ja-JP" altLang="en-US" dirty="0"/>
          </a:p>
        </p:txBody>
      </p:sp>
      <p:sp>
        <p:nvSpPr>
          <p:cNvPr id="3" name="Content Placeholder 2"/>
          <p:cNvSpPr>
            <a:spLocks noGrp="1"/>
          </p:cNvSpPr>
          <p:nvPr>
            <p:ph idx="1"/>
          </p:nvPr>
        </p:nvSpPr>
        <p:spPr>
          <a:xfrm>
            <a:off x="457200" y="1600202"/>
            <a:ext cx="8229600" cy="4752107"/>
          </a:xfrm>
        </p:spPr>
        <p:txBody>
          <a:bodyPr>
            <a:normAutofit fontScale="92500" lnSpcReduction="10000"/>
          </a:bodyPr>
          <a:lstStyle/>
          <a:p>
            <a:r>
              <a:rPr kumimoji="1" lang="ja-JP" altLang="en-US" sz="2800" dirty="0" smtClean="0"/>
              <a:t>プログラムの</a:t>
            </a:r>
            <a:r>
              <a:rPr kumimoji="1" lang="en-US" altLang="ja-JP" sz="2800" dirty="0" smtClean="0"/>
              <a:t>2</a:t>
            </a:r>
            <a:r>
              <a:rPr kumimoji="1" lang="ja-JP" altLang="en-US" sz="2800" dirty="0" smtClean="0"/>
              <a:t>つ異なる実行に対するトレースから得られる動的依存グラフを</a:t>
            </a:r>
            <a:r>
              <a:rPr kumimoji="1" lang="en-US" altLang="ja-JP" sz="2800" dirty="0" smtClean="0"/>
              <a:t>3-gram</a:t>
            </a:r>
            <a:r>
              <a:rPr kumimoji="1" lang="ja-JP" altLang="en-US" sz="2800" dirty="0" smtClean="0"/>
              <a:t>分解し</a:t>
            </a:r>
            <a:r>
              <a:rPr lang="ja-JP" altLang="en-US" sz="2800" dirty="0" smtClean="0"/>
              <a:t>た集合を</a:t>
            </a:r>
            <a:r>
              <a:rPr kumimoji="1" lang="ja-JP" altLang="en-US" sz="2800" dirty="0" smtClean="0"/>
              <a:t>比較する手法提案</a:t>
            </a:r>
            <a:endParaRPr kumimoji="1" lang="en-US" altLang="ja-JP" sz="2800" dirty="0" smtClean="0"/>
          </a:p>
          <a:p>
            <a:r>
              <a:rPr kumimoji="1" lang="ja-JP" altLang="en-US" sz="2800" dirty="0" smtClean="0"/>
              <a:t>提案手法を適用したケーススタディを行った</a:t>
            </a:r>
            <a:endParaRPr kumimoji="1" lang="en-US" altLang="ja-JP" sz="2800" dirty="0" smtClean="0"/>
          </a:p>
          <a:p>
            <a:pPr lvl="1"/>
            <a:r>
              <a:rPr lang="ja-JP" altLang="en-US" sz="2400" dirty="0" smtClean="0"/>
              <a:t>動</a:t>
            </a:r>
            <a:r>
              <a:rPr lang="ja-JP" altLang="en-US" sz="2400" dirty="0"/>
              <a:t>的依存グラフを分解し，集合にすることで，比較するデータ量を大幅に減らすことができ</a:t>
            </a:r>
            <a:r>
              <a:rPr lang="ja-JP" altLang="en-US" sz="2400" dirty="0" smtClean="0"/>
              <a:t>た</a:t>
            </a:r>
            <a:endParaRPr lang="en-US" altLang="ja-JP" sz="2400" dirty="0" smtClean="0"/>
          </a:p>
          <a:p>
            <a:pPr lvl="1"/>
            <a:r>
              <a:rPr lang="ja-JP" altLang="en-US" sz="2400" dirty="0" smtClean="0"/>
              <a:t>従来のカ</a:t>
            </a:r>
            <a:r>
              <a:rPr lang="ja-JP" altLang="en-US" sz="2400" dirty="0"/>
              <a:t>バレッジ比較では差がないが，</a:t>
            </a:r>
            <a:r>
              <a:rPr lang="en-US" altLang="ja-JP" sz="2400" dirty="0" smtClean="0"/>
              <a:t>3-gram</a:t>
            </a:r>
            <a:r>
              <a:rPr lang="ja-JP" altLang="en-US" sz="2400" dirty="0" smtClean="0"/>
              <a:t>比較では差</a:t>
            </a:r>
            <a:r>
              <a:rPr lang="ja-JP" altLang="en-US" sz="2400" dirty="0"/>
              <a:t>があ</a:t>
            </a:r>
            <a:r>
              <a:rPr lang="ja-JP" altLang="en-US" sz="2400" dirty="0" smtClean="0"/>
              <a:t>る実行経路は各アプリケーションの各入力に対して存在した</a:t>
            </a:r>
            <a:endParaRPr lang="en-US" altLang="ja-JP" sz="2400" dirty="0" smtClean="0"/>
          </a:p>
          <a:p>
            <a:r>
              <a:rPr kumimoji="1" lang="ja-JP" altLang="en-US" sz="2600" dirty="0" smtClean="0"/>
              <a:t>今後の課題</a:t>
            </a:r>
            <a:endParaRPr kumimoji="1" lang="en-US" altLang="ja-JP" sz="2600" dirty="0" smtClean="0"/>
          </a:p>
          <a:p>
            <a:pPr lvl="1"/>
            <a:r>
              <a:rPr lang="en-US" altLang="ja-JP" sz="2400" dirty="0"/>
              <a:t>3-gram</a:t>
            </a:r>
            <a:r>
              <a:rPr lang="ja-JP" altLang="en-US" sz="2400" dirty="0"/>
              <a:t>を</a:t>
            </a:r>
            <a:r>
              <a:rPr lang="en-US" altLang="ja-JP" sz="2400" dirty="0"/>
              <a:t>4-gram</a:t>
            </a:r>
            <a:r>
              <a:rPr lang="ja-JP" altLang="en-US" sz="2400" dirty="0"/>
              <a:t>，</a:t>
            </a:r>
            <a:r>
              <a:rPr lang="en-US" altLang="ja-JP" sz="2400" dirty="0"/>
              <a:t>5-gram</a:t>
            </a:r>
            <a:r>
              <a:rPr lang="ja-JP" altLang="en-US" sz="2400" dirty="0"/>
              <a:t>などにした伸ばした場合の効果調査</a:t>
            </a:r>
            <a:endParaRPr lang="en-US" altLang="ja-JP" sz="2400" dirty="0"/>
          </a:p>
          <a:p>
            <a:pPr lvl="1"/>
            <a:r>
              <a:rPr lang="en-US" altLang="ja-JP" sz="2400" dirty="0"/>
              <a:t>3-gram</a:t>
            </a:r>
            <a:r>
              <a:rPr lang="ja-JP" altLang="en-US" sz="2400" dirty="0"/>
              <a:t>の</a:t>
            </a:r>
            <a:r>
              <a:rPr lang="en-US" altLang="ja-JP" sz="2400" dirty="0"/>
              <a:t>1</a:t>
            </a:r>
            <a:r>
              <a:rPr lang="ja-JP" altLang="en-US" sz="2400" dirty="0"/>
              <a:t>つの頂点を文より大きくあるいは小さくした場合の動作表現の効果調</a:t>
            </a:r>
            <a:r>
              <a:rPr lang="ja-JP" altLang="en-US" sz="2400" dirty="0" smtClean="0"/>
              <a:t>査</a:t>
            </a:r>
            <a:endParaRPr kumimoji="1" lang="en-US" altLang="ja-JP" sz="2800" dirty="0" smtClean="0"/>
          </a:p>
          <a:p>
            <a:pPr lvl="1"/>
            <a:endParaRPr kumimoji="1" lang="ja-JP" altLang="en-US" sz="2400" dirty="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14</a:t>
            </a:fld>
            <a:endParaRPr lang="en-US" altLang="ja-JP" dirty="0"/>
          </a:p>
        </p:txBody>
      </p:sp>
    </p:spTree>
    <p:extLst>
      <p:ext uri="{BB962C8B-B14F-4D97-AF65-F5344CB8AC3E}">
        <p14:creationId xmlns:p14="http://schemas.microsoft.com/office/powerpoint/2010/main" val="25602891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kumimoji="1" lang="ja-JP" altLang="en-US"/>
          </a:p>
        </p:txBody>
      </p:sp>
      <p:sp>
        <p:nvSpPr>
          <p:cNvPr id="3" name="Content Placeholder 2"/>
          <p:cNvSpPr>
            <a:spLocks noGrp="1"/>
          </p:cNvSpPr>
          <p:nvPr>
            <p:ph idx="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spTree>
    <p:extLst>
      <p:ext uri="{BB962C8B-B14F-4D97-AF65-F5344CB8AC3E}">
        <p14:creationId xmlns:p14="http://schemas.microsoft.com/office/powerpoint/2010/main" val="16172323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ja-JP" altLang="en-US" sz="3600" dirty="0" smtClean="0"/>
              <a:t>提案手法適用によって</a:t>
            </a:r>
            <a:r>
              <a:rPr lang="ja-JP" altLang="en-US" sz="3600" dirty="0"/>
              <a:t>同</a:t>
            </a:r>
            <a:r>
              <a:rPr lang="ja-JP" altLang="en-US" sz="3600" dirty="0" smtClean="0"/>
              <a:t>一と判断された場合，以下の項目が等しい</a:t>
            </a:r>
            <a:endParaRPr kumimoji="1" lang="ja-JP" altLang="en-US" sz="3600" dirty="0"/>
          </a:p>
        </p:txBody>
      </p:sp>
      <p:sp>
        <p:nvSpPr>
          <p:cNvPr id="3" name="Content Placeholder 2"/>
          <p:cNvSpPr>
            <a:spLocks noGrp="1"/>
          </p:cNvSpPr>
          <p:nvPr>
            <p:ph idx="1"/>
          </p:nvPr>
        </p:nvSpPr>
        <p:spPr/>
        <p:txBody>
          <a:bodyPr/>
          <a:lstStyle/>
          <a:p>
            <a:r>
              <a:rPr lang="ja-JP" altLang="en-US" dirty="0"/>
              <a:t>ステートメント</a:t>
            </a:r>
            <a:r>
              <a:rPr kumimoji="1" lang="ja-JP" altLang="en-US" dirty="0" smtClean="0"/>
              <a:t>カバレッジ</a:t>
            </a:r>
            <a:endParaRPr kumimoji="1" lang="en-US" altLang="ja-JP" dirty="0" smtClean="0"/>
          </a:p>
          <a:p>
            <a:r>
              <a:rPr lang="ja-JP" altLang="en-US" dirty="0"/>
              <a:t>ブラン</a:t>
            </a:r>
            <a:r>
              <a:rPr lang="ja-JP" altLang="en-US" dirty="0" smtClean="0"/>
              <a:t>チカバレッジ</a:t>
            </a:r>
            <a:endParaRPr lang="en-US" altLang="ja-JP" dirty="0" smtClean="0"/>
          </a:p>
          <a:p>
            <a:r>
              <a:rPr kumimoji="1" lang="ja-JP" altLang="en-US" dirty="0" smtClean="0"/>
              <a:t>全</a:t>
            </a:r>
            <a:r>
              <a:rPr kumimoji="1" lang="en-US" altLang="ja-JP" dirty="0" smtClean="0"/>
              <a:t>du</a:t>
            </a:r>
            <a:r>
              <a:rPr kumimoji="1" lang="ja-JP" altLang="en-US" dirty="0" smtClean="0"/>
              <a:t>パスカバレッジ</a:t>
            </a:r>
            <a:endParaRPr kumimoji="1" lang="en-US" altLang="ja-JP" dirty="0" smtClean="0"/>
          </a:p>
          <a:p>
            <a:r>
              <a:rPr lang="ja-JP" altLang="en-US" dirty="0"/>
              <a:t>ルー</a:t>
            </a:r>
            <a:r>
              <a:rPr lang="ja-JP" altLang="en-US" dirty="0" smtClean="0"/>
              <a:t>プの</a:t>
            </a:r>
            <a:r>
              <a:rPr lang="en-US" altLang="ja-JP" dirty="0" smtClean="0"/>
              <a:t>0,1,2</a:t>
            </a:r>
            <a:r>
              <a:rPr lang="ja-JP" altLang="en-US" dirty="0" smtClean="0"/>
              <a:t>回以上まわった数</a:t>
            </a:r>
            <a:endParaRPr kumimoji="1" lang="ja-JP" altLang="en-US" dirty="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spTree>
    <p:extLst>
      <p:ext uri="{BB962C8B-B14F-4D97-AF65-F5344CB8AC3E}">
        <p14:creationId xmlns:p14="http://schemas.microsoft.com/office/powerpoint/2010/main" val="42591136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z="4000" dirty="0"/>
              <a:t>カバレッジ比較で差がない，</a:t>
            </a:r>
            <a:r>
              <a:rPr lang="en-US" altLang="ja-JP" sz="4000" dirty="0"/>
              <a:t> 3-gram</a:t>
            </a:r>
            <a:r>
              <a:rPr lang="ja-JP" altLang="en-US" sz="4000" dirty="0"/>
              <a:t>で差があると判断される実行経路</a:t>
            </a:r>
            <a:endParaRPr kumimoji="1" lang="ja-JP" altLang="en-US" sz="4000" dirty="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sp>
        <p:nvSpPr>
          <p:cNvPr id="5" name="Rectangle 4"/>
          <p:cNvSpPr/>
          <p:nvPr/>
        </p:nvSpPr>
        <p:spPr>
          <a:xfrm>
            <a:off x="5196944" y="3916421"/>
            <a:ext cx="1665297" cy="422225"/>
          </a:xfrm>
          <a:prstGeom prst="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3200" b="1" dirty="0" smtClean="0">
                <a:solidFill>
                  <a:schemeClr val="tx1"/>
                </a:solidFill>
              </a:rPr>
              <a:t>d=f(a);</a:t>
            </a:r>
            <a:endParaRPr kumimoji="1" lang="ja-JP" altLang="en-US" sz="3200" b="1" dirty="0">
              <a:solidFill>
                <a:schemeClr val="tx1"/>
              </a:solidFill>
            </a:endParaRPr>
          </a:p>
        </p:txBody>
      </p:sp>
      <p:sp>
        <p:nvSpPr>
          <p:cNvPr id="6" name="Rectangle 5"/>
          <p:cNvSpPr/>
          <p:nvPr/>
        </p:nvSpPr>
        <p:spPr>
          <a:xfrm>
            <a:off x="3886103" y="4719132"/>
            <a:ext cx="1903863" cy="618376"/>
          </a:xfrm>
          <a:prstGeom prst="rect">
            <a:avLst/>
          </a:prstGeom>
          <a:solidFill>
            <a:schemeClr val="accent1">
              <a:lumMod val="9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b="1" dirty="0" smtClean="0">
                <a:solidFill>
                  <a:schemeClr val="tx1"/>
                </a:solidFill>
              </a:rPr>
              <a:t>sum=</a:t>
            </a:r>
            <a:r>
              <a:rPr lang="en-US" altLang="ja-JP" sz="2800" b="1" dirty="0" err="1" smtClean="0">
                <a:solidFill>
                  <a:schemeClr val="tx1"/>
                </a:solidFill>
              </a:rPr>
              <a:t>d+c</a:t>
            </a:r>
            <a:r>
              <a:rPr lang="en-US" altLang="ja-JP" sz="2800" b="1" dirty="0" smtClean="0">
                <a:solidFill>
                  <a:schemeClr val="tx1"/>
                </a:solidFill>
              </a:rPr>
              <a:t>;</a:t>
            </a:r>
            <a:endParaRPr kumimoji="1" lang="ja-JP" altLang="en-US" sz="2800" b="1" dirty="0">
              <a:solidFill>
                <a:schemeClr val="tx1"/>
              </a:solidFill>
            </a:endParaRPr>
          </a:p>
        </p:txBody>
      </p:sp>
      <p:sp>
        <p:nvSpPr>
          <p:cNvPr id="7" name="Rectangle 6"/>
          <p:cNvSpPr/>
          <p:nvPr/>
        </p:nvSpPr>
        <p:spPr>
          <a:xfrm>
            <a:off x="6702774" y="4765233"/>
            <a:ext cx="1834012" cy="526173"/>
          </a:xfrm>
          <a:prstGeom prst="rect">
            <a:avLst/>
          </a:prstGeom>
          <a:solidFill>
            <a:schemeClr val="accent1">
              <a:lumMod val="9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b="1" dirty="0" smtClean="0">
                <a:solidFill>
                  <a:schemeClr val="tx1"/>
                </a:solidFill>
              </a:rPr>
              <a:t>sum=d;</a:t>
            </a:r>
            <a:endParaRPr kumimoji="1" lang="ja-JP" altLang="en-US" sz="2800" b="1" dirty="0">
              <a:solidFill>
                <a:schemeClr val="tx1"/>
              </a:solidFill>
            </a:endParaRPr>
          </a:p>
        </p:txBody>
      </p:sp>
      <p:sp>
        <p:nvSpPr>
          <p:cNvPr id="8" name="Rectangle 7"/>
          <p:cNvSpPr/>
          <p:nvPr/>
        </p:nvSpPr>
        <p:spPr>
          <a:xfrm>
            <a:off x="3886103" y="2977445"/>
            <a:ext cx="1829475" cy="516653"/>
          </a:xfrm>
          <a:prstGeom prst="rect">
            <a:avLst/>
          </a:prstGeom>
          <a:solidFill>
            <a:schemeClr val="accent1">
              <a:lumMod val="9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3200" b="1" dirty="0" smtClean="0">
                <a:solidFill>
                  <a:schemeClr val="tx1"/>
                </a:solidFill>
              </a:rPr>
              <a:t>a=get(</a:t>
            </a:r>
            <a:r>
              <a:rPr lang="en-US" altLang="ja-JP" sz="3200" b="1" dirty="0" err="1" smtClean="0">
                <a:solidFill>
                  <a:schemeClr val="tx1"/>
                </a:solidFill>
              </a:rPr>
              <a:t>i</a:t>
            </a:r>
            <a:r>
              <a:rPr lang="en-US" altLang="ja-JP" sz="3200" b="1" dirty="0" smtClean="0">
                <a:solidFill>
                  <a:schemeClr val="tx1"/>
                </a:solidFill>
              </a:rPr>
              <a:t>);</a:t>
            </a:r>
            <a:endParaRPr kumimoji="1" lang="ja-JP" altLang="en-US" sz="3200" b="1" dirty="0">
              <a:solidFill>
                <a:schemeClr val="tx1"/>
              </a:solidFill>
            </a:endParaRPr>
          </a:p>
        </p:txBody>
      </p:sp>
      <p:cxnSp>
        <p:nvCxnSpPr>
          <p:cNvPr id="9" name="Straight Arrow Connector 8"/>
          <p:cNvCxnSpPr>
            <a:stCxn id="8" idx="2"/>
            <a:endCxn id="5" idx="0"/>
          </p:cNvCxnSpPr>
          <p:nvPr/>
        </p:nvCxnSpPr>
        <p:spPr>
          <a:xfrm>
            <a:off x="4800841" y="3494098"/>
            <a:ext cx="1228752" cy="422323"/>
          </a:xfrm>
          <a:prstGeom prst="straightConnector1">
            <a:avLst/>
          </a:prstGeom>
          <a:ln w="63500" cap="rnd">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2"/>
            <a:endCxn id="6" idx="0"/>
          </p:cNvCxnSpPr>
          <p:nvPr/>
        </p:nvCxnSpPr>
        <p:spPr>
          <a:xfrm flipH="1">
            <a:off x="4838035" y="4338646"/>
            <a:ext cx="1191558" cy="380486"/>
          </a:xfrm>
          <a:prstGeom prst="straightConnector1">
            <a:avLst/>
          </a:prstGeom>
          <a:ln w="63500" cap="rnd">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294321" y="2971621"/>
            <a:ext cx="2054601" cy="516653"/>
          </a:xfrm>
          <a:prstGeom prst="rect">
            <a:avLst/>
          </a:prstGeom>
          <a:solidFill>
            <a:schemeClr val="accent1">
              <a:lumMod val="9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3200" b="1" dirty="0" smtClean="0">
                <a:solidFill>
                  <a:schemeClr val="tx1"/>
                </a:solidFill>
              </a:rPr>
              <a:t>a</a:t>
            </a:r>
            <a:r>
              <a:rPr kumimoji="1" lang="en-US" altLang="ja-JP" sz="3200" b="1" dirty="0" smtClean="0">
                <a:solidFill>
                  <a:schemeClr val="tx1"/>
                </a:solidFill>
              </a:rPr>
              <a:t>=</a:t>
            </a:r>
            <a:r>
              <a:rPr kumimoji="1" lang="en-US" altLang="ja-JP" sz="3200" b="1" dirty="0" err="1" smtClean="0">
                <a:solidFill>
                  <a:schemeClr val="tx1"/>
                </a:solidFill>
              </a:rPr>
              <a:t>b+c</a:t>
            </a:r>
            <a:r>
              <a:rPr kumimoji="1" lang="en-US" altLang="ja-JP" sz="3200" b="1" dirty="0" smtClean="0">
                <a:solidFill>
                  <a:schemeClr val="tx1"/>
                </a:solidFill>
              </a:rPr>
              <a:t>;</a:t>
            </a:r>
            <a:endParaRPr kumimoji="1" lang="ja-JP" altLang="en-US" sz="3200" b="1" dirty="0">
              <a:solidFill>
                <a:schemeClr val="tx1"/>
              </a:solidFill>
            </a:endParaRPr>
          </a:p>
        </p:txBody>
      </p:sp>
      <p:cxnSp>
        <p:nvCxnSpPr>
          <p:cNvPr id="12" name="Straight Arrow Connector 11"/>
          <p:cNvCxnSpPr>
            <a:stCxn id="11" idx="2"/>
            <a:endCxn id="5" idx="0"/>
          </p:cNvCxnSpPr>
          <p:nvPr/>
        </p:nvCxnSpPr>
        <p:spPr>
          <a:xfrm flipH="1">
            <a:off x="6029593" y="3488274"/>
            <a:ext cx="1292029" cy="428147"/>
          </a:xfrm>
          <a:prstGeom prst="straightConnector1">
            <a:avLst/>
          </a:prstGeom>
          <a:ln w="63500" cap="rnd">
            <a:solidFill>
              <a:srgbClr val="7030A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2"/>
            <a:endCxn id="7" idx="0"/>
          </p:cNvCxnSpPr>
          <p:nvPr/>
        </p:nvCxnSpPr>
        <p:spPr>
          <a:xfrm>
            <a:off x="6029593" y="4338646"/>
            <a:ext cx="1590187" cy="426587"/>
          </a:xfrm>
          <a:prstGeom prst="straightConnector1">
            <a:avLst/>
          </a:prstGeom>
          <a:ln w="63500" cap="rnd">
            <a:solidFill>
              <a:srgbClr val="7030A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143578" y="3114258"/>
            <a:ext cx="1722418" cy="3170099"/>
          </a:xfrm>
          <a:prstGeom prst="rect">
            <a:avLst/>
          </a:prstGeom>
        </p:spPr>
        <p:txBody>
          <a:bodyPr wrap="square">
            <a:spAutoFit/>
          </a:bodyPr>
          <a:lstStyle/>
          <a:p>
            <a:endParaRPr lang="en-US" altLang="ja-JP" sz="2000" dirty="0" smtClean="0">
              <a:solidFill>
                <a:srgbClr val="000000"/>
              </a:solidFill>
              <a:latin typeface="Consolas"/>
            </a:endParaRPr>
          </a:p>
          <a:p>
            <a:r>
              <a:rPr lang="en-US" altLang="ja-JP" sz="2000" dirty="0" smtClean="0">
                <a:solidFill>
                  <a:srgbClr val="000000"/>
                </a:solidFill>
                <a:latin typeface="Consolas"/>
              </a:rPr>
              <a:t>......</a:t>
            </a:r>
          </a:p>
          <a:p>
            <a:endParaRPr lang="en-US" altLang="ja-JP" sz="2000" dirty="0" smtClean="0">
              <a:solidFill>
                <a:srgbClr val="000000"/>
              </a:solidFill>
              <a:latin typeface="Consolas"/>
            </a:endParaRPr>
          </a:p>
          <a:p>
            <a:r>
              <a:rPr lang="en-US" altLang="ja-JP" sz="2000" dirty="0" smtClean="0">
                <a:solidFill>
                  <a:srgbClr val="000000"/>
                </a:solidFill>
                <a:latin typeface="Consolas"/>
              </a:rPr>
              <a:t>d=f(a</a:t>
            </a:r>
            <a:r>
              <a:rPr lang="en-US" altLang="ja-JP" sz="2000" dirty="0">
                <a:solidFill>
                  <a:srgbClr val="000000"/>
                </a:solidFill>
                <a:latin typeface="Consolas"/>
              </a:rPr>
              <a:t>);</a:t>
            </a:r>
          </a:p>
          <a:p>
            <a:endParaRPr lang="ja-JP" altLang="en-US" sz="2000" dirty="0">
              <a:latin typeface="Consolas"/>
            </a:endParaRPr>
          </a:p>
          <a:p>
            <a:r>
              <a:rPr lang="en-US" altLang="ja-JP" sz="2000" b="1" dirty="0">
                <a:solidFill>
                  <a:srgbClr val="7F0055"/>
                </a:solidFill>
                <a:latin typeface="Consolas"/>
              </a:rPr>
              <a:t>if</a:t>
            </a:r>
            <a:r>
              <a:rPr lang="en-US" altLang="ja-JP" sz="2000" b="1" dirty="0">
                <a:solidFill>
                  <a:srgbClr val="000000"/>
                </a:solidFill>
                <a:latin typeface="Consolas"/>
              </a:rPr>
              <a:t>(flag2){</a:t>
            </a:r>
          </a:p>
          <a:p>
            <a:r>
              <a:rPr lang="en-US" altLang="ja-JP" sz="2000" dirty="0">
                <a:solidFill>
                  <a:srgbClr val="000000"/>
                </a:solidFill>
                <a:latin typeface="Consolas"/>
              </a:rPr>
              <a:t>sum=d;</a:t>
            </a:r>
          </a:p>
          <a:p>
            <a:r>
              <a:rPr lang="en-US" altLang="ja-JP" sz="2000" dirty="0">
                <a:solidFill>
                  <a:srgbClr val="000000"/>
                </a:solidFill>
                <a:latin typeface="Consolas"/>
              </a:rPr>
              <a:t>}</a:t>
            </a:r>
            <a:r>
              <a:rPr lang="en-US" altLang="ja-JP" sz="2000" b="1" dirty="0">
                <a:solidFill>
                  <a:srgbClr val="7F0055"/>
                </a:solidFill>
                <a:latin typeface="Consolas"/>
              </a:rPr>
              <a:t>else</a:t>
            </a:r>
            <a:r>
              <a:rPr lang="en-US" altLang="ja-JP" sz="2000" b="1" dirty="0">
                <a:solidFill>
                  <a:srgbClr val="000000"/>
                </a:solidFill>
                <a:latin typeface="Consolas"/>
              </a:rPr>
              <a:t>{</a:t>
            </a:r>
          </a:p>
          <a:p>
            <a:r>
              <a:rPr lang="en-US" altLang="ja-JP" sz="2000" dirty="0">
                <a:solidFill>
                  <a:srgbClr val="000000"/>
                </a:solidFill>
                <a:latin typeface="Consolas"/>
              </a:rPr>
              <a:t>sum=</a:t>
            </a:r>
            <a:r>
              <a:rPr lang="en-US" altLang="ja-JP" sz="2000" dirty="0" err="1">
                <a:solidFill>
                  <a:srgbClr val="000000"/>
                </a:solidFill>
                <a:latin typeface="Consolas"/>
              </a:rPr>
              <a:t>d+c</a:t>
            </a:r>
            <a:r>
              <a:rPr lang="en-US" altLang="ja-JP" sz="2000" dirty="0">
                <a:solidFill>
                  <a:srgbClr val="000000"/>
                </a:solidFill>
                <a:latin typeface="Consolas"/>
              </a:rPr>
              <a:t>;</a:t>
            </a:r>
          </a:p>
          <a:p>
            <a:r>
              <a:rPr lang="en-US" altLang="ja-JP" sz="2000" dirty="0">
                <a:solidFill>
                  <a:srgbClr val="000000"/>
                </a:solidFill>
                <a:latin typeface="Consolas"/>
              </a:rPr>
              <a:t>}</a:t>
            </a:r>
            <a:endParaRPr lang="ja-JP" altLang="en-US" sz="2000" dirty="0"/>
          </a:p>
        </p:txBody>
      </p:sp>
      <p:sp>
        <p:nvSpPr>
          <p:cNvPr id="35" name="Rectangle 34"/>
          <p:cNvSpPr/>
          <p:nvPr/>
        </p:nvSpPr>
        <p:spPr>
          <a:xfrm>
            <a:off x="1143578" y="1655135"/>
            <a:ext cx="1489894" cy="1938992"/>
          </a:xfrm>
          <a:prstGeom prst="rect">
            <a:avLst/>
          </a:prstGeom>
        </p:spPr>
        <p:txBody>
          <a:bodyPr wrap="square">
            <a:spAutoFit/>
          </a:bodyPr>
          <a:lstStyle/>
          <a:p>
            <a:r>
              <a:rPr lang="en-US" altLang="ja-JP" sz="2000" dirty="0" smtClean="0">
                <a:solidFill>
                  <a:srgbClr val="000000"/>
                </a:solidFill>
                <a:latin typeface="Consolas"/>
              </a:rPr>
              <a:t>......</a:t>
            </a:r>
            <a:endParaRPr lang="en-US" altLang="ja-JP" sz="2000" b="1" dirty="0" smtClean="0">
              <a:solidFill>
                <a:srgbClr val="7F0055"/>
              </a:solidFill>
              <a:latin typeface="Consolas"/>
            </a:endParaRPr>
          </a:p>
          <a:p>
            <a:r>
              <a:rPr lang="en-US" altLang="ja-JP" sz="2000" b="1" dirty="0" smtClean="0">
                <a:solidFill>
                  <a:srgbClr val="7F0055"/>
                </a:solidFill>
                <a:latin typeface="Consolas"/>
              </a:rPr>
              <a:t>if</a:t>
            </a:r>
            <a:r>
              <a:rPr lang="en-US" altLang="ja-JP" sz="2000" b="1" dirty="0" smtClean="0">
                <a:solidFill>
                  <a:srgbClr val="000000"/>
                </a:solidFill>
                <a:latin typeface="Consolas"/>
              </a:rPr>
              <a:t>(x&gt;10</a:t>
            </a:r>
            <a:r>
              <a:rPr lang="en-US" altLang="ja-JP" sz="2000" b="1" dirty="0">
                <a:solidFill>
                  <a:srgbClr val="000000"/>
                </a:solidFill>
                <a:latin typeface="Consolas"/>
              </a:rPr>
              <a:t>){</a:t>
            </a:r>
          </a:p>
          <a:p>
            <a:r>
              <a:rPr lang="en-US" altLang="ja-JP" sz="2000" dirty="0">
                <a:solidFill>
                  <a:srgbClr val="000000"/>
                </a:solidFill>
                <a:latin typeface="Consolas"/>
              </a:rPr>
              <a:t>a=</a:t>
            </a:r>
            <a:r>
              <a:rPr lang="en-US" altLang="ja-JP" sz="2000" i="1" dirty="0">
                <a:solidFill>
                  <a:srgbClr val="000000"/>
                </a:solidFill>
                <a:latin typeface="Consolas"/>
              </a:rPr>
              <a:t>get(</a:t>
            </a:r>
            <a:r>
              <a:rPr lang="en-US" altLang="ja-JP" sz="2000" i="1" dirty="0" err="1">
                <a:solidFill>
                  <a:srgbClr val="000000"/>
                </a:solidFill>
                <a:latin typeface="Consolas"/>
              </a:rPr>
              <a:t>i</a:t>
            </a:r>
            <a:r>
              <a:rPr lang="en-US" altLang="ja-JP" sz="2000" i="1" dirty="0">
                <a:solidFill>
                  <a:srgbClr val="000000"/>
                </a:solidFill>
                <a:latin typeface="Consolas"/>
              </a:rPr>
              <a:t>);</a:t>
            </a:r>
          </a:p>
          <a:p>
            <a:r>
              <a:rPr lang="en-US" altLang="ja-JP" sz="2000" dirty="0">
                <a:solidFill>
                  <a:srgbClr val="000000"/>
                </a:solidFill>
                <a:latin typeface="Consolas"/>
              </a:rPr>
              <a:t>}</a:t>
            </a:r>
            <a:r>
              <a:rPr lang="en-US" altLang="ja-JP" sz="2000" b="1" dirty="0">
                <a:solidFill>
                  <a:srgbClr val="7F0055"/>
                </a:solidFill>
                <a:latin typeface="Consolas"/>
              </a:rPr>
              <a:t>else</a:t>
            </a:r>
            <a:r>
              <a:rPr lang="en-US" altLang="ja-JP" sz="2000" b="1" dirty="0">
                <a:solidFill>
                  <a:srgbClr val="000000"/>
                </a:solidFill>
                <a:latin typeface="Consolas"/>
              </a:rPr>
              <a:t>{</a:t>
            </a:r>
          </a:p>
          <a:p>
            <a:r>
              <a:rPr lang="en-US" altLang="ja-JP" sz="2000" dirty="0">
                <a:solidFill>
                  <a:srgbClr val="000000"/>
                </a:solidFill>
                <a:latin typeface="Consolas"/>
              </a:rPr>
              <a:t>a=</a:t>
            </a:r>
            <a:r>
              <a:rPr lang="en-US" altLang="ja-JP" sz="2000" dirty="0" err="1">
                <a:solidFill>
                  <a:srgbClr val="000000"/>
                </a:solidFill>
                <a:latin typeface="Consolas"/>
              </a:rPr>
              <a:t>b+c</a:t>
            </a:r>
            <a:r>
              <a:rPr lang="en-US" altLang="ja-JP" sz="2000" dirty="0">
                <a:solidFill>
                  <a:srgbClr val="000000"/>
                </a:solidFill>
                <a:latin typeface="Consolas"/>
              </a:rPr>
              <a:t>;</a:t>
            </a:r>
          </a:p>
          <a:p>
            <a:r>
              <a:rPr lang="en-US" altLang="ja-JP" sz="2000" dirty="0">
                <a:solidFill>
                  <a:srgbClr val="000000"/>
                </a:solidFill>
                <a:latin typeface="Consolas"/>
              </a:rPr>
              <a:t>}</a:t>
            </a:r>
            <a:endParaRPr lang="ja-JP" altLang="en-US" sz="2000" dirty="0"/>
          </a:p>
        </p:txBody>
      </p:sp>
    </p:spTree>
    <p:extLst>
      <p:ext uri="{BB962C8B-B14F-4D97-AF65-F5344CB8AC3E}">
        <p14:creationId xmlns:p14="http://schemas.microsoft.com/office/powerpoint/2010/main" val="3665894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a:t>背景</a:t>
            </a:r>
            <a:endParaRPr kumimoji="1" lang="ja-JP" altLang="en-US" dirty="0"/>
          </a:p>
        </p:txBody>
      </p:sp>
      <p:sp>
        <p:nvSpPr>
          <p:cNvPr id="3" name="Content Placeholder 2"/>
          <p:cNvSpPr>
            <a:spLocks noGrp="1"/>
          </p:cNvSpPr>
          <p:nvPr>
            <p:ph idx="1"/>
          </p:nvPr>
        </p:nvSpPr>
        <p:spPr/>
        <p:txBody>
          <a:bodyPr/>
          <a:lstStyle/>
          <a:p>
            <a:r>
              <a:rPr lang="ja-JP" altLang="en-US" sz="2400" dirty="0"/>
              <a:t>ソフトウェアの保守作</a:t>
            </a:r>
            <a:r>
              <a:rPr lang="ja-JP" altLang="en-US" sz="2400" dirty="0" smtClean="0"/>
              <a:t>業では，開発者はプログラムの動作を理解する必要がある</a:t>
            </a:r>
            <a:endParaRPr lang="en-US" altLang="ja-JP" sz="2400" dirty="0" smtClean="0"/>
          </a:p>
          <a:p>
            <a:pPr lvl="1"/>
            <a:r>
              <a:rPr kumimoji="1" lang="ja-JP" altLang="en-US" sz="2000" dirty="0"/>
              <a:t>機</a:t>
            </a:r>
            <a:r>
              <a:rPr kumimoji="1" lang="ja-JP" altLang="en-US" sz="2000" dirty="0" smtClean="0"/>
              <a:t>能</a:t>
            </a:r>
            <a:r>
              <a:rPr kumimoji="1" lang="ja-JP" altLang="en-US" sz="2000" dirty="0"/>
              <a:t>追</a:t>
            </a:r>
            <a:r>
              <a:rPr kumimoji="1" lang="ja-JP" altLang="en-US" sz="2000" dirty="0" smtClean="0"/>
              <a:t>加</a:t>
            </a:r>
            <a:r>
              <a:rPr lang="ja-JP" altLang="en-US" sz="2000" dirty="0"/>
              <a:t>，</a:t>
            </a:r>
            <a:r>
              <a:rPr lang="ja-JP" altLang="en-US" sz="2000" dirty="0" smtClean="0"/>
              <a:t>デバッグ</a:t>
            </a:r>
            <a:r>
              <a:rPr lang="ja-JP" altLang="en-US" sz="2000" dirty="0"/>
              <a:t>，</a:t>
            </a:r>
            <a:r>
              <a:rPr lang="ja-JP" altLang="en-US" sz="2000" dirty="0" smtClean="0"/>
              <a:t>テストなど</a:t>
            </a:r>
            <a:endParaRPr lang="en-US" altLang="ja-JP" sz="2000" dirty="0" smtClean="0"/>
          </a:p>
          <a:p>
            <a:r>
              <a:rPr kumimoji="1" lang="ja-JP" altLang="en-US" sz="2400" dirty="0" smtClean="0"/>
              <a:t>しかし，長</a:t>
            </a:r>
            <a:r>
              <a:rPr kumimoji="1" lang="ja-JP" altLang="en-US" sz="2400" dirty="0"/>
              <a:t>期</a:t>
            </a:r>
            <a:r>
              <a:rPr kumimoji="1" lang="ja-JP" altLang="en-US" sz="2400" dirty="0" smtClean="0"/>
              <a:t>間に渡って継続的に保守されたシステムにおいて</a:t>
            </a:r>
            <a:endParaRPr kumimoji="1" lang="en-US" altLang="ja-JP" sz="2800" dirty="0" smtClean="0"/>
          </a:p>
          <a:p>
            <a:pPr lvl="1"/>
            <a:r>
              <a:rPr kumimoji="1" lang="ja-JP" altLang="en-US" sz="2000" dirty="0" smtClean="0"/>
              <a:t>保守する人の知識が十分でない</a:t>
            </a:r>
            <a:endParaRPr kumimoji="1" lang="en-US" altLang="ja-JP" sz="2000" dirty="0" smtClean="0"/>
          </a:p>
          <a:p>
            <a:pPr lvl="1"/>
            <a:r>
              <a:rPr lang="ja-JP" altLang="en-US" sz="2000" dirty="0"/>
              <a:t>設</a:t>
            </a:r>
            <a:r>
              <a:rPr lang="ja-JP" altLang="en-US" sz="2000" dirty="0" smtClean="0"/>
              <a:t>計文書や説明書も古く，変更を反映していない</a:t>
            </a:r>
            <a:endParaRPr kumimoji="1" lang="en-US" altLang="ja-JP" sz="2000" dirty="0" smtClean="0"/>
          </a:p>
        </p:txBody>
      </p:sp>
      <p:sp>
        <p:nvSpPr>
          <p:cNvPr id="6" name="Rectangle 5"/>
          <p:cNvSpPr/>
          <p:nvPr/>
        </p:nvSpPr>
        <p:spPr>
          <a:xfrm>
            <a:off x="1407460" y="5429908"/>
            <a:ext cx="6302188" cy="830997"/>
          </a:xfrm>
          <a:prstGeom prst="rect">
            <a:avLst/>
          </a:prstGeom>
          <a:solidFill>
            <a:srgbClr val="FFC000"/>
          </a:solidFill>
        </p:spPr>
        <p:txBody>
          <a:bodyPr wrap="square">
            <a:spAutoFit/>
          </a:bodyPr>
          <a:lstStyle/>
          <a:p>
            <a:pPr algn="ctr"/>
            <a:r>
              <a:rPr lang="ja-JP" altLang="en-US" sz="2400" dirty="0" smtClean="0"/>
              <a:t>プログラムの動作を理解するための技術として</a:t>
            </a:r>
            <a:endParaRPr lang="en-US" altLang="ja-JP" sz="2400" dirty="0" smtClean="0"/>
          </a:p>
          <a:p>
            <a:pPr algn="ctr"/>
            <a:r>
              <a:rPr lang="ja-JP" altLang="en-US" sz="2400" dirty="0" smtClean="0"/>
              <a:t>プログラムの実行トレースの比較がある</a:t>
            </a:r>
            <a:endParaRPr lang="en-US" altLang="ja-JP" sz="2400" dirty="0" smtClean="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1</a:t>
            </a:fld>
            <a:endParaRPr lang="en-US" altLang="ja-JP" dirty="0"/>
          </a:p>
        </p:txBody>
      </p:sp>
    </p:spTree>
    <p:extLst>
      <p:ext uri="{BB962C8B-B14F-4D97-AF65-F5344CB8AC3E}">
        <p14:creationId xmlns:p14="http://schemas.microsoft.com/office/powerpoint/2010/main" val="2494131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ja-JP" altLang="en-US" dirty="0" smtClean="0"/>
              <a:t>実行トレースとは</a:t>
            </a:r>
            <a:endParaRPr kumimoji="1" lang="ja-JP" altLang="en-US" dirty="0"/>
          </a:p>
        </p:txBody>
      </p:sp>
      <p:sp>
        <p:nvSpPr>
          <p:cNvPr id="3" name="Content Placeholder 2"/>
          <p:cNvSpPr>
            <a:spLocks noGrp="1"/>
          </p:cNvSpPr>
          <p:nvPr>
            <p:ph idx="1"/>
          </p:nvPr>
        </p:nvSpPr>
        <p:spPr/>
        <p:txBody>
          <a:bodyPr/>
          <a:lstStyle/>
          <a:p>
            <a:r>
              <a:rPr lang="ja-JP" altLang="en-US" sz="2800" dirty="0"/>
              <a:t>実行トレースとはプログラムに何らかの入力を与えたときに実行される命令の系</a:t>
            </a:r>
            <a:r>
              <a:rPr lang="ja-JP" altLang="en-US" sz="2800" dirty="0" smtClean="0"/>
              <a:t>列であ</a:t>
            </a:r>
            <a:r>
              <a:rPr lang="ja-JP" altLang="en-US" sz="2800" dirty="0"/>
              <a:t>る</a:t>
            </a:r>
            <a:endParaRPr lang="en-US" altLang="ja-JP" sz="2800" dirty="0" smtClean="0"/>
          </a:p>
          <a:p>
            <a:pPr lvl="1"/>
            <a:r>
              <a:rPr lang="ja-JP" altLang="en-US" sz="2400" dirty="0" smtClean="0"/>
              <a:t>実行トレースは動</a:t>
            </a:r>
            <a:r>
              <a:rPr lang="ja-JP" altLang="en-US" sz="2400" dirty="0"/>
              <a:t>的束縛や例外処理など，ソースコードの静的解析では得ることが難しい重要な</a:t>
            </a:r>
            <a:r>
              <a:rPr lang="ja-JP" altLang="en-US" sz="2400" dirty="0" smtClean="0"/>
              <a:t>実行</a:t>
            </a:r>
            <a:r>
              <a:rPr lang="ja-JP" altLang="en-US" sz="2400" dirty="0"/>
              <a:t>時情報を含んでい</a:t>
            </a:r>
            <a:r>
              <a:rPr lang="ja-JP" altLang="en-US" sz="2400" dirty="0" smtClean="0"/>
              <a:t>る</a:t>
            </a:r>
            <a:endParaRPr kumimoji="1" lang="en-US" altLang="ja-JP" sz="2400" dirty="0" smtClean="0"/>
          </a:p>
          <a:p>
            <a:pPr lvl="1"/>
            <a:r>
              <a:rPr kumimoji="1" lang="ja-JP" altLang="en-US" sz="2400" dirty="0" smtClean="0"/>
              <a:t>以降，トレースと呼ぶ</a:t>
            </a:r>
            <a:endParaRPr kumimoji="1" lang="ja-JP" altLang="en-US" sz="2400" dirty="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Tree>
    <p:extLst>
      <p:ext uri="{BB962C8B-B14F-4D97-AF65-F5344CB8AC3E}">
        <p14:creationId xmlns:p14="http://schemas.microsoft.com/office/powerpoint/2010/main" val="234832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ja-JP" altLang="en-US" sz="4000" dirty="0" smtClean="0"/>
              <a:t>トレース比較による</a:t>
            </a:r>
            <a:r>
              <a:rPr kumimoji="1" lang="en-US" altLang="ja-JP" sz="4000" dirty="0" smtClean="0"/>
              <a:t/>
            </a:r>
            <a:br>
              <a:rPr kumimoji="1" lang="en-US" altLang="ja-JP" sz="4000" dirty="0" smtClean="0"/>
            </a:br>
            <a:r>
              <a:rPr lang="ja-JP" altLang="en-US" sz="4000" dirty="0" smtClean="0"/>
              <a:t>プ</a:t>
            </a:r>
            <a:r>
              <a:rPr lang="ja-JP" altLang="en-US" sz="4000" dirty="0"/>
              <a:t>ログラムの</a:t>
            </a:r>
            <a:r>
              <a:rPr kumimoji="1" lang="ja-JP" altLang="en-US" sz="4000" dirty="0" smtClean="0"/>
              <a:t>動作理解</a:t>
            </a:r>
            <a:endParaRPr kumimoji="1" lang="ja-JP" altLang="en-US" sz="4000" dirty="0"/>
          </a:p>
        </p:txBody>
      </p:sp>
      <p:sp>
        <p:nvSpPr>
          <p:cNvPr id="3" name="Content Placeholder 2"/>
          <p:cNvSpPr>
            <a:spLocks noGrp="1"/>
          </p:cNvSpPr>
          <p:nvPr>
            <p:ph idx="1"/>
          </p:nvPr>
        </p:nvSpPr>
        <p:spPr/>
        <p:txBody>
          <a:bodyPr/>
          <a:lstStyle/>
          <a:p>
            <a:r>
              <a:rPr lang="ja-JP" altLang="en-US" sz="2400" dirty="0" smtClean="0"/>
              <a:t>わずかに異</a:t>
            </a:r>
            <a:r>
              <a:rPr lang="ja-JP" altLang="en-US" sz="2400" dirty="0"/>
              <a:t>なる２つの入力を与えて同一の機能を実行し</a:t>
            </a:r>
            <a:r>
              <a:rPr lang="ja-JP" altLang="en-US" sz="2400" dirty="0" smtClean="0"/>
              <a:t>，動</a:t>
            </a:r>
            <a:r>
              <a:rPr lang="ja-JP" altLang="en-US" sz="2400" dirty="0"/>
              <a:t>作の違いを調査することで，その機能の詳細な動作を理解す</a:t>
            </a:r>
            <a:r>
              <a:rPr lang="ja-JP" altLang="en-US" sz="2400" dirty="0" smtClean="0"/>
              <a:t>る</a:t>
            </a:r>
            <a:endParaRPr lang="en-US" altLang="ja-JP" sz="2400" dirty="0" smtClean="0"/>
          </a:p>
          <a:p>
            <a:pPr marL="1085850" lvl="2" indent="-285750">
              <a:buFont typeface="Wingdings" pitchFamily="2" charset="2"/>
              <a:buChar char="u"/>
            </a:pPr>
            <a:r>
              <a:rPr kumimoji="1" lang="en-US" altLang="ja-JP" sz="2000" dirty="0" smtClean="0"/>
              <a:t>Differential Slicing</a:t>
            </a:r>
            <a:r>
              <a:rPr kumimoji="1" lang="ja-JP" altLang="en-US" sz="2000" dirty="0" smtClean="0"/>
              <a:t>：</a:t>
            </a:r>
            <a:endParaRPr kumimoji="1" lang="en-US" altLang="ja-JP" sz="2000" dirty="0" smtClean="0"/>
          </a:p>
          <a:p>
            <a:pPr marL="1543050" lvl="3" indent="-285750"/>
            <a:r>
              <a:rPr lang="ja-JP" altLang="en-US" sz="1800" dirty="0"/>
              <a:t>２つの実行がそれぞれ異なる出力を行っ</a:t>
            </a:r>
            <a:r>
              <a:rPr lang="ja-JP" altLang="en-US" sz="1800" dirty="0" smtClean="0"/>
              <a:t>た命</a:t>
            </a:r>
            <a:r>
              <a:rPr lang="ja-JP" altLang="en-US" sz="1800" dirty="0"/>
              <a:t>令を基点とし</a:t>
            </a:r>
            <a:r>
              <a:rPr lang="ja-JP" altLang="en-US" sz="1800" dirty="0" smtClean="0"/>
              <a:t>てト</a:t>
            </a:r>
            <a:r>
              <a:rPr lang="ja-JP" altLang="en-US" sz="1800" dirty="0"/>
              <a:t>レースを遡り，実行が異なる原因となっ</a:t>
            </a:r>
            <a:r>
              <a:rPr lang="ja-JP" altLang="en-US" sz="1800" dirty="0" smtClean="0"/>
              <a:t>たところを特定する</a:t>
            </a:r>
            <a:endParaRPr lang="en-US" altLang="ja-JP" sz="1800" dirty="0" smtClean="0"/>
          </a:p>
          <a:p>
            <a:pPr marL="1085850" lvl="2" indent="-285750">
              <a:buFont typeface="Wingdings" pitchFamily="2" charset="2"/>
              <a:buChar char="u"/>
            </a:pPr>
            <a:endParaRPr lang="en-US" altLang="ja-JP" sz="2000" dirty="0" smtClean="0"/>
          </a:p>
          <a:p>
            <a:pPr marL="1085850" lvl="2" indent="-285750">
              <a:buFont typeface="Wingdings" pitchFamily="2" charset="2"/>
              <a:buChar char="u"/>
            </a:pPr>
            <a:endParaRPr lang="en-US" altLang="ja-JP" sz="2000" dirty="0" smtClean="0"/>
          </a:p>
          <a:p>
            <a:pPr marL="1085850" lvl="2" indent="-285750">
              <a:buFont typeface="Wingdings" pitchFamily="2" charset="2"/>
              <a:buChar char="u"/>
            </a:pPr>
            <a:r>
              <a:rPr lang="ja-JP" altLang="en-US" sz="2000" dirty="0" smtClean="0"/>
              <a:t>カバレッジ比較：</a:t>
            </a:r>
            <a:endParaRPr lang="en-US" altLang="ja-JP" sz="2000" dirty="0" smtClean="0"/>
          </a:p>
          <a:p>
            <a:pPr marL="1543050" lvl="3" indent="-285750"/>
            <a:r>
              <a:rPr lang="ja-JP" altLang="en-US" sz="1800" dirty="0" smtClean="0"/>
              <a:t>ス</a:t>
            </a:r>
            <a:r>
              <a:rPr lang="ja-JP" altLang="en-US" sz="1800" dirty="0"/>
              <a:t>テートメント</a:t>
            </a:r>
            <a:r>
              <a:rPr kumimoji="1" lang="ja-JP" altLang="en-US" sz="1800" dirty="0" smtClean="0"/>
              <a:t>カバレッジ：実行された行の差分から</a:t>
            </a:r>
            <a:r>
              <a:rPr lang="ja-JP" altLang="en-US" sz="1800" dirty="0"/>
              <a:t>違いを特定</a:t>
            </a:r>
            <a:endParaRPr kumimoji="1" lang="en-US" altLang="ja-JP" sz="1800" dirty="0" smtClean="0"/>
          </a:p>
          <a:p>
            <a:pPr marL="1543050" lvl="3" indent="-285750"/>
            <a:r>
              <a:rPr lang="ja-JP" altLang="en-US" sz="1800" dirty="0"/>
              <a:t>ブラン</a:t>
            </a:r>
            <a:r>
              <a:rPr lang="ja-JP" altLang="en-US" sz="1800" dirty="0" smtClean="0"/>
              <a:t>チカバレッジ：通っていないブランチの差分から違いを特定</a:t>
            </a:r>
            <a:endParaRPr lang="en-US" altLang="ja-JP" sz="1800" dirty="0" smtClean="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sp>
        <p:nvSpPr>
          <p:cNvPr id="6" name="Rectangle 5"/>
          <p:cNvSpPr/>
          <p:nvPr/>
        </p:nvSpPr>
        <p:spPr>
          <a:xfrm>
            <a:off x="204108" y="3804337"/>
            <a:ext cx="5012577" cy="707886"/>
          </a:xfrm>
          <a:prstGeom prst="rect">
            <a:avLst/>
          </a:prstGeom>
          <a:solidFill>
            <a:schemeClr val="accent6">
              <a:lumMod val="20000"/>
              <a:lumOff val="80000"/>
            </a:schemeClr>
          </a:solidFill>
        </p:spPr>
        <p:txBody>
          <a:bodyPr wrap="square">
            <a:spAutoFit/>
          </a:bodyPr>
          <a:lstStyle/>
          <a:p>
            <a:pPr algn="ctr"/>
            <a:r>
              <a:rPr lang="ja-JP" altLang="en-US" sz="2000" b="1" dirty="0"/>
              <a:t>細か</a:t>
            </a:r>
            <a:r>
              <a:rPr lang="ja-JP" altLang="en-US" sz="2000" b="1" dirty="0" smtClean="0"/>
              <a:t>く命</a:t>
            </a:r>
            <a:r>
              <a:rPr lang="ja-JP" altLang="en-US" sz="2000" b="1" dirty="0"/>
              <a:t>令間の動的依存関係を比べ</a:t>
            </a:r>
            <a:r>
              <a:rPr lang="ja-JP" altLang="en-US" sz="2000" b="1" dirty="0" smtClean="0"/>
              <a:t>る：</a:t>
            </a:r>
            <a:endParaRPr lang="en-US" altLang="ja-JP" sz="2000" b="1" dirty="0" smtClean="0"/>
          </a:p>
          <a:p>
            <a:pPr algn="ctr"/>
            <a:r>
              <a:rPr lang="ja-JP" altLang="en-US" sz="2000" dirty="0" smtClean="0"/>
              <a:t>動作を正</a:t>
            </a:r>
            <a:r>
              <a:rPr lang="ja-JP" altLang="en-US" sz="2000" dirty="0"/>
              <a:t>確</a:t>
            </a:r>
            <a:r>
              <a:rPr lang="ja-JP" altLang="en-US" sz="2000" dirty="0" smtClean="0"/>
              <a:t>に比較できる</a:t>
            </a:r>
            <a:endParaRPr lang="en-US" altLang="ja-JP" sz="2000" dirty="0" smtClean="0"/>
          </a:p>
        </p:txBody>
      </p:sp>
      <p:sp>
        <p:nvSpPr>
          <p:cNvPr id="8" name="Rectangle 7"/>
          <p:cNvSpPr/>
          <p:nvPr/>
        </p:nvSpPr>
        <p:spPr>
          <a:xfrm>
            <a:off x="204108" y="5617029"/>
            <a:ext cx="5012577" cy="707886"/>
          </a:xfrm>
          <a:prstGeom prst="rect">
            <a:avLst/>
          </a:prstGeom>
          <a:solidFill>
            <a:schemeClr val="accent6">
              <a:lumMod val="20000"/>
              <a:lumOff val="80000"/>
            </a:schemeClr>
          </a:solidFill>
        </p:spPr>
        <p:txBody>
          <a:bodyPr wrap="square">
            <a:spAutoFit/>
          </a:bodyPr>
          <a:lstStyle/>
          <a:p>
            <a:pPr lvl="1"/>
            <a:r>
              <a:rPr lang="ja-JP" altLang="en-US" sz="2000" b="1" dirty="0"/>
              <a:t>実行回数を無視して，集合で比べ</a:t>
            </a:r>
            <a:r>
              <a:rPr lang="ja-JP" altLang="en-US" sz="2000" b="1" dirty="0" smtClean="0"/>
              <a:t>る：</a:t>
            </a:r>
            <a:endParaRPr lang="en-US" altLang="ja-JP" sz="2000" b="1" dirty="0" smtClean="0"/>
          </a:p>
          <a:p>
            <a:pPr lvl="1"/>
            <a:r>
              <a:rPr lang="ja-JP" altLang="en-US" sz="2000" b="1" dirty="0"/>
              <a:t>　</a:t>
            </a:r>
            <a:r>
              <a:rPr lang="ja-JP" altLang="en-US" sz="2000" b="1" dirty="0" smtClean="0"/>
              <a:t>　</a:t>
            </a:r>
            <a:r>
              <a:rPr lang="ja-JP" altLang="en-US" sz="2000" dirty="0" smtClean="0"/>
              <a:t>比</a:t>
            </a:r>
            <a:r>
              <a:rPr lang="ja-JP" altLang="en-US" sz="2000" dirty="0"/>
              <a:t>較するデータ量は少な</a:t>
            </a:r>
            <a:r>
              <a:rPr lang="ja-JP" altLang="en-US" sz="2000" dirty="0" smtClean="0"/>
              <a:t>い</a:t>
            </a:r>
            <a:endParaRPr lang="en-US" altLang="ja-JP" sz="2000" dirty="0"/>
          </a:p>
        </p:txBody>
      </p:sp>
      <p:sp>
        <p:nvSpPr>
          <p:cNvPr id="5" name="Down Arrow 4"/>
          <p:cNvSpPr/>
          <p:nvPr/>
        </p:nvSpPr>
        <p:spPr>
          <a:xfrm rot="16200000">
            <a:off x="5200388" y="4008106"/>
            <a:ext cx="484632" cy="2745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Rectangle 8"/>
          <p:cNvSpPr/>
          <p:nvPr/>
        </p:nvSpPr>
        <p:spPr>
          <a:xfrm>
            <a:off x="5717302" y="3725396"/>
            <a:ext cx="2779776" cy="1015663"/>
          </a:xfrm>
          <a:prstGeom prst="rect">
            <a:avLst/>
          </a:prstGeom>
          <a:solidFill>
            <a:srgbClr val="FFC000"/>
          </a:solidFill>
        </p:spPr>
        <p:txBody>
          <a:bodyPr wrap="square">
            <a:spAutoFit/>
          </a:bodyPr>
          <a:lstStyle/>
          <a:p>
            <a:pPr marL="0" lvl="1" algn="ctr"/>
            <a:r>
              <a:rPr lang="ja-JP" altLang="en-US" sz="2000" dirty="0"/>
              <a:t>命令間の動的依存関係の情報が</a:t>
            </a:r>
            <a:r>
              <a:rPr lang="ja-JP" altLang="en-US" sz="2000" dirty="0" smtClean="0"/>
              <a:t>必要：</a:t>
            </a:r>
            <a:endParaRPr lang="en-US" altLang="ja-JP" sz="2000" b="1" dirty="0" smtClean="0"/>
          </a:p>
          <a:p>
            <a:pPr algn="ctr"/>
            <a:r>
              <a:rPr lang="ja-JP" altLang="en-US" sz="2000" b="1" dirty="0" smtClean="0"/>
              <a:t>デ</a:t>
            </a:r>
            <a:r>
              <a:rPr lang="ja-JP" altLang="en-US" sz="2000" b="1" dirty="0"/>
              <a:t>ー</a:t>
            </a:r>
            <a:r>
              <a:rPr lang="ja-JP" altLang="en-US" sz="2000" b="1" dirty="0" smtClean="0"/>
              <a:t>タ量が非常に多い</a:t>
            </a:r>
            <a:endParaRPr lang="en-US" altLang="ja-JP" sz="2000" b="1" dirty="0" smtClean="0"/>
          </a:p>
        </p:txBody>
      </p:sp>
      <p:sp>
        <p:nvSpPr>
          <p:cNvPr id="10" name="Rectangle 9"/>
          <p:cNvSpPr/>
          <p:nvPr/>
        </p:nvSpPr>
        <p:spPr>
          <a:xfrm>
            <a:off x="5796242" y="5595270"/>
            <a:ext cx="3192918" cy="707886"/>
          </a:xfrm>
          <a:prstGeom prst="rect">
            <a:avLst/>
          </a:prstGeom>
          <a:solidFill>
            <a:srgbClr val="FFC000"/>
          </a:solidFill>
        </p:spPr>
        <p:txBody>
          <a:bodyPr wrap="square">
            <a:spAutoFit/>
          </a:bodyPr>
          <a:lstStyle/>
          <a:p>
            <a:pPr algn="ctr"/>
            <a:r>
              <a:rPr lang="ja-JP" altLang="en-US" sz="2000" dirty="0" smtClean="0"/>
              <a:t>実行経路を表現できない：</a:t>
            </a:r>
            <a:endParaRPr lang="en-US" altLang="ja-JP" sz="2000" dirty="0" smtClean="0"/>
          </a:p>
          <a:p>
            <a:pPr algn="ctr"/>
            <a:r>
              <a:rPr lang="ja-JP" altLang="en-US" sz="2000" b="1" dirty="0" smtClean="0"/>
              <a:t>正</a:t>
            </a:r>
            <a:r>
              <a:rPr lang="ja-JP" altLang="en-US" sz="2000" b="1" dirty="0"/>
              <a:t>確</a:t>
            </a:r>
            <a:r>
              <a:rPr lang="ja-JP" altLang="en-US" sz="2000" b="1" dirty="0" smtClean="0"/>
              <a:t>さは落ちる</a:t>
            </a:r>
            <a:endParaRPr lang="en-US" altLang="ja-JP" sz="2000" b="1" dirty="0" smtClean="0"/>
          </a:p>
        </p:txBody>
      </p:sp>
      <p:sp>
        <p:nvSpPr>
          <p:cNvPr id="11" name="Down Arrow 10"/>
          <p:cNvSpPr/>
          <p:nvPr/>
        </p:nvSpPr>
        <p:spPr>
          <a:xfrm rot="16200000">
            <a:off x="5234786" y="5833673"/>
            <a:ext cx="484632" cy="2745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142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z="4000" dirty="0" smtClean="0"/>
              <a:t>提案手法：ト</a:t>
            </a:r>
            <a:r>
              <a:rPr lang="ja-JP" altLang="en-US" sz="4000" dirty="0"/>
              <a:t>レース</a:t>
            </a:r>
            <a:r>
              <a:rPr lang="ja-JP" altLang="en-US" sz="4000" dirty="0" smtClean="0"/>
              <a:t>を</a:t>
            </a:r>
            <a:r>
              <a:rPr lang="en-US" altLang="ja-JP" sz="4000" dirty="0" smtClean="0"/>
              <a:t>3-gram</a:t>
            </a:r>
            <a:r>
              <a:rPr lang="ja-JP" altLang="en-US" sz="4000" dirty="0" smtClean="0"/>
              <a:t>に</a:t>
            </a:r>
            <a:r>
              <a:rPr lang="en-US" altLang="ja-JP" sz="4000" dirty="0" smtClean="0"/>
              <a:t/>
            </a:r>
            <a:br>
              <a:rPr lang="en-US" altLang="ja-JP" sz="4000" dirty="0" smtClean="0"/>
            </a:br>
            <a:r>
              <a:rPr lang="ja-JP" altLang="en-US" sz="4000" dirty="0" smtClean="0"/>
              <a:t>分解して比</a:t>
            </a:r>
            <a:r>
              <a:rPr lang="ja-JP" altLang="en-US" sz="4000" dirty="0"/>
              <a:t>較す</a:t>
            </a:r>
            <a:r>
              <a:rPr lang="ja-JP" altLang="en-US" sz="4000" dirty="0" smtClean="0"/>
              <a:t>る</a:t>
            </a:r>
            <a:endParaRPr kumimoji="1" lang="ja-JP" altLang="en-US" sz="4000" dirty="0"/>
          </a:p>
        </p:txBody>
      </p:sp>
      <p:sp>
        <p:nvSpPr>
          <p:cNvPr id="3" name="Content Placeholder 2"/>
          <p:cNvSpPr>
            <a:spLocks noGrp="1"/>
          </p:cNvSpPr>
          <p:nvPr>
            <p:ph idx="1"/>
          </p:nvPr>
        </p:nvSpPr>
        <p:spPr/>
        <p:txBody>
          <a:bodyPr/>
          <a:lstStyle/>
          <a:p>
            <a:pPr marL="0" indent="0">
              <a:buNone/>
            </a:pPr>
            <a:r>
              <a:rPr lang="ja-JP" altLang="en-US" sz="2400" dirty="0" smtClean="0"/>
              <a:t>本</a:t>
            </a:r>
            <a:r>
              <a:rPr lang="ja-JP" altLang="en-US" sz="2400" dirty="0"/>
              <a:t>研究で</a:t>
            </a:r>
            <a:r>
              <a:rPr lang="ja-JP" altLang="en-US" sz="2400" dirty="0" smtClean="0"/>
              <a:t>は，与えられた</a:t>
            </a:r>
            <a:r>
              <a:rPr lang="en-US" altLang="ja-JP" sz="2400" dirty="0" smtClean="0"/>
              <a:t>2</a:t>
            </a:r>
            <a:r>
              <a:rPr lang="ja-JP" altLang="en-US" sz="2400" dirty="0" smtClean="0"/>
              <a:t>つのトレースにおいて</a:t>
            </a:r>
            <a:r>
              <a:rPr lang="ja-JP" altLang="en-US" sz="2400" dirty="0"/>
              <a:t>，</a:t>
            </a:r>
            <a:r>
              <a:rPr lang="ja-JP" altLang="en-US" sz="2400" dirty="0" smtClean="0"/>
              <a:t>各トレースから得られる</a:t>
            </a:r>
            <a:r>
              <a:rPr lang="ja-JP" altLang="en-US" sz="2400" b="1" dirty="0" smtClean="0"/>
              <a:t>動</a:t>
            </a:r>
            <a:r>
              <a:rPr lang="ja-JP" altLang="en-US" sz="2400" b="1" dirty="0"/>
              <a:t>的依存グラ</a:t>
            </a:r>
            <a:r>
              <a:rPr lang="ja-JP" altLang="en-US" sz="2400" b="1" dirty="0" smtClean="0"/>
              <a:t>フ</a:t>
            </a:r>
            <a:r>
              <a:rPr lang="ja-JP" altLang="en-US" sz="2400" dirty="0" smtClean="0"/>
              <a:t>上での経路を</a:t>
            </a:r>
            <a:r>
              <a:rPr lang="en-US" altLang="ja-JP" sz="2400" dirty="0" smtClean="0"/>
              <a:t>3-gram</a:t>
            </a:r>
            <a:r>
              <a:rPr lang="ja-JP" altLang="en-US" sz="2400" dirty="0" smtClean="0"/>
              <a:t>分解した集合を比較する手法を提案する</a:t>
            </a:r>
            <a:endParaRPr lang="en-US" altLang="ja-JP" sz="2400" dirty="0" smtClean="0"/>
          </a:p>
          <a:p>
            <a:pPr lvl="1"/>
            <a:endParaRPr lang="en-US" altLang="ja-JP" sz="2400" dirty="0" smtClean="0"/>
          </a:p>
          <a:p>
            <a:pPr lvl="1"/>
            <a:r>
              <a:rPr lang="ja-JP" altLang="en-US" sz="2400" dirty="0" smtClean="0"/>
              <a:t>動</a:t>
            </a:r>
            <a:r>
              <a:rPr lang="ja-JP" altLang="en-US" sz="2400" dirty="0"/>
              <a:t>的依存グラ</a:t>
            </a:r>
            <a:r>
              <a:rPr lang="ja-JP" altLang="en-US" sz="2400" dirty="0" smtClean="0"/>
              <a:t>フを分</a:t>
            </a:r>
            <a:r>
              <a:rPr lang="ja-JP" altLang="en-US" sz="2400" dirty="0"/>
              <a:t>解し，集合にすること</a:t>
            </a:r>
            <a:r>
              <a:rPr lang="ja-JP" altLang="en-US" sz="2400" dirty="0" smtClean="0"/>
              <a:t>で，実</a:t>
            </a:r>
            <a:r>
              <a:rPr lang="ja-JP" altLang="en-US" sz="2400" dirty="0"/>
              <a:t>行経路</a:t>
            </a:r>
            <a:r>
              <a:rPr lang="ja-JP" altLang="en-US" sz="2400" dirty="0" smtClean="0"/>
              <a:t>を少</a:t>
            </a:r>
            <a:r>
              <a:rPr lang="ja-JP" altLang="en-US" sz="2400" dirty="0"/>
              <a:t>ない量のデー</a:t>
            </a:r>
            <a:r>
              <a:rPr lang="ja-JP" altLang="en-US" sz="2400" dirty="0" smtClean="0"/>
              <a:t>タで表現できる</a:t>
            </a:r>
            <a:endParaRPr lang="en-US" altLang="ja-JP" sz="2400" dirty="0"/>
          </a:p>
          <a:p>
            <a:pPr lvl="1"/>
            <a:r>
              <a:rPr lang="en-US" altLang="ja-JP" sz="2400" dirty="0"/>
              <a:t>3-gram</a:t>
            </a:r>
            <a:r>
              <a:rPr lang="ja-JP" altLang="en-US" sz="2400" dirty="0"/>
              <a:t>分</a:t>
            </a:r>
            <a:r>
              <a:rPr lang="ja-JP" altLang="en-US" sz="2400" dirty="0" smtClean="0"/>
              <a:t>解によって実</a:t>
            </a:r>
            <a:r>
              <a:rPr lang="ja-JP" altLang="en-US" sz="2400" dirty="0"/>
              <a:t>行経路</a:t>
            </a:r>
            <a:r>
              <a:rPr lang="ja-JP" altLang="en-US" sz="2400" dirty="0" smtClean="0"/>
              <a:t>を部</a:t>
            </a:r>
            <a:r>
              <a:rPr lang="ja-JP" altLang="en-US" sz="2400" dirty="0"/>
              <a:t>分</a:t>
            </a:r>
            <a:r>
              <a:rPr lang="ja-JP" altLang="en-US" sz="2400" dirty="0" smtClean="0"/>
              <a:t>的に表現するため，従</a:t>
            </a:r>
            <a:r>
              <a:rPr lang="ja-JP" altLang="en-US" sz="2400" dirty="0"/>
              <a:t>来のカバレッ</a:t>
            </a:r>
            <a:r>
              <a:rPr lang="ja-JP" altLang="en-US" sz="2400" dirty="0" smtClean="0"/>
              <a:t>ジ比較より</a:t>
            </a:r>
            <a:r>
              <a:rPr lang="ja-JP" altLang="en-US" sz="2400" dirty="0"/>
              <a:t>正確</a:t>
            </a:r>
            <a:endParaRPr lang="en-US" altLang="ja-JP" sz="3200" dirty="0"/>
          </a:p>
          <a:p>
            <a:pPr lvl="2"/>
            <a:endParaRPr lang="en-US" altLang="ja-JP" dirty="0" smtClean="0"/>
          </a:p>
        </p:txBody>
      </p:sp>
      <p:sp>
        <p:nvSpPr>
          <p:cNvPr id="10" name="Slide Number Placeholder 9"/>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Tree>
    <p:extLst>
      <p:ext uri="{BB962C8B-B14F-4D97-AF65-F5344CB8AC3E}">
        <p14:creationId xmlns:p14="http://schemas.microsoft.com/office/powerpoint/2010/main" val="1583634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a:t>動的依存グラフとは</a:t>
            </a:r>
            <a:endParaRPr kumimoji="1" lang="ja-JP" altLang="en-US" dirty="0"/>
          </a:p>
        </p:txBody>
      </p:sp>
      <p:sp>
        <p:nvSpPr>
          <p:cNvPr id="3" name="Content Placeholder 2"/>
          <p:cNvSpPr>
            <a:spLocks noGrp="1"/>
          </p:cNvSpPr>
          <p:nvPr>
            <p:ph idx="1"/>
          </p:nvPr>
        </p:nvSpPr>
        <p:spPr/>
        <p:txBody>
          <a:bodyPr/>
          <a:lstStyle/>
          <a:p>
            <a:r>
              <a:rPr lang="ja-JP" altLang="en-US" sz="2200" dirty="0"/>
              <a:t>頂点はプログラムの実行され</a:t>
            </a:r>
            <a:r>
              <a:rPr lang="ja-JP" altLang="en-US" sz="2200" dirty="0" smtClean="0"/>
              <a:t>た文で，辺が文間</a:t>
            </a:r>
            <a:r>
              <a:rPr lang="ja-JP" altLang="en-US" sz="2200" dirty="0"/>
              <a:t>の動的依存関係を表</a:t>
            </a:r>
            <a:r>
              <a:rPr lang="ja-JP" altLang="en-US" sz="2200" dirty="0" smtClean="0"/>
              <a:t>す</a:t>
            </a:r>
            <a:endParaRPr lang="en-US" altLang="ja-JP" sz="2200" dirty="0" smtClean="0"/>
          </a:p>
          <a:p>
            <a:pPr lvl="1"/>
            <a:endParaRPr lang="en-US" altLang="ja-JP" sz="2000" dirty="0"/>
          </a:p>
        </p:txBody>
      </p:sp>
      <p:sp>
        <p:nvSpPr>
          <p:cNvPr id="5" name="TextBox 4"/>
          <p:cNvSpPr txBox="1"/>
          <p:nvPr/>
        </p:nvSpPr>
        <p:spPr>
          <a:xfrm>
            <a:off x="1553061" y="3033333"/>
            <a:ext cx="1563248" cy="461665"/>
          </a:xfrm>
          <a:prstGeom prst="rect">
            <a:avLst/>
          </a:prstGeom>
          <a:noFill/>
        </p:spPr>
        <p:txBody>
          <a:bodyPr wrap="none" rtlCol="0">
            <a:spAutoFit/>
          </a:bodyPr>
          <a:lstStyle/>
          <a:p>
            <a:r>
              <a:rPr lang="ja-JP" altLang="en-US" sz="2400" dirty="0"/>
              <a:t>プログラム</a:t>
            </a:r>
            <a:endParaRPr kumimoji="1" lang="ja-JP" altLang="en-US" sz="2400" dirty="0"/>
          </a:p>
        </p:txBody>
      </p:sp>
      <p:sp>
        <p:nvSpPr>
          <p:cNvPr id="42" name="Slide Number Placeholder 41"/>
          <p:cNvSpPr>
            <a:spLocks noGrp="1"/>
          </p:cNvSpPr>
          <p:nvPr>
            <p:ph type="sldNum" sz="quarter" idx="12"/>
          </p:nvPr>
        </p:nvSpPr>
        <p:spPr/>
        <p:txBody>
          <a:bodyPr/>
          <a:lstStyle/>
          <a:p>
            <a:fld id="{9F5033E9-932D-4E41-95C3-341F9A6DAE17}" type="slidenum">
              <a:rPr lang="en-US" altLang="ja-JP" smtClean="0"/>
              <a:pPr/>
              <a:t>5</a:t>
            </a:fld>
            <a:endParaRPr lang="en-US" altLang="ja-JP" dirty="0"/>
          </a:p>
        </p:txBody>
      </p:sp>
      <p:sp>
        <p:nvSpPr>
          <p:cNvPr id="96" name="TextBox 95"/>
          <p:cNvSpPr txBox="1"/>
          <p:nvPr/>
        </p:nvSpPr>
        <p:spPr>
          <a:xfrm>
            <a:off x="4035137" y="2166312"/>
            <a:ext cx="4291559" cy="369332"/>
          </a:xfrm>
          <a:prstGeom prst="rect">
            <a:avLst/>
          </a:prstGeom>
          <a:noFill/>
        </p:spPr>
        <p:txBody>
          <a:bodyPr wrap="none" rtlCol="0">
            <a:spAutoFit/>
          </a:bodyPr>
          <a:lstStyle/>
          <a:p>
            <a:r>
              <a:rPr lang="en-US" altLang="ja-JP" dirty="0" smtClean="0"/>
              <a:t>N=2</a:t>
            </a:r>
            <a:r>
              <a:rPr kumimoji="1" lang="ja-JP" altLang="en-US" dirty="0" smtClean="0"/>
              <a:t>のときの実行に対する動的依存グラフ</a:t>
            </a:r>
            <a:endParaRPr kumimoji="1" lang="ja-JP" altLang="en-US" dirty="0"/>
          </a:p>
        </p:txBody>
      </p:sp>
      <p:sp>
        <p:nvSpPr>
          <p:cNvPr id="203" name="Rectangle 202"/>
          <p:cNvSpPr/>
          <p:nvPr/>
        </p:nvSpPr>
        <p:spPr>
          <a:xfrm>
            <a:off x="4492018" y="2647358"/>
            <a:ext cx="1136170" cy="30968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sum=0;</a:t>
            </a:r>
            <a:endParaRPr kumimoji="1" lang="ja-JP" altLang="en-US" dirty="0">
              <a:solidFill>
                <a:schemeClr val="tx1"/>
              </a:solidFill>
            </a:endParaRPr>
          </a:p>
        </p:txBody>
      </p:sp>
      <p:sp>
        <p:nvSpPr>
          <p:cNvPr id="204" name="Rectangle 203"/>
          <p:cNvSpPr/>
          <p:nvPr/>
        </p:nvSpPr>
        <p:spPr>
          <a:xfrm>
            <a:off x="4764463" y="3812379"/>
            <a:ext cx="1580427"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sp>
        <p:nvSpPr>
          <p:cNvPr id="205" name="Rectangle 204"/>
          <p:cNvSpPr/>
          <p:nvPr/>
        </p:nvSpPr>
        <p:spPr>
          <a:xfrm>
            <a:off x="6808509" y="3200210"/>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a:t>
            </a:r>
            <a:r>
              <a:rPr kumimoji="1" lang="en-US" altLang="ja-JP" dirty="0" smtClean="0">
                <a:solidFill>
                  <a:schemeClr val="tx1"/>
                </a:solidFill>
              </a:rPr>
              <a:t>&lt;=N</a:t>
            </a:r>
            <a:endParaRPr kumimoji="1" lang="ja-JP" altLang="en-US" dirty="0">
              <a:solidFill>
                <a:schemeClr val="tx1"/>
              </a:solidFill>
            </a:endParaRPr>
          </a:p>
        </p:txBody>
      </p:sp>
      <p:sp>
        <p:nvSpPr>
          <p:cNvPr id="206" name="Rectangle 205"/>
          <p:cNvSpPr/>
          <p:nvPr/>
        </p:nvSpPr>
        <p:spPr>
          <a:xfrm>
            <a:off x="5875147" y="2725003"/>
            <a:ext cx="1059865" cy="30833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i</a:t>
            </a:r>
            <a:r>
              <a:rPr lang="en-US" altLang="ja-JP" dirty="0" smtClean="0">
                <a:solidFill>
                  <a:schemeClr val="tx1"/>
                </a:solidFill>
              </a:rPr>
              <a:t>=1;</a:t>
            </a:r>
            <a:endParaRPr kumimoji="1" lang="ja-JP" altLang="en-US" dirty="0">
              <a:solidFill>
                <a:schemeClr val="tx1"/>
              </a:solidFill>
            </a:endParaRPr>
          </a:p>
        </p:txBody>
      </p:sp>
      <p:sp>
        <p:nvSpPr>
          <p:cNvPr id="207" name="Rectangle 206"/>
          <p:cNvSpPr/>
          <p:nvPr/>
        </p:nvSpPr>
        <p:spPr>
          <a:xfrm>
            <a:off x="5118622" y="5906625"/>
            <a:ext cx="1348191"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print(sum)</a:t>
            </a:r>
            <a:r>
              <a:rPr kumimoji="1" lang="en-US" altLang="ja-JP" dirty="0" smtClean="0">
                <a:solidFill>
                  <a:schemeClr val="tx1"/>
                </a:solidFill>
              </a:rPr>
              <a:t>;</a:t>
            </a:r>
            <a:endParaRPr kumimoji="1" lang="ja-JP" altLang="en-US" dirty="0">
              <a:solidFill>
                <a:schemeClr val="tx1"/>
              </a:solidFill>
            </a:endParaRPr>
          </a:p>
        </p:txBody>
      </p:sp>
      <p:cxnSp>
        <p:nvCxnSpPr>
          <p:cNvPr id="208" name="Straight Arrow Connector 207"/>
          <p:cNvCxnSpPr>
            <a:stCxn id="203" idx="2"/>
            <a:endCxn id="204" idx="0"/>
          </p:cNvCxnSpPr>
          <p:nvPr/>
        </p:nvCxnSpPr>
        <p:spPr>
          <a:xfrm>
            <a:off x="5060103" y="2957042"/>
            <a:ext cx="494574" cy="85533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Straight Arrow Connector 208"/>
          <p:cNvCxnSpPr>
            <a:stCxn id="206" idx="2"/>
            <a:endCxn id="204" idx="0"/>
          </p:cNvCxnSpPr>
          <p:nvPr/>
        </p:nvCxnSpPr>
        <p:spPr>
          <a:xfrm flipH="1">
            <a:off x="5554677" y="3033333"/>
            <a:ext cx="850403" cy="779046"/>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0" name="Straight Arrow Connector 209"/>
          <p:cNvCxnSpPr>
            <a:stCxn id="205" idx="2"/>
            <a:endCxn id="204" idx="0"/>
          </p:cNvCxnSpPr>
          <p:nvPr/>
        </p:nvCxnSpPr>
        <p:spPr>
          <a:xfrm flipH="1">
            <a:off x="5554677" y="3508541"/>
            <a:ext cx="1752882" cy="30383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1" name="Rectangle 210"/>
          <p:cNvSpPr/>
          <p:nvPr/>
        </p:nvSpPr>
        <p:spPr>
          <a:xfrm>
            <a:off x="6632348" y="3814462"/>
            <a:ext cx="101502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i</a:t>
            </a:r>
            <a:r>
              <a:rPr lang="en-US" altLang="ja-JP" dirty="0" smtClean="0">
                <a:solidFill>
                  <a:schemeClr val="tx1"/>
                </a:solidFill>
              </a:rPr>
              <a:t>++</a:t>
            </a:r>
            <a:r>
              <a:rPr kumimoji="1" lang="en-US" altLang="ja-JP" dirty="0" smtClean="0">
                <a:solidFill>
                  <a:schemeClr val="tx1"/>
                </a:solidFill>
              </a:rPr>
              <a:t>;</a:t>
            </a:r>
            <a:endParaRPr kumimoji="1" lang="ja-JP" altLang="en-US" dirty="0">
              <a:solidFill>
                <a:schemeClr val="tx1"/>
              </a:solidFill>
            </a:endParaRPr>
          </a:p>
        </p:txBody>
      </p:sp>
      <p:cxnSp>
        <p:nvCxnSpPr>
          <p:cNvPr id="212" name="Straight Arrow Connector 211"/>
          <p:cNvCxnSpPr>
            <a:stCxn id="206" idx="2"/>
            <a:endCxn id="211" idx="0"/>
          </p:cNvCxnSpPr>
          <p:nvPr/>
        </p:nvCxnSpPr>
        <p:spPr>
          <a:xfrm>
            <a:off x="6405080" y="3033333"/>
            <a:ext cx="734780" cy="78112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3" name="Rectangle 212"/>
          <p:cNvSpPr/>
          <p:nvPr/>
        </p:nvSpPr>
        <p:spPr>
          <a:xfrm>
            <a:off x="6808510" y="4313553"/>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a:t>
            </a:r>
            <a:r>
              <a:rPr kumimoji="1" lang="en-US" altLang="ja-JP" dirty="0" smtClean="0">
                <a:solidFill>
                  <a:schemeClr val="tx1"/>
                </a:solidFill>
              </a:rPr>
              <a:t>&lt;=N</a:t>
            </a:r>
            <a:endParaRPr kumimoji="1" lang="ja-JP" altLang="en-US" dirty="0">
              <a:solidFill>
                <a:schemeClr val="tx1"/>
              </a:solidFill>
            </a:endParaRPr>
          </a:p>
        </p:txBody>
      </p:sp>
      <p:cxnSp>
        <p:nvCxnSpPr>
          <p:cNvPr id="214" name="Straight Arrow Connector 213"/>
          <p:cNvCxnSpPr>
            <a:stCxn id="211" idx="2"/>
            <a:endCxn id="213" idx="0"/>
          </p:cNvCxnSpPr>
          <p:nvPr/>
        </p:nvCxnSpPr>
        <p:spPr>
          <a:xfrm>
            <a:off x="7139860" y="4108280"/>
            <a:ext cx="167700" cy="205273"/>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5" name="Rectangle 214"/>
          <p:cNvSpPr/>
          <p:nvPr/>
        </p:nvSpPr>
        <p:spPr>
          <a:xfrm>
            <a:off x="4911486" y="4855779"/>
            <a:ext cx="1580427"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cxnSp>
        <p:nvCxnSpPr>
          <p:cNvPr id="216" name="Straight Arrow Connector 215"/>
          <p:cNvCxnSpPr>
            <a:stCxn id="204" idx="2"/>
            <a:endCxn id="215" idx="0"/>
          </p:cNvCxnSpPr>
          <p:nvPr/>
        </p:nvCxnSpPr>
        <p:spPr>
          <a:xfrm>
            <a:off x="5554677" y="4106197"/>
            <a:ext cx="147023" cy="749582"/>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11" idx="2"/>
            <a:endCxn id="215" idx="0"/>
          </p:cNvCxnSpPr>
          <p:nvPr/>
        </p:nvCxnSpPr>
        <p:spPr>
          <a:xfrm flipH="1">
            <a:off x="5701700" y="4108280"/>
            <a:ext cx="1438160" cy="74749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8" name="Straight Arrow Connector 217"/>
          <p:cNvCxnSpPr>
            <a:stCxn id="213" idx="2"/>
            <a:endCxn id="215" idx="0"/>
          </p:cNvCxnSpPr>
          <p:nvPr/>
        </p:nvCxnSpPr>
        <p:spPr>
          <a:xfrm flipH="1">
            <a:off x="5701700" y="4621884"/>
            <a:ext cx="1605860" cy="233895"/>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9" name="Straight Arrow Connector 218"/>
          <p:cNvCxnSpPr>
            <a:stCxn id="205" idx="2"/>
            <a:endCxn id="211" idx="0"/>
          </p:cNvCxnSpPr>
          <p:nvPr/>
        </p:nvCxnSpPr>
        <p:spPr>
          <a:xfrm flipH="1">
            <a:off x="7139860" y="3508541"/>
            <a:ext cx="167699" cy="30592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0" name="Rectangle 219"/>
          <p:cNvSpPr/>
          <p:nvPr/>
        </p:nvSpPr>
        <p:spPr>
          <a:xfrm>
            <a:off x="6736173" y="4855779"/>
            <a:ext cx="101502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i</a:t>
            </a:r>
            <a:r>
              <a:rPr lang="en-US" altLang="ja-JP" dirty="0" smtClean="0">
                <a:solidFill>
                  <a:schemeClr val="tx1"/>
                </a:solidFill>
              </a:rPr>
              <a:t>++</a:t>
            </a:r>
            <a:r>
              <a:rPr kumimoji="1" lang="en-US" altLang="ja-JP" dirty="0" smtClean="0">
                <a:solidFill>
                  <a:schemeClr val="tx1"/>
                </a:solidFill>
              </a:rPr>
              <a:t>;</a:t>
            </a:r>
            <a:endParaRPr kumimoji="1" lang="ja-JP" altLang="en-US" dirty="0">
              <a:solidFill>
                <a:schemeClr val="tx1"/>
              </a:solidFill>
            </a:endParaRPr>
          </a:p>
        </p:txBody>
      </p:sp>
      <p:cxnSp>
        <p:nvCxnSpPr>
          <p:cNvPr id="221" name="Straight Arrow Connector 220"/>
          <p:cNvCxnSpPr>
            <a:stCxn id="213" idx="2"/>
            <a:endCxn id="220" idx="0"/>
          </p:cNvCxnSpPr>
          <p:nvPr/>
        </p:nvCxnSpPr>
        <p:spPr>
          <a:xfrm flipH="1">
            <a:off x="7243685" y="4621884"/>
            <a:ext cx="63875" cy="233895"/>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2" name="Rectangle 221"/>
          <p:cNvSpPr/>
          <p:nvPr/>
        </p:nvSpPr>
        <p:spPr>
          <a:xfrm>
            <a:off x="6655912" y="5373945"/>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a:t>
            </a:r>
            <a:r>
              <a:rPr kumimoji="1" lang="en-US" altLang="ja-JP" dirty="0" smtClean="0">
                <a:solidFill>
                  <a:schemeClr val="tx1"/>
                </a:solidFill>
              </a:rPr>
              <a:t>&lt;=N</a:t>
            </a:r>
            <a:endParaRPr kumimoji="1" lang="ja-JP" altLang="en-US" dirty="0">
              <a:solidFill>
                <a:schemeClr val="tx1"/>
              </a:solidFill>
            </a:endParaRPr>
          </a:p>
        </p:txBody>
      </p:sp>
      <p:cxnSp>
        <p:nvCxnSpPr>
          <p:cNvPr id="223" name="Straight Arrow Connector 222"/>
          <p:cNvCxnSpPr>
            <a:stCxn id="220" idx="2"/>
            <a:endCxn id="222" idx="0"/>
          </p:cNvCxnSpPr>
          <p:nvPr/>
        </p:nvCxnSpPr>
        <p:spPr>
          <a:xfrm flipH="1">
            <a:off x="7154962" y="5149597"/>
            <a:ext cx="88723" cy="22434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215" idx="2"/>
            <a:endCxn id="207" idx="0"/>
          </p:cNvCxnSpPr>
          <p:nvPr/>
        </p:nvCxnSpPr>
        <p:spPr>
          <a:xfrm>
            <a:off x="5701700" y="5149597"/>
            <a:ext cx="91018" cy="75702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7962476" y="3169709"/>
            <a:ext cx="498855" cy="369332"/>
          </a:xfrm>
          <a:prstGeom prst="rect">
            <a:avLst/>
          </a:prstGeom>
          <a:noFill/>
        </p:spPr>
        <p:txBody>
          <a:bodyPr wrap="none" rtlCol="0">
            <a:spAutoFit/>
          </a:bodyPr>
          <a:lstStyle/>
          <a:p>
            <a:r>
              <a:rPr kumimoji="1" lang="en-US" altLang="ja-JP" dirty="0" err="1" smtClean="0"/>
              <a:t>i</a:t>
            </a:r>
            <a:r>
              <a:rPr kumimoji="1" lang="en-US" altLang="ja-JP" dirty="0" smtClean="0"/>
              <a:t>=1</a:t>
            </a:r>
            <a:endParaRPr kumimoji="1" lang="ja-JP" altLang="en-US" dirty="0"/>
          </a:p>
        </p:txBody>
      </p:sp>
      <p:sp>
        <p:nvSpPr>
          <p:cNvPr id="227" name="TextBox 226"/>
          <p:cNvSpPr txBox="1"/>
          <p:nvPr/>
        </p:nvSpPr>
        <p:spPr>
          <a:xfrm>
            <a:off x="7984887" y="4296322"/>
            <a:ext cx="498855" cy="369332"/>
          </a:xfrm>
          <a:prstGeom prst="rect">
            <a:avLst/>
          </a:prstGeom>
          <a:noFill/>
        </p:spPr>
        <p:txBody>
          <a:bodyPr wrap="none" rtlCol="0">
            <a:spAutoFit/>
          </a:bodyPr>
          <a:lstStyle/>
          <a:p>
            <a:r>
              <a:rPr kumimoji="1" lang="en-US" altLang="ja-JP" dirty="0" err="1" smtClean="0"/>
              <a:t>i</a:t>
            </a:r>
            <a:r>
              <a:rPr kumimoji="1" lang="en-US" altLang="ja-JP" dirty="0" smtClean="0"/>
              <a:t>=2</a:t>
            </a:r>
            <a:endParaRPr kumimoji="1" lang="ja-JP" altLang="en-US" dirty="0"/>
          </a:p>
        </p:txBody>
      </p:sp>
      <p:sp>
        <p:nvSpPr>
          <p:cNvPr id="228" name="TextBox 227"/>
          <p:cNvSpPr txBox="1"/>
          <p:nvPr/>
        </p:nvSpPr>
        <p:spPr>
          <a:xfrm>
            <a:off x="7896137" y="5343444"/>
            <a:ext cx="498855" cy="369332"/>
          </a:xfrm>
          <a:prstGeom prst="rect">
            <a:avLst/>
          </a:prstGeom>
          <a:noFill/>
        </p:spPr>
        <p:txBody>
          <a:bodyPr wrap="none" rtlCol="0">
            <a:spAutoFit/>
          </a:bodyPr>
          <a:lstStyle/>
          <a:p>
            <a:r>
              <a:rPr kumimoji="1" lang="en-US" altLang="ja-JP" dirty="0" err="1" smtClean="0"/>
              <a:t>i</a:t>
            </a:r>
            <a:r>
              <a:rPr kumimoji="1" lang="en-US" altLang="ja-JP" dirty="0" smtClean="0"/>
              <a:t>=3</a:t>
            </a:r>
            <a:endParaRPr kumimoji="1" lang="ja-JP" altLang="en-US" dirty="0"/>
          </a:p>
        </p:txBody>
      </p:sp>
      <p:sp>
        <p:nvSpPr>
          <p:cNvPr id="8" name="Rectangle 7"/>
          <p:cNvSpPr/>
          <p:nvPr/>
        </p:nvSpPr>
        <p:spPr>
          <a:xfrm>
            <a:off x="469812" y="3611314"/>
            <a:ext cx="3418765" cy="1631216"/>
          </a:xfrm>
          <a:prstGeom prst="rect">
            <a:avLst/>
          </a:prstGeom>
          <a:ln>
            <a:solidFill>
              <a:schemeClr val="tx1"/>
            </a:solidFill>
          </a:ln>
        </p:spPr>
        <p:txBody>
          <a:bodyPr wrap="square">
            <a:spAutoFit/>
          </a:bodyPr>
          <a:lstStyle/>
          <a:p>
            <a:r>
              <a:rPr lang="en-US" altLang="ja-JP" sz="2000" dirty="0">
                <a:solidFill>
                  <a:srgbClr val="000000"/>
                </a:solidFill>
                <a:latin typeface="Consolas"/>
              </a:rPr>
              <a:t>sum=0;</a:t>
            </a:r>
          </a:p>
          <a:p>
            <a:r>
              <a:rPr lang="en-US" altLang="ja-JP" sz="2000" b="1" dirty="0">
                <a:solidFill>
                  <a:srgbClr val="7F0055"/>
                </a:solidFill>
                <a:latin typeface="Consolas"/>
              </a:rPr>
              <a:t>for</a:t>
            </a:r>
            <a:r>
              <a:rPr lang="en-US" altLang="ja-JP" sz="2000" b="1" dirty="0">
                <a:solidFill>
                  <a:srgbClr val="000000"/>
                </a:solidFill>
                <a:latin typeface="Consolas"/>
              </a:rPr>
              <a:t>(</a:t>
            </a:r>
            <a:r>
              <a:rPr lang="en-US" altLang="ja-JP" sz="2000" b="1" dirty="0" err="1">
                <a:solidFill>
                  <a:srgbClr val="7F0055"/>
                </a:solidFill>
                <a:latin typeface="Consolas"/>
              </a:rPr>
              <a:t>int</a:t>
            </a:r>
            <a:r>
              <a:rPr lang="en-US" altLang="ja-JP" sz="2000" b="1" dirty="0">
                <a:solidFill>
                  <a:srgbClr val="000000"/>
                </a:solidFill>
                <a:latin typeface="Consolas"/>
              </a:rPr>
              <a:t> </a:t>
            </a:r>
            <a:r>
              <a:rPr lang="en-US" altLang="ja-JP" sz="2000" b="1" dirty="0" err="1">
                <a:solidFill>
                  <a:srgbClr val="000000"/>
                </a:solidFill>
                <a:latin typeface="Consolas"/>
              </a:rPr>
              <a:t>i</a:t>
            </a:r>
            <a:r>
              <a:rPr lang="en-US" altLang="ja-JP" sz="2000" b="1" dirty="0">
                <a:solidFill>
                  <a:srgbClr val="000000"/>
                </a:solidFill>
                <a:latin typeface="Consolas"/>
              </a:rPr>
              <a:t>=1;i&lt;=</a:t>
            </a:r>
            <a:r>
              <a:rPr lang="en-US" altLang="ja-JP" sz="2000" b="1" dirty="0" err="1">
                <a:solidFill>
                  <a:srgbClr val="000000"/>
                </a:solidFill>
                <a:latin typeface="Consolas"/>
              </a:rPr>
              <a:t>N;i</a:t>
            </a:r>
            <a:r>
              <a:rPr lang="en-US" altLang="ja-JP" sz="2000" b="1" dirty="0">
                <a:solidFill>
                  <a:srgbClr val="000000"/>
                </a:solidFill>
                <a:latin typeface="Consolas"/>
              </a:rPr>
              <a:t>++){</a:t>
            </a:r>
          </a:p>
          <a:p>
            <a:r>
              <a:rPr lang="en-US" altLang="ja-JP" sz="2000" dirty="0">
                <a:solidFill>
                  <a:srgbClr val="000000"/>
                </a:solidFill>
                <a:latin typeface="Consolas"/>
              </a:rPr>
              <a:t>   sum=</a:t>
            </a:r>
            <a:r>
              <a:rPr lang="en-US" altLang="ja-JP" sz="2000" dirty="0" err="1">
                <a:solidFill>
                  <a:srgbClr val="000000"/>
                </a:solidFill>
                <a:latin typeface="Consolas"/>
              </a:rPr>
              <a:t>sum+i</a:t>
            </a:r>
            <a:r>
              <a:rPr lang="en-US" altLang="ja-JP" sz="2000" dirty="0">
                <a:solidFill>
                  <a:srgbClr val="000000"/>
                </a:solidFill>
                <a:latin typeface="Consolas"/>
              </a:rPr>
              <a:t>;</a:t>
            </a:r>
          </a:p>
          <a:p>
            <a:r>
              <a:rPr lang="en-US" altLang="ja-JP" sz="2000" dirty="0">
                <a:solidFill>
                  <a:srgbClr val="000000"/>
                </a:solidFill>
                <a:latin typeface="Consolas"/>
              </a:rPr>
              <a:t>}</a:t>
            </a:r>
          </a:p>
          <a:p>
            <a:r>
              <a:rPr lang="en-US" altLang="ja-JP" sz="2000" dirty="0">
                <a:solidFill>
                  <a:srgbClr val="000000"/>
                </a:solidFill>
                <a:latin typeface="Consolas"/>
              </a:rPr>
              <a:t>print(sum);</a:t>
            </a:r>
            <a:endParaRPr lang="ja-JP" altLang="en-US" sz="2000" dirty="0"/>
          </a:p>
        </p:txBody>
      </p:sp>
      <p:cxnSp>
        <p:nvCxnSpPr>
          <p:cNvPr id="36" name="Straight Arrow Connector 35"/>
          <p:cNvCxnSpPr>
            <a:stCxn id="206" idx="2"/>
            <a:endCxn id="205" idx="0"/>
          </p:cNvCxnSpPr>
          <p:nvPr/>
        </p:nvCxnSpPr>
        <p:spPr>
          <a:xfrm>
            <a:off x="6405080" y="3033333"/>
            <a:ext cx="902479" cy="16687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888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3"/>
                                        </p:tgtEl>
                                        <p:attrNameLst>
                                          <p:attrName>style.visibility</p:attrName>
                                        </p:attrNameLst>
                                      </p:cBhvr>
                                      <p:to>
                                        <p:strVal val="visible"/>
                                      </p:to>
                                    </p:set>
                                    <p:animEffect transition="in" filter="fade">
                                      <p:cBhvr>
                                        <p:cTn id="7" dur="500"/>
                                        <p:tgtEl>
                                          <p:spTgt spid="20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6"/>
                                        </p:tgtEl>
                                        <p:attrNameLst>
                                          <p:attrName>style.visibility</p:attrName>
                                        </p:attrNameLst>
                                      </p:cBhvr>
                                      <p:to>
                                        <p:strVal val="visible"/>
                                      </p:to>
                                    </p:set>
                                    <p:animEffect transition="in" filter="fade">
                                      <p:cBhvr>
                                        <p:cTn id="12" dur="500"/>
                                        <p:tgtEl>
                                          <p:spTgt spid="20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
                                        </p:tgtEl>
                                        <p:attrNameLst>
                                          <p:attrName>style.visibility</p:attrName>
                                        </p:attrNameLst>
                                      </p:cBhvr>
                                      <p:to>
                                        <p:strVal val="visible"/>
                                      </p:to>
                                    </p:set>
                                    <p:animEffect transition="in" filter="fade">
                                      <p:cBhvr>
                                        <p:cTn id="17" dur="500"/>
                                        <p:tgtEl>
                                          <p:spTgt spid="205"/>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26"/>
                                        </p:tgtEl>
                                        <p:attrNameLst>
                                          <p:attrName>style.visibility</p:attrName>
                                        </p:attrNameLst>
                                      </p:cBhvr>
                                      <p:to>
                                        <p:strVal val="visible"/>
                                      </p:to>
                                    </p:set>
                                    <p:animEffect transition="in" filter="fade">
                                      <p:cBhvr>
                                        <p:cTn id="20" dur="500"/>
                                        <p:tgtEl>
                                          <p:spTgt spid="226"/>
                                        </p:tgtEl>
                                      </p:cBhvr>
                                    </p:animEffect>
                                  </p:childTnLst>
                                </p:cTn>
                              </p:par>
                              <p:par>
                                <p:cTn id="21" presetID="10" presetClass="entr" presetSubtype="0" fill="hold" nodeType="with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fade">
                                      <p:cBhvr>
                                        <p:cTn id="23" dur="500"/>
                                        <p:tgtEl>
                                          <p:spTgt spid="3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10"/>
                                        </p:tgtEl>
                                        <p:attrNameLst>
                                          <p:attrName>style.visibility</p:attrName>
                                        </p:attrNameLst>
                                      </p:cBhvr>
                                      <p:to>
                                        <p:strVal val="visible"/>
                                      </p:to>
                                    </p:set>
                                    <p:animEffect transition="in" filter="fade">
                                      <p:cBhvr>
                                        <p:cTn id="28" dur="500"/>
                                        <p:tgtEl>
                                          <p:spTgt spid="210"/>
                                        </p:tgtEl>
                                      </p:cBhvr>
                                    </p:animEffect>
                                  </p:childTnLst>
                                </p:cTn>
                              </p:par>
                              <p:par>
                                <p:cTn id="29" presetID="10" presetClass="entr" presetSubtype="0" fill="hold" nodeType="withEffect">
                                  <p:stCondLst>
                                    <p:cond delay="0"/>
                                  </p:stCondLst>
                                  <p:childTnLst>
                                    <p:set>
                                      <p:cBhvr>
                                        <p:cTn id="30" dur="1" fill="hold">
                                          <p:stCondLst>
                                            <p:cond delay="0"/>
                                          </p:stCondLst>
                                        </p:cTn>
                                        <p:tgtEl>
                                          <p:spTgt spid="209"/>
                                        </p:tgtEl>
                                        <p:attrNameLst>
                                          <p:attrName>style.visibility</p:attrName>
                                        </p:attrNameLst>
                                      </p:cBhvr>
                                      <p:to>
                                        <p:strVal val="visible"/>
                                      </p:to>
                                    </p:set>
                                    <p:animEffect transition="in" filter="fade">
                                      <p:cBhvr>
                                        <p:cTn id="31" dur="500"/>
                                        <p:tgtEl>
                                          <p:spTgt spid="209"/>
                                        </p:tgtEl>
                                      </p:cBhvr>
                                    </p:animEffect>
                                  </p:childTnLst>
                                </p:cTn>
                              </p:par>
                              <p:par>
                                <p:cTn id="32" presetID="10" presetClass="entr" presetSubtype="0" fill="hold" nodeType="withEffect">
                                  <p:stCondLst>
                                    <p:cond delay="0"/>
                                  </p:stCondLst>
                                  <p:childTnLst>
                                    <p:set>
                                      <p:cBhvr>
                                        <p:cTn id="33" dur="1" fill="hold">
                                          <p:stCondLst>
                                            <p:cond delay="0"/>
                                          </p:stCondLst>
                                        </p:cTn>
                                        <p:tgtEl>
                                          <p:spTgt spid="208"/>
                                        </p:tgtEl>
                                        <p:attrNameLst>
                                          <p:attrName>style.visibility</p:attrName>
                                        </p:attrNameLst>
                                      </p:cBhvr>
                                      <p:to>
                                        <p:strVal val="visible"/>
                                      </p:to>
                                    </p:set>
                                    <p:animEffect transition="in" filter="fade">
                                      <p:cBhvr>
                                        <p:cTn id="34" dur="500"/>
                                        <p:tgtEl>
                                          <p:spTgt spid="20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04"/>
                                        </p:tgtEl>
                                        <p:attrNameLst>
                                          <p:attrName>style.visibility</p:attrName>
                                        </p:attrNameLst>
                                      </p:cBhvr>
                                      <p:to>
                                        <p:strVal val="visible"/>
                                      </p:to>
                                    </p:set>
                                    <p:animEffect transition="in" filter="fade">
                                      <p:cBhvr>
                                        <p:cTn id="37" dur="500"/>
                                        <p:tgtEl>
                                          <p:spTgt spid="20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11"/>
                                        </p:tgtEl>
                                        <p:attrNameLst>
                                          <p:attrName>style.visibility</p:attrName>
                                        </p:attrNameLst>
                                      </p:cBhvr>
                                      <p:to>
                                        <p:strVal val="visible"/>
                                      </p:to>
                                    </p:set>
                                    <p:animEffect transition="in" filter="fade">
                                      <p:cBhvr>
                                        <p:cTn id="42" dur="500"/>
                                        <p:tgtEl>
                                          <p:spTgt spid="211"/>
                                        </p:tgtEl>
                                      </p:cBhvr>
                                    </p:animEffect>
                                  </p:childTnLst>
                                </p:cTn>
                              </p:par>
                              <p:par>
                                <p:cTn id="43" presetID="10" presetClass="entr" presetSubtype="0" fill="hold" nodeType="withEffect">
                                  <p:stCondLst>
                                    <p:cond delay="0"/>
                                  </p:stCondLst>
                                  <p:childTnLst>
                                    <p:set>
                                      <p:cBhvr>
                                        <p:cTn id="44" dur="1" fill="hold">
                                          <p:stCondLst>
                                            <p:cond delay="0"/>
                                          </p:stCondLst>
                                        </p:cTn>
                                        <p:tgtEl>
                                          <p:spTgt spid="212"/>
                                        </p:tgtEl>
                                        <p:attrNameLst>
                                          <p:attrName>style.visibility</p:attrName>
                                        </p:attrNameLst>
                                      </p:cBhvr>
                                      <p:to>
                                        <p:strVal val="visible"/>
                                      </p:to>
                                    </p:set>
                                    <p:animEffect transition="in" filter="fade">
                                      <p:cBhvr>
                                        <p:cTn id="45" dur="500"/>
                                        <p:tgtEl>
                                          <p:spTgt spid="212"/>
                                        </p:tgtEl>
                                      </p:cBhvr>
                                    </p:animEffect>
                                  </p:childTnLst>
                                </p:cTn>
                              </p:par>
                              <p:par>
                                <p:cTn id="46" presetID="10" presetClass="entr" presetSubtype="0" fill="hold" nodeType="withEffect">
                                  <p:stCondLst>
                                    <p:cond delay="0"/>
                                  </p:stCondLst>
                                  <p:childTnLst>
                                    <p:set>
                                      <p:cBhvr>
                                        <p:cTn id="47" dur="1" fill="hold">
                                          <p:stCondLst>
                                            <p:cond delay="0"/>
                                          </p:stCondLst>
                                        </p:cTn>
                                        <p:tgtEl>
                                          <p:spTgt spid="219"/>
                                        </p:tgtEl>
                                        <p:attrNameLst>
                                          <p:attrName>style.visibility</p:attrName>
                                        </p:attrNameLst>
                                      </p:cBhvr>
                                      <p:to>
                                        <p:strVal val="visible"/>
                                      </p:to>
                                    </p:set>
                                    <p:animEffect transition="in" filter="fade">
                                      <p:cBhvr>
                                        <p:cTn id="48" dur="500"/>
                                        <p:tgtEl>
                                          <p:spTgt spid="219"/>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14"/>
                                        </p:tgtEl>
                                        <p:attrNameLst>
                                          <p:attrName>style.visibility</p:attrName>
                                        </p:attrNameLst>
                                      </p:cBhvr>
                                      <p:to>
                                        <p:strVal val="visible"/>
                                      </p:to>
                                    </p:set>
                                    <p:animEffect transition="in" filter="fade">
                                      <p:cBhvr>
                                        <p:cTn id="53" dur="500"/>
                                        <p:tgtEl>
                                          <p:spTgt spid="214"/>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27"/>
                                        </p:tgtEl>
                                        <p:attrNameLst>
                                          <p:attrName>style.visibility</p:attrName>
                                        </p:attrNameLst>
                                      </p:cBhvr>
                                      <p:to>
                                        <p:strVal val="visible"/>
                                      </p:to>
                                    </p:set>
                                    <p:animEffect transition="in" filter="fade">
                                      <p:cBhvr>
                                        <p:cTn id="56" dur="500"/>
                                        <p:tgtEl>
                                          <p:spTgt spid="227"/>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13"/>
                                        </p:tgtEl>
                                        <p:attrNameLst>
                                          <p:attrName>style.visibility</p:attrName>
                                        </p:attrNameLst>
                                      </p:cBhvr>
                                      <p:to>
                                        <p:strVal val="visible"/>
                                      </p:to>
                                    </p:set>
                                    <p:animEffect transition="in" filter="fade">
                                      <p:cBhvr>
                                        <p:cTn id="59" dur="500"/>
                                        <p:tgtEl>
                                          <p:spTgt spid="213"/>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217"/>
                                        </p:tgtEl>
                                        <p:attrNameLst>
                                          <p:attrName>style.visibility</p:attrName>
                                        </p:attrNameLst>
                                      </p:cBhvr>
                                      <p:to>
                                        <p:strVal val="visible"/>
                                      </p:to>
                                    </p:set>
                                    <p:animEffect transition="in" filter="fade">
                                      <p:cBhvr>
                                        <p:cTn id="64" dur="500"/>
                                        <p:tgtEl>
                                          <p:spTgt spid="217"/>
                                        </p:tgtEl>
                                      </p:cBhvr>
                                    </p:animEffect>
                                  </p:childTnLst>
                                </p:cTn>
                              </p:par>
                              <p:par>
                                <p:cTn id="65" presetID="10" presetClass="entr" presetSubtype="0" fill="hold" nodeType="withEffect">
                                  <p:stCondLst>
                                    <p:cond delay="0"/>
                                  </p:stCondLst>
                                  <p:childTnLst>
                                    <p:set>
                                      <p:cBhvr>
                                        <p:cTn id="66" dur="1" fill="hold">
                                          <p:stCondLst>
                                            <p:cond delay="0"/>
                                          </p:stCondLst>
                                        </p:cTn>
                                        <p:tgtEl>
                                          <p:spTgt spid="218"/>
                                        </p:tgtEl>
                                        <p:attrNameLst>
                                          <p:attrName>style.visibility</p:attrName>
                                        </p:attrNameLst>
                                      </p:cBhvr>
                                      <p:to>
                                        <p:strVal val="visible"/>
                                      </p:to>
                                    </p:set>
                                    <p:animEffect transition="in" filter="fade">
                                      <p:cBhvr>
                                        <p:cTn id="67" dur="500"/>
                                        <p:tgtEl>
                                          <p:spTgt spid="218"/>
                                        </p:tgtEl>
                                      </p:cBhvr>
                                    </p:animEffect>
                                  </p:childTnLst>
                                </p:cTn>
                              </p:par>
                              <p:par>
                                <p:cTn id="68" presetID="10" presetClass="entr" presetSubtype="0" fill="hold" nodeType="withEffect">
                                  <p:stCondLst>
                                    <p:cond delay="0"/>
                                  </p:stCondLst>
                                  <p:childTnLst>
                                    <p:set>
                                      <p:cBhvr>
                                        <p:cTn id="69" dur="1" fill="hold">
                                          <p:stCondLst>
                                            <p:cond delay="0"/>
                                          </p:stCondLst>
                                        </p:cTn>
                                        <p:tgtEl>
                                          <p:spTgt spid="216"/>
                                        </p:tgtEl>
                                        <p:attrNameLst>
                                          <p:attrName>style.visibility</p:attrName>
                                        </p:attrNameLst>
                                      </p:cBhvr>
                                      <p:to>
                                        <p:strVal val="visible"/>
                                      </p:to>
                                    </p:set>
                                    <p:animEffect transition="in" filter="fade">
                                      <p:cBhvr>
                                        <p:cTn id="70" dur="500"/>
                                        <p:tgtEl>
                                          <p:spTgt spid="216"/>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15"/>
                                        </p:tgtEl>
                                        <p:attrNameLst>
                                          <p:attrName>style.visibility</p:attrName>
                                        </p:attrNameLst>
                                      </p:cBhvr>
                                      <p:to>
                                        <p:strVal val="visible"/>
                                      </p:to>
                                    </p:set>
                                    <p:animEffect transition="in" filter="fade">
                                      <p:cBhvr>
                                        <p:cTn id="73" dur="500"/>
                                        <p:tgtEl>
                                          <p:spTgt spid="215"/>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221"/>
                                        </p:tgtEl>
                                        <p:attrNameLst>
                                          <p:attrName>style.visibility</p:attrName>
                                        </p:attrNameLst>
                                      </p:cBhvr>
                                      <p:to>
                                        <p:strVal val="visible"/>
                                      </p:to>
                                    </p:set>
                                    <p:animEffect transition="in" filter="fade">
                                      <p:cBhvr>
                                        <p:cTn id="78" dur="500"/>
                                        <p:tgtEl>
                                          <p:spTgt spid="221"/>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220"/>
                                        </p:tgtEl>
                                        <p:attrNameLst>
                                          <p:attrName>style.visibility</p:attrName>
                                        </p:attrNameLst>
                                      </p:cBhvr>
                                      <p:to>
                                        <p:strVal val="visible"/>
                                      </p:to>
                                    </p:set>
                                    <p:animEffect transition="in" filter="fade">
                                      <p:cBhvr>
                                        <p:cTn id="81" dur="500"/>
                                        <p:tgtEl>
                                          <p:spTgt spid="220"/>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223"/>
                                        </p:tgtEl>
                                        <p:attrNameLst>
                                          <p:attrName>style.visibility</p:attrName>
                                        </p:attrNameLst>
                                      </p:cBhvr>
                                      <p:to>
                                        <p:strVal val="visible"/>
                                      </p:to>
                                    </p:set>
                                    <p:animEffect transition="in" filter="fade">
                                      <p:cBhvr>
                                        <p:cTn id="86" dur="500"/>
                                        <p:tgtEl>
                                          <p:spTgt spid="223"/>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228"/>
                                        </p:tgtEl>
                                        <p:attrNameLst>
                                          <p:attrName>style.visibility</p:attrName>
                                        </p:attrNameLst>
                                      </p:cBhvr>
                                      <p:to>
                                        <p:strVal val="visible"/>
                                      </p:to>
                                    </p:set>
                                    <p:animEffect transition="in" filter="fade">
                                      <p:cBhvr>
                                        <p:cTn id="89" dur="500"/>
                                        <p:tgtEl>
                                          <p:spTgt spid="228"/>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22"/>
                                        </p:tgtEl>
                                        <p:attrNameLst>
                                          <p:attrName>style.visibility</p:attrName>
                                        </p:attrNameLst>
                                      </p:cBhvr>
                                      <p:to>
                                        <p:strVal val="visible"/>
                                      </p:to>
                                    </p:set>
                                    <p:animEffect transition="in" filter="fade">
                                      <p:cBhvr>
                                        <p:cTn id="92" dur="500"/>
                                        <p:tgtEl>
                                          <p:spTgt spid="22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25"/>
                                        </p:tgtEl>
                                        <p:attrNameLst>
                                          <p:attrName>style.visibility</p:attrName>
                                        </p:attrNameLst>
                                      </p:cBhvr>
                                      <p:to>
                                        <p:strVal val="visible"/>
                                      </p:to>
                                    </p:set>
                                    <p:animEffect transition="in" filter="fade">
                                      <p:cBhvr>
                                        <p:cTn id="97" dur="500"/>
                                        <p:tgtEl>
                                          <p:spTgt spid="225"/>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207"/>
                                        </p:tgtEl>
                                        <p:attrNameLst>
                                          <p:attrName>style.visibility</p:attrName>
                                        </p:attrNameLst>
                                      </p:cBhvr>
                                      <p:to>
                                        <p:strVal val="visible"/>
                                      </p:to>
                                    </p:set>
                                    <p:animEffect transition="in" filter="fade">
                                      <p:cBhvr>
                                        <p:cTn id="100" dur="500"/>
                                        <p:tgtEl>
                                          <p:spTgt spid="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animBg="1"/>
      <p:bldP spid="204" grpId="0" animBg="1"/>
      <p:bldP spid="205" grpId="0" animBg="1"/>
      <p:bldP spid="206" grpId="0" animBg="1"/>
      <p:bldP spid="207" grpId="0" animBg="1"/>
      <p:bldP spid="211" grpId="0" animBg="1"/>
      <p:bldP spid="213" grpId="0" animBg="1"/>
      <p:bldP spid="215" grpId="0" animBg="1"/>
      <p:bldP spid="220" grpId="0" animBg="1"/>
      <p:bldP spid="222" grpId="0" animBg="1"/>
      <p:bldP spid="226" grpId="0"/>
      <p:bldP spid="227" grpId="0"/>
      <p:bldP spid="2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ja-JP" altLang="en-US" dirty="0" smtClean="0"/>
              <a:t>動的依存グラフの</a:t>
            </a:r>
            <a:r>
              <a:rPr kumimoji="1" lang="en-US" altLang="ja-JP" dirty="0" smtClean="0"/>
              <a:t>3-gram</a:t>
            </a:r>
            <a:r>
              <a:rPr kumimoji="1" lang="ja-JP" altLang="en-US" dirty="0" smtClean="0"/>
              <a:t>分解</a:t>
            </a:r>
            <a:endParaRPr kumimoji="1" lang="ja-JP" altLang="en-US" dirty="0"/>
          </a:p>
        </p:txBody>
      </p:sp>
      <p:sp>
        <p:nvSpPr>
          <p:cNvPr id="3" name="Content Placeholder 2"/>
          <p:cNvSpPr>
            <a:spLocks noGrp="1"/>
          </p:cNvSpPr>
          <p:nvPr>
            <p:ph idx="1"/>
          </p:nvPr>
        </p:nvSpPr>
        <p:spPr>
          <a:xfrm>
            <a:off x="646560" y="1596500"/>
            <a:ext cx="8229600" cy="4525963"/>
          </a:xfrm>
        </p:spPr>
        <p:txBody>
          <a:bodyPr/>
          <a:lstStyle/>
          <a:p>
            <a:r>
              <a:rPr kumimoji="1" lang="ja-JP" altLang="en-US" sz="2400" dirty="0" smtClean="0"/>
              <a:t>辺で接続された頂点の</a:t>
            </a:r>
            <a:r>
              <a:rPr kumimoji="1" lang="en-US" altLang="ja-JP" sz="2400" dirty="0" smtClean="0"/>
              <a:t>3-gram</a:t>
            </a:r>
            <a:r>
              <a:rPr kumimoji="1" lang="ja-JP" altLang="en-US" sz="2400" dirty="0" smtClean="0"/>
              <a:t>を取り出す</a:t>
            </a:r>
            <a:endParaRPr kumimoji="1" lang="ja-JP" altLang="en-US" sz="2400" dirty="0"/>
          </a:p>
        </p:txBody>
      </p:sp>
      <p:sp>
        <p:nvSpPr>
          <p:cNvPr id="109" name="Right Arrow 108"/>
          <p:cNvSpPr/>
          <p:nvPr/>
        </p:nvSpPr>
        <p:spPr>
          <a:xfrm>
            <a:off x="3757133" y="4628640"/>
            <a:ext cx="48920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TextBox 120"/>
          <p:cNvSpPr txBox="1"/>
          <p:nvPr/>
        </p:nvSpPr>
        <p:spPr>
          <a:xfrm>
            <a:off x="340830" y="2500827"/>
            <a:ext cx="3048255" cy="707886"/>
          </a:xfrm>
          <a:prstGeom prst="rect">
            <a:avLst/>
          </a:prstGeom>
          <a:noFill/>
        </p:spPr>
        <p:txBody>
          <a:bodyPr wrap="square" rtlCol="0">
            <a:spAutoFit/>
          </a:bodyPr>
          <a:lstStyle/>
          <a:p>
            <a:pPr algn="ctr"/>
            <a:r>
              <a:rPr kumimoji="1" lang="ja-JP" altLang="en-US" sz="2000" dirty="0" smtClean="0"/>
              <a:t>同じ</a:t>
            </a:r>
            <a:r>
              <a:rPr lang="ja-JP" altLang="en-US" sz="2000" dirty="0"/>
              <a:t>文</a:t>
            </a:r>
            <a:r>
              <a:rPr lang="ja-JP" altLang="en-US" sz="2000" dirty="0" smtClean="0"/>
              <a:t>の異なる実行に</a:t>
            </a:r>
            <a:endParaRPr lang="en-US" altLang="ja-JP" sz="2000" dirty="0" smtClean="0"/>
          </a:p>
          <a:p>
            <a:pPr algn="ctr"/>
            <a:r>
              <a:rPr lang="ja-JP" altLang="en-US" sz="2000" dirty="0" smtClean="0"/>
              <a:t>異なる頂点を持つ</a:t>
            </a:r>
            <a:endParaRPr kumimoji="1" lang="ja-JP" altLang="en-US" sz="2000" dirty="0"/>
          </a:p>
        </p:txBody>
      </p:sp>
      <p:sp>
        <p:nvSpPr>
          <p:cNvPr id="122" name="TextBox 121"/>
          <p:cNvSpPr txBox="1"/>
          <p:nvPr/>
        </p:nvSpPr>
        <p:spPr>
          <a:xfrm>
            <a:off x="5264649" y="2862864"/>
            <a:ext cx="2791150" cy="400110"/>
          </a:xfrm>
          <a:prstGeom prst="rect">
            <a:avLst/>
          </a:prstGeom>
          <a:noFill/>
        </p:spPr>
        <p:txBody>
          <a:bodyPr wrap="none" rtlCol="0">
            <a:spAutoFit/>
          </a:bodyPr>
          <a:lstStyle/>
          <a:p>
            <a:pPr algn="ctr"/>
            <a:r>
              <a:rPr lang="en-US" altLang="ja-JP" sz="2000" dirty="0" smtClean="0"/>
              <a:t>3-gram</a:t>
            </a:r>
            <a:r>
              <a:rPr kumimoji="1" lang="ja-JP" altLang="en-US" sz="2000" dirty="0" smtClean="0"/>
              <a:t>依存関係の集合</a:t>
            </a:r>
            <a:endParaRPr kumimoji="1" lang="en-US" altLang="ja-JP" sz="2000" dirty="0" smtClean="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sp>
        <p:nvSpPr>
          <p:cNvPr id="53" name="Rectangle 52"/>
          <p:cNvSpPr/>
          <p:nvPr/>
        </p:nvSpPr>
        <p:spPr>
          <a:xfrm>
            <a:off x="135978" y="3383483"/>
            <a:ext cx="1136170" cy="30968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sum=0;</a:t>
            </a:r>
            <a:endParaRPr kumimoji="1" lang="ja-JP" altLang="en-US" dirty="0">
              <a:solidFill>
                <a:schemeClr val="tx1"/>
              </a:solidFill>
            </a:endParaRPr>
          </a:p>
        </p:txBody>
      </p:sp>
      <p:sp>
        <p:nvSpPr>
          <p:cNvPr id="54" name="Rectangle 53"/>
          <p:cNvSpPr/>
          <p:nvPr/>
        </p:nvSpPr>
        <p:spPr>
          <a:xfrm>
            <a:off x="499537" y="3998458"/>
            <a:ext cx="1580427"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sp>
        <p:nvSpPr>
          <p:cNvPr id="55" name="Rectangle 54"/>
          <p:cNvSpPr/>
          <p:nvPr/>
        </p:nvSpPr>
        <p:spPr>
          <a:xfrm>
            <a:off x="2753016" y="3378500"/>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a:t>
            </a:r>
            <a:r>
              <a:rPr kumimoji="1" lang="en-US" altLang="ja-JP" dirty="0" smtClean="0">
                <a:solidFill>
                  <a:schemeClr val="tx1"/>
                </a:solidFill>
              </a:rPr>
              <a:t>&lt;N</a:t>
            </a:r>
            <a:endParaRPr kumimoji="1" lang="ja-JP" altLang="en-US" dirty="0">
              <a:solidFill>
                <a:schemeClr val="tx1"/>
              </a:solidFill>
            </a:endParaRPr>
          </a:p>
        </p:txBody>
      </p:sp>
      <p:sp>
        <p:nvSpPr>
          <p:cNvPr id="56" name="Rectangle 55"/>
          <p:cNvSpPr/>
          <p:nvPr/>
        </p:nvSpPr>
        <p:spPr>
          <a:xfrm>
            <a:off x="1550031" y="3378501"/>
            <a:ext cx="1059865" cy="30833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i</a:t>
            </a:r>
            <a:r>
              <a:rPr lang="en-US" altLang="ja-JP" dirty="0" smtClean="0">
                <a:solidFill>
                  <a:schemeClr val="tx1"/>
                </a:solidFill>
              </a:rPr>
              <a:t>=1;</a:t>
            </a:r>
            <a:endParaRPr kumimoji="1" lang="ja-JP" altLang="en-US" dirty="0">
              <a:solidFill>
                <a:schemeClr val="tx1"/>
              </a:solidFill>
            </a:endParaRPr>
          </a:p>
        </p:txBody>
      </p:sp>
      <p:sp>
        <p:nvSpPr>
          <p:cNvPr id="57" name="Rectangle 56"/>
          <p:cNvSpPr/>
          <p:nvPr/>
        </p:nvSpPr>
        <p:spPr>
          <a:xfrm>
            <a:off x="902910" y="6092704"/>
            <a:ext cx="1348191"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print(sum)</a:t>
            </a:r>
            <a:r>
              <a:rPr kumimoji="1" lang="en-US" altLang="ja-JP" dirty="0" smtClean="0">
                <a:solidFill>
                  <a:schemeClr val="tx1"/>
                </a:solidFill>
              </a:rPr>
              <a:t>;</a:t>
            </a:r>
            <a:endParaRPr kumimoji="1" lang="ja-JP" altLang="en-US" dirty="0">
              <a:solidFill>
                <a:schemeClr val="tx1"/>
              </a:solidFill>
            </a:endParaRPr>
          </a:p>
        </p:txBody>
      </p:sp>
      <p:cxnSp>
        <p:nvCxnSpPr>
          <p:cNvPr id="59" name="Straight Arrow Connector 58"/>
          <p:cNvCxnSpPr>
            <a:stCxn id="53" idx="2"/>
            <a:endCxn id="54" idx="0"/>
          </p:cNvCxnSpPr>
          <p:nvPr/>
        </p:nvCxnSpPr>
        <p:spPr>
          <a:xfrm>
            <a:off x="704063" y="3693167"/>
            <a:ext cx="585688" cy="30529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56" idx="2"/>
            <a:endCxn id="54" idx="0"/>
          </p:cNvCxnSpPr>
          <p:nvPr/>
        </p:nvCxnSpPr>
        <p:spPr>
          <a:xfrm flipH="1">
            <a:off x="1289751" y="3686831"/>
            <a:ext cx="790213" cy="31162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5" idx="2"/>
            <a:endCxn id="54" idx="0"/>
          </p:cNvCxnSpPr>
          <p:nvPr/>
        </p:nvCxnSpPr>
        <p:spPr>
          <a:xfrm flipH="1">
            <a:off x="1289751" y="3686831"/>
            <a:ext cx="1962315" cy="31162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a:off x="2367422" y="4000541"/>
            <a:ext cx="101502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i</a:t>
            </a:r>
            <a:r>
              <a:rPr lang="en-US" altLang="ja-JP" dirty="0" smtClean="0">
                <a:solidFill>
                  <a:schemeClr val="tx1"/>
                </a:solidFill>
              </a:rPr>
              <a:t>++</a:t>
            </a:r>
            <a:r>
              <a:rPr kumimoji="1" lang="en-US" altLang="ja-JP" dirty="0" smtClean="0">
                <a:solidFill>
                  <a:schemeClr val="tx1"/>
                </a:solidFill>
              </a:rPr>
              <a:t>;</a:t>
            </a:r>
            <a:endParaRPr kumimoji="1" lang="ja-JP" altLang="en-US" dirty="0">
              <a:solidFill>
                <a:schemeClr val="tx1"/>
              </a:solidFill>
            </a:endParaRPr>
          </a:p>
        </p:txBody>
      </p:sp>
      <p:cxnSp>
        <p:nvCxnSpPr>
          <p:cNvPr id="65" name="Straight Arrow Connector 64"/>
          <p:cNvCxnSpPr>
            <a:stCxn id="56" idx="2"/>
            <a:endCxn id="63" idx="0"/>
          </p:cNvCxnSpPr>
          <p:nvPr/>
        </p:nvCxnSpPr>
        <p:spPr>
          <a:xfrm>
            <a:off x="2079964" y="3686831"/>
            <a:ext cx="794970" cy="31371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2543584" y="4499632"/>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a:t>
            </a:r>
            <a:r>
              <a:rPr kumimoji="1" lang="en-US" altLang="ja-JP" dirty="0" smtClean="0">
                <a:solidFill>
                  <a:schemeClr val="tx1"/>
                </a:solidFill>
              </a:rPr>
              <a:t>&lt;N</a:t>
            </a:r>
            <a:endParaRPr kumimoji="1" lang="ja-JP" altLang="en-US" dirty="0">
              <a:solidFill>
                <a:schemeClr val="tx1"/>
              </a:solidFill>
            </a:endParaRPr>
          </a:p>
        </p:txBody>
      </p:sp>
      <p:cxnSp>
        <p:nvCxnSpPr>
          <p:cNvPr id="68" name="Straight Arrow Connector 67"/>
          <p:cNvCxnSpPr>
            <a:stCxn id="63" idx="2"/>
            <a:endCxn id="66" idx="0"/>
          </p:cNvCxnSpPr>
          <p:nvPr/>
        </p:nvCxnSpPr>
        <p:spPr>
          <a:xfrm>
            <a:off x="2874934" y="4294359"/>
            <a:ext cx="167700" cy="205273"/>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68"/>
          <p:cNvSpPr/>
          <p:nvPr/>
        </p:nvSpPr>
        <p:spPr>
          <a:xfrm>
            <a:off x="646560" y="5041858"/>
            <a:ext cx="1580427"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cxnSp>
        <p:nvCxnSpPr>
          <p:cNvPr id="72" name="Straight Arrow Connector 71"/>
          <p:cNvCxnSpPr>
            <a:stCxn id="54" idx="2"/>
            <a:endCxn id="69" idx="0"/>
          </p:cNvCxnSpPr>
          <p:nvPr/>
        </p:nvCxnSpPr>
        <p:spPr>
          <a:xfrm>
            <a:off x="1289751" y="4292276"/>
            <a:ext cx="147023" cy="749582"/>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63" idx="2"/>
            <a:endCxn id="69" idx="0"/>
          </p:cNvCxnSpPr>
          <p:nvPr/>
        </p:nvCxnSpPr>
        <p:spPr>
          <a:xfrm flipH="1">
            <a:off x="1436774" y="4294359"/>
            <a:ext cx="1438160" cy="74749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66" idx="2"/>
            <a:endCxn id="69" idx="0"/>
          </p:cNvCxnSpPr>
          <p:nvPr/>
        </p:nvCxnSpPr>
        <p:spPr>
          <a:xfrm flipH="1">
            <a:off x="1436774" y="4807963"/>
            <a:ext cx="1605860" cy="233895"/>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55" idx="2"/>
            <a:endCxn id="63" idx="0"/>
          </p:cNvCxnSpPr>
          <p:nvPr/>
        </p:nvCxnSpPr>
        <p:spPr>
          <a:xfrm flipH="1">
            <a:off x="2874934" y="3686831"/>
            <a:ext cx="377132" cy="31371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Rectangle 76"/>
          <p:cNvSpPr/>
          <p:nvPr/>
        </p:nvSpPr>
        <p:spPr>
          <a:xfrm>
            <a:off x="2471247" y="5041858"/>
            <a:ext cx="101502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i</a:t>
            </a:r>
            <a:r>
              <a:rPr lang="en-US" altLang="ja-JP" dirty="0" smtClean="0">
                <a:solidFill>
                  <a:schemeClr val="tx1"/>
                </a:solidFill>
              </a:rPr>
              <a:t>++</a:t>
            </a:r>
            <a:r>
              <a:rPr kumimoji="1" lang="en-US" altLang="ja-JP" dirty="0" smtClean="0">
                <a:solidFill>
                  <a:schemeClr val="tx1"/>
                </a:solidFill>
              </a:rPr>
              <a:t>;</a:t>
            </a:r>
            <a:endParaRPr kumimoji="1" lang="ja-JP" altLang="en-US" dirty="0">
              <a:solidFill>
                <a:schemeClr val="tx1"/>
              </a:solidFill>
            </a:endParaRPr>
          </a:p>
        </p:txBody>
      </p:sp>
      <p:cxnSp>
        <p:nvCxnSpPr>
          <p:cNvPr id="79" name="Straight Arrow Connector 78"/>
          <p:cNvCxnSpPr>
            <a:stCxn id="66" idx="2"/>
            <a:endCxn id="77" idx="0"/>
          </p:cNvCxnSpPr>
          <p:nvPr/>
        </p:nvCxnSpPr>
        <p:spPr>
          <a:xfrm flipH="1">
            <a:off x="2978759" y="4807963"/>
            <a:ext cx="63875" cy="233895"/>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2390986" y="5560024"/>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a:t>
            </a:r>
            <a:r>
              <a:rPr kumimoji="1" lang="en-US" altLang="ja-JP" dirty="0" smtClean="0">
                <a:solidFill>
                  <a:schemeClr val="tx1"/>
                </a:solidFill>
              </a:rPr>
              <a:t>&lt;N</a:t>
            </a:r>
            <a:endParaRPr kumimoji="1" lang="ja-JP" altLang="en-US" dirty="0">
              <a:solidFill>
                <a:schemeClr val="tx1"/>
              </a:solidFill>
            </a:endParaRPr>
          </a:p>
        </p:txBody>
      </p:sp>
      <p:cxnSp>
        <p:nvCxnSpPr>
          <p:cNvPr id="81" name="Straight Arrow Connector 80"/>
          <p:cNvCxnSpPr>
            <a:stCxn id="77" idx="2"/>
            <a:endCxn id="80" idx="0"/>
          </p:cNvCxnSpPr>
          <p:nvPr/>
        </p:nvCxnSpPr>
        <p:spPr>
          <a:xfrm flipH="1">
            <a:off x="2890036" y="5335676"/>
            <a:ext cx="88723" cy="22434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stCxn id="69" idx="2"/>
            <a:endCxn id="57" idx="0"/>
          </p:cNvCxnSpPr>
          <p:nvPr/>
        </p:nvCxnSpPr>
        <p:spPr>
          <a:xfrm>
            <a:off x="1436774" y="5335676"/>
            <a:ext cx="140232" cy="75702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9" name="TextBox 198"/>
          <p:cNvSpPr txBox="1"/>
          <p:nvPr/>
        </p:nvSpPr>
        <p:spPr>
          <a:xfrm rot="5400000">
            <a:off x="5991003" y="5476905"/>
            <a:ext cx="1002197" cy="523220"/>
          </a:xfrm>
          <a:prstGeom prst="rect">
            <a:avLst/>
          </a:prstGeom>
          <a:noFill/>
        </p:spPr>
        <p:txBody>
          <a:bodyPr wrap="none" rtlCol="0">
            <a:spAutoFit/>
          </a:bodyPr>
          <a:lstStyle/>
          <a:p>
            <a:r>
              <a:rPr kumimoji="1" lang="en-US" altLang="ja-JP" sz="2800" dirty="0" smtClean="0"/>
              <a:t>…….</a:t>
            </a:r>
          </a:p>
        </p:txBody>
      </p:sp>
      <p:sp>
        <p:nvSpPr>
          <p:cNvPr id="276" name="Rectangle 275"/>
          <p:cNvSpPr/>
          <p:nvPr/>
        </p:nvSpPr>
        <p:spPr>
          <a:xfrm>
            <a:off x="4155743" y="3463488"/>
            <a:ext cx="1512614"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sp>
        <p:nvSpPr>
          <p:cNvPr id="277" name="Rectangle 276"/>
          <p:cNvSpPr/>
          <p:nvPr/>
        </p:nvSpPr>
        <p:spPr>
          <a:xfrm>
            <a:off x="7721727" y="3463488"/>
            <a:ext cx="1348191"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print(sum)</a:t>
            </a:r>
            <a:r>
              <a:rPr kumimoji="1" lang="en-US" altLang="ja-JP" dirty="0" smtClean="0">
                <a:solidFill>
                  <a:schemeClr val="tx1"/>
                </a:solidFill>
              </a:rPr>
              <a:t>;</a:t>
            </a:r>
            <a:endParaRPr kumimoji="1" lang="ja-JP" altLang="en-US" dirty="0">
              <a:solidFill>
                <a:schemeClr val="tx1"/>
              </a:solidFill>
            </a:endParaRPr>
          </a:p>
        </p:txBody>
      </p:sp>
      <p:sp>
        <p:nvSpPr>
          <p:cNvPr id="278" name="Rectangle 277"/>
          <p:cNvSpPr/>
          <p:nvPr/>
        </p:nvSpPr>
        <p:spPr>
          <a:xfrm>
            <a:off x="5934099" y="3463488"/>
            <a:ext cx="1497107"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cxnSp>
        <p:nvCxnSpPr>
          <p:cNvPr id="279" name="Straight Arrow Connector 278"/>
          <p:cNvCxnSpPr>
            <a:stCxn id="276" idx="3"/>
            <a:endCxn id="278" idx="1"/>
          </p:cNvCxnSpPr>
          <p:nvPr/>
        </p:nvCxnSpPr>
        <p:spPr>
          <a:xfrm>
            <a:off x="5668357" y="3610397"/>
            <a:ext cx="265742"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0" name="Straight Arrow Connector 279"/>
          <p:cNvCxnSpPr>
            <a:stCxn id="278" idx="3"/>
            <a:endCxn id="277" idx="1"/>
          </p:cNvCxnSpPr>
          <p:nvPr/>
        </p:nvCxnSpPr>
        <p:spPr>
          <a:xfrm>
            <a:off x="7431206" y="3610397"/>
            <a:ext cx="290521"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9" name="Rectangle 298"/>
          <p:cNvSpPr/>
          <p:nvPr/>
        </p:nvSpPr>
        <p:spPr>
          <a:xfrm>
            <a:off x="4205394" y="4137434"/>
            <a:ext cx="1136170" cy="30968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sum=0;</a:t>
            </a:r>
            <a:endParaRPr kumimoji="1" lang="ja-JP" altLang="en-US" dirty="0">
              <a:solidFill>
                <a:schemeClr val="tx1"/>
              </a:solidFill>
            </a:endParaRPr>
          </a:p>
        </p:txBody>
      </p:sp>
      <p:sp>
        <p:nvSpPr>
          <p:cNvPr id="300" name="Rectangle 299"/>
          <p:cNvSpPr/>
          <p:nvPr/>
        </p:nvSpPr>
        <p:spPr>
          <a:xfrm>
            <a:off x="5649111" y="4145367"/>
            <a:ext cx="1580427"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cxnSp>
        <p:nvCxnSpPr>
          <p:cNvPr id="301" name="Straight Arrow Connector 300"/>
          <p:cNvCxnSpPr>
            <a:stCxn id="299" idx="3"/>
            <a:endCxn id="300" idx="1"/>
          </p:cNvCxnSpPr>
          <p:nvPr/>
        </p:nvCxnSpPr>
        <p:spPr>
          <a:xfrm>
            <a:off x="5341564" y="4292276"/>
            <a:ext cx="30754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2" name="Rectangle 301"/>
          <p:cNvSpPr/>
          <p:nvPr/>
        </p:nvSpPr>
        <p:spPr>
          <a:xfrm>
            <a:off x="7489491" y="4145367"/>
            <a:ext cx="1580427"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sum=</a:t>
            </a:r>
            <a:r>
              <a:rPr lang="en-US" altLang="ja-JP" dirty="0" err="1" smtClean="0">
                <a:solidFill>
                  <a:schemeClr val="tx1"/>
                </a:solidFill>
              </a:rPr>
              <a:t>sum</a:t>
            </a: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cxnSp>
        <p:nvCxnSpPr>
          <p:cNvPr id="303" name="Straight Arrow Connector 302"/>
          <p:cNvCxnSpPr>
            <a:stCxn id="300" idx="3"/>
            <a:endCxn id="302" idx="1"/>
          </p:cNvCxnSpPr>
          <p:nvPr/>
        </p:nvCxnSpPr>
        <p:spPr>
          <a:xfrm>
            <a:off x="7229538" y="4292276"/>
            <a:ext cx="259953"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2" name="Rectangle 331"/>
          <p:cNvSpPr/>
          <p:nvPr/>
        </p:nvSpPr>
        <p:spPr>
          <a:xfrm>
            <a:off x="7018641" y="4785257"/>
            <a:ext cx="1188657" cy="286562"/>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a:t>
            </a:r>
            <a:r>
              <a:rPr lang="en-US" altLang="ja-JP" dirty="0">
                <a:solidFill>
                  <a:schemeClr val="tx1"/>
                </a:solidFill>
              </a:rPr>
              <a:t>&lt;N</a:t>
            </a:r>
            <a:r>
              <a:rPr lang="en-US" altLang="ja-JP" dirty="0" smtClean="0">
                <a:solidFill>
                  <a:schemeClr val="tx1"/>
                </a:solidFill>
              </a:rPr>
              <a:t>;</a:t>
            </a:r>
            <a:endParaRPr lang="ja-JP" altLang="en-US" dirty="0">
              <a:solidFill>
                <a:schemeClr val="tx1"/>
              </a:solidFill>
            </a:endParaRPr>
          </a:p>
        </p:txBody>
      </p:sp>
      <p:sp>
        <p:nvSpPr>
          <p:cNvPr id="333" name="Rectangle 332"/>
          <p:cNvSpPr/>
          <p:nvPr/>
        </p:nvSpPr>
        <p:spPr>
          <a:xfrm>
            <a:off x="4437388" y="4778001"/>
            <a:ext cx="101502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a:t>
            </a:r>
            <a:r>
              <a:rPr lang="en-US" altLang="ja-JP" dirty="0">
                <a:solidFill>
                  <a:schemeClr val="tx1"/>
                </a:solidFill>
              </a:rPr>
              <a:t>&lt;N;</a:t>
            </a:r>
            <a:endParaRPr kumimoji="1" lang="ja-JP" altLang="en-US" dirty="0">
              <a:solidFill>
                <a:schemeClr val="tx1"/>
              </a:solidFill>
            </a:endParaRPr>
          </a:p>
        </p:txBody>
      </p:sp>
      <p:sp>
        <p:nvSpPr>
          <p:cNvPr id="334" name="Rectangle 333"/>
          <p:cNvSpPr/>
          <p:nvPr/>
        </p:nvSpPr>
        <p:spPr>
          <a:xfrm>
            <a:off x="5684955" y="4778001"/>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a:t>
            </a:r>
            <a:r>
              <a:rPr kumimoji="1" lang="en-US" altLang="ja-JP" dirty="0" smtClean="0">
                <a:solidFill>
                  <a:schemeClr val="tx1"/>
                </a:solidFill>
              </a:rPr>
              <a:t>++;</a:t>
            </a:r>
            <a:endParaRPr kumimoji="1" lang="ja-JP" altLang="en-US" dirty="0">
              <a:solidFill>
                <a:schemeClr val="tx1"/>
              </a:solidFill>
            </a:endParaRPr>
          </a:p>
        </p:txBody>
      </p:sp>
      <p:cxnSp>
        <p:nvCxnSpPr>
          <p:cNvPr id="335" name="Straight Arrow Connector 334"/>
          <p:cNvCxnSpPr>
            <a:stCxn id="333" idx="3"/>
            <a:endCxn id="334" idx="1"/>
          </p:cNvCxnSpPr>
          <p:nvPr/>
        </p:nvCxnSpPr>
        <p:spPr>
          <a:xfrm>
            <a:off x="5452411" y="4924910"/>
            <a:ext cx="232544" cy="725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6" name="Straight Arrow Connector 335"/>
          <p:cNvCxnSpPr>
            <a:stCxn id="334" idx="3"/>
            <a:endCxn id="332" idx="1"/>
          </p:cNvCxnSpPr>
          <p:nvPr/>
        </p:nvCxnSpPr>
        <p:spPr>
          <a:xfrm flipV="1">
            <a:off x="6683054" y="4928538"/>
            <a:ext cx="335587" cy="362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396247" y="3845812"/>
            <a:ext cx="1930077" cy="265889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7891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6"/>
                                        </p:tgtEl>
                                        <p:attrNameLst>
                                          <p:attrName>style.visibility</p:attrName>
                                        </p:attrNameLst>
                                      </p:cBhvr>
                                      <p:to>
                                        <p:strVal val="visible"/>
                                      </p:to>
                                    </p:set>
                                    <p:animEffect transition="in" filter="fade">
                                      <p:cBhvr>
                                        <p:cTn id="12" dur="500"/>
                                        <p:tgtEl>
                                          <p:spTgt spid="276"/>
                                        </p:tgtEl>
                                      </p:cBhvr>
                                    </p:animEffect>
                                  </p:childTnLst>
                                </p:cTn>
                              </p:par>
                              <p:par>
                                <p:cTn id="13" presetID="10" presetClass="entr" presetSubtype="0" fill="hold" nodeType="withEffect">
                                  <p:stCondLst>
                                    <p:cond delay="0"/>
                                  </p:stCondLst>
                                  <p:childTnLst>
                                    <p:set>
                                      <p:cBhvr>
                                        <p:cTn id="14" dur="1" fill="hold">
                                          <p:stCondLst>
                                            <p:cond delay="0"/>
                                          </p:stCondLst>
                                        </p:cTn>
                                        <p:tgtEl>
                                          <p:spTgt spid="279"/>
                                        </p:tgtEl>
                                        <p:attrNameLst>
                                          <p:attrName>style.visibility</p:attrName>
                                        </p:attrNameLst>
                                      </p:cBhvr>
                                      <p:to>
                                        <p:strVal val="visible"/>
                                      </p:to>
                                    </p:set>
                                    <p:animEffect transition="in" filter="fade">
                                      <p:cBhvr>
                                        <p:cTn id="15" dur="500"/>
                                        <p:tgtEl>
                                          <p:spTgt spid="27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78"/>
                                        </p:tgtEl>
                                        <p:attrNameLst>
                                          <p:attrName>style.visibility</p:attrName>
                                        </p:attrNameLst>
                                      </p:cBhvr>
                                      <p:to>
                                        <p:strVal val="visible"/>
                                      </p:to>
                                    </p:set>
                                    <p:animEffect transition="in" filter="fade">
                                      <p:cBhvr>
                                        <p:cTn id="18" dur="500"/>
                                        <p:tgtEl>
                                          <p:spTgt spid="278"/>
                                        </p:tgtEl>
                                      </p:cBhvr>
                                    </p:animEffect>
                                  </p:childTnLst>
                                </p:cTn>
                              </p:par>
                              <p:par>
                                <p:cTn id="19" presetID="10" presetClass="entr" presetSubtype="0" fill="hold" nodeType="withEffect">
                                  <p:stCondLst>
                                    <p:cond delay="0"/>
                                  </p:stCondLst>
                                  <p:childTnLst>
                                    <p:set>
                                      <p:cBhvr>
                                        <p:cTn id="20" dur="1" fill="hold">
                                          <p:stCondLst>
                                            <p:cond delay="0"/>
                                          </p:stCondLst>
                                        </p:cTn>
                                        <p:tgtEl>
                                          <p:spTgt spid="280"/>
                                        </p:tgtEl>
                                        <p:attrNameLst>
                                          <p:attrName>style.visibility</p:attrName>
                                        </p:attrNameLst>
                                      </p:cBhvr>
                                      <p:to>
                                        <p:strVal val="visible"/>
                                      </p:to>
                                    </p:set>
                                    <p:animEffect transition="in" filter="fade">
                                      <p:cBhvr>
                                        <p:cTn id="21" dur="500"/>
                                        <p:tgtEl>
                                          <p:spTgt spid="28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77"/>
                                        </p:tgtEl>
                                        <p:attrNameLst>
                                          <p:attrName>style.visibility</p:attrName>
                                        </p:attrNameLst>
                                      </p:cBhvr>
                                      <p:to>
                                        <p:strVal val="visible"/>
                                      </p:to>
                                    </p:set>
                                    <p:animEffect transition="in" filter="fade">
                                      <p:cBhvr>
                                        <p:cTn id="24" dur="500"/>
                                        <p:tgtEl>
                                          <p:spTgt spid="27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99"/>
                                        </p:tgtEl>
                                        <p:attrNameLst>
                                          <p:attrName>style.visibility</p:attrName>
                                        </p:attrNameLst>
                                      </p:cBhvr>
                                      <p:to>
                                        <p:strVal val="visible"/>
                                      </p:to>
                                    </p:set>
                                    <p:animEffect transition="in" filter="fade">
                                      <p:cBhvr>
                                        <p:cTn id="29" dur="500"/>
                                        <p:tgtEl>
                                          <p:spTgt spid="299"/>
                                        </p:tgtEl>
                                      </p:cBhvr>
                                    </p:animEffect>
                                  </p:childTnLst>
                                </p:cTn>
                              </p:par>
                              <p:par>
                                <p:cTn id="30" presetID="10" presetClass="entr" presetSubtype="0" fill="hold" nodeType="withEffect">
                                  <p:stCondLst>
                                    <p:cond delay="0"/>
                                  </p:stCondLst>
                                  <p:childTnLst>
                                    <p:set>
                                      <p:cBhvr>
                                        <p:cTn id="31" dur="1" fill="hold">
                                          <p:stCondLst>
                                            <p:cond delay="0"/>
                                          </p:stCondLst>
                                        </p:cTn>
                                        <p:tgtEl>
                                          <p:spTgt spid="301"/>
                                        </p:tgtEl>
                                        <p:attrNameLst>
                                          <p:attrName>style.visibility</p:attrName>
                                        </p:attrNameLst>
                                      </p:cBhvr>
                                      <p:to>
                                        <p:strVal val="visible"/>
                                      </p:to>
                                    </p:set>
                                    <p:animEffect transition="in" filter="fade">
                                      <p:cBhvr>
                                        <p:cTn id="32" dur="500"/>
                                        <p:tgtEl>
                                          <p:spTgt spid="30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00"/>
                                        </p:tgtEl>
                                        <p:attrNameLst>
                                          <p:attrName>style.visibility</p:attrName>
                                        </p:attrNameLst>
                                      </p:cBhvr>
                                      <p:to>
                                        <p:strVal val="visible"/>
                                      </p:to>
                                    </p:set>
                                    <p:animEffect transition="in" filter="fade">
                                      <p:cBhvr>
                                        <p:cTn id="35" dur="500"/>
                                        <p:tgtEl>
                                          <p:spTgt spid="300"/>
                                        </p:tgtEl>
                                      </p:cBhvr>
                                    </p:animEffect>
                                  </p:childTnLst>
                                </p:cTn>
                              </p:par>
                              <p:par>
                                <p:cTn id="36" presetID="10" presetClass="entr" presetSubtype="0" fill="hold" nodeType="withEffect">
                                  <p:stCondLst>
                                    <p:cond delay="0"/>
                                  </p:stCondLst>
                                  <p:childTnLst>
                                    <p:set>
                                      <p:cBhvr>
                                        <p:cTn id="37" dur="1" fill="hold">
                                          <p:stCondLst>
                                            <p:cond delay="0"/>
                                          </p:stCondLst>
                                        </p:cTn>
                                        <p:tgtEl>
                                          <p:spTgt spid="303"/>
                                        </p:tgtEl>
                                        <p:attrNameLst>
                                          <p:attrName>style.visibility</p:attrName>
                                        </p:attrNameLst>
                                      </p:cBhvr>
                                      <p:to>
                                        <p:strVal val="visible"/>
                                      </p:to>
                                    </p:set>
                                    <p:animEffect transition="in" filter="fade">
                                      <p:cBhvr>
                                        <p:cTn id="38" dur="500"/>
                                        <p:tgtEl>
                                          <p:spTgt spid="303"/>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02"/>
                                        </p:tgtEl>
                                        <p:attrNameLst>
                                          <p:attrName>style.visibility</p:attrName>
                                        </p:attrNameLst>
                                      </p:cBhvr>
                                      <p:to>
                                        <p:strVal val="visible"/>
                                      </p:to>
                                    </p:set>
                                    <p:animEffect transition="in" filter="fade">
                                      <p:cBhvr>
                                        <p:cTn id="41" dur="500"/>
                                        <p:tgtEl>
                                          <p:spTgt spid="302"/>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33"/>
                                        </p:tgtEl>
                                        <p:attrNameLst>
                                          <p:attrName>style.visibility</p:attrName>
                                        </p:attrNameLst>
                                      </p:cBhvr>
                                      <p:to>
                                        <p:strVal val="visible"/>
                                      </p:to>
                                    </p:set>
                                    <p:animEffect transition="in" filter="fade">
                                      <p:cBhvr>
                                        <p:cTn id="46" dur="500"/>
                                        <p:tgtEl>
                                          <p:spTgt spid="333"/>
                                        </p:tgtEl>
                                      </p:cBhvr>
                                    </p:animEffect>
                                  </p:childTnLst>
                                </p:cTn>
                              </p:par>
                              <p:par>
                                <p:cTn id="47" presetID="10" presetClass="entr" presetSubtype="0" fill="hold" nodeType="withEffect">
                                  <p:stCondLst>
                                    <p:cond delay="0"/>
                                  </p:stCondLst>
                                  <p:childTnLst>
                                    <p:set>
                                      <p:cBhvr>
                                        <p:cTn id="48" dur="1" fill="hold">
                                          <p:stCondLst>
                                            <p:cond delay="0"/>
                                          </p:stCondLst>
                                        </p:cTn>
                                        <p:tgtEl>
                                          <p:spTgt spid="335"/>
                                        </p:tgtEl>
                                        <p:attrNameLst>
                                          <p:attrName>style.visibility</p:attrName>
                                        </p:attrNameLst>
                                      </p:cBhvr>
                                      <p:to>
                                        <p:strVal val="visible"/>
                                      </p:to>
                                    </p:set>
                                    <p:animEffect transition="in" filter="fade">
                                      <p:cBhvr>
                                        <p:cTn id="49" dur="500"/>
                                        <p:tgtEl>
                                          <p:spTgt spid="335"/>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34"/>
                                        </p:tgtEl>
                                        <p:attrNameLst>
                                          <p:attrName>style.visibility</p:attrName>
                                        </p:attrNameLst>
                                      </p:cBhvr>
                                      <p:to>
                                        <p:strVal val="visible"/>
                                      </p:to>
                                    </p:set>
                                    <p:animEffect transition="in" filter="fade">
                                      <p:cBhvr>
                                        <p:cTn id="52" dur="500"/>
                                        <p:tgtEl>
                                          <p:spTgt spid="334"/>
                                        </p:tgtEl>
                                      </p:cBhvr>
                                    </p:animEffect>
                                  </p:childTnLst>
                                </p:cTn>
                              </p:par>
                              <p:par>
                                <p:cTn id="53" presetID="10" presetClass="entr" presetSubtype="0" fill="hold" nodeType="withEffect">
                                  <p:stCondLst>
                                    <p:cond delay="0"/>
                                  </p:stCondLst>
                                  <p:childTnLst>
                                    <p:set>
                                      <p:cBhvr>
                                        <p:cTn id="54" dur="1" fill="hold">
                                          <p:stCondLst>
                                            <p:cond delay="0"/>
                                          </p:stCondLst>
                                        </p:cTn>
                                        <p:tgtEl>
                                          <p:spTgt spid="336"/>
                                        </p:tgtEl>
                                        <p:attrNameLst>
                                          <p:attrName>style.visibility</p:attrName>
                                        </p:attrNameLst>
                                      </p:cBhvr>
                                      <p:to>
                                        <p:strVal val="visible"/>
                                      </p:to>
                                    </p:set>
                                    <p:animEffect transition="in" filter="fade">
                                      <p:cBhvr>
                                        <p:cTn id="55" dur="500"/>
                                        <p:tgtEl>
                                          <p:spTgt spid="336"/>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32"/>
                                        </p:tgtEl>
                                        <p:attrNameLst>
                                          <p:attrName>style.visibility</p:attrName>
                                        </p:attrNameLst>
                                      </p:cBhvr>
                                      <p:to>
                                        <p:strVal val="visible"/>
                                      </p:to>
                                    </p:set>
                                    <p:animEffect transition="in" filter="fade">
                                      <p:cBhvr>
                                        <p:cTn id="58" dur="500"/>
                                        <p:tgtEl>
                                          <p:spTgt spid="3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 grpId="0" animBg="1"/>
      <p:bldP spid="277" grpId="0" animBg="1"/>
      <p:bldP spid="278" grpId="0" animBg="1"/>
      <p:bldP spid="299" grpId="0" animBg="1"/>
      <p:bldP spid="300" grpId="0" animBg="1"/>
      <p:bldP spid="302" grpId="0" animBg="1"/>
      <p:bldP spid="332" grpId="0" animBg="1"/>
      <p:bldP spid="333" grpId="0" animBg="1"/>
      <p:bldP spid="33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dirty="0" smtClean="0"/>
              <a:t>3-gram</a:t>
            </a:r>
            <a:r>
              <a:rPr lang="ja-JP" altLang="en-US" dirty="0" smtClean="0"/>
              <a:t>集合の比較</a:t>
            </a:r>
            <a:endParaRPr kumimoji="1" lang="ja-JP" altLang="en-US" dirty="0"/>
          </a:p>
        </p:txBody>
      </p:sp>
      <p:sp>
        <p:nvSpPr>
          <p:cNvPr id="3" name="Content Placeholder 2"/>
          <p:cNvSpPr>
            <a:spLocks noGrp="1"/>
          </p:cNvSpPr>
          <p:nvPr>
            <p:ph idx="1"/>
          </p:nvPr>
        </p:nvSpPr>
        <p:spPr>
          <a:xfrm>
            <a:off x="245660" y="1600202"/>
            <a:ext cx="8441140" cy="4525963"/>
          </a:xfrm>
        </p:spPr>
        <p:txBody>
          <a:bodyPr/>
          <a:lstStyle/>
          <a:p>
            <a:r>
              <a:rPr kumimoji="1" lang="ja-JP" altLang="en-US" sz="2200" dirty="0" smtClean="0"/>
              <a:t>各トレース固有のものと共通するものの</a:t>
            </a:r>
            <a:r>
              <a:rPr kumimoji="1" lang="en-US" altLang="ja-JP" sz="2200" dirty="0" smtClean="0"/>
              <a:t>3</a:t>
            </a:r>
            <a:r>
              <a:rPr kumimoji="1" lang="ja-JP" altLang="en-US" sz="2200" dirty="0" smtClean="0"/>
              <a:t>つのカテゴリーに分類する</a:t>
            </a:r>
            <a:endParaRPr kumimoji="1" lang="en-US" altLang="ja-JP" sz="2200" dirty="0" smtClean="0"/>
          </a:p>
        </p:txBody>
      </p:sp>
      <p:sp>
        <p:nvSpPr>
          <p:cNvPr id="45" name="TextBox 44"/>
          <p:cNvSpPr txBox="1"/>
          <p:nvPr/>
        </p:nvSpPr>
        <p:spPr>
          <a:xfrm>
            <a:off x="5422911" y="2131626"/>
            <a:ext cx="3153427" cy="369332"/>
          </a:xfrm>
          <a:prstGeom prst="rect">
            <a:avLst/>
          </a:prstGeom>
          <a:noFill/>
        </p:spPr>
        <p:txBody>
          <a:bodyPr wrap="none" rtlCol="0">
            <a:spAutoFit/>
          </a:bodyPr>
          <a:lstStyle/>
          <a:p>
            <a:r>
              <a:rPr lang="en-US" altLang="ja-JP" dirty="0" smtClean="0"/>
              <a:t>N=2</a:t>
            </a:r>
            <a:r>
              <a:rPr lang="ja-JP" altLang="en-US" dirty="0" smtClean="0"/>
              <a:t>の場合の固有の依</a:t>
            </a:r>
            <a:r>
              <a:rPr lang="ja-JP" altLang="en-US" dirty="0"/>
              <a:t>存関</a:t>
            </a:r>
            <a:r>
              <a:rPr lang="ja-JP" altLang="en-US" dirty="0" smtClean="0"/>
              <a:t>係</a:t>
            </a:r>
            <a:endParaRPr lang="ja-JP" altLang="en-US" dirty="0"/>
          </a:p>
        </p:txBody>
      </p:sp>
      <p:sp>
        <p:nvSpPr>
          <p:cNvPr id="47" name="TextBox 46"/>
          <p:cNvSpPr txBox="1"/>
          <p:nvPr/>
        </p:nvSpPr>
        <p:spPr>
          <a:xfrm>
            <a:off x="5414588" y="4639188"/>
            <a:ext cx="2855269" cy="646331"/>
          </a:xfrm>
          <a:prstGeom prst="rect">
            <a:avLst/>
          </a:prstGeom>
          <a:noFill/>
        </p:spPr>
        <p:txBody>
          <a:bodyPr wrap="none" rtlCol="0">
            <a:spAutoFit/>
          </a:bodyPr>
          <a:lstStyle/>
          <a:p>
            <a:pPr algn="ctr"/>
            <a:r>
              <a:rPr lang="en-US" altLang="ja-JP" dirty="0"/>
              <a:t>N=2</a:t>
            </a:r>
            <a:r>
              <a:rPr lang="ja-JP" altLang="en-US" dirty="0"/>
              <a:t>の場</a:t>
            </a:r>
            <a:r>
              <a:rPr lang="ja-JP" altLang="en-US" dirty="0" smtClean="0"/>
              <a:t>合，</a:t>
            </a:r>
            <a:r>
              <a:rPr lang="en-US" altLang="ja-JP" dirty="0"/>
              <a:t> N=1</a:t>
            </a:r>
            <a:r>
              <a:rPr lang="ja-JP" altLang="en-US" dirty="0"/>
              <a:t>の場</a:t>
            </a:r>
            <a:r>
              <a:rPr lang="ja-JP" altLang="en-US" dirty="0" smtClean="0"/>
              <a:t>合</a:t>
            </a:r>
            <a:r>
              <a:rPr kumimoji="1" lang="ja-JP" altLang="en-US" dirty="0" smtClean="0"/>
              <a:t>で</a:t>
            </a:r>
            <a:endParaRPr kumimoji="1" lang="en-US" altLang="ja-JP" dirty="0" smtClean="0"/>
          </a:p>
          <a:p>
            <a:pPr algn="ctr"/>
            <a:r>
              <a:rPr kumimoji="1" lang="ja-JP" altLang="en-US" dirty="0" smtClean="0"/>
              <a:t>共通する依存関係</a:t>
            </a:r>
            <a:endParaRPr kumimoji="1" lang="ja-JP" altLang="en-US" dirty="0"/>
          </a:p>
        </p:txBody>
      </p:sp>
      <p:sp>
        <p:nvSpPr>
          <p:cNvPr id="4" name="Slide Number Placeholder 3"/>
          <p:cNvSpPr>
            <a:spLocks noGrp="1"/>
          </p:cNvSpPr>
          <p:nvPr>
            <p:ph type="sldNum" sz="quarter" idx="12"/>
          </p:nvPr>
        </p:nvSpPr>
        <p:spPr>
          <a:xfrm>
            <a:off x="7844925" y="6256618"/>
            <a:ext cx="1150938" cy="288925"/>
          </a:xfrm>
        </p:spPr>
        <p:txBody>
          <a:bodyPr/>
          <a:lstStyle/>
          <a:p>
            <a:fld id="{9F5033E9-932D-4E41-95C3-341F9A6DAE17}" type="slidenum">
              <a:rPr lang="en-US" altLang="ja-JP" smtClean="0"/>
              <a:pPr/>
              <a:t>7</a:t>
            </a:fld>
            <a:endParaRPr lang="en-US" altLang="ja-JP" dirty="0"/>
          </a:p>
        </p:txBody>
      </p:sp>
      <p:sp>
        <p:nvSpPr>
          <p:cNvPr id="50" name="TextBox 49"/>
          <p:cNvSpPr txBox="1"/>
          <p:nvPr/>
        </p:nvSpPr>
        <p:spPr>
          <a:xfrm>
            <a:off x="167983" y="2080314"/>
            <a:ext cx="2794355" cy="369332"/>
          </a:xfrm>
          <a:prstGeom prst="rect">
            <a:avLst/>
          </a:prstGeom>
          <a:noFill/>
        </p:spPr>
        <p:txBody>
          <a:bodyPr wrap="none" rtlCol="0">
            <a:spAutoFit/>
          </a:bodyPr>
          <a:lstStyle/>
          <a:p>
            <a:r>
              <a:rPr lang="en-US" altLang="ja-JP" dirty="0" smtClean="0"/>
              <a:t>N=2</a:t>
            </a:r>
            <a:r>
              <a:rPr lang="ja-JP" altLang="en-US" dirty="0" smtClean="0"/>
              <a:t>の場合の</a:t>
            </a:r>
            <a:r>
              <a:rPr lang="en-US" altLang="ja-JP" dirty="0" smtClean="0"/>
              <a:t> 3-gram</a:t>
            </a:r>
            <a:r>
              <a:rPr lang="ja-JP" altLang="en-US" dirty="0" smtClean="0"/>
              <a:t>集</a:t>
            </a:r>
            <a:r>
              <a:rPr lang="ja-JP" altLang="en-US" dirty="0"/>
              <a:t>合</a:t>
            </a:r>
          </a:p>
        </p:txBody>
      </p:sp>
      <p:sp>
        <p:nvSpPr>
          <p:cNvPr id="51" name="TextBox 50"/>
          <p:cNvSpPr txBox="1"/>
          <p:nvPr/>
        </p:nvSpPr>
        <p:spPr>
          <a:xfrm>
            <a:off x="226190" y="4523053"/>
            <a:ext cx="2794355" cy="369332"/>
          </a:xfrm>
          <a:prstGeom prst="rect">
            <a:avLst/>
          </a:prstGeom>
          <a:noFill/>
        </p:spPr>
        <p:txBody>
          <a:bodyPr wrap="none" rtlCol="0">
            <a:spAutoFit/>
          </a:bodyPr>
          <a:lstStyle/>
          <a:p>
            <a:r>
              <a:rPr lang="en-US" altLang="ja-JP" dirty="0" smtClean="0"/>
              <a:t>N=1</a:t>
            </a:r>
            <a:r>
              <a:rPr lang="ja-JP" altLang="en-US" dirty="0" smtClean="0"/>
              <a:t>の場合の</a:t>
            </a:r>
            <a:r>
              <a:rPr lang="en-US" altLang="ja-JP" dirty="0" smtClean="0"/>
              <a:t> 3-gram</a:t>
            </a:r>
            <a:r>
              <a:rPr lang="ja-JP" altLang="en-US" dirty="0" smtClean="0"/>
              <a:t>集</a:t>
            </a:r>
            <a:r>
              <a:rPr lang="ja-JP" altLang="en-US" dirty="0"/>
              <a:t>合</a:t>
            </a:r>
          </a:p>
        </p:txBody>
      </p:sp>
      <p:sp>
        <p:nvSpPr>
          <p:cNvPr id="49" name="Rounded Rectangle 48"/>
          <p:cNvSpPr/>
          <p:nvPr/>
        </p:nvSpPr>
        <p:spPr>
          <a:xfrm>
            <a:off x="57022" y="2042710"/>
            <a:ext cx="4508154" cy="1983380"/>
          </a:xfrm>
          <a:prstGeom prst="roundRect">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4" name="Rounded Rectangle 53"/>
          <p:cNvSpPr/>
          <p:nvPr/>
        </p:nvSpPr>
        <p:spPr>
          <a:xfrm>
            <a:off x="57022" y="4454814"/>
            <a:ext cx="4508154" cy="1864099"/>
          </a:xfrm>
          <a:prstGeom prst="roundRect">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45" name="TextBox 144"/>
          <p:cNvSpPr txBox="1"/>
          <p:nvPr/>
        </p:nvSpPr>
        <p:spPr>
          <a:xfrm rot="5400000">
            <a:off x="1539513" y="3695548"/>
            <a:ext cx="389850" cy="338554"/>
          </a:xfrm>
          <a:prstGeom prst="rect">
            <a:avLst/>
          </a:prstGeom>
          <a:noFill/>
        </p:spPr>
        <p:txBody>
          <a:bodyPr wrap="none" rtlCol="0">
            <a:spAutoFit/>
          </a:bodyPr>
          <a:lstStyle/>
          <a:p>
            <a:r>
              <a:rPr kumimoji="1" lang="en-US" altLang="ja-JP" sz="1600" dirty="0" smtClean="0"/>
              <a:t>…</a:t>
            </a:r>
          </a:p>
        </p:txBody>
      </p:sp>
      <p:sp>
        <p:nvSpPr>
          <p:cNvPr id="146" name="Rectangle 145"/>
          <p:cNvSpPr/>
          <p:nvPr/>
        </p:nvSpPr>
        <p:spPr>
          <a:xfrm>
            <a:off x="146546" y="2449646"/>
            <a:ext cx="1362041"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sp>
        <p:nvSpPr>
          <p:cNvPr id="147" name="Rectangle 146"/>
          <p:cNvSpPr/>
          <p:nvPr/>
        </p:nvSpPr>
        <p:spPr>
          <a:xfrm>
            <a:off x="3258645" y="2459513"/>
            <a:ext cx="1213986"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print(sum)</a:t>
            </a:r>
            <a:r>
              <a:rPr kumimoji="1" lang="en-US" altLang="ja-JP" sz="1600" dirty="0" smtClean="0">
                <a:solidFill>
                  <a:schemeClr val="tx1"/>
                </a:solidFill>
              </a:rPr>
              <a:t>;</a:t>
            </a:r>
            <a:endParaRPr kumimoji="1" lang="ja-JP" altLang="en-US" sz="1600" dirty="0">
              <a:solidFill>
                <a:schemeClr val="tx1"/>
              </a:solidFill>
            </a:endParaRPr>
          </a:p>
        </p:txBody>
      </p:sp>
      <p:sp>
        <p:nvSpPr>
          <p:cNvPr id="148" name="Rectangle 147"/>
          <p:cNvSpPr/>
          <p:nvPr/>
        </p:nvSpPr>
        <p:spPr>
          <a:xfrm>
            <a:off x="1658310" y="2449646"/>
            <a:ext cx="1348078"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149" name="Straight Arrow Connector 148"/>
          <p:cNvCxnSpPr>
            <a:stCxn id="146" idx="3"/>
            <a:endCxn id="148" idx="1"/>
          </p:cNvCxnSpPr>
          <p:nvPr/>
        </p:nvCxnSpPr>
        <p:spPr>
          <a:xfrm>
            <a:off x="1508587" y="2596555"/>
            <a:ext cx="149723"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0" name="Straight Arrow Connector 149"/>
          <p:cNvCxnSpPr>
            <a:stCxn id="148" idx="3"/>
            <a:endCxn id="147" idx="1"/>
          </p:cNvCxnSpPr>
          <p:nvPr/>
        </p:nvCxnSpPr>
        <p:spPr>
          <a:xfrm>
            <a:off x="3006388" y="2596555"/>
            <a:ext cx="252257" cy="986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1" name="Rectangle 150"/>
          <p:cNvSpPr/>
          <p:nvPr/>
        </p:nvSpPr>
        <p:spPr>
          <a:xfrm>
            <a:off x="130937" y="2870815"/>
            <a:ext cx="1023071" cy="30968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sum=0;</a:t>
            </a:r>
            <a:endParaRPr kumimoji="1" lang="ja-JP" altLang="en-US" sz="1600" dirty="0">
              <a:solidFill>
                <a:schemeClr val="tx1"/>
              </a:solidFill>
            </a:endParaRPr>
          </a:p>
        </p:txBody>
      </p:sp>
      <p:sp>
        <p:nvSpPr>
          <p:cNvPr id="152" name="Rectangle 151"/>
          <p:cNvSpPr/>
          <p:nvPr/>
        </p:nvSpPr>
        <p:spPr>
          <a:xfrm>
            <a:off x="1374849" y="2878748"/>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153" name="Straight Arrow Connector 152"/>
          <p:cNvCxnSpPr>
            <a:stCxn id="151" idx="3"/>
            <a:endCxn id="152" idx="1"/>
          </p:cNvCxnSpPr>
          <p:nvPr/>
        </p:nvCxnSpPr>
        <p:spPr>
          <a:xfrm>
            <a:off x="1154008" y="3025657"/>
            <a:ext cx="220841"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Rectangle 153"/>
          <p:cNvSpPr/>
          <p:nvPr/>
        </p:nvSpPr>
        <p:spPr>
          <a:xfrm>
            <a:off x="3006388" y="2870815"/>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155" name="Straight Arrow Connector 154"/>
          <p:cNvCxnSpPr>
            <a:stCxn id="152" idx="3"/>
            <a:endCxn id="154" idx="1"/>
          </p:cNvCxnSpPr>
          <p:nvPr/>
        </p:nvCxnSpPr>
        <p:spPr>
          <a:xfrm flipV="1">
            <a:off x="2797954" y="3017724"/>
            <a:ext cx="208434" cy="7933"/>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1" name="Rectangle 160"/>
          <p:cNvSpPr/>
          <p:nvPr/>
        </p:nvSpPr>
        <p:spPr>
          <a:xfrm>
            <a:off x="2657401" y="3322293"/>
            <a:ext cx="1213986"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err="1">
                <a:solidFill>
                  <a:schemeClr val="tx1"/>
                </a:solidFill>
              </a:rPr>
              <a:t>i</a:t>
            </a:r>
            <a:r>
              <a:rPr lang="en-US" altLang="ja-JP" sz="1600" dirty="0">
                <a:solidFill>
                  <a:schemeClr val="tx1"/>
                </a:solidFill>
              </a:rPr>
              <a:t>&lt;N</a:t>
            </a:r>
            <a:r>
              <a:rPr lang="en-US" altLang="ja-JP" sz="1600" dirty="0" smtClean="0">
                <a:solidFill>
                  <a:schemeClr val="tx1"/>
                </a:solidFill>
              </a:rPr>
              <a:t>;</a:t>
            </a:r>
            <a:endParaRPr kumimoji="1" lang="ja-JP" altLang="en-US" sz="1600" dirty="0">
              <a:solidFill>
                <a:schemeClr val="tx1"/>
              </a:solidFill>
            </a:endParaRPr>
          </a:p>
        </p:txBody>
      </p:sp>
      <p:sp>
        <p:nvSpPr>
          <p:cNvPr id="162" name="Rectangle 161"/>
          <p:cNvSpPr/>
          <p:nvPr/>
        </p:nvSpPr>
        <p:spPr>
          <a:xfrm>
            <a:off x="146546" y="3329549"/>
            <a:ext cx="91398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err="1">
                <a:solidFill>
                  <a:schemeClr val="tx1"/>
                </a:solidFill>
              </a:rPr>
              <a:t>i</a:t>
            </a:r>
            <a:r>
              <a:rPr lang="en-US" altLang="ja-JP" sz="1600" dirty="0">
                <a:solidFill>
                  <a:schemeClr val="tx1"/>
                </a:solidFill>
              </a:rPr>
              <a:t>&lt;N;</a:t>
            </a:r>
            <a:endParaRPr kumimoji="1" lang="ja-JP" altLang="en-US" sz="1600" dirty="0">
              <a:solidFill>
                <a:schemeClr val="tx1"/>
              </a:solidFill>
            </a:endParaRPr>
          </a:p>
        </p:txBody>
      </p:sp>
      <p:sp>
        <p:nvSpPr>
          <p:cNvPr id="163" name="Rectangle 162"/>
          <p:cNvSpPr/>
          <p:nvPr/>
        </p:nvSpPr>
        <p:spPr>
          <a:xfrm>
            <a:off x="1371935" y="3315036"/>
            <a:ext cx="898743"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err="1" smtClean="0">
                <a:solidFill>
                  <a:schemeClr val="tx1"/>
                </a:solidFill>
              </a:rPr>
              <a:t>i</a:t>
            </a:r>
            <a:r>
              <a:rPr lang="en-US" altLang="ja-JP" sz="1600" dirty="0" smtClean="0">
                <a:solidFill>
                  <a:schemeClr val="tx1"/>
                </a:solidFill>
              </a:rPr>
              <a:t>++;</a:t>
            </a:r>
            <a:endParaRPr kumimoji="1" lang="ja-JP" altLang="en-US" sz="1600" dirty="0">
              <a:solidFill>
                <a:schemeClr val="tx1"/>
              </a:solidFill>
            </a:endParaRPr>
          </a:p>
        </p:txBody>
      </p:sp>
      <p:cxnSp>
        <p:nvCxnSpPr>
          <p:cNvPr id="164" name="Straight Arrow Connector 163"/>
          <p:cNvCxnSpPr>
            <a:stCxn id="162" idx="3"/>
            <a:endCxn id="163" idx="1"/>
          </p:cNvCxnSpPr>
          <p:nvPr/>
        </p:nvCxnSpPr>
        <p:spPr>
          <a:xfrm flipV="1">
            <a:off x="1060529" y="3469202"/>
            <a:ext cx="311406" cy="7256"/>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stCxn id="163" idx="3"/>
            <a:endCxn id="161" idx="1"/>
          </p:cNvCxnSpPr>
          <p:nvPr/>
        </p:nvCxnSpPr>
        <p:spPr>
          <a:xfrm>
            <a:off x="2270678" y="3469202"/>
            <a:ext cx="386723"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Rectangle 180"/>
          <p:cNvSpPr/>
          <p:nvPr/>
        </p:nvSpPr>
        <p:spPr>
          <a:xfrm>
            <a:off x="2712190" y="5417394"/>
            <a:ext cx="1348191"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err="1">
                <a:solidFill>
                  <a:schemeClr val="tx1"/>
                </a:solidFill>
              </a:rPr>
              <a:t>i</a:t>
            </a:r>
            <a:r>
              <a:rPr lang="en-US" altLang="ja-JP" sz="1600" dirty="0">
                <a:solidFill>
                  <a:schemeClr val="tx1"/>
                </a:solidFill>
              </a:rPr>
              <a:t>&lt;N;</a:t>
            </a:r>
            <a:endParaRPr kumimoji="1" lang="ja-JP" altLang="en-US" sz="1600" dirty="0">
              <a:solidFill>
                <a:schemeClr val="tx1"/>
              </a:solidFill>
            </a:endParaRPr>
          </a:p>
        </p:txBody>
      </p:sp>
      <p:sp>
        <p:nvSpPr>
          <p:cNvPr id="182" name="Rectangle 181"/>
          <p:cNvSpPr/>
          <p:nvPr/>
        </p:nvSpPr>
        <p:spPr>
          <a:xfrm>
            <a:off x="130937" y="5410138"/>
            <a:ext cx="101502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err="1">
                <a:solidFill>
                  <a:schemeClr val="tx1"/>
                </a:solidFill>
              </a:rPr>
              <a:t>i</a:t>
            </a:r>
            <a:r>
              <a:rPr lang="en-US" altLang="ja-JP" sz="1600" dirty="0">
                <a:solidFill>
                  <a:schemeClr val="tx1"/>
                </a:solidFill>
              </a:rPr>
              <a:t>&lt;N;</a:t>
            </a:r>
            <a:endParaRPr kumimoji="1" lang="ja-JP" altLang="en-US" sz="1600" dirty="0">
              <a:solidFill>
                <a:schemeClr val="tx1"/>
              </a:solidFill>
            </a:endParaRPr>
          </a:p>
        </p:txBody>
      </p:sp>
      <p:sp>
        <p:nvSpPr>
          <p:cNvPr id="183" name="Rectangle 182"/>
          <p:cNvSpPr/>
          <p:nvPr/>
        </p:nvSpPr>
        <p:spPr>
          <a:xfrm>
            <a:off x="1378504" y="5410138"/>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err="1" smtClean="0">
                <a:solidFill>
                  <a:schemeClr val="tx1"/>
                </a:solidFill>
              </a:rPr>
              <a:t>i</a:t>
            </a:r>
            <a:r>
              <a:rPr lang="en-US" altLang="ja-JP" sz="1600" dirty="0" smtClean="0">
                <a:solidFill>
                  <a:schemeClr val="tx1"/>
                </a:solidFill>
              </a:rPr>
              <a:t>++;</a:t>
            </a:r>
            <a:endParaRPr kumimoji="1" lang="ja-JP" altLang="en-US" sz="1600" dirty="0">
              <a:solidFill>
                <a:schemeClr val="tx1"/>
              </a:solidFill>
            </a:endParaRPr>
          </a:p>
        </p:txBody>
      </p:sp>
      <p:cxnSp>
        <p:nvCxnSpPr>
          <p:cNvPr id="184" name="Straight Arrow Connector 183"/>
          <p:cNvCxnSpPr>
            <a:stCxn id="182" idx="3"/>
            <a:endCxn id="183" idx="1"/>
          </p:cNvCxnSpPr>
          <p:nvPr/>
        </p:nvCxnSpPr>
        <p:spPr>
          <a:xfrm>
            <a:off x="1145960" y="5557047"/>
            <a:ext cx="232544" cy="725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5" name="Straight Arrow Connector 184"/>
          <p:cNvCxnSpPr>
            <a:stCxn id="183" idx="3"/>
            <a:endCxn id="181" idx="1"/>
          </p:cNvCxnSpPr>
          <p:nvPr/>
        </p:nvCxnSpPr>
        <p:spPr>
          <a:xfrm flipV="1">
            <a:off x="2376603" y="5564303"/>
            <a:ext cx="335587" cy="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rot="5400000">
            <a:off x="1762554" y="5821062"/>
            <a:ext cx="389850" cy="338554"/>
          </a:xfrm>
          <a:prstGeom prst="rect">
            <a:avLst/>
          </a:prstGeom>
          <a:noFill/>
        </p:spPr>
        <p:txBody>
          <a:bodyPr wrap="none" rtlCol="0">
            <a:spAutoFit/>
          </a:bodyPr>
          <a:lstStyle/>
          <a:p>
            <a:r>
              <a:rPr kumimoji="1" lang="en-US" altLang="ja-JP" sz="1600" dirty="0" smtClean="0"/>
              <a:t>…</a:t>
            </a:r>
          </a:p>
        </p:txBody>
      </p:sp>
      <p:sp>
        <p:nvSpPr>
          <p:cNvPr id="187" name="Rectangle 186"/>
          <p:cNvSpPr/>
          <p:nvPr/>
        </p:nvSpPr>
        <p:spPr>
          <a:xfrm>
            <a:off x="130937" y="4962354"/>
            <a:ext cx="1023071" cy="30968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sum=0;</a:t>
            </a:r>
            <a:endParaRPr kumimoji="1" lang="ja-JP" altLang="en-US" sz="1600" dirty="0">
              <a:solidFill>
                <a:schemeClr val="tx1"/>
              </a:solidFill>
            </a:endParaRPr>
          </a:p>
        </p:txBody>
      </p:sp>
      <p:sp>
        <p:nvSpPr>
          <p:cNvPr id="188" name="Rectangle 187"/>
          <p:cNvSpPr/>
          <p:nvPr/>
        </p:nvSpPr>
        <p:spPr>
          <a:xfrm>
            <a:off x="1374849" y="4970287"/>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189" name="Straight Arrow Connector 188"/>
          <p:cNvCxnSpPr>
            <a:stCxn id="187" idx="3"/>
            <a:endCxn id="188" idx="1"/>
          </p:cNvCxnSpPr>
          <p:nvPr/>
        </p:nvCxnSpPr>
        <p:spPr>
          <a:xfrm>
            <a:off x="1154008" y="5117196"/>
            <a:ext cx="220841"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0" name="Rectangle 189"/>
          <p:cNvSpPr/>
          <p:nvPr/>
        </p:nvSpPr>
        <p:spPr>
          <a:xfrm>
            <a:off x="3006388" y="4962354"/>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rPr>
              <a:t>print(sum);</a:t>
            </a:r>
            <a:endParaRPr lang="ja-JP" altLang="en-US" sz="1600" dirty="0">
              <a:solidFill>
                <a:schemeClr val="tx1"/>
              </a:solidFill>
            </a:endParaRPr>
          </a:p>
        </p:txBody>
      </p:sp>
      <p:cxnSp>
        <p:nvCxnSpPr>
          <p:cNvPr id="191" name="Straight Arrow Connector 190"/>
          <p:cNvCxnSpPr>
            <a:stCxn id="188" idx="3"/>
            <a:endCxn id="190" idx="1"/>
          </p:cNvCxnSpPr>
          <p:nvPr/>
        </p:nvCxnSpPr>
        <p:spPr>
          <a:xfrm flipV="1">
            <a:off x="2797954" y="5109263"/>
            <a:ext cx="208434" cy="7933"/>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3" name="Rectangle 192"/>
          <p:cNvSpPr/>
          <p:nvPr/>
        </p:nvSpPr>
        <p:spPr>
          <a:xfrm>
            <a:off x="4775358" y="2491071"/>
            <a:ext cx="1362041"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sp>
        <p:nvSpPr>
          <p:cNvPr id="194" name="Rectangle 193"/>
          <p:cNvSpPr/>
          <p:nvPr/>
        </p:nvSpPr>
        <p:spPr>
          <a:xfrm>
            <a:off x="7887457" y="2500938"/>
            <a:ext cx="1213986"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print(sum)</a:t>
            </a:r>
            <a:r>
              <a:rPr kumimoji="1" lang="en-US" altLang="ja-JP" sz="1600" dirty="0" smtClean="0">
                <a:solidFill>
                  <a:schemeClr val="tx1"/>
                </a:solidFill>
              </a:rPr>
              <a:t>;</a:t>
            </a:r>
            <a:endParaRPr kumimoji="1" lang="ja-JP" altLang="en-US" sz="1600" dirty="0">
              <a:solidFill>
                <a:schemeClr val="tx1"/>
              </a:solidFill>
            </a:endParaRPr>
          </a:p>
        </p:txBody>
      </p:sp>
      <p:sp>
        <p:nvSpPr>
          <p:cNvPr id="195" name="Rectangle 194"/>
          <p:cNvSpPr/>
          <p:nvPr/>
        </p:nvSpPr>
        <p:spPr>
          <a:xfrm>
            <a:off x="6287122" y="2491071"/>
            <a:ext cx="1348078"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196" name="Straight Arrow Connector 195"/>
          <p:cNvCxnSpPr>
            <a:stCxn id="193" idx="3"/>
            <a:endCxn id="195" idx="1"/>
          </p:cNvCxnSpPr>
          <p:nvPr/>
        </p:nvCxnSpPr>
        <p:spPr>
          <a:xfrm>
            <a:off x="6137399" y="2637980"/>
            <a:ext cx="149723"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7" name="Straight Arrow Connector 196"/>
          <p:cNvCxnSpPr>
            <a:stCxn id="195" idx="3"/>
            <a:endCxn id="194" idx="1"/>
          </p:cNvCxnSpPr>
          <p:nvPr/>
        </p:nvCxnSpPr>
        <p:spPr>
          <a:xfrm>
            <a:off x="7635200" y="2637980"/>
            <a:ext cx="252257" cy="986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8" name="Rectangle 197"/>
          <p:cNvSpPr/>
          <p:nvPr/>
        </p:nvSpPr>
        <p:spPr>
          <a:xfrm>
            <a:off x="4793869" y="2912240"/>
            <a:ext cx="1023071" cy="30968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sum=0;</a:t>
            </a:r>
            <a:endParaRPr kumimoji="1" lang="ja-JP" altLang="en-US" sz="1600" dirty="0">
              <a:solidFill>
                <a:schemeClr val="tx1"/>
              </a:solidFill>
            </a:endParaRPr>
          </a:p>
        </p:txBody>
      </p:sp>
      <p:sp>
        <p:nvSpPr>
          <p:cNvPr id="199" name="Rectangle 198"/>
          <p:cNvSpPr/>
          <p:nvPr/>
        </p:nvSpPr>
        <p:spPr>
          <a:xfrm>
            <a:off x="6037781" y="2920173"/>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200" name="Straight Arrow Connector 199"/>
          <p:cNvCxnSpPr>
            <a:stCxn id="198" idx="3"/>
            <a:endCxn id="199" idx="1"/>
          </p:cNvCxnSpPr>
          <p:nvPr/>
        </p:nvCxnSpPr>
        <p:spPr>
          <a:xfrm>
            <a:off x="5816940" y="3067082"/>
            <a:ext cx="220841"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1" name="Rectangle 200"/>
          <p:cNvSpPr/>
          <p:nvPr/>
        </p:nvSpPr>
        <p:spPr>
          <a:xfrm>
            <a:off x="7669320" y="2912240"/>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202" name="Straight Arrow Connector 201"/>
          <p:cNvCxnSpPr>
            <a:stCxn id="199" idx="3"/>
            <a:endCxn id="201" idx="1"/>
          </p:cNvCxnSpPr>
          <p:nvPr/>
        </p:nvCxnSpPr>
        <p:spPr>
          <a:xfrm flipV="1">
            <a:off x="7460886" y="3059149"/>
            <a:ext cx="208434" cy="7933"/>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3" name="TextBox 202"/>
          <p:cNvSpPr txBox="1"/>
          <p:nvPr/>
        </p:nvSpPr>
        <p:spPr>
          <a:xfrm>
            <a:off x="5402439" y="3593838"/>
            <a:ext cx="3153427" cy="369332"/>
          </a:xfrm>
          <a:prstGeom prst="rect">
            <a:avLst/>
          </a:prstGeom>
          <a:noFill/>
        </p:spPr>
        <p:txBody>
          <a:bodyPr wrap="none" rtlCol="0">
            <a:spAutoFit/>
          </a:bodyPr>
          <a:lstStyle/>
          <a:p>
            <a:r>
              <a:rPr lang="en-US" altLang="ja-JP" dirty="0" smtClean="0"/>
              <a:t>N=1</a:t>
            </a:r>
            <a:r>
              <a:rPr lang="ja-JP" altLang="en-US" dirty="0" smtClean="0"/>
              <a:t>の場合の固有の依</a:t>
            </a:r>
            <a:r>
              <a:rPr lang="ja-JP" altLang="en-US" dirty="0"/>
              <a:t>存関</a:t>
            </a:r>
            <a:r>
              <a:rPr lang="ja-JP" altLang="en-US" dirty="0" smtClean="0"/>
              <a:t>係</a:t>
            </a:r>
            <a:endParaRPr lang="ja-JP" altLang="en-US" dirty="0"/>
          </a:p>
        </p:txBody>
      </p:sp>
      <p:sp>
        <p:nvSpPr>
          <p:cNvPr id="204" name="Rectangle 203"/>
          <p:cNvSpPr/>
          <p:nvPr/>
        </p:nvSpPr>
        <p:spPr>
          <a:xfrm>
            <a:off x="4792796" y="4101641"/>
            <a:ext cx="1023071" cy="309684"/>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sum=0;</a:t>
            </a:r>
            <a:endParaRPr kumimoji="1" lang="ja-JP" altLang="en-US" sz="1600" dirty="0">
              <a:solidFill>
                <a:schemeClr val="tx1"/>
              </a:solidFill>
            </a:endParaRPr>
          </a:p>
        </p:txBody>
      </p:sp>
      <p:sp>
        <p:nvSpPr>
          <p:cNvPr id="205" name="Rectangle 204"/>
          <p:cNvSpPr/>
          <p:nvPr/>
        </p:nvSpPr>
        <p:spPr>
          <a:xfrm>
            <a:off x="6036708" y="4109574"/>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sum=</a:t>
            </a:r>
            <a:r>
              <a:rPr lang="en-US" altLang="ja-JP" sz="1600" dirty="0" err="1" smtClean="0">
                <a:solidFill>
                  <a:schemeClr val="tx1"/>
                </a:solidFill>
              </a:rPr>
              <a:t>sum</a:t>
            </a:r>
            <a:r>
              <a:rPr kumimoji="1" lang="en-US" altLang="ja-JP" sz="1600" dirty="0" err="1" smtClean="0">
                <a:solidFill>
                  <a:schemeClr val="tx1"/>
                </a:solidFill>
              </a:rPr>
              <a:t>+i</a:t>
            </a:r>
            <a:r>
              <a:rPr kumimoji="1" lang="en-US" altLang="ja-JP" sz="1600" dirty="0" smtClean="0">
                <a:solidFill>
                  <a:schemeClr val="tx1"/>
                </a:solidFill>
              </a:rPr>
              <a:t>;</a:t>
            </a:r>
            <a:endParaRPr kumimoji="1" lang="ja-JP" altLang="en-US" sz="1600" dirty="0">
              <a:solidFill>
                <a:schemeClr val="tx1"/>
              </a:solidFill>
            </a:endParaRPr>
          </a:p>
        </p:txBody>
      </p:sp>
      <p:cxnSp>
        <p:nvCxnSpPr>
          <p:cNvPr id="206" name="Straight Arrow Connector 205"/>
          <p:cNvCxnSpPr>
            <a:stCxn id="204" idx="3"/>
            <a:endCxn id="205" idx="1"/>
          </p:cNvCxnSpPr>
          <p:nvPr/>
        </p:nvCxnSpPr>
        <p:spPr>
          <a:xfrm>
            <a:off x="5815867" y="4256483"/>
            <a:ext cx="220841"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7" name="Rectangle 206"/>
          <p:cNvSpPr/>
          <p:nvPr/>
        </p:nvSpPr>
        <p:spPr>
          <a:xfrm>
            <a:off x="7668247" y="4101641"/>
            <a:ext cx="1423105"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rPr>
              <a:t>print(sum);</a:t>
            </a:r>
            <a:endParaRPr lang="ja-JP" altLang="en-US" sz="1600" dirty="0">
              <a:solidFill>
                <a:schemeClr val="tx1"/>
              </a:solidFill>
            </a:endParaRPr>
          </a:p>
        </p:txBody>
      </p:sp>
      <p:cxnSp>
        <p:nvCxnSpPr>
          <p:cNvPr id="208" name="Straight Arrow Connector 207"/>
          <p:cNvCxnSpPr>
            <a:stCxn id="205" idx="3"/>
            <a:endCxn id="207" idx="1"/>
          </p:cNvCxnSpPr>
          <p:nvPr/>
        </p:nvCxnSpPr>
        <p:spPr>
          <a:xfrm flipV="1">
            <a:off x="7459813" y="4248550"/>
            <a:ext cx="208434" cy="7933"/>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9" name="Rectangle 208"/>
          <p:cNvSpPr/>
          <p:nvPr/>
        </p:nvSpPr>
        <p:spPr>
          <a:xfrm>
            <a:off x="7476180" y="5494734"/>
            <a:ext cx="1348191"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err="1">
                <a:solidFill>
                  <a:schemeClr val="tx1"/>
                </a:solidFill>
              </a:rPr>
              <a:t>i</a:t>
            </a:r>
            <a:r>
              <a:rPr lang="en-US" altLang="ja-JP" sz="1600" dirty="0">
                <a:solidFill>
                  <a:schemeClr val="tx1"/>
                </a:solidFill>
              </a:rPr>
              <a:t>&lt;N</a:t>
            </a:r>
            <a:endParaRPr kumimoji="1" lang="ja-JP" altLang="en-US" sz="1600" dirty="0">
              <a:solidFill>
                <a:schemeClr val="tx1"/>
              </a:solidFill>
            </a:endParaRPr>
          </a:p>
        </p:txBody>
      </p:sp>
      <p:sp>
        <p:nvSpPr>
          <p:cNvPr id="210" name="Rectangle 209"/>
          <p:cNvSpPr/>
          <p:nvPr/>
        </p:nvSpPr>
        <p:spPr>
          <a:xfrm>
            <a:off x="4894927" y="5487478"/>
            <a:ext cx="1015023" cy="29381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err="1">
                <a:solidFill>
                  <a:schemeClr val="tx1"/>
                </a:solidFill>
              </a:rPr>
              <a:t>i</a:t>
            </a:r>
            <a:r>
              <a:rPr lang="en-US" altLang="ja-JP" sz="1600" dirty="0">
                <a:solidFill>
                  <a:schemeClr val="tx1"/>
                </a:solidFill>
              </a:rPr>
              <a:t>&lt;N</a:t>
            </a:r>
            <a:endParaRPr kumimoji="1" lang="ja-JP" altLang="en-US" sz="1600" dirty="0">
              <a:solidFill>
                <a:schemeClr val="tx1"/>
              </a:solidFill>
            </a:endParaRPr>
          </a:p>
        </p:txBody>
      </p:sp>
      <p:sp>
        <p:nvSpPr>
          <p:cNvPr id="211" name="Rectangle 210"/>
          <p:cNvSpPr/>
          <p:nvPr/>
        </p:nvSpPr>
        <p:spPr>
          <a:xfrm>
            <a:off x="6172602" y="5480221"/>
            <a:ext cx="998099" cy="30833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err="1" smtClean="0">
                <a:solidFill>
                  <a:schemeClr val="tx1"/>
                </a:solidFill>
              </a:rPr>
              <a:t>i</a:t>
            </a:r>
            <a:r>
              <a:rPr lang="en-US" altLang="ja-JP" sz="1600" dirty="0" smtClean="0">
                <a:solidFill>
                  <a:schemeClr val="tx1"/>
                </a:solidFill>
              </a:rPr>
              <a:t>++;</a:t>
            </a:r>
            <a:endParaRPr kumimoji="1" lang="ja-JP" altLang="en-US" sz="1600" dirty="0">
              <a:solidFill>
                <a:schemeClr val="tx1"/>
              </a:solidFill>
            </a:endParaRPr>
          </a:p>
        </p:txBody>
      </p:sp>
      <p:cxnSp>
        <p:nvCxnSpPr>
          <p:cNvPr id="212" name="Straight Arrow Connector 211"/>
          <p:cNvCxnSpPr>
            <a:stCxn id="210" idx="3"/>
            <a:endCxn id="211" idx="1"/>
          </p:cNvCxnSpPr>
          <p:nvPr/>
        </p:nvCxnSpPr>
        <p:spPr>
          <a:xfrm>
            <a:off x="5909950" y="5634387"/>
            <a:ext cx="262652"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3" name="Straight Arrow Connector 212"/>
          <p:cNvCxnSpPr>
            <a:stCxn id="211" idx="3"/>
            <a:endCxn id="209" idx="1"/>
          </p:cNvCxnSpPr>
          <p:nvPr/>
        </p:nvCxnSpPr>
        <p:spPr>
          <a:xfrm>
            <a:off x="7170701" y="5634387"/>
            <a:ext cx="305479" cy="7256"/>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Right Arrow 47"/>
          <p:cNvSpPr/>
          <p:nvPr/>
        </p:nvSpPr>
        <p:spPr>
          <a:xfrm>
            <a:off x="4319515" y="3649441"/>
            <a:ext cx="245661" cy="984743"/>
          </a:xfrm>
          <a:prstGeom prst="rightArrow">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42922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3"/>
                                        </p:tgtEl>
                                        <p:attrNameLst>
                                          <p:attrName>style.visibility</p:attrName>
                                        </p:attrNameLst>
                                      </p:cBhvr>
                                      <p:to>
                                        <p:strVal val="visible"/>
                                      </p:to>
                                    </p:set>
                                    <p:animEffect transition="in" filter="fade">
                                      <p:cBhvr>
                                        <p:cTn id="7" dur="500"/>
                                        <p:tgtEl>
                                          <p:spTgt spid="193"/>
                                        </p:tgtEl>
                                      </p:cBhvr>
                                    </p:animEffect>
                                  </p:childTnLst>
                                </p:cTn>
                              </p:par>
                              <p:par>
                                <p:cTn id="8" presetID="10" presetClass="entr" presetSubtype="0" fill="hold" nodeType="withEffect">
                                  <p:stCondLst>
                                    <p:cond delay="0"/>
                                  </p:stCondLst>
                                  <p:childTnLst>
                                    <p:set>
                                      <p:cBhvr>
                                        <p:cTn id="9" dur="1" fill="hold">
                                          <p:stCondLst>
                                            <p:cond delay="0"/>
                                          </p:stCondLst>
                                        </p:cTn>
                                        <p:tgtEl>
                                          <p:spTgt spid="196"/>
                                        </p:tgtEl>
                                        <p:attrNameLst>
                                          <p:attrName>style.visibility</p:attrName>
                                        </p:attrNameLst>
                                      </p:cBhvr>
                                      <p:to>
                                        <p:strVal val="visible"/>
                                      </p:to>
                                    </p:set>
                                    <p:animEffect transition="in" filter="fade">
                                      <p:cBhvr>
                                        <p:cTn id="10" dur="500"/>
                                        <p:tgtEl>
                                          <p:spTgt spid="19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5"/>
                                        </p:tgtEl>
                                        <p:attrNameLst>
                                          <p:attrName>style.visibility</p:attrName>
                                        </p:attrNameLst>
                                      </p:cBhvr>
                                      <p:to>
                                        <p:strVal val="visible"/>
                                      </p:to>
                                    </p:set>
                                    <p:animEffect transition="in" filter="fade">
                                      <p:cBhvr>
                                        <p:cTn id="13" dur="500"/>
                                        <p:tgtEl>
                                          <p:spTgt spid="195"/>
                                        </p:tgtEl>
                                      </p:cBhvr>
                                    </p:animEffect>
                                  </p:childTnLst>
                                </p:cTn>
                              </p:par>
                              <p:par>
                                <p:cTn id="14" presetID="10" presetClass="entr" presetSubtype="0" fill="hold" nodeType="withEffect">
                                  <p:stCondLst>
                                    <p:cond delay="0"/>
                                  </p:stCondLst>
                                  <p:childTnLst>
                                    <p:set>
                                      <p:cBhvr>
                                        <p:cTn id="15" dur="1" fill="hold">
                                          <p:stCondLst>
                                            <p:cond delay="0"/>
                                          </p:stCondLst>
                                        </p:cTn>
                                        <p:tgtEl>
                                          <p:spTgt spid="197"/>
                                        </p:tgtEl>
                                        <p:attrNameLst>
                                          <p:attrName>style.visibility</p:attrName>
                                        </p:attrNameLst>
                                      </p:cBhvr>
                                      <p:to>
                                        <p:strVal val="visible"/>
                                      </p:to>
                                    </p:set>
                                    <p:animEffect transition="in" filter="fade">
                                      <p:cBhvr>
                                        <p:cTn id="16" dur="500"/>
                                        <p:tgtEl>
                                          <p:spTgt spid="19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94"/>
                                        </p:tgtEl>
                                        <p:attrNameLst>
                                          <p:attrName>style.visibility</p:attrName>
                                        </p:attrNameLst>
                                      </p:cBhvr>
                                      <p:to>
                                        <p:strVal val="visible"/>
                                      </p:to>
                                    </p:set>
                                    <p:animEffect transition="in" filter="fade">
                                      <p:cBhvr>
                                        <p:cTn id="19" dur="500"/>
                                        <p:tgtEl>
                                          <p:spTgt spid="19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98"/>
                                        </p:tgtEl>
                                        <p:attrNameLst>
                                          <p:attrName>style.visibility</p:attrName>
                                        </p:attrNameLst>
                                      </p:cBhvr>
                                      <p:to>
                                        <p:strVal val="visible"/>
                                      </p:to>
                                    </p:set>
                                    <p:animEffect transition="in" filter="fade">
                                      <p:cBhvr>
                                        <p:cTn id="24" dur="500"/>
                                        <p:tgtEl>
                                          <p:spTgt spid="198"/>
                                        </p:tgtEl>
                                      </p:cBhvr>
                                    </p:animEffect>
                                  </p:childTnLst>
                                </p:cTn>
                              </p:par>
                              <p:par>
                                <p:cTn id="25" presetID="10" presetClass="entr" presetSubtype="0" fill="hold" nodeType="withEffect">
                                  <p:stCondLst>
                                    <p:cond delay="0"/>
                                  </p:stCondLst>
                                  <p:childTnLst>
                                    <p:set>
                                      <p:cBhvr>
                                        <p:cTn id="26" dur="1" fill="hold">
                                          <p:stCondLst>
                                            <p:cond delay="0"/>
                                          </p:stCondLst>
                                        </p:cTn>
                                        <p:tgtEl>
                                          <p:spTgt spid="200"/>
                                        </p:tgtEl>
                                        <p:attrNameLst>
                                          <p:attrName>style.visibility</p:attrName>
                                        </p:attrNameLst>
                                      </p:cBhvr>
                                      <p:to>
                                        <p:strVal val="visible"/>
                                      </p:to>
                                    </p:set>
                                    <p:animEffect transition="in" filter="fade">
                                      <p:cBhvr>
                                        <p:cTn id="27" dur="500"/>
                                        <p:tgtEl>
                                          <p:spTgt spid="20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99"/>
                                        </p:tgtEl>
                                        <p:attrNameLst>
                                          <p:attrName>style.visibility</p:attrName>
                                        </p:attrNameLst>
                                      </p:cBhvr>
                                      <p:to>
                                        <p:strVal val="visible"/>
                                      </p:to>
                                    </p:set>
                                    <p:animEffect transition="in" filter="fade">
                                      <p:cBhvr>
                                        <p:cTn id="30" dur="500"/>
                                        <p:tgtEl>
                                          <p:spTgt spid="199"/>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01"/>
                                        </p:tgtEl>
                                        <p:attrNameLst>
                                          <p:attrName>style.visibility</p:attrName>
                                        </p:attrNameLst>
                                      </p:cBhvr>
                                      <p:to>
                                        <p:strVal val="visible"/>
                                      </p:to>
                                    </p:set>
                                    <p:animEffect transition="in" filter="fade">
                                      <p:cBhvr>
                                        <p:cTn id="33" dur="500"/>
                                        <p:tgtEl>
                                          <p:spTgt spid="201"/>
                                        </p:tgtEl>
                                      </p:cBhvr>
                                    </p:animEffect>
                                  </p:childTnLst>
                                </p:cTn>
                              </p:par>
                              <p:par>
                                <p:cTn id="34" presetID="10" presetClass="entr" presetSubtype="0" fill="hold" nodeType="withEffect">
                                  <p:stCondLst>
                                    <p:cond delay="0"/>
                                  </p:stCondLst>
                                  <p:childTnLst>
                                    <p:set>
                                      <p:cBhvr>
                                        <p:cTn id="35" dur="1" fill="hold">
                                          <p:stCondLst>
                                            <p:cond delay="0"/>
                                          </p:stCondLst>
                                        </p:cTn>
                                        <p:tgtEl>
                                          <p:spTgt spid="202"/>
                                        </p:tgtEl>
                                        <p:attrNameLst>
                                          <p:attrName>style.visibility</p:attrName>
                                        </p:attrNameLst>
                                      </p:cBhvr>
                                      <p:to>
                                        <p:strVal val="visible"/>
                                      </p:to>
                                    </p:set>
                                    <p:animEffect transition="in" filter="fade">
                                      <p:cBhvr>
                                        <p:cTn id="36" dur="500"/>
                                        <p:tgtEl>
                                          <p:spTgt spid="20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10"/>
                                        </p:tgtEl>
                                        <p:attrNameLst>
                                          <p:attrName>style.visibility</p:attrName>
                                        </p:attrNameLst>
                                      </p:cBhvr>
                                      <p:to>
                                        <p:strVal val="visible"/>
                                      </p:to>
                                    </p:set>
                                    <p:animEffect transition="in" filter="fade">
                                      <p:cBhvr>
                                        <p:cTn id="41" dur="500"/>
                                        <p:tgtEl>
                                          <p:spTgt spid="210"/>
                                        </p:tgtEl>
                                      </p:cBhvr>
                                    </p:animEffect>
                                  </p:childTnLst>
                                </p:cTn>
                              </p:par>
                              <p:par>
                                <p:cTn id="42" presetID="10" presetClass="entr" presetSubtype="0" fill="hold" nodeType="withEffect">
                                  <p:stCondLst>
                                    <p:cond delay="0"/>
                                  </p:stCondLst>
                                  <p:childTnLst>
                                    <p:set>
                                      <p:cBhvr>
                                        <p:cTn id="43" dur="1" fill="hold">
                                          <p:stCondLst>
                                            <p:cond delay="0"/>
                                          </p:stCondLst>
                                        </p:cTn>
                                        <p:tgtEl>
                                          <p:spTgt spid="212"/>
                                        </p:tgtEl>
                                        <p:attrNameLst>
                                          <p:attrName>style.visibility</p:attrName>
                                        </p:attrNameLst>
                                      </p:cBhvr>
                                      <p:to>
                                        <p:strVal val="visible"/>
                                      </p:to>
                                    </p:set>
                                    <p:animEffect transition="in" filter="fade">
                                      <p:cBhvr>
                                        <p:cTn id="44" dur="500"/>
                                        <p:tgtEl>
                                          <p:spTgt spid="21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11"/>
                                        </p:tgtEl>
                                        <p:attrNameLst>
                                          <p:attrName>style.visibility</p:attrName>
                                        </p:attrNameLst>
                                      </p:cBhvr>
                                      <p:to>
                                        <p:strVal val="visible"/>
                                      </p:to>
                                    </p:set>
                                    <p:animEffect transition="in" filter="fade">
                                      <p:cBhvr>
                                        <p:cTn id="47" dur="500"/>
                                        <p:tgtEl>
                                          <p:spTgt spid="211"/>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09"/>
                                        </p:tgtEl>
                                        <p:attrNameLst>
                                          <p:attrName>style.visibility</p:attrName>
                                        </p:attrNameLst>
                                      </p:cBhvr>
                                      <p:to>
                                        <p:strVal val="visible"/>
                                      </p:to>
                                    </p:set>
                                    <p:animEffect transition="in" filter="fade">
                                      <p:cBhvr>
                                        <p:cTn id="50" dur="500"/>
                                        <p:tgtEl>
                                          <p:spTgt spid="209"/>
                                        </p:tgtEl>
                                      </p:cBhvr>
                                    </p:animEffect>
                                  </p:childTnLst>
                                </p:cTn>
                              </p:par>
                              <p:par>
                                <p:cTn id="51" presetID="10" presetClass="entr" presetSubtype="0" fill="hold" nodeType="withEffect">
                                  <p:stCondLst>
                                    <p:cond delay="0"/>
                                  </p:stCondLst>
                                  <p:childTnLst>
                                    <p:set>
                                      <p:cBhvr>
                                        <p:cTn id="52" dur="1" fill="hold">
                                          <p:stCondLst>
                                            <p:cond delay="0"/>
                                          </p:stCondLst>
                                        </p:cTn>
                                        <p:tgtEl>
                                          <p:spTgt spid="213"/>
                                        </p:tgtEl>
                                        <p:attrNameLst>
                                          <p:attrName>style.visibility</p:attrName>
                                        </p:attrNameLst>
                                      </p:cBhvr>
                                      <p:to>
                                        <p:strVal val="visible"/>
                                      </p:to>
                                    </p:set>
                                    <p:animEffect transition="in" filter="fade">
                                      <p:cBhvr>
                                        <p:cTn id="53" dur="500"/>
                                        <p:tgtEl>
                                          <p:spTgt spid="213"/>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204"/>
                                        </p:tgtEl>
                                        <p:attrNameLst>
                                          <p:attrName>style.visibility</p:attrName>
                                        </p:attrNameLst>
                                      </p:cBhvr>
                                      <p:to>
                                        <p:strVal val="visible"/>
                                      </p:to>
                                    </p:set>
                                    <p:animEffect transition="in" filter="fade">
                                      <p:cBhvr>
                                        <p:cTn id="58" dur="500"/>
                                        <p:tgtEl>
                                          <p:spTgt spid="204"/>
                                        </p:tgtEl>
                                      </p:cBhvr>
                                    </p:animEffect>
                                  </p:childTnLst>
                                </p:cTn>
                              </p:par>
                              <p:par>
                                <p:cTn id="59" presetID="10" presetClass="entr" presetSubtype="0" fill="hold" nodeType="withEffect">
                                  <p:stCondLst>
                                    <p:cond delay="0"/>
                                  </p:stCondLst>
                                  <p:childTnLst>
                                    <p:set>
                                      <p:cBhvr>
                                        <p:cTn id="60" dur="1" fill="hold">
                                          <p:stCondLst>
                                            <p:cond delay="0"/>
                                          </p:stCondLst>
                                        </p:cTn>
                                        <p:tgtEl>
                                          <p:spTgt spid="206"/>
                                        </p:tgtEl>
                                        <p:attrNameLst>
                                          <p:attrName>style.visibility</p:attrName>
                                        </p:attrNameLst>
                                      </p:cBhvr>
                                      <p:to>
                                        <p:strVal val="visible"/>
                                      </p:to>
                                    </p:set>
                                    <p:animEffect transition="in" filter="fade">
                                      <p:cBhvr>
                                        <p:cTn id="61" dur="500"/>
                                        <p:tgtEl>
                                          <p:spTgt spid="20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05"/>
                                        </p:tgtEl>
                                        <p:attrNameLst>
                                          <p:attrName>style.visibility</p:attrName>
                                        </p:attrNameLst>
                                      </p:cBhvr>
                                      <p:to>
                                        <p:strVal val="visible"/>
                                      </p:to>
                                    </p:set>
                                    <p:animEffect transition="in" filter="fade">
                                      <p:cBhvr>
                                        <p:cTn id="64" dur="500"/>
                                        <p:tgtEl>
                                          <p:spTgt spid="205"/>
                                        </p:tgtEl>
                                      </p:cBhvr>
                                    </p:animEffect>
                                  </p:childTnLst>
                                </p:cTn>
                              </p:par>
                              <p:par>
                                <p:cTn id="65" presetID="10" presetClass="entr" presetSubtype="0" fill="hold" nodeType="withEffect">
                                  <p:stCondLst>
                                    <p:cond delay="0"/>
                                  </p:stCondLst>
                                  <p:childTnLst>
                                    <p:set>
                                      <p:cBhvr>
                                        <p:cTn id="66" dur="1" fill="hold">
                                          <p:stCondLst>
                                            <p:cond delay="0"/>
                                          </p:stCondLst>
                                        </p:cTn>
                                        <p:tgtEl>
                                          <p:spTgt spid="208"/>
                                        </p:tgtEl>
                                        <p:attrNameLst>
                                          <p:attrName>style.visibility</p:attrName>
                                        </p:attrNameLst>
                                      </p:cBhvr>
                                      <p:to>
                                        <p:strVal val="visible"/>
                                      </p:to>
                                    </p:set>
                                    <p:animEffect transition="in" filter="fade">
                                      <p:cBhvr>
                                        <p:cTn id="67" dur="500"/>
                                        <p:tgtEl>
                                          <p:spTgt spid="208"/>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07"/>
                                        </p:tgtEl>
                                        <p:attrNameLst>
                                          <p:attrName>style.visibility</p:attrName>
                                        </p:attrNameLst>
                                      </p:cBhvr>
                                      <p:to>
                                        <p:strVal val="visible"/>
                                      </p:to>
                                    </p:set>
                                    <p:animEffect transition="in" filter="fade">
                                      <p:cBhvr>
                                        <p:cTn id="70" dur="500"/>
                                        <p:tgtEl>
                                          <p:spTgt spid="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 grpId="0" animBg="1"/>
      <p:bldP spid="194" grpId="0" animBg="1"/>
      <p:bldP spid="195" grpId="0" animBg="1"/>
      <p:bldP spid="198" grpId="0" animBg="1"/>
      <p:bldP spid="199" grpId="0" animBg="1"/>
      <p:bldP spid="201" grpId="0" animBg="1"/>
      <p:bldP spid="204" grpId="0" animBg="1"/>
      <p:bldP spid="205" grpId="0" animBg="1"/>
      <p:bldP spid="207" grpId="0" animBg="1"/>
      <p:bldP spid="209" grpId="0" animBg="1"/>
      <p:bldP spid="210" grpId="0" animBg="1"/>
      <p:bldP spid="2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ja-JP" altLang="en-US" dirty="0" smtClean="0"/>
              <a:t>ケーススタディ</a:t>
            </a:r>
            <a:r>
              <a:rPr lang="ja-JP" altLang="en-US" dirty="0" smtClean="0"/>
              <a:t>（</a:t>
            </a:r>
            <a:r>
              <a:rPr lang="en-US" altLang="ja-JP" dirty="0" smtClean="0"/>
              <a:t>1/2</a:t>
            </a:r>
            <a:r>
              <a:rPr lang="ja-JP" altLang="en-US" dirty="0"/>
              <a:t>）</a:t>
            </a:r>
            <a:endParaRPr kumimoji="1" lang="ja-JP" altLang="en-US" dirty="0"/>
          </a:p>
        </p:txBody>
      </p:sp>
      <p:sp>
        <p:nvSpPr>
          <p:cNvPr id="3" name="Content Placeholder 2"/>
          <p:cNvSpPr>
            <a:spLocks noGrp="1"/>
          </p:cNvSpPr>
          <p:nvPr>
            <p:ph idx="1"/>
          </p:nvPr>
        </p:nvSpPr>
        <p:spPr>
          <a:xfrm>
            <a:off x="457199" y="1600202"/>
            <a:ext cx="8477481" cy="4935770"/>
          </a:xfrm>
        </p:spPr>
        <p:txBody>
          <a:bodyPr>
            <a:normAutofit/>
          </a:bodyPr>
          <a:lstStyle/>
          <a:p>
            <a:r>
              <a:rPr lang="ja-JP" altLang="en-US" sz="3000" dirty="0" smtClean="0"/>
              <a:t>提案手法の効果を調べる</a:t>
            </a:r>
            <a:endParaRPr lang="en-US" altLang="ja-JP" sz="3000" dirty="0" smtClean="0"/>
          </a:p>
          <a:p>
            <a:pPr lvl="1"/>
            <a:r>
              <a:rPr lang="en-US" altLang="ja-JP" sz="2600" b="1" dirty="0" smtClean="0"/>
              <a:t>Q1:</a:t>
            </a:r>
            <a:r>
              <a:rPr lang="ja-JP" altLang="en-US" sz="2600" dirty="0" smtClean="0"/>
              <a:t>トレースを小さな</a:t>
            </a:r>
            <a:r>
              <a:rPr lang="en-US" altLang="ja-JP" sz="2600" dirty="0" smtClean="0"/>
              <a:t>3-gram</a:t>
            </a:r>
            <a:r>
              <a:rPr lang="ja-JP" altLang="en-US" sz="2600" dirty="0" smtClean="0"/>
              <a:t>集合で表現できるか</a:t>
            </a:r>
            <a:endParaRPr lang="en-US" altLang="ja-JP" sz="2600" dirty="0" smtClean="0"/>
          </a:p>
          <a:p>
            <a:pPr lvl="1"/>
            <a:r>
              <a:rPr kumimoji="1" lang="en-US" altLang="ja-JP" sz="2600" b="1" dirty="0" smtClean="0"/>
              <a:t>Q2:</a:t>
            </a:r>
            <a:r>
              <a:rPr lang="ja-JP" altLang="en-US" sz="2600" dirty="0"/>
              <a:t>従来</a:t>
            </a:r>
            <a:r>
              <a:rPr lang="ja-JP" altLang="en-US" sz="2600" dirty="0" smtClean="0"/>
              <a:t>のカバレッジでは表現</a:t>
            </a:r>
            <a:r>
              <a:rPr kumimoji="1" lang="ja-JP" altLang="en-US" sz="2600" dirty="0" smtClean="0"/>
              <a:t>できない経路はどれぐらい存在するか</a:t>
            </a:r>
            <a:endParaRPr kumimoji="1" lang="en-US" altLang="ja-JP" sz="2600" dirty="0" smtClean="0"/>
          </a:p>
          <a:p>
            <a:pPr lvl="1"/>
            <a:endParaRPr kumimoji="1" lang="en-US" altLang="ja-JP" sz="2600" dirty="0" smtClean="0"/>
          </a:p>
          <a:p>
            <a:pPr marL="914400" lvl="2" indent="0">
              <a:buNone/>
            </a:pPr>
            <a:r>
              <a:rPr lang="ja-JP" altLang="en-US" sz="2800" dirty="0"/>
              <a:t>従来</a:t>
            </a:r>
            <a:r>
              <a:rPr lang="ja-JP" altLang="en-US" sz="2800" dirty="0" smtClean="0"/>
              <a:t>のカバレッジ比較：</a:t>
            </a:r>
            <a:endParaRPr kumimoji="1" lang="en-US" altLang="ja-JP" sz="2800" dirty="0" smtClean="0"/>
          </a:p>
          <a:p>
            <a:pPr lvl="2"/>
            <a:r>
              <a:rPr lang="ja-JP" altLang="en-US" sz="2200" dirty="0"/>
              <a:t>ステートメン</a:t>
            </a:r>
            <a:r>
              <a:rPr lang="ja-JP" altLang="en-US" sz="2200" dirty="0" smtClean="0"/>
              <a:t>トカバレッジ</a:t>
            </a:r>
            <a:endParaRPr lang="en-US" altLang="ja-JP" sz="2200" dirty="0" smtClean="0"/>
          </a:p>
          <a:p>
            <a:pPr lvl="2"/>
            <a:r>
              <a:rPr kumimoji="1" lang="ja-JP" altLang="en-US" sz="2200" dirty="0" smtClean="0"/>
              <a:t>ブランチカバレッジ</a:t>
            </a:r>
            <a:endParaRPr kumimoji="1" lang="en-US" altLang="ja-JP" sz="2200" dirty="0" smtClean="0"/>
          </a:p>
          <a:p>
            <a:pPr lvl="2"/>
            <a:r>
              <a:rPr lang="ja-JP" altLang="en-US" sz="2200" dirty="0" smtClean="0"/>
              <a:t>全</a:t>
            </a:r>
            <a:r>
              <a:rPr lang="en-US" altLang="ja-JP" sz="2200" dirty="0" smtClean="0"/>
              <a:t>du</a:t>
            </a:r>
            <a:r>
              <a:rPr lang="ja-JP" altLang="en-US" sz="2200" dirty="0" smtClean="0"/>
              <a:t>パスカバレッジ</a:t>
            </a:r>
            <a:endParaRPr lang="en-US" altLang="ja-JP" sz="2200" dirty="0" smtClean="0"/>
          </a:p>
          <a:p>
            <a:pPr lvl="1"/>
            <a:endParaRPr kumimoji="1" lang="en-US" altLang="ja-JP" sz="2600" dirty="0" smtClean="0"/>
          </a:p>
        </p:txBody>
      </p:sp>
      <p:sp>
        <p:nvSpPr>
          <p:cNvPr id="4" name="Slide Number Placeholder 3"/>
          <p:cNvSpPr>
            <a:spLocks noGrp="1"/>
          </p:cNvSpPr>
          <p:nvPr>
            <p:ph type="sldNum" sz="quarter" idx="12"/>
          </p:nvPr>
        </p:nvSpPr>
        <p:spPr/>
        <p:txBody>
          <a:bodyPr/>
          <a:lstStyle/>
          <a:p>
            <a:fld id="{9F5033E9-932D-4E41-95C3-341F9A6DAE17}" type="slidenum">
              <a:rPr lang="en-US" altLang="ja-JP" smtClean="0"/>
              <a:pPr/>
              <a:t>8</a:t>
            </a:fld>
            <a:endParaRPr lang="en-US" altLang="ja-JP" dirty="0"/>
          </a:p>
        </p:txBody>
      </p:sp>
    </p:spTree>
    <p:extLst>
      <p:ext uri="{BB962C8B-B14F-4D97-AF65-F5344CB8AC3E}">
        <p14:creationId xmlns:p14="http://schemas.microsoft.com/office/powerpoint/2010/main" val="685083880"/>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2483</TotalTime>
  <Words>2042</Words>
  <Application>Microsoft Office PowerPoint</Application>
  <PresentationFormat>On-screen Show (4:3)</PresentationFormat>
  <Paragraphs>298</Paragraphs>
  <Slides>18</Slides>
  <Notes>15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Sel-CoolMetal-white</vt:lpstr>
      <vt:lpstr>動的依存グラフの3-gramの比較による プログラム動作理解支援</vt:lpstr>
      <vt:lpstr>背景</vt:lpstr>
      <vt:lpstr>実行トレースとは</vt:lpstr>
      <vt:lpstr>トレース比較による プログラムの動作理解</vt:lpstr>
      <vt:lpstr>提案手法：トレースを3-gramに 分解して比較する</vt:lpstr>
      <vt:lpstr>動的依存グラフとは</vt:lpstr>
      <vt:lpstr>動的依存グラフの3-gram分解</vt:lpstr>
      <vt:lpstr>3-gram集合の比較</vt:lpstr>
      <vt:lpstr>ケーススタディ（1/2）</vt:lpstr>
      <vt:lpstr>ケーススタディ（2/2）</vt:lpstr>
      <vt:lpstr>ケーススタディの結果（1/3）： トレースを小さな3-gram集合で表現できるか</vt:lpstr>
      <vt:lpstr>ケーススタディの結果（2/3）: 従来のカバレッジでは表現できない経路はどれぐらいか</vt:lpstr>
      <vt:lpstr>ケーススタディの結果（3/3）: 異なる入力に対する動作の違い</vt:lpstr>
      <vt:lpstr>異なる動作の実例</vt:lpstr>
      <vt:lpstr>まとめ</vt:lpstr>
      <vt:lpstr>PowerPoint Presentation</vt:lpstr>
      <vt:lpstr>提案手法適用によって同一と判断された場合，以下の項目が等しい</vt:lpstr>
      <vt:lpstr>カバレッジ比較で差がない， 3-gramで差があると判断される実行経路</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動的依存グラフの3-gramの比較によるプログラム動作理解支援</dc:title>
  <dc:creator>odkhuu</dc:creator>
  <cp:lastModifiedBy>Odkhuu</cp:lastModifiedBy>
  <cp:revision>174</cp:revision>
  <cp:lastPrinted>2015-02-12T09:54:36Z</cp:lastPrinted>
  <dcterms:created xsi:type="dcterms:W3CDTF">2015-02-08T15:25:57Z</dcterms:created>
  <dcterms:modified xsi:type="dcterms:W3CDTF">2015-02-18T02:34:51Z</dcterms:modified>
</cp:coreProperties>
</file>