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303" r:id="rId4"/>
    <p:sldId id="304" r:id="rId5"/>
    <p:sldId id="259" r:id="rId6"/>
    <p:sldId id="260" r:id="rId7"/>
    <p:sldId id="279" r:id="rId8"/>
    <p:sldId id="270" r:id="rId9"/>
    <p:sldId id="269" r:id="rId10"/>
    <p:sldId id="305" r:id="rId11"/>
    <p:sldId id="306" r:id="rId12"/>
    <p:sldId id="275" r:id="rId13"/>
    <p:sldId id="261" r:id="rId14"/>
    <p:sldId id="295" r:id="rId15"/>
    <p:sldId id="296" r:id="rId16"/>
    <p:sldId id="298" r:id="rId17"/>
    <p:sldId id="299" r:id="rId18"/>
    <p:sldId id="316" r:id="rId19"/>
    <p:sldId id="314" r:id="rId20"/>
    <p:sldId id="310" r:id="rId21"/>
    <p:sldId id="313" r:id="rId22"/>
    <p:sldId id="315" r:id="rId23"/>
    <p:sldId id="307" r:id="rId24"/>
    <p:sldId id="302" r:id="rId25"/>
  </p:sldIdLst>
  <p:sldSz cx="9144000" cy="6858000" type="screen4x3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1A6035"/>
    <a:srgbClr val="CCF4DE"/>
    <a:srgbClr val="3346FB"/>
    <a:srgbClr val="EDF6F7"/>
    <a:srgbClr val="3B3FF3"/>
    <a:srgbClr val="494DE5"/>
    <a:srgbClr val="6262CC"/>
    <a:srgbClr val="FF3737"/>
    <a:srgbClr val="A6E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3038" autoAdjust="0"/>
  </p:normalViewPr>
  <p:slideViewPr>
    <p:cSldViewPr>
      <p:cViewPr varScale="1">
        <p:scale>
          <a:sx n="105" d="100"/>
          <a:sy n="105" d="100"/>
        </p:scale>
        <p:origin x="-102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26F83-0D1C-45AF-82B3-046D187ECFA5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F11F3-C22E-43B1-BFDE-870E7F6F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87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8EF2-6CB9-48C2-AE67-6B581161E572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D7145-4D5B-4BB8-AA31-ED0F032CA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90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059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524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847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015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120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623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256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975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099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632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587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0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60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83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406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47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86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D7145-4D5B-4BB8-AA31-ED0F032CADE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237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FA2ABC7-A9F6-4AA6-959F-8F3A4690C3E4}" type="datetime1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 sz="1800"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7D5CD-7160-44AF-BFD1-3F4DAFE1A74D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C6783-8516-4BE3-A9F2-C91D53BF15D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A41ED2-564C-4E04-B127-DA6FCCD65364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B07C9-9672-446C-9905-21D0ADE4DA2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5CB1CA-1DD7-4521-B404-3E51D1C21DCB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BF0FB649-CAF6-47C7-8793-6679D20694D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A4E74-55DA-4948-A6E0-7D54AEB8CFAB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01943-9E92-4BDC-BC46-0A0528CA96D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B70C1A-9CA8-48DF-9249-7686E074E4AE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E4928-AB1E-43BF-B89D-EC1CBE33488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81A46C-3983-44A6-9860-1348E368C2DA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E3F7B-D560-46EF-A02C-ADB67D35DD8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6D03C-9B88-47E0-B669-F91D8FE20E35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5000C-5EF7-4841-8EDB-236473E6292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C4CE56-7EC8-4D87-A24E-3907BFD5852E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B637A-C3AC-4B3E-AF8D-358AC799984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F59A06-B752-4A88-9A57-0B901280B656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58558-13CC-4383-A944-33965290B5D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D0308E-4B7E-4E85-81C0-65252046E381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B238B-839D-45AA-BD05-A6BEF2660C3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C84AE2C-EB37-4195-8CAD-27ECDF693AA6}" type="datetime1">
              <a:rPr lang="ja-JP" altLang="en-US" smtClean="0"/>
              <a:t>2017/2/14</a:t>
            </a:fld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12B081-9475-481C-880A-17C0658FC74C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683568" y="148478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3200" kern="0" dirty="0" smtClean="0"/>
              <a:t>変数のデータフローを考慮した</a:t>
            </a:r>
            <a:endParaRPr lang="en-US" altLang="ja-JP" sz="3200" kern="0" dirty="0" smtClean="0"/>
          </a:p>
          <a:p>
            <a:r>
              <a:rPr lang="en-US" altLang="ja-JP" sz="3200" kern="0" dirty="0" smtClean="0"/>
              <a:t>API</a:t>
            </a:r>
            <a:r>
              <a:rPr lang="ja-JP" altLang="en-US" sz="3200" kern="0" dirty="0" smtClean="0"/>
              <a:t>利用コード例の検索</a:t>
            </a:r>
            <a:endParaRPr lang="ja-JP" altLang="en-US" sz="3200" kern="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1403648" y="4221088"/>
            <a:ext cx="64008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r"/>
            <a:r>
              <a:rPr lang="ja-JP" altLang="en-US" kern="0" dirty="0" smtClean="0"/>
              <a:t>井上研究室</a:t>
            </a:r>
            <a:endParaRPr lang="en-US" altLang="ja-JP" kern="0" dirty="0" smtClean="0"/>
          </a:p>
          <a:p>
            <a:pPr algn="r"/>
            <a:r>
              <a:rPr lang="ja-JP" altLang="en-US" kern="0" dirty="0" smtClean="0"/>
              <a:t>竹之内 啓太</a:t>
            </a:r>
            <a:endParaRPr lang="ja-JP" altLang="en-US" kern="0" dirty="0"/>
          </a:p>
        </p:txBody>
      </p:sp>
    </p:spTree>
    <p:extLst>
      <p:ext uri="{BB962C8B-B14F-4D97-AF65-F5344CB8AC3E}">
        <p14:creationId xmlns:p14="http://schemas.microsoft.com/office/powerpoint/2010/main" val="42751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特殊</a:t>
            </a:r>
            <a:r>
              <a:rPr lang="ja-JP" altLang="en-US" dirty="0" smtClean="0"/>
              <a:t>トークン③</a:t>
            </a:r>
            <a:r>
              <a:rPr kumimoji="1" lang="ja-JP" altLang="en-US" dirty="0" smtClean="0"/>
              <a:t>：</a:t>
            </a:r>
            <a:r>
              <a:rPr lang="en-US" altLang="ja-JP" b="1" kern="1200" dirty="0">
                <a:solidFill>
                  <a:srgbClr val="000000"/>
                </a:solidFill>
                <a:latin typeface="Consolas"/>
                <a:ea typeface="+mn-ea"/>
                <a:cs typeface="+mn-cs"/>
              </a:rPr>
              <a:t>??</a:t>
            </a:r>
            <a:endParaRPr lang="ja-JP" altLang="en-US" b="1" kern="1200" dirty="0">
              <a:solidFill>
                <a:srgbClr val="000000"/>
              </a:solidFill>
              <a:latin typeface="Consolas"/>
              <a:ea typeface="+mn-ea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67545" y="3258466"/>
            <a:ext cx="2304256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$a = _.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executeQuery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??</a:t>
            </a:r>
            <a:endParaRPr lang="en-US" altLang="ja-JP" sz="1600" b="1" dirty="0">
              <a:solidFill>
                <a:srgbClr val="C00000"/>
              </a:solidFill>
              <a:latin typeface="Consolas"/>
            </a:endParaRP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$a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/>
          <a:lstStyle/>
          <a:p>
            <a:r>
              <a:rPr lang="ja-JP" altLang="en-US" dirty="0" smtClean="0"/>
              <a:t>任意長のトークン列にマッチ</a:t>
            </a:r>
            <a:endParaRPr lang="en-US" altLang="ja-JP" dirty="0" smtClean="0"/>
          </a:p>
          <a:p>
            <a:r>
              <a:rPr lang="en-US" altLang="ja-JP" b="1" u="sng" kern="1200" dirty="0" smtClean="0">
                <a:solidFill>
                  <a:srgbClr val="000000"/>
                </a:solidFill>
                <a:latin typeface="Consolas"/>
              </a:rPr>
              <a:t>$</a:t>
            </a:r>
            <a:r>
              <a:rPr lang="ja-JP" altLang="en-US" u="sng" dirty="0"/>
              <a:t>変数の生存</a:t>
            </a:r>
            <a:r>
              <a:rPr lang="ja-JP" altLang="en-US" u="sng" dirty="0" smtClean="0"/>
              <a:t>区間</a:t>
            </a:r>
            <a:r>
              <a:rPr lang="ja-JP" altLang="en-US" dirty="0" smtClean="0"/>
              <a:t> において最長マッチ</a:t>
            </a:r>
            <a:endParaRPr lang="en-US" altLang="ja-JP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468348" y="2882656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</a:t>
            </a:r>
            <a:endParaRPr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10" name="正方形/長方形 9"/>
          <p:cNvSpPr/>
          <p:nvPr/>
        </p:nvSpPr>
        <p:spPr>
          <a:xfrm>
            <a:off x="2991252" y="3859430"/>
            <a:ext cx="5616624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stmt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en-US" altLang="ja-JP" sz="1600" b="1" dirty="0">
                <a:latin typeface="Consolas"/>
              </a:rPr>
              <a:t>("SELECT </a:t>
            </a:r>
            <a:r>
              <a:rPr lang="en-US" altLang="ja-JP" sz="1600" b="1" dirty="0" smtClean="0">
                <a:latin typeface="Consolas"/>
              </a:rPr>
              <a:t>...");</a:t>
            </a:r>
            <a:endParaRPr lang="en-US" altLang="ja-JP" sz="1600" b="1" dirty="0"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.next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())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commenter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String comment </a:t>
            </a:r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(3);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String date </a:t>
            </a:r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(4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...	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();</a:t>
            </a:r>
            <a:endParaRPr lang="ja-JP" altLang="en-US" sz="1600" b="1" dirty="0"/>
          </a:p>
        </p:txBody>
      </p:sp>
      <p:sp>
        <p:nvSpPr>
          <p:cNvPr id="12" name="スマイル 11"/>
          <p:cNvSpPr/>
          <p:nvPr/>
        </p:nvSpPr>
        <p:spPr>
          <a:xfrm>
            <a:off x="2985712" y="3515359"/>
            <a:ext cx="326710" cy="28803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991252" y="3864911"/>
            <a:ext cx="5616624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stmt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en-US" altLang="ja-JP" sz="1600" b="1" dirty="0">
                <a:latin typeface="Consolas"/>
              </a:rPr>
              <a:t>("SELECT </a:t>
            </a:r>
            <a:r>
              <a:rPr lang="en-US" altLang="ja-JP" sz="1600" b="1" dirty="0" smtClean="0">
                <a:latin typeface="Consolas"/>
              </a:rPr>
              <a:t>...");</a:t>
            </a:r>
            <a:endParaRPr lang="en-US" altLang="ja-JP" sz="1600" b="1" dirty="0"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.next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())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commenter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String comment </a:t>
            </a:r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(3);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String date </a:t>
            </a:r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(4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...	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();</a:t>
            </a:r>
            <a:endParaRPr lang="ja-JP" altLang="en-US" sz="16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3315278" y="3464801"/>
            <a:ext cx="1872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有益なコード例</a:t>
            </a:r>
            <a:endParaRPr lang="ja-JP" altLang="en-US" sz="2000" dirty="0"/>
          </a:p>
        </p:txBody>
      </p:sp>
      <p:sp>
        <p:nvSpPr>
          <p:cNvPr id="17" name="スマイル 16"/>
          <p:cNvSpPr/>
          <p:nvPr/>
        </p:nvSpPr>
        <p:spPr>
          <a:xfrm>
            <a:off x="2985712" y="3520840"/>
            <a:ext cx="326710" cy="28803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1403648" y="4477373"/>
            <a:ext cx="1133104" cy="57947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00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特殊</a:t>
            </a:r>
            <a:r>
              <a:rPr lang="ja-JP" altLang="en-US" dirty="0" smtClean="0"/>
              <a:t>トークン③</a:t>
            </a:r>
            <a:r>
              <a:rPr kumimoji="1" lang="ja-JP" altLang="en-US" dirty="0" smtClean="0"/>
              <a:t>：</a:t>
            </a:r>
            <a:r>
              <a:rPr lang="en-US" altLang="ja-JP" b="1" kern="1200" dirty="0">
                <a:solidFill>
                  <a:srgbClr val="000000"/>
                </a:solidFill>
                <a:latin typeface="Consolas"/>
                <a:ea typeface="+mn-ea"/>
                <a:cs typeface="+mn-cs"/>
              </a:rPr>
              <a:t>??</a:t>
            </a:r>
            <a:endParaRPr lang="ja-JP" altLang="en-US" b="1" kern="1200" dirty="0">
              <a:solidFill>
                <a:srgbClr val="000000"/>
              </a:solidFill>
              <a:latin typeface="Consolas"/>
              <a:ea typeface="+mn-ea"/>
              <a:cs typeface="+mn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/>
          <a:lstStyle/>
          <a:p>
            <a:r>
              <a:rPr lang="ja-JP" altLang="en-US" dirty="0" smtClean="0"/>
              <a:t>任意長のトークン列にマッチ</a:t>
            </a:r>
            <a:endParaRPr lang="en-US" altLang="ja-JP" dirty="0" smtClean="0"/>
          </a:p>
          <a:p>
            <a:r>
              <a:rPr lang="en-US" altLang="ja-JP" b="1" u="sng" kern="1200" dirty="0" smtClean="0">
                <a:solidFill>
                  <a:srgbClr val="000000"/>
                </a:solidFill>
                <a:latin typeface="Consolas"/>
              </a:rPr>
              <a:t>$</a:t>
            </a:r>
            <a:r>
              <a:rPr lang="ja-JP" altLang="en-US" u="sng" dirty="0"/>
              <a:t>変数の生存</a:t>
            </a:r>
            <a:r>
              <a:rPr lang="ja-JP" altLang="en-US" u="sng" dirty="0" smtClean="0"/>
              <a:t>区間</a:t>
            </a:r>
            <a:r>
              <a:rPr lang="ja-JP" altLang="en-US" dirty="0" smtClean="0"/>
              <a:t> において最長マッチ</a:t>
            </a:r>
            <a:endParaRPr lang="en-US" altLang="ja-JP" dirty="0" smtClean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14" name="正方形/長方形 13"/>
          <p:cNvSpPr/>
          <p:nvPr/>
        </p:nvSpPr>
        <p:spPr>
          <a:xfrm>
            <a:off x="3079716" y="5688555"/>
            <a:ext cx="5452724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altLang="ja-JP" sz="1600" b="1" dirty="0">
                <a:latin typeface="Consolas"/>
              </a:rPr>
              <a:t> </a:t>
            </a:r>
            <a:r>
              <a:rPr lang="en-US" altLang="ja-JP" sz="1600" b="1" dirty="0" err="1" smtClean="0">
                <a:latin typeface="Consolas"/>
              </a:rPr>
              <a:t>stmt.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417654" y="5279157"/>
            <a:ext cx="4749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有益でないコード例  </a:t>
            </a:r>
            <a:r>
              <a:rPr lang="en-US" altLang="ja-JP" sz="2000" dirty="0" smtClean="0"/>
              <a:t>–  </a:t>
            </a:r>
            <a:r>
              <a:rPr lang="ja-JP" altLang="en-US" sz="2000" dirty="0" smtClean="0"/>
              <a:t>直後に </a:t>
            </a:r>
            <a:r>
              <a:rPr lang="en-US" altLang="ja-JP" sz="2000" dirty="0" smtClean="0">
                <a:latin typeface="Consolas" panose="020B0609020204030204" pitchFamily="49" charset="0"/>
              </a:rPr>
              <a:t>return</a:t>
            </a:r>
            <a:endParaRPr lang="ja-JP" altLang="en-US" sz="2000" dirty="0">
              <a:latin typeface="Consolas" panose="020B0609020204030204" pitchFamily="49" charset="0"/>
            </a:endParaRPr>
          </a:p>
        </p:txBody>
      </p:sp>
      <p:sp>
        <p:nvSpPr>
          <p:cNvPr id="19" name="スマイル 18"/>
          <p:cNvSpPr/>
          <p:nvPr/>
        </p:nvSpPr>
        <p:spPr>
          <a:xfrm>
            <a:off x="3120620" y="5351380"/>
            <a:ext cx="326710" cy="288032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079716" y="4380305"/>
            <a:ext cx="5452724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　</a:t>
            </a:r>
            <a:r>
              <a:rPr lang="en-US" altLang="ja-JP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(String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sql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){</a:t>
            </a:r>
          </a:p>
          <a:p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　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...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1" name="スマイル 20"/>
          <p:cNvSpPr/>
          <p:nvPr/>
        </p:nvSpPr>
        <p:spPr>
          <a:xfrm>
            <a:off x="3120620" y="4008240"/>
            <a:ext cx="326710" cy="288032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417654" y="3952201"/>
            <a:ext cx="4749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有益でないコード例  </a:t>
            </a:r>
            <a:r>
              <a:rPr lang="en-US" altLang="ja-JP" sz="2000" dirty="0" smtClean="0"/>
              <a:t>–  </a:t>
            </a:r>
            <a:r>
              <a:rPr lang="ja-JP" altLang="en-US" sz="2000" dirty="0" smtClean="0"/>
              <a:t>メソッドの宣言部</a:t>
            </a:r>
            <a:endParaRPr lang="ja-JP" altLang="en-US" sz="2000" dirty="0">
              <a:latin typeface="Consolas" panose="020B0609020204030204" pitchFamily="49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079716" y="3527987"/>
            <a:ext cx="5452724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　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// invoke </a:t>
            </a:r>
            <a:r>
              <a:rPr lang="en-US" altLang="ja-JP" sz="1600" b="1" dirty="0" err="1" smtClean="0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en-US" altLang="ja-JP" sz="1600" b="1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next</a:t>
            </a:r>
          </a:p>
        </p:txBody>
      </p:sp>
      <p:sp>
        <p:nvSpPr>
          <p:cNvPr id="24" name="スマイル 23"/>
          <p:cNvSpPr/>
          <p:nvPr/>
        </p:nvSpPr>
        <p:spPr>
          <a:xfrm>
            <a:off x="3120620" y="3155922"/>
            <a:ext cx="326710" cy="288032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417654" y="3099883"/>
            <a:ext cx="4749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有益でないコード例  </a:t>
            </a:r>
            <a:r>
              <a:rPr lang="en-US" altLang="ja-JP" sz="2000" dirty="0" smtClean="0"/>
              <a:t>–  </a:t>
            </a:r>
            <a:r>
              <a:rPr lang="ja-JP" altLang="en-US" sz="2000" dirty="0" smtClean="0"/>
              <a:t>コメント行</a:t>
            </a:r>
            <a:endParaRPr lang="ja-JP" altLang="en-US" sz="2000" dirty="0">
              <a:latin typeface="Consolas" panose="020B0609020204030204" pitchFamily="49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7545" y="3258466"/>
            <a:ext cx="2304256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$a = _.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executeQuery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??</a:t>
            </a:r>
            <a:endParaRPr lang="en-US" altLang="ja-JP" sz="1600" b="1" dirty="0">
              <a:solidFill>
                <a:srgbClr val="C00000"/>
              </a:solidFill>
              <a:latin typeface="Consolas"/>
            </a:endParaRP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$a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68348" y="2882656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</a:t>
            </a:r>
            <a:endParaRPr lang="ja-JP" altLang="en-US" dirty="0"/>
          </a:p>
        </p:txBody>
      </p:sp>
      <p:sp>
        <p:nvSpPr>
          <p:cNvPr id="28" name="右矢印 27"/>
          <p:cNvSpPr/>
          <p:nvPr/>
        </p:nvSpPr>
        <p:spPr>
          <a:xfrm>
            <a:off x="1403648" y="4477373"/>
            <a:ext cx="1133104" cy="57947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乗算記号 4"/>
          <p:cNvSpPr/>
          <p:nvPr/>
        </p:nvSpPr>
        <p:spPr>
          <a:xfrm>
            <a:off x="1302013" y="4209361"/>
            <a:ext cx="1105070" cy="1105070"/>
          </a:xfrm>
          <a:prstGeom prst="mathMultiply">
            <a:avLst>
              <a:gd name="adj1" fmla="val 835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770049" y="4649978"/>
            <a:ext cx="3795275" cy="608478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4" name="正方形/長方形 13"/>
          <p:cNvSpPr/>
          <p:nvPr/>
        </p:nvSpPr>
        <p:spPr>
          <a:xfrm>
            <a:off x="726447" y="3448488"/>
            <a:ext cx="3838643" cy="594148"/>
          </a:xfrm>
          <a:prstGeom prst="rect">
            <a:avLst/>
          </a:prstGeom>
          <a:solidFill>
            <a:srgbClr val="E5E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正方形/長方形 14"/>
          <p:cNvSpPr/>
          <p:nvPr/>
        </p:nvSpPr>
        <p:spPr>
          <a:xfrm>
            <a:off x="734800" y="5259245"/>
            <a:ext cx="3838643" cy="596464"/>
          </a:xfrm>
          <a:prstGeom prst="rect">
            <a:avLst/>
          </a:prstGeom>
          <a:solidFill>
            <a:srgbClr val="CCF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4869" y="3202083"/>
            <a:ext cx="4041406" cy="2893100"/>
          </a:xfrm>
          <a:prstGeom prst="rect">
            <a:avLst/>
          </a:prstGeom>
          <a:noFill/>
          <a:ln w="19050">
            <a:solidFill>
              <a:srgbClr val="1A6035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300" dirty="0" smtClean="0"/>
              <a:t> private void foo(){</a:t>
            </a:r>
          </a:p>
          <a:p>
            <a:r>
              <a:rPr lang="ja-JP" altLang="en-US" sz="1300" dirty="0"/>
              <a:t> </a:t>
            </a:r>
            <a:r>
              <a:rPr lang="ja-JP" altLang="en-US" sz="1300" dirty="0" smtClean="0"/>
              <a:t>   </a:t>
            </a:r>
            <a:r>
              <a:rPr lang="en-US" altLang="ja-JP" sz="1300" dirty="0" err="1" smtClean="0"/>
              <a:t>rs</a:t>
            </a:r>
            <a:r>
              <a:rPr lang="en-US" altLang="ja-JP" sz="1300" dirty="0" smtClean="0"/>
              <a:t> </a:t>
            </a:r>
            <a:r>
              <a:rPr lang="en-US" altLang="ja-JP" sz="1300" dirty="0"/>
              <a:t>= </a:t>
            </a:r>
            <a:r>
              <a:rPr lang="en-US" altLang="ja-JP" sz="1300" dirty="0" err="1" smtClean="0"/>
              <a:t>stmt.executeQuery</a:t>
            </a:r>
            <a:r>
              <a:rPr lang="en-US" altLang="ja-JP" sz="1300" dirty="0" smtClean="0"/>
              <a:t>(</a:t>
            </a:r>
            <a:r>
              <a:rPr lang="en-US" altLang="ja-JP" sz="1300" dirty="0" err="1" smtClean="0"/>
              <a:t>sql</a:t>
            </a:r>
            <a:r>
              <a:rPr lang="en-US" altLang="ja-JP" sz="1300" dirty="0" smtClean="0"/>
              <a:t>);</a:t>
            </a:r>
            <a:endParaRPr lang="en-US" altLang="ja-JP" sz="1300" dirty="0"/>
          </a:p>
          <a:p>
            <a:r>
              <a:rPr lang="en-US" altLang="ja-JP" sz="1300" dirty="0"/>
              <a:t>    ...</a:t>
            </a:r>
          </a:p>
          <a:p>
            <a:r>
              <a:rPr lang="en-US" altLang="ja-JP" sz="1300" dirty="0"/>
              <a:t>    </a:t>
            </a:r>
            <a:r>
              <a:rPr lang="en-US" altLang="ja-JP" sz="1300" dirty="0" err="1" smtClean="0"/>
              <a:t>rs.close</a:t>
            </a:r>
            <a:r>
              <a:rPr lang="en-US" altLang="ja-JP" sz="1300" dirty="0" smtClean="0"/>
              <a:t>();</a:t>
            </a:r>
            <a:endParaRPr lang="en-US" altLang="ja-JP" sz="1300" dirty="0"/>
          </a:p>
          <a:p>
            <a:r>
              <a:rPr lang="en-US" altLang="ja-JP" sz="1300" dirty="0"/>
              <a:t> </a:t>
            </a:r>
            <a:r>
              <a:rPr lang="en-US" altLang="ja-JP" sz="1300" dirty="0" smtClean="0"/>
              <a:t>}</a:t>
            </a:r>
          </a:p>
          <a:p>
            <a:endParaRPr lang="en-US" altLang="ja-JP" sz="1300" dirty="0" smtClean="0"/>
          </a:p>
          <a:p>
            <a:r>
              <a:rPr lang="en-US" altLang="ja-JP" sz="1300" dirty="0" smtClean="0"/>
              <a:t> </a:t>
            </a:r>
            <a:r>
              <a:rPr lang="en-US" altLang="ja-JP" sz="1300" dirty="0"/>
              <a:t>private void bar(){</a:t>
            </a:r>
          </a:p>
          <a:p>
            <a:r>
              <a:rPr lang="en-US" altLang="ja-JP" sz="1300" dirty="0" smtClean="0"/>
              <a:t>    </a:t>
            </a:r>
            <a:r>
              <a:rPr lang="en-US" altLang="ja-JP" sz="1300" dirty="0" err="1"/>
              <a:t>rs</a:t>
            </a:r>
            <a:r>
              <a:rPr lang="en-US" altLang="ja-JP" sz="1300" dirty="0"/>
              <a:t> = </a:t>
            </a:r>
            <a:r>
              <a:rPr lang="en-US" altLang="ja-JP" sz="1300" dirty="0" err="1" smtClean="0"/>
              <a:t>stmt.executeQuery</a:t>
            </a:r>
            <a:r>
              <a:rPr lang="en-US" altLang="ja-JP" sz="1300" dirty="0" smtClean="0"/>
              <a:t>(sql1);</a:t>
            </a:r>
          </a:p>
          <a:p>
            <a:r>
              <a:rPr lang="en-US" altLang="ja-JP" sz="1300" dirty="0" smtClean="0"/>
              <a:t>    ...</a:t>
            </a:r>
          </a:p>
          <a:p>
            <a:r>
              <a:rPr lang="en-US" altLang="ja-JP" sz="1300" dirty="0"/>
              <a:t> </a:t>
            </a:r>
            <a:r>
              <a:rPr lang="en-US" altLang="ja-JP" sz="1300" dirty="0" smtClean="0"/>
              <a:t>   </a:t>
            </a:r>
            <a:r>
              <a:rPr lang="en-US" altLang="ja-JP" sz="1300" dirty="0" err="1" smtClean="0"/>
              <a:t>rs.close</a:t>
            </a:r>
            <a:r>
              <a:rPr lang="en-US" altLang="ja-JP" sz="1300" dirty="0" smtClean="0"/>
              <a:t>();</a:t>
            </a:r>
          </a:p>
          <a:p>
            <a:r>
              <a:rPr lang="en-US" altLang="ja-JP" sz="1300" dirty="0" smtClean="0"/>
              <a:t>    </a:t>
            </a:r>
            <a:r>
              <a:rPr lang="en-US" altLang="ja-JP" sz="1300" dirty="0" err="1" smtClean="0"/>
              <a:t>rs</a:t>
            </a:r>
            <a:r>
              <a:rPr lang="en-US" altLang="ja-JP" sz="1300" dirty="0" smtClean="0"/>
              <a:t> = </a:t>
            </a:r>
            <a:r>
              <a:rPr lang="en-US" altLang="ja-JP" sz="1300" dirty="0" err="1" smtClean="0"/>
              <a:t>getStmt</a:t>
            </a:r>
            <a:r>
              <a:rPr lang="en-US" altLang="ja-JP" sz="1300" dirty="0" smtClean="0"/>
              <a:t>().</a:t>
            </a:r>
            <a:r>
              <a:rPr lang="en-US" altLang="ja-JP" sz="1300" dirty="0" err="1" smtClean="0"/>
              <a:t>executeQuery</a:t>
            </a:r>
            <a:r>
              <a:rPr lang="en-US" altLang="ja-JP" sz="1300" dirty="0" smtClean="0"/>
              <a:t>(sql2);</a:t>
            </a:r>
            <a:endParaRPr lang="en-US" altLang="ja-JP" sz="1300" dirty="0"/>
          </a:p>
          <a:p>
            <a:r>
              <a:rPr lang="en-US" altLang="ja-JP" sz="1300" dirty="0"/>
              <a:t>    ...</a:t>
            </a:r>
          </a:p>
          <a:p>
            <a:r>
              <a:rPr lang="en-US" altLang="ja-JP" sz="1300" dirty="0"/>
              <a:t> </a:t>
            </a:r>
            <a:r>
              <a:rPr lang="en-US" altLang="ja-JP" sz="1300" dirty="0" smtClean="0"/>
              <a:t>   </a:t>
            </a:r>
            <a:r>
              <a:rPr lang="en-US" altLang="ja-JP" sz="1300" dirty="0" err="1" smtClean="0"/>
              <a:t>rs.close</a:t>
            </a:r>
            <a:r>
              <a:rPr lang="en-US" altLang="ja-JP" sz="1300" dirty="0" smtClean="0"/>
              <a:t>();  </a:t>
            </a:r>
          </a:p>
          <a:p>
            <a:r>
              <a:rPr lang="en-US" altLang="ja-JP" sz="1300" dirty="0"/>
              <a:t> </a:t>
            </a:r>
            <a:r>
              <a:rPr lang="en-US" altLang="ja-JP" sz="1300" dirty="0" smtClean="0"/>
              <a:t> }</a:t>
            </a:r>
            <a:endParaRPr lang="en-US" altLang="ja-JP" sz="1300" dirty="0"/>
          </a:p>
        </p:txBody>
      </p:sp>
      <p:sp>
        <p:nvSpPr>
          <p:cNvPr id="51" name="正方形/長方形 50"/>
          <p:cNvSpPr/>
          <p:nvPr/>
        </p:nvSpPr>
        <p:spPr>
          <a:xfrm>
            <a:off x="4797266" y="1690069"/>
            <a:ext cx="337513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大かっこ 19"/>
          <p:cNvSpPr/>
          <p:nvPr/>
        </p:nvSpPr>
        <p:spPr>
          <a:xfrm>
            <a:off x="795879" y="3491581"/>
            <a:ext cx="132990" cy="531496"/>
          </a:xfrm>
          <a:prstGeom prst="leftBracke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1200" dirty="0">
                <a:solidFill>
                  <a:srgbClr val="000000"/>
                </a:solidFill>
                <a:latin typeface="Consolas"/>
                <a:ea typeface="+mn-ea"/>
                <a:cs typeface="+mn-cs"/>
              </a:rPr>
              <a:t>??</a:t>
            </a:r>
            <a:r>
              <a:rPr lang="en-US" altLang="ja-JP" dirty="0"/>
              <a:t> </a:t>
            </a:r>
            <a:r>
              <a:rPr lang="ja-JP" altLang="en-US" dirty="0" smtClean="0"/>
              <a:t>のマッチする区間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152587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検索クエリ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3693" y="28337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検索</a:t>
            </a:r>
            <a:r>
              <a:rPr lang="ja-JP" altLang="en-US" dirty="0" smtClean="0"/>
              <a:t>対象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97264" y="5488873"/>
            <a:ext cx="3752455" cy="692497"/>
          </a:xfrm>
          <a:prstGeom prst="rect">
            <a:avLst/>
          </a:prstGeom>
          <a:solidFill>
            <a:srgbClr val="CCF4DE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300" dirty="0"/>
              <a:t> </a:t>
            </a:r>
            <a:r>
              <a:rPr lang="en-US" altLang="ja-JP" sz="1300" dirty="0" err="1"/>
              <a:t>rs</a:t>
            </a:r>
            <a:r>
              <a:rPr lang="en-US" altLang="ja-JP" sz="1300" dirty="0"/>
              <a:t> = </a:t>
            </a:r>
            <a:r>
              <a:rPr lang="en-US" altLang="ja-JP" sz="1300" dirty="0" err="1"/>
              <a:t>getStmt</a:t>
            </a:r>
            <a:r>
              <a:rPr lang="en-US" altLang="ja-JP" sz="1300" dirty="0"/>
              <a:t>().</a:t>
            </a:r>
            <a:r>
              <a:rPr lang="en-US" altLang="ja-JP" sz="1300" dirty="0" err="1"/>
              <a:t>executeQuery</a:t>
            </a:r>
            <a:r>
              <a:rPr lang="en-US" altLang="ja-JP" sz="1300" dirty="0"/>
              <a:t>(sql2);</a:t>
            </a:r>
          </a:p>
          <a:p>
            <a:r>
              <a:rPr lang="en-US" altLang="ja-JP" sz="1300" dirty="0"/>
              <a:t> </a:t>
            </a:r>
            <a:r>
              <a:rPr lang="en-US" altLang="ja-JP" sz="1300" dirty="0" smtClean="0"/>
              <a:t>...</a:t>
            </a:r>
            <a:endParaRPr lang="en-US" altLang="ja-JP" sz="1300" dirty="0"/>
          </a:p>
          <a:p>
            <a:r>
              <a:rPr lang="en-US" altLang="ja-JP" sz="1300" dirty="0"/>
              <a:t> </a:t>
            </a:r>
            <a:r>
              <a:rPr lang="en-US" altLang="ja-JP" sz="1300" dirty="0" err="1" smtClean="0"/>
              <a:t>rs.close</a:t>
            </a:r>
            <a:r>
              <a:rPr lang="en-US" altLang="ja-JP" sz="1300" dirty="0"/>
              <a:t>(); </a:t>
            </a:r>
            <a:endParaRPr lang="en-US" altLang="ja-JP" sz="13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97266" y="3399313"/>
            <a:ext cx="3752455" cy="692497"/>
          </a:xfrm>
          <a:prstGeom prst="rect">
            <a:avLst/>
          </a:prstGeom>
          <a:solidFill>
            <a:srgbClr val="E5EEFF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ja-JP" altLang="en-US" sz="1300" dirty="0" smtClean="0"/>
              <a:t> </a:t>
            </a:r>
            <a:r>
              <a:rPr lang="en-US" altLang="ja-JP" sz="1300" dirty="0" err="1" smtClean="0"/>
              <a:t>rs</a:t>
            </a:r>
            <a:r>
              <a:rPr lang="en-US" altLang="ja-JP" sz="1300" dirty="0" smtClean="0"/>
              <a:t> </a:t>
            </a:r>
            <a:r>
              <a:rPr lang="en-US" altLang="ja-JP" sz="1300" dirty="0"/>
              <a:t>= </a:t>
            </a:r>
            <a:r>
              <a:rPr lang="en-US" altLang="ja-JP" sz="1300" dirty="0" err="1"/>
              <a:t>stmt.executeQuery</a:t>
            </a:r>
            <a:r>
              <a:rPr lang="en-US" altLang="ja-JP" sz="1300" dirty="0"/>
              <a:t>(</a:t>
            </a:r>
            <a:r>
              <a:rPr lang="en-US" altLang="ja-JP" sz="1300" dirty="0" err="1"/>
              <a:t>sql</a:t>
            </a:r>
            <a:r>
              <a:rPr lang="en-US" altLang="ja-JP" sz="1300" dirty="0"/>
              <a:t>);</a:t>
            </a:r>
          </a:p>
          <a:p>
            <a:r>
              <a:rPr lang="en-US" altLang="ja-JP" sz="1300" dirty="0"/>
              <a:t> </a:t>
            </a:r>
            <a:r>
              <a:rPr lang="en-US" altLang="ja-JP" sz="1300" dirty="0" smtClean="0"/>
              <a:t>...</a:t>
            </a:r>
            <a:endParaRPr lang="en-US" altLang="ja-JP" sz="1300" dirty="0"/>
          </a:p>
          <a:p>
            <a:r>
              <a:rPr lang="en-US" altLang="ja-JP" sz="1300" dirty="0"/>
              <a:t> </a:t>
            </a:r>
            <a:r>
              <a:rPr lang="en-US" altLang="ja-JP" sz="1300" dirty="0" err="1" smtClean="0"/>
              <a:t>rs.close</a:t>
            </a:r>
            <a:r>
              <a:rPr lang="en-US" altLang="ja-JP" sz="1300" dirty="0"/>
              <a:t>();</a:t>
            </a:r>
            <a:endParaRPr lang="en-US" altLang="ja-JP" sz="13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10947" y="4607968"/>
            <a:ext cx="3752455" cy="692497"/>
          </a:xfrm>
          <a:prstGeom prst="rect">
            <a:avLst/>
          </a:prstGeom>
          <a:solidFill>
            <a:srgbClr val="FFE5E5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300" dirty="0" smtClean="0"/>
              <a:t> </a:t>
            </a:r>
            <a:r>
              <a:rPr lang="en-US" altLang="ja-JP" sz="1300" dirty="0" err="1" smtClean="0"/>
              <a:t>rs</a:t>
            </a:r>
            <a:r>
              <a:rPr lang="en-US" altLang="ja-JP" sz="1300" dirty="0" smtClean="0"/>
              <a:t> </a:t>
            </a:r>
            <a:r>
              <a:rPr lang="en-US" altLang="ja-JP" sz="1300" dirty="0"/>
              <a:t>= </a:t>
            </a:r>
            <a:r>
              <a:rPr lang="en-US" altLang="ja-JP" sz="1300" dirty="0" err="1"/>
              <a:t>stmt.executeQuery</a:t>
            </a:r>
            <a:r>
              <a:rPr lang="en-US" altLang="ja-JP" sz="1300" dirty="0"/>
              <a:t>(sql1);</a:t>
            </a:r>
          </a:p>
          <a:p>
            <a:r>
              <a:rPr lang="en-US" altLang="ja-JP" sz="1300" dirty="0"/>
              <a:t> </a:t>
            </a:r>
            <a:r>
              <a:rPr lang="en-US" altLang="ja-JP" sz="1300" dirty="0" smtClean="0"/>
              <a:t>...</a:t>
            </a:r>
            <a:endParaRPr lang="en-US" altLang="ja-JP" sz="1300" dirty="0"/>
          </a:p>
          <a:p>
            <a:r>
              <a:rPr lang="en-US" altLang="ja-JP" sz="1300" dirty="0"/>
              <a:t> </a:t>
            </a:r>
            <a:r>
              <a:rPr lang="en-US" altLang="ja-JP" sz="1300" dirty="0" err="1" smtClean="0"/>
              <a:t>rs.close</a:t>
            </a:r>
            <a:r>
              <a:rPr lang="en-US" altLang="ja-JP" sz="1300" dirty="0"/>
              <a:t>();</a:t>
            </a:r>
            <a:endParaRPr lang="en-US" altLang="ja-JP" sz="13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35682" y="2833744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マッチするコード片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4832628" y="1690069"/>
            <a:ext cx="31237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ja-JP" altLang="en-US" dirty="0" smtClean="0"/>
              <a:t>変数の生存区間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>
                <a:solidFill>
                  <a:srgbClr val="000000"/>
                </a:solidFill>
                <a:latin typeface="Consolas"/>
              </a:rPr>
              <a:t>$</a:t>
            </a:r>
            <a:r>
              <a:rPr lang="ja-JP" altLang="en-US" dirty="0"/>
              <a:t>変数のスコープが</a:t>
            </a:r>
            <a:r>
              <a:rPr lang="ja-JP" altLang="en-US" dirty="0" smtClean="0"/>
              <a:t>有効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再代入</a:t>
            </a:r>
            <a:r>
              <a:rPr lang="ja-JP" altLang="en-US" dirty="0"/>
              <a:t>が行われない</a:t>
            </a:r>
          </a:p>
        </p:txBody>
      </p:sp>
      <p:sp>
        <p:nvSpPr>
          <p:cNvPr id="13" name="左大かっこ 12"/>
          <p:cNvSpPr/>
          <p:nvPr/>
        </p:nvSpPr>
        <p:spPr>
          <a:xfrm>
            <a:off x="803998" y="4686712"/>
            <a:ext cx="132990" cy="531496"/>
          </a:xfrm>
          <a:prstGeom prst="leftBracke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19" name="左大かっこ 18"/>
          <p:cNvSpPr/>
          <p:nvPr/>
        </p:nvSpPr>
        <p:spPr>
          <a:xfrm>
            <a:off x="803998" y="5300647"/>
            <a:ext cx="132990" cy="531496"/>
          </a:xfrm>
          <a:prstGeom prst="leftBracke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00000"/>
              </a:solidFill>
            </a:endParaRPr>
          </a:p>
        </p:txBody>
      </p:sp>
      <p:cxnSp>
        <p:nvCxnSpPr>
          <p:cNvPr id="38" name="直線コネクタ 37"/>
          <p:cNvCxnSpPr>
            <a:stCxn id="14" idx="3"/>
            <a:endCxn id="10" idx="1"/>
          </p:cNvCxnSpPr>
          <p:nvPr/>
        </p:nvCxnSpPr>
        <p:spPr>
          <a:xfrm>
            <a:off x="4565090" y="3745562"/>
            <a:ext cx="23217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5" idx="3"/>
            <a:endCxn id="9" idx="1"/>
          </p:cNvCxnSpPr>
          <p:nvPr/>
        </p:nvCxnSpPr>
        <p:spPr>
          <a:xfrm>
            <a:off x="4573443" y="5557477"/>
            <a:ext cx="223821" cy="2776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6" idx="3"/>
            <a:endCxn id="11" idx="1"/>
          </p:cNvCxnSpPr>
          <p:nvPr/>
        </p:nvCxnSpPr>
        <p:spPr>
          <a:xfrm>
            <a:off x="4565324" y="4954217"/>
            <a:ext cx="24562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四角形吹き出し 22"/>
          <p:cNvSpPr/>
          <p:nvPr/>
        </p:nvSpPr>
        <p:spPr>
          <a:xfrm>
            <a:off x="2262727" y="5653088"/>
            <a:ext cx="1027778" cy="405241"/>
          </a:xfrm>
          <a:prstGeom prst="wedgeRectCallout">
            <a:avLst>
              <a:gd name="adj1" fmla="val -47769"/>
              <a:gd name="adj2" fmla="val -84157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再代入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2984619" y="4143988"/>
            <a:ext cx="1512168" cy="405241"/>
          </a:xfrm>
          <a:prstGeom prst="wedgeRectCallout">
            <a:avLst>
              <a:gd name="adj1" fmla="val -20970"/>
              <a:gd name="adj2" fmla="val -43131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異なるブロック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32" name="上下矢印 31"/>
          <p:cNvSpPr/>
          <p:nvPr/>
        </p:nvSpPr>
        <p:spPr>
          <a:xfrm>
            <a:off x="2645769" y="4091810"/>
            <a:ext cx="261695" cy="543138"/>
          </a:xfrm>
          <a:prstGeom prst="up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15660" y="1901717"/>
            <a:ext cx="2304256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$a = _.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endParaRPr lang="en-US" altLang="ja-JP" sz="1600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??</a:t>
            </a:r>
            <a:endParaRPr lang="en-US" altLang="ja-JP" sz="1600" b="1" dirty="0">
              <a:solidFill>
                <a:srgbClr val="C00000"/>
              </a:solidFill>
              <a:latin typeface="Consolas"/>
            </a:endParaRP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$a</a:t>
            </a:r>
          </a:p>
        </p:txBody>
      </p:sp>
    </p:spTree>
    <p:extLst>
      <p:ext uri="{BB962C8B-B14F-4D97-AF65-F5344CB8AC3E}">
        <p14:creationId xmlns:p14="http://schemas.microsoft.com/office/powerpoint/2010/main" val="384558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アルゴリズムの概要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024384" y="5559267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2195736" y="5559267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>
            <a:stCxn id="4" idx="6"/>
            <a:endCxn id="5" idx="2"/>
          </p:cNvCxnSpPr>
          <p:nvPr/>
        </p:nvCxnSpPr>
        <p:spPr>
          <a:xfrm>
            <a:off x="1580045" y="5837098"/>
            <a:ext cx="615691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3315845" y="5559267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/>
          <p:cNvCxnSpPr>
            <a:stCxn id="5" idx="6"/>
            <a:endCxn id="7" idx="2"/>
          </p:cNvCxnSpPr>
          <p:nvPr/>
        </p:nvCxnSpPr>
        <p:spPr>
          <a:xfrm>
            <a:off x="2751397" y="5837098"/>
            <a:ext cx="56444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399840" y="5559267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>
            <a:stCxn id="7" idx="6"/>
            <a:endCxn id="11" idx="2"/>
          </p:cNvCxnSpPr>
          <p:nvPr/>
        </p:nvCxnSpPr>
        <p:spPr>
          <a:xfrm>
            <a:off x="3871506" y="5837098"/>
            <a:ext cx="52833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endCxn id="4" idx="1"/>
          </p:cNvCxnSpPr>
          <p:nvPr/>
        </p:nvCxnSpPr>
        <p:spPr>
          <a:xfrm>
            <a:off x="880369" y="5441615"/>
            <a:ext cx="225390" cy="19902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653730" y="5357528"/>
            <a:ext cx="4844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$a</a:t>
            </a:r>
            <a:endParaRPr lang="ja-JP" altLang="en-US" sz="1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54502" y="5357528"/>
            <a:ext cx="35823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=</a:t>
            </a:r>
            <a:endParaRPr lang="ja-JP" altLang="en-US" sz="1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57810" y="4708257"/>
            <a:ext cx="4844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 smtClean="0"/>
              <a:t>_</a:t>
            </a:r>
            <a:endParaRPr lang="ja-JP" altLang="en-US" sz="1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93282" y="5357527"/>
            <a:ext cx="284782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.</a:t>
            </a:r>
            <a:endParaRPr lang="ja-JP" altLang="en-US" sz="1800" dirty="0"/>
          </a:p>
        </p:txBody>
      </p:sp>
      <p:sp>
        <p:nvSpPr>
          <p:cNvPr id="18" name="円/楕円 17"/>
          <p:cNvSpPr/>
          <p:nvPr/>
        </p:nvSpPr>
        <p:spPr>
          <a:xfrm>
            <a:off x="6061454" y="5559267"/>
            <a:ext cx="555661" cy="55566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>
            <a:stCxn id="11" idx="6"/>
            <a:endCxn id="18" idx="2"/>
          </p:cNvCxnSpPr>
          <p:nvPr/>
        </p:nvCxnSpPr>
        <p:spPr>
          <a:xfrm>
            <a:off x="4955501" y="5837098"/>
            <a:ext cx="110595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 rot="1898643">
            <a:off x="4606942" y="5143406"/>
            <a:ext cx="154081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executeQuery</a:t>
            </a:r>
            <a:endParaRPr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7252352" y="5559267"/>
            <a:ext cx="555661" cy="555661"/>
          </a:xfrm>
          <a:prstGeom prst="ellipse">
            <a:avLst/>
          </a:prstGeom>
          <a:solidFill>
            <a:schemeClr val="bg1"/>
          </a:solidFill>
          <a:ln w="53975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>
            <a:stCxn id="18" idx="6"/>
            <a:endCxn id="21" idx="2"/>
          </p:cNvCxnSpPr>
          <p:nvPr/>
        </p:nvCxnSpPr>
        <p:spPr>
          <a:xfrm>
            <a:off x="6617115" y="5837098"/>
            <a:ext cx="635237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22"/>
          <p:cNvCxnSpPr>
            <a:stCxn id="18" idx="1"/>
            <a:endCxn id="18" idx="7"/>
          </p:cNvCxnSpPr>
          <p:nvPr/>
        </p:nvCxnSpPr>
        <p:spPr>
          <a:xfrm rot="5400000" flipH="1" flipV="1">
            <a:off x="6339284" y="5444187"/>
            <a:ext cx="12700" cy="392911"/>
          </a:xfrm>
          <a:prstGeom prst="curvedConnector3">
            <a:avLst>
              <a:gd name="adj1" fmla="val 2440748"/>
            </a:avLst>
          </a:prstGeom>
          <a:noFill/>
          <a:ln w="19050">
            <a:noFill/>
          </a:ln>
        </p:spPr>
      </p:cxnSp>
      <p:sp>
        <p:nvSpPr>
          <p:cNvPr id="24" name="テキスト ボックス 23"/>
          <p:cNvSpPr txBox="1"/>
          <p:nvPr/>
        </p:nvSpPr>
        <p:spPr>
          <a:xfrm>
            <a:off x="6692518" y="5357528"/>
            <a:ext cx="4844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$a</a:t>
            </a:r>
            <a:endParaRPr lang="ja-JP" altLang="en-US" sz="1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98117" y="4810840"/>
            <a:ext cx="4844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1800" dirty="0"/>
              <a:t>??</a:t>
            </a:r>
            <a:endParaRPr lang="ja-JP" altLang="en-US" sz="1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68551" y="2815764"/>
            <a:ext cx="2360409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smtClean="0"/>
              <a:t>$a </a:t>
            </a:r>
            <a:r>
              <a:rPr lang="en-US" altLang="ja-JP" dirty="0"/>
              <a:t>=</a:t>
            </a:r>
            <a:r>
              <a:rPr lang="ja-JP" altLang="en-US" dirty="0"/>
              <a:t> </a:t>
            </a:r>
            <a:r>
              <a:rPr lang="en-US" altLang="ja-JP" dirty="0"/>
              <a:t>_</a:t>
            </a:r>
            <a:r>
              <a:rPr lang="en-US" altLang="ja-JP" dirty="0" smtClean="0"/>
              <a:t>.</a:t>
            </a:r>
            <a:r>
              <a:rPr lang="en-US" altLang="ja-JP" dirty="0" err="1"/>
              <a:t>executeQuery</a:t>
            </a:r>
            <a:endParaRPr lang="en-US" altLang="ja-JP" dirty="0"/>
          </a:p>
          <a:p>
            <a:r>
              <a:rPr lang="en-US" altLang="ja-JP" dirty="0" smtClean="0"/>
              <a:t>??</a:t>
            </a:r>
            <a:endParaRPr lang="en-US" altLang="ja-JP" dirty="0"/>
          </a:p>
          <a:p>
            <a:r>
              <a:rPr lang="en-US" altLang="ja-JP" dirty="0" smtClean="0"/>
              <a:t>$</a:t>
            </a:r>
            <a:r>
              <a:rPr lang="en-US" altLang="ja-JP" dirty="0"/>
              <a:t>a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38703" y="2468026"/>
            <a:ext cx="1098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検索クエリ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65987" y="4708257"/>
            <a:ext cx="183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有限オートマトン</a:t>
            </a:r>
            <a:endParaRPr kumimoji="1" lang="ja-JP" altLang="en-US" dirty="0"/>
          </a:p>
        </p:txBody>
      </p:sp>
      <p:cxnSp>
        <p:nvCxnSpPr>
          <p:cNvPr id="44" name="曲線コネクタ 43"/>
          <p:cNvCxnSpPr>
            <a:stCxn id="18" idx="1"/>
            <a:endCxn id="18" idx="7"/>
          </p:cNvCxnSpPr>
          <p:nvPr/>
        </p:nvCxnSpPr>
        <p:spPr>
          <a:xfrm rot="5400000" flipH="1" flipV="1">
            <a:off x="6339284" y="5444187"/>
            <a:ext cx="12700" cy="392911"/>
          </a:xfrm>
          <a:prstGeom prst="curvedConnector3">
            <a:avLst>
              <a:gd name="adj1" fmla="val 4060748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曲線コネクタ 47"/>
          <p:cNvCxnSpPr>
            <a:stCxn id="7" idx="1"/>
            <a:endCxn id="7" idx="7"/>
          </p:cNvCxnSpPr>
          <p:nvPr/>
        </p:nvCxnSpPr>
        <p:spPr>
          <a:xfrm rot="5400000" flipH="1" flipV="1">
            <a:off x="3593675" y="5444187"/>
            <a:ext cx="12700" cy="392911"/>
          </a:xfrm>
          <a:prstGeom prst="curvedConnector3">
            <a:avLst>
              <a:gd name="adj1" fmla="val 4420748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スライド番号プレースホルダー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309759" y="2568796"/>
            <a:ext cx="91852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import</a:t>
            </a:r>
            <a:endParaRPr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78064" y="223024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検索</a:t>
            </a:r>
            <a:r>
              <a:rPr lang="ja-JP" altLang="en-US" sz="1600" dirty="0" smtClean="0"/>
              <a:t>対象の</a:t>
            </a:r>
            <a:r>
              <a:rPr kumimoji="1" lang="ja-JP" altLang="en-US" sz="1600" dirty="0" smtClean="0"/>
              <a:t>トークン列</a:t>
            </a:r>
            <a:endParaRPr kumimoji="1" lang="ja-JP" altLang="en-US" sz="1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316038" y="2568796"/>
            <a:ext cx="72050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java</a:t>
            </a:r>
            <a:endParaRPr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095576" y="2568796"/>
            <a:ext cx="21561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389026" y="2568796"/>
            <a:ext cx="62872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sql</a:t>
            </a:r>
            <a:endParaRPr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090349" y="2568796"/>
            <a:ext cx="21561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395090" y="2568796"/>
            <a:ext cx="21561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*</a:t>
            </a:r>
            <a:endParaRPr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7693236" y="2568796"/>
            <a:ext cx="603765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・・・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309758" y="2969255"/>
            <a:ext cx="126532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Statement</a:t>
            </a:r>
            <a:endParaRPr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639365" y="2969255"/>
            <a:ext cx="29140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s</a:t>
            </a:r>
            <a:endParaRPr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023235" y="2969255"/>
            <a:ext cx="29140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=</a:t>
            </a:r>
            <a:endParaRPr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99583" y="2969255"/>
            <a:ext cx="75180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conn</a:t>
            </a:r>
            <a:endParaRPr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7221742" y="2972524"/>
            <a:ext cx="607709" cy="338554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・・・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09758" y="3401303"/>
            <a:ext cx="126532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ResultSet</a:t>
            </a:r>
            <a:endParaRPr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639364" y="3401303"/>
            <a:ext cx="41705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rs</a:t>
            </a:r>
            <a:endParaRPr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119051" y="3401303"/>
            <a:ext cx="29140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/>
              <a:t>.</a:t>
            </a:r>
            <a:endParaRPr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483936" y="3401303"/>
            <a:ext cx="166702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executeQuery</a:t>
            </a:r>
            <a:endParaRPr lang="ja-JP" altLang="en-US" dirty="0"/>
          </a:p>
        </p:txBody>
      </p:sp>
      <p:sp>
        <p:nvSpPr>
          <p:cNvPr id="61" name="下矢印 60"/>
          <p:cNvSpPr/>
          <p:nvPr/>
        </p:nvSpPr>
        <p:spPr>
          <a:xfrm>
            <a:off x="4746661" y="4040493"/>
            <a:ext cx="423866" cy="60306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170527" y="4170861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先頭トークンから入力</a:t>
            </a:r>
            <a:endParaRPr kumimoji="1" lang="ja-JP" altLang="en-US" sz="1600" dirty="0"/>
          </a:p>
        </p:txBody>
      </p:sp>
      <p:sp>
        <p:nvSpPr>
          <p:cNvPr id="63" name="下矢印 62"/>
          <p:cNvSpPr/>
          <p:nvPr/>
        </p:nvSpPr>
        <p:spPr>
          <a:xfrm>
            <a:off x="1414219" y="4040493"/>
            <a:ext cx="423866" cy="60306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838085" y="417086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変換</a:t>
            </a:r>
            <a:endParaRPr kumimoji="1" lang="ja-JP" altLang="en-US" sz="1600" dirty="0"/>
          </a:p>
        </p:txBody>
      </p:sp>
      <p:grpSp>
        <p:nvGrpSpPr>
          <p:cNvPr id="65" name="グループ化 64"/>
          <p:cNvGrpSpPr/>
          <p:nvPr/>
        </p:nvGrpSpPr>
        <p:grpSpPr>
          <a:xfrm>
            <a:off x="1136190" y="5137019"/>
            <a:ext cx="315035" cy="376679"/>
            <a:chOff x="1738170" y="5549424"/>
            <a:chExt cx="315035" cy="376679"/>
          </a:xfrm>
        </p:grpSpPr>
        <p:sp>
          <p:nvSpPr>
            <p:cNvPr id="66" name="二等辺三角形 65"/>
            <p:cNvSpPr/>
            <p:nvPr/>
          </p:nvSpPr>
          <p:spPr>
            <a:xfrm>
              <a:off x="1738170" y="5665497"/>
              <a:ext cx="315035" cy="26060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1777550" y="5549424"/>
              <a:ext cx="236276" cy="23627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有限オートマトンベースのマッチング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詳細は論文参照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06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4860033" y="5580511"/>
            <a:ext cx="3669784" cy="757627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820687"/>
          </a:xfrm>
        </p:spPr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アプリケーションとして実装</a:t>
            </a:r>
            <a:endParaRPr lang="en-US" altLang="ja-JP" sz="2800" dirty="0" smtClean="0"/>
          </a:p>
          <a:p>
            <a:r>
              <a:rPr lang="ja-JP" altLang="en-US" dirty="0" smtClean="0"/>
              <a:t>既存のコード検索エンジンから</a:t>
            </a:r>
            <a:r>
              <a:rPr lang="ja-JP" altLang="en-US" dirty="0"/>
              <a:t>コード片</a:t>
            </a:r>
            <a:r>
              <a:rPr lang="ja-JP" altLang="en-US" dirty="0" smtClean="0"/>
              <a:t>をダウンロード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5" name="雲 4"/>
          <p:cNvSpPr/>
          <p:nvPr/>
        </p:nvSpPr>
        <p:spPr>
          <a:xfrm>
            <a:off x="6009998" y="3504778"/>
            <a:ext cx="2595983" cy="1155203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41834 w 43256"/>
              <a:gd name="connsiteY8" fmla="*/ 15213 h 43219"/>
              <a:gd name="connsiteX9" fmla="*/ 40386 w 43256"/>
              <a:gd name="connsiteY9" fmla="*/ 17889 h 43219"/>
              <a:gd name="connsiteX10" fmla="*/ 38360 w 43256"/>
              <a:gd name="connsiteY10" fmla="*/ 5285 h 43219"/>
              <a:gd name="connsiteX11" fmla="*/ 38436 w 43256"/>
              <a:gd name="connsiteY11" fmla="*/ 6549 h 43219"/>
              <a:gd name="connsiteX12" fmla="*/ 29114 w 43256"/>
              <a:gd name="connsiteY12" fmla="*/ 3811 h 43219"/>
              <a:gd name="connsiteX13" fmla="*/ 29856 w 43256"/>
              <a:gd name="connsiteY13" fmla="*/ 2199 h 43219"/>
              <a:gd name="connsiteX14" fmla="*/ 22177 w 43256"/>
              <a:gd name="connsiteY14" fmla="*/ 4579 h 43219"/>
              <a:gd name="connsiteX15" fmla="*/ 22536 w 43256"/>
              <a:gd name="connsiteY15" fmla="*/ 3189 h 43219"/>
              <a:gd name="connsiteX16" fmla="*/ 14036 w 43256"/>
              <a:gd name="connsiteY16" fmla="*/ 5051 h 43219"/>
              <a:gd name="connsiteX17" fmla="*/ 15336 w 43256"/>
              <a:gd name="connsiteY17" fmla="*/ 6399 h 43219"/>
              <a:gd name="connsiteX18" fmla="*/ 4163 w 43256"/>
              <a:gd name="connsiteY18" fmla="*/ 15648 h 43219"/>
              <a:gd name="connsiteX19" fmla="*/ 3936 w 43256"/>
              <a:gd name="connsiteY19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6964 w 43256"/>
              <a:gd name="connsiteY0" fmla="*/ 34758 h 43219"/>
              <a:gd name="connsiteX1" fmla="*/ 5856 w 43256"/>
              <a:gd name="connsiteY1" fmla="*/ 35139 h 43219"/>
              <a:gd name="connsiteX2" fmla="*/ 16514 w 43256"/>
              <a:gd name="connsiteY2" fmla="*/ 38949 h 43219"/>
              <a:gd name="connsiteX3" fmla="*/ 15846 w 43256"/>
              <a:gd name="connsiteY3" fmla="*/ 37209 h 43219"/>
              <a:gd name="connsiteX4" fmla="*/ 28863 w 43256"/>
              <a:gd name="connsiteY4" fmla="*/ 34610 h 43219"/>
              <a:gd name="connsiteX5" fmla="*/ 28596 w 43256"/>
              <a:gd name="connsiteY5" fmla="*/ 36519 h 43219"/>
              <a:gd name="connsiteX6" fmla="*/ 41834 w 43256"/>
              <a:gd name="connsiteY6" fmla="*/ 15213 h 43219"/>
              <a:gd name="connsiteX7" fmla="*/ 40386 w 43256"/>
              <a:gd name="connsiteY7" fmla="*/ 17889 h 43219"/>
              <a:gd name="connsiteX8" fmla="*/ 38360 w 43256"/>
              <a:gd name="connsiteY8" fmla="*/ 5285 h 43219"/>
              <a:gd name="connsiteX9" fmla="*/ 38436 w 43256"/>
              <a:gd name="connsiteY9" fmla="*/ 6549 h 43219"/>
              <a:gd name="connsiteX10" fmla="*/ 29114 w 43256"/>
              <a:gd name="connsiteY10" fmla="*/ 3811 h 43219"/>
              <a:gd name="connsiteX11" fmla="*/ 29856 w 43256"/>
              <a:gd name="connsiteY11" fmla="*/ 2199 h 43219"/>
              <a:gd name="connsiteX12" fmla="*/ 22177 w 43256"/>
              <a:gd name="connsiteY12" fmla="*/ 4579 h 43219"/>
              <a:gd name="connsiteX13" fmla="*/ 22536 w 43256"/>
              <a:gd name="connsiteY13" fmla="*/ 3189 h 43219"/>
              <a:gd name="connsiteX14" fmla="*/ 14036 w 43256"/>
              <a:gd name="connsiteY14" fmla="*/ 5051 h 43219"/>
              <a:gd name="connsiteX15" fmla="*/ 15336 w 43256"/>
              <a:gd name="connsiteY15" fmla="*/ 6399 h 43219"/>
              <a:gd name="connsiteX16" fmla="*/ 4163 w 43256"/>
              <a:gd name="connsiteY16" fmla="*/ 15648 h 43219"/>
              <a:gd name="connsiteX17" fmla="*/ 3936 w 43256"/>
              <a:gd name="connsiteY17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43256" h="43219" fill="none" extrusionOk="0"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t-keita\Documents\lab\master_graduation\final\u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10" y="2599570"/>
            <a:ext cx="4174406" cy="3819408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6330052" y="3728603"/>
            <a:ext cx="202651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コード検索エンジン</a:t>
            </a:r>
          </a:p>
        </p:txBody>
      </p:sp>
      <p:sp>
        <p:nvSpPr>
          <p:cNvPr id="7" name="右矢印 6"/>
          <p:cNvSpPr/>
          <p:nvPr/>
        </p:nvSpPr>
        <p:spPr>
          <a:xfrm>
            <a:off x="4212294" y="3852536"/>
            <a:ext cx="1584176" cy="27940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 rot="10800000">
            <a:off x="4160522" y="4251875"/>
            <a:ext cx="1584176" cy="27940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983218" y="3427756"/>
            <a:ext cx="202812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/>
              <a:t>メソッド名・クラス名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319740" y="4589175"/>
            <a:ext cx="136928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/>
              <a:t>ソースコード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930755" y="5640776"/>
            <a:ext cx="341952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solidFill>
                  <a:schemeClr val="tx1"/>
                </a:solidFill>
              </a:rPr>
              <a:t>ツール導入の手間なし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>
                <a:solidFill>
                  <a:schemeClr val="tx1"/>
                </a:solidFill>
              </a:rPr>
              <a:t>さまざま</a:t>
            </a:r>
            <a:r>
              <a:rPr lang="ja-JP" altLang="en-US" dirty="0">
                <a:solidFill>
                  <a:schemeClr val="tx1"/>
                </a:solidFill>
              </a:rPr>
              <a:t>な </a:t>
            </a:r>
            <a:r>
              <a:rPr lang="en-US" altLang="ja-JP" dirty="0">
                <a:solidFill>
                  <a:schemeClr val="tx1"/>
                </a:solidFill>
              </a:rPr>
              <a:t>API</a:t>
            </a:r>
            <a:r>
              <a:rPr lang="ja-JP" altLang="en-US" dirty="0">
                <a:solidFill>
                  <a:schemeClr val="tx1"/>
                </a:solidFill>
              </a:rPr>
              <a:t> の検索に対応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20739" y="5231649"/>
            <a:ext cx="1194558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/>
              <a:t>その結果</a:t>
            </a:r>
            <a:r>
              <a:rPr lang="en-US" altLang="ja-JP" sz="1600" dirty="0" smtClean="0"/>
              <a:t>…</a:t>
            </a:r>
            <a:endParaRPr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1595438" y="3911556"/>
            <a:ext cx="1666876" cy="690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466799" y="4055460"/>
            <a:ext cx="17530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searchcode.com </a:t>
            </a:r>
          </a:p>
        </p:txBody>
      </p:sp>
    </p:spTree>
    <p:extLst>
      <p:ext uri="{BB962C8B-B14F-4D97-AF65-F5344CB8AC3E}">
        <p14:creationId xmlns:p14="http://schemas.microsoft.com/office/powerpoint/2010/main" val="21045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" y="1600201"/>
            <a:ext cx="8219256" cy="3484984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被験者実験により，提案手法を評価</a:t>
            </a:r>
            <a:endParaRPr lang="en-US" altLang="ja-JP" sz="1600" dirty="0" smtClean="0"/>
          </a:p>
          <a:p>
            <a:r>
              <a:rPr lang="ja-JP" altLang="en-US" dirty="0" smtClean="0"/>
              <a:t>被験者      ： 研究室の</a:t>
            </a:r>
            <a:r>
              <a:rPr lang="en-US" altLang="ja-JP" dirty="0" smtClean="0"/>
              <a:t>M1</a:t>
            </a:r>
            <a:r>
              <a:rPr lang="ja-JP" altLang="en-US" dirty="0" smtClean="0"/>
              <a:t>・</a:t>
            </a:r>
            <a:r>
              <a:rPr lang="en-US" altLang="ja-JP" dirty="0" smtClean="0"/>
              <a:t>M2</a:t>
            </a:r>
            <a:r>
              <a:rPr lang="ja-JP" altLang="en-US" dirty="0" smtClean="0"/>
              <a:t>学生</a:t>
            </a:r>
            <a:r>
              <a:rPr lang="en-US" altLang="ja-JP" dirty="0" smtClean="0"/>
              <a:t>4</a:t>
            </a:r>
            <a:r>
              <a:rPr lang="ja-JP" altLang="en-US" dirty="0" smtClean="0"/>
              <a:t>人ずつ，計</a:t>
            </a:r>
            <a:r>
              <a:rPr lang="en-US" altLang="ja-JP" dirty="0" smtClean="0"/>
              <a:t>8</a:t>
            </a:r>
            <a:r>
              <a:rPr lang="ja-JP" altLang="en-US" dirty="0" smtClean="0"/>
              <a:t>人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600" dirty="0" smtClean="0"/>
          </a:p>
          <a:p>
            <a:r>
              <a:rPr lang="ja-JP" altLang="en-US" dirty="0" smtClean="0"/>
              <a:t>比較対象</a:t>
            </a:r>
            <a:r>
              <a:rPr lang="ja-JP" altLang="en-US" sz="1600" dirty="0" smtClean="0"/>
              <a:t> </a:t>
            </a:r>
            <a:r>
              <a:rPr lang="ja-JP" altLang="en-US" sz="1800" dirty="0" smtClean="0"/>
              <a:t> </a:t>
            </a:r>
            <a:r>
              <a:rPr lang="ja-JP" altLang="en-US" dirty="0" smtClean="0"/>
              <a:t> ： 既存のコード検索エンジン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実験タスク</a:t>
            </a:r>
            <a:r>
              <a:rPr lang="ja-JP" altLang="en-US" sz="1800" dirty="0" smtClean="0"/>
              <a:t> </a:t>
            </a:r>
            <a:r>
              <a:rPr lang="ja-JP" altLang="en-US" dirty="0" smtClean="0"/>
              <a:t>： </a:t>
            </a:r>
            <a:r>
              <a:rPr lang="en-US" altLang="ja-JP" dirty="0" smtClean="0"/>
              <a:t>API</a:t>
            </a:r>
            <a:r>
              <a:rPr lang="ja-JP" altLang="en-US" dirty="0" smtClean="0"/>
              <a:t> を利用する</a:t>
            </a:r>
            <a:r>
              <a:rPr lang="ja-JP" altLang="en-US" u="sng" dirty="0" smtClean="0"/>
              <a:t>プログラミング</a:t>
            </a:r>
            <a:r>
              <a:rPr lang="ja-JP" altLang="en-US" dirty="0" smtClean="0"/>
              <a:t>タスク（２題）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先行</a:t>
            </a:r>
            <a:r>
              <a:rPr lang="ja-JP" altLang="en-US" dirty="0"/>
              <a:t>研究</a:t>
            </a:r>
            <a:r>
              <a:rPr lang="en-US" altLang="ja-JP" sz="2000" dirty="0"/>
              <a:t>[2]</a:t>
            </a:r>
            <a:r>
              <a:rPr lang="ja-JP" altLang="en-US" sz="2000" dirty="0"/>
              <a:t> </a:t>
            </a:r>
            <a:r>
              <a:rPr lang="ja-JP" altLang="en-US" dirty="0"/>
              <a:t>のもの</a:t>
            </a:r>
            <a:r>
              <a:rPr lang="ja-JP" altLang="en-US" dirty="0" smtClean="0"/>
              <a:t>をそのまま使用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/>
              <a:t>タスクにつき</a:t>
            </a:r>
            <a:r>
              <a:rPr lang="en-US" altLang="ja-JP" dirty="0"/>
              <a:t>40</a:t>
            </a:r>
            <a:r>
              <a:rPr lang="ja-JP" altLang="en-US" dirty="0" smtClean="0"/>
              <a:t>分</a:t>
            </a:r>
            <a:endParaRPr lang="en-US" altLang="ja-JP" dirty="0"/>
          </a:p>
          <a:p>
            <a:pPr lvl="1"/>
            <a:r>
              <a:rPr lang="ja-JP" altLang="en-US" dirty="0"/>
              <a:t>使用するクラス名・インターフェース名をヒントと</a:t>
            </a:r>
            <a:r>
              <a:rPr lang="ja-JP" altLang="en-US" dirty="0" smtClean="0"/>
              <a:t>して記載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611560" y="5589240"/>
            <a:ext cx="7891904" cy="646331"/>
          </a:xfrm>
          <a:prstGeom prst="rect">
            <a:avLst/>
          </a:prstGeom>
          <a:solidFill>
            <a:schemeClr val="accent3"/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it-IT" altLang="ja-JP" dirty="0" smtClean="0"/>
              <a:t>[2] Laura Moreno, Gabriele </a:t>
            </a:r>
            <a:r>
              <a:rPr lang="it-IT" altLang="ja-JP" dirty="0"/>
              <a:t>Bavota, Massimiliano Di Penta, Rocco Oliveto</a:t>
            </a:r>
            <a:r>
              <a:rPr lang="it-IT" altLang="ja-JP" dirty="0" smtClean="0"/>
              <a:t>,</a:t>
            </a:r>
          </a:p>
          <a:p>
            <a:r>
              <a:rPr lang="it-IT" altLang="ja-JP" dirty="0" smtClean="0"/>
              <a:t>     and </a:t>
            </a:r>
            <a:r>
              <a:rPr lang="it-IT" altLang="ja-JP" dirty="0"/>
              <a:t>Andrian</a:t>
            </a:r>
            <a:r>
              <a:rPr lang="ja-JP" altLang="en-US" dirty="0"/>
              <a:t> </a:t>
            </a:r>
            <a:r>
              <a:rPr lang="en-US" altLang="ja-JP" dirty="0"/>
              <a:t>Marcus. “How can I</a:t>
            </a:r>
            <a:r>
              <a:rPr lang="en-US" altLang="ja-JP" dirty="0" smtClean="0"/>
              <a:t> </a:t>
            </a:r>
            <a:r>
              <a:rPr lang="en-US" altLang="ja-JP" dirty="0"/>
              <a:t>use this method</a:t>
            </a:r>
            <a:r>
              <a:rPr lang="en-US" altLang="ja-JP" dirty="0" smtClean="0"/>
              <a:t>?”, ICSE 2015</a:t>
            </a:r>
            <a:endParaRPr lang="ja-JP" altLang="en-US" dirty="0"/>
          </a:p>
        </p:txBody>
      </p:sp>
      <p:sp>
        <p:nvSpPr>
          <p:cNvPr id="7" name="雲 6"/>
          <p:cNvSpPr/>
          <p:nvPr/>
        </p:nvSpPr>
        <p:spPr>
          <a:xfrm>
            <a:off x="5913640" y="2560742"/>
            <a:ext cx="2018837" cy="518405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41834 w 43256"/>
              <a:gd name="connsiteY8" fmla="*/ 15213 h 43219"/>
              <a:gd name="connsiteX9" fmla="*/ 40386 w 43256"/>
              <a:gd name="connsiteY9" fmla="*/ 17889 h 43219"/>
              <a:gd name="connsiteX10" fmla="*/ 38360 w 43256"/>
              <a:gd name="connsiteY10" fmla="*/ 5285 h 43219"/>
              <a:gd name="connsiteX11" fmla="*/ 38436 w 43256"/>
              <a:gd name="connsiteY11" fmla="*/ 6549 h 43219"/>
              <a:gd name="connsiteX12" fmla="*/ 29114 w 43256"/>
              <a:gd name="connsiteY12" fmla="*/ 3811 h 43219"/>
              <a:gd name="connsiteX13" fmla="*/ 29856 w 43256"/>
              <a:gd name="connsiteY13" fmla="*/ 2199 h 43219"/>
              <a:gd name="connsiteX14" fmla="*/ 22177 w 43256"/>
              <a:gd name="connsiteY14" fmla="*/ 4579 h 43219"/>
              <a:gd name="connsiteX15" fmla="*/ 22536 w 43256"/>
              <a:gd name="connsiteY15" fmla="*/ 3189 h 43219"/>
              <a:gd name="connsiteX16" fmla="*/ 14036 w 43256"/>
              <a:gd name="connsiteY16" fmla="*/ 5051 h 43219"/>
              <a:gd name="connsiteX17" fmla="*/ 15336 w 43256"/>
              <a:gd name="connsiteY17" fmla="*/ 6399 h 43219"/>
              <a:gd name="connsiteX18" fmla="*/ 4163 w 43256"/>
              <a:gd name="connsiteY18" fmla="*/ 15648 h 43219"/>
              <a:gd name="connsiteX19" fmla="*/ 3936 w 43256"/>
              <a:gd name="connsiteY19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6964 w 43256"/>
              <a:gd name="connsiteY0" fmla="*/ 34758 h 43219"/>
              <a:gd name="connsiteX1" fmla="*/ 5856 w 43256"/>
              <a:gd name="connsiteY1" fmla="*/ 35139 h 43219"/>
              <a:gd name="connsiteX2" fmla="*/ 16514 w 43256"/>
              <a:gd name="connsiteY2" fmla="*/ 38949 h 43219"/>
              <a:gd name="connsiteX3" fmla="*/ 15846 w 43256"/>
              <a:gd name="connsiteY3" fmla="*/ 37209 h 43219"/>
              <a:gd name="connsiteX4" fmla="*/ 28863 w 43256"/>
              <a:gd name="connsiteY4" fmla="*/ 34610 h 43219"/>
              <a:gd name="connsiteX5" fmla="*/ 28596 w 43256"/>
              <a:gd name="connsiteY5" fmla="*/ 36519 h 43219"/>
              <a:gd name="connsiteX6" fmla="*/ 41834 w 43256"/>
              <a:gd name="connsiteY6" fmla="*/ 15213 h 43219"/>
              <a:gd name="connsiteX7" fmla="*/ 40386 w 43256"/>
              <a:gd name="connsiteY7" fmla="*/ 17889 h 43219"/>
              <a:gd name="connsiteX8" fmla="*/ 38360 w 43256"/>
              <a:gd name="connsiteY8" fmla="*/ 5285 h 43219"/>
              <a:gd name="connsiteX9" fmla="*/ 38436 w 43256"/>
              <a:gd name="connsiteY9" fmla="*/ 6549 h 43219"/>
              <a:gd name="connsiteX10" fmla="*/ 29114 w 43256"/>
              <a:gd name="connsiteY10" fmla="*/ 3811 h 43219"/>
              <a:gd name="connsiteX11" fmla="*/ 29856 w 43256"/>
              <a:gd name="connsiteY11" fmla="*/ 2199 h 43219"/>
              <a:gd name="connsiteX12" fmla="*/ 22177 w 43256"/>
              <a:gd name="connsiteY12" fmla="*/ 4579 h 43219"/>
              <a:gd name="connsiteX13" fmla="*/ 22536 w 43256"/>
              <a:gd name="connsiteY13" fmla="*/ 3189 h 43219"/>
              <a:gd name="connsiteX14" fmla="*/ 14036 w 43256"/>
              <a:gd name="connsiteY14" fmla="*/ 5051 h 43219"/>
              <a:gd name="connsiteX15" fmla="*/ 15336 w 43256"/>
              <a:gd name="connsiteY15" fmla="*/ 6399 h 43219"/>
              <a:gd name="connsiteX16" fmla="*/ 4163 w 43256"/>
              <a:gd name="connsiteY16" fmla="*/ 15648 h 43219"/>
              <a:gd name="connsiteX17" fmla="*/ 3936 w 43256"/>
              <a:gd name="connsiteY17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43256" h="43219" fill="none" extrusionOk="0"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84168" y="2650667"/>
            <a:ext cx="1728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searchcode.com </a:t>
            </a:r>
          </a:p>
        </p:txBody>
      </p:sp>
    </p:spTree>
    <p:extLst>
      <p:ext uri="{BB962C8B-B14F-4D97-AF65-F5344CB8AC3E}">
        <p14:creationId xmlns:p14="http://schemas.microsoft.com/office/powerpoint/2010/main" val="24006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174214" y="4293419"/>
            <a:ext cx="7244031" cy="461665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155405" y="2715465"/>
            <a:ext cx="7262840" cy="954109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調査項目と結果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312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調査項目は</a:t>
            </a:r>
            <a:r>
              <a:rPr lang="en-US" altLang="ja-JP" dirty="0"/>
              <a:t>3</a:t>
            </a:r>
            <a:r>
              <a:rPr lang="ja-JP" altLang="en-US" dirty="0" smtClean="0"/>
              <a:t>つ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1217445" y="2714100"/>
            <a:ext cx="7027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実験後，</a:t>
            </a:r>
            <a:r>
              <a:rPr lang="en-US" altLang="ja-JP" sz="2400" dirty="0" smtClean="0"/>
              <a:t>8</a:t>
            </a:r>
            <a:r>
              <a:rPr lang="ja-JP" altLang="en-US" sz="2400" dirty="0"/>
              <a:t>人中</a:t>
            </a:r>
            <a:r>
              <a:rPr lang="en-US" altLang="ja-JP" sz="2400" dirty="0"/>
              <a:t>7</a:t>
            </a:r>
            <a:r>
              <a:rPr lang="ja-JP" altLang="en-US" sz="2400" dirty="0"/>
              <a:t>人</a:t>
            </a:r>
            <a:r>
              <a:rPr lang="ja-JP" altLang="en-US" sz="2400" dirty="0" smtClean="0"/>
              <a:t>が 「</a:t>
            </a:r>
            <a:r>
              <a:rPr lang="ja-JP" altLang="en-US" sz="2400" dirty="0"/>
              <a:t>どちらかというと容易</a:t>
            </a:r>
            <a:r>
              <a:rPr lang="ja-JP" altLang="en-US" sz="2400" dirty="0" smtClean="0"/>
              <a:t>」と回答．</a:t>
            </a:r>
            <a:endParaRPr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1184672" y="4293419"/>
            <a:ext cx="6591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平均で </a:t>
            </a:r>
            <a:r>
              <a:rPr lang="en-US" altLang="ja-JP" sz="2400" dirty="0" smtClean="0"/>
              <a:t>5 </a:t>
            </a:r>
            <a:r>
              <a:rPr lang="ja-JP" altLang="en-US" sz="2400" dirty="0" smtClean="0"/>
              <a:t>秒程度．インタラクティブな検索にも対応</a:t>
            </a:r>
            <a:endParaRPr lang="en-US" altLang="ja-JP" sz="24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1280607" y="5530644"/>
            <a:ext cx="1866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この後，説明</a:t>
            </a:r>
            <a:endParaRPr lang="ja-JP" altLang="en-US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785595" y="5068979"/>
            <a:ext cx="7254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ja-JP" altLang="en-US" sz="2400" kern="0" dirty="0" smtClean="0">
                <a:solidFill>
                  <a:srgbClr val="000000"/>
                </a:solidFill>
              </a:rPr>
              <a:t> </a:t>
            </a:r>
            <a:r>
              <a:rPr lang="ja-JP" altLang="en-US" sz="2400" kern="0" dirty="0">
                <a:solidFill>
                  <a:srgbClr val="000000"/>
                </a:solidFill>
              </a:rPr>
              <a:t>「提案手法は </a:t>
            </a:r>
            <a:r>
              <a:rPr lang="en-US" altLang="ja-JP" sz="2400" b="1" kern="0" dirty="0">
                <a:solidFill>
                  <a:srgbClr val="000000"/>
                </a:solidFill>
              </a:rPr>
              <a:t>API </a:t>
            </a:r>
            <a:r>
              <a:rPr lang="ja-JP" altLang="en-US" sz="2400" kern="0" dirty="0">
                <a:solidFill>
                  <a:srgbClr val="000000"/>
                </a:solidFill>
              </a:rPr>
              <a:t>理解支援として有用か？」</a:t>
            </a:r>
            <a:endParaRPr lang="en-US" altLang="ja-JP" sz="2400" kern="0" dirty="0">
              <a:solidFill>
                <a:srgbClr val="00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18014" y="2163812"/>
            <a:ext cx="7182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ja-JP" altLang="en-US" sz="2400" kern="0" dirty="0" smtClean="0">
                <a:solidFill>
                  <a:srgbClr val="000000"/>
                </a:solidFill>
              </a:rPr>
              <a:t> </a:t>
            </a:r>
            <a:r>
              <a:rPr lang="ja-JP" altLang="en-US" sz="2400" kern="0" dirty="0">
                <a:solidFill>
                  <a:srgbClr val="000000"/>
                </a:solidFill>
              </a:rPr>
              <a:t>「検索クエリの記述は容易か？」</a:t>
            </a:r>
            <a:endParaRPr lang="en-US" altLang="ja-JP" sz="2400" kern="0" dirty="0">
              <a:solidFill>
                <a:srgbClr val="00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18014" y="3831754"/>
            <a:ext cx="689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ja-JP" altLang="en-US" sz="2400" kern="0" dirty="0" smtClean="0">
                <a:solidFill>
                  <a:srgbClr val="000000"/>
                </a:solidFill>
              </a:rPr>
              <a:t> </a:t>
            </a:r>
            <a:r>
              <a:rPr lang="ja-JP" altLang="en-US" sz="2400" kern="0" dirty="0">
                <a:solidFill>
                  <a:srgbClr val="000000"/>
                </a:solidFill>
              </a:rPr>
              <a:t>「検索にかかる時間はどれくらいか？」</a:t>
            </a:r>
            <a:endParaRPr lang="en-US" altLang="ja-JP" sz="2400" kern="0" dirty="0">
              <a:solidFill>
                <a:srgbClr val="00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213026" y="3175765"/>
            <a:ext cx="7146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「使っているうちに理解してきた」という意見が多かった</a:t>
            </a:r>
            <a:endParaRPr lang="ja-JP" altLang="en-US" sz="2400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758530" y="5584618"/>
            <a:ext cx="523952" cy="336674"/>
            <a:chOff x="415331" y="2661103"/>
            <a:chExt cx="523952" cy="336674"/>
          </a:xfrm>
        </p:grpSpPr>
        <p:sp>
          <p:nvSpPr>
            <p:cNvPr id="31" name="下矢印 30"/>
            <p:cNvSpPr/>
            <p:nvPr/>
          </p:nvSpPr>
          <p:spPr>
            <a:xfrm rot="16200000">
              <a:off x="516342" y="2590191"/>
              <a:ext cx="336674" cy="478498"/>
            </a:xfrm>
            <a:prstGeom prst="downArrow">
              <a:avLst>
                <a:gd name="adj1" fmla="val 55314"/>
                <a:gd name="adj2" fmla="val 47304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15331" y="2681920"/>
              <a:ext cx="52395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>
                <a:defRPr sz="2000">
                  <a:solidFill>
                    <a:schemeClr val="bg1"/>
                  </a:solidFill>
                  <a:latin typeface="+mj-ea"/>
                  <a:ea typeface="+mj-ea"/>
                </a:defRPr>
              </a:lvl1pPr>
            </a:lstStyle>
            <a:p>
              <a:r>
                <a:rPr lang="ja-JP" altLang="en-US" sz="1200" dirty="0" smtClean="0"/>
                <a:t>結果</a:t>
              </a:r>
              <a:endParaRPr lang="ja-JP" altLang="en-US" sz="1200" dirty="0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690949" y="2715465"/>
            <a:ext cx="523952" cy="336674"/>
            <a:chOff x="415331" y="2661103"/>
            <a:chExt cx="523952" cy="336674"/>
          </a:xfrm>
        </p:grpSpPr>
        <p:sp>
          <p:nvSpPr>
            <p:cNvPr id="42" name="下矢印 41"/>
            <p:cNvSpPr/>
            <p:nvPr/>
          </p:nvSpPr>
          <p:spPr>
            <a:xfrm rot="16200000">
              <a:off x="516342" y="2590191"/>
              <a:ext cx="336674" cy="478498"/>
            </a:xfrm>
            <a:prstGeom prst="downArrow">
              <a:avLst>
                <a:gd name="adj1" fmla="val 55314"/>
                <a:gd name="adj2" fmla="val 47304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15331" y="2681920"/>
              <a:ext cx="52395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>
                <a:defRPr sz="2000">
                  <a:solidFill>
                    <a:schemeClr val="bg1"/>
                  </a:solidFill>
                  <a:latin typeface="+mj-ea"/>
                  <a:ea typeface="+mj-ea"/>
                </a:defRPr>
              </a:lvl1pPr>
            </a:lstStyle>
            <a:p>
              <a:r>
                <a:rPr lang="ja-JP" altLang="en-US" sz="1200" dirty="0" smtClean="0"/>
                <a:t>結果</a:t>
              </a:r>
              <a:endParaRPr lang="ja-JP" altLang="en-US" sz="1200" dirty="0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690949" y="4293419"/>
            <a:ext cx="523952" cy="336674"/>
            <a:chOff x="415331" y="2661103"/>
            <a:chExt cx="523952" cy="336674"/>
          </a:xfrm>
        </p:grpSpPr>
        <p:sp>
          <p:nvSpPr>
            <p:cNvPr id="45" name="下矢印 44"/>
            <p:cNvSpPr/>
            <p:nvPr/>
          </p:nvSpPr>
          <p:spPr>
            <a:xfrm rot="16200000">
              <a:off x="516342" y="2590191"/>
              <a:ext cx="336674" cy="478498"/>
            </a:xfrm>
            <a:prstGeom prst="downArrow">
              <a:avLst>
                <a:gd name="adj1" fmla="val 55314"/>
                <a:gd name="adj2" fmla="val 47304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15331" y="2681920"/>
              <a:ext cx="52395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>
                <a:defRPr sz="2000">
                  <a:solidFill>
                    <a:schemeClr val="bg1"/>
                  </a:solidFill>
                  <a:latin typeface="+mj-ea"/>
                  <a:ea typeface="+mj-ea"/>
                </a:defRPr>
              </a:lvl1pPr>
            </a:lstStyle>
            <a:p>
              <a:r>
                <a:rPr lang="ja-JP" altLang="en-US" sz="1200" dirty="0" smtClean="0"/>
                <a:t>結果</a:t>
              </a:r>
              <a:endParaRPr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747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7" grpId="0"/>
      <p:bldP spid="9" grpId="0"/>
      <p:bldP spid="11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802039" y="4893256"/>
            <a:ext cx="7560841" cy="1287471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ja-JP" altLang="en-US" sz="3200" dirty="0" smtClean="0"/>
              <a:t>提案</a:t>
            </a:r>
            <a:r>
              <a:rPr lang="ja-JP" altLang="en-US" sz="3200" dirty="0"/>
              <a:t>手法は </a:t>
            </a:r>
            <a:r>
              <a:rPr lang="en-US" altLang="ja-JP" sz="3200" b="1" dirty="0"/>
              <a:t>API </a:t>
            </a:r>
            <a:r>
              <a:rPr lang="ja-JP" altLang="en-US" sz="3200" dirty="0"/>
              <a:t>理解支援として有用か</a:t>
            </a:r>
            <a:r>
              <a:rPr lang="ja-JP" altLang="en-US" sz="3200" dirty="0" smtClean="0"/>
              <a:t>？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1975" y="5015731"/>
            <a:ext cx="5933959" cy="42949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200" dirty="0" smtClean="0"/>
              <a:t>タスク</a:t>
            </a:r>
            <a:r>
              <a:rPr lang="en-US" altLang="ja-JP" sz="2200" dirty="0" smtClean="0"/>
              <a:t>2</a:t>
            </a:r>
            <a:r>
              <a:rPr lang="ja-JP" altLang="en-US" sz="2200" dirty="0" smtClean="0"/>
              <a:t> は「</a:t>
            </a:r>
            <a:r>
              <a:rPr lang="en-US" altLang="ja-JP" sz="2200" dirty="0" smtClean="0"/>
              <a:t>static </a:t>
            </a:r>
            <a:r>
              <a:rPr lang="ja-JP" altLang="en-US" sz="2200" dirty="0" smtClean="0"/>
              <a:t>メソッドの利用方法」について</a:t>
            </a:r>
            <a:endParaRPr lang="en-US" altLang="ja-JP" sz="2200" dirty="0" smtClean="0"/>
          </a:p>
          <a:p>
            <a:pPr marL="0" indent="0">
              <a:buNone/>
            </a:pPr>
            <a:endParaRPr lang="en-US" altLang="ja-JP" sz="2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17</a:t>
            </a:fld>
            <a:endParaRPr lang="en-US" altLang="ja-JP" dirty="0"/>
          </a:p>
        </p:txBody>
      </p:sp>
      <p:sp>
        <p:nvSpPr>
          <p:cNvPr id="13" name="正方形/長方形 12"/>
          <p:cNvSpPr/>
          <p:nvPr/>
        </p:nvSpPr>
        <p:spPr>
          <a:xfrm>
            <a:off x="6733625" y="2075928"/>
            <a:ext cx="188602" cy="4551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>
            <a:stCxn id="13" idx="1"/>
            <a:endCxn id="13" idx="3"/>
          </p:cNvCxnSpPr>
          <p:nvPr/>
        </p:nvCxnSpPr>
        <p:spPr>
          <a:xfrm>
            <a:off x="6733625" y="2303519"/>
            <a:ext cx="1886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6733625" y="2647019"/>
            <a:ext cx="188602" cy="455181"/>
          </a:xfrm>
          <a:prstGeom prst="rect">
            <a:avLst/>
          </a:prstGeom>
          <a:solidFill>
            <a:schemeClr val="bg1"/>
          </a:solidFill>
          <a:ln w="12700">
            <a:solidFill>
              <a:srgbClr val="3346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17" idx="1"/>
            <a:endCxn id="17" idx="3"/>
          </p:cNvCxnSpPr>
          <p:nvPr/>
        </p:nvCxnSpPr>
        <p:spPr>
          <a:xfrm>
            <a:off x="6733625" y="2874610"/>
            <a:ext cx="188602" cy="0"/>
          </a:xfrm>
          <a:prstGeom prst="line">
            <a:avLst/>
          </a:prstGeom>
          <a:ln w="28575">
            <a:solidFill>
              <a:srgbClr val="3346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7038437" y="2111370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・・・既存手法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38437" y="2690980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・・・提案手法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4827" y="2531109"/>
            <a:ext cx="430887" cy="10509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/>
              <a:t>得点率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％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29925" y="4360287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タスク</a:t>
            </a:r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06189" y="4360286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タスク</a:t>
            </a:r>
            <a:r>
              <a:rPr kumimoji="1" lang="en-US" altLang="ja-JP" sz="1600" dirty="0" smtClean="0"/>
              <a:t>2</a:t>
            </a:r>
            <a:endParaRPr kumimoji="1" lang="ja-JP" altLang="en-US" sz="1600" dirty="0"/>
          </a:p>
        </p:txBody>
      </p:sp>
      <p:pic>
        <p:nvPicPr>
          <p:cNvPr id="5" name="Picture 2" descr="C:\Users\t-keita\Documents\pleiades\workspace\master_thesis\experiment\resullt\task12_for_p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268" y="1731432"/>
            <a:ext cx="5497513" cy="261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1853861" y="1731432"/>
            <a:ext cx="2003163" cy="265893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 rot="16200000">
            <a:off x="1851353" y="5567972"/>
            <a:ext cx="339105" cy="367535"/>
          </a:xfrm>
          <a:prstGeom prst="downArrow">
            <a:avLst>
              <a:gd name="adj1" fmla="val 55314"/>
              <a:gd name="adj2" fmla="val 4730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/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 bwMode="auto">
          <a:xfrm>
            <a:off x="2229435" y="5536992"/>
            <a:ext cx="5256584" cy="42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sz="2200" kern="0" dirty="0" smtClean="0"/>
              <a:t>そもそもメソッドの利用はあまり難しくない</a:t>
            </a:r>
            <a:endParaRPr lang="en-US" altLang="ja-JP" sz="2200" kern="0" dirty="0" smtClean="0"/>
          </a:p>
        </p:txBody>
      </p:sp>
      <p:sp>
        <p:nvSpPr>
          <p:cNvPr id="12" name="円/楕円 11"/>
          <p:cNvSpPr/>
          <p:nvPr/>
        </p:nvSpPr>
        <p:spPr>
          <a:xfrm>
            <a:off x="6802045" y="3390372"/>
            <a:ext cx="63889" cy="638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38437" y="3243484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・・・平均値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9970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タスク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検索例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23" name="正方形/長方形 22"/>
          <p:cNvSpPr/>
          <p:nvPr/>
        </p:nvSpPr>
        <p:spPr>
          <a:xfrm>
            <a:off x="467544" y="162880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 </a:t>
            </a:r>
            <a:r>
              <a:rPr lang="en-US" altLang="ja-JP" sz="2000" b="1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HttpClient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インターフェースの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execute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メソッドを用いて，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指定された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URL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から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PDF 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ファイルを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ダウンロードして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ください．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39998" y="1556792"/>
            <a:ext cx="840846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" y="2492896"/>
            <a:ext cx="8219256" cy="79208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000" dirty="0" smtClean="0"/>
              <a:t>はじめに直面する問題</a:t>
            </a:r>
            <a:endParaRPr lang="en-US" altLang="ja-JP" sz="2000" dirty="0" smtClean="0"/>
          </a:p>
          <a:p>
            <a:r>
              <a:rPr lang="en-US" altLang="ja-JP" sz="2000" dirty="0" err="1" smtClean="0"/>
              <a:t>HttpClient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インターフェースのどの実装</a:t>
            </a:r>
            <a:r>
              <a:rPr lang="ja-JP" altLang="en-US" sz="2000" dirty="0"/>
              <a:t>クラス</a:t>
            </a:r>
            <a:r>
              <a:rPr lang="ja-JP" altLang="en-US" sz="2000" dirty="0" smtClean="0"/>
              <a:t>を使用すべきか</a:t>
            </a:r>
            <a:endParaRPr lang="en-US" altLang="ja-JP" sz="2000" dirty="0" smtClean="0"/>
          </a:p>
        </p:txBody>
      </p:sp>
      <p:grpSp>
        <p:nvGrpSpPr>
          <p:cNvPr id="5" name="グループ化 4"/>
          <p:cNvGrpSpPr/>
          <p:nvPr/>
        </p:nvGrpSpPr>
        <p:grpSpPr>
          <a:xfrm>
            <a:off x="3846746" y="3372046"/>
            <a:ext cx="1224136" cy="361856"/>
            <a:chOff x="6269808" y="3656436"/>
            <a:chExt cx="1224136" cy="361856"/>
          </a:xfrm>
        </p:grpSpPr>
        <p:sp>
          <p:nvSpPr>
            <p:cNvPr id="12" name="コンテンツ プレースホルダー 2"/>
            <p:cNvSpPr txBox="1">
              <a:spLocks/>
            </p:cNvSpPr>
            <p:nvPr/>
          </p:nvSpPr>
          <p:spPr bwMode="auto">
            <a:xfrm>
              <a:off x="6485832" y="3656436"/>
              <a:ext cx="1008112" cy="361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altLang="ja-JP" sz="1400" kern="0" dirty="0" err="1" smtClean="0">
                  <a:latin typeface="+mn-ea"/>
                </a:rPr>
                <a:t>HttpClient</a:t>
              </a:r>
              <a:endParaRPr lang="en-US" altLang="ja-JP" sz="1400" kern="0" dirty="0" smtClean="0">
                <a:latin typeface="+mn-ea"/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6334072" y="3725101"/>
              <a:ext cx="211819" cy="218455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13" name="コンテンツ プレースホルダー 2"/>
            <p:cNvSpPr txBox="1">
              <a:spLocks/>
            </p:cNvSpPr>
            <p:nvPr/>
          </p:nvSpPr>
          <p:spPr bwMode="auto">
            <a:xfrm>
              <a:off x="6312482" y="3696873"/>
              <a:ext cx="251434" cy="27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altLang="ja-JP" sz="1200" b="1" kern="0" dirty="0" smtClean="0">
                  <a:solidFill>
                    <a:schemeClr val="bg1"/>
                  </a:solidFill>
                  <a:latin typeface="DejaVu Serif Condensed" panose="02060606050605020204" pitchFamily="18" charset="0"/>
                  <a:ea typeface="DejaVu Serif Condensed" panose="02060606050605020204" pitchFamily="18" charset="0"/>
                  <a:cs typeface="DejaVu Serif Condensed" panose="02060606050605020204" pitchFamily="18" charset="0"/>
                </a:rPr>
                <a:t>I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269808" y="3691878"/>
              <a:ext cx="1152128" cy="28432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6706557" y="4024826"/>
            <a:ext cx="2006866" cy="366783"/>
            <a:chOff x="2330450" y="3382718"/>
            <a:chExt cx="2006866" cy="366783"/>
          </a:xfrm>
        </p:grpSpPr>
        <p:sp>
          <p:nvSpPr>
            <p:cNvPr id="21" name="正方形/長方形 20"/>
            <p:cNvSpPr/>
            <p:nvPr/>
          </p:nvSpPr>
          <p:spPr>
            <a:xfrm>
              <a:off x="2330450" y="3412979"/>
              <a:ext cx="2006866" cy="30177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8" name="コンテンツ プレースホルダー 2"/>
            <p:cNvSpPr txBox="1">
              <a:spLocks/>
            </p:cNvSpPr>
            <p:nvPr/>
          </p:nvSpPr>
          <p:spPr bwMode="auto">
            <a:xfrm>
              <a:off x="2608497" y="3382718"/>
              <a:ext cx="1728819" cy="361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altLang="ja-JP" sz="1400" kern="0" dirty="0" err="1" smtClean="0">
                  <a:latin typeface="+mn-ea"/>
                </a:rPr>
                <a:t>AutoRetryHttpClient</a:t>
              </a:r>
              <a:endParaRPr lang="en-US" altLang="ja-JP" sz="1400" kern="0" dirty="0" smtClean="0">
                <a:latin typeface="+mn-ea"/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381019" y="3461730"/>
              <a:ext cx="209781" cy="216353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24" name="コンテンツ プレースホルダー 2"/>
            <p:cNvSpPr txBox="1">
              <a:spLocks/>
            </p:cNvSpPr>
            <p:nvPr/>
          </p:nvSpPr>
          <p:spPr bwMode="auto">
            <a:xfrm>
              <a:off x="2331571" y="3421359"/>
              <a:ext cx="300754" cy="328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altLang="ja-JP" sz="1200" b="1" kern="0" dirty="0">
                  <a:solidFill>
                    <a:schemeClr val="bg1"/>
                  </a:solidFill>
                  <a:latin typeface="DejaVu Serif Condensed" panose="02060606050605020204" pitchFamily="18" charset="0"/>
                  <a:ea typeface="DejaVu Serif Condensed" panose="02060606050605020204" pitchFamily="18" charset="0"/>
                  <a:cs typeface="DejaVu Serif Condensed" panose="02060606050605020204" pitchFamily="18" charset="0"/>
                </a:rPr>
                <a:t>C</a:t>
              </a:r>
              <a:endParaRPr lang="en-US" altLang="ja-JP" sz="1200" b="1" kern="0" dirty="0" smtClean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endParaRP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2560115" y="4024826"/>
            <a:ext cx="1841251" cy="361856"/>
            <a:chOff x="2298701" y="3927288"/>
            <a:chExt cx="1841251" cy="361856"/>
          </a:xfrm>
        </p:grpSpPr>
        <p:sp>
          <p:nvSpPr>
            <p:cNvPr id="37" name="正方形/長方形 36"/>
            <p:cNvSpPr/>
            <p:nvPr/>
          </p:nvSpPr>
          <p:spPr>
            <a:xfrm>
              <a:off x="2298701" y="3955781"/>
              <a:ext cx="1769244" cy="298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38" name="コンテンツ プレースホルダー 2"/>
            <p:cNvSpPr txBox="1">
              <a:spLocks/>
            </p:cNvSpPr>
            <p:nvPr/>
          </p:nvSpPr>
          <p:spPr bwMode="auto">
            <a:xfrm>
              <a:off x="2535271" y="3927288"/>
              <a:ext cx="1604681" cy="361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altLang="ja-JP" sz="1400" kern="0" dirty="0" err="1" smtClean="0">
                  <a:latin typeface="+mn-ea"/>
                </a:rPr>
                <a:t>CachingHttpClient</a:t>
              </a:r>
              <a:endParaRPr lang="en-US" altLang="ja-JP" sz="1400" kern="0" dirty="0" smtClean="0">
                <a:latin typeface="+mn-ea"/>
              </a:endParaRPr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2361941" y="3989311"/>
              <a:ext cx="209781" cy="216353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41" name="コンテンツ プレースホルダー 2"/>
            <p:cNvSpPr txBox="1">
              <a:spLocks/>
            </p:cNvSpPr>
            <p:nvPr/>
          </p:nvSpPr>
          <p:spPr bwMode="auto">
            <a:xfrm>
              <a:off x="2312493" y="3949531"/>
              <a:ext cx="300754" cy="328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altLang="ja-JP" sz="1200" b="1" kern="0" dirty="0">
                  <a:solidFill>
                    <a:schemeClr val="bg1"/>
                  </a:solidFill>
                  <a:latin typeface="DejaVu Serif Condensed" panose="02060606050605020204" pitchFamily="18" charset="0"/>
                  <a:ea typeface="DejaVu Serif Condensed" panose="02060606050605020204" pitchFamily="18" charset="0"/>
                  <a:cs typeface="DejaVu Serif Condensed" panose="02060606050605020204" pitchFamily="18" charset="0"/>
                </a:rPr>
                <a:t>C</a:t>
              </a:r>
              <a:endParaRPr lang="en-US" altLang="ja-JP" sz="1200" b="1" kern="0" dirty="0" smtClean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endParaRPr>
            </a:p>
          </p:txBody>
        </p:sp>
      </p:grpSp>
      <p:sp>
        <p:nvSpPr>
          <p:cNvPr id="47" name="正方形/長方形 46"/>
          <p:cNvSpPr/>
          <p:nvPr/>
        </p:nvSpPr>
        <p:spPr>
          <a:xfrm>
            <a:off x="4561175" y="4062076"/>
            <a:ext cx="1957858" cy="2977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48" name="コンテンツ プレースホルダー 2"/>
          <p:cNvSpPr txBox="1">
            <a:spLocks/>
          </p:cNvSpPr>
          <p:nvPr/>
        </p:nvSpPr>
        <p:spPr bwMode="auto">
          <a:xfrm>
            <a:off x="4846852" y="4044278"/>
            <a:ext cx="1716471" cy="30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400" kern="0" dirty="0" err="1" smtClean="0">
                <a:latin typeface="+mn-ea"/>
              </a:rPr>
              <a:t>CloseableHttpClient</a:t>
            </a:r>
            <a:endParaRPr lang="en-US" altLang="ja-JP" sz="1400" kern="0" dirty="0" smtClean="0">
              <a:latin typeface="+mn-ea"/>
            </a:endParaRPr>
          </a:p>
        </p:txBody>
      </p:sp>
      <p:sp>
        <p:nvSpPr>
          <p:cNvPr id="53" name="円/楕円 52"/>
          <p:cNvSpPr/>
          <p:nvPr/>
        </p:nvSpPr>
        <p:spPr>
          <a:xfrm>
            <a:off x="4637071" y="4105507"/>
            <a:ext cx="209781" cy="21635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4" name="コンテンツ プレースホルダー 2"/>
          <p:cNvSpPr txBox="1">
            <a:spLocks/>
          </p:cNvSpPr>
          <p:nvPr/>
        </p:nvSpPr>
        <p:spPr bwMode="auto">
          <a:xfrm>
            <a:off x="4587623" y="4065136"/>
            <a:ext cx="300754" cy="32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b="1" kern="0" dirty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rPr>
              <a:t>C</a:t>
            </a:r>
            <a:endParaRPr lang="en-US" altLang="ja-JP" sz="1200" b="1" kern="0" dirty="0" smtClean="0">
              <a:solidFill>
                <a:schemeClr val="bg1"/>
              </a:solidFill>
              <a:latin typeface="DejaVu Serif Condensed" panose="02060606050605020204" pitchFamily="18" charset="0"/>
              <a:ea typeface="DejaVu Serif Condensed" panose="02060606050605020204" pitchFamily="18" charset="0"/>
              <a:cs typeface="DejaVu Serif Condensed" panose="02060606050605020204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778268" y="4054528"/>
            <a:ext cx="24397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 smtClean="0">
                <a:solidFill>
                  <a:srgbClr val="1A6035"/>
                </a:solidFill>
              </a:rPr>
              <a:t>A</a:t>
            </a:r>
            <a:endParaRPr lang="ja-JP" altLang="en-US" sz="700" dirty="0">
              <a:solidFill>
                <a:srgbClr val="1A6035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569773" y="4764823"/>
            <a:ext cx="1971985" cy="2921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 bwMode="auto">
          <a:xfrm>
            <a:off x="3947001" y="4745744"/>
            <a:ext cx="1603437" cy="30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400" kern="0" dirty="0" err="1" smtClean="0">
                <a:latin typeface="+mn-ea"/>
              </a:rPr>
              <a:t>AbstractHttpClient</a:t>
            </a:r>
            <a:endParaRPr lang="en-US" altLang="ja-JP" sz="1400" kern="0" dirty="0" smtClean="0">
              <a:latin typeface="+mn-ea"/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3664598" y="4802868"/>
            <a:ext cx="209781" cy="21635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0" name="コンテンツ プレースホルダー 2"/>
          <p:cNvSpPr txBox="1">
            <a:spLocks/>
          </p:cNvSpPr>
          <p:nvPr/>
        </p:nvSpPr>
        <p:spPr bwMode="auto">
          <a:xfrm>
            <a:off x="3625127" y="4773608"/>
            <a:ext cx="300754" cy="32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b="1" kern="0" dirty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rPr>
              <a:t>C</a:t>
            </a:r>
            <a:endParaRPr lang="en-US" altLang="ja-JP" sz="1200" b="1" kern="0" dirty="0" smtClean="0">
              <a:solidFill>
                <a:schemeClr val="bg1"/>
              </a:solidFill>
              <a:latin typeface="DejaVu Serif Condensed" panose="02060606050605020204" pitchFamily="18" charset="0"/>
              <a:ea typeface="DejaVu Serif Condensed" panose="02060606050605020204" pitchFamily="18" charset="0"/>
              <a:cs typeface="DejaVu Serif Condensed" panose="02060606050605020204" pitchFamily="18" charset="0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802371" y="4751889"/>
            <a:ext cx="24397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 smtClean="0">
                <a:solidFill>
                  <a:srgbClr val="1A6035"/>
                </a:solidFill>
              </a:rPr>
              <a:t>A</a:t>
            </a:r>
            <a:endParaRPr lang="ja-JP" altLang="en-US" sz="700" dirty="0">
              <a:solidFill>
                <a:srgbClr val="1A6035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712390" y="5465933"/>
            <a:ext cx="1686751" cy="2667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63" name="コンテンツ プレースホルダー 2"/>
          <p:cNvSpPr txBox="1">
            <a:spLocks/>
          </p:cNvSpPr>
          <p:nvPr/>
        </p:nvSpPr>
        <p:spPr bwMode="auto">
          <a:xfrm>
            <a:off x="3909735" y="5433417"/>
            <a:ext cx="1482756" cy="279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400" kern="0" dirty="0" err="1" smtClean="0">
                <a:latin typeface="+mn-ea"/>
              </a:rPr>
              <a:t>DefaultHttpClient</a:t>
            </a:r>
            <a:endParaRPr lang="en-US" altLang="ja-JP" sz="1400" kern="0" dirty="0" smtClean="0">
              <a:latin typeface="+mn-ea"/>
            </a:endParaRPr>
          </a:p>
        </p:txBody>
      </p:sp>
      <p:sp>
        <p:nvSpPr>
          <p:cNvPr id="65" name="円/楕円 64"/>
          <p:cNvSpPr/>
          <p:nvPr/>
        </p:nvSpPr>
        <p:spPr>
          <a:xfrm>
            <a:off x="3745817" y="5496953"/>
            <a:ext cx="209781" cy="21635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6" name="コンテンツ プレースホルダー 2"/>
          <p:cNvSpPr txBox="1">
            <a:spLocks/>
          </p:cNvSpPr>
          <p:nvPr/>
        </p:nvSpPr>
        <p:spPr bwMode="auto">
          <a:xfrm>
            <a:off x="3696369" y="5457173"/>
            <a:ext cx="300754" cy="32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b="1" kern="0" dirty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rPr>
              <a:t>C</a:t>
            </a:r>
            <a:endParaRPr lang="en-US" altLang="ja-JP" sz="1200" b="1" kern="0" dirty="0" smtClean="0">
              <a:solidFill>
                <a:schemeClr val="bg1"/>
              </a:solidFill>
              <a:latin typeface="DejaVu Serif Condensed" panose="02060606050605020204" pitchFamily="18" charset="0"/>
              <a:ea typeface="DejaVu Serif Condensed" panose="02060606050605020204" pitchFamily="18" charset="0"/>
              <a:cs typeface="DejaVu Serif Condensed" panose="02060606050605020204" pitchFamily="18" charset="0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109809" y="6120641"/>
            <a:ext cx="2216151" cy="2921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68" name="コンテンツ プレースホルダー 2"/>
          <p:cNvSpPr txBox="1">
            <a:spLocks/>
          </p:cNvSpPr>
          <p:nvPr/>
        </p:nvSpPr>
        <p:spPr bwMode="auto">
          <a:xfrm>
            <a:off x="2343115" y="6122101"/>
            <a:ext cx="2058251" cy="36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kern="0" dirty="0" err="1" smtClean="0">
                <a:latin typeface="+mn-ea"/>
              </a:rPr>
              <a:t>ContentEncodeingHttpClient</a:t>
            </a:r>
            <a:endParaRPr lang="en-US" altLang="ja-JP" sz="1200" kern="0" dirty="0" smtClean="0">
              <a:latin typeface="+mn-ea"/>
            </a:endParaRPr>
          </a:p>
        </p:txBody>
      </p:sp>
      <p:sp>
        <p:nvSpPr>
          <p:cNvPr id="70" name="円/楕円 69"/>
          <p:cNvSpPr/>
          <p:nvPr/>
        </p:nvSpPr>
        <p:spPr>
          <a:xfrm>
            <a:off x="2164166" y="6152004"/>
            <a:ext cx="209781" cy="21635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1" name="コンテンツ プレースホルダー 2"/>
          <p:cNvSpPr txBox="1">
            <a:spLocks/>
          </p:cNvSpPr>
          <p:nvPr/>
        </p:nvSpPr>
        <p:spPr bwMode="auto">
          <a:xfrm>
            <a:off x="2118679" y="6120427"/>
            <a:ext cx="300754" cy="32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b="1" kern="0" dirty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rPr>
              <a:t>C</a:t>
            </a:r>
            <a:endParaRPr lang="en-US" altLang="ja-JP" sz="1200" b="1" kern="0" dirty="0" smtClean="0">
              <a:solidFill>
                <a:schemeClr val="bg1"/>
              </a:solidFill>
              <a:latin typeface="DejaVu Serif Condensed" panose="02060606050605020204" pitchFamily="18" charset="0"/>
              <a:ea typeface="DejaVu Serif Condensed" panose="02060606050605020204" pitchFamily="18" charset="0"/>
              <a:cs typeface="DejaVu Serif Condensed" panose="02060606050605020204" pitchFamily="18" charset="0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782282" y="6134289"/>
            <a:ext cx="2019300" cy="2730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73" name="コンテンツ プレースホルダー 2"/>
          <p:cNvSpPr txBox="1">
            <a:spLocks/>
          </p:cNvSpPr>
          <p:nvPr/>
        </p:nvSpPr>
        <p:spPr bwMode="auto">
          <a:xfrm>
            <a:off x="5057083" y="6120427"/>
            <a:ext cx="1807081" cy="33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kern="0" dirty="0" err="1" smtClean="0">
                <a:latin typeface="+mn-ea"/>
              </a:rPr>
              <a:t>SystemDefaultHttpClient</a:t>
            </a:r>
            <a:endParaRPr lang="en-US" altLang="ja-JP" sz="1200" kern="0" dirty="0" smtClean="0">
              <a:latin typeface="+mn-ea"/>
            </a:endParaRPr>
          </a:p>
        </p:txBody>
      </p:sp>
      <p:sp>
        <p:nvSpPr>
          <p:cNvPr id="75" name="円/楕円 74"/>
          <p:cNvSpPr/>
          <p:nvPr/>
        </p:nvSpPr>
        <p:spPr>
          <a:xfrm>
            <a:off x="4862931" y="6156626"/>
            <a:ext cx="209781" cy="21635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6" name="コンテンツ プレースホルダー 2"/>
          <p:cNvSpPr txBox="1">
            <a:spLocks/>
          </p:cNvSpPr>
          <p:nvPr/>
        </p:nvSpPr>
        <p:spPr bwMode="auto">
          <a:xfrm>
            <a:off x="4820327" y="6125049"/>
            <a:ext cx="300754" cy="32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b="1" kern="0" dirty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rPr>
              <a:t>C</a:t>
            </a:r>
            <a:endParaRPr lang="en-US" altLang="ja-JP" sz="1200" b="1" kern="0" dirty="0" smtClean="0">
              <a:solidFill>
                <a:schemeClr val="bg1"/>
              </a:solidFill>
              <a:latin typeface="DejaVu Serif Condensed" panose="02060606050605020204" pitchFamily="18" charset="0"/>
              <a:ea typeface="DejaVu Serif Condensed" panose="02060606050605020204" pitchFamily="18" charset="0"/>
              <a:cs typeface="DejaVu Serif Condensed" panose="02060606050605020204" pitchFamily="18" charset="0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5792158" y="4779603"/>
            <a:ext cx="1708150" cy="2857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78" name="コンテンツ プレースホルダー 2"/>
          <p:cNvSpPr txBox="1">
            <a:spLocks/>
          </p:cNvSpPr>
          <p:nvPr/>
        </p:nvSpPr>
        <p:spPr bwMode="auto">
          <a:xfrm>
            <a:off x="5992549" y="4738898"/>
            <a:ext cx="1507759" cy="36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400" kern="0" dirty="0" err="1" smtClean="0">
                <a:latin typeface="+mn-ea"/>
              </a:rPr>
              <a:t>InternalHttpClient</a:t>
            </a:r>
            <a:endParaRPr lang="en-US" altLang="ja-JP" sz="1400" kern="0" dirty="0" smtClean="0">
              <a:latin typeface="+mn-ea"/>
            </a:endParaRPr>
          </a:p>
        </p:txBody>
      </p:sp>
      <p:sp>
        <p:nvSpPr>
          <p:cNvPr id="80" name="円/楕円 79"/>
          <p:cNvSpPr/>
          <p:nvPr/>
        </p:nvSpPr>
        <p:spPr>
          <a:xfrm>
            <a:off x="5841380" y="4815797"/>
            <a:ext cx="209781" cy="21635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81" name="コンテンツ プレースホルダー 2"/>
          <p:cNvSpPr txBox="1">
            <a:spLocks/>
          </p:cNvSpPr>
          <p:nvPr/>
        </p:nvSpPr>
        <p:spPr bwMode="auto">
          <a:xfrm>
            <a:off x="5791932" y="4776017"/>
            <a:ext cx="300754" cy="32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b="1" kern="0" dirty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rPr>
              <a:t>C</a:t>
            </a:r>
            <a:endParaRPr lang="en-US" altLang="ja-JP" sz="1200" b="1" kern="0" dirty="0" smtClean="0">
              <a:solidFill>
                <a:schemeClr val="bg1"/>
              </a:solidFill>
              <a:latin typeface="DejaVu Serif Condensed" panose="02060606050605020204" pitchFamily="18" charset="0"/>
              <a:ea typeface="DejaVu Serif Condensed" panose="02060606050605020204" pitchFamily="18" charset="0"/>
              <a:cs typeface="DejaVu Serif Condensed" panose="02060606050605020204" pitchFamily="18" charset="0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618710" y="4773173"/>
            <a:ext cx="1734481" cy="2933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83" name="コンテンツ プレースホルダー 2"/>
          <p:cNvSpPr txBox="1">
            <a:spLocks/>
          </p:cNvSpPr>
          <p:nvPr/>
        </p:nvSpPr>
        <p:spPr bwMode="auto">
          <a:xfrm>
            <a:off x="1843469" y="4743045"/>
            <a:ext cx="1528771" cy="36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400" kern="0" dirty="0" err="1" smtClean="0">
                <a:latin typeface="+mn-ea"/>
              </a:rPr>
              <a:t>MinimalHttpClient</a:t>
            </a:r>
            <a:endParaRPr lang="en-US" altLang="ja-JP" sz="1400" kern="0" dirty="0" smtClean="0">
              <a:latin typeface="+mn-ea"/>
            </a:endParaRPr>
          </a:p>
        </p:txBody>
      </p:sp>
      <p:sp>
        <p:nvSpPr>
          <p:cNvPr id="85" name="円/楕円 84"/>
          <p:cNvSpPr/>
          <p:nvPr/>
        </p:nvSpPr>
        <p:spPr>
          <a:xfrm>
            <a:off x="1684522" y="4812953"/>
            <a:ext cx="209781" cy="21635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86" name="コンテンツ プレースホルダー 2"/>
          <p:cNvSpPr txBox="1">
            <a:spLocks/>
          </p:cNvSpPr>
          <p:nvPr/>
        </p:nvSpPr>
        <p:spPr bwMode="auto">
          <a:xfrm>
            <a:off x="1635074" y="4773173"/>
            <a:ext cx="300754" cy="32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b="1" kern="0" dirty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rPr>
              <a:t>C</a:t>
            </a:r>
            <a:endParaRPr lang="en-US" altLang="ja-JP" sz="1200" b="1" kern="0" dirty="0" smtClean="0">
              <a:solidFill>
                <a:schemeClr val="bg1"/>
              </a:solidFill>
              <a:latin typeface="DejaVu Serif Condensed" panose="02060606050605020204" pitchFamily="18" charset="0"/>
              <a:ea typeface="DejaVu Serif Condensed" panose="02060606050605020204" pitchFamily="18" charset="0"/>
              <a:cs typeface="DejaVu Serif Condensed" panose="02060606050605020204" pitchFamily="18" charset="0"/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337427" y="4024826"/>
            <a:ext cx="2082006" cy="363538"/>
            <a:chOff x="4794250" y="3610764"/>
            <a:chExt cx="2082006" cy="363538"/>
          </a:xfrm>
        </p:grpSpPr>
        <p:sp>
          <p:nvSpPr>
            <p:cNvPr id="87" name="正方形/長方形 86"/>
            <p:cNvSpPr/>
            <p:nvPr/>
          </p:nvSpPr>
          <p:spPr>
            <a:xfrm>
              <a:off x="4794250" y="3619500"/>
              <a:ext cx="2082006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88" name="コンテンツ プレースホルダー 2"/>
            <p:cNvSpPr txBox="1">
              <a:spLocks/>
            </p:cNvSpPr>
            <p:nvPr/>
          </p:nvSpPr>
          <p:spPr bwMode="auto">
            <a:xfrm>
              <a:off x="5067329" y="3612446"/>
              <a:ext cx="1808927" cy="361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altLang="ja-JP" sz="1200" kern="0" dirty="0" err="1" smtClean="0">
                  <a:latin typeface="+mn-ea"/>
                </a:rPr>
                <a:t>DecompressingHttpClient</a:t>
              </a:r>
              <a:endParaRPr lang="en-US" altLang="ja-JP" sz="1200" kern="0" dirty="0" smtClean="0">
                <a:latin typeface="+mn-ea"/>
              </a:endParaRPr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4889560" y="3649761"/>
              <a:ext cx="209781" cy="216353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  <p:sp>
          <p:nvSpPr>
            <p:cNvPr id="91" name="コンテンツ プレースホルダー 2"/>
            <p:cNvSpPr txBox="1">
              <a:spLocks/>
            </p:cNvSpPr>
            <p:nvPr/>
          </p:nvSpPr>
          <p:spPr bwMode="auto">
            <a:xfrm>
              <a:off x="4853151" y="3610764"/>
              <a:ext cx="300754" cy="328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altLang="ja-JP" sz="1200" b="1" kern="0" dirty="0">
                  <a:solidFill>
                    <a:schemeClr val="bg1"/>
                  </a:solidFill>
                  <a:latin typeface="DejaVu Serif Condensed" panose="02060606050605020204" pitchFamily="18" charset="0"/>
                  <a:ea typeface="DejaVu Serif Condensed" panose="02060606050605020204" pitchFamily="18" charset="0"/>
                  <a:cs typeface="DejaVu Serif Condensed" panose="02060606050605020204" pitchFamily="18" charset="0"/>
                </a:rPr>
                <a:t>C</a:t>
              </a:r>
              <a:endParaRPr lang="en-US" altLang="ja-JP" sz="1200" b="1" kern="0" dirty="0" smtClean="0">
                <a:solidFill>
                  <a:schemeClr val="bg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  <a:cs typeface="DejaVu Serif Condensed" panose="02060606050605020204" pitchFamily="18" charset="0"/>
              </a:endParaRPr>
            </a:p>
          </p:txBody>
        </p:sp>
      </p:grpSp>
      <p:cxnSp>
        <p:nvCxnSpPr>
          <p:cNvPr id="16" name="カギ線コネクタ 15"/>
          <p:cNvCxnSpPr>
            <a:stCxn id="87" idx="0"/>
            <a:endCxn id="7" idx="2"/>
          </p:cNvCxnSpPr>
          <p:nvPr/>
        </p:nvCxnSpPr>
        <p:spPr>
          <a:xfrm rot="5400000" flipH="1" flipV="1">
            <a:off x="2729745" y="2340497"/>
            <a:ext cx="341751" cy="3044380"/>
          </a:xfrm>
          <a:prstGeom prst="bentConnector3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カギ線コネクタ 78"/>
          <p:cNvCxnSpPr>
            <a:stCxn id="21" idx="0"/>
            <a:endCxn id="7" idx="2"/>
          </p:cNvCxnSpPr>
          <p:nvPr/>
        </p:nvCxnSpPr>
        <p:spPr>
          <a:xfrm rot="16200000" flipV="1">
            <a:off x="5884762" y="2229859"/>
            <a:ext cx="363276" cy="3287180"/>
          </a:xfrm>
          <a:prstGeom prst="bentConnector3">
            <a:avLst>
              <a:gd name="adj1" fmla="val 52884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3372244" y="3862688"/>
            <a:ext cx="0" cy="18438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5540104" y="3862689"/>
            <a:ext cx="0" cy="20448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カギ線コネクタ 93"/>
          <p:cNvCxnSpPr>
            <a:stCxn id="82" idx="0"/>
            <a:endCxn id="47" idx="2"/>
          </p:cNvCxnSpPr>
          <p:nvPr/>
        </p:nvCxnSpPr>
        <p:spPr>
          <a:xfrm rot="5400000" flipH="1" flipV="1">
            <a:off x="3806364" y="3039434"/>
            <a:ext cx="413326" cy="3054153"/>
          </a:xfrm>
          <a:prstGeom prst="bentConnector3">
            <a:avLst>
              <a:gd name="adj1" fmla="val 51152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カギ線コネクタ 106"/>
          <p:cNvCxnSpPr>
            <a:stCxn id="77" idx="0"/>
            <a:endCxn id="47" idx="2"/>
          </p:cNvCxnSpPr>
          <p:nvPr/>
        </p:nvCxnSpPr>
        <p:spPr>
          <a:xfrm rot="16200000" flipV="1">
            <a:off x="5883291" y="4016660"/>
            <a:ext cx="419756" cy="1106129"/>
          </a:xfrm>
          <a:prstGeom prst="bentConnector3">
            <a:avLst>
              <a:gd name="adj1" fmla="val 51686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 flipV="1">
            <a:off x="4560476" y="4566511"/>
            <a:ext cx="2" cy="195989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>
            <a:stCxn id="62" idx="0"/>
            <a:endCxn id="56" idx="2"/>
          </p:cNvCxnSpPr>
          <p:nvPr/>
        </p:nvCxnSpPr>
        <p:spPr>
          <a:xfrm flipV="1">
            <a:off x="4555766" y="5056923"/>
            <a:ext cx="0" cy="40901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カギ線コネクタ 121"/>
          <p:cNvCxnSpPr>
            <a:stCxn id="67" idx="0"/>
            <a:endCxn id="62" idx="2"/>
          </p:cNvCxnSpPr>
          <p:nvPr/>
        </p:nvCxnSpPr>
        <p:spPr>
          <a:xfrm rot="5400000" flipH="1" flipV="1">
            <a:off x="3692821" y="5257697"/>
            <a:ext cx="388008" cy="133788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カギ線コネクタ 124"/>
          <p:cNvCxnSpPr>
            <a:stCxn id="73" idx="0"/>
            <a:endCxn id="62" idx="2"/>
          </p:cNvCxnSpPr>
          <p:nvPr/>
        </p:nvCxnSpPr>
        <p:spPr>
          <a:xfrm rot="16200000" flipV="1">
            <a:off x="5064298" y="5224101"/>
            <a:ext cx="387794" cy="140485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6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タスク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検索例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5736" y="4134048"/>
            <a:ext cx="3312368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3600" dirty="0" smtClean="0"/>
              <a:t>execute</a:t>
            </a:r>
            <a:endParaRPr lang="en-US" altLang="ja-JP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9266" y="3753088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r>
              <a:rPr lang="ja-JP" altLang="en-US" dirty="0"/>
              <a:t>検索クエリ</a:t>
            </a:r>
          </a:p>
        </p:txBody>
      </p:sp>
      <p:sp>
        <p:nvSpPr>
          <p:cNvPr id="8" name="四角形吹き出し 7"/>
          <p:cNvSpPr/>
          <p:nvPr/>
        </p:nvSpPr>
        <p:spPr>
          <a:xfrm>
            <a:off x="2843808" y="4886781"/>
            <a:ext cx="2736304" cy="712688"/>
          </a:xfrm>
          <a:prstGeom prst="wedgeRectCallout">
            <a:avLst>
              <a:gd name="adj1" fmla="val -33578"/>
              <a:gd name="adj2" fmla="val -70242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dirty="0">
                <a:solidFill>
                  <a:srgbClr val="000000"/>
                </a:solidFill>
                <a:latin typeface="Consolas"/>
              </a:rPr>
              <a:t>まず</a:t>
            </a:r>
            <a:r>
              <a:rPr lang="ja-JP" altLang="en-US" sz="2000" b="1" dirty="0" smtClean="0">
                <a:solidFill>
                  <a:srgbClr val="000000"/>
                </a:solidFill>
                <a:latin typeface="Consolas"/>
              </a:rPr>
              <a:t>はメソッド名を指定</a:t>
            </a:r>
            <a:endParaRPr lang="en-US" altLang="ja-JP" sz="20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" y="2636912"/>
            <a:ext cx="8219256" cy="363443"/>
          </a:xfrm>
        </p:spPr>
        <p:txBody>
          <a:bodyPr/>
          <a:lstStyle/>
          <a:p>
            <a:r>
              <a:rPr lang="en-US" altLang="ja-JP" sz="2000" dirty="0" err="1" smtClean="0"/>
              <a:t>HttpClient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インターフェースのどの実装</a:t>
            </a:r>
            <a:r>
              <a:rPr lang="ja-JP" altLang="en-US" sz="2000" dirty="0"/>
              <a:t>クラス</a:t>
            </a:r>
            <a:r>
              <a:rPr lang="ja-JP" altLang="en-US" sz="2000" dirty="0" smtClean="0"/>
              <a:t>を使用すべきか</a:t>
            </a:r>
            <a:endParaRPr lang="en-US" altLang="ja-JP" sz="20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339998" y="1556792"/>
            <a:ext cx="840846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67544" y="162880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 </a:t>
            </a:r>
            <a:r>
              <a:rPr lang="en-US" altLang="ja-JP" sz="2000" b="1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HttpClient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インターフェースの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execute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メソッドを用いて，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指定された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URL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から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PDF 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ファイルを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ダウンロードして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ください．</a:t>
            </a:r>
          </a:p>
        </p:txBody>
      </p:sp>
    </p:spTree>
    <p:extLst>
      <p:ext uri="{BB962C8B-B14F-4D97-AF65-F5344CB8AC3E}">
        <p14:creationId xmlns:p14="http://schemas.microsoft.com/office/powerpoint/2010/main" val="354003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研究背景： </a:t>
            </a:r>
            <a:r>
              <a:rPr kumimoji="1" lang="en-US" altLang="ja-JP" dirty="0" smtClean="0"/>
              <a:t>API </a:t>
            </a:r>
            <a:r>
              <a:rPr kumimoji="1" lang="ja-JP" altLang="en-US" dirty="0" smtClean="0"/>
              <a:t>の利用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3888432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solidFill>
                  <a:srgbClr val="252525"/>
                </a:solidFill>
              </a:rPr>
              <a:t>Application Programming </a:t>
            </a:r>
            <a:r>
              <a:rPr lang="en-US" altLang="ja-JP" dirty="0" smtClean="0">
                <a:solidFill>
                  <a:srgbClr val="252525"/>
                </a:solidFill>
              </a:rPr>
              <a:t>Interface (API)</a:t>
            </a:r>
            <a:r>
              <a:rPr lang="ja-JP" altLang="en-US" dirty="0" smtClean="0">
                <a:solidFill>
                  <a:srgbClr val="252525"/>
                </a:solidFill>
              </a:rPr>
              <a:t> とは</a:t>
            </a:r>
            <a:endParaRPr lang="en-US" altLang="ja-JP" dirty="0">
              <a:solidFill>
                <a:srgbClr val="252525"/>
              </a:solidFill>
            </a:endParaRPr>
          </a:p>
          <a:p>
            <a:r>
              <a:rPr lang="ja-JP" altLang="en-US" dirty="0" smtClean="0">
                <a:solidFill>
                  <a:srgbClr val="252525"/>
                </a:solidFill>
              </a:rPr>
              <a:t>再利用可能なコンポーネント群</a:t>
            </a:r>
            <a:endParaRPr lang="en-US" altLang="ja-JP" dirty="0" smtClean="0">
              <a:solidFill>
                <a:srgbClr val="252525"/>
              </a:solidFill>
            </a:endParaRPr>
          </a:p>
          <a:p>
            <a:pPr lvl="1"/>
            <a:r>
              <a:rPr lang="ja-JP" altLang="en-US" dirty="0" smtClean="0">
                <a:solidFill>
                  <a:srgbClr val="252525"/>
                </a:solidFill>
              </a:rPr>
              <a:t>「ライブラリ」など</a:t>
            </a:r>
            <a:endParaRPr lang="en-US" altLang="ja-JP" dirty="0" smtClean="0">
              <a:solidFill>
                <a:srgbClr val="252525"/>
              </a:solidFill>
            </a:endParaRPr>
          </a:p>
          <a:p>
            <a:r>
              <a:rPr lang="ja-JP" altLang="en-US" dirty="0" smtClean="0">
                <a:solidFill>
                  <a:srgbClr val="252525"/>
                </a:solidFill>
              </a:rPr>
              <a:t>第三者が作成したものを再利用</a:t>
            </a:r>
            <a:r>
              <a:rPr lang="ja-JP" altLang="en-US" dirty="0">
                <a:solidFill>
                  <a:srgbClr val="252525"/>
                </a:solidFill>
              </a:rPr>
              <a:t>し</a:t>
            </a:r>
            <a:r>
              <a:rPr lang="ja-JP" altLang="en-US" dirty="0" smtClean="0">
                <a:solidFill>
                  <a:srgbClr val="252525"/>
                </a:solidFill>
              </a:rPr>
              <a:t>，開発の効率化につながる</a:t>
            </a:r>
            <a:endParaRPr lang="en-US" altLang="ja-JP" dirty="0" smtClean="0">
              <a:solidFill>
                <a:srgbClr val="252525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252525"/>
                </a:solidFill>
              </a:rPr>
              <a:t>しかし，</a:t>
            </a:r>
            <a:r>
              <a:rPr lang="en-US" altLang="ja-JP" dirty="0" smtClean="0">
                <a:solidFill>
                  <a:srgbClr val="252525"/>
                </a:solidFill>
              </a:rPr>
              <a:t>API</a:t>
            </a:r>
            <a:r>
              <a:rPr lang="ja-JP" altLang="en-US" dirty="0" smtClean="0">
                <a:solidFill>
                  <a:srgbClr val="252525"/>
                </a:solidFill>
              </a:rPr>
              <a:t> の利用は</a:t>
            </a:r>
            <a:r>
              <a:rPr lang="ja-JP" altLang="en-US" dirty="0">
                <a:solidFill>
                  <a:srgbClr val="252525"/>
                </a:solidFill>
              </a:rPr>
              <a:t>必ず</a:t>
            </a:r>
            <a:r>
              <a:rPr lang="ja-JP" altLang="en-US" dirty="0" smtClean="0">
                <a:solidFill>
                  <a:srgbClr val="252525"/>
                </a:solidFill>
              </a:rPr>
              <a:t>しも容易はない</a:t>
            </a:r>
            <a:r>
              <a:rPr lang="en-US" altLang="ja-JP" sz="2000" dirty="0"/>
              <a:t>[1]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それ</a:t>
            </a:r>
            <a:r>
              <a:rPr lang="ja-JP" altLang="en-US" dirty="0"/>
              <a:t>に対し，</a:t>
            </a:r>
            <a:r>
              <a:rPr lang="ja-JP" altLang="en-US" dirty="0" smtClean="0"/>
              <a:t>コード検索に</a:t>
            </a:r>
            <a:r>
              <a:rPr lang="ja-JP" altLang="en-US" dirty="0"/>
              <a:t>よる </a:t>
            </a:r>
            <a:r>
              <a:rPr lang="en-US" altLang="ja-JP" dirty="0"/>
              <a:t>API</a:t>
            </a:r>
            <a:r>
              <a:rPr lang="ja-JP" altLang="en-US" dirty="0"/>
              <a:t> 理解は頻繁に行われている</a:t>
            </a:r>
            <a:r>
              <a:rPr lang="en-US" altLang="ja-JP" sz="2000" dirty="0"/>
              <a:t>[1]</a:t>
            </a:r>
          </a:p>
          <a:p>
            <a:r>
              <a:rPr lang="ja-JP" altLang="en-US" dirty="0" smtClean="0"/>
              <a:t>一方で，結果</a:t>
            </a:r>
            <a:r>
              <a:rPr lang="ja-JP" altLang="en-US" dirty="0"/>
              <a:t>には有益でないものが含まれやすい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>
              <a:solidFill>
                <a:srgbClr val="252525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7200" y="3021013"/>
            <a:ext cx="9144000" cy="0"/>
          </a:xfrm>
          <a:prstGeom prst="rect">
            <a:avLst/>
          </a:prstGeom>
          <a:solidFill>
            <a:srgbClr val="4D7A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491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57200" y="3021013"/>
            <a:ext cx="9144000" cy="0"/>
          </a:xfrm>
          <a:prstGeom prst="rect">
            <a:avLst/>
          </a:prstGeom>
          <a:solidFill>
            <a:srgbClr val="4D7A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491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57200" y="2233613"/>
            <a:ext cx="9144000" cy="0"/>
          </a:xfrm>
          <a:prstGeom prst="rect">
            <a:avLst/>
          </a:prstGeom>
          <a:solidFill>
            <a:srgbClr val="4D7A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491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57200" y="2233613"/>
            <a:ext cx="9144000" cy="0"/>
          </a:xfrm>
          <a:prstGeom prst="rect">
            <a:avLst/>
          </a:prstGeom>
          <a:solidFill>
            <a:srgbClr val="4D7A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491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5661248"/>
            <a:ext cx="8298297" cy="646331"/>
          </a:xfrm>
          <a:prstGeom prst="rect">
            <a:avLst/>
          </a:prstGeom>
          <a:solidFill>
            <a:schemeClr val="accent3"/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[1] M</a:t>
            </a:r>
            <a:r>
              <a:rPr lang="en-US" altLang="ja-JP" dirty="0"/>
              <a:t>. P. </a:t>
            </a:r>
            <a:r>
              <a:rPr lang="en-US" altLang="ja-JP" dirty="0" err="1"/>
              <a:t>Robillard</a:t>
            </a:r>
            <a:r>
              <a:rPr lang="en-US" altLang="ja-JP" dirty="0"/>
              <a:t>, “What makes APIs hard to learn? Answers from </a:t>
            </a:r>
            <a:r>
              <a:rPr lang="en-US" altLang="ja-JP" dirty="0" smtClean="0"/>
              <a:t>developers”,</a:t>
            </a:r>
          </a:p>
          <a:p>
            <a:r>
              <a:rPr lang="en-US" altLang="ja-JP" dirty="0" smtClean="0"/>
              <a:t> </a:t>
            </a:r>
            <a:r>
              <a:rPr lang="en-US" altLang="ja-JP" dirty="0"/>
              <a:t>IEEE Software, vol. 26, no. 6, pp. 26–34, 2009.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82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タスク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検索例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5736" y="4027646"/>
            <a:ext cx="3312368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3600" dirty="0" smtClean="0">
                <a:solidFill>
                  <a:srgbClr val="C00000"/>
                </a:solidFill>
              </a:rPr>
              <a:t>$</a:t>
            </a:r>
            <a:r>
              <a:rPr lang="en-US" altLang="ja-JP" sz="3600" dirty="0" err="1" smtClean="0">
                <a:solidFill>
                  <a:srgbClr val="C00000"/>
                </a:solidFill>
              </a:rPr>
              <a:t>a</a:t>
            </a:r>
            <a:r>
              <a:rPr lang="en-US" altLang="ja-JP" sz="3600" dirty="0" err="1" smtClean="0"/>
              <a:t>.execute</a:t>
            </a:r>
            <a:endParaRPr lang="en-US" altLang="ja-JP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9266" y="3646686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r>
              <a:rPr lang="ja-JP" altLang="en-US" dirty="0"/>
              <a:t>検索クエリ</a:t>
            </a:r>
          </a:p>
        </p:txBody>
      </p:sp>
      <p:sp>
        <p:nvSpPr>
          <p:cNvPr id="8" name="四角形吹き出し 7"/>
          <p:cNvSpPr/>
          <p:nvPr/>
        </p:nvSpPr>
        <p:spPr>
          <a:xfrm>
            <a:off x="2051720" y="4860027"/>
            <a:ext cx="4032448" cy="729213"/>
          </a:xfrm>
          <a:prstGeom prst="wedgeRectCallout">
            <a:avLst>
              <a:gd name="adj1" fmla="val -32948"/>
              <a:gd name="adj2" fmla="val -85916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dirty="0" smtClean="0">
                <a:solidFill>
                  <a:srgbClr val="000000"/>
                </a:solidFill>
                <a:latin typeface="Consolas"/>
              </a:rPr>
              <a:t>レシーバとなる変数を </a:t>
            </a:r>
            <a:r>
              <a:rPr lang="en-US" altLang="ja-JP" sz="2000" b="1" dirty="0" smtClean="0">
                <a:solidFill>
                  <a:srgbClr val="C00000"/>
                </a:solidFill>
                <a:latin typeface="Consolas"/>
              </a:rPr>
              <a:t>$a</a:t>
            </a:r>
            <a:r>
              <a:rPr lang="en-US" altLang="ja-JP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ja-JP" altLang="en-US" sz="2000" b="1" dirty="0" smtClean="0">
                <a:solidFill>
                  <a:srgbClr val="000000"/>
                </a:solidFill>
                <a:latin typeface="Consolas"/>
              </a:rPr>
              <a:t>で表現</a:t>
            </a:r>
            <a:endParaRPr lang="en-US" altLang="ja-JP" sz="20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" y="2636912"/>
            <a:ext cx="8219256" cy="363443"/>
          </a:xfrm>
        </p:spPr>
        <p:txBody>
          <a:bodyPr/>
          <a:lstStyle/>
          <a:p>
            <a:r>
              <a:rPr lang="en-US" altLang="ja-JP" sz="2000" dirty="0" err="1" smtClean="0"/>
              <a:t>HttpClient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インターフェースのどの実装</a:t>
            </a:r>
            <a:r>
              <a:rPr lang="ja-JP" altLang="en-US" sz="2000" dirty="0"/>
              <a:t>クラス</a:t>
            </a:r>
            <a:r>
              <a:rPr lang="ja-JP" altLang="en-US" sz="2000" dirty="0" smtClean="0"/>
              <a:t>を使用すべきか</a:t>
            </a:r>
            <a:endParaRPr lang="en-US" altLang="ja-JP" sz="20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339998" y="1556792"/>
            <a:ext cx="840846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67544" y="162880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 </a:t>
            </a:r>
            <a:r>
              <a:rPr lang="en-US" altLang="ja-JP" sz="2000" b="1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HttpClient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インターフェースの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execute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メソッドを用いて，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指定された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URL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から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PDF 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ファイルを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ダウンロードして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ください．</a:t>
            </a:r>
          </a:p>
        </p:txBody>
      </p:sp>
    </p:spTree>
    <p:extLst>
      <p:ext uri="{BB962C8B-B14F-4D97-AF65-F5344CB8AC3E}">
        <p14:creationId xmlns:p14="http://schemas.microsoft.com/office/powerpoint/2010/main" val="35093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タスク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検索例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5736" y="3969856"/>
            <a:ext cx="3312368" cy="175432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3600" dirty="0" smtClean="0">
                <a:solidFill>
                  <a:srgbClr val="C00000"/>
                </a:solidFill>
              </a:rPr>
              <a:t>$a</a:t>
            </a:r>
            <a:r>
              <a:rPr lang="en-US" altLang="ja-JP" sz="3600" dirty="0" smtClean="0"/>
              <a:t> = </a:t>
            </a:r>
          </a:p>
          <a:p>
            <a:r>
              <a:rPr lang="en-US" altLang="ja-JP" sz="3600" dirty="0" smtClean="0"/>
              <a:t>??</a:t>
            </a:r>
          </a:p>
          <a:p>
            <a:r>
              <a:rPr lang="en-US" altLang="ja-JP" sz="3600" dirty="0" smtClean="0">
                <a:solidFill>
                  <a:srgbClr val="C00000"/>
                </a:solidFill>
              </a:rPr>
              <a:t>$</a:t>
            </a:r>
            <a:r>
              <a:rPr lang="en-US" altLang="ja-JP" sz="3600" dirty="0" err="1" smtClean="0">
                <a:solidFill>
                  <a:srgbClr val="C00000"/>
                </a:solidFill>
              </a:rPr>
              <a:t>a</a:t>
            </a:r>
            <a:r>
              <a:rPr lang="en-US" altLang="ja-JP" sz="3600" dirty="0" err="1" smtClean="0"/>
              <a:t>.execute</a:t>
            </a:r>
            <a:endParaRPr lang="en-US" altLang="ja-JP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9266" y="3588896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r>
              <a:rPr lang="ja-JP" altLang="en-US" dirty="0"/>
              <a:t>検索クエリ</a:t>
            </a:r>
          </a:p>
        </p:txBody>
      </p:sp>
      <p:sp>
        <p:nvSpPr>
          <p:cNvPr id="8" name="四角形吹き出し 7"/>
          <p:cNvSpPr/>
          <p:nvPr/>
        </p:nvSpPr>
        <p:spPr>
          <a:xfrm>
            <a:off x="4073730" y="4198947"/>
            <a:ext cx="3672408" cy="648072"/>
          </a:xfrm>
          <a:prstGeom prst="wedgeRectCallout">
            <a:avLst>
              <a:gd name="adj1" fmla="val -62945"/>
              <a:gd name="adj2" fmla="val -21885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000" b="1" dirty="0">
                <a:solidFill>
                  <a:srgbClr val="C00000"/>
                </a:solidFill>
                <a:latin typeface="Consolas"/>
              </a:rPr>
              <a:t>$a</a:t>
            </a:r>
            <a:r>
              <a:rPr lang="en-US" altLang="ja-JP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ja-JP" altLang="en-US" sz="2000" b="1" dirty="0">
                <a:solidFill>
                  <a:srgbClr val="000000"/>
                </a:solidFill>
                <a:latin typeface="Consolas"/>
              </a:rPr>
              <a:t>に代入される部分を見たい</a:t>
            </a:r>
            <a:endParaRPr lang="en-US" altLang="ja-JP" sz="20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" y="2636912"/>
            <a:ext cx="8219256" cy="363443"/>
          </a:xfrm>
        </p:spPr>
        <p:txBody>
          <a:bodyPr/>
          <a:lstStyle/>
          <a:p>
            <a:r>
              <a:rPr lang="en-US" altLang="ja-JP" sz="2000" dirty="0" err="1" smtClean="0"/>
              <a:t>HttpClient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インターフェースのどの実装</a:t>
            </a:r>
            <a:r>
              <a:rPr lang="ja-JP" altLang="en-US" sz="2000" dirty="0"/>
              <a:t>クラス</a:t>
            </a:r>
            <a:r>
              <a:rPr lang="ja-JP" altLang="en-US" sz="2000" dirty="0" smtClean="0"/>
              <a:t>を使用すべきか</a:t>
            </a:r>
            <a:endParaRPr lang="en-US" altLang="ja-JP" sz="2000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339998" y="1556792"/>
            <a:ext cx="840846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67544" y="162880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 </a:t>
            </a:r>
            <a:r>
              <a:rPr lang="en-US" altLang="ja-JP" sz="2000" b="1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HttpClient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インターフェースの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execute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メソッドを用いて，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指定された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URL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から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PDF 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ファイルを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ダウンロードして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ください．</a:t>
            </a:r>
          </a:p>
        </p:txBody>
      </p:sp>
    </p:spTree>
    <p:extLst>
      <p:ext uri="{BB962C8B-B14F-4D97-AF65-F5344CB8AC3E}">
        <p14:creationId xmlns:p14="http://schemas.microsoft.com/office/powerpoint/2010/main" val="34279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タスク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検索例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5736" y="3969856"/>
            <a:ext cx="4176464" cy="175432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sz="3600" dirty="0" err="1" smtClean="0"/>
              <a:t>HttpClient</a:t>
            </a:r>
            <a:r>
              <a:rPr lang="ja-JP" altLang="en-US" sz="3600" dirty="0" smtClean="0"/>
              <a:t>　</a:t>
            </a:r>
            <a:r>
              <a:rPr lang="en-US" altLang="ja-JP" sz="3600" dirty="0" smtClean="0">
                <a:solidFill>
                  <a:srgbClr val="C00000"/>
                </a:solidFill>
              </a:rPr>
              <a:t>$</a:t>
            </a:r>
            <a:r>
              <a:rPr lang="en-US" altLang="ja-JP" sz="3600" dirty="0">
                <a:solidFill>
                  <a:srgbClr val="C00000"/>
                </a:solidFill>
              </a:rPr>
              <a:t>a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= </a:t>
            </a:r>
          </a:p>
          <a:p>
            <a:r>
              <a:rPr lang="en-US" altLang="ja-JP" sz="3600" dirty="0" smtClean="0"/>
              <a:t>??</a:t>
            </a:r>
          </a:p>
          <a:p>
            <a:r>
              <a:rPr lang="en-US" altLang="ja-JP" sz="3600" dirty="0" smtClean="0">
                <a:solidFill>
                  <a:srgbClr val="C00000"/>
                </a:solidFill>
              </a:rPr>
              <a:t>$</a:t>
            </a:r>
            <a:r>
              <a:rPr lang="en-US" altLang="ja-JP" sz="3600" dirty="0" err="1" smtClean="0">
                <a:solidFill>
                  <a:srgbClr val="C00000"/>
                </a:solidFill>
              </a:rPr>
              <a:t>a</a:t>
            </a:r>
            <a:r>
              <a:rPr lang="en-US" altLang="ja-JP" sz="3600" dirty="0" err="1" smtClean="0"/>
              <a:t>.execute</a:t>
            </a:r>
            <a:endParaRPr lang="en-US" altLang="ja-JP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9266" y="3588896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r>
              <a:rPr lang="ja-JP" altLang="en-US" dirty="0"/>
              <a:t>検索クエリ</a:t>
            </a:r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" y="2636912"/>
            <a:ext cx="8219256" cy="363443"/>
          </a:xfrm>
        </p:spPr>
        <p:txBody>
          <a:bodyPr/>
          <a:lstStyle/>
          <a:p>
            <a:r>
              <a:rPr lang="en-US" altLang="ja-JP" sz="2000" dirty="0" err="1" smtClean="0"/>
              <a:t>HttpClient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インターフェースのどの実装</a:t>
            </a:r>
            <a:r>
              <a:rPr lang="ja-JP" altLang="en-US" sz="2000" dirty="0"/>
              <a:t>クラス</a:t>
            </a:r>
            <a:r>
              <a:rPr lang="ja-JP" altLang="en-US" sz="2000" dirty="0" smtClean="0"/>
              <a:t>を使用すべきか</a:t>
            </a:r>
            <a:endParaRPr lang="en-US" altLang="ja-JP" sz="2000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339998" y="1556792"/>
            <a:ext cx="840846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吹き出し 13"/>
          <p:cNvSpPr/>
          <p:nvPr/>
        </p:nvSpPr>
        <p:spPr>
          <a:xfrm>
            <a:off x="3947928" y="3204478"/>
            <a:ext cx="3672408" cy="648072"/>
          </a:xfrm>
          <a:prstGeom prst="wedgeRectCallout">
            <a:avLst>
              <a:gd name="adj1" fmla="val -41505"/>
              <a:gd name="adj2" fmla="val 86139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000" b="1" dirty="0">
                <a:solidFill>
                  <a:srgbClr val="C00000"/>
                </a:solidFill>
                <a:latin typeface="Consolas"/>
              </a:rPr>
              <a:t>$a</a:t>
            </a:r>
            <a:r>
              <a:rPr lang="en-US" altLang="ja-JP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ja-JP" altLang="en-US" sz="2000" b="1" dirty="0" smtClean="0">
                <a:solidFill>
                  <a:srgbClr val="000000"/>
                </a:solidFill>
                <a:latin typeface="Consolas"/>
              </a:rPr>
              <a:t>の宣言型は </a:t>
            </a:r>
            <a:r>
              <a:rPr lang="en-US" altLang="ja-JP" sz="2000" b="1" dirty="0" err="1" smtClean="0">
                <a:solidFill>
                  <a:srgbClr val="000000"/>
                </a:solidFill>
                <a:latin typeface="Consolas"/>
              </a:rPr>
              <a:t>HttpClient</a:t>
            </a:r>
            <a:endParaRPr lang="en-US" altLang="ja-JP" sz="20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2627784" y="5949280"/>
            <a:ext cx="3312368" cy="504056"/>
          </a:xfrm>
          <a:prstGeom prst="wedgeRectCallout">
            <a:avLst>
              <a:gd name="adj1" fmla="val -24213"/>
              <a:gd name="adj2" fmla="val -15581"/>
            </a:avLst>
          </a:prstGeom>
          <a:solidFill>
            <a:srgbClr val="FFE5E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dirty="0">
                <a:solidFill>
                  <a:srgbClr val="000000"/>
                </a:solidFill>
                <a:latin typeface="Consolas"/>
              </a:rPr>
              <a:t>実際</a:t>
            </a:r>
            <a:r>
              <a:rPr lang="ja-JP" altLang="en-US" sz="2000" b="1" dirty="0" smtClean="0">
                <a:solidFill>
                  <a:srgbClr val="000000"/>
                </a:solidFill>
                <a:latin typeface="Consolas"/>
              </a:rPr>
              <a:t>に見られた検索クエリ</a:t>
            </a:r>
            <a:endParaRPr lang="en-US" altLang="ja-JP" sz="20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7544" y="162880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 </a:t>
            </a:r>
            <a:r>
              <a:rPr lang="en-US" altLang="ja-JP" sz="2000" b="1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HttpClient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インターフェースの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execute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メソッドを用いて，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指定された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URL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から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PDF 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ファイルを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ダウンロードして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ください．</a:t>
            </a:r>
          </a:p>
        </p:txBody>
      </p:sp>
    </p:spTree>
    <p:extLst>
      <p:ext uri="{BB962C8B-B14F-4D97-AF65-F5344CB8AC3E}">
        <p14:creationId xmlns:p14="http://schemas.microsoft.com/office/powerpoint/2010/main" val="4020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タスク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検索例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6851" y="2770812"/>
            <a:ext cx="1932613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600" b="1">
                <a:solidFill>
                  <a:srgbClr val="000000"/>
                </a:solidFill>
                <a:latin typeface="Consolas"/>
              </a:defRPr>
            </a:lvl1pPr>
          </a:lstStyle>
          <a:p>
            <a:r>
              <a:rPr lang="en-US" altLang="ja-JP" dirty="0" err="1"/>
              <a:t>HttpClient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C00000"/>
                </a:solidFill>
              </a:rPr>
              <a:t>$a</a:t>
            </a:r>
            <a:r>
              <a:rPr lang="en-US" altLang="ja-JP" dirty="0"/>
              <a:t> =</a:t>
            </a:r>
          </a:p>
          <a:p>
            <a:r>
              <a:rPr lang="en-US" altLang="ja-JP" dirty="0"/>
              <a:t>??</a:t>
            </a:r>
          </a:p>
          <a:p>
            <a:r>
              <a:rPr lang="en-US" altLang="ja-JP" dirty="0">
                <a:solidFill>
                  <a:srgbClr val="C00000"/>
                </a:solidFill>
              </a:rPr>
              <a:t>$</a:t>
            </a:r>
            <a:r>
              <a:rPr lang="en-US" altLang="ja-JP" dirty="0" err="1">
                <a:solidFill>
                  <a:srgbClr val="C00000"/>
                </a:solidFill>
              </a:rPr>
              <a:t>a</a:t>
            </a:r>
            <a:r>
              <a:rPr lang="en-US" altLang="ja-JP" dirty="0" err="1"/>
              <a:t>.execute</a:t>
            </a:r>
            <a:endParaRPr lang="en-US" altLang="ja-JP" dirty="0"/>
          </a:p>
        </p:txBody>
      </p:sp>
      <p:sp>
        <p:nvSpPr>
          <p:cNvPr id="10" name="正方形/長方形 9"/>
          <p:cNvSpPr/>
          <p:nvPr/>
        </p:nvSpPr>
        <p:spPr>
          <a:xfrm>
            <a:off x="2393020" y="4053988"/>
            <a:ext cx="6006439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Consolas"/>
              </a:rPr>
              <a:t> 1:  </a:t>
            </a:r>
            <a:r>
              <a:rPr lang="en-US" altLang="ja-JP" sz="1400" dirty="0" err="1" smtClean="0">
                <a:latin typeface="Consolas"/>
              </a:rPr>
              <a:t>HttpClient</a:t>
            </a:r>
            <a:r>
              <a:rPr lang="en-US" altLang="ja-JP" sz="1400" dirty="0" smtClean="0">
                <a:latin typeface="Consolas"/>
              </a:rPr>
              <a:t> </a:t>
            </a:r>
            <a:r>
              <a:rPr lang="en-US" altLang="ja-JP" sz="1400" b="1" dirty="0" err="1">
                <a:solidFill>
                  <a:srgbClr val="C00000"/>
                </a:solidFill>
                <a:latin typeface="Consolas"/>
              </a:rPr>
              <a:t>httpClient</a:t>
            </a:r>
            <a:r>
              <a:rPr lang="en-US" altLang="ja-JP" sz="1400" dirty="0" smtClean="0">
                <a:latin typeface="Consolas"/>
              </a:rPr>
              <a:t> </a:t>
            </a:r>
            <a:r>
              <a:rPr lang="en-US" altLang="ja-JP" sz="1400" b="1" dirty="0">
                <a:latin typeface="Consolas"/>
              </a:rPr>
              <a:t>= new </a:t>
            </a:r>
            <a:r>
              <a:rPr lang="en-US" altLang="ja-JP" sz="1400" b="1" dirty="0" err="1">
                <a:latin typeface="Consolas"/>
              </a:rPr>
              <a:t>DefaultHttpClient</a:t>
            </a:r>
            <a:r>
              <a:rPr lang="en-US" altLang="ja-JP" sz="1400" b="1" dirty="0">
                <a:latin typeface="Consolas"/>
              </a:rPr>
              <a:t>();</a:t>
            </a:r>
          </a:p>
          <a:p>
            <a:r>
              <a:rPr lang="en-US" altLang="ja-JP" sz="1400" dirty="0">
                <a:latin typeface="Consolas"/>
              </a:rPr>
              <a:t> </a:t>
            </a:r>
            <a:r>
              <a:rPr lang="en-US" altLang="ja-JP" sz="1400" dirty="0" smtClean="0">
                <a:latin typeface="Consolas"/>
              </a:rPr>
              <a:t>2:  </a:t>
            </a:r>
            <a:r>
              <a:rPr lang="en-US" altLang="ja-JP" sz="1400" dirty="0" err="1" smtClean="0">
                <a:latin typeface="Consolas"/>
              </a:rPr>
              <a:t>HttpGet</a:t>
            </a:r>
            <a:r>
              <a:rPr lang="en-US" altLang="ja-JP" sz="1400" dirty="0" smtClean="0">
                <a:latin typeface="Consolas"/>
              </a:rPr>
              <a:t> </a:t>
            </a:r>
            <a:r>
              <a:rPr lang="en-US" altLang="ja-JP" sz="1400" dirty="0" err="1">
                <a:latin typeface="Consolas"/>
              </a:rPr>
              <a:t>httpget</a:t>
            </a:r>
            <a:r>
              <a:rPr lang="en-US" altLang="ja-JP" sz="1400" dirty="0">
                <a:latin typeface="Consolas"/>
              </a:rPr>
              <a:t> = new </a:t>
            </a:r>
            <a:r>
              <a:rPr lang="en-US" altLang="ja-JP" sz="1400" dirty="0" err="1">
                <a:latin typeface="Consolas"/>
              </a:rPr>
              <a:t>HttpGet</a:t>
            </a:r>
            <a:r>
              <a:rPr lang="en-US" altLang="ja-JP" sz="1400" dirty="0">
                <a:latin typeface="Consolas"/>
              </a:rPr>
              <a:t>(service + id);</a:t>
            </a:r>
          </a:p>
          <a:p>
            <a:r>
              <a:rPr lang="en-US" altLang="ja-JP" sz="1400" dirty="0">
                <a:latin typeface="Consolas"/>
              </a:rPr>
              <a:t> </a:t>
            </a:r>
            <a:r>
              <a:rPr lang="en-US" altLang="ja-JP" sz="1400" dirty="0" smtClean="0">
                <a:latin typeface="Consolas"/>
              </a:rPr>
              <a:t>3:  </a:t>
            </a:r>
            <a:r>
              <a:rPr lang="en-US" altLang="ja-JP" sz="1400" dirty="0" err="1" smtClean="0">
                <a:latin typeface="Consolas"/>
              </a:rPr>
              <a:t>httpget.setHeader</a:t>
            </a:r>
            <a:r>
              <a:rPr lang="en-US" altLang="ja-JP" sz="1400" dirty="0">
                <a:latin typeface="Consolas"/>
              </a:rPr>
              <a:t>("Accept", "application/</a:t>
            </a:r>
            <a:r>
              <a:rPr lang="en-US" altLang="ja-JP" sz="1400" dirty="0" err="1">
                <a:latin typeface="Consolas"/>
              </a:rPr>
              <a:t>json</a:t>
            </a:r>
            <a:r>
              <a:rPr lang="en-US" altLang="ja-JP" sz="1400" dirty="0">
                <a:latin typeface="Consolas"/>
              </a:rPr>
              <a:t>");</a:t>
            </a:r>
          </a:p>
          <a:p>
            <a:r>
              <a:rPr lang="en-US" altLang="ja-JP" sz="1400" dirty="0">
                <a:latin typeface="Consolas"/>
              </a:rPr>
              <a:t> </a:t>
            </a:r>
            <a:r>
              <a:rPr lang="en-US" altLang="ja-JP" sz="1400" dirty="0" smtClean="0">
                <a:latin typeface="Consolas"/>
              </a:rPr>
              <a:t>4:  </a:t>
            </a:r>
            <a:r>
              <a:rPr lang="en-US" altLang="ja-JP" sz="1400" dirty="0" err="1" smtClean="0">
                <a:latin typeface="Consolas"/>
              </a:rPr>
              <a:t>HttpResponse</a:t>
            </a:r>
            <a:r>
              <a:rPr lang="en-US" altLang="ja-JP" sz="1400" dirty="0" smtClean="0">
                <a:latin typeface="Consolas"/>
              </a:rPr>
              <a:t> </a:t>
            </a:r>
            <a:r>
              <a:rPr lang="en-US" altLang="ja-JP" sz="1400" dirty="0">
                <a:latin typeface="Consolas"/>
              </a:rPr>
              <a:t>response = </a:t>
            </a:r>
            <a:r>
              <a:rPr lang="en-US" altLang="ja-JP" sz="1400" b="1" dirty="0" err="1">
                <a:solidFill>
                  <a:srgbClr val="C00000"/>
                </a:solidFill>
                <a:latin typeface="Consolas"/>
              </a:rPr>
              <a:t>httpClient</a:t>
            </a:r>
            <a:r>
              <a:rPr lang="en-US" altLang="ja-JP" sz="1400" dirty="0" err="1" smtClean="0">
                <a:latin typeface="Consolas"/>
              </a:rPr>
              <a:t>.execute</a:t>
            </a:r>
            <a:r>
              <a:rPr lang="en-US" altLang="ja-JP" sz="1400" dirty="0" smtClean="0">
                <a:latin typeface="Consolas"/>
              </a:rPr>
              <a:t>(</a:t>
            </a:r>
            <a:r>
              <a:rPr lang="en-US" altLang="ja-JP" sz="1400" dirty="0" err="1" smtClean="0">
                <a:latin typeface="Consolas"/>
              </a:rPr>
              <a:t>httpget</a:t>
            </a:r>
            <a:r>
              <a:rPr lang="en-US" altLang="ja-JP" sz="1400" dirty="0">
                <a:latin typeface="Consolas"/>
              </a:rPr>
              <a:t>);</a:t>
            </a:r>
            <a:endParaRPr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0921" y="2431326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r>
              <a:rPr lang="ja-JP" altLang="en-US" dirty="0"/>
              <a:t>検索クエリ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383884" y="369950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</a:t>
            </a:r>
            <a:endParaRPr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2384709" y="5076945"/>
            <a:ext cx="6023060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Consolas"/>
              </a:rPr>
              <a:t> </a:t>
            </a:r>
            <a:r>
              <a:rPr lang="en-US" altLang="ja-JP" sz="1400" dirty="0" smtClean="0">
                <a:latin typeface="Consolas"/>
              </a:rPr>
              <a:t>1:   </a:t>
            </a:r>
            <a:r>
              <a:rPr lang="en-US" altLang="ja-JP" sz="1400" dirty="0" err="1" smtClean="0">
                <a:latin typeface="Consolas"/>
              </a:rPr>
              <a:t>HttpClient</a:t>
            </a:r>
            <a:r>
              <a:rPr lang="en-US" altLang="ja-JP" sz="1400" dirty="0" smtClean="0">
                <a:latin typeface="Consolas"/>
              </a:rPr>
              <a:t> </a:t>
            </a:r>
            <a:r>
              <a:rPr lang="en-US" altLang="ja-JP" sz="1400" b="1" dirty="0" err="1">
                <a:solidFill>
                  <a:srgbClr val="C00000"/>
                </a:solidFill>
                <a:latin typeface="Consolas"/>
              </a:rPr>
              <a:t>httpClient</a:t>
            </a:r>
            <a:r>
              <a:rPr lang="en-US" altLang="ja-JP" sz="1400" dirty="0" smtClean="0">
                <a:latin typeface="Consolas"/>
              </a:rPr>
              <a:t> </a:t>
            </a:r>
            <a:r>
              <a:rPr lang="en-US" altLang="ja-JP" sz="1400" dirty="0">
                <a:latin typeface="Consolas"/>
              </a:rPr>
              <a:t>= </a:t>
            </a:r>
            <a:r>
              <a:rPr lang="en-US" altLang="ja-JP" sz="1400" b="1" dirty="0">
                <a:latin typeface="Consolas"/>
              </a:rPr>
              <a:t>new </a:t>
            </a:r>
            <a:r>
              <a:rPr lang="en-US" altLang="ja-JP" sz="1400" b="1" dirty="0" err="1">
                <a:latin typeface="Consolas"/>
              </a:rPr>
              <a:t>DefaultHttpClient</a:t>
            </a:r>
            <a:r>
              <a:rPr lang="en-US" altLang="ja-JP" sz="1400" b="1" dirty="0" smtClean="0">
                <a:latin typeface="Consolas"/>
              </a:rPr>
              <a:t>();</a:t>
            </a:r>
          </a:p>
          <a:p>
            <a:r>
              <a:rPr lang="en-US" altLang="ja-JP" sz="1400" dirty="0">
                <a:latin typeface="Consolas"/>
              </a:rPr>
              <a:t> </a:t>
            </a:r>
            <a:r>
              <a:rPr lang="en-US" altLang="ja-JP" sz="1400" dirty="0" smtClean="0">
                <a:latin typeface="Consolas"/>
              </a:rPr>
              <a:t>2:   </a:t>
            </a:r>
            <a:r>
              <a:rPr lang="en-US" altLang="ja-JP" sz="1400" dirty="0" err="1" smtClean="0">
                <a:latin typeface="Consolas"/>
              </a:rPr>
              <a:t>HttpResponse</a:t>
            </a:r>
            <a:r>
              <a:rPr lang="en-US" altLang="ja-JP" sz="1400" dirty="0" smtClean="0">
                <a:latin typeface="Consolas"/>
              </a:rPr>
              <a:t> </a:t>
            </a:r>
            <a:r>
              <a:rPr lang="en-US" altLang="ja-JP" sz="1400" dirty="0">
                <a:latin typeface="Consolas"/>
              </a:rPr>
              <a:t>response = </a:t>
            </a:r>
            <a:r>
              <a:rPr lang="en-US" altLang="ja-JP" sz="1400" b="1" dirty="0" err="1">
                <a:solidFill>
                  <a:srgbClr val="C00000"/>
                </a:solidFill>
                <a:latin typeface="Consolas"/>
              </a:rPr>
              <a:t>httpClient</a:t>
            </a:r>
            <a:r>
              <a:rPr lang="en-US" altLang="ja-JP" sz="1400" dirty="0" err="1" smtClean="0">
                <a:latin typeface="Consolas"/>
              </a:rPr>
              <a:t>.execute</a:t>
            </a:r>
            <a:r>
              <a:rPr lang="en-US" altLang="ja-JP" sz="1400" dirty="0" smtClean="0">
                <a:latin typeface="Consolas"/>
              </a:rPr>
              <a:t>(</a:t>
            </a:r>
            <a:r>
              <a:rPr lang="en-US" altLang="ja-JP" sz="1400" dirty="0" err="1" smtClean="0">
                <a:latin typeface="Consolas"/>
              </a:rPr>
              <a:t>httpPost</a:t>
            </a:r>
            <a:r>
              <a:rPr lang="en-US" altLang="ja-JP" sz="1400" dirty="0">
                <a:latin typeface="Consolas"/>
              </a:rPr>
              <a:t>);</a:t>
            </a:r>
            <a:endParaRPr lang="ja-JP" altLang="en-US" sz="1400" dirty="0"/>
          </a:p>
        </p:txBody>
      </p:sp>
      <p:sp>
        <p:nvSpPr>
          <p:cNvPr id="30" name="四角形吹き出し 29"/>
          <p:cNvSpPr/>
          <p:nvPr/>
        </p:nvSpPr>
        <p:spPr>
          <a:xfrm>
            <a:off x="1965813" y="5849444"/>
            <a:ext cx="5212375" cy="504056"/>
          </a:xfrm>
          <a:prstGeom prst="wedgeRectCallout">
            <a:avLst>
              <a:gd name="adj1" fmla="val -10980"/>
              <a:gd name="adj2" fmla="val -34330"/>
            </a:avLst>
          </a:prstGeom>
          <a:solidFill>
            <a:srgbClr val="FFE5E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dirty="0">
                <a:solidFill>
                  <a:srgbClr val="000000"/>
                </a:solidFill>
                <a:latin typeface="Consolas"/>
              </a:rPr>
              <a:t>実装クラス </a:t>
            </a:r>
            <a:r>
              <a:rPr lang="en-US" altLang="ja-JP" sz="2000" b="1" dirty="0" err="1">
                <a:solidFill>
                  <a:srgbClr val="000000"/>
                </a:solidFill>
                <a:latin typeface="Consolas"/>
              </a:rPr>
              <a:t>DefaultHttpClient</a:t>
            </a:r>
            <a:r>
              <a:rPr lang="ja-JP" altLang="en-US" sz="2000" b="1" dirty="0">
                <a:solidFill>
                  <a:srgbClr val="000000"/>
                </a:solidFill>
                <a:latin typeface="Consolas"/>
              </a:rPr>
              <a:t> を使用</a:t>
            </a:r>
            <a:endParaRPr lang="en-US" altLang="ja-JP" sz="20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31" name="右矢印 30"/>
          <p:cNvSpPr/>
          <p:nvPr/>
        </p:nvSpPr>
        <p:spPr>
          <a:xfrm>
            <a:off x="1879905" y="4068833"/>
            <a:ext cx="311604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339998" y="1556792"/>
            <a:ext cx="840846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67544" y="162880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 </a:t>
            </a:r>
            <a:r>
              <a:rPr lang="en-US" altLang="ja-JP" sz="2000" b="1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HttpClient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インターフェースの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execute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メソッドを用いて，</a:t>
            </a:r>
            <a: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指定された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URL 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から </a:t>
            </a:r>
            <a:r>
              <a:rPr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PDF 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ファイルを</a:t>
            </a:r>
            <a:r>
              <a:rPr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ダウンロードして</a:t>
            </a:r>
            <a:r>
              <a:rPr lang="ja-JP" altLang="en-US" sz="20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ください．</a:t>
            </a:r>
          </a:p>
        </p:txBody>
      </p:sp>
    </p:spTree>
    <p:extLst>
      <p:ext uri="{BB962C8B-B14F-4D97-AF65-F5344CB8AC3E}">
        <p14:creationId xmlns:p14="http://schemas.microsoft.com/office/powerpoint/2010/main" val="324198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7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まとめと今後の展望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本研究では，変数のデータフローによる 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 利用コード例の検索手法を提案した．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独自の検索クエリを</a:t>
            </a:r>
            <a:r>
              <a:rPr lang="ja-JP" altLang="en-US" dirty="0"/>
              <a:t>導入</a:t>
            </a:r>
            <a:endParaRPr kumimoji="1" lang="en-US" altLang="ja-JP" dirty="0" smtClean="0"/>
          </a:p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アプリケーションとして実装</a:t>
            </a:r>
            <a:endParaRPr lang="en-US" altLang="ja-JP" dirty="0"/>
          </a:p>
          <a:p>
            <a:r>
              <a:rPr kumimoji="1" lang="ja-JP" altLang="en-US" dirty="0" smtClean="0"/>
              <a:t>既存のコード検索エンジンから検索対象を取得</a:t>
            </a:r>
            <a:endParaRPr lang="en-US" altLang="ja-JP" dirty="0"/>
          </a:p>
          <a:p>
            <a:pPr marL="0" indent="0">
              <a:buNone/>
            </a:pPr>
            <a:endParaRPr lang="en-US" altLang="ja-JP" sz="1000" dirty="0" smtClean="0"/>
          </a:p>
          <a:p>
            <a:pPr marL="0" indent="0">
              <a:buNone/>
            </a:pPr>
            <a:r>
              <a:rPr lang="ja-JP" altLang="en-US" dirty="0" smtClean="0"/>
              <a:t>評価実験では，提案手法が有効にはたらく例を確認した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今後の展望としては</a:t>
            </a:r>
            <a:endParaRPr kumimoji="1" lang="en-US" altLang="ja-JP" dirty="0" smtClean="0"/>
          </a:p>
          <a:p>
            <a:r>
              <a:rPr lang="en-US" altLang="ja-JP" dirty="0" smtClean="0"/>
              <a:t>Web</a:t>
            </a:r>
            <a:r>
              <a:rPr lang="ja-JP" altLang="en-US" dirty="0" smtClean="0"/>
              <a:t>アプリケーションを一般に公開する</a:t>
            </a:r>
            <a:endParaRPr lang="en-US" altLang="ja-JP" dirty="0" smtClean="0"/>
          </a:p>
          <a:p>
            <a:r>
              <a:rPr kumimoji="1" lang="ja-JP" altLang="en-US" dirty="0" smtClean="0"/>
              <a:t>利用者からのフィードバックを収集する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39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研究背景：コード例検索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11504" y="1556792"/>
            <a:ext cx="77036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dirty="0" err="1" smtClean="0">
                <a:solidFill>
                  <a:srgbClr val="000000"/>
                </a:solidFill>
                <a:latin typeface="Consolas"/>
              </a:rPr>
              <a:t>Statement</a:t>
            </a:r>
            <a:r>
              <a:rPr lang="en-US" altLang="ja-JP" sz="2000" dirty="0" err="1" smtClean="0"/>
              <a:t>#</a:t>
            </a:r>
            <a:r>
              <a:rPr lang="en-US" altLang="ja-JP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ja-JP" altLang="en-US" sz="2000" dirty="0" smtClean="0"/>
              <a:t> の戻り値 </a:t>
            </a:r>
            <a:r>
              <a:rPr lang="en-US" altLang="ja-JP" b="1" dirty="0" err="1">
                <a:solidFill>
                  <a:srgbClr val="000000"/>
                </a:solidFill>
                <a:latin typeface="Consolas"/>
              </a:rPr>
              <a:t>ResultSet</a:t>
            </a:r>
            <a:r>
              <a:rPr lang="ja-JP" altLang="en-US" sz="2000" dirty="0"/>
              <a:t> の扱い方を知りたい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571813" y="5655151"/>
            <a:ext cx="566306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altLang="ja-JP" sz="1600" b="1" dirty="0">
                <a:latin typeface="Consolas"/>
              </a:rPr>
              <a:t> </a:t>
            </a:r>
            <a:r>
              <a:rPr lang="en-US" altLang="ja-JP" sz="1600" b="1" dirty="0" err="1" smtClean="0">
                <a:latin typeface="Consolas"/>
              </a:rPr>
              <a:t>stmt.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1011504" y="2134720"/>
            <a:ext cx="360040" cy="24796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403964" y="2029412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「</a:t>
            </a:r>
            <a:r>
              <a:rPr lang="en-US" altLang="ja-JP" sz="2400" b="1" dirty="0" err="1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ja-JP" altLang="en-US" sz="2400" dirty="0" smtClean="0"/>
              <a:t>」 というキーワードで検索</a:t>
            </a:r>
            <a:endParaRPr lang="ja-JP" altLang="en-US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909751" y="5245753"/>
            <a:ext cx="61906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有益でないコード例  </a:t>
            </a:r>
            <a:r>
              <a:rPr lang="en-US" altLang="ja-JP" sz="2000" dirty="0" smtClean="0"/>
              <a:t>–  </a:t>
            </a:r>
            <a:r>
              <a:rPr lang="ja-JP" altLang="en-US" sz="2000" dirty="0" smtClean="0"/>
              <a:t>メソッド呼び出し直後に </a:t>
            </a:r>
            <a:r>
              <a:rPr lang="en-US" altLang="ja-JP" sz="2000" dirty="0" smtClean="0">
                <a:latin typeface="Consolas" panose="020B0609020204030204" pitchFamily="49" charset="0"/>
              </a:rPr>
              <a:t>return</a:t>
            </a:r>
            <a:endParaRPr lang="ja-JP" altLang="en-US" sz="2000" dirty="0">
              <a:latin typeface="Consolas" panose="020B0609020204030204" pitchFamily="49" charset="0"/>
            </a:endParaRPr>
          </a:p>
        </p:txBody>
      </p:sp>
      <p:sp>
        <p:nvSpPr>
          <p:cNvPr id="17" name="スマイル 16"/>
          <p:cNvSpPr/>
          <p:nvPr/>
        </p:nvSpPr>
        <p:spPr>
          <a:xfrm>
            <a:off x="1612717" y="5317976"/>
            <a:ext cx="326710" cy="288032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37860" y="1591733"/>
            <a:ext cx="621522" cy="334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43520" y="15567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要望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22" name="正方形/長方形 21"/>
          <p:cNvSpPr/>
          <p:nvPr/>
        </p:nvSpPr>
        <p:spPr>
          <a:xfrm>
            <a:off x="1571813" y="4231124"/>
            <a:ext cx="5663068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　</a:t>
            </a:r>
            <a:r>
              <a:rPr lang="en-US" altLang="ja-JP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(String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sql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){</a:t>
            </a:r>
          </a:p>
          <a:p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　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...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4" name="スマイル 23"/>
          <p:cNvSpPr/>
          <p:nvPr/>
        </p:nvSpPr>
        <p:spPr>
          <a:xfrm>
            <a:off x="1612717" y="3859059"/>
            <a:ext cx="326710" cy="288032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909751" y="3803020"/>
            <a:ext cx="4749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有益でないコード例  </a:t>
            </a:r>
            <a:r>
              <a:rPr lang="en-US" altLang="ja-JP" sz="2000" dirty="0" smtClean="0"/>
              <a:t>–  </a:t>
            </a:r>
            <a:r>
              <a:rPr lang="ja-JP" altLang="en-US" sz="2000" dirty="0" smtClean="0"/>
              <a:t>メソッドの宣言部</a:t>
            </a:r>
            <a:endParaRPr lang="ja-JP" altLang="en-US" sz="2000" dirty="0">
              <a:latin typeface="Consolas" panose="020B0609020204030204" pitchFamily="49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571813" y="3275692"/>
            <a:ext cx="566306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　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// invoke </a:t>
            </a:r>
            <a:r>
              <a:rPr lang="en-US" altLang="ja-JP" sz="1600" b="1" dirty="0" err="1" smtClean="0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en-US" altLang="ja-JP" sz="1600" b="1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next</a:t>
            </a:r>
          </a:p>
        </p:txBody>
      </p:sp>
      <p:sp>
        <p:nvSpPr>
          <p:cNvPr id="27" name="スマイル 26"/>
          <p:cNvSpPr/>
          <p:nvPr/>
        </p:nvSpPr>
        <p:spPr>
          <a:xfrm>
            <a:off x="1612717" y="2903627"/>
            <a:ext cx="326710" cy="288032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1909751" y="2847588"/>
            <a:ext cx="4749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有益でないコード例  </a:t>
            </a:r>
            <a:r>
              <a:rPr lang="en-US" altLang="ja-JP" sz="2000" dirty="0" smtClean="0"/>
              <a:t>–  </a:t>
            </a:r>
            <a:r>
              <a:rPr lang="ja-JP" altLang="en-US" sz="2000" dirty="0" smtClean="0"/>
              <a:t>コメント行</a:t>
            </a:r>
            <a:endParaRPr lang="ja-JP" alt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研究背景：コード例検索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11504" y="1556792"/>
            <a:ext cx="77036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dirty="0" err="1" smtClean="0">
                <a:solidFill>
                  <a:srgbClr val="000000"/>
                </a:solidFill>
                <a:latin typeface="Consolas"/>
              </a:rPr>
              <a:t>Statement</a:t>
            </a:r>
            <a:r>
              <a:rPr lang="en-US" altLang="ja-JP" sz="2000" dirty="0" err="1" smtClean="0"/>
              <a:t>#</a:t>
            </a:r>
            <a:r>
              <a:rPr lang="en-US" altLang="ja-JP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ja-JP" altLang="en-US" sz="2000" dirty="0" smtClean="0"/>
              <a:t> の戻り値 </a:t>
            </a:r>
            <a:r>
              <a:rPr lang="en-US" altLang="ja-JP" b="1" dirty="0" err="1">
                <a:solidFill>
                  <a:srgbClr val="000000"/>
                </a:solidFill>
                <a:latin typeface="Consolas"/>
              </a:rPr>
              <a:t>ResultSet</a:t>
            </a:r>
            <a:r>
              <a:rPr lang="ja-JP" altLang="en-US" sz="2000" dirty="0"/>
              <a:t> の扱い方を知りたい</a:t>
            </a:r>
          </a:p>
        </p:txBody>
      </p:sp>
      <p:sp>
        <p:nvSpPr>
          <p:cNvPr id="11" name="右矢印 10"/>
          <p:cNvSpPr/>
          <p:nvPr/>
        </p:nvSpPr>
        <p:spPr>
          <a:xfrm>
            <a:off x="1011504" y="2134720"/>
            <a:ext cx="360040" cy="24796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403964" y="2029412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「</a:t>
            </a:r>
            <a:r>
              <a:rPr lang="en-US" altLang="ja-JP" sz="2400" b="1" dirty="0" err="1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ja-JP" altLang="en-US" sz="2400" dirty="0" smtClean="0"/>
              <a:t>」 というキーワードで検索</a:t>
            </a:r>
            <a:endParaRPr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37860" y="1591733"/>
            <a:ext cx="621522" cy="334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43520" y="15567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要望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21" name="正方形/長方形 20"/>
          <p:cNvSpPr/>
          <p:nvPr/>
        </p:nvSpPr>
        <p:spPr>
          <a:xfrm>
            <a:off x="611560" y="3115092"/>
            <a:ext cx="5616624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stmt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executeQuery</a:t>
            </a:r>
            <a:r>
              <a:rPr lang="en-US" altLang="ja-JP" sz="1600" b="1" dirty="0">
                <a:latin typeface="Consolas"/>
              </a:rPr>
              <a:t>("SELECT </a:t>
            </a:r>
            <a:r>
              <a:rPr lang="en-US" altLang="ja-JP" sz="1600" b="1" dirty="0" smtClean="0">
                <a:latin typeface="Consolas"/>
              </a:rPr>
              <a:t>...");</a:t>
            </a:r>
            <a:endParaRPr lang="en-US" altLang="ja-JP" sz="1600" b="1" dirty="0"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.next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())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commenter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String comment </a:t>
            </a:r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(3);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String date </a:t>
            </a:r>
            <a:r>
              <a:rPr lang="ja-JP" altLang="en-US" sz="1600" b="1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(4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...	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();</a:t>
            </a:r>
            <a:endParaRPr lang="ja-JP" altLang="en-US" sz="16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935586" y="2714982"/>
            <a:ext cx="1872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有益なコード例</a:t>
            </a:r>
            <a:endParaRPr lang="ja-JP" altLang="en-US" sz="2000" dirty="0"/>
          </a:p>
        </p:txBody>
      </p:sp>
      <p:sp>
        <p:nvSpPr>
          <p:cNvPr id="29" name="四角形吹き出し 28"/>
          <p:cNvSpPr/>
          <p:nvPr/>
        </p:nvSpPr>
        <p:spPr>
          <a:xfrm>
            <a:off x="6376854" y="2924944"/>
            <a:ext cx="2443618" cy="1800200"/>
          </a:xfrm>
          <a:prstGeom prst="wedgeRectCallout">
            <a:avLst>
              <a:gd name="adj1" fmla="val -81582"/>
              <a:gd name="adj2" fmla="val 252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kumimoji="1" lang="ja-JP" altLang="en-US" dirty="0" smtClean="0">
                <a:solidFill>
                  <a:schemeClr val="tx1"/>
                </a:solidFill>
              </a:rPr>
              <a:t>に対し，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next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getString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close</a:t>
            </a: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 を呼ぶ流れが分かる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0" name="スマイル 29"/>
          <p:cNvSpPr/>
          <p:nvPr/>
        </p:nvSpPr>
        <p:spPr>
          <a:xfrm>
            <a:off x="606020" y="2771021"/>
            <a:ext cx="326710" cy="28803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2915816" y="5558015"/>
            <a:ext cx="5583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このよう</a:t>
            </a:r>
            <a:r>
              <a:rPr lang="ja-JP" altLang="en-US" sz="2400" dirty="0" smtClean="0"/>
              <a:t>なコード例を狙って提示したい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01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115616" y="5348421"/>
            <a:ext cx="6408712" cy="996091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45197" y="1616234"/>
            <a:ext cx="758786" cy="3651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本研究のアプローチ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666813" y="1568348"/>
            <a:ext cx="4650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kern="0" dirty="0" smtClean="0">
                <a:solidFill>
                  <a:srgbClr val="000000"/>
                </a:solidFill>
              </a:rPr>
              <a:t>API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 理解のために何が有益か？</a:t>
            </a:r>
            <a:endParaRPr lang="en-US" altLang="ja-JP" sz="2400" kern="0" dirty="0" smtClean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75776" y="1581293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+mj-ea"/>
                <a:ea typeface="+mj-ea"/>
              </a:rPr>
              <a:t>仮説</a:t>
            </a:r>
            <a:endParaRPr lang="ja-JP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96992" y="2780928"/>
            <a:ext cx="5616624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latin typeface="Consolas"/>
              </a:rPr>
              <a:t>stmt</a:t>
            </a:r>
            <a:r>
              <a:rPr lang="en-US" altLang="ja-JP" sz="1600" b="1" dirty="0" err="1" smtClean="0">
                <a:latin typeface="Consolas"/>
              </a:rPr>
              <a:t>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en-US" altLang="ja-JP" sz="1600" b="1" dirty="0">
                <a:latin typeface="Consolas"/>
              </a:rPr>
              <a:t>("SELECT </a:t>
            </a:r>
            <a:r>
              <a:rPr lang="en-US" altLang="ja-JP" sz="1600" b="1" dirty="0" smtClean="0">
                <a:latin typeface="Consolas"/>
              </a:rPr>
              <a:t>...");</a:t>
            </a:r>
            <a:endParaRPr lang="en-US" altLang="ja-JP" sz="1600" b="1" dirty="0"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7F0055"/>
                </a:solidFill>
                <a:latin typeface="Consolas"/>
              </a:rPr>
              <a:t> while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.next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())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in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g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commenter 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comment 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(3);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date </a:t>
            </a:r>
            <a:r>
              <a:rPr lang="ja-JP" altLang="en-US" sz="1600" b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(4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   ...	</a:t>
            </a:r>
          </a:p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}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8000"/>
                </a:solidFill>
                <a:latin typeface="Consolas"/>
              </a:rPr>
              <a:t>rs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.close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();</a:t>
            </a:r>
            <a:endParaRPr lang="ja-JP" altLang="en-US" sz="1600" b="1" dirty="0"/>
          </a:p>
        </p:txBody>
      </p:sp>
      <p:sp>
        <p:nvSpPr>
          <p:cNvPr id="9" name="右矢印 8"/>
          <p:cNvSpPr/>
          <p:nvPr/>
        </p:nvSpPr>
        <p:spPr>
          <a:xfrm>
            <a:off x="1816972" y="2118933"/>
            <a:ext cx="360040" cy="24796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73403" y="5383362"/>
            <a:ext cx="5705419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kern="0" dirty="0" smtClean="0">
                <a:solidFill>
                  <a:srgbClr val="000000"/>
                </a:solidFill>
              </a:rPr>
              <a:t>有益なコード例</a:t>
            </a:r>
            <a:r>
              <a:rPr lang="ja-JP" altLang="en-US" sz="2400" kern="0" dirty="0">
                <a:solidFill>
                  <a:srgbClr val="000000"/>
                </a:solidFill>
              </a:rPr>
              <a:t>を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提示するため，</a:t>
            </a:r>
            <a:endParaRPr lang="en-US" altLang="ja-JP" sz="2400" kern="0" dirty="0" smtClean="0">
              <a:solidFill>
                <a:srgbClr val="000000"/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400" kern="0" dirty="0" smtClean="0">
                <a:solidFill>
                  <a:srgbClr val="000000"/>
                </a:solidFill>
              </a:rPr>
              <a:t>「変数のデータフロー」を指定して検索する</a:t>
            </a:r>
            <a:endParaRPr lang="en-US" altLang="ja-JP" sz="2400" kern="0" dirty="0" smtClean="0">
              <a:solidFill>
                <a:srgbClr val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04376" y="2019701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2400" kern="0" dirty="0" smtClean="0">
                <a:solidFill>
                  <a:srgbClr val="000000"/>
                </a:solidFill>
              </a:rPr>
              <a:t>API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 と </a:t>
            </a:r>
            <a:r>
              <a:rPr lang="en-US" altLang="ja-JP" sz="2400" kern="0" dirty="0" smtClean="0">
                <a:solidFill>
                  <a:srgbClr val="000000"/>
                </a:solidFill>
              </a:rPr>
              <a:t>(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クライアントサイドの</a:t>
            </a:r>
            <a:r>
              <a:rPr lang="en-US" altLang="ja-JP" sz="2400" kern="0" dirty="0" smtClean="0">
                <a:solidFill>
                  <a:srgbClr val="000000"/>
                </a:solidFill>
              </a:rPr>
              <a:t>)</a:t>
            </a:r>
            <a:r>
              <a:rPr lang="ja-JP" altLang="en-US" sz="2400" kern="0" dirty="0" smtClean="0">
                <a:solidFill>
                  <a:srgbClr val="000000"/>
                </a:solidFill>
              </a:rPr>
              <a:t>変数の関係</a:t>
            </a:r>
            <a:endParaRPr lang="en-US" altLang="ja-JP" sz="2400" kern="0" dirty="0">
              <a:solidFill>
                <a:srgbClr val="00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15616" y="4983252"/>
            <a:ext cx="1296144" cy="36516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144649" y="494831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+mj-ea"/>
                <a:ea typeface="+mj-ea"/>
              </a:rPr>
              <a:t>提案手法</a:t>
            </a:r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18" name="四角形吹き出し 17"/>
          <p:cNvSpPr/>
          <p:nvPr/>
        </p:nvSpPr>
        <p:spPr>
          <a:xfrm>
            <a:off x="801210" y="2604294"/>
            <a:ext cx="1115616" cy="558049"/>
          </a:xfrm>
          <a:prstGeom prst="wedgeRectCallout">
            <a:avLst>
              <a:gd name="adj1" fmla="val 175883"/>
              <a:gd name="adj2" fmla="val -1351"/>
            </a:avLst>
          </a:prstGeom>
          <a:solidFill>
            <a:srgbClr val="EDF6F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  <a:latin typeface="Consolas"/>
              </a:rPr>
              <a:t>代入</a:t>
            </a:r>
            <a:endParaRPr lang="en-US" altLang="ja-JP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0" name="四角形吹き出し 19"/>
          <p:cNvSpPr/>
          <p:nvPr/>
        </p:nvSpPr>
        <p:spPr>
          <a:xfrm>
            <a:off x="801210" y="4284982"/>
            <a:ext cx="1115616" cy="558049"/>
          </a:xfrm>
          <a:prstGeom prst="wedgeRectCallout">
            <a:avLst>
              <a:gd name="adj1" fmla="val 73279"/>
              <a:gd name="adj2" fmla="val 23067"/>
            </a:avLst>
          </a:prstGeom>
          <a:solidFill>
            <a:srgbClr val="CCF4DE"/>
          </a:solidFill>
          <a:ln>
            <a:solidFill>
              <a:srgbClr val="1A6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  <a:latin typeface="Consolas"/>
              </a:rPr>
              <a:t>使用</a:t>
            </a:r>
            <a:endParaRPr lang="en-US" altLang="ja-JP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1" name="四角形吹き出し 20"/>
          <p:cNvSpPr/>
          <p:nvPr/>
        </p:nvSpPr>
        <p:spPr>
          <a:xfrm>
            <a:off x="5076056" y="4205367"/>
            <a:ext cx="1115616" cy="558049"/>
          </a:xfrm>
          <a:prstGeom prst="wedgeRectCallout">
            <a:avLst>
              <a:gd name="adj1" fmla="val -66633"/>
              <a:gd name="adj2" fmla="val -83520"/>
            </a:avLst>
          </a:prstGeom>
          <a:solidFill>
            <a:srgbClr val="CCF4DE"/>
          </a:solidFill>
          <a:ln>
            <a:solidFill>
              <a:srgbClr val="1A6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  <a:latin typeface="Consolas"/>
              </a:rPr>
              <a:t>使用</a:t>
            </a:r>
            <a:endParaRPr lang="en-US" altLang="ja-JP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6804248" y="3812351"/>
            <a:ext cx="1115616" cy="558049"/>
          </a:xfrm>
          <a:prstGeom prst="wedgeRectCallout">
            <a:avLst>
              <a:gd name="adj1" fmla="val -213949"/>
              <a:gd name="adj2" fmla="val -60284"/>
            </a:avLst>
          </a:prstGeom>
          <a:solidFill>
            <a:srgbClr val="CCF4DE"/>
          </a:solidFill>
          <a:ln>
            <a:solidFill>
              <a:srgbClr val="1A6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  <a:latin typeface="Consolas"/>
              </a:rPr>
              <a:t>使用</a:t>
            </a:r>
            <a:endParaRPr lang="en-US" altLang="ja-JP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5" name="四角形吹き出し 24"/>
          <p:cNvSpPr/>
          <p:nvPr/>
        </p:nvSpPr>
        <p:spPr>
          <a:xfrm>
            <a:off x="6809928" y="3116239"/>
            <a:ext cx="1115616" cy="558049"/>
          </a:xfrm>
          <a:prstGeom prst="wedgeRectCallout">
            <a:avLst>
              <a:gd name="adj1" fmla="val -213938"/>
              <a:gd name="adj2" fmla="val 21747"/>
            </a:avLst>
          </a:prstGeom>
          <a:solidFill>
            <a:srgbClr val="CCF4DE"/>
          </a:solidFill>
          <a:ln>
            <a:solidFill>
              <a:srgbClr val="1A6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  <a:latin typeface="Consolas"/>
              </a:rPr>
              <a:t>使用</a:t>
            </a:r>
            <a:endParaRPr lang="en-US" altLang="ja-JP" b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6" name="四角形吹き出し 25"/>
          <p:cNvSpPr/>
          <p:nvPr/>
        </p:nvSpPr>
        <p:spPr>
          <a:xfrm>
            <a:off x="801210" y="3561762"/>
            <a:ext cx="1115616" cy="558049"/>
          </a:xfrm>
          <a:prstGeom prst="wedgeRectCallout">
            <a:avLst>
              <a:gd name="adj1" fmla="val 142219"/>
              <a:gd name="adj2" fmla="val -101225"/>
            </a:avLst>
          </a:prstGeom>
          <a:solidFill>
            <a:srgbClr val="CCF4DE"/>
          </a:solidFill>
          <a:ln>
            <a:solidFill>
              <a:srgbClr val="1A6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  <a:latin typeface="Consolas"/>
              </a:rPr>
              <a:t>使用</a:t>
            </a:r>
            <a:endParaRPr lang="en-US" altLang="ja-JP" b="1" dirty="0" smtClean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5381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検索クエリの仕様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/>
          <a:lstStyle/>
          <a:p>
            <a:r>
              <a:rPr kumimoji="1" lang="ja-JP" altLang="en-US" dirty="0" smtClean="0"/>
              <a:t>基本は検索対象となるプログラミング言語のトークン列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これだけを用いて検索すると タイプ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 のクローン</a:t>
            </a:r>
            <a:r>
              <a:rPr lang="ja-JP" altLang="en-US" dirty="0" smtClean="0"/>
              <a:t>検出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特殊なトークン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ワイルドカード</a:t>
            </a:r>
            <a:r>
              <a:rPr lang="en-US" altLang="ja-JP" dirty="0" smtClean="0"/>
              <a:t>)</a:t>
            </a:r>
            <a:r>
              <a:rPr lang="ja-JP" altLang="en-US" dirty="0" smtClean="0"/>
              <a:t> を追加</a:t>
            </a:r>
            <a:endParaRPr lang="en-US" altLang="ja-JP" dirty="0" smtClean="0"/>
          </a:p>
          <a:p>
            <a:pPr lvl="1"/>
            <a:r>
              <a:rPr lang="en-US" altLang="ja-JP" b="1" kern="1200" dirty="0">
                <a:solidFill>
                  <a:srgbClr val="000000"/>
                </a:solidFill>
                <a:latin typeface="Consolas"/>
                <a:cs typeface="+mn-cs"/>
              </a:rPr>
              <a:t>$</a:t>
            </a:r>
            <a:r>
              <a:rPr lang="ja-JP" altLang="en-US" dirty="0" smtClean="0"/>
              <a:t>変数</a:t>
            </a:r>
            <a:endParaRPr lang="en-US" altLang="ja-JP" dirty="0" smtClean="0"/>
          </a:p>
          <a:p>
            <a:pPr lvl="1"/>
            <a:r>
              <a:rPr lang="en-US" altLang="ja-JP" b="1" kern="1200" dirty="0" smtClean="0">
                <a:solidFill>
                  <a:srgbClr val="000000"/>
                </a:solidFill>
                <a:latin typeface="Consolas"/>
                <a:cs typeface="+mn-cs"/>
              </a:rPr>
              <a:t>_ </a:t>
            </a:r>
            <a:r>
              <a:rPr lang="en-US" altLang="ja-JP" kern="1200" dirty="0" smtClean="0">
                <a:solidFill>
                  <a:srgbClr val="000000"/>
                </a:solidFill>
                <a:latin typeface="Consolas"/>
                <a:cs typeface="+mn-cs"/>
              </a:rPr>
              <a:t>(</a:t>
            </a:r>
            <a:r>
              <a:rPr lang="ja-JP" altLang="en-US" kern="1200" dirty="0" smtClean="0">
                <a:solidFill>
                  <a:srgbClr val="000000"/>
                </a:solidFill>
                <a:latin typeface="Consolas"/>
                <a:cs typeface="+mn-cs"/>
              </a:rPr>
              <a:t>アンダースコア</a:t>
            </a:r>
            <a:r>
              <a:rPr lang="en-US" altLang="ja-JP" kern="1200" dirty="0" smtClean="0">
                <a:solidFill>
                  <a:srgbClr val="000000"/>
                </a:solidFill>
                <a:latin typeface="Consolas"/>
                <a:cs typeface="+mn-cs"/>
              </a:rPr>
              <a:t>)</a:t>
            </a:r>
          </a:p>
          <a:p>
            <a:pPr lvl="1"/>
            <a:r>
              <a:rPr lang="en-US" altLang="ja-JP" b="1" kern="1200" dirty="0" smtClean="0">
                <a:solidFill>
                  <a:srgbClr val="000000"/>
                </a:solidFill>
                <a:latin typeface="Consolas"/>
                <a:cs typeface="+mn-cs"/>
              </a:rPr>
              <a:t>??</a:t>
            </a:r>
            <a:endParaRPr lang="en-US" altLang="ja-JP" b="1" kern="1200" dirty="0">
              <a:solidFill>
                <a:srgbClr val="000000"/>
              </a:solidFill>
              <a:latin typeface="Consolas"/>
              <a:cs typeface="+mn-cs"/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検索クエリはコードを直感的に抽象化したものであり，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 「変数のデータフロー」 を意識しなくても書ける設計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4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特殊トークン</a:t>
            </a:r>
            <a:r>
              <a:rPr kumimoji="1" lang="ja-JP" altLang="en-US" dirty="0" smtClean="0"/>
              <a:t>①：</a:t>
            </a:r>
            <a:r>
              <a:rPr lang="en-US" altLang="ja-JP" b="1" kern="1200" dirty="0">
                <a:solidFill>
                  <a:srgbClr val="000000"/>
                </a:solidFill>
                <a:latin typeface="Consolas"/>
                <a:ea typeface="+mn-ea"/>
                <a:cs typeface="+mn-cs"/>
              </a:rPr>
              <a:t>$</a:t>
            </a:r>
            <a:r>
              <a:rPr kumimoji="1" lang="ja-JP" altLang="en-US" dirty="0" smtClean="0"/>
              <a:t>変数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5096" y="3532007"/>
            <a:ext cx="3814896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$a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err="1" smtClean="0">
                <a:latin typeface="Consolas"/>
              </a:rPr>
              <a:t>stmt.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endParaRPr lang="en-US" altLang="ja-JP" sz="1600" b="1" dirty="0">
              <a:latin typeface="Consola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3"/>
          </a:xfrm>
        </p:spPr>
        <p:txBody>
          <a:bodyPr/>
          <a:lstStyle/>
          <a:p>
            <a:r>
              <a:rPr lang="en-US" altLang="ja-JP" b="1" kern="1200" dirty="0" smtClean="0">
                <a:solidFill>
                  <a:srgbClr val="000000"/>
                </a:solidFill>
                <a:latin typeface="Consolas"/>
              </a:rPr>
              <a:t>$</a:t>
            </a:r>
            <a:r>
              <a:rPr kumimoji="1" lang="ja-JP" altLang="en-US" dirty="0" smtClean="0"/>
              <a:t> </a:t>
            </a:r>
            <a:r>
              <a:rPr lang="ja-JP" altLang="en-US" dirty="0"/>
              <a:t>か</a:t>
            </a:r>
            <a:r>
              <a:rPr kumimoji="1" lang="ja-JP" altLang="en-US" dirty="0" smtClean="0"/>
              <a:t>ら始まる識別子名</a:t>
            </a:r>
            <a:endParaRPr kumimoji="1" lang="en-US" altLang="ja-JP" i="1" dirty="0" smtClean="0"/>
          </a:p>
          <a:p>
            <a:r>
              <a:rPr kumimoji="1" lang="ja-JP" altLang="en-US" dirty="0" smtClean="0"/>
              <a:t>任意の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lang="ja-JP" altLang="en-US" dirty="0" smtClean="0"/>
              <a:t>変数名</a:t>
            </a:r>
            <a:r>
              <a:rPr kumimoji="1" lang="ja-JP" altLang="en-US" dirty="0" smtClean="0"/>
              <a:t>にマッチ</a:t>
            </a:r>
            <a:endParaRPr kumimoji="1" lang="en-US" altLang="ja-JP" dirty="0" smtClean="0"/>
          </a:p>
          <a:p>
            <a:r>
              <a:rPr lang="ja-JP" altLang="en-US" dirty="0" smtClean="0"/>
              <a:t>データフローを追いたい変数に使用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2736359" y="4350684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23975" y="31864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検索クエリ①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282380" y="3911303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検索結果①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04875" y="5040761"/>
            <a:ext cx="3075037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C00000"/>
                </a:solidFill>
                <a:latin typeface="Consolas"/>
              </a:rPr>
              <a:t> </a:t>
            </a:r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$</a:t>
            </a:r>
            <a:r>
              <a:rPr lang="en-US" altLang="ja-JP" sz="1600" b="1" dirty="0" err="1" smtClean="0">
                <a:solidFill>
                  <a:srgbClr val="C00000"/>
                </a:solidFill>
                <a:latin typeface="Consolas"/>
              </a:rPr>
              <a:t>sb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new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endParaRPr lang="en-US" altLang="ja-JP" sz="1600" b="1" dirty="0">
              <a:latin typeface="Consola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275856" y="5776322"/>
            <a:ext cx="5328592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chemeClr val="bg1">
                    <a:lumMod val="65000"/>
                  </a:schemeClr>
                </a:solidFill>
                <a:latin typeface="Consolas"/>
              </a:rPr>
              <a:t>StringBuilder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builder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= new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altLang="ja-JP" sz="1600" b="1" dirty="0">
                <a:solidFill>
                  <a:schemeClr val="bg2"/>
                </a:solidFill>
                <a:latin typeface="Consolas"/>
              </a:rPr>
              <a:t>();</a:t>
            </a:r>
          </a:p>
        </p:txBody>
      </p:sp>
      <p:sp>
        <p:nvSpPr>
          <p:cNvPr id="11" name="右矢印 10"/>
          <p:cNvSpPr/>
          <p:nvPr/>
        </p:nvSpPr>
        <p:spPr>
          <a:xfrm>
            <a:off x="2736359" y="5789389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43754" y="4695231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検索クエリ②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242712" y="542005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検索結果②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275856" y="4284770"/>
            <a:ext cx="5328592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stmt.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en-US" altLang="ja-JP" sz="1600" b="1" dirty="0" smtClean="0">
                <a:solidFill>
                  <a:schemeClr val="bg2"/>
                </a:solidFill>
                <a:latin typeface="Consolas"/>
              </a:rPr>
              <a:t>(...);</a:t>
            </a:r>
            <a:endParaRPr lang="en-US" altLang="ja-JP" sz="1600" b="1" dirty="0">
              <a:solidFill>
                <a:schemeClr val="bg2"/>
              </a:solidFill>
              <a:latin typeface="Consolas"/>
            </a:endParaRPr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71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特殊トークン</a:t>
            </a:r>
            <a:r>
              <a:rPr kumimoji="1" lang="ja-JP" altLang="en-US" dirty="0" smtClean="0"/>
              <a:t>②： </a:t>
            </a:r>
            <a:r>
              <a:rPr lang="en-US" altLang="ja-JP" b="1" kern="1200" dirty="0" smtClean="0">
                <a:solidFill>
                  <a:srgbClr val="000000"/>
                </a:solidFill>
                <a:latin typeface="Consolas"/>
              </a:rPr>
              <a:t>_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677511" y="3472940"/>
            <a:ext cx="3462441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smtClean="0">
                <a:latin typeface="Consolas"/>
              </a:rPr>
              <a:t>$a 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_</a:t>
            </a:r>
            <a:r>
              <a:rPr lang="en-US" altLang="ja-JP" sz="1600" b="1" dirty="0" smtClean="0">
                <a:latin typeface="Consolas"/>
              </a:rPr>
              <a:t>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endParaRPr lang="en-US" altLang="ja-JP" sz="1600" b="1" dirty="0">
              <a:latin typeface="Consola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4"/>
          </a:xfrm>
        </p:spPr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文内の括弧の対応が取れたトークン列にマッチ</a:t>
            </a:r>
            <a:endParaRPr kumimoji="1" lang="en-US" altLang="ja-JP" dirty="0" smtClean="0"/>
          </a:p>
          <a:p>
            <a:r>
              <a:rPr lang="ja-JP" altLang="en-US" dirty="0" smtClean="0"/>
              <a:t>データフローに興味がない変数に使用</a:t>
            </a:r>
            <a:endParaRPr kumimoji="1"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268271" y="4383998"/>
            <a:ext cx="5328592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 smtClean="0">
                <a:solidFill>
                  <a:srgbClr val="C00000"/>
                </a:solidFill>
                <a:latin typeface="Consolas"/>
              </a:rPr>
              <a:t>stmt</a:t>
            </a:r>
            <a:r>
              <a:rPr lang="en-US" altLang="ja-JP" sz="1600" b="1" dirty="0" err="1" smtClean="0">
                <a:latin typeface="Consolas"/>
              </a:rPr>
              <a:t>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en-US" altLang="ja-JP" sz="1600" b="1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(...);</a:t>
            </a:r>
          </a:p>
        </p:txBody>
      </p:sp>
      <p:sp>
        <p:nvSpPr>
          <p:cNvPr id="6" name="右矢印 5"/>
          <p:cNvSpPr/>
          <p:nvPr/>
        </p:nvSpPr>
        <p:spPr>
          <a:xfrm>
            <a:off x="2657731" y="4397065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16390" y="3127410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268271" y="4027733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検索結果①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268271" y="5232975"/>
            <a:ext cx="5328592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altLang="ja-JP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getS</a:t>
            </a:r>
            <a:r>
              <a:rPr lang="en-US" altLang="ja-JP" sz="1600" b="1" dirty="0" err="1" smtClean="0">
                <a:solidFill>
                  <a:srgbClr val="C00000"/>
                </a:solidFill>
                <a:latin typeface="Consolas"/>
              </a:rPr>
              <a:t>tmt</a:t>
            </a:r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()</a:t>
            </a:r>
            <a:r>
              <a:rPr lang="en-US" altLang="ja-JP" sz="1600" b="1" dirty="0" smtClean="0">
                <a:latin typeface="Consolas"/>
              </a:rPr>
              <a:t>.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Consolas"/>
              </a:rPr>
              <a:t>executeQuery</a:t>
            </a:r>
            <a:r>
              <a:rPr lang="en-US" altLang="ja-JP" sz="1600" b="1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(...);</a:t>
            </a:r>
          </a:p>
        </p:txBody>
      </p:sp>
      <p:sp>
        <p:nvSpPr>
          <p:cNvPr id="16" name="右矢印 15"/>
          <p:cNvSpPr/>
          <p:nvPr/>
        </p:nvSpPr>
        <p:spPr>
          <a:xfrm>
            <a:off x="2657731" y="5246042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3253755" y="487671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検索結果</a:t>
            </a:r>
            <a:r>
              <a:rPr lang="ja-JP" altLang="en-US" dirty="0" smtClean="0"/>
              <a:t>②</a:t>
            </a:r>
            <a:endParaRPr lang="ja-JP" altLang="en-US" dirty="0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2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特殊</a:t>
            </a:r>
            <a:r>
              <a:rPr lang="ja-JP" altLang="en-US" dirty="0" smtClean="0"/>
              <a:t>トークン③</a:t>
            </a:r>
            <a:r>
              <a:rPr kumimoji="1" lang="ja-JP" altLang="en-US" dirty="0" smtClean="0"/>
              <a:t>：</a:t>
            </a:r>
            <a:r>
              <a:rPr lang="en-US" altLang="ja-JP" b="1" kern="1200" dirty="0">
                <a:solidFill>
                  <a:srgbClr val="000000"/>
                </a:solidFill>
                <a:latin typeface="Consolas"/>
                <a:ea typeface="+mn-ea"/>
                <a:cs typeface="+mn-cs"/>
              </a:rPr>
              <a:t>??</a:t>
            </a:r>
            <a:endParaRPr lang="ja-JP" altLang="en-US" b="1" kern="1200" dirty="0">
              <a:solidFill>
                <a:srgbClr val="000000"/>
              </a:solidFill>
              <a:latin typeface="Consolas"/>
              <a:ea typeface="+mn-ea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67545" y="3256296"/>
            <a:ext cx="2304256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$a = _.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executeQuery</a:t>
            </a:r>
            <a:endParaRPr lang="en-US" altLang="ja-JP" sz="1600" b="1" dirty="0">
              <a:solidFill>
                <a:srgbClr val="000000"/>
              </a:solidFill>
              <a:latin typeface="Consolas"/>
            </a:endParaRPr>
          </a:p>
          <a:p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??</a:t>
            </a:r>
            <a:endParaRPr lang="en-US" altLang="ja-JP" sz="1600" b="1" dirty="0">
              <a:solidFill>
                <a:srgbClr val="C00000"/>
              </a:solidFill>
              <a:latin typeface="Consolas"/>
            </a:endParaRP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$a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/>
          <a:lstStyle/>
          <a:p>
            <a:r>
              <a:rPr lang="ja-JP" altLang="en-US" dirty="0" smtClean="0"/>
              <a:t>任意長のトークン列にマッチ</a:t>
            </a:r>
            <a:endParaRPr lang="en-US" altLang="ja-JP" dirty="0" smtClean="0"/>
          </a:p>
          <a:p>
            <a:r>
              <a:rPr lang="en-US" altLang="ja-JP" b="1" u="sng" kern="1200" dirty="0" smtClean="0">
                <a:solidFill>
                  <a:srgbClr val="000000"/>
                </a:solidFill>
                <a:latin typeface="Consolas"/>
              </a:rPr>
              <a:t>$</a:t>
            </a:r>
            <a:r>
              <a:rPr lang="ja-JP" altLang="en-US" u="sng" dirty="0"/>
              <a:t>変数の生存</a:t>
            </a:r>
            <a:r>
              <a:rPr lang="ja-JP" altLang="en-US" u="sng" dirty="0" smtClean="0"/>
              <a:t>区間</a:t>
            </a:r>
            <a:r>
              <a:rPr lang="ja-JP" altLang="en-US" dirty="0" smtClean="0"/>
              <a:t> において最長マッチ</a:t>
            </a:r>
            <a:endParaRPr lang="en-US" altLang="ja-JP" dirty="0" smtClean="0"/>
          </a:p>
        </p:txBody>
      </p:sp>
      <p:sp>
        <p:nvSpPr>
          <p:cNvPr id="6" name="右矢印 5"/>
          <p:cNvSpPr/>
          <p:nvPr/>
        </p:nvSpPr>
        <p:spPr>
          <a:xfrm>
            <a:off x="2413132" y="4316003"/>
            <a:ext cx="360040" cy="24796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68348" y="2880486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検索クエリ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989377" y="348712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検索結果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2989377" y="3864912"/>
            <a:ext cx="5616624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chemeClr val="bg1">
                    <a:lumMod val="65000"/>
                  </a:schemeClr>
                </a:solidFill>
                <a:latin typeface="Consolas"/>
              </a:rPr>
              <a:t>ResultSet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rs</a:t>
            </a:r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stmt.executeQuery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("SELECT ...");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while (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rs.next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()) {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   String commenter =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rs.getString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(2);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   String </a:t>
            </a:r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comment   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=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rs.getString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(3);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   String date </a:t>
            </a:r>
            <a:r>
              <a:rPr lang="en-US" altLang="ja-JP" sz="1600" b="1" dirty="0" smtClean="0">
                <a:solidFill>
                  <a:srgbClr val="C00000"/>
                </a:solidFill>
                <a:latin typeface="Consolas"/>
              </a:rPr>
              <a:t>     = </a:t>
            </a:r>
            <a:r>
              <a:rPr lang="en-US" altLang="ja-JP" sz="1600" b="1" dirty="0" err="1">
                <a:solidFill>
                  <a:srgbClr val="C00000"/>
                </a:solidFill>
                <a:latin typeface="Consolas"/>
              </a:rPr>
              <a:t>rs.getString</a:t>
            </a:r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(4);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   ...	</a:t>
            </a:r>
          </a:p>
          <a:p>
            <a:r>
              <a:rPr lang="en-US" altLang="ja-JP" sz="1600" b="1" dirty="0">
                <a:solidFill>
                  <a:srgbClr val="C00000"/>
                </a:solidFill>
                <a:latin typeface="Consolas"/>
              </a:rPr>
              <a:t> }</a:t>
            </a:r>
          </a:p>
          <a:p>
            <a:r>
              <a:rPr lang="en-US" altLang="ja-JP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ja-JP" sz="1600" b="1" dirty="0" err="1">
                <a:solidFill>
                  <a:srgbClr val="000000"/>
                </a:solidFill>
                <a:latin typeface="Consolas"/>
              </a:rPr>
              <a:t>rs</a:t>
            </a:r>
            <a:r>
              <a:rPr lang="en-US" altLang="ja-JP" sz="1600" b="1" dirty="0" err="1">
                <a:solidFill>
                  <a:schemeClr val="bg1">
                    <a:lumMod val="65000"/>
                  </a:schemeClr>
                </a:solidFill>
                <a:latin typeface="Consolas"/>
              </a:rPr>
              <a:t>.close</a:t>
            </a:r>
            <a:r>
              <a:rPr lang="en-US" altLang="ja-JP" sz="1600" b="1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();</a:t>
            </a:r>
            <a:endParaRPr lang="ja-JP" altLang="en-US" sz="1600" b="1" dirty="0">
              <a:solidFill>
                <a:schemeClr val="bg1">
                  <a:lumMod val="65000"/>
                </a:schemeClr>
              </a:solidFill>
              <a:latin typeface="Consolas"/>
            </a:endParaRPr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B649-CAF6-47C7-8793-6679D20694D9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2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0</TotalTime>
  <Words>1609</Words>
  <Application>Microsoft Office PowerPoint</Application>
  <PresentationFormat>画面に合わせる (4:3)</PresentationFormat>
  <Paragraphs>396</Paragraphs>
  <Slides>24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Sel-CoolMetal-white</vt:lpstr>
      <vt:lpstr>PowerPoint プレゼンテーション</vt:lpstr>
      <vt:lpstr>研究背景： API の利用</vt:lpstr>
      <vt:lpstr>研究背景：コード例検索</vt:lpstr>
      <vt:lpstr>研究背景：コード例検索</vt:lpstr>
      <vt:lpstr>本研究のアプローチ</vt:lpstr>
      <vt:lpstr>検索クエリの仕様</vt:lpstr>
      <vt:lpstr>特殊トークン①：$変数</vt:lpstr>
      <vt:lpstr>特殊トークン②： _</vt:lpstr>
      <vt:lpstr>特殊トークン③：??</vt:lpstr>
      <vt:lpstr>特殊トークン③：??</vt:lpstr>
      <vt:lpstr>特殊トークン③：??</vt:lpstr>
      <vt:lpstr>?? のマッチする区間</vt:lpstr>
      <vt:lpstr>アルゴリズムの概要</vt:lpstr>
      <vt:lpstr>実装</vt:lpstr>
      <vt:lpstr>評価実験</vt:lpstr>
      <vt:lpstr>調査項目と結果</vt:lpstr>
      <vt:lpstr>提案手法は API 理解支援として有用か？</vt:lpstr>
      <vt:lpstr>タスク1の検索例</vt:lpstr>
      <vt:lpstr>タスク1の検索例</vt:lpstr>
      <vt:lpstr>タスク1の検索例</vt:lpstr>
      <vt:lpstr>タスク1の検索例</vt:lpstr>
      <vt:lpstr>タスク1の検索例</vt:lpstr>
      <vt:lpstr>タスク1の検索例</vt:lpstr>
      <vt:lpstr>まとめと今後の展望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2017-02-14T10:03:17Z</dcterms:created>
  <dcterms:modified xsi:type="dcterms:W3CDTF">2017-02-14T10:03:34Z</dcterms:modified>
</cp:coreProperties>
</file>