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handoutMasterIdLst>
    <p:handoutMasterId r:id="rId23"/>
  </p:handoutMasterIdLst>
  <p:sldIdLst>
    <p:sldId id="257" r:id="rId2"/>
    <p:sldId id="258" r:id="rId3"/>
    <p:sldId id="259" r:id="rId4"/>
    <p:sldId id="260" r:id="rId5"/>
    <p:sldId id="261" r:id="rId6"/>
    <p:sldId id="262" r:id="rId7"/>
    <p:sldId id="263" r:id="rId8"/>
    <p:sldId id="276" r:id="rId9"/>
    <p:sldId id="278" r:id="rId10"/>
    <p:sldId id="264" r:id="rId11"/>
    <p:sldId id="265" r:id="rId12"/>
    <p:sldId id="266" r:id="rId13"/>
    <p:sldId id="270" r:id="rId14"/>
    <p:sldId id="271" r:id="rId15"/>
    <p:sldId id="273" r:id="rId16"/>
    <p:sldId id="274" r:id="rId17"/>
    <p:sldId id="277" r:id="rId18"/>
    <p:sldId id="279" r:id="rId19"/>
    <p:sldId id="280" r:id="rId20"/>
    <p:sldId id="275" r:id="rId21"/>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93" autoAdjust="0"/>
    <p:restoredTop sz="72257" autoAdjust="0"/>
  </p:normalViewPr>
  <p:slideViewPr>
    <p:cSldViewPr snapToGrid="0">
      <p:cViewPr varScale="1">
        <p:scale>
          <a:sx n="99" d="100"/>
          <a:sy n="99" d="100"/>
        </p:scale>
        <p:origin x="90" y="16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fld id="{652F3A56-A726-4EB2-AD41-0F3A75DD59DF}" type="datetimeFigureOut">
              <a:rPr kumimoji="1" lang="ja-JP" altLang="en-US" smtClean="0"/>
              <a:t>2018/2/13</a:t>
            </a:fld>
            <a:endParaRPr kumimoji="1" lang="ja-JP" altLang="en-US"/>
          </a:p>
        </p:txBody>
      </p:sp>
      <p:sp>
        <p:nvSpPr>
          <p:cNvPr id="4" name="フッター プレースホルダー 3"/>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645DF61F-2451-455F-8C06-1A5D3BD45C04}" type="slidenum">
              <a:rPr kumimoji="1" lang="ja-JP" altLang="en-US" smtClean="0"/>
              <a:t>‹#›</a:t>
            </a:fld>
            <a:endParaRPr kumimoji="1" lang="ja-JP" altLang="en-US"/>
          </a:p>
        </p:txBody>
      </p:sp>
    </p:spTree>
    <p:extLst>
      <p:ext uri="{BB962C8B-B14F-4D97-AF65-F5344CB8AC3E}">
        <p14:creationId xmlns:p14="http://schemas.microsoft.com/office/powerpoint/2010/main" val="38402414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71E084B4-09E3-4BAC-A039-E1136828AC52}" type="datetimeFigureOut">
              <a:rPr kumimoji="1" lang="ja-JP" altLang="en-US" smtClean="0"/>
              <a:t>2018/2/13</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631756E4-A82B-4484-BB0C-92C0104193BF}" type="slidenum">
              <a:rPr kumimoji="1" lang="ja-JP" altLang="en-US" smtClean="0"/>
              <a:t>‹#›</a:t>
            </a:fld>
            <a:endParaRPr kumimoji="1" lang="ja-JP" altLang="en-US"/>
          </a:p>
        </p:txBody>
      </p:sp>
    </p:spTree>
    <p:extLst>
      <p:ext uri="{BB962C8B-B14F-4D97-AF65-F5344CB8AC3E}">
        <p14:creationId xmlns:p14="http://schemas.microsoft.com/office/powerpoint/2010/main" val="172741383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まずはじめにコードクローンについて説明します。</a:t>
            </a:r>
            <a:endParaRPr kumimoji="1" lang="en-US" altLang="ja-JP" dirty="0" smtClean="0"/>
          </a:p>
          <a:p>
            <a:r>
              <a:rPr kumimoji="1" lang="ja-JP" altLang="en-US" dirty="0" smtClean="0"/>
              <a:t>・クローンペアとクローンセットの説明</a:t>
            </a:r>
            <a:endParaRPr kumimoji="1" lang="en-US" altLang="ja-JP" dirty="0" smtClean="0"/>
          </a:p>
          <a:p>
            <a:r>
              <a:rPr kumimoji="1" lang="ja-JP" altLang="en-US" dirty="0" smtClean="0"/>
              <a:t>このコードクローンはソフトウェア保守を困難にするといわれています。</a:t>
            </a:r>
            <a:endParaRPr kumimoji="1" lang="en-US" altLang="ja-JP" dirty="0" smtClean="0"/>
          </a:p>
          <a:p>
            <a:r>
              <a:rPr kumimoji="1" lang="ja-JP" altLang="en-US" dirty="0" smtClean="0"/>
              <a:t>例えば、保守作業の一環としてコードクローンの</a:t>
            </a:r>
            <a:r>
              <a:rPr kumimoji="1" lang="en-US" altLang="ja-JP" dirty="0" smtClean="0"/>
              <a:t>1</a:t>
            </a:r>
            <a:r>
              <a:rPr kumimoji="1" lang="ja-JP" altLang="en-US" dirty="0" err="1" smtClean="0"/>
              <a:t>つを修</a:t>
            </a:r>
            <a:r>
              <a:rPr kumimoji="1" lang="ja-JP" altLang="en-US" dirty="0" smtClean="0"/>
              <a:t>正した場合、それ以外のコードクローンにも同様の修正を検討とする必要があります。</a:t>
            </a:r>
            <a:endParaRPr kumimoji="1" lang="en-US" altLang="ja-JP" dirty="0" smtClean="0"/>
          </a:p>
          <a:p>
            <a:r>
              <a:rPr kumimoji="1" lang="ja-JP" altLang="en-US" dirty="0" smtClean="0"/>
              <a:t>しかし、そのような修正方法は開発者に負担となります。</a:t>
            </a:r>
            <a:endParaRPr kumimoji="1" lang="en-US" altLang="ja-JP" dirty="0" smtClean="0"/>
          </a:p>
          <a:p>
            <a:r>
              <a:rPr kumimoji="1" lang="ja-JP" altLang="en-US" dirty="0" smtClean="0"/>
              <a:t>そのため、コードクローンを削減する研究が行われています。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3A33ED02-6DEE-4E46-95E6-5266618DBB7A}" type="slidenum">
              <a:rPr kumimoji="1" lang="ja-JP" altLang="en-US" smtClean="0"/>
              <a:t>2</a:t>
            </a:fld>
            <a:endParaRPr kumimoji="1" lang="ja-JP" altLang="en-US"/>
          </a:p>
        </p:txBody>
      </p:sp>
    </p:spTree>
    <p:extLst>
      <p:ext uri="{BB962C8B-B14F-4D97-AF65-F5344CB8AC3E}">
        <p14:creationId xmlns:p14="http://schemas.microsoft.com/office/powerpoint/2010/main" val="29766990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これらの手順の中で、特に説明が必要と思われる</a:t>
            </a:r>
            <a:r>
              <a:rPr kumimoji="1" lang="en-US" altLang="ja-JP" dirty="0" smtClean="0"/>
              <a:t>1</a:t>
            </a:r>
            <a:r>
              <a:rPr kumimoji="1" lang="ja-JP" altLang="en-US" dirty="0" smtClean="0"/>
              <a:t>と</a:t>
            </a:r>
            <a:r>
              <a:rPr kumimoji="1" lang="en-US" altLang="ja-JP" dirty="0" smtClean="0"/>
              <a:t>2</a:t>
            </a:r>
            <a:r>
              <a:rPr kumimoji="1" lang="ja-JP" altLang="en-US" dirty="0" smtClean="0"/>
              <a:t>について、次のスライドから説明します。</a:t>
            </a:r>
            <a:endParaRPr kumimoji="1" lang="ja-JP" altLang="en-US" dirty="0"/>
          </a:p>
        </p:txBody>
      </p:sp>
      <p:sp>
        <p:nvSpPr>
          <p:cNvPr id="4" name="スライド番号プレースホルダー 3"/>
          <p:cNvSpPr>
            <a:spLocks noGrp="1"/>
          </p:cNvSpPr>
          <p:nvPr>
            <p:ph type="sldNum" sz="quarter" idx="10"/>
          </p:nvPr>
        </p:nvSpPr>
        <p:spPr/>
        <p:txBody>
          <a:bodyPr/>
          <a:lstStyle/>
          <a:p>
            <a:fld id="{3A33ED02-6DEE-4E46-95E6-5266618DBB7A}" type="slidenum">
              <a:rPr kumimoji="1" lang="ja-JP" altLang="en-US" smtClean="0"/>
              <a:t>12</a:t>
            </a:fld>
            <a:endParaRPr kumimoji="1" lang="ja-JP" altLang="en-US"/>
          </a:p>
        </p:txBody>
      </p:sp>
    </p:spTree>
    <p:extLst>
      <p:ext uri="{BB962C8B-B14F-4D97-AF65-F5344CB8AC3E}">
        <p14:creationId xmlns:p14="http://schemas.microsoft.com/office/powerpoint/2010/main" val="21952548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理由；</a:t>
            </a:r>
            <a:r>
              <a:rPr kumimoji="1" lang="en-US" altLang="ja-JP" dirty="0" err="1" smtClean="0"/>
              <a:t>Jruby</a:t>
            </a:r>
            <a:r>
              <a:rPr kumimoji="1" lang="ja-JP" altLang="en-US" dirty="0" smtClean="0"/>
              <a:t>は</a:t>
            </a:r>
            <a:r>
              <a:rPr kumimoji="1" lang="en-US" altLang="ja-JP" dirty="0" smtClean="0"/>
              <a:t>POP</a:t>
            </a:r>
            <a:r>
              <a:rPr kumimoji="1" lang="ja-JP" altLang="en-US" dirty="0" smtClean="0"/>
              <a:t>数の大きなクローンセットが大きく，その多くがリファクタリング不可に含まれている．</a:t>
            </a:r>
            <a:endParaRPr kumimoji="1" lang="en-US" altLang="ja-JP" dirty="0" smtClean="0"/>
          </a:p>
          <a:p>
            <a:endParaRPr kumimoji="1" lang="en-US" altLang="ja-JP" dirty="0" smtClean="0"/>
          </a:p>
          <a:p>
            <a:r>
              <a:rPr kumimoji="1" lang="ja-JP" altLang="en-US" dirty="0" smtClean="0"/>
              <a:t>多くは</a:t>
            </a:r>
            <a:r>
              <a:rPr kumimoji="1" lang="en-US" altLang="ja-JP" dirty="0" smtClean="0"/>
              <a:t>6</a:t>
            </a:r>
            <a:r>
              <a:rPr kumimoji="1" lang="ja-JP" altLang="en-US" dirty="0" smtClean="0"/>
              <a:t>％前後である．</a:t>
            </a:r>
            <a:endParaRPr kumimoji="1" lang="ja-JP" altLang="en-US" dirty="0"/>
          </a:p>
        </p:txBody>
      </p:sp>
      <p:sp>
        <p:nvSpPr>
          <p:cNvPr id="4" name="スライド番号プレースホルダー 3"/>
          <p:cNvSpPr>
            <a:spLocks noGrp="1"/>
          </p:cNvSpPr>
          <p:nvPr>
            <p:ph type="sldNum" sz="quarter" idx="10"/>
          </p:nvPr>
        </p:nvSpPr>
        <p:spPr/>
        <p:txBody>
          <a:bodyPr/>
          <a:lstStyle/>
          <a:p>
            <a:fld id="{FBF8C48E-D37F-46F0-9F9A-73B7A2353D59}" type="slidenum">
              <a:rPr kumimoji="1" lang="ja-JP" altLang="en-US" smtClean="0"/>
              <a:t>15</a:t>
            </a:fld>
            <a:endParaRPr kumimoji="1" lang="ja-JP" altLang="en-US" dirty="0"/>
          </a:p>
        </p:txBody>
      </p:sp>
    </p:spTree>
    <p:extLst>
      <p:ext uri="{BB962C8B-B14F-4D97-AF65-F5344CB8AC3E}">
        <p14:creationId xmlns:p14="http://schemas.microsoft.com/office/powerpoint/2010/main" val="13078643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次に、コードクローンのリファクタリングについて説明します。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1</a:t>
            </a:r>
            <a:r>
              <a:rPr kumimoji="1" lang="ja-JP" altLang="en-US" dirty="0" err="1" smtClean="0"/>
              <a:t>つに</a:t>
            </a:r>
            <a:r>
              <a:rPr kumimoji="1" lang="ja-JP" altLang="en-US" dirty="0" smtClean="0"/>
              <a:t>まとめることで、コードクローンの数が削減されるためにソフトウェア保守を容易にする働きがあります。</a:t>
            </a:r>
          </a:p>
          <a:p>
            <a:endParaRPr kumimoji="1" lang="en-US" altLang="ja-JP" dirty="0" smtClean="0"/>
          </a:p>
          <a:p>
            <a:r>
              <a:rPr kumimoji="1" lang="ja-JP" altLang="en-US" dirty="0" smtClean="0"/>
              <a:t>リファクタリングする手順は次の通りです。</a:t>
            </a:r>
            <a:endParaRPr kumimoji="1" lang="en-US" altLang="ja-JP" dirty="0" smtClean="0"/>
          </a:p>
          <a:p>
            <a:r>
              <a:rPr kumimoji="1" lang="ja-JP" altLang="en-US" dirty="0" smtClean="0"/>
              <a:t>まず、共通のメソッドを新しく作成します。そして、それぞれのコードクローンは手順</a:t>
            </a:r>
            <a:r>
              <a:rPr kumimoji="1" lang="en-US" altLang="ja-JP" dirty="0" smtClean="0"/>
              <a:t>1</a:t>
            </a:r>
            <a:r>
              <a:rPr kumimoji="1" lang="ja-JP" altLang="en-US" dirty="0" smtClean="0"/>
              <a:t>で作成した共通メソッドの呼び出し文へと置換します。</a:t>
            </a:r>
            <a:endParaRPr kumimoji="1" lang="en-US" altLang="ja-JP" dirty="0" smtClean="0"/>
          </a:p>
          <a:p>
            <a:r>
              <a:rPr kumimoji="1" lang="ja-JP" altLang="en-US" dirty="0" smtClean="0"/>
              <a:t>これにより、全体の振る舞いを変更することなく、コードクローンを</a:t>
            </a:r>
            <a:r>
              <a:rPr kumimoji="1" lang="en-US" altLang="ja-JP" dirty="0" smtClean="0"/>
              <a:t>1</a:t>
            </a:r>
            <a:r>
              <a:rPr kumimoji="1" lang="ja-JP" altLang="en-US" dirty="0" err="1" smtClean="0"/>
              <a:t>つに</a:t>
            </a:r>
            <a:r>
              <a:rPr kumimoji="1" lang="ja-JP" altLang="en-US" dirty="0" smtClean="0"/>
              <a:t>まとめることができます。</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3A33ED02-6DEE-4E46-95E6-5266618DBB7A}" type="slidenum">
              <a:rPr kumimoji="1" lang="ja-JP" altLang="en-US" smtClean="0"/>
              <a:t>3</a:t>
            </a:fld>
            <a:endParaRPr kumimoji="1" lang="ja-JP" altLang="en-US"/>
          </a:p>
        </p:txBody>
      </p:sp>
    </p:spTree>
    <p:extLst>
      <p:ext uri="{BB962C8B-B14F-4D97-AF65-F5344CB8AC3E}">
        <p14:creationId xmlns:p14="http://schemas.microsoft.com/office/powerpoint/2010/main" val="28763803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次に削減可能ソースコード量について説明します。</a:t>
            </a:r>
            <a:endParaRPr kumimoji="1" lang="en-US" altLang="ja-JP" dirty="0" smtClean="0"/>
          </a:p>
          <a:p>
            <a:r>
              <a:rPr kumimoji="1" lang="ja-JP" altLang="en-US" dirty="0" smtClean="0"/>
              <a:t>行数単位で表す理由ですが、ソフトウェア保守は、一般的に行数が増加するほど困難になるといわれています。</a:t>
            </a:r>
            <a:endParaRPr kumimoji="1" lang="en-US" altLang="ja-JP" dirty="0" smtClean="0"/>
          </a:p>
          <a:p>
            <a:r>
              <a:rPr kumimoji="1" lang="ja-JP" altLang="en-US" dirty="0" smtClean="0"/>
              <a:t>そのため、コードクローンの数で測定するのではなく、ソースコードの行数で測定しています。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3A33ED02-6DEE-4E46-95E6-5266618DBB7A}" type="slidenum">
              <a:rPr kumimoji="1" lang="ja-JP" altLang="en-US" smtClean="0"/>
              <a:t>4</a:t>
            </a:fld>
            <a:endParaRPr kumimoji="1" lang="ja-JP" altLang="en-US"/>
          </a:p>
        </p:txBody>
      </p:sp>
    </p:spTree>
    <p:extLst>
      <p:ext uri="{BB962C8B-B14F-4D97-AF65-F5344CB8AC3E}">
        <p14:creationId xmlns:p14="http://schemas.microsoft.com/office/powerpoint/2010/main" val="208476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リファクタリングは次のような現場で用いられます。</a:t>
            </a:r>
            <a:endParaRPr kumimoji="1" lang="en-US" altLang="ja-JP" dirty="0" smtClean="0"/>
          </a:p>
          <a:p>
            <a:r>
              <a:rPr kumimoji="1" lang="ja-JP" altLang="en-US" dirty="0" smtClean="0"/>
              <a:t>例えば、企業には自分たちの複雑なソースコードの保守性を高めたいというニーズがあります。</a:t>
            </a:r>
            <a:endParaRPr kumimoji="1" lang="en-US" altLang="ja-JP" dirty="0" smtClean="0"/>
          </a:p>
          <a:p>
            <a:r>
              <a:rPr kumimoji="1" lang="ja-JP" altLang="en-US" dirty="0" smtClean="0"/>
              <a:t>このとき、これらのソースコードを自分たちで直すのではなく、リファクタリング専門の企業に委託することがあります。</a:t>
            </a:r>
            <a:endParaRPr kumimoji="1" lang="en-US" altLang="ja-JP" dirty="0" smtClean="0"/>
          </a:p>
          <a:p>
            <a:r>
              <a:rPr kumimoji="1" lang="ja-JP" altLang="en-US" dirty="0" smtClean="0"/>
              <a:t>このリファクタリングでは、必ずしもコードクローンをリファクタリングするわけではありませんが、ソースコードの冗長性を排除するためにコードクローンのリファクタリングを検討することがあります。</a:t>
            </a:r>
            <a:endParaRPr kumimoji="1" lang="en-US" altLang="ja-JP" dirty="0" smtClean="0"/>
          </a:p>
          <a:p>
            <a:r>
              <a:rPr kumimoji="1" lang="ja-JP" altLang="en-US" dirty="0" smtClean="0"/>
              <a:t>このとき、委託先企業はリファクタリングの見積もりを顧客や依頼元企業に提示して、ビジネスが行われます。</a:t>
            </a:r>
            <a:endParaRPr kumimoji="1" lang="ja-JP" altLang="en-US" dirty="0"/>
          </a:p>
        </p:txBody>
      </p:sp>
      <p:sp>
        <p:nvSpPr>
          <p:cNvPr id="4" name="スライド番号プレースホルダー 3"/>
          <p:cNvSpPr>
            <a:spLocks noGrp="1"/>
          </p:cNvSpPr>
          <p:nvPr>
            <p:ph type="sldNum" sz="quarter" idx="10"/>
          </p:nvPr>
        </p:nvSpPr>
        <p:spPr/>
        <p:txBody>
          <a:bodyPr/>
          <a:lstStyle/>
          <a:p>
            <a:fld id="{3A33ED02-6DEE-4E46-95E6-5266618DBB7A}" type="slidenum">
              <a:rPr kumimoji="1" lang="ja-JP" altLang="en-US" smtClean="0"/>
              <a:t>5</a:t>
            </a:fld>
            <a:endParaRPr kumimoji="1" lang="ja-JP" altLang="en-US"/>
          </a:p>
        </p:txBody>
      </p:sp>
    </p:spTree>
    <p:extLst>
      <p:ext uri="{BB962C8B-B14F-4D97-AF65-F5344CB8AC3E}">
        <p14:creationId xmlns:p14="http://schemas.microsoft.com/office/powerpoint/2010/main" val="2861758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このリファクタリングの見積もりには、次のような項目が含まれます。</a:t>
            </a:r>
            <a:endParaRPr kumimoji="1" lang="en-US" altLang="ja-JP" dirty="0" smtClean="0"/>
          </a:p>
          <a:p>
            <a:r>
              <a:rPr kumimoji="1" lang="ja-JP" altLang="en-US" dirty="0" smtClean="0"/>
              <a:t>リファクタリングによって削減できる行数や、リファクタリングにかかる費用、期間も含まれます。</a:t>
            </a:r>
            <a:endParaRPr kumimoji="1" lang="en-US" altLang="ja-JP" dirty="0" smtClean="0"/>
          </a:p>
          <a:p>
            <a:r>
              <a:rPr kumimoji="1" lang="ja-JP" altLang="en-US" dirty="0" smtClean="0"/>
              <a:t>しかし、コードクローンのリファクタリングには、いくつかこんな点があります。</a:t>
            </a:r>
            <a:endParaRPr kumimoji="1" lang="en-US" altLang="ja-JP" dirty="0" smtClean="0"/>
          </a:p>
          <a:p>
            <a:r>
              <a:rPr kumimoji="1" lang="ja-JP" altLang="en-US" dirty="0" smtClean="0"/>
              <a:t>例えば、コードクローンがリファクタリングできるかどうかは、それを見ただけでは難しいという問題があります。</a:t>
            </a:r>
            <a:endParaRPr kumimoji="1" lang="en-US" altLang="ja-JP" dirty="0" smtClean="0"/>
          </a:p>
          <a:p>
            <a:r>
              <a:rPr kumimoji="1" lang="ja-JP" altLang="en-US" dirty="0" smtClean="0"/>
              <a:t>また、コードクローンの検出ツールによっては、同じソースコードの範囲からいくつものコードクローンが検出されるケースがあります。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3A33ED02-6DEE-4E46-95E6-5266618DBB7A}" type="slidenum">
              <a:rPr kumimoji="1" lang="ja-JP" altLang="en-US" smtClean="0"/>
              <a:t>6</a:t>
            </a:fld>
            <a:endParaRPr kumimoji="1" lang="ja-JP" altLang="en-US"/>
          </a:p>
        </p:txBody>
      </p:sp>
    </p:spTree>
    <p:extLst>
      <p:ext uri="{BB962C8B-B14F-4D97-AF65-F5344CB8AC3E}">
        <p14:creationId xmlns:p14="http://schemas.microsoft.com/office/powerpoint/2010/main" val="5068145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１つめの削減可能ソースコード量の算出を阻害する要因はリファクタリング可能性です。</a:t>
            </a:r>
            <a:endParaRPr kumimoji="1" lang="ja-JP" altLang="en-US" dirty="0"/>
          </a:p>
        </p:txBody>
      </p:sp>
      <p:sp>
        <p:nvSpPr>
          <p:cNvPr id="4" name="スライド番号プレースホルダー 3"/>
          <p:cNvSpPr>
            <a:spLocks noGrp="1"/>
          </p:cNvSpPr>
          <p:nvPr>
            <p:ph type="sldNum" sz="quarter" idx="10"/>
          </p:nvPr>
        </p:nvSpPr>
        <p:spPr/>
        <p:txBody>
          <a:bodyPr/>
          <a:lstStyle/>
          <a:p>
            <a:fld id="{3A33ED02-6DEE-4E46-95E6-5266618DBB7A}" type="slidenum">
              <a:rPr kumimoji="1" lang="ja-JP" altLang="en-US" smtClean="0"/>
              <a:t>7</a:t>
            </a:fld>
            <a:endParaRPr kumimoji="1" lang="ja-JP" altLang="en-US"/>
          </a:p>
        </p:txBody>
      </p:sp>
    </p:spTree>
    <p:extLst>
      <p:ext uri="{BB962C8B-B14F-4D97-AF65-F5344CB8AC3E}">
        <p14:creationId xmlns:p14="http://schemas.microsoft.com/office/powerpoint/2010/main" val="27376595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a:t>
            </a:r>
            <a:r>
              <a:rPr kumimoji="1" lang="en-US" altLang="ja-JP" dirty="0" err="1" smtClean="0"/>
              <a:t>JDeodorant</a:t>
            </a:r>
            <a:r>
              <a:rPr kumimoji="1" lang="ja-JP" altLang="en-US" dirty="0" smtClean="0"/>
              <a:t>のリファクタリング可能性を判定する実装の方針について説明します。</a:t>
            </a:r>
            <a:endParaRPr kumimoji="1" lang="en-US" altLang="ja-JP" dirty="0" smtClean="0"/>
          </a:p>
          <a:p>
            <a:r>
              <a:rPr kumimoji="1" lang="ja-JP" altLang="en-US" dirty="0" smtClean="0"/>
              <a:t>クローンペアとして入力したコードクローンをそれぞれプログラム依存グラフという有向グラフに変換します。</a:t>
            </a:r>
            <a:endParaRPr kumimoji="1" lang="en-US" altLang="ja-JP" dirty="0" smtClean="0"/>
          </a:p>
          <a:p>
            <a:r>
              <a:rPr kumimoji="1" lang="ja-JP" altLang="en-US" dirty="0" smtClean="0"/>
              <a:t>この変換した有効グラフに関して、リファクタリング可能性を示すための条件を満たしているのか確認します。</a:t>
            </a:r>
            <a:endParaRPr kumimoji="1" lang="en-US" altLang="ja-JP" dirty="0" smtClean="0"/>
          </a:p>
          <a:p>
            <a:r>
              <a:rPr kumimoji="1" lang="ja-JP" altLang="en-US" dirty="0" smtClean="0"/>
              <a:t>この条件に違反しているクローンペアをリファクタリング困難といいます．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631756E4-A82B-4484-BB0C-92C0104193BF}" type="slidenum">
              <a:rPr kumimoji="1" lang="ja-JP" altLang="en-US" smtClean="0"/>
              <a:t>8</a:t>
            </a:fld>
            <a:endParaRPr kumimoji="1" lang="ja-JP" altLang="en-US"/>
          </a:p>
        </p:txBody>
      </p:sp>
    </p:spTree>
    <p:extLst>
      <p:ext uri="{BB962C8B-B14F-4D97-AF65-F5344CB8AC3E}">
        <p14:creationId xmlns:p14="http://schemas.microsoft.com/office/powerpoint/2010/main" val="623149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mtClean="0"/>
              <a:t>安全で簡単なリファクタリングのための条件</a:t>
            </a:r>
            <a:endParaRPr kumimoji="1" lang="ja-JP" altLang="en-US"/>
          </a:p>
        </p:txBody>
      </p:sp>
      <p:sp>
        <p:nvSpPr>
          <p:cNvPr id="4" name="スライド番号プレースホルダー 3"/>
          <p:cNvSpPr>
            <a:spLocks noGrp="1"/>
          </p:cNvSpPr>
          <p:nvPr>
            <p:ph type="sldNum" sz="quarter" idx="10"/>
          </p:nvPr>
        </p:nvSpPr>
        <p:spPr/>
        <p:txBody>
          <a:bodyPr/>
          <a:lstStyle/>
          <a:p>
            <a:fld id="{631756E4-A82B-4484-BB0C-92C0104193BF}" type="slidenum">
              <a:rPr kumimoji="1" lang="ja-JP" altLang="en-US" smtClean="0"/>
              <a:t>9</a:t>
            </a:fld>
            <a:endParaRPr kumimoji="1" lang="ja-JP" altLang="en-US"/>
          </a:p>
        </p:txBody>
      </p:sp>
    </p:spTree>
    <p:extLst>
      <p:ext uri="{BB962C8B-B14F-4D97-AF65-F5344CB8AC3E}">
        <p14:creationId xmlns:p14="http://schemas.microsoft.com/office/powerpoint/2010/main" val="41575305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もう一つの削減可能ソースコード量の算出を阻害する要因がオーバーラップです。</a:t>
            </a:r>
            <a:endParaRPr kumimoji="1" lang="ja-JP" altLang="en-US" dirty="0"/>
          </a:p>
        </p:txBody>
      </p:sp>
      <p:sp>
        <p:nvSpPr>
          <p:cNvPr id="4" name="スライド番号プレースホルダー 3"/>
          <p:cNvSpPr>
            <a:spLocks noGrp="1"/>
          </p:cNvSpPr>
          <p:nvPr>
            <p:ph type="sldNum" sz="quarter" idx="10"/>
          </p:nvPr>
        </p:nvSpPr>
        <p:spPr/>
        <p:txBody>
          <a:bodyPr/>
          <a:lstStyle/>
          <a:p>
            <a:fld id="{3A33ED02-6DEE-4E46-95E6-5266618DBB7A}" type="slidenum">
              <a:rPr kumimoji="1" lang="ja-JP" altLang="en-US" smtClean="0"/>
              <a:t>10</a:t>
            </a:fld>
            <a:endParaRPr kumimoji="1" lang="ja-JP" altLang="en-US"/>
          </a:p>
        </p:txBody>
      </p:sp>
    </p:spTree>
    <p:extLst>
      <p:ext uri="{BB962C8B-B14F-4D97-AF65-F5344CB8AC3E}">
        <p14:creationId xmlns:p14="http://schemas.microsoft.com/office/powerpoint/2010/main" val="1898894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DE6119B5-B59C-4D06-965D-AB4D33C6019A}" type="datetime1">
              <a:rPr kumimoji="1" lang="ja-JP" altLang="en-US" smtClean="0"/>
              <a:t>2018/2/13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9E8ECD-0B93-47CF-84F3-F59A8EAC7E68}" type="slidenum">
              <a:rPr kumimoji="1" lang="ja-JP" altLang="en-US" smtClean="0"/>
              <a:t>‹#›</a:t>
            </a:fld>
            <a:endParaRPr kumimoji="1" lang="ja-JP" altLang="en-US"/>
          </a:p>
        </p:txBody>
      </p:sp>
    </p:spTree>
    <p:extLst>
      <p:ext uri="{BB962C8B-B14F-4D97-AF65-F5344CB8AC3E}">
        <p14:creationId xmlns:p14="http://schemas.microsoft.com/office/powerpoint/2010/main" val="1989448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226D39E-E21F-4A65-970F-0978B2E246E0}" type="datetime1">
              <a:rPr kumimoji="1" lang="ja-JP" altLang="en-US" smtClean="0"/>
              <a:t>2018/2/13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9E8ECD-0B93-47CF-84F3-F59A8EAC7E68}" type="slidenum">
              <a:rPr kumimoji="1" lang="ja-JP" altLang="en-US" smtClean="0"/>
              <a:t>‹#›</a:t>
            </a:fld>
            <a:endParaRPr kumimoji="1" lang="ja-JP" altLang="en-US"/>
          </a:p>
        </p:txBody>
      </p:sp>
    </p:spTree>
    <p:extLst>
      <p:ext uri="{BB962C8B-B14F-4D97-AF65-F5344CB8AC3E}">
        <p14:creationId xmlns:p14="http://schemas.microsoft.com/office/powerpoint/2010/main" val="2778513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0381C559-0101-4EBA-BAA4-4BC570A402F9}" type="datetime1">
              <a:rPr kumimoji="1" lang="ja-JP" altLang="en-US" smtClean="0"/>
              <a:t>2018/2/13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9E8ECD-0B93-47CF-84F3-F59A8EAC7E68}" type="slidenum">
              <a:rPr kumimoji="1" lang="ja-JP" altLang="en-US" smtClean="0"/>
              <a:t>‹#›</a:t>
            </a:fld>
            <a:endParaRPr kumimoji="1" lang="ja-JP" altLang="en-US"/>
          </a:p>
        </p:txBody>
      </p:sp>
    </p:spTree>
    <p:extLst>
      <p:ext uri="{BB962C8B-B14F-4D97-AF65-F5344CB8AC3E}">
        <p14:creationId xmlns:p14="http://schemas.microsoft.com/office/powerpoint/2010/main" val="10346602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8650" y="120286"/>
            <a:ext cx="7886700" cy="1325563"/>
          </a:xfrm>
        </p:spPr>
        <p:txBody>
          <a:bodyPr>
            <a:normAutofit/>
          </a:bodyPr>
          <a:lstStyle>
            <a:lvl1pPr>
              <a:defRPr sz="4000"/>
            </a:lvl1pPr>
          </a:lstStyle>
          <a:p>
            <a:r>
              <a:rPr lang="ja-JP" altLang="en-US" dirty="0" smtClean="0"/>
              <a:t>マスター タイトルの書式設定</a:t>
            </a:r>
            <a:endParaRPr lang="en-US" dirty="0"/>
          </a:p>
        </p:txBody>
      </p:sp>
      <p:sp>
        <p:nvSpPr>
          <p:cNvPr id="3" name="Content Placeholder 2"/>
          <p:cNvSpPr>
            <a:spLocks noGrp="1"/>
          </p:cNvSpPr>
          <p:nvPr>
            <p:ph idx="1"/>
          </p:nvPr>
        </p:nvSpPr>
        <p:spPr>
          <a:xfrm>
            <a:off x="628650" y="1504013"/>
            <a:ext cx="7886700" cy="4672950"/>
          </a:xfrm>
        </p:spPr>
        <p:txBody>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a:p>
        </p:txBody>
      </p:sp>
      <p:sp>
        <p:nvSpPr>
          <p:cNvPr id="4" name="Date Placeholder 3"/>
          <p:cNvSpPr>
            <a:spLocks noGrp="1"/>
          </p:cNvSpPr>
          <p:nvPr>
            <p:ph type="dt" sz="half" idx="10"/>
          </p:nvPr>
        </p:nvSpPr>
        <p:spPr/>
        <p:txBody>
          <a:bodyPr/>
          <a:lstStyle/>
          <a:p>
            <a:fld id="{EAB02DD5-ECDD-4AE4-9F21-41DD2EF5BF9E}" type="datetime1">
              <a:rPr kumimoji="1" lang="ja-JP" altLang="en-US" smtClean="0"/>
              <a:t>2018/2/13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lvl1pPr>
              <a:defRPr sz="1800">
                <a:solidFill>
                  <a:sysClr val="windowText" lastClr="000000"/>
                </a:solidFill>
              </a:defRPr>
            </a:lvl1pPr>
          </a:lstStyle>
          <a:p>
            <a:fld id="{579E8ECD-0B93-47CF-84F3-F59A8EAC7E68}" type="slidenum">
              <a:rPr lang="ja-JP" altLang="en-US" smtClean="0"/>
              <a:pPr/>
              <a:t>‹#›</a:t>
            </a:fld>
            <a:endParaRPr lang="ja-JP" altLang="en-US" dirty="0"/>
          </a:p>
        </p:txBody>
      </p:sp>
    </p:spTree>
    <p:extLst>
      <p:ext uri="{BB962C8B-B14F-4D97-AF65-F5344CB8AC3E}">
        <p14:creationId xmlns:p14="http://schemas.microsoft.com/office/powerpoint/2010/main" val="2064383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C60B8AC8-5FA2-446E-ADDB-7D75DE95E4C0}" type="datetime1">
              <a:rPr kumimoji="1" lang="ja-JP" altLang="en-US" smtClean="0"/>
              <a:t>2018/2/13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9E8ECD-0B93-47CF-84F3-F59A8EAC7E68}" type="slidenum">
              <a:rPr kumimoji="1" lang="ja-JP" altLang="en-US" smtClean="0"/>
              <a:t>‹#›</a:t>
            </a:fld>
            <a:endParaRPr kumimoji="1" lang="ja-JP" altLang="en-US"/>
          </a:p>
        </p:txBody>
      </p:sp>
    </p:spTree>
    <p:extLst>
      <p:ext uri="{BB962C8B-B14F-4D97-AF65-F5344CB8AC3E}">
        <p14:creationId xmlns:p14="http://schemas.microsoft.com/office/powerpoint/2010/main" val="2625004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D38D8E2B-8F13-412A-853B-0BD221FC6087}" type="datetime1">
              <a:rPr kumimoji="1" lang="ja-JP" altLang="en-US" smtClean="0"/>
              <a:t>2018/2/13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9E8ECD-0B93-47CF-84F3-F59A8EAC7E68}" type="slidenum">
              <a:rPr kumimoji="1" lang="ja-JP" altLang="en-US" smtClean="0"/>
              <a:t>‹#›</a:t>
            </a:fld>
            <a:endParaRPr kumimoji="1" lang="ja-JP" altLang="en-US"/>
          </a:p>
        </p:txBody>
      </p:sp>
    </p:spTree>
    <p:extLst>
      <p:ext uri="{BB962C8B-B14F-4D97-AF65-F5344CB8AC3E}">
        <p14:creationId xmlns:p14="http://schemas.microsoft.com/office/powerpoint/2010/main" val="309374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7108C2D7-3912-4A9E-B8C0-B63141AC6109}" type="datetime1">
              <a:rPr kumimoji="1" lang="ja-JP" altLang="en-US" smtClean="0"/>
              <a:t>2018/2/13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79E8ECD-0B93-47CF-84F3-F59A8EAC7E68}" type="slidenum">
              <a:rPr kumimoji="1" lang="ja-JP" altLang="en-US" smtClean="0"/>
              <a:t>‹#›</a:t>
            </a:fld>
            <a:endParaRPr kumimoji="1" lang="ja-JP" altLang="en-US"/>
          </a:p>
        </p:txBody>
      </p:sp>
    </p:spTree>
    <p:extLst>
      <p:ext uri="{BB962C8B-B14F-4D97-AF65-F5344CB8AC3E}">
        <p14:creationId xmlns:p14="http://schemas.microsoft.com/office/powerpoint/2010/main" val="2724809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688AA942-0836-461B-93C3-9F5580BBF656}" type="datetime1">
              <a:rPr kumimoji="1" lang="ja-JP" altLang="en-US" smtClean="0"/>
              <a:t>2018/2/13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79E8ECD-0B93-47CF-84F3-F59A8EAC7E68}" type="slidenum">
              <a:rPr kumimoji="1" lang="ja-JP" altLang="en-US" smtClean="0"/>
              <a:t>‹#›</a:t>
            </a:fld>
            <a:endParaRPr kumimoji="1" lang="ja-JP" altLang="en-US"/>
          </a:p>
        </p:txBody>
      </p:sp>
    </p:spTree>
    <p:extLst>
      <p:ext uri="{BB962C8B-B14F-4D97-AF65-F5344CB8AC3E}">
        <p14:creationId xmlns:p14="http://schemas.microsoft.com/office/powerpoint/2010/main" val="24293054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9C8004-B7F7-4992-86E9-A4FC04F51DD7}" type="datetime1">
              <a:rPr kumimoji="1" lang="ja-JP" altLang="en-US" smtClean="0"/>
              <a:t>2018/2/13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79E8ECD-0B93-47CF-84F3-F59A8EAC7E68}" type="slidenum">
              <a:rPr kumimoji="1" lang="ja-JP" altLang="en-US" smtClean="0"/>
              <a:t>‹#›</a:t>
            </a:fld>
            <a:endParaRPr kumimoji="1" lang="ja-JP" altLang="en-US"/>
          </a:p>
        </p:txBody>
      </p:sp>
    </p:spTree>
    <p:extLst>
      <p:ext uri="{BB962C8B-B14F-4D97-AF65-F5344CB8AC3E}">
        <p14:creationId xmlns:p14="http://schemas.microsoft.com/office/powerpoint/2010/main" val="1356637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752577AF-E88C-4F35-A761-837062C1009E}" type="datetime1">
              <a:rPr kumimoji="1" lang="ja-JP" altLang="en-US" smtClean="0"/>
              <a:t>2018/2/13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9E8ECD-0B93-47CF-84F3-F59A8EAC7E68}" type="slidenum">
              <a:rPr kumimoji="1" lang="ja-JP" altLang="en-US" smtClean="0"/>
              <a:t>‹#›</a:t>
            </a:fld>
            <a:endParaRPr kumimoji="1" lang="ja-JP" altLang="en-US"/>
          </a:p>
        </p:txBody>
      </p:sp>
    </p:spTree>
    <p:extLst>
      <p:ext uri="{BB962C8B-B14F-4D97-AF65-F5344CB8AC3E}">
        <p14:creationId xmlns:p14="http://schemas.microsoft.com/office/powerpoint/2010/main" val="4041245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FCDAB22-AE64-43FE-8F11-5F8688E57824}" type="datetime1">
              <a:rPr kumimoji="1" lang="ja-JP" altLang="en-US" smtClean="0"/>
              <a:t>2018/2/13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9E8ECD-0B93-47CF-84F3-F59A8EAC7E68}" type="slidenum">
              <a:rPr kumimoji="1" lang="ja-JP" altLang="en-US" smtClean="0"/>
              <a:t>‹#›</a:t>
            </a:fld>
            <a:endParaRPr kumimoji="1" lang="ja-JP" altLang="en-US"/>
          </a:p>
        </p:txBody>
      </p:sp>
    </p:spTree>
    <p:extLst>
      <p:ext uri="{BB962C8B-B14F-4D97-AF65-F5344CB8AC3E}">
        <p14:creationId xmlns:p14="http://schemas.microsoft.com/office/powerpoint/2010/main" val="1843037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DAA942-F25C-413C-A617-7C0958140A1D}" type="datetime1">
              <a:rPr kumimoji="1" lang="ja-JP" altLang="en-US" smtClean="0"/>
              <a:t>2018/2/13</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9E8ECD-0B93-47CF-84F3-F59A8EAC7E68}" type="slidenum">
              <a:rPr kumimoji="1" lang="ja-JP" altLang="en-US" smtClean="0"/>
              <a:t>‹#›</a:t>
            </a:fld>
            <a:endParaRPr kumimoji="1" lang="ja-JP" altLang="en-US"/>
          </a:p>
        </p:txBody>
      </p:sp>
    </p:spTree>
    <p:extLst>
      <p:ext uri="{BB962C8B-B14F-4D97-AF65-F5344CB8AC3E}">
        <p14:creationId xmlns:p14="http://schemas.microsoft.com/office/powerpoint/2010/main" val="2389343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0.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65656" y="1411665"/>
            <a:ext cx="8797332" cy="1113395"/>
          </a:xfrm>
        </p:spPr>
        <p:txBody>
          <a:bodyPr>
            <a:noAutofit/>
          </a:bodyPr>
          <a:lstStyle/>
          <a:p>
            <a:r>
              <a:rPr lang="ja-JP" altLang="en-US" sz="3200" dirty="0"/>
              <a:t>コードクローンのリファクタリング可能性</a:t>
            </a:r>
            <a:r>
              <a:rPr lang="ja-JP" altLang="en-US" sz="3200" dirty="0" smtClean="0"/>
              <a:t>に</a:t>
            </a:r>
            <a:r>
              <a:rPr lang="en-US" altLang="ja-JP" sz="3200" dirty="0" smtClean="0"/>
              <a:t/>
            </a:r>
            <a:br>
              <a:rPr lang="en-US" altLang="ja-JP" sz="3200" dirty="0" smtClean="0"/>
            </a:br>
            <a:r>
              <a:rPr lang="ja-JP" altLang="en-US" sz="3200" dirty="0" smtClean="0"/>
              <a:t>基づいた削減</a:t>
            </a:r>
            <a:r>
              <a:rPr lang="ja-JP" altLang="en-US" sz="3200" dirty="0"/>
              <a:t>可能ソースコード量の分析</a:t>
            </a:r>
            <a:endParaRPr kumimoji="1" lang="ja-JP" altLang="en-US" sz="3200" dirty="0"/>
          </a:p>
        </p:txBody>
      </p:sp>
      <p:sp>
        <p:nvSpPr>
          <p:cNvPr id="3" name="サブタイトル 2"/>
          <p:cNvSpPr>
            <a:spLocks noGrp="1"/>
          </p:cNvSpPr>
          <p:nvPr>
            <p:ph type="subTitle" idx="1"/>
          </p:nvPr>
        </p:nvSpPr>
        <p:spPr>
          <a:xfrm>
            <a:off x="1135322" y="4989745"/>
            <a:ext cx="6858000" cy="1731731"/>
          </a:xfrm>
        </p:spPr>
        <p:txBody>
          <a:bodyPr>
            <a:normAutofit/>
          </a:bodyPr>
          <a:lstStyle/>
          <a:p>
            <a:r>
              <a:rPr kumimoji="1" lang="ja-JP" altLang="en-US" dirty="0" smtClean="0"/>
              <a:t>井上研究室　博士前期課程</a:t>
            </a:r>
            <a:r>
              <a:rPr kumimoji="1" lang="en-US" altLang="ja-JP" dirty="0" smtClean="0"/>
              <a:t>2</a:t>
            </a:r>
            <a:r>
              <a:rPr kumimoji="1" lang="ja-JP" altLang="en-US" dirty="0" smtClean="0"/>
              <a:t>年</a:t>
            </a:r>
            <a:endParaRPr kumimoji="1" lang="en-US" altLang="ja-JP" dirty="0" smtClean="0"/>
          </a:p>
          <a:p>
            <a:r>
              <a:rPr lang="ja-JP" altLang="en-US" dirty="0" smtClean="0"/>
              <a:t>石津　卓也</a:t>
            </a:r>
            <a:endParaRPr kumimoji="1" lang="ja-JP" altLang="en-US" dirty="0"/>
          </a:p>
        </p:txBody>
      </p:sp>
      <p:sp>
        <p:nvSpPr>
          <p:cNvPr id="4" name="スライド番号プレースホルダー 3"/>
          <p:cNvSpPr>
            <a:spLocks noGrp="1"/>
          </p:cNvSpPr>
          <p:nvPr>
            <p:ph type="sldNum" sz="quarter" idx="12"/>
          </p:nvPr>
        </p:nvSpPr>
        <p:spPr/>
        <p:txBody>
          <a:bodyPr/>
          <a:lstStyle/>
          <a:p>
            <a:fld id="{BE4C3425-F80C-4DE5-B4FA-BE95EC5A6860}" type="slidenum">
              <a:rPr lang="ja-JP" altLang="en-US" smtClean="0"/>
              <a:pPr/>
              <a:t>1</a:t>
            </a:fld>
            <a:endParaRPr lang="ja-JP" altLang="en-US" dirty="0"/>
          </a:p>
        </p:txBody>
      </p:sp>
    </p:spTree>
    <p:extLst>
      <p:ext uri="{BB962C8B-B14F-4D97-AF65-F5344CB8AC3E}">
        <p14:creationId xmlns:p14="http://schemas.microsoft.com/office/powerpoint/2010/main" val="34120666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0"/>
            <a:ext cx="7886700" cy="1325563"/>
          </a:xfrm>
        </p:spPr>
        <p:txBody>
          <a:bodyPr>
            <a:normAutofit/>
          </a:bodyPr>
          <a:lstStyle/>
          <a:p>
            <a:r>
              <a:rPr kumimoji="1" lang="ja-JP" altLang="en-US" sz="3600" dirty="0" smtClean="0"/>
              <a:t>困難な点</a:t>
            </a:r>
            <a:r>
              <a:rPr kumimoji="1" lang="en-US" altLang="ja-JP" sz="3600" dirty="0" smtClean="0"/>
              <a:t>2</a:t>
            </a:r>
            <a:r>
              <a:rPr kumimoji="1" lang="ja-JP" altLang="en-US" sz="3600" dirty="0" smtClean="0"/>
              <a:t>：コードクローンの</a:t>
            </a:r>
            <a:r>
              <a:rPr kumimoji="1" lang="en-US" altLang="ja-JP" sz="3600" dirty="0" smtClean="0"/>
              <a:t/>
            </a:r>
            <a:br>
              <a:rPr kumimoji="1" lang="en-US" altLang="ja-JP" sz="3600" dirty="0" smtClean="0"/>
            </a:br>
            <a:r>
              <a:rPr lang="ja-JP" altLang="en-US" sz="3600" dirty="0"/>
              <a:t>オーバーラップ</a:t>
            </a:r>
            <a:endParaRPr kumimoji="1" lang="ja-JP" altLang="en-US" sz="3600" dirty="0"/>
          </a:p>
        </p:txBody>
      </p:sp>
      <p:sp>
        <p:nvSpPr>
          <p:cNvPr id="3" name="コンテンツ プレースホルダー 2"/>
          <p:cNvSpPr>
            <a:spLocks noGrp="1"/>
          </p:cNvSpPr>
          <p:nvPr>
            <p:ph idx="1"/>
          </p:nvPr>
        </p:nvSpPr>
        <p:spPr>
          <a:xfrm>
            <a:off x="628650" y="1384216"/>
            <a:ext cx="7886700" cy="431122"/>
          </a:xfrm>
        </p:spPr>
        <p:txBody>
          <a:bodyPr>
            <a:normAutofit fontScale="92500" lnSpcReduction="10000"/>
          </a:bodyPr>
          <a:lstStyle/>
          <a:p>
            <a:r>
              <a:rPr kumimoji="1" lang="ja-JP" altLang="en-US" dirty="0" smtClean="0"/>
              <a:t>コードクローンの所在が重複している状態．</a:t>
            </a:r>
            <a:endParaRPr kumimoji="1" lang="ja-JP" altLang="en-US" dirty="0"/>
          </a:p>
        </p:txBody>
      </p:sp>
      <p:sp>
        <p:nvSpPr>
          <p:cNvPr id="4" name="スライド番号プレースホルダー 3"/>
          <p:cNvSpPr>
            <a:spLocks noGrp="1"/>
          </p:cNvSpPr>
          <p:nvPr>
            <p:ph type="sldNum" sz="quarter" idx="12"/>
          </p:nvPr>
        </p:nvSpPr>
        <p:spPr/>
        <p:txBody>
          <a:bodyPr/>
          <a:lstStyle/>
          <a:p>
            <a:fld id="{BE4C3425-F80C-4DE5-B4FA-BE95EC5A6860}" type="slidenum">
              <a:rPr lang="ja-JP" altLang="en-US" smtClean="0"/>
              <a:pPr/>
              <a:t>10</a:t>
            </a:fld>
            <a:endParaRPr lang="ja-JP" altLang="en-US" dirty="0"/>
          </a:p>
        </p:txBody>
      </p:sp>
      <p:sp>
        <p:nvSpPr>
          <p:cNvPr id="5" name="メモ 4"/>
          <p:cNvSpPr/>
          <p:nvPr/>
        </p:nvSpPr>
        <p:spPr>
          <a:xfrm rot="10800000" flipH="1">
            <a:off x="2395716" y="2082109"/>
            <a:ext cx="1830402" cy="2286000"/>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7" name="フリーフォーム 6"/>
          <p:cNvSpPr/>
          <p:nvPr/>
        </p:nvSpPr>
        <p:spPr>
          <a:xfrm>
            <a:off x="2667822" y="3502618"/>
            <a:ext cx="1286190" cy="654910"/>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テキスト ボックス 7"/>
          <p:cNvSpPr txBox="1"/>
          <p:nvPr/>
        </p:nvSpPr>
        <p:spPr>
          <a:xfrm>
            <a:off x="2542091" y="4443705"/>
            <a:ext cx="1375698" cy="400110"/>
          </a:xfrm>
          <a:prstGeom prst="rect">
            <a:avLst/>
          </a:prstGeom>
          <a:noFill/>
        </p:spPr>
        <p:txBody>
          <a:bodyPr wrap="none" rtlCol="0">
            <a:spAutoFit/>
          </a:bodyPr>
          <a:lstStyle/>
          <a:p>
            <a:r>
              <a:rPr kumimoji="1" lang="ja-JP" altLang="en-US" sz="2000" dirty="0" smtClean="0"/>
              <a:t>ファイル</a:t>
            </a:r>
            <a:r>
              <a:rPr kumimoji="1" lang="en-US" altLang="ja-JP" sz="2000" dirty="0" smtClean="0"/>
              <a:t>A</a:t>
            </a:r>
            <a:endParaRPr kumimoji="1" lang="ja-JP" altLang="en-US" sz="2000" dirty="0"/>
          </a:p>
        </p:txBody>
      </p:sp>
      <p:sp>
        <p:nvSpPr>
          <p:cNvPr id="10" name="フリーフォーム 9"/>
          <p:cNvSpPr/>
          <p:nvPr/>
        </p:nvSpPr>
        <p:spPr>
          <a:xfrm>
            <a:off x="2667822" y="3502618"/>
            <a:ext cx="1286190" cy="435517"/>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フリーフォーム 11"/>
          <p:cNvSpPr/>
          <p:nvPr/>
        </p:nvSpPr>
        <p:spPr>
          <a:xfrm>
            <a:off x="2667822" y="2485596"/>
            <a:ext cx="1286190" cy="654910"/>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フリーフォーム 12"/>
          <p:cNvSpPr/>
          <p:nvPr/>
        </p:nvSpPr>
        <p:spPr>
          <a:xfrm>
            <a:off x="2667822" y="2485596"/>
            <a:ext cx="1286190" cy="435517"/>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メモ 13"/>
          <p:cNvSpPr/>
          <p:nvPr/>
        </p:nvSpPr>
        <p:spPr>
          <a:xfrm rot="10800000" flipH="1">
            <a:off x="4887641" y="2082109"/>
            <a:ext cx="1830402" cy="2286000"/>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6" name="テキスト ボックス 15"/>
          <p:cNvSpPr txBox="1"/>
          <p:nvPr/>
        </p:nvSpPr>
        <p:spPr>
          <a:xfrm>
            <a:off x="5034016" y="4443705"/>
            <a:ext cx="1358064" cy="400110"/>
          </a:xfrm>
          <a:prstGeom prst="rect">
            <a:avLst/>
          </a:prstGeom>
          <a:noFill/>
        </p:spPr>
        <p:txBody>
          <a:bodyPr wrap="none" rtlCol="0">
            <a:spAutoFit/>
          </a:bodyPr>
          <a:lstStyle/>
          <a:p>
            <a:r>
              <a:rPr kumimoji="1" lang="ja-JP" altLang="en-US" sz="2000" dirty="0" smtClean="0"/>
              <a:t>ファイル</a:t>
            </a:r>
            <a:r>
              <a:rPr kumimoji="1" lang="en-US" altLang="ja-JP" sz="2000" dirty="0" smtClean="0"/>
              <a:t>B</a:t>
            </a:r>
            <a:endParaRPr kumimoji="1" lang="ja-JP" altLang="en-US" sz="2000" dirty="0"/>
          </a:p>
        </p:txBody>
      </p:sp>
      <p:sp>
        <p:nvSpPr>
          <p:cNvPr id="17" name="フリーフォーム 16"/>
          <p:cNvSpPr/>
          <p:nvPr/>
        </p:nvSpPr>
        <p:spPr>
          <a:xfrm>
            <a:off x="5159747" y="3502618"/>
            <a:ext cx="1286190" cy="435517"/>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8" name="フリーフォーム 17"/>
          <p:cNvSpPr/>
          <p:nvPr/>
        </p:nvSpPr>
        <p:spPr>
          <a:xfrm>
            <a:off x="5159747" y="2485596"/>
            <a:ext cx="1286190" cy="654910"/>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9" name="フリーフォーム 18"/>
          <p:cNvSpPr/>
          <p:nvPr/>
        </p:nvSpPr>
        <p:spPr>
          <a:xfrm>
            <a:off x="5159747" y="2485596"/>
            <a:ext cx="1286190" cy="435517"/>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2" name="フリーフォーム 21"/>
          <p:cNvSpPr/>
          <p:nvPr/>
        </p:nvSpPr>
        <p:spPr>
          <a:xfrm>
            <a:off x="2495222" y="2293749"/>
            <a:ext cx="4136689" cy="1983783"/>
          </a:xfrm>
          <a:custGeom>
            <a:avLst/>
            <a:gdLst>
              <a:gd name="connsiteX0" fmla="*/ 0 w 4037059"/>
              <a:gd name="connsiteY0" fmla="*/ 0 h 1983783"/>
              <a:gd name="connsiteX1" fmla="*/ 2017113 w 4037059"/>
              <a:gd name="connsiteY1" fmla="*/ 0 h 1983783"/>
              <a:gd name="connsiteX2" fmla="*/ 2019946 w 4037059"/>
              <a:gd name="connsiteY2" fmla="*/ 0 h 1983783"/>
              <a:gd name="connsiteX3" fmla="*/ 4037059 w 4037059"/>
              <a:gd name="connsiteY3" fmla="*/ 0 h 1983783"/>
              <a:gd name="connsiteX4" fmla="*/ 4037059 w 4037059"/>
              <a:gd name="connsiteY4" fmla="*/ 955729 h 1983783"/>
              <a:gd name="connsiteX5" fmla="*/ 2019946 w 4037059"/>
              <a:gd name="connsiteY5" fmla="*/ 955729 h 1983783"/>
              <a:gd name="connsiteX6" fmla="*/ 2019946 w 4037059"/>
              <a:gd name="connsiteY6" fmla="*/ 1983783 h 1983783"/>
              <a:gd name="connsiteX7" fmla="*/ 0 w 4037059"/>
              <a:gd name="connsiteY7" fmla="*/ 1983783 h 1983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037059" h="1983783">
                <a:moveTo>
                  <a:pt x="0" y="0"/>
                </a:moveTo>
                <a:lnTo>
                  <a:pt x="2017113" y="0"/>
                </a:lnTo>
                <a:lnTo>
                  <a:pt x="2019946" y="0"/>
                </a:lnTo>
                <a:lnTo>
                  <a:pt x="4037059" y="0"/>
                </a:lnTo>
                <a:lnTo>
                  <a:pt x="4037059" y="955729"/>
                </a:lnTo>
                <a:lnTo>
                  <a:pt x="2019946" y="955729"/>
                </a:lnTo>
                <a:lnTo>
                  <a:pt x="2019946" y="1983783"/>
                </a:lnTo>
                <a:lnTo>
                  <a:pt x="0" y="1983783"/>
                </a:lnTo>
                <a:close/>
              </a:path>
            </a:pathLst>
          </a:custGeom>
          <a:noFill/>
          <a:ln w="28575">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1586039" y="2139821"/>
            <a:ext cx="1002492" cy="526581"/>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smtClean="0">
                <a:solidFill>
                  <a:schemeClr val="tx1"/>
                </a:solidFill>
              </a:rPr>
              <a:t>CS1</a:t>
            </a:r>
            <a:endParaRPr kumimoji="1" lang="ja-JP" altLang="en-US" sz="2000" dirty="0">
              <a:solidFill>
                <a:schemeClr val="tx1"/>
              </a:solidFill>
            </a:endParaRPr>
          </a:p>
        </p:txBody>
      </p:sp>
      <p:sp>
        <p:nvSpPr>
          <p:cNvPr id="24" name="正方形/長方形 23"/>
          <p:cNvSpPr/>
          <p:nvPr/>
        </p:nvSpPr>
        <p:spPr>
          <a:xfrm>
            <a:off x="2639874" y="2422902"/>
            <a:ext cx="3853912" cy="1596325"/>
          </a:xfrm>
          <a:prstGeom prst="rect">
            <a:avLst/>
          </a:prstGeom>
          <a:noFill/>
          <a:ln w="38100">
            <a:solidFill>
              <a:schemeClr val="accent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6457440" y="3720059"/>
            <a:ext cx="1076245" cy="526581"/>
          </a:xfrm>
          <a:prstGeom prst="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smtClean="0">
                <a:solidFill>
                  <a:schemeClr val="tx1"/>
                </a:solidFill>
              </a:rPr>
              <a:t>CS2</a:t>
            </a:r>
            <a:endParaRPr kumimoji="1" lang="ja-JP" altLang="en-US" sz="2000" dirty="0">
              <a:solidFill>
                <a:schemeClr val="tx1"/>
              </a:solidFill>
            </a:endParaRPr>
          </a:p>
        </p:txBody>
      </p:sp>
      <p:sp>
        <p:nvSpPr>
          <p:cNvPr id="26" name="コンテンツ プレースホルダー 2"/>
          <p:cNvSpPr txBox="1">
            <a:spLocks/>
          </p:cNvSpPr>
          <p:nvPr/>
        </p:nvSpPr>
        <p:spPr>
          <a:xfrm>
            <a:off x="628650" y="5085933"/>
            <a:ext cx="7886700" cy="130130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dirty="0" smtClean="0"/>
              <a:t>削減する優先度が高い</a:t>
            </a:r>
            <a:r>
              <a:rPr lang="en-US" altLang="ja-JP" dirty="0" smtClean="0"/>
              <a:t>CS</a:t>
            </a:r>
            <a:r>
              <a:rPr lang="ja-JP" altLang="en-US" dirty="0" err="1" smtClean="0"/>
              <a:t>を，　</a:t>
            </a:r>
            <a:r>
              <a:rPr lang="ja-JP" altLang="en-US" dirty="0" smtClean="0"/>
              <a:t>　　　　　　貪欲法を用いて求める．</a:t>
            </a:r>
            <a:endParaRPr lang="en-US" altLang="ja-JP" dirty="0" smtClean="0"/>
          </a:p>
          <a:p>
            <a:pPr lvl="1"/>
            <a:r>
              <a:rPr lang="ja-JP" altLang="en-US" dirty="0" smtClean="0"/>
              <a:t>同時には</a:t>
            </a:r>
            <a:r>
              <a:rPr lang="ja-JP" altLang="en-US" dirty="0"/>
              <a:t>リファクタリング</a:t>
            </a:r>
            <a:r>
              <a:rPr lang="ja-JP" altLang="en-US" dirty="0" smtClean="0"/>
              <a:t>できない．</a:t>
            </a:r>
            <a:endParaRPr lang="ja-JP" altLang="en-US" dirty="0"/>
          </a:p>
        </p:txBody>
      </p:sp>
      <p:sp>
        <p:nvSpPr>
          <p:cNvPr id="21" name="正方形/長方形 20"/>
          <p:cNvSpPr/>
          <p:nvPr/>
        </p:nvSpPr>
        <p:spPr>
          <a:xfrm>
            <a:off x="765400" y="4443705"/>
            <a:ext cx="1218577" cy="526581"/>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解決方針</a:t>
            </a:r>
            <a:endParaRPr kumimoji="1" lang="ja-JP" altLang="en-US" sz="2000" dirty="0">
              <a:solidFill>
                <a:schemeClr val="tx1"/>
              </a:solidFill>
            </a:endParaRPr>
          </a:p>
        </p:txBody>
      </p:sp>
    </p:spTree>
    <p:extLst>
      <p:ext uri="{BB962C8B-B14F-4D97-AF65-F5344CB8AC3E}">
        <p14:creationId xmlns:p14="http://schemas.microsoft.com/office/powerpoint/2010/main" val="1739658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2"/>
                                        </p:tgtEl>
                                      </p:cBhvr>
                                    </p:animEffect>
                                    <p:set>
                                      <p:cBhvr>
                                        <p:cTn id="7" dur="1" fill="hold">
                                          <p:stCondLst>
                                            <p:cond delay="499"/>
                                          </p:stCondLst>
                                        </p:cTn>
                                        <p:tgtEl>
                                          <p:spTgt spid="12"/>
                                        </p:tgtEl>
                                        <p:attrNameLst>
                                          <p:attrName>style.visibility</p:attrName>
                                        </p:attrNameLst>
                                      </p:cBhvr>
                                      <p:to>
                                        <p:strVal val="hidden"/>
                                      </p:to>
                                    </p:set>
                                  </p:childTnLst>
                                </p:cTn>
                              </p:par>
                              <p:par>
                                <p:cTn id="8" presetID="10" presetClass="exit" presetSubtype="0" fill="hold" grpId="0" nodeType="withEffect">
                                  <p:stCondLst>
                                    <p:cond delay="0"/>
                                  </p:stCondLst>
                                  <p:childTnLst>
                                    <p:animEffect transition="out" filter="fade">
                                      <p:cBhvr>
                                        <p:cTn id="9" dur="500"/>
                                        <p:tgtEl>
                                          <p:spTgt spid="7"/>
                                        </p:tgtEl>
                                      </p:cBhvr>
                                    </p:animEffect>
                                    <p:set>
                                      <p:cBhvr>
                                        <p:cTn id="10" dur="1" fill="hold">
                                          <p:stCondLst>
                                            <p:cond delay="499"/>
                                          </p:stCondLst>
                                        </p:cTn>
                                        <p:tgtEl>
                                          <p:spTgt spid="7"/>
                                        </p:tgtEl>
                                        <p:attrNameLst>
                                          <p:attrName>style.visibility</p:attrName>
                                        </p:attrNameLst>
                                      </p:cBhvr>
                                      <p:to>
                                        <p:strVal val="hidden"/>
                                      </p:to>
                                    </p:set>
                                  </p:childTnLst>
                                </p:cTn>
                              </p:par>
                              <p:par>
                                <p:cTn id="11" presetID="10" presetClass="exit" presetSubtype="0" fill="hold" grpId="0" nodeType="withEffect">
                                  <p:stCondLst>
                                    <p:cond delay="0"/>
                                  </p:stCondLst>
                                  <p:childTnLst>
                                    <p:animEffect transition="out" filter="fade">
                                      <p:cBhvr>
                                        <p:cTn id="12" dur="500"/>
                                        <p:tgtEl>
                                          <p:spTgt spid="22"/>
                                        </p:tgtEl>
                                      </p:cBhvr>
                                    </p:animEffect>
                                    <p:set>
                                      <p:cBhvr>
                                        <p:cTn id="13" dur="1" fill="hold">
                                          <p:stCondLst>
                                            <p:cond delay="499"/>
                                          </p:stCondLst>
                                        </p:cTn>
                                        <p:tgtEl>
                                          <p:spTgt spid="22"/>
                                        </p:tgtEl>
                                        <p:attrNameLst>
                                          <p:attrName>style.visibility</p:attrName>
                                        </p:attrNameLst>
                                      </p:cBhvr>
                                      <p:to>
                                        <p:strVal val="hidden"/>
                                      </p:to>
                                    </p:set>
                                  </p:childTnLst>
                                </p:cTn>
                              </p:par>
                              <p:par>
                                <p:cTn id="14" presetID="10" presetClass="exit" presetSubtype="0" fill="hold" grpId="0" nodeType="withEffect">
                                  <p:stCondLst>
                                    <p:cond delay="0"/>
                                  </p:stCondLst>
                                  <p:childTnLst>
                                    <p:animEffect transition="out" filter="fade">
                                      <p:cBhvr>
                                        <p:cTn id="15" dur="500"/>
                                        <p:tgtEl>
                                          <p:spTgt spid="18"/>
                                        </p:tgtEl>
                                      </p:cBhvr>
                                    </p:animEffect>
                                    <p:set>
                                      <p:cBhvr>
                                        <p:cTn id="16" dur="1" fill="hold">
                                          <p:stCondLst>
                                            <p:cond delay="499"/>
                                          </p:stCondLst>
                                        </p:cTn>
                                        <p:tgtEl>
                                          <p:spTgt spid="18"/>
                                        </p:tgtEl>
                                        <p:attrNameLst>
                                          <p:attrName>style.visibility</p:attrName>
                                        </p:attrNameLst>
                                      </p:cBhvr>
                                      <p:to>
                                        <p:strVal val="hidden"/>
                                      </p:to>
                                    </p:set>
                                  </p:childTnLst>
                                </p:cTn>
                              </p:par>
                              <p:par>
                                <p:cTn id="17" presetID="10" presetClass="exit" presetSubtype="0" fill="hold" grpId="0" nodeType="withEffect">
                                  <p:stCondLst>
                                    <p:cond delay="0"/>
                                  </p:stCondLst>
                                  <p:childTnLst>
                                    <p:animEffect transition="out" filter="fade">
                                      <p:cBhvr>
                                        <p:cTn id="18" dur="500"/>
                                        <p:tgtEl>
                                          <p:spTgt spid="23"/>
                                        </p:tgtEl>
                                      </p:cBhvr>
                                    </p:animEffect>
                                    <p:set>
                                      <p:cBhvr>
                                        <p:cTn id="19" dur="1" fill="hold">
                                          <p:stCondLst>
                                            <p:cond delay="499"/>
                                          </p:stCondLst>
                                        </p:cTn>
                                        <p:tgtEl>
                                          <p:spTgt spid="23"/>
                                        </p:tgtEl>
                                        <p:attrNameLst>
                                          <p:attrName>style.visibility</p:attrName>
                                        </p:attrNameLst>
                                      </p:cBhvr>
                                      <p:to>
                                        <p:strVal val="hidden"/>
                                      </p:to>
                                    </p:set>
                                  </p:childTnLst>
                                </p:cTn>
                              </p:par>
                              <p:par>
                                <p:cTn id="20" presetID="10" presetClass="entr" presetSubtype="0" fill="hold" grpId="0" nodeType="with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500"/>
                                        <p:tgtEl>
                                          <p:spTgt spid="10"/>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9"/>
                                        </p:tgtEl>
                                        <p:attrNameLst>
                                          <p:attrName>style.visibility</p:attrName>
                                        </p:attrNameLst>
                                      </p:cBhvr>
                                      <p:to>
                                        <p:strVal val="visible"/>
                                      </p:to>
                                    </p:set>
                                    <p:animEffect transition="in" filter="fade">
                                      <p:cBhvr>
                                        <p:cTn id="28" dur="500"/>
                                        <p:tgtEl>
                                          <p:spTgt spid="19"/>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fade">
                                      <p:cBhvr>
                                        <p:cTn id="31" dur="500"/>
                                        <p:tgtEl>
                                          <p:spTgt spid="17"/>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24"/>
                                        </p:tgtEl>
                                        <p:attrNameLst>
                                          <p:attrName>style.visibility</p:attrName>
                                        </p:attrNameLst>
                                      </p:cBhvr>
                                      <p:to>
                                        <p:strVal val="visible"/>
                                      </p:to>
                                    </p:set>
                                    <p:animEffect transition="in" filter="fade">
                                      <p:cBhvr>
                                        <p:cTn id="34" dur="500"/>
                                        <p:tgtEl>
                                          <p:spTgt spid="24"/>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25"/>
                                        </p:tgtEl>
                                        <p:attrNameLst>
                                          <p:attrName>style.visibility</p:attrName>
                                        </p:attrNameLst>
                                      </p:cBhvr>
                                      <p:to>
                                        <p:strVal val="visible"/>
                                      </p:to>
                                    </p:set>
                                    <p:animEffect transition="in" filter="fade">
                                      <p:cBhvr>
                                        <p:cTn id="37" dur="500"/>
                                        <p:tgtEl>
                                          <p:spTgt spid="25"/>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1"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500"/>
                                        <p:tgtEl>
                                          <p:spTgt spid="12"/>
                                        </p:tgtEl>
                                      </p:cBhvr>
                                    </p:animEffect>
                                  </p:childTnLst>
                                </p:cTn>
                              </p:par>
                              <p:par>
                                <p:cTn id="43" presetID="10" presetClass="entr" presetSubtype="0" fill="hold" grpId="1" nodeType="withEffect">
                                  <p:stCondLst>
                                    <p:cond delay="0"/>
                                  </p:stCondLst>
                                  <p:childTnLst>
                                    <p:set>
                                      <p:cBhvr>
                                        <p:cTn id="44" dur="1" fill="hold">
                                          <p:stCondLst>
                                            <p:cond delay="0"/>
                                          </p:stCondLst>
                                        </p:cTn>
                                        <p:tgtEl>
                                          <p:spTgt spid="7"/>
                                        </p:tgtEl>
                                        <p:attrNameLst>
                                          <p:attrName>style.visibility</p:attrName>
                                        </p:attrNameLst>
                                      </p:cBhvr>
                                      <p:to>
                                        <p:strVal val="visible"/>
                                      </p:to>
                                    </p:set>
                                    <p:animEffect transition="in" filter="fade">
                                      <p:cBhvr>
                                        <p:cTn id="45" dur="500"/>
                                        <p:tgtEl>
                                          <p:spTgt spid="7"/>
                                        </p:tgtEl>
                                      </p:cBhvr>
                                    </p:animEffect>
                                  </p:childTnLst>
                                </p:cTn>
                              </p:par>
                              <p:par>
                                <p:cTn id="46" presetID="10" presetClass="entr" presetSubtype="0" fill="hold" grpId="1" nodeType="withEffect">
                                  <p:stCondLst>
                                    <p:cond delay="0"/>
                                  </p:stCondLst>
                                  <p:childTnLst>
                                    <p:set>
                                      <p:cBhvr>
                                        <p:cTn id="47" dur="1" fill="hold">
                                          <p:stCondLst>
                                            <p:cond delay="0"/>
                                          </p:stCondLst>
                                        </p:cTn>
                                        <p:tgtEl>
                                          <p:spTgt spid="22"/>
                                        </p:tgtEl>
                                        <p:attrNameLst>
                                          <p:attrName>style.visibility</p:attrName>
                                        </p:attrNameLst>
                                      </p:cBhvr>
                                      <p:to>
                                        <p:strVal val="visible"/>
                                      </p:to>
                                    </p:set>
                                    <p:animEffect transition="in" filter="fade">
                                      <p:cBhvr>
                                        <p:cTn id="48" dur="500"/>
                                        <p:tgtEl>
                                          <p:spTgt spid="22"/>
                                        </p:tgtEl>
                                      </p:cBhvr>
                                    </p:animEffect>
                                  </p:childTnLst>
                                </p:cTn>
                              </p:par>
                              <p:par>
                                <p:cTn id="49" presetID="10" presetClass="entr" presetSubtype="0" fill="hold" grpId="1" nodeType="withEffect">
                                  <p:stCondLst>
                                    <p:cond delay="0"/>
                                  </p:stCondLst>
                                  <p:childTnLst>
                                    <p:set>
                                      <p:cBhvr>
                                        <p:cTn id="50" dur="1" fill="hold">
                                          <p:stCondLst>
                                            <p:cond delay="0"/>
                                          </p:stCondLst>
                                        </p:cTn>
                                        <p:tgtEl>
                                          <p:spTgt spid="18"/>
                                        </p:tgtEl>
                                        <p:attrNameLst>
                                          <p:attrName>style.visibility</p:attrName>
                                        </p:attrNameLst>
                                      </p:cBhvr>
                                      <p:to>
                                        <p:strVal val="visible"/>
                                      </p:to>
                                    </p:set>
                                    <p:animEffect transition="in" filter="fade">
                                      <p:cBhvr>
                                        <p:cTn id="51" dur="500"/>
                                        <p:tgtEl>
                                          <p:spTgt spid="18"/>
                                        </p:tgtEl>
                                      </p:cBhvr>
                                    </p:animEffect>
                                  </p:childTnLst>
                                </p:cTn>
                              </p:par>
                              <p:par>
                                <p:cTn id="52" presetID="10" presetClass="entr" presetSubtype="0" fill="hold" grpId="1" nodeType="withEffect">
                                  <p:stCondLst>
                                    <p:cond delay="0"/>
                                  </p:stCondLst>
                                  <p:childTnLst>
                                    <p:set>
                                      <p:cBhvr>
                                        <p:cTn id="53" dur="1" fill="hold">
                                          <p:stCondLst>
                                            <p:cond delay="0"/>
                                          </p:stCondLst>
                                        </p:cTn>
                                        <p:tgtEl>
                                          <p:spTgt spid="23"/>
                                        </p:tgtEl>
                                        <p:attrNameLst>
                                          <p:attrName>style.visibility</p:attrName>
                                        </p:attrNameLst>
                                      </p:cBhvr>
                                      <p:to>
                                        <p:strVal val="visible"/>
                                      </p:to>
                                    </p:set>
                                    <p:animEffect transition="in" filter="fade">
                                      <p:cBhvr>
                                        <p:cTn id="54" dur="500"/>
                                        <p:tgtEl>
                                          <p:spTgt spid="23"/>
                                        </p:tgtEl>
                                      </p:cBhvr>
                                    </p:animEffect>
                                  </p:childTnLst>
                                </p:cTn>
                              </p:par>
                              <p:par>
                                <p:cTn id="55" presetID="10" presetClass="exit" presetSubtype="0" fill="hold" grpId="0" nodeType="withEffect">
                                  <p:stCondLst>
                                    <p:cond delay="0"/>
                                  </p:stCondLst>
                                  <p:childTnLst>
                                    <p:animEffect transition="out" filter="fade">
                                      <p:cBhvr>
                                        <p:cTn id="56" dur="500"/>
                                        <p:tgtEl>
                                          <p:spTgt spid="21"/>
                                        </p:tgtEl>
                                      </p:cBhvr>
                                    </p:animEffect>
                                    <p:set>
                                      <p:cBhvr>
                                        <p:cTn id="57" dur="1" fill="hold">
                                          <p:stCondLst>
                                            <p:cond delay="499"/>
                                          </p:stCondLst>
                                        </p:cTn>
                                        <p:tgtEl>
                                          <p:spTgt spid="21"/>
                                        </p:tgtEl>
                                        <p:attrNameLst>
                                          <p:attrName>style.visibility</p:attrName>
                                        </p:attrNameLst>
                                      </p:cBhvr>
                                      <p:to>
                                        <p:strVal val="hidden"/>
                                      </p:to>
                                    </p:set>
                                  </p:childTnLst>
                                </p:cTn>
                              </p:par>
                              <p:par>
                                <p:cTn id="58" presetID="10" presetClass="entr" presetSubtype="0" fill="hold" grpId="1" nodeType="withEffect">
                                  <p:stCondLst>
                                    <p:cond delay="0"/>
                                  </p:stCondLst>
                                  <p:childTnLst>
                                    <p:set>
                                      <p:cBhvr>
                                        <p:cTn id="59" dur="1" fill="hold">
                                          <p:stCondLst>
                                            <p:cond delay="0"/>
                                          </p:stCondLst>
                                        </p:cTn>
                                        <p:tgtEl>
                                          <p:spTgt spid="21"/>
                                        </p:tgtEl>
                                        <p:attrNameLst>
                                          <p:attrName>style.visibility</p:attrName>
                                        </p:attrNameLst>
                                      </p:cBhvr>
                                      <p:to>
                                        <p:strVal val="visible"/>
                                      </p:to>
                                    </p:set>
                                    <p:animEffect transition="in" filter="fade">
                                      <p:cBhvr>
                                        <p:cTn id="60"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P spid="10" grpId="0" animBg="1"/>
      <p:bldP spid="12" grpId="0" animBg="1"/>
      <p:bldP spid="12" grpId="1" animBg="1"/>
      <p:bldP spid="13" grpId="0" animBg="1"/>
      <p:bldP spid="17" grpId="0" animBg="1"/>
      <p:bldP spid="18" grpId="0" animBg="1"/>
      <p:bldP spid="18" grpId="1" animBg="1"/>
      <p:bldP spid="19" grpId="0" animBg="1"/>
      <p:bldP spid="22" grpId="0" animBg="1"/>
      <p:bldP spid="22" grpId="1" animBg="1"/>
      <p:bldP spid="23" grpId="0" animBg="1"/>
      <p:bldP spid="23" grpId="1" animBg="1"/>
      <p:bldP spid="24" grpId="0" animBg="1"/>
      <p:bldP spid="25" grpId="0" animBg="1"/>
      <p:bldP spid="21" grpId="0" animBg="1"/>
      <p:bldP spid="21"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0"/>
            <a:ext cx="7886700" cy="1325563"/>
          </a:xfrm>
        </p:spPr>
        <p:txBody>
          <a:bodyPr>
            <a:normAutofit/>
          </a:bodyPr>
          <a:lstStyle/>
          <a:p>
            <a:r>
              <a:rPr kumimoji="1" lang="ja-JP" altLang="en-US" sz="3600" dirty="0" smtClean="0"/>
              <a:t>研究概要</a:t>
            </a:r>
            <a:endParaRPr kumimoji="1" lang="ja-JP" altLang="en-US" sz="3600" dirty="0"/>
          </a:p>
        </p:txBody>
      </p:sp>
      <p:sp>
        <p:nvSpPr>
          <p:cNvPr id="3" name="コンテンツ プレースホルダー 2"/>
          <p:cNvSpPr>
            <a:spLocks noGrp="1"/>
          </p:cNvSpPr>
          <p:nvPr>
            <p:ph idx="1"/>
          </p:nvPr>
        </p:nvSpPr>
        <p:spPr/>
        <p:txBody>
          <a:bodyPr/>
          <a:lstStyle/>
          <a:p>
            <a:r>
              <a:rPr kumimoji="1" lang="ja-JP" altLang="en-US" dirty="0" smtClean="0"/>
              <a:t>削減可能ソースコード量を算出する手法の提案．</a:t>
            </a:r>
            <a:endParaRPr kumimoji="1" lang="en-US" altLang="ja-JP" dirty="0" smtClean="0"/>
          </a:p>
          <a:p>
            <a:pPr lvl="1"/>
            <a:r>
              <a:rPr lang="ja-JP" altLang="en-US" dirty="0" smtClean="0"/>
              <a:t>コードクローンのリファクタリング可能性や　　オーバーラップの考慮．</a:t>
            </a:r>
            <a:endParaRPr lang="en-US" altLang="ja-JP" dirty="0" smtClean="0"/>
          </a:p>
          <a:p>
            <a:pPr lvl="1"/>
            <a:endParaRPr kumimoji="1" lang="en-US" altLang="ja-JP" dirty="0"/>
          </a:p>
          <a:p>
            <a:pPr lvl="1"/>
            <a:endParaRPr lang="en-US" altLang="ja-JP" dirty="0" smtClean="0"/>
          </a:p>
          <a:p>
            <a:pPr lvl="1"/>
            <a:endParaRPr kumimoji="1" lang="en-US" altLang="ja-JP" dirty="0" smtClean="0"/>
          </a:p>
          <a:p>
            <a:r>
              <a:rPr lang="ja-JP" altLang="en-US" dirty="0"/>
              <a:t>削減可能</a:t>
            </a:r>
            <a:r>
              <a:rPr lang="ja-JP" altLang="en-US" dirty="0" smtClean="0"/>
              <a:t>ソースコード量を算出する手法を　　　　適用した調査．</a:t>
            </a:r>
            <a:endParaRPr lang="en-US" altLang="ja-JP" dirty="0" smtClean="0"/>
          </a:p>
          <a:p>
            <a:pPr lvl="1"/>
            <a:r>
              <a:rPr kumimoji="1" lang="ja-JP" altLang="en-US" dirty="0" smtClean="0"/>
              <a:t>オープンソースソフトウェア</a:t>
            </a:r>
            <a:r>
              <a:rPr lang="en-US" altLang="ja-JP" dirty="0"/>
              <a:t>(</a:t>
            </a:r>
            <a:r>
              <a:rPr kumimoji="1" lang="en-US" altLang="ja-JP" dirty="0" smtClean="0"/>
              <a:t>OSS)</a:t>
            </a:r>
            <a:r>
              <a:rPr lang="ja-JP" altLang="en-US" dirty="0"/>
              <a:t>が</a:t>
            </a:r>
            <a:r>
              <a:rPr lang="ja-JP" altLang="en-US" dirty="0" smtClean="0"/>
              <a:t>対象．</a:t>
            </a:r>
            <a:endParaRPr lang="en-US" altLang="ja-JP" dirty="0" smtClean="0"/>
          </a:p>
        </p:txBody>
      </p:sp>
      <p:sp>
        <p:nvSpPr>
          <p:cNvPr id="4" name="スライド番号プレースホルダー 3"/>
          <p:cNvSpPr>
            <a:spLocks noGrp="1"/>
          </p:cNvSpPr>
          <p:nvPr>
            <p:ph type="sldNum" sz="quarter" idx="12"/>
          </p:nvPr>
        </p:nvSpPr>
        <p:spPr/>
        <p:txBody>
          <a:bodyPr/>
          <a:lstStyle/>
          <a:p>
            <a:fld id="{4AEC7FC7-75C2-4DD0-8F61-EBC3BAC5091F}" type="slidenum">
              <a:rPr lang="ja-JP" altLang="en-US" smtClean="0"/>
              <a:pPr/>
              <a:t>11</a:t>
            </a:fld>
            <a:endParaRPr lang="ja-JP" altLang="en-US" dirty="0"/>
          </a:p>
        </p:txBody>
      </p:sp>
    </p:spTree>
    <p:extLst>
      <p:ext uri="{BB962C8B-B14F-4D97-AF65-F5344CB8AC3E}">
        <p14:creationId xmlns:p14="http://schemas.microsoft.com/office/powerpoint/2010/main" val="22190274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114746"/>
            <a:ext cx="7886700" cy="1325563"/>
          </a:xfrm>
        </p:spPr>
        <p:txBody>
          <a:bodyPr>
            <a:normAutofit/>
          </a:bodyPr>
          <a:lstStyle/>
          <a:p>
            <a:r>
              <a:rPr kumimoji="1" lang="ja-JP" altLang="en-US" sz="3600" dirty="0" smtClean="0"/>
              <a:t>削減可能ソースコード量の算出概要</a:t>
            </a:r>
            <a:endParaRPr kumimoji="1" lang="ja-JP" altLang="en-US" sz="3600" dirty="0"/>
          </a:p>
        </p:txBody>
      </p:sp>
      <p:sp>
        <p:nvSpPr>
          <p:cNvPr id="4" name="スライド番号プレースホルダー 3"/>
          <p:cNvSpPr>
            <a:spLocks noGrp="1"/>
          </p:cNvSpPr>
          <p:nvPr>
            <p:ph type="sldNum" sz="quarter" idx="12"/>
          </p:nvPr>
        </p:nvSpPr>
        <p:spPr/>
        <p:txBody>
          <a:bodyPr/>
          <a:lstStyle/>
          <a:p>
            <a:fld id="{BE4C3425-F80C-4DE5-B4FA-BE95EC5A6860}" type="slidenum">
              <a:rPr lang="ja-JP" altLang="en-US" smtClean="0"/>
              <a:pPr/>
              <a:t>12</a:t>
            </a:fld>
            <a:endParaRPr lang="ja-JP" altLang="en-US" dirty="0"/>
          </a:p>
        </p:txBody>
      </p:sp>
      <p:sp>
        <p:nvSpPr>
          <p:cNvPr id="5" name="メモ 4"/>
          <p:cNvSpPr/>
          <p:nvPr/>
        </p:nvSpPr>
        <p:spPr>
          <a:xfrm rot="10800000" flipH="1">
            <a:off x="1150859" y="951204"/>
            <a:ext cx="609851" cy="761647"/>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6" name="メモ 5"/>
          <p:cNvSpPr/>
          <p:nvPr/>
        </p:nvSpPr>
        <p:spPr>
          <a:xfrm rot="10800000" flipH="1">
            <a:off x="1099397" y="998933"/>
            <a:ext cx="609851" cy="761647"/>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7" name="メモ 6"/>
          <p:cNvSpPr/>
          <p:nvPr/>
        </p:nvSpPr>
        <p:spPr>
          <a:xfrm rot="10800000" flipH="1">
            <a:off x="1034982" y="1046662"/>
            <a:ext cx="609851" cy="761647"/>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8" name="正方形/長方形 7"/>
          <p:cNvSpPr/>
          <p:nvPr/>
        </p:nvSpPr>
        <p:spPr>
          <a:xfrm>
            <a:off x="430454" y="1886572"/>
            <a:ext cx="1753295" cy="570785"/>
          </a:xfrm>
          <a:prstGeom prst="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ソースコード</a:t>
            </a:r>
            <a:endParaRPr kumimoji="1" lang="ja-JP" altLang="en-US" sz="2000" dirty="0">
              <a:solidFill>
                <a:schemeClr val="tx1"/>
              </a:solidFill>
            </a:endParaRPr>
          </a:p>
        </p:txBody>
      </p:sp>
      <p:sp>
        <p:nvSpPr>
          <p:cNvPr id="10" name="フローチャート: 処理 9"/>
          <p:cNvSpPr/>
          <p:nvPr/>
        </p:nvSpPr>
        <p:spPr>
          <a:xfrm>
            <a:off x="3451281" y="1083836"/>
            <a:ext cx="1422971" cy="538652"/>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solidFill>
                  <a:schemeClr val="tx1"/>
                </a:solidFill>
              </a:rPr>
              <a:t>CCFinderX</a:t>
            </a:r>
            <a:endParaRPr kumimoji="1" lang="ja-JP" altLang="en-US" dirty="0">
              <a:solidFill>
                <a:schemeClr val="tx1"/>
              </a:solidFill>
            </a:endParaRPr>
          </a:p>
        </p:txBody>
      </p:sp>
      <p:sp>
        <p:nvSpPr>
          <p:cNvPr id="11" name="メモ 10"/>
          <p:cNvSpPr/>
          <p:nvPr/>
        </p:nvSpPr>
        <p:spPr>
          <a:xfrm rot="10800000" flipH="1">
            <a:off x="6999915" y="1115406"/>
            <a:ext cx="966284" cy="463115"/>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2" name="メモ 11"/>
          <p:cNvSpPr/>
          <p:nvPr/>
        </p:nvSpPr>
        <p:spPr>
          <a:xfrm rot="10800000" flipH="1">
            <a:off x="6948453" y="1169215"/>
            <a:ext cx="966284" cy="463115"/>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3" name="メモ 12"/>
          <p:cNvSpPr/>
          <p:nvPr/>
        </p:nvSpPr>
        <p:spPr>
          <a:xfrm rot="10800000" flipH="1">
            <a:off x="6896991" y="1234771"/>
            <a:ext cx="966284" cy="463115"/>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4" name="正方形/長方形 13"/>
          <p:cNvSpPr/>
          <p:nvPr/>
        </p:nvSpPr>
        <p:spPr>
          <a:xfrm>
            <a:off x="6142642" y="1786301"/>
            <a:ext cx="2726898" cy="418333"/>
          </a:xfrm>
          <a:prstGeom prst="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err="1" smtClean="0">
                <a:solidFill>
                  <a:schemeClr val="tx1"/>
                </a:solidFill>
              </a:rPr>
              <a:t>CCFinderX</a:t>
            </a:r>
            <a:r>
              <a:rPr lang="ja-JP" altLang="en-US" sz="2000" dirty="0" smtClean="0">
                <a:solidFill>
                  <a:schemeClr val="tx1"/>
                </a:solidFill>
              </a:rPr>
              <a:t>の出力結果</a:t>
            </a:r>
            <a:endParaRPr kumimoji="1" lang="ja-JP" altLang="en-US" sz="2000" dirty="0">
              <a:solidFill>
                <a:schemeClr val="tx1"/>
              </a:solidFill>
            </a:endParaRPr>
          </a:p>
        </p:txBody>
      </p:sp>
      <p:sp>
        <p:nvSpPr>
          <p:cNvPr id="15" name="フローチャート: 処理 14"/>
          <p:cNvSpPr/>
          <p:nvPr/>
        </p:nvSpPr>
        <p:spPr>
          <a:xfrm>
            <a:off x="3451281" y="2224265"/>
            <a:ext cx="1422971" cy="538652"/>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solidFill>
                  <a:schemeClr val="tx1"/>
                </a:solidFill>
              </a:rPr>
              <a:t>JDeodorant</a:t>
            </a:r>
            <a:endParaRPr kumimoji="1" lang="ja-JP" altLang="en-US" dirty="0">
              <a:solidFill>
                <a:schemeClr val="tx1"/>
              </a:solidFill>
            </a:endParaRPr>
          </a:p>
        </p:txBody>
      </p:sp>
      <p:cxnSp>
        <p:nvCxnSpPr>
          <p:cNvPr id="17" name="直線矢印コネクタ 16"/>
          <p:cNvCxnSpPr>
            <a:stCxn id="8" idx="3"/>
            <a:endCxn id="10" idx="1"/>
          </p:cNvCxnSpPr>
          <p:nvPr/>
        </p:nvCxnSpPr>
        <p:spPr>
          <a:xfrm flipV="1">
            <a:off x="2183749" y="1353162"/>
            <a:ext cx="1267532" cy="818803"/>
          </a:xfrm>
          <a:prstGeom prst="straightConnector1">
            <a:avLst/>
          </a:prstGeom>
          <a:ln w="5715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a:stCxn id="10" idx="3"/>
            <a:endCxn id="14" idx="1"/>
          </p:cNvCxnSpPr>
          <p:nvPr/>
        </p:nvCxnSpPr>
        <p:spPr>
          <a:xfrm>
            <a:off x="4874252" y="1353162"/>
            <a:ext cx="1268390" cy="642306"/>
          </a:xfrm>
          <a:prstGeom prst="straightConnector1">
            <a:avLst/>
          </a:prstGeom>
          <a:ln w="5715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a:stCxn id="8" idx="3"/>
            <a:endCxn id="15" idx="1"/>
          </p:cNvCxnSpPr>
          <p:nvPr/>
        </p:nvCxnSpPr>
        <p:spPr>
          <a:xfrm>
            <a:off x="2183749" y="2171965"/>
            <a:ext cx="1267532" cy="321626"/>
          </a:xfrm>
          <a:prstGeom prst="straightConnector1">
            <a:avLst/>
          </a:prstGeom>
          <a:ln w="5715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a:stCxn id="14" idx="1"/>
            <a:endCxn id="15" idx="3"/>
          </p:cNvCxnSpPr>
          <p:nvPr/>
        </p:nvCxnSpPr>
        <p:spPr>
          <a:xfrm flipH="1">
            <a:off x="4874252" y="1995468"/>
            <a:ext cx="1268390" cy="498123"/>
          </a:xfrm>
          <a:prstGeom prst="straightConnector1">
            <a:avLst/>
          </a:prstGeom>
          <a:ln w="5715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36" name="メモ 35"/>
          <p:cNvSpPr/>
          <p:nvPr/>
        </p:nvSpPr>
        <p:spPr>
          <a:xfrm rot="10800000" flipH="1">
            <a:off x="562022" y="2890147"/>
            <a:ext cx="966284" cy="463115"/>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7" name="メモ 36"/>
          <p:cNvSpPr/>
          <p:nvPr/>
        </p:nvSpPr>
        <p:spPr>
          <a:xfrm rot="10800000" flipH="1">
            <a:off x="510560" y="2943956"/>
            <a:ext cx="966284" cy="463115"/>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8" name="メモ 37"/>
          <p:cNvSpPr/>
          <p:nvPr/>
        </p:nvSpPr>
        <p:spPr>
          <a:xfrm rot="10800000" flipH="1">
            <a:off x="459097" y="3005023"/>
            <a:ext cx="966284" cy="463115"/>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9" name="正方形/長方形 38"/>
          <p:cNvSpPr/>
          <p:nvPr/>
        </p:nvSpPr>
        <p:spPr>
          <a:xfrm>
            <a:off x="211002" y="3658822"/>
            <a:ext cx="1602130" cy="653511"/>
          </a:xfrm>
          <a:prstGeom prst="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err="1" smtClean="0">
                <a:solidFill>
                  <a:schemeClr val="tx1"/>
                </a:solidFill>
              </a:rPr>
              <a:t>JDeodorant</a:t>
            </a:r>
            <a:r>
              <a:rPr lang="ja-JP" altLang="en-US" sz="2000" dirty="0" smtClean="0">
                <a:solidFill>
                  <a:schemeClr val="tx1"/>
                </a:solidFill>
              </a:rPr>
              <a:t>の出力結果</a:t>
            </a:r>
            <a:endParaRPr kumimoji="1" lang="ja-JP" altLang="en-US" sz="2000" dirty="0">
              <a:solidFill>
                <a:schemeClr val="tx1"/>
              </a:solidFill>
            </a:endParaRPr>
          </a:p>
        </p:txBody>
      </p:sp>
      <p:sp>
        <p:nvSpPr>
          <p:cNvPr id="40" name="正方形/長方形 39"/>
          <p:cNvSpPr/>
          <p:nvPr/>
        </p:nvSpPr>
        <p:spPr>
          <a:xfrm>
            <a:off x="510559" y="3088503"/>
            <a:ext cx="143288" cy="1432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p:cNvSpPr/>
          <p:nvPr/>
        </p:nvSpPr>
        <p:spPr>
          <a:xfrm>
            <a:off x="510559" y="3225703"/>
            <a:ext cx="143288" cy="1432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p:cNvSpPr/>
          <p:nvPr/>
        </p:nvSpPr>
        <p:spPr>
          <a:xfrm>
            <a:off x="653847" y="3088064"/>
            <a:ext cx="143288" cy="1432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正方形/長方形 42"/>
          <p:cNvSpPr/>
          <p:nvPr/>
        </p:nvSpPr>
        <p:spPr>
          <a:xfrm>
            <a:off x="653847" y="3225264"/>
            <a:ext cx="143288" cy="1432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正方形/長方形 43"/>
          <p:cNvSpPr/>
          <p:nvPr/>
        </p:nvSpPr>
        <p:spPr>
          <a:xfrm>
            <a:off x="797135" y="3086866"/>
            <a:ext cx="143288" cy="143288"/>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正方形/長方形 44"/>
          <p:cNvSpPr/>
          <p:nvPr/>
        </p:nvSpPr>
        <p:spPr>
          <a:xfrm>
            <a:off x="797135" y="3224066"/>
            <a:ext cx="143288" cy="143288"/>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正方形/長方形 45"/>
          <p:cNvSpPr/>
          <p:nvPr/>
        </p:nvSpPr>
        <p:spPr>
          <a:xfrm>
            <a:off x="940423" y="3086427"/>
            <a:ext cx="143288" cy="143288"/>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正方形/長方形 46"/>
          <p:cNvSpPr/>
          <p:nvPr/>
        </p:nvSpPr>
        <p:spPr>
          <a:xfrm>
            <a:off x="940423" y="3223627"/>
            <a:ext cx="143288" cy="143288"/>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正方形/長方形 47"/>
          <p:cNvSpPr/>
          <p:nvPr/>
        </p:nvSpPr>
        <p:spPr>
          <a:xfrm>
            <a:off x="1081848" y="3086427"/>
            <a:ext cx="143288" cy="143288"/>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正方形/長方形 48"/>
          <p:cNvSpPr/>
          <p:nvPr/>
        </p:nvSpPr>
        <p:spPr>
          <a:xfrm>
            <a:off x="1081848" y="3223627"/>
            <a:ext cx="143288" cy="143288"/>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正方形/長方形 49"/>
          <p:cNvSpPr/>
          <p:nvPr/>
        </p:nvSpPr>
        <p:spPr>
          <a:xfrm>
            <a:off x="1225136" y="3086427"/>
            <a:ext cx="143288" cy="143288"/>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メモ 51"/>
          <p:cNvSpPr/>
          <p:nvPr/>
        </p:nvSpPr>
        <p:spPr>
          <a:xfrm rot="10800000" flipH="1">
            <a:off x="2240170" y="4275941"/>
            <a:ext cx="966284" cy="463115"/>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3" name="メモ 52"/>
          <p:cNvSpPr/>
          <p:nvPr/>
        </p:nvSpPr>
        <p:spPr>
          <a:xfrm rot="10800000" flipH="1">
            <a:off x="2188708" y="4329750"/>
            <a:ext cx="966284" cy="463115"/>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4" name="メモ 53"/>
          <p:cNvSpPr/>
          <p:nvPr/>
        </p:nvSpPr>
        <p:spPr>
          <a:xfrm rot="10800000" flipH="1">
            <a:off x="2137245" y="4390817"/>
            <a:ext cx="966284" cy="463115"/>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5" name="正方形/長方形 54"/>
          <p:cNvSpPr/>
          <p:nvPr/>
        </p:nvSpPr>
        <p:spPr>
          <a:xfrm>
            <a:off x="120992" y="5161673"/>
            <a:ext cx="3085462" cy="1269321"/>
          </a:xfrm>
          <a:prstGeom prst="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リファクタリング困難なコードクローンの除去</a:t>
            </a:r>
            <a:endParaRPr kumimoji="1" lang="ja-JP" altLang="en-US" sz="2000" dirty="0">
              <a:solidFill>
                <a:schemeClr val="tx1"/>
              </a:solidFill>
            </a:endParaRPr>
          </a:p>
        </p:txBody>
      </p:sp>
      <p:sp>
        <p:nvSpPr>
          <p:cNvPr id="56" name="正方形/長方形 55"/>
          <p:cNvSpPr/>
          <p:nvPr/>
        </p:nvSpPr>
        <p:spPr>
          <a:xfrm>
            <a:off x="2193811" y="4465191"/>
            <a:ext cx="143288" cy="1432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正方形/長方形 56"/>
          <p:cNvSpPr/>
          <p:nvPr/>
        </p:nvSpPr>
        <p:spPr>
          <a:xfrm>
            <a:off x="2193811" y="4602391"/>
            <a:ext cx="143288" cy="1432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正方形/長方形 57"/>
          <p:cNvSpPr/>
          <p:nvPr/>
        </p:nvSpPr>
        <p:spPr>
          <a:xfrm>
            <a:off x="2336342" y="4468970"/>
            <a:ext cx="143288" cy="1432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正方形/長方形 58"/>
          <p:cNvSpPr/>
          <p:nvPr/>
        </p:nvSpPr>
        <p:spPr>
          <a:xfrm>
            <a:off x="2336342" y="4606170"/>
            <a:ext cx="143288" cy="1432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正方形/長方形 59"/>
          <p:cNvSpPr/>
          <p:nvPr/>
        </p:nvSpPr>
        <p:spPr>
          <a:xfrm>
            <a:off x="2475283" y="4472660"/>
            <a:ext cx="143288" cy="143288"/>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正方形/長方形 61"/>
          <p:cNvSpPr/>
          <p:nvPr/>
        </p:nvSpPr>
        <p:spPr>
          <a:xfrm>
            <a:off x="2618571" y="4472221"/>
            <a:ext cx="143288" cy="143288"/>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正方形/長方形 64"/>
          <p:cNvSpPr/>
          <p:nvPr/>
        </p:nvSpPr>
        <p:spPr>
          <a:xfrm>
            <a:off x="2759996" y="4609421"/>
            <a:ext cx="143288" cy="143288"/>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正方形/長方形 65"/>
          <p:cNvSpPr/>
          <p:nvPr/>
        </p:nvSpPr>
        <p:spPr>
          <a:xfrm>
            <a:off x="2903284" y="4472221"/>
            <a:ext cx="143288" cy="143288"/>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9" name="直線矢印コネクタ 68"/>
          <p:cNvCxnSpPr/>
          <p:nvPr/>
        </p:nvCxnSpPr>
        <p:spPr>
          <a:xfrm flipH="1">
            <a:off x="1803782" y="2740564"/>
            <a:ext cx="1647498" cy="929245"/>
          </a:xfrm>
          <a:prstGeom prst="straightConnector1">
            <a:avLst/>
          </a:prstGeom>
          <a:ln w="5715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75" name="直線矢印コネクタ 74"/>
          <p:cNvCxnSpPr/>
          <p:nvPr/>
        </p:nvCxnSpPr>
        <p:spPr>
          <a:xfrm>
            <a:off x="1150729" y="4317267"/>
            <a:ext cx="129" cy="786200"/>
          </a:xfrm>
          <a:prstGeom prst="straightConnector1">
            <a:avLst/>
          </a:prstGeom>
          <a:ln w="5715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101" name="正方形/長方形 100"/>
          <p:cNvSpPr/>
          <p:nvPr/>
        </p:nvSpPr>
        <p:spPr>
          <a:xfrm>
            <a:off x="5424412" y="5171691"/>
            <a:ext cx="3604031" cy="1275651"/>
          </a:xfrm>
          <a:prstGeom prst="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貪欲法を用いた　　　　　　リファクタリング</a:t>
            </a:r>
            <a:r>
              <a:rPr kumimoji="1" lang="ja-JP" altLang="en-US" sz="2000" dirty="0" smtClean="0">
                <a:solidFill>
                  <a:schemeClr val="tx1"/>
                </a:solidFill>
              </a:rPr>
              <a:t>候補の選択</a:t>
            </a:r>
            <a:endParaRPr kumimoji="1" lang="ja-JP" altLang="en-US" sz="2000" dirty="0">
              <a:solidFill>
                <a:schemeClr val="tx1"/>
              </a:solidFill>
            </a:endParaRPr>
          </a:p>
        </p:txBody>
      </p:sp>
      <p:sp>
        <p:nvSpPr>
          <p:cNvPr id="108" name="正方形/長方形 107"/>
          <p:cNvSpPr/>
          <p:nvPr/>
        </p:nvSpPr>
        <p:spPr>
          <a:xfrm>
            <a:off x="5645611" y="2794598"/>
            <a:ext cx="2996609" cy="750377"/>
          </a:xfrm>
          <a:prstGeom prst="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削減可能ソースコード量の算出</a:t>
            </a:r>
            <a:endParaRPr kumimoji="1" lang="ja-JP" altLang="en-US" sz="2000" dirty="0">
              <a:solidFill>
                <a:schemeClr val="tx1"/>
              </a:solidFill>
            </a:endParaRPr>
          </a:p>
        </p:txBody>
      </p:sp>
      <p:cxnSp>
        <p:nvCxnSpPr>
          <p:cNvPr id="113" name="直線矢印コネクタ 112"/>
          <p:cNvCxnSpPr>
            <a:stCxn id="55" idx="3"/>
            <a:endCxn id="101" idx="1"/>
          </p:cNvCxnSpPr>
          <p:nvPr/>
        </p:nvCxnSpPr>
        <p:spPr>
          <a:xfrm>
            <a:off x="3206454" y="5796334"/>
            <a:ext cx="2217958" cy="13183"/>
          </a:xfrm>
          <a:prstGeom prst="straightConnector1">
            <a:avLst/>
          </a:prstGeom>
          <a:ln w="571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16" name="直線矢印コネクタ 115"/>
          <p:cNvCxnSpPr/>
          <p:nvPr/>
        </p:nvCxnSpPr>
        <p:spPr>
          <a:xfrm flipH="1" flipV="1">
            <a:off x="8038681" y="3544975"/>
            <a:ext cx="4396" cy="1612710"/>
          </a:xfrm>
          <a:prstGeom prst="straightConnector1">
            <a:avLst/>
          </a:prstGeom>
          <a:ln w="5715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72" name="直線矢印コネクタ 71"/>
          <p:cNvCxnSpPr>
            <a:stCxn id="55" idx="3"/>
            <a:endCxn id="108" idx="1"/>
          </p:cNvCxnSpPr>
          <p:nvPr/>
        </p:nvCxnSpPr>
        <p:spPr>
          <a:xfrm flipV="1">
            <a:off x="3206454" y="3169787"/>
            <a:ext cx="2439157" cy="2626547"/>
          </a:xfrm>
          <a:prstGeom prst="straightConnector1">
            <a:avLst/>
          </a:prstGeom>
          <a:ln w="571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24" name="楕円 23"/>
          <p:cNvSpPr/>
          <p:nvPr/>
        </p:nvSpPr>
        <p:spPr>
          <a:xfrm>
            <a:off x="3426410" y="4310581"/>
            <a:ext cx="2603213" cy="740967"/>
          </a:xfrm>
          <a:prstGeom prst="ellipse">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ysClr val="windowText" lastClr="000000"/>
                </a:solidFill>
              </a:rPr>
              <a:t>オーバーラップの有無</a:t>
            </a:r>
            <a:endParaRPr kumimoji="1" lang="ja-JP" altLang="en-US" dirty="0">
              <a:solidFill>
                <a:sysClr val="windowText" lastClr="000000"/>
              </a:solidFill>
            </a:endParaRPr>
          </a:p>
        </p:txBody>
      </p:sp>
    </p:spTree>
    <p:extLst>
      <p:ext uri="{BB962C8B-B14F-4D97-AF65-F5344CB8AC3E}">
        <p14:creationId xmlns:p14="http://schemas.microsoft.com/office/powerpoint/2010/main" val="39437427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8649" y="-63696"/>
            <a:ext cx="7886700" cy="1325563"/>
          </a:xfrm>
        </p:spPr>
        <p:txBody>
          <a:bodyPr>
            <a:normAutofit/>
          </a:bodyPr>
          <a:lstStyle/>
          <a:p>
            <a:r>
              <a:rPr lang="en-US" altLang="ja-JP" sz="3600" dirty="0" smtClean="0"/>
              <a:t>CS</a:t>
            </a:r>
            <a:r>
              <a:rPr lang="ja-JP" altLang="en-US" sz="3600" dirty="0" smtClean="0"/>
              <a:t>に対する削減</a:t>
            </a:r>
            <a:r>
              <a:rPr lang="ja-JP" altLang="en-US" sz="3600" dirty="0"/>
              <a:t>可能ソースコード量の</a:t>
            </a:r>
            <a:r>
              <a:rPr lang="ja-JP" altLang="en-US" sz="3600" dirty="0" smtClean="0"/>
              <a:t>算出式</a:t>
            </a:r>
            <a:endParaRPr kumimoji="1" lang="ja-JP" altLang="en-US" sz="3600"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628650" y="1932694"/>
                <a:ext cx="8222742" cy="972922"/>
              </a:xfrm>
              <a:ln w="19050">
                <a:solidFill>
                  <a:schemeClr val="accent5"/>
                </a:solidFill>
              </a:ln>
            </p:spPr>
            <p:txBody>
              <a:bodyPr/>
              <a:lstStyle/>
              <a:p>
                <a14:m>
                  <m:oMath xmlns:m="http://schemas.openxmlformats.org/officeDocument/2006/math">
                    <m:r>
                      <a:rPr lang="en-US" altLang="ja-JP" i="1" smtClean="0">
                        <a:solidFill>
                          <a:schemeClr val="accent5"/>
                        </a:solidFill>
                        <a:latin typeface="Cambria Math" panose="02040503050406030204" pitchFamily="18" charset="0"/>
                      </a:rPr>
                      <m:t>𝑛</m:t>
                    </m:r>
                    <m:r>
                      <a:rPr lang="en-US" altLang="ja-JP" i="1" smtClean="0">
                        <a:solidFill>
                          <a:schemeClr val="accent5"/>
                        </a:solidFill>
                        <a:latin typeface="Cambria Math" panose="02040503050406030204" pitchFamily="18" charset="0"/>
                      </a:rPr>
                      <m:t>∗</m:t>
                    </m:r>
                    <m:sSubSup>
                      <m:sSubSupPr>
                        <m:ctrlPr>
                          <a:rPr lang="en-US" altLang="ja-JP" i="1">
                            <a:solidFill>
                              <a:schemeClr val="accent5"/>
                            </a:solidFill>
                            <a:latin typeface="Cambria Math" panose="02040503050406030204" pitchFamily="18" charset="0"/>
                          </a:rPr>
                        </m:ctrlPr>
                      </m:sSubSupPr>
                      <m:e>
                        <m:r>
                          <a:rPr lang="en-US" altLang="ja-JP" i="1">
                            <a:solidFill>
                              <a:schemeClr val="accent5"/>
                            </a:solidFill>
                            <a:latin typeface="Cambria Math" panose="02040503050406030204" pitchFamily="18" charset="0"/>
                          </a:rPr>
                          <m:t>𝑐</m:t>
                        </m:r>
                      </m:e>
                      <m:sub>
                        <m:r>
                          <a:rPr lang="en-US" altLang="ja-JP" i="1">
                            <a:solidFill>
                              <a:schemeClr val="accent5"/>
                            </a:solidFill>
                            <a:latin typeface="Cambria Math" panose="02040503050406030204" pitchFamily="18" charset="0"/>
                          </a:rPr>
                          <m:t>𝑠𝑖𝑧𝑒</m:t>
                        </m:r>
                      </m:sub>
                      <m:sup>
                        <m:r>
                          <a:rPr lang="en-US" altLang="ja-JP" i="1">
                            <a:solidFill>
                              <a:schemeClr val="accent5"/>
                            </a:solidFill>
                            <a:latin typeface="Cambria Math" panose="02040503050406030204" pitchFamily="18" charset="0"/>
                          </a:rPr>
                          <m:t>∗</m:t>
                        </m:r>
                      </m:sup>
                    </m:sSubSup>
                  </m:oMath>
                </a14:m>
                <a:endParaRPr lang="en-US" altLang="ja-JP" dirty="0" smtClean="0">
                  <a:solidFill>
                    <a:schemeClr val="accent5"/>
                  </a:solidFill>
                </a:endParaRPr>
              </a:p>
              <a:p>
                <a:pPr lvl="1"/>
                <a:r>
                  <a:rPr lang="ja-JP" altLang="en-US" dirty="0"/>
                  <a:t>リファクタリング</a:t>
                </a:r>
                <a:r>
                  <a:rPr kumimoji="1" lang="ja-JP" altLang="en-US" dirty="0" smtClean="0"/>
                  <a:t>前の</a:t>
                </a:r>
                <a:r>
                  <a:rPr kumimoji="1" lang="en-US" altLang="ja-JP" dirty="0" smtClean="0"/>
                  <a:t>CS</a:t>
                </a:r>
                <a:r>
                  <a:rPr kumimoji="1" lang="ja-JP" altLang="en-US" dirty="0" smtClean="0"/>
                  <a:t>が占める行数を示す．</a:t>
                </a:r>
                <a:endParaRPr kumimoji="1" lang="en-US" altLang="ja-JP"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628650" y="1932694"/>
                <a:ext cx="8222742" cy="972922"/>
              </a:xfrm>
              <a:blipFill>
                <a:blip r:embed="rId2"/>
                <a:stretch>
                  <a:fillRect b="-4294"/>
                </a:stretch>
              </a:blipFill>
              <a:ln w="19050">
                <a:solidFill>
                  <a:schemeClr val="accent5"/>
                </a:solidFill>
              </a:ln>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4AEC7FC7-75C2-4DD0-8F61-EBC3BAC5091F}" type="slidenum">
              <a:rPr lang="ja-JP" altLang="en-US" smtClean="0"/>
              <a:pPr/>
              <a:t>13</a:t>
            </a:fld>
            <a:endParaRPr lang="ja-JP" altLang="en-US" dirty="0"/>
          </a:p>
        </p:txBody>
      </p:sp>
      <mc:AlternateContent xmlns:mc="http://schemas.openxmlformats.org/markup-compatibility/2006" xmlns:a14="http://schemas.microsoft.com/office/drawing/2010/main">
        <mc:Choice Requires="a14">
          <p:sp>
            <p:nvSpPr>
              <p:cNvPr id="5" name="テキスト ボックス 4"/>
              <p:cNvSpPr txBox="1"/>
              <p:nvPr/>
            </p:nvSpPr>
            <p:spPr>
              <a:xfrm>
                <a:off x="628649" y="1388753"/>
                <a:ext cx="5545379" cy="523477"/>
              </a:xfrm>
              <a:prstGeom prst="rect">
                <a:avLst/>
              </a:prstGeom>
              <a:noFill/>
              <a:ln w="19050">
                <a:solidFill>
                  <a:schemeClr val="tx1"/>
                </a:solidFill>
              </a:ln>
            </p:spPr>
            <p:txBody>
              <a:bodyPr wrap="square" rtlCol="0">
                <a:spAutoFit/>
              </a:bodyPr>
              <a:lstStyle/>
              <a:p>
                <a:pPr/>
                <a14:m>
                  <m:oMathPara xmlns:m="http://schemas.openxmlformats.org/officeDocument/2006/math">
                    <m:oMathParaPr>
                      <m:jc m:val="centerGroup"/>
                    </m:oMathParaPr>
                    <m:oMath xmlns:m="http://schemas.openxmlformats.org/officeDocument/2006/math">
                      <m:r>
                        <a:rPr lang="en-US" altLang="ja-JP" sz="2800" i="1" smtClean="0">
                          <a:latin typeface="Cambria Math" panose="02040503050406030204" pitchFamily="18" charset="0"/>
                        </a:rPr>
                        <m:t>𝑇</m:t>
                      </m:r>
                      <m:d>
                        <m:dPr>
                          <m:ctrlPr>
                            <a:rPr lang="en-US" altLang="ja-JP" sz="2800" i="1">
                              <a:latin typeface="Cambria Math" panose="02040503050406030204" pitchFamily="18" charset="0"/>
                            </a:rPr>
                          </m:ctrlPr>
                        </m:dPr>
                        <m:e>
                          <m:r>
                            <a:rPr lang="en-US" altLang="ja-JP" sz="2800" b="0" i="1" smtClean="0">
                              <a:latin typeface="Cambria Math" panose="02040503050406030204" pitchFamily="18" charset="0"/>
                            </a:rPr>
                            <m:t>𝐶</m:t>
                          </m:r>
                          <m:r>
                            <a:rPr lang="en-US" altLang="ja-JP" sz="2800" i="1">
                              <a:latin typeface="Cambria Math" panose="02040503050406030204" pitchFamily="18" charset="0"/>
                            </a:rPr>
                            <m:t>𝑆</m:t>
                          </m:r>
                        </m:e>
                      </m:d>
                      <m:r>
                        <a:rPr lang="en-US" altLang="ja-JP" sz="2800" i="1">
                          <a:latin typeface="Cambria Math" panose="02040503050406030204" pitchFamily="18" charset="0"/>
                        </a:rPr>
                        <m:t>=</m:t>
                      </m:r>
                      <m:r>
                        <a:rPr lang="en-US" altLang="ja-JP" sz="2800" i="1" smtClean="0">
                          <a:solidFill>
                            <a:schemeClr val="accent5"/>
                          </a:solidFill>
                          <a:latin typeface="Cambria Math" panose="02040503050406030204" pitchFamily="18" charset="0"/>
                        </a:rPr>
                        <m:t>𝑛</m:t>
                      </m:r>
                      <m:r>
                        <a:rPr lang="en-US" altLang="ja-JP" sz="2800" i="1" smtClean="0">
                          <a:solidFill>
                            <a:schemeClr val="accent5"/>
                          </a:solidFill>
                          <a:latin typeface="Cambria Math" panose="02040503050406030204" pitchFamily="18" charset="0"/>
                        </a:rPr>
                        <m:t>∗</m:t>
                      </m:r>
                      <m:sSubSup>
                        <m:sSubSupPr>
                          <m:ctrlPr>
                            <a:rPr lang="en-US" altLang="ja-JP" sz="2800" i="1">
                              <a:solidFill>
                                <a:schemeClr val="accent5"/>
                              </a:solidFill>
                              <a:latin typeface="Cambria Math" panose="02040503050406030204" pitchFamily="18" charset="0"/>
                            </a:rPr>
                          </m:ctrlPr>
                        </m:sSubSupPr>
                        <m:e>
                          <m:r>
                            <a:rPr lang="en-US" altLang="ja-JP" sz="2800" i="1">
                              <a:solidFill>
                                <a:schemeClr val="accent5"/>
                              </a:solidFill>
                              <a:latin typeface="Cambria Math" panose="02040503050406030204" pitchFamily="18" charset="0"/>
                            </a:rPr>
                            <m:t>𝑐</m:t>
                          </m:r>
                        </m:e>
                        <m:sub>
                          <m:r>
                            <a:rPr lang="en-US" altLang="ja-JP" sz="2800" i="1">
                              <a:solidFill>
                                <a:schemeClr val="accent5"/>
                              </a:solidFill>
                              <a:latin typeface="Cambria Math" panose="02040503050406030204" pitchFamily="18" charset="0"/>
                            </a:rPr>
                            <m:t>𝑠𝑖𝑧𝑒</m:t>
                          </m:r>
                        </m:sub>
                        <m:sup>
                          <m:r>
                            <a:rPr lang="en-US" altLang="ja-JP" sz="2800" i="1">
                              <a:solidFill>
                                <a:schemeClr val="accent5"/>
                              </a:solidFill>
                              <a:latin typeface="Cambria Math" panose="02040503050406030204" pitchFamily="18" charset="0"/>
                            </a:rPr>
                            <m:t>∗</m:t>
                          </m:r>
                        </m:sup>
                      </m:sSubSup>
                      <m:r>
                        <a:rPr lang="en-US" altLang="ja-JP" sz="2800" i="1">
                          <a:latin typeface="Cambria Math" panose="02040503050406030204" pitchFamily="18" charset="0"/>
                        </a:rPr>
                        <m:t> −</m:t>
                      </m:r>
                      <m:r>
                        <a:rPr lang="en-US" altLang="ja-JP" sz="2800" i="1" smtClean="0">
                          <a:solidFill>
                            <a:schemeClr val="accent2"/>
                          </a:solidFill>
                          <a:latin typeface="Cambria Math" panose="02040503050406030204" pitchFamily="18" charset="0"/>
                        </a:rPr>
                        <m:t>(</m:t>
                      </m:r>
                      <m:sSubSup>
                        <m:sSubSupPr>
                          <m:ctrlPr>
                            <a:rPr lang="en-US" altLang="ja-JP" sz="2800" i="1">
                              <a:solidFill>
                                <a:schemeClr val="accent2"/>
                              </a:solidFill>
                              <a:latin typeface="Cambria Math" panose="02040503050406030204" pitchFamily="18" charset="0"/>
                            </a:rPr>
                          </m:ctrlPr>
                        </m:sSubSupPr>
                        <m:e>
                          <m:r>
                            <a:rPr lang="en-US" altLang="ja-JP" sz="2800" i="1">
                              <a:solidFill>
                                <a:schemeClr val="accent2"/>
                              </a:solidFill>
                              <a:latin typeface="Cambria Math" panose="02040503050406030204" pitchFamily="18" charset="0"/>
                            </a:rPr>
                            <m:t>𝑐</m:t>
                          </m:r>
                        </m:e>
                        <m:sub>
                          <m:r>
                            <a:rPr lang="en-US" altLang="ja-JP" sz="2800" i="1">
                              <a:solidFill>
                                <a:schemeClr val="accent2"/>
                              </a:solidFill>
                              <a:latin typeface="Cambria Math" panose="02040503050406030204" pitchFamily="18" charset="0"/>
                            </a:rPr>
                            <m:t>𝑠𝑖𝑧𝑒</m:t>
                          </m:r>
                        </m:sub>
                        <m:sup>
                          <m:r>
                            <a:rPr lang="en-US" altLang="ja-JP" sz="2800" i="1">
                              <a:solidFill>
                                <a:schemeClr val="accent2"/>
                              </a:solidFill>
                              <a:latin typeface="Cambria Math" panose="02040503050406030204" pitchFamily="18" charset="0"/>
                            </a:rPr>
                            <m:t>∗</m:t>
                          </m:r>
                        </m:sup>
                      </m:sSubSup>
                      <m:r>
                        <a:rPr lang="en-US" altLang="ja-JP" sz="2800" i="1">
                          <a:solidFill>
                            <a:schemeClr val="accent2"/>
                          </a:solidFill>
                          <a:latin typeface="Cambria Math" panose="02040503050406030204" pitchFamily="18" charset="0"/>
                        </a:rPr>
                        <m:t>+2+</m:t>
                      </m:r>
                      <m:r>
                        <a:rPr lang="en-US" altLang="ja-JP" sz="2800" i="1">
                          <a:solidFill>
                            <a:schemeClr val="accent2"/>
                          </a:solidFill>
                          <a:latin typeface="Cambria Math" panose="02040503050406030204" pitchFamily="18" charset="0"/>
                        </a:rPr>
                        <m:t>𝑛</m:t>
                      </m:r>
                      <m:r>
                        <a:rPr lang="en-US" altLang="ja-JP" sz="2800" i="1">
                          <a:solidFill>
                            <a:schemeClr val="accent2"/>
                          </a:solidFill>
                          <a:latin typeface="Cambria Math" panose="02040503050406030204" pitchFamily="18" charset="0"/>
                        </a:rPr>
                        <m:t>)</m:t>
                      </m:r>
                    </m:oMath>
                  </m:oMathPara>
                </a14:m>
                <a:endParaRPr lang="ja-JP" altLang="en-US" i="1" dirty="0">
                  <a:solidFill>
                    <a:schemeClr val="accent2"/>
                  </a:solidFill>
                </a:endParaRPr>
              </a:p>
            </p:txBody>
          </p:sp>
        </mc:Choice>
        <mc:Fallback xmlns="">
          <p:sp>
            <p:nvSpPr>
              <p:cNvPr id="5" name="テキスト ボックス 4"/>
              <p:cNvSpPr txBox="1">
                <a:spLocks noRot="1" noChangeAspect="1" noMove="1" noResize="1" noEditPoints="1" noAdjustHandles="1" noChangeArrowheads="1" noChangeShapeType="1" noTextEdit="1"/>
              </p:cNvSpPr>
              <p:nvPr/>
            </p:nvSpPr>
            <p:spPr>
              <a:xfrm>
                <a:off x="628649" y="1388753"/>
                <a:ext cx="5545379" cy="523477"/>
              </a:xfrm>
              <a:prstGeom prst="rect">
                <a:avLst/>
              </a:prstGeom>
              <a:blipFill>
                <a:blip r:embed="rId3"/>
                <a:stretch>
                  <a:fillRect/>
                </a:stretch>
              </a:blipFill>
              <a:ln w="19050">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 name="コンテンツ プレースホルダー 2"/>
              <p:cNvSpPr txBox="1">
                <a:spLocks/>
              </p:cNvSpPr>
              <p:nvPr/>
            </p:nvSpPr>
            <p:spPr>
              <a:xfrm>
                <a:off x="628650" y="2926080"/>
                <a:ext cx="8222742" cy="3795395"/>
              </a:xfrm>
              <a:prstGeom prst="rect">
                <a:avLst/>
              </a:prstGeom>
              <a:ln w="19050">
                <a:solidFill>
                  <a:srgbClr val="FF99CC"/>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14:m>
                  <m:oMath xmlns:m="http://schemas.openxmlformats.org/officeDocument/2006/math">
                    <m:sSubSup>
                      <m:sSubSupPr>
                        <m:ctrlPr>
                          <a:rPr lang="en-US" altLang="ja-JP" i="1" smtClean="0">
                            <a:solidFill>
                              <a:schemeClr val="accent2"/>
                            </a:solidFill>
                            <a:latin typeface="Cambria Math" panose="02040503050406030204" pitchFamily="18" charset="0"/>
                          </a:rPr>
                        </m:ctrlPr>
                      </m:sSubSupPr>
                      <m:e>
                        <m:r>
                          <a:rPr lang="en-US" altLang="ja-JP" i="1">
                            <a:solidFill>
                              <a:schemeClr val="accent2"/>
                            </a:solidFill>
                            <a:latin typeface="Cambria Math" panose="02040503050406030204" pitchFamily="18" charset="0"/>
                          </a:rPr>
                          <m:t>𝑐</m:t>
                        </m:r>
                      </m:e>
                      <m:sub>
                        <m:r>
                          <a:rPr lang="en-US" altLang="ja-JP" i="1">
                            <a:solidFill>
                              <a:schemeClr val="accent2"/>
                            </a:solidFill>
                            <a:latin typeface="Cambria Math" panose="02040503050406030204" pitchFamily="18" charset="0"/>
                          </a:rPr>
                          <m:t>𝑠𝑖𝑧𝑒</m:t>
                        </m:r>
                      </m:sub>
                      <m:sup>
                        <m:r>
                          <a:rPr lang="en-US" altLang="ja-JP" i="1">
                            <a:solidFill>
                              <a:schemeClr val="accent2"/>
                            </a:solidFill>
                            <a:latin typeface="Cambria Math" panose="02040503050406030204" pitchFamily="18" charset="0"/>
                          </a:rPr>
                          <m:t>∗</m:t>
                        </m:r>
                      </m:sup>
                    </m:sSubSup>
                    <m:r>
                      <a:rPr lang="en-US" altLang="ja-JP" i="1">
                        <a:solidFill>
                          <a:schemeClr val="accent2"/>
                        </a:solidFill>
                        <a:latin typeface="Cambria Math" panose="02040503050406030204" pitchFamily="18" charset="0"/>
                      </a:rPr>
                      <m:t>+2+</m:t>
                    </m:r>
                    <m:r>
                      <a:rPr lang="en-US" altLang="ja-JP" i="1">
                        <a:solidFill>
                          <a:schemeClr val="accent2"/>
                        </a:solidFill>
                        <a:latin typeface="Cambria Math" panose="02040503050406030204" pitchFamily="18" charset="0"/>
                      </a:rPr>
                      <m:t>𝑛</m:t>
                    </m:r>
                  </m:oMath>
                </a14:m>
                <a:endParaRPr lang="en-US" altLang="ja-JP" dirty="0" smtClean="0">
                  <a:solidFill>
                    <a:schemeClr val="accent2"/>
                  </a:solidFill>
                </a:endParaRPr>
              </a:p>
              <a:p>
                <a:pPr lvl="1"/>
                <a:r>
                  <a:rPr lang="ja-JP" altLang="en-US" dirty="0"/>
                  <a:t>リ</a:t>
                </a:r>
                <a:r>
                  <a:rPr lang="ja-JP" altLang="en-US" dirty="0" smtClean="0"/>
                  <a:t>ファクタリング後に振る舞いを保持するための処理に必要な行数を示す．</a:t>
                </a:r>
                <a:endParaRPr lang="ja-JP" altLang="en-US" dirty="0"/>
              </a:p>
            </p:txBody>
          </p:sp>
        </mc:Choice>
        <mc:Fallback xmlns="">
          <p:sp>
            <p:nvSpPr>
              <p:cNvPr id="7" name="コンテンツ プレースホルダー 2"/>
              <p:cNvSpPr txBox="1">
                <a:spLocks noRot="1" noChangeAspect="1" noMove="1" noResize="1" noEditPoints="1" noAdjustHandles="1" noChangeArrowheads="1" noChangeShapeType="1" noTextEdit="1"/>
              </p:cNvSpPr>
              <p:nvPr/>
            </p:nvSpPr>
            <p:spPr>
              <a:xfrm>
                <a:off x="628650" y="2926080"/>
                <a:ext cx="8222742" cy="3795395"/>
              </a:xfrm>
              <a:prstGeom prst="rect">
                <a:avLst/>
              </a:prstGeom>
              <a:blipFill>
                <a:blip r:embed="rId4"/>
                <a:stretch>
                  <a:fillRect r="-592"/>
                </a:stretch>
              </a:blipFill>
              <a:ln w="19050">
                <a:solidFill>
                  <a:srgbClr val="FF99CC"/>
                </a:solidFill>
              </a:ln>
            </p:spPr>
            <p:txBody>
              <a:bodyPr/>
              <a:lstStyle/>
              <a:p>
                <a:r>
                  <a:rPr lang="ja-JP" altLang="en-US">
                    <a:noFill/>
                  </a:rPr>
                  <a:t> </a:t>
                </a:r>
              </a:p>
            </p:txBody>
          </p:sp>
        </mc:Fallback>
      </mc:AlternateContent>
      <p:sp>
        <p:nvSpPr>
          <p:cNvPr id="9" name="メモ 8"/>
          <p:cNvSpPr/>
          <p:nvPr/>
        </p:nvSpPr>
        <p:spPr>
          <a:xfrm rot="10800000" flipH="1">
            <a:off x="4966405" y="3952803"/>
            <a:ext cx="1830402" cy="2286000"/>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0" name="テキスト ボックス 9"/>
          <p:cNvSpPr txBox="1"/>
          <p:nvPr/>
        </p:nvSpPr>
        <p:spPr>
          <a:xfrm>
            <a:off x="4127294" y="6353263"/>
            <a:ext cx="3767378" cy="400110"/>
          </a:xfrm>
          <a:prstGeom prst="rect">
            <a:avLst/>
          </a:prstGeom>
          <a:noFill/>
        </p:spPr>
        <p:txBody>
          <a:bodyPr wrap="none" rtlCol="0">
            <a:spAutoFit/>
          </a:bodyPr>
          <a:lstStyle/>
          <a:p>
            <a:r>
              <a:rPr lang="ja-JP" altLang="en-US" sz="2000" dirty="0"/>
              <a:t>リファクタリング</a:t>
            </a:r>
            <a:r>
              <a:rPr kumimoji="1" lang="ja-JP" altLang="en-US" sz="2000" dirty="0" smtClean="0"/>
              <a:t>後ファイル</a:t>
            </a:r>
            <a:r>
              <a:rPr kumimoji="1" lang="en-US" altLang="ja-JP" sz="2000" dirty="0" smtClean="0"/>
              <a:t>A</a:t>
            </a:r>
            <a:r>
              <a:rPr lang="en-US" altLang="ja-JP" sz="1200" dirty="0"/>
              <a:t>2</a:t>
            </a:r>
            <a:endParaRPr kumimoji="1" lang="ja-JP" altLang="en-US" sz="2000" dirty="0"/>
          </a:p>
        </p:txBody>
      </p:sp>
      <p:sp>
        <p:nvSpPr>
          <p:cNvPr id="11" name="正方形/長方形 10"/>
          <p:cNvSpPr/>
          <p:nvPr/>
        </p:nvSpPr>
        <p:spPr>
          <a:xfrm>
            <a:off x="5228644" y="4370901"/>
            <a:ext cx="1343190" cy="45719"/>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5228644" y="5072943"/>
            <a:ext cx="1343190" cy="45719"/>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フリーフォーム 12"/>
          <p:cNvSpPr/>
          <p:nvPr/>
        </p:nvSpPr>
        <p:spPr>
          <a:xfrm>
            <a:off x="5228644" y="5576515"/>
            <a:ext cx="1286190" cy="473345"/>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フリーフォーム 13"/>
          <p:cNvSpPr/>
          <p:nvPr/>
        </p:nvSpPr>
        <p:spPr>
          <a:xfrm>
            <a:off x="6509838" y="5093045"/>
            <a:ext cx="506483" cy="650929"/>
          </a:xfrm>
          <a:custGeom>
            <a:avLst/>
            <a:gdLst>
              <a:gd name="connsiteX0" fmla="*/ 0 w 506483"/>
              <a:gd name="connsiteY0" fmla="*/ 650929 h 650929"/>
              <a:gd name="connsiteX1" fmla="*/ 506278 w 506483"/>
              <a:gd name="connsiteY1" fmla="*/ 294468 h 650929"/>
              <a:gd name="connsiteX2" fmla="*/ 67159 w 506483"/>
              <a:gd name="connsiteY2" fmla="*/ 0 h 650929"/>
              <a:gd name="connsiteX3" fmla="*/ 67159 w 506483"/>
              <a:gd name="connsiteY3" fmla="*/ 0 h 650929"/>
            </a:gdLst>
            <a:ahLst/>
            <a:cxnLst>
              <a:cxn ang="0">
                <a:pos x="connsiteX0" y="connsiteY0"/>
              </a:cxn>
              <a:cxn ang="0">
                <a:pos x="connsiteX1" y="connsiteY1"/>
              </a:cxn>
              <a:cxn ang="0">
                <a:pos x="connsiteX2" y="connsiteY2"/>
              </a:cxn>
              <a:cxn ang="0">
                <a:pos x="connsiteX3" y="connsiteY3"/>
              </a:cxn>
            </a:cxnLst>
            <a:rect l="l" t="t" r="r" b="b"/>
            <a:pathLst>
              <a:path w="506483" h="650929">
                <a:moveTo>
                  <a:pt x="0" y="650929"/>
                </a:moveTo>
                <a:cubicBezTo>
                  <a:pt x="247542" y="526942"/>
                  <a:pt x="495085" y="402956"/>
                  <a:pt x="506278" y="294468"/>
                </a:cubicBezTo>
                <a:cubicBezTo>
                  <a:pt x="517471" y="185980"/>
                  <a:pt x="67159" y="0"/>
                  <a:pt x="67159" y="0"/>
                </a:cubicBezTo>
                <a:lnTo>
                  <a:pt x="67159" y="0"/>
                </a:lnTo>
              </a:path>
            </a:pathLst>
          </a:custGeom>
          <a:noFill/>
          <a:ln>
            <a:solidFill>
              <a:schemeClr val="accent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フリーフォーム 14"/>
          <p:cNvSpPr/>
          <p:nvPr/>
        </p:nvSpPr>
        <p:spPr>
          <a:xfrm>
            <a:off x="6515004" y="4405954"/>
            <a:ext cx="1121191" cy="1338020"/>
          </a:xfrm>
          <a:custGeom>
            <a:avLst/>
            <a:gdLst>
              <a:gd name="connsiteX0" fmla="*/ 0 w 1121191"/>
              <a:gd name="connsiteY0" fmla="*/ 1338020 h 1338020"/>
              <a:gd name="connsiteX1" fmla="*/ 1121044 w 1121191"/>
              <a:gd name="connsiteY1" fmla="*/ 764583 h 1338020"/>
              <a:gd name="connsiteX2" fmla="*/ 61993 w 1121191"/>
              <a:gd name="connsiteY2" fmla="*/ 0 h 1338020"/>
            </a:gdLst>
            <a:ahLst/>
            <a:cxnLst>
              <a:cxn ang="0">
                <a:pos x="connsiteX0" y="connsiteY0"/>
              </a:cxn>
              <a:cxn ang="0">
                <a:pos x="connsiteX1" y="connsiteY1"/>
              </a:cxn>
              <a:cxn ang="0">
                <a:pos x="connsiteX2" y="connsiteY2"/>
              </a:cxn>
            </a:cxnLst>
            <a:rect l="l" t="t" r="r" b="b"/>
            <a:pathLst>
              <a:path w="1121191" h="1338020">
                <a:moveTo>
                  <a:pt x="0" y="1338020"/>
                </a:moveTo>
                <a:cubicBezTo>
                  <a:pt x="555356" y="1162803"/>
                  <a:pt x="1110712" y="987586"/>
                  <a:pt x="1121044" y="764583"/>
                </a:cubicBezTo>
                <a:cubicBezTo>
                  <a:pt x="1131376" y="541580"/>
                  <a:pt x="596684" y="270790"/>
                  <a:pt x="61993" y="0"/>
                </a:cubicBezTo>
              </a:path>
            </a:pathLst>
          </a:custGeom>
          <a:noFill/>
          <a:ln>
            <a:solidFill>
              <a:schemeClr val="accent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5287969" y="5622737"/>
            <a:ext cx="1167539" cy="242473"/>
          </a:xfrm>
          <a:prstGeom prst="rect">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smtClean="0">
                <a:solidFill>
                  <a:schemeClr val="tx1"/>
                </a:solidFill>
              </a:rPr>
              <a:t>共通メソッド</a:t>
            </a:r>
            <a:endParaRPr kumimoji="1" lang="ja-JP" altLang="en-US" sz="1100" dirty="0">
              <a:solidFill>
                <a:schemeClr val="tx1"/>
              </a:solidFill>
            </a:endParaRPr>
          </a:p>
        </p:txBody>
      </p:sp>
      <p:sp>
        <p:nvSpPr>
          <p:cNvPr id="17" name="正方形/長方形 16"/>
          <p:cNvSpPr/>
          <p:nvPr/>
        </p:nvSpPr>
        <p:spPr>
          <a:xfrm>
            <a:off x="5297835" y="4983879"/>
            <a:ext cx="1167539" cy="242473"/>
          </a:xfrm>
          <a:prstGeom prst="rect">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smtClean="0">
                <a:solidFill>
                  <a:schemeClr val="tx1"/>
                </a:solidFill>
              </a:rPr>
              <a:t>呼び出し文</a:t>
            </a:r>
            <a:endParaRPr kumimoji="1" lang="ja-JP" altLang="en-US" sz="1100" dirty="0">
              <a:solidFill>
                <a:schemeClr val="tx1"/>
              </a:solidFill>
            </a:endParaRPr>
          </a:p>
        </p:txBody>
      </p:sp>
      <p:sp>
        <p:nvSpPr>
          <p:cNvPr id="18" name="正方形/長方形 17"/>
          <p:cNvSpPr/>
          <p:nvPr/>
        </p:nvSpPr>
        <p:spPr>
          <a:xfrm>
            <a:off x="5297834" y="4293480"/>
            <a:ext cx="1167539" cy="242473"/>
          </a:xfrm>
          <a:prstGeom prst="rect">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smtClean="0">
                <a:solidFill>
                  <a:schemeClr val="tx1"/>
                </a:solidFill>
              </a:rPr>
              <a:t>呼び出し文</a:t>
            </a:r>
            <a:endParaRPr kumimoji="1" lang="ja-JP" altLang="en-US" sz="1100" dirty="0">
              <a:solidFill>
                <a:schemeClr val="tx1"/>
              </a:solidFill>
            </a:endParaRPr>
          </a:p>
        </p:txBody>
      </p:sp>
      <mc:AlternateContent xmlns:mc="http://schemas.openxmlformats.org/markup-compatibility/2006" xmlns:a14="http://schemas.microsoft.com/office/drawing/2010/main">
        <mc:Choice Requires="a14">
          <p:sp>
            <p:nvSpPr>
              <p:cNvPr id="6" name="角丸四角形 5"/>
              <p:cNvSpPr/>
              <p:nvPr/>
            </p:nvSpPr>
            <p:spPr>
              <a:xfrm>
                <a:off x="1556833" y="5622737"/>
                <a:ext cx="1399922" cy="549057"/>
              </a:xfrm>
              <a:prstGeom prst="round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Sup>
                        <m:sSubSupPr>
                          <m:ctrlPr>
                            <a:rPr lang="en-US" altLang="ja-JP" sz="2400" i="1" smtClean="0">
                              <a:solidFill>
                                <a:schemeClr val="tx1"/>
                              </a:solidFill>
                              <a:latin typeface="Cambria Math" panose="02040503050406030204" pitchFamily="18" charset="0"/>
                            </a:rPr>
                          </m:ctrlPr>
                        </m:sSubSupPr>
                        <m:e>
                          <m:r>
                            <a:rPr lang="en-US" altLang="ja-JP" sz="2400" i="1">
                              <a:solidFill>
                                <a:schemeClr val="tx1"/>
                              </a:solidFill>
                              <a:latin typeface="Cambria Math" panose="02040503050406030204" pitchFamily="18" charset="0"/>
                            </a:rPr>
                            <m:t>𝑐</m:t>
                          </m:r>
                        </m:e>
                        <m:sub>
                          <m:r>
                            <a:rPr lang="en-US" altLang="ja-JP" sz="2400" i="1">
                              <a:solidFill>
                                <a:schemeClr val="tx1"/>
                              </a:solidFill>
                              <a:latin typeface="Cambria Math" panose="02040503050406030204" pitchFamily="18" charset="0"/>
                            </a:rPr>
                            <m:t>𝑠𝑖𝑧𝑒</m:t>
                          </m:r>
                        </m:sub>
                        <m:sup>
                          <m:r>
                            <a:rPr lang="en-US" altLang="ja-JP" sz="2400" i="1">
                              <a:solidFill>
                                <a:schemeClr val="tx1"/>
                              </a:solidFill>
                              <a:latin typeface="Cambria Math" panose="02040503050406030204" pitchFamily="18" charset="0"/>
                            </a:rPr>
                            <m:t>∗</m:t>
                          </m:r>
                        </m:sup>
                      </m:sSubSup>
                      <m:r>
                        <a:rPr lang="en-US" altLang="ja-JP" sz="2400" i="1">
                          <a:solidFill>
                            <a:schemeClr val="tx1"/>
                          </a:solidFill>
                          <a:latin typeface="Cambria Math" panose="02040503050406030204" pitchFamily="18" charset="0"/>
                        </a:rPr>
                        <m:t>+2</m:t>
                      </m:r>
                    </m:oMath>
                  </m:oMathPara>
                </a14:m>
                <a:endParaRPr kumimoji="1" lang="ja-JP" altLang="en-US" sz="2400" dirty="0">
                  <a:solidFill>
                    <a:schemeClr val="tx1"/>
                  </a:solidFill>
                </a:endParaRPr>
              </a:p>
            </p:txBody>
          </p:sp>
        </mc:Choice>
        <mc:Fallback xmlns="">
          <p:sp>
            <p:nvSpPr>
              <p:cNvPr id="6" name="角丸四角形 5"/>
              <p:cNvSpPr>
                <a:spLocks noRot="1" noChangeAspect="1" noMove="1" noResize="1" noEditPoints="1" noAdjustHandles="1" noChangeArrowheads="1" noChangeShapeType="1" noTextEdit="1"/>
              </p:cNvSpPr>
              <p:nvPr/>
            </p:nvSpPr>
            <p:spPr>
              <a:xfrm>
                <a:off x="1556833" y="5622737"/>
                <a:ext cx="1399922" cy="549057"/>
              </a:xfrm>
              <a:prstGeom prst="roundRect">
                <a:avLst/>
              </a:prstGeom>
              <a:blipFill>
                <a:blip r:embed="rId5"/>
                <a:stretch>
                  <a:fillRect/>
                </a:stretch>
              </a:blipFill>
              <a:ln>
                <a:solidFill>
                  <a:schemeClr val="accent2"/>
                </a:solidFill>
              </a:ln>
            </p:spPr>
            <p:txBody>
              <a:bodyPr/>
              <a:lstStyle/>
              <a:p>
                <a:r>
                  <a:rPr lang="ja-JP" altLang="en-US">
                    <a:noFill/>
                  </a:rPr>
                  <a:t> </a:t>
                </a:r>
              </a:p>
            </p:txBody>
          </p:sp>
        </mc:Fallback>
      </mc:AlternateContent>
      <p:cxnSp>
        <p:nvCxnSpPr>
          <p:cNvPr id="20" name="直線矢印コネクタ 19"/>
          <p:cNvCxnSpPr>
            <a:stCxn id="6" idx="3"/>
          </p:cNvCxnSpPr>
          <p:nvPr/>
        </p:nvCxnSpPr>
        <p:spPr>
          <a:xfrm flipV="1">
            <a:off x="2956755" y="5813187"/>
            <a:ext cx="2271889" cy="84079"/>
          </a:xfrm>
          <a:prstGeom prst="straightConnector1">
            <a:avLst/>
          </a:prstGeom>
          <a:ln w="571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1" name="角丸四角形 20"/>
              <p:cNvSpPr/>
              <p:nvPr/>
            </p:nvSpPr>
            <p:spPr>
              <a:xfrm>
                <a:off x="1556833" y="4454995"/>
                <a:ext cx="1399922" cy="549057"/>
              </a:xfrm>
              <a:prstGeom prst="round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altLang="ja-JP" sz="2400" b="0" i="1" smtClean="0">
                          <a:solidFill>
                            <a:schemeClr val="tx1"/>
                          </a:solidFill>
                          <a:latin typeface="Cambria Math" panose="02040503050406030204" pitchFamily="18" charset="0"/>
                        </a:rPr>
                        <m:t>𝑛</m:t>
                      </m:r>
                    </m:oMath>
                  </m:oMathPara>
                </a14:m>
                <a:endParaRPr kumimoji="1" lang="ja-JP" altLang="en-US" sz="2400" dirty="0">
                  <a:solidFill>
                    <a:schemeClr val="tx1"/>
                  </a:solidFill>
                </a:endParaRPr>
              </a:p>
            </p:txBody>
          </p:sp>
        </mc:Choice>
        <mc:Fallback xmlns="">
          <p:sp>
            <p:nvSpPr>
              <p:cNvPr id="21" name="角丸四角形 20"/>
              <p:cNvSpPr>
                <a:spLocks noRot="1" noChangeAspect="1" noMove="1" noResize="1" noEditPoints="1" noAdjustHandles="1" noChangeArrowheads="1" noChangeShapeType="1" noTextEdit="1"/>
              </p:cNvSpPr>
              <p:nvPr/>
            </p:nvSpPr>
            <p:spPr>
              <a:xfrm>
                <a:off x="1556833" y="4454995"/>
                <a:ext cx="1399922" cy="549057"/>
              </a:xfrm>
              <a:prstGeom prst="roundRect">
                <a:avLst/>
              </a:prstGeom>
              <a:blipFill>
                <a:blip r:embed="rId6"/>
                <a:stretch>
                  <a:fillRect/>
                </a:stretch>
              </a:blipFill>
              <a:ln>
                <a:solidFill>
                  <a:schemeClr val="accent2"/>
                </a:solidFill>
              </a:ln>
            </p:spPr>
            <p:txBody>
              <a:bodyPr/>
              <a:lstStyle/>
              <a:p>
                <a:r>
                  <a:rPr lang="ja-JP" altLang="en-US">
                    <a:noFill/>
                  </a:rPr>
                  <a:t> </a:t>
                </a:r>
              </a:p>
            </p:txBody>
          </p:sp>
        </mc:Fallback>
      </mc:AlternateContent>
      <p:cxnSp>
        <p:nvCxnSpPr>
          <p:cNvPr id="22" name="直線矢印コネクタ 21"/>
          <p:cNvCxnSpPr>
            <a:stCxn id="21" idx="3"/>
            <a:endCxn id="17" idx="1"/>
          </p:cNvCxnSpPr>
          <p:nvPr/>
        </p:nvCxnSpPr>
        <p:spPr>
          <a:xfrm>
            <a:off x="2956755" y="4729524"/>
            <a:ext cx="2341080" cy="375592"/>
          </a:xfrm>
          <a:prstGeom prst="straightConnector1">
            <a:avLst/>
          </a:prstGeom>
          <a:ln w="571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a:stCxn id="21" idx="3"/>
            <a:endCxn id="18" idx="1"/>
          </p:cNvCxnSpPr>
          <p:nvPr/>
        </p:nvCxnSpPr>
        <p:spPr>
          <a:xfrm flipV="1">
            <a:off x="2956755" y="4414717"/>
            <a:ext cx="2341079" cy="314807"/>
          </a:xfrm>
          <a:prstGeom prst="straightConnector1">
            <a:avLst/>
          </a:prstGeom>
          <a:ln w="571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3" name="テキスト ボックス 22"/>
              <p:cNvSpPr txBox="1"/>
              <p:nvPr/>
            </p:nvSpPr>
            <p:spPr>
              <a:xfrm>
                <a:off x="4966404" y="629230"/>
                <a:ext cx="3966836" cy="708527"/>
              </a:xfrm>
              <a:prstGeom prst="rect">
                <a:avLst/>
              </a:prstGeom>
              <a:noFill/>
              <a:ln w="19050">
                <a:solidFill>
                  <a:schemeClr val="tx1"/>
                </a:solidFill>
              </a:ln>
            </p:spPr>
            <p:txBody>
              <a:bodyPr wrap="square" rtlCol="0">
                <a:spAutoFit/>
              </a:bodyPr>
              <a:lstStyle/>
              <a:p>
                <a:pPr/>
                <a14:m>
                  <m:oMathPara xmlns:m="http://schemas.openxmlformats.org/officeDocument/2006/math">
                    <m:oMathParaPr>
                      <m:jc m:val="left"/>
                    </m:oMathParaPr>
                    <m:oMath xmlns:m="http://schemas.openxmlformats.org/officeDocument/2006/math">
                      <m:r>
                        <a:rPr lang="en-US" altLang="ja-JP" sz="2000" b="0" i="1" smtClean="0">
                          <a:solidFill>
                            <a:sysClr val="windowText" lastClr="000000"/>
                          </a:solidFill>
                          <a:latin typeface="Cambria Math" panose="02040503050406030204" pitchFamily="18" charset="0"/>
                        </a:rPr>
                        <m:t>𝑛</m:t>
                      </m:r>
                      <m:r>
                        <a:rPr lang="en-US" altLang="ja-JP" sz="2000" b="0" i="1" smtClean="0">
                          <a:solidFill>
                            <a:sysClr val="windowText" lastClr="000000"/>
                          </a:solidFill>
                          <a:latin typeface="Cambria Math" panose="02040503050406030204" pitchFamily="18" charset="0"/>
                        </a:rPr>
                        <m:t>         </m:t>
                      </m:r>
                      <m:r>
                        <a:rPr lang="ja-JP" altLang="en-US" sz="2000" i="1">
                          <a:solidFill>
                            <a:sysClr val="windowText" lastClr="000000"/>
                          </a:solidFill>
                          <a:latin typeface="Cambria Math" panose="02040503050406030204" pitchFamily="18" charset="0"/>
                        </a:rPr>
                        <m:t>コードクローンの個数</m:t>
                      </m:r>
                    </m:oMath>
                  </m:oMathPara>
                </a14:m>
                <a:endParaRPr lang="en-US" altLang="ja-JP" sz="2000" i="1" dirty="0" smtClean="0">
                  <a:solidFill>
                    <a:sysClr val="windowText" lastClr="000000"/>
                  </a:solidFill>
                </a:endParaRPr>
              </a:p>
              <a:p>
                <a14:m>
                  <m:oMath xmlns:m="http://schemas.openxmlformats.org/officeDocument/2006/math">
                    <m:sSubSup>
                      <m:sSubSupPr>
                        <m:ctrlPr>
                          <a:rPr lang="en-US" altLang="ja-JP" sz="2000" b="0" i="1" smtClean="0">
                            <a:solidFill>
                              <a:sysClr val="windowText" lastClr="000000"/>
                            </a:solidFill>
                            <a:latin typeface="Cambria Math" panose="02040503050406030204" pitchFamily="18" charset="0"/>
                          </a:rPr>
                        </m:ctrlPr>
                      </m:sSubSupPr>
                      <m:e>
                        <m:r>
                          <a:rPr lang="en-US" altLang="ja-JP" sz="2000" b="0" i="1" smtClean="0">
                            <a:solidFill>
                              <a:sysClr val="windowText" lastClr="000000"/>
                            </a:solidFill>
                            <a:latin typeface="Cambria Math" panose="02040503050406030204" pitchFamily="18" charset="0"/>
                          </a:rPr>
                          <m:t>𝑐</m:t>
                        </m:r>
                      </m:e>
                      <m:sub>
                        <m:r>
                          <a:rPr lang="en-US" altLang="ja-JP" sz="2000" b="0" i="1" smtClean="0">
                            <a:solidFill>
                              <a:sysClr val="windowText" lastClr="000000"/>
                            </a:solidFill>
                            <a:latin typeface="Cambria Math" panose="02040503050406030204" pitchFamily="18" charset="0"/>
                          </a:rPr>
                          <m:t>𝑠𝑖𝑧𝑒</m:t>
                        </m:r>
                      </m:sub>
                      <m:sup>
                        <m:r>
                          <a:rPr lang="en-US" altLang="ja-JP" sz="2000" b="0" i="1" smtClean="0">
                            <a:solidFill>
                              <a:sysClr val="windowText" lastClr="000000"/>
                            </a:solidFill>
                            <a:latin typeface="Cambria Math" panose="02040503050406030204" pitchFamily="18" charset="0"/>
                          </a:rPr>
                          <m:t>∗</m:t>
                        </m:r>
                      </m:sup>
                    </m:sSubSup>
                  </m:oMath>
                </a14:m>
                <a:r>
                  <a:rPr lang="ja-JP" altLang="en-US" sz="2000" i="1" dirty="0" smtClean="0">
                    <a:solidFill>
                      <a:sysClr val="windowText" lastClr="000000"/>
                    </a:solidFill>
                  </a:rPr>
                  <a:t>  コードクローンの平均行数</a:t>
                </a:r>
                <a:endParaRPr lang="ja-JP" altLang="en-US" sz="2000" i="1" dirty="0">
                  <a:solidFill>
                    <a:sysClr val="windowText" lastClr="000000"/>
                  </a:solidFill>
                </a:endParaRPr>
              </a:p>
            </p:txBody>
          </p:sp>
        </mc:Choice>
        <mc:Fallback xmlns="">
          <p:sp>
            <p:nvSpPr>
              <p:cNvPr id="23" name="テキスト ボックス 22"/>
              <p:cNvSpPr txBox="1">
                <a:spLocks noRot="1" noChangeAspect="1" noMove="1" noResize="1" noEditPoints="1" noAdjustHandles="1" noChangeArrowheads="1" noChangeShapeType="1" noTextEdit="1"/>
              </p:cNvSpPr>
              <p:nvPr/>
            </p:nvSpPr>
            <p:spPr>
              <a:xfrm>
                <a:off x="4966404" y="629230"/>
                <a:ext cx="3966836" cy="708527"/>
              </a:xfrm>
              <a:prstGeom prst="rect">
                <a:avLst/>
              </a:prstGeom>
              <a:blipFill>
                <a:blip r:embed="rId7"/>
                <a:stretch>
                  <a:fillRect b="-13445"/>
                </a:stretch>
              </a:blipFill>
              <a:ln w="19050">
                <a:solidFill>
                  <a:schemeClr val="tx1"/>
                </a:solidFill>
              </a:ln>
            </p:spPr>
            <p:txBody>
              <a:bodyPr/>
              <a:lstStyle/>
              <a:p>
                <a:r>
                  <a:rPr lang="ja-JP" altLang="en-US">
                    <a:noFill/>
                  </a:rPr>
                  <a:t> </a:t>
                </a:r>
              </a:p>
            </p:txBody>
          </p:sp>
        </mc:Fallback>
      </mc:AlternateContent>
    </p:spTree>
    <p:extLst>
      <p:ext uri="{BB962C8B-B14F-4D97-AF65-F5344CB8AC3E}">
        <p14:creationId xmlns:p14="http://schemas.microsoft.com/office/powerpoint/2010/main" val="5118086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600" dirty="0" smtClean="0"/>
              <a:t>調査概要</a:t>
            </a:r>
            <a:endParaRPr kumimoji="1" lang="ja-JP" altLang="en-US" sz="3600" dirty="0"/>
          </a:p>
        </p:txBody>
      </p:sp>
      <p:sp>
        <p:nvSpPr>
          <p:cNvPr id="3" name="コンテンツ プレースホルダー 2"/>
          <p:cNvSpPr>
            <a:spLocks noGrp="1"/>
          </p:cNvSpPr>
          <p:nvPr>
            <p:ph idx="1"/>
          </p:nvPr>
        </p:nvSpPr>
        <p:spPr>
          <a:xfrm>
            <a:off x="628649" y="1031864"/>
            <a:ext cx="7886700" cy="4900794"/>
          </a:xfrm>
        </p:spPr>
        <p:txBody>
          <a:bodyPr/>
          <a:lstStyle/>
          <a:p>
            <a:r>
              <a:rPr lang="ja-JP" altLang="en-US" dirty="0" smtClean="0"/>
              <a:t>実際</a:t>
            </a:r>
            <a:r>
              <a:rPr lang="ja-JP" altLang="en-US" dirty="0"/>
              <a:t>のソフトウェア上から算出される　</a:t>
            </a:r>
            <a:r>
              <a:rPr lang="ja-JP" altLang="en-US" dirty="0" smtClean="0"/>
              <a:t>　　　削減</a:t>
            </a:r>
            <a:r>
              <a:rPr lang="ja-JP" altLang="en-US" dirty="0"/>
              <a:t>可能ソースコード量はどのくらいか？</a:t>
            </a:r>
            <a:endParaRPr lang="en-US" altLang="ja-JP" dirty="0"/>
          </a:p>
          <a:p>
            <a:pPr lvl="1"/>
            <a:r>
              <a:rPr lang="en-US" altLang="ja-JP" dirty="0"/>
              <a:t>7</a:t>
            </a:r>
            <a:r>
              <a:rPr lang="ja-JP" altLang="en-US" dirty="0" err="1"/>
              <a:t>つの</a:t>
            </a:r>
            <a:r>
              <a:rPr lang="en-US" altLang="ja-JP" dirty="0"/>
              <a:t>OSS</a:t>
            </a:r>
            <a:r>
              <a:rPr lang="ja-JP" altLang="en-US" dirty="0"/>
              <a:t>を対象として，実際に算出する．</a:t>
            </a:r>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4AEC7FC7-75C2-4DD0-8F61-EBC3BAC5091F}" type="slidenum">
              <a:rPr lang="ja-JP" altLang="en-US" smtClean="0"/>
              <a:pPr/>
              <a:t>14</a:t>
            </a:fld>
            <a:endParaRPr lang="ja-JP" altLang="en-US" dirty="0"/>
          </a:p>
        </p:txBody>
      </p:sp>
      <p:graphicFrame>
        <p:nvGraphicFramePr>
          <p:cNvPr id="18" name="表 17"/>
          <p:cNvGraphicFramePr>
            <a:graphicFrameLocks noGrp="1"/>
          </p:cNvGraphicFramePr>
          <p:nvPr>
            <p:extLst/>
          </p:nvPr>
        </p:nvGraphicFramePr>
        <p:xfrm>
          <a:off x="461125" y="2344996"/>
          <a:ext cx="8393037" cy="4023360"/>
        </p:xfrm>
        <a:graphic>
          <a:graphicData uri="http://schemas.openxmlformats.org/drawingml/2006/table">
            <a:tbl>
              <a:tblPr firstRow="1" bandRow="1">
                <a:tableStyleId>{5C22544A-7EE6-4342-B048-85BDC9FD1C3A}</a:tableStyleId>
              </a:tblPr>
              <a:tblGrid>
                <a:gridCol w="2455310">
                  <a:extLst>
                    <a:ext uri="{9D8B030D-6E8A-4147-A177-3AD203B41FA5}">
                      <a16:colId xmlns:a16="http://schemas.microsoft.com/office/drawing/2014/main" val="20000"/>
                    </a:ext>
                  </a:extLst>
                </a:gridCol>
                <a:gridCol w="1769236">
                  <a:extLst>
                    <a:ext uri="{9D8B030D-6E8A-4147-A177-3AD203B41FA5}">
                      <a16:colId xmlns:a16="http://schemas.microsoft.com/office/drawing/2014/main" val="20001"/>
                    </a:ext>
                  </a:extLst>
                </a:gridCol>
                <a:gridCol w="972536">
                  <a:extLst>
                    <a:ext uri="{9D8B030D-6E8A-4147-A177-3AD203B41FA5}">
                      <a16:colId xmlns:a16="http://schemas.microsoft.com/office/drawing/2014/main" val="20002"/>
                    </a:ext>
                  </a:extLst>
                </a:gridCol>
                <a:gridCol w="3195955">
                  <a:extLst>
                    <a:ext uri="{9D8B030D-6E8A-4147-A177-3AD203B41FA5}">
                      <a16:colId xmlns:a16="http://schemas.microsoft.com/office/drawing/2014/main" val="20003"/>
                    </a:ext>
                  </a:extLst>
                </a:gridCol>
              </a:tblGrid>
              <a:tr h="370840">
                <a:tc>
                  <a:txBody>
                    <a:bodyPr/>
                    <a:lstStyle/>
                    <a:p>
                      <a:r>
                        <a:rPr kumimoji="1" lang="ja-JP" altLang="en-US" sz="2400" dirty="0" smtClean="0"/>
                        <a:t>プロジェクト名</a:t>
                      </a:r>
                      <a:endParaRPr kumimoji="1" lang="ja-JP" altLang="en-US" sz="2400" dirty="0"/>
                    </a:p>
                  </a:txBody>
                  <a:tcPr/>
                </a:tc>
                <a:tc>
                  <a:txBody>
                    <a:bodyPr/>
                    <a:lstStyle/>
                    <a:p>
                      <a:r>
                        <a:rPr kumimoji="1" lang="ja-JP" altLang="en-US" sz="2400" dirty="0" smtClean="0"/>
                        <a:t>バージョン</a:t>
                      </a:r>
                      <a:endParaRPr kumimoji="1" lang="ja-JP" altLang="en-US" sz="2400" dirty="0"/>
                    </a:p>
                  </a:txBody>
                  <a:tcPr/>
                </a:tc>
                <a:tc>
                  <a:txBody>
                    <a:bodyPr/>
                    <a:lstStyle/>
                    <a:p>
                      <a:r>
                        <a:rPr kumimoji="1" lang="ja-JP" altLang="en-US" sz="2400" dirty="0" smtClean="0"/>
                        <a:t>行数</a:t>
                      </a:r>
                      <a:endParaRPr kumimoji="1" lang="ja-JP" altLang="en-US" sz="2400" dirty="0"/>
                    </a:p>
                  </a:txBody>
                  <a:tcPr/>
                </a:tc>
                <a:tc>
                  <a:txBody>
                    <a:bodyPr/>
                    <a:lstStyle/>
                    <a:p>
                      <a:r>
                        <a:rPr kumimoji="1" lang="ja-JP" altLang="en-US" sz="2400" dirty="0" smtClean="0"/>
                        <a:t>コードクローン行数</a:t>
                      </a:r>
                      <a:r>
                        <a:rPr kumimoji="1" lang="en-US" altLang="ja-JP" sz="2400" dirty="0" smtClean="0"/>
                        <a:t>(%)</a:t>
                      </a:r>
                      <a:endParaRPr kumimoji="1" lang="ja-JP" altLang="en-US" sz="2400" dirty="0"/>
                    </a:p>
                  </a:txBody>
                  <a:tcPr/>
                </a:tc>
                <a:extLst>
                  <a:ext uri="{0D108BD9-81ED-4DB2-BD59-A6C34878D82A}">
                    <a16:rowId xmlns:a16="http://schemas.microsoft.com/office/drawing/2014/main" val="10000"/>
                  </a:ext>
                </a:extLst>
              </a:tr>
              <a:tr h="370840">
                <a:tc>
                  <a:txBody>
                    <a:bodyPr/>
                    <a:lstStyle/>
                    <a:p>
                      <a:r>
                        <a:rPr kumimoji="1" lang="en-US" altLang="ja-JP" sz="2400" dirty="0" smtClean="0"/>
                        <a:t>Apache Ant</a:t>
                      </a:r>
                      <a:endParaRPr kumimoji="1" lang="ja-JP" altLang="en-US" sz="2400" dirty="0"/>
                    </a:p>
                  </a:txBody>
                  <a:tcPr/>
                </a:tc>
                <a:tc>
                  <a:txBody>
                    <a:bodyPr/>
                    <a:lstStyle/>
                    <a:p>
                      <a:pPr algn="r"/>
                      <a:r>
                        <a:rPr kumimoji="1" lang="en-US" altLang="ja-JP" sz="2400" dirty="0" smtClean="0"/>
                        <a:t>1.10.1</a:t>
                      </a:r>
                      <a:endParaRPr kumimoji="1" lang="ja-JP" altLang="en-US" sz="2400" dirty="0"/>
                    </a:p>
                  </a:txBody>
                  <a:tcPr/>
                </a:tc>
                <a:tc>
                  <a:txBody>
                    <a:bodyPr/>
                    <a:lstStyle/>
                    <a:p>
                      <a:pPr algn="r"/>
                      <a:r>
                        <a:rPr kumimoji="1" lang="en-US" altLang="ja-JP" sz="2400" dirty="0" smtClean="0"/>
                        <a:t>268</a:t>
                      </a:r>
                      <a:endParaRPr kumimoji="1" lang="ja-JP" altLang="en-US" sz="2400" dirty="0"/>
                    </a:p>
                  </a:txBody>
                  <a:tcPr/>
                </a:tc>
                <a:tc>
                  <a:txBody>
                    <a:bodyPr/>
                    <a:lstStyle/>
                    <a:p>
                      <a:pPr algn="r"/>
                      <a:r>
                        <a:rPr kumimoji="1" lang="en-US" altLang="ja-JP" sz="2400" dirty="0" smtClean="0"/>
                        <a:t>60(22.3)</a:t>
                      </a:r>
                      <a:endParaRPr kumimoji="1" lang="ja-JP" altLang="en-US" sz="2400" dirty="0"/>
                    </a:p>
                  </a:txBody>
                  <a:tcPr/>
                </a:tc>
                <a:extLst>
                  <a:ext uri="{0D108BD9-81ED-4DB2-BD59-A6C34878D82A}">
                    <a16:rowId xmlns:a16="http://schemas.microsoft.com/office/drawing/2014/main" val="10001"/>
                  </a:ext>
                </a:extLst>
              </a:tr>
              <a:tr h="370840">
                <a:tc>
                  <a:txBody>
                    <a:bodyPr/>
                    <a:lstStyle/>
                    <a:p>
                      <a:r>
                        <a:rPr kumimoji="1" lang="en-US" altLang="ja-JP" sz="2400" dirty="0" smtClean="0"/>
                        <a:t>Columba</a:t>
                      </a:r>
                      <a:endParaRPr kumimoji="1" lang="ja-JP" altLang="en-US" sz="2400" dirty="0"/>
                    </a:p>
                  </a:txBody>
                  <a:tcPr/>
                </a:tc>
                <a:tc>
                  <a:txBody>
                    <a:bodyPr/>
                    <a:lstStyle/>
                    <a:p>
                      <a:pPr algn="r"/>
                      <a:r>
                        <a:rPr kumimoji="1" lang="en-US" altLang="ja-JP" sz="2400" dirty="0" smtClean="0"/>
                        <a:t>1.4</a:t>
                      </a:r>
                      <a:endParaRPr kumimoji="1" lang="ja-JP" altLang="en-US" sz="2400" dirty="0"/>
                    </a:p>
                  </a:txBody>
                  <a:tcPr/>
                </a:tc>
                <a:tc>
                  <a:txBody>
                    <a:bodyPr/>
                    <a:lstStyle/>
                    <a:p>
                      <a:pPr algn="r"/>
                      <a:r>
                        <a:rPr kumimoji="1" lang="en-US" altLang="ja-JP" sz="2400" dirty="0" smtClean="0"/>
                        <a:t>54</a:t>
                      </a:r>
                      <a:endParaRPr kumimoji="1" lang="ja-JP" altLang="en-US" sz="2400" dirty="0"/>
                    </a:p>
                  </a:txBody>
                  <a:tcPr/>
                </a:tc>
                <a:tc>
                  <a:txBody>
                    <a:bodyPr/>
                    <a:lstStyle/>
                    <a:p>
                      <a:pPr algn="r"/>
                      <a:r>
                        <a:rPr kumimoji="1" lang="en-US" altLang="ja-JP" sz="2400" dirty="0" smtClean="0"/>
                        <a:t>4.6(8.5)</a:t>
                      </a:r>
                      <a:endParaRPr kumimoji="1" lang="ja-JP" altLang="en-US" sz="2400" dirty="0"/>
                    </a:p>
                  </a:txBody>
                  <a:tcPr/>
                </a:tc>
                <a:extLst>
                  <a:ext uri="{0D108BD9-81ED-4DB2-BD59-A6C34878D82A}">
                    <a16:rowId xmlns:a16="http://schemas.microsoft.com/office/drawing/2014/main" val="10002"/>
                  </a:ext>
                </a:extLst>
              </a:tr>
              <a:tr h="370840">
                <a:tc>
                  <a:txBody>
                    <a:bodyPr/>
                    <a:lstStyle/>
                    <a:p>
                      <a:r>
                        <a:rPr kumimoji="1" lang="en-US" altLang="ja-JP" sz="2400" dirty="0" err="1" smtClean="0"/>
                        <a:t>JMeter</a:t>
                      </a:r>
                      <a:endParaRPr kumimoji="1" lang="ja-JP" altLang="en-US" sz="2400" dirty="0"/>
                    </a:p>
                  </a:txBody>
                  <a:tcPr/>
                </a:tc>
                <a:tc>
                  <a:txBody>
                    <a:bodyPr/>
                    <a:lstStyle/>
                    <a:p>
                      <a:pPr algn="r"/>
                      <a:r>
                        <a:rPr kumimoji="1" lang="en-US" altLang="ja-JP" sz="2400" dirty="0" smtClean="0"/>
                        <a:t>3.2</a:t>
                      </a:r>
                      <a:endParaRPr kumimoji="1" lang="ja-JP" altLang="en-US" sz="2400" dirty="0"/>
                    </a:p>
                  </a:txBody>
                  <a:tcPr/>
                </a:tc>
                <a:tc>
                  <a:txBody>
                    <a:bodyPr/>
                    <a:lstStyle/>
                    <a:p>
                      <a:pPr algn="r"/>
                      <a:r>
                        <a:rPr kumimoji="1" lang="en-US" altLang="ja-JP" sz="2400" dirty="0" smtClean="0"/>
                        <a:t>91</a:t>
                      </a:r>
                      <a:endParaRPr kumimoji="1" lang="ja-JP" altLang="en-US" sz="2400" dirty="0"/>
                    </a:p>
                  </a:txBody>
                  <a:tcPr/>
                </a:tc>
                <a:tc>
                  <a:txBody>
                    <a:bodyPr/>
                    <a:lstStyle/>
                    <a:p>
                      <a:pPr algn="r"/>
                      <a:r>
                        <a:rPr kumimoji="1" lang="en-US" altLang="ja-JP" sz="2400" dirty="0" smtClean="0"/>
                        <a:t>5.6(6.1)</a:t>
                      </a:r>
                      <a:endParaRPr kumimoji="1" lang="ja-JP" altLang="en-US" sz="2400" dirty="0"/>
                    </a:p>
                  </a:txBody>
                  <a:tcPr/>
                </a:tc>
                <a:extLst>
                  <a:ext uri="{0D108BD9-81ED-4DB2-BD59-A6C34878D82A}">
                    <a16:rowId xmlns:a16="http://schemas.microsoft.com/office/drawing/2014/main" val="10003"/>
                  </a:ext>
                </a:extLst>
              </a:tr>
              <a:tr h="370840">
                <a:tc>
                  <a:txBody>
                    <a:bodyPr/>
                    <a:lstStyle/>
                    <a:p>
                      <a:r>
                        <a:rPr kumimoji="1" lang="en-US" altLang="ja-JP" sz="2400" dirty="0" err="1" smtClean="0"/>
                        <a:t>JEdit</a:t>
                      </a:r>
                      <a:endParaRPr kumimoji="1" lang="ja-JP" altLang="en-US" sz="2400" dirty="0"/>
                    </a:p>
                  </a:txBody>
                  <a:tcPr/>
                </a:tc>
                <a:tc>
                  <a:txBody>
                    <a:bodyPr/>
                    <a:lstStyle/>
                    <a:p>
                      <a:pPr algn="r"/>
                      <a:r>
                        <a:rPr kumimoji="1" lang="en-US" altLang="ja-JP" sz="2400" dirty="0" smtClean="0"/>
                        <a:t>5.4.0</a:t>
                      </a:r>
                      <a:endParaRPr kumimoji="1" lang="ja-JP" altLang="en-US" sz="2400" dirty="0"/>
                    </a:p>
                  </a:txBody>
                  <a:tcPr/>
                </a:tc>
                <a:tc>
                  <a:txBody>
                    <a:bodyPr/>
                    <a:lstStyle/>
                    <a:p>
                      <a:pPr algn="r"/>
                      <a:r>
                        <a:rPr kumimoji="1" lang="en-US" altLang="ja-JP" sz="2400" dirty="0" smtClean="0"/>
                        <a:t>180</a:t>
                      </a:r>
                      <a:endParaRPr kumimoji="1" lang="ja-JP" altLang="en-US" sz="2400" dirty="0"/>
                    </a:p>
                  </a:txBody>
                  <a:tcPr/>
                </a:tc>
                <a:tc>
                  <a:txBody>
                    <a:bodyPr/>
                    <a:lstStyle/>
                    <a:p>
                      <a:pPr algn="r"/>
                      <a:r>
                        <a:rPr kumimoji="1" lang="en-US" altLang="ja-JP" sz="2400" dirty="0" smtClean="0"/>
                        <a:t>1.8(1.0)</a:t>
                      </a:r>
                      <a:endParaRPr kumimoji="1" lang="ja-JP" altLang="en-US" sz="2400" dirty="0"/>
                    </a:p>
                  </a:txBody>
                  <a:tcPr/>
                </a:tc>
                <a:extLst>
                  <a:ext uri="{0D108BD9-81ED-4DB2-BD59-A6C34878D82A}">
                    <a16:rowId xmlns:a16="http://schemas.microsoft.com/office/drawing/2014/main" val="10004"/>
                  </a:ext>
                </a:extLst>
              </a:tr>
              <a:tr h="370840">
                <a:tc>
                  <a:txBody>
                    <a:bodyPr/>
                    <a:lstStyle/>
                    <a:p>
                      <a:r>
                        <a:rPr kumimoji="1" lang="en-US" altLang="ja-JP" sz="2400" b="0" dirty="0" err="1" smtClean="0"/>
                        <a:t>JFreeChart</a:t>
                      </a:r>
                      <a:endParaRPr kumimoji="1" lang="ja-JP" altLang="en-US" sz="2400" b="0" dirty="0"/>
                    </a:p>
                  </a:txBody>
                  <a:tcPr/>
                </a:tc>
                <a:tc>
                  <a:txBody>
                    <a:bodyPr/>
                    <a:lstStyle/>
                    <a:p>
                      <a:pPr algn="r"/>
                      <a:r>
                        <a:rPr lang="en-US" altLang="ja-JP" sz="2400" b="0" dirty="0" smtClean="0"/>
                        <a:t>1.0.19</a:t>
                      </a:r>
                      <a:endParaRPr lang="ja-JP" altLang="en-US" sz="2400" b="0" dirty="0"/>
                    </a:p>
                  </a:txBody>
                  <a:tcPr/>
                </a:tc>
                <a:tc>
                  <a:txBody>
                    <a:bodyPr/>
                    <a:lstStyle/>
                    <a:p>
                      <a:pPr algn="r"/>
                      <a:r>
                        <a:rPr lang="en-US" altLang="ja-JP" sz="2400" b="0" dirty="0" smtClean="0"/>
                        <a:t>310</a:t>
                      </a:r>
                      <a:endParaRPr lang="ja-JP" altLang="en-US" sz="2400" b="0" dirty="0"/>
                    </a:p>
                  </a:txBody>
                  <a:tcPr/>
                </a:tc>
                <a:tc>
                  <a:txBody>
                    <a:bodyPr/>
                    <a:lstStyle/>
                    <a:p>
                      <a:pPr algn="r"/>
                      <a:r>
                        <a:rPr lang="en-US" altLang="ja-JP" sz="2400" b="0" dirty="0" smtClean="0"/>
                        <a:t>175(56.4)</a:t>
                      </a:r>
                      <a:endParaRPr lang="ja-JP" altLang="en-US" sz="2400" b="0" dirty="0"/>
                    </a:p>
                  </a:txBody>
                  <a:tcPr/>
                </a:tc>
                <a:extLst>
                  <a:ext uri="{0D108BD9-81ED-4DB2-BD59-A6C34878D82A}">
                    <a16:rowId xmlns:a16="http://schemas.microsoft.com/office/drawing/2014/main" val="10005"/>
                  </a:ext>
                </a:extLst>
              </a:tr>
              <a:tr h="370840">
                <a:tc>
                  <a:txBody>
                    <a:bodyPr/>
                    <a:lstStyle/>
                    <a:p>
                      <a:r>
                        <a:rPr kumimoji="1" lang="en-US" altLang="ja-JP" sz="2400" dirty="0" err="1" smtClean="0"/>
                        <a:t>JRuby</a:t>
                      </a:r>
                      <a:endParaRPr kumimoji="1" lang="ja-JP" altLang="en-US" sz="2400" dirty="0"/>
                    </a:p>
                  </a:txBody>
                  <a:tcPr/>
                </a:tc>
                <a:tc>
                  <a:txBody>
                    <a:bodyPr/>
                    <a:lstStyle/>
                    <a:p>
                      <a:pPr algn="r"/>
                      <a:r>
                        <a:rPr kumimoji="1" lang="en-US" altLang="ja-JP" sz="2400" dirty="0" smtClean="0"/>
                        <a:t>1.7.27</a:t>
                      </a:r>
                      <a:endParaRPr kumimoji="1" lang="ja-JP" altLang="en-US" sz="2400" dirty="0"/>
                    </a:p>
                  </a:txBody>
                  <a:tcPr/>
                </a:tc>
                <a:tc>
                  <a:txBody>
                    <a:bodyPr/>
                    <a:lstStyle/>
                    <a:p>
                      <a:pPr algn="r"/>
                      <a:r>
                        <a:rPr kumimoji="1" lang="en-US" altLang="ja-JP" sz="2400" dirty="0" smtClean="0"/>
                        <a:t>325</a:t>
                      </a:r>
                      <a:endParaRPr kumimoji="1" lang="ja-JP" altLang="en-US" sz="2400" dirty="0"/>
                    </a:p>
                  </a:txBody>
                  <a:tcPr/>
                </a:tc>
                <a:tc>
                  <a:txBody>
                    <a:bodyPr/>
                    <a:lstStyle/>
                    <a:p>
                      <a:pPr algn="r"/>
                      <a:r>
                        <a:rPr kumimoji="1" lang="en-US" altLang="ja-JP" sz="2400" dirty="0" smtClean="0"/>
                        <a:t>61(18.8)</a:t>
                      </a:r>
                      <a:endParaRPr kumimoji="1" lang="ja-JP" altLang="en-US" sz="2400" dirty="0"/>
                    </a:p>
                  </a:txBody>
                  <a:tcPr/>
                </a:tc>
                <a:extLst>
                  <a:ext uri="{0D108BD9-81ED-4DB2-BD59-A6C34878D82A}">
                    <a16:rowId xmlns:a16="http://schemas.microsoft.com/office/drawing/2014/main" val="10006"/>
                  </a:ext>
                </a:extLst>
              </a:tr>
              <a:tr h="370840">
                <a:tc>
                  <a:txBody>
                    <a:bodyPr/>
                    <a:lstStyle/>
                    <a:p>
                      <a:r>
                        <a:rPr kumimoji="1" lang="en-US" altLang="ja-JP" sz="2400" dirty="0" smtClean="0"/>
                        <a:t>Apache Xerces</a:t>
                      </a:r>
                      <a:endParaRPr kumimoji="1" lang="ja-JP" altLang="en-US" sz="2400" dirty="0"/>
                    </a:p>
                  </a:txBody>
                  <a:tcPr/>
                </a:tc>
                <a:tc>
                  <a:txBody>
                    <a:bodyPr/>
                    <a:lstStyle/>
                    <a:p>
                      <a:pPr algn="r"/>
                      <a:r>
                        <a:rPr kumimoji="1" lang="en-US" altLang="ja-JP" sz="2400" dirty="0" smtClean="0"/>
                        <a:t>2.10.0</a:t>
                      </a:r>
                      <a:endParaRPr kumimoji="1" lang="ja-JP" altLang="en-US" sz="2400" dirty="0"/>
                    </a:p>
                  </a:txBody>
                  <a:tcPr/>
                </a:tc>
                <a:tc>
                  <a:txBody>
                    <a:bodyPr/>
                    <a:lstStyle/>
                    <a:p>
                      <a:pPr algn="r"/>
                      <a:r>
                        <a:rPr kumimoji="1" lang="en-US" altLang="ja-JP" sz="2400" dirty="0" smtClean="0"/>
                        <a:t>238</a:t>
                      </a:r>
                      <a:endParaRPr kumimoji="1" lang="ja-JP" altLang="en-US" sz="2400" dirty="0"/>
                    </a:p>
                  </a:txBody>
                  <a:tcPr/>
                </a:tc>
                <a:tc>
                  <a:txBody>
                    <a:bodyPr/>
                    <a:lstStyle/>
                    <a:p>
                      <a:pPr algn="r"/>
                      <a:r>
                        <a:rPr kumimoji="1" lang="en-US" altLang="ja-JP" sz="2400" dirty="0" smtClean="0"/>
                        <a:t>83(34.9)</a:t>
                      </a:r>
                      <a:endParaRPr kumimoji="1" lang="ja-JP" altLang="en-US" sz="2400" dirty="0"/>
                    </a:p>
                  </a:txBody>
                  <a:tcPr/>
                </a:tc>
                <a:extLst>
                  <a:ext uri="{0D108BD9-81ED-4DB2-BD59-A6C34878D82A}">
                    <a16:rowId xmlns:a16="http://schemas.microsoft.com/office/drawing/2014/main" val="10007"/>
                  </a:ext>
                </a:extLst>
              </a:tr>
            </a:tbl>
          </a:graphicData>
        </a:graphic>
      </p:graphicFrame>
      <p:sp>
        <p:nvSpPr>
          <p:cNvPr id="21" name="コンテンツ プレースホルダー 2"/>
          <p:cNvSpPr txBox="1">
            <a:spLocks/>
          </p:cNvSpPr>
          <p:nvPr/>
        </p:nvSpPr>
        <p:spPr>
          <a:xfrm>
            <a:off x="461125" y="892700"/>
            <a:ext cx="7886700" cy="169906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ja-JP" altLang="en-US" dirty="0"/>
          </a:p>
        </p:txBody>
      </p:sp>
      <p:sp>
        <p:nvSpPr>
          <p:cNvPr id="7" name="フローチャート: 処理 6"/>
          <p:cNvSpPr/>
          <p:nvPr/>
        </p:nvSpPr>
        <p:spPr>
          <a:xfrm>
            <a:off x="4722725" y="6410226"/>
            <a:ext cx="3351126" cy="385787"/>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単位</a:t>
            </a:r>
            <a:r>
              <a:rPr lang="ja-JP" altLang="en-US" dirty="0" smtClean="0">
                <a:solidFill>
                  <a:schemeClr val="tx1"/>
                </a:solidFill>
              </a:rPr>
              <a:t>は</a:t>
            </a:r>
            <a:r>
              <a:rPr lang="en-US" altLang="ja-JP" dirty="0" smtClean="0">
                <a:solidFill>
                  <a:schemeClr val="tx1"/>
                </a:solidFill>
              </a:rPr>
              <a:t>k</a:t>
            </a:r>
            <a:r>
              <a:rPr lang="ja-JP" altLang="en-US" dirty="0" smtClean="0">
                <a:solidFill>
                  <a:schemeClr val="tx1"/>
                </a:solidFill>
              </a:rPr>
              <a:t>行数</a:t>
            </a:r>
            <a:endParaRPr kumimoji="1" lang="ja-JP" altLang="en-US" dirty="0">
              <a:solidFill>
                <a:schemeClr val="tx1"/>
              </a:solidFill>
            </a:endParaRPr>
          </a:p>
        </p:txBody>
      </p:sp>
    </p:spTree>
    <p:extLst>
      <p:ext uri="{BB962C8B-B14F-4D97-AF65-F5344CB8AC3E}">
        <p14:creationId xmlns:p14="http://schemas.microsoft.com/office/powerpoint/2010/main" val="37179338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24411"/>
            <a:ext cx="7886700" cy="1325563"/>
          </a:xfrm>
        </p:spPr>
        <p:txBody>
          <a:bodyPr>
            <a:normAutofit/>
          </a:bodyPr>
          <a:lstStyle/>
          <a:p>
            <a:r>
              <a:rPr kumimoji="1" lang="ja-JP" altLang="en-US" sz="3600" dirty="0" smtClean="0"/>
              <a:t>調査結果　</a:t>
            </a:r>
            <a:r>
              <a:rPr kumimoji="1" lang="en-US" altLang="ja-JP" sz="3600" dirty="0" smtClean="0"/>
              <a:t/>
            </a:r>
            <a:br>
              <a:rPr kumimoji="1" lang="en-US" altLang="ja-JP" sz="3600" dirty="0" smtClean="0"/>
            </a:br>
            <a:r>
              <a:rPr lang="ja-JP" altLang="en-US" sz="3600" dirty="0" smtClean="0"/>
              <a:t>削減可能ソースコード量</a:t>
            </a:r>
            <a:endParaRPr kumimoji="1" lang="ja-JP" altLang="en-US" sz="3600" dirty="0"/>
          </a:p>
        </p:txBody>
      </p:sp>
      <p:sp>
        <p:nvSpPr>
          <p:cNvPr id="3" name="コンテンツ プレースホルダー 2"/>
          <p:cNvSpPr>
            <a:spLocks noGrp="1"/>
          </p:cNvSpPr>
          <p:nvPr>
            <p:ph idx="1"/>
          </p:nvPr>
        </p:nvSpPr>
        <p:spPr/>
        <p:txBody>
          <a:bodyPr/>
          <a:lstStyle/>
          <a:p>
            <a:r>
              <a:rPr kumimoji="1" lang="ja-JP" altLang="en-US" dirty="0" smtClean="0"/>
              <a:t>削減可能ソースコード量について</a:t>
            </a:r>
            <a:endParaRPr kumimoji="1" lang="ja-JP" altLang="en-US" dirty="0"/>
          </a:p>
        </p:txBody>
      </p:sp>
      <p:sp>
        <p:nvSpPr>
          <p:cNvPr id="4" name="スライド番号プレースホルダー 3"/>
          <p:cNvSpPr>
            <a:spLocks noGrp="1"/>
          </p:cNvSpPr>
          <p:nvPr>
            <p:ph type="sldNum" sz="quarter" idx="12"/>
          </p:nvPr>
        </p:nvSpPr>
        <p:spPr/>
        <p:txBody>
          <a:bodyPr/>
          <a:lstStyle/>
          <a:p>
            <a:fld id="{4AEC7FC7-75C2-4DD0-8F61-EBC3BAC5091F}" type="slidenum">
              <a:rPr lang="ja-JP" altLang="en-US" smtClean="0"/>
              <a:pPr/>
              <a:t>15</a:t>
            </a:fld>
            <a:endParaRPr lang="ja-JP" altLang="en-US" dirty="0"/>
          </a:p>
        </p:txBody>
      </p:sp>
      <p:graphicFrame>
        <p:nvGraphicFramePr>
          <p:cNvPr id="5" name="表 4"/>
          <p:cNvGraphicFramePr>
            <a:graphicFrameLocks noGrp="1"/>
          </p:cNvGraphicFramePr>
          <p:nvPr>
            <p:extLst/>
          </p:nvPr>
        </p:nvGraphicFramePr>
        <p:xfrm>
          <a:off x="44799" y="1213107"/>
          <a:ext cx="9054402" cy="4389120"/>
        </p:xfrm>
        <a:graphic>
          <a:graphicData uri="http://schemas.openxmlformats.org/drawingml/2006/table">
            <a:tbl>
              <a:tblPr firstRow="1" bandRow="1">
                <a:tableStyleId>{00A15C55-8517-42AA-B614-E9B94910E393}</a:tableStyleId>
              </a:tblPr>
              <a:tblGrid>
                <a:gridCol w="2221167">
                  <a:extLst>
                    <a:ext uri="{9D8B030D-6E8A-4147-A177-3AD203B41FA5}">
                      <a16:colId xmlns:a16="http://schemas.microsoft.com/office/drawing/2014/main" val="20000"/>
                    </a:ext>
                  </a:extLst>
                </a:gridCol>
                <a:gridCol w="3462655">
                  <a:extLst>
                    <a:ext uri="{9D8B030D-6E8A-4147-A177-3AD203B41FA5}">
                      <a16:colId xmlns:a16="http://schemas.microsoft.com/office/drawing/2014/main" val="20001"/>
                    </a:ext>
                  </a:extLst>
                </a:gridCol>
                <a:gridCol w="3370580">
                  <a:extLst>
                    <a:ext uri="{9D8B030D-6E8A-4147-A177-3AD203B41FA5}">
                      <a16:colId xmlns:a16="http://schemas.microsoft.com/office/drawing/2014/main" val="20002"/>
                    </a:ext>
                  </a:extLst>
                </a:gridCol>
              </a:tblGrid>
              <a:tr h="370840">
                <a:tc>
                  <a:txBody>
                    <a:bodyPr/>
                    <a:lstStyle/>
                    <a:p>
                      <a:r>
                        <a:rPr kumimoji="1" lang="ja-JP" altLang="en-US" sz="2400" dirty="0" smtClean="0"/>
                        <a:t>プロジェクト名</a:t>
                      </a:r>
                      <a:endParaRPr kumimoji="1" lang="ja-JP" altLang="en-US" sz="2400" dirty="0"/>
                    </a:p>
                  </a:txBody>
                  <a:tcPr/>
                </a:tc>
                <a:tc>
                  <a:txBody>
                    <a:bodyPr/>
                    <a:lstStyle/>
                    <a:p>
                      <a:r>
                        <a:rPr kumimoji="1" lang="en-US" altLang="ja-JP" sz="2400" dirty="0" err="1" smtClean="0"/>
                        <a:t>JDeodorant</a:t>
                      </a:r>
                      <a:r>
                        <a:rPr kumimoji="1" lang="ja-JP" altLang="en-US" sz="2400" dirty="0" smtClean="0"/>
                        <a:t>のリファクタリング可能なコードクローン行数</a:t>
                      </a:r>
                      <a:r>
                        <a:rPr kumimoji="1" lang="en-US" altLang="ja-JP" sz="2400" dirty="0" smtClean="0"/>
                        <a:t>(%)</a:t>
                      </a:r>
                      <a:endParaRPr kumimoji="1" lang="ja-JP" altLang="en-US" sz="2400" dirty="0"/>
                    </a:p>
                  </a:txBody>
                  <a:tcPr/>
                </a:tc>
                <a:tc>
                  <a:txBody>
                    <a:bodyPr/>
                    <a:lstStyle/>
                    <a:p>
                      <a:r>
                        <a:rPr kumimoji="1" lang="ja-JP" altLang="en-US" sz="2400" dirty="0" smtClean="0"/>
                        <a:t>削減可能ソースコード量</a:t>
                      </a:r>
                      <a:r>
                        <a:rPr kumimoji="1" lang="en-US" altLang="ja-JP" sz="2400" dirty="0" smtClean="0"/>
                        <a:t>(%)</a:t>
                      </a:r>
                      <a:endParaRPr kumimoji="1" lang="ja-JP" altLang="en-US" sz="2400" dirty="0"/>
                    </a:p>
                  </a:txBody>
                  <a:tcPr/>
                </a:tc>
                <a:extLst>
                  <a:ext uri="{0D108BD9-81ED-4DB2-BD59-A6C34878D82A}">
                    <a16:rowId xmlns:a16="http://schemas.microsoft.com/office/drawing/2014/main" val="10000"/>
                  </a:ext>
                </a:extLst>
              </a:tr>
              <a:tr h="370840">
                <a:tc>
                  <a:txBody>
                    <a:bodyPr/>
                    <a:lstStyle/>
                    <a:p>
                      <a:r>
                        <a:rPr kumimoji="1" lang="en-US" altLang="ja-JP" sz="2400" dirty="0" smtClean="0"/>
                        <a:t>Apache Ant</a:t>
                      </a:r>
                      <a:endParaRPr kumimoji="1" lang="ja-JP" altLang="en-US" sz="2400" dirty="0"/>
                    </a:p>
                  </a:txBody>
                  <a:tcPr/>
                </a:tc>
                <a:tc>
                  <a:txBody>
                    <a:bodyPr/>
                    <a:lstStyle/>
                    <a:p>
                      <a:pPr algn="r"/>
                      <a:r>
                        <a:rPr kumimoji="1" lang="en-US" altLang="ja-JP" sz="2400" dirty="0" smtClean="0"/>
                        <a:t>11,224(18.7)</a:t>
                      </a:r>
                      <a:endParaRPr kumimoji="1" lang="ja-JP" altLang="en-US" sz="2400" dirty="0"/>
                    </a:p>
                  </a:txBody>
                  <a:tcPr/>
                </a:tc>
                <a:tc>
                  <a:txBody>
                    <a:bodyPr/>
                    <a:lstStyle/>
                    <a:p>
                      <a:pPr algn="r"/>
                      <a:r>
                        <a:rPr kumimoji="1" lang="en-US" altLang="ja-JP" sz="2400" dirty="0" smtClean="0"/>
                        <a:t>3,429(5.7)</a:t>
                      </a:r>
                      <a:endParaRPr kumimoji="1" lang="ja-JP" altLang="en-US" sz="2400" dirty="0"/>
                    </a:p>
                  </a:txBody>
                  <a:tcPr/>
                </a:tc>
                <a:extLst>
                  <a:ext uri="{0D108BD9-81ED-4DB2-BD59-A6C34878D82A}">
                    <a16:rowId xmlns:a16="http://schemas.microsoft.com/office/drawing/2014/main" val="10001"/>
                  </a:ext>
                </a:extLst>
              </a:tr>
              <a:tr h="370840">
                <a:tc>
                  <a:txBody>
                    <a:bodyPr/>
                    <a:lstStyle/>
                    <a:p>
                      <a:r>
                        <a:rPr kumimoji="1" lang="en-US" altLang="ja-JP" sz="2400" dirty="0" smtClean="0"/>
                        <a:t>Columba</a:t>
                      </a:r>
                      <a:endParaRPr kumimoji="1" lang="ja-JP" altLang="en-US" sz="2400" dirty="0"/>
                    </a:p>
                  </a:txBody>
                  <a:tcPr/>
                </a:tc>
                <a:tc>
                  <a:txBody>
                    <a:bodyPr/>
                    <a:lstStyle/>
                    <a:p>
                      <a:pPr algn="r"/>
                      <a:r>
                        <a:rPr kumimoji="1" lang="en-US" altLang="ja-JP" sz="2400" dirty="0" smtClean="0"/>
                        <a:t>1,394(25.5)</a:t>
                      </a:r>
                      <a:endParaRPr kumimoji="1" lang="ja-JP" altLang="en-US" sz="2400" dirty="0"/>
                    </a:p>
                  </a:txBody>
                  <a:tcPr/>
                </a:tc>
                <a:tc>
                  <a:txBody>
                    <a:bodyPr/>
                    <a:lstStyle/>
                    <a:p>
                      <a:pPr algn="r"/>
                      <a:r>
                        <a:rPr kumimoji="1" lang="en-US" altLang="ja-JP" sz="2400" dirty="0" smtClean="0"/>
                        <a:t>584(</a:t>
                      </a:r>
                      <a:r>
                        <a:rPr kumimoji="1" lang="en-US" altLang="ja-JP" sz="2400" dirty="0" smtClean="0">
                          <a:solidFill>
                            <a:srgbClr val="FF0000"/>
                          </a:solidFill>
                        </a:rPr>
                        <a:t>10.7</a:t>
                      </a:r>
                      <a:r>
                        <a:rPr kumimoji="1" lang="en-US" altLang="ja-JP" sz="2400" dirty="0" smtClean="0"/>
                        <a:t>)</a:t>
                      </a:r>
                      <a:endParaRPr kumimoji="1" lang="ja-JP" altLang="en-US" sz="2400" dirty="0"/>
                    </a:p>
                  </a:txBody>
                  <a:tcPr/>
                </a:tc>
                <a:extLst>
                  <a:ext uri="{0D108BD9-81ED-4DB2-BD59-A6C34878D82A}">
                    <a16:rowId xmlns:a16="http://schemas.microsoft.com/office/drawing/2014/main" val="10002"/>
                  </a:ext>
                </a:extLst>
              </a:tr>
              <a:tr h="370840">
                <a:tc>
                  <a:txBody>
                    <a:bodyPr/>
                    <a:lstStyle/>
                    <a:p>
                      <a:r>
                        <a:rPr kumimoji="1" lang="en-US" altLang="ja-JP" sz="2400" dirty="0" err="1" smtClean="0"/>
                        <a:t>JMeter</a:t>
                      </a:r>
                      <a:endParaRPr kumimoji="1" lang="ja-JP" altLang="en-US" sz="2400" dirty="0"/>
                    </a:p>
                  </a:txBody>
                  <a:tcPr/>
                </a:tc>
                <a:tc>
                  <a:txBody>
                    <a:bodyPr/>
                    <a:lstStyle/>
                    <a:p>
                      <a:pPr algn="r"/>
                      <a:r>
                        <a:rPr kumimoji="1" lang="en-US" altLang="ja-JP" sz="2400" dirty="0" smtClean="0"/>
                        <a:t>1,117(17.7)</a:t>
                      </a:r>
                      <a:endParaRPr kumimoji="1" lang="ja-JP" altLang="en-US" sz="2400" dirty="0"/>
                    </a:p>
                  </a:txBody>
                  <a:tcPr/>
                </a:tc>
                <a:tc>
                  <a:txBody>
                    <a:bodyPr/>
                    <a:lstStyle/>
                    <a:p>
                      <a:pPr algn="r"/>
                      <a:r>
                        <a:rPr kumimoji="1" lang="en-US" altLang="ja-JP" sz="2400" dirty="0" smtClean="0"/>
                        <a:t>385(6.1)</a:t>
                      </a:r>
                      <a:endParaRPr kumimoji="1" lang="ja-JP" altLang="en-US" sz="2400" dirty="0"/>
                    </a:p>
                  </a:txBody>
                  <a:tcPr/>
                </a:tc>
                <a:extLst>
                  <a:ext uri="{0D108BD9-81ED-4DB2-BD59-A6C34878D82A}">
                    <a16:rowId xmlns:a16="http://schemas.microsoft.com/office/drawing/2014/main" val="10003"/>
                  </a:ext>
                </a:extLst>
              </a:tr>
              <a:tr h="370840">
                <a:tc>
                  <a:txBody>
                    <a:bodyPr/>
                    <a:lstStyle/>
                    <a:p>
                      <a:r>
                        <a:rPr kumimoji="1" lang="en-US" altLang="ja-JP" sz="2400" dirty="0" err="1" smtClean="0"/>
                        <a:t>JEdit</a:t>
                      </a:r>
                      <a:endParaRPr kumimoji="1" lang="ja-JP" altLang="en-US" sz="2400" dirty="0"/>
                    </a:p>
                  </a:txBody>
                  <a:tcPr/>
                </a:tc>
                <a:tc>
                  <a:txBody>
                    <a:bodyPr/>
                    <a:lstStyle/>
                    <a:p>
                      <a:pPr algn="r"/>
                      <a:r>
                        <a:rPr kumimoji="1" lang="en-US" altLang="ja-JP" sz="2400" dirty="0" smtClean="0"/>
                        <a:t>384(18.6)</a:t>
                      </a:r>
                      <a:endParaRPr kumimoji="1" lang="ja-JP" altLang="en-US" sz="2400" dirty="0"/>
                    </a:p>
                  </a:txBody>
                  <a:tcPr/>
                </a:tc>
                <a:tc>
                  <a:txBody>
                    <a:bodyPr/>
                    <a:lstStyle/>
                    <a:p>
                      <a:pPr algn="r"/>
                      <a:r>
                        <a:rPr kumimoji="1" lang="en-US" altLang="ja-JP" sz="2400" dirty="0" smtClean="0"/>
                        <a:t>136(6.6)</a:t>
                      </a:r>
                      <a:endParaRPr kumimoji="1" lang="ja-JP" altLang="en-US" sz="2400" dirty="0"/>
                    </a:p>
                  </a:txBody>
                  <a:tcPr/>
                </a:tc>
                <a:extLst>
                  <a:ext uri="{0D108BD9-81ED-4DB2-BD59-A6C34878D82A}">
                    <a16:rowId xmlns:a16="http://schemas.microsoft.com/office/drawing/2014/main" val="10004"/>
                  </a:ext>
                </a:extLst>
              </a:tr>
              <a:tr h="370840">
                <a:tc>
                  <a:txBody>
                    <a:bodyPr/>
                    <a:lstStyle/>
                    <a:p>
                      <a:r>
                        <a:rPr kumimoji="1" lang="en-US" altLang="ja-JP" sz="2400" dirty="0" err="1" smtClean="0"/>
                        <a:t>JFreeChart</a:t>
                      </a:r>
                      <a:endParaRPr kumimoji="1" lang="ja-JP" altLang="en-US" sz="2400" dirty="0"/>
                    </a:p>
                  </a:txBody>
                  <a:tcPr/>
                </a:tc>
                <a:tc>
                  <a:txBody>
                    <a:bodyPr/>
                    <a:lstStyle/>
                    <a:p>
                      <a:pPr algn="r"/>
                      <a:r>
                        <a:rPr lang="en-US" altLang="ja-JP" sz="2400" dirty="0" smtClean="0"/>
                        <a:t>30,495(15.7)</a:t>
                      </a:r>
                      <a:endParaRPr lang="ja-JP" altLang="en-US" sz="2400" dirty="0"/>
                    </a:p>
                  </a:txBody>
                  <a:tcPr/>
                </a:tc>
                <a:tc>
                  <a:txBody>
                    <a:bodyPr/>
                    <a:lstStyle/>
                    <a:p>
                      <a:pPr algn="r"/>
                      <a:r>
                        <a:rPr lang="en-US" altLang="ja-JP" sz="2400" dirty="0" smtClean="0"/>
                        <a:t>9,700(5.0)</a:t>
                      </a:r>
                      <a:endParaRPr lang="ja-JP" altLang="en-US" sz="2400" dirty="0"/>
                    </a:p>
                  </a:txBody>
                  <a:tcPr/>
                </a:tc>
                <a:extLst>
                  <a:ext uri="{0D108BD9-81ED-4DB2-BD59-A6C34878D82A}">
                    <a16:rowId xmlns:a16="http://schemas.microsoft.com/office/drawing/2014/main" val="10005"/>
                  </a:ext>
                </a:extLst>
              </a:tr>
              <a:tr h="370840">
                <a:tc>
                  <a:txBody>
                    <a:bodyPr/>
                    <a:lstStyle/>
                    <a:p>
                      <a:r>
                        <a:rPr kumimoji="1" lang="en-US" altLang="ja-JP" sz="2400" dirty="0" err="1" smtClean="0"/>
                        <a:t>JRuby</a:t>
                      </a:r>
                      <a:endParaRPr kumimoji="1" lang="ja-JP" altLang="en-US" sz="2400" dirty="0"/>
                    </a:p>
                  </a:txBody>
                  <a:tcPr/>
                </a:tc>
                <a:tc>
                  <a:txBody>
                    <a:bodyPr/>
                    <a:lstStyle/>
                    <a:p>
                      <a:pPr algn="r"/>
                      <a:r>
                        <a:rPr kumimoji="1" lang="en-US" altLang="ja-JP" sz="2400" dirty="0" smtClean="0"/>
                        <a:t>7,708(11.4)</a:t>
                      </a:r>
                      <a:endParaRPr kumimoji="1" lang="ja-JP" altLang="en-US" sz="2400" dirty="0"/>
                    </a:p>
                  </a:txBody>
                  <a:tcPr/>
                </a:tc>
                <a:tc>
                  <a:txBody>
                    <a:bodyPr/>
                    <a:lstStyle/>
                    <a:p>
                      <a:pPr algn="r"/>
                      <a:r>
                        <a:rPr kumimoji="1" lang="en-US" altLang="ja-JP" sz="2400" dirty="0" smtClean="0"/>
                        <a:t>2,161(</a:t>
                      </a:r>
                      <a:r>
                        <a:rPr kumimoji="1" lang="en-US" altLang="ja-JP" sz="2400" dirty="0" smtClean="0">
                          <a:solidFill>
                            <a:srgbClr val="FF0000"/>
                          </a:solidFill>
                        </a:rPr>
                        <a:t>3.2</a:t>
                      </a:r>
                      <a:r>
                        <a:rPr kumimoji="1" lang="en-US" altLang="ja-JP" sz="2400" dirty="0" smtClean="0"/>
                        <a:t>)</a:t>
                      </a:r>
                      <a:endParaRPr kumimoji="1" lang="ja-JP" altLang="en-US" sz="2400" dirty="0"/>
                    </a:p>
                  </a:txBody>
                  <a:tcPr/>
                </a:tc>
                <a:extLst>
                  <a:ext uri="{0D108BD9-81ED-4DB2-BD59-A6C34878D82A}">
                    <a16:rowId xmlns:a16="http://schemas.microsoft.com/office/drawing/2014/main" val="10006"/>
                  </a:ext>
                </a:extLst>
              </a:tr>
              <a:tr h="370840">
                <a:tc>
                  <a:txBody>
                    <a:bodyPr/>
                    <a:lstStyle/>
                    <a:p>
                      <a:r>
                        <a:rPr kumimoji="1" lang="en-US" altLang="ja-JP" sz="2400" dirty="0" smtClean="0"/>
                        <a:t>Apache Xerces</a:t>
                      </a:r>
                      <a:endParaRPr kumimoji="1" lang="ja-JP" altLang="en-US" sz="2400" dirty="0"/>
                    </a:p>
                  </a:txBody>
                  <a:tcPr/>
                </a:tc>
                <a:tc>
                  <a:txBody>
                    <a:bodyPr/>
                    <a:lstStyle/>
                    <a:p>
                      <a:pPr algn="r"/>
                      <a:r>
                        <a:rPr kumimoji="1" lang="en-US" altLang="ja-JP" sz="2400" dirty="0" smtClean="0"/>
                        <a:t>16,611(17.4)</a:t>
                      </a:r>
                      <a:endParaRPr kumimoji="1" lang="ja-JP" altLang="en-US" sz="2400" dirty="0"/>
                    </a:p>
                  </a:txBody>
                  <a:tcPr/>
                </a:tc>
                <a:tc>
                  <a:txBody>
                    <a:bodyPr/>
                    <a:lstStyle/>
                    <a:p>
                      <a:pPr algn="r"/>
                      <a:r>
                        <a:rPr kumimoji="1" lang="en-US" altLang="ja-JP" sz="2400" dirty="0" smtClean="0"/>
                        <a:t>5,533(5.8)</a:t>
                      </a:r>
                      <a:endParaRPr kumimoji="1" lang="ja-JP" altLang="en-US" sz="2400" dirty="0"/>
                    </a:p>
                  </a:txBody>
                  <a:tcPr/>
                </a:tc>
                <a:extLst>
                  <a:ext uri="{0D108BD9-81ED-4DB2-BD59-A6C34878D82A}">
                    <a16:rowId xmlns:a16="http://schemas.microsoft.com/office/drawing/2014/main" val="10007"/>
                  </a:ext>
                </a:extLst>
              </a:tr>
            </a:tbl>
          </a:graphicData>
        </a:graphic>
      </p:graphicFrame>
      <p:sp>
        <p:nvSpPr>
          <p:cNvPr id="6" name="コンテンツ プレースホルダー 2"/>
          <p:cNvSpPr txBox="1">
            <a:spLocks/>
          </p:cNvSpPr>
          <p:nvPr/>
        </p:nvSpPr>
        <p:spPr>
          <a:xfrm>
            <a:off x="501328" y="5724307"/>
            <a:ext cx="7886700" cy="108470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dirty="0" smtClean="0"/>
              <a:t>コードクローンに含まれる行数のうち，　　　　　　　　</a:t>
            </a:r>
            <a:r>
              <a:rPr lang="ja-JP" altLang="en-US" u="sng" dirty="0" smtClean="0"/>
              <a:t>およ</a:t>
            </a:r>
            <a:r>
              <a:rPr lang="ja-JP" altLang="en-US" u="sng" dirty="0"/>
              <a:t>そ</a:t>
            </a:r>
            <a:r>
              <a:rPr lang="en-US" altLang="ja-JP" u="sng" dirty="0" smtClean="0"/>
              <a:t>5%</a:t>
            </a:r>
            <a:r>
              <a:rPr lang="ja-JP" altLang="en-US" u="sng" dirty="0" smtClean="0"/>
              <a:t>から</a:t>
            </a:r>
            <a:r>
              <a:rPr lang="en-US" altLang="ja-JP" u="sng" dirty="0" smtClean="0"/>
              <a:t>6%</a:t>
            </a:r>
            <a:r>
              <a:rPr lang="ja-JP" altLang="en-US" u="sng" dirty="0" smtClean="0"/>
              <a:t>が削減可能である．</a:t>
            </a:r>
            <a:endParaRPr lang="ja-JP" altLang="en-US" u="sng" dirty="0"/>
          </a:p>
        </p:txBody>
      </p:sp>
    </p:spTree>
    <p:extLst>
      <p:ext uri="{BB962C8B-B14F-4D97-AF65-F5344CB8AC3E}">
        <p14:creationId xmlns:p14="http://schemas.microsoft.com/office/powerpoint/2010/main" val="29701674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938"/>
            <a:ext cx="7886700" cy="1325563"/>
          </a:xfrm>
        </p:spPr>
        <p:txBody>
          <a:bodyPr>
            <a:normAutofit/>
          </a:bodyPr>
          <a:lstStyle/>
          <a:p>
            <a:r>
              <a:rPr kumimoji="1" lang="ja-JP" altLang="en-US" sz="3600" dirty="0" smtClean="0"/>
              <a:t>削減可能ソースコード量の考察</a:t>
            </a:r>
            <a:endParaRPr kumimoji="1" lang="ja-JP" altLang="en-US" sz="3600" dirty="0"/>
          </a:p>
        </p:txBody>
      </p:sp>
      <p:sp>
        <p:nvSpPr>
          <p:cNvPr id="3" name="コンテンツ プレースホルダー 2"/>
          <p:cNvSpPr>
            <a:spLocks noGrp="1"/>
          </p:cNvSpPr>
          <p:nvPr>
            <p:ph idx="1"/>
          </p:nvPr>
        </p:nvSpPr>
        <p:spPr/>
        <p:txBody>
          <a:bodyPr>
            <a:normAutofit/>
          </a:bodyPr>
          <a:lstStyle/>
          <a:p>
            <a:r>
              <a:rPr kumimoji="1" lang="en-US" altLang="ja-JP" dirty="0" err="1" smtClean="0"/>
              <a:t>JDeodorant</a:t>
            </a:r>
            <a:r>
              <a:rPr kumimoji="1" lang="ja-JP" altLang="en-US" dirty="0" smtClean="0"/>
              <a:t>に基づいたクローンセットは，　削減可能ソースコード量がおよそ</a:t>
            </a:r>
            <a:r>
              <a:rPr kumimoji="1" lang="en-US" altLang="ja-JP" dirty="0" smtClean="0"/>
              <a:t>5</a:t>
            </a:r>
            <a:r>
              <a:rPr kumimoji="1" lang="ja-JP" altLang="en-US" dirty="0" smtClean="0"/>
              <a:t>％</a:t>
            </a:r>
            <a:r>
              <a:rPr lang="ja-JP" altLang="en-US" dirty="0" smtClean="0"/>
              <a:t>から</a:t>
            </a:r>
            <a:r>
              <a:rPr lang="en-US" altLang="ja-JP" dirty="0" smtClean="0"/>
              <a:t>6</a:t>
            </a:r>
            <a:r>
              <a:rPr lang="ja-JP" altLang="en-US" dirty="0" smtClean="0"/>
              <a:t>％．</a:t>
            </a:r>
            <a:endParaRPr lang="en-US" altLang="ja-JP" dirty="0" smtClean="0"/>
          </a:p>
          <a:p>
            <a:r>
              <a:rPr lang="en-US" altLang="ja-JP" dirty="0" err="1" smtClean="0"/>
              <a:t>JDeodorant</a:t>
            </a:r>
            <a:r>
              <a:rPr lang="ja-JP" altLang="en-US" dirty="0" smtClean="0"/>
              <a:t>が考慮していない手法</a:t>
            </a:r>
            <a:endParaRPr lang="en-US" altLang="ja-JP" dirty="0" smtClean="0"/>
          </a:p>
          <a:p>
            <a:pPr lvl="1"/>
            <a:r>
              <a:rPr lang="ja-JP" altLang="en-US" dirty="0" smtClean="0"/>
              <a:t>削減可能ソースコード量が増加する可能性がある．</a:t>
            </a:r>
            <a:endParaRPr lang="en-US" altLang="ja-JP" dirty="0" smtClean="0"/>
          </a:p>
          <a:p>
            <a:pPr marL="0" indent="0">
              <a:buNone/>
            </a:pPr>
            <a:endParaRPr lang="en-US" altLang="ja-JP" dirty="0" smtClean="0"/>
          </a:p>
        </p:txBody>
      </p:sp>
      <p:sp>
        <p:nvSpPr>
          <p:cNvPr id="4" name="スライド番号プレースホルダー 3"/>
          <p:cNvSpPr>
            <a:spLocks noGrp="1"/>
          </p:cNvSpPr>
          <p:nvPr>
            <p:ph type="sldNum" sz="quarter" idx="12"/>
          </p:nvPr>
        </p:nvSpPr>
        <p:spPr/>
        <p:txBody>
          <a:bodyPr/>
          <a:lstStyle/>
          <a:p>
            <a:fld id="{BE4C3425-F80C-4DE5-B4FA-BE95EC5A6860}" type="slidenum">
              <a:rPr lang="ja-JP" altLang="en-US" smtClean="0"/>
              <a:pPr/>
              <a:t>16</a:t>
            </a:fld>
            <a:endParaRPr lang="ja-JP" altLang="en-US" dirty="0"/>
          </a:p>
        </p:txBody>
      </p:sp>
      <p:sp>
        <p:nvSpPr>
          <p:cNvPr id="5" name="角丸四角形 4"/>
          <p:cNvSpPr/>
          <p:nvPr/>
        </p:nvSpPr>
        <p:spPr>
          <a:xfrm>
            <a:off x="420785" y="3679844"/>
            <a:ext cx="8094565" cy="1411920"/>
          </a:xfrm>
          <a:prstGeom prst="round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a:solidFill>
                  <a:sysClr val="windowText" lastClr="000000"/>
                </a:solidFill>
              </a:rPr>
              <a:t>長すぎるコード片の分割</a:t>
            </a:r>
            <a:endParaRPr lang="en-US" altLang="ja-JP" sz="2400" dirty="0">
              <a:solidFill>
                <a:sysClr val="windowText" lastClr="000000"/>
              </a:solidFill>
            </a:endParaRPr>
          </a:p>
          <a:p>
            <a:pPr lvl="1"/>
            <a:r>
              <a:rPr lang="ja-JP" altLang="en-US" sz="2400" dirty="0">
                <a:solidFill>
                  <a:sysClr val="windowText" lastClr="000000"/>
                </a:solidFill>
              </a:rPr>
              <a:t>複数のメソッドが含まれているコード片は　　　　</a:t>
            </a:r>
            <a:r>
              <a:rPr lang="ja-JP" altLang="en-US" sz="2400" dirty="0" smtClean="0">
                <a:solidFill>
                  <a:sysClr val="windowText" lastClr="000000"/>
                </a:solidFill>
              </a:rPr>
              <a:t>　　　　　　　　　　リファクタリング</a:t>
            </a:r>
            <a:r>
              <a:rPr lang="ja-JP" altLang="en-US" sz="2400" dirty="0">
                <a:solidFill>
                  <a:sysClr val="windowText" lastClr="000000"/>
                </a:solidFill>
              </a:rPr>
              <a:t>困難であると評価されやすい．</a:t>
            </a:r>
            <a:endParaRPr lang="en-US" altLang="ja-JP" sz="2400" dirty="0">
              <a:solidFill>
                <a:sysClr val="windowText" lastClr="000000"/>
              </a:solidFill>
            </a:endParaRPr>
          </a:p>
        </p:txBody>
      </p:sp>
    </p:spTree>
    <p:extLst>
      <p:ext uri="{BB962C8B-B14F-4D97-AF65-F5344CB8AC3E}">
        <p14:creationId xmlns:p14="http://schemas.microsoft.com/office/powerpoint/2010/main" val="20075134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3600" dirty="0" smtClean="0"/>
              <a:t>手動の削減量との比較</a:t>
            </a:r>
            <a:endParaRPr kumimoji="1" lang="ja-JP" altLang="en-US" sz="3600" dirty="0"/>
          </a:p>
        </p:txBody>
      </p:sp>
      <p:sp>
        <p:nvSpPr>
          <p:cNvPr id="3" name="コンテンツ プレースホルダー 2"/>
          <p:cNvSpPr>
            <a:spLocks noGrp="1"/>
          </p:cNvSpPr>
          <p:nvPr>
            <p:ph idx="1"/>
          </p:nvPr>
        </p:nvSpPr>
        <p:spPr>
          <a:xfrm>
            <a:off x="628650" y="1504013"/>
            <a:ext cx="8228972" cy="4672950"/>
          </a:xfrm>
        </p:spPr>
        <p:txBody>
          <a:bodyPr>
            <a:normAutofit/>
          </a:bodyPr>
          <a:lstStyle/>
          <a:p>
            <a:r>
              <a:rPr kumimoji="1" lang="en-US" altLang="ja-JP" dirty="0" err="1" smtClean="0"/>
              <a:t>JEdit</a:t>
            </a:r>
            <a:r>
              <a:rPr kumimoji="1" lang="ja-JP" altLang="en-US" dirty="0" smtClean="0"/>
              <a:t>の削減可能な</a:t>
            </a:r>
            <a:r>
              <a:rPr kumimoji="1" lang="en-US" altLang="ja-JP" dirty="0" smtClean="0"/>
              <a:t>14</a:t>
            </a:r>
            <a:r>
              <a:rPr kumimoji="1" lang="ja-JP" altLang="en-US" dirty="0" smtClean="0"/>
              <a:t>個のクローンセットを手動でリファクタリングしたときの削減量を算出．</a:t>
            </a:r>
            <a:endParaRPr kumimoji="1" lang="en-US" altLang="ja-JP" dirty="0" smtClean="0"/>
          </a:p>
          <a:p>
            <a:endParaRPr lang="en-US" altLang="ja-JP" dirty="0"/>
          </a:p>
          <a:p>
            <a:endParaRPr kumimoji="1" lang="en-US" altLang="ja-JP" dirty="0" smtClean="0"/>
          </a:p>
          <a:p>
            <a:endParaRPr kumimoji="1" lang="en-US" altLang="ja-JP" dirty="0" smtClean="0"/>
          </a:p>
          <a:p>
            <a:r>
              <a:rPr kumimoji="1" lang="ja-JP" altLang="en-US" dirty="0" smtClean="0"/>
              <a:t>差が発生した考察．</a:t>
            </a:r>
            <a:endParaRPr kumimoji="1" lang="en-US" altLang="ja-JP" dirty="0" smtClean="0"/>
          </a:p>
          <a:p>
            <a:pPr lvl="1"/>
            <a:r>
              <a:rPr lang="ja-JP" altLang="en-US" dirty="0" smtClean="0"/>
              <a:t>返り値のために</a:t>
            </a:r>
            <a:r>
              <a:rPr lang="en-US" altLang="ja-JP" dirty="0" smtClean="0"/>
              <a:t>return</a:t>
            </a:r>
            <a:r>
              <a:rPr lang="ja-JP" altLang="en-US" dirty="0" smtClean="0"/>
              <a:t>文が必要な場合がある．</a:t>
            </a:r>
            <a:endParaRPr kumimoji="1" lang="en-US" altLang="ja-JP" dirty="0" smtClean="0"/>
          </a:p>
          <a:p>
            <a:pPr lvl="1"/>
            <a:r>
              <a:rPr kumimoji="1" lang="ja-JP" altLang="en-US" dirty="0" smtClean="0"/>
              <a:t>共通メソッドや呼び出し文の開始行が　　　　　　　</a:t>
            </a:r>
            <a:r>
              <a:rPr lang="ja-JP" altLang="en-US" dirty="0" smtClean="0"/>
              <a:t>複</a:t>
            </a:r>
            <a:r>
              <a:rPr lang="ja-JP" altLang="en-US" dirty="0"/>
              <a:t>数行</a:t>
            </a:r>
            <a:r>
              <a:rPr lang="ja-JP" altLang="en-US" dirty="0" smtClean="0"/>
              <a:t>にわたるものが</a:t>
            </a:r>
            <a:r>
              <a:rPr lang="ja-JP" altLang="en-US" dirty="0"/>
              <a:t>存在</a:t>
            </a:r>
            <a:r>
              <a:rPr lang="ja-JP" altLang="en-US" dirty="0" smtClean="0"/>
              <a:t>する</a:t>
            </a:r>
            <a:r>
              <a:rPr kumimoji="1" lang="ja-JP" altLang="en-US" dirty="0" smtClean="0"/>
              <a:t>．</a:t>
            </a:r>
            <a:endParaRPr kumimoji="1" lang="en-US" altLang="ja-JP" dirty="0" smtClean="0"/>
          </a:p>
          <a:p>
            <a:r>
              <a:rPr lang="ja-JP" altLang="en-US" dirty="0"/>
              <a:t>他</a:t>
            </a:r>
            <a:r>
              <a:rPr lang="ja-JP" altLang="en-US" dirty="0" smtClean="0"/>
              <a:t>の</a:t>
            </a:r>
            <a:r>
              <a:rPr lang="en-US" altLang="ja-JP" dirty="0" smtClean="0"/>
              <a:t>OSS</a:t>
            </a:r>
            <a:r>
              <a:rPr lang="ja-JP" altLang="en-US" dirty="0" smtClean="0"/>
              <a:t>についても同様の精度が期待できる．</a:t>
            </a:r>
            <a:endParaRPr kumimoji="1" lang="ja-JP" altLang="en-US" dirty="0"/>
          </a:p>
        </p:txBody>
      </p:sp>
      <p:graphicFrame>
        <p:nvGraphicFramePr>
          <p:cNvPr id="7" name="表 6"/>
          <p:cNvGraphicFramePr>
            <a:graphicFrameLocks noGrp="1"/>
          </p:cNvGraphicFramePr>
          <p:nvPr>
            <p:extLst>
              <p:ext uri="{D42A27DB-BD31-4B8C-83A1-F6EECF244321}">
                <p14:modId xmlns:p14="http://schemas.microsoft.com/office/powerpoint/2010/main" val="3377663240"/>
              </p:ext>
            </p:extLst>
          </p:nvPr>
        </p:nvGraphicFramePr>
        <p:xfrm>
          <a:off x="1272791" y="2411883"/>
          <a:ext cx="6096000" cy="74168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3388401169"/>
                    </a:ext>
                  </a:extLst>
                </a:gridCol>
                <a:gridCol w="3048000">
                  <a:extLst>
                    <a:ext uri="{9D8B030D-6E8A-4147-A177-3AD203B41FA5}">
                      <a16:colId xmlns:a16="http://schemas.microsoft.com/office/drawing/2014/main" val="1459803076"/>
                    </a:ext>
                  </a:extLst>
                </a:gridCol>
              </a:tblGrid>
              <a:tr h="370840">
                <a:tc>
                  <a:txBody>
                    <a:bodyPr/>
                    <a:lstStyle/>
                    <a:p>
                      <a:r>
                        <a:rPr kumimoji="1" lang="ja-JP" altLang="en-US" dirty="0" smtClean="0"/>
                        <a:t>手動の削減量</a:t>
                      </a:r>
                      <a:endParaRPr kumimoji="1" lang="ja-JP" altLang="en-US" dirty="0"/>
                    </a:p>
                  </a:txBody>
                  <a:tcPr/>
                </a:tc>
                <a:tc>
                  <a:txBody>
                    <a:bodyPr/>
                    <a:lstStyle/>
                    <a:p>
                      <a:r>
                        <a:rPr kumimoji="1" lang="ja-JP" altLang="en-US" dirty="0" smtClean="0"/>
                        <a:t>削減可能ソースコード量</a:t>
                      </a:r>
                      <a:endParaRPr kumimoji="1" lang="ja-JP" altLang="en-US" dirty="0"/>
                    </a:p>
                  </a:txBody>
                  <a:tcPr/>
                </a:tc>
                <a:extLst>
                  <a:ext uri="{0D108BD9-81ED-4DB2-BD59-A6C34878D82A}">
                    <a16:rowId xmlns:a16="http://schemas.microsoft.com/office/drawing/2014/main" val="3268059182"/>
                  </a:ext>
                </a:extLst>
              </a:tr>
              <a:tr h="370840">
                <a:tc>
                  <a:txBody>
                    <a:bodyPr/>
                    <a:lstStyle/>
                    <a:p>
                      <a:pPr algn="r"/>
                      <a:r>
                        <a:rPr kumimoji="1" lang="en-US" altLang="ja-JP" dirty="0" smtClean="0"/>
                        <a:t>131</a:t>
                      </a:r>
                      <a:endParaRPr kumimoji="1" lang="ja-JP" altLang="en-US" dirty="0"/>
                    </a:p>
                  </a:txBody>
                  <a:tcPr/>
                </a:tc>
                <a:tc>
                  <a:txBody>
                    <a:bodyPr/>
                    <a:lstStyle/>
                    <a:p>
                      <a:pPr algn="r"/>
                      <a:r>
                        <a:rPr kumimoji="1" lang="en-US" altLang="ja-JP" dirty="0" smtClean="0"/>
                        <a:t>136</a:t>
                      </a:r>
                      <a:endParaRPr kumimoji="1" lang="ja-JP" altLang="en-US" dirty="0"/>
                    </a:p>
                  </a:txBody>
                  <a:tcPr/>
                </a:tc>
                <a:extLst>
                  <a:ext uri="{0D108BD9-81ED-4DB2-BD59-A6C34878D82A}">
                    <a16:rowId xmlns:a16="http://schemas.microsoft.com/office/drawing/2014/main" val="867252079"/>
                  </a:ext>
                </a:extLst>
              </a:tr>
            </a:tbl>
          </a:graphicData>
        </a:graphic>
      </p:graphicFrame>
      <p:sp>
        <p:nvSpPr>
          <p:cNvPr id="8" name="スライド番号プレースホルダー 7"/>
          <p:cNvSpPr>
            <a:spLocks noGrp="1"/>
          </p:cNvSpPr>
          <p:nvPr>
            <p:ph type="sldNum" sz="quarter" idx="12"/>
          </p:nvPr>
        </p:nvSpPr>
        <p:spPr/>
        <p:txBody>
          <a:bodyPr/>
          <a:lstStyle/>
          <a:p>
            <a:fld id="{579E8ECD-0B93-47CF-84F3-F59A8EAC7E68}" type="slidenum">
              <a:rPr lang="ja-JP" altLang="en-US" smtClean="0"/>
              <a:pPr/>
              <a:t>17</a:t>
            </a:fld>
            <a:endParaRPr lang="ja-JP" altLang="en-US" dirty="0"/>
          </a:p>
        </p:txBody>
      </p:sp>
    </p:spTree>
    <p:extLst>
      <p:ext uri="{BB962C8B-B14F-4D97-AF65-F5344CB8AC3E}">
        <p14:creationId xmlns:p14="http://schemas.microsoft.com/office/powerpoint/2010/main" val="28841173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3600" dirty="0" smtClean="0"/>
              <a:t>上手くいかなかった　　　　　　　リファクタリング例</a:t>
            </a:r>
            <a:r>
              <a:rPr kumimoji="1" lang="en-US" altLang="ja-JP" sz="3600" dirty="0" smtClean="0"/>
              <a:t>(1/2)</a:t>
            </a:r>
            <a:endParaRPr kumimoji="1" lang="ja-JP" altLang="en-US" sz="3600" dirty="0"/>
          </a:p>
        </p:txBody>
      </p:sp>
      <p:sp>
        <p:nvSpPr>
          <p:cNvPr id="3" name="コンテンツ プレースホルダー 2"/>
          <p:cNvSpPr>
            <a:spLocks noGrp="1"/>
          </p:cNvSpPr>
          <p:nvPr>
            <p:ph idx="1"/>
          </p:nvPr>
        </p:nvSpPr>
        <p:spPr>
          <a:xfrm>
            <a:off x="628650" y="4812630"/>
            <a:ext cx="7886700" cy="1908845"/>
          </a:xfrm>
        </p:spPr>
        <p:txBody>
          <a:bodyPr>
            <a:normAutofit/>
          </a:bodyPr>
          <a:lstStyle/>
          <a:p>
            <a:r>
              <a:rPr kumimoji="1" lang="en-US" altLang="ja-JP" dirty="0" smtClean="0"/>
              <a:t>Object</a:t>
            </a:r>
            <a:r>
              <a:rPr kumimoji="1" lang="ja-JP" altLang="en-US" dirty="0" smtClean="0"/>
              <a:t>型の変数</a:t>
            </a:r>
            <a:r>
              <a:rPr kumimoji="1" lang="en-US" altLang="ja-JP" dirty="0" smtClean="0"/>
              <a:t>source</a:t>
            </a:r>
            <a:r>
              <a:rPr kumimoji="1" lang="ja-JP" altLang="en-US" dirty="0" smtClean="0"/>
              <a:t>の値に</a:t>
            </a:r>
            <a:r>
              <a:rPr kumimoji="1" lang="ja-JP" altLang="en-US" dirty="0" smtClean="0"/>
              <a:t>よって　　　　　場合</a:t>
            </a:r>
            <a:r>
              <a:rPr kumimoji="1" lang="ja-JP" altLang="en-US" dirty="0" smtClean="0"/>
              <a:t>分けの処理．</a:t>
            </a:r>
            <a:endParaRPr kumimoji="1" lang="en-US" altLang="ja-JP" dirty="0" smtClean="0"/>
          </a:p>
          <a:p>
            <a:r>
              <a:rPr kumimoji="1" lang="ja-JP" altLang="en-US" dirty="0" smtClean="0"/>
              <a:t>変数</a:t>
            </a:r>
            <a:r>
              <a:rPr kumimoji="1" lang="en-US" altLang="ja-JP" dirty="0" smtClean="0"/>
              <a:t>source</a:t>
            </a:r>
            <a:r>
              <a:rPr kumimoji="1" lang="ja-JP" altLang="en-US" dirty="0" smtClean="0"/>
              <a:t>が返り値</a:t>
            </a:r>
            <a:r>
              <a:rPr kumimoji="1" lang="ja-JP" altLang="en-US" dirty="0" smtClean="0"/>
              <a:t>として必要とする</a:t>
            </a:r>
            <a:r>
              <a:rPr kumimoji="1" lang="ja-JP" altLang="en-US" dirty="0" smtClean="0"/>
              <a:t>ことが　判明</a:t>
            </a:r>
            <a:r>
              <a:rPr kumimoji="1" lang="ja-JP" altLang="en-US" dirty="0" smtClean="0"/>
              <a:t>．</a:t>
            </a:r>
            <a:endParaRPr kumimoji="1" lang="ja-JP" altLang="en-US" dirty="0"/>
          </a:p>
        </p:txBody>
      </p:sp>
      <p:sp>
        <p:nvSpPr>
          <p:cNvPr id="4" name="スライド番号プレースホルダー 3"/>
          <p:cNvSpPr>
            <a:spLocks noGrp="1"/>
          </p:cNvSpPr>
          <p:nvPr>
            <p:ph type="sldNum" sz="quarter" idx="12"/>
          </p:nvPr>
        </p:nvSpPr>
        <p:spPr/>
        <p:txBody>
          <a:bodyPr/>
          <a:lstStyle/>
          <a:p>
            <a:fld id="{579E8ECD-0B93-47CF-84F3-F59A8EAC7E68}" type="slidenum">
              <a:rPr lang="ja-JP" altLang="en-US" smtClean="0"/>
              <a:pPr/>
              <a:t>18</a:t>
            </a:fld>
            <a:endParaRPr lang="ja-JP" altLang="en-US" dirty="0"/>
          </a:p>
        </p:txBody>
      </p:sp>
      <p:sp>
        <p:nvSpPr>
          <p:cNvPr id="5" name="正方形/長方形 4"/>
          <p:cNvSpPr/>
          <p:nvPr/>
        </p:nvSpPr>
        <p:spPr>
          <a:xfrm>
            <a:off x="500513" y="2078024"/>
            <a:ext cx="7642459" cy="2572005"/>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dirty="0" smtClean="0">
                <a:solidFill>
                  <a:sysClr val="windowText" lastClr="000000"/>
                </a:solidFill>
              </a:rPr>
              <a:t> 1 </a:t>
            </a:r>
            <a:r>
              <a:rPr lang="ja-JP" altLang="en-US" sz="1400" dirty="0" smtClean="0">
                <a:solidFill>
                  <a:sysClr val="windowText" lastClr="000000"/>
                </a:solidFill>
              </a:rPr>
              <a:t>    </a:t>
            </a:r>
            <a:r>
              <a:rPr lang="en-US" altLang="ja-JP" sz="1400" dirty="0" smtClean="0">
                <a:solidFill>
                  <a:sysClr val="windowText" lastClr="000000"/>
                </a:solidFill>
              </a:rPr>
              <a:t>Object </a:t>
            </a:r>
            <a:r>
              <a:rPr lang="en-US" altLang="ja-JP" sz="1400" dirty="0">
                <a:solidFill>
                  <a:sysClr val="windowText" lastClr="000000"/>
                </a:solidFill>
              </a:rPr>
              <a:t>source = </a:t>
            </a:r>
            <a:r>
              <a:rPr lang="en-US" altLang="ja-JP" sz="1400" dirty="0" err="1">
                <a:solidFill>
                  <a:sysClr val="windowText" lastClr="000000"/>
                </a:solidFill>
              </a:rPr>
              <a:t>evt.getSource</a:t>
            </a:r>
            <a:r>
              <a:rPr lang="en-US" altLang="ja-JP" sz="1400" dirty="0">
                <a:solidFill>
                  <a:sysClr val="windowText" lastClr="000000"/>
                </a:solidFill>
              </a:rPr>
              <a:t>();</a:t>
            </a:r>
          </a:p>
          <a:p>
            <a:r>
              <a:rPr lang="en-US" altLang="ja-JP" sz="1400" dirty="0" smtClean="0">
                <a:solidFill>
                  <a:sysClr val="windowText" lastClr="000000"/>
                </a:solidFill>
              </a:rPr>
              <a:t> 2     if </a:t>
            </a:r>
            <a:r>
              <a:rPr lang="en-US" altLang="ja-JP" sz="1400" dirty="0">
                <a:solidFill>
                  <a:sysClr val="windowText" lastClr="000000"/>
                </a:solidFill>
              </a:rPr>
              <a:t>( source == browse )</a:t>
            </a:r>
          </a:p>
          <a:p>
            <a:r>
              <a:rPr lang="en-US" altLang="ja-JP" sz="1400" dirty="0" smtClean="0">
                <a:solidFill>
                  <a:sysClr val="windowText" lastClr="000000"/>
                </a:solidFill>
              </a:rPr>
              <a:t> 3     {</a:t>
            </a:r>
            <a:endParaRPr lang="en-US" altLang="ja-JP" sz="1400" dirty="0">
              <a:solidFill>
                <a:sysClr val="windowText" lastClr="000000"/>
              </a:solidFill>
            </a:endParaRPr>
          </a:p>
          <a:p>
            <a:r>
              <a:rPr lang="en-US" altLang="ja-JP" sz="1400" dirty="0" smtClean="0">
                <a:solidFill>
                  <a:sysClr val="windowText" lastClr="000000"/>
                </a:solidFill>
              </a:rPr>
              <a:t> 				</a:t>
            </a:r>
            <a:r>
              <a:rPr lang="ja-JP" altLang="en-US" sz="1400" b="1" dirty="0" smtClean="0">
                <a:solidFill>
                  <a:sysClr val="windowText" lastClr="000000"/>
                </a:solidFill>
              </a:rPr>
              <a:t>中略</a:t>
            </a:r>
            <a:endParaRPr lang="en-US" altLang="ja-JP" sz="1400" b="1" dirty="0">
              <a:solidFill>
                <a:sysClr val="windowText" lastClr="000000"/>
              </a:solidFill>
            </a:endParaRPr>
          </a:p>
          <a:p>
            <a:r>
              <a:rPr lang="en-US" altLang="ja-JP" sz="1400" dirty="0" smtClean="0">
                <a:solidFill>
                  <a:sysClr val="windowText" lastClr="000000"/>
                </a:solidFill>
              </a:rPr>
              <a:t>17     }</a:t>
            </a:r>
            <a:endParaRPr lang="en-US" altLang="ja-JP" sz="1400" dirty="0">
              <a:solidFill>
                <a:sysClr val="windowText" lastClr="000000"/>
              </a:solidFill>
            </a:endParaRPr>
          </a:p>
          <a:p>
            <a:r>
              <a:rPr lang="en-US" altLang="ja-JP" sz="1400" dirty="0">
                <a:solidFill>
                  <a:sysClr val="windowText" lastClr="000000"/>
                </a:solidFill>
              </a:rPr>
              <a:t>1</a:t>
            </a:r>
            <a:r>
              <a:rPr lang="en-US" altLang="ja-JP" sz="1400" dirty="0" smtClean="0">
                <a:solidFill>
                  <a:sysClr val="windowText" lastClr="000000"/>
                </a:solidFill>
              </a:rPr>
              <a:t>8     else</a:t>
            </a:r>
            <a:endParaRPr lang="en-US" altLang="ja-JP" sz="1400" dirty="0">
              <a:solidFill>
                <a:sysClr val="windowText" lastClr="000000"/>
              </a:solidFill>
            </a:endParaRPr>
          </a:p>
          <a:p>
            <a:r>
              <a:rPr lang="en-US" altLang="ja-JP" sz="1400" dirty="0" smtClean="0">
                <a:solidFill>
                  <a:sysClr val="windowText" lastClr="000000"/>
                </a:solidFill>
              </a:rPr>
              <a:t>19         if </a:t>
            </a:r>
            <a:r>
              <a:rPr lang="en-US" altLang="ja-JP" sz="1400" dirty="0">
                <a:solidFill>
                  <a:sysClr val="windowText" lastClr="000000"/>
                </a:solidFill>
              </a:rPr>
              <a:t>( source == ok )</a:t>
            </a:r>
          </a:p>
          <a:p>
            <a:r>
              <a:rPr lang="en-US" altLang="ja-JP" sz="1400" dirty="0" smtClean="0">
                <a:solidFill>
                  <a:sysClr val="windowText" lastClr="000000"/>
                </a:solidFill>
              </a:rPr>
              <a:t>20         {</a:t>
            </a:r>
            <a:endParaRPr lang="en-US" altLang="ja-JP" sz="1400" dirty="0">
              <a:solidFill>
                <a:sysClr val="windowText" lastClr="000000"/>
              </a:solidFill>
            </a:endParaRPr>
          </a:p>
          <a:p>
            <a:r>
              <a:rPr lang="en-US" altLang="ja-JP" sz="1400" dirty="0" smtClean="0">
                <a:solidFill>
                  <a:sysClr val="windowText" lastClr="000000"/>
                </a:solidFill>
              </a:rPr>
              <a:t>21             ok</a:t>
            </a:r>
            <a:r>
              <a:rPr lang="en-US" altLang="ja-JP" sz="1400" dirty="0">
                <a:solidFill>
                  <a:sysClr val="windowText" lastClr="000000"/>
                </a:solidFill>
              </a:rPr>
              <a:t>();</a:t>
            </a:r>
          </a:p>
          <a:p>
            <a:r>
              <a:rPr lang="en-US" altLang="ja-JP" sz="1400" dirty="0" smtClean="0">
                <a:solidFill>
                  <a:sysClr val="windowText" lastClr="000000"/>
                </a:solidFill>
              </a:rPr>
              <a:t>22         }</a:t>
            </a:r>
            <a:endParaRPr lang="en-US" altLang="ja-JP" sz="1400" dirty="0">
              <a:solidFill>
                <a:sysClr val="windowText" lastClr="000000"/>
              </a:solidFill>
            </a:endParaRPr>
          </a:p>
          <a:p>
            <a:r>
              <a:rPr lang="en-US" altLang="ja-JP" sz="1400" dirty="0" smtClean="0">
                <a:solidFill>
                  <a:sysClr val="windowText" lastClr="000000"/>
                </a:solidFill>
              </a:rPr>
              <a:t>23     }</a:t>
            </a:r>
            <a:endParaRPr lang="en-US" altLang="ja-JP" sz="1400" dirty="0">
              <a:solidFill>
                <a:sysClr val="windowText" lastClr="000000"/>
              </a:solidFill>
            </a:endParaRPr>
          </a:p>
        </p:txBody>
      </p:sp>
      <p:sp>
        <p:nvSpPr>
          <p:cNvPr id="7" name="角丸四角形 6"/>
          <p:cNvSpPr/>
          <p:nvPr/>
        </p:nvSpPr>
        <p:spPr>
          <a:xfrm>
            <a:off x="500513" y="1474935"/>
            <a:ext cx="5582653" cy="603089"/>
          </a:xfrm>
          <a:prstGeom prst="round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smtClean="0">
                <a:solidFill>
                  <a:sysClr val="windowText" lastClr="000000"/>
                </a:solidFill>
              </a:rPr>
              <a:t>リファクタリング前のコードクローン</a:t>
            </a:r>
            <a:endParaRPr lang="en-US" altLang="ja-JP" sz="2400" dirty="0">
              <a:solidFill>
                <a:sysClr val="windowText" lastClr="000000"/>
              </a:solidFill>
            </a:endParaRPr>
          </a:p>
        </p:txBody>
      </p:sp>
    </p:spTree>
    <p:extLst>
      <p:ext uri="{BB962C8B-B14F-4D97-AF65-F5344CB8AC3E}">
        <p14:creationId xmlns:p14="http://schemas.microsoft.com/office/powerpoint/2010/main" val="7820414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上手</a:t>
            </a:r>
            <a:r>
              <a:rPr lang="ja-JP" altLang="en-US" dirty="0" smtClean="0"/>
              <a:t>くいかなかった　　　　　　リファクタリング例</a:t>
            </a:r>
            <a:r>
              <a:rPr lang="en-US" altLang="ja-JP" dirty="0" smtClean="0"/>
              <a:t>(2/2)</a:t>
            </a:r>
            <a:endParaRPr kumimoji="1" lang="ja-JP" altLang="en-US" dirty="0"/>
          </a:p>
        </p:txBody>
      </p:sp>
      <p:sp>
        <p:nvSpPr>
          <p:cNvPr id="3" name="コンテンツ プレースホルダー 2"/>
          <p:cNvSpPr>
            <a:spLocks noGrp="1"/>
          </p:cNvSpPr>
          <p:nvPr>
            <p:ph idx="1"/>
          </p:nvPr>
        </p:nvSpPr>
        <p:spPr>
          <a:xfrm>
            <a:off x="628650" y="5467149"/>
            <a:ext cx="7886700" cy="1126156"/>
          </a:xfrm>
        </p:spPr>
        <p:txBody>
          <a:bodyPr/>
          <a:lstStyle/>
          <a:p>
            <a:r>
              <a:rPr lang="en-US" altLang="ja-JP" dirty="0" smtClean="0"/>
              <a:t>return</a:t>
            </a:r>
            <a:r>
              <a:rPr lang="ja-JP" altLang="en-US" dirty="0" smtClean="0"/>
              <a:t>文の追加</a:t>
            </a:r>
            <a:endParaRPr lang="en-US" altLang="ja-JP" dirty="0" smtClean="0"/>
          </a:p>
          <a:p>
            <a:r>
              <a:rPr kumimoji="1" lang="ja-JP" altLang="en-US" dirty="0" smtClean="0"/>
              <a:t>中括弧の改行</a:t>
            </a:r>
            <a:endParaRPr kumimoji="1" lang="ja-JP" altLang="en-US" dirty="0"/>
          </a:p>
        </p:txBody>
      </p:sp>
      <p:sp>
        <p:nvSpPr>
          <p:cNvPr id="5" name="正方形/長方形 4"/>
          <p:cNvSpPr/>
          <p:nvPr/>
        </p:nvSpPr>
        <p:spPr>
          <a:xfrm>
            <a:off x="182879" y="1850117"/>
            <a:ext cx="8778242" cy="3503597"/>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dirty="0">
                <a:solidFill>
                  <a:sysClr val="windowText" lastClr="000000"/>
                </a:solidFill>
              </a:rPr>
              <a:t> </a:t>
            </a:r>
            <a:r>
              <a:rPr lang="en-US" altLang="ja-JP" sz="1400" dirty="0" smtClean="0">
                <a:solidFill>
                  <a:sysClr val="windowText" lastClr="000000"/>
                </a:solidFill>
              </a:rPr>
              <a:t>+    </a:t>
            </a:r>
            <a:r>
              <a:rPr lang="en-US" altLang="ja-JP" sz="1400" b="1" dirty="0" smtClean="0">
                <a:solidFill>
                  <a:sysClr val="windowText" lastClr="000000"/>
                </a:solidFill>
              </a:rPr>
              <a:t>public Object </a:t>
            </a:r>
            <a:r>
              <a:rPr lang="en-US" altLang="ja-JP" sz="1400" b="1" dirty="0" err="1" smtClean="0">
                <a:solidFill>
                  <a:sysClr val="windowText" lastClr="000000"/>
                </a:solidFill>
              </a:rPr>
              <a:t>extractMethod</a:t>
            </a:r>
            <a:r>
              <a:rPr lang="en-US" altLang="ja-JP" sz="1400" b="1" dirty="0" smtClean="0">
                <a:solidFill>
                  <a:sysClr val="windowText" lastClr="000000"/>
                </a:solidFill>
              </a:rPr>
              <a:t>(</a:t>
            </a:r>
            <a:r>
              <a:rPr lang="en-US" altLang="ja-JP" sz="1400" b="1" dirty="0" err="1" smtClean="0">
                <a:solidFill>
                  <a:sysClr val="windowText" lastClr="000000"/>
                </a:solidFill>
              </a:rPr>
              <a:t>ActionEvent</a:t>
            </a:r>
            <a:r>
              <a:rPr lang="en-US" altLang="ja-JP" sz="1400" b="1" dirty="0" smtClean="0">
                <a:solidFill>
                  <a:sysClr val="windowText" lastClr="000000"/>
                </a:solidFill>
              </a:rPr>
              <a:t> </a:t>
            </a:r>
            <a:r>
              <a:rPr lang="en-US" altLang="ja-JP" sz="1400" b="1" dirty="0" err="1" smtClean="0">
                <a:solidFill>
                  <a:sysClr val="windowText" lastClr="000000"/>
                </a:solidFill>
              </a:rPr>
              <a:t>evt,JButton</a:t>
            </a:r>
            <a:r>
              <a:rPr lang="en-US" altLang="ja-JP" sz="1400" b="1" dirty="0" smtClean="0">
                <a:solidFill>
                  <a:sysClr val="windowText" lastClr="000000"/>
                </a:solidFill>
              </a:rPr>
              <a:t> </a:t>
            </a:r>
            <a:r>
              <a:rPr lang="en-US" altLang="ja-JP" sz="1400" b="1" dirty="0" err="1" smtClean="0">
                <a:solidFill>
                  <a:sysClr val="windowText" lastClr="000000"/>
                </a:solidFill>
              </a:rPr>
              <a:t>browse,JTextField</a:t>
            </a:r>
            <a:r>
              <a:rPr lang="en-US" altLang="ja-JP" sz="1400" b="1" dirty="0" smtClean="0">
                <a:solidFill>
                  <a:sysClr val="windowText" lastClr="000000"/>
                </a:solidFill>
              </a:rPr>
              <a:t> </a:t>
            </a:r>
            <a:r>
              <a:rPr lang="en-US" altLang="ja-JP" sz="1400" b="1" dirty="0" err="1" smtClean="0">
                <a:solidFill>
                  <a:sysClr val="windowText" lastClr="000000"/>
                </a:solidFill>
              </a:rPr>
              <a:t>modeFIle</a:t>
            </a:r>
            <a:r>
              <a:rPr lang="en-US" altLang="ja-JP" sz="1400" b="1" dirty="0" smtClean="0">
                <a:solidFill>
                  <a:sysClr val="windowText" lastClr="000000"/>
                </a:solidFill>
              </a:rPr>
              <a:t>,</a:t>
            </a:r>
            <a:r>
              <a:rPr lang="ja-JP" altLang="en-US" sz="1400" b="1" dirty="0" smtClean="0">
                <a:solidFill>
                  <a:sysClr val="windowText" lastClr="000000"/>
                </a:solidFill>
              </a:rPr>
              <a:t>　　　　　　　　</a:t>
            </a:r>
            <a:r>
              <a:rPr lang="en-US" altLang="ja-JP" sz="1400" b="1" dirty="0" err="1" smtClean="0">
                <a:solidFill>
                  <a:sysClr val="windowText" lastClr="000000"/>
                </a:solidFill>
              </a:rPr>
              <a:t>JButton</a:t>
            </a:r>
            <a:r>
              <a:rPr lang="en-US" altLang="ja-JP" sz="1400" b="1" dirty="0" smtClean="0">
                <a:solidFill>
                  <a:sysClr val="windowText" lastClr="000000"/>
                </a:solidFill>
              </a:rPr>
              <a:t> </a:t>
            </a:r>
            <a:r>
              <a:rPr lang="en-US" altLang="ja-JP" sz="1400" b="1" dirty="0" err="1" smtClean="0">
                <a:solidFill>
                  <a:sysClr val="windowText" lastClr="000000"/>
                </a:solidFill>
              </a:rPr>
              <a:t>ok,Runnable</a:t>
            </a:r>
            <a:r>
              <a:rPr lang="en-US" altLang="ja-JP" sz="1400" b="1" dirty="0" smtClean="0">
                <a:solidFill>
                  <a:sysClr val="windowText" lastClr="000000"/>
                </a:solidFill>
              </a:rPr>
              <a:t> r)</a:t>
            </a:r>
          </a:p>
          <a:p>
            <a:r>
              <a:rPr lang="en-US" altLang="ja-JP" sz="1400" dirty="0" smtClean="0">
                <a:solidFill>
                  <a:sysClr val="windowText" lastClr="000000"/>
                </a:solidFill>
              </a:rPr>
              <a:t> +    </a:t>
            </a:r>
            <a:r>
              <a:rPr lang="en-US" altLang="ja-JP" sz="1400" b="1" dirty="0" smtClean="0">
                <a:solidFill>
                  <a:sysClr val="windowText" lastClr="000000"/>
                </a:solidFill>
              </a:rPr>
              <a:t>{</a:t>
            </a:r>
          </a:p>
          <a:p>
            <a:r>
              <a:rPr lang="en-US" altLang="ja-JP" sz="1400" dirty="0" smtClean="0">
                <a:solidFill>
                  <a:sysClr val="windowText" lastClr="000000"/>
                </a:solidFill>
              </a:rPr>
              <a:t> 1 </a:t>
            </a:r>
            <a:r>
              <a:rPr lang="ja-JP" altLang="en-US" sz="1400" dirty="0" smtClean="0">
                <a:solidFill>
                  <a:sysClr val="windowText" lastClr="000000"/>
                </a:solidFill>
              </a:rPr>
              <a:t>        </a:t>
            </a:r>
            <a:r>
              <a:rPr lang="en-US" altLang="ja-JP" sz="1400" dirty="0" smtClean="0">
                <a:solidFill>
                  <a:sysClr val="windowText" lastClr="000000"/>
                </a:solidFill>
              </a:rPr>
              <a:t>Object </a:t>
            </a:r>
            <a:r>
              <a:rPr lang="en-US" altLang="ja-JP" sz="1400" dirty="0">
                <a:solidFill>
                  <a:sysClr val="windowText" lastClr="000000"/>
                </a:solidFill>
              </a:rPr>
              <a:t>source = </a:t>
            </a:r>
            <a:r>
              <a:rPr lang="en-US" altLang="ja-JP" sz="1400" dirty="0" err="1">
                <a:solidFill>
                  <a:sysClr val="windowText" lastClr="000000"/>
                </a:solidFill>
              </a:rPr>
              <a:t>evt.getSource</a:t>
            </a:r>
            <a:r>
              <a:rPr lang="en-US" altLang="ja-JP" sz="1400" dirty="0">
                <a:solidFill>
                  <a:sysClr val="windowText" lastClr="000000"/>
                </a:solidFill>
              </a:rPr>
              <a:t>();</a:t>
            </a:r>
          </a:p>
          <a:p>
            <a:r>
              <a:rPr lang="en-US" altLang="ja-JP" sz="1400" dirty="0" smtClean="0">
                <a:solidFill>
                  <a:sysClr val="windowText" lastClr="000000"/>
                </a:solidFill>
              </a:rPr>
              <a:t> 2         if </a:t>
            </a:r>
            <a:r>
              <a:rPr lang="en-US" altLang="ja-JP" sz="1400" dirty="0">
                <a:solidFill>
                  <a:sysClr val="windowText" lastClr="000000"/>
                </a:solidFill>
              </a:rPr>
              <a:t>( source == browse )</a:t>
            </a:r>
          </a:p>
          <a:p>
            <a:r>
              <a:rPr lang="en-US" altLang="ja-JP" sz="1400" dirty="0" smtClean="0">
                <a:solidFill>
                  <a:sysClr val="windowText" lastClr="000000"/>
                </a:solidFill>
              </a:rPr>
              <a:t> 3         {</a:t>
            </a:r>
          </a:p>
          <a:p>
            <a:r>
              <a:rPr lang="en-US" altLang="ja-JP" sz="1400" b="1" dirty="0">
                <a:solidFill>
                  <a:sysClr val="windowText" lastClr="000000"/>
                </a:solidFill>
              </a:rPr>
              <a:t>	</a:t>
            </a:r>
            <a:r>
              <a:rPr lang="en-US" altLang="ja-JP" sz="1400" b="1" dirty="0" smtClean="0">
                <a:solidFill>
                  <a:sysClr val="windowText" lastClr="000000"/>
                </a:solidFill>
              </a:rPr>
              <a:t>			</a:t>
            </a:r>
            <a:r>
              <a:rPr lang="ja-JP" altLang="en-US" sz="1400" b="1" dirty="0" smtClean="0">
                <a:solidFill>
                  <a:sysClr val="windowText" lastClr="000000"/>
                </a:solidFill>
              </a:rPr>
              <a:t>　　中略</a:t>
            </a:r>
            <a:endParaRPr lang="en-US" altLang="ja-JP" sz="1400" b="1" dirty="0">
              <a:solidFill>
                <a:sysClr val="windowText" lastClr="000000"/>
              </a:solidFill>
            </a:endParaRPr>
          </a:p>
          <a:p>
            <a:r>
              <a:rPr lang="en-US" altLang="ja-JP" sz="1400" dirty="0" smtClean="0">
                <a:solidFill>
                  <a:sysClr val="windowText" lastClr="000000"/>
                </a:solidFill>
              </a:rPr>
              <a:t>17        }</a:t>
            </a:r>
            <a:endParaRPr lang="en-US" altLang="ja-JP" sz="1400" dirty="0">
              <a:solidFill>
                <a:sysClr val="windowText" lastClr="000000"/>
              </a:solidFill>
            </a:endParaRPr>
          </a:p>
          <a:p>
            <a:r>
              <a:rPr lang="en-US" altLang="ja-JP" sz="1400" dirty="0">
                <a:solidFill>
                  <a:sysClr val="windowText" lastClr="000000"/>
                </a:solidFill>
              </a:rPr>
              <a:t>1</a:t>
            </a:r>
            <a:r>
              <a:rPr lang="en-US" altLang="ja-JP" sz="1400" dirty="0" smtClean="0">
                <a:solidFill>
                  <a:sysClr val="windowText" lastClr="000000"/>
                </a:solidFill>
              </a:rPr>
              <a:t>8        else</a:t>
            </a:r>
            <a:endParaRPr lang="en-US" altLang="ja-JP" sz="1400" dirty="0">
              <a:solidFill>
                <a:sysClr val="windowText" lastClr="000000"/>
              </a:solidFill>
            </a:endParaRPr>
          </a:p>
          <a:p>
            <a:r>
              <a:rPr lang="en-US" altLang="ja-JP" sz="1400" dirty="0" smtClean="0">
                <a:solidFill>
                  <a:sysClr val="windowText" lastClr="000000"/>
                </a:solidFill>
              </a:rPr>
              <a:t>19            if </a:t>
            </a:r>
            <a:r>
              <a:rPr lang="en-US" altLang="ja-JP" sz="1400" dirty="0">
                <a:solidFill>
                  <a:sysClr val="windowText" lastClr="000000"/>
                </a:solidFill>
              </a:rPr>
              <a:t>( source == ok )</a:t>
            </a:r>
          </a:p>
          <a:p>
            <a:r>
              <a:rPr lang="en-US" altLang="ja-JP" sz="1400" dirty="0" smtClean="0">
                <a:solidFill>
                  <a:sysClr val="windowText" lastClr="000000"/>
                </a:solidFill>
              </a:rPr>
              <a:t>20            {</a:t>
            </a:r>
            <a:endParaRPr lang="en-US" altLang="ja-JP" sz="1400" dirty="0">
              <a:solidFill>
                <a:sysClr val="windowText" lastClr="000000"/>
              </a:solidFill>
            </a:endParaRPr>
          </a:p>
          <a:p>
            <a:r>
              <a:rPr lang="en-US" altLang="ja-JP" sz="1400" dirty="0" smtClean="0">
                <a:solidFill>
                  <a:sysClr val="windowText" lastClr="000000"/>
                </a:solidFill>
              </a:rPr>
              <a:t>21               </a:t>
            </a:r>
            <a:r>
              <a:rPr lang="en-US" altLang="ja-JP" sz="1400" dirty="0" err="1" smtClean="0">
                <a:solidFill>
                  <a:sysClr val="windowText" lastClr="000000"/>
                </a:solidFill>
              </a:rPr>
              <a:t>r.run</a:t>
            </a:r>
            <a:r>
              <a:rPr lang="en-US" altLang="ja-JP" sz="1400" dirty="0" smtClean="0">
                <a:solidFill>
                  <a:sysClr val="windowText" lastClr="000000"/>
                </a:solidFill>
              </a:rPr>
              <a:t>();</a:t>
            </a:r>
            <a:endParaRPr lang="en-US" altLang="ja-JP" sz="1400" dirty="0">
              <a:solidFill>
                <a:sysClr val="windowText" lastClr="000000"/>
              </a:solidFill>
            </a:endParaRPr>
          </a:p>
          <a:p>
            <a:r>
              <a:rPr lang="en-US" altLang="ja-JP" sz="1400" dirty="0" smtClean="0">
                <a:solidFill>
                  <a:sysClr val="windowText" lastClr="000000"/>
                </a:solidFill>
              </a:rPr>
              <a:t>22            }</a:t>
            </a:r>
            <a:endParaRPr lang="en-US" altLang="ja-JP" sz="1400" dirty="0">
              <a:solidFill>
                <a:sysClr val="windowText" lastClr="000000"/>
              </a:solidFill>
            </a:endParaRPr>
          </a:p>
          <a:p>
            <a:pPr marL="342900" indent="-342900">
              <a:buAutoNum type="arabicPlain" startAt="23"/>
            </a:pPr>
            <a:r>
              <a:rPr lang="en-US" altLang="ja-JP" sz="1400" dirty="0" smtClean="0">
                <a:solidFill>
                  <a:sysClr val="windowText" lastClr="000000"/>
                </a:solidFill>
              </a:rPr>
              <a:t>    }</a:t>
            </a:r>
          </a:p>
          <a:p>
            <a:r>
              <a:rPr lang="en-US" altLang="ja-JP" sz="1400" dirty="0" smtClean="0">
                <a:solidFill>
                  <a:sysClr val="windowText" lastClr="000000"/>
                </a:solidFill>
              </a:rPr>
              <a:t>  +      </a:t>
            </a:r>
            <a:r>
              <a:rPr lang="en-US" altLang="ja-JP" sz="1400" b="1" dirty="0" smtClean="0">
                <a:solidFill>
                  <a:sysClr val="windowText" lastClr="000000"/>
                </a:solidFill>
              </a:rPr>
              <a:t>return source;</a:t>
            </a:r>
          </a:p>
          <a:p>
            <a:r>
              <a:rPr lang="en-US" altLang="ja-JP" sz="1400" dirty="0">
                <a:solidFill>
                  <a:sysClr val="windowText" lastClr="000000"/>
                </a:solidFill>
              </a:rPr>
              <a:t> </a:t>
            </a:r>
            <a:r>
              <a:rPr lang="en-US" altLang="ja-JP" sz="1400" dirty="0" smtClean="0">
                <a:solidFill>
                  <a:sysClr val="windowText" lastClr="000000"/>
                </a:solidFill>
              </a:rPr>
              <a:t> + </a:t>
            </a:r>
            <a:r>
              <a:rPr lang="en-US" altLang="ja-JP" sz="1400" b="1" dirty="0" smtClean="0">
                <a:solidFill>
                  <a:sysClr val="windowText" lastClr="000000"/>
                </a:solidFill>
              </a:rPr>
              <a:t>}</a:t>
            </a:r>
            <a:endParaRPr lang="en-US" altLang="ja-JP" sz="1400" b="1" dirty="0">
              <a:solidFill>
                <a:sysClr val="windowText" lastClr="000000"/>
              </a:solidFill>
            </a:endParaRPr>
          </a:p>
        </p:txBody>
      </p:sp>
      <p:sp>
        <p:nvSpPr>
          <p:cNvPr id="4" name="スライド番号プレースホルダー 3"/>
          <p:cNvSpPr>
            <a:spLocks noGrp="1"/>
          </p:cNvSpPr>
          <p:nvPr>
            <p:ph type="sldNum" sz="quarter" idx="12"/>
          </p:nvPr>
        </p:nvSpPr>
        <p:spPr/>
        <p:txBody>
          <a:bodyPr/>
          <a:lstStyle/>
          <a:p>
            <a:fld id="{579E8ECD-0B93-47CF-84F3-F59A8EAC7E68}" type="slidenum">
              <a:rPr lang="ja-JP" altLang="en-US" smtClean="0"/>
              <a:pPr/>
              <a:t>19</a:t>
            </a:fld>
            <a:endParaRPr lang="ja-JP" altLang="en-US" dirty="0"/>
          </a:p>
        </p:txBody>
      </p:sp>
      <p:sp>
        <p:nvSpPr>
          <p:cNvPr id="6" name="角丸四角形 5"/>
          <p:cNvSpPr/>
          <p:nvPr/>
        </p:nvSpPr>
        <p:spPr>
          <a:xfrm>
            <a:off x="182879" y="1285934"/>
            <a:ext cx="2146433" cy="603089"/>
          </a:xfrm>
          <a:prstGeom prst="round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smtClean="0">
                <a:solidFill>
                  <a:sysClr val="windowText" lastClr="000000"/>
                </a:solidFill>
              </a:rPr>
              <a:t>共通メソッド</a:t>
            </a:r>
            <a:endParaRPr lang="en-US" altLang="ja-JP" sz="2400" dirty="0">
              <a:solidFill>
                <a:sysClr val="windowText" lastClr="000000"/>
              </a:solidFill>
            </a:endParaRPr>
          </a:p>
        </p:txBody>
      </p:sp>
    </p:spTree>
    <p:extLst>
      <p:ext uri="{BB962C8B-B14F-4D97-AF65-F5344CB8AC3E}">
        <p14:creationId xmlns:p14="http://schemas.microsoft.com/office/powerpoint/2010/main" val="3268858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a:t>
            </a:r>
            <a:endParaRPr kumimoji="1" lang="ja-JP" altLang="en-US" dirty="0"/>
          </a:p>
        </p:txBody>
      </p:sp>
      <p:sp>
        <p:nvSpPr>
          <p:cNvPr id="3" name="コンテンツ プレースホルダー 2"/>
          <p:cNvSpPr>
            <a:spLocks noGrp="1"/>
          </p:cNvSpPr>
          <p:nvPr>
            <p:ph idx="1"/>
          </p:nvPr>
        </p:nvSpPr>
        <p:spPr>
          <a:xfrm>
            <a:off x="628650" y="1179226"/>
            <a:ext cx="7886700" cy="895145"/>
          </a:xfrm>
        </p:spPr>
        <p:txBody>
          <a:bodyPr/>
          <a:lstStyle/>
          <a:p>
            <a:r>
              <a:rPr lang="ja-JP" altLang="en-US" dirty="0"/>
              <a:t>同一または類似した部分を持つ</a:t>
            </a:r>
            <a:r>
              <a:rPr lang="ja-JP" altLang="en-US" dirty="0" smtClean="0"/>
              <a:t>コード片．</a:t>
            </a:r>
            <a:endParaRPr kumimoji="1" lang="ja-JP" altLang="en-US" dirty="0"/>
          </a:p>
        </p:txBody>
      </p:sp>
      <p:sp>
        <p:nvSpPr>
          <p:cNvPr id="4" name="スライド番号プレースホルダー 3"/>
          <p:cNvSpPr>
            <a:spLocks noGrp="1"/>
          </p:cNvSpPr>
          <p:nvPr>
            <p:ph type="sldNum" sz="quarter" idx="12"/>
          </p:nvPr>
        </p:nvSpPr>
        <p:spPr/>
        <p:txBody>
          <a:bodyPr/>
          <a:lstStyle/>
          <a:p>
            <a:fld id="{BE4C3425-F80C-4DE5-B4FA-BE95EC5A6860}" type="slidenum">
              <a:rPr kumimoji="1" lang="ja-JP" altLang="en-US" smtClean="0"/>
              <a:t>2</a:t>
            </a:fld>
            <a:endParaRPr kumimoji="1" lang="ja-JP" altLang="en-US"/>
          </a:p>
        </p:txBody>
      </p:sp>
      <p:sp>
        <p:nvSpPr>
          <p:cNvPr id="6" name="メモ 5"/>
          <p:cNvSpPr/>
          <p:nvPr/>
        </p:nvSpPr>
        <p:spPr>
          <a:xfrm rot="10800000" flipH="1">
            <a:off x="1290174" y="2164767"/>
            <a:ext cx="1830402" cy="2286000"/>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7" name="フリーフォーム 6"/>
          <p:cNvSpPr/>
          <p:nvPr/>
        </p:nvSpPr>
        <p:spPr>
          <a:xfrm>
            <a:off x="1562280" y="2582865"/>
            <a:ext cx="1286190" cy="473345"/>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フリーフォーム 7"/>
          <p:cNvSpPr/>
          <p:nvPr/>
        </p:nvSpPr>
        <p:spPr>
          <a:xfrm>
            <a:off x="1562280" y="3644640"/>
            <a:ext cx="1286190" cy="473345"/>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メモ 8"/>
          <p:cNvSpPr/>
          <p:nvPr/>
        </p:nvSpPr>
        <p:spPr>
          <a:xfrm rot="10800000" flipH="1">
            <a:off x="5823655" y="2164767"/>
            <a:ext cx="1830402" cy="2286000"/>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0" name="フリーフォーム 9"/>
          <p:cNvSpPr/>
          <p:nvPr/>
        </p:nvSpPr>
        <p:spPr>
          <a:xfrm>
            <a:off x="6084538" y="3053555"/>
            <a:ext cx="1286190" cy="473345"/>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テキスト ボックス 10"/>
          <p:cNvSpPr txBox="1"/>
          <p:nvPr/>
        </p:nvSpPr>
        <p:spPr>
          <a:xfrm>
            <a:off x="1436549" y="4526363"/>
            <a:ext cx="1375698" cy="400110"/>
          </a:xfrm>
          <a:prstGeom prst="rect">
            <a:avLst/>
          </a:prstGeom>
          <a:noFill/>
        </p:spPr>
        <p:txBody>
          <a:bodyPr wrap="none" rtlCol="0">
            <a:spAutoFit/>
          </a:bodyPr>
          <a:lstStyle/>
          <a:p>
            <a:r>
              <a:rPr kumimoji="1" lang="ja-JP" altLang="en-US" sz="2000" dirty="0" smtClean="0"/>
              <a:t>ファイル</a:t>
            </a:r>
            <a:r>
              <a:rPr kumimoji="1" lang="en-US" altLang="ja-JP" sz="2000" dirty="0" smtClean="0"/>
              <a:t>A</a:t>
            </a:r>
            <a:endParaRPr kumimoji="1" lang="ja-JP" altLang="en-US" sz="2000" dirty="0"/>
          </a:p>
        </p:txBody>
      </p:sp>
      <p:sp>
        <p:nvSpPr>
          <p:cNvPr id="12" name="テキスト ボックス 11"/>
          <p:cNvSpPr txBox="1"/>
          <p:nvPr/>
        </p:nvSpPr>
        <p:spPr>
          <a:xfrm>
            <a:off x="6048601" y="4512590"/>
            <a:ext cx="1358064" cy="400110"/>
          </a:xfrm>
          <a:prstGeom prst="rect">
            <a:avLst/>
          </a:prstGeom>
          <a:noFill/>
        </p:spPr>
        <p:txBody>
          <a:bodyPr wrap="none" rtlCol="0">
            <a:spAutoFit/>
          </a:bodyPr>
          <a:lstStyle/>
          <a:p>
            <a:r>
              <a:rPr kumimoji="1" lang="ja-JP" altLang="en-US" sz="2000" dirty="0" smtClean="0"/>
              <a:t>ファイル</a:t>
            </a:r>
            <a:r>
              <a:rPr lang="en-US" altLang="ja-JP" sz="2000" dirty="0"/>
              <a:t>B</a:t>
            </a:r>
            <a:endParaRPr kumimoji="1" lang="ja-JP" altLang="en-US" sz="2000" dirty="0"/>
          </a:p>
        </p:txBody>
      </p:sp>
      <p:sp>
        <p:nvSpPr>
          <p:cNvPr id="13" name="正方形/長方形 12"/>
          <p:cNvSpPr/>
          <p:nvPr/>
        </p:nvSpPr>
        <p:spPr>
          <a:xfrm>
            <a:off x="3401451" y="3064553"/>
            <a:ext cx="2216148" cy="526581"/>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a:t>
            </a:r>
            <a:r>
              <a:rPr lang="ja-JP" altLang="en-US" sz="2000" dirty="0">
                <a:solidFill>
                  <a:schemeClr val="tx1"/>
                </a:solidFill>
              </a:rPr>
              <a:t>クローン</a:t>
            </a:r>
            <a:endParaRPr kumimoji="1" lang="ja-JP" altLang="en-US" sz="2000" dirty="0">
              <a:solidFill>
                <a:schemeClr val="tx1"/>
              </a:solidFill>
            </a:endParaRPr>
          </a:p>
        </p:txBody>
      </p:sp>
      <p:cxnSp>
        <p:nvCxnSpPr>
          <p:cNvPr id="14" name="直線矢印コネクタ 13"/>
          <p:cNvCxnSpPr>
            <a:stCxn id="13" idx="1"/>
          </p:cNvCxnSpPr>
          <p:nvPr/>
        </p:nvCxnSpPr>
        <p:spPr>
          <a:xfrm flipH="1" flipV="1">
            <a:off x="2847376" y="2810359"/>
            <a:ext cx="554075" cy="517485"/>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13" idx="1"/>
          </p:cNvCxnSpPr>
          <p:nvPr/>
        </p:nvCxnSpPr>
        <p:spPr>
          <a:xfrm flipH="1">
            <a:off x="2847376" y="3327844"/>
            <a:ext cx="554075" cy="505403"/>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a:stCxn id="13" idx="3"/>
          </p:cNvCxnSpPr>
          <p:nvPr/>
        </p:nvCxnSpPr>
        <p:spPr>
          <a:xfrm>
            <a:off x="5617599" y="3327844"/>
            <a:ext cx="466939" cy="9458"/>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35" name="曲線コネクタ 34"/>
          <p:cNvCxnSpPr>
            <a:stCxn id="7" idx="7"/>
            <a:endCxn id="8" idx="7"/>
          </p:cNvCxnSpPr>
          <p:nvPr/>
        </p:nvCxnSpPr>
        <p:spPr>
          <a:xfrm>
            <a:off x="1562280" y="2942001"/>
            <a:ext cx="12700" cy="1061775"/>
          </a:xfrm>
          <a:prstGeom prst="curvedConnector3">
            <a:avLst>
              <a:gd name="adj1" fmla="val -3857134"/>
            </a:avLst>
          </a:prstGeom>
          <a:ln w="12700">
            <a:solidFill>
              <a:schemeClr val="accent6"/>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80" name="フリーフォーム 79"/>
          <p:cNvSpPr/>
          <p:nvPr/>
        </p:nvSpPr>
        <p:spPr>
          <a:xfrm>
            <a:off x="2847376" y="3549855"/>
            <a:ext cx="3249477" cy="1037121"/>
          </a:xfrm>
          <a:custGeom>
            <a:avLst/>
            <a:gdLst>
              <a:gd name="connsiteX0" fmla="*/ 0 w 3249477"/>
              <a:gd name="connsiteY0" fmla="*/ 470115 h 1024830"/>
              <a:gd name="connsiteX1" fmla="*/ 1906291 w 3249477"/>
              <a:gd name="connsiteY1" fmla="*/ 1012555 h 1024830"/>
              <a:gd name="connsiteX2" fmla="*/ 3249477 w 3249477"/>
              <a:gd name="connsiteY2" fmla="*/ 0 h 1024830"/>
            </a:gdLst>
            <a:ahLst/>
            <a:cxnLst>
              <a:cxn ang="0">
                <a:pos x="connsiteX0" y="connsiteY0"/>
              </a:cxn>
              <a:cxn ang="0">
                <a:pos x="connsiteX1" y="connsiteY1"/>
              </a:cxn>
              <a:cxn ang="0">
                <a:pos x="connsiteX2" y="connsiteY2"/>
              </a:cxn>
            </a:cxnLst>
            <a:rect l="l" t="t" r="r" b="b"/>
            <a:pathLst>
              <a:path w="3249477" h="1024830">
                <a:moveTo>
                  <a:pt x="0" y="470115"/>
                </a:moveTo>
                <a:cubicBezTo>
                  <a:pt x="682356" y="780511"/>
                  <a:pt x="1364712" y="1090908"/>
                  <a:pt x="1906291" y="1012555"/>
                </a:cubicBezTo>
                <a:cubicBezTo>
                  <a:pt x="2447871" y="934203"/>
                  <a:pt x="2848674" y="467101"/>
                  <a:pt x="3249477" y="0"/>
                </a:cubicBezTo>
              </a:path>
            </a:pathLst>
          </a:custGeom>
          <a:noFill/>
          <a:ln>
            <a:solidFill>
              <a:schemeClr val="accent6"/>
            </a:solidFill>
            <a:headEnd type="triangl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3" name="フリーフォーム 92"/>
          <p:cNvSpPr/>
          <p:nvPr/>
        </p:nvSpPr>
        <p:spPr>
          <a:xfrm>
            <a:off x="1176391" y="2552441"/>
            <a:ext cx="6585734" cy="1603836"/>
          </a:xfrm>
          <a:custGeom>
            <a:avLst/>
            <a:gdLst>
              <a:gd name="connsiteX0" fmla="*/ 0 w 6712972"/>
              <a:gd name="connsiteY0" fmla="*/ 0 h 1603836"/>
              <a:gd name="connsiteX1" fmla="*/ 3404461 w 6712972"/>
              <a:gd name="connsiteY1" fmla="*/ 0 h 1603836"/>
              <a:gd name="connsiteX2" fmla="*/ 3404461 w 6712972"/>
              <a:gd name="connsiteY2" fmla="*/ 359196 h 1603836"/>
              <a:gd name="connsiteX3" fmla="*/ 6712972 w 6712972"/>
              <a:gd name="connsiteY3" fmla="*/ 359196 h 1603836"/>
              <a:gd name="connsiteX4" fmla="*/ 6712972 w 6712972"/>
              <a:gd name="connsiteY4" fmla="*/ 1141985 h 1603836"/>
              <a:gd name="connsiteX5" fmla="*/ 3404461 w 6712972"/>
              <a:gd name="connsiteY5" fmla="*/ 1141985 h 1603836"/>
              <a:gd name="connsiteX6" fmla="*/ 3404461 w 6712972"/>
              <a:gd name="connsiteY6" fmla="*/ 1603836 h 1603836"/>
              <a:gd name="connsiteX7" fmla="*/ 0 w 6712972"/>
              <a:gd name="connsiteY7" fmla="*/ 1603836 h 1603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12972" h="1603836">
                <a:moveTo>
                  <a:pt x="0" y="0"/>
                </a:moveTo>
                <a:lnTo>
                  <a:pt x="3404461" y="0"/>
                </a:lnTo>
                <a:lnTo>
                  <a:pt x="3404461" y="359196"/>
                </a:lnTo>
                <a:lnTo>
                  <a:pt x="6712972" y="359196"/>
                </a:lnTo>
                <a:lnTo>
                  <a:pt x="6712972" y="1141985"/>
                </a:lnTo>
                <a:lnTo>
                  <a:pt x="3404461" y="1141985"/>
                </a:lnTo>
                <a:lnTo>
                  <a:pt x="3404461" y="1603836"/>
                </a:lnTo>
                <a:lnTo>
                  <a:pt x="0" y="1603836"/>
                </a:lnTo>
                <a:close/>
              </a:path>
            </a:pathLst>
          </a:custGeom>
          <a:noFill/>
          <a:ln>
            <a:solidFill>
              <a:schemeClr val="accent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7" name="正方形/長方形 96"/>
          <p:cNvSpPr/>
          <p:nvPr/>
        </p:nvSpPr>
        <p:spPr>
          <a:xfrm>
            <a:off x="6959062" y="3600575"/>
            <a:ext cx="1812445" cy="850192"/>
          </a:xfrm>
          <a:prstGeom prst="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クローンセット</a:t>
            </a:r>
            <a:endParaRPr kumimoji="1" lang="en-US" altLang="ja-JP" dirty="0" smtClean="0">
              <a:solidFill>
                <a:schemeClr val="tx1"/>
              </a:solidFill>
            </a:endParaRPr>
          </a:p>
          <a:p>
            <a:pPr algn="ctr"/>
            <a:r>
              <a:rPr kumimoji="1" lang="en-US" altLang="ja-JP" dirty="0" smtClean="0">
                <a:solidFill>
                  <a:schemeClr val="tx1"/>
                </a:solidFill>
              </a:rPr>
              <a:t>(CS)</a:t>
            </a:r>
            <a:endParaRPr kumimoji="1" lang="ja-JP" altLang="en-US" dirty="0">
              <a:solidFill>
                <a:schemeClr val="tx1"/>
              </a:solidFill>
            </a:endParaRPr>
          </a:p>
        </p:txBody>
      </p:sp>
      <p:sp>
        <p:nvSpPr>
          <p:cNvPr id="98" name="コンテンツ プレースホルダー 2"/>
          <p:cNvSpPr txBox="1">
            <a:spLocks/>
          </p:cNvSpPr>
          <p:nvPr/>
        </p:nvSpPr>
        <p:spPr>
          <a:xfrm>
            <a:off x="628650" y="5039197"/>
            <a:ext cx="7886700" cy="127289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dirty="0" smtClean="0"/>
              <a:t>ソフトウェア保守を困難にするといわれている．</a:t>
            </a:r>
            <a:endParaRPr lang="ja-JP" altLang="en-US" dirty="0"/>
          </a:p>
        </p:txBody>
      </p:sp>
      <p:sp>
        <p:nvSpPr>
          <p:cNvPr id="99" name="右矢印 98"/>
          <p:cNvSpPr/>
          <p:nvPr/>
        </p:nvSpPr>
        <p:spPr>
          <a:xfrm>
            <a:off x="513649" y="5587507"/>
            <a:ext cx="705552" cy="59253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0" name="コンテンツ プレースホルダー 2"/>
          <p:cNvSpPr txBox="1">
            <a:spLocks/>
          </p:cNvSpPr>
          <p:nvPr/>
        </p:nvSpPr>
        <p:spPr>
          <a:xfrm>
            <a:off x="1298446" y="5649607"/>
            <a:ext cx="7689219" cy="855464"/>
          </a:xfrm>
          <a:prstGeom prst="rect">
            <a:avLst/>
          </a:prstGeom>
          <a:ln w="28575">
            <a:no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dirty="0" smtClean="0"/>
              <a:t>コードクローンを削減するための　　　　　　研究</a:t>
            </a:r>
            <a:r>
              <a:rPr lang="ja-JP" altLang="en-US" dirty="0"/>
              <a:t>を</a:t>
            </a:r>
            <a:r>
              <a:rPr lang="ja-JP" altLang="en-US" dirty="0" smtClean="0"/>
              <a:t>行ってい</a:t>
            </a:r>
            <a:r>
              <a:rPr lang="ja-JP" altLang="en-US" dirty="0"/>
              <a:t>る</a:t>
            </a:r>
            <a:r>
              <a:rPr lang="ja-JP" altLang="en-US" dirty="0" smtClean="0"/>
              <a:t>．</a:t>
            </a:r>
            <a:endParaRPr lang="en-US" altLang="ja-JP" dirty="0"/>
          </a:p>
        </p:txBody>
      </p:sp>
      <p:sp>
        <p:nvSpPr>
          <p:cNvPr id="111" name="フリーフォーム 110"/>
          <p:cNvSpPr/>
          <p:nvPr/>
        </p:nvSpPr>
        <p:spPr>
          <a:xfrm flipV="1">
            <a:off x="2847375" y="2042134"/>
            <a:ext cx="3249477" cy="1037121"/>
          </a:xfrm>
          <a:custGeom>
            <a:avLst/>
            <a:gdLst>
              <a:gd name="connsiteX0" fmla="*/ 0 w 3249477"/>
              <a:gd name="connsiteY0" fmla="*/ 470115 h 1024830"/>
              <a:gd name="connsiteX1" fmla="*/ 1906291 w 3249477"/>
              <a:gd name="connsiteY1" fmla="*/ 1012555 h 1024830"/>
              <a:gd name="connsiteX2" fmla="*/ 3249477 w 3249477"/>
              <a:gd name="connsiteY2" fmla="*/ 0 h 1024830"/>
            </a:gdLst>
            <a:ahLst/>
            <a:cxnLst>
              <a:cxn ang="0">
                <a:pos x="connsiteX0" y="connsiteY0"/>
              </a:cxn>
              <a:cxn ang="0">
                <a:pos x="connsiteX1" y="connsiteY1"/>
              </a:cxn>
              <a:cxn ang="0">
                <a:pos x="connsiteX2" y="connsiteY2"/>
              </a:cxn>
            </a:cxnLst>
            <a:rect l="l" t="t" r="r" b="b"/>
            <a:pathLst>
              <a:path w="3249477" h="1024830">
                <a:moveTo>
                  <a:pt x="0" y="470115"/>
                </a:moveTo>
                <a:cubicBezTo>
                  <a:pt x="682356" y="780511"/>
                  <a:pt x="1364712" y="1090908"/>
                  <a:pt x="1906291" y="1012555"/>
                </a:cubicBezTo>
                <a:cubicBezTo>
                  <a:pt x="2447871" y="934203"/>
                  <a:pt x="2848674" y="467101"/>
                  <a:pt x="3249477" y="0"/>
                </a:cubicBezTo>
              </a:path>
            </a:pathLst>
          </a:custGeom>
          <a:noFill/>
          <a:ln>
            <a:solidFill>
              <a:schemeClr val="accent6"/>
            </a:solidFill>
            <a:headEnd type="triangl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正方形/長方形 82"/>
          <p:cNvSpPr/>
          <p:nvPr/>
        </p:nvSpPr>
        <p:spPr>
          <a:xfrm>
            <a:off x="4925047" y="1847232"/>
            <a:ext cx="1591160" cy="511445"/>
          </a:xfrm>
          <a:prstGeom prst="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クローンペア</a:t>
            </a:r>
            <a:endParaRPr kumimoji="1" lang="ja-JP" altLang="en-US" dirty="0">
              <a:solidFill>
                <a:schemeClr val="tx1"/>
              </a:solidFill>
            </a:endParaRPr>
          </a:p>
        </p:txBody>
      </p:sp>
    </p:spTree>
    <p:extLst>
      <p:ext uri="{BB962C8B-B14F-4D97-AF65-F5344CB8AC3E}">
        <p14:creationId xmlns:p14="http://schemas.microsoft.com/office/powerpoint/2010/main" val="28859818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40488"/>
            <a:ext cx="7886700" cy="1325563"/>
          </a:xfrm>
        </p:spPr>
        <p:txBody>
          <a:bodyPr>
            <a:normAutofit/>
          </a:bodyPr>
          <a:lstStyle/>
          <a:p>
            <a:r>
              <a:rPr kumimoji="1" lang="ja-JP" altLang="en-US" sz="3600" dirty="0" smtClean="0"/>
              <a:t>これまでの研究のまとめ</a:t>
            </a:r>
            <a:endParaRPr kumimoji="1" lang="ja-JP" altLang="en-US" sz="3600" dirty="0"/>
          </a:p>
        </p:txBody>
      </p:sp>
      <p:sp>
        <p:nvSpPr>
          <p:cNvPr id="3" name="コンテンツ プレースホルダー 2"/>
          <p:cNvSpPr>
            <a:spLocks noGrp="1"/>
          </p:cNvSpPr>
          <p:nvPr>
            <p:ph idx="1"/>
          </p:nvPr>
        </p:nvSpPr>
        <p:spPr>
          <a:xfrm>
            <a:off x="628650" y="1179226"/>
            <a:ext cx="7886700" cy="5678774"/>
          </a:xfrm>
        </p:spPr>
        <p:txBody>
          <a:bodyPr>
            <a:normAutofit/>
          </a:bodyPr>
          <a:lstStyle/>
          <a:p>
            <a:r>
              <a:rPr kumimoji="1" lang="ja-JP" altLang="en-US" dirty="0" smtClean="0"/>
              <a:t>削減可能ソースコード量を算出する上で　　　　　発生する</a:t>
            </a:r>
            <a:r>
              <a:rPr kumimoji="1" lang="en-US" altLang="ja-JP" dirty="0" smtClean="0"/>
              <a:t>2</a:t>
            </a:r>
            <a:r>
              <a:rPr kumimoji="1" lang="ja-JP" altLang="en-US" dirty="0" err="1" smtClean="0"/>
              <a:t>つの</a:t>
            </a:r>
            <a:r>
              <a:rPr kumimoji="1" lang="ja-JP" altLang="en-US" dirty="0" smtClean="0"/>
              <a:t>問題の解決案を提案した．</a:t>
            </a:r>
            <a:endParaRPr kumimoji="1" lang="en-US" altLang="ja-JP" dirty="0" smtClean="0"/>
          </a:p>
          <a:p>
            <a:pPr marL="685800" lvl="2">
              <a:spcBef>
                <a:spcPts val="1000"/>
              </a:spcBef>
            </a:pPr>
            <a:r>
              <a:rPr lang="ja-JP" altLang="en-US" sz="2400" dirty="0"/>
              <a:t>リファクタリング可能性に対しては，                 </a:t>
            </a:r>
            <a:r>
              <a:rPr lang="ja-JP" altLang="en-US" sz="2400" dirty="0" smtClean="0"/>
              <a:t>　　　</a:t>
            </a:r>
            <a:r>
              <a:rPr lang="en-US" altLang="ja-JP" sz="2400" dirty="0" err="1" smtClean="0"/>
              <a:t>JDeodorant</a:t>
            </a:r>
            <a:r>
              <a:rPr lang="ja-JP" altLang="en-US" sz="2400" dirty="0"/>
              <a:t>の機能を利用して判定した</a:t>
            </a:r>
            <a:r>
              <a:rPr lang="ja-JP" altLang="en-US" sz="2400" dirty="0" smtClean="0"/>
              <a:t>．</a:t>
            </a:r>
            <a:endParaRPr kumimoji="1" lang="en-US" altLang="ja-JP" dirty="0" smtClean="0"/>
          </a:p>
          <a:p>
            <a:pPr lvl="1"/>
            <a:r>
              <a:rPr kumimoji="1" lang="ja-JP" altLang="en-US" dirty="0" smtClean="0"/>
              <a:t>オーバーラップは</a:t>
            </a:r>
            <a:r>
              <a:rPr lang="ja-JP" altLang="en-US" dirty="0" smtClean="0"/>
              <a:t>貪欲</a:t>
            </a:r>
            <a:r>
              <a:rPr lang="ja-JP" altLang="en-US" dirty="0"/>
              <a:t>法</a:t>
            </a:r>
            <a:r>
              <a:rPr kumimoji="1" lang="ja-JP" altLang="en-US" dirty="0" smtClean="0"/>
              <a:t>を用いた．</a:t>
            </a:r>
            <a:endParaRPr kumimoji="1" lang="en-US" altLang="ja-JP" dirty="0" smtClean="0"/>
          </a:p>
          <a:p>
            <a:pPr lvl="1"/>
            <a:endParaRPr kumimoji="1" lang="en-US" altLang="ja-JP" dirty="0" smtClean="0"/>
          </a:p>
          <a:p>
            <a:r>
              <a:rPr kumimoji="1" lang="en-US" altLang="ja-JP" dirty="0" smtClean="0"/>
              <a:t>7</a:t>
            </a:r>
            <a:r>
              <a:rPr kumimoji="1" lang="ja-JP" altLang="en-US" dirty="0" err="1" smtClean="0"/>
              <a:t>つの</a:t>
            </a:r>
            <a:r>
              <a:rPr kumimoji="1" lang="en-US" altLang="ja-JP" dirty="0" smtClean="0"/>
              <a:t>OSS</a:t>
            </a:r>
            <a:r>
              <a:rPr kumimoji="1" lang="ja-JP" altLang="en-US" dirty="0" smtClean="0"/>
              <a:t>に対して削減可能ソースコード量を　　調査した．</a:t>
            </a:r>
            <a:endParaRPr kumimoji="1" lang="en-US" altLang="ja-JP" dirty="0" smtClean="0"/>
          </a:p>
          <a:p>
            <a:pPr lvl="1"/>
            <a:r>
              <a:rPr lang="ja-JP" altLang="en-US" dirty="0" smtClean="0"/>
              <a:t>コードクローン</a:t>
            </a:r>
            <a:r>
              <a:rPr lang="ja-JP" altLang="en-US" dirty="0"/>
              <a:t>行数</a:t>
            </a:r>
            <a:r>
              <a:rPr lang="ja-JP" altLang="en-US" dirty="0" smtClean="0"/>
              <a:t>のうち，</a:t>
            </a:r>
            <a:r>
              <a:rPr lang="ja-JP" altLang="en-US" u="sng" dirty="0"/>
              <a:t>およそ</a:t>
            </a:r>
            <a:r>
              <a:rPr lang="en-US" altLang="ja-JP" u="sng" dirty="0"/>
              <a:t>5%</a:t>
            </a:r>
            <a:r>
              <a:rPr lang="ja-JP" altLang="en-US" u="sng" dirty="0"/>
              <a:t>から</a:t>
            </a:r>
            <a:r>
              <a:rPr lang="en-US" altLang="ja-JP" u="sng" dirty="0"/>
              <a:t>6%</a:t>
            </a:r>
            <a:r>
              <a:rPr lang="ja-JP" altLang="en-US" dirty="0" smtClean="0"/>
              <a:t>が</a:t>
            </a:r>
            <a:r>
              <a:rPr lang="ja-JP" altLang="en-US" dirty="0"/>
              <a:t>　</a:t>
            </a:r>
            <a:r>
              <a:rPr lang="ja-JP" altLang="en-US" dirty="0" smtClean="0"/>
              <a:t>　　　削減可能であることが判明した．</a:t>
            </a:r>
            <a:endParaRPr lang="en-US" altLang="ja-JP" dirty="0" smtClean="0"/>
          </a:p>
          <a:p>
            <a:pPr lvl="1"/>
            <a:r>
              <a:rPr lang="ja-JP" altLang="en-US" dirty="0" smtClean="0"/>
              <a:t>削減可能ソースコード</a:t>
            </a:r>
            <a:r>
              <a:rPr lang="ja-JP" altLang="en-US" dirty="0"/>
              <a:t>量</a:t>
            </a:r>
            <a:r>
              <a:rPr lang="ja-JP" altLang="en-US" dirty="0" smtClean="0"/>
              <a:t>は工夫次第で　　　　　　増加しうる可能性がある．</a:t>
            </a:r>
            <a:endParaRPr lang="en-US" altLang="ja-JP" dirty="0" smtClean="0"/>
          </a:p>
          <a:p>
            <a:pPr lvl="1"/>
            <a:r>
              <a:rPr lang="ja-JP" altLang="en-US" dirty="0" smtClean="0"/>
              <a:t>推定は手作業によるリファクタリングと同等の結果を期待できる．</a:t>
            </a:r>
            <a:endParaRPr lang="en-US" altLang="ja-JP" dirty="0" smtClean="0"/>
          </a:p>
        </p:txBody>
      </p:sp>
      <p:sp>
        <p:nvSpPr>
          <p:cNvPr id="4" name="スライド番号プレースホルダー 3"/>
          <p:cNvSpPr>
            <a:spLocks noGrp="1"/>
          </p:cNvSpPr>
          <p:nvPr>
            <p:ph type="sldNum" sz="quarter" idx="12"/>
          </p:nvPr>
        </p:nvSpPr>
        <p:spPr/>
        <p:txBody>
          <a:bodyPr/>
          <a:lstStyle/>
          <a:p>
            <a:fld id="{4AEC7FC7-75C2-4DD0-8F61-EBC3BAC5091F}" type="slidenum">
              <a:rPr lang="ja-JP" altLang="en-US" smtClean="0"/>
              <a:pPr/>
              <a:t>20</a:t>
            </a:fld>
            <a:endParaRPr lang="ja-JP" altLang="en-US" dirty="0"/>
          </a:p>
        </p:txBody>
      </p:sp>
    </p:spTree>
    <p:extLst>
      <p:ext uri="{BB962C8B-B14F-4D97-AF65-F5344CB8AC3E}">
        <p14:creationId xmlns:p14="http://schemas.microsoft.com/office/powerpoint/2010/main" val="33190762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20547"/>
            <a:ext cx="7886700" cy="1325563"/>
          </a:xfrm>
        </p:spPr>
        <p:txBody>
          <a:bodyPr>
            <a:normAutofit/>
          </a:bodyPr>
          <a:lstStyle/>
          <a:p>
            <a:r>
              <a:rPr kumimoji="1" lang="ja-JP" altLang="en-US" sz="3600" dirty="0" smtClean="0"/>
              <a:t>コードクローンの</a:t>
            </a:r>
            <a:r>
              <a:rPr lang="ja-JP" altLang="en-US" sz="3600" dirty="0"/>
              <a:t>リファクタリング</a:t>
            </a:r>
            <a:endParaRPr kumimoji="1" lang="ja-JP" altLang="en-US" sz="3600" dirty="0"/>
          </a:p>
        </p:txBody>
      </p:sp>
      <p:sp>
        <p:nvSpPr>
          <p:cNvPr id="3" name="コンテンツ プレースホルダー 2"/>
          <p:cNvSpPr>
            <a:spLocks noGrp="1"/>
          </p:cNvSpPr>
          <p:nvPr>
            <p:ph idx="1"/>
          </p:nvPr>
        </p:nvSpPr>
        <p:spPr>
          <a:xfrm>
            <a:off x="628650" y="1179225"/>
            <a:ext cx="7886700" cy="1565069"/>
          </a:xfrm>
        </p:spPr>
        <p:txBody>
          <a:bodyPr>
            <a:normAutofit/>
          </a:bodyPr>
          <a:lstStyle/>
          <a:p>
            <a:r>
              <a:rPr kumimoji="1" lang="ja-JP" altLang="en-US" dirty="0" smtClean="0"/>
              <a:t>外部的な振る舞いを保ったまま，　　　　　　同一の処理内容を</a:t>
            </a:r>
            <a:r>
              <a:rPr kumimoji="1" lang="en-US" altLang="ja-JP" dirty="0" smtClean="0"/>
              <a:t>1</a:t>
            </a:r>
            <a:r>
              <a:rPr kumimoji="1" lang="ja-JP" altLang="en-US" dirty="0" err="1" smtClean="0"/>
              <a:t>つに</a:t>
            </a:r>
            <a:r>
              <a:rPr kumimoji="1" lang="ja-JP" altLang="en-US" dirty="0" smtClean="0"/>
              <a:t>まとめること．</a:t>
            </a:r>
            <a:endParaRPr kumimoji="1" lang="en-US" altLang="ja-JP" dirty="0" smtClean="0"/>
          </a:p>
          <a:p>
            <a:pPr lvl="1"/>
            <a:r>
              <a:rPr lang="ja-JP" altLang="en-US" dirty="0" smtClean="0"/>
              <a:t>ソフトウェア</a:t>
            </a:r>
            <a:r>
              <a:rPr lang="ja-JP" altLang="en-US" dirty="0"/>
              <a:t>保守</a:t>
            </a:r>
            <a:r>
              <a:rPr lang="ja-JP" altLang="en-US" dirty="0" smtClean="0"/>
              <a:t>を</a:t>
            </a:r>
            <a:r>
              <a:rPr lang="ja-JP" altLang="en-US" dirty="0"/>
              <a:t>容易</a:t>
            </a:r>
            <a:r>
              <a:rPr lang="ja-JP" altLang="en-US" dirty="0" smtClean="0"/>
              <a:t>にする．</a:t>
            </a:r>
            <a:endParaRPr kumimoji="1" lang="ja-JP" altLang="en-US" dirty="0"/>
          </a:p>
        </p:txBody>
      </p:sp>
      <p:sp>
        <p:nvSpPr>
          <p:cNvPr id="4" name="スライド番号プレースホルダー 3"/>
          <p:cNvSpPr>
            <a:spLocks noGrp="1"/>
          </p:cNvSpPr>
          <p:nvPr>
            <p:ph type="sldNum" sz="quarter" idx="12"/>
          </p:nvPr>
        </p:nvSpPr>
        <p:spPr/>
        <p:txBody>
          <a:bodyPr/>
          <a:lstStyle/>
          <a:p>
            <a:fld id="{BE4C3425-F80C-4DE5-B4FA-BE95EC5A6860}" type="slidenum">
              <a:rPr lang="ja-JP" altLang="en-US" smtClean="0"/>
              <a:pPr/>
              <a:t>3</a:t>
            </a:fld>
            <a:endParaRPr lang="ja-JP" altLang="en-US" dirty="0"/>
          </a:p>
        </p:txBody>
      </p:sp>
      <p:sp>
        <p:nvSpPr>
          <p:cNvPr id="5" name="メモ 4"/>
          <p:cNvSpPr/>
          <p:nvPr/>
        </p:nvSpPr>
        <p:spPr>
          <a:xfrm rot="10800000" flipH="1">
            <a:off x="1217849" y="2418551"/>
            <a:ext cx="1830402" cy="2286000"/>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6" name="フリーフォーム 5"/>
          <p:cNvSpPr/>
          <p:nvPr/>
        </p:nvSpPr>
        <p:spPr>
          <a:xfrm>
            <a:off x="1489955" y="2758149"/>
            <a:ext cx="1286190" cy="473345"/>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フリーフォーム 6"/>
          <p:cNvSpPr/>
          <p:nvPr/>
        </p:nvSpPr>
        <p:spPr>
          <a:xfrm>
            <a:off x="1489954" y="3455427"/>
            <a:ext cx="1286190" cy="473345"/>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テキスト ボックス 7"/>
          <p:cNvSpPr txBox="1"/>
          <p:nvPr/>
        </p:nvSpPr>
        <p:spPr>
          <a:xfrm>
            <a:off x="460613" y="4827012"/>
            <a:ext cx="3767378" cy="400110"/>
          </a:xfrm>
          <a:prstGeom prst="rect">
            <a:avLst/>
          </a:prstGeom>
          <a:noFill/>
        </p:spPr>
        <p:txBody>
          <a:bodyPr wrap="none" rtlCol="0">
            <a:spAutoFit/>
          </a:bodyPr>
          <a:lstStyle/>
          <a:p>
            <a:r>
              <a:rPr lang="ja-JP" altLang="en-US" sz="2000" dirty="0"/>
              <a:t>リファクタリング</a:t>
            </a:r>
            <a:r>
              <a:rPr kumimoji="1" lang="ja-JP" altLang="en-US" sz="2000" dirty="0" smtClean="0"/>
              <a:t>前ファイル</a:t>
            </a:r>
            <a:r>
              <a:rPr kumimoji="1" lang="en-US" altLang="ja-JP" sz="2000" dirty="0" smtClean="0"/>
              <a:t>A</a:t>
            </a:r>
            <a:r>
              <a:rPr kumimoji="1" lang="en-US" altLang="ja-JP" sz="1200" dirty="0" smtClean="0"/>
              <a:t>1</a:t>
            </a:r>
            <a:endParaRPr kumimoji="1" lang="ja-JP" altLang="en-US" sz="2000" dirty="0"/>
          </a:p>
        </p:txBody>
      </p:sp>
      <p:sp>
        <p:nvSpPr>
          <p:cNvPr id="12" name="メモ 11"/>
          <p:cNvSpPr/>
          <p:nvPr/>
        </p:nvSpPr>
        <p:spPr>
          <a:xfrm rot="10800000" flipH="1">
            <a:off x="5807930" y="2418551"/>
            <a:ext cx="1830402" cy="2286000"/>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3" name="テキスト ボックス 12"/>
          <p:cNvSpPr txBox="1"/>
          <p:nvPr/>
        </p:nvSpPr>
        <p:spPr>
          <a:xfrm>
            <a:off x="4710342" y="4845173"/>
            <a:ext cx="3767378" cy="400110"/>
          </a:xfrm>
          <a:prstGeom prst="rect">
            <a:avLst/>
          </a:prstGeom>
          <a:noFill/>
        </p:spPr>
        <p:txBody>
          <a:bodyPr wrap="none" rtlCol="0">
            <a:spAutoFit/>
          </a:bodyPr>
          <a:lstStyle/>
          <a:p>
            <a:r>
              <a:rPr lang="ja-JP" altLang="en-US" sz="2000" dirty="0"/>
              <a:t>リファクタリング</a:t>
            </a:r>
            <a:r>
              <a:rPr kumimoji="1" lang="ja-JP" altLang="en-US" sz="2000" dirty="0" smtClean="0"/>
              <a:t>後ファイル</a:t>
            </a:r>
            <a:r>
              <a:rPr kumimoji="1" lang="en-US" altLang="ja-JP" sz="2000" dirty="0" smtClean="0"/>
              <a:t>A</a:t>
            </a:r>
            <a:r>
              <a:rPr lang="en-US" altLang="ja-JP" sz="1200" dirty="0"/>
              <a:t>2</a:t>
            </a:r>
            <a:endParaRPr kumimoji="1" lang="ja-JP" altLang="en-US" sz="2000" dirty="0"/>
          </a:p>
        </p:txBody>
      </p:sp>
      <p:sp>
        <p:nvSpPr>
          <p:cNvPr id="14" name="正方形/長方形 13"/>
          <p:cNvSpPr/>
          <p:nvPr/>
        </p:nvSpPr>
        <p:spPr>
          <a:xfrm>
            <a:off x="6070169" y="2836649"/>
            <a:ext cx="1343190" cy="45719"/>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6070169" y="3538691"/>
            <a:ext cx="1343190" cy="45719"/>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フリーフォーム 15"/>
          <p:cNvSpPr/>
          <p:nvPr/>
        </p:nvSpPr>
        <p:spPr>
          <a:xfrm>
            <a:off x="6070169" y="4042263"/>
            <a:ext cx="1286190" cy="473345"/>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7" name="フリーフォーム 16"/>
          <p:cNvSpPr/>
          <p:nvPr/>
        </p:nvSpPr>
        <p:spPr>
          <a:xfrm>
            <a:off x="7351363" y="3558793"/>
            <a:ext cx="506483" cy="650929"/>
          </a:xfrm>
          <a:custGeom>
            <a:avLst/>
            <a:gdLst>
              <a:gd name="connsiteX0" fmla="*/ 0 w 506483"/>
              <a:gd name="connsiteY0" fmla="*/ 650929 h 650929"/>
              <a:gd name="connsiteX1" fmla="*/ 506278 w 506483"/>
              <a:gd name="connsiteY1" fmla="*/ 294468 h 650929"/>
              <a:gd name="connsiteX2" fmla="*/ 67159 w 506483"/>
              <a:gd name="connsiteY2" fmla="*/ 0 h 650929"/>
              <a:gd name="connsiteX3" fmla="*/ 67159 w 506483"/>
              <a:gd name="connsiteY3" fmla="*/ 0 h 650929"/>
            </a:gdLst>
            <a:ahLst/>
            <a:cxnLst>
              <a:cxn ang="0">
                <a:pos x="connsiteX0" y="connsiteY0"/>
              </a:cxn>
              <a:cxn ang="0">
                <a:pos x="connsiteX1" y="connsiteY1"/>
              </a:cxn>
              <a:cxn ang="0">
                <a:pos x="connsiteX2" y="connsiteY2"/>
              </a:cxn>
              <a:cxn ang="0">
                <a:pos x="connsiteX3" y="connsiteY3"/>
              </a:cxn>
            </a:cxnLst>
            <a:rect l="l" t="t" r="r" b="b"/>
            <a:pathLst>
              <a:path w="506483" h="650929">
                <a:moveTo>
                  <a:pt x="0" y="650929"/>
                </a:moveTo>
                <a:cubicBezTo>
                  <a:pt x="247542" y="526942"/>
                  <a:pt x="495085" y="402956"/>
                  <a:pt x="506278" y="294468"/>
                </a:cubicBezTo>
                <a:cubicBezTo>
                  <a:pt x="517471" y="185980"/>
                  <a:pt x="67159" y="0"/>
                  <a:pt x="67159" y="0"/>
                </a:cubicBezTo>
                <a:lnTo>
                  <a:pt x="67159" y="0"/>
                </a:lnTo>
              </a:path>
            </a:pathLst>
          </a:custGeom>
          <a:noFill/>
          <a:ln>
            <a:solidFill>
              <a:schemeClr val="accent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フリーフォーム 18"/>
          <p:cNvSpPr/>
          <p:nvPr/>
        </p:nvSpPr>
        <p:spPr>
          <a:xfrm>
            <a:off x="7356529" y="2871702"/>
            <a:ext cx="1121191" cy="1338020"/>
          </a:xfrm>
          <a:custGeom>
            <a:avLst/>
            <a:gdLst>
              <a:gd name="connsiteX0" fmla="*/ 0 w 1121191"/>
              <a:gd name="connsiteY0" fmla="*/ 1338020 h 1338020"/>
              <a:gd name="connsiteX1" fmla="*/ 1121044 w 1121191"/>
              <a:gd name="connsiteY1" fmla="*/ 764583 h 1338020"/>
              <a:gd name="connsiteX2" fmla="*/ 61993 w 1121191"/>
              <a:gd name="connsiteY2" fmla="*/ 0 h 1338020"/>
            </a:gdLst>
            <a:ahLst/>
            <a:cxnLst>
              <a:cxn ang="0">
                <a:pos x="connsiteX0" y="connsiteY0"/>
              </a:cxn>
              <a:cxn ang="0">
                <a:pos x="connsiteX1" y="connsiteY1"/>
              </a:cxn>
              <a:cxn ang="0">
                <a:pos x="connsiteX2" y="connsiteY2"/>
              </a:cxn>
            </a:cxnLst>
            <a:rect l="l" t="t" r="r" b="b"/>
            <a:pathLst>
              <a:path w="1121191" h="1338020">
                <a:moveTo>
                  <a:pt x="0" y="1338020"/>
                </a:moveTo>
                <a:cubicBezTo>
                  <a:pt x="555356" y="1162803"/>
                  <a:pt x="1110712" y="987586"/>
                  <a:pt x="1121044" y="764583"/>
                </a:cubicBezTo>
                <a:cubicBezTo>
                  <a:pt x="1131376" y="541580"/>
                  <a:pt x="596684" y="270790"/>
                  <a:pt x="61993" y="0"/>
                </a:cubicBezTo>
              </a:path>
            </a:pathLst>
          </a:custGeom>
          <a:noFill/>
          <a:ln>
            <a:solidFill>
              <a:schemeClr val="accent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1537232" y="2803868"/>
            <a:ext cx="1167539" cy="242473"/>
          </a:xfrm>
          <a:prstGeom prst="rect">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smtClean="0">
                <a:solidFill>
                  <a:schemeClr val="tx1"/>
                </a:solidFill>
              </a:rPr>
              <a:t>コード</a:t>
            </a:r>
            <a:r>
              <a:rPr lang="ja-JP" altLang="en-US" sz="1100" dirty="0">
                <a:solidFill>
                  <a:schemeClr val="tx1"/>
                </a:solidFill>
              </a:rPr>
              <a:t>クローン</a:t>
            </a:r>
            <a:endParaRPr kumimoji="1" lang="ja-JP" altLang="en-US" sz="1100" dirty="0">
              <a:solidFill>
                <a:schemeClr val="tx1"/>
              </a:solidFill>
            </a:endParaRPr>
          </a:p>
        </p:txBody>
      </p:sp>
      <p:sp>
        <p:nvSpPr>
          <p:cNvPr id="22" name="正方形/長方形 21"/>
          <p:cNvSpPr/>
          <p:nvPr/>
        </p:nvSpPr>
        <p:spPr>
          <a:xfrm>
            <a:off x="1549279" y="3505910"/>
            <a:ext cx="1167539" cy="242473"/>
          </a:xfrm>
          <a:prstGeom prst="rect">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smtClean="0">
                <a:solidFill>
                  <a:schemeClr val="tx1"/>
                </a:solidFill>
              </a:rPr>
              <a:t>コード</a:t>
            </a:r>
            <a:r>
              <a:rPr lang="ja-JP" altLang="en-US" sz="1100" dirty="0">
                <a:solidFill>
                  <a:schemeClr val="tx1"/>
                </a:solidFill>
              </a:rPr>
              <a:t>クローン</a:t>
            </a:r>
            <a:endParaRPr kumimoji="1" lang="ja-JP" altLang="en-US" sz="1100" dirty="0">
              <a:solidFill>
                <a:schemeClr val="tx1"/>
              </a:solidFill>
            </a:endParaRPr>
          </a:p>
        </p:txBody>
      </p:sp>
      <p:sp>
        <p:nvSpPr>
          <p:cNvPr id="24" name="正方形/長方形 23"/>
          <p:cNvSpPr/>
          <p:nvPr/>
        </p:nvSpPr>
        <p:spPr>
          <a:xfrm>
            <a:off x="6129494" y="4088485"/>
            <a:ext cx="1167539" cy="242473"/>
          </a:xfrm>
          <a:prstGeom prst="rect">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smtClean="0">
                <a:solidFill>
                  <a:schemeClr val="tx1"/>
                </a:solidFill>
              </a:rPr>
              <a:t>共通メソッド</a:t>
            </a:r>
            <a:endParaRPr kumimoji="1" lang="ja-JP" altLang="en-US" sz="1100" dirty="0">
              <a:solidFill>
                <a:schemeClr val="tx1"/>
              </a:solidFill>
            </a:endParaRPr>
          </a:p>
        </p:txBody>
      </p:sp>
      <p:sp>
        <p:nvSpPr>
          <p:cNvPr id="26" name="正方形/長方形 25"/>
          <p:cNvSpPr/>
          <p:nvPr/>
        </p:nvSpPr>
        <p:spPr>
          <a:xfrm>
            <a:off x="6139360" y="3449627"/>
            <a:ext cx="1167539" cy="242473"/>
          </a:xfrm>
          <a:prstGeom prst="rect">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smtClean="0">
                <a:solidFill>
                  <a:schemeClr val="tx1"/>
                </a:solidFill>
              </a:rPr>
              <a:t>呼び出し文</a:t>
            </a:r>
            <a:endParaRPr kumimoji="1" lang="ja-JP" altLang="en-US" sz="1100" dirty="0">
              <a:solidFill>
                <a:schemeClr val="tx1"/>
              </a:solidFill>
            </a:endParaRPr>
          </a:p>
        </p:txBody>
      </p:sp>
      <p:sp>
        <p:nvSpPr>
          <p:cNvPr id="27" name="正方形/長方形 26"/>
          <p:cNvSpPr/>
          <p:nvPr/>
        </p:nvSpPr>
        <p:spPr>
          <a:xfrm>
            <a:off x="6139359" y="2759228"/>
            <a:ext cx="1167539" cy="242473"/>
          </a:xfrm>
          <a:prstGeom prst="rect">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smtClean="0">
                <a:solidFill>
                  <a:schemeClr val="tx1"/>
                </a:solidFill>
              </a:rPr>
              <a:t>呼び出し文</a:t>
            </a:r>
            <a:endParaRPr kumimoji="1" lang="ja-JP" altLang="en-US" sz="1100" dirty="0">
              <a:solidFill>
                <a:schemeClr val="tx1"/>
              </a:solidFill>
            </a:endParaRPr>
          </a:p>
        </p:txBody>
      </p:sp>
      <p:cxnSp>
        <p:nvCxnSpPr>
          <p:cNvPr id="29" name="直線矢印コネクタ 28"/>
          <p:cNvCxnSpPr>
            <a:endCxn id="14" idx="1"/>
          </p:cNvCxnSpPr>
          <p:nvPr/>
        </p:nvCxnSpPr>
        <p:spPr>
          <a:xfrm flipV="1">
            <a:off x="2781078" y="2859509"/>
            <a:ext cx="3289091" cy="5608"/>
          </a:xfrm>
          <a:prstGeom prst="straightConnector1">
            <a:avLst/>
          </a:prstGeom>
          <a:ln w="127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a:endCxn id="15" idx="1"/>
          </p:cNvCxnSpPr>
          <p:nvPr/>
        </p:nvCxnSpPr>
        <p:spPr>
          <a:xfrm flipV="1">
            <a:off x="2781078" y="3561551"/>
            <a:ext cx="3289091" cy="17594"/>
          </a:xfrm>
          <a:prstGeom prst="straightConnector1">
            <a:avLst/>
          </a:prstGeom>
          <a:ln w="127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33" name="角丸四角形 32"/>
          <p:cNvSpPr/>
          <p:nvPr/>
        </p:nvSpPr>
        <p:spPr>
          <a:xfrm>
            <a:off x="3511662" y="2933238"/>
            <a:ext cx="1952787" cy="577444"/>
          </a:xfrm>
          <a:prstGeom prst="round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呼び出し文への置換</a:t>
            </a:r>
            <a:endParaRPr kumimoji="1" lang="ja-JP" altLang="en-US" dirty="0">
              <a:solidFill>
                <a:schemeClr val="tx1"/>
              </a:solidFill>
            </a:endParaRPr>
          </a:p>
        </p:txBody>
      </p:sp>
      <p:sp>
        <p:nvSpPr>
          <p:cNvPr id="34" name="コンテンツ プレースホルダー 2"/>
          <p:cNvSpPr txBox="1">
            <a:spLocks/>
          </p:cNvSpPr>
          <p:nvPr/>
        </p:nvSpPr>
        <p:spPr>
          <a:xfrm>
            <a:off x="628650" y="5433962"/>
            <a:ext cx="7886700" cy="1131501"/>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514350" indent="-514350">
              <a:buFont typeface="+mj-lt"/>
              <a:buAutoNum type="arabicPeriod"/>
            </a:pPr>
            <a:r>
              <a:rPr lang="ja-JP" altLang="en-US" dirty="0" smtClean="0"/>
              <a:t>共通のメソッドを新しく作成する．</a:t>
            </a:r>
            <a:endParaRPr lang="en-US" altLang="ja-JP" dirty="0" smtClean="0"/>
          </a:p>
          <a:p>
            <a:pPr marL="514350" indent="-514350">
              <a:buFont typeface="+mj-lt"/>
              <a:buAutoNum type="arabicPeriod"/>
            </a:pPr>
            <a:r>
              <a:rPr lang="ja-JP" altLang="en-US" dirty="0" smtClean="0"/>
              <a:t>コードクローンを共通メソッドの呼び出し文に　置換する．</a:t>
            </a:r>
            <a:endParaRPr lang="ja-JP" altLang="en-US" dirty="0"/>
          </a:p>
        </p:txBody>
      </p:sp>
    </p:spTree>
    <p:extLst>
      <p:ext uri="{BB962C8B-B14F-4D97-AF65-F5344CB8AC3E}">
        <p14:creationId xmlns:p14="http://schemas.microsoft.com/office/powerpoint/2010/main" val="7834490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42029"/>
            <a:ext cx="7886700" cy="1325563"/>
          </a:xfrm>
        </p:spPr>
        <p:txBody>
          <a:bodyPr>
            <a:normAutofit/>
          </a:bodyPr>
          <a:lstStyle/>
          <a:p>
            <a:r>
              <a:rPr kumimoji="1" lang="ja-JP" altLang="en-US" sz="3600" dirty="0" smtClean="0"/>
              <a:t>削減可能ソースコード量</a:t>
            </a:r>
            <a:endParaRPr kumimoji="1" lang="ja-JP" altLang="en-US" sz="3600" dirty="0"/>
          </a:p>
        </p:txBody>
      </p:sp>
      <p:sp>
        <p:nvSpPr>
          <p:cNvPr id="3" name="コンテンツ プレースホルダー 2"/>
          <p:cNvSpPr>
            <a:spLocks noGrp="1"/>
          </p:cNvSpPr>
          <p:nvPr>
            <p:ph idx="1"/>
          </p:nvPr>
        </p:nvSpPr>
        <p:spPr>
          <a:xfrm>
            <a:off x="628650" y="1116701"/>
            <a:ext cx="7886700" cy="5060262"/>
          </a:xfrm>
        </p:spPr>
        <p:txBody>
          <a:bodyPr/>
          <a:lstStyle/>
          <a:p>
            <a:r>
              <a:rPr lang="en-US" altLang="ja-JP" dirty="0" smtClean="0"/>
              <a:t>CS</a:t>
            </a:r>
            <a:r>
              <a:rPr kumimoji="1" lang="ja-JP" altLang="en-US" dirty="0" smtClean="0"/>
              <a:t>の</a:t>
            </a:r>
            <a:r>
              <a:rPr lang="ja-JP" altLang="en-US" dirty="0"/>
              <a:t>リファクタリング</a:t>
            </a:r>
            <a:r>
              <a:rPr kumimoji="1" lang="ja-JP" altLang="en-US" dirty="0" smtClean="0"/>
              <a:t>前後で　　　　　　　減少するソースコード行数を表す．</a:t>
            </a:r>
            <a:endParaRPr kumimoji="1" lang="en-US" altLang="ja-JP" dirty="0" smtClean="0"/>
          </a:p>
          <a:p>
            <a:pPr lvl="1"/>
            <a:r>
              <a:rPr lang="ja-JP" altLang="en-US" dirty="0" smtClean="0"/>
              <a:t>ソフトウェア</a:t>
            </a:r>
            <a:r>
              <a:rPr lang="ja-JP" altLang="en-US" dirty="0"/>
              <a:t>保守</a:t>
            </a:r>
            <a:r>
              <a:rPr lang="ja-JP" altLang="en-US" dirty="0" smtClean="0"/>
              <a:t>は，行数が増加するほど困難に　なるといわれている．</a:t>
            </a:r>
            <a:endParaRPr lang="en-US" altLang="ja-JP" dirty="0" smtClean="0"/>
          </a:p>
          <a:p>
            <a:pPr lvl="1"/>
            <a:r>
              <a:rPr kumimoji="1" lang="ja-JP" altLang="en-US" dirty="0" smtClean="0"/>
              <a:t>ファイル</a:t>
            </a:r>
            <a:r>
              <a:rPr lang="en-US" altLang="ja-JP" dirty="0" smtClean="0"/>
              <a:t>A</a:t>
            </a:r>
            <a:r>
              <a:rPr lang="en-US" altLang="ja-JP" sz="1400" dirty="0"/>
              <a:t>1</a:t>
            </a:r>
            <a:r>
              <a:rPr lang="ja-JP" altLang="en-US" dirty="0" smtClean="0"/>
              <a:t>の行数と</a:t>
            </a:r>
            <a:r>
              <a:rPr lang="ja-JP" altLang="en-US" dirty="0"/>
              <a:t>ファイル</a:t>
            </a:r>
            <a:r>
              <a:rPr lang="en-US" altLang="ja-JP" dirty="0" smtClean="0"/>
              <a:t>A</a:t>
            </a:r>
            <a:r>
              <a:rPr lang="en-US" altLang="ja-JP" sz="1200" dirty="0"/>
              <a:t>2</a:t>
            </a:r>
            <a:r>
              <a:rPr lang="ja-JP" altLang="en-US" dirty="0" smtClean="0"/>
              <a:t>の行数との差を　　意味する．</a:t>
            </a:r>
            <a:endParaRPr lang="ja-JP" altLang="en-US" dirty="0"/>
          </a:p>
          <a:p>
            <a:pPr lvl="1"/>
            <a:endParaRPr kumimoji="1" lang="en-US" altLang="ja-JP" dirty="0" smtClean="0"/>
          </a:p>
        </p:txBody>
      </p:sp>
      <p:sp>
        <p:nvSpPr>
          <p:cNvPr id="4" name="スライド番号プレースホルダー 3"/>
          <p:cNvSpPr>
            <a:spLocks noGrp="1"/>
          </p:cNvSpPr>
          <p:nvPr>
            <p:ph type="sldNum" sz="quarter" idx="12"/>
          </p:nvPr>
        </p:nvSpPr>
        <p:spPr/>
        <p:txBody>
          <a:bodyPr/>
          <a:lstStyle/>
          <a:p>
            <a:fld id="{BE4C3425-F80C-4DE5-B4FA-BE95EC5A6860}" type="slidenum">
              <a:rPr lang="ja-JP" altLang="en-US" smtClean="0"/>
              <a:pPr/>
              <a:t>4</a:t>
            </a:fld>
            <a:endParaRPr lang="ja-JP" altLang="en-US" dirty="0"/>
          </a:p>
        </p:txBody>
      </p:sp>
      <p:sp>
        <p:nvSpPr>
          <p:cNvPr id="5" name="メモ 4"/>
          <p:cNvSpPr/>
          <p:nvPr/>
        </p:nvSpPr>
        <p:spPr>
          <a:xfrm rot="10800000" flipH="1">
            <a:off x="1217849" y="3493151"/>
            <a:ext cx="1830402" cy="2286000"/>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6" name="フリーフォーム 5"/>
          <p:cNvSpPr/>
          <p:nvPr/>
        </p:nvSpPr>
        <p:spPr>
          <a:xfrm>
            <a:off x="1489955" y="3832749"/>
            <a:ext cx="1286190" cy="473345"/>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フリーフォーム 6"/>
          <p:cNvSpPr/>
          <p:nvPr/>
        </p:nvSpPr>
        <p:spPr>
          <a:xfrm>
            <a:off x="1489954" y="4530027"/>
            <a:ext cx="1286190" cy="473345"/>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テキスト ボックス 7"/>
          <p:cNvSpPr txBox="1"/>
          <p:nvPr/>
        </p:nvSpPr>
        <p:spPr>
          <a:xfrm>
            <a:off x="460613" y="5901612"/>
            <a:ext cx="3767378" cy="400110"/>
          </a:xfrm>
          <a:prstGeom prst="rect">
            <a:avLst/>
          </a:prstGeom>
          <a:noFill/>
        </p:spPr>
        <p:txBody>
          <a:bodyPr wrap="none" rtlCol="0">
            <a:spAutoFit/>
          </a:bodyPr>
          <a:lstStyle/>
          <a:p>
            <a:r>
              <a:rPr lang="ja-JP" altLang="en-US" sz="2000" dirty="0"/>
              <a:t>リファクタリング</a:t>
            </a:r>
            <a:r>
              <a:rPr kumimoji="1" lang="ja-JP" altLang="en-US" sz="2000" dirty="0" smtClean="0"/>
              <a:t>前ファイル</a:t>
            </a:r>
            <a:r>
              <a:rPr kumimoji="1" lang="en-US" altLang="ja-JP" sz="2000" dirty="0" smtClean="0"/>
              <a:t>A</a:t>
            </a:r>
            <a:r>
              <a:rPr kumimoji="1" lang="en-US" altLang="ja-JP" sz="1200" dirty="0" smtClean="0"/>
              <a:t>1</a:t>
            </a:r>
            <a:endParaRPr kumimoji="1" lang="ja-JP" altLang="en-US" sz="2000" dirty="0"/>
          </a:p>
        </p:txBody>
      </p:sp>
      <p:sp>
        <p:nvSpPr>
          <p:cNvPr id="9" name="メモ 8"/>
          <p:cNvSpPr/>
          <p:nvPr/>
        </p:nvSpPr>
        <p:spPr>
          <a:xfrm rot="10800000" flipH="1">
            <a:off x="5807930" y="3493151"/>
            <a:ext cx="1830402" cy="2286000"/>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0" name="テキスト ボックス 9"/>
          <p:cNvSpPr txBox="1"/>
          <p:nvPr/>
        </p:nvSpPr>
        <p:spPr>
          <a:xfrm>
            <a:off x="4710342" y="5919773"/>
            <a:ext cx="3767378" cy="400110"/>
          </a:xfrm>
          <a:prstGeom prst="rect">
            <a:avLst/>
          </a:prstGeom>
          <a:noFill/>
        </p:spPr>
        <p:txBody>
          <a:bodyPr wrap="none" rtlCol="0">
            <a:spAutoFit/>
          </a:bodyPr>
          <a:lstStyle/>
          <a:p>
            <a:r>
              <a:rPr lang="ja-JP" altLang="en-US" sz="2000" dirty="0"/>
              <a:t>リファクタリング</a:t>
            </a:r>
            <a:r>
              <a:rPr kumimoji="1" lang="ja-JP" altLang="en-US" sz="2000" dirty="0" smtClean="0"/>
              <a:t>後ファイル</a:t>
            </a:r>
            <a:r>
              <a:rPr kumimoji="1" lang="en-US" altLang="ja-JP" sz="2000" dirty="0" smtClean="0"/>
              <a:t>A</a:t>
            </a:r>
            <a:r>
              <a:rPr lang="en-US" altLang="ja-JP" sz="1200" dirty="0"/>
              <a:t>2</a:t>
            </a:r>
            <a:endParaRPr kumimoji="1" lang="ja-JP" altLang="en-US" sz="2000" dirty="0"/>
          </a:p>
        </p:txBody>
      </p:sp>
      <p:sp>
        <p:nvSpPr>
          <p:cNvPr id="11" name="正方形/長方形 10"/>
          <p:cNvSpPr/>
          <p:nvPr/>
        </p:nvSpPr>
        <p:spPr>
          <a:xfrm>
            <a:off x="6070169" y="3911249"/>
            <a:ext cx="1343190" cy="45719"/>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6070169" y="4613291"/>
            <a:ext cx="1343190" cy="45719"/>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フリーフォーム 12"/>
          <p:cNvSpPr/>
          <p:nvPr/>
        </p:nvSpPr>
        <p:spPr>
          <a:xfrm>
            <a:off x="6070169" y="5116863"/>
            <a:ext cx="1286190" cy="473345"/>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フリーフォーム 13"/>
          <p:cNvSpPr/>
          <p:nvPr/>
        </p:nvSpPr>
        <p:spPr>
          <a:xfrm>
            <a:off x="7351363" y="4633393"/>
            <a:ext cx="506483" cy="650929"/>
          </a:xfrm>
          <a:custGeom>
            <a:avLst/>
            <a:gdLst>
              <a:gd name="connsiteX0" fmla="*/ 0 w 506483"/>
              <a:gd name="connsiteY0" fmla="*/ 650929 h 650929"/>
              <a:gd name="connsiteX1" fmla="*/ 506278 w 506483"/>
              <a:gd name="connsiteY1" fmla="*/ 294468 h 650929"/>
              <a:gd name="connsiteX2" fmla="*/ 67159 w 506483"/>
              <a:gd name="connsiteY2" fmla="*/ 0 h 650929"/>
              <a:gd name="connsiteX3" fmla="*/ 67159 w 506483"/>
              <a:gd name="connsiteY3" fmla="*/ 0 h 650929"/>
            </a:gdLst>
            <a:ahLst/>
            <a:cxnLst>
              <a:cxn ang="0">
                <a:pos x="connsiteX0" y="connsiteY0"/>
              </a:cxn>
              <a:cxn ang="0">
                <a:pos x="connsiteX1" y="connsiteY1"/>
              </a:cxn>
              <a:cxn ang="0">
                <a:pos x="connsiteX2" y="connsiteY2"/>
              </a:cxn>
              <a:cxn ang="0">
                <a:pos x="connsiteX3" y="connsiteY3"/>
              </a:cxn>
            </a:cxnLst>
            <a:rect l="l" t="t" r="r" b="b"/>
            <a:pathLst>
              <a:path w="506483" h="650929">
                <a:moveTo>
                  <a:pt x="0" y="650929"/>
                </a:moveTo>
                <a:cubicBezTo>
                  <a:pt x="247542" y="526942"/>
                  <a:pt x="495085" y="402956"/>
                  <a:pt x="506278" y="294468"/>
                </a:cubicBezTo>
                <a:cubicBezTo>
                  <a:pt x="517471" y="185980"/>
                  <a:pt x="67159" y="0"/>
                  <a:pt x="67159" y="0"/>
                </a:cubicBezTo>
                <a:lnTo>
                  <a:pt x="67159" y="0"/>
                </a:lnTo>
              </a:path>
            </a:pathLst>
          </a:custGeom>
          <a:noFill/>
          <a:ln>
            <a:solidFill>
              <a:schemeClr val="accent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フリーフォーム 14"/>
          <p:cNvSpPr/>
          <p:nvPr/>
        </p:nvSpPr>
        <p:spPr>
          <a:xfrm>
            <a:off x="7356529" y="3946302"/>
            <a:ext cx="1121191" cy="1338020"/>
          </a:xfrm>
          <a:custGeom>
            <a:avLst/>
            <a:gdLst>
              <a:gd name="connsiteX0" fmla="*/ 0 w 1121191"/>
              <a:gd name="connsiteY0" fmla="*/ 1338020 h 1338020"/>
              <a:gd name="connsiteX1" fmla="*/ 1121044 w 1121191"/>
              <a:gd name="connsiteY1" fmla="*/ 764583 h 1338020"/>
              <a:gd name="connsiteX2" fmla="*/ 61993 w 1121191"/>
              <a:gd name="connsiteY2" fmla="*/ 0 h 1338020"/>
            </a:gdLst>
            <a:ahLst/>
            <a:cxnLst>
              <a:cxn ang="0">
                <a:pos x="connsiteX0" y="connsiteY0"/>
              </a:cxn>
              <a:cxn ang="0">
                <a:pos x="connsiteX1" y="connsiteY1"/>
              </a:cxn>
              <a:cxn ang="0">
                <a:pos x="connsiteX2" y="connsiteY2"/>
              </a:cxn>
            </a:cxnLst>
            <a:rect l="l" t="t" r="r" b="b"/>
            <a:pathLst>
              <a:path w="1121191" h="1338020">
                <a:moveTo>
                  <a:pt x="0" y="1338020"/>
                </a:moveTo>
                <a:cubicBezTo>
                  <a:pt x="555356" y="1162803"/>
                  <a:pt x="1110712" y="987586"/>
                  <a:pt x="1121044" y="764583"/>
                </a:cubicBezTo>
                <a:cubicBezTo>
                  <a:pt x="1131376" y="541580"/>
                  <a:pt x="596684" y="270790"/>
                  <a:pt x="61993" y="0"/>
                </a:cubicBezTo>
              </a:path>
            </a:pathLst>
          </a:custGeom>
          <a:noFill/>
          <a:ln>
            <a:solidFill>
              <a:schemeClr val="accent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1537232" y="3878468"/>
            <a:ext cx="1167539" cy="242473"/>
          </a:xfrm>
          <a:prstGeom prst="rect">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smtClean="0">
                <a:solidFill>
                  <a:schemeClr val="tx1"/>
                </a:solidFill>
              </a:rPr>
              <a:t>コード</a:t>
            </a:r>
            <a:r>
              <a:rPr lang="ja-JP" altLang="en-US" sz="1100" dirty="0">
                <a:solidFill>
                  <a:schemeClr val="tx1"/>
                </a:solidFill>
              </a:rPr>
              <a:t>クローン</a:t>
            </a:r>
            <a:endParaRPr kumimoji="1" lang="ja-JP" altLang="en-US" sz="1100" dirty="0">
              <a:solidFill>
                <a:schemeClr val="tx1"/>
              </a:solidFill>
            </a:endParaRPr>
          </a:p>
        </p:txBody>
      </p:sp>
      <p:sp>
        <p:nvSpPr>
          <p:cNvPr id="17" name="正方形/長方形 16"/>
          <p:cNvSpPr/>
          <p:nvPr/>
        </p:nvSpPr>
        <p:spPr>
          <a:xfrm>
            <a:off x="1549279" y="4580510"/>
            <a:ext cx="1167539" cy="242473"/>
          </a:xfrm>
          <a:prstGeom prst="rect">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smtClean="0">
                <a:solidFill>
                  <a:schemeClr val="tx1"/>
                </a:solidFill>
              </a:rPr>
              <a:t>コード</a:t>
            </a:r>
            <a:r>
              <a:rPr lang="ja-JP" altLang="en-US" sz="1100" dirty="0">
                <a:solidFill>
                  <a:schemeClr val="tx1"/>
                </a:solidFill>
              </a:rPr>
              <a:t>クローン</a:t>
            </a:r>
            <a:endParaRPr kumimoji="1" lang="ja-JP" altLang="en-US" sz="1100" dirty="0">
              <a:solidFill>
                <a:schemeClr val="tx1"/>
              </a:solidFill>
            </a:endParaRPr>
          </a:p>
        </p:txBody>
      </p:sp>
      <p:sp>
        <p:nvSpPr>
          <p:cNvPr id="18" name="正方形/長方形 17"/>
          <p:cNvSpPr/>
          <p:nvPr/>
        </p:nvSpPr>
        <p:spPr>
          <a:xfrm>
            <a:off x="6129494" y="5163085"/>
            <a:ext cx="1167539" cy="242473"/>
          </a:xfrm>
          <a:prstGeom prst="rect">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smtClean="0">
                <a:solidFill>
                  <a:schemeClr val="tx1"/>
                </a:solidFill>
              </a:rPr>
              <a:t>共通メソッド</a:t>
            </a:r>
            <a:endParaRPr kumimoji="1" lang="ja-JP" altLang="en-US" sz="1100" dirty="0">
              <a:solidFill>
                <a:schemeClr val="tx1"/>
              </a:solidFill>
            </a:endParaRPr>
          </a:p>
        </p:txBody>
      </p:sp>
      <p:sp>
        <p:nvSpPr>
          <p:cNvPr id="19" name="正方形/長方形 18"/>
          <p:cNvSpPr/>
          <p:nvPr/>
        </p:nvSpPr>
        <p:spPr>
          <a:xfrm>
            <a:off x="6139360" y="4524227"/>
            <a:ext cx="1167539" cy="242473"/>
          </a:xfrm>
          <a:prstGeom prst="rect">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smtClean="0">
                <a:solidFill>
                  <a:schemeClr val="tx1"/>
                </a:solidFill>
              </a:rPr>
              <a:t>呼び出し文</a:t>
            </a:r>
            <a:endParaRPr kumimoji="1" lang="ja-JP" altLang="en-US" sz="1100" dirty="0">
              <a:solidFill>
                <a:schemeClr val="tx1"/>
              </a:solidFill>
            </a:endParaRPr>
          </a:p>
        </p:txBody>
      </p:sp>
      <p:sp>
        <p:nvSpPr>
          <p:cNvPr id="20" name="正方形/長方形 19"/>
          <p:cNvSpPr/>
          <p:nvPr/>
        </p:nvSpPr>
        <p:spPr>
          <a:xfrm>
            <a:off x="6139359" y="3833828"/>
            <a:ext cx="1167539" cy="242473"/>
          </a:xfrm>
          <a:prstGeom prst="rect">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smtClean="0">
                <a:solidFill>
                  <a:schemeClr val="tx1"/>
                </a:solidFill>
              </a:rPr>
              <a:t>呼び出し文</a:t>
            </a:r>
            <a:endParaRPr kumimoji="1" lang="ja-JP" altLang="en-US" sz="1100" dirty="0">
              <a:solidFill>
                <a:schemeClr val="tx1"/>
              </a:solidFill>
            </a:endParaRPr>
          </a:p>
        </p:txBody>
      </p:sp>
      <p:cxnSp>
        <p:nvCxnSpPr>
          <p:cNvPr id="21" name="直線矢印コネクタ 20"/>
          <p:cNvCxnSpPr>
            <a:endCxn id="11" idx="1"/>
          </p:cNvCxnSpPr>
          <p:nvPr/>
        </p:nvCxnSpPr>
        <p:spPr>
          <a:xfrm flipV="1">
            <a:off x="2781078" y="3934109"/>
            <a:ext cx="3289091" cy="5608"/>
          </a:xfrm>
          <a:prstGeom prst="straightConnector1">
            <a:avLst/>
          </a:prstGeom>
          <a:ln w="127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endCxn id="12" idx="1"/>
          </p:cNvCxnSpPr>
          <p:nvPr/>
        </p:nvCxnSpPr>
        <p:spPr>
          <a:xfrm flipV="1">
            <a:off x="2781078" y="4636151"/>
            <a:ext cx="3289091" cy="17594"/>
          </a:xfrm>
          <a:prstGeom prst="straightConnector1">
            <a:avLst/>
          </a:prstGeom>
          <a:ln w="127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23" name="角丸四角形 22"/>
          <p:cNvSpPr/>
          <p:nvPr/>
        </p:nvSpPr>
        <p:spPr>
          <a:xfrm>
            <a:off x="3511662" y="4007838"/>
            <a:ext cx="1952787" cy="577444"/>
          </a:xfrm>
          <a:prstGeom prst="round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呼び出し文への置換</a:t>
            </a:r>
            <a:endParaRPr kumimoji="1" lang="ja-JP" altLang="en-US" dirty="0">
              <a:solidFill>
                <a:schemeClr val="tx1"/>
              </a:solidFill>
            </a:endParaRPr>
          </a:p>
        </p:txBody>
      </p:sp>
    </p:spTree>
    <p:extLst>
      <p:ext uri="{BB962C8B-B14F-4D97-AF65-F5344CB8AC3E}">
        <p14:creationId xmlns:p14="http://schemas.microsoft.com/office/powerpoint/2010/main" val="22642023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3600" dirty="0" smtClean="0"/>
              <a:t>削減可能ソースコード量を算出する動機</a:t>
            </a:r>
            <a:endParaRPr kumimoji="1" lang="ja-JP" altLang="en-US" sz="3600" dirty="0"/>
          </a:p>
        </p:txBody>
      </p:sp>
      <p:sp>
        <p:nvSpPr>
          <p:cNvPr id="3" name="コンテンツ プレースホルダー 2"/>
          <p:cNvSpPr>
            <a:spLocks noGrp="1"/>
          </p:cNvSpPr>
          <p:nvPr>
            <p:ph idx="1"/>
          </p:nvPr>
        </p:nvSpPr>
        <p:spPr>
          <a:xfrm>
            <a:off x="668843" y="1227683"/>
            <a:ext cx="7886700" cy="4672950"/>
          </a:xfrm>
        </p:spPr>
        <p:txBody>
          <a:bodyPr/>
          <a:lstStyle/>
          <a:p>
            <a:r>
              <a:rPr kumimoji="1" lang="ja-JP" altLang="en-US" dirty="0" smtClean="0"/>
              <a:t>リファクタリングサービスにおいて，　　　　リファクタリング効果を見積もりたい．</a:t>
            </a:r>
            <a:endParaRPr kumimoji="1" lang="ja-JP" altLang="en-US" dirty="0"/>
          </a:p>
        </p:txBody>
      </p:sp>
      <p:sp>
        <p:nvSpPr>
          <p:cNvPr id="4" name="スライド番号プレースホルダー 3"/>
          <p:cNvSpPr>
            <a:spLocks noGrp="1"/>
          </p:cNvSpPr>
          <p:nvPr>
            <p:ph type="sldNum" sz="quarter" idx="12"/>
          </p:nvPr>
        </p:nvSpPr>
        <p:spPr/>
        <p:txBody>
          <a:bodyPr/>
          <a:lstStyle/>
          <a:p>
            <a:fld id="{BE4C3425-F80C-4DE5-B4FA-BE95EC5A6860}" type="slidenum">
              <a:rPr lang="ja-JP" altLang="en-US" smtClean="0"/>
              <a:pPr/>
              <a:t>5</a:t>
            </a:fld>
            <a:endParaRPr lang="ja-JP" altLang="en-US" dirty="0"/>
          </a:p>
        </p:txBody>
      </p:sp>
      <p:sp>
        <p:nvSpPr>
          <p:cNvPr id="5" name="フローチャート: 代替処理 4"/>
          <p:cNvSpPr/>
          <p:nvPr/>
        </p:nvSpPr>
        <p:spPr>
          <a:xfrm>
            <a:off x="820452" y="2827848"/>
            <a:ext cx="2050942" cy="1074549"/>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顧客・企業</a:t>
            </a:r>
            <a:endParaRPr kumimoji="1" lang="ja-JP" altLang="en-US" sz="2000" dirty="0">
              <a:solidFill>
                <a:schemeClr val="tx1"/>
              </a:solidFill>
            </a:endParaRPr>
          </a:p>
        </p:txBody>
      </p:sp>
      <p:sp>
        <p:nvSpPr>
          <p:cNvPr id="6" name="フローチャート: 代替処理 5"/>
          <p:cNvSpPr/>
          <p:nvPr/>
        </p:nvSpPr>
        <p:spPr>
          <a:xfrm>
            <a:off x="5119133" y="2790757"/>
            <a:ext cx="3497183" cy="1074548"/>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solidFill>
                  <a:schemeClr val="tx1"/>
                </a:solidFill>
              </a:rPr>
              <a:t>委託先</a:t>
            </a:r>
            <a:r>
              <a:rPr kumimoji="1" lang="ja-JP" altLang="en-US" sz="2000" dirty="0" smtClean="0">
                <a:solidFill>
                  <a:schemeClr val="tx1"/>
                </a:solidFill>
              </a:rPr>
              <a:t>企業</a:t>
            </a:r>
            <a:endParaRPr kumimoji="1" lang="en-US" altLang="ja-JP" sz="2000" dirty="0" smtClean="0">
              <a:solidFill>
                <a:schemeClr val="tx1"/>
              </a:solidFill>
            </a:endParaRPr>
          </a:p>
          <a:p>
            <a:pPr algn="ctr"/>
            <a:r>
              <a:rPr lang="en-US" altLang="ja-JP" sz="2000" dirty="0" smtClean="0">
                <a:solidFill>
                  <a:schemeClr val="tx1"/>
                </a:solidFill>
              </a:rPr>
              <a:t>(</a:t>
            </a:r>
            <a:r>
              <a:rPr lang="ja-JP" altLang="en-US" sz="2000" dirty="0" smtClean="0">
                <a:solidFill>
                  <a:schemeClr val="tx1"/>
                </a:solidFill>
              </a:rPr>
              <a:t>リファクタリングサービス</a:t>
            </a:r>
            <a:r>
              <a:rPr lang="en-US" altLang="ja-JP" sz="2000" dirty="0" smtClean="0">
                <a:solidFill>
                  <a:schemeClr val="tx1"/>
                </a:solidFill>
              </a:rPr>
              <a:t>)</a:t>
            </a:r>
            <a:endParaRPr kumimoji="1" lang="ja-JP" altLang="en-US" sz="2000" dirty="0">
              <a:solidFill>
                <a:schemeClr val="tx1"/>
              </a:solidFill>
            </a:endParaRPr>
          </a:p>
        </p:txBody>
      </p:sp>
      <p:sp>
        <p:nvSpPr>
          <p:cNvPr id="10" name="フリーフォーム 9"/>
          <p:cNvSpPr/>
          <p:nvPr/>
        </p:nvSpPr>
        <p:spPr>
          <a:xfrm>
            <a:off x="2819733" y="2497204"/>
            <a:ext cx="2309247" cy="387471"/>
          </a:xfrm>
          <a:custGeom>
            <a:avLst/>
            <a:gdLst>
              <a:gd name="connsiteX0" fmla="*/ 0 w 2309247"/>
              <a:gd name="connsiteY0" fmla="*/ 387471 h 387471"/>
              <a:gd name="connsiteX1" fmla="*/ 1110712 w 2309247"/>
              <a:gd name="connsiteY1" fmla="*/ 13 h 387471"/>
              <a:gd name="connsiteX2" fmla="*/ 2309247 w 2309247"/>
              <a:gd name="connsiteY2" fmla="*/ 371973 h 387471"/>
              <a:gd name="connsiteX3" fmla="*/ 2309247 w 2309247"/>
              <a:gd name="connsiteY3" fmla="*/ 371973 h 387471"/>
            </a:gdLst>
            <a:ahLst/>
            <a:cxnLst>
              <a:cxn ang="0">
                <a:pos x="connsiteX0" y="connsiteY0"/>
              </a:cxn>
              <a:cxn ang="0">
                <a:pos x="connsiteX1" y="connsiteY1"/>
              </a:cxn>
              <a:cxn ang="0">
                <a:pos x="connsiteX2" y="connsiteY2"/>
              </a:cxn>
              <a:cxn ang="0">
                <a:pos x="connsiteX3" y="connsiteY3"/>
              </a:cxn>
            </a:cxnLst>
            <a:rect l="l" t="t" r="r" b="b"/>
            <a:pathLst>
              <a:path w="2309247" h="387471">
                <a:moveTo>
                  <a:pt x="0" y="387471"/>
                </a:moveTo>
                <a:cubicBezTo>
                  <a:pt x="362919" y="195033"/>
                  <a:pt x="725838" y="2596"/>
                  <a:pt x="1110712" y="13"/>
                </a:cubicBezTo>
                <a:cubicBezTo>
                  <a:pt x="1495586" y="-2570"/>
                  <a:pt x="2309247" y="371973"/>
                  <a:pt x="2309247" y="371973"/>
                </a:cubicBezTo>
                <a:lnTo>
                  <a:pt x="2309247" y="371973"/>
                </a:lnTo>
              </a:path>
            </a:pathLst>
          </a:custGeom>
          <a:noFill/>
          <a:ln w="28575">
            <a:solidFill>
              <a:schemeClr val="accent6"/>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メモ 6"/>
          <p:cNvSpPr/>
          <p:nvPr/>
        </p:nvSpPr>
        <p:spPr>
          <a:xfrm rot="10800000" flipH="1">
            <a:off x="3717522" y="2020921"/>
            <a:ext cx="609851" cy="761647"/>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8" name="メモ 7"/>
          <p:cNvSpPr/>
          <p:nvPr/>
        </p:nvSpPr>
        <p:spPr>
          <a:xfrm rot="10800000" flipH="1">
            <a:off x="3666060" y="2068650"/>
            <a:ext cx="609851" cy="761647"/>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9" name="メモ 8"/>
          <p:cNvSpPr/>
          <p:nvPr/>
        </p:nvSpPr>
        <p:spPr>
          <a:xfrm rot="10800000" flipH="1">
            <a:off x="3601645" y="2116379"/>
            <a:ext cx="609851" cy="761647"/>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1" name="フリーフォーム 10"/>
          <p:cNvSpPr/>
          <p:nvPr/>
        </p:nvSpPr>
        <p:spPr>
          <a:xfrm flipH="1" flipV="1">
            <a:off x="2867823" y="3825051"/>
            <a:ext cx="2309247" cy="387471"/>
          </a:xfrm>
          <a:custGeom>
            <a:avLst/>
            <a:gdLst>
              <a:gd name="connsiteX0" fmla="*/ 0 w 2309247"/>
              <a:gd name="connsiteY0" fmla="*/ 387471 h 387471"/>
              <a:gd name="connsiteX1" fmla="*/ 1110712 w 2309247"/>
              <a:gd name="connsiteY1" fmla="*/ 13 h 387471"/>
              <a:gd name="connsiteX2" fmla="*/ 2309247 w 2309247"/>
              <a:gd name="connsiteY2" fmla="*/ 371973 h 387471"/>
              <a:gd name="connsiteX3" fmla="*/ 2309247 w 2309247"/>
              <a:gd name="connsiteY3" fmla="*/ 371973 h 387471"/>
            </a:gdLst>
            <a:ahLst/>
            <a:cxnLst>
              <a:cxn ang="0">
                <a:pos x="connsiteX0" y="connsiteY0"/>
              </a:cxn>
              <a:cxn ang="0">
                <a:pos x="connsiteX1" y="connsiteY1"/>
              </a:cxn>
              <a:cxn ang="0">
                <a:pos x="connsiteX2" y="connsiteY2"/>
              </a:cxn>
              <a:cxn ang="0">
                <a:pos x="connsiteX3" y="connsiteY3"/>
              </a:cxn>
            </a:cxnLst>
            <a:rect l="l" t="t" r="r" b="b"/>
            <a:pathLst>
              <a:path w="2309247" h="387471">
                <a:moveTo>
                  <a:pt x="0" y="387471"/>
                </a:moveTo>
                <a:cubicBezTo>
                  <a:pt x="362919" y="195033"/>
                  <a:pt x="725838" y="2596"/>
                  <a:pt x="1110712" y="13"/>
                </a:cubicBezTo>
                <a:cubicBezTo>
                  <a:pt x="1495586" y="-2570"/>
                  <a:pt x="2309247" y="371973"/>
                  <a:pt x="2309247" y="371973"/>
                </a:cubicBezTo>
                <a:lnTo>
                  <a:pt x="2309247" y="371973"/>
                </a:lnTo>
              </a:path>
            </a:pathLst>
          </a:custGeom>
          <a:noFill/>
          <a:ln w="28575">
            <a:solidFill>
              <a:schemeClr val="accent6"/>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フローチャート: 書類 11"/>
          <p:cNvSpPr/>
          <p:nvPr/>
        </p:nvSpPr>
        <p:spPr>
          <a:xfrm>
            <a:off x="2971790" y="4148276"/>
            <a:ext cx="2101312" cy="755165"/>
          </a:xfrm>
          <a:prstGeom prst="flowChartDocumen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リファクタリング効果の見積</a:t>
            </a:r>
            <a:endParaRPr kumimoji="1" lang="ja-JP" altLang="en-US" dirty="0">
              <a:solidFill>
                <a:schemeClr val="tx1"/>
              </a:solidFill>
            </a:endParaRPr>
          </a:p>
        </p:txBody>
      </p:sp>
      <p:sp>
        <p:nvSpPr>
          <p:cNvPr id="13" name="正方形/長方形 12"/>
          <p:cNvSpPr/>
          <p:nvPr/>
        </p:nvSpPr>
        <p:spPr>
          <a:xfrm>
            <a:off x="3454374" y="2276467"/>
            <a:ext cx="1033221" cy="242473"/>
          </a:xfrm>
          <a:prstGeom prst="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smtClean="0">
                <a:solidFill>
                  <a:schemeClr val="tx1"/>
                </a:solidFill>
              </a:rPr>
              <a:t>ソースコード</a:t>
            </a:r>
            <a:endParaRPr kumimoji="1" lang="ja-JP" altLang="en-US" sz="1100" dirty="0">
              <a:solidFill>
                <a:schemeClr val="tx1"/>
              </a:solidFill>
            </a:endParaRPr>
          </a:p>
        </p:txBody>
      </p:sp>
      <p:sp>
        <p:nvSpPr>
          <p:cNvPr id="14" name="正方形/長方形 13"/>
          <p:cNvSpPr/>
          <p:nvPr/>
        </p:nvSpPr>
        <p:spPr>
          <a:xfrm>
            <a:off x="72087" y="5306473"/>
            <a:ext cx="5726006" cy="1463280"/>
          </a:xfrm>
          <a:prstGeom prst="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ソースコードの冗長性</a:t>
            </a:r>
            <a:r>
              <a:rPr lang="ja-JP" altLang="en-US" sz="2400" dirty="0">
                <a:solidFill>
                  <a:schemeClr val="tx1"/>
                </a:solidFill>
              </a:rPr>
              <a:t>を</a:t>
            </a:r>
            <a:r>
              <a:rPr kumimoji="1" lang="ja-JP" altLang="en-US" sz="2400" dirty="0" smtClean="0">
                <a:solidFill>
                  <a:schemeClr val="tx1"/>
                </a:solidFill>
              </a:rPr>
              <a:t>排除</a:t>
            </a:r>
            <a:r>
              <a:rPr lang="ja-JP" altLang="en-US" sz="2400" dirty="0" smtClean="0">
                <a:solidFill>
                  <a:schemeClr val="tx1"/>
                </a:solidFill>
              </a:rPr>
              <a:t>す</a:t>
            </a:r>
            <a:r>
              <a:rPr lang="ja-JP" altLang="en-US" sz="2400" dirty="0">
                <a:solidFill>
                  <a:schemeClr val="tx1"/>
                </a:solidFill>
              </a:rPr>
              <a:t>る</a:t>
            </a:r>
            <a:r>
              <a:rPr kumimoji="1" lang="ja-JP" altLang="en-US" sz="2400" dirty="0" smtClean="0">
                <a:solidFill>
                  <a:schemeClr val="tx1"/>
                </a:solidFill>
              </a:rPr>
              <a:t>ため，</a:t>
            </a:r>
            <a:endParaRPr kumimoji="1" lang="en-US" altLang="ja-JP" sz="2400" dirty="0" smtClean="0">
              <a:solidFill>
                <a:schemeClr val="tx1"/>
              </a:solidFill>
            </a:endParaRPr>
          </a:p>
          <a:p>
            <a:pPr algn="ctr"/>
            <a:r>
              <a:rPr lang="ja-JP" altLang="en-US" sz="2400" dirty="0" smtClean="0">
                <a:solidFill>
                  <a:schemeClr val="tx1"/>
                </a:solidFill>
              </a:rPr>
              <a:t>コードクローンの</a:t>
            </a:r>
            <a:r>
              <a:rPr lang="ja-JP" altLang="en-US" sz="2400" dirty="0">
                <a:solidFill>
                  <a:schemeClr val="tx1"/>
                </a:solidFill>
              </a:rPr>
              <a:t>リファクタリング</a:t>
            </a:r>
            <a:r>
              <a:rPr lang="ja-JP" altLang="en-US" sz="2400" dirty="0" smtClean="0">
                <a:solidFill>
                  <a:schemeClr val="tx1"/>
                </a:solidFill>
              </a:rPr>
              <a:t>を　　　検討することがある．</a:t>
            </a:r>
            <a:endParaRPr kumimoji="1" lang="ja-JP" altLang="en-US" sz="2400" dirty="0">
              <a:solidFill>
                <a:schemeClr val="tx1"/>
              </a:solidFill>
            </a:endParaRPr>
          </a:p>
        </p:txBody>
      </p:sp>
      <p:sp>
        <p:nvSpPr>
          <p:cNvPr id="15" name="正方形/長方形 14"/>
          <p:cNvSpPr/>
          <p:nvPr/>
        </p:nvSpPr>
        <p:spPr>
          <a:xfrm>
            <a:off x="5899059" y="3902397"/>
            <a:ext cx="3066364" cy="1463233"/>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リファクタリングの一例</a:t>
            </a:r>
            <a:endParaRPr kumimoji="1" lang="en-US" altLang="ja-JP" sz="2000" dirty="0" smtClean="0">
              <a:solidFill>
                <a:schemeClr val="tx1"/>
              </a:solidFill>
            </a:endParaRPr>
          </a:p>
          <a:p>
            <a:pPr marL="285750" indent="-285750">
              <a:buFont typeface="Arial" panose="020B0604020202020204" pitchFamily="34" charset="0"/>
              <a:buChar char="•"/>
            </a:pPr>
            <a:r>
              <a:rPr kumimoji="1" lang="ja-JP" altLang="en-US" dirty="0" smtClean="0">
                <a:solidFill>
                  <a:schemeClr val="tx1"/>
                </a:solidFill>
              </a:rPr>
              <a:t>潜在バグ</a:t>
            </a:r>
            <a:endParaRPr kumimoji="1" lang="en-US" altLang="ja-JP" dirty="0" smtClean="0">
              <a:solidFill>
                <a:schemeClr val="tx1"/>
              </a:solidFill>
            </a:endParaRPr>
          </a:p>
          <a:p>
            <a:pPr marL="285750" indent="-285750">
              <a:buFont typeface="Arial" panose="020B0604020202020204" pitchFamily="34" charset="0"/>
              <a:buChar char="•"/>
            </a:pPr>
            <a:r>
              <a:rPr lang="ja-JP" altLang="en-US" dirty="0" smtClean="0">
                <a:solidFill>
                  <a:schemeClr val="tx1"/>
                </a:solidFill>
              </a:rPr>
              <a:t>デッドコード</a:t>
            </a:r>
            <a:endParaRPr lang="en-US" altLang="ja-JP" dirty="0" smtClean="0">
              <a:solidFill>
                <a:schemeClr val="tx1"/>
              </a:solidFill>
            </a:endParaRPr>
          </a:p>
          <a:p>
            <a:pPr marL="285750" indent="-285750">
              <a:buFont typeface="Arial" panose="020B0604020202020204" pitchFamily="34" charset="0"/>
              <a:buChar char="•"/>
            </a:pPr>
            <a:r>
              <a:rPr kumimoji="1" lang="ja-JP" altLang="en-US" dirty="0" smtClean="0">
                <a:solidFill>
                  <a:schemeClr val="tx1"/>
                </a:solidFill>
              </a:rPr>
              <a:t>コードクローン</a:t>
            </a:r>
            <a:endParaRPr kumimoji="1" lang="en-US" altLang="ja-JP" dirty="0" smtClean="0">
              <a:solidFill>
                <a:schemeClr val="tx1"/>
              </a:solidFill>
            </a:endParaRPr>
          </a:p>
          <a:p>
            <a:pPr marL="285750" indent="-285750">
              <a:buFont typeface="Arial" panose="020B0604020202020204" pitchFamily="34" charset="0"/>
              <a:buChar char="•"/>
            </a:pPr>
            <a:r>
              <a:rPr lang="en-US" altLang="ja-JP" dirty="0">
                <a:solidFill>
                  <a:schemeClr val="tx1"/>
                </a:solidFill>
              </a:rPr>
              <a:t>e</a:t>
            </a:r>
            <a:r>
              <a:rPr lang="en-US" altLang="ja-JP" dirty="0" smtClean="0">
                <a:solidFill>
                  <a:schemeClr val="tx1"/>
                </a:solidFill>
              </a:rPr>
              <a:t>tc.</a:t>
            </a:r>
            <a:endParaRPr kumimoji="1" lang="ja-JP" altLang="en-US" dirty="0">
              <a:solidFill>
                <a:schemeClr val="tx1"/>
              </a:solidFill>
            </a:endParaRPr>
          </a:p>
        </p:txBody>
      </p:sp>
      <p:cxnSp>
        <p:nvCxnSpPr>
          <p:cNvPr id="18" name="直線矢印コネクタ 17"/>
          <p:cNvCxnSpPr/>
          <p:nvPr/>
        </p:nvCxnSpPr>
        <p:spPr>
          <a:xfrm flipH="1">
            <a:off x="5071842" y="3875006"/>
            <a:ext cx="660530" cy="1421765"/>
          </a:xfrm>
          <a:prstGeom prst="straightConnector1">
            <a:avLst/>
          </a:prstGeom>
          <a:ln w="57150">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1196733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0"/>
            <a:ext cx="7886700" cy="1325563"/>
          </a:xfrm>
        </p:spPr>
        <p:txBody>
          <a:bodyPr>
            <a:normAutofit/>
          </a:bodyPr>
          <a:lstStyle/>
          <a:p>
            <a:r>
              <a:rPr kumimoji="1" lang="ja-JP" altLang="en-US" sz="3600" dirty="0" smtClean="0"/>
              <a:t>リファクタリングの見積と</a:t>
            </a:r>
            <a:r>
              <a:rPr kumimoji="1" lang="en-US" altLang="ja-JP" sz="3600" dirty="0" smtClean="0"/>
              <a:t/>
            </a:r>
            <a:br>
              <a:rPr kumimoji="1" lang="en-US" altLang="ja-JP" sz="3600" dirty="0" smtClean="0"/>
            </a:br>
            <a:r>
              <a:rPr kumimoji="1" lang="ja-JP" altLang="en-US" sz="3600" dirty="0" smtClean="0"/>
              <a:t>その困難さ</a:t>
            </a:r>
            <a:endParaRPr kumimoji="1" lang="ja-JP" altLang="en-US" sz="3600" dirty="0"/>
          </a:p>
        </p:txBody>
      </p:sp>
      <p:sp>
        <p:nvSpPr>
          <p:cNvPr id="3" name="コンテンツ プレースホルダー 2"/>
          <p:cNvSpPr>
            <a:spLocks noGrp="1"/>
          </p:cNvSpPr>
          <p:nvPr>
            <p:ph idx="1"/>
          </p:nvPr>
        </p:nvSpPr>
        <p:spPr>
          <a:xfrm>
            <a:off x="628650" y="1179227"/>
            <a:ext cx="7886700" cy="4121056"/>
          </a:xfrm>
        </p:spPr>
        <p:txBody>
          <a:bodyPr/>
          <a:lstStyle/>
          <a:p>
            <a:r>
              <a:rPr kumimoji="1" lang="ja-JP" altLang="en-US" dirty="0" smtClean="0"/>
              <a:t>見積に含まれる項目</a:t>
            </a:r>
            <a:endParaRPr kumimoji="1" lang="en-US" altLang="ja-JP" dirty="0" smtClean="0"/>
          </a:p>
          <a:p>
            <a:pPr lvl="1"/>
            <a:r>
              <a:rPr lang="ja-JP" altLang="en-US" dirty="0" smtClean="0"/>
              <a:t>削減行数</a:t>
            </a:r>
            <a:endParaRPr lang="en-US" altLang="ja-JP" dirty="0" smtClean="0"/>
          </a:p>
          <a:p>
            <a:pPr lvl="1"/>
            <a:r>
              <a:rPr lang="ja-JP" altLang="en-US" dirty="0"/>
              <a:t>費用</a:t>
            </a:r>
            <a:endParaRPr kumimoji="1" lang="en-US" altLang="ja-JP" dirty="0" smtClean="0"/>
          </a:p>
          <a:p>
            <a:pPr lvl="1"/>
            <a:r>
              <a:rPr lang="ja-JP" altLang="en-US" dirty="0" smtClean="0"/>
              <a:t>期間</a:t>
            </a:r>
            <a:endParaRPr lang="en-US" altLang="ja-JP" dirty="0" smtClean="0"/>
          </a:p>
          <a:p>
            <a:r>
              <a:rPr kumimoji="1" lang="ja-JP" altLang="en-US" dirty="0" smtClean="0"/>
              <a:t>見積の困難な点</a:t>
            </a:r>
            <a:endParaRPr kumimoji="1" lang="en-US" altLang="ja-JP" dirty="0" smtClean="0"/>
          </a:p>
          <a:p>
            <a:pPr marL="914400" lvl="1" indent="-457200">
              <a:buFont typeface="+mj-lt"/>
              <a:buAutoNum type="arabicPeriod"/>
            </a:pPr>
            <a:r>
              <a:rPr lang="ja-JP" altLang="en-US" dirty="0"/>
              <a:t>リファクタリング</a:t>
            </a:r>
            <a:r>
              <a:rPr lang="ja-JP" altLang="en-US" dirty="0" smtClean="0"/>
              <a:t>できるコードクローンが　　　　どれだけ含まれているのかが不明である．</a:t>
            </a:r>
            <a:endParaRPr lang="en-US" altLang="ja-JP" dirty="0" smtClean="0"/>
          </a:p>
          <a:p>
            <a:pPr marL="914400" lvl="1" indent="-457200">
              <a:buFont typeface="+mj-lt"/>
              <a:buAutoNum type="arabicPeriod"/>
            </a:pPr>
            <a:r>
              <a:rPr kumimoji="1" lang="ja-JP" altLang="en-US" dirty="0" smtClean="0"/>
              <a:t>コードクローンがいくつも重なって検出される　ケースが存在</a:t>
            </a:r>
            <a:r>
              <a:rPr lang="ja-JP" altLang="en-US" dirty="0" smtClean="0"/>
              <a:t>する．</a:t>
            </a:r>
            <a:r>
              <a:rPr kumimoji="1" lang="en-US" altLang="ja-JP" dirty="0" smtClean="0"/>
              <a:t>	</a:t>
            </a:r>
            <a:endParaRPr kumimoji="1" lang="ja-JP" altLang="en-US" dirty="0"/>
          </a:p>
        </p:txBody>
      </p:sp>
      <p:sp>
        <p:nvSpPr>
          <p:cNvPr id="4" name="スライド番号プレースホルダー 3"/>
          <p:cNvSpPr>
            <a:spLocks noGrp="1"/>
          </p:cNvSpPr>
          <p:nvPr>
            <p:ph type="sldNum" sz="quarter" idx="12"/>
          </p:nvPr>
        </p:nvSpPr>
        <p:spPr/>
        <p:txBody>
          <a:bodyPr/>
          <a:lstStyle/>
          <a:p>
            <a:fld id="{BE4C3425-F80C-4DE5-B4FA-BE95EC5A6860}" type="slidenum">
              <a:rPr lang="ja-JP" altLang="en-US" smtClean="0"/>
              <a:pPr/>
              <a:t>6</a:t>
            </a:fld>
            <a:endParaRPr lang="ja-JP" altLang="en-US" dirty="0"/>
          </a:p>
        </p:txBody>
      </p:sp>
      <p:sp>
        <p:nvSpPr>
          <p:cNvPr id="19" name="角丸四角形 18"/>
          <p:cNvSpPr/>
          <p:nvPr/>
        </p:nvSpPr>
        <p:spPr>
          <a:xfrm>
            <a:off x="420785" y="4950379"/>
            <a:ext cx="8094565" cy="976122"/>
          </a:xfrm>
          <a:prstGeom prst="round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dirty="0">
                <a:solidFill>
                  <a:schemeClr val="tx1"/>
                </a:solidFill>
              </a:rPr>
              <a:t>これらの諸問題を解</a:t>
            </a:r>
            <a:r>
              <a:rPr lang="ja-JP" altLang="en-US" sz="2800" dirty="0" smtClean="0">
                <a:solidFill>
                  <a:schemeClr val="tx1"/>
                </a:solidFill>
              </a:rPr>
              <a:t>決すれば，　　　　　　　</a:t>
            </a:r>
            <a:r>
              <a:rPr kumimoji="1" lang="ja-JP" altLang="en-US" sz="2800" b="1" dirty="0" smtClean="0">
                <a:solidFill>
                  <a:schemeClr val="tx1"/>
                </a:solidFill>
              </a:rPr>
              <a:t>削減可能ソースコード量</a:t>
            </a:r>
            <a:r>
              <a:rPr kumimoji="1" lang="ja-JP" altLang="en-US" sz="2800" dirty="0" smtClean="0">
                <a:solidFill>
                  <a:schemeClr val="tx1"/>
                </a:solidFill>
              </a:rPr>
              <a:t>を</a:t>
            </a:r>
            <a:r>
              <a:rPr lang="ja-JP" altLang="en-US" sz="2800" dirty="0">
                <a:solidFill>
                  <a:schemeClr val="tx1"/>
                </a:solidFill>
              </a:rPr>
              <a:t>見積</a:t>
            </a:r>
            <a:r>
              <a:rPr lang="ja-JP" altLang="en-US" sz="2800" dirty="0" smtClean="0">
                <a:solidFill>
                  <a:schemeClr val="tx1"/>
                </a:solidFill>
              </a:rPr>
              <a:t>もりやすくな</a:t>
            </a:r>
            <a:r>
              <a:rPr lang="ja-JP" altLang="en-US" sz="2800" dirty="0">
                <a:solidFill>
                  <a:schemeClr val="tx1"/>
                </a:solidFill>
              </a:rPr>
              <a:t>る</a:t>
            </a:r>
            <a:r>
              <a:rPr kumimoji="1" lang="ja-JP" altLang="en-US" sz="2800" dirty="0" smtClean="0">
                <a:solidFill>
                  <a:schemeClr val="tx1"/>
                </a:solidFill>
              </a:rPr>
              <a:t>．</a:t>
            </a:r>
            <a:endParaRPr kumimoji="1" lang="ja-JP" altLang="en-US" sz="2400" b="1" dirty="0">
              <a:solidFill>
                <a:schemeClr val="tx1"/>
              </a:solidFill>
            </a:endParaRPr>
          </a:p>
        </p:txBody>
      </p:sp>
    </p:spTree>
    <p:extLst>
      <p:ext uri="{BB962C8B-B14F-4D97-AF65-F5344CB8AC3E}">
        <p14:creationId xmlns:p14="http://schemas.microsoft.com/office/powerpoint/2010/main" val="32923669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68485"/>
            <a:ext cx="7886700" cy="1325563"/>
          </a:xfrm>
        </p:spPr>
        <p:txBody>
          <a:bodyPr>
            <a:normAutofit/>
          </a:bodyPr>
          <a:lstStyle/>
          <a:p>
            <a:r>
              <a:rPr lang="ja-JP" altLang="en-US" sz="3600" dirty="0"/>
              <a:t>困難</a:t>
            </a:r>
            <a:r>
              <a:rPr lang="ja-JP" altLang="en-US" sz="3600" dirty="0" smtClean="0"/>
              <a:t>な点</a:t>
            </a:r>
            <a:r>
              <a:rPr lang="en-US" altLang="ja-JP" sz="3600" dirty="0" smtClean="0"/>
              <a:t>1</a:t>
            </a:r>
            <a:r>
              <a:rPr lang="ja-JP" altLang="en-US" sz="3600" dirty="0" smtClean="0"/>
              <a:t>：コードクローンの</a:t>
            </a:r>
            <a:r>
              <a:rPr lang="en-US" altLang="ja-JP" sz="3600" dirty="0" smtClean="0"/>
              <a:t/>
            </a:r>
            <a:br>
              <a:rPr lang="en-US" altLang="ja-JP" sz="3600" dirty="0" smtClean="0"/>
            </a:br>
            <a:r>
              <a:rPr lang="ja-JP" altLang="en-US" sz="3600" dirty="0" smtClean="0"/>
              <a:t>リファクタリング可能性</a:t>
            </a:r>
            <a:endParaRPr kumimoji="1" lang="ja-JP" altLang="en-US" sz="3600" dirty="0"/>
          </a:p>
        </p:txBody>
      </p:sp>
      <p:sp>
        <p:nvSpPr>
          <p:cNvPr id="3" name="コンテンツ プレースホルダー 2"/>
          <p:cNvSpPr>
            <a:spLocks noGrp="1"/>
          </p:cNvSpPr>
          <p:nvPr>
            <p:ph idx="1"/>
          </p:nvPr>
        </p:nvSpPr>
        <p:spPr>
          <a:xfrm>
            <a:off x="628650" y="1332783"/>
            <a:ext cx="7886700" cy="4672950"/>
          </a:xfrm>
        </p:spPr>
        <p:txBody>
          <a:bodyPr>
            <a:normAutofit lnSpcReduction="10000"/>
          </a:bodyPr>
          <a:lstStyle/>
          <a:p>
            <a:r>
              <a:rPr kumimoji="1" lang="ja-JP" altLang="en-US" dirty="0" smtClean="0"/>
              <a:t>リファクタリング可能性は保証されていない．</a:t>
            </a:r>
            <a:endParaRPr kumimoji="1" lang="en-US" altLang="ja-JP" dirty="0" smtClean="0"/>
          </a:p>
          <a:p>
            <a:pPr lvl="1"/>
            <a:r>
              <a:rPr kumimoji="1" lang="ja-JP" altLang="en-US" dirty="0" smtClean="0"/>
              <a:t>フィールド変数の扱い</a:t>
            </a:r>
            <a:endParaRPr kumimoji="1" lang="en-US" altLang="ja-JP" dirty="0" smtClean="0"/>
          </a:p>
          <a:p>
            <a:pPr lvl="1"/>
            <a:r>
              <a:rPr lang="ja-JP" altLang="en-US" dirty="0"/>
              <a:t>変数</a:t>
            </a:r>
            <a:r>
              <a:rPr lang="ja-JP" altLang="en-US" dirty="0" smtClean="0"/>
              <a:t>のパラメータ化</a:t>
            </a:r>
            <a:endParaRPr lang="en-US" altLang="ja-JP" dirty="0" smtClean="0"/>
          </a:p>
          <a:p>
            <a:pPr lvl="1"/>
            <a:r>
              <a:rPr kumimoji="1" lang="en-US" altLang="ja-JP" dirty="0"/>
              <a:t>2</a:t>
            </a:r>
            <a:r>
              <a:rPr kumimoji="1" lang="ja-JP" altLang="en-US" dirty="0"/>
              <a:t>つ以上</a:t>
            </a:r>
            <a:r>
              <a:rPr kumimoji="1" lang="ja-JP" altLang="en-US" dirty="0" smtClean="0"/>
              <a:t>の</a:t>
            </a:r>
            <a:r>
              <a:rPr kumimoji="1" lang="ja-JP" altLang="en-US" dirty="0"/>
              <a:t>変数</a:t>
            </a:r>
            <a:r>
              <a:rPr kumimoji="1" lang="ja-JP" altLang="en-US" dirty="0" smtClean="0"/>
              <a:t>を返すメソッド</a:t>
            </a:r>
            <a:endParaRPr kumimoji="1" lang="en-US" altLang="ja-JP" dirty="0" smtClean="0"/>
          </a:p>
          <a:p>
            <a:pPr lvl="1"/>
            <a:r>
              <a:rPr lang="en-US" altLang="ja-JP" dirty="0" smtClean="0"/>
              <a:t>etc.</a:t>
            </a:r>
          </a:p>
          <a:p>
            <a:r>
              <a:rPr kumimoji="1" lang="ja-JP" altLang="en-US" dirty="0" smtClean="0"/>
              <a:t>「少なくともリファクタリング可能である」と　　いえる前提条件が必要になる．</a:t>
            </a:r>
            <a:endParaRPr kumimoji="1" lang="en-US" altLang="ja-JP" dirty="0" smtClean="0"/>
          </a:p>
          <a:p>
            <a:pPr lvl="1"/>
            <a:r>
              <a:rPr kumimoji="1" lang="ja-JP" altLang="en-US" dirty="0" smtClean="0"/>
              <a:t>プログラミング言語に依存する制約が大きいので，</a:t>
            </a:r>
            <a:r>
              <a:rPr kumimoji="1" lang="en-US" altLang="ja-JP" dirty="0" smtClean="0"/>
              <a:t>Java</a:t>
            </a:r>
            <a:r>
              <a:rPr kumimoji="1" lang="ja-JP" altLang="en-US" dirty="0" smtClean="0"/>
              <a:t>言語に対象を限定する．</a:t>
            </a:r>
            <a:endParaRPr kumimoji="1" lang="en-US" altLang="ja-JP" dirty="0" smtClean="0"/>
          </a:p>
          <a:p>
            <a:pPr marL="0" indent="0">
              <a:buNone/>
            </a:pPr>
            <a:endParaRPr kumimoji="1" lang="en-US" altLang="ja-JP" dirty="0" smtClean="0"/>
          </a:p>
          <a:p>
            <a:r>
              <a:rPr kumimoji="1" lang="en-US" altLang="ja-JP" dirty="0" err="1" smtClean="0"/>
              <a:t>JDeodorant</a:t>
            </a:r>
            <a:r>
              <a:rPr kumimoji="1" lang="en-US" altLang="ja-JP" dirty="0" smtClean="0"/>
              <a:t>[1]</a:t>
            </a:r>
            <a:r>
              <a:rPr kumimoji="1" lang="ja-JP" altLang="en-US" dirty="0" smtClean="0"/>
              <a:t>の機能の一部を用いる．</a:t>
            </a:r>
            <a:endParaRPr kumimoji="1" lang="en-US" altLang="ja-JP" dirty="0" smtClean="0"/>
          </a:p>
          <a:p>
            <a:pPr lvl="1"/>
            <a:endParaRPr kumimoji="1" lang="ja-JP" altLang="en-US" dirty="0"/>
          </a:p>
        </p:txBody>
      </p:sp>
      <p:sp>
        <p:nvSpPr>
          <p:cNvPr id="4" name="スライド番号プレースホルダー 3"/>
          <p:cNvSpPr>
            <a:spLocks noGrp="1"/>
          </p:cNvSpPr>
          <p:nvPr>
            <p:ph type="sldNum" sz="quarter" idx="12"/>
          </p:nvPr>
        </p:nvSpPr>
        <p:spPr/>
        <p:txBody>
          <a:bodyPr/>
          <a:lstStyle/>
          <a:p>
            <a:fld id="{BE4C3425-F80C-4DE5-B4FA-BE95EC5A6860}" type="slidenum">
              <a:rPr lang="ja-JP" altLang="en-US" smtClean="0"/>
              <a:pPr/>
              <a:t>7</a:t>
            </a:fld>
            <a:endParaRPr lang="ja-JP" altLang="en-US" dirty="0"/>
          </a:p>
        </p:txBody>
      </p:sp>
      <p:sp>
        <p:nvSpPr>
          <p:cNvPr id="5" name="正方形/長方形 4"/>
          <p:cNvSpPr/>
          <p:nvPr/>
        </p:nvSpPr>
        <p:spPr>
          <a:xfrm>
            <a:off x="55993" y="4624177"/>
            <a:ext cx="1218577" cy="526581"/>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解決方針</a:t>
            </a:r>
            <a:endParaRPr kumimoji="1" lang="ja-JP" altLang="en-US" sz="2000" dirty="0">
              <a:solidFill>
                <a:schemeClr val="tx1"/>
              </a:solidFill>
            </a:endParaRPr>
          </a:p>
        </p:txBody>
      </p:sp>
      <p:sp>
        <p:nvSpPr>
          <p:cNvPr id="6" name="正方形/長方形 5"/>
          <p:cNvSpPr/>
          <p:nvPr/>
        </p:nvSpPr>
        <p:spPr>
          <a:xfrm>
            <a:off x="55993" y="6005733"/>
            <a:ext cx="7926572" cy="605778"/>
          </a:xfrm>
          <a:prstGeom prst="rect">
            <a:avLst/>
          </a:prstGeom>
          <a:solidFill>
            <a:srgbClr val="FFFFD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dirty="0" smtClean="0">
                <a:solidFill>
                  <a:schemeClr val="tx1"/>
                </a:solidFill>
              </a:rPr>
              <a:t>[</a:t>
            </a:r>
            <a:r>
              <a:rPr lang="en-US" altLang="ja-JP" sz="1400" dirty="0">
                <a:solidFill>
                  <a:schemeClr val="tx1"/>
                </a:solidFill>
              </a:rPr>
              <a:t>1</a:t>
            </a:r>
            <a:r>
              <a:rPr lang="en-US" altLang="ja-JP" sz="1400" dirty="0" smtClean="0">
                <a:solidFill>
                  <a:schemeClr val="tx1"/>
                </a:solidFill>
              </a:rPr>
              <a:t>]Nikolaos Tsantalis,Davood Mazinanian, and Giri Panamoottil Krishnan,</a:t>
            </a:r>
          </a:p>
          <a:p>
            <a:r>
              <a:rPr lang="en-US" altLang="ja-JP" sz="1400" dirty="0" smtClean="0">
                <a:solidFill>
                  <a:schemeClr val="tx1"/>
                </a:solidFill>
              </a:rPr>
              <a:t>”Assessing the Refactorablility of Software Clones,”</a:t>
            </a:r>
          </a:p>
          <a:p>
            <a:r>
              <a:rPr lang="en-US" altLang="ja-JP" sz="1400" dirty="0" smtClean="0">
                <a:solidFill>
                  <a:schemeClr val="tx1"/>
                </a:solidFill>
              </a:rPr>
              <a:t>IEEE Transactions on Software Engineering,vol41,no.11,pp.1055-1090,November 2015 </a:t>
            </a:r>
            <a:endParaRPr lang="en-US" altLang="ja-JP" sz="1400" dirty="0">
              <a:solidFill>
                <a:schemeClr val="tx1"/>
              </a:solidFill>
            </a:endParaRPr>
          </a:p>
        </p:txBody>
      </p:sp>
    </p:spTree>
    <p:extLst>
      <p:ext uri="{BB962C8B-B14F-4D97-AF65-F5344CB8AC3E}">
        <p14:creationId xmlns:p14="http://schemas.microsoft.com/office/powerpoint/2010/main" val="475123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0"/>
                                  </p:stCondLst>
                                  <p:childTnLst>
                                    <p:animEffect transition="out" filter="fade">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par>
                                <p:cTn id="8" presetID="10" presetClass="entr" presetSubtype="0" fill="hold" grpId="1"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sz="3600" dirty="0" err="1" smtClean="0"/>
              <a:t>JDeodorant</a:t>
            </a:r>
            <a:r>
              <a:rPr kumimoji="1" lang="ja-JP" altLang="en-US" sz="3600" dirty="0" smtClean="0"/>
              <a:t>の</a:t>
            </a:r>
            <a:r>
              <a:rPr kumimoji="1" lang="en-US" altLang="ja-JP" sz="3600" dirty="0" smtClean="0"/>
              <a:t/>
            </a:r>
            <a:br>
              <a:rPr kumimoji="1" lang="en-US" altLang="ja-JP" sz="3600" dirty="0" smtClean="0"/>
            </a:br>
            <a:r>
              <a:rPr kumimoji="1" lang="ja-JP" altLang="en-US" sz="3600" dirty="0" smtClean="0"/>
              <a:t>リファクタリング可能性判定</a:t>
            </a:r>
            <a:endParaRPr kumimoji="1" lang="ja-JP" altLang="en-US" sz="3600" dirty="0"/>
          </a:p>
        </p:txBody>
      </p:sp>
      <p:sp>
        <p:nvSpPr>
          <p:cNvPr id="3" name="コンテンツ プレースホルダー 2"/>
          <p:cNvSpPr>
            <a:spLocks noGrp="1"/>
          </p:cNvSpPr>
          <p:nvPr>
            <p:ph idx="1"/>
          </p:nvPr>
        </p:nvSpPr>
        <p:spPr>
          <a:xfrm>
            <a:off x="628650" y="4250239"/>
            <a:ext cx="7886700" cy="2417598"/>
          </a:xfrm>
        </p:spPr>
        <p:txBody>
          <a:bodyPr>
            <a:normAutofit/>
          </a:bodyPr>
          <a:lstStyle/>
          <a:p>
            <a:r>
              <a:rPr kumimoji="1" lang="ja-JP" altLang="en-US" dirty="0" smtClean="0"/>
              <a:t>各コード片を</a:t>
            </a:r>
            <a:r>
              <a:rPr lang="ja-JP" altLang="en-US" dirty="0" smtClean="0"/>
              <a:t>プログラム依存グラフに変換する．</a:t>
            </a:r>
            <a:endParaRPr lang="en-US" altLang="ja-JP" dirty="0" smtClean="0"/>
          </a:p>
          <a:p>
            <a:r>
              <a:rPr kumimoji="1" lang="ja-JP" altLang="en-US" dirty="0" smtClean="0"/>
              <a:t>前提条件を満たしているのか確認する．</a:t>
            </a:r>
            <a:endParaRPr kumimoji="1" lang="en-US" altLang="ja-JP" dirty="0" smtClean="0"/>
          </a:p>
          <a:p>
            <a:pPr lvl="1"/>
            <a:r>
              <a:rPr lang="ja-JP" altLang="en-US" dirty="0" smtClean="0"/>
              <a:t>前提</a:t>
            </a:r>
            <a:r>
              <a:rPr lang="ja-JP" altLang="en-US" dirty="0"/>
              <a:t>条件</a:t>
            </a:r>
            <a:r>
              <a:rPr lang="ja-JP" altLang="en-US" dirty="0" smtClean="0"/>
              <a:t>に</a:t>
            </a:r>
            <a:r>
              <a:rPr lang="ja-JP" altLang="en-US" dirty="0"/>
              <a:t>違反</a:t>
            </a:r>
            <a:r>
              <a:rPr lang="ja-JP" altLang="en-US" dirty="0" smtClean="0"/>
              <a:t>している場合，そのクローンペアを</a:t>
            </a:r>
            <a:r>
              <a:rPr lang="ja-JP" altLang="en-US" b="1" dirty="0" smtClean="0"/>
              <a:t>リファクタリング困難</a:t>
            </a:r>
            <a:r>
              <a:rPr lang="ja-JP" altLang="en-US" dirty="0" smtClean="0"/>
              <a:t>とする．</a:t>
            </a:r>
            <a:endParaRPr lang="en-US" altLang="ja-JP" dirty="0" smtClean="0"/>
          </a:p>
        </p:txBody>
      </p:sp>
      <p:sp>
        <p:nvSpPr>
          <p:cNvPr id="4" name="メモ 3"/>
          <p:cNvSpPr/>
          <p:nvPr/>
        </p:nvSpPr>
        <p:spPr>
          <a:xfrm rot="10800000" flipH="1">
            <a:off x="1117366" y="1575163"/>
            <a:ext cx="1830402" cy="2286000"/>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 name="フリーフォーム 4"/>
          <p:cNvSpPr/>
          <p:nvPr/>
        </p:nvSpPr>
        <p:spPr>
          <a:xfrm>
            <a:off x="1389472" y="1914761"/>
            <a:ext cx="1286190" cy="473345"/>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フリーフォーム 5"/>
          <p:cNvSpPr/>
          <p:nvPr/>
        </p:nvSpPr>
        <p:spPr>
          <a:xfrm>
            <a:off x="1389470" y="2847685"/>
            <a:ext cx="1286190" cy="473345"/>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p:cNvSpPr/>
          <p:nvPr/>
        </p:nvSpPr>
        <p:spPr>
          <a:xfrm>
            <a:off x="1436749" y="1960480"/>
            <a:ext cx="1167539" cy="242473"/>
          </a:xfrm>
          <a:prstGeom prst="rect">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smtClean="0">
                <a:solidFill>
                  <a:schemeClr val="tx1"/>
                </a:solidFill>
              </a:rPr>
              <a:t>コード</a:t>
            </a:r>
            <a:r>
              <a:rPr lang="ja-JP" altLang="en-US" sz="1100" dirty="0">
                <a:solidFill>
                  <a:schemeClr val="tx1"/>
                </a:solidFill>
              </a:rPr>
              <a:t>クローン</a:t>
            </a:r>
            <a:endParaRPr kumimoji="1" lang="ja-JP" altLang="en-US" sz="1100" dirty="0">
              <a:solidFill>
                <a:schemeClr val="tx1"/>
              </a:solidFill>
            </a:endParaRPr>
          </a:p>
        </p:txBody>
      </p:sp>
      <p:sp>
        <p:nvSpPr>
          <p:cNvPr id="8" name="正方形/長方形 7"/>
          <p:cNvSpPr/>
          <p:nvPr/>
        </p:nvSpPr>
        <p:spPr>
          <a:xfrm>
            <a:off x="1448795" y="2898168"/>
            <a:ext cx="1167539" cy="242473"/>
          </a:xfrm>
          <a:prstGeom prst="rect">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smtClean="0">
                <a:solidFill>
                  <a:schemeClr val="tx1"/>
                </a:solidFill>
              </a:rPr>
              <a:t>コード</a:t>
            </a:r>
            <a:r>
              <a:rPr lang="ja-JP" altLang="en-US" sz="1100" dirty="0">
                <a:solidFill>
                  <a:schemeClr val="tx1"/>
                </a:solidFill>
              </a:rPr>
              <a:t>クローン</a:t>
            </a:r>
            <a:endParaRPr kumimoji="1" lang="ja-JP" altLang="en-US" sz="1100" dirty="0">
              <a:solidFill>
                <a:schemeClr val="tx1"/>
              </a:solidFill>
            </a:endParaRPr>
          </a:p>
        </p:txBody>
      </p:sp>
      <p:sp>
        <p:nvSpPr>
          <p:cNvPr id="9" name="フリーフォーム 8"/>
          <p:cNvSpPr/>
          <p:nvPr/>
        </p:nvSpPr>
        <p:spPr>
          <a:xfrm>
            <a:off x="323562" y="2061941"/>
            <a:ext cx="1065908" cy="984738"/>
          </a:xfrm>
          <a:custGeom>
            <a:avLst/>
            <a:gdLst>
              <a:gd name="connsiteX0" fmla="*/ 1049676 w 1065908"/>
              <a:gd name="connsiteY0" fmla="*/ 984738 h 984738"/>
              <a:gd name="connsiteX1" fmla="*/ 10 w 1065908"/>
              <a:gd name="connsiteY1" fmla="*/ 578939 h 984738"/>
              <a:gd name="connsiteX2" fmla="*/ 1065908 w 1065908"/>
              <a:gd name="connsiteY2" fmla="*/ 0 h 984738"/>
            </a:gdLst>
            <a:ahLst/>
            <a:cxnLst>
              <a:cxn ang="0">
                <a:pos x="connsiteX0" y="connsiteY0"/>
              </a:cxn>
              <a:cxn ang="0">
                <a:pos x="connsiteX1" y="connsiteY1"/>
              </a:cxn>
              <a:cxn ang="0">
                <a:pos x="connsiteX2" y="connsiteY2"/>
              </a:cxn>
            </a:cxnLst>
            <a:rect l="l" t="t" r="r" b="b"/>
            <a:pathLst>
              <a:path w="1065908" h="984738">
                <a:moveTo>
                  <a:pt x="1049676" y="984738"/>
                </a:moveTo>
                <a:cubicBezTo>
                  <a:pt x="523490" y="863900"/>
                  <a:pt x="-2695" y="743062"/>
                  <a:pt x="10" y="578939"/>
                </a:cubicBezTo>
                <a:cubicBezTo>
                  <a:pt x="2715" y="414816"/>
                  <a:pt x="534311" y="207408"/>
                  <a:pt x="1065908" y="0"/>
                </a:cubicBezTo>
              </a:path>
            </a:pathLst>
          </a:custGeom>
          <a:noFill/>
          <a:ln>
            <a:headEnd type="triangle"/>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楕円 9"/>
          <p:cNvSpPr/>
          <p:nvPr/>
        </p:nvSpPr>
        <p:spPr>
          <a:xfrm>
            <a:off x="5152547" y="1843274"/>
            <a:ext cx="352138" cy="352138"/>
          </a:xfrm>
          <a:prstGeom prst="ellipse">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ysClr val="windowText" lastClr="000000"/>
              </a:solidFill>
            </a:endParaRPr>
          </a:p>
        </p:txBody>
      </p:sp>
      <p:sp>
        <p:nvSpPr>
          <p:cNvPr id="11" name="楕円 10"/>
          <p:cNvSpPr/>
          <p:nvPr/>
        </p:nvSpPr>
        <p:spPr>
          <a:xfrm>
            <a:off x="4763665" y="2642665"/>
            <a:ext cx="349664" cy="352138"/>
          </a:xfrm>
          <a:prstGeom prst="ellipse">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ysClr val="windowText" lastClr="000000"/>
              </a:solidFill>
            </a:endParaRPr>
          </a:p>
        </p:txBody>
      </p:sp>
      <p:sp>
        <p:nvSpPr>
          <p:cNvPr id="12" name="楕円 11"/>
          <p:cNvSpPr/>
          <p:nvPr/>
        </p:nvSpPr>
        <p:spPr>
          <a:xfrm>
            <a:off x="5511266" y="2650795"/>
            <a:ext cx="352138" cy="352138"/>
          </a:xfrm>
          <a:prstGeom prst="ellipse">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ysClr val="windowText" lastClr="000000"/>
              </a:solidFill>
            </a:endParaRPr>
          </a:p>
        </p:txBody>
      </p:sp>
      <p:sp>
        <p:nvSpPr>
          <p:cNvPr id="13" name="楕円 12"/>
          <p:cNvSpPr/>
          <p:nvPr/>
        </p:nvSpPr>
        <p:spPr>
          <a:xfrm>
            <a:off x="4357188" y="3437998"/>
            <a:ext cx="352138" cy="352138"/>
          </a:xfrm>
          <a:prstGeom prst="ellipse">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ysClr val="windowText" lastClr="000000"/>
              </a:solidFill>
            </a:endParaRPr>
          </a:p>
        </p:txBody>
      </p:sp>
      <p:sp>
        <p:nvSpPr>
          <p:cNvPr id="14" name="楕円 13"/>
          <p:cNvSpPr/>
          <p:nvPr/>
        </p:nvSpPr>
        <p:spPr>
          <a:xfrm>
            <a:off x="5353725" y="3423220"/>
            <a:ext cx="352138" cy="352138"/>
          </a:xfrm>
          <a:prstGeom prst="ellipse">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ysClr val="windowText" lastClr="000000"/>
              </a:solidFill>
            </a:endParaRPr>
          </a:p>
        </p:txBody>
      </p:sp>
      <p:sp>
        <p:nvSpPr>
          <p:cNvPr id="15" name="楕円 14"/>
          <p:cNvSpPr/>
          <p:nvPr/>
        </p:nvSpPr>
        <p:spPr>
          <a:xfrm>
            <a:off x="5915410" y="3433891"/>
            <a:ext cx="352138" cy="352138"/>
          </a:xfrm>
          <a:prstGeom prst="ellipse">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ysClr val="windowText" lastClr="000000"/>
              </a:solidFill>
            </a:endParaRPr>
          </a:p>
        </p:txBody>
      </p:sp>
      <p:cxnSp>
        <p:nvCxnSpPr>
          <p:cNvPr id="17" name="直線矢印コネクタ 16"/>
          <p:cNvCxnSpPr>
            <a:stCxn id="10" idx="3"/>
            <a:endCxn id="11" idx="0"/>
          </p:cNvCxnSpPr>
          <p:nvPr/>
        </p:nvCxnSpPr>
        <p:spPr>
          <a:xfrm flipH="1">
            <a:off x="4938497" y="2143843"/>
            <a:ext cx="265619" cy="498822"/>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a:stCxn id="10" idx="5"/>
            <a:endCxn id="12" idx="0"/>
          </p:cNvCxnSpPr>
          <p:nvPr/>
        </p:nvCxnSpPr>
        <p:spPr>
          <a:xfrm>
            <a:off x="5453116" y="2143843"/>
            <a:ext cx="234219" cy="506952"/>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a:stCxn id="11" idx="3"/>
            <a:endCxn id="13" idx="0"/>
          </p:cNvCxnSpPr>
          <p:nvPr/>
        </p:nvCxnSpPr>
        <p:spPr>
          <a:xfrm flipH="1">
            <a:off x="4533257" y="2943234"/>
            <a:ext cx="281615" cy="494764"/>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a:stCxn id="12" idx="3"/>
            <a:endCxn id="14" idx="0"/>
          </p:cNvCxnSpPr>
          <p:nvPr/>
        </p:nvCxnSpPr>
        <p:spPr>
          <a:xfrm flipH="1">
            <a:off x="5529794" y="2951364"/>
            <a:ext cx="33041" cy="471856"/>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sp>
        <p:nvSpPr>
          <p:cNvPr id="31" name="楕円 30"/>
          <p:cNvSpPr/>
          <p:nvPr/>
        </p:nvSpPr>
        <p:spPr>
          <a:xfrm>
            <a:off x="4921911" y="3433891"/>
            <a:ext cx="352138" cy="352138"/>
          </a:xfrm>
          <a:prstGeom prst="ellipse">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ysClr val="windowText" lastClr="000000"/>
              </a:solidFill>
            </a:endParaRPr>
          </a:p>
        </p:txBody>
      </p:sp>
      <p:cxnSp>
        <p:nvCxnSpPr>
          <p:cNvPr id="39" name="直線矢印コネクタ 38"/>
          <p:cNvCxnSpPr>
            <a:stCxn id="12" idx="5"/>
            <a:endCxn id="15" idx="0"/>
          </p:cNvCxnSpPr>
          <p:nvPr/>
        </p:nvCxnSpPr>
        <p:spPr>
          <a:xfrm>
            <a:off x="5811835" y="2951364"/>
            <a:ext cx="279644" cy="482527"/>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43" name="直線矢印コネクタ 42"/>
          <p:cNvCxnSpPr>
            <a:stCxn id="11" idx="5"/>
            <a:endCxn id="31" idx="0"/>
          </p:cNvCxnSpPr>
          <p:nvPr/>
        </p:nvCxnSpPr>
        <p:spPr>
          <a:xfrm>
            <a:off x="5062122" y="2943234"/>
            <a:ext cx="35858" cy="490657"/>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sp>
        <p:nvSpPr>
          <p:cNvPr id="29" name="楕円 28"/>
          <p:cNvSpPr/>
          <p:nvPr/>
        </p:nvSpPr>
        <p:spPr>
          <a:xfrm>
            <a:off x="7538339" y="1850018"/>
            <a:ext cx="352138" cy="352138"/>
          </a:xfrm>
          <a:prstGeom prst="ellipse">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ysClr val="windowText" lastClr="000000"/>
              </a:solidFill>
            </a:endParaRPr>
          </a:p>
        </p:txBody>
      </p:sp>
      <p:sp>
        <p:nvSpPr>
          <p:cNvPr id="30" name="楕円 29"/>
          <p:cNvSpPr/>
          <p:nvPr/>
        </p:nvSpPr>
        <p:spPr>
          <a:xfrm>
            <a:off x="7149457" y="2649409"/>
            <a:ext cx="349664" cy="352138"/>
          </a:xfrm>
          <a:prstGeom prst="ellipse">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ysClr val="windowText" lastClr="000000"/>
              </a:solidFill>
            </a:endParaRPr>
          </a:p>
        </p:txBody>
      </p:sp>
      <p:sp>
        <p:nvSpPr>
          <p:cNvPr id="32" name="楕円 31"/>
          <p:cNvSpPr/>
          <p:nvPr/>
        </p:nvSpPr>
        <p:spPr>
          <a:xfrm>
            <a:off x="7897058" y="2657539"/>
            <a:ext cx="352138" cy="352138"/>
          </a:xfrm>
          <a:prstGeom prst="ellipse">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ysClr val="windowText" lastClr="000000"/>
              </a:solidFill>
            </a:endParaRPr>
          </a:p>
        </p:txBody>
      </p:sp>
      <p:sp>
        <p:nvSpPr>
          <p:cNvPr id="33" name="楕円 32"/>
          <p:cNvSpPr/>
          <p:nvPr/>
        </p:nvSpPr>
        <p:spPr>
          <a:xfrm>
            <a:off x="6742980" y="3444742"/>
            <a:ext cx="352138" cy="352138"/>
          </a:xfrm>
          <a:prstGeom prst="ellipse">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ysClr val="windowText" lastClr="000000"/>
              </a:solidFill>
            </a:endParaRPr>
          </a:p>
        </p:txBody>
      </p:sp>
      <p:sp>
        <p:nvSpPr>
          <p:cNvPr id="34" name="楕円 33"/>
          <p:cNvSpPr/>
          <p:nvPr/>
        </p:nvSpPr>
        <p:spPr>
          <a:xfrm>
            <a:off x="7739517" y="3429964"/>
            <a:ext cx="352138" cy="352138"/>
          </a:xfrm>
          <a:prstGeom prst="ellipse">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ysClr val="windowText" lastClr="000000"/>
              </a:solidFill>
            </a:endParaRPr>
          </a:p>
        </p:txBody>
      </p:sp>
      <p:sp>
        <p:nvSpPr>
          <p:cNvPr id="35" name="楕円 34"/>
          <p:cNvSpPr/>
          <p:nvPr/>
        </p:nvSpPr>
        <p:spPr>
          <a:xfrm>
            <a:off x="8301202" y="3440635"/>
            <a:ext cx="352138" cy="352138"/>
          </a:xfrm>
          <a:prstGeom prst="ellipse">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ysClr val="windowText" lastClr="000000"/>
              </a:solidFill>
            </a:endParaRPr>
          </a:p>
        </p:txBody>
      </p:sp>
      <p:cxnSp>
        <p:nvCxnSpPr>
          <p:cNvPr id="36" name="直線矢印コネクタ 35"/>
          <p:cNvCxnSpPr>
            <a:stCxn id="29" idx="3"/>
            <a:endCxn id="30" idx="0"/>
          </p:cNvCxnSpPr>
          <p:nvPr/>
        </p:nvCxnSpPr>
        <p:spPr>
          <a:xfrm flipH="1">
            <a:off x="7324289" y="2150587"/>
            <a:ext cx="265619" cy="498822"/>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a:stCxn id="29" idx="5"/>
            <a:endCxn id="32" idx="0"/>
          </p:cNvCxnSpPr>
          <p:nvPr/>
        </p:nvCxnSpPr>
        <p:spPr>
          <a:xfrm>
            <a:off x="7838908" y="2150587"/>
            <a:ext cx="234219" cy="506952"/>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38" name="直線矢印コネクタ 37"/>
          <p:cNvCxnSpPr>
            <a:stCxn id="30" idx="3"/>
            <a:endCxn id="33" idx="0"/>
          </p:cNvCxnSpPr>
          <p:nvPr/>
        </p:nvCxnSpPr>
        <p:spPr>
          <a:xfrm flipH="1">
            <a:off x="6919049" y="2949978"/>
            <a:ext cx="281615" cy="494764"/>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40" name="直線矢印コネクタ 39"/>
          <p:cNvCxnSpPr>
            <a:stCxn id="32" idx="3"/>
            <a:endCxn id="34" idx="0"/>
          </p:cNvCxnSpPr>
          <p:nvPr/>
        </p:nvCxnSpPr>
        <p:spPr>
          <a:xfrm flipH="1">
            <a:off x="7915586" y="2958108"/>
            <a:ext cx="33041" cy="471856"/>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sp>
        <p:nvSpPr>
          <p:cNvPr id="41" name="楕円 40"/>
          <p:cNvSpPr/>
          <p:nvPr/>
        </p:nvSpPr>
        <p:spPr>
          <a:xfrm>
            <a:off x="7307703" y="3440635"/>
            <a:ext cx="352138" cy="352138"/>
          </a:xfrm>
          <a:prstGeom prst="ellipse">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ysClr val="windowText" lastClr="000000"/>
              </a:solidFill>
            </a:endParaRPr>
          </a:p>
        </p:txBody>
      </p:sp>
      <p:cxnSp>
        <p:nvCxnSpPr>
          <p:cNvPr id="42" name="直線矢印コネクタ 41"/>
          <p:cNvCxnSpPr>
            <a:stCxn id="32" idx="5"/>
            <a:endCxn id="35" idx="0"/>
          </p:cNvCxnSpPr>
          <p:nvPr/>
        </p:nvCxnSpPr>
        <p:spPr>
          <a:xfrm>
            <a:off x="8197627" y="2958108"/>
            <a:ext cx="279644" cy="482527"/>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44" name="直線矢印コネクタ 43"/>
          <p:cNvCxnSpPr>
            <a:stCxn id="30" idx="5"/>
            <a:endCxn id="41" idx="0"/>
          </p:cNvCxnSpPr>
          <p:nvPr/>
        </p:nvCxnSpPr>
        <p:spPr>
          <a:xfrm>
            <a:off x="7447914" y="2949978"/>
            <a:ext cx="35858" cy="490657"/>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sp>
        <p:nvSpPr>
          <p:cNvPr id="45" name="右矢印 44"/>
          <p:cNvSpPr/>
          <p:nvPr/>
        </p:nvSpPr>
        <p:spPr>
          <a:xfrm>
            <a:off x="3230543" y="2522468"/>
            <a:ext cx="1053714" cy="59253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正方形/長方形 45"/>
          <p:cNvSpPr/>
          <p:nvPr/>
        </p:nvSpPr>
        <p:spPr>
          <a:xfrm>
            <a:off x="5687335" y="1751085"/>
            <a:ext cx="1615391" cy="242473"/>
          </a:xfrm>
          <a:prstGeom prst="rect">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smtClean="0">
                <a:solidFill>
                  <a:schemeClr val="tx1"/>
                </a:solidFill>
              </a:rPr>
              <a:t>プログラム依存グラフ</a:t>
            </a:r>
            <a:endParaRPr kumimoji="1" lang="ja-JP" altLang="en-US" sz="1100" dirty="0">
              <a:solidFill>
                <a:schemeClr val="tx1"/>
              </a:solidFill>
            </a:endParaRPr>
          </a:p>
        </p:txBody>
      </p:sp>
      <p:sp>
        <p:nvSpPr>
          <p:cNvPr id="16" name="スライド番号プレースホルダー 15"/>
          <p:cNvSpPr>
            <a:spLocks noGrp="1"/>
          </p:cNvSpPr>
          <p:nvPr>
            <p:ph type="sldNum" sz="quarter" idx="12"/>
          </p:nvPr>
        </p:nvSpPr>
        <p:spPr/>
        <p:txBody>
          <a:bodyPr/>
          <a:lstStyle/>
          <a:p>
            <a:fld id="{579E8ECD-0B93-47CF-84F3-F59A8EAC7E68}" type="slidenum">
              <a:rPr lang="ja-JP" altLang="en-US" smtClean="0"/>
              <a:pPr/>
              <a:t>8</a:t>
            </a:fld>
            <a:endParaRPr lang="ja-JP" altLang="en-US" dirty="0"/>
          </a:p>
        </p:txBody>
      </p:sp>
      <p:sp>
        <p:nvSpPr>
          <p:cNvPr id="47" name="正方形/長方形 46"/>
          <p:cNvSpPr/>
          <p:nvPr/>
        </p:nvSpPr>
        <p:spPr>
          <a:xfrm>
            <a:off x="39010" y="1287981"/>
            <a:ext cx="1591160" cy="511445"/>
          </a:xfrm>
          <a:prstGeom prst="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クローンペア</a:t>
            </a:r>
            <a:endParaRPr kumimoji="1" lang="ja-JP" altLang="en-US" dirty="0">
              <a:solidFill>
                <a:schemeClr val="tx1"/>
              </a:solidFill>
            </a:endParaRPr>
          </a:p>
        </p:txBody>
      </p:sp>
    </p:spTree>
    <p:extLst>
      <p:ext uri="{BB962C8B-B14F-4D97-AF65-F5344CB8AC3E}">
        <p14:creationId xmlns:p14="http://schemas.microsoft.com/office/powerpoint/2010/main" val="29535607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sz="3600" dirty="0" err="1" smtClean="0"/>
              <a:t>JDeodorant</a:t>
            </a:r>
            <a:r>
              <a:rPr lang="ja-JP" altLang="en-US" sz="3600" dirty="0" smtClean="0"/>
              <a:t>の前提</a:t>
            </a:r>
            <a:r>
              <a:rPr lang="ja-JP" altLang="en-US" sz="3600" dirty="0"/>
              <a:t>条件</a:t>
            </a:r>
            <a:endParaRPr kumimoji="1" lang="ja-JP" altLang="en-US" sz="3600" dirty="0"/>
          </a:p>
        </p:txBody>
      </p:sp>
      <p:sp>
        <p:nvSpPr>
          <p:cNvPr id="3" name="コンテンツ プレースホルダー 2"/>
          <p:cNvSpPr>
            <a:spLocks noGrp="1"/>
          </p:cNvSpPr>
          <p:nvPr>
            <p:ph idx="1"/>
          </p:nvPr>
        </p:nvSpPr>
        <p:spPr>
          <a:xfrm>
            <a:off x="493897" y="1282405"/>
            <a:ext cx="7886700" cy="5297069"/>
          </a:xfrm>
        </p:spPr>
        <p:txBody>
          <a:bodyPr>
            <a:normAutofit lnSpcReduction="10000"/>
          </a:bodyPr>
          <a:lstStyle/>
          <a:p>
            <a:pPr marL="971550" lvl="1" indent="-514350">
              <a:buFont typeface="+mj-lt"/>
              <a:buAutoNum type="arabicPeriod"/>
            </a:pPr>
            <a:r>
              <a:rPr lang="ja-JP" altLang="en-US" b="1" dirty="0"/>
              <a:t>変数のパラメータ化の影響</a:t>
            </a:r>
            <a:endParaRPr lang="en-US" altLang="ja-JP" b="1" dirty="0"/>
          </a:p>
          <a:p>
            <a:pPr marL="457200" lvl="1" indent="0">
              <a:buNone/>
            </a:pPr>
            <a:r>
              <a:rPr lang="ja-JP" altLang="en-US" dirty="0"/>
              <a:t>　制御依存やデータ依存などの変更がない． </a:t>
            </a:r>
            <a:endParaRPr lang="en-US" altLang="ja-JP" dirty="0"/>
          </a:p>
          <a:p>
            <a:pPr marL="971550" lvl="1" indent="-514350">
              <a:buFont typeface="+mj-lt"/>
              <a:buAutoNum type="arabicPeriod" startAt="2"/>
            </a:pPr>
            <a:r>
              <a:rPr lang="ja-JP" altLang="en-US" b="1" dirty="0"/>
              <a:t>互いに異なる子クラス型の変数</a:t>
            </a:r>
            <a:r>
              <a:rPr lang="ja-JP" altLang="en-US" dirty="0"/>
              <a:t>　　　　　　　　　　　共通の親クラス（オーバーライド）が持つ　　　メソッドで呼び出されている必要がある． </a:t>
            </a:r>
            <a:endParaRPr lang="en-US" altLang="ja-JP" dirty="0"/>
          </a:p>
          <a:p>
            <a:pPr marL="971550" lvl="1" indent="-514350">
              <a:buFont typeface="+mj-lt"/>
              <a:buAutoNum type="arabicPeriod" startAt="3"/>
            </a:pPr>
            <a:r>
              <a:rPr lang="ja-JP" altLang="en-US" b="1" dirty="0"/>
              <a:t>フィールド変数のパラメータ化</a:t>
            </a:r>
            <a:endParaRPr lang="en-US" altLang="ja-JP" b="1" dirty="0"/>
          </a:p>
          <a:p>
            <a:pPr marL="457200" lvl="1" indent="0">
              <a:buNone/>
            </a:pPr>
            <a:r>
              <a:rPr lang="ja-JP" altLang="en-US" dirty="0"/>
              <a:t>その値が不変であるときのみ可能である． </a:t>
            </a:r>
            <a:endParaRPr lang="en-US" altLang="ja-JP" dirty="0"/>
          </a:p>
          <a:p>
            <a:pPr marL="971550" lvl="1" indent="-514350">
              <a:buFont typeface="+mj-lt"/>
              <a:buAutoNum type="arabicPeriod" startAt="4"/>
            </a:pPr>
            <a:r>
              <a:rPr lang="ja-JP" altLang="en-US" b="1" dirty="0"/>
              <a:t>返値の個数</a:t>
            </a:r>
            <a:endParaRPr lang="en-US" altLang="ja-JP" b="1" dirty="0"/>
          </a:p>
          <a:p>
            <a:pPr marL="457200" lvl="1" indent="0">
              <a:buNone/>
            </a:pPr>
            <a:r>
              <a:rPr lang="ja-JP" altLang="en-US" dirty="0"/>
              <a:t>　抽出されたメソッドは，</a:t>
            </a:r>
            <a:r>
              <a:rPr lang="en-US" altLang="ja-JP" dirty="0"/>
              <a:t>2</a:t>
            </a:r>
            <a:r>
              <a:rPr lang="ja-JP" altLang="en-US" dirty="0"/>
              <a:t>つ以上の変数を返してはならない． </a:t>
            </a:r>
            <a:endParaRPr lang="en-US" altLang="ja-JP" dirty="0"/>
          </a:p>
          <a:p>
            <a:pPr marL="971550" lvl="1" indent="-514350">
              <a:buFont typeface="+mj-lt"/>
              <a:buAutoNum type="arabicPeriod" startAt="5"/>
            </a:pPr>
            <a:r>
              <a:rPr lang="ja-JP" altLang="en-US" b="1" dirty="0"/>
              <a:t>条件付き </a:t>
            </a:r>
            <a:r>
              <a:rPr lang="en-US" altLang="ja-JP" b="1" dirty="0"/>
              <a:t>return</a:t>
            </a:r>
            <a:r>
              <a:rPr lang="ja-JP" altLang="en-US" b="1" dirty="0"/>
              <a:t>文</a:t>
            </a:r>
            <a:endParaRPr lang="en-US" altLang="ja-JP" b="1" dirty="0"/>
          </a:p>
          <a:p>
            <a:pPr marL="457200" lvl="1" indent="0">
              <a:buNone/>
            </a:pPr>
            <a:r>
              <a:rPr lang="ja-JP" altLang="en-US" dirty="0"/>
              <a:t>　含まれてはならない． </a:t>
            </a:r>
            <a:endParaRPr lang="en-US" altLang="ja-JP" dirty="0"/>
          </a:p>
          <a:p>
            <a:pPr marL="971550" lvl="1" indent="-514350">
              <a:buFont typeface="+mj-lt"/>
              <a:buAutoNum type="arabicPeriod" startAt="6"/>
            </a:pPr>
            <a:r>
              <a:rPr lang="ja-JP" altLang="en-US" b="1" dirty="0"/>
              <a:t>分岐処理を意味する命令</a:t>
            </a:r>
            <a:r>
              <a:rPr lang="ja-JP" altLang="en-US" dirty="0"/>
              <a:t>（</a:t>
            </a:r>
            <a:r>
              <a:rPr lang="en-US" altLang="ja-JP" dirty="0" err="1"/>
              <a:t>break,continue</a:t>
            </a:r>
            <a:r>
              <a:rPr lang="ja-JP" altLang="en-US" dirty="0"/>
              <a:t>）</a:t>
            </a:r>
            <a:endParaRPr lang="en-US" altLang="ja-JP" dirty="0"/>
          </a:p>
          <a:p>
            <a:pPr marL="457200" lvl="1" indent="0">
              <a:buNone/>
            </a:pPr>
            <a:r>
              <a:rPr lang="ja-JP" altLang="en-US" dirty="0"/>
              <a:t>　対応する命令文が含まれていなければならない． </a:t>
            </a:r>
          </a:p>
          <a:p>
            <a:pPr marL="457200" lvl="1" indent="0">
              <a:buNone/>
            </a:pPr>
            <a:endParaRPr lang="en-US" altLang="ja-JP" dirty="0"/>
          </a:p>
          <a:p>
            <a:pPr marL="0" indent="0">
              <a:buNone/>
            </a:pPr>
            <a:endParaRPr kumimoji="1" lang="en-US" altLang="ja-JP" dirty="0" smtClean="0"/>
          </a:p>
        </p:txBody>
      </p:sp>
      <p:sp>
        <p:nvSpPr>
          <p:cNvPr id="4" name="スライド番号プレースホルダー 3"/>
          <p:cNvSpPr>
            <a:spLocks noGrp="1"/>
          </p:cNvSpPr>
          <p:nvPr>
            <p:ph type="sldNum" sz="quarter" idx="12"/>
          </p:nvPr>
        </p:nvSpPr>
        <p:spPr/>
        <p:txBody>
          <a:bodyPr/>
          <a:lstStyle/>
          <a:p>
            <a:fld id="{BE4C3425-F80C-4DE5-B4FA-BE95EC5A6860}" type="slidenum">
              <a:rPr lang="ja-JP" altLang="en-US" smtClean="0"/>
              <a:pPr/>
              <a:t>9</a:t>
            </a:fld>
            <a:endParaRPr lang="ja-JP" altLang="en-US" dirty="0"/>
          </a:p>
        </p:txBody>
      </p:sp>
    </p:spTree>
    <p:extLst>
      <p:ext uri="{BB962C8B-B14F-4D97-AF65-F5344CB8AC3E}">
        <p14:creationId xmlns:p14="http://schemas.microsoft.com/office/powerpoint/2010/main" val="201996183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ユーザー定義 1">
      <a:majorFont>
        <a:latin typeface="Segoe UI"/>
        <a:ea typeface="メイリオ"/>
        <a:cs typeface=""/>
      </a:majorFont>
      <a:minorFont>
        <a:latin typeface="Segoe UI"/>
        <a:ea typeface="メイリオ"/>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2606</TotalTime>
  <Words>1339</Words>
  <Application>Microsoft Office PowerPoint</Application>
  <PresentationFormat>画面に合わせる (4:3)</PresentationFormat>
  <Paragraphs>328</Paragraphs>
  <Slides>20</Slides>
  <Notes>11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20</vt:i4>
      </vt:variant>
    </vt:vector>
  </HeadingPairs>
  <TitlesOfParts>
    <vt:vector size="26" baseType="lpstr">
      <vt:lpstr>メイリオ</vt:lpstr>
      <vt:lpstr>游ゴシック</vt:lpstr>
      <vt:lpstr>Arial</vt:lpstr>
      <vt:lpstr>Cambria Math</vt:lpstr>
      <vt:lpstr>Segoe UI</vt:lpstr>
      <vt:lpstr>Office テーマ</vt:lpstr>
      <vt:lpstr>コードクローンのリファクタリング可能性に 基づいた削減可能ソースコード量の分析</vt:lpstr>
      <vt:lpstr>コードクローン</vt:lpstr>
      <vt:lpstr>コードクローンのリファクタリング</vt:lpstr>
      <vt:lpstr>削減可能ソースコード量</vt:lpstr>
      <vt:lpstr>削減可能ソースコード量を算出する動機</vt:lpstr>
      <vt:lpstr>リファクタリングの見積と その困難さ</vt:lpstr>
      <vt:lpstr>困難な点1：コードクローンの リファクタリング可能性</vt:lpstr>
      <vt:lpstr>JDeodorantの リファクタリング可能性判定</vt:lpstr>
      <vt:lpstr>JDeodorantの前提条件</vt:lpstr>
      <vt:lpstr>困難な点2：コードクローンの オーバーラップ</vt:lpstr>
      <vt:lpstr>研究概要</vt:lpstr>
      <vt:lpstr>削減可能ソースコード量の算出概要</vt:lpstr>
      <vt:lpstr>CSに対する削減可能ソースコード量の算出式</vt:lpstr>
      <vt:lpstr>調査概要</vt:lpstr>
      <vt:lpstr>調査結果　 削減可能ソースコード量</vt:lpstr>
      <vt:lpstr>削減可能ソースコード量の考察</vt:lpstr>
      <vt:lpstr>手動の削減量との比較</vt:lpstr>
      <vt:lpstr>上手くいかなかった　　　　　　　リファクタリング例(1/2)</vt:lpstr>
      <vt:lpstr>上手くいかなかった　　　　　　リファクタリング例(2/2)</vt:lpstr>
      <vt:lpstr>これまでの研究のまとめ</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コードクローンのリファクタリング可能性に 基づいた削減可能ソースコード量の分析</dc:title>
  <dc:creator>t-ishizu</dc:creator>
  <cp:lastModifiedBy>t-ishizu</cp:lastModifiedBy>
  <cp:revision>39</cp:revision>
  <cp:lastPrinted>2018-02-13T02:57:30Z</cp:lastPrinted>
  <dcterms:created xsi:type="dcterms:W3CDTF">2018-02-08T01:10:26Z</dcterms:created>
  <dcterms:modified xsi:type="dcterms:W3CDTF">2018-02-13T05:24:53Z</dcterms:modified>
</cp:coreProperties>
</file>