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58" r:id="rId5"/>
    <p:sldId id="265" r:id="rId6"/>
    <p:sldId id="261" r:id="rId7"/>
    <p:sldId id="268" r:id="rId8"/>
    <p:sldId id="274" r:id="rId9"/>
    <p:sldId id="279" r:id="rId10"/>
    <p:sldId id="275" r:id="rId11"/>
    <p:sldId id="277" r:id="rId12"/>
    <p:sldId id="276" r:id="rId13"/>
    <p:sldId id="278" r:id="rId14"/>
    <p:sldId id="263" r:id="rId15"/>
    <p:sldId id="266" r:id="rId1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439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899" y="1"/>
            <a:ext cx="3041439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B2AEC51-88C5-46AB-B8C3-729D2BE98CFD}" type="datetimeFigureOut">
              <a:rPr lang="en-US" smtClean="0"/>
              <a:t>04-Mar-18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41"/>
            <a:ext cx="3041439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899" y="8839041"/>
            <a:ext cx="3041439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695BE3D2-C49C-4DB8-8C10-72F7EEDB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968" cy="46691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1"/>
            <a:ext cx="3041968" cy="46691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58C4306-6658-49D1-BA5E-6273811A1A46}" type="datetimeFigureOut">
              <a:rPr lang="en-US" smtClean="0"/>
              <a:t>04-Mar-18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8"/>
            <a:ext cx="5615940" cy="3664207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8" cy="466911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1EE08A94-8681-424E-BC95-17B731B2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A and B 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8A94-8681-424E-BC95-17B731B21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35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9" y="6640515"/>
            <a:ext cx="629851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7E6413C-160A-4CFF-B0A5-12C2082F8870}" type="datetime1">
              <a:rPr lang="en-US" smtClean="0"/>
              <a:t>04-Mar-18</a:t>
            </a:fld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C7CCF-FBDC-4CB0-A59C-A695FAAC9CF3}" type="datetime1">
              <a:rPr lang="en-US" smtClean="0"/>
              <a:t>04-Mar-18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09CEE-7D98-4373-9738-6D1557239C13}" type="datetime1">
              <a:rPr lang="en-US" smtClean="0"/>
              <a:t>04-Mar-18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EDDB8-A12F-48B0-8AB5-2B46EBFE1062}" type="datetime1">
              <a:rPr lang="en-US" smtClean="0"/>
              <a:t>04-Mar-18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D9452-3FD9-45FE-A324-44A7E0C42795}" type="datetime1">
              <a:rPr lang="en-US" smtClean="0"/>
              <a:t>04-Mar-18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FB6A7-DEC1-414F-ABAA-320003B9BA30}" type="datetime1">
              <a:rPr lang="en-US" smtClean="0"/>
              <a:t>04-Mar-18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F858A-E183-4761-8E4A-773D31EE256B}" type="datetime1">
              <a:rPr lang="en-US" smtClean="0"/>
              <a:t>04-Mar-18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CBB1CB-58A0-43EB-A744-D8225D484F79}" type="datetime1">
              <a:rPr lang="en-US" smtClean="0"/>
              <a:t>04-Mar-18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E18FD-06FD-432D-8A16-ADD07C18F1BD}" type="datetime1">
              <a:rPr lang="en-US" smtClean="0"/>
              <a:t>04-Mar-18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8BA78-BC0A-4458-9292-F2117079A20A}" type="datetime1">
              <a:rPr lang="en-US" smtClean="0"/>
              <a:t>04-Mar-18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ja-JP"/>
              <a:t>Click icon to add picture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D5D65-4B18-48E7-8D58-C92B04CB99EF}" type="datetime1">
              <a:rPr lang="en-US" smtClean="0"/>
              <a:t>04-Mar-18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350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6FB2C193-B573-462B-BF54-E675750769A1}" type="datetime1">
              <a:rPr lang="en-US" smtClean="0"/>
              <a:t>04-Mar-18</a:t>
            </a:fld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7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484619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32189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Mantra: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Visualizing Library Update Complexity Through Orbital Layout and Coexistence Coefficient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Boris Todorov</a:t>
            </a:r>
          </a:p>
          <a:p>
            <a:r>
              <a:rPr lang="en-US" sz="1800" dirty="0"/>
              <a:t>Master’s Candidate</a:t>
            </a:r>
          </a:p>
          <a:p>
            <a:r>
              <a:rPr lang="en-US" sz="1800" dirty="0"/>
              <a:t>Software Engineering Laboratory,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256866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Coefficient Comprehension Results – Case “mocha”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1" y="2077892"/>
            <a:ext cx="7348505" cy="3285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013" y="422730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Further </a:t>
            </a:r>
            <a:br>
              <a:rPr lang="en-US" dirty="0"/>
            </a:br>
            <a:r>
              <a:rPr lang="en-US" dirty="0"/>
              <a:t>Investigate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6352" y="4485355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Safe to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819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Coefficient Comprehension Results – Case “</a:t>
            </a:r>
            <a:r>
              <a:rPr lang="en-US" dirty="0" err="1"/>
              <a:t>eslint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" y="1651379"/>
            <a:ext cx="7525373" cy="3423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495" y="416343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Further </a:t>
            </a:r>
            <a:br>
              <a:rPr lang="en-US" dirty="0"/>
            </a:br>
            <a:r>
              <a:rPr lang="en-US" dirty="0"/>
              <a:t>Investigate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6548" y="416343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Safe to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67083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Task Survey Results – Is the tool intuitive or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" y="2192612"/>
            <a:ext cx="7793931" cy="3437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68" y="47027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9387" y="47027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Counter-intuitive</a:t>
            </a:r>
          </a:p>
        </p:txBody>
      </p:sp>
    </p:spTree>
    <p:extLst>
      <p:ext uri="{BB962C8B-B14F-4D97-AF65-F5344CB8AC3E}">
        <p14:creationId xmlns:p14="http://schemas.microsoft.com/office/powerpoint/2010/main" val="391599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Task Survey Results – Was the tool easy to understand?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4" y="1791011"/>
            <a:ext cx="7446490" cy="3423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516" y="4541932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easy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0588" y="421876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Difficult/</a:t>
            </a:r>
          </a:p>
          <a:p>
            <a:r>
              <a:rPr lang="en-US" dirty="0"/>
              <a:t>Confusing</a:t>
            </a:r>
          </a:p>
        </p:txBody>
      </p:sp>
    </p:spTree>
    <p:extLst>
      <p:ext uri="{BB962C8B-B14F-4D97-AF65-F5344CB8AC3E}">
        <p14:creationId xmlns:p14="http://schemas.microsoft.com/office/powerpoint/2010/main" val="174365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Collected data is based on established projects.</a:t>
            </a:r>
          </a:p>
          <a:p>
            <a:r>
              <a:rPr lang="en-US" dirty="0"/>
              <a:t>The tool was tested only on the NPM ecosystem packages.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tested projects could have specific reasoning for the version used that we are unaware.</a:t>
            </a:r>
          </a:p>
          <a:p>
            <a:r>
              <a:rPr lang="en-US" dirty="0"/>
              <a:t>Survey participants count (19).</a:t>
            </a:r>
          </a:p>
          <a:p>
            <a:r>
              <a:rPr lang="en-US" dirty="0"/>
              <a:t>Survey users are mostly students that don’t have experience in the field.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created the </a:t>
            </a:r>
            <a:r>
              <a:rPr lang="en-US" dirty="0" err="1"/>
              <a:t>SoL</a:t>
            </a:r>
            <a:r>
              <a:rPr lang="en-US" dirty="0"/>
              <a:t> Mantra tool to visualize library update complexity.</a:t>
            </a:r>
          </a:p>
          <a:p>
            <a:r>
              <a:rPr lang="en-US" dirty="0"/>
              <a:t>We tested empirically with results from 23 projects and presented these results at VISSOFT 2017 in Shanghai</a:t>
            </a:r>
          </a:p>
          <a:p>
            <a:r>
              <a:rPr lang="en-US" dirty="0"/>
              <a:t>We deployed an online survey to validate the usefulness and readability of our tool amongst inexperienced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Background </a:t>
            </a:r>
            <a:br>
              <a:rPr lang="en-US" dirty="0"/>
            </a:br>
            <a:r>
              <a:rPr lang="en-US" dirty="0"/>
              <a:t>Keeping Libraries up to 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51" y="2665383"/>
            <a:ext cx="1077100" cy="107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162" y="2263929"/>
            <a:ext cx="18966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Developer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58920" y="3336262"/>
            <a:ext cx="263935" cy="107369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73262" y="3866938"/>
            <a:ext cx="625694" cy="54862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0197" y="3071010"/>
            <a:ext cx="2084579" cy="2088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15906" y="3436251"/>
            <a:ext cx="144990" cy="89704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53458" y="3832071"/>
            <a:ext cx="423138" cy="83768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13435" y="2226506"/>
            <a:ext cx="1668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System</a:t>
            </a:r>
            <a:endParaRPr kumimoji="1" lang="ja-JP" altLang="en-US" sz="1350" b="1" i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734" y="4690667"/>
            <a:ext cx="9444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Library </a:t>
            </a:r>
            <a:br>
              <a:rPr lang="en-US" sz="1350" dirty="0"/>
            </a:br>
            <a:r>
              <a:rPr lang="en-US" sz="1350" dirty="0"/>
              <a:t>repository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277" y="4860536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glob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0608" y="4619878"/>
            <a:ext cx="12811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supports-color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0816" y="5101194"/>
            <a:ext cx="1146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char-spinner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101341" y="4505160"/>
            <a:ext cx="340773" cy="1111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5410" y="4604173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babel-core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99" y="4898416"/>
            <a:ext cx="800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bluebird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110" y="520320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mocha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90228" y="4465673"/>
            <a:ext cx="2649545" cy="1190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6560895" y="4933042"/>
            <a:ext cx="13869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Dependencies /</a:t>
            </a:r>
            <a:br>
              <a:rPr lang="en-US" sz="1350" dirty="0"/>
            </a:br>
            <a:r>
              <a:rPr lang="en-US" sz="1350" dirty="0"/>
              <a:t> Libraries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6876" y="4342781"/>
            <a:ext cx="14093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Tracking library </a:t>
            </a:r>
            <a:br>
              <a:rPr lang="en-US" sz="1350" dirty="0"/>
            </a:br>
            <a:r>
              <a:rPr lang="en-US" sz="1350" dirty="0"/>
              <a:t>evolution</a:t>
            </a:r>
          </a:p>
        </p:txBody>
      </p:sp>
      <p:sp>
        <p:nvSpPr>
          <p:cNvPr id="39" name="Cloud Callout 38"/>
          <p:cNvSpPr/>
          <p:nvPr/>
        </p:nvSpPr>
        <p:spPr>
          <a:xfrm flipH="1">
            <a:off x="1166162" y="1862999"/>
            <a:ext cx="1853597" cy="1105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Am I using the latest version of a library?</a:t>
            </a:r>
          </a:p>
        </p:txBody>
      </p:sp>
      <p:sp>
        <p:nvSpPr>
          <p:cNvPr id="40" name="Cloud Callout 39"/>
          <p:cNvSpPr/>
          <p:nvPr/>
        </p:nvSpPr>
        <p:spPr>
          <a:xfrm rot="16200000" flipH="1">
            <a:off x="1027421" y="2894768"/>
            <a:ext cx="1109305" cy="17462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879507" y="3362674"/>
            <a:ext cx="140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If I update, what other libraries will be affected?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01" y="4596765"/>
            <a:ext cx="1399562" cy="9285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3495" y="4969539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NPM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6" y="2510318"/>
            <a:ext cx="989994" cy="989994"/>
          </a:xfrm>
          <a:prstGeom prst="rect">
            <a:avLst/>
          </a:prstGeom>
        </p:spPr>
      </p:pic>
      <p:sp>
        <p:nvSpPr>
          <p:cNvPr id="48" name="Explosion 1 47"/>
          <p:cNvSpPr/>
          <p:nvPr/>
        </p:nvSpPr>
        <p:spPr>
          <a:xfrm>
            <a:off x="7133877" y="2635698"/>
            <a:ext cx="883236" cy="999999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Bug</a:t>
            </a:r>
          </a:p>
        </p:txBody>
      </p:sp>
      <p:sp>
        <p:nvSpPr>
          <p:cNvPr id="50" name="Oval 49"/>
          <p:cNvSpPr/>
          <p:nvPr/>
        </p:nvSpPr>
        <p:spPr>
          <a:xfrm>
            <a:off x="6801203" y="3767878"/>
            <a:ext cx="1531764" cy="529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89260" cy="435133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Kula et al:</a:t>
            </a:r>
          </a:p>
          <a:p>
            <a:pPr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Visualized circularly a software’s dependencies with added historical data;</a:t>
            </a:r>
          </a:p>
          <a:p>
            <a:pPr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Drawbacks: too much information and became overwhelming for inexperienced users</a:t>
            </a:r>
          </a:p>
          <a:p>
            <a:pPr marL="0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Yano et al:</a:t>
            </a:r>
          </a:p>
          <a:p>
            <a:pPr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Visualized popular library version combinations to assist software maintenance;</a:t>
            </a:r>
          </a:p>
          <a:p>
            <a:pPr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Drawbacks: was limited to 3 at a time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72" y="4088415"/>
            <a:ext cx="3246612" cy="208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30" y="1591725"/>
            <a:ext cx="3170496" cy="24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The Solar System Metaphor </a:t>
            </a:r>
            <a:r>
              <a:rPr lang="en-US" sz="2200" dirty="0"/>
              <a:t>– we selected for our visualization the Orbital Layout powered by D3.Js as our main visualization technique, deriving that a software system is similar to the solar system.</a:t>
            </a:r>
            <a:endParaRPr lang="en-US" sz="2200" b="1" dirty="0"/>
          </a:p>
          <a:p>
            <a:r>
              <a:rPr lang="en-US" sz="2200" b="1" dirty="0"/>
              <a:t>Software</a:t>
            </a:r>
            <a:r>
              <a:rPr lang="en-US" sz="2200" dirty="0"/>
              <a:t> – the program whose dependencies to other libraries are our concern for visualization;</a:t>
            </a:r>
          </a:p>
          <a:p>
            <a:r>
              <a:rPr lang="en-US" sz="2200" b="1" dirty="0"/>
              <a:t>Library </a:t>
            </a:r>
            <a:r>
              <a:rPr lang="en-US" sz="2200" dirty="0"/>
              <a:t>– the programs used by the system or other libraries, forming library dependency directed graph;</a:t>
            </a:r>
          </a:p>
          <a:p>
            <a:r>
              <a:rPr lang="en-US" sz="2200" b="1" dirty="0"/>
              <a:t>Coexistence coefficient (cc) </a:t>
            </a:r>
            <a:r>
              <a:rPr lang="en-US" sz="2200" dirty="0"/>
              <a:t>– a binary relation between two libraries (nodes) in an ecosystem, where those two libraries are used by at least one common library or common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Coefficient (cc)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5</a:t>
            </a:fld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89384" y="3605722"/>
            <a:ext cx="511232" cy="49876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3587614" y="3605464"/>
            <a:ext cx="511232" cy="49876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3587614" y="2456834"/>
            <a:ext cx="511232" cy="498764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6" name="Oval 25"/>
          <p:cNvSpPr/>
          <p:nvPr/>
        </p:nvSpPr>
        <p:spPr>
          <a:xfrm>
            <a:off x="2795595" y="2254928"/>
            <a:ext cx="511232" cy="498764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7" name="Oval 26"/>
          <p:cNvSpPr/>
          <p:nvPr/>
        </p:nvSpPr>
        <p:spPr>
          <a:xfrm>
            <a:off x="626474" y="3476304"/>
            <a:ext cx="511232" cy="4987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</p:txBody>
      </p:sp>
      <p:sp>
        <p:nvSpPr>
          <p:cNvPr id="28" name="Oval 27"/>
          <p:cNvSpPr/>
          <p:nvPr/>
        </p:nvSpPr>
        <p:spPr>
          <a:xfrm>
            <a:off x="849202" y="4420383"/>
            <a:ext cx="511232" cy="4987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9" name="Oval 28"/>
          <p:cNvSpPr/>
          <p:nvPr/>
        </p:nvSpPr>
        <p:spPr>
          <a:xfrm>
            <a:off x="3448495" y="4725418"/>
            <a:ext cx="511232" cy="4987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30" name="Oval 29"/>
          <p:cNvSpPr/>
          <p:nvPr/>
        </p:nvSpPr>
        <p:spPr>
          <a:xfrm>
            <a:off x="2013468" y="2529979"/>
            <a:ext cx="511232" cy="498764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</a:p>
        </p:txBody>
      </p:sp>
      <p:cxnSp>
        <p:nvCxnSpPr>
          <p:cNvPr id="31" name="Straight Arrow Connector 30"/>
          <p:cNvCxnSpPr>
            <a:stCxn id="27" idx="6"/>
            <a:endCxn id="23" idx="2"/>
          </p:cNvCxnSpPr>
          <p:nvPr/>
        </p:nvCxnSpPr>
        <p:spPr>
          <a:xfrm>
            <a:off x="1137706" y="3725686"/>
            <a:ext cx="651677" cy="129418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/>
          <p:cNvCxnSpPr>
            <a:stCxn id="28" idx="7"/>
            <a:endCxn id="23" idx="3"/>
          </p:cNvCxnSpPr>
          <p:nvPr/>
        </p:nvCxnSpPr>
        <p:spPr>
          <a:xfrm flipV="1">
            <a:off x="1285566" y="4031443"/>
            <a:ext cx="578686" cy="461983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/>
          <p:cNvCxnSpPr>
            <a:stCxn id="29" idx="0"/>
            <a:endCxn id="24" idx="4"/>
          </p:cNvCxnSpPr>
          <p:nvPr/>
        </p:nvCxnSpPr>
        <p:spPr>
          <a:xfrm flipV="1">
            <a:off x="3704111" y="4104228"/>
            <a:ext cx="139120" cy="621191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/>
          <p:cNvCxnSpPr>
            <a:stCxn id="30" idx="3"/>
            <a:endCxn id="23" idx="0"/>
          </p:cNvCxnSpPr>
          <p:nvPr/>
        </p:nvCxnSpPr>
        <p:spPr>
          <a:xfrm flipH="1">
            <a:off x="2045000" y="2955700"/>
            <a:ext cx="43336" cy="650022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/>
          <p:cNvCxnSpPr>
            <a:stCxn id="26" idx="3"/>
            <a:endCxn id="23" idx="7"/>
          </p:cNvCxnSpPr>
          <p:nvPr/>
        </p:nvCxnSpPr>
        <p:spPr>
          <a:xfrm flipH="1">
            <a:off x="2225747" y="2680649"/>
            <a:ext cx="644715" cy="998115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/>
          <p:cNvCxnSpPr>
            <a:stCxn id="25" idx="3"/>
            <a:endCxn id="23" idx="6"/>
          </p:cNvCxnSpPr>
          <p:nvPr/>
        </p:nvCxnSpPr>
        <p:spPr>
          <a:xfrm flipH="1">
            <a:off x="2300616" y="2882556"/>
            <a:ext cx="1361866" cy="972548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/>
          <p:cNvCxnSpPr>
            <a:stCxn id="30" idx="5"/>
            <a:endCxn id="24" idx="2"/>
          </p:cNvCxnSpPr>
          <p:nvPr/>
        </p:nvCxnSpPr>
        <p:spPr>
          <a:xfrm>
            <a:off x="2449832" y="2955700"/>
            <a:ext cx="1137782" cy="899147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26" idx="5"/>
            <a:endCxn id="24" idx="1"/>
          </p:cNvCxnSpPr>
          <p:nvPr/>
        </p:nvCxnSpPr>
        <p:spPr>
          <a:xfrm>
            <a:off x="3231959" y="2680650"/>
            <a:ext cx="430523" cy="997858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25" idx="4"/>
            <a:endCxn id="24" idx="0"/>
          </p:cNvCxnSpPr>
          <p:nvPr/>
        </p:nvCxnSpPr>
        <p:spPr>
          <a:xfrm>
            <a:off x="3843230" y="2955598"/>
            <a:ext cx="1" cy="649867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Oval 39"/>
          <p:cNvSpPr/>
          <p:nvPr/>
        </p:nvSpPr>
        <p:spPr>
          <a:xfrm>
            <a:off x="1835239" y="2054985"/>
            <a:ext cx="2466305" cy="126942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0640" y="2054985"/>
            <a:ext cx="26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Library A</a:t>
            </a:r>
            <a:r>
              <a:rPr lang="en-US" dirty="0"/>
              <a:t> – Q, D,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br>
              <a:rPr lang="en-US" dirty="0"/>
            </a:br>
            <a:r>
              <a:rPr lang="en-US" b="1" dirty="0"/>
              <a:t>Library B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, Z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6143435" y="2809771"/>
            <a:ext cx="644055" cy="66653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32049" y="3622625"/>
                <a:ext cx="3209981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𝑈𝑠𝑒𝑟𝑠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𝑈𝑠𝑒𝑟𝑠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𝑈𝑠𝑒𝑟𝑠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49" y="3622625"/>
                <a:ext cx="3209981" cy="5726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Down Arrow 44"/>
          <p:cNvSpPr/>
          <p:nvPr/>
        </p:nvSpPr>
        <p:spPr>
          <a:xfrm>
            <a:off x="6143435" y="4341603"/>
            <a:ext cx="644055" cy="66653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386367" y="5224182"/>
                <a:ext cx="427040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6884 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∩3165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6884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3158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≈0.4587=45.87%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67" y="5224182"/>
                <a:ext cx="4270400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82023" y="5978229"/>
            <a:ext cx="3249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Low cc score – safe to update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20640" y="5986220"/>
            <a:ext cx="3429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High cc score –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29544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 animBg="1"/>
      <p:bldP spid="46" grpId="0"/>
      <p:bldP spid="3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</a:t>
            </a:r>
            <a:r>
              <a:rPr lang="en-US" dirty="0"/>
              <a:t> </a:t>
            </a:r>
            <a:r>
              <a:rPr lang="en-US"/>
              <a:t>Mantra Example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1" y="1669774"/>
            <a:ext cx="4757864" cy="414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28" y="1900360"/>
            <a:ext cx="2787116" cy="208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74" y="4224546"/>
            <a:ext cx="3390624" cy="18432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79687" y="4349363"/>
            <a:ext cx="901273" cy="858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2832" y="3972103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Library 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42723" y="5891156"/>
            <a:ext cx="1382863" cy="518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84374" y="5146177"/>
            <a:ext cx="751883" cy="9102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53551" y="6150435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Library B</a:t>
            </a:r>
          </a:p>
        </p:txBody>
      </p:sp>
    </p:spTree>
    <p:extLst>
      <p:ext uri="{BB962C8B-B14F-4D97-AF65-F5344CB8AC3E}">
        <p14:creationId xmlns:p14="http://schemas.microsoft.com/office/powerpoint/2010/main" val="5304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</a:t>
            </a:r>
            <a:r>
              <a:rPr lang="en-US" dirty="0"/>
              <a:t> Mantra General Comprehension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a survey using google forms with 19 participants in total.</a:t>
            </a:r>
          </a:p>
          <a:p>
            <a:r>
              <a:rPr lang="en-US" dirty="0"/>
              <a:t>Survey Goals – test tool comprehension amongst inexperienced audience and how well users understand the coexistence logic.</a:t>
            </a:r>
          </a:p>
          <a:p>
            <a:endParaRPr lang="en-US" dirty="0"/>
          </a:p>
          <a:p>
            <a:r>
              <a:rPr lang="en-US" dirty="0"/>
              <a:t>Survey RQ1 – Is the tool intuitive and easy to use?</a:t>
            </a:r>
          </a:p>
          <a:p>
            <a:r>
              <a:rPr lang="en-US" dirty="0"/>
              <a:t>Survey RQ2 – Do the users understand coexistence?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Tool Comprehension Tasks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comprehension tasks</a:t>
            </a:r>
          </a:p>
          <a:p>
            <a:endParaRPr lang="en-US" dirty="0"/>
          </a:p>
          <a:p>
            <a:r>
              <a:rPr lang="en-US" dirty="0"/>
              <a:t>3 simple questions regarding our visual cues:</a:t>
            </a:r>
          </a:p>
          <a:p>
            <a:pPr>
              <a:buFontTx/>
              <a:buChar char="-"/>
            </a:pPr>
            <a:r>
              <a:rPr lang="en-US" dirty="0"/>
              <a:t>What is the system represented – 100% answered correctly</a:t>
            </a:r>
          </a:p>
          <a:p>
            <a:pPr>
              <a:buFontTx/>
              <a:buChar char="-"/>
            </a:pPr>
            <a:r>
              <a:rPr lang="en-US" dirty="0"/>
              <a:t>How many libraries does the software system use – 94.7%</a:t>
            </a:r>
          </a:p>
          <a:p>
            <a:pPr>
              <a:buFontTx/>
              <a:buChar char="-"/>
            </a:pPr>
            <a:r>
              <a:rPr lang="en-US" dirty="0"/>
              <a:t>How many libraries are outdated (if any) – 94.7%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  <a:r>
              <a:rPr lang="en-US" dirty="0" err="1"/>
              <a:t>SoL</a:t>
            </a:r>
            <a:r>
              <a:rPr lang="en-US" dirty="0"/>
              <a:t> Mantra – “stripe”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1" y="1507819"/>
            <a:ext cx="6974005" cy="48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27425"/>
      </p:ext>
    </p:extLst>
  </p:cSld>
  <p:clrMapOvr>
    <a:masterClrMapping/>
  </p:clrMapOvr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6689</TotalTime>
  <Words>560</Words>
  <Application>Microsoft Office PowerPoint</Application>
  <PresentationFormat>On-screen Show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Times New Roman</vt:lpstr>
      <vt:lpstr>Verdana</vt:lpstr>
      <vt:lpstr>Sel-CoolMetal-white</vt:lpstr>
      <vt:lpstr>SoL Mantra:  Visualizing Library Update Complexity Through Orbital Layout and Coexistence Coefficient</vt:lpstr>
      <vt:lpstr>Problem Background  Keeping Libraries up to Date</vt:lpstr>
      <vt:lpstr>Previous Research</vt:lpstr>
      <vt:lpstr>Basic Concepts</vt:lpstr>
      <vt:lpstr>Coexistence Coefficient (cc)</vt:lpstr>
      <vt:lpstr>SoL Mantra Example Model</vt:lpstr>
      <vt:lpstr>SoL Mantra General Comprehension Survey</vt:lpstr>
      <vt:lpstr>General Tool Comprehension Tasks Results</vt:lpstr>
      <vt:lpstr>Survey SoL Mantra – “stripe”</vt:lpstr>
      <vt:lpstr>Coexistence Coefficient Comprehension Results – Case “mocha”</vt:lpstr>
      <vt:lpstr>Coexistence Coefficient Comprehension Results – Case “eslint”</vt:lpstr>
      <vt:lpstr>Post Task Survey Results – Is the tool intuitive or not?</vt:lpstr>
      <vt:lpstr>Post Task Survey Results – Was the tool easy to understand?</vt:lpstr>
      <vt:lpstr>Threats to Validity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SOLIT MANTRA: Visualizing Popular Library Combinations based on Wisdom of the Crowd</dc:title>
  <dc:creator>Boris</dc:creator>
  <cp:lastModifiedBy>boris.g.todorov@unwe.bg</cp:lastModifiedBy>
  <cp:revision>92</cp:revision>
  <cp:lastPrinted>2018-02-13T05:33:28Z</cp:lastPrinted>
  <dcterms:created xsi:type="dcterms:W3CDTF">2017-03-08T02:06:00Z</dcterms:created>
  <dcterms:modified xsi:type="dcterms:W3CDTF">2018-03-04T07:46:48Z</dcterms:modified>
</cp:coreProperties>
</file>