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8"/>
  </p:notesMasterIdLst>
  <p:handoutMasterIdLst>
    <p:handoutMasterId r:id="rId49"/>
  </p:handoutMasterIdLst>
  <p:sldIdLst>
    <p:sldId id="256" r:id="rId2"/>
    <p:sldId id="381" r:id="rId3"/>
    <p:sldId id="412" r:id="rId4"/>
    <p:sldId id="390" r:id="rId5"/>
    <p:sldId id="326" r:id="rId6"/>
    <p:sldId id="416" r:id="rId7"/>
    <p:sldId id="430" r:id="rId8"/>
    <p:sldId id="432" r:id="rId9"/>
    <p:sldId id="362" r:id="rId10"/>
    <p:sldId id="345" r:id="rId11"/>
    <p:sldId id="365" r:id="rId12"/>
    <p:sldId id="352" r:id="rId13"/>
    <p:sldId id="353" r:id="rId14"/>
    <p:sldId id="359" r:id="rId15"/>
    <p:sldId id="422" r:id="rId16"/>
    <p:sldId id="423" r:id="rId17"/>
    <p:sldId id="425" r:id="rId18"/>
    <p:sldId id="424" r:id="rId19"/>
    <p:sldId id="429" r:id="rId20"/>
    <p:sldId id="427" r:id="rId21"/>
    <p:sldId id="428" r:id="rId22"/>
    <p:sldId id="357" r:id="rId23"/>
    <p:sldId id="433" r:id="rId24"/>
    <p:sldId id="418" r:id="rId25"/>
    <p:sldId id="426" r:id="rId26"/>
    <p:sldId id="411" r:id="rId27"/>
    <p:sldId id="414" r:id="rId28"/>
    <p:sldId id="407" r:id="rId29"/>
    <p:sldId id="408" r:id="rId30"/>
    <p:sldId id="376" r:id="rId31"/>
    <p:sldId id="415" r:id="rId32"/>
    <p:sldId id="385" r:id="rId33"/>
    <p:sldId id="356" r:id="rId34"/>
    <p:sldId id="366" r:id="rId35"/>
    <p:sldId id="360" r:id="rId36"/>
    <p:sldId id="281" r:id="rId37"/>
    <p:sldId id="338" r:id="rId38"/>
    <p:sldId id="377" r:id="rId39"/>
    <p:sldId id="371" r:id="rId40"/>
    <p:sldId id="379" r:id="rId41"/>
    <p:sldId id="380" r:id="rId42"/>
    <p:sldId id="378" r:id="rId43"/>
    <p:sldId id="382" r:id="rId44"/>
    <p:sldId id="388" r:id="rId45"/>
    <p:sldId id="375" r:id="rId46"/>
    <p:sldId id="392" r:id="rId47"/>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521415D9-36F7-43E2-AB2F-B90AF26B5E84}">
      <p14:sectionLst xmlns:p14="http://schemas.microsoft.com/office/powerpoint/2010/main">
        <p14:section name="発表用" id="{06A37BC8-D840-4AF5-92BA-B61E863A11C0}">
          <p14:sldIdLst>
            <p14:sldId id="256"/>
            <p14:sldId id="381"/>
            <p14:sldId id="412"/>
            <p14:sldId id="390"/>
            <p14:sldId id="326"/>
            <p14:sldId id="416"/>
            <p14:sldId id="430"/>
            <p14:sldId id="432"/>
            <p14:sldId id="362"/>
            <p14:sldId id="345"/>
            <p14:sldId id="365"/>
            <p14:sldId id="352"/>
            <p14:sldId id="353"/>
            <p14:sldId id="359"/>
            <p14:sldId id="422"/>
            <p14:sldId id="423"/>
            <p14:sldId id="425"/>
            <p14:sldId id="424"/>
          </p14:sldIdLst>
        </p14:section>
        <p14:section name="質問用" id="{6E7B88D0-AAD4-45BA-B3C6-F4C4A6FE00EF}">
          <p14:sldIdLst>
            <p14:sldId id="429"/>
            <p14:sldId id="427"/>
            <p14:sldId id="428"/>
            <p14:sldId id="357"/>
            <p14:sldId id="433"/>
            <p14:sldId id="418"/>
            <p14:sldId id="426"/>
            <p14:sldId id="411"/>
            <p14:sldId id="414"/>
            <p14:sldId id="407"/>
            <p14:sldId id="408"/>
          </p14:sldIdLst>
        </p14:section>
        <p14:section name="その他" id="{8EEF4AB8-1A87-41EA-9429-D0E966D63305}">
          <p14:sldIdLst>
            <p14:sldId id="376"/>
            <p14:sldId id="415"/>
            <p14:sldId id="385"/>
            <p14:sldId id="356"/>
            <p14:sldId id="366"/>
            <p14:sldId id="360"/>
            <p14:sldId id="281"/>
            <p14:sldId id="338"/>
            <p14:sldId id="377"/>
            <p14:sldId id="371"/>
            <p14:sldId id="379"/>
            <p14:sldId id="380"/>
            <p14:sldId id="378"/>
            <p14:sldId id="382"/>
            <p14:sldId id="388"/>
            <p14:sldId id="375"/>
            <p14:sldId id="39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numata" initials="s" lastIdx="3" clrIdx="0">
    <p:extLst>
      <p:ext uri="{19B8F6BF-5375-455C-9EA6-DF929625EA0E}">
        <p15:presenceInfo xmlns:p15="http://schemas.microsoft.com/office/powerpoint/2012/main" userId="s-numat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66"/>
    <a:srgbClr val="F1FA9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15" autoAdjust="0"/>
    <p:restoredTop sz="82537" autoAdjust="0"/>
  </p:normalViewPr>
  <p:slideViewPr>
    <p:cSldViewPr snapToGrid="0">
      <p:cViewPr varScale="1">
        <p:scale>
          <a:sx n="49" d="100"/>
          <a:sy n="49" d="100"/>
        </p:scale>
        <p:origin x="67" y="480"/>
      </p:cViewPr>
      <p:guideLst/>
    </p:cSldViewPr>
  </p:slideViewPr>
  <p:notesTextViewPr>
    <p:cViewPr>
      <p:scale>
        <a:sx n="3" d="2"/>
        <a:sy n="3" d="2"/>
      </p:scale>
      <p:origin x="0" y="0"/>
    </p:cViewPr>
  </p:notesTextViewPr>
  <p:sorterViewPr>
    <p:cViewPr>
      <p:scale>
        <a:sx n="125" d="100"/>
        <a:sy n="125" d="100"/>
      </p:scale>
      <p:origin x="0" y="-60"/>
    </p:cViewPr>
  </p:sorterViewPr>
  <p:notesViewPr>
    <p:cSldViewPr snapToGrid="0">
      <p:cViewPr varScale="1">
        <p:scale>
          <a:sx n="57" d="100"/>
          <a:sy n="57" d="100"/>
        </p:scale>
        <p:origin x="3346" y="4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4"/>
            <a:ext cx="2950263"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350" y="4"/>
            <a:ext cx="2950263" cy="498475"/>
          </a:xfrm>
          <a:prstGeom prst="rect">
            <a:avLst/>
          </a:prstGeom>
        </p:spPr>
        <p:txBody>
          <a:bodyPr vert="horz" lIns="91440" tIns="45720" rIns="91440" bIns="45720" rtlCol="0"/>
          <a:lstStyle>
            <a:lvl1pPr algn="r">
              <a:defRPr sz="1200"/>
            </a:lvl1pPr>
          </a:lstStyle>
          <a:p>
            <a:fld id="{758C00D6-C317-4BF3-9332-E34C229564B6}" type="datetimeFigureOut">
              <a:rPr kumimoji="1" lang="ja-JP" altLang="en-US" smtClean="0"/>
              <a:t>2019/2/13</a:t>
            </a:fld>
            <a:endParaRPr kumimoji="1" lang="ja-JP" altLang="en-US"/>
          </a:p>
        </p:txBody>
      </p:sp>
      <p:sp>
        <p:nvSpPr>
          <p:cNvPr id="4" name="フッター プレースホルダー 3"/>
          <p:cNvSpPr>
            <a:spLocks noGrp="1"/>
          </p:cNvSpPr>
          <p:nvPr>
            <p:ph type="ftr" sz="quarter" idx="2"/>
          </p:nvPr>
        </p:nvSpPr>
        <p:spPr>
          <a:xfrm>
            <a:off x="1" y="9440868"/>
            <a:ext cx="2950263"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350" y="9440868"/>
            <a:ext cx="2950263" cy="498475"/>
          </a:xfrm>
          <a:prstGeom prst="rect">
            <a:avLst/>
          </a:prstGeom>
        </p:spPr>
        <p:txBody>
          <a:bodyPr vert="horz" lIns="91440" tIns="45720" rIns="91440" bIns="45720" rtlCol="0" anchor="b"/>
          <a:lstStyle>
            <a:lvl1pPr algn="r">
              <a:defRPr sz="1200"/>
            </a:lvl1pPr>
          </a:lstStyle>
          <a:p>
            <a:fld id="{DA2B23E2-2F41-4DFF-9BB2-8289DC171362}" type="slidenum">
              <a:rPr kumimoji="1" lang="ja-JP" altLang="en-US" smtClean="0"/>
              <a:t>‹#›</a:t>
            </a:fld>
            <a:endParaRPr kumimoji="1" lang="ja-JP" altLang="en-US"/>
          </a:p>
        </p:txBody>
      </p:sp>
    </p:spTree>
    <p:extLst>
      <p:ext uri="{BB962C8B-B14F-4D97-AF65-F5344CB8AC3E}">
        <p14:creationId xmlns:p14="http://schemas.microsoft.com/office/powerpoint/2010/main" val="2868985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2"/>
            <a:ext cx="2949787" cy="498694"/>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2" y="2"/>
            <a:ext cx="2949787" cy="498694"/>
          </a:xfrm>
          <a:prstGeom prst="rect">
            <a:avLst/>
          </a:prstGeom>
        </p:spPr>
        <p:txBody>
          <a:bodyPr vert="horz" lIns="91431" tIns="45715" rIns="91431" bIns="45715" rtlCol="0"/>
          <a:lstStyle>
            <a:lvl1pPr algn="r">
              <a:defRPr sz="1200"/>
            </a:lvl1pPr>
          </a:lstStyle>
          <a:p>
            <a:fld id="{8618FBC5-8F42-4C47-A77D-5BDE0B5A1B30}" type="datetimeFigureOut">
              <a:rPr kumimoji="1" lang="ja-JP" altLang="en-US" smtClean="0"/>
              <a:t>2019/2/13</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2800"/>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680721" y="4783309"/>
            <a:ext cx="5445760" cy="3913614"/>
          </a:xfrm>
          <a:prstGeom prst="rect">
            <a:avLst/>
          </a:prstGeom>
        </p:spPr>
        <p:txBody>
          <a:bodyPr vert="horz" lIns="91431" tIns="45715" rIns="91431" bIns="4571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3" y="9440647"/>
            <a:ext cx="2949787" cy="498693"/>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2" y="9440647"/>
            <a:ext cx="2949787" cy="498693"/>
          </a:xfrm>
          <a:prstGeom prst="rect">
            <a:avLst/>
          </a:prstGeom>
        </p:spPr>
        <p:txBody>
          <a:bodyPr vert="horz" lIns="91431" tIns="45715" rIns="91431" bIns="45715" rtlCol="0" anchor="b"/>
          <a:lstStyle>
            <a:lvl1pPr algn="r">
              <a:defRPr sz="1200"/>
            </a:lvl1pPr>
          </a:lstStyle>
          <a:p>
            <a:fld id="{6B29F0CF-89F5-40CF-97A3-9787B6147CCC}" type="slidenum">
              <a:rPr kumimoji="1" lang="ja-JP" altLang="en-US" smtClean="0"/>
              <a:t>‹#›</a:t>
            </a:fld>
            <a:endParaRPr kumimoji="1" lang="ja-JP" altLang="en-US"/>
          </a:p>
        </p:txBody>
      </p:sp>
    </p:spTree>
    <p:extLst>
      <p:ext uri="{BB962C8B-B14F-4D97-AF65-F5344CB8AC3E}">
        <p14:creationId xmlns:p14="http://schemas.microsoft.com/office/powerpoint/2010/main" val="14273616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部分的な実行再現を目的とした実行トレース収集手法の調査</a:t>
            </a:r>
            <a:r>
              <a:rPr kumimoji="1" lang="ja-JP" altLang="en-US" dirty="0" smtClean="0"/>
              <a:t>という題目で，井上研究室の嶋利が発表いたします．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a:t>
            </a:fld>
            <a:endParaRPr kumimoji="1" lang="ja-JP" altLang="en-US" dirty="0"/>
          </a:p>
        </p:txBody>
      </p:sp>
    </p:spTree>
    <p:extLst>
      <p:ext uri="{BB962C8B-B14F-4D97-AF65-F5344CB8AC3E}">
        <p14:creationId xmlns:p14="http://schemas.microsoft.com/office/powerpoint/2010/main" val="34922235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123.131GB</a:t>
            </a:r>
            <a:r>
              <a:rPr kumimoji="1" lang="ja-JP" altLang="en-US" dirty="0" smtClean="0"/>
              <a:t>中</a:t>
            </a:r>
            <a:r>
              <a:rPr kumimoji="1" lang="en-US" altLang="ja-JP" dirty="0" smtClean="0"/>
              <a:t>55MB</a:t>
            </a:r>
            <a:r>
              <a:rPr kumimoji="1" lang="ja-JP" altLang="en-US" dirty="0" smtClean="0"/>
              <a:t> </a:t>
            </a:r>
            <a:endParaRPr kumimoji="1" lang="en-US" altLang="ja-JP" dirty="0" smtClean="0"/>
          </a:p>
          <a:p>
            <a:r>
              <a:rPr kumimoji="1" lang="en-US" altLang="ja-JP" dirty="0" smtClean="0"/>
              <a:t>32*87736=2807552</a:t>
            </a:r>
          </a:p>
          <a:p>
            <a:endParaRPr kumimoji="1" lang="en-US" altLang="ja-JP" dirty="0" smtClean="0"/>
          </a:p>
          <a:p>
            <a:endParaRPr kumimoji="1" lang="en-US" altLang="ja-JP"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10</a:t>
            </a:fld>
            <a:endParaRPr kumimoji="1" lang="ja-JP" altLang="en-US"/>
          </a:p>
        </p:txBody>
      </p:sp>
    </p:spTree>
    <p:extLst>
      <p:ext uri="{BB962C8B-B14F-4D97-AF65-F5344CB8AC3E}">
        <p14:creationId xmlns:p14="http://schemas.microsoft.com/office/powerpoint/2010/main" val="9476215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F</a:t>
            </a:r>
            <a:r>
              <a:rPr kumimoji="1" lang="ja-JP" altLang="en-US" dirty="0" smtClean="0"/>
              <a:t>値＝</a:t>
            </a:r>
            <a:r>
              <a:rPr kumimoji="1" lang="en-US" altLang="ja-JP" dirty="0" smtClean="0"/>
              <a:t>(2*</a:t>
            </a:r>
            <a:r>
              <a:rPr kumimoji="1" lang="ja-JP" altLang="en-US" dirty="0" smtClean="0"/>
              <a:t>適合率</a:t>
            </a:r>
            <a:r>
              <a:rPr kumimoji="1" lang="en-US" altLang="ja-JP" dirty="0" smtClean="0"/>
              <a:t>*</a:t>
            </a:r>
            <a:r>
              <a:rPr kumimoji="1" lang="ja-JP" altLang="en-US" dirty="0" smtClean="0"/>
              <a:t>再現率</a:t>
            </a:r>
            <a:r>
              <a:rPr kumimoji="1" lang="en-US" altLang="ja-JP" dirty="0" smtClean="0"/>
              <a:t>)/(</a:t>
            </a:r>
            <a:r>
              <a:rPr kumimoji="1" lang="ja-JP" altLang="en-US" dirty="0" smtClean="0"/>
              <a:t>適合率</a:t>
            </a:r>
            <a:r>
              <a:rPr kumimoji="1" lang="en-US" altLang="ja-JP" dirty="0" smtClean="0"/>
              <a:t>+</a:t>
            </a:r>
            <a:r>
              <a:rPr kumimoji="1" lang="ja-JP" altLang="en-US" dirty="0" smtClean="0"/>
              <a:t>再現率</a:t>
            </a:r>
            <a:r>
              <a:rPr kumimoji="1" lang="en-US" altLang="ja-JP" dirty="0" smtClean="0"/>
              <a:t>)</a:t>
            </a: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11</a:t>
            </a:fld>
            <a:endParaRPr kumimoji="1" lang="ja-JP" altLang="en-US"/>
          </a:p>
        </p:txBody>
      </p:sp>
    </p:spTree>
    <p:extLst>
      <p:ext uri="{BB962C8B-B14F-4D97-AF65-F5344CB8AC3E}">
        <p14:creationId xmlns:p14="http://schemas.microsoft.com/office/powerpoint/2010/main" val="39671922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12</a:t>
            </a:fld>
            <a:endParaRPr kumimoji="1" lang="ja-JP" altLang="en-US"/>
          </a:p>
        </p:txBody>
      </p:sp>
    </p:spTree>
    <p:extLst>
      <p:ext uri="{BB962C8B-B14F-4D97-AF65-F5344CB8AC3E}">
        <p14:creationId xmlns:p14="http://schemas.microsoft.com/office/powerpoint/2010/main" val="5668822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13</a:t>
            </a:fld>
            <a:endParaRPr kumimoji="1" lang="ja-JP" altLang="en-US"/>
          </a:p>
        </p:txBody>
      </p:sp>
    </p:spTree>
    <p:extLst>
      <p:ext uri="{BB962C8B-B14F-4D97-AF65-F5344CB8AC3E}">
        <p14:creationId xmlns:p14="http://schemas.microsoft.com/office/powerpoint/2010/main" val="15236636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14</a:t>
            </a:fld>
            <a:endParaRPr kumimoji="1" lang="ja-JP" altLang="en-US"/>
          </a:p>
        </p:txBody>
      </p:sp>
    </p:spTree>
    <p:extLst>
      <p:ext uri="{BB962C8B-B14F-4D97-AF65-F5344CB8AC3E}">
        <p14:creationId xmlns:p14="http://schemas.microsoft.com/office/powerpoint/2010/main" val="27914511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15</a:t>
            </a:fld>
            <a:endParaRPr kumimoji="1" lang="ja-JP" altLang="en-US"/>
          </a:p>
        </p:txBody>
      </p:sp>
    </p:spTree>
    <p:extLst>
      <p:ext uri="{BB962C8B-B14F-4D97-AF65-F5344CB8AC3E}">
        <p14:creationId xmlns:p14="http://schemas.microsoft.com/office/powerpoint/2010/main" val="39624268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maven-plugin-</a:t>
            </a:r>
            <a:r>
              <a:rPr kumimoji="1" lang="en-US" altLang="ja-JP" dirty="0" err="1" smtClean="0"/>
              <a:t>api</a:t>
            </a:r>
            <a:endParaRPr kumimoji="1" lang="en-US" altLang="ja-JP" dirty="0" smtClean="0"/>
          </a:p>
          <a:p>
            <a:r>
              <a:rPr kumimoji="1" lang="en-US" altLang="ja-JP" dirty="0" smtClean="0"/>
              <a:t>1475</a:t>
            </a:r>
            <a:r>
              <a:rPr kumimoji="1" lang="ja-JP" altLang="en-US" dirty="0" smtClean="0"/>
              <a:t>件（誤検出</a:t>
            </a:r>
            <a:r>
              <a:rPr kumimoji="1" lang="en-US" altLang="ja-JP" dirty="0" smtClean="0"/>
              <a:t>2</a:t>
            </a:r>
            <a:r>
              <a:rPr kumimoji="1" lang="ja-JP" altLang="en-US" dirty="0" smtClean="0"/>
              <a:t>件，欠落</a:t>
            </a:r>
            <a:r>
              <a:rPr kumimoji="1" lang="en-US" altLang="ja-JP" dirty="0" smtClean="0"/>
              <a:t>16</a:t>
            </a:r>
            <a:r>
              <a:rPr kumimoji="1" lang="ja-JP" altLang="en-US" dirty="0" smtClean="0"/>
              <a:t>件）</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16</a:t>
            </a:fld>
            <a:endParaRPr kumimoji="1" lang="ja-JP" altLang="en-US"/>
          </a:p>
        </p:txBody>
      </p:sp>
    </p:spTree>
    <p:extLst>
      <p:ext uri="{BB962C8B-B14F-4D97-AF65-F5344CB8AC3E}">
        <p14:creationId xmlns:p14="http://schemas.microsoft.com/office/powerpoint/2010/main" val="15417323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smtClean="0"/>
              <a:t>joda</a:t>
            </a:r>
            <a:r>
              <a:rPr kumimoji="1" lang="en-US" altLang="ja-JP" dirty="0" smtClean="0"/>
              <a:t>-time</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17</a:t>
            </a:fld>
            <a:endParaRPr kumimoji="1" lang="ja-JP" altLang="en-US"/>
          </a:p>
        </p:txBody>
      </p:sp>
    </p:spTree>
    <p:extLst>
      <p:ext uri="{BB962C8B-B14F-4D97-AF65-F5344CB8AC3E}">
        <p14:creationId xmlns:p14="http://schemas.microsoft.com/office/powerpoint/2010/main" val="33706041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18</a:t>
            </a:fld>
            <a:endParaRPr kumimoji="1" lang="ja-JP" altLang="en-US"/>
          </a:p>
        </p:txBody>
      </p:sp>
    </p:spTree>
    <p:extLst>
      <p:ext uri="{BB962C8B-B14F-4D97-AF65-F5344CB8AC3E}">
        <p14:creationId xmlns:p14="http://schemas.microsoft.com/office/powerpoint/2010/main" val="20144937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F</a:t>
            </a:r>
            <a:r>
              <a:rPr kumimoji="1" lang="ja-JP" altLang="en-US" dirty="0" smtClean="0"/>
              <a:t>値＝</a:t>
            </a:r>
            <a:r>
              <a:rPr kumimoji="1" lang="en-US" altLang="ja-JP" dirty="0" smtClean="0"/>
              <a:t>(2*</a:t>
            </a:r>
            <a:r>
              <a:rPr kumimoji="1" lang="ja-JP" altLang="en-US" dirty="0" smtClean="0"/>
              <a:t>適合率</a:t>
            </a:r>
            <a:r>
              <a:rPr kumimoji="1" lang="en-US" altLang="ja-JP" dirty="0" smtClean="0"/>
              <a:t>*</a:t>
            </a:r>
            <a:r>
              <a:rPr kumimoji="1" lang="ja-JP" altLang="en-US" dirty="0" smtClean="0"/>
              <a:t>再現率</a:t>
            </a:r>
            <a:r>
              <a:rPr kumimoji="1" lang="en-US" altLang="ja-JP" dirty="0" smtClean="0"/>
              <a:t>)/(</a:t>
            </a:r>
            <a:r>
              <a:rPr kumimoji="1" lang="ja-JP" altLang="en-US" dirty="0" smtClean="0"/>
              <a:t>適合率</a:t>
            </a:r>
            <a:r>
              <a:rPr kumimoji="1" lang="en-US" altLang="ja-JP" dirty="0" smtClean="0"/>
              <a:t>+</a:t>
            </a:r>
            <a:r>
              <a:rPr kumimoji="1" lang="ja-JP" altLang="en-US" dirty="0" smtClean="0"/>
              <a:t>再現率</a:t>
            </a:r>
            <a:r>
              <a:rPr kumimoji="1" lang="en-US" altLang="ja-JP" dirty="0" smtClean="0"/>
              <a:t>)</a:t>
            </a: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19</a:t>
            </a:fld>
            <a:endParaRPr kumimoji="1" lang="ja-JP" altLang="en-US"/>
          </a:p>
        </p:txBody>
      </p:sp>
    </p:spTree>
    <p:extLst>
      <p:ext uri="{BB962C8B-B14F-4D97-AF65-F5344CB8AC3E}">
        <p14:creationId xmlns:p14="http://schemas.microsoft.com/office/powerpoint/2010/main" val="32828543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u="none"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a:t>
            </a:fld>
            <a:endParaRPr kumimoji="1" lang="ja-JP" altLang="en-US" dirty="0"/>
          </a:p>
        </p:txBody>
      </p:sp>
    </p:spTree>
    <p:extLst>
      <p:ext uri="{BB962C8B-B14F-4D97-AF65-F5344CB8AC3E}">
        <p14:creationId xmlns:p14="http://schemas.microsoft.com/office/powerpoint/2010/main" val="39320997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静的な各行に対して実行インスタンス</a:t>
            </a:r>
            <a:r>
              <a:rPr kumimoji="1" lang="en-US" altLang="ja-JP" dirty="0" smtClean="0"/>
              <a:t>MAX</a:t>
            </a:r>
            <a:r>
              <a:rPr kumimoji="1" lang="ja-JP" altLang="en-US" dirty="0" smtClean="0"/>
              <a:t>何個覚える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20</a:t>
            </a:fld>
            <a:endParaRPr kumimoji="1" lang="ja-JP" altLang="en-US"/>
          </a:p>
        </p:txBody>
      </p:sp>
    </p:spTree>
    <p:extLst>
      <p:ext uri="{BB962C8B-B14F-4D97-AF65-F5344CB8AC3E}">
        <p14:creationId xmlns:p14="http://schemas.microsoft.com/office/powerpoint/2010/main" val="32935739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10</a:t>
            </a:r>
            <a:r>
              <a:rPr kumimoji="1" lang="ja-JP" altLang="en-US" dirty="0" smtClean="0"/>
              <a:t>分</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21</a:t>
            </a:fld>
            <a:endParaRPr kumimoji="1" lang="ja-JP" altLang="en-US"/>
          </a:p>
        </p:txBody>
      </p:sp>
    </p:spTree>
    <p:extLst>
      <p:ext uri="{BB962C8B-B14F-4D97-AF65-F5344CB8AC3E}">
        <p14:creationId xmlns:p14="http://schemas.microsoft.com/office/powerpoint/2010/main" val="22436887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リアルタイムにするのはあきらめる</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22</a:t>
            </a:fld>
            <a:endParaRPr kumimoji="1" lang="ja-JP" altLang="en-US"/>
          </a:p>
        </p:txBody>
      </p:sp>
    </p:spTree>
    <p:extLst>
      <p:ext uri="{BB962C8B-B14F-4D97-AF65-F5344CB8AC3E}">
        <p14:creationId xmlns:p14="http://schemas.microsoft.com/office/powerpoint/2010/main" val="35139820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リアルタイムにするのはあきらめる</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23</a:t>
            </a:fld>
            <a:endParaRPr kumimoji="1" lang="ja-JP" altLang="en-US"/>
          </a:p>
        </p:txBody>
      </p:sp>
    </p:spTree>
    <p:extLst>
      <p:ext uri="{BB962C8B-B14F-4D97-AF65-F5344CB8AC3E}">
        <p14:creationId xmlns:p14="http://schemas.microsoft.com/office/powerpoint/2010/main" val="8872957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静的な各行に対して実行インスタンス</a:t>
            </a:r>
            <a:r>
              <a:rPr kumimoji="1" lang="en-US" altLang="ja-JP" dirty="0" smtClean="0"/>
              <a:t>MAX</a:t>
            </a:r>
            <a:r>
              <a:rPr kumimoji="1" lang="ja-JP" altLang="en-US" dirty="0" smtClean="0"/>
              <a:t>何個覚える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24</a:t>
            </a:fld>
            <a:endParaRPr kumimoji="1" lang="ja-JP" altLang="en-US"/>
          </a:p>
        </p:txBody>
      </p:sp>
    </p:spTree>
    <p:extLst>
      <p:ext uri="{BB962C8B-B14F-4D97-AF65-F5344CB8AC3E}">
        <p14:creationId xmlns:p14="http://schemas.microsoft.com/office/powerpoint/2010/main" val="28789781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dirty="0" smtClean="0"/>
              <a:t>2</a:t>
            </a:r>
            <a:r>
              <a:rPr kumimoji="1" lang="ja-JP" altLang="en-US" sz="1200" dirty="0" smtClean="0"/>
              <a:t>個目標準ライブラリの挙動が違うため</a:t>
            </a:r>
            <a:endParaRPr kumimoji="1" lang="en-US" altLang="ja-JP" sz="1200" u="none"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25</a:t>
            </a:fld>
            <a:endParaRPr kumimoji="1" lang="ja-JP" altLang="en-US" dirty="0"/>
          </a:p>
        </p:txBody>
      </p:sp>
    </p:spTree>
    <p:extLst>
      <p:ext uri="{BB962C8B-B14F-4D97-AF65-F5344CB8AC3E}">
        <p14:creationId xmlns:p14="http://schemas.microsoft.com/office/powerpoint/2010/main" val="192068606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10</a:t>
            </a:r>
            <a:r>
              <a:rPr kumimoji="1" lang="ja-JP" altLang="en-US" dirty="0" smtClean="0"/>
              <a:t>分</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26</a:t>
            </a:fld>
            <a:endParaRPr kumimoji="1" lang="ja-JP" altLang="en-US"/>
          </a:p>
        </p:txBody>
      </p:sp>
    </p:spTree>
    <p:extLst>
      <p:ext uri="{BB962C8B-B14F-4D97-AF65-F5344CB8AC3E}">
        <p14:creationId xmlns:p14="http://schemas.microsoft.com/office/powerpoint/2010/main" val="15733290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10</a:t>
            </a:r>
            <a:r>
              <a:rPr kumimoji="1" lang="ja-JP" altLang="en-US" dirty="0" smtClean="0"/>
              <a:t>分</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27</a:t>
            </a:fld>
            <a:endParaRPr kumimoji="1" lang="ja-JP" altLang="en-US"/>
          </a:p>
        </p:txBody>
      </p:sp>
    </p:spTree>
    <p:extLst>
      <p:ext uri="{BB962C8B-B14F-4D97-AF65-F5344CB8AC3E}">
        <p14:creationId xmlns:p14="http://schemas.microsoft.com/office/powerpoint/2010/main" val="29668333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dirty="0" smtClean="0"/>
              <a:t>https://github.com/takashi-ishio/selogger</a:t>
            </a:r>
          </a:p>
          <a:p>
            <a:r>
              <a:rPr kumimoji="1" lang="en-US" altLang="ja-JP" sz="1200" dirty="0" err="1" smtClean="0"/>
              <a:t>DacapoBenchMark</a:t>
            </a:r>
            <a:r>
              <a:rPr kumimoji="1" lang="ja-JP" altLang="en-US" sz="1200" dirty="0" smtClean="0"/>
              <a:t>とは</a:t>
            </a:r>
            <a:endParaRPr kumimoji="1" lang="en-US" altLang="ja-JP" sz="12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30</a:t>
            </a:fld>
            <a:endParaRPr kumimoji="1" lang="ja-JP" altLang="en-US" dirty="0"/>
          </a:p>
        </p:txBody>
      </p:sp>
    </p:spTree>
    <p:extLst>
      <p:ext uri="{BB962C8B-B14F-4D97-AF65-F5344CB8AC3E}">
        <p14:creationId xmlns:p14="http://schemas.microsoft.com/office/powerpoint/2010/main" val="1232275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静的な各行に対して実行インスタンス</a:t>
            </a:r>
            <a:r>
              <a:rPr kumimoji="1" lang="en-US" altLang="ja-JP" dirty="0" smtClean="0"/>
              <a:t>MAX</a:t>
            </a:r>
            <a:r>
              <a:rPr kumimoji="1" lang="ja-JP" altLang="en-US" dirty="0" smtClean="0"/>
              <a:t>何個覚える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31</a:t>
            </a:fld>
            <a:endParaRPr kumimoji="1" lang="ja-JP" altLang="en-US"/>
          </a:p>
        </p:txBody>
      </p:sp>
    </p:spTree>
    <p:extLst>
      <p:ext uri="{BB962C8B-B14F-4D97-AF65-F5344CB8AC3E}">
        <p14:creationId xmlns:p14="http://schemas.microsoft.com/office/powerpoint/2010/main" val="11332951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t>プログラム動作の状況や結果を追跡する</a:t>
            </a:r>
            <a:endParaRPr kumimoji="1" lang="en-US" altLang="ja-JP" sz="1200" dirty="0" smtClean="0"/>
          </a:p>
          <a:p>
            <a:r>
              <a:rPr kumimoji="1" lang="ja-JP" altLang="en-US" sz="1200" b="0" i="0" u="none" kern="1200" dirty="0" smtClean="0">
                <a:solidFill>
                  <a:schemeClr val="tx1"/>
                </a:solidFill>
                <a:effectLst/>
                <a:latin typeface="+mn-lt"/>
                <a:ea typeface="+mn-ea"/>
                <a:cs typeface="+mn-cs"/>
              </a:rPr>
              <a:t>詳細な実行トレース</a:t>
            </a:r>
            <a:r>
              <a:rPr kumimoji="1" lang="en-US" altLang="ja-JP" sz="1200" b="0" i="0" u="none" kern="1200" dirty="0" smtClean="0">
                <a:solidFill>
                  <a:schemeClr val="tx1"/>
                </a:solidFill>
                <a:effectLst/>
                <a:latin typeface="+mn-lt"/>
                <a:ea typeface="+mn-ea"/>
                <a:cs typeface="+mn-cs"/>
              </a:rPr>
              <a:t>=</a:t>
            </a:r>
            <a:r>
              <a:rPr kumimoji="1" lang="ja-JP" altLang="en-US" sz="1200" b="0" i="0" u="none" kern="1200" dirty="0" smtClean="0">
                <a:solidFill>
                  <a:schemeClr val="tx1"/>
                </a:solidFill>
                <a:effectLst/>
                <a:latin typeface="+mn-lt"/>
                <a:ea typeface="+mn-ea"/>
                <a:cs typeface="+mn-cs"/>
              </a:rPr>
              <a:t>ステップ実行で実行されるレベルの命令列の記録</a:t>
            </a:r>
            <a:endParaRPr kumimoji="1" lang="en-US" altLang="ja-JP" sz="1200" b="0" i="0" u="none" kern="1200" dirty="0" smtClean="0">
              <a:solidFill>
                <a:schemeClr val="tx1"/>
              </a:solidFill>
              <a:effectLst/>
              <a:latin typeface="+mn-lt"/>
              <a:ea typeface="+mn-ea"/>
              <a:cs typeface="+mn-cs"/>
            </a:endParaRPr>
          </a:p>
          <a:p>
            <a:endParaRPr kumimoji="1" lang="en-US" altLang="ja-JP" sz="1200" b="0" i="0" u="none" kern="1200" dirty="0" smtClean="0">
              <a:solidFill>
                <a:schemeClr val="tx1"/>
              </a:solidFill>
              <a:effectLst/>
              <a:latin typeface="+mn-lt"/>
              <a:ea typeface="+mn-ea"/>
              <a:cs typeface="+mn-cs"/>
            </a:endParaRPr>
          </a:p>
          <a:p>
            <a:r>
              <a:rPr kumimoji="1" lang="ja-JP" altLang="en-US" sz="1200" b="0" i="0" u="none" kern="1200" dirty="0" smtClean="0">
                <a:solidFill>
                  <a:schemeClr val="tx1"/>
                </a:solidFill>
                <a:effectLst/>
                <a:latin typeface="+mn-lt"/>
                <a:ea typeface="+mn-ea"/>
                <a:cs typeface="+mn-cs"/>
              </a:rPr>
              <a:t>プログラムの実行中に実行された命令の列の記録</a:t>
            </a:r>
            <a:endParaRPr kumimoji="1" lang="en-US" altLang="ja-JP" sz="1200" u="none"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a:t>
            </a:fld>
            <a:endParaRPr kumimoji="1" lang="ja-JP" altLang="en-US" dirty="0"/>
          </a:p>
        </p:txBody>
      </p:sp>
    </p:spTree>
    <p:extLst>
      <p:ext uri="{BB962C8B-B14F-4D97-AF65-F5344CB8AC3E}">
        <p14:creationId xmlns:p14="http://schemas.microsoft.com/office/powerpoint/2010/main" val="35508503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時間：フルのログに対して</a:t>
            </a:r>
            <a:r>
              <a:rPr kumimoji="1" lang="en-US" altLang="ja-JP" dirty="0" smtClean="0"/>
              <a:t>20~70%</a:t>
            </a:r>
            <a:r>
              <a:rPr kumimoji="1" lang="ja-JP" altLang="en-US" dirty="0" smtClean="0"/>
              <a:t>減</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32</a:t>
            </a:fld>
            <a:endParaRPr kumimoji="1" lang="ja-JP" altLang="en-US"/>
          </a:p>
        </p:txBody>
      </p:sp>
    </p:spTree>
    <p:extLst>
      <p:ext uri="{BB962C8B-B14F-4D97-AF65-F5344CB8AC3E}">
        <p14:creationId xmlns:p14="http://schemas.microsoft.com/office/powerpoint/2010/main" val="388526735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埋めるか考える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34</a:t>
            </a:fld>
            <a:endParaRPr kumimoji="1" lang="ja-JP" altLang="en-US"/>
          </a:p>
        </p:txBody>
      </p:sp>
    </p:spTree>
    <p:extLst>
      <p:ext uri="{BB962C8B-B14F-4D97-AF65-F5344CB8AC3E}">
        <p14:creationId xmlns:p14="http://schemas.microsoft.com/office/powerpoint/2010/main" val="70887254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時間：フルのログに対して</a:t>
            </a:r>
            <a:r>
              <a:rPr kumimoji="1" lang="en-US" altLang="ja-JP" dirty="0" smtClean="0"/>
              <a:t>20~70%</a:t>
            </a:r>
            <a:r>
              <a:rPr kumimoji="1" lang="ja-JP" altLang="en-US" dirty="0" smtClean="0"/>
              <a:t>減</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35</a:t>
            </a:fld>
            <a:endParaRPr kumimoji="1" lang="ja-JP" altLang="en-US"/>
          </a:p>
        </p:txBody>
      </p:sp>
    </p:spTree>
    <p:extLst>
      <p:ext uri="{BB962C8B-B14F-4D97-AF65-F5344CB8AC3E}">
        <p14:creationId xmlns:p14="http://schemas.microsoft.com/office/powerpoint/2010/main" val="129366284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36</a:t>
            </a:fld>
            <a:endParaRPr kumimoji="1" lang="ja-JP" altLang="en-US" dirty="0"/>
          </a:p>
        </p:txBody>
      </p:sp>
    </p:spTree>
    <p:extLst>
      <p:ext uri="{BB962C8B-B14F-4D97-AF65-F5344CB8AC3E}">
        <p14:creationId xmlns:p14="http://schemas.microsoft.com/office/powerpoint/2010/main" val="142722829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t>プログラム動作の状況や結果を追跡する</a:t>
            </a:r>
            <a:endParaRPr kumimoji="1" lang="en-US" altLang="ja-JP" sz="12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37</a:t>
            </a:fld>
            <a:endParaRPr kumimoji="1" lang="ja-JP" altLang="en-US" dirty="0"/>
          </a:p>
        </p:txBody>
      </p:sp>
    </p:spTree>
    <p:extLst>
      <p:ext uri="{BB962C8B-B14F-4D97-AF65-F5344CB8AC3E}">
        <p14:creationId xmlns:p14="http://schemas.microsoft.com/office/powerpoint/2010/main" val="11689429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時間：フルのログに対して</a:t>
            </a:r>
            <a:r>
              <a:rPr kumimoji="1" lang="en-US" altLang="ja-JP" dirty="0" smtClean="0"/>
              <a:t>20~70%</a:t>
            </a:r>
            <a:r>
              <a:rPr kumimoji="1" lang="ja-JP" altLang="en-US" dirty="0" smtClean="0"/>
              <a:t>減</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39</a:t>
            </a:fld>
            <a:endParaRPr kumimoji="1" lang="ja-JP" altLang="en-US"/>
          </a:p>
        </p:txBody>
      </p:sp>
    </p:spTree>
    <p:extLst>
      <p:ext uri="{BB962C8B-B14F-4D97-AF65-F5344CB8AC3E}">
        <p14:creationId xmlns:p14="http://schemas.microsoft.com/office/powerpoint/2010/main" val="393238608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t>性能低下？</a:t>
            </a:r>
            <a:endParaRPr kumimoji="1" lang="en-US" altLang="ja-JP" sz="12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40</a:t>
            </a:fld>
            <a:endParaRPr kumimoji="1" lang="ja-JP" altLang="en-US" dirty="0"/>
          </a:p>
        </p:txBody>
      </p:sp>
    </p:spTree>
    <p:extLst>
      <p:ext uri="{BB962C8B-B14F-4D97-AF65-F5344CB8AC3E}">
        <p14:creationId xmlns:p14="http://schemas.microsoft.com/office/powerpoint/2010/main" val="360042832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t>性能低下？</a:t>
            </a:r>
            <a:endParaRPr kumimoji="1" lang="en-US" altLang="ja-JP" sz="12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41</a:t>
            </a:fld>
            <a:endParaRPr kumimoji="1" lang="ja-JP" altLang="en-US" dirty="0"/>
          </a:p>
        </p:txBody>
      </p:sp>
    </p:spTree>
    <p:extLst>
      <p:ext uri="{BB962C8B-B14F-4D97-AF65-F5344CB8AC3E}">
        <p14:creationId xmlns:p14="http://schemas.microsoft.com/office/powerpoint/2010/main" val="284968491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t>性能低下？</a:t>
            </a:r>
            <a:endParaRPr kumimoji="1" lang="en-US" altLang="ja-JP" sz="12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42</a:t>
            </a:fld>
            <a:endParaRPr kumimoji="1" lang="ja-JP" altLang="en-US" dirty="0"/>
          </a:p>
        </p:txBody>
      </p:sp>
    </p:spTree>
    <p:extLst>
      <p:ext uri="{BB962C8B-B14F-4D97-AF65-F5344CB8AC3E}">
        <p14:creationId xmlns:p14="http://schemas.microsoft.com/office/powerpoint/2010/main" val="267976122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None/>
            </a:pPr>
            <a:r>
              <a:rPr lang="ja-JP" altLang="en-US" sz="1200" dirty="0" smtClean="0"/>
              <a:t>デバッグにおけるプログラム理解に有用</a:t>
            </a:r>
            <a:endParaRPr lang="en-US" altLang="ja-JP" sz="1200" dirty="0" smtClean="0"/>
          </a:p>
          <a:p>
            <a:pPr marL="0" indent="0">
              <a:buNone/>
            </a:pPr>
            <a:endParaRPr lang="en-US" altLang="ja-JP" sz="1200" dirty="0" smtClean="0"/>
          </a:p>
          <a:p>
            <a:pPr marL="0" indent="0">
              <a:buNone/>
            </a:pPr>
            <a:endParaRPr lang="en-US" altLang="ja-JP" sz="1200" dirty="0" smtClean="0"/>
          </a:p>
          <a:p>
            <a:pPr marL="0" indent="0">
              <a:buNone/>
            </a:pPr>
            <a:r>
              <a:rPr lang="ja-JP" altLang="en-US" sz="1200" dirty="0" smtClean="0"/>
              <a:t>依存関係が分かればデバッグに使える</a:t>
            </a:r>
            <a:endParaRPr lang="en-US" altLang="ja-JP" sz="1200" dirty="0" smtClean="0"/>
          </a:p>
          <a:p>
            <a:pPr marL="0" indent="0">
              <a:buNone/>
            </a:pPr>
            <a:r>
              <a:rPr lang="ja-JP" altLang="en-US" sz="1200" dirty="0" smtClean="0"/>
              <a:t>辿っていく例を出す</a:t>
            </a:r>
            <a:endParaRPr lang="en-US" altLang="ja-JP" sz="1200" dirty="0" smtClean="0"/>
          </a:p>
          <a:p>
            <a:pPr marL="0" indent="0">
              <a:buNone/>
            </a:pPr>
            <a:r>
              <a:rPr lang="en-US" altLang="ja-JP" sz="1200" dirty="0" smtClean="0"/>
              <a:t>Zeller</a:t>
            </a:r>
          </a:p>
          <a:p>
            <a:pPr marL="0" indent="0">
              <a:buNone/>
            </a:pPr>
            <a:r>
              <a:rPr lang="ja-JP" altLang="en-US" sz="1200" dirty="0" smtClean="0"/>
              <a:t>トレースを減らしても依存関係だけわかって</a:t>
            </a:r>
            <a:r>
              <a:rPr lang="ja-JP" altLang="en-US" sz="1200" dirty="0" err="1" smtClean="0"/>
              <a:t>れば</a:t>
            </a:r>
            <a:r>
              <a:rPr lang="ja-JP" altLang="en-US" sz="1200" dirty="0" smtClean="0"/>
              <a:t>いい</a:t>
            </a:r>
            <a:endParaRPr lang="en-US" altLang="ja-JP" sz="12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43</a:t>
            </a:fld>
            <a:endParaRPr kumimoji="1" lang="ja-JP" altLang="en-US" dirty="0"/>
          </a:p>
        </p:txBody>
      </p:sp>
    </p:spTree>
    <p:extLst>
      <p:ext uri="{BB962C8B-B14F-4D97-AF65-F5344CB8AC3E}">
        <p14:creationId xmlns:p14="http://schemas.microsoft.com/office/powerpoint/2010/main" val="690237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a:t>
            </a:fld>
            <a:endParaRPr kumimoji="1" lang="ja-JP" altLang="en-US"/>
          </a:p>
        </p:txBody>
      </p:sp>
    </p:spTree>
    <p:extLst>
      <p:ext uri="{BB962C8B-B14F-4D97-AF65-F5344CB8AC3E}">
        <p14:creationId xmlns:p14="http://schemas.microsoft.com/office/powerpoint/2010/main" val="351846084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t>この実行系列で障害が発生したよ</a:t>
            </a:r>
            <a:endParaRPr kumimoji="1" lang="en-US" altLang="ja-JP" sz="12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44</a:t>
            </a:fld>
            <a:endParaRPr kumimoji="1" lang="ja-JP" altLang="en-US" dirty="0"/>
          </a:p>
        </p:txBody>
      </p:sp>
    </p:spTree>
    <p:extLst>
      <p:ext uri="{BB962C8B-B14F-4D97-AF65-F5344CB8AC3E}">
        <p14:creationId xmlns:p14="http://schemas.microsoft.com/office/powerpoint/2010/main" val="59392858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t>性能低下？</a:t>
            </a:r>
            <a:endParaRPr kumimoji="1" lang="en-US" altLang="ja-JP" sz="12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45</a:t>
            </a:fld>
            <a:endParaRPr kumimoji="1" lang="ja-JP" altLang="en-US" dirty="0"/>
          </a:p>
        </p:txBody>
      </p:sp>
    </p:spTree>
    <p:extLst>
      <p:ext uri="{BB962C8B-B14F-4D97-AF65-F5344CB8AC3E}">
        <p14:creationId xmlns:p14="http://schemas.microsoft.com/office/powerpoint/2010/main" val="225961414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200" dirty="0" smtClean="0"/>
              <a:t>Defects4J</a:t>
            </a:r>
            <a:r>
              <a:rPr lang="ja-JP" altLang="en-US" sz="1200" smtClean="0"/>
              <a:t>における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46</a:t>
            </a:fld>
            <a:endParaRPr kumimoji="1" lang="ja-JP" altLang="en-US"/>
          </a:p>
        </p:txBody>
      </p:sp>
    </p:spTree>
    <p:extLst>
      <p:ext uri="{BB962C8B-B14F-4D97-AF65-F5344CB8AC3E}">
        <p14:creationId xmlns:p14="http://schemas.microsoft.com/office/powerpoint/2010/main" val="1253439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a:t>
            </a:fld>
            <a:endParaRPr kumimoji="1" lang="ja-JP" altLang="en-US"/>
          </a:p>
        </p:txBody>
      </p:sp>
    </p:spTree>
    <p:extLst>
      <p:ext uri="{BB962C8B-B14F-4D97-AF65-F5344CB8AC3E}">
        <p14:creationId xmlns:p14="http://schemas.microsoft.com/office/powerpoint/2010/main" val="23403329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a:t>
            </a:fld>
            <a:endParaRPr kumimoji="1" lang="ja-JP" altLang="en-US"/>
          </a:p>
        </p:txBody>
      </p:sp>
    </p:spTree>
    <p:extLst>
      <p:ext uri="{BB962C8B-B14F-4D97-AF65-F5344CB8AC3E}">
        <p14:creationId xmlns:p14="http://schemas.microsoft.com/office/powerpoint/2010/main" val="34869479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5</a:t>
            </a:r>
            <a:r>
              <a:rPr kumimoji="1" lang="ja-JP" altLang="en-US" dirty="0" smtClean="0"/>
              <a:t>分</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7</a:t>
            </a:fld>
            <a:endParaRPr kumimoji="1" lang="ja-JP" altLang="en-US"/>
          </a:p>
        </p:txBody>
      </p:sp>
    </p:spTree>
    <p:extLst>
      <p:ext uri="{BB962C8B-B14F-4D97-AF65-F5344CB8AC3E}">
        <p14:creationId xmlns:p14="http://schemas.microsoft.com/office/powerpoint/2010/main" val="30959836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8</a:t>
            </a:fld>
            <a:endParaRPr kumimoji="1" lang="ja-JP" altLang="en-US"/>
          </a:p>
        </p:txBody>
      </p:sp>
    </p:spTree>
    <p:extLst>
      <p:ext uri="{BB962C8B-B14F-4D97-AF65-F5344CB8AC3E}">
        <p14:creationId xmlns:p14="http://schemas.microsoft.com/office/powerpoint/2010/main" val="23790362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9</a:t>
            </a:fld>
            <a:endParaRPr kumimoji="1" lang="ja-JP" altLang="en-US"/>
          </a:p>
        </p:txBody>
      </p:sp>
    </p:spTree>
    <p:extLst>
      <p:ext uri="{BB962C8B-B14F-4D97-AF65-F5344CB8AC3E}">
        <p14:creationId xmlns:p14="http://schemas.microsoft.com/office/powerpoint/2010/main" val="415239309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32082" y="1488954"/>
            <a:ext cx="8546045" cy="1470025"/>
          </a:xfrm>
        </p:spPr>
        <p:txBody>
          <a:bodyPr/>
          <a:lstStyle/>
          <a:p>
            <a:r>
              <a:rPr lang="ja-JP" altLang="en-US" sz="3600" dirty="0"/>
              <a:t>限られた保存領域を使用</a:t>
            </a:r>
            <a:r>
              <a:rPr lang="ja-JP" altLang="en-US" sz="3600" dirty="0" smtClean="0"/>
              <a:t>する</a:t>
            </a:r>
            <a:r>
              <a:rPr lang="en-US" altLang="ja-JP" sz="3600" dirty="0" smtClean="0"/>
              <a:t/>
            </a:r>
            <a:br>
              <a:rPr lang="en-US" altLang="ja-JP" sz="3600" dirty="0" smtClean="0"/>
            </a:br>
            <a:r>
              <a:rPr lang="ja-JP" altLang="en-US" sz="3600" dirty="0" smtClean="0"/>
              <a:t> </a:t>
            </a:r>
            <a:r>
              <a:rPr lang="en-US" altLang="ja-JP" sz="3600" dirty="0"/>
              <a:t>Java</a:t>
            </a:r>
            <a:r>
              <a:rPr lang="ja-JP" altLang="en-US" sz="3600" dirty="0"/>
              <a:t>プログラムの実行トレース記録手法</a:t>
            </a:r>
            <a:r>
              <a:rPr lang="ja-JP" altLang="en-US" sz="3600" dirty="0" smtClean="0"/>
              <a:t>の</a:t>
            </a:r>
            <a:r>
              <a:rPr lang="en-US" altLang="ja-JP" sz="3600" dirty="0" smtClean="0"/>
              <a:t/>
            </a:r>
            <a:br>
              <a:rPr lang="en-US" altLang="ja-JP" sz="3600" dirty="0" smtClean="0"/>
            </a:br>
            <a:r>
              <a:rPr lang="ja-JP" altLang="en-US" sz="3600" dirty="0" smtClean="0"/>
              <a:t>提案</a:t>
            </a:r>
            <a:r>
              <a:rPr lang="ja-JP" altLang="en-US" sz="3600" dirty="0"/>
              <a:t>と評価</a:t>
            </a:r>
            <a:endParaRPr lang="en-US" altLang="ja-JP" sz="2800" dirty="0"/>
          </a:p>
        </p:txBody>
      </p:sp>
      <p:sp>
        <p:nvSpPr>
          <p:cNvPr id="4" name="サブタイトル 2"/>
          <p:cNvSpPr txBox="1">
            <a:spLocks/>
          </p:cNvSpPr>
          <p:nvPr/>
        </p:nvSpPr>
        <p:spPr bwMode="auto">
          <a:xfrm>
            <a:off x="1079500" y="3610876"/>
            <a:ext cx="6934200" cy="25486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FontTx/>
              <a:buNone/>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dirty="0" smtClean="0"/>
              <a:t>井上研究室　</a:t>
            </a:r>
            <a:endParaRPr lang="en-US" altLang="ja-JP" sz="2800" dirty="0" smtClean="0"/>
          </a:p>
          <a:p>
            <a:r>
              <a:rPr lang="ja-JP" altLang="en-US" sz="2800" dirty="0" smtClean="0"/>
              <a:t>嶋利一真</a:t>
            </a:r>
            <a:endParaRPr lang="ja-JP" altLang="en-US" sz="2800" dirty="0"/>
          </a:p>
        </p:txBody>
      </p:sp>
    </p:spTree>
    <p:extLst>
      <p:ext uri="{BB962C8B-B14F-4D97-AF65-F5344CB8AC3E}">
        <p14:creationId xmlns:p14="http://schemas.microsoft.com/office/powerpoint/2010/main" val="4752482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評価１</a:t>
            </a:r>
            <a:r>
              <a:rPr lang="en-US" altLang="ja-JP" dirty="0" smtClean="0"/>
              <a:t>:</a:t>
            </a:r>
            <a:r>
              <a:rPr lang="ja-JP" altLang="en-US" dirty="0"/>
              <a:t>データ依存関係の精度</a:t>
            </a:r>
            <a:endParaRPr lang="en-US" altLang="ja-JP" dirty="0"/>
          </a:p>
        </p:txBody>
      </p:sp>
      <p:sp>
        <p:nvSpPr>
          <p:cNvPr id="3" name="コンテンツ プレースホルダー 2"/>
          <p:cNvSpPr>
            <a:spLocks noGrp="1"/>
          </p:cNvSpPr>
          <p:nvPr>
            <p:ph idx="1"/>
          </p:nvPr>
        </p:nvSpPr>
        <p:spPr>
          <a:xfrm>
            <a:off x="457199" y="1600200"/>
            <a:ext cx="8607288" cy="4525963"/>
          </a:xfrm>
        </p:spPr>
        <p:txBody>
          <a:bodyPr/>
          <a:lstStyle/>
          <a:p>
            <a:pPr marL="0" indent="0">
              <a:buNone/>
            </a:pPr>
            <a:r>
              <a:rPr lang="ja-JP" altLang="en-US" sz="2800" dirty="0" smtClean="0"/>
              <a:t>提案手法における実行トレース記録での</a:t>
            </a:r>
            <a:r>
              <a:rPr lang="en-US" altLang="ja-JP" sz="2800" dirty="0" smtClean="0"/>
              <a:t/>
            </a:r>
            <a:br>
              <a:rPr lang="en-US" altLang="ja-JP" sz="2800" dirty="0" smtClean="0"/>
            </a:br>
            <a:r>
              <a:rPr lang="ja-JP" altLang="en-US" sz="2800" dirty="0" smtClean="0"/>
              <a:t>データ依存関係の精度を算出</a:t>
            </a:r>
            <a:endParaRPr lang="en-US" altLang="ja-JP" sz="2800" dirty="0"/>
          </a:p>
          <a:p>
            <a:pPr lvl="1"/>
            <a:r>
              <a:rPr lang="ja-JP" altLang="en-US" sz="2400" dirty="0" smtClean="0"/>
              <a:t>対象は </a:t>
            </a:r>
            <a:r>
              <a:rPr lang="en-US" altLang="ja-JP" sz="2400" dirty="0" smtClean="0"/>
              <a:t>DaCapo </a:t>
            </a:r>
            <a:r>
              <a:rPr lang="en-US" altLang="ja-JP" sz="2400" dirty="0"/>
              <a:t>Benchmarks </a:t>
            </a:r>
            <a:r>
              <a:rPr lang="en-US" altLang="ja-JP" sz="2400" dirty="0" smtClean="0"/>
              <a:t>[3]</a:t>
            </a:r>
            <a:r>
              <a:rPr lang="ja-JP" altLang="en-US" sz="2400" dirty="0" smtClean="0"/>
              <a:t>で動作が確認できた</a:t>
            </a:r>
            <a:r>
              <a:rPr lang="en-US" altLang="ja-JP" sz="2400" dirty="0" smtClean="0"/>
              <a:t>6</a:t>
            </a:r>
            <a:r>
              <a:rPr lang="ja-JP" altLang="en-US" sz="2400" dirty="0" smtClean="0"/>
              <a:t>つ</a:t>
            </a:r>
            <a:endParaRPr lang="en-US" altLang="ja-JP" sz="2400" dirty="0" smtClean="0"/>
          </a:p>
          <a:p>
            <a:pPr lvl="1"/>
            <a:r>
              <a:rPr lang="ja-JP" altLang="en-US" sz="2400" dirty="0" smtClean="0"/>
              <a:t>バッファサイズ </a:t>
            </a:r>
            <a:r>
              <a:rPr lang="en-US" altLang="ja-JP" sz="2400" dirty="0" smtClean="0"/>
              <a:t>k=16,32,64,128,256</a:t>
            </a:r>
            <a:r>
              <a:rPr lang="ja-JP" altLang="en-US" sz="2400" dirty="0" smtClean="0"/>
              <a:t>の</a:t>
            </a:r>
            <a:r>
              <a:rPr lang="en-US" altLang="ja-JP" sz="2400" dirty="0" smtClean="0"/>
              <a:t>5</a:t>
            </a:r>
            <a:r>
              <a:rPr lang="ja-JP" altLang="en-US" sz="2400" dirty="0" err="1" smtClean="0"/>
              <a:t>つで</a:t>
            </a:r>
            <a:r>
              <a:rPr lang="ja-JP" altLang="en-US" sz="2400" dirty="0" smtClean="0"/>
              <a:t>実験</a:t>
            </a:r>
            <a:endParaRPr lang="en-US" altLang="ja-JP" sz="2400" dirty="0"/>
          </a:p>
          <a:p>
            <a:pPr lvl="1"/>
            <a:r>
              <a:rPr lang="ja-JP" altLang="en-US" sz="2400" dirty="0" smtClean="0"/>
              <a:t>完全な実行トレースのデータ依存関係に対する</a:t>
            </a:r>
            <a:r>
              <a:rPr lang="en-US" altLang="ja-JP" sz="2400" dirty="0" smtClean="0"/>
              <a:t/>
            </a:r>
            <a:br>
              <a:rPr lang="en-US" altLang="ja-JP" sz="2400" dirty="0" smtClean="0"/>
            </a:br>
            <a:r>
              <a:rPr lang="ja-JP" altLang="en-US" sz="2400" dirty="0" smtClean="0"/>
              <a:t>適合率・再現率を調査</a:t>
            </a:r>
            <a:endParaRPr lang="en-US" altLang="ja-JP" sz="2400" dirty="0" smtClean="0"/>
          </a:p>
          <a:p>
            <a:pPr lvl="1"/>
            <a:endParaRPr lang="en-US" altLang="ja-JP" sz="2400" dirty="0" smtClean="0"/>
          </a:p>
          <a:p>
            <a:pPr lvl="1"/>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10</a:t>
            </a:fld>
            <a:endParaRPr lang="en-US" altLang="ja-JP"/>
          </a:p>
        </p:txBody>
      </p:sp>
      <p:sp>
        <p:nvSpPr>
          <p:cNvPr id="5" name="テキスト ボックス 85"/>
          <p:cNvSpPr txBox="1"/>
          <p:nvPr/>
        </p:nvSpPr>
        <p:spPr>
          <a:xfrm>
            <a:off x="874743" y="5126038"/>
            <a:ext cx="7011248" cy="1182687"/>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200" dirty="0" smtClean="0"/>
              <a:t>[3] </a:t>
            </a:r>
            <a:r>
              <a:rPr lang="en-US" altLang="ja-JP" sz="1200" dirty="0"/>
              <a:t>Blackburn, S. M., Garner, R., Hoffman, C., Khan, A. M., McKinley, K. S., </a:t>
            </a:r>
            <a:r>
              <a:rPr lang="en-US" altLang="ja-JP" sz="1200" dirty="0" err="1"/>
              <a:t>Bentzur</a:t>
            </a:r>
            <a:r>
              <a:rPr lang="en-US" altLang="ja-JP" sz="1200" dirty="0"/>
              <a:t>, R., </a:t>
            </a:r>
            <a:r>
              <a:rPr lang="en-US" altLang="ja-JP" sz="1200" dirty="0" err="1"/>
              <a:t>Diwan</a:t>
            </a:r>
            <a:r>
              <a:rPr lang="en-US" altLang="ja-JP" sz="1200" dirty="0"/>
              <a:t>, A., Feinberg, D., Frampton, D., </a:t>
            </a:r>
            <a:r>
              <a:rPr lang="en-US" altLang="ja-JP" sz="1200" dirty="0" err="1"/>
              <a:t>Guyer</a:t>
            </a:r>
            <a:r>
              <a:rPr lang="en-US" altLang="ja-JP" sz="1200" dirty="0"/>
              <a:t>, S. Z., </a:t>
            </a:r>
            <a:r>
              <a:rPr lang="en-US" altLang="ja-JP" sz="1200" dirty="0" err="1"/>
              <a:t>Hirzel</a:t>
            </a:r>
            <a:r>
              <a:rPr lang="en-US" altLang="ja-JP" sz="1200" dirty="0"/>
              <a:t>, M., Hosking, A., Jump, M., Lee, H., Moss, J. E. B., </a:t>
            </a:r>
            <a:r>
              <a:rPr lang="en-US" altLang="ja-JP" sz="1200" dirty="0" err="1"/>
              <a:t>Phansalkar</a:t>
            </a:r>
            <a:r>
              <a:rPr lang="en-US" altLang="ja-JP" sz="1200" dirty="0"/>
              <a:t>, A., </a:t>
            </a:r>
            <a:r>
              <a:rPr lang="en-US" altLang="ja-JP" sz="1200" dirty="0" err="1"/>
              <a:t>Stefanovic</a:t>
            </a:r>
            <a:r>
              <a:rPr lang="en-US" altLang="ja-JP" sz="1200" dirty="0"/>
              <a:t>, D., </a:t>
            </a:r>
            <a:r>
              <a:rPr lang="en-US" altLang="ja-JP" sz="1200" dirty="0" err="1"/>
              <a:t>VanDrunen</a:t>
            </a:r>
            <a:r>
              <a:rPr lang="en-US" altLang="ja-JP" sz="1200" dirty="0"/>
              <a:t>, T., von </a:t>
            </a:r>
            <a:r>
              <a:rPr lang="en-US" altLang="ja-JP" sz="1200" dirty="0" err="1"/>
              <a:t>Dincklage</a:t>
            </a:r>
            <a:r>
              <a:rPr lang="en-US" altLang="ja-JP" sz="1200" dirty="0"/>
              <a:t>, D., and </a:t>
            </a:r>
            <a:r>
              <a:rPr lang="en-US" altLang="ja-JP" sz="1200" dirty="0" err="1"/>
              <a:t>Wiedermann</a:t>
            </a:r>
            <a:r>
              <a:rPr lang="en-US" altLang="ja-JP" sz="1200" dirty="0"/>
              <a:t>, B. </a:t>
            </a:r>
            <a:r>
              <a:rPr lang="en-US" altLang="ja-JP" sz="1200" b="1" dirty="0"/>
              <a:t>The DaCapo Benchmarks: Java Benchmarking Development and Analysis</a:t>
            </a:r>
            <a:r>
              <a:rPr lang="en-US" altLang="ja-JP" sz="1200" dirty="0"/>
              <a:t>, </a:t>
            </a:r>
            <a:r>
              <a:rPr lang="en-US" altLang="ja-JP" sz="1200" i="1" dirty="0"/>
              <a:t>OOPSLA '06: Proceedings of the 21st annual ACM SIGPLAN conference on Object-Oriented Programing, Systems, Languages, and Applications</a:t>
            </a:r>
            <a:r>
              <a:rPr lang="en-US" altLang="ja-JP" sz="1200" dirty="0" smtClean="0"/>
              <a:t>, 2006</a:t>
            </a:r>
            <a:endParaRPr lang="en-US" altLang="ja-JP" sz="1200" dirty="0"/>
          </a:p>
        </p:txBody>
      </p:sp>
    </p:spTree>
    <p:extLst>
      <p:ext uri="{BB962C8B-B14F-4D97-AF65-F5344CB8AC3E}">
        <p14:creationId xmlns:p14="http://schemas.microsoft.com/office/powerpoint/2010/main" val="18228257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データ依存</a:t>
            </a:r>
            <a:r>
              <a:rPr lang="ja-JP" altLang="en-US" dirty="0"/>
              <a:t>関係</a:t>
            </a:r>
            <a:r>
              <a:rPr lang="ja-JP" altLang="en-US" dirty="0" smtClean="0"/>
              <a:t>の精度：結果</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11</a:t>
            </a:fld>
            <a:endParaRPr lang="en-US" altLang="ja-JP"/>
          </a:p>
        </p:txBody>
      </p:sp>
      <p:sp>
        <p:nvSpPr>
          <p:cNvPr id="10" name="コンテンツ プレースホルダー 2"/>
          <p:cNvSpPr txBox="1">
            <a:spLocks/>
          </p:cNvSpPr>
          <p:nvPr/>
        </p:nvSpPr>
        <p:spPr bwMode="auto">
          <a:xfrm>
            <a:off x="381952" y="4925511"/>
            <a:ext cx="8686800" cy="10272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800" dirty="0" smtClean="0"/>
              <a:t>データ依存関係は適合率</a:t>
            </a:r>
            <a:r>
              <a:rPr lang="en-US" altLang="ja-JP" sz="2800" dirty="0" smtClean="0"/>
              <a:t>0.9</a:t>
            </a:r>
            <a:r>
              <a:rPr lang="ja-JP" altLang="en-US" sz="2800" dirty="0" err="1" smtClean="0"/>
              <a:t>，</a:t>
            </a:r>
            <a:r>
              <a:rPr lang="ja-JP" altLang="en-US" sz="2800" dirty="0" smtClean="0"/>
              <a:t>再現率</a:t>
            </a:r>
            <a:r>
              <a:rPr lang="en-US" altLang="ja-JP" sz="2800" dirty="0" smtClean="0"/>
              <a:t>0.8</a:t>
            </a:r>
            <a:r>
              <a:rPr lang="ja-JP" altLang="en-US" sz="2800" dirty="0" smtClean="0"/>
              <a:t>程度の</a:t>
            </a:r>
            <a:r>
              <a:rPr lang="en-US" altLang="ja-JP" sz="2800" dirty="0" smtClean="0"/>
              <a:t/>
            </a:r>
            <a:br>
              <a:rPr lang="en-US" altLang="ja-JP" sz="2800" dirty="0" smtClean="0"/>
            </a:br>
            <a:r>
              <a:rPr lang="ja-JP" altLang="en-US" sz="2800" kern="0" dirty="0" smtClean="0"/>
              <a:t>高い</a:t>
            </a:r>
            <a:r>
              <a:rPr lang="ja-JP" altLang="en-US" sz="2800" kern="0" dirty="0" smtClean="0"/>
              <a:t>精度を示した</a:t>
            </a:r>
            <a:endParaRPr lang="en-US" altLang="ja-JP" sz="2800" kern="0" dirty="0" smtClean="0"/>
          </a:p>
        </p:txBody>
      </p:sp>
      <p:graphicFrame>
        <p:nvGraphicFramePr>
          <p:cNvPr id="11" name="表 10"/>
          <p:cNvGraphicFramePr>
            <a:graphicFrameLocks noGrp="1"/>
          </p:cNvGraphicFramePr>
          <p:nvPr>
            <p:extLst>
              <p:ext uri="{D42A27DB-BD31-4B8C-83A1-F6EECF244321}">
                <p14:modId xmlns:p14="http://schemas.microsoft.com/office/powerpoint/2010/main" val="1669606061"/>
              </p:ext>
            </p:extLst>
          </p:nvPr>
        </p:nvGraphicFramePr>
        <p:xfrm>
          <a:off x="381952" y="2031839"/>
          <a:ext cx="8366761" cy="2183544"/>
        </p:xfrm>
        <a:graphic>
          <a:graphicData uri="http://schemas.openxmlformats.org/drawingml/2006/table">
            <a:tbl>
              <a:tblPr firstRow="1" bandRow="1">
                <a:tableStyleId>{5C22544A-7EE6-4342-B048-85BDC9FD1C3A}</a:tableStyleId>
              </a:tblPr>
              <a:tblGrid>
                <a:gridCol w="2313639">
                  <a:extLst>
                    <a:ext uri="{9D8B030D-6E8A-4147-A177-3AD203B41FA5}">
                      <a16:colId xmlns:a16="http://schemas.microsoft.com/office/drawing/2014/main" xmlns="" val="20000"/>
                    </a:ext>
                  </a:extLst>
                </a:gridCol>
                <a:gridCol w="1172834">
                  <a:extLst>
                    <a:ext uri="{9D8B030D-6E8A-4147-A177-3AD203B41FA5}">
                      <a16:colId xmlns:a16="http://schemas.microsoft.com/office/drawing/2014/main" xmlns="" val="20001"/>
                    </a:ext>
                  </a:extLst>
                </a:gridCol>
                <a:gridCol w="1153007">
                  <a:extLst>
                    <a:ext uri="{9D8B030D-6E8A-4147-A177-3AD203B41FA5}">
                      <a16:colId xmlns:a16="http://schemas.microsoft.com/office/drawing/2014/main" xmlns="" val="20002"/>
                    </a:ext>
                  </a:extLst>
                </a:gridCol>
                <a:gridCol w="1202422">
                  <a:extLst>
                    <a:ext uri="{9D8B030D-6E8A-4147-A177-3AD203B41FA5}">
                      <a16:colId xmlns:a16="http://schemas.microsoft.com/office/drawing/2014/main" xmlns="" val="20003"/>
                    </a:ext>
                  </a:extLst>
                </a:gridCol>
                <a:gridCol w="1262818">
                  <a:extLst>
                    <a:ext uri="{9D8B030D-6E8A-4147-A177-3AD203B41FA5}">
                      <a16:colId xmlns:a16="http://schemas.microsoft.com/office/drawing/2014/main" xmlns="" val="20004"/>
                    </a:ext>
                  </a:extLst>
                </a:gridCol>
                <a:gridCol w="1262041">
                  <a:extLst>
                    <a:ext uri="{9D8B030D-6E8A-4147-A177-3AD203B41FA5}">
                      <a16:colId xmlns:a16="http://schemas.microsoft.com/office/drawing/2014/main" xmlns="" val="20005"/>
                    </a:ext>
                  </a:extLst>
                </a:gridCol>
              </a:tblGrid>
              <a:tr h="545886">
                <a:tc>
                  <a:txBody>
                    <a:bodyPr/>
                    <a:lstStyle/>
                    <a:p>
                      <a:r>
                        <a:rPr kumimoji="1" lang="ja-JP" altLang="en-US" sz="2400" dirty="0" smtClean="0">
                          <a:solidFill>
                            <a:schemeClr val="tx1"/>
                          </a:solidFill>
                        </a:rPr>
                        <a:t>バッファサイズ</a:t>
                      </a:r>
                      <a:r>
                        <a:rPr kumimoji="1" lang="en-US" altLang="ja-JP" sz="2400" dirty="0" smtClean="0">
                          <a:solidFill>
                            <a:schemeClr val="tx1"/>
                          </a:solidFill>
                        </a:rPr>
                        <a:t>k</a:t>
                      </a:r>
                      <a:endParaRPr kumimoji="1" lang="ja-JP" altLang="en-US" sz="2400" dirty="0">
                        <a:solidFill>
                          <a:schemeClr val="tx1"/>
                        </a:solidFill>
                      </a:endParaRPr>
                    </a:p>
                  </a:txBody>
                  <a:tcPr/>
                </a:tc>
                <a:tc>
                  <a:txBody>
                    <a:bodyPr/>
                    <a:lstStyle/>
                    <a:p>
                      <a:pPr algn="r"/>
                      <a:r>
                        <a:rPr kumimoji="1" lang="en-US" altLang="ja-JP" sz="2400" dirty="0" smtClean="0">
                          <a:solidFill>
                            <a:schemeClr val="tx1"/>
                          </a:solidFill>
                        </a:rPr>
                        <a:t>16</a:t>
                      </a:r>
                      <a:endParaRPr kumimoji="1" lang="ja-JP" altLang="en-US" sz="2400" dirty="0">
                        <a:solidFill>
                          <a:schemeClr val="tx1"/>
                        </a:solidFill>
                      </a:endParaRPr>
                    </a:p>
                  </a:txBody>
                  <a:tcPr/>
                </a:tc>
                <a:tc>
                  <a:txBody>
                    <a:bodyPr/>
                    <a:lstStyle/>
                    <a:p>
                      <a:pPr algn="r"/>
                      <a:r>
                        <a:rPr kumimoji="1" lang="en-US" altLang="ja-JP" sz="2400" dirty="0" smtClean="0">
                          <a:solidFill>
                            <a:schemeClr val="tx1"/>
                          </a:solidFill>
                        </a:rPr>
                        <a:t>32</a:t>
                      </a:r>
                      <a:endParaRPr kumimoji="1" lang="ja-JP" altLang="en-US" sz="2400" dirty="0">
                        <a:solidFill>
                          <a:schemeClr val="tx1"/>
                        </a:solidFill>
                      </a:endParaRPr>
                    </a:p>
                  </a:txBody>
                  <a:tcPr/>
                </a:tc>
                <a:tc>
                  <a:txBody>
                    <a:bodyPr/>
                    <a:lstStyle/>
                    <a:p>
                      <a:pPr algn="r"/>
                      <a:r>
                        <a:rPr kumimoji="1" lang="en-US" altLang="ja-JP" sz="2400" dirty="0" smtClean="0">
                          <a:solidFill>
                            <a:schemeClr val="tx1"/>
                          </a:solidFill>
                        </a:rPr>
                        <a:t>64</a:t>
                      </a:r>
                      <a:endParaRPr kumimoji="1" lang="ja-JP" altLang="en-US" sz="2400" dirty="0">
                        <a:solidFill>
                          <a:schemeClr val="tx1"/>
                        </a:solidFill>
                      </a:endParaRPr>
                    </a:p>
                  </a:txBody>
                  <a:tcPr/>
                </a:tc>
                <a:tc>
                  <a:txBody>
                    <a:bodyPr/>
                    <a:lstStyle/>
                    <a:p>
                      <a:pPr algn="r"/>
                      <a:r>
                        <a:rPr kumimoji="1" lang="en-US" altLang="ja-JP" sz="2400" dirty="0" smtClean="0">
                          <a:solidFill>
                            <a:schemeClr val="tx1"/>
                          </a:solidFill>
                        </a:rPr>
                        <a:t>128</a:t>
                      </a:r>
                      <a:endParaRPr kumimoji="1" lang="ja-JP" altLang="en-US" sz="2400" dirty="0">
                        <a:solidFill>
                          <a:schemeClr val="tx1"/>
                        </a:solidFill>
                      </a:endParaRPr>
                    </a:p>
                  </a:txBody>
                  <a:tcPr/>
                </a:tc>
                <a:tc>
                  <a:txBody>
                    <a:bodyPr/>
                    <a:lstStyle/>
                    <a:p>
                      <a:pPr algn="r"/>
                      <a:r>
                        <a:rPr kumimoji="1" lang="en-US" altLang="ja-JP" sz="2400" dirty="0" smtClean="0">
                          <a:solidFill>
                            <a:schemeClr val="tx1"/>
                          </a:solidFill>
                        </a:rPr>
                        <a:t>256</a:t>
                      </a:r>
                      <a:endParaRPr kumimoji="1" lang="ja-JP" altLang="en-US" sz="2400" dirty="0">
                        <a:solidFill>
                          <a:schemeClr val="tx1"/>
                        </a:solidFill>
                      </a:endParaRPr>
                    </a:p>
                  </a:txBody>
                  <a:tcPr/>
                </a:tc>
                <a:extLst>
                  <a:ext uri="{0D108BD9-81ED-4DB2-BD59-A6C34878D82A}">
                    <a16:rowId xmlns:a16="http://schemas.microsoft.com/office/drawing/2014/main" xmlns="" val="10000"/>
                  </a:ext>
                </a:extLst>
              </a:tr>
              <a:tr h="545886">
                <a:tc>
                  <a:txBody>
                    <a:bodyPr/>
                    <a:lstStyle/>
                    <a:p>
                      <a:r>
                        <a:rPr kumimoji="1" lang="ja-JP" altLang="en-US" sz="2400" dirty="0" smtClean="0">
                          <a:solidFill>
                            <a:schemeClr val="tx1"/>
                          </a:solidFill>
                        </a:rPr>
                        <a:t>適合率</a:t>
                      </a:r>
                      <a:endParaRPr kumimoji="1" lang="en-US" altLang="ja-JP" sz="2400" dirty="0" smtClean="0">
                        <a:solidFill>
                          <a:schemeClr val="tx1"/>
                        </a:solidFill>
                      </a:endParaRPr>
                    </a:p>
                  </a:txBody>
                  <a:tcPr/>
                </a:tc>
                <a:tc>
                  <a:txBody>
                    <a:bodyPr/>
                    <a:lstStyle/>
                    <a:p>
                      <a:pPr algn="r" fontAlgn="b"/>
                      <a:r>
                        <a:rPr lang="en-US" altLang="ja-JP" sz="24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0.914</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b"/>
                </a:tc>
                <a:tc>
                  <a:txBody>
                    <a:bodyPr/>
                    <a:lstStyle/>
                    <a:p>
                      <a:pPr algn="r" fontAlgn="b"/>
                      <a:r>
                        <a:rPr lang="en-US" altLang="ja-JP" sz="24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0.903</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b"/>
                </a:tc>
                <a:tc>
                  <a:txBody>
                    <a:bodyPr/>
                    <a:lstStyle/>
                    <a:p>
                      <a:pPr algn="r" fontAlgn="b"/>
                      <a:r>
                        <a:rPr lang="en-US" altLang="ja-JP" sz="24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0.892</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b"/>
                </a:tc>
                <a:tc>
                  <a:txBody>
                    <a:bodyPr/>
                    <a:lstStyle/>
                    <a:p>
                      <a:pPr algn="r" fontAlgn="b"/>
                      <a:r>
                        <a:rPr lang="en-US" altLang="ja-JP" sz="24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0.881</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b"/>
                </a:tc>
                <a:tc>
                  <a:txBody>
                    <a:bodyPr/>
                    <a:lstStyle/>
                    <a:p>
                      <a:pPr algn="r" fontAlgn="b"/>
                      <a:r>
                        <a:rPr lang="en-US" altLang="ja-JP" sz="24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0.872</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b"/>
                </a:tc>
                <a:extLst>
                  <a:ext uri="{0D108BD9-81ED-4DB2-BD59-A6C34878D82A}">
                    <a16:rowId xmlns:a16="http://schemas.microsoft.com/office/drawing/2014/main" xmlns="" val="10001"/>
                  </a:ext>
                </a:extLst>
              </a:tr>
              <a:tr h="545886">
                <a:tc>
                  <a:txBody>
                    <a:bodyPr/>
                    <a:lstStyle/>
                    <a:p>
                      <a:r>
                        <a:rPr kumimoji="1" lang="ja-JP" altLang="en-US" sz="2400" dirty="0" smtClean="0">
                          <a:solidFill>
                            <a:schemeClr val="tx1"/>
                          </a:solidFill>
                        </a:rPr>
                        <a:t>再現率</a:t>
                      </a:r>
                      <a:endParaRPr kumimoji="1" lang="ja-JP" altLang="en-US" sz="2400" dirty="0">
                        <a:solidFill>
                          <a:schemeClr val="tx1"/>
                        </a:solidFill>
                      </a:endParaRPr>
                    </a:p>
                  </a:txBody>
                  <a:tcPr/>
                </a:tc>
                <a:tc>
                  <a:txBody>
                    <a:bodyPr/>
                    <a:lstStyle/>
                    <a:p>
                      <a:pPr algn="r" fontAlgn="b"/>
                      <a:r>
                        <a:rPr lang="en-US" altLang="ja-JP" sz="24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0.748</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b"/>
                </a:tc>
                <a:tc>
                  <a:txBody>
                    <a:bodyPr/>
                    <a:lstStyle/>
                    <a:p>
                      <a:pPr algn="r" fontAlgn="b"/>
                      <a:r>
                        <a:rPr lang="en-US" altLang="ja-JP" sz="24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0.782</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b"/>
                </a:tc>
                <a:tc>
                  <a:txBody>
                    <a:bodyPr/>
                    <a:lstStyle/>
                    <a:p>
                      <a:pPr algn="r" fontAlgn="b"/>
                      <a:r>
                        <a:rPr lang="en-US" altLang="ja-JP" sz="24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0.813</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b"/>
                </a:tc>
                <a:tc>
                  <a:txBody>
                    <a:bodyPr/>
                    <a:lstStyle/>
                    <a:p>
                      <a:pPr algn="r" fontAlgn="b"/>
                      <a:r>
                        <a:rPr lang="en-US" altLang="ja-JP" sz="24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0.843</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b"/>
                </a:tc>
                <a:tc>
                  <a:txBody>
                    <a:bodyPr/>
                    <a:lstStyle/>
                    <a:p>
                      <a:pPr algn="r" fontAlgn="b"/>
                      <a:r>
                        <a:rPr lang="en-US" altLang="ja-JP" sz="24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0.870</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b"/>
                </a:tc>
                <a:extLst>
                  <a:ext uri="{0D108BD9-81ED-4DB2-BD59-A6C34878D82A}">
                    <a16:rowId xmlns:a16="http://schemas.microsoft.com/office/drawing/2014/main" xmlns="" val="1568368212"/>
                  </a:ext>
                </a:extLst>
              </a:tr>
              <a:tr h="545886">
                <a:tc>
                  <a:txBody>
                    <a:bodyPr/>
                    <a:lstStyle/>
                    <a:p>
                      <a:r>
                        <a:rPr kumimoji="1" lang="en-US" altLang="ja-JP" sz="2400" dirty="0" smtClean="0">
                          <a:solidFill>
                            <a:schemeClr val="tx1"/>
                          </a:solidFill>
                        </a:rPr>
                        <a:t>F</a:t>
                      </a:r>
                      <a:r>
                        <a:rPr kumimoji="1" lang="ja-JP" altLang="en-US" sz="2400" dirty="0" smtClean="0">
                          <a:solidFill>
                            <a:schemeClr val="tx1"/>
                          </a:solidFill>
                        </a:rPr>
                        <a:t>値</a:t>
                      </a:r>
                      <a:endParaRPr kumimoji="1" lang="ja-JP" altLang="en-US" sz="2400" dirty="0">
                        <a:solidFill>
                          <a:schemeClr val="tx1"/>
                        </a:solidFill>
                      </a:endParaRPr>
                    </a:p>
                  </a:txBody>
                  <a:tcPr/>
                </a:tc>
                <a:tc>
                  <a:txBody>
                    <a:bodyPr/>
                    <a:lstStyle/>
                    <a:p>
                      <a:pPr algn="r" fontAlgn="b"/>
                      <a:r>
                        <a:rPr lang="en-US" altLang="ja-JP" sz="24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0.823</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b"/>
                </a:tc>
                <a:tc>
                  <a:txBody>
                    <a:bodyPr/>
                    <a:lstStyle/>
                    <a:p>
                      <a:pPr algn="r" fontAlgn="b"/>
                      <a:r>
                        <a:rPr lang="en-US" altLang="ja-JP" sz="24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0.838</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b"/>
                </a:tc>
                <a:tc>
                  <a:txBody>
                    <a:bodyPr/>
                    <a:lstStyle/>
                    <a:p>
                      <a:pPr algn="r" fontAlgn="b"/>
                      <a:r>
                        <a:rPr lang="en-US" altLang="ja-JP" sz="24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0.851</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b"/>
                </a:tc>
                <a:tc>
                  <a:txBody>
                    <a:bodyPr/>
                    <a:lstStyle/>
                    <a:p>
                      <a:pPr algn="r" fontAlgn="b"/>
                      <a:r>
                        <a:rPr lang="en-US" altLang="ja-JP" sz="24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0.861</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b"/>
                </a:tc>
                <a:tc>
                  <a:txBody>
                    <a:bodyPr/>
                    <a:lstStyle/>
                    <a:p>
                      <a:pPr algn="r" fontAlgn="b"/>
                      <a:r>
                        <a:rPr lang="en-US" altLang="ja-JP" sz="24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0.871</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b"/>
                </a:tc>
                <a:extLst>
                  <a:ext uri="{0D108BD9-81ED-4DB2-BD59-A6C34878D82A}">
                    <a16:rowId xmlns:a16="http://schemas.microsoft.com/office/drawing/2014/main" xmlns="" val="3278387449"/>
                  </a:ext>
                </a:extLst>
              </a:tr>
            </a:tbl>
          </a:graphicData>
        </a:graphic>
      </p:graphicFrame>
    </p:spTree>
    <p:extLst>
      <p:ext uri="{BB962C8B-B14F-4D97-AF65-F5344CB8AC3E}">
        <p14:creationId xmlns:p14="http://schemas.microsoft.com/office/powerpoint/2010/main" val="40913540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評価２：削減</a:t>
            </a:r>
            <a:r>
              <a:rPr lang="ja-JP" altLang="en-US" sz="4000" dirty="0" smtClean="0"/>
              <a:t>した実行トレース量</a:t>
            </a:r>
            <a:r>
              <a:rPr lang="ja-JP" altLang="en-US" sz="4000" dirty="0"/>
              <a:t>・</a:t>
            </a:r>
            <a:r>
              <a:rPr lang="ja-JP" altLang="en-US" sz="4000" dirty="0" smtClean="0"/>
              <a:t>内容</a:t>
            </a:r>
            <a:endParaRPr lang="en-US" altLang="ja-JP" sz="4000" dirty="0"/>
          </a:p>
        </p:txBody>
      </p:sp>
      <p:sp>
        <p:nvSpPr>
          <p:cNvPr id="3" name="コンテンツ プレースホルダー 2"/>
          <p:cNvSpPr>
            <a:spLocks noGrp="1"/>
          </p:cNvSpPr>
          <p:nvPr>
            <p:ph idx="1"/>
          </p:nvPr>
        </p:nvSpPr>
        <p:spPr/>
        <p:txBody>
          <a:bodyPr/>
          <a:lstStyle/>
          <a:p>
            <a:pPr marL="0" indent="0">
              <a:buNone/>
            </a:pPr>
            <a:r>
              <a:rPr lang="ja-JP" altLang="en-US" dirty="0" smtClean="0"/>
              <a:t>提案手法において得られた実行トレースの</a:t>
            </a:r>
            <a:r>
              <a:rPr lang="en-US" altLang="ja-JP" dirty="0" smtClean="0"/>
              <a:t/>
            </a:r>
            <a:br>
              <a:rPr lang="en-US" altLang="ja-JP" dirty="0" smtClean="0"/>
            </a:br>
            <a:r>
              <a:rPr lang="ja-JP" altLang="en-US" dirty="0" smtClean="0"/>
              <a:t>量・内容</a:t>
            </a:r>
            <a:r>
              <a:rPr lang="ja-JP" altLang="en-US" dirty="0" smtClean="0"/>
              <a:t>を確認</a:t>
            </a:r>
            <a:endParaRPr lang="en-US" altLang="ja-JP" dirty="0" smtClean="0"/>
          </a:p>
          <a:p>
            <a:pPr marL="0" indent="0">
              <a:buNone/>
            </a:pPr>
            <a:endParaRPr lang="en-US" altLang="ja-JP" dirty="0"/>
          </a:p>
          <a:p>
            <a:r>
              <a:rPr lang="ja-JP" altLang="en-US" sz="2800" dirty="0" smtClean="0"/>
              <a:t>実行</a:t>
            </a:r>
            <a:r>
              <a:rPr lang="ja-JP" altLang="en-US" sz="2800" dirty="0" smtClean="0"/>
              <a:t>トレース記録量の削減率</a:t>
            </a:r>
            <a:endParaRPr lang="en-US" altLang="ja-JP" sz="2800" dirty="0"/>
          </a:p>
          <a:p>
            <a:r>
              <a:rPr lang="ja-JP" altLang="en-US" sz="2800" dirty="0"/>
              <a:t>情報の</a:t>
            </a:r>
            <a:r>
              <a:rPr lang="ja-JP" altLang="en-US" sz="2800" dirty="0" smtClean="0"/>
              <a:t>損失がなかった</a:t>
            </a:r>
            <a:r>
              <a:rPr lang="ja-JP" altLang="en-US" sz="2800" dirty="0" smtClean="0"/>
              <a:t>命令位置の</a:t>
            </a:r>
            <a:r>
              <a:rPr lang="ja-JP" altLang="en-US" sz="2800" dirty="0" smtClean="0"/>
              <a:t>割合</a:t>
            </a:r>
            <a:endParaRPr lang="en-US" altLang="ja-JP" sz="2800" dirty="0"/>
          </a:p>
          <a:p>
            <a:pPr lvl="1"/>
            <a:r>
              <a:rPr lang="ja-JP" altLang="en-US" sz="2400" dirty="0" smtClean="0"/>
              <a:t>すべて</a:t>
            </a:r>
            <a:r>
              <a:rPr lang="ja-JP" altLang="en-US" sz="2400" dirty="0" smtClean="0"/>
              <a:t>の実行トレースを記録</a:t>
            </a:r>
            <a:r>
              <a:rPr lang="ja-JP" altLang="en-US" sz="2400" dirty="0"/>
              <a:t>できた命令</a:t>
            </a:r>
            <a:r>
              <a:rPr lang="ja-JP" altLang="en-US" sz="2400" dirty="0" smtClean="0"/>
              <a:t>位置</a:t>
            </a:r>
            <a:r>
              <a:rPr lang="ja-JP" altLang="en-US" sz="2400" dirty="0"/>
              <a:t>の</a:t>
            </a:r>
            <a:r>
              <a:rPr lang="ja-JP" altLang="en-US" sz="2400" dirty="0" smtClean="0"/>
              <a:t>割合</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12</a:t>
            </a:fld>
            <a:endParaRPr lang="en-US" altLang="ja-JP"/>
          </a:p>
        </p:txBody>
      </p:sp>
    </p:spTree>
    <p:extLst>
      <p:ext uri="{BB962C8B-B14F-4D97-AF65-F5344CB8AC3E}">
        <p14:creationId xmlns:p14="http://schemas.microsoft.com/office/powerpoint/2010/main" val="5994083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評価２</a:t>
            </a:r>
            <a:r>
              <a:rPr lang="ja-JP" altLang="en-US" sz="4000" dirty="0" smtClean="0"/>
              <a:t>：</a:t>
            </a:r>
            <a:r>
              <a:rPr lang="ja-JP" altLang="en-US" sz="4000" dirty="0"/>
              <a:t>実行トレース記録量の</a:t>
            </a:r>
            <a:r>
              <a:rPr lang="ja-JP" altLang="en-US" sz="4000" dirty="0" smtClean="0"/>
              <a:t>削減率</a:t>
            </a:r>
            <a:endParaRPr lang="en-US" altLang="ja-JP" sz="4000" dirty="0"/>
          </a:p>
        </p:txBody>
      </p:sp>
      <p:sp>
        <p:nvSpPr>
          <p:cNvPr id="3" name="コンテンツ プレースホルダー 2"/>
          <p:cNvSpPr>
            <a:spLocks noGrp="1"/>
          </p:cNvSpPr>
          <p:nvPr>
            <p:ph idx="1"/>
          </p:nvPr>
        </p:nvSpPr>
        <p:spPr>
          <a:xfrm>
            <a:off x="457200" y="1600200"/>
            <a:ext cx="8106597" cy="4525963"/>
          </a:xfrm>
        </p:spPr>
        <p:txBody>
          <a:bodyPr/>
          <a:lstStyle/>
          <a:p>
            <a:endParaRPr lang="en-US" altLang="ja-JP" sz="2800" dirty="0" smtClean="0"/>
          </a:p>
          <a:p>
            <a:endParaRPr lang="en-US" altLang="ja-JP" sz="2800" dirty="0"/>
          </a:p>
          <a:p>
            <a:pPr marL="0" indent="0">
              <a:buNone/>
            </a:pPr>
            <a:endParaRPr lang="en-US" altLang="ja-JP" sz="2800" dirty="0" smtClean="0"/>
          </a:p>
          <a:p>
            <a:pPr marL="0" indent="0">
              <a:buNone/>
            </a:pPr>
            <a:endParaRPr lang="en-US" altLang="ja-JP" sz="2800" dirty="0" smtClean="0"/>
          </a:p>
          <a:p>
            <a:pPr marL="0" indent="0">
              <a:buNone/>
            </a:pPr>
            <a:endParaRPr lang="en-US" altLang="ja-JP" sz="2800" dirty="0" smtClean="0"/>
          </a:p>
          <a:p>
            <a:pPr marL="0" indent="0">
              <a:buNone/>
            </a:pPr>
            <a:endParaRPr lang="en-US" altLang="ja-JP" sz="2800" dirty="0" smtClean="0"/>
          </a:p>
          <a:p>
            <a:pPr marL="0" indent="0">
              <a:buNone/>
            </a:pPr>
            <a:endParaRPr lang="en-US" altLang="ja-JP" sz="2800" dirty="0"/>
          </a:p>
          <a:p>
            <a:pPr marL="0" indent="0">
              <a:buNone/>
            </a:pPr>
            <a:r>
              <a:rPr lang="ja-JP" altLang="en-US" sz="2800" dirty="0" smtClean="0"/>
              <a:t>　　実行トレースを</a:t>
            </a:r>
            <a:r>
              <a:rPr lang="en-US" altLang="ja-JP" sz="2800" dirty="0" smtClean="0"/>
              <a:t>99%~99.9%</a:t>
            </a:r>
            <a:r>
              <a:rPr lang="ja-JP" altLang="en-US" sz="2800" dirty="0" smtClean="0"/>
              <a:t>程度削減できた</a:t>
            </a:r>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a:p>
        </p:txBody>
      </p:sp>
      <p:graphicFrame>
        <p:nvGraphicFramePr>
          <p:cNvPr id="7" name="表 6"/>
          <p:cNvGraphicFramePr>
            <a:graphicFrameLocks noGrp="1"/>
          </p:cNvGraphicFramePr>
          <p:nvPr>
            <p:extLst>
              <p:ext uri="{D42A27DB-BD31-4B8C-83A1-F6EECF244321}">
                <p14:modId xmlns:p14="http://schemas.microsoft.com/office/powerpoint/2010/main" val="1804551711"/>
              </p:ext>
            </p:extLst>
          </p:nvPr>
        </p:nvGraphicFramePr>
        <p:xfrm>
          <a:off x="518139" y="2839760"/>
          <a:ext cx="8157549" cy="1237772"/>
        </p:xfrm>
        <a:graphic>
          <a:graphicData uri="http://schemas.openxmlformats.org/drawingml/2006/table">
            <a:tbl>
              <a:tblPr firstRow="1" bandRow="1">
                <a:tableStyleId>{5C22544A-7EE6-4342-B048-85BDC9FD1C3A}</a:tableStyleId>
              </a:tblPr>
              <a:tblGrid>
                <a:gridCol w="2252493">
                  <a:extLst>
                    <a:ext uri="{9D8B030D-6E8A-4147-A177-3AD203B41FA5}">
                      <a16:colId xmlns:a16="http://schemas.microsoft.com/office/drawing/2014/main" xmlns="" val="20000"/>
                    </a:ext>
                  </a:extLst>
                </a:gridCol>
                <a:gridCol w="1146801">
                  <a:extLst>
                    <a:ext uri="{9D8B030D-6E8A-4147-A177-3AD203B41FA5}">
                      <a16:colId xmlns:a16="http://schemas.microsoft.com/office/drawing/2014/main" xmlns="" val="20001"/>
                    </a:ext>
                  </a:extLst>
                </a:gridCol>
                <a:gridCol w="1124177">
                  <a:extLst>
                    <a:ext uri="{9D8B030D-6E8A-4147-A177-3AD203B41FA5}">
                      <a16:colId xmlns:a16="http://schemas.microsoft.com/office/drawing/2014/main" xmlns="" val="20002"/>
                    </a:ext>
                  </a:extLst>
                </a:gridCol>
                <a:gridCol w="1172354">
                  <a:extLst>
                    <a:ext uri="{9D8B030D-6E8A-4147-A177-3AD203B41FA5}">
                      <a16:colId xmlns:a16="http://schemas.microsoft.com/office/drawing/2014/main" xmlns="" val="20003"/>
                    </a:ext>
                  </a:extLst>
                </a:gridCol>
                <a:gridCol w="1231241">
                  <a:extLst>
                    <a:ext uri="{9D8B030D-6E8A-4147-A177-3AD203B41FA5}">
                      <a16:colId xmlns:a16="http://schemas.microsoft.com/office/drawing/2014/main" xmlns="" val="20004"/>
                    </a:ext>
                  </a:extLst>
                </a:gridCol>
                <a:gridCol w="1230483">
                  <a:extLst>
                    <a:ext uri="{9D8B030D-6E8A-4147-A177-3AD203B41FA5}">
                      <a16:colId xmlns:a16="http://schemas.microsoft.com/office/drawing/2014/main" xmlns="" val="20005"/>
                    </a:ext>
                  </a:extLst>
                </a:gridCol>
              </a:tblGrid>
              <a:tr h="618886">
                <a:tc>
                  <a:txBody>
                    <a:bodyPr/>
                    <a:lstStyle/>
                    <a:p>
                      <a:r>
                        <a:rPr kumimoji="1" lang="ja-JP" altLang="en-US" sz="2400" dirty="0" smtClean="0">
                          <a:solidFill>
                            <a:schemeClr val="tx1"/>
                          </a:solidFill>
                        </a:rPr>
                        <a:t>バッファサイズ</a:t>
                      </a:r>
                      <a:r>
                        <a:rPr kumimoji="1" lang="en-US" altLang="ja-JP" sz="2400" dirty="0" smtClean="0">
                          <a:solidFill>
                            <a:schemeClr val="tx1"/>
                          </a:solidFill>
                        </a:rPr>
                        <a:t>k</a:t>
                      </a:r>
                      <a:endParaRPr kumimoji="1" lang="ja-JP" altLang="en-US" sz="2400" dirty="0">
                        <a:solidFill>
                          <a:schemeClr val="tx1"/>
                        </a:solidFill>
                      </a:endParaRPr>
                    </a:p>
                  </a:txBody>
                  <a:tcPr/>
                </a:tc>
                <a:tc>
                  <a:txBody>
                    <a:bodyPr/>
                    <a:lstStyle/>
                    <a:p>
                      <a:pPr algn="r"/>
                      <a:r>
                        <a:rPr kumimoji="1" lang="en-US" altLang="ja-JP" sz="2400" dirty="0" smtClean="0">
                          <a:solidFill>
                            <a:schemeClr val="tx1"/>
                          </a:solidFill>
                        </a:rPr>
                        <a:t>16</a:t>
                      </a:r>
                      <a:endParaRPr kumimoji="1" lang="ja-JP" altLang="en-US" sz="2400" dirty="0">
                        <a:solidFill>
                          <a:schemeClr val="tx1"/>
                        </a:solidFill>
                      </a:endParaRPr>
                    </a:p>
                  </a:txBody>
                  <a:tcPr/>
                </a:tc>
                <a:tc>
                  <a:txBody>
                    <a:bodyPr/>
                    <a:lstStyle/>
                    <a:p>
                      <a:pPr algn="r"/>
                      <a:r>
                        <a:rPr kumimoji="1" lang="en-US" altLang="ja-JP" sz="2400" dirty="0" smtClean="0">
                          <a:solidFill>
                            <a:schemeClr val="tx1"/>
                          </a:solidFill>
                        </a:rPr>
                        <a:t>32</a:t>
                      </a:r>
                      <a:endParaRPr kumimoji="1" lang="ja-JP" altLang="en-US" sz="2400" dirty="0">
                        <a:solidFill>
                          <a:schemeClr val="tx1"/>
                        </a:solidFill>
                      </a:endParaRPr>
                    </a:p>
                  </a:txBody>
                  <a:tcPr/>
                </a:tc>
                <a:tc>
                  <a:txBody>
                    <a:bodyPr/>
                    <a:lstStyle/>
                    <a:p>
                      <a:pPr algn="r"/>
                      <a:r>
                        <a:rPr kumimoji="1" lang="en-US" altLang="ja-JP" sz="2400" dirty="0" smtClean="0">
                          <a:solidFill>
                            <a:schemeClr val="tx1"/>
                          </a:solidFill>
                        </a:rPr>
                        <a:t>64</a:t>
                      </a:r>
                      <a:endParaRPr kumimoji="1" lang="ja-JP" altLang="en-US" sz="2400" dirty="0">
                        <a:solidFill>
                          <a:schemeClr val="tx1"/>
                        </a:solidFill>
                      </a:endParaRPr>
                    </a:p>
                  </a:txBody>
                  <a:tcPr/>
                </a:tc>
                <a:tc>
                  <a:txBody>
                    <a:bodyPr/>
                    <a:lstStyle/>
                    <a:p>
                      <a:pPr algn="r"/>
                      <a:r>
                        <a:rPr kumimoji="1" lang="en-US" altLang="ja-JP" sz="2400" dirty="0" smtClean="0">
                          <a:solidFill>
                            <a:schemeClr val="tx1"/>
                          </a:solidFill>
                        </a:rPr>
                        <a:t>128</a:t>
                      </a:r>
                      <a:endParaRPr kumimoji="1" lang="ja-JP" altLang="en-US" sz="2400" dirty="0">
                        <a:solidFill>
                          <a:schemeClr val="tx1"/>
                        </a:solidFill>
                      </a:endParaRPr>
                    </a:p>
                  </a:txBody>
                  <a:tcPr/>
                </a:tc>
                <a:tc>
                  <a:txBody>
                    <a:bodyPr/>
                    <a:lstStyle/>
                    <a:p>
                      <a:pPr algn="r"/>
                      <a:r>
                        <a:rPr kumimoji="1" lang="en-US" altLang="ja-JP" sz="2400" dirty="0" smtClean="0">
                          <a:solidFill>
                            <a:schemeClr val="tx1"/>
                          </a:solidFill>
                        </a:rPr>
                        <a:t>256</a:t>
                      </a:r>
                      <a:endParaRPr kumimoji="1" lang="ja-JP" altLang="en-US" sz="2400" dirty="0">
                        <a:solidFill>
                          <a:schemeClr val="tx1"/>
                        </a:solidFill>
                      </a:endParaRPr>
                    </a:p>
                  </a:txBody>
                  <a:tcPr/>
                </a:tc>
                <a:extLst>
                  <a:ext uri="{0D108BD9-81ED-4DB2-BD59-A6C34878D82A}">
                    <a16:rowId xmlns:a16="http://schemas.microsoft.com/office/drawing/2014/main" xmlns="" val="10000"/>
                  </a:ext>
                </a:extLst>
              </a:tr>
              <a:tr h="618886">
                <a:tc>
                  <a:txBody>
                    <a:bodyPr/>
                    <a:lstStyle/>
                    <a:p>
                      <a:r>
                        <a:rPr kumimoji="1" lang="ja-JP" altLang="en-US" sz="2400" dirty="0" smtClean="0">
                          <a:solidFill>
                            <a:schemeClr val="tx1"/>
                          </a:solidFill>
                        </a:rPr>
                        <a:t>削減率</a:t>
                      </a:r>
                      <a:endParaRPr kumimoji="1" lang="ja-JP" altLang="en-US" sz="2400" dirty="0">
                        <a:solidFill>
                          <a:schemeClr val="tx1"/>
                        </a:solidFill>
                      </a:endParaRPr>
                    </a:p>
                  </a:txBody>
                  <a:tcPr/>
                </a:tc>
                <a:tc>
                  <a:txBody>
                    <a:bodyPr/>
                    <a:lstStyle/>
                    <a:p>
                      <a:pPr algn="r" fontAlgn="b"/>
                      <a:r>
                        <a:rPr lang="en-US" altLang="ja-JP" sz="2400" b="0" i="0" u="none" strike="noStrike" dirty="0" smtClean="0">
                          <a:solidFill>
                            <a:srgbClr val="000000"/>
                          </a:solidFill>
                          <a:effectLst/>
                          <a:latin typeface="+mn-lt"/>
                          <a:ea typeface="ＭＳ Ｐゴシック" panose="020B0600070205080204" pitchFamily="50" charset="-128"/>
                        </a:rPr>
                        <a:t>99.93%</a:t>
                      </a:r>
                      <a:endParaRPr lang="en-US" altLang="ja-JP" sz="2400" b="0" i="0" u="none" strike="noStrike" dirty="0">
                        <a:solidFill>
                          <a:srgbClr val="000000"/>
                        </a:solidFill>
                        <a:effectLst/>
                        <a:latin typeface="+mn-lt"/>
                        <a:ea typeface="ＭＳ Ｐゴシック" panose="020B0600070205080204" pitchFamily="50" charset="-128"/>
                      </a:endParaRPr>
                    </a:p>
                  </a:txBody>
                  <a:tcPr marL="9525" marR="9525" marT="9525" marB="0" anchor="b"/>
                </a:tc>
                <a:tc>
                  <a:txBody>
                    <a:bodyPr/>
                    <a:lstStyle/>
                    <a:p>
                      <a:pPr algn="r" fontAlgn="b"/>
                      <a:r>
                        <a:rPr lang="en-US" altLang="ja-JP" sz="2400" b="0" i="0" u="none" strike="noStrike" dirty="0" smtClean="0">
                          <a:solidFill>
                            <a:srgbClr val="000000"/>
                          </a:solidFill>
                          <a:effectLst/>
                          <a:latin typeface="+mn-lt"/>
                          <a:ea typeface="ＭＳ Ｐゴシック" panose="020B0600070205080204" pitchFamily="50" charset="-128"/>
                        </a:rPr>
                        <a:t>99.88%</a:t>
                      </a:r>
                      <a:endParaRPr lang="en-US" altLang="ja-JP" sz="2400" b="0" i="0" u="none" strike="noStrike" dirty="0">
                        <a:solidFill>
                          <a:srgbClr val="000000"/>
                        </a:solidFill>
                        <a:effectLst/>
                        <a:latin typeface="+mn-lt"/>
                        <a:ea typeface="ＭＳ Ｐゴシック" panose="020B0600070205080204" pitchFamily="50" charset="-128"/>
                      </a:endParaRPr>
                    </a:p>
                  </a:txBody>
                  <a:tcPr marL="9525" marR="9525" marT="9525" marB="0" anchor="b"/>
                </a:tc>
                <a:tc>
                  <a:txBody>
                    <a:bodyPr/>
                    <a:lstStyle/>
                    <a:p>
                      <a:pPr algn="r" fontAlgn="b"/>
                      <a:r>
                        <a:rPr lang="en-US" altLang="ja-JP" sz="2400" b="0" i="0" u="none" strike="noStrike" dirty="0" smtClean="0">
                          <a:solidFill>
                            <a:srgbClr val="000000"/>
                          </a:solidFill>
                          <a:effectLst/>
                          <a:latin typeface="+mn-lt"/>
                          <a:ea typeface="ＭＳ Ｐゴシック" panose="020B0600070205080204" pitchFamily="50" charset="-128"/>
                        </a:rPr>
                        <a:t>99.79%</a:t>
                      </a:r>
                      <a:endParaRPr lang="en-US" altLang="ja-JP" sz="2400" b="0" i="0" u="none" strike="noStrike" dirty="0">
                        <a:solidFill>
                          <a:srgbClr val="000000"/>
                        </a:solidFill>
                        <a:effectLst/>
                        <a:latin typeface="+mn-lt"/>
                        <a:ea typeface="ＭＳ Ｐゴシック" panose="020B0600070205080204" pitchFamily="50" charset="-128"/>
                      </a:endParaRPr>
                    </a:p>
                  </a:txBody>
                  <a:tcPr marL="9525" marR="9525" marT="9525" marB="0" anchor="b"/>
                </a:tc>
                <a:tc>
                  <a:txBody>
                    <a:bodyPr/>
                    <a:lstStyle/>
                    <a:p>
                      <a:pPr algn="r" fontAlgn="b"/>
                      <a:r>
                        <a:rPr lang="en-US" altLang="ja-JP" sz="2400" b="0" i="0" u="none" strike="noStrike" dirty="0" smtClean="0">
                          <a:solidFill>
                            <a:srgbClr val="000000"/>
                          </a:solidFill>
                          <a:effectLst/>
                          <a:latin typeface="+mn-lt"/>
                          <a:ea typeface="ＭＳ Ｐゴシック" panose="020B0600070205080204" pitchFamily="50" charset="-128"/>
                        </a:rPr>
                        <a:t>99.63%</a:t>
                      </a:r>
                      <a:endParaRPr lang="en-US" altLang="ja-JP" sz="2400" b="0" i="0" u="none" strike="noStrike" dirty="0">
                        <a:solidFill>
                          <a:srgbClr val="000000"/>
                        </a:solidFill>
                        <a:effectLst/>
                        <a:latin typeface="+mn-lt"/>
                        <a:ea typeface="ＭＳ Ｐゴシック" panose="020B0600070205080204" pitchFamily="50" charset="-128"/>
                      </a:endParaRPr>
                    </a:p>
                  </a:txBody>
                  <a:tcPr marL="9525" marR="9525" marT="9525" marB="0" anchor="b"/>
                </a:tc>
                <a:tc>
                  <a:txBody>
                    <a:bodyPr/>
                    <a:lstStyle/>
                    <a:p>
                      <a:pPr algn="r" fontAlgn="b"/>
                      <a:r>
                        <a:rPr lang="en-US" altLang="ja-JP" sz="2400" b="0" i="0" u="none" strike="noStrike" dirty="0" smtClean="0">
                          <a:solidFill>
                            <a:srgbClr val="000000"/>
                          </a:solidFill>
                          <a:effectLst/>
                          <a:latin typeface="+mn-lt"/>
                          <a:ea typeface="ＭＳ Ｐゴシック" panose="020B0600070205080204" pitchFamily="50" charset="-128"/>
                        </a:rPr>
                        <a:t>99.34%</a:t>
                      </a:r>
                      <a:endParaRPr lang="en-US" altLang="ja-JP" sz="2400" b="0" i="0" u="none" strike="noStrike" dirty="0">
                        <a:solidFill>
                          <a:srgbClr val="000000"/>
                        </a:solidFill>
                        <a:effectLst/>
                        <a:latin typeface="+mn-lt"/>
                        <a:ea typeface="ＭＳ Ｐゴシック" panose="020B0600070205080204" pitchFamily="50" charset="-128"/>
                      </a:endParaRPr>
                    </a:p>
                  </a:txBody>
                  <a:tcPr marL="9525" marR="9525" marT="9525" marB="0" anchor="b"/>
                </a:tc>
                <a:extLst>
                  <a:ext uri="{0D108BD9-81ED-4DB2-BD59-A6C34878D82A}">
                    <a16:rowId xmlns:a16="http://schemas.microsoft.com/office/drawing/2014/main" xmlns="" val="10001"/>
                  </a:ext>
                </a:extLst>
              </a:tr>
            </a:tbl>
          </a:graphicData>
        </a:graphic>
      </p:graphicFrame>
      <p:sp>
        <p:nvSpPr>
          <p:cNvPr id="6" name="コンテンツ プレースホルダー 2"/>
          <p:cNvSpPr txBox="1">
            <a:spLocks/>
          </p:cNvSpPr>
          <p:nvPr/>
        </p:nvSpPr>
        <p:spPr bwMode="auto">
          <a:xfrm>
            <a:off x="457200" y="1687616"/>
            <a:ext cx="8552835" cy="10647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800" dirty="0" smtClean="0"/>
              <a:t>削減前</a:t>
            </a:r>
            <a:r>
              <a:rPr lang="ja-JP" altLang="en-US" sz="2800" dirty="0" smtClean="0"/>
              <a:t>手法</a:t>
            </a:r>
            <a:r>
              <a:rPr lang="ja-JP" altLang="en-US" sz="2800" dirty="0" smtClean="0"/>
              <a:t>に対する提案</a:t>
            </a:r>
            <a:r>
              <a:rPr lang="ja-JP" altLang="en-US" sz="2800" dirty="0" smtClean="0"/>
              <a:t>手法</a:t>
            </a:r>
            <a:r>
              <a:rPr lang="ja-JP" altLang="en-US" sz="2800" dirty="0" smtClean="0"/>
              <a:t>の削減率</a:t>
            </a:r>
            <a:endParaRPr lang="en-US" altLang="ja-JP" sz="2800" kern="0" dirty="0"/>
          </a:p>
        </p:txBody>
      </p:sp>
    </p:spTree>
    <p:extLst>
      <p:ext uri="{BB962C8B-B14F-4D97-AF65-F5344CB8AC3E}">
        <p14:creationId xmlns:p14="http://schemas.microsoft.com/office/powerpoint/2010/main" val="4908214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199" y="274638"/>
            <a:ext cx="8291513" cy="1143000"/>
          </a:xfrm>
        </p:spPr>
        <p:txBody>
          <a:bodyPr/>
          <a:lstStyle/>
          <a:p>
            <a:r>
              <a:rPr lang="ja-JP" altLang="en-US" sz="3200"/>
              <a:t>評価</a:t>
            </a:r>
            <a:r>
              <a:rPr lang="ja-JP" altLang="en-US" sz="3200" smtClean="0"/>
              <a:t>２</a:t>
            </a:r>
            <a:r>
              <a:rPr lang="ja-JP" altLang="en-US" sz="3200" dirty="0" smtClean="0"/>
              <a:t>：情報の損失がなかった命令位置の割合</a:t>
            </a:r>
            <a:endParaRPr lang="en-US" altLang="ja-JP" sz="3200" dirty="0"/>
          </a:p>
        </p:txBody>
      </p:sp>
      <p:sp>
        <p:nvSpPr>
          <p:cNvPr id="3" name="コンテンツ プレースホルダー 2"/>
          <p:cNvSpPr>
            <a:spLocks noGrp="1"/>
          </p:cNvSpPr>
          <p:nvPr>
            <p:ph idx="1"/>
          </p:nvPr>
        </p:nvSpPr>
        <p:spPr>
          <a:xfrm>
            <a:off x="457200" y="1600200"/>
            <a:ext cx="8382000" cy="4525963"/>
          </a:xfrm>
        </p:spPr>
        <p:txBody>
          <a:bodyPr/>
          <a:lstStyle/>
          <a:p>
            <a:pPr marL="0" indent="0">
              <a:buNone/>
            </a:pPr>
            <a:r>
              <a:rPr lang="ja-JP" altLang="en-US" sz="2800" dirty="0" smtClean="0"/>
              <a:t>すべての実行トレースを記録すること</a:t>
            </a:r>
            <a:r>
              <a:rPr lang="ja-JP" altLang="en-US" sz="2800" dirty="0"/>
              <a:t>が</a:t>
            </a:r>
            <a:r>
              <a:rPr lang="ja-JP" altLang="en-US" sz="2800" dirty="0" smtClean="0"/>
              <a:t>できた</a:t>
            </a:r>
            <a:r>
              <a:rPr lang="en-US" altLang="ja-JP" sz="2800" dirty="0" smtClean="0"/>
              <a:t/>
            </a:r>
            <a:br>
              <a:rPr lang="en-US" altLang="ja-JP" sz="2800" dirty="0" smtClean="0"/>
            </a:br>
            <a:r>
              <a:rPr lang="ja-JP" altLang="en-US" sz="2800" dirty="0" smtClean="0"/>
              <a:t>命令位置</a:t>
            </a:r>
            <a:r>
              <a:rPr lang="ja-JP" altLang="en-US" sz="2800" dirty="0"/>
              <a:t>の</a:t>
            </a:r>
            <a:r>
              <a:rPr lang="ja-JP" altLang="en-US" sz="2800" dirty="0" smtClean="0"/>
              <a:t>割合</a:t>
            </a:r>
            <a:endParaRPr lang="en-US" altLang="ja-JP" sz="2800" dirty="0" smtClean="0"/>
          </a:p>
          <a:p>
            <a:endParaRPr lang="en-US" altLang="ja-JP" sz="2800" dirty="0"/>
          </a:p>
          <a:p>
            <a:endParaRPr lang="en-US" altLang="ja-JP" sz="2800" dirty="0" smtClean="0"/>
          </a:p>
          <a:p>
            <a:endParaRPr lang="en-US" altLang="ja-JP" sz="2800" dirty="0" smtClean="0"/>
          </a:p>
          <a:p>
            <a:endParaRPr lang="en-US" altLang="ja-JP" sz="2800" dirty="0" smtClean="0"/>
          </a:p>
          <a:p>
            <a:r>
              <a:rPr lang="ja-JP" altLang="en-US" sz="2800" dirty="0" smtClean="0"/>
              <a:t>命令位置の</a:t>
            </a:r>
            <a:r>
              <a:rPr lang="en-US" altLang="ja-JP" sz="2800" dirty="0" smtClean="0"/>
              <a:t>60.6%~74.7%</a:t>
            </a:r>
            <a:r>
              <a:rPr lang="ja-JP" altLang="en-US" sz="2800" dirty="0" smtClean="0"/>
              <a:t>において</a:t>
            </a:r>
            <a:r>
              <a:rPr lang="ja-JP" altLang="en-US" sz="2800" dirty="0" smtClean="0"/>
              <a:t>記録</a:t>
            </a:r>
            <a:r>
              <a:rPr lang="ja-JP" altLang="en-US" sz="2800" dirty="0" smtClean="0"/>
              <a:t>で</a:t>
            </a:r>
            <a:r>
              <a:rPr lang="ja-JP" altLang="en-US" sz="2800" dirty="0"/>
              <a:t>き</a:t>
            </a:r>
            <a:r>
              <a:rPr lang="ja-JP" altLang="en-US" sz="2800" dirty="0" smtClean="0"/>
              <a:t>た</a:t>
            </a:r>
            <a:endParaRPr lang="en-US" altLang="ja-JP" sz="2800" dirty="0" smtClean="0"/>
          </a:p>
          <a:p>
            <a:pPr lvl="1"/>
            <a:r>
              <a:rPr lang="ja-JP" altLang="en-US" sz="2400" dirty="0" smtClean="0"/>
              <a:t>実行トレースを削減できた割合（</a:t>
            </a:r>
            <a:r>
              <a:rPr lang="en-US" altLang="ja-JP" sz="2400" dirty="0" smtClean="0"/>
              <a:t>99%~99.9%</a:t>
            </a:r>
            <a:r>
              <a:rPr lang="ja-JP" altLang="en-US" sz="2400" dirty="0" smtClean="0"/>
              <a:t>）に対して</a:t>
            </a:r>
            <a:r>
              <a:rPr lang="en-US" altLang="ja-JP" sz="2400" dirty="0" smtClean="0"/>
              <a:t/>
            </a:r>
            <a:br>
              <a:rPr lang="en-US" altLang="ja-JP" sz="2400" dirty="0" smtClean="0"/>
            </a:br>
            <a:r>
              <a:rPr lang="ja-JP" altLang="en-US" sz="2400" dirty="0" smtClean="0"/>
              <a:t>命令位置毎に全てのトレースを</a:t>
            </a:r>
            <a:r>
              <a:rPr lang="ja-JP" altLang="en-US" sz="2400" dirty="0" smtClean="0"/>
              <a:t>記録</a:t>
            </a:r>
            <a:r>
              <a:rPr lang="ja-JP" altLang="en-US" sz="2400" dirty="0" smtClean="0"/>
              <a:t>で</a:t>
            </a:r>
            <a:r>
              <a:rPr lang="ja-JP" altLang="en-US" sz="2400" dirty="0"/>
              <a:t>き</a:t>
            </a:r>
            <a:r>
              <a:rPr lang="ja-JP" altLang="en-US" sz="2400" dirty="0" smtClean="0"/>
              <a:t>た</a:t>
            </a:r>
            <a:r>
              <a:rPr lang="ja-JP" altLang="en-US" sz="2400" dirty="0" smtClean="0"/>
              <a:t>割合</a:t>
            </a:r>
            <a:r>
              <a:rPr lang="ja-JP" altLang="en-US" sz="2400" dirty="0" smtClean="0"/>
              <a:t>は十分</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2411561095"/>
              </p:ext>
            </p:extLst>
          </p:nvPr>
        </p:nvGraphicFramePr>
        <p:xfrm>
          <a:off x="594362" y="2926079"/>
          <a:ext cx="8244838" cy="1408178"/>
        </p:xfrm>
        <a:graphic>
          <a:graphicData uri="http://schemas.openxmlformats.org/drawingml/2006/table">
            <a:tbl>
              <a:tblPr firstRow="1" bandRow="1">
                <a:tableStyleId>{5C22544A-7EE6-4342-B048-85BDC9FD1C3A}</a:tableStyleId>
              </a:tblPr>
              <a:tblGrid>
                <a:gridCol w="2285998">
                  <a:extLst>
                    <a:ext uri="{9D8B030D-6E8A-4147-A177-3AD203B41FA5}">
                      <a16:colId xmlns:a16="http://schemas.microsoft.com/office/drawing/2014/main" xmlns="" val="20000"/>
                    </a:ext>
                  </a:extLst>
                </a:gridCol>
                <a:gridCol w="1188720">
                  <a:extLst>
                    <a:ext uri="{9D8B030D-6E8A-4147-A177-3AD203B41FA5}">
                      <a16:colId xmlns:a16="http://schemas.microsoft.com/office/drawing/2014/main" xmlns="" val="20001"/>
                    </a:ext>
                  </a:extLst>
                </a:gridCol>
                <a:gridCol w="1097156">
                  <a:extLst>
                    <a:ext uri="{9D8B030D-6E8A-4147-A177-3AD203B41FA5}">
                      <a16:colId xmlns:a16="http://schemas.microsoft.com/office/drawing/2014/main" xmlns="" val="20002"/>
                    </a:ext>
                  </a:extLst>
                </a:gridCol>
                <a:gridCol w="1184899">
                  <a:extLst>
                    <a:ext uri="{9D8B030D-6E8A-4147-A177-3AD203B41FA5}">
                      <a16:colId xmlns:a16="http://schemas.microsoft.com/office/drawing/2014/main" xmlns="" val="20003"/>
                    </a:ext>
                  </a:extLst>
                </a:gridCol>
                <a:gridCol w="1244415">
                  <a:extLst>
                    <a:ext uri="{9D8B030D-6E8A-4147-A177-3AD203B41FA5}">
                      <a16:colId xmlns:a16="http://schemas.microsoft.com/office/drawing/2014/main" xmlns="" val="20004"/>
                    </a:ext>
                  </a:extLst>
                </a:gridCol>
                <a:gridCol w="1243650">
                  <a:extLst>
                    <a:ext uri="{9D8B030D-6E8A-4147-A177-3AD203B41FA5}">
                      <a16:colId xmlns:a16="http://schemas.microsoft.com/office/drawing/2014/main" xmlns="" val="20005"/>
                    </a:ext>
                  </a:extLst>
                </a:gridCol>
              </a:tblGrid>
              <a:tr h="704089">
                <a:tc>
                  <a:txBody>
                    <a:bodyPr/>
                    <a:lstStyle/>
                    <a:p>
                      <a:r>
                        <a:rPr kumimoji="1" lang="ja-JP" altLang="en-US" sz="2400" dirty="0" smtClean="0">
                          <a:solidFill>
                            <a:schemeClr val="tx1"/>
                          </a:solidFill>
                        </a:rPr>
                        <a:t>バッファサイズ</a:t>
                      </a:r>
                      <a:r>
                        <a:rPr kumimoji="1" lang="en-US" altLang="ja-JP" sz="2400" dirty="0" smtClean="0">
                          <a:solidFill>
                            <a:schemeClr val="tx1"/>
                          </a:solidFill>
                        </a:rPr>
                        <a:t>k</a:t>
                      </a:r>
                      <a:endParaRPr kumimoji="1" lang="ja-JP" altLang="en-US" sz="2400" dirty="0">
                        <a:solidFill>
                          <a:schemeClr val="tx1"/>
                        </a:solidFill>
                      </a:endParaRPr>
                    </a:p>
                  </a:txBody>
                  <a:tcPr/>
                </a:tc>
                <a:tc>
                  <a:txBody>
                    <a:bodyPr/>
                    <a:lstStyle/>
                    <a:p>
                      <a:pPr algn="r"/>
                      <a:r>
                        <a:rPr kumimoji="1" lang="en-US" altLang="ja-JP" sz="2400" dirty="0" smtClean="0">
                          <a:solidFill>
                            <a:schemeClr val="tx1"/>
                          </a:solidFill>
                        </a:rPr>
                        <a:t>16</a:t>
                      </a:r>
                      <a:endParaRPr kumimoji="1" lang="ja-JP" altLang="en-US" sz="2400" dirty="0">
                        <a:solidFill>
                          <a:schemeClr val="tx1"/>
                        </a:solidFill>
                      </a:endParaRPr>
                    </a:p>
                  </a:txBody>
                  <a:tcPr/>
                </a:tc>
                <a:tc>
                  <a:txBody>
                    <a:bodyPr/>
                    <a:lstStyle/>
                    <a:p>
                      <a:pPr algn="r"/>
                      <a:r>
                        <a:rPr kumimoji="1" lang="en-US" altLang="ja-JP" sz="2400" dirty="0" smtClean="0">
                          <a:solidFill>
                            <a:schemeClr val="tx1"/>
                          </a:solidFill>
                        </a:rPr>
                        <a:t>32</a:t>
                      </a:r>
                      <a:endParaRPr kumimoji="1" lang="ja-JP" altLang="en-US" sz="2400" dirty="0">
                        <a:solidFill>
                          <a:schemeClr val="tx1"/>
                        </a:solidFill>
                      </a:endParaRPr>
                    </a:p>
                  </a:txBody>
                  <a:tcPr/>
                </a:tc>
                <a:tc>
                  <a:txBody>
                    <a:bodyPr/>
                    <a:lstStyle/>
                    <a:p>
                      <a:pPr algn="r"/>
                      <a:r>
                        <a:rPr kumimoji="1" lang="en-US" altLang="ja-JP" sz="2400" dirty="0" smtClean="0">
                          <a:solidFill>
                            <a:schemeClr val="tx1"/>
                          </a:solidFill>
                        </a:rPr>
                        <a:t>64</a:t>
                      </a:r>
                      <a:endParaRPr kumimoji="1" lang="ja-JP" altLang="en-US" sz="2400" dirty="0">
                        <a:solidFill>
                          <a:schemeClr val="tx1"/>
                        </a:solidFill>
                      </a:endParaRPr>
                    </a:p>
                  </a:txBody>
                  <a:tcPr/>
                </a:tc>
                <a:tc>
                  <a:txBody>
                    <a:bodyPr/>
                    <a:lstStyle/>
                    <a:p>
                      <a:pPr algn="r"/>
                      <a:r>
                        <a:rPr kumimoji="1" lang="en-US" altLang="ja-JP" sz="2400" dirty="0" smtClean="0">
                          <a:solidFill>
                            <a:schemeClr val="tx1"/>
                          </a:solidFill>
                        </a:rPr>
                        <a:t>128</a:t>
                      </a:r>
                      <a:endParaRPr kumimoji="1" lang="ja-JP" altLang="en-US" sz="2400" dirty="0">
                        <a:solidFill>
                          <a:schemeClr val="tx1"/>
                        </a:solidFill>
                      </a:endParaRPr>
                    </a:p>
                  </a:txBody>
                  <a:tcPr/>
                </a:tc>
                <a:tc>
                  <a:txBody>
                    <a:bodyPr/>
                    <a:lstStyle/>
                    <a:p>
                      <a:pPr algn="r"/>
                      <a:r>
                        <a:rPr kumimoji="1" lang="en-US" altLang="ja-JP" sz="2400" dirty="0" smtClean="0">
                          <a:solidFill>
                            <a:schemeClr val="tx1"/>
                          </a:solidFill>
                        </a:rPr>
                        <a:t>256</a:t>
                      </a:r>
                      <a:endParaRPr kumimoji="1" lang="ja-JP" altLang="en-US" sz="2400" dirty="0">
                        <a:solidFill>
                          <a:schemeClr val="tx1"/>
                        </a:solidFill>
                      </a:endParaRPr>
                    </a:p>
                  </a:txBody>
                  <a:tcPr/>
                </a:tc>
                <a:extLst>
                  <a:ext uri="{0D108BD9-81ED-4DB2-BD59-A6C34878D82A}">
                    <a16:rowId xmlns:a16="http://schemas.microsoft.com/office/drawing/2014/main" xmlns="" val="10000"/>
                  </a:ext>
                </a:extLst>
              </a:tr>
              <a:tr h="704089">
                <a:tc>
                  <a:txBody>
                    <a:bodyPr/>
                    <a:lstStyle/>
                    <a:p>
                      <a:r>
                        <a:rPr kumimoji="1" lang="ja-JP" altLang="en-US" sz="2400" dirty="0" smtClean="0">
                          <a:solidFill>
                            <a:schemeClr val="tx1"/>
                          </a:solidFill>
                        </a:rPr>
                        <a:t>記録割合</a:t>
                      </a:r>
                      <a:endParaRPr kumimoji="1" lang="ja-JP" altLang="en-US" sz="2400" dirty="0">
                        <a:solidFill>
                          <a:schemeClr val="tx1"/>
                        </a:solidFill>
                      </a:endParaRPr>
                    </a:p>
                  </a:txBody>
                  <a:tcPr/>
                </a:tc>
                <a:tc>
                  <a:txBody>
                    <a:bodyPr/>
                    <a:lstStyle/>
                    <a:p>
                      <a:pPr algn="r"/>
                      <a:r>
                        <a:rPr kumimoji="1" lang="en-US" altLang="ja-JP" sz="2400" dirty="0" smtClean="0">
                          <a:solidFill>
                            <a:schemeClr val="tx1"/>
                          </a:solidFill>
                        </a:rPr>
                        <a:t>60.6%</a:t>
                      </a:r>
                      <a:endParaRPr kumimoji="1" lang="ja-JP" altLang="en-US" sz="2400"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2400" dirty="0" smtClean="0">
                          <a:solidFill>
                            <a:schemeClr val="tx1"/>
                          </a:solidFill>
                        </a:rPr>
                        <a:t>63.4%</a:t>
                      </a:r>
                      <a:endParaRPr kumimoji="1" lang="ja-JP" altLang="en-US" sz="2400"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2400" dirty="0" smtClean="0">
                          <a:solidFill>
                            <a:schemeClr val="tx1"/>
                          </a:solidFill>
                        </a:rPr>
                        <a:t>68.7%</a:t>
                      </a:r>
                      <a:endParaRPr kumimoji="1" lang="ja-JP" altLang="en-US" sz="2400"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2400" dirty="0" smtClean="0">
                          <a:solidFill>
                            <a:schemeClr val="tx1"/>
                          </a:solidFill>
                        </a:rPr>
                        <a:t>71.5%</a:t>
                      </a:r>
                      <a:endParaRPr kumimoji="1" lang="ja-JP" altLang="en-US" sz="2400"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2400" dirty="0" smtClean="0">
                          <a:solidFill>
                            <a:schemeClr val="tx1"/>
                          </a:solidFill>
                        </a:rPr>
                        <a:t>74.7%</a:t>
                      </a:r>
                      <a:endParaRPr kumimoji="1" lang="ja-JP" altLang="en-US" sz="2400" dirty="0" smtClean="0">
                        <a:solidFill>
                          <a:schemeClr val="tx1"/>
                        </a:solidFill>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7710803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ケーススタディ</a:t>
            </a:r>
            <a:endParaRPr kumimoji="1" lang="ja-JP" altLang="en-US" dirty="0"/>
          </a:p>
        </p:txBody>
      </p:sp>
      <p:sp>
        <p:nvSpPr>
          <p:cNvPr id="3" name="コンテンツ プレースホルダー 2"/>
          <p:cNvSpPr>
            <a:spLocks noGrp="1"/>
          </p:cNvSpPr>
          <p:nvPr>
            <p:ph idx="1"/>
          </p:nvPr>
        </p:nvSpPr>
        <p:spPr>
          <a:xfrm>
            <a:off x="272847" y="1584968"/>
            <a:ext cx="8794045" cy="886180"/>
          </a:xfrm>
        </p:spPr>
        <p:txBody>
          <a:bodyPr/>
          <a:lstStyle/>
          <a:p>
            <a:pPr marL="0" indent="0">
              <a:buNone/>
            </a:pPr>
            <a:r>
              <a:rPr lang="ja-JP" altLang="en-US" sz="2800" dirty="0" smtClean="0"/>
              <a:t>ライブラリの更新における後方互換性テストに対して，</a:t>
            </a:r>
            <a:r>
              <a:rPr lang="en-US" altLang="ja-JP" sz="2800" dirty="0"/>
              <a:t/>
            </a:r>
            <a:br>
              <a:rPr lang="en-US" altLang="ja-JP" sz="2800" dirty="0"/>
            </a:br>
            <a:r>
              <a:rPr lang="ja-JP" altLang="en-US" sz="2800" dirty="0" smtClean="0"/>
              <a:t>提案手法を適用</a:t>
            </a:r>
            <a:endParaRPr lang="en-US" altLang="ja-JP" sz="2800" dirty="0" smtClean="0"/>
          </a:p>
          <a:p>
            <a:pPr marL="0" indent="0">
              <a:buNone/>
            </a:pPr>
            <a:r>
              <a:rPr lang="ja-JP" altLang="en-US" sz="2800" dirty="0" smtClean="0"/>
              <a:t>実験概要</a:t>
            </a:r>
            <a:endParaRPr lang="en-US" altLang="ja-JP" sz="2800" dirty="0" smtClean="0"/>
          </a:p>
        </p:txBody>
      </p:sp>
      <p:sp>
        <p:nvSpPr>
          <p:cNvPr id="8" name="十字形 7"/>
          <p:cNvSpPr/>
          <p:nvPr/>
        </p:nvSpPr>
        <p:spPr>
          <a:xfrm>
            <a:off x="1172083" y="3743797"/>
            <a:ext cx="393990" cy="399216"/>
          </a:xfrm>
          <a:prstGeom prst="plus">
            <a:avLst>
              <a:gd name="adj" fmla="val 40278"/>
            </a:avLst>
          </a:prstGeom>
          <a:solidFill>
            <a:srgbClr val="92D05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十字形 8"/>
          <p:cNvSpPr/>
          <p:nvPr/>
        </p:nvSpPr>
        <p:spPr>
          <a:xfrm>
            <a:off x="1213251" y="4912138"/>
            <a:ext cx="341117" cy="345642"/>
          </a:xfrm>
          <a:prstGeom prst="plus">
            <a:avLst>
              <a:gd name="adj" fmla="val 40278"/>
            </a:avLst>
          </a:prstGeom>
          <a:solidFill>
            <a:srgbClr val="FF0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1" name="グループ化 70"/>
          <p:cNvGrpSpPr/>
          <p:nvPr/>
        </p:nvGrpSpPr>
        <p:grpSpPr>
          <a:xfrm>
            <a:off x="268437" y="3965838"/>
            <a:ext cx="896081" cy="983554"/>
            <a:chOff x="297852" y="3630683"/>
            <a:chExt cx="896081" cy="983554"/>
          </a:xfrm>
        </p:grpSpPr>
        <p:sp>
          <p:nvSpPr>
            <p:cNvPr id="5" name="メモ 4"/>
            <p:cNvSpPr/>
            <p:nvPr/>
          </p:nvSpPr>
          <p:spPr>
            <a:xfrm>
              <a:off x="297852" y="3630683"/>
              <a:ext cx="683623" cy="773042"/>
            </a:xfrm>
            <a:prstGeom prst="foldedCorner">
              <a:avLst/>
            </a:prstGeom>
            <a:solidFill>
              <a:schemeClr val="accent5">
                <a:lumMod val="90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6" name="メモ 5"/>
            <p:cNvSpPr/>
            <p:nvPr/>
          </p:nvSpPr>
          <p:spPr>
            <a:xfrm>
              <a:off x="404081" y="3728445"/>
              <a:ext cx="683623" cy="773042"/>
            </a:xfrm>
            <a:prstGeom prst="foldedCorner">
              <a:avLst/>
            </a:prstGeom>
            <a:solidFill>
              <a:schemeClr val="accent5">
                <a:lumMod val="90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7" name="メモ 6"/>
            <p:cNvSpPr/>
            <p:nvPr/>
          </p:nvSpPr>
          <p:spPr>
            <a:xfrm>
              <a:off x="510310" y="3841195"/>
              <a:ext cx="683623" cy="773042"/>
            </a:xfrm>
            <a:prstGeom prst="foldedCorner">
              <a:avLst/>
            </a:prstGeom>
            <a:solidFill>
              <a:schemeClr val="accent5">
                <a:lumMod val="90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cxnSp>
          <p:nvCxnSpPr>
            <p:cNvPr id="10" name="直線コネクタ 9"/>
            <p:cNvCxnSpPr/>
            <p:nvPr/>
          </p:nvCxnSpPr>
          <p:spPr>
            <a:xfrm>
              <a:off x="616222" y="3967789"/>
              <a:ext cx="463832"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616222" y="4106674"/>
              <a:ext cx="463832"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619059" y="4257756"/>
              <a:ext cx="463832"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623872" y="4389751"/>
              <a:ext cx="463832"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620095" y="4512992"/>
              <a:ext cx="463832"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 name="下矢印 14"/>
          <p:cNvSpPr/>
          <p:nvPr/>
        </p:nvSpPr>
        <p:spPr>
          <a:xfrm rot="18900000">
            <a:off x="2679766" y="3703876"/>
            <a:ext cx="355155" cy="494841"/>
          </a:xfrm>
          <a:prstGeom prst="downArrow">
            <a:avLst>
              <a:gd name="adj1" fmla="val 39601"/>
              <a:gd name="adj2" fmla="val 49643"/>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下矢印 15"/>
          <p:cNvSpPr/>
          <p:nvPr/>
        </p:nvSpPr>
        <p:spPr>
          <a:xfrm rot="13500000">
            <a:off x="2677857" y="4935309"/>
            <a:ext cx="367900" cy="451017"/>
          </a:xfrm>
          <a:prstGeom prst="downArrow">
            <a:avLst>
              <a:gd name="adj1" fmla="val 39601"/>
              <a:gd name="adj2" fmla="val 49643"/>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7" name="グループ化 16"/>
          <p:cNvGrpSpPr/>
          <p:nvPr/>
        </p:nvGrpSpPr>
        <p:grpSpPr>
          <a:xfrm>
            <a:off x="1546228" y="3011814"/>
            <a:ext cx="1197737" cy="1137516"/>
            <a:chOff x="2529437" y="2225572"/>
            <a:chExt cx="1197737" cy="1137516"/>
          </a:xfrm>
        </p:grpSpPr>
        <p:sp>
          <p:nvSpPr>
            <p:cNvPr id="18" name="メモ 17"/>
            <p:cNvSpPr/>
            <p:nvPr/>
          </p:nvSpPr>
          <p:spPr>
            <a:xfrm>
              <a:off x="2529437" y="2225572"/>
              <a:ext cx="736395" cy="832716"/>
            </a:xfrm>
            <a:prstGeom prst="foldedCorner">
              <a:avLst/>
            </a:prstGeom>
            <a:solidFill>
              <a:srgbClr val="FFFF0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19" name="メモ 18"/>
            <p:cNvSpPr/>
            <p:nvPr/>
          </p:nvSpPr>
          <p:spPr>
            <a:xfrm>
              <a:off x="2681837" y="2377972"/>
              <a:ext cx="736395" cy="832716"/>
            </a:xfrm>
            <a:prstGeom prst="foldedCorner">
              <a:avLst/>
            </a:prstGeom>
            <a:solidFill>
              <a:srgbClr val="FFFF0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20" name="メモ 19"/>
            <p:cNvSpPr/>
            <p:nvPr/>
          </p:nvSpPr>
          <p:spPr>
            <a:xfrm>
              <a:off x="2834237" y="2530372"/>
              <a:ext cx="736395" cy="832716"/>
            </a:xfrm>
            <a:prstGeom prst="foldedCorner">
              <a:avLst/>
            </a:prstGeom>
            <a:solidFill>
              <a:srgbClr val="FFFF0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21" name="コンテンツ プレースホルダー 2"/>
            <p:cNvSpPr txBox="1">
              <a:spLocks/>
            </p:cNvSpPr>
            <p:nvPr/>
          </p:nvSpPr>
          <p:spPr bwMode="auto">
            <a:xfrm>
              <a:off x="2844474" y="2953937"/>
              <a:ext cx="882700" cy="3480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1600" kern="0" dirty="0" smtClean="0"/>
                <a:t>○○〇</a:t>
              </a:r>
              <a:endParaRPr lang="en-US" altLang="ja-JP" sz="1600" kern="0" dirty="0" smtClean="0"/>
            </a:p>
          </p:txBody>
        </p:sp>
        <p:cxnSp>
          <p:nvCxnSpPr>
            <p:cNvPr id="22" name="直線コネクタ 21"/>
            <p:cNvCxnSpPr/>
            <p:nvPr/>
          </p:nvCxnSpPr>
          <p:spPr>
            <a:xfrm>
              <a:off x="2981566" y="2661802"/>
              <a:ext cx="47258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2981566" y="2864536"/>
              <a:ext cx="47258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 name="コンテンツ プレースホルダー 2"/>
          <p:cNvSpPr txBox="1">
            <a:spLocks/>
          </p:cNvSpPr>
          <p:nvPr/>
        </p:nvSpPr>
        <p:spPr bwMode="auto">
          <a:xfrm>
            <a:off x="-8406" y="5118105"/>
            <a:ext cx="1486574" cy="49569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000" kern="0" dirty="0" smtClean="0"/>
              <a:t>ソフトウェア</a:t>
            </a:r>
            <a:endParaRPr lang="en-US" altLang="ja-JP" sz="2000" kern="0" dirty="0" smtClean="0"/>
          </a:p>
        </p:txBody>
      </p:sp>
      <p:grpSp>
        <p:nvGrpSpPr>
          <p:cNvPr id="25" name="グループ化 24"/>
          <p:cNvGrpSpPr/>
          <p:nvPr/>
        </p:nvGrpSpPr>
        <p:grpSpPr>
          <a:xfrm>
            <a:off x="1597709" y="5006617"/>
            <a:ext cx="1170509" cy="1137516"/>
            <a:chOff x="2592941" y="4850450"/>
            <a:chExt cx="1170509" cy="1137516"/>
          </a:xfrm>
        </p:grpSpPr>
        <p:sp>
          <p:nvSpPr>
            <p:cNvPr id="26" name="メモ 25"/>
            <p:cNvSpPr/>
            <p:nvPr/>
          </p:nvSpPr>
          <p:spPr>
            <a:xfrm>
              <a:off x="2592941" y="4850450"/>
              <a:ext cx="736395" cy="832716"/>
            </a:xfrm>
            <a:prstGeom prst="foldedCorner">
              <a:avLst/>
            </a:prstGeom>
            <a:solidFill>
              <a:srgbClr val="FFFF0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27" name="メモ 26"/>
            <p:cNvSpPr/>
            <p:nvPr/>
          </p:nvSpPr>
          <p:spPr>
            <a:xfrm>
              <a:off x="2745341" y="5002850"/>
              <a:ext cx="736395" cy="832716"/>
            </a:xfrm>
            <a:prstGeom prst="foldedCorner">
              <a:avLst/>
            </a:prstGeom>
            <a:solidFill>
              <a:srgbClr val="FFFF0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28" name="メモ 27"/>
            <p:cNvSpPr/>
            <p:nvPr/>
          </p:nvSpPr>
          <p:spPr>
            <a:xfrm>
              <a:off x="2897741" y="5155250"/>
              <a:ext cx="736395" cy="832716"/>
            </a:xfrm>
            <a:prstGeom prst="foldedCorner">
              <a:avLst/>
            </a:prstGeom>
            <a:solidFill>
              <a:srgbClr val="FFFF0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29" name="コンテンツ プレースホルダー 2"/>
            <p:cNvSpPr txBox="1">
              <a:spLocks/>
            </p:cNvSpPr>
            <p:nvPr/>
          </p:nvSpPr>
          <p:spPr bwMode="auto">
            <a:xfrm>
              <a:off x="2880750" y="5596354"/>
              <a:ext cx="882700" cy="3480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1600" kern="0" dirty="0" smtClean="0"/>
                <a:t>△△△</a:t>
              </a:r>
              <a:endParaRPr lang="en-US" altLang="ja-JP" sz="1600" kern="0" dirty="0" smtClean="0"/>
            </a:p>
          </p:txBody>
        </p:sp>
        <p:cxnSp>
          <p:nvCxnSpPr>
            <p:cNvPr id="30" name="直線コネクタ 29"/>
            <p:cNvCxnSpPr/>
            <p:nvPr/>
          </p:nvCxnSpPr>
          <p:spPr>
            <a:xfrm>
              <a:off x="3017842" y="5304219"/>
              <a:ext cx="47258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3017842" y="5506953"/>
              <a:ext cx="47258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2" name="コンテンツ プレースホルダー 2"/>
          <p:cNvSpPr txBox="1">
            <a:spLocks/>
          </p:cNvSpPr>
          <p:nvPr/>
        </p:nvSpPr>
        <p:spPr bwMode="auto">
          <a:xfrm>
            <a:off x="1527643" y="6100588"/>
            <a:ext cx="1450083" cy="49569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1800" kern="0" dirty="0" smtClean="0"/>
              <a:t>新バージョン</a:t>
            </a:r>
            <a:r>
              <a:rPr lang="en-US" altLang="ja-JP" sz="1800" kern="0" dirty="0" smtClean="0"/>
              <a:t/>
            </a:r>
            <a:br>
              <a:rPr lang="en-US" altLang="ja-JP" sz="1800" kern="0" dirty="0" smtClean="0"/>
            </a:br>
            <a:r>
              <a:rPr lang="ja-JP" altLang="en-US" sz="1800" kern="0" dirty="0" smtClean="0"/>
              <a:t>ライブラリ</a:t>
            </a:r>
            <a:endParaRPr lang="en-US" altLang="ja-JP" sz="1800" kern="0" dirty="0" smtClean="0"/>
          </a:p>
        </p:txBody>
      </p:sp>
      <p:sp>
        <p:nvSpPr>
          <p:cNvPr id="33" name="コンテンツ プレースホルダー 2"/>
          <p:cNvSpPr txBox="1">
            <a:spLocks/>
          </p:cNvSpPr>
          <p:nvPr/>
        </p:nvSpPr>
        <p:spPr bwMode="auto">
          <a:xfrm>
            <a:off x="1454260" y="4219534"/>
            <a:ext cx="1489131" cy="49569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1800" kern="0" dirty="0"/>
              <a:t>旧</a:t>
            </a:r>
            <a:r>
              <a:rPr lang="ja-JP" altLang="en-US" sz="1800" kern="0" dirty="0" smtClean="0"/>
              <a:t>バージョン</a:t>
            </a:r>
            <a:r>
              <a:rPr lang="en-US" altLang="ja-JP" sz="1800" kern="0" dirty="0" smtClean="0"/>
              <a:t/>
            </a:r>
            <a:br>
              <a:rPr lang="en-US" altLang="ja-JP" sz="1800" kern="0" dirty="0" smtClean="0"/>
            </a:br>
            <a:r>
              <a:rPr lang="ja-JP" altLang="en-US" sz="1800" kern="0" dirty="0" smtClean="0"/>
              <a:t>ライブラリ</a:t>
            </a:r>
            <a:endParaRPr lang="en-US" altLang="ja-JP" sz="1800" kern="0" dirty="0" smtClean="0"/>
          </a:p>
        </p:txBody>
      </p:sp>
      <p:sp>
        <p:nvSpPr>
          <p:cNvPr id="34" name="コンテンツ プレースホルダー 2"/>
          <p:cNvSpPr txBox="1">
            <a:spLocks/>
          </p:cNvSpPr>
          <p:nvPr/>
        </p:nvSpPr>
        <p:spPr bwMode="auto">
          <a:xfrm>
            <a:off x="2890355" y="5209228"/>
            <a:ext cx="1337781" cy="45389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000" kern="0" dirty="0" smtClean="0"/>
              <a:t>単体テスト</a:t>
            </a:r>
            <a:endParaRPr lang="en-US" altLang="ja-JP" sz="2000" kern="0" dirty="0" smtClean="0"/>
          </a:p>
        </p:txBody>
      </p:sp>
      <p:sp>
        <p:nvSpPr>
          <p:cNvPr id="35" name="下矢印 34"/>
          <p:cNvSpPr/>
          <p:nvPr/>
        </p:nvSpPr>
        <p:spPr>
          <a:xfrm rot="13500000">
            <a:off x="3940274" y="3738139"/>
            <a:ext cx="356614" cy="467172"/>
          </a:xfrm>
          <a:prstGeom prst="downArrow">
            <a:avLst>
              <a:gd name="adj1" fmla="val 39601"/>
              <a:gd name="adj2" fmla="val 71292"/>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下矢印 35"/>
          <p:cNvSpPr/>
          <p:nvPr/>
        </p:nvSpPr>
        <p:spPr>
          <a:xfrm rot="18900000">
            <a:off x="4078484" y="4963901"/>
            <a:ext cx="338064" cy="467936"/>
          </a:xfrm>
          <a:prstGeom prst="downArrow">
            <a:avLst>
              <a:gd name="adj1" fmla="val 39601"/>
              <a:gd name="adj2" fmla="val 49643"/>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5" name="グループ化 44"/>
          <p:cNvGrpSpPr/>
          <p:nvPr/>
        </p:nvGrpSpPr>
        <p:grpSpPr>
          <a:xfrm>
            <a:off x="4429625" y="5437560"/>
            <a:ext cx="767553" cy="867451"/>
            <a:chOff x="6172997" y="2377972"/>
            <a:chExt cx="915700" cy="1034880"/>
          </a:xfrm>
          <a:solidFill>
            <a:srgbClr val="92D050"/>
          </a:solidFill>
        </p:grpSpPr>
        <p:sp>
          <p:nvSpPr>
            <p:cNvPr id="46" name="正方形/長方形 45"/>
            <p:cNvSpPr/>
            <p:nvPr/>
          </p:nvSpPr>
          <p:spPr>
            <a:xfrm>
              <a:off x="6172997" y="2377972"/>
              <a:ext cx="915700" cy="10348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7" name="直線コネクタ 46"/>
            <p:cNvCxnSpPr/>
            <p:nvPr/>
          </p:nvCxnSpPr>
          <p:spPr>
            <a:xfrm>
              <a:off x="6296025" y="2530372"/>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a:off x="6296025" y="2671224"/>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a:off x="6296025" y="2813085"/>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a:off x="6296025" y="2953937"/>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a:off x="6296025" y="3095798"/>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a:xfrm>
              <a:off x="6296025" y="3236650"/>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4" name="コンテンツ プレースホルダー 2"/>
          <p:cNvSpPr txBox="1">
            <a:spLocks/>
          </p:cNvSpPr>
          <p:nvPr/>
        </p:nvSpPr>
        <p:spPr bwMode="auto">
          <a:xfrm>
            <a:off x="4216136" y="4379693"/>
            <a:ext cx="1207659" cy="8022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ja-JP" altLang="en-US" sz="2000" kern="0" dirty="0" smtClean="0"/>
              <a:t>実行</a:t>
            </a:r>
            <a:r>
              <a:rPr lang="en-US" altLang="ja-JP" sz="2000" kern="0" dirty="0" smtClean="0"/>
              <a:t/>
            </a:r>
            <a:br>
              <a:rPr lang="en-US" altLang="ja-JP" sz="2000" kern="0" dirty="0" smtClean="0"/>
            </a:br>
            <a:r>
              <a:rPr lang="ja-JP" altLang="en-US" sz="2000" kern="0" dirty="0" smtClean="0"/>
              <a:t>トレース</a:t>
            </a:r>
            <a:endParaRPr lang="en-US" altLang="ja-JP" sz="2000" kern="0" dirty="0" smtClean="0"/>
          </a:p>
        </p:txBody>
      </p:sp>
      <p:grpSp>
        <p:nvGrpSpPr>
          <p:cNvPr id="70" name="グループ化 69"/>
          <p:cNvGrpSpPr/>
          <p:nvPr/>
        </p:nvGrpSpPr>
        <p:grpSpPr>
          <a:xfrm>
            <a:off x="3079048" y="4088973"/>
            <a:ext cx="896081" cy="983554"/>
            <a:chOff x="3309625" y="3846879"/>
            <a:chExt cx="896081" cy="983554"/>
          </a:xfrm>
        </p:grpSpPr>
        <p:sp>
          <p:nvSpPr>
            <p:cNvPr id="56" name="メモ 55"/>
            <p:cNvSpPr/>
            <p:nvPr/>
          </p:nvSpPr>
          <p:spPr>
            <a:xfrm>
              <a:off x="3309625" y="3846879"/>
              <a:ext cx="683623" cy="773042"/>
            </a:xfrm>
            <a:prstGeom prst="foldedCorner">
              <a:avLst/>
            </a:prstGeom>
            <a:solidFill>
              <a:srgbClr val="FFC00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57" name="メモ 56"/>
            <p:cNvSpPr/>
            <p:nvPr/>
          </p:nvSpPr>
          <p:spPr>
            <a:xfrm>
              <a:off x="3415854" y="3944641"/>
              <a:ext cx="683623" cy="773042"/>
            </a:xfrm>
            <a:prstGeom prst="foldedCorner">
              <a:avLst/>
            </a:prstGeom>
            <a:solidFill>
              <a:srgbClr val="FFC00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58" name="メモ 57"/>
            <p:cNvSpPr/>
            <p:nvPr/>
          </p:nvSpPr>
          <p:spPr>
            <a:xfrm>
              <a:off x="3522083" y="4057391"/>
              <a:ext cx="683623" cy="773042"/>
            </a:xfrm>
            <a:prstGeom prst="foldedCorner">
              <a:avLst/>
            </a:prstGeom>
            <a:solidFill>
              <a:srgbClr val="FFC00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cxnSp>
          <p:nvCxnSpPr>
            <p:cNvPr id="59" name="直線コネクタ 58"/>
            <p:cNvCxnSpPr/>
            <p:nvPr/>
          </p:nvCxnSpPr>
          <p:spPr>
            <a:xfrm>
              <a:off x="3627995" y="4183985"/>
              <a:ext cx="463832"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直線コネクタ 59"/>
            <p:cNvCxnSpPr/>
            <p:nvPr/>
          </p:nvCxnSpPr>
          <p:spPr>
            <a:xfrm>
              <a:off x="3627995" y="4322870"/>
              <a:ext cx="463832"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直線コネクタ 60"/>
            <p:cNvCxnSpPr/>
            <p:nvPr/>
          </p:nvCxnSpPr>
          <p:spPr>
            <a:xfrm>
              <a:off x="3630832" y="4473952"/>
              <a:ext cx="463832"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線コネクタ 61"/>
            <p:cNvCxnSpPr/>
            <p:nvPr/>
          </p:nvCxnSpPr>
          <p:spPr>
            <a:xfrm>
              <a:off x="3635645" y="4605947"/>
              <a:ext cx="463832"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直線コネクタ 62"/>
            <p:cNvCxnSpPr/>
            <p:nvPr/>
          </p:nvCxnSpPr>
          <p:spPr>
            <a:xfrm>
              <a:off x="3631868" y="4729188"/>
              <a:ext cx="463832"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4" name="コンテンツ プレースホルダー 2"/>
          <p:cNvSpPr txBox="1">
            <a:spLocks/>
          </p:cNvSpPr>
          <p:nvPr/>
        </p:nvSpPr>
        <p:spPr bwMode="auto">
          <a:xfrm>
            <a:off x="6787424" y="4401270"/>
            <a:ext cx="824434" cy="31117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ja-JP" altLang="en-US" sz="2000" kern="0" dirty="0" smtClean="0"/>
              <a:t>比較</a:t>
            </a:r>
            <a:endParaRPr lang="en-US" altLang="ja-JP" sz="2000" kern="0" dirty="0" smtClean="0"/>
          </a:p>
        </p:txBody>
      </p:sp>
      <p:sp>
        <p:nvSpPr>
          <p:cNvPr id="66" name="フローチャート: 代替処理 65"/>
          <p:cNvSpPr/>
          <p:nvPr/>
        </p:nvSpPr>
        <p:spPr>
          <a:xfrm>
            <a:off x="7201797" y="3191588"/>
            <a:ext cx="1785257" cy="1097061"/>
          </a:xfrm>
          <a:prstGeom prst="flowChartAlternate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互換性あり</a:t>
            </a:r>
            <a:endParaRPr lang="en-US" altLang="ja-JP" sz="2000" dirty="0" smtClean="0">
              <a:solidFill>
                <a:schemeClr val="tx1"/>
              </a:solidFill>
            </a:endParaRPr>
          </a:p>
        </p:txBody>
      </p:sp>
      <p:sp>
        <p:nvSpPr>
          <p:cNvPr id="67" name="コンテンツ プレースホルダー 2"/>
          <p:cNvSpPr txBox="1">
            <a:spLocks/>
          </p:cNvSpPr>
          <p:nvPr/>
        </p:nvSpPr>
        <p:spPr bwMode="auto">
          <a:xfrm>
            <a:off x="7542011" y="2978608"/>
            <a:ext cx="1048803" cy="353834"/>
          </a:xfrm>
          <a:prstGeom prst="rect">
            <a:avLst/>
          </a:prstGeom>
          <a:solidFill>
            <a:schemeClr val="bg1"/>
          </a:solid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1800" kern="0" dirty="0" smtClean="0"/>
              <a:t>差分なし</a:t>
            </a:r>
            <a:endParaRPr lang="en-US" altLang="ja-JP" sz="1800" kern="0" dirty="0" smtClean="0"/>
          </a:p>
        </p:txBody>
      </p:sp>
      <p:sp>
        <p:nvSpPr>
          <p:cNvPr id="68" name="フローチャート: 代替処理 67"/>
          <p:cNvSpPr/>
          <p:nvPr/>
        </p:nvSpPr>
        <p:spPr>
          <a:xfrm>
            <a:off x="7201797" y="4944532"/>
            <a:ext cx="1785257" cy="1097061"/>
          </a:xfrm>
          <a:prstGeom prst="flowChartAlternate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互換性が</a:t>
            </a:r>
            <a:r>
              <a:rPr lang="en-US" altLang="ja-JP" sz="2000" dirty="0" smtClean="0">
                <a:solidFill>
                  <a:schemeClr val="tx1"/>
                </a:solidFill>
              </a:rPr>
              <a:t/>
            </a:r>
            <a:br>
              <a:rPr lang="en-US" altLang="ja-JP" sz="2000" dirty="0" smtClean="0">
                <a:solidFill>
                  <a:schemeClr val="tx1"/>
                </a:solidFill>
              </a:rPr>
            </a:br>
            <a:r>
              <a:rPr lang="ja-JP" altLang="en-US" sz="2000" dirty="0" smtClean="0">
                <a:solidFill>
                  <a:schemeClr val="tx1"/>
                </a:solidFill>
              </a:rPr>
              <a:t>ない恐れ</a:t>
            </a:r>
            <a:endParaRPr lang="en-US" altLang="ja-JP" sz="2000" dirty="0" smtClean="0">
              <a:solidFill>
                <a:schemeClr val="tx1"/>
              </a:solidFill>
            </a:endParaRPr>
          </a:p>
        </p:txBody>
      </p:sp>
      <p:sp>
        <p:nvSpPr>
          <p:cNvPr id="69" name="コンテンツ プレースホルダー 2"/>
          <p:cNvSpPr txBox="1">
            <a:spLocks/>
          </p:cNvSpPr>
          <p:nvPr/>
        </p:nvSpPr>
        <p:spPr bwMode="auto">
          <a:xfrm>
            <a:off x="7533022" y="4741168"/>
            <a:ext cx="1048803" cy="353834"/>
          </a:xfrm>
          <a:prstGeom prst="rect">
            <a:avLst/>
          </a:prstGeom>
          <a:solidFill>
            <a:schemeClr val="bg1"/>
          </a:solid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1800" kern="0" dirty="0" smtClean="0"/>
              <a:t>差分あり</a:t>
            </a:r>
            <a:endParaRPr lang="en-US" altLang="ja-JP" sz="1800" kern="0" dirty="0" smtClean="0"/>
          </a:p>
        </p:txBody>
      </p:sp>
      <p:grpSp>
        <p:nvGrpSpPr>
          <p:cNvPr id="72" name="グループ化 71"/>
          <p:cNvGrpSpPr/>
          <p:nvPr/>
        </p:nvGrpSpPr>
        <p:grpSpPr>
          <a:xfrm>
            <a:off x="4371071" y="3212224"/>
            <a:ext cx="767553" cy="867451"/>
            <a:chOff x="6172997" y="2377972"/>
            <a:chExt cx="915700" cy="1034880"/>
          </a:xfrm>
          <a:solidFill>
            <a:srgbClr val="92D050"/>
          </a:solidFill>
        </p:grpSpPr>
        <p:sp>
          <p:nvSpPr>
            <p:cNvPr id="73" name="正方形/長方形 72"/>
            <p:cNvSpPr/>
            <p:nvPr/>
          </p:nvSpPr>
          <p:spPr>
            <a:xfrm>
              <a:off x="6172997" y="2377972"/>
              <a:ext cx="915700" cy="10348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4" name="直線コネクタ 73"/>
            <p:cNvCxnSpPr/>
            <p:nvPr/>
          </p:nvCxnSpPr>
          <p:spPr>
            <a:xfrm>
              <a:off x="6296025" y="2530372"/>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直線コネクタ 74"/>
            <p:cNvCxnSpPr/>
            <p:nvPr/>
          </p:nvCxnSpPr>
          <p:spPr>
            <a:xfrm>
              <a:off x="6296025" y="2671224"/>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直線コネクタ 75"/>
            <p:cNvCxnSpPr/>
            <p:nvPr/>
          </p:nvCxnSpPr>
          <p:spPr>
            <a:xfrm>
              <a:off x="6296025" y="2813085"/>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直線コネクタ 76"/>
            <p:cNvCxnSpPr/>
            <p:nvPr/>
          </p:nvCxnSpPr>
          <p:spPr>
            <a:xfrm>
              <a:off x="6296025" y="2953937"/>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直線コネクタ 77"/>
            <p:cNvCxnSpPr/>
            <p:nvPr/>
          </p:nvCxnSpPr>
          <p:spPr>
            <a:xfrm>
              <a:off x="6296025" y="3095798"/>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a:off x="6296025" y="3236650"/>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0" name="下矢印 79"/>
          <p:cNvSpPr/>
          <p:nvPr/>
        </p:nvSpPr>
        <p:spPr>
          <a:xfrm rot="16200000">
            <a:off x="5446922" y="5553725"/>
            <a:ext cx="338064" cy="467936"/>
          </a:xfrm>
          <a:prstGeom prst="downArrow">
            <a:avLst>
              <a:gd name="adj1" fmla="val 39601"/>
              <a:gd name="adj2" fmla="val 49643"/>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1" name="グループ化 80"/>
          <p:cNvGrpSpPr/>
          <p:nvPr/>
        </p:nvGrpSpPr>
        <p:grpSpPr>
          <a:xfrm>
            <a:off x="5862855" y="5422975"/>
            <a:ext cx="767553" cy="867451"/>
            <a:chOff x="6172997" y="2377972"/>
            <a:chExt cx="915700" cy="1034880"/>
          </a:xfrm>
        </p:grpSpPr>
        <p:sp>
          <p:nvSpPr>
            <p:cNvPr id="82" name="正方形/長方形 81"/>
            <p:cNvSpPr/>
            <p:nvPr/>
          </p:nvSpPr>
          <p:spPr>
            <a:xfrm>
              <a:off x="6172997" y="2377972"/>
              <a:ext cx="915700" cy="103488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3" name="直線コネクタ 82"/>
            <p:cNvCxnSpPr/>
            <p:nvPr/>
          </p:nvCxnSpPr>
          <p:spPr>
            <a:xfrm>
              <a:off x="6296025" y="2530372"/>
              <a:ext cx="64452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a:off x="6296025" y="2671224"/>
              <a:ext cx="64452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p:nvPr/>
          </p:nvCxnSpPr>
          <p:spPr>
            <a:xfrm>
              <a:off x="6296025" y="2813085"/>
              <a:ext cx="64452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a:off x="6296025" y="2953937"/>
              <a:ext cx="64452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直線コネクタ 86"/>
            <p:cNvCxnSpPr/>
            <p:nvPr/>
          </p:nvCxnSpPr>
          <p:spPr>
            <a:xfrm>
              <a:off x="6296025" y="3095798"/>
              <a:ext cx="64452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直線コネクタ 87"/>
            <p:cNvCxnSpPr/>
            <p:nvPr/>
          </p:nvCxnSpPr>
          <p:spPr>
            <a:xfrm>
              <a:off x="6296025" y="3236650"/>
              <a:ext cx="64452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9" name="グループ化 88"/>
          <p:cNvGrpSpPr/>
          <p:nvPr/>
        </p:nvGrpSpPr>
        <p:grpSpPr>
          <a:xfrm>
            <a:off x="5792310" y="3308899"/>
            <a:ext cx="767553" cy="867451"/>
            <a:chOff x="6172997" y="2377972"/>
            <a:chExt cx="915700" cy="1034880"/>
          </a:xfrm>
        </p:grpSpPr>
        <p:sp>
          <p:nvSpPr>
            <p:cNvPr id="90" name="正方形/長方形 89"/>
            <p:cNvSpPr/>
            <p:nvPr/>
          </p:nvSpPr>
          <p:spPr>
            <a:xfrm>
              <a:off x="6172997" y="2377972"/>
              <a:ext cx="915700" cy="103488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1" name="直線コネクタ 90"/>
            <p:cNvCxnSpPr/>
            <p:nvPr/>
          </p:nvCxnSpPr>
          <p:spPr>
            <a:xfrm>
              <a:off x="6296025" y="2530372"/>
              <a:ext cx="64452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直線コネクタ 91"/>
            <p:cNvCxnSpPr/>
            <p:nvPr/>
          </p:nvCxnSpPr>
          <p:spPr>
            <a:xfrm>
              <a:off x="6296025" y="2671224"/>
              <a:ext cx="64452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直線コネクタ 92"/>
            <p:cNvCxnSpPr/>
            <p:nvPr/>
          </p:nvCxnSpPr>
          <p:spPr>
            <a:xfrm>
              <a:off x="6296025" y="2813085"/>
              <a:ext cx="64452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直線コネクタ 93"/>
            <p:cNvCxnSpPr/>
            <p:nvPr/>
          </p:nvCxnSpPr>
          <p:spPr>
            <a:xfrm>
              <a:off x="6296025" y="2953937"/>
              <a:ext cx="64452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直線コネクタ 94"/>
            <p:cNvCxnSpPr/>
            <p:nvPr/>
          </p:nvCxnSpPr>
          <p:spPr>
            <a:xfrm>
              <a:off x="6296025" y="3095798"/>
              <a:ext cx="64452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直線コネクタ 95"/>
            <p:cNvCxnSpPr/>
            <p:nvPr/>
          </p:nvCxnSpPr>
          <p:spPr>
            <a:xfrm>
              <a:off x="6296025" y="3236650"/>
              <a:ext cx="64452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7" name="下矢印 96"/>
          <p:cNvSpPr/>
          <p:nvPr/>
        </p:nvSpPr>
        <p:spPr>
          <a:xfrm rot="16200000">
            <a:off x="5368665" y="3511678"/>
            <a:ext cx="356614" cy="467172"/>
          </a:xfrm>
          <a:prstGeom prst="downArrow">
            <a:avLst>
              <a:gd name="adj1" fmla="val 39601"/>
              <a:gd name="adj2" fmla="val 37958"/>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1" name="コンテンツ プレースホルダー 2"/>
          <p:cNvSpPr txBox="1">
            <a:spLocks/>
          </p:cNvSpPr>
          <p:nvPr/>
        </p:nvSpPr>
        <p:spPr bwMode="auto">
          <a:xfrm>
            <a:off x="5561729" y="4373985"/>
            <a:ext cx="1207659" cy="8022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ja-JP" altLang="en-US" sz="2000" kern="0" dirty="0" smtClean="0"/>
              <a:t>データ</a:t>
            </a:r>
            <a:r>
              <a:rPr lang="en-US" altLang="ja-JP" sz="2000" kern="0" dirty="0"/>
              <a:t/>
            </a:r>
            <a:br>
              <a:rPr lang="en-US" altLang="ja-JP" sz="2000" kern="0" dirty="0"/>
            </a:br>
            <a:r>
              <a:rPr lang="ja-JP" altLang="en-US" sz="2000" kern="0" dirty="0" smtClean="0"/>
              <a:t>依存関係</a:t>
            </a:r>
            <a:endParaRPr lang="en-US" altLang="ja-JP" sz="2000" kern="0" dirty="0" smtClean="0"/>
          </a:p>
        </p:txBody>
      </p:sp>
      <p:sp>
        <p:nvSpPr>
          <p:cNvPr id="102" name="スライド番号プレースホルダー 3"/>
          <p:cNvSpPr txBox="1">
            <a:spLocks/>
          </p:cNvSpPr>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en-US" altLang="ja-JP" dirty="0" smtClean="0"/>
              <a:t>15</a:t>
            </a:r>
            <a:endParaRPr lang="en-US" altLang="ja-JP" dirty="0"/>
          </a:p>
        </p:txBody>
      </p:sp>
      <p:cxnSp>
        <p:nvCxnSpPr>
          <p:cNvPr id="37" name="曲線コネクタ 36"/>
          <p:cNvCxnSpPr>
            <a:stCxn id="90" idx="3"/>
            <a:endCxn id="82" idx="3"/>
          </p:cNvCxnSpPr>
          <p:nvPr/>
        </p:nvCxnSpPr>
        <p:spPr>
          <a:xfrm>
            <a:off x="6559863" y="3742625"/>
            <a:ext cx="70545" cy="2114076"/>
          </a:xfrm>
          <a:prstGeom prst="curvedConnector3">
            <a:avLst>
              <a:gd name="adj1" fmla="val 424048"/>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98" name="グループ化 97"/>
          <p:cNvGrpSpPr/>
          <p:nvPr/>
        </p:nvGrpSpPr>
        <p:grpSpPr>
          <a:xfrm>
            <a:off x="4487777" y="3345227"/>
            <a:ext cx="767553" cy="867451"/>
            <a:chOff x="6172997" y="2377972"/>
            <a:chExt cx="915700" cy="1034880"/>
          </a:xfrm>
          <a:solidFill>
            <a:srgbClr val="92D050"/>
          </a:solidFill>
        </p:grpSpPr>
        <p:sp>
          <p:nvSpPr>
            <p:cNvPr id="99" name="正方形/長方形 98"/>
            <p:cNvSpPr/>
            <p:nvPr/>
          </p:nvSpPr>
          <p:spPr>
            <a:xfrm>
              <a:off x="6172997" y="2377972"/>
              <a:ext cx="915700" cy="10348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0" name="直線コネクタ 99"/>
            <p:cNvCxnSpPr/>
            <p:nvPr/>
          </p:nvCxnSpPr>
          <p:spPr>
            <a:xfrm>
              <a:off x="6296025" y="2530372"/>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p:cNvCxnSpPr/>
            <p:nvPr/>
          </p:nvCxnSpPr>
          <p:spPr>
            <a:xfrm>
              <a:off x="6296025" y="2671224"/>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p:cNvCxnSpPr/>
            <p:nvPr/>
          </p:nvCxnSpPr>
          <p:spPr>
            <a:xfrm>
              <a:off x="6296025" y="2813085"/>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p:nvPr/>
          </p:nvCxnSpPr>
          <p:spPr>
            <a:xfrm>
              <a:off x="6296025" y="2953937"/>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直線コネクタ 105"/>
            <p:cNvCxnSpPr/>
            <p:nvPr/>
          </p:nvCxnSpPr>
          <p:spPr>
            <a:xfrm>
              <a:off x="6296025" y="3095798"/>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直線コネクタ 106"/>
            <p:cNvCxnSpPr/>
            <p:nvPr/>
          </p:nvCxnSpPr>
          <p:spPr>
            <a:xfrm>
              <a:off x="6296025" y="3236650"/>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8" name="グループ化 107"/>
          <p:cNvGrpSpPr/>
          <p:nvPr/>
        </p:nvGrpSpPr>
        <p:grpSpPr>
          <a:xfrm>
            <a:off x="4598126" y="3458788"/>
            <a:ext cx="767553" cy="867451"/>
            <a:chOff x="6172997" y="2377972"/>
            <a:chExt cx="915700" cy="1034880"/>
          </a:xfrm>
          <a:solidFill>
            <a:srgbClr val="92D050"/>
          </a:solidFill>
        </p:grpSpPr>
        <p:sp>
          <p:nvSpPr>
            <p:cNvPr id="109" name="正方形/長方形 108"/>
            <p:cNvSpPr/>
            <p:nvPr/>
          </p:nvSpPr>
          <p:spPr>
            <a:xfrm>
              <a:off x="6172997" y="2377972"/>
              <a:ext cx="915700" cy="10348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0" name="直線コネクタ 109"/>
            <p:cNvCxnSpPr/>
            <p:nvPr/>
          </p:nvCxnSpPr>
          <p:spPr>
            <a:xfrm>
              <a:off x="6296025" y="2530372"/>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直線コネクタ 110"/>
            <p:cNvCxnSpPr/>
            <p:nvPr/>
          </p:nvCxnSpPr>
          <p:spPr>
            <a:xfrm>
              <a:off x="6296025" y="2671224"/>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直線コネクタ 111"/>
            <p:cNvCxnSpPr/>
            <p:nvPr/>
          </p:nvCxnSpPr>
          <p:spPr>
            <a:xfrm>
              <a:off x="6296025" y="2813085"/>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直線コネクタ 112"/>
            <p:cNvCxnSpPr/>
            <p:nvPr/>
          </p:nvCxnSpPr>
          <p:spPr>
            <a:xfrm>
              <a:off x="6296025" y="2953937"/>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線コネクタ 113"/>
            <p:cNvCxnSpPr/>
            <p:nvPr/>
          </p:nvCxnSpPr>
          <p:spPr>
            <a:xfrm>
              <a:off x="6296025" y="3095798"/>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p:cNvCxnSpPr/>
            <p:nvPr/>
          </p:nvCxnSpPr>
          <p:spPr>
            <a:xfrm>
              <a:off x="6296025" y="3236650"/>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6" name="グループ化 115"/>
          <p:cNvGrpSpPr/>
          <p:nvPr/>
        </p:nvGrpSpPr>
        <p:grpSpPr>
          <a:xfrm>
            <a:off x="4523282" y="5557137"/>
            <a:ext cx="767553" cy="867451"/>
            <a:chOff x="6172997" y="2377972"/>
            <a:chExt cx="915700" cy="1034880"/>
          </a:xfrm>
          <a:solidFill>
            <a:srgbClr val="92D050"/>
          </a:solidFill>
        </p:grpSpPr>
        <p:sp>
          <p:nvSpPr>
            <p:cNvPr id="117" name="正方形/長方形 116"/>
            <p:cNvSpPr/>
            <p:nvPr/>
          </p:nvSpPr>
          <p:spPr>
            <a:xfrm>
              <a:off x="6172997" y="2377972"/>
              <a:ext cx="915700" cy="10348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8" name="直線コネクタ 117"/>
            <p:cNvCxnSpPr/>
            <p:nvPr/>
          </p:nvCxnSpPr>
          <p:spPr>
            <a:xfrm>
              <a:off x="6296025" y="2530372"/>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p:cNvCxnSpPr/>
            <p:nvPr/>
          </p:nvCxnSpPr>
          <p:spPr>
            <a:xfrm>
              <a:off x="6296025" y="2671224"/>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直線コネクタ 119"/>
            <p:cNvCxnSpPr/>
            <p:nvPr/>
          </p:nvCxnSpPr>
          <p:spPr>
            <a:xfrm>
              <a:off x="6296025" y="2813085"/>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直線コネクタ 120"/>
            <p:cNvCxnSpPr/>
            <p:nvPr/>
          </p:nvCxnSpPr>
          <p:spPr>
            <a:xfrm>
              <a:off x="6296025" y="2953937"/>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直線コネクタ 121"/>
            <p:cNvCxnSpPr/>
            <p:nvPr/>
          </p:nvCxnSpPr>
          <p:spPr>
            <a:xfrm>
              <a:off x="6296025" y="3095798"/>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直線コネクタ 122"/>
            <p:cNvCxnSpPr/>
            <p:nvPr/>
          </p:nvCxnSpPr>
          <p:spPr>
            <a:xfrm>
              <a:off x="6296025" y="3236650"/>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4" name="グループ化 123"/>
          <p:cNvGrpSpPr/>
          <p:nvPr/>
        </p:nvGrpSpPr>
        <p:grpSpPr>
          <a:xfrm>
            <a:off x="4625886" y="5676281"/>
            <a:ext cx="767553" cy="867451"/>
            <a:chOff x="6172997" y="2377972"/>
            <a:chExt cx="915700" cy="1034880"/>
          </a:xfrm>
          <a:solidFill>
            <a:srgbClr val="92D050"/>
          </a:solidFill>
        </p:grpSpPr>
        <p:sp>
          <p:nvSpPr>
            <p:cNvPr id="125" name="正方形/長方形 124"/>
            <p:cNvSpPr/>
            <p:nvPr/>
          </p:nvSpPr>
          <p:spPr>
            <a:xfrm>
              <a:off x="6172997" y="2377972"/>
              <a:ext cx="915700" cy="10348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6" name="直線コネクタ 125"/>
            <p:cNvCxnSpPr/>
            <p:nvPr/>
          </p:nvCxnSpPr>
          <p:spPr>
            <a:xfrm>
              <a:off x="6296025" y="2530372"/>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直線コネクタ 126"/>
            <p:cNvCxnSpPr/>
            <p:nvPr/>
          </p:nvCxnSpPr>
          <p:spPr>
            <a:xfrm>
              <a:off x="6296025" y="2671224"/>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直線コネクタ 127"/>
            <p:cNvCxnSpPr/>
            <p:nvPr/>
          </p:nvCxnSpPr>
          <p:spPr>
            <a:xfrm>
              <a:off x="6296025" y="2813085"/>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直線コネクタ 128"/>
            <p:cNvCxnSpPr/>
            <p:nvPr/>
          </p:nvCxnSpPr>
          <p:spPr>
            <a:xfrm>
              <a:off x="6296025" y="2953937"/>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直線コネクタ 129"/>
            <p:cNvCxnSpPr/>
            <p:nvPr/>
          </p:nvCxnSpPr>
          <p:spPr>
            <a:xfrm>
              <a:off x="6296025" y="3095798"/>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直線コネクタ 130"/>
            <p:cNvCxnSpPr/>
            <p:nvPr/>
          </p:nvCxnSpPr>
          <p:spPr>
            <a:xfrm>
              <a:off x="6296025" y="3236650"/>
              <a:ext cx="644525"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9462532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1"/>
                                        </p:tgtEl>
                                        <p:attrNameLst>
                                          <p:attrName>style.visibility</p:attrName>
                                        </p:attrNameLst>
                                      </p:cBhvr>
                                      <p:to>
                                        <p:strVal val="visible"/>
                                      </p:to>
                                    </p:set>
                                    <p:animEffect transition="in" filter="fade">
                                      <p:cBhvr>
                                        <p:cTn id="7" dur="500"/>
                                        <p:tgtEl>
                                          <p:spTgt spid="7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fade">
                                      <p:cBhvr>
                                        <p:cTn id="10" dur="500"/>
                                        <p:tgtEl>
                                          <p:spTgt spid="24"/>
                                        </p:tgtEl>
                                      </p:cBhvr>
                                    </p:animEffect>
                                  </p:childTnLst>
                                </p:cTn>
                              </p:par>
                              <p:par>
                                <p:cTn id="11" presetID="10" presetClass="entr" presetSubtype="0"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fade">
                                      <p:cBhvr>
                                        <p:cTn id="19" dur="500"/>
                                        <p:tgtEl>
                                          <p:spTgt spid="33"/>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par>
                                <p:cTn id="23" presetID="10" presetClass="entr" presetSubtype="0" fill="hold" nodeType="withEffect">
                                  <p:stCondLst>
                                    <p:cond delay="0"/>
                                  </p:stCondLst>
                                  <p:childTnLst>
                                    <p:set>
                                      <p:cBhvr>
                                        <p:cTn id="24" dur="1" fill="hold">
                                          <p:stCondLst>
                                            <p:cond delay="0"/>
                                          </p:stCondLst>
                                        </p:cTn>
                                        <p:tgtEl>
                                          <p:spTgt spid="70"/>
                                        </p:tgtEl>
                                        <p:attrNameLst>
                                          <p:attrName>style.visibility</p:attrName>
                                        </p:attrNameLst>
                                      </p:cBhvr>
                                      <p:to>
                                        <p:strVal val="visible"/>
                                      </p:to>
                                    </p:set>
                                    <p:animEffect transition="in" filter="fade">
                                      <p:cBhvr>
                                        <p:cTn id="25" dur="500"/>
                                        <p:tgtEl>
                                          <p:spTgt spid="70"/>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5"/>
                                        </p:tgtEl>
                                        <p:attrNameLst>
                                          <p:attrName>style.visibility</p:attrName>
                                        </p:attrNameLst>
                                      </p:cBhvr>
                                      <p:to>
                                        <p:strVal val="visible"/>
                                      </p:to>
                                    </p:set>
                                    <p:animEffect transition="in" filter="fade">
                                      <p:cBhvr>
                                        <p:cTn id="28" dur="500"/>
                                        <p:tgtEl>
                                          <p:spTgt spid="35"/>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54"/>
                                        </p:tgtEl>
                                        <p:attrNameLst>
                                          <p:attrName>style.visibility</p:attrName>
                                        </p:attrNameLst>
                                      </p:cBhvr>
                                      <p:to>
                                        <p:strVal val="visible"/>
                                      </p:to>
                                    </p:set>
                                    <p:animEffect transition="in" filter="fade">
                                      <p:cBhvr>
                                        <p:cTn id="31" dur="500"/>
                                        <p:tgtEl>
                                          <p:spTgt spid="54"/>
                                        </p:tgtEl>
                                      </p:cBhvr>
                                    </p:animEffect>
                                  </p:childTnLst>
                                </p:cTn>
                              </p:par>
                              <p:par>
                                <p:cTn id="32" presetID="10" presetClass="entr" presetSubtype="0" fill="hold" nodeType="withEffect">
                                  <p:stCondLst>
                                    <p:cond delay="0"/>
                                  </p:stCondLst>
                                  <p:childTnLst>
                                    <p:set>
                                      <p:cBhvr>
                                        <p:cTn id="33" dur="1" fill="hold">
                                          <p:stCondLst>
                                            <p:cond delay="0"/>
                                          </p:stCondLst>
                                        </p:cTn>
                                        <p:tgtEl>
                                          <p:spTgt spid="72"/>
                                        </p:tgtEl>
                                        <p:attrNameLst>
                                          <p:attrName>style.visibility</p:attrName>
                                        </p:attrNameLst>
                                      </p:cBhvr>
                                      <p:to>
                                        <p:strVal val="visible"/>
                                      </p:to>
                                    </p:set>
                                    <p:animEffect transition="in" filter="fade">
                                      <p:cBhvr>
                                        <p:cTn id="34" dur="500"/>
                                        <p:tgtEl>
                                          <p:spTgt spid="72"/>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4"/>
                                        </p:tgtEl>
                                        <p:attrNameLst>
                                          <p:attrName>style.visibility</p:attrName>
                                        </p:attrNameLst>
                                      </p:cBhvr>
                                      <p:to>
                                        <p:strVal val="visible"/>
                                      </p:to>
                                    </p:set>
                                    <p:animEffect transition="in" filter="fade">
                                      <p:cBhvr>
                                        <p:cTn id="37" dur="500"/>
                                        <p:tgtEl>
                                          <p:spTgt spid="34"/>
                                        </p:tgtEl>
                                      </p:cBhvr>
                                    </p:animEffect>
                                  </p:childTnLst>
                                </p:cTn>
                              </p:par>
                              <p:par>
                                <p:cTn id="38" presetID="10" presetClass="entr" presetSubtype="0" fill="hold" nodeType="withEffect">
                                  <p:stCondLst>
                                    <p:cond delay="0"/>
                                  </p:stCondLst>
                                  <p:childTnLst>
                                    <p:set>
                                      <p:cBhvr>
                                        <p:cTn id="39" dur="1" fill="hold">
                                          <p:stCondLst>
                                            <p:cond delay="0"/>
                                          </p:stCondLst>
                                        </p:cTn>
                                        <p:tgtEl>
                                          <p:spTgt spid="108"/>
                                        </p:tgtEl>
                                        <p:attrNameLst>
                                          <p:attrName>style.visibility</p:attrName>
                                        </p:attrNameLst>
                                      </p:cBhvr>
                                      <p:to>
                                        <p:strVal val="visible"/>
                                      </p:to>
                                    </p:set>
                                    <p:animEffect transition="in" filter="fade">
                                      <p:cBhvr>
                                        <p:cTn id="40" dur="500"/>
                                        <p:tgtEl>
                                          <p:spTgt spid="108"/>
                                        </p:tgtEl>
                                      </p:cBhvr>
                                    </p:animEffect>
                                  </p:childTnLst>
                                </p:cTn>
                              </p:par>
                              <p:par>
                                <p:cTn id="41" presetID="10" presetClass="entr" presetSubtype="0" fill="hold" nodeType="withEffect">
                                  <p:stCondLst>
                                    <p:cond delay="0"/>
                                  </p:stCondLst>
                                  <p:childTnLst>
                                    <p:set>
                                      <p:cBhvr>
                                        <p:cTn id="42" dur="1" fill="hold">
                                          <p:stCondLst>
                                            <p:cond delay="0"/>
                                          </p:stCondLst>
                                        </p:cTn>
                                        <p:tgtEl>
                                          <p:spTgt spid="98"/>
                                        </p:tgtEl>
                                        <p:attrNameLst>
                                          <p:attrName>style.visibility</p:attrName>
                                        </p:attrNameLst>
                                      </p:cBhvr>
                                      <p:to>
                                        <p:strVal val="visible"/>
                                      </p:to>
                                    </p:set>
                                    <p:animEffect transition="in" filter="fade">
                                      <p:cBhvr>
                                        <p:cTn id="43" dur="500"/>
                                        <p:tgtEl>
                                          <p:spTgt spid="98"/>
                                        </p:tgtEl>
                                      </p:cBhvr>
                                    </p:animEffect>
                                  </p:childTnLst>
                                </p:cTn>
                              </p:par>
                              <p:par>
                                <p:cTn id="44" presetID="10" presetClass="entr" presetSubtype="0" fill="hold" nodeType="withEffect">
                                  <p:stCondLst>
                                    <p:cond delay="0"/>
                                  </p:stCondLst>
                                  <p:childTnLst>
                                    <p:set>
                                      <p:cBhvr>
                                        <p:cTn id="45" dur="1" fill="hold">
                                          <p:stCondLst>
                                            <p:cond delay="0"/>
                                          </p:stCondLst>
                                        </p:cTn>
                                        <p:tgtEl>
                                          <p:spTgt spid="89"/>
                                        </p:tgtEl>
                                        <p:attrNameLst>
                                          <p:attrName>style.visibility</p:attrName>
                                        </p:attrNameLst>
                                      </p:cBhvr>
                                      <p:to>
                                        <p:strVal val="visible"/>
                                      </p:to>
                                    </p:set>
                                    <p:animEffect transition="in" filter="fade">
                                      <p:cBhvr>
                                        <p:cTn id="46" dur="500"/>
                                        <p:tgtEl>
                                          <p:spTgt spid="89"/>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97"/>
                                        </p:tgtEl>
                                        <p:attrNameLst>
                                          <p:attrName>style.visibility</p:attrName>
                                        </p:attrNameLst>
                                      </p:cBhvr>
                                      <p:to>
                                        <p:strVal val="visible"/>
                                      </p:to>
                                    </p:set>
                                    <p:animEffect transition="in" filter="fade">
                                      <p:cBhvr>
                                        <p:cTn id="49" dur="500"/>
                                        <p:tgtEl>
                                          <p:spTgt spid="97"/>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01"/>
                                        </p:tgtEl>
                                        <p:attrNameLst>
                                          <p:attrName>style.visibility</p:attrName>
                                        </p:attrNameLst>
                                      </p:cBhvr>
                                      <p:to>
                                        <p:strVal val="visible"/>
                                      </p:to>
                                    </p:set>
                                    <p:animEffect transition="in" filter="fade">
                                      <p:cBhvr>
                                        <p:cTn id="52" dur="500"/>
                                        <p:tgtEl>
                                          <p:spTgt spid="101"/>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5"/>
                                        </p:tgtEl>
                                        <p:attrNameLst>
                                          <p:attrName>style.visibility</p:attrName>
                                        </p:attrNameLst>
                                      </p:cBhvr>
                                      <p:to>
                                        <p:strVal val="visible"/>
                                      </p:to>
                                    </p:set>
                                    <p:animEffect transition="in" filter="fade">
                                      <p:cBhvr>
                                        <p:cTn id="57" dur="500"/>
                                        <p:tgtEl>
                                          <p:spTgt spid="25"/>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9"/>
                                        </p:tgtEl>
                                        <p:attrNameLst>
                                          <p:attrName>style.visibility</p:attrName>
                                        </p:attrNameLst>
                                      </p:cBhvr>
                                      <p:to>
                                        <p:strVal val="visible"/>
                                      </p:to>
                                    </p:set>
                                    <p:animEffect transition="in" filter="fade">
                                      <p:cBhvr>
                                        <p:cTn id="60" dur="500"/>
                                        <p:tgtEl>
                                          <p:spTgt spid="9"/>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32"/>
                                        </p:tgtEl>
                                        <p:attrNameLst>
                                          <p:attrName>style.visibility</p:attrName>
                                        </p:attrNameLst>
                                      </p:cBhvr>
                                      <p:to>
                                        <p:strVal val="visible"/>
                                      </p:to>
                                    </p:set>
                                    <p:animEffect transition="in" filter="fade">
                                      <p:cBhvr>
                                        <p:cTn id="63" dur="500"/>
                                        <p:tgtEl>
                                          <p:spTgt spid="32"/>
                                        </p:tgtEl>
                                      </p:cBhvr>
                                    </p:animEffect>
                                  </p:childTnLst>
                                </p:cTn>
                              </p:par>
                              <p:par>
                                <p:cTn id="64" presetID="10" presetClass="entr" presetSubtype="0" fill="hold" nodeType="withEffect">
                                  <p:stCondLst>
                                    <p:cond delay="0"/>
                                  </p:stCondLst>
                                  <p:childTnLst>
                                    <p:set>
                                      <p:cBhvr>
                                        <p:cTn id="65" dur="1" fill="hold">
                                          <p:stCondLst>
                                            <p:cond delay="0"/>
                                          </p:stCondLst>
                                        </p:cTn>
                                        <p:tgtEl>
                                          <p:spTgt spid="45"/>
                                        </p:tgtEl>
                                        <p:attrNameLst>
                                          <p:attrName>style.visibility</p:attrName>
                                        </p:attrNameLst>
                                      </p:cBhvr>
                                      <p:to>
                                        <p:strVal val="visible"/>
                                      </p:to>
                                    </p:set>
                                    <p:animEffect transition="in" filter="fade">
                                      <p:cBhvr>
                                        <p:cTn id="66" dur="500"/>
                                        <p:tgtEl>
                                          <p:spTgt spid="45"/>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16"/>
                                        </p:tgtEl>
                                        <p:attrNameLst>
                                          <p:attrName>style.visibility</p:attrName>
                                        </p:attrNameLst>
                                      </p:cBhvr>
                                      <p:to>
                                        <p:strVal val="visible"/>
                                      </p:to>
                                    </p:set>
                                    <p:animEffect transition="in" filter="fade">
                                      <p:cBhvr>
                                        <p:cTn id="69" dur="500"/>
                                        <p:tgtEl>
                                          <p:spTgt spid="16"/>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80"/>
                                        </p:tgtEl>
                                        <p:attrNameLst>
                                          <p:attrName>style.visibility</p:attrName>
                                        </p:attrNameLst>
                                      </p:cBhvr>
                                      <p:to>
                                        <p:strVal val="visible"/>
                                      </p:to>
                                    </p:set>
                                    <p:animEffect transition="in" filter="fade">
                                      <p:cBhvr>
                                        <p:cTn id="72" dur="500"/>
                                        <p:tgtEl>
                                          <p:spTgt spid="80"/>
                                        </p:tgtEl>
                                      </p:cBhvr>
                                    </p:animEffect>
                                  </p:childTnLst>
                                </p:cTn>
                              </p:par>
                              <p:par>
                                <p:cTn id="73" presetID="10" presetClass="entr" presetSubtype="0" fill="hold" nodeType="withEffect">
                                  <p:stCondLst>
                                    <p:cond delay="0"/>
                                  </p:stCondLst>
                                  <p:childTnLst>
                                    <p:set>
                                      <p:cBhvr>
                                        <p:cTn id="74" dur="1" fill="hold">
                                          <p:stCondLst>
                                            <p:cond delay="0"/>
                                          </p:stCondLst>
                                        </p:cTn>
                                        <p:tgtEl>
                                          <p:spTgt spid="81"/>
                                        </p:tgtEl>
                                        <p:attrNameLst>
                                          <p:attrName>style.visibility</p:attrName>
                                        </p:attrNameLst>
                                      </p:cBhvr>
                                      <p:to>
                                        <p:strVal val="visible"/>
                                      </p:to>
                                    </p:set>
                                    <p:animEffect transition="in" filter="fade">
                                      <p:cBhvr>
                                        <p:cTn id="75" dur="500"/>
                                        <p:tgtEl>
                                          <p:spTgt spid="81"/>
                                        </p:tgtEl>
                                      </p:cBhvr>
                                    </p:animEffect>
                                  </p:childTnLst>
                                </p:cTn>
                              </p:par>
                              <p:par>
                                <p:cTn id="76" presetID="10" presetClass="entr" presetSubtype="0" fill="hold" nodeType="withEffect">
                                  <p:stCondLst>
                                    <p:cond delay="0"/>
                                  </p:stCondLst>
                                  <p:childTnLst>
                                    <p:set>
                                      <p:cBhvr>
                                        <p:cTn id="77" dur="1" fill="hold">
                                          <p:stCondLst>
                                            <p:cond delay="0"/>
                                          </p:stCondLst>
                                        </p:cTn>
                                        <p:tgtEl>
                                          <p:spTgt spid="124"/>
                                        </p:tgtEl>
                                        <p:attrNameLst>
                                          <p:attrName>style.visibility</p:attrName>
                                        </p:attrNameLst>
                                      </p:cBhvr>
                                      <p:to>
                                        <p:strVal val="visible"/>
                                      </p:to>
                                    </p:set>
                                    <p:animEffect transition="in" filter="fade">
                                      <p:cBhvr>
                                        <p:cTn id="78" dur="500"/>
                                        <p:tgtEl>
                                          <p:spTgt spid="124"/>
                                        </p:tgtEl>
                                      </p:cBhvr>
                                    </p:animEffect>
                                  </p:childTnLst>
                                </p:cTn>
                              </p:par>
                              <p:par>
                                <p:cTn id="79" presetID="10" presetClass="entr" presetSubtype="0" fill="hold" nodeType="withEffect">
                                  <p:stCondLst>
                                    <p:cond delay="0"/>
                                  </p:stCondLst>
                                  <p:childTnLst>
                                    <p:set>
                                      <p:cBhvr>
                                        <p:cTn id="80" dur="1" fill="hold">
                                          <p:stCondLst>
                                            <p:cond delay="0"/>
                                          </p:stCondLst>
                                        </p:cTn>
                                        <p:tgtEl>
                                          <p:spTgt spid="116"/>
                                        </p:tgtEl>
                                        <p:attrNameLst>
                                          <p:attrName>style.visibility</p:attrName>
                                        </p:attrNameLst>
                                      </p:cBhvr>
                                      <p:to>
                                        <p:strVal val="visible"/>
                                      </p:to>
                                    </p:set>
                                    <p:animEffect transition="in" filter="fade">
                                      <p:cBhvr>
                                        <p:cTn id="81" dur="500"/>
                                        <p:tgtEl>
                                          <p:spTgt spid="116"/>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36"/>
                                        </p:tgtEl>
                                        <p:attrNameLst>
                                          <p:attrName>style.visibility</p:attrName>
                                        </p:attrNameLst>
                                      </p:cBhvr>
                                      <p:to>
                                        <p:strVal val="visible"/>
                                      </p:to>
                                    </p:set>
                                    <p:animEffect transition="in" filter="fade">
                                      <p:cBhvr>
                                        <p:cTn id="84" dur="500"/>
                                        <p:tgtEl>
                                          <p:spTgt spid="36"/>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68"/>
                                        </p:tgtEl>
                                        <p:attrNameLst>
                                          <p:attrName>style.visibility</p:attrName>
                                        </p:attrNameLst>
                                      </p:cBhvr>
                                      <p:to>
                                        <p:strVal val="visible"/>
                                      </p:to>
                                    </p:set>
                                    <p:animEffect transition="in" filter="fade">
                                      <p:cBhvr>
                                        <p:cTn id="89" dur="500"/>
                                        <p:tgtEl>
                                          <p:spTgt spid="68"/>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64"/>
                                        </p:tgtEl>
                                        <p:attrNameLst>
                                          <p:attrName>style.visibility</p:attrName>
                                        </p:attrNameLst>
                                      </p:cBhvr>
                                      <p:to>
                                        <p:strVal val="visible"/>
                                      </p:to>
                                    </p:set>
                                    <p:animEffect transition="in" filter="fade">
                                      <p:cBhvr>
                                        <p:cTn id="92" dur="500"/>
                                        <p:tgtEl>
                                          <p:spTgt spid="64"/>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66"/>
                                        </p:tgtEl>
                                        <p:attrNameLst>
                                          <p:attrName>style.visibility</p:attrName>
                                        </p:attrNameLst>
                                      </p:cBhvr>
                                      <p:to>
                                        <p:strVal val="visible"/>
                                      </p:to>
                                    </p:set>
                                    <p:animEffect transition="in" filter="fade">
                                      <p:cBhvr>
                                        <p:cTn id="95" dur="500"/>
                                        <p:tgtEl>
                                          <p:spTgt spid="66"/>
                                        </p:tgtEl>
                                      </p:cBhvr>
                                    </p:animEffect>
                                  </p:childTnLst>
                                </p:cTn>
                              </p:par>
                              <p:par>
                                <p:cTn id="96" presetID="10" presetClass="entr" presetSubtype="0" fill="hold" grpId="0" nodeType="withEffect">
                                  <p:stCondLst>
                                    <p:cond delay="0"/>
                                  </p:stCondLst>
                                  <p:childTnLst>
                                    <p:set>
                                      <p:cBhvr>
                                        <p:cTn id="97" dur="1" fill="hold">
                                          <p:stCondLst>
                                            <p:cond delay="0"/>
                                          </p:stCondLst>
                                        </p:cTn>
                                        <p:tgtEl>
                                          <p:spTgt spid="67"/>
                                        </p:tgtEl>
                                        <p:attrNameLst>
                                          <p:attrName>style.visibility</p:attrName>
                                        </p:attrNameLst>
                                      </p:cBhvr>
                                      <p:to>
                                        <p:strVal val="visible"/>
                                      </p:to>
                                    </p:set>
                                    <p:animEffect transition="in" filter="fade">
                                      <p:cBhvr>
                                        <p:cTn id="98" dur="500"/>
                                        <p:tgtEl>
                                          <p:spTgt spid="67"/>
                                        </p:tgtEl>
                                      </p:cBhvr>
                                    </p:animEffect>
                                  </p:childTnLst>
                                </p:cTn>
                              </p:par>
                              <p:par>
                                <p:cTn id="99" presetID="10" presetClass="entr" presetSubtype="0" fill="hold" grpId="0" nodeType="withEffect">
                                  <p:stCondLst>
                                    <p:cond delay="0"/>
                                  </p:stCondLst>
                                  <p:childTnLst>
                                    <p:set>
                                      <p:cBhvr>
                                        <p:cTn id="100" dur="1" fill="hold">
                                          <p:stCondLst>
                                            <p:cond delay="0"/>
                                          </p:stCondLst>
                                        </p:cTn>
                                        <p:tgtEl>
                                          <p:spTgt spid="69"/>
                                        </p:tgtEl>
                                        <p:attrNameLst>
                                          <p:attrName>style.visibility</p:attrName>
                                        </p:attrNameLst>
                                      </p:cBhvr>
                                      <p:to>
                                        <p:strVal val="visible"/>
                                      </p:to>
                                    </p:set>
                                    <p:animEffect transition="in" filter="fade">
                                      <p:cBhvr>
                                        <p:cTn id="101" dur="500"/>
                                        <p:tgtEl>
                                          <p:spTgt spid="69"/>
                                        </p:tgtEl>
                                      </p:cBhvr>
                                    </p:animEffect>
                                  </p:childTnLst>
                                </p:cTn>
                              </p:par>
                              <p:par>
                                <p:cTn id="102" presetID="10" presetClass="entr" presetSubtype="0" fill="hold" nodeType="withEffect">
                                  <p:stCondLst>
                                    <p:cond delay="0"/>
                                  </p:stCondLst>
                                  <p:childTnLst>
                                    <p:set>
                                      <p:cBhvr>
                                        <p:cTn id="103" dur="1" fill="hold">
                                          <p:stCondLst>
                                            <p:cond delay="0"/>
                                          </p:stCondLst>
                                        </p:cTn>
                                        <p:tgtEl>
                                          <p:spTgt spid="37"/>
                                        </p:tgtEl>
                                        <p:attrNameLst>
                                          <p:attrName>style.visibility</p:attrName>
                                        </p:attrNameLst>
                                      </p:cBhvr>
                                      <p:to>
                                        <p:strVal val="visible"/>
                                      </p:to>
                                    </p:set>
                                    <p:animEffect transition="in" filter="fade">
                                      <p:cBhvr>
                                        <p:cTn id="104"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5" grpId="0" animBg="1"/>
      <p:bldP spid="16" grpId="0" animBg="1"/>
      <p:bldP spid="24" grpId="0"/>
      <p:bldP spid="32" grpId="0"/>
      <p:bldP spid="33" grpId="0"/>
      <p:bldP spid="34" grpId="0"/>
      <p:bldP spid="35" grpId="0" animBg="1"/>
      <p:bldP spid="36" grpId="0" animBg="1"/>
      <p:bldP spid="54" grpId="0"/>
      <p:bldP spid="64" grpId="0"/>
      <p:bldP spid="66" grpId="0" animBg="1"/>
      <p:bldP spid="67" grpId="0" animBg="1"/>
      <p:bldP spid="68" grpId="0" animBg="1"/>
      <p:bldP spid="69" grpId="0" animBg="1"/>
      <p:bldP spid="80" grpId="0" animBg="1"/>
      <p:bldP spid="97" grpId="0" animBg="1"/>
      <p:bldP spid="10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ケーススタディ：互換性がある例</a:t>
            </a:r>
            <a:endParaRPr kumimoji="1" lang="ja-JP" altLang="en-US" dirty="0"/>
          </a:p>
        </p:txBody>
      </p:sp>
      <p:sp>
        <p:nvSpPr>
          <p:cNvPr id="80" name="コンテンツ プレースホルダー 2"/>
          <p:cNvSpPr txBox="1">
            <a:spLocks/>
          </p:cNvSpPr>
          <p:nvPr/>
        </p:nvSpPr>
        <p:spPr bwMode="auto">
          <a:xfrm>
            <a:off x="558000" y="5853062"/>
            <a:ext cx="8638344" cy="5843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800" kern="0" dirty="0" smtClean="0"/>
              <a:t>更新前後</a:t>
            </a:r>
            <a:r>
              <a:rPr lang="ja-JP" altLang="en-US" sz="2800" kern="0" dirty="0" smtClean="0"/>
              <a:t>でデータ依存</a:t>
            </a:r>
            <a:r>
              <a:rPr lang="ja-JP" altLang="en-US" sz="2800" kern="0" dirty="0" smtClean="0"/>
              <a:t>関係が同一であることを確認した</a:t>
            </a:r>
            <a:endParaRPr lang="en-US" altLang="ja-JP" sz="2800" kern="0" dirty="0" smtClean="0"/>
          </a:p>
        </p:txBody>
      </p:sp>
      <p:sp>
        <p:nvSpPr>
          <p:cNvPr id="16" name="正方形/長方形 15"/>
          <p:cNvSpPr/>
          <p:nvPr/>
        </p:nvSpPr>
        <p:spPr>
          <a:xfrm>
            <a:off x="5847044" y="4444163"/>
            <a:ext cx="1864130" cy="14175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kern="0" dirty="0">
                <a:solidFill>
                  <a:schemeClr val="tx1"/>
                </a:solidFill>
              </a:rPr>
              <a:t>命令</a:t>
            </a:r>
            <a:r>
              <a:rPr lang="en-US" altLang="ja-JP" sz="2000" kern="0" dirty="0">
                <a:solidFill>
                  <a:schemeClr val="tx1"/>
                </a:solidFill>
              </a:rPr>
              <a:t>A</a:t>
            </a:r>
            <a:r>
              <a:rPr lang="ja-JP" altLang="en-US" sz="2000" kern="0" dirty="0">
                <a:solidFill>
                  <a:schemeClr val="tx1"/>
                </a:solidFill>
              </a:rPr>
              <a:t>→命令</a:t>
            </a:r>
            <a:r>
              <a:rPr lang="en-US" altLang="ja-JP" sz="2000" kern="0" dirty="0">
                <a:solidFill>
                  <a:schemeClr val="tx1"/>
                </a:solidFill>
              </a:rPr>
              <a:t>B</a:t>
            </a:r>
          </a:p>
          <a:p>
            <a:r>
              <a:rPr lang="ja-JP" altLang="en-US" sz="2000" kern="0" dirty="0" smtClean="0">
                <a:solidFill>
                  <a:schemeClr val="tx1"/>
                </a:solidFill>
              </a:rPr>
              <a:t>命令</a:t>
            </a:r>
            <a:r>
              <a:rPr lang="en-US" altLang="ja-JP" sz="2000" kern="0" dirty="0" smtClean="0">
                <a:solidFill>
                  <a:schemeClr val="tx1"/>
                </a:solidFill>
              </a:rPr>
              <a:t>C</a:t>
            </a:r>
            <a:r>
              <a:rPr lang="ja-JP" altLang="en-US" sz="2000" kern="0" dirty="0" smtClean="0">
                <a:solidFill>
                  <a:schemeClr val="tx1"/>
                </a:solidFill>
              </a:rPr>
              <a:t>→命令</a:t>
            </a:r>
            <a:r>
              <a:rPr lang="en-US" altLang="ja-JP" sz="2000" kern="0" dirty="0" smtClean="0">
                <a:solidFill>
                  <a:schemeClr val="tx1"/>
                </a:solidFill>
              </a:rPr>
              <a:t>D</a:t>
            </a:r>
          </a:p>
          <a:p>
            <a:endParaRPr lang="en-US" altLang="ja-JP" sz="2000" kern="0" dirty="0">
              <a:solidFill>
                <a:schemeClr val="tx1"/>
              </a:solidFill>
            </a:endParaRPr>
          </a:p>
          <a:p>
            <a:r>
              <a:rPr lang="ja-JP" altLang="en-US" sz="2000" kern="0" dirty="0" smtClean="0">
                <a:solidFill>
                  <a:schemeClr val="tx1"/>
                </a:solidFill>
              </a:rPr>
              <a:t>命令</a:t>
            </a:r>
            <a:r>
              <a:rPr lang="en-US" altLang="ja-JP" sz="2000" kern="0" dirty="0" smtClean="0">
                <a:solidFill>
                  <a:schemeClr val="tx1"/>
                </a:solidFill>
              </a:rPr>
              <a:t>G</a:t>
            </a:r>
            <a:r>
              <a:rPr lang="ja-JP" altLang="en-US" sz="2000" kern="0" dirty="0" smtClean="0">
                <a:solidFill>
                  <a:schemeClr val="tx1"/>
                </a:solidFill>
              </a:rPr>
              <a:t>→命令</a:t>
            </a:r>
            <a:r>
              <a:rPr lang="en-US" altLang="ja-JP" sz="2000" kern="0" dirty="0" smtClean="0">
                <a:solidFill>
                  <a:schemeClr val="tx1"/>
                </a:solidFill>
              </a:rPr>
              <a:t>H</a:t>
            </a:r>
            <a:endParaRPr lang="en-US" altLang="ja-JP" sz="2000" kern="0" dirty="0">
              <a:solidFill>
                <a:schemeClr val="tx1"/>
              </a:solidFill>
            </a:endParaRPr>
          </a:p>
        </p:txBody>
      </p:sp>
      <p:sp>
        <p:nvSpPr>
          <p:cNvPr id="17" name="コンテンツ プレースホルダー 2"/>
          <p:cNvSpPr txBox="1">
            <a:spLocks/>
          </p:cNvSpPr>
          <p:nvPr/>
        </p:nvSpPr>
        <p:spPr bwMode="auto">
          <a:xfrm>
            <a:off x="824830" y="1454897"/>
            <a:ext cx="7989986" cy="6096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a:t>完全</a:t>
            </a:r>
            <a:r>
              <a:rPr lang="ja-JP" altLang="en-US" sz="2400" kern="0" dirty="0" smtClean="0"/>
              <a:t>な実行トレース</a:t>
            </a:r>
            <a:r>
              <a:rPr lang="en-US" altLang="ja-JP" sz="2400" kern="0" dirty="0" smtClean="0"/>
              <a:t>(269.9MB)</a:t>
            </a:r>
            <a:r>
              <a:rPr lang="ja-JP" altLang="en-US" sz="2400" kern="0" dirty="0" smtClean="0"/>
              <a:t>におけるデータ依存関係</a:t>
            </a:r>
            <a:endParaRPr lang="en-US" altLang="ja-JP" sz="2400" kern="0" dirty="0" smtClean="0"/>
          </a:p>
        </p:txBody>
      </p:sp>
      <p:sp>
        <p:nvSpPr>
          <p:cNvPr id="18" name="コンテンツ プレースホルダー 2"/>
          <p:cNvSpPr txBox="1">
            <a:spLocks/>
          </p:cNvSpPr>
          <p:nvPr/>
        </p:nvSpPr>
        <p:spPr bwMode="auto">
          <a:xfrm>
            <a:off x="646236" y="3653754"/>
            <a:ext cx="8168580" cy="6096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smtClean="0"/>
              <a:t>提案手法の実行トレース</a:t>
            </a:r>
            <a:r>
              <a:rPr lang="en-US" altLang="ja-JP" sz="2400" kern="0" dirty="0" smtClean="0"/>
              <a:t>(7.8MB)</a:t>
            </a:r>
            <a:r>
              <a:rPr lang="ja-JP" altLang="en-US" sz="2400" kern="0" dirty="0" smtClean="0"/>
              <a:t>におけるデータ依存関係</a:t>
            </a:r>
            <a:endParaRPr lang="en-US" altLang="ja-JP" sz="2400" kern="0" dirty="0" smtClean="0"/>
          </a:p>
        </p:txBody>
      </p:sp>
      <p:sp>
        <p:nvSpPr>
          <p:cNvPr id="19" name="正方形/長方形 18"/>
          <p:cNvSpPr/>
          <p:nvPr/>
        </p:nvSpPr>
        <p:spPr>
          <a:xfrm>
            <a:off x="1171521" y="2222117"/>
            <a:ext cx="1864130" cy="14335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kern="0" dirty="0">
                <a:solidFill>
                  <a:schemeClr val="tx1"/>
                </a:solidFill>
              </a:rPr>
              <a:t>命令</a:t>
            </a:r>
            <a:r>
              <a:rPr lang="en-US" altLang="ja-JP" sz="2000" kern="0" dirty="0">
                <a:solidFill>
                  <a:schemeClr val="tx1"/>
                </a:solidFill>
              </a:rPr>
              <a:t>A</a:t>
            </a:r>
            <a:r>
              <a:rPr lang="ja-JP" altLang="en-US" sz="2000" kern="0" dirty="0">
                <a:solidFill>
                  <a:schemeClr val="tx1"/>
                </a:solidFill>
              </a:rPr>
              <a:t>→命令</a:t>
            </a:r>
            <a:r>
              <a:rPr lang="en-US" altLang="ja-JP" sz="2000" kern="0" dirty="0">
                <a:solidFill>
                  <a:schemeClr val="tx1"/>
                </a:solidFill>
              </a:rPr>
              <a:t>B</a:t>
            </a:r>
          </a:p>
          <a:p>
            <a:r>
              <a:rPr lang="ja-JP" altLang="en-US" sz="2000" kern="0" dirty="0" smtClean="0">
                <a:solidFill>
                  <a:schemeClr val="tx1"/>
                </a:solidFill>
              </a:rPr>
              <a:t>命令</a:t>
            </a:r>
            <a:r>
              <a:rPr lang="en-US" altLang="ja-JP" sz="2000" kern="0" dirty="0" smtClean="0">
                <a:solidFill>
                  <a:schemeClr val="tx1"/>
                </a:solidFill>
              </a:rPr>
              <a:t>C</a:t>
            </a:r>
            <a:r>
              <a:rPr lang="ja-JP" altLang="en-US" sz="2000" kern="0" dirty="0" smtClean="0">
                <a:solidFill>
                  <a:schemeClr val="tx1"/>
                </a:solidFill>
              </a:rPr>
              <a:t>→命令</a:t>
            </a:r>
            <a:r>
              <a:rPr lang="en-US" altLang="ja-JP" sz="2000" kern="0" dirty="0" smtClean="0">
                <a:solidFill>
                  <a:schemeClr val="tx1"/>
                </a:solidFill>
              </a:rPr>
              <a:t>D</a:t>
            </a:r>
            <a:endParaRPr lang="en-US" altLang="ja-JP" sz="2000" kern="0" dirty="0">
              <a:solidFill>
                <a:schemeClr val="tx1"/>
              </a:solidFill>
            </a:endParaRPr>
          </a:p>
          <a:p>
            <a:r>
              <a:rPr lang="ja-JP" altLang="en-US" sz="2000" kern="0" dirty="0" smtClean="0">
                <a:solidFill>
                  <a:schemeClr val="tx1"/>
                </a:solidFill>
              </a:rPr>
              <a:t>命令</a:t>
            </a:r>
            <a:r>
              <a:rPr lang="en-US" altLang="ja-JP" sz="2000" kern="0" dirty="0" smtClean="0">
                <a:solidFill>
                  <a:schemeClr val="tx1"/>
                </a:solidFill>
              </a:rPr>
              <a:t>E</a:t>
            </a:r>
            <a:r>
              <a:rPr lang="ja-JP" altLang="en-US" sz="2000" kern="0" dirty="0" smtClean="0">
                <a:solidFill>
                  <a:schemeClr val="tx1"/>
                </a:solidFill>
              </a:rPr>
              <a:t>→命令</a:t>
            </a:r>
            <a:r>
              <a:rPr lang="en-US" altLang="ja-JP" sz="2000" kern="0" dirty="0" smtClean="0">
                <a:solidFill>
                  <a:schemeClr val="tx1"/>
                </a:solidFill>
              </a:rPr>
              <a:t>F</a:t>
            </a:r>
            <a:endParaRPr lang="en-US" altLang="ja-JP" sz="2000" kern="0" dirty="0">
              <a:solidFill>
                <a:schemeClr val="tx1"/>
              </a:solidFill>
            </a:endParaRPr>
          </a:p>
          <a:p>
            <a:r>
              <a:rPr lang="ja-JP" altLang="en-US" sz="2000" kern="0" dirty="0" smtClean="0">
                <a:solidFill>
                  <a:schemeClr val="tx1"/>
                </a:solidFill>
              </a:rPr>
              <a:t>命令</a:t>
            </a:r>
            <a:r>
              <a:rPr lang="en-US" altLang="ja-JP" sz="2000" kern="0" dirty="0" smtClean="0">
                <a:solidFill>
                  <a:schemeClr val="tx1"/>
                </a:solidFill>
              </a:rPr>
              <a:t>G</a:t>
            </a:r>
            <a:r>
              <a:rPr lang="ja-JP" altLang="en-US" sz="2000" kern="0" dirty="0" smtClean="0">
                <a:solidFill>
                  <a:schemeClr val="tx1"/>
                </a:solidFill>
              </a:rPr>
              <a:t>→命令</a:t>
            </a:r>
            <a:r>
              <a:rPr lang="en-US" altLang="ja-JP" sz="2000" kern="0" dirty="0" smtClean="0">
                <a:solidFill>
                  <a:schemeClr val="tx1"/>
                </a:solidFill>
              </a:rPr>
              <a:t>H</a:t>
            </a:r>
            <a:endParaRPr lang="en-US" altLang="ja-JP" sz="2000" kern="0" dirty="0">
              <a:solidFill>
                <a:schemeClr val="tx1"/>
              </a:solidFill>
            </a:endParaRPr>
          </a:p>
        </p:txBody>
      </p:sp>
      <p:sp>
        <p:nvSpPr>
          <p:cNvPr id="20" name="正方形/長方形 19"/>
          <p:cNvSpPr/>
          <p:nvPr/>
        </p:nvSpPr>
        <p:spPr>
          <a:xfrm>
            <a:off x="5847044" y="2224022"/>
            <a:ext cx="1864130" cy="14335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kern="0" dirty="0">
                <a:solidFill>
                  <a:schemeClr val="tx1"/>
                </a:solidFill>
              </a:rPr>
              <a:t>命令</a:t>
            </a:r>
            <a:r>
              <a:rPr lang="en-US" altLang="ja-JP" sz="2000" kern="0" dirty="0">
                <a:solidFill>
                  <a:schemeClr val="tx1"/>
                </a:solidFill>
              </a:rPr>
              <a:t>A</a:t>
            </a:r>
            <a:r>
              <a:rPr lang="ja-JP" altLang="en-US" sz="2000" kern="0" dirty="0">
                <a:solidFill>
                  <a:schemeClr val="tx1"/>
                </a:solidFill>
              </a:rPr>
              <a:t>→命令</a:t>
            </a:r>
            <a:r>
              <a:rPr lang="en-US" altLang="ja-JP" sz="2000" kern="0" dirty="0">
                <a:solidFill>
                  <a:schemeClr val="tx1"/>
                </a:solidFill>
              </a:rPr>
              <a:t>B</a:t>
            </a:r>
          </a:p>
          <a:p>
            <a:r>
              <a:rPr lang="ja-JP" altLang="en-US" sz="2000" kern="0" dirty="0" smtClean="0">
                <a:solidFill>
                  <a:schemeClr val="tx1"/>
                </a:solidFill>
              </a:rPr>
              <a:t>命令</a:t>
            </a:r>
            <a:r>
              <a:rPr lang="en-US" altLang="ja-JP" sz="2000" kern="0" dirty="0" smtClean="0">
                <a:solidFill>
                  <a:schemeClr val="tx1"/>
                </a:solidFill>
              </a:rPr>
              <a:t>C</a:t>
            </a:r>
            <a:r>
              <a:rPr lang="ja-JP" altLang="en-US" sz="2000" kern="0" dirty="0" smtClean="0">
                <a:solidFill>
                  <a:schemeClr val="tx1"/>
                </a:solidFill>
              </a:rPr>
              <a:t>→命令</a:t>
            </a:r>
            <a:r>
              <a:rPr lang="en-US" altLang="ja-JP" sz="2000" kern="0" dirty="0" smtClean="0">
                <a:solidFill>
                  <a:schemeClr val="tx1"/>
                </a:solidFill>
              </a:rPr>
              <a:t>D</a:t>
            </a:r>
            <a:endParaRPr lang="en-US" altLang="ja-JP" sz="2000" kern="0" dirty="0">
              <a:solidFill>
                <a:schemeClr val="tx1"/>
              </a:solidFill>
            </a:endParaRPr>
          </a:p>
          <a:p>
            <a:r>
              <a:rPr lang="ja-JP" altLang="en-US" sz="2000" kern="0" dirty="0" smtClean="0">
                <a:solidFill>
                  <a:schemeClr val="tx1"/>
                </a:solidFill>
              </a:rPr>
              <a:t>命令</a:t>
            </a:r>
            <a:r>
              <a:rPr lang="en-US" altLang="ja-JP" sz="2000" kern="0" dirty="0" smtClean="0">
                <a:solidFill>
                  <a:schemeClr val="tx1"/>
                </a:solidFill>
              </a:rPr>
              <a:t>E</a:t>
            </a:r>
            <a:r>
              <a:rPr lang="ja-JP" altLang="en-US" sz="2000" kern="0" dirty="0" smtClean="0">
                <a:solidFill>
                  <a:schemeClr val="tx1"/>
                </a:solidFill>
              </a:rPr>
              <a:t>→命令</a:t>
            </a:r>
            <a:r>
              <a:rPr lang="en-US" altLang="ja-JP" sz="2000" kern="0" dirty="0" smtClean="0">
                <a:solidFill>
                  <a:schemeClr val="tx1"/>
                </a:solidFill>
              </a:rPr>
              <a:t>F</a:t>
            </a:r>
            <a:endParaRPr lang="en-US" altLang="ja-JP" sz="2000" kern="0" dirty="0">
              <a:solidFill>
                <a:schemeClr val="tx1"/>
              </a:solidFill>
            </a:endParaRPr>
          </a:p>
          <a:p>
            <a:r>
              <a:rPr lang="ja-JP" altLang="en-US" sz="2000" kern="0" dirty="0" smtClean="0">
                <a:solidFill>
                  <a:schemeClr val="tx1"/>
                </a:solidFill>
              </a:rPr>
              <a:t>命令</a:t>
            </a:r>
            <a:r>
              <a:rPr lang="en-US" altLang="ja-JP" sz="2000" kern="0" dirty="0" smtClean="0">
                <a:solidFill>
                  <a:schemeClr val="tx1"/>
                </a:solidFill>
              </a:rPr>
              <a:t>G</a:t>
            </a:r>
            <a:r>
              <a:rPr lang="ja-JP" altLang="en-US" sz="2000" kern="0" dirty="0" smtClean="0">
                <a:solidFill>
                  <a:schemeClr val="tx1"/>
                </a:solidFill>
              </a:rPr>
              <a:t>→命令</a:t>
            </a:r>
            <a:r>
              <a:rPr lang="en-US" altLang="ja-JP" sz="2000" kern="0" dirty="0" smtClean="0">
                <a:solidFill>
                  <a:schemeClr val="tx1"/>
                </a:solidFill>
              </a:rPr>
              <a:t>H</a:t>
            </a:r>
            <a:endParaRPr lang="en-US" altLang="ja-JP" sz="2000" kern="0" dirty="0">
              <a:solidFill>
                <a:schemeClr val="tx1"/>
              </a:solidFill>
            </a:endParaRPr>
          </a:p>
        </p:txBody>
      </p:sp>
      <p:sp>
        <p:nvSpPr>
          <p:cNvPr id="21" name="正方形/長方形 20"/>
          <p:cNvSpPr/>
          <p:nvPr/>
        </p:nvSpPr>
        <p:spPr>
          <a:xfrm>
            <a:off x="853372" y="1897171"/>
            <a:ext cx="2500428" cy="3831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kern="0" dirty="0" smtClean="0">
                <a:solidFill>
                  <a:schemeClr val="tx1"/>
                </a:solidFill>
              </a:rPr>
              <a:t>ライブラリ更新前</a:t>
            </a:r>
            <a:endParaRPr lang="en-US" altLang="ja-JP" sz="2400" kern="0" dirty="0">
              <a:solidFill>
                <a:schemeClr val="tx1"/>
              </a:solidFill>
            </a:endParaRPr>
          </a:p>
        </p:txBody>
      </p:sp>
      <p:sp>
        <p:nvSpPr>
          <p:cNvPr id="22" name="正方形/長方形 21"/>
          <p:cNvSpPr/>
          <p:nvPr/>
        </p:nvSpPr>
        <p:spPr>
          <a:xfrm>
            <a:off x="5528895" y="1869323"/>
            <a:ext cx="2500428" cy="3831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kern="0" dirty="0" smtClean="0">
                <a:solidFill>
                  <a:schemeClr val="tx1"/>
                </a:solidFill>
              </a:rPr>
              <a:t>ライブラリ更新後</a:t>
            </a:r>
            <a:endParaRPr lang="en-US" altLang="ja-JP" sz="2400" kern="0" dirty="0">
              <a:solidFill>
                <a:schemeClr val="tx1"/>
              </a:solidFill>
            </a:endParaRPr>
          </a:p>
        </p:txBody>
      </p:sp>
      <p:sp>
        <p:nvSpPr>
          <p:cNvPr id="23" name="正方形/長方形 22"/>
          <p:cNvSpPr/>
          <p:nvPr/>
        </p:nvSpPr>
        <p:spPr>
          <a:xfrm>
            <a:off x="1171521" y="4514533"/>
            <a:ext cx="1864130" cy="131704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kern="0" dirty="0">
                <a:solidFill>
                  <a:schemeClr val="tx1"/>
                </a:solidFill>
              </a:rPr>
              <a:t>命令</a:t>
            </a:r>
            <a:r>
              <a:rPr lang="en-US" altLang="ja-JP" sz="2000" kern="0" dirty="0">
                <a:solidFill>
                  <a:schemeClr val="tx1"/>
                </a:solidFill>
              </a:rPr>
              <a:t>A</a:t>
            </a:r>
            <a:r>
              <a:rPr lang="ja-JP" altLang="en-US" sz="2000" kern="0" dirty="0">
                <a:solidFill>
                  <a:schemeClr val="tx1"/>
                </a:solidFill>
              </a:rPr>
              <a:t>→命令</a:t>
            </a:r>
            <a:r>
              <a:rPr lang="en-US" altLang="ja-JP" sz="2000" kern="0" dirty="0">
                <a:solidFill>
                  <a:schemeClr val="tx1"/>
                </a:solidFill>
              </a:rPr>
              <a:t>B</a:t>
            </a:r>
          </a:p>
          <a:p>
            <a:r>
              <a:rPr lang="ja-JP" altLang="en-US" sz="2000" kern="0" dirty="0" smtClean="0">
                <a:solidFill>
                  <a:schemeClr val="tx1"/>
                </a:solidFill>
              </a:rPr>
              <a:t>命令</a:t>
            </a:r>
            <a:r>
              <a:rPr lang="en-US" altLang="ja-JP" sz="2000" kern="0" dirty="0" smtClean="0">
                <a:solidFill>
                  <a:schemeClr val="tx1"/>
                </a:solidFill>
              </a:rPr>
              <a:t>C</a:t>
            </a:r>
            <a:r>
              <a:rPr lang="ja-JP" altLang="en-US" sz="2000" kern="0" dirty="0" smtClean="0">
                <a:solidFill>
                  <a:schemeClr val="tx1"/>
                </a:solidFill>
              </a:rPr>
              <a:t>→命令</a:t>
            </a:r>
            <a:r>
              <a:rPr lang="en-US" altLang="ja-JP" sz="2000" kern="0" dirty="0" smtClean="0">
                <a:solidFill>
                  <a:schemeClr val="tx1"/>
                </a:solidFill>
              </a:rPr>
              <a:t>D</a:t>
            </a:r>
          </a:p>
          <a:p>
            <a:endParaRPr lang="en-US" altLang="ja-JP" sz="2000" kern="0" dirty="0">
              <a:solidFill>
                <a:schemeClr val="tx1"/>
              </a:solidFill>
            </a:endParaRPr>
          </a:p>
          <a:p>
            <a:r>
              <a:rPr lang="ja-JP" altLang="en-US" sz="2000" kern="0" dirty="0" smtClean="0">
                <a:solidFill>
                  <a:schemeClr val="tx1"/>
                </a:solidFill>
              </a:rPr>
              <a:t>命令</a:t>
            </a:r>
            <a:r>
              <a:rPr lang="en-US" altLang="ja-JP" sz="2000" kern="0" dirty="0" smtClean="0">
                <a:solidFill>
                  <a:schemeClr val="tx1"/>
                </a:solidFill>
              </a:rPr>
              <a:t>G</a:t>
            </a:r>
            <a:r>
              <a:rPr lang="ja-JP" altLang="en-US" sz="2000" kern="0" dirty="0" smtClean="0">
                <a:solidFill>
                  <a:schemeClr val="tx1"/>
                </a:solidFill>
              </a:rPr>
              <a:t>→命令</a:t>
            </a:r>
            <a:r>
              <a:rPr lang="en-US" altLang="ja-JP" sz="2000" kern="0" dirty="0" smtClean="0">
                <a:solidFill>
                  <a:schemeClr val="tx1"/>
                </a:solidFill>
              </a:rPr>
              <a:t>H</a:t>
            </a:r>
            <a:endParaRPr lang="en-US" altLang="ja-JP" sz="2000" kern="0" dirty="0">
              <a:solidFill>
                <a:schemeClr val="tx1"/>
              </a:solidFill>
            </a:endParaRPr>
          </a:p>
        </p:txBody>
      </p:sp>
      <p:sp>
        <p:nvSpPr>
          <p:cNvPr id="24" name="正方形/長方形 23"/>
          <p:cNvSpPr/>
          <p:nvPr/>
        </p:nvSpPr>
        <p:spPr>
          <a:xfrm>
            <a:off x="867397" y="4165188"/>
            <a:ext cx="2500428" cy="3831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kern="0" dirty="0" smtClean="0">
                <a:solidFill>
                  <a:schemeClr val="tx1"/>
                </a:solidFill>
              </a:rPr>
              <a:t>ライブラリ更新前</a:t>
            </a:r>
            <a:endParaRPr lang="en-US" altLang="ja-JP" sz="2400" kern="0" dirty="0">
              <a:solidFill>
                <a:schemeClr val="tx1"/>
              </a:solidFill>
            </a:endParaRPr>
          </a:p>
        </p:txBody>
      </p:sp>
      <p:sp>
        <p:nvSpPr>
          <p:cNvPr id="25" name="正方形/長方形 24"/>
          <p:cNvSpPr/>
          <p:nvPr/>
        </p:nvSpPr>
        <p:spPr>
          <a:xfrm>
            <a:off x="5528895" y="4145002"/>
            <a:ext cx="2500428" cy="3831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kern="0" dirty="0" smtClean="0">
                <a:solidFill>
                  <a:schemeClr val="tx1"/>
                </a:solidFill>
              </a:rPr>
              <a:t>ライブラリ更新後</a:t>
            </a:r>
            <a:endParaRPr lang="en-US" altLang="ja-JP" sz="2400" kern="0" dirty="0">
              <a:solidFill>
                <a:schemeClr val="tx1"/>
              </a:solidFill>
            </a:endParaRPr>
          </a:p>
        </p:txBody>
      </p:sp>
      <p:sp>
        <p:nvSpPr>
          <p:cNvPr id="26" name="右カーブ矢印 25"/>
          <p:cNvSpPr/>
          <p:nvPr/>
        </p:nvSpPr>
        <p:spPr>
          <a:xfrm>
            <a:off x="585324" y="3044673"/>
            <a:ext cx="586197" cy="2434649"/>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7" name="左カーブ矢印 26"/>
          <p:cNvSpPr/>
          <p:nvPr/>
        </p:nvSpPr>
        <p:spPr>
          <a:xfrm>
            <a:off x="7711174" y="3050237"/>
            <a:ext cx="636298" cy="2429085"/>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8" name="コンテンツ プレースホルダー 2"/>
          <p:cNvSpPr txBox="1">
            <a:spLocks/>
          </p:cNvSpPr>
          <p:nvPr/>
        </p:nvSpPr>
        <p:spPr bwMode="auto">
          <a:xfrm>
            <a:off x="-24824" y="3087487"/>
            <a:ext cx="950298" cy="6096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smtClean="0"/>
              <a:t>欠落</a:t>
            </a:r>
            <a:endParaRPr lang="en-US" altLang="ja-JP" sz="2400" kern="0" dirty="0" smtClean="0"/>
          </a:p>
        </p:txBody>
      </p:sp>
      <p:sp>
        <p:nvSpPr>
          <p:cNvPr id="29" name="コンテンツ プレースホルダー 2"/>
          <p:cNvSpPr txBox="1">
            <a:spLocks/>
          </p:cNvSpPr>
          <p:nvPr/>
        </p:nvSpPr>
        <p:spPr bwMode="auto">
          <a:xfrm>
            <a:off x="8273564" y="3148651"/>
            <a:ext cx="950298" cy="6096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smtClean="0"/>
              <a:t>欠落</a:t>
            </a:r>
            <a:endParaRPr lang="en-US" altLang="ja-JP" sz="2400" kern="0" dirty="0" smtClean="0"/>
          </a:p>
        </p:txBody>
      </p:sp>
      <p:sp>
        <p:nvSpPr>
          <p:cNvPr id="30" name="スライド番号プレースホルダー 3"/>
          <p:cNvSpPr txBox="1">
            <a:spLocks/>
          </p:cNvSpPr>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en-US" altLang="ja-JP" dirty="0" smtClean="0"/>
              <a:t>16</a:t>
            </a:r>
            <a:endParaRPr lang="en-US" altLang="ja-JP" dirty="0"/>
          </a:p>
        </p:txBody>
      </p:sp>
      <p:cxnSp>
        <p:nvCxnSpPr>
          <p:cNvPr id="5" name="直線矢印コネクタ 4"/>
          <p:cNvCxnSpPr>
            <a:stCxn id="19" idx="3"/>
            <a:endCxn id="20" idx="1"/>
          </p:cNvCxnSpPr>
          <p:nvPr/>
        </p:nvCxnSpPr>
        <p:spPr>
          <a:xfrm>
            <a:off x="3035651" y="2938897"/>
            <a:ext cx="2811393" cy="1905"/>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2" name="コンテンツ プレースホルダー 2"/>
          <p:cNvSpPr txBox="1">
            <a:spLocks/>
          </p:cNvSpPr>
          <p:nvPr/>
        </p:nvSpPr>
        <p:spPr bwMode="auto">
          <a:xfrm>
            <a:off x="4020356" y="2435056"/>
            <a:ext cx="950298" cy="6096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smtClean="0"/>
              <a:t>一致</a:t>
            </a:r>
            <a:endParaRPr lang="en-US" altLang="ja-JP" sz="2400" kern="0" dirty="0" smtClean="0"/>
          </a:p>
        </p:txBody>
      </p:sp>
      <p:cxnSp>
        <p:nvCxnSpPr>
          <p:cNvPr id="33" name="直線矢印コネクタ 32"/>
          <p:cNvCxnSpPr>
            <a:stCxn id="23" idx="3"/>
            <a:endCxn id="16" idx="1"/>
          </p:cNvCxnSpPr>
          <p:nvPr/>
        </p:nvCxnSpPr>
        <p:spPr>
          <a:xfrm flipV="1">
            <a:off x="3035651" y="5152959"/>
            <a:ext cx="2811393" cy="20097"/>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4" name="コンテンツ プレースホルダー 2"/>
          <p:cNvSpPr txBox="1">
            <a:spLocks/>
          </p:cNvSpPr>
          <p:nvPr/>
        </p:nvSpPr>
        <p:spPr bwMode="auto">
          <a:xfrm>
            <a:off x="4025010" y="4606901"/>
            <a:ext cx="950298" cy="6096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smtClean="0"/>
              <a:t>一致</a:t>
            </a:r>
            <a:endParaRPr lang="en-US" altLang="ja-JP" sz="2400" kern="0" dirty="0" smtClean="0"/>
          </a:p>
        </p:txBody>
      </p:sp>
    </p:spTree>
    <p:extLst>
      <p:ext uri="{BB962C8B-B14F-4D97-AF65-F5344CB8AC3E}">
        <p14:creationId xmlns:p14="http://schemas.microsoft.com/office/powerpoint/2010/main" val="11712722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fade">
                                      <p:cBhvr>
                                        <p:cTn id="10" dur="500"/>
                                        <p:tgtEl>
                                          <p:spTgt spid="3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8"/>
                                        </p:tgtEl>
                                        <p:attrNameLst>
                                          <p:attrName>style.visibility</p:attrName>
                                        </p:attrNameLst>
                                      </p:cBhvr>
                                      <p:to>
                                        <p:strVal val="visible"/>
                                      </p:to>
                                    </p:set>
                                    <p:animEffect transition="in" filter="fade">
                                      <p:cBhvr>
                                        <p:cTn id="15" dur="500"/>
                                        <p:tgtEl>
                                          <p:spTgt spid="28"/>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fade">
                                      <p:cBhvr>
                                        <p:cTn id="18" dur="500"/>
                                        <p:tgtEl>
                                          <p:spTgt spid="26"/>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9"/>
                                        </p:tgtEl>
                                        <p:attrNameLst>
                                          <p:attrName>style.visibility</p:attrName>
                                        </p:attrNameLst>
                                      </p:cBhvr>
                                      <p:to>
                                        <p:strVal val="visible"/>
                                      </p:to>
                                    </p:set>
                                    <p:animEffect transition="in" filter="fade">
                                      <p:cBhvr>
                                        <p:cTn id="21" dur="500"/>
                                        <p:tgtEl>
                                          <p:spTgt spid="29"/>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7"/>
                                        </p:tgtEl>
                                        <p:attrNameLst>
                                          <p:attrName>style.visibility</p:attrName>
                                        </p:attrNameLst>
                                      </p:cBhvr>
                                      <p:to>
                                        <p:strVal val="visible"/>
                                      </p:to>
                                    </p:set>
                                    <p:animEffect transition="in" filter="fade">
                                      <p:cBhvr>
                                        <p:cTn id="24" dur="500"/>
                                        <p:tgtEl>
                                          <p:spTgt spid="27"/>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3"/>
                                        </p:tgtEl>
                                        <p:attrNameLst>
                                          <p:attrName>style.visibility</p:attrName>
                                        </p:attrNameLst>
                                      </p:cBhvr>
                                      <p:to>
                                        <p:strVal val="visible"/>
                                      </p:to>
                                    </p:set>
                                    <p:animEffect transition="in" filter="fade">
                                      <p:cBhvr>
                                        <p:cTn id="29" dur="500"/>
                                        <p:tgtEl>
                                          <p:spTgt spid="33"/>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4"/>
                                        </p:tgtEl>
                                        <p:attrNameLst>
                                          <p:attrName>style.visibility</p:attrName>
                                        </p:attrNameLst>
                                      </p:cBhvr>
                                      <p:to>
                                        <p:strVal val="visible"/>
                                      </p:to>
                                    </p:set>
                                    <p:animEffect transition="in" filter="fade">
                                      <p:cBhvr>
                                        <p:cTn id="32" dur="500"/>
                                        <p:tgtEl>
                                          <p:spTgt spid="34"/>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80"/>
                                        </p:tgtEl>
                                        <p:attrNameLst>
                                          <p:attrName>style.visibility</p:attrName>
                                        </p:attrNameLst>
                                      </p:cBhvr>
                                      <p:to>
                                        <p:strVal val="visible"/>
                                      </p:to>
                                    </p:set>
                                    <p:animEffect transition="in" filter="fade">
                                      <p:cBhvr>
                                        <p:cTn id="35" dur="500"/>
                                        <p:tgtEl>
                                          <p:spTgt spid="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 grpId="0"/>
      <p:bldP spid="26" grpId="0" animBg="1"/>
      <p:bldP spid="27" grpId="0" animBg="1"/>
      <p:bldP spid="28" grpId="0"/>
      <p:bldP spid="29" grpId="0"/>
      <p:bldP spid="32" grpId="0"/>
      <p:bldP spid="3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ケーススタディ：互換性</a:t>
            </a:r>
            <a:r>
              <a:rPr lang="ja-JP" altLang="en-US" dirty="0" smtClean="0"/>
              <a:t>がない例</a:t>
            </a:r>
            <a:endParaRPr kumimoji="1" lang="ja-JP" altLang="en-US" dirty="0"/>
          </a:p>
        </p:txBody>
      </p:sp>
      <p:sp>
        <p:nvSpPr>
          <p:cNvPr id="71" name="コンテンツ プレースホルダー 2"/>
          <p:cNvSpPr txBox="1">
            <a:spLocks/>
          </p:cNvSpPr>
          <p:nvPr/>
        </p:nvSpPr>
        <p:spPr bwMode="auto">
          <a:xfrm>
            <a:off x="2077116" y="1600200"/>
            <a:ext cx="5313577" cy="6096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800" kern="0" dirty="0" smtClean="0"/>
              <a:t>提案手法により得られる依存関係</a:t>
            </a:r>
            <a:endParaRPr lang="en-US" altLang="ja-JP" sz="2800" kern="0" dirty="0" smtClean="0"/>
          </a:p>
        </p:txBody>
      </p:sp>
      <p:sp>
        <p:nvSpPr>
          <p:cNvPr id="76" name="正方形/長方形 75"/>
          <p:cNvSpPr/>
          <p:nvPr/>
        </p:nvSpPr>
        <p:spPr>
          <a:xfrm>
            <a:off x="1352636" y="2488911"/>
            <a:ext cx="1864130" cy="80455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kern="0" dirty="0">
                <a:solidFill>
                  <a:schemeClr val="tx1"/>
                </a:solidFill>
              </a:rPr>
              <a:t>命令</a:t>
            </a:r>
            <a:r>
              <a:rPr lang="en-US" altLang="ja-JP" sz="2000" kern="0" dirty="0">
                <a:solidFill>
                  <a:schemeClr val="tx1"/>
                </a:solidFill>
              </a:rPr>
              <a:t>A</a:t>
            </a:r>
            <a:r>
              <a:rPr lang="ja-JP" altLang="en-US" sz="2000" kern="0" dirty="0">
                <a:solidFill>
                  <a:schemeClr val="tx1"/>
                </a:solidFill>
              </a:rPr>
              <a:t>→命令</a:t>
            </a:r>
            <a:r>
              <a:rPr lang="en-US" altLang="ja-JP" sz="2000" kern="0" dirty="0">
                <a:solidFill>
                  <a:schemeClr val="tx1"/>
                </a:solidFill>
              </a:rPr>
              <a:t>B</a:t>
            </a:r>
          </a:p>
          <a:p>
            <a:r>
              <a:rPr lang="ja-JP" altLang="en-US" sz="2000" kern="0" dirty="0" smtClean="0">
                <a:solidFill>
                  <a:schemeClr val="tx1"/>
                </a:solidFill>
              </a:rPr>
              <a:t>命令</a:t>
            </a:r>
            <a:r>
              <a:rPr lang="en-US" altLang="ja-JP" sz="2000" kern="0" dirty="0">
                <a:solidFill>
                  <a:schemeClr val="tx1"/>
                </a:solidFill>
              </a:rPr>
              <a:t>C</a:t>
            </a:r>
            <a:r>
              <a:rPr lang="ja-JP" altLang="en-US" sz="2000" kern="0" dirty="0" smtClean="0">
                <a:solidFill>
                  <a:schemeClr val="tx1"/>
                </a:solidFill>
              </a:rPr>
              <a:t>→命令</a:t>
            </a:r>
            <a:r>
              <a:rPr lang="en-US" altLang="ja-JP" sz="2000" kern="0" dirty="0">
                <a:solidFill>
                  <a:schemeClr val="tx1"/>
                </a:solidFill>
              </a:rPr>
              <a:t>D</a:t>
            </a:r>
          </a:p>
        </p:txBody>
      </p:sp>
      <p:sp>
        <p:nvSpPr>
          <p:cNvPr id="77" name="正方形/長方形 76"/>
          <p:cNvSpPr/>
          <p:nvPr/>
        </p:nvSpPr>
        <p:spPr>
          <a:xfrm>
            <a:off x="5508076" y="2488911"/>
            <a:ext cx="1864130" cy="119628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kern="0" dirty="0">
                <a:solidFill>
                  <a:schemeClr val="tx1"/>
                </a:solidFill>
              </a:rPr>
              <a:t>命令</a:t>
            </a:r>
            <a:r>
              <a:rPr lang="en-US" altLang="ja-JP" sz="2000" kern="0" dirty="0">
                <a:solidFill>
                  <a:schemeClr val="tx1"/>
                </a:solidFill>
              </a:rPr>
              <a:t>A</a:t>
            </a:r>
            <a:r>
              <a:rPr lang="ja-JP" altLang="en-US" sz="2000" kern="0" dirty="0">
                <a:solidFill>
                  <a:schemeClr val="tx1"/>
                </a:solidFill>
              </a:rPr>
              <a:t>→命令</a:t>
            </a:r>
            <a:r>
              <a:rPr lang="en-US" altLang="ja-JP" sz="2000" kern="0" dirty="0">
                <a:solidFill>
                  <a:schemeClr val="tx1"/>
                </a:solidFill>
              </a:rPr>
              <a:t>B</a:t>
            </a:r>
          </a:p>
          <a:p>
            <a:r>
              <a:rPr lang="ja-JP" altLang="en-US" sz="2000" kern="0" dirty="0" smtClean="0">
                <a:solidFill>
                  <a:schemeClr val="tx1"/>
                </a:solidFill>
              </a:rPr>
              <a:t>命令</a:t>
            </a:r>
            <a:r>
              <a:rPr lang="en-US" altLang="ja-JP" sz="2000" kern="0" dirty="0" smtClean="0">
                <a:solidFill>
                  <a:schemeClr val="tx1"/>
                </a:solidFill>
              </a:rPr>
              <a:t>C</a:t>
            </a:r>
            <a:r>
              <a:rPr lang="ja-JP" altLang="en-US" sz="2000" kern="0" dirty="0" smtClean="0">
                <a:solidFill>
                  <a:schemeClr val="tx1"/>
                </a:solidFill>
              </a:rPr>
              <a:t>→命令</a:t>
            </a:r>
            <a:r>
              <a:rPr lang="en-US" altLang="ja-JP" sz="2000" kern="0" dirty="0">
                <a:solidFill>
                  <a:schemeClr val="tx1"/>
                </a:solidFill>
              </a:rPr>
              <a:t>D</a:t>
            </a:r>
          </a:p>
          <a:p>
            <a:r>
              <a:rPr lang="ja-JP" altLang="en-US" sz="2000" kern="0" dirty="0" smtClean="0">
                <a:solidFill>
                  <a:srgbClr val="FF0000"/>
                </a:solidFill>
              </a:rPr>
              <a:t>命令</a:t>
            </a:r>
            <a:r>
              <a:rPr lang="en-US" altLang="ja-JP" sz="2000" kern="0" dirty="0" smtClean="0">
                <a:solidFill>
                  <a:srgbClr val="FF0000"/>
                </a:solidFill>
              </a:rPr>
              <a:t>E</a:t>
            </a:r>
            <a:r>
              <a:rPr lang="ja-JP" altLang="en-US" sz="2000" kern="0" dirty="0" smtClean="0">
                <a:solidFill>
                  <a:srgbClr val="FF0000"/>
                </a:solidFill>
              </a:rPr>
              <a:t>→命令</a:t>
            </a:r>
            <a:r>
              <a:rPr lang="en-US" altLang="ja-JP" sz="2000" kern="0" dirty="0">
                <a:solidFill>
                  <a:srgbClr val="FF0000"/>
                </a:solidFill>
              </a:rPr>
              <a:t>F</a:t>
            </a:r>
          </a:p>
        </p:txBody>
      </p:sp>
      <p:sp>
        <p:nvSpPr>
          <p:cNvPr id="78" name="正方形/長方形 77"/>
          <p:cNvSpPr/>
          <p:nvPr/>
        </p:nvSpPr>
        <p:spPr>
          <a:xfrm>
            <a:off x="1034487" y="2163965"/>
            <a:ext cx="2500428" cy="3831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kern="0" dirty="0" smtClean="0">
                <a:solidFill>
                  <a:schemeClr val="tx1"/>
                </a:solidFill>
              </a:rPr>
              <a:t>ライブラリ更新前</a:t>
            </a:r>
            <a:endParaRPr lang="en-US" altLang="ja-JP" sz="2400" kern="0" dirty="0">
              <a:solidFill>
                <a:schemeClr val="tx1"/>
              </a:solidFill>
            </a:endParaRPr>
          </a:p>
        </p:txBody>
      </p:sp>
      <p:sp>
        <p:nvSpPr>
          <p:cNvPr id="79" name="正方形/長方形 78"/>
          <p:cNvSpPr/>
          <p:nvPr/>
        </p:nvSpPr>
        <p:spPr>
          <a:xfrm>
            <a:off x="5189927" y="2134212"/>
            <a:ext cx="2500428" cy="3831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kern="0" dirty="0" smtClean="0">
                <a:solidFill>
                  <a:schemeClr val="tx1"/>
                </a:solidFill>
              </a:rPr>
              <a:t>ライブラリ更新後</a:t>
            </a:r>
            <a:endParaRPr lang="en-US" altLang="ja-JP" sz="2400" kern="0" dirty="0">
              <a:solidFill>
                <a:schemeClr val="tx1"/>
              </a:solidFill>
            </a:endParaRPr>
          </a:p>
        </p:txBody>
      </p:sp>
      <p:sp>
        <p:nvSpPr>
          <p:cNvPr id="5" name="コンテンツ プレースホルダー 4"/>
          <p:cNvSpPr>
            <a:spLocks noGrp="1"/>
          </p:cNvSpPr>
          <p:nvPr>
            <p:ph idx="1"/>
          </p:nvPr>
        </p:nvSpPr>
        <p:spPr>
          <a:xfrm>
            <a:off x="423711" y="4146850"/>
            <a:ext cx="8620386" cy="2161875"/>
          </a:xfrm>
        </p:spPr>
        <p:txBody>
          <a:bodyPr/>
          <a:lstStyle/>
          <a:p>
            <a:pPr marL="0" indent="0">
              <a:buNone/>
            </a:pPr>
            <a:r>
              <a:rPr kumimoji="1" lang="ja-JP" altLang="en-US" sz="2800" dirty="0" smtClean="0"/>
              <a:t>更新前後で依存関係に差分を発見した</a:t>
            </a:r>
            <a:endParaRPr kumimoji="1" lang="en-US" altLang="ja-JP" sz="2800" dirty="0" smtClean="0"/>
          </a:p>
          <a:p>
            <a:pPr marL="0" indent="0">
              <a:buNone/>
            </a:pPr>
            <a:r>
              <a:rPr lang="ja-JP" altLang="en-US" sz="2800" dirty="0" smtClean="0"/>
              <a:t>→互換性がなかった命令をたどることで，</a:t>
            </a:r>
            <a:r>
              <a:rPr lang="en-US" altLang="ja-JP" sz="2800" dirty="0" smtClean="0"/>
              <a:t/>
            </a:r>
            <a:br>
              <a:rPr lang="en-US" altLang="ja-JP" sz="2800" dirty="0" smtClean="0"/>
            </a:br>
            <a:r>
              <a:rPr lang="ja-JP" altLang="en-US" sz="2800" dirty="0" smtClean="0"/>
              <a:t>　 </a:t>
            </a:r>
            <a:r>
              <a:rPr lang="ja-JP" altLang="en-US" sz="2800" u="sng" dirty="0" smtClean="0"/>
              <a:t>バグレポートに記載</a:t>
            </a:r>
            <a:r>
              <a:rPr lang="ja-JP" altLang="en-US" sz="2800" u="sng" dirty="0" smtClean="0"/>
              <a:t>された後方非互換性</a:t>
            </a:r>
            <a:r>
              <a:rPr lang="ja-JP" altLang="en-US" sz="2800" u="sng" dirty="0" smtClean="0"/>
              <a:t>を発見できた</a:t>
            </a:r>
            <a:endParaRPr lang="en-US" altLang="ja-JP" sz="2800" u="sng" dirty="0" smtClean="0"/>
          </a:p>
          <a:p>
            <a:pPr marL="0" indent="0">
              <a:buNone/>
            </a:pPr>
            <a:r>
              <a:rPr kumimoji="1" lang="ja-JP" altLang="en-US" sz="2800" dirty="0" smtClean="0"/>
              <a:t>→後方互換性</a:t>
            </a:r>
            <a:r>
              <a:rPr kumimoji="1" lang="ja-JP" altLang="en-US" sz="2800" dirty="0" smtClean="0"/>
              <a:t>テストへの適用可能性を確認した</a:t>
            </a:r>
            <a:endParaRPr kumimoji="1" lang="ja-JP" altLang="en-US" sz="2800" dirty="0"/>
          </a:p>
        </p:txBody>
      </p:sp>
      <p:sp>
        <p:nvSpPr>
          <p:cNvPr id="10" name="スライド番号プレースホルダー 3"/>
          <p:cNvSpPr>
            <a:spLocks noGrp="1"/>
          </p:cNvSpPr>
          <p:nvPr>
            <p:ph type="sldNum" sz="quarter" idx="12"/>
          </p:nvPr>
        </p:nvSpPr>
        <p:spPr>
          <a:xfrm>
            <a:off x="7597775" y="6308725"/>
            <a:ext cx="1150938" cy="288925"/>
          </a:xfrm>
        </p:spPr>
        <p:txBody>
          <a:bodyPr/>
          <a:lstStyle/>
          <a:p>
            <a:r>
              <a:rPr lang="en-US" altLang="ja-JP" dirty="0" smtClean="0"/>
              <a:t>17</a:t>
            </a:r>
            <a:endParaRPr lang="en-US" altLang="ja-JP" dirty="0"/>
          </a:p>
        </p:txBody>
      </p:sp>
    </p:spTree>
    <p:extLst>
      <p:ext uri="{BB962C8B-B14F-4D97-AF65-F5344CB8AC3E}">
        <p14:creationId xmlns:p14="http://schemas.microsoft.com/office/powerpoint/2010/main" val="31773906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a:t>
            </a:r>
            <a:endParaRPr lang="en-US" altLang="ja-JP" dirty="0"/>
          </a:p>
        </p:txBody>
      </p:sp>
      <p:sp>
        <p:nvSpPr>
          <p:cNvPr id="3" name="コンテンツ プレースホルダー 2"/>
          <p:cNvSpPr>
            <a:spLocks noGrp="1"/>
          </p:cNvSpPr>
          <p:nvPr>
            <p:ph idx="1"/>
          </p:nvPr>
        </p:nvSpPr>
        <p:spPr>
          <a:xfrm>
            <a:off x="457199" y="1600200"/>
            <a:ext cx="8291514" cy="4525963"/>
          </a:xfrm>
        </p:spPr>
        <p:txBody>
          <a:bodyPr/>
          <a:lstStyle/>
          <a:p>
            <a:r>
              <a:rPr lang="ja-JP" altLang="en-US" sz="2800" dirty="0" smtClean="0"/>
              <a:t>限られた保存領域</a:t>
            </a:r>
            <a:r>
              <a:rPr lang="ja-JP" altLang="en-US" sz="2800" dirty="0"/>
              <a:t>を使用する実行</a:t>
            </a:r>
            <a:r>
              <a:rPr lang="ja-JP" altLang="en-US" sz="2800" dirty="0" smtClean="0"/>
              <a:t>トレース記録手法を提案</a:t>
            </a:r>
            <a:r>
              <a:rPr lang="ja-JP" altLang="en-US" sz="2800" dirty="0" smtClean="0"/>
              <a:t>し，その</a:t>
            </a:r>
            <a:r>
              <a:rPr lang="ja-JP" altLang="en-US" sz="2800" dirty="0"/>
              <a:t>評価</a:t>
            </a:r>
            <a:r>
              <a:rPr lang="ja-JP" altLang="en-US" sz="2800" dirty="0" smtClean="0"/>
              <a:t>を行った</a:t>
            </a:r>
            <a:endParaRPr lang="en-US" altLang="ja-JP" sz="2800" dirty="0" smtClean="0"/>
          </a:p>
          <a:p>
            <a:endParaRPr lang="en-US" altLang="ja-JP" sz="2800" dirty="0" smtClean="0"/>
          </a:p>
          <a:p>
            <a:r>
              <a:rPr lang="ja-JP" altLang="en-US" sz="2800" dirty="0" smtClean="0"/>
              <a:t>網羅的</a:t>
            </a:r>
            <a:r>
              <a:rPr lang="ja-JP" altLang="en-US" sz="2800" dirty="0" smtClean="0"/>
              <a:t>な</a:t>
            </a:r>
            <a:r>
              <a:rPr lang="ja-JP" altLang="en-US" sz="2800" dirty="0"/>
              <a:t>ロギング</a:t>
            </a:r>
            <a:r>
              <a:rPr lang="ja-JP" altLang="en-US" sz="2800" dirty="0" smtClean="0"/>
              <a:t>から</a:t>
            </a:r>
            <a:r>
              <a:rPr lang="en-US" altLang="ja-JP" sz="2800" dirty="0" smtClean="0"/>
              <a:t>99</a:t>
            </a:r>
            <a:r>
              <a:rPr lang="ja-JP" altLang="en-US" sz="2800" dirty="0" smtClean="0"/>
              <a:t>～</a:t>
            </a:r>
            <a:r>
              <a:rPr lang="en-US" altLang="ja-JP" sz="2800" dirty="0" smtClean="0"/>
              <a:t>99.9</a:t>
            </a:r>
            <a:r>
              <a:rPr lang="ja-JP" altLang="en-US" sz="2800" dirty="0" smtClean="0"/>
              <a:t>％</a:t>
            </a:r>
            <a:r>
              <a:rPr lang="ja-JP" altLang="en-US" sz="2800" dirty="0" smtClean="0"/>
              <a:t>の削減率で</a:t>
            </a:r>
            <a:r>
              <a:rPr lang="ja-JP" altLang="en-US" sz="2800" dirty="0" smtClean="0"/>
              <a:t>，</a:t>
            </a:r>
            <a:r>
              <a:rPr lang="en-US" altLang="ja-JP" sz="2800" dirty="0" smtClean="0"/>
              <a:t/>
            </a:r>
            <a:br>
              <a:rPr lang="en-US" altLang="ja-JP" sz="2800" dirty="0" smtClean="0"/>
            </a:br>
            <a:r>
              <a:rPr lang="ja-JP" altLang="en-US" sz="2800" dirty="0" smtClean="0"/>
              <a:t>適合率が</a:t>
            </a:r>
            <a:r>
              <a:rPr lang="en-US" altLang="ja-JP" sz="2800" dirty="0" smtClean="0"/>
              <a:t>0.9</a:t>
            </a:r>
            <a:r>
              <a:rPr lang="ja-JP" altLang="en-US" sz="2800" dirty="0" err="1" smtClean="0"/>
              <a:t>，</a:t>
            </a:r>
            <a:r>
              <a:rPr lang="ja-JP" altLang="en-US" sz="2800" dirty="0" smtClean="0"/>
              <a:t>再現率が</a:t>
            </a:r>
            <a:r>
              <a:rPr lang="en-US" altLang="ja-JP" sz="2800" dirty="0" smtClean="0"/>
              <a:t>0.8</a:t>
            </a:r>
            <a:r>
              <a:rPr lang="ja-JP" altLang="en-US" sz="2800" dirty="0" smtClean="0"/>
              <a:t>程度の高い</a:t>
            </a:r>
            <a:r>
              <a:rPr lang="ja-JP" altLang="en-US" sz="2800" dirty="0"/>
              <a:t>精度</a:t>
            </a:r>
            <a:r>
              <a:rPr lang="ja-JP" altLang="en-US" sz="2800" dirty="0" smtClean="0"/>
              <a:t>の</a:t>
            </a:r>
            <a:r>
              <a:rPr lang="en-US" altLang="ja-JP" sz="2800" dirty="0" smtClean="0"/>
              <a:t/>
            </a:r>
            <a:br>
              <a:rPr lang="en-US" altLang="ja-JP" sz="2800" dirty="0" smtClean="0"/>
            </a:br>
            <a:r>
              <a:rPr lang="ja-JP" altLang="en-US" sz="2800" dirty="0" smtClean="0"/>
              <a:t>データ</a:t>
            </a:r>
            <a:r>
              <a:rPr lang="ja-JP" altLang="en-US" sz="2800" dirty="0"/>
              <a:t>依存関係</a:t>
            </a:r>
            <a:r>
              <a:rPr lang="ja-JP" altLang="en-US" sz="2800" dirty="0" smtClean="0"/>
              <a:t>を維持することを確認した</a:t>
            </a:r>
            <a:endParaRPr lang="en-US" altLang="ja-JP" sz="2800" dirty="0" smtClean="0"/>
          </a:p>
          <a:p>
            <a:endParaRPr lang="en-US" altLang="ja-JP" sz="2800" dirty="0" smtClean="0"/>
          </a:p>
          <a:p>
            <a:r>
              <a:rPr lang="ja-JP" altLang="en-US" sz="2800" dirty="0" smtClean="0"/>
              <a:t>ライブラリの後方互換性テストに適用し，有用性の確認を行った</a:t>
            </a:r>
            <a:endParaRPr lang="en-US" altLang="ja-JP" sz="2800" dirty="0" smtClean="0"/>
          </a:p>
          <a:p>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18</a:t>
            </a:fld>
            <a:endParaRPr lang="en-US" altLang="ja-JP"/>
          </a:p>
        </p:txBody>
      </p:sp>
    </p:spTree>
    <p:extLst>
      <p:ext uri="{BB962C8B-B14F-4D97-AF65-F5344CB8AC3E}">
        <p14:creationId xmlns:p14="http://schemas.microsoft.com/office/powerpoint/2010/main" val="11342352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1600200"/>
            <a:ext cx="8229600" cy="471001"/>
          </a:xfrm>
        </p:spPr>
        <p:txBody>
          <a:bodyPr/>
          <a:lstStyle/>
          <a:p>
            <a:pPr marL="0" indent="0">
              <a:buNone/>
            </a:pPr>
            <a:r>
              <a:rPr lang="ja-JP" altLang="en-US" sz="2800" dirty="0" smtClean="0"/>
              <a:t>調査方法：実行トレース</a:t>
            </a:r>
            <a:r>
              <a:rPr lang="ja-JP" altLang="en-US" sz="2800" dirty="0"/>
              <a:t>の</a:t>
            </a:r>
            <a:r>
              <a:rPr lang="ja-JP" altLang="en-US" sz="2800" dirty="0" smtClean="0"/>
              <a:t>記録量を同一にして比較</a:t>
            </a:r>
            <a:endParaRPr lang="en-US" altLang="ja-JP" sz="2800" dirty="0" smtClean="0"/>
          </a:p>
          <a:p>
            <a:pPr marL="0" indent="0">
              <a:buNone/>
            </a:pPr>
            <a:endParaRPr lang="en-US" altLang="ja-JP" sz="2800" dirty="0" smtClean="0"/>
          </a:p>
          <a:p>
            <a:pPr marL="0" indent="0">
              <a:buNone/>
            </a:pPr>
            <a:endParaRPr lang="en-US" altLang="ja-JP" sz="2800" dirty="0" smtClean="0"/>
          </a:p>
          <a:p>
            <a:pPr marL="0" indent="0">
              <a:buNone/>
            </a:pPr>
            <a:endParaRPr lang="en-US" altLang="ja-JP" sz="2800" dirty="0"/>
          </a:p>
          <a:p>
            <a:pPr marL="0" indent="0">
              <a:buNone/>
            </a:pPr>
            <a:endParaRPr lang="en-US" altLang="ja-JP" sz="2800" dirty="0"/>
          </a:p>
        </p:txBody>
      </p:sp>
      <p:sp>
        <p:nvSpPr>
          <p:cNvPr id="2" name="タイトル 1"/>
          <p:cNvSpPr>
            <a:spLocks noGrp="1"/>
          </p:cNvSpPr>
          <p:nvPr>
            <p:ph type="title"/>
          </p:nvPr>
        </p:nvSpPr>
        <p:spPr/>
        <p:txBody>
          <a:bodyPr/>
          <a:lstStyle/>
          <a:p>
            <a:r>
              <a:rPr lang="ja-JP" altLang="en-US" dirty="0" smtClean="0"/>
              <a:t>データ依存</a:t>
            </a:r>
            <a:r>
              <a:rPr lang="ja-JP" altLang="en-US" dirty="0"/>
              <a:t>関係</a:t>
            </a:r>
            <a:r>
              <a:rPr lang="ja-JP" altLang="en-US" dirty="0" smtClean="0"/>
              <a:t>の精度：結果</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19</a:t>
            </a:fld>
            <a:endParaRPr lang="en-US" altLang="ja-JP"/>
          </a:p>
        </p:txBody>
      </p:sp>
      <p:sp>
        <p:nvSpPr>
          <p:cNvPr id="10" name="コンテンツ プレースホルダー 2"/>
          <p:cNvSpPr txBox="1">
            <a:spLocks/>
          </p:cNvSpPr>
          <p:nvPr/>
        </p:nvSpPr>
        <p:spPr bwMode="auto">
          <a:xfrm>
            <a:off x="556719" y="5510140"/>
            <a:ext cx="8388404" cy="4710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800" dirty="0" smtClean="0"/>
              <a:t>提案手法</a:t>
            </a:r>
            <a:r>
              <a:rPr lang="ja-JP" altLang="en-US" sz="2800" kern="0" dirty="0" smtClean="0"/>
              <a:t>において高い精度を示した</a:t>
            </a:r>
            <a:endParaRPr lang="en-US" altLang="ja-JP" sz="2800" kern="0" dirty="0" smtClean="0"/>
          </a:p>
        </p:txBody>
      </p:sp>
      <p:sp>
        <p:nvSpPr>
          <p:cNvPr id="21" name="コンテンツ プレースホルダー 2"/>
          <p:cNvSpPr txBox="1">
            <a:spLocks/>
          </p:cNvSpPr>
          <p:nvPr/>
        </p:nvSpPr>
        <p:spPr bwMode="auto">
          <a:xfrm>
            <a:off x="392288" y="2246131"/>
            <a:ext cx="8552835" cy="113132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800" kern="0" dirty="0" smtClean="0"/>
              <a:t>適合率：データ依存関係の正しさ</a:t>
            </a:r>
            <a:endParaRPr lang="en-US" altLang="ja-JP" sz="2800" kern="0" dirty="0" smtClean="0"/>
          </a:p>
          <a:p>
            <a:pPr marL="0" indent="0">
              <a:buNone/>
            </a:pPr>
            <a:r>
              <a:rPr lang="ja-JP" altLang="en-US" sz="2800" kern="0" dirty="0" smtClean="0"/>
              <a:t>再現率：データ依存関係の発見率</a:t>
            </a:r>
            <a:endParaRPr lang="en-US" altLang="ja-JP" sz="2800" kern="0" dirty="0"/>
          </a:p>
        </p:txBody>
      </p:sp>
      <p:graphicFrame>
        <p:nvGraphicFramePr>
          <p:cNvPr id="5" name="表 4"/>
          <p:cNvGraphicFramePr>
            <a:graphicFrameLocks noGrp="1"/>
          </p:cNvGraphicFramePr>
          <p:nvPr>
            <p:extLst/>
          </p:nvPr>
        </p:nvGraphicFramePr>
        <p:xfrm>
          <a:off x="556719" y="3705042"/>
          <a:ext cx="7547155" cy="1600055"/>
        </p:xfrm>
        <a:graphic>
          <a:graphicData uri="http://schemas.openxmlformats.org/drawingml/2006/table">
            <a:tbl>
              <a:tblPr firstRow="1" bandRow="1">
                <a:tableStyleId>{5C22544A-7EE6-4342-B048-85BDC9FD1C3A}</a:tableStyleId>
              </a:tblPr>
              <a:tblGrid>
                <a:gridCol w="3479838">
                  <a:extLst>
                    <a:ext uri="{9D8B030D-6E8A-4147-A177-3AD203B41FA5}">
                      <a16:colId xmlns:a16="http://schemas.microsoft.com/office/drawing/2014/main" xmlns="" val="20000"/>
                    </a:ext>
                  </a:extLst>
                </a:gridCol>
                <a:gridCol w="1312447">
                  <a:extLst>
                    <a:ext uri="{9D8B030D-6E8A-4147-A177-3AD203B41FA5}">
                      <a16:colId xmlns:a16="http://schemas.microsoft.com/office/drawing/2014/main" xmlns="" val="20001"/>
                    </a:ext>
                  </a:extLst>
                </a:gridCol>
                <a:gridCol w="1377435">
                  <a:extLst>
                    <a:ext uri="{9D8B030D-6E8A-4147-A177-3AD203B41FA5}">
                      <a16:colId xmlns:a16="http://schemas.microsoft.com/office/drawing/2014/main" xmlns="" val="20002"/>
                    </a:ext>
                  </a:extLst>
                </a:gridCol>
                <a:gridCol w="1377435">
                  <a:extLst>
                    <a:ext uri="{9D8B030D-6E8A-4147-A177-3AD203B41FA5}">
                      <a16:colId xmlns:a16="http://schemas.microsoft.com/office/drawing/2014/main" xmlns="" val="20003"/>
                    </a:ext>
                  </a:extLst>
                </a:gridCol>
              </a:tblGrid>
              <a:tr h="518507">
                <a:tc>
                  <a:txBody>
                    <a:bodyPr/>
                    <a:lstStyle/>
                    <a:p>
                      <a:endParaRPr kumimoji="1" lang="ja-JP" altLang="en-US" sz="2300" dirty="0">
                        <a:solidFill>
                          <a:schemeClr val="tx1"/>
                        </a:solidFill>
                      </a:endParaRPr>
                    </a:p>
                  </a:txBody>
                  <a:tcPr marL="103701" marR="103701" marT="51851" marB="51851"/>
                </a:tc>
                <a:tc>
                  <a:txBody>
                    <a:bodyPr/>
                    <a:lstStyle/>
                    <a:p>
                      <a:r>
                        <a:rPr kumimoji="1" lang="ja-JP" altLang="en-US" sz="2400" b="0" dirty="0" smtClean="0">
                          <a:solidFill>
                            <a:schemeClr val="tx1"/>
                          </a:solidFill>
                        </a:rPr>
                        <a:t>適合率</a:t>
                      </a:r>
                      <a:endParaRPr kumimoji="1" lang="ja-JP" altLang="en-US" sz="2400" b="0" dirty="0">
                        <a:solidFill>
                          <a:schemeClr val="tx1"/>
                        </a:solidFill>
                      </a:endParaRPr>
                    </a:p>
                  </a:txBody>
                  <a:tcPr marL="103701" marR="103701" marT="51851" marB="51851"/>
                </a:tc>
                <a:tc>
                  <a:txBody>
                    <a:bodyPr/>
                    <a:lstStyle/>
                    <a:p>
                      <a:r>
                        <a:rPr kumimoji="1" lang="ja-JP" altLang="en-US" sz="2400" b="0" dirty="0" smtClean="0">
                          <a:solidFill>
                            <a:schemeClr val="tx1"/>
                          </a:solidFill>
                        </a:rPr>
                        <a:t>再現率</a:t>
                      </a:r>
                      <a:endParaRPr kumimoji="1" lang="ja-JP" altLang="en-US" sz="2400" b="0" dirty="0">
                        <a:solidFill>
                          <a:schemeClr val="tx1"/>
                        </a:solidFill>
                      </a:endParaRPr>
                    </a:p>
                  </a:txBody>
                  <a:tcPr marL="103701" marR="103701" marT="51851" marB="51851"/>
                </a:tc>
                <a:tc>
                  <a:txBody>
                    <a:bodyPr/>
                    <a:lstStyle/>
                    <a:p>
                      <a:r>
                        <a:rPr kumimoji="1" lang="en-US" altLang="ja-JP" sz="2400" b="0" dirty="0" smtClean="0">
                          <a:solidFill>
                            <a:schemeClr val="tx1"/>
                          </a:solidFill>
                        </a:rPr>
                        <a:t>F</a:t>
                      </a:r>
                      <a:r>
                        <a:rPr kumimoji="1" lang="ja-JP" altLang="en-US" sz="2400" b="0" dirty="0" smtClean="0">
                          <a:solidFill>
                            <a:schemeClr val="tx1"/>
                          </a:solidFill>
                        </a:rPr>
                        <a:t>値</a:t>
                      </a:r>
                      <a:endParaRPr kumimoji="1" lang="ja-JP" altLang="en-US" sz="2400" b="0" dirty="0">
                        <a:solidFill>
                          <a:schemeClr val="tx1"/>
                        </a:solidFill>
                      </a:endParaRPr>
                    </a:p>
                  </a:txBody>
                  <a:tcPr marL="103701" marR="103701" marT="51851" marB="51851"/>
                </a:tc>
                <a:extLst>
                  <a:ext uri="{0D108BD9-81ED-4DB2-BD59-A6C34878D82A}">
                    <a16:rowId xmlns:a16="http://schemas.microsoft.com/office/drawing/2014/main" xmlns="" val="10000"/>
                  </a:ext>
                </a:extLst>
              </a:tr>
              <a:tr h="563041">
                <a:tc>
                  <a:txBody>
                    <a:bodyPr/>
                    <a:lstStyle/>
                    <a:p>
                      <a:r>
                        <a:rPr lang="ja-JP" altLang="en-US" sz="2300" dirty="0" smtClean="0"/>
                        <a:t>提案手法</a:t>
                      </a:r>
                      <a:endParaRPr kumimoji="1" lang="ja-JP" altLang="en-US" sz="2300" dirty="0">
                        <a:solidFill>
                          <a:schemeClr val="tx1"/>
                        </a:solidFill>
                      </a:endParaRPr>
                    </a:p>
                  </a:txBody>
                  <a:tcPr marL="103701" marR="103701" marT="51851" marB="51851"/>
                </a:tc>
                <a:tc>
                  <a:txBody>
                    <a:bodyPr/>
                    <a:lstStyle/>
                    <a:p>
                      <a:pPr algn="r"/>
                      <a:r>
                        <a:rPr kumimoji="1" lang="en-US" altLang="ja-JP" sz="2400" dirty="0" smtClean="0">
                          <a:solidFill>
                            <a:schemeClr val="tx1"/>
                          </a:solidFill>
                        </a:rPr>
                        <a:t>0.903 </a:t>
                      </a:r>
                      <a:endParaRPr kumimoji="1" lang="ja-JP" altLang="en-US" sz="2400" dirty="0">
                        <a:solidFill>
                          <a:schemeClr val="tx1"/>
                        </a:solidFill>
                      </a:endParaRPr>
                    </a:p>
                  </a:txBody>
                  <a:tcPr marL="103701" marR="103701" marT="51851" marB="51851"/>
                </a:tc>
                <a:tc>
                  <a:txBody>
                    <a:bodyPr/>
                    <a:lstStyle/>
                    <a:p>
                      <a:pPr algn="r"/>
                      <a:r>
                        <a:rPr kumimoji="1" lang="en-US" altLang="ja-JP" sz="2400" dirty="0" smtClean="0">
                          <a:solidFill>
                            <a:schemeClr val="tx1"/>
                          </a:solidFill>
                        </a:rPr>
                        <a:t>0.782</a:t>
                      </a:r>
                      <a:endParaRPr kumimoji="1" lang="ja-JP" altLang="en-US" sz="2400" dirty="0">
                        <a:solidFill>
                          <a:schemeClr val="tx1"/>
                        </a:solidFill>
                      </a:endParaRPr>
                    </a:p>
                  </a:txBody>
                  <a:tcPr marL="103701" marR="103701" marT="51851" marB="51851"/>
                </a:tc>
                <a:tc>
                  <a:txBody>
                    <a:bodyPr/>
                    <a:lstStyle/>
                    <a:p>
                      <a:r>
                        <a:rPr kumimoji="1" lang="en-US" altLang="ja-JP" sz="2400" dirty="0" smtClean="0">
                          <a:solidFill>
                            <a:schemeClr val="tx1"/>
                          </a:solidFill>
                        </a:rPr>
                        <a:t>0.838</a:t>
                      </a:r>
                      <a:endParaRPr kumimoji="1" lang="ja-JP" altLang="en-US" sz="2400" dirty="0">
                        <a:solidFill>
                          <a:schemeClr val="tx1"/>
                        </a:solidFill>
                      </a:endParaRPr>
                    </a:p>
                  </a:txBody>
                  <a:tcPr marL="103701" marR="103701" marT="51851" marB="51851"/>
                </a:tc>
                <a:extLst>
                  <a:ext uri="{0D108BD9-81ED-4DB2-BD59-A6C34878D82A}">
                    <a16:rowId xmlns:a16="http://schemas.microsoft.com/office/drawing/2014/main" xmlns="" val="10001"/>
                  </a:ext>
                </a:extLst>
              </a:tr>
              <a:tr h="518507">
                <a:tc>
                  <a:txBody>
                    <a:bodyPr/>
                    <a:lstStyle/>
                    <a:p>
                      <a:r>
                        <a:rPr lang="ja-JP" altLang="en-US" sz="2300" dirty="0" smtClean="0"/>
                        <a:t>一般的な手法</a:t>
                      </a:r>
                      <a:endParaRPr kumimoji="1" lang="ja-JP" altLang="en-US" sz="2300" dirty="0">
                        <a:solidFill>
                          <a:schemeClr val="tx1"/>
                        </a:solidFill>
                      </a:endParaRPr>
                    </a:p>
                  </a:txBody>
                  <a:tcPr marL="103701" marR="103701" marT="51851" marB="51851"/>
                </a:tc>
                <a:tc>
                  <a:txBody>
                    <a:bodyPr/>
                    <a:lstStyle/>
                    <a:p>
                      <a:pPr algn="r"/>
                      <a:r>
                        <a:rPr kumimoji="1" lang="en-US" altLang="ja-JP" sz="2400" dirty="0" smtClean="0">
                          <a:solidFill>
                            <a:schemeClr val="tx1"/>
                          </a:solidFill>
                        </a:rPr>
                        <a:t>1.000</a:t>
                      </a:r>
                      <a:endParaRPr kumimoji="1" lang="ja-JP" altLang="en-US" sz="2400" dirty="0">
                        <a:solidFill>
                          <a:schemeClr val="tx1"/>
                        </a:solidFill>
                      </a:endParaRPr>
                    </a:p>
                  </a:txBody>
                  <a:tcPr marL="103701" marR="103701" marT="51851" marB="51851"/>
                </a:tc>
                <a:tc>
                  <a:txBody>
                    <a:bodyPr/>
                    <a:lstStyle/>
                    <a:p>
                      <a:pPr algn="r"/>
                      <a:r>
                        <a:rPr kumimoji="1" lang="en-US" altLang="ja-JP" sz="2400" dirty="0" smtClean="0">
                          <a:solidFill>
                            <a:schemeClr val="tx1"/>
                          </a:solidFill>
                        </a:rPr>
                        <a:t>0.060</a:t>
                      </a:r>
                      <a:endParaRPr kumimoji="1" lang="ja-JP" altLang="en-US" sz="2400" dirty="0">
                        <a:solidFill>
                          <a:schemeClr val="tx1"/>
                        </a:solidFill>
                      </a:endParaRPr>
                    </a:p>
                  </a:txBody>
                  <a:tcPr marL="103701" marR="103701" marT="51851" marB="51851"/>
                </a:tc>
                <a:tc>
                  <a:txBody>
                    <a:bodyPr/>
                    <a:lstStyle/>
                    <a:p>
                      <a:r>
                        <a:rPr kumimoji="1" lang="en-US" altLang="ja-JP" sz="2400" dirty="0" smtClean="0">
                          <a:solidFill>
                            <a:schemeClr val="tx1"/>
                          </a:solidFill>
                        </a:rPr>
                        <a:t>0.114</a:t>
                      </a:r>
                      <a:endParaRPr kumimoji="1" lang="ja-JP" altLang="en-US" sz="2400" dirty="0">
                        <a:solidFill>
                          <a:schemeClr val="tx1"/>
                        </a:solidFill>
                      </a:endParaRPr>
                    </a:p>
                  </a:txBody>
                  <a:tcPr marL="103701" marR="103701" marT="51851" marB="51851"/>
                </a:tc>
                <a:extLst>
                  <a:ext uri="{0D108BD9-81ED-4DB2-BD59-A6C34878D82A}">
                    <a16:rowId xmlns:a16="http://schemas.microsoft.com/office/drawing/2014/main" xmlns="" val="10002"/>
                  </a:ext>
                </a:extLst>
              </a:tr>
            </a:tbl>
          </a:graphicData>
        </a:graphic>
      </p:graphicFrame>
      <p:sp>
        <p:nvSpPr>
          <p:cNvPr id="9" name="正方形/長方形 8"/>
          <p:cNvSpPr/>
          <p:nvPr/>
        </p:nvSpPr>
        <p:spPr>
          <a:xfrm rot="5400000">
            <a:off x="4031558" y="731403"/>
            <a:ext cx="597476" cy="754715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35391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ロギングとその問題</a:t>
            </a:r>
            <a:endParaRPr kumimoji="1" lang="ja-JP" altLang="en-US" dirty="0"/>
          </a:p>
        </p:txBody>
      </p:sp>
      <p:sp>
        <p:nvSpPr>
          <p:cNvPr id="3" name="コンテンツ プレースホルダー 2"/>
          <p:cNvSpPr>
            <a:spLocks noGrp="1"/>
          </p:cNvSpPr>
          <p:nvPr>
            <p:ph idx="1"/>
          </p:nvPr>
        </p:nvSpPr>
        <p:spPr>
          <a:xfrm>
            <a:off x="457200" y="1600200"/>
            <a:ext cx="8769096" cy="4525963"/>
          </a:xfrm>
        </p:spPr>
        <p:txBody>
          <a:bodyPr/>
          <a:lstStyle/>
          <a:p>
            <a:r>
              <a:rPr lang="ja-JP" altLang="en-US" sz="2800" dirty="0" smtClean="0"/>
              <a:t>変数の値やメッセージの情報を出力</a:t>
            </a:r>
            <a:r>
              <a:rPr lang="ja-JP" altLang="en-US" sz="2800" dirty="0" smtClean="0"/>
              <a:t>できる</a:t>
            </a:r>
            <a:endParaRPr lang="en-US" altLang="ja-JP" sz="2800" dirty="0" smtClean="0"/>
          </a:p>
          <a:p>
            <a:pPr lvl="1"/>
            <a:endParaRPr lang="en-US" altLang="ja-JP" sz="2800" dirty="0" smtClean="0"/>
          </a:p>
          <a:p>
            <a:r>
              <a:rPr lang="ja-JP" altLang="en-US" sz="2800" dirty="0" smtClean="0"/>
              <a:t>ログで十分な情報が得られるとは限らない</a:t>
            </a:r>
            <a:endParaRPr lang="en-US" altLang="ja-JP" sz="2800" dirty="0" smtClean="0"/>
          </a:p>
          <a:p>
            <a:pPr lvl="1"/>
            <a:r>
              <a:rPr lang="ja-JP" altLang="en-US" sz="2400" dirty="0" smtClean="0"/>
              <a:t>必要な位置にログ出力文がない</a:t>
            </a:r>
            <a:endParaRPr lang="en-US" altLang="ja-JP" sz="2400" dirty="0" smtClean="0"/>
          </a:p>
          <a:p>
            <a:pPr lvl="1"/>
            <a:r>
              <a:rPr lang="ja-JP" altLang="en-US" sz="2400" dirty="0" smtClean="0"/>
              <a:t>ログの内容が不十分である</a:t>
            </a:r>
            <a:endParaRPr lang="en-US" altLang="ja-JP" sz="2400" dirty="0" smtClean="0"/>
          </a:p>
          <a:p>
            <a:endParaRPr lang="en-US" altLang="ja-JP" dirty="0" smtClean="0"/>
          </a:p>
          <a:p>
            <a:r>
              <a:rPr lang="ja-JP" altLang="en-US" sz="2800" dirty="0" smtClean="0"/>
              <a:t>どのようなログが必要か予め判断することは難しい</a:t>
            </a:r>
            <a:endParaRPr lang="en-US" altLang="ja-JP" sz="2800" dirty="0"/>
          </a:p>
          <a:p>
            <a:pPr lvl="1"/>
            <a:endParaRPr lang="en-US" altLang="ja-JP" sz="2800" dirty="0"/>
          </a:p>
          <a:p>
            <a:pPr marL="0" indent="0">
              <a:buNone/>
            </a:pPr>
            <a:r>
              <a:rPr lang="ja-JP" altLang="en-US" sz="2800" dirty="0" smtClean="0"/>
              <a:t>→網羅的なロギングが必要となる場合がある</a:t>
            </a:r>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dirty="0"/>
          </a:p>
        </p:txBody>
      </p:sp>
    </p:spTree>
    <p:extLst>
      <p:ext uri="{BB962C8B-B14F-4D97-AF65-F5344CB8AC3E}">
        <p14:creationId xmlns:p14="http://schemas.microsoft.com/office/powerpoint/2010/main" val="22360447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実行トレースから得られる</a:t>
            </a:r>
            <a:r>
              <a:rPr lang="en-US" altLang="ja-JP" sz="4000" dirty="0" smtClean="0"/>
              <a:t/>
            </a:r>
            <a:br>
              <a:rPr lang="en-US" altLang="ja-JP" sz="4000" dirty="0" smtClean="0"/>
            </a:br>
            <a:r>
              <a:rPr lang="ja-JP" altLang="en-US" sz="4000" dirty="0" smtClean="0"/>
              <a:t>データ依存関係</a:t>
            </a:r>
            <a:endParaRPr lang="en-US" altLang="ja-JP" sz="4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20</a:t>
            </a:fld>
            <a:endParaRPr lang="en-US" altLang="ja-JP"/>
          </a:p>
        </p:txBody>
      </p:sp>
      <p:sp>
        <p:nvSpPr>
          <p:cNvPr id="5" name="正方形/長方形 4"/>
          <p:cNvSpPr/>
          <p:nvPr/>
        </p:nvSpPr>
        <p:spPr>
          <a:xfrm>
            <a:off x="657739" y="2203704"/>
            <a:ext cx="2432933" cy="401365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400" kern="0" dirty="0">
              <a:solidFill>
                <a:schemeClr val="tx1"/>
              </a:solidFill>
            </a:endParaRPr>
          </a:p>
        </p:txBody>
      </p:sp>
      <p:sp>
        <p:nvSpPr>
          <p:cNvPr id="6" name="円/楕円 5"/>
          <p:cNvSpPr/>
          <p:nvPr/>
        </p:nvSpPr>
        <p:spPr>
          <a:xfrm>
            <a:off x="1062095" y="3062149"/>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smtClean="0">
                <a:solidFill>
                  <a:schemeClr val="tx1"/>
                </a:solidFill>
              </a:rPr>
              <a:t>B</a:t>
            </a:r>
          </a:p>
          <a:p>
            <a:pPr algn="ctr"/>
            <a:r>
              <a:rPr lang="en-US" altLang="ja-JP" b="1" dirty="0" smtClean="0">
                <a:solidFill>
                  <a:schemeClr val="tx1"/>
                </a:solidFill>
              </a:rPr>
              <a:t>GE</a:t>
            </a:r>
            <a:r>
              <a:rPr lang="en-US" altLang="ja-JP" b="1" dirty="0">
                <a:solidFill>
                  <a:schemeClr val="tx1"/>
                </a:solidFill>
              </a:rPr>
              <a:t>T</a:t>
            </a:r>
            <a:endParaRPr lang="ja-JP" altLang="en-US" b="1" dirty="0">
              <a:solidFill>
                <a:schemeClr val="tx1"/>
              </a:solidFill>
            </a:endParaRPr>
          </a:p>
        </p:txBody>
      </p:sp>
      <p:sp>
        <p:nvSpPr>
          <p:cNvPr id="9" name="円/楕円 8"/>
          <p:cNvSpPr/>
          <p:nvPr/>
        </p:nvSpPr>
        <p:spPr>
          <a:xfrm>
            <a:off x="1062095" y="3883485"/>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smtClean="0">
                <a:solidFill>
                  <a:schemeClr val="tx1"/>
                </a:solidFill>
              </a:rPr>
              <a:t>C</a:t>
            </a:r>
            <a:endParaRPr lang="en-US" altLang="ja-JP" dirty="0"/>
          </a:p>
          <a:p>
            <a:pPr algn="ctr"/>
            <a:r>
              <a:rPr lang="en-US" altLang="ja-JP" b="1" dirty="0" smtClean="0">
                <a:solidFill>
                  <a:schemeClr val="tx1"/>
                </a:solidFill>
              </a:rPr>
              <a:t>PU</a:t>
            </a:r>
            <a:r>
              <a:rPr lang="en-US" altLang="ja-JP" b="1" dirty="0">
                <a:solidFill>
                  <a:schemeClr val="tx1"/>
                </a:solidFill>
              </a:rPr>
              <a:t>T</a:t>
            </a:r>
            <a:endParaRPr lang="en-US" altLang="ja-JP" b="1" dirty="0" smtClean="0">
              <a:solidFill>
                <a:schemeClr val="tx1"/>
              </a:solidFill>
            </a:endParaRPr>
          </a:p>
        </p:txBody>
      </p:sp>
      <p:sp>
        <p:nvSpPr>
          <p:cNvPr id="10" name="円/楕円 9"/>
          <p:cNvSpPr/>
          <p:nvPr/>
        </p:nvSpPr>
        <p:spPr>
          <a:xfrm>
            <a:off x="1090165" y="5548625"/>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lang="en-US" altLang="ja-JP" b="1" dirty="0" smtClean="0">
                <a:solidFill>
                  <a:schemeClr val="tx1"/>
                </a:solidFill>
              </a:rPr>
              <a:t>E</a:t>
            </a:r>
          </a:p>
          <a:p>
            <a:pPr algn="ctr"/>
            <a:r>
              <a:rPr kumimoji="1" lang="en-US" altLang="ja-JP" b="1" dirty="0" smtClean="0">
                <a:solidFill>
                  <a:schemeClr val="tx1"/>
                </a:solidFill>
              </a:rPr>
              <a:t>GE</a:t>
            </a:r>
            <a:r>
              <a:rPr kumimoji="1" lang="en-US" altLang="ja-JP" b="1" dirty="0">
                <a:solidFill>
                  <a:schemeClr val="tx1"/>
                </a:solidFill>
              </a:rPr>
              <a:t>T</a:t>
            </a:r>
            <a:endParaRPr kumimoji="1" lang="en-US" altLang="ja-JP" b="1" dirty="0" smtClean="0">
              <a:solidFill>
                <a:schemeClr val="tx1"/>
              </a:solidFill>
            </a:endParaRPr>
          </a:p>
        </p:txBody>
      </p:sp>
      <p:cxnSp>
        <p:nvCxnSpPr>
          <p:cNvPr id="13" name="直線矢印コネクタ 12"/>
          <p:cNvCxnSpPr>
            <a:stCxn id="6" idx="4"/>
            <a:endCxn id="9" idx="0"/>
          </p:cNvCxnSpPr>
          <p:nvPr/>
        </p:nvCxnSpPr>
        <p:spPr>
          <a:xfrm>
            <a:off x="1646193" y="3646349"/>
            <a:ext cx="0" cy="237136"/>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9" idx="4"/>
            <a:endCxn id="22" idx="0"/>
          </p:cNvCxnSpPr>
          <p:nvPr/>
        </p:nvCxnSpPr>
        <p:spPr>
          <a:xfrm>
            <a:off x="1646193" y="4467685"/>
            <a:ext cx="16405" cy="254896"/>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爆発 1 17"/>
          <p:cNvSpPr/>
          <p:nvPr/>
        </p:nvSpPr>
        <p:spPr>
          <a:xfrm>
            <a:off x="2083452" y="5476364"/>
            <a:ext cx="790605" cy="581251"/>
          </a:xfrm>
          <a:prstGeom prst="irregularSeal1">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 name="直線矢印コネクタ 18"/>
          <p:cNvCxnSpPr>
            <a:stCxn id="20" idx="4"/>
            <a:endCxn id="6" idx="0"/>
          </p:cNvCxnSpPr>
          <p:nvPr/>
        </p:nvCxnSpPr>
        <p:spPr>
          <a:xfrm>
            <a:off x="1646193" y="2830482"/>
            <a:ext cx="0" cy="231667"/>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円/楕円 19"/>
          <p:cNvSpPr/>
          <p:nvPr/>
        </p:nvSpPr>
        <p:spPr>
          <a:xfrm>
            <a:off x="1062095" y="2246282"/>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kumimoji="1" lang="en-US" altLang="ja-JP" b="1" dirty="0" smtClean="0">
                <a:solidFill>
                  <a:schemeClr val="tx1"/>
                </a:solidFill>
              </a:rPr>
              <a:t>A</a:t>
            </a:r>
          </a:p>
          <a:p>
            <a:pPr algn="ctr"/>
            <a:r>
              <a:rPr kumimoji="1" lang="en-US" altLang="ja-JP" b="1" dirty="0" smtClean="0">
                <a:solidFill>
                  <a:schemeClr val="tx1"/>
                </a:solidFill>
              </a:rPr>
              <a:t>PUT</a:t>
            </a:r>
            <a:endParaRPr kumimoji="1" lang="ja-JP" altLang="en-US" b="1" dirty="0">
              <a:solidFill>
                <a:schemeClr val="tx1"/>
              </a:solidFill>
            </a:endParaRPr>
          </a:p>
        </p:txBody>
      </p:sp>
      <p:sp>
        <p:nvSpPr>
          <p:cNvPr id="22" name="円/楕円 21"/>
          <p:cNvSpPr/>
          <p:nvPr/>
        </p:nvSpPr>
        <p:spPr>
          <a:xfrm>
            <a:off x="1078500" y="4722581"/>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lang="en-US" altLang="ja-JP" b="1" dirty="0" smtClean="0">
                <a:solidFill>
                  <a:schemeClr val="tx1"/>
                </a:solidFill>
              </a:rPr>
              <a:t>D</a:t>
            </a:r>
          </a:p>
          <a:p>
            <a:pPr algn="ctr"/>
            <a:r>
              <a:rPr lang="en-US" altLang="ja-JP" b="1" dirty="0" smtClean="0">
                <a:solidFill>
                  <a:schemeClr val="tx1"/>
                </a:solidFill>
              </a:rPr>
              <a:t>GE</a:t>
            </a:r>
            <a:r>
              <a:rPr lang="en-US" altLang="ja-JP" b="1" dirty="0">
                <a:solidFill>
                  <a:schemeClr val="tx1"/>
                </a:solidFill>
              </a:rPr>
              <a:t>T</a:t>
            </a:r>
            <a:endParaRPr kumimoji="1" lang="ja-JP" altLang="en-US" b="1" dirty="0">
              <a:solidFill>
                <a:schemeClr val="tx1"/>
              </a:solidFill>
            </a:endParaRPr>
          </a:p>
        </p:txBody>
      </p:sp>
      <p:cxnSp>
        <p:nvCxnSpPr>
          <p:cNvPr id="23" name="直線矢印コネクタ 22"/>
          <p:cNvCxnSpPr>
            <a:stCxn id="22" idx="4"/>
            <a:endCxn id="10" idx="0"/>
          </p:cNvCxnSpPr>
          <p:nvPr/>
        </p:nvCxnSpPr>
        <p:spPr>
          <a:xfrm>
            <a:off x="1662598" y="5306781"/>
            <a:ext cx="11665" cy="241844"/>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カギ線コネクタ 23"/>
          <p:cNvCxnSpPr>
            <a:stCxn id="22" idx="4"/>
            <a:endCxn id="9" idx="6"/>
          </p:cNvCxnSpPr>
          <p:nvPr/>
        </p:nvCxnSpPr>
        <p:spPr>
          <a:xfrm rot="5400000" flipH="1" flipV="1">
            <a:off x="1380846" y="4457337"/>
            <a:ext cx="1131196" cy="567692"/>
          </a:xfrm>
          <a:prstGeom prst="bentConnector4">
            <a:avLst>
              <a:gd name="adj1" fmla="val -10509"/>
              <a:gd name="adj2" fmla="val 205976"/>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正方形/長方形 20"/>
          <p:cNvSpPr/>
          <p:nvPr/>
        </p:nvSpPr>
        <p:spPr>
          <a:xfrm>
            <a:off x="6233766" y="2210634"/>
            <a:ext cx="1864130" cy="24159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kern="0" dirty="0" smtClean="0">
                <a:solidFill>
                  <a:schemeClr val="tx1"/>
                </a:solidFill>
              </a:rPr>
              <a:t>1</a:t>
            </a:r>
            <a:r>
              <a:rPr lang="ja-JP" altLang="en-US" sz="2000" kern="0" dirty="0" smtClean="0">
                <a:solidFill>
                  <a:schemeClr val="tx1"/>
                </a:solidFill>
              </a:rPr>
              <a:t>：命令</a:t>
            </a:r>
            <a:r>
              <a:rPr lang="en-US" altLang="ja-JP" sz="2000" kern="0" dirty="0" smtClean="0">
                <a:solidFill>
                  <a:schemeClr val="tx1"/>
                </a:solidFill>
              </a:rPr>
              <a:t>A</a:t>
            </a:r>
            <a:endParaRPr lang="en-US" altLang="ja-JP" sz="2000" kern="0" dirty="0">
              <a:solidFill>
                <a:schemeClr val="tx1"/>
              </a:solidFill>
            </a:endParaRPr>
          </a:p>
          <a:p>
            <a:r>
              <a:rPr lang="en-US" altLang="ja-JP" sz="2000" kern="0" dirty="0" smtClean="0">
                <a:solidFill>
                  <a:schemeClr val="tx1"/>
                </a:solidFill>
              </a:rPr>
              <a:t>2</a:t>
            </a:r>
            <a:r>
              <a:rPr lang="ja-JP" altLang="en-US" sz="2000" kern="0" dirty="0" smtClean="0">
                <a:solidFill>
                  <a:schemeClr val="tx1"/>
                </a:solidFill>
              </a:rPr>
              <a:t>：命令</a:t>
            </a:r>
            <a:r>
              <a:rPr lang="en-US" altLang="ja-JP" sz="2000" kern="0" dirty="0" smtClean="0">
                <a:solidFill>
                  <a:schemeClr val="tx1"/>
                </a:solidFill>
              </a:rPr>
              <a:t>B</a:t>
            </a:r>
            <a:endParaRPr lang="en-US" altLang="ja-JP" sz="2000" kern="0" dirty="0">
              <a:solidFill>
                <a:schemeClr val="tx1"/>
              </a:solidFill>
            </a:endParaRPr>
          </a:p>
          <a:p>
            <a:r>
              <a:rPr lang="en-US" altLang="ja-JP" sz="2000" kern="0" dirty="0" smtClean="0">
                <a:solidFill>
                  <a:schemeClr val="tx1"/>
                </a:solidFill>
              </a:rPr>
              <a:t>3</a:t>
            </a:r>
            <a:r>
              <a:rPr lang="ja-JP" altLang="en-US" sz="2000" kern="0" dirty="0">
                <a:solidFill>
                  <a:schemeClr val="tx1"/>
                </a:solidFill>
              </a:rPr>
              <a:t>：</a:t>
            </a:r>
            <a:r>
              <a:rPr lang="ja-JP" altLang="en-US" sz="2000" kern="0" dirty="0" smtClean="0">
                <a:solidFill>
                  <a:schemeClr val="tx1"/>
                </a:solidFill>
              </a:rPr>
              <a:t>命令</a:t>
            </a:r>
            <a:r>
              <a:rPr lang="en-US" altLang="ja-JP" sz="2000" kern="0" dirty="0" smtClean="0">
                <a:solidFill>
                  <a:schemeClr val="tx1"/>
                </a:solidFill>
              </a:rPr>
              <a:t>C</a:t>
            </a:r>
          </a:p>
          <a:p>
            <a:r>
              <a:rPr lang="en-US" altLang="ja-JP" sz="2000" kern="0" dirty="0" smtClean="0">
                <a:solidFill>
                  <a:schemeClr val="tx1"/>
                </a:solidFill>
              </a:rPr>
              <a:t>4</a:t>
            </a:r>
            <a:r>
              <a:rPr lang="ja-JP" altLang="en-US" sz="2000" kern="0" dirty="0" smtClean="0">
                <a:solidFill>
                  <a:schemeClr val="tx1"/>
                </a:solidFill>
              </a:rPr>
              <a:t>：命令</a:t>
            </a:r>
            <a:r>
              <a:rPr lang="en-US" altLang="ja-JP" sz="2000" kern="0" dirty="0" smtClean="0">
                <a:solidFill>
                  <a:schemeClr val="tx1"/>
                </a:solidFill>
              </a:rPr>
              <a:t>D</a:t>
            </a:r>
            <a:endParaRPr lang="en-US" altLang="ja-JP" sz="2000" kern="0" dirty="0">
              <a:solidFill>
                <a:schemeClr val="tx1"/>
              </a:solidFill>
            </a:endParaRPr>
          </a:p>
          <a:p>
            <a:r>
              <a:rPr lang="en-US" altLang="ja-JP" sz="2000" kern="0" dirty="0" smtClean="0">
                <a:solidFill>
                  <a:schemeClr val="tx1"/>
                </a:solidFill>
              </a:rPr>
              <a:t>997:</a:t>
            </a:r>
            <a:r>
              <a:rPr lang="ja-JP" altLang="en-US" sz="2000" kern="0" dirty="0" smtClean="0">
                <a:solidFill>
                  <a:schemeClr val="tx1"/>
                </a:solidFill>
              </a:rPr>
              <a:t>命令</a:t>
            </a:r>
            <a:r>
              <a:rPr lang="en-US" altLang="ja-JP" sz="2000" kern="0" dirty="0">
                <a:solidFill>
                  <a:schemeClr val="tx1"/>
                </a:solidFill>
              </a:rPr>
              <a:t>C</a:t>
            </a:r>
            <a:endParaRPr lang="en-US" altLang="ja-JP" sz="2000" kern="0" dirty="0" smtClean="0">
              <a:solidFill>
                <a:schemeClr val="tx1"/>
              </a:solidFill>
            </a:endParaRPr>
          </a:p>
          <a:p>
            <a:r>
              <a:rPr lang="en-US" altLang="ja-JP" sz="2000" kern="0" dirty="0" smtClean="0">
                <a:solidFill>
                  <a:schemeClr val="tx1"/>
                </a:solidFill>
              </a:rPr>
              <a:t>998</a:t>
            </a:r>
            <a:r>
              <a:rPr lang="ja-JP" altLang="en-US" sz="2000" kern="0" dirty="0" smtClean="0">
                <a:solidFill>
                  <a:schemeClr val="tx1"/>
                </a:solidFill>
              </a:rPr>
              <a:t>：命令</a:t>
            </a:r>
            <a:r>
              <a:rPr lang="en-US" altLang="ja-JP" sz="2000" kern="0" dirty="0">
                <a:solidFill>
                  <a:schemeClr val="tx1"/>
                </a:solidFill>
              </a:rPr>
              <a:t>D</a:t>
            </a:r>
            <a:endParaRPr lang="en-US" altLang="ja-JP" sz="2000" kern="0" dirty="0" smtClean="0">
              <a:solidFill>
                <a:schemeClr val="tx1"/>
              </a:solidFill>
            </a:endParaRPr>
          </a:p>
          <a:p>
            <a:r>
              <a:rPr lang="en-US" altLang="ja-JP" sz="2000" kern="0" dirty="0">
                <a:solidFill>
                  <a:schemeClr val="tx1"/>
                </a:solidFill>
              </a:rPr>
              <a:t>999</a:t>
            </a:r>
            <a:r>
              <a:rPr lang="ja-JP" altLang="en-US" sz="2000" kern="0" dirty="0" smtClean="0">
                <a:solidFill>
                  <a:schemeClr val="tx1"/>
                </a:solidFill>
              </a:rPr>
              <a:t>：命令</a:t>
            </a:r>
            <a:r>
              <a:rPr lang="en-US" altLang="ja-JP" sz="2000" kern="0" dirty="0" smtClean="0">
                <a:solidFill>
                  <a:schemeClr val="tx1"/>
                </a:solidFill>
              </a:rPr>
              <a:t>E</a:t>
            </a:r>
          </a:p>
        </p:txBody>
      </p:sp>
      <p:sp>
        <p:nvSpPr>
          <p:cNvPr id="27" name="正方形/長方形 26"/>
          <p:cNvSpPr/>
          <p:nvPr/>
        </p:nvSpPr>
        <p:spPr>
          <a:xfrm>
            <a:off x="3813608" y="2203704"/>
            <a:ext cx="1864130" cy="24507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kern="0" dirty="0" smtClean="0">
                <a:solidFill>
                  <a:schemeClr val="tx1"/>
                </a:solidFill>
              </a:rPr>
              <a:t>１：命令</a:t>
            </a:r>
            <a:r>
              <a:rPr lang="en-US" altLang="ja-JP" sz="2000" kern="0" dirty="0" smtClean="0">
                <a:solidFill>
                  <a:schemeClr val="tx1"/>
                </a:solidFill>
              </a:rPr>
              <a:t>A</a:t>
            </a:r>
          </a:p>
          <a:p>
            <a:r>
              <a:rPr lang="ja-JP" altLang="en-US" sz="2000" kern="0" dirty="0" smtClean="0">
                <a:solidFill>
                  <a:schemeClr val="tx1"/>
                </a:solidFill>
              </a:rPr>
              <a:t>２：命令</a:t>
            </a:r>
            <a:r>
              <a:rPr lang="en-US" altLang="ja-JP" sz="2000" kern="0" dirty="0" smtClean="0">
                <a:solidFill>
                  <a:schemeClr val="tx1"/>
                </a:solidFill>
              </a:rPr>
              <a:t>B</a:t>
            </a:r>
          </a:p>
          <a:p>
            <a:r>
              <a:rPr lang="ja-JP" altLang="en-US" sz="2000" kern="0" dirty="0" smtClean="0">
                <a:solidFill>
                  <a:schemeClr val="tx1"/>
                </a:solidFill>
              </a:rPr>
              <a:t>３：命令</a:t>
            </a:r>
            <a:r>
              <a:rPr lang="en-US" altLang="ja-JP" sz="2000" kern="0" dirty="0">
                <a:solidFill>
                  <a:schemeClr val="tx1"/>
                </a:solidFill>
              </a:rPr>
              <a:t>C</a:t>
            </a:r>
            <a:endParaRPr lang="en-US" altLang="ja-JP" sz="2000" kern="0" dirty="0" smtClean="0">
              <a:solidFill>
                <a:schemeClr val="tx1"/>
              </a:solidFill>
            </a:endParaRPr>
          </a:p>
          <a:p>
            <a:r>
              <a:rPr lang="ja-JP" altLang="en-US" sz="2000" kern="0" dirty="0">
                <a:solidFill>
                  <a:schemeClr val="tx1"/>
                </a:solidFill>
              </a:rPr>
              <a:t>４：</a:t>
            </a:r>
            <a:r>
              <a:rPr lang="ja-JP" altLang="en-US" sz="2000" kern="0" dirty="0" smtClean="0">
                <a:solidFill>
                  <a:schemeClr val="tx1"/>
                </a:solidFill>
              </a:rPr>
              <a:t>命令</a:t>
            </a:r>
            <a:r>
              <a:rPr lang="en-US" altLang="ja-JP" sz="2000" kern="0" dirty="0" smtClean="0">
                <a:solidFill>
                  <a:schemeClr val="tx1"/>
                </a:solidFill>
              </a:rPr>
              <a:t>D</a:t>
            </a:r>
            <a:endParaRPr lang="en-US" altLang="ja-JP" sz="2000" kern="0" dirty="0">
              <a:solidFill>
                <a:schemeClr val="tx1"/>
              </a:solidFill>
            </a:endParaRPr>
          </a:p>
          <a:p>
            <a:r>
              <a:rPr lang="en-US" altLang="ja-JP" sz="2000" kern="0" dirty="0" smtClean="0">
                <a:solidFill>
                  <a:schemeClr val="tx1"/>
                </a:solidFill>
              </a:rPr>
              <a:t>...</a:t>
            </a:r>
          </a:p>
          <a:p>
            <a:r>
              <a:rPr lang="en-US" altLang="ja-JP" sz="2000" kern="0" dirty="0" smtClean="0">
                <a:solidFill>
                  <a:schemeClr val="tx1"/>
                </a:solidFill>
              </a:rPr>
              <a:t>997</a:t>
            </a:r>
            <a:r>
              <a:rPr lang="en-US" altLang="ja-JP" sz="2000" kern="0" dirty="0">
                <a:solidFill>
                  <a:schemeClr val="tx1"/>
                </a:solidFill>
              </a:rPr>
              <a:t>:</a:t>
            </a:r>
            <a:r>
              <a:rPr lang="ja-JP" altLang="en-US" sz="2000" kern="0" dirty="0" smtClean="0">
                <a:solidFill>
                  <a:schemeClr val="tx1"/>
                </a:solidFill>
              </a:rPr>
              <a:t>命令</a:t>
            </a:r>
            <a:r>
              <a:rPr lang="en-US" altLang="ja-JP" sz="2000" kern="0" dirty="0">
                <a:solidFill>
                  <a:schemeClr val="tx1"/>
                </a:solidFill>
              </a:rPr>
              <a:t>C</a:t>
            </a:r>
            <a:endParaRPr lang="en-US" altLang="ja-JP" sz="2000" kern="0" dirty="0" smtClean="0">
              <a:solidFill>
                <a:schemeClr val="tx1"/>
              </a:solidFill>
            </a:endParaRPr>
          </a:p>
          <a:p>
            <a:r>
              <a:rPr lang="en-US" altLang="ja-JP" sz="2000" kern="0" dirty="0" smtClean="0">
                <a:solidFill>
                  <a:schemeClr val="tx1"/>
                </a:solidFill>
              </a:rPr>
              <a:t>998:</a:t>
            </a:r>
            <a:r>
              <a:rPr lang="ja-JP" altLang="en-US" sz="2000" kern="0" dirty="0" smtClean="0">
                <a:solidFill>
                  <a:schemeClr val="tx1"/>
                </a:solidFill>
              </a:rPr>
              <a:t>命令</a:t>
            </a:r>
            <a:r>
              <a:rPr lang="en-US" altLang="ja-JP" sz="2000" kern="0" dirty="0">
                <a:solidFill>
                  <a:schemeClr val="tx1"/>
                </a:solidFill>
              </a:rPr>
              <a:t>D</a:t>
            </a:r>
            <a:endParaRPr lang="en-US" altLang="ja-JP" sz="2000" kern="0" dirty="0" smtClean="0">
              <a:solidFill>
                <a:schemeClr val="tx1"/>
              </a:solidFill>
            </a:endParaRPr>
          </a:p>
          <a:p>
            <a:r>
              <a:rPr lang="en-US" altLang="ja-JP" sz="2000" kern="0" dirty="0" smtClean="0">
                <a:solidFill>
                  <a:schemeClr val="tx1"/>
                </a:solidFill>
              </a:rPr>
              <a:t>999</a:t>
            </a:r>
            <a:r>
              <a:rPr lang="ja-JP" altLang="en-US" sz="2000" kern="0" dirty="0" smtClean="0">
                <a:solidFill>
                  <a:schemeClr val="tx1"/>
                </a:solidFill>
              </a:rPr>
              <a:t>：命令</a:t>
            </a:r>
            <a:r>
              <a:rPr lang="en-US" altLang="ja-JP" sz="2000" kern="0" dirty="0">
                <a:solidFill>
                  <a:schemeClr val="tx1"/>
                </a:solidFill>
              </a:rPr>
              <a:t>E</a:t>
            </a:r>
            <a:endParaRPr lang="en-US" altLang="ja-JP" sz="2000" kern="0" dirty="0" smtClean="0">
              <a:solidFill>
                <a:schemeClr val="tx1"/>
              </a:solidFill>
            </a:endParaRPr>
          </a:p>
        </p:txBody>
      </p:sp>
      <p:sp>
        <p:nvSpPr>
          <p:cNvPr id="28" name="下矢印 27"/>
          <p:cNvSpPr/>
          <p:nvPr/>
        </p:nvSpPr>
        <p:spPr>
          <a:xfrm rot="16200000">
            <a:off x="5634211" y="2645664"/>
            <a:ext cx="643082" cy="556027"/>
          </a:xfrm>
          <a:prstGeom prst="down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5810452" y="1528211"/>
            <a:ext cx="3232964" cy="7569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kern="0" dirty="0" smtClean="0">
                <a:solidFill>
                  <a:schemeClr val="tx1"/>
                </a:solidFill>
              </a:rPr>
              <a:t>提案手法による</a:t>
            </a:r>
            <a:endParaRPr lang="en-US" altLang="ja-JP" sz="2400" kern="0" dirty="0" smtClean="0">
              <a:solidFill>
                <a:schemeClr val="tx1"/>
              </a:solidFill>
            </a:endParaRPr>
          </a:p>
          <a:p>
            <a:pPr algn="ctr"/>
            <a:r>
              <a:rPr lang="ja-JP" altLang="en-US" sz="2400" kern="0" dirty="0" smtClean="0">
                <a:solidFill>
                  <a:schemeClr val="tx1"/>
                </a:solidFill>
              </a:rPr>
              <a:t>トレース命令位置毎</a:t>
            </a:r>
            <a:r>
              <a:rPr lang="en-US" altLang="ja-JP" sz="2400" kern="0" dirty="0" smtClean="0">
                <a:solidFill>
                  <a:schemeClr val="tx1"/>
                </a:solidFill>
              </a:rPr>
              <a:t>2</a:t>
            </a:r>
            <a:r>
              <a:rPr lang="ja-JP" altLang="en-US" sz="2400" kern="0" dirty="0" smtClean="0">
                <a:solidFill>
                  <a:schemeClr val="tx1"/>
                </a:solidFill>
              </a:rPr>
              <a:t>件</a:t>
            </a:r>
            <a:endParaRPr lang="en-US" altLang="ja-JP" sz="2400" kern="0" dirty="0">
              <a:solidFill>
                <a:schemeClr val="tx1"/>
              </a:solidFill>
            </a:endParaRPr>
          </a:p>
        </p:txBody>
      </p:sp>
      <p:sp>
        <p:nvSpPr>
          <p:cNvPr id="25" name="コンテンツ プレースホルダー 2"/>
          <p:cNvSpPr>
            <a:spLocks noGrp="1"/>
          </p:cNvSpPr>
          <p:nvPr>
            <p:ph idx="1"/>
          </p:nvPr>
        </p:nvSpPr>
        <p:spPr>
          <a:xfrm>
            <a:off x="3820312" y="4636152"/>
            <a:ext cx="4352932" cy="1837800"/>
          </a:xfrm>
        </p:spPr>
        <p:txBody>
          <a:bodyPr/>
          <a:lstStyle/>
          <a:p>
            <a:pPr marL="0" indent="0" algn="ctr">
              <a:buNone/>
            </a:pPr>
            <a:r>
              <a:rPr lang="ja-JP" altLang="en-US" sz="2400" dirty="0" smtClean="0"/>
              <a:t>得られるデータ依存関係</a:t>
            </a:r>
            <a:endParaRPr lang="en-US" altLang="ja-JP" sz="2400" dirty="0" smtClean="0"/>
          </a:p>
          <a:p>
            <a:pPr marL="0" indent="0" algn="ctr">
              <a:buNone/>
            </a:pPr>
            <a:r>
              <a:rPr lang="en-US" altLang="ja-JP" sz="2400" dirty="0" smtClean="0"/>
              <a:t>PUT</a:t>
            </a:r>
            <a:r>
              <a:rPr lang="ja-JP" altLang="en-US" sz="2400" dirty="0" smtClean="0"/>
              <a:t>命令</a:t>
            </a:r>
            <a:r>
              <a:rPr lang="en-US" altLang="ja-JP" sz="2400" dirty="0" smtClean="0"/>
              <a:t>A -</a:t>
            </a:r>
            <a:r>
              <a:rPr lang="ja-JP" altLang="en-US" sz="2400" dirty="0" smtClean="0"/>
              <a:t> </a:t>
            </a:r>
            <a:r>
              <a:rPr lang="en-US" altLang="ja-JP" sz="2400" dirty="0" smtClean="0"/>
              <a:t>GET</a:t>
            </a:r>
            <a:r>
              <a:rPr lang="ja-JP" altLang="en-US" sz="2400" dirty="0" smtClean="0"/>
              <a:t>命令</a:t>
            </a:r>
            <a:r>
              <a:rPr lang="en-US" altLang="ja-JP" sz="2400" dirty="0" smtClean="0"/>
              <a:t>B</a:t>
            </a:r>
          </a:p>
          <a:p>
            <a:pPr marL="0" indent="0" algn="ctr">
              <a:buNone/>
            </a:pPr>
            <a:r>
              <a:rPr lang="en-US" altLang="ja-JP" sz="2400" dirty="0" smtClean="0"/>
              <a:t>PUT</a:t>
            </a:r>
            <a:r>
              <a:rPr lang="ja-JP" altLang="en-US" sz="2400" dirty="0" smtClean="0"/>
              <a:t>命令</a:t>
            </a:r>
            <a:r>
              <a:rPr lang="en-US" altLang="ja-JP" sz="2400" dirty="0"/>
              <a:t>C</a:t>
            </a:r>
            <a:r>
              <a:rPr lang="en-US" altLang="ja-JP" sz="2400" dirty="0" smtClean="0"/>
              <a:t> -</a:t>
            </a:r>
            <a:r>
              <a:rPr lang="ja-JP" altLang="en-US" sz="2400" dirty="0" smtClean="0"/>
              <a:t> </a:t>
            </a:r>
            <a:r>
              <a:rPr lang="en-US" altLang="ja-JP" sz="2400" dirty="0" smtClean="0"/>
              <a:t>GET</a:t>
            </a:r>
            <a:r>
              <a:rPr lang="ja-JP" altLang="en-US" sz="2400" dirty="0" smtClean="0"/>
              <a:t>命令</a:t>
            </a:r>
            <a:r>
              <a:rPr lang="en-US" altLang="ja-JP" sz="2400" dirty="0"/>
              <a:t>D</a:t>
            </a:r>
            <a:endParaRPr lang="en-US" altLang="ja-JP" sz="2400" dirty="0" smtClean="0"/>
          </a:p>
          <a:p>
            <a:pPr marL="0" indent="0" algn="ctr">
              <a:buNone/>
            </a:pPr>
            <a:r>
              <a:rPr lang="en-US" altLang="ja-JP" sz="2400" dirty="0"/>
              <a:t>PUT</a:t>
            </a:r>
            <a:r>
              <a:rPr lang="ja-JP" altLang="en-US" sz="2400" dirty="0" smtClean="0"/>
              <a:t>命令</a:t>
            </a:r>
            <a:r>
              <a:rPr lang="en-US" altLang="ja-JP" sz="2400" dirty="0" smtClean="0"/>
              <a:t>C </a:t>
            </a:r>
            <a:r>
              <a:rPr lang="en-US" altLang="ja-JP" sz="2400" dirty="0"/>
              <a:t>-</a:t>
            </a:r>
            <a:r>
              <a:rPr lang="ja-JP" altLang="en-US" sz="2400" dirty="0"/>
              <a:t> </a:t>
            </a:r>
            <a:r>
              <a:rPr lang="en-US" altLang="ja-JP" sz="2400" dirty="0"/>
              <a:t>GET</a:t>
            </a:r>
            <a:r>
              <a:rPr lang="ja-JP" altLang="en-US" sz="2400" dirty="0" smtClean="0"/>
              <a:t>命令</a:t>
            </a:r>
            <a:r>
              <a:rPr lang="en-US" altLang="ja-JP" sz="2400" dirty="0" smtClean="0"/>
              <a:t>E</a:t>
            </a:r>
            <a:endParaRPr lang="en-US" altLang="ja-JP" sz="2400" dirty="0"/>
          </a:p>
        </p:txBody>
      </p:sp>
      <p:sp>
        <p:nvSpPr>
          <p:cNvPr id="29" name="正方形/長方形 28"/>
          <p:cNvSpPr/>
          <p:nvPr/>
        </p:nvSpPr>
        <p:spPr>
          <a:xfrm>
            <a:off x="3813608" y="1446787"/>
            <a:ext cx="1820783" cy="7569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kern="0" dirty="0" smtClean="0">
                <a:solidFill>
                  <a:schemeClr val="tx1"/>
                </a:solidFill>
              </a:rPr>
              <a:t>全ての</a:t>
            </a:r>
            <a:r>
              <a:rPr lang="en-US" altLang="ja-JP" sz="2400" kern="0" dirty="0" smtClean="0">
                <a:solidFill>
                  <a:schemeClr val="tx1"/>
                </a:solidFill>
              </a:rPr>
              <a:t/>
            </a:r>
            <a:br>
              <a:rPr lang="en-US" altLang="ja-JP" sz="2400" kern="0" dirty="0" smtClean="0">
                <a:solidFill>
                  <a:schemeClr val="tx1"/>
                </a:solidFill>
              </a:rPr>
            </a:br>
            <a:r>
              <a:rPr lang="ja-JP" altLang="en-US" sz="2400" kern="0" dirty="0" smtClean="0">
                <a:solidFill>
                  <a:schemeClr val="tx1"/>
                </a:solidFill>
              </a:rPr>
              <a:t>実行トレース</a:t>
            </a:r>
            <a:endParaRPr lang="en-US" altLang="ja-JP" sz="2400" kern="0" dirty="0">
              <a:solidFill>
                <a:schemeClr val="tx1"/>
              </a:solidFill>
            </a:endParaRPr>
          </a:p>
        </p:txBody>
      </p:sp>
      <p:sp>
        <p:nvSpPr>
          <p:cNvPr id="35" name="正方形/長方形 34"/>
          <p:cNvSpPr/>
          <p:nvPr/>
        </p:nvSpPr>
        <p:spPr>
          <a:xfrm>
            <a:off x="642375" y="1446786"/>
            <a:ext cx="2640872" cy="7569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kern="0" dirty="0" smtClean="0">
                <a:solidFill>
                  <a:schemeClr val="tx1"/>
                </a:solidFill>
              </a:rPr>
              <a:t>ある変数に対する</a:t>
            </a:r>
            <a:r>
              <a:rPr lang="en-US" altLang="ja-JP" sz="2400" kern="0" dirty="0" smtClean="0">
                <a:solidFill>
                  <a:schemeClr val="tx1"/>
                </a:solidFill>
              </a:rPr>
              <a:t/>
            </a:r>
            <a:br>
              <a:rPr lang="en-US" altLang="ja-JP" sz="2400" kern="0" dirty="0" smtClean="0">
                <a:solidFill>
                  <a:schemeClr val="tx1"/>
                </a:solidFill>
              </a:rPr>
            </a:br>
            <a:r>
              <a:rPr lang="ja-JP" altLang="en-US" sz="2400" kern="0" dirty="0" smtClean="0">
                <a:solidFill>
                  <a:schemeClr val="tx1"/>
                </a:solidFill>
              </a:rPr>
              <a:t>命令列</a:t>
            </a:r>
            <a:endParaRPr lang="en-US" altLang="ja-JP" sz="2400" kern="0" dirty="0">
              <a:solidFill>
                <a:schemeClr val="tx1"/>
              </a:solidFill>
            </a:endParaRPr>
          </a:p>
        </p:txBody>
      </p:sp>
    </p:spTree>
    <p:extLst>
      <p:ext uri="{BB962C8B-B14F-4D97-AF65-F5344CB8AC3E}">
        <p14:creationId xmlns:p14="http://schemas.microsoft.com/office/powerpoint/2010/main" val="19112584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500"/>
                                        <p:tgtEl>
                                          <p:spTgt spid="2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animEffect transition="in" filter="fade">
                                      <p:cBhvr>
                                        <p:cTn id="13" dur="500"/>
                                        <p:tgtEl>
                                          <p:spTgt spid="2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5">
                                            <p:txEl>
                                              <p:pRg st="0" end="0"/>
                                            </p:txEl>
                                          </p:spTgt>
                                        </p:tgtEl>
                                        <p:attrNameLst>
                                          <p:attrName>style.visibility</p:attrName>
                                        </p:attrNameLst>
                                      </p:cBhvr>
                                      <p:to>
                                        <p:strVal val="visible"/>
                                      </p:to>
                                    </p:set>
                                    <p:animEffect transition="in" filter="fade">
                                      <p:cBhvr>
                                        <p:cTn id="18" dur="500"/>
                                        <p:tgtEl>
                                          <p:spTgt spid="25">
                                            <p:txEl>
                                              <p:pRg st="0" end="0"/>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5">
                                            <p:txEl>
                                              <p:pRg st="1" end="1"/>
                                            </p:txEl>
                                          </p:spTgt>
                                        </p:tgtEl>
                                        <p:attrNameLst>
                                          <p:attrName>style.visibility</p:attrName>
                                        </p:attrNameLst>
                                      </p:cBhvr>
                                      <p:to>
                                        <p:strVal val="visible"/>
                                      </p:to>
                                    </p:set>
                                    <p:animEffect transition="in" filter="fade">
                                      <p:cBhvr>
                                        <p:cTn id="21" dur="500"/>
                                        <p:tgtEl>
                                          <p:spTgt spid="2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8" grpId="0" animBg="1"/>
      <p:bldP spid="26" grpId="0" animBg="1"/>
      <p:bldP spid="25"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0" indent="0">
              <a:buNone/>
            </a:pPr>
            <a:r>
              <a:rPr lang="ja-JP" altLang="en-US" sz="4000" dirty="0" smtClean="0"/>
              <a:t>提案手法において</a:t>
            </a:r>
            <a:r>
              <a:rPr lang="en-US" altLang="ja-JP" sz="4000" dirty="0" smtClean="0"/>
              <a:t/>
            </a:r>
            <a:br>
              <a:rPr lang="en-US" altLang="ja-JP" sz="4000" dirty="0" smtClean="0"/>
            </a:br>
            <a:r>
              <a:rPr lang="ja-JP" altLang="en-US" sz="4000" dirty="0" smtClean="0"/>
              <a:t>誤った依存関係が得られる例</a:t>
            </a:r>
            <a:endParaRPr lang="en-US" altLang="ja-JP" sz="4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21</a:t>
            </a:fld>
            <a:endParaRPr lang="en-US" altLang="ja-JP"/>
          </a:p>
        </p:txBody>
      </p:sp>
      <p:sp>
        <p:nvSpPr>
          <p:cNvPr id="26" name="正方形/長方形 25"/>
          <p:cNvSpPr/>
          <p:nvPr/>
        </p:nvSpPr>
        <p:spPr>
          <a:xfrm>
            <a:off x="465504" y="2020309"/>
            <a:ext cx="3073578" cy="3821097"/>
          </a:xfrm>
          <a:prstGeom prst="rect">
            <a:avLst/>
          </a:prstGeom>
          <a:noFill/>
          <a:ln w="25400" cap="flat" cmpd="sng" algn="ctr">
            <a:solidFill>
              <a:srgbClr val="BBE0E3">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ja-JP" sz="24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27" name="円/楕円 6"/>
          <p:cNvSpPr/>
          <p:nvPr/>
        </p:nvSpPr>
        <p:spPr>
          <a:xfrm>
            <a:off x="884985" y="3127872"/>
            <a:ext cx="1168195" cy="584200"/>
          </a:xfrm>
          <a:prstGeom prst="ellipse">
            <a:avLst/>
          </a:prstGeom>
          <a:solidFill>
            <a:srgbClr val="BBE0E3"/>
          </a:solidFill>
          <a:ln w="25400" cap="flat" cmpd="sng" algn="ctr">
            <a:solidFill>
              <a:srgbClr val="BBE0E3">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800" b="1" i="0" u="none" strike="noStrike" kern="0" cap="none" spc="0" normalizeH="0" baseline="0" noProof="0" dirty="0" smtClean="0">
                <a:ln>
                  <a:noFill/>
                </a:ln>
                <a:solidFill>
                  <a:srgbClr val="000000"/>
                </a:solidFill>
                <a:effectLst/>
                <a:uLnTx/>
                <a:uFillTx/>
                <a:latin typeface="Arial"/>
                <a:ea typeface="ＭＳ Ｐゴシック"/>
                <a:cs typeface="+mn-cs"/>
              </a:rPr>
              <a:t>命令</a:t>
            </a:r>
            <a:r>
              <a:rPr kumimoji="0" lang="en-US" altLang="ja-JP" sz="1800" b="1" i="0" u="none" strike="noStrike" kern="0" cap="none" spc="0" normalizeH="0" baseline="0" noProof="0" dirty="0" smtClean="0">
                <a:ln>
                  <a:noFill/>
                </a:ln>
                <a:solidFill>
                  <a:srgbClr val="000000"/>
                </a:solidFill>
                <a:effectLst/>
                <a:uLnTx/>
                <a:uFillTx/>
                <a:latin typeface="Arial"/>
                <a:ea typeface="ＭＳ Ｐゴシック"/>
                <a:cs typeface="+mn-cs"/>
              </a:rPr>
              <a:t>B</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800" b="1" i="0" u="none" strike="noStrike" kern="0" cap="none" spc="0" normalizeH="0" baseline="0" noProof="0" dirty="0" smtClean="0">
                <a:ln>
                  <a:noFill/>
                </a:ln>
                <a:solidFill>
                  <a:srgbClr val="000000"/>
                </a:solidFill>
                <a:effectLst/>
                <a:uLnTx/>
                <a:uFillTx/>
                <a:latin typeface="Arial"/>
                <a:ea typeface="ＭＳ Ｐゴシック"/>
                <a:cs typeface="+mn-cs"/>
              </a:rPr>
              <a:t>GET</a:t>
            </a:r>
            <a:endParaRPr kumimoji="0" lang="ja-JP" altLang="en-US" sz="1800" b="0" i="0" u="none" strike="noStrike" kern="0" cap="none" spc="0" normalizeH="0" baseline="0" noProof="0" dirty="0" smtClean="0">
              <a:ln>
                <a:noFill/>
              </a:ln>
              <a:solidFill>
                <a:srgbClr val="FFFFFF"/>
              </a:solidFill>
              <a:effectLst/>
              <a:uLnTx/>
              <a:uFillTx/>
              <a:latin typeface="Arial"/>
              <a:ea typeface="ＭＳ Ｐゴシック"/>
              <a:cs typeface="+mn-cs"/>
            </a:endParaRPr>
          </a:p>
        </p:txBody>
      </p:sp>
      <p:sp>
        <p:nvSpPr>
          <p:cNvPr id="31" name="円/楕円 7"/>
          <p:cNvSpPr/>
          <p:nvPr/>
        </p:nvSpPr>
        <p:spPr>
          <a:xfrm>
            <a:off x="890237" y="4081776"/>
            <a:ext cx="1168195" cy="584200"/>
          </a:xfrm>
          <a:prstGeom prst="ellipse">
            <a:avLst/>
          </a:prstGeom>
          <a:solidFill>
            <a:srgbClr val="BBE0E3"/>
          </a:solidFill>
          <a:ln w="25400" cap="flat" cmpd="sng" algn="ctr">
            <a:solidFill>
              <a:srgbClr val="BBE0E3">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800" b="1" i="0" u="none" strike="noStrike" kern="0" cap="none" spc="0" normalizeH="0" baseline="0" noProof="0" dirty="0" smtClean="0">
                <a:ln>
                  <a:noFill/>
                </a:ln>
                <a:solidFill>
                  <a:srgbClr val="000000"/>
                </a:solidFill>
                <a:effectLst/>
                <a:uLnTx/>
                <a:uFillTx/>
                <a:latin typeface="Arial"/>
                <a:ea typeface="ＭＳ Ｐゴシック"/>
                <a:cs typeface="+mn-cs"/>
              </a:rPr>
              <a:t>命令</a:t>
            </a:r>
            <a:r>
              <a:rPr kumimoji="0" lang="en-US" altLang="ja-JP" sz="1800" b="1" i="0" u="none" strike="noStrike" kern="0" cap="none" spc="0" normalizeH="0" baseline="0" noProof="0" dirty="0" smtClean="0">
                <a:ln>
                  <a:noFill/>
                </a:ln>
                <a:solidFill>
                  <a:srgbClr val="000000"/>
                </a:solidFill>
                <a:effectLst/>
                <a:uLnTx/>
                <a:uFillTx/>
                <a:latin typeface="Arial"/>
                <a:ea typeface="ＭＳ Ｐゴシック"/>
                <a:cs typeface="+mn-cs"/>
              </a:rPr>
              <a:t>C</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800" b="1" i="0" u="none" strike="noStrike" kern="0" cap="none" spc="0" normalizeH="0" baseline="0" noProof="0" dirty="0" smtClean="0">
                <a:ln>
                  <a:noFill/>
                </a:ln>
                <a:solidFill>
                  <a:srgbClr val="000000"/>
                </a:solidFill>
                <a:effectLst/>
                <a:uLnTx/>
                <a:uFillTx/>
                <a:latin typeface="Arial"/>
                <a:ea typeface="ＭＳ Ｐゴシック"/>
                <a:cs typeface="+mn-cs"/>
              </a:rPr>
              <a:t>PUT</a:t>
            </a:r>
          </a:p>
        </p:txBody>
      </p:sp>
      <p:cxnSp>
        <p:nvCxnSpPr>
          <p:cNvPr id="32" name="直線矢印コネクタ 31"/>
          <p:cNvCxnSpPr>
            <a:stCxn id="33" idx="4"/>
            <a:endCxn id="27" idx="0"/>
          </p:cNvCxnSpPr>
          <p:nvPr/>
        </p:nvCxnSpPr>
        <p:spPr>
          <a:xfrm>
            <a:off x="1455956" y="2727868"/>
            <a:ext cx="13126" cy="400004"/>
          </a:xfrm>
          <a:prstGeom prst="straightConnector1">
            <a:avLst/>
          </a:prstGeom>
          <a:noFill/>
          <a:ln w="57150" cap="flat" cmpd="sng" algn="ctr">
            <a:solidFill>
              <a:srgbClr val="000000"/>
            </a:solidFill>
            <a:prstDash val="solid"/>
            <a:tailEnd type="triangle"/>
          </a:ln>
          <a:effectLst/>
        </p:spPr>
      </p:cxnSp>
      <p:sp>
        <p:nvSpPr>
          <p:cNvPr id="33" name="円/楕円 12"/>
          <p:cNvSpPr/>
          <p:nvPr/>
        </p:nvSpPr>
        <p:spPr>
          <a:xfrm>
            <a:off x="871859" y="2143668"/>
            <a:ext cx="1168195" cy="584200"/>
          </a:xfrm>
          <a:prstGeom prst="ellipse">
            <a:avLst/>
          </a:prstGeom>
          <a:solidFill>
            <a:srgbClr val="BBE0E3"/>
          </a:solidFill>
          <a:ln w="25400" cap="flat" cmpd="sng" algn="ctr">
            <a:solidFill>
              <a:srgbClr val="BBE0E3">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800" b="1" i="0" u="none" strike="noStrike" kern="0" cap="none" spc="0" normalizeH="0" baseline="0" noProof="0" dirty="0" smtClean="0">
                <a:ln>
                  <a:noFill/>
                </a:ln>
                <a:solidFill>
                  <a:srgbClr val="000000"/>
                </a:solidFill>
                <a:effectLst/>
                <a:uLnTx/>
                <a:uFillTx/>
                <a:latin typeface="Arial"/>
                <a:ea typeface="ＭＳ Ｐゴシック"/>
                <a:cs typeface="+mn-cs"/>
              </a:rPr>
              <a:t>命令</a:t>
            </a:r>
            <a:r>
              <a:rPr kumimoji="0" lang="en-US" altLang="ja-JP" sz="1800" b="1" i="0" u="none" strike="noStrike" kern="0" cap="none" spc="0" normalizeH="0" baseline="0" noProof="0" dirty="0" smtClean="0">
                <a:ln>
                  <a:noFill/>
                </a:ln>
                <a:solidFill>
                  <a:srgbClr val="000000"/>
                </a:solidFill>
                <a:effectLst/>
                <a:uLnTx/>
                <a:uFillTx/>
                <a:latin typeface="Arial"/>
                <a:ea typeface="ＭＳ Ｐゴシック"/>
                <a:cs typeface="+mn-cs"/>
              </a:rPr>
              <a:t>A</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800" b="1" i="0" u="none" strike="noStrike" kern="0" cap="none" spc="0" normalizeH="0" baseline="0" noProof="0" dirty="0" smtClean="0">
                <a:ln>
                  <a:noFill/>
                </a:ln>
                <a:solidFill>
                  <a:srgbClr val="000000"/>
                </a:solidFill>
                <a:effectLst/>
                <a:uLnTx/>
                <a:uFillTx/>
                <a:latin typeface="Arial"/>
                <a:ea typeface="ＭＳ Ｐゴシック"/>
                <a:cs typeface="+mn-cs"/>
              </a:rPr>
              <a:t>PUT</a:t>
            </a:r>
            <a:endParaRPr kumimoji="0" lang="ja-JP" altLang="en-US" sz="1800" b="1"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34" name="直線矢印コネクタ 33"/>
          <p:cNvCxnSpPr>
            <a:stCxn id="27" idx="4"/>
            <a:endCxn id="31" idx="0"/>
          </p:cNvCxnSpPr>
          <p:nvPr/>
        </p:nvCxnSpPr>
        <p:spPr>
          <a:xfrm>
            <a:off x="1469082" y="3712072"/>
            <a:ext cx="5252" cy="369704"/>
          </a:xfrm>
          <a:prstGeom prst="straightConnector1">
            <a:avLst/>
          </a:prstGeom>
          <a:noFill/>
          <a:ln w="57150" cap="flat" cmpd="sng" algn="ctr">
            <a:solidFill>
              <a:srgbClr val="000000"/>
            </a:solidFill>
            <a:prstDash val="solid"/>
            <a:tailEnd type="triangle"/>
          </a:ln>
          <a:effectLst/>
        </p:spPr>
      </p:cxnSp>
      <p:sp>
        <p:nvSpPr>
          <p:cNvPr id="35" name="正方形/長方形 34"/>
          <p:cNvSpPr/>
          <p:nvPr/>
        </p:nvSpPr>
        <p:spPr>
          <a:xfrm>
            <a:off x="6137866" y="2186358"/>
            <a:ext cx="1864130" cy="2602354"/>
          </a:xfrm>
          <a:prstGeom prst="rect">
            <a:avLst/>
          </a:prstGeom>
          <a:noFill/>
          <a:ln w="25400" cap="flat" cmpd="sng" algn="ctr">
            <a:solidFill>
              <a:srgbClr val="BBE0E3">
                <a:shade val="50000"/>
              </a:srgbClr>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１：命令</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A</a:t>
            </a:r>
          </a:p>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４：命令</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D</a:t>
            </a:r>
          </a:p>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５：命令</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B</a:t>
            </a:r>
          </a:p>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６：命令</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C</a:t>
            </a:r>
          </a:p>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７</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a:t>
            </a: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命令</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B</a:t>
            </a:r>
          </a:p>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８</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a:t>
            </a: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命令</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C</a:t>
            </a:r>
          </a:p>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９：命令</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E</a:t>
            </a:r>
          </a:p>
        </p:txBody>
      </p:sp>
      <p:sp>
        <p:nvSpPr>
          <p:cNvPr id="36" name="正方形/長方形 35"/>
          <p:cNvSpPr/>
          <p:nvPr/>
        </p:nvSpPr>
        <p:spPr>
          <a:xfrm>
            <a:off x="3735169" y="2020309"/>
            <a:ext cx="1864130" cy="2768403"/>
          </a:xfrm>
          <a:prstGeom prst="rect">
            <a:avLst/>
          </a:prstGeom>
          <a:noFill/>
          <a:ln w="25400" cap="flat" cmpd="sng" algn="ctr">
            <a:solidFill>
              <a:srgbClr val="BBE0E3">
                <a:shade val="50000"/>
              </a:srgbClr>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１：命令</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A</a:t>
            </a:r>
          </a:p>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２：命令</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B</a:t>
            </a:r>
          </a:p>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３：命令</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C</a:t>
            </a:r>
          </a:p>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４：命令</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D</a:t>
            </a:r>
          </a:p>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５：命令</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B</a:t>
            </a:r>
          </a:p>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６：命令</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C</a:t>
            </a:r>
          </a:p>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７</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a:t>
            </a: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命令</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B</a:t>
            </a:r>
          </a:p>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８</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a:t>
            </a: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命令</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C</a:t>
            </a:r>
          </a:p>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９：命令</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E</a:t>
            </a:r>
          </a:p>
        </p:txBody>
      </p:sp>
      <p:sp>
        <p:nvSpPr>
          <p:cNvPr id="37" name="下矢印 36"/>
          <p:cNvSpPr/>
          <p:nvPr/>
        </p:nvSpPr>
        <p:spPr>
          <a:xfrm rot="16200000">
            <a:off x="5555772" y="3111463"/>
            <a:ext cx="643082" cy="556027"/>
          </a:xfrm>
          <a:prstGeom prst="downArrow">
            <a:avLst/>
          </a:prstGeom>
          <a:solidFill>
            <a:srgbClr val="FF0000"/>
          </a:solidFill>
          <a:ln w="25400" cap="flat" cmpd="sng" algn="ctr">
            <a:solidFill>
              <a:srgbClr val="000000"/>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smtClean="0">
              <a:ln>
                <a:noFill/>
              </a:ln>
              <a:solidFill>
                <a:srgbClr val="FFFFFF"/>
              </a:solidFill>
              <a:effectLst/>
              <a:uLnTx/>
              <a:uFillTx/>
              <a:latin typeface="Arial"/>
              <a:ea typeface="ＭＳ Ｐゴシック"/>
              <a:cs typeface="+mn-cs"/>
            </a:endParaRPr>
          </a:p>
        </p:txBody>
      </p:sp>
      <p:sp>
        <p:nvSpPr>
          <p:cNvPr id="38" name="正方形/長方形 37"/>
          <p:cNvSpPr/>
          <p:nvPr/>
        </p:nvSpPr>
        <p:spPr>
          <a:xfrm>
            <a:off x="5974413" y="1473114"/>
            <a:ext cx="2027583" cy="969614"/>
          </a:xfrm>
          <a:prstGeom prst="rect">
            <a:avLst/>
          </a:prstGeom>
          <a:solidFill>
            <a:srgbClr val="BBE0E3"/>
          </a:solidFill>
          <a:ln w="25400" cap="flat" cmpd="sng" algn="ctr">
            <a:solidFill>
              <a:srgbClr val="BBE0E3">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命令位置毎の</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
            </a:r>
            <a:b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b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最新</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2</a:t>
            </a: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件における</a:t>
            </a:r>
            <a: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t/>
            </a:r>
            <a:br>
              <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rPr>
            </a:b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実行トレース</a:t>
            </a:r>
            <a:endPar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39" name="カギ線コネクタ 38"/>
          <p:cNvCxnSpPr>
            <a:stCxn id="31" idx="2"/>
            <a:endCxn id="27" idx="2"/>
          </p:cNvCxnSpPr>
          <p:nvPr/>
        </p:nvCxnSpPr>
        <p:spPr>
          <a:xfrm rot="10800000">
            <a:off x="884984" y="3419972"/>
            <a:ext cx="5252" cy="953904"/>
          </a:xfrm>
          <a:prstGeom prst="bentConnector3">
            <a:avLst>
              <a:gd name="adj1" fmla="val 4452628"/>
            </a:avLst>
          </a:prstGeom>
          <a:noFill/>
          <a:ln w="57150" cap="flat" cmpd="sng" algn="ctr">
            <a:solidFill>
              <a:srgbClr val="000000"/>
            </a:solidFill>
            <a:prstDash val="solid"/>
            <a:tailEnd type="triangle"/>
          </a:ln>
          <a:effectLst/>
        </p:spPr>
      </p:cxnSp>
      <p:sp>
        <p:nvSpPr>
          <p:cNvPr id="40" name="円/楕円 78"/>
          <p:cNvSpPr/>
          <p:nvPr/>
        </p:nvSpPr>
        <p:spPr>
          <a:xfrm>
            <a:off x="2170269" y="3604824"/>
            <a:ext cx="1168195" cy="584200"/>
          </a:xfrm>
          <a:prstGeom prst="ellipse">
            <a:avLst/>
          </a:prstGeom>
          <a:solidFill>
            <a:srgbClr val="BBE0E3"/>
          </a:solidFill>
          <a:ln w="25400" cap="flat" cmpd="sng" algn="ctr">
            <a:solidFill>
              <a:srgbClr val="BBE0E3">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800" b="1" i="0" u="none" strike="noStrike" kern="0" cap="none" spc="0" normalizeH="0" baseline="0" noProof="0" dirty="0" smtClean="0">
                <a:ln>
                  <a:noFill/>
                </a:ln>
                <a:solidFill>
                  <a:srgbClr val="000000"/>
                </a:solidFill>
                <a:effectLst/>
                <a:uLnTx/>
                <a:uFillTx/>
                <a:latin typeface="Arial"/>
                <a:ea typeface="ＭＳ Ｐゴシック"/>
                <a:cs typeface="+mn-cs"/>
              </a:rPr>
              <a:t>命令</a:t>
            </a:r>
            <a:r>
              <a:rPr kumimoji="0" lang="en-US" altLang="ja-JP" sz="1800" b="1" i="0" u="none" strike="noStrike" kern="0" cap="none" spc="0" normalizeH="0" baseline="0" noProof="0" dirty="0" smtClean="0">
                <a:ln>
                  <a:noFill/>
                </a:ln>
                <a:solidFill>
                  <a:srgbClr val="000000"/>
                </a:solidFill>
                <a:effectLst/>
                <a:uLnTx/>
                <a:uFillTx/>
                <a:latin typeface="Arial"/>
                <a:ea typeface="ＭＳ Ｐゴシック"/>
                <a:cs typeface="+mn-cs"/>
              </a:rPr>
              <a:t>D</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800" b="1" i="0" u="none" strike="noStrike" kern="0" cap="none" spc="0" normalizeH="0" baseline="0" noProof="0" dirty="0" smtClean="0">
                <a:ln>
                  <a:noFill/>
                </a:ln>
                <a:solidFill>
                  <a:srgbClr val="000000"/>
                </a:solidFill>
                <a:effectLst/>
                <a:uLnTx/>
                <a:uFillTx/>
                <a:latin typeface="Arial"/>
                <a:ea typeface="ＭＳ Ｐゴシック"/>
                <a:cs typeface="+mn-cs"/>
              </a:rPr>
              <a:t>GET</a:t>
            </a:r>
            <a:endParaRPr kumimoji="0" lang="ja-JP" altLang="en-US" sz="1800" b="0" i="0" u="none" strike="noStrike" kern="0" cap="none" spc="0" normalizeH="0" baseline="0" noProof="0" dirty="0" smtClean="0">
              <a:ln>
                <a:noFill/>
              </a:ln>
              <a:solidFill>
                <a:srgbClr val="FFFFFF"/>
              </a:solidFill>
              <a:effectLst/>
              <a:uLnTx/>
              <a:uFillTx/>
              <a:latin typeface="Arial"/>
              <a:ea typeface="ＭＳ Ｐゴシック"/>
              <a:cs typeface="+mn-cs"/>
            </a:endParaRPr>
          </a:p>
        </p:txBody>
      </p:sp>
      <p:cxnSp>
        <p:nvCxnSpPr>
          <p:cNvPr id="41" name="直線矢印コネクタ 40"/>
          <p:cNvCxnSpPr>
            <a:stCxn id="31" idx="6"/>
            <a:endCxn id="40" idx="3"/>
          </p:cNvCxnSpPr>
          <p:nvPr/>
        </p:nvCxnSpPr>
        <p:spPr>
          <a:xfrm flipV="1">
            <a:off x="2058432" y="4103470"/>
            <a:ext cx="282915" cy="270406"/>
          </a:xfrm>
          <a:prstGeom prst="straightConnector1">
            <a:avLst/>
          </a:prstGeom>
          <a:noFill/>
          <a:ln w="57150" cap="flat" cmpd="sng" algn="ctr">
            <a:solidFill>
              <a:srgbClr val="000000"/>
            </a:solidFill>
            <a:prstDash val="solid"/>
            <a:tailEnd type="triangle"/>
          </a:ln>
          <a:effectLst/>
        </p:spPr>
      </p:cxnSp>
      <p:sp>
        <p:nvSpPr>
          <p:cNvPr id="42" name="円/楕円 148"/>
          <p:cNvSpPr/>
          <p:nvPr/>
        </p:nvSpPr>
        <p:spPr>
          <a:xfrm>
            <a:off x="881558" y="5041623"/>
            <a:ext cx="1168195" cy="584200"/>
          </a:xfrm>
          <a:prstGeom prst="ellipse">
            <a:avLst/>
          </a:prstGeom>
          <a:solidFill>
            <a:srgbClr val="BBE0E3"/>
          </a:solidFill>
          <a:ln w="25400" cap="flat" cmpd="sng" algn="ctr">
            <a:solidFill>
              <a:srgbClr val="BBE0E3">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800" b="1" i="0" u="none" strike="noStrike" kern="0" cap="none" spc="0" normalizeH="0" baseline="0" noProof="0" dirty="0" smtClean="0">
                <a:ln>
                  <a:noFill/>
                </a:ln>
                <a:solidFill>
                  <a:srgbClr val="000000"/>
                </a:solidFill>
                <a:effectLst/>
                <a:uLnTx/>
                <a:uFillTx/>
                <a:latin typeface="Arial"/>
                <a:ea typeface="ＭＳ Ｐゴシック"/>
                <a:cs typeface="+mn-cs"/>
              </a:rPr>
              <a:t>命令</a:t>
            </a:r>
            <a:r>
              <a:rPr kumimoji="0" lang="en-US" altLang="ja-JP" sz="1800" b="1" i="0" u="none" strike="noStrike" kern="0" cap="none" spc="0" normalizeH="0" baseline="0" noProof="0" dirty="0" smtClean="0">
                <a:ln>
                  <a:noFill/>
                </a:ln>
                <a:solidFill>
                  <a:srgbClr val="000000"/>
                </a:solidFill>
                <a:effectLst/>
                <a:uLnTx/>
                <a:uFillTx/>
                <a:latin typeface="Arial"/>
                <a:ea typeface="ＭＳ Ｐゴシック"/>
                <a:cs typeface="+mn-cs"/>
              </a:rPr>
              <a:t>E</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800" b="1" i="0" u="none" strike="noStrike" kern="0" cap="none" spc="0" normalizeH="0" baseline="0" noProof="0" dirty="0" smtClean="0">
                <a:ln>
                  <a:noFill/>
                </a:ln>
                <a:solidFill>
                  <a:srgbClr val="000000"/>
                </a:solidFill>
                <a:effectLst/>
                <a:uLnTx/>
                <a:uFillTx/>
                <a:latin typeface="Arial"/>
                <a:ea typeface="ＭＳ Ｐゴシック"/>
                <a:cs typeface="+mn-cs"/>
              </a:rPr>
              <a:t>GET</a:t>
            </a:r>
            <a:endParaRPr kumimoji="0" lang="ja-JP" altLang="en-US" sz="1800" b="0" i="0" u="none" strike="noStrike" kern="0" cap="none" spc="0" normalizeH="0" baseline="0" noProof="0" dirty="0" smtClean="0">
              <a:ln>
                <a:noFill/>
              </a:ln>
              <a:solidFill>
                <a:srgbClr val="FFFFFF"/>
              </a:solidFill>
              <a:effectLst/>
              <a:uLnTx/>
              <a:uFillTx/>
              <a:latin typeface="Arial"/>
              <a:ea typeface="ＭＳ Ｐゴシック"/>
              <a:cs typeface="+mn-cs"/>
            </a:endParaRPr>
          </a:p>
        </p:txBody>
      </p:sp>
      <p:cxnSp>
        <p:nvCxnSpPr>
          <p:cNvPr id="43" name="直線矢印コネクタ 42"/>
          <p:cNvCxnSpPr>
            <a:stCxn id="31" idx="4"/>
            <a:endCxn id="42" idx="0"/>
          </p:cNvCxnSpPr>
          <p:nvPr/>
        </p:nvCxnSpPr>
        <p:spPr>
          <a:xfrm flipH="1">
            <a:off x="1465656" y="4665977"/>
            <a:ext cx="8679" cy="375647"/>
          </a:xfrm>
          <a:prstGeom prst="straightConnector1">
            <a:avLst/>
          </a:prstGeom>
          <a:noFill/>
          <a:ln w="57150" cap="flat" cmpd="sng" algn="ctr">
            <a:solidFill>
              <a:srgbClr val="000000"/>
            </a:solidFill>
            <a:prstDash val="solid"/>
            <a:tailEnd type="triangle"/>
          </a:ln>
          <a:effectLst/>
        </p:spPr>
      </p:cxnSp>
      <p:cxnSp>
        <p:nvCxnSpPr>
          <p:cNvPr id="44" name="直線矢印コネクタ 43"/>
          <p:cNvCxnSpPr>
            <a:stCxn id="40" idx="1"/>
            <a:endCxn id="27" idx="6"/>
          </p:cNvCxnSpPr>
          <p:nvPr/>
        </p:nvCxnSpPr>
        <p:spPr>
          <a:xfrm flipH="1" flipV="1">
            <a:off x="2053180" y="3419972"/>
            <a:ext cx="288167" cy="270406"/>
          </a:xfrm>
          <a:prstGeom prst="straightConnector1">
            <a:avLst/>
          </a:prstGeom>
          <a:noFill/>
          <a:ln w="57150" cap="flat" cmpd="sng" algn="ctr">
            <a:solidFill>
              <a:srgbClr val="000000"/>
            </a:solidFill>
            <a:prstDash val="solid"/>
            <a:tailEnd type="triangle"/>
          </a:ln>
          <a:effectLst/>
        </p:spPr>
      </p:cxnSp>
      <p:sp>
        <p:nvSpPr>
          <p:cNvPr id="45" name="正方形/長方形 44"/>
          <p:cNvSpPr/>
          <p:nvPr/>
        </p:nvSpPr>
        <p:spPr>
          <a:xfrm>
            <a:off x="3735169" y="1519437"/>
            <a:ext cx="1864130" cy="498746"/>
          </a:xfrm>
          <a:prstGeom prst="rect">
            <a:avLst/>
          </a:prstGeom>
          <a:solidFill>
            <a:srgbClr val="BBE0E3"/>
          </a:solidFill>
          <a:ln w="25400" cap="flat" cmpd="sng" algn="ctr">
            <a:solidFill>
              <a:srgbClr val="BBE0E3">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2000" kern="0" dirty="0" smtClean="0">
                <a:solidFill>
                  <a:srgbClr val="000000"/>
                </a:solidFill>
                <a:latin typeface="Arial"/>
                <a:ea typeface="ＭＳ Ｐゴシック"/>
              </a:rPr>
              <a:t>全実行</a:t>
            </a:r>
            <a:r>
              <a:rPr kumimoji="0" lang="ja-JP" altLang="en-US" sz="2000" b="0" i="0" u="none" strike="noStrike" kern="0" cap="none" spc="0" normalizeH="0" baseline="0" noProof="0" dirty="0" smtClean="0">
                <a:ln>
                  <a:noFill/>
                </a:ln>
                <a:solidFill>
                  <a:srgbClr val="000000"/>
                </a:solidFill>
                <a:effectLst/>
                <a:uLnTx/>
                <a:uFillTx/>
                <a:latin typeface="Arial"/>
                <a:ea typeface="ＭＳ Ｐゴシック"/>
                <a:cs typeface="+mn-cs"/>
              </a:rPr>
              <a:t>トレース</a:t>
            </a:r>
            <a:endPar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46" name="正方形/長方形 45"/>
          <p:cNvSpPr/>
          <p:nvPr/>
        </p:nvSpPr>
        <p:spPr>
          <a:xfrm>
            <a:off x="465504" y="1510097"/>
            <a:ext cx="3077032" cy="498746"/>
          </a:xfrm>
          <a:prstGeom prst="rect">
            <a:avLst/>
          </a:prstGeom>
          <a:solidFill>
            <a:srgbClr val="BBE0E3"/>
          </a:solidFill>
          <a:ln w="25400" cap="flat" cmpd="sng" algn="ctr">
            <a:solidFill>
              <a:srgbClr val="BBE0E3">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2000" kern="0" noProof="0" dirty="0" smtClean="0">
                <a:solidFill>
                  <a:srgbClr val="000000"/>
                </a:solidFill>
                <a:latin typeface="Arial"/>
                <a:ea typeface="ＭＳ Ｐゴシック"/>
              </a:rPr>
              <a:t>ある変数に対する命令列</a:t>
            </a:r>
            <a:endParaRPr kumimoji="0" lang="en-US" altLang="ja-JP" sz="2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47" name="コンテンツ プレースホルダー 2"/>
          <p:cNvSpPr txBox="1">
            <a:spLocks/>
          </p:cNvSpPr>
          <p:nvPr/>
        </p:nvSpPr>
        <p:spPr bwMode="auto">
          <a:xfrm>
            <a:off x="3623560" y="4788712"/>
            <a:ext cx="5125153" cy="20692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1800" kern="0" dirty="0" smtClean="0">
                <a:solidFill>
                  <a:srgbClr val="000000"/>
                </a:solidFill>
                <a:latin typeface="Arial"/>
                <a:ea typeface="ＭＳ Ｐゴシック"/>
              </a:rPr>
              <a:t>提案手法により得られる依存関係</a:t>
            </a:r>
            <a:r>
              <a:rPr lang="en-US" altLang="ja-JP" sz="1800" kern="0" dirty="0">
                <a:solidFill>
                  <a:srgbClr val="000000"/>
                </a:solidFill>
                <a:latin typeface="Arial"/>
                <a:ea typeface="ＭＳ Ｐゴシック"/>
              </a:rPr>
              <a:t/>
            </a:r>
            <a:br>
              <a:rPr lang="en-US" altLang="ja-JP" sz="1800" kern="0" dirty="0">
                <a:solidFill>
                  <a:srgbClr val="000000"/>
                </a:solidFill>
                <a:latin typeface="Arial"/>
                <a:ea typeface="ＭＳ Ｐゴシック"/>
              </a:rPr>
            </a:br>
            <a:r>
              <a:rPr lang="en-US" altLang="ja-JP" sz="1800" kern="0" dirty="0">
                <a:solidFill>
                  <a:srgbClr val="000000"/>
                </a:solidFill>
                <a:latin typeface="Arial"/>
                <a:ea typeface="ＭＳ Ｐゴシック"/>
              </a:rPr>
              <a:t>PUT</a:t>
            </a:r>
            <a:r>
              <a:rPr lang="ja-JP" altLang="en-US" sz="1800" kern="0" dirty="0">
                <a:solidFill>
                  <a:srgbClr val="000000"/>
                </a:solidFill>
                <a:latin typeface="Arial"/>
                <a:ea typeface="ＭＳ Ｐゴシック"/>
              </a:rPr>
              <a:t>命令</a:t>
            </a:r>
            <a:r>
              <a:rPr lang="en-US" altLang="ja-JP" sz="1800" kern="0" dirty="0">
                <a:solidFill>
                  <a:srgbClr val="000000"/>
                </a:solidFill>
                <a:latin typeface="Arial"/>
                <a:ea typeface="ＭＳ Ｐゴシック"/>
              </a:rPr>
              <a:t>A</a:t>
            </a:r>
            <a:r>
              <a:rPr lang="ja-JP" altLang="en-US" sz="1800" kern="0" dirty="0">
                <a:solidFill>
                  <a:srgbClr val="000000"/>
                </a:solidFill>
                <a:latin typeface="Arial"/>
                <a:ea typeface="ＭＳ Ｐゴシック"/>
              </a:rPr>
              <a:t>→</a:t>
            </a:r>
            <a:r>
              <a:rPr lang="en-US" altLang="ja-JP" sz="1800" kern="0" dirty="0">
                <a:solidFill>
                  <a:srgbClr val="000000"/>
                </a:solidFill>
                <a:latin typeface="Arial"/>
                <a:ea typeface="ＭＳ Ｐゴシック"/>
              </a:rPr>
              <a:t>GET</a:t>
            </a:r>
            <a:r>
              <a:rPr lang="ja-JP" altLang="en-US" sz="1800" kern="0" dirty="0">
                <a:solidFill>
                  <a:srgbClr val="000000"/>
                </a:solidFill>
                <a:latin typeface="Arial"/>
                <a:ea typeface="ＭＳ Ｐゴシック"/>
              </a:rPr>
              <a:t>命令</a:t>
            </a:r>
            <a:r>
              <a:rPr lang="en-US" altLang="ja-JP" sz="1800" kern="0" dirty="0" smtClean="0">
                <a:solidFill>
                  <a:srgbClr val="000000"/>
                </a:solidFill>
                <a:latin typeface="Arial"/>
                <a:ea typeface="ＭＳ Ｐゴシック"/>
              </a:rPr>
              <a:t>B</a:t>
            </a:r>
            <a:r>
              <a:rPr lang="ja-JP" altLang="en-US" sz="1800" kern="0" dirty="0" err="1" smtClean="0">
                <a:solidFill>
                  <a:srgbClr val="000000"/>
                </a:solidFill>
                <a:latin typeface="Arial"/>
                <a:ea typeface="ＭＳ Ｐゴシック"/>
              </a:rPr>
              <a:t>，</a:t>
            </a:r>
            <a:r>
              <a:rPr lang="en-US" altLang="ja-JP" sz="1800" kern="0" dirty="0" smtClean="0">
                <a:solidFill>
                  <a:srgbClr val="000000"/>
                </a:solidFill>
                <a:latin typeface="Arial"/>
                <a:ea typeface="ＭＳ Ｐゴシック"/>
              </a:rPr>
              <a:t>PUT</a:t>
            </a:r>
            <a:r>
              <a:rPr lang="ja-JP" altLang="en-US" sz="1800" kern="0" dirty="0">
                <a:solidFill>
                  <a:srgbClr val="000000"/>
                </a:solidFill>
                <a:latin typeface="Arial"/>
                <a:ea typeface="ＭＳ Ｐゴシック"/>
              </a:rPr>
              <a:t>命令</a:t>
            </a:r>
            <a:r>
              <a:rPr lang="en-US" altLang="ja-JP" sz="1800" kern="0" dirty="0">
                <a:solidFill>
                  <a:srgbClr val="000000"/>
                </a:solidFill>
                <a:latin typeface="Arial"/>
                <a:ea typeface="ＭＳ Ｐゴシック"/>
              </a:rPr>
              <a:t>A</a:t>
            </a:r>
            <a:r>
              <a:rPr lang="ja-JP" altLang="en-US" sz="1800" kern="0" dirty="0">
                <a:solidFill>
                  <a:srgbClr val="000000"/>
                </a:solidFill>
                <a:latin typeface="Arial"/>
                <a:ea typeface="ＭＳ Ｐゴシック"/>
              </a:rPr>
              <a:t>→</a:t>
            </a:r>
            <a:r>
              <a:rPr lang="en-US" altLang="ja-JP" sz="1800" kern="0" dirty="0">
                <a:solidFill>
                  <a:srgbClr val="000000"/>
                </a:solidFill>
                <a:latin typeface="Arial"/>
                <a:ea typeface="ＭＳ Ｐゴシック"/>
              </a:rPr>
              <a:t>GET</a:t>
            </a:r>
            <a:r>
              <a:rPr lang="ja-JP" altLang="en-US" sz="1800" kern="0" dirty="0" smtClean="0">
                <a:solidFill>
                  <a:srgbClr val="000000"/>
                </a:solidFill>
                <a:latin typeface="Arial"/>
                <a:ea typeface="ＭＳ Ｐゴシック"/>
              </a:rPr>
              <a:t>命令</a:t>
            </a:r>
            <a:r>
              <a:rPr lang="en-US" altLang="ja-JP" sz="1800" kern="0" dirty="0" smtClean="0">
                <a:solidFill>
                  <a:srgbClr val="000000"/>
                </a:solidFill>
                <a:latin typeface="Arial"/>
                <a:ea typeface="ＭＳ Ｐゴシック"/>
              </a:rPr>
              <a:t>D</a:t>
            </a:r>
            <a:r>
              <a:rPr lang="en-US" altLang="ja-JP" sz="1800" kern="0" dirty="0">
                <a:solidFill>
                  <a:srgbClr val="000000"/>
                </a:solidFill>
                <a:latin typeface="Arial"/>
                <a:ea typeface="ＭＳ Ｐゴシック"/>
              </a:rPr>
              <a:t/>
            </a:r>
            <a:br>
              <a:rPr lang="en-US" altLang="ja-JP" sz="1800" kern="0" dirty="0">
                <a:solidFill>
                  <a:srgbClr val="000000"/>
                </a:solidFill>
                <a:latin typeface="Arial"/>
                <a:ea typeface="ＭＳ Ｐゴシック"/>
              </a:rPr>
            </a:br>
            <a:r>
              <a:rPr lang="en-US" altLang="ja-JP" sz="1800" kern="0" dirty="0">
                <a:solidFill>
                  <a:srgbClr val="000000"/>
                </a:solidFill>
                <a:latin typeface="Arial"/>
                <a:ea typeface="ＭＳ Ｐゴシック"/>
              </a:rPr>
              <a:t>PUT</a:t>
            </a:r>
            <a:r>
              <a:rPr lang="ja-JP" altLang="en-US" sz="1800" kern="0" dirty="0" smtClean="0">
                <a:solidFill>
                  <a:srgbClr val="000000"/>
                </a:solidFill>
                <a:latin typeface="Arial"/>
                <a:ea typeface="ＭＳ Ｐゴシック"/>
              </a:rPr>
              <a:t>命令</a:t>
            </a:r>
            <a:r>
              <a:rPr lang="en-US" altLang="ja-JP" sz="1800" kern="0" dirty="0" smtClean="0">
                <a:solidFill>
                  <a:srgbClr val="000000"/>
                </a:solidFill>
                <a:latin typeface="Arial"/>
                <a:ea typeface="ＭＳ Ｐゴシック"/>
              </a:rPr>
              <a:t>C</a:t>
            </a:r>
            <a:r>
              <a:rPr lang="ja-JP" altLang="en-US" sz="1800" kern="0" dirty="0" smtClean="0">
                <a:solidFill>
                  <a:srgbClr val="000000"/>
                </a:solidFill>
                <a:latin typeface="Arial"/>
                <a:ea typeface="ＭＳ Ｐゴシック"/>
              </a:rPr>
              <a:t>→</a:t>
            </a:r>
            <a:r>
              <a:rPr lang="en-US" altLang="ja-JP" sz="1800" kern="0" dirty="0">
                <a:solidFill>
                  <a:srgbClr val="000000"/>
                </a:solidFill>
                <a:latin typeface="Arial"/>
                <a:ea typeface="ＭＳ Ｐゴシック"/>
              </a:rPr>
              <a:t>GET</a:t>
            </a:r>
            <a:r>
              <a:rPr lang="ja-JP" altLang="en-US" sz="1800" kern="0" dirty="0">
                <a:solidFill>
                  <a:srgbClr val="000000"/>
                </a:solidFill>
                <a:latin typeface="Arial"/>
                <a:ea typeface="ＭＳ Ｐゴシック"/>
              </a:rPr>
              <a:t>命令</a:t>
            </a:r>
            <a:r>
              <a:rPr lang="en-US" altLang="ja-JP" sz="1800" kern="0" dirty="0" smtClean="0">
                <a:solidFill>
                  <a:srgbClr val="000000"/>
                </a:solidFill>
                <a:latin typeface="Arial"/>
                <a:ea typeface="ＭＳ Ｐゴシック"/>
              </a:rPr>
              <a:t>B</a:t>
            </a:r>
            <a:r>
              <a:rPr lang="ja-JP" altLang="en-US" sz="1800" kern="0" dirty="0" err="1" smtClean="0">
                <a:solidFill>
                  <a:srgbClr val="000000"/>
                </a:solidFill>
                <a:latin typeface="Arial"/>
                <a:ea typeface="ＭＳ Ｐゴシック"/>
              </a:rPr>
              <a:t>，</a:t>
            </a:r>
            <a:r>
              <a:rPr lang="en-US" altLang="ja-JP" sz="1800" kern="0" dirty="0" smtClean="0">
                <a:solidFill>
                  <a:srgbClr val="000000"/>
                </a:solidFill>
                <a:latin typeface="Arial"/>
                <a:ea typeface="ＭＳ Ｐゴシック"/>
              </a:rPr>
              <a:t>PUT</a:t>
            </a:r>
            <a:r>
              <a:rPr lang="ja-JP" altLang="en-US" sz="1800" kern="0" dirty="0" smtClean="0">
                <a:solidFill>
                  <a:srgbClr val="000000"/>
                </a:solidFill>
                <a:latin typeface="Arial"/>
                <a:ea typeface="ＭＳ Ｐゴシック"/>
              </a:rPr>
              <a:t>命令</a:t>
            </a:r>
            <a:r>
              <a:rPr lang="en-US" altLang="ja-JP" sz="1800" kern="0" dirty="0">
                <a:solidFill>
                  <a:srgbClr val="000000"/>
                </a:solidFill>
                <a:latin typeface="Arial"/>
                <a:ea typeface="ＭＳ Ｐゴシック"/>
              </a:rPr>
              <a:t>C</a:t>
            </a:r>
            <a:r>
              <a:rPr lang="ja-JP" altLang="en-US" sz="1800" kern="0" dirty="0" smtClean="0">
                <a:solidFill>
                  <a:srgbClr val="000000"/>
                </a:solidFill>
                <a:latin typeface="Arial"/>
                <a:ea typeface="ＭＳ Ｐゴシック"/>
              </a:rPr>
              <a:t>→</a:t>
            </a:r>
            <a:r>
              <a:rPr lang="en-US" altLang="ja-JP" sz="1800" kern="0" dirty="0">
                <a:solidFill>
                  <a:srgbClr val="000000"/>
                </a:solidFill>
                <a:latin typeface="Arial"/>
                <a:ea typeface="ＭＳ Ｐゴシック"/>
              </a:rPr>
              <a:t>GET</a:t>
            </a:r>
            <a:r>
              <a:rPr lang="ja-JP" altLang="en-US" sz="1800" kern="0" dirty="0" smtClean="0">
                <a:solidFill>
                  <a:srgbClr val="000000"/>
                </a:solidFill>
                <a:latin typeface="Arial"/>
                <a:ea typeface="ＭＳ Ｐゴシック"/>
              </a:rPr>
              <a:t>命令</a:t>
            </a:r>
            <a:r>
              <a:rPr lang="en-US" altLang="ja-JP" sz="1800" kern="0" dirty="0" smtClean="0">
                <a:solidFill>
                  <a:srgbClr val="000000"/>
                </a:solidFill>
                <a:latin typeface="Arial"/>
                <a:ea typeface="ＭＳ Ｐゴシック"/>
              </a:rPr>
              <a:t>E</a:t>
            </a:r>
          </a:p>
          <a:p>
            <a:pPr marL="0" indent="0">
              <a:buNone/>
            </a:pPr>
            <a:r>
              <a:rPr lang="ja-JP" altLang="en-US" sz="1800" kern="0" dirty="0">
                <a:solidFill>
                  <a:srgbClr val="000000"/>
                </a:solidFill>
                <a:latin typeface="Arial"/>
                <a:ea typeface="ＭＳ Ｐゴシック"/>
              </a:rPr>
              <a:t>提案手法に</a:t>
            </a:r>
            <a:r>
              <a:rPr lang="ja-JP" altLang="en-US" sz="1800" kern="0" dirty="0" smtClean="0">
                <a:solidFill>
                  <a:srgbClr val="000000"/>
                </a:solidFill>
                <a:latin typeface="Arial"/>
                <a:ea typeface="ＭＳ Ｐゴシック"/>
              </a:rPr>
              <a:t>より誤検出される依存関係</a:t>
            </a:r>
            <a:r>
              <a:rPr lang="en-US" altLang="ja-JP" sz="1800" kern="0" dirty="0">
                <a:solidFill>
                  <a:srgbClr val="000000"/>
                </a:solidFill>
                <a:latin typeface="Arial"/>
                <a:ea typeface="ＭＳ Ｐゴシック"/>
              </a:rPr>
              <a:t/>
            </a:r>
            <a:br>
              <a:rPr lang="en-US" altLang="ja-JP" sz="1800" kern="0" dirty="0">
                <a:solidFill>
                  <a:srgbClr val="000000"/>
                </a:solidFill>
                <a:latin typeface="Arial"/>
                <a:ea typeface="ＭＳ Ｐゴシック"/>
              </a:rPr>
            </a:br>
            <a:r>
              <a:rPr lang="en-US" altLang="ja-JP" sz="1800" kern="0" dirty="0">
                <a:solidFill>
                  <a:srgbClr val="000000"/>
                </a:solidFill>
                <a:latin typeface="Arial"/>
                <a:ea typeface="ＭＳ Ｐゴシック"/>
              </a:rPr>
              <a:t>PUT</a:t>
            </a:r>
            <a:r>
              <a:rPr lang="ja-JP" altLang="en-US" sz="1800" kern="0" dirty="0">
                <a:solidFill>
                  <a:srgbClr val="000000"/>
                </a:solidFill>
                <a:latin typeface="Arial"/>
                <a:ea typeface="ＭＳ Ｐゴシック"/>
              </a:rPr>
              <a:t>命令</a:t>
            </a:r>
            <a:r>
              <a:rPr lang="en-US" altLang="ja-JP" sz="1800" kern="0" dirty="0">
                <a:solidFill>
                  <a:srgbClr val="000000"/>
                </a:solidFill>
                <a:latin typeface="Arial"/>
                <a:ea typeface="ＭＳ Ｐゴシック"/>
              </a:rPr>
              <a:t>A</a:t>
            </a:r>
            <a:r>
              <a:rPr lang="ja-JP" altLang="en-US" sz="1800" kern="0" dirty="0">
                <a:solidFill>
                  <a:srgbClr val="000000"/>
                </a:solidFill>
                <a:latin typeface="Arial"/>
                <a:ea typeface="ＭＳ Ｐゴシック"/>
              </a:rPr>
              <a:t>→</a:t>
            </a:r>
            <a:r>
              <a:rPr lang="en-US" altLang="ja-JP" sz="1800" kern="0" dirty="0">
                <a:solidFill>
                  <a:srgbClr val="000000"/>
                </a:solidFill>
                <a:latin typeface="Arial"/>
                <a:ea typeface="ＭＳ Ｐゴシック"/>
              </a:rPr>
              <a:t>GET</a:t>
            </a:r>
            <a:r>
              <a:rPr lang="ja-JP" altLang="en-US" sz="1800" kern="0" dirty="0" smtClean="0">
                <a:solidFill>
                  <a:srgbClr val="000000"/>
                </a:solidFill>
                <a:latin typeface="Arial"/>
                <a:ea typeface="ＭＳ Ｐゴシック"/>
              </a:rPr>
              <a:t>命令</a:t>
            </a:r>
            <a:r>
              <a:rPr lang="en-US" altLang="ja-JP" sz="1800" kern="0" dirty="0">
                <a:solidFill>
                  <a:srgbClr val="000000"/>
                </a:solidFill>
                <a:latin typeface="Arial"/>
                <a:ea typeface="ＭＳ Ｐゴシック"/>
              </a:rPr>
              <a:t>D</a:t>
            </a:r>
          </a:p>
        </p:txBody>
      </p:sp>
    </p:spTree>
    <p:extLst>
      <p:ext uri="{BB962C8B-B14F-4D97-AF65-F5344CB8AC3E}">
        <p14:creationId xmlns:p14="http://schemas.microsoft.com/office/powerpoint/2010/main" val="11319684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ベンチマーク実行時間</a:t>
            </a:r>
            <a:r>
              <a:rPr lang="en-US" altLang="ja-JP" dirty="0"/>
              <a:t>(</a:t>
            </a:r>
            <a:r>
              <a:rPr lang="en-US" altLang="ja-JP" dirty="0" err="1"/>
              <a:t>ms</a:t>
            </a:r>
            <a:r>
              <a:rPr lang="en-US" altLang="ja-JP" dirty="0" smtClean="0"/>
              <a:t>)</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583534346"/>
              </p:ext>
            </p:extLst>
          </p:nvPr>
        </p:nvGraphicFramePr>
        <p:xfrm>
          <a:off x="188181" y="1879778"/>
          <a:ext cx="8487507" cy="2595880"/>
        </p:xfrm>
        <a:graphic>
          <a:graphicData uri="http://schemas.openxmlformats.org/drawingml/2006/table">
            <a:tbl>
              <a:tblPr firstRow="1" bandRow="1">
                <a:tableStyleId>{5C22544A-7EE6-4342-B048-85BDC9FD1C3A}</a:tableStyleId>
              </a:tblPr>
              <a:tblGrid>
                <a:gridCol w="1212501">
                  <a:extLst>
                    <a:ext uri="{9D8B030D-6E8A-4147-A177-3AD203B41FA5}">
                      <a16:colId xmlns:a16="http://schemas.microsoft.com/office/drawing/2014/main" xmlns="" val="20000"/>
                    </a:ext>
                  </a:extLst>
                </a:gridCol>
                <a:gridCol w="1212501">
                  <a:extLst>
                    <a:ext uri="{9D8B030D-6E8A-4147-A177-3AD203B41FA5}">
                      <a16:colId xmlns:a16="http://schemas.microsoft.com/office/drawing/2014/main" xmlns="" val="20001"/>
                    </a:ext>
                  </a:extLst>
                </a:gridCol>
                <a:gridCol w="1212501">
                  <a:extLst>
                    <a:ext uri="{9D8B030D-6E8A-4147-A177-3AD203B41FA5}">
                      <a16:colId xmlns:a16="http://schemas.microsoft.com/office/drawing/2014/main" xmlns="" val="20002"/>
                    </a:ext>
                  </a:extLst>
                </a:gridCol>
                <a:gridCol w="1212501">
                  <a:extLst>
                    <a:ext uri="{9D8B030D-6E8A-4147-A177-3AD203B41FA5}">
                      <a16:colId xmlns:a16="http://schemas.microsoft.com/office/drawing/2014/main" xmlns="" val="20003"/>
                    </a:ext>
                  </a:extLst>
                </a:gridCol>
                <a:gridCol w="1212501">
                  <a:extLst>
                    <a:ext uri="{9D8B030D-6E8A-4147-A177-3AD203B41FA5}">
                      <a16:colId xmlns:a16="http://schemas.microsoft.com/office/drawing/2014/main" xmlns="" val="20004"/>
                    </a:ext>
                  </a:extLst>
                </a:gridCol>
                <a:gridCol w="1212501">
                  <a:extLst>
                    <a:ext uri="{9D8B030D-6E8A-4147-A177-3AD203B41FA5}">
                      <a16:colId xmlns:a16="http://schemas.microsoft.com/office/drawing/2014/main" xmlns="" val="20005"/>
                    </a:ext>
                  </a:extLst>
                </a:gridCol>
                <a:gridCol w="1212501">
                  <a:extLst>
                    <a:ext uri="{9D8B030D-6E8A-4147-A177-3AD203B41FA5}">
                      <a16:colId xmlns:a16="http://schemas.microsoft.com/office/drawing/2014/main" xmlns="" val="20006"/>
                    </a:ext>
                  </a:extLst>
                </a:gridCol>
              </a:tblGrid>
              <a:tr h="370840">
                <a:tc>
                  <a:txBody>
                    <a:bodyPr/>
                    <a:lstStyle/>
                    <a:p>
                      <a:pPr algn="l" fontAlgn="b"/>
                      <a:endParaRPr lang="ja-JP" altLang="en-US" sz="1800" b="0" i="0" u="none" strike="noStrike" dirty="0">
                        <a:solidFill>
                          <a:srgbClr val="000000"/>
                        </a:solidFill>
                        <a:effectLst/>
                        <a:latin typeface="+mn-ea"/>
                        <a:ea typeface="+mn-ea"/>
                      </a:endParaRPr>
                    </a:p>
                  </a:txBody>
                  <a:tcPr marL="7620" marR="7620" marT="7620" marB="0" anchor="b"/>
                </a:tc>
                <a:tc>
                  <a:txBody>
                    <a:bodyPr/>
                    <a:lstStyle/>
                    <a:p>
                      <a:pPr algn="r" fontAlgn="b"/>
                      <a:r>
                        <a:rPr lang="en-US" altLang="ja-JP" sz="1800" b="0" i="0" u="none" strike="noStrike" dirty="0">
                          <a:solidFill>
                            <a:srgbClr val="000000"/>
                          </a:solidFill>
                          <a:effectLst/>
                          <a:latin typeface="+mn-lt"/>
                          <a:ea typeface="+mn-ea"/>
                        </a:rPr>
                        <a:t>16</a:t>
                      </a:r>
                    </a:p>
                  </a:txBody>
                  <a:tcPr marL="7620" marR="7620" marT="7620" marB="0" anchor="b"/>
                </a:tc>
                <a:tc>
                  <a:txBody>
                    <a:bodyPr/>
                    <a:lstStyle/>
                    <a:p>
                      <a:pPr algn="r" fontAlgn="b"/>
                      <a:r>
                        <a:rPr lang="en-US" altLang="ja-JP" sz="1800" b="0" i="0" u="none" strike="noStrike" dirty="0">
                          <a:solidFill>
                            <a:srgbClr val="000000"/>
                          </a:solidFill>
                          <a:effectLst/>
                          <a:latin typeface="+mn-lt"/>
                          <a:ea typeface="+mn-ea"/>
                        </a:rPr>
                        <a:t>32</a:t>
                      </a:r>
                    </a:p>
                  </a:txBody>
                  <a:tcPr marL="7620" marR="7620" marT="7620" marB="0" anchor="b"/>
                </a:tc>
                <a:tc>
                  <a:txBody>
                    <a:bodyPr/>
                    <a:lstStyle/>
                    <a:p>
                      <a:pPr algn="r" fontAlgn="b"/>
                      <a:r>
                        <a:rPr lang="en-US" altLang="ja-JP" sz="1800" b="0" i="0" u="none" strike="noStrike">
                          <a:solidFill>
                            <a:srgbClr val="000000"/>
                          </a:solidFill>
                          <a:effectLst/>
                          <a:latin typeface="+mn-lt"/>
                          <a:ea typeface="+mn-ea"/>
                        </a:rPr>
                        <a:t>64</a:t>
                      </a:r>
                    </a:p>
                  </a:txBody>
                  <a:tcPr marL="7620" marR="7620" marT="7620" marB="0" anchor="b"/>
                </a:tc>
                <a:tc>
                  <a:txBody>
                    <a:bodyPr/>
                    <a:lstStyle/>
                    <a:p>
                      <a:pPr algn="r" fontAlgn="b"/>
                      <a:r>
                        <a:rPr lang="en-US" altLang="ja-JP" sz="1800" b="0" i="0" u="none" strike="noStrike">
                          <a:solidFill>
                            <a:srgbClr val="000000"/>
                          </a:solidFill>
                          <a:effectLst/>
                          <a:latin typeface="+mn-lt"/>
                          <a:ea typeface="+mn-ea"/>
                        </a:rPr>
                        <a:t>128</a:t>
                      </a:r>
                    </a:p>
                  </a:txBody>
                  <a:tcPr marL="7620" marR="7620" marT="7620" marB="0" anchor="b"/>
                </a:tc>
                <a:tc>
                  <a:txBody>
                    <a:bodyPr/>
                    <a:lstStyle/>
                    <a:p>
                      <a:pPr algn="r" fontAlgn="b"/>
                      <a:r>
                        <a:rPr lang="en-US" altLang="ja-JP" sz="1800" b="0" i="0" u="none" strike="noStrike">
                          <a:solidFill>
                            <a:srgbClr val="000000"/>
                          </a:solidFill>
                          <a:effectLst/>
                          <a:latin typeface="+mn-lt"/>
                          <a:ea typeface="+mn-ea"/>
                        </a:rPr>
                        <a:t>256</a:t>
                      </a:r>
                    </a:p>
                  </a:txBody>
                  <a:tcPr marL="7620" marR="7620" marT="7620" marB="0" anchor="b"/>
                </a:tc>
                <a:tc>
                  <a:txBody>
                    <a:bodyPr/>
                    <a:lstStyle/>
                    <a:p>
                      <a:pPr algn="r" fontAlgn="b"/>
                      <a:r>
                        <a:rPr lang="en-US" altLang="ja-JP" sz="1800" b="0" i="0" u="none" strike="noStrike" dirty="0" smtClean="0">
                          <a:solidFill>
                            <a:srgbClr val="000000"/>
                          </a:solidFill>
                          <a:effectLst/>
                          <a:latin typeface="+mn-lt"/>
                          <a:ea typeface="+mn-ea"/>
                        </a:rPr>
                        <a:t>All</a:t>
                      </a:r>
                      <a:endParaRPr lang="en-US" sz="1800" b="0" i="0" u="none" strike="noStrike" dirty="0">
                        <a:solidFill>
                          <a:srgbClr val="000000"/>
                        </a:solidFill>
                        <a:effectLst/>
                        <a:latin typeface="+mn-lt"/>
                        <a:ea typeface="+mn-ea"/>
                      </a:endParaRPr>
                    </a:p>
                  </a:txBody>
                  <a:tcPr marL="7620" marR="7620" marT="7620" marB="0" anchor="b"/>
                </a:tc>
                <a:extLst>
                  <a:ext uri="{0D108BD9-81ED-4DB2-BD59-A6C34878D82A}">
                    <a16:rowId xmlns:a16="http://schemas.microsoft.com/office/drawing/2014/main" xmlns="" val="10000"/>
                  </a:ext>
                </a:extLst>
              </a:tr>
              <a:tr h="370840">
                <a:tc>
                  <a:txBody>
                    <a:bodyPr/>
                    <a:lstStyle/>
                    <a:p>
                      <a:pPr algn="r" fontAlgn="b"/>
                      <a:r>
                        <a:rPr lang="en-US" sz="1800" b="0" i="0" u="none" strike="noStrike" dirty="0" err="1">
                          <a:solidFill>
                            <a:srgbClr val="000000"/>
                          </a:solidFill>
                          <a:effectLst/>
                          <a:latin typeface="+mn-ea"/>
                          <a:ea typeface="+mn-ea"/>
                        </a:rPr>
                        <a:t>avrora</a:t>
                      </a:r>
                      <a:endParaRPr lang="en-US" sz="1800" b="0" i="0" u="none" strike="noStrike" dirty="0">
                        <a:solidFill>
                          <a:srgbClr val="000000"/>
                        </a:solidFill>
                        <a:effectLst/>
                        <a:latin typeface="+mn-ea"/>
                        <a:ea typeface="+mn-ea"/>
                      </a:endParaRPr>
                    </a:p>
                  </a:txBody>
                  <a:tcPr marL="7620" marR="7620" marT="7620" marB="0" anchor="b"/>
                </a:tc>
                <a:tc>
                  <a:txBody>
                    <a:bodyPr/>
                    <a:lstStyle/>
                    <a:p>
                      <a:pPr algn="r" fontAlgn="b"/>
                      <a:r>
                        <a:rPr lang="en-US" altLang="ja-JP" sz="1800" b="0" i="0" u="none" strike="noStrike" dirty="0">
                          <a:solidFill>
                            <a:srgbClr val="000000"/>
                          </a:solidFill>
                          <a:effectLst/>
                          <a:latin typeface="+mn-lt"/>
                          <a:ea typeface="+mn-ea"/>
                        </a:rPr>
                        <a:t>1,514,900 </a:t>
                      </a:r>
                    </a:p>
                  </a:txBody>
                  <a:tcPr marL="7620" marR="7620" marT="7620" marB="0" anchor="b"/>
                </a:tc>
                <a:tc>
                  <a:txBody>
                    <a:bodyPr/>
                    <a:lstStyle/>
                    <a:p>
                      <a:pPr algn="r" fontAlgn="b"/>
                      <a:r>
                        <a:rPr lang="en-US" altLang="ja-JP" sz="1800" b="0" i="0" u="none" strike="noStrike" dirty="0">
                          <a:solidFill>
                            <a:srgbClr val="000000"/>
                          </a:solidFill>
                          <a:effectLst/>
                          <a:latin typeface="+mn-lt"/>
                          <a:ea typeface="+mn-ea"/>
                        </a:rPr>
                        <a:t>1,615,273 </a:t>
                      </a:r>
                    </a:p>
                  </a:txBody>
                  <a:tcPr marL="7620" marR="7620" marT="7620" marB="0" anchor="b"/>
                </a:tc>
                <a:tc>
                  <a:txBody>
                    <a:bodyPr/>
                    <a:lstStyle/>
                    <a:p>
                      <a:pPr algn="r" fontAlgn="b"/>
                      <a:r>
                        <a:rPr lang="en-US" altLang="ja-JP" sz="1800" b="0" i="0" u="none" strike="noStrike">
                          <a:solidFill>
                            <a:srgbClr val="000000"/>
                          </a:solidFill>
                          <a:effectLst/>
                          <a:latin typeface="+mn-lt"/>
                          <a:ea typeface="+mn-ea"/>
                        </a:rPr>
                        <a:t>1,596,266 </a:t>
                      </a:r>
                    </a:p>
                  </a:txBody>
                  <a:tcPr marL="7620" marR="7620" marT="7620" marB="0" anchor="b"/>
                </a:tc>
                <a:tc>
                  <a:txBody>
                    <a:bodyPr/>
                    <a:lstStyle/>
                    <a:p>
                      <a:pPr algn="r" fontAlgn="b"/>
                      <a:r>
                        <a:rPr lang="en-US" altLang="ja-JP" sz="1800" b="0" i="0" u="none" strike="noStrike">
                          <a:solidFill>
                            <a:srgbClr val="000000"/>
                          </a:solidFill>
                          <a:effectLst/>
                          <a:latin typeface="+mn-lt"/>
                          <a:ea typeface="+mn-ea"/>
                        </a:rPr>
                        <a:t>1,638,938 </a:t>
                      </a:r>
                    </a:p>
                  </a:txBody>
                  <a:tcPr marL="7620" marR="7620" marT="7620" marB="0" anchor="b"/>
                </a:tc>
                <a:tc>
                  <a:txBody>
                    <a:bodyPr/>
                    <a:lstStyle/>
                    <a:p>
                      <a:pPr algn="r" fontAlgn="b"/>
                      <a:r>
                        <a:rPr lang="en-US" altLang="ja-JP" sz="1800" b="0" i="0" u="none" strike="noStrike">
                          <a:solidFill>
                            <a:srgbClr val="000000"/>
                          </a:solidFill>
                          <a:effectLst/>
                          <a:latin typeface="+mn-lt"/>
                          <a:ea typeface="+mn-ea"/>
                        </a:rPr>
                        <a:t>1,572,943 </a:t>
                      </a:r>
                    </a:p>
                  </a:txBody>
                  <a:tcPr marL="7620" marR="7620" marT="7620" marB="0" anchor="b"/>
                </a:tc>
                <a:tc>
                  <a:txBody>
                    <a:bodyPr/>
                    <a:lstStyle/>
                    <a:p>
                      <a:pPr algn="r" fontAlgn="b"/>
                      <a:r>
                        <a:rPr lang="en-US" altLang="ja-JP" sz="1800" b="0" i="0" u="none" strike="noStrike">
                          <a:solidFill>
                            <a:srgbClr val="000000"/>
                          </a:solidFill>
                          <a:effectLst/>
                          <a:latin typeface="+mn-lt"/>
                          <a:ea typeface="+mn-ea"/>
                        </a:rPr>
                        <a:t>8,182,858 </a:t>
                      </a:r>
                    </a:p>
                  </a:txBody>
                  <a:tcPr marL="7620" marR="7620" marT="7620" marB="0" anchor="b"/>
                </a:tc>
                <a:extLst>
                  <a:ext uri="{0D108BD9-81ED-4DB2-BD59-A6C34878D82A}">
                    <a16:rowId xmlns:a16="http://schemas.microsoft.com/office/drawing/2014/main" xmlns="" val="10001"/>
                  </a:ext>
                </a:extLst>
              </a:tr>
              <a:tr h="370840">
                <a:tc>
                  <a:txBody>
                    <a:bodyPr/>
                    <a:lstStyle/>
                    <a:p>
                      <a:pPr algn="r" fontAlgn="b"/>
                      <a:r>
                        <a:rPr lang="en-US" sz="1800" b="0" i="0" u="none" strike="noStrike" dirty="0">
                          <a:solidFill>
                            <a:srgbClr val="000000"/>
                          </a:solidFill>
                          <a:effectLst/>
                          <a:latin typeface="+mn-ea"/>
                          <a:ea typeface="+mn-ea"/>
                        </a:rPr>
                        <a:t>batik</a:t>
                      </a:r>
                    </a:p>
                  </a:txBody>
                  <a:tcPr marL="7620" marR="7620" marT="7620" marB="0" anchor="b"/>
                </a:tc>
                <a:tc>
                  <a:txBody>
                    <a:bodyPr/>
                    <a:lstStyle/>
                    <a:p>
                      <a:pPr algn="r" fontAlgn="b"/>
                      <a:r>
                        <a:rPr lang="en-US" altLang="ja-JP" sz="1800" b="0" i="0" u="none" strike="noStrike" dirty="0">
                          <a:solidFill>
                            <a:srgbClr val="000000"/>
                          </a:solidFill>
                          <a:effectLst/>
                          <a:latin typeface="+mn-lt"/>
                          <a:ea typeface="+mn-ea"/>
                        </a:rPr>
                        <a:t>30,424 </a:t>
                      </a:r>
                    </a:p>
                  </a:txBody>
                  <a:tcPr marL="7620" marR="7620" marT="7620" marB="0" anchor="b"/>
                </a:tc>
                <a:tc>
                  <a:txBody>
                    <a:bodyPr/>
                    <a:lstStyle/>
                    <a:p>
                      <a:pPr algn="r" fontAlgn="b"/>
                      <a:r>
                        <a:rPr lang="en-US" altLang="ja-JP" sz="1800" b="0" i="0" u="none" strike="noStrike" dirty="0">
                          <a:solidFill>
                            <a:srgbClr val="000000"/>
                          </a:solidFill>
                          <a:effectLst/>
                          <a:latin typeface="+mn-lt"/>
                          <a:ea typeface="+mn-ea"/>
                        </a:rPr>
                        <a:t>29,636 </a:t>
                      </a:r>
                    </a:p>
                  </a:txBody>
                  <a:tcPr marL="7620" marR="7620" marT="7620" marB="0" anchor="b"/>
                </a:tc>
                <a:tc>
                  <a:txBody>
                    <a:bodyPr/>
                    <a:lstStyle/>
                    <a:p>
                      <a:pPr algn="r" fontAlgn="b"/>
                      <a:r>
                        <a:rPr lang="en-US" altLang="ja-JP" sz="1800" b="0" i="0" u="none" strike="noStrike" dirty="0">
                          <a:solidFill>
                            <a:srgbClr val="000000"/>
                          </a:solidFill>
                          <a:effectLst/>
                          <a:latin typeface="+mn-lt"/>
                          <a:ea typeface="+mn-ea"/>
                        </a:rPr>
                        <a:t>30,195 </a:t>
                      </a:r>
                    </a:p>
                  </a:txBody>
                  <a:tcPr marL="7620" marR="7620" marT="7620" marB="0" anchor="b"/>
                </a:tc>
                <a:tc>
                  <a:txBody>
                    <a:bodyPr/>
                    <a:lstStyle/>
                    <a:p>
                      <a:pPr algn="r" fontAlgn="b"/>
                      <a:r>
                        <a:rPr lang="en-US" altLang="ja-JP" sz="1800" b="0" i="0" u="none" strike="noStrike">
                          <a:solidFill>
                            <a:srgbClr val="000000"/>
                          </a:solidFill>
                          <a:effectLst/>
                          <a:latin typeface="+mn-lt"/>
                          <a:ea typeface="+mn-ea"/>
                        </a:rPr>
                        <a:t>30,539 </a:t>
                      </a:r>
                    </a:p>
                  </a:txBody>
                  <a:tcPr marL="7620" marR="7620" marT="7620" marB="0" anchor="b"/>
                </a:tc>
                <a:tc>
                  <a:txBody>
                    <a:bodyPr/>
                    <a:lstStyle/>
                    <a:p>
                      <a:pPr algn="r" fontAlgn="b"/>
                      <a:r>
                        <a:rPr lang="en-US" altLang="ja-JP" sz="1800" b="0" i="0" u="none" strike="noStrike">
                          <a:solidFill>
                            <a:srgbClr val="000000"/>
                          </a:solidFill>
                          <a:effectLst/>
                          <a:latin typeface="+mn-lt"/>
                          <a:ea typeface="+mn-ea"/>
                        </a:rPr>
                        <a:t>30,695 </a:t>
                      </a:r>
                    </a:p>
                  </a:txBody>
                  <a:tcPr marL="7620" marR="7620" marT="7620" marB="0" anchor="b"/>
                </a:tc>
                <a:tc>
                  <a:txBody>
                    <a:bodyPr/>
                    <a:lstStyle/>
                    <a:p>
                      <a:pPr algn="r" fontAlgn="b"/>
                      <a:r>
                        <a:rPr lang="en-US" altLang="ja-JP" sz="1800" b="0" i="0" u="none" strike="noStrike">
                          <a:solidFill>
                            <a:srgbClr val="000000"/>
                          </a:solidFill>
                          <a:effectLst/>
                          <a:latin typeface="+mn-lt"/>
                          <a:ea typeface="+mn-ea"/>
                        </a:rPr>
                        <a:t>349,326 </a:t>
                      </a:r>
                    </a:p>
                  </a:txBody>
                  <a:tcPr marL="7620" marR="7620" marT="7620" marB="0" anchor="b"/>
                </a:tc>
                <a:extLst>
                  <a:ext uri="{0D108BD9-81ED-4DB2-BD59-A6C34878D82A}">
                    <a16:rowId xmlns:a16="http://schemas.microsoft.com/office/drawing/2014/main" xmlns="" val="10002"/>
                  </a:ext>
                </a:extLst>
              </a:tr>
              <a:tr h="370840">
                <a:tc>
                  <a:txBody>
                    <a:bodyPr/>
                    <a:lstStyle/>
                    <a:p>
                      <a:pPr algn="r" fontAlgn="b"/>
                      <a:r>
                        <a:rPr lang="en-US" sz="1800" b="0" i="0" u="none" strike="noStrike">
                          <a:solidFill>
                            <a:srgbClr val="000000"/>
                          </a:solidFill>
                          <a:effectLst/>
                          <a:latin typeface="+mn-ea"/>
                          <a:ea typeface="+mn-ea"/>
                        </a:rPr>
                        <a:t>fop</a:t>
                      </a:r>
                    </a:p>
                  </a:txBody>
                  <a:tcPr marL="7620" marR="7620" marT="7620" marB="0" anchor="b"/>
                </a:tc>
                <a:tc>
                  <a:txBody>
                    <a:bodyPr/>
                    <a:lstStyle/>
                    <a:p>
                      <a:pPr algn="r" fontAlgn="b"/>
                      <a:r>
                        <a:rPr lang="en-US" altLang="ja-JP" sz="1800" b="0" i="0" u="none" strike="noStrike">
                          <a:solidFill>
                            <a:srgbClr val="000000"/>
                          </a:solidFill>
                          <a:effectLst/>
                          <a:latin typeface="+mn-lt"/>
                          <a:ea typeface="+mn-ea"/>
                        </a:rPr>
                        <a:t>22,827 </a:t>
                      </a:r>
                    </a:p>
                  </a:txBody>
                  <a:tcPr marL="7620" marR="7620" marT="7620" marB="0" anchor="b"/>
                </a:tc>
                <a:tc>
                  <a:txBody>
                    <a:bodyPr/>
                    <a:lstStyle/>
                    <a:p>
                      <a:pPr algn="r" fontAlgn="b"/>
                      <a:r>
                        <a:rPr lang="en-US" altLang="ja-JP" sz="1800" b="0" i="0" u="none" strike="noStrike" dirty="0">
                          <a:solidFill>
                            <a:srgbClr val="000000"/>
                          </a:solidFill>
                          <a:effectLst/>
                          <a:latin typeface="+mn-lt"/>
                          <a:ea typeface="+mn-ea"/>
                        </a:rPr>
                        <a:t>22,706 </a:t>
                      </a:r>
                    </a:p>
                  </a:txBody>
                  <a:tcPr marL="7620" marR="7620" marT="7620" marB="0" anchor="b"/>
                </a:tc>
                <a:tc>
                  <a:txBody>
                    <a:bodyPr/>
                    <a:lstStyle/>
                    <a:p>
                      <a:pPr algn="r" fontAlgn="b"/>
                      <a:r>
                        <a:rPr lang="en-US" altLang="ja-JP" sz="1800" b="0" i="0" u="none" strike="noStrike" dirty="0">
                          <a:solidFill>
                            <a:srgbClr val="000000"/>
                          </a:solidFill>
                          <a:effectLst/>
                          <a:latin typeface="+mn-lt"/>
                          <a:ea typeface="+mn-ea"/>
                        </a:rPr>
                        <a:t>24,880 </a:t>
                      </a:r>
                    </a:p>
                  </a:txBody>
                  <a:tcPr marL="7620" marR="7620" marT="7620" marB="0" anchor="b"/>
                </a:tc>
                <a:tc>
                  <a:txBody>
                    <a:bodyPr/>
                    <a:lstStyle/>
                    <a:p>
                      <a:pPr algn="r" fontAlgn="b"/>
                      <a:r>
                        <a:rPr lang="en-US" altLang="ja-JP" sz="1800" b="0" i="0" u="none" strike="noStrike">
                          <a:solidFill>
                            <a:srgbClr val="000000"/>
                          </a:solidFill>
                          <a:effectLst/>
                          <a:latin typeface="+mn-lt"/>
                          <a:ea typeface="+mn-ea"/>
                        </a:rPr>
                        <a:t>24,676 </a:t>
                      </a:r>
                    </a:p>
                  </a:txBody>
                  <a:tcPr marL="7620" marR="7620" marT="7620" marB="0" anchor="b"/>
                </a:tc>
                <a:tc>
                  <a:txBody>
                    <a:bodyPr/>
                    <a:lstStyle/>
                    <a:p>
                      <a:pPr algn="r" fontAlgn="b"/>
                      <a:r>
                        <a:rPr lang="en-US" altLang="ja-JP" sz="1800" b="0" i="0" u="none" strike="noStrike">
                          <a:solidFill>
                            <a:srgbClr val="000000"/>
                          </a:solidFill>
                          <a:effectLst/>
                          <a:latin typeface="+mn-lt"/>
                          <a:ea typeface="+mn-ea"/>
                        </a:rPr>
                        <a:t>25,011 </a:t>
                      </a:r>
                    </a:p>
                  </a:txBody>
                  <a:tcPr marL="7620" marR="7620" marT="7620" marB="0" anchor="b"/>
                </a:tc>
                <a:tc>
                  <a:txBody>
                    <a:bodyPr/>
                    <a:lstStyle/>
                    <a:p>
                      <a:pPr algn="r" fontAlgn="b"/>
                      <a:r>
                        <a:rPr lang="en-US" altLang="ja-JP" sz="1800" b="0" i="0" u="none" strike="noStrike">
                          <a:solidFill>
                            <a:srgbClr val="000000"/>
                          </a:solidFill>
                          <a:effectLst/>
                          <a:latin typeface="+mn-lt"/>
                          <a:ea typeface="+mn-ea"/>
                        </a:rPr>
                        <a:t>195,760 </a:t>
                      </a:r>
                    </a:p>
                  </a:txBody>
                  <a:tcPr marL="7620" marR="7620" marT="7620" marB="0" anchor="b"/>
                </a:tc>
                <a:extLst>
                  <a:ext uri="{0D108BD9-81ED-4DB2-BD59-A6C34878D82A}">
                    <a16:rowId xmlns:a16="http://schemas.microsoft.com/office/drawing/2014/main" xmlns="" val="10003"/>
                  </a:ext>
                </a:extLst>
              </a:tr>
              <a:tr h="370840">
                <a:tc>
                  <a:txBody>
                    <a:bodyPr/>
                    <a:lstStyle/>
                    <a:p>
                      <a:pPr algn="r" fontAlgn="b"/>
                      <a:r>
                        <a:rPr lang="en-US" sz="1800" b="0" i="0" u="none" strike="noStrike" dirty="0" err="1">
                          <a:solidFill>
                            <a:srgbClr val="000000"/>
                          </a:solidFill>
                          <a:effectLst/>
                          <a:latin typeface="+mn-ea"/>
                          <a:ea typeface="+mn-ea"/>
                        </a:rPr>
                        <a:t>jython</a:t>
                      </a:r>
                      <a:endParaRPr lang="en-US" sz="1800" b="0" i="0" u="none" strike="noStrike" dirty="0">
                        <a:solidFill>
                          <a:srgbClr val="000000"/>
                        </a:solidFill>
                        <a:effectLst/>
                        <a:latin typeface="+mn-ea"/>
                        <a:ea typeface="+mn-ea"/>
                      </a:endParaRPr>
                    </a:p>
                  </a:txBody>
                  <a:tcPr marL="7620" marR="7620" marT="7620" marB="0" anchor="b"/>
                </a:tc>
                <a:tc>
                  <a:txBody>
                    <a:bodyPr/>
                    <a:lstStyle/>
                    <a:p>
                      <a:pPr algn="r" fontAlgn="b"/>
                      <a:r>
                        <a:rPr lang="en-US" altLang="ja-JP" sz="1800" b="0" i="0" u="none" strike="noStrike">
                          <a:solidFill>
                            <a:srgbClr val="000000"/>
                          </a:solidFill>
                          <a:effectLst/>
                          <a:latin typeface="+mn-lt"/>
                          <a:ea typeface="+mn-ea"/>
                        </a:rPr>
                        <a:t>156,858 </a:t>
                      </a:r>
                    </a:p>
                  </a:txBody>
                  <a:tcPr marL="7620" marR="7620" marT="7620" marB="0" anchor="b"/>
                </a:tc>
                <a:tc>
                  <a:txBody>
                    <a:bodyPr/>
                    <a:lstStyle/>
                    <a:p>
                      <a:pPr algn="r" fontAlgn="b"/>
                      <a:r>
                        <a:rPr lang="en-US" altLang="ja-JP" sz="1800" b="0" i="0" u="none" strike="noStrike">
                          <a:solidFill>
                            <a:srgbClr val="000000"/>
                          </a:solidFill>
                          <a:effectLst/>
                          <a:latin typeface="+mn-lt"/>
                          <a:ea typeface="+mn-ea"/>
                        </a:rPr>
                        <a:t>163,257 </a:t>
                      </a:r>
                    </a:p>
                  </a:txBody>
                  <a:tcPr marL="7620" marR="7620" marT="7620" marB="0" anchor="b"/>
                </a:tc>
                <a:tc>
                  <a:txBody>
                    <a:bodyPr/>
                    <a:lstStyle/>
                    <a:p>
                      <a:pPr algn="r" fontAlgn="b"/>
                      <a:r>
                        <a:rPr lang="en-US" altLang="ja-JP" sz="1800" b="0" i="0" u="none" strike="noStrike" dirty="0">
                          <a:solidFill>
                            <a:srgbClr val="000000"/>
                          </a:solidFill>
                          <a:effectLst/>
                          <a:latin typeface="+mn-lt"/>
                          <a:ea typeface="+mn-ea"/>
                        </a:rPr>
                        <a:t>169,431 </a:t>
                      </a:r>
                    </a:p>
                  </a:txBody>
                  <a:tcPr marL="7620" marR="7620" marT="7620" marB="0" anchor="b"/>
                </a:tc>
                <a:tc>
                  <a:txBody>
                    <a:bodyPr/>
                    <a:lstStyle/>
                    <a:p>
                      <a:pPr algn="r" fontAlgn="b"/>
                      <a:r>
                        <a:rPr lang="en-US" altLang="ja-JP" sz="1800" b="0" i="0" u="none" strike="noStrike" dirty="0">
                          <a:solidFill>
                            <a:srgbClr val="000000"/>
                          </a:solidFill>
                          <a:effectLst/>
                          <a:latin typeface="+mn-lt"/>
                          <a:ea typeface="+mn-ea"/>
                        </a:rPr>
                        <a:t>176,465 </a:t>
                      </a:r>
                    </a:p>
                  </a:txBody>
                  <a:tcPr marL="7620" marR="7620" marT="7620" marB="0" anchor="b"/>
                </a:tc>
                <a:tc>
                  <a:txBody>
                    <a:bodyPr/>
                    <a:lstStyle/>
                    <a:p>
                      <a:pPr algn="r" fontAlgn="b"/>
                      <a:r>
                        <a:rPr lang="en-US" altLang="ja-JP" sz="1800" b="0" i="0" u="none" strike="noStrike" dirty="0">
                          <a:solidFill>
                            <a:srgbClr val="000000"/>
                          </a:solidFill>
                          <a:effectLst/>
                          <a:latin typeface="+mn-lt"/>
                          <a:ea typeface="+mn-ea"/>
                        </a:rPr>
                        <a:t>180,545 </a:t>
                      </a:r>
                    </a:p>
                  </a:txBody>
                  <a:tcPr marL="7620" marR="7620" marT="7620" marB="0" anchor="b"/>
                </a:tc>
                <a:tc>
                  <a:txBody>
                    <a:bodyPr/>
                    <a:lstStyle/>
                    <a:p>
                      <a:pPr algn="r" fontAlgn="b"/>
                      <a:r>
                        <a:rPr lang="en-US" altLang="ja-JP" sz="1800" b="0" i="0" u="none" strike="noStrike">
                          <a:solidFill>
                            <a:srgbClr val="000000"/>
                          </a:solidFill>
                          <a:effectLst/>
                          <a:latin typeface="+mn-lt"/>
                          <a:ea typeface="+mn-ea"/>
                        </a:rPr>
                        <a:t>2,955,059 </a:t>
                      </a:r>
                    </a:p>
                  </a:txBody>
                  <a:tcPr marL="7620" marR="7620" marT="7620" marB="0" anchor="b"/>
                </a:tc>
                <a:extLst>
                  <a:ext uri="{0D108BD9-81ED-4DB2-BD59-A6C34878D82A}">
                    <a16:rowId xmlns:a16="http://schemas.microsoft.com/office/drawing/2014/main" xmlns="" val="10004"/>
                  </a:ext>
                </a:extLst>
              </a:tr>
              <a:tr h="370840">
                <a:tc>
                  <a:txBody>
                    <a:bodyPr/>
                    <a:lstStyle/>
                    <a:p>
                      <a:pPr algn="r" fontAlgn="b"/>
                      <a:r>
                        <a:rPr lang="en-US" sz="1800" b="0" i="0" u="none" strike="noStrike" dirty="0" err="1">
                          <a:solidFill>
                            <a:srgbClr val="000000"/>
                          </a:solidFill>
                          <a:effectLst/>
                          <a:latin typeface="+mn-ea"/>
                          <a:ea typeface="+mn-ea"/>
                        </a:rPr>
                        <a:t>luindex</a:t>
                      </a:r>
                      <a:endParaRPr lang="en-US" sz="1800" b="0" i="0" u="none" strike="noStrike" dirty="0">
                        <a:solidFill>
                          <a:srgbClr val="000000"/>
                        </a:solidFill>
                        <a:effectLst/>
                        <a:latin typeface="+mn-ea"/>
                        <a:ea typeface="+mn-ea"/>
                      </a:endParaRPr>
                    </a:p>
                  </a:txBody>
                  <a:tcPr marL="7620" marR="7620" marT="7620" marB="0" anchor="b"/>
                </a:tc>
                <a:tc>
                  <a:txBody>
                    <a:bodyPr/>
                    <a:lstStyle/>
                    <a:p>
                      <a:pPr algn="r" fontAlgn="b"/>
                      <a:r>
                        <a:rPr lang="en-US" altLang="ja-JP" sz="1800" b="0" i="0" u="none" strike="noStrike">
                          <a:solidFill>
                            <a:srgbClr val="000000"/>
                          </a:solidFill>
                          <a:effectLst/>
                          <a:latin typeface="+mn-lt"/>
                          <a:ea typeface="+mn-ea"/>
                        </a:rPr>
                        <a:t>43,574 </a:t>
                      </a:r>
                    </a:p>
                  </a:txBody>
                  <a:tcPr marL="7620" marR="7620" marT="7620" marB="0" anchor="b"/>
                </a:tc>
                <a:tc>
                  <a:txBody>
                    <a:bodyPr/>
                    <a:lstStyle/>
                    <a:p>
                      <a:pPr algn="r" fontAlgn="b"/>
                      <a:r>
                        <a:rPr lang="en-US" altLang="ja-JP" sz="1800" b="0" i="0" u="none" strike="noStrike">
                          <a:solidFill>
                            <a:srgbClr val="000000"/>
                          </a:solidFill>
                          <a:effectLst/>
                          <a:latin typeface="+mn-lt"/>
                          <a:ea typeface="+mn-ea"/>
                        </a:rPr>
                        <a:t>44,697 </a:t>
                      </a:r>
                    </a:p>
                  </a:txBody>
                  <a:tcPr marL="7620" marR="7620" marT="7620" marB="0" anchor="b"/>
                </a:tc>
                <a:tc>
                  <a:txBody>
                    <a:bodyPr/>
                    <a:lstStyle/>
                    <a:p>
                      <a:pPr algn="r" fontAlgn="b"/>
                      <a:r>
                        <a:rPr lang="en-US" altLang="ja-JP" sz="1800" b="0" i="0" u="none" strike="noStrike">
                          <a:solidFill>
                            <a:srgbClr val="000000"/>
                          </a:solidFill>
                          <a:effectLst/>
                          <a:latin typeface="+mn-lt"/>
                          <a:ea typeface="+mn-ea"/>
                        </a:rPr>
                        <a:t>46,170 </a:t>
                      </a:r>
                    </a:p>
                  </a:txBody>
                  <a:tcPr marL="7620" marR="7620" marT="7620" marB="0" anchor="b"/>
                </a:tc>
                <a:tc>
                  <a:txBody>
                    <a:bodyPr/>
                    <a:lstStyle/>
                    <a:p>
                      <a:pPr algn="r" fontAlgn="b"/>
                      <a:r>
                        <a:rPr lang="en-US" altLang="ja-JP" sz="1800" b="0" i="0" u="none" strike="noStrike" dirty="0">
                          <a:solidFill>
                            <a:srgbClr val="000000"/>
                          </a:solidFill>
                          <a:effectLst/>
                          <a:latin typeface="+mn-lt"/>
                          <a:ea typeface="+mn-ea"/>
                        </a:rPr>
                        <a:t>46,626 </a:t>
                      </a:r>
                    </a:p>
                  </a:txBody>
                  <a:tcPr marL="7620" marR="7620" marT="7620" marB="0" anchor="b"/>
                </a:tc>
                <a:tc>
                  <a:txBody>
                    <a:bodyPr/>
                    <a:lstStyle/>
                    <a:p>
                      <a:pPr algn="r" fontAlgn="b"/>
                      <a:r>
                        <a:rPr lang="en-US" altLang="ja-JP" sz="1800" b="0" i="0" u="none" strike="noStrike" dirty="0">
                          <a:solidFill>
                            <a:srgbClr val="000000"/>
                          </a:solidFill>
                          <a:effectLst/>
                          <a:latin typeface="+mn-lt"/>
                          <a:ea typeface="+mn-ea"/>
                        </a:rPr>
                        <a:t>46,866 </a:t>
                      </a:r>
                    </a:p>
                  </a:txBody>
                  <a:tcPr marL="7620" marR="7620" marT="7620" marB="0" anchor="b"/>
                </a:tc>
                <a:tc>
                  <a:txBody>
                    <a:bodyPr/>
                    <a:lstStyle/>
                    <a:p>
                      <a:pPr algn="r" fontAlgn="b"/>
                      <a:r>
                        <a:rPr lang="en-US" altLang="ja-JP" sz="1800" b="0" i="0" u="none" strike="noStrike" dirty="0">
                          <a:solidFill>
                            <a:srgbClr val="000000"/>
                          </a:solidFill>
                          <a:effectLst/>
                          <a:latin typeface="+mn-lt"/>
                          <a:ea typeface="+mn-ea"/>
                        </a:rPr>
                        <a:t>866,890 </a:t>
                      </a:r>
                    </a:p>
                  </a:txBody>
                  <a:tcPr marL="7620" marR="7620" marT="7620" marB="0" anchor="b"/>
                </a:tc>
                <a:extLst>
                  <a:ext uri="{0D108BD9-81ED-4DB2-BD59-A6C34878D82A}">
                    <a16:rowId xmlns:a16="http://schemas.microsoft.com/office/drawing/2014/main" xmlns="" val="10005"/>
                  </a:ext>
                </a:extLst>
              </a:tr>
              <a:tr h="370840">
                <a:tc>
                  <a:txBody>
                    <a:bodyPr/>
                    <a:lstStyle/>
                    <a:p>
                      <a:pPr algn="r" fontAlgn="b"/>
                      <a:r>
                        <a:rPr lang="en-US" sz="1800" b="0" i="0" u="none" strike="noStrike" dirty="0" err="1">
                          <a:solidFill>
                            <a:srgbClr val="000000"/>
                          </a:solidFill>
                          <a:effectLst/>
                          <a:latin typeface="+mn-ea"/>
                          <a:ea typeface="+mn-ea"/>
                        </a:rPr>
                        <a:t>lusearch</a:t>
                      </a:r>
                      <a:endParaRPr lang="en-US" sz="1800" b="0" i="0" u="none" strike="noStrike" dirty="0">
                        <a:solidFill>
                          <a:srgbClr val="000000"/>
                        </a:solidFill>
                        <a:effectLst/>
                        <a:latin typeface="+mn-ea"/>
                        <a:ea typeface="+mn-ea"/>
                      </a:endParaRPr>
                    </a:p>
                  </a:txBody>
                  <a:tcPr marL="7620" marR="7620" marT="7620" marB="0" anchor="b"/>
                </a:tc>
                <a:tc>
                  <a:txBody>
                    <a:bodyPr/>
                    <a:lstStyle/>
                    <a:p>
                      <a:pPr algn="r" fontAlgn="b"/>
                      <a:r>
                        <a:rPr lang="en-US" altLang="ja-JP" sz="1800" b="0" i="0" u="none" strike="noStrike">
                          <a:solidFill>
                            <a:srgbClr val="000000"/>
                          </a:solidFill>
                          <a:effectLst/>
                          <a:latin typeface="+mn-lt"/>
                          <a:ea typeface="+mn-ea"/>
                        </a:rPr>
                        <a:t>1,133,554 </a:t>
                      </a:r>
                    </a:p>
                  </a:txBody>
                  <a:tcPr marL="7620" marR="7620" marT="7620" marB="0" anchor="b"/>
                </a:tc>
                <a:tc>
                  <a:txBody>
                    <a:bodyPr/>
                    <a:lstStyle/>
                    <a:p>
                      <a:pPr algn="r" fontAlgn="b"/>
                      <a:r>
                        <a:rPr lang="en-US" altLang="ja-JP" sz="1800" b="0" i="0" u="none" strike="noStrike">
                          <a:solidFill>
                            <a:srgbClr val="000000"/>
                          </a:solidFill>
                          <a:effectLst/>
                          <a:latin typeface="+mn-lt"/>
                          <a:ea typeface="+mn-ea"/>
                        </a:rPr>
                        <a:t>1,199,841 </a:t>
                      </a:r>
                    </a:p>
                  </a:txBody>
                  <a:tcPr marL="7620" marR="7620" marT="7620" marB="0" anchor="b"/>
                </a:tc>
                <a:tc>
                  <a:txBody>
                    <a:bodyPr/>
                    <a:lstStyle/>
                    <a:p>
                      <a:pPr algn="r" fontAlgn="b"/>
                      <a:r>
                        <a:rPr lang="en-US" altLang="ja-JP" sz="1800" b="0" i="0" u="none" strike="noStrike">
                          <a:solidFill>
                            <a:srgbClr val="000000"/>
                          </a:solidFill>
                          <a:effectLst/>
                          <a:latin typeface="+mn-lt"/>
                          <a:ea typeface="+mn-ea"/>
                        </a:rPr>
                        <a:t>1,193,854 </a:t>
                      </a:r>
                    </a:p>
                  </a:txBody>
                  <a:tcPr marL="7620" marR="7620" marT="7620" marB="0" anchor="b"/>
                </a:tc>
                <a:tc>
                  <a:txBody>
                    <a:bodyPr/>
                    <a:lstStyle/>
                    <a:p>
                      <a:pPr algn="r" fontAlgn="b"/>
                      <a:r>
                        <a:rPr lang="en-US" altLang="ja-JP" sz="1800" b="0" i="0" u="none" strike="noStrike">
                          <a:solidFill>
                            <a:srgbClr val="000000"/>
                          </a:solidFill>
                          <a:effectLst/>
                          <a:latin typeface="+mn-lt"/>
                          <a:ea typeface="+mn-ea"/>
                        </a:rPr>
                        <a:t>1,167,819 </a:t>
                      </a:r>
                    </a:p>
                  </a:txBody>
                  <a:tcPr marL="7620" marR="7620" marT="7620" marB="0" anchor="b"/>
                </a:tc>
                <a:tc>
                  <a:txBody>
                    <a:bodyPr/>
                    <a:lstStyle/>
                    <a:p>
                      <a:pPr algn="r" fontAlgn="b"/>
                      <a:r>
                        <a:rPr lang="en-US" altLang="ja-JP" sz="1800" b="0" i="0" u="none" strike="noStrike" dirty="0">
                          <a:solidFill>
                            <a:srgbClr val="000000"/>
                          </a:solidFill>
                          <a:effectLst/>
                          <a:latin typeface="+mn-lt"/>
                          <a:ea typeface="+mn-ea"/>
                        </a:rPr>
                        <a:t>1,116,960 </a:t>
                      </a:r>
                    </a:p>
                  </a:txBody>
                  <a:tcPr marL="7620" marR="7620" marT="7620" marB="0" anchor="b"/>
                </a:tc>
                <a:tc>
                  <a:txBody>
                    <a:bodyPr/>
                    <a:lstStyle/>
                    <a:p>
                      <a:pPr algn="r" fontAlgn="b"/>
                      <a:r>
                        <a:rPr lang="en-US" altLang="ja-JP" sz="1800" b="0" i="0" u="none" strike="noStrike" dirty="0">
                          <a:solidFill>
                            <a:srgbClr val="000000"/>
                          </a:solidFill>
                          <a:effectLst/>
                          <a:latin typeface="+mn-lt"/>
                          <a:ea typeface="+mn-ea"/>
                        </a:rPr>
                        <a:t>5,803,087 </a:t>
                      </a:r>
                    </a:p>
                  </a:txBody>
                  <a:tcPr marL="7620" marR="7620" marT="7620" marB="0" anchor="b"/>
                </a:tc>
                <a:extLst>
                  <a:ext uri="{0D108BD9-81ED-4DB2-BD59-A6C34878D82A}">
                    <a16:rowId xmlns:a16="http://schemas.microsoft.com/office/drawing/2014/main" xmlns="" val="10006"/>
                  </a:ext>
                </a:extLst>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22</a:t>
            </a:fld>
            <a:endParaRPr lang="en-US" altLang="ja-JP"/>
          </a:p>
        </p:txBody>
      </p:sp>
    </p:spTree>
    <p:extLst>
      <p:ext uri="{BB962C8B-B14F-4D97-AF65-F5344CB8AC3E}">
        <p14:creationId xmlns:p14="http://schemas.microsoft.com/office/powerpoint/2010/main" val="14552413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ベンチマーク実行</a:t>
            </a:r>
            <a:r>
              <a:rPr lang="ja-JP" altLang="en-US" dirty="0" smtClean="0"/>
              <a:t>時間の比</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23</a:t>
            </a:fld>
            <a:endParaRPr lang="en-US" altLang="ja-JP"/>
          </a:p>
        </p:txBody>
      </p:sp>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36729" y="1939982"/>
            <a:ext cx="6459429" cy="3680000"/>
          </a:xfrm>
          <a:prstGeom prst="rect">
            <a:avLst/>
          </a:prstGeom>
        </p:spPr>
      </p:pic>
    </p:spTree>
    <p:extLst>
      <p:ext uri="{BB962C8B-B14F-4D97-AF65-F5344CB8AC3E}">
        <p14:creationId xmlns:p14="http://schemas.microsoft.com/office/powerpoint/2010/main" val="16966348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提案手法</a:t>
            </a:r>
            <a:endParaRPr lang="en-US" altLang="ja-JP" dirty="0"/>
          </a:p>
        </p:txBody>
      </p:sp>
      <p:sp>
        <p:nvSpPr>
          <p:cNvPr id="3" name="コンテンツ プレースホルダー 2"/>
          <p:cNvSpPr>
            <a:spLocks noGrp="1"/>
          </p:cNvSpPr>
          <p:nvPr>
            <p:ph idx="1"/>
          </p:nvPr>
        </p:nvSpPr>
        <p:spPr/>
        <p:txBody>
          <a:bodyPr/>
          <a:lstStyle/>
          <a:p>
            <a:r>
              <a:rPr lang="ja-JP" altLang="en-US" sz="2400" dirty="0" smtClean="0"/>
              <a:t>限られた保存領域を使用する実行トレース記録手法</a:t>
            </a:r>
            <a:endParaRPr lang="en-US" altLang="ja-JP" sz="2400" dirty="0" smtClean="0"/>
          </a:p>
          <a:p>
            <a:pPr lvl="1"/>
            <a:r>
              <a:rPr lang="ja-JP" altLang="en-US" sz="2400" dirty="0" smtClean="0"/>
              <a:t>対象は </a:t>
            </a:r>
            <a:r>
              <a:rPr lang="en-US" altLang="ja-JP" sz="2400" dirty="0" smtClean="0"/>
              <a:t>Java </a:t>
            </a:r>
            <a:r>
              <a:rPr lang="ja-JP" altLang="en-US" sz="2400" dirty="0" smtClean="0"/>
              <a:t>プログラム</a:t>
            </a:r>
            <a:endParaRPr lang="en-US" altLang="ja-JP" sz="2400" dirty="0" smtClean="0"/>
          </a:p>
          <a:p>
            <a:pPr lvl="1"/>
            <a:endParaRPr lang="en-US" altLang="ja-JP" sz="2400" dirty="0"/>
          </a:p>
          <a:p>
            <a:pPr lvl="1"/>
            <a:endParaRPr lang="en-US" altLang="ja-JP" sz="2400" dirty="0" smtClean="0"/>
          </a:p>
          <a:p>
            <a:pPr lvl="1"/>
            <a:endParaRPr lang="en-US" altLang="ja-JP" sz="2400" dirty="0"/>
          </a:p>
          <a:p>
            <a:pPr lvl="1"/>
            <a:endParaRPr lang="en-US" altLang="ja-JP" sz="2400" dirty="0" smtClean="0"/>
          </a:p>
          <a:p>
            <a:pPr lvl="1"/>
            <a:endParaRPr lang="en-US" altLang="ja-JP" sz="2400" dirty="0"/>
          </a:p>
          <a:p>
            <a:pPr lvl="1"/>
            <a:endParaRPr lang="en-US" altLang="ja-JP" sz="2400" dirty="0" smtClean="0"/>
          </a:p>
          <a:p>
            <a:r>
              <a:rPr lang="ja-JP" altLang="en-US" sz="2800" dirty="0"/>
              <a:t>全</a:t>
            </a:r>
            <a:r>
              <a:rPr lang="ja-JP" altLang="en-US" sz="2800" dirty="0" smtClean="0"/>
              <a:t>ての命令に関する情報を保持することが可能</a:t>
            </a:r>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24</a:t>
            </a:fld>
            <a:endParaRPr lang="en-US" altLang="ja-JP"/>
          </a:p>
        </p:txBody>
      </p:sp>
      <p:sp>
        <p:nvSpPr>
          <p:cNvPr id="5" name="正方形/長方形 4"/>
          <p:cNvSpPr/>
          <p:nvPr/>
        </p:nvSpPr>
        <p:spPr>
          <a:xfrm>
            <a:off x="5927579" y="4686833"/>
            <a:ext cx="264722" cy="24956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6" name="テキスト ボックス 5"/>
          <p:cNvSpPr txBox="1"/>
          <p:nvPr/>
        </p:nvSpPr>
        <p:spPr>
          <a:xfrm>
            <a:off x="5836275" y="4649017"/>
            <a:ext cx="417187" cy="338554"/>
          </a:xfrm>
          <a:prstGeom prst="rect">
            <a:avLst/>
          </a:prstGeom>
          <a:noFill/>
        </p:spPr>
        <p:txBody>
          <a:bodyPr wrap="square" rtlCol="0">
            <a:spAutoFit/>
          </a:bodyPr>
          <a:lstStyle/>
          <a:p>
            <a:r>
              <a:rPr kumimoji="1" lang="en-US" altLang="ja-JP" sz="1600" dirty="0" smtClean="0">
                <a:latin typeface="Arial" panose="020B0604020202020204" pitchFamily="34" charset="0"/>
                <a:cs typeface="Arial" panose="020B0604020202020204" pitchFamily="34" charset="0"/>
              </a:rPr>
              <a:t>10</a:t>
            </a:r>
            <a:endParaRPr kumimoji="1" lang="ja-JP" altLang="en-US" sz="1600" dirty="0">
              <a:latin typeface="Arial" panose="020B0604020202020204" pitchFamily="34" charset="0"/>
              <a:cs typeface="Arial" panose="020B0604020202020204" pitchFamily="34" charset="0"/>
            </a:endParaRPr>
          </a:p>
        </p:txBody>
      </p:sp>
      <p:sp>
        <p:nvSpPr>
          <p:cNvPr id="7" name="正方形/長方形 6"/>
          <p:cNvSpPr/>
          <p:nvPr/>
        </p:nvSpPr>
        <p:spPr>
          <a:xfrm>
            <a:off x="5933993" y="4376226"/>
            <a:ext cx="234483" cy="26894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8" name="テキスト ボックス 7"/>
          <p:cNvSpPr txBox="1"/>
          <p:nvPr/>
        </p:nvSpPr>
        <p:spPr>
          <a:xfrm>
            <a:off x="5843812" y="4342278"/>
            <a:ext cx="417187" cy="338554"/>
          </a:xfrm>
          <a:prstGeom prst="rect">
            <a:avLst/>
          </a:prstGeom>
          <a:noFill/>
        </p:spPr>
        <p:txBody>
          <a:bodyPr wrap="square" rtlCol="0">
            <a:spAutoFit/>
          </a:bodyPr>
          <a:lstStyle/>
          <a:p>
            <a:r>
              <a:rPr kumimoji="1" lang="en-US" altLang="ja-JP" sz="1600" dirty="0" smtClean="0">
                <a:latin typeface="Arial" panose="020B0604020202020204" pitchFamily="34" charset="0"/>
                <a:cs typeface="Arial" panose="020B0604020202020204" pitchFamily="34" charset="0"/>
              </a:rPr>
              <a:t>10</a:t>
            </a:r>
            <a:endParaRPr kumimoji="1" lang="ja-JP" altLang="en-US" sz="1600" dirty="0">
              <a:latin typeface="Arial" panose="020B0604020202020204" pitchFamily="34" charset="0"/>
              <a:cs typeface="Arial" panose="020B0604020202020204" pitchFamily="34" charset="0"/>
            </a:endParaRPr>
          </a:p>
        </p:txBody>
      </p:sp>
      <p:sp>
        <p:nvSpPr>
          <p:cNvPr id="9" name="正方形/長方形 8"/>
          <p:cNvSpPr/>
          <p:nvPr/>
        </p:nvSpPr>
        <p:spPr>
          <a:xfrm>
            <a:off x="6360984" y="4371051"/>
            <a:ext cx="214254" cy="270610"/>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tx1"/>
              </a:solidFill>
              <a:latin typeface="Arial" panose="020B0604020202020204" pitchFamily="34" charset="0"/>
              <a:ea typeface="ＭＳ Ｐゴシック" panose="020B0600070205080204" pitchFamily="50" charset="-128"/>
              <a:cs typeface="Arial" panose="020B0604020202020204" pitchFamily="34" charset="0"/>
            </a:endParaRPr>
          </a:p>
        </p:txBody>
      </p:sp>
      <p:sp>
        <p:nvSpPr>
          <p:cNvPr id="10" name="テキスト ボックス 9"/>
          <p:cNvSpPr txBox="1"/>
          <p:nvPr/>
        </p:nvSpPr>
        <p:spPr>
          <a:xfrm>
            <a:off x="6257565" y="4334525"/>
            <a:ext cx="417187" cy="338554"/>
          </a:xfrm>
          <a:prstGeom prst="rect">
            <a:avLst/>
          </a:prstGeom>
          <a:noFill/>
        </p:spPr>
        <p:txBody>
          <a:bodyPr wrap="square" rtlCol="0">
            <a:spAutoFit/>
          </a:bodyPr>
          <a:lstStyle/>
          <a:p>
            <a:r>
              <a:rPr kumimoji="1" lang="en-US" altLang="ja-JP" sz="1600" dirty="0" smtClean="0">
                <a:latin typeface="Arial" panose="020B0604020202020204" pitchFamily="34" charset="0"/>
                <a:cs typeface="Arial" panose="020B0604020202020204" pitchFamily="34" charset="0"/>
              </a:rPr>
              <a:t>10</a:t>
            </a:r>
            <a:endParaRPr kumimoji="1" lang="ja-JP" altLang="en-US" sz="1600" dirty="0">
              <a:latin typeface="Arial" panose="020B0604020202020204" pitchFamily="34" charset="0"/>
              <a:cs typeface="Arial" panose="020B0604020202020204" pitchFamily="34" charset="0"/>
            </a:endParaRPr>
          </a:p>
        </p:txBody>
      </p:sp>
      <p:sp>
        <p:nvSpPr>
          <p:cNvPr id="11" name="テキスト ボックス 10"/>
          <p:cNvSpPr txBox="1"/>
          <p:nvPr/>
        </p:nvSpPr>
        <p:spPr>
          <a:xfrm>
            <a:off x="1369893" y="2937428"/>
            <a:ext cx="2677603" cy="2031325"/>
          </a:xfrm>
          <a:prstGeom prst="rect">
            <a:avLst/>
          </a:prstGeom>
          <a:noFill/>
        </p:spPr>
        <p:txBody>
          <a:bodyPr wrap="square" rtlCol="0">
            <a:spAutoFit/>
          </a:bodyPr>
          <a:lstStyle/>
          <a:p>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void </a:t>
            </a:r>
            <a:r>
              <a:rPr lang="en-US" altLang="ja-JP" dirty="0" err="1" smtClean="0">
                <a:latin typeface="Arial" panose="020B0604020202020204" pitchFamily="34" charset="0"/>
                <a:ea typeface="ＭＳ Ｐゴシック" panose="020B0600070205080204" pitchFamily="50" charset="-128"/>
                <a:cs typeface="Arial" panose="020B0604020202020204" pitchFamily="34" charset="0"/>
              </a:rPr>
              <a:t>methodA</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 (</a:t>
            </a:r>
            <a:r>
              <a:rPr lang="en-US" altLang="ja-JP" dirty="0" err="1" smtClean="0">
                <a:latin typeface="Arial" panose="020B0604020202020204" pitchFamily="34" charset="0"/>
                <a:ea typeface="ＭＳ Ｐゴシック" panose="020B0600070205080204" pitchFamily="50" charset="-128"/>
                <a:cs typeface="Arial" panose="020B0604020202020204" pitchFamily="34" charset="0"/>
              </a:rPr>
              <a:t>int</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 </a:t>
            </a:r>
            <a:r>
              <a:rPr lang="en-US" altLang="ja-JP" dirty="0" err="1" smtClean="0">
                <a:latin typeface="Arial" panose="020B0604020202020204" pitchFamily="34" charset="0"/>
                <a:ea typeface="ＭＳ Ｐゴシック" panose="020B0600070205080204" pitchFamily="50" charset="-128"/>
                <a:cs typeface="Arial" panose="020B0604020202020204" pitchFamily="34" charset="0"/>
              </a:rPr>
              <a:t>var</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 {</a:t>
            </a:r>
          </a:p>
          <a:p>
            <a:r>
              <a:rPr lang="ja-JP" altLang="en-US" dirty="0">
                <a:latin typeface="Arial" panose="020B0604020202020204" pitchFamily="34" charset="0"/>
                <a:ea typeface="ＭＳ Ｐゴシック" panose="020B0600070205080204" pitchFamily="50" charset="-128"/>
                <a:cs typeface="Arial" panose="020B0604020202020204" pitchFamily="34" charset="0"/>
              </a:rPr>
              <a:t> </a:t>
            </a:r>
            <a:r>
              <a:rPr lang="ja-JP" altLang="en-US" dirty="0" smtClean="0">
                <a:latin typeface="Arial" panose="020B0604020202020204" pitchFamily="34" charset="0"/>
                <a:ea typeface="ＭＳ Ｐゴシック" panose="020B0600070205080204" pitchFamily="50" charset="-128"/>
                <a:cs typeface="Arial" panose="020B0604020202020204" pitchFamily="34" charset="0"/>
              </a:rPr>
              <a:t> </a:t>
            </a:r>
            <a:r>
              <a:rPr kumimoji="1" lang="en-US" altLang="ja-JP" dirty="0" err="1" smtClean="0">
                <a:latin typeface="Arial" panose="020B0604020202020204" pitchFamily="34" charset="0"/>
                <a:ea typeface="ＭＳ Ｐゴシック" panose="020B0600070205080204" pitchFamily="50" charset="-128"/>
                <a:cs typeface="Arial" panose="020B0604020202020204" pitchFamily="34" charset="0"/>
              </a:rPr>
              <a:t>var</a:t>
            </a:r>
            <a:r>
              <a:rPr kumimoji="1" lang="en-US" altLang="ja-JP" dirty="0" smtClean="0">
                <a:latin typeface="Arial" panose="020B0604020202020204" pitchFamily="34" charset="0"/>
                <a:ea typeface="ＭＳ Ｐゴシック" panose="020B0600070205080204" pitchFamily="50" charset="-128"/>
                <a:cs typeface="Arial" panose="020B0604020202020204" pitchFamily="34" charset="0"/>
              </a:rPr>
              <a:t> = </a:t>
            </a:r>
            <a:r>
              <a:rPr kumimoji="1" lang="en-US" altLang="ja-JP" dirty="0" err="1" smtClean="0">
                <a:latin typeface="Arial" panose="020B0604020202020204" pitchFamily="34" charset="0"/>
                <a:ea typeface="ＭＳ Ｐゴシック" panose="020B0600070205080204" pitchFamily="50" charset="-128"/>
                <a:cs typeface="Arial" panose="020B0604020202020204" pitchFamily="34" charset="0"/>
              </a:rPr>
              <a:t>methodB</a:t>
            </a:r>
            <a:r>
              <a:rPr kumimoji="1" lang="en-US" altLang="ja-JP" dirty="0" smtClean="0">
                <a:latin typeface="Arial" panose="020B0604020202020204" pitchFamily="34" charset="0"/>
                <a:ea typeface="ＭＳ Ｐゴシック" panose="020B0600070205080204" pitchFamily="50" charset="-128"/>
                <a:cs typeface="Arial" panose="020B0604020202020204" pitchFamily="34" charset="0"/>
              </a:rPr>
              <a:t>(</a:t>
            </a:r>
            <a:r>
              <a:rPr kumimoji="1" lang="en-US" altLang="ja-JP" dirty="0" err="1" smtClean="0">
                <a:latin typeface="Arial" panose="020B0604020202020204" pitchFamily="34" charset="0"/>
                <a:ea typeface="ＭＳ Ｐゴシック" panose="020B0600070205080204" pitchFamily="50" charset="-128"/>
                <a:cs typeface="Arial" panose="020B0604020202020204" pitchFamily="34" charset="0"/>
              </a:rPr>
              <a:t>var</a:t>
            </a:r>
            <a:r>
              <a:rPr kumimoji="1" lang="en-US" altLang="ja-JP" dirty="0" smtClean="0">
                <a:latin typeface="Arial" panose="020B0604020202020204" pitchFamily="34" charset="0"/>
                <a:ea typeface="ＭＳ Ｐゴシック" panose="020B0600070205080204" pitchFamily="50" charset="-128"/>
                <a:cs typeface="Arial" panose="020B0604020202020204" pitchFamily="34" charset="0"/>
              </a:rPr>
              <a:t>);</a:t>
            </a:r>
          </a:p>
          <a:p>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  while (</a:t>
            </a:r>
            <a:r>
              <a:rPr lang="en-US" altLang="ja-JP" dirty="0" err="1" smtClean="0">
                <a:latin typeface="Arial" panose="020B0604020202020204" pitchFamily="34" charset="0"/>
                <a:ea typeface="ＭＳ Ｐゴシック" panose="020B0600070205080204" pitchFamily="50" charset="-128"/>
                <a:cs typeface="Arial" panose="020B0604020202020204" pitchFamily="34" charset="0"/>
              </a:rPr>
              <a:t>var</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 &gt; 0) </a:t>
            </a:r>
          </a:p>
          <a:p>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    </a:t>
            </a:r>
            <a:r>
              <a:rPr lang="en-US" altLang="ja-JP" dirty="0" err="1" smtClean="0">
                <a:latin typeface="Arial" panose="020B0604020202020204" pitchFamily="34" charset="0"/>
                <a:ea typeface="ＭＳ Ｐゴシック" panose="020B0600070205080204" pitchFamily="50" charset="-128"/>
                <a:cs typeface="Arial" panose="020B0604020202020204" pitchFamily="34" charset="0"/>
              </a:rPr>
              <a:t>var</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 = </a:t>
            </a:r>
            <a:r>
              <a:rPr lang="en-US" altLang="ja-JP" dirty="0" err="1" smtClean="0">
                <a:latin typeface="Arial" panose="020B0604020202020204" pitchFamily="34" charset="0"/>
                <a:ea typeface="ＭＳ Ｐゴシック" panose="020B0600070205080204" pitchFamily="50" charset="-128"/>
                <a:cs typeface="Arial" panose="020B0604020202020204" pitchFamily="34" charset="0"/>
              </a:rPr>
              <a:t>methodC</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a:t>
            </a:r>
            <a:r>
              <a:rPr lang="en-US" altLang="ja-JP" dirty="0" err="1" smtClean="0">
                <a:latin typeface="Arial" panose="020B0604020202020204" pitchFamily="34" charset="0"/>
                <a:ea typeface="ＭＳ Ｐゴシック" panose="020B0600070205080204" pitchFamily="50" charset="-128"/>
                <a:cs typeface="Arial" panose="020B0604020202020204" pitchFamily="34" charset="0"/>
              </a:rPr>
              <a:t>var</a:t>
            </a:r>
            <a:r>
              <a:rPr lang="en-US" altLang="ja-JP" smtClean="0">
                <a:latin typeface="Arial" panose="020B0604020202020204" pitchFamily="34" charset="0"/>
                <a:ea typeface="ＭＳ Ｐゴシック" panose="020B0600070205080204" pitchFamily="50" charset="-128"/>
                <a:cs typeface="Arial" panose="020B0604020202020204" pitchFamily="34" charset="0"/>
              </a:rPr>
              <a:t>);</a:t>
            </a:r>
            <a:endParaRPr lang="en-US" altLang="ja-JP" dirty="0" smtClean="0">
              <a:latin typeface="Arial" panose="020B0604020202020204" pitchFamily="34" charset="0"/>
              <a:ea typeface="ＭＳ Ｐゴシック" panose="020B0600070205080204" pitchFamily="50" charset="-128"/>
              <a:cs typeface="Arial" panose="020B0604020202020204" pitchFamily="34" charset="0"/>
            </a:endParaRPr>
          </a:p>
          <a:p>
            <a:r>
              <a:rPr kumimoji="1" lang="en-US" altLang="ja-JP" dirty="0" smtClean="0">
                <a:latin typeface="Arial" panose="020B0604020202020204" pitchFamily="34" charset="0"/>
                <a:ea typeface="ＭＳ Ｐゴシック" panose="020B0600070205080204" pitchFamily="50" charset="-128"/>
                <a:cs typeface="Arial" panose="020B0604020202020204" pitchFamily="34" charset="0"/>
              </a:rPr>
              <a:t>  </a:t>
            </a:r>
            <a:r>
              <a:rPr kumimoji="1" lang="en-US" altLang="ja-JP" dirty="0" err="1" smtClean="0">
                <a:latin typeface="Arial" panose="020B0604020202020204" pitchFamily="34" charset="0"/>
                <a:ea typeface="ＭＳ Ｐゴシック" panose="020B0600070205080204" pitchFamily="50" charset="-128"/>
                <a:cs typeface="Arial" panose="020B0604020202020204" pitchFamily="34" charset="0"/>
              </a:rPr>
              <a:t>System.out.println</a:t>
            </a:r>
            <a:r>
              <a:rPr kumimoji="1" lang="en-US" altLang="ja-JP" dirty="0" smtClean="0">
                <a:latin typeface="Arial" panose="020B0604020202020204" pitchFamily="34" charset="0"/>
                <a:ea typeface="ＭＳ Ｐゴシック" panose="020B0600070205080204" pitchFamily="50" charset="-128"/>
                <a:cs typeface="Arial" panose="020B0604020202020204" pitchFamily="34" charset="0"/>
              </a:rPr>
              <a:t>(</a:t>
            </a:r>
            <a:r>
              <a:rPr kumimoji="1" lang="en-US" altLang="ja-JP" dirty="0" err="1" smtClean="0">
                <a:latin typeface="Arial" panose="020B0604020202020204" pitchFamily="34" charset="0"/>
                <a:ea typeface="ＭＳ Ｐゴシック" panose="020B0600070205080204" pitchFamily="50" charset="-128"/>
                <a:cs typeface="Arial" panose="020B0604020202020204" pitchFamily="34" charset="0"/>
              </a:rPr>
              <a:t>var</a:t>
            </a:r>
            <a:r>
              <a:rPr kumimoji="1" lang="en-US" altLang="ja-JP" dirty="0" smtClean="0">
                <a:latin typeface="Arial" panose="020B0604020202020204" pitchFamily="34" charset="0"/>
                <a:ea typeface="ＭＳ Ｐゴシック" panose="020B0600070205080204" pitchFamily="50" charset="-128"/>
                <a:cs typeface="Arial" panose="020B0604020202020204" pitchFamily="34" charset="0"/>
              </a:rPr>
              <a:t>)</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a:t>
            </a:r>
          </a:p>
          <a:p>
            <a:r>
              <a:rPr kumimoji="1" lang="en-US" altLang="ja-JP" dirty="0" smtClean="0">
                <a:latin typeface="Arial" panose="020B0604020202020204" pitchFamily="34" charset="0"/>
                <a:ea typeface="ＭＳ Ｐゴシック" panose="020B0600070205080204" pitchFamily="50" charset="-128"/>
                <a:cs typeface="Arial" panose="020B0604020202020204" pitchFamily="34" charset="0"/>
              </a:rPr>
              <a:t>}</a:t>
            </a:r>
            <a:endParaRPr kumimoji="1" lang="en-US" altLang="ja-JP" dirty="0" smtClean="0">
              <a:latin typeface="ＭＳ Ｐゴシック" panose="020B0600070205080204" pitchFamily="50" charset="-128"/>
              <a:ea typeface="ＭＳ Ｐゴシック" panose="020B0600070205080204" pitchFamily="50" charset="-128"/>
            </a:endParaRPr>
          </a:p>
          <a:p>
            <a:endParaRPr kumimoji="1" lang="ja-JP" altLang="en-US" dirty="0">
              <a:latin typeface="ＭＳ Ｐゴシック" panose="020B0600070205080204" pitchFamily="50" charset="-128"/>
              <a:ea typeface="ＭＳ Ｐゴシック" panose="020B0600070205080204" pitchFamily="50" charset="-128"/>
            </a:endParaRPr>
          </a:p>
        </p:txBody>
      </p:sp>
      <p:cxnSp>
        <p:nvCxnSpPr>
          <p:cNvPr id="12" name="直線コネクタ 11"/>
          <p:cNvCxnSpPr>
            <a:endCxn id="38" idx="0"/>
          </p:cNvCxnSpPr>
          <p:nvPr/>
        </p:nvCxnSpPr>
        <p:spPr>
          <a:xfrm flipV="1">
            <a:off x="1461878" y="3268963"/>
            <a:ext cx="5004283" cy="1"/>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a:endCxn id="38" idx="2"/>
          </p:cNvCxnSpPr>
          <p:nvPr/>
        </p:nvCxnSpPr>
        <p:spPr>
          <a:xfrm>
            <a:off x="1461878" y="3545899"/>
            <a:ext cx="500428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a:endCxn id="39" idx="2"/>
          </p:cNvCxnSpPr>
          <p:nvPr/>
        </p:nvCxnSpPr>
        <p:spPr>
          <a:xfrm>
            <a:off x="1461878" y="3814400"/>
            <a:ext cx="5004283" cy="220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a:endCxn id="40" idx="2"/>
          </p:cNvCxnSpPr>
          <p:nvPr/>
        </p:nvCxnSpPr>
        <p:spPr>
          <a:xfrm flipV="1">
            <a:off x="1461878" y="4102232"/>
            <a:ext cx="5004282" cy="220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1461878" y="4370226"/>
            <a:ext cx="5122693" cy="249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1461878" y="4649077"/>
            <a:ext cx="512269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p:nvPr/>
        </p:nvCxnSpPr>
        <p:spPr>
          <a:xfrm>
            <a:off x="3912533" y="2977392"/>
            <a:ext cx="2439116" cy="0"/>
          </a:xfrm>
          <a:prstGeom prst="straightConnector1">
            <a:avLst/>
          </a:prstGeom>
          <a:ln w="381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5293154" y="2542282"/>
            <a:ext cx="1107227" cy="369332"/>
          </a:xfrm>
          <a:prstGeom prst="rect">
            <a:avLst/>
          </a:prstGeom>
          <a:noFill/>
        </p:spPr>
        <p:txBody>
          <a:bodyPr wrap="square" rtlCol="0">
            <a:spAutoFit/>
          </a:bodyPr>
          <a:lstStyle/>
          <a:p>
            <a:r>
              <a:rPr lang="ja-JP" altLang="en-US" dirty="0" smtClean="0">
                <a:latin typeface="Arial" panose="020B0604020202020204" pitchFamily="34" charset="0"/>
                <a:ea typeface="ＭＳ Ｐゴシック" panose="020B0600070205080204" pitchFamily="50" charset="-128"/>
                <a:cs typeface="Arial" panose="020B0604020202020204" pitchFamily="34" charset="0"/>
              </a:rPr>
              <a:t>経過</a:t>
            </a:r>
            <a:r>
              <a:rPr lang="ja-JP" altLang="en-US" dirty="0">
                <a:latin typeface="Arial" panose="020B0604020202020204" pitchFamily="34" charset="0"/>
                <a:ea typeface="ＭＳ Ｐゴシック" panose="020B0600070205080204" pitchFamily="50" charset="-128"/>
                <a:cs typeface="Arial" panose="020B0604020202020204" pitchFamily="34" charset="0"/>
              </a:rPr>
              <a:t>時間</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20" name="テキスト ボックス 19"/>
          <p:cNvSpPr txBox="1"/>
          <p:nvPr/>
        </p:nvSpPr>
        <p:spPr>
          <a:xfrm>
            <a:off x="6532973" y="3089859"/>
            <a:ext cx="1489944" cy="646331"/>
          </a:xfrm>
          <a:prstGeom prst="rect">
            <a:avLst/>
          </a:prstGeom>
          <a:noFill/>
          <a:ln>
            <a:noFill/>
          </a:ln>
        </p:spPr>
        <p:txBody>
          <a:bodyPr wrap="square" rtlCol="0">
            <a:spAutoFit/>
          </a:bodyPr>
          <a:lstStyle/>
          <a:p>
            <a:r>
              <a:rPr lang="ja-JP" altLang="en-US" dirty="0" smtClean="0">
                <a:solidFill>
                  <a:srgbClr val="FF0000"/>
                </a:solidFill>
                <a:latin typeface="Arial" panose="020B0604020202020204" pitchFamily="34" charset="0"/>
                <a:ea typeface="ＭＳ Ｐゴシック" panose="020B0600070205080204" pitchFamily="50" charset="-128"/>
                <a:cs typeface="Arial" panose="020B0604020202020204" pitchFamily="34" charset="0"/>
              </a:rPr>
              <a:t>提案手法に</a:t>
            </a:r>
            <a:r>
              <a:rPr lang="en-US" altLang="ja-JP" dirty="0" smtClean="0">
                <a:solidFill>
                  <a:srgbClr val="FF0000"/>
                </a:solidFill>
                <a:latin typeface="Arial" panose="020B0604020202020204" pitchFamily="34" charset="0"/>
                <a:ea typeface="ＭＳ Ｐゴシック" panose="020B0600070205080204" pitchFamily="50" charset="-128"/>
                <a:cs typeface="Arial" panose="020B0604020202020204" pitchFamily="34" charset="0"/>
              </a:rPr>
              <a:t/>
            </a:r>
            <a:br>
              <a:rPr lang="en-US" altLang="ja-JP" dirty="0" smtClean="0">
                <a:solidFill>
                  <a:srgbClr val="FF0000"/>
                </a:solidFill>
                <a:latin typeface="Arial" panose="020B0604020202020204" pitchFamily="34" charset="0"/>
                <a:ea typeface="ＭＳ Ｐゴシック" panose="020B0600070205080204" pitchFamily="50" charset="-128"/>
                <a:cs typeface="Arial" panose="020B0604020202020204" pitchFamily="34" charset="0"/>
              </a:rPr>
            </a:br>
            <a:r>
              <a:rPr lang="ja-JP" altLang="en-US" dirty="0" smtClean="0">
                <a:solidFill>
                  <a:srgbClr val="FF0000"/>
                </a:solidFill>
                <a:latin typeface="Arial" panose="020B0604020202020204" pitchFamily="34" charset="0"/>
                <a:ea typeface="ＭＳ Ｐゴシック" panose="020B0600070205080204" pitchFamily="50" charset="-128"/>
                <a:cs typeface="Arial" panose="020B0604020202020204" pitchFamily="34" charset="0"/>
              </a:rPr>
              <a:t>よる記録</a:t>
            </a:r>
            <a:endParaRPr kumimoji="1" lang="ja-JP" altLang="en-US" dirty="0">
              <a:solidFill>
                <a:srgbClr val="FF0000"/>
              </a:solidFill>
              <a:latin typeface="ＭＳ Ｐゴシック" panose="020B0600070205080204" pitchFamily="50" charset="-128"/>
              <a:ea typeface="ＭＳ Ｐゴシック" panose="020B0600070205080204" pitchFamily="50" charset="-128"/>
            </a:endParaRPr>
          </a:p>
        </p:txBody>
      </p:sp>
      <p:sp>
        <p:nvSpPr>
          <p:cNvPr id="21" name="テキスト ボックス 20"/>
          <p:cNvSpPr txBox="1"/>
          <p:nvPr/>
        </p:nvSpPr>
        <p:spPr>
          <a:xfrm>
            <a:off x="3693624" y="4638511"/>
            <a:ext cx="1467556" cy="646331"/>
          </a:xfrm>
          <a:prstGeom prst="rect">
            <a:avLst/>
          </a:prstGeom>
          <a:noFill/>
        </p:spPr>
        <p:txBody>
          <a:bodyPr wrap="square" rtlCol="0">
            <a:spAutoFit/>
          </a:bodyPr>
          <a:lstStyle/>
          <a:p>
            <a:r>
              <a:rPr lang="ja-JP" altLang="en-US" dirty="0" smtClean="0">
                <a:solidFill>
                  <a:srgbClr val="0070C0"/>
                </a:solidFill>
                <a:latin typeface="Arial" panose="020B0604020202020204" pitchFamily="34" charset="0"/>
                <a:ea typeface="ＭＳ Ｐゴシック" panose="020B0600070205080204" pitchFamily="50" charset="-128"/>
                <a:cs typeface="Arial" panose="020B0604020202020204" pitchFamily="34" charset="0"/>
              </a:rPr>
              <a:t>時系列に</a:t>
            </a:r>
            <a:r>
              <a:rPr lang="en-US" altLang="ja-JP" dirty="0" smtClean="0">
                <a:solidFill>
                  <a:srgbClr val="0070C0"/>
                </a:solidFill>
                <a:latin typeface="Arial" panose="020B0604020202020204" pitchFamily="34" charset="0"/>
                <a:ea typeface="ＭＳ Ｐゴシック" panose="020B0600070205080204" pitchFamily="50" charset="-128"/>
                <a:cs typeface="Arial" panose="020B0604020202020204" pitchFamily="34" charset="0"/>
              </a:rPr>
              <a:t/>
            </a:r>
            <a:br>
              <a:rPr lang="en-US" altLang="ja-JP" dirty="0" smtClean="0">
                <a:solidFill>
                  <a:srgbClr val="0070C0"/>
                </a:solidFill>
                <a:latin typeface="Arial" panose="020B0604020202020204" pitchFamily="34" charset="0"/>
                <a:ea typeface="ＭＳ Ｐゴシック" panose="020B0600070205080204" pitchFamily="50" charset="-128"/>
                <a:cs typeface="Arial" panose="020B0604020202020204" pitchFamily="34" charset="0"/>
              </a:rPr>
            </a:br>
            <a:r>
              <a:rPr lang="ja-JP" altLang="en-US" dirty="0" smtClean="0">
                <a:solidFill>
                  <a:srgbClr val="0070C0"/>
                </a:solidFill>
                <a:latin typeface="Arial" panose="020B0604020202020204" pitchFamily="34" charset="0"/>
                <a:ea typeface="ＭＳ Ｐゴシック" panose="020B0600070205080204" pitchFamily="50" charset="-128"/>
                <a:cs typeface="Arial" panose="020B0604020202020204" pitchFamily="34" charset="0"/>
              </a:rPr>
              <a:t>よる記録</a:t>
            </a:r>
            <a:endParaRPr lang="en-US" altLang="ja-JP" dirty="0" smtClean="0">
              <a:solidFill>
                <a:srgbClr val="0070C0"/>
              </a:solidFill>
              <a:latin typeface="Arial" panose="020B0604020202020204" pitchFamily="34" charset="0"/>
              <a:ea typeface="ＭＳ Ｐゴシック" panose="020B0600070205080204" pitchFamily="50" charset="-128"/>
              <a:cs typeface="Arial" panose="020B0604020202020204" pitchFamily="34" charset="0"/>
            </a:endParaRPr>
          </a:p>
        </p:txBody>
      </p:sp>
      <p:sp>
        <p:nvSpPr>
          <p:cNvPr id="22" name="正方形/長方形 21"/>
          <p:cNvSpPr/>
          <p:nvPr/>
        </p:nvSpPr>
        <p:spPr>
          <a:xfrm>
            <a:off x="6354365" y="3003883"/>
            <a:ext cx="223589" cy="26961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Arial" panose="020B0604020202020204" pitchFamily="34" charset="0"/>
                <a:cs typeface="Arial" panose="020B0604020202020204" pitchFamily="34" charset="0"/>
              </a:rPr>
              <a:t>1</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23" name="正方形/長方形 22"/>
          <p:cNvSpPr/>
          <p:nvPr/>
        </p:nvSpPr>
        <p:spPr>
          <a:xfrm>
            <a:off x="3912533" y="3021160"/>
            <a:ext cx="223589" cy="24956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Arial" panose="020B0604020202020204" pitchFamily="34" charset="0"/>
                <a:cs typeface="Arial" panose="020B0604020202020204" pitchFamily="34" charset="0"/>
              </a:rPr>
              <a:t>1</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24" name="正方形/長方形 23"/>
          <p:cNvSpPr/>
          <p:nvPr/>
        </p:nvSpPr>
        <p:spPr>
          <a:xfrm>
            <a:off x="4138032" y="3268859"/>
            <a:ext cx="223589" cy="274900"/>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Arial" panose="020B0604020202020204" pitchFamily="34" charset="0"/>
                <a:cs typeface="Arial" panose="020B0604020202020204" pitchFamily="34" charset="0"/>
              </a:rPr>
              <a:t>2</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25" name="正方形/長方形 24"/>
          <p:cNvSpPr/>
          <p:nvPr/>
        </p:nvSpPr>
        <p:spPr>
          <a:xfrm>
            <a:off x="4361621" y="3543758"/>
            <a:ext cx="220549" cy="270641"/>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Arial" panose="020B0604020202020204" pitchFamily="34" charset="0"/>
                <a:cs typeface="Arial" panose="020B0604020202020204" pitchFamily="34" charset="0"/>
              </a:rPr>
              <a:t>3</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26" name="正方形/長方形 25"/>
          <p:cNvSpPr/>
          <p:nvPr/>
        </p:nvSpPr>
        <p:spPr>
          <a:xfrm>
            <a:off x="4588524" y="3816461"/>
            <a:ext cx="223589" cy="285108"/>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4</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27" name="正方形/長方形 26"/>
          <p:cNvSpPr/>
          <p:nvPr/>
        </p:nvSpPr>
        <p:spPr>
          <a:xfrm>
            <a:off x="4817532" y="3546979"/>
            <a:ext cx="223589" cy="269482"/>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5</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28" name="正方形/長方形 27"/>
          <p:cNvSpPr/>
          <p:nvPr/>
        </p:nvSpPr>
        <p:spPr>
          <a:xfrm>
            <a:off x="5042578" y="3814400"/>
            <a:ext cx="223589" cy="28859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6</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29" name="正方形/長方形 28"/>
          <p:cNvSpPr/>
          <p:nvPr/>
        </p:nvSpPr>
        <p:spPr>
          <a:xfrm>
            <a:off x="5270143" y="3548040"/>
            <a:ext cx="223589" cy="267632"/>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Arial" panose="020B0604020202020204" pitchFamily="34" charset="0"/>
                <a:cs typeface="Arial" panose="020B0604020202020204" pitchFamily="34" charset="0"/>
              </a:rPr>
              <a:t>7</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30" name="正方形/長方形 29"/>
          <p:cNvSpPr/>
          <p:nvPr/>
        </p:nvSpPr>
        <p:spPr>
          <a:xfrm>
            <a:off x="5495175" y="3815369"/>
            <a:ext cx="223589" cy="28906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Arial" panose="020B0604020202020204" pitchFamily="34" charset="0"/>
                <a:cs typeface="Arial" panose="020B0604020202020204" pitchFamily="34" charset="0"/>
              </a:rPr>
              <a:t>8</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31" name="正方形/長方形 30"/>
          <p:cNvSpPr/>
          <p:nvPr/>
        </p:nvSpPr>
        <p:spPr>
          <a:xfrm>
            <a:off x="5721298" y="4102648"/>
            <a:ext cx="212695" cy="267577"/>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Arial" panose="020B0604020202020204" pitchFamily="34" charset="0"/>
                <a:cs typeface="Arial" panose="020B0604020202020204" pitchFamily="34" charset="0"/>
              </a:rPr>
              <a:t>9</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32" name="正方形/長方形 31"/>
          <p:cNvSpPr/>
          <p:nvPr/>
        </p:nvSpPr>
        <p:spPr>
          <a:xfrm>
            <a:off x="5036711" y="4693511"/>
            <a:ext cx="236768" cy="24956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6</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33" name="正方形/長方形 32"/>
          <p:cNvSpPr/>
          <p:nvPr/>
        </p:nvSpPr>
        <p:spPr>
          <a:xfrm>
            <a:off x="5510248" y="4691725"/>
            <a:ext cx="211049" cy="24956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8</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34" name="正方形/長方形 33"/>
          <p:cNvSpPr/>
          <p:nvPr/>
        </p:nvSpPr>
        <p:spPr>
          <a:xfrm>
            <a:off x="4812113" y="4693511"/>
            <a:ext cx="224596" cy="24956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5</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35" name="正方形/長方形 34"/>
          <p:cNvSpPr/>
          <p:nvPr/>
        </p:nvSpPr>
        <p:spPr>
          <a:xfrm>
            <a:off x="5273479" y="4692693"/>
            <a:ext cx="236767" cy="24956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7</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36" name="正方形/長方形 35"/>
          <p:cNvSpPr/>
          <p:nvPr/>
        </p:nvSpPr>
        <p:spPr>
          <a:xfrm>
            <a:off x="5718764" y="4690757"/>
            <a:ext cx="208814" cy="24956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9</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37" name="正方形/長方形 36"/>
          <p:cNvSpPr/>
          <p:nvPr/>
        </p:nvSpPr>
        <p:spPr>
          <a:xfrm>
            <a:off x="4812112" y="4688585"/>
            <a:ext cx="1380189" cy="250920"/>
          </a:xfrm>
          <a:prstGeom prst="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38" name="正方形/長方形 37"/>
          <p:cNvSpPr/>
          <p:nvPr/>
        </p:nvSpPr>
        <p:spPr>
          <a:xfrm>
            <a:off x="6354366" y="3268963"/>
            <a:ext cx="223589" cy="27693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2</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39" name="正方形/長方形 38"/>
          <p:cNvSpPr/>
          <p:nvPr/>
        </p:nvSpPr>
        <p:spPr>
          <a:xfrm>
            <a:off x="6354366" y="3543759"/>
            <a:ext cx="223589" cy="27284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Arial" panose="020B0604020202020204" pitchFamily="34" charset="0"/>
                <a:cs typeface="Arial" panose="020B0604020202020204" pitchFamily="34" charset="0"/>
              </a:rPr>
              <a:t>7</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40" name="正方形/長方形 39"/>
          <p:cNvSpPr/>
          <p:nvPr/>
        </p:nvSpPr>
        <p:spPr>
          <a:xfrm>
            <a:off x="6354365" y="3816112"/>
            <a:ext cx="223589" cy="286120"/>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8</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41" name="正方形/長方形 40"/>
          <p:cNvSpPr/>
          <p:nvPr/>
        </p:nvSpPr>
        <p:spPr>
          <a:xfrm>
            <a:off x="6360982" y="4101569"/>
            <a:ext cx="223589" cy="275457"/>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9</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42" name="正方形/長方形 41"/>
          <p:cNvSpPr/>
          <p:nvPr/>
        </p:nvSpPr>
        <p:spPr>
          <a:xfrm rot="5400000">
            <a:off x="5647551" y="3707981"/>
            <a:ext cx="1645195" cy="23699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2767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fade">
                                      <p:cBhvr>
                                        <p:cTn id="13" dur="500"/>
                                        <p:tgtEl>
                                          <p:spTgt spid="21"/>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2"/>
                                        </p:tgtEl>
                                        <p:attrNameLst>
                                          <p:attrName>style.visibility</p:attrName>
                                        </p:attrNameLst>
                                      </p:cBhvr>
                                      <p:to>
                                        <p:strVal val="visible"/>
                                      </p:to>
                                    </p:set>
                                    <p:animEffect transition="in" filter="fade">
                                      <p:cBhvr>
                                        <p:cTn id="16" dur="500"/>
                                        <p:tgtEl>
                                          <p:spTgt spid="3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fade">
                                      <p:cBhvr>
                                        <p:cTn id="19" dur="500"/>
                                        <p:tgtEl>
                                          <p:spTgt spid="33"/>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fade">
                                      <p:cBhvr>
                                        <p:cTn id="22" dur="500"/>
                                        <p:tgtEl>
                                          <p:spTgt spid="34"/>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5"/>
                                        </p:tgtEl>
                                        <p:attrNameLst>
                                          <p:attrName>style.visibility</p:attrName>
                                        </p:attrNameLst>
                                      </p:cBhvr>
                                      <p:to>
                                        <p:strVal val="visible"/>
                                      </p:to>
                                    </p:set>
                                    <p:animEffect transition="in" filter="fade">
                                      <p:cBhvr>
                                        <p:cTn id="25" dur="500"/>
                                        <p:tgtEl>
                                          <p:spTgt spid="35"/>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6"/>
                                        </p:tgtEl>
                                        <p:attrNameLst>
                                          <p:attrName>style.visibility</p:attrName>
                                        </p:attrNameLst>
                                      </p:cBhvr>
                                      <p:to>
                                        <p:strVal val="visible"/>
                                      </p:to>
                                    </p:set>
                                    <p:animEffect transition="in" filter="fade">
                                      <p:cBhvr>
                                        <p:cTn id="28" dur="500"/>
                                        <p:tgtEl>
                                          <p:spTgt spid="36"/>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7"/>
                                        </p:tgtEl>
                                        <p:attrNameLst>
                                          <p:attrName>style.visibility</p:attrName>
                                        </p:attrNameLst>
                                      </p:cBhvr>
                                      <p:to>
                                        <p:strVal val="visible"/>
                                      </p:to>
                                    </p:set>
                                    <p:animEffect transition="in" filter="fade">
                                      <p:cBhvr>
                                        <p:cTn id="31" dur="500"/>
                                        <p:tgtEl>
                                          <p:spTgt spid="37"/>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fade">
                                      <p:cBhvr>
                                        <p:cTn id="36" dur="500"/>
                                        <p:tgtEl>
                                          <p:spTgt spid="9"/>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fade">
                                      <p:cBhvr>
                                        <p:cTn id="39" dur="500"/>
                                        <p:tgtEl>
                                          <p:spTgt spid="10"/>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fade">
                                      <p:cBhvr>
                                        <p:cTn id="42" dur="500"/>
                                        <p:tgtEl>
                                          <p:spTgt spid="20"/>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22"/>
                                        </p:tgtEl>
                                        <p:attrNameLst>
                                          <p:attrName>style.visibility</p:attrName>
                                        </p:attrNameLst>
                                      </p:cBhvr>
                                      <p:to>
                                        <p:strVal val="visible"/>
                                      </p:to>
                                    </p:set>
                                    <p:animEffect transition="in" filter="fade">
                                      <p:cBhvr>
                                        <p:cTn id="45" dur="500"/>
                                        <p:tgtEl>
                                          <p:spTgt spid="22"/>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38"/>
                                        </p:tgtEl>
                                        <p:attrNameLst>
                                          <p:attrName>style.visibility</p:attrName>
                                        </p:attrNameLst>
                                      </p:cBhvr>
                                      <p:to>
                                        <p:strVal val="visible"/>
                                      </p:to>
                                    </p:set>
                                    <p:animEffect transition="in" filter="fade">
                                      <p:cBhvr>
                                        <p:cTn id="48" dur="500"/>
                                        <p:tgtEl>
                                          <p:spTgt spid="38"/>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39"/>
                                        </p:tgtEl>
                                        <p:attrNameLst>
                                          <p:attrName>style.visibility</p:attrName>
                                        </p:attrNameLst>
                                      </p:cBhvr>
                                      <p:to>
                                        <p:strVal val="visible"/>
                                      </p:to>
                                    </p:set>
                                    <p:animEffect transition="in" filter="fade">
                                      <p:cBhvr>
                                        <p:cTn id="51" dur="500"/>
                                        <p:tgtEl>
                                          <p:spTgt spid="39"/>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40"/>
                                        </p:tgtEl>
                                        <p:attrNameLst>
                                          <p:attrName>style.visibility</p:attrName>
                                        </p:attrNameLst>
                                      </p:cBhvr>
                                      <p:to>
                                        <p:strVal val="visible"/>
                                      </p:to>
                                    </p:set>
                                    <p:animEffect transition="in" filter="fade">
                                      <p:cBhvr>
                                        <p:cTn id="54" dur="500"/>
                                        <p:tgtEl>
                                          <p:spTgt spid="40"/>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41"/>
                                        </p:tgtEl>
                                        <p:attrNameLst>
                                          <p:attrName>style.visibility</p:attrName>
                                        </p:attrNameLst>
                                      </p:cBhvr>
                                      <p:to>
                                        <p:strVal val="visible"/>
                                      </p:to>
                                    </p:set>
                                    <p:animEffect transition="in" filter="fade">
                                      <p:cBhvr>
                                        <p:cTn id="57" dur="500"/>
                                        <p:tgtEl>
                                          <p:spTgt spid="41"/>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42"/>
                                        </p:tgtEl>
                                        <p:attrNameLst>
                                          <p:attrName>style.visibility</p:attrName>
                                        </p:attrNameLst>
                                      </p:cBhvr>
                                      <p:to>
                                        <p:strVal val="visible"/>
                                      </p:to>
                                    </p:set>
                                    <p:animEffect transition="in" filter="fade">
                                      <p:cBhvr>
                                        <p:cTn id="60"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9" grpId="0" animBg="1"/>
      <p:bldP spid="10" grpId="0"/>
      <p:bldP spid="20" grpId="0"/>
      <p:bldP spid="21" grpId="0"/>
      <p:bldP spid="22"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デバッグにおける問題</a:t>
            </a:r>
            <a:endParaRPr kumimoji="1" lang="ja-JP" altLang="en-US" dirty="0"/>
          </a:p>
        </p:txBody>
      </p:sp>
      <p:sp>
        <p:nvSpPr>
          <p:cNvPr id="3" name="コンテンツ プレースホルダー 2"/>
          <p:cNvSpPr>
            <a:spLocks noGrp="1"/>
          </p:cNvSpPr>
          <p:nvPr>
            <p:ph idx="1"/>
          </p:nvPr>
        </p:nvSpPr>
        <p:spPr>
          <a:xfrm>
            <a:off x="457200" y="1600200"/>
            <a:ext cx="8482084" cy="4525963"/>
          </a:xfrm>
        </p:spPr>
        <p:txBody>
          <a:bodyPr/>
          <a:lstStyle/>
          <a:p>
            <a:r>
              <a:rPr lang="ja-JP" altLang="en-US" sz="2800" dirty="0" smtClean="0"/>
              <a:t>デ</a:t>
            </a:r>
            <a:r>
              <a:rPr lang="ja-JP" altLang="en-US" sz="2800" dirty="0" smtClean="0">
                <a:latin typeface="+mn-ea"/>
              </a:rPr>
              <a:t>バッグ</a:t>
            </a:r>
            <a:r>
              <a:rPr lang="ja-JP" altLang="en-US" sz="2800" dirty="0"/>
              <a:t>作業の中で最も時間がかかる段階は，</a:t>
            </a:r>
            <a:r>
              <a:rPr lang="en-US" altLang="ja-JP" sz="2800" dirty="0"/>
              <a:t/>
            </a:r>
            <a:br>
              <a:rPr lang="en-US" altLang="ja-JP" sz="2800" dirty="0"/>
            </a:br>
            <a:r>
              <a:rPr lang="ja-JP" altLang="en-US" sz="2800" dirty="0"/>
              <a:t>欠陥の検出，障害の分析の</a:t>
            </a:r>
            <a:r>
              <a:rPr lang="ja-JP" altLang="en-US" sz="2800" dirty="0" smtClean="0"/>
              <a:t>プロセスである</a:t>
            </a:r>
            <a:r>
              <a:rPr lang="en-US" altLang="ja-JP" sz="1800" dirty="0" smtClean="0"/>
              <a:t>[</a:t>
            </a:r>
            <a:r>
              <a:rPr lang="en-US" altLang="ja-JP" sz="1800" dirty="0"/>
              <a:t>1]</a:t>
            </a:r>
          </a:p>
          <a:p>
            <a:endParaRPr lang="en-US" altLang="ja-JP" sz="2800" dirty="0"/>
          </a:p>
          <a:p>
            <a:r>
              <a:rPr lang="ja-JP" altLang="en-US" sz="2800" dirty="0" smtClean="0"/>
              <a:t>実行環境などの</a:t>
            </a:r>
            <a:r>
              <a:rPr lang="ja-JP" altLang="en-US" sz="2800" dirty="0"/>
              <a:t>違いによる動作</a:t>
            </a:r>
            <a:r>
              <a:rPr lang="ja-JP" altLang="en-US" sz="2800" dirty="0" smtClean="0"/>
              <a:t>の変化を</a:t>
            </a:r>
            <a:r>
              <a:rPr lang="en-US" altLang="ja-JP" sz="2800" dirty="0" smtClean="0"/>
              <a:t/>
            </a:r>
            <a:br>
              <a:rPr lang="en-US" altLang="ja-JP" sz="2800" dirty="0" smtClean="0"/>
            </a:br>
            <a:r>
              <a:rPr lang="ja-JP" altLang="en-US" sz="2800" dirty="0" smtClean="0"/>
              <a:t>分析する事は難しい</a:t>
            </a:r>
            <a:endParaRPr lang="en-US" altLang="ja-JP" sz="2800" dirty="0" smtClean="0"/>
          </a:p>
          <a:p>
            <a:pPr lvl="1"/>
            <a:r>
              <a:rPr lang="en-US" altLang="ja-JP" sz="2400" dirty="0"/>
              <a:t>JDK7 </a:t>
            </a:r>
            <a:r>
              <a:rPr lang="ja-JP" altLang="en-US" sz="2400" dirty="0"/>
              <a:t>では</a:t>
            </a:r>
            <a:r>
              <a:rPr lang="ja-JP" altLang="en-US" sz="2400" dirty="0" smtClean="0"/>
              <a:t>起きるが，</a:t>
            </a:r>
            <a:r>
              <a:rPr lang="en-US" altLang="ja-JP" sz="2400" dirty="0" smtClean="0"/>
              <a:t>JDK8 </a:t>
            </a:r>
            <a:r>
              <a:rPr lang="ja-JP" altLang="en-US" sz="2400" dirty="0"/>
              <a:t>では</a:t>
            </a:r>
            <a:r>
              <a:rPr lang="ja-JP" altLang="en-US" sz="2400" dirty="0" smtClean="0"/>
              <a:t>起きないバグなど</a:t>
            </a:r>
            <a:endParaRPr lang="en-US" altLang="ja-JP" sz="2400" dirty="0" smtClean="0"/>
          </a:p>
          <a:p>
            <a:pPr marL="0" indent="0">
              <a:buNone/>
            </a:pPr>
            <a:endParaRPr lang="en-US" altLang="ja-JP" sz="2800" dirty="0" smtClean="0"/>
          </a:p>
          <a:p>
            <a:pPr marL="0" indent="0">
              <a:buNone/>
            </a:pPr>
            <a:r>
              <a:rPr lang="ja-JP" altLang="en-US" sz="2800" dirty="0" smtClean="0"/>
              <a:t>→細かい粒度での実行の解析が必要となる</a:t>
            </a:r>
            <a:endParaRPr lang="en-US" altLang="ja-JP" sz="2800" dirty="0" smtClean="0"/>
          </a:p>
          <a:p>
            <a:pPr marL="0" indent="0">
              <a:buNone/>
            </a:pPr>
            <a:endParaRPr lang="en-US" altLang="ja-JP" sz="2800" dirty="0" smtClean="0"/>
          </a:p>
          <a:p>
            <a:endParaRPr lang="ja-JP" altLang="en-US"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25</a:t>
            </a:fld>
            <a:endParaRPr lang="en-US" altLang="ja-JP" dirty="0"/>
          </a:p>
        </p:txBody>
      </p:sp>
      <p:sp>
        <p:nvSpPr>
          <p:cNvPr id="5" name="テキスト ボックス 85"/>
          <p:cNvSpPr txBox="1"/>
          <p:nvPr/>
        </p:nvSpPr>
        <p:spPr>
          <a:xfrm>
            <a:off x="562685" y="6003214"/>
            <a:ext cx="7766379" cy="245898"/>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200" dirty="0" smtClean="0"/>
              <a:t>[1] </a:t>
            </a:r>
            <a:r>
              <a:rPr lang="en-US" altLang="ja-JP" sz="1200" dirty="0"/>
              <a:t>Andreas Zeller. Why programs fail. </a:t>
            </a:r>
            <a:r>
              <a:rPr lang="ja-JP" altLang="en-US" sz="1200" dirty="0"/>
              <a:t>第</a:t>
            </a:r>
            <a:r>
              <a:rPr lang="en-US" altLang="ja-JP" sz="1200" dirty="0"/>
              <a:t>2 </a:t>
            </a:r>
            <a:r>
              <a:rPr lang="ja-JP" altLang="en-US" sz="1200" dirty="0"/>
              <a:t>版</a:t>
            </a:r>
            <a:r>
              <a:rPr lang="en-US" altLang="ja-JP" sz="1200" dirty="0"/>
              <a:t>. O ’Reilly Japan, 2012</a:t>
            </a:r>
            <a:r>
              <a:rPr lang="en-US" altLang="ja-JP" sz="1200" dirty="0" smtClean="0"/>
              <a:t>.</a:t>
            </a:r>
          </a:p>
        </p:txBody>
      </p:sp>
    </p:spTree>
    <p:extLst>
      <p:ext uri="{BB962C8B-B14F-4D97-AF65-F5344CB8AC3E}">
        <p14:creationId xmlns:p14="http://schemas.microsoft.com/office/powerpoint/2010/main" val="17321379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0" indent="0">
              <a:buNone/>
            </a:pPr>
            <a:r>
              <a:rPr lang="en-US" altLang="ja-JP" sz="4000" dirty="0" smtClean="0"/>
              <a:t>Latest-per-Location</a:t>
            </a:r>
            <a:r>
              <a:rPr lang="ja-JP" altLang="en-US" sz="4000" dirty="0" smtClean="0"/>
              <a:t>において</a:t>
            </a:r>
            <a:r>
              <a:rPr lang="en-US" altLang="ja-JP" sz="4000" dirty="0" smtClean="0"/>
              <a:t/>
            </a:r>
            <a:br>
              <a:rPr lang="en-US" altLang="ja-JP" sz="4000" dirty="0" smtClean="0"/>
            </a:br>
            <a:r>
              <a:rPr lang="ja-JP" altLang="en-US" sz="4000" dirty="0" smtClean="0"/>
              <a:t>依存</a:t>
            </a:r>
            <a:r>
              <a:rPr lang="ja-JP" altLang="en-US" sz="4000" dirty="0"/>
              <a:t>関係が失われる例</a:t>
            </a:r>
            <a:endParaRPr lang="en-US" altLang="ja-JP" sz="4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26</a:t>
            </a:fld>
            <a:endParaRPr lang="en-US" altLang="ja-JP"/>
          </a:p>
        </p:txBody>
      </p:sp>
      <p:sp>
        <p:nvSpPr>
          <p:cNvPr id="5" name="正方形/長方形 4"/>
          <p:cNvSpPr/>
          <p:nvPr/>
        </p:nvSpPr>
        <p:spPr>
          <a:xfrm>
            <a:off x="805851" y="1974578"/>
            <a:ext cx="3073578" cy="38210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400" kern="0" dirty="0">
              <a:solidFill>
                <a:schemeClr val="tx1"/>
              </a:solidFill>
            </a:endParaRPr>
          </a:p>
        </p:txBody>
      </p:sp>
      <p:sp>
        <p:nvSpPr>
          <p:cNvPr id="6" name="円/楕円 5"/>
          <p:cNvSpPr/>
          <p:nvPr/>
        </p:nvSpPr>
        <p:spPr>
          <a:xfrm>
            <a:off x="1229696" y="3051645"/>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smtClean="0">
                <a:solidFill>
                  <a:schemeClr val="tx1"/>
                </a:solidFill>
              </a:rPr>
              <a:t>B</a:t>
            </a:r>
          </a:p>
          <a:p>
            <a:pPr algn="ctr"/>
            <a:r>
              <a:rPr lang="en-US" altLang="ja-JP" b="1" dirty="0" smtClean="0">
                <a:solidFill>
                  <a:schemeClr val="tx1"/>
                </a:solidFill>
              </a:rPr>
              <a:t>GE</a:t>
            </a:r>
            <a:r>
              <a:rPr lang="en-US" altLang="ja-JP" b="1" dirty="0">
                <a:solidFill>
                  <a:schemeClr val="tx1"/>
                </a:solidFill>
              </a:rPr>
              <a:t>T</a:t>
            </a:r>
            <a:endParaRPr lang="ja-JP" altLang="en-US" b="1" dirty="0">
              <a:solidFill>
                <a:schemeClr val="tx1"/>
              </a:solidFill>
            </a:endParaRPr>
          </a:p>
        </p:txBody>
      </p:sp>
      <p:sp>
        <p:nvSpPr>
          <p:cNvPr id="7" name="円/楕円 6"/>
          <p:cNvSpPr/>
          <p:nvPr/>
        </p:nvSpPr>
        <p:spPr>
          <a:xfrm>
            <a:off x="1229697" y="4103302"/>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smtClean="0">
                <a:solidFill>
                  <a:schemeClr val="tx1"/>
                </a:solidFill>
              </a:rPr>
              <a:t>D</a:t>
            </a:r>
          </a:p>
          <a:p>
            <a:pPr algn="ctr"/>
            <a:r>
              <a:rPr kumimoji="1" lang="en-US" altLang="ja-JP" b="1" dirty="0" smtClean="0">
                <a:solidFill>
                  <a:schemeClr val="tx1"/>
                </a:solidFill>
              </a:rPr>
              <a:t>PU</a:t>
            </a:r>
            <a:r>
              <a:rPr kumimoji="1" lang="en-US" altLang="ja-JP" b="1" dirty="0">
                <a:solidFill>
                  <a:schemeClr val="tx1"/>
                </a:solidFill>
              </a:rPr>
              <a:t>T</a:t>
            </a:r>
            <a:endParaRPr kumimoji="1" lang="ja-JP" altLang="en-US" dirty="0"/>
          </a:p>
        </p:txBody>
      </p:sp>
      <p:sp>
        <p:nvSpPr>
          <p:cNvPr id="8" name="円/楕円 7"/>
          <p:cNvSpPr/>
          <p:nvPr/>
        </p:nvSpPr>
        <p:spPr>
          <a:xfrm>
            <a:off x="1238277" y="5126943"/>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lang="en-US" altLang="ja-JP" b="1" dirty="0" smtClean="0">
                <a:solidFill>
                  <a:schemeClr val="tx1"/>
                </a:solidFill>
              </a:rPr>
              <a:t>E</a:t>
            </a:r>
          </a:p>
          <a:p>
            <a:pPr algn="ctr"/>
            <a:r>
              <a:rPr kumimoji="1" lang="en-US" altLang="ja-JP" b="1" dirty="0" smtClean="0">
                <a:solidFill>
                  <a:schemeClr val="tx1"/>
                </a:solidFill>
              </a:rPr>
              <a:t>GET</a:t>
            </a:r>
          </a:p>
        </p:txBody>
      </p:sp>
      <p:cxnSp>
        <p:nvCxnSpPr>
          <p:cNvPr id="9" name="直線矢印コネクタ 8"/>
          <p:cNvCxnSpPr>
            <a:stCxn id="6" idx="4"/>
            <a:endCxn id="7" idx="0"/>
          </p:cNvCxnSpPr>
          <p:nvPr/>
        </p:nvCxnSpPr>
        <p:spPr>
          <a:xfrm>
            <a:off x="1813794" y="3635845"/>
            <a:ext cx="1" cy="467457"/>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a:stCxn id="13" idx="5"/>
            <a:endCxn id="14" idx="0"/>
          </p:cNvCxnSpPr>
          <p:nvPr/>
        </p:nvCxnSpPr>
        <p:spPr>
          <a:xfrm>
            <a:off x="2226813" y="2536630"/>
            <a:ext cx="911847" cy="544457"/>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爆発 1 10"/>
          <p:cNvSpPr/>
          <p:nvPr/>
        </p:nvSpPr>
        <p:spPr>
          <a:xfrm>
            <a:off x="2134316" y="4897738"/>
            <a:ext cx="790605" cy="581251"/>
          </a:xfrm>
          <a:prstGeom prst="irregularSeal1">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矢印コネクタ 11"/>
          <p:cNvCxnSpPr>
            <a:stCxn id="13" idx="4"/>
            <a:endCxn id="6" idx="0"/>
          </p:cNvCxnSpPr>
          <p:nvPr/>
        </p:nvCxnSpPr>
        <p:spPr>
          <a:xfrm>
            <a:off x="1813794" y="2622184"/>
            <a:ext cx="0" cy="429461"/>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円/楕円 12"/>
          <p:cNvSpPr/>
          <p:nvPr/>
        </p:nvSpPr>
        <p:spPr>
          <a:xfrm>
            <a:off x="1229696" y="2037984"/>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kumimoji="1" lang="en-US" altLang="ja-JP" b="1" dirty="0" smtClean="0">
                <a:solidFill>
                  <a:schemeClr val="tx1"/>
                </a:solidFill>
              </a:rPr>
              <a:t>A</a:t>
            </a:r>
          </a:p>
          <a:p>
            <a:pPr algn="ctr"/>
            <a:r>
              <a:rPr lang="en-US" altLang="ja-JP" b="1" dirty="0" smtClean="0">
                <a:solidFill>
                  <a:schemeClr val="tx1"/>
                </a:solidFill>
              </a:rPr>
              <a:t>PU</a:t>
            </a:r>
            <a:r>
              <a:rPr lang="en-US" altLang="ja-JP" b="1" dirty="0">
                <a:solidFill>
                  <a:schemeClr val="tx1"/>
                </a:solidFill>
              </a:rPr>
              <a:t>T</a:t>
            </a:r>
            <a:endParaRPr kumimoji="1" lang="ja-JP" altLang="en-US" b="1" dirty="0">
              <a:solidFill>
                <a:schemeClr val="tx1"/>
              </a:solidFill>
            </a:endParaRPr>
          </a:p>
        </p:txBody>
      </p:sp>
      <p:sp>
        <p:nvSpPr>
          <p:cNvPr id="14" name="円/楕円 13"/>
          <p:cNvSpPr/>
          <p:nvPr/>
        </p:nvSpPr>
        <p:spPr>
          <a:xfrm>
            <a:off x="2554562" y="3081087"/>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kumimoji="1" lang="en-US" altLang="ja-JP" b="1" dirty="0" smtClean="0">
                <a:solidFill>
                  <a:schemeClr val="tx1"/>
                </a:solidFill>
              </a:rPr>
              <a:t>C</a:t>
            </a:r>
          </a:p>
          <a:p>
            <a:pPr algn="ctr"/>
            <a:r>
              <a:rPr lang="en-US" altLang="ja-JP" b="1" dirty="0" smtClean="0">
                <a:solidFill>
                  <a:schemeClr val="tx1"/>
                </a:solidFill>
              </a:rPr>
              <a:t>GET</a:t>
            </a:r>
            <a:endParaRPr kumimoji="1" lang="ja-JP" altLang="en-US" b="1" dirty="0">
              <a:solidFill>
                <a:schemeClr val="tx1"/>
              </a:solidFill>
            </a:endParaRPr>
          </a:p>
        </p:txBody>
      </p:sp>
      <p:cxnSp>
        <p:nvCxnSpPr>
          <p:cNvPr id="15" name="直線矢印コネクタ 14"/>
          <p:cNvCxnSpPr>
            <a:stCxn id="7" idx="4"/>
            <a:endCxn id="8" idx="0"/>
          </p:cNvCxnSpPr>
          <p:nvPr/>
        </p:nvCxnSpPr>
        <p:spPr>
          <a:xfrm>
            <a:off x="1813795" y="4687502"/>
            <a:ext cx="8580" cy="439441"/>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カギ線コネクタ 15"/>
          <p:cNvCxnSpPr>
            <a:stCxn id="7" idx="2"/>
            <a:endCxn id="13" idx="2"/>
          </p:cNvCxnSpPr>
          <p:nvPr/>
        </p:nvCxnSpPr>
        <p:spPr>
          <a:xfrm rot="10800000">
            <a:off x="1229697" y="2330084"/>
            <a:ext cx="1" cy="2065318"/>
          </a:xfrm>
          <a:prstGeom prst="bentConnector3">
            <a:avLst>
              <a:gd name="adj1" fmla="val 22860100000"/>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正方形/長方形 16"/>
          <p:cNvSpPr/>
          <p:nvPr/>
        </p:nvSpPr>
        <p:spPr>
          <a:xfrm>
            <a:off x="6495674" y="1878921"/>
            <a:ext cx="1864130" cy="31182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kern="0" dirty="0" smtClean="0">
                <a:solidFill>
                  <a:schemeClr val="tx1"/>
                </a:solidFill>
              </a:rPr>
              <a:t>２</a:t>
            </a:r>
            <a:r>
              <a:rPr lang="ja-JP" altLang="en-US" sz="2000" kern="0" dirty="0">
                <a:solidFill>
                  <a:schemeClr val="tx1"/>
                </a:solidFill>
              </a:rPr>
              <a:t>：命令</a:t>
            </a:r>
            <a:r>
              <a:rPr lang="en-US" altLang="ja-JP" sz="2000" kern="0" dirty="0">
                <a:solidFill>
                  <a:schemeClr val="tx1"/>
                </a:solidFill>
              </a:rPr>
              <a:t>C</a:t>
            </a:r>
          </a:p>
          <a:p>
            <a:r>
              <a:rPr lang="ja-JP" altLang="en-US" sz="2000" kern="0" dirty="0" smtClean="0">
                <a:solidFill>
                  <a:schemeClr val="tx1"/>
                </a:solidFill>
              </a:rPr>
              <a:t>４</a:t>
            </a:r>
            <a:r>
              <a:rPr lang="ja-JP" altLang="en-US" sz="2000" kern="0" dirty="0">
                <a:solidFill>
                  <a:schemeClr val="tx1"/>
                </a:solidFill>
              </a:rPr>
              <a:t>：命令</a:t>
            </a:r>
            <a:r>
              <a:rPr lang="en-US" altLang="ja-JP" sz="2000" kern="0" dirty="0">
                <a:solidFill>
                  <a:schemeClr val="tx1"/>
                </a:solidFill>
              </a:rPr>
              <a:t>A</a:t>
            </a:r>
          </a:p>
          <a:p>
            <a:r>
              <a:rPr lang="ja-JP" altLang="en-US" sz="2000" kern="0" dirty="0">
                <a:solidFill>
                  <a:schemeClr val="tx1"/>
                </a:solidFill>
              </a:rPr>
              <a:t>５</a:t>
            </a:r>
            <a:r>
              <a:rPr lang="ja-JP" altLang="en-US" sz="2000" kern="0" dirty="0" smtClean="0">
                <a:solidFill>
                  <a:schemeClr val="tx1"/>
                </a:solidFill>
              </a:rPr>
              <a:t>：</a:t>
            </a:r>
            <a:r>
              <a:rPr lang="ja-JP" altLang="en-US" sz="2000" kern="0" dirty="0">
                <a:solidFill>
                  <a:schemeClr val="tx1"/>
                </a:solidFill>
              </a:rPr>
              <a:t>命令</a:t>
            </a:r>
            <a:r>
              <a:rPr lang="en-US" altLang="ja-JP" sz="2000" kern="0" dirty="0">
                <a:solidFill>
                  <a:schemeClr val="tx1"/>
                </a:solidFill>
              </a:rPr>
              <a:t>B</a:t>
            </a:r>
          </a:p>
          <a:p>
            <a:r>
              <a:rPr lang="ja-JP" altLang="en-US" sz="2000" kern="0" dirty="0">
                <a:solidFill>
                  <a:schemeClr val="tx1"/>
                </a:solidFill>
              </a:rPr>
              <a:t>６：命令</a:t>
            </a:r>
            <a:r>
              <a:rPr lang="en-US" altLang="ja-JP" sz="2000" kern="0" dirty="0">
                <a:solidFill>
                  <a:schemeClr val="tx1"/>
                </a:solidFill>
              </a:rPr>
              <a:t>D</a:t>
            </a:r>
          </a:p>
          <a:p>
            <a:r>
              <a:rPr lang="ja-JP" altLang="en-US" sz="2000" kern="0" dirty="0">
                <a:solidFill>
                  <a:schemeClr val="tx1"/>
                </a:solidFill>
              </a:rPr>
              <a:t>７</a:t>
            </a:r>
            <a:r>
              <a:rPr lang="en-US" altLang="ja-JP" sz="2000" kern="0" dirty="0">
                <a:solidFill>
                  <a:schemeClr val="tx1"/>
                </a:solidFill>
              </a:rPr>
              <a:t>:</a:t>
            </a:r>
            <a:r>
              <a:rPr lang="ja-JP" altLang="en-US" sz="2000" kern="0" dirty="0">
                <a:solidFill>
                  <a:schemeClr val="tx1"/>
                </a:solidFill>
              </a:rPr>
              <a:t>命令</a:t>
            </a:r>
            <a:r>
              <a:rPr lang="en-US" altLang="ja-JP" sz="2000" kern="0" dirty="0">
                <a:solidFill>
                  <a:schemeClr val="tx1"/>
                </a:solidFill>
              </a:rPr>
              <a:t>A</a:t>
            </a:r>
          </a:p>
          <a:p>
            <a:r>
              <a:rPr lang="ja-JP" altLang="en-US" sz="2000" kern="0" dirty="0">
                <a:solidFill>
                  <a:schemeClr val="tx1"/>
                </a:solidFill>
              </a:rPr>
              <a:t>８</a:t>
            </a:r>
            <a:r>
              <a:rPr lang="en-US" altLang="ja-JP" sz="2000" kern="0" dirty="0" smtClean="0">
                <a:solidFill>
                  <a:schemeClr val="tx1"/>
                </a:solidFill>
              </a:rPr>
              <a:t>:</a:t>
            </a:r>
            <a:r>
              <a:rPr lang="ja-JP" altLang="en-US" sz="2000" kern="0" dirty="0">
                <a:solidFill>
                  <a:schemeClr val="tx1"/>
                </a:solidFill>
              </a:rPr>
              <a:t>命令</a:t>
            </a:r>
            <a:r>
              <a:rPr lang="en-US" altLang="ja-JP" sz="2000" kern="0" dirty="0">
                <a:solidFill>
                  <a:schemeClr val="tx1"/>
                </a:solidFill>
              </a:rPr>
              <a:t>B</a:t>
            </a:r>
          </a:p>
          <a:p>
            <a:r>
              <a:rPr lang="ja-JP" altLang="en-US" sz="2000" kern="0" dirty="0">
                <a:solidFill>
                  <a:schemeClr val="tx1"/>
                </a:solidFill>
              </a:rPr>
              <a:t>９</a:t>
            </a:r>
            <a:r>
              <a:rPr lang="ja-JP" altLang="en-US" sz="2000" kern="0" dirty="0" smtClean="0">
                <a:solidFill>
                  <a:schemeClr val="tx1"/>
                </a:solidFill>
              </a:rPr>
              <a:t>：</a:t>
            </a:r>
            <a:r>
              <a:rPr lang="ja-JP" altLang="en-US" sz="2000" kern="0" dirty="0">
                <a:solidFill>
                  <a:schemeClr val="tx1"/>
                </a:solidFill>
              </a:rPr>
              <a:t>命令</a:t>
            </a:r>
            <a:r>
              <a:rPr lang="en-US" altLang="ja-JP" sz="2000" kern="0" dirty="0">
                <a:solidFill>
                  <a:schemeClr val="tx1"/>
                </a:solidFill>
              </a:rPr>
              <a:t>D</a:t>
            </a:r>
          </a:p>
          <a:p>
            <a:r>
              <a:rPr lang="en-US" altLang="ja-JP" sz="2000" kern="0" dirty="0">
                <a:solidFill>
                  <a:schemeClr val="tx1"/>
                </a:solidFill>
              </a:rPr>
              <a:t>10</a:t>
            </a:r>
            <a:r>
              <a:rPr lang="ja-JP" altLang="en-US" sz="2000" kern="0" dirty="0">
                <a:solidFill>
                  <a:schemeClr val="tx1"/>
                </a:solidFill>
              </a:rPr>
              <a:t>：命令</a:t>
            </a:r>
            <a:r>
              <a:rPr lang="en-US" altLang="ja-JP" sz="2000" kern="0" dirty="0">
                <a:solidFill>
                  <a:schemeClr val="tx1"/>
                </a:solidFill>
              </a:rPr>
              <a:t>E</a:t>
            </a:r>
          </a:p>
        </p:txBody>
      </p:sp>
      <p:sp>
        <p:nvSpPr>
          <p:cNvPr id="18" name="正方形/長方形 17"/>
          <p:cNvSpPr/>
          <p:nvPr/>
        </p:nvSpPr>
        <p:spPr>
          <a:xfrm>
            <a:off x="4068680" y="1870033"/>
            <a:ext cx="1864130" cy="31182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kern="0" dirty="0" smtClean="0">
                <a:solidFill>
                  <a:schemeClr val="tx1"/>
                </a:solidFill>
              </a:rPr>
              <a:t>１：命令</a:t>
            </a:r>
            <a:r>
              <a:rPr lang="en-US" altLang="ja-JP" sz="2000" kern="0" dirty="0" smtClean="0">
                <a:solidFill>
                  <a:schemeClr val="tx1"/>
                </a:solidFill>
              </a:rPr>
              <a:t>A</a:t>
            </a:r>
          </a:p>
          <a:p>
            <a:r>
              <a:rPr lang="ja-JP" altLang="en-US" sz="2000" kern="0" dirty="0" smtClean="0">
                <a:solidFill>
                  <a:schemeClr val="tx1"/>
                </a:solidFill>
              </a:rPr>
              <a:t>２：命令</a:t>
            </a:r>
            <a:r>
              <a:rPr lang="en-US" altLang="ja-JP" sz="2000" kern="0" dirty="0">
                <a:solidFill>
                  <a:schemeClr val="tx1"/>
                </a:solidFill>
              </a:rPr>
              <a:t>C</a:t>
            </a:r>
            <a:endParaRPr lang="en-US" altLang="ja-JP" sz="2000" kern="0" dirty="0" smtClean="0">
              <a:solidFill>
                <a:schemeClr val="tx1"/>
              </a:solidFill>
            </a:endParaRPr>
          </a:p>
          <a:p>
            <a:r>
              <a:rPr lang="ja-JP" altLang="en-US" sz="2000" kern="0" dirty="0" smtClean="0">
                <a:solidFill>
                  <a:schemeClr val="tx1"/>
                </a:solidFill>
              </a:rPr>
              <a:t>３：命令</a:t>
            </a:r>
            <a:r>
              <a:rPr lang="en-US" altLang="ja-JP" sz="2000" kern="0" dirty="0" smtClean="0">
                <a:solidFill>
                  <a:schemeClr val="tx1"/>
                </a:solidFill>
              </a:rPr>
              <a:t>D</a:t>
            </a:r>
          </a:p>
          <a:p>
            <a:r>
              <a:rPr lang="ja-JP" altLang="en-US" sz="2000" kern="0" dirty="0">
                <a:solidFill>
                  <a:schemeClr val="tx1"/>
                </a:solidFill>
              </a:rPr>
              <a:t>４：</a:t>
            </a:r>
            <a:r>
              <a:rPr lang="ja-JP" altLang="en-US" sz="2000" kern="0" dirty="0" smtClean="0">
                <a:solidFill>
                  <a:schemeClr val="tx1"/>
                </a:solidFill>
              </a:rPr>
              <a:t>命令</a:t>
            </a:r>
            <a:r>
              <a:rPr lang="en-US" altLang="ja-JP" sz="2000" kern="0" dirty="0">
                <a:solidFill>
                  <a:schemeClr val="tx1"/>
                </a:solidFill>
              </a:rPr>
              <a:t>A</a:t>
            </a:r>
          </a:p>
          <a:p>
            <a:r>
              <a:rPr lang="ja-JP" altLang="en-US" sz="2000" kern="0" dirty="0">
                <a:solidFill>
                  <a:schemeClr val="tx1"/>
                </a:solidFill>
              </a:rPr>
              <a:t>５</a:t>
            </a:r>
            <a:r>
              <a:rPr lang="ja-JP" altLang="en-US" sz="2000" kern="0" dirty="0" smtClean="0">
                <a:solidFill>
                  <a:schemeClr val="tx1"/>
                </a:solidFill>
              </a:rPr>
              <a:t>：命令</a:t>
            </a:r>
            <a:r>
              <a:rPr lang="en-US" altLang="ja-JP" sz="2000" kern="0" dirty="0">
                <a:solidFill>
                  <a:schemeClr val="tx1"/>
                </a:solidFill>
              </a:rPr>
              <a:t>B</a:t>
            </a:r>
            <a:endParaRPr lang="en-US" altLang="ja-JP" sz="2000" kern="0" dirty="0" smtClean="0">
              <a:solidFill>
                <a:schemeClr val="tx1"/>
              </a:solidFill>
            </a:endParaRPr>
          </a:p>
          <a:p>
            <a:r>
              <a:rPr lang="ja-JP" altLang="en-US" sz="2000" kern="0" dirty="0" smtClean="0">
                <a:solidFill>
                  <a:schemeClr val="tx1"/>
                </a:solidFill>
              </a:rPr>
              <a:t>６：命令</a:t>
            </a:r>
            <a:r>
              <a:rPr lang="en-US" altLang="ja-JP" sz="2000" kern="0" dirty="0" smtClean="0">
                <a:solidFill>
                  <a:schemeClr val="tx1"/>
                </a:solidFill>
              </a:rPr>
              <a:t>D</a:t>
            </a:r>
          </a:p>
          <a:p>
            <a:r>
              <a:rPr lang="ja-JP" altLang="en-US" sz="2000" kern="0" dirty="0" smtClean="0">
                <a:solidFill>
                  <a:schemeClr val="tx1"/>
                </a:solidFill>
              </a:rPr>
              <a:t>７</a:t>
            </a:r>
            <a:r>
              <a:rPr lang="en-US" altLang="ja-JP" sz="2000" kern="0" dirty="0" smtClean="0">
                <a:solidFill>
                  <a:schemeClr val="tx1"/>
                </a:solidFill>
              </a:rPr>
              <a:t>:</a:t>
            </a:r>
            <a:r>
              <a:rPr lang="ja-JP" altLang="en-US" sz="2000" kern="0" dirty="0" smtClean="0">
                <a:solidFill>
                  <a:schemeClr val="tx1"/>
                </a:solidFill>
              </a:rPr>
              <a:t>命令</a:t>
            </a:r>
            <a:r>
              <a:rPr lang="en-US" altLang="ja-JP" sz="2000" kern="0" dirty="0" smtClean="0">
                <a:solidFill>
                  <a:schemeClr val="tx1"/>
                </a:solidFill>
              </a:rPr>
              <a:t>A</a:t>
            </a:r>
          </a:p>
          <a:p>
            <a:r>
              <a:rPr lang="ja-JP" altLang="en-US" sz="2000" kern="0" dirty="0">
                <a:solidFill>
                  <a:schemeClr val="tx1"/>
                </a:solidFill>
              </a:rPr>
              <a:t>８</a:t>
            </a:r>
            <a:r>
              <a:rPr lang="en-US" altLang="ja-JP" sz="2000" kern="0" dirty="0" smtClean="0">
                <a:solidFill>
                  <a:schemeClr val="tx1"/>
                </a:solidFill>
              </a:rPr>
              <a:t>:</a:t>
            </a:r>
            <a:r>
              <a:rPr lang="ja-JP" altLang="en-US" sz="2000" kern="0" dirty="0" smtClean="0">
                <a:solidFill>
                  <a:schemeClr val="tx1"/>
                </a:solidFill>
              </a:rPr>
              <a:t>命令</a:t>
            </a:r>
            <a:r>
              <a:rPr lang="en-US" altLang="ja-JP" sz="2000" kern="0" dirty="0" smtClean="0">
                <a:solidFill>
                  <a:schemeClr val="tx1"/>
                </a:solidFill>
              </a:rPr>
              <a:t>B</a:t>
            </a:r>
          </a:p>
          <a:p>
            <a:r>
              <a:rPr lang="ja-JP" altLang="en-US" sz="2000" kern="0" dirty="0">
                <a:solidFill>
                  <a:schemeClr val="tx1"/>
                </a:solidFill>
              </a:rPr>
              <a:t>９</a:t>
            </a:r>
            <a:r>
              <a:rPr lang="ja-JP" altLang="en-US" sz="2000" kern="0" dirty="0" smtClean="0">
                <a:solidFill>
                  <a:schemeClr val="tx1"/>
                </a:solidFill>
              </a:rPr>
              <a:t>：命令</a:t>
            </a:r>
            <a:r>
              <a:rPr lang="en-US" altLang="ja-JP" sz="2000" kern="0" dirty="0">
                <a:solidFill>
                  <a:schemeClr val="tx1"/>
                </a:solidFill>
              </a:rPr>
              <a:t>D</a:t>
            </a:r>
            <a:endParaRPr lang="en-US" altLang="ja-JP" sz="2000" kern="0" dirty="0" smtClean="0">
              <a:solidFill>
                <a:schemeClr val="tx1"/>
              </a:solidFill>
            </a:endParaRPr>
          </a:p>
          <a:p>
            <a:r>
              <a:rPr lang="en-US" altLang="ja-JP" sz="2000" kern="0" dirty="0" smtClean="0">
                <a:solidFill>
                  <a:schemeClr val="tx1"/>
                </a:solidFill>
              </a:rPr>
              <a:t>10</a:t>
            </a:r>
            <a:r>
              <a:rPr lang="ja-JP" altLang="en-US" sz="2000" kern="0" dirty="0" smtClean="0">
                <a:solidFill>
                  <a:schemeClr val="tx1"/>
                </a:solidFill>
              </a:rPr>
              <a:t>：命令</a:t>
            </a:r>
            <a:r>
              <a:rPr lang="en-US" altLang="ja-JP" sz="2000" kern="0" dirty="0">
                <a:solidFill>
                  <a:schemeClr val="tx1"/>
                </a:solidFill>
              </a:rPr>
              <a:t>E</a:t>
            </a:r>
          </a:p>
        </p:txBody>
      </p:sp>
      <p:sp>
        <p:nvSpPr>
          <p:cNvPr id="19" name="下矢印 18"/>
          <p:cNvSpPr/>
          <p:nvPr/>
        </p:nvSpPr>
        <p:spPr>
          <a:xfrm rot="16200000">
            <a:off x="5896119" y="3065732"/>
            <a:ext cx="643082" cy="556027"/>
          </a:xfrm>
          <a:prstGeom prst="down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6217660" y="1469889"/>
            <a:ext cx="2385235" cy="7500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kern="0" dirty="0" smtClean="0">
                <a:solidFill>
                  <a:schemeClr val="tx1"/>
                </a:solidFill>
              </a:rPr>
              <a:t>命令位置毎の最新</a:t>
            </a:r>
            <a:endParaRPr lang="en-US" altLang="ja-JP" sz="2000" kern="0" dirty="0" smtClean="0">
              <a:solidFill>
                <a:schemeClr val="tx1"/>
              </a:solidFill>
            </a:endParaRPr>
          </a:p>
          <a:p>
            <a:pPr algn="ctr"/>
            <a:r>
              <a:rPr lang="en-US" altLang="ja-JP" sz="2000" kern="0" dirty="0" smtClean="0">
                <a:solidFill>
                  <a:schemeClr val="tx1"/>
                </a:solidFill>
              </a:rPr>
              <a:t>2</a:t>
            </a:r>
            <a:r>
              <a:rPr lang="ja-JP" altLang="en-US" sz="2000" kern="0" dirty="0" smtClean="0">
                <a:solidFill>
                  <a:schemeClr val="tx1"/>
                </a:solidFill>
              </a:rPr>
              <a:t>件におけるトレース</a:t>
            </a:r>
            <a:endParaRPr lang="en-US" altLang="ja-JP" sz="2000" kern="0" dirty="0">
              <a:solidFill>
                <a:schemeClr val="tx1"/>
              </a:solidFill>
            </a:endParaRPr>
          </a:p>
        </p:txBody>
      </p:sp>
      <p:cxnSp>
        <p:nvCxnSpPr>
          <p:cNvPr id="39" name="直線矢印コネクタ 38"/>
          <p:cNvCxnSpPr>
            <a:stCxn id="14" idx="4"/>
            <a:endCxn id="7" idx="6"/>
          </p:cNvCxnSpPr>
          <p:nvPr/>
        </p:nvCxnSpPr>
        <p:spPr>
          <a:xfrm flipH="1">
            <a:off x="2397892" y="3665287"/>
            <a:ext cx="740768" cy="730115"/>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コンテンツ プレースホルダー 2"/>
          <p:cNvSpPr txBox="1">
            <a:spLocks/>
          </p:cNvSpPr>
          <p:nvPr/>
        </p:nvSpPr>
        <p:spPr bwMode="auto">
          <a:xfrm>
            <a:off x="6495674" y="5009578"/>
            <a:ext cx="2711043" cy="89289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smtClean="0"/>
              <a:t>未検出の</a:t>
            </a:r>
            <a:r>
              <a:rPr lang="en-US" altLang="ja-JP" sz="2400" kern="0" dirty="0"/>
              <a:t/>
            </a:r>
            <a:br>
              <a:rPr lang="en-US" altLang="ja-JP" sz="2400" kern="0" dirty="0"/>
            </a:br>
            <a:r>
              <a:rPr lang="ja-JP" altLang="en-US" sz="2400" kern="0" dirty="0" smtClean="0"/>
              <a:t>依存関係</a:t>
            </a:r>
            <a:r>
              <a:rPr lang="en-US" altLang="ja-JP" sz="2400" kern="0" dirty="0" smtClean="0"/>
              <a:t/>
            </a:r>
            <a:br>
              <a:rPr lang="en-US" altLang="ja-JP" sz="2400" kern="0" dirty="0" smtClean="0"/>
            </a:br>
            <a:r>
              <a:rPr lang="en-US" altLang="ja-JP" sz="2400" kern="0" dirty="0" smtClean="0"/>
              <a:t>A</a:t>
            </a:r>
            <a:r>
              <a:rPr lang="ja-JP" altLang="en-US" sz="2400" kern="0" dirty="0" smtClean="0"/>
              <a:t>→</a:t>
            </a:r>
            <a:r>
              <a:rPr lang="en-US" altLang="ja-JP" sz="2400" kern="0" dirty="0" smtClean="0"/>
              <a:t>C</a:t>
            </a:r>
          </a:p>
        </p:txBody>
      </p:sp>
      <p:sp>
        <p:nvSpPr>
          <p:cNvPr id="23" name="コンテンツ プレースホルダー 2"/>
          <p:cNvSpPr txBox="1">
            <a:spLocks/>
          </p:cNvSpPr>
          <p:nvPr/>
        </p:nvSpPr>
        <p:spPr bwMode="auto">
          <a:xfrm>
            <a:off x="4064324" y="5009578"/>
            <a:ext cx="1829158" cy="16279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smtClean="0"/>
              <a:t>得られる</a:t>
            </a:r>
            <a:r>
              <a:rPr lang="en-US" altLang="ja-JP" sz="2400" kern="0" dirty="0" smtClean="0"/>
              <a:t/>
            </a:r>
            <a:br>
              <a:rPr lang="en-US" altLang="ja-JP" sz="2400" kern="0" dirty="0" smtClean="0"/>
            </a:br>
            <a:r>
              <a:rPr lang="ja-JP" altLang="en-US" sz="2400" kern="0" dirty="0" smtClean="0"/>
              <a:t>依存関係</a:t>
            </a:r>
            <a:endParaRPr lang="en-US" altLang="ja-JP" sz="2400" kern="0" dirty="0" smtClean="0"/>
          </a:p>
          <a:p>
            <a:pPr marL="0" indent="0">
              <a:buFontTx/>
              <a:buNone/>
            </a:pPr>
            <a:r>
              <a:rPr lang="en-US" altLang="ja-JP" sz="2400" kern="0" dirty="0" smtClean="0"/>
              <a:t>A</a:t>
            </a:r>
            <a:r>
              <a:rPr lang="ja-JP" altLang="en-US" sz="2400" kern="0" dirty="0" smtClean="0"/>
              <a:t>→</a:t>
            </a:r>
            <a:r>
              <a:rPr lang="en-US" altLang="ja-JP" sz="2400" kern="0" dirty="0" smtClean="0"/>
              <a:t>B D</a:t>
            </a:r>
            <a:r>
              <a:rPr lang="ja-JP" altLang="en-US" sz="2400" kern="0" dirty="0" smtClean="0"/>
              <a:t>→</a:t>
            </a:r>
            <a:r>
              <a:rPr lang="en-US" altLang="ja-JP" sz="2400" kern="0" dirty="0" smtClean="0"/>
              <a:t>E</a:t>
            </a:r>
          </a:p>
          <a:p>
            <a:pPr marL="0" indent="0">
              <a:buFontTx/>
              <a:buNone/>
            </a:pPr>
            <a:r>
              <a:rPr lang="en-US" altLang="ja-JP" sz="2400" kern="0" dirty="0" smtClean="0"/>
              <a:t>A</a:t>
            </a:r>
            <a:r>
              <a:rPr lang="ja-JP" altLang="en-US" sz="2400" kern="0" dirty="0" smtClean="0"/>
              <a:t>→</a:t>
            </a:r>
            <a:r>
              <a:rPr lang="en-US" altLang="ja-JP" sz="2400" kern="0" dirty="0" smtClean="0"/>
              <a:t>C </a:t>
            </a:r>
          </a:p>
        </p:txBody>
      </p:sp>
    </p:spTree>
    <p:extLst>
      <p:ext uri="{BB962C8B-B14F-4D97-AF65-F5344CB8AC3E}">
        <p14:creationId xmlns:p14="http://schemas.microsoft.com/office/powerpoint/2010/main" val="31298628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0" indent="0">
              <a:buNone/>
            </a:pPr>
            <a:r>
              <a:rPr lang="en-US" altLang="ja-JP" sz="4000" dirty="0" smtClean="0"/>
              <a:t>Latest-per-Location</a:t>
            </a:r>
            <a:r>
              <a:rPr lang="ja-JP" altLang="en-US" sz="4000" dirty="0" smtClean="0"/>
              <a:t>において</a:t>
            </a:r>
            <a:r>
              <a:rPr lang="en-US" altLang="ja-JP" sz="4000" dirty="0" smtClean="0"/>
              <a:t/>
            </a:r>
            <a:br>
              <a:rPr lang="en-US" altLang="ja-JP" sz="4000" dirty="0" smtClean="0"/>
            </a:br>
            <a:r>
              <a:rPr lang="ja-JP" altLang="en-US" sz="4000" dirty="0" smtClean="0"/>
              <a:t>誤った依存関係が得られる例</a:t>
            </a:r>
            <a:endParaRPr lang="en-US" altLang="ja-JP" sz="4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27</a:t>
            </a:fld>
            <a:endParaRPr lang="en-US" altLang="ja-JP"/>
          </a:p>
        </p:txBody>
      </p:sp>
      <p:sp>
        <p:nvSpPr>
          <p:cNvPr id="5" name="正方形/長方形 4"/>
          <p:cNvSpPr/>
          <p:nvPr/>
        </p:nvSpPr>
        <p:spPr>
          <a:xfrm>
            <a:off x="805851" y="1974578"/>
            <a:ext cx="3073578" cy="38210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400" kern="0" dirty="0">
              <a:solidFill>
                <a:schemeClr val="tx1"/>
              </a:solidFill>
            </a:endParaRPr>
          </a:p>
        </p:txBody>
      </p:sp>
      <p:sp>
        <p:nvSpPr>
          <p:cNvPr id="7" name="円/楕円 6"/>
          <p:cNvSpPr/>
          <p:nvPr/>
        </p:nvSpPr>
        <p:spPr>
          <a:xfrm>
            <a:off x="1225331" y="3082142"/>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a:solidFill>
                  <a:schemeClr val="tx1"/>
                </a:solidFill>
              </a:rPr>
              <a:t>B</a:t>
            </a:r>
            <a:endParaRPr lang="en-US" altLang="ja-JP" b="1" dirty="0" smtClean="0">
              <a:solidFill>
                <a:schemeClr val="tx1"/>
              </a:solidFill>
            </a:endParaRPr>
          </a:p>
          <a:p>
            <a:pPr algn="ctr"/>
            <a:r>
              <a:rPr lang="en-US" altLang="ja-JP" b="1" dirty="0" smtClean="0">
                <a:solidFill>
                  <a:schemeClr val="tx1"/>
                </a:solidFill>
              </a:rPr>
              <a:t>GE</a:t>
            </a:r>
            <a:r>
              <a:rPr lang="en-US" altLang="ja-JP" b="1" dirty="0">
                <a:solidFill>
                  <a:schemeClr val="tx1"/>
                </a:solidFill>
              </a:rPr>
              <a:t>T</a:t>
            </a:r>
            <a:endParaRPr kumimoji="1" lang="ja-JP" altLang="en-US" dirty="0"/>
          </a:p>
        </p:txBody>
      </p:sp>
      <p:sp>
        <p:nvSpPr>
          <p:cNvPr id="8" name="円/楕円 7"/>
          <p:cNvSpPr/>
          <p:nvPr/>
        </p:nvSpPr>
        <p:spPr>
          <a:xfrm>
            <a:off x="1230583" y="4036046"/>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lang="en-US" altLang="ja-JP" b="1" dirty="0" smtClean="0">
                <a:solidFill>
                  <a:schemeClr val="tx1"/>
                </a:solidFill>
              </a:rPr>
              <a:t>C</a:t>
            </a:r>
          </a:p>
          <a:p>
            <a:pPr algn="ctr"/>
            <a:r>
              <a:rPr lang="en-US" altLang="ja-JP" b="1" dirty="0" smtClean="0">
                <a:solidFill>
                  <a:schemeClr val="tx1"/>
                </a:solidFill>
              </a:rPr>
              <a:t>PU</a:t>
            </a:r>
            <a:r>
              <a:rPr lang="en-US" altLang="ja-JP" b="1" dirty="0">
                <a:solidFill>
                  <a:schemeClr val="tx1"/>
                </a:solidFill>
              </a:rPr>
              <a:t>T</a:t>
            </a:r>
            <a:endParaRPr kumimoji="1" lang="en-US" altLang="ja-JP" b="1" dirty="0" smtClean="0">
              <a:solidFill>
                <a:schemeClr val="tx1"/>
              </a:solidFill>
            </a:endParaRPr>
          </a:p>
        </p:txBody>
      </p:sp>
      <p:cxnSp>
        <p:nvCxnSpPr>
          <p:cNvPr id="9" name="直線矢印コネクタ 8"/>
          <p:cNvCxnSpPr>
            <a:stCxn id="13" idx="4"/>
            <a:endCxn id="7" idx="0"/>
          </p:cNvCxnSpPr>
          <p:nvPr/>
        </p:nvCxnSpPr>
        <p:spPr>
          <a:xfrm>
            <a:off x="1796303" y="2682138"/>
            <a:ext cx="13126" cy="400004"/>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円/楕円 12"/>
          <p:cNvSpPr/>
          <p:nvPr/>
        </p:nvSpPr>
        <p:spPr>
          <a:xfrm>
            <a:off x="1212205" y="2097938"/>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kumimoji="1" lang="en-US" altLang="ja-JP" b="1" dirty="0" smtClean="0">
                <a:solidFill>
                  <a:schemeClr val="tx1"/>
                </a:solidFill>
              </a:rPr>
              <a:t>A</a:t>
            </a:r>
          </a:p>
          <a:p>
            <a:pPr algn="ctr"/>
            <a:r>
              <a:rPr lang="en-US" altLang="ja-JP" b="1" dirty="0" smtClean="0">
                <a:solidFill>
                  <a:schemeClr val="tx1"/>
                </a:solidFill>
              </a:rPr>
              <a:t>PU</a:t>
            </a:r>
            <a:r>
              <a:rPr lang="en-US" altLang="ja-JP" b="1" dirty="0">
                <a:solidFill>
                  <a:schemeClr val="tx1"/>
                </a:solidFill>
              </a:rPr>
              <a:t>T</a:t>
            </a:r>
            <a:endParaRPr kumimoji="1" lang="ja-JP" altLang="en-US" b="1" dirty="0">
              <a:solidFill>
                <a:schemeClr val="tx1"/>
              </a:solidFill>
            </a:endParaRPr>
          </a:p>
        </p:txBody>
      </p:sp>
      <p:cxnSp>
        <p:nvCxnSpPr>
          <p:cNvPr id="15" name="直線矢印コネクタ 14"/>
          <p:cNvCxnSpPr>
            <a:stCxn id="7" idx="4"/>
            <a:endCxn id="8" idx="0"/>
          </p:cNvCxnSpPr>
          <p:nvPr/>
        </p:nvCxnSpPr>
        <p:spPr>
          <a:xfrm>
            <a:off x="1809429" y="3666342"/>
            <a:ext cx="5252" cy="369704"/>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正方形/長方形 16"/>
          <p:cNvSpPr/>
          <p:nvPr/>
        </p:nvSpPr>
        <p:spPr>
          <a:xfrm>
            <a:off x="6495674" y="2202066"/>
            <a:ext cx="1864130" cy="26023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kern="0" dirty="0">
                <a:solidFill>
                  <a:schemeClr val="tx1"/>
                </a:solidFill>
              </a:rPr>
              <a:t>１：命令</a:t>
            </a:r>
            <a:r>
              <a:rPr lang="en-US" altLang="ja-JP" sz="2000" kern="0" dirty="0">
                <a:solidFill>
                  <a:schemeClr val="tx1"/>
                </a:solidFill>
              </a:rPr>
              <a:t>A</a:t>
            </a:r>
          </a:p>
          <a:p>
            <a:r>
              <a:rPr lang="ja-JP" altLang="en-US" sz="2000" kern="0" dirty="0" smtClean="0">
                <a:solidFill>
                  <a:schemeClr val="tx1"/>
                </a:solidFill>
              </a:rPr>
              <a:t>４</a:t>
            </a:r>
            <a:r>
              <a:rPr lang="ja-JP" altLang="en-US" sz="2000" kern="0" dirty="0">
                <a:solidFill>
                  <a:schemeClr val="tx1"/>
                </a:solidFill>
              </a:rPr>
              <a:t>：命令</a:t>
            </a:r>
            <a:r>
              <a:rPr lang="en-US" altLang="ja-JP" sz="2000" kern="0" dirty="0">
                <a:solidFill>
                  <a:schemeClr val="tx1"/>
                </a:solidFill>
              </a:rPr>
              <a:t>D</a:t>
            </a:r>
          </a:p>
          <a:p>
            <a:r>
              <a:rPr lang="ja-JP" altLang="en-US" sz="2000" kern="0" dirty="0">
                <a:solidFill>
                  <a:schemeClr val="tx1"/>
                </a:solidFill>
              </a:rPr>
              <a:t>５：命令</a:t>
            </a:r>
            <a:r>
              <a:rPr lang="en-US" altLang="ja-JP" sz="2000" kern="0" dirty="0">
                <a:solidFill>
                  <a:schemeClr val="tx1"/>
                </a:solidFill>
              </a:rPr>
              <a:t>B</a:t>
            </a:r>
          </a:p>
          <a:p>
            <a:r>
              <a:rPr lang="ja-JP" altLang="en-US" sz="2000" kern="0" dirty="0">
                <a:solidFill>
                  <a:schemeClr val="tx1"/>
                </a:solidFill>
              </a:rPr>
              <a:t>６：命令</a:t>
            </a:r>
            <a:r>
              <a:rPr lang="en-US" altLang="ja-JP" sz="2000" kern="0" dirty="0">
                <a:solidFill>
                  <a:schemeClr val="tx1"/>
                </a:solidFill>
              </a:rPr>
              <a:t>C</a:t>
            </a:r>
          </a:p>
          <a:p>
            <a:r>
              <a:rPr lang="ja-JP" altLang="en-US" sz="2000" kern="0" dirty="0">
                <a:solidFill>
                  <a:schemeClr val="tx1"/>
                </a:solidFill>
              </a:rPr>
              <a:t>７</a:t>
            </a:r>
            <a:r>
              <a:rPr lang="en-US" altLang="ja-JP" sz="2000" kern="0" dirty="0">
                <a:solidFill>
                  <a:schemeClr val="tx1"/>
                </a:solidFill>
              </a:rPr>
              <a:t>:</a:t>
            </a:r>
            <a:r>
              <a:rPr lang="ja-JP" altLang="en-US" sz="2000" kern="0" dirty="0">
                <a:solidFill>
                  <a:schemeClr val="tx1"/>
                </a:solidFill>
              </a:rPr>
              <a:t>命令</a:t>
            </a:r>
            <a:r>
              <a:rPr lang="en-US" altLang="ja-JP" sz="2000" kern="0" dirty="0">
                <a:solidFill>
                  <a:schemeClr val="tx1"/>
                </a:solidFill>
              </a:rPr>
              <a:t>B</a:t>
            </a:r>
          </a:p>
          <a:p>
            <a:r>
              <a:rPr lang="ja-JP" altLang="en-US" sz="2000" kern="0" dirty="0">
                <a:solidFill>
                  <a:schemeClr val="tx1"/>
                </a:solidFill>
              </a:rPr>
              <a:t>８</a:t>
            </a:r>
            <a:r>
              <a:rPr lang="en-US" altLang="ja-JP" sz="2000" kern="0" dirty="0">
                <a:solidFill>
                  <a:schemeClr val="tx1"/>
                </a:solidFill>
              </a:rPr>
              <a:t>:</a:t>
            </a:r>
            <a:r>
              <a:rPr lang="ja-JP" altLang="en-US" sz="2000" kern="0" dirty="0">
                <a:solidFill>
                  <a:schemeClr val="tx1"/>
                </a:solidFill>
              </a:rPr>
              <a:t>命令</a:t>
            </a:r>
            <a:r>
              <a:rPr lang="en-US" altLang="ja-JP" sz="2000" kern="0" dirty="0">
                <a:solidFill>
                  <a:schemeClr val="tx1"/>
                </a:solidFill>
              </a:rPr>
              <a:t>C</a:t>
            </a:r>
          </a:p>
          <a:p>
            <a:r>
              <a:rPr lang="ja-JP" altLang="en-US" sz="2000" kern="0" dirty="0">
                <a:solidFill>
                  <a:schemeClr val="tx1"/>
                </a:solidFill>
              </a:rPr>
              <a:t>９：命令</a:t>
            </a:r>
            <a:r>
              <a:rPr lang="en-US" altLang="ja-JP" sz="2000" kern="0" dirty="0">
                <a:solidFill>
                  <a:schemeClr val="tx1"/>
                </a:solidFill>
              </a:rPr>
              <a:t>E</a:t>
            </a:r>
          </a:p>
        </p:txBody>
      </p:sp>
      <p:sp>
        <p:nvSpPr>
          <p:cNvPr id="18" name="正方形/長方形 17"/>
          <p:cNvSpPr/>
          <p:nvPr/>
        </p:nvSpPr>
        <p:spPr>
          <a:xfrm>
            <a:off x="4075516" y="1974578"/>
            <a:ext cx="1864130" cy="276840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kern="0" dirty="0" smtClean="0">
                <a:solidFill>
                  <a:schemeClr val="tx1"/>
                </a:solidFill>
              </a:rPr>
              <a:t>１：命令</a:t>
            </a:r>
            <a:r>
              <a:rPr lang="en-US" altLang="ja-JP" sz="2000" kern="0" dirty="0" smtClean="0">
                <a:solidFill>
                  <a:schemeClr val="tx1"/>
                </a:solidFill>
              </a:rPr>
              <a:t>A</a:t>
            </a:r>
          </a:p>
          <a:p>
            <a:r>
              <a:rPr lang="ja-JP" altLang="en-US" sz="2000" kern="0" dirty="0" smtClean="0">
                <a:solidFill>
                  <a:schemeClr val="tx1"/>
                </a:solidFill>
              </a:rPr>
              <a:t>２：命令</a:t>
            </a:r>
            <a:r>
              <a:rPr lang="en-US" altLang="ja-JP" sz="2000" kern="0" dirty="0">
                <a:solidFill>
                  <a:schemeClr val="tx1"/>
                </a:solidFill>
              </a:rPr>
              <a:t>B</a:t>
            </a:r>
            <a:endParaRPr lang="en-US" altLang="ja-JP" sz="2000" kern="0" dirty="0" smtClean="0">
              <a:solidFill>
                <a:schemeClr val="tx1"/>
              </a:solidFill>
            </a:endParaRPr>
          </a:p>
          <a:p>
            <a:r>
              <a:rPr lang="ja-JP" altLang="en-US" sz="2000" kern="0" dirty="0" smtClean="0">
                <a:solidFill>
                  <a:schemeClr val="tx1"/>
                </a:solidFill>
              </a:rPr>
              <a:t>３：命令</a:t>
            </a:r>
            <a:r>
              <a:rPr lang="en-US" altLang="ja-JP" sz="2000" kern="0" dirty="0" smtClean="0">
                <a:solidFill>
                  <a:schemeClr val="tx1"/>
                </a:solidFill>
              </a:rPr>
              <a:t>C</a:t>
            </a:r>
          </a:p>
          <a:p>
            <a:r>
              <a:rPr lang="ja-JP" altLang="en-US" sz="2000" kern="0" dirty="0">
                <a:solidFill>
                  <a:schemeClr val="tx1"/>
                </a:solidFill>
              </a:rPr>
              <a:t>４：</a:t>
            </a:r>
            <a:r>
              <a:rPr lang="ja-JP" altLang="en-US" sz="2000" kern="0" dirty="0" smtClean="0">
                <a:solidFill>
                  <a:schemeClr val="tx1"/>
                </a:solidFill>
              </a:rPr>
              <a:t>命令</a:t>
            </a:r>
            <a:r>
              <a:rPr lang="en-US" altLang="ja-JP" sz="2000" kern="0" dirty="0">
                <a:solidFill>
                  <a:schemeClr val="tx1"/>
                </a:solidFill>
              </a:rPr>
              <a:t>D</a:t>
            </a:r>
          </a:p>
          <a:p>
            <a:r>
              <a:rPr lang="ja-JP" altLang="en-US" sz="2000" kern="0" dirty="0">
                <a:solidFill>
                  <a:schemeClr val="tx1"/>
                </a:solidFill>
              </a:rPr>
              <a:t>５</a:t>
            </a:r>
            <a:r>
              <a:rPr lang="ja-JP" altLang="en-US" sz="2000" kern="0" dirty="0" smtClean="0">
                <a:solidFill>
                  <a:schemeClr val="tx1"/>
                </a:solidFill>
              </a:rPr>
              <a:t>：命令</a:t>
            </a:r>
            <a:r>
              <a:rPr lang="en-US" altLang="ja-JP" sz="2000" kern="0" dirty="0">
                <a:solidFill>
                  <a:schemeClr val="tx1"/>
                </a:solidFill>
              </a:rPr>
              <a:t>B</a:t>
            </a:r>
            <a:endParaRPr lang="en-US" altLang="ja-JP" sz="2000" kern="0" dirty="0" smtClean="0">
              <a:solidFill>
                <a:schemeClr val="tx1"/>
              </a:solidFill>
            </a:endParaRPr>
          </a:p>
          <a:p>
            <a:r>
              <a:rPr lang="ja-JP" altLang="en-US" sz="2000" kern="0" dirty="0" smtClean="0">
                <a:solidFill>
                  <a:schemeClr val="tx1"/>
                </a:solidFill>
              </a:rPr>
              <a:t>６：命令</a:t>
            </a:r>
            <a:r>
              <a:rPr lang="en-US" altLang="ja-JP" sz="2000" kern="0" dirty="0">
                <a:solidFill>
                  <a:schemeClr val="tx1"/>
                </a:solidFill>
              </a:rPr>
              <a:t>C</a:t>
            </a:r>
            <a:endParaRPr lang="en-US" altLang="ja-JP" sz="2000" kern="0" dirty="0" smtClean="0">
              <a:solidFill>
                <a:schemeClr val="tx1"/>
              </a:solidFill>
            </a:endParaRPr>
          </a:p>
          <a:p>
            <a:r>
              <a:rPr lang="ja-JP" altLang="en-US" sz="2000" kern="0" dirty="0" smtClean="0">
                <a:solidFill>
                  <a:schemeClr val="tx1"/>
                </a:solidFill>
              </a:rPr>
              <a:t>７</a:t>
            </a:r>
            <a:r>
              <a:rPr lang="en-US" altLang="ja-JP" sz="2000" kern="0" dirty="0" smtClean="0">
                <a:solidFill>
                  <a:schemeClr val="tx1"/>
                </a:solidFill>
              </a:rPr>
              <a:t>:</a:t>
            </a:r>
            <a:r>
              <a:rPr lang="ja-JP" altLang="en-US" sz="2000" kern="0" dirty="0" smtClean="0">
                <a:solidFill>
                  <a:schemeClr val="tx1"/>
                </a:solidFill>
              </a:rPr>
              <a:t>命令</a:t>
            </a:r>
            <a:r>
              <a:rPr lang="en-US" altLang="ja-JP" sz="2000" kern="0" dirty="0" smtClean="0">
                <a:solidFill>
                  <a:schemeClr val="tx1"/>
                </a:solidFill>
              </a:rPr>
              <a:t>B</a:t>
            </a:r>
          </a:p>
          <a:p>
            <a:r>
              <a:rPr lang="ja-JP" altLang="en-US" sz="2000" kern="0" dirty="0">
                <a:solidFill>
                  <a:schemeClr val="tx1"/>
                </a:solidFill>
              </a:rPr>
              <a:t>８</a:t>
            </a:r>
            <a:r>
              <a:rPr lang="en-US" altLang="ja-JP" sz="2000" kern="0" dirty="0" smtClean="0">
                <a:solidFill>
                  <a:schemeClr val="tx1"/>
                </a:solidFill>
              </a:rPr>
              <a:t>:</a:t>
            </a:r>
            <a:r>
              <a:rPr lang="ja-JP" altLang="en-US" sz="2000" kern="0" dirty="0" smtClean="0">
                <a:solidFill>
                  <a:schemeClr val="tx1"/>
                </a:solidFill>
              </a:rPr>
              <a:t>命令</a:t>
            </a:r>
            <a:r>
              <a:rPr lang="en-US" altLang="ja-JP" sz="2000" kern="0" dirty="0">
                <a:solidFill>
                  <a:schemeClr val="tx1"/>
                </a:solidFill>
              </a:rPr>
              <a:t>C</a:t>
            </a:r>
            <a:endParaRPr lang="en-US" altLang="ja-JP" sz="2000" kern="0" dirty="0" smtClean="0">
              <a:solidFill>
                <a:schemeClr val="tx1"/>
              </a:solidFill>
            </a:endParaRPr>
          </a:p>
          <a:p>
            <a:r>
              <a:rPr lang="ja-JP" altLang="en-US" sz="2000" kern="0" dirty="0">
                <a:solidFill>
                  <a:schemeClr val="tx1"/>
                </a:solidFill>
              </a:rPr>
              <a:t>９</a:t>
            </a:r>
            <a:r>
              <a:rPr lang="ja-JP" altLang="en-US" sz="2000" kern="0" dirty="0" smtClean="0">
                <a:solidFill>
                  <a:schemeClr val="tx1"/>
                </a:solidFill>
              </a:rPr>
              <a:t>：命令</a:t>
            </a:r>
            <a:r>
              <a:rPr lang="en-US" altLang="ja-JP" sz="2000" kern="0" dirty="0" smtClean="0">
                <a:solidFill>
                  <a:schemeClr val="tx1"/>
                </a:solidFill>
              </a:rPr>
              <a:t>E</a:t>
            </a:r>
          </a:p>
        </p:txBody>
      </p:sp>
      <p:sp>
        <p:nvSpPr>
          <p:cNvPr id="19" name="下矢印 18"/>
          <p:cNvSpPr/>
          <p:nvPr/>
        </p:nvSpPr>
        <p:spPr>
          <a:xfrm rot="16200000">
            <a:off x="5896119" y="3065732"/>
            <a:ext cx="643082" cy="556027"/>
          </a:xfrm>
          <a:prstGeom prst="down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6217660" y="1469889"/>
            <a:ext cx="2385235" cy="7500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kern="0" dirty="0" smtClean="0">
                <a:solidFill>
                  <a:schemeClr val="tx1"/>
                </a:solidFill>
              </a:rPr>
              <a:t>命令位置毎の最新</a:t>
            </a:r>
            <a:endParaRPr lang="en-US" altLang="ja-JP" sz="2000" kern="0" dirty="0" smtClean="0">
              <a:solidFill>
                <a:schemeClr val="tx1"/>
              </a:solidFill>
            </a:endParaRPr>
          </a:p>
          <a:p>
            <a:pPr algn="ctr"/>
            <a:r>
              <a:rPr lang="en-US" altLang="ja-JP" sz="2000" kern="0" dirty="0" smtClean="0">
                <a:solidFill>
                  <a:schemeClr val="tx1"/>
                </a:solidFill>
              </a:rPr>
              <a:t>2</a:t>
            </a:r>
            <a:r>
              <a:rPr lang="ja-JP" altLang="en-US" sz="2000" kern="0" dirty="0" smtClean="0">
                <a:solidFill>
                  <a:schemeClr val="tx1"/>
                </a:solidFill>
              </a:rPr>
              <a:t>件におけるトレース</a:t>
            </a:r>
            <a:endParaRPr lang="en-US" altLang="ja-JP" sz="2000" kern="0" dirty="0">
              <a:solidFill>
                <a:schemeClr val="tx1"/>
              </a:solidFill>
            </a:endParaRPr>
          </a:p>
        </p:txBody>
      </p:sp>
      <p:sp>
        <p:nvSpPr>
          <p:cNvPr id="43" name="コンテンツ プレースホルダー 2"/>
          <p:cNvSpPr txBox="1">
            <a:spLocks/>
          </p:cNvSpPr>
          <p:nvPr/>
        </p:nvSpPr>
        <p:spPr bwMode="auto">
          <a:xfrm>
            <a:off x="6495674" y="5009578"/>
            <a:ext cx="2711043" cy="15405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smtClean="0"/>
              <a:t>誤った</a:t>
            </a:r>
            <a:r>
              <a:rPr lang="en-US" altLang="ja-JP" sz="2400" kern="0" dirty="0"/>
              <a:t/>
            </a:r>
            <a:br>
              <a:rPr lang="en-US" altLang="ja-JP" sz="2400" kern="0" dirty="0"/>
            </a:br>
            <a:r>
              <a:rPr lang="ja-JP" altLang="en-US" sz="2400" kern="0" dirty="0" smtClean="0"/>
              <a:t>依存関係</a:t>
            </a:r>
            <a:r>
              <a:rPr lang="en-US" altLang="ja-JP" sz="2400" kern="0" dirty="0" smtClean="0"/>
              <a:t/>
            </a:r>
            <a:br>
              <a:rPr lang="en-US" altLang="ja-JP" sz="2400" kern="0" dirty="0" smtClean="0"/>
            </a:br>
            <a:r>
              <a:rPr lang="en-US" altLang="ja-JP" sz="2400" kern="0" dirty="0" smtClean="0"/>
              <a:t>A</a:t>
            </a:r>
            <a:r>
              <a:rPr lang="ja-JP" altLang="en-US" sz="2400" kern="0" dirty="0" smtClean="0"/>
              <a:t>→</a:t>
            </a:r>
            <a:r>
              <a:rPr lang="en-US" altLang="ja-JP" sz="2400" kern="0" dirty="0"/>
              <a:t>D</a:t>
            </a:r>
            <a:endParaRPr lang="en-US" altLang="ja-JP" sz="2400" kern="0" dirty="0" smtClean="0"/>
          </a:p>
        </p:txBody>
      </p:sp>
      <p:sp>
        <p:nvSpPr>
          <p:cNvPr id="23" name="コンテンツ プレースホルダー 2"/>
          <p:cNvSpPr txBox="1">
            <a:spLocks/>
          </p:cNvSpPr>
          <p:nvPr/>
        </p:nvSpPr>
        <p:spPr bwMode="auto">
          <a:xfrm>
            <a:off x="4064324" y="5009578"/>
            <a:ext cx="1829158" cy="16279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smtClean="0"/>
              <a:t>得られる</a:t>
            </a:r>
            <a:r>
              <a:rPr lang="en-US" altLang="ja-JP" sz="2400" kern="0" dirty="0" smtClean="0"/>
              <a:t/>
            </a:r>
            <a:br>
              <a:rPr lang="en-US" altLang="ja-JP" sz="2400" kern="0" dirty="0" smtClean="0"/>
            </a:br>
            <a:r>
              <a:rPr lang="ja-JP" altLang="en-US" sz="2400" kern="0" dirty="0" smtClean="0"/>
              <a:t>依存関係</a:t>
            </a:r>
            <a:endParaRPr lang="en-US" altLang="ja-JP" sz="2400" kern="0" dirty="0" smtClean="0"/>
          </a:p>
          <a:p>
            <a:pPr marL="0" indent="0">
              <a:buFontTx/>
              <a:buNone/>
            </a:pPr>
            <a:r>
              <a:rPr lang="en-US" altLang="ja-JP" sz="2400" kern="0" dirty="0" smtClean="0"/>
              <a:t>A</a:t>
            </a:r>
            <a:r>
              <a:rPr lang="ja-JP" altLang="en-US" sz="2400" kern="0" dirty="0" smtClean="0"/>
              <a:t>→</a:t>
            </a:r>
            <a:r>
              <a:rPr lang="en-US" altLang="ja-JP" sz="2400" kern="0" dirty="0" smtClean="0"/>
              <a:t>B C</a:t>
            </a:r>
            <a:r>
              <a:rPr lang="ja-JP" altLang="en-US" sz="2400" kern="0" dirty="0" smtClean="0"/>
              <a:t>→</a:t>
            </a:r>
            <a:r>
              <a:rPr lang="en-US" altLang="ja-JP" sz="2400" kern="0" dirty="0" smtClean="0"/>
              <a:t>B</a:t>
            </a:r>
          </a:p>
          <a:p>
            <a:pPr marL="0" indent="0">
              <a:buFontTx/>
              <a:buNone/>
            </a:pPr>
            <a:r>
              <a:rPr lang="en-US" altLang="ja-JP" sz="2400" kern="0" dirty="0" smtClean="0"/>
              <a:t>C</a:t>
            </a:r>
            <a:r>
              <a:rPr lang="ja-JP" altLang="en-US" sz="2400" kern="0" dirty="0" smtClean="0"/>
              <a:t>→</a:t>
            </a:r>
            <a:r>
              <a:rPr lang="en-US" altLang="ja-JP" sz="2400" kern="0" dirty="0" smtClean="0"/>
              <a:t>D C</a:t>
            </a:r>
            <a:r>
              <a:rPr lang="ja-JP" altLang="en-US" sz="2400" kern="0" dirty="0" smtClean="0"/>
              <a:t>→</a:t>
            </a:r>
            <a:r>
              <a:rPr lang="en-US" altLang="ja-JP" sz="2400" kern="0" dirty="0" smtClean="0"/>
              <a:t>E </a:t>
            </a:r>
          </a:p>
        </p:txBody>
      </p:sp>
      <p:cxnSp>
        <p:nvCxnSpPr>
          <p:cNvPr id="24" name="カギ線コネクタ 23"/>
          <p:cNvCxnSpPr>
            <a:stCxn id="8" idx="2"/>
            <a:endCxn id="7" idx="2"/>
          </p:cNvCxnSpPr>
          <p:nvPr/>
        </p:nvCxnSpPr>
        <p:spPr>
          <a:xfrm rot="10800000">
            <a:off x="1225331" y="3374242"/>
            <a:ext cx="5252" cy="953904"/>
          </a:xfrm>
          <a:prstGeom prst="bentConnector3">
            <a:avLst>
              <a:gd name="adj1" fmla="val 4452628"/>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9" name="円/楕円 78"/>
          <p:cNvSpPr/>
          <p:nvPr/>
        </p:nvSpPr>
        <p:spPr>
          <a:xfrm>
            <a:off x="2510615" y="3559094"/>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smtClean="0">
                <a:solidFill>
                  <a:schemeClr val="tx1"/>
                </a:solidFill>
              </a:rPr>
              <a:t>D</a:t>
            </a:r>
          </a:p>
          <a:p>
            <a:pPr algn="ctr"/>
            <a:r>
              <a:rPr lang="en-US" altLang="ja-JP" b="1" dirty="0" smtClean="0">
                <a:solidFill>
                  <a:schemeClr val="tx1"/>
                </a:solidFill>
              </a:rPr>
              <a:t>GE</a:t>
            </a:r>
            <a:r>
              <a:rPr lang="en-US" altLang="ja-JP" b="1" dirty="0">
                <a:solidFill>
                  <a:schemeClr val="tx1"/>
                </a:solidFill>
              </a:rPr>
              <a:t>T</a:t>
            </a:r>
            <a:endParaRPr kumimoji="1" lang="ja-JP" altLang="en-US" dirty="0"/>
          </a:p>
        </p:txBody>
      </p:sp>
      <p:cxnSp>
        <p:nvCxnSpPr>
          <p:cNvPr id="104" name="直線矢印コネクタ 103"/>
          <p:cNvCxnSpPr>
            <a:stCxn id="8" idx="6"/>
            <a:endCxn id="79" idx="3"/>
          </p:cNvCxnSpPr>
          <p:nvPr/>
        </p:nvCxnSpPr>
        <p:spPr>
          <a:xfrm flipV="1">
            <a:off x="2398778" y="4057740"/>
            <a:ext cx="282915" cy="270406"/>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9" name="円/楕円 148"/>
          <p:cNvSpPr/>
          <p:nvPr/>
        </p:nvSpPr>
        <p:spPr>
          <a:xfrm>
            <a:off x="1221904" y="4995893"/>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a:solidFill>
                  <a:schemeClr val="tx1"/>
                </a:solidFill>
              </a:rPr>
              <a:t>E</a:t>
            </a:r>
            <a:endParaRPr lang="en-US" altLang="ja-JP" b="1" dirty="0" smtClean="0">
              <a:solidFill>
                <a:schemeClr val="tx1"/>
              </a:solidFill>
            </a:endParaRPr>
          </a:p>
          <a:p>
            <a:pPr algn="ctr"/>
            <a:r>
              <a:rPr lang="en-US" altLang="ja-JP" b="1" dirty="0" smtClean="0">
                <a:solidFill>
                  <a:schemeClr val="tx1"/>
                </a:solidFill>
              </a:rPr>
              <a:t>GE</a:t>
            </a:r>
            <a:r>
              <a:rPr lang="en-US" altLang="ja-JP" b="1" dirty="0">
                <a:solidFill>
                  <a:schemeClr val="tx1"/>
                </a:solidFill>
              </a:rPr>
              <a:t>T</a:t>
            </a:r>
            <a:endParaRPr kumimoji="1" lang="ja-JP" altLang="en-US" dirty="0"/>
          </a:p>
        </p:txBody>
      </p:sp>
      <p:cxnSp>
        <p:nvCxnSpPr>
          <p:cNvPr id="150" name="直線矢印コネクタ 149"/>
          <p:cNvCxnSpPr>
            <a:stCxn id="8" idx="4"/>
            <a:endCxn id="149" idx="0"/>
          </p:cNvCxnSpPr>
          <p:nvPr/>
        </p:nvCxnSpPr>
        <p:spPr>
          <a:xfrm flipH="1">
            <a:off x="1806002" y="4620246"/>
            <a:ext cx="8679" cy="375647"/>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爆発 1 10"/>
          <p:cNvSpPr/>
          <p:nvPr/>
        </p:nvSpPr>
        <p:spPr>
          <a:xfrm>
            <a:off x="2136115" y="4755070"/>
            <a:ext cx="790605" cy="581251"/>
          </a:xfrm>
          <a:prstGeom prst="irregularSeal1">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9" name="直線矢印コネクタ 178"/>
          <p:cNvCxnSpPr>
            <a:stCxn id="79" idx="1"/>
            <a:endCxn id="7" idx="6"/>
          </p:cNvCxnSpPr>
          <p:nvPr/>
        </p:nvCxnSpPr>
        <p:spPr>
          <a:xfrm flipH="1" flipV="1">
            <a:off x="2393526" y="3374242"/>
            <a:ext cx="288167" cy="270406"/>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4924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r>
              <a:rPr kumimoji="1" lang="ja-JP" altLang="en-US" sz="2800" dirty="0" smtClean="0"/>
              <a:t>想定質問</a:t>
            </a:r>
            <a:endParaRPr kumimoji="1" lang="en-US" altLang="ja-JP" sz="2800" dirty="0" smtClean="0"/>
          </a:p>
          <a:p>
            <a:pPr marL="0" indent="0">
              <a:buNone/>
            </a:pPr>
            <a:r>
              <a:rPr kumimoji="1" lang="en-US" altLang="ja-JP" sz="2800" dirty="0" smtClean="0"/>
              <a:t>Q</a:t>
            </a:r>
            <a:r>
              <a:rPr kumimoji="1" lang="ja-JP" altLang="en-US" sz="2800" dirty="0" err="1" smtClean="0"/>
              <a:t>．</a:t>
            </a:r>
            <a:r>
              <a:rPr kumimoji="1" lang="ja-JP" altLang="en-US" sz="2800" dirty="0" smtClean="0"/>
              <a:t>デバッグを目的とした再現の場合，ログを削減しない方が良いのではないか？</a:t>
            </a:r>
            <a:endParaRPr lang="en-US" altLang="ja-JP" sz="2800" dirty="0" smtClean="0"/>
          </a:p>
          <a:p>
            <a:pPr marL="0" indent="0">
              <a:buNone/>
            </a:pPr>
            <a:r>
              <a:rPr kumimoji="1" lang="en-US" altLang="ja-JP" sz="2800" dirty="0" smtClean="0"/>
              <a:t>A</a:t>
            </a:r>
            <a:r>
              <a:rPr kumimoji="1" lang="ja-JP" altLang="en-US" sz="2800" dirty="0" err="1" smtClean="0"/>
              <a:t>．</a:t>
            </a:r>
            <a:r>
              <a:rPr lang="ja-JP" altLang="en-US" sz="2800" dirty="0" smtClean="0"/>
              <a:t>再現においてもバグに関係のない可能性が高いループ文は無視したい</a:t>
            </a:r>
            <a:endParaRPr lang="en-US" altLang="ja-JP" sz="2800" dirty="0" smtClean="0"/>
          </a:p>
          <a:p>
            <a:pPr marL="0" indent="0">
              <a:buNone/>
            </a:pPr>
            <a:r>
              <a:rPr lang="ja-JP" altLang="en-US" sz="2800" dirty="0" smtClean="0"/>
              <a:t>動的スライスにより細かな情報を載せて実行を再現するくらいの認識でよいかもしれない</a:t>
            </a:r>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28</a:t>
            </a:fld>
            <a:endParaRPr lang="en-US" altLang="ja-JP"/>
          </a:p>
        </p:txBody>
      </p:sp>
    </p:spTree>
    <p:extLst>
      <p:ext uri="{BB962C8B-B14F-4D97-AF65-F5344CB8AC3E}">
        <p14:creationId xmlns:p14="http://schemas.microsoft.com/office/powerpoint/2010/main" val="26660080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r>
              <a:rPr kumimoji="1" lang="ja-JP" altLang="en-US" sz="2800" dirty="0" smtClean="0"/>
              <a:t>想定質問</a:t>
            </a:r>
            <a:endParaRPr kumimoji="1" lang="en-US" altLang="ja-JP" sz="2800" dirty="0" smtClean="0"/>
          </a:p>
          <a:p>
            <a:pPr marL="0" indent="0">
              <a:buNone/>
            </a:pPr>
            <a:r>
              <a:rPr kumimoji="1" lang="en-US" altLang="ja-JP" sz="2800" dirty="0" smtClean="0"/>
              <a:t>Q</a:t>
            </a:r>
            <a:r>
              <a:rPr kumimoji="1" lang="ja-JP" altLang="en-US" sz="2800" dirty="0" err="1" smtClean="0"/>
              <a:t>．</a:t>
            </a:r>
            <a:r>
              <a:rPr kumimoji="1" lang="ja-JP" altLang="en-US" sz="2800" dirty="0" smtClean="0"/>
              <a:t>デバッグを目的とした再現の場合，ログを削減しない方が良いのではないか？</a:t>
            </a:r>
            <a:endParaRPr lang="en-US" altLang="ja-JP" sz="2800" dirty="0" smtClean="0"/>
          </a:p>
          <a:p>
            <a:pPr marL="0" indent="0">
              <a:buNone/>
            </a:pPr>
            <a:r>
              <a:rPr kumimoji="1" lang="en-US" altLang="ja-JP" sz="2800" dirty="0" smtClean="0"/>
              <a:t>A</a:t>
            </a:r>
            <a:r>
              <a:rPr kumimoji="1" lang="ja-JP" altLang="en-US" sz="2800" dirty="0" err="1" smtClean="0"/>
              <a:t>．</a:t>
            </a:r>
            <a:r>
              <a:rPr lang="ja-JP" altLang="en-US" sz="2800" dirty="0" smtClean="0"/>
              <a:t>再現においてもバグに関係のない可能性が高いループ文は無視したい</a:t>
            </a:r>
            <a:endParaRPr lang="en-US" altLang="ja-JP" sz="2800" dirty="0" smtClean="0"/>
          </a:p>
          <a:p>
            <a:pPr marL="0" indent="0">
              <a:buNone/>
            </a:pPr>
            <a:r>
              <a:rPr lang="ja-JP" altLang="en-US" sz="2800" dirty="0" smtClean="0"/>
              <a:t>動的スライスにより細かな情報を載せて実行を再現するくらいの認識でよいかもしれない</a:t>
            </a:r>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29</a:t>
            </a:fld>
            <a:endParaRPr lang="en-US" altLang="ja-JP"/>
          </a:p>
        </p:txBody>
      </p:sp>
    </p:spTree>
    <p:extLst>
      <p:ext uri="{BB962C8B-B14F-4D97-AF65-F5344CB8AC3E}">
        <p14:creationId xmlns:p14="http://schemas.microsoft.com/office/powerpoint/2010/main" val="32427314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網羅的なロギング</a:t>
            </a:r>
            <a:endParaRPr kumimoji="1" lang="ja-JP" altLang="en-US" dirty="0"/>
          </a:p>
        </p:txBody>
      </p:sp>
      <p:sp>
        <p:nvSpPr>
          <p:cNvPr id="3" name="コンテンツ プレースホルダー 2"/>
          <p:cNvSpPr>
            <a:spLocks noGrp="1"/>
          </p:cNvSpPr>
          <p:nvPr>
            <p:ph idx="1"/>
          </p:nvPr>
        </p:nvSpPr>
        <p:spPr>
          <a:xfrm>
            <a:off x="457200" y="1600200"/>
            <a:ext cx="8686800" cy="4525963"/>
          </a:xfrm>
        </p:spPr>
        <p:txBody>
          <a:bodyPr/>
          <a:lstStyle/>
          <a:p>
            <a:r>
              <a:rPr lang="ja-JP" altLang="en-US" sz="2800" kern="1200" dirty="0" smtClean="0"/>
              <a:t>網羅的な挙動の記録により，詳細な解析が可能となる</a:t>
            </a:r>
            <a:endParaRPr lang="en-US" altLang="ja-JP" sz="2800" kern="1200" dirty="0" smtClean="0"/>
          </a:p>
          <a:p>
            <a:pPr lvl="1"/>
            <a:r>
              <a:rPr lang="ja-JP" altLang="en-US" sz="2400" kern="1200" dirty="0" smtClean="0"/>
              <a:t>プログラムの命令列（実行トレース）を記録する</a:t>
            </a:r>
            <a:endParaRPr lang="en-US" altLang="ja-JP" sz="2400" kern="1200" dirty="0" smtClean="0"/>
          </a:p>
          <a:p>
            <a:pPr lvl="2"/>
            <a:r>
              <a:rPr lang="ja-JP" altLang="en-US" kern="1200" dirty="0" smtClean="0"/>
              <a:t>変数の代入，メソッド呼出し</a:t>
            </a:r>
            <a:endParaRPr lang="en-US" altLang="ja-JP" kern="1200" dirty="0" smtClean="0"/>
          </a:p>
          <a:p>
            <a:pPr lvl="1"/>
            <a:r>
              <a:rPr lang="en-US" altLang="ja-JP" sz="2400" kern="1200" dirty="0"/>
              <a:t>e.g. </a:t>
            </a:r>
            <a:r>
              <a:rPr lang="ja-JP" altLang="en-US" sz="2400" kern="1200" dirty="0"/>
              <a:t>実行の再現</a:t>
            </a:r>
            <a:endParaRPr lang="en-US" altLang="ja-JP" sz="2400" kern="1200" dirty="0"/>
          </a:p>
          <a:p>
            <a:pPr marL="0" indent="0">
              <a:buNone/>
            </a:pPr>
            <a:endParaRPr lang="en-US" altLang="ja-JP" sz="2800" dirty="0" smtClean="0"/>
          </a:p>
          <a:p>
            <a:pPr marL="0" indent="0">
              <a:buNone/>
            </a:pPr>
            <a:r>
              <a:rPr lang="ja-JP" altLang="en-US" sz="2800" dirty="0" smtClean="0"/>
              <a:t>しかし</a:t>
            </a:r>
            <a:r>
              <a:rPr lang="en-US" altLang="ja-JP" sz="2800" dirty="0" smtClean="0"/>
              <a:t>…</a:t>
            </a:r>
            <a:endParaRPr lang="en-US" altLang="ja-JP" sz="2800" dirty="0"/>
          </a:p>
          <a:p>
            <a:r>
              <a:rPr lang="ja-JP" altLang="en-US" sz="2800" dirty="0" smtClean="0"/>
              <a:t>実行トレースの量が多く，記録量の制御は困難である</a:t>
            </a:r>
            <a:endParaRPr lang="en-US" altLang="ja-JP" sz="2800" dirty="0"/>
          </a:p>
          <a:p>
            <a:pPr lvl="1"/>
            <a:r>
              <a:rPr lang="ja-JP" altLang="en-US" sz="2400" dirty="0" smtClean="0"/>
              <a:t>手法によっては，</a:t>
            </a:r>
            <a:r>
              <a:rPr lang="en-US" altLang="ja-JP" sz="2400" dirty="0" smtClean="0"/>
              <a:t>1</a:t>
            </a:r>
            <a:r>
              <a:rPr lang="ja-JP" altLang="en-US" sz="2400" dirty="0" smtClean="0"/>
              <a:t>秒当たり</a:t>
            </a:r>
            <a:r>
              <a:rPr lang="en-US" altLang="ja-JP" sz="2400" dirty="0" smtClean="0"/>
              <a:t>10MB</a:t>
            </a:r>
            <a:r>
              <a:rPr lang="ja-JP" altLang="en-US" sz="2400" dirty="0" smtClean="0"/>
              <a:t>のログが出力</a:t>
            </a:r>
            <a:r>
              <a:rPr lang="ja-JP" altLang="en-US" sz="2400" dirty="0" smtClean="0"/>
              <a:t>される</a:t>
            </a:r>
            <a:r>
              <a:rPr lang="en-US" altLang="ja-JP" sz="1800" dirty="0" smtClean="0"/>
              <a:t>[1]</a:t>
            </a:r>
            <a:endParaRPr lang="en-US" altLang="ja-JP" sz="2400" dirty="0" smtClean="0"/>
          </a:p>
          <a:p>
            <a:pPr lvl="1"/>
            <a:r>
              <a:rPr lang="ja-JP" altLang="en-US" sz="2400" dirty="0" smtClean="0"/>
              <a:t>必要な実行トレース量を予測することは難しい</a:t>
            </a:r>
            <a:endParaRPr lang="en-US" altLang="ja-JP" sz="2400" dirty="0" smtClean="0"/>
          </a:p>
          <a:p>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dirty="0"/>
          </a:p>
        </p:txBody>
      </p:sp>
      <p:sp>
        <p:nvSpPr>
          <p:cNvPr id="5" name="テキスト ボックス 85"/>
          <p:cNvSpPr txBox="1"/>
          <p:nvPr/>
        </p:nvSpPr>
        <p:spPr>
          <a:xfrm>
            <a:off x="773225" y="5805771"/>
            <a:ext cx="7766379" cy="502954"/>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200" dirty="0" smtClean="0"/>
              <a:t>[1]</a:t>
            </a:r>
            <a:r>
              <a:rPr lang="en-US" altLang="ja-JP" sz="1200" dirty="0"/>
              <a:t> Guillaume </a:t>
            </a:r>
            <a:r>
              <a:rPr lang="en-US" altLang="ja-JP" sz="1200" dirty="0" err="1" smtClean="0"/>
              <a:t>Pothier</a:t>
            </a:r>
            <a:r>
              <a:rPr lang="en-US" altLang="ja-JP" sz="1200" dirty="0" smtClean="0"/>
              <a:t>, Eric </a:t>
            </a:r>
            <a:r>
              <a:rPr lang="en-US" altLang="ja-JP" sz="1200" dirty="0" err="1"/>
              <a:t>Tanter</a:t>
            </a:r>
            <a:r>
              <a:rPr lang="en-US" altLang="ja-JP" sz="1200" dirty="0"/>
              <a:t>, and </a:t>
            </a:r>
            <a:r>
              <a:rPr lang="en-US" altLang="ja-JP" sz="1200" dirty="0" err="1"/>
              <a:t>Jose</a:t>
            </a:r>
            <a:r>
              <a:rPr lang="en-US" altLang="ja-JP" sz="1200" dirty="0"/>
              <a:t> </a:t>
            </a:r>
            <a:r>
              <a:rPr lang="en-US" altLang="ja-JP" sz="1200" dirty="0" err="1"/>
              <a:t>Piquer</a:t>
            </a:r>
            <a:r>
              <a:rPr lang="en-US" altLang="ja-JP" sz="1200" dirty="0"/>
              <a:t>. Scalable omniscient </a:t>
            </a:r>
            <a:r>
              <a:rPr lang="en-US" altLang="ja-JP" sz="1200" dirty="0" err="1" smtClean="0"/>
              <a:t>debugging.In</a:t>
            </a:r>
            <a:r>
              <a:rPr lang="en-US" altLang="ja-JP" sz="1200" dirty="0" smtClean="0"/>
              <a:t> Proc</a:t>
            </a:r>
            <a:r>
              <a:rPr lang="en-US" altLang="ja-JP" sz="1200" dirty="0"/>
              <a:t>. of the 22nd ACM SIGPLAN Conference on Object-Oriented </a:t>
            </a:r>
            <a:r>
              <a:rPr lang="en-US" altLang="ja-JP" sz="1200" dirty="0" smtClean="0"/>
              <a:t>Programming Systems </a:t>
            </a:r>
            <a:r>
              <a:rPr lang="en-US" altLang="ja-JP" sz="1200" dirty="0"/>
              <a:t>and </a:t>
            </a:r>
            <a:r>
              <a:rPr lang="en-US" altLang="ja-JP" sz="1200" dirty="0" smtClean="0"/>
              <a:t>Applications , </a:t>
            </a:r>
            <a:r>
              <a:rPr lang="en-US" altLang="ja-JP" sz="1200" dirty="0"/>
              <a:t>pp. </a:t>
            </a:r>
            <a:r>
              <a:rPr lang="en-US" altLang="ja-JP" sz="1200" dirty="0" smtClean="0"/>
              <a:t>535--552</a:t>
            </a:r>
            <a:r>
              <a:rPr lang="en-US" altLang="ja-JP" sz="1200" dirty="0"/>
              <a:t>, 2007.</a:t>
            </a:r>
          </a:p>
          <a:p>
            <a:r>
              <a:rPr lang="ja-JP" altLang="en-US" sz="1200" dirty="0" smtClean="0"/>
              <a:t>　</a:t>
            </a:r>
            <a:endParaRPr kumimoji="1" lang="ja-JP" altLang="en-US" sz="1200" dirty="0"/>
          </a:p>
        </p:txBody>
      </p:sp>
    </p:spTree>
    <p:extLst>
      <p:ext uri="{BB962C8B-B14F-4D97-AF65-F5344CB8AC3E}">
        <p14:creationId xmlns:p14="http://schemas.microsoft.com/office/powerpoint/2010/main" val="41003239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実行トレース利用における問題点</a:t>
            </a:r>
            <a:endParaRPr kumimoji="1" lang="ja-JP" altLang="en-US" dirty="0"/>
          </a:p>
        </p:txBody>
      </p:sp>
      <p:sp>
        <p:nvSpPr>
          <p:cNvPr id="3" name="コンテンツ プレースホルダー 2"/>
          <p:cNvSpPr>
            <a:spLocks noGrp="1"/>
          </p:cNvSpPr>
          <p:nvPr>
            <p:ph idx="1"/>
          </p:nvPr>
        </p:nvSpPr>
        <p:spPr>
          <a:xfrm>
            <a:off x="320040" y="1600201"/>
            <a:ext cx="8750808" cy="3983530"/>
          </a:xfrm>
        </p:spPr>
        <p:txBody>
          <a:bodyPr/>
          <a:lstStyle/>
          <a:p>
            <a:r>
              <a:rPr lang="ja-JP" altLang="en-US" sz="2400" dirty="0"/>
              <a:t>記録される実行トレースの量が非常に多い</a:t>
            </a:r>
            <a:endParaRPr lang="en-US" altLang="ja-JP" sz="2400" dirty="0"/>
          </a:p>
          <a:p>
            <a:pPr lvl="1"/>
            <a:r>
              <a:rPr lang="en-US" altLang="ja-JP" sz="2000" dirty="0" smtClean="0"/>
              <a:t>DaCapo</a:t>
            </a:r>
            <a:r>
              <a:rPr lang="ja-JP" altLang="en-US" sz="2000" dirty="0" smtClean="0"/>
              <a:t> </a:t>
            </a:r>
            <a:r>
              <a:rPr lang="en-US" altLang="ja-JP" sz="2000" dirty="0" smtClean="0"/>
              <a:t>Benchmark</a:t>
            </a:r>
            <a:r>
              <a:rPr lang="en-US" altLang="ja-JP" sz="1600" dirty="0" smtClean="0"/>
              <a:t>[3]</a:t>
            </a:r>
            <a:r>
              <a:rPr lang="ja-JP" altLang="en-US" sz="2000" dirty="0" smtClean="0"/>
              <a:t>における数十秒</a:t>
            </a:r>
            <a:r>
              <a:rPr lang="ja-JP" altLang="en-US" sz="2000" dirty="0"/>
              <a:t>程度</a:t>
            </a:r>
            <a:r>
              <a:rPr lang="ja-JP" altLang="en-US" sz="2000" dirty="0" smtClean="0"/>
              <a:t>の動作</a:t>
            </a:r>
            <a:r>
              <a:rPr lang="ja-JP" altLang="en-US" sz="2000" dirty="0"/>
              <a:t>（起動・実行）</a:t>
            </a:r>
            <a:r>
              <a:rPr lang="ja-JP" altLang="en-US" sz="2000" dirty="0" smtClean="0"/>
              <a:t>で</a:t>
            </a:r>
            <a:r>
              <a:rPr lang="en-US" altLang="ja-JP" sz="2000" dirty="0" smtClean="0"/>
              <a:t/>
            </a:r>
            <a:br>
              <a:rPr lang="en-US" altLang="ja-JP" sz="2000" dirty="0" smtClean="0"/>
            </a:br>
            <a:r>
              <a:rPr lang="en-US" altLang="ja-JP" sz="2000" dirty="0" err="1" smtClean="0"/>
              <a:t>SELogger</a:t>
            </a:r>
            <a:r>
              <a:rPr lang="en-US" altLang="ja-JP" sz="1600" dirty="0" smtClean="0"/>
              <a:t>[2]</a:t>
            </a:r>
            <a:r>
              <a:rPr lang="en-US" altLang="ja-JP" sz="2000" dirty="0" smtClean="0"/>
              <a:t> </a:t>
            </a:r>
            <a:r>
              <a:rPr lang="ja-JP" altLang="en-US" sz="2000" dirty="0" smtClean="0"/>
              <a:t>を用いて実行トレースを収集したところ</a:t>
            </a:r>
            <a:r>
              <a:rPr lang="ja-JP" altLang="en-US" sz="2000" b="1" u="sng" dirty="0"/>
              <a:t>数百</a:t>
            </a:r>
            <a:r>
              <a:rPr lang="en-US" altLang="ja-JP" sz="2000" b="1" u="sng" dirty="0" smtClean="0"/>
              <a:t>GB</a:t>
            </a:r>
            <a:r>
              <a:rPr lang="ja-JP" altLang="en-US" sz="2000" dirty="0" smtClean="0"/>
              <a:t>得られた</a:t>
            </a:r>
            <a:endParaRPr lang="en-US" altLang="ja-JP" sz="2000" dirty="0" smtClean="0"/>
          </a:p>
          <a:p>
            <a:pPr lvl="1"/>
            <a:r>
              <a:rPr lang="ja-JP" altLang="en-US" sz="2000" dirty="0" smtClean="0"/>
              <a:t>ストレージの圧迫の原因となる</a:t>
            </a:r>
            <a:endParaRPr lang="en-US" altLang="ja-JP" sz="2000" dirty="0" smtClean="0"/>
          </a:p>
          <a:p>
            <a:pPr lvl="1"/>
            <a:r>
              <a:rPr lang="ja-JP" altLang="en-US" sz="2000" dirty="0" smtClean="0"/>
              <a:t>解析に要する時間が増大する</a:t>
            </a:r>
            <a:endParaRPr lang="en-US" altLang="ja-JP" sz="2400" dirty="0" smtClean="0"/>
          </a:p>
          <a:p>
            <a:r>
              <a:rPr lang="ja-JP" altLang="en-US" sz="2400" dirty="0" smtClean="0"/>
              <a:t>ユーザから膨大な実行トレースをすべて報告してもらう事は</a:t>
            </a:r>
            <a:r>
              <a:rPr lang="en-US" altLang="ja-JP" sz="2400" dirty="0" smtClean="0"/>
              <a:t/>
            </a:r>
            <a:br>
              <a:rPr lang="en-US" altLang="ja-JP" sz="2400" dirty="0" smtClean="0"/>
            </a:br>
            <a:r>
              <a:rPr lang="ja-JP" altLang="en-US" sz="2400" dirty="0" smtClean="0"/>
              <a:t>現実的でない</a:t>
            </a:r>
            <a:endParaRPr lang="en-US" altLang="ja-JP" sz="2400" dirty="0" smtClean="0"/>
          </a:p>
          <a:p>
            <a:endParaRPr lang="en-US" altLang="ja-JP" sz="2400" dirty="0"/>
          </a:p>
          <a:p>
            <a:pPr marL="0" indent="0">
              <a:buNone/>
            </a:pPr>
            <a:r>
              <a:rPr lang="ja-JP" altLang="en-US" sz="2400" dirty="0" smtClean="0"/>
              <a:t>→実行トレースの量をうま</a:t>
            </a:r>
            <a:r>
              <a:rPr lang="ja-JP" altLang="en-US" sz="2400" dirty="0"/>
              <a:t>く</a:t>
            </a:r>
            <a:r>
              <a:rPr lang="ja-JP" altLang="en-US" sz="2400" dirty="0" smtClean="0"/>
              <a:t>削減する必要がある</a:t>
            </a:r>
            <a:endParaRPr lang="en-US" altLang="ja-JP" sz="20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30</a:t>
            </a:fld>
            <a:endParaRPr lang="en-US" altLang="ja-JP" dirty="0"/>
          </a:p>
        </p:txBody>
      </p:sp>
      <p:sp>
        <p:nvSpPr>
          <p:cNvPr id="7" name="テキスト ボックス 85"/>
          <p:cNvSpPr txBox="1"/>
          <p:nvPr/>
        </p:nvSpPr>
        <p:spPr>
          <a:xfrm>
            <a:off x="683254" y="5187185"/>
            <a:ext cx="7766379" cy="151808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200" dirty="0" smtClean="0"/>
              <a:t>[2]</a:t>
            </a:r>
            <a:r>
              <a:rPr lang="en-US" altLang="ja-JP" sz="1200" dirty="0" err="1" smtClean="0"/>
              <a:t>T.Matsumura,T.Ishio,Y.Kashima,K.Inoue</a:t>
            </a:r>
            <a:r>
              <a:rPr lang="en-US" altLang="ja-JP" sz="1200" dirty="0" smtClean="0"/>
              <a:t>,</a:t>
            </a:r>
            <a:r>
              <a:rPr lang="ja-JP" altLang="en-US" sz="1200" dirty="0" smtClean="0"/>
              <a:t> </a:t>
            </a:r>
            <a:r>
              <a:rPr lang="en-US" altLang="ja-JP" sz="1200" dirty="0" smtClean="0"/>
              <a:t>“Repeatedly-executed-method viewer for efficient visualization of execution paths and states in Java”</a:t>
            </a:r>
            <a:r>
              <a:rPr lang="ja-JP" altLang="en-US" sz="1200" dirty="0" err="1" smtClean="0"/>
              <a:t>，</a:t>
            </a:r>
            <a:r>
              <a:rPr lang="en-US" altLang="ja-JP" sz="1200" dirty="0" smtClean="0"/>
              <a:t>ICPC2014, Proceedings of the 22</a:t>
            </a:r>
            <a:r>
              <a:rPr lang="en-US" altLang="ja-JP" sz="1200" baseline="30000" dirty="0" smtClean="0"/>
              <a:t>nd</a:t>
            </a:r>
            <a:r>
              <a:rPr lang="en-US" altLang="ja-JP" sz="1200" dirty="0" smtClean="0"/>
              <a:t> International Conference on Program Comprehension  pp.253-257.2014</a:t>
            </a:r>
          </a:p>
          <a:p>
            <a:r>
              <a:rPr lang="en-US" altLang="ja-JP" sz="1200" dirty="0"/>
              <a:t>[3] Blackburn, S. M., Garner, R., Hoffman, C., Khan, A. M., McKinley, K. S., </a:t>
            </a:r>
            <a:r>
              <a:rPr lang="en-US" altLang="ja-JP" sz="1200" dirty="0" err="1"/>
              <a:t>Bentzur</a:t>
            </a:r>
            <a:r>
              <a:rPr lang="en-US" altLang="ja-JP" sz="1200" dirty="0"/>
              <a:t>, R., </a:t>
            </a:r>
            <a:r>
              <a:rPr lang="en-US" altLang="ja-JP" sz="1200" dirty="0" err="1"/>
              <a:t>Diwan</a:t>
            </a:r>
            <a:r>
              <a:rPr lang="en-US" altLang="ja-JP" sz="1200" dirty="0"/>
              <a:t>, A., Feinberg, D., Frampton, D., </a:t>
            </a:r>
            <a:r>
              <a:rPr lang="en-US" altLang="ja-JP" sz="1200" dirty="0" err="1"/>
              <a:t>Guyer</a:t>
            </a:r>
            <a:r>
              <a:rPr lang="en-US" altLang="ja-JP" sz="1200" dirty="0"/>
              <a:t>, S. Z., </a:t>
            </a:r>
            <a:r>
              <a:rPr lang="en-US" altLang="ja-JP" sz="1200" dirty="0" err="1"/>
              <a:t>Hirzel</a:t>
            </a:r>
            <a:r>
              <a:rPr lang="en-US" altLang="ja-JP" sz="1200" dirty="0"/>
              <a:t>, M., Hosking, A., Jump, M., Lee, H., Moss, J. E. B., </a:t>
            </a:r>
            <a:r>
              <a:rPr lang="en-US" altLang="ja-JP" sz="1200" dirty="0" err="1"/>
              <a:t>Phansalkar</a:t>
            </a:r>
            <a:r>
              <a:rPr lang="en-US" altLang="ja-JP" sz="1200" dirty="0"/>
              <a:t>, A., </a:t>
            </a:r>
            <a:r>
              <a:rPr lang="en-US" altLang="ja-JP" sz="1200" dirty="0" err="1"/>
              <a:t>Stefanovic</a:t>
            </a:r>
            <a:r>
              <a:rPr lang="en-US" altLang="ja-JP" sz="1200" dirty="0"/>
              <a:t>, D., </a:t>
            </a:r>
            <a:r>
              <a:rPr lang="en-US" altLang="ja-JP" sz="1200" dirty="0" err="1"/>
              <a:t>VanDrunen</a:t>
            </a:r>
            <a:r>
              <a:rPr lang="en-US" altLang="ja-JP" sz="1200" dirty="0"/>
              <a:t>, T., von </a:t>
            </a:r>
            <a:r>
              <a:rPr lang="en-US" altLang="ja-JP" sz="1200" dirty="0" err="1"/>
              <a:t>Dincklage</a:t>
            </a:r>
            <a:r>
              <a:rPr lang="en-US" altLang="ja-JP" sz="1200" dirty="0"/>
              <a:t>, D., and </a:t>
            </a:r>
            <a:r>
              <a:rPr lang="en-US" altLang="ja-JP" sz="1200" dirty="0" err="1"/>
              <a:t>Wiedermann</a:t>
            </a:r>
            <a:r>
              <a:rPr lang="en-US" altLang="ja-JP" sz="1200" dirty="0"/>
              <a:t>, B. </a:t>
            </a:r>
            <a:r>
              <a:rPr lang="en-US" altLang="ja-JP" sz="1200" b="1" dirty="0"/>
              <a:t>The DaCapo Benchmarks: Java Benchmarking Development and Analysis</a:t>
            </a:r>
            <a:r>
              <a:rPr lang="en-US" altLang="ja-JP" sz="1200" dirty="0"/>
              <a:t>, </a:t>
            </a:r>
            <a:r>
              <a:rPr lang="en-US" altLang="ja-JP" sz="1200" i="1" dirty="0"/>
              <a:t>OOPSLA '06: Proceedings of the 21st annual ACM SIGPLAN conference on Object-Oriented Programing, Systems, Languages, and Applications</a:t>
            </a:r>
            <a:r>
              <a:rPr lang="en-US" altLang="ja-JP" sz="1200" dirty="0"/>
              <a:t>, 2006</a:t>
            </a:r>
          </a:p>
          <a:p>
            <a:endParaRPr kumimoji="1" lang="ja-JP" altLang="en-US" sz="1200" dirty="0"/>
          </a:p>
        </p:txBody>
      </p:sp>
    </p:spTree>
    <p:extLst>
      <p:ext uri="{BB962C8B-B14F-4D97-AF65-F5344CB8AC3E}">
        <p14:creationId xmlns:p14="http://schemas.microsoft.com/office/powerpoint/2010/main" val="30928285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提案手法による保存領域の制御</a:t>
            </a:r>
            <a:endParaRPr lang="en-US" altLang="ja-JP" dirty="0"/>
          </a:p>
        </p:txBody>
      </p:sp>
      <p:sp>
        <p:nvSpPr>
          <p:cNvPr id="3" name="コンテンツ プレースホルダー 2"/>
          <p:cNvSpPr>
            <a:spLocks noGrp="1"/>
          </p:cNvSpPr>
          <p:nvPr>
            <p:ph idx="1"/>
          </p:nvPr>
        </p:nvSpPr>
        <p:spPr/>
        <p:txBody>
          <a:bodyPr/>
          <a:lstStyle/>
          <a:p>
            <a:pPr marL="0" indent="0">
              <a:buNone/>
            </a:pPr>
            <a:r>
              <a:rPr lang="ja-JP" altLang="en-US" sz="2400" dirty="0" smtClean="0"/>
              <a:t>記録する実行トレースの内容：</a:t>
            </a:r>
            <a:endParaRPr lang="en-US" altLang="ja-JP" sz="2400" dirty="0" smtClean="0"/>
          </a:p>
          <a:p>
            <a:pPr lvl="1"/>
            <a:r>
              <a:rPr lang="ja-JP" altLang="en-US" sz="2400" dirty="0" smtClean="0"/>
              <a:t>命令，命令に</a:t>
            </a:r>
            <a:r>
              <a:rPr lang="ja-JP" altLang="en-US" sz="2400" dirty="0"/>
              <a:t>関連</a:t>
            </a:r>
            <a:r>
              <a:rPr lang="ja-JP" altLang="en-US" sz="2400" dirty="0" smtClean="0"/>
              <a:t>した変数・クラスの情報等</a:t>
            </a:r>
            <a:endParaRPr lang="en-US" altLang="ja-JP" sz="2800" dirty="0"/>
          </a:p>
          <a:p>
            <a:r>
              <a:rPr lang="en-US" altLang="ja-JP" sz="2800" dirty="0" smtClean="0"/>
              <a:t>Latest-per-Location</a:t>
            </a:r>
            <a:endParaRPr lang="en-US" altLang="ja-JP" sz="2800" dirty="0"/>
          </a:p>
          <a:p>
            <a:pPr lvl="1"/>
            <a:r>
              <a:rPr lang="ja-JP" altLang="en-US" sz="2400" dirty="0" smtClean="0"/>
              <a:t>命令位置毎</a:t>
            </a:r>
            <a:r>
              <a:rPr lang="ja-JP" altLang="en-US" sz="2400" dirty="0"/>
              <a:t>の最新</a:t>
            </a:r>
            <a:r>
              <a:rPr lang="en-US" altLang="ja-JP" sz="2400" dirty="0"/>
              <a:t>M</a:t>
            </a:r>
            <a:r>
              <a:rPr lang="ja-JP" altLang="en-US" sz="2400" dirty="0"/>
              <a:t>件を</a:t>
            </a:r>
            <a:r>
              <a:rPr lang="ja-JP" altLang="en-US" sz="2400" dirty="0" smtClean="0"/>
              <a:t>記録</a:t>
            </a:r>
            <a:endParaRPr lang="en-US" altLang="ja-JP" sz="2400" dirty="0" smtClean="0"/>
          </a:p>
          <a:p>
            <a:endParaRPr lang="en-US" altLang="ja-JP" sz="2800" dirty="0" smtClean="0"/>
          </a:p>
          <a:p>
            <a:pPr marL="0" indent="0">
              <a:buNone/>
            </a:pPr>
            <a:r>
              <a:rPr lang="ja-JP" altLang="en-US" sz="2800" dirty="0" smtClean="0"/>
              <a:t>記録量</a:t>
            </a:r>
            <a:r>
              <a:rPr lang="en-US" altLang="ja-JP" sz="2800" dirty="0" smtClean="0"/>
              <a:t>N = M</a:t>
            </a:r>
            <a:r>
              <a:rPr lang="en-US" altLang="ja-JP" sz="2800" dirty="0"/>
              <a:t>×</a:t>
            </a:r>
            <a:r>
              <a:rPr lang="ja-JP" altLang="en-US" sz="2800" dirty="0" smtClean="0"/>
              <a:t>命令数とすることで両者の比較を行う</a:t>
            </a:r>
            <a:endParaRPr lang="en-US" altLang="ja-JP" sz="2800" dirty="0" smtClean="0"/>
          </a:p>
          <a:p>
            <a:pPr marL="0" indent="0">
              <a:buNone/>
            </a:pPr>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31</a:t>
            </a:fld>
            <a:endParaRPr lang="en-US" altLang="ja-JP"/>
          </a:p>
        </p:txBody>
      </p:sp>
    </p:spTree>
    <p:extLst>
      <p:ext uri="{BB962C8B-B14F-4D97-AF65-F5344CB8AC3E}">
        <p14:creationId xmlns:p14="http://schemas.microsoft.com/office/powerpoint/2010/main" val="37445446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6" name="正方形/長方形 35"/>
          <p:cNvSpPr/>
          <p:nvPr/>
        </p:nvSpPr>
        <p:spPr>
          <a:xfrm>
            <a:off x="368300" y="4552950"/>
            <a:ext cx="8077200" cy="18732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400" kern="0" dirty="0">
              <a:solidFill>
                <a:schemeClr val="tx1"/>
              </a:solidFill>
            </a:endParaRPr>
          </a:p>
        </p:txBody>
      </p:sp>
      <p:sp>
        <p:nvSpPr>
          <p:cNvPr id="2" name="タイトル 1"/>
          <p:cNvSpPr>
            <a:spLocks noGrp="1"/>
          </p:cNvSpPr>
          <p:nvPr>
            <p:ph type="title"/>
          </p:nvPr>
        </p:nvSpPr>
        <p:spPr/>
        <p:txBody>
          <a:bodyPr/>
          <a:lstStyle/>
          <a:p>
            <a:r>
              <a:rPr kumimoji="1" lang="en-US" altLang="ja-JP" dirty="0" smtClean="0"/>
              <a:t>Capture</a:t>
            </a:r>
            <a:r>
              <a:rPr kumimoji="1" lang="ja-JP" altLang="en-US" dirty="0" smtClean="0"/>
              <a:t> </a:t>
            </a:r>
            <a:r>
              <a:rPr kumimoji="1" lang="en-US" altLang="ja-JP" dirty="0" smtClean="0"/>
              <a:t>and</a:t>
            </a:r>
            <a:r>
              <a:rPr kumimoji="1" lang="ja-JP" altLang="en-US" dirty="0" smtClean="0"/>
              <a:t> </a:t>
            </a:r>
            <a:r>
              <a:rPr kumimoji="1" lang="en-US" altLang="ja-JP" dirty="0" smtClean="0"/>
              <a:t>Replay</a:t>
            </a:r>
            <a:endParaRPr kumimoji="1" lang="ja-JP" altLang="en-US" dirty="0"/>
          </a:p>
        </p:txBody>
      </p:sp>
      <p:sp>
        <p:nvSpPr>
          <p:cNvPr id="3" name="コンテンツ プレースホルダー 2"/>
          <p:cNvSpPr>
            <a:spLocks noGrp="1"/>
          </p:cNvSpPr>
          <p:nvPr>
            <p:ph idx="1"/>
          </p:nvPr>
        </p:nvSpPr>
        <p:spPr>
          <a:xfrm>
            <a:off x="457200" y="1600201"/>
            <a:ext cx="8229600" cy="2870200"/>
          </a:xfrm>
        </p:spPr>
        <p:txBody>
          <a:bodyPr/>
          <a:lstStyle/>
          <a:p>
            <a:r>
              <a:rPr lang="ja-JP" altLang="en-US" sz="2800" dirty="0" smtClean="0"/>
              <a:t>実行トレースを記録し，それを利用することで</a:t>
            </a:r>
            <a:r>
              <a:rPr lang="en-US" altLang="ja-JP" sz="2800" dirty="0" smtClean="0"/>
              <a:t/>
            </a:r>
            <a:br>
              <a:rPr lang="en-US" altLang="ja-JP" sz="2800" dirty="0" smtClean="0"/>
            </a:br>
            <a:r>
              <a:rPr lang="ja-JP" altLang="en-US" sz="2800" dirty="0" smtClean="0"/>
              <a:t>実行の再現を行う技術</a:t>
            </a:r>
            <a:endParaRPr lang="en-US" altLang="ja-JP" sz="2800" dirty="0" smtClean="0"/>
          </a:p>
          <a:p>
            <a:endParaRPr lang="en-US" altLang="ja-JP" sz="2800" dirty="0"/>
          </a:p>
          <a:p>
            <a:r>
              <a:rPr lang="ja-JP" altLang="en-US" sz="2800" dirty="0" smtClean="0"/>
              <a:t>ステップ実行と比較して，障害原因の特定が</a:t>
            </a:r>
            <a:r>
              <a:rPr lang="en-US" altLang="ja-JP" sz="2800" dirty="0" smtClean="0"/>
              <a:t/>
            </a:r>
            <a:br>
              <a:rPr lang="en-US" altLang="ja-JP" sz="2800" dirty="0" smtClean="0"/>
            </a:br>
            <a:r>
              <a:rPr lang="ja-JP" altLang="en-US" sz="2800" dirty="0" smtClean="0"/>
              <a:t>行いやすい</a:t>
            </a:r>
            <a:endParaRPr lang="en-US" altLang="ja-JP" sz="2800" dirty="0" smtClean="0"/>
          </a:p>
          <a:p>
            <a:pPr lvl="1"/>
            <a:r>
              <a:rPr lang="ja-JP" altLang="en-US" sz="2400" dirty="0" smtClean="0"/>
              <a:t>利用例：クラッシュ</a:t>
            </a:r>
            <a:r>
              <a:rPr lang="ja-JP" altLang="en-US" sz="2400" dirty="0"/>
              <a:t>したところ</a:t>
            </a:r>
            <a:r>
              <a:rPr lang="ja-JP" altLang="en-US" sz="2400" dirty="0" smtClean="0"/>
              <a:t>から逆方向ステップ実行</a:t>
            </a:r>
            <a:endParaRPr lang="en-US" altLang="ja-JP" sz="2400" dirty="0" smtClean="0"/>
          </a:p>
          <a:p>
            <a:endParaRPr lang="en-US" altLang="ja-JP" sz="2800" dirty="0" smtClean="0"/>
          </a:p>
          <a:p>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32</a:t>
            </a:fld>
            <a:endParaRPr lang="en-US" altLang="ja-JP"/>
          </a:p>
        </p:txBody>
      </p:sp>
      <p:sp>
        <p:nvSpPr>
          <p:cNvPr id="6" name="円/楕円 5"/>
          <p:cNvSpPr/>
          <p:nvPr/>
        </p:nvSpPr>
        <p:spPr>
          <a:xfrm>
            <a:off x="2126457" y="4762500"/>
            <a:ext cx="1079500"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2126457" y="5541963"/>
            <a:ext cx="1079500"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4780757" y="4762500"/>
            <a:ext cx="1079500"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円/楕円 12"/>
          <p:cNvSpPr/>
          <p:nvPr/>
        </p:nvSpPr>
        <p:spPr>
          <a:xfrm>
            <a:off x="4780757" y="5541963"/>
            <a:ext cx="1079500"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楕円 15"/>
          <p:cNvSpPr/>
          <p:nvPr/>
        </p:nvSpPr>
        <p:spPr>
          <a:xfrm>
            <a:off x="6654800" y="5054600"/>
            <a:ext cx="1079500"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矢印コネクタ 17"/>
          <p:cNvCxnSpPr>
            <a:stCxn id="6" idx="6"/>
            <a:endCxn id="12" idx="2"/>
          </p:cNvCxnSpPr>
          <p:nvPr/>
        </p:nvCxnSpPr>
        <p:spPr>
          <a:xfrm>
            <a:off x="3205957" y="5054600"/>
            <a:ext cx="1574800"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7" idx="6"/>
            <a:endCxn id="13" idx="2"/>
          </p:cNvCxnSpPr>
          <p:nvPr/>
        </p:nvCxnSpPr>
        <p:spPr>
          <a:xfrm>
            <a:off x="3205957" y="5834063"/>
            <a:ext cx="1574800"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endCxn id="13" idx="2"/>
          </p:cNvCxnSpPr>
          <p:nvPr/>
        </p:nvCxnSpPr>
        <p:spPr>
          <a:xfrm>
            <a:off x="3205957" y="5054600"/>
            <a:ext cx="1574800" cy="779463"/>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7" idx="6"/>
            <a:endCxn id="12" idx="2"/>
          </p:cNvCxnSpPr>
          <p:nvPr/>
        </p:nvCxnSpPr>
        <p:spPr>
          <a:xfrm flipV="1">
            <a:off x="3205957" y="5054600"/>
            <a:ext cx="1574800" cy="779463"/>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12" idx="6"/>
            <a:endCxn id="16" idx="2"/>
          </p:cNvCxnSpPr>
          <p:nvPr/>
        </p:nvCxnSpPr>
        <p:spPr>
          <a:xfrm>
            <a:off x="5860257" y="5054600"/>
            <a:ext cx="794543" cy="29210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a:stCxn id="13" idx="6"/>
            <a:endCxn id="16" idx="2"/>
          </p:cNvCxnSpPr>
          <p:nvPr/>
        </p:nvCxnSpPr>
        <p:spPr>
          <a:xfrm flipV="1">
            <a:off x="5860257" y="5346700"/>
            <a:ext cx="794543" cy="487363"/>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255986" y="4398964"/>
            <a:ext cx="1028700" cy="4317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kern="0" dirty="0" smtClean="0">
                <a:solidFill>
                  <a:schemeClr val="tx1"/>
                </a:solidFill>
              </a:rPr>
              <a:t>PDG</a:t>
            </a:r>
            <a:endParaRPr lang="en-US" altLang="ja-JP" sz="2400" kern="0" dirty="0">
              <a:solidFill>
                <a:schemeClr val="tx1"/>
              </a:solidFill>
            </a:endParaRPr>
          </a:p>
        </p:txBody>
      </p:sp>
      <p:sp>
        <p:nvSpPr>
          <p:cNvPr id="37" name="爆発 1 36"/>
          <p:cNvSpPr/>
          <p:nvPr/>
        </p:nvSpPr>
        <p:spPr>
          <a:xfrm>
            <a:off x="7295357" y="4699793"/>
            <a:ext cx="965200" cy="709613"/>
          </a:xfrm>
          <a:prstGeom prst="irregularSeal1">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0" name="直線矢印コネクタ 39"/>
          <p:cNvCxnSpPr>
            <a:stCxn id="42" idx="6"/>
          </p:cNvCxnSpPr>
          <p:nvPr/>
        </p:nvCxnSpPr>
        <p:spPr>
          <a:xfrm flipV="1">
            <a:off x="1783557" y="5068888"/>
            <a:ext cx="342900" cy="36195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 name="円/楕円 41"/>
          <p:cNvSpPr/>
          <p:nvPr/>
        </p:nvSpPr>
        <p:spPr>
          <a:xfrm>
            <a:off x="704057" y="5138738"/>
            <a:ext cx="1079500"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4" name="直線矢印コネクタ 43"/>
          <p:cNvCxnSpPr>
            <a:stCxn id="42" idx="6"/>
            <a:endCxn id="7" idx="2"/>
          </p:cNvCxnSpPr>
          <p:nvPr/>
        </p:nvCxnSpPr>
        <p:spPr>
          <a:xfrm>
            <a:off x="1783557" y="5430838"/>
            <a:ext cx="342900" cy="403225"/>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カギ線コネクタ 48"/>
          <p:cNvCxnSpPr>
            <a:stCxn id="16" idx="6"/>
            <a:endCxn id="42" idx="2"/>
          </p:cNvCxnSpPr>
          <p:nvPr/>
        </p:nvCxnSpPr>
        <p:spPr>
          <a:xfrm flipH="1">
            <a:off x="704057" y="5346700"/>
            <a:ext cx="7030243" cy="84138"/>
          </a:xfrm>
          <a:prstGeom prst="bentConnector5">
            <a:avLst>
              <a:gd name="adj1" fmla="val -3252"/>
              <a:gd name="adj2" fmla="val 1050938"/>
              <a:gd name="adj3" fmla="val 103072"/>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01696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65919"/>
            <a:ext cx="8218488" cy="1143000"/>
          </a:xfrm>
        </p:spPr>
        <p:txBody>
          <a:bodyPr/>
          <a:lstStyle/>
          <a:p>
            <a:endParaRPr kumimoji="1" lang="ja-JP" altLang="en-US"/>
          </a:p>
        </p:txBody>
      </p:sp>
      <p:sp>
        <p:nvSpPr>
          <p:cNvPr id="3" name="コンテンツ プレースホルダー 2"/>
          <p:cNvSpPr>
            <a:spLocks noGrp="1"/>
          </p:cNvSpPr>
          <p:nvPr>
            <p:ph idx="1"/>
          </p:nvPr>
        </p:nvSpPr>
        <p:spPr/>
        <p:txBody>
          <a:bodyPr/>
          <a:lstStyle/>
          <a:p>
            <a:r>
              <a:rPr kumimoji="1" lang="ja-JP" altLang="en-US" dirty="0" smtClean="0"/>
              <a:t>実験環境</a:t>
            </a:r>
            <a:endParaRPr kumimoji="1" lang="en-US" altLang="ja-JP" dirty="0" smtClean="0"/>
          </a:p>
          <a:p>
            <a:r>
              <a:rPr lang="en-US" altLang="ja-JP" dirty="0" smtClean="0"/>
              <a:t>Windows10</a:t>
            </a:r>
            <a:r>
              <a:rPr lang="ja-JP" altLang="en-US" dirty="0"/>
              <a:t> </a:t>
            </a:r>
            <a:r>
              <a:rPr lang="en-US" altLang="ja-JP" dirty="0" smtClean="0"/>
              <a:t>Pr</a:t>
            </a:r>
            <a:r>
              <a:rPr lang="en-US" altLang="ja-JP" dirty="0"/>
              <a:t>o</a:t>
            </a:r>
            <a:endParaRPr kumimoji="1" lang="en-US" altLang="ja-JP" dirty="0" smtClean="0"/>
          </a:p>
          <a:p>
            <a:r>
              <a:rPr lang="en-US" altLang="ja-JP" dirty="0" smtClean="0"/>
              <a:t>Intel(R</a:t>
            </a:r>
            <a:r>
              <a:rPr lang="en-US" altLang="ja-JP" dirty="0"/>
              <a:t>) Xeon(R) CPU E5-1603 0 @ 2.80GHz</a:t>
            </a:r>
            <a:r>
              <a:rPr lang="ja-JP" altLang="en-US" dirty="0" err="1" smtClean="0"/>
              <a:t>、</a:t>
            </a:r>
            <a:r>
              <a:rPr lang="en-US" altLang="ja-JP" dirty="0" smtClean="0"/>
              <a:t>4 </a:t>
            </a:r>
            <a:r>
              <a:rPr lang="ja-JP" altLang="en-US" dirty="0" smtClean="0"/>
              <a:t>コア</a:t>
            </a:r>
            <a:r>
              <a:rPr lang="ja-JP" altLang="en-US" dirty="0"/>
              <a:t>、</a:t>
            </a:r>
            <a:r>
              <a:rPr lang="en-US" altLang="ja-JP" dirty="0" smtClean="0"/>
              <a:t>4</a:t>
            </a:r>
            <a:r>
              <a:rPr lang="ja-JP" altLang="en-US" dirty="0" smtClean="0"/>
              <a:t>スレッド</a:t>
            </a:r>
            <a:endParaRPr lang="en-US" altLang="ja-JP" dirty="0" smtClean="0"/>
          </a:p>
          <a:p>
            <a:r>
              <a:rPr lang="ja-JP" altLang="en-US" dirty="0" smtClean="0"/>
              <a:t>メモリ：</a:t>
            </a:r>
            <a:r>
              <a:rPr lang="en-US" altLang="ja-JP" dirty="0" smtClean="0"/>
              <a:t>16GB</a:t>
            </a:r>
          </a:p>
          <a:p>
            <a:r>
              <a:rPr kumimoji="1" lang="en-US" altLang="ja-JP" dirty="0" smtClean="0"/>
              <a:t>HDD</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33</a:t>
            </a:fld>
            <a:endParaRPr lang="en-US" altLang="ja-JP"/>
          </a:p>
        </p:txBody>
      </p:sp>
    </p:spTree>
    <p:extLst>
      <p:ext uri="{BB962C8B-B14F-4D97-AF65-F5344CB8AC3E}">
        <p14:creationId xmlns:p14="http://schemas.microsoft.com/office/powerpoint/2010/main" val="5050935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調査１</a:t>
            </a:r>
            <a:endParaRPr lang="en-US" altLang="ja-JP" dirty="0"/>
          </a:p>
        </p:txBody>
      </p:sp>
      <p:sp>
        <p:nvSpPr>
          <p:cNvPr id="3" name="コンテンツ プレースホルダー 2"/>
          <p:cNvSpPr>
            <a:spLocks noGrp="1"/>
          </p:cNvSpPr>
          <p:nvPr>
            <p:ph idx="1"/>
          </p:nvPr>
        </p:nvSpPr>
        <p:spPr/>
        <p:txBody>
          <a:bodyPr/>
          <a:lstStyle/>
          <a:p>
            <a:r>
              <a:rPr lang="ja-JP" altLang="en-US" dirty="0" smtClean="0"/>
              <a:t>調査方法</a:t>
            </a:r>
            <a:r>
              <a:rPr lang="ja-JP" altLang="en-US" dirty="0"/>
              <a:t>：トレースの</a:t>
            </a:r>
            <a:r>
              <a:rPr lang="ja-JP" altLang="en-US" dirty="0" smtClean="0"/>
              <a:t>記録量を同一にして比較</a:t>
            </a:r>
            <a:endParaRPr lang="en-US" altLang="ja-JP" dirty="0" smtClean="0"/>
          </a:p>
          <a:p>
            <a:pPr marL="0" indent="0">
              <a:buNone/>
            </a:pPr>
            <a:endParaRPr lang="en-US" altLang="ja-JP" dirty="0" smtClean="0"/>
          </a:p>
          <a:p>
            <a:pPr marL="0" indent="0">
              <a:buNone/>
            </a:pPr>
            <a:r>
              <a:rPr lang="ja-JP" altLang="en-US" dirty="0" smtClean="0"/>
              <a:t>命令・</a:t>
            </a:r>
            <a:r>
              <a:rPr lang="en-US" altLang="ja-JP" dirty="0" smtClean="0"/>
              <a:t/>
            </a:r>
            <a:br>
              <a:rPr lang="en-US" altLang="ja-JP" dirty="0" smtClean="0"/>
            </a:br>
            <a:r>
              <a:rPr lang="ja-JP" altLang="en-US" dirty="0" smtClean="0"/>
              <a:t>位置毎</a:t>
            </a:r>
            <a:endParaRPr lang="en-US" altLang="ja-JP" dirty="0"/>
          </a:p>
          <a:p>
            <a:pPr marL="0" indent="0">
              <a:buNone/>
            </a:pPr>
            <a:endParaRPr lang="en-US" altLang="ja-JP" dirty="0" smtClean="0"/>
          </a:p>
          <a:p>
            <a:pPr marL="0" indent="0">
              <a:buNone/>
            </a:pPr>
            <a:r>
              <a:rPr lang="ja-JP" altLang="en-US" dirty="0" smtClean="0"/>
              <a:t>再現率</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34</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2590710082"/>
              </p:ext>
            </p:extLst>
          </p:nvPr>
        </p:nvGraphicFramePr>
        <p:xfrm>
          <a:off x="2203936" y="2419229"/>
          <a:ext cx="6648208" cy="1240692"/>
        </p:xfrm>
        <a:graphic>
          <a:graphicData uri="http://schemas.openxmlformats.org/drawingml/2006/table">
            <a:tbl>
              <a:tblPr firstRow="1" bandRow="1">
                <a:tableStyleId>{5C22544A-7EE6-4342-B048-85BDC9FD1C3A}</a:tableStyleId>
              </a:tblPr>
              <a:tblGrid>
                <a:gridCol w="949744">
                  <a:extLst>
                    <a:ext uri="{9D8B030D-6E8A-4147-A177-3AD203B41FA5}">
                      <a16:colId xmlns:a16="http://schemas.microsoft.com/office/drawing/2014/main" xmlns="" val="20000"/>
                    </a:ext>
                  </a:extLst>
                </a:gridCol>
                <a:gridCol w="949744">
                  <a:extLst>
                    <a:ext uri="{9D8B030D-6E8A-4147-A177-3AD203B41FA5}">
                      <a16:colId xmlns:a16="http://schemas.microsoft.com/office/drawing/2014/main" xmlns="" val="20001"/>
                    </a:ext>
                  </a:extLst>
                </a:gridCol>
                <a:gridCol w="949744">
                  <a:extLst>
                    <a:ext uri="{9D8B030D-6E8A-4147-A177-3AD203B41FA5}">
                      <a16:colId xmlns:a16="http://schemas.microsoft.com/office/drawing/2014/main" xmlns="" val="20002"/>
                    </a:ext>
                  </a:extLst>
                </a:gridCol>
                <a:gridCol w="949744">
                  <a:extLst>
                    <a:ext uri="{9D8B030D-6E8A-4147-A177-3AD203B41FA5}">
                      <a16:colId xmlns:a16="http://schemas.microsoft.com/office/drawing/2014/main" xmlns="" val="20003"/>
                    </a:ext>
                  </a:extLst>
                </a:gridCol>
                <a:gridCol w="949744">
                  <a:extLst>
                    <a:ext uri="{9D8B030D-6E8A-4147-A177-3AD203B41FA5}">
                      <a16:colId xmlns:a16="http://schemas.microsoft.com/office/drawing/2014/main" xmlns="" val="20004"/>
                    </a:ext>
                  </a:extLst>
                </a:gridCol>
                <a:gridCol w="949744">
                  <a:extLst>
                    <a:ext uri="{9D8B030D-6E8A-4147-A177-3AD203B41FA5}">
                      <a16:colId xmlns:a16="http://schemas.microsoft.com/office/drawing/2014/main" xmlns="" val="20005"/>
                    </a:ext>
                  </a:extLst>
                </a:gridCol>
                <a:gridCol w="949744">
                  <a:extLst>
                    <a:ext uri="{9D8B030D-6E8A-4147-A177-3AD203B41FA5}">
                      <a16:colId xmlns:a16="http://schemas.microsoft.com/office/drawing/2014/main" xmlns="" val="20006"/>
                    </a:ext>
                  </a:extLst>
                </a:gridCol>
              </a:tblGrid>
              <a:tr h="413564">
                <a:tc>
                  <a:txBody>
                    <a:bodyPr/>
                    <a:lstStyle/>
                    <a:p>
                      <a:r>
                        <a:rPr kumimoji="1" lang="en-US" altLang="ja-JP" dirty="0" smtClean="0">
                          <a:solidFill>
                            <a:schemeClr val="tx1"/>
                          </a:solidFill>
                        </a:rPr>
                        <a:t>M</a:t>
                      </a:r>
                      <a:endParaRPr kumimoji="1" lang="ja-JP" altLang="en-US" dirty="0">
                        <a:solidFill>
                          <a:schemeClr val="tx1"/>
                        </a:solidFill>
                      </a:endParaRPr>
                    </a:p>
                  </a:txBody>
                  <a:tcPr/>
                </a:tc>
                <a:tc>
                  <a:txBody>
                    <a:bodyPr/>
                    <a:lstStyle/>
                    <a:p>
                      <a:r>
                        <a:rPr kumimoji="1" lang="en-US" altLang="ja-JP" dirty="0" smtClean="0">
                          <a:solidFill>
                            <a:schemeClr val="tx1"/>
                          </a:solidFill>
                        </a:rPr>
                        <a:t>16</a:t>
                      </a:r>
                      <a:endParaRPr kumimoji="1" lang="ja-JP" altLang="en-US" dirty="0">
                        <a:solidFill>
                          <a:schemeClr val="tx1"/>
                        </a:solidFill>
                      </a:endParaRPr>
                    </a:p>
                  </a:txBody>
                  <a:tcPr/>
                </a:tc>
                <a:tc>
                  <a:txBody>
                    <a:bodyPr/>
                    <a:lstStyle/>
                    <a:p>
                      <a:r>
                        <a:rPr kumimoji="1" lang="en-US" altLang="ja-JP" dirty="0" smtClean="0">
                          <a:solidFill>
                            <a:schemeClr val="tx1"/>
                          </a:solidFill>
                        </a:rPr>
                        <a:t>32</a:t>
                      </a:r>
                      <a:endParaRPr kumimoji="1" lang="ja-JP" altLang="en-US" dirty="0">
                        <a:solidFill>
                          <a:schemeClr val="tx1"/>
                        </a:solidFill>
                      </a:endParaRPr>
                    </a:p>
                  </a:txBody>
                  <a:tcPr/>
                </a:tc>
                <a:tc>
                  <a:txBody>
                    <a:bodyPr/>
                    <a:lstStyle/>
                    <a:p>
                      <a:r>
                        <a:rPr kumimoji="1" lang="en-US" altLang="ja-JP" dirty="0" smtClean="0">
                          <a:solidFill>
                            <a:schemeClr val="tx1"/>
                          </a:solidFill>
                        </a:rPr>
                        <a:t>64</a:t>
                      </a:r>
                      <a:endParaRPr kumimoji="1" lang="ja-JP" altLang="en-US" dirty="0">
                        <a:solidFill>
                          <a:schemeClr val="tx1"/>
                        </a:solidFill>
                      </a:endParaRPr>
                    </a:p>
                  </a:txBody>
                  <a:tcPr/>
                </a:tc>
                <a:tc>
                  <a:txBody>
                    <a:bodyPr/>
                    <a:lstStyle/>
                    <a:p>
                      <a:r>
                        <a:rPr kumimoji="1" lang="en-US" altLang="ja-JP" dirty="0" smtClean="0">
                          <a:solidFill>
                            <a:schemeClr val="tx1"/>
                          </a:solidFill>
                        </a:rPr>
                        <a:t>128</a:t>
                      </a:r>
                      <a:endParaRPr kumimoji="1" lang="ja-JP" altLang="en-US" dirty="0">
                        <a:solidFill>
                          <a:schemeClr val="tx1"/>
                        </a:solidFill>
                      </a:endParaRPr>
                    </a:p>
                  </a:txBody>
                  <a:tcPr/>
                </a:tc>
                <a:tc>
                  <a:txBody>
                    <a:bodyPr/>
                    <a:lstStyle/>
                    <a:p>
                      <a:r>
                        <a:rPr kumimoji="1" lang="en-US" altLang="ja-JP" dirty="0" smtClean="0">
                          <a:solidFill>
                            <a:schemeClr val="tx1"/>
                          </a:solidFill>
                        </a:rPr>
                        <a:t>256</a:t>
                      </a:r>
                      <a:endParaRPr kumimoji="1" lang="ja-JP" altLang="en-US" dirty="0">
                        <a:solidFill>
                          <a:schemeClr val="tx1"/>
                        </a:solidFill>
                      </a:endParaRPr>
                    </a:p>
                  </a:txBody>
                  <a:tcPr/>
                </a:tc>
                <a:tc>
                  <a:txBody>
                    <a:bodyPr/>
                    <a:lstStyle/>
                    <a:p>
                      <a:r>
                        <a:rPr kumimoji="1" lang="en-US" altLang="ja-JP" dirty="0" smtClean="0">
                          <a:solidFill>
                            <a:schemeClr val="tx1"/>
                          </a:solidFill>
                        </a:rPr>
                        <a:t>512</a:t>
                      </a:r>
                      <a:endParaRPr kumimoji="1" lang="ja-JP" altLang="en-US" dirty="0">
                        <a:solidFill>
                          <a:schemeClr val="tx1"/>
                        </a:solidFill>
                      </a:endParaRPr>
                    </a:p>
                  </a:txBody>
                  <a:tcPr/>
                </a:tc>
                <a:extLst>
                  <a:ext uri="{0D108BD9-81ED-4DB2-BD59-A6C34878D82A}">
                    <a16:rowId xmlns:a16="http://schemas.microsoft.com/office/drawing/2014/main" xmlns="" val="10000"/>
                  </a:ext>
                </a:extLst>
              </a:tr>
              <a:tr h="413564">
                <a:tc>
                  <a:txBody>
                    <a:bodyPr/>
                    <a:lstStyle/>
                    <a:p>
                      <a:r>
                        <a:rPr kumimoji="1" lang="ja-JP" altLang="en-US" dirty="0" smtClean="0">
                          <a:solidFill>
                            <a:schemeClr val="tx1"/>
                          </a:solidFill>
                        </a:rPr>
                        <a:t>適合率</a:t>
                      </a:r>
                      <a:endParaRPr kumimoji="1" lang="ja-JP" altLang="en-US" dirty="0">
                        <a:solidFill>
                          <a:schemeClr val="tx1"/>
                        </a:solidFill>
                      </a:endParaRPr>
                    </a:p>
                  </a:txBody>
                  <a:tcPr/>
                </a:tc>
                <a:tc>
                  <a:txBody>
                    <a:bodyPr/>
                    <a:lstStyle/>
                    <a:p>
                      <a:endParaRPr kumimoji="1" lang="ja-JP" altLang="en-US" dirty="0">
                        <a:solidFill>
                          <a:schemeClr val="tx1"/>
                        </a:solidFill>
                      </a:endParaRPr>
                    </a:p>
                  </a:txBody>
                  <a:tcPr/>
                </a:tc>
                <a:tc>
                  <a:txBody>
                    <a:bodyPr/>
                    <a:lstStyle/>
                    <a:p>
                      <a:r>
                        <a:rPr kumimoji="1" lang="en-US" altLang="ja-JP" dirty="0" smtClean="0">
                          <a:solidFill>
                            <a:schemeClr val="tx1"/>
                          </a:solidFill>
                        </a:rPr>
                        <a:t>91.3%</a:t>
                      </a:r>
                      <a:endParaRPr kumimoji="1" lang="ja-JP" altLang="en-US" dirty="0">
                        <a:solidFill>
                          <a:schemeClr val="tx1"/>
                        </a:solidFill>
                      </a:endParaRPr>
                    </a:p>
                  </a:txBody>
                  <a:tcPr/>
                </a:tc>
                <a:tc>
                  <a:txBody>
                    <a:bodyPr/>
                    <a:lstStyle/>
                    <a:p>
                      <a:endParaRPr kumimoji="1" lang="ja-JP" altLang="en-US" dirty="0">
                        <a:solidFill>
                          <a:schemeClr val="tx1"/>
                        </a:solidFill>
                      </a:endParaRPr>
                    </a:p>
                  </a:txBody>
                  <a:tcPr/>
                </a:tc>
                <a:tc>
                  <a:txBody>
                    <a:bodyPr/>
                    <a:lstStyle/>
                    <a:p>
                      <a:endParaRPr kumimoji="1" lang="ja-JP" altLang="en-US">
                        <a:solidFill>
                          <a:schemeClr val="tx1"/>
                        </a:solidFill>
                      </a:endParaRPr>
                    </a:p>
                  </a:txBody>
                  <a:tcPr/>
                </a:tc>
                <a:tc>
                  <a:txBody>
                    <a:bodyPr/>
                    <a:lstStyle/>
                    <a:p>
                      <a:endParaRPr kumimoji="1" lang="ja-JP" altLang="en-US">
                        <a:solidFill>
                          <a:schemeClr val="tx1"/>
                        </a:solidFill>
                      </a:endParaRPr>
                    </a:p>
                  </a:txBody>
                  <a:tcPr/>
                </a:tc>
                <a:tc>
                  <a:txBody>
                    <a:bodyPr/>
                    <a:lstStyle/>
                    <a:p>
                      <a:endParaRPr kumimoji="1" lang="ja-JP" altLang="en-US">
                        <a:solidFill>
                          <a:schemeClr val="tx1"/>
                        </a:solidFill>
                      </a:endParaRPr>
                    </a:p>
                  </a:txBody>
                  <a:tcPr/>
                </a:tc>
                <a:extLst>
                  <a:ext uri="{0D108BD9-81ED-4DB2-BD59-A6C34878D82A}">
                    <a16:rowId xmlns:a16="http://schemas.microsoft.com/office/drawing/2014/main" xmlns="" val="10001"/>
                  </a:ext>
                </a:extLst>
              </a:tr>
              <a:tr h="413564">
                <a:tc>
                  <a:txBody>
                    <a:bodyPr/>
                    <a:lstStyle/>
                    <a:p>
                      <a:r>
                        <a:rPr kumimoji="1" lang="ja-JP" altLang="en-US" dirty="0" smtClean="0">
                          <a:solidFill>
                            <a:schemeClr val="tx1"/>
                          </a:solidFill>
                        </a:rPr>
                        <a:t>再現率</a:t>
                      </a:r>
                      <a:endParaRPr kumimoji="1" lang="ja-JP" altLang="en-US" dirty="0">
                        <a:solidFill>
                          <a:schemeClr val="tx1"/>
                        </a:solidFill>
                      </a:endParaRPr>
                    </a:p>
                  </a:txBody>
                  <a:tcPr/>
                </a:tc>
                <a:tc>
                  <a:txBody>
                    <a:bodyPr/>
                    <a:lstStyle/>
                    <a:p>
                      <a:endParaRPr kumimoji="1" lang="ja-JP" altLang="en-US" dirty="0">
                        <a:solidFill>
                          <a:schemeClr val="tx1"/>
                        </a:solidFill>
                      </a:endParaRPr>
                    </a:p>
                  </a:txBody>
                  <a:tcPr/>
                </a:tc>
                <a:tc>
                  <a:txBody>
                    <a:bodyPr/>
                    <a:lstStyle/>
                    <a:p>
                      <a:r>
                        <a:rPr kumimoji="1" lang="en-US" altLang="ja-JP" dirty="0" smtClean="0">
                          <a:solidFill>
                            <a:schemeClr val="tx1"/>
                          </a:solidFill>
                        </a:rPr>
                        <a:t>84.8%</a:t>
                      </a:r>
                      <a:endParaRPr kumimoji="1" lang="ja-JP" altLang="en-US" dirty="0">
                        <a:solidFill>
                          <a:schemeClr val="tx1"/>
                        </a:solidFill>
                      </a:endParaRPr>
                    </a:p>
                  </a:txBody>
                  <a:tcPr/>
                </a:tc>
                <a:tc>
                  <a:txBody>
                    <a:bodyPr/>
                    <a:lstStyle/>
                    <a:p>
                      <a:endParaRPr lang="ja-JP" altLang="en-US" dirty="0"/>
                    </a:p>
                  </a:txBody>
                  <a:tcPr/>
                </a:tc>
                <a:tc>
                  <a:txBody>
                    <a:bodyPr/>
                    <a:lstStyle/>
                    <a:p>
                      <a:endParaRPr lang="ja-JP" altLang="en-US" dirty="0"/>
                    </a:p>
                  </a:txBody>
                  <a:tcPr/>
                </a:tc>
                <a:tc>
                  <a:txBody>
                    <a:bodyPr/>
                    <a:lstStyle/>
                    <a:p>
                      <a:endParaRPr lang="ja-JP" altLang="en-US" dirty="0"/>
                    </a:p>
                  </a:txBody>
                  <a:tcPr/>
                </a:tc>
                <a:tc>
                  <a:txBody>
                    <a:bodyPr/>
                    <a:lstStyle/>
                    <a:p>
                      <a:endParaRPr lang="ja-JP" altLang="en-US" dirty="0"/>
                    </a:p>
                  </a:txBody>
                  <a:tcPr/>
                </a:tc>
                <a:extLst>
                  <a:ext uri="{0D108BD9-81ED-4DB2-BD59-A6C34878D82A}">
                    <a16:rowId xmlns:a16="http://schemas.microsoft.com/office/drawing/2014/main" xmlns="" val="10002"/>
                  </a:ext>
                </a:extLst>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791591707"/>
              </p:ext>
            </p:extLst>
          </p:nvPr>
        </p:nvGraphicFramePr>
        <p:xfrm>
          <a:off x="2203936" y="4066442"/>
          <a:ext cx="6648208" cy="1240692"/>
        </p:xfrm>
        <a:graphic>
          <a:graphicData uri="http://schemas.openxmlformats.org/drawingml/2006/table">
            <a:tbl>
              <a:tblPr firstRow="1" bandRow="1">
                <a:tableStyleId>{5C22544A-7EE6-4342-B048-85BDC9FD1C3A}</a:tableStyleId>
              </a:tblPr>
              <a:tblGrid>
                <a:gridCol w="949744">
                  <a:extLst>
                    <a:ext uri="{9D8B030D-6E8A-4147-A177-3AD203B41FA5}">
                      <a16:colId xmlns:a16="http://schemas.microsoft.com/office/drawing/2014/main" xmlns="" val="20000"/>
                    </a:ext>
                  </a:extLst>
                </a:gridCol>
                <a:gridCol w="949744">
                  <a:extLst>
                    <a:ext uri="{9D8B030D-6E8A-4147-A177-3AD203B41FA5}">
                      <a16:colId xmlns:a16="http://schemas.microsoft.com/office/drawing/2014/main" xmlns="" val="20001"/>
                    </a:ext>
                  </a:extLst>
                </a:gridCol>
                <a:gridCol w="949744">
                  <a:extLst>
                    <a:ext uri="{9D8B030D-6E8A-4147-A177-3AD203B41FA5}">
                      <a16:colId xmlns:a16="http://schemas.microsoft.com/office/drawing/2014/main" xmlns="" val="20002"/>
                    </a:ext>
                  </a:extLst>
                </a:gridCol>
                <a:gridCol w="949744">
                  <a:extLst>
                    <a:ext uri="{9D8B030D-6E8A-4147-A177-3AD203B41FA5}">
                      <a16:colId xmlns:a16="http://schemas.microsoft.com/office/drawing/2014/main" xmlns="" val="20003"/>
                    </a:ext>
                  </a:extLst>
                </a:gridCol>
                <a:gridCol w="949744">
                  <a:extLst>
                    <a:ext uri="{9D8B030D-6E8A-4147-A177-3AD203B41FA5}">
                      <a16:colId xmlns:a16="http://schemas.microsoft.com/office/drawing/2014/main" xmlns="" val="20004"/>
                    </a:ext>
                  </a:extLst>
                </a:gridCol>
                <a:gridCol w="949744">
                  <a:extLst>
                    <a:ext uri="{9D8B030D-6E8A-4147-A177-3AD203B41FA5}">
                      <a16:colId xmlns:a16="http://schemas.microsoft.com/office/drawing/2014/main" xmlns="" val="20005"/>
                    </a:ext>
                  </a:extLst>
                </a:gridCol>
                <a:gridCol w="949744">
                  <a:extLst>
                    <a:ext uri="{9D8B030D-6E8A-4147-A177-3AD203B41FA5}">
                      <a16:colId xmlns:a16="http://schemas.microsoft.com/office/drawing/2014/main" xmlns="" val="20006"/>
                    </a:ext>
                  </a:extLst>
                </a:gridCol>
              </a:tblGrid>
              <a:tr h="413564">
                <a:tc>
                  <a:txBody>
                    <a:bodyPr/>
                    <a:lstStyle/>
                    <a:p>
                      <a:r>
                        <a:rPr kumimoji="1" lang="en-US" altLang="ja-JP" dirty="0" smtClean="0">
                          <a:solidFill>
                            <a:schemeClr val="tx1"/>
                          </a:solidFill>
                        </a:rPr>
                        <a:t>M</a:t>
                      </a:r>
                      <a:endParaRPr kumimoji="1" lang="ja-JP" altLang="en-US" dirty="0">
                        <a:solidFill>
                          <a:schemeClr val="tx1"/>
                        </a:solidFill>
                      </a:endParaRPr>
                    </a:p>
                  </a:txBody>
                  <a:tcPr/>
                </a:tc>
                <a:tc>
                  <a:txBody>
                    <a:bodyPr/>
                    <a:lstStyle/>
                    <a:p>
                      <a:r>
                        <a:rPr kumimoji="1" lang="en-US" altLang="ja-JP" dirty="0" smtClean="0">
                          <a:solidFill>
                            <a:schemeClr val="tx1"/>
                          </a:solidFill>
                        </a:rPr>
                        <a:t>16</a:t>
                      </a:r>
                      <a:endParaRPr kumimoji="1" lang="ja-JP" altLang="en-US" dirty="0">
                        <a:solidFill>
                          <a:schemeClr val="tx1"/>
                        </a:solidFill>
                      </a:endParaRPr>
                    </a:p>
                  </a:txBody>
                  <a:tcPr/>
                </a:tc>
                <a:tc>
                  <a:txBody>
                    <a:bodyPr/>
                    <a:lstStyle/>
                    <a:p>
                      <a:r>
                        <a:rPr kumimoji="1" lang="en-US" altLang="ja-JP" dirty="0" smtClean="0">
                          <a:solidFill>
                            <a:schemeClr val="tx1"/>
                          </a:solidFill>
                        </a:rPr>
                        <a:t>32</a:t>
                      </a:r>
                      <a:endParaRPr kumimoji="1" lang="ja-JP" altLang="en-US" dirty="0">
                        <a:solidFill>
                          <a:schemeClr val="tx1"/>
                        </a:solidFill>
                      </a:endParaRPr>
                    </a:p>
                  </a:txBody>
                  <a:tcPr/>
                </a:tc>
                <a:tc>
                  <a:txBody>
                    <a:bodyPr/>
                    <a:lstStyle/>
                    <a:p>
                      <a:r>
                        <a:rPr kumimoji="1" lang="en-US" altLang="ja-JP" dirty="0" smtClean="0">
                          <a:solidFill>
                            <a:schemeClr val="tx1"/>
                          </a:solidFill>
                        </a:rPr>
                        <a:t>64</a:t>
                      </a:r>
                      <a:endParaRPr kumimoji="1" lang="ja-JP" altLang="en-US" dirty="0">
                        <a:solidFill>
                          <a:schemeClr val="tx1"/>
                        </a:solidFill>
                      </a:endParaRPr>
                    </a:p>
                  </a:txBody>
                  <a:tcPr/>
                </a:tc>
                <a:tc>
                  <a:txBody>
                    <a:bodyPr/>
                    <a:lstStyle/>
                    <a:p>
                      <a:r>
                        <a:rPr kumimoji="1" lang="en-US" altLang="ja-JP" dirty="0" smtClean="0">
                          <a:solidFill>
                            <a:schemeClr val="tx1"/>
                          </a:solidFill>
                        </a:rPr>
                        <a:t>128</a:t>
                      </a:r>
                      <a:endParaRPr kumimoji="1" lang="ja-JP" altLang="en-US" dirty="0">
                        <a:solidFill>
                          <a:schemeClr val="tx1"/>
                        </a:solidFill>
                      </a:endParaRPr>
                    </a:p>
                  </a:txBody>
                  <a:tcPr/>
                </a:tc>
                <a:tc>
                  <a:txBody>
                    <a:bodyPr/>
                    <a:lstStyle/>
                    <a:p>
                      <a:r>
                        <a:rPr kumimoji="1" lang="en-US" altLang="ja-JP" dirty="0" smtClean="0">
                          <a:solidFill>
                            <a:schemeClr val="tx1"/>
                          </a:solidFill>
                        </a:rPr>
                        <a:t>256</a:t>
                      </a:r>
                      <a:endParaRPr kumimoji="1" lang="ja-JP" altLang="en-US" dirty="0">
                        <a:solidFill>
                          <a:schemeClr val="tx1"/>
                        </a:solidFill>
                      </a:endParaRPr>
                    </a:p>
                  </a:txBody>
                  <a:tcPr/>
                </a:tc>
                <a:tc>
                  <a:txBody>
                    <a:bodyPr/>
                    <a:lstStyle/>
                    <a:p>
                      <a:r>
                        <a:rPr kumimoji="1" lang="en-US" altLang="ja-JP" dirty="0" smtClean="0">
                          <a:solidFill>
                            <a:schemeClr val="tx1"/>
                          </a:solidFill>
                        </a:rPr>
                        <a:t>512</a:t>
                      </a:r>
                      <a:endParaRPr kumimoji="1" lang="ja-JP" altLang="en-US" dirty="0">
                        <a:solidFill>
                          <a:schemeClr val="tx1"/>
                        </a:solidFill>
                      </a:endParaRPr>
                    </a:p>
                  </a:txBody>
                  <a:tcPr/>
                </a:tc>
                <a:extLst>
                  <a:ext uri="{0D108BD9-81ED-4DB2-BD59-A6C34878D82A}">
                    <a16:rowId xmlns:a16="http://schemas.microsoft.com/office/drawing/2014/main" xmlns="" val="10000"/>
                  </a:ext>
                </a:extLst>
              </a:tr>
              <a:tr h="413564">
                <a:tc>
                  <a:txBody>
                    <a:bodyPr/>
                    <a:lstStyle/>
                    <a:p>
                      <a:r>
                        <a:rPr kumimoji="1" lang="ja-JP" altLang="en-US" dirty="0" smtClean="0">
                          <a:solidFill>
                            <a:schemeClr val="tx1"/>
                          </a:solidFill>
                        </a:rPr>
                        <a:t>適合率</a:t>
                      </a:r>
                      <a:endParaRPr kumimoji="1" lang="ja-JP" altLang="en-US" dirty="0">
                        <a:solidFill>
                          <a:schemeClr val="tx1"/>
                        </a:solidFill>
                      </a:endParaRPr>
                    </a:p>
                  </a:txBody>
                  <a:tcPr/>
                </a:tc>
                <a:tc>
                  <a:txBody>
                    <a:bodyPr/>
                    <a:lstStyle/>
                    <a:p>
                      <a:r>
                        <a:rPr kumimoji="1" lang="en-US" altLang="ja-JP" dirty="0" smtClean="0">
                          <a:solidFill>
                            <a:schemeClr val="tx1"/>
                          </a:solidFill>
                        </a:rPr>
                        <a:t>100%</a:t>
                      </a:r>
                      <a:endParaRPr kumimoji="1" lang="ja-JP" altLang="en-US" dirty="0">
                        <a:solidFill>
                          <a:schemeClr val="tx1"/>
                        </a:solidFill>
                      </a:endParaRPr>
                    </a:p>
                  </a:txBody>
                  <a:tcPr/>
                </a:tc>
                <a:tc>
                  <a:txBody>
                    <a:bodyPr/>
                    <a:lstStyle/>
                    <a:p>
                      <a:r>
                        <a:rPr kumimoji="1" lang="en-US" altLang="ja-JP" dirty="0" smtClean="0">
                          <a:solidFill>
                            <a:schemeClr val="tx1"/>
                          </a:solidFill>
                        </a:rPr>
                        <a:t>100%</a:t>
                      </a:r>
                    </a:p>
                  </a:txBody>
                  <a:tcPr/>
                </a:tc>
                <a:tc>
                  <a:txBody>
                    <a:bodyPr/>
                    <a:lstStyle/>
                    <a:p>
                      <a:r>
                        <a:rPr kumimoji="1" lang="en-US" altLang="ja-JP" dirty="0" smtClean="0">
                          <a:solidFill>
                            <a:schemeClr val="tx1"/>
                          </a:solidFill>
                        </a:rPr>
                        <a:t>100%</a:t>
                      </a:r>
                      <a:endParaRPr kumimoji="1" lang="ja-JP" altLang="en-US" dirty="0">
                        <a:solidFill>
                          <a:schemeClr val="tx1"/>
                        </a:solidFill>
                      </a:endParaRPr>
                    </a:p>
                  </a:txBody>
                  <a:tcPr/>
                </a:tc>
                <a:tc>
                  <a:txBody>
                    <a:bodyPr/>
                    <a:lstStyle/>
                    <a:p>
                      <a:r>
                        <a:rPr kumimoji="1" lang="en-US" altLang="ja-JP" dirty="0" smtClean="0">
                          <a:solidFill>
                            <a:schemeClr val="tx1"/>
                          </a:solidFill>
                        </a:rPr>
                        <a:t>100%</a:t>
                      </a:r>
                      <a:endParaRPr kumimoji="1" lang="ja-JP" altLang="en-US" dirty="0">
                        <a:solidFill>
                          <a:schemeClr val="tx1"/>
                        </a:solidFill>
                      </a:endParaRPr>
                    </a:p>
                  </a:txBody>
                  <a:tcPr/>
                </a:tc>
                <a:tc>
                  <a:txBody>
                    <a:bodyPr/>
                    <a:lstStyle/>
                    <a:p>
                      <a:r>
                        <a:rPr kumimoji="1" lang="en-US" altLang="ja-JP" dirty="0" smtClean="0">
                          <a:solidFill>
                            <a:schemeClr val="tx1"/>
                          </a:solidFill>
                        </a:rPr>
                        <a:t>100%</a:t>
                      </a:r>
                      <a:endParaRPr kumimoji="1" lang="ja-JP" altLang="en-US" dirty="0">
                        <a:solidFill>
                          <a:schemeClr val="tx1"/>
                        </a:solidFill>
                      </a:endParaRPr>
                    </a:p>
                  </a:txBody>
                  <a:tcPr/>
                </a:tc>
                <a:tc>
                  <a:txBody>
                    <a:bodyPr/>
                    <a:lstStyle/>
                    <a:p>
                      <a:r>
                        <a:rPr kumimoji="1" lang="en-US" altLang="ja-JP" dirty="0" smtClean="0">
                          <a:solidFill>
                            <a:schemeClr val="tx1"/>
                          </a:solidFill>
                        </a:rPr>
                        <a:t>100%</a:t>
                      </a:r>
                      <a:endParaRPr kumimoji="1" lang="ja-JP" altLang="en-US" dirty="0">
                        <a:solidFill>
                          <a:schemeClr val="tx1"/>
                        </a:solidFill>
                      </a:endParaRPr>
                    </a:p>
                  </a:txBody>
                  <a:tcPr/>
                </a:tc>
                <a:extLst>
                  <a:ext uri="{0D108BD9-81ED-4DB2-BD59-A6C34878D82A}">
                    <a16:rowId xmlns:a16="http://schemas.microsoft.com/office/drawing/2014/main" xmlns="" val="10001"/>
                  </a:ext>
                </a:extLst>
              </a:tr>
              <a:tr h="413564">
                <a:tc>
                  <a:txBody>
                    <a:bodyPr/>
                    <a:lstStyle/>
                    <a:p>
                      <a:r>
                        <a:rPr kumimoji="1" lang="ja-JP" altLang="en-US" dirty="0" smtClean="0">
                          <a:solidFill>
                            <a:schemeClr val="tx1"/>
                          </a:solidFill>
                        </a:rPr>
                        <a:t>再現率</a:t>
                      </a:r>
                      <a:endParaRPr kumimoji="1" lang="ja-JP" altLang="en-US" dirty="0">
                        <a:solidFill>
                          <a:schemeClr val="tx1"/>
                        </a:solidFill>
                      </a:endParaRPr>
                    </a:p>
                  </a:txBody>
                  <a:tcPr/>
                </a:tc>
                <a:tc>
                  <a:txBody>
                    <a:bodyPr/>
                    <a:lstStyle/>
                    <a:p>
                      <a:endParaRPr kumimoji="1" lang="ja-JP" altLang="en-US" dirty="0">
                        <a:solidFill>
                          <a:schemeClr val="tx1"/>
                        </a:solidFill>
                      </a:endParaRPr>
                    </a:p>
                  </a:txBody>
                  <a:tcPr/>
                </a:tc>
                <a:tc>
                  <a:txBody>
                    <a:bodyPr/>
                    <a:lstStyle/>
                    <a:p>
                      <a:r>
                        <a:rPr kumimoji="1" lang="en-US" altLang="ja-JP" dirty="0" smtClean="0">
                          <a:solidFill>
                            <a:schemeClr val="tx1"/>
                          </a:solidFill>
                        </a:rPr>
                        <a:t>10.9%</a:t>
                      </a:r>
                      <a:endParaRPr kumimoji="1" lang="ja-JP" altLang="en-US" dirty="0">
                        <a:solidFill>
                          <a:schemeClr val="tx1"/>
                        </a:solidFill>
                      </a:endParaRPr>
                    </a:p>
                  </a:txBody>
                  <a:tcPr/>
                </a:tc>
                <a:tc>
                  <a:txBody>
                    <a:bodyPr/>
                    <a:lstStyle/>
                    <a:p>
                      <a:endParaRPr kumimoji="1" lang="ja-JP" altLang="en-US" dirty="0">
                        <a:solidFill>
                          <a:schemeClr val="tx1"/>
                        </a:solidFill>
                      </a:endParaRPr>
                    </a:p>
                  </a:txBody>
                  <a:tcPr/>
                </a:tc>
                <a:tc>
                  <a:txBody>
                    <a:bodyPr/>
                    <a:lstStyle/>
                    <a:p>
                      <a:endParaRPr kumimoji="1" lang="ja-JP" altLang="en-US" dirty="0">
                        <a:solidFill>
                          <a:schemeClr val="tx1"/>
                        </a:solidFill>
                      </a:endParaRPr>
                    </a:p>
                  </a:txBody>
                  <a:tcPr/>
                </a:tc>
                <a:tc>
                  <a:txBody>
                    <a:bodyPr/>
                    <a:lstStyle/>
                    <a:p>
                      <a:endParaRPr kumimoji="1" lang="ja-JP" altLang="en-US">
                        <a:solidFill>
                          <a:schemeClr val="tx1"/>
                        </a:solidFill>
                      </a:endParaRPr>
                    </a:p>
                  </a:txBody>
                  <a:tcPr/>
                </a:tc>
                <a:tc>
                  <a:txBody>
                    <a:bodyPr/>
                    <a:lstStyle/>
                    <a:p>
                      <a:endParaRPr kumimoji="1" lang="ja-JP" altLang="en-US" dirty="0">
                        <a:solidFill>
                          <a:schemeClr val="tx1"/>
                        </a:solidFill>
                      </a:endParaRPr>
                    </a:p>
                  </a:txBody>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32214423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r>
              <a:rPr lang="ja-JP" altLang="en-US" dirty="0"/>
              <a:t>時間：フルのログに対して</a:t>
            </a:r>
            <a:r>
              <a:rPr lang="en-US" altLang="ja-JP" dirty="0"/>
              <a:t>20~70%</a:t>
            </a:r>
            <a:r>
              <a:rPr lang="ja-JP" altLang="en-US" dirty="0" smtClean="0"/>
              <a:t>減</a:t>
            </a:r>
            <a:endParaRPr lang="en-US" altLang="ja-JP" dirty="0" smtClean="0"/>
          </a:p>
          <a:p>
            <a:r>
              <a:rPr lang="ja-JP" altLang="en-US" dirty="0" smtClean="0"/>
              <a:t>通常</a:t>
            </a:r>
            <a:r>
              <a:rPr lang="ja-JP" altLang="en-US" dirty="0"/>
              <a:t>実行に</a:t>
            </a:r>
            <a:r>
              <a:rPr lang="ja-JP" altLang="en-US" dirty="0" smtClean="0"/>
              <a:t>対して</a:t>
            </a:r>
            <a:r>
              <a:rPr lang="en-US" altLang="ja-JP" dirty="0" smtClean="0"/>
              <a:t>100</a:t>
            </a:r>
            <a:r>
              <a:rPr lang="ja-JP" altLang="en-US" dirty="0" smtClean="0"/>
              <a:t>～</a:t>
            </a:r>
            <a:r>
              <a:rPr lang="en-US" altLang="ja-JP" dirty="0" smtClean="0"/>
              <a:t>1000</a:t>
            </a:r>
            <a:r>
              <a:rPr lang="ja-JP" altLang="en-US" dirty="0" smtClean="0"/>
              <a:t>倍</a:t>
            </a:r>
            <a:endParaRPr lang="en-US" altLang="ja-JP" dirty="0"/>
          </a:p>
          <a:p>
            <a:pPr lvl="1"/>
            <a:endParaRPr lang="en-US" altLang="ja-JP" dirty="0"/>
          </a:p>
          <a:p>
            <a:pPr lvl="1"/>
            <a:endParaRPr lang="en-US" altLang="ja-JP" sz="2800" dirty="0" smtClean="0"/>
          </a:p>
          <a:p>
            <a:r>
              <a:rPr lang="ja-JP" altLang="en-US" sz="2800" dirty="0"/>
              <a:t>開発者</a:t>
            </a:r>
            <a:r>
              <a:rPr lang="ja-JP" altLang="en-US" sz="2800" dirty="0" smtClean="0"/>
              <a:t>らは実行に時間がかかるなら使いたくない</a:t>
            </a:r>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35</a:t>
            </a:fld>
            <a:endParaRPr lang="en-US" altLang="ja-JP"/>
          </a:p>
        </p:txBody>
      </p:sp>
      <p:sp>
        <p:nvSpPr>
          <p:cNvPr id="5" name="テキスト ボックス 85"/>
          <p:cNvSpPr txBox="1"/>
          <p:nvPr/>
        </p:nvSpPr>
        <p:spPr>
          <a:xfrm>
            <a:off x="815052" y="5587878"/>
            <a:ext cx="7766379" cy="62956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de-DE" altLang="ja-JP" sz="1200" dirty="0" smtClean="0"/>
              <a:t>[2] Siegmund</a:t>
            </a:r>
            <a:r>
              <a:rPr lang="de-DE" altLang="ja-JP" sz="1200" dirty="0"/>
              <a:t>, B., Perscheid, M., Taeumel, M. and </a:t>
            </a:r>
            <a:r>
              <a:rPr lang="de-DE" altLang="ja-JP" sz="1200" dirty="0" smtClean="0"/>
              <a:t>Hirschfeld,</a:t>
            </a:r>
            <a:r>
              <a:rPr lang="en-US" altLang="ja-JP" sz="1200" dirty="0" smtClean="0"/>
              <a:t>R</a:t>
            </a:r>
            <a:r>
              <a:rPr lang="en-US" altLang="ja-JP" sz="1200" dirty="0"/>
              <a:t>.: Studying the Advancement in Debugging Practice </a:t>
            </a:r>
            <a:r>
              <a:rPr lang="en-US" altLang="ja-JP" sz="1200" dirty="0" err="1" smtClean="0"/>
              <a:t>ofProfessional</a:t>
            </a:r>
            <a:r>
              <a:rPr lang="en-US" altLang="ja-JP" sz="1200" dirty="0" smtClean="0"/>
              <a:t> </a:t>
            </a:r>
            <a:r>
              <a:rPr lang="en-US" altLang="ja-JP" sz="1200" dirty="0"/>
              <a:t>Software Developers, </a:t>
            </a:r>
            <a:r>
              <a:rPr lang="en-US" altLang="ja-JP" sz="1200" i="1" dirty="0"/>
              <a:t>Proceedings of </a:t>
            </a:r>
            <a:r>
              <a:rPr lang="en-US" altLang="ja-JP" sz="1200" i="1" dirty="0" smtClean="0"/>
              <a:t>Inter-national </a:t>
            </a:r>
            <a:r>
              <a:rPr lang="en-US" altLang="ja-JP" sz="1200" i="1" dirty="0"/>
              <a:t>Workshop on Program Debugging</a:t>
            </a:r>
            <a:r>
              <a:rPr lang="en-US" altLang="ja-JP" sz="1200" dirty="0"/>
              <a:t>, pp. </a:t>
            </a:r>
            <a:r>
              <a:rPr lang="en-US" altLang="ja-JP" sz="1200" dirty="0" smtClean="0"/>
              <a:t>269-274(2014</a:t>
            </a:r>
            <a:r>
              <a:rPr lang="en-US" altLang="ja-JP" sz="1200" dirty="0"/>
              <a:t>).</a:t>
            </a:r>
            <a:endParaRPr kumimoji="1" lang="ja-JP" altLang="en-US" sz="1200" dirty="0"/>
          </a:p>
        </p:txBody>
      </p:sp>
    </p:spTree>
    <p:extLst>
      <p:ext uri="{BB962C8B-B14F-4D97-AF65-F5344CB8AC3E}">
        <p14:creationId xmlns:p14="http://schemas.microsoft.com/office/powerpoint/2010/main" val="5644142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ロギング</a:t>
            </a:r>
            <a:endParaRPr kumimoji="1" lang="ja-JP" altLang="en-US" dirty="0"/>
          </a:p>
        </p:txBody>
      </p:sp>
      <p:sp>
        <p:nvSpPr>
          <p:cNvPr id="3" name="コンテンツ プレースホルダー 2"/>
          <p:cNvSpPr>
            <a:spLocks noGrp="1"/>
          </p:cNvSpPr>
          <p:nvPr>
            <p:ph idx="1"/>
          </p:nvPr>
        </p:nvSpPr>
        <p:spPr>
          <a:xfrm>
            <a:off x="457200" y="1600200"/>
            <a:ext cx="8482084" cy="4525963"/>
          </a:xfrm>
        </p:spPr>
        <p:txBody>
          <a:bodyPr/>
          <a:lstStyle/>
          <a:p>
            <a:r>
              <a:rPr lang="ja-JP" altLang="en-US" sz="2800" dirty="0" smtClean="0"/>
              <a:t>ソフトウェア開発においてロギングは重要である</a:t>
            </a:r>
            <a:endParaRPr lang="en-US" altLang="ja-JP" sz="2800" dirty="0" smtClean="0"/>
          </a:p>
          <a:p>
            <a:pPr lvl="1"/>
            <a:r>
              <a:rPr lang="ja-JP" altLang="en-US" sz="2400" dirty="0" smtClean="0"/>
              <a:t>デバッグに使える</a:t>
            </a:r>
            <a:endParaRPr lang="en-US" altLang="ja-JP" sz="2400" dirty="0" smtClean="0"/>
          </a:p>
          <a:p>
            <a:pPr lvl="1"/>
            <a:r>
              <a:rPr lang="ja-JP" altLang="en-US" sz="2400" dirty="0" smtClean="0"/>
              <a:t>普段と異なる振る舞いを検知できる</a:t>
            </a:r>
            <a:endParaRPr lang="en-US" altLang="ja-JP" sz="2400" dirty="0" smtClean="0"/>
          </a:p>
          <a:p>
            <a:pPr lvl="1"/>
            <a:endParaRPr lang="en-US" altLang="ja-JP" sz="2800" dirty="0" smtClean="0"/>
          </a:p>
          <a:p>
            <a:r>
              <a:rPr lang="ja-JP" altLang="en-US" sz="2800" dirty="0" smtClean="0"/>
              <a:t>どのようなログを取れば</a:t>
            </a:r>
            <a:r>
              <a:rPr lang="ja-JP" altLang="en-US" sz="2800" dirty="0"/>
              <a:t>十分</a:t>
            </a:r>
            <a:r>
              <a:rPr lang="ja-JP" altLang="en-US" sz="2800" dirty="0" smtClean="0"/>
              <a:t>かは最初に分からない</a:t>
            </a:r>
            <a:endParaRPr lang="en-US" altLang="ja-JP" sz="2800" dirty="0" smtClean="0"/>
          </a:p>
          <a:p>
            <a:endParaRPr lang="en-US" altLang="ja-JP" sz="2800" dirty="0" smtClean="0"/>
          </a:p>
          <a:p>
            <a:r>
              <a:rPr lang="ja-JP" altLang="en-US" sz="2800" dirty="0" smtClean="0"/>
              <a:t>ログの取り方を間違えると</a:t>
            </a:r>
            <a:r>
              <a:rPr lang="en-US" altLang="ja-JP" sz="2800" dirty="0" smtClean="0"/>
              <a:t>…</a:t>
            </a:r>
          </a:p>
          <a:p>
            <a:pPr lvl="1"/>
            <a:r>
              <a:rPr lang="ja-JP" altLang="en-US" sz="2400" dirty="0" smtClean="0"/>
              <a:t>バグの発生を検知できない（ログが十分でない）</a:t>
            </a:r>
            <a:endParaRPr lang="en-US" altLang="ja-JP" sz="2400" dirty="0" smtClean="0"/>
          </a:p>
          <a:p>
            <a:pPr lvl="1"/>
            <a:r>
              <a:rPr lang="ja-JP" altLang="en-US" sz="2400" dirty="0" smtClean="0"/>
              <a:t>ディスク溢れを</a:t>
            </a:r>
            <a:r>
              <a:rPr lang="ja-JP" altLang="en-US" sz="2400" dirty="0"/>
              <a:t>起こす（</a:t>
            </a:r>
            <a:r>
              <a:rPr lang="ja-JP" altLang="en-US" sz="2400" dirty="0" smtClean="0"/>
              <a:t>ログを取りすぎている）</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36</a:t>
            </a:fld>
            <a:endParaRPr lang="en-US" altLang="ja-JP" dirty="0"/>
          </a:p>
        </p:txBody>
      </p:sp>
    </p:spTree>
    <p:extLst>
      <p:ext uri="{BB962C8B-B14F-4D97-AF65-F5344CB8AC3E}">
        <p14:creationId xmlns:p14="http://schemas.microsoft.com/office/powerpoint/2010/main" val="36752208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動的スライスと静的スライス</a:t>
            </a:r>
            <a:endParaRPr kumimoji="1" lang="ja-JP" altLang="en-US" dirty="0"/>
          </a:p>
        </p:txBody>
      </p:sp>
      <p:sp>
        <p:nvSpPr>
          <p:cNvPr id="3" name="コンテンツ プレースホルダー 2"/>
          <p:cNvSpPr>
            <a:spLocks noGrp="1"/>
          </p:cNvSpPr>
          <p:nvPr>
            <p:ph idx="1"/>
          </p:nvPr>
        </p:nvSpPr>
        <p:spPr>
          <a:xfrm>
            <a:off x="457200" y="1600200"/>
            <a:ext cx="8482084" cy="4525963"/>
          </a:xfrm>
        </p:spPr>
        <p:txBody>
          <a:bodyPr/>
          <a:lstStyle/>
          <a:p>
            <a:pPr marL="0" indent="0">
              <a:buNone/>
            </a:pPr>
            <a:r>
              <a:rPr lang="ja-JP" altLang="en-US" sz="2800" dirty="0" smtClean="0"/>
              <a:t>動的スライス</a:t>
            </a:r>
            <a:endParaRPr lang="en-US" altLang="ja-JP" sz="2800" dirty="0" smtClean="0"/>
          </a:p>
          <a:p>
            <a:r>
              <a:rPr lang="ja-JP" altLang="en-US" sz="2800" dirty="0" smtClean="0"/>
              <a:t>特定</a:t>
            </a:r>
            <a:r>
              <a:rPr lang="ja-JP" altLang="en-US" sz="2800" dirty="0"/>
              <a:t>の入力データが与えられる動的解析に</a:t>
            </a:r>
            <a:r>
              <a:rPr lang="ja-JP" altLang="en-US" sz="2800" dirty="0" smtClean="0"/>
              <a:t>基づき，</a:t>
            </a:r>
            <a:r>
              <a:rPr lang="en-US" altLang="ja-JP" sz="2800" dirty="0" smtClean="0"/>
              <a:t/>
            </a:r>
            <a:br>
              <a:rPr lang="en-US" altLang="ja-JP" sz="2800" dirty="0" smtClean="0"/>
            </a:br>
            <a:r>
              <a:rPr lang="ja-JP" altLang="en-US" sz="2800" dirty="0" smtClean="0"/>
              <a:t>入力</a:t>
            </a:r>
            <a:r>
              <a:rPr lang="ja-JP" altLang="en-US" sz="2800" dirty="0"/>
              <a:t>データによる実行系列間の依存</a:t>
            </a:r>
            <a:r>
              <a:rPr lang="ja-JP" altLang="en-US" sz="2800" dirty="0" smtClean="0"/>
              <a:t>関係</a:t>
            </a:r>
            <a:r>
              <a:rPr lang="ja-JP" altLang="en-US" sz="2800" dirty="0"/>
              <a:t>を</a:t>
            </a:r>
            <a:r>
              <a:rPr lang="ja-JP" altLang="en-US" sz="2800" dirty="0" smtClean="0"/>
              <a:t>抽</a:t>
            </a:r>
            <a:r>
              <a:rPr lang="ja-JP" altLang="en-US" sz="2400" dirty="0" smtClean="0"/>
              <a:t>出</a:t>
            </a:r>
            <a:endParaRPr lang="en-US" altLang="ja-JP" sz="2400" dirty="0" smtClean="0"/>
          </a:p>
          <a:p>
            <a:pPr lvl="1"/>
            <a:r>
              <a:rPr lang="ja-JP" altLang="en-US" sz="2400" dirty="0"/>
              <a:t>動的スライスでは実行時のプログラムの状態を保持</a:t>
            </a:r>
            <a:r>
              <a:rPr lang="ja-JP" altLang="en-US" sz="2400" dirty="0" smtClean="0"/>
              <a:t>する</a:t>
            </a:r>
            <a:r>
              <a:rPr lang="en-US" altLang="ja-JP" sz="2400" dirty="0" smtClean="0"/>
              <a:t/>
            </a:r>
            <a:br>
              <a:rPr lang="en-US" altLang="ja-JP" sz="2400" dirty="0" smtClean="0"/>
            </a:br>
            <a:r>
              <a:rPr lang="ja-JP" altLang="en-US" sz="2400" dirty="0" smtClean="0"/>
              <a:t>必要</a:t>
            </a:r>
            <a:r>
              <a:rPr lang="ja-JP" altLang="en-US" sz="2400" dirty="0"/>
              <a:t>が</a:t>
            </a:r>
            <a:r>
              <a:rPr lang="ja-JP" altLang="en-US" sz="2400" dirty="0" smtClean="0"/>
              <a:t>あり，解析</a:t>
            </a:r>
            <a:r>
              <a:rPr lang="ja-JP" altLang="en-US" sz="2400" dirty="0"/>
              <a:t>時間が</a:t>
            </a:r>
            <a:r>
              <a:rPr lang="ja-JP" altLang="en-US" sz="2400" dirty="0" smtClean="0"/>
              <a:t>長い</a:t>
            </a:r>
            <a:endParaRPr lang="en-US" altLang="ja-JP" sz="2400" dirty="0" smtClean="0"/>
          </a:p>
          <a:p>
            <a:pPr lvl="1"/>
            <a:endParaRPr lang="en-US" altLang="ja-JP" sz="2000" dirty="0"/>
          </a:p>
          <a:p>
            <a:pPr marL="0" indent="0">
              <a:buNone/>
            </a:pPr>
            <a:r>
              <a:rPr lang="ja-JP" altLang="en-US" sz="2800" dirty="0" smtClean="0"/>
              <a:t>静的スライス</a:t>
            </a:r>
            <a:endParaRPr lang="en-US" altLang="ja-JP" sz="2800" dirty="0" smtClean="0"/>
          </a:p>
          <a:p>
            <a:r>
              <a:rPr lang="ja-JP" altLang="en-US" sz="2800" dirty="0"/>
              <a:t>入力データの全ての可能性を考慮したプログラムの依存関係を</a:t>
            </a:r>
            <a:r>
              <a:rPr lang="ja-JP" altLang="en-US" sz="2800" dirty="0" smtClean="0"/>
              <a:t>抽出</a:t>
            </a:r>
            <a:endParaRPr lang="en-US" altLang="ja-JP" sz="2800" dirty="0" smtClean="0"/>
          </a:p>
          <a:p>
            <a:pPr lvl="1"/>
            <a:r>
              <a:rPr lang="ja-JP" altLang="en-US" sz="2400" dirty="0"/>
              <a:t>関連のない部分まで抽出</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37</a:t>
            </a:fld>
            <a:endParaRPr lang="en-US" altLang="ja-JP" dirty="0"/>
          </a:p>
        </p:txBody>
      </p:sp>
    </p:spTree>
    <p:extLst>
      <p:ext uri="{BB962C8B-B14F-4D97-AF65-F5344CB8AC3E}">
        <p14:creationId xmlns:p14="http://schemas.microsoft.com/office/powerpoint/2010/main" val="32037728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ー 2"/>
          <p:cNvSpPr>
            <a:spLocks noGrp="1"/>
          </p:cNvSpPr>
          <p:nvPr>
            <p:ph idx="1"/>
          </p:nvPr>
        </p:nvSpPr>
        <p:spPr>
          <a:xfrm>
            <a:off x="-2030964" y="1482012"/>
            <a:ext cx="8786327" cy="4525963"/>
          </a:xfrm>
        </p:spPr>
        <p:txBody>
          <a:bodyPr/>
          <a:lstStyle/>
          <a:p>
            <a:pPr marL="0" indent="0">
              <a:buNone/>
            </a:pPr>
            <a:r>
              <a:rPr lang="en-US" altLang="ja-JP" sz="2400" dirty="0" smtClean="0"/>
              <a:t/>
            </a:r>
            <a:br>
              <a:rPr lang="en-US" altLang="ja-JP" sz="2400" dirty="0" smtClean="0"/>
            </a:br>
            <a:r>
              <a:rPr lang="en-US" altLang="ja-JP" sz="2400" dirty="0" smtClean="0"/>
              <a:t/>
            </a:r>
            <a:br>
              <a:rPr lang="en-US" altLang="ja-JP" sz="2400" dirty="0" smtClean="0"/>
            </a:br>
            <a:r>
              <a:rPr lang="en-US" altLang="ja-JP" sz="2400" dirty="0" smtClean="0"/>
              <a:t/>
            </a:r>
            <a:br>
              <a:rPr lang="en-US" altLang="ja-JP" sz="2400" dirty="0" smtClean="0"/>
            </a:br>
            <a:r>
              <a:rPr lang="en-US" altLang="ja-JP" sz="2400" dirty="0" smtClean="0"/>
              <a:t/>
            </a:r>
            <a:br>
              <a:rPr lang="en-US" altLang="ja-JP" sz="2400" dirty="0" smtClean="0"/>
            </a:br>
            <a:r>
              <a:rPr lang="en-US" altLang="ja-JP" sz="2400" dirty="0" smtClean="0"/>
              <a:t> </a:t>
            </a:r>
            <a:br>
              <a:rPr lang="en-US" altLang="ja-JP" sz="2400" dirty="0" smtClean="0"/>
            </a:br>
            <a:r>
              <a:rPr lang="en-US" altLang="ja-JP" sz="2400" dirty="0" smtClean="0"/>
              <a:t/>
            </a:r>
            <a:br>
              <a:rPr lang="en-US" altLang="ja-JP" sz="2400" dirty="0" smtClean="0"/>
            </a:b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38</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3821184762"/>
              </p:ext>
            </p:extLst>
          </p:nvPr>
        </p:nvGraphicFramePr>
        <p:xfrm>
          <a:off x="914399" y="2021681"/>
          <a:ext cx="6096000" cy="368300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xmlns="" val="20000"/>
                    </a:ext>
                  </a:extLst>
                </a:gridCol>
                <a:gridCol w="2032000">
                  <a:extLst>
                    <a:ext uri="{9D8B030D-6E8A-4147-A177-3AD203B41FA5}">
                      <a16:colId xmlns:a16="http://schemas.microsoft.com/office/drawing/2014/main" xmlns="" val="20001"/>
                    </a:ext>
                  </a:extLst>
                </a:gridCol>
                <a:gridCol w="2032000">
                  <a:extLst>
                    <a:ext uri="{9D8B030D-6E8A-4147-A177-3AD203B41FA5}">
                      <a16:colId xmlns:a16="http://schemas.microsoft.com/office/drawing/2014/main" xmlns="" val="20002"/>
                    </a:ext>
                  </a:extLst>
                </a:gridCol>
              </a:tblGrid>
              <a:tr h="370840">
                <a:tc>
                  <a:txBody>
                    <a:bodyPr/>
                    <a:lstStyle/>
                    <a:p>
                      <a:r>
                        <a:rPr lang="en-US" altLang="ja-JP" sz="1800" dirty="0" smtClean="0"/>
                        <a:t>Benchmark</a:t>
                      </a:r>
                      <a:endParaRPr kumimoji="1" lang="ja-JP"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dirty="0" smtClean="0"/>
                        <a:t>batik</a:t>
                      </a:r>
                      <a:endParaRPr kumimoji="1" lang="ja-JP"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dirty="0" smtClean="0"/>
                        <a:t>fop </a:t>
                      </a:r>
                      <a:endParaRPr kumimoji="1" lang="ja-JP" altLang="en-US" dirty="0" smtClean="0"/>
                    </a:p>
                  </a:txBody>
                  <a:tcPr/>
                </a:tc>
                <a:extLst>
                  <a:ext uri="{0D108BD9-81ED-4DB2-BD59-A6C34878D82A}">
                    <a16:rowId xmlns:a16="http://schemas.microsoft.com/office/drawing/2014/main" xmlns="" val="10000"/>
                  </a:ext>
                </a:extLst>
              </a:tr>
              <a:tr h="370840">
                <a:tc>
                  <a:txBody>
                    <a:bodyPr/>
                    <a:lstStyle/>
                    <a:p>
                      <a:r>
                        <a:rPr lang="ja-JP" altLang="en-US" sz="1800" dirty="0" smtClean="0"/>
                        <a:t>通常の実行時間</a:t>
                      </a:r>
                      <a:endParaRPr kumimoji="1" lang="ja-JP"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dirty="0" smtClean="0"/>
                        <a:t>4.44 sec</a:t>
                      </a:r>
                      <a:endParaRPr kumimoji="1" lang="ja-JP"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dirty="0" smtClean="0"/>
                        <a:t>2.80 sec </a:t>
                      </a:r>
                      <a:endParaRPr kumimoji="1" lang="ja-JP" altLang="en-US" dirty="0" smtClean="0"/>
                    </a:p>
                  </a:txBody>
                  <a:tcPr/>
                </a:tc>
                <a:extLst>
                  <a:ext uri="{0D108BD9-81ED-4DB2-BD59-A6C34878D82A}">
                    <a16:rowId xmlns:a16="http://schemas.microsoft.com/office/drawing/2014/main" xmlns="" val="10001"/>
                  </a:ext>
                </a:extLst>
              </a:tr>
              <a:tr h="370840">
                <a:tc>
                  <a:txBody>
                    <a:bodyPr/>
                    <a:lstStyle/>
                    <a:p>
                      <a:r>
                        <a:rPr lang="ja-JP" altLang="en-US" sz="1800" dirty="0" smtClean="0"/>
                        <a:t>実行トレースを記録しながらの実行時間 </a:t>
                      </a:r>
                      <a:endParaRPr kumimoji="1" lang="ja-JP" altLang="en-US" dirty="0"/>
                    </a:p>
                  </a:txBody>
                  <a:tcPr/>
                </a:tc>
                <a:tc>
                  <a:txBody>
                    <a:bodyPr/>
                    <a:lstStyle/>
                    <a:p>
                      <a:r>
                        <a:rPr lang="en-US" altLang="ja-JP" sz="1800" dirty="0" smtClean="0"/>
                        <a:t>33.67 sec</a:t>
                      </a:r>
                      <a:endParaRPr kumimoji="1" lang="ja-JP"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dirty="0" smtClean="0"/>
                        <a:t>36.91 sec</a:t>
                      </a:r>
                      <a:endParaRPr kumimoji="1" lang="ja-JP" altLang="en-US" dirty="0" smtClean="0"/>
                    </a:p>
                    <a:p>
                      <a:endParaRPr kumimoji="1" lang="ja-JP" altLang="en-US" dirty="0"/>
                    </a:p>
                  </a:txBody>
                  <a:tcPr/>
                </a:tc>
                <a:extLst>
                  <a:ext uri="{0D108BD9-81ED-4DB2-BD59-A6C34878D82A}">
                    <a16:rowId xmlns:a16="http://schemas.microsoft.com/office/drawing/2014/main" xmlns="" val="10002"/>
                  </a:ext>
                </a:extLst>
              </a:tr>
              <a:tr h="370840">
                <a:tc>
                  <a:txBody>
                    <a:bodyPr/>
                    <a:lstStyle/>
                    <a:p>
                      <a:r>
                        <a:rPr lang="ja-JP" altLang="en-US" sz="1800" dirty="0" smtClean="0"/>
                        <a:t>履歴サイズ </a:t>
                      </a:r>
                      <a:endParaRPr kumimoji="1" lang="ja-JP" altLang="en-US" dirty="0"/>
                    </a:p>
                  </a:txBody>
                  <a:tcPr/>
                </a:tc>
                <a:tc>
                  <a:txBody>
                    <a:bodyPr/>
                    <a:lstStyle/>
                    <a:p>
                      <a:r>
                        <a:rPr lang="en-US" altLang="ja-JP" sz="1800" dirty="0" smtClean="0"/>
                        <a:t>717MB</a:t>
                      </a:r>
                      <a:endParaRPr kumimoji="1" lang="ja-JP"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dirty="0" smtClean="0"/>
                        <a:t>860MB </a:t>
                      </a:r>
                      <a:endParaRPr kumimoji="1" lang="ja-JP" altLang="en-US" dirty="0" smtClean="0"/>
                    </a:p>
                  </a:txBody>
                  <a:tcPr/>
                </a:tc>
                <a:extLst>
                  <a:ext uri="{0D108BD9-81ED-4DB2-BD59-A6C34878D82A}">
                    <a16:rowId xmlns:a16="http://schemas.microsoft.com/office/drawing/2014/main" xmlns="" val="10003"/>
                  </a:ext>
                </a:extLst>
              </a:tr>
              <a:tr h="370840">
                <a:tc>
                  <a:txBody>
                    <a:bodyPr/>
                    <a:lstStyle/>
                    <a:p>
                      <a:r>
                        <a:rPr lang="ja-JP" altLang="en-US" sz="1800" dirty="0" smtClean="0"/>
                        <a:t>メソッド数</a:t>
                      </a:r>
                      <a:endParaRPr kumimoji="1" lang="ja-JP" altLang="en-US" dirty="0"/>
                    </a:p>
                  </a:txBody>
                  <a:tcPr/>
                </a:tc>
                <a:tc>
                  <a:txBody>
                    <a:bodyPr/>
                    <a:lstStyle/>
                    <a:p>
                      <a:r>
                        <a:rPr lang="en-US" altLang="ja-JP" sz="1800" dirty="0" smtClean="0"/>
                        <a:t>3,131</a:t>
                      </a:r>
                      <a:endParaRPr kumimoji="1" lang="ja-JP" altLang="en-US" dirty="0"/>
                    </a:p>
                  </a:txBody>
                  <a:tcPr/>
                </a:tc>
                <a:tc>
                  <a:txBody>
                    <a:bodyPr/>
                    <a:lstStyle/>
                    <a:p>
                      <a:r>
                        <a:rPr lang="en-US" altLang="ja-JP" sz="1800" dirty="0" smtClean="0"/>
                        <a:t>3,611</a:t>
                      </a:r>
                      <a:endParaRPr kumimoji="1" lang="ja-JP" altLang="en-US" dirty="0"/>
                    </a:p>
                  </a:txBody>
                  <a:tcPr/>
                </a:tc>
                <a:extLst>
                  <a:ext uri="{0D108BD9-81ED-4DB2-BD59-A6C34878D82A}">
                    <a16:rowId xmlns:a16="http://schemas.microsoft.com/office/drawing/2014/main" xmlns="" val="10004"/>
                  </a:ext>
                </a:extLst>
              </a:tr>
              <a:tr h="370840">
                <a:tc>
                  <a:txBody>
                    <a:bodyPr/>
                    <a:lstStyle/>
                    <a:p>
                      <a:r>
                        <a:rPr lang="ja-JP" altLang="en-US" sz="1800" dirty="0" smtClean="0"/>
                        <a:t>メソッド実行回数 </a:t>
                      </a:r>
                      <a:endParaRPr kumimoji="1" lang="ja-JP" altLang="en-US" dirty="0"/>
                    </a:p>
                  </a:txBody>
                  <a:tcPr/>
                </a:tc>
                <a:tc>
                  <a:txBody>
                    <a:bodyPr/>
                    <a:lstStyle/>
                    <a:p>
                      <a:r>
                        <a:rPr lang="en-US" altLang="ja-JP" sz="1800" dirty="0" smtClean="0"/>
                        <a:t>17,319,055</a:t>
                      </a:r>
                      <a:endParaRPr kumimoji="1" lang="ja-JP" altLang="en-US" dirty="0"/>
                    </a:p>
                  </a:txBody>
                  <a:tcPr/>
                </a:tc>
                <a:tc>
                  <a:txBody>
                    <a:bodyPr/>
                    <a:lstStyle/>
                    <a:p>
                      <a:r>
                        <a:rPr lang="en-US" altLang="ja-JP" sz="1800" dirty="0" smtClean="0"/>
                        <a:t>26,551,919</a:t>
                      </a:r>
                      <a:endParaRPr kumimoji="1" lang="ja-JP" altLang="en-US" dirty="0"/>
                    </a:p>
                  </a:txBody>
                  <a:tcPr/>
                </a:tc>
                <a:extLst>
                  <a:ext uri="{0D108BD9-81ED-4DB2-BD59-A6C34878D82A}">
                    <a16:rowId xmlns:a16="http://schemas.microsoft.com/office/drawing/2014/main" xmlns="" val="1000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800" dirty="0" smtClean="0"/>
                        <a:t>バイトコード命令の実行回数</a:t>
                      </a:r>
                    </a:p>
                    <a:p>
                      <a:endParaRPr kumimoji="1" lang="ja-JP" altLang="en-US" dirty="0"/>
                    </a:p>
                  </a:txBody>
                  <a:tcPr/>
                </a:tc>
                <a:tc>
                  <a:txBody>
                    <a:bodyPr/>
                    <a:lstStyle/>
                    <a:p>
                      <a:r>
                        <a:rPr lang="en-US" altLang="ja-JP" sz="1800" dirty="0" smtClean="0"/>
                        <a:t>1,718,872,577</a:t>
                      </a:r>
                      <a:endParaRPr kumimoji="1" lang="ja-JP" altLang="en-US" dirty="0"/>
                    </a:p>
                  </a:txBody>
                  <a:tcPr/>
                </a:tc>
                <a:tc>
                  <a:txBody>
                    <a:bodyPr/>
                    <a:lstStyle/>
                    <a:p>
                      <a:pPr marL="0" indent="0">
                        <a:buNone/>
                      </a:pPr>
                      <a:r>
                        <a:rPr lang="en-US" altLang="ja-JP" sz="1800" dirty="0" smtClean="0"/>
                        <a:t>490,858,445</a:t>
                      </a:r>
                      <a:endParaRPr kumimoji="1" lang="ja-JP" altLang="en-US" sz="1800" dirty="0"/>
                    </a:p>
                  </a:txBody>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7432474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Capture</a:t>
            </a:r>
            <a:r>
              <a:rPr kumimoji="1" lang="ja-JP" altLang="en-US" dirty="0" smtClean="0"/>
              <a:t> </a:t>
            </a:r>
            <a:r>
              <a:rPr kumimoji="1" lang="en-US" altLang="ja-JP" dirty="0" smtClean="0"/>
              <a:t>and</a:t>
            </a:r>
            <a:r>
              <a:rPr kumimoji="1" lang="ja-JP" altLang="en-US" dirty="0" smtClean="0"/>
              <a:t> </a:t>
            </a:r>
            <a:r>
              <a:rPr kumimoji="1" lang="en-US" altLang="ja-JP" dirty="0" smtClean="0"/>
              <a:t>Replay</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こまかいことを</a:t>
            </a:r>
            <a:r>
              <a:rPr lang="ja-JP" altLang="en-US" dirty="0" err="1" smtClean="0"/>
              <a:t>するの</a:t>
            </a:r>
            <a:r>
              <a:rPr lang="ja-JP" altLang="en-US" dirty="0" smtClean="0"/>
              <a:t>はめんどくさいので全部取る</a:t>
            </a:r>
            <a:endParaRPr lang="en-US" altLang="ja-JP" dirty="0" smtClean="0"/>
          </a:p>
          <a:p>
            <a:endParaRPr lang="en-US" altLang="ja-JP" sz="2800" dirty="0"/>
          </a:p>
          <a:p>
            <a:r>
              <a:rPr lang="ja-JP" altLang="en-US" sz="2800" dirty="0" smtClean="0"/>
              <a:t>ステップ実行するより，クラッシュしたところから戻っていくといい</a:t>
            </a:r>
            <a:endParaRPr lang="en-US" altLang="ja-JP" sz="2800" dirty="0" smtClean="0"/>
          </a:p>
          <a:p>
            <a:pPr lvl="1"/>
            <a:r>
              <a:rPr lang="ja-JP" altLang="en-US" sz="2400" dirty="0" smtClean="0"/>
              <a:t>逆方向ステップ実行</a:t>
            </a:r>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39</a:t>
            </a:fld>
            <a:endParaRPr lang="en-US" altLang="ja-JP"/>
          </a:p>
        </p:txBody>
      </p:sp>
      <p:sp>
        <p:nvSpPr>
          <p:cNvPr id="5" name="テキスト ボックス 85"/>
          <p:cNvSpPr txBox="1"/>
          <p:nvPr/>
        </p:nvSpPr>
        <p:spPr>
          <a:xfrm>
            <a:off x="815052" y="5587878"/>
            <a:ext cx="7766379" cy="62956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de-DE" altLang="ja-JP" sz="1200" dirty="0" smtClean="0"/>
              <a:t>[2] Siegmund</a:t>
            </a:r>
            <a:r>
              <a:rPr lang="de-DE" altLang="ja-JP" sz="1200" dirty="0"/>
              <a:t>, B., Perscheid, M., Taeumel, M. and </a:t>
            </a:r>
            <a:r>
              <a:rPr lang="de-DE" altLang="ja-JP" sz="1200" dirty="0" smtClean="0"/>
              <a:t>Hirschfeld,</a:t>
            </a:r>
            <a:r>
              <a:rPr lang="en-US" altLang="ja-JP" sz="1200" dirty="0" smtClean="0"/>
              <a:t>R</a:t>
            </a:r>
            <a:r>
              <a:rPr lang="en-US" altLang="ja-JP" sz="1200" dirty="0"/>
              <a:t>.: Studying the Advancement in Debugging Practice </a:t>
            </a:r>
            <a:r>
              <a:rPr lang="en-US" altLang="ja-JP" sz="1200" dirty="0" err="1" smtClean="0"/>
              <a:t>ofProfessional</a:t>
            </a:r>
            <a:r>
              <a:rPr lang="en-US" altLang="ja-JP" sz="1200" dirty="0" smtClean="0"/>
              <a:t> </a:t>
            </a:r>
            <a:r>
              <a:rPr lang="en-US" altLang="ja-JP" sz="1200" dirty="0"/>
              <a:t>Software Developers, </a:t>
            </a:r>
            <a:r>
              <a:rPr lang="en-US" altLang="ja-JP" sz="1200" i="1" dirty="0"/>
              <a:t>Proceedings of </a:t>
            </a:r>
            <a:r>
              <a:rPr lang="en-US" altLang="ja-JP" sz="1200" i="1" dirty="0" smtClean="0"/>
              <a:t>Inter-national </a:t>
            </a:r>
            <a:r>
              <a:rPr lang="en-US" altLang="ja-JP" sz="1200" i="1" dirty="0"/>
              <a:t>Workshop on Program Debugging</a:t>
            </a:r>
            <a:r>
              <a:rPr lang="en-US" altLang="ja-JP" sz="1200" dirty="0"/>
              <a:t>, pp. </a:t>
            </a:r>
            <a:r>
              <a:rPr lang="en-US" altLang="ja-JP" sz="1200" dirty="0" smtClean="0"/>
              <a:t>269-274(2014</a:t>
            </a:r>
            <a:r>
              <a:rPr lang="en-US" altLang="ja-JP" sz="1200" dirty="0"/>
              <a:t>).</a:t>
            </a:r>
            <a:endParaRPr kumimoji="1" lang="ja-JP" altLang="en-US" sz="1200" dirty="0"/>
          </a:p>
        </p:txBody>
      </p:sp>
    </p:spTree>
    <p:extLst>
      <p:ext uri="{BB962C8B-B14F-4D97-AF65-F5344CB8AC3E}">
        <p14:creationId xmlns:p14="http://schemas.microsoft.com/office/powerpoint/2010/main" val="13580219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問題点のまとめ</a:t>
            </a:r>
            <a:endParaRPr lang="ja-JP" altLang="en-US" dirty="0"/>
          </a:p>
        </p:txBody>
      </p:sp>
      <p:sp>
        <p:nvSpPr>
          <p:cNvPr id="3" name="コンテンツ プレースホルダー 2"/>
          <p:cNvSpPr>
            <a:spLocks noGrp="1"/>
          </p:cNvSpPr>
          <p:nvPr>
            <p:ph idx="1"/>
          </p:nvPr>
        </p:nvSpPr>
        <p:spPr>
          <a:xfrm>
            <a:off x="448056" y="1600200"/>
            <a:ext cx="8686800" cy="4525963"/>
          </a:xfrm>
        </p:spPr>
        <p:txBody>
          <a:bodyPr/>
          <a:lstStyle/>
          <a:p>
            <a:r>
              <a:rPr lang="ja-JP" altLang="en-US" sz="2800" dirty="0" smtClean="0"/>
              <a:t>通常のロギングは十分な情報が得られるとは限らない</a:t>
            </a:r>
            <a:endParaRPr lang="en-US" altLang="ja-JP" sz="2800" dirty="0" smtClean="0"/>
          </a:p>
          <a:p>
            <a:r>
              <a:rPr lang="ja-JP" altLang="en-US" sz="2800" dirty="0" smtClean="0"/>
              <a:t>網羅的なロギングを行うと，記録量の制御が難しい</a:t>
            </a:r>
            <a:endParaRPr lang="en-US" altLang="ja-JP" sz="2800" dirty="0" smtClean="0"/>
          </a:p>
          <a:p>
            <a:pPr marL="0" indent="0">
              <a:buNone/>
            </a:pPr>
            <a:endParaRPr lang="en-US" altLang="ja-JP" sz="2800" dirty="0" smtClean="0"/>
          </a:p>
          <a:p>
            <a:r>
              <a:rPr lang="ja-JP" altLang="en-US" sz="2800" dirty="0" smtClean="0"/>
              <a:t>効果的なデバッグには，命令</a:t>
            </a:r>
            <a:r>
              <a:rPr lang="ja-JP" altLang="en-US" sz="2800" dirty="0"/>
              <a:t>の実行順序や変数の値の</a:t>
            </a:r>
            <a:r>
              <a:rPr lang="ja-JP" altLang="en-US" sz="2800" dirty="0" smtClean="0"/>
              <a:t>観測が重要である</a:t>
            </a:r>
            <a:r>
              <a:rPr lang="en-US" altLang="ja-JP" sz="2000" dirty="0" smtClean="0"/>
              <a:t>[2</a:t>
            </a:r>
            <a:r>
              <a:rPr lang="en-US" altLang="ja-JP" sz="2000" dirty="0" smtClean="0"/>
              <a:t>]</a:t>
            </a:r>
            <a:endParaRPr lang="en-US" altLang="ja-JP" sz="2800" dirty="0"/>
          </a:p>
          <a:p>
            <a:pPr marL="0" indent="0">
              <a:buNone/>
            </a:pPr>
            <a:endParaRPr lang="en-US" altLang="ja-JP" sz="2800" dirty="0" smtClean="0"/>
          </a:p>
          <a:p>
            <a:pPr marL="0" indent="0">
              <a:buNone/>
            </a:pPr>
            <a:r>
              <a:rPr lang="ja-JP" altLang="en-US" sz="2800" dirty="0" smtClean="0"/>
              <a:t>→記録量を制御可能としたうえで，実行中の様々</a:t>
            </a:r>
            <a:r>
              <a:rPr lang="ja-JP" altLang="en-US" sz="2800" dirty="0"/>
              <a:t>な時点</a:t>
            </a:r>
            <a:r>
              <a:rPr lang="ja-JP" altLang="en-US" sz="2800" dirty="0" smtClean="0"/>
              <a:t>での条件分岐や変数の値を収集可能な記録手法が</a:t>
            </a:r>
            <a:r>
              <a:rPr lang="en-US" altLang="ja-JP" sz="2800" dirty="0" smtClean="0"/>
              <a:t/>
            </a:r>
            <a:br>
              <a:rPr lang="en-US" altLang="ja-JP" sz="2800" dirty="0" smtClean="0"/>
            </a:br>
            <a:r>
              <a:rPr lang="ja-JP" altLang="en-US" sz="2800" dirty="0" smtClean="0"/>
              <a:t>求められる</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a:t>
            </a:fld>
            <a:endParaRPr lang="en-US" altLang="ja-JP"/>
          </a:p>
        </p:txBody>
      </p:sp>
      <p:sp>
        <p:nvSpPr>
          <p:cNvPr id="5" name="テキスト ボックス 85"/>
          <p:cNvSpPr txBox="1"/>
          <p:nvPr/>
        </p:nvSpPr>
        <p:spPr>
          <a:xfrm>
            <a:off x="763942" y="6006261"/>
            <a:ext cx="7766379" cy="446925"/>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200" dirty="0" smtClean="0"/>
              <a:t>[2] </a:t>
            </a:r>
            <a:r>
              <a:rPr lang="en-US" altLang="ja-JP" sz="1200" dirty="0" err="1"/>
              <a:t>Diomidis</a:t>
            </a:r>
            <a:r>
              <a:rPr lang="en-US" altLang="ja-JP" sz="1200" dirty="0"/>
              <a:t> </a:t>
            </a:r>
            <a:r>
              <a:rPr lang="en-US" altLang="ja-JP" sz="1200" dirty="0" err="1" smtClean="0"/>
              <a:t>Spinellis.Effective</a:t>
            </a:r>
            <a:r>
              <a:rPr lang="en-US" altLang="ja-JP" sz="1200" dirty="0" smtClean="0"/>
              <a:t> </a:t>
            </a:r>
            <a:r>
              <a:rPr lang="en-US" altLang="ja-JP" sz="1200" dirty="0"/>
              <a:t>Debugging: 66 </a:t>
            </a:r>
            <a:r>
              <a:rPr lang="en-US" altLang="ja-JP" sz="1200" dirty="0" err="1"/>
              <a:t>Speci</a:t>
            </a:r>
            <a:r>
              <a:rPr lang="en-US" altLang="ja-JP" sz="1200" dirty="0"/>
              <a:t> c Ways to Debug Software </a:t>
            </a:r>
            <a:r>
              <a:rPr lang="en-US" altLang="ja-JP" sz="1200" dirty="0" smtClean="0"/>
              <a:t>and Systems. </a:t>
            </a:r>
            <a:r>
              <a:rPr lang="en-US" altLang="ja-JP" sz="1200" dirty="0"/>
              <a:t>Addison-Wesley Professional, 2016.</a:t>
            </a:r>
          </a:p>
          <a:p>
            <a:r>
              <a:rPr lang="ja-JP" altLang="en-US" sz="1200" dirty="0" smtClean="0"/>
              <a:t>　</a:t>
            </a:r>
            <a:endParaRPr kumimoji="1" lang="ja-JP" altLang="en-US" sz="1200" dirty="0"/>
          </a:p>
        </p:txBody>
      </p:sp>
    </p:spTree>
    <p:extLst>
      <p:ext uri="{BB962C8B-B14F-4D97-AF65-F5344CB8AC3E}">
        <p14:creationId xmlns:p14="http://schemas.microsoft.com/office/powerpoint/2010/main" val="3866826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6700" y="274638"/>
            <a:ext cx="9067300" cy="1143000"/>
          </a:xfrm>
        </p:spPr>
        <p:txBody>
          <a:bodyPr/>
          <a:lstStyle/>
          <a:p>
            <a:r>
              <a:rPr kumimoji="1" lang="ja-JP" altLang="en-US" dirty="0" smtClean="0"/>
              <a:t>デバッグにおける実行トレースの利用</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40</a:t>
            </a:fld>
            <a:endParaRPr lang="en-US" altLang="ja-JP" dirty="0"/>
          </a:p>
        </p:txBody>
      </p:sp>
      <p:sp>
        <p:nvSpPr>
          <p:cNvPr id="7" name="正方形/長方形 6"/>
          <p:cNvSpPr/>
          <p:nvPr/>
        </p:nvSpPr>
        <p:spPr>
          <a:xfrm>
            <a:off x="367004" y="1648835"/>
            <a:ext cx="3794449" cy="434763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21  var1=</a:t>
            </a:r>
            <a:r>
              <a:rPr lang="en-US" altLang="ja-JP" sz="2000" dirty="0" err="1" smtClean="0">
                <a:solidFill>
                  <a:schemeClr val="tx1"/>
                </a:solidFill>
              </a:rPr>
              <a:t>func</a:t>
            </a:r>
            <a:r>
              <a:rPr lang="en-US" altLang="ja-JP" sz="2000" dirty="0" smtClean="0">
                <a:solidFill>
                  <a:schemeClr val="tx1"/>
                </a:solidFill>
              </a:rPr>
              <a:t>();  //</a:t>
            </a:r>
            <a:r>
              <a:rPr lang="ja-JP" altLang="en-US" sz="2000" dirty="0" smtClean="0">
                <a:solidFill>
                  <a:schemeClr val="tx1"/>
                </a:solidFill>
              </a:rPr>
              <a:t>バグ埋め込み</a:t>
            </a:r>
            <a:endParaRPr lang="en-US" altLang="ja-JP" sz="2000" dirty="0" smtClean="0">
              <a:solidFill>
                <a:schemeClr val="tx1"/>
              </a:solidFill>
            </a:endParaRPr>
          </a:p>
          <a:p>
            <a:r>
              <a:rPr lang="en-US" altLang="ja-JP" sz="2000" dirty="0" smtClean="0">
                <a:solidFill>
                  <a:schemeClr val="tx1"/>
                </a:solidFill>
              </a:rPr>
              <a:t>22  if(var1&gt;0){</a:t>
            </a:r>
            <a:endParaRPr lang="en-US" altLang="ja-JP" sz="2000" b="1" dirty="0" smtClean="0">
              <a:solidFill>
                <a:schemeClr val="tx1"/>
              </a:solidFill>
            </a:endParaRPr>
          </a:p>
          <a:p>
            <a:r>
              <a:rPr lang="en-US" altLang="ja-JP" sz="2000" dirty="0" smtClean="0">
                <a:solidFill>
                  <a:schemeClr val="tx1"/>
                </a:solidFill>
              </a:rPr>
              <a:t>23    var2=…</a:t>
            </a:r>
          </a:p>
          <a:p>
            <a:r>
              <a:rPr lang="en-US" altLang="ja-JP" sz="2000" dirty="0" smtClean="0">
                <a:solidFill>
                  <a:schemeClr val="tx1"/>
                </a:solidFill>
              </a:rPr>
              <a:t>24  }else if(var1==0){</a:t>
            </a:r>
          </a:p>
          <a:p>
            <a:r>
              <a:rPr lang="en-US" altLang="ja-JP" sz="2000" dirty="0" smtClean="0">
                <a:solidFill>
                  <a:schemeClr val="tx1"/>
                </a:solidFill>
              </a:rPr>
              <a:t>25    var2=…</a:t>
            </a:r>
          </a:p>
          <a:p>
            <a:r>
              <a:rPr lang="en-US" altLang="ja-JP" sz="2000" dirty="0" smtClean="0">
                <a:solidFill>
                  <a:schemeClr val="tx1"/>
                </a:solidFill>
              </a:rPr>
              <a:t>26  }else{</a:t>
            </a:r>
          </a:p>
          <a:p>
            <a:r>
              <a:rPr lang="en-US" altLang="ja-JP" sz="2000" dirty="0" smtClean="0">
                <a:solidFill>
                  <a:schemeClr val="tx1"/>
                </a:solidFill>
              </a:rPr>
              <a:t>27    var2=…</a:t>
            </a:r>
          </a:p>
          <a:p>
            <a:pPr marL="457200" indent="-457200">
              <a:buAutoNum type="arabicPlain" startAt="28"/>
            </a:pPr>
            <a:r>
              <a:rPr lang="en-US" altLang="ja-JP" sz="2000" dirty="0" smtClean="0">
                <a:solidFill>
                  <a:schemeClr val="tx1"/>
                </a:solidFill>
              </a:rPr>
              <a:t>}</a:t>
            </a:r>
          </a:p>
          <a:p>
            <a:r>
              <a:rPr lang="en-US" altLang="ja-JP" sz="2000" dirty="0" smtClean="0">
                <a:solidFill>
                  <a:schemeClr val="tx1"/>
                </a:solidFill>
              </a:rPr>
              <a:t>29  for(</a:t>
            </a:r>
            <a:r>
              <a:rPr lang="en-US" altLang="ja-JP" sz="2000" dirty="0" err="1" smtClean="0">
                <a:solidFill>
                  <a:schemeClr val="tx1"/>
                </a:solidFill>
              </a:rPr>
              <a:t>int</a:t>
            </a:r>
            <a:r>
              <a:rPr lang="en-US" altLang="ja-JP" sz="2000" dirty="0" smtClean="0">
                <a:solidFill>
                  <a:schemeClr val="tx1"/>
                </a:solidFill>
              </a:rPr>
              <a:t> </a:t>
            </a:r>
            <a:r>
              <a:rPr lang="en-US" altLang="ja-JP" sz="2000" dirty="0" err="1" smtClean="0">
                <a:solidFill>
                  <a:schemeClr val="tx1"/>
                </a:solidFill>
              </a:rPr>
              <a:t>i</a:t>
            </a:r>
            <a:r>
              <a:rPr lang="en-US" altLang="ja-JP" sz="2000" dirty="0" smtClean="0">
                <a:solidFill>
                  <a:schemeClr val="tx1"/>
                </a:solidFill>
              </a:rPr>
              <a:t>=0;i&lt;10000;i++){</a:t>
            </a:r>
          </a:p>
          <a:p>
            <a:pPr marL="457200" indent="-457200">
              <a:buAutoNum type="arabicPlain" startAt="30"/>
            </a:pPr>
            <a:r>
              <a:rPr lang="en-US" altLang="ja-JP" sz="2000" dirty="0" smtClean="0">
                <a:solidFill>
                  <a:schemeClr val="tx1"/>
                </a:solidFill>
              </a:rPr>
              <a:t>…</a:t>
            </a:r>
          </a:p>
          <a:p>
            <a:r>
              <a:rPr lang="en-US" altLang="ja-JP" sz="2000" dirty="0" smtClean="0">
                <a:solidFill>
                  <a:schemeClr val="tx1"/>
                </a:solidFill>
              </a:rPr>
              <a:t>31  }</a:t>
            </a:r>
          </a:p>
          <a:p>
            <a:r>
              <a:rPr lang="en-US" altLang="ja-JP" sz="2000" dirty="0" smtClean="0">
                <a:solidFill>
                  <a:schemeClr val="tx1"/>
                </a:solidFill>
              </a:rPr>
              <a:t>32  </a:t>
            </a:r>
            <a:r>
              <a:rPr lang="en-US" altLang="ja-JP" sz="2000" dirty="0" err="1" smtClean="0">
                <a:solidFill>
                  <a:schemeClr val="tx1"/>
                </a:solidFill>
              </a:rPr>
              <a:t>System.out.println</a:t>
            </a:r>
            <a:r>
              <a:rPr lang="en-US" altLang="ja-JP" sz="2000" dirty="0" smtClean="0">
                <a:solidFill>
                  <a:schemeClr val="tx1"/>
                </a:solidFill>
              </a:rPr>
              <a:t>(var2);</a:t>
            </a:r>
          </a:p>
        </p:txBody>
      </p:sp>
      <p:sp>
        <p:nvSpPr>
          <p:cNvPr id="9" name="コンテンツ プレースホルダー 2"/>
          <p:cNvSpPr txBox="1">
            <a:spLocks/>
          </p:cNvSpPr>
          <p:nvPr/>
        </p:nvSpPr>
        <p:spPr bwMode="auto">
          <a:xfrm>
            <a:off x="4752392" y="1546629"/>
            <a:ext cx="3227832" cy="51077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800" kern="0" dirty="0" smtClean="0"/>
              <a:t>実行トレース</a:t>
            </a:r>
            <a:endParaRPr lang="en-US" altLang="ja-JP" sz="2800" kern="0" dirty="0" smtClean="0"/>
          </a:p>
        </p:txBody>
      </p:sp>
      <p:sp>
        <p:nvSpPr>
          <p:cNvPr id="10" name="正方形/長方形 9"/>
          <p:cNvSpPr/>
          <p:nvPr/>
        </p:nvSpPr>
        <p:spPr>
          <a:xfrm>
            <a:off x="4936497" y="2057400"/>
            <a:ext cx="3812216" cy="23968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PUT var1 line21 </a:t>
            </a:r>
            <a:r>
              <a:rPr lang="en-US" altLang="ja-JP" sz="2000" dirty="0" err="1" smtClean="0">
                <a:solidFill>
                  <a:schemeClr val="tx1"/>
                </a:solidFill>
              </a:rPr>
              <a:t>val</a:t>
            </a:r>
            <a:r>
              <a:rPr lang="en-US" altLang="ja-JP" sz="2000" dirty="0" smtClean="0">
                <a:solidFill>
                  <a:schemeClr val="tx1"/>
                </a:solidFill>
              </a:rPr>
              <a:t>=0</a:t>
            </a:r>
            <a:endParaRPr lang="en-US" altLang="ja-JP" sz="2000" dirty="0">
              <a:solidFill>
                <a:schemeClr val="tx1"/>
              </a:solidFill>
            </a:endParaRPr>
          </a:p>
          <a:p>
            <a:r>
              <a:rPr lang="en-US" altLang="ja-JP" sz="2000" dirty="0" smtClean="0">
                <a:solidFill>
                  <a:schemeClr val="tx1"/>
                </a:solidFill>
              </a:rPr>
              <a:t>GET var1 line22 </a:t>
            </a:r>
            <a:r>
              <a:rPr lang="en-US" altLang="ja-JP" sz="2000" dirty="0" err="1" smtClean="0">
                <a:solidFill>
                  <a:schemeClr val="tx1"/>
                </a:solidFill>
              </a:rPr>
              <a:t>val</a:t>
            </a:r>
            <a:r>
              <a:rPr lang="en-US" altLang="ja-JP" sz="2000" dirty="0" smtClean="0">
                <a:solidFill>
                  <a:schemeClr val="tx1"/>
                </a:solidFill>
              </a:rPr>
              <a:t>=0</a:t>
            </a:r>
          </a:p>
          <a:p>
            <a:r>
              <a:rPr lang="en-US" altLang="ja-JP" sz="2000" dirty="0">
                <a:solidFill>
                  <a:schemeClr val="tx1"/>
                </a:solidFill>
              </a:rPr>
              <a:t>GET var1 </a:t>
            </a:r>
            <a:r>
              <a:rPr lang="en-US" altLang="ja-JP" sz="2000" dirty="0" smtClean="0">
                <a:solidFill>
                  <a:schemeClr val="tx1"/>
                </a:solidFill>
              </a:rPr>
              <a:t>line24 </a:t>
            </a:r>
            <a:r>
              <a:rPr lang="en-US" altLang="ja-JP" sz="2000" dirty="0" err="1">
                <a:solidFill>
                  <a:schemeClr val="tx1"/>
                </a:solidFill>
              </a:rPr>
              <a:t>val</a:t>
            </a:r>
            <a:r>
              <a:rPr lang="en-US" altLang="ja-JP" sz="2000" dirty="0">
                <a:solidFill>
                  <a:schemeClr val="tx1"/>
                </a:solidFill>
              </a:rPr>
              <a:t>=0</a:t>
            </a:r>
          </a:p>
          <a:p>
            <a:endParaRPr lang="en-US" altLang="ja-JP" sz="2000" dirty="0" smtClean="0">
              <a:solidFill>
                <a:schemeClr val="tx1"/>
              </a:solidFill>
            </a:endParaRPr>
          </a:p>
          <a:p>
            <a:r>
              <a:rPr lang="en-US" altLang="ja-JP" sz="2000" dirty="0" smtClean="0">
                <a:solidFill>
                  <a:schemeClr val="tx1"/>
                </a:solidFill>
              </a:rPr>
              <a:t>…</a:t>
            </a:r>
          </a:p>
          <a:p>
            <a:r>
              <a:rPr lang="en-US" altLang="ja-JP" sz="2000" dirty="0" smtClean="0">
                <a:solidFill>
                  <a:schemeClr val="tx1"/>
                </a:solidFill>
              </a:rPr>
              <a:t>GET var2 line32 </a:t>
            </a:r>
            <a:r>
              <a:rPr lang="en-US" altLang="ja-JP" sz="2000" dirty="0" err="1" smtClean="0">
                <a:solidFill>
                  <a:schemeClr val="tx1"/>
                </a:solidFill>
              </a:rPr>
              <a:t>val</a:t>
            </a:r>
            <a:r>
              <a:rPr lang="en-US" altLang="ja-JP" sz="2000" dirty="0" smtClean="0">
                <a:solidFill>
                  <a:schemeClr val="tx1"/>
                </a:solidFill>
              </a:rPr>
              <a:t>=1000</a:t>
            </a:r>
            <a:endParaRPr lang="en-US" altLang="ja-JP" sz="2000" dirty="0">
              <a:solidFill>
                <a:schemeClr val="tx1"/>
              </a:solidFill>
            </a:endParaRPr>
          </a:p>
        </p:txBody>
      </p:sp>
    </p:spTree>
    <p:extLst>
      <p:ext uri="{BB962C8B-B14F-4D97-AF65-F5344CB8AC3E}">
        <p14:creationId xmlns:p14="http://schemas.microsoft.com/office/powerpoint/2010/main" val="36270472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6700" y="274638"/>
            <a:ext cx="9067300" cy="1143000"/>
          </a:xfrm>
        </p:spPr>
        <p:txBody>
          <a:bodyPr/>
          <a:lstStyle/>
          <a:p>
            <a:r>
              <a:rPr kumimoji="1" lang="ja-JP" altLang="en-US" dirty="0" smtClean="0"/>
              <a:t>デバッグにおける実行トレースの利用</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41</a:t>
            </a:fld>
            <a:endParaRPr lang="en-US" altLang="ja-JP" dirty="0"/>
          </a:p>
        </p:txBody>
      </p:sp>
      <p:sp>
        <p:nvSpPr>
          <p:cNvPr id="7" name="正方形/長方形 6"/>
          <p:cNvSpPr/>
          <p:nvPr/>
        </p:nvSpPr>
        <p:spPr>
          <a:xfrm>
            <a:off x="367004" y="1648835"/>
            <a:ext cx="3794449" cy="434763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21  …  //</a:t>
            </a:r>
            <a:r>
              <a:rPr lang="ja-JP" altLang="en-US" sz="2000" dirty="0" smtClean="0">
                <a:solidFill>
                  <a:schemeClr val="tx1"/>
                </a:solidFill>
              </a:rPr>
              <a:t>バグ埋め込み</a:t>
            </a:r>
            <a:endParaRPr lang="en-US" altLang="ja-JP" sz="2000" dirty="0" smtClean="0">
              <a:solidFill>
                <a:schemeClr val="tx1"/>
              </a:solidFill>
            </a:endParaRPr>
          </a:p>
          <a:p>
            <a:r>
              <a:rPr lang="en-US" altLang="ja-JP" sz="2000" dirty="0" smtClean="0">
                <a:solidFill>
                  <a:schemeClr val="tx1"/>
                </a:solidFill>
              </a:rPr>
              <a:t>22  if(</a:t>
            </a:r>
            <a:r>
              <a:rPr lang="ja-JP" altLang="en-US" sz="2000" dirty="0" smtClean="0">
                <a:solidFill>
                  <a:schemeClr val="tx1"/>
                </a:solidFill>
              </a:rPr>
              <a:t>条件文</a:t>
            </a:r>
            <a:r>
              <a:rPr lang="en-US" altLang="ja-JP" sz="2000" dirty="0" smtClean="0">
                <a:solidFill>
                  <a:schemeClr val="tx1"/>
                </a:solidFill>
              </a:rPr>
              <a:t>){</a:t>
            </a:r>
            <a:endParaRPr lang="en-US" altLang="ja-JP" sz="2000" b="1" dirty="0" smtClean="0">
              <a:solidFill>
                <a:schemeClr val="tx1"/>
              </a:solidFill>
            </a:endParaRPr>
          </a:p>
          <a:p>
            <a:r>
              <a:rPr lang="en-US" altLang="ja-JP" sz="2000" dirty="0" smtClean="0">
                <a:solidFill>
                  <a:schemeClr val="tx1"/>
                </a:solidFill>
              </a:rPr>
              <a:t>23    …</a:t>
            </a:r>
          </a:p>
          <a:p>
            <a:r>
              <a:rPr lang="en-US" altLang="ja-JP" sz="2000" dirty="0" smtClean="0">
                <a:solidFill>
                  <a:schemeClr val="tx1"/>
                </a:solidFill>
              </a:rPr>
              <a:t>24  }else if(</a:t>
            </a:r>
            <a:r>
              <a:rPr lang="ja-JP" altLang="en-US" sz="2000" dirty="0" smtClean="0">
                <a:solidFill>
                  <a:schemeClr val="tx1"/>
                </a:solidFill>
              </a:rPr>
              <a:t>条件文</a:t>
            </a:r>
            <a:r>
              <a:rPr lang="en-US" altLang="ja-JP" sz="2000" dirty="0" smtClean="0">
                <a:solidFill>
                  <a:schemeClr val="tx1"/>
                </a:solidFill>
              </a:rPr>
              <a:t>){</a:t>
            </a:r>
          </a:p>
          <a:p>
            <a:r>
              <a:rPr lang="en-US" altLang="ja-JP" sz="2000" dirty="0" smtClean="0">
                <a:solidFill>
                  <a:schemeClr val="tx1"/>
                </a:solidFill>
              </a:rPr>
              <a:t>25    …</a:t>
            </a:r>
          </a:p>
          <a:p>
            <a:r>
              <a:rPr lang="en-US" altLang="ja-JP" sz="2000" dirty="0" smtClean="0">
                <a:solidFill>
                  <a:schemeClr val="tx1"/>
                </a:solidFill>
              </a:rPr>
              <a:t>26  }else{</a:t>
            </a:r>
          </a:p>
          <a:p>
            <a:r>
              <a:rPr lang="en-US" altLang="ja-JP" sz="2000" dirty="0" smtClean="0">
                <a:solidFill>
                  <a:schemeClr val="tx1"/>
                </a:solidFill>
              </a:rPr>
              <a:t>27</a:t>
            </a:r>
            <a:r>
              <a:rPr lang="ja-JP" altLang="en-US" sz="2000" dirty="0">
                <a:solidFill>
                  <a:schemeClr val="tx1"/>
                </a:solidFill>
              </a:rPr>
              <a:t> </a:t>
            </a:r>
            <a:r>
              <a:rPr lang="ja-JP" altLang="en-US" sz="2000" dirty="0" smtClean="0">
                <a:solidFill>
                  <a:schemeClr val="tx1"/>
                </a:solidFill>
              </a:rPr>
              <a:t>   </a:t>
            </a:r>
            <a:r>
              <a:rPr lang="en-US" altLang="ja-JP" sz="2000" dirty="0" smtClean="0">
                <a:solidFill>
                  <a:schemeClr val="tx1"/>
                </a:solidFill>
              </a:rPr>
              <a:t>…</a:t>
            </a:r>
          </a:p>
          <a:p>
            <a:r>
              <a:rPr lang="en-US" altLang="ja-JP" sz="2000" dirty="0" smtClean="0">
                <a:solidFill>
                  <a:schemeClr val="tx1"/>
                </a:solidFill>
              </a:rPr>
              <a:t>28  }</a:t>
            </a:r>
          </a:p>
          <a:p>
            <a:r>
              <a:rPr lang="en-US" altLang="ja-JP" sz="2000" dirty="0" smtClean="0">
                <a:solidFill>
                  <a:schemeClr val="tx1"/>
                </a:solidFill>
              </a:rPr>
              <a:t>29  for(</a:t>
            </a:r>
            <a:r>
              <a:rPr lang="en-US" altLang="ja-JP" sz="2000" dirty="0" err="1" smtClean="0">
                <a:solidFill>
                  <a:schemeClr val="tx1"/>
                </a:solidFill>
              </a:rPr>
              <a:t>int</a:t>
            </a:r>
            <a:r>
              <a:rPr lang="en-US" altLang="ja-JP" sz="2000" dirty="0" smtClean="0">
                <a:solidFill>
                  <a:schemeClr val="tx1"/>
                </a:solidFill>
              </a:rPr>
              <a:t> </a:t>
            </a:r>
            <a:r>
              <a:rPr lang="en-US" altLang="ja-JP" sz="2000" dirty="0" err="1" smtClean="0">
                <a:solidFill>
                  <a:schemeClr val="tx1"/>
                </a:solidFill>
              </a:rPr>
              <a:t>i</a:t>
            </a:r>
            <a:r>
              <a:rPr lang="en-US" altLang="ja-JP" sz="2000" dirty="0" smtClean="0">
                <a:solidFill>
                  <a:schemeClr val="tx1"/>
                </a:solidFill>
              </a:rPr>
              <a:t>=0;i&lt;10000;i++){</a:t>
            </a:r>
          </a:p>
          <a:p>
            <a:pPr marL="457200" indent="-457200">
              <a:buAutoNum type="arabicPlain" startAt="30"/>
            </a:pPr>
            <a:r>
              <a:rPr lang="en-US" altLang="ja-JP" sz="2000" dirty="0" smtClean="0">
                <a:solidFill>
                  <a:schemeClr val="tx1"/>
                </a:solidFill>
              </a:rPr>
              <a:t>…</a:t>
            </a:r>
          </a:p>
          <a:p>
            <a:r>
              <a:rPr lang="en-US" altLang="ja-JP" sz="2000" dirty="0" smtClean="0">
                <a:solidFill>
                  <a:schemeClr val="tx1"/>
                </a:solidFill>
              </a:rPr>
              <a:t>31  }</a:t>
            </a:r>
          </a:p>
          <a:p>
            <a:r>
              <a:rPr lang="en-US" altLang="ja-JP" sz="2000" dirty="0" smtClean="0">
                <a:solidFill>
                  <a:schemeClr val="tx1"/>
                </a:solidFill>
              </a:rPr>
              <a:t>32  </a:t>
            </a:r>
            <a:r>
              <a:rPr lang="en-US" altLang="ja-JP" sz="2000" dirty="0" err="1" smtClean="0">
                <a:solidFill>
                  <a:schemeClr val="tx1"/>
                </a:solidFill>
              </a:rPr>
              <a:t>System.out.println</a:t>
            </a:r>
            <a:r>
              <a:rPr lang="en-US" altLang="ja-JP" sz="2000" dirty="0" smtClean="0">
                <a:solidFill>
                  <a:schemeClr val="tx1"/>
                </a:solidFill>
              </a:rPr>
              <a:t>(var2);</a:t>
            </a:r>
          </a:p>
        </p:txBody>
      </p:sp>
      <p:sp>
        <p:nvSpPr>
          <p:cNvPr id="9" name="コンテンツ プレースホルダー 2"/>
          <p:cNvSpPr txBox="1">
            <a:spLocks/>
          </p:cNvSpPr>
          <p:nvPr/>
        </p:nvSpPr>
        <p:spPr bwMode="auto">
          <a:xfrm>
            <a:off x="4752392" y="1546629"/>
            <a:ext cx="3227832" cy="51077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800" kern="0" dirty="0" smtClean="0"/>
              <a:t>実行トレース</a:t>
            </a:r>
            <a:endParaRPr lang="en-US" altLang="ja-JP" sz="2800" kern="0" dirty="0" smtClean="0"/>
          </a:p>
        </p:txBody>
      </p:sp>
      <p:sp>
        <p:nvSpPr>
          <p:cNvPr id="10" name="正方形/長方形 9"/>
          <p:cNvSpPr/>
          <p:nvPr/>
        </p:nvSpPr>
        <p:spPr>
          <a:xfrm>
            <a:off x="4936497" y="2057400"/>
            <a:ext cx="3812216" cy="23968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PUT var1 line21 </a:t>
            </a:r>
            <a:r>
              <a:rPr lang="en-US" altLang="ja-JP" sz="2000" dirty="0" err="1" smtClean="0">
                <a:solidFill>
                  <a:schemeClr val="tx1"/>
                </a:solidFill>
              </a:rPr>
              <a:t>val</a:t>
            </a:r>
            <a:r>
              <a:rPr lang="en-US" altLang="ja-JP" sz="2000" dirty="0" smtClean="0">
                <a:solidFill>
                  <a:schemeClr val="tx1"/>
                </a:solidFill>
              </a:rPr>
              <a:t>=0</a:t>
            </a:r>
            <a:endParaRPr lang="en-US" altLang="ja-JP" sz="2000" dirty="0">
              <a:solidFill>
                <a:schemeClr val="tx1"/>
              </a:solidFill>
            </a:endParaRPr>
          </a:p>
          <a:p>
            <a:r>
              <a:rPr lang="en-US" altLang="ja-JP" sz="2000" dirty="0" smtClean="0">
                <a:solidFill>
                  <a:schemeClr val="tx1"/>
                </a:solidFill>
              </a:rPr>
              <a:t>GET var1 line22 </a:t>
            </a:r>
            <a:r>
              <a:rPr lang="en-US" altLang="ja-JP" sz="2000" dirty="0" err="1" smtClean="0">
                <a:solidFill>
                  <a:schemeClr val="tx1"/>
                </a:solidFill>
              </a:rPr>
              <a:t>val</a:t>
            </a:r>
            <a:r>
              <a:rPr lang="en-US" altLang="ja-JP" sz="2000" dirty="0" smtClean="0">
                <a:solidFill>
                  <a:schemeClr val="tx1"/>
                </a:solidFill>
              </a:rPr>
              <a:t>=0</a:t>
            </a:r>
          </a:p>
          <a:p>
            <a:r>
              <a:rPr lang="en-US" altLang="ja-JP" sz="2000" dirty="0">
                <a:solidFill>
                  <a:schemeClr val="tx1"/>
                </a:solidFill>
              </a:rPr>
              <a:t>GET var1 </a:t>
            </a:r>
            <a:r>
              <a:rPr lang="en-US" altLang="ja-JP" sz="2000" dirty="0" smtClean="0">
                <a:solidFill>
                  <a:schemeClr val="tx1"/>
                </a:solidFill>
              </a:rPr>
              <a:t>line24 </a:t>
            </a:r>
            <a:r>
              <a:rPr lang="en-US" altLang="ja-JP" sz="2000" dirty="0" err="1">
                <a:solidFill>
                  <a:schemeClr val="tx1"/>
                </a:solidFill>
              </a:rPr>
              <a:t>val</a:t>
            </a:r>
            <a:r>
              <a:rPr lang="en-US" altLang="ja-JP" sz="2000" dirty="0">
                <a:solidFill>
                  <a:schemeClr val="tx1"/>
                </a:solidFill>
              </a:rPr>
              <a:t>=0</a:t>
            </a:r>
          </a:p>
          <a:p>
            <a:endParaRPr lang="en-US" altLang="ja-JP" sz="2000" dirty="0" smtClean="0">
              <a:solidFill>
                <a:schemeClr val="tx1"/>
              </a:solidFill>
            </a:endParaRPr>
          </a:p>
          <a:p>
            <a:r>
              <a:rPr lang="en-US" altLang="ja-JP" sz="2000" dirty="0" smtClean="0">
                <a:solidFill>
                  <a:schemeClr val="tx1"/>
                </a:solidFill>
              </a:rPr>
              <a:t>…</a:t>
            </a:r>
          </a:p>
          <a:p>
            <a:r>
              <a:rPr lang="en-US" altLang="ja-JP" sz="2000" dirty="0" smtClean="0">
                <a:solidFill>
                  <a:schemeClr val="tx1"/>
                </a:solidFill>
              </a:rPr>
              <a:t>GET var2 line32 </a:t>
            </a:r>
            <a:r>
              <a:rPr lang="en-US" altLang="ja-JP" sz="2000" dirty="0" err="1" smtClean="0">
                <a:solidFill>
                  <a:schemeClr val="tx1"/>
                </a:solidFill>
              </a:rPr>
              <a:t>val</a:t>
            </a:r>
            <a:r>
              <a:rPr lang="en-US" altLang="ja-JP" sz="2000" dirty="0" smtClean="0">
                <a:solidFill>
                  <a:schemeClr val="tx1"/>
                </a:solidFill>
              </a:rPr>
              <a:t>=1000</a:t>
            </a:r>
            <a:endParaRPr lang="en-US" altLang="ja-JP" sz="2000" dirty="0">
              <a:solidFill>
                <a:schemeClr val="tx1"/>
              </a:solidFill>
            </a:endParaRPr>
          </a:p>
        </p:txBody>
      </p:sp>
    </p:spTree>
    <p:extLst>
      <p:ext uri="{BB962C8B-B14F-4D97-AF65-F5344CB8AC3E}">
        <p14:creationId xmlns:p14="http://schemas.microsoft.com/office/powerpoint/2010/main" val="31583643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6700" y="274638"/>
            <a:ext cx="9067300" cy="1143000"/>
          </a:xfrm>
        </p:spPr>
        <p:txBody>
          <a:bodyPr/>
          <a:lstStyle/>
          <a:p>
            <a:r>
              <a:rPr kumimoji="1" lang="ja-JP" altLang="en-US" dirty="0" smtClean="0"/>
              <a:t>デバッグにおける実行トレースの利用</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42</a:t>
            </a:fld>
            <a:endParaRPr lang="en-US" altLang="ja-JP" dirty="0"/>
          </a:p>
        </p:txBody>
      </p:sp>
      <p:sp>
        <p:nvSpPr>
          <p:cNvPr id="10" name="正方形/長方形 9"/>
          <p:cNvSpPr/>
          <p:nvPr/>
        </p:nvSpPr>
        <p:spPr>
          <a:xfrm>
            <a:off x="3758183" y="2057400"/>
            <a:ext cx="5029471" cy="43525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PUT_STATIC_FIELD </a:t>
            </a:r>
            <a:r>
              <a:rPr lang="en-US" altLang="ja-JP" sz="2000" dirty="0">
                <a:solidFill>
                  <a:schemeClr val="tx1"/>
                </a:solidFill>
              </a:rPr>
              <a:t>var1 line1 </a:t>
            </a:r>
            <a:r>
              <a:rPr lang="en-US" altLang="ja-JP" sz="2000" dirty="0" err="1">
                <a:solidFill>
                  <a:schemeClr val="tx1"/>
                </a:solidFill>
              </a:rPr>
              <a:t>val</a:t>
            </a:r>
            <a:r>
              <a:rPr lang="en-US" altLang="ja-JP" sz="2000" dirty="0">
                <a:solidFill>
                  <a:schemeClr val="tx1"/>
                </a:solidFill>
              </a:rPr>
              <a:t>=0</a:t>
            </a:r>
          </a:p>
          <a:p>
            <a:r>
              <a:rPr lang="en-US" altLang="ja-JP" sz="2000" dirty="0">
                <a:solidFill>
                  <a:schemeClr val="tx1"/>
                </a:solidFill>
              </a:rPr>
              <a:t>GET_STATIC_FIELD var1 line3 </a:t>
            </a:r>
            <a:r>
              <a:rPr lang="en-US" altLang="ja-JP" sz="2000" dirty="0" err="1">
                <a:solidFill>
                  <a:schemeClr val="tx1"/>
                </a:solidFill>
              </a:rPr>
              <a:t>val</a:t>
            </a:r>
            <a:r>
              <a:rPr lang="en-US" altLang="ja-JP" sz="2000" dirty="0">
                <a:solidFill>
                  <a:schemeClr val="tx1"/>
                </a:solidFill>
              </a:rPr>
              <a:t>=0</a:t>
            </a:r>
          </a:p>
          <a:p>
            <a:r>
              <a:rPr lang="en-US" altLang="ja-JP" sz="2000" dirty="0">
                <a:solidFill>
                  <a:schemeClr val="tx1"/>
                </a:solidFill>
              </a:rPr>
              <a:t>PUT_STATIC_FIELD var1 line3 </a:t>
            </a:r>
            <a:r>
              <a:rPr lang="en-US" altLang="ja-JP" sz="2000" dirty="0" err="1">
                <a:solidFill>
                  <a:schemeClr val="tx1"/>
                </a:solidFill>
              </a:rPr>
              <a:t>val</a:t>
            </a:r>
            <a:r>
              <a:rPr lang="en-US" altLang="ja-JP" sz="2000" dirty="0">
                <a:solidFill>
                  <a:schemeClr val="tx1"/>
                </a:solidFill>
              </a:rPr>
              <a:t>=100</a:t>
            </a:r>
          </a:p>
          <a:p>
            <a:r>
              <a:rPr lang="en-US" altLang="ja-JP" sz="2000" dirty="0">
                <a:solidFill>
                  <a:schemeClr val="tx1"/>
                </a:solidFill>
              </a:rPr>
              <a:t>GET_STATIC_FIELD var1 line4 </a:t>
            </a:r>
            <a:r>
              <a:rPr lang="en-US" altLang="ja-JP" sz="2000" dirty="0" err="1">
                <a:solidFill>
                  <a:schemeClr val="tx1"/>
                </a:solidFill>
              </a:rPr>
              <a:t>val</a:t>
            </a:r>
            <a:r>
              <a:rPr lang="en-US" altLang="ja-JP" sz="2000" dirty="0">
                <a:solidFill>
                  <a:schemeClr val="tx1"/>
                </a:solidFill>
              </a:rPr>
              <a:t>=100</a:t>
            </a:r>
          </a:p>
          <a:p>
            <a:r>
              <a:rPr lang="en-US" altLang="ja-JP" sz="2000" dirty="0">
                <a:solidFill>
                  <a:schemeClr val="tx1"/>
                </a:solidFill>
              </a:rPr>
              <a:t>PUT_STATIC_FIELD var1 line4 </a:t>
            </a:r>
            <a:r>
              <a:rPr lang="en-US" altLang="ja-JP" sz="2000" dirty="0" err="1">
                <a:solidFill>
                  <a:schemeClr val="tx1"/>
                </a:solidFill>
              </a:rPr>
              <a:t>val</a:t>
            </a:r>
            <a:r>
              <a:rPr lang="en-US" altLang="ja-JP" sz="2000" dirty="0">
                <a:solidFill>
                  <a:schemeClr val="tx1"/>
                </a:solidFill>
              </a:rPr>
              <a:t>=101</a:t>
            </a:r>
          </a:p>
          <a:p>
            <a:r>
              <a:rPr lang="en-US" altLang="ja-JP" sz="2000" dirty="0">
                <a:solidFill>
                  <a:schemeClr val="tx1"/>
                </a:solidFill>
              </a:rPr>
              <a:t>GET_STATIC_FIELD var1 line3 </a:t>
            </a:r>
            <a:r>
              <a:rPr lang="en-US" altLang="ja-JP" sz="2000" dirty="0" err="1">
                <a:solidFill>
                  <a:schemeClr val="tx1"/>
                </a:solidFill>
              </a:rPr>
              <a:t>val</a:t>
            </a:r>
            <a:r>
              <a:rPr lang="en-US" altLang="ja-JP" sz="2000" dirty="0">
                <a:solidFill>
                  <a:schemeClr val="tx1"/>
                </a:solidFill>
              </a:rPr>
              <a:t>=101</a:t>
            </a:r>
          </a:p>
          <a:p>
            <a:r>
              <a:rPr lang="en-US" altLang="ja-JP" sz="2000" dirty="0">
                <a:solidFill>
                  <a:schemeClr val="tx1"/>
                </a:solidFill>
              </a:rPr>
              <a:t>PUT_STATIC_FIELD var1 line3 </a:t>
            </a:r>
            <a:r>
              <a:rPr lang="en-US" altLang="ja-JP" sz="2000" dirty="0" err="1">
                <a:solidFill>
                  <a:schemeClr val="tx1"/>
                </a:solidFill>
              </a:rPr>
              <a:t>val</a:t>
            </a:r>
            <a:r>
              <a:rPr lang="en-US" altLang="ja-JP" sz="2000" dirty="0">
                <a:solidFill>
                  <a:schemeClr val="tx1"/>
                </a:solidFill>
              </a:rPr>
              <a:t>=201</a:t>
            </a:r>
          </a:p>
          <a:p>
            <a:r>
              <a:rPr lang="en-US" altLang="ja-JP" sz="2000" dirty="0">
                <a:solidFill>
                  <a:schemeClr val="tx1"/>
                </a:solidFill>
              </a:rPr>
              <a:t>GET_STATIC_FIELD var1 line4 </a:t>
            </a:r>
            <a:r>
              <a:rPr lang="en-US" altLang="ja-JP" sz="2000" dirty="0" err="1">
                <a:solidFill>
                  <a:schemeClr val="tx1"/>
                </a:solidFill>
              </a:rPr>
              <a:t>val</a:t>
            </a:r>
            <a:r>
              <a:rPr lang="en-US" altLang="ja-JP" sz="2000" dirty="0">
                <a:solidFill>
                  <a:schemeClr val="tx1"/>
                </a:solidFill>
              </a:rPr>
              <a:t>=201</a:t>
            </a:r>
          </a:p>
          <a:p>
            <a:r>
              <a:rPr lang="en-US" altLang="ja-JP" sz="2000" dirty="0">
                <a:solidFill>
                  <a:schemeClr val="tx1"/>
                </a:solidFill>
              </a:rPr>
              <a:t>PUT_STATIC_FIELD var1 line4 </a:t>
            </a:r>
            <a:r>
              <a:rPr lang="en-US" altLang="ja-JP" sz="2000" dirty="0" err="1">
                <a:solidFill>
                  <a:schemeClr val="tx1"/>
                </a:solidFill>
              </a:rPr>
              <a:t>val</a:t>
            </a:r>
            <a:r>
              <a:rPr lang="en-US" altLang="ja-JP" sz="2000" dirty="0">
                <a:solidFill>
                  <a:schemeClr val="tx1"/>
                </a:solidFill>
              </a:rPr>
              <a:t>=202</a:t>
            </a:r>
          </a:p>
          <a:p>
            <a:r>
              <a:rPr lang="en-US" altLang="ja-JP" sz="2000" dirty="0">
                <a:solidFill>
                  <a:schemeClr val="tx1"/>
                </a:solidFill>
              </a:rPr>
              <a:t>…</a:t>
            </a:r>
          </a:p>
          <a:p>
            <a:r>
              <a:rPr lang="en-US" altLang="ja-JP" sz="2000" dirty="0">
                <a:solidFill>
                  <a:schemeClr val="tx1"/>
                </a:solidFill>
              </a:rPr>
              <a:t>GET_STATIC_FIELD var1 line3 </a:t>
            </a:r>
            <a:r>
              <a:rPr lang="en-US" altLang="ja-JP" sz="2000" dirty="0" err="1">
                <a:solidFill>
                  <a:schemeClr val="tx1"/>
                </a:solidFill>
              </a:rPr>
              <a:t>val</a:t>
            </a:r>
            <a:r>
              <a:rPr lang="en-US" altLang="ja-JP" sz="2000" dirty="0">
                <a:solidFill>
                  <a:schemeClr val="tx1"/>
                </a:solidFill>
              </a:rPr>
              <a:t>=9810</a:t>
            </a:r>
          </a:p>
          <a:p>
            <a:r>
              <a:rPr lang="en-US" altLang="ja-JP" sz="2000" dirty="0">
                <a:solidFill>
                  <a:schemeClr val="tx1"/>
                </a:solidFill>
              </a:rPr>
              <a:t>PUT_STATIC_FIELD var1 line3 </a:t>
            </a:r>
            <a:r>
              <a:rPr lang="en-US" altLang="ja-JP" sz="2000" dirty="0" err="1">
                <a:solidFill>
                  <a:schemeClr val="tx1"/>
                </a:solidFill>
              </a:rPr>
              <a:t>val</a:t>
            </a:r>
            <a:r>
              <a:rPr lang="en-US" altLang="ja-JP" sz="2000" dirty="0">
                <a:solidFill>
                  <a:schemeClr val="tx1"/>
                </a:solidFill>
              </a:rPr>
              <a:t>=9910</a:t>
            </a:r>
          </a:p>
          <a:p>
            <a:r>
              <a:rPr lang="en-US" altLang="ja-JP" sz="2000" dirty="0">
                <a:solidFill>
                  <a:schemeClr val="tx1"/>
                </a:solidFill>
              </a:rPr>
              <a:t>GET_STATIC_FIELD var1 line3 </a:t>
            </a:r>
            <a:r>
              <a:rPr lang="en-US" altLang="ja-JP" sz="2000" dirty="0" err="1">
                <a:solidFill>
                  <a:schemeClr val="tx1"/>
                </a:solidFill>
              </a:rPr>
              <a:t>val</a:t>
            </a:r>
            <a:r>
              <a:rPr lang="en-US" altLang="ja-JP" sz="2000" dirty="0">
                <a:solidFill>
                  <a:schemeClr val="tx1"/>
                </a:solidFill>
              </a:rPr>
              <a:t>=9910</a:t>
            </a:r>
          </a:p>
          <a:p>
            <a:r>
              <a:rPr lang="en-US" altLang="ja-JP" sz="2000" dirty="0" smtClean="0">
                <a:solidFill>
                  <a:schemeClr val="tx1"/>
                </a:solidFill>
              </a:rPr>
              <a:t>PUT_STATIC_FIELD var1 line3 </a:t>
            </a:r>
            <a:r>
              <a:rPr lang="en-US" altLang="ja-JP" sz="2000" dirty="0" err="1" smtClean="0">
                <a:solidFill>
                  <a:schemeClr val="tx1"/>
                </a:solidFill>
              </a:rPr>
              <a:t>val</a:t>
            </a:r>
            <a:r>
              <a:rPr lang="en-US" altLang="ja-JP" sz="2000" dirty="0" smtClean="0">
                <a:solidFill>
                  <a:schemeClr val="tx1"/>
                </a:solidFill>
              </a:rPr>
              <a:t>=10010</a:t>
            </a:r>
            <a:endParaRPr lang="en-US" altLang="ja-JP" sz="2000" dirty="0">
              <a:solidFill>
                <a:schemeClr val="tx1"/>
              </a:solidFill>
            </a:endParaRPr>
          </a:p>
        </p:txBody>
      </p:sp>
      <p:sp>
        <p:nvSpPr>
          <p:cNvPr id="11" name="正方形/長方形 10"/>
          <p:cNvSpPr/>
          <p:nvPr/>
        </p:nvSpPr>
        <p:spPr>
          <a:xfrm>
            <a:off x="355600" y="2066544"/>
            <a:ext cx="3247135" cy="16291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1  static </a:t>
            </a:r>
            <a:r>
              <a:rPr lang="en-US" altLang="ja-JP" sz="2000" dirty="0" err="1" smtClean="0">
                <a:solidFill>
                  <a:schemeClr val="tx1"/>
                </a:solidFill>
              </a:rPr>
              <a:t>int</a:t>
            </a:r>
            <a:r>
              <a:rPr lang="en-US" altLang="ja-JP" sz="2000" dirty="0" smtClean="0">
                <a:solidFill>
                  <a:schemeClr val="tx1"/>
                </a:solidFill>
              </a:rPr>
              <a:t> var1=0;</a:t>
            </a:r>
            <a:endParaRPr lang="en-US" altLang="ja-JP" sz="2000" b="1" dirty="0" smtClean="0">
              <a:solidFill>
                <a:schemeClr val="tx1"/>
              </a:solidFill>
            </a:endParaRPr>
          </a:p>
          <a:p>
            <a:r>
              <a:rPr lang="en-US" altLang="ja-JP" sz="2000" dirty="0" smtClean="0">
                <a:solidFill>
                  <a:schemeClr val="tx1"/>
                </a:solidFill>
              </a:rPr>
              <a:t>2  for(</a:t>
            </a:r>
            <a:r>
              <a:rPr lang="en-US" altLang="ja-JP" sz="2000" dirty="0" err="1" smtClean="0">
                <a:solidFill>
                  <a:schemeClr val="tx1"/>
                </a:solidFill>
              </a:rPr>
              <a:t>int</a:t>
            </a:r>
            <a:r>
              <a:rPr lang="en-US" altLang="ja-JP" sz="2000" dirty="0" smtClean="0">
                <a:solidFill>
                  <a:schemeClr val="tx1"/>
                </a:solidFill>
              </a:rPr>
              <a:t> </a:t>
            </a:r>
            <a:r>
              <a:rPr lang="en-US" altLang="ja-JP" sz="2000" dirty="0" err="1" smtClean="0">
                <a:solidFill>
                  <a:schemeClr val="tx1"/>
                </a:solidFill>
              </a:rPr>
              <a:t>i</a:t>
            </a:r>
            <a:r>
              <a:rPr lang="en-US" altLang="ja-JP" sz="2000" dirty="0" smtClean="0">
                <a:solidFill>
                  <a:schemeClr val="tx1"/>
                </a:solidFill>
              </a:rPr>
              <a:t>=0;i&lt;100;i++){</a:t>
            </a:r>
          </a:p>
          <a:p>
            <a:r>
              <a:rPr lang="en-US" altLang="ja-JP" sz="2000" dirty="0" smtClean="0">
                <a:solidFill>
                  <a:schemeClr val="tx1"/>
                </a:solidFill>
              </a:rPr>
              <a:t>3    var1 += 100;</a:t>
            </a:r>
          </a:p>
          <a:p>
            <a:r>
              <a:rPr lang="en-US" altLang="ja-JP" sz="2000" dirty="0" smtClean="0">
                <a:solidFill>
                  <a:schemeClr val="tx1"/>
                </a:solidFill>
              </a:rPr>
              <a:t>4    if(</a:t>
            </a:r>
            <a:r>
              <a:rPr lang="en-US" altLang="ja-JP" sz="2000" dirty="0" err="1" smtClean="0">
                <a:solidFill>
                  <a:schemeClr val="tx1"/>
                </a:solidFill>
              </a:rPr>
              <a:t>i</a:t>
            </a:r>
            <a:r>
              <a:rPr lang="en-US" altLang="ja-JP" sz="2000" dirty="0" smtClean="0">
                <a:solidFill>
                  <a:schemeClr val="tx1"/>
                </a:solidFill>
              </a:rPr>
              <a:t> &lt; 10) var1++;</a:t>
            </a:r>
            <a:endParaRPr lang="en-US" altLang="ja-JP" sz="2000" dirty="0">
              <a:solidFill>
                <a:schemeClr val="tx1"/>
              </a:solidFill>
            </a:endParaRPr>
          </a:p>
          <a:p>
            <a:r>
              <a:rPr lang="en-US" altLang="ja-JP" sz="2000" dirty="0" smtClean="0">
                <a:solidFill>
                  <a:schemeClr val="tx1"/>
                </a:solidFill>
              </a:rPr>
              <a:t>5  }</a:t>
            </a:r>
          </a:p>
        </p:txBody>
      </p:sp>
      <p:sp>
        <p:nvSpPr>
          <p:cNvPr id="12" name="コンテンツ プレースホルダー 2"/>
          <p:cNvSpPr txBox="1">
            <a:spLocks/>
          </p:cNvSpPr>
          <p:nvPr/>
        </p:nvSpPr>
        <p:spPr bwMode="auto">
          <a:xfrm>
            <a:off x="530350" y="1546629"/>
            <a:ext cx="3227832" cy="51077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800" kern="0" dirty="0" smtClean="0"/>
              <a:t>コード例</a:t>
            </a:r>
            <a:endParaRPr lang="en-US" altLang="ja-JP" sz="2800" kern="0" dirty="0"/>
          </a:p>
        </p:txBody>
      </p:sp>
      <p:sp>
        <p:nvSpPr>
          <p:cNvPr id="14" name="コンテンツ プレースホルダー 2"/>
          <p:cNvSpPr txBox="1">
            <a:spLocks/>
          </p:cNvSpPr>
          <p:nvPr/>
        </p:nvSpPr>
        <p:spPr bwMode="auto">
          <a:xfrm>
            <a:off x="3602735" y="1540193"/>
            <a:ext cx="5724146" cy="5760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en-US" altLang="ja-JP" sz="2400" kern="0" dirty="0" err="1" smtClean="0"/>
              <a:t>SELogger</a:t>
            </a:r>
            <a:r>
              <a:rPr lang="ja-JP" altLang="en-US" sz="2400" kern="0" dirty="0" smtClean="0"/>
              <a:t>のログ</a:t>
            </a:r>
            <a:r>
              <a:rPr lang="en-US" altLang="ja-JP" sz="2400" kern="0" dirty="0" smtClean="0"/>
              <a:t>(</a:t>
            </a:r>
            <a:r>
              <a:rPr lang="ja-JP" altLang="en-US" sz="2400" kern="0" dirty="0" smtClean="0"/>
              <a:t>簡易版：</a:t>
            </a:r>
            <a:r>
              <a:rPr lang="en-US" altLang="ja-JP" sz="2400" kern="0" dirty="0" smtClean="0"/>
              <a:t>var1</a:t>
            </a:r>
            <a:r>
              <a:rPr lang="ja-JP" altLang="en-US" sz="2400" kern="0" dirty="0" smtClean="0"/>
              <a:t>のみ</a:t>
            </a:r>
            <a:r>
              <a:rPr lang="en-US" altLang="ja-JP" sz="2400" kern="0" dirty="0" smtClean="0"/>
              <a:t>)</a:t>
            </a:r>
            <a:endParaRPr lang="en-US" altLang="ja-JP" sz="2400" kern="0" dirty="0"/>
          </a:p>
        </p:txBody>
      </p:sp>
    </p:spTree>
    <p:extLst>
      <p:ext uri="{BB962C8B-B14F-4D97-AF65-F5344CB8AC3E}">
        <p14:creationId xmlns:p14="http://schemas.microsoft.com/office/powerpoint/2010/main" val="8662534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6700" y="274638"/>
            <a:ext cx="9067300" cy="1143000"/>
          </a:xfrm>
        </p:spPr>
        <p:txBody>
          <a:bodyPr/>
          <a:lstStyle/>
          <a:p>
            <a:r>
              <a:rPr kumimoji="1" lang="ja-JP" altLang="en-US" dirty="0" smtClean="0"/>
              <a:t>デバッグにおける実行トレースの利用</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43</a:t>
            </a:fld>
            <a:endParaRPr lang="en-US" altLang="ja-JP" dirty="0"/>
          </a:p>
        </p:txBody>
      </p:sp>
      <p:sp>
        <p:nvSpPr>
          <p:cNvPr id="10" name="正方形/長方形 9"/>
          <p:cNvSpPr/>
          <p:nvPr/>
        </p:nvSpPr>
        <p:spPr>
          <a:xfrm>
            <a:off x="3758183" y="2057400"/>
            <a:ext cx="5029471" cy="43525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PUT_STATIC_FIELD </a:t>
            </a:r>
            <a:r>
              <a:rPr lang="en-US" altLang="ja-JP" sz="2000" dirty="0">
                <a:solidFill>
                  <a:schemeClr val="tx1"/>
                </a:solidFill>
              </a:rPr>
              <a:t>var1 line1 </a:t>
            </a:r>
            <a:r>
              <a:rPr lang="en-US" altLang="ja-JP" sz="2000" dirty="0" err="1">
                <a:solidFill>
                  <a:schemeClr val="tx1"/>
                </a:solidFill>
              </a:rPr>
              <a:t>val</a:t>
            </a:r>
            <a:r>
              <a:rPr lang="en-US" altLang="ja-JP" sz="2000" dirty="0">
                <a:solidFill>
                  <a:schemeClr val="tx1"/>
                </a:solidFill>
              </a:rPr>
              <a:t>=0</a:t>
            </a:r>
          </a:p>
          <a:p>
            <a:r>
              <a:rPr lang="en-US" altLang="ja-JP" sz="2000" dirty="0">
                <a:solidFill>
                  <a:schemeClr val="tx1"/>
                </a:solidFill>
              </a:rPr>
              <a:t>GET_STATIC_FIELD var1 line3 </a:t>
            </a:r>
            <a:r>
              <a:rPr lang="en-US" altLang="ja-JP" sz="2000" dirty="0" err="1">
                <a:solidFill>
                  <a:schemeClr val="tx1"/>
                </a:solidFill>
              </a:rPr>
              <a:t>val</a:t>
            </a:r>
            <a:r>
              <a:rPr lang="en-US" altLang="ja-JP" sz="2000" dirty="0">
                <a:solidFill>
                  <a:schemeClr val="tx1"/>
                </a:solidFill>
              </a:rPr>
              <a:t>=0</a:t>
            </a:r>
          </a:p>
          <a:p>
            <a:r>
              <a:rPr lang="en-US" altLang="ja-JP" sz="2000" dirty="0">
                <a:solidFill>
                  <a:schemeClr val="tx1"/>
                </a:solidFill>
              </a:rPr>
              <a:t>PUT_STATIC_FIELD var1 line3 </a:t>
            </a:r>
            <a:r>
              <a:rPr lang="en-US" altLang="ja-JP" sz="2000" dirty="0" err="1">
                <a:solidFill>
                  <a:schemeClr val="tx1"/>
                </a:solidFill>
              </a:rPr>
              <a:t>val</a:t>
            </a:r>
            <a:r>
              <a:rPr lang="en-US" altLang="ja-JP" sz="2000" dirty="0">
                <a:solidFill>
                  <a:schemeClr val="tx1"/>
                </a:solidFill>
              </a:rPr>
              <a:t>=100</a:t>
            </a:r>
          </a:p>
          <a:p>
            <a:r>
              <a:rPr lang="en-US" altLang="ja-JP" sz="2000" dirty="0">
                <a:solidFill>
                  <a:schemeClr val="tx1"/>
                </a:solidFill>
              </a:rPr>
              <a:t>GET_STATIC_FIELD var1 line4 </a:t>
            </a:r>
            <a:r>
              <a:rPr lang="en-US" altLang="ja-JP" sz="2000" dirty="0" err="1">
                <a:solidFill>
                  <a:schemeClr val="tx1"/>
                </a:solidFill>
              </a:rPr>
              <a:t>val</a:t>
            </a:r>
            <a:r>
              <a:rPr lang="en-US" altLang="ja-JP" sz="2000" dirty="0">
                <a:solidFill>
                  <a:schemeClr val="tx1"/>
                </a:solidFill>
              </a:rPr>
              <a:t>=100</a:t>
            </a:r>
          </a:p>
          <a:p>
            <a:r>
              <a:rPr lang="en-US" altLang="ja-JP" sz="2000" dirty="0">
                <a:solidFill>
                  <a:schemeClr val="tx1"/>
                </a:solidFill>
              </a:rPr>
              <a:t>PUT_STATIC_FIELD var1 line4 </a:t>
            </a:r>
            <a:r>
              <a:rPr lang="en-US" altLang="ja-JP" sz="2000" dirty="0" err="1">
                <a:solidFill>
                  <a:schemeClr val="tx1"/>
                </a:solidFill>
              </a:rPr>
              <a:t>val</a:t>
            </a:r>
            <a:r>
              <a:rPr lang="en-US" altLang="ja-JP" sz="2000" dirty="0">
                <a:solidFill>
                  <a:schemeClr val="tx1"/>
                </a:solidFill>
              </a:rPr>
              <a:t>=101</a:t>
            </a:r>
          </a:p>
          <a:p>
            <a:r>
              <a:rPr lang="en-US" altLang="ja-JP" sz="2000" dirty="0">
                <a:solidFill>
                  <a:schemeClr val="tx1"/>
                </a:solidFill>
              </a:rPr>
              <a:t>GET_STATIC_FIELD var1 line3 </a:t>
            </a:r>
            <a:r>
              <a:rPr lang="en-US" altLang="ja-JP" sz="2000" dirty="0" err="1">
                <a:solidFill>
                  <a:schemeClr val="tx1"/>
                </a:solidFill>
              </a:rPr>
              <a:t>val</a:t>
            </a:r>
            <a:r>
              <a:rPr lang="en-US" altLang="ja-JP" sz="2000" dirty="0">
                <a:solidFill>
                  <a:schemeClr val="tx1"/>
                </a:solidFill>
              </a:rPr>
              <a:t>=101</a:t>
            </a:r>
          </a:p>
          <a:p>
            <a:r>
              <a:rPr lang="en-US" altLang="ja-JP" sz="2000" dirty="0">
                <a:solidFill>
                  <a:schemeClr val="tx1"/>
                </a:solidFill>
              </a:rPr>
              <a:t>PUT_STATIC_FIELD var1 line3 </a:t>
            </a:r>
            <a:r>
              <a:rPr lang="en-US" altLang="ja-JP" sz="2000" dirty="0" err="1">
                <a:solidFill>
                  <a:schemeClr val="tx1"/>
                </a:solidFill>
              </a:rPr>
              <a:t>val</a:t>
            </a:r>
            <a:r>
              <a:rPr lang="en-US" altLang="ja-JP" sz="2000" dirty="0">
                <a:solidFill>
                  <a:schemeClr val="tx1"/>
                </a:solidFill>
              </a:rPr>
              <a:t>=201</a:t>
            </a:r>
          </a:p>
          <a:p>
            <a:r>
              <a:rPr lang="en-US" altLang="ja-JP" sz="2000" dirty="0">
                <a:solidFill>
                  <a:schemeClr val="tx1"/>
                </a:solidFill>
              </a:rPr>
              <a:t>GET_STATIC_FIELD var1 line4 </a:t>
            </a:r>
            <a:r>
              <a:rPr lang="en-US" altLang="ja-JP" sz="2000" dirty="0" err="1">
                <a:solidFill>
                  <a:schemeClr val="tx1"/>
                </a:solidFill>
              </a:rPr>
              <a:t>val</a:t>
            </a:r>
            <a:r>
              <a:rPr lang="en-US" altLang="ja-JP" sz="2000" dirty="0">
                <a:solidFill>
                  <a:schemeClr val="tx1"/>
                </a:solidFill>
              </a:rPr>
              <a:t>=201</a:t>
            </a:r>
          </a:p>
          <a:p>
            <a:r>
              <a:rPr lang="en-US" altLang="ja-JP" sz="2000" dirty="0">
                <a:solidFill>
                  <a:schemeClr val="tx1"/>
                </a:solidFill>
              </a:rPr>
              <a:t>PUT_STATIC_FIELD var1 line4 </a:t>
            </a:r>
            <a:r>
              <a:rPr lang="en-US" altLang="ja-JP" sz="2000" dirty="0" err="1">
                <a:solidFill>
                  <a:schemeClr val="tx1"/>
                </a:solidFill>
              </a:rPr>
              <a:t>val</a:t>
            </a:r>
            <a:r>
              <a:rPr lang="en-US" altLang="ja-JP" sz="2000" dirty="0">
                <a:solidFill>
                  <a:schemeClr val="tx1"/>
                </a:solidFill>
              </a:rPr>
              <a:t>=202</a:t>
            </a:r>
          </a:p>
          <a:p>
            <a:r>
              <a:rPr lang="en-US" altLang="ja-JP" sz="2000" dirty="0">
                <a:solidFill>
                  <a:schemeClr val="tx1"/>
                </a:solidFill>
              </a:rPr>
              <a:t>…</a:t>
            </a:r>
          </a:p>
          <a:p>
            <a:r>
              <a:rPr lang="en-US" altLang="ja-JP" sz="2000" dirty="0">
                <a:solidFill>
                  <a:schemeClr val="tx1"/>
                </a:solidFill>
              </a:rPr>
              <a:t>GET_STATIC_FIELD var1 line3 </a:t>
            </a:r>
            <a:r>
              <a:rPr lang="en-US" altLang="ja-JP" sz="2000" dirty="0" err="1">
                <a:solidFill>
                  <a:schemeClr val="tx1"/>
                </a:solidFill>
              </a:rPr>
              <a:t>val</a:t>
            </a:r>
            <a:r>
              <a:rPr lang="en-US" altLang="ja-JP" sz="2000" dirty="0">
                <a:solidFill>
                  <a:schemeClr val="tx1"/>
                </a:solidFill>
              </a:rPr>
              <a:t>=9810</a:t>
            </a:r>
          </a:p>
          <a:p>
            <a:r>
              <a:rPr lang="en-US" altLang="ja-JP" sz="2000" dirty="0">
                <a:solidFill>
                  <a:schemeClr val="tx1"/>
                </a:solidFill>
              </a:rPr>
              <a:t>PUT_STATIC_FIELD var1 line3 </a:t>
            </a:r>
            <a:r>
              <a:rPr lang="en-US" altLang="ja-JP" sz="2000" dirty="0" err="1">
                <a:solidFill>
                  <a:schemeClr val="tx1"/>
                </a:solidFill>
              </a:rPr>
              <a:t>val</a:t>
            </a:r>
            <a:r>
              <a:rPr lang="en-US" altLang="ja-JP" sz="2000" dirty="0">
                <a:solidFill>
                  <a:schemeClr val="tx1"/>
                </a:solidFill>
              </a:rPr>
              <a:t>=9910</a:t>
            </a:r>
          </a:p>
          <a:p>
            <a:r>
              <a:rPr lang="en-US" altLang="ja-JP" sz="2000" dirty="0">
                <a:solidFill>
                  <a:schemeClr val="tx1"/>
                </a:solidFill>
              </a:rPr>
              <a:t>GET_STATIC_FIELD var1 line3 </a:t>
            </a:r>
            <a:r>
              <a:rPr lang="en-US" altLang="ja-JP" sz="2000" dirty="0" err="1">
                <a:solidFill>
                  <a:schemeClr val="tx1"/>
                </a:solidFill>
              </a:rPr>
              <a:t>val</a:t>
            </a:r>
            <a:r>
              <a:rPr lang="en-US" altLang="ja-JP" sz="2000" dirty="0">
                <a:solidFill>
                  <a:schemeClr val="tx1"/>
                </a:solidFill>
              </a:rPr>
              <a:t>=9910</a:t>
            </a:r>
          </a:p>
          <a:p>
            <a:r>
              <a:rPr lang="en-US" altLang="ja-JP" sz="2000" dirty="0" smtClean="0">
                <a:solidFill>
                  <a:schemeClr val="tx1"/>
                </a:solidFill>
              </a:rPr>
              <a:t>PUT_STATIC_FIELD var1 line3 </a:t>
            </a:r>
            <a:r>
              <a:rPr lang="en-US" altLang="ja-JP" sz="2000" dirty="0" err="1" smtClean="0">
                <a:solidFill>
                  <a:schemeClr val="tx1"/>
                </a:solidFill>
              </a:rPr>
              <a:t>val</a:t>
            </a:r>
            <a:r>
              <a:rPr lang="en-US" altLang="ja-JP" sz="2000" dirty="0" smtClean="0">
                <a:solidFill>
                  <a:schemeClr val="tx1"/>
                </a:solidFill>
              </a:rPr>
              <a:t>=10010</a:t>
            </a:r>
            <a:endParaRPr lang="en-US" altLang="ja-JP" sz="2000" dirty="0">
              <a:solidFill>
                <a:schemeClr val="tx1"/>
              </a:solidFill>
            </a:endParaRPr>
          </a:p>
        </p:txBody>
      </p:sp>
      <p:sp>
        <p:nvSpPr>
          <p:cNvPr id="9" name="正方形/長方形 8"/>
          <p:cNvSpPr/>
          <p:nvPr/>
        </p:nvSpPr>
        <p:spPr>
          <a:xfrm>
            <a:off x="407924" y="2057400"/>
            <a:ext cx="3194811" cy="2819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1  static </a:t>
            </a:r>
            <a:r>
              <a:rPr lang="en-US" altLang="ja-JP" sz="2000" dirty="0" err="1" smtClean="0">
                <a:solidFill>
                  <a:schemeClr val="tx1"/>
                </a:solidFill>
              </a:rPr>
              <a:t>int</a:t>
            </a:r>
            <a:r>
              <a:rPr lang="en-US" altLang="ja-JP" sz="2000" dirty="0" smtClean="0">
                <a:solidFill>
                  <a:schemeClr val="tx1"/>
                </a:solidFill>
              </a:rPr>
              <a:t> var1=0;</a:t>
            </a:r>
            <a:endParaRPr lang="en-US" altLang="ja-JP" sz="2000" b="1" dirty="0" smtClean="0">
              <a:solidFill>
                <a:schemeClr val="tx1"/>
              </a:solidFill>
            </a:endParaRPr>
          </a:p>
          <a:p>
            <a:r>
              <a:rPr lang="en-US" altLang="ja-JP" sz="2000" dirty="0" smtClean="0">
                <a:solidFill>
                  <a:schemeClr val="tx1"/>
                </a:solidFill>
              </a:rPr>
              <a:t>2  for(</a:t>
            </a:r>
            <a:r>
              <a:rPr lang="en-US" altLang="ja-JP" sz="2000" dirty="0" err="1" smtClean="0">
                <a:solidFill>
                  <a:schemeClr val="tx1"/>
                </a:solidFill>
              </a:rPr>
              <a:t>int</a:t>
            </a:r>
            <a:r>
              <a:rPr lang="en-US" altLang="ja-JP" sz="2000" dirty="0" smtClean="0">
                <a:solidFill>
                  <a:schemeClr val="tx1"/>
                </a:solidFill>
              </a:rPr>
              <a:t> </a:t>
            </a:r>
            <a:r>
              <a:rPr lang="en-US" altLang="ja-JP" sz="2000" dirty="0" err="1" smtClean="0">
                <a:solidFill>
                  <a:schemeClr val="tx1"/>
                </a:solidFill>
              </a:rPr>
              <a:t>i</a:t>
            </a:r>
            <a:r>
              <a:rPr lang="en-US" altLang="ja-JP" sz="2000" dirty="0" smtClean="0">
                <a:solidFill>
                  <a:schemeClr val="tx1"/>
                </a:solidFill>
              </a:rPr>
              <a:t>=0;i&lt;</a:t>
            </a:r>
            <a:r>
              <a:rPr lang="en-US" altLang="ja-JP" sz="2000" dirty="0" err="1" smtClean="0">
                <a:solidFill>
                  <a:srgbClr val="FF0000"/>
                </a:solidFill>
              </a:rPr>
              <a:t>N</a:t>
            </a:r>
            <a:r>
              <a:rPr lang="en-US" altLang="ja-JP" sz="2000" dirty="0" err="1" smtClean="0">
                <a:solidFill>
                  <a:schemeClr val="tx1"/>
                </a:solidFill>
              </a:rPr>
              <a:t>;i</a:t>
            </a:r>
            <a:r>
              <a:rPr lang="en-US" altLang="ja-JP" sz="2000" dirty="0" smtClean="0">
                <a:solidFill>
                  <a:schemeClr val="tx1"/>
                </a:solidFill>
              </a:rPr>
              <a:t>++){</a:t>
            </a:r>
          </a:p>
          <a:p>
            <a:r>
              <a:rPr lang="en-US" altLang="ja-JP" sz="2000" dirty="0" smtClean="0">
                <a:solidFill>
                  <a:schemeClr val="tx1"/>
                </a:solidFill>
              </a:rPr>
              <a:t>3    var1 += 100;</a:t>
            </a:r>
          </a:p>
          <a:p>
            <a:r>
              <a:rPr lang="en-US" altLang="ja-JP" sz="2000" dirty="0" smtClean="0">
                <a:solidFill>
                  <a:schemeClr val="tx1"/>
                </a:solidFill>
              </a:rPr>
              <a:t>4    if(</a:t>
            </a:r>
            <a:r>
              <a:rPr lang="en-US" altLang="ja-JP" sz="2000" dirty="0" err="1" smtClean="0">
                <a:solidFill>
                  <a:srgbClr val="FF0000"/>
                </a:solidFill>
              </a:rPr>
              <a:t>func</a:t>
            </a:r>
            <a:r>
              <a:rPr lang="en-US" altLang="ja-JP" sz="2000" dirty="0" smtClean="0">
                <a:solidFill>
                  <a:srgbClr val="FF0000"/>
                </a:solidFill>
              </a:rPr>
              <a:t>(</a:t>
            </a:r>
            <a:r>
              <a:rPr lang="en-US" altLang="ja-JP" sz="2000" dirty="0" err="1" smtClean="0">
                <a:solidFill>
                  <a:srgbClr val="FF0000"/>
                </a:solidFill>
              </a:rPr>
              <a:t>i</a:t>
            </a:r>
            <a:r>
              <a:rPr lang="en-US" altLang="ja-JP" sz="2000" dirty="0" smtClean="0">
                <a:solidFill>
                  <a:srgbClr val="FF0000"/>
                </a:solidFill>
              </a:rPr>
              <a:t>)</a:t>
            </a:r>
            <a:r>
              <a:rPr lang="en-US" altLang="ja-JP" sz="2000" dirty="0" smtClean="0">
                <a:solidFill>
                  <a:schemeClr val="tx1"/>
                </a:solidFill>
              </a:rPr>
              <a:t>) var1++;</a:t>
            </a:r>
          </a:p>
          <a:p>
            <a:r>
              <a:rPr lang="en-US" altLang="ja-JP" sz="2000" dirty="0" smtClean="0">
                <a:solidFill>
                  <a:schemeClr val="tx1"/>
                </a:solidFill>
              </a:rPr>
              <a:t>5</a:t>
            </a:r>
            <a:r>
              <a:rPr lang="en-US" altLang="ja-JP" sz="2000" dirty="0" smtClean="0">
                <a:solidFill>
                  <a:srgbClr val="FF0000"/>
                </a:solidFill>
              </a:rPr>
              <a:t>    if(func2(</a:t>
            </a:r>
            <a:r>
              <a:rPr lang="en-US" altLang="ja-JP" sz="2000" dirty="0" err="1" smtClean="0">
                <a:solidFill>
                  <a:srgbClr val="FF0000"/>
                </a:solidFill>
              </a:rPr>
              <a:t>i</a:t>
            </a:r>
            <a:r>
              <a:rPr lang="en-US" altLang="ja-JP" sz="2000" dirty="0" smtClean="0">
                <a:solidFill>
                  <a:srgbClr val="FF0000"/>
                </a:solidFill>
              </a:rPr>
              <a:t>)) {</a:t>
            </a:r>
          </a:p>
          <a:p>
            <a:r>
              <a:rPr lang="en-US" altLang="ja-JP" sz="2000" dirty="0" smtClean="0">
                <a:solidFill>
                  <a:schemeClr val="tx1"/>
                </a:solidFill>
              </a:rPr>
              <a:t>6</a:t>
            </a:r>
            <a:r>
              <a:rPr lang="en-US" altLang="ja-JP" sz="2000" dirty="0" smtClean="0">
                <a:solidFill>
                  <a:srgbClr val="FF0000"/>
                </a:solidFill>
              </a:rPr>
              <a:t>      var1=func3(var1);</a:t>
            </a:r>
          </a:p>
          <a:p>
            <a:r>
              <a:rPr lang="en-US" altLang="ja-JP" sz="2000" dirty="0" smtClean="0">
                <a:solidFill>
                  <a:schemeClr val="tx1"/>
                </a:solidFill>
              </a:rPr>
              <a:t>7</a:t>
            </a:r>
            <a:r>
              <a:rPr lang="en-US" altLang="ja-JP" sz="2000" dirty="0" smtClean="0">
                <a:solidFill>
                  <a:srgbClr val="FF0000"/>
                </a:solidFill>
              </a:rPr>
              <a:t>      break;</a:t>
            </a:r>
          </a:p>
          <a:p>
            <a:r>
              <a:rPr lang="en-US" altLang="ja-JP" sz="2000" dirty="0" smtClean="0">
                <a:solidFill>
                  <a:schemeClr val="tx1"/>
                </a:solidFill>
              </a:rPr>
              <a:t>8</a:t>
            </a:r>
            <a:r>
              <a:rPr lang="en-US" altLang="ja-JP" sz="2000" dirty="0" smtClean="0">
                <a:solidFill>
                  <a:srgbClr val="FF0000"/>
                </a:solidFill>
              </a:rPr>
              <a:t>    }  </a:t>
            </a:r>
            <a:endParaRPr lang="en-US" altLang="ja-JP" sz="2000" dirty="0">
              <a:solidFill>
                <a:srgbClr val="FF0000"/>
              </a:solidFill>
            </a:endParaRPr>
          </a:p>
          <a:p>
            <a:r>
              <a:rPr lang="en-US" altLang="ja-JP" sz="2000" dirty="0">
                <a:solidFill>
                  <a:schemeClr val="tx1"/>
                </a:solidFill>
              </a:rPr>
              <a:t>9</a:t>
            </a:r>
            <a:r>
              <a:rPr lang="en-US" altLang="ja-JP" sz="2000" dirty="0" smtClean="0">
                <a:solidFill>
                  <a:schemeClr val="tx1"/>
                </a:solidFill>
              </a:rPr>
              <a:t>  }</a:t>
            </a:r>
          </a:p>
        </p:txBody>
      </p:sp>
      <p:sp>
        <p:nvSpPr>
          <p:cNvPr id="14" name="コンテンツ プレースホルダー 2"/>
          <p:cNvSpPr txBox="1">
            <a:spLocks/>
          </p:cNvSpPr>
          <p:nvPr/>
        </p:nvSpPr>
        <p:spPr bwMode="auto">
          <a:xfrm>
            <a:off x="3602735" y="1540193"/>
            <a:ext cx="5724146" cy="5760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en-US" altLang="ja-JP" sz="2400" kern="0" dirty="0" err="1" smtClean="0"/>
              <a:t>SELogger</a:t>
            </a:r>
            <a:r>
              <a:rPr lang="ja-JP" altLang="en-US" sz="2400" kern="0" dirty="0" smtClean="0"/>
              <a:t>のログ</a:t>
            </a:r>
            <a:r>
              <a:rPr lang="en-US" altLang="ja-JP" sz="2400" kern="0" dirty="0" smtClean="0"/>
              <a:t>(</a:t>
            </a:r>
            <a:r>
              <a:rPr lang="ja-JP" altLang="en-US" sz="2400" kern="0" dirty="0" smtClean="0"/>
              <a:t>簡易版：</a:t>
            </a:r>
            <a:r>
              <a:rPr lang="en-US" altLang="ja-JP" sz="2400" kern="0" dirty="0" smtClean="0"/>
              <a:t>var1</a:t>
            </a:r>
            <a:r>
              <a:rPr lang="ja-JP" altLang="en-US" sz="2400" kern="0" dirty="0" smtClean="0"/>
              <a:t>のみ</a:t>
            </a:r>
            <a:r>
              <a:rPr lang="en-US" altLang="ja-JP" sz="2400" kern="0" dirty="0" smtClean="0"/>
              <a:t>)</a:t>
            </a:r>
            <a:endParaRPr lang="en-US" altLang="ja-JP" sz="2400" kern="0" dirty="0"/>
          </a:p>
        </p:txBody>
      </p:sp>
      <p:sp>
        <p:nvSpPr>
          <p:cNvPr id="16" name="コンテンツ プレースホルダー 2"/>
          <p:cNvSpPr txBox="1">
            <a:spLocks/>
          </p:cNvSpPr>
          <p:nvPr/>
        </p:nvSpPr>
        <p:spPr bwMode="auto">
          <a:xfrm>
            <a:off x="530350" y="1546629"/>
            <a:ext cx="3227832" cy="51077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800" kern="0" dirty="0" smtClean="0"/>
              <a:t>コード例</a:t>
            </a:r>
            <a:endParaRPr lang="en-US" altLang="ja-JP" sz="2800" kern="0" dirty="0"/>
          </a:p>
        </p:txBody>
      </p:sp>
    </p:spTree>
    <p:extLst>
      <p:ext uri="{BB962C8B-B14F-4D97-AF65-F5344CB8AC3E}">
        <p14:creationId xmlns:p14="http://schemas.microsoft.com/office/powerpoint/2010/main" val="35696164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実行トレースの利用例</a:t>
            </a:r>
            <a:endParaRPr kumimoji="1" lang="ja-JP" altLang="en-US" dirty="0"/>
          </a:p>
        </p:txBody>
      </p:sp>
      <p:sp>
        <p:nvSpPr>
          <p:cNvPr id="3" name="コンテンツ プレースホルダー 2"/>
          <p:cNvSpPr>
            <a:spLocks noGrp="1"/>
          </p:cNvSpPr>
          <p:nvPr>
            <p:ph idx="1"/>
          </p:nvPr>
        </p:nvSpPr>
        <p:spPr>
          <a:xfrm>
            <a:off x="368300" y="1599402"/>
            <a:ext cx="4724400" cy="2416177"/>
          </a:xfrm>
        </p:spPr>
        <p:txBody>
          <a:bodyPr/>
          <a:lstStyle/>
          <a:p>
            <a:pPr marL="0" indent="0">
              <a:buNone/>
            </a:pPr>
            <a:r>
              <a:rPr lang="ja-JP" altLang="en-US" sz="2800" dirty="0" smtClean="0"/>
              <a:t>プログラム依存グラフ（</a:t>
            </a:r>
            <a:r>
              <a:rPr lang="en-US" altLang="ja-JP" sz="2800" dirty="0" smtClean="0"/>
              <a:t>PDG</a:t>
            </a:r>
            <a:r>
              <a:rPr lang="ja-JP" altLang="en-US" sz="2800" dirty="0" smtClean="0"/>
              <a:t>）：</a:t>
            </a:r>
            <a:endParaRPr lang="en-US" altLang="ja-JP" sz="2800" dirty="0" smtClean="0"/>
          </a:p>
          <a:p>
            <a:pPr marL="0" indent="0">
              <a:buNone/>
            </a:pPr>
            <a:r>
              <a:rPr lang="ja-JP" altLang="en-US" sz="2800" dirty="0" smtClean="0"/>
              <a:t>命令をノードとして，データ</a:t>
            </a:r>
            <a:r>
              <a:rPr lang="en-US" altLang="ja-JP" sz="2800" dirty="0" smtClean="0"/>
              <a:t/>
            </a:r>
            <a:br>
              <a:rPr lang="en-US" altLang="ja-JP" sz="2800" dirty="0" smtClean="0"/>
            </a:br>
            <a:r>
              <a:rPr lang="ja-JP" altLang="en-US" sz="2800" dirty="0" smtClean="0"/>
              <a:t>依存</a:t>
            </a:r>
            <a:r>
              <a:rPr lang="ja-JP" altLang="en-US" sz="2800" dirty="0"/>
              <a:t>関係</a:t>
            </a:r>
            <a:r>
              <a:rPr lang="ja-JP" altLang="en-US" sz="2800" dirty="0" smtClean="0"/>
              <a:t>や制御</a:t>
            </a:r>
            <a:r>
              <a:rPr lang="ja-JP" altLang="en-US" sz="2800" dirty="0"/>
              <a:t>依存関係</a:t>
            </a:r>
            <a:r>
              <a:rPr lang="ja-JP" altLang="en-US" sz="2800" dirty="0" smtClean="0"/>
              <a:t>を</a:t>
            </a:r>
            <a:r>
              <a:rPr lang="en-US" altLang="ja-JP" sz="2800" dirty="0" smtClean="0"/>
              <a:t/>
            </a:r>
            <a:br>
              <a:rPr lang="en-US" altLang="ja-JP" sz="2800" dirty="0" smtClean="0"/>
            </a:br>
            <a:r>
              <a:rPr lang="ja-JP" altLang="en-US" sz="2800" dirty="0" smtClean="0"/>
              <a:t>エッジ</a:t>
            </a:r>
            <a:r>
              <a:rPr lang="ja-JP" altLang="en-US" sz="2800" dirty="0"/>
              <a:t>で表した有効グラフ</a:t>
            </a:r>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44</a:t>
            </a:fld>
            <a:endParaRPr lang="en-US" altLang="ja-JP" dirty="0"/>
          </a:p>
        </p:txBody>
      </p:sp>
      <p:sp>
        <p:nvSpPr>
          <p:cNvPr id="7" name="正方形/長方形 6"/>
          <p:cNvSpPr/>
          <p:nvPr/>
        </p:nvSpPr>
        <p:spPr>
          <a:xfrm>
            <a:off x="569514" y="4133850"/>
            <a:ext cx="8077200" cy="18732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400" kern="0" dirty="0">
              <a:solidFill>
                <a:schemeClr val="tx1"/>
              </a:solidFill>
            </a:endParaRPr>
          </a:p>
        </p:txBody>
      </p:sp>
      <p:sp>
        <p:nvSpPr>
          <p:cNvPr id="8" name="円/楕円 7"/>
          <p:cNvSpPr/>
          <p:nvPr/>
        </p:nvSpPr>
        <p:spPr>
          <a:xfrm>
            <a:off x="2327671" y="4343400"/>
            <a:ext cx="1079500"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8"/>
          <p:cNvSpPr/>
          <p:nvPr/>
        </p:nvSpPr>
        <p:spPr>
          <a:xfrm>
            <a:off x="2327671" y="5122863"/>
            <a:ext cx="1079500"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4981971" y="4343400"/>
            <a:ext cx="1079500"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a:off x="4981971" y="5122863"/>
            <a:ext cx="1079500"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6856014" y="4635500"/>
            <a:ext cx="1079500"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 name="直線矢印コネクタ 12"/>
          <p:cNvCxnSpPr>
            <a:stCxn id="8" idx="6"/>
            <a:endCxn id="10" idx="2"/>
          </p:cNvCxnSpPr>
          <p:nvPr/>
        </p:nvCxnSpPr>
        <p:spPr>
          <a:xfrm>
            <a:off x="3407171" y="4635500"/>
            <a:ext cx="1574800"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9" idx="6"/>
            <a:endCxn id="11" idx="2"/>
          </p:cNvCxnSpPr>
          <p:nvPr/>
        </p:nvCxnSpPr>
        <p:spPr>
          <a:xfrm>
            <a:off x="3407171" y="5414963"/>
            <a:ext cx="1574800"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endCxn id="11" idx="2"/>
          </p:cNvCxnSpPr>
          <p:nvPr/>
        </p:nvCxnSpPr>
        <p:spPr>
          <a:xfrm>
            <a:off x="3407171" y="4635500"/>
            <a:ext cx="1574800" cy="779463"/>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9" idx="6"/>
            <a:endCxn id="10" idx="2"/>
          </p:cNvCxnSpPr>
          <p:nvPr/>
        </p:nvCxnSpPr>
        <p:spPr>
          <a:xfrm flipV="1">
            <a:off x="3407171" y="4635500"/>
            <a:ext cx="1574800" cy="779463"/>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10" idx="6"/>
            <a:endCxn id="12" idx="2"/>
          </p:cNvCxnSpPr>
          <p:nvPr/>
        </p:nvCxnSpPr>
        <p:spPr>
          <a:xfrm>
            <a:off x="6061471" y="4635500"/>
            <a:ext cx="794543" cy="29210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11" idx="6"/>
            <a:endCxn id="12" idx="2"/>
          </p:cNvCxnSpPr>
          <p:nvPr/>
        </p:nvCxnSpPr>
        <p:spPr>
          <a:xfrm flipV="1">
            <a:off x="6061471" y="4927600"/>
            <a:ext cx="794543" cy="487363"/>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457200" y="3979864"/>
            <a:ext cx="1028700" cy="4317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kern="0" dirty="0" smtClean="0">
                <a:solidFill>
                  <a:schemeClr val="tx1"/>
                </a:solidFill>
              </a:rPr>
              <a:t>PDG</a:t>
            </a:r>
            <a:endParaRPr lang="en-US" altLang="ja-JP" sz="2400" kern="0" dirty="0">
              <a:solidFill>
                <a:schemeClr val="tx1"/>
              </a:solidFill>
            </a:endParaRPr>
          </a:p>
        </p:txBody>
      </p:sp>
      <p:sp>
        <p:nvSpPr>
          <p:cNvPr id="20" name="爆発 1 19"/>
          <p:cNvSpPr/>
          <p:nvPr/>
        </p:nvSpPr>
        <p:spPr>
          <a:xfrm>
            <a:off x="7496571" y="4280693"/>
            <a:ext cx="965200" cy="709613"/>
          </a:xfrm>
          <a:prstGeom prst="irregularSeal1">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矢印コネクタ 20"/>
          <p:cNvCxnSpPr>
            <a:stCxn id="22" idx="6"/>
          </p:cNvCxnSpPr>
          <p:nvPr/>
        </p:nvCxnSpPr>
        <p:spPr>
          <a:xfrm flipV="1">
            <a:off x="1984771" y="4649788"/>
            <a:ext cx="342900" cy="36195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円/楕円 21"/>
          <p:cNvSpPr/>
          <p:nvPr/>
        </p:nvSpPr>
        <p:spPr>
          <a:xfrm>
            <a:off x="905271" y="4719638"/>
            <a:ext cx="1079500"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3" name="直線矢印コネクタ 22"/>
          <p:cNvCxnSpPr>
            <a:stCxn id="22" idx="6"/>
            <a:endCxn id="9" idx="2"/>
          </p:cNvCxnSpPr>
          <p:nvPr/>
        </p:nvCxnSpPr>
        <p:spPr>
          <a:xfrm>
            <a:off x="1984771" y="5011738"/>
            <a:ext cx="342900" cy="403225"/>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カギ線コネクタ 23"/>
          <p:cNvCxnSpPr>
            <a:stCxn id="12" idx="6"/>
            <a:endCxn id="22" idx="2"/>
          </p:cNvCxnSpPr>
          <p:nvPr/>
        </p:nvCxnSpPr>
        <p:spPr>
          <a:xfrm flipH="1">
            <a:off x="905271" y="4927600"/>
            <a:ext cx="7030243" cy="84138"/>
          </a:xfrm>
          <a:prstGeom prst="bentConnector5">
            <a:avLst>
              <a:gd name="adj1" fmla="val -3252"/>
              <a:gd name="adj2" fmla="val 1050938"/>
              <a:gd name="adj3" fmla="val 103072"/>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95554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実行</a:t>
            </a:r>
            <a:r>
              <a:rPr lang="ja-JP" altLang="en-US" dirty="0" smtClean="0"/>
              <a:t>トレース削減</a:t>
            </a:r>
            <a:endParaRPr kumimoji="1" lang="ja-JP" altLang="en-US" dirty="0"/>
          </a:p>
        </p:txBody>
      </p:sp>
      <p:sp>
        <p:nvSpPr>
          <p:cNvPr id="3" name="コンテンツ プレースホルダー 2"/>
          <p:cNvSpPr>
            <a:spLocks noGrp="1"/>
          </p:cNvSpPr>
          <p:nvPr>
            <p:ph idx="1"/>
          </p:nvPr>
        </p:nvSpPr>
        <p:spPr>
          <a:xfrm>
            <a:off x="457200" y="1600200"/>
            <a:ext cx="4710292" cy="2070127"/>
          </a:xfrm>
        </p:spPr>
        <p:txBody>
          <a:bodyPr/>
          <a:lstStyle/>
          <a:p>
            <a:pPr marL="0" indent="0">
              <a:buNone/>
            </a:pPr>
            <a:r>
              <a:rPr lang="ja-JP" altLang="en-US" sz="2800" dirty="0" smtClean="0"/>
              <a:t>デバッグ（実行の再現）</a:t>
            </a:r>
            <a:endParaRPr lang="en-US" altLang="ja-JP" sz="2800" dirty="0" smtClean="0"/>
          </a:p>
          <a:p>
            <a:pPr marL="0" indent="0">
              <a:buNone/>
            </a:pPr>
            <a:r>
              <a:rPr lang="ja-JP" altLang="en-US" sz="2800" dirty="0" smtClean="0"/>
              <a:t>実行トレース自体ではなく，</a:t>
            </a:r>
            <a:r>
              <a:rPr lang="en-US" altLang="ja-JP" sz="2800" dirty="0" smtClean="0"/>
              <a:t/>
            </a:r>
            <a:br>
              <a:rPr lang="en-US" altLang="ja-JP" sz="2800" dirty="0" smtClean="0"/>
            </a:br>
            <a:r>
              <a:rPr lang="ja-JP" altLang="en-US" sz="2800" dirty="0" smtClean="0"/>
              <a:t>そこから得られる依存関係の</a:t>
            </a:r>
            <a:r>
              <a:rPr lang="en-US" altLang="ja-JP" sz="2800" dirty="0" smtClean="0"/>
              <a:t/>
            </a:r>
            <a:br>
              <a:rPr lang="en-US" altLang="ja-JP" sz="2800" dirty="0" smtClean="0"/>
            </a:br>
            <a:r>
              <a:rPr lang="ja-JP" altLang="en-US" sz="2800" dirty="0" smtClean="0"/>
              <a:t>情報が有用</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45</a:t>
            </a:fld>
            <a:endParaRPr lang="en-US" altLang="ja-JP" dirty="0"/>
          </a:p>
        </p:txBody>
      </p:sp>
      <p:sp>
        <p:nvSpPr>
          <p:cNvPr id="5" name="正方形/長方形 4"/>
          <p:cNvSpPr/>
          <p:nvPr/>
        </p:nvSpPr>
        <p:spPr>
          <a:xfrm>
            <a:off x="5309793" y="1805382"/>
            <a:ext cx="3438920" cy="373181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400" kern="0" dirty="0">
              <a:solidFill>
                <a:schemeClr val="tx1"/>
              </a:solidFill>
            </a:endParaRPr>
          </a:p>
        </p:txBody>
      </p:sp>
      <p:sp>
        <p:nvSpPr>
          <p:cNvPr id="6" name="円/楕円 5"/>
          <p:cNvSpPr/>
          <p:nvPr/>
        </p:nvSpPr>
        <p:spPr>
          <a:xfrm>
            <a:off x="6366081" y="2884117"/>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a:solidFill>
                  <a:schemeClr val="tx1"/>
                </a:solidFill>
              </a:rPr>
              <a:t>B</a:t>
            </a:r>
            <a:endParaRPr lang="ja-JP" altLang="en-US" b="1" dirty="0">
              <a:solidFill>
                <a:schemeClr val="tx1"/>
              </a:solidFill>
            </a:endParaRPr>
          </a:p>
        </p:txBody>
      </p:sp>
      <p:sp>
        <p:nvSpPr>
          <p:cNvPr id="7" name="円/楕円 6"/>
          <p:cNvSpPr/>
          <p:nvPr/>
        </p:nvSpPr>
        <p:spPr>
          <a:xfrm>
            <a:off x="6366081" y="3783222"/>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a:solidFill>
                  <a:schemeClr val="tx1"/>
                </a:solidFill>
              </a:rPr>
              <a:t>C</a:t>
            </a:r>
            <a:endParaRPr lang="ja-JP" altLang="en-US" b="1" dirty="0">
              <a:solidFill>
                <a:schemeClr val="tx1"/>
              </a:solidFill>
            </a:endParaRPr>
          </a:p>
        </p:txBody>
      </p:sp>
      <p:sp>
        <p:nvSpPr>
          <p:cNvPr id="9" name="円/楕円 8"/>
          <p:cNvSpPr/>
          <p:nvPr/>
        </p:nvSpPr>
        <p:spPr>
          <a:xfrm>
            <a:off x="6366081" y="4733738"/>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smtClean="0">
                <a:solidFill>
                  <a:schemeClr val="tx1"/>
                </a:solidFill>
              </a:rPr>
              <a:t>D</a:t>
            </a:r>
            <a:endParaRPr kumimoji="1" lang="ja-JP" altLang="en-US" dirty="0"/>
          </a:p>
        </p:txBody>
      </p:sp>
      <p:cxnSp>
        <p:nvCxnSpPr>
          <p:cNvPr id="11" name="直線矢印コネクタ 10"/>
          <p:cNvCxnSpPr>
            <a:stCxn id="6" idx="4"/>
            <a:endCxn id="7" idx="0"/>
          </p:cNvCxnSpPr>
          <p:nvPr/>
        </p:nvCxnSpPr>
        <p:spPr>
          <a:xfrm>
            <a:off x="6950179" y="3468317"/>
            <a:ext cx="0" cy="314905"/>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7" idx="4"/>
            <a:endCxn id="9" idx="0"/>
          </p:cNvCxnSpPr>
          <p:nvPr/>
        </p:nvCxnSpPr>
        <p:spPr>
          <a:xfrm>
            <a:off x="6950179" y="4367422"/>
            <a:ext cx="0" cy="366316"/>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正方形/長方形 16"/>
          <p:cNvSpPr/>
          <p:nvPr/>
        </p:nvSpPr>
        <p:spPr>
          <a:xfrm>
            <a:off x="5180192" y="1600200"/>
            <a:ext cx="1028700" cy="4317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kern="0" dirty="0" smtClean="0">
                <a:solidFill>
                  <a:schemeClr val="tx1"/>
                </a:solidFill>
              </a:rPr>
              <a:t>PDG</a:t>
            </a:r>
            <a:endParaRPr lang="en-US" altLang="ja-JP" sz="2400" kern="0" dirty="0">
              <a:solidFill>
                <a:schemeClr val="tx1"/>
              </a:solidFill>
            </a:endParaRPr>
          </a:p>
        </p:txBody>
      </p:sp>
      <p:sp>
        <p:nvSpPr>
          <p:cNvPr id="18" name="爆発 1 17"/>
          <p:cNvSpPr/>
          <p:nvPr/>
        </p:nvSpPr>
        <p:spPr>
          <a:xfrm>
            <a:off x="7323267" y="4493232"/>
            <a:ext cx="965200" cy="709613"/>
          </a:xfrm>
          <a:prstGeom prst="irregularSeal1">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 name="直線矢印コネクタ 18"/>
          <p:cNvCxnSpPr>
            <a:stCxn id="20" idx="4"/>
            <a:endCxn id="6" idx="0"/>
          </p:cNvCxnSpPr>
          <p:nvPr/>
        </p:nvCxnSpPr>
        <p:spPr>
          <a:xfrm>
            <a:off x="6935291" y="2574016"/>
            <a:ext cx="14888" cy="310101"/>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円/楕円 19"/>
          <p:cNvSpPr/>
          <p:nvPr/>
        </p:nvSpPr>
        <p:spPr>
          <a:xfrm>
            <a:off x="6351193" y="1989816"/>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kumimoji="1" lang="en-US" altLang="ja-JP" b="1" dirty="0" smtClean="0">
                <a:solidFill>
                  <a:schemeClr val="tx1"/>
                </a:solidFill>
              </a:rPr>
              <a:t>A</a:t>
            </a:r>
            <a:endParaRPr kumimoji="1" lang="ja-JP" altLang="en-US" b="1" dirty="0">
              <a:solidFill>
                <a:schemeClr val="tx1"/>
              </a:solidFill>
            </a:endParaRPr>
          </a:p>
        </p:txBody>
      </p:sp>
      <p:cxnSp>
        <p:nvCxnSpPr>
          <p:cNvPr id="38" name="カギ線コネクタ 37"/>
          <p:cNvCxnSpPr>
            <a:stCxn id="7" idx="6"/>
            <a:endCxn id="6" idx="6"/>
          </p:cNvCxnSpPr>
          <p:nvPr/>
        </p:nvCxnSpPr>
        <p:spPr>
          <a:xfrm flipV="1">
            <a:off x="7534276" y="3176217"/>
            <a:ext cx="12700" cy="899105"/>
          </a:xfrm>
          <a:prstGeom prst="bentConnector3">
            <a:avLst>
              <a:gd name="adj1" fmla="val 3600000"/>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 name="正方形/長方形 40"/>
          <p:cNvSpPr/>
          <p:nvPr/>
        </p:nvSpPr>
        <p:spPr>
          <a:xfrm>
            <a:off x="2812346" y="3783222"/>
            <a:ext cx="1864130" cy="273156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kern="0" dirty="0">
                <a:solidFill>
                  <a:schemeClr val="tx1"/>
                </a:solidFill>
              </a:rPr>
              <a:t>1</a:t>
            </a:r>
            <a:r>
              <a:rPr lang="ja-JP" altLang="en-US" sz="2000" kern="0" dirty="0" smtClean="0">
                <a:solidFill>
                  <a:schemeClr val="tx1"/>
                </a:solidFill>
              </a:rPr>
              <a:t>：命令</a:t>
            </a:r>
            <a:r>
              <a:rPr lang="en-US" altLang="ja-JP" sz="2000" kern="0" dirty="0" smtClean="0">
                <a:solidFill>
                  <a:schemeClr val="tx1"/>
                </a:solidFill>
              </a:rPr>
              <a:t>A</a:t>
            </a:r>
          </a:p>
          <a:p>
            <a:r>
              <a:rPr lang="en-US" altLang="ja-JP" sz="2000" kern="0" dirty="0">
                <a:solidFill>
                  <a:schemeClr val="tx1"/>
                </a:solidFill>
              </a:rPr>
              <a:t>2</a:t>
            </a:r>
            <a:r>
              <a:rPr lang="ja-JP" altLang="en-US" sz="2000" kern="0" dirty="0" smtClean="0">
                <a:solidFill>
                  <a:schemeClr val="tx1"/>
                </a:solidFill>
              </a:rPr>
              <a:t>：命令</a:t>
            </a:r>
            <a:r>
              <a:rPr lang="en-US" altLang="ja-JP" sz="2000" kern="0" dirty="0" smtClean="0">
                <a:solidFill>
                  <a:schemeClr val="tx1"/>
                </a:solidFill>
              </a:rPr>
              <a:t>B</a:t>
            </a:r>
          </a:p>
          <a:p>
            <a:r>
              <a:rPr lang="en-US" altLang="ja-JP" sz="2000" kern="0" dirty="0">
                <a:solidFill>
                  <a:schemeClr val="tx1"/>
                </a:solidFill>
              </a:rPr>
              <a:t>3</a:t>
            </a:r>
            <a:r>
              <a:rPr lang="ja-JP" altLang="en-US" sz="2000" kern="0" dirty="0" smtClean="0">
                <a:solidFill>
                  <a:schemeClr val="tx1"/>
                </a:solidFill>
              </a:rPr>
              <a:t>：命令</a:t>
            </a:r>
            <a:r>
              <a:rPr lang="en-US" altLang="ja-JP" sz="2000" kern="0" dirty="0">
                <a:solidFill>
                  <a:schemeClr val="tx1"/>
                </a:solidFill>
              </a:rPr>
              <a:t>C</a:t>
            </a:r>
            <a:endParaRPr lang="en-US" altLang="ja-JP" sz="2000" kern="0" dirty="0" smtClean="0">
              <a:solidFill>
                <a:schemeClr val="tx1"/>
              </a:solidFill>
            </a:endParaRPr>
          </a:p>
          <a:p>
            <a:r>
              <a:rPr lang="en-US" altLang="ja-JP" sz="2000" kern="0" dirty="0">
                <a:solidFill>
                  <a:schemeClr val="tx1"/>
                </a:solidFill>
              </a:rPr>
              <a:t>4</a:t>
            </a:r>
            <a:r>
              <a:rPr lang="ja-JP" altLang="en-US" sz="2000" kern="0" dirty="0" smtClean="0">
                <a:solidFill>
                  <a:schemeClr val="tx1"/>
                </a:solidFill>
              </a:rPr>
              <a:t>：命令</a:t>
            </a:r>
            <a:r>
              <a:rPr lang="en-US" altLang="ja-JP" sz="2000" kern="0" dirty="0" smtClean="0">
                <a:solidFill>
                  <a:schemeClr val="tx1"/>
                </a:solidFill>
              </a:rPr>
              <a:t>B</a:t>
            </a:r>
          </a:p>
          <a:p>
            <a:r>
              <a:rPr lang="en-US" altLang="ja-JP" sz="2000" kern="0" dirty="0" smtClean="0">
                <a:solidFill>
                  <a:schemeClr val="tx1"/>
                </a:solidFill>
              </a:rPr>
              <a:t>5</a:t>
            </a:r>
            <a:r>
              <a:rPr lang="ja-JP" altLang="en-US" sz="2000" kern="0" dirty="0" smtClean="0">
                <a:solidFill>
                  <a:schemeClr val="tx1"/>
                </a:solidFill>
              </a:rPr>
              <a:t>：命令</a:t>
            </a:r>
            <a:r>
              <a:rPr lang="en-US" altLang="ja-JP" sz="2000" kern="0" dirty="0" smtClean="0">
                <a:solidFill>
                  <a:schemeClr val="tx1"/>
                </a:solidFill>
              </a:rPr>
              <a:t>C</a:t>
            </a:r>
          </a:p>
          <a:p>
            <a:r>
              <a:rPr lang="en-US" altLang="ja-JP" sz="2000" kern="0" dirty="0" smtClean="0">
                <a:solidFill>
                  <a:schemeClr val="tx1"/>
                </a:solidFill>
              </a:rPr>
              <a:t>...</a:t>
            </a:r>
          </a:p>
          <a:p>
            <a:r>
              <a:rPr lang="en-US" altLang="ja-JP" sz="2000" kern="0" dirty="0" smtClean="0">
                <a:solidFill>
                  <a:schemeClr val="tx1"/>
                </a:solidFill>
              </a:rPr>
              <a:t>99</a:t>
            </a:r>
            <a:r>
              <a:rPr lang="ja-JP" altLang="en-US" sz="2000" kern="0" dirty="0" smtClean="0">
                <a:solidFill>
                  <a:schemeClr val="tx1"/>
                </a:solidFill>
              </a:rPr>
              <a:t>：命令</a:t>
            </a:r>
            <a:r>
              <a:rPr lang="en-US" altLang="ja-JP" sz="2000" kern="0" dirty="0" smtClean="0">
                <a:solidFill>
                  <a:schemeClr val="tx1"/>
                </a:solidFill>
              </a:rPr>
              <a:t>C</a:t>
            </a:r>
          </a:p>
          <a:p>
            <a:r>
              <a:rPr lang="en-US" altLang="ja-JP" sz="2000" kern="0" dirty="0" smtClean="0">
                <a:solidFill>
                  <a:schemeClr val="tx1"/>
                </a:solidFill>
              </a:rPr>
              <a:t>100</a:t>
            </a:r>
            <a:r>
              <a:rPr lang="ja-JP" altLang="en-US" sz="2000" kern="0" dirty="0" smtClean="0">
                <a:solidFill>
                  <a:schemeClr val="tx1"/>
                </a:solidFill>
              </a:rPr>
              <a:t>：命令</a:t>
            </a:r>
            <a:r>
              <a:rPr lang="en-US" altLang="ja-JP" sz="2000" kern="0" dirty="0" smtClean="0">
                <a:solidFill>
                  <a:schemeClr val="tx1"/>
                </a:solidFill>
              </a:rPr>
              <a:t>D</a:t>
            </a:r>
            <a:endParaRPr lang="en-US" altLang="ja-JP" sz="2000" kern="0" dirty="0">
              <a:solidFill>
                <a:schemeClr val="tx1"/>
              </a:solidFill>
            </a:endParaRPr>
          </a:p>
        </p:txBody>
      </p:sp>
      <p:sp>
        <p:nvSpPr>
          <p:cNvPr id="42" name="正方形/長方形 41"/>
          <p:cNvSpPr/>
          <p:nvPr/>
        </p:nvSpPr>
        <p:spPr>
          <a:xfrm>
            <a:off x="1590432" y="3468317"/>
            <a:ext cx="1864130" cy="4317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kern="0" dirty="0" smtClean="0">
                <a:solidFill>
                  <a:schemeClr val="tx1"/>
                </a:solidFill>
              </a:rPr>
              <a:t>実行トレース</a:t>
            </a:r>
            <a:endParaRPr lang="en-US" altLang="ja-JP" sz="2400" kern="0" dirty="0">
              <a:solidFill>
                <a:schemeClr val="tx1"/>
              </a:solidFill>
            </a:endParaRPr>
          </a:p>
        </p:txBody>
      </p:sp>
    </p:spTree>
    <p:extLst>
      <p:ext uri="{BB962C8B-B14F-4D97-AF65-F5344CB8AC3E}">
        <p14:creationId xmlns:p14="http://schemas.microsoft.com/office/powerpoint/2010/main" val="23735228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今後の予定：部分的な実行再現</a:t>
            </a:r>
            <a:endParaRPr lang="en-US" altLang="ja-JP" dirty="0"/>
          </a:p>
        </p:txBody>
      </p:sp>
      <p:sp>
        <p:nvSpPr>
          <p:cNvPr id="3" name="コンテンツ プレースホルダー 2"/>
          <p:cNvSpPr>
            <a:spLocks noGrp="1"/>
          </p:cNvSpPr>
          <p:nvPr>
            <p:ph idx="1"/>
          </p:nvPr>
        </p:nvSpPr>
        <p:spPr/>
        <p:txBody>
          <a:bodyPr/>
          <a:lstStyle/>
          <a:p>
            <a:pPr marL="0" indent="0">
              <a:buNone/>
            </a:pPr>
            <a:r>
              <a:rPr lang="ja-JP" altLang="en-US" sz="2800" dirty="0" smtClean="0"/>
              <a:t>障害が発生した瞬間から遡って実行を再現し，障害の原因分析を行う</a:t>
            </a:r>
            <a:endParaRPr lang="en-US" altLang="ja-JP" sz="2800" dirty="0" smtClean="0"/>
          </a:p>
          <a:p>
            <a:pPr marL="0" indent="0">
              <a:buNone/>
            </a:pPr>
            <a:endParaRPr lang="en-US" altLang="ja-JP" sz="2800" dirty="0" smtClean="0"/>
          </a:p>
          <a:p>
            <a:pPr marL="0" indent="0">
              <a:buNone/>
            </a:pPr>
            <a:r>
              <a:rPr lang="ja-JP" altLang="en-US" sz="2800" dirty="0" smtClean="0"/>
              <a:t>部分的な実行再現の例</a:t>
            </a:r>
            <a:endParaRPr lang="en-US" altLang="ja-JP" sz="2800" dirty="0" smtClean="0"/>
          </a:p>
          <a:p>
            <a:r>
              <a:rPr lang="ja-JP" altLang="en-US" sz="2800" dirty="0" smtClean="0"/>
              <a:t>失敗</a:t>
            </a:r>
            <a:r>
              <a:rPr lang="ja-JP" altLang="en-US" sz="2800" dirty="0"/>
              <a:t>したテスト実行の再現</a:t>
            </a:r>
            <a:endParaRPr lang="en-US" altLang="ja-JP" sz="2800" dirty="0"/>
          </a:p>
          <a:p>
            <a:pPr lvl="1"/>
            <a:r>
              <a:rPr lang="ja-JP" altLang="en-US" sz="2400" dirty="0"/>
              <a:t>「命令・位置」毎の最新</a:t>
            </a:r>
            <a:r>
              <a:rPr lang="en-US" altLang="ja-JP" sz="2400" dirty="0"/>
              <a:t>M</a:t>
            </a:r>
            <a:r>
              <a:rPr lang="ja-JP" altLang="en-US" sz="2400" dirty="0"/>
              <a:t>件のログを取得する</a:t>
            </a:r>
            <a:endParaRPr lang="en-US" altLang="ja-JP" sz="2400" dirty="0"/>
          </a:p>
          <a:p>
            <a:pPr lvl="1"/>
            <a:r>
              <a:rPr lang="en-US" altLang="ja-JP" sz="2400" dirty="0"/>
              <a:t>Assert </a:t>
            </a:r>
            <a:r>
              <a:rPr lang="ja-JP" altLang="en-US" sz="2400" dirty="0"/>
              <a:t>が失敗した状態からさかのぼる</a:t>
            </a:r>
            <a:endParaRPr lang="en-US" altLang="ja-JP" sz="2400" dirty="0"/>
          </a:p>
          <a:p>
            <a:pPr lvl="1"/>
            <a:r>
              <a:rPr lang="ja-JP" altLang="en-US" sz="2400" dirty="0" smtClean="0"/>
              <a:t>テスト開始時からタイムスタンプが残っていれば</a:t>
            </a:r>
            <a:r>
              <a:rPr lang="en-US" altLang="ja-JP" sz="2400" dirty="0" smtClean="0"/>
              <a:t>OK</a:t>
            </a:r>
            <a:r>
              <a:rPr lang="ja-JP" altLang="en-US" sz="2400" dirty="0" smtClean="0"/>
              <a:t>？</a:t>
            </a:r>
            <a:endParaRPr lang="en-US" altLang="ja-JP" sz="2400" dirty="0" smtClean="0"/>
          </a:p>
          <a:p>
            <a:pPr lvl="2"/>
            <a:r>
              <a:rPr lang="ja-JP" altLang="en-US" sz="2000" dirty="0" smtClean="0"/>
              <a:t>システムの環境変数等の影響は受ける</a:t>
            </a:r>
            <a:endParaRPr lang="en-US" altLang="ja-JP" sz="2000" dirty="0" smtClean="0"/>
          </a:p>
          <a:p>
            <a:pPr lvl="2"/>
            <a:r>
              <a:rPr lang="ja-JP" altLang="en-US" sz="2000" dirty="0" smtClean="0"/>
              <a:t>普通のテストなら特に問題はないくらい</a:t>
            </a:r>
            <a:endParaRPr lang="en-US" altLang="ja-JP" sz="2000" dirty="0" smtClean="0"/>
          </a:p>
          <a:p>
            <a:pPr lvl="1"/>
            <a:r>
              <a:rPr lang="ja-JP" altLang="en-US" sz="2400" dirty="0" smtClean="0"/>
              <a:t>そうでなくてもある程度の再現は可能</a:t>
            </a:r>
            <a:endParaRPr lang="en-US" altLang="ja-JP" sz="2400" dirty="0" smtClean="0"/>
          </a:p>
          <a:p>
            <a:endParaRPr lang="en-US" altLang="ja-JP" sz="2800" dirty="0" smtClean="0"/>
          </a:p>
          <a:p>
            <a:endParaRPr lang="en-US" altLang="ja-JP" sz="2800" dirty="0"/>
          </a:p>
          <a:p>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46</a:t>
            </a:fld>
            <a:endParaRPr lang="en-US" altLang="ja-JP"/>
          </a:p>
        </p:txBody>
      </p:sp>
    </p:spTree>
    <p:extLst>
      <p:ext uri="{BB962C8B-B14F-4D97-AF65-F5344CB8AC3E}">
        <p14:creationId xmlns:p14="http://schemas.microsoft.com/office/powerpoint/2010/main" val="28812415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提案手法</a:t>
            </a:r>
            <a:endParaRPr lang="en-US" altLang="ja-JP" dirty="0"/>
          </a:p>
        </p:txBody>
      </p:sp>
      <p:sp>
        <p:nvSpPr>
          <p:cNvPr id="3" name="コンテンツ プレースホルダー 2"/>
          <p:cNvSpPr>
            <a:spLocks noGrp="1"/>
          </p:cNvSpPr>
          <p:nvPr>
            <p:ph idx="1"/>
          </p:nvPr>
        </p:nvSpPr>
        <p:spPr>
          <a:xfrm>
            <a:off x="457200" y="1600200"/>
            <a:ext cx="8385048" cy="4525963"/>
          </a:xfrm>
        </p:spPr>
        <p:txBody>
          <a:bodyPr/>
          <a:lstStyle/>
          <a:p>
            <a:r>
              <a:rPr lang="ja-JP" altLang="en-US" sz="2800" dirty="0"/>
              <a:t>限られた保存領域を使用</a:t>
            </a:r>
            <a:r>
              <a:rPr lang="ja-JP" altLang="en-US" sz="2800" dirty="0" smtClean="0"/>
              <a:t>する実行</a:t>
            </a:r>
            <a:r>
              <a:rPr lang="ja-JP" altLang="en-US" sz="2800" dirty="0"/>
              <a:t>トレース記録</a:t>
            </a:r>
            <a:r>
              <a:rPr lang="ja-JP" altLang="en-US" sz="2800" dirty="0" smtClean="0"/>
              <a:t>手法</a:t>
            </a:r>
            <a:endParaRPr lang="en-US" altLang="ja-JP" sz="2800" dirty="0" smtClean="0"/>
          </a:p>
          <a:p>
            <a:pPr lvl="1"/>
            <a:r>
              <a:rPr lang="ja-JP" altLang="en-US" sz="2400" dirty="0" smtClean="0"/>
              <a:t>対象は </a:t>
            </a:r>
            <a:r>
              <a:rPr lang="en-US" altLang="ja-JP" sz="2400" dirty="0" smtClean="0"/>
              <a:t>Java </a:t>
            </a:r>
            <a:r>
              <a:rPr lang="ja-JP" altLang="en-US" sz="2400" dirty="0" smtClean="0"/>
              <a:t>プログラム</a:t>
            </a:r>
            <a:endParaRPr lang="en-US" altLang="ja-JP" sz="2400" dirty="0" smtClean="0"/>
          </a:p>
          <a:p>
            <a:pPr lvl="1"/>
            <a:r>
              <a:rPr lang="ja-JP" altLang="en-US" sz="2400" dirty="0"/>
              <a:t>命令位置毎に記録</a:t>
            </a:r>
            <a:r>
              <a:rPr lang="ja-JP" altLang="en-US" sz="2400" dirty="0" smtClean="0"/>
              <a:t>バッファサイズの</a:t>
            </a:r>
            <a:r>
              <a:rPr lang="ja-JP" altLang="en-US" sz="2400" dirty="0"/>
              <a:t>上限を決めて</a:t>
            </a:r>
            <a:r>
              <a:rPr lang="en-US" altLang="ja-JP" sz="2400" dirty="0"/>
              <a:t/>
            </a:r>
            <a:br>
              <a:rPr lang="en-US" altLang="ja-JP" sz="2400" dirty="0"/>
            </a:br>
            <a:r>
              <a:rPr lang="ja-JP" altLang="en-US" sz="2400" dirty="0" smtClean="0"/>
              <a:t>最新の実行</a:t>
            </a:r>
            <a:r>
              <a:rPr lang="ja-JP" altLang="en-US" sz="2400" dirty="0"/>
              <a:t>トレースを</a:t>
            </a:r>
            <a:r>
              <a:rPr lang="ja-JP" altLang="en-US" sz="2400" dirty="0" smtClean="0"/>
              <a:t>保存</a:t>
            </a:r>
            <a:endParaRPr lang="en-US" altLang="ja-JP" sz="2800" dirty="0" smtClean="0"/>
          </a:p>
          <a:p>
            <a:pPr marL="0" indent="0">
              <a:buNone/>
            </a:pPr>
            <a:endParaRPr lang="en-US" altLang="ja-JP" sz="2800" dirty="0" smtClean="0"/>
          </a:p>
          <a:p>
            <a:pPr marL="0" indent="0">
              <a:buNone/>
            </a:pPr>
            <a:r>
              <a:rPr lang="ja-JP" altLang="en-US" sz="2800" dirty="0" smtClean="0"/>
              <a:t>特徴</a:t>
            </a:r>
            <a:endParaRPr lang="en-US" altLang="ja-JP" sz="2800" dirty="0" smtClean="0"/>
          </a:p>
          <a:p>
            <a:r>
              <a:rPr lang="ja-JP" altLang="en-US" sz="2800" dirty="0" smtClean="0"/>
              <a:t>全ての命令位置に関する情報の記録が可能</a:t>
            </a:r>
            <a:endParaRPr lang="en-US" altLang="ja-JP" sz="2400" dirty="0" smtClean="0"/>
          </a:p>
          <a:p>
            <a:r>
              <a:rPr lang="ja-JP" altLang="en-US" sz="2800" dirty="0" smtClean="0"/>
              <a:t>ループ文などで多数実行される命令の記録量削減が可能</a:t>
            </a:r>
            <a:endParaRPr lang="en-US" altLang="ja-JP" sz="2800" dirty="0"/>
          </a:p>
          <a:p>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p:spTree>
    <p:extLst>
      <p:ext uri="{BB962C8B-B14F-4D97-AF65-F5344CB8AC3E}">
        <p14:creationId xmlns:p14="http://schemas.microsoft.com/office/powerpoint/2010/main" val="29275800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提案手法の記録イメージ</a:t>
            </a:r>
            <a:endParaRPr lang="en-US" altLang="ja-JP" dirty="0"/>
          </a:p>
        </p:txBody>
      </p:sp>
      <p:sp>
        <p:nvSpPr>
          <p:cNvPr id="3" name="コンテンツ プレースホルダー 2"/>
          <p:cNvSpPr>
            <a:spLocks noGrp="1"/>
          </p:cNvSpPr>
          <p:nvPr>
            <p:ph idx="1"/>
          </p:nvPr>
        </p:nvSpPr>
        <p:spPr>
          <a:xfrm>
            <a:off x="622818" y="1565916"/>
            <a:ext cx="8229600" cy="1971002"/>
          </a:xfrm>
        </p:spPr>
        <p:txBody>
          <a:bodyPr/>
          <a:lstStyle/>
          <a:p>
            <a:pPr marL="0" indent="0">
              <a:buNone/>
            </a:pPr>
            <a:r>
              <a:rPr lang="ja-JP" altLang="en-US" sz="2800" dirty="0" smtClean="0"/>
              <a:t>バイトコード命令毎に，記録数の上限 </a:t>
            </a:r>
            <a:r>
              <a:rPr lang="en-US" altLang="ja-JP" sz="2800" dirty="0" smtClean="0"/>
              <a:t>k </a:t>
            </a:r>
            <a:r>
              <a:rPr lang="ja-JP" altLang="en-US" sz="2800" dirty="0" smtClean="0"/>
              <a:t>を決めて</a:t>
            </a:r>
            <a:r>
              <a:rPr lang="en-US" altLang="ja-JP" sz="2800" dirty="0"/>
              <a:t/>
            </a:r>
            <a:br>
              <a:rPr lang="en-US" altLang="ja-JP" sz="2800" dirty="0"/>
            </a:br>
            <a:r>
              <a:rPr lang="ja-JP" altLang="en-US" sz="2800" dirty="0" smtClean="0"/>
              <a:t>実行された最新の命令を記録</a:t>
            </a:r>
            <a:endParaRPr lang="en-US" altLang="ja-JP" sz="2800" dirty="0" smtClean="0"/>
          </a:p>
          <a:p>
            <a:pPr marL="0" indent="0">
              <a:buNone/>
            </a:pPr>
            <a:endParaRPr lang="en-US" altLang="ja-JP" sz="2000" dirty="0"/>
          </a:p>
          <a:p>
            <a:pPr marL="0" indent="0">
              <a:buNone/>
            </a:pPr>
            <a:r>
              <a:rPr lang="ja-JP" altLang="en-US" sz="2800" dirty="0" smtClean="0"/>
              <a:t>例：</a:t>
            </a:r>
            <a:r>
              <a:rPr lang="en-US" altLang="ja-JP" sz="2800" dirty="0" smtClean="0"/>
              <a:t>k=1</a:t>
            </a:r>
            <a:r>
              <a:rPr lang="ja-JP" altLang="en-US" sz="2800" dirty="0" smtClean="0"/>
              <a:t>として行の記録を行った場合</a:t>
            </a:r>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a:p>
        </p:txBody>
      </p:sp>
      <p:pic>
        <p:nvPicPr>
          <p:cNvPr id="32" name="図 3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4828" y="3163824"/>
            <a:ext cx="8278758" cy="2728145"/>
          </a:xfrm>
          <a:prstGeom prst="rect">
            <a:avLst/>
          </a:prstGeom>
        </p:spPr>
      </p:pic>
      <p:sp>
        <p:nvSpPr>
          <p:cNvPr id="5" name="角丸四角形吹き出し 4"/>
          <p:cNvSpPr/>
          <p:nvPr/>
        </p:nvSpPr>
        <p:spPr>
          <a:xfrm>
            <a:off x="5108575" y="6022268"/>
            <a:ext cx="1401636" cy="575382"/>
          </a:xfrm>
          <a:prstGeom prst="wedgeRoundRectCallout">
            <a:avLst>
              <a:gd name="adj1" fmla="val 39395"/>
              <a:gd name="adj2" fmla="val -10343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命令の</a:t>
            </a:r>
            <a:r>
              <a:rPr kumimoji="1" lang="en-US" altLang="ja-JP" dirty="0" smtClean="0">
                <a:solidFill>
                  <a:schemeClr val="tx1"/>
                </a:solidFill>
              </a:rPr>
              <a:t/>
            </a:r>
            <a:br>
              <a:rPr kumimoji="1" lang="en-US" altLang="ja-JP" dirty="0" smtClean="0">
                <a:solidFill>
                  <a:schemeClr val="tx1"/>
                </a:solidFill>
              </a:rPr>
            </a:br>
            <a:r>
              <a:rPr kumimoji="1" lang="ja-JP" altLang="en-US" dirty="0" smtClean="0">
                <a:solidFill>
                  <a:schemeClr val="tx1"/>
                </a:solidFill>
              </a:rPr>
              <a:t>実行順序</a:t>
            </a:r>
            <a:endParaRPr kumimoji="1" lang="ja-JP" altLang="en-US" dirty="0">
              <a:solidFill>
                <a:schemeClr val="tx1"/>
              </a:solidFill>
            </a:endParaRPr>
          </a:p>
        </p:txBody>
      </p:sp>
    </p:spTree>
    <p:extLst>
      <p:ext uri="{BB962C8B-B14F-4D97-AF65-F5344CB8AC3E}">
        <p14:creationId xmlns:p14="http://schemas.microsoft.com/office/powerpoint/2010/main" val="32798255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コンテンツ プレースホルダー 2"/>
          <p:cNvSpPr>
            <a:spLocks noGrp="1"/>
          </p:cNvSpPr>
          <p:nvPr>
            <p:ph idx="1"/>
          </p:nvPr>
        </p:nvSpPr>
        <p:spPr>
          <a:xfrm>
            <a:off x="631962" y="1442894"/>
            <a:ext cx="8229600" cy="1034933"/>
          </a:xfrm>
        </p:spPr>
        <p:txBody>
          <a:bodyPr/>
          <a:lstStyle/>
          <a:p>
            <a:pPr marL="0" indent="0">
              <a:buNone/>
            </a:pPr>
            <a:r>
              <a:rPr lang="ja-JP" altLang="en-US" sz="2800" dirty="0" smtClean="0"/>
              <a:t>実行トレースから 代入→参照の依存関係を</a:t>
            </a:r>
            <a:r>
              <a:rPr lang="en-US" altLang="ja-JP" sz="2800" dirty="0" smtClean="0"/>
              <a:t/>
            </a:r>
            <a:br>
              <a:rPr lang="en-US" altLang="ja-JP" sz="2800" dirty="0" smtClean="0"/>
            </a:br>
            <a:r>
              <a:rPr lang="ja-JP" altLang="en-US" sz="2800" dirty="0" smtClean="0"/>
              <a:t>求めることができる</a:t>
            </a:r>
            <a:endParaRPr lang="en-US" altLang="ja-JP" sz="2800" dirty="0" smtClean="0"/>
          </a:p>
        </p:txBody>
      </p:sp>
      <p:sp>
        <p:nvSpPr>
          <p:cNvPr id="2" name="タイトル 1"/>
          <p:cNvSpPr>
            <a:spLocks noGrp="1"/>
          </p:cNvSpPr>
          <p:nvPr>
            <p:ph type="title"/>
          </p:nvPr>
        </p:nvSpPr>
        <p:spPr/>
        <p:txBody>
          <a:bodyPr/>
          <a:lstStyle/>
          <a:p>
            <a:r>
              <a:rPr lang="ja-JP" altLang="en-US" dirty="0" smtClean="0"/>
              <a:t>データ依存関係（</a:t>
            </a:r>
            <a:r>
              <a:rPr lang="en-US" altLang="ja-JP" dirty="0" smtClean="0"/>
              <a:t>1/2</a:t>
            </a:r>
            <a:r>
              <a:rPr lang="ja-JP" altLang="en-US" dirty="0" smtClean="0"/>
              <a:t>）</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a:p>
        </p:txBody>
      </p:sp>
      <p:sp>
        <p:nvSpPr>
          <p:cNvPr id="7" name="正方形/長方形 6"/>
          <p:cNvSpPr/>
          <p:nvPr/>
        </p:nvSpPr>
        <p:spPr>
          <a:xfrm>
            <a:off x="5896409" y="3750784"/>
            <a:ext cx="234483" cy="26894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8" name="テキスト ボックス 7"/>
          <p:cNvSpPr txBox="1"/>
          <p:nvPr/>
        </p:nvSpPr>
        <p:spPr>
          <a:xfrm>
            <a:off x="5872761" y="3712625"/>
            <a:ext cx="417187" cy="338554"/>
          </a:xfrm>
          <a:prstGeom prst="rect">
            <a:avLst/>
          </a:prstGeom>
          <a:noFill/>
        </p:spPr>
        <p:txBody>
          <a:bodyPr wrap="square" rtlCol="0">
            <a:spAutoFit/>
          </a:bodyPr>
          <a:lstStyle/>
          <a:p>
            <a:r>
              <a:rPr lang="en-US" altLang="ja-JP" sz="1600" dirty="0" smtClean="0">
                <a:latin typeface="Arial" panose="020B0604020202020204" pitchFamily="34" charset="0"/>
                <a:cs typeface="Arial" panose="020B0604020202020204" pitchFamily="34" charset="0"/>
              </a:rPr>
              <a:t>9</a:t>
            </a:r>
            <a:endParaRPr kumimoji="1" lang="ja-JP" altLang="en-US" sz="1600" dirty="0">
              <a:latin typeface="Arial" panose="020B0604020202020204" pitchFamily="34" charset="0"/>
              <a:cs typeface="Arial" panose="020B0604020202020204" pitchFamily="34" charset="0"/>
            </a:endParaRPr>
          </a:p>
        </p:txBody>
      </p:sp>
      <p:sp>
        <p:nvSpPr>
          <p:cNvPr id="9" name="正方形/長方形 8"/>
          <p:cNvSpPr/>
          <p:nvPr/>
        </p:nvSpPr>
        <p:spPr>
          <a:xfrm>
            <a:off x="6511311" y="3740994"/>
            <a:ext cx="214254" cy="270610"/>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Arial" panose="020B0604020202020204" pitchFamily="34" charset="0"/>
                <a:ea typeface="ＭＳ Ｐゴシック" panose="020B0600070205080204" pitchFamily="50" charset="-128"/>
                <a:cs typeface="Arial" panose="020B0604020202020204" pitchFamily="34" charset="0"/>
              </a:rPr>
              <a:t>9</a:t>
            </a:r>
            <a:endParaRPr kumimoji="1" lang="ja-JP" altLang="en-US" sz="1600" dirty="0">
              <a:solidFill>
                <a:schemeClr val="tx1"/>
              </a:solidFill>
              <a:latin typeface="Arial" panose="020B0604020202020204" pitchFamily="34" charset="0"/>
              <a:ea typeface="ＭＳ Ｐゴシック" panose="020B0600070205080204" pitchFamily="50" charset="-128"/>
              <a:cs typeface="Arial" panose="020B0604020202020204" pitchFamily="34" charset="0"/>
            </a:endParaRPr>
          </a:p>
        </p:txBody>
      </p:sp>
      <p:cxnSp>
        <p:nvCxnSpPr>
          <p:cNvPr id="12" name="直線コネクタ 11"/>
          <p:cNvCxnSpPr>
            <a:endCxn id="38" idx="0"/>
          </p:cNvCxnSpPr>
          <p:nvPr/>
        </p:nvCxnSpPr>
        <p:spPr>
          <a:xfrm flipV="1">
            <a:off x="1612205" y="2638906"/>
            <a:ext cx="5004283" cy="1"/>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a:endCxn id="38" idx="2"/>
          </p:cNvCxnSpPr>
          <p:nvPr/>
        </p:nvCxnSpPr>
        <p:spPr>
          <a:xfrm>
            <a:off x="1612205" y="2915842"/>
            <a:ext cx="500428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a:endCxn id="39" idx="2"/>
          </p:cNvCxnSpPr>
          <p:nvPr/>
        </p:nvCxnSpPr>
        <p:spPr>
          <a:xfrm>
            <a:off x="1612205" y="3184343"/>
            <a:ext cx="5004283" cy="220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a:endCxn id="40" idx="2"/>
          </p:cNvCxnSpPr>
          <p:nvPr/>
        </p:nvCxnSpPr>
        <p:spPr>
          <a:xfrm flipV="1">
            <a:off x="1612205" y="3472175"/>
            <a:ext cx="5004282" cy="220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1612205" y="3740169"/>
            <a:ext cx="5122693" cy="249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1602872" y="4019021"/>
            <a:ext cx="512269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p:nvPr/>
        </p:nvCxnSpPr>
        <p:spPr>
          <a:xfrm>
            <a:off x="4062860" y="2347335"/>
            <a:ext cx="2439116" cy="0"/>
          </a:xfrm>
          <a:prstGeom prst="straightConnector1">
            <a:avLst/>
          </a:prstGeom>
          <a:ln w="381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5404082" y="1977071"/>
            <a:ext cx="1107227" cy="369332"/>
          </a:xfrm>
          <a:prstGeom prst="rect">
            <a:avLst/>
          </a:prstGeom>
          <a:noFill/>
        </p:spPr>
        <p:txBody>
          <a:bodyPr wrap="square" rtlCol="0">
            <a:spAutoFit/>
          </a:bodyPr>
          <a:lstStyle/>
          <a:p>
            <a:r>
              <a:rPr lang="ja-JP" altLang="en-US" dirty="0" smtClean="0">
                <a:latin typeface="Arial" panose="020B0604020202020204" pitchFamily="34" charset="0"/>
                <a:ea typeface="ＭＳ Ｐゴシック" panose="020B0600070205080204" pitchFamily="50" charset="-128"/>
                <a:cs typeface="Arial" panose="020B0604020202020204" pitchFamily="34" charset="0"/>
              </a:rPr>
              <a:t>経過</a:t>
            </a:r>
            <a:r>
              <a:rPr lang="ja-JP" altLang="en-US" dirty="0">
                <a:latin typeface="Arial" panose="020B0604020202020204" pitchFamily="34" charset="0"/>
                <a:ea typeface="ＭＳ Ｐゴシック" panose="020B0600070205080204" pitchFamily="50" charset="-128"/>
                <a:cs typeface="Arial" panose="020B0604020202020204" pitchFamily="34" charset="0"/>
              </a:rPr>
              <a:t>時間</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20" name="テキスト ボックス 19"/>
          <p:cNvSpPr txBox="1"/>
          <p:nvPr/>
        </p:nvSpPr>
        <p:spPr>
          <a:xfrm>
            <a:off x="6683300" y="2459802"/>
            <a:ext cx="1489944" cy="646331"/>
          </a:xfrm>
          <a:prstGeom prst="rect">
            <a:avLst/>
          </a:prstGeom>
          <a:noFill/>
          <a:ln>
            <a:noFill/>
          </a:ln>
        </p:spPr>
        <p:txBody>
          <a:bodyPr wrap="square" rtlCol="0">
            <a:spAutoFit/>
          </a:bodyPr>
          <a:lstStyle/>
          <a:p>
            <a:r>
              <a:rPr lang="ja-JP" altLang="en-US" dirty="0" smtClean="0">
                <a:solidFill>
                  <a:srgbClr val="FF0000"/>
                </a:solidFill>
                <a:latin typeface="Arial" panose="020B0604020202020204" pitchFamily="34" charset="0"/>
                <a:ea typeface="ＭＳ Ｐゴシック" panose="020B0600070205080204" pitchFamily="50" charset="-128"/>
                <a:cs typeface="Arial" panose="020B0604020202020204" pitchFamily="34" charset="0"/>
              </a:rPr>
              <a:t>提案手法に</a:t>
            </a:r>
            <a:r>
              <a:rPr lang="en-US" altLang="ja-JP" dirty="0" smtClean="0">
                <a:solidFill>
                  <a:srgbClr val="FF0000"/>
                </a:solidFill>
                <a:latin typeface="Arial" panose="020B0604020202020204" pitchFamily="34" charset="0"/>
                <a:ea typeface="ＭＳ Ｐゴシック" panose="020B0600070205080204" pitchFamily="50" charset="-128"/>
                <a:cs typeface="Arial" panose="020B0604020202020204" pitchFamily="34" charset="0"/>
              </a:rPr>
              <a:t/>
            </a:r>
            <a:br>
              <a:rPr lang="en-US" altLang="ja-JP" dirty="0" smtClean="0">
                <a:solidFill>
                  <a:srgbClr val="FF0000"/>
                </a:solidFill>
                <a:latin typeface="Arial" panose="020B0604020202020204" pitchFamily="34" charset="0"/>
                <a:ea typeface="ＭＳ Ｐゴシック" panose="020B0600070205080204" pitchFamily="50" charset="-128"/>
                <a:cs typeface="Arial" panose="020B0604020202020204" pitchFamily="34" charset="0"/>
              </a:rPr>
            </a:br>
            <a:r>
              <a:rPr lang="ja-JP" altLang="en-US" dirty="0" smtClean="0">
                <a:solidFill>
                  <a:srgbClr val="FF0000"/>
                </a:solidFill>
                <a:latin typeface="Arial" panose="020B0604020202020204" pitchFamily="34" charset="0"/>
                <a:ea typeface="ＭＳ Ｐゴシック" panose="020B0600070205080204" pitchFamily="50" charset="-128"/>
                <a:cs typeface="Arial" panose="020B0604020202020204" pitchFamily="34" charset="0"/>
              </a:rPr>
              <a:t>よる記録</a:t>
            </a:r>
            <a:endParaRPr kumimoji="1" lang="ja-JP" altLang="en-US" dirty="0">
              <a:solidFill>
                <a:srgbClr val="FF0000"/>
              </a:solidFill>
              <a:latin typeface="ＭＳ Ｐゴシック" panose="020B0600070205080204" pitchFamily="50" charset="-128"/>
              <a:ea typeface="ＭＳ Ｐゴシック" panose="020B0600070205080204" pitchFamily="50" charset="-128"/>
            </a:endParaRPr>
          </a:p>
        </p:txBody>
      </p:sp>
      <p:sp>
        <p:nvSpPr>
          <p:cNvPr id="22" name="正方形/長方形 21"/>
          <p:cNvSpPr/>
          <p:nvPr/>
        </p:nvSpPr>
        <p:spPr>
          <a:xfrm>
            <a:off x="6504692" y="2373826"/>
            <a:ext cx="223589" cy="26961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Arial" panose="020B0604020202020204" pitchFamily="34" charset="0"/>
                <a:cs typeface="Arial" panose="020B0604020202020204" pitchFamily="34" charset="0"/>
              </a:rPr>
              <a:t>1</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23" name="正方形/長方形 22"/>
          <p:cNvSpPr/>
          <p:nvPr/>
        </p:nvSpPr>
        <p:spPr>
          <a:xfrm>
            <a:off x="4062860" y="2391103"/>
            <a:ext cx="223589" cy="24956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Arial" panose="020B0604020202020204" pitchFamily="34" charset="0"/>
                <a:cs typeface="Arial" panose="020B0604020202020204" pitchFamily="34" charset="0"/>
              </a:rPr>
              <a:t>1</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24" name="正方形/長方形 23"/>
          <p:cNvSpPr/>
          <p:nvPr/>
        </p:nvSpPr>
        <p:spPr>
          <a:xfrm>
            <a:off x="4288359" y="2638802"/>
            <a:ext cx="223589" cy="274900"/>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Arial" panose="020B0604020202020204" pitchFamily="34" charset="0"/>
                <a:cs typeface="Arial" panose="020B0604020202020204" pitchFamily="34" charset="0"/>
              </a:rPr>
              <a:t>2</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25" name="正方形/長方形 24"/>
          <p:cNvSpPr/>
          <p:nvPr/>
        </p:nvSpPr>
        <p:spPr>
          <a:xfrm>
            <a:off x="4511948" y="2913701"/>
            <a:ext cx="220549" cy="270641"/>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Arial" panose="020B0604020202020204" pitchFamily="34" charset="0"/>
                <a:cs typeface="Arial" panose="020B0604020202020204" pitchFamily="34" charset="0"/>
              </a:rPr>
              <a:t>3</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26" name="正方形/長方形 25"/>
          <p:cNvSpPr/>
          <p:nvPr/>
        </p:nvSpPr>
        <p:spPr>
          <a:xfrm>
            <a:off x="4738851" y="3186404"/>
            <a:ext cx="223589" cy="285108"/>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4</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27" name="正方形/長方形 26"/>
          <p:cNvSpPr/>
          <p:nvPr/>
        </p:nvSpPr>
        <p:spPr>
          <a:xfrm>
            <a:off x="4967859" y="2916922"/>
            <a:ext cx="223589" cy="269482"/>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5</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28" name="正方形/長方形 27"/>
          <p:cNvSpPr/>
          <p:nvPr/>
        </p:nvSpPr>
        <p:spPr>
          <a:xfrm>
            <a:off x="5192905" y="3184343"/>
            <a:ext cx="223589" cy="28859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6</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29" name="正方形/長方形 28"/>
          <p:cNvSpPr/>
          <p:nvPr/>
        </p:nvSpPr>
        <p:spPr>
          <a:xfrm>
            <a:off x="5420470" y="2917983"/>
            <a:ext cx="223589" cy="267632"/>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Arial" panose="020B0604020202020204" pitchFamily="34" charset="0"/>
                <a:cs typeface="Arial" panose="020B0604020202020204" pitchFamily="34" charset="0"/>
              </a:rPr>
              <a:t>7</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31" name="正方形/長方形 30"/>
          <p:cNvSpPr/>
          <p:nvPr/>
        </p:nvSpPr>
        <p:spPr>
          <a:xfrm>
            <a:off x="5683714" y="3477206"/>
            <a:ext cx="212695" cy="267577"/>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8</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38" name="正方形/長方形 37"/>
          <p:cNvSpPr/>
          <p:nvPr/>
        </p:nvSpPr>
        <p:spPr>
          <a:xfrm>
            <a:off x="6504693" y="2638906"/>
            <a:ext cx="223589" cy="27693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2</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39" name="正方形/長方形 38"/>
          <p:cNvSpPr/>
          <p:nvPr/>
        </p:nvSpPr>
        <p:spPr>
          <a:xfrm>
            <a:off x="6504693" y="2913702"/>
            <a:ext cx="223589" cy="27284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Arial" panose="020B0604020202020204" pitchFamily="34" charset="0"/>
                <a:cs typeface="Arial" panose="020B0604020202020204" pitchFamily="34" charset="0"/>
              </a:rPr>
              <a:t>7</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40" name="正方形/長方形 39"/>
          <p:cNvSpPr/>
          <p:nvPr/>
        </p:nvSpPr>
        <p:spPr>
          <a:xfrm>
            <a:off x="6504692" y="3186055"/>
            <a:ext cx="223589" cy="286120"/>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Arial" panose="020B0604020202020204" pitchFamily="34" charset="0"/>
                <a:cs typeface="Arial" panose="020B0604020202020204" pitchFamily="34" charset="0"/>
              </a:rPr>
              <a:t>6</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41" name="正方形/長方形 40"/>
          <p:cNvSpPr/>
          <p:nvPr/>
        </p:nvSpPr>
        <p:spPr>
          <a:xfrm>
            <a:off x="6511309" y="3471512"/>
            <a:ext cx="223589" cy="275457"/>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8</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42" name="正方形/長方形 41"/>
          <p:cNvSpPr/>
          <p:nvPr/>
        </p:nvSpPr>
        <p:spPr>
          <a:xfrm rot="5400000">
            <a:off x="5797878" y="3077924"/>
            <a:ext cx="1645195" cy="23699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44" name="コンテンツ プレースホルダー 2"/>
          <p:cNvSpPr txBox="1">
            <a:spLocks/>
          </p:cNvSpPr>
          <p:nvPr/>
        </p:nvSpPr>
        <p:spPr bwMode="auto">
          <a:xfrm>
            <a:off x="7067" y="4026439"/>
            <a:ext cx="4567759" cy="26186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ja-JP" altLang="en-US" sz="2000" kern="0" dirty="0"/>
              <a:t>網羅的</a:t>
            </a:r>
            <a:r>
              <a:rPr lang="ja-JP" altLang="en-US" sz="2000" kern="0" dirty="0" smtClean="0"/>
              <a:t>な記録で得られるデータ依存関係</a:t>
            </a:r>
            <a:endParaRPr lang="en-US" altLang="ja-JP" sz="2000" kern="0" dirty="0" smtClean="0"/>
          </a:p>
          <a:p>
            <a:pPr marL="0" indent="0" algn="ctr">
              <a:buFontTx/>
              <a:buNone/>
            </a:pPr>
            <a:r>
              <a:rPr lang="en-US" altLang="ja-JP" sz="2000" kern="0" dirty="0"/>
              <a:t>1</a:t>
            </a:r>
            <a:r>
              <a:rPr lang="ja-JP" altLang="en-US" sz="2000" kern="0" dirty="0"/>
              <a:t>行目→</a:t>
            </a:r>
            <a:r>
              <a:rPr lang="en-US" altLang="ja-JP" sz="2000" kern="0" dirty="0"/>
              <a:t>2</a:t>
            </a:r>
            <a:r>
              <a:rPr lang="ja-JP" altLang="en-US" sz="2000" kern="0" dirty="0"/>
              <a:t>行目</a:t>
            </a:r>
            <a:endParaRPr lang="en-US" altLang="ja-JP" sz="2000" kern="0" dirty="0"/>
          </a:p>
          <a:p>
            <a:pPr marL="0" indent="0" algn="ctr">
              <a:buNone/>
            </a:pPr>
            <a:r>
              <a:rPr lang="en-US" altLang="ja-JP" sz="2000" kern="0" dirty="0" smtClean="0"/>
              <a:t>2</a:t>
            </a:r>
            <a:r>
              <a:rPr lang="ja-JP" altLang="en-US" sz="2000" kern="0" dirty="0" smtClean="0"/>
              <a:t>行目→</a:t>
            </a:r>
            <a:r>
              <a:rPr lang="en-US" altLang="ja-JP" sz="2000" kern="0" dirty="0" smtClean="0"/>
              <a:t>3</a:t>
            </a:r>
            <a:r>
              <a:rPr lang="ja-JP" altLang="en-US" sz="2000" kern="0" dirty="0" smtClean="0"/>
              <a:t>行目</a:t>
            </a:r>
            <a:endParaRPr lang="en-US" altLang="ja-JP" sz="2000" kern="0" dirty="0"/>
          </a:p>
          <a:p>
            <a:pPr marL="0" indent="0" algn="ctr">
              <a:buNone/>
            </a:pPr>
            <a:r>
              <a:rPr lang="en-US" altLang="ja-JP" sz="2000" kern="0" dirty="0" smtClean="0"/>
              <a:t>2</a:t>
            </a:r>
            <a:r>
              <a:rPr lang="ja-JP" altLang="en-US" sz="2000" kern="0" dirty="0" smtClean="0"/>
              <a:t>行目→</a:t>
            </a:r>
            <a:r>
              <a:rPr lang="en-US" altLang="ja-JP" sz="2000" kern="0" dirty="0" smtClean="0"/>
              <a:t>4</a:t>
            </a:r>
            <a:r>
              <a:rPr lang="ja-JP" altLang="en-US" sz="2000" kern="0" dirty="0" smtClean="0"/>
              <a:t>行目</a:t>
            </a:r>
            <a:endParaRPr lang="en-US" altLang="ja-JP" sz="2000" kern="0" dirty="0"/>
          </a:p>
          <a:p>
            <a:pPr marL="0" indent="0" algn="ctr">
              <a:buNone/>
            </a:pPr>
            <a:r>
              <a:rPr lang="en-US" altLang="ja-JP" sz="2000" kern="0" dirty="0" smtClean="0"/>
              <a:t>4</a:t>
            </a:r>
            <a:r>
              <a:rPr lang="ja-JP" altLang="en-US" sz="2000" kern="0" dirty="0" smtClean="0"/>
              <a:t>行目→</a:t>
            </a:r>
            <a:r>
              <a:rPr lang="en-US" altLang="ja-JP" sz="2000" kern="0" dirty="0" smtClean="0"/>
              <a:t>3</a:t>
            </a:r>
            <a:r>
              <a:rPr lang="ja-JP" altLang="en-US" sz="2000" kern="0" dirty="0" smtClean="0"/>
              <a:t>行目</a:t>
            </a:r>
            <a:endParaRPr lang="en-US" altLang="ja-JP" sz="2000" kern="0" dirty="0" smtClean="0"/>
          </a:p>
          <a:p>
            <a:pPr marL="0" indent="0" algn="ctr">
              <a:buNone/>
            </a:pPr>
            <a:r>
              <a:rPr lang="en-US" altLang="ja-JP" sz="2000" kern="0" dirty="0" smtClean="0"/>
              <a:t>4</a:t>
            </a:r>
            <a:r>
              <a:rPr lang="ja-JP" altLang="en-US" sz="2000" kern="0" dirty="0" smtClean="0"/>
              <a:t>行目→</a:t>
            </a:r>
            <a:r>
              <a:rPr lang="en-US" altLang="ja-JP" sz="2000" kern="0" dirty="0" smtClean="0"/>
              <a:t>4</a:t>
            </a:r>
            <a:r>
              <a:rPr lang="ja-JP" altLang="en-US" sz="2000" kern="0" dirty="0" smtClean="0"/>
              <a:t>行目</a:t>
            </a:r>
            <a:endParaRPr lang="en-US" altLang="ja-JP" sz="2000" kern="0" dirty="0"/>
          </a:p>
          <a:p>
            <a:pPr marL="0" indent="0" algn="ctr">
              <a:buNone/>
            </a:pPr>
            <a:r>
              <a:rPr lang="en-US" altLang="ja-JP" sz="2000" kern="0" dirty="0" smtClean="0"/>
              <a:t>4</a:t>
            </a:r>
            <a:r>
              <a:rPr lang="ja-JP" altLang="en-US" sz="2000" kern="0" dirty="0" smtClean="0"/>
              <a:t>行目→</a:t>
            </a:r>
            <a:r>
              <a:rPr lang="en-US" altLang="ja-JP" sz="2000" kern="0" dirty="0" smtClean="0"/>
              <a:t>5</a:t>
            </a:r>
            <a:r>
              <a:rPr lang="ja-JP" altLang="en-US" sz="2000" kern="0" dirty="0" smtClean="0"/>
              <a:t>行目</a:t>
            </a:r>
            <a:endParaRPr lang="en-US" altLang="ja-JP" sz="2000" kern="0" dirty="0" smtClean="0"/>
          </a:p>
        </p:txBody>
      </p:sp>
      <p:sp>
        <p:nvSpPr>
          <p:cNvPr id="45" name="テキスト ボックス 44"/>
          <p:cNvSpPr txBox="1"/>
          <p:nvPr/>
        </p:nvSpPr>
        <p:spPr>
          <a:xfrm>
            <a:off x="1247463" y="2300294"/>
            <a:ext cx="3063225" cy="2031325"/>
          </a:xfrm>
          <a:prstGeom prst="rect">
            <a:avLst/>
          </a:prstGeom>
          <a:noFill/>
        </p:spPr>
        <p:txBody>
          <a:bodyPr wrap="square" rtlCol="0">
            <a:spAutoFit/>
          </a:bodyPr>
          <a:lstStyle/>
          <a:p>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1: void </a:t>
            </a:r>
            <a:r>
              <a:rPr lang="en-US" altLang="ja-JP" dirty="0" err="1" smtClean="0">
                <a:latin typeface="Arial" panose="020B0604020202020204" pitchFamily="34" charset="0"/>
                <a:ea typeface="ＭＳ Ｐゴシック" panose="020B0600070205080204" pitchFamily="50" charset="-128"/>
                <a:cs typeface="Arial" panose="020B0604020202020204" pitchFamily="34" charset="0"/>
              </a:rPr>
              <a:t>methodA</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 (</a:t>
            </a:r>
            <a:r>
              <a:rPr lang="en-US" altLang="ja-JP" dirty="0" err="1" smtClean="0">
                <a:latin typeface="Arial" panose="020B0604020202020204" pitchFamily="34" charset="0"/>
                <a:ea typeface="ＭＳ Ｐゴシック" panose="020B0600070205080204" pitchFamily="50" charset="-128"/>
                <a:cs typeface="Arial" panose="020B0604020202020204" pitchFamily="34" charset="0"/>
              </a:rPr>
              <a:t>int</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 </a:t>
            </a:r>
            <a:r>
              <a:rPr lang="en-US" altLang="ja-JP" dirty="0" err="1" smtClean="0">
                <a:latin typeface="Arial" panose="020B0604020202020204" pitchFamily="34" charset="0"/>
                <a:ea typeface="ＭＳ Ｐゴシック" panose="020B0600070205080204" pitchFamily="50" charset="-128"/>
                <a:cs typeface="Arial" panose="020B0604020202020204" pitchFamily="34" charset="0"/>
              </a:rPr>
              <a:t>var</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 {</a:t>
            </a:r>
          </a:p>
          <a:p>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2:</a:t>
            </a:r>
            <a:r>
              <a:rPr lang="ja-JP" altLang="en-US" dirty="0" smtClean="0">
                <a:latin typeface="Arial" panose="020B0604020202020204" pitchFamily="34" charset="0"/>
                <a:ea typeface="ＭＳ Ｐゴシック" panose="020B0600070205080204" pitchFamily="50" charset="-128"/>
                <a:cs typeface="Arial" panose="020B0604020202020204" pitchFamily="34" charset="0"/>
              </a:rPr>
              <a:t>   </a:t>
            </a:r>
            <a:r>
              <a:rPr kumimoji="1" lang="en-US" altLang="ja-JP" dirty="0" err="1" smtClean="0">
                <a:latin typeface="Arial" panose="020B0604020202020204" pitchFamily="34" charset="0"/>
                <a:ea typeface="ＭＳ Ｐゴシック" panose="020B0600070205080204" pitchFamily="50" charset="-128"/>
                <a:cs typeface="Arial" panose="020B0604020202020204" pitchFamily="34" charset="0"/>
              </a:rPr>
              <a:t>var</a:t>
            </a:r>
            <a:r>
              <a:rPr kumimoji="1" lang="en-US" altLang="ja-JP" dirty="0" smtClean="0">
                <a:latin typeface="Arial" panose="020B0604020202020204" pitchFamily="34" charset="0"/>
                <a:ea typeface="ＭＳ Ｐゴシック" panose="020B0600070205080204" pitchFamily="50" charset="-128"/>
                <a:cs typeface="Arial" panose="020B0604020202020204" pitchFamily="34" charset="0"/>
              </a:rPr>
              <a:t> = </a:t>
            </a:r>
            <a:r>
              <a:rPr kumimoji="1" lang="en-US" altLang="ja-JP" dirty="0" err="1" smtClean="0">
                <a:latin typeface="Arial" panose="020B0604020202020204" pitchFamily="34" charset="0"/>
                <a:ea typeface="ＭＳ Ｐゴシック" panose="020B0600070205080204" pitchFamily="50" charset="-128"/>
                <a:cs typeface="Arial" panose="020B0604020202020204" pitchFamily="34" charset="0"/>
              </a:rPr>
              <a:t>methodB</a:t>
            </a:r>
            <a:r>
              <a:rPr kumimoji="1" lang="en-US" altLang="ja-JP" dirty="0" smtClean="0">
                <a:latin typeface="Arial" panose="020B0604020202020204" pitchFamily="34" charset="0"/>
                <a:ea typeface="ＭＳ Ｐゴシック" panose="020B0600070205080204" pitchFamily="50" charset="-128"/>
                <a:cs typeface="Arial" panose="020B0604020202020204" pitchFamily="34" charset="0"/>
              </a:rPr>
              <a:t>(</a:t>
            </a:r>
            <a:r>
              <a:rPr kumimoji="1" lang="en-US" altLang="ja-JP" dirty="0" err="1" smtClean="0">
                <a:latin typeface="Arial" panose="020B0604020202020204" pitchFamily="34" charset="0"/>
                <a:ea typeface="ＭＳ Ｐゴシック" panose="020B0600070205080204" pitchFamily="50" charset="-128"/>
                <a:cs typeface="Arial" panose="020B0604020202020204" pitchFamily="34" charset="0"/>
              </a:rPr>
              <a:t>var</a:t>
            </a:r>
            <a:r>
              <a:rPr kumimoji="1" lang="en-US" altLang="ja-JP" dirty="0" smtClean="0">
                <a:latin typeface="Arial" panose="020B0604020202020204" pitchFamily="34" charset="0"/>
                <a:ea typeface="ＭＳ Ｐゴシック" panose="020B0600070205080204" pitchFamily="50" charset="-128"/>
                <a:cs typeface="Arial" panose="020B0604020202020204" pitchFamily="34" charset="0"/>
              </a:rPr>
              <a:t>);</a:t>
            </a:r>
          </a:p>
          <a:p>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3:   while (</a:t>
            </a:r>
            <a:r>
              <a:rPr lang="en-US" altLang="ja-JP" dirty="0" err="1" smtClean="0">
                <a:latin typeface="Arial" panose="020B0604020202020204" pitchFamily="34" charset="0"/>
                <a:ea typeface="ＭＳ Ｐゴシック" panose="020B0600070205080204" pitchFamily="50" charset="-128"/>
                <a:cs typeface="Arial" panose="020B0604020202020204" pitchFamily="34" charset="0"/>
              </a:rPr>
              <a:t>var</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 &gt; 0) </a:t>
            </a:r>
          </a:p>
          <a:p>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4:     </a:t>
            </a:r>
            <a:r>
              <a:rPr lang="en-US" altLang="ja-JP" dirty="0" err="1" smtClean="0">
                <a:latin typeface="Arial" panose="020B0604020202020204" pitchFamily="34" charset="0"/>
                <a:ea typeface="ＭＳ Ｐゴシック" panose="020B0600070205080204" pitchFamily="50" charset="-128"/>
                <a:cs typeface="Arial" panose="020B0604020202020204" pitchFamily="34" charset="0"/>
              </a:rPr>
              <a:t>var</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 = </a:t>
            </a:r>
            <a:r>
              <a:rPr lang="en-US" altLang="ja-JP" dirty="0" err="1" smtClean="0">
                <a:latin typeface="Arial" panose="020B0604020202020204" pitchFamily="34" charset="0"/>
                <a:ea typeface="ＭＳ Ｐゴシック" panose="020B0600070205080204" pitchFamily="50" charset="-128"/>
                <a:cs typeface="Arial" panose="020B0604020202020204" pitchFamily="34" charset="0"/>
              </a:rPr>
              <a:t>methodC</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a:t>
            </a:r>
            <a:r>
              <a:rPr lang="en-US" altLang="ja-JP" dirty="0" err="1" smtClean="0">
                <a:latin typeface="Arial" panose="020B0604020202020204" pitchFamily="34" charset="0"/>
                <a:ea typeface="ＭＳ Ｐゴシック" panose="020B0600070205080204" pitchFamily="50" charset="-128"/>
                <a:cs typeface="Arial" panose="020B0604020202020204" pitchFamily="34" charset="0"/>
              </a:rPr>
              <a:t>var</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a:t>
            </a:r>
          </a:p>
          <a:p>
            <a:r>
              <a:rPr kumimoji="1" lang="en-US" altLang="ja-JP" dirty="0" smtClean="0">
                <a:latin typeface="Arial" panose="020B0604020202020204" pitchFamily="34" charset="0"/>
                <a:ea typeface="ＭＳ Ｐゴシック" panose="020B0600070205080204" pitchFamily="50" charset="-128"/>
                <a:cs typeface="Arial" panose="020B0604020202020204" pitchFamily="34" charset="0"/>
              </a:rPr>
              <a:t>5:   </a:t>
            </a:r>
            <a:r>
              <a:rPr kumimoji="1" lang="en-US" altLang="ja-JP" dirty="0" err="1" smtClean="0">
                <a:latin typeface="Arial" panose="020B0604020202020204" pitchFamily="34" charset="0"/>
                <a:ea typeface="ＭＳ Ｐゴシック" panose="020B0600070205080204" pitchFamily="50" charset="-128"/>
                <a:cs typeface="Arial" panose="020B0604020202020204" pitchFamily="34" charset="0"/>
              </a:rPr>
              <a:t>System.out.println</a:t>
            </a:r>
            <a:r>
              <a:rPr kumimoji="1" lang="en-US" altLang="ja-JP" dirty="0" smtClean="0">
                <a:latin typeface="Arial" panose="020B0604020202020204" pitchFamily="34" charset="0"/>
                <a:ea typeface="ＭＳ Ｐゴシック" panose="020B0600070205080204" pitchFamily="50" charset="-128"/>
                <a:cs typeface="Arial" panose="020B0604020202020204" pitchFamily="34" charset="0"/>
              </a:rPr>
              <a:t>(</a:t>
            </a:r>
            <a:r>
              <a:rPr kumimoji="1" lang="en-US" altLang="ja-JP" dirty="0" err="1" smtClean="0">
                <a:latin typeface="Arial" panose="020B0604020202020204" pitchFamily="34" charset="0"/>
                <a:ea typeface="ＭＳ Ｐゴシック" panose="020B0600070205080204" pitchFamily="50" charset="-128"/>
                <a:cs typeface="Arial" panose="020B0604020202020204" pitchFamily="34" charset="0"/>
              </a:rPr>
              <a:t>var</a:t>
            </a:r>
            <a:r>
              <a:rPr kumimoji="1" lang="en-US" altLang="ja-JP" dirty="0" smtClean="0">
                <a:latin typeface="Arial" panose="020B0604020202020204" pitchFamily="34" charset="0"/>
                <a:ea typeface="ＭＳ Ｐゴシック" panose="020B0600070205080204" pitchFamily="50" charset="-128"/>
                <a:cs typeface="Arial" panose="020B0604020202020204" pitchFamily="34" charset="0"/>
              </a:rPr>
              <a:t>)</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a:t>
            </a:r>
          </a:p>
          <a:p>
            <a:r>
              <a:rPr kumimoji="1" lang="en-US" altLang="ja-JP" dirty="0" smtClean="0">
                <a:latin typeface="Arial" panose="020B0604020202020204" pitchFamily="34" charset="0"/>
                <a:ea typeface="ＭＳ Ｐゴシック" panose="020B0600070205080204" pitchFamily="50" charset="-128"/>
                <a:cs typeface="Arial" panose="020B0604020202020204" pitchFamily="34" charset="0"/>
              </a:rPr>
              <a:t>6: }</a:t>
            </a:r>
            <a:endParaRPr kumimoji="1" lang="en-US" altLang="ja-JP" dirty="0" smtClean="0">
              <a:latin typeface="ＭＳ Ｐゴシック" panose="020B0600070205080204" pitchFamily="50" charset="-128"/>
              <a:ea typeface="ＭＳ Ｐゴシック" panose="020B0600070205080204" pitchFamily="50" charset="-128"/>
            </a:endParaRPr>
          </a:p>
          <a:p>
            <a:endParaRPr kumimoji="1" lang="ja-JP" altLang="en-US" dirty="0">
              <a:latin typeface="ＭＳ Ｐゴシック" panose="020B0600070205080204" pitchFamily="50" charset="-128"/>
              <a:ea typeface="ＭＳ Ｐゴシック" panose="020B0600070205080204" pitchFamily="50" charset="-128"/>
            </a:endParaRPr>
          </a:p>
        </p:txBody>
      </p:sp>
      <p:sp>
        <p:nvSpPr>
          <p:cNvPr id="47" name="下矢印 46"/>
          <p:cNvSpPr/>
          <p:nvPr/>
        </p:nvSpPr>
        <p:spPr>
          <a:xfrm rot="16200000">
            <a:off x="4412215" y="5234474"/>
            <a:ext cx="367900" cy="508960"/>
          </a:xfrm>
          <a:prstGeom prst="downArrow">
            <a:avLst>
              <a:gd name="adj1" fmla="val 39601"/>
              <a:gd name="adj2" fmla="val 49643"/>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コンテンツ プレースホルダー 2"/>
          <p:cNvSpPr txBox="1">
            <a:spLocks/>
          </p:cNvSpPr>
          <p:nvPr/>
        </p:nvSpPr>
        <p:spPr bwMode="auto">
          <a:xfrm>
            <a:off x="4761438" y="4005626"/>
            <a:ext cx="4105328" cy="26186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ja-JP" altLang="en-US" sz="2000" kern="0" dirty="0" smtClean="0"/>
              <a:t>提案手法で得られるデータ依存関係</a:t>
            </a:r>
            <a:endParaRPr lang="en-US" altLang="ja-JP" sz="2000" kern="0" dirty="0" smtClean="0"/>
          </a:p>
          <a:p>
            <a:pPr marL="0" indent="0" algn="ctr">
              <a:buFontTx/>
              <a:buNone/>
            </a:pPr>
            <a:r>
              <a:rPr lang="en-US" altLang="ja-JP" sz="2000" kern="0" dirty="0"/>
              <a:t>1</a:t>
            </a:r>
            <a:r>
              <a:rPr lang="ja-JP" altLang="en-US" sz="2000" kern="0" dirty="0"/>
              <a:t>行目→</a:t>
            </a:r>
            <a:r>
              <a:rPr lang="en-US" altLang="ja-JP" sz="2000" kern="0" dirty="0"/>
              <a:t>2</a:t>
            </a:r>
            <a:r>
              <a:rPr lang="ja-JP" altLang="en-US" sz="2000" kern="0" dirty="0"/>
              <a:t>行目</a:t>
            </a:r>
            <a:endParaRPr lang="en-US" altLang="ja-JP" sz="2000" kern="0" dirty="0"/>
          </a:p>
          <a:p>
            <a:pPr marL="0" indent="0" algn="ctr">
              <a:buNone/>
            </a:pPr>
            <a:endParaRPr lang="en-US" altLang="ja-JP" sz="2000" kern="0" dirty="0" smtClean="0"/>
          </a:p>
          <a:p>
            <a:pPr marL="0" indent="0" algn="ctr">
              <a:buNone/>
            </a:pPr>
            <a:r>
              <a:rPr lang="en-US" altLang="ja-JP" sz="2000" kern="0" dirty="0" smtClean="0"/>
              <a:t>2</a:t>
            </a:r>
            <a:r>
              <a:rPr lang="ja-JP" altLang="en-US" sz="2000" kern="0" dirty="0" smtClean="0"/>
              <a:t>行目→</a:t>
            </a:r>
            <a:r>
              <a:rPr lang="en-US" altLang="ja-JP" sz="2000" kern="0" dirty="0" smtClean="0"/>
              <a:t>4</a:t>
            </a:r>
            <a:r>
              <a:rPr lang="ja-JP" altLang="en-US" sz="2000" kern="0" dirty="0" smtClean="0"/>
              <a:t>行目</a:t>
            </a:r>
            <a:endParaRPr lang="en-US" altLang="ja-JP" sz="2000" kern="0" dirty="0" smtClean="0"/>
          </a:p>
          <a:p>
            <a:pPr marL="0" indent="0" algn="ctr">
              <a:buNone/>
            </a:pPr>
            <a:r>
              <a:rPr lang="en-US" altLang="ja-JP" sz="2000" kern="0" dirty="0" smtClean="0"/>
              <a:t>4</a:t>
            </a:r>
            <a:r>
              <a:rPr lang="ja-JP" altLang="en-US" sz="2000" kern="0" dirty="0" smtClean="0"/>
              <a:t>行目</a:t>
            </a:r>
            <a:r>
              <a:rPr lang="ja-JP" altLang="en-US" sz="2000" kern="0" dirty="0"/>
              <a:t>→</a:t>
            </a:r>
            <a:r>
              <a:rPr lang="en-US" altLang="ja-JP" sz="2000" kern="0" dirty="0"/>
              <a:t>3</a:t>
            </a:r>
            <a:r>
              <a:rPr lang="ja-JP" altLang="en-US" sz="2000" kern="0" dirty="0" smtClean="0"/>
              <a:t>行目</a:t>
            </a:r>
            <a:endParaRPr lang="en-US" altLang="ja-JP" sz="2000" kern="0" dirty="0" smtClean="0"/>
          </a:p>
          <a:p>
            <a:pPr marL="0" indent="0" algn="ctr">
              <a:buNone/>
            </a:pPr>
            <a:endParaRPr lang="en-US" altLang="ja-JP" sz="2000" kern="0" dirty="0"/>
          </a:p>
          <a:p>
            <a:pPr marL="0" indent="0" algn="ctr">
              <a:buNone/>
            </a:pPr>
            <a:r>
              <a:rPr lang="en-US" altLang="ja-JP" sz="2000" kern="0" dirty="0" smtClean="0"/>
              <a:t>4</a:t>
            </a:r>
            <a:r>
              <a:rPr lang="ja-JP" altLang="en-US" sz="2000" kern="0" dirty="0" smtClean="0"/>
              <a:t>行目→</a:t>
            </a:r>
            <a:r>
              <a:rPr lang="en-US" altLang="ja-JP" sz="2000" kern="0" dirty="0" smtClean="0"/>
              <a:t>5</a:t>
            </a:r>
            <a:r>
              <a:rPr lang="ja-JP" altLang="en-US" sz="2000" kern="0" dirty="0" smtClean="0"/>
              <a:t>行目</a:t>
            </a:r>
            <a:endParaRPr lang="en-US" altLang="ja-JP" sz="2000" kern="0" dirty="0" smtClean="0"/>
          </a:p>
        </p:txBody>
      </p:sp>
    </p:spTree>
    <p:extLst>
      <p:ext uri="{BB962C8B-B14F-4D97-AF65-F5344CB8AC3E}">
        <p14:creationId xmlns:p14="http://schemas.microsoft.com/office/powerpoint/2010/main" val="468574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4">
                                            <p:txEl>
                                              <p:pRg st="1" end="1"/>
                                            </p:txEl>
                                          </p:spTgt>
                                        </p:tgtEl>
                                        <p:attrNameLst>
                                          <p:attrName>style.visibility</p:attrName>
                                        </p:attrNameLst>
                                      </p:cBhvr>
                                      <p:to>
                                        <p:strVal val="visible"/>
                                      </p:to>
                                    </p:set>
                                    <p:animEffect transition="in" filter="fade">
                                      <p:cBhvr>
                                        <p:cTn id="7" dur="500"/>
                                        <p:tgtEl>
                                          <p:spTgt spid="4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4">
                                            <p:txEl>
                                              <p:pRg st="2" end="2"/>
                                            </p:txEl>
                                          </p:spTgt>
                                        </p:tgtEl>
                                        <p:attrNameLst>
                                          <p:attrName>style.visibility</p:attrName>
                                        </p:attrNameLst>
                                      </p:cBhvr>
                                      <p:to>
                                        <p:strVal val="visible"/>
                                      </p:to>
                                    </p:set>
                                    <p:animEffect transition="in" filter="fade">
                                      <p:cBhvr>
                                        <p:cTn id="12" dur="500"/>
                                        <p:tgtEl>
                                          <p:spTgt spid="44">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44">
                                            <p:txEl>
                                              <p:pRg st="3" end="3"/>
                                            </p:txEl>
                                          </p:spTgt>
                                        </p:tgtEl>
                                        <p:attrNameLst>
                                          <p:attrName>style.visibility</p:attrName>
                                        </p:attrNameLst>
                                      </p:cBhvr>
                                      <p:to>
                                        <p:strVal val="visible"/>
                                      </p:to>
                                    </p:set>
                                    <p:animEffect transition="in" filter="fade">
                                      <p:cBhvr>
                                        <p:cTn id="15" dur="500"/>
                                        <p:tgtEl>
                                          <p:spTgt spid="44">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4">
                                            <p:txEl>
                                              <p:pRg st="4" end="4"/>
                                            </p:txEl>
                                          </p:spTgt>
                                        </p:tgtEl>
                                        <p:attrNameLst>
                                          <p:attrName>style.visibility</p:attrName>
                                        </p:attrNameLst>
                                      </p:cBhvr>
                                      <p:to>
                                        <p:strVal val="visible"/>
                                      </p:to>
                                    </p:set>
                                    <p:animEffect transition="in" filter="fade">
                                      <p:cBhvr>
                                        <p:cTn id="18" dur="500"/>
                                        <p:tgtEl>
                                          <p:spTgt spid="44">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44">
                                            <p:txEl>
                                              <p:pRg st="5" end="5"/>
                                            </p:txEl>
                                          </p:spTgt>
                                        </p:tgtEl>
                                        <p:attrNameLst>
                                          <p:attrName>style.visibility</p:attrName>
                                        </p:attrNameLst>
                                      </p:cBhvr>
                                      <p:to>
                                        <p:strVal val="visible"/>
                                      </p:to>
                                    </p:set>
                                    <p:animEffect transition="in" filter="fade">
                                      <p:cBhvr>
                                        <p:cTn id="21" dur="500"/>
                                        <p:tgtEl>
                                          <p:spTgt spid="44">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44">
                                            <p:txEl>
                                              <p:pRg st="6" end="6"/>
                                            </p:txEl>
                                          </p:spTgt>
                                        </p:tgtEl>
                                        <p:attrNameLst>
                                          <p:attrName>style.visibility</p:attrName>
                                        </p:attrNameLst>
                                      </p:cBhvr>
                                      <p:to>
                                        <p:strVal val="visible"/>
                                      </p:to>
                                    </p:set>
                                    <p:animEffect transition="in" filter="fade">
                                      <p:cBhvr>
                                        <p:cTn id="24" dur="500"/>
                                        <p:tgtEl>
                                          <p:spTgt spid="44">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48"/>
                                        </p:tgtEl>
                                        <p:attrNameLst>
                                          <p:attrName>style.visibility</p:attrName>
                                        </p:attrNameLst>
                                      </p:cBhvr>
                                      <p:to>
                                        <p:strVal val="visible"/>
                                      </p:to>
                                    </p:set>
                                    <p:animEffect transition="in" filter="fade">
                                      <p:cBhvr>
                                        <p:cTn id="29" dur="500"/>
                                        <p:tgtEl>
                                          <p:spTgt spid="48"/>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47"/>
                                        </p:tgtEl>
                                        <p:attrNameLst>
                                          <p:attrName>style.visibility</p:attrName>
                                        </p:attrNameLst>
                                      </p:cBhvr>
                                      <p:to>
                                        <p:strVal val="visible"/>
                                      </p:to>
                                    </p:set>
                                    <p:animEffect transition="in" filter="fade">
                                      <p:cBhvr>
                                        <p:cTn id="32"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4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コンテンツ プレースホルダー 2"/>
          <p:cNvSpPr>
            <a:spLocks noGrp="1"/>
          </p:cNvSpPr>
          <p:nvPr>
            <p:ph idx="1"/>
          </p:nvPr>
        </p:nvSpPr>
        <p:spPr>
          <a:xfrm>
            <a:off x="624051" y="1608797"/>
            <a:ext cx="8229600" cy="1034933"/>
          </a:xfrm>
        </p:spPr>
        <p:txBody>
          <a:bodyPr/>
          <a:lstStyle/>
          <a:p>
            <a:pPr marL="0" indent="0">
              <a:buNone/>
            </a:pPr>
            <a:r>
              <a:rPr lang="ja-JP" altLang="en-US" sz="2800" dirty="0" smtClean="0"/>
              <a:t>バッファサイズ </a:t>
            </a:r>
            <a:r>
              <a:rPr lang="en-US" altLang="ja-JP" sz="2800" dirty="0" smtClean="0"/>
              <a:t>k = 2 </a:t>
            </a:r>
            <a:r>
              <a:rPr lang="ja-JP" altLang="en-US" sz="2800" dirty="0" smtClean="0"/>
              <a:t>とした場合</a:t>
            </a:r>
            <a:endParaRPr lang="en-US" altLang="ja-JP" sz="2800" dirty="0" smtClean="0"/>
          </a:p>
        </p:txBody>
      </p:sp>
      <p:sp>
        <p:nvSpPr>
          <p:cNvPr id="2" name="タイトル 1"/>
          <p:cNvSpPr>
            <a:spLocks noGrp="1"/>
          </p:cNvSpPr>
          <p:nvPr>
            <p:ph type="title"/>
          </p:nvPr>
        </p:nvSpPr>
        <p:spPr/>
        <p:txBody>
          <a:bodyPr/>
          <a:lstStyle/>
          <a:p>
            <a:r>
              <a:rPr lang="ja-JP" altLang="en-US" dirty="0" smtClean="0"/>
              <a:t>データ依存</a:t>
            </a:r>
            <a:r>
              <a:rPr lang="ja-JP" altLang="en-US" dirty="0"/>
              <a:t>関係</a:t>
            </a:r>
            <a:r>
              <a:rPr lang="ja-JP" altLang="en-US" dirty="0" smtClean="0"/>
              <a:t>（</a:t>
            </a:r>
            <a:r>
              <a:rPr lang="en-US" altLang="ja-JP" dirty="0"/>
              <a:t>2</a:t>
            </a:r>
            <a:r>
              <a:rPr lang="en-US" altLang="ja-JP" dirty="0" smtClean="0"/>
              <a:t>/2</a:t>
            </a:r>
            <a:r>
              <a:rPr lang="ja-JP" altLang="en-US" dirty="0"/>
              <a:t>）</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
        <p:nvSpPr>
          <p:cNvPr id="7" name="正方形/長方形 6"/>
          <p:cNvSpPr/>
          <p:nvPr/>
        </p:nvSpPr>
        <p:spPr>
          <a:xfrm>
            <a:off x="5896409" y="3750784"/>
            <a:ext cx="234483" cy="26894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8" name="テキスト ボックス 7"/>
          <p:cNvSpPr txBox="1"/>
          <p:nvPr/>
        </p:nvSpPr>
        <p:spPr>
          <a:xfrm>
            <a:off x="5872761" y="3712625"/>
            <a:ext cx="417187" cy="338554"/>
          </a:xfrm>
          <a:prstGeom prst="rect">
            <a:avLst/>
          </a:prstGeom>
          <a:noFill/>
        </p:spPr>
        <p:txBody>
          <a:bodyPr wrap="square" rtlCol="0">
            <a:spAutoFit/>
          </a:bodyPr>
          <a:lstStyle/>
          <a:p>
            <a:r>
              <a:rPr lang="en-US" altLang="ja-JP" sz="1600" dirty="0" smtClean="0">
                <a:latin typeface="Arial" panose="020B0604020202020204" pitchFamily="34" charset="0"/>
                <a:cs typeface="Arial" panose="020B0604020202020204" pitchFamily="34" charset="0"/>
              </a:rPr>
              <a:t>9</a:t>
            </a:r>
            <a:endParaRPr kumimoji="1" lang="ja-JP" altLang="en-US" sz="1600" dirty="0">
              <a:latin typeface="Arial" panose="020B0604020202020204" pitchFamily="34" charset="0"/>
              <a:cs typeface="Arial" panose="020B0604020202020204" pitchFamily="34" charset="0"/>
            </a:endParaRPr>
          </a:p>
        </p:txBody>
      </p:sp>
      <p:sp>
        <p:nvSpPr>
          <p:cNvPr id="9" name="正方形/長方形 8"/>
          <p:cNvSpPr/>
          <p:nvPr/>
        </p:nvSpPr>
        <p:spPr>
          <a:xfrm>
            <a:off x="6514649" y="3741248"/>
            <a:ext cx="210916" cy="270610"/>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Arial" panose="020B0604020202020204" pitchFamily="34" charset="0"/>
                <a:ea typeface="ＭＳ Ｐゴシック" panose="020B0600070205080204" pitchFamily="50" charset="-128"/>
                <a:cs typeface="Arial" panose="020B0604020202020204" pitchFamily="34" charset="0"/>
              </a:rPr>
              <a:t>9</a:t>
            </a:r>
            <a:endParaRPr kumimoji="1" lang="ja-JP" altLang="en-US" sz="1600" dirty="0">
              <a:solidFill>
                <a:schemeClr val="tx1"/>
              </a:solidFill>
              <a:latin typeface="Arial" panose="020B0604020202020204" pitchFamily="34" charset="0"/>
              <a:ea typeface="ＭＳ Ｐゴシック" panose="020B0600070205080204" pitchFamily="50" charset="-128"/>
              <a:cs typeface="Arial" panose="020B0604020202020204" pitchFamily="34" charset="0"/>
            </a:endParaRPr>
          </a:p>
        </p:txBody>
      </p:sp>
      <p:cxnSp>
        <p:nvCxnSpPr>
          <p:cNvPr id="12" name="直線コネクタ 11"/>
          <p:cNvCxnSpPr>
            <a:endCxn id="38" idx="0"/>
          </p:cNvCxnSpPr>
          <p:nvPr/>
        </p:nvCxnSpPr>
        <p:spPr>
          <a:xfrm flipV="1">
            <a:off x="1612205" y="2638906"/>
            <a:ext cx="5004283" cy="1"/>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a:endCxn id="38" idx="2"/>
          </p:cNvCxnSpPr>
          <p:nvPr/>
        </p:nvCxnSpPr>
        <p:spPr>
          <a:xfrm>
            <a:off x="1612205" y="2915842"/>
            <a:ext cx="500428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a:endCxn id="39" idx="2"/>
          </p:cNvCxnSpPr>
          <p:nvPr/>
        </p:nvCxnSpPr>
        <p:spPr>
          <a:xfrm>
            <a:off x="1612205" y="3184343"/>
            <a:ext cx="5004283" cy="220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a:endCxn id="40" idx="2"/>
          </p:cNvCxnSpPr>
          <p:nvPr/>
        </p:nvCxnSpPr>
        <p:spPr>
          <a:xfrm flipV="1">
            <a:off x="1612205" y="3472175"/>
            <a:ext cx="5004282" cy="220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a:endCxn id="41" idx="2"/>
          </p:cNvCxnSpPr>
          <p:nvPr/>
        </p:nvCxnSpPr>
        <p:spPr>
          <a:xfrm>
            <a:off x="1612205" y="3740169"/>
            <a:ext cx="5006233" cy="680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1602872" y="4019021"/>
            <a:ext cx="512269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p:nvPr/>
        </p:nvCxnSpPr>
        <p:spPr>
          <a:xfrm>
            <a:off x="4062860" y="2347335"/>
            <a:ext cx="2439116" cy="0"/>
          </a:xfrm>
          <a:prstGeom prst="straightConnector1">
            <a:avLst/>
          </a:prstGeom>
          <a:ln w="381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5404082" y="1977071"/>
            <a:ext cx="1107227" cy="369332"/>
          </a:xfrm>
          <a:prstGeom prst="rect">
            <a:avLst/>
          </a:prstGeom>
          <a:noFill/>
        </p:spPr>
        <p:txBody>
          <a:bodyPr wrap="square" rtlCol="0">
            <a:spAutoFit/>
          </a:bodyPr>
          <a:lstStyle/>
          <a:p>
            <a:r>
              <a:rPr lang="ja-JP" altLang="en-US" dirty="0" smtClean="0">
                <a:latin typeface="Arial" panose="020B0604020202020204" pitchFamily="34" charset="0"/>
                <a:ea typeface="ＭＳ Ｐゴシック" panose="020B0600070205080204" pitchFamily="50" charset="-128"/>
                <a:cs typeface="Arial" panose="020B0604020202020204" pitchFamily="34" charset="0"/>
              </a:rPr>
              <a:t>経過</a:t>
            </a:r>
            <a:r>
              <a:rPr lang="ja-JP" altLang="en-US" dirty="0">
                <a:latin typeface="Arial" panose="020B0604020202020204" pitchFamily="34" charset="0"/>
                <a:ea typeface="ＭＳ Ｐゴシック" panose="020B0600070205080204" pitchFamily="50" charset="-128"/>
                <a:cs typeface="Arial" panose="020B0604020202020204" pitchFamily="34" charset="0"/>
              </a:rPr>
              <a:t>時間</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20" name="テキスト ボックス 19"/>
          <p:cNvSpPr txBox="1"/>
          <p:nvPr/>
        </p:nvSpPr>
        <p:spPr>
          <a:xfrm>
            <a:off x="6981230" y="2725855"/>
            <a:ext cx="1489944" cy="646331"/>
          </a:xfrm>
          <a:prstGeom prst="rect">
            <a:avLst/>
          </a:prstGeom>
          <a:noFill/>
          <a:ln>
            <a:noFill/>
          </a:ln>
        </p:spPr>
        <p:txBody>
          <a:bodyPr wrap="square" rtlCol="0">
            <a:spAutoFit/>
          </a:bodyPr>
          <a:lstStyle/>
          <a:p>
            <a:r>
              <a:rPr lang="ja-JP" altLang="en-US" dirty="0" smtClean="0">
                <a:solidFill>
                  <a:srgbClr val="FF0000"/>
                </a:solidFill>
                <a:latin typeface="Arial" panose="020B0604020202020204" pitchFamily="34" charset="0"/>
                <a:ea typeface="ＭＳ Ｐゴシック" panose="020B0600070205080204" pitchFamily="50" charset="-128"/>
                <a:cs typeface="Arial" panose="020B0604020202020204" pitchFamily="34" charset="0"/>
              </a:rPr>
              <a:t>提案手法に</a:t>
            </a:r>
            <a:r>
              <a:rPr lang="en-US" altLang="ja-JP" dirty="0" smtClean="0">
                <a:solidFill>
                  <a:srgbClr val="FF0000"/>
                </a:solidFill>
                <a:latin typeface="Arial" panose="020B0604020202020204" pitchFamily="34" charset="0"/>
                <a:ea typeface="ＭＳ Ｐゴシック" panose="020B0600070205080204" pitchFamily="50" charset="-128"/>
                <a:cs typeface="Arial" panose="020B0604020202020204" pitchFamily="34" charset="0"/>
              </a:rPr>
              <a:t/>
            </a:r>
            <a:br>
              <a:rPr lang="en-US" altLang="ja-JP" dirty="0" smtClean="0">
                <a:solidFill>
                  <a:srgbClr val="FF0000"/>
                </a:solidFill>
                <a:latin typeface="Arial" panose="020B0604020202020204" pitchFamily="34" charset="0"/>
                <a:ea typeface="ＭＳ Ｐゴシック" panose="020B0600070205080204" pitchFamily="50" charset="-128"/>
                <a:cs typeface="Arial" panose="020B0604020202020204" pitchFamily="34" charset="0"/>
              </a:rPr>
            </a:br>
            <a:r>
              <a:rPr lang="ja-JP" altLang="en-US" dirty="0" smtClean="0">
                <a:solidFill>
                  <a:srgbClr val="FF0000"/>
                </a:solidFill>
                <a:latin typeface="Arial" panose="020B0604020202020204" pitchFamily="34" charset="0"/>
                <a:ea typeface="ＭＳ Ｐゴシック" panose="020B0600070205080204" pitchFamily="50" charset="-128"/>
                <a:cs typeface="Arial" panose="020B0604020202020204" pitchFamily="34" charset="0"/>
              </a:rPr>
              <a:t>よる記録</a:t>
            </a:r>
            <a:endParaRPr kumimoji="1" lang="ja-JP" altLang="en-US" dirty="0">
              <a:solidFill>
                <a:srgbClr val="FF0000"/>
              </a:solidFill>
              <a:latin typeface="ＭＳ Ｐゴシック" panose="020B0600070205080204" pitchFamily="50" charset="-128"/>
              <a:ea typeface="ＭＳ Ｐゴシック" panose="020B0600070205080204" pitchFamily="50" charset="-128"/>
            </a:endParaRPr>
          </a:p>
        </p:txBody>
      </p:sp>
      <p:sp>
        <p:nvSpPr>
          <p:cNvPr id="22" name="正方形/長方形 21"/>
          <p:cNvSpPr/>
          <p:nvPr/>
        </p:nvSpPr>
        <p:spPr>
          <a:xfrm>
            <a:off x="6504692" y="2373826"/>
            <a:ext cx="223589" cy="26961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Arial" panose="020B0604020202020204" pitchFamily="34" charset="0"/>
                <a:cs typeface="Arial" panose="020B0604020202020204" pitchFamily="34" charset="0"/>
              </a:rPr>
              <a:t>1</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23" name="正方形/長方形 22"/>
          <p:cNvSpPr/>
          <p:nvPr/>
        </p:nvSpPr>
        <p:spPr>
          <a:xfrm>
            <a:off x="4062860" y="2391103"/>
            <a:ext cx="223589" cy="24956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Arial" panose="020B0604020202020204" pitchFamily="34" charset="0"/>
                <a:cs typeface="Arial" panose="020B0604020202020204" pitchFamily="34" charset="0"/>
              </a:rPr>
              <a:t>1</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24" name="正方形/長方形 23"/>
          <p:cNvSpPr/>
          <p:nvPr/>
        </p:nvSpPr>
        <p:spPr>
          <a:xfrm>
            <a:off x="4288359" y="2638802"/>
            <a:ext cx="223589" cy="274900"/>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Arial" panose="020B0604020202020204" pitchFamily="34" charset="0"/>
                <a:cs typeface="Arial" panose="020B0604020202020204" pitchFamily="34" charset="0"/>
              </a:rPr>
              <a:t>2</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25" name="正方形/長方形 24"/>
          <p:cNvSpPr/>
          <p:nvPr/>
        </p:nvSpPr>
        <p:spPr>
          <a:xfrm>
            <a:off x="4511948" y="2913701"/>
            <a:ext cx="220549" cy="270641"/>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Arial" panose="020B0604020202020204" pitchFamily="34" charset="0"/>
                <a:cs typeface="Arial" panose="020B0604020202020204" pitchFamily="34" charset="0"/>
              </a:rPr>
              <a:t>3</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26" name="正方形/長方形 25"/>
          <p:cNvSpPr/>
          <p:nvPr/>
        </p:nvSpPr>
        <p:spPr>
          <a:xfrm>
            <a:off x="4738851" y="3186404"/>
            <a:ext cx="223589" cy="285108"/>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4</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27" name="正方形/長方形 26"/>
          <p:cNvSpPr/>
          <p:nvPr/>
        </p:nvSpPr>
        <p:spPr>
          <a:xfrm>
            <a:off x="4967859" y="2916922"/>
            <a:ext cx="223589" cy="269482"/>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5</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28" name="正方形/長方形 27"/>
          <p:cNvSpPr/>
          <p:nvPr/>
        </p:nvSpPr>
        <p:spPr>
          <a:xfrm>
            <a:off x="5192905" y="3184343"/>
            <a:ext cx="223589" cy="28859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6</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29" name="正方形/長方形 28"/>
          <p:cNvSpPr/>
          <p:nvPr/>
        </p:nvSpPr>
        <p:spPr>
          <a:xfrm>
            <a:off x="5420470" y="2917983"/>
            <a:ext cx="223589" cy="267632"/>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Arial" panose="020B0604020202020204" pitchFamily="34" charset="0"/>
                <a:cs typeface="Arial" panose="020B0604020202020204" pitchFamily="34" charset="0"/>
              </a:rPr>
              <a:t>7</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31" name="正方形/長方形 30"/>
          <p:cNvSpPr/>
          <p:nvPr/>
        </p:nvSpPr>
        <p:spPr>
          <a:xfrm>
            <a:off x="5683714" y="3477206"/>
            <a:ext cx="212695" cy="267577"/>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8</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38" name="正方形/長方形 37"/>
          <p:cNvSpPr/>
          <p:nvPr/>
        </p:nvSpPr>
        <p:spPr>
          <a:xfrm>
            <a:off x="6504693" y="2638906"/>
            <a:ext cx="223589" cy="27693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2</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39" name="正方形/長方形 38"/>
          <p:cNvSpPr/>
          <p:nvPr/>
        </p:nvSpPr>
        <p:spPr>
          <a:xfrm>
            <a:off x="6504693" y="2913702"/>
            <a:ext cx="223589" cy="27284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Arial" panose="020B0604020202020204" pitchFamily="34" charset="0"/>
                <a:cs typeface="Arial" panose="020B0604020202020204" pitchFamily="34" charset="0"/>
              </a:rPr>
              <a:t>5</a:t>
            </a:r>
          </a:p>
        </p:txBody>
      </p:sp>
      <p:sp>
        <p:nvSpPr>
          <p:cNvPr id="40" name="正方形/長方形 39"/>
          <p:cNvSpPr/>
          <p:nvPr/>
        </p:nvSpPr>
        <p:spPr>
          <a:xfrm>
            <a:off x="6504692" y="3186055"/>
            <a:ext cx="223589" cy="286120"/>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4</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41" name="正方形/長方形 40"/>
          <p:cNvSpPr/>
          <p:nvPr/>
        </p:nvSpPr>
        <p:spPr>
          <a:xfrm>
            <a:off x="6511310" y="3471512"/>
            <a:ext cx="214256" cy="275457"/>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Arial" panose="020B0604020202020204" pitchFamily="34" charset="0"/>
                <a:cs typeface="Arial" panose="020B0604020202020204" pitchFamily="34" charset="0"/>
              </a:rPr>
              <a:t>8</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45" name="テキスト ボックス 44"/>
          <p:cNvSpPr txBox="1"/>
          <p:nvPr/>
        </p:nvSpPr>
        <p:spPr>
          <a:xfrm>
            <a:off x="1247463" y="2300294"/>
            <a:ext cx="3063225" cy="2031325"/>
          </a:xfrm>
          <a:prstGeom prst="rect">
            <a:avLst/>
          </a:prstGeom>
          <a:noFill/>
        </p:spPr>
        <p:txBody>
          <a:bodyPr wrap="square" rtlCol="0">
            <a:spAutoFit/>
          </a:bodyPr>
          <a:lstStyle/>
          <a:p>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1: void </a:t>
            </a:r>
            <a:r>
              <a:rPr lang="en-US" altLang="ja-JP" dirty="0" err="1" smtClean="0">
                <a:latin typeface="Arial" panose="020B0604020202020204" pitchFamily="34" charset="0"/>
                <a:ea typeface="ＭＳ Ｐゴシック" panose="020B0600070205080204" pitchFamily="50" charset="-128"/>
                <a:cs typeface="Arial" panose="020B0604020202020204" pitchFamily="34" charset="0"/>
              </a:rPr>
              <a:t>methodA</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 (</a:t>
            </a:r>
            <a:r>
              <a:rPr lang="en-US" altLang="ja-JP" dirty="0" err="1" smtClean="0">
                <a:latin typeface="Arial" panose="020B0604020202020204" pitchFamily="34" charset="0"/>
                <a:ea typeface="ＭＳ Ｐゴシック" panose="020B0600070205080204" pitchFamily="50" charset="-128"/>
                <a:cs typeface="Arial" panose="020B0604020202020204" pitchFamily="34" charset="0"/>
              </a:rPr>
              <a:t>int</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 </a:t>
            </a:r>
            <a:r>
              <a:rPr lang="en-US" altLang="ja-JP" dirty="0" err="1" smtClean="0">
                <a:latin typeface="Arial" panose="020B0604020202020204" pitchFamily="34" charset="0"/>
                <a:ea typeface="ＭＳ Ｐゴシック" panose="020B0600070205080204" pitchFamily="50" charset="-128"/>
                <a:cs typeface="Arial" panose="020B0604020202020204" pitchFamily="34" charset="0"/>
              </a:rPr>
              <a:t>var</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 {</a:t>
            </a:r>
          </a:p>
          <a:p>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2:</a:t>
            </a:r>
            <a:r>
              <a:rPr lang="ja-JP" altLang="en-US" dirty="0" smtClean="0">
                <a:latin typeface="Arial" panose="020B0604020202020204" pitchFamily="34" charset="0"/>
                <a:ea typeface="ＭＳ Ｐゴシック" panose="020B0600070205080204" pitchFamily="50" charset="-128"/>
                <a:cs typeface="Arial" panose="020B0604020202020204" pitchFamily="34" charset="0"/>
              </a:rPr>
              <a:t>   </a:t>
            </a:r>
            <a:r>
              <a:rPr kumimoji="1" lang="en-US" altLang="ja-JP" dirty="0" err="1" smtClean="0">
                <a:latin typeface="Arial" panose="020B0604020202020204" pitchFamily="34" charset="0"/>
                <a:ea typeface="ＭＳ Ｐゴシック" panose="020B0600070205080204" pitchFamily="50" charset="-128"/>
                <a:cs typeface="Arial" panose="020B0604020202020204" pitchFamily="34" charset="0"/>
              </a:rPr>
              <a:t>var</a:t>
            </a:r>
            <a:r>
              <a:rPr kumimoji="1" lang="en-US" altLang="ja-JP" dirty="0" smtClean="0">
                <a:latin typeface="Arial" panose="020B0604020202020204" pitchFamily="34" charset="0"/>
                <a:ea typeface="ＭＳ Ｐゴシック" panose="020B0600070205080204" pitchFamily="50" charset="-128"/>
                <a:cs typeface="Arial" panose="020B0604020202020204" pitchFamily="34" charset="0"/>
              </a:rPr>
              <a:t> = </a:t>
            </a:r>
            <a:r>
              <a:rPr kumimoji="1" lang="en-US" altLang="ja-JP" dirty="0" err="1" smtClean="0">
                <a:latin typeface="Arial" panose="020B0604020202020204" pitchFamily="34" charset="0"/>
                <a:ea typeface="ＭＳ Ｐゴシック" panose="020B0600070205080204" pitchFamily="50" charset="-128"/>
                <a:cs typeface="Arial" panose="020B0604020202020204" pitchFamily="34" charset="0"/>
              </a:rPr>
              <a:t>methodB</a:t>
            </a:r>
            <a:r>
              <a:rPr kumimoji="1" lang="en-US" altLang="ja-JP" dirty="0" smtClean="0">
                <a:latin typeface="Arial" panose="020B0604020202020204" pitchFamily="34" charset="0"/>
                <a:ea typeface="ＭＳ Ｐゴシック" panose="020B0600070205080204" pitchFamily="50" charset="-128"/>
                <a:cs typeface="Arial" panose="020B0604020202020204" pitchFamily="34" charset="0"/>
              </a:rPr>
              <a:t>(</a:t>
            </a:r>
            <a:r>
              <a:rPr kumimoji="1" lang="en-US" altLang="ja-JP" dirty="0" err="1" smtClean="0">
                <a:latin typeface="Arial" panose="020B0604020202020204" pitchFamily="34" charset="0"/>
                <a:ea typeface="ＭＳ Ｐゴシック" panose="020B0600070205080204" pitchFamily="50" charset="-128"/>
                <a:cs typeface="Arial" panose="020B0604020202020204" pitchFamily="34" charset="0"/>
              </a:rPr>
              <a:t>var</a:t>
            </a:r>
            <a:r>
              <a:rPr kumimoji="1" lang="en-US" altLang="ja-JP" dirty="0" smtClean="0">
                <a:latin typeface="Arial" panose="020B0604020202020204" pitchFamily="34" charset="0"/>
                <a:ea typeface="ＭＳ Ｐゴシック" panose="020B0600070205080204" pitchFamily="50" charset="-128"/>
                <a:cs typeface="Arial" panose="020B0604020202020204" pitchFamily="34" charset="0"/>
              </a:rPr>
              <a:t>);</a:t>
            </a:r>
          </a:p>
          <a:p>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3:   while (</a:t>
            </a:r>
            <a:r>
              <a:rPr lang="en-US" altLang="ja-JP" dirty="0" err="1" smtClean="0">
                <a:latin typeface="Arial" panose="020B0604020202020204" pitchFamily="34" charset="0"/>
                <a:ea typeface="ＭＳ Ｐゴシック" panose="020B0600070205080204" pitchFamily="50" charset="-128"/>
                <a:cs typeface="Arial" panose="020B0604020202020204" pitchFamily="34" charset="0"/>
              </a:rPr>
              <a:t>var</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 &gt; 0) </a:t>
            </a:r>
          </a:p>
          <a:p>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4:     </a:t>
            </a:r>
            <a:r>
              <a:rPr lang="en-US" altLang="ja-JP" dirty="0" err="1" smtClean="0">
                <a:latin typeface="Arial" panose="020B0604020202020204" pitchFamily="34" charset="0"/>
                <a:ea typeface="ＭＳ Ｐゴシック" panose="020B0600070205080204" pitchFamily="50" charset="-128"/>
                <a:cs typeface="Arial" panose="020B0604020202020204" pitchFamily="34" charset="0"/>
              </a:rPr>
              <a:t>var</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 = </a:t>
            </a:r>
            <a:r>
              <a:rPr lang="en-US" altLang="ja-JP" dirty="0" err="1" smtClean="0">
                <a:latin typeface="Arial" panose="020B0604020202020204" pitchFamily="34" charset="0"/>
                <a:ea typeface="ＭＳ Ｐゴシック" panose="020B0600070205080204" pitchFamily="50" charset="-128"/>
                <a:cs typeface="Arial" panose="020B0604020202020204" pitchFamily="34" charset="0"/>
              </a:rPr>
              <a:t>methodC</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a:t>
            </a:r>
            <a:r>
              <a:rPr lang="en-US" altLang="ja-JP" dirty="0" err="1" smtClean="0">
                <a:latin typeface="Arial" panose="020B0604020202020204" pitchFamily="34" charset="0"/>
                <a:ea typeface="ＭＳ Ｐゴシック" panose="020B0600070205080204" pitchFamily="50" charset="-128"/>
                <a:cs typeface="Arial" panose="020B0604020202020204" pitchFamily="34" charset="0"/>
              </a:rPr>
              <a:t>var</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a:t>
            </a:r>
          </a:p>
          <a:p>
            <a:r>
              <a:rPr kumimoji="1" lang="en-US" altLang="ja-JP" dirty="0" smtClean="0">
                <a:latin typeface="Arial" panose="020B0604020202020204" pitchFamily="34" charset="0"/>
                <a:ea typeface="ＭＳ Ｐゴシック" panose="020B0600070205080204" pitchFamily="50" charset="-128"/>
                <a:cs typeface="Arial" panose="020B0604020202020204" pitchFamily="34" charset="0"/>
              </a:rPr>
              <a:t>5:   </a:t>
            </a:r>
            <a:r>
              <a:rPr kumimoji="1" lang="en-US" altLang="ja-JP" dirty="0" err="1" smtClean="0">
                <a:latin typeface="Arial" panose="020B0604020202020204" pitchFamily="34" charset="0"/>
                <a:ea typeface="ＭＳ Ｐゴシック" panose="020B0600070205080204" pitchFamily="50" charset="-128"/>
                <a:cs typeface="Arial" panose="020B0604020202020204" pitchFamily="34" charset="0"/>
              </a:rPr>
              <a:t>System.out.println</a:t>
            </a:r>
            <a:r>
              <a:rPr kumimoji="1" lang="en-US" altLang="ja-JP" dirty="0" smtClean="0">
                <a:latin typeface="Arial" panose="020B0604020202020204" pitchFamily="34" charset="0"/>
                <a:ea typeface="ＭＳ Ｐゴシック" panose="020B0600070205080204" pitchFamily="50" charset="-128"/>
                <a:cs typeface="Arial" panose="020B0604020202020204" pitchFamily="34" charset="0"/>
              </a:rPr>
              <a:t>(</a:t>
            </a:r>
            <a:r>
              <a:rPr kumimoji="1" lang="en-US" altLang="ja-JP" dirty="0" err="1" smtClean="0">
                <a:latin typeface="Arial" panose="020B0604020202020204" pitchFamily="34" charset="0"/>
                <a:ea typeface="ＭＳ Ｐゴシック" panose="020B0600070205080204" pitchFamily="50" charset="-128"/>
                <a:cs typeface="Arial" panose="020B0604020202020204" pitchFamily="34" charset="0"/>
              </a:rPr>
              <a:t>var</a:t>
            </a:r>
            <a:r>
              <a:rPr kumimoji="1" lang="en-US" altLang="ja-JP" dirty="0" smtClean="0">
                <a:latin typeface="Arial" panose="020B0604020202020204" pitchFamily="34" charset="0"/>
                <a:ea typeface="ＭＳ Ｐゴシック" panose="020B0600070205080204" pitchFamily="50" charset="-128"/>
                <a:cs typeface="Arial" panose="020B0604020202020204" pitchFamily="34" charset="0"/>
              </a:rPr>
              <a:t>)</a:t>
            </a:r>
            <a:r>
              <a:rPr lang="en-US" altLang="ja-JP" dirty="0" smtClean="0">
                <a:latin typeface="Arial" panose="020B0604020202020204" pitchFamily="34" charset="0"/>
                <a:ea typeface="ＭＳ Ｐゴシック" panose="020B0600070205080204" pitchFamily="50" charset="-128"/>
                <a:cs typeface="Arial" panose="020B0604020202020204" pitchFamily="34" charset="0"/>
              </a:rPr>
              <a:t>;</a:t>
            </a:r>
          </a:p>
          <a:p>
            <a:r>
              <a:rPr kumimoji="1" lang="en-US" altLang="ja-JP" dirty="0" smtClean="0">
                <a:latin typeface="Arial" panose="020B0604020202020204" pitchFamily="34" charset="0"/>
                <a:ea typeface="ＭＳ Ｐゴシック" panose="020B0600070205080204" pitchFamily="50" charset="-128"/>
                <a:cs typeface="Arial" panose="020B0604020202020204" pitchFamily="34" charset="0"/>
              </a:rPr>
              <a:t>6: }</a:t>
            </a:r>
            <a:endParaRPr kumimoji="1" lang="en-US" altLang="ja-JP" dirty="0" smtClean="0">
              <a:latin typeface="ＭＳ Ｐゴシック" panose="020B0600070205080204" pitchFamily="50" charset="-128"/>
              <a:ea typeface="ＭＳ Ｐゴシック" panose="020B0600070205080204" pitchFamily="50" charset="-128"/>
            </a:endParaRPr>
          </a:p>
          <a:p>
            <a:endParaRPr kumimoji="1" lang="ja-JP" altLang="en-US" dirty="0">
              <a:latin typeface="ＭＳ Ｐゴシック" panose="020B0600070205080204" pitchFamily="50" charset="-128"/>
              <a:ea typeface="ＭＳ Ｐゴシック" panose="020B0600070205080204" pitchFamily="50" charset="-128"/>
            </a:endParaRPr>
          </a:p>
        </p:txBody>
      </p:sp>
      <p:sp>
        <p:nvSpPr>
          <p:cNvPr id="47" name="下矢印 46"/>
          <p:cNvSpPr/>
          <p:nvPr/>
        </p:nvSpPr>
        <p:spPr>
          <a:xfrm rot="16200000">
            <a:off x="4412215" y="5234474"/>
            <a:ext cx="367900" cy="508960"/>
          </a:xfrm>
          <a:prstGeom prst="downArrow">
            <a:avLst>
              <a:gd name="adj1" fmla="val 39601"/>
              <a:gd name="adj2" fmla="val 49643"/>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p:cNvSpPr/>
          <p:nvPr/>
        </p:nvSpPr>
        <p:spPr>
          <a:xfrm>
            <a:off x="6729541" y="2914571"/>
            <a:ext cx="223589" cy="27284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Arial" panose="020B0604020202020204" pitchFamily="34" charset="0"/>
                <a:cs typeface="Arial" panose="020B0604020202020204" pitchFamily="34" charset="0"/>
              </a:rPr>
              <a:t>7</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36" name="正方形/長方形 35"/>
          <p:cNvSpPr/>
          <p:nvPr/>
        </p:nvSpPr>
        <p:spPr>
          <a:xfrm>
            <a:off x="6729540" y="3188208"/>
            <a:ext cx="223589" cy="286120"/>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Arial" panose="020B0604020202020204" pitchFamily="34" charset="0"/>
                <a:cs typeface="Arial" panose="020B0604020202020204" pitchFamily="34" charset="0"/>
              </a:rPr>
              <a:t>6</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42" name="正方形/長方形 41"/>
          <p:cNvSpPr/>
          <p:nvPr/>
        </p:nvSpPr>
        <p:spPr>
          <a:xfrm rot="5400000">
            <a:off x="5904954" y="2970847"/>
            <a:ext cx="1645195" cy="45115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37" name="コンテンツ プレースホルダー 2"/>
          <p:cNvSpPr txBox="1">
            <a:spLocks/>
          </p:cNvSpPr>
          <p:nvPr/>
        </p:nvSpPr>
        <p:spPr bwMode="auto">
          <a:xfrm>
            <a:off x="7067" y="4026439"/>
            <a:ext cx="4567759" cy="26186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ja-JP" altLang="en-US" sz="2000" kern="0" dirty="0"/>
              <a:t>網羅的</a:t>
            </a:r>
            <a:r>
              <a:rPr lang="ja-JP" altLang="en-US" sz="2000" kern="0" dirty="0" smtClean="0"/>
              <a:t>な記録で得られるデータ依存関係</a:t>
            </a:r>
            <a:endParaRPr lang="en-US" altLang="ja-JP" sz="2000" kern="0" dirty="0" smtClean="0"/>
          </a:p>
          <a:p>
            <a:pPr marL="0" indent="0" algn="ctr">
              <a:buFontTx/>
              <a:buNone/>
            </a:pPr>
            <a:r>
              <a:rPr lang="en-US" altLang="ja-JP" sz="2000" kern="0" dirty="0"/>
              <a:t>1</a:t>
            </a:r>
            <a:r>
              <a:rPr lang="ja-JP" altLang="en-US" sz="2000" kern="0" dirty="0"/>
              <a:t>行目→</a:t>
            </a:r>
            <a:r>
              <a:rPr lang="en-US" altLang="ja-JP" sz="2000" kern="0" dirty="0"/>
              <a:t>2</a:t>
            </a:r>
            <a:r>
              <a:rPr lang="ja-JP" altLang="en-US" sz="2000" kern="0" dirty="0"/>
              <a:t>行目</a:t>
            </a:r>
            <a:endParaRPr lang="en-US" altLang="ja-JP" sz="2000" kern="0" dirty="0"/>
          </a:p>
          <a:p>
            <a:pPr marL="0" indent="0" algn="ctr">
              <a:buNone/>
            </a:pPr>
            <a:r>
              <a:rPr lang="en-US" altLang="ja-JP" sz="2000" kern="0" dirty="0" smtClean="0"/>
              <a:t>2</a:t>
            </a:r>
            <a:r>
              <a:rPr lang="ja-JP" altLang="en-US" sz="2000" kern="0" dirty="0" smtClean="0"/>
              <a:t>行目→</a:t>
            </a:r>
            <a:r>
              <a:rPr lang="en-US" altLang="ja-JP" sz="2000" kern="0" dirty="0" smtClean="0"/>
              <a:t>3</a:t>
            </a:r>
            <a:r>
              <a:rPr lang="ja-JP" altLang="en-US" sz="2000" kern="0" dirty="0" smtClean="0"/>
              <a:t>行目</a:t>
            </a:r>
            <a:endParaRPr lang="en-US" altLang="ja-JP" sz="2000" kern="0" dirty="0"/>
          </a:p>
          <a:p>
            <a:pPr marL="0" indent="0" algn="ctr">
              <a:buNone/>
            </a:pPr>
            <a:r>
              <a:rPr lang="en-US" altLang="ja-JP" sz="2000" kern="0" dirty="0" smtClean="0"/>
              <a:t>2</a:t>
            </a:r>
            <a:r>
              <a:rPr lang="ja-JP" altLang="en-US" sz="2000" kern="0" dirty="0" smtClean="0"/>
              <a:t>行目→</a:t>
            </a:r>
            <a:r>
              <a:rPr lang="en-US" altLang="ja-JP" sz="2000" kern="0" dirty="0" smtClean="0"/>
              <a:t>4</a:t>
            </a:r>
            <a:r>
              <a:rPr lang="ja-JP" altLang="en-US" sz="2000" kern="0" dirty="0" smtClean="0"/>
              <a:t>行目</a:t>
            </a:r>
            <a:endParaRPr lang="en-US" altLang="ja-JP" sz="2000" kern="0" dirty="0"/>
          </a:p>
          <a:p>
            <a:pPr marL="0" indent="0" algn="ctr">
              <a:buNone/>
            </a:pPr>
            <a:r>
              <a:rPr lang="en-US" altLang="ja-JP" sz="2000" kern="0" dirty="0" smtClean="0"/>
              <a:t>4</a:t>
            </a:r>
            <a:r>
              <a:rPr lang="ja-JP" altLang="en-US" sz="2000" kern="0" dirty="0" smtClean="0"/>
              <a:t>行目→</a:t>
            </a:r>
            <a:r>
              <a:rPr lang="en-US" altLang="ja-JP" sz="2000" kern="0" dirty="0" smtClean="0"/>
              <a:t>3</a:t>
            </a:r>
            <a:r>
              <a:rPr lang="ja-JP" altLang="en-US" sz="2000" kern="0" dirty="0" smtClean="0"/>
              <a:t>行目</a:t>
            </a:r>
            <a:endParaRPr lang="en-US" altLang="ja-JP" sz="2000" kern="0" dirty="0" smtClean="0"/>
          </a:p>
          <a:p>
            <a:pPr marL="0" indent="0" algn="ctr">
              <a:buNone/>
            </a:pPr>
            <a:r>
              <a:rPr lang="en-US" altLang="ja-JP" sz="2000" kern="0" dirty="0" smtClean="0"/>
              <a:t>4</a:t>
            </a:r>
            <a:r>
              <a:rPr lang="ja-JP" altLang="en-US" sz="2000" kern="0" dirty="0" smtClean="0"/>
              <a:t>行目→</a:t>
            </a:r>
            <a:r>
              <a:rPr lang="en-US" altLang="ja-JP" sz="2000" kern="0" dirty="0" smtClean="0"/>
              <a:t>4</a:t>
            </a:r>
            <a:r>
              <a:rPr lang="ja-JP" altLang="en-US" sz="2000" kern="0" dirty="0" smtClean="0"/>
              <a:t>行目</a:t>
            </a:r>
            <a:endParaRPr lang="en-US" altLang="ja-JP" sz="2000" kern="0" dirty="0"/>
          </a:p>
          <a:p>
            <a:pPr marL="0" indent="0" algn="ctr">
              <a:buNone/>
            </a:pPr>
            <a:r>
              <a:rPr lang="en-US" altLang="ja-JP" sz="2000" kern="0" dirty="0" smtClean="0"/>
              <a:t>4</a:t>
            </a:r>
            <a:r>
              <a:rPr lang="ja-JP" altLang="en-US" sz="2000" kern="0" dirty="0" smtClean="0"/>
              <a:t>行目→</a:t>
            </a:r>
            <a:r>
              <a:rPr lang="en-US" altLang="ja-JP" sz="2000" kern="0" dirty="0" smtClean="0"/>
              <a:t>5</a:t>
            </a:r>
            <a:r>
              <a:rPr lang="ja-JP" altLang="en-US" sz="2000" kern="0" dirty="0" smtClean="0"/>
              <a:t>行目</a:t>
            </a:r>
            <a:endParaRPr lang="en-US" altLang="ja-JP" sz="2000" kern="0" dirty="0" smtClean="0"/>
          </a:p>
        </p:txBody>
      </p:sp>
      <p:sp>
        <p:nvSpPr>
          <p:cNvPr id="43" name="コンテンツ プレースホルダー 2"/>
          <p:cNvSpPr txBox="1">
            <a:spLocks/>
          </p:cNvSpPr>
          <p:nvPr/>
        </p:nvSpPr>
        <p:spPr bwMode="auto">
          <a:xfrm>
            <a:off x="4761438" y="4005626"/>
            <a:ext cx="4105328" cy="26186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ja-JP" altLang="en-US" sz="2000" kern="0" dirty="0" smtClean="0"/>
              <a:t>提案手法で得られるデータ依存関係</a:t>
            </a:r>
            <a:endParaRPr lang="en-US" altLang="ja-JP" sz="2000" kern="0" dirty="0" smtClean="0"/>
          </a:p>
          <a:p>
            <a:pPr marL="0" indent="0" algn="ctr">
              <a:buFontTx/>
              <a:buNone/>
            </a:pPr>
            <a:r>
              <a:rPr lang="en-US" altLang="ja-JP" sz="2000" kern="0" dirty="0"/>
              <a:t>1</a:t>
            </a:r>
            <a:r>
              <a:rPr lang="ja-JP" altLang="en-US" sz="2000" kern="0" dirty="0"/>
              <a:t>行目→</a:t>
            </a:r>
            <a:r>
              <a:rPr lang="en-US" altLang="ja-JP" sz="2000" kern="0" dirty="0"/>
              <a:t>2</a:t>
            </a:r>
            <a:r>
              <a:rPr lang="ja-JP" altLang="en-US" sz="2000" kern="0" dirty="0"/>
              <a:t>行目</a:t>
            </a:r>
            <a:endParaRPr lang="en-US" altLang="ja-JP" sz="2000" kern="0" dirty="0"/>
          </a:p>
          <a:p>
            <a:pPr marL="0" indent="0" algn="ctr">
              <a:buNone/>
            </a:pPr>
            <a:endParaRPr lang="en-US" altLang="ja-JP" sz="2000" kern="0" dirty="0" smtClean="0"/>
          </a:p>
          <a:p>
            <a:pPr marL="0" indent="0" algn="ctr">
              <a:buNone/>
            </a:pPr>
            <a:r>
              <a:rPr lang="en-US" altLang="ja-JP" sz="2000" kern="0" dirty="0" smtClean="0"/>
              <a:t>2</a:t>
            </a:r>
            <a:r>
              <a:rPr lang="ja-JP" altLang="en-US" sz="2000" kern="0" dirty="0" smtClean="0"/>
              <a:t>行目→</a:t>
            </a:r>
            <a:r>
              <a:rPr lang="en-US" altLang="ja-JP" sz="2000" kern="0" dirty="0" smtClean="0"/>
              <a:t>4</a:t>
            </a:r>
            <a:r>
              <a:rPr lang="ja-JP" altLang="en-US" sz="2000" kern="0" dirty="0" smtClean="0"/>
              <a:t>行目</a:t>
            </a:r>
            <a:endParaRPr lang="en-US" altLang="ja-JP" sz="2000" kern="0" dirty="0" smtClean="0"/>
          </a:p>
          <a:p>
            <a:pPr marL="0" indent="0" algn="ctr">
              <a:buNone/>
            </a:pPr>
            <a:r>
              <a:rPr lang="en-US" altLang="ja-JP" sz="2000" kern="0" dirty="0" smtClean="0"/>
              <a:t>4</a:t>
            </a:r>
            <a:r>
              <a:rPr lang="ja-JP" altLang="en-US" sz="2000" kern="0" dirty="0" smtClean="0"/>
              <a:t>行目</a:t>
            </a:r>
            <a:r>
              <a:rPr lang="ja-JP" altLang="en-US" sz="2000" kern="0" dirty="0"/>
              <a:t>→</a:t>
            </a:r>
            <a:r>
              <a:rPr lang="en-US" altLang="ja-JP" sz="2000" kern="0" dirty="0"/>
              <a:t>3</a:t>
            </a:r>
            <a:r>
              <a:rPr lang="ja-JP" altLang="en-US" sz="2000" kern="0" dirty="0" smtClean="0"/>
              <a:t>行目</a:t>
            </a:r>
            <a:endParaRPr lang="en-US" altLang="ja-JP" sz="2000" kern="0" dirty="0" smtClean="0"/>
          </a:p>
          <a:p>
            <a:pPr marL="0" indent="0" algn="ctr">
              <a:buNone/>
            </a:pPr>
            <a:r>
              <a:rPr lang="en-US" altLang="ja-JP" sz="2000" kern="0" dirty="0">
                <a:solidFill>
                  <a:srgbClr val="FF0000"/>
                </a:solidFill>
              </a:rPr>
              <a:t>4</a:t>
            </a:r>
            <a:r>
              <a:rPr lang="ja-JP" altLang="en-US" sz="2000" kern="0" dirty="0">
                <a:solidFill>
                  <a:srgbClr val="FF0000"/>
                </a:solidFill>
              </a:rPr>
              <a:t>行目</a:t>
            </a:r>
            <a:r>
              <a:rPr lang="ja-JP" altLang="en-US" sz="2000" kern="0" dirty="0" smtClean="0">
                <a:solidFill>
                  <a:srgbClr val="FF0000"/>
                </a:solidFill>
              </a:rPr>
              <a:t>→</a:t>
            </a:r>
            <a:r>
              <a:rPr lang="en-US" altLang="ja-JP" sz="2000" kern="0" dirty="0" smtClean="0">
                <a:solidFill>
                  <a:srgbClr val="FF0000"/>
                </a:solidFill>
              </a:rPr>
              <a:t>4</a:t>
            </a:r>
            <a:r>
              <a:rPr lang="ja-JP" altLang="en-US" sz="2000" kern="0" dirty="0" smtClean="0">
                <a:solidFill>
                  <a:srgbClr val="FF0000"/>
                </a:solidFill>
              </a:rPr>
              <a:t>行目</a:t>
            </a:r>
            <a:endParaRPr lang="en-US" altLang="ja-JP" sz="2000" kern="0" dirty="0">
              <a:solidFill>
                <a:srgbClr val="FF0000"/>
              </a:solidFill>
            </a:endParaRPr>
          </a:p>
          <a:p>
            <a:pPr marL="0" indent="0" algn="ctr">
              <a:buNone/>
            </a:pPr>
            <a:r>
              <a:rPr lang="en-US" altLang="ja-JP" sz="2000" kern="0" dirty="0" smtClean="0"/>
              <a:t>4</a:t>
            </a:r>
            <a:r>
              <a:rPr lang="ja-JP" altLang="en-US" sz="2000" kern="0" dirty="0" smtClean="0"/>
              <a:t>行目→</a:t>
            </a:r>
            <a:r>
              <a:rPr lang="en-US" altLang="ja-JP" sz="2000" kern="0" dirty="0" smtClean="0"/>
              <a:t>5</a:t>
            </a:r>
            <a:r>
              <a:rPr lang="ja-JP" altLang="en-US" sz="2000" kern="0" dirty="0" smtClean="0"/>
              <a:t>行目</a:t>
            </a:r>
            <a:endParaRPr lang="en-US" altLang="ja-JP" sz="2000" kern="0" dirty="0" smtClean="0"/>
          </a:p>
        </p:txBody>
      </p:sp>
    </p:spTree>
    <p:extLst>
      <p:ext uri="{BB962C8B-B14F-4D97-AF65-F5344CB8AC3E}">
        <p14:creationId xmlns:p14="http://schemas.microsoft.com/office/powerpoint/2010/main" val="2126735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fade">
                                      <p:cBhvr>
                                        <p:cTn id="7"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評価</a:t>
            </a:r>
            <a:endParaRPr lang="en-US" altLang="ja-JP" dirty="0"/>
          </a:p>
        </p:txBody>
      </p:sp>
      <p:sp>
        <p:nvSpPr>
          <p:cNvPr id="3" name="コンテンツ プレースホルダー 2"/>
          <p:cNvSpPr>
            <a:spLocks noGrp="1"/>
          </p:cNvSpPr>
          <p:nvPr>
            <p:ph idx="1"/>
          </p:nvPr>
        </p:nvSpPr>
        <p:spPr>
          <a:xfrm>
            <a:off x="457200" y="1600200"/>
            <a:ext cx="8534400" cy="4525963"/>
          </a:xfrm>
        </p:spPr>
        <p:txBody>
          <a:bodyPr/>
          <a:lstStyle/>
          <a:p>
            <a:pPr marL="0" indent="0">
              <a:buNone/>
            </a:pPr>
            <a:r>
              <a:rPr lang="ja-JP" altLang="en-US" sz="2800" dirty="0" smtClean="0"/>
              <a:t>評価１：提案手法を用いて得られた実行トレースに</a:t>
            </a:r>
            <a:r>
              <a:rPr lang="en-US" altLang="ja-JP" sz="2800" dirty="0" smtClean="0"/>
              <a:t/>
            </a:r>
            <a:br>
              <a:rPr lang="en-US" altLang="ja-JP" sz="2800" dirty="0" smtClean="0"/>
            </a:br>
            <a:r>
              <a:rPr lang="ja-JP" altLang="en-US" sz="2800" dirty="0" smtClean="0"/>
              <a:t>　　　　  おける</a:t>
            </a:r>
            <a:r>
              <a:rPr lang="ja-JP" altLang="en-US" sz="2800" dirty="0"/>
              <a:t>データ</a:t>
            </a:r>
            <a:r>
              <a:rPr lang="ja-JP" altLang="en-US" sz="2800" dirty="0" smtClean="0"/>
              <a:t>依存関係の精度に</a:t>
            </a:r>
            <a:r>
              <a:rPr lang="ja-JP" altLang="en-US" sz="2800" dirty="0"/>
              <a:t>関する評価</a:t>
            </a:r>
            <a:endParaRPr lang="en-US" altLang="ja-JP" sz="2800" dirty="0" smtClean="0"/>
          </a:p>
          <a:p>
            <a:pPr marL="0" indent="0">
              <a:buNone/>
            </a:pPr>
            <a:endParaRPr lang="en-US" altLang="ja-JP" sz="2800" dirty="0"/>
          </a:p>
          <a:p>
            <a:pPr marL="0" indent="0">
              <a:buNone/>
            </a:pPr>
            <a:r>
              <a:rPr lang="ja-JP" altLang="en-US" sz="2800" dirty="0"/>
              <a:t>評価２：提案手法を用いて削減</a:t>
            </a:r>
            <a:r>
              <a:rPr lang="ja-JP" altLang="en-US" sz="2800" dirty="0" smtClean="0"/>
              <a:t>した実行トレースの</a:t>
            </a:r>
            <a:r>
              <a:rPr lang="en-US" altLang="ja-JP" sz="2800" dirty="0" smtClean="0"/>
              <a:t/>
            </a:r>
            <a:br>
              <a:rPr lang="en-US" altLang="ja-JP" sz="2800" dirty="0" smtClean="0"/>
            </a:br>
            <a:r>
              <a:rPr lang="ja-JP" altLang="en-US" sz="2800" dirty="0" smtClean="0"/>
              <a:t>　　　　</a:t>
            </a:r>
            <a:r>
              <a:rPr lang="en-US" altLang="ja-JP" sz="2800" dirty="0"/>
              <a:t> </a:t>
            </a:r>
            <a:r>
              <a:rPr lang="en-US" altLang="ja-JP" sz="2800" dirty="0" smtClean="0"/>
              <a:t> </a:t>
            </a:r>
            <a:r>
              <a:rPr lang="ja-JP" altLang="en-US" sz="2800" dirty="0" smtClean="0"/>
              <a:t>量・内容に</a:t>
            </a:r>
            <a:r>
              <a:rPr lang="ja-JP" altLang="en-US" sz="2800" dirty="0"/>
              <a:t>関する評価</a:t>
            </a:r>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9</a:t>
            </a:fld>
            <a:endParaRPr lang="en-US" altLang="ja-JP"/>
          </a:p>
        </p:txBody>
      </p:sp>
    </p:spTree>
    <p:extLst>
      <p:ext uri="{BB962C8B-B14F-4D97-AF65-F5344CB8AC3E}">
        <p14:creationId xmlns:p14="http://schemas.microsoft.com/office/powerpoint/2010/main" val="729669829"/>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30595</TotalTime>
  <Words>3329</Words>
  <Application>Microsoft Office PowerPoint</Application>
  <PresentationFormat>画面に合わせる (4:3)</PresentationFormat>
  <Paragraphs>897</Paragraphs>
  <Slides>46</Slides>
  <Notes>42</Notes>
  <HiddenSlides>28</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46</vt:i4>
      </vt:variant>
    </vt:vector>
  </HeadingPairs>
  <TitlesOfParts>
    <vt:vector size="50" baseType="lpstr">
      <vt:lpstr>ＭＳ Ｐゴシック</vt:lpstr>
      <vt:lpstr>Arial</vt:lpstr>
      <vt:lpstr>Calibri</vt:lpstr>
      <vt:lpstr>Sel-CoolMetal-white</vt:lpstr>
      <vt:lpstr>限られた保存領域を使用する  Javaプログラムの実行トレース記録手法の 提案と評価</vt:lpstr>
      <vt:lpstr>ロギングとその問題</vt:lpstr>
      <vt:lpstr>網羅的なロギング</vt:lpstr>
      <vt:lpstr>問題点のまとめ</vt:lpstr>
      <vt:lpstr>提案手法</vt:lpstr>
      <vt:lpstr>提案手法の記録イメージ</vt:lpstr>
      <vt:lpstr>データ依存関係（1/2）</vt:lpstr>
      <vt:lpstr>データ依存関係（2/2）</vt:lpstr>
      <vt:lpstr>評価</vt:lpstr>
      <vt:lpstr>評価１:データ依存関係の精度</vt:lpstr>
      <vt:lpstr>データ依存関係の精度：結果</vt:lpstr>
      <vt:lpstr>評価２：削減した実行トレース量・内容</vt:lpstr>
      <vt:lpstr>評価２：実行トレース記録量の削減率</vt:lpstr>
      <vt:lpstr>評価２：情報の損失がなかった命令位置の割合</vt:lpstr>
      <vt:lpstr>ケーススタディ</vt:lpstr>
      <vt:lpstr>ケーススタディ：互換性がある例</vt:lpstr>
      <vt:lpstr>ケーススタディ：互換性がない例</vt:lpstr>
      <vt:lpstr>まとめ</vt:lpstr>
      <vt:lpstr>データ依存関係の精度：結果</vt:lpstr>
      <vt:lpstr>実行トレースから得られる データ依存関係</vt:lpstr>
      <vt:lpstr>提案手法において 誤った依存関係が得られる例</vt:lpstr>
      <vt:lpstr>ベンチマーク実行時間(ms)</vt:lpstr>
      <vt:lpstr>ベンチマーク実行時間の比</vt:lpstr>
      <vt:lpstr>提案手法</vt:lpstr>
      <vt:lpstr>デバッグにおける問題</vt:lpstr>
      <vt:lpstr>Latest-per-Locationにおいて 依存関係が失われる例</vt:lpstr>
      <vt:lpstr>Latest-per-Locationにおいて 誤った依存関係が得られる例</vt:lpstr>
      <vt:lpstr>PowerPoint プレゼンテーション</vt:lpstr>
      <vt:lpstr>PowerPoint プレゼンテーション</vt:lpstr>
      <vt:lpstr>実行トレース利用における問題点</vt:lpstr>
      <vt:lpstr>提案手法による保存領域の制御</vt:lpstr>
      <vt:lpstr>Capture and Replay</vt:lpstr>
      <vt:lpstr>PowerPoint プレゼンテーション</vt:lpstr>
      <vt:lpstr>調査１</vt:lpstr>
      <vt:lpstr>PowerPoint プレゼンテーション</vt:lpstr>
      <vt:lpstr>ロギング</vt:lpstr>
      <vt:lpstr>動的スライスと静的スライス</vt:lpstr>
      <vt:lpstr>PowerPoint プレゼンテーション</vt:lpstr>
      <vt:lpstr>Capture and Replay</vt:lpstr>
      <vt:lpstr>デバッグにおける実行トレースの利用</vt:lpstr>
      <vt:lpstr>デバッグにおける実行トレースの利用</vt:lpstr>
      <vt:lpstr>デバッグにおける実行トレースの利用</vt:lpstr>
      <vt:lpstr>デバッグにおける実行トレースの利用</vt:lpstr>
      <vt:lpstr>実行トレースの利用例</vt:lpstr>
      <vt:lpstr>実行トレース削減</vt:lpstr>
      <vt:lpstr>今後の予定：部分的な実行再現</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ソフトウェア障害分析のための 実行モニタリングツールの試作</dc:title>
  <dc:creator>k-simari</dc:creator>
  <cp:lastModifiedBy>k-simari</cp:lastModifiedBy>
  <cp:revision>1331</cp:revision>
  <cp:lastPrinted>2019-02-08T01:27:31Z</cp:lastPrinted>
  <dcterms:created xsi:type="dcterms:W3CDTF">2015-11-09T07:10:03Z</dcterms:created>
  <dcterms:modified xsi:type="dcterms:W3CDTF">2019-02-13T06:41:13Z</dcterms:modified>
</cp:coreProperties>
</file>