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comments/comment2.xml" ContentType="application/vnd.openxmlformats-officedocument.presentationml.comments+xml"/>
  <Override PartName="/ppt/notesSlides/notesSlide19.xml" ContentType="application/vnd.openxmlformats-officedocument.presentationml.notesSlide+xml"/>
  <Override PartName="/ppt/comments/comment3.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5"/>
  </p:notesMasterIdLst>
  <p:sldIdLst>
    <p:sldId id="256" r:id="rId2"/>
    <p:sldId id="257" r:id="rId3"/>
    <p:sldId id="290" r:id="rId4"/>
    <p:sldId id="289" r:id="rId5"/>
    <p:sldId id="258" r:id="rId6"/>
    <p:sldId id="262" r:id="rId7"/>
    <p:sldId id="259" r:id="rId8"/>
    <p:sldId id="280" r:id="rId9"/>
    <p:sldId id="279" r:id="rId10"/>
    <p:sldId id="281" r:id="rId11"/>
    <p:sldId id="276" r:id="rId12"/>
    <p:sldId id="282" r:id="rId13"/>
    <p:sldId id="260" r:id="rId14"/>
    <p:sldId id="261" r:id="rId15"/>
    <p:sldId id="263" r:id="rId16"/>
    <p:sldId id="265" r:id="rId17"/>
    <p:sldId id="284" r:id="rId18"/>
    <p:sldId id="291" r:id="rId19"/>
    <p:sldId id="267" r:id="rId20"/>
    <p:sldId id="292" r:id="rId21"/>
    <p:sldId id="293" r:id="rId22"/>
    <p:sldId id="266" r:id="rId23"/>
    <p:sldId id="283" r:id="rId24"/>
    <p:sldId id="268" r:id="rId25"/>
    <p:sldId id="264" r:id="rId26"/>
    <p:sldId id="294" r:id="rId27"/>
    <p:sldId id="269" r:id="rId28"/>
    <p:sldId id="278" r:id="rId29"/>
    <p:sldId id="285" r:id="rId30"/>
    <p:sldId id="270" r:id="rId31"/>
    <p:sldId id="277" r:id="rId32"/>
    <p:sldId id="271" r:id="rId33"/>
    <p:sldId id="272" r:id="rId34"/>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iya Toyonaga" initials="TT" lastIdx="38" clrIdx="0">
    <p:extLst>
      <p:ext uri="{19B8F6BF-5375-455C-9EA6-DF929625EA0E}">
        <p15:presenceInfo xmlns:p15="http://schemas.microsoft.com/office/powerpoint/2012/main" userId="2b037bccc2574a96" providerId="Windows Live"/>
      </p:ext>
    </p:extLst>
  </p:cmAuthor>
  <p:cmAuthor id="2" name="Makoto Matsushita" initials="MM" lastIdx="34" clrIdx="1">
    <p:extLst>
      <p:ext uri="{19B8F6BF-5375-455C-9EA6-DF929625EA0E}">
        <p15:presenceInfo xmlns:p15="http://schemas.microsoft.com/office/powerpoint/2012/main" userId="4ac42d0626fc5d1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0F8ED"/>
    <a:srgbClr val="CDD0DF"/>
    <a:srgbClr val="E8E9F0"/>
    <a:srgbClr val="DCFCFB"/>
    <a:srgbClr val="DCEFFC"/>
    <a:srgbClr val="D5EC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83806" autoAdjust="0"/>
  </p:normalViewPr>
  <p:slideViewPr>
    <p:cSldViewPr snapToGrid="0">
      <p:cViewPr varScale="1">
        <p:scale>
          <a:sx n="95" d="100"/>
          <a:sy n="95" d="100"/>
        </p:scale>
        <p:origin x="9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01T16:24:17.381" idx="36">
    <p:pos x="10" y="10"/>
    <p:text>ここにGemfileの説明を書いています</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2-01T23:27:59.393" idx="37">
    <p:pos x="10" y="10"/>
    <p:text>互換性評価値に関する説明がなくなってしまっているのでここで説明した方がいい気がするのですが、どうでしょうか。</p:text>
    <p:extLst>
      <p:ext uri="{C676402C-5697-4E1C-873F-D02D1690AC5C}">
        <p15:threadingInfo xmlns:p15="http://schemas.microsoft.com/office/powerpoint/2012/main" timeZoneBias="-5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4-02-01T13:45:41.337" idx="34">
    <p:pos x="965" y="988"/>
    <p:text>これやっぱりGemfileの実例を出したい、こんな情報がずらずら書かれてるって話をしたい、で、その中から1行とって来たら...で2行目以降の話にしたい</p:text>
    <p:extLst>
      <p:ext uri="{C676402C-5697-4E1C-873F-D02D1690AC5C}">
        <p15:threadingInfo xmlns:p15="http://schemas.microsoft.com/office/powerpoint/2012/main" timeZoneBias="-540"/>
      </p:ext>
    </p:extLst>
  </p:cm>
  <p:cm authorId="1" dt="2024-02-01T15:44:28.069" idx="38">
    <p:pos x="965" y="1124"/>
    <p:text>このページだとスペースがないので、前のページにGemfileのページを追加しました。</p:text>
    <p:extLst>
      <p:ext uri="{C676402C-5697-4E1C-873F-D02D1690AC5C}">
        <p15:threadingInfo xmlns:p15="http://schemas.microsoft.com/office/powerpoint/2012/main" timeZoneBias="-540">
          <p15:parentCm authorId="2" idx="34"/>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1CDE05ED-84EF-4B9E-8471-4DA9E033B828}" type="datetimeFigureOut">
              <a:rPr kumimoji="1" lang="ja-JP" altLang="en-US" smtClean="0"/>
              <a:t>2024/2/12</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0F5F6C9C-D514-4E16-8B27-BDEDC3CA119E}" type="slidenum">
              <a:rPr kumimoji="1" lang="ja-JP" altLang="en-US" smtClean="0"/>
              <a:t>‹#›</a:t>
            </a:fld>
            <a:endParaRPr kumimoji="1" lang="ja-JP" altLang="en-US"/>
          </a:p>
        </p:txBody>
      </p:sp>
    </p:spTree>
    <p:extLst>
      <p:ext uri="{BB962C8B-B14F-4D97-AF65-F5344CB8AC3E}">
        <p14:creationId xmlns:p14="http://schemas.microsoft.com/office/powerpoint/2010/main" val="4865066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0</a:t>
            </a:fld>
            <a:endParaRPr kumimoji="1" lang="ja-JP" altLang="en-US"/>
          </a:p>
        </p:txBody>
      </p:sp>
    </p:spTree>
    <p:extLst>
      <p:ext uri="{BB962C8B-B14F-4D97-AF65-F5344CB8AC3E}">
        <p14:creationId xmlns:p14="http://schemas.microsoft.com/office/powerpoint/2010/main" val="1434106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a:t>
            </a:r>
            <a:r>
              <a:rPr kumimoji="1" lang="en-US" altLang="ja-JP" dirty="0"/>
              <a:t>i18n</a:t>
            </a:r>
            <a:r>
              <a:rPr kumimoji="1" lang="ja-JP" altLang="en-US" dirty="0"/>
              <a:t>のバージョンが決定されるが、</a:t>
            </a:r>
            <a:r>
              <a:rPr kumimoji="1" lang="en-US" altLang="ja-JP" dirty="0" err="1"/>
              <a:t>redmine</a:t>
            </a:r>
            <a:r>
              <a:rPr kumimoji="1" lang="ja-JP" altLang="en-US" dirty="0"/>
              <a:t>と</a:t>
            </a:r>
            <a:r>
              <a:rPr kumimoji="1" lang="en-US" altLang="ja-JP" dirty="0"/>
              <a:t>faker</a:t>
            </a:r>
            <a:r>
              <a:rPr kumimoji="1" lang="ja-JP" altLang="en-US" dirty="0"/>
              <a:t>どちらもが</a:t>
            </a:r>
            <a:r>
              <a:rPr kumimoji="1" lang="en-US" altLang="ja-JP" dirty="0"/>
              <a:t>i18n</a:t>
            </a:r>
            <a:r>
              <a:rPr kumimoji="1" lang="ja-JP" altLang="en-US" dirty="0"/>
              <a:t>に依存しており、その指定が矛盾しているためバージョン決定ができず依存関係問題が発生する。</a:t>
            </a:r>
            <a:endParaRPr kumimoji="1" lang="en-US" altLang="ja-JP" dirty="0"/>
          </a:p>
          <a:p>
            <a:r>
              <a:rPr kumimoji="1" lang="ja-JP" altLang="en-US" dirty="0"/>
              <a:t>この問題は実際に</a:t>
            </a:r>
            <a:r>
              <a:rPr kumimoji="1" lang="en-US" altLang="ja-JP" dirty="0" err="1"/>
              <a:t>github</a:t>
            </a:r>
            <a:r>
              <a:rPr kumimoji="1" lang="ja-JP" altLang="en-US" dirty="0"/>
              <a:t>の</a:t>
            </a:r>
            <a:r>
              <a:rPr kumimoji="1" lang="en-US" altLang="ja-JP" dirty="0"/>
              <a:t>issue</a:t>
            </a:r>
            <a:r>
              <a:rPr kumimoji="1" lang="ja-JP" altLang="en-US" dirty="0"/>
              <a:t>を通じて開発者に報告された。</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9</a:t>
            </a:fld>
            <a:endParaRPr kumimoji="1" lang="ja-JP" altLang="en-US"/>
          </a:p>
        </p:txBody>
      </p:sp>
    </p:spTree>
    <p:extLst>
      <p:ext uri="{BB962C8B-B14F-4D97-AF65-F5344CB8AC3E}">
        <p14:creationId xmlns:p14="http://schemas.microsoft.com/office/powerpoint/2010/main" val="491724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報告された</a:t>
            </a:r>
            <a:r>
              <a:rPr kumimoji="1" lang="en-US" altLang="ja-JP" dirty="0"/>
              <a:t>issue</a:t>
            </a:r>
            <a:r>
              <a:rPr kumimoji="1" lang="ja-JP" altLang="en-US" dirty="0"/>
              <a:t>に対し、開発者が対応することでこの依存関係問題は解決した、実際には</a:t>
            </a:r>
            <a:endParaRPr kumimoji="1" lang="en-US" altLang="ja-JP" dirty="0"/>
          </a:p>
          <a:p>
            <a:r>
              <a:rPr kumimoji="1" lang="en-US" altLang="ja-JP" dirty="0" err="1"/>
              <a:t>redmine_hourglass</a:t>
            </a:r>
            <a:r>
              <a:rPr kumimoji="1" lang="ja-JP" altLang="en-US" dirty="0"/>
              <a:t>から</a:t>
            </a:r>
            <a:r>
              <a:rPr kumimoji="1" lang="en-US" altLang="ja-JP" dirty="0"/>
              <a:t>faker</a:t>
            </a:r>
            <a:r>
              <a:rPr kumimoji="1" lang="ja-JP" altLang="en-US" dirty="0"/>
              <a:t>へのバージョン指定のみを変更することにより解決が行われた。</a:t>
            </a:r>
            <a:endParaRPr kumimoji="1" lang="en-US" altLang="ja-JP" dirty="0"/>
          </a:p>
          <a:p>
            <a:r>
              <a:rPr kumimoji="1" lang="ja-JP" altLang="en-US" dirty="0"/>
              <a:t>以下の図は開発者の対応前で依存関係問題が発生している状態の図である。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10</a:t>
            </a:fld>
            <a:endParaRPr kumimoji="1" lang="ja-JP" altLang="en-US"/>
          </a:p>
        </p:txBody>
      </p:sp>
    </p:spTree>
    <p:extLst>
      <p:ext uri="{BB962C8B-B14F-4D97-AF65-F5344CB8AC3E}">
        <p14:creationId xmlns:p14="http://schemas.microsoft.com/office/powerpoint/2010/main" val="2106705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hourglass</a:t>
            </a:r>
            <a:r>
              <a:rPr kumimoji="1" lang="ja-JP" altLang="en-US" dirty="0"/>
              <a:t>から</a:t>
            </a:r>
            <a:r>
              <a:rPr kumimoji="1" lang="en-US" altLang="ja-JP" dirty="0" err="1"/>
              <a:t>faekr</a:t>
            </a:r>
            <a:r>
              <a:rPr kumimoji="1" lang="ja-JP" altLang="en-US" dirty="0"/>
              <a:t>へのバージョン指定を</a:t>
            </a:r>
            <a:r>
              <a:rPr kumimoji="1" lang="en-US" altLang="ja-JP" dirty="0"/>
              <a:t>2.5.1</a:t>
            </a:r>
            <a:r>
              <a:rPr kumimoji="1" lang="ja-JP" altLang="en-US" dirty="0"/>
              <a:t>以上、</a:t>
            </a:r>
            <a:r>
              <a:rPr kumimoji="1" lang="en-US" altLang="ja-JP" dirty="0"/>
              <a:t>2.6</a:t>
            </a:r>
            <a:r>
              <a:rPr kumimoji="1" lang="ja-JP" altLang="en-US" dirty="0"/>
              <a:t>未満へ変更することで開発者は対応を行った。</a:t>
            </a:r>
            <a:endParaRPr kumimoji="1" lang="en-US" altLang="ja-JP" dirty="0"/>
          </a:p>
          <a:p>
            <a:r>
              <a:rPr kumimoji="1" lang="ja-JP" altLang="en-US" dirty="0"/>
              <a:t>以下の図は指定を変更することにより</a:t>
            </a:r>
            <a:r>
              <a:rPr kumimoji="1" lang="en-US" altLang="ja-JP" dirty="0"/>
              <a:t>faker</a:t>
            </a:r>
            <a:r>
              <a:rPr kumimoji="1" lang="ja-JP" altLang="en-US" dirty="0"/>
              <a:t>のバージョンが</a:t>
            </a:r>
            <a:r>
              <a:rPr kumimoji="1" lang="en-US" altLang="ja-JP" dirty="0"/>
              <a:t>2.15.1</a:t>
            </a:r>
            <a:r>
              <a:rPr kumimoji="1" lang="ja-JP" altLang="en-US" dirty="0"/>
              <a:t>に決定されさらに</a:t>
            </a:r>
            <a:r>
              <a:rPr kumimoji="1" lang="en-US" altLang="ja-JP" dirty="0"/>
              <a:t>i18n</a:t>
            </a:r>
            <a:r>
              <a:rPr kumimoji="1" lang="ja-JP" altLang="en-US" dirty="0"/>
              <a:t>のバージョンが</a:t>
            </a:r>
            <a:r>
              <a:rPr kumimoji="1" lang="en-US" altLang="ja-JP" dirty="0"/>
              <a:t>1.6.0</a:t>
            </a:r>
            <a:r>
              <a:rPr kumimoji="1" lang="ja-JP" altLang="en-US" dirty="0"/>
              <a:t>に定まり依存関係問題が解決した例である。</a:t>
            </a:r>
            <a:endParaRPr kumimoji="1" lang="en-US" altLang="ja-JP" dirty="0"/>
          </a:p>
          <a:p>
            <a:endParaRPr kumimoji="1" lang="en-US" altLang="ja-JP" dirty="0"/>
          </a:p>
          <a:p>
            <a:r>
              <a:rPr kumimoji="1" lang="ja-JP" altLang="en-US" dirty="0"/>
              <a:t>以上のように依存関係問題が起きていたとしても、そのバージョン指定のみを変更することで解決する可能性があることが分かる。</a:t>
            </a:r>
            <a:endParaRPr kumimoji="1" lang="en-US" altLang="ja-JP" dirty="0"/>
          </a:p>
          <a:p>
            <a:r>
              <a:rPr kumimoji="1" lang="ja-JP" altLang="en-US" dirty="0"/>
              <a:t>本研究ではこのような依存関係問題の解決を行います。</a:t>
            </a:r>
            <a:endParaRPr kumimoji="1" lang="en-US" altLang="ja-JP" dirty="0"/>
          </a:p>
          <a:p>
            <a:r>
              <a:rPr kumimoji="1" lang="ja-JP" altLang="en-US" dirty="0"/>
              <a:t>ここからは依存関係問題を扱った関連研究について紹介する。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11</a:t>
            </a:fld>
            <a:endParaRPr kumimoji="1" lang="ja-JP" altLang="en-US"/>
          </a:p>
        </p:txBody>
      </p:sp>
    </p:spTree>
    <p:extLst>
      <p:ext uri="{BB962C8B-B14F-4D97-AF65-F5344CB8AC3E}">
        <p14:creationId xmlns:p14="http://schemas.microsoft.com/office/powerpoint/2010/main" val="3614749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ここではソフトウェアの依存関係問題を取り扱った研究例</a:t>
            </a:r>
            <a:r>
              <a:rPr kumimoji="1" lang="en-US" altLang="ja-JP" dirty="0"/>
              <a:t>2</a:t>
            </a:r>
            <a:r>
              <a:rPr kumimoji="1" lang="ja-JP" altLang="en-US" dirty="0"/>
              <a:t>つについて紹介する。</a:t>
            </a:r>
            <a:br>
              <a:rPr kumimoji="1" lang="en-US" altLang="ja-JP" dirty="0"/>
            </a:br>
            <a:r>
              <a:rPr kumimoji="1" lang="ja-JP" altLang="en-US" dirty="0"/>
              <a:t>一つ目は</a:t>
            </a:r>
            <a:r>
              <a:rPr kumimoji="1" lang="en-US" altLang="ja-JP" dirty="0"/>
              <a:t>C#</a:t>
            </a:r>
            <a:r>
              <a:rPr kumimoji="1" lang="ja-JP" altLang="en-US" dirty="0"/>
              <a:t>を対象とした例である。</a:t>
            </a:r>
            <a:endParaRPr kumimoji="1" lang="en-US" altLang="ja-JP" dirty="0"/>
          </a:p>
          <a:p>
            <a:r>
              <a:rPr kumimoji="1" lang="ja-JP" altLang="en-US" dirty="0"/>
              <a:t>この例では</a:t>
            </a:r>
            <a:r>
              <a:rPr kumimoji="1" lang="en-US" altLang="ja-JP" dirty="0"/>
              <a:t>C#</a:t>
            </a:r>
            <a:r>
              <a:rPr kumimoji="1" lang="ja-JP" altLang="en-US" dirty="0"/>
              <a:t>開発者の依存関係問題解決プロセスを模倣する手法がとられていた。</a:t>
            </a:r>
            <a:endParaRPr kumimoji="1" lang="en-US" altLang="ja-JP" dirty="0"/>
          </a:p>
          <a:p>
            <a:r>
              <a:rPr kumimoji="1" lang="en-US" altLang="ja-JP" dirty="0"/>
              <a:t>2</a:t>
            </a:r>
            <a:r>
              <a:rPr kumimoji="1" lang="ja-JP" altLang="en-US" dirty="0"/>
              <a:t>つ目は</a:t>
            </a:r>
            <a:r>
              <a:rPr kumimoji="1" lang="en-US" altLang="ja-JP" dirty="0"/>
              <a:t>Python</a:t>
            </a:r>
            <a:r>
              <a:rPr kumimoji="1" lang="ja-JP" altLang="en-US" dirty="0"/>
              <a:t>を対象とした例である。</a:t>
            </a:r>
            <a:endParaRPr kumimoji="1" lang="en-US" altLang="ja-JP" dirty="0"/>
          </a:p>
          <a:p>
            <a:r>
              <a:rPr kumimoji="1" lang="ja-JP" altLang="en-US" dirty="0"/>
              <a:t>この例では</a:t>
            </a:r>
            <a:r>
              <a:rPr kumimoji="1" lang="en-US" altLang="ja-JP" dirty="0"/>
              <a:t>Python</a:t>
            </a:r>
            <a:r>
              <a:rPr kumimoji="1" lang="ja-JP" altLang="en-US" dirty="0"/>
              <a:t>公式のインストールルールを考慮したヒューリスティックアルゴリズムによって依存関係解決がされていた。</a:t>
            </a:r>
            <a:endParaRPr kumimoji="1" lang="en-US" altLang="ja-JP" dirty="0"/>
          </a:p>
          <a:p>
            <a:r>
              <a:rPr kumimoji="1" lang="ja-JP" altLang="en-US" dirty="0"/>
              <a:t>以上の</a:t>
            </a:r>
            <a:r>
              <a:rPr kumimoji="1" lang="en-US" altLang="ja-JP" dirty="0"/>
              <a:t>2</a:t>
            </a:r>
            <a:r>
              <a:rPr kumimoji="1" lang="ja-JP" altLang="en-US" dirty="0"/>
              <a:t>つの手法は</a:t>
            </a:r>
            <a:r>
              <a:rPr kumimoji="1" lang="en-US" altLang="ja-JP" dirty="0"/>
              <a:t>C#</a:t>
            </a:r>
            <a:r>
              <a:rPr kumimoji="1" lang="ja-JP" altLang="en-US" dirty="0"/>
              <a:t>や</a:t>
            </a:r>
            <a:r>
              <a:rPr kumimoji="1" lang="en-US" altLang="ja-JP" dirty="0"/>
              <a:t>Python</a:t>
            </a:r>
            <a:r>
              <a:rPr kumimoji="1" lang="ja-JP" altLang="en-US" dirty="0"/>
              <a:t>に適した手法であるため</a:t>
            </a:r>
            <a:r>
              <a:rPr kumimoji="1" lang="en-US" altLang="ja-JP" dirty="0"/>
              <a:t>Ruby</a:t>
            </a:r>
            <a:r>
              <a:rPr kumimoji="1" lang="ja-JP" altLang="en-US" dirty="0"/>
              <a:t>、</a:t>
            </a:r>
            <a:r>
              <a:rPr kumimoji="1" lang="en-US" altLang="ja-JP" dirty="0"/>
              <a:t>Redmine</a:t>
            </a:r>
            <a:r>
              <a:rPr kumimoji="1" lang="ja-JP" altLang="en-US" dirty="0"/>
              <a:t>に適した依存関係解析手法が必要とされている。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12</a:t>
            </a:fld>
            <a:endParaRPr kumimoji="1" lang="ja-JP" altLang="en-US"/>
          </a:p>
        </p:txBody>
      </p:sp>
    </p:spTree>
    <p:extLst>
      <p:ext uri="{BB962C8B-B14F-4D97-AF65-F5344CB8AC3E}">
        <p14:creationId xmlns:p14="http://schemas.microsoft.com/office/powerpoint/2010/main" val="3381100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a:t>
            </a:r>
            <a:r>
              <a:rPr kumimoji="1" lang="en-US" altLang="ja-JP" dirty="0"/>
              <a:t>Redmine</a:t>
            </a:r>
            <a:r>
              <a:rPr kumimoji="1" lang="ja-JP" altLang="en-US" dirty="0"/>
              <a:t>の依存関係や関連研究について紹介した　それにより、</a:t>
            </a:r>
            <a:endParaRPr kumimoji="1" lang="en-US" altLang="ja-JP" dirty="0"/>
          </a:p>
          <a:p>
            <a:r>
              <a:rPr kumimoji="1" lang="en-US" altLang="ja-JP" dirty="0"/>
              <a:t>Remine</a:t>
            </a:r>
            <a:r>
              <a:rPr kumimoji="1" lang="ja-JP" altLang="en-US" dirty="0"/>
              <a:t>プラグインや</a:t>
            </a:r>
            <a:r>
              <a:rPr kumimoji="1" lang="en-US" altLang="ja-JP" dirty="0"/>
              <a:t>Ruby</a:t>
            </a:r>
            <a:r>
              <a:rPr kumimoji="1" lang="ja-JP" altLang="en-US" dirty="0"/>
              <a:t>ライブラリの依存関係や</a:t>
            </a:r>
            <a:r>
              <a:rPr kumimoji="1" lang="en-US" altLang="ja-JP" dirty="0"/>
              <a:t>Ruby</a:t>
            </a:r>
            <a:r>
              <a:rPr kumimoji="1" lang="ja-JP" altLang="en-US" dirty="0"/>
              <a:t>言語を考慮した手法が必要であることが分かった。</a:t>
            </a:r>
            <a:endParaRPr kumimoji="1" lang="en-US" altLang="ja-JP" dirty="0"/>
          </a:p>
          <a:p>
            <a:r>
              <a:rPr kumimoji="1" lang="ja-JP" altLang="en-US" dirty="0"/>
              <a:t>そこで本研究では、静的解析を持ちいたプラグインとライブラリの依存関係の解析と論理ソルバーを用いた手法を提案する。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13</a:t>
            </a:fld>
            <a:endParaRPr kumimoji="1" lang="ja-JP" altLang="en-US"/>
          </a:p>
        </p:txBody>
      </p:sp>
    </p:spTree>
    <p:extLst>
      <p:ext uri="{BB962C8B-B14F-4D97-AF65-F5344CB8AC3E}">
        <p14:creationId xmlns:p14="http://schemas.microsoft.com/office/powerpoint/2010/main" val="42639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以下の図は手法の概要である。</a:t>
            </a:r>
            <a:endParaRPr kumimoji="1" lang="en-US" altLang="ja-JP" dirty="0"/>
          </a:p>
          <a:p>
            <a:r>
              <a:rPr kumimoji="1" lang="ja-JP" altLang="en-US" dirty="0"/>
              <a:t>前処理では、事前にプラグインの互換性や、ライブラリ間の互換性についてのスコアをバージョンごとに算出し、その結果をデータベースに保存しておく、</a:t>
            </a:r>
            <a:endParaRPr kumimoji="1" lang="en-US" altLang="ja-JP" dirty="0"/>
          </a:p>
          <a:p>
            <a:r>
              <a:rPr kumimoji="1" lang="ja-JP" altLang="en-US" dirty="0"/>
              <a:t>本処理では、利用したいプラグインのリストを与え依存するライブラリとの互換性に関するスコアを取得する。</a:t>
            </a:r>
            <a:endParaRPr kumimoji="1" lang="en-US" altLang="ja-JP" dirty="0"/>
          </a:p>
          <a:p>
            <a:r>
              <a:rPr kumimoji="1" lang="ja-JP" altLang="en-US" dirty="0"/>
              <a:t>そのスコアの平均値が最大化するような、バージョン組み合わせをソルバーで求めることで、より実行可能性の高いバージョン組み合わせを取得することができる。</a:t>
            </a:r>
            <a:endParaRPr kumimoji="1" lang="en-US" altLang="ja-JP" dirty="0"/>
          </a:p>
          <a:p>
            <a:r>
              <a:rPr kumimoji="1" lang="ja-JP" altLang="en-US" dirty="0"/>
              <a:t>ここからは前処理１、２、本処理の順で紹介をします。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14</a:t>
            </a:fld>
            <a:endParaRPr kumimoji="1" lang="ja-JP" altLang="en-US"/>
          </a:p>
        </p:txBody>
      </p:sp>
    </p:spTree>
    <p:extLst>
      <p:ext uri="{BB962C8B-B14F-4D97-AF65-F5344CB8AC3E}">
        <p14:creationId xmlns:p14="http://schemas.microsoft.com/office/powerpoint/2010/main" val="1502655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前処理１では、プラグインとライブラリ間の各バージョンについて互換性評価値というスコアを求めて</a:t>
            </a:r>
            <a:r>
              <a:rPr kumimoji="1" lang="en-US" altLang="ja-JP" dirty="0"/>
              <a:t>BD</a:t>
            </a:r>
            <a:r>
              <a:rPr kumimoji="1" lang="ja-JP" altLang="en-US" dirty="0"/>
              <a:t>に保存する。</a:t>
            </a:r>
            <a:endParaRPr kumimoji="1" lang="en-US" altLang="ja-JP" dirty="0"/>
          </a:p>
          <a:p>
            <a:r>
              <a:rPr kumimoji="1" lang="ja-JP" altLang="en-US" dirty="0"/>
              <a:t>時間の都合上前処理</a:t>
            </a:r>
            <a:r>
              <a:rPr kumimoji="1" lang="en-US" altLang="ja-JP" dirty="0"/>
              <a:t>1</a:t>
            </a:r>
            <a:r>
              <a:rPr kumimoji="1" lang="ja-JP" altLang="en-US" dirty="0"/>
              <a:t>の詳細は省略します。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15</a:t>
            </a:fld>
            <a:endParaRPr kumimoji="1" lang="ja-JP" altLang="en-US"/>
          </a:p>
        </p:txBody>
      </p:sp>
    </p:spTree>
    <p:extLst>
      <p:ext uri="{BB962C8B-B14F-4D97-AF65-F5344CB8AC3E}">
        <p14:creationId xmlns:p14="http://schemas.microsoft.com/office/powerpoint/2010/main" val="1766628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Gemfile</a:t>
            </a:r>
            <a:r>
              <a:rPr kumimoji="1" lang="ja-JP" altLang="en-US" dirty="0"/>
              <a:t>は</a:t>
            </a:r>
            <a:r>
              <a:rPr kumimoji="1" lang="en-US" altLang="ja-JP" dirty="0"/>
              <a:t>Ruby</a:t>
            </a:r>
            <a:r>
              <a:rPr kumimoji="1" lang="ja-JP" altLang="en-US" dirty="0"/>
              <a:t>のソフトウェアが依存するライブラリとバージョン制約が書かれたファイルである。</a:t>
            </a:r>
            <a:endParaRPr kumimoji="1" lang="en-US" altLang="ja-JP" dirty="0"/>
          </a:p>
          <a:p>
            <a:r>
              <a:rPr kumimoji="1" lang="ja-JP" altLang="en-US" dirty="0"/>
              <a:t>このようなファイルを解析することで、プラグイン</a:t>
            </a:r>
            <a:r>
              <a:rPr kumimoji="1" lang="en-US" altLang="ja-JP" dirty="0"/>
              <a:t>-</a:t>
            </a:r>
            <a:r>
              <a:rPr kumimoji="1" lang="ja-JP" altLang="en-US" dirty="0"/>
              <a:t>ライブラリ互換性評価値を算出します。</a:t>
            </a:r>
            <a:endParaRPr kumimoji="1" lang="en-US" altLang="ja-JP" dirty="0"/>
          </a:p>
          <a:p>
            <a:endParaRPr kumimoji="1" lang="en-US" altLang="ja-JP" dirty="0"/>
          </a:p>
          <a:p>
            <a:r>
              <a:rPr kumimoji="1" lang="ja-JP" altLang="en-US" dirty="0"/>
              <a:t>以下の抜き出された行は依存するライブラリとして</a:t>
            </a:r>
            <a:r>
              <a:rPr kumimoji="1" lang="en-US" altLang="ja-JP" dirty="0" err="1"/>
              <a:t>coffeee</a:t>
            </a:r>
            <a:r>
              <a:rPr kumimoji="1" lang="en-US" altLang="ja-JP" dirty="0"/>
              <a:t>-script</a:t>
            </a:r>
            <a:r>
              <a:rPr kumimoji="1" lang="ja-JP" altLang="en-US" dirty="0"/>
              <a:t>、バージョン制約として</a:t>
            </a:r>
            <a:r>
              <a:rPr kumimoji="1" lang="en-US" altLang="ja-JP" dirty="0"/>
              <a:t>2.4.1</a:t>
            </a:r>
            <a:r>
              <a:rPr kumimoji="1" lang="ja-JP" altLang="en-US" dirty="0"/>
              <a:t>以上、</a:t>
            </a:r>
            <a:r>
              <a:rPr kumimoji="1" lang="en-US" altLang="ja-JP" dirty="0"/>
              <a:t>2.4.2</a:t>
            </a:r>
            <a:r>
              <a:rPr kumimoji="1" lang="ja-JP" altLang="en-US" dirty="0"/>
              <a:t>未満が指定されている例です。</a:t>
            </a:r>
            <a:endParaRPr kumimoji="1" lang="en-US" altLang="ja-JP" dirty="0"/>
          </a:p>
          <a:p>
            <a:r>
              <a:rPr kumimoji="1" lang="ja-JP" altLang="en-US" dirty="0"/>
              <a:t>次にプラグインーライブラリ互換性評価値、について紹介します。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16</a:t>
            </a:fld>
            <a:endParaRPr kumimoji="1" lang="ja-JP" altLang="en-US"/>
          </a:p>
        </p:txBody>
      </p:sp>
    </p:spTree>
    <p:extLst>
      <p:ext uri="{BB962C8B-B14F-4D97-AF65-F5344CB8AC3E}">
        <p14:creationId xmlns:p14="http://schemas.microsoft.com/office/powerpoint/2010/main" val="2381627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プラグインーライブラリ互換性評価値とは、プラグインとライブラリ間の依存関係について評価した値のことです。</a:t>
            </a:r>
            <a:endParaRPr kumimoji="1" lang="en-US" altLang="ja-JP" dirty="0"/>
          </a:p>
          <a:p>
            <a:r>
              <a:rPr kumimoji="1" lang="ja-JP" altLang="en-US" dirty="0"/>
              <a:t>この値は先ほど紹介した</a:t>
            </a:r>
            <a:r>
              <a:rPr kumimoji="1" lang="en-US" altLang="ja-JP" dirty="0" err="1"/>
              <a:t>Gemfile</a:t>
            </a:r>
            <a:r>
              <a:rPr kumimoji="1" lang="ja-JP" altLang="en-US" dirty="0"/>
              <a:t>と利用可能なライブラリのバージョン、に対する解析で求まります。</a:t>
            </a:r>
            <a:endParaRPr kumimoji="1" lang="en-US" altLang="ja-JP" dirty="0"/>
          </a:p>
          <a:p>
            <a:r>
              <a:rPr kumimoji="1" lang="ja-JP" altLang="en-US" dirty="0"/>
              <a:t>与えられる値としては、互換性のあるバージョン組み合わせには１、</a:t>
            </a:r>
            <a:endParaRPr kumimoji="1" lang="en-US" altLang="ja-JP" dirty="0"/>
          </a:p>
          <a:p>
            <a:r>
              <a:rPr kumimoji="1" lang="ja-JP" altLang="en-US" dirty="0"/>
              <a:t>　　　　　　　　　　　　　互換性のないバージョン組み合わせには０、が割り当てられます。</a:t>
            </a:r>
            <a:endParaRPr kumimoji="1" lang="en-US" altLang="ja-JP" dirty="0"/>
          </a:p>
          <a:p>
            <a:r>
              <a:rPr kumimoji="1" lang="ja-JP" altLang="en-US" dirty="0"/>
              <a:t>ここからはステップ</a:t>
            </a:r>
            <a:r>
              <a:rPr kumimoji="1" lang="en-US" altLang="ja-JP" dirty="0"/>
              <a:t>1-1</a:t>
            </a:r>
            <a:r>
              <a:rPr kumimoji="1" lang="ja-JP" altLang="en-US" dirty="0"/>
              <a:t>の入出力について紹介します。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17</a:t>
            </a:fld>
            <a:endParaRPr kumimoji="1" lang="ja-JP" altLang="en-US"/>
          </a:p>
        </p:txBody>
      </p:sp>
    </p:spTree>
    <p:extLst>
      <p:ext uri="{BB962C8B-B14F-4D97-AF65-F5344CB8AC3E}">
        <p14:creationId xmlns:p14="http://schemas.microsoft.com/office/powerpoint/2010/main" val="441271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ここではプラグインである、</a:t>
            </a:r>
            <a:r>
              <a:rPr kumimoji="1" lang="en-US" altLang="ja-JP" dirty="0"/>
              <a:t>redmine_hourglass1.1.0</a:t>
            </a:r>
            <a:r>
              <a:rPr kumimoji="1" lang="ja-JP" altLang="en-US" dirty="0"/>
              <a:t>と、ライブラリである</a:t>
            </a:r>
            <a:r>
              <a:rPr kumimoji="1" lang="en-US" altLang="ja-JP" dirty="0"/>
              <a:t>coffee-script</a:t>
            </a:r>
            <a:r>
              <a:rPr kumimoji="1" lang="ja-JP" altLang="en-US" dirty="0"/>
              <a:t>の</a:t>
            </a:r>
            <a:endParaRPr kumimoji="1" lang="en-US" altLang="ja-JP" dirty="0"/>
          </a:p>
          <a:p>
            <a:r>
              <a:rPr kumimoji="1" lang="ja-JP" altLang="en-US" dirty="0"/>
              <a:t>プラグインーライブラリ互換性評価値の算出例について紹介します。</a:t>
            </a:r>
            <a:endParaRPr kumimoji="1" lang="en-US" altLang="ja-JP" dirty="0"/>
          </a:p>
          <a:p>
            <a:r>
              <a:rPr kumimoji="1" lang="ja-JP" altLang="en-US" dirty="0"/>
              <a:t>ここで、</a:t>
            </a:r>
            <a:endParaRPr kumimoji="1" lang="en-US" altLang="ja-JP" dirty="0"/>
          </a:p>
          <a:p>
            <a:r>
              <a:rPr kumimoji="1" lang="en-US" altLang="ja-JP" dirty="0" err="1"/>
              <a:t>gemfile</a:t>
            </a:r>
            <a:r>
              <a:rPr kumimoji="1" lang="ja-JP" altLang="en-US" dirty="0"/>
              <a:t>中の</a:t>
            </a:r>
            <a:r>
              <a:rPr kumimoji="1" lang="en-US" altLang="ja-JP" dirty="0"/>
              <a:t>coffee-script</a:t>
            </a:r>
            <a:r>
              <a:rPr kumimoji="1" lang="ja-JP" altLang="en-US" dirty="0"/>
              <a:t>に関する依存関係を記述した部分と、</a:t>
            </a:r>
            <a:endParaRPr kumimoji="1" lang="en-US" altLang="ja-JP" dirty="0"/>
          </a:p>
          <a:p>
            <a:r>
              <a:rPr kumimoji="1" lang="en-US" altLang="ja-JP" dirty="0"/>
              <a:t>coffee-script</a:t>
            </a:r>
            <a:r>
              <a:rPr kumimoji="1" lang="ja-JP" altLang="en-US" dirty="0"/>
              <a:t>の利用可能なバージョンが与えられたとします。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18</a:t>
            </a:fld>
            <a:endParaRPr kumimoji="1" lang="ja-JP" altLang="en-US"/>
          </a:p>
        </p:txBody>
      </p:sp>
    </p:spTree>
    <p:extLst>
      <p:ext uri="{BB962C8B-B14F-4D97-AF65-F5344CB8AC3E}">
        <p14:creationId xmlns:p14="http://schemas.microsoft.com/office/powerpoint/2010/main" val="33372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Redmine</a:t>
            </a:r>
            <a:r>
              <a:rPr lang="ja-JP" altLang="en-US" dirty="0"/>
              <a:t>とはプロジェクト管理用の</a:t>
            </a:r>
            <a:r>
              <a:rPr lang="en-US" altLang="ja-JP" dirty="0"/>
              <a:t>OSS</a:t>
            </a:r>
            <a:r>
              <a:rPr lang="ja-JP" altLang="en-US" dirty="0"/>
              <a:t>であり</a:t>
            </a:r>
            <a:endParaRPr lang="en-US" altLang="ja-JP" dirty="0"/>
          </a:p>
          <a:p>
            <a:r>
              <a:rPr lang="ja-JP" altLang="en-US" dirty="0"/>
              <a:t>様々な企業などで主にソフトウェア開発で利用されている。</a:t>
            </a:r>
            <a:endParaRPr lang="en-US" altLang="ja-JP" dirty="0"/>
          </a:p>
          <a:p>
            <a:endParaRPr lang="en-US" altLang="ja-JP" dirty="0"/>
          </a:p>
          <a:p>
            <a:endParaRPr lang="en-US" altLang="ja-JP" dirty="0"/>
          </a:p>
          <a:p>
            <a:r>
              <a:rPr lang="en-US" altLang="ja-JP" dirty="0"/>
              <a:t>##########################</a:t>
            </a:r>
          </a:p>
          <a:p>
            <a:r>
              <a:rPr lang="en-US" altLang="ja-JP" dirty="0"/>
              <a:t>Redmine</a:t>
            </a:r>
            <a:r>
              <a:rPr lang="ja-JP" altLang="en-US" dirty="0"/>
              <a:t>とはプロジェクト管理用の</a:t>
            </a:r>
            <a:r>
              <a:rPr lang="en-US" altLang="ja-JP" dirty="0"/>
              <a:t>OSS</a:t>
            </a:r>
          </a:p>
          <a:p>
            <a:pPr lvl="1"/>
            <a:r>
              <a:rPr kumimoji="1" lang="ja-JP" altLang="en-US" dirty="0"/>
              <a:t>主にソフトウェア開発などで利用されている</a:t>
            </a:r>
            <a:endParaRPr kumimoji="1" lang="en-US" altLang="ja-JP" dirty="0"/>
          </a:p>
          <a:p>
            <a:pPr lvl="1"/>
            <a:r>
              <a:rPr lang="ja-JP" altLang="en-US" dirty="0"/>
              <a:t>様々な企業で採用されている</a:t>
            </a:r>
            <a:endParaRPr lang="en-US" altLang="ja-JP" dirty="0"/>
          </a:p>
          <a:p>
            <a:r>
              <a:rPr kumimoji="1" lang="en-US" altLang="ja-JP" dirty="0"/>
              <a:t>Redmine</a:t>
            </a:r>
            <a:r>
              <a:rPr kumimoji="1" lang="ja-JP" altLang="en-US" dirty="0"/>
              <a:t>の主な機能</a:t>
            </a:r>
            <a:endParaRPr kumimoji="1" lang="en-US" altLang="ja-JP" dirty="0"/>
          </a:p>
          <a:p>
            <a:pPr lvl="1"/>
            <a:r>
              <a:rPr kumimoji="1" lang="ja-JP" altLang="en-US" dirty="0"/>
              <a:t>チケット：</a:t>
            </a:r>
            <a:r>
              <a:rPr lang="ja-JP" altLang="en-US" dirty="0"/>
              <a:t>ソフトウェア開発で頻繁に利用されるタスク管理機能</a:t>
            </a:r>
            <a:endParaRPr lang="en-US" altLang="ja-JP" dirty="0"/>
          </a:p>
          <a:p>
            <a:pPr lvl="1"/>
            <a:r>
              <a:rPr kumimoji="1" lang="ja-JP" altLang="en-US" dirty="0"/>
              <a:t>ガントチャート</a:t>
            </a:r>
            <a:r>
              <a:rPr lang="ja-JP" altLang="en-US" dirty="0"/>
              <a:t>：作業スケジュールを可視化する機能</a:t>
            </a:r>
            <a:endParaRPr lang="en-US" altLang="ja-JP" dirty="0"/>
          </a:p>
          <a:p>
            <a:pPr lvl="1"/>
            <a:r>
              <a:rPr lang="en-US" altLang="ja-JP" dirty="0"/>
              <a:t>Wiki</a:t>
            </a:r>
            <a:r>
              <a:rPr lang="ja-JP" altLang="en-US" dirty="0"/>
              <a:t>：ナレッジ、文書の共有機能</a:t>
            </a:r>
            <a:endParaRPr lang="en-US" altLang="ja-JP" dirty="0"/>
          </a:p>
          <a:p>
            <a:r>
              <a:rPr lang="ja-JP" altLang="en-US" dirty="0"/>
              <a:t>プラグインの追加</a:t>
            </a:r>
            <a:endParaRPr lang="en-US" altLang="ja-JP" dirty="0"/>
          </a:p>
          <a:p>
            <a:pPr lvl="1"/>
            <a:r>
              <a:rPr lang="ja-JP" altLang="en-US" dirty="0"/>
              <a:t>さらなる機能の追加</a:t>
            </a:r>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a:t>
            </a:fld>
            <a:endParaRPr kumimoji="1" lang="ja-JP" altLang="en-US"/>
          </a:p>
        </p:txBody>
      </p:sp>
    </p:spTree>
    <p:extLst>
      <p:ext uri="{BB962C8B-B14F-4D97-AF65-F5344CB8AC3E}">
        <p14:creationId xmlns:p14="http://schemas.microsoft.com/office/powerpoint/2010/main" val="3635086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a:t>~&gt;2.4.1</a:t>
            </a:r>
            <a:r>
              <a:rPr kumimoji="1" lang="ja-JP" altLang="en-US" dirty="0"/>
              <a:t>はバージョン</a:t>
            </a:r>
            <a:r>
              <a:rPr kumimoji="1" lang="en-US" altLang="ja-JP" dirty="0"/>
              <a:t>2.4.1</a:t>
            </a:r>
            <a:r>
              <a:rPr kumimoji="1" lang="ja-JP" altLang="en-US" dirty="0"/>
              <a:t>以上</a:t>
            </a:r>
            <a:r>
              <a:rPr kumimoji="1" lang="en-US" altLang="ja-JP" dirty="0"/>
              <a:t>2.4.2</a:t>
            </a:r>
            <a:r>
              <a:rPr kumimoji="1" lang="ja-JP" altLang="en-US" dirty="0"/>
              <a:t>未満を必要としているというバージョン制約である。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19</a:t>
            </a:fld>
            <a:endParaRPr kumimoji="1" lang="ja-JP" altLang="en-US"/>
          </a:p>
        </p:txBody>
      </p:sp>
    </p:spTree>
    <p:extLst>
      <p:ext uri="{BB962C8B-B14F-4D97-AF65-F5344CB8AC3E}">
        <p14:creationId xmlns:p14="http://schemas.microsoft.com/office/powerpoint/2010/main" val="147006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この二つを用いて</a:t>
            </a:r>
            <a:r>
              <a:rPr kumimoji="1" lang="en-US" altLang="ja-JP" dirty="0"/>
              <a:t>redmine_hourglass1.1.0</a:t>
            </a:r>
            <a:r>
              <a:rPr kumimoji="1" lang="ja-JP" altLang="en-US" dirty="0"/>
              <a:t>と、</a:t>
            </a:r>
            <a:endParaRPr kumimoji="1" lang="en-US" altLang="ja-JP" dirty="0"/>
          </a:p>
          <a:p>
            <a:r>
              <a:rPr kumimoji="1" lang="en-US" altLang="ja-JP" dirty="0"/>
              <a:t>coffee-script</a:t>
            </a:r>
            <a:r>
              <a:rPr kumimoji="1" lang="ja-JP" altLang="en-US" dirty="0"/>
              <a:t>の各バージョンにおけるプラグインライブラーライブラリ互換性評価値は、</a:t>
            </a:r>
            <a:endParaRPr kumimoji="1" lang="en-US" altLang="ja-JP" dirty="0"/>
          </a:p>
          <a:p>
            <a:r>
              <a:rPr kumimoji="1" lang="en-US" altLang="ja-JP" dirty="0"/>
              <a:t>coffee-script</a:t>
            </a:r>
            <a:r>
              <a:rPr kumimoji="1" lang="ja-JP" altLang="en-US" dirty="0"/>
              <a:t>が</a:t>
            </a:r>
            <a:r>
              <a:rPr kumimoji="1" lang="en-US" altLang="ja-JP" dirty="0"/>
              <a:t>2.4.0</a:t>
            </a:r>
            <a:r>
              <a:rPr kumimoji="1" lang="ja-JP" altLang="en-US" dirty="0"/>
              <a:t>までの場合は互換性評価値０、</a:t>
            </a:r>
            <a:r>
              <a:rPr kumimoji="1" lang="en-US" altLang="ja-JP" dirty="0"/>
              <a:t>2.4.1</a:t>
            </a:r>
            <a:r>
              <a:rPr kumimoji="1" lang="ja-JP" altLang="en-US" dirty="0"/>
              <a:t>のみ場合は１と判定される。</a:t>
            </a:r>
            <a:endParaRPr kumimoji="1" lang="en-US" altLang="ja-JP" dirty="0"/>
          </a:p>
          <a:p>
            <a:r>
              <a:rPr kumimoji="1" lang="ja-JP" altLang="en-US" dirty="0"/>
              <a:t>このようにプラグインとライブラリの互換性に関する評価を行います。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20</a:t>
            </a:fld>
            <a:endParaRPr kumimoji="1" lang="ja-JP" altLang="en-US"/>
          </a:p>
        </p:txBody>
      </p:sp>
    </p:spTree>
    <p:extLst>
      <p:ext uri="{BB962C8B-B14F-4D97-AF65-F5344CB8AC3E}">
        <p14:creationId xmlns:p14="http://schemas.microsoft.com/office/powerpoint/2010/main" val="3032003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ここからは前処理</a:t>
            </a:r>
            <a:r>
              <a:rPr kumimoji="1" lang="en-US" altLang="ja-JP" dirty="0"/>
              <a:t>2</a:t>
            </a:r>
            <a:r>
              <a:rPr kumimoji="1" lang="ja-JP" altLang="en-US" dirty="0"/>
              <a:t>のライブラリ互換性評価について紹介する。</a:t>
            </a:r>
            <a:endParaRPr kumimoji="1" lang="en-US" altLang="ja-JP" dirty="0"/>
          </a:p>
          <a:p>
            <a:r>
              <a:rPr kumimoji="1" lang="ja-JP" altLang="en-US" dirty="0"/>
              <a:t>ライブラリ互換性評価では、依存関係にあるライブラリ同士の各バージョンについて、</a:t>
            </a:r>
            <a:endParaRPr kumimoji="1" lang="en-US" altLang="ja-JP" dirty="0"/>
          </a:p>
          <a:p>
            <a:r>
              <a:rPr kumimoji="1" lang="ja-JP" altLang="en-US" dirty="0"/>
              <a:t>総当たりでソースコードを解析することで、互換性評価値というスコアを求め、</a:t>
            </a:r>
            <a:endParaRPr kumimoji="1" lang="en-US" altLang="ja-JP" dirty="0"/>
          </a:p>
          <a:p>
            <a:r>
              <a:rPr kumimoji="1" lang="ja-JP" altLang="en-US" dirty="0"/>
              <a:t>それをデータベースに保存します。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21</a:t>
            </a:fld>
            <a:endParaRPr kumimoji="1" lang="ja-JP" altLang="en-US"/>
          </a:p>
        </p:txBody>
      </p:sp>
    </p:spTree>
    <p:extLst>
      <p:ext uri="{BB962C8B-B14F-4D97-AF65-F5344CB8AC3E}">
        <p14:creationId xmlns:p14="http://schemas.microsoft.com/office/powerpoint/2010/main" val="3074974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ここで互換性評価値について紹介します。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互換性評価値とは</a:t>
            </a:r>
            <a:r>
              <a:rPr lang="ja-JP" altLang="en-US" dirty="0"/>
              <a:t>依存関係にあるプラグインやライブラリの互換性をそれぞれのバージョンについて総当たりで評価した値</a:t>
            </a:r>
            <a:endParaRPr lang="en-US" altLang="ja-JP" dirty="0"/>
          </a:p>
          <a:p>
            <a:endParaRPr kumimoji="1" lang="en-US" altLang="ja-JP" dirty="0"/>
          </a:p>
          <a:p>
            <a:r>
              <a:rPr kumimoji="1" lang="ja-JP" altLang="en-US" dirty="0"/>
              <a:t>プラグインーライブラリ間の互換性評価値は０か１で与えられ、</a:t>
            </a:r>
            <a:endParaRPr kumimoji="1" lang="en-US" altLang="ja-JP" dirty="0"/>
          </a:p>
          <a:p>
            <a:r>
              <a:rPr kumimoji="1" lang="ja-JP" altLang="en-US" dirty="0"/>
              <a:t>ライブラリーライブラリ互換性評価値は最大１を取る小数が与えられます。</a:t>
            </a:r>
            <a:endParaRPr kumimoji="1" lang="en-US" altLang="ja-JP" dirty="0"/>
          </a:p>
          <a:p>
            <a:r>
              <a:rPr kumimoji="1" lang="ja-JP" altLang="en-US" dirty="0"/>
              <a:t>この値は、互換性に関する評価が高いほど大きな値をとります。</a:t>
            </a:r>
            <a:endParaRPr kumimoji="1" lang="en-US" altLang="ja-JP" dirty="0"/>
          </a:p>
          <a:p>
            <a:endParaRPr kumimoji="1" lang="en-US" altLang="ja-JP" dirty="0"/>
          </a:p>
          <a:p>
            <a:r>
              <a:rPr kumimoji="1" lang="ja-JP" altLang="en-US" dirty="0"/>
              <a:t>その理由としましては。依存関係問題で紹介した事例、静的なバージョン指定に従ったインストールでは解決不可能となるような事例においても、</a:t>
            </a:r>
            <a:endParaRPr kumimoji="1" lang="en-US" altLang="ja-JP" dirty="0"/>
          </a:p>
          <a:p>
            <a:r>
              <a:rPr kumimoji="1" lang="ja-JP" altLang="en-US" dirty="0"/>
              <a:t>可能な限り実行可能性が高いと考えられるバージョン組み合わせを探索するためです。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22</a:t>
            </a:fld>
            <a:endParaRPr kumimoji="1" lang="ja-JP" altLang="en-US"/>
          </a:p>
        </p:txBody>
      </p:sp>
    </p:spTree>
    <p:extLst>
      <p:ext uri="{BB962C8B-B14F-4D97-AF65-F5344CB8AC3E}">
        <p14:creationId xmlns:p14="http://schemas.microsoft.com/office/powerpoint/2010/main" val="463119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ここではライブラリ互換性評価の入出力例について紹介します。架空のライブラリ</a:t>
            </a:r>
            <a:r>
              <a:rPr kumimoji="1" lang="en-US" altLang="ja-JP" dirty="0"/>
              <a:t>A</a:t>
            </a:r>
            <a:r>
              <a:rPr kumimoji="1" lang="ja-JP" altLang="en-US" dirty="0"/>
              <a:t>とライブラリ</a:t>
            </a:r>
            <a:r>
              <a:rPr kumimoji="1" lang="en-US" altLang="ja-JP" dirty="0"/>
              <a:t>B</a:t>
            </a:r>
            <a:r>
              <a:rPr kumimoji="1" lang="ja-JP" altLang="en-US" dirty="0"/>
              <a:t>を用いて紹介します。</a:t>
            </a:r>
            <a:endParaRPr kumimoji="1" lang="en-US" altLang="ja-JP" dirty="0"/>
          </a:p>
          <a:p>
            <a:r>
              <a:rPr kumimoji="1" lang="ja-JP" altLang="en-US" dirty="0"/>
              <a:t>入力としてライブラリ</a:t>
            </a:r>
            <a:r>
              <a:rPr kumimoji="1" lang="en-US" altLang="ja-JP" dirty="0"/>
              <a:t>A</a:t>
            </a:r>
            <a:r>
              <a:rPr kumimoji="1" lang="ja-JP" altLang="en-US" dirty="0"/>
              <a:t>とライブラリ</a:t>
            </a:r>
            <a:r>
              <a:rPr kumimoji="1" lang="en-US" altLang="ja-JP" dirty="0"/>
              <a:t>B</a:t>
            </a:r>
            <a:r>
              <a:rPr kumimoji="1" lang="ja-JP" altLang="en-US" dirty="0"/>
              <a:t>の各バージョンを与えると、依存元、依存先ライブラリの各バージョンについて</a:t>
            </a:r>
            <a:endParaRPr kumimoji="1" lang="en-US" altLang="ja-JP" dirty="0"/>
          </a:p>
          <a:p>
            <a:r>
              <a:rPr kumimoji="1" lang="ja-JP" altLang="en-US" dirty="0"/>
              <a:t>総当たりで互換性評価値を求めることで表のような出力値をデータベースに保存します。</a:t>
            </a:r>
            <a:endParaRPr kumimoji="1" lang="en-US" altLang="ja-JP" dirty="0"/>
          </a:p>
          <a:p>
            <a:r>
              <a:rPr kumimoji="1" lang="ja-JP" altLang="en-US" dirty="0"/>
              <a:t>ライブラリーライブラリ互換性評価値は依存元ライブラリが呼び出す</a:t>
            </a:r>
            <a:r>
              <a:rPr kumimoji="1" lang="en-US" altLang="ja-JP" dirty="0"/>
              <a:t>API</a:t>
            </a:r>
            <a:r>
              <a:rPr kumimoji="1" lang="ja-JP" altLang="en-US" dirty="0"/>
              <a:t>のうちいくつを依存先ライブラリが保持しているかを判定することで算出します。</a:t>
            </a:r>
            <a:endParaRPr kumimoji="1" lang="en-US" altLang="ja-JP" dirty="0"/>
          </a:p>
          <a:p>
            <a:r>
              <a:rPr kumimoji="1" lang="ja-JP" altLang="en-US" dirty="0"/>
              <a:t>ここからは本処理について紹介します。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23</a:t>
            </a:fld>
            <a:endParaRPr kumimoji="1" lang="ja-JP" altLang="en-US"/>
          </a:p>
        </p:txBody>
      </p:sp>
    </p:spTree>
    <p:extLst>
      <p:ext uri="{BB962C8B-B14F-4D97-AF65-F5344CB8AC3E}">
        <p14:creationId xmlns:p14="http://schemas.microsoft.com/office/powerpoint/2010/main" val="2398332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ここでは本処理で利用する互換性評価値平均について紹介します。</a:t>
            </a:r>
            <a:endParaRPr kumimoji="1" lang="en-US" altLang="ja-JP" dirty="0"/>
          </a:p>
          <a:p>
            <a:r>
              <a:rPr kumimoji="1" lang="ja-JP" altLang="en-US" dirty="0"/>
              <a:t>互換性評価値平均とは前処理で求めた互換性評価値の平均でこの値は特定のバージョン組み合わせにおいて算出されます。</a:t>
            </a:r>
            <a:endParaRPr kumimoji="1" lang="en-US" altLang="ja-JP" dirty="0"/>
          </a:p>
          <a:p>
            <a:r>
              <a:rPr kumimoji="1" lang="ja-JP" altLang="en-US" dirty="0"/>
              <a:t>例えば、</a:t>
            </a:r>
            <a:r>
              <a:rPr kumimoji="1" lang="en-US" altLang="ja-JP" dirty="0"/>
              <a:t>A</a:t>
            </a:r>
            <a:r>
              <a:rPr kumimoji="1" lang="ja-JP" altLang="en-US" dirty="0"/>
              <a:t>の</a:t>
            </a:r>
            <a:r>
              <a:rPr kumimoji="1" lang="en-US" altLang="ja-JP" dirty="0"/>
              <a:t>1.1</a:t>
            </a:r>
            <a:r>
              <a:rPr kumimoji="1" lang="ja-JP" altLang="en-US" dirty="0"/>
              <a:t>、</a:t>
            </a:r>
            <a:r>
              <a:rPr kumimoji="1" lang="en-US" altLang="ja-JP" dirty="0"/>
              <a:t>B</a:t>
            </a:r>
            <a:r>
              <a:rPr kumimoji="1" lang="ja-JP" altLang="en-US" dirty="0"/>
              <a:t>の</a:t>
            </a:r>
            <a:r>
              <a:rPr kumimoji="1" lang="en-US" altLang="ja-JP" dirty="0"/>
              <a:t>1.1</a:t>
            </a:r>
            <a:r>
              <a:rPr kumimoji="1" lang="ja-JP" altLang="en-US" dirty="0"/>
              <a:t>、</a:t>
            </a:r>
            <a:r>
              <a:rPr kumimoji="1" lang="en-US" altLang="ja-JP" dirty="0"/>
              <a:t>C</a:t>
            </a:r>
            <a:r>
              <a:rPr kumimoji="1" lang="ja-JP" altLang="en-US" dirty="0"/>
              <a:t>の</a:t>
            </a:r>
            <a:r>
              <a:rPr kumimoji="1" lang="en-US" altLang="ja-JP" dirty="0"/>
              <a:t>1.1</a:t>
            </a:r>
            <a:r>
              <a:rPr kumimoji="1" lang="ja-JP" altLang="en-US" dirty="0"/>
              <a:t>がインストールされたときについて考えます。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24</a:t>
            </a:fld>
            <a:endParaRPr kumimoji="1" lang="ja-JP" altLang="en-US"/>
          </a:p>
        </p:txBody>
      </p:sp>
    </p:spTree>
    <p:extLst>
      <p:ext uri="{BB962C8B-B14F-4D97-AF65-F5344CB8AC3E}">
        <p14:creationId xmlns:p14="http://schemas.microsoft.com/office/powerpoint/2010/main" val="2124537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7F7BC-CEBB-3936-3BCD-8EF10C689C5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6705C3-0217-E1BC-18A7-242450521CC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0750C73-4E0B-55BF-B7A8-AD71CE0E0772}"/>
              </a:ext>
            </a:extLst>
          </p:cNvPr>
          <p:cNvSpPr>
            <a:spLocks noGrp="1"/>
          </p:cNvSpPr>
          <p:nvPr>
            <p:ph type="body" idx="1"/>
          </p:nvPr>
        </p:nvSpPr>
        <p:spPr/>
        <p:txBody>
          <a:bodyPr/>
          <a:lstStyle/>
          <a:p>
            <a:r>
              <a:rPr kumimoji="1" lang="ja-JP" altLang="en-US" dirty="0"/>
              <a:t>このとき、</a:t>
            </a:r>
            <a:r>
              <a:rPr kumimoji="1" lang="en-US" altLang="ja-JP" dirty="0"/>
              <a:t>A-B</a:t>
            </a:r>
            <a:r>
              <a:rPr kumimoji="1" lang="ja-JP" altLang="en-US" dirty="0"/>
              <a:t>間の互換性評価値は</a:t>
            </a:r>
            <a:r>
              <a:rPr kumimoji="1" lang="en-US" altLang="ja-JP" dirty="0"/>
              <a:t>1.0</a:t>
            </a:r>
            <a:r>
              <a:rPr kumimoji="1" lang="ja-JP" altLang="en-US" dirty="0"/>
              <a:t>、</a:t>
            </a:r>
            <a:r>
              <a:rPr kumimoji="1" lang="en-US" altLang="ja-JP" dirty="0"/>
              <a:t>A-C</a:t>
            </a:r>
            <a:r>
              <a:rPr kumimoji="1" lang="ja-JP" altLang="en-US" dirty="0"/>
              <a:t>間の互換性評価値も</a:t>
            </a:r>
            <a:r>
              <a:rPr kumimoji="1" lang="en-US" altLang="ja-JP" dirty="0"/>
              <a:t>1.0</a:t>
            </a:r>
            <a:r>
              <a:rPr kumimoji="1" lang="ja-JP" altLang="en-US" dirty="0"/>
              <a:t>となります。</a:t>
            </a:r>
            <a:endParaRPr kumimoji="1" lang="en-US" altLang="ja-JP" dirty="0"/>
          </a:p>
          <a:p>
            <a:r>
              <a:rPr kumimoji="1" lang="ja-JP" altLang="en-US" dirty="0"/>
              <a:t>互換性評価値平均は</a:t>
            </a:r>
            <a:r>
              <a:rPr kumimoji="1" lang="en-US" altLang="ja-JP" dirty="0"/>
              <a:t>1.0</a:t>
            </a:r>
            <a:r>
              <a:rPr kumimoji="1" lang="ja-JP" altLang="en-US" dirty="0"/>
              <a:t>となります。</a:t>
            </a:r>
            <a:endParaRPr kumimoji="1" lang="en-US" altLang="ja-JP" dirty="0"/>
          </a:p>
          <a:p>
            <a:r>
              <a:rPr kumimoji="1" lang="ja-JP" altLang="en-US" dirty="0"/>
              <a:t>本手法ではこの値が高いほど、そのバージョン組み合わせの実行可能性は高いと評価します。</a:t>
            </a:r>
            <a:endParaRPr kumimoji="1" lang="en-US" altLang="ja-JP" dirty="0"/>
          </a:p>
          <a:p>
            <a:r>
              <a:rPr kumimoji="1" lang="ja-JP" altLang="en-US" dirty="0"/>
              <a:t>本処理ではバージョン組み合わせをソルバーを使って探索します。</a:t>
            </a:r>
          </a:p>
        </p:txBody>
      </p:sp>
      <p:sp>
        <p:nvSpPr>
          <p:cNvPr id="4" name="スライド番号プレースホルダー 3">
            <a:extLst>
              <a:ext uri="{FF2B5EF4-FFF2-40B4-BE49-F238E27FC236}">
                <a16:creationId xmlns:a16="http://schemas.microsoft.com/office/drawing/2014/main" id="{542606FA-7E90-7A26-E938-F081E2252AF1}"/>
              </a:ext>
            </a:extLst>
          </p:cNvPr>
          <p:cNvSpPr>
            <a:spLocks noGrp="1"/>
          </p:cNvSpPr>
          <p:nvPr>
            <p:ph type="sldNum" sz="quarter" idx="5"/>
          </p:nvPr>
        </p:nvSpPr>
        <p:spPr/>
        <p:txBody>
          <a:bodyPr/>
          <a:lstStyle/>
          <a:p>
            <a:fld id="{0F5F6C9C-D514-4E16-8B27-BDEDC3CA119E}" type="slidenum">
              <a:rPr kumimoji="1" lang="ja-JP" altLang="en-US" smtClean="0"/>
              <a:t>25</a:t>
            </a:fld>
            <a:endParaRPr kumimoji="1" lang="ja-JP" altLang="en-US"/>
          </a:p>
        </p:txBody>
      </p:sp>
    </p:spTree>
    <p:extLst>
      <p:ext uri="{BB962C8B-B14F-4D97-AF65-F5344CB8AC3E}">
        <p14:creationId xmlns:p14="http://schemas.microsoft.com/office/powerpoint/2010/main" val="4289759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本処理では入力されたプラグインリストを基に依存関係のあるライブラリとその互換性評価値をデータベースから取得する。</a:t>
            </a:r>
            <a:endParaRPr kumimoji="1" lang="en-US" altLang="ja-JP" dirty="0"/>
          </a:p>
          <a:p>
            <a:r>
              <a:rPr kumimoji="1" lang="ja-JP" altLang="en-US" dirty="0"/>
              <a:t>それを基に互換性評価値平均が最大となるバージョン組み合わせをソルバーで探します。</a:t>
            </a:r>
            <a:endParaRPr kumimoji="1" lang="en-US" altLang="ja-JP" dirty="0"/>
          </a:p>
          <a:p>
            <a:r>
              <a:rPr kumimoji="1" lang="ja-JP" altLang="en-US" dirty="0"/>
              <a:t>このとき、求めたい解の候補はライブラリの増加とともに急速に増加するため、本手法ではソルバーを用いて探索します。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26</a:t>
            </a:fld>
            <a:endParaRPr kumimoji="1" lang="ja-JP" altLang="en-US"/>
          </a:p>
        </p:txBody>
      </p:sp>
    </p:spTree>
    <p:extLst>
      <p:ext uri="{BB962C8B-B14F-4D97-AF65-F5344CB8AC3E}">
        <p14:creationId xmlns:p14="http://schemas.microsoft.com/office/powerpoint/2010/main" val="1947008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ここからは本処理における入力とデータベースから得られる依存関係と互換性評価値、</a:t>
            </a:r>
            <a:endParaRPr kumimoji="1" lang="en-US" altLang="ja-JP" dirty="0"/>
          </a:p>
          <a:p>
            <a:r>
              <a:rPr kumimoji="1" lang="ja-JP" altLang="en-US" dirty="0"/>
              <a:t>出力として得られるソフトウェアバージョンリストと互換性評価値平均について紹介します。</a:t>
            </a:r>
            <a:endParaRPr kumimoji="1" lang="en-US" altLang="ja-JP" dirty="0"/>
          </a:p>
          <a:p>
            <a:r>
              <a:rPr kumimoji="1" lang="ja-JP" altLang="en-US" dirty="0"/>
              <a:t>例えばプラグインリストとしてプラグイン</a:t>
            </a:r>
            <a:r>
              <a:rPr kumimoji="1" lang="en-US" altLang="ja-JP" dirty="0"/>
              <a:t>A</a:t>
            </a:r>
            <a:r>
              <a:rPr kumimoji="1" lang="ja-JP" altLang="en-US" dirty="0"/>
              <a:t>が与えられ、プラグインがライブラリ</a:t>
            </a:r>
            <a:r>
              <a:rPr kumimoji="1" lang="en-US" altLang="ja-JP" dirty="0"/>
              <a:t>B</a:t>
            </a:r>
            <a:r>
              <a:rPr kumimoji="1" lang="ja-JP" altLang="en-US" dirty="0"/>
              <a:t>、ライブラリ</a:t>
            </a:r>
            <a:r>
              <a:rPr kumimoji="1" lang="en-US" altLang="ja-JP" dirty="0"/>
              <a:t>B</a:t>
            </a:r>
            <a:r>
              <a:rPr kumimoji="1" lang="ja-JP" altLang="en-US" dirty="0"/>
              <a:t>がライブラリ</a:t>
            </a:r>
            <a:r>
              <a:rPr kumimoji="1" lang="en-US" altLang="ja-JP" dirty="0"/>
              <a:t>C</a:t>
            </a:r>
            <a:r>
              <a:rPr kumimoji="1" lang="ja-JP" altLang="en-US" dirty="0"/>
              <a:t>に依存していたとし、</a:t>
            </a:r>
            <a:endParaRPr kumimoji="1" lang="en-US" altLang="ja-JP" dirty="0"/>
          </a:p>
          <a:p>
            <a:r>
              <a:rPr kumimoji="1" lang="ja-JP" altLang="en-US" dirty="0"/>
              <a:t>さらに互換性評価値が下の表のように得られたとします。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27</a:t>
            </a:fld>
            <a:endParaRPr kumimoji="1" lang="ja-JP" altLang="en-US"/>
          </a:p>
        </p:txBody>
      </p:sp>
    </p:spTree>
    <p:extLst>
      <p:ext uri="{BB962C8B-B14F-4D97-AF65-F5344CB8AC3E}">
        <p14:creationId xmlns:p14="http://schemas.microsoft.com/office/powerpoint/2010/main" val="3879219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この時、互換性評価値をソルバーへ入力すると、</a:t>
            </a:r>
            <a:endParaRPr kumimoji="1" lang="en-US" altLang="ja-JP" dirty="0"/>
          </a:p>
          <a:p>
            <a:r>
              <a:rPr kumimoji="1" lang="ja-JP" altLang="en-US" dirty="0"/>
              <a:t>バージョン組み合わせを</a:t>
            </a:r>
            <a:r>
              <a:rPr kumimoji="1" lang="en-US" altLang="ja-JP" dirty="0"/>
              <a:t>A</a:t>
            </a:r>
            <a:r>
              <a:rPr kumimoji="1" lang="ja-JP" altLang="en-US" dirty="0"/>
              <a:t>が</a:t>
            </a:r>
            <a:r>
              <a:rPr kumimoji="1" lang="en-US" altLang="ja-JP" dirty="0"/>
              <a:t>1.0</a:t>
            </a:r>
            <a:r>
              <a:rPr kumimoji="1" lang="ja-JP" altLang="en-US" dirty="0"/>
              <a:t>、</a:t>
            </a:r>
            <a:r>
              <a:rPr kumimoji="1" lang="en-US" altLang="ja-JP" dirty="0"/>
              <a:t>B</a:t>
            </a:r>
            <a:r>
              <a:rPr kumimoji="1" lang="ja-JP" altLang="en-US" dirty="0"/>
              <a:t>が</a:t>
            </a:r>
            <a:r>
              <a:rPr kumimoji="1" lang="en-US" altLang="ja-JP" dirty="0"/>
              <a:t>1.0</a:t>
            </a:r>
            <a:r>
              <a:rPr kumimoji="1" lang="ja-JP" altLang="en-US" dirty="0"/>
              <a:t>、</a:t>
            </a:r>
            <a:r>
              <a:rPr kumimoji="1" lang="en-US" altLang="ja-JP" dirty="0"/>
              <a:t>C</a:t>
            </a:r>
            <a:r>
              <a:rPr kumimoji="1" lang="ja-JP" altLang="en-US" dirty="0"/>
              <a:t>が</a:t>
            </a:r>
            <a:r>
              <a:rPr kumimoji="1" lang="en-US" altLang="ja-JP" dirty="0"/>
              <a:t>1.1</a:t>
            </a:r>
            <a:r>
              <a:rPr kumimoji="1" lang="ja-JP" altLang="en-US" dirty="0"/>
              <a:t>となり右のような出力が得られます。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28</a:t>
            </a:fld>
            <a:endParaRPr kumimoji="1" lang="ja-JP" altLang="en-US"/>
          </a:p>
        </p:txBody>
      </p:sp>
    </p:spTree>
    <p:extLst>
      <p:ext uri="{BB962C8B-B14F-4D97-AF65-F5344CB8AC3E}">
        <p14:creationId xmlns:p14="http://schemas.microsoft.com/office/powerpoint/2010/main" val="1832337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Redmine</a:t>
            </a:r>
            <a:r>
              <a:rPr lang="ja-JP" altLang="en-US" dirty="0"/>
              <a:t>にはチケット機能を中心として様々な機能があります。</a:t>
            </a:r>
            <a:endParaRPr lang="en-US" altLang="ja-JP" dirty="0"/>
          </a:p>
          <a:p>
            <a:r>
              <a:rPr lang="ja-JP" altLang="en-US" dirty="0"/>
              <a:t>チケットとはソフトウェア開発で頻繁に利用されるタスク管理機能である。</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a:t>
            </a:fld>
            <a:endParaRPr kumimoji="1" lang="ja-JP" altLang="en-US"/>
          </a:p>
        </p:txBody>
      </p:sp>
    </p:spTree>
    <p:extLst>
      <p:ext uri="{BB962C8B-B14F-4D97-AF65-F5344CB8AC3E}">
        <p14:creationId xmlns:p14="http://schemas.microsoft.com/office/powerpoint/2010/main" val="4289821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ここからは本手法の適応例について紹介します。</a:t>
            </a:r>
            <a:endParaRPr kumimoji="1" lang="en-US" altLang="ja-JP" dirty="0"/>
          </a:p>
          <a:p>
            <a:r>
              <a:rPr kumimoji="1" lang="ja-JP" altLang="en-US" dirty="0"/>
              <a:t>研究背景として紹介した依存関係問題に対して提案手法を適応し、</a:t>
            </a:r>
            <a:r>
              <a:rPr kumimoji="1" lang="en-US" altLang="ja-JP" dirty="0"/>
              <a:t>Redmine</a:t>
            </a:r>
            <a:r>
              <a:rPr kumimoji="1" lang="ja-JP" altLang="en-US" dirty="0"/>
              <a:t>とプラグインの実行をテストしました。</a:t>
            </a:r>
            <a:endParaRPr kumimoji="1" lang="en-US" altLang="ja-JP" dirty="0"/>
          </a:p>
          <a:p>
            <a:r>
              <a:rPr kumimoji="1" lang="ja-JP" altLang="en-US" dirty="0"/>
              <a:t>利用したデータセットとしては</a:t>
            </a:r>
            <a:r>
              <a:rPr kumimoji="1" lang="en-US" altLang="ja-JP" dirty="0"/>
              <a:t>Redmine4.0</a:t>
            </a:r>
            <a:r>
              <a:rPr kumimoji="1" lang="ja-JP" altLang="en-US" dirty="0"/>
              <a:t>と</a:t>
            </a:r>
            <a:r>
              <a:rPr kumimoji="1" lang="en-US" altLang="ja-JP" dirty="0"/>
              <a:t>redmine_hourglass1.1.0</a:t>
            </a:r>
            <a:r>
              <a:rPr kumimoji="1" lang="ja-JP" altLang="en-US" dirty="0"/>
              <a:t>と依存関係のある計</a:t>
            </a:r>
            <a:r>
              <a:rPr kumimoji="1" lang="en-US" altLang="ja-JP" dirty="0"/>
              <a:t>171</a:t>
            </a:r>
            <a:r>
              <a:rPr kumimoji="1" lang="ja-JP" altLang="en-US" dirty="0"/>
              <a:t>のライブラリです。</a:t>
            </a:r>
            <a:endParaRPr kumimoji="1" lang="en-US" altLang="ja-JP" dirty="0"/>
          </a:p>
          <a:p>
            <a:r>
              <a:rPr kumimoji="1" lang="ja-JP" altLang="en-US" dirty="0"/>
              <a:t>手法の出力結果を基にライブラリのバージョンをインストールし、</a:t>
            </a:r>
            <a:r>
              <a:rPr kumimoji="1" lang="en-US" altLang="ja-JP" dirty="0" err="1"/>
              <a:t>redmine</a:t>
            </a:r>
            <a:r>
              <a:rPr kumimoji="1" lang="ja-JP" altLang="en-US" dirty="0"/>
              <a:t>と</a:t>
            </a:r>
            <a:r>
              <a:rPr kumimoji="1" lang="en-US" altLang="ja-JP" dirty="0" err="1"/>
              <a:t>redmine_hourglass</a:t>
            </a:r>
            <a:r>
              <a:rPr kumimoji="1" lang="ja-JP" altLang="en-US" dirty="0"/>
              <a:t>の実行を行うことで検証をします。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29</a:t>
            </a:fld>
            <a:endParaRPr kumimoji="1" lang="ja-JP" altLang="en-US"/>
          </a:p>
        </p:txBody>
      </p:sp>
    </p:spTree>
    <p:extLst>
      <p:ext uri="{BB962C8B-B14F-4D97-AF65-F5344CB8AC3E}">
        <p14:creationId xmlns:p14="http://schemas.microsoft.com/office/powerpoint/2010/main" val="4186026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左のリストが入力として与えたリストで、右のリストが出力として得られたリストです。</a:t>
            </a:r>
            <a:endParaRPr kumimoji="1" lang="en-US" altLang="ja-JP" dirty="0"/>
          </a:p>
          <a:p>
            <a:r>
              <a:rPr kumimoji="1" lang="ja-JP" altLang="en-US" dirty="0"/>
              <a:t>互換性評価値平均は</a:t>
            </a:r>
            <a:r>
              <a:rPr kumimoji="1" lang="en-US" altLang="ja-JP" dirty="0"/>
              <a:t>0.87</a:t>
            </a:r>
            <a:r>
              <a:rPr kumimoji="1" lang="ja-JP" altLang="en-US" dirty="0"/>
              <a:t>となりました。</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30</a:t>
            </a:fld>
            <a:endParaRPr kumimoji="1" lang="ja-JP" altLang="en-US"/>
          </a:p>
        </p:txBody>
      </p:sp>
    </p:spTree>
    <p:extLst>
      <p:ext uri="{BB962C8B-B14F-4D97-AF65-F5344CB8AC3E}">
        <p14:creationId xmlns:p14="http://schemas.microsoft.com/office/powerpoint/2010/main" val="4157704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手法の適応を行ったところ、</a:t>
            </a:r>
            <a:endParaRPr kumimoji="1" lang="en-US" altLang="ja-JP" dirty="0"/>
          </a:p>
          <a:p>
            <a:r>
              <a:rPr kumimoji="1" lang="en-US" altLang="ja-JP" dirty="0" err="1"/>
              <a:t>railties</a:t>
            </a:r>
            <a:r>
              <a:rPr kumimoji="1" lang="ja-JP" altLang="en-US" dirty="0"/>
              <a:t>ライブラリが依存する</a:t>
            </a:r>
            <a:r>
              <a:rPr kumimoji="1" lang="en-US" altLang="ja-JP" dirty="0"/>
              <a:t>active…</a:t>
            </a:r>
            <a:r>
              <a:rPr kumimoji="1" lang="en-US" altLang="ja-JP" dirty="0" err="1"/>
              <a:t>api</a:t>
            </a:r>
            <a:r>
              <a:rPr kumimoji="1" lang="ja-JP" altLang="en-US" dirty="0"/>
              <a:t>が欠損することで実行エラーが発生しました。</a:t>
            </a:r>
            <a:endParaRPr kumimoji="1" lang="en-US" altLang="ja-JP" dirty="0"/>
          </a:p>
          <a:p>
            <a:r>
              <a:rPr kumimoji="1" lang="ja-JP" altLang="en-US" dirty="0"/>
              <a:t>この原因としましては提案手法ではアプリケーションの実行経路を買うりょせず、満たされる依存先ライブラリの</a:t>
            </a:r>
            <a:r>
              <a:rPr kumimoji="1" lang="en-US" altLang="ja-JP" dirty="0"/>
              <a:t>API</a:t>
            </a:r>
            <a:r>
              <a:rPr kumimoji="1" lang="ja-JP" altLang="en-US" dirty="0"/>
              <a:t>の総数のみを考慮していることが考えられます。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31</a:t>
            </a:fld>
            <a:endParaRPr kumimoji="1" lang="ja-JP" altLang="en-US"/>
          </a:p>
        </p:txBody>
      </p:sp>
    </p:spTree>
    <p:extLst>
      <p:ext uri="{BB962C8B-B14F-4D97-AF65-F5344CB8AC3E}">
        <p14:creationId xmlns:p14="http://schemas.microsoft.com/office/powerpoint/2010/main" val="1138687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en-US" altLang="ja-JP" dirty="0" err="1"/>
              <a:t>Redmie</a:t>
            </a:r>
            <a:r>
              <a:rPr kumimoji="1" lang="ja-JP" altLang="en-US" dirty="0"/>
              <a:t>依存関係問題をかいけつする手法を考案し、紹介しました。</a:t>
            </a:r>
            <a:endParaRPr kumimoji="1" lang="en-US" altLang="ja-JP" dirty="0"/>
          </a:p>
          <a:p>
            <a:r>
              <a:rPr kumimoji="1" lang="ja-JP" altLang="en-US" dirty="0"/>
              <a:t>実例に対して手法の適応を行ったところ依存先ライブラリの</a:t>
            </a:r>
            <a:r>
              <a:rPr kumimoji="1" lang="en-US" altLang="ja-JP" dirty="0"/>
              <a:t>API</a:t>
            </a:r>
            <a:r>
              <a:rPr kumimoji="1" lang="ja-JP" altLang="en-US" dirty="0"/>
              <a:t>不足を原因とする実行えらーが発生しました。</a:t>
            </a:r>
            <a:endParaRPr kumimoji="1" lang="en-US" altLang="ja-JP" dirty="0"/>
          </a:p>
          <a:p>
            <a:endParaRPr kumimoji="1" lang="en-US" altLang="ja-JP" dirty="0"/>
          </a:p>
          <a:p>
            <a:r>
              <a:rPr kumimoji="1" lang="ja-JP" altLang="en-US" dirty="0"/>
              <a:t>今後の展望です、</a:t>
            </a:r>
            <a:endParaRPr kumimoji="1" lang="en-US" altLang="ja-JP" dirty="0"/>
          </a:p>
          <a:p>
            <a:r>
              <a:rPr kumimoji="1" lang="ja-JP" altLang="en-US" dirty="0"/>
              <a:t>本手法ではライブラリ間の依存関係を評価するにあたり、ライブラリの</a:t>
            </a:r>
            <a:r>
              <a:rPr kumimoji="1" lang="en-US" altLang="ja-JP" dirty="0"/>
              <a:t>API</a:t>
            </a:r>
            <a:r>
              <a:rPr kumimoji="1" lang="ja-JP" altLang="en-US" dirty="0"/>
              <a:t>を同等のものとして扱いましたが、</a:t>
            </a:r>
            <a:endParaRPr kumimoji="1" lang="en-US" altLang="ja-JP" dirty="0"/>
          </a:p>
          <a:p>
            <a:r>
              <a:rPr kumimoji="1" lang="ja-JP" altLang="en-US" dirty="0"/>
              <a:t>ライブラリ間の依存関係の評価をより適切に行うために、</a:t>
            </a:r>
            <a:r>
              <a:rPr kumimoji="1" lang="en-US" altLang="ja-JP" dirty="0"/>
              <a:t>API</a:t>
            </a:r>
            <a:r>
              <a:rPr kumimoji="1" lang="ja-JP" altLang="en-US" dirty="0"/>
              <a:t>に重みを付ける手法を採用する方針です。</a:t>
            </a:r>
            <a:endParaRPr kumimoji="1" lang="en-US" altLang="ja-JP" dirty="0"/>
          </a:p>
          <a:p>
            <a:endParaRPr kumimoji="1" lang="en-US" altLang="ja-JP" dirty="0"/>
          </a:p>
          <a:p>
            <a:r>
              <a:rPr kumimoji="1" lang="ja-JP" altLang="en-US" dirty="0"/>
              <a:t>具体的にはメソッドをノード、メソッド呼び出しをエッジとした有向グラフ構造へのページランクアルゴリズムによるスコアの割り当てを行います。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32</a:t>
            </a:fld>
            <a:endParaRPr kumimoji="1" lang="ja-JP" altLang="en-US"/>
          </a:p>
        </p:txBody>
      </p:sp>
    </p:spTree>
    <p:extLst>
      <p:ext uri="{BB962C8B-B14F-4D97-AF65-F5344CB8AC3E}">
        <p14:creationId xmlns:p14="http://schemas.microsoft.com/office/powerpoint/2010/main" val="107123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また、プラグインをインストールすることができ、それにより新たな機能の追加ができる。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a:t>
            </a:fld>
            <a:endParaRPr kumimoji="1" lang="ja-JP" altLang="en-US"/>
          </a:p>
        </p:txBody>
      </p:sp>
    </p:spTree>
    <p:extLst>
      <p:ext uri="{BB962C8B-B14F-4D97-AF65-F5344CB8AC3E}">
        <p14:creationId xmlns:p14="http://schemas.microsoft.com/office/powerpoint/2010/main" val="1352966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Redmine</a:t>
            </a:r>
            <a:r>
              <a:rPr kumimoji="1" lang="ja-JP" altLang="en-US" dirty="0"/>
              <a:t>のプラグインは複数を同時にインストールすることができるが、</a:t>
            </a:r>
            <a:endParaRPr kumimoji="1" lang="en-US" altLang="ja-JP" dirty="0"/>
          </a:p>
          <a:p>
            <a:r>
              <a:rPr kumimoji="1" lang="en-US" altLang="ja-JP" dirty="0"/>
              <a:t>Redmine</a:t>
            </a:r>
            <a:r>
              <a:rPr kumimoji="1" lang="ja-JP" altLang="en-US" dirty="0"/>
              <a:t>とプラグインはどちらも</a:t>
            </a:r>
            <a:r>
              <a:rPr kumimoji="1" lang="en-US" altLang="ja-JP" dirty="0"/>
              <a:t>Ruby</a:t>
            </a:r>
            <a:r>
              <a:rPr kumimoji="1" lang="ja-JP" altLang="en-US" dirty="0"/>
              <a:t>のライブラリに依存しているため、</a:t>
            </a:r>
            <a:endParaRPr kumimoji="1" lang="en-US" altLang="ja-JP" dirty="0"/>
          </a:p>
          <a:p>
            <a:r>
              <a:rPr kumimoji="1" lang="ja-JP" altLang="en-US" dirty="0"/>
              <a:t>依存関係問題が起こることがある。</a:t>
            </a:r>
            <a:endParaRPr kumimoji="1" lang="en-US" altLang="ja-JP" dirty="0"/>
          </a:p>
          <a:p>
            <a:r>
              <a:rPr kumimoji="1" lang="ja-JP" altLang="en-US" dirty="0"/>
              <a:t>それによってビルドエラーや実行エラー、想定外の動作が引き起こされ、</a:t>
            </a:r>
            <a:endParaRPr kumimoji="1" lang="en-US" altLang="ja-JP" dirty="0"/>
          </a:p>
          <a:p>
            <a:r>
              <a:rPr kumimoji="1" lang="ja-JP" altLang="en-US" dirty="0"/>
              <a:t>ユーザのプラグイン利用を阻んでいる。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4</a:t>
            </a:fld>
            <a:endParaRPr kumimoji="1" lang="ja-JP" altLang="en-US"/>
          </a:p>
        </p:txBody>
      </p:sp>
    </p:spTree>
    <p:extLst>
      <p:ext uri="{BB962C8B-B14F-4D97-AF65-F5344CB8AC3E}">
        <p14:creationId xmlns:p14="http://schemas.microsoft.com/office/powerpoint/2010/main" val="308272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Redmine</a:t>
            </a:r>
            <a:r>
              <a:rPr kumimoji="1" lang="ja-JP" altLang="en-US" dirty="0"/>
              <a:t>内の依存関係について説明する。</a:t>
            </a:r>
            <a:endParaRPr kumimoji="1" lang="en-US" altLang="ja-JP" dirty="0"/>
          </a:p>
          <a:p>
            <a:r>
              <a:rPr kumimoji="1" lang="en-US" altLang="ja-JP" dirty="0"/>
              <a:t>Redmine</a:t>
            </a:r>
            <a:r>
              <a:rPr kumimoji="1" lang="ja-JP" altLang="en-US" dirty="0"/>
              <a:t>に複数のプラグインがインストールされていた場合は</a:t>
            </a:r>
            <a:r>
              <a:rPr kumimoji="1" lang="en-US" altLang="ja-JP" dirty="0"/>
              <a:t>Redmine</a:t>
            </a:r>
            <a:r>
              <a:rPr kumimoji="1" lang="ja-JP" altLang="en-US" dirty="0"/>
              <a:t>内のソフトウェアの依存関係は以下のようになっている。</a:t>
            </a:r>
            <a:endParaRPr kumimoji="1" lang="en-US" altLang="ja-JP" dirty="0"/>
          </a:p>
          <a:p>
            <a:r>
              <a:rPr kumimoji="1" lang="ja-JP" altLang="en-US" dirty="0"/>
              <a:t>ノードはソフトウェアを表しの名前とバージョンが書かれている、またエッジはソフトウェアの依存関係とバージョン指定を表す。</a:t>
            </a:r>
            <a:endParaRPr kumimoji="1" lang="en-US" altLang="ja-JP" dirty="0"/>
          </a:p>
          <a:p>
            <a:r>
              <a:rPr kumimoji="1" lang="ja-JP" altLang="en-US" dirty="0"/>
              <a:t>ここで、</a:t>
            </a:r>
            <a:r>
              <a:rPr kumimoji="1" lang="en-US" altLang="ja-JP" dirty="0"/>
              <a:t>Redmine</a:t>
            </a:r>
            <a:r>
              <a:rPr kumimoji="1" lang="ja-JP" altLang="en-US" dirty="0"/>
              <a:t>とプラグイン</a:t>
            </a:r>
            <a:r>
              <a:rPr kumimoji="1" lang="en-US" altLang="ja-JP" dirty="0"/>
              <a:t>A,B</a:t>
            </a:r>
            <a:r>
              <a:rPr kumimoji="1" lang="ja-JP" altLang="en-US" dirty="0"/>
              <a:t>、</a:t>
            </a:r>
            <a:r>
              <a:rPr kumimoji="1" lang="en-US" altLang="ja-JP" dirty="0" err="1"/>
              <a:t>LibraryC,D,E</a:t>
            </a:r>
            <a:r>
              <a:rPr kumimoji="1" lang="ja-JP" altLang="en-US" dirty="0"/>
              <a:t>がインストールされており、</a:t>
            </a:r>
            <a:r>
              <a:rPr kumimoji="1" lang="en-US" altLang="ja-JP" dirty="0"/>
              <a:t>Redmine</a:t>
            </a:r>
            <a:r>
              <a:rPr kumimoji="1" lang="ja-JP" altLang="en-US" dirty="0"/>
              <a:t>はプラグイン</a:t>
            </a:r>
            <a:r>
              <a:rPr kumimoji="1" lang="en-US" altLang="ja-JP" dirty="0"/>
              <a:t>A</a:t>
            </a:r>
            <a:r>
              <a:rPr kumimoji="1" lang="ja-JP" altLang="en-US" dirty="0"/>
              <a:t>、</a:t>
            </a:r>
            <a:r>
              <a:rPr kumimoji="1" lang="en-US" altLang="ja-JP" dirty="0"/>
              <a:t>B</a:t>
            </a:r>
            <a:r>
              <a:rPr kumimoji="1" lang="ja-JP" altLang="en-US" dirty="0"/>
              <a:t>、ライブラリの</a:t>
            </a:r>
            <a:r>
              <a:rPr kumimoji="1" lang="en-US" altLang="ja-JP" dirty="0"/>
              <a:t>C</a:t>
            </a:r>
            <a:r>
              <a:rPr kumimoji="1" lang="ja-JP" altLang="en-US" dirty="0"/>
              <a:t>に依存している。</a:t>
            </a:r>
            <a:endParaRPr kumimoji="1" lang="en-US" altLang="ja-JP" dirty="0"/>
          </a:p>
          <a:p>
            <a:r>
              <a:rPr kumimoji="1" lang="ja-JP" altLang="en-US" dirty="0"/>
              <a:t>また、</a:t>
            </a:r>
            <a:r>
              <a:rPr kumimoji="1" lang="en-US" altLang="ja-JP" dirty="0"/>
              <a:t>Redmine</a:t>
            </a:r>
            <a:r>
              <a:rPr kumimoji="1" lang="ja-JP" altLang="en-US" dirty="0"/>
              <a:t>は</a:t>
            </a:r>
            <a:r>
              <a:rPr kumimoji="1" lang="en-US" altLang="ja-JP" dirty="0" err="1"/>
              <a:t>pluginA</a:t>
            </a:r>
            <a:r>
              <a:rPr kumimoji="1" lang="ja-JP" altLang="en-US" dirty="0"/>
              <a:t>に対してバージョン</a:t>
            </a:r>
            <a:r>
              <a:rPr kumimoji="1" lang="en-US" altLang="ja-JP" dirty="0"/>
              <a:t>1.1</a:t>
            </a:r>
            <a:r>
              <a:rPr kumimoji="1" lang="ja-JP" altLang="en-US" dirty="0"/>
              <a:t>以上でなければならないという指定が導入されている。</a:t>
            </a:r>
            <a:endParaRPr kumimoji="1" lang="en-US" altLang="ja-JP" dirty="0"/>
          </a:p>
          <a:p>
            <a:r>
              <a:rPr kumimoji="1" lang="ja-JP" altLang="en-US" dirty="0"/>
              <a:t>ここからは実際の</a:t>
            </a:r>
            <a:r>
              <a:rPr kumimoji="1" lang="en-US" altLang="ja-JP" dirty="0"/>
              <a:t>Redmine</a:t>
            </a:r>
            <a:r>
              <a:rPr kumimoji="1" lang="ja-JP" altLang="en-US" dirty="0"/>
              <a:t>依存関係問題について紹介する。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5</a:t>
            </a:fld>
            <a:endParaRPr kumimoji="1" lang="ja-JP" altLang="en-US"/>
          </a:p>
        </p:txBody>
      </p:sp>
    </p:spTree>
    <p:extLst>
      <p:ext uri="{BB962C8B-B14F-4D97-AF65-F5344CB8AC3E}">
        <p14:creationId xmlns:p14="http://schemas.microsoft.com/office/powerpoint/2010/main" val="1225743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a:t>
            </a:r>
            <a:r>
              <a:rPr kumimoji="1" lang="en-US" altLang="ja-JP" dirty="0"/>
              <a:t>Redmine</a:t>
            </a:r>
            <a:r>
              <a:rPr kumimoji="1" lang="ja-JP" altLang="en-US" dirty="0"/>
              <a:t>とプラグインである</a:t>
            </a:r>
            <a:r>
              <a:rPr kumimoji="1" lang="en-US" altLang="ja-JP" dirty="0" err="1"/>
              <a:t>redmine_hourglass</a:t>
            </a:r>
            <a:r>
              <a:rPr kumimoji="1" lang="ja-JP" altLang="en-US" dirty="0"/>
              <a:t>における依存関係問題について実際の例を用いて紹介する。</a:t>
            </a:r>
            <a:endParaRPr kumimoji="1" lang="en-US" altLang="ja-JP" dirty="0"/>
          </a:p>
          <a:p>
            <a:r>
              <a:rPr kumimoji="1" lang="ja-JP" altLang="en-US" dirty="0"/>
              <a:t>順を追って説明していきます。</a:t>
            </a:r>
            <a:endParaRPr kumimoji="1" lang="en-US" altLang="ja-JP" dirty="0"/>
          </a:p>
          <a:p>
            <a:r>
              <a:rPr kumimoji="1" lang="ja-JP" altLang="en-US" dirty="0"/>
              <a:t>まず、</a:t>
            </a:r>
            <a:r>
              <a:rPr kumimoji="1" lang="en-US" altLang="ja-JP" dirty="0"/>
              <a:t>Redmine</a:t>
            </a:r>
            <a:r>
              <a:rPr kumimoji="1" lang="ja-JP" altLang="en-US" dirty="0"/>
              <a:t>の</a:t>
            </a:r>
            <a:r>
              <a:rPr kumimoji="1" lang="en-US" altLang="ja-JP" dirty="0"/>
              <a:t>4.0</a:t>
            </a:r>
            <a:r>
              <a:rPr kumimoji="1" lang="ja-JP" altLang="en-US" dirty="0"/>
              <a:t>がインストールされる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6</a:t>
            </a:fld>
            <a:endParaRPr kumimoji="1" lang="ja-JP" altLang="en-US"/>
          </a:p>
        </p:txBody>
      </p:sp>
    </p:spTree>
    <p:extLst>
      <p:ext uri="{BB962C8B-B14F-4D97-AF65-F5344CB8AC3E}">
        <p14:creationId xmlns:p14="http://schemas.microsoft.com/office/powerpoint/2010/main" val="188291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err="1"/>
              <a:t>redmine_hourglass</a:t>
            </a:r>
            <a:r>
              <a:rPr kumimoji="1" lang="ja-JP" altLang="en-US" dirty="0"/>
              <a:t>の</a:t>
            </a:r>
            <a:r>
              <a:rPr kumimoji="1" lang="en-US" altLang="ja-JP" dirty="0"/>
              <a:t>1.1.0</a:t>
            </a:r>
            <a:r>
              <a:rPr kumimoji="1" lang="ja-JP" altLang="en-US" dirty="0"/>
              <a:t>がインストールされる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7</a:t>
            </a:fld>
            <a:endParaRPr kumimoji="1" lang="ja-JP" altLang="en-US"/>
          </a:p>
        </p:txBody>
      </p:sp>
    </p:spTree>
    <p:extLst>
      <p:ext uri="{BB962C8B-B14F-4D97-AF65-F5344CB8AC3E}">
        <p14:creationId xmlns:p14="http://schemas.microsoft.com/office/powerpoint/2010/main" val="270418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redmine_hourglass</a:t>
            </a:r>
            <a:r>
              <a:rPr kumimoji="1" lang="ja-JP" altLang="en-US" dirty="0"/>
              <a:t>が依存する</a:t>
            </a:r>
            <a:r>
              <a:rPr kumimoji="1" lang="en-US" altLang="ja-JP" dirty="0"/>
              <a:t>faker</a:t>
            </a:r>
            <a:r>
              <a:rPr kumimoji="1" lang="ja-JP" altLang="en-US" dirty="0"/>
              <a:t>ライブラリが依存指定によってバージョン</a:t>
            </a:r>
            <a:r>
              <a:rPr kumimoji="1" lang="en-US" altLang="ja-JP" dirty="0"/>
              <a:t>1.7.3</a:t>
            </a:r>
            <a:r>
              <a:rPr kumimoji="1" lang="ja-JP" altLang="en-US" dirty="0"/>
              <a:t>に決定される。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8</a:t>
            </a:fld>
            <a:endParaRPr kumimoji="1" lang="ja-JP" altLang="en-US"/>
          </a:p>
        </p:txBody>
      </p:sp>
    </p:spTree>
    <p:extLst>
      <p:ext uri="{BB962C8B-B14F-4D97-AF65-F5344CB8AC3E}">
        <p14:creationId xmlns:p14="http://schemas.microsoft.com/office/powerpoint/2010/main" val="222130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24000" y="-18000"/>
            <a:ext cx="1224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528000" y="396000"/>
            <a:ext cx="11136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528000" y="4229999"/>
            <a:ext cx="11136000" cy="1800000"/>
          </a:xfrm>
        </p:spPr>
        <p:txBody>
          <a:bodyPr lIns="72000" tIns="72000" rIns="72000" bIns="72000"/>
          <a:lstStyle>
            <a:lvl1pPr marL="0" indent="0" algn="l">
              <a:spcBef>
                <a:spcPts val="800"/>
              </a:spcBef>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dirty="0"/>
          </a:p>
        </p:txBody>
      </p:sp>
      <p:sp>
        <p:nvSpPr>
          <p:cNvPr id="8" name="正方形/長方形 7">
            <a:extLst>
              <a:ext uri="{FF2B5EF4-FFF2-40B4-BE49-F238E27FC236}">
                <a16:creationId xmlns:a16="http://schemas.microsoft.com/office/drawing/2014/main" id="{F6F9618A-4F09-8440-B7F9-166C8C215B50}"/>
              </a:ext>
            </a:extLst>
          </p:cNvPr>
          <p:cNvSpPr/>
          <p:nvPr/>
        </p:nvSpPr>
        <p:spPr>
          <a:xfrm>
            <a:off x="936000" y="6309626"/>
            <a:ext cx="11328000" cy="566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dirty="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dirty="0">
                <a:solidFill>
                  <a:schemeClr val="bg1"/>
                </a:solidFill>
                <a:latin typeface="Segoe UI" panose="020B0502040204020203" pitchFamily="34" charset="0"/>
                <a:ea typeface="+mn-ea"/>
                <a:cs typeface="Segoe UI" panose="020B0502040204020203" pitchFamily="34" charset="0"/>
              </a:rPr>
            </a:br>
            <a:r>
              <a:rPr kumimoji="1" lang="en-US" altLang="ja-JP" sz="1350" spc="0" baseline="0" dirty="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dirty="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dirty="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noChangeAspect="1"/>
          </p:cNvGrpSpPr>
          <p:nvPr/>
        </p:nvGrpSpPr>
        <p:grpSpPr>
          <a:xfrm>
            <a:off x="231126" y="6369592"/>
            <a:ext cx="593749"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sz="1800"/>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sz="1800"/>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sz="1800"/>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sz="1800"/>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sz="1800"/>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sz="1800"/>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sz="1800"/>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sz="1800"/>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sz="1800"/>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sz="1800"/>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sz="1800"/>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sz="1800"/>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sz="1800"/>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sz="1800"/>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sz="1800"/>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sz="1800"/>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sz="1800"/>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sz="1800"/>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sz="1800"/>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sz="1800"/>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sz="1800"/>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sz="1800"/>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sz="1800"/>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sz="1800"/>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sz="1800"/>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sz="1800"/>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sz="1800"/>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sz="1800"/>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sz="1800"/>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sz="1800"/>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sz="1800"/>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sz="1800"/>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sz="1800"/>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sz="1800"/>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sz="1800"/>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sz="1800"/>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sz="1800"/>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sz="1800"/>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sz="1800"/>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sz="1800"/>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sz="1800"/>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sz="1800"/>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sz="1800"/>
              </a:p>
            </p:txBody>
          </p:sp>
        </p:grpSp>
      </p:grpSp>
    </p:spTree>
    <p:extLst>
      <p:ext uri="{BB962C8B-B14F-4D97-AF65-F5344CB8AC3E}">
        <p14:creationId xmlns:p14="http://schemas.microsoft.com/office/powerpoint/2010/main" val="2922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lvl1pPr>
            <a:lvl2pPr marL="360000" indent="0">
              <a:defRPr baseline="0"/>
            </a:lvl2pPr>
            <a:lvl3pPr marL="720000" indent="0">
              <a:defRPr baseline="0"/>
            </a:lvl3pPr>
            <a:lvl4pPr marL="1008000" indent="0">
              <a:defRPr baseline="0"/>
            </a:lvl4pPr>
            <a:lvl5pPr marL="1260000" indent="0">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a:xfrm>
            <a:off x="8920800" y="6454361"/>
            <a:ext cx="2743200" cy="360000"/>
          </a:xfrm>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345196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277357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74909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374548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528000" y="395999"/>
            <a:ext cx="11136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528000" y="4626000"/>
            <a:ext cx="11136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4779687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528000" y="396001"/>
            <a:ext cx="11136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528000" y="1728000"/>
            <a:ext cx="11136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8920800" y="6110077"/>
            <a:ext cx="27432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2522006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tx1"/>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4D7383-29F3-EF73-DCA2-55C03FD25AE0}"/>
              </a:ext>
            </a:extLst>
          </p:cNvPr>
          <p:cNvSpPr>
            <a:spLocks noGrp="1"/>
          </p:cNvSpPr>
          <p:nvPr>
            <p:ph type="ctrTitle"/>
          </p:nvPr>
        </p:nvSpPr>
        <p:spPr/>
        <p:txBody>
          <a:bodyPr/>
          <a:lstStyle/>
          <a:p>
            <a:r>
              <a:rPr kumimoji="1" lang="en-US" altLang="ja-JP" sz="3200" dirty="0"/>
              <a:t>Redmine</a:t>
            </a:r>
            <a:r>
              <a:rPr kumimoji="1" lang="ja-JP" altLang="en-US" sz="3200" dirty="0"/>
              <a:t>を対象とした</a:t>
            </a:r>
            <a:r>
              <a:rPr kumimoji="1" lang="en-US" altLang="ja-JP" sz="3200" dirty="0"/>
              <a:t>Ruby</a:t>
            </a:r>
            <a:r>
              <a:rPr kumimoji="1" lang="ja-JP" altLang="en-US" sz="3200" dirty="0"/>
              <a:t>ライブラリの</a:t>
            </a:r>
            <a:br>
              <a:rPr kumimoji="1" lang="en-US" altLang="ja-JP" sz="3200" dirty="0"/>
            </a:br>
            <a:r>
              <a:rPr kumimoji="1" lang="ja-JP" altLang="en-US" sz="3200" dirty="0"/>
              <a:t>依存関係問題解析手法</a:t>
            </a:r>
            <a:endParaRPr kumimoji="1" lang="ja-JP" altLang="en-US" dirty="0"/>
          </a:p>
        </p:txBody>
      </p:sp>
      <p:sp>
        <p:nvSpPr>
          <p:cNvPr id="3" name="字幕 2">
            <a:extLst>
              <a:ext uri="{FF2B5EF4-FFF2-40B4-BE49-F238E27FC236}">
                <a16:creationId xmlns:a16="http://schemas.microsoft.com/office/drawing/2014/main" id="{803FD7D7-79B8-F5AF-6FF8-ACFFE06BEF96}"/>
              </a:ext>
            </a:extLst>
          </p:cNvPr>
          <p:cNvSpPr>
            <a:spLocks noGrp="1"/>
          </p:cNvSpPr>
          <p:nvPr>
            <p:ph type="subTitle" idx="1"/>
          </p:nvPr>
        </p:nvSpPr>
        <p:spPr>
          <a:xfrm>
            <a:off x="528000" y="3989196"/>
            <a:ext cx="11136000" cy="2040803"/>
          </a:xfrm>
        </p:spPr>
        <p:txBody>
          <a:bodyPr/>
          <a:lstStyle/>
          <a:p>
            <a:r>
              <a:rPr kumimoji="1" lang="ja-JP" altLang="en-US" dirty="0"/>
              <a:t>コンピュータサイエンス専攻　ソフトウェア工学講座</a:t>
            </a:r>
            <a:endParaRPr kumimoji="1" lang="en-US" altLang="ja-JP" dirty="0"/>
          </a:p>
          <a:p>
            <a:r>
              <a:rPr lang="ja-JP" altLang="en-US" dirty="0"/>
              <a:t>博士前期課程２年　肥後研究室</a:t>
            </a:r>
            <a:endParaRPr kumimoji="1" lang="en-US" altLang="ja-JP" dirty="0"/>
          </a:p>
          <a:p>
            <a:r>
              <a:rPr kumimoji="1" lang="ja-JP" altLang="en-US" sz="2800" dirty="0"/>
              <a:t>豊永</a:t>
            </a:r>
            <a:r>
              <a:rPr lang="ja-JP" altLang="en-US" sz="2800" dirty="0"/>
              <a:t> </a:t>
            </a:r>
            <a:r>
              <a:rPr kumimoji="1" lang="ja-JP" altLang="en-US" sz="2800" dirty="0"/>
              <a:t>民哉</a:t>
            </a:r>
            <a:endParaRPr kumimoji="1" lang="en-US" altLang="ja-JP" sz="2800" dirty="0"/>
          </a:p>
          <a:p>
            <a:r>
              <a:rPr kumimoji="1" lang="en-US" altLang="ja-JP" sz="2000" dirty="0"/>
              <a:t>2024</a:t>
            </a:r>
            <a:r>
              <a:rPr kumimoji="1" lang="ja-JP" altLang="en-US" sz="2000" dirty="0"/>
              <a:t>年</a:t>
            </a:r>
            <a:r>
              <a:rPr kumimoji="1" lang="en-US" altLang="ja-JP" sz="2000" dirty="0"/>
              <a:t>2</a:t>
            </a:r>
            <a:r>
              <a:rPr kumimoji="1" lang="ja-JP" altLang="en-US" sz="2000" dirty="0"/>
              <a:t>月</a:t>
            </a:r>
            <a:r>
              <a:rPr lang="en-US" altLang="ja-JP" sz="2000" dirty="0"/>
              <a:t>8</a:t>
            </a:r>
            <a:r>
              <a:rPr kumimoji="1" lang="ja-JP" altLang="en-US" sz="2000" dirty="0"/>
              <a:t>日</a:t>
            </a:r>
          </a:p>
          <a:p>
            <a:endParaRPr kumimoji="1" lang="ja-JP" altLang="en-US" dirty="0"/>
          </a:p>
        </p:txBody>
      </p:sp>
    </p:spTree>
    <p:extLst>
      <p:ext uri="{BB962C8B-B14F-4D97-AF65-F5344CB8AC3E}">
        <p14:creationId xmlns:p14="http://schemas.microsoft.com/office/powerpoint/2010/main" val="3593349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err="1"/>
              <a:t>redmine</a:t>
            </a:r>
            <a:r>
              <a:rPr lang="ja-JP" altLang="en-US" dirty="0"/>
              <a:t>の依存関係問題 </a:t>
            </a:r>
            <a:r>
              <a:rPr lang="en-US" altLang="ja-JP" dirty="0"/>
              <a:t>4/4</a:t>
            </a:r>
            <a:endParaRPr kumimoji="1" lang="ja-JP" altLang="en-US" dirty="0"/>
          </a:p>
        </p:txBody>
      </p:sp>
      <p:sp>
        <p:nvSpPr>
          <p:cNvPr id="3" name="コンテンツ プレースホルダー 2">
            <a:extLst>
              <a:ext uri="{FF2B5EF4-FFF2-40B4-BE49-F238E27FC236}">
                <a16:creationId xmlns:a16="http://schemas.microsoft.com/office/drawing/2014/main" id="{B4556F24-1F5A-9DC3-77B8-C95150F788DE}"/>
              </a:ext>
            </a:extLst>
          </p:cNvPr>
          <p:cNvSpPr>
            <a:spLocks noGrp="1"/>
          </p:cNvSpPr>
          <p:nvPr>
            <p:ph idx="1"/>
          </p:nvPr>
        </p:nvSpPr>
        <p:spPr>
          <a:xfrm>
            <a:off x="338116" y="1728000"/>
            <a:ext cx="11136000" cy="4734000"/>
          </a:xfrm>
        </p:spPr>
        <p:txBody>
          <a:bodyPr/>
          <a:lstStyle/>
          <a:p>
            <a:r>
              <a:rPr lang="ja-JP" altLang="en-US" dirty="0"/>
              <a:t>依存関係問題</a:t>
            </a:r>
            <a:r>
              <a:rPr lang="en-US" altLang="ja-JP" sz="2000" dirty="0"/>
              <a:t>[4]</a:t>
            </a:r>
            <a:r>
              <a:rPr lang="ja-JP" altLang="en-US" dirty="0"/>
              <a:t>発生シナリオ</a:t>
            </a:r>
            <a:endParaRPr lang="en-US" altLang="ja-JP" dirty="0"/>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のバージョンが決定不可に</a:t>
            </a:r>
          </a:p>
          <a:p>
            <a:endParaRPr kumimoji="1" lang="en-US" altLang="ja-JP" dirty="0"/>
          </a:p>
          <a:p>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519446"/>
            <a:ext cx="12012707" cy="338554"/>
          </a:xfrm>
          <a:prstGeom prst="rect">
            <a:avLst/>
          </a:prstGeom>
          <a:noFill/>
        </p:spPr>
        <p:txBody>
          <a:bodyPr wrap="square">
            <a:spAutoFit/>
          </a:bodyPr>
          <a:lstStyle/>
          <a:p>
            <a:r>
              <a:rPr lang="en-US" altLang="ja-JP" sz="1600" dirty="0"/>
              <a:t>[4]https://github.com/hicknhack-software/redmine_hourglass/issues/139</a:t>
            </a:r>
          </a:p>
        </p:txBody>
      </p:sp>
      <p:cxnSp>
        <p:nvCxnSpPr>
          <p:cNvPr id="22" name="直線矢印コネクタ 21">
            <a:extLst>
              <a:ext uri="{FF2B5EF4-FFF2-40B4-BE49-F238E27FC236}">
                <a16:creationId xmlns:a16="http://schemas.microsoft.com/office/drawing/2014/main" id="{E8941161-D51A-2F11-1E11-06C6EA782773}"/>
              </a:ext>
            </a:extLst>
          </p:cNvPr>
          <p:cNvCxnSpPr>
            <a:cxnSpLocks/>
            <a:stCxn id="16" idx="0"/>
          </p:cNvCxnSpPr>
          <p:nvPr/>
        </p:nvCxnSpPr>
        <p:spPr>
          <a:xfrm flipV="1">
            <a:off x="10953006" y="4395018"/>
            <a:ext cx="9832" cy="97469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75D4C81D-9674-CE88-DF58-C17A77D5C514}"/>
              </a:ext>
            </a:extLst>
          </p:cNvPr>
          <p:cNvCxnSpPr>
            <a:cxnSpLocks/>
            <a:stCxn id="23" idx="3"/>
            <a:endCxn id="6" idx="1"/>
          </p:cNvCxnSpPr>
          <p:nvPr/>
        </p:nvCxnSpPr>
        <p:spPr>
          <a:xfrm flipV="1">
            <a:off x="7325032" y="4112427"/>
            <a:ext cx="2884231" cy="905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32" name="正方形/長方形 31">
            <a:extLst>
              <a:ext uri="{FF2B5EF4-FFF2-40B4-BE49-F238E27FC236}">
                <a16:creationId xmlns:a16="http://schemas.microsoft.com/office/drawing/2014/main" id="{2C442343-8F9A-E4AB-54B5-E18CCFE03E61}"/>
              </a:ext>
            </a:extLst>
          </p:cNvPr>
          <p:cNvSpPr/>
          <p:nvPr/>
        </p:nvSpPr>
        <p:spPr>
          <a:xfrm>
            <a:off x="8819213" y="4537477"/>
            <a:ext cx="221244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a:solidFill>
                  <a:schemeClr val="tx1"/>
                </a:solidFill>
              </a:rPr>
              <a:t>0.5</a:t>
            </a:r>
            <a:r>
              <a:rPr kumimoji="1" lang="ja-JP" altLang="en-US" sz="2000" dirty="0">
                <a:solidFill>
                  <a:schemeClr val="tx1"/>
                </a:solidFill>
              </a:rPr>
              <a:t>以上、</a:t>
            </a:r>
            <a:r>
              <a:rPr kumimoji="1" lang="en-US" altLang="ja-JP" sz="2000" dirty="0">
                <a:solidFill>
                  <a:schemeClr val="tx1"/>
                </a:solidFill>
              </a:rPr>
              <a:t>0.6</a:t>
            </a:r>
            <a:r>
              <a:rPr kumimoji="1" lang="ja-JP" altLang="en-US" sz="2000" dirty="0">
                <a:solidFill>
                  <a:schemeClr val="tx1"/>
                </a:solidFill>
              </a:rPr>
              <a:t>未満</a:t>
            </a:r>
          </a:p>
        </p:txBody>
      </p:sp>
      <p:sp>
        <p:nvSpPr>
          <p:cNvPr id="33" name="正方形/長方形 32">
            <a:extLst>
              <a:ext uri="{FF2B5EF4-FFF2-40B4-BE49-F238E27FC236}">
                <a16:creationId xmlns:a16="http://schemas.microsoft.com/office/drawing/2014/main" id="{3B95789F-657C-9F9A-A9E9-5BEAD32EA444}"/>
              </a:ext>
            </a:extLst>
          </p:cNvPr>
          <p:cNvSpPr/>
          <p:nvPr/>
        </p:nvSpPr>
        <p:spPr>
          <a:xfrm>
            <a:off x="8120449" y="3661310"/>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1.6.0</a:t>
            </a:r>
            <a:r>
              <a:rPr lang="ja-JP" altLang="en-US" sz="2000" dirty="0">
                <a:solidFill>
                  <a:schemeClr val="tx1"/>
                </a:solidFill>
              </a:rPr>
              <a:t>のみ</a:t>
            </a:r>
            <a:endParaRPr kumimoji="1" lang="ja-JP" altLang="en-US" sz="2000" dirty="0">
              <a:solidFill>
                <a:schemeClr val="tx1"/>
              </a:solidFill>
            </a:endParaRPr>
          </a:p>
        </p:txBody>
      </p:sp>
      <p:sp>
        <p:nvSpPr>
          <p:cNvPr id="8" name="正方形/長方形 7">
            <a:extLst>
              <a:ext uri="{FF2B5EF4-FFF2-40B4-BE49-F238E27FC236}">
                <a16:creationId xmlns:a16="http://schemas.microsoft.com/office/drawing/2014/main" id="{9EF5A39D-A15A-1585-CC18-BBE703C56367}"/>
              </a:ext>
            </a:extLst>
          </p:cNvPr>
          <p:cNvSpPr/>
          <p:nvPr/>
        </p:nvSpPr>
        <p:spPr>
          <a:xfrm>
            <a:off x="338116" y="3764788"/>
            <a:ext cx="4941806"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6" name="正方形/長方形 15">
            <a:extLst>
              <a:ext uri="{FF2B5EF4-FFF2-40B4-BE49-F238E27FC236}">
                <a16:creationId xmlns:a16="http://schemas.microsoft.com/office/drawing/2014/main" id="{57EDEFF4-F2A3-B933-ACB9-7CBAB2EA8974}"/>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faker1.7.3</a:t>
            </a:r>
            <a:endParaRPr kumimoji="1" lang="ja-JP" altLang="en-US" sz="2000" dirty="0"/>
          </a:p>
        </p:txBody>
      </p:sp>
      <p:cxnSp>
        <p:nvCxnSpPr>
          <p:cNvPr id="17" name="直線矢印コネクタ 16">
            <a:extLst>
              <a:ext uri="{FF2B5EF4-FFF2-40B4-BE49-F238E27FC236}">
                <a16:creationId xmlns:a16="http://schemas.microsoft.com/office/drawing/2014/main" id="{CE765EC6-913C-38BB-D006-1EF9E6ABB05B}"/>
              </a:ext>
            </a:extLst>
          </p:cNvPr>
          <p:cNvCxnSpPr>
            <a:cxnSpLocks/>
            <a:stCxn id="20" idx="3"/>
            <a:endCxn id="16"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9" name="正方形/長方形 18">
            <a:extLst>
              <a:ext uri="{FF2B5EF4-FFF2-40B4-BE49-F238E27FC236}">
                <a16:creationId xmlns:a16="http://schemas.microsoft.com/office/drawing/2014/main" id="{EBC3BF01-1868-67AA-00A6-83B8210FE586}"/>
              </a:ext>
            </a:extLst>
          </p:cNvPr>
          <p:cNvSpPr/>
          <p:nvPr/>
        </p:nvSpPr>
        <p:spPr>
          <a:xfrm>
            <a:off x="8732270" y="5241495"/>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p:txBody>
      </p:sp>
      <p:sp>
        <p:nvSpPr>
          <p:cNvPr id="20" name="正方形/長方形 19">
            <a:extLst>
              <a:ext uri="{FF2B5EF4-FFF2-40B4-BE49-F238E27FC236}">
                <a16:creationId xmlns:a16="http://schemas.microsoft.com/office/drawing/2014/main" id="{E26D08D3-546C-CAB6-4679-F1BE2AAA93DF}"/>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23" name="正方形/長方形 22">
            <a:extLst>
              <a:ext uri="{FF2B5EF4-FFF2-40B4-BE49-F238E27FC236}">
                <a16:creationId xmlns:a16="http://schemas.microsoft.com/office/drawing/2014/main" id="{78CA4EE1-CD7C-F17F-E8DD-4F26B9087AF4}"/>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6" name="正方形/長方形 5">
            <a:extLst>
              <a:ext uri="{FF2B5EF4-FFF2-40B4-BE49-F238E27FC236}">
                <a16:creationId xmlns:a16="http://schemas.microsoft.com/office/drawing/2014/main" id="{FCBD7571-0D51-B1BF-23FA-EFE239D976BB}"/>
              </a:ext>
            </a:extLst>
          </p:cNvPr>
          <p:cNvSpPr/>
          <p:nvPr/>
        </p:nvSpPr>
        <p:spPr>
          <a:xfrm>
            <a:off x="10209263" y="3842427"/>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i</a:t>
            </a:r>
            <a:r>
              <a:rPr kumimoji="1" lang="en-US" altLang="ja-JP" sz="2000" dirty="0"/>
              <a:t>18n</a:t>
            </a:r>
            <a:r>
              <a:rPr lang="en-US" altLang="ja-JP" sz="2000" dirty="0"/>
              <a:t> ???</a:t>
            </a:r>
            <a:endParaRPr kumimoji="1" lang="ja-JP" altLang="en-US" sz="2000" dirty="0"/>
          </a:p>
        </p:txBody>
      </p:sp>
      <p:sp>
        <p:nvSpPr>
          <p:cNvPr id="9" name="テキスト ボックス 8">
            <a:extLst>
              <a:ext uri="{FF2B5EF4-FFF2-40B4-BE49-F238E27FC236}">
                <a16:creationId xmlns:a16="http://schemas.microsoft.com/office/drawing/2014/main" id="{43A81A7F-86A0-6AD0-AEFA-84A9EA65CB92}"/>
              </a:ext>
            </a:extLst>
          </p:cNvPr>
          <p:cNvSpPr txBox="1"/>
          <p:nvPr/>
        </p:nvSpPr>
        <p:spPr>
          <a:xfrm>
            <a:off x="10398724" y="3422431"/>
            <a:ext cx="1107996" cy="369332"/>
          </a:xfrm>
          <a:prstGeom prst="rect">
            <a:avLst/>
          </a:prstGeom>
          <a:noFill/>
        </p:spPr>
        <p:txBody>
          <a:bodyPr wrap="none" rtlCol="0">
            <a:spAutoFit/>
          </a:bodyPr>
          <a:lstStyle/>
          <a:p>
            <a:r>
              <a:rPr lang="ja-JP" altLang="en-US" b="1" dirty="0">
                <a:solidFill>
                  <a:srgbClr val="FF0000"/>
                </a:solidFill>
              </a:rPr>
              <a:t>決定不可</a:t>
            </a:r>
            <a:endParaRPr kumimoji="1" lang="ja-JP" altLang="en-US" b="1" dirty="0">
              <a:solidFill>
                <a:srgbClr val="FF0000"/>
              </a:solidFill>
            </a:endParaRPr>
          </a:p>
        </p:txBody>
      </p:sp>
      <p:sp>
        <p:nvSpPr>
          <p:cNvPr id="7" name="スライド番号プレースホルダー 6">
            <a:extLst>
              <a:ext uri="{FF2B5EF4-FFF2-40B4-BE49-F238E27FC236}">
                <a16:creationId xmlns:a16="http://schemas.microsoft.com/office/drawing/2014/main" id="{28758E50-7936-14B5-5527-F52D733C63D0}"/>
              </a:ext>
            </a:extLst>
          </p:cNvPr>
          <p:cNvSpPr>
            <a:spLocks noGrp="1"/>
          </p:cNvSpPr>
          <p:nvPr>
            <p:ph type="sldNum" sz="quarter" idx="12"/>
          </p:nvPr>
        </p:nvSpPr>
        <p:spPr/>
        <p:txBody>
          <a:bodyPr/>
          <a:lstStyle/>
          <a:p>
            <a:fld id="{551EBEEC-6B4F-46BB-A9ED-1DC96FDC3EDD}" type="slidenum">
              <a:rPr kumimoji="1" lang="ja-JP" altLang="en-US" smtClean="0"/>
              <a:t>9</a:t>
            </a:fld>
            <a:endParaRPr kumimoji="1" lang="ja-JP" altLang="en-US"/>
          </a:p>
        </p:txBody>
      </p:sp>
    </p:spTree>
    <p:extLst>
      <p:ext uri="{BB962C8B-B14F-4D97-AF65-F5344CB8AC3E}">
        <p14:creationId xmlns:p14="http://schemas.microsoft.com/office/powerpoint/2010/main" val="307410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コンテンツ プレースホルダー 2">
            <a:extLst>
              <a:ext uri="{FF2B5EF4-FFF2-40B4-BE49-F238E27FC236}">
                <a16:creationId xmlns:a16="http://schemas.microsoft.com/office/drawing/2014/main" id="{7BE29F6D-AE85-03F6-C6F6-FFB3D166844C}"/>
              </a:ext>
            </a:extLst>
          </p:cNvPr>
          <p:cNvSpPr>
            <a:spLocks noGrp="1"/>
          </p:cNvSpPr>
          <p:nvPr>
            <p:ph idx="1"/>
          </p:nvPr>
        </p:nvSpPr>
        <p:spPr>
          <a:xfrm>
            <a:off x="236027" y="1727999"/>
            <a:ext cx="5889126" cy="4734000"/>
          </a:xfrm>
        </p:spPr>
        <p:txBody>
          <a:bodyPr/>
          <a:lstStyle/>
          <a:p>
            <a:r>
              <a:rPr lang="ja-JP" altLang="en-US" sz="2400" dirty="0"/>
              <a:t>開発者が</a:t>
            </a:r>
            <a:r>
              <a:rPr lang="en-US" altLang="ja-JP" sz="2400" dirty="0" err="1"/>
              <a:t>redmine_hourglass</a:t>
            </a:r>
            <a:r>
              <a:rPr lang="ja-JP" altLang="en-US" sz="2400" dirty="0"/>
              <a:t>から</a:t>
            </a:r>
            <a:br>
              <a:rPr lang="en-US" altLang="ja-JP" sz="2400" dirty="0"/>
            </a:br>
            <a:r>
              <a:rPr lang="en-US" altLang="ja-JP" sz="2400" dirty="0"/>
              <a:t>faker</a:t>
            </a:r>
            <a:r>
              <a:rPr lang="ja-JP" altLang="en-US" sz="2400" dirty="0"/>
              <a:t>へのバージョン指定のみを</a:t>
            </a:r>
            <a:br>
              <a:rPr lang="en-US" altLang="ja-JP" sz="2400" dirty="0"/>
            </a:br>
            <a:r>
              <a:rPr lang="ja-JP" altLang="en-US" sz="2400" dirty="0"/>
              <a:t>変更することで、依存関係問題を解消</a:t>
            </a:r>
            <a:endParaRPr kumimoji="1" lang="en-US" altLang="ja-JP" sz="2400" dirty="0"/>
          </a:p>
          <a:p>
            <a:r>
              <a:rPr kumimoji="1" lang="en-US" altLang="ja-JP" sz="2400" dirty="0" err="1"/>
              <a:t>redmine_hourglass</a:t>
            </a:r>
            <a:r>
              <a:rPr lang="ja-JP" altLang="en-US" sz="2400" dirty="0"/>
              <a:t>から</a:t>
            </a:r>
            <a:r>
              <a:rPr lang="en-US" altLang="ja-JP" sz="2400" dirty="0"/>
              <a:t>faker</a:t>
            </a:r>
            <a:r>
              <a:rPr lang="ja-JP" altLang="en-US" sz="2400" dirty="0"/>
              <a:t>への指定</a:t>
            </a:r>
            <a:endParaRPr lang="en-US" altLang="ja-JP" sz="2400" dirty="0"/>
          </a:p>
          <a:p>
            <a:pPr lvl="1"/>
            <a:r>
              <a:rPr kumimoji="1" lang="ja-JP" altLang="en-US" sz="2000" dirty="0"/>
              <a:t>開発者の対応前</a:t>
            </a:r>
            <a:r>
              <a:rPr lang="ja-JP" altLang="en-US" sz="2000" dirty="0"/>
              <a:t>：</a:t>
            </a: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a:p>
            <a:pPr lvl="1"/>
            <a:r>
              <a:rPr kumimoji="1" lang="ja-JP" altLang="en-US" sz="2000" dirty="0"/>
              <a:t>開発者の対応後：</a:t>
            </a:r>
            <a:r>
              <a:rPr lang="en-US" altLang="ja-JP" sz="2000" dirty="0">
                <a:solidFill>
                  <a:schemeClr val="tx1"/>
                </a:solidFill>
              </a:rPr>
              <a:t>2.15.1</a:t>
            </a:r>
            <a:r>
              <a:rPr lang="ja-JP" altLang="en-US" sz="2000" dirty="0">
                <a:solidFill>
                  <a:schemeClr val="tx1"/>
                </a:solidFill>
              </a:rPr>
              <a:t>以上、</a:t>
            </a:r>
            <a:r>
              <a:rPr lang="en-US" altLang="ja-JP" sz="2000" dirty="0">
                <a:solidFill>
                  <a:schemeClr val="tx1"/>
                </a:solidFill>
              </a:rPr>
              <a:t>2.16</a:t>
            </a:r>
            <a:r>
              <a:rPr lang="ja-JP" altLang="en-US" sz="2000" dirty="0">
                <a:solidFill>
                  <a:schemeClr val="tx1"/>
                </a:solidFill>
              </a:rPr>
              <a:t>未満</a:t>
            </a:r>
            <a:endParaRPr kumimoji="1" lang="ja-JP" altLang="en-US" sz="2000" dirty="0">
              <a:solidFill>
                <a:schemeClr val="tx1"/>
              </a:solidFill>
            </a:endParaRPr>
          </a:p>
        </p:txBody>
      </p:sp>
      <p:sp>
        <p:nvSpPr>
          <p:cNvPr id="32" name="タイトル 1">
            <a:extLst>
              <a:ext uri="{FF2B5EF4-FFF2-40B4-BE49-F238E27FC236}">
                <a16:creationId xmlns:a16="http://schemas.microsoft.com/office/drawing/2014/main" id="{C6CF3BFE-1924-E44E-0230-0B3743CFE6A0}"/>
              </a:ext>
            </a:extLst>
          </p:cNvPr>
          <p:cNvSpPr>
            <a:spLocks noGrp="1"/>
          </p:cNvSpPr>
          <p:nvPr>
            <p:ph type="title"/>
          </p:nvPr>
        </p:nvSpPr>
        <p:spPr>
          <a:xfrm>
            <a:off x="528000" y="396001"/>
            <a:ext cx="11136000" cy="540000"/>
          </a:xfrm>
        </p:spPr>
        <p:txBody>
          <a:bodyPr/>
          <a:lstStyle/>
          <a:p>
            <a:r>
              <a:rPr lang="ja-JP" altLang="en-US" dirty="0"/>
              <a:t>開発者の依存関係問題への対応 </a:t>
            </a:r>
            <a:r>
              <a:rPr lang="en-US" altLang="ja-JP" dirty="0"/>
              <a:t>1/2</a:t>
            </a:r>
            <a:endParaRPr kumimoji="1" lang="ja-JP" altLang="en-US" dirty="0"/>
          </a:p>
        </p:txBody>
      </p:sp>
      <p:sp>
        <p:nvSpPr>
          <p:cNvPr id="33" name="テキスト ボックス 32">
            <a:extLst>
              <a:ext uri="{FF2B5EF4-FFF2-40B4-BE49-F238E27FC236}">
                <a16:creationId xmlns:a16="http://schemas.microsoft.com/office/drawing/2014/main" id="{4FC98E47-6097-398A-8966-4E9F62D0287F}"/>
              </a:ext>
            </a:extLst>
          </p:cNvPr>
          <p:cNvSpPr txBox="1"/>
          <p:nvPr/>
        </p:nvSpPr>
        <p:spPr>
          <a:xfrm>
            <a:off x="0" y="6519446"/>
            <a:ext cx="12012707" cy="338554"/>
          </a:xfrm>
          <a:prstGeom prst="rect">
            <a:avLst/>
          </a:prstGeom>
          <a:noFill/>
        </p:spPr>
        <p:txBody>
          <a:bodyPr wrap="square">
            <a:spAutoFit/>
          </a:bodyPr>
          <a:lstStyle/>
          <a:p>
            <a:r>
              <a:rPr lang="en-US" altLang="ja-JP" sz="1600" dirty="0"/>
              <a:t>[5]https://github.com/hicknhack-software/redmine_hourglass/pull/140/commits/9d1f2b936ce64d194a7d5675d4c3b629e952a0b9</a:t>
            </a:r>
            <a:endParaRPr lang="ja-JP" altLang="en-US" sz="1600" dirty="0"/>
          </a:p>
        </p:txBody>
      </p:sp>
      <p:cxnSp>
        <p:nvCxnSpPr>
          <p:cNvPr id="3" name="直線矢印コネクタ 2">
            <a:extLst>
              <a:ext uri="{FF2B5EF4-FFF2-40B4-BE49-F238E27FC236}">
                <a16:creationId xmlns:a16="http://schemas.microsoft.com/office/drawing/2014/main" id="{4450D285-7E84-FE35-2831-3EF7986DBA0F}"/>
              </a:ext>
            </a:extLst>
          </p:cNvPr>
          <p:cNvCxnSpPr>
            <a:cxnSpLocks/>
            <a:stCxn id="7" idx="0"/>
          </p:cNvCxnSpPr>
          <p:nvPr/>
        </p:nvCxnSpPr>
        <p:spPr>
          <a:xfrm flipV="1">
            <a:off x="10953006" y="4395018"/>
            <a:ext cx="9832" cy="97469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 name="直線矢印コネクタ 3">
            <a:extLst>
              <a:ext uri="{FF2B5EF4-FFF2-40B4-BE49-F238E27FC236}">
                <a16:creationId xmlns:a16="http://schemas.microsoft.com/office/drawing/2014/main" id="{CE7B5165-81A6-2BCC-0B62-2E9CEDE984F2}"/>
              </a:ext>
            </a:extLst>
          </p:cNvPr>
          <p:cNvCxnSpPr>
            <a:cxnSpLocks/>
            <a:stCxn id="11" idx="3"/>
            <a:endCxn id="14" idx="1"/>
          </p:cNvCxnSpPr>
          <p:nvPr/>
        </p:nvCxnSpPr>
        <p:spPr>
          <a:xfrm flipV="1">
            <a:off x="7325032" y="4112427"/>
            <a:ext cx="2884231" cy="905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5" name="正方形/長方形 4">
            <a:extLst>
              <a:ext uri="{FF2B5EF4-FFF2-40B4-BE49-F238E27FC236}">
                <a16:creationId xmlns:a16="http://schemas.microsoft.com/office/drawing/2014/main" id="{4FC77F6D-8D76-1B98-0E32-2A0DBAC76E75}"/>
              </a:ext>
            </a:extLst>
          </p:cNvPr>
          <p:cNvSpPr/>
          <p:nvPr/>
        </p:nvSpPr>
        <p:spPr>
          <a:xfrm>
            <a:off x="8819213" y="4537477"/>
            <a:ext cx="221244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a:solidFill>
                  <a:schemeClr val="tx1"/>
                </a:solidFill>
              </a:rPr>
              <a:t>0.5</a:t>
            </a:r>
            <a:r>
              <a:rPr kumimoji="1" lang="ja-JP" altLang="en-US" sz="2000" dirty="0">
                <a:solidFill>
                  <a:schemeClr val="tx1"/>
                </a:solidFill>
              </a:rPr>
              <a:t>以上、</a:t>
            </a:r>
            <a:r>
              <a:rPr kumimoji="1" lang="en-US" altLang="ja-JP" sz="2000" dirty="0">
                <a:solidFill>
                  <a:schemeClr val="tx1"/>
                </a:solidFill>
              </a:rPr>
              <a:t>0.6</a:t>
            </a:r>
            <a:r>
              <a:rPr kumimoji="1" lang="ja-JP" altLang="en-US" sz="2000" dirty="0">
                <a:solidFill>
                  <a:schemeClr val="tx1"/>
                </a:solidFill>
              </a:rPr>
              <a:t>未満</a:t>
            </a:r>
          </a:p>
        </p:txBody>
      </p:sp>
      <p:sp>
        <p:nvSpPr>
          <p:cNvPr id="6" name="正方形/長方形 5">
            <a:extLst>
              <a:ext uri="{FF2B5EF4-FFF2-40B4-BE49-F238E27FC236}">
                <a16:creationId xmlns:a16="http://schemas.microsoft.com/office/drawing/2014/main" id="{6A496EA9-85B3-32D5-0C7F-B1463C1527AC}"/>
              </a:ext>
            </a:extLst>
          </p:cNvPr>
          <p:cNvSpPr/>
          <p:nvPr/>
        </p:nvSpPr>
        <p:spPr>
          <a:xfrm>
            <a:off x="8120449" y="3661310"/>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1.6.0</a:t>
            </a:r>
            <a:r>
              <a:rPr lang="ja-JP" altLang="en-US" sz="2000" dirty="0">
                <a:solidFill>
                  <a:schemeClr val="tx1"/>
                </a:solidFill>
              </a:rPr>
              <a:t>のみ</a:t>
            </a:r>
            <a:endParaRPr kumimoji="1" lang="ja-JP" altLang="en-US" sz="2000" dirty="0">
              <a:solidFill>
                <a:schemeClr val="tx1"/>
              </a:solidFill>
            </a:endParaRPr>
          </a:p>
        </p:txBody>
      </p:sp>
      <p:sp>
        <p:nvSpPr>
          <p:cNvPr id="7" name="正方形/長方形 6">
            <a:extLst>
              <a:ext uri="{FF2B5EF4-FFF2-40B4-BE49-F238E27FC236}">
                <a16:creationId xmlns:a16="http://schemas.microsoft.com/office/drawing/2014/main" id="{22E4B9F0-302A-C2E9-760C-7563FAC63D2D}"/>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faker1.7.3</a:t>
            </a:r>
            <a:endParaRPr kumimoji="1" lang="ja-JP" altLang="en-US" sz="2000" dirty="0"/>
          </a:p>
        </p:txBody>
      </p:sp>
      <p:cxnSp>
        <p:nvCxnSpPr>
          <p:cNvPr id="8" name="直線矢印コネクタ 7">
            <a:extLst>
              <a:ext uri="{FF2B5EF4-FFF2-40B4-BE49-F238E27FC236}">
                <a16:creationId xmlns:a16="http://schemas.microsoft.com/office/drawing/2014/main" id="{4E69AA58-85A4-3CA5-4037-A33EEDA56597}"/>
              </a:ext>
            </a:extLst>
          </p:cNvPr>
          <p:cNvCxnSpPr>
            <a:cxnSpLocks/>
            <a:stCxn id="10" idx="3"/>
            <a:endCxn id="7"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9" name="正方形/長方形 8">
            <a:extLst>
              <a:ext uri="{FF2B5EF4-FFF2-40B4-BE49-F238E27FC236}">
                <a16:creationId xmlns:a16="http://schemas.microsoft.com/office/drawing/2014/main" id="{65F242C0-A6D9-3A53-29B2-D8BAB5676BA1}"/>
              </a:ext>
            </a:extLst>
          </p:cNvPr>
          <p:cNvSpPr/>
          <p:nvPr/>
        </p:nvSpPr>
        <p:spPr>
          <a:xfrm>
            <a:off x="8732270" y="5241495"/>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p:txBody>
      </p:sp>
      <p:sp>
        <p:nvSpPr>
          <p:cNvPr id="10" name="正方形/長方形 9">
            <a:extLst>
              <a:ext uri="{FF2B5EF4-FFF2-40B4-BE49-F238E27FC236}">
                <a16:creationId xmlns:a16="http://schemas.microsoft.com/office/drawing/2014/main" id="{C3A53056-23B5-4EFA-7D2B-541146761C98}"/>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11" name="正方形/長方形 10">
            <a:extLst>
              <a:ext uri="{FF2B5EF4-FFF2-40B4-BE49-F238E27FC236}">
                <a16:creationId xmlns:a16="http://schemas.microsoft.com/office/drawing/2014/main" id="{6A8ED712-545C-1351-D74C-DE997040F801}"/>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12" name="正方形/長方形 11">
            <a:extLst>
              <a:ext uri="{FF2B5EF4-FFF2-40B4-BE49-F238E27FC236}">
                <a16:creationId xmlns:a16="http://schemas.microsoft.com/office/drawing/2014/main" id="{6CEAA8D5-828D-88DB-3342-6FD58BA706A9}"/>
              </a:ext>
            </a:extLst>
          </p:cNvPr>
          <p:cNvSpPr/>
          <p:nvPr/>
        </p:nvSpPr>
        <p:spPr>
          <a:xfrm>
            <a:off x="652748" y="3348045"/>
            <a:ext cx="3427639" cy="38209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4" name="正方形/長方形 13">
            <a:extLst>
              <a:ext uri="{FF2B5EF4-FFF2-40B4-BE49-F238E27FC236}">
                <a16:creationId xmlns:a16="http://schemas.microsoft.com/office/drawing/2014/main" id="{2F492836-DA58-1B15-F541-154BD421DED9}"/>
              </a:ext>
            </a:extLst>
          </p:cNvPr>
          <p:cNvSpPr/>
          <p:nvPr/>
        </p:nvSpPr>
        <p:spPr>
          <a:xfrm>
            <a:off x="10209263" y="3842427"/>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i</a:t>
            </a:r>
            <a:r>
              <a:rPr kumimoji="1" lang="en-US" altLang="ja-JP" sz="2000" dirty="0"/>
              <a:t>18n ???</a:t>
            </a:r>
            <a:endParaRPr kumimoji="1" lang="ja-JP" altLang="en-US" sz="2000" dirty="0"/>
          </a:p>
        </p:txBody>
      </p:sp>
      <p:sp>
        <p:nvSpPr>
          <p:cNvPr id="16" name="テキスト ボックス 15">
            <a:extLst>
              <a:ext uri="{FF2B5EF4-FFF2-40B4-BE49-F238E27FC236}">
                <a16:creationId xmlns:a16="http://schemas.microsoft.com/office/drawing/2014/main" id="{802C0416-5BAD-8CC6-7056-C849314A7519}"/>
              </a:ext>
            </a:extLst>
          </p:cNvPr>
          <p:cNvSpPr txBox="1"/>
          <p:nvPr/>
        </p:nvSpPr>
        <p:spPr>
          <a:xfrm>
            <a:off x="10398724" y="3422431"/>
            <a:ext cx="1107996" cy="369332"/>
          </a:xfrm>
          <a:prstGeom prst="rect">
            <a:avLst/>
          </a:prstGeom>
          <a:noFill/>
        </p:spPr>
        <p:txBody>
          <a:bodyPr wrap="none" rtlCol="0">
            <a:spAutoFit/>
          </a:bodyPr>
          <a:lstStyle/>
          <a:p>
            <a:r>
              <a:rPr lang="ja-JP" altLang="en-US" b="1" dirty="0">
                <a:solidFill>
                  <a:srgbClr val="FF0000"/>
                </a:solidFill>
              </a:rPr>
              <a:t>決定不可</a:t>
            </a:r>
            <a:endParaRPr kumimoji="1" lang="ja-JP" altLang="en-US" b="1" dirty="0">
              <a:solidFill>
                <a:srgbClr val="FF0000"/>
              </a:solidFill>
            </a:endParaRPr>
          </a:p>
        </p:txBody>
      </p:sp>
      <p:sp>
        <p:nvSpPr>
          <p:cNvPr id="2" name="スライド番号プレースホルダー 1">
            <a:extLst>
              <a:ext uri="{FF2B5EF4-FFF2-40B4-BE49-F238E27FC236}">
                <a16:creationId xmlns:a16="http://schemas.microsoft.com/office/drawing/2014/main" id="{E088979D-BE59-0D99-9241-ECDD21354AC1}"/>
              </a:ext>
            </a:extLst>
          </p:cNvPr>
          <p:cNvSpPr>
            <a:spLocks noGrp="1"/>
          </p:cNvSpPr>
          <p:nvPr>
            <p:ph type="sldNum" sz="quarter" idx="12"/>
          </p:nvPr>
        </p:nvSpPr>
        <p:spPr>
          <a:xfrm>
            <a:off x="8920800" y="6253401"/>
            <a:ext cx="2743200" cy="360000"/>
          </a:xfrm>
        </p:spPr>
        <p:txBody>
          <a:bodyPr/>
          <a:lstStyle/>
          <a:p>
            <a:fld id="{551EBEEC-6B4F-46BB-A9ED-1DC96FDC3EDD}" type="slidenum">
              <a:rPr kumimoji="1" lang="ja-JP" altLang="en-US" smtClean="0"/>
              <a:t>10</a:t>
            </a:fld>
            <a:endParaRPr kumimoji="1" lang="ja-JP" altLang="en-US" dirty="0"/>
          </a:p>
        </p:txBody>
      </p:sp>
    </p:spTree>
    <p:extLst>
      <p:ext uri="{BB962C8B-B14F-4D97-AF65-F5344CB8AC3E}">
        <p14:creationId xmlns:p14="http://schemas.microsoft.com/office/powerpoint/2010/main" val="3955176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コンテンツ プレースホルダー 2">
            <a:extLst>
              <a:ext uri="{FF2B5EF4-FFF2-40B4-BE49-F238E27FC236}">
                <a16:creationId xmlns:a16="http://schemas.microsoft.com/office/drawing/2014/main" id="{7BE29F6D-AE85-03F6-C6F6-FFB3D166844C}"/>
              </a:ext>
            </a:extLst>
          </p:cNvPr>
          <p:cNvSpPr>
            <a:spLocks noGrp="1"/>
          </p:cNvSpPr>
          <p:nvPr>
            <p:ph idx="1"/>
          </p:nvPr>
        </p:nvSpPr>
        <p:spPr>
          <a:xfrm>
            <a:off x="236027" y="1727999"/>
            <a:ext cx="5889126" cy="4734000"/>
          </a:xfrm>
        </p:spPr>
        <p:txBody>
          <a:bodyPr/>
          <a:lstStyle/>
          <a:p>
            <a:r>
              <a:rPr lang="ja-JP" altLang="en-US" sz="2400" dirty="0"/>
              <a:t>開発者が</a:t>
            </a:r>
            <a:r>
              <a:rPr lang="en-US" altLang="ja-JP" sz="2400" dirty="0" err="1"/>
              <a:t>redmine_hourglass</a:t>
            </a:r>
            <a:r>
              <a:rPr lang="ja-JP" altLang="en-US" sz="2400" dirty="0"/>
              <a:t>から</a:t>
            </a:r>
            <a:br>
              <a:rPr lang="en-US" altLang="ja-JP" sz="2400" dirty="0"/>
            </a:br>
            <a:r>
              <a:rPr lang="en-US" altLang="ja-JP" sz="2400" dirty="0"/>
              <a:t>faker</a:t>
            </a:r>
            <a:r>
              <a:rPr lang="ja-JP" altLang="en-US" sz="2400" dirty="0"/>
              <a:t>へのバージョン指定のみを</a:t>
            </a:r>
            <a:br>
              <a:rPr lang="en-US" altLang="ja-JP" sz="2400" dirty="0"/>
            </a:br>
            <a:r>
              <a:rPr lang="ja-JP" altLang="en-US" sz="2400" dirty="0"/>
              <a:t>変更することで、依存関係問題を解消</a:t>
            </a:r>
            <a:endParaRPr kumimoji="1" lang="en-US" altLang="ja-JP" sz="2400" dirty="0"/>
          </a:p>
          <a:p>
            <a:r>
              <a:rPr kumimoji="1" lang="en-US" altLang="ja-JP" sz="2400" dirty="0" err="1"/>
              <a:t>redmine_hourglass</a:t>
            </a:r>
            <a:r>
              <a:rPr lang="ja-JP" altLang="en-US" sz="2400" dirty="0"/>
              <a:t>から</a:t>
            </a:r>
            <a:r>
              <a:rPr lang="en-US" altLang="ja-JP" sz="2400" dirty="0"/>
              <a:t>faker</a:t>
            </a:r>
            <a:r>
              <a:rPr lang="ja-JP" altLang="en-US" sz="2400" dirty="0"/>
              <a:t>への指定</a:t>
            </a:r>
            <a:endParaRPr lang="en-US" altLang="ja-JP" sz="2400" dirty="0"/>
          </a:p>
          <a:p>
            <a:pPr lvl="1"/>
            <a:r>
              <a:rPr kumimoji="1" lang="ja-JP" altLang="en-US" sz="2000" dirty="0"/>
              <a:t>開発者の対応前</a:t>
            </a:r>
            <a:r>
              <a:rPr lang="ja-JP" altLang="en-US" sz="2000" dirty="0"/>
              <a:t>：</a:t>
            </a: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a:p>
            <a:pPr lvl="1"/>
            <a:r>
              <a:rPr kumimoji="1" lang="ja-JP" altLang="en-US" sz="2000" dirty="0"/>
              <a:t>開発者の対応後：</a:t>
            </a:r>
            <a:r>
              <a:rPr lang="en-US" altLang="ja-JP" sz="2000" dirty="0">
                <a:solidFill>
                  <a:schemeClr val="tx1"/>
                </a:solidFill>
              </a:rPr>
              <a:t>2.15.1</a:t>
            </a:r>
            <a:r>
              <a:rPr lang="ja-JP" altLang="en-US" sz="2000" dirty="0">
                <a:solidFill>
                  <a:schemeClr val="tx1"/>
                </a:solidFill>
              </a:rPr>
              <a:t>以上、</a:t>
            </a:r>
            <a:r>
              <a:rPr lang="en-US" altLang="ja-JP" sz="2000" dirty="0">
                <a:solidFill>
                  <a:schemeClr val="tx1"/>
                </a:solidFill>
              </a:rPr>
              <a:t>2.16</a:t>
            </a:r>
            <a:r>
              <a:rPr lang="ja-JP" altLang="en-US" sz="2000" dirty="0">
                <a:solidFill>
                  <a:schemeClr val="tx1"/>
                </a:solidFill>
              </a:rPr>
              <a:t>未満</a:t>
            </a:r>
            <a:endParaRPr kumimoji="1" lang="ja-JP" altLang="en-US" sz="2000" dirty="0">
              <a:solidFill>
                <a:schemeClr val="tx1"/>
              </a:solidFill>
            </a:endParaRPr>
          </a:p>
        </p:txBody>
      </p:sp>
      <p:sp>
        <p:nvSpPr>
          <p:cNvPr id="32" name="タイトル 1">
            <a:extLst>
              <a:ext uri="{FF2B5EF4-FFF2-40B4-BE49-F238E27FC236}">
                <a16:creationId xmlns:a16="http://schemas.microsoft.com/office/drawing/2014/main" id="{C6CF3BFE-1924-E44E-0230-0B3743CFE6A0}"/>
              </a:ext>
            </a:extLst>
          </p:cNvPr>
          <p:cNvSpPr>
            <a:spLocks noGrp="1"/>
          </p:cNvSpPr>
          <p:nvPr>
            <p:ph type="title"/>
          </p:nvPr>
        </p:nvSpPr>
        <p:spPr>
          <a:xfrm>
            <a:off x="528000" y="396001"/>
            <a:ext cx="11136000" cy="540000"/>
          </a:xfrm>
        </p:spPr>
        <p:txBody>
          <a:bodyPr/>
          <a:lstStyle/>
          <a:p>
            <a:r>
              <a:rPr lang="ja-JP" altLang="en-US" dirty="0"/>
              <a:t>開発者の依存関係問題への対応 </a:t>
            </a:r>
            <a:r>
              <a:rPr lang="en-US" altLang="ja-JP" dirty="0"/>
              <a:t>2/2</a:t>
            </a:r>
            <a:endParaRPr kumimoji="1" lang="ja-JP" altLang="en-US" dirty="0"/>
          </a:p>
        </p:txBody>
      </p:sp>
      <p:sp>
        <p:nvSpPr>
          <p:cNvPr id="33" name="テキスト ボックス 32">
            <a:extLst>
              <a:ext uri="{FF2B5EF4-FFF2-40B4-BE49-F238E27FC236}">
                <a16:creationId xmlns:a16="http://schemas.microsoft.com/office/drawing/2014/main" id="{4FC98E47-6097-398A-8966-4E9F62D0287F}"/>
              </a:ext>
            </a:extLst>
          </p:cNvPr>
          <p:cNvSpPr txBox="1"/>
          <p:nvPr/>
        </p:nvSpPr>
        <p:spPr>
          <a:xfrm>
            <a:off x="0" y="6519446"/>
            <a:ext cx="12012707" cy="338554"/>
          </a:xfrm>
          <a:prstGeom prst="rect">
            <a:avLst/>
          </a:prstGeom>
          <a:noFill/>
        </p:spPr>
        <p:txBody>
          <a:bodyPr wrap="square">
            <a:spAutoFit/>
          </a:bodyPr>
          <a:lstStyle/>
          <a:p>
            <a:r>
              <a:rPr lang="en-US" altLang="ja-JP" sz="1600" dirty="0"/>
              <a:t>[5]https://github.com/hicknhack-software/redmine_hourglass/pull/140/commits/9d1f2b936ce64d194a7d5675d4c3b629e952a0b9</a:t>
            </a:r>
            <a:endParaRPr lang="ja-JP" altLang="en-US" sz="1600" dirty="0"/>
          </a:p>
        </p:txBody>
      </p:sp>
      <p:sp>
        <p:nvSpPr>
          <p:cNvPr id="43" name="正方形/長方形 42">
            <a:extLst>
              <a:ext uri="{FF2B5EF4-FFF2-40B4-BE49-F238E27FC236}">
                <a16:creationId xmlns:a16="http://schemas.microsoft.com/office/drawing/2014/main" id="{729A5113-EF65-824A-9B17-B4740749AE45}"/>
              </a:ext>
            </a:extLst>
          </p:cNvPr>
          <p:cNvSpPr/>
          <p:nvPr/>
        </p:nvSpPr>
        <p:spPr>
          <a:xfrm>
            <a:off x="8043472" y="5047022"/>
            <a:ext cx="278823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2.15.1</a:t>
            </a:r>
            <a:r>
              <a:rPr lang="ja-JP" altLang="en-US" sz="2000" dirty="0">
                <a:solidFill>
                  <a:schemeClr val="tx1"/>
                </a:solidFill>
              </a:rPr>
              <a:t>以上、</a:t>
            </a:r>
            <a:r>
              <a:rPr lang="en-US" altLang="ja-JP" sz="2000" dirty="0">
                <a:solidFill>
                  <a:schemeClr val="tx1"/>
                </a:solidFill>
              </a:rPr>
              <a:t>2.16</a:t>
            </a:r>
            <a:r>
              <a:rPr lang="ja-JP" altLang="en-US" sz="2000" dirty="0">
                <a:solidFill>
                  <a:schemeClr val="tx1"/>
                </a:solidFill>
              </a:rPr>
              <a:t>未満</a:t>
            </a:r>
            <a:endParaRPr kumimoji="1" lang="ja-JP" altLang="en-US" sz="2000" dirty="0">
              <a:solidFill>
                <a:schemeClr val="tx1"/>
              </a:solidFill>
            </a:endParaRPr>
          </a:p>
        </p:txBody>
      </p:sp>
      <p:sp>
        <p:nvSpPr>
          <p:cNvPr id="2" name="正方形/長方形 1">
            <a:extLst>
              <a:ext uri="{FF2B5EF4-FFF2-40B4-BE49-F238E27FC236}">
                <a16:creationId xmlns:a16="http://schemas.microsoft.com/office/drawing/2014/main" id="{EB2F5BDD-47D9-82E5-1695-ED6FFA73ADE5}"/>
              </a:ext>
            </a:extLst>
          </p:cNvPr>
          <p:cNvSpPr/>
          <p:nvPr/>
        </p:nvSpPr>
        <p:spPr>
          <a:xfrm>
            <a:off x="10209263" y="3842427"/>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i</a:t>
            </a:r>
            <a:r>
              <a:rPr kumimoji="1" lang="en-US" altLang="ja-JP" sz="2000" dirty="0"/>
              <a:t>18n</a:t>
            </a:r>
            <a:r>
              <a:rPr lang="en-US" altLang="ja-JP" sz="2000" dirty="0"/>
              <a:t>1.6.0</a:t>
            </a:r>
            <a:endParaRPr kumimoji="1" lang="ja-JP" altLang="en-US" sz="2000" dirty="0"/>
          </a:p>
        </p:txBody>
      </p:sp>
      <p:cxnSp>
        <p:nvCxnSpPr>
          <p:cNvPr id="3" name="直線矢印コネクタ 2">
            <a:extLst>
              <a:ext uri="{FF2B5EF4-FFF2-40B4-BE49-F238E27FC236}">
                <a16:creationId xmlns:a16="http://schemas.microsoft.com/office/drawing/2014/main" id="{846373C9-504F-FECD-B163-C30257DD5495}"/>
              </a:ext>
            </a:extLst>
          </p:cNvPr>
          <p:cNvCxnSpPr>
            <a:cxnSpLocks/>
            <a:stCxn id="7" idx="0"/>
            <a:endCxn id="2" idx="2"/>
          </p:cNvCxnSpPr>
          <p:nvPr/>
        </p:nvCxnSpPr>
        <p:spPr>
          <a:xfrm flipH="1" flipV="1">
            <a:off x="10952723" y="4382427"/>
            <a:ext cx="283" cy="987289"/>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 name="直線矢印コネクタ 3">
            <a:extLst>
              <a:ext uri="{FF2B5EF4-FFF2-40B4-BE49-F238E27FC236}">
                <a16:creationId xmlns:a16="http://schemas.microsoft.com/office/drawing/2014/main" id="{4EE88C87-3611-EF2D-D8F9-288C9DEE1352}"/>
              </a:ext>
            </a:extLst>
          </p:cNvPr>
          <p:cNvCxnSpPr>
            <a:cxnSpLocks/>
            <a:stCxn id="11" idx="3"/>
            <a:endCxn id="2" idx="1"/>
          </p:cNvCxnSpPr>
          <p:nvPr/>
        </p:nvCxnSpPr>
        <p:spPr>
          <a:xfrm flipV="1">
            <a:off x="7325032" y="4112427"/>
            <a:ext cx="2884231" cy="905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5" name="正方形/長方形 4">
            <a:extLst>
              <a:ext uri="{FF2B5EF4-FFF2-40B4-BE49-F238E27FC236}">
                <a16:creationId xmlns:a16="http://schemas.microsoft.com/office/drawing/2014/main" id="{CD308541-642F-B14E-6921-D2A374E12AF9}"/>
              </a:ext>
            </a:extLst>
          </p:cNvPr>
          <p:cNvSpPr/>
          <p:nvPr/>
        </p:nvSpPr>
        <p:spPr>
          <a:xfrm>
            <a:off x="8819213" y="4537477"/>
            <a:ext cx="221244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a:solidFill>
                  <a:schemeClr val="tx1"/>
                </a:solidFill>
              </a:rPr>
              <a:t>1.6</a:t>
            </a:r>
            <a:r>
              <a:rPr kumimoji="1" lang="ja-JP" altLang="en-US" sz="2000" dirty="0">
                <a:solidFill>
                  <a:schemeClr val="tx1"/>
                </a:solidFill>
              </a:rPr>
              <a:t>以上、</a:t>
            </a:r>
            <a:r>
              <a:rPr lang="en-US" altLang="ja-JP" sz="2000" dirty="0">
                <a:solidFill>
                  <a:schemeClr val="tx1"/>
                </a:solidFill>
              </a:rPr>
              <a:t>2</a:t>
            </a:r>
            <a:r>
              <a:rPr kumimoji="1" lang="en-US" altLang="ja-JP" sz="2000" dirty="0">
                <a:solidFill>
                  <a:schemeClr val="tx1"/>
                </a:solidFill>
              </a:rPr>
              <a:t>.0</a:t>
            </a:r>
            <a:r>
              <a:rPr kumimoji="1" lang="ja-JP" altLang="en-US" sz="2000" dirty="0">
                <a:solidFill>
                  <a:schemeClr val="tx1"/>
                </a:solidFill>
              </a:rPr>
              <a:t>未満</a:t>
            </a:r>
          </a:p>
        </p:txBody>
      </p:sp>
      <p:sp>
        <p:nvSpPr>
          <p:cNvPr id="6" name="正方形/長方形 5">
            <a:extLst>
              <a:ext uri="{FF2B5EF4-FFF2-40B4-BE49-F238E27FC236}">
                <a16:creationId xmlns:a16="http://schemas.microsoft.com/office/drawing/2014/main" id="{997949BB-CC9B-AE06-DEA2-D7AF0C907BC9}"/>
              </a:ext>
            </a:extLst>
          </p:cNvPr>
          <p:cNvSpPr/>
          <p:nvPr/>
        </p:nvSpPr>
        <p:spPr>
          <a:xfrm>
            <a:off x="8120449" y="3661310"/>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1.6.0</a:t>
            </a:r>
            <a:r>
              <a:rPr lang="ja-JP" altLang="en-US" sz="2000" dirty="0">
                <a:solidFill>
                  <a:schemeClr val="tx1"/>
                </a:solidFill>
              </a:rPr>
              <a:t>のみ</a:t>
            </a:r>
            <a:endParaRPr kumimoji="1" lang="ja-JP" altLang="en-US" sz="2000" dirty="0">
              <a:solidFill>
                <a:schemeClr val="tx1"/>
              </a:solidFill>
            </a:endParaRPr>
          </a:p>
        </p:txBody>
      </p:sp>
      <p:sp>
        <p:nvSpPr>
          <p:cNvPr id="7" name="正方形/長方形 6">
            <a:extLst>
              <a:ext uri="{FF2B5EF4-FFF2-40B4-BE49-F238E27FC236}">
                <a16:creationId xmlns:a16="http://schemas.microsoft.com/office/drawing/2014/main" id="{0B6F34EC-44BF-699A-C653-E70338962514}"/>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faker2.15.1</a:t>
            </a:r>
            <a:endParaRPr kumimoji="1" lang="ja-JP" altLang="en-US" sz="2000" dirty="0"/>
          </a:p>
        </p:txBody>
      </p:sp>
      <p:cxnSp>
        <p:nvCxnSpPr>
          <p:cNvPr id="8" name="直線矢印コネクタ 7">
            <a:extLst>
              <a:ext uri="{FF2B5EF4-FFF2-40B4-BE49-F238E27FC236}">
                <a16:creationId xmlns:a16="http://schemas.microsoft.com/office/drawing/2014/main" id="{6FB8DA50-448C-1C2F-48A7-691D4E7B9021}"/>
              </a:ext>
            </a:extLst>
          </p:cNvPr>
          <p:cNvCxnSpPr>
            <a:cxnSpLocks/>
            <a:stCxn id="10" idx="3"/>
            <a:endCxn id="7"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C8188AF4-A363-7B5F-2B8A-F5E58A2FDDCB}"/>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11" name="正方形/長方形 10">
            <a:extLst>
              <a:ext uri="{FF2B5EF4-FFF2-40B4-BE49-F238E27FC236}">
                <a16:creationId xmlns:a16="http://schemas.microsoft.com/office/drawing/2014/main" id="{27C0EEE6-6C65-9A3D-45F5-5457AD00AE37}"/>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12" name="正方形/長方形 11">
            <a:extLst>
              <a:ext uri="{FF2B5EF4-FFF2-40B4-BE49-F238E27FC236}">
                <a16:creationId xmlns:a16="http://schemas.microsoft.com/office/drawing/2014/main" id="{02A25B46-F125-6956-C07C-42DA50708D9B}"/>
              </a:ext>
            </a:extLst>
          </p:cNvPr>
          <p:cNvSpPr/>
          <p:nvPr/>
        </p:nvSpPr>
        <p:spPr>
          <a:xfrm>
            <a:off x="642914" y="3782828"/>
            <a:ext cx="4788621" cy="38209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 name="スライド番号プレースホルダー 12">
            <a:extLst>
              <a:ext uri="{FF2B5EF4-FFF2-40B4-BE49-F238E27FC236}">
                <a16:creationId xmlns:a16="http://schemas.microsoft.com/office/drawing/2014/main" id="{76BA913B-63CA-C41D-4CFB-346A1D57F7A5}"/>
              </a:ext>
            </a:extLst>
          </p:cNvPr>
          <p:cNvSpPr>
            <a:spLocks noGrp="1"/>
          </p:cNvSpPr>
          <p:nvPr>
            <p:ph type="sldNum" sz="quarter" idx="12"/>
          </p:nvPr>
        </p:nvSpPr>
        <p:spPr>
          <a:xfrm>
            <a:off x="8920800" y="6253401"/>
            <a:ext cx="2743200" cy="360000"/>
          </a:xfrm>
        </p:spPr>
        <p:txBody>
          <a:bodyPr/>
          <a:lstStyle/>
          <a:p>
            <a:fld id="{551EBEEC-6B4F-46BB-A9ED-1DC96FDC3EDD}" type="slidenum">
              <a:rPr kumimoji="1" lang="ja-JP" altLang="en-US" smtClean="0"/>
              <a:t>11</a:t>
            </a:fld>
            <a:endParaRPr kumimoji="1" lang="ja-JP" altLang="en-US" dirty="0"/>
          </a:p>
        </p:txBody>
      </p:sp>
    </p:spTree>
    <p:extLst>
      <p:ext uri="{BB962C8B-B14F-4D97-AF65-F5344CB8AC3E}">
        <p14:creationId xmlns:p14="http://schemas.microsoft.com/office/powerpoint/2010/main" val="136542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D319CB-C346-4E6D-BB36-431890ACDB65}"/>
              </a:ext>
            </a:extLst>
          </p:cNvPr>
          <p:cNvSpPr>
            <a:spLocks noGrp="1"/>
          </p:cNvSpPr>
          <p:nvPr>
            <p:ph type="title"/>
          </p:nvPr>
        </p:nvSpPr>
        <p:spPr/>
        <p:txBody>
          <a:bodyPr/>
          <a:lstStyle/>
          <a:p>
            <a:r>
              <a:rPr kumimoji="1" lang="ja-JP" altLang="en-US" dirty="0"/>
              <a:t>関連研究</a:t>
            </a:r>
          </a:p>
        </p:txBody>
      </p:sp>
      <p:sp>
        <p:nvSpPr>
          <p:cNvPr id="3" name="コンテンツ プレースホルダー 2">
            <a:extLst>
              <a:ext uri="{FF2B5EF4-FFF2-40B4-BE49-F238E27FC236}">
                <a16:creationId xmlns:a16="http://schemas.microsoft.com/office/drawing/2014/main" id="{7A6D4C3A-7EE3-8536-FEE4-6C25E9A5561F}"/>
              </a:ext>
            </a:extLst>
          </p:cNvPr>
          <p:cNvSpPr>
            <a:spLocks noGrp="1"/>
          </p:cNvSpPr>
          <p:nvPr>
            <p:ph idx="1"/>
          </p:nvPr>
        </p:nvSpPr>
        <p:spPr/>
        <p:txBody>
          <a:bodyPr/>
          <a:lstStyle/>
          <a:p>
            <a:r>
              <a:rPr kumimoji="1" lang="ja-JP" altLang="en-US" dirty="0"/>
              <a:t>ソフトウェア依存関係問題を取り扱った既存研究</a:t>
            </a:r>
            <a:endParaRPr kumimoji="1" lang="en-US" altLang="ja-JP" dirty="0"/>
          </a:p>
          <a:p>
            <a:r>
              <a:rPr lang="en-US" altLang="ja-JP" dirty="0"/>
              <a:t>C#(.NET)</a:t>
            </a:r>
            <a:r>
              <a:rPr lang="ja-JP" altLang="en-US" dirty="0"/>
              <a:t>を対象とした依存関係解決</a:t>
            </a:r>
            <a:r>
              <a:rPr lang="en-US" altLang="ja-JP" dirty="0"/>
              <a:t>(</a:t>
            </a:r>
            <a:r>
              <a:rPr lang="en-US" altLang="ja-JP" dirty="0" err="1"/>
              <a:t>Nufix</a:t>
            </a:r>
            <a:r>
              <a:rPr lang="en-US" altLang="ja-JP" dirty="0"/>
              <a:t>)</a:t>
            </a:r>
            <a:r>
              <a:rPr lang="en-US" altLang="ja-JP" sz="1800" dirty="0"/>
              <a:t>[6]</a:t>
            </a:r>
          </a:p>
          <a:p>
            <a:pPr lvl="1"/>
            <a:r>
              <a:rPr lang="ja-JP" altLang="en-US" dirty="0"/>
              <a:t>対象：</a:t>
            </a:r>
            <a:r>
              <a:rPr lang="en-US" altLang="ja-JP" dirty="0"/>
              <a:t>C#</a:t>
            </a:r>
            <a:r>
              <a:rPr lang="ja-JP" altLang="en-US" dirty="0"/>
              <a:t>の実行環境とライブラリ</a:t>
            </a:r>
            <a:endParaRPr lang="en-US" altLang="ja-JP" dirty="0"/>
          </a:p>
          <a:p>
            <a:pPr lvl="1"/>
            <a:r>
              <a:rPr lang="ja-JP" altLang="en-US" dirty="0"/>
              <a:t>手法：</a:t>
            </a:r>
            <a:r>
              <a:rPr lang="en-US" altLang="ja-JP" dirty="0"/>
              <a:t>C#</a:t>
            </a:r>
            <a:r>
              <a:rPr lang="ja-JP" altLang="en-US" dirty="0"/>
              <a:t>開発者の依存関係問題解決プロセスの模倣</a:t>
            </a:r>
            <a:endParaRPr lang="en-US" altLang="ja-JP" dirty="0"/>
          </a:p>
          <a:p>
            <a:r>
              <a:rPr lang="en-US" altLang="ja-JP" dirty="0"/>
              <a:t>Python</a:t>
            </a:r>
            <a:r>
              <a:rPr lang="ja-JP" altLang="en-US" dirty="0"/>
              <a:t>を対象とした依存関係解決</a:t>
            </a:r>
            <a:r>
              <a:rPr lang="en-US" altLang="ja-JP" dirty="0"/>
              <a:t>(</a:t>
            </a:r>
            <a:r>
              <a:rPr lang="en-US" altLang="ja-JP" dirty="0" err="1"/>
              <a:t>PyCRE</a:t>
            </a:r>
            <a:r>
              <a:rPr lang="en-US" altLang="ja-JP" dirty="0"/>
              <a:t>)</a:t>
            </a:r>
            <a:r>
              <a:rPr lang="en-US" altLang="ja-JP" sz="2000" dirty="0"/>
              <a:t>[7]</a:t>
            </a:r>
          </a:p>
          <a:p>
            <a:pPr lvl="1"/>
            <a:r>
              <a:rPr lang="ja-JP" altLang="en-US" dirty="0"/>
              <a:t>対象：アプリケーションとライブラリ</a:t>
            </a:r>
            <a:endParaRPr lang="en-US" altLang="ja-JP" dirty="0"/>
          </a:p>
          <a:p>
            <a:pPr lvl="1"/>
            <a:r>
              <a:rPr lang="ja-JP" altLang="en-US" dirty="0"/>
              <a:t>手法：</a:t>
            </a:r>
            <a:r>
              <a:rPr lang="en-US" altLang="ja-JP" dirty="0"/>
              <a:t>Python</a:t>
            </a:r>
            <a:r>
              <a:rPr lang="ja-JP" altLang="en-US" dirty="0"/>
              <a:t>公式ルールを考慮したヒューリスティックアルゴリズム</a:t>
            </a:r>
            <a:endParaRPr lang="en-US" altLang="ja-JP" dirty="0"/>
          </a:p>
          <a:p>
            <a:r>
              <a:rPr lang="ja-JP" altLang="en-US" dirty="0"/>
              <a:t>これらは</a:t>
            </a:r>
            <a:r>
              <a:rPr lang="en-US" altLang="ja-JP" dirty="0"/>
              <a:t>C#</a:t>
            </a:r>
            <a:r>
              <a:rPr lang="ja-JP" altLang="en-US" dirty="0"/>
              <a:t>や</a:t>
            </a:r>
            <a:r>
              <a:rPr lang="en-US" altLang="ja-JP" dirty="0"/>
              <a:t>Python</a:t>
            </a:r>
            <a:r>
              <a:rPr lang="ja-JP" altLang="en-US" dirty="0"/>
              <a:t>など対象言語に依存した手法であるため、</a:t>
            </a:r>
            <a:br>
              <a:rPr lang="en-US" altLang="ja-JP" dirty="0"/>
            </a:br>
            <a:r>
              <a:rPr lang="en-US" altLang="ja-JP" dirty="0"/>
              <a:t>Ruby</a:t>
            </a:r>
            <a:r>
              <a:rPr lang="ja-JP" altLang="en-US" dirty="0"/>
              <a:t>や</a:t>
            </a:r>
            <a:r>
              <a:rPr lang="en-US" altLang="ja-JP" dirty="0"/>
              <a:t>Redmine</a:t>
            </a:r>
            <a:r>
              <a:rPr lang="ja-JP" altLang="en-US" dirty="0"/>
              <a:t>に適した依存関係解析手法が必要</a:t>
            </a:r>
            <a:endParaRPr lang="en-US" altLang="ja-JP" dirty="0"/>
          </a:p>
        </p:txBody>
      </p:sp>
      <p:sp>
        <p:nvSpPr>
          <p:cNvPr id="8" name="テキスト ボックス 7">
            <a:extLst>
              <a:ext uri="{FF2B5EF4-FFF2-40B4-BE49-F238E27FC236}">
                <a16:creationId xmlns:a16="http://schemas.microsoft.com/office/drawing/2014/main" id="{37C6A10D-760D-9C36-B39E-3A7B34B44D39}"/>
              </a:ext>
            </a:extLst>
          </p:cNvPr>
          <p:cNvSpPr txBox="1"/>
          <p:nvPr/>
        </p:nvSpPr>
        <p:spPr>
          <a:xfrm>
            <a:off x="268942" y="6318000"/>
            <a:ext cx="1192305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[6] </a:t>
            </a:r>
            <a:r>
              <a:rPr kumimoji="1" lang="en-US" altLang="ja-JP" sz="1600" b="0" i="0" u="none" strike="noStrike" kern="1200" cap="none" spc="0" normalizeH="0" baseline="0" noProof="0" dirty="0" err="1">
                <a:ln>
                  <a:noFill/>
                </a:ln>
                <a:solidFill>
                  <a:srgbClr val="2F4F4F"/>
                </a:solidFill>
                <a:effectLst/>
                <a:uLnTx/>
                <a:uFillTx/>
                <a:latin typeface="Segoe UI"/>
                <a:ea typeface="游ゴシック"/>
                <a:cs typeface="+mn-cs"/>
              </a:rPr>
              <a:t>Zhenming</a:t>
            </a: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 Li</a:t>
            </a:r>
            <a:r>
              <a:rPr kumimoji="1" lang="ja-JP" altLang="en-US" sz="1600" b="0" i="0" u="none" strike="noStrike" kern="1200" cap="none" spc="0" normalizeH="0" baseline="0" noProof="0" dirty="0">
                <a:ln>
                  <a:noFill/>
                </a:ln>
                <a:solidFill>
                  <a:srgbClr val="2F4F4F"/>
                </a:solidFill>
                <a:effectLst/>
                <a:uLnTx/>
                <a:uFillTx/>
                <a:latin typeface="Segoe UI"/>
                <a:ea typeface="游ゴシック"/>
                <a:cs typeface="+mn-cs"/>
              </a:rPr>
              <a:t> </a:t>
            </a:r>
            <a:r>
              <a:rPr kumimoji="1" lang="en-US" altLang="ja-JP" sz="1600" b="0" i="0" u="none" strike="noStrike" kern="1200" cap="none" spc="0" normalizeH="0" baseline="0" noProof="0" dirty="0" err="1">
                <a:ln>
                  <a:noFill/>
                </a:ln>
                <a:solidFill>
                  <a:srgbClr val="2F4F4F"/>
                </a:solidFill>
                <a:effectLst/>
                <a:uLnTx/>
                <a:uFillTx/>
                <a:latin typeface="Segoe UI"/>
                <a:ea typeface="游ゴシック"/>
                <a:cs typeface="+mn-cs"/>
              </a:rPr>
              <a:t>et.al.NuFix</a:t>
            </a: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 escape from NuGet dependency maze (ICSE2022)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[7] Wei Cheng </a:t>
            </a:r>
            <a:r>
              <a:rPr kumimoji="1" lang="en-US" altLang="ja-JP" sz="1600" b="0" i="0" u="none" strike="noStrike" kern="1200" cap="none" spc="0" normalizeH="0" baseline="0" noProof="0" dirty="0" err="1">
                <a:ln>
                  <a:noFill/>
                </a:ln>
                <a:solidFill>
                  <a:srgbClr val="2F4F4F"/>
                </a:solidFill>
                <a:effectLst/>
                <a:uLnTx/>
                <a:uFillTx/>
                <a:latin typeface="Segoe UI"/>
                <a:ea typeface="游ゴシック"/>
                <a:cs typeface="+mn-cs"/>
              </a:rPr>
              <a:t>et.al.Conflict</a:t>
            </a: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-aware inference of python compatible runtime</a:t>
            </a:r>
            <a:r>
              <a:rPr kumimoji="1" lang="ja-JP" altLang="en-US" sz="1600" b="0" i="0" u="none" strike="noStrike" kern="1200" cap="none" spc="0" normalizeH="0" baseline="0" noProof="0" dirty="0">
                <a:ln>
                  <a:noFill/>
                </a:ln>
                <a:solidFill>
                  <a:srgbClr val="2F4F4F"/>
                </a:solidFill>
                <a:effectLst/>
                <a:uLnTx/>
                <a:uFillTx/>
                <a:latin typeface="Segoe UI"/>
                <a:ea typeface="游ゴシック"/>
                <a:cs typeface="+mn-cs"/>
              </a:rPr>
              <a:t> </a:t>
            </a:r>
            <a:r>
              <a:rPr kumimoji="1" lang="en-US" altLang="ja-JP" sz="1600" b="0" i="0" u="none" strike="noStrike" kern="1200" cap="none" spc="0" normalizeH="0" baseline="0" noProof="0" dirty="0">
                <a:ln>
                  <a:noFill/>
                </a:ln>
                <a:solidFill>
                  <a:srgbClr val="2F4F4F"/>
                </a:solidFill>
                <a:effectLst/>
                <a:uLnTx/>
                <a:uFillTx/>
                <a:latin typeface="Segoe UI"/>
                <a:ea typeface="游ゴシック"/>
                <a:cs typeface="+mn-cs"/>
              </a:rPr>
              <a:t>environments with domain knowledge graph (ICSE2022)</a:t>
            </a:r>
          </a:p>
        </p:txBody>
      </p:sp>
      <p:sp>
        <p:nvSpPr>
          <p:cNvPr id="5" name="スライド番号プレースホルダー 4">
            <a:extLst>
              <a:ext uri="{FF2B5EF4-FFF2-40B4-BE49-F238E27FC236}">
                <a16:creationId xmlns:a16="http://schemas.microsoft.com/office/drawing/2014/main" id="{62AA78AC-8C63-44F2-63D7-5EB05DB50803}"/>
              </a:ext>
            </a:extLst>
          </p:cNvPr>
          <p:cNvSpPr>
            <a:spLocks noGrp="1"/>
          </p:cNvSpPr>
          <p:nvPr>
            <p:ph type="sldNum" sz="quarter" idx="12"/>
          </p:nvPr>
        </p:nvSpPr>
        <p:spPr>
          <a:xfrm>
            <a:off x="8920800" y="6253401"/>
            <a:ext cx="2743200" cy="360000"/>
          </a:xfrm>
        </p:spPr>
        <p:txBody>
          <a:bodyPr/>
          <a:lstStyle/>
          <a:p>
            <a:fld id="{551EBEEC-6B4F-46BB-A9ED-1DC96FDC3EDD}" type="slidenum">
              <a:rPr kumimoji="1" lang="ja-JP" altLang="en-US" smtClean="0"/>
              <a:t>12</a:t>
            </a:fld>
            <a:endParaRPr kumimoji="1" lang="ja-JP" altLang="en-US" dirty="0"/>
          </a:p>
        </p:txBody>
      </p:sp>
    </p:spTree>
    <p:extLst>
      <p:ext uri="{BB962C8B-B14F-4D97-AF65-F5344CB8AC3E}">
        <p14:creationId xmlns:p14="http://schemas.microsoft.com/office/powerpoint/2010/main" val="177933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5ED597-8928-8999-9351-58A89347AF8D}"/>
              </a:ext>
            </a:extLst>
          </p:cNvPr>
          <p:cNvSpPr>
            <a:spLocks noGrp="1"/>
          </p:cNvSpPr>
          <p:nvPr>
            <p:ph type="title"/>
          </p:nvPr>
        </p:nvSpPr>
        <p:spPr/>
        <p:txBody>
          <a:bodyPr/>
          <a:lstStyle/>
          <a:p>
            <a:r>
              <a:rPr kumimoji="1" lang="ja-JP" altLang="en-US" dirty="0"/>
              <a:t>本研究の課題と</a:t>
            </a:r>
            <a:r>
              <a:rPr lang="ja-JP" altLang="en-US" dirty="0"/>
              <a:t>方針</a:t>
            </a:r>
            <a:r>
              <a:rPr kumimoji="1"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id="{58645620-B5E5-AA95-8911-3B5276118908}"/>
              </a:ext>
            </a:extLst>
          </p:cNvPr>
          <p:cNvSpPr>
            <a:spLocks noGrp="1"/>
          </p:cNvSpPr>
          <p:nvPr>
            <p:ph idx="1"/>
          </p:nvPr>
        </p:nvSpPr>
        <p:spPr/>
        <p:txBody>
          <a:bodyPr/>
          <a:lstStyle/>
          <a:p>
            <a:r>
              <a:rPr kumimoji="1" lang="ja-JP" altLang="en-US" dirty="0"/>
              <a:t>課題</a:t>
            </a:r>
            <a:endParaRPr kumimoji="1" lang="en-US" altLang="ja-JP" dirty="0"/>
          </a:p>
          <a:p>
            <a:pPr lvl="1"/>
            <a:r>
              <a:rPr lang="en-US" altLang="ja-JP" dirty="0"/>
              <a:t>Redmine</a:t>
            </a:r>
            <a:r>
              <a:rPr lang="ja-JP" altLang="en-US" dirty="0"/>
              <a:t>に適した依存関係解析手法が必要</a:t>
            </a:r>
            <a:endParaRPr lang="en-US" altLang="ja-JP" dirty="0"/>
          </a:p>
          <a:p>
            <a:pPr lvl="2"/>
            <a:r>
              <a:rPr lang="en-US" altLang="ja-JP" dirty="0"/>
              <a:t>Ruby</a:t>
            </a:r>
            <a:r>
              <a:rPr lang="ja-JP" altLang="en-US" dirty="0"/>
              <a:t>を対象とした解析</a:t>
            </a:r>
            <a:endParaRPr lang="en-US" altLang="ja-JP" dirty="0"/>
          </a:p>
          <a:p>
            <a:pPr lvl="2"/>
            <a:r>
              <a:rPr lang="en-US" altLang="ja-JP" dirty="0"/>
              <a:t>Redmine</a:t>
            </a:r>
            <a:r>
              <a:rPr lang="ja-JP" altLang="en-US" dirty="0"/>
              <a:t>プラグインの存在を考慮</a:t>
            </a:r>
            <a:endParaRPr lang="en-US" altLang="ja-JP" dirty="0"/>
          </a:p>
          <a:p>
            <a:pPr lvl="2"/>
            <a:r>
              <a:rPr lang="ja-JP" altLang="en-US" dirty="0"/>
              <a:t>ライブラリ間の依存関係を正しく把握する</a:t>
            </a:r>
            <a:endParaRPr lang="en-US" altLang="ja-JP" dirty="0"/>
          </a:p>
          <a:p>
            <a:pPr>
              <a:buNone/>
            </a:pPr>
            <a:r>
              <a:rPr lang="ja-JP" altLang="en-US" dirty="0"/>
              <a:t>方針</a:t>
            </a:r>
            <a:endParaRPr lang="en-US" altLang="ja-JP" dirty="0"/>
          </a:p>
          <a:p>
            <a:pPr lvl="1"/>
            <a:r>
              <a:rPr lang="ja-JP" altLang="en-US" dirty="0"/>
              <a:t>静的解析を用いてプラグイン、ライブラリの依存解析結果をデータベース化</a:t>
            </a:r>
            <a:endParaRPr lang="en-US" altLang="ja-JP" dirty="0"/>
          </a:p>
          <a:p>
            <a:pPr lvl="1"/>
            <a:r>
              <a:rPr lang="ja-JP" altLang="en-US" dirty="0"/>
              <a:t>論理ソルバーを用いて可能性の高い解を求める</a:t>
            </a:r>
            <a:endParaRPr lang="en-US" altLang="ja-JP" dirty="0"/>
          </a:p>
          <a:p>
            <a:pPr lvl="1"/>
            <a:endParaRPr lang="en-US" altLang="ja-JP" dirty="0"/>
          </a:p>
        </p:txBody>
      </p:sp>
      <p:sp>
        <p:nvSpPr>
          <p:cNvPr id="5" name="スライド番号プレースホルダー 4">
            <a:extLst>
              <a:ext uri="{FF2B5EF4-FFF2-40B4-BE49-F238E27FC236}">
                <a16:creationId xmlns:a16="http://schemas.microsoft.com/office/drawing/2014/main" id="{1F821249-3697-A5DE-7D99-02BFCA143050}"/>
              </a:ext>
            </a:extLst>
          </p:cNvPr>
          <p:cNvSpPr>
            <a:spLocks noGrp="1"/>
          </p:cNvSpPr>
          <p:nvPr>
            <p:ph type="sldNum" sz="quarter" idx="12"/>
          </p:nvPr>
        </p:nvSpPr>
        <p:spPr/>
        <p:txBody>
          <a:bodyPr/>
          <a:lstStyle/>
          <a:p>
            <a:fld id="{551EBEEC-6B4F-46BB-A9ED-1DC96FDC3EDD}" type="slidenum">
              <a:rPr kumimoji="1" lang="ja-JP" altLang="en-US" smtClean="0"/>
              <a:t>13</a:t>
            </a:fld>
            <a:endParaRPr kumimoji="1" lang="ja-JP" altLang="en-US"/>
          </a:p>
        </p:txBody>
      </p:sp>
    </p:spTree>
    <p:extLst>
      <p:ext uri="{BB962C8B-B14F-4D97-AF65-F5344CB8AC3E}">
        <p14:creationId xmlns:p14="http://schemas.microsoft.com/office/powerpoint/2010/main" val="1263243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99F581-457D-724A-FA8F-E32337945717}"/>
              </a:ext>
            </a:extLst>
          </p:cNvPr>
          <p:cNvSpPr>
            <a:spLocks noGrp="1"/>
          </p:cNvSpPr>
          <p:nvPr>
            <p:ph type="title"/>
          </p:nvPr>
        </p:nvSpPr>
        <p:spPr/>
        <p:txBody>
          <a:bodyPr/>
          <a:lstStyle/>
          <a:p>
            <a:r>
              <a:rPr kumimoji="1" lang="ja-JP" altLang="en-US" dirty="0"/>
              <a:t>手法の概要</a:t>
            </a:r>
          </a:p>
        </p:txBody>
      </p:sp>
      <p:sp>
        <p:nvSpPr>
          <p:cNvPr id="6" name="正方形/長方形 5">
            <a:extLst>
              <a:ext uri="{FF2B5EF4-FFF2-40B4-BE49-F238E27FC236}">
                <a16:creationId xmlns:a16="http://schemas.microsoft.com/office/drawing/2014/main" id="{3070ACE6-B95B-4BD4-D010-66858614BE06}"/>
              </a:ext>
            </a:extLst>
          </p:cNvPr>
          <p:cNvSpPr/>
          <p:nvPr/>
        </p:nvSpPr>
        <p:spPr>
          <a:xfrm>
            <a:off x="152400" y="1397250"/>
            <a:ext cx="5182351" cy="537000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92" name="グループ化 91">
            <a:extLst>
              <a:ext uri="{FF2B5EF4-FFF2-40B4-BE49-F238E27FC236}">
                <a16:creationId xmlns:a16="http://schemas.microsoft.com/office/drawing/2014/main" id="{4A9827E0-6E47-0321-328D-EC1DE3EE4327}"/>
              </a:ext>
            </a:extLst>
          </p:cNvPr>
          <p:cNvGrpSpPr/>
          <p:nvPr/>
        </p:nvGrpSpPr>
        <p:grpSpPr>
          <a:xfrm>
            <a:off x="152400" y="1408471"/>
            <a:ext cx="1541798" cy="540000"/>
            <a:chOff x="379600" y="1399836"/>
            <a:chExt cx="1541798" cy="540000"/>
          </a:xfrm>
        </p:grpSpPr>
        <p:sp>
          <p:nvSpPr>
            <p:cNvPr id="7" name="正方形/長方形 6">
              <a:extLst>
                <a:ext uri="{FF2B5EF4-FFF2-40B4-BE49-F238E27FC236}">
                  <a16:creationId xmlns:a16="http://schemas.microsoft.com/office/drawing/2014/main" id="{F1F89FFE-F28D-91C4-30D8-947D8FEC283D}"/>
                </a:ext>
              </a:extLst>
            </p:cNvPr>
            <p:cNvSpPr/>
            <p:nvPr/>
          </p:nvSpPr>
          <p:spPr>
            <a:xfrm>
              <a:off x="381964" y="1399836"/>
              <a:ext cx="1539433" cy="54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8" name="テキスト ボックス 7">
              <a:extLst>
                <a:ext uri="{FF2B5EF4-FFF2-40B4-BE49-F238E27FC236}">
                  <a16:creationId xmlns:a16="http://schemas.microsoft.com/office/drawing/2014/main" id="{3C171A39-540D-8BEF-35BF-08454AC5BEA0}"/>
                </a:ext>
              </a:extLst>
            </p:cNvPr>
            <p:cNvSpPr txBox="1"/>
            <p:nvPr/>
          </p:nvSpPr>
          <p:spPr>
            <a:xfrm>
              <a:off x="379600" y="1469781"/>
              <a:ext cx="1541798" cy="400110"/>
            </a:xfrm>
            <a:prstGeom prst="rect">
              <a:avLst/>
            </a:prstGeom>
            <a:noFill/>
          </p:spPr>
          <p:txBody>
            <a:bodyPr wrap="square" rtlCol="0">
              <a:spAutoFit/>
            </a:bodyPr>
            <a:lstStyle/>
            <a:p>
              <a:pPr algn="ctr"/>
              <a:r>
                <a:rPr lang="ja-JP" altLang="en-US" sz="2000" dirty="0"/>
                <a:t>前処理</a:t>
              </a:r>
              <a:endParaRPr kumimoji="1" lang="ja-JP" altLang="en-US" sz="2000" dirty="0"/>
            </a:p>
          </p:txBody>
        </p:sp>
      </p:grpSp>
      <p:sp>
        <p:nvSpPr>
          <p:cNvPr id="9" name="正方形/長方形 8">
            <a:extLst>
              <a:ext uri="{FF2B5EF4-FFF2-40B4-BE49-F238E27FC236}">
                <a16:creationId xmlns:a16="http://schemas.microsoft.com/office/drawing/2014/main" id="{43D00E2B-ACE0-A14D-96EF-B9914FD644B0}"/>
              </a:ext>
            </a:extLst>
          </p:cNvPr>
          <p:cNvSpPr/>
          <p:nvPr/>
        </p:nvSpPr>
        <p:spPr>
          <a:xfrm>
            <a:off x="5727123" y="1406015"/>
            <a:ext cx="4495604" cy="53599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正方形/長方形 9">
            <a:extLst>
              <a:ext uri="{FF2B5EF4-FFF2-40B4-BE49-F238E27FC236}">
                <a16:creationId xmlns:a16="http://schemas.microsoft.com/office/drawing/2014/main" id="{D2933134-0C2C-E06F-59C2-E6A23C9A9EB9}"/>
              </a:ext>
            </a:extLst>
          </p:cNvPr>
          <p:cNvSpPr/>
          <p:nvPr/>
        </p:nvSpPr>
        <p:spPr>
          <a:xfrm>
            <a:off x="4879643" y="3032538"/>
            <a:ext cx="1284051" cy="2164737"/>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14" name="グループ化 13">
            <a:extLst>
              <a:ext uri="{FF2B5EF4-FFF2-40B4-BE49-F238E27FC236}">
                <a16:creationId xmlns:a16="http://schemas.microsoft.com/office/drawing/2014/main" id="{4956EAB8-569D-60DD-C885-D96CF2FB67A0}"/>
              </a:ext>
            </a:extLst>
          </p:cNvPr>
          <p:cNvGrpSpPr/>
          <p:nvPr/>
        </p:nvGrpSpPr>
        <p:grpSpPr>
          <a:xfrm>
            <a:off x="5065949" y="3373007"/>
            <a:ext cx="912410" cy="1101315"/>
            <a:chOff x="5330130" y="3546613"/>
            <a:chExt cx="912410" cy="1101315"/>
          </a:xfrm>
        </p:grpSpPr>
        <p:sp>
          <p:nvSpPr>
            <p:cNvPr id="11" name="フローチャート: 磁気ディスク 10">
              <a:extLst>
                <a:ext uri="{FF2B5EF4-FFF2-40B4-BE49-F238E27FC236}">
                  <a16:creationId xmlns:a16="http://schemas.microsoft.com/office/drawing/2014/main" id="{25B8C7F7-3F77-01A3-4F7D-2215262EA036}"/>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フローチャート: 磁気ディスク 11">
              <a:extLst>
                <a:ext uri="{FF2B5EF4-FFF2-40B4-BE49-F238E27FC236}">
                  <a16:creationId xmlns:a16="http://schemas.microsoft.com/office/drawing/2014/main" id="{1BE65C79-46F4-59D7-9892-B5C995C87C4A}"/>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フローチャート: 磁気ディスク 12">
              <a:extLst>
                <a:ext uri="{FF2B5EF4-FFF2-40B4-BE49-F238E27FC236}">
                  <a16:creationId xmlns:a16="http://schemas.microsoft.com/office/drawing/2014/main" id="{DBC4CBC6-8878-958B-0651-D71603275267}"/>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751C3983-07DA-B391-2518-BB1F04B5619F}"/>
              </a:ext>
            </a:extLst>
          </p:cNvPr>
          <p:cNvSpPr txBox="1"/>
          <p:nvPr/>
        </p:nvSpPr>
        <p:spPr>
          <a:xfrm>
            <a:off x="4661959" y="4511691"/>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grpSp>
        <p:nvGrpSpPr>
          <p:cNvPr id="178" name="グループ化 177">
            <a:extLst>
              <a:ext uri="{FF2B5EF4-FFF2-40B4-BE49-F238E27FC236}">
                <a16:creationId xmlns:a16="http://schemas.microsoft.com/office/drawing/2014/main" id="{394119B3-45F7-FECE-DF98-16B30001CAE7}"/>
              </a:ext>
            </a:extLst>
          </p:cNvPr>
          <p:cNvGrpSpPr/>
          <p:nvPr/>
        </p:nvGrpSpPr>
        <p:grpSpPr>
          <a:xfrm>
            <a:off x="5727532" y="1406015"/>
            <a:ext cx="1539434" cy="540000"/>
            <a:chOff x="10311555" y="1397310"/>
            <a:chExt cx="1539434" cy="540000"/>
          </a:xfrm>
        </p:grpSpPr>
        <p:sp>
          <p:nvSpPr>
            <p:cNvPr id="16" name="正方形/長方形 15">
              <a:extLst>
                <a:ext uri="{FF2B5EF4-FFF2-40B4-BE49-F238E27FC236}">
                  <a16:creationId xmlns:a16="http://schemas.microsoft.com/office/drawing/2014/main" id="{CB5A7311-430D-BCCF-D5E1-1F924D1D7F33}"/>
                </a:ext>
              </a:extLst>
            </p:cNvPr>
            <p:cNvSpPr/>
            <p:nvPr/>
          </p:nvSpPr>
          <p:spPr>
            <a:xfrm>
              <a:off x="10311556" y="1397310"/>
              <a:ext cx="1539433" cy="54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7" name="テキスト ボックス 16">
              <a:extLst>
                <a:ext uri="{FF2B5EF4-FFF2-40B4-BE49-F238E27FC236}">
                  <a16:creationId xmlns:a16="http://schemas.microsoft.com/office/drawing/2014/main" id="{1E9D02DB-D4A0-2029-E397-73FDDA86564D}"/>
                </a:ext>
              </a:extLst>
            </p:cNvPr>
            <p:cNvSpPr txBox="1"/>
            <p:nvPr/>
          </p:nvSpPr>
          <p:spPr>
            <a:xfrm>
              <a:off x="10311555" y="1467255"/>
              <a:ext cx="1539433" cy="400110"/>
            </a:xfrm>
            <a:prstGeom prst="rect">
              <a:avLst/>
            </a:prstGeom>
            <a:noFill/>
          </p:spPr>
          <p:txBody>
            <a:bodyPr wrap="square" rtlCol="0">
              <a:spAutoFit/>
            </a:bodyPr>
            <a:lstStyle/>
            <a:p>
              <a:pPr algn="ctr"/>
              <a:r>
                <a:rPr kumimoji="1" lang="ja-JP" altLang="en-US" sz="2000" dirty="0"/>
                <a:t>本処理</a:t>
              </a:r>
            </a:p>
          </p:txBody>
        </p:sp>
      </p:grpSp>
      <p:sp>
        <p:nvSpPr>
          <p:cNvPr id="18" name="テキスト ボックス 17">
            <a:extLst>
              <a:ext uri="{FF2B5EF4-FFF2-40B4-BE49-F238E27FC236}">
                <a16:creationId xmlns:a16="http://schemas.microsoft.com/office/drawing/2014/main" id="{1E418AF8-334C-E869-63D0-9FAA5AC022F3}"/>
              </a:ext>
            </a:extLst>
          </p:cNvPr>
          <p:cNvSpPr txBox="1"/>
          <p:nvPr/>
        </p:nvSpPr>
        <p:spPr>
          <a:xfrm>
            <a:off x="7094486" y="2571766"/>
            <a:ext cx="2419497" cy="369332"/>
          </a:xfrm>
          <a:prstGeom prst="rect">
            <a:avLst/>
          </a:prstGeom>
          <a:noFill/>
        </p:spPr>
        <p:txBody>
          <a:bodyPr wrap="square">
            <a:spAutoFit/>
          </a:bodyPr>
          <a:lstStyle/>
          <a:p>
            <a:pPr algn="ctr"/>
            <a:r>
              <a:rPr kumimoji="1" lang="ja-JP" altLang="en-US" sz="1800" dirty="0">
                <a:solidFill>
                  <a:schemeClr val="tx1"/>
                </a:solidFill>
                <a:latin typeface="+mj-ea"/>
                <a:ea typeface="+mj-ea"/>
              </a:rPr>
              <a:t>プラグインリスト</a:t>
            </a:r>
            <a:endParaRPr kumimoji="1" lang="en-US" altLang="ja-JP" sz="1800" dirty="0">
              <a:solidFill>
                <a:schemeClr val="tx1"/>
              </a:solidFill>
              <a:latin typeface="+mj-ea"/>
              <a:ea typeface="+mj-ea"/>
            </a:endParaRPr>
          </a:p>
        </p:txBody>
      </p:sp>
      <p:grpSp>
        <p:nvGrpSpPr>
          <p:cNvPr id="19" name="グループ化 18">
            <a:extLst>
              <a:ext uri="{FF2B5EF4-FFF2-40B4-BE49-F238E27FC236}">
                <a16:creationId xmlns:a16="http://schemas.microsoft.com/office/drawing/2014/main" id="{A9436EC7-FA27-D435-D01B-101CCC07B493}"/>
              </a:ext>
            </a:extLst>
          </p:cNvPr>
          <p:cNvGrpSpPr/>
          <p:nvPr/>
        </p:nvGrpSpPr>
        <p:grpSpPr>
          <a:xfrm>
            <a:off x="7835412" y="1580658"/>
            <a:ext cx="888934" cy="976332"/>
            <a:chOff x="1999130" y="1150751"/>
            <a:chExt cx="4096870" cy="5157976"/>
          </a:xfrm>
          <a:solidFill>
            <a:schemeClr val="accent3">
              <a:lumMod val="40000"/>
              <a:lumOff val="60000"/>
            </a:schemeClr>
          </a:solidFill>
        </p:grpSpPr>
        <p:sp>
          <p:nvSpPr>
            <p:cNvPr id="20" name="四角形: 1 つの角を切り取る 19">
              <a:extLst>
                <a:ext uri="{FF2B5EF4-FFF2-40B4-BE49-F238E27FC236}">
                  <a16:creationId xmlns:a16="http://schemas.microsoft.com/office/drawing/2014/main" id="{03191A05-3628-1232-EC96-1A01B5E4C0A9}"/>
                </a:ext>
              </a:extLst>
            </p:cNvPr>
            <p:cNvSpPr/>
            <p:nvPr/>
          </p:nvSpPr>
          <p:spPr>
            <a:xfrm>
              <a:off x="1999130" y="1150751"/>
              <a:ext cx="4096870" cy="5157976"/>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351A8044-646C-B5CB-3AF9-F7DD5EDA7910}"/>
                </a:ext>
              </a:extLst>
            </p:cNvPr>
            <p:cNvCxnSpPr>
              <a:cxnSpLocks/>
            </p:cNvCxnSpPr>
            <p:nvPr/>
          </p:nvCxnSpPr>
          <p:spPr>
            <a:xfrm>
              <a:off x="2205317" y="2409079"/>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D65C0764-A96E-3322-DED1-23CE01F55920}"/>
                </a:ext>
              </a:extLst>
            </p:cNvPr>
            <p:cNvCxnSpPr>
              <a:cxnSpLocks/>
            </p:cNvCxnSpPr>
            <p:nvPr/>
          </p:nvCxnSpPr>
          <p:spPr>
            <a:xfrm>
              <a:off x="2205317" y="3475878"/>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D29EB8FC-847E-AAFD-86C6-4A2FAA2E8786}"/>
                </a:ext>
              </a:extLst>
            </p:cNvPr>
            <p:cNvCxnSpPr>
              <a:cxnSpLocks/>
            </p:cNvCxnSpPr>
            <p:nvPr/>
          </p:nvCxnSpPr>
          <p:spPr>
            <a:xfrm>
              <a:off x="2205317" y="4506819"/>
              <a:ext cx="2321858"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4" name="正方形/長方形 23">
            <a:extLst>
              <a:ext uri="{FF2B5EF4-FFF2-40B4-BE49-F238E27FC236}">
                <a16:creationId xmlns:a16="http://schemas.microsoft.com/office/drawing/2014/main" id="{80063E8E-A236-BCAB-2A31-156AB0583298}"/>
              </a:ext>
            </a:extLst>
          </p:cNvPr>
          <p:cNvSpPr/>
          <p:nvPr/>
        </p:nvSpPr>
        <p:spPr>
          <a:xfrm>
            <a:off x="6931502" y="3429000"/>
            <a:ext cx="2755028"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ソルバーによる</a:t>
            </a:r>
            <a:endParaRPr lang="en-US" altLang="ja-JP" dirty="0"/>
          </a:p>
          <a:p>
            <a:pPr algn="ctr"/>
            <a:r>
              <a:rPr kumimoji="1" lang="ja-JP" altLang="en-US" dirty="0"/>
              <a:t>バージョン探索</a:t>
            </a:r>
          </a:p>
        </p:txBody>
      </p:sp>
      <p:sp>
        <p:nvSpPr>
          <p:cNvPr id="25" name="テキスト ボックス 24">
            <a:extLst>
              <a:ext uri="{FF2B5EF4-FFF2-40B4-BE49-F238E27FC236}">
                <a16:creationId xmlns:a16="http://schemas.microsoft.com/office/drawing/2014/main" id="{BB4B4B3D-B36F-716B-D8A6-69DA1F097477}"/>
              </a:ext>
            </a:extLst>
          </p:cNvPr>
          <p:cNvSpPr txBox="1"/>
          <p:nvPr/>
        </p:nvSpPr>
        <p:spPr>
          <a:xfrm>
            <a:off x="6216400" y="6107342"/>
            <a:ext cx="2419497" cy="646331"/>
          </a:xfrm>
          <a:prstGeom prst="rect">
            <a:avLst/>
          </a:prstGeom>
          <a:noFill/>
        </p:spPr>
        <p:txBody>
          <a:bodyPr wrap="square">
            <a:spAutoFit/>
          </a:bodyPr>
          <a:lstStyle/>
          <a:p>
            <a:pPr algn="ctr"/>
            <a:r>
              <a:rPr lang="ja-JP" altLang="en-US" sz="1800" dirty="0">
                <a:latin typeface="+mj-ea"/>
                <a:ea typeface="+mj-ea"/>
              </a:rPr>
              <a:t>ソフトウェア</a:t>
            </a:r>
            <a:endParaRPr lang="en-US" altLang="ja-JP" sz="1800" dirty="0">
              <a:latin typeface="+mj-ea"/>
              <a:ea typeface="+mj-ea"/>
            </a:endParaRPr>
          </a:p>
          <a:p>
            <a:pPr algn="ctr"/>
            <a:r>
              <a:rPr lang="ja-JP" altLang="en-US" sz="1800" dirty="0">
                <a:latin typeface="+mj-ea"/>
                <a:ea typeface="+mj-ea"/>
              </a:rPr>
              <a:t>バージョンリスト</a:t>
            </a:r>
            <a:endParaRPr kumimoji="1" lang="en-US" altLang="ja-JP" sz="180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4A03E8BC-F1D6-8701-5405-B9F625E915E7}"/>
              </a:ext>
            </a:extLst>
          </p:cNvPr>
          <p:cNvGrpSpPr/>
          <p:nvPr/>
        </p:nvGrpSpPr>
        <p:grpSpPr>
          <a:xfrm>
            <a:off x="6926493" y="5105835"/>
            <a:ext cx="870628" cy="976332"/>
            <a:chOff x="6759390" y="1150751"/>
            <a:chExt cx="4096870" cy="5157976"/>
          </a:xfrm>
        </p:grpSpPr>
        <p:sp>
          <p:nvSpPr>
            <p:cNvPr id="27" name="四角形: 1 つの角を切り取る 26">
              <a:extLst>
                <a:ext uri="{FF2B5EF4-FFF2-40B4-BE49-F238E27FC236}">
                  <a16:creationId xmlns:a16="http://schemas.microsoft.com/office/drawing/2014/main" id="{A585C2C6-80A1-1BE8-2F04-716F54F750C3}"/>
                </a:ext>
              </a:extLst>
            </p:cNvPr>
            <p:cNvSpPr/>
            <p:nvPr/>
          </p:nvSpPr>
          <p:spPr>
            <a:xfrm>
              <a:off x="6759390" y="1150751"/>
              <a:ext cx="4096870" cy="5157976"/>
            </a:xfrm>
            <a:prstGeom prst="snip1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7DA64767-3057-6959-BDD1-B2110C7A6FCF}"/>
                </a:ext>
              </a:extLst>
            </p:cNvPr>
            <p:cNvCxnSpPr>
              <a:cxnSpLocks/>
            </p:cNvCxnSpPr>
            <p:nvPr/>
          </p:nvCxnSpPr>
          <p:spPr>
            <a:xfrm>
              <a:off x="6965577" y="2409079"/>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338475E4-9BA2-AFBB-19F9-AAD303FA8F49}"/>
                </a:ext>
              </a:extLst>
            </p:cNvPr>
            <p:cNvCxnSpPr>
              <a:cxnSpLocks/>
            </p:cNvCxnSpPr>
            <p:nvPr/>
          </p:nvCxnSpPr>
          <p:spPr>
            <a:xfrm>
              <a:off x="6965577" y="3475878"/>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5C5409BA-3BF4-B01B-1F94-3D57C63D012D}"/>
                </a:ext>
              </a:extLst>
            </p:cNvPr>
            <p:cNvCxnSpPr>
              <a:cxnSpLocks/>
            </p:cNvCxnSpPr>
            <p:nvPr/>
          </p:nvCxnSpPr>
          <p:spPr>
            <a:xfrm>
              <a:off x="6965577" y="4506819"/>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31" name="フリーフォーム: 図形 30">
              <a:extLst>
                <a:ext uri="{FF2B5EF4-FFF2-40B4-BE49-F238E27FC236}">
                  <a16:creationId xmlns:a16="http://schemas.microsoft.com/office/drawing/2014/main" id="{C1A3C3B4-4923-9959-30F0-30AB7CF9E94C}"/>
                </a:ext>
              </a:extLst>
            </p:cNvPr>
            <p:cNvSpPr/>
            <p:nvPr/>
          </p:nvSpPr>
          <p:spPr>
            <a:xfrm>
              <a:off x="9687303" y="2322093"/>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リーフォーム: 図形 31">
              <a:extLst>
                <a:ext uri="{FF2B5EF4-FFF2-40B4-BE49-F238E27FC236}">
                  <a16:creationId xmlns:a16="http://schemas.microsoft.com/office/drawing/2014/main" id="{BBF0F1A6-E9DE-9425-8D0B-BE92B721C76B}"/>
                </a:ext>
              </a:extLst>
            </p:cNvPr>
            <p:cNvSpPr/>
            <p:nvPr/>
          </p:nvSpPr>
          <p:spPr>
            <a:xfrm>
              <a:off x="9687303" y="3382588"/>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図形 32">
              <a:extLst>
                <a:ext uri="{FF2B5EF4-FFF2-40B4-BE49-F238E27FC236}">
                  <a16:creationId xmlns:a16="http://schemas.microsoft.com/office/drawing/2014/main" id="{D3E69100-3743-72B2-8FCE-A904B6323893}"/>
                </a:ext>
              </a:extLst>
            </p:cNvPr>
            <p:cNvSpPr/>
            <p:nvPr/>
          </p:nvSpPr>
          <p:spPr>
            <a:xfrm>
              <a:off x="9687646" y="4413529"/>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C5DD2C72-850F-0378-AF2A-0561F99B55DA}"/>
                </a:ext>
              </a:extLst>
            </p:cNvPr>
            <p:cNvCxnSpPr>
              <a:cxnSpLocks/>
            </p:cNvCxnSpPr>
            <p:nvPr/>
          </p:nvCxnSpPr>
          <p:spPr>
            <a:xfrm>
              <a:off x="6965577" y="5503161"/>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35" name="フリーフォーム: 図形 34">
              <a:extLst>
                <a:ext uri="{FF2B5EF4-FFF2-40B4-BE49-F238E27FC236}">
                  <a16:creationId xmlns:a16="http://schemas.microsoft.com/office/drawing/2014/main" id="{FB479A6F-A3E8-9FE7-A499-EFEC50E2FB69}"/>
                </a:ext>
              </a:extLst>
            </p:cNvPr>
            <p:cNvSpPr/>
            <p:nvPr/>
          </p:nvSpPr>
          <p:spPr>
            <a:xfrm>
              <a:off x="9687646" y="5409871"/>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a:extLst>
              <a:ext uri="{FF2B5EF4-FFF2-40B4-BE49-F238E27FC236}">
                <a16:creationId xmlns:a16="http://schemas.microsoft.com/office/drawing/2014/main" id="{C7AB5040-8F00-5C7E-3148-ABCFC4B02BE3}"/>
              </a:ext>
            </a:extLst>
          </p:cNvPr>
          <p:cNvSpPr txBox="1"/>
          <p:nvPr/>
        </p:nvSpPr>
        <p:spPr>
          <a:xfrm>
            <a:off x="8304235" y="6120921"/>
            <a:ext cx="2023510" cy="646331"/>
          </a:xfrm>
          <a:prstGeom prst="rect">
            <a:avLst/>
          </a:prstGeom>
          <a:noFill/>
        </p:spPr>
        <p:txBody>
          <a:bodyPr wrap="square">
            <a:spAutoFit/>
          </a:bodyPr>
          <a:lstStyle/>
          <a:p>
            <a:pPr algn="ctr"/>
            <a:r>
              <a:rPr lang="ja-JP" altLang="en-US" sz="1800" dirty="0">
                <a:latin typeface="+mj-ea"/>
                <a:ea typeface="+mj-ea"/>
              </a:rPr>
              <a:t>互換性評価値</a:t>
            </a:r>
            <a:br>
              <a:rPr lang="en-US" altLang="ja-JP" sz="1800" dirty="0">
                <a:latin typeface="+mj-ea"/>
                <a:ea typeface="+mj-ea"/>
              </a:rPr>
            </a:br>
            <a:r>
              <a:rPr lang="ja-JP" altLang="en-US" sz="1800" dirty="0">
                <a:latin typeface="+mj-ea"/>
                <a:ea typeface="+mj-ea"/>
              </a:rPr>
              <a:t>平均</a:t>
            </a:r>
            <a:endParaRPr kumimoji="1" lang="en-US" altLang="ja-JP" sz="1800" dirty="0">
              <a:solidFill>
                <a:schemeClr val="tx1"/>
              </a:solidFill>
              <a:latin typeface="+mj-ea"/>
              <a:ea typeface="+mj-ea"/>
            </a:endParaRPr>
          </a:p>
        </p:txBody>
      </p:sp>
      <p:sp>
        <p:nvSpPr>
          <p:cNvPr id="37" name="テキスト ボックス 36">
            <a:extLst>
              <a:ext uri="{FF2B5EF4-FFF2-40B4-BE49-F238E27FC236}">
                <a16:creationId xmlns:a16="http://schemas.microsoft.com/office/drawing/2014/main" id="{726BF5AB-576A-DBD4-24BE-EDF49B02D224}"/>
              </a:ext>
            </a:extLst>
          </p:cNvPr>
          <p:cNvSpPr txBox="1"/>
          <p:nvPr/>
        </p:nvSpPr>
        <p:spPr>
          <a:xfrm>
            <a:off x="8799556" y="5420254"/>
            <a:ext cx="780983" cy="461665"/>
          </a:xfrm>
          <a:prstGeom prst="rect">
            <a:avLst/>
          </a:prstGeom>
          <a:noFill/>
        </p:spPr>
        <p:txBody>
          <a:bodyPr wrap="none" rtlCol="0">
            <a:spAutoFit/>
          </a:bodyPr>
          <a:lstStyle/>
          <a:p>
            <a:r>
              <a:rPr kumimoji="1" lang="en-US" altLang="ja-JP" sz="2400" dirty="0"/>
              <a:t>0.XX</a:t>
            </a:r>
            <a:endParaRPr kumimoji="1" lang="ja-JP" altLang="en-US" sz="2400" dirty="0"/>
          </a:p>
        </p:txBody>
      </p:sp>
      <p:cxnSp>
        <p:nvCxnSpPr>
          <p:cNvPr id="38" name="コネクタ: カギ線 37">
            <a:extLst>
              <a:ext uri="{FF2B5EF4-FFF2-40B4-BE49-F238E27FC236}">
                <a16:creationId xmlns:a16="http://schemas.microsoft.com/office/drawing/2014/main" id="{2575957C-3119-AB75-F7BC-2D8DD0C125EE}"/>
              </a:ext>
            </a:extLst>
          </p:cNvPr>
          <p:cNvCxnSpPr>
            <a:cxnSpLocks/>
            <a:stCxn id="24" idx="2"/>
            <a:endCxn id="37" idx="0"/>
          </p:cNvCxnSpPr>
          <p:nvPr/>
        </p:nvCxnSpPr>
        <p:spPr>
          <a:xfrm rot="16200000" flipH="1">
            <a:off x="8242071" y="4472276"/>
            <a:ext cx="1014923" cy="881032"/>
          </a:xfrm>
          <a:prstGeom prst="bentConnector3">
            <a:avLst>
              <a:gd name="adj1" fmla="val 34514"/>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1" name="コネクタ: カギ線 40">
            <a:extLst>
              <a:ext uri="{FF2B5EF4-FFF2-40B4-BE49-F238E27FC236}">
                <a16:creationId xmlns:a16="http://schemas.microsoft.com/office/drawing/2014/main" id="{733D0A13-329B-7963-BC65-A724B512CA3E}"/>
              </a:ext>
            </a:extLst>
          </p:cNvPr>
          <p:cNvCxnSpPr>
            <a:cxnSpLocks/>
            <a:stCxn id="24" idx="2"/>
            <a:endCxn id="27" idx="3"/>
          </p:cNvCxnSpPr>
          <p:nvPr/>
        </p:nvCxnSpPr>
        <p:spPr>
          <a:xfrm rot="5400000">
            <a:off x="7485160" y="4281979"/>
            <a:ext cx="700504" cy="947209"/>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5" name="正方形/長方形 54">
            <a:extLst>
              <a:ext uri="{FF2B5EF4-FFF2-40B4-BE49-F238E27FC236}">
                <a16:creationId xmlns:a16="http://schemas.microsoft.com/office/drawing/2014/main" id="{4AAAAD05-3010-521B-B053-3925293557D0}"/>
              </a:ext>
            </a:extLst>
          </p:cNvPr>
          <p:cNvSpPr/>
          <p:nvPr/>
        </p:nvSpPr>
        <p:spPr>
          <a:xfrm>
            <a:off x="2799273" y="2219405"/>
            <a:ext cx="1582998"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1</a:t>
            </a:r>
          </a:p>
          <a:p>
            <a:pPr algn="ctr"/>
            <a:r>
              <a:rPr lang="ja-JP" altLang="en-US" dirty="0"/>
              <a:t>プラグイン</a:t>
            </a:r>
            <a:endParaRPr lang="en-US" altLang="ja-JP" dirty="0"/>
          </a:p>
          <a:p>
            <a:pPr algn="ctr"/>
            <a:r>
              <a:rPr kumimoji="1" lang="ja-JP" altLang="en-US" dirty="0"/>
              <a:t>互換性評価</a:t>
            </a:r>
          </a:p>
        </p:txBody>
      </p:sp>
      <p:sp>
        <p:nvSpPr>
          <p:cNvPr id="56" name="正方形/長方形 55">
            <a:extLst>
              <a:ext uri="{FF2B5EF4-FFF2-40B4-BE49-F238E27FC236}">
                <a16:creationId xmlns:a16="http://schemas.microsoft.com/office/drawing/2014/main" id="{36E9132F-80B5-6036-93EE-BE7CC0A52DA9}"/>
              </a:ext>
            </a:extLst>
          </p:cNvPr>
          <p:cNvSpPr/>
          <p:nvPr/>
        </p:nvSpPr>
        <p:spPr>
          <a:xfrm>
            <a:off x="2964648" y="5362732"/>
            <a:ext cx="1582997"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2</a:t>
            </a:r>
          </a:p>
          <a:p>
            <a:pPr algn="ctr"/>
            <a:r>
              <a:rPr lang="ja-JP" altLang="en-US" dirty="0"/>
              <a:t>ライブラリ</a:t>
            </a:r>
            <a:endParaRPr lang="en-US" altLang="ja-JP" dirty="0"/>
          </a:p>
          <a:p>
            <a:pPr algn="ctr"/>
            <a:r>
              <a:rPr kumimoji="1" lang="ja-JP" altLang="en-US" dirty="0"/>
              <a:t>互換性評価</a:t>
            </a:r>
          </a:p>
        </p:txBody>
      </p:sp>
      <p:cxnSp>
        <p:nvCxnSpPr>
          <p:cNvPr id="69" name="コネクタ: カギ線 68">
            <a:extLst>
              <a:ext uri="{FF2B5EF4-FFF2-40B4-BE49-F238E27FC236}">
                <a16:creationId xmlns:a16="http://schemas.microsoft.com/office/drawing/2014/main" id="{FCA51082-BC09-0D9B-9A19-69B2A1C3D7B6}"/>
              </a:ext>
            </a:extLst>
          </p:cNvPr>
          <p:cNvCxnSpPr>
            <a:cxnSpLocks/>
            <a:stCxn id="55" idx="3"/>
            <a:endCxn id="13" idx="2"/>
          </p:cNvCxnSpPr>
          <p:nvPr/>
        </p:nvCxnSpPr>
        <p:spPr>
          <a:xfrm>
            <a:off x="4382271" y="2707571"/>
            <a:ext cx="683679" cy="885206"/>
          </a:xfrm>
          <a:prstGeom prst="bentConnector3">
            <a:avLst>
              <a:gd name="adj1" fmla="val 4465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9" name="コネクタ: カギ線 118">
            <a:extLst>
              <a:ext uri="{FF2B5EF4-FFF2-40B4-BE49-F238E27FC236}">
                <a16:creationId xmlns:a16="http://schemas.microsoft.com/office/drawing/2014/main" id="{FF5F4B1E-2237-3691-8124-E73C1EA85DC2}"/>
              </a:ext>
            </a:extLst>
          </p:cNvPr>
          <p:cNvCxnSpPr>
            <a:cxnSpLocks/>
            <a:stCxn id="56" idx="3"/>
            <a:endCxn id="11" idx="2"/>
          </p:cNvCxnSpPr>
          <p:nvPr/>
        </p:nvCxnSpPr>
        <p:spPr>
          <a:xfrm flipV="1">
            <a:off x="4547645" y="4254552"/>
            <a:ext cx="518304" cy="1596346"/>
          </a:xfrm>
          <a:prstGeom prst="bentConnector3">
            <a:avLst>
              <a:gd name="adj1" fmla="val 30594"/>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9" name="直線矢印コネクタ 148">
            <a:extLst>
              <a:ext uri="{FF2B5EF4-FFF2-40B4-BE49-F238E27FC236}">
                <a16:creationId xmlns:a16="http://schemas.microsoft.com/office/drawing/2014/main" id="{96FEDDC2-5E39-6EF5-E249-FB0B0A268BFA}"/>
              </a:ext>
            </a:extLst>
          </p:cNvPr>
          <p:cNvCxnSpPr>
            <a:cxnSpLocks/>
            <a:stCxn id="18" idx="2"/>
            <a:endCxn id="24" idx="0"/>
          </p:cNvCxnSpPr>
          <p:nvPr/>
        </p:nvCxnSpPr>
        <p:spPr>
          <a:xfrm>
            <a:off x="8304235" y="2941098"/>
            <a:ext cx="4781" cy="48790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2" name="直線矢印コネクタ 151">
            <a:extLst>
              <a:ext uri="{FF2B5EF4-FFF2-40B4-BE49-F238E27FC236}">
                <a16:creationId xmlns:a16="http://schemas.microsoft.com/office/drawing/2014/main" id="{6B284AE0-CC5A-6AF5-9365-2F17735214A6}"/>
              </a:ext>
            </a:extLst>
          </p:cNvPr>
          <p:cNvCxnSpPr>
            <a:cxnSpLocks/>
            <a:stCxn id="12" idx="4"/>
            <a:endCxn id="24" idx="1"/>
          </p:cNvCxnSpPr>
          <p:nvPr/>
        </p:nvCxnSpPr>
        <p:spPr>
          <a:xfrm flipV="1">
            <a:off x="5978359" y="3917166"/>
            <a:ext cx="953143" cy="649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4" name="テキスト ボックス 163">
            <a:extLst>
              <a:ext uri="{FF2B5EF4-FFF2-40B4-BE49-F238E27FC236}">
                <a16:creationId xmlns:a16="http://schemas.microsoft.com/office/drawing/2014/main" id="{0957C070-1BFE-6042-6AE4-27282298A751}"/>
              </a:ext>
            </a:extLst>
          </p:cNvPr>
          <p:cNvSpPr txBox="1"/>
          <p:nvPr/>
        </p:nvSpPr>
        <p:spPr>
          <a:xfrm>
            <a:off x="116695" y="3116176"/>
            <a:ext cx="2449451" cy="338554"/>
          </a:xfrm>
          <a:prstGeom prst="rect">
            <a:avLst/>
          </a:prstGeom>
          <a:noFill/>
        </p:spPr>
        <p:txBody>
          <a:bodyPr wrap="square">
            <a:spAutoFit/>
          </a:bodyPr>
          <a:lstStyle/>
          <a:p>
            <a:pPr algn="ctr"/>
            <a:r>
              <a:rPr kumimoji="1" lang="ja-JP" altLang="en-US" sz="1600" dirty="0">
                <a:solidFill>
                  <a:schemeClr val="tx1"/>
                </a:solidFill>
                <a:latin typeface="+mj-ea"/>
                <a:ea typeface="+mj-ea"/>
              </a:rPr>
              <a:t>各プラグイン</a:t>
            </a:r>
            <a:r>
              <a:rPr kumimoji="1" lang="en-US" altLang="ja-JP" sz="1600" dirty="0" err="1">
                <a:solidFill>
                  <a:schemeClr val="tx1"/>
                </a:solidFill>
                <a:latin typeface="+mj-ea"/>
                <a:ea typeface="+mj-ea"/>
              </a:rPr>
              <a:t>Gemfile</a:t>
            </a:r>
            <a:endParaRPr kumimoji="1" lang="en-US" altLang="ja-JP" sz="1600" dirty="0">
              <a:solidFill>
                <a:schemeClr val="tx1"/>
              </a:solidFill>
              <a:latin typeface="+mj-ea"/>
              <a:ea typeface="+mj-ea"/>
            </a:endParaRPr>
          </a:p>
        </p:txBody>
      </p:sp>
      <p:sp>
        <p:nvSpPr>
          <p:cNvPr id="169" name="テキスト ボックス 168">
            <a:extLst>
              <a:ext uri="{FF2B5EF4-FFF2-40B4-BE49-F238E27FC236}">
                <a16:creationId xmlns:a16="http://schemas.microsoft.com/office/drawing/2014/main" id="{E3DC0BE1-1985-A620-E933-A0E20551D422}"/>
              </a:ext>
            </a:extLst>
          </p:cNvPr>
          <p:cNvSpPr txBox="1"/>
          <p:nvPr/>
        </p:nvSpPr>
        <p:spPr>
          <a:xfrm>
            <a:off x="370244" y="6244074"/>
            <a:ext cx="1967061" cy="523220"/>
          </a:xfrm>
          <a:prstGeom prst="rect">
            <a:avLst/>
          </a:prstGeom>
          <a:noFill/>
        </p:spPr>
        <p:txBody>
          <a:bodyPr wrap="square">
            <a:spAutoFit/>
          </a:bodyPr>
          <a:lstStyle/>
          <a:p>
            <a:pPr algn="ctr"/>
            <a:r>
              <a:rPr kumimoji="1" lang="ja-JP" altLang="en-US" sz="1400" dirty="0">
                <a:solidFill>
                  <a:schemeClr val="tx1"/>
                </a:solidFill>
                <a:latin typeface="+mj-ea"/>
                <a:ea typeface="+mj-ea"/>
              </a:rPr>
              <a:t>各ライブラリの</a:t>
            </a:r>
            <a:br>
              <a:rPr kumimoji="1" lang="en-US" altLang="ja-JP" sz="1400" dirty="0">
                <a:solidFill>
                  <a:schemeClr val="tx1"/>
                </a:solidFill>
                <a:latin typeface="+mj-ea"/>
                <a:ea typeface="+mj-ea"/>
              </a:rPr>
            </a:br>
            <a:r>
              <a:rPr kumimoji="1" lang="ja-JP" altLang="en-US" sz="1400" dirty="0">
                <a:solidFill>
                  <a:schemeClr val="tx1"/>
                </a:solidFill>
                <a:latin typeface="+mj-ea"/>
                <a:ea typeface="+mj-ea"/>
              </a:rPr>
              <a:t>ソースコード</a:t>
            </a:r>
            <a:endParaRPr kumimoji="1" lang="en-US" altLang="ja-JP" sz="1400" dirty="0">
              <a:solidFill>
                <a:schemeClr val="tx1"/>
              </a:solidFill>
              <a:latin typeface="+mj-ea"/>
              <a:ea typeface="+mj-ea"/>
            </a:endParaRPr>
          </a:p>
        </p:txBody>
      </p:sp>
      <p:cxnSp>
        <p:nvCxnSpPr>
          <p:cNvPr id="170" name="直線矢印コネクタ 169">
            <a:extLst>
              <a:ext uri="{FF2B5EF4-FFF2-40B4-BE49-F238E27FC236}">
                <a16:creationId xmlns:a16="http://schemas.microsoft.com/office/drawing/2014/main" id="{435F8BF9-9F5E-710A-3E11-7D936AA90261}"/>
              </a:ext>
            </a:extLst>
          </p:cNvPr>
          <p:cNvCxnSpPr>
            <a:cxnSpLocks/>
            <a:stCxn id="275" idx="0"/>
            <a:endCxn id="56" idx="1"/>
          </p:cNvCxnSpPr>
          <p:nvPr/>
        </p:nvCxnSpPr>
        <p:spPr>
          <a:xfrm>
            <a:off x="1785170" y="5845361"/>
            <a:ext cx="1179478" cy="5537"/>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5" name="直線矢印コネクタ 174">
            <a:extLst>
              <a:ext uri="{FF2B5EF4-FFF2-40B4-BE49-F238E27FC236}">
                <a16:creationId xmlns:a16="http://schemas.microsoft.com/office/drawing/2014/main" id="{00A735BF-F32A-9A94-400B-AC0B2C5C526A}"/>
              </a:ext>
            </a:extLst>
          </p:cNvPr>
          <p:cNvCxnSpPr>
            <a:cxnSpLocks/>
            <a:stCxn id="253" idx="0"/>
            <a:endCxn id="55" idx="1"/>
          </p:cNvCxnSpPr>
          <p:nvPr/>
        </p:nvCxnSpPr>
        <p:spPr>
          <a:xfrm flipV="1">
            <a:off x="1777025" y="2707571"/>
            <a:ext cx="1022248" cy="491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58" name="グループ化 257">
            <a:extLst>
              <a:ext uri="{FF2B5EF4-FFF2-40B4-BE49-F238E27FC236}">
                <a16:creationId xmlns:a16="http://schemas.microsoft.com/office/drawing/2014/main" id="{824FEBA2-9EF6-7A89-4F3E-1EE71C54F09D}"/>
              </a:ext>
            </a:extLst>
          </p:cNvPr>
          <p:cNvGrpSpPr/>
          <p:nvPr/>
        </p:nvGrpSpPr>
        <p:grpSpPr>
          <a:xfrm>
            <a:off x="507384" y="2068824"/>
            <a:ext cx="1269641" cy="1059621"/>
            <a:chOff x="2414403" y="4095734"/>
            <a:chExt cx="1269641" cy="1059621"/>
          </a:xfrm>
          <a:solidFill>
            <a:schemeClr val="accent3">
              <a:lumMod val="40000"/>
              <a:lumOff val="60000"/>
            </a:schemeClr>
          </a:solidFill>
        </p:grpSpPr>
        <p:grpSp>
          <p:nvGrpSpPr>
            <p:cNvPr id="245" name="グループ化 244">
              <a:extLst>
                <a:ext uri="{FF2B5EF4-FFF2-40B4-BE49-F238E27FC236}">
                  <a16:creationId xmlns:a16="http://schemas.microsoft.com/office/drawing/2014/main" id="{B7ACCCAF-5200-B2C1-8DCA-E42B7EC1D56F}"/>
                </a:ext>
              </a:extLst>
            </p:cNvPr>
            <p:cNvGrpSpPr/>
            <p:nvPr/>
          </p:nvGrpSpPr>
          <p:grpSpPr>
            <a:xfrm>
              <a:off x="2414403" y="4095734"/>
              <a:ext cx="888934" cy="831913"/>
              <a:chOff x="2414403" y="4095734"/>
              <a:chExt cx="888934" cy="831913"/>
            </a:xfrm>
            <a:grpFill/>
          </p:grpSpPr>
          <p:sp>
            <p:nvSpPr>
              <p:cNvPr id="239" name="四角形: 1 つの角を切り取る 238">
                <a:extLst>
                  <a:ext uri="{FF2B5EF4-FFF2-40B4-BE49-F238E27FC236}">
                    <a16:creationId xmlns:a16="http://schemas.microsoft.com/office/drawing/2014/main" id="{BE29D63E-936C-CD8A-8424-3178114EAA28}"/>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0" name="テキスト ボックス 239">
                <a:extLst>
                  <a:ext uri="{FF2B5EF4-FFF2-40B4-BE49-F238E27FC236}">
                    <a16:creationId xmlns:a16="http://schemas.microsoft.com/office/drawing/2014/main" id="{1E21D7BA-7371-FEAB-4233-A193F498C7DE}"/>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41" name="直線コネクタ 240">
                <a:extLst>
                  <a:ext uri="{FF2B5EF4-FFF2-40B4-BE49-F238E27FC236}">
                    <a16:creationId xmlns:a16="http://schemas.microsoft.com/office/drawing/2014/main" id="{A6AB2DAA-1B6F-FDF5-5B8E-778E5CCCC7D7}"/>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42" name="直線コネクタ 241">
                <a:extLst>
                  <a:ext uri="{FF2B5EF4-FFF2-40B4-BE49-F238E27FC236}">
                    <a16:creationId xmlns:a16="http://schemas.microsoft.com/office/drawing/2014/main" id="{A64A68B1-86B7-3ED2-1BAB-3DA80D92AD60}"/>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44" name="直線コネクタ 243">
                <a:extLst>
                  <a:ext uri="{FF2B5EF4-FFF2-40B4-BE49-F238E27FC236}">
                    <a16:creationId xmlns:a16="http://schemas.microsoft.com/office/drawing/2014/main" id="{ED96614C-9FA4-6586-B4C5-FBEF98F7EF3D}"/>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246" name="グループ化 245">
              <a:extLst>
                <a:ext uri="{FF2B5EF4-FFF2-40B4-BE49-F238E27FC236}">
                  <a16:creationId xmlns:a16="http://schemas.microsoft.com/office/drawing/2014/main" id="{A099F166-A8C5-5148-3998-25C452E18B5C}"/>
                </a:ext>
              </a:extLst>
            </p:cNvPr>
            <p:cNvGrpSpPr/>
            <p:nvPr/>
          </p:nvGrpSpPr>
          <p:grpSpPr>
            <a:xfrm>
              <a:off x="2582260" y="4214216"/>
              <a:ext cx="888934" cy="831913"/>
              <a:chOff x="2414403" y="4095734"/>
              <a:chExt cx="888934" cy="831913"/>
            </a:xfrm>
            <a:grpFill/>
          </p:grpSpPr>
          <p:sp>
            <p:nvSpPr>
              <p:cNvPr id="247" name="四角形: 1 つの角を切り取る 246">
                <a:extLst>
                  <a:ext uri="{FF2B5EF4-FFF2-40B4-BE49-F238E27FC236}">
                    <a16:creationId xmlns:a16="http://schemas.microsoft.com/office/drawing/2014/main" id="{DD1F5E7B-D9AB-30A3-4FCB-2E739F2B7236}"/>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8" name="テキスト ボックス 247">
                <a:extLst>
                  <a:ext uri="{FF2B5EF4-FFF2-40B4-BE49-F238E27FC236}">
                    <a16:creationId xmlns:a16="http://schemas.microsoft.com/office/drawing/2014/main" id="{1D7EE9E8-2FAB-ADBA-FB31-4604F9E0EE43}"/>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49" name="直線コネクタ 248">
                <a:extLst>
                  <a:ext uri="{FF2B5EF4-FFF2-40B4-BE49-F238E27FC236}">
                    <a16:creationId xmlns:a16="http://schemas.microsoft.com/office/drawing/2014/main" id="{D9A34047-2996-22ED-0585-BAE50AFCE703}"/>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0" name="直線コネクタ 249">
                <a:extLst>
                  <a:ext uri="{FF2B5EF4-FFF2-40B4-BE49-F238E27FC236}">
                    <a16:creationId xmlns:a16="http://schemas.microsoft.com/office/drawing/2014/main" id="{FEC6D546-700C-D3D6-B426-10419D952EAC}"/>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1" name="直線コネクタ 250">
                <a:extLst>
                  <a:ext uri="{FF2B5EF4-FFF2-40B4-BE49-F238E27FC236}">
                    <a16:creationId xmlns:a16="http://schemas.microsoft.com/office/drawing/2014/main" id="{B19464B8-4D03-BFD2-D202-9F1E269B87FC}"/>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252" name="グループ化 251">
              <a:extLst>
                <a:ext uri="{FF2B5EF4-FFF2-40B4-BE49-F238E27FC236}">
                  <a16:creationId xmlns:a16="http://schemas.microsoft.com/office/drawing/2014/main" id="{C48F7287-29B0-DB66-928C-671115F2FEE6}"/>
                </a:ext>
              </a:extLst>
            </p:cNvPr>
            <p:cNvGrpSpPr/>
            <p:nvPr/>
          </p:nvGrpSpPr>
          <p:grpSpPr>
            <a:xfrm>
              <a:off x="2795110" y="4323442"/>
              <a:ext cx="888934" cy="831913"/>
              <a:chOff x="2414403" y="4095734"/>
              <a:chExt cx="888934" cy="831913"/>
            </a:xfrm>
            <a:grpFill/>
          </p:grpSpPr>
          <p:sp>
            <p:nvSpPr>
              <p:cNvPr id="253" name="四角形: 1 つの角を切り取る 252">
                <a:extLst>
                  <a:ext uri="{FF2B5EF4-FFF2-40B4-BE49-F238E27FC236}">
                    <a16:creationId xmlns:a16="http://schemas.microsoft.com/office/drawing/2014/main" id="{B46CEE46-2FF8-12C5-E943-3987737123CC}"/>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4" name="テキスト ボックス 253">
                <a:extLst>
                  <a:ext uri="{FF2B5EF4-FFF2-40B4-BE49-F238E27FC236}">
                    <a16:creationId xmlns:a16="http://schemas.microsoft.com/office/drawing/2014/main" id="{502B79AF-8A70-F620-39C4-0F8A3CB3E5D0}"/>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55" name="直線コネクタ 254">
                <a:extLst>
                  <a:ext uri="{FF2B5EF4-FFF2-40B4-BE49-F238E27FC236}">
                    <a16:creationId xmlns:a16="http://schemas.microsoft.com/office/drawing/2014/main" id="{8AA6E7E8-04D3-66BA-5B74-BCEA2CEDDE00}"/>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6" name="直線コネクタ 255">
                <a:extLst>
                  <a:ext uri="{FF2B5EF4-FFF2-40B4-BE49-F238E27FC236}">
                    <a16:creationId xmlns:a16="http://schemas.microsoft.com/office/drawing/2014/main" id="{531ADF03-D37C-00FB-76A8-A37D3AA05294}"/>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7" name="直線コネクタ 256">
                <a:extLst>
                  <a:ext uri="{FF2B5EF4-FFF2-40B4-BE49-F238E27FC236}">
                    <a16:creationId xmlns:a16="http://schemas.microsoft.com/office/drawing/2014/main" id="{4ADB8E00-A1A7-73CB-8FD0-F8AA517AC567}"/>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266" name="テキスト ボックス 265">
            <a:extLst>
              <a:ext uri="{FF2B5EF4-FFF2-40B4-BE49-F238E27FC236}">
                <a16:creationId xmlns:a16="http://schemas.microsoft.com/office/drawing/2014/main" id="{0FAFA6AD-D464-0750-F1EE-AE89D0C4D945}"/>
              </a:ext>
            </a:extLst>
          </p:cNvPr>
          <p:cNvSpPr txBox="1"/>
          <p:nvPr/>
        </p:nvSpPr>
        <p:spPr>
          <a:xfrm>
            <a:off x="98254" y="4587167"/>
            <a:ext cx="2449451" cy="584775"/>
          </a:xfrm>
          <a:prstGeom prst="rect">
            <a:avLst/>
          </a:prstGeom>
          <a:noFill/>
        </p:spPr>
        <p:txBody>
          <a:bodyPr wrap="square">
            <a:spAutoFit/>
          </a:bodyPr>
          <a:lstStyle/>
          <a:p>
            <a:pPr algn="ctr"/>
            <a:r>
              <a:rPr kumimoji="1" lang="ja-JP" altLang="en-US" sz="1600" dirty="0">
                <a:solidFill>
                  <a:schemeClr val="tx1"/>
                </a:solidFill>
                <a:latin typeface="+mj-ea"/>
                <a:ea typeface="+mj-ea"/>
              </a:rPr>
              <a:t>各ライブラリの</a:t>
            </a:r>
            <a:br>
              <a:rPr kumimoji="1" lang="en-US" altLang="ja-JP" sz="1600" dirty="0">
                <a:solidFill>
                  <a:schemeClr val="tx1"/>
                </a:solidFill>
                <a:latin typeface="+mj-ea"/>
                <a:ea typeface="+mj-ea"/>
              </a:rPr>
            </a:br>
            <a:r>
              <a:rPr kumimoji="1" lang="ja-JP" altLang="en-US" sz="1600" dirty="0">
                <a:solidFill>
                  <a:schemeClr val="tx1"/>
                </a:solidFill>
                <a:latin typeface="+mj-ea"/>
                <a:ea typeface="+mj-ea"/>
              </a:rPr>
              <a:t>利用可能バージョン</a:t>
            </a:r>
            <a:endParaRPr kumimoji="1" lang="en-US" altLang="ja-JP" sz="1600" dirty="0">
              <a:solidFill>
                <a:schemeClr val="tx1"/>
              </a:solidFill>
              <a:latin typeface="+mj-ea"/>
              <a:ea typeface="+mj-ea"/>
            </a:endParaRPr>
          </a:p>
        </p:txBody>
      </p:sp>
      <p:cxnSp>
        <p:nvCxnSpPr>
          <p:cNvPr id="267" name="コネクタ: カギ線 266">
            <a:extLst>
              <a:ext uri="{FF2B5EF4-FFF2-40B4-BE49-F238E27FC236}">
                <a16:creationId xmlns:a16="http://schemas.microsoft.com/office/drawing/2014/main" id="{9F886A18-C9F6-472B-4061-4AD2351359DC}"/>
              </a:ext>
            </a:extLst>
          </p:cNvPr>
          <p:cNvCxnSpPr>
            <a:cxnSpLocks/>
            <a:stCxn id="42" idx="0"/>
            <a:endCxn id="55" idx="2"/>
          </p:cNvCxnSpPr>
          <p:nvPr/>
        </p:nvCxnSpPr>
        <p:spPr>
          <a:xfrm flipV="1">
            <a:off x="1774027" y="3195736"/>
            <a:ext cx="1816745" cy="898013"/>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71" name="グループ化 270">
            <a:extLst>
              <a:ext uri="{FF2B5EF4-FFF2-40B4-BE49-F238E27FC236}">
                <a16:creationId xmlns:a16="http://schemas.microsoft.com/office/drawing/2014/main" id="{61B35E09-749C-5CF4-859B-DCCCBA55A334}"/>
              </a:ext>
            </a:extLst>
          </p:cNvPr>
          <p:cNvGrpSpPr/>
          <p:nvPr/>
        </p:nvGrpSpPr>
        <p:grpSpPr>
          <a:xfrm>
            <a:off x="536236" y="5249404"/>
            <a:ext cx="1248934" cy="1011913"/>
            <a:chOff x="684253" y="4701913"/>
            <a:chExt cx="1248934" cy="1011913"/>
          </a:xfrm>
          <a:solidFill>
            <a:schemeClr val="accent3">
              <a:lumMod val="40000"/>
              <a:lumOff val="60000"/>
            </a:schemeClr>
          </a:solidFill>
        </p:grpSpPr>
        <p:grpSp>
          <p:nvGrpSpPr>
            <p:cNvPr id="272" name="グループ化 271">
              <a:extLst>
                <a:ext uri="{FF2B5EF4-FFF2-40B4-BE49-F238E27FC236}">
                  <a16:creationId xmlns:a16="http://schemas.microsoft.com/office/drawing/2014/main" id="{BC7928A0-45B2-E659-FA40-BB15D400DCA6}"/>
                </a:ext>
              </a:extLst>
            </p:cNvPr>
            <p:cNvGrpSpPr/>
            <p:nvPr/>
          </p:nvGrpSpPr>
          <p:grpSpPr>
            <a:xfrm>
              <a:off x="684253" y="4701913"/>
              <a:ext cx="888934" cy="831913"/>
              <a:chOff x="3007559" y="3780000"/>
              <a:chExt cx="888934" cy="831913"/>
            </a:xfrm>
            <a:grpFill/>
          </p:grpSpPr>
          <p:sp>
            <p:nvSpPr>
              <p:cNvPr id="285" name="四角形: 1 つの角を切り取る 284">
                <a:extLst>
                  <a:ext uri="{FF2B5EF4-FFF2-40B4-BE49-F238E27FC236}">
                    <a16:creationId xmlns:a16="http://schemas.microsoft.com/office/drawing/2014/main" id="{D4C0ED8D-9A98-3E4E-40F3-71F47E3D0F78}"/>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6" name="直線コネクタ 285">
                <a:extLst>
                  <a:ext uri="{FF2B5EF4-FFF2-40B4-BE49-F238E27FC236}">
                    <a16:creationId xmlns:a16="http://schemas.microsoft.com/office/drawing/2014/main" id="{0B308D4F-847F-8A3D-A269-62EEDD5AFE06}"/>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7" name="直線コネクタ 286">
                <a:extLst>
                  <a:ext uri="{FF2B5EF4-FFF2-40B4-BE49-F238E27FC236}">
                    <a16:creationId xmlns:a16="http://schemas.microsoft.com/office/drawing/2014/main" id="{F11BE4BB-753C-2CDB-03C7-5E3C687A4DCF}"/>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8" name="直線コネクタ 287">
                <a:extLst>
                  <a:ext uri="{FF2B5EF4-FFF2-40B4-BE49-F238E27FC236}">
                    <a16:creationId xmlns:a16="http://schemas.microsoft.com/office/drawing/2014/main" id="{D6BA6FB6-A1CA-5E30-7EEA-88106A414B86}"/>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9" name="直線コネクタ 288">
                <a:extLst>
                  <a:ext uri="{FF2B5EF4-FFF2-40B4-BE49-F238E27FC236}">
                    <a16:creationId xmlns:a16="http://schemas.microsoft.com/office/drawing/2014/main" id="{59FA5685-01B4-5CB0-1884-1F09404F9FDC}"/>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273" name="グループ化 272">
              <a:extLst>
                <a:ext uri="{FF2B5EF4-FFF2-40B4-BE49-F238E27FC236}">
                  <a16:creationId xmlns:a16="http://schemas.microsoft.com/office/drawing/2014/main" id="{D2E71486-C84A-769F-7E3D-F2ACA31EBC15}"/>
                </a:ext>
              </a:extLst>
            </p:cNvPr>
            <p:cNvGrpSpPr/>
            <p:nvPr/>
          </p:nvGrpSpPr>
          <p:grpSpPr>
            <a:xfrm>
              <a:off x="864253" y="4791913"/>
              <a:ext cx="888934" cy="831913"/>
              <a:chOff x="3007559" y="3780000"/>
              <a:chExt cx="888934" cy="831913"/>
            </a:xfrm>
            <a:grpFill/>
          </p:grpSpPr>
          <p:sp>
            <p:nvSpPr>
              <p:cNvPr id="280" name="四角形: 1 つの角を切り取る 279">
                <a:extLst>
                  <a:ext uri="{FF2B5EF4-FFF2-40B4-BE49-F238E27FC236}">
                    <a16:creationId xmlns:a16="http://schemas.microsoft.com/office/drawing/2014/main" id="{79FA3468-A2A2-15C2-B759-315AB93AC422}"/>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1" name="直線コネクタ 280">
                <a:extLst>
                  <a:ext uri="{FF2B5EF4-FFF2-40B4-BE49-F238E27FC236}">
                    <a16:creationId xmlns:a16="http://schemas.microsoft.com/office/drawing/2014/main" id="{6DDD1406-6C2C-32FB-9E70-82F9879C9047}"/>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2" name="直線コネクタ 281">
                <a:extLst>
                  <a:ext uri="{FF2B5EF4-FFF2-40B4-BE49-F238E27FC236}">
                    <a16:creationId xmlns:a16="http://schemas.microsoft.com/office/drawing/2014/main" id="{A6A5BA61-28A9-B3A2-321D-A4078F001B9D}"/>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3" name="直線コネクタ 282">
                <a:extLst>
                  <a:ext uri="{FF2B5EF4-FFF2-40B4-BE49-F238E27FC236}">
                    <a16:creationId xmlns:a16="http://schemas.microsoft.com/office/drawing/2014/main" id="{28FDBAD4-93CD-C786-541E-9B9A9C7AE9D8}"/>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4" name="直線コネクタ 283">
                <a:extLst>
                  <a:ext uri="{FF2B5EF4-FFF2-40B4-BE49-F238E27FC236}">
                    <a16:creationId xmlns:a16="http://schemas.microsoft.com/office/drawing/2014/main" id="{7D87BAC1-70DE-6D6B-8250-E6799A0DC6C7}"/>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274" name="グループ化 273">
              <a:extLst>
                <a:ext uri="{FF2B5EF4-FFF2-40B4-BE49-F238E27FC236}">
                  <a16:creationId xmlns:a16="http://schemas.microsoft.com/office/drawing/2014/main" id="{232EEA69-3C51-12C5-647E-A1BBA1EB03F7}"/>
                </a:ext>
              </a:extLst>
            </p:cNvPr>
            <p:cNvGrpSpPr/>
            <p:nvPr/>
          </p:nvGrpSpPr>
          <p:grpSpPr>
            <a:xfrm>
              <a:off x="1044253" y="4881913"/>
              <a:ext cx="888934" cy="831913"/>
              <a:chOff x="3007559" y="3780000"/>
              <a:chExt cx="888934" cy="831913"/>
            </a:xfrm>
            <a:grpFill/>
          </p:grpSpPr>
          <p:sp>
            <p:nvSpPr>
              <p:cNvPr id="275" name="四角形: 1 つの角を切り取る 274">
                <a:extLst>
                  <a:ext uri="{FF2B5EF4-FFF2-40B4-BE49-F238E27FC236}">
                    <a16:creationId xmlns:a16="http://schemas.microsoft.com/office/drawing/2014/main" id="{68B14BB6-9693-FBE2-61F3-2968A0C27159}"/>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76" name="直線コネクタ 275">
                <a:extLst>
                  <a:ext uri="{FF2B5EF4-FFF2-40B4-BE49-F238E27FC236}">
                    <a16:creationId xmlns:a16="http://schemas.microsoft.com/office/drawing/2014/main" id="{687EB17B-E663-4227-40E1-EC6194617789}"/>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7" name="直線コネクタ 276">
                <a:extLst>
                  <a:ext uri="{FF2B5EF4-FFF2-40B4-BE49-F238E27FC236}">
                    <a16:creationId xmlns:a16="http://schemas.microsoft.com/office/drawing/2014/main" id="{F0AA688C-3002-44A8-4727-DB9CBB51A3B2}"/>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8" name="直線コネクタ 277">
                <a:extLst>
                  <a:ext uri="{FF2B5EF4-FFF2-40B4-BE49-F238E27FC236}">
                    <a16:creationId xmlns:a16="http://schemas.microsoft.com/office/drawing/2014/main" id="{3B4288D1-32BD-8A10-030B-A6596CD5EE83}"/>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9" name="直線コネクタ 278">
                <a:extLst>
                  <a:ext uri="{FF2B5EF4-FFF2-40B4-BE49-F238E27FC236}">
                    <a16:creationId xmlns:a16="http://schemas.microsoft.com/office/drawing/2014/main" id="{AAE169C2-6247-56DD-12EC-4E2EE64F0045}"/>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grpSp>
        <p:nvGrpSpPr>
          <p:cNvPr id="4" name="グループ化 3">
            <a:extLst>
              <a:ext uri="{FF2B5EF4-FFF2-40B4-BE49-F238E27FC236}">
                <a16:creationId xmlns:a16="http://schemas.microsoft.com/office/drawing/2014/main" id="{5C8EA52F-0FB2-AE38-BDE6-BBF55CCCF73C}"/>
              </a:ext>
            </a:extLst>
          </p:cNvPr>
          <p:cNvGrpSpPr/>
          <p:nvPr/>
        </p:nvGrpSpPr>
        <p:grpSpPr>
          <a:xfrm>
            <a:off x="504386" y="3450084"/>
            <a:ext cx="1269641" cy="1059621"/>
            <a:chOff x="2414403" y="4095734"/>
            <a:chExt cx="1269641" cy="1059621"/>
          </a:xfrm>
          <a:solidFill>
            <a:schemeClr val="accent3">
              <a:lumMod val="40000"/>
              <a:lumOff val="60000"/>
            </a:schemeClr>
          </a:solidFill>
        </p:grpSpPr>
        <p:grpSp>
          <p:nvGrpSpPr>
            <p:cNvPr id="5" name="グループ化 4">
              <a:extLst>
                <a:ext uri="{FF2B5EF4-FFF2-40B4-BE49-F238E27FC236}">
                  <a16:creationId xmlns:a16="http://schemas.microsoft.com/office/drawing/2014/main" id="{10E50CD6-2995-F942-E8A3-6DE5BA113FD8}"/>
                </a:ext>
              </a:extLst>
            </p:cNvPr>
            <p:cNvGrpSpPr/>
            <p:nvPr/>
          </p:nvGrpSpPr>
          <p:grpSpPr>
            <a:xfrm>
              <a:off x="2414403" y="4095734"/>
              <a:ext cx="888934" cy="831913"/>
              <a:chOff x="2414403" y="4095734"/>
              <a:chExt cx="888934" cy="831913"/>
            </a:xfrm>
            <a:grpFill/>
          </p:grpSpPr>
          <p:sp>
            <p:nvSpPr>
              <p:cNvPr id="52" name="四角形: 1 つの角を切り取る 51">
                <a:extLst>
                  <a:ext uri="{FF2B5EF4-FFF2-40B4-BE49-F238E27FC236}">
                    <a16:creationId xmlns:a16="http://schemas.microsoft.com/office/drawing/2014/main" id="{188C58C8-6EC8-A6CE-1945-BDB7BC468E32}"/>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9CC8F7B0-A053-9A5C-8346-AB88FFF319F3}"/>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54" name="直線コネクタ 53">
                <a:extLst>
                  <a:ext uri="{FF2B5EF4-FFF2-40B4-BE49-F238E27FC236}">
                    <a16:creationId xmlns:a16="http://schemas.microsoft.com/office/drawing/2014/main" id="{754937D7-D654-C833-B6C7-28754670296F}"/>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C68AA182-CF88-4D14-F337-43B8723801C0}"/>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AFECCECC-5374-53AB-83F5-AB494D4C3E1F}"/>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39" name="グループ化 38">
              <a:extLst>
                <a:ext uri="{FF2B5EF4-FFF2-40B4-BE49-F238E27FC236}">
                  <a16:creationId xmlns:a16="http://schemas.microsoft.com/office/drawing/2014/main" id="{22D15C7E-8C4F-D805-7DBA-E45E725F1C87}"/>
                </a:ext>
              </a:extLst>
            </p:cNvPr>
            <p:cNvGrpSpPr/>
            <p:nvPr/>
          </p:nvGrpSpPr>
          <p:grpSpPr>
            <a:xfrm>
              <a:off x="2582260" y="4214216"/>
              <a:ext cx="888934" cy="831913"/>
              <a:chOff x="2414403" y="4095734"/>
              <a:chExt cx="888934" cy="831913"/>
            </a:xfrm>
            <a:grpFill/>
          </p:grpSpPr>
          <p:sp>
            <p:nvSpPr>
              <p:cNvPr id="47" name="四角形: 1 つの角を切り取る 46">
                <a:extLst>
                  <a:ext uri="{FF2B5EF4-FFF2-40B4-BE49-F238E27FC236}">
                    <a16:creationId xmlns:a16="http://schemas.microsoft.com/office/drawing/2014/main" id="{30D2FB3C-0A79-7572-2A9B-212CFF54119D}"/>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3CC7BE1F-132E-4543-75BA-684736EB8EB8}"/>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49" name="直線コネクタ 48">
                <a:extLst>
                  <a:ext uri="{FF2B5EF4-FFF2-40B4-BE49-F238E27FC236}">
                    <a16:creationId xmlns:a16="http://schemas.microsoft.com/office/drawing/2014/main" id="{2B59069F-E1C6-D6B7-22E0-AE44CBAD7DE6}"/>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06725ACF-CC4B-26C5-1C81-8ACE689F292B}"/>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C1B2C6AA-54BC-31A8-69DC-BB7FCB440D83}"/>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40" name="グループ化 39">
              <a:extLst>
                <a:ext uri="{FF2B5EF4-FFF2-40B4-BE49-F238E27FC236}">
                  <a16:creationId xmlns:a16="http://schemas.microsoft.com/office/drawing/2014/main" id="{D1028502-2B93-DB28-158B-45673AF1B64F}"/>
                </a:ext>
              </a:extLst>
            </p:cNvPr>
            <p:cNvGrpSpPr/>
            <p:nvPr/>
          </p:nvGrpSpPr>
          <p:grpSpPr>
            <a:xfrm>
              <a:off x="2795110" y="4323442"/>
              <a:ext cx="888934" cy="831913"/>
              <a:chOff x="2414403" y="4095734"/>
              <a:chExt cx="888934" cy="831913"/>
            </a:xfrm>
            <a:grpFill/>
          </p:grpSpPr>
          <p:sp>
            <p:nvSpPr>
              <p:cNvPr id="42" name="四角形: 1 つの角を切り取る 41">
                <a:extLst>
                  <a:ext uri="{FF2B5EF4-FFF2-40B4-BE49-F238E27FC236}">
                    <a16:creationId xmlns:a16="http://schemas.microsoft.com/office/drawing/2014/main" id="{24C48EEF-85D6-0622-E761-6E1C6893D0A3}"/>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07820C7C-BBE3-940C-6748-080AAE945300}"/>
                  </a:ext>
                </a:extLst>
              </p:cNvPr>
              <p:cNvSpPr txBox="1"/>
              <p:nvPr/>
            </p:nvSpPr>
            <p:spPr>
              <a:xfrm>
                <a:off x="2631786" y="4105394"/>
                <a:ext cx="513154" cy="369332"/>
              </a:xfrm>
              <a:prstGeom prst="rect">
                <a:avLst/>
              </a:prstGeom>
              <a:noFill/>
            </p:spPr>
            <p:txBody>
              <a:bodyPr wrap="none" rtlCol="0">
                <a:spAutoFit/>
              </a:bodyPr>
              <a:lstStyle/>
              <a:p>
                <a:r>
                  <a:rPr kumimoji="1" lang="en-US" altLang="ja-JP" dirty="0"/>
                  <a:t>Ver</a:t>
                </a:r>
                <a:endParaRPr kumimoji="1" lang="ja-JP" altLang="en-US" dirty="0"/>
              </a:p>
            </p:txBody>
          </p:sp>
          <p:cxnSp>
            <p:nvCxnSpPr>
              <p:cNvPr id="44" name="直線コネクタ 43">
                <a:extLst>
                  <a:ext uri="{FF2B5EF4-FFF2-40B4-BE49-F238E27FC236}">
                    <a16:creationId xmlns:a16="http://schemas.microsoft.com/office/drawing/2014/main" id="{BF9AF7E9-C06C-2E31-5D4A-519A0E50A8F0}"/>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C1C32789-536A-0F49-3F41-096B6DF58C62}"/>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2250B77C-CD8C-AB77-03A4-841B8DF1D8C3}"/>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59" name="正方形/長方形 58">
            <a:extLst>
              <a:ext uri="{FF2B5EF4-FFF2-40B4-BE49-F238E27FC236}">
                <a16:creationId xmlns:a16="http://schemas.microsoft.com/office/drawing/2014/main" id="{1C35DEC2-3370-8E1B-E166-8BD20CBEE343}"/>
              </a:ext>
            </a:extLst>
          </p:cNvPr>
          <p:cNvSpPr/>
          <p:nvPr/>
        </p:nvSpPr>
        <p:spPr>
          <a:xfrm>
            <a:off x="10346003" y="1786496"/>
            <a:ext cx="914400" cy="360000"/>
          </a:xfrm>
          <a:prstGeom prst="rect">
            <a:avLst/>
          </a:prstGeom>
          <a:solidFill>
            <a:schemeClr val="accent3">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2" name="テキスト ボックス 61">
            <a:extLst>
              <a:ext uri="{FF2B5EF4-FFF2-40B4-BE49-F238E27FC236}">
                <a16:creationId xmlns:a16="http://schemas.microsoft.com/office/drawing/2014/main" id="{4C0D7D27-D82B-3C7E-291A-BEAB7CCFE8E4}"/>
              </a:ext>
            </a:extLst>
          </p:cNvPr>
          <p:cNvSpPr txBox="1"/>
          <p:nvPr/>
        </p:nvSpPr>
        <p:spPr>
          <a:xfrm>
            <a:off x="11260178" y="1734897"/>
            <a:ext cx="867545" cy="461665"/>
          </a:xfrm>
          <a:prstGeom prst="rect">
            <a:avLst/>
          </a:prstGeom>
          <a:noFill/>
        </p:spPr>
        <p:txBody>
          <a:bodyPr wrap="none" rtlCol="0">
            <a:spAutoFit/>
          </a:bodyPr>
          <a:lstStyle/>
          <a:p>
            <a:r>
              <a:rPr kumimoji="1" lang="en-US" altLang="ja-JP" sz="2400" dirty="0"/>
              <a:t>:</a:t>
            </a:r>
            <a:r>
              <a:rPr kumimoji="1" lang="ja-JP" altLang="en-US" sz="2400" dirty="0"/>
              <a:t>入力</a:t>
            </a:r>
          </a:p>
        </p:txBody>
      </p:sp>
      <p:sp>
        <p:nvSpPr>
          <p:cNvPr id="63" name="正方形/長方形 62">
            <a:extLst>
              <a:ext uri="{FF2B5EF4-FFF2-40B4-BE49-F238E27FC236}">
                <a16:creationId xmlns:a16="http://schemas.microsoft.com/office/drawing/2014/main" id="{8014C372-F9F8-FABA-A5C8-B3BA3B9D8E3B}"/>
              </a:ext>
            </a:extLst>
          </p:cNvPr>
          <p:cNvSpPr/>
          <p:nvPr/>
        </p:nvSpPr>
        <p:spPr>
          <a:xfrm>
            <a:off x="10341787" y="2366005"/>
            <a:ext cx="914400" cy="360000"/>
          </a:xfrm>
          <a:prstGeom prst="rect">
            <a:avLst/>
          </a:prstGeom>
          <a:solidFill>
            <a:srgbClr val="E0F8E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4" name="テキスト ボックス 63">
            <a:extLst>
              <a:ext uri="{FF2B5EF4-FFF2-40B4-BE49-F238E27FC236}">
                <a16:creationId xmlns:a16="http://schemas.microsoft.com/office/drawing/2014/main" id="{D77E663E-BEE9-C39A-91B9-07AC63B27A67}"/>
              </a:ext>
            </a:extLst>
          </p:cNvPr>
          <p:cNvSpPr txBox="1"/>
          <p:nvPr/>
        </p:nvSpPr>
        <p:spPr>
          <a:xfrm>
            <a:off x="11255962" y="2314406"/>
            <a:ext cx="867545" cy="461665"/>
          </a:xfrm>
          <a:prstGeom prst="rect">
            <a:avLst/>
          </a:prstGeom>
          <a:noFill/>
        </p:spPr>
        <p:txBody>
          <a:bodyPr wrap="none" rtlCol="0">
            <a:spAutoFit/>
          </a:bodyPr>
          <a:lstStyle/>
          <a:p>
            <a:r>
              <a:rPr kumimoji="1" lang="en-US" altLang="ja-JP" sz="2400" dirty="0"/>
              <a:t>:</a:t>
            </a:r>
            <a:r>
              <a:rPr kumimoji="1" lang="ja-JP" altLang="en-US" sz="2400" dirty="0"/>
              <a:t>処理</a:t>
            </a:r>
          </a:p>
        </p:txBody>
      </p:sp>
      <p:sp>
        <p:nvSpPr>
          <p:cNvPr id="60" name="スライド番号プレースホルダー 59">
            <a:extLst>
              <a:ext uri="{FF2B5EF4-FFF2-40B4-BE49-F238E27FC236}">
                <a16:creationId xmlns:a16="http://schemas.microsoft.com/office/drawing/2014/main" id="{01F15D29-E07E-B31A-9DBD-46B823F4FC48}"/>
              </a:ext>
            </a:extLst>
          </p:cNvPr>
          <p:cNvSpPr>
            <a:spLocks noGrp="1"/>
          </p:cNvSpPr>
          <p:nvPr>
            <p:ph type="sldNum" sz="quarter" idx="12"/>
          </p:nvPr>
        </p:nvSpPr>
        <p:spPr/>
        <p:txBody>
          <a:bodyPr/>
          <a:lstStyle/>
          <a:p>
            <a:fld id="{551EBEEC-6B4F-46BB-A9ED-1DC96FDC3EDD}" type="slidenum">
              <a:rPr kumimoji="1" lang="ja-JP" altLang="en-US" smtClean="0"/>
              <a:t>14</a:t>
            </a:fld>
            <a:endParaRPr kumimoji="1" lang="ja-JP" altLang="en-US"/>
          </a:p>
        </p:txBody>
      </p:sp>
    </p:spTree>
    <p:extLst>
      <p:ext uri="{BB962C8B-B14F-4D97-AF65-F5344CB8AC3E}">
        <p14:creationId xmlns:p14="http://schemas.microsoft.com/office/powerpoint/2010/main" val="274850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2A93C-BAC0-B25B-C3EC-10A8FC97FB35}"/>
              </a:ext>
            </a:extLst>
          </p:cNvPr>
          <p:cNvSpPr>
            <a:spLocks noGrp="1"/>
          </p:cNvSpPr>
          <p:nvPr>
            <p:ph type="title"/>
          </p:nvPr>
        </p:nvSpPr>
        <p:spPr/>
        <p:txBody>
          <a:bodyPr/>
          <a:lstStyle/>
          <a:p>
            <a:r>
              <a:rPr lang="ja-JP" altLang="en-US" dirty="0"/>
              <a:t>前処理</a:t>
            </a:r>
            <a:r>
              <a:rPr lang="en-US" altLang="ja-JP" dirty="0"/>
              <a:t>1</a:t>
            </a:r>
            <a:r>
              <a:rPr lang="ja-JP" altLang="en-US" dirty="0"/>
              <a:t>　プラグイン互換性評価：概要</a:t>
            </a:r>
            <a:endParaRPr kumimoji="1" lang="ja-JP" altLang="en-US" dirty="0"/>
          </a:p>
        </p:txBody>
      </p:sp>
      <p:sp>
        <p:nvSpPr>
          <p:cNvPr id="3" name="コンテンツ プレースホルダー 2">
            <a:extLst>
              <a:ext uri="{FF2B5EF4-FFF2-40B4-BE49-F238E27FC236}">
                <a16:creationId xmlns:a16="http://schemas.microsoft.com/office/drawing/2014/main" id="{5DBA5EAE-D32C-2B7B-08B4-746A527608D5}"/>
              </a:ext>
            </a:extLst>
          </p:cNvPr>
          <p:cNvSpPr>
            <a:spLocks noGrp="1"/>
          </p:cNvSpPr>
          <p:nvPr>
            <p:ph idx="1"/>
          </p:nvPr>
        </p:nvSpPr>
        <p:spPr/>
        <p:txBody>
          <a:bodyPr/>
          <a:lstStyle/>
          <a:p>
            <a:pPr>
              <a:buNone/>
            </a:pPr>
            <a:r>
              <a:rPr lang="ja-JP" altLang="en-US" dirty="0"/>
              <a:t>依存関係のあるプラグインとライブラリ間の各バージョンについて</a:t>
            </a:r>
            <a:br>
              <a:rPr lang="en-US" altLang="ja-JP" dirty="0"/>
            </a:br>
            <a:r>
              <a:rPr lang="ja-JP" altLang="en-US" dirty="0"/>
              <a:t>総当たりでスコア</a:t>
            </a:r>
            <a:r>
              <a:rPr lang="en-US" altLang="ja-JP" dirty="0"/>
              <a:t>(</a:t>
            </a:r>
            <a:r>
              <a:rPr lang="ja-JP" altLang="en-US" dirty="0"/>
              <a:t>互換性評価値</a:t>
            </a:r>
            <a:r>
              <a:rPr lang="en-US" altLang="ja-JP" dirty="0"/>
              <a:t>)</a:t>
            </a:r>
            <a:r>
              <a:rPr lang="ja-JP" altLang="en-US" dirty="0"/>
              <a:t>を求めて</a:t>
            </a:r>
            <a:r>
              <a:rPr lang="en-US" altLang="ja-JP" dirty="0"/>
              <a:t>DB</a:t>
            </a:r>
            <a:r>
              <a:rPr lang="ja-JP" altLang="en-US" dirty="0"/>
              <a:t>に保存</a:t>
            </a: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endParaRPr lang="en-US" altLang="ja-JP" dirty="0"/>
          </a:p>
          <a:p>
            <a:endParaRPr lang="en-US" altLang="ja-JP" dirty="0"/>
          </a:p>
          <a:p>
            <a:pPr>
              <a:buNone/>
            </a:pPr>
            <a:endParaRPr lang="en-US" altLang="ja-JP" dirty="0"/>
          </a:p>
        </p:txBody>
      </p:sp>
      <p:grpSp>
        <p:nvGrpSpPr>
          <p:cNvPr id="4" name="グループ化 3">
            <a:extLst>
              <a:ext uri="{FF2B5EF4-FFF2-40B4-BE49-F238E27FC236}">
                <a16:creationId xmlns:a16="http://schemas.microsoft.com/office/drawing/2014/main" id="{8F3901AB-B661-40B1-E47F-78E4D278F872}"/>
              </a:ext>
            </a:extLst>
          </p:cNvPr>
          <p:cNvGrpSpPr/>
          <p:nvPr/>
        </p:nvGrpSpPr>
        <p:grpSpPr>
          <a:xfrm>
            <a:off x="8679883" y="3667024"/>
            <a:ext cx="912410" cy="1101315"/>
            <a:chOff x="5330130" y="3546613"/>
            <a:chExt cx="912410" cy="1101315"/>
          </a:xfrm>
        </p:grpSpPr>
        <p:sp>
          <p:nvSpPr>
            <p:cNvPr id="5" name="フローチャート: 磁気ディスク 4">
              <a:extLst>
                <a:ext uri="{FF2B5EF4-FFF2-40B4-BE49-F238E27FC236}">
                  <a16:creationId xmlns:a16="http://schemas.microsoft.com/office/drawing/2014/main" id="{0FC9ABE3-538C-B8A6-63E9-6F4C83F319C8}"/>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A3C459D2-842B-6A2F-C32B-5E3EF6BB3C60}"/>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D0A20229-AE88-8F05-9489-434907FF49A8}"/>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13D62292-9B0D-4D22-B692-0923FFEDAC24}"/>
              </a:ext>
            </a:extLst>
          </p:cNvPr>
          <p:cNvSpPr txBox="1"/>
          <p:nvPr/>
        </p:nvSpPr>
        <p:spPr>
          <a:xfrm>
            <a:off x="8275893" y="4805708"/>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sp>
        <p:nvSpPr>
          <p:cNvPr id="9" name="正方形/長方形 8">
            <a:extLst>
              <a:ext uri="{FF2B5EF4-FFF2-40B4-BE49-F238E27FC236}">
                <a16:creationId xmlns:a16="http://schemas.microsoft.com/office/drawing/2014/main" id="{8A5A3D76-ACED-3C76-2B8E-46735B163A22}"/>
              </a:ext>
            </a:extLst>
          </p:cNvPr>
          <p:cNvSpPr/>
          <p:nvPr/>
        </p:nvSpPr>
        <p:spPr>
          <a:xfrm>
            <a:off x="5472055" y="3737124"/>
            <a:ext cx="1582998" cy="976331"/>
          </a:xfrm>
          <a:prstGeom prst="rect">
            <a:avLst/>
          </a:prstGeom>
          <a:solidFill>
            <a:srgbClr val="E0F8ED"/>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1</a:t>
            </a:r>
          </a:p>
          <a:p>
            <a:pPr algn="ctr"/>
            <a:r>
              <a:rPr lang="ja-JP" altLang="en-US" dirty="0"/>
              <a:t>プラグイン</a:t>
            </a:r>
            <a:endParaRPr lang="en-US" altLang="ja-JP" dirty="0"/>
          </a:p>
          <a:p>
            <a:pPr algn="ctr"/>
            <a:r>
              <a:rPr kumimoji="1" lang="ja-JP" altLang="en-US" dirty="0"/>
              <a:t>互換性判定</a:t>
            </a:r>
          </a:p>
        </p:txBody>
      </p:sp>
      <p:sp>
        <p:nvSpPr>
          <p:cNvPr id="11" name="テキスト ボックス 10">
            <a:extLst>
              <a:ext uri="{FF2B5EF4-FFF2-40B4-BE49-F238E27FC236}">
                <a16:creationId xmlns:a16="http://schemas.microsoft.com/office/drawing/2014/main" id="{AD522B00-8A67-97D2-BC82-D6FED71FC5EA}"/>
              </a:ext>
            </a:extLst>
          </p:cNvPr>
          <p:cNvSpPr txBox="1"/>
          <p:nvPr/>
        </p:nvSpPr>
        <p:spPr>
          <a:xfrm>
            <a:off x="2423510" y="3826419"/>
            <a:ext cx="2449451" cy="369332"/>
          </a:xfrm>
          <a:prstGeom prst="rect">
            <a:avLst/>
          </a:prstGeom>
          <a:noFill/>
        </p:spPr>
        <p:txBody>
          <a:bodyPr wrap="square">
            <a:spAutoFit/>
          </a:bodyPr>
          <a:lstStyle/>
          <a:p>
            <a:pPr algn="ctr"/>
            <a:r>
              <a:rPr kumimoji="1" lang="ja-JP" altLang="en-US" dirty="0">
                <a:solidFill>
                  <a:schemeClr val="tx1"/>
                </a:solidFill>
                <a:latin typeface="+mj-ea"/>
                <a:ea typeface="+mj-ea"/>
              </a:rPr>
              <a:t>各プラグイン</a:t>
            </a:r>
            <a:r>
              <a:rPr kumimoji="1" lang="en-US" altLang="ja-JP" dirty="0" err="1">
                <a:solidFill>
                  <a:schemeClr val="tx1"/>
                </a:solidFill>
                <a:latin typeface="+mj-ea"/>
                <a:ea typeface="+mj-ea"/>
              </a:rPr>
              <a:t>Gemfile</a:t>
            </a:r>
            <a:endParaRPr kumimoji="1" lang="en-US" altLang="ja-JP" dirty="0">
              <a:solidFill>
                <a:schemeClr val="tx1"/>
              </a:solidFill>
              <a:latin typeface="+mj-ea"/>
              <a:ea typeface="+mj-ea"/>
            </a:endParaRPr>
          </a:p>
        </p:txBody>
      </p:sp>
      <p:sp>
        <p:nvSpPr>
          <p:cNvPr id="38" name="テキスト ボックス 37">
            <a:extLst>
              <a:ext uri="{FF2B5EF4-FFF2-40B4-BE49-F238E27FC236}">
                <a16:creationId xmlns:a16="http://schemas.microsoft.com/office/drawing/2014/main" id="{EFD8C9FF-276B-B2B8-C9F0-725BF8846326}"/>
              </a:ext>
            </a:extLst>
          </p:cNvPr>
          <p:cNvSpPr txBox="1"/>
          <p:nvPr/>
        </p:nvSpPr>
        <p:spPr>
          <a:xfrm>
            <a:off x="2405069" y="5452678"/>
            <a:ext cx="2449451" cy="646331"/>
          </a:xfrm>
          <a:prstGeom prst="rect">
            <a:avLst/>
          </a:prstGeom>
          <a:noFill/>
        </p:spPr>
        <p:txBody>
          <a:bodyPr wrap="square">
            <a:spAutoFit/>
          </a:bodyPr>
          <a:lstStyle/>
          <a:p>
            <a:pPr algn="ctr"/>
            <a:r>
              <a:rPr kumimoji="1" lang="ja-JP" altLang="en-US" dirty="0">
                <a:solidFill>
                  <a:schemeClr val="tx1"/>
                </a:solidFill>
                <a:latin typeface="+mj-ea"/>
                <a:ea typeface="+mj-ea"/>
              </a:rPr>
              <a:t>各ライブラリの</a:t>
            </a:r>
            <a:br>
              <a:rPr kumimoji="1" lang="en-US" altLang="ja-JP" dirty="0">
                <a:solidFill>
                  <a:schemeClr val="tx1"/>
                </a:solidFill>
                <a:latin typeface="+mj-ea"/>
                <a:ea typeface="+mj-ea"/>
              </a:rPr>
            </a:br>
            <a:r>
              <a:rPr kumimoji="1" lang="ja-JP" altLang="en-US" dirty="0">
                <a:solidFill>
                  <a:schemeClr val="tx1"/>
                </a:solidFill>
                <a:latin typeface="+mj-ea"/>
                <a:ea typeface="+mj-ea"/>
              </a:rPr>
              <a:t>利用可能バージョン</a:t>
            </a:r>
            <a:endParaRPr kumimoji="1" lang="en-US" altLang="ja-JP" dirty="0">
              <a:solidFill>
                <a:schemeClr val="tx1"/>
              </a:solidFill>
              <a:latin typeface="+mj-ea"/>
              <a:ea typeface="+mj-ea"/>
            </a:endParaRPr>
          </a:p>
        </p:txBody>
      </p:sp>
      <p:cxnSp>
        <p:nvCxnSpPr>
          <p:cNvPr id="39" name="コネクタ: カギ線 38">
            <a:extLst>
              <a:ext uri="{FF2B5EF4-FFF2-40B4-BE49-F238E27FC236}">
                <a16:creationId xmlns:a16="http://schemas.microsoft.com/office/drawing/2014/main" id="{12F0C4BC-8CAC-75BA-53F9-660F3399CCA0}"/>
              </a:ext>
            </a:extLst>
          </p:cNvPr>
          <p:cNvCxnSpPr>
            <a:cxnSpLocks/>
            <a:stCxn id="97" idx="0"/>
            <a:endCxn id="9" idx="2"/>
          </p:cNvCxnSpPr>
          <p:nvPr/>
        </p:nvCxnSpPr>
        <p:spPr>
          <a:xfrm flipV="1">
            <a:off x="4061342" y="4713455"/>
            <a:ext cx="2202212" cy="272089"/>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2" name="コネクタ: カギ線 41">
            <a:extLst>
              <a:ext uri="{FF2B5EF4-FFF2-40B4-BE49-F238E27FC236}">
                <a16:creationId xmlns:a16="http://schemas.microsoft.com/office/drawing/2014/main" id="{85813567-2128-6231-AA45-09C2DDB9ABCE}"/>
              </a:ext>
            </a:extLst>
          </p:cNvPr>
          <p:cNvCxnSpPr>
            <a:cxnSpLocks/>
            <a:stCxn id="77" idx="0"/>
            <a:endCxn id="9" idx="0"/>
          </p:cNvCxnSpPr>
          <p:nvPr/>
        </p:nvCxnSpPr>
        <p:spPr>
          <a:xfrm>
            <a:off x="4083840" y="3373928"/>
            <a:ext cx="2179714" cy="363196"/>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9" name="直線矢印コネクタ 48">
            <a:extLst>
              <a:ext uri="{FF2B5EF4-FFF2-40B4-BE49-F238E27FC236}">
                <a16:creationId xmlns:a16="http://schemas.microsoft.com/office/drawing/2014/main" id="{BC057DC7-77C5-8641-D4EF-84377929BFEB}"/>
              </a:ext>
            </a:extLst>
          </p:cNvPr>
          <p:cNvCxnSpPr>
            <a:cxnSpLocks/>
            <a:stCxn id="9" idx="3"/>
            <a:endCxn id="6" idx="2"/>
          </p:cNvCxnSpPr>
          <p:nvPr/>
        </p:nvCxnSpPr>
        <p:spPr>
          <a:xfrm flipV="1">
            <a:off x="7055053" y="4217682"/>
            <a:ext cx="1624832" cy="760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73" name="グループ化 72">
            <a:extLst>
              <a:ext uri="{FF2B5EF4-FFF2-40B4-BE49-F238E27FC236}">
                <a16:creationId xmlns:a16="http://schemas.microsoft.com/office/drawing/2014/main" id="{CD7D0777-F409-3D5E-E3EC-E520BDB85EA5}"/>
              </a:ext>
            </a:extLst>
          </p:cNvPr>
          <p:cNvGrpSpPr/>
          <p:nvPr/>
        </p:nvGrpSpPr>
        <p:grpSpPr>
          <a:xfrm>
            <a:off x="2814199" y="2730263"/>
            <a:ext cx="1269641" cy="1059621"/>
            <a:chOff x="2414403" y="4095734"/>
            <a:chExt cx="1269641" cy="1059621"/>
          </a:xfrm>
          <a:solidFill>
            <a:schemeClr val="accent3">
              <a:lumMod val="40000"/>
              <a:lumOff val="60000"/>
            </a:schemeClr>
          </a:solidFill>
        </p:grpSpPr>
        <p:grpSp>
          <p:nvGrpSpPr>
            <p:cNvPr id="74" name="グループ化 73">
              <a:extLst>
                <a:ext uri="{FF2B5EF4-FFF2-40B4-BE49-F238E27FC236}">
                  <a16:creationId xmlns:a16="http://schemas.microsoft.com/office/drawing/2014/main" id="{DC389A7F-A9AD-667F-FFDA-A5CF797482D5}"/>
                </a:ext>
              </a:extLst>
            </p:cNvPr>
            <p:cNvGrpSpPr/>
            <p:nvPr/>
          </p:nvGrpSpPr>
          <p:grpSpPr>
            <a:xfrm>
              <a:off x="2414403" y="4095734"/>
              <a:ext cx="888934" cy="831913"/>
              <a:chOff x="2414403" y="4095734"/>
              <a:chExt cx="888934" cy="831913"/>
            </a:xfrm>
            <a:grpFill/>
          </p:grpSpPr>
          <p:sp>
            <p:nvSpPr>
              <p:cNvPr id="87" name="四角形: 1 つの角を切り取る 86">
                <a:extLst>
                  <a:ext uri="{FF2B5EF4-FFF2-40B4-BE49-F238E27FC236}">
                    <a16:creationId xmlns:a16="http://schemas.microsoft.com/office/drawing/2014/main" id="{ADEA9719-F232-C0B7-E603-7D9E6E48A7D0}"/>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6B3678C2-EA1D-48F4-DA5D-BD6423961B3D}"/>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89" name="直線コネクタ 88">
                <a:extLst>
                  <a:ext uri="{FF2B5EF4-FFF2-40B4-BE49-F238E27FC236}">
                    <a16:creationId xmlns:a16="http://schemas.microsoft.com/office/drawing/2014/main" id="{CC03944E-DE0D-081D-A262-BBD275C1E225}"/>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0A04436B-0B65-EFD8-2F31-8D96138958A7}"/>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91" name="直線コネクタ 90">
                <a:extLst>
                  <a:ext uri="{FF2B5EF4-FFF2-40B4-BE49-F238E27FC236}">
                    <a16:creationId xmlns:a16="http://schemas.microsoft.com/office/drawing/2014/main" id="{25BB1700-C4D0-3066-8036-56F4F35C8C42}"/>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75" name="グループ化 74">
              <a:extLst>
                <a:ext uri="{FF2B5EF4-FFF2-40B4-BE49-F238E27FC236}">
                  <a16:creationId xmlns:a16="http://schemas.microsoft.com/office/drawing/2014/main" id="{DC8CCB62-6869-6BBA-B589-7C0CA90E3279}"/>
                </a:ext>
              </a:extLst>
            </p:cNvPr>
            <p:cNvGrpSpPr/>
            <p:nvPr/>
          </p:nvGrpSpPr>
          <p:grpSpPr>
            <a:xfrm>
              <a:off x="2582260" y="4214216"/>
              <a:ext cx="888934" cy="831913"/>
              <a:chOff x="2414403" y="4095734"/>
              <a:chExt cx="888934" cy="831913"/>
            </a:xfrm>
            <a:grpFill/>
          </p:grpSpPr>
          <p:sp>
            <p:nvSpPr>
              <p:cNvPr id="82" name="四角形: 1 つの角を切り取る 81">
                <a:extLst>
                  <a:ext uri="{FF2B5EF4-FFF2-40B4-BE49-F238E27FC236}">
                    <a16:creationId xmlns:a16="http://schemas.microsoft.com/office/drawing/2014/main" id="{C17B1841-29CA-EEC1-D7FD-0901DF2446D6}"/>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12A2982B-45E8-FFF4-834C-EFAECB25DE8F}"/>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84" name="直線コネクタ 83">
                <a:extLst>
                  <a:ext uri="{FF2B5EF4-FFF2-40B4-BE49-F238E27FC236}">
                    <a16:creationId xmlns:a16="http://schemas.microsoft.com/office/drawing/2014/main" id="{9520B68C-4ED5-6DEA-3381-C1FA9657E208}"/>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5" name="直線コネクタ 84">
                <a:extLst>
                  <a:ext uri="{FF2B5EF4-FFF2-40B4-BE49-F238E27FC236}">
                    <a16:creationId xmlns:a16="http://schemas.microsoft.com/office/drawing/2014/main" id="{F11D064B-15C8-C474-F140-8D978569E8D6}"/>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CA8702B1-C466-84E7-6D56-9F398F058881}"/>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76" name="グループ化 75">
              <a:extLst>
                <a:ext uri="{FF2B5EF4-FFF2-40B4-BE49-F238E27FC236}">
                  <a16:creationId xmlns:a16="http://schemas.microsoft.com/office/drawing/2014/main" id="{32064EA6-B459-1AFC-FE01-7522C5E4F2C7}"/>
                </a:ext>
              </a:extLst>
            </p:cNvPr>
            <p:cNvGrpSpPr/>
            <p:nvPr/>
          </p:nvGrpSpPr>
          <p:grpSpPr>
            <a:xfrm>
              <a:off x="2795110" y="4323442"/>
              <a:ext cx="888934" cy="831913"/>
              <a:chOff x="2414403" y="4095734"/>
              <a:chExt cx="888934" cy="831913"/>
            </a:xfrm>
            <a:grpFill/>
          </p:grpSpPr>
          <p:sp>
            <p:nvSpPr>
              <p:cNvPr id="77" name="四角形: 1 つの角を切り取る 76">
                <a:extLst>
                  <a:ext uri="{FF2B5EF4-FFF2-40B4-BE49-F238E27FC236}">
                    <a16:creationId xmlns:a16="http://schemas.microsoft.com/office/drawing/2014/main" id="{C3485DE9-47E0-306D-C45A-D685817B7F7C}"/>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36135591-FD0C-C0A0-62F4-F9D91F8E5DDD}"/>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79" name="直線コネクタ 78">
                <a:extLst>
                  <a:ext uri="{FF2B5EF4-FFF2-40B4-BE49-F238E27FC236}">
                    <a16:creationId xmlns:a16="http://schemas.microsoft.com/office/drawing/2014/main" id="{09A87899-8845-D835-09C6-CA6DDE6F5592}"/>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0" name="直線コネクタ 79">
                <a:extLst>
                  <a:ext uri="{FF2B5EF4-FFF2-40B4-BE49-F238E27FC236}">
                    <a16:creationId xmlns:a16="http://schemas.microsoft.com/office/drawing/2014/main" id="{F26752B2-E8A5-221E-1168-ECBC02068A0A}"/>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1" name="直線コネクタ 80">
                <a:extLst>
                  <a:ext uri="{FF2B5EF4-FFF2-40B4-BE49-F238E27FC236}">
                    <a16:creationId xmlns:a16="http://schemas.microsoft.com/office/drawing/2014/main" id="{1AA6190D-DA87-6177-CF53-8F0B4403FED2}"/>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grpSp>
        <p:nvGrpSpPr>
          <p:cNvPr id="93" name="グループ化 92">
            <a:extLst>
              <a:ext uri="{FF2B5EF4-FFF2-40B4-BE49-F238E27FC236}">
                <a16:creationId xmlns:a16="http://schemas.microsoft.com/office/drawing/2014/main" id="{2EF52855-39EE-E11F-29DD-FF3070AA9C80}"/>
              </a:ext>
            </a:extLst>
          </p:cNvPr>
          <p:cNvGrpSpPr/>
          <p:nvPr/>
        </p:nvGrpSpPr>
        <p:grpSpPr>
          <a:xfrm>
            <a:off x="2791701" y="4341879"/>
            <a:ext cx="1269641" cy="1059621"/>
            <a:chOff x="2414403" y="4095734"/>
            <a:chExt cx="1269641" cy="1059621"/>
          </a:xfrm>
          <a:solidFill>
            <a:schemeClr val="accent3">
              <a:lumMod val="40000"/>
              <a:lumOff val="60000"/>
            </a:schemeClr>
          </a:solidFill>
        </p:grpSpPr>
        <p:grpSp>
          <p:nvGrpSpPr>
            <p:cNvPr id="94" name="グループ化 93">
              <a:extLst>
                <a:ext uri="{FF2B5EF4-FFF2-40B4-BE49-F238E27FC236}">
                  <a16:creationId xmlns:a16="http://schemas.microsoft.com/office/drawing/2014/main" id="{6A3276B0-248F-2DB8-7A4D-AFC37D0527CC}"/>
                </a:ext>
              </a:extLst>
            </p:cNvPr>
            <p:cNvGrpSpPr/>
            <p:nvPr/>
          </p:nvGrpSpPr>
          <p:grpSpPr>
            <a:xfrm>
              <a:off x="2414403" y="4095734"/>
              <a:ext cx="888934" cy="831913"/>
              <a:chOff x="2414403" y="4095734"/>
              <a:chExt cx="888934" cy="831913"/>
            </a:xfrm>
            <a:grpFill/>
          </p:grpSpPr>
          <p:sp>
            <p:nvSpPr>
              <p:cNvPr id="107" name="四角形: 1 つの角を切り取る 106">
                <a:extLst>
                  <a:ext uri="{FF2B5EF4-FFF2-40B4-BE49-F238E27FC236}">
                    <a16:creationId xmlns:a16="http://schemas.microsoft.com/office/drawing/2014/main" id="{A0321268-669F-B912-B0CB-6F8DD4A43C0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6EA366D8-9BA9-FE87-97E5-1F6B90346932}"/>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109" name="直線コネクタ 108">
                <a:extLst>
                  <a:ext uri="{FF2B5EF4-FFF2-40B4-BE49-F238E27FC236}">
                    <a16:creationId xmlns:a16="http://schemas.microsoft.com/office/drawing/2014/main" id="{A1221F72-6904-EDC6-E03E-887FB6A6AF2B}"/>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10" name="直線コネクタ 109">
                <a:extLst>
                  <a:ext uri="{FF2B5EF4-FFF2-40B4-BE49-F238E27FC236}">
                    <a16:creationId xmlns:a16="http://schemas.microsoft.com/office/drawing/2014/main" id="{C7F95D8B-35D6-9042-5028-AFF9155366BC}"/>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11" name="直線コネクタ 110">
                <a:extLst>
                  <a:ext uri="{FF2B5EF4-FFF2-40B4-BE49-F238E27FC236}">
                    <a16:creationId xmlns:a16="http://schemas.microsoft.com/office/drawing/2014/main" id="{34C4F771-D77C-30DA-42A4-E86FA351864B}"/>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95" name="グループ化 94">
              <a:extLst>
                <a:ext uri="{FF2B5EF4-FFF2-40B4-BE49-F238E27FC236}">
                  <a16:creationId xmlns:a16="http://schemas.microsoft.com/office/drawing/2014/main" id="{0C4006B1-B353-F402-5E42-70C6CA93B0C3}"/>
                </a:ext>
              </a:extLst>
            </p:cNvPr>
            <p:cNvGrpSpPr/>
            <p:nvPr/>
          </p:nvGrpSpPr>
          <p:grpSpPr>
            <a:xfrm>
              <a:off x="2582260" y="4214216"/>
              <a:ext cx="888934" cy="831913"/>
              <a:chOff x="2414403" y="4095734"/>
              <a:chExt cx="888934" cy="831913"/>
            </a:xfrm>
            <a:grpFill/>
          </p:grpSpPr>
          <p:sp>
            <p:nvSpPr>
              <p:cNvPr id="102" name="四角形: 1 つの角を切り取る 101">
                <a:extLst>
                  <a:ext uri="{FF2B5EF4-FFF2-40B4-BE49-F238E27FC236}">
                    <a16:creationId xmlns:a16="http://schemas.microsoft.com/office/drawing/2014/main" id="{BADEC420-2DD1-3818-803F-CAD951CA92C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3" name="テキスト ボックス 102">
                <a:extLst>
                  <a:ext uri="{FF2B5EF4-FFF2-40B4-BE49-F238E27FC236}">
                    <a16:creationId xmlns:a16="http://schemas.microsoft.com/office/drawing/2014/main" id="{F9F2A0A5-689C-52A4-7245-54102CE4DF30}"/>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104" name="直線コネクタ 103">
                <a:extLst>
                  <a:ext uri="{FF2B5EF4-FFF2-40B4-BE49-F238E27FC236}">
                    <a16:creationId xmlns:a16="http://schemas.microsoft.com/office/drawing/2014/main" id="{E5AAE996-B655-4399-9E3A-26542B19E7E9}"/>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5" name="直線コネクタ 104">
                <a:extLst>
                  <a:ext uri="{FF2B5EF4-FFF2-40B4-BE49-F238E27FC236}">
                    <a16:creationId xmlns:a16="http://schemas.microsoft.com/office/drawing/2014/main" id="{F3B63639-35A2-DE20-DEAF-A4F723F7DF53}"/>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9DFCBBDC-E95D-6D5C-44DE-D76B8AF4C46C}"/>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96" name="グループ化 95">
              <a:extLst>
                <a:ext uri="{FF2B5EF4-FFF2-40B4-BE49-F238E27FC236}">
                  <a16:creationId xmlns:a16="http://schemas.microsoft.com/office/drawing/2014/main" id="{18C5E522-A1B2-11D2-5747-A5DDF0258182}"/>
                </a:ext>
              </a:extLst>
            </p:cNvPr>
            <p:cNvGrpSpPr/>
            <p:nvPr/>
          </p:nvGrpSpPr>
          <p:grpSpPr>
            <a:xfrm>
              <a:off x="2795110" y="4323442"/>
              <a:ext cx="888934" cy="831913"/>
              <a:chOff x="2414403" y="4095734"/>
              <a:chExt cx="888934" cy="831913"/>
            </a:xfrm>
            <a:grpFill/>
          </p:grpSpPr>
          <p:sp>
            <p:nvSpPr>
              <p:cNvPr id="97" name="四角形: 1 つの角を切り取る 96">
                <a:extLst>
                  <a:ext uri="{FF2B5EF4-FFF2-40B4-BE49-F238E27FC236}">
                    <a16:creationId xmlns:a16="http://schemas.microsoft.com/office/drawing/2014/main" id="{93A8539D-D4BE-A674-ABBB-7ACFF54F3E4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5A5FA4C8-5EB0-6C60-5711-81BE60AEE234}"/>
                  </a:ext>
                </a:extLst>
              </p:cNvPr>
              <p:cNvSpPr txBox="1"/>
              <p:nvPr/>
            </p:nvSpPr>
            <p:spPr>
              <a:xfrm>
                <a:off x="2631786" y="4105394"/>
                <a:ext cx="513154" cy="369332"/>
              </a:xfrm>
              <a:prstGeom prst="rect">
                <a:avLst/>
              </a:prstGeom>
              <a:noFill/>
            </p:spPr>
            <p:txBody>
              <a:bodyPr wrap="none" rtlCol="0">
                <a:spAutoFit/>
              </a:bodyPr>
              <a:lstStyle/>
              <a:p>
                <a:r>
                  <a:rPr kumimoji="1" lang="en-US" altLang="ja-JP" dirty="0"/>
                  <a:t>Ver</a:t>
                </a:r>
                <a:endParaRPr kumimoji="1" lang="ja-JP" altLang="en-US" dirty="0"/>
              </a:p>
            </p:txBody>
          </p:sp>
          <p:cxnSp>
            <p:nvCxnSpPr>
              <p:cNvPr id="99" name="直線コネクタ 98">
                <a:extLst>
                  <a:ext uri="{FF2B5EF4-FFF2-40B4-BE49-F238E27FC236}">
                    <a16:creationId xmlns:a16="http://schemas.microsoft.com/office/drawing/2014/main" id="{B10CC09F-43F3-A3DA-DE87-929C7EF57B13}"/>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0" name="直線コネクタ 99">
                <a:extLst>
                  <a:ext uri="{FF2B5EF4-FFF2-40B4-BE49-F238E27FC236}">
                    <a16:creationId xmlns:a16="http://schemas.microsoft.com/office/drawing/2014/main" id="{0D5B8D79-8BD1-01BE-20BF-BE9F69437662}"/>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1" name="直線コネクタ 100">
                <a:extLst>
                  <a:ext uri="{FF2B5EF4-FFF2-40B4-BE49-F238E27FC236}">
                    <a16:creationId xmlns:a16="http://schemas.microsoft.com/office/drawing/2014/main" id="{2C248DBE-7AAE-28F1-9824-EA87C3F32491}"/>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10" name="スライド番号プレースホルダー 9">
            <a:extLst>
              <a:ext uri="{FF2B5EF4-FFF2-40B4-BE49-F238E27FC236}">
                <a16:creationId xmlns:a16="http://schemas.microsoft.com/office/drawing/2014/main" id="{25CF6095-A39B-5DDF-D144-9ED6E46B3334}"/>
              </a:ext>
            </a:extLst>
          </p:cNvPr>
          <p:cNvSpPr>
            <a:spLocks noGrp="1"/>
          </p:cNvSpPr>
          <p:nvPr>
            <p:ph type="sldNum" sz="quarter" idx="12"/>
          </p:nvPr>
        </p:nvSpPr>
        <p:spPr/>
        <p:txBody>
          <a:bodyPr/>
          <a:lstStyle/>
          <a:p>
            <a:fld id="{551EBEEC-6B4F-46BB-A9ED-1DC96FDC3EDD}" type="slidenum">
              <a:rPr kumimoji="1" lang="ja-JP" altLang="en-US" smtClean="0"/>
              <a:t>15</a:t>
            </a:fld>
            <a:endParaRPr kumimoji="1" lang="ja-JP" altLang="en-US"/>
          </a:p>
        </p:txBody>
      </p:sp>
    </p:spTree>
    <p:extLst>
      <p:ext uri="{BB962C8B-B14F-4D97-AF65-F5344CB8AC3E}">
        <p14:creationId xmlns:p14="http://schemas.microsoft.com/office/powerpoint/2010/main" val="3664523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70A64-CD6B-2ADE-3438-028D2577CC33}"/>
              </a:ext>
            </a:extLst>
          </p:cNvPr>
          <p:cNvSpPr>
            <a:spLocks noGrp="1"/>
          </p:cNvSpPr>
          <p:nvPr>
            <p:ph type="title"/>
          </p:nvPr>
        </p:nvSpPr>
        <p:spPr/>
        <p:txBody>
          <a:bodyPr/>
          <a:lstStyle/>
          <a:p>
            <a:r>
              <a:rPr lang="ja-JP" altLang="en-US" dirty="0"/>
              <a:t>前処理</a:t>
            </a:r>
            <a:r>
              <a:rPr lang="en-US" altLang="ja-JP" dirty="0"/>
              <a:t>1</a:t>
            </a:r>
            <a:r>
              <a:rPr lang="ja-JP" altLang="en-US" dirty="0"/>
              <a:t>　プラグイン互換性評価：</a:t>
            </a:r>
            <a:r>
              <a:rPr lang="en-US" altLang="ja-JP" dirty="0" err="1"/>
              <a:t>Gemfile</a:t>
            </a:r>
            <a:endParaRPr kumimoji="1" lang="ja-JP" altLang="en-US" dirty="0"/>
          </a:p>
        </p:txBody>
      </p:sp>
      <p:sp>
        <p:nvSpPr>
          <p:cNvPr id="3" name="コンテンツ プレースホルダー 2">
            <a:extLst>
              <a:ext uri="{FF2B5EF4-FFF2-40B4-BE49-F238E27FC236}">
                <a16:creationId xmlns:a16="http://schemas.microsoft.com/office/drawing/2014/main" id="{55BAA758-26E4-1027-2B83-4E0B82CE8299}"/>
              </a:ext>
            </a:extLst>
          </p:cNvPr>
          <p:cNvSpPr>
            <a:spLocks noGrp="1"/>
          </p:cNvSpPr>
          <p:nvPr>
            <p:ph idx="1"/>
          </p:nvPr>
        </p:nvSpPr>
        <p:spPr>
          <a:xfrm>
            <a:off x="528000" y="1728000"/>
            <a:ext cx="10680774" cy="4734000"/>
          </a:xfrm>
        </p:spPr>
        <p:txBody>
          <a:bodyPr/>
          <a:lstStyle/>
          <a:p>
            <a:r>
              <a:rPr lang="en-US" altLang="ja-JP" dirty="0"/>
              <a:t>Ruby</a:t>
            </a:r>
            <a:r>
              <a:rPr lang="ja-JP" altLang="en-US" dirty="0"/>
              <a:t>のソフトウェアが依存するライブラリとバージョン制約が</a:t>
            </a:r>
            <a:br>
              <a:rPr lang="en-US" altLang="ja-JP" dirty="0"/>
            </a:br>
            <a:r>
              <a:rPr lang="ja-JP" altLang="en-US" dirty="0"/>
              <a:t>書かれたファイル</a:t>
            </a:r>
            <a:endParaRPr lang="en-US" altLang="ja-JP" dirty="0"/>
          </a:p>
          <a:p>
            <a:r>
              <a:rPr lang="en-US" altLang="ja-JP" dirty="0" err="1">
                <a:latin typeface="Consolas" panose="020B0609020204030204" pitchFamily="49" charset="0"/>
              </a:rPr>
              <a:t>Gemfile</a:t>
            </a:r>
            <a:r>
              <a:rPr lang="ja-JP" altLang="en-US" dirty="0">
                <a:latin typeface="Consolas" panose="020B0609020204030204" pitchFamily="49" charset="0"/>
              </a:rPr>
              <a:t>を解析することで互換性評価値</a:t>
            </a:r>
            <a:br>
              <a:rPr lang="en-US" altLang="ja-JP" dirty="0">
                <a:latin typeface="Consolas" panose="020B0609020204030204" pitchFamily="49" charset="0"/>
              </a:rPr>
            </a:br>
            <a:r>
              <a:rPr lang="ja-JP" altLang="en-US" dirty="0">
                <a:latin typeface="Consolas" panose="020B0609020204030204" pitchFamily="49" charset="0"/>
              </a:rPr>
              <a:t>を算出する</a:t>
            </a:r>
            <a:endParaRPr lang="en-US" altLang="ja-JP" dirty="0">
              <a:latin typeface="Consolas" panose="020B0609020204030204" pitchFamily="49" charset="0"/>
            </a:endParaRPr>
          </a:p>
          <a:p>
            <a:endParaRPr lang="en-US" altLang="ja-JP" dirty="0">
              <a:latin typeface="Consolas" panose="020B0609020204030204" pitchFamily="49" charset="0"/>
            </a:endParaRPr>
          </a:p>
          <a:p>
            <a:r>
              <a:rPr kumimoji="1" lang="ja-JP" altLang="en-US" dirty="0">
                <a:latin typeface="Consolas" panose="020B0609020204030204" pitchFamily="49" charset="0"/>
              </a:rPr>
              <a:t>以下の行は</a:t>
            </a:r>
            <a:endParaRPr kumimoji="1" lang="en-US" altLang="ja-JP" dirty="0">
              <a:latin typeface="Consolas" panose="020B0609020204030204" pitchFamily="49" charset="0"/>
            </a:endParaRPr>
          </a:p>
          <a:p>
            <a:pPr lvl="1"/>
            <a:r>
              <a:rPr lang="ja-JP" altLang="en-US" dirty="0">
                <a:latin typeface="Consolas" panose="020B0609020204030204" pitchFamily="49" charset="0"/>
              </a:rPr>
              <a:t>依存するライブラリとして</a:t>
            </a:r>
            <a:r>
              <a:rPr lang="en-US" altLang="ja-JP" dirty="0" err="1">
                <a:latin typeface="Consolas" panose="020B0609020204030204" pitchFamily="49" charset="0"/>
              </a:rPr>
              <a:t>cofee</a:t>
            </a:r>
            <a:r>
              <a:rPr lang="en-US" altLang="ja-JP" dirty="0">
                <a:latin typeface="Consolas" panose="020B0609020204030204" pitchFamily="49" charset="0"/>
              </a:rPr>
              <a:t>-script</a:t>
            </a:r>
            <a:br>
              <a:rPr lang="en-US" altLang="ja-JP" dirty="0">
                <a:latin typeface="Consolas" panose="020B0609020204030204" pitchFamily="49" charset="0"/>
              </a:rPr>
            </a:br>
            <a:r>
              <a:rPr lang="ja-JP" altLang="en-US" dirty="0">
                <a:latin typeface="Consolas" panose="020B0609020204030204" pitchFamily="49" charset="0"/>
              </a:rPr>
              <a:t>バージョン制約として</a:t>
            </a:r>
            <a:br>
              <a:rPr lang="en-US" altLang="ja-JP" dirty="0">
                <a:latin typeface="Consolas" panose="020B0609020204030204" pitchFamily="49" charset="0"/>
              </a:rPr>
            </a:br>
            <a:r>
              <a:rPr lang="en-US" altLang="ja-JP" dirty="0">
                <a:latin typeface="Consolas" panose="020B0609020204030204" pitchFamily="49" charset="0"/>
              </a:rPr>
              <a:t>2.4.1</a:t>
            </a:r>
            <a:r>
              <a:rPr lang="ja-JP" altLang="en-US" dirty="0">
                <a:latin typeface="Consolas" panose="020B0609020204030204" pitchFamily="49" charset="0"/>
              </a:rPr>
              <a:t>以上、</a:t>
            </a:r>
            <a:r>
              <a:rPr lang="en-US" altLang="ja-JP" dirty="0">
                <a:latin typeface="Consolas" panose="020B0609020204030204" pitchFamily="49" charset="0"/>
              </a:rPr>
              <a:t>2.4.2</a:t>
            </a:r>
            <a:r>
              <a:rPr lang="ja-JP" altLang="en-US" dirty="0">
                <a:latin typeface="Consolas" panose="020B0609020204030204" pitchFamily="49" charset="0"/>
              </a:rPr>
              <a:t>未満が指定されている例</a:t>
            </a:r>
            <a:br>
              <a:rPr lang="en-US" altLang="ja-JP" dirty="0">
                <a:latin typeface="Consolas" panose="020B0609020204030204" pitchFamily="49" charset="0"/>
              </a:rPr>
            </a:br>
            <a:endParaRPr kumimoji="1" lang="ja-JP" altLang="en-US" dirty="0">
              <a:latin typeface="Consolas" panose="020B0609020204030204" pitchFamily="49" charset="0"/>
            </a:endParaRPr>
          </a:p>
          <a:p>
            <a:endParaRPr kumimoji="1" lang="ja-JP" altLang="en-US" dirty="0"/>
          </a:p>
        </p:txBody>
      </p:sp>
      <p:sp>
        <p:nvSpPr>
          <p:cNvPr id="4" name="テキスト ボックス 3">
            <a:extLst>
              <a:ext uri="{FF2B5EF4-FFF2-40B4-BE49-F238E27FC236}">
                <a16:creationId xmlns:a16="http://schemas.microsoft.com/office/drawing/2014/main" id="{E2EE35DA-8919-67F5-5D2A-F09A0051BB79}"/>
              </a:ext>
            </a:extLst>
          </p:cNvPr>
          <p:cNvSpPr txBox="1"/>
          <p:nvPr/>
        </p:nvSpPr>
        <p:spPr>
          <a:xfrm>
            <a:off x="738658" y="6094782"/>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フリーフォーム: 図形 4">
            <a:extLst>
              <a:ext uri="{FF2B5EF4-FFF2-40B4-BE49-F238E27FC236}">
                <a16:creationId xmlns:a16="http://schemas.microsoft.com/office/drawing/2014/main" id="{E4F6C55B-A967-8406-7AB6-A11FE246B876}"/>
              </a:ext>
            </a:extLst>
          </p:cNvPr>
          <p:cNvSpPr/>
          <p:nvPr/>
        </p:nvSpPr>
        <p:spPr>
          <a:xfrm>
            <a:off x="8033455" y="2984091"/>
            <a:ext cx="3983642" cy="3873909"/>
          </a:xfrm>
          <a:custGeom>
            <a:avLst/>
            <a:gdLst>
              <a:gd name="connsiteX0" fmla="*/ 0 w 5629548"/>
              <a:gd name="connsiteY0" fmla="*/ 0 h 3268984"/>
              <a:gd name="connsiteX1" fmla="*/ 5629548 w 5629548"/>
              <a:gd name="connsiteY1" fmla="*/ 0 h 3268984"/>
              <a:gd name="connsiteX2" fmla="*/ 5629548 w 5629548"/>
              <a:gd name="connsiteY2" fmla="*/ 2946940 h 3268984"/>
              <a:gd name="connsiteX3" fmla="*/ 5508069 w 5629548"/>
              <a:gd name="connsiteY3" fmla="*/ 2932020 h 3268984"/>
              <a:gd name="connsiteX4" fmla="*/ 117854 w 5629548"/>
              <a:gd name="connsiteY4" fmla="*/ 3266380 h 3268984"/>
              <a:gd name="connsiteX5" fmla="*/ 0 w 5629548"/>
              <a:gd name="connsiteY5" fmla="*/ 3268984 h 3268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29548" h="3268984">
                <a:moveTo>
                  <a:pt x="0" y="0"/>
                </a:moveTo>
                <a:lnTo>
                  <a:pt x="5629548" y="0"/>
                </a:lnTo>
                <a:lnTo>
                  <a:pt x="5629548" y="2946940"/>
                </a:lnTo>
                <a:lnTo>
                  <a:pt x="5508069" y="2932020"/>
                </a:lnTo>
                <a:cubicBezTo>
                  <a:pt x="2859761" y="2626941"/>
                  <a:pt x="2606492" y="3192177"/>
                  <a:pt x="117854" y="3266380"/>
                </a:cubicBezTo>
                <a:lnTo>
                  <a:pt x="0" y="3268984"/>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r>
              <a:rPr lang="en-US" altLang="ja-JP" sz="1100" b="0" dirty="0">
                <a:solidFill>
                  <a:srgbClr val="9CDCFE"/>
                </a:solidFill>
                <a:effectLst/>
                <a:latin typeface="Consolas" panose="020B0609020204030204" pitchFamily="49" charset="0"/>
              </a:rPr>
              <a:t>source</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'https://rubygems.org'</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uglifier</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'coffee-script'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2.4.1'</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'sass'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3.5.1’</a:t>
            </a:r>
            <a:endParaRPr lang="en-US" altLang="ja-JP" sz="1100" dirty="0">
              <a:solidFill>
                <a:srgbClr val="CCCCCC"/>
              </a:solidFill>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'pundit'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1.1.0'</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therubyracer</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:platform</a:t>
            </a:r>
            <a:r>
              <a:rPr lang="en-US" altLang="ja-JP" sz="1100" b="0" dirty="0">
                <a:solidFill>
                  <a:srgbClr val="CCCCCC"/>
                </a:solidFill>
                <a:effectLst/>
                <a:latin typeface="Consolas" panose="020B0609020204030204" pitchFamily="49" charset="0"/>
              </a:rPr>
              <a:t> =&gt; </a:t>
            </a:r>
            <a:r>
              <a:rPr lang="en-US" altLang="ja-JP" sz="1100" b="0" dirty="0">
                <a:solidFill>
                  <a:srgbClr val="569CD6"/>
                </a:solidFill>
                <a:effectLst/>
                <a:latin typeface="Consolas" panose="020B0609020204030204" pitchFamily="49" charset="0"/>
              </a:rPr>
              <a:t>:ruby</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'slim'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3.0.8'</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js</a:t>
            </a:r>
            <a:r>
              <a:rPr lang="en-US" altLang="ja-JP" sz="1100" b="0" dirty="0">
                <a:solidFill>
                  <a:srgbClr val="CE9178"/>
                </a:solidFill>
                <a:effectLst/>
                <a:latin typeface="Consolas" panose="020B0609020204030204" pitchFamily="49" charset="0"/>
              </a:rPr>
              <a:t>-routes'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1.3'</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momentjs</a:t>
            </a:r>
            <a:r>
              <a:rPr lang="en-US" altLang="ja-JP" sz="1100" b="0" dirty="0">
                <a:solidFill>
                  <a:srgbClr val="CE9178"/>
                </a:solidFill>
                <a:effectLst/>
                <a:latin typeface="Consolas" panose="020B0609020204030204" pitchFamily="49" charset="0"/>
              </a:rPr>
              <a:t>-rails'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2.10.7'</a:t>
            </a:r>
            <a:endParaRPr lang="en-US" altLang="ja-JP" sz="1100" b="0" dirty="0">
              <a:solidFill>
                <a:srgbClr val="CCCCCC"/>
              </a:solidFill>
              <a:effectLst/>
              <a:latin typeface="Consolas" panose="020B0609020204030204" pitchFamily="49" charset="0"/>
            </a:endParaRPr>
          </a:p>
          <a:p>
            <a:br>
              <a:rPr lang="en-US" altLang="ja-JP" sz="1100" b="0" dirty="0">
                <a:solidFill>
                  <a:srgbClr val="CCCCCC"/>
                </a:solidFill>
                <a:effectLst/>
                <a:latin typeface="Consolas" panose="020B0609020204030204" pitchFamily="49" charset="0"/>
              </a:rPr>
            </a:b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rswag</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'&lt;2.0'</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rspec</a:t>
            </a:r>
            <a:r>
              <a:rPr lang="en-US" altLang="ja-JP" sz="1100" b="0" dirty="0">
                <a:solidFill>
                  <a:srgbClr val="CE9178"/>
                </a:solidFill>
                <a:effectLst/>
                <a:latin typeface="Consolas" panose="020B0609020204030204" pitchFamily="49" charset="0"/>
              </a:rPr>
              <a:t>-core'</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rqrcode</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0.10.1'</a:t>
            </a:r>
            <a:br>
              <a:rPr lang="en-US" altLang="ja-JP" sz="1100" b="0" dirty="0">
                <a:solidFill>
                  <a:srgbClr val="CCCCCC"/>
                </a:solidFill>
                <a:effectLst/>
                <a:latin typeface="Consolas" panose="020B0609020204030204" pitchFamily="49" charset="0"/>
              </a:rPr>
            </a:br>
            <a:r>
              <a:rPr lang="en-US" altLang="ja-JP" sz="1100" b="0" dirty="0">
                <a:solidFill>
                  <a:srgbClr val="9CDCFE"/>
                </a:solidFill>
                <a:effectLst/>
                <a:latin typeface="Consolas" panose="020B0609020204030204" pitchFamily="49" charset="0"/>
              </a:rPr>
              <a:t>group</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:development</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:test</a:t>
            </a:r>
            <a:r>
              <a:rPr lang="en-US" altLang="ja-JP" sz="1100" b="0" dirty="0">
                <a:solidFill>
                  <a:srgbClr val="CCCCCC"/>
                </a:solidFill>
                <a:effectLst/>
                <a:latin typeface="Consolas" panose="020B0609020204030204" pitchFamily="49" charset="0"/>
              </a:rPr>
              <a:t> </a:t>
            </a:r>
            <a:r>
              <a:rPr lang="en-US" altLang="ja-JP" sz="1100" b="0" dirty="0">
                <a:solidFill>
                  <a:srgbClr val="C586C0"/>
                </a:solidFill>
                <a:effectLst/>
                <a:latin typeface="Consolas" panose="020B0609020204030204" pitchFamily="49" charset="0"/>
              </a:rPr>
              <a:t>do</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rspec</a:t>
            </a:r>
            <a:r>
              <a:rPr lang="en-US" altLang="ja-JP" sz="1100" b="0" dirty="0">
                <a:solidFill>
                  <a:srgbClr val="CE9178"/>
                </a:solidFill>
                <a:effectLst/>
                <a:latin typeface="Consolas" panose="020B0609020204030204" pitchFamily="49" charset="0"/>
              </a:rPr>
              <a:t>-rails'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3.5.2'</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factory_bot_rails</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'&lt; 5.0'</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zonebie</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timecop</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'faker'</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'1.7.3'</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database_cleaner</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586C0"/>
                </a:solidFill>
                <a:effectLst/>
                <a:latin typeface="Consolas" panose="020B0609020204030204" pitchFamily="49" charset="0"/>
              </a:rPr>
              <a:t>end</a:t>
            </a:r>
            <a:br>
              <a:rPr lang="en-US" altLang="ja-JP" sz="1100" b="0" dirty="0">
                <a:solidFill>
                  <a:srgbClr val="CCCCCC"/>
                </a:solidFill>
                <a:effectLst/>
                <a:latin typeface="Consolas" panose="020B0609020204030204" pitchFamily="49" charset="0"/>
              </a:rPr>
            </a:br>
            <a:r>
              <a:rPr lang="en-US" altLang="ja-JP" sz="1100" b="0" dirty="0">
                <a:solidFill>
                  <a:srgbClr val="C586C0"/>
                </a:solidFill>
                <a:effectLst/>
                <a:latin typeface="Consolas" panose="020B0609020204030204" pitchFamily="49" charset="0"/>
              </a:rPr>
              <a:t>if</a:t>
            </a:r>
            <a:r>
              <a:rPr lang="en-US" altLang="ja-JP" sz="1100" b="0" dirty="0">
                <a:solidFill>
                  <a:srgbClr val="CCCCCC"/>
                </a:solidFill>
                <a:effectLst/>
                <a:latin typeface="Consolas" panose="020B0609020204030204" pitchFamily="49" charset="0"/>
              </a:rPr>
              <a:t> </a:t>
            </a:r>
            <a:r>
              <a:rPr lang="en-US" altLang="ja-JP" sz="1100" b="0" dirty="0">
                <a:solidFill>
                  <a:srgbClr val="4FC1FF"/>
                </a:solidFill>
                <a:effectLst/>
                <a:latin typeface="Consolas" panose="020B0609020204030204" pitchFamily="49" charset="0"/>
              </a:rPr>
              <a:t>RUBY_VERSION</a:t>
            </a:r>
            <a:r>
              <a:rPr lang="en-US" altLang="ja-JP" sz="1100" b="0" dirty="0">
                <a:solidFill>
                  <a:srgbClr val="CCCCCC"/>
                </a:solidFill>
                <a:effectLst/>
                <a:latin typeface="Consolas" panose="020B0609020204030204" pitchFamily="49" charset="0"/>
              </a:rPr>
              <a:t> </a:t>
            </a:r>
            <a:r>
              <a:rPr lang="en-US" altLang="ja-JP" sz="1100" b="0" dirty="0">
                <a:solidFill>
                  <a:srgbClr val="D4D4D4"/>
                </a:solidFill>
                <a:effectLst/>
                <a:latin typeface="Consolas" panose="020B0609020204030204" pitchFamily="49" charset="0"/>
              </a:rPr>
              <a:t>&lt;</a:t>
            </a:r>
            <a:r>
              <a:rPr lang="en-US" altLang="ja-JP" sz="1100" b="0" dirty="0">
                <a:solidFill>
                  <a:srgbClr val="CCCCCC"/>
                </a:solidFill>
                <a:effectLst/>
                <a:latin typeface="Consolas" panose="020B0609020204030204" pitchFamily="49" charset="0"/>
              </a:rPr>
              <a:t> </a:t>
            </a:r>
            <a:br>
              <a:rPr lang="en-US" altLang="ja-JP" sz="1050" b="0" dirty="0">
                <a:solidFill>
                  <a:srgbClr val="CCCCCC"/>
                </a:solidFill>
                <a:effectLst/>
                <a:latin typeface="Consolas" panose="020B0609020204030204" pitchFamily="49" charset="0"/>
              </a:rPr>
            </a:br>
            <a:endParaRPr lang="en-US" altLang="ja-JP" sz="1050" b="0" dirty="0">
              <a:solidFill>
                <a:srgbClr val="CCCCCC"/>
              </a:solidFill>
              <a:effectLst/>
              <a:latin typeface="Consolas" panose="020B0609020204030204" pitchFamily="49" charset="0"/>
            </a:endParaRPr>
          </a:p>
        </p:txBody>
      </p:sp>
      <p:sp>
        <p:nvSpPr>
          <p:cNvPr id="6" name="矢印: 右 5">
            <a:extLst>
              <a:ext uri="{FF2B5EF4-FFF2-40B4-BE49-F238E27FC236}">
                <a16:creationId xmlns:a16="http://schemas.microsoft.com/office/drawing/2014/main" id="{53C94612-CC6E-8632-8E33-184C2CB2D26F}"/>
              </a:ext>
            </a:extLst>
          </p:cNvPr>
          <p:cNvSpPr/>
          <p:nvPr/>
        </p:nvSpPr>
        <p:spPr>
          <a:xfrm rot="6617912">
            <a:off x="6350928" y="4746260"/>
            <a:ext cx="2757222" cy="279395"/>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4C3C048F-CE1C-E03B-FE8D-F385DC679C98}"/>
              </a:ext>
            </a:extLst>
          </p:cNvPr>
          <p:cNvSpPr txBox="1"/>
          <p:nvPr/>
        </p:nvSpPr>
        <p:spPr>
          <a:xfrm>
            <a:off x="7399666" y="2522426"/>
            <a:ext cx="4852622" cy="461665"/>
          </a:xfrm>
          <a:prstGeom prst="rect">
            <a:avLst/>
          </a:prstGeom>
          <a:noFill/>
        </p:spPr>
        <p:txBody>
          <a:bodyPr wrap="square">
            <a:spAutoFit/>
          </a:bodyPr>
          <a:lstStyle/>
          <a:p>
            <a:r>
              <a:rPr lang="en-US" altLang="ja-JP" sz="2400" dirty="0"/>
              <a:t>redmine_hourglass-1.1.0</a:t>
            </a:r>
            <a:r>
              <a:rPr lang="ja-JP" altLang="en-US" sz="2400" dirty="0"/>
              <a:t>の</a:t>
            </a:r>
            <a:r>
              <a:rPr lang="en-US" altLang="ja-JP" sz="2400" dirty="0" err="1"/>
              <a:t>Gemfile</a:t>
            </a:r>
            <a:endParaRPr lang="ja-JP" altLang="en-US" sz="2400" dirty="0"/>
          </a:p>
        </p:txBody>
      </p:sp>
      <p:sp>
        <p:nvSpPr>
          <p:cNvPr id="7" name="スライド番号プレースホルダー 6">
            <a:extLst>
              <a:ext uri="{FF2B5EF4-FFF2-40B4-BE49-F238E27FC236}">
                <a16:creationId xmlns:a16="http://schemas.microsoft.com/office/drawing/2014/main" id="{D3DE4F68-2390-609B-B6A9-77877D6232D5}"/>
              </a:ext>
            </a:extLst>
          </p:cNvPr>
          <p:cNvSpPr>
            <a:spLocks noGrp="1"/>
          </p:cNvSpPr>
          <p:nvPr>
            <p:ph type="sldNum" sz="quarter" idx="12"/>
          </p:nvPr>
        </p:nvSpPr>
        <p:spPr/>
        <p:txBody>
          <a:bodyPr/>
          <a:lstStyle/>
          <a:p>
            <a:fld id="{551EBEEC-6B4F-46BB-A9ED-1DC96FDC3EDD}" type="slidenum">
              <a:rPr kumimoji="1" lang="ja-JP" altLang="en-US" smtClean="0"/>
              <a:t>16</a:t>
            </a:fld>
            <a:endParaRPr kumimoji="1" lang="ja-JP" altLang="en-US"/>
          </a:p>
        </p:txBody>
      </p:sp>
    </p:spTree>
    <p:extLst>
      <p:ext uri="{BB962C8B-B14F-4D97-AF65-F5344CB8AC3E}">
        <p14:creationId xmlns:p14="http://schemas.microsoft.com/office/powerpoint/2010/main" val="1573452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85541-54EE-B1E5-3D79-FD1CA8FEB9F8}"/>
              </a:ext>
            </a:extLst>
          </p:cNvPr>
          <p:cNvSpPr>
            <a:spLocks noGrp="1"/>
          </p:cNvSpPr>
          <p:nvPr>
            <p:ph type="title"/>
          </p:nvPr>
        </p:nvSpPr>
        <p:spPr/>
        <p:txBody>
          <a:bodyPr/>
          <a:lstStyle/>
          <a:p>
            <a:r>
              <a:rPr lang="ja-JP" altLang="en-US" dirty="0"/>
              <a:t>前処理</a:t>
            </a:r>
            <a:r>
              <a:rPr lang="en-US" altLang="ja-JP" dirty="0"/>
              <a:t>1</a:t>
            </a:r>
            <a:r>
              <a:rPr lang="ja-JP" altLang="en-US" dirty="0"/>
              <a:t>　プラグイン</a:t>
            </a:r>
            <a:r>
              <a:rPr lang="en-US" altLang="ja-JP" dirty="0"/>
              <a:t>-</a:t>
            </a:r>
            <a:r>
              <a:rPr lang="ja-JP" altLang="en-US" dirty="0"/>
              <a:t>プラグイン間互換性評価値</a:t>
            </a:r>
            <a:endParaRPr kumimoji="1" lang="ja-JP" altLang="en-US" dirty="0"/>
          </a:p>
        </p:txBody>
      </p:sp>
      <p:sp>
        <p:nvSpPr>
          <p:cNvPr id="3" name="コンテンツ プレースホルダー 2">
            <a:extLst>
              <a:ext uri="{FF2B5EF4-FFF2-40B4-BE49-F238E27FC236}">
                <a16:creationId xmlns:a16="http://schemas.microsoft.com/office/drawing/2014/main" id="{394628A1-331C-8098-7BE8-EA692135CCF1}"/>
              </a:ext>
            </a:extLst>
          </p:cNvPr>
          <p:cNvSpPr>
            <a:spLocks noGrp="1"/>
          </p:cNvSpPr>
          <p:nvPr>
            <p:ph idx="1"/>
          </p:nvPr>
        </p:nvSpPr>
        <p:spPr/>
        <p:txBody>
          <a:bodyPr/>
          <a:lstStyle/>
          <a:p>
            <a:r>
              <a:rPr kumimoji="1" lang="ja-JP" altLang="en-US" dirty="0"/>
              <a:t>プラグインとライブラリの</a:t>
            </a:r>
            <a:r>
              <a:rPr lang="ja-JP" altLang="en-US" dirty="0"/>
              <a:t>互換性</a:t>
            </a:r>
            <a:r>
              <a:rPr kumimoji="1" lang="ja-JP" altLang="en-US" dirty="0"/>
              <a:t>について評価した値</a:t>
            </a:r>
            <a:endParaRPr kumimoji="1" lang="en-US" altLang="ja-JP" dirty="0"/>
          </a:p>
          <a:p>
            <a:r>
              <a:rPr kumimoji="1" lang="ja-JP" altLang="en-US" dirty="0"/>
              <a:t>取得方法</a:t>
            </a:r>
            <a:endParaRPr kumimoji="1" lang="en-US" altLang="ja-JP" dirty="0"/>
          </a:p>
          <a:p>
            <a:pPr lvl="1"/>
            <a:r>
              <a:rPr kumimoji="1" lang="ja-JP" altLang="en-US" dirty="0"/>
              <a:t>プラグインの</a:t>
            </a:r>
            <a:r>
              <a:rPr kumimoji="1" lang="en-US" altLang="ja-JP" dirty="0" err="1"/>
              <a:t>Gemfile</a:t>
            </a:r>
            <a:r>
              <a:rPr kumimoji="1" lang="ja-JP" altLang="en-US" dirty="0"/>
              <a:t>と利用可能なライブラリのバージョンを解析</a:t>
            </a:r>
            <a:endParaRPr kumimoji="1" lang="en-US" altLang="ja-JP" dirty="0"/>
          </a:p>
          <a:p>
            <a:r>
              <a:rPr lang="ja-JP" altLang="en-US" dirty="0"/>
              <a:t>与えられる値</a:t>
            </a:r>
            <a:endParaRPr lang="en-US" altLang="ja-JP" dirty="0"/>
          </a:p>
          <a:p>
            <a:pPr lvl="1"/>
            <a:r>
              <a:rPr kumimoji="1" lang="ja-JP" altLang="en-US" dirty="0"/>
              <a:t>互換性のあるバージョン組み合わせ：１</a:t>
            </a:r>
            <a:endParaRPr kumimoji="1" lang="en-US" altLang="ja-JP" dirty="0"/>
          </a:p>
          <a:p>
            <a:pPr lvl="1"/>
            <a:r>
              <a:rPr lang="ja-JP" altLang="en-US" dirty="0"/>
              <a:t>互換性のないバージョン組み合わせ：０</a:t>
            </a:r>
            <a:endParaRPr kumimoji="1" lang="ja-JP" altLang="en-US" dirty="0"/>
          </a:p>
        </p:txBody>
      </p:sp>
      <p:sp>
        <p:nvSpPr>
          <p:cNvPr id="4" name="スライド番号プレースホルダー 3">
            <a:extLst>
              <a:ext uri="{FF2B5EF4-FFF2-40B4-BE49-F238E27FC236}">
                <a16:creationId xmlns:a16="http://schemas.microsoft.com/office/drawing/2014/main" id="{0A5A697B-795F-3027-4F95-34AAF32D6CB5}"/>
              </a:ext>
            </a:extLst>
          </p:cNvPr>
          <p:cNvSpPr>
            <a:spLocks noGrp="1"/>
          </p:cNvSpPr>
          <p:nvPr>
            <p:ph type="sldNum" sz="quarter" idx="12"/>
          </p:nvPr>
        </p:nvSpPr>
        <p:spPr/>
        <p:txBody>
          <a:bodyPr/>
          <a:lstStyle/>
          <a:p>
            <a:fld id="{551EBEEC-6B4F-46BB-A9ED-1DC96FDC3EDD}" type="slidenum">
              <a:rPr kumimoji="1" lang="ja-JP" altLang="en-US" smtClean="0"/>
              <a:t>17</a:t>
            </a:fld>
            <a:endParaRPr kumimoji="1" lang="ja-JP" altLang="en-US"/>
          </a:p>
        </p:txBody>
      </p:sp>
    </p:spTree>
    <p:extLst>
      <p:ext uri="{BB962C8B-B14F-4D97-AF65-F5344CB8AC3E}">
        <p14:creationId xmlns:p14="http://schemas.microsoft.com/office/powerpoint/2010/main" val="2590866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5DE5F-4BBE-8744-FFF4-B435684645CF}"/>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プラグイン互換性評価：入出力</a:t>
            </a:r>
          </a:p>
        </p:txBody>
      </p:sp>
      <p:sp>
        <p:nvSpPr>
          <p:cNvPr id="3" name="コンテンツ プレースホルダー 2">
            <a:extLst>
              <a:ext uri="{FF2B5EF4-FFF2-40B4-BE49-F238E27FC236}">
                <a16:creationId xmlns:a16="http://schemas.microsoft.com/office/drawing/2014/main" id="{D5ED6F77-2C86-2FC4-9245-9E5597D03B40}"/>
              </a:ext>
            </a:extLst>
          </p:cNvPr>
          <p:cNvSpPr>
            <a:spLocks noGrp="1"/>
          </p:cNvSpPr>
          <p:nvPr>
            <p:ph idx="1"/>
          </p:nvPr>
        </p:nvSpPr>
        <p:spPr/>
        <p:txBody>
          <a:bodyPr/>
          <a:lstStyle/>
          <a:p>
            <a:r>
              <a:rPr kumimoji="1" lang="ja-JP" altLang="en-US" dirty="0"/>
              <a:t>プラグイン</a:t>
            </a:r>
            <a:r>
              <a:rPr kumimoji="1" lang="en-US" altLang="ja-JP" dirty="0"/>
              <a:t>redmine_hourglass1.1.0</a:t>
            </a:r>
            <a:r>
              <a:rPr kumimoji="1" lang="ja-JP" altLang="en-US" dirty="0"/>
              <a:t>とライブラリ</a:t>
            </a:r>
            <a:r>
              <a:rPr kumimoji="1" lang="en-US" altLang="ja-JP" dirty="0"/>
              <a:t>coffee</a:t>
            </a:r>
            <a:r>
              <a:rPr lang="en-US" altLang="ja-JP" dirty="0"/>
              <a:t>-</a:t>
            </a:r>
            <a:r>
              <a:rPr kumimoji="1" lang="en-US" altLang="ja-JP" dirty="0"/>
              <a:t>script</a:t>
            </a:r>
            <a:br>
              <a:rPr kumimoji="1" lang="en-US" altLang="ja-JP" dirty="0"/>
            </a:br>
            <a:r>
              <a:rPr kumimoji="1" lang="ja-JP" altLang="en-US" dirty="0"/>
              <a:t>に対するプラグイン</a:t>
            </a:r>
            <a:r>
              <a:rPr lang="en-US" altLang="ja-JP" dirty="0"/>
              <a:t>-</a:t>
            </a:r>
            <a:r>
              <a:rPr kumimoji="1" lang="ja-JP" altLang="en-US" dirty="0"/>
              <a:t>ライブラリ互換性評価値の算出例</a:t>
            </a:r>
          </a:p>
        </p:txBody>
      </p:sp>
      <p:sp>
        <p:nvSpPr>
          <p:cNvPr id="4" name="テキスト ボックス 3">
            <a:extLst>
              <a:ext uri="{FF2B5EF4-FFF2-40B4-BE49-F238E27FC236}">
                <a16:creationId xmlns:a16="http://schemas.microsoft.com/office/drawing/2014/main" id="{03889CCE-2FBA-BD67-D12B-1880AB492B32}"/>
              </a:ext>
            </a:extLst>
          </p:cNvPr>
          <p:cNvSpPr txBox="1"/>
          <p:nvPr/>
        </p:nvSpPr>
        <p:spPr>
          <a:xfrm>
            <a:off x="460018" y="357758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テキスト ボックス 4">
            <a:extLst>
              <a:ext uri="{FF2B5EF4-FFF2-40B4-BE49-F238E27FC236}">
                <a16:creationId xmlns:a16="http://schemas.microsoft.com/office/drawing/2014/main" id="{9FAF4074-D769-3362-3F96-46ABC195552A}"/>
              </a:ext>
            </a:extLst>
          </p:cNvPr>
          <p:cNvSpPr txBox="1"/>
          <p:nvPr/>
        </p:nvSpPr>
        <p:spPr>
          <a:xfrm>
            <a:off x="0" y="3115915"/>
            <a:ext cx="7232301" cy="461665"/>
          </a:xfrm>
          <a:prstGeom prst="rect">
            <a:avLst/>
          </a:prstGeom>
          <a:noFill/>
        </p:spPr>
        <p:txBody>
          <a:bodyPr wrap="none" rtlCol="0">
            <a:spAutoFit/>
          </a:bodyPr>
          <a:lstStyle/>
          <a:p>
            <a:r>
              <a:rPr kumimoji="1" lang="en-US" altLang="ja-JP" sz="2400" dirty="0" err="1"/>
              <a:t>Gemfile</a:t>
            </a:r>
            <a:r>
              <a:rPr kumimoji="1" lang="ja-JP" altLang="en-US" sz="2400" dirty="0"/>
              <a:t>から抜き出された</a:t>
            </a:r>
            <a:r>
              <a:rPr kumimoji="1" lang="en-US" altLang="ja-JP" sz="2400" dirty="0"/>
              <a:t>coffee-script</a:t>
            </a:r>
            <a:r>
              <a:rPr kumimoji="1" lang="ja-JP" altLang="en-US" sz="2400" dirty="0"/>
              <a:t>に関する記述</a:t>
            </a:r>
          </a:p>
        </p:txBody>
      </p:sp>
      <p:sp>
        <p:nvSpPr>
          <p:cNvPr id="6" name="テキスト ボックス 5">
            <a:extLst>
              <a:ext uri="{FF2B5EF4-FFF2-40B4-BE49-F238E27FC236}">
                <a16:creationId xmlns:a16="http://schemas.microsoft.com/office/drawing/2014/main" id="{3EFF0825-E8CA-6D1F-60F8-9AA389DF485A}"/>
              </a:ext>
            </a:extLst>
          </p:cNvPr>
          <p:cNvSpPr txBox="1"/>
          <p:nvPr/>
        </p:nvSpPr>
        <p:spPr>
          <a:xfrm>
            <a:off x="830584" y="5518321"/>
            <a:ext cx="5265416" cy="461665"/>
          </a:xfrm>
          <a:prstGeom prst="rect">
            <a:avLst/>
          </a:prstGeom>
          <a:noFill/>
        </p:spPr>
        <p:txBody>
          <a:bodyPr wrap="none" rtlCol="0">
            <a:spAutoFit/>
          </a:bodyPr>
          <a:lstStyle/>
          <a:p>
            <a:r>
              <a:rPr lang="ja-JP" altLang="en-US" sz="2400" dirty="0"/>
              <a:t>利用可能な</a:t>
            </a:r>
            <a:r>
              <a:rPr kumimoji="1" lang="en-US" altLang="ja-JP" sz="2400" dirty="0"/>
              <a:t>coffee-script</a:t>
            </a:r>
            <a:r>
              <a:rPr kumimoji="1" lang="ja-JP" altLang="en-US" sz="2400" dirty="0"/>
              <a:t>のバージョン</a:t>
            </a:r>
          </a:p>
        </p:txBody>
      </p:sp>
      <p:sp>
        <p:nvSpPr>
          <p:cNvPr id="7" name="テキスト ボックス 6">
            <a:extLst>
              <a:ext uri="{FF2B5EF4-FFF2-40B4-BE49-F238E27FC236}">
                <a16:creationId xmlns:a16="http://schemas.microsoft.com/office/drawing/2014/main" id="{A9C11ED7-C121-AC80-9679-0FB4EDE411B1}"/>
              </a:ext>
            </a:extLst>
          </p:cNvPr>
          <p:cNvSpPr txBox="1"/>
          <p:nvPr/>
        </p:nvSpPr>
        <p:spPr>
          <a:xfrm>
            <a:off x="468485" y="5938779"/>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dirty="0">
                <a:solidFill>
                  <a:schemeClr val="tx1"/>
                </a:solidFill>
                <a:latin typeface="Consolas" panose="020B0609020204030204" pitchFamily="49" charset="0"/>
              </a:rPr>
              <a:t>…, 2.2.0, 2.3.0, 2.4.0, 2.4.1</a:t>
            </a:r>
            <a:endParaRPr lang="en-US" altLang="ja-JP" sz="2800" b="0" dirty="0">
              <a:solidFill>
                <a:schemeClr val="tx1"/>
              </a:solidFill>
              <a:effectLst/>
              <a:latin typeface="Consolas" panose="020B0609020204030204" pitchFamily="49" charset="0"/>
            </a:endParaRPr>
          </a:p>
        </p:txBody>
      </p:sp>
      <p:sp>
        <p:nvSpPr>
          <p:cNvPr id="8" name="スライド番号プレースホルダー 7">
            <a:extLst>
              <a:ext uri="{FF2B5EF4-FFF2-40B4-BE49-F238E27FC236}">
                <a16:creationId xmlns:a16="http://schemas.microsoft.com/office/drawing/2014/main" id="{94E58FBA-BA55-F72B-EE31-5EA4F7187B36}"/>
              </a:ext>
            </a:extLst>
          </p:cNvPr>
          <p:cNvSpPr>
            <a:spLocks noGrp="1"/>
          </p:cNvSpPr>
          <p:nvPr>
            <p:ph type="sldNum" sz="quarter" idx="12"/>
          </p:nvPr>
        </p:nvSpPr>
        <p:spPr/>
        <p:txBody>
          <a:bodyPr/>
          <a:lstStyle/>
          <a:p>
            <a:fld id="{551EBEEC-6B4F-46BB-A9ED-1DC96FDC3EDD}" type="slidenum">
              <a:rPr kumimoji="1" lang="ja-JP" altLang="en-US" smtClean="0"/>
              <a:t>18</a:t>
            </a:fld>
            <a:endParaRPr kumimoji="1" lang="ja-JP" altLang="en-US"/>
          </a:p>
        </p:txBody>
      </p:sp>
    </p:spTree>
    <p:extLst>
      <p:ext uri="{BB962C8B-B14F-4D97-AF65-F5344CB8AC3E}">
        <p14:creationId xmlns:p14="http://schemas.microsoft.com/office/powerpoint/2010/main" val="38032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endParaRPr kumimoji="1" lang="ja-JP" altLang="en-US" dirty="0"/>
          </a:p>
        </p:txBody>
      </p:sp>
      <p:pic>
        <p:nvPicPr>
          <p:cNvPr id="10" name="図 9">
            <a:extLst>
              <a:ext uri="{FF2B5EF4-FFF2-40B4-BE49-F238E27FC236}">
                <a16:creationId xmlns:a16="http://schemas.microsoft.com/office/drawing/2014/main" id="{1DD3DE5C-B81A-75C2-3C2F-13D345716CBD}"/>
              </a:ext>
            </a:extLst>
          </p:cNvPr>
          <p:cNvPicPr>
            <a:picLocks noChangeAspect="1"/>
          </p:cNvPicPr>
          <p:nvPr/>
        </p:nvPicPr>
        <p:blipFill rotWithShape="1">
          <a:blip r:embed="rId3"/>
          <a:srcRect b="26950"/>
          <a:stretch/>
        </p:blipFill>
        <p:spPr>
          <a:xfrm>
            <a:off x="232544" y="1466123"/>
            <a:ext cx="11726912" cy="4864338"/>
          </a:xfrm>
          <a:prstGeom prst="rect">
            <a:avLst/>
          </a:prstGeom>
        </p:spPr>
      </p:pic>
      <p:sp>
        <p:nvSpPr>
          <p:cNvPr id="12" name="テキスト ボックス 11">
            <a:extLst>
              <a:ext uri="{FF2B5EF4-FFF2-40B4-BE49-F238E27FC236}">
                <a16:creationId xmlns:a16="http://schemas.microsoft.com/office/drawing/2014/main" id="{56986ABE-0D13-01A3-5159-12EBE44DF61F}"/>
              </a:ext>
            </a:extLst>
          </p:cNvPr>
          <p:cNvSpPr txBox="1"/>
          <p:nvPr/>
        </p:nvSpPr>
        <p:spPr>
          <a:xfrm>
            <a:off x="0" y="6519446"/>
            <a:ext cx="12012707" cy="338554"/>
          </a:xfrm>
          <a:prstGeom prst="rect">
            <a:avLst/>
          </a:prstGeom>
          <a:noFill/>
        </p:spPr>
        <p:txBody>
          <a:bodyPr wrap="square">
            <a:spAutoFit/>
          </a:bodyPr>
          <a:lstStyle/>
          <a:p>
            <a:r>
              <a:rPr lang="en-US" altLang="ja-JP" sz="1600" dirty="0"/>
              <a:t>[1] https://www.redmine.org/</a:t>
            </a:r>
          </a:p>
        </p:txBody>
      </p:sp>
      <p:sp>
        <p:nvSpPr>
          <p:cNvPr id="4" name="スライド番号プレースホルダー 3">
            <a:extLst>
              <a:ext uri="{FF2B5EF4-FFF2-40B4-BE49-F238E27FC236}">
                <a16:creationId xmlns:a16="http://schemas.microsoft.com/office/drawing/2014/main" id="{CE24192A-A497-8E8F-CBB0-10FD45AA8253}"/>
              </a:ext>
            </a:extLst>
          </p:cNvPr>
          <p:cNvSpPr>
            <a:spLocks noGrp="1"/>
          </p:cNvSpPr>
          <p:nvPr>
            <p:ph type="sldNum" sz="quarter" idx="12"/>
          </p:nvPr>
        </p:nvSpPr>
        <p:spPr/>
        <p:txBody>
          <a:bodyPr/>
          <a:lstStyle/>
          <a:p>
            <a:fld id="{551EBEEC-6B4F-46BB-A9ED-1DC96FDC3EDD}" type="slidenum">
              <a:rPr kumimoji="1" lang="ja-JP" altLang="en-US" smtClean="0"/>
              <a:t>1</a:t>
            </a:fld>
            <a:endParaRPr kumimoji="1" lang="ja-JP" altLang="en-US"/>
          </a:p>
        </p:txBody>
      </p:sp>
    </p:spTree>
    <p:extLst>
      <p:ext uri="{BB962C8B-B14F-4D97-AF65-F5344CB8AC3E}">
        <p14:creationId xmlns:p14="http://schemas.microsoft.com/office/powerpoint/2010/main" val="306210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5DE5F-4BBE-8744-FFF4-B435684645CF}"/>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プラグイン互換性評価：入出力</a:t>
            </a:r>
          </a:p>
        </p:txBody>
      </p:sp>
      <p:sp>
        <p:nvSpPr>
          <p:cNvPr id="3" name="コンテンツ プレースホルダー 2">
            <a:extLst>
              <a:ext uri="{FF2B5EF4-FFF2-40B4-BE49-F238E27FC236}">
                <a16:creationId xmlns:a16="http://schemas.microsoft.com/office/drawing/2014/main" id="{D5ED6F77-2C86-2FC4-9245-9E5597D03B40}"/>
              </a:ext>
            </a:extLst>
          </p:cNvPr>
          <p:cNvSpPr>
            <a:spLocks noGrp="1"/>
          </p:cNvSpPr>
          <p:nvPr>
            <p:ph idx="1"/>
          </p:nvPr>
        </p:nvSpPr>
        <p:spPr/>
        <p:txBody>
          <a:bodyPr/>
          <a:lstStyle/>
          <a:p>
            <a:r>
              <a:rPr kumimoji="1" lang="ja-JP" altLang="en-US" dirty="0"/>
              <a:t>プラグイン</a:t>
            </a:r>
            <a:r>
              <a:rPr kumimoji="1" lang="en-US" altLang="ja-JP" dirty="0"/>
              <a:t>redmine_hourglass1.1.0</a:t>
            </a:r>
            <a:r>
              <a:rPr kumimoji="1" lang="ja-JP" altLang="en-US" dirty="0"/>
              <a:t>とライブラリ</a:t>
            </a:r>
            <a:r>
              <a:rPr kumimoji="1" lang="en-US" altLang="ja-JP" dirty="0"/>
              <a:t>coffee</a:t>
            </a:r>
            <a:r>
              <a:rPr lang="en-US" altLang="ja-JP" dirty="0"/>
              <a:t>-</a:t>
            </a:r>
            <a:r>
              <a:rPr kumimoji="1" lang="en-US" altLang="ja-JP" dirty="0"/>
              <a:t>script</a:t>
            </a:r>
            <a:br>
              <a:rPr kumimoji="1" lang="en-US" altLang="ja-JP" dirty="0"/>
            </a:br>
            <a:r>
              <a:rPr kumimoji="1" lang="ja-JP" altLang="en-US" dirty="0"/>
              <a:t>に対するプラグイン</a:t>
            </a:r>
            <a:r>
              <a:rPr kumimoji="1" lang="en-US" altLang="ja-JP" dirty="0"/>
              <a:t>-</a:t>
            </a:r>
            <a:r>
              <a:rPr kumimoji="1" lang="ja-JP" altLang="en-US" dirty="0"/>
              <a:t>ライブラリ互換性評価値の算出例</a:t>
            </a:r>
          </a:p>
        </p:txBody>
      </p:sp>
      <p:sp>
        <p:nvSpPr>
          <p:cNvPr id="4" name="テキスト ボックス 3">
            <a:extLst>
              <a:ext uri="{FF2B5EF4-FFF2-40B4-BE49-F238E27FC236}">
                <a16:creationId xmlns:a16="http://schemas.microsoft.com/office/drawing/2014/main" id="{03889CCE-2FBA-BD67-D12B-1880AB492B32}"/>
              </a:ext>
            </a:extLst>
          </p:cNvPr>
          <p:cNvSpPr txBox="1"/>
          <p:nvPr/>
        </p:nvSpPr>
        <p:spPr>
          <a:xfrm>
            <a:off x="460018" y="357758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テキスト ボックス 4">
            <a:extLst>
              <a:ext uri="{FF2B5EF4-FFF2-40B4-BE49-F238E27FC236}">
                <a16:creationId xmlns:a16="http://schemas.microsoft.com/office/drawing/2014/main" id="{9FAF4074-D769-3362-3F96-46ABC195552A}"/>
              </a:ext>
            </a:extLst>
          </p:cNvPr>
          <p:cNvSpPr txBox="1"/>
          <p:nvPr/>
        </p:nvSpPr>
        <p:spPr>
          <a:xfrm>
            <a:off x="0" y="3115915"/>
            <a:ext cx="7232301" cy="461665"/>
          </a:xfrm>
          <a:prstGeom prst="rect">
            <a:avLst/>
          </a:prstGeom>
          <a:noFill/>
        </p:spPr>
        <p:txBody>
          <a:bodyPr wrap="none" rtlCol="0">
            <a:spAutoFit/>
          </a:bodyPr>
          <a:lstStyle/>
          <a:p>
            <a:r>
              <a:rPr kumimoji="1" lang="en-US" altLang="ja-JP" sz="2400" dirty="0" err="1"/>
              <a:t>Gemfile</a:t>
            </a:r>
            <a:r>
              <a:rPr kumimoji="1" lang="ja-JP" altLang="en-US" sz="2400" dirty="0"/>
              <a:t>から抜き出された</a:t>
            </a:r>
            <a:r>
              <a:rPr kumimoji="1" lang="en-US" altLang="ja-JP" sz="2400" dirty="0"/>
              <a:t>coffee-script</a:t>
            </a:r>
            <a:r>
              <a:rPr kumimoji="1" lang="ja-JP" altLang="en-US" sz="2400" dirty="0"/>
              <a:t>に関する記述</a:t>
            </a:r>
          </a:p>
        </p:txBody>
      </p:sp>
      <p:sp>
        <p:nvSpPr>
          <p:cNvPr id="6" name="テキスト ボックス 5">
            <a:extLst>
              <a:ext uri="{FF2B5EF4-FFF2-40B4-BE49-F238E27FC236}">
                <a16:creationId xmlns:a16="http://schemas.microsoft.com/office/drawing/2014/main" id="{3EFF0825-E8CA-6D1F-60F8-9AA389DF485A}"/>
              </a:ext>
            </a:extLst>
          </p:cNvPr>
          <p:cNvSpPr txBox="1"/>
          <p:nvPr/>
        </p:nvSpPr>
        <p:spPr>
          <a:xfrm>
            <a:off x="830584" y="5518321"/>
            <a:ext cx="5265416" cy="461665"/>
          </a:xfrm>
          <a:prstGeom prst="rect">
            <a:avLst/>
          </a:prstGeom>
          <a:noFill/>
        </p:spPr>
        <p:txBody>
          <a:bodyPr wrap="none" rtlCol="0">
            <a:spAutoFit/>
          </a:bodyPr>
          <a:lstStyle/>
          <a:p>
            <a:r>
              <a:rPr lang="ja-JP" altLang="en-US" sz="2400" dirty="0"/>
              <a:t>利用可能な</a:t>
            </a:r>
            <a:r>
              <a:rPr kumimoji="1" lang="en-US" altLang="ja-JP" sz="2400" dirty="0"/>
              <a:t>coffee-script</a:t>
            </a:r>
            <a:r>
              <a:rPr kumimoji="1" lang="ja-JP" altLang="en-US" sz="2400" dirty="0"/>
              <a:t>のバージョン</a:t>
            </a:r>
          </a:p>
        </p:txBody>
      </p:sp>
      <p:sp>
        <p:nvSpPr>
          <p:cNvPr id="7" name="テキスト ボックス 6">
            <a:extLst>
              <a:ext uri="{FF2B5EF4-FFF2-40B4-BE49-F238E27FC236}">
                <a16:creationId xmlns:a16="http://schemas.microsoft.com/office/drawing/2014/main" id="{A9C11ED7-C121-AC80-9679-0FB4EDE411B1}"/>
              </a:ext>
            </a:extLst>
          </p:cNvPr>
          <p:cNvSpPr txBox="1"/>
          <p:nvPr/>
        </p:nvSpPr>
        <p:spPr>
          <a:xfrm>
            <a:off x="468485" y="5938779"/>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dirty="0">
                <a:solidFill>
                  <a:schemeClr val="tx1"/>
                </a:solidFill>
                <a:latin typeface="Consolas" panose="020B0609020204030204" pitchFamily="49" charset="0"/>
              </a:rPr>
              <a:t>…, 2.2.0, 2.3.0, 2.4.0, 2.4.1</a:t>
            </a:r>
            <a:endParaRPr lang="en-US" altLang="ja-JP" sz="2800" b="0" dirty="0">
              <a:solidFill>
                <a:schemeClr val="tx1"/>
              </a:solidFill>
              <a:effectLst/>
              <a:latin typeface="Consolas" panose="020B0609020204030204" pitchFamily="49" charset="0"/>
            </a:endParaRPr>
          </a:p>
        </p:txBody>
      </p:sp>
      <p:sp>
        <p:nvSpPr>
          <p:cNvPr id="9" name="吹き出し: 四角形 8">
            <a:extLst>
              <a:ext uri="{FF2B5EF4-FFF2-40B4-BE49-F238E27FC236}">
                <a16:creationId xmlns:a16="http://schemas.microsoft.com/office/drawing/2014/main" id="{78D1F0FF-DE06-68D1-31FC-2677875C8E73}"/>
              </a:ext>
            </a:extLst>
          </p:cNvPr>
          <p:cNvSpPr/>
          <p:nvPr/>
        </p:nvSpPr>
        <p:spPr>
          <a:xfrm rot="10800000">
            <a:off x="2075744" y="4521257"/>
            <a:ext cx="3942522" cy="749995"/>
          </a:xfrm>
          <a:prstGeom prst="wedgeRectCallout">
            <a:avLst>
              <a:gd name="adj1" fmla="val -33349"/>
              <a:gd name="adj2" fmla="val 93465"/>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ctr">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6EB05A2A-D7A5-05DA-4389-9741756B0B2D}"/>
              </a:ext>
            </a:extLst>
          </p:cNvPr>
          <p:cNvSpPr txBox="1"/>
          <p:nvPr/>
        </p:nvSpPr>
        <p:spPr>
          <a:xfrm>
            <a:off x="2132877" y="4631189"/>
            <a:ext cx="3863860" cy="523220"/>
          </a:xfrm>
          <a:prstGeom prst="rect">
            <a:avLst/>
          </a:prstGeom>
          <a:noFill/>
        </p:spPr>
        <p:txBody>
          <a:bodyPr wrap="square" rtlCol="0">
            <a:spAutoFit/>
          </a:bodyPr>
          <a:lstStyle/>
          <a:p>
            <a:r>
              <a:rPr kumimoji="1" lang="en-US" altLang="ja-JP" sz="2800" dirty="0"/>
              <a:t>2.4.1</a:t>
            </a:r>
            <a:r>
              <a:rPr kumimoji="1" lang="ja-JP" altLang="en-US" sz="2800" dirty="0"/>
              <a:t>以上かつ</a:t>
            </a:r>
            <a:r>
              <a:rPr kumimoji="1" lang="en-US" altLang="ja-JP" sz="2800" dirty="0"/>
              <a:t>2.4.2</a:t>
            </a:r>
            <a:r>
              <a:rPr kumimoji="1" lang="ja-JP" altLang="en-US" sz="2800" dirty="0"/>
              <a:t>未満</a:t>
            </a:r>
          </a:p>
        </p:txBody>
      </p:sp>
      <p:sp>
        <p:nvSpPr>
          <p:cNvPr id="8" name="スライド番号プレースホルダー 7">
            <a:extLst>
              <a:ext uri="{FF2B5EF4-FFF2-40B4-BE49-F238E27FC236}">
                <a16:creationId xmlns:a16="http://schemas.microsoft.com/office/drawing/2014/main" id="{64B221B0-5E1E-8172-51D8-DE2AE2578D56}"/>
              </a:ext>
            </a:extLst>
          </p:cNvPr>
          <p:cNvSpPr>
            <a:spLocks noGrp="1"/>
          </p:cNvSpPr>
          <p:nvPr>
            <p:ph type="sldNum" sz="quarter" idx="12"/>
          </p:nvPr>
        </p:nvSpPr>
        <p:spPr/>
        <p:txBody>
          <a:bodyPr/>
          <a:lstStyle/>
          <a:p>
            <a:fld id="{551EBEEC-6B4F-46BB-A9ED-1DC96FDC3EDD}" type="slidenum">
              <a:rPr kumimoji="1" lang="ja-JP" altLang="en-US" smtClean="0"/>
              <a:t>19</a:t>
            </a:fld>
            <a:endParaRPr kumimoji="1" lang="ja-JP" altLang="en-US"/>
          </a:p>
        </p:txBody>
      </p:sp>
    </p:spTree>
    <p:extLst>
      <p:ext uri="{BB962C8B-B14F-4D97-AF65-F5344CB8AC3E}">
        <p14:creationId xmlns:p14="http://schemas.microsoft.com/office/powerpoint/2010/main" val="939151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5DE5F-4BBE-8744-FFF4-B435684645CF}"/>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プラグイン互換性</a:t>
            </a:r>
            <a:r>
              <a:rPr lang="ja-JP" altLang="en-US" dirty="0"/>
              <a:t>評価</a:t>
            </a:r>
            <a:r>
              <a:rPr kumimoji="1" lang="ja-JP" altLang="en-US" dirty="0"/>
              <a:t>：入出力</a:t>
            </a:r>
          </a:p>
        </p:txBody>
      </p:sp>
      <p:sp>
        <p:nvSpPr>
          <p:cNvPr id="3" name="コンテンツ プレースホルダー 2">
            <a:extLst>
              <a:ext uri="{FF2B5EF4-FFF2-40B4-BE49-F238E27FC236}">
                <a16:creationId xmlns:a16="http://schemas.microsoft.com/office/drawing/2014/main" id="{D5ED6F77-2C86-2FC4-9245-9E5597D03B40}"/>
              </a:ext>
            </a:extLst>
          </p:cNvPr>
          <p:cNvSpPr>
            <a:spLocks noGrp="1"/>
          </p:cNvSpPr>
          <p:nvPr>
            <p:ph idx="1"/>
          </p:nvPr>
        </p:nvSpPr>
        <p:spPr/>
        <p:txBody>
          <a:bodyPr/>
          <a:lstStyle/>
          <a:p>
            <a:r>
              <a:rPr kumimoji="1" lang="ja-JP" altLang="en-US" dirty="0"/>
              <a:t>プラグイン</a:t>
            </a:r>
            <a:r>
              <a:rPr kumimoji="1" lang="en-US" altLang="ja-JP" dirty="0"/>
              <a:t>redmine_hourglass1.1.0</a:t>
            </a:r>
            <a:r>
              <a:rPr kumimoji="1" lang="ja-JP" altLang="en-US" dirty="0"/>
              <a:t>とライブラリ</a:t>
            </a:r>
            <a:r>
              <a:rPr kumimoji="1" lang="en-US" altLang="ja-JP" dirty="0"/>
              <a:t>coffee</a:t>
            </a:r>
            <a:r>
              <a:rPr lang="en-US" altLang="ja-JP" dirty="0"/>
              <a:t>-</a:t>
            </a:r>
            <a:r>
              <a:rPr kumimoji="1" lang="en-US" altLang="ja-JP" dirty="0"/>
              <a:t>script</a:t>
            </a:r>
            <a:br>
              <a:rPr kumimoji="1" lang="en-US" altLang="ja-JP" dirty="0"/>
            </a:br>
            <a:r>
              <a:rPr kumimoji="1" lang="ja-JP" altLang="en-US" dirty="0"/>
              <a:t>に対するプラグイン</a:t>
            </a:r>
            <a:r>
              <a:rPr kumimoji="1" lang="en-US" altLang="ja-JP" dirty="0"/>
              <a:t>-</a:t>
            </a:r>
            <a:r>
              <a:rPr kumimoji="1" lang="ja-JP" altLang="en-US" dirty="0"/>
              <a:t>ライブラリ互換性評価値の算出例</a:t>
            </a:r>
          </a:p>
        </p:txBody>
      </p:sp>
      <p:sp>
        <p:nvSpPr>
          <p:cNvPr id="4" name="テキスト ボックス 3">
            <a:extLst>
              <a:ext uri="{FF2B5EF4-FFF2-40B4-BE49-F238E27FC236}">
                <a16:creationId xmlns:a16="http://schemas.microsoft.com/office/drawing/2014/main" id="{03889CCE-2FBA-BD67-D12B-1880AB492B32}"/>
              </a:ext>
            </a:extLst>
          </p:cNvPr>
          <p:cNvSpPr txBox="1"/>
          <p:nvPr/>
        </p:nvSpPr>
        <p:spPr>
          <a:xfrm>
            <a:off x="460018" y="357758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テキスト ボックス 4">
            <a:extLst>
              <a:ext uri="{FF2B5EF4-FFF2-40B4-BE49-F238E27FC236}">
                <a16:creationId xmlns:a16="http://schemas.microsoft.com/office/drawing/2014/main" id="{9FAF4074-D769-3362-3F96-46ABC195552A}"/>
              </a:ext>
            </a:extLst>
          </p:cNvPr>
          <p:cNvSpPr txBox="1"/>
          <p:nvPr/>
        </p:nvSpPr>
        <p:spPr>
          <a:xfrm>
            <a:off x="0" y="3115915"/>
            <a:ext cx="7232301" cy="461665"/>
          </a:xfrm>
          <a:prstGeom prst="rect">
            <a:avLst/>
          </a:prstGeom>
          <a:noFill/>
        </p:spPr>
        <p:txBody>
          <a:bodyPr wrap="none" rtlCol="0">
            <a:spAutoFit/>
          </a:bodyPr>
          <a:lstStyle/>
          <a:p>
            <a:r>
              <a:rPr kumimoji="1" lang="en-US" altLang="ja-JP" sz="2400" dirty="0" err="1"/>
              <a:t>Gemfile</a:t>
            </a:r>
            <a:r>
              <a:rPr kumimoji="1" lang="ja-JP" altLang="en-US" sz="2400" dirty="0"/>
              <a:t>から抜き出された</a:t>
            </a:r>
            <a:r>
              <a:rPr kumimoji="1" lang="en-US" altLang="ja-JP" sz="2400" dirty="0"/>
              <a:t>coffee-script</a:t>
            </a:r>
            <a:r>
              <a:rPr kumimoji="1" lang="ja-JP" altLang="en-US" sz="2400" dirty="0"/>
              <a:t>に関する記述</a:t>
            </a:r>
          </a:p>
        </p:txBody>
      </p:sp>
      <p:sp>
        <p:nvSpPr>
          <p:cNvPr id="6" name="テキスト ボックス 5">
            <a:extLst>
              <a:ext uri="{FF2B5EF4-FFF2-40B4-BE49-F238E27FC236}">
                <a16:creationId xmlns:a16="http://schemas.microsoft.com/office/drawing/2014/main" id="{3EFF0825-E8CA-6D1F-60F8-9AA389DF485A}"/>
              </a:ext>
            </a:extLst>
          </p:cNvPr>
          <p:cNvSpPr txBox="1"/>
          <p:nvPr/>
        </p:nvSpPr>
        <p:spPr>
          <a:xfrm>
            <a:off x="830584" y="5518321"/>
            <a:ext cx="5265416" cy="461665"/>
          </a:xfrm>
          <a:prstGeom prst="rect">
            <a:avLst/>
          </a:prstGeom>
          <a:noFill/>
        </p:spPr>
        <p:txBody>
          <a:bodyPr wrap="none" rtlCol="0">
            <a:spAutoFit/>
          </a:bodyPr>
          <a:lstStyle/>
          <a:p>
            <a:r>
              <a:rPr lang="ja-JP" altLang="en-US" sz="2400" dirty="0"/>
              <a:t>利用可能な</a:t>
            </a:r>
            <a:r>
              <a:rPr kumimoji="1" lang="en-US" altLang="ja-JP" sz="2400" dirty="0"/>
              <a:t>coffee-script</a:t>
            </a:r>
            <a:r>
              <a:rPr kumimoji="1" lang="ja-JP" altLang="en-US" sz="2400" dirty="0"/>
              <a:t>のバージョン</a:t>
            </a:r>
          </a:p>
        </p:txBody>
      </p:sp>
      <p:sp>
        <p:nvSpPr>
          <p:cNvPr id="7" name="テキスト ボックス 6">
            <a:extLst>
              <a:ext uri="{FF2B5EF4-FFF2-40B4-BE49-F238E27FC236}">
                <a16:creationId xmlns:a16="http://schemas.microsoft.com/office/drawing/2014/main" id="{A9C11ED7-C121-AC80-9679-0FB4EDE411B1}"/>
              </a:ext>
            </a:extLst>
          </p:cNvPr>
          <p:cNvSpPr txBox="1"/>
          <p:nvPr/>
        </p:nvSpPr>
        <p:spPr>
          <a:xfrm>
            <a:off x="468485" y="5938779"/>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dirty="0">
                <a:solidFill>
                  <a:schemeClr val="tx1"/>
                </a:solidFill>
                <a:latin typeface="Consolas" panose="020B0609020204030204" pitchFamily="49" charset="0"/>
              </a:rPr>
              <a:t>…, 2.2.0, 2.3.0, 2.4.0, 2.4.1</a:t>
            </a:r>
            <a:endParaRPr lang="en-US" altLang="ja-JP" sz="2800" b="0" dirty="0">
              <a:solidFill>
                <a:schemeClr val="tx1"/>
              </a:solidFill>
              <a:effectLst/>
              <a:latin typeface="Consolas" panose="020B0609020204030204" pitchFamily="49" charset="0"/>
            </a:endParaRPr>
          </a:p>
        </p:txBody>
      </p:sp>
      <p:graphicFrame>
        <p:nvGraphicFramePr>
          <p:cNvPr id="8" name="表 7">
            <a:extLst>
              <a:ext uri="{FF2B5EF4-FFF2-40B4-BE49-F238E27FC236}">
                <a16:creationId xmlns:a16="http://schemas.microsoft.com/office/drawing/2014/main" id="{4EA08F9C-B96D-A16D-FBB7-D3218A676AA7}"/>
              </a:ext>
            </a:extLst>
          </p:cNvPr>
          <p:cNvGraphicFramePr>
            <a:graphicFrameLocks noGrp="1"/>
          </p:cNvGraphicFramePr>
          <p:nvPr/>
        </p:nvGraphicFramePr>
        <p:xfrm>
          <a:off x="7723824" y="4658698"/>
          <a:ext cx="4349013" cy="741680"/>
        </p:xfrm>
        <a:graphic>
          <a:graphicData uri="http://schemas.openxmlformats.org/drawingml/2006/table">
            <a:tbl>
              <a:tblPr firstRow="1" bandRow="1">
                <a:tableStyleId>{5C22544A-7EE6-4342-B048-85BDC9FD1C3A}</a:tableStyleId>
              </a:tblPr>
              <a:tblGrid>
                <a:gridCol w="778934">
                  <a:extLst>
                    <a:ext uri="{9D8B030D-6E8A-4147-A177-3AD203B41FA5}">
                      <a16:colId xmlns:a16="http://schemas.microsoft.com/office/drawing/2014/main" val="985075702"/>
                    </a:ext>
                  </a:extLst>
                </a:gridCol>
                <a:gridCol w="454343">
                  <a:extLst>
                    <a:ext uri="{9D8B030D-6E8A-4147-A177-3AD203B41FA5}">
                      <a16:colId xmlns:a16="http://schemas.microsoft.com/office/drawing/2014/main" val="3453667085"/>
                    </a:ext>
                  </a:extLst>
                </a:gridCol>
                <a:gridCol w="778934">
                  <a:extLst>
                    <a:ext uri="{9D8B030D-6E8A-4147-A177-3AD203B41FA5}">
                      <a16:colId xmlns:a16="http://schemas.microsoft.com/office/drawing/2014/main" val="1315564330"/>
                    </a:ext>
                  </a:extLst>
                </a:gridCol>
                <a:gridCol w="778934">
                  <a:extLst>
                    <a:ext uri="{9D8B030D-6E8A-4147-A177-3AD203B41FA5}">
                      <a16:colId xmlns:a16="http://schemas.microsoft.com/office/drawing/2014/main" val="217660541"/>
                    </a:ext>
                  </a:extLst>
                </a:gridCol>
                <a:gridCol w="778934">
                  <a:extLst>
                    <a:ext uri="{9D8B030D-6E8A-4147-A177-3AD203B41FA5}">
                      <a16:colId xmlns:a16="http://schemas.microsoft.com/office/drawing/2014/main" val="3657144137"/>
                    </a:ext>
                  </a:extLst>
                </a:gridCol>
                <a:gridCol w="778934">
                  <a:extLst>
                    <a:ext uri="{9D8B030D-6E8A-4147-A177-3AD203B41FA5}">
                      <a16:colId xmlns:a16="http://schemas.microsoft.com/office/drawing/2014/main" val="2564285057"/>
                    </a:ext>
                  </a:extLst>
                </a:gridCol>
              </a:tblGrid>
              <a:tr h="370840">
                <a:tc>
                  <a:txBody>
                    <a:bodyPr/>
                    <a:lstStyle/>
                    <a:p>
                      <a:pPr algn="ctr"/>
                      <a:endParaRPr kumimoji="1" lang="ja-JP" altLang="en-US" b="0" dirty="0"/>
                    </a:p>
                  </a:txBody>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2.2.0</a:t>
                      </a:r>
                      <a:endParaRPr kumimoji="1" lang="ja-JP" altLang="en-US" b="0" dirty="0"/>
                    </a:p>
                  </a:txBody>
                  <a:tcPr/>
                </a:tc>
                <a:tc>
                  <a:txBody>
                    <a:bodyPr/>
                    <a:lstStyle/>
                    <a:p>
                      <a:pPr algn="ctr"/>
                      <a:r>
                        <a:rPr kumimoji="1" lang="en-US" altLang="ja-JP" b="0" dirty="0"/>
                        <a:t>2.3.0</a:t>
                      </a:r>
                      <a:endParaRPr kumimoji="1" lang="ja-JP" altLang="en-US" b="0" dirty="0"/>
                    </a:p>
                  </a:txBody>
                  <a:tcPr/>
                </a:tc>
                <a:tc>
                  <a:txBody>
                    <a:bodyPr/>
                    <a:lstStyle/>
                    <a:p>
                      <a:pPr algn="ctr"/>
                      <a:r>
                        <a:rPr kumimoji="1" lang="en-US" altLang="ja-JP" b="0" dirty="0"/>
                        <a:t>2.4.0</a:t>
                      </a:r>
                      <a:endParaRPr kumimoji="1" lang="ja-JP" altLang="en-US" b="0" dirty="0"/>
                    </a:p>
                  </a:txBody>
                  <a:tcPr/>
                </a:tc>
                <a:tc>
                  <a:txBody>
                    <a:bodyPr/>
                    <a:lstStyle/>
                    <a:p>
                      <a:pPr algn="ctr"/>
                      <a:r>
                        <a:rPr kumimoji="1" lang="en-US" altLang="ja-JP" b="0" dirty="0"/>
                        <a:t>2.4.1</a:t>
                      </a:r>
                      <a:endParaRPr kumimoji="1" lang="ja-JP" altLang="en-US" b="0" dirty="0"/>
                    </a:p>
                  </a:txBody>
                  <a:tcPr/>
                </a:tc>
                <a:extLst>
                  <a:ext uri="{0D108BD9-81ED-4DB2-BD59-A6C34878D82A}">
                    <a16:rowId xmlns:a16="http://schemas.microsoft.com/office/drawing/2014/main" val="967473142"/>
                  </a:ext>
                </a:extLst>
              </a:tr>
              <a:tr h="370840">
                <a:tc>
                  <a:txBody>
                    <a:bodyPr/>
                    <a:lstStyle/>
                    <a:p>
                      <a:pPr algn="ctr"/>
                      <a:r>
                        <a:rPr kumimoji="1" lang="en-US" altLang="ja-JP" b="0" dirty="0">
                          <a:solidFill>
                            <a:schemeClr val="bg1"/>
                          </a:solidFill>
                        </a:rPr>
                        <a:t>1.1.0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1</a:t>
                      </a:r>
                      <a:endParaRPr kumimoji="1" lang="ja-JP" altLang="en-US" b="0" dirty="0"/>
                    </a:p>
                  </a:txBody>
                  <a:tcPr/>
                </a:tc>
                <a:extLst>
                  <a:ext uri="{0D108BD9-81ED-4DB2-BD59-A6C34878D82A}">
                    <a16:rowId xmlns:a16="http://schemas.microsoft.com/office/drawing/2014/main" val="457794665"/>
                  </a:ext>
                </a:extLst>
              </a:tr>
            </a:tbl>
          </a:graphicData>
        </a:graphic>
      </p:graphicFrame>
      <p:sp>
        <p:nvSpPr>
          <p:cNvPr id="10" name="テキスト ボックス 9">
            <a:extLst>
              <a:ext uri="{FF2B5EF4-FFF2-40B4-BE49-F238E27FC236}">
                <a16:creationId xmlns:a16="http://schemas.microsoft.com/office/drawing/2014/main" id="{AD783B20-195F-1C1D-2C35-0E59C4A0D0BD}"/>
              </a:ext>
            </a:extLst>
          </p:cNvPr>
          <p:cNvSpPr txBox="1"/>
          <p:nvPr/>
        </p:nvSpPr>
        <p:spPr>
          <a:xfrm>
            <a:off x="9119927" y="4288875"/>
            <a:ext cx="1894417" cy="461665"/>
          </a:xfrm>
          <a:prstGeom prst="rect">
            <a:avLst/>
          </a:prstGeom>
          <a:noFill/>
        </p:spPr>
        <p:txBody>
          <a:bodyPr wrap="square">
            <a:spAutoFit/>
          </a:bodyPr>
          <a:lstStyle/>
          <a:p>
            <a:r>
              <a:rPr kumimoji="1" lang="en-US" altLang="ja-JP" sz="2400" b="0" i="0" u="none" strike="noStrike" kern="1200" cap="none" spc="0" normalizeH="0" baseline="0" noProof="0" dirty="0">
                <a:ln>
                  <a:noFill/>
                </a:ln>
                <a:solidFill>
                  <a:srgbClr val="2F4F4F"/>
                </a:solidFill>
                <a:effectLst/>
                <a:uLnTx/>
                <a:uFillTx/>
                <a:latin typeface="Segoe UI"/>
                <a:ea typeface="游ゴシック"/>
                <a:cs typeface="+mn-cs"/>
              </a:rPr>
              <a:t>coffee-script</a:t>
            </a:r>
            <a:endParaRPr lang="ja-JP" altLang="en-US" dirty="0"/>
          </a:p>
        </p:txBody>
      </p:sp>
      <p:sp>
        <p:nvSpPr>
          <p:cNvPr id="14" name="テキスト ボックス 13">
            <a:extLst>
              <a:ext uri="{FF2B5EF4-FFF2-40B4-BE49-F238E27FC236}">
                <a16:creationId xmlns:a16="http://schemas.microsoft.com/office/drawing/2014/main" id="{4FFBF5CA-3529-D153-E8AE-827095AF59CB}"/>
              </a:ext>
            </a:extLst>
          </p:cNvPr>
          <p:cNvSpPr txBox="1"/>
          <p:nvPr/>
        </p:nvSpPr>
        <p:spPr>
          <a:xfrm>
            <a:off x="6282266" y="4631189"/>
            <a:ext cx="156093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err="1">
                <a:ln>
                  <a:noFill/>
                </a:ln>
                <a:solidFill>
                  <a:srgbClr val="2F4F4F"/>
                </a:solidFill>
                <a:effectLst/>
                <a:uLnTx/>
                <a:uFillTx/>
                <a:latin typeface="Segoe UI"/>
                <a:ea typeface="游ゴシック"/>
                <a:cs typeface="+mn-cs"/>
              </a:rPr>
              <a:t>redmine</a:t>
            </a:r>
            <a:r>
              <a:rPr kumimoji="1" lang="en-US" altLang="ja-JP" sz="2400" b="0" i="0" u="none" strike="noStrike" kern="1200" cap="none" spc="0" normalizeH="0" baseline="0" noProof="0" dirty="0">
                <a:ln>
                  <a:noFill/>
                </a:ln>
                <a:solidFill>
                  <a:srgbClr val="2F4F4F"/>
                </a:solidFill>
                <a:effectLst/>
                <a:uLnTx/>
                <a:uFillTx/>
                <a:latin typeface="Segoe UI"/>
                <a:ea typeface="游ゴシック"/>
                <a:cs typeface="+mn-cs"/>
              </a:rPr>
              <a:t>_</a:t>
            </a:r>
            <a:br>
              <a:rPr kumimoji="1" lang="en-US" altLang="ja-JP" sz="2400" b="0" i="0" u="none" strike="noStrike" kern="1200" cap="none" spc="0" normalizeH="0" baseline="0" noProof="0" dirty="0">
                <a:ln>
                  <a:noFill/>
                </a:ln>
                <a:solidFill>
                  <a:srgbClr val="2F4F4F"/>
                </a:solidFill>
                <a:effectLst/>
                <a:uLnTx/>
                <a:uFillTx/>
                <a:latin typeface="Segoe UI"/>
                <a:ea typeface="游ゴシック"/>
                <a:cs typeface="+mn-cs"/>
              </a:rPr>
            </a:br>
            <a:r>
              <a:rPr kumimoji="1" lang="en-US" altLang="ja-JP" sz="2400" b="0" i="0" u="none" strike="noStrike" kern="1200" cap="none" spc="0" normalizeH="0" baseline="0" noProof="0" dirty="0">
                <a:ln>
                  <a:noFill/>
                </a:ln>
                <a:solidFill>
                  <a:srgbClr val="2F4F4F"/>
                </a:solidFill>
                <a:effectLst/>
                <a:uLnTx/>
                <a:uFillTx/>
                <a:latin typeface="Segoe UI"/>
                <a:ea typeface="游ゴシック"/>
                <a:cs typeface="+mn-cs"/>
              </a:rPr>
              <a:t>hourglass</a:t>
            </a:r>
            <a:endParaRPr kumimoji="1" lang="ja-JP" altLang="en-US" sz="1800" b="0" i="0" u="none" strike="noStrike" kern="1200" cap="none" spc="0" normalizeH="0" baseline="0" noProof="0" dirty="0">
              <a:ln>
                <a:noFill/>
              </a:ln>
              <a:solidFill>
                <a:srgbClr val="2F4F4F"/>
              </a:solidFill>
              <a:effectLst/>
              <a:uLnTx/>
              <a:uFillTx/>
              <a:latin typeface="Segoe UI"/>
              <a:ea typeface="游ゴシック"/>
              <a:cs typeface="+mn-cs"/>
            </a:endParaRPr>
          </a:p>
        </p:txBody>
      </p:sp>
      <p:sp>
        <p:nvSpPr>
          <p:cNvPr id="20" name="テキスト ボックス 19">
            <a:extLst>
              <a:ext uri="{FF2B5EF4-FFF2-40B4-BE49-F238E27FC236}">
                <a16:creationId xmlns:a16="http://schemas.microsoft.com/office/drawing/2014/main" id="{474B92E7-204F-1ED2-576B-EFD08939A2CE}"/>
              </a:ext>
            </a:extLst>
          </p:cNvPr>
          <p:cNvSpPr txBox="1"/>
          <p:nvPr/>
        </p:nvSpPr>
        <p:spPr>
          <a:xfrm>
            <a:off x="8003116" y="3950214"/>
            <a:ext cx="3553883" cy="461665"/>
          </a:xfrm>
          <a:prstGeom prst="rect">
            <a:avLst/>
          </a:prstGeom>
          <a:noFill/>
        </p:spPr>
        <p:txBody>
          <a:bodyPr wrap="square">
            <a:spAutoFit/>
          </a:bodyPr>
          <a:lstStyle/>
          <a:p>
            <a:r>
              <a:rPr lang="ja-JP" altLang="en-US" sz="2400" dirty="0">
                <a:solidFill>
                  <a:srgbClr val="2F4F4F"/>
                </a:solidFill>
                <a:latin typeface="Segoe UI"/>
                <a:ea typeface="游ゴシック"/>
              </a:rPr>
              <a:t>算出された互換性評価値</a:t>
            </a:r>
            <a:endParaRPr lang="ja-JP" altLang="en-US" dirty="0"/>
          </a:p>
        </p:txBody>
      </p:sp>
      <p:sp>
        <p:nvSpPr>
          <p:cNvPr id="9" name="スライド番号プレースホルダー 8">
            <a:extLst>
              <a:ext uri="{FF2B5EF4-FFF2-40B4-BE49-F238E27FC236}">
                <a16:creationId xmlns:a16="http://schemas.microsoft.com/office/drawing/2014/main" id="{DBE45DFE-8F8F-1095-2B6E-066855962FBE}"/>
              </a:ext>
            </a:extLst>
          </p:cNvPr>
          <p:cNvSpPr>
            <a:spLocks noGrp="1"/>
          </p:cNvSpPr>
          <p:nvPr>
            <p:ph type="sldNum" sz="quarter" idx="12"/>
          </p:nvPr>
        </p:nvSpPr>
        <p:spPr/>
        <p:txBody>
          <a:bodyPr/>
          <a:lstStyle/>
          <a:p>
            <a:fld id="{551EBEEC-6B4F-46BB-A9ED-1DC96FDC3EDD}" type="slidenum">
              <a:rPr kumimoji="1" lang="ja-JP" altLang="en-US" smtClean="0"/>
              <a:t>20</a:t>
            </a:fld>
            <a:endParaRPr kumimoji="1" lang="ja-JP" altLang="en-US"/>
          </a:p>
        </p:txBody>
      </p:sp>
    </p:spTree>
    <p:extLst>
      <p:ext uri="{BB962C8B-B14F-4D97-AF65-F5344CB8AC3E}">
        <p14:creationId xmlns:p14="http://schemas.microsoft.com/office/powerpoint/2010/main" val="1338120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28F834-F66A-5EFB-D519-230E70B57202}"/>
              </a:ext>
            </a:extLst>
          </p:cNvPr>
          <p:cNvSpPr>
            <a:spLocks noGrp="1"/>
          </p:cNvSpPr>
          <p:nvPr>
            <p:ph type="title"/>
          </p:nvPr>
        </p:nvSpPr>
        <p:spPr/>
        <p:txBody>
          <a:bodyPr/>
          <a:lstStyle/>
          <a:p>
            <a:r>
              <a:rPr lang="ja-JP" altLang="en-US" dirty="0"/>
              <a:t>前処理</a:t>
            </a:r>
            <a:r>
              <a:rPr lang="en-US" altLang="ja-JP" dirty="0"/>
              <a:t>2</a:t>
            </a:r>
            <a:r>
              <a:rPr lang="ja-JP" altLang="en-US" dirty="0"/>
              <a:t>　ライブラリ互換性評価：概要</a:t>
            </a:r>
            <a:endParaRPr kumimoji="1" lang="ja-JP" altLang="en-US" dirty="0"/>
          </a:p>
        </p:txBody>
      </p:sp>
      <p:sp>
        <p:nvSpPr>
          <p:cNvPr id="3" name="コンテンツ プレースホルダー 2">
            <a:extLst>
              <a:ext uri="{FF2B5EF4-FFF2-40B4-BE49-F238E27FC236}">
                <a16:creationId xmlns:a16="http://schemas.microsoft.com/office/drawing/2014/main" id="{6273D838-38ED-CFE2-0320-C35A0D9DA715}"/>
              </a:ext>
            </a:extLst>
          </p:cNvPr>
          <p:cNvSpPr>
            <a:spLocks noGrp="1"/>
          </p:cNvSpPr>
          <p:nvPr>
            <p:ph idx="1"/>
          </p:nvPr>
        </p:nvSpPr>
        <p:spPr/>
        <p:txBody>
          <a:bodyPr/>
          <a:lstStyle/>
          <a:p>
            <a:pPr>
              <a:buNone/>
            </a:pPr>
            <a:r>
              <a:rPr kumimoji="1" lang="ja-JP" altLang="en-US" dirty="0"/>
              <a:t>依存関係にあるライブラリ同士の各バージョンについて総当たりで</a:t>
            </a:r>
            <a:br>
              <a:rPr kumimoji="1" lang="en-US" altLang="ja-JP" dirty="0"/>
            </a:br>
            <a:r>
              <a:rPr lang="ja-JP" altLang="en-US" dirty="0"/>
              <a:t>ソースコードを解析してスコア</a:t>
            </a:r>
            <a:r>
              <a:rPr lang="en-US" altLang="ja-JP" dirty="0"/>
              <a:t>(</a:t>
            </a:r>
            <a:r>
              <a:rPr kumimoji="1" lang="ja-JP" altLang="en-US" dirty="0"/>
              <a:t>互換性評価値</a:t>
            </a:r>
            <a:r>
              <a:rPr kumimoji="1" lang="en-US" altLang="ja-JP" dirty="0"/>
              <a:t>)</a:t>
            </a:r>
            <a:r>
              <a:rPr lang="ja-JP" altLang="en-US" dirty="0"/>
              <a:t>を求め、</a:t>
            </a:r>
            <a:r>
              <a:rPr lang="en-US" altLang="ja-JP" dirty="0"/>
              <a:t>DB</a:t>
            </a:r>
            <a:r>
              <a:rPr lang="ja-JP" altLang="en-US" dirty="0"/>
              <a:t>に保存</a:t>
            </a:r>
            <a:endParaRPr lang="en-US" altLang="ja-JP" dirty="0"/>
          </a:p>
          <a:p>
            <a:endParaRPr kumimoji="1" lang="en-US" altLang="ja-JP" dirty="0"/>
          </a:p>
          <a:p>
            <a:endParaRPr lang="en-US" altLang="ja-JP" dirty="0"/>
          </a:p>
          <a:p>
            <a:endParaRPr kumimoji="1" lang="en-US" altLang="ja-JP" dirty="0"/>
          </a:p>
          <a:p>
            <a:pPr>
              <a:buNone/>
            </a:pPr>
            <a:endParaRPr lang="en-US" altLang="ja-JP" dirty="0"/>
          </a:p>
        </p:txBody>
      </p:sp>
      <p:grpSp>
        <p:nvGrpSpPr>
          <p:cNvPr id="4" name="グループ化 3">
            <a:extLst>
              <a:ext uri="{FF2B5EF4-FFF2-40B4-BE49-F238E27FC236}">
                <a16:creationId xmlns:a16="http://schemas.microsoft.com/office/drawing/2014/main" id="{78C8E441-F8FF-FD01-1D98-D9BE05EC652E}"/>
              </a:ext>
            </a:extLst>
          </p:cNvPr>
          <p:cNvGrpSpPr/>
          <p:nvPr/>
        </p:nvGrpSpPr>
        <p:grpSpPr>
          <a:xfrm>
            <a:off x="8642985" y="3536637"/>
            <a:ext cx="912410" cy="1101315"/>
            <a:chOff x="5330130" y="3546613"/>
            <a:chExt cx="912410" cy="1101315"/>
          </a:xfrm>
        </p:grpSpPr>
        <p:sp>
          <p:nvSpPr>
            <p:cNvPr id="5" name="フローチャート: 磁気ディスク 4">
              <a:extLst>
                <a:ext uri="{FF2B5EF4-FFF2-40B4-BE49-F238E27FC236}">
                  <a16:creationId xmlns:a16="http://schemas.microsoft.com/office/drawing/2014/main" id="{605AA068-68AD-C39D-B24F-41866C140BA4}"/>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74AFBE23-0F89-1D93-40A3-99753411BED1}"/>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A8130BBC-A9F0-F67F-21A6-70AA7C42B548}"/>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78719556-BFBA-1ABE-4D06-C8F2D8FC7BF6}"/>
              </a:ext>
            </a:extLst>
          </p:cNvPr>
          <p:cNvSpPr txBox="1"/>
          <p:nvPr/>
        </p:nvSpPr>
        <p:spPr>
          <a:xfrm>
            <a:off x="8238996" y="4700721"/>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sp>
        <p:nvSpPr>
          <p:cNvPr id="9" name="正方形/長方形 8">
            <a:extLst>
              <a:ext uri="{FF2B5EF4-FFF2-40B4-BE49-F238E27FC236}">
                <a16:creationId xmlns:a16="http://schemas.microsoft.com/office/drawing/2014/main" id="{CC778495-BAC5-C148-2A20-4CD81FC18957}"/>
              </a:ext>
            </a:extLst>
          </p:cNvPr>
          <p:cNvSpPr/>
          <p:nvPr/>
        </p:nvSpPr>
        <p:spPr>
          <a:xfrm>
            <a:off x="5551843" y="3598856"/>
            <a:ext cx="1582997" cy="976331"/>
          </a:xfrm>
          <a:prstGeom prst="rect">
            <a:avLst/>
          </a:prstGeom>
          <a:solidFill>
            <a:srgbClr val="E0F8ED"/>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2</a:t>
            </a:r>
          </a:p>
          <a:p>
            <a:pPr algn="ctr"/>
            <a:r>
              <a:rPr lang="ja-JP" altLang="en-US" dirty="0"/>
              <a:t>ライブラリ</a:t>
            </a:r>
            <a:endParaRPr lang="en-US" altLang="ja-JP" dirty="0"/>
          </a:p>
          <a:p>
            <a:pPr algn="ctr"/>
            <a:r>
              <a:rPr kumimoji="1" lang="ja-JP" altLang="en-US" dirty="0"/>
              <a:t>互換性判定</a:t>
            </a:r>
          </a:p>
        </p:txBody>
      </p:sp>
      <p:sp>
        <p:nvSpPr>
          <p:cNvPr id="11" name="テキスト ボックス 10">
            <a:extLst>
              <a:ext uri="{FF2B5EF4-FFF2-40B4-BE49-F238E27FC236}">
                <a16:creationId xmlns:a16="http://schemas.microsoft.com/office/drawing/2014/main" id="{5CFAB8DE-5A4E-6D2F-CE0B-5F95C835DCF4}"/>
              </a:ext>
            </a:extLst>
          </p:cNvPr>
          <p:cNvSpPr txBox="1"/>
          <p:nvPr/>
        </p:nvSpPr>
        <p:spPr>
          <a:xfrm>
            <a:off x="2943667" y="4536292"/>
            <a:ext cx="1967061" cy="646331"/>
          </a:xfrm>
          <a:prstGeom prst="rect">
            <a:avLst/>
          </a:prstGeom>
          <a:noFill/>
        </p:spPr>
        <p:txBody>
          <a:bodyPr wrap="square">
            <a:spAutoFit/>
          </a:bodyPr>
          <a:lstStyle/>
          <a:p>
            <a:pPr algn="ctr"/>
            <a:r>
              <a:rPr kumimoji="1" lang="ja-JP" altLang="en-US" dirty="0">
                <a:solidFill>
                  <a:schemeClr val="tx1"/>
                </a:solidFill>
                <a:latin typeface="+mj-ea"/>
                <a:ea typeface="+mj-ea"/>
              </a:rPr>
              <a:t>各ライブラリの</a:t>
            </a:r>
            <a:br>
              <a:rPr kumimoji="1" lang="en-US" altLang="ja-JP" dirty="0">
                <a:solidFill>
                  <a:schemeClr val="tx1"/>
                </a:solidFill>
                <a:latin typeface="+mj-ea"/>
                <a:ea typeface="+mj-ea"/>
              </a:rPr>
            </a:br>
            <a:r>
              <a:rPr kumimoji="1" lang="ja-JP" altLang="en-US" dirty="0">
                <a:solidFill>
                  <a:schemeClr val="tx1"/>
                </a:solidFill>
                <a:latin typeface="+mj-ea"/>
                <a:ea typeface="+mj-ea"/>
              </a:rPr>
              <a:t>ソースコード</a:t>
            </a:r>
            <a:endParaRPr kumimoji="1" lang="en-US" altLang="ja-JP" dirty="0">
              <a:solidFill>
                <a:schemeClr val="tx1"/>
              </a:solidFill>
              <a:latin typeface="+mj-ea"/>
              <a:ea typeface="+mj-ea"/>
            </a:endParaRPr>
          </a:p>
        </p:txBody>
      </p:sp>
      <p:cxnSp>
        <p:nvCxnSpPr>
          <p:cNvPr id="12" name="直線矢印コネクタ 11">
            <a:extLst>
              <a:ext uri="{FF2B5EF4-FFF2-40B4-BE49-F238E27FC236}">
                <a16:creationId xmlns:a16="http://schemas.microsoft.com/office/drawing/2014/main" id="{7C641E48-2C13-786F-0A22-A55B3C6865DD}"/>
              </a:ext>
            </a:extLst>
          </p:cNvPr>
          <p:cNvCxnSpPr>
            <a:cxnSpLocks/>
            <a:stCxn id="37" idx="0"/>
            <a:endCxn id="9" idx="1"/>
          </p:cNvCxnSpPr>
          <p:nvPr/>
        </p:nvCxnSpPr>
        <p:spPr>
          <a:xfrm flipV="1">
            <a:off x="4449613" y="4087022"/>
            <a:ext cx="1102230" cy="180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直線矢印コネクタ 31">
            <a:extLst>
              <a:ext uri="{FF2B5EF4-FFF2-40B4-BE49-F238E27FC236}">
                <a16:creationId xmlns:a16="http://schemas.microsoft.com/office/drawing/2014/main" id="{15EF6228-F7C5-67C8-75F7-12B7CC0BCDFB}"/>
              </a:ext>
            </a:extLst>
          </p:cNvPr>
          <p:cNvCxnSpPr>
            <a:cxnSpLocks/>
            <a:stCxn id="9" idx="3"/>
            <a:endCxn id="6" idx="2"/>
          </p:cNvCxnSpPr>
          <p:nvPr/>
        </p:nvCxnSpPr>
        <p:spPr>
          <a:xfrm>
            <a:off x="7134840" y="4087022"/>
            <a:ext cx="1508147" cy="27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34" name="グループ化 33">
            <a:extLst>
              <a:ext uri="{FF2B5EF4-FFF2-40B4-BE49-F238E27FC236}">
                <a16:creationId xmlns:a16="http://schemas.microsoft.com/office/drawing/2014/main" id="{42C17D63-B990-EA56-847D-E8E58120F7A8}"/>
              </a:ext>
            </a:extLst>
          </p:cNvPr>
          <p:cNvGrpSpPr/>
          <p:nvPr/>
        </p:nvGrpSpPr>
        <p:grpSpPr>
          <a:xfrm>
            <a:off x="3200679" y="3492870"/>
            <a:ext cx="888934" cy="831913"/>
            <a:chOff x="3007559" y="3780000"/>
            <a:chExt cx="888934" cy="831913"/>
          </a:xfrm>
          <a:solidFill>
            <a:schemeClr val="accent3">
              <a:lumMod val="40000"/>
              <a:lumOff val="60000"/>
            </a:schemeClr>
          </a:solidFill>
        </p:grpSpPr>
        <p:sp>
          <p:nvSpPr>
            <p:cNvPr id="47" name="四角形: 1 つの角を切り取る 46">
              <a:extLst>
                <a:ext uri="{FF2B5EF4-FFF2-40B4-BE49-F238E27FC236}">
                  <a16:creationId xmlns:a16="http://schemas.microsoft.com/office/drawing/2014/main" id="{17BE872E-53FB-CA9A-553E-BB63333290E0}"/>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8" name="直線コネクタ 47">
              <a:extLst>
                <a:ext uri="{FF2B5EF4-FFF2-40B4-BE49-F238E27FC236}">
                  <a16:creationId xmlns:a16="http://schemas.microsoft.com/office/drawing/2014/main" id="{C753E593-2954-1DEC-A826-28BC9313B892}"/>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CFCF3682-502E-DB19-8034-4E61B3746C5D}"/>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C587194A-C114-F3B3-334E-392396F897D7}"/>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CE1A1B27-271B-948E-9EA8-64474B0D8AC9}"/>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35" name="グループ化 34">
            <a:extLst>
              <a:ext uri="{FF2B5EF4-FFF2-40B4-BE49-F238E27FC236}">
                <a16:creationId xmlns:a16="http://schemas.microsoft.com/office/drawing/2014/main" id="{5EABB716-4039-0DAD-5BC0-7E7625EA9F44}"/>
              </a:ext>
            </a:extLst>
          </p:cNvPr>
          <p:cNvGrpSpPr/>
          <p:nvPr/>
        </p:nvGrpSpPr>
        <p:grpSpPr>
          <a:xfrm>
            <a:off x="3380679" y="3582870"/>
            <a:ext cx="888934" cy="831913"/>
            <a:chOff x="3007559" y="3780000"/>
            <a:chExt cx="888934" cy="831913"/>
          </a:xfrm>
          <a:solidFill>
            <a:schemeClr val="accent3">
              <a:lumMod val="40000"/>
              <a:lumOff val="60000"/>
            </a:schemeClr>
          </a:solidFill>
        </p:grpSpPr>
        <p:sp>
          <p:nvSpPr>
            <p:cNvPr id="42" name="四角形: 1 つの角を切り取る 41">
              <a:extLst>
                <a:ext uri="{FF2B5EF4-FFF2-40B4-BE49-F238E27FC236}">
                  <a16:creationId xmlns:a16="http://schemas.microsoft.com/office/drawing/2014/main" id="{CBAB4C66-542F-E72B-10FE-CA63048F03AB}"/>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6A3111E-8253-B42A-AAFA-F0F33A1C6405}"/>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E32A7670-3CD8-873C-0F9D-6C8D45E67524}"/>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6B5197FF-32BA-5F59-8B04-40635DBE5052}"/>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37A4540E-B28D-4440-7E19-075B46A3AAE9}"/>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36" name="グループ化 35">
            <a:extLst>
              <a:ext uri="{FF2B5EF4-FFF2-40B4-BE49-F238E27FC236}">
                <a16:creationId xmlns:a16="http://schemas.microsoft.com/office/drawing/2014/main" id="{9FDE693A-B7F8-1703-4031-76BF004E803F}"/>
              </a:ext>
            </a:extLst>
          </p:cNvPr>
          <p:cNvGrpSpPr/>
          <p:nvPr/>
        </p:nvGrpSpPr>
        <p:grpSpPr>
          <a:xfrm>
            <a:off x="3560679" y="3672870"/>
            <a:ext cx="888934" cy="831913"/>
            <a:chOff x="3007559" y="3780000"/>
            <a:chExt cx="888934" cy="831913"/>
          </a:xfrm>
          <a:solidFill>
            <a:schemeClr val="accent3">
              <a:lumMod val="40000"/>
              <a:lumOff val="60000"/>
            </a:schemeClr>
          </a:solidFill>
        </p:grpSpPr>
        <p:sp>
          <p:nvSpPr>
            <p:cNvPr id="37" name="四角形: 1 つの角を切り取る 36">
              <a:extLst>
                <a:ext uri="{FF2B5EF4-FFF2-40B4-BE49-F238E27FC236}">
                  <a16:creationId xmlns:a16="http://schemas.microsoft.com/office/drawing/2014/main" id="{745BB2D0-931D-D14E-CCAF-AAA87E543D61}"/>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473EF9B8-C040-2908-B604-28F602F8C13B}"/>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63AC8C9D-8999-5A36-AA31-2119ADA88C58}"/>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AC05E28A-7F4C-E84C-B91D-1EE4F63AB3D9}"/>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1E0634A7-C1AA-9E19-CCBF-775CAE032793}"/>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13" name="スライド番号プレースホルダー 12">
            <a:extLst>
              <a:ext uri="{FF2B5EF4-FFF2-40B4-BE49-F238E27FC236}">
                <a16:creationId xmlns:a16="http://schemas.microsoft.com/office/drawing/2014/main" id="{3D6CF6E2-5E17-8AD7-CABA-7BD4FA523580}"/>
              </a:ext>
            </a:extLst>
          </p:cNvPr>
          <p:cNvSpPr>
            <a:spLocks noGrp="1"/>
          </p:cNvSpPr>
          <p:nvPr>
            <p:ph type="sldNum" sz="quarter" idx="12"/>
          </p:nvPr>
        </p:nvSpPr>
        <p:spPr/>
        <p:txBody>
          <a:bodyPr/>
          <a:lstStyle/>
          <a:p>
            <a:fld id="{551EBEEC-6B4F-46BB-A9ED-1DC96FDC3EDD}" type="slidenum">
              <a:rPr kumimoji="1" lang="ja-JP" altLang="en-US" smtClean="0"/>
              <a:t>21</a:t>
            </a:fld>
            <a:endParaRPr kumimoji="1" lang="ja-JP" altLang="en-US"/>
          </a:p>
        </p:txBody>
      </p:sp>
    </p:spTree>
    <p:extLst>
      <p:ext uri="{BB962C8B-B14F-4D97-AF65-F5344CB8AC3E}">
        <p14:creationId xmlns:p14="http://schemas.microsoft.com/office/powerpoint/2010/main" val="269744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E7681B-EB9E-09F8-8940-73202FA89465}"/>
              </a:ext>
            </a:extLst>
          </p:cNvPr>
          <p:cNvSpPr>
            <a:spLocks noGrp="1"/>
          </p:cNvSpPr>
          <p:nvPr>
            <p:ph type="title"/>
          </p:nvPr>
        </p:nvSpPr>
        <p:spPr/>
        <p:txBody>
          <a:bodyPr/>
          <a:lstStyle/>
          <a:p>
            <a:r>
              <a:rPr lang="ja-JP" altLang="en-US" dirty="0"/>
              <a:t>前処理</a:t>
            </a:r>
            <a:r>
              <a:rPr kumimoji="1" lang="en-US" altLang="ja-JP" dirty="0"/>
              <a:t>2</a:t>
            </a:r>
            <a:r>
              <a:rPr kumimoji="1" lang="ja-JP" altLang="en-US" dirty="0"/>
              <a:t>　ライブラリ</a:t>
            </a:r>
            <a:r>
              <a:rPr kumimoji="1" lang="en-US" altLang="ja-JP" dirty="0"/>
              <a:t>-</a:t>
            </a:r>
            <a:r>
              <a:rPr kumimoji="1" lang="ja-JP" altLang="en-US" dirty="0"/>
              <a:t>ライブラリ間互換性評価値</a:t>
            </a:r>
          </a:p>
        </p:txBody>
      </p:sp>
      <p:sp>
        <p:nvSpPr>
          <p:cNvPr id="3" name="コンテンツ プレースホルダー 2">
            <a:extLst>
              <a:ext uri="{FF2B5EF4-FFF2-40B4-BE49-F238E27FC236}">
                <a16:creationId xmlns:a16="http://schemas.microsoft.com/office/drawing/2014/main" id="{6A91F3A6-448E-27C8-9A0F-4287B35D6D52}"/>
              </a:ext>
            </a:extLst>
          </p:cNvPr>
          <p:cNvSpPr>
            <a:spLocks noGrp="1"/>
          </p:cNvSpPr>
          <p:nvPr>
            <p:ph idx="1"/>
          </p:nvPr>
        </p:nvSpPr>
        <p:spPr/>
        <p:txBody>
          <a:bodyPr/>
          <a:lstStyle/>
          <a:p>
            <a:r>
              <a:rPr lang="ja-JP" altLang="en-US" dirty="0"/>
              <a:t>依存関係にあるプラグインやライブラリの互換性を</a:t>
            </a:r>
            <a:br>
              <a:rPr lang="en-US" altLang="ja-JP" dirty="0"/>
            </a:br>
            <a:r>
              <a:rPr lang="ja-JP" altLang="en-US" dirty="0"/>
              <a:t>それぞれのバージョンについて総当たりで評価した値</a:t>
            </a:r>
            <a:endParaRPr lang="en-US" altLang="ja-JP" dirty="0"/>
          </a:p>
          <a:p>
            <a:r>
              <a:rPr lang="ja-JP" altLang="en-US" dirty="0"/>
              <a:t>取り得る値</a:t>
            </a:r>
            <a:endParaRPr lang="en-US" altLang="ja-JP" dirty="0"/>
          </a:p>
          <a:p>
            <a:pPr lvl="1"/>
            <a:r>
              <a:rPr lang="ja-JP" altLang="en-US" dirty="0"/>
              <a:t>最小</a:t>
            </a:r>
            <a:r>
              <a:rPr lang="en-US" altLang="ja-JP" dirty="0"/>
              <a:t>0</a:t>
            </a:r>
            <a:r>
              <a:rPr lang="ja-JP" altLang="en-US" dirty="0"/>
              <a:t>、最大１を取る小数</a:t>
            </a:r>
            <a:endParaRPr lang="en-US" altLang="ja-JP" dirty="0"/>
          </a:p>
          <a:p>
            <a:r>
              <a:rPr lang="ja-JP" altLang="en-US" dirty="0"/>
              <a:t>小数をとる理由</a:t>
            </a:r>
            <a:endParaRPr lang="en-US" altLang="ja-JP" dirty="0"/>
          </a:p>
          <a:p>
            <a:pPr lvl="1"/>
            <a:r>
              <a:rPr lang="ja-JP" altLang="en-US" dirty="0"/>
              <a:t>依存関係問題</a:t>
            </a:r>
            <a:r>
              <a:rPr lang="en-US" altLang="ja-JP" sz="1800" dirty="0"/>
              <a:t>[4]</a:t>
            </a:r>
            <a:r>
              <a:rPr lang="ja-JP" altLang="en-US" dirty="0"/>
              <a:t>のような場合においても可能な限り実行可能性が</a:t>
            </a:r>
            <a:br>
              <a:rPr lang="en-US" altLang="ja-JP" dirty="0"/>
            </a:br>
            <a:r>
              <a:rPr lang="ja-JP" altLang="en-US" dirty="0"/>
              <a:t>高いと考えられるバージョン組み合わせを探索するため</a:t>
            </a:r>
            <a:endParaRPr lang="en-US" altLang="ja-JP" dirty="0"/>
          </a:p>
        </p:txBody>
      </p:sp>
      <p:sp>
        <p:nvSpPr>
          <p:cNvPr id="5" name="スライド番号プレースホルダー 4">
            <a:extLst>
              <a:ext uri="{FF2B5EF4-FFF2-40B4-BE49-F238E27FC236}">
                <a16:creationId xmlns:a16="http://schemas.microsoft.com/office/drawing/2014/main" id="{2682203A-546B-5CDB-CB57-728C068856C4}"/>
              </a:ext>
            </a:extLst>
          </p:cNvPr>
          <p:cNvSpPr>
            <a:spLocks noGrp="1"/>
          </p:cNvSpPr>
          <p:nvPr>
            <p:ph type="sldNum" sz="quarter" idx="12"/>
          </p:nvPr>
        </p:nvSpPr>
        <p:spPr/>
        <p:txBody>
          <a:bodyPr/>
          <a:lstStyle/>
          <a:p>
            <a:fld id="{551EBEEC-6B4F-46BB-A9ED-1DC96FDC3EDD}" type="slidenum">
              <a:rPr kumimoji="1" lang="ja-JP" altLang="en-US" smtClean="0"/>
              <a:t>22</a:t>
            </a:fld>
            <a:endParaRPr kumimoji="1" lang="ja-JP" altLang="en-US"/>
          </a:p>
        </p:txBody>
      </p:sp>
    </p:spTree>
    <p:extLst>
      <p:ext uri="{BB962C8B-B14F-4D97-AF65-F5344CB8AC3E}">
        <p14:creationId xmlns:p14="http://schemas.microsoft.com/office/powerpoint/2010/main" val="1476554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8BD3A0-AC18-30F1-E0EA-CE07061B7FC5}"/>
              </a:ext>
            </a:extLst>
          </p:cNvPr>
          <p:cNvSpPr>
            <a:spLocks noGrp="1"/>
          </p:cNvSpPr>
          <p:nvPr>
            <p:ph type="title"/>
          </p:nvPr>
        </p:nvSpPr>
        <p:spPr/>
        <p:txBody>
          <a:bodyPr/>
          <a:lstStyle/>
          <a:p>
            <a:r>
              <a:rPr lang="ja-JP" altLang="en-US" dirty="0"/>
              <a:t>前処理</a:t>
            </a:r>
            <a:r>
              <a:rPr kumimoji="1" lang="en-US" altLang="ja-JP" dirty="0"/>
              <a:t>2</a:t>
            </a:r>
            <a:r>
              <a:rPr kumimoji="1" lang="ja-JP" altLang="en-US" dirty="0"/>
              <a:t>　ライブラリ互換性評価：入出力例</a:t>
            </a:r>
          </a:p>
        </p:txBody>
      </p:sp>
      <p:sp>
        <p:nvSpPr>
          <p:cNvPr id="3" name="コンテンツ プレースホルダー 2">
            <a:extLst>
              <a:ext uri="{FF2B5EF4-FFF2-40B4-BE49-F238E27FC236}">
                <a16:creationId xmlns:a16="http://schemas.microsoft.com/office/drawing/2014/main" id="{232481B9-69EF-2127-D50B-5589A07CDB3D}"/>
              </a:ext>
            </a:extLst>
          </p:cNvPr>
          <p:cNvSpPr>
            <a:spLocks noGrp="1"/>
          </p:cNvSpPr>
          <p:nvPr>
            <p:ph idx="1"/>
          </p:nvPr>
        </p:nvSpPr>
        <p:spPr/>
        <p:txBody>
          <a:bodyPr/>
          <a:lstStyle/>
          <a:p>
            <a:pPr>
              <a:buNone/>
            </a:pPr>
            <a:r>
              <a:rPr lang="ja-JP" altLang="en-US" dirty="0"/>
              <a:t>依存元ライブラリ</a:t>
            </a:r>
            <a:r>
              <a:rPr lang="en-US" altLang="ja-JP" dirty="0"/>
              <a:t>A</a:t>
            </a:r>
            <a:r>
              <a:rPr lang="ja-JP" altLang="en-US" dirty="0"/>
              <a:t>が呼び出す</a:t>
            </a:r>
            <a:r>
              <a:rPr kumimoji="1" lang="en-US" altLang="ja-JP" dirty="0"/>
              <a:t>API</a:t>
            </a:r>
            <a:r>
              <a:rPr lang="ja-JP" altLang="en-US" dirty="0"/>
              <a:t>を依存先ライブラリ</a:t>
            </a:r>
            <a:r>
              <a:rPr lang="en-US" altLang="ja-JP" dirty="0"/>
              <a:t>B</a:t>
            </a:r>
            <a:r>
              <a:rPr kumimoji="1" lang="ja-JP" altLang="en-US" dirty="0"/>
              <a:t>が</a:t>
            </a:r>
            <a:br>
              <a:rPr kumimoji="1" lang="en-US" altLang="ja-JP" dirty="0"/>
            </a:br>
            <a:r>
              <a:rPr lang="ja-JP" altLang="en-US" dirty="0"/>
              <a:t>何種類</a:t>
            </a:r>
            <a:r>
              <a:rPr kumimoji="1" lang="ja-JP" altLang="en-US" dirty="0"/>
              <a:t>持っているか判定し、</a:t>
            </a:r>
            <a:r>
              <a:rPr lang="ja-JP" altLang="en-US" dirty="0"/>
              <a:t>互換性評価値を</a:t>
            </a:r>
            <a:r>
              <a:rPr kumimoji="1" lang="ja-JP" altLang="en-US" dirty="0"/>
              <a:t>算出する</a:t>
            </a:r>
            <a:endParaRPr kumimoji="1" lang="en-US" altLang="ja-JP" dirty="0"/>
          </a:p>
        </p:txBody>
      </p:sp>
      <p:sp>
        <p:nvSpPr>
          <p:cNvPr id="5" name="テキスト ボックス 4">
            <a:extLst>
              <a:ext uri="{FF2B5EF4-FFF2-40B4-BE49-F238E27FC236}">
                <a16:creationId xmlns:a16="http://schemas.microsoft.com/office/drawing/2014/main" id="{76451558-2ACE-12E0-8D60-DAE002E1A93A}"/>
              </a:ext>
            </a:extLst>
          </p:cNvPr>
          <p:cNvSpPr txBox="1"/>
          <p:nvPr/>
        </p:nvSpPr>
        <p:spPr>
          <a:xfrm>
            <a:off x="315383" y="5932608"/>
            <a:ext cx="11561233" cy="757130"/>
          </a:xfrm>
          <a:prstGeom prst="rect">
            <a:avLst/>
          </a:prstGeom>
          <a:noFill/>
        </p:spPr>
        <p:txBody>
          <a:bodyPr wrap="square">
            <a:spAutoFit/>
          </a:bodyPr>
          <a:lstStyle/>
          <a:p>
            <a:pPr marL="360000" marR="0" lvl="1" indent="0" algn="l" defTabSz="914400" rtl="0" eaLnBrk="1" fontAlgn="auto" latinLnBrk="0" hangingPunct="1">
              <a:lnSpc>
                <a:spcPct val="90000"/>
              </a:lnSpc>
              <a:spcBef>
                <a:spcPts val="1200"/>
              </a:spcBef>
              <a:spcAft>
                <a:spcPts val="0"/>
              </a:spcAft>
              <a:buClr>
                <a:srgbClr val="F5F5F5"/>
              </a:buClr>
              <a:buSzPct val="25000"/>
              <a:buFont typeface="Arial" panose="020B0604020202020204" pitchFamily="34" charset="0"/>
              <a:buChar char="•"/>
              <a:tabLst/>
              <a:defRPr/>
            </a:pPr>
            <a:r>
              <a:rPr kumimoji="1" lang="ja-JP" altLang="en-US" sz="24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依存元と依存先ライブラリの各バージョンについて総当たりで互換性評価値を算出することで出力のような表を作成する</a:t>
            </a:r>
          </a:p>
        </p:txBody>
      </p:sp>
      <p:sp>
        <p:nvSpPr>
          <p:cNvPr id="31" name="テキスト ボックス 30">
            <a:extLst>
              <a:ext uri="{FF2B5EF4-FFF2-40B4-BE49-F238E27FC236}">
                <a16:creationId xmlns:a16="http://schemas.microsoft.com/office/drawing/2014/main" id="{9B778E9F-928B-68FF-1F33-108C486EFCD3}"/>
              </a:ext>
            </a:extLst>
          </p:cNvPr>
          <p:cNvSpPr txBox="1"/>
          <p:nvPr/>
        </p:nvSpPr>
        <p:spPr>
          <a:xfrm>
            <a:off x="1510213" y="3332299"/>
            <a:ext cx="726481" cy="369332"/>
          </a:xfrm>
          <a:prstGeom prst="rect">
            <a:avLst/>
          </a:prstGeom>
          <a:noFill/>
        </p:spPr>
        <p:txBody>
          <a:bodyPr wrap="square" rtlCol="0">
            <a:spAutoFit/>
          </a:bodyPr>
          <a:lstStyle/>
          <a:p>
            <a:pPr algn="r"/>
            <a:r>
              <a:rPr kumimoji="1" lang="en-US" altLang="ja-JP" dirty="0"/>
              <a:t>A-1.0</a:t>
            </a:r>
            <a:endParaRPr kumimoji="1" lang="ja-JP" altLang="en-US" dirty="0"/>
          </a:p>
        </p:txBody>
      </p:sp>
      <p:sp>
        <p:nvSpPr>
          <p:cNvPr id="38" name="テキスト ボックス 37">
            <a:extLst>
              <a:ext uri="{FF2B5EF4-FFF2-40B4-BE49-F238E27FC236}">
                <a16:creationId xmlns:a16="http://schemas.microsoft.com/office/drawing/2014/main" id="{B8C66C1A-3667-AF6B-224D-A6F18BC01700}"/>
              </a:ext>
            </a:extLst>
          </p:cNvPr>
          <p:cNvSpPr txBox="1"/>
          <p:nvPr/>
        </p:nvSpPr>
        <p:spPr>
          <a:xfrm>
            <a:off x="2650772" y="3332299"/>
            <a:ext cx="726481" cy="369332"/>
          </a:xfrm>
          <a:prstGeom prst="rect">
            <a:avLst/>
          </a:prstGeom>
          <a:noFill/>
        </p:spPr>
        <p:txBody>
          <a:bodyPr wrap="square" rtlCol="0">
            <a:spAutoFit/>
          </a:bodyPr>
          <a:lstStyle/>
          <a:p>
            <a:pPr algn="ctr"/>
            <a:r>
              <a:rPr kumimoji="1" lang="en-US" altLang="ja-JP" dirty="0"/>
              <a:t>A-1.1</a:t>
            </a:r>
            <a:endParaRPr kumimoji="1" lang="ja-JP" altLang="en-US" dirty="0"/>
          </a:p>
        </p:txBody>
      </p:sp>
      <p:sp>
        <p:nvSpPr>
          <p:cNvPr id="45" name="テキスト ボックス 44">
            <a:extLst>
              <a:ext uri="{FF2B5EF4-FFF2-40B4-BE49-F238E27FC236}">
                <a16:creationId xmlns:a16="http://schemas.microsoft.com/office/drawing/2014/main" id="{5264E64A-E3F8-6B5D-869C-BDF0DC72403E}"/>
              </a:ext>
            </a:extLst>
          </p:cNvPr>
          <p:cNvSpPr txBox="1"/>
          <p:nvPr/>
        </p:nvSpPr>
        <p:spPr>
          <a:xfrm>
            <a:off x="3839107" y="3332299"/>
            <a:ext cx="726481" cy="369332"/>
          </a:xfrm>
          <a:prstGeom prst="rect">
            <a:avLst/>
          </a:prstGeom>
          <a:noFill/>
        </p:spPr>
        <p:txBody>
          <a:bodyPr wrap="square" rtlCol="0">
            <a:spAutoFit/>
          </a:bodyPr>
          <a:lstStyle/>
          <a:p>
            <a:pPr algn="ctr"/>
            <a:r>
              <a:rPr kumimoji="1" lang="en-US" altLang="ja-JP" dirty="0"/>
              <a:t>A-2.0</a:t>
            </a:r>
            <a:endParaRPr kumimoji="1" lang="ja-JP" altLang="en-US" dirty="0"/>
          </a:p>
        </p:txBody>
      </p:sp>
      <p:sp>
        <p:nvSpPr>
          <p:cNvPr id="103" name="テキスト ボックス 102">
            <a:extLst>
              <a:ext uri="{FF2B5EF4-FFF2-40B4-BE49-F238E27FC236}">
                <a16:creationId xmlns:a16="http://schemas.microsoft.com/office/drawing/2014/main" id="{279E2B4C-CFF1-46F1-BC90-F088B16CE903}"/>
              </a:ext>
            </a:extLst>
          </p:cNvPr>
          <p:cNvSpPr txBox="1"/>
          <p:nvPr/>
        </p:nvSpPr>
        <p:spPr>
          <a:xfrm>
            <a:off x="1540068" y="4487585"/>
            <a:ext cx="710451" cy="369332"/>
          </a:xfrm>
          <a:prstGeom prst="rect">
            <a:avLst/>
          </a:prstGeom>
          <a:noFill/>
        </p:spPr>
        <p:txBody>
          <a:bodyPr wrap="square" rtlCol="0">
            <a:spAutoFit/>
          </a:bodyPr>
          <a:lstStyle/>
          <a:p>
            <a:pPr algn="r"/>
            <a:r>
              <a:rPr lang="en-US" altLang="ja-JP" dirty="0"/>
              <a:t>B</a:t>
            </a:r>
            <a:r>
              <a:rPr kumimoji="1" lang="en-US" altLang="ja-JP" dirty="0"/>
              <a:t>-1.0</a:t>
            </a:r>
            <a:endParaRPr kumimoji="1" lang="ja-JP" altLang="en-US" dirty="0"/>
          </a:p>
        </p:txBody>
      </p:sp>
      <p:sp>
        <p:nvSpPr>
          <p:cNvPr id="104" name="テキスト ボックス 103">
            <a:extLst>
              <a:ext uri="{FF2B5EF4-FFF2-40B4-BE49-F238E27FC236}">
                <a16:creationId xmlns:a16="http://schemas.microsoft.com/office/drawing/2014/main" id="{7F13D49F-DBA4-0505-9139-B1FDC2862AA9}"/>
              </a:ext>
            </a:extLst>
          </p:cNvPr>
          <p:cNvSpPr txBox="1"/>
          <p:nvPr/>
        </p:nvSpPr>
        <p:spPr>
          <a:xfrm>
            <a:off x="2672612" y="4487585"/>
            <a:ext cx="710451" cy="369332"/>
          </a:xfrm>
          <a:prstGeom prst="rect">
            <a:avLst/>
          </a:prstGeom>
          <a:noFill/>
        </p:spPr>
        <p:txBody>
          <a:bodyPr wrap="square" rtlCol="0">
            <a:spAutoFit/>
          </a:bodyPr>
          <a:lstStyle/>
          <a:p>
            <a:pPr algn="ctr"/>
            <a:r>
              <a:rPr lang="en-US" altLang="ja-JP" dirty="0"/>
              <a:t>B</a:t>
            </a:r>
            <a:r>
              <a:rPr kumimoji="1" lang="en-US" altLang="ja-JP" dirty="0"/>
              <a:t>-1.1</a:t>
            </a:r>
            <a:endParaRPr kumimoji="1" lang="ja-JP" altLang="en-US" dirty="0"/>
          </a:p>
        </p:txBody>
      </p:sp>
      <p:sp>
        <p:nvSpPr>
          <p:cNvPr id="111" name="テキスト ボックス 110">
            <a:extLst>
              <a:ext uri="{FF2B5EF4-FFF2-40B4-BE49-F238E27FC236}">
                <a16:creationId xmlns:a16="http://schemas.microsoft.com/office/drawing/2014/main" id="{DB67348A-CA4E-2CAD-FC06-151EEDD5A610}"/>
              </a:ext>
            </a:extLst>
          </p:cNvPr>
          <p:cNvSpPr txBox="1"/>
          <p:nvPr/>
        </p:nvSpPr>
        <p:spPr>
          <a:xfrm>
            <a:off x="3860947" y="4487585"/>
            <a:ext cx="710451" cy="369332"/>
          </a:xfrm>
          <a:prstGeom prst="rect">
            <a:avLst/>
          </a:prstGeom>
          <a:noFill/>
        </p:spPr>
        <p:txBody>
          <a:bodyPr wrap="square" rtlCol="0">
            <a:spAutoFit/>
          </a:bodyPr>
          <a:lstStyle/>
          <a:p>
            <a:pPr algn="ctr"/>
            <a:r>
              <a:rPr lang="en-US" altLang="ja-JP" dirty="0"/>
              <a:t>B</a:t>
            </a:r>
            <a:r>
              <a:rPr kumimoji="1" lang="en-US" altLang="ja-JP" dirty="0"/>
              <a:t>-2.0</a:t>
            </a:r>
            <a:endParaRPr kumimoji="1" lang="ja-JP" altLang="en-US" dirty="0"/>
          </a:p>
        </p:txBody>
      </p:sp>
      <p:sp>
        <p:nvSpPr>
          <p:cNvPr id="124" name="テキスト ボックス 123">
            <a:extLst>
              <a:ext uri="{FF2B5EF4-FFF2-40B4-BE49-F238E27FC236}">
                <a16:creationId xmlns:a16="http://schemas.microsoft.com/office/drawing/2014/main" id="{BC65E9E4-7BB3-2FFB-01E6-09FE0B46A619}"/>
              </a:ext>
            </a:extLst>
          </p:cNvPr>
          <p:cNvSpPr txBox="1"/>
          <p:nvPr/>
        </p:nvSpPr>
        <p:spPr>
          <a:xfrm>
            <a:off x="39532" y="3007751"/>
            <a:ext cx="5883342" cy="400110"/>
          </a:xfrm>
          <a:prstGeom prst="rect">
            <a:avLst/>
          </a:prstGeom>
          <a:noFill/>
        </p:spPr>
        <p:txBody>
          <a:bodyPr wrap="none" rtlCol="0">
            <a:spAutoFit/>
          </a:bodyPr>
          <a:lstStyle/>
          <a:p>
            <a:pPr algn="r"/>
            <a:r>
              <a:rPr lang="ja-JP" altLang="en-US" sz="2000" dirty="0"/>
              <a:t>入力：ライブラリ</a:t>
            </a:r>
            <a:r>
              <a:rPr lang="en-US" altLang="ja-JP" sz="2000" dirty="0"/>
              <a:t>A</a:t>
            </a:r>
            <a:r>
              <a:rPr lang="ja-JP" altLang="en-US" sz="2000" dirty="0"/>
              <a:t>とライブラリ</a:t>
            </a:r>
            <a:r>
              <a:rPr lang="en-US" altLang="ja-JP" sz="2000" dirty="0"/>
              <a:t>B</a:t>
            </a:r>
            <a:r>
              <a:rPr lang="ja-JP" altLang="en-US" sz="2000" dirty="0"/>
              <a:t>の各バージョン</a:t>
            </a:r>
            <a:endParaRPr kumimoji="1" lang="ja-JP" altLang="en-US" sz="2000" dirty="0"/>
          </a:p>
        </p:txBody>
      </p:sp>
      <p:sp>
        <p:nvSpPr>
          <p:cNvPr id="126" name="テキスト ボックス 125">
            <a:extLst>
              <a:ext uri="{FF2B5EF4-FFF2-40B4-BE49-F238E27FC236}">
                <a16:creationId xmlns:a16="http://schemas.microsoft.com/office/drawing/2014/main" id="{7C8961F8-5B03-3F57-8106-A631A5578592}"/>
              </a:ext>
            </a:extLst>
          </p:cNvPr>
          <p:cNvSpPr txBox="1"/>
          <p:nvPr/>
        </p:nvSpPr>
        <p:spPr>
          <a:xfrm>
            <a:off x="6135490" y="2996393"/>
            <a:ext cx="5861751" cy="400110"/>
          </a:xfrm>
          <a:prstGeom prst="rect">
            <a:avLst/>
          </a:prstGeom>
          <a:noFill/>
        </p:spPr>
        <p:txBody>
          <a:bodyPr wrap="square">
            <a:spAutoFit/>
          </a:bodyPr>
          <a:lstStyle/>
          <a:p>
            <a:pPr algn="r"/>
            <a:r>
              <a:rPr lang="ja-JP" altLang="en-US" sz="2000" dirty="0"/>
              <a:t>出力：ライブラリ</a:t>
            </a:r>
            <a:r>
              <a:rPr lang="en-US" altLang="ja-JP" sz="2000" dirty="0"/>
              <a:t>A</a:t>
            </a:r>
            <a:r>
              <a:rPr lang="ja-JP" altLang="en-US" sz="2000" dirty="0"/>
              <a:t>とライブラリ</a:t>
            </a:r>
            <a:r>
              <a:rPr lang="en-US" altLang="ja-JP" sz="2000" dirty="0"/>
              <a:t>B</a:t>
            </a:r>
            <a:r>
              <a:rPr lang="ja-JP" altLang="en-US" sz="2000" dirty="0"/>
              <a:t>の互換性評価値</a:t>
            </a:r>
            <a:endParaRPr kumimoji="1" lang="ja-JP" altLang="en-US" sz="2000" dirty="0"/>
          </a:p>
        </p:txBody>
      </p:sp>
      <p:graphicFrame>
        <p:nvGraphicFramePr>
          <p:cNvPr id="127" name="表 126">
            <a:extLst>
              <a:ext uri="{FF2B5EF4-FFF2-40B4-BE49-F238E27FC236}">
                <a16:creationId xmlns:a16="http://schemas.microsoft.com/office/drawing/2014/main" id="{98597975-3E7E-C3C4-CE18-167291B56E23}"/>
              </a:ext>
            </a:extLst>
          </p:cNvPr>
          <p:cNvGraphicFramePr>
            <a:graphicFrameLocks noGrp="1"/>
          </p:cNvGraphicFramePr>
          <p:nvPr>
            <p:extLst>
              <p:ext uri="{D42A27DB-BD31-4B8C-83A1-F6EECF244321}">
                <p14:modId xmlns:p14="http://schemas.microsoft.com/office/powerpoint/2010/main" val="2976605541"/>
              </p:ext>
            </p:extLst>
          </p:nvPr>
        </p:nvGraphicFramePr>
        <p:xfrm>
          <a:off x="6993563" y="3876820"/>
          <a:ext cx="4485196" cy="1478280"/>
        </p:xfrm>
        <a:graphic>
          <a:graphicData uri="http://schemas.openxmlformats.org/drawingml/2006/table">
            <a:tbl>
              <a:tblPr firstRow="1" bandRow="1">
                <a:tableStyleId>{5C22544A-7EE6-4342-B048-85BDC9FD1C3A}</a:tableStyleId>
              </a:tblPr>
              <a:tblGrid>
                <a:gridCol w="1121299">
                  <a:extLst>
                    <a:ext uri="{9D8B030D-6E8A-4147-A177-3AD203B41FA5}">
                      <a16:colId xmlns:a16="http://schemas.microsoft.com/office/drawing/2014/main" val="4086450388"/>
                    </a:ext>
                  </a:extLst>
                </a:gridCol>
                <a:gridCol w="1121299">
                  <a:extLst>
                    <a:ext uri="{9D8B030D-6E8A-4147-A177-3AD203B41FA5}">
                      <a16:colId xmlns:a16="http://schemas.microsoft.com/office/drawing/2014/main" val="1208286713"/>
                    </a:ext>
                  </a:extLst>
                </a:gridCol>
                <a:gridCol w="1121299">
                  <a:extLst>
                    <a:ext uri="{9D8B030D-6E8A-4147-A177-3AD203B41FA5}">
                      <a16:colId xmlns:a16="http://schemas.microsoft.com/office/drawing/2014/main" val="694178624"/>
                    </a:ext>
                  </a:extLst>
                </a:gridCol>
                <a:gridCol w="1121299">
                  <a:extLst>
                    <a:ext uri="{9D8B030D-6E8A-4147-A177-3AD203B41FA5}">
                      <a16:colId xmlns:a16="http://schemas.microsoft.com/office/drawing/2014/main" val="3473974140"/>
                    </a:ext>
                  </a:extLst>
                </a:gridCol>
              </a:tblGrid>
              <a:tr h="0">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3229373916"/>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0.66</a:t>
                      </a:r>
                      <a:endParaRPr kumimoji="1" lang="ja-JP" altLang="en-US" b="0" dirty="0"/>
                    </a:p>
                  </a:txBody>
                  <a:tcPr/>
                </a:tc>
                <a:tc>
                  <a:txBody>
                    <a:bodyPr/>
                    <a:lstStyle/>
                    <a:p>
                      <a:pPr algn="ctr"/>
                      <a:r>
                        <a:rPr kumimoji="1" lang="en-US" altLang="ja-JP" b="0" dirty="0"/>
                        <a:t>1.00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120511669"/>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0.50</a:t>
                      </a:r>
                      <a:endParaRPr kumimoji="1" lang="ja-JP" altLang="en-US" b="0" dirty="0"/>
                    </a:p>
                  </a:txBody>
                  <a:tcPr/>
                </a:tc>
                <a:tc>
                  <a:txBody>
                    <a:bodyPr/>
                    <a:lstStyle/>
                    <a:p>
                      <a:pPr algn="ctr"/>
                      <a:r>
                        <a:rPr kumimoji="1" lang="en-US" altLang="ja-JP" b="0" dirty="0"/>
                        <a:t>0.75</a:t>
                      </a:r>
                      <a:endParaRPr kumimoji="1" lang="ja-JP" altLang="en-US" b="0" dirty="0"/>
                    </a:p>
                  </a:txBody>
                  <a:tcPr/>
                </a:tc>
                <a:tc>
                  <a:txBody>
                    <a:bodyPr/>
                    <a:lstStyle/>
                    <a:p>
                      <a:pPr algn="ctr"/>
                      <a:r>
                        <a:rPr kumimoji="1" lang="en-US" altLang="ja-JP" b="0" dirty="0"/>
                        <a:t>1.00</a:t>
                      </a:r>
                      <a:endParaRPr kumimoji="1" lang="ja-JP" altLang="en-US" b="0" dirty="0"/>
                    </a:p>
                  </a:txBody>
                  <a:tcPr/>
                </a:tc>
                <a:extLst>
                  <a:ext uri="{0D108BD9-81ED-4DB2-BD59-A6C34878D82A}">
                    <a16:rowId xmlns:a16="http://schemas.microsoft.com/office/drawing/2014/main" val="2865989119"/>
                  </a:ext>
                </a:extLst>
              </a:tr>
              <a:tr h="370840">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0.50</a:t>
                      </a:r>
                      <a:endParaRPr kumimoji="1" lang="ja-JP" altLang="en-US" b="0" dirty="0"/>
                    </a:p>
                  </a:txBody>
                  <a:tcPr/>
                </a:tc>
                <a:tc>
                  <a:txBody>
                    <a:bodyPr/>
                    <a:lstStyle/>
                    <a:p>
                      <a:pPr algn="ctr"/>
                      <a:r>
                        <a:rPr kumimoji="1" lang="en-US" altLang="ja-JP" b="0" dirty="0"/>
                        <a:t>0.85</a:t>
                      </a:r>
                      <a:endParaRPr kumimoji="1" lang="ja-JP" altLang="en-US" b="0" dirty="0"/>
                    </a:p>
                  </a:txBody>
                  <a:tcPr/>
                </a:tc>
                <a:tc>
                  <a:txBody>
                    <a:bodyPr/>
                    <a:lstStyle/>
                    <a:p>
                      <a:pPr algn="ctr"/>
                      <a:r>
                        <a:rPr kumimoji="1" lang="en-US" altLang="ja-JP" b="0" dirty="0"/>
                        <a:t>1.00</a:t>
                      </a:r>
                      <a:endParaRPr kumimoji="1" lang="ja-JP" altLang="en-US" b="0" dirty="0"/>
                    </a:p>
                  </a:txBody>
                  <a:tcPr/>
                </a:tc>
                <a:extLst>
                  <a:ext uri="{0D108BD9-81ED-4DB2-BD59-A6C34878D82A}">
                    <a16:rowId xmlns:a16="http://schemas.microsoft.com/office/drawing/2014/main" val="403664209"/>
                  </a:ext>
                </a:extLst>
              </a:tr>
            </a:tbl>
          </a:graphicData>
        </a:graphic>
      </p:graphicFrame>
      <p:sp>
        <p:nvSpPr>
          <p:cNvPr id="129" name="テキスト ボックス 128">
            <a:extLst>
              <a:ext uri="{FF2B5EF4-FFF2-40B4-BE49-F238E27FC236}">
                <a16:creationId xmlns:a16="http://schemas.microsoft.com/office/drawing/2014/main" id="{69138E3C-BFE7-B558-D17D-CF165F0FF960}"/>
              </a:ext>
            </a:extLst>
          </p:cNvPr>
          <p:cNvSpPr txBox="1"/>
          <p:nvPr/>
        </p:nvSpPr>
        <p:spPr>
          <a:xfrm>
            <a:off x="5512139" y="4437345"/>
            <a:ext cx="1503152" cy="369332"/>
          </a:xfrm>
          <a:prstGeom prst="rect">
            <a:avLst/>
          </a:prstGeom>
          <a:noFill/>
        </p:spPr>
        <p:txBody>
          <a:bodyPr wrap="square">
            <a:spAutoFit/>
          </a:bodyPr>
          <a:lstStyle/>
          <a:p>
            <a:r>
              <a:rPr lang="ja-JP" altLang="en-US" dirty="0"/>
              <a:t>ライブラリ</a:t>
            </a:r>
            <a:r>
              <a:rPr lang="en-US" altLang="ja-JP" dirty="0"/>
              <a:t>A</a:t>
            </a:r>
            <a:endParaRPr lang="ja-JP" altLang="en-US" dirty="0"/>
          </a:p>
        </p:txBody>
      </p:sp>
      <p:sp>
        <p:nvSpPr>
          <p:cNvPr id="131" name="テキスト ボックス 130">
            <a:extLst>
              <a:ext uri="{FF2B5EF4-FFF2-40B4-BE49-F238E27FC236}">
                <a16:creationId xmlns:a16="http://schemas.microsoft.com/office/drawing/2014/main" id="{687FF0F4-999E-C2F9-482E-F91C7517FE71}"/>
              </a:ext>
            </a:extLst>
          </p:cNvPr>
          <p:cNvSpPr txBox="1"/>
          <p:nvPr/>
        </p:nvSpPr>
        <p:spPr>
          <a:xfrm>
            <a:off x="8732871" y="3557115"/>
            <a:ext cx="1485900"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14" name="四角形: 1 つの角を切り取る 13">
            <a:extLst>
              <a:ext uri="{FF2B5EF4-FFF2-40B4-BE49-F238E27FC236}">
                <a16:creationId xmlns:a16="http://schemas.microsoft.com/office/drawing/2014/main" id="{BB46EACA-2570-E60C-FE90-8AD99ADA1878}"/>
              </a:ext>
            </a:extLst>
          </p:cNvPr>
          <p:cNvSpPr/>
          <p:nvPr/>
        </p:nvSpPr>
        <p:spPr>
          <a:xfrm>
            <a:off x="1438312" y="3661716"/>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FD8E4C9D-4F90-E50A-399A-473BDF552A91}"/>
              </a:ext>
            </a:extLst>
          </p:cNvPr>
          <p:cNvCxnSpPr>
            <a:cxnSpLocks/>
          </p:cNvCxnSpPr>
          <p:nvPr/>
        </p:nvCxnSpPr>
        <p:spPr>
          <a:xfrm>
            <a:off x="1483050" y="384171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B1F125D2-1AFC-ECE2-A6D4-E32951C4C03B}"/>
              </a:ext>
            </a:extLst>
          </p:cNvPr>
          <p:cNvCxnSpPr>
            <a:cxnSpLocks/>
          </p:cNvCxnSpPr>
          <p:nvPr/>
        </p:nvCxnSpPr>
        <p:spPr>
          <a:xfrm>
            <a:off x="1483050" y="402171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CE5946C3-51E8-A118-BBDA-994C744B11AF}"/>
              </a:ext>
            </a:extLst>
          </p:cNvPr>
          <p:cNvCxnSpPr>
            <a:cxnSpLocks/>
          </p:cNvCxnSpPr>
          <p:nvPr/>
        </p:nvCxnSpPr>
        <p:spPr>
          <a:xfrm>
            <a:off x="1483050" y="420171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209BE3F9-0C83-3A14-E381-7C0B8CA38704}"/>
              </a:ext>
            </a:extLst>
          </p:cNvPr>
          <p:cNvCxnSpPr>
            <a:cxnSpLocks/>
          </p:cNvCxnSpPr>
          <p:nvPr/>
        </p:nvCxnSpPr>
        <p:spPr>
          <a:xfrm>
            <a:off x="1483050" y="438171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19" name="四角形: 1 つの角を切り取る 18">
            <a:extLst>
              <a:ext uri="{FF2B5EF4-FFF2-40B4-BE49-F238E27FC236}">
                <a16:creationId xmlns:a16="http://schemas.microsoft.com/office/drawing/2014/main" id="{61A37B46-1BB3-B98B-F7AE-F81085063FDC}"/>
              </a:ext>
            </a:extLst>
          </p:cNvPr>
          <p:cNvSpPr/>
          <p:nvPr/>
        </p:nvSpPr>
        <p:spPr>
          <a:xfrm>
            <a:off x="2591239" y="3666192"/>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B62EEB3E-A6F1-82E8-1C91-B76805E5F8F4}"/>
              </a:ext>
            </a:extLst>
          </p:cNvPr>
          <p:cNvCxnSpPr>
            <a:cxnSpLocks/>
          </p:cNvCxnSpPr>
          <p:nvPr/>
        </p:nvCxnSpPr>
        <p:spPr>
          <a:xfrm>
            <a:off x="2635977" y="384619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F39D9EEB-06C6-EAB2-66C5-AD91CD5A6BFA}"/>
              </a:ext>
            </a:extLst>
          </p:cNvPr>
          <p:cNvCxnSpPr>
            <a:cxnSpLocks/>
          </p:cNvCxnSpPr>
          <p:nvPr/>
        </p:nvCxnSpPr>
        <p:spPr>
          <a:xfrm>
            <a:off x="2635977" y="402619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75E4559-CF44-55D6-2A9C-325C0769AC50}"/>
              </a:ext>
            </a:extLst>
          </p:cNvPr>
          <p:cNvCxnSpPr>
            <a:cxnSpLocks/>
          </p:cNvCxnSpPr>
          <p:nvPr/>
        </p:nvCxnSpPr>
        <p:spPr>
          <a:xfrm>
            <a:off x="2635977" y="420619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33153192-B3FE-4430-280B-A0316908F859}"/>
              </a:ext>
            </a:extLst>
          </p:cNvPr>
          <p:cNvCxnSpPr>
            <a:cxnSpLocks/>
          </p:cNvCxnSpPr>
          <p:nvPr/>
        </p:nvCxnSpPr>
        <p:spPr>
          <a:xfrm>
            <a:off x="2635977" y="438619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24" name="四角形: 1 つの角を切り取る 23">
            <a:extLst>
              <a:ext uri="{FF2B5EF4-FFF2-40B4-BE49-F238E27FC236}">
                <a16:creationId xmlns:a16="http://schemas.microsoft.com/office/drawing/2014/main" id="{02BA8E04-B10F-0148-7B5A-0B557C4B61F3}"/>
              </a:ext>
            </a:extLst>
          </p:cNvPr>
          <p:cNvSpPr/>
          <p:nvPr/>
        </p:nvSpPr>
        <p:spPr>
          <a:xfrm>
            <a:off x="3771705" y="366619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2634D70F-4909-FEE3-6FB7-8CDB36C33F33}"/>
              </a:ext>
            </a:extLst>
          </p:cNvPr>
          <p:cNvCxnSpPr>
            <a:cxnSpLocks/>
          </p:cNvCxnSpPr>
          <p:nvPr/>
        </p:nvCxnSpPr>
        <p:spPr>
          <a:xfrm>
            <a:off x="3816443" y="38461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40138442-C1D1-590D-484F-7FCFF5283EA5}"/>
              </a:ext>
            </a:extLst>
          </p:cNvPr>
          <p:cNvCxnSpPr>
            <a:cxnSpLocks/>
          </p:cNvCxnSpPr>
          <p:nvPr/>
        </p:nvCxnSpPr>
        <p:spPr>
          <a:xfrm>
            <a:off x="3816443" y="40261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8DC25AB3-6028-981A-2914-888F56AE7F7C}"/>
              </a:ext>
            </a:extLst>
          </p:cNvPr>
          <p:cNvCxnSpPr>
            <a:cxnSpLocks/>
          </p:cNvCxnSpPr>
          <p:nvPr/>
        </p:nvCxnSpPr>
        <p:spPr>
          <a:xfrm>
            <a:off x="3816443" y="42061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E997B936-EE10-440E-C6B7-B0693FB02E02}"/>
              </a:ext>
            </a:extLst>
          </p:cNvPr>
          <p:cNvCxnSpPr>
            <a:cxnSpLocks/>
          </p:cNvCxnSpPr>
          <p:nvPr/>
        </p:nvCxnSpPr>
        <p:spPr>
          <a:xfrm>
            <a:off x="3816443" y="43861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35" name="四角形: 1 つの角を切り取る 34">
            <a:extLst>
              <a:ext uri="{FF2B5EF4-FFF2-40B4-BE49-F238E27FC236}">
                <a16:creationId xmlns:a16="http://schemas.microsoft.com/office/drawing/2014/main" id="{EFB3B5DB-A908-369C-C483-D69F4E1BF9ED}"/>
              </a:ext>
            </a:extLst>
          </p:cNvPr>
          <p:cNvSpPr/>
          <p:nvPr/>
        </p:nvSpPr>
        <p:spPr>
          <a:xfrm>
            <a:off x="3771705" y="4819172"/>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BA413FDD-46CB-99F7-3690-E77C5F6EBAB4}"/>
              </a:ext>
            </a:extLst>
          </p:cNvPr>
          <p:cNvCxnSpPr>
            <a:cxnSpLocks/>
          </p:cNvCxnSpPr>
          <p:nvPr/>
        </p:nvCxnSpPr>
        <p:spPr>
          <a:xfrm>
            <a:off x="3816443" y="499917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633779AF-A213-5DAB-5B79-E915778101BC}"/>
              </a:ext>
            </a:extLst>
          </p:cNvPr>
          <p:cNvCxnSpPr>
            <a:cxnSpLocks/>
          </p:cNvCxnSpPr>
          <p:nvPr/>
        </p:nvCxnSpPr>
        <p:spPr>
          <a:xfrm>
            <a:off x="3816443" y="517917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603ABA5-CE9E-F80B-019C-EA1125D84C1A}"/>
              </a:ext>
            </a:extLst>
          </p:cNvPr>
          <p:cNvCxnSpPr>
            <a:cxnSpLocks/>
          </p:cNvCxnSpPr>
          <p:nvPr/>
        </p:nvCxnSpPr>
        <p:spPr>
          <a:xfrm>
            <a:off x="3816443" y="535917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21A1C5D3-2A9F-F7E4-27B8-47B5247ADF8E}"/>
              </a:ext>
            </a:extLst>
          </p:cNvPr>
          <p:cNvCxnSpPr>
            <a:cxnSpLocks/>
          </p:cNvCxnSpPr>
          <p:nvPr/>
        </p:nvCxnSpPr>
        <p:spPr>
          <a:xfrm>
            <a:off x="3816443" y="553917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0" name="四角形: 1 つの角を切り取る 59">
            <a:extLst>
              <a:ext uri="{FF2B5EF4-FFF2-40B4-BE49-F238E27FC236}">
                <a16:creationId xmlns:a16="http://schemas.microsoft.com/office/drawing/2014/main" id="{2A4E309A-65DC-4008-D8C9-8381BB4EB3F9}"/>
              </a:ext>
            </a:extLst>
          </p:cNvPr>
          <p:cNvSpPr/>
          <p:nvPr/>
        </p:nvSpPr>
        <p:spPr>
          <a:xfrm>
            <a:off x="2597835" y="481661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1" name="直線コネクタ 60">
            <a:extLst>
              <a:ext uri="{FF2B5EF4-FFF2-40B4-BE49-F238E27FC236}">
                <a16:creationId xmlns:a16="http://schemas.microsoft.com/office/drawing/2014/main" id="{E5ACA4AB-CA00-7FA0-A84C-74EEE0C91255}"/>
              </a:ext>
            </a:extLst>
          </p:cNvPr>
          <p:cNvCxnSpPr>
            <a:cxnSpLocks/>
          </p:cNvCxnSpPr>
          <p:nvPr/>
        </p:nvCxnSpPr>
        <p:spPr>
          <a:xfrm>
            <a:off x="2642573" y="499661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28EF1C14-53E6-EE2C-051C-ED8D3B1BB51F}"/>
              </a:ext>
            </a:extLst>
          </p:cNvPr>
          <p:cNvCxnSpPr>
            <a:cxnSpLocks/>
          </p:cNvCxnSpPr>
          <p:nvPr/>
        </p:nvCxnSpPr>
        <p:spPr>
          <a:xfrm>
            <a:off x="2642573" y="517661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4BCC54B7-2C46-9B5C-58D7-91A409A576A6}"/>
              </a:ext>
            </a:extLst>
          </p:cNvPr>
          <p:cNvCxnSpPr>
            <a:cxnSpLocks/>
          </p:cNvCxnSpPr>
          <p:nvPr/>
        </p:nvCxnSpPr>
        <p:spPr>
          <a:xfrm>
            <a:off x="2642573" y="535661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58DEB48-E68F-0187-3EE4-569DF61F0B12}"/>
              </a:ext>
            </a:extLst>
          </p:cNvPr>
          <p:cNvCxnSpPr>
            <a:cxnSpLocks/>
          </p:cNvCxnSpPr>
          <p:nvPr/>
        </p:nvCxnSpPr>
        <p:spPr>
          <a:xfrm>
            <a:off x="2642573" y="553661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6" name="四角形: 1 つの角を切り取る 65">
            <a:extLst>
              <a:ext uri="{FF2B5EF4-FFF2-40B4-BE49-F238E27FC236}">
                <a16:creationId xmlns:a16="http://schemas.microsoft.com/office/drawing/2014/main" id="{08432562-20DE-4DD6-0F4E-432485AEFC30}"/>
              </a:ext>
            </a:extLst>
          </p:cNvPr>
          <p:cNvSpPr/>
          <p:nvPr/>
        </p:nvSpPr>
        <p:spPr>
          <a:xfrm>
            <a:off x="1456300" y="480589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7" name="直線コネクタ 66">
            <a:extLst>
              <a:ext uri="{FF2B5EF4-FFF2-40B4-BE49-F238E27FC236}">
                <a16:creationId xmlns:a16="http://schemas.microsoft.com/office/drawing/2014/main" id="{20046B8B-BD67-3C1F-C6F0-CAD2480950F6}"/>
              </a:ext>
            </a:extLst>
          </p:cNvPr>
          <p:cNvCxnSpPr>
            <a:cxnSpLocks/>
          </p:cNvCxnSpPr>
          <p:nvPr/>
        </p:nvCxnSpPr>
        <p:spPr>
          <a:xfrm>
            <a:off x="1501038" y="49858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E1411D9E-01AC-9080-181D-8B73E645B7EC}"/>
              </a:ext>
            </a:extLst>
          </p:cNvPr>
          <p:cNvCxnSpPr>
            <a:cxnSpLocks/>
          </p:cNvCxnSpPr>
          <p:nvPr/>
        </p:nvCxnSpPr>
        <p:spPr>
          <a:xfrm>
            <a:off x="1501038" y="51658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47D6AF63-EA87-02DF-B09D-B1A4657B7A09}"/>
              </a:ext>
            </a:extLst>
          </p:cNvPr>
          <p:cNvCxnSpPr>
            <a:cxnSpLocks/>
          </p:cNvCxnSpPr>
          <p:nvPr/>
        </p:nvCxnSpPr>
        <p:spPr>
          <a:xfrm>
            <a:off x="1501038" y="53458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90079B31-9C03-8522-BC30-541507908EB9}"/>
              </a:ext>
            </a:extLst>
          </p:cNvPr>
          <p:cNvCxnSpPr>
            <a:cxnSpLocks/>
          </p:cNvCxnSpPr>
          <p:nvPr/>
        </p:nvCxnSpPr>
        <p:spPr>
          <a:xfrm>
            <a:off x="1501038" y="552589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 name="スライド番号プレースホルダー 5">
            <a:extLst>
              <a:ext uri="{FF2B5EF4-FFF2-40B4-BE49-F238E27FC236}">
                <a16:creationId xmlns:a16="http://schemas.microsoft.com/office/drawing/2014/main" id="{904CDA76-EBD5-A495-56ED-5EF929DC9290}"/>
              </a:ext>
            </a:extLst>
          </p:cNvPr>
          <p:cNvSpPr>
            <a:spLocks noGrp="1"/>
          </p:cNvSpPr>
          <p:nvPr>
            <p:ph type="sldNum" sz="quarter" idx="12"/>
          </p:nvPr>
        </p:nvSpPr>
        <p:spPr/>
        <p:txBody>
          <a:bodyPr/>
          <a:lstStyle/>
          <a:p>
            <a:fld id="{551EBEEC-6B4F-46BB-A9ED-1DC96FDC3EDD}" type="slidenum">
              <a:rPr kumimoji="1" lang="ja-JP" altLang="en-US" smtClean="0"/>
              <a:t>23</a:t>
            </a:fld>
            <a:endParaRPr kumimoji="1" lang="ja-JP" altLang="en-US"/>
          </a:p>
        </p:txBody>
      </p:sp>
    </p:spTree>
    <p:extLst>
      <p:ext uri="{BB962C8B-B14F-4D97-AF65-F5344CB8AC3E}">
        <p14:creationId xmlns:p14="http://schemas.microsoft.com/office/powerpoint/2010/main" val="3393535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DA6CDD-4F1A-95AA-39CE-C3C4CA7B562E}"/>
              </a:ext>
            </a:extLst>
          </p:cNvPr>
          <p:cNvSpPr>
            <a:spLocks noGrp="1"/>
          </p:cNvSpPr>
          <p:nvPr>
            <p:ph type="title"/>
          </p:nvPr>
        </p:nvSpPr>
        <p:spPr/>
        <p:txBody>
          <a:bodyPr/>
          <a:lstStyle/>
          <a:p>
            <a:r>
              <a:rPr lang="ja-JP" altLang="en-US" dirty="0"/>
              <a:t>本処理　</a:t>
            </a:r>
            <a:r>
              <a:rPr kumimoji="1" lang="ja-JP" altLang="en-US" dirty="0"/>
              <a:t>互換性評価値平均</a:t>
            </a:r>
          </a:p>
        </p:txBody>
      </p:sp>
      <p:sp>
        <p:nvSpPr>
          <p:cNvPr id="3" name="コンテンツ プレースホルダー 2">
            <a:extLst>
              <a:ext uri="{FF2B5EF4-FFF2-40B4-BE49-F238E27FC236}">
                <a16:creationId xmlns:a16="http://schemas.microsoft.com/office/drawing/2014/main" id="{E933A564-8322-A324-C808-FB7B39859AAA}"/>
              </a:ext>
            </a:extLst>
          </p:cNvPr>
          <p:cNvSpPr>
            <a:spLocks noGrp="1"/>
          </p:cNvSpPr>
          <p:nvPr>
            <p:ph idx="1"/>
          </p:nvPr>
        </p:nvSpPr>
        <p:spPr/>
        <p:txBody>
          <a:bodyPr/>
          <a:lstStyle/>
          <a:p>
            <a:pPr>
              <a:buNone/>
            </a:pPr>
            <a:r>
              <a:rPr kumimoji="1" lang="ja-JP" altLang="en-US" dirty="0"/>
              <a:t>互換性評価値平均：前処理で求めた互換性評価値の平均</a:t>
            </a:r>
            <a:br>
              <a:rPr lang="en-US" altLang="ja-JP" dirty="0"/>
            </a:br>
            <a:r>
              <a:rPr lang="en-US" altLang="ja-JP" dirty="0"/>
              <a:t>			</a:t>
            </a:r>
            <a:r>
              <a:rPr lang="ja-JP" altLang="en-US" dirty="0"/>
              <a:t>　  バージョン組み合わせごとに算出可能</a:t>
            </a:r>
            <a:endParaRPr kumimoji="1" lang="en-US" altLang="ja-JP" dirty="0"/>
          </a:p>
          <a:p>
            <a:pPr>
              <a:buNone/>
            </a:pPr>
            <a:endParaRPr lang="en-US" altLang="ja-JP" dirty="0"/>
          </a:p>
          <a:p>
            <a:pPr>
              <a:buNone/>
            </a:pPr>
            <a:endParaRPr kumimoji="1" lang="en-US" altLang="ja-JP" dirty="0"/>
          </a:p>
          <a:p>
            <a:pPr>
              <a:buNone/>
            </a:pPr>
            <a:endParaRPr lang="en-US" altLang="ja-JP" dirty="0"/>
          </a:p>
          <a:p>
            <a:pPr>
              <a:buNone/>
            </a:pPr>
            <a:endParaRPr kumimoji="1" lang="en-US" altLang="ja-JP" sz="1800" dirty="0"/>
          </a:p>
          <a:p>
            <a:pPr>
              <a:buNone/>
            </a:pPr>
            <a:endParaRPr kumimoji="1" lang="en-US" altLang="ja-JP" dirty="0"/>
          </a:p>
        </p:txBody>
      </p:sp>
      <p:sp>
        <p:nvSpPr>
          <p:cNvPr id="9" name="正方形/長方形 8">
            <a:extLst>
              <a:ext uri="{FF2B5EF4-FFF2-40B4-BE49-F238E27FC236}">
                <a16:creationId xmlns:a16="http://schemas.microsoft.com/office/drawing/2014/main" id="{68DD2290-6A59-F62C-77A8-45F1064B65E3}"/>
              </a:ext>
            </a:extLst>
          </p:cNvPr>
          <p:cNvSpPr/>
          <p:nvPr/>
        </p:nvSpPr>
        <p:spPr>
          <a:xfrm>
            <a:off x="6244702" y="3746090"/>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A</a:t>
            </a:r>
            <a:r>
              <a:rPr lang="en-US" altLang="ja-JP" sz="2000" dirty="0"/>
              <a:t> </a:t>
            </a:r>
            <a:r>
              <a:rPr kumimoji="1" lang="en-US" altLang="ja-JP" sz="2000" dirty="0"/>
              <a:t>1.1</a:t>
            </a:r>
            <a:endParaRPr kumimoji="1" lang="ja-JP" altLang="en-US" sz="2000" dirty="0"/>
          </a:p>
        </p:txBody>
      </p:sp>
      <p:sp>
        <p:nvSpPr>
          <p:cNvPr id="10" name="正方形/長方形 9">
            <a:extLst>
              <a:ext uri="{FF2B5EF4-FFF2-40B4-BE49-F238E27FC236}">
                <a16:creationId xmlns:a16="http://schemas.microsoft.com/office/drawing/2014/main" id="{84158054-6E27-4C90-B219-F736B091AE8B}"/>
              </a:ext>
            </a:extLst>
          </p:cNvPr>
          <p:cNvSpPr/>
          <p:nvPr/>
        </p:nvSpPr>
        <p:spPr>
          <a:xfrm>
            <a:off x="8821270" y="3117963"/>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B 1.1</a:t>
            </a:r>
            <a:endParaRPr kumimoji="1" lang="ja-JP" altLang="en-US" sz="2000" dirty="0"/>
          </a:p>
        </p:txBody>
      </p:sp>
      <p:sp>
        <p:nvSpPr>
          <p:cNvPr id="11" name="正方形/長方形 10">
            <a:extLst>
              <a:ext uri="{FF2B5EF4-FFF2-40B4-BE49-F238E27FC236}">
                <a16:creationId xmlns:a16="http://schemas.microsoft.com/office/drawing/2014/main" id="{84D36A10-E925-C158-2C31-6AB470C86922}"/>
              </a:ext>
            </a:extLst>
          </p:cNvPr>
          <p:cNvSpPr/>
          <p:nvPr/>
        </p:nvSpPr>
        <p:spPr>
          <a:xfrm>
            <a:off x="8823219" y="4366672"/>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a:t>C</a:t>
            </a:r>
            <a:r>
              <a:rPr kumimoji="1" lang="en-US" altLang="ja-JP" sz="2000" dirty="0"/>
              <a:t> 1.1</a:t>
            </a:r>
            <a:endParaRPr kumimoji="1" lang="ja-JP" altLang="en-US" sz="2000" dirty="0"/>
          </a:p>
        </p:txBody>
      </p:sp>
      <p:cxnSp>
        <p:nvCxnSpPr>
          <p:cNvPr id="12" name="コネクタ: カギ線 11">
            <a:extLst>
              <a:ext uri="{FF2B5EF4-FFF2-40B4-BE49-F238E27FC236}">
                <a16:creationId xmlns:a16="http://schemas.microsoft.com/office/drawing/2014/main" id="{078A08AD-A821-8207-66E1-BB8CF1684604}"/>
              </a:ext>
            </a:extLst>
          </p:cNvPr>
          <p:cNvCxnSpPr>
            <a:cxnSpLocks/>
            <a:endCxn id="10" idx="1"/>
          </p:cNvCxnSpPr>
          <p:nvPr/>
        </p:nvCxnSpPr>
        <p:spPr>
          <a:xfrm flipV="1">
            <a:off x="7983855" y="3428254"/>
            <a:ext cx="837415" cy="49013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コネクタ: カギ線 12">
            <a:extLst>
              <a:ext uri="{FF2B5EF4-FFF2-40B4-BE49-F238E27FC236}">
                <a16:creationId xmlns:a16="http://schemas.microsoft.com/office/drawing/2014/main" id="{BC299D0D-B502-ED20-CBDB-BA25AB2F25B1}"/>
              </a:ext>
            </a:extLst>
          </p:cNvPr>
          <p:cNvCxnSpPr>
            <a:cxnSpLocks/>
            <a:endCxn id="11" idx="1"/>
          </p:cNvCxnSpPr>
          <p:nvPr/>
        </p:nvCxnSpPr>
        <p:spPr>
          <a:xfrm>
            <a:off x="7983855" y="4199255"/>
            <a:ext cx="839364" cy="47770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表 15">
            <a:extLst>
              <a:ext uri="{FF2B5EF4-FFF2-40B4-BE49-F238E27FC236}">
                <a16:creationId xmlns:a16="http://schemas.microsoft.com/office/drawing/2014/main" id="{8584A00E-7956-83B0-264B-51168FA70235}"/>
              </a:ext>
            </a:extLst>
          </p:cNvPr>
          <p:cNvGraphicFramePr>
            <a:graphicFrameLocks noGrp="1"/>
          </p:cNvGraphicFramePr>
          <p:nvPr>
            <p:extLst>
              <p:ext uri="{D42A27DB-BD31-4B8C-83A1-F6EECF244321}">
                <p14:modId xmlns:p14="http://schemas.microsoft.com/office/powerpoint/2010/main" val="1036632910"/>
              </p:ext>
            </p:extLst>
          </p:nvPr>
        </p:nvGraphicFramePr>
        <p:xfrm>
          <a:off x="1203938" y="3117963"/>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941196497"/>
                  </a:ext>
                </a:extLst>
              </a:tr>
            </a:tbl>
          </a:graphicData>
        </a:graphic>
      </p:graphicFrame>
      <p:sp>
        <p:nvSpPr>
          <p:cNvPr id="17" name="テキスト ボックス 16">
            <a:extLst>
              <a:ext uri="{FF2B5EF4-FFF2-40B4-BE49-F238E27FC236}">
                <a16:creationId xmlns:a16="http://schemas.microsoft.com/office/drawing/2014/main" id="{63A15BF7-8374-D4D3-18BB-3981AF302503}"/>
              </a:ext>
            </a:extLst>
          </p:cNvPr>
          <p:cNvSpPr txBox="1"/>
          <p:nvPr/>
        </p:nvSpPr>
        <p:spPr>
          <a:xfrm>
            <a:off x="699096" y="3523008"/>
            <a:ext cx="333746" cy="369332"/>
          </a:xfrm>
          <a:prstGeom prst="rect">
            <a:avLst/>
          </a:prstGeom>
          <a:noFill/>
        </p:spPr>
        <p:txBody>
          <a:bodyPr wrap="square" rtlCol="0">
            <a:spAutoFit/>
          </a:bodyPr>
          <a:lstStyle/>
          <a:p>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127FC50D-9245-F4AC-3516-A21DB48F07FE}"/>
              </a:ext>
            </a:extLst>
          </p:cNvPr>
          <p:cNvSpPr txBox="1"/>
          <p:nvPr/>
        </p:nvSpPr>
        <p:spPr>
          <a:xfrm>
            <a:off x="2752561" y="2748631"/>
            <a:ext cx="333746" cy="369332"/>
          </a:xfrm>
          <a:prstGeom prst="rect">
            <a:avLst/>
          </a:prstGeom>
          <a:noFill/>
        </p:spPr>
        <p:txBody>
          <a:bodyPr wrap="square" rtlCol="0">
            <a:spAutoFit/>
          </a:bodyPr>
          <a:lstStyle/>
          <a:p>
            <a:r>
              <a:rPr kumimoji="1" lang="en-US" altLang="ja-JP" dirty="0"/>
              <a:t>B</a:t>
            </a:r>
            <a:endParaRPr kumimoji="1" lang="ja-JP" altLang="en-US" dirty="0"/>
          </a:p>
        </p:txBody>
      </p:sp>
      <p:sp>
        <p:nvSpPr>
          <p:cNvPr id="19" name="テキスト ボックス 18">
            <a:extLst>
              <a:ext uri="{FF2B5EF4-FFF2-40B4-BE49-F238E27FC236}">
                <a16:creationId xmlns:a16="http://schemas.microsoft.com/office/drawing/2014/main" id="{021AC249-2516-F7B8-5B94-F27E983EE52B}"/>
              </a:ext>
            </a:extLst>
          </p:cNvPr>
          <p:cNvSpPr txBox="1"/>
          <p:nvPr/>
        </p:nvSpPr>
        <p:spPr>
          <a:xfrm>
            <a:off x="698094" y="5033940"/>
            <a:ext cx="333746" cy="369332"/>
          </a:xfrm>
          <a:prstGeom prst="rect">
            <a:avLst/>
          </a:prstGeom>
          <a:noFill/>
        </p:spPr>
        <p:txBody>
          <a:bodyPr wrap="square" rtlCol="0">
            <a:spAutoFit/>
          </a:bodyPr>
          <a:lstStyle/>
          <a:p>
            <a:r>
              <a:rPr kumimoji="1" lang="en-US" altLang="ja-JP" dirty="0"/>
              <a:t>A</a:t>
            </a:r>
            <a:endParaRPr kumimoji="1" lang="ja-JP" altLang="en-US" dirty="0"/>
          </a:p>
        </p:txBody>
      </p:sp>
      <p:graphicFrame>
        <p:nvGraphicFramePr>
          <p:cNvPr id="24" name="表 23">
            <a:extLst>
              <a:ext uri="{FF2B5EF4-FFF2-40B4-BE49-F238E27FC236}">
                <a16:creationId xmlns:a16="http://schemas.microsoft.com/office/drawing/2014/main" id="{99CAB8EC-91D7-D83A-2B42-D6263AC21161}"/>
              </a:ext>
            </a:extLst>
          </p:cNvPr>
          <p:cNvGraphicFramePr>
            <a:graphicFrameLocks noGrp="1"/>
          </p:cNvGraphicFramePr>
          <p:nvPr>
            <p:extLst>
              <p:ext uri="{D42A27DB-BD31-4B8C-83A1-F6EECF244321}">
                <p14:modId xmlns:p14="http://schemas.microsoft.com/office/powerpoint/2010/main" val="3773022835"/>
              </p:ext>
            </p:extLst>
          </p:nvPr>
        </p:nvGraphicFramePr>
        <p:xfrm>
          <a:off x="1201933" y="4662346"/>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941196497"/>
                  </a:ext>
                </a:extLst>
              </a:tr>
            </a:tbl>
          </a:graphicData>
        </a:graphic>
      </p:graphicFrame>
      <p:sp>
        <p:nvSpPr>
          <p:cNvPr id="25" name="テキスト ボックス 24">
            <a:extLst>
              <a:ext uri="{FF2B5EF4-FFF2-40B4-BE49-F238E27FC236}">
                <a16:creationId xmlns:a16="http://schemas.microsoft.com/office/drawing/2014/main" id="{B270853E-FB1F-2CCF-A844-70280E7DA57C}"/>
              </a:ext>
            </a:extLst>
          </p:cNvPr>
          <p:cNvSpPr txBox="1"/>
          <p:nvPr/>
        </p:nvSpPr>
        <p:spPr>
          <a:xfrm>
            <a:off x="2752561" y="4326119"/>
            <a:ext cx="333746" cy="369332"/>
          </a:xfrm>
          <a:prstGeom prst="rect">
            <a:avLst/>
          </a:prstGeom>
          <a:noFill/>
        </p:spPr>
        <p:txBody>
          <a:bodyPr wrap="square" rtlCol="0">
            <a:spAutoFit/>
          </a:bodyPr>
          <a:lstStyle/>
          <a:p>
            <a:r>
              <a:rPr kumimoji="1" lang="en-US" altLang="ja-JP" dirty="0"/>
              <a:t>C</a:t>
            </a:r>
            <a:endParaRPr kumimoji="1" lang="ja-JP" altLang="en-US" dirty="0"/>
          </a:p>
        </p:txBody>
      </p:sp>
      <p:sp>
        <p:nvSpPr>
          <p:cNvPr id="5" name="スライド番号プレースホルダー 4">
            <a:extLst>
              <a:ext uri="{FF2B5EF4-FFF2-40B4-BE49-F238E27FC236}">
                <a16:creationId xmlns:a16="http://schemas.microsoft.com/office/drawing/2014/main" id="{C31698D8-DEDD-A7CB-BC08-C5B0DC266B81}"/>
              </a:ext>
            </a:extLst>
          </p:cNvPr>
          <p:cNvSpPr>
            <a:spLocks noGrp="1"/>
          </p:cNvSpPr>
          <p:nvPr>
            <p:ph type="sldNum" sz="quarter" idx="12"/>
          </p:nvPr>
        </p:nvSpPr>
        <p:spPr/>
        <p:txBody>
          <a:bodyPr/>
          <a:lstStyle/>
          <a:p>
            <a:fld id="{551EBEEC-6B4F-46BB-A9ED-1DC96FDC3EDD}" type="slidenum">
              <a:rPr kumimoji="1" lang="ja-JP" altLang="en-US" smtClean="0"/>
              <a:t>24</a:t>
            </a:fld>
            <a:endParaRPr kumimoji="1" lang="ja-JP" altLang="en-US"/>
          </a:p>
        </p:txBody>
      </p:sp>
    </p:spTree>
    <p:extLst>
      <p:ext uri="{BB962C8B-B14F-4D97-AF65-F5344CB8AC3E}">
        <p14:creationId xmlns:p14="http://schemas.microsoft.com/office/powerpoint/2010/main" val="1025458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D1524-ECB4-1474-BAB3-F5CA07D6C0B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94F6246-6F86-6F00-3C57-8673195E80D7}"/>
              </a:ext>
            </a:extLst>
          </p:cNvPr>
          <p:cNvSpPr>
            <a:spLocks noGrp="1"/>
          </p:cNvSpPr>
          <p:nvPr>
            <p:ph type="title"/>
          </p:nvPr>
        </p:nvSpPr>
        <p:spPr/>
        <p:txBody>
          <a:bodyPr/>
          <a:lstStyle/>
          <a:p>
            <a:r>
              <a:rPr lang="ja-JP" altLang="en-US" dirty="0"/>
              <a:t>本処理　</a:t>
            </a:r>
            <a:r>
              <a:rPr kumimoji="1" lang="ja-JP" altLang="en-US" dirty="0"/>
              <a:t>互換性評価値平均</a:t>
            </a:r>
          </a:p>
        </p:txBody>
      </p:sp>
      <p:sp>
        <p:nvSpPr>
          <p:cNvPr id="3" name="コンテンツ プレースホルダー 2">
            <a:extLst>
              <a:ext uri="{FF2B5EF4-FFF2-40B4-BE49-F238E27FC236}">
                <a16:creationId xmlns:a16="http://schemas.microsoft.com/office/drawing/2014/main" id="{4868E779-EBCC-C2F7-DEC1-DFBDF2F1C880}"/>
              </a:ext>
            </a:extLst>
          </p:cNvPr>
          <p:cNvSpPr>
            <a:spLocks noGrp="1"/>
          </p:cNvSpPr>
          <p:nvPr>
            <p:ph idx="1"/>
          </p:nvPr>
        </p:nvSpPr>
        <p:spPr/>
        <p:txBody>
          <a:bodyPr/>
          <a:lstStyle/>
          <a:p>
            <a:pPr algn="ctr">
              <a:buNone/>
            </a:pPr>
            <a:r>
              <a:rPr lang="ja-JP" altLang="en-US" dirty="0"/>
              <a:t>互換性評価値平均が高いほど実行可能性が高いと評価する</a:t>
            </a:r>
            <a:endParaRPr kumimoji="1" lang="ja-JP" altLang="en-US" dirty="0"/>
          </a:p>
          <a:p>
            <a:pPr>
              <a:buNone/>
            </a:pPr>
            <a:endParaRPr lang="en-US" altLang="ja-JP" dirty="0"/>
          </a:p>
          <a:p>
            <a:pPr>
              <a:buNone/>
            </a:pPr>
            <a:endParaRPr kumimoji="1" lang="en-US" altLang="ja-JP" dirty="0"/>
          </a:p>
          <a:p>
            <a:pPr>
              <a:buNone/>
            </a:pPr>
            <a:endParaRPr lang="en-US" altLang="ja-JP" dirty="0"/>
          </a:p>
          <a:p>
            <a:pPr>
              <a:buNone/>
            </a:pPr>
            <a:endParaRPr kumimoji="1" lang="en-US" altLang="ja-JP" dirty="0"/>
          </a:p>
          <a:p>
            <a:pPr>
              <a:buNone/>
            </a:pPr>
            <a:endParaRPr lang="en-US" altLang="ja-JP" dirty="0"/>
          </a:p>
          <a:p>
            <a:pPr>
              <a:buNone/>
            </a:pPr>
            <a:endParaRPr kumimoji="1" lang="en-US" altLang="ja-JP" dirty="0"/>
          </a:p>
          <a:p>
            <a:pPr>
              <a:buNone/>
            </a:pPr>
            <a:br>
              <a:rPr lang="en-US" altLang="ja-JP" sz="2400" dirty="0"/>
            </a:br>
            <a:r>
              <a:rPr lang="ja-JP" altLang="en-US" dirty="0"/>
              <a:t>互換性評価値平均が最大になるバージョンの組み合わせを求める</a:t>
            </a:r>
            <a:endParaRPr lang="en-US" altLang="ja-JP" dirty="0"/>
          </a:p>
        </p:txBody>
      </p:sp>
      <p:graphicFrame>
        <p:nvGraphicFramePr>
          <p:cNvPr id="16" name="表 15">
            <a:extLst>
              <a:ext uri="{FF2B5EF4-FFF2-40B4-BE49-F238E27FC236}">
                <a16:creationId xmlns:a16="http://schemas.microsoft.com/office/drawing/2014/main" id="{E5797A85-FCAE-4012-6802-D6F742402BF0}"/>
              </a:ext>
            </a:extLst>
          </p:cNvPr>
          <p:cNvGraphicFramePr>
            <a:graphicFrameLocks noGrp="1"/>
          </p:cNvGraphicFramePr>
          <p:nvPr>
            <p:extLst>
              <p:ext uri="{D42A27DB-BD31-4B8C-83A1-F6EECF244321}">
                <p14:modId xmlns:p14="http://schemas.microsoft.com/office/powerpoint/2010/main" val="3286399524"/>
              </p:ext>
            </p:extLst>
          </p:nvPr>
        </p:nvGraphicFramePr>
        <p:xfrm>
          <a:off x="1203938" y="3117963"/>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solidFill>
                      <a:srgbClr val="FFC000"/>
                    </a:solidFill>
                  </a:tcPr>
                </a:tc>
                <a:extLst>
                  <a:ext uri="{0D108BD9-81ED-4DB2-BD59-A6C34878D82A}">
                    <a16:rowId xmlns:a16="http://schemas.microsoft.com/office/drawing/2014/main" val="941196497"/>
                  </a:ext>
                </a:extLst>
              </a:tr>
            </a:tbl>
          </a:graphicData>
        </a:graphic>
      </p:graphicFrame>
      <p:sp>
        <p:nvSpPr>
          <p:cNvPr id="17" name="テキスト ボックス 16">
            <a:extLst>
              <a:ext uri="{FF2B5EF4-FFF2-40B4-BE49-F238E27FC236}">
                <a16:creationId xmlns:a16="http://schemas.microsoft.com/office/drawing/2014/main" id="{0FECD28F-FBF6-9404-47CF-26F1945BB631}"/>
              </a:ext>
            </a:extLst>
          </p:cNvPr>
          <p:cNvSpPr txBox="1"/>
          <p:nvPr/>
        </p:nvSpPr>
        <p:spPr>
          <a:xfrm>
            <a:off x="699096" y="3523008"/>
            <a:ext cx="333746" cy="369332"/>
          </a:xfrm>
          <a:prstGeom prst="rect">
            <a:avLst/>
          </a:prstGeom>
          <a:noFill/>
        </p:spPr>
        <p:txBody>
          <a:bodyPr wrap="square" rtlCol="0">
            <a:spAutoFit/>
          </a:bodyPr>
          <a:lstStyle/>
          <a:p>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526D8EC7-6C27-46E4-1E2A-9BD0380E83BC}"/>
              </a:ext>
            </a:extLst>
          </p:cNvPr>
          <p:cNvSpPr txBox="1"/>
          <p:nvPr/>
        </p:nvSpPr>
        <p:spPr>
          <a:xfrm>
            <a:off x="2752561" y="2748631"/>
            <a:ext cx="333746" cy="369332"/>
          </a:xfrm>
          <a:prstGeom prst="rect">
            <a:avLst/>
          </a:prstGeom>
          <a:noFill/>
        </p:spPr>
        <p:txBody>
          <a:bodyPr wrap="square" rtlCol="0">
            <a:spAutoFit/>
          </a:bodyPr>
          <a:lstStyle/>
          <a:p>
            <a:r>
              <a:rPr kumimoji="1" lang="en-US" altLang="ja-JP" dirty="0"/>
              <a:t>B</a:t>
            </a:r>
            <a:endParaRPr kumimoji="1" lang="ja-JP" altLang="en-US" dirty="0"/>
          </a:p>
        </p:txBody>
      </p:sp>
      <p:sp>
        <p:nvSpPr>
          <p:cNvPr id="19" name="テキスト ボックス 18">
            <a:extLst>
              <a:ext uri="{FF2B5EF4-FFF2-40B4-BE49-F238E27FC236}">
                <a16:creationId xmlns:a16="http://schemas.microsoft.com/office/drawing/2014/main" id="{F2686729-0323-6289-83C6-DF001B7E3618}"/>
              </a:ext>
            </a:extLst>
          </p:cNvPr>
          <p:cNvSpPr txBox="1"/>
          <p:nvPr/>
        </p:nvSpPr>
        <p:spPr>
          <a:xfrm>
            <a:off x="698094" y="5033940"/>
            <a:ext cx="333746" cy="369332"/>
          </a:xfrm>
          <a:prstGeom prst="rect">
            <a:avLst/>
          </a:prstGeom>
          <a:noFill/>
        </p:spPr>
        <p:txBody>
          <a:bodyPr wrap="square" rtlCol="0">
            <a:spAutoFit/>
          </a:bodyPr>
          <a:lstStyle/>
          <a:p>
            <a:r>
              <a:rPr kumimoji="1" lang="en-US" altLang="ja-JP" dirty="0"/>
              <a:t>A</a:t>
            </a:r>
            <a:endParaRPr kumimoji="1" lang="ja-JP" altLang="en-US" dirty="0"/>
          </a:p>
        </p:txBody>
      </p:sp>
      <p:graphicFrame>
        <p:nvGraphicFramePr>
          <p:cNvPr id="24" name="表 23">
            <a:extLst>
              <a:ext uri="{FF2B5EF4-FFF2-40B4-BE49-F238E27FC236}">
                <a16:creationId xmlns:a16="http://schemas.microsoft.com/office/drawing/2014/main" id="{82C62BA0-73AD-DF05-0BF0-A20B47430616}"/>
              </a:ext>
            </a:extLst>
          </p:cNvPr>
          <p:cNvGraphicFramePr>
            <a:graphicFrameLocks noGrp="1"/>
          </p:cNvGraphicFramePr>
          <p:nvPr>
            <p:extLst>
              <p:ext uri="{D42A27DB-BD31-4B8C-83A1-F6EECF244321}">
                <p14:modId xmlns:p14="http://schemas.microsoft.com/office/powerpoint/2010/main" val="283141876"/>
              </p:ext>
            </p:extLst>
          </p:nvPr>
        </p:nvGraphicFramePr>
        <p:xfrm>
          <a:off x="1201933" y="4662346"/>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solidFill>
                      <a:srgbClr val="FFC000"/>
                    </a:solidFill>
                  </a:tcPr>
                </a:tc>
                <a:extLst>
                  <a:ext uri="{0D108BD9-81ED-4DB2-BD59-A6C34878D82A}">
                    <a16:rowId xmlns:a16="http://schemas.microsoft.com/office/drawing/2014/main" val="941196497"/>
                  </a:ext>
                </a:extLst>
              </a:tr>
            </a:tbl>
          </a:graphicData>
        </a:graphic>
      </p:graphicFrame>
      <p:sp>
        <p:nvSpPr>
          <p:cNvPr id="25" name="テキスト ボックス 24">
            <a:extLst>
              <a:ext uri="{FF2B5EF4-FFF2-40B4-BE49-F238E27FC236}">
                <a16:creationId xmlns:a16="http://schemas.microsoft.com/office/drawing/2014/main" id="{2CED0B73-5EB7-B6CE-6023-68989C72860C}"/>
              </a:ext>
            </a:extLst>
          </p:cNvPr>
          <p:cNvSpPr txBox="1"/>
          <p:nvPr/>
        </p:nvSpPr>
        <p:spPr>
          <a:xfrm>
            <a:off x="2752561" y="4326119"/>
            <a:ext cx="333746" cy="369332"/>
          </a:xfrm>
          <a:prstGeom prst="rect">
            <a:avLst/>
          </a:prstGeom>
          <a:noFill/>
        </p:spPr>
        <p:txBody>
          <a:bodyPr wrap="square" rtlCol="0">
            <a:spAutoFit/>
          </a:bodyPr>
          <a:lstStyle/>
          <a:p>
            <a:r>
              <a:rPr kumimoji="1" lang="en-US" altLang="ja-JP" dirty="0"/>
              <a:t>C</a:t>
            </a:r>
            <a:endParaRPr kumimoji="1" lang="ja-JP" altLang="en-US" dirty="0"/>
          </a:p>
        </p:txBody>
      </p:sp>
      <p:sp>
        <p:nvSpPr>
          <p:cNvPr id="5" name="テキスト ボックス 4">
            <a:extLst>
              <a:ext uri="{FF2B5EF4-FFF2-40B4-BE49-F238E27FC236}">
                <a16:creationId xmlns:a16="http://schemas.microsoft.com/office/drawing/2014/main" id="{F9ACE5F5-7520-1655-D4CB-B4F5EB50AEB8}"/>
              </a:ext>
            </a:extLst>
          </p:cNvPr>
          <p:cNvSpPr txBox="1"/>
          <p:nvPr/>
        </p:nvSpPr>
        <p:spPr>
          <a:xfrm>
            <a:off x="6397898" y="5154671"/>
            <a:ext cx="4009328" cy="800219"/>
          </a:xfrm>
          <a:prstGeom prst="rect">
            <a:avLst/>
          </a:prstGeom>
          <a:noFill/>
        </p:spPr>
        <p:txBody>
          <a:bodyPr wrap="square">
            <a:spAutoFit/>
          </a:bodyPr>
          <a:lstStyle/>
          <a:p>
            <a:pPr algn="ctr"/>
            <a:r>
              <a:rPr lang="ja-JP" altLang="en-US" sz="2800" dirty="0">
                <a:latin typeface="+mj-ea"/>
                <a:ea typeface="+mj-ea"/>
              </a:rPr>
              <a:t>互換性評価値平均：</a:t>
            </a:r>
            <a:r>
              <a:rPr lang="en-US" altLang="ja-JP" sz="2800" dirty="0">
                <a:latin typeface="+mj-ea"/>
                <a:ea typeface="+mj-ea"/>
              </a:rPr>
              <a:t>1.0</a:t>
            </a:r>
            <a:br>
              <a:rPr lang="en-US" altLang="ja-JP" dirty="0">
                <a:latin typeface="+mj-ea"/>
                <a:ea typeface="+mj-ea"/>
              </a:rPr>
            </a:br>
            <a:endParaRPr kumimoji="1" lang="en-US" altLang="ja-JP" dirty="0">
              <a:solidFill>
                <a:schemeClr val="tx1"/>
              </a:solidFill>
              <a:latin typeface="+mj-ea"/>
              <a:ea typeface="+mj-ea"/>
            </a:endParaRPr>
          </a:p>
        </p:txBody>
      </p:sp>
      <p:sp>
        <p:nvSpPr>
          <p:cNvPr id="4" name="正方形/長方形 3">
            <a:extLst>
              <a:ext uri="{FF2B5EF4-FFF2-40B4-BE49-F238E27FC236}">
                <a16:creationId xmlns:a16="http://schemas.microsoft.com/office/drawing/2014/main" id="{B83BE5A0-961B-3D9D-86F2-E02CA166703F}"/>
              </a:ext>
            </a:extLst>
          </p:cNvPr>
          <p:cNvSpPr/>
          <p:nvPr/>
        </p:nvSpPr>
        <p:spPr>
          <a:xfrm>
            <a:off x="1201933" y="3850624"/>
            <a:ext cx="3430992" cy="37985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 name="正方形/長方形 5">
            <a:extLst>
              <a:ext uri="{FF2B5EF4-FFF2-40B4-BE49-F238E27FC236}">
                <a16:creationId xmlns:a16="http://schemas.microsoft.com/office/drawing/2014/main" id="{71F7F4AC-B5FA-8817-9BE2-516F9A24CD20}"/>
              </a:ext>
            </a:extLst>
          </p:cNvPr>
          <p:cNvSpPr/>
          <p:nvPr/>
        </p:nvSpPr>
        <p:spPr>
          <a:xfrm>
            <a:off x="1201933" y="5395007"/>
            <a:ext cx="3412038" cy="369333"/>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7" name="正方形/長方形 6">
            <a:extLst>
              <a:ext uri="{FF2B5EF4-FFF2-40B4-BE49-F238E27FC236}">
                <a16:creationId xmlns:a16="http://schemas.microsoft.com/office/drawing/2014/main" id="{D6F4CCEE-A111-B5BC-4006-0B3B0F437ACA}"/>
              </a:ext>
            </a:extLst>
          </p:cNvPr>
          <p:cNvSpPr/>
          <p:nvPr/>
        </p:nvSpPr>
        <p:spPr>
          <a:xfrm>
            <a:off x="3496826" y="3117964"/>
            <a:ext cx="1136100" cy="111251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8" name="正方形/長方形 7">
            <a:extLst>
              <a:ext uri="{FF2B5EF4-FFF2-40B4-BE49-F238E27FC236}">
                <a16:creationId xmlns:a16="http://schemas.microsoft.com/office/drawing/2014/main" id="{A56245F2-0C86-25C1-076C-3F137149FA73}"/>
              </a:ext>
            </a:extLst>
          </p:cNvPr>
          <p:cNvSpPr/>
          <p:nvPr/>
        </p:nvSpPr>
        <p:spPr>
          <a:xfrm>
            <a:off x="3477871" y="4647066"/>
            <a:ext cx="1136100" cy="111251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36" name="グループ化 35">
            <a:extLst>
              <a:ext uri="{FF2B5EF4-FFF2-40B4-BE49-F238E27FC236}">
                <a16:creationId xmlns:a16="http://schemas.microsoft.com/office/drawing/2014/main" id="{70C6F7A6-FB31-FC21-6EE1-1B823F296968}"/>
              </a:ext>
            </a:extLst>
          </p:cNvPr>
          <p:cNvGrpSpPr/>
          <p:nvPr/>
        </p:nvGrpSpPr>
        <p:grpSpPr>
          <a:xfrm>
            <a:off x="6244702" y="3117963"/>
            <a:ext cx="4317670" cy="1869291"/>
            <a:chOff x="6244702" y="3392283"/>
            <a:chExt cx="4317670" cy="1869291"/>
          </a:xfrm>
        </p:grpSpPr>
        <p:sp>
          <p:nvSpPr>
            <p:cNvPr id="31" name="正方形/長方形 30">
              <a:extLst>
                <a:ext uri="{FF2B5EF4-FFF2-40B4-BE49-F238E27FC236}">
                  <a16:creationId xmlns:a16="http://schemas.microsoft.com/office/drawing/2014/main" id="{0FD8D59F-4E16-5773-6CEB-0C075ABCF35D}"/>
                </a:ext>
              </a:extLst>
            </p:cNvPr>
            <p:cNvSpPr/>
            <p:nvPr/>
          </p:nvSpPr>
          <p:spPr>
            <a:xfrm>
              <a:off x="6244702" y="4020410"/>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A</a:t>
              </a:r>
              <a:r>
                <a:rPr lang="en-US" altLang="ja-JP" sz="2000" dirty="0"/>
                <a:t> </a:t>
              </a:r>
              <a:r>
                <a:rPr kumimoji="1" lang="en-US" altLang="ja-JP" sz="2000" dirty="0"/>
                <a:t>1.1</a:t>
              </a:r>
              <a:endParaRPr kumimoji="1" lang="ja-JP" altLang="en-US" sz="2000" dirty="0"/>
            </a:p>
          </p:txBody>
        </p:sp>
        <p:sp>
          <p:nvSpPr>
            <p:cNvPr id="32" name="正方形/長方形 31">
              <a:extLst>
                <a:ext uri="{FF2B5EF4-FFF2-40B4-BE49-F238E27FC236}">
                  <a16:creationId xmlns:a16="http://schemas.microsoft.com/office/drawing/2014/main" id="{DFE02A45-3630-7899-4AAC-9C7D38846131}"/>
                </a:ext>
              </a:extLst>
            </p:cNvPr>
            <p:cNvSpPr/>
            <p:nvPr/>
          </p:nvSpPr>
          <p:spPr>
            <a:xfrm>
              <a:off x="8821270" y="3392283"/>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B 1.1</a:t>
              </a:r>
              <a:endParaRPr kumimoji="1" lang="ja-JP" altLang="en-US" sz="2000" dirty="0"/>
            </a:p>
          </p:txBody>
        </p:sp>
        <p:sp>
          <p:nvSpPr>
            <p:cNvPr id="33" name="正方形/長方形 32">
              <a:extLst>
                <a:ext uri="{FF2B5EF4-FFF2-40B4-BE49-F238E27FC236}">
                  <a16:creationId xmlns:a16="http://schemas.microsoft.com/office/drawing/2014/main" id="{6CA20980-1AA5-FEFD-8B9E-9D39111E8A11}"/>
                </a:ext>
              </a:extLst>
            </p:cNvPr>
            <p:cNvSpPr/>
            <p:nvPr/>
          </p:nvSpPr>
          <p:spPr>
            <a:xfrm>
              <a:off x="8823219" y="4640992"/>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a:t>C</a:t>
              </a:r>
              <a:r>
                <a:rPr kumimoji="1" lang="en-US" altLang="ja-JP" sz="2000" dirty="0"/>
                <a:t> 1.1</a:t>
              </a:r>
              <a:endParaRPr kumimoji="1" lang="ja-JP" altLang="en-US" sz="2000" dirty="0"/>
            </a:p>
          </p:txBody>
        </p:sp>
        <p:cxnSp>
          <p:nvCxnSpPr>
            <p:cNvPr id="34" name="コネクタ: カギ線 33">
              <a:extLst>
                <a:ext uri="{FF2B5EF4-FFF2-40B4-BE49-F238E27FC236}">
                  <a16:creationId xmlns:a16="http://schemas.microsoft.com/office/drawing/2014/main" id="{284EEC0F-2088-1D91-310A-8D9027EA0D7C}"/>
                </a:ext>
              </a:extLst>
            </p:cNvPr>
            <p:cNvCxnSpPr>
              <a:cxnSpLocks/>
              <a:endCxn id="32" idx="1"/>
            </p:cNvCxnSpPr>
            <p:nvPr/>
          </p:nvCxnSpPr>
          <p:spPr>
            <a:xfrm flipV="1">
              <a:off x="7983855" y="3702574"/>
              <a:ext cx="837415" cy="49013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13C04452-EEA6-D93A-912A-7B4EB9ACB4BE}"/>
                </a:ext>
              </a:extLst>
            </p:cNvPr>
            <p:cNvCxnSpPr>
              <a:cxnSpLocks/>
              <a:endCxn id="33" idx="1"/>
            </p:cNvCxnSpPr>
            <p:nvPr/>
          </p:nvCxnSpPr>
          <p:spPr>
            <a:xfrm>
              <a:off x="7983855" y="4473575"/>
              <a:ext cx="839364" cy="47770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スライド番号プレースホルダー 8">
            <a:extLst>
              <a:ext uri="{FF2B5EF4-FFF2-40B4-BE49-F238E27FC236}">
                <a16:creationId xmlns:a16="http://schemas.microsoft.com/office/drawing/2014/main" id="{54ABEFC5-F71F-4D69-BB26-B968C2B0D4E9}"/>
              </a:ext>
            </a:extLst>
          </p:cNvPr>
          <p:cNvSpPr>
            <a:spLocks noGrp="1"/>
          </p:cNvSpPr>
          <p:nvPr>
            <p:ph type="sldNum" sz="quarter" idx="12"/>
          </p:nvPr>
        </p:nvSpPr>
        <p:spPr/>
        <p:txBody>
          <a:bodyPr/>
          <a:lstStyle/>
          <a:p>
            <a:fld id="{551EBEEC-6B4F-46BB-A9ED-1DC96FDC3EDD}" type="slidenum">
              <a:rPr kumimoji="1" lang="ja-JP" altLang="en-US" smtClean="0"/>
              <a:t>25</a:t>
            </a:fld>
            <a:endParaRPr kumimoji="1" lang="ja-JP" altLang="en-US"/>
          </a:p>
        </p:txBody>
      </p:sp>
    </p:spTree>
    <p:extLst>
      <p:ext uri="{BB962C8B-B14F-4D97-AF65-F5344CB8AC3E}">
        <p14:creationId xmlns:p14="http://schemas.microsoft.com/office/powerpoint/2010/main" val="2567893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537DE-D096-28FD-7167-6ED90A1E37B7}"/>
              </a:ext>
            </a:extLst>
          </p:cNvPr>
          <p:cNvSpPr>
            <a:spLocks noGrp="1"/>
          </p:cNvSpPr>
          <p:nvPr>
            <p:ph type="title"/>
          </p:nvPr>
        </p:nvSpPr>
        <p:spPr/>
        <p:txBody>
          <a:bodyPr/>
          <a:lstStyle/>
          <a:p>
            <a:r>
              <a:rPr lang="ja-JP" altLang="en-US" dirty="0"/>
              <a:t>本処理　ソルバーによる探索：解析の流れ</a:t>
            </a:r>
            <a:endParaRPr kumimoji="1" lang="ja-JP" altLang="en-US" dirty="0"/>
          </a:p>
        </p:txBody>
      </p:sp>
      <p:sp>
        <p:nvSpPr>
          <p:cNvPr id="3" name="コンテンツ プレースホルダー 2">
            <a:extLst>
              <a:ext uri="{FF2B5EF4-FFF2-40B4-BE49-F238E27FC236}">
                <a16:creationId xmlns:a16="http://schemas.microsoft.com/office/drawing/2014/main" id="{095ACEB2-EE64-232F-35A3-661347725497}"/>
              </a:ext>
            </a:extLst>
          </p:cNvPr>
          <p:cNvSpPr>
            <a:spLocks noGrp="1"/>
          </p:cNvSpPr>
          <p:nvPr>
            <p:ph idx="1"/>
          </p:nvPr>
        </p:nvSpPr>
        <p:spPr>
          <a:xfrm>
            <a:off x="186359" y="1728000"/>
            <a:ext cx="11136000" cy="4734000"/>
          </a:xfrm>
        </p:spPr>
        <p:txBody>
          <a:bodyPr/>
          <a:lstStyle/>
          <a:p>
            <a:r>
              <a:rPr lang="ja-JP" altLang="en-US" dirty="0"/>
              <a:t>１．依存するライブラリと互換性評価値の取得</a:t>
            </a:r>
            <a:endParaRPr kumimoji="1" lang="en-US" altLang="ja-JP" dirty="0"/>
          </a:p>
          <a:p>
            <a:pPr lvl="1"/>
            <a:r>
              <a:rPr kumimoji="1" lang="ja-JP" altLang="en-US" dirty="0"/>
              <a:t>プラグインリストに基づいて依存関係のあるライブラリ</a:t>
            </a:r>
            <a:br>
              <a:rPr kumimoji="1" lang="en-US" altLang="ja-JP" dirty="0"/>
            </a:br>
            <a:r>
              <a:rPr lang="ja-JP" altLang="en-US" dirty="0"/>
              <a:t>を特定し、</a:t>
            </a:r>
            <a:r>
              <a:rPr kumimoji="1" lang="ja-JP" altLang="en-US" dirty="0"/>
              <a:t>その互換性判定値を</a:t>
            </a:r>
            <a:r>
              <a:rPr lang="ja-JP" altLang="en-US" dirty="0"/>
              <a:t>データベースから</a:t>
            </a:r>
            <a:r>
              <a:rPr kumimoji="1" lang="ja-JP" altLang="en-US" dirty="0"/>
              <a:t>取得する</a:t>
            </a:r>
            <a:endParaRPr kumimoji="1" lang="en-US" altLang="ja-JP" dirty="0"/>
          </a:p>
          <a:p>
            <a:r>
              <a:rPr lang="ja-JP" altLang="en-US" dirty="0"/>
              <a:t>２．ソルバーによるバージョン組み合わせ探索</a:t>
            </a:r>
            <a:endParaRPr lang="en-US" altLang="ja-JP" dirty="0"/>
          </a:p>
          <a:p>
            <a:pPr lvl="1"/>
            <a:r>
              <a:rPr lang="ja-JP" altLang="en-US" dirty="0"/>
              <a:t>互換性評価値をソルバーに入力し、互換性評価値平均</a:t>
            </a:r>
            <a:br>
              <a:rPr lang="en-US" altLang="ja-JP" dirty="0"/>
            </a:br>
            <a:r>
              <a:rPr lang="ja-JP" altLang="en-US" dirty="0"/>
              <a:t>が最大になるバージョン組み合わせを得る</a:t>
            </a:r>
            <a:endParaRPr lang="en-US" altLang="ja-JP" dirty="0"/>
          </a:p>
          <a:p>
            <a:r>
              <a:rPr lang="ja-JP" altLang="en-US" dirty="0"/>
              <a:t>ソルバーを使う理由</a:t>
            </a:r>
            <a:endParaRPr lang="en-US" altLang="ja-JP" dirty="0"/>
          </a:p>
          <a:p>
            <a:pPr lvl="1"/>
            <a:r>
              <a:rPr lang="ja-JP" altLang="en-US" dirty="0"/>
              <a:t>解の候補はライブラリの増加とともに急速に</a:t>
            </a:r>
            <a:br>
              <a:rPr lang="en-US" altLang="ja-JP" dirty="0"/>
            </a:br>
            <a:r>
              <a:rPr lang="ja-JP" altLang="en-US" dirty="0"/>
              <a:t>増えるため、ソルバーを用いて解を探索する</a:t>
            </a:r>
            <a:endParaRPr lang="en-US" altLang="ja-JP" dirty="0"/>
          </a:p>
          <a:p>
            <a:endParaRPr kumimoji="1" lang="en-US" altLang="ja-JP" dirty="0"/>
          </a:p>
        </p:txBody>
      </p:sp>
      <p:grpSp>
        <p:nvGrpSpPr>
          <p:cNvPr id="4" name="グループ化 3">
            <a:extLst>
              <a:ext uri="{FF2B5EF4-FFF2-40B4-BE49-F238E27FC236}">
                <a16:creationId xmlns:a16="http://schemas.microsoft.com/office/drawing/2014/main" id="{CD7F9469-62EE-E68B-640D-FABFA69D6C71}"/>
              </a:ext>
            </a:extLst>
          </p:cNvPr>
          <p:cNvGrpSpPr/>
          <p:nvPr/>
        </p:nvGrpSpPr>
        <p:grpSpPr>
          <a:xfrm>
            <a:off x="8528405" y="3373007"/>
            <a:ext cx="912410" cy="1101315"/>
            <a:chOff x="5330130" y="3546613"/>
            <a:chExt cx="912410" cy="1101315"/>
          </a:xfrm>
        </p:grpSpPr>
        <p:sp>
          <p:nvSpPr>
            <p:cNvPr id="5" name="フローチャート: 磁気ディスク 4">
              <a:extLst>
                <a:ext uri="{FF2B5EF4-FFF2-40B4-BE49-F238E27FC236}">
                  <a16:creationId xmlns:a16="http://schemas.microsoft.com/office/drawing/2014/main" id="{BCD79FB9-4D4B-9EA3-01C1-A8158ED6AACF}"/>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18AA7508-C222-3AFF-F9A1-FC80FD0FB2C3}"/>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841CC7CD-6212-F218-7FAB-F15BD225C299}"/>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EEE99937-F7B4-CF85-E434-515F9F7A7742}"/>
              </a:ext>
            </a:extLst>
          </p:cNvPr>
          <p:cNvSpPr txBox="1"/>
          <p:nvPr/>
        </p:nvSpPr>
        <p:spPr>
          <a:xfrm>
            <a:off x="8124415" y="4511691"/>
            <a:ext cx="1720388" cy="369332"/>
          </a:xfrm>
          <a:prstGeom prst="rect">
            <a:avLst/>
          </a:prstGeom>
          <a:noFill/>
        </p:spPr>
        <p:txBody>
          <a:bodyPr wrap="square">
            <a:spAutoFit/>
          </a:bodyPr>
          <a:lstStyle/>
          <a:p>
            <a:pPr algn="ctr"/>
            <a:r>
              <a:rPr kumimoji="1" lang="ja-JP" altLang="en-US" dirty="0">
                <a:solidFill>
                  <a:schemeClr val="tx1"/>
                </a:solidFill>
                <a:latin typeface="+mj-ea"/>
                <a:ea typeface="+mj-ea"/>
              </a:rPr>
              <a:t>データベース</a:t>
            </a:r>
            <a:endParaRPr kumimoji="1" lang="en-US" altLang="ja-JP" dirty="0">
              <a:solidFill>
                <a:schemeClr val="tx1"/>
              </a:solidFill>
              <a:latin typeface="+mj-ea"/>
              <a:ea typeface="+mj-ea"/>
            </a:endParaRPr>
          </a:p>
        </p:txBody>
      </p:sp>
      <p:sp>
        <p:nvSpPr>
          <p:cNvPr id="9" name="テキスト ボックス 8">
            <a:extLst>
              <a:ext uri="{FF2B5EF4-FFF2-40B4-BE49-F238E27FC236}">
                <a16:creationId xmlns:a16="http://schemas.microsoft.com/office/drawing/2014/main" id="{CDC86766-5438-3D08-1FD9-A80B971B0F53}"/>
              </a:ext>
            </a:extLst>
          </p:cNvPr>
          <p:cNvSpPr txBox="1"/>
          <p:nvPr/>
        </p:nvSpPr>
        <p:spPr>
          <a:xfrm>
            <a:off x="9808894" y="2571766"/>
            <a:ext cx="2419497" cy="369332"/>
          </a:xfrm>
          <a:prstGeom prst="rect">
            <a:avLst/>
          </a:prstGeom>
          <a:noFill/>
        </p:spPr>
        <p:txBody>
          <a:bodyPr wrap="square">
            <a:spAutoFit/>
          </a:bodyPr>
          <a:lstStyle/>
          <a:p>
            <a:pPr algn="ctr"/>
            <a:r>
              <a:rPr kumimoji="1" lang="ja-JP" altLang="en-US" sz="1800" dirty="0">
                <a:solidFill>
                  <a:schemeClr val="tx1"/>
                </a:solidFill>
                <a:latin typeface="+mj-ea"/>
                <a:ea typeface="+mj-ea"/>
              </a:rPr>
              <a:t>プラグインリスト</a:t>
            </a:r>
            <a:endParaRPr kumimoji="1" lang="en-US" altLang="ja-JP" sz="1800" dirty="0">
              <a:solidFill>
                <a:schemeClr val="tx1"/>
              </a:solidFill>
              <a:latin typeface="+mj-ea"/>
              <a:ea typeface="+mj-ea"/>
            </a:endParaRPr>
          </a:p>
        </p:txBody>
      </p:sp>
      <p:sp>
        <p:nvSpPr>
          <p:cNvPr id="15" name="正方形/長方形 14">
            <a:extLst>
              <a:ext uri="{FF2B5EF4-FFF2-40B4-BE49-F238E27FC236}">
                <a16:creationId xmlns:a16="http://schemas.microsoft.com/office/drawing/2014/main" id="{689C5B10-A437-B011-F19A-3530CCA541C6}"/>
              </a:ext>
            </a:extLst>
          </p:cNvPr>
          <p:cNvSpPr/>
          <p:nvPr/>
        </p:nvSpPr>
        <p:spPr>
          <a:xfrm>
            <a:off x="10002511" y="3429000"/>
            <a:ext cx="2026641"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ソルバーによる</a:t>
            </a:r>
            <a:endParaRPr lang="en-US" altLang="ja-JP" dirty="0"/>
          </a:p>
          <a:p>
            <a:pPr algn="ctr"/>
            <a:r>
              <a:rPr kumimoji="1" lang="ja-JP" altLang="en-US" dirty="0"/>
              <a:t>バージョン探索</a:t>
            </a:r>
          </a:p>
        </p:txBody>
      </p:sp>
      <p:sp>
        <p:nvSpPr>
          <p:cNvPr id="16" name="テキスト ボックス 15">
            <a:extLst>
              <a:ext uri="{FF2B5EF4-FFF2-40B4-BE49-F238E27FC236}">
                <a16:creationId xmlns:a16="http://schemas.microsoft.com/office/drawing/2014/main" id="{25AA8EFB-264C-4DDE-EBF7-2679FF2A5BDC}"/>
              </a:ext>
            </a:extLst>
          </p:cNvPr>
          <p:cNvSpPr txBox="1"/>
          <p:nvPr/>
        </p:nvSpPr>
        <p:spPr>
          <a:xfrm>
            <a:off x="9148254" y="6141179"/>
            <a:ext cx="1948369" cy="584775"/>
          </a:xfrm>
          <a:prstGeom prst="rect">
            <a:avLst/>
          </a:prstGeom>
          <a:noFill/>
        </p:spPr>
        <p:txBody>
          <a:bodyPr wrap="square">
            <a:spAutoFit/>
          </a:bodyPr>
          <a:lstStyle/>
          <a:p>
            <a:pPr algn="ctr"/>
            <a:r>
              <a:rPr lang="ja-JP" altLang="en-US" sz="1600" dirty="0">
                <a:latin typeface="+mj-ea"/>
                <a:ea typeface="+mj-ea"/>
              </a:rPr>
              <a:t>ソフトウェア</a:t>
            </a:r>
            <a:endParaRPr lang="en-US" altLang="ja-JP" sz="1600" dirty="0">
              <a:latin typeface="+mj-ea"/>
              <a:ea typeface="+mj-ea"/>
            </a:endParaRPr>
          </a:p>
          <a:p>
            <a:pPr algn="ctr"/>
            <a:r>
              <a:rPr lang="ja-JP" altLang="en-US" sz="1600" dirty="0">
                <a:latin typeface="+mj-ea"/>
                <a:ea typeface="+mj-ea"/>
              </a:rPr>
              <a:t>バージョンリスト</a:t>
            </a:r>
            <a:endParaRPr kumimoji="1" lang="en-US" altLang="ja-JP" sz="1600" dirty="0">
              <a:solidFill>
                <a:schemeClr val="tx1"/>
              </a:solidFill>
              <a:latin typeface="+mj-ea"/>
              <a:ea typeface="+mj-ea"/>
            </a:endParaRPr>
          </a:p>
        </p:txBody>
      </p:sp>
      <p:grpSp>
        <p:nvGrpSpPr>
          <p:cNvPr id="17" name="グループ化 16">
            <a:extLst>
              <a:ext uri="{FF2B5EF4-FFF2-40B4-BE49-F238E27FC236}">
                <a16:creationId xmlns:a16="http://schemas.microsoft.com/office/drawing/2014/main" id="{CFA8C8DC-099F-D594-9A0D-68BA9E8F4395}"/>
              </a:ext>
            </a:extLst>
          </p:cNvPr>
          <p:cNvGrpSpPr/>
          <p:nvPr/>
        </p:nvGrpSpPr>
        <p:grpSpPr>
          <a:xfrm>
            <a:off x="9691143" y="5105835"/>
            <a:ext cx="870628" cy="976332"/>
            <a:chOff x="6759390" y="1150751"/>
            <a:chExt cx="4096870" cy="5157976"/>
          </a:xfrm>
        </p:grpSpPr>
        <p:sp>
          <p:nvSpPr>
            <p:cNvPr id="18" name="四角形: 1 つの角を切り取る 17">
              <a:extLst>
                <a:ext uri="{FF2B5EF4-FFF2-40B4-BE49-F238E27FC236}">
                  <a16:creationId xmlns:a16="http://schemas.microsoft.com/office/drawing/2014/main" id="{67FAFB3D-C5C1-80D6-08E4-71B4A40D648A}"/>
                </a:ext>
              </a:extLst>
            </p:cNvPr>
            <p:cNvSpPr/>
            <p:nvPr/>
          </p:nvSpPr>
          <p:spPr>
            <a:xfrm>
              <a:off x="6759390" y="1150751"/>
              <a:ext cx="4096870" cy="5157976"/>
            </a:xfrm>
            <a:prstGeom prst="snip1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1A9AFC3A-3E4F-7775-63BA-B79EA5736E09}"/>
                </a:ext>
              </a:extLst>
            </p:cNvPr>
            <p:cNvCxnSpPr>
              <a:cxnSpLocks/>
            </p:cNvCxnSpPr>
            <p:nvPr/>
          </p:nvCxnSpPr>
          <p:spPr>
            <a:xfrm>
              <a:off x="6965577" y="2409079"/>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542C5208-6BF2-19FC-8B74-4088B4051599}"/>
                </a:ext>
              </a:extLst>
            </p:cNvPr>
            <p:cNvCxnSpPr>
              <a:cxnSpLocks/>
            </p:cNvCxnSpPr>
            <p:nvPr/>
          </p:nvCxnSpPr>
          <p:spPr>
            <a:xfrm>
              <a:off x="6965577" y="3475878"/>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E9E483E-92B8-C399-F27C-71BAC483F2DC}"/>
                </a:ext>
              </a:extLst>
            </p:cNvPr>
            <p:cNvCxnSpPr>
              <a:cxnSpLocks/>
            </p:cNvCxnSpPr>
            <p:nvPr/>
          </p:nvCxnSpPr>
          <p:spPr>
            <a:xfrm>
              <a:off x="6965577" y="4506819"/>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フリーフォーム: 図形 21">
              <a:extLst>
                <a:ext uri="{FF2B5EF4-FFF2-40B4-BE49-F238E27FC236}">
                  <a16:creationId xmlns:a16="http://schemas.microsoft.com/office/drawing/2014/main" id="{5500C889-8ABE-2889-C354-39A778F1D55E}"/>
                </a:ext>
              </a:extLst>
            </p:cNvPr>
            <p:cNvSpPr/>
            <p:nvPr/>
          </p:nvSpPr>
          <p:spPr>
            <a:xfrm>
              <a:off x="9687303" y="2322093"/>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DD313599-ADC8-AA02-F2AB-0761EEB30638}"/>
                </a:ext>
              </a:extLst>
            </p:cNvPr>
            <p:cNvSpPr/>
            <p:nvPr/>
          </p:nvSpPr>
          <p:spPr>
            <a:xfrm>
              <a:off x="9687303" y="3382588"/>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図形 23">
              <a:extLst>
                <a:ext uri="{FF2B5EF4-FFF2-40B4-BE49-F238E27FC236}">
                  <a16:creationId xmlns:a16="http://schemas.microsoft.com/office/drawing/2014/main" id="{B38BC11F-0008-A5B7-77AC-0169664547D2}"/>
                </a:ext>
              </a:extLst>
            </p:cNvPr>
            <p:cNvSpPr/>
            <p:nvPr/>
          </p:nvSpPr>
          <p:spPr>
            <a:xfrm>
              <a:off x="9687646" y="4413529"/>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57475E63-05E9-8E82-CE44-9AE7A48EF08F}"/>
                </a:ext>
              </a:extLst>
            </p:cNvPr>
            <p:cNvCxnSpPr>
              <a:cxnSpLocks/>
            </p:cNvCxnSpPr>
            <p:nvPr/>
          </p:nvCxnSpPr>
          <p:spPr>
            <a:xfrm>
              <a:off x="6965577" y="5503161"/>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26" name="フリーフォーム: 図形 25">
              <a:extLst>
                <a:ext uri="{FF2B5EF4-FFF2-40B4-BE49-F238E27FC236}">
                  <a16:creationId xmlns:a16="http://schemas.microsoft.com/office/drawing/2014/main" id="{AF9E3910-0F2F-BDE6-A1D1-5565EBC034DC}"/>
                </a:ext>
              </a:extLst>
            </p:cNvPr>
            <p:cNvSpPr/>
            <p:nvPr/>
          </p:nvSpPr>
          <p:spPr>
            <a:xfrm>
              <a:off x="9687646" y="5409871"/>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テキスト ボックス 26">
            <a:extLst>
              <a:ext uri="{FF2B5EF4-FFF2-40B4-BE49-F238E27FC236}">
                <a16:creationId xmlns:a16="http://schemas.microsoft.com/office/drawing/2014/main" id="{7AEB3E65-8165-4CE3-C496-CA535917FEE4}"/>
              </a:ext>
            </a:extLst>
          </p:cNvPr>
          <p:cNvSpPr txBox="1"/>
          <p:nvPr/>
        </p:nvSpPr>
        <p:spPr>
          <a:xfrm>
            <a:off x="10872333" y="5848792"/>
            <a:ext cx="1358428" cy="584775"/>
          </a:xfrm>
          <a:prstGeom prst="rect">
            <a:avLst/>
          </a:prstGeom>
          <a:noFill/>
        </p:spPr>
        <p:txBody>
          <a:bodyPr wrap="square">
            <a:spAutoFit/>
          </a:bodyPr>
          <a:lstStyle/>
          <a:p>
            <a:pPr algn="ctr"/>
            <a:r>
              <a:rPr lang="ja-JP" altLang="en-US" sz="1600" dirty="0">
                <a:latin typeface="+mj-ea"/>
                <a:ea typeface="+mj-ea"/>
              </a:rPr>
              <a:t>互換性</a:t>
            </a:r>
            <a:br>
              <a:rPr lang="en-US" altLang="ja-JP" sz="1600" dirty="0">
                <a:latin typeface="+mj-ea"/>
                <a:ea typeface="+mj-ea"/>
              </a:rPr>
            </a:br>
            <a:r>
              <a:rPr lang="ja-JP" altLang="en-US" sz="1600" dirty="0">
                <a:latin typeface="+mj-ea"/>
                <a:ea typeface="+mj-ea"/>
              </a:rPr>
              <a:t>評価値平均</a:t>
            </a:r>
            <a:endParaRPr kumimoji="1" lang="en-US" altLang="ja-JP" sz="1600" dirty="0">
              <a:solidFill>
                <a:schemeClr val="tx1"/>
              </a:solidFill>
              <a:latin typeface="+mj-ea"/>
              <a:ea typeface="+mj-ea"/>
            </a:endParaRPr>
          </a:p>
        </p:txBody>
      </p:sp>
      <p:sp>
        <p:nvSpPr>
          <p:cNvPr id="28" name="テキスト ボックス 27">
            <a:extLst>
              <a:ext uri="{FF2B5EF4-FFF2-40B4-BE49-F238E27FC236}">
                <a16:creationId xmlns:a16="http://schemas.microsoft.com/office/drawing/2014/main" id="{F26F8CAD-C5B2-FB57-C648-82193A8DA02C}"/>
              </a:ext>
            </a:extLst>
          </p:cNvPr>
          <p:cNvSpPr txBox="1"/>
          <p:nvPr/>
        </p:nvSpPr>
        <p:spPr>
          <a:xfrm>
            <a:off x="11144210" y="5420254"/>
            <a:ext cx="780983" cy="461665"/>
          </a:xfrm>
          <a:prstGeom prst="rect">
            <a:avLst/>
          </a:prstGeom>
          <a:noFill/>
        </p:spPr>
        <p:txBody>
          <a:bodyPr wrap="square" rtlCol="0">
            <a:spAutoFit/>
          </a:bodyPr>
          <a:lstStyle/>
          <a:p>
            <a:r>
              <a:rPr kumimoji="1" lang="en-US" altLang="ja-JP" sz="2400" dirty="0"/>
              <a:t>0.XX</a:t>
            </a:r>
            <a:endParaRPr kumimoji="1" lang="ja-JP" altLang="en-US" sz="2400" dirty="0"/>
          </a:p>
        </p:txBody>
      </p:sp>
      <p:cxnSp>
        <p:nvCxnSpPr>
          <p:cNvPr id="29" name="コネクタ: カギ線 28">
            <a:extLst>
              <a:ext uri="{FF2B5EF4-FFF2-40B4-BE49-F238E27FC236}">
                <a16:creationId xmlns:a16="http://schemas.microsoft.com/office/drawing/2014/main" id="{66518DBD-F858-0DE7-EF06-700997391A37}"/>
              </a:ext>
            </a:extLst>
          </p:cNvPr>
          <p:cNvCxnSpPr>
            <a:cxnSpLocks/>
            <a:stCxn id="15" idx="2"/>
            <a:endCxn id="28" idx="0"/>
          </p:cNvCxnSpPr>
          <p:nvPr/>
        </p:nvCxnSpPr>
        <p:spPr>
          <a:xfrm rot="16200000" flipH="1">
            <a:off x="10767806" y="4653357"/>
            <a:ext cx="1014923" cy="518870"/>
          </a:xfrm>
          <a:prstGeom prst="bentConnector3">
            <a:avLst>
              <a:gd name="adj1" fmla="val 34527"/>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0" name="コネクタ: カギ線 29">
            <a:extLst>
              <a:ext uri="{FF2B5EF4-FFF2-40B4-BE49-F238E27FC236}">
                <a16:creationId xmlns:a16="http://schemas.microsoft.com/office/drawing/2014/main" id="{BF2E54B6-79A7-3BD7-4935-83D5D0B97DEB}"/>
              </a:ext>
            </a:extLst>
          </p:cNvPr>
          <p:cNvCxnSpPr>
            <a:cxnSpLocks/>
            <a:stCxn id="15" idx="2"/>
            <a:endCxn id="18" idx="3"/>
          </p:cNvCxnSpPr>
          <p:nvPr/>
        </p:nvCxnSpPr>
        <p:spPr>
          <a:xfrm rot="5400000">
            <a:off x="10220893" y="4310896"/>
            <a:ext cx="700504" cy="889375"/>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直線矢印コネクタ 30">
            <a:extLst>
              <a:ext uri="{FF2B5EF4-FFF2-40B4-BE49-F238E27FC236}">
                <a16:creationId xmlns:a16="http://schemas.microsoft.com/office/drawing/2014/main" id="{D2783CB8-F716-F52A-399C-274A8F9D65C1}"/>
              </a:ext>
            </a:extLst>
          </p:cNvPr>
          <p:cNvCxnSpPr>
            <a:cxnSpLocks/>
            <a:stCxn id="9" idx="2"/>
            <a:endCxn id="15" idx="0"/>
          </p:cNvCxnSpPr>
          <p:nvPr/>
        </p:nvCxnSpPr>
        <p:spPr>
          <a:xfrm flipH="1">
            <a:off x="11015832" y="2941098"/>
            <a:ext cx="2811" cy="48790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直線矢印コネクタ 31">
            <a:extLst>
              <a:ext uri="{FF2B5EF4-FFF2-40B4-BE49-F238E27FC236}">
                <a16:creationId xmlns:a16="http://schemas.microsoft.com/office/drawing/2014/main" id="{57BD7CE7-2843-B652-CA93-E44BAED827D9}"/>
              </a:ext>
            </a:extLst>
          </p:cNvPr>
          <p:cNvCxnSpPr>
            <a:cxnSpLocks/>
            <a:stCxn id="6" idx="4"/>
            <a:endCxn id="15" idx="1"/>
          </p:cNvCxnSpPr>
          <p:nvPr/>
        </p:nvCxnSpPr>
        <p:spPr>
          <a:xfrm flipV="1">
            <a:off x="9440815" y="3917166"/>
            <a:ext cx="561696" cy="649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34" name="グループ化 33">
            <a:extLst>
              <a:ext uri="{FF2B5EF4-FFF2-40B4-BE49-F238E27FC236}">
                <a16:creationId xmlns:a16="http://schemas.microsoft.com/office/drawing/2014/main" id="{AA90BF1C-E58C-76D8-6B68-46E33D5A64CD}"/>
              </a:ext>
            </a:extLst>
          </p:cNvPr>
          <p:cNvGrpSpPr/>
          <p:nvPr/>
        </p:nvGrpSpPr>
        <p:grpSpPr>
          <a:xfrm>
            <a:off x="10571364" y="1564302"/>
            <a:ext cx="888934" cy="976332"/>
            <a:chOff x="1999130" y="1150751"/>
            <a:chExt cx="4096870" cy="5157976"/>
          </a:xfrm>
          <a:solidFill>
            <a:schemeClr val="accent3">
              <a:lumMod val="40000"/>
              <a:lumOff val="60000"/>
            </a:schemeClr>
          </a:solidFill>
        </p:grpSpPr>
        <p:sp>
          <p:nvSpPr>
            <p:cNvPr id="35" name="四角形: 1 つの角を切り取る 34">
              <a:extLst>
                <a:ext uri="{FF2B5EF4-FFF2-40B4-BE49-F238E27FC236}">
                  <a16:creationId xmlns:a16="http://schemas.microsoft.com/office/drawing/2014/main" id="{FE234CB1-1508-D069-701C-911DE8945C8C}"/>
                </a:ext>
              </a:extLst>
            </p:cNvPr>
            <p:cNvSpPr/>
            <p:nvPr/>
          </p:nvSpPr>
          <p:spPr>
            <a:xfrm>
              <a:off x="1999130" y="1150751"/>
              <a:ext cx="4096870" cy="5157976"/>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F99BA3D1-1599-D38D-13CC-635B236E8115}"/>
                </a:ext>
              </a:extLst>
            </p:cNvPr>
            <p:cNvCxnSpPr>
              <a:cxnSpLocks/>
            </p:cNvCxnSpPr>
            <p:nvPr/>
          </p:nvCxnSpPr>
          <p:spPr>
            <a:xfrm>
              <a:off x="2205317" y="2409079"/>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1E15C62A-421F-0D2C-5FAB-54CBAFC9F4D4}"/>
                </a:ext>
              </a:extLst>
            </p:cNvPr>
            <p:cNvCxnSpPr>
              <a:cxnSpLocks/>
            </p:cNvCxnSpPr>
            <p:nvPr/>
          </p:nvCxnSpPr>
          <p:spPr>
            <a:xfrm>
              <a:off x="2205317" y="3475878"/>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206E3A3F-BEB7-077F-C08B-0AAB284DDDC2}"/>
                </a:ext>
              </a:extLst>
            </p:cNvPr>
            <p:cNvCxnSpPr>
              <a:cxnSpLocks/>
            </p:cNvCxnSpPr>
            <p:nvPr/>
          </p:nvCxnSpPr>
          <p:spPr>
            <a:xfrm>
              <a:off x="2205317" y="4506819"/>
              <a:ext cx="2321858"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10" name="スライド番号プレースホルダー 9">
            <a:extLst>
              <a:ext uri="{FF2B5EF4-FFF2-40B4-BE49-F238E27FC236}">
                <a16:creationId xmlns:a16="http://schemas.microsoft.com/office/drawing/2014/main" id="{350D0291-4217-2CD9-535C-5F09C12FB167}"/>
              </a:ext>
            </a:extLst>
          </p:cNvPr>
          <p:cNvSpPr>
            <a:spLocks noGrp="1"/>
          </p:cNvSpPr>
          <p:nvPr>
            <p:ph type="sldNum" sz="quarter" idx="12"/>
          </p:nvPr>
        </p:nvSpPr>
        <p:spPr/>
        <p:txBody>
          <a:bodyPr/>
          <a:lstStyle/>
          <a:p>
            <a:fld id="{551EBEEC-6B4F-46BB-A9ED-1DC96FDC3EDD}" type="slidenum">
              <a:rPr kumimoji="1" lang="ja-JP" altLang="en-US" smtClean="0"/>
              <a:t>26</a:t>
            </a:fld>
            <a:endParaRPr kumimoji="1" lang="ja-JP" altLang="en-US"/>
          </a:p>
        </p:txBody>
      </p:sp>
    </p:spTree>
    <p:extLst>
      <p:ext uri="{BB962C8B-B14F-4D97-AF65-F5344CB8AC3E}">
        <p14:creationId xmlns:p14="http://schemas.microsoft.com/office/powerpoint/2010/main" val="4077919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BBBFAA-ED16-180E-BF70-898A0022DBD9}"/>
              </a:ext>
            </a:extLst>
          </p:cNvPr>
          <p:cNvSpPr>
            <a:spLocks noGrp="1"/>
          </p:cNvSpPr>
          <p:nvPr>
            <p:ph type="title"/>
          </p:nvPr>
        </p:nvSpPr>
        <p:spPr/>
        <p:txBody>
          <a:bodyPr/>
          <a:lstStyle/>
          <a:p>
            <a:r>
              <a:rPr lang="ja-JP" altLang="en-US" dirty="0"/>
              <a:t>本処理　ソルバー探索例：入力から互換性評価値の取得</a:t>
            </a:r>
            <a:endParaRPr kumimoji="1" lang="ja-JP" altLang="en-US" dirty="0"/>
          </a:p>
        </p:txBody>
      </p:sp>
      <p:graphicFrame>
        <p:nvGraphicFramePr>
          <p:cNvPr id="4" name="表 3">
            <a:extLst>
              <a:ext uri="{FF2B5EF4-FFF2-40B4-BE49-F238E27FC236}">
                <a16:creationId xmlns:a16="http://schemas.microsoft.com/office/drawing/2014/main" id="{26B30766-B58A-370A-9849-0D10EBDD9F0F}"/>
              </a:ext>
            </a:extLst>
          </p:cNvPr>
          <p:cNvGraphicFramePr>
            <a:graphicFrameLocks noGrp="1"/>
          </p:cNvGraphicFramePr>
          <p:nvPr>
            <p:extLst>
              <p:ext uri="{D42A27DB-BD31-4B8C-83A1-F6EECF244321}">
                <p14:modId xmlns:p14="http://schemas.microsoft.com/office/powerpoint/2010/main" val="2541960925"/>
              </p:ext>
            </p:extLst>
          </p:nvPr>
        </p:nvGraphicFramePr>
        <p:xfrm>
          <a:off x="2501980" y="5177555"/>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0.0</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385759138"/>
                  </a:ext>
                </a:extLst>
              </a:tr>
            </a:tbl>
          </a:graphicData>
        </a:graphic>
      </p:graphicFrame>
      <p:graphicFrame>
        <p:nvGraphicFramePr>
          <p:cNvPr id="5" name="表 4">
            <a:extLst>
              <a:ext uri="{FF2B5EF4-FFF2-40B4-BE49-F238E27FC236}">
                <a16:creationId xmlns:a16="http://schemas.microsoft.com/office/drawing/2014/main" id="{9D80CF2B-5928-4E62-ED6B-B78258E00175}"/>
              </a:ext>
            </a:extLst>
          </p:cNvPr>
          <p:cNvGraphicFramePr>
            <a:graphicFrameLocks noGrp="1"/>
          </p:cNvGraphicFramePr>
          <p:nvPr>
            <p:extLst>
              <p:ext uri="{D42A27DB-BD31-4B8C-83A1-F6EECF244321}">
                <p14:modId xmlns:p14="http://schemas.microsoft.com/office/powerpoint/2010/main" val="1955483387"/>
              </p:ext>
            </p:extLst>
          </p:nvPr>
        </p:nvGraphicFramePr>
        <p:xfrm>
          <a:off x="7671620" y="5177555"/>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0.5</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0.4</a:t>
                      </a:r>
                      <a:endParaRPr kumimoji="1" lang="ja-JP" altLang="en-US" b="0" dirty="0"/>
                    </a:p>
                  </a:txBody>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3385759138"/>
                  </a:ext>
                </a:extLst>
              </a:tr>
            </a:tbl>
          </a:graphicData>
        </a:graphic>
      </p:graphicFrame>
      <p:sp>
        <p:nvSpPr>
          <p:cNvPr id="6" name="テキスト ボックス 5">
            <a:extLst>
              <a:ext uri="{FF2B5EF4-FFF2-40B4-BE49-F238E27FC236}">
                <a16:creationId xmlns:a16="http://schemas.microsoft.com/office/drawing/2014/main" id="{0800897C-6508-E2FD-E80B-5E8D3FF5E133}"/>
              </a:ext>
            </a:extLst>
          </p:cNvPr>
          <p:cNvSpPr txBox="1"/>
          <p:nvPr/>
        </p:nvSpPr>
        <p:spPr>
          <a:xfrm>
            <a:off x="1028517" y="5838308"/>
            <a:ext cx="1503152" cy="369332"/>
          </a:xfrm>
          <a:prstGeom prst="rect">
            <a:avLst/>
          </a:prstGeom>
          <a:noFill/>
        </p:spPr>
        <p:txBody>
          <a:bodyPr wrap="square">
            <a:spAutoFit/>
          </a:bodyPr>
          <a:lstStyle/>
          <a:p>
            <a:r>
              <a:rPr lang="ja-JP" altLang="en-US" dirty="0"/>
              <a:t>プラグイン</a:t>
            </a:r>
            <a:r>
              <a:rPr lang="en-US" altLang="ja-JP" dirty="0"/>
              <a:t>A</a:t>
            </a:r>
            <a:endParaRPr lang="ja-JP" altLang="en-US" dirty="0"/>
          </a:p>
        </p:txBody>
      </p:sp>
      <p:sp>
        <p:nvSpPr>
          <p:cNvPr id="7" name="テキスト ボックス 6">
            <a:extLst>
              <a:ext uri="{FF2B5EF4-FFF2-40B4-BE49-F238E27FC236}">
                <a16:creationId xmlns:a16="http://schemas.microsoft.com/office/drawing/2014/main" id="{09C5CC00-5692-D594-D3E3-218917F454FE}"/>
              </a:ext>
            </a:extLst>
          </p:cNvPr>
          <p:cNvSpPr txBox="1"/>
          <p:nvPr/>
        </p:nvSpPr>
        <p:spPr>
          <a:xfrm>
            <a:off x="3487190" y="4853779"/>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8" name="テキスト ボックス 7">
            <a:extLst>
              <a:ext uri="{FF2B5EF4-FFF2-40B4-BE49-F238E27FC236}">
                <a16:creationId xmlns:a16="http://schemas.microsoft.com/office/drawing/2014/main" id="{D5432B22-87D6-CA0E-4911-CE3685177C6C}"/>
              </a:ext>
            </a:extLst>
          </p:cNvPr>
          <p:cNvSpPr txBox="1"/>
          <p:nvPr/>
        </p:nvSpPr>
        <p:spPr>
          <a:xfrm>
            <a:off x="6200752" y="5836099"/>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9" name="テキスト ボックス 8">
            <a:extLst>
              <a:ext uri="{FF2B5EF4-FFF2-40B4-BE49-F238E27FC236}">
                <a16:creationId xmlns:a16="http://schemas.microsoft.com/office/drawing/2014/main" id="{61518A48-66E9-0676-274F-8178E37220A3}"/>
              </a:ext>
            </a:extLst>
          </p:cNvPr>
          <p:cNvSpPr txBox="1"/>
          <p:nvPr/>
        </p:nvSpPr>
        <p:spPr>
          <a:xfrm>
            <a:off x="8801841" y="4868332"/>
            <a:ext cx="1503152" cy="369332"/>
          </a:xfrm>
          <a:prstGeom prst="rect">
            <a:avLst/>
          </a:prstGeom>
          <a:noFill/>
        </p:spPr>
        <p:txBody>
          <a:bodyPr wrap="square">
            <a:spAutoFit/>
          </a:bodyPr>
          <a:lstStyle/>
          <a:p>
            <a:r>
              <a:rPr lang="ja-JP" altLang="en-US" dirty="0"/>
              <a:t>ライブラリ</a:t>
            </a:r>
            <a:r>
              <a:rPr lang="en-US" altLang="ja-JP" dirty="0"/>
              <a:t>C</a:t>
            </a:r>
            <a:endParaRPr lang="ja-JP" altLang="en-US" dirty="0"/>
          </a:p>
        </p:txBody>
      </p:sp>
      <p:sp>
        <p:nvSpPr>
          <p:cNvPr id="13" name="正方形/長方形 12">
            <a:extLst>
              <a:ext uri="{FF2B5EF4-FFF2-40B4-BE49-F238E27FC236}">
                <a16:creationId xmlns:a16="http://schemas.microsoft.com/office/drawing/2014/main" id="{37E9E813-E44F-677C-99D6-8BAA511D6984}"/>
              </a:ext>
            </a:extLst>
          </p:cNvPr>
          <p:cNvSpPr/>
          <p:nvPr/>
        </p:nvSpPr>
        <p:spPr>
          <a:xfrm>
            <a:off x="7047259" y="3648337"/>
            <a:ext cx="1739153" cy="504273"/>
          </a:xfrm>
          <a:prstGeom prst="rect">
            <a:avLst/>
          </a:prstGeom>
          <a:ln w="285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ライブラリ</a:t>
            </a:r>
            <a:r>
              <a:rPr lang="en-US" altLang="ja-JP" dirty="0"/>
              <a:t>C</a:t>
            </a:r>
            <a:endParaRPr kumimoji="1" lang="ja-JP" altLang="en-US" dirty="0"/>
          </a:p>
        </p:txBody>
      </p:sp>
      <p:cxnSp>
        <p:nvCxnSpPr>
          <p:cNvPr id="14" name="直線矢印コネクタ 13">
            <a:extLst>
              <a:ext uri="{FF2B5EF4-FFF2-40B4-BE49-F238E27FC236}">
                <a16:creationId xmlns:a16="http://schemas.microsoft.com/office/drawing/2014/main" id="{71244491-951F-C8DE-BFC9-C56D82C00F07}"/>
              </a:ext>
            </a:extLst>
          </p:cNvPr>
          <p:cNvCxnSpPr>
            <a:cxnSpLocks/>
            <a:stCxn id="17" idx="3"/>
            <a:endCxn id="19" idx="1"/>
          </p:cNvCxnSpPr>
          <p:nvPr/>
        </p:nvCxnSpPr>
        <p:spPr>
          <a:xfrm>
            <a:off x="4248278" y="3900474"/>
            <a:ext cx="529914"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7" name="正方形/長方形 16">
            <a:extLst>
              <a:ext uri="{FF2B5EF4-FFF2-40B4-BE49-F238E27FC236}">
                <a16:creationId xmlns:a16="http://schemas.microsoft.com/office/drawing/2014/main" id="{A49D02F5-7F48-CDDC-B479-F677E30029AF}"/>
              </a:ext>
            </a:extLst>
          </p:cNvPr>
          <p:cNvSpPr/>
          <p:nvPr/>
        </p:nvSpPr>
        <p:spPr>
          <a:xfrm>
            <a:off x="2509125" y="3648337"/>
            <a:ext cx="1739153" cy="504274"/>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dirty="0"/>
              <a:t>プラグイン</a:t>
            </a:r>
            <a:r>
              <a:rPr lang="en-US" altLang="ja-JP" sz="2000" dirty="0"/>
              <a:t>A</a:t>
            </a:r>
            <a:endParaRPr kumimoji="1" lang="ja-JP" altLang="en-US" sz="2000" dirty="0"/>
          </a:p>
        </p:txBody>
      </p:sp>
      <p:sp>
        <p:nvSpPr>
          <p:cNvPr id="19" name="正方形/長方形 18">
            <a:extLst>
              <a:ext uri="{FF2B5EF4-FFF2-40B4-BE49-F238E27FC236}">
                <a16:creationId xmlns:a16="http://schemas.microsoft.com/office/drawing/2014/main" id="{2A0D3269-C0ED-9332-8DAF-38F47370DF7E}"/>
              </a:ext>
            </a:extLst>
          </p:cNvPr>
          <p:cNvSpPr/>
          <p:nvPr/>
        </p:nvSpPr>
        <p:spPr>
          <a:xfrm>
            <a:off x="4778192" y="3648337"/>
            <a:ext cx="1739153" cy="504274"/>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dirty="0"/>
              <a:t>ライブラリ</a:t>
            </a:r>
            <a:r>
              <a:rPr lang="en-US" altLang="ja-JP" sz="2000" dirty="0"/>
              <a:t>B</a:t>
            </a:r>
            <a:endParaRPr kumimoji="1" lang="ja-JP" altLang="en-US" sz="2000" dirty="0"/>
          </a:p>
        </p:txBody>
      </p:sp>
      <p:cxnSp>
        <p:nvCxnSpPr>
          <p:cNvPr id="21" name="直線矢印コネクタ 20">
            <a:extLst>
              <a:ext uri="{FF2B5EF4-FFF2-40B4-BE49-F238E27FC236}">
                <a16:creationId xmlns:a16="http://schemas.microsoft.com/office/drawing/2014/main" id="{4CA08979-8772-09C8-5BEA-4D692C94E055}"/>
              </a:ext>
            </a:extLst>
          </p:cNvPr>
          <p:cNvCxnSpPr>
            <a:cxnSpLocks/>
            <a:stCxn id="19" idx="3"/>
            <a:endCxn id="13" idx="1"/>
          </p:cNvCxnSpPr>
          <p:nvPr/>
        </p:nvCxnSpPr>
        <p:spPr>
          <a:xfrm>
            <a:off x="6517345" y="3900474"/>
            <a:ext cx="529914"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400C1DA7-CA1A-0F07-F79C-614FCAC8A9C8}"/>
              </a:ext>
            </a:extLst>
          </p:cNvPr>
          <p:cNvSpPr txBox="1"/>
          <p:nvPr/>
        </p:nvSpPr>
        <p:spPr>
          <a:xfrm>
            <a:off x="477800" y="3130320"/>
            <a:ext cx="1415772" cy="461665"/>
          </a:xfrm>
          <a:prstGeom prst="rect">
            <a:avLst/>
          </a:prstGeom>
          <a:noFill/>
        </p:spPr>
        <p:txBody>
          <a:bodyPr wrap="none" rtlCol="0">
            <a:spAutoFit/>
          </a:bodyPr>
          <a:lstStyle/>
          <a:p>
            <a:r>
              <a:rPr kumimoji="1" lang="ja-JP" altLang="en-US" sz="2400" dirty="0"/>
              <a:t>依存関係</a:t>
            </a:r>
            <a:endParaRPr kumimoji="1" lang="ja-JP" altLang="en-US" dirty="0"/>
          </a:p>
        </p:txBody>
      </p:sp>
      <p:sp>
        <p:nvSpPr>
          <p:cNvPr id="24" name="テキスト ボックス 23">
            <a:extLst>
              <a:ext uri="{FF2B5EF4-FFF2-40B4-BE49-F238E27FC236}">
                <a16:creationId xmlns:a16="http://schemas.microsoft.com/office/drawing/2014/main" id="{03456A8A-461C-4B51-8810-BD9327B9179A}"/>
              </a:ext>
            </a:extLst>
          </p:cNvPr>
          <p:cNvSpPr txBox="1"/>
          <p:nvPr/>
        </p:nvSpPr>
        <p:spPr>
          <a:xfrm>
            <a:off x="477800" y="4484400"/>
            <a:ext cx="2031325" cy="461665"/>
          </a:xfrm>
          <a:prstGeom prst="rect">
            <a:avLst/>
          </a:prstGeom>
          <a:noFill/>
        </p:spPr>
        <p:txBody>
          <a:bodyPr wrap="none" rtlCol="0">
            <a:spAutoFit/>
          </a:bodyPr>
          <a:lstStyle/>
          <a:p>
            <a:r>
              <a:rPr kumimoji="1" lang="ja-JP" altLang="en-US" sz="2400" dirty="0"/>
              <a:t>互換性評価値</a:t>
            </a:r>
          </a:p>
        </p:txBody>
      </p:sp>
      <p:sp>
        <p:nvSpPr>
          <p:cNvPr id="25" name="テキスト ボックス 24">
            <a:extLst>
              <a:ext uri="{FF2B5EF4-FFF2-40B4-BE49-F238E27FC236}">
                <a16:creationId xmlns:a16="http://schemas.microsoft.com/office/drawing/2014/main" id="{EFAEE632-2407-4DEE-9834-AFECEC5A50B0}"/>
              </a:ext>
            </a:extLst>
          </p:cNvPr>
          <p:cNvSpPr txBox="1"/>
          <p:nvPr/>
        </p:nvSpPr>
        <p:spPr>
          <a:xfrm>
            <a:off x="457810" y="1522910"/>
            <a:ext cx="3262432" cy="461665"/>
          </a:xfrm>
          <a:prstGeom prst="rect">
            <a:avLst/>
          </a:prstGeom>
          <a:noFill/>
        </p:spPr>
        <p:txBody>
          <a:bodyPr wrap="none" rtlCol="0">
            <a:spAutoFit/>
          </a:bodyPr>
          <a:lstStyle/>
          <a:p>
            <a:r>
              <a:rPr kumimoji="1" lang="ja-JP" altLang="en-US" sz="2400" dirty="0"/>
              <a:t>入力プラグインリスト</a:t>
            </a:r>
          </a:p>
        </p:txBody>
      </p:sp>
      <p:sp>
        <p:nvSpPr>
          <p:cNvPr id="26" name="テキスト ボックス 25">
            <a:extLst>
              <a:ext uri="{FF2B5EF4-FFF2-40B4-BE49-F238E27FC236}">
                <a16:creationId xmlns:a16="http://schemas.microsoft.com/office/drawing/2014/main" id="{D26A6A11-AAA8-42FE-5ED4-5BF9056B9986}"/>
              </a:ext>
            </a:extLst>
          </p:cNvPr>
          <p:cNvSpPr txBox="1"/>
          <p:nvPr/>
        </p:nvSpPr>
        <p:spPr>
          <a:xfrm>
            <a:off x="2446964" y="2159213"/>
            <a:ext cx="1922321" cy="461665"/>
          </a:xfrm>
          <a:prstGeom prst="rect">
            <a:avLst/>
          </a:prstGeom>
          <a:noFill/>
        </p:spPr>
        <p:txBody>
          <a:bodyPr wrap="none" rtlCol="0">
            <a:spAutoFit/>
          </a:bodyPr>
          <a:lstStyle/>
          <a:p>
            <a:r>
              <a:rPr kumimoji="1" lang="ja-JP" altLang="en-US" sz="2400" dirty="0"/>
              <a:t>プラグイン</a:t>
            </a:r>
            <a:r>
              <a:rPr kumimoji="1" lang="en-US" altLang="ja-JP" sz="2400" dirty="0"/>
              <a:t>A</a:t>
            </a:r>
            <a:endParaRPr kumimoji="1" lang="ja-JP" altLang="en-US" sz="2400" dirty="0"/>
          </a:p>
        </p:txBody>
      </p:sp>
      <p:sp>
        <p:nvSpPr>
          <p:cNvPr id="28" name="正方形/長方形 27">
            <a:extLst>
              <a:ext uri="{FF2B5EF4-FFF2-40B4-BE49-F238E27FC236}">
                <a16:creationId xmlns:a16="http://schemas.microsoft.com/office/drawing/2014/main" id="{ADDB57D9-43DC-7E7B-59BE-CA9D6DCB6B86}"/>
              </a:ext>
            </a:extLst>
          </p:cNvPr>
          <p:cNvSpPr/>
          <p:nvPr/>
        </p:nvSpPr>
        <p:spPr>
          <a:xfrm>
            <a:off x="2509125" y="2072358"/>
            <a:ext cx="2546555" cy="1055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スライド番号プレースホルダー 9">
            <a:extLst>
              <a:ext uri="{FF2B5EF4-FFF2-40B4-BE49-F238E27FC236}">
                <a16:creationId xmlns:a16="http://schemas.microsoft.com/office/drawing/2014/main" id="{5D554266-A2C4-F9FC-00B9-96D03CFB3ABD}"/>
              </a:ext>
            </a:extLst>
          </p:cNvPr>
          <p:cNvSpPr>
            <a:spLocks noGrp="1"/>
          </p:cNvSpPr>
          <p:nvPr>
            <p:ph type="sldNum" sz="quarter" idx="12"/>
          </p:nvPr>
        </p:nvSpPr>
        <p:spPr/>
        <p:txBody>
          <a:bodyPr/>
          <a:lstStyle/>
          <a:p>
            <a:fld id="{551EBEEC-6B4F-46BB-A9ED-1DC96FDC3EDD}" type="slidenum">
              <a:rPr kumimoji="1" lang="ja-JP" altLang="en-US" smtClean="0"/>
              <a:t>27</a:t>
            </a:fld>
            <a:endParaRPr kumimoji="1" lang="ja-JP" altLang="en-US"/>
          </a:p>
        </p:txBody>
      </p:sp>
    </p:spTree>
    <p:extLst>
      <p:ext uri="{BB962C8B-B14F-4D97-AF65-F5344CB8AC3E}">
        <p14:creationId xmlns:p14="http://schemas.microsoft.com/office/powerpoint/2010/main" val="2648487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表 21">
            <a:extLst>
              <a:ext uri="{FF2B5EF4-FFF2-40B4-BE49-F238E27FC236}">
                <a16:creationId xmlns:a16="http://schemas.microsoft.com/office/drawing/2014/main" id="{4C53F06D-E939-427D-6236-54599DDA3B6A}"/>
              </a:ext>
            </a:extLst>
          </p:cNvPr>
          <p:cNvGraphicFramePr>
            <a:graphicFrameLocks noGrp="1"/>
          </p:cNvGraphicFramePr>
          <p:nvPr>
            <p:extLst>
              <p:ext uri="{D42A27DB-BD31-4B8C-83A1-F6EECF244321}">
                <p14:modId xmlns:p14="http://schemas.microsoft.com/office/powerpoint/2010/main" val="1662878323"/>
              </p:ext>
            </p:extLst>
          </p:nvPr>
        </p:nvGraphicFramePr>
        <p:xfrm>
          <a:off x="2501980" y="2263536"/>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solidFill>
                      <a:srgbClr val="FFC000"/>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0.0</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385759138"/>
                  </a:ext>
                </a:extLst>
              </a:tr>
            </a:tbl>
          </a:graphicData>
        </a:graphic>
      </p:graphicFrame>
      <p:graphicFrame>
        <p:nvGraphicFramePr>
          <p:cNvPr id="23" name="表 22">
            <a:extLst>
              <a:ext uri="{FF2B5EF4-FFF2-40B4-BE49-F238E27FC236}">
                <a16:creationId xmlns:a16="http://schemas.microsoft.com/office/drawing/2014/main" id="{1B99DBAD-7A5B-CEC8-28C5-5148776C3741}"/>
              </a:ext>
            </a:extLst>
          </p:cNvPr>
          <p:cNvGraphicFramePr>
            <a:graphicFrameLocks noGrp="1"/>
          </p:cNvGraphicFramePr>
          <p:nvPr>
            <p:extLst>
              <p:ext uri="{D42A27DB-BD31-4B8C-83A1-F6EECF244321}">
                <p14:modId xmlns:p14="http://schemas.microsoft.com/office/powerpoint/2010/main" val="1293617460"/>
              </p:ext>
            </p:extLst>
          </p:nvPr>
        </p:nvGraphicFramePr>
        <p:xfrm>
          <a:off x="7671620" y="2263536"/>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0.8</a:t>
                      </a:r>
                      <a:endParaRPr kumimoji="1" lang="ja-JP" altLang="en-US" b="0" dirty="0"/>
                    </a:p>
                  </a:txBody>
                  <a:tcPr>
                    <a:solidFill>
                      <a:srgbClr val="FFC000"/>
                    </a:solidFill>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0.5</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0.4</a:t>
                      </a:r>
                      <a:endParaRPr kumimoji="1" lang="ja-JP" altLang="en-US" b="0" dirty="0"/>
                    </a:p>
                  </a:txBody>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3385759138"/>
                  </a:ext>
                </a:extLst>
              </a:tr>
            </a:tbl>
          </a:graphicData>
        </a:graphic>
      </p:graphicFrame>
      <p:sp>
        <p:nvSpPr>
          <p:cNvPr id="24" name="テキスト ボックス 23">
            <a:extLst>
              <a:ext uri="{FF2B5EF4-FFF2-40B4-BE49-F238E27FC236}">
                <a16:creationId xmlns:a16="http://schemas.microsoft.com/office/drawing/2014/main" id="{71B352AF-FE7B-6688-0761-E85334234AAB}"/>
              </a:ext>
            </a:extLst>
          </p:cNvPr>
          <p:cNvSpPr txBox="1"/>
          <p:nvPr/>
        </p:nvSpPr>
        <p:spPr>
          <a:xfrm>
            <a:off x="1028517" y="2924289"/>
            <a:ext cx="1503152" cy="369332"/>
          </a:xfrm>
          <a:prstGeom prst="rect">
            <a:avLst/>
          </a:prstGeom>
          <a:noFill/>
        </p:spPr>
        <p:txBody>
          <a:bodyPr wrap="square">
            <a:spAutoFit/>
          </a:bodyPr>
          <a:lstStyle/>
          <a:p>
            <a:r>
              <a:rPr lang="ja-JP" altLang="en-US" dirty="0"/>
              <a:t>プラグイン</a:t>
            </a:r>
            <a:r>
              <a:rPr lang="en-US" altLang="ja-JP" dirty="0"/>
              <a:t>A </a:t>
            </a:r>
            <a:endParaRPr lang="ja-JP" altLang="en-US" dirty="0"/>
          </a:p>
        </p:txBody>
      </p:sp>
      <p:sp>
        <p:nvSpPr>
          <p:cNvPr id="25" name="テキスト ボックス 24">
            <a:extLst>
              <a:ext uri="{FF2B5EF4-FFF2-40B4-BE49-F238E27FC236}">
                <a16:creationId xmlns:a16="http://schemas.microsoft.com/office/drawing/2014/main" id="{948EA7CA-6D2E-3894-FFC2-65812EC07535}"/>
              </a:ext>
            </a:extLst>
          </p:cNvPr>
          <p:cNvSpPr txBox="1"/>
          <p:nvPr/>
        </p:nvSpPr>
        <p:spPr>
          <a:xfrm>
            <a:off x="3487190" y="1939760"/>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26" name="テキスト ボックス 25">
            <a:extLst>
              <a:ext uri="{FF2B5EF4-FFF2-40B4-BE49-F238E27FC236}">
                <a16:creationId xmlns:a16="http://schemas.microsoft.com/office/drawing/2014/main" id="{EB903946-6376-B166-8A21-F3B3B0BD8557}"/>
              </a:ext>
            </a:extLst>
          </p:cNvPr>
          <p:cNvSpPr txBox="1"/>
          <p:nvPr/>
        </p:nvSpPr>
        <p:spPr>
          <a:xfrm>
            <a:off x="6200752" y="2922080"/>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27" name="テキスト ボックス 26">
            <a:extLst>
              <a:ext uri="{FF2B5EF4-FFF2-40B4-BE49-F238E27FC236}">
                <a16:creationId xmlns:a16="http://schemas.microsoft.com/office/drawing/2014/main" id="{A83B6C24-60E6-8AFB-8649-1AE61A5EE81F}"/>
              </a:ext>
            </a:extLst>
          </p:cNvPr>
          <p:cNvSpPr txBox="1"/>
          <p:nvPr/>
        </p:nvSpPr>
        <p:spPr>
          <a:xfrm>
            <a:off x="8801841" y="1954313"/>
            <a:ext cx="1503152" cy="369332"/>
          </a:xfrm>
          <a:prstGeom prst="rect">
            <a:avLst/>
          </a:prstGeom>
          <a:noFill/>
        </p:spPr>
        <p:txBody>
          <a:bodyPr wrap="square">
            <a:spAutoFit/>
          </a:bodyPr>
          <a:lstStyle/>
          <a:p>
            <a:r>
              <a:rPr lang="ja-JP" altLang="en-US" dirty="0"/>
              <a:t>ライブラリ</a:t>
            </a:r>
            <a:r>
              <a:rPr lang="en-US" altLang="ja-JP" dirty="0"/>
              <a:t>C</a:t>
            </a:r>
            <a:endParaRPr lang="ja-JP" altLang="en-US" dirty="0"/>
          </a:p>
        </p:txBody>
      </p:sp>
      <p:sp>
        <p:nvSpPr>
          <p:cNvPr id="2" name="タイトル 1">
            <a:extLst>
              <a:ext uri="{FF2B5EF4-FFF2-40B4-BE49-F238E27FC236}">
                <a16:creationId xmlns:a16="http://schemas.microsoft.com/office/drawing/2014/main" id="{612E68DE-7A2E-D9B6-E990-FD1DAAF9D2FA}"/>
              </a:ext>
            </a:extLst>
          </p:cNvPr>
          <p:cNvSpPr>
            <a:spLocks noGrp="1"/>
          </p:cNvSpPr>
          <p:nvPr>
            <p:ph type="title"/>
          </p:nvPr>
        </p:nvSpPr>
        <p:spPr/>
        <p:txBody>
          <a:bodyPr/>
          <a:lstStyle/>
          <a:p>
            <a:r>
              <a:rPr lang="ja-JP" altLang="en-US" dirty="0"/>
              <a:t>本処理　ソルバー探索例：互換性評価値と出力</a:t>
            </a:r>
            <a:endParaRPr kumimoji="1" lang="ja-JP" altLang="en-US" dirty="0"/>
          </a:p>
        </p:txBody>
      </p:sp>
      <p:sp>
        <p:nvSpPr>
          <p:cNvPr id="5" name="テキスト ボックス 4">
            <a:extLst>
              <a:ext uri="{FF2B5EF4-FFF2-40B4-BE49-F238E27FC236}">
                <a16:creationId xmlns:a16="http://schemas.microsoft.com/office/drawing/2014/main" id="{448F7ED3-6EB4-6006-8ED4-840551D25315}"/>
              </a:ext>
            </a:extLst>
          </p:cNvPr>
          <p:cNvSpPr txBox="1"/>
          <p:nvPr/>
        </p:nvSpPr>
        <p:spPr>
          <a:xfrm>
            <a:off x="2493827" y="5006808"/>
            <a:ext cx="2755883" cy="1384995"/>
          </a:xfrm>
          <a:prstGeom prst="rect">
            <a:avLst/>
          </a:prstGeom>
          <a:noFill/>
        </p:spPr>
        <p:txBody>
          <a:bodyPr wrap="none" rtlCol="0">
            <a:spAutoFit/>
          </a:bodyPr>
          <a:lstStyle/>
          <a:p>
            <a:r>
              <a:rPr lang="ja-JP" altLang="en-US" sz="2800" dirty="0"/>
              <a:t>プラグイン</a:t>
            </a:r>
            <a:r>
              <a:rPr lang="en-US" altLang="ja-JP" sz="2800" dirty="0"/>
              <a:t>A1.0,</a:t>
            </a:r>
          </a:p>
          <a:p>
            <a:r>
              <a:rPr kumimoji="1" lang="ja-JP" altLang="en-US" sz="2800" dirty="0"/>
              <a:t>ライブラリ</a:t>
            </a:r>
            <a:r>
              <a:rPr kumimoji="1" lang="en-US" altLang="ja-JP" sz="2800" dirty="0"/>
              <a:t>B1.0,</a:t>
            </a:r>
          </a:p>
          <a:p>
            <a:r>
              <a:rPr lang="ja-JP" altLang="en-US" sz="2800" dirty="0"/>
              <a:t>ライブラリ</a:t>
            </a:r>
            <a:r>
              <a:rPr lang="en-US" altLang="ja-JP" sz="2800" dirty="0"/>
              <a:t>C1.1</a:t>
            </a:r>
            <a:endParaRPr kumimoji="1" lang="ja-JP" altLang="en-US" sz="2800" dirty="0"/>
          </a:p>
        </p:txBody>
      </p:sp>
      <p:sp>
        <p:nvSpPr>
          <p:cNvPr id="6" name="正方形/長方形 5">
            <a:extLst>
              <a:ext uri="{FF2B5EF4-FFF2-40B4-BE49-F238E27FC236}">
                <a16:creationId xmlns:a16="http://schemas.microsoft.com/office/drawing/2014/main" id="{C0DF9C14-5A49-2AA0-C691-0D69D3345E74}"/>
              </a:ext>
            </a:extLst>
          </p:cNvPr>
          <p:cNvSpPr/>
          <p:nvPr/>
        </p:nvSpPr>
        <p:spPr>
          <a:xfrm>
            <a:off x="2493827" y="4979190"/>
            <a:ext cx="3628103" cy="16938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9" name="テキスト ボックス 8">
            <a:extLst>
              <a:ext uri="{FF2B5EF4-FFF2-40B4-BE49-F238E27FC236}">
                <a16:creationId xmlns:a16="http://schemas.microsoft.com/office/drawing/2014/main" id="{139EE1B2-92BB-2726-BE2E-826BD0A8323F}"/>
              </a:ext>
            </a:extLst>
          </p:cNvPr>
          <p:cNvSpPr txBox="1"/>
          <p:nvPr/>
        </p:nvSpPr>
        <p:spPr>
          <a:xfrm>
            <a:off x="528000" y="4225565"/>
            <a:ext cx="5211683" cy="523220"/>
          </a:xfrm>
          <a:prstGeom prst="rect">
            <a:avLst/>
          </a:prstGeom>
          <a:noFill/>
        </p:spPr>
        <p:txBody>
          <a:bodyPr wrap="none" rtlCol="0">
            <a:spAutoFit/>
          </a:bodyPr>
          <a:lstStyle/>
          <a:p>
            <a:r>
              <a:rPr kumimoji="1" lang="ja-JP" altLang="en-US" sz="2800" dirty="0"/>
              <a:t>ソフトウェアバージョンリスト</a:t>
            </a:r>
          </a:p>
        </p:txBody>
      </p:sp>
      <p:sp>
        <p:nvSpPr>
          <p:cNvPr id="12" name="テキスト ボックス 11">
            <a:extLst>
              <a:ext uri="{FF2B5EF4-FFF2-40B4-BE49-F238E27FC236}">
                <a16:creationId xmlns:a16="http://schemas.microsoft.com/office/drawing/2014/main" id="{25F1CAE4-E318-3E39-225C-D7050A5ACD6B}"/>
              </a:ext>
            </a:extLst>
          </p:cNvPr>
          <p:cNvSpPr txBox="1"/>
          <p:nvPr/>
        </p:nvSpPr>
        <p:spPr>
          <a:xfrm>
            <a:off x="7498005" y="4225565"/>
            <a:ext cx="3057247" cy="523220"/>
          </a:xfrm>
          <a:prstGeom prst="rect">
            <a:avLst/>
          </a:prstGeom>
          <a:noFill/>
        </p:spPr>
        <p:txBody>
          <a:bodyPr wrap="none" rtlCol="0">
            <a:spAutoFit/>
          </a:bodyPr>
          <a:lstStyle/>
          <a:p>
            <a:r>
              <a:rPr kumimoji="1" lang="ja-JP" altLang="en-US" sz="2800" dirty="0"/>
              <a:t>互換性評価値平均</a:t>
            </a:r>
          </a:p>
        </p:txBody>
      </p:sp>
      <p:sp>
        <p:nvSpPr>
          <p:cNvPr id="13" name="テキスト ボックス 12">
            <a:extLst>
              <a:ext uri="{FF2B5EF4-FFF2-40B4-BE49-F238E27FC236}">
                <a16:creationId xmlns:a16="http://schemas.microsoft.com/office/drawing/2014/main" id="{3718DDA8-D228-C18F-7C04-B3357D4B553C}"/>
              </a:ext>
            </a:extLst>
          </p:cNvPr>
          <p:cNvSpPr txBox="1"/>
          <p:nvPr/>
        </p:nvSpPr>
        <p:spPr>
          <a:xfrm>
            <a:off x="7730110" y="4979190"/>
            <a:ext cx="845103" cy="523220"/>
          </a:xfrm>
          <a:prstGeom prst="rect">
            <a:avLst/>
          </a:prstGeom>
          <a:noFill/>
        </p:spPr>
        <p:txBody>
          <a:bodyPr wrap="none" rtlCol="0">
            <a:spAutoFit/>
          </a:bodyPr>
          <a:lstStyle/>
          <a:p>
            <a:r>
              <a:rPr kumimoji="1" lang="en-US" altLang="ja-JP" sz="2800" dirty="0"/>
              <a:t>0.95</a:t>
            </a:r>
            <a:endParaRPr kumimoji="1" lang="ja-JP" altLang="en-US" sz="2000" dirty="0"/>
          </a:p>
        </p:txBody>
      </p:sp>
      <p:sp>
        <p:nvSpPr>
          <p:cNvPr id="20" name="テキスト ボックス 19">
            <a:extLst>
              <a:ext uri="{FF2B5EF4-FFF2-40B4-BE49-F238E27FC236}">
                <a16:creationId xmlns:a16="http://schemas.microsoft.com/office/drawing/2014/main" id="{AB7F94F8-2760-9A7E-8615-4CB4AA201978}"/>
              </a:ext>
            </a:extLst>
          </p:cNvPr>
          <p:cNvSpPr txBox="1"/>
          <p:nvPr/>
        </p:nvSpPr>
        <p:spPr>
          <a:xfrm>
            <a:off x="436511" y="1476572"/>
            <a:ext cx="2339102" cy="523220"/>
          </a:xfrm>
          <a:prstGeom prst="rect">
            <a:avLst/>
          </a:prstGeom>
          <a:noFill/>
        </p:spPr>
        <p:txBody>
          <a:bodyPr wrap="none" rtlCol="0">
            <a:spAutoFit/>
          </a:bodyPr>
          <a:lstStyle/>
          <a:p>
            <a:r>
              <a:rPr kumimoji="1" lang="ja-JP" altLang="en-US" sz="2800" dirty="0"/>
              <a:t>互換性評価値</a:t>
            </a:r>
          </a:p>
        </p:txBody>
      </p:sp>
      <p:sp>
        <p:nvSpPr>
          <p:cNvPr id="3" name="正方形/長方形 2">
            <a:extLst>
              <a:ext uri="{FF2B5EF4-FFF2-40B4-BE49-F238E27FC236}">
                <a16:creationId xmlns:a16="http://schemas.microsoft.com/office/drawing/2014/main" id="{1A53D69F-479E-E69F-2715-F8605F2D6828}"/>
              </a:ext>
            </a:extLst>
          </p:cNvPr>
          <p:cNvSpPr/>
          <p:nvPr/>
        </p:nvSpPr>
        <p:spPr>
          <a:xfrm>
            <a:off x="3388815" y="2253953"/>
            <a:ext cx="840199" cy="146304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4" name="正方形/長方形 3">
            <a:extLst>
              <a:ext uri="{FF2B5EF4-FFF2-40B4-BE49-F238E27FC236}">
                <a16:creationId xmlns:a16="http://schemas.microsoft.com/office/drawing/2014/main" id="{1550FDAF-40CA-091C-F10C-2C2EECEB139A}"/>
              </a:ext>
            </a:extLst>
          </p:cNvPr>
          <p:cNvSpPr/>
          <p:nvPr/>
        </p:nvSpPr>
        <p:spPr>
          <a:xfrm>
            <a:off x="9420181" y="2259378"/>
            <a:ext cx="840199" cy="142997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8" name="正方形/長方形 7">
            <a:extLst>
              <a:ext uri="{FF2B5EF4-FFF2-40B4-BE49-F238E27FC236}">
                <a16:creationId xmlns:a16="http://schemas.microsoft.com/office/drawing/2014/main" id="{E7351815-CCB3-0009-E5B4-1CDD186D37F7}"/>
              </a:ext>
            </a:extLst>
          </p:cNvPr>
          <p:cNvSpPr/>
          <p:nvPr/>
        </p:nvSpPr>
        <p:spPr>
          <a:xfrm>
            <a:off x="2513923" y="2628900"/>
            <a:ext cx="3441736" cy="3720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正方形/長方形 9">
            <a:extLst>
              <a:ext uri="{FF2B5EF4-FFF2-40B4-BE49-F238E27FC236}">
                <a16:creationId xmlns:a16="http://schemas.microsoft.com/office/drawing/2014/main" id="{5A3825A1-19EF-54CF-04BF-A63E537E7629}"/>
              </a:ext>
            </a:extLst>
          </p:cNvPr>
          <p:cNvSpPr/>
          <p:nvPr/>
        </p:nvSpPr>
        <p:spPr>
          <a:xfrm>
            <a:off x="7689918" y="2628710"/>
            <a:ext cx="3430724" cy="369332"/>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1" name="スライド番号プレースホルダー 10">
            <a:extLst>
              <a:ext uri="{FF2B5EF4-FFF2-40B4-BE49-F238E27FC236}">
                <a16:creationId xmlns:a16="http://schemas.microsoft.com/office/drawing/2014/main" id="{63F595AD-580E-03DC-8A7E-4C6B0F4010A9}"/>
              </a:ext>
            </a:extLst>
          </p:cNvPr>
          <p:cNvSpPr>
            <a:spLocks noGrp="1"/>
          </p:cNvSpPr>
          <p:nvPr>
            <p:ph type="sldNum" sz="quarter" idx="12"/>
          </p:nvPr>
        </p:nvSpPr>
        <p:spPr/>
        <p:txBody>
          <a:bodyPr/>
          <a:lstStyle/>
          <a:p>
            <a:fld id="{551EBEEC-6B4F-46BB-A9ED-1DC96FDC3EDD}" type="slidenum">
              <a:rPr kumimoji="1" lang="ja-JP" altLang="en-US" smtClean="0"/>
              <a:t>28</a:t>
            </a:fld>
            <a:endParaRPr kumimoji="1" lang="ja-JP" altLang="en-US"/>
          </a:p>
        </p:txBody>
      </p:sp>
    </p:spTree>
    <p:extLst>
      <p:ext uri="{BB962C8B-B14F-4D97-AF65-F5344CB8AC3E}">
        <p14:creationId xmlns:p14="http://schemas.microsoft.com/office/powerpoint/2010/main" val="272689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C097C21-6334-487D-7375-F9B2B0DC25BE}"/>
              </a:ext>
            </a:extLst>
          </p:cNvPr>
          <p:cNvPicPr>
            <a:picLocks noChangeAspect="1"/>
          </p:cNvPicPr>
          <p:nvPr/>
        </p:nvPicPr>
        <p:blipFill rotWithShape="1">
          <a:blip r:embed="rId3"/>
          <a:srcRect b="26950"/>
          <a:stretch/>
        </p:blipFill>
        <p:spPr>
          <a:xfrm>
            <a:off x="232544" y="1466123"/>
            <a:ext cx="11726912" cy="4864338"/>
          </a:xfrm>
          <a:prstGeom prst="rect">
            <a:avLst/>
          </a:prstGeom>
        </p:spPr>
      </p:pic>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r>
              <a:rPr kumimoji="1" lang="ja-JP" altLang="en-US" dirty="0"/>
              <a:t>：チケット</a:t>
            </a:r>
          </a:p>
        </p:txBody>
      </p:sp>
      <p:sp>
        <p:nvSpPr>
          <p:cNvPr id="5" name="吹き出し: 四角形 4">
            <a:extLst>
              <a:ext uri="{FF2B5EF4-FFF2-40B4-BE49-F238E27FC236}">
                <a16:creationId xmlns:a16="http://schemas.microsoft.com/office/drawing/2014/main" id="{AD02E3FC-861A-25EF-FBD8-4A4F7A69F1B3}"/>
              </a:ext>
            </a:extLst>
          </p:cNvPr>
          <p:cNvSpPr/>
          <p:nvPr/>
        </p:nvSpPr>
        <p:spPr>
          <a:xfrm rot="10800000">
            <a:off x="1702813" y="2985348"/>
            <a:ext cx="4105134" cy="1489175"/>
          </a:xfrm>
          <a:prstGeom prst="wedgeRectCallout">
            <a:avLst>
              <a:gd name="adj1" fmla="val 38206"/>
              <a:gd name="adj2" fmla="val 79342"/>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 name="テキスト ボックス 5">
            <a:extLst>
              <a:ext uri="{FF2B5EF4-FFF2-40B4-BE49-F238E27FC236}">
                <a16:creationId xmlns:a16="http://schemas.microsoft.com/office/drawing/2014/main" id="{30336E6F-69D1-D6CD-D2C0-B348F904FF7B}"/>
              </a:ext>
            </a:extLst>
          </p:cNvPr>
          <p:cNvSpPr txBox="1"/>
          <p:nvPr/>
        </p:nvSpPr>
        <p:spPr>
          <a:xfrm>
            <a:off x="1753168" y="3078897"/>
            <a:ext cx="3863860" cy="1261884"/>
          </a:xfrm>
          <a:prstGeom prst="rect">
            <a:avLst/>
          </a:prstGeom>
          <a:noFill/>
        </p:spPr>
        <p:txBody>
          <a:bodyPr wrap="square" rtlCol="0">
            <a:spAutoFit/>
          </a:bodyPr>
          <a:lstStyle/>
          <a:p>
            <a:r>
              <a:rPr kumimoji="1" lang="ja-JP" altLang="en-US" sz="2800" dirty="0"/>
              <a:t>チケット</a:t>
            </a:r>
            <a:endParaRPr kumimoji="1" lang="en-US" altLang="ja-JP" sz="2800" dirty="0"/>
          </a:p>
          <a:p>
            <a:r>
              <a:rPr lang="ja-JP" altLang="en-US" sz="2400" dirty="0"/>
              <a:t>ソフトウェア開発で頻繁に</a:t>
            </a:r>
            <a:br>
              <a:rPr lang="en-US" altLang="ja-JP" sz="2400" dirty="0"/>
            </a:br>
            <a:r>
              <a:rPr lang="ja-JP" altLang="en-US" sz="2400" dirty="0"/>
              <a:t>利用されるタスク管理機能</a:t>
            </a:r>
            <a:endParaRPr kumimoji="1" lang="ja-JP" altLang="en-US" sz="2400" dirty="0"/>
          </a:p>
        </p:txBody>
      </p:sp>
      <p:sp>
        <p:nvSpPr>
          <p:cNvPr id="14" name="テキスト ボックス 13">
            <a:extLst>
              <a:ext uri="{FF2B5EF4-FFF2-40B4-BE49-F238E27FC236}">
                <a16:creationId xmlns:a16="http://schemas.microsoft.com/office/drawing/2014/main" id="{A304E65C-9CA1-95FF-DF59-33C7F073BBE7}"/>
              </a:ext>
            </a:extLst>
          </p:cNvPr>
          <p:cNvSpPr txBox="1"/>
          <p:nvPr/>
        </p:nvSpPr>
        <p:spPr>
          <a:xfrm>
            <a:off x="0" y="6519446"/>
            <a:ext cx="12012707" cy="338554"/>
          </a:xfrm>
          <a:prstGeom prst="rect">
            <a:avLst/>
          </a:prstGeom>
          <a:noFill/>
        </p:spPr>
        <p:txBody>
          <a:bodyPr wrap="square">
            <a:spAutoFit/>
          </a:bodyPr>
          <a:lstStyle/>
          <a:p>
            <a:r>
              <a:rPr lang="en-US" altLang="ja-JP" sz="1600" dirty="0"/>
              <a:t>[1] https://www.redmine.org/</a:t>
            </a:r>
          </a:p>
        </p:txBody>
      </p:sp>
      <p:sp>
        <p:nvSpPr>
          <p:cNvPr id="4" name="スライド番号プレースホルダー 3">
            <a:extLst>
              <a:ext uri="{FF2B5EF4-FFF2-40B4-BE49-F238E27FC236}">
                <a16:creationId xmlns:a16="http://schemas.microsoft.com/office/drawing/2014/main" id="{17EAF31A-B19F-08ED-C827-DF06D8D42BDD}"/>
              </a:ext>
            </a:extLst>
          </p:cNvPr>
          <p:cNvSpPr>
            <a:spLocks noGrp="1"/>
          </p:cNvSpPr>
          <p:nvPr>
            <p:ph type="sldNum" sz="quarter" idx="12"/>
          </p:nvPr>
        </p:nvSpPr>
        <p:spPr/>
        <p:txBody>
          <a:bodyPr/>
          <a:lstStyle/>
          <a:p>
            <a:fld id="{551EBEEC-6B4F-46BB-A9ED-1DC96FDC3EDD}" type="slidenum">
              <a:rPr kumimoji="1" lang="ja-JP" altLang="en-US" smtClean="0"/>
              <a:t>2</a:t>
            </a:fld>
            <a:endParaRPr kumimoji="1" lang="ja-JP" altLang="en-US"/>
          </a:p>
        </p:txBody>
      </p:sp>
    </p:spTree>
    <p:extLst>
      <p:ext uri="{BB962C8B-B14F-4D97-AF65-F5344CB8AC3E}">
        <p14:creationId xmlns:p14="http://schemas.microsoft.com/office/powerpoint/2010/main" val="2727642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C02683-1F2A-FE40-5635-70FB48E619F6}"/>
              </a:ext>
            </a:extLst>
          </p:cNvPr>
          <p:cNvSpPr>
            <a:spLocks noGrp="1"/>
          </p:cNvSpPr>
          <p:nvPr>
            <p:ph type="title"/>
          </p:nvPr>
        </p:nvSpPr>
        <p:spPr/>
        <p:txBody>
          <a:bodyPr/>
          <a:lstStyle/>
          <a:p>
            <a:r>
              <a:rPr kumimoji="1" lang="ja-JP" altLang="en-US" dirty="0"/>
              <a:t>手法の適応例　概要</a:t>
            </a:r>
          </a:p>
        </p:txBody>
      </p:sp>
      <p:sp>
        <p:nvSpPr>
          <p:cNvPr id="3" name="コンテンツ プレースホルダー 2">
            <a:extLst>
              <a:ext uri="{FF2B5EF4-FFF2-40B4-BE49-F238E27FC236}">
                <a16:creationId xmlns:a16="http://schemas.microsoft.com/office/drawing/2014/main" id="{75C033C9-039D-AFCE-65CF-864509AF9FEB}"/>
              </a:ext>
            </a:extLst>
          </p:cNvPr>
          <p:cNvSpPr>
            <a:spLocks noGrp="1"/>
          </p:cNvSpPr>
          <p:nvPr>
            <p:ph idx="1"/>
          </p:nvPr>
        </p:nvSpPr>
        <p:spPr/>
        <p:txBody>
          <a:bodyPr/>
          <a:lstStyle/>
          <a:p>
            <a:r>
              <a:rPr kumimoji="1" lang="ja-JP" altLang="en-US" dirty="0"/>
              <a:t>依存関係問題例</a:t>
            </a:r>
            <a:r>
              <a:rPr kumimoji="1" lang="en-US" altLang="ja-JP" sz="2000" dirty="0"/>
              <a:t>[4]</a:t>
            </a:r>
            <a:r>
              <a:rPr kumimoji="1" lang="ja-JP" altLang="en-US" dirty="0"/>
              <a:t>に対して提案手法を適応し、</a:t>
            </a:r>
            <a:r>
              <a:rPr kumimoji="1" lang="en-US" altLang="ja-JP" dirty="0"/>
              <a:t>Redmine</a:t>
            </a:r>
            <a:r>
              <a:rPr kumimoji="1" lang="ja-JP" altLang="en-US" dirty="0"/>
              <a:t>と</a:t>
            </a:r>
            <a:br>
              <a:rPr kumimoji="1" lang="en-US" altLang="ja-JP" dirty="0"/>
            </a:br>
            <a:r>
              <a:rPr kumimoji="1" lang="ja-JP" altLang="en-US" dirty="0"/>
              <a:t>プラグインの実行をテスト</a:t>
            </a:r>
            <a:endParaRPr kumimoji="1" lang="en-US" altLang="ja-JP" dirty="0"/>
          </a:p>
          <a:p>
            <a:pPr marL="0" indent="0">
              <a:buNone/>
            </a:pPr>
            <a:r>
              <a:rPr lang="ja-JP" altLang="en-US" dirty="0"/>
              <a:t>利用データセット</a:t>
            </a:r>
            <a:endParaRPr lang="en-US" altLang="ja-JP" dirty="0"/>
          </a:p>
          <a:p>
            <a:pPr lvl="1"/>
            <a:r>
              <a:rPr lang="en-US" altLang="ja-JP" dirty="0"/>
              <a:t>Redmine4.0</a:t>
            </a:r>
            <a:endParaRPr kumimoji="1" lang="en-US" altLang="ja-JP" dirty="0"/>
          </a:p>
          <a:p>
            <a:pPr lvl="1"/>
            <a:r>
              <a:rPr lang="en-US" altLang="ja-JP" dirty="0"/>
              <a:t>redmine_hourglass1.1.0</a:t>
            </a:r>
          </a:p>
          <a:p>
            <a:pPr lvl="1"/>
            <a:r>
              <a:rPr lang="ja-JP" altLang="en-US" dirty="0"/>
              <a:t>依存関係のある計</a:t>
            </a:r>
            <a:r>
              <a:rPr lang="en-US" altLang="ja-JP" dirty="0"/>
              <a:t>171</a:t>
            </a:r>
            <a:r>
              <a:rPr lang="ja-JP" altLang="en-US" dirty="0"/>
              <a:t>のライブラリ</a:t>
            </a:r>
            <a:endParaRPr lang="en-US" altLang="ja-JP" dirty="0"/>
          </a:p>
          <a:p>
            <a:pPr marL="0" indent="0">
              <a:buNone/>
            </a:pPr>
            <a:r>
              <a:rPr kumimoji="1" lang="ja-JP" altLang="en-US" dirty="0"/>
              <a:t>検証手順</a:t>
            </a:r>
            <a:endParaRPr kumimoji="1" lang="en-US" altLang="ja-JP" dirty="0"/>
          </a:p>
          <a:p>
            <a:pPr marL="382950" indent="-342900"/>
            <a:r>
              <a:rPr kumimoji="1" lang="ja-JP" altLang="en-US" sz="2400" dirty="0"/>
              <a:t>１．手法による出力結果に基づいてライブラリをインストール</a:t>
            </a:r>
            <a:endParaRPr lang="en-US" altLang="ja-JP" sz="2400" dirty="0"/>
          </a:p>
          <a:p>
            <a:pPr marL="382950" indent="-342900"/>
            <a:r>
              <a:rPr kumimoji="1" lang="ja-JP" altLang="en-US" sz="2400" dirty="0"/>
              <a:t>２．</a:t>
            </a:r>
            <a:r>
              <a:rPr lang="en-US" altLang="ja-JP" sz="2400" dirty="0" err="1"/>
              <a:t>r</a:t>
            </a:r>
            <a:r>
              <a:rPr kumimoji="1" lang="en-US" altLang="ja-JP" sz="2400" dirty="0" err="1"/>
              <a:t>edmine</a:t>
            </a:r>
            <a:r>
              <a:rPr kumimoji="1" lang="ja-JP" altLang="en-US" sz="2400" dirty="0"/>
              <a:t>と</a:t>
            </a:r>
            <a:r>
              <a:rPr kumimoji="1" lang="en-US" altLang="ja-JP" sz="2400" dirty="0" err="1"/>
              <a:t>redmine</a:t>
            </a:r>
            <a:r>
              <a:rPr lang="en-US" altLang="ja-JP" sz="2400" dirty="0" err="1"/>
              <a:t>_hourglass</a:t>
            </a:r>
            <a:r>
              <a:rPr lang="ja-JP" altLang="en-US" sz="2400" dirty="0"/>
              <a:t>の実行をテスト</a:t>
            </a:r>
            <a:endParaRPr lang="en-US" altLang="ja-JP" sz="2400" dirty="0"/>
          </a:p>
          <a:p>
            <a:endParaRPr kumimoji="1" lang="ja-JP" altLang="en-US" dirty="0"/>
          </a:p>
        </p:txBody>
      </p:sp>
      <p:sp>
        <p:nvSpPr>
          <p:cNvPr id="5" name="スライド番号プレースホルダー 4">
            <a:extLst>
              <a:ext uri="{FF2B5EF4-FFF2-40B4-BE49-F238E27FC236}">
                <a16:creationId xmlns:a16="http://schemas.microsoft.com/office/drawing/2014/main" id="{3D53F242-C170-DE8A-7AAF-91DF9FC20E02}"/>
              </a:ext>
            </a:extLst>
          </p:cNvPr>
          <p:cNvSpPr>
            <a:spLocks noGrp="1"/>
          </p:cNvSpPr>
          <p:nvPr>
            <p:ph type="sldNum" sz="quarter" idx="12"/>
          </p:nvPr>
        </p:nvSpPr>
        <p:spPr/>
        <p:txBody>
          <a:bodyPr/>
          <a:lstStyle/>
          <a:p>
            <a:fld id="{551EBEEC-6B4F-46BB-A9ED-1DC96FDC3EDD}" type="slidenum">
              <a:rPr kumimoji="1" lang="ja-JP" altLang="en-US" smtClean="0"/>
              <a:t>29</a:t>
            </a:fld>
            <a:endParaRPr kumimoji="1" lang="ja-JP" altLang="en-US"/>
          </a:p>
        </p:txBody>
      </p:sp>
    </p:spTree>
    <p:extLst>
      <p:ext uri="{BB962C8B-B14F-4D97-AF65-F5344CB8AC3E}">
        <p14:creationId xmlns:p14="http://schemas.microsoft.com/office/powerpoint/2010/main" val="1181221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BF17A8-43CE-A130-ECF0-F3E9F5F55403}"/>
              </a:ext>
            </a:extLst>
          </p:cNvPr>
          <p:cNvSpPr>
            <a:spLocks noGrp="1"/>
          </p:cNvSpPr>
          <p:nvPr>
            <p:ph type="title"/>
          </p:nvPr>
        </p:nvSpPr>
        <p:spPr/>
        <p:txBody>
          <a:bodyPr/>
          <a:lstStyle/>
          <a:p>
            <a:r>
              <a:rPr kumimoji="1" lang="ja-JP" altLang="en-US" dirty="0"/>
              <a:t>手法の適応例　出力結果</a:t>
            </a:r>
          </a:p>
        </p:txBody>
      </p:sp>
      <p:sp>
        <p:nvSpPr>
          <p:cNvPr id="4" name="正方形/長方形 3">
            <a:extLst>
              <a:ext uri="{FF2B5EF4-FFF2-40B4-BE49-F238E27FC236}">
                <a16:creationId xmlns:a16="http://schemas.microsoft.com/office/drawing/2014/main" id="{82EA18B4-173B-3525-77B2-6757BBCFEF7B}"/>
              </a:ext>
            </a:extLst>
          </p:cNvPr>
          <p:cNvSpPr/>
          <p:nvPr/>
        </p:nvSpPr>
        <p:spPr>
          <a:xfrm>
            <a:off x="1480753" y="1877749"/>
            <a:ext cx="3561328" cy="958302"/>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sz="2400" dirty="0"/>
              <a:t>r</a:t>
            </a:r>
            <a:r>
              <a:rPr kumimoji="1" lang="en-US" altLang="ja-JP" sz="2400" dirty="0"/>
              <a:t>edmine4.0,</a:t>
            </a:r>
          </a:p>
          <a:p>
            <a:r>
              <a:rPr lang="en-US" altLang="ja-JP" sz="2400" dirty="0"/>
              <a:t>redmine_hourglass1.1.0</a:t>
            </a:r>
            <a:endParaRPr kumimoji="1" lang="ja-JP" altLang="en-US" sz="2400" dirty="0"/>
          </a:p>
        </p:txBody>
      </p:sp>
      <p:sp>
        <p:nvSpPr>
          <p:cNvPr id="5" name="テキスト ボックス 4">
            <a:extLst>
              <a:ext uri="{FF2B5EF4-FFF2-40B4-BE49-F238E27FC236}">
                <a16:creationId xmlns:a16="http://schemas.microsoft.com/office/drawing/2014/main" id="{57245D42-EC16-67AA-66DF-B82B7EAAECCB}"/>
              </a:ext>
            </a:extLst>
          </p:cNvPr>
          <p:cNvSpPr txBox="1"/>
          <p:nvPr/>
        </p:nvSpPr>
        <p:spPr>
          <a:xfrm>
            <a:off x="1702077" y="1416084"/>
            <a:ext cx="3118679" cy="523220"/>
          </a:xfrm>
          <a:prstGeom prst="rect">
            <a:avLst/>
          </a:prstGeom>
          <a:noFill/>
        </p:spPr>
        <p:txBody>
          <a:bodyPr wrap="square">
            <a:spAutoFit/>
          </a:bodyPr>
          <a:lstStyle/>
          <a:p>
            <a:pPr algn="ctr"/>
            <a:r>
              <a:rPr lang="ja-JP" altLang="en-US" sz="2800" dirty="0"/>
              <a:t>プラグインリスト</a:t>
            </a:r>
          </a:p>
        </p:txBody>
      </p:sp>
      <p:sp>
        <p:nvSpPr>
          <p:cNvPr id="6" name="正方形/長方形 5">
            <a:extLst>
              <a:ext uri="{FF2B5EF4-FFF2-40B4-BE49-F238E27FC236}">
                <a16:creationId xmlns:a16="http://schemas.microsoft.com/office/drawing/2014/main" id="{CE48CBB9-977D-B493-8555-E0EDA08A5C63}"/>
              </a:ext>
            </a:extLst>
          </p:cNvPr>
          <p:cNvSpPr/>
          <p:nvPr/>
        </p:nvSpPr>
        <p:spPr>
          <a:xfrm>
            <a:off x="6423599" y="1877749"/>
            <a:ext cx="4184032" cy="3660031"/>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listen0.4.6,</a:t>
            </a:r>
          </a:p>
          <a:p>
            <a:r>
              <a:rPr kumimoji="1" lang="en-US" altLang="ja-JP" sz="2400" dirty="0"/>
              <a:t>rb-inotify0.10.1,</a:t>
            </a:r>
          </a:p>
          <a:p>
            <a:r>
              <a:rPr kumimoji="1" lang="en-US" altLang="ja-JP" sz="2400" dirty="0"/>
              <a:t>rb-fsevent0.11.2,</a:t>
            </a:r>
          </a:p>
          <a:p>
            <a:r>
              <a:rPr kumimoji="1" lang="en-US" altLang="ja-JP" sz="2400" dirty="0"/>
              <a:t>deckar01-task_list3.0.alpha2,</a:t>
            </a:r>
          </a:p>
          <a:p>
            <a:r>
              <a:rPr kumimoji="1" lang="en-US" altLang="ja-JP" sz="2400" dirty="0"/>
              <a:t>sanitize5.2.3,</a:t>
            </a:r>
          </a:p>
          <a:p>
            <a:r>
              <a:rPr lang="ja-JP" altLang="en-US" sz="2400" dirty="0"/>
              <a:t>・・・</a:t>
            </a:r>
            <a:endParaRPr kumimoji="1" lang="en-US" altLang="ja-JP" sz="2400" dirty="0"/>
          </a:p>
          <a:p>
            <a:r>
              <a:rPr kumimoji="1" lang="en-US" altLang="ja-JP" sz="2400" dirty="0"/>
              <a:t>i18n0.9.5,</a:t>
            </a:r>
          </a:p>
          <a:p>
            <a:r>
              <a:rPr kumimoji="1" lang="ja-JP" altLang="en-US" sz="2400" dirty="0"/>
              <a:t>・・・</a:t>
            </a:r>
            <a:endParaRPr kumimoji="1" lang="en-US" altLang="ja-JP" sz="2400" dirty="0"/>
          </a:p>
          <a:p>
            <a:r>
              <a:rPr kumimoji="1" lang="en-US" altLang="ja-JP" sz="2400" dirty="0"/>
              <a:t>faker0.9.5,</a:t>
            </a:r>
          </a:p>
          <a:p>
            <a:r>
              <a:rPr lang="ja-JP" altLang="en-US" sz="2400" dirty="0"/>
              <a:t>・・・</a:t>
            </a:r>
            <a:endParaRPr kumimoji="1" lang="en-US" altLang="ja-JP" sz="2400" dirty="0"/>
          </a:p>
        </p:txBody>
      </p:sp>
      <p:sp>
        <p:nvSpPr>
          <p:cNvPr id="7" name="テキスト ボックス 6">
            <a:extLst>
              <a:ext uri="{FF2B5EF4-FFF2-40B4-BE49-F238E27FC236}">
                <a16:creationId xmlns:a16="http://schemas.microsoft.com/office/drawing/2014/main" id="{2983308A-CD15-29B8-7AC4-63B39F48243A}"/>
              </a:ext>
            </a:extLst>
          </p:cNvPr>
          <p:cNvSpPr txBox="1"/>
          <p:nvPr/>
        </p:nvSpPr>
        <p:spPr>
          <a:xfrm>
            <a:off x="5793503" y="1354529"/>
            <a:ext cx="5444224" cy="523220"/>
          </a:xfrm>
          <a:prstGeom prst="rect">
            <a:avLst/>
          </a:prstGeom>
          <a:noFill/>
        </p:spPr>
        <p:txBody>
          <a:bodyPr wrap="square">
            <a:spAutoFit/>
          </a:bodyPr>
          <a:lstStyle/>
          <a:p>
            <a:pPr algn="ctr"/>
            <a:r>
              <a:rPr lang="ja-JP" altLang="en-US" sz="2800" dirty="0"/>
              <a:t>ソフトウェアバージョンリスト</a:t>
            </a:r>
            <a:endParaRPr lang="en-US" altLang="ja-JP" sz="2800" dirty="0"/>
          </a:p>
        </p:txBody>
      </p:sp>
      <p:sp>
        <p:nvSpPr>
          <p:cNvPr id="8" name="テキスト ボックス 7">
            <a:extLst>
              <a:ext uri="{FF2B5EF4-FFF2-40B4-BE49-F238E27FC236}">
                <a16:creationId xmlns:a16="http://schemas.microsoft.com/office/drawing/2014/main" id="{65FFD71C-34AF-BA0A-F5EB-16F1DAAABB27}"/>
              </a:ext>
            </a:extLst>
          </p:cNvPr>
          <p:cNvSpPr txBox="1"/>
          <p:nvPr/>
        </p:nvSpPr>
        <p:spPr>
          <a:xfrm>
            <a:off x="6852294" y="5677169"/>
            <a:ext cx="3326642" cy="523220"/>
          </a:xfrm>
          <a:prstGeom prst="rect">
            <a:avLst/>
          </a:prstGeom>
          <a:noFill/>
        </p:spPr>
        <p:txBody>
          <a:bodyPr wrap="square">
            <a:spAutoFit/>
          </a:bodyPr>
          <a:lstStyle/>
          <a:p>
            <a:pPr algn="ctr"/>
            <a:r>
              <a:rPr lang="ja-JP" altLang="en-US" sz="2800" dirty="0"/>
              <a:t>互換性評価値平均</a:t>
            </a:r>
          </a:p>
        </p:txBody>
      </p:sp>
      <p:sp>
        <p:nvSpPr>
          <p:cNvPr id="9" name="テキスト ボックス 8">
            <a:extLst>
              <a:ext uri="{FF2B5EF4-FFF2-40B4-BE49-F238E27FC236}">
                <a16:creationId xmlns:a16="http://schemas.microsoft.com/office/drawing/2014/main" id="{B5044E3C-21F4-CC46-DA20-EF10505DA0A6}"/>
              </a:ext>
            </a:extLst>
          </p:cNvPr>
          <p:cNvSpPr txBox="1"/>
          <p:nvPr/>
        </p:nvSpPr>
        <p:spPr>
          <a:xfrm>
            <a:off x="8108529" y="6162864"/>
            <a:ext cx="845103" cy="523220"/>
          </a:xfrm>
          <a:prstGeom prst="rect">
            <a:avLst/>
          </a:prstGeom>
          <a:noFill/>
        </p:spPr>
        <p:txBody>
          <a:bodyPr wrap="none" rtlCol="0">
            <a:spAutoFit/>
          </a:bodyPr>
          <a:lstStyle/>
          <a:p>
            <a:r>
              <a:rPr kumimoji="1" lang="en-US" altLang="ja-JP" sz="2800" dirty="0"/>
              <a:t>0.87</a:t>
            </a:r>
            <a:endParaRPr kumimoji="1" lang="ja-JP" altLang="en-US" sz="2800" dirty="0"/>
          </a:p>
        </p:txBody>
      </p:sp>
      <p:sp>
        <p:nvSpPr>
          <p:cNvPr id="10" name="スライド番号プレースホルダー 9">
            <a:extLst>
              <a:ext uri="{FF2B5EF4-FFF2-40B4-BE49-F238E27FC236}">
                <a16:creationId xmlns:a16="http://schemas.microsoft.com/office/drawing/2014/main" id="{3040C4A0-B81C-EF04-9F6E-F5ECB1AF7E78}"/>
              </a:ext>
            </a:extLst>
          </p:cNvPr>
          <p:cNvSpPr>
            <a:spLocks noGrp="1"/>
          </p:cNvSpPr>
          <p:nvPr>
            <p:ph type="sldNum" sz="quarter" idx="12"/>
          </p:nvPr>
        </p:nvSpPr>
        <p:spPr/>
        <p:txBody>
          <a:bodyPr/>
          <a:lstStyle/>
          <a:p>
            <a:fld id="{551EBEEC-6B4F-46BB-A9ED-1DC96FDC3EDD}" type="slidenum">
              <a:rPr kumimoji="1" lang="ja-JP" altLang="en-US" smtClean="0"/>
              <a:t>30</a:t>
            </a:fld>
            <a:endParaRPr kumimoji="1" lang="ja-JP" altLang="en-US"/>
          </a:p>
        </p:txBody>
      </p:sp>
    </p:spTree>
    <p:extLst>
      <p:ext uri="{BB962C8B-B14F-4D97-AF65-F5344CB8AC3E}">
        <p14:creationId xmlns:p14="http://schemas.microsoft.com/office/powerpoint/2010/main" val="3659167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F44C8-150E-7B72-645A-126745B896FF}"/>
              </a:ext>
            </a:extLst>
          </p:cNvPr>
          <p:cNvSpPr>
            <a:spLocks noGrp="1"/>
          </p:cNvSpPr>
          <p:nvPr>
            <p:ph type="title"/>
          </p:nvPr>
        </p:nvSpPr>
        <p:spPr/>
        <p:txBody>
          <a:bodyPr/>
          <a:lstStyle/>
          <a:p>
            <a:r>
              <a:rPr kumimoji="1" lang="ja-JP" altLang="en-US" dirty="0"/>
              <a:t>手法の適応例　適応結果</a:t>
            </a:r>
          </a:p>
        </p:txBody>
      </p:sp>
      <p:sp>
        <p:nvSpPr>
          <p:cNvPr id="3" name="コンテンツ プレースホルダー 2">
            <a:extLst>
              <a:ext uri="{FF2B5EF4-FFF2-40B4-BE49-F238E27FC236}">
                <a16:creationId xmlns:a16="http://schemas.microsoft.com/office/drawing/2014/main" id="{8E41F697-3477-CD61-6883-DF8A0AAB634C}"/>
              </a:ext>
            </a:extLst>
          </p:cNvPr>
          <p:cNvSpPr>
            <a:spLocks noGrp="1"/>
          </p:cNvSpPr>
          <p:nvPr>
            <p:ph idx="1"/>
          </p:nvPr>
        </p:nvSpPr>
        <p:spPr/>
        <p:txBody>
          <a:bodyPr/>
          <a:lstStyle/>
          <a:p>
            <a:pPr marL="0" indent="0">
              <a:buNone/>
            </a:pPr>
            <a:r>
              <a:rPr kumimoji="1" lang="ja-JP" altLang="en-US" dirty="0"/>
              <a:t>検証結果</a:t>
            </a:r>
            <a:endParaRPr kumimoji="1" lang="en-US" altLang="ja-JP" dirty="0"/>
          </a:p>
          <a:p>
            <a:pPr marL="400050" lvl="1" indent="0">
              <a:buNone/>
            </a:pPr>
            <a:r>
              <a:rPr lang="en-US" altLang="ja-JP" dirty="0">
                <a:latin typeface="+mn-lt"/>
              </a:rPr>
              <a:t>Redmine</a:t>
            </a:r>
            <a:r>
              <a:rPr lang="ja-JP" altLang="en-US" dirty="0"/>
              <a:t>の実行中にエラーが発生</a:t>
            </a:r>
            <a:endParaRPr lang="en-US" altLang="ja-JP" dirty="0"/>
          </a:p>
          <a:p>
            <a:pPr marL="0" indent="0">
              <a:buNone/>
            </a:pPr>
            <a:r>
              <a:rPr lang="ja-JP" altLang="en-US" dirty="0"/>
              <a:t>エラー原因</a:t>
            </a:r>
            <a:endParaRPr lang="en-US" altLang="ja-JP" dirty="0"/>
          </a:p>
          <a:p>
            <a:pPr marL="457200" lvl="1" indent="0">
              <a:buNone/>
            </a:pPr>
            <a:r>
              <a:rPr lang="en-US" altLang="ja-JP" dirty="0" err="1">
                <a:latin typeface="+mn-lt"/>
              </a:rPr>
              <a:t>railties</a:t>
            </a:r>
            <a:r>
              <a:rPr lang="ja-JP" altLang="en-US" dirty="0"/>
              <a:t>ライブラリが依存する</a:t>
            </a:r>
            <a:r>
              <a:rPr lang="en-US" altLang="ja-JP" dirty="0" err="1">
                <a:latin typeface="+mn-lt"/>
              </a:rPr>
              <a:t>activesupport</a:t>
            </a:r>
            <a:r>
              <a:rPr lang="ja-JP" altLang="en-US" dirty="0"/>
              <a:t>ライブラリ中の</a:t>
            </a:r>
            <a:br>
              <a:rPr lang="en-US" altLang="ja-JP" dirty="0"/>
            </a:br>
            <a:r>
              <a:rPr lang="en-US" altLang="ja-JP" dirty="0" err="1">
                <a:latin typeface="+mn-lt"/>
              </a:rPr>
              <a:t>transform_values</a:t>
            </a:r>
            <a:r>
              <a:rPr lang="en-US" altLang="ja-JP" dirty="0">
                <a:latin typeface="+mn-lt"/>
              </a:rPr>
              <a:t> API</a:t>
            </a:r>
            <a:r>
              <a:rPr lang="ja-JP" altLang="en-US" dirty="0"/>
              <a:t>欠損</a:t>
            </a:r>
            <a:endParaRPr lang="en-US" altLang="ja-JP" dirty="0"/>
          </a:p>
          <a:p>
            <a:pPr marL="0" indent="0">
              <a:buNone/>
            </a:pPr>
            <a:r>
              <a:rPr lang="ja-JP" altLang="en-US" dirty="0"/>
              <a:t>エラー原因分析</a:t>
            </a:r>
            <a:endParaRPr lang="en-US" altLang="ja-JP" dirty="0"/>
          </a:p>
          <a:p>
            <a:pPr marL="457200" lvl="1" indent="0">
              <a:buNone/>
            </a:pPr>
            <a:r>
              <a:rPr lang="ja-JP" altLang="en-US" dirty="0"/>
              <a:t>提案手法ではアプリケーションの実行経路を考慮せず、</a:t>
            </a:r>
            <a:br>
              <a:rPr lang="en-US" altLang="ja-JP" dirty="0"/>
            </a:br>
            <a:r>
              <a:rPr lang="ja-JP" altLang="en-US" dirty="0"/>
              <a:t>満たされる依存先ライブラリ</a:t>
            </a:r>
            <a:r>
              <a:rPr lang="en-US" altLang="ja-JP" dirty="0"/>
              <a:t>API</a:t>
            </a:r>
            <a:r>
              <a:rPr lang="ja-JP" altLang="en-US" dirty="0"/>
              <a:t>の総数のみで互換性を評価</a:t>
            </a:r>
            <a:br>
              <a:rPr lang="en-US" altLang="ja-JP" dirty="0"/>
            </a:br>
            <a:endParaRPr kumimoji="1" lang="ja-JP" altLang="en-US" dirty="0"/>
          </a:p>
        </p:txBody>
      </p:sp>
      <p:sp>
        <p:nvSpPr>
          <p:cNvPr id="5" name="スライド番号プレースホルダー 4">
            <a:extLst>
              <a:ext uri="{FF2B5EF4-FFF2-40B4-BE49-F238E27FC236}">
                <a16:creationId xmlns:a16="http://schemas.microsoft.com/office/drawing/2014/main" id="{1675D9A5-ACEA-47A0-6A81-6D779FAC5738}"/>
              </a:ext>
            </a:extLst>
          </p:cNvPr>
          <p:cNvSpPr>
            <a:spLocks noGrp="1"/>
          </p:cNvSpPr>
          <p:nvPr>
            <p:ph type="sldNum" sz="quarter" idx="12"/>
          </p:nvPr>
        </p:nvSpPr>
        <p:spPr/>
        <p:txBody>
          <a:bodyPr/>
          <a:lstStyle/>
          <a:p>
            <a:fld id="{551EBEEC-6B4F-46BB-A9ED-1DC96FDC3EDD}" type="slidenum">
              <a:rPr kumimoji="1" lang="ja-JP" altLang="en-US" smtClean="0"/>
              <a:t>31</a:t>
            </a:fld>
            <a:endParaRPr kumimoji="1" lang="ja-JP" altLang="en-US"/>
          </a:p>
        </p:txBody>
      </p:sp>
    </p:spTree>
    <p:extLst>
      <p:ext uri="{BB962C8B-B14F-4D97-AF65-F5344CB8AC3E}">
        <p14:creationId xmlns:p14="http://schemas.microsoft.com/office/powerpoint/2010/main" val="2780846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70A849-17DA-72EB-91B7-8A43A90F8A74}"/>
              </a:ext>
            </a:extLst>
          </p:cNvPr>
          <p:cNvSpPr>
            <a:spLocks noGrp="1"/>
          </p:cNvSpPr>
          <p:nvPr>
            <p:ph type="title"/>
          </p:nvPr>
        </p:nvSpPr>
        <p:spPr/>
        <p:txBody>
          <a:bodyPr/>
          <a:lstStyle/>
          <a:p>
            <a:r>
              <a:rPr lang="ja-JP" altLang="en-US" dirty="0"/>
              <a:t>まとめと今後の課題</a:t>
            </a:r>
            <a:endParaRPr kumimoji="1" lang="ja-JP" altLang="en-US" dirty="0"/>
          </a:p>
        </p:txBody>
      </p:sp>
      <p:sp>
        <p:nvSpPr>
          <p:cNvPr id="3" name="コンテンツ プレースホルダー 2">
            <a:extLst>
              <a:ext uri="{FF2B5EF4-FFF2-40B4-BE49-F238E27FC236}">
                <a16:creationId xmlns:a16="http://schemas.microsoft.com/office/drawing/2014/main" id="{79F84ECF-901F-ED6D-6FD4-FBC72E8E3830}"/>
              </a:ext>
            </a:extLst>
          </p:cNvPr>
          <p:cNvSpPr>
            <a:spLocks noGrp="1"/>
          </p:cNvSpPr>
          <p:nvPr>
            <p:ph idx="1"/>
          </p:nvPr>
        </p:nvSpPr>
        <p:spPr/>
        <p:txBody>
          <a:bodyPr/>
          <a:lstStyle/>
          <a:p>
            <a:pPr>
              <a:buNone/>
            </a:pPr>
            <a:r>
              <a:rPr kumimoji="1" lang="ja-JP" altLang="en-US" dirty="0"/>
              <a:t>まとめ</a:t>
            </a:r>
            <a:endParaRPr kumimoji="1" lang="en-US" altLang="ja-JP" dirty="0"/>
          </a:p>
          <a:p>
            <a:pPr lvl="1"/>
            <a:r>
              <a:rPr kumimoji="1" lang="en-US" altLang="ja-JP" dirty="0"/>
              <a:t>Redmine</a:t>
            </a:r>
            <a:r>
              <a:rPr kumimoji="1" lang="ja-JP" altLang="en-US" dirty="0"/>
              <a:t>依存関係問題を解決する手法の考案</a:t>
            </a:r>
            <a:endParaRPr kumimoji="1" lang="en-US" altLang="ja-JP" dirty="0"/>
          </a:p>
          <a:p>
            <a:pPr lvl="1"/>
            <a:r>
              <a:rPr lang="ja-JP" altLang="en-US" dirty="0"/>
              <a:t>実例を用いた手法の評価</a:t>
            </a:r>
            <a:endParaRPr lang="en-US" altLang="ja-JP" dirty="0"/>
          </a:p>
          <a:p>
            <a:pPr lvl="2"/>
            <a:r>
              <a:rPr kumimoji="1" lang="ja-JP" altLang="en-US" dirty="0"/>
              <a:t>依存先ライブラリの</a:t>
            </a:r>
            <a:r>
              <a:rPr kumimoji="1" lang="en-US" altLang="ja-JP" dirty="0"/>
              <a:t>API</a:t>
            </a:r>
            <a:r>
              <a:rPr kumimoji="1" lang="ja-JP" altLang="en-US" dirty="0"/>
              <a:t>不足による実行エラーの発生</a:t>
            </a:r>
            <a:endParaRPr lang="en-US" altLang="ja-JP" dirty="0"/>
          </a:p>
          <a:p>
            <a:pPr lvl="2"/>
            <a:endParaRPr kumimoji="1" lang="en-US" altLang="ja-JP" dirty="0"/>
          </a:p>
          <a:p>
            <a:pPr marL="0" indent="0">
              <a:buNone/>
            </a:pPr>
            <a:r>
              <a:rPr kumimoji="1" lang="ja-JP" altLang="en-US" dirty="0"/>
              <a:t>今後の課題</a:t>
            </a:r>
            <a:endParaRPr kumimoji="1" lang="en-US" altLang="ja-JP" dirty="0"/>
          </a:p>
          <a:p>
            <a:pPr lvl="1">
              <a:buNone/>
            </a:pPr>
            <a:r>
              <a:rPr lang="ja-JP" altLang="en-US" dirty="0"/>
              <a:t>より適切な互換性評価を行うための</a:t>
            </a:r>
            <a:r>
              <a:rPr kumimoji="1" lang="en-US" altLang="ja-JP" dirty="0"/>
              <a:t>API</a:t>
            </a:r>
            <a:r>
              <a:rPr kumimoji="1" lang="ja-JP" altLang="en-US" dirty="0"/>
              <a:t>への重みづけ</a:t>
            </a:r>
            <a:endParaRPr kumimoji="1" lang="en-US" altLang="ja-JP" dirty="0"/>
          </a:p>
          <a:p>
            <a:pPr lvl="2"/>
            <a:r>
              <a:rPr kumimoji="1" lang="ja-JP" altLang="en-US" dirty="0"/>
              <a:t>メソッドへのページランクアルゴリズムの適応</a:t>
            </a:r>
            <a:endParaRPr kumimoji="1" lang="en-US" altLang="ja-JP" dirty="0"/>
          </a:p>
        </p:txBody>
      </p:sp>
      <p:sp>
        <p:nvSpPr>
          <p:cNvPr id="5" name="スライド番号プレースホルダー 4">
            <a:extLst>
              <a:ext uri="{FF2B5EF4-FFF2-40B4-BE49-F238E27FC236}">
                <a16:creationId xmlns:a16="http://schemas.microsoft.com/office/drawing/2014/main" id="{57B80EBB-8236-A712-B3AA-2F8634B72500}"/>
              </a:ext>
            </a:extLst>
          </p:cNvPr>
          <p:cNvSpPr>
            <a:spLocks noGrp="1"/>
          </p:cNvSpPr>
          <p:nvPr>
            <p:ph type="sldNum" sz="quarter" idx="12"/>
          </p:nvPr>
        </p:nvSpPr>
        <p:spPr/>
        <p:txBody>
          <a:bodyPr/>
          <a:lstStyle/>
          <a:p>
            <a:fld id="{551EBEEC-6B4F-46BB-A9ED-1DC96FDC3EDD}" type="slidenum">
              <a:rPr kumimoji="1" lang="ja-JP" altLang="en-US" smtClean="0"/>
              <a:t>32</a:t>
            </a:fld>
            <a:endParaRPr kumimoji="1" lang="ja-JP" altLang="en-US"/>
          </a:p>
        </p:txBody>
      </p:sp>
    </p:spTree>
    <p:extLst>
      <p:ext uri="{BB962C8B-B14F-4D97-AF65-F5344CB8AC3E}">
        <p14:creationId xmlns:p14="http://schemas.microsoft.com/office/powerpoint/2010/main" val="299078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709D88AE-23D2-19A6-902E-83F5EC15FBDD}"/>
              </a:ext>
            </a:extLst>
          </p:cNvPr>
          <p:cNvPicPr>
            <a:picLocks noChangeAspect="1"/>
          </p:cNvPicPr>
          <p:nvPr/>
        </p:nvPicPr>
        <p:blipFill rotWithShape="1">
          <a:blip r:embed="rId3"/>
          <a:srcRect r="3815" b="27743"/>
          <a:stretch/>
        </p:blipFill>
        <p:spPr>
          <a:xfrm>
            <a:off x="232544" y="1466124"/>
            <a:ext cx="11726912" cy="4864338"/>
          </a:xfrm>
          <a:prstGeom prst="rect">
            <a:avLst/>
          </a:prstGeom>
        </p:spPr>
      </p:pic>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r>
              <a:rPr kumimoji="1" lang="ja-JP" altLang="en-US" dirty="0"/>
              <a:t>：プラグイン</a:t>
            </a:r>
          </a:p>
        </p:txBody>
      </p:sp>
      <p:sp>
        <p:nvSpPr>
          <p:cNvPr id="5" name="吹き出し: 四角形 4">
            <a:extLst>
              <a:ext uri="{FF2B5EF4-FFF2-40B4-BE49-F238E27FC236}">
                <a16:creationId xmlns:a16="http://schemas.microsoft.com/office/drawing/2014/main" id="{F8A81749-6993-E83D-D4DF-9A0095CC7F35}"/>
              </a:ext>
            </a:extLst>
          </p:cNvPr>
          <p:cNvSpPr/>
          <p:nvPr/>
        </p:nvSpPr>
        <p:spPr>
          <a:xfrm>
            <a:off x="4654892" y="1986578"/>
            <a:ext cx="4105134" cy="1489175"/>
          </a:xfrm>
          <a:prstGeom prst="wedgeRectCallout">
            <a:avLst>
              <a:gd name="adj1" fmla="val -79579"/>
              <a:gd name="adj2" fmla="val 63849"/>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7" name="テキスト ボックス 6">
            <a:extLst>
              <a:ext uri="{FF2B5EF4-FFF2-40B4-BE49-F238E27FC236}">
                <a16:creationId xmlns:a16="http://schemas.microsoft.com/office/drawing/2014/main" id="{D38A3962-2725-E14F-9A8F-B4DFF725F038}"/>
              </a:ext>
            </a:extLst>
          </p:cNvPr>
          <p:cNvSpPr txBox="1"/>
          <p:nvPr/>
        </p:nvSpPr>
        <p:spPr>
          <a:xfrm>
            <a:off x="4654892" y="2254111"/>
            <a:ext cx="4105135" cy="954107"/>
          </a:xfrm>
          <a:prstGeom prst="wedgeRectCallout">
            <a:avLst/>
          </a:prstGeom>
          <a:noFill/>
        </p:spPr>
        <p:txBody>
          <a:bodyPr wrap="square" rtlCol="0">
            <a:spAutoFit/>
          </a:bodyPr>
          <a:lstStyle/>
          <a:p>
            <a:r>
              <a:rPr kumimoji="1" lang="ja-JP" altLang="en-US" sz="2800" dirty="0"/>
              <a:t>プラグインにより</a:t>
            </a:r>
            <a:endParaRPr kumimoji="1" lang="en-US" altLang="ja-JP" sz="2800" dirty="0"/>
          </a:p>
          <a:p>
            <a:r>
              <a:rPr lang="ja-JP" altLang="en-US" sz="2800" dirty="0"/>
              <a:t>新たな機能の追加が可能</a:t>
            </a:r>
            <a:endParaRPr kumimoji="1" lang="en-US" altLang="ja-JP" sz="2800" dirty="0"/>
          </a:p>
        </p:txBody>
      </p:sp>
      <p:sp>
        <p:nvSpPr>
          <p:cNvPr id="19" name="テキスト ボックス 18">
            <a:extLst>
              <a:ext uri="{FF2B5EF4-FFF2-40B4-BE49-F238E27FC236}">
                <a16:creationId xmlns:a16="http://schemas.microsoft.com/office/drawing/2014/main" id="{FDC8AC62-457C-9960-76B9-B49AF43199FD}"/>
              </a:ext>
            </a:extLst>
          </p:cNvPr>
          <p:cNvSpPr txBox="1"/>
          <p:nvPr/>
        </p:nvSpPr>
        <p:spPr>
          <a:xfrm>
            <a:off x="-28713" y="6288610"/>
            <a:ext cx="12012707" cy="584775"/>
          </a:xfrm>
          <a:prstGeom prst="rect">
            <a:avLst/>
          </a:prstGeom>
          <a:noFill/>
        </p:spPr>
        <p:txBody>
          <a:bodyPr wrap="square">
            <a:spAutoFit/>
          </a:bodyPr>
          <a:lstStyle/>
          <a:p>
            <a:r>
              <a:rPr lang="en-US" altLang="ja-JP" sz="1600" dirty="0"/>
              <a:t>[2] https://github.com/alphanodes/additionals</a:t>
            </a:r>
          </a:p>
          <a:p>
            <a:r>
              <a:rPr lang="en-US" altLang="ja-JP" sz="1600" dirty="0"/>
              <a:t>[3] https://github.com/HugoHasenbein/redmine_more_previews</a:t>
            </a:r>
          </a:p>
        </p:txBody>
      </p:sp>
      <p:sp>
        <p:nvSpPr>
          <p:cNvPr id="4" name="スライド番号プレースホルダー 3">
            <a:extLst>
              <a:ext uri="{FF2B5EF4-FFF2-40B4-BE49-F238E27FC236}">
                <a16:creationId xmlns:a16="http://schemas.microsoft.com/office/drawing/2014/main" id="{C3B06E3A-B554-358F-635E-5D3A228B5114}"/>
              </a:ext>
            </a:extLst>
          </p:cNvPr>
          <p:cNvSpPr>
            <a:spLocks noGrp="1"/>
          </p:cNvSpPr>
          <p:nvPr>
            <p:ph type="sldNum" sz="quarter" idx="12"/>
          </p:nvPr>
        </p:nvSpPr>
        <p:spPr/>
        <p:txBody>
          <a:bodyPr/>
          <a:lstStyle/>
          <a:p>
            <a:fld id="{551EBEEC-6B4F-46BB-A9ED-1DC96FDC3EDD}" type="slidenum">
              <a:rPr kumimoji="1" lang="ja-JP" altLang="en-US" smtClean="0"/>
              <a:t>3</a:t>
            </a:fld>
            <a:endParaRPr kumimoji="1" lang="ja-JP" altLang="en-US"/>
          </a:p>
        </p:txBody>
      </p:sp>
    </p:spTree>
    <p:extLst>
      <p:ext uri="{BB962C8B-B14F-4D97-AF65-F5344CB8AC3E}">
        <p14:creationId xmlns:p14="http://schemas.microsoft.com/office/powerpoint/2010/main" val="105745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F4E8C-B5A3-9AAC-0133-64B8EF946FE1}"/>
              </a:ext>
            </a:extLst>
          </p:cNvPr>
          <p:cNvSpPr>
            <a:spLocks noGrp="1"/>
          </p:cNvSpPr>
          <p:nvPr>
            <p:ph type="title"/>
          </p:nvPr>
        </p:nvSpPr>
        <p:spPr/>
        <p:txBody>
          <a:bodyPr/>
          <a:lstStyle/>
          <a:p>
            <a:r>
              <a:rPr kumimoji="1" lang="en-US" altLang="ja-JP" dirty="0"/>
              <a:t>Redmine</a:t>
            </a:r>
            <a:r>
              <a:rPr lang="ja-JP" altLang="en-US" dirty="0"/>
              <a:t>プラグインとその問題点</a:t>
            </a:r>
            <a:endParaRPr kumimoji="1" lang="ja-JP" altLang="en-US" dirty="0"/>
          </a:p>
        </p:txBody>
      </p:sp>
      <p:sp>
        <p:nvSpPr>
          <p:cNvPr id="3" name="コンテンツ プレースホルダー 2">
            <a:extLst>
              <a:ext uri="{FF2B5EF4-FFF2-40B4-BE49-F238E27FC236}">
                <a16:creationId xmlns:a16="http://schemas.microsoft.com/office/drawing/2014/main" id="{1DC34AE5-F058-7D58-70A7-3E8E40C06F81}"/>
              </a:ext>
            </a:extLst>
          </p:cNvPr>
          <p:cNvSpPr>
            <a:spLocks noGrp="1"/>
          </p:cNvSpPr>
          <p:nvPr>
            <p:ph idx="1"/>
          </p:nvPr>
        </p:nvSpPr>
        <p:spPr/>
        <p:txBody>
          <a:bodyPr/>
          <a:lstStyle/>
          <a:p>
            <a:r>
              <a:rPr kumimoji="1" lang="en-US" altLang="ja-JP" sz="3200" dirty="0"/>
              <a:t>Redmine</a:t>
            </a:r>
            <a:r>
              <a:rPr kumimoji="1" lang="ja-JP" altLang="en-US" sz="3200" dirty="0"/>
              <a:t>のプラグイン</a:t>
            </a:r>
            <a:endParaRPr kumimoji="1" lang="en-US" altLang="ja-JP" sz="3200" dirty="0"/>
          </a:p>
          <a:p>
            <a:pPr lvl="1"/>
            <a:r>
              <a:rPr lang="en-US" altLang="ja-JP" sz="2800" dirty="0"/>
              <a:t>Redmine</a:t>
            </a:r>
            <a:r>
              <a:rPr lang="ja-JP" altLang="en-US" sz="2800" dirty="0"/>
              <a:t>とプラグインはどちらも</a:t>
            </a:r>
            <a:r>
              <a:rPr lang="en-US" altLang="ja-JP" sz="2800" dirty="0"/>
              <a:t>Ruby</a:t>
            </a:r>
            <a:r>
              <a:rPr lang="ja-JP" altLang="en-US" sz="2800" dirty="0"/>
              <a:t>ライブラリに依存</a:t>
            </a:r>
            <a:endParaRPr kumimoji="1" lang="en-US" altLang="ja-JP" sz="2800" dirty="0"/>
          </a:p>
          <a:p>
            <a:pPr lvl="1"/>
            <a:r>
              <a:rPr lang="ja-JP" altLang="en-US" sz="2800" dirty="0"/>
              <a:t>複数のプラグインをインストールすることが可能</a:t>
            </a:r>
            <a:endParaRPr lang="en-US" altLang="ja-JP" sz="2800" dirty="0"/>
          </a:p>
          <a:p>
            <a:r>
              <a:rPr kumimoji="1" lang="ja-JP" altLang="en-US" sz="3200" dirty="0"/>
              <a:t>しかし、依存関係問題により</a:t>
            </a:r>
            <a:endParaRPr lang="en-US" altLang="ja-JP" sz="3200" dirty="0"/>
          </a:p>
          <a:p>
            <a:pPr lvl="1"/>
            <a:r>
              <a:rPr kumimoji="1" lang="ja-JP" altLang="en-US" sz="2800" dirty="0"/>
              <a:t>ビルドエラー</a:t>
            </a:r>
            <a:endParaRPr kumimoji="1" lang="en-US" altLang="ja-JP" sz="2800" dirty="0"/>
          </a:p>
          <a:p>
            <a:pPr lvl="1"/>
            <a:r>
              <a:rPr lang="ja-JP" altLang="en-US" sz="2800" dirty="0"/>
              <a:t>実行エラー</a:t>
            </a:r>
            <a:endParaRPr lang="en-US" altLang="ja-JP" sz="2800" dirty="0"/>
          </a:p>
          <a:p>
            <a:pPr lvl="1"/>
            <a:r>
              <a:rPr lang="ja-JP" altLang="en-US" sz="2800" dirty="0"/>
              <a:t>想定外の動作</a:t>
            </a:r>
            <a:endParaRPr lang="en-US" altLang="ja-JP" sz="2800" dirty="0"/>
          </a:p>
        </p:txBody>
      </p:sp>
      <p:sp>
        <p:nvSpPr>
          <p:cNvPr id="5" name="スライド番号プレースホルダー 4">
            <a:extLst>
              <a:ext uri="{FF2B5EF4-FFF2-40B4-BE49-F238E27FC236}">
                <a16:creationId xmlns:a16="http://schemas.microsoft.com/office/drawing/2014/main" id="{B7C032B5-AB94-476A-B62D-910067F0DC6F}"/>
              </a:ext>
            </a:extLst>
          </p:cNvPr>
          <p:cNvSpPr>
            <a:spLocks noGrp="1"/>
          </p:cNvSpPr>
          <p:nvPr>
            <p:ph type="sldNum" sz="quarter" idx="12"/>
          </p:nvPr>
        </p:nvSpPr>
        <p:spPr/>
        <p:txBody>
          <a:bodyPr/>
          <a:lstStyle/>
          <a:p>
            <a:fld id="{551EBEEC-6B4F-46BB-A9ED-1DC96FDC3EDD}" type="slidenum">
              <a:rPr kumimoji="1" lang="ja-JP" altLang="en-US" smtClean="0"/>
              <a:t>4</a:t>
            </a:fld>
            <a:endParaRPr kumimoji="1" lang="ja-JP" altLang="en-US"/>
          </a:p>
        </p:txBody>
      </p:sp>
    </p:spTree>
    <p:extLst>
      <p:ext uri="{BB962C8B-B14F-4D97-AF65-F5344CB8AC3E}">
        <p14:creationId xmlns:p14="http://schemas.microsoft.com/office/powerpoint/2010/main" val="79226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CBE0F4-F903-AE06-B0B5-51AD6D7E690D}"/>
              </a:ext>
            </a:extLst>
          </p:cNvPr>
          <p:cNvSpPr>
            <a:spLocks noGrp="1"/>
          </p:cNvSpPr>
          <p:nvPr>
            <p:ph type="title"/>
          </p:nvPr>
        </p:nvSpPr>
        <p:spPr/>
        <p:txBody>
          <a:bodyPr/>
          <a:lstStyle/>
          <a:p>
            <a:r>
              <a:rPr lang="en-US" altLang="ja-JP" dirty="0"/>
              <a:t>R</a:t>
            </a:r>
            <a:r>
              <a:rPr kumimoji="1" lang="en-US" altLang="ja-JP" dirty="0"/>
              <a:t>edmine</a:t>
            </a:r>
            <a:r>
              <a:rPr lang="ja-JP" altLang="en-US" dirty="0"/>
              <a:t>内の</a:t>
            </a:r>
            <a:r>
              <a:rPr kumimoji="1" lang="ja-JP" altLang="en-US" dirty="0"/>
              <a:t>依存関係</a:t>
            </a:r>
          </a:p>
        </p:txBody>
      </p:sp>
      <p:sp>
        <p:nvSpPr>
          <p:cNvPr id="5" name="コンテンツ プレースホルダー 4">
            <a:extLst>
              <a:ext uri="{FF2B5EF4-FFF2-40B4-BE49-F238E27FC236}">
                <a16:creationId xmlns:a16="http://schemas.microsoft.com/office/drawing/2014/main" id="{DEE94B5E-357E-89E4-1C12-E2EE4541ABF2}"/>
              </a:ext>
            </a:extLst>
          </p:cNvPr>
          <p:cNvSpPr>
            <a:spLocks noGrp="1"/>
          </p:cNvSpPr>
          <p:nvPr>
            <p:ph idx="1"/>
          </p:nvPr>
        </p:nvSpPr>
        <p:spPr/>
        <p:txBody>
          <a:bodyPr/>
          <a:lstStyle/>
          <a:p>
            <a:r>
              <a:rPr lang="en-US" altLang="ja-JP" dirty="0"/>
              <a:t>Redmine</a:t>
            </a:r>
            <a:r>
              <a:rPr lang="ja-JP" altLang="en-US" dirty="0"/>
              <a:t>に複数のプラグインがインストールされていた場合</a:t>
            </a:r>
            <a:endParaRPr lang="en-US" altLang="ja-JP" dirty="0"/>
          </a:p>
          <a:p>
            <a:pPr lvl="1"/>
            <a:r>
              <a:rPr lang="ja-JP" altLang="en-US" dirty="0"/>
              <a:t>ノード：名前とバージョン</a:t>
            </a:r>
            <a:endParaRPr lang="en-US" altLang="ja-JP" dirty="0"/>
          </a:p>
          <a:p>
            <a:pPr lvl="1"/>
            <a:r>
              <a:rPr lang="ja-JP" altLang="en-US" dirty="0"/>
              <a:t>エッジ：依存関係、バージョン指定</a:t>
            </a:r>
          </a:p>
        </p:txBody>
      </p:sp>
      <p:sp>
        <p:nvSpPr>
          <p:cNvPr id="6" name="正方形/長方形 5">
            <a:extLst>
              <a:ext uri="{FF2B5EF4-FFF2-40B4-BE49-F238E27FC236}">
                <a16:creationId xmlns:a16="http://schemas.microsoft.com/office/drawing/2014/main" id="{46A57346-46AA-553C-C769-DFDEE473FD0F}"/>
              </a:ext>
            </a:extLst>
          </p:cNvPr>
          <p:cNvSpPr/>
          <p:nvPr/>
        </p:nvSpPr>
        <p:spPr>
          <a:xfrm>
            <a:off x="298959" y="4152213"/>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a:t>
            </a:r>
            <a:r>
              <a:rPr kumimoji="1" lang="ja-JP" altLang="en-US" sz="2000" dirty="0"/>
              <a:t> </a:t>
            </a:r>
            <a:r>
              <a:rPr kumimoji="1" lang="en-US" altLang="ja-JP" sz="2000" dirty="0"/>
              <a:t>4.0</a:t>
            </a:r>
            <a:endParaRPr kumimoji="1" lang="ja-JP" altLang="en-US" sz="2000" dirty="0"/>
          </a:p>
        </p:txBody>
      </p:sp>
      <p:sp>
        <p:nvSpPr>
          <p:cNvPr id="7" name="正方形/長方形 6">
            <a:extLst>
              <a:ext uri="{FF2B5EF4-FFF2-40B4-BE49-F238E27FC236}">
                <a16:creationId xmlns:a16="http://schemas.microsoft.com/office/drawing/2014/main" id="{3BD93652-76D1-FA2C-C0FA-3EA8934A4E25}"/>
              </a:ext>
            </a:extLst>
          </p:cNvPr>
          <p:cNvSpPr/>
          <p:nvPr/>
        </p:nvSpPr>
        <p:spPr>
          <a:xfrm>
            <a:off x="3433829" y="4152212"/>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pluginA</a:t>
            </a:r>
            <a:r>
              <a:rPr kumimoji="1" lang="ja-JP" altLang="en-US" sz="2000" dirty="0"/>
              <a:t> </a:t>
            </a:r>
            <a:r>
              <a:rPr kumimoji="1" lang="en-US" altLang="ja-JP" sz="2000" dirty="0"/>
              <a:t>1.1 </a:t>
            </a:r>
            <a:endParaRPr kumimoji="1" lang="ja-JP" altLang="en-US" sz="2000" dirty="0"/>
          </a:p>
        </p:txBody>
      </p:sp>
      <p:sp>
        <p:nvSpPr>
          <p:cNvPr id="8" name="正方形/長方形 7">
            <a:extLst>
              <a:ext uri="{FF2B5EF4-FFF2-40B4-BE49-F238E27FC236}">
                <a16:creationId xmlns:a16="http://schemas.microsoft.com/office/drawing/2014/main" id="{4DBB167C-D203-E77F-B859-C195F4F0E147}"/>
              </a:ext>
            </a:extLst>
          </p:cNvPr>
          <p:cNvSpPr/>
          <p:nvPr/>
        </p:nvSpPr>
        <p:spPr>
          <a:xfrm>
            <a:off x="3433830" y="5708269"/>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pluginB</a:t>
            </a:r>
            <a:r>
              <a:rPr kumimoji="1" lang="ja-JP" altLang="en-US" sz="2000" dirty="0"/>
              <a:t> </a:t>
            </a:r>
            <a:r>
              <a:rPr kumimoji="1" lang="en-US" altLang="ja-JP" sz="2000" dirty="0"/>
              <a:t>2.1</a:t>
            </a:r>
            <a:endParaRPr kumimoji="1" lang="ja-JP" altLang="en-US" sz="2000" dirty="0"/>
          </a:p>
        </p:txBody>
      </p:sp>
      <p:cxnSp>
        <p:nvCxnSpPr>
          <p:cNvPr id="9" name="直線矢印コネクタ 8">
            <a:extLst>
              <a:ext uri="{FF2B5EF4-FFF2-40B4-BE49-F238E27FC236}">
                <a16:creationId xmlns:a16="http://schemas.microsoft.com/office/drawing/2014/main" id="{273B94F0-CE55-DF6A-EFAC-5246DE27D111}"/>
              </a:ext>
            </a:extLst>
          </p:cNvPr>
          <p:cNvCxnSpPr>
            <a:cxnSpLocks/>
            <a:stCxn id="6" idx="3"/>
            <a:endCxn id="7" idx="1"/>
          </p:cNvCxnSpPr>
          <p:nvPr/>
        </p:nvCxnSpPr>
        <p:spPr>
          <a:xfrm flipV="1">
            <a:off x="2387736" y="4479424"/>
            <a:ext cx="1046093" cy="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2" name="コネクタ: カギ線 11">
            <a:extLst>
              <a:ext uri="{FF2B5EF4-FFF2-40B4-BE49-F238E27FC236}">
                <a16:creationId xmlns:a16="http://schemas.microsoft.com/office/drawing/2014/main" id="{D4A7D676-3806-7B1B-7D22-3868C9A0DCA7}"/>
              </a:ext>
            </a:extLst>
          </p:cNvPr>
          <p:cNvCxnSpPr>
            <a:cxnSpLocks/>
            <a:stCxn id="6" idx="2"/>
            <a:endCxn id="8" idx="1"/>
          </p:cNvCxnSpPr>
          <p:nvPr/>
        </p:nvCxnSpPr>
        <p:spPr>
          <a:xfrm rot="16200000" flipH="1">
            <a:off x="1774167" y="4375817"/>
            <a:ext cx="1228845" cy="2090482"/>
          </a:xfrm>
          <a:prstGeom prst="bentConnector2">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849E0D9-08F0-48B5-90E8-7222DD76116B}"/>
              </a:ext>
            </a:extLst>
          </p:cNvPr>
          <p:cNvSpPr/>
          <p:nvPr/>
        </p:nvSpPr>
        <p:spPr>
          <a:xfrm>
            <a:off x="6568699" y="4152211"/>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LibraryC</a:t>
            </a:r>
            <a:r>
              <a:rPr kumimoji="1" lang="ja-JP" altLang="en-US" sz="2000" dirty="0"/>
              <a:t> </a:t>
            </a:r>
            <a:r>
              <a:rPr kumimoji="1" lang="en-US" altLang="ja-JP" sz="2000" dirty="0"/>
              <a:t>1.5</a:t>
            </a:r>
            <a:endParaRPr kumimoji="1" lang="ja-JP" altLang="en-US" sz="2000" dirty="0"/>
          </a:p>
        </p:txBody>
      </p:sp>
      <p:sp>
        <p:nvSpPr>
          <p:cNvPr id="16" name="正方形/長方形 15">
            <a:extLst>
              <a:ext uri="{FF2B5EF4-FFF2-40B4-BE49-F238E27FC236}">
                <a16:creationId xmlns:a16="http://schemas.microsoft.com/office/drawing/2014/main" id="{A443B409-51D9-8238-FC64-CB0E507CAD82}"/>
              </a:ext>
            </a:extLst>
          </p:cNvPr>
          <p:cNvSpPr/>
          <p:nvPr/>
        </p:nvSpPr>
        <p:spPr>
          <a:xfrm>
            <a:off x="6568699" y="5708268"/>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libraryD</a:t>
            </a:r>
            <a:r>
              <a:rPr kumimoji="1" lang="ja-JP" altLang="en-US" sz="2000" dirty="0"/>
              <a:t> </a:t>
            </a:r>
            <a:r>
              <a:rPr lang="en-US" altLang="ja-JP" sz="2000" dirty="0">
                <a:solidFill>
                  <a:schemeClr val="bg1">
                    <a:lumMod val="10000"/>
                  </a:schemeClr>
                </a:solidFill>
              </a:rPr>
              <a:t>1.2</a:t>
            </a:r>
            <a:endParaRPr kumimoji="1" lang="ja-JP" altLang="en-US" sz="2000" b="1" dirty="0">
              <a:solidFill>
                <a:srgbClr val="FF0000"/>
              </a:solidFill>
            </a:endParaRPr>
          </a:p>
        </p:txBody>
      </p:sp>
      <p:cxnSp>
        <p:nvCxnSpPr>
          <p:cNvPr id="19" name="コネクタ: カギ線 18">
            <a:extLst>
              <a:ext uri="{FF2B5EF4-FFF2-40B4-BE49-F238E27FC236}">
                <a16:creationId xmlns:a16="http://schemas.microsoft.com/office/drawing/2014/main" id="{71CB1ECB-C064-F7C5-93BA-91325E8ACD0E}"/>
              </a:ext>
            </a:extLst>
          </p:cNvPr>
          <p:cNvCxnSpPr>
            <a:cxnSpLocks/>
            <a:stCxn id="6" idx="0"/>
            <a:endCxn id="15" idx="0"/>
          </p:cNvCxnSpPr>
          <p:nvPr/>
        </p:nvCxnSpPr>
        <p:spPr>
          <a:xfrm rot="5400000" flipH="1" flipV="1">
            <a:off x="4478217" y="1017342"/>
            <a:ext cx="2" cy="6269740"/>
          </a:xfrm>
          <a:prstGeom prst="bentConnector3">
            <a:avLst>
              <a:gd name="adj1" fmla="val 1143010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F2A9D08B-2877-0DFA-14F2-34B69D3BB1A8}"/>
              </a:ext>
            </a:extLst>
          </p:cNvPr>
          <p:cNvCxnSpPr>
            <a:cxnSpLocks/>
            <a:stCxn id="7" idx="3"/>
            <a:endCxn id="15" idx="1"/>
          </p:cNvCxnSpPr>
          <p:nvPr/>
        </p:nvCxnSpPr>
        <p:spPr>
          <a:xfrm flipV="1">
            <a:off x="5522606" y="4479423"/>
            <a:ext cx="1046093" cy="1"/>
          </a:xfrm>
          <a:prstGeom prst="bent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コネクタ: カギ線 30">
            <a:extLst>
              <a:ext uri="{FF2B5EF4-FFF2-40B4-BE49-F238E27FC236}">
                <a16:creationId xmlns:a16="http://schemas.microsoft.com/office/drawing/2014/main" id="{BB3DA056-F80B-EEB8-9D6B-AB169A0C1927}"/>
              </a:ext>
            </a:extLst>
          </p:cNvPr>
          <p:cNvCxnSpPr>
            <a:cxnSpLocks/>
            <a:stCxn id="8" idx="3"/>
            <a:endCxn id="16" idx="1"/>
          </p:cNvCxnSpPr>
          <p:nvPr/>
        </p:nvCxnSpPr>
        <p:spPr>
          <a:xfrm flipV="1">
            <a:off x="5522607" y="6035480"/>
            <a:ext cx="1046092" cy="1"/>
          </a:xfrm>
          <a:prstGeom prst="bentConnector3">
            <a:avLst>
              <a:gd name="adj1" fmla="val 50000"/>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73DFD26D-6B23-FAB3-CDED-615E73DF780A}"/>
              </a:ext>
            </a:extLst>
          </p:cNvPr>
          <p:cNvCxnSpPr>
            <a:cxnSpLocks/>
            <a:stCxn id="7" idx="2"/>
            <a:endCxn id="16" idx="0"/>
          </p:cNvCxnSpPr>
          <p:nvPr/>
        </p:nvCxnSpPr>
        <p:spPr>
          <a:xfrm rot="16200000" flipH="1">
            <a:off x="5594837" y="3690016"/>
            <a:ext cx="901633" cy="3134870"/>
          </a:xfrm>
          <a:prstGeom prst="bentConnector3">
            <a:avLst>
              <a:gd name="adj1" fmla="val 50000"/>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A72F780F-D617-DE16-B9D8-8E789B049217}"/>
              </a:ext>
            </a:extLst>
          </p:cNvPr>
          <p:cNvSpPr/>
          <p:nvPr/>
        </p:nvSpPr>
        <p:spPr>
          <a:xfrm>
            <a:off x="3489249" y="3429000"/>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1.0</a:t>
            </a:r>
            <a:r>
              <a:rPr lang="ja-JP" altLang="en-US" sz="2000" dirty="0">
                <a:solidFill>
                  <a:schemeClr val="tx1"/>
                </a:solidFill>
              </a:rPr>
              <a:t>以上</a:t>
            </a:r>
            <a:endParaRPr kumimoji="1" lang="ja-JP" altLang="en-US" sz="2000" dirty="0">
              <a:solidFill>
                <a:schemeClr val="tx1"/>
              </a:solidFill>
            </a:endParaRPr>
          </a:p>
        </p:txBody>
      </p:sp>
      <p:sp>
        <p:nvSpPr>
          <p:cNvPr id="45" name="正方形/長方形 44">
            <a:extLst>
              <a:ext uri="{FF2B5EF4-FFF2-40B4-BE49-F238E27FC236}">
                <a16:creationId xmlns:a16="http://schemas.microsoft.com/office/drawing/2014/main" id="{46253111-C96E-F059-B487-701C52D2CC55}"/>
              </a:ext>
            </a:extLst>
          </p:cNvPr>
          <p:cNvSpPr/>
          <p:nvPr/>
        </p:nvSpPr>
        <p:spPr>
          <a:xfrm>
            <a:off x="4938639" y="395862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1.5</a:t>
            </a:r>
            <a:r>
              <a:rPr lang="ja-JP" altLang="en-US" sz="2000" dirty="0">
                <a:solidFill>
                  <a:schemeClr val="tx1"/>
                </a:solidFill>
              </a:rPr>
              <a:t>のみ</a:t>
            </a:r>
            <a:endParaRPr kumimoji="1" lang="ja-JP" altLang="en-US" sz="2000" dirty="0">
              <a:solidFill>
                <a:schemeClr val="tx1"/>
              </a:solidFill>
            </a:endParaRPr>
          </a:p>
        </p:txBody>
      </p:sp>
      <p:sp>
        <p:nvSpPr>
          <p:cNvPr id="46" name="正方形/長方形 45">
            <a:extLst>
              <a:ext uri="{FF2B5EF4-FFF2-40B4-BE49-F238E27FC236}">
                <a16:creationId xmlns:a16="http://schemas.microsoft.com/office/drawing/2014/main" id="{97764361-1090-0191-C1DD-BA333F6246C7}"/>
              </a:ext>
            </a:extLst>
          </p:cNvPr>
          <p:cNvSpPr/>
          <p:nvPr/>
        </p:nvSpPr>
        <p:spPr>
          <a:xfrm>
            <a:off x="1803768" y="391759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1.1</a:t>
            </a:r>
            <a:r>
              <a:rPr lang="ja-JP" altLang="en-US" sz="2000" dirty="0">
                <a:solidFill>
                  <a:schemeClr val="tx1"/>
                </a:solidFill>
              </a:rPr>
              <a:t>のみ</a:t>
            </a:r>
            <a:endParaRPr kumimoji="1" lang="ja-JP" altLang="en-US" sz="2000" dirty="0">
              <a:solidFill>
                <a:schemeClr val="tx1"/>
              </a:solidFill>
            </a:endParaRPr>
          </a:p>
        </p:txBody>
      </p:sp>
      <p:sp>
        <p:nvSpPr>
          <p:cNvPr id="47" name="正方形/長方形 46">
            <a:extLst>
              <a:ext uri="{FF2B5EF4-FFF2-40B4-BE49-F238E27FC236}">
                <a16:creationId xmlns:a16="http://schemas.microsoft.com/office/drawing/2014/main" id="{03F3BE0B-5325-BCDF-3B03-C487B7C9D8B0}"/>
              </a:ext>
            </a:extLst>
          </p:cNvPr>
          <p:cNvSpPr/>
          <p:nvPr/>
        </p:nvSpPr>
        <p:spPr>
          <a:xfrm>
            <a:off x="1803767" y="542106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1.1</a:t>
            </a:r>
            <a:r>
              <a:rPr lang="ja-JP" altLang="en-US" sz="2000" dirty="0">
                <a:solidFill>
                  <a:schemeClr val="tx1"/>
                </a:solidFill>
              </a:rPr>
              <a:t>以上</a:t>
            </a:r>
            <a:endParaRPr kumimoji="1" lang="ja-JP" altLang="en-US" sz="2000" dirty="0">
              <a:solidFill>
                <a:schemeClr val="tx1"/>
              </a:solidFill>
            </a:endParaRPr>
          </a:p>
        </p:txBody>
      </p:sp>
      <p:sp>
        <p:nvSpPr>
          <p:cNvPr id="48" name="正方形/長方形 47">
            <a:extLst>
              <a:ext uri="{FF2B5EF4-FFF2-40B4-BE49-F238E27FC236}">
                <a16:creationId xmlns:a16="http://schemas.microsoft.com/office/drawing/2014/main" id="{CD5EB5D9-A846-F08E-682E-D8F2B6CE586A}"/>
              </a:ext>
            </a:extLst>
          </p:cNvPr>
          <p:cNvSpPr/>
          <p:nvPr/>
        </p:nvSpPr>
        <p:spPr>
          <a:xfrm>
            <a:off x="4938639" y="4701465"/>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1.2</a:t>
            </a:r>
            <a:r>
              <a:rPr lang="ja-JP" altLang="en-US" sz="2000" dirty="0">
                <a:solidFill>
                  <a:schemeClr val="tx1"/>
                </a:solidFill>
              </a:rPr>
              <a:t>のみ</a:t>
            </a:r>
            <a:endParaRPr kumimoji="1" lang="ja-JP" altLang="en-US" sz="2000" dirty="0">
              <a:solidFill>
                <a:schemeClr val="tx1"/>
              </a:solidFill>
            </a:endParaRPr>
          </a:p>
        </p:txBody>
      </p:sp>
      <p:sp>
        <p:nvSpPr>
          <p:cNvPr id="49" name="正方形/長方形 48">
            <a:extLst>
              <a:ext uri="{FF2B5EF4-FFF2-40B4-BE49-F238E27FC236}">
                <a16:creationId xmlns:a16="http://schemas.microsoft.com/office/drawing/2014/main" id="{4370765A-8C08-0216-12A9-C21C8296091B}"/>
              </a:ext>
            </a:extLst>
          </p:cNvPr>
          <p:cNvSpPr/>
          <p:nvPr/>
        </p:nvSpPr>
        <p:spPr>
          <a:xfrm>
            <a:off x="5029070" y="5424441"/>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1.0</a:t>
            </a:r>
            <a:r>
              <a:rPr lang="ja-JP" altLang="en-US" sz="2000" dirty="0">
                <a:solidFill>
                  <a:schemeClr val="tx1"/>
                </a:solidFill>
              </a:rPr>
              <a:t>以上</a:t>
            </a:r>
            <a:endParaRPr kumimoji="1" lang="ja-JP" altLang="en-US" sz="2000" dirty="0">
              <a:solidFill>
                <a:schemeClr val="tx1"/>
              </a:solidFill>
            </a:endParaRPr>
          </a:p>
        </p:txBody>
      </p:sp>
      <p:sp>
        <p:nvSpPr>
          <p:cNvPr id="4" name="正方形/長方形 3">
            <a:extLst>
              <a:ext uri="{FF2B5EF4-FFF2-40B4-BE49-F238E27FC236}">
                <a16:creationId xmlns:a16="http://schemas.microsoft.com/office/drawing/2014/main" id="{4380479A-3EF2-3670-63CE-A284E52B17E3}"/>
              </a:ext>
            </a:extLst>
          </p:cNvPr>
          <p:cNvSpPr/>
          <p:nvPr/>
        </p:nvSpPr>
        <p:spPr>
          <a:xfrm>
            <a:off x="9703569" y="4153272"/>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a:t>
            </a:r>
            <a:r>
              <a:rPr lang="en-US" altLang="ja-JP" sz="2000" dirty="0" err="1"/>
              <a:t>E</a:t>
            </a:r>
            <a:r>
              <a:rPr kumimoji="1" lang="ja-JP" altLang="en-US" sz="2000" dirty="0"/>
              <a:t> </a:t>
            </a:r>
            <a:r>
              <a:rPr kumimoji="1" lang="en-US" altLang="ja-JP" sz="2000" dirty="0"/>
              <a:t>1.5</a:t>
            </a:r>
            <a:endParaRPr kumimoji="1" lang="ja-JP" altLang="en-US" sz="2000" dirty="0"/>
          </a:p>
        </p:txBody>
      </p:sp>
      <p:cxnSp>
        <p:nvCxnSpPr>
          <p:cNvPr id="10" name="コネクタ: カギ線 9">
            <a:extLst>
              <a:ext uri="{FF2B5EF4-FFF2-40B4-BE49-F238E27FC236}">
                <a16:creationId xmlns:a16="http://schemas.microsoft.com/office/drawing/2014/main" id="{F5CD3F98-67EB-1773-1C92-64121235C30C}"/>
              </a:ext>
            </a:extLst>
          </p:cNvPr>
          <p:cNvCxnSpPr>
            <a:cxnSpLocks/>
            <a:stCxn id="15" idx="3"/>
            <a:endCxn id="4" idx="1"/>
          </p:cNvCxnSpPr>
          <p:nvPr/>
        </p:nvCxnSpPr>
        <p:spPr>
          <a:xfrm>
            <a:off x="8657476" y="4479423"/>
            <a:ext cx="1046093" cy="1061"/>
          </a:xfrm>
          <a:prstGeom prst="bent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971A9FD4-DFD5-55C5-04DB-F8903BCBE839}"/>
              </a:ext>
            </a:extLst>
          </p:cNvPr>
          <p:cNvSpPr/>
          <p:nvPr/>
        </p:nvSpPr>
        <p:spPr>
          <a:xfrm>
            <a:off x="8095881" y="3958627"/>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1.5</a:t>
            </a:r>
            <a:r>
              <a:rPr lang="ja-JP" altLang="en-US" sz="2000" dirty="0">
                <a:solidFill>
                  <a:schemeClr val="tx1"/>
                </a:solidFill>
              </a:rPr>
              <a:t>のみ</a:t>
            </a:r>
            <a:endParaRPr kumimoji="1" lang="ja-JP" altLang="en-US" sz="2000" dirty="0">
              <a:solidFill>
                <a:schemeClr val="tx1"/>
              </a:solidFill>
            </a:endParaRPr>
          </a:p>
        </p:txBody>
      </p:sp>
      <p:sp>
        <p:nvSpPr>
          <p:cNvPr id="11" name="スライド番号プレースホルダー 10">
            <a:extLst>
              <a:ext uri="{FF2B5EF4-FFF2-40B4-BE49-F238E27FC236}">
                <a16:creationId xmlns:a16="http://schemas.microsoft.com/office/drawing/2014/main" id="{4BDE3537-EBCC-0532-4488-EC69A2426509}"/>
              </a:ext>
            </a:extLst>
          </p:cNvPr>
          <p:cNvSpPr>
            <a:spLocks noGrp="1"/>
          </p:cNvSpPr>
          <p:nvPr>
            <p:ph type="sldNum" sz="quarter" idx="12"/>
          </p:nvPr>
        </p:nvSpPr>
        <p:spPr/>
        <p:txBody>
          <a:bodyPr/>
          <a:lstStyle/>
          <a:p>
            <a:fld id="{551EBEEC-6B4F-46BB-A9ED-1DC96FDC3EDD}" type="slidenum">
              <a:rPr kumimoji="1" lang="ja-JP" altLang="en-US" smtClean="0"/>
              <a:t>5</a:t>
            </a:fld>
            <a:endParaRPr kumimoji="1" lang="ja-JP" altLang="en-US"/>
          </a:p>
        </p:txBody>
      </p:sp>
    </p:spTree>
    <p:extLst>
      <p:ext uri="{BB962C8B-B14F-4D97-AF65-F5344CB8AC3E}">
        <p14:creationId xmlns:p14="http://schemas.microsoft.com/office/powerpoint/2010/main" val="173405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a:t>Redmine</a:t>
            </a:r>
            <a:r>
              <a:rPr lang="ja-JP" altLang="en-US" dirty="0"/>
              <a:t>の依存関係問題 </a:t>
            </a:r>
            <a:r>
              <a:rPr lang="en-US" altLang="ja-JP" dirty="0"/>
              <a:t>1/4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51944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10" name="コンテンツ プレースホルダー 2">
            <a:extLst>
              <a:ext uri="{FF2B5EF4-FFF2-40B4-BE49-F238E27FC236}">
                <a16:creationId xmlns:a16="http://schemas.microsoft.com/office/drawing/2014/main" id="{3B7CA451-43D9-9CDF-0B39-E23DCECCE7B7}"/>
              </a:ext>
            </a:extLst>
          </p:cNvPr>
          <p:cNvSpPr>
            <a:spLocks noGrp="1"/>
          </p:cNvSpPr>
          <p:nvPr>
            <p:ph idx="1"/>
          </p:nvPr>
        </p:nvSpPr>
        <p:spPr>
          <a:xfrm>
            <a:off x="338116" y="1728000"/>
            <a:ext cx="11136000" cy="4734000"/>
          </a:xfrm>
        </p:spPr>
        <p:txBody>
          <a:bodyPr/>
          <a:lstStyle/>
          <a:p>
            <a:r>
              <a:rPr lang="ja-JP" altLang="en-US" dirty="0"/>
              <a:t>依存関係問題</a:t>
            </a:r>
            <a:r>
              <a:rPr lang="en-US" altLang="ja-JP" sz="2000" dirty="0"/>
              <a:t>[4]</a:t>
            </a:r>
            <a:r>
              <a:rPr lang="ja-JP" altLang="en-US" dirty="0"/>
              <a:t>発生シナリオ</a:t>
            </a:r>
            <a:endParaRPr lang="en-US" altLang="ja-JP" dirty="0"/>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のバージョンが決定不可に</a:t>
            </a:r>
          </a:p>
          <a:p>
            <a:endParaRPr kumimoji="1" lang="en-US" altLang="ja-JP" dirty="0"/>
          </a:p>
        </p:txBody>
      </p:sp>
      <p:sp>
        <p:nvSpPr>
          <p:cNvPr id="11" name="正方形/長方形 10">
            <a:extLst>
              <a:ext uri="{FF2B5EF4-FFF2-40B4-BE49-F238E27FC236}">
                <a16:creationId xmlns:a16="http://schemas.microsoft.com/office/drawing/2014/main" id="{11E85C43-9814-0F7D-6A12-6753A7D13E91}"/>
              </a:ext>
            </a:extLst>
          </p:cNvPr>
          <p:cNvSpPr/>
          <p:nvPr/>
        </p:nvSpPr>
        <p:spPr>
          <a:xfrm>
            <a:off x="338116" y="2211291"/>
            <a:ext cx="4361703"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 name="正方形/長方形 12">
            <a:extLst>
              <a:ext uri="{FF2B5EF4-FFF2-40B4-BE49-F238E27FC236}">
                <a16:creationId xmlns:a16="http://schemas.microsoft.com/office/drawing/2014/main" id="{4695300A-ECF1-3B12-368B-03FA465CFC8E}"/>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B6EF79E2-DD0F-DF72-F86E-BC9525C102AB}"/>
              </a:ext>
            </a:extLst>
          </p:cNvPr>
          <p:cNvSpPr>
            <a:spLocks noGrp="1"/>
          </p:cNvSpPr>
          <p:nvPr>
            <p:ph type="sldNum" sz="quarter" idx="12"/>
          </p:nvPr>
        </p:nvSpPr>
        <p:spPr/>
        <p:txBody>
          <a:bodyPr/>
          <a:lstStyle/>
          <a:p>
            <a:fld id="{551EBEEC-6B4F-46BB-A9ED-1DC96FDC3EDD}" type="slidenum">
              <a:rPr kumimoji="1" lang="ja-JP" altLang="en-US" smtClean="0"/>
              <a:t>6</a:t>
            </a:fld>
            <a:endParaRPr kumimoji="1" lang="ja-JP" altLang="en-US"/>
          </a:p>
        </p:txBody>
      </p:sp>
    </p:spTree>
    <p:extLst>
      <p:ext uri="{BB962C8B-B14F-4D97-AF65-F5344CB8AC3E}">
        <p14:creationId xmlns:p14="http://schemas.microsoft.com/office/powerpoint/2010/main" val="55379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err="1"/>
              <a:t>redmine</a:t>
            </a:r>
            <a:r>
              <a:rPr lang="ja-JP" altLang="en-US" dirty="0"/>
              <a:t>の依存関係問題 </a:t>
            </a:r>
            <a:r>
              <a:rPr lang="en-US" altLang="ja-JP" dirty="0"/>
              <a:t>2/4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51944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51" name="コンテンツ プレースホルダー 2">
            <a:extLst>
              <a:ext uri="{FF2B5EF4-FFF2-40B4-BE49-F238E27FC236}">
                <a16:creationId xmlns:a16="http://schemas.microsoft.com/office/drawing/2014/main" id="{3458095C-E0BD-C819-6CB0-4E73513D76B5}"/>
              </a:ext>
            </a:extLst>
          </p:cNvPr>
          <p:cNvSpPr>
            <a:spLocks noGrp="1"/>
          </p:cNvSpPr>
          <p:nvPr>
            <p:ph idx="1"/>
          </p:nvPr>
        </p:nvSpPr>
        <p:spPr>
          <a:xfrm>
            <a:off x="338116" y="1728000"/>
            <a:ext cx="11136000" cy="4734000"/>
          </a:xfrm>
        </p:spPr>
        <p:txBody>
          <a:bodyPr/>
          <a:lstStyle/>
          <a:p>
            <a:r>
              <a:rPr lang="ja-JP" altLang="en-US" dirty="0"/>
              <a:t>依存関係問題</a:t>
            </a:r>
            <a:r>
              <a:rPr lang="en-US" altLang="ja-JP" sz="2000" dirty="0"/>
              <a:t>[4]</a:t>
            </a:r>
            <a:r>
              <a:rPr lang="ja-JP" altLang="en-US" dirty="0"/>
              <a:t>発生シナリオ</a:t>
            </a:r>
            <a:endParaRPr lang="en-US" altLang="ja-JP" dirty="0"/>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のバージョンが決定不可に</a:t>
            </a:r>
          </a:p>
          <a:p>
            <a:endParaRPr kumimoji="1" lang="en-US" altLang="ja-JP" dirty="0"/>
          </a:p>
          <a:p>
            <a:endParaRPr kumimoji="1" lang="ja-JP" altLang="en-US" dirty="0"/>
          </a:p>
        </p:txBody>
      </p:sp>
      <p:sp>
        <p:nvSpPr>
          <p:cNvPr id="52" name="正方形/長方形 51">
            <a:extLst>
              <a:ext uri="{FF2B5EF4-FFF2-40B4-BE49-F238E27FC236}">
                <a16:creationId xmlns:a16="http://schemas.microsoft.com/office/drawing/2014/main" id="{B194E43C-7DF7-1394-18D1-5B895B6A79BE}"/>
              </a:ext>
            </a:extLst>
          </p:cNvPr>
          <p:cNvSpPr/>
          <p:nvPr/>
        </p:nvSpPr>
        <p:spPr>
          <a:xfrm>
            <a:off x="338116" y="2752065"/>
            <a:ext cx="6151174"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56" name="正方形/長方形 55">
            <a:extLst>
              <a:ext uri="{FF2B5EF4-FFF2-40B4-BE49-F238E27FC236}">
                <a16:creationId xmlns:a16="http://schemas.microsoft.com/office/drawing/2014/main" id="{7A1F957E-2507-ACC5-88A3-DE37A6FBE373}"/>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57" name="正方形/長方形 56">
            <a:extLst>
              <a:ext uri="{FF2B5EF4-FFF2-40B4-BE49-F238E27FC236}">
                <a16:creationId xmlns:a16="http://schemas.microsoft.com/office/drawing/2014/main" id="{4AECD652-F2F5-C350-03E2-BCDC1D4AC249}"/>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011F9F95-9782-C654-FEEE-A5E20A838808}"/>
              </a:ext>
            </a:extLst>
          </p:cNvPr>
          <p:cNvSpPr>
            <a:spLocks noGrp="1"/>
          </p:cNvSpPr>
          <p:nvPr>
            <p:ph type="sldNum" sz="quarter" idx="12"/>
          </p:nvPr>
        </p:nvSpPr>
        <p:spPr/>
        <p:txBody>
          <a:bodyPr/>
          <a:lstStyle/>
          <a:p>
            <a:fld id="{551EBEEC-6B4F-46BB-A9ED-1DC96FDC3EDD}" type="slidenum">
              <a:rPr kumimoji="1" lang="ja-JP" altLang="en-US" smtClean="0"/>
              <a:t>7</a:t>
            </a:fld>
            <a:endParaRPr kumimoji="1" lang="ja-JP" altLang="en-US"/>
          </a:p>
        </p:txBody>
      </p:sp>
    </p:spTree>
    <p:extLst>
      <p:ext uri="{BB962C8B-B14F-4D97-AF65-F5344CB8AC3E}">
        <p14:creationId xmlns:p14="http://schemas.microsoft.com/office/powerpoint/2010/main" val="367568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err="1"/>
              <a:t>redmine</a:t>
            </a:r>
            <a:r>
              <a:rPr lang="ja-JP" altLang="en-US" dirty="0"/>
              <a:t>の依存関係問題 </a:t>
            </a:r>
            <a:r>
              <a:rPr lang="en-US" altLang="ja-JP" dirty="0"/>
              <a:t>3/4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51944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57" name="コンテンツ プレースホルダー 2">
            <a:extLst>
              <a:ext uri="{FF2B5EF4-FFF2-40B4-BE49-F238E27FC236}">
                <a16:creationId xmlns:a16="http://schemas.microsoft.com/office/drawing/2014/main" id="{2E8B3F49-4F27-5E34-1BC0-FD01C50972A1}"/>
              </a:ext>
            </a:extLst>
          </p:cNvPr>
          <p:cNvSpPr>
            <a:spLocks noGrp="1"/>
          </p:cNvSpPr>
          <p:nvPr>
            <p:ph idx="1"/>
          </p:nvPr>
        </p:nvSpPr>
        <p:spPr>
          <a:xfrm>
            <a:off x="338116" y="1728000"/>
            <a:ext cx="11136000" cy="4734000"/>
          </a:xfrm>
        </p:spPr>
        <p:txBody>
          <a:bodyPr/>
          <a:lstStyle/>
          <a:p>
            <a:r>
              <a:rPr lang="ja-JP" altLang="en-US" dirty="0"/>
              <a:t>依存関係問題</a:t>
            </a:r>
            <a:r>
              <a:rPr kumimoji="1" lang="en-US" altLang="ja-JP" sz="20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[4]</a:t>
            </a:r>
            <a:r>
              <a:rPr lang="ja-JP" altLang="en-US" dirty="0"/>
              <a:t>発生シナリオ</a:t>
            </a:r>
            <a:endParaRPr lang="en-US" altLang="ja-JP" dirty="0"/>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のバージョンが決定不可に</a:t>
            </a:r>
          </a:p>
          <a:p>
            <a:endParaRPr kumimoji="1" lang="en-US" altLang="ja-JP" dirty="0"/>
          </a:p>
          <a:p>
            <a:endParaRPr kumimoji="1" lang="ja-JP" altLang="en-US" dirty="0"/>
          </a:p>
        </p:txBody>
      </p:sp>
      <p:sp>
        <p:nvSpPr>
          <p:cNvPr id="63" name="正方形/長方形 62">
            <a:extLst>
              <a:ext uri="{FF2B5EF4-FFF2-40B4-BE49-F238E27FC236}">
                <a16:creationId xmlns:a16="http://schemas.microsoft.com/office/drawing/2014/main" id="{56C0A358-F257-3445-2B45-468126BDE275}"/>
              </a:ext>
            </a:extLst>
          </p:cNvPr>
          <p:cNvSpPr/>
          <p:nvPr/>
        </p:nvSpPr>
        <p:spPr>
          <a:xfrm>
            <a:off x="338116" y="3253510"/>
            <a:ext cx="5089290"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4" name="正方形/長方形 63">
            <a:extLst>
              <a:ext uri="{FF2B5EF4-FFF2-40B4-BE49-F238E27FC236}">
                <a16:creationId xmlns:a16="http://schemas.microsoft.com/office/drawing/2014/main" id="{C99FE464-A9A7-1E41-74A9-11793DE214DE}"/>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faker1.7.3</a:t>
            </a:r>
            <a:endParaRPr kumimoji="1" lang="ja-JP" altLang="en-US" sz="2000" dirty="0"/>
          </a:p>
        </p:txBody>
      </p:sp>
      <p:cxnSp>
        <p:nvCxnSpPr>
          <p:cNvPr id="65" name="直線矢印コネクタ 64">
            <a:extLst>
              <a:ext uri="{FF2B5EF4-FFF2-40B4-BE49-F238E27FC236}">
                <a16:creationId xmlns:a16="http://schemas.microsoft.com/office/drawing/2014/main" id="{7A1F3B30-0E83-DCC3-E0B0-B5AA34BB558D}"/>
              </a:ext>
            </a:extLst>
          </p:cNvPr>
          <p:cNvCxnSpPr>
            <a:cxnSpLocks/>
            <a:stCxn id="67" idx="3"/>
            <a:endCxn id="64"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F2DDF461-BDBE-D515-939E-79E528CD9E46}"/>
              </a:ext>
            </a:extLst>
          </p:cNvPr>
          <p:cNvSpPr/>
          <p:nvPr/>
        </p:nvSpPr>
        <p:spPr>
          <a:xfrm>
            <a:off x="8732270" y="5241495"/>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p:txBody>
      </p:sp>
      <p:sp>
        <p:nvSpPr>
          <p:cNvPr id="67" name="正方形/長方形 66">
            <a:extLst>
              <a:ext uri="{FF2B5EF4-FFF2-40B4-BE49-F238E27FC236}">
                <a16:creationId xmlns:a16="http://schemas.microsoft.com/office/drawing/2014/main" id="{B014CE03-00AE-01BD-F392-0BF4C9CF4F83}"/>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68" name="正方形/長方形 67">
            <a:extLst>
              <a:ext uri="{FF2B5EF4-FFF2-40B4-BE49-F238E27FC236}">
                <a16:creationId xmlns:a16="http://schemas.microsoft.com/office/drawing/2014/main" id="{CD1D1B00-1E1B-5382-025B-1FB0B7DB785D}"/>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0E2CA3F0-F6F4-D7F9-F16B-68AB85C80687}"/>
              </a:ext>
            </a:extLst>
          </p:cNvPr>
          <p:cNvSpPr>
            <a:spLocks noGrp="1"/>
          </p:cNvSpPr>
          <p:nvPr>
            <p:ph type="sldNum" sz="quarter" idx="12"/>
          </p:nvPr>
        </p:nvSpPr>
        <p:spPr/>
        <p:txBody>
          <a:bodyPr/>
          <a:lstStyle/>
          <a:p>
            <a:fld id="{551EBEEC-6B4F-46BB-A9ED-1DC96FDC3EDD}" type="slidenum">
              <a:rPr kumimoji="1" lang="ja-JP" altLang="en-US" smtClean="0"/>
              <a:t>8</a:t>
            </a:fld>
            <a:endParaRPr kumimoji="1" lang="ja-JP" altLang="en-US"/>
          </a:p>
        </p:txBody>
      </p:sp>
    </p:spTree>
    <p:extLst>
      <p:ext uri="{BB962C8B-B14F-4D97-AF65-F5344CB8AC3E}">
        <p14:creationId xmlns:p14="http://schemas.microsoft.com/office/powerpoint/2010/main" val="963675158"/>
      </p:ext>
    </p:extLst>
  </p:cSld>
  <p:clrMapOvr>
    <a:masterClrMapping/>
  </p:clrMapOvr>
</p:sld>
</file>

<file path=ppt/theme/theme1.xml><?xml version="1.0" encoding="utf-8"?>
<a:theme xmlns:a="http://schemas.openxmlformats.org/drawingml/2006/main" name="higolab">
  <a:themeElements>
    <a:clrScheme name="higolab1">
      <a:dk1>
        <a:srgbClr val="2F4F4F"/>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 id="{9B7F106E-B616-4942-A334-7FA2D59B944B}" vid="{4352BA80-BB44-4E33-BF09-A7281B26DD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higolab</Template>
  <TotalTime>4695</TotalTime>
  <Words>4404</Words>
  <Application>Microsoft Office PowerPoint</Application>
  <PresentationFormat>ワイド画面</PresentationFormat>
  <Paragraphs>693</Paragraphs>
  <Slides>33</Slides>
  <Notes>33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33</vt:i4>
      </vt:variant>
    </vt:vector>
  </HeadingPairs>
  <TitlesOfParts>
    <vt:vector size="38" baseType="lpstr">
      <vt:lpstr>游ゴシック</vt:lpstr>
      <vt:lpstr>Arial</vt:lpstr>
      <vt:lpstr>Consolas</vt:lpstr>
      <vt:lpstr>Segoe UI</vt:lpstr>
      <vt:lpstr>higolab</vt:lpstr>
      <vt:lpstr>Redmineを対象としたRubyライブラリの 依存関係問題解析手法</vt:lpstr>
      <vt:lpstr>プロジェクト管理ソフトウェアRedmine</vt:lpstr>
      <vt:lpstr>プロジェクト管理ソフトウェアRedmine：チケット</vt:lpstr>
      <vt:lpstr>プロジェクト管理ソフトウェアRedmine：プラグイン</vt:lpstr>
      <vt:lpstr>Redmineプラグインとその問題点</vt:lpstr>
      <vt:lpstr>Redmine内の依存関係</vt:lpstr>
      <vt:lpstr>Redmineの依存関係問題 1/4</vt:lpstr>
      <vt:lpstr>redmineの依存関係問題 2/4</vt:lpstr>
      <vt:lpstr>redmineの依存関係問題 3/4</vt:lpstr>
      <vt:lpstr>redmineの依存関係問題 4/4</vt:lpstr>
      <vt:lpstr>開発者の依存関係問題への対応 1/2</vt:lpstr>
      <vt:lpstr>開発者の依存関係問題への対応 2/2</vt:lpstr>
      <vt:lpstr>関連研究</vt:lpstr>
      <vt:lpstr>本研究の課題と方針 </vt:lpstr>
      <vt:lpstr>手法の概要</vt:lpstr>
      <vt:lpstr>前処理1　プラグイン互換性評価：概要</vt:lpstr>
      <vt:lpstr>前処理1　プラグイン互換性評価：Gemfile</vt:lpstr>
      <vt:lpstr>前処理1　プラグイン-プラグイン間互換性評価値</vt:lpstr>
      <vt:lpstr>前処理1　プラグイン互換性評価：入出力</vt:lpstr>
      <vt:lpstr>前処理1　プラグイン互換性評価：入出力</vt:lpstr>
      <vt:lpstr>前処理1　プラグイン互換性評価：入出力</vt:lpstr>
      <vt:lpstr>前処理2　ライブラリ互換性評価：概要</vt:lpstr>
      <vt:lpstr>前処理2　ライブラリ-ライブラリ間互換性評価値</vt:lpstr>
      <vt:lpstr>前処理2　ライブラリ互換性評価：入出力例</vt:lpstr>
      <vt:lpstr>本処理　互換性評価値平均</vt:lpstr>
      <vt:lpstr>本処理　互換性評価値平均</vt:lpstr>
      <vt:lpstr>本処理　ソルバーによる探索：解析の流れ</vt:lpstr>
      <vt:lpstr>本処理　ソルバー探索例：入力から互換性評価値の取得</vt:lpstr>
      <vt:lpstr>本処理　ソルバー探索例：互換性評価値と出力</vt:lpstr>
      <vt:lpstr>手法の適応例　概要</vt:lpstr>
      <vt:lpstr>手法の適応例　出力結果</vt:lpstr>
      <vt:lpstr>手法の適応例　適応結果</vt:lpstr>
      <vt:lpstr>まとめと今後の課題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Redmineを対象としたRubyライブラリの 依存関係問題解析手法</dc:title>
  <dc:creator>TOYONAGA Tamiya</dc:creator>
  <cp:lastModifiedBy>Tamiya Toyonaga</cp:lastModifiedBy>
  <cp:revision>160</cp:revision>
  <cp:lastPrinted>2024-02-06T04:29:31Z</cp:lastPrinted>
  <dcterms:created xsi:type="dcterms:W3CDTF">2024-01-30T04:36:06Z</dcterms:created>
  <dcterms:modified xsi:type="dcterms:W3CDTF">2024-02-12T12:11:04Z</dcterms:modified>
</cp:coreProperties>
</file>