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1.xml" ContentType="application/vnd.openxmlformats-officedocument.presentationml.comments+xml"/>
  <Override PartName="/ppt/notesSlides/notesSlide18.xml" ContentType="application/vnd.openxmlformats-officedocument.presentationml.notesSlide+xml"/>
  <Override PartName="/ppt/comments/comment2.xml" ContentType="application/vnd.openxmlformats-officedocument.presentationml.comments+xml"/>
  <Override PartName="/ppt/notesSlides/notesSlide19.xml" ContentType="application/vnd.openxmlformats-officedocument.presentationml.notesSlide+xml"/>
  <Override PartName="/ppt/comments/comment3.xml" ContentType="application/vnd.openxmlformats-officedocument.presentationml.comment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35"/>
  </p:notesMasterIdLst>
  <p:sldIdLst>
    <p:sldId id="256" r:id="rId2"/>
    <p:sldId id="257" r:id="rId3"/>
    <p:sldId id="290" r:id="rId4"/>
    <p:sldId id="289" r:id="rId5"/>
    <p:sldId id="258" r:id="rId6"/>
    <p:sldId id="262" r:id="rId7"/>
    <p:sldId id="259" r:id="rId8"/>
    <p:sldId id="280" r:id="rId9"/>
    <p:sldId id="279" r:id="rId10"/>
    <p:sldId id="281" r:id="rId11"/>
    <p:sldId id="276" r:id="rId12"/>
    <p:sldId id="282" r:id="rId13"/>
    <p:sldId id="260" r:id="rId14"/>
    <p:sldId id="261" r:id="rId15"/>
    <p:sldId id="263" r:id="rId16"/>
    <p:sldId id="265" r:id="rId17"/>
    <p:sldId id="284" r:id="rId18"/>
    <p:sldId id="291" r:id="rId19"/>
    <p:sldId id="267" r:id="rId20"/>
    <p:sldId id="292" r:id="rId21"/>
    <p:sldId id="293" r:id="rId22"/>
    <p:sldId id="266" r:id="rId23"/>
    <p:sldId id="283" r:id="rId24"/>
    <p:sldId id="268" r:id="rId25"/>
    <p:sldId id="264" r:id="rId26"/>
    <p:sldId id="294" r:id="rId27"/>
    <p:sldId id="269" r:id="rId28"/>
    <p:sldId id="278" r:id="rId29"/>
    <p:sldId id="285" r:id="rId30"/>
    <p:sldId id="270" r:id="rId31"/>
    <p:sldId id="277" r:id="rId32"/>
    <p:sldId id="271" r:id="rId33"/>
    <p:sldId id="272" r:id="rId34"/>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iya Toyonaga" initials="TT" lastIdx="38" clrIdx="0">
    <p:extLst>
      <p:ext uri="{19B8F6BF-5375-455C-9EA6-DF929625EA0E}">
        <p15:presenceInfo xmlns:p15="http://schemas.microsoft.com/office/powerpoint/2012/main" userId="2b037bccc2574a96" providerId="Windows Live"/>
      </p:ext>
    </p:extLst>
  </p:cmAuthor>
  <p:cmAuthor id="2" name="Makoto Matsushita" initials="MM" lastIdx="34" clrIdx="1">
    <p:extLst>
      <p:ext uri="{19B8F6BF-5375-455C-9EA6-DF929625EA0E}">
        <p15:presenceInfo xmlns:p15="http://schemas.microsoft.com/office/powerpoint/2012/main" userId="4ac42d0626fc5d1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0F8ED"/>
    <a:srgbClr val="CDD0DF"/>
    <a:srgbClr val="E8E9F0"/>
    <a:srgbClr val="DCFCFB"/>
    <a:srgbClr val="DCEFFC"/>
    <a:srgbClr val="D5EC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9" autoAdjust="0"/>
    <p:restoredTop sz="83806" autoAdjust="0"/>
  </p:normalViewPr>
  <p:slideViewPr>
    <p:cSldViewPr snapToGrid="0">
      <p:cViewPr varScale="1">
        <p:scale>
          <a:sx n="95" d="100"/>
          <a:sy n="95" d="100"/>
        </p:scale>
        <p:origin x="9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2-01T16:24:17.381" idx="36">
    <p:pos x="10" y="10"/>
    <p:text>ここにGemfileの説明を書いています</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4-02-01T23:27:59.393" idx="37">
    <p:pos x="10" y="10"/>
    <p:text>互換性評価値に関する説明がなくなってしまっているのでここで説明した方がいい気がするのですが、どうでしょうか。</p:text>
    <p:extLst>
      <p:ext uri="{C676402C-5697-4E1C-873F-D02D1690AC5C}">
        <p15:threadingInfo xmlns:p15="http://schemas.microsoft.com/office/powerpoint/2012/main" timeZoneBias="-5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4-02-01T13:45:41.337" idx="34">
    <p:pos x="965" y="988"/>
    <p:text>これやっぱりGemfileの実例を出したい、こんな情報がずらずら書かれてるって話をしたい、で、その中から1行とって来たら...で2行目以降の話にしたい</p:text>
    <p:extLst>
      <p:ext uri="{C676402C-5697-4E1C-873F-D02D1690AC5C}">
        <p15:threadingInfo xmlns:p15="http://schemas.microsoft.com/office/powerpoint/2012/main" timeZoneBias="-540"/>
      </p:ext>
    </p:extLst>
  </p:cm>
  <p:cm authorId="1" dt="2024-02-01T15:44:28.069" idx="38">
    <p:pos x="965" y="1124"/>
    <p:text>このページだとスペースがないので、前のページにGemfileのページを追加しました。</p:text>
    <p:extLst>
      <p:ext uri="{C676402C-5697-4E1C-873F-D02D1690AC5C}">
        <p15:threadingInfo xmlns:p15="http://schemas.microsoft.com/office/powerpoint/2012/main" timeZoneBias="-540">
          <p15:parentCm authorId="2" idx="34"/>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1"/>
            <a:ext cx="4307046" cy="341542"/>
          </a:xfrm>
          <a:prstGeom prst="rect">
            <a:avLst/>
          </a:prstGeom>
        </p:spPr>
        <p:txBody>
          <a:bodyPr vert="horz" lIns="91440" tIns="45720" rIns="91440" bIns="45720" rtlCol="0"/>
          <a:lstStyle>
            <a:lvl1pPr algn="r">
              <a:defRPr sz="1200"/>
            </a:lvl1pPr>
          </a:lstStyle>
          <a:p>
            <a:fld id="{1CDE05ED-84EF-4B9E-8471-4DA9E033B828}" type="datetimeFigureOut">
              <a:rPr kumimoji="1" lang="ja-JP" altLang="en-US" smtClean="0"/>
              <a:t>2024/2/12</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1440" tIns="45720" rIns="91440" bIns="45720" rtlCol="0" anchor="b"/>
          <a:lstStyle>
            <a:lvl1pPr algn="r">
              <a:defRPr sz="1200"/>
            </a:lvl1pPr>
          </a:lstStyle>
          <a:p>
            <a:fld id="{0F5F6C9C-D514-4E16-8B27-BDEDC3CA119E}" type="slidenum">
              <a:rPr kumimoji="1" lang="ja-JP" altLang="en-US" smtClean="0"/>
              <a:t>‹#›</a:t>
            </a:fld>
            <a:endParaRPr kumimoji="1" lang="ja-JP" altLang="en-US"/>
          </a:p>
        </p:txBody>
      </p:sp>
    </p:spTree>
    <p:extLst>
      <p:ext uri="{BB962C8B-B14F-4D97-AF65-F5344CB8AC3E}">
        <p14:creationId xmlns:p14="http://schemas.microsoft.com/office/powerpoint/2010/main" val="4865066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0</a:t>
            </a:fld>
            <a:endParaRPr kumimoji="1" lang="ja-JP" altLang="en-US"/>
          </a:p>
        </p:txBody>
      </p:sp>
    </p:spTree>
    <p:extLst>
      <p:ext uri="{BB962C8B-B14F-4D97-AF65-F5344CB8AC3E}">
        <p14:creationId xmlns:p14="http://schemas.microsoft.com/office/powerpoint/2010/main" val="1434106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a:t>
            </a:r>
            <a:r>
              <a:rPr kumimoji="1" lang="en-US" altLang="ja-JP" dirty="0"/>
              <a:t>i18n</a:t>
            </a:r>
            <a:r>
              <a:rPr kumimoji="1" lang="ja-JP" altLang="en-US" dirty="0"/>
              <a:t>のバージョンが決定されるが、</a:t>
            </a:r>
            <a:r>
              <a:rPr kumimoji="1" lang="en-US" altLang="ja-JP" dirty="0" err="1"/>
              <a:t>redmine</a:t>
            </a:r>
            <a:r>
              <a:rPr kumimoji="1" lang="ja-JP" altLang="en-US" dirty="0"/>
              <a:t>と</a:t>
            </a:r>
            <a:r>
              <a:rPr kumimoji="1" lang="en-US" altLang="ja-JP" dirty="0"/>
              <a:t>faker</a:t>
            </a:r>
            <a:r>
              <a:rPr kumimoji="1" lang="ja-JP" altLang="en-US" dirty="0"/>
              <a:t>どちらもが</a:t>
            </a:r>
            <a:r>
              <a:rPr kumimoji="1" lang="en-US" altLang="ja-JP" dirty="0"/>
              <a:t>i18n</a:t>
            </a:r>
            <a:r>
              <a:rPr kumimoji="1" lang="ja-JP" altLang="en-US" dirty="0"/>
              <a:t>に依存しており、その指定が矛盾しているためバージョン決定ができず依存関係問題が発生する。</a:t>
            </a:r>
            <a:endParaRPr kumimoji="1" lang="en-US" altLang="ja-JP" dirty="0"/>
          </a:p>
          <a:p>
            <a:r>
              <a:rPr kumimoji="1" lang="ja-JP" altLang="en-US" dirty="0"/>
              <a:t>この問題は実際に</a:t>
            </a:r>
            <a:r>
              <a:rPr kumimoji="1" lang="en-US" altLang="ja-JP" dirty="0" err="1"/>
              <a:t>github</a:t>
            </a:r>
            <a:r>
              <a:rPr kumimoji="1" lang="ja-JP" altLang="en-US" dirty="0"/>
              <a:t>の</a:t>
            </a:r>
            <a:r>
              <a:rPr kumimoji="1" lang="en-US" altLang="ja-JP" dirty="0"/>
              <a:t>issue</a:t>
            </a:r>
            <a:r>
              <a:rPr kumimoji="1" lang="ja-JP" altLang="en-US" dirty="0"/>
              <a:t>を通じて開発者に報告された。</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9</a:t>
            </a:fld>
            <a:endParaRPr kumimoji="1" lang="ja-JP" altLang="en-US"/>
          </a:p>
        </p:txBody>
      </p:sp>
    </p:spTree>
    <p:extLst>
      <p:ext uri="{BB962C8B-B14F-4D97-AF65-F5344CB8AC3E}">
        <p14:creationId xmlns:p14="http://schemas.microsoft.com/office/powerpoint/2010/main" val="4917244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報告された</a:t>
            </a:r>
            <a:r>
              <a:rPr kumimoji="1" lang="en-US" altLang="ja-JP" dirty="0"/>
              <a:t>issue</a:t>
            </a:r>
            <a:r>
              <a:rPr kumimoji="1" lang="ja-JP" altLang="en-US" dirty="0"/>
              <a:t>に対し、開発者が対応することでこの依存関係問題は解決した、実際には</a:t>
            </a:r>
            <a:endParaRPr kumimoji="1" lang="en-US" altLang="ja-JP" dirty="0"/>
          </a:p>
          <a:p>
            <a:r>
              <a:rPr kumimoji="1" lang="en-US" altLang="ja-JP" dirty="0" err="1"/>
              <a:t>redmine_hourglass</a:t>
            </a:r>
            <a:r>
              <a:rPr kumimoji="1" lang="ja-JP" altLang="en-US" dirty="0"/>
              <a:t>から</a:t>
            </a:r>
            <a:r>
              <a:rPr kumimoji="1" lang="en-US" altLang="ja-JP" dirty="0"/>
              <a:t>faker</a:t>
            </a:r>
            <a:r>
              <a:rPr kumimoji="1" lang="ja-JP" altLang="en-US" dirty="0"/>
              <a:t>へのバージョン指定のみを変更することにより解決が行われた。</a:t>
            </a:r>
            <a:endParaRPr kumimoji="1" lang="en-US" altLang="ja-JP" dirty="0"/>
          </a:p>
          <a:p>
            <a:r>
              <a:rPr kumimoji="1" lang="ja-JP" altLang="en-US" dirty="0"/>
              <a:t>以下の図は開発者の対応前で依存関係問題が発生している状態の図である。</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10</a:t>
            </a:fld>
            <a:endParaRPr kumimoji="1" lang="ja-JP" altLang="en-US"/>
          </a:p>
        </p:txBody>
      </p:sp>
    </p:spTree>
    <p:extLst>
      <p:ext uri="{BB962C8B-B14F-4D97-AF65-F5344CB8AC3E}">
        <p14:creationId xmlns:p14="http://schemas.microsoft.com/office/powerpoint/2010/main" val="2106705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hourglass</a:t>
            </a:r>
            <a:r>
              <a:rPr kumimoji="1" lang="ja-JP" altLang="en-US" dirty="0"/>
              <a:t>から</a:t>
            </a:r>
            <a:r>
              <a:rPr kumimoji="1" lang="en-US" altLang="ja-JP" dirty="0" err="1"/>
              <a:t>faekr</a:t>
            </a:r>
            <a:r>
              <a:rPr kumimoji="1" lang="ja-JP" altLang="en-US" dirty="0"/>
              <a:t>へのバージョン指定を</a:t>
            </a:r>
            <a:r>
              <a:rPr kumimoji="1" lang="en-US" altLang="ja-JP" dirty="0"/>
              <a:t>2.5.1</a:t>
            </a:r>
            <a:r>
              <a:rPr kumimoji="1" lang="ja-JP" altLang="en-US" dirty="0"/>
              <a:t>以上、</a:t>
            </a:r>
            <a:r>
              <a:rPr kumimoji="1" lang="en-US" altLang="ja-JP" dirty="0"/>
              <a:t>2.6</a:t>
            </a:r>
            <a:r>
              <a:rPr kumimoji="1" lang="ja-JP" altLang="en-US" dirty="0"/>
              <a:t>未満へ変更することで開発者は対応を行った。</a:t>
            </a:r>
            <a:endParaRPr kumimoji="1" lang="en-US" altLang="ja-JP" dirty="0"/>
          </a:p>
          <a:p>
            <a:r>
              <a:rPr kumimoji="1" lang="ja-JP" altLang="en-US" dirty="0"/>
              <a:t>以下の図は指定を変更することにより</a:t>
            </a:r>
            <a:r>
              <a:rPr kumimoji="1" lang="en-US" altLang="ja-JP" dirty="0"/>
              <a:t>faker</a:t>
            </a:r>
            <a:r>
              <a:rPr kumimoji="1" lang="ja-JP" altLang="en-US" dirty="0"/>
              <a:t>のバージョンが</a:t>
            </a:r>
            <a:r>
              <a:rPr kumimoji="1" lang="en-US" altLang="ja-JP" dirty="0"/>
              <a:t>2.15.1</a:t>
            </a:r>
            <a:r>
              <a:rPr kumimoji="1" lang="ja-JP" altLang="en-US" dirty="0"/>
              <a:t>に決定されさらに</a:t>
            </a:r>
            <a:r>
              <a:rPr kumimoji="1" lang="en-US" altLang="ja-JP" dirty="0"/>
              <a:t>i18n</a:t>
            </a:r>
            <a:r>
              <a:rPr kumimoji="1" lang="ja-JP" altLang="en-US" dirty="0"/>
              <a:t>のバージョンが</a:t>
            </a:r>
            <a:r>
              <a:rPr kumimoji="1" lang="en-US" altLang="ja-JP" dirty="0"/>
              <a:t>1.6.0</a:t>
            </a:r>
            <a:r>
              <a:rPr kumimoji="1" lang="ja-JP" altLang="en-US" dirty="0"/>
              <a:t>に定まり依存関係問題が解決した例である。</a:t>
            </a:r>
            <a:endParaRPr kumimoji="1" lang="en-US" altLang="ja-JP" dirty="0"/>
          </a:p>
          <a:p>
            <a:endParaRPr kumimoji="1" lang="en-US" altLang="ja-JP" dirty="0"/>
          </a:p>
          <a:p>
            <a:r>
              <a:rPr kumimoji="1" lang="ja-JP" altLang="en-US" dirty="0"/>
              <a:t>以上のように依存関係問題が起きていたとしても、そのバージョン指定のみを変更することで解決する可能性があることが分かる。</a:t>
            </a:r>
            <a:endParaRPr kumimoji="1" lang="en-US" altLang="ja-JP" dirty="0"/>
          </a:p>
          <a:p>
            <a:r>
              <a:rPr kumimoji="1" lang="ja-JP" altLang="en-US" dirty="0"/>
              <a:t>本研究ではこのような依存関係問題の解決を行います。</a:t>
            </a:r>
            <a:endParaRPr kumimoji="1" lang="en-US" altLang="ja-JP" dirty="0"/>
          </a:p>
          <a:p>
            <a:r>
              <a:rPr kumimoji="1" lang="ja-JP" altLang="en-US" dirty="0"/>
              <a:t>ここからは依存関係問題を扱った関連研究について紹介する。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11</a:t>
            </a:fld>
            <a:endParaRPr kumimoji="1" lang="ja-JP" altLang="en-US"/>
          </a:p>
        </p:txBody>
      </p:sp>
    </p:spTree>
    <p:extLst>
      <p:ext uri="{BB962C8B-B14F-4D97-AF65-F5344CB8AC3E}">
        <p14:creationId xmlns:p14="http://schemas.microsoft.com/office/powerpoint/2010/main" val="3614749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ここではソフトウェアの依存関係問題を取り扱った研究例</a:t>
            </a:r>
            <a:r>
              <a:rPr kumimoji="1" lang="en-US" altLang="ja-JP" dirty="0"/>
              <a:t>2</a:t>
            </a:r>
            <a:r>
              <a:rPr kumimoji="1" lang="ja-JP" altLang="en-US" dirty="0"/>
              <a:t>つについて紹介する。</a:t>
            </a:r>
            <a:br>
              <a:rPr kumimoji="1" lang="en-US" altLang="ja-JP" dirty="0"/>
            </a:br>
            <a:r>
              <a:rPr kumimoji="1" lang="ja-JP" altLang="en-US" dirty="0"/>
              <a:t>一つ目は</a:t>
            </a:r>
            <a:r>
              <a:rPr kumimoji="1" lang="en-US" altLang="ja-JP" dirty="0"/>
              <a:t>C#</a:t>
            </a:r>
            <a:r>
              <a:rPr kumimoji="1" lang="ja-JP" altLang="en-US" dirty="0"/>
              <a:t>を対象とした例である。</a:t>
            </a:r>
            <a:endParaRPr kumimoji="1" lang="en-US" altLang="ja-JP" dirty="0"/>
          </a:p>
          <a:p>
            <a:r>
              <a:rPr kumimoji="1" lang="ja-JP" altLang="en-US" dirty="0"/>
              <a:t>この例では</a:t>
            </a:r>
            <a:r>
              <a:rPr kumimoji="1" lang="en-US" altLang="ja-JP" dirty="0"/>
              <a:t>C#</a:t>
            </a:r>
            <a:r>
              <a:rPr kumimoji="1" lang="ja-JP" altLang="en-US" dirty="0"/>
              <a:t>開発者の依存関係問題解決プロセスを模倣する手法がとられていた。</a:t>
            </a:r>
            <a:endParaRPr kumimoji="1" lang="en-US" altLang="ja-JP" dirty="0"/>
          </a:p>
          <a:p>
            <a:r>
              <a:rPr kumimoji="1" lang="en-US" altLang="ja-JP" dirty="0"/>
              <a:t>2</a:t>
            </a:r>
            <a:r>
              <a:rPr kumimoji="1" lang="ja-JP" altLang="en-US" dirty="0"/>
              <a:t>つ目は</a:t>
            </a:r>
            <a:r>
              <a:rPr kumimoji="1" lang="en-US" altLang="ja-JP" dirty="0"/>
              <a:t>Python</a:t>
            </a:r>
            <a:r>
              <a:rPr kumimoji="1" lang="ja-JP" altLang="en-US" dirty="0"/>
              <a:t>を対象とした例である。</a:t>
            </a:r>
            <a:endParaRPr kumimoji="1" lang="en-US" altLang="ja-JP" dirty="0"/>
          </a:p>
          <a:p>
            <a:r>
              <a:rPr kumimoji="1" lang="ja-JP" altLang="en-US" dirty="0"/>
              <a:t>この例では</a:t>
            </a:r>
            <a:r>
              <a:rPr kumimoji="1" lang="en-US" altLang="ja-JP" dirty="0"/>
              <a:t>Python</a:t>
            </a:r>
            <a:r>
              <a:rPr kumimoji="1" lang="ja-JP" altLang="en-US" dirty="0"/>
              <a:t>公式のインストールルールを考慮したヒューリスティックアルゴリズムによって依存関係解決がされていた。</a:t>
            </a:r>
            <a:endParaRPr kumimoji="1" lang="en-US" altLang="ja-JP" dirty="0"/>
          </a:p>
          <a:p>
            <a:r>
              <a:rPr kumimoji="1" lang="ja-JP" altLang="en-US" dirty="0"/>
              <a:t>以上の</a:t>
            </a:r>
            <a:r>
              <a:rPr kumimoji="1" lang="en-US" altLang="ja-JP" dirty="0"/>
              <a:t>2</a:t>
            </a:r>
            <a:r>
              <a:rPr kumimoji="1" lang="ja-JP" altLang="en-US" dirty="0"/>
              <a:t>つの手法は</a:t>
            </a:r>
            <a:r>
              <a:rPr kumimoji="1" lang="en-US" altLang="ja-JP" dirty="0"/>
              <a:t>C#</a:t>
            </a:r>
            <a:r>
              <a:rPr kumimoji="1" lang="ja-JP" altLang="en-US" dirty="0"/>
              <a:t>や</a:t>
            </a:r>
            <a:r>
              <a:rPr kumimoji="1" lang="en-US" altLang="ja-JP" dirty="0"/>
              <a:t>Python</a:t>
            </a:r>
            <a:r>
              <a:rPr kumimoji="1" lang="ja-JP" altLang="en-US" dirty="0"/>
              <a:t>に適した手法であるため</a:t>
            </a:r>
            <a:r>
              <a:rPr kumimoji="1" lang="en-US" altLang="ja-JP" dirty="0"/>
              <a:t>Ruby</a:t>
            </a:r>
            <a:r>
              <a:rPr kumimoji="1" lang="ja-JP" altLang="en-US" dirty="0"/>
              <a:t>、</a:t>
            </a:r>
            <a:r>
              <a:rPr kumimoji="1" lang="en-US" altLang="ja-JP" dirty="0"/>
              <a:t>Redmine</a:t>
            </a:r>
            <a:r>
              <a:rPr kumimoji="1" lang="ja-JP" altLang="en-US" dirty="0"/>
              <a:t>に適した依存関係解析手法が必要とされている。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12</a:t>
            </a:fld>
            <a:endParaRPr kumimoji="1" lang="ja-JP" altLang="en-US"/>
          </a:p>
        </p:txBody>
      </p:sp>
    </p:spTree>
    <p:extLst>
      <p:ext uri="{BB962C8B-B14F-4D97-AF65-F5344CB8AC3E}">
        <p14:creationId xmlns:p14="http://schemas.microsoft.com/office/powerpoint/2010/main" val="3381100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ここまで、</a:t>
            </a:r>
            <a:r>
              <a:rPr kumimoji="1" lang="en-US" altLang="ja-JP" dirty="0"/>
              <a:t>Redmine</a:t>
            </a:r>
            <a:r>
              <a:rPr kumimoji="1" lang="ja-JP" altLang="en-US" dirty="0"/>
              <a:t>の依存関係や関連研究について紹介した　それにより、</a:t>
            </a:r>
            <a:endParaRPr kumimoji="1" lang="en-US" altLang="ja-JP" dirty="0"/>
          </a:p>
          <a:p>
            <a:r>
              <a:rPr kumimoji="1" lang="en-US" altLang="ja-JP" dirty="0"/>
              <a:t>Remine</a:t>
            </a:r>
            <a:r>
              <a:rPr kumimoji="1" lang="ja-JP" altLang="en-US" dirty="0"/>
              <a:t>プラグインや</a:t>
            </a:r>
            <a:r>
              <a:rPr kumimoji="1" lang="en-US" altLang="ja-JP" dirty="0"/>
              <a:t>Ruby</a:t>
            </a:r>
            <a:r>
              <a:rPr kumimoji="1" lang="ja-JP" altLang="en-US" dirty="0"/>
              <a:t>ライブラリの依存関係や</a:t>
            </a:r>
            <a:r>
              <a:rPr kumimoji="1" lang="en-US" altLang="ja-JP" dirty="0"/>
              <a:t>Ruby</a:t>
            </a:r>
            <a:r>
              <a:rPr kumimoji="1" lang="ja-JP" altLang="en-US" dirty="0"/>
              <a:t>言語を考慮した手法が必要であることが分かった。</a:t>
            </a:r>
            <a:endParaRPr kumimoji="1" lang="en-US" altLang="ja-JP" dirty="0"/>
          </a:p>
          <a:p>
            <a:r>
              <a:rPr kumimoji="1" lang="ja-JP" altLang="en-US" dirty="0"/>
              <a:t>そこで本研究では、静的解析を持ちいたプラグインとライブラリの依存関係の解析と論理ソルバーを用いた手法を提案する。</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13</a:t>
            </a:fld>
            <a:endParaRPr kumimoji="1" lang="ja-JP" altLang="en-US"/>
          </a:p>
        </p:txBody>
      </p:sp>
    </p:spTree>
    <p:extLst>
      <p:ext uri="{BB962C8B-B14F-4D97-AF65-F5344CB8AC3E}">
        <p14:creationId xmlns:p14="http://schemas.microsoft.com/office/powerpoint/2010/main" val="42639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以下の図は手法の概要である。</a:t>
            </a:r>
            <a:endParaRPr kumimoji="1" lang="en-US" altLang="ja-JP" dirty="0"/>
          </a:p>
          <a:p>
            <a:r>
              <a:rPr kumimoji="1" lang="ja-JP" altLang="en-US" dirty="0"/>
              <a:t>前処理では、事前にプラグインの互換性や、ライブラリ間の互換性についてのスコアをバージョンごとに算出し、その結果をデータベースに保存しておく、</a:t>
            </a:r>
            <a:endParaRPr kumimoji="1" lang="en-US" altLang="ja-JP" dirty="0"/>
          </a:p>
          <a:p>
            <a:r>
              <a:rPr kumimoji="1" lang="ja-JP" altLang="en-US" dirty="0"/>
              <a:t>本処理では、利用したいプラグインのリストを与え依存するライブラリとの互換性に関するスコアを取得する。</a:t>
            </a:r>
            <a:endParaRPr kumimoji="1" lang="en-US" altLang="ja-JP" dirty="0"/>
          </a:p>
          <a:p>
            <a:r>
              <a:rPr kumimoji="1" lang="ja-JP" altLang="en-US" dirty="0"/>
              <a:t>そのスコアの平均値が最大化するような、バージョン組み合わせをソルバーで求めることで、より実行可能性の高いバージョン組み合わせを取得することができる。</a:t>
            </a:r>
            <a:endParaRPr kumimoji="1" lang="en-US" altLang="ja-JP" dirty="0"/>
          </a:p>
          <a:p>
            <a:r>
              <a:rPr kumimoji="1" lang="ja-JP" altLang="en-US" dirty="0"/>
              <a:t>ここからは前処理１、２、本処理の順で紹介をします。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14</a:t>
            </a:fld>
            <a:endParaRPr kumimoji="1" lang="ja-JP" altLang="en-US"/>
          </a:p>
        </p:txBody>
      </p:sp>
    </p:spTree>
    <p:extLst>
      <p:ext uri="{BB962C8B-B14F-4D97-AF65-F5344CB8AC3E}">
        <p14:creationId xmlns:p14="http://schemas.microsoft.com/office/powerpoint/2010/main" val="15026550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前処理１では、プラグインとライブラリ間の各バージョンについて互換性評価値というスコアを求めて</a:t>
            </a:r>
            <a:r>
              <a:rPr kumimoji="1" lang="en-US" altLang="ja-JP" dirty="0"/>
              <a:t>BD</a:t>
            </a:r>
            <a:r>
              <a:rPr kumimoji="1" lang="ja-JP" altLang="en-US" dirty="0"/>
              <a:t>に保存する。</a:t>
            </a:r>
            <a:endParaRPr kumimoji="1" lang="en-US" altLang="ja-JP" dirty="0"/>
          </a:p>
          <a:p>
            <a:r>
              <a:rPr kumimoji="1" lang="ja-JP" altLang="en-US" dirty="0"/>
              <a:t>時間の都合上前処理</a:t>
            </a:r>
            <a:r>
              <a:rPr kumimoji="1" lang="en-US" altLang="ja-JP" dirty="0"/>
              <a:t>1</a:t>
            </a:r>
            <a:r>
              <a:rPr kumimoji="1" lang="ja-JP" altLang="en-US" dirty="0"/>
              <a:t>の詳細は省略します。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15</a:t>
            </a:fld>
            <a:endParaRPr kumimoji="1" lang="ja-JP" altLang="en-US"/>
          </a:p>
        </p:txBody>
      </p:sp>
    </p:spTree>
    <p:extLst>
      <p:ext uri="{BB962C8B-B14F-4D97-AF65-F5344CB8AC3E}">
        <p14:creationId xmlns:p14="http://schemas.microsoft.com/office/powerpoint/2010/main" val="1766628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Gemfile</a:t>
            </a:r>
            <a:r>
              <a:rPr kumimoji="1" lang="ja-JP" altLang="en-US" dirty="0"/>
              <a:t>は</a:t>
            </a:r>
            <a:r>
              <a:rPr kumimoji="1" lang="en-US" altLang="ja-JP" dirty="0"/>
              <a:t>Ruby</a:t>
            </a:r>
            <a:r>
              <a:rPr kumimoji="1" lang="ja-JP" altLang="en-US" dirty="0"/>
              <a:t>のソフトウェアが依存するライブラリとバージョン制約が書かれたファイルである。</a:t>
            </a:r>
            <a:endParaRPr kumimoji="1" lang="en-US" altLang="ja-JP" dirty="0"/>
          </a:p>
          <a:p>
            <a:r>
              <a:rPr kumimoji="1" lang="ja-JP" altLang="en-US" dirty="0"/>
              <a:t>このようなファイルを解析することで、プラグイン</a:t>
            </a:r>
            <a:r>
              <a:rPr kumimoji="1" lang="en-US" altLang="ja-JP" dirty="0"/>
              <a:t>-</a:t>
            </a:r>
            <a:r>
              <a:rPr kumimoji="1" lang="ja-JP" altLang="en-US" dirty="0"/>
              <a:t>ライブラリ互換性評価値を算出します。</a:t>
            </a:r>
            <a:endParaRPr kumimoji="1" lang="en-US" altLang="ja-JP" dirty="0"/>
          </a:p>
          <a:p>
            <a:endParaRPr kumimoji="1" lang="en-US" altLang="ja-JP" dirty="0"/>
          </a:p>
          <a:p>
            <a:r>
              <a:rPr kumimoji="1" lang="ja-JP" altLang="en-US" dirty="0"/>
              <a:t>以下の抜き出された行は依存するライブラリとして</a:t>
            </a:r>
            <a:r>
              <a:rPr kumimoji="1" lang="en-US" altLang="ja-JP" dirty="0" err="1"/>
              <a:t>coffeee</a:t>
            </a:r>
            <a:r>
              <a:rPr kumimoji="1" lang="en-US" altLang="ja-JP" dirty="0"/>
              <a:t>-script</a:t>
            </a:r>
            <a:r>
              <a:rPr kumimoji="1" lang="ja-JP" altLang="en-US" dirty="0"/>
              <a:t>、バージョン制約として</a:t>
            </a:r>
            <a:r>
              <a:rPr kumimoji="1" lang="en-US" altLang="ja-JP" dirty="0"/>
              <a:t>2.4.1</a:t>
            </a:r>
            <a:r>
              <a:rPr kumimoji="1" lang="ja-JP" altLang="en-US" dirty="0"/>
              <a:t>以上、</a:t>
            </a:r>
            <a:r>
              <a:rPr kumimoji="1" lang="en-US" altLang="ja-JP" dirty="0"/>
              <a:t>2.4.2</a:t>
            </a:r>
            <a:r>
              <a:rPr kumimoji="1" lang="ja-JP" altLang="en-US" dirty="0"/>
              <a:t>未満が指定されている例です。</a:t>
            </a:r>
            <a:endParaRPr kumimoji="1" lang="en-US" altLang="ja-JP" dirty="0"/>
          </a:p>
          <a:p>
            <a:r>
              <a:rPr kumimoji="1" lang="ja-JP" altLang="en-US" dirty="0"/>
              <a:t>次にプラグインーライブラリ互換性評価値、について紹介します。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16</a:t>
            </a:fld>
            <a:endParaRPr kumimoji="1" lang="ja-JP" altLang="en-US"/>
          </a:p>
        </p:txBody>
      </p:sp>
    </p:spTree>
    <p:extLst>
      <p:ext uri="{BB962C8B-B14F-4D97-AF65-F5344CB8AC3E}">
        <p14:creationId xmlns:p14="http://schemas.microsoft.com/office/powerpoint/2010/main" val="2381627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プラグインーライブラリ互換性評価値とは、プラグインとライブラリ間の依存関係について評価した値のことです。</a:t>
            </a:r>
            <a:endParaRPr kumimoji="1" lang="en-US" altLang="ja-JP" dirty="0"/>
          </a:p>
          <a:p>
            <a:r>
              <a:rPr kumimoji="1" lang="ja-JP" altLang="en-US" dirty="0"/>
              <a:t>この値は先ほど紹介した</a:t>
            </a:r>
            <a:r>
              <a:rPr kumimoji="1" lang="en-US" altLang="ja-JP" dirty="0" err="1"/>
              <a:t>Gemfile</a:t>
            </a:r>
            <a:r>
              <a:rPr kumimoji="1" lang="ja-JP" altLang="en-US" dirty="0"/>
              <a:t>と利用可能なライブラリのバージョン、に対する解析で求まります。</a:t>
            </a:r>
            <a:endParaRPr kumimoji="1" lang="en-US" altLang="ja-JP" dirty="0"/>
          </a:p>
          <a:p>
            <a:r>
              <a:rPr kumimoji="1" lang="ja-JP" altLang="en-US" dirty="0"/>
              <a:t>与えられる値としては、互換性のあるバージョン組み合わせには１、</a:t>
            </a:r>
            <a:endParaRPr kumimoji="1" lang="en-US" altLang="ja-JP" dirty="0"/>
          </a:p>
          <a:p>
            <a:r>
              <a:rPr kumimoji="1" lang="ja-JP" altLang="en-US" dirty="0"/>
              <a:t>　　　　　　　　　　　　　互換性のないバージョン組み合わせには０、が割り当てられます。</a:t>
            </a:r>
            <a:endParaRPr kumimoji="1" lang="en-US" altLang="ja-JP" dirty="0"/>
          </a:p>
          <a:p>
            <a:r>
              <a:rPr kumimoji="1" lang="ja-JP" altLang="en-US" dirty="0"/>
              <a:t>ここからはステップ</a:t>
            </a:r>
            <a:r>
              <a:rPr kumimoji="1" lang="en-US" altLang="ja-JP" dirty="0"/>
              <a:t>1-1</a:t>
            </a:r>
            <a:r>
              <a:rPr kumimoji="1" lang="ja-JP" altLang="en-US" dirty="0"/>
              <a:t>の入出力について紹介します。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17</a:t>
            </a:fld>
            <a:endParaRPr kumimoji="1" lang="ja-JP" altLang="en-US"/>
          </a:p>
        </p:txBody>
      </p:sp>
    </p:spTree>
    <p:extLst>
      <p:ext uri="{BB962C8B-B14F-4D97-AF65-F5344CB8AC3E}">
        <p14:creationId xmlns:p14="http://schemas.microsoft.com/office/powerpoint/2010/main" val="441271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ここではプラグインである、</a:t>
            </a:r>
            <a:r>
              <a:rPr kumimoji="1" lang="en-US" altLang="ja-JP" dirty="0"/>
              <a:t>redmine_hourglass1.1.0</a:t>
            </a:r>
            <a:r>
              <a:rPr kumimoji="1" lang="ja-JP" altLang="en-US" dirty="0"/>
              <a:t>と、ライブラリである</a:t>
            </a:r>
            <a:r>
              <a:rPr kumimoji="1" lang="en-US" altLang="ja-JP" dirty="0"/>
              <a:t>coffee-script</a:t>
            </a:r>
            <a:r>
              <a:rPr kumimoji="1" lang="ja-JP" altLang="en-US" dirty="0"/>
              <a:t>の</a:t>
            </a:r>
            <a:endParaRPr kumimoji="1" lang="en-US" altLang="ja-JP" dirty="0"/>
          </a:p>
          <a:p>
            <a:r>
              <a:rPr kumimoji="1" lang="ja-JP" altLang="en-US" dirty="0"/>
              <a:t>プラグインーライブラリ互換性評価値の算出例について紹介します。</a:t>
            </a:r>
            <a:endParaRPr kumimoji="1" lang="en-US" altLang="ja-JP" dirty="0"/>
          </a:p>
          <a:p>
            <a:r>
              <a:rPr kumimoji="1" lang="ja-JP" altLang="en-US" dirty="0"/>
              <a:t>ここで、</a:t>
            </a:r>
            <a:endParaRPr kumimoji="1" lang="en-US" altLang="ja-JP" dirty="0"/>
          </a:p>
          <a:p>
            <a:r>
              <a:rPr kumimoji="1" lang="en-US" altLang="ja-JP" dirty="0" err="1"/>
              <a:t>gemfile</a:t>
            </a:r>
            <a:r>
              <a:rPr kumimoji="1" lang="ja-JP" altLang="en-US" dirty="0"/>
              <a:t>中の</a:t>
            </a:r>
            <a:r>
              <a:rPr kumimoji="1" lang="en-US" altLang="ja-JP" dirty="0"/>
              <a:t>coffee-script</a:t>
            </a:r>
            <a:r>
              <a:rPr kumimoji="1" lang="ja-JP" altLang="en-US" dirty="0"/>
              <a:t>に関する依存関係を記述した部分と、</a:t>
            </a:r>
            <a:endParaRPr kumimoji="1" lang="en-US" altLang="ja-JP" dirty="0"/>
          </a:p>
          <a:p>
            <a:r>
              <a:rPr kumimoji="1" lang="en-US" altLang="ja-JP" dirty="0"/>
              <a:t>coffee-script</a:t>
            </a:r>
            <a:r>
              <a:rPr kumimoji="1" lang="ja-JP" altLang="en-US" dirty="0"/>
              <a:t>の利用可能なバージョンが与えられたとします。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18</a:t>
            </a:fld>
            <a:endParaRPr kumimoji="1" lang="ja-JP" altLang="en-US"/>
          </a:p>
        </p:txBody>
      </p:sp>
    </p:spTree>
    <p:extLst>
      <p:ext uri="{BB962C8B-B14F-4D97-AF65-F5344CB8AC3E}">
        <p14:creationId xmlns:p14="http://schemas.microsoft.com/office/powerpoint/2010/main" val="333722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Redmine</a:t>
            </a:r>
            <a:r>
              <a:rPr lang="ja-JP" altLang="en-US" dirty="0"/>
              <a:t>とはプロジェクト管理用の</a:t>
            </a:r>
            <a:r>
              <a:rPr lang="en-US" altLang="ja-JP" dirty="0"/>
              <a:t>OSS</a:t>
            </a:r>
            <a:r>
              <a:rPr lang="ja-JP" altLang="en-US" dirty="0"/>
              <a:t>であり</a:t>
            </a:r>
            <a:endParaRPr lang="en-US" altLang="ja-JP" dirty="0"/>
          </a:p>
          <a:p>
            <a:r>
              <a:rPr lang="ja-JP" altLang="en-US" dirty="0"/>
              <a:t>様々な企業などで主にソフトウェア開発で利用されている。</a:t>
            </a:r>
            <a:endParaRPr lang="en-US" altLang="ja-JP" dirty="0"/>
          </a:p>
          <a:p>
            <a:endParaRPr lang="en-US" altLang="ja-JP" dirty="0"/>
          </a:p>
          <a:p>
            <a:endParaRPr lang="en-US" altLang="ja-JP" dirty="0"/>
          </a:p>
          <a:p>
            <a:r>
              <a:rPr lang="en-US" altLang="ja-JP" dirty="0"/>
              <a:t>##########################</a:t>
            </a:r>
          </a:p>
          <a:p>
            <a:r>
              <a:rPr lang="en-US" altLang="ja-JP" dirty="0"/>
              <a:t>Redmine</a:t>
            </a:r>
            <a:r>
              <a:rPr lang="ja-JP" altLang="en-US" dirty="0"/>
              <a:t>とはプロジェクト管理用の</a:t>
            </a:r>
            <a:r>
              <a:rPr lang="en-US" altLang="ja-JP" dirty="0"/>
              <a:t>OSS</a:t>
            </a:r>
          </a:p>
          <a:p>
            <a:pPr lvl="1"/>
            <a:r>
              <a:rPr kumimoji="1" lang="ja-JP" altLang="en-US" dirty="0"/>
              <a:t>主にソフトウェア開発などで利用されている</a:t>
            </a:r>
            <a:endParaRPr kumimoji="1" lang="en-US" altLang="ja-JP" dirty="0"/>
          </a:p>
          <a:p>
            <a:pPr lvl="1"/>
            <a:r>
              <a:rPr lang="ja-JP" altLang="en-US" dirty="0"/>
              <a:t>様々な企業で採用されている</a:t>
            </a:r>
            <a:endParaRPr lang="en-US" altLang="ja-JP" dirty="0"/>
          </a:p>
          <a:p>
            <a:r>
              <a:rPr kumimoji="1" lang="en-US" altLang="ja-JP" dirty="0"/>
              <a:t>Redmine</a:t>
            </a:r>
            <a:r>
              <a:rPr kumimoji="1" lang="ja-JP" altLang="en-US" dirty="0"/>
              <a:t>の主な機能</a:t>
            </a:r>
            <a:endParaRPr kumimoji="1" lang="en-US" altLang="ja-JP" dirty="0"/>
          </a:p>
          <a:p>
            <a:pPr lvl="1"/>
            <a:r>
              <a:rPr kumimoji="1" lang="ja-JP" altLang="en-US" dirty="0"/>
              <a:t>チケット：</a:t>
            </a:r>
            <a:r>
              <a:rPr lang="ja-JP" altLang="en-US" dirty="0"/>
              <a:t>ソフトウェア開発で頻繁に利用されるタスク管理機能</a:t>
            </a:r>
            <a:endParaRPr lang="en-US" altLang="ja-JP" dirty="0"/>
          </a:p>
          <a:p>
            <a:pPr lvl="1"/>
            <a:r>
              <a:rPr kumimoji="1" lang="ja-JP" altLang="en-US" dirty="0"/>
              <a:t>ガントチャート</a:t>
            </a:r>
            <a:r>
              <a:rPr lang="ja-JP" altLang="en-US" dirty="0"/>
              <a:t>：作業スケジュールを可視化する機能</a:t>
            </a:r>
            <a:endParaRPr lang="en-US" altLang="ja-JP" dirty="0"/>
          </a:p>
          <a:p>
            <a:pPr lvl="1"/>
            <a:r>
              <a:rPr lang="en-US" altLang="ja-JP" dirty="0"/>
              <a:t>Wiki</a:t>
            </a:r>
            <a:r>
              <a:rPr lang="ja-JP" altLang="en-US" dirty="0"/>
              <a:t>：ナレッジ、文書の共有機能</a:t>
            </a:r>
            <a:endParaRPr lang="en-US" altLang="ja-JP" dirty="0"/>
          </a:p>
          <a:p>
            <a:r>
              <a:rPr lang="ja-JP" altLang="en-US" dirty="0"/>
              <a:t>プラグインの追加</a:t>
            </a:r>
            <a:endParaRPr lang="en-US" altLang="ja-JP" dirty="0"/>
          </a:p>
          <a:p>
            <a:pPr lvl="1"/>
            <a:r>
              <a:rPr lang="ja-JP" altLang="en-US" dirty="0"/>
              <a:t>さらなる機能の追加</a:t>
            </a:r>
            <a:endParaRPr kumimoji="1" lang="ja-JP" altLang="en-US"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a:t>
            </a:fld>
            <a:endParaRPr kumimoji="1" lang="ja-JP" altLang="en-US"/>
          </a:p>
        </p:txBody>
      </p:sp>
    </p:spTree>
    <p:extLst>
      <p:ext uri="{BB962C8B-B14F-4D97-AF65-F5344CB8AC3E}">
        <p14:creationId xmlns:p14="http://schemas.microsoft.com/office/powerpoint/2010/main" val="3635086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a:t>
            </a:r>
            <a:r>
              <a:rPr kumimoji="1" lang="en-US" altLang="ja-JP" dirty="0"/>
              <a:t>~&gt;2.4.1</a:t>
            </a:r>
            <a:r>
              <a:rPr kumimoji="1" lang="ja-JP" altLang="en-US" dirty="0"/>
              <a:t>はバージョン</a:t>
            </a:r>
            <a:r>
              <a:rPr kumimoji="1" lang="en-US" altLang="ja-JP" dirty="0"/>
              <a:t>2.4.1</a:t>
            </a:r>
            <a:r>
              <a:rPr kumimoji="1" lang="ja-JP" altLang="en-US" dirty="0"/>
              <a:t>以上</a:t>
            </a:r>
            <a:r>
              <a:rPr kumimoji="1" lang="en-US" altLang="ja-JP" dirty="0"/>
              <a:t>2.4.2</a:t>
            </a:r>
            <a:r>
              <a:rPr kumimoji="1" lang="ja-JP" altLang="en-US" dirty="0"/>
              <a:t>未満を必要としているというバージョン制約である。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19</a:t>
            </a:fld>
            <a:endParaRPr kumimoji="1" lang="ja-JP" altLang="en-US"/>
          </a:p>
        </p:txBody>
      </p:sp>
    </p:spTree>
    <p:extLst>
      <p:ext uri="{BB962C8B-B14F-4D97-AF65-F5344CB8AC3E}">
        <p14:creationId xmlns:p14="http://schemas.microsoft.com/office/powerpoint/2010/main" val="14700673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この二つを用いて</a:t>
            </a:r>
            <a:r>
              <a:rPr kumimoji="1" lang="en-US" altLang="ja-JP" dirty="0"/>
              <a:t>redmine_hourglass1.1.0</a:t>
            </a:r>
            <a:r>
              <a:rPr kumimoji="1" lang="ja-JP" altLang="en-US" dirty="0"/>
              <a:t>と、</a:t>
            </a:r>
            <a:endParaRPr kumimoji="1" lang="en-US" altLang="ja-JP" dirty="0"/>
          </a:p>
          <a:p>
            <a:r>
              <a:rPr kumimoji="1" lang="en-US" altLang="ja-JP" dirty="0"/>
              <a:t>coffee-script</a:t>
            </a:r>
            <a:r>
              <a:rPr kumimoji="1" lang="ja-JP" altLang="en-US" dirty="0"/>
              <a:t>の各バージョンにおけるプラグインライブラーライブラリ互換性評価値は、</a:t>
            </a:r>
            <a:endParaRPr kumimoji="1" lang="en-US" altLang="ja-JP" dirty="0"/>
          </a:p>
          <a:p>
            <a:r>
              <a:rPr kumimoji="1" lang="en-US" altLang="ja-JP" dirty="0"/>
              <a:t>coffee-script</a:t>
            </a:r>
            <a:r>
              <a:rPr kumimoji="1" lang="ja-JP" altLang="en-US" dirty="0"/>
              <a:t>が</a:t>
            </a:r>
            <a:r>
              <a:rPr kumimoji="1" lang="en-US" altLang="ja-JP" dirty="0"/>
              <a:t>2.4.0</a:t>
            </a:r>
            <a:r>
              <a:rPr kumimoji="1" lang="ja-JP" altLang="en-US" dirty="0"/>
              <a:t>までの場合は互換性評価値０、</a:t>
            </a:r>
            <a:r>
              <a:rPr kumimoji="1" lang="en-US" altLang="ja-JP" dirty="0"/>
              <a:t>2.4.1</a:t>
            </a:r>
            <a:r>
              <a:rPr kumimoji="1" lang="ja-JP" altLang="en-US" dirty="0"/>
              <a:t>のみ場合は１と判定される。</a:t>
            </a:r>
            <a:endParaRPr kumimoji="1" lang="en-US" altLang="ja-JP" dirty="0"/>
          </a:p>
          <a:p>
            <a:r>
              <a:rPr kumimoji="1" lang="ja-JP" altLang="en-US" dirty="0"/>
              <a:t>このようにプラグインとライブラリの互換性に関する評価を行います。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20</a:t>
            </a:fld>
            <a:endParaRPr kumimoji="1" lang="ja-JP" altLang="en-US"/>
          </a:p>
        </p:txBody>
      </p:sp>
    </p:spTree>
    <p:extLst>
      <p:ext uri="{BB962C8B-B14F-4D97-AF65-F5344CB8AC3E}">
        <p14:creationId xmlns:p14="http://schemas.microsoft.com/office/powerpoint/2010/main" val="30320034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ここからは前処理</a:t>
            </a:r>
            <a:r>
              <a:rPr kumimoji="1" lang="en-US" altLang="ja-JP" dirty="0"/>
              <a:t>2</a:t>
            </a:r>
            <a:r>
              <a:rPr kumimoji="1" lang="ja-JP" altLang="en-US" dirty="0"/>
              <a:t>のライブラリ互換性評価について紹介する。</a:t>
            </a:r>
            <a:endParaRPr kumimoji="1" lang="en-US" altLang="ja-JP" dirty="0"/>
          </a:p>
          <a:p>
            <a:r>
              <a:rPr kumimoji="1" lang="ja-JP" altLang="en-US" dirty="0"/>
              <a:t>ライブラリ互換性評価では、依存関係にあるライブラリ同士の各バージョンについて、</a:t>
            </a:r>
            <a:endParaRPr kumimoji="1" lang="en-US" altLang="ja-JP" dirty="0"/>
          </a:p>
          <a:p>
            <a:r>
              <a:rPr kumimoji="1" lang="ja-JP" altLang="en-US" dirty="0"/>
              <a:t>総当たりでソースコードを解析することで、互換性評価値というスコアを求め、</a:t>
            </a:r>
            <a:endParaRPr kumimoji="1" lang="en-US" altLang="ja-JP" dirty="0"/>
          </a:p>
          <a:p>
            <a:r>
              <a:rPr kumimoji="1" lang="ja-JP" altLang="en-US" dirty="0"/>
              <a:t>それをデータベースに保存します。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21</a:t>
            </a:fld>
            <a:endParaRPr kumimoji="1" lang="ja-JP" altLang="en-US"/>
          </a:p>
        </p:txBody>
      </p:sp>
    </p:spTree>
    <p:extLst>
      <p:ext uri="{BB962C8B-B14F-4D97-AF65-F5344CB8AC3E}">
        <p14:creationId xmlns:p14="http://schemas.microsoft.com/office/powerpoint/2010/main" val="30749742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ここで互換性評価値について紹介します。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互換性評価値とは</a:t>
            </a:r>
            <a:r>
              <a:rPr lang="ja-JP" altLang="en-US" dirty="0"/>
              <a:t>依存関係にあるプラグインやライブラリの互換性をそれぞれのバージョンについて総当たりで評価した値</a:t>
            </a:r>
            <a:endParaRPr lang="en-US" altLang="ja-JP" dirty="0"/>
          </a:p>
          <a:p>
            <a:endParaRPr kumimoji="1" lang="en-US" altLang="ja-JP" dirty="0"/>
          </a:p>
          <a:p>
            <a:r>
              <a:rPr kumimoji="1" lang="ja-JP" altLang="en-US" dirty="0"/>
              <a:t>プラグインーライブラリ間の互換性評価値は０か１で与えられ、</a:t>
            </a:r>
            <a:endParaRPr kumimoji="1" lang="en-US" altLang="ja-JP" dirty="0"/>
          </a:p>
          <a:p>
            <a:r>
              <a:rPr kumimoji="1" lang="ja-JP" altLang="en-US" dirty="0"/>
              <a:t>ライブラリーライブラリ互換性評価値は最大１を取る小数が与えられます。</a:t>
            </a:r>
            <a:endParaRPr kumimoji="1" lang="en-US" altLang="ja-JP" dirty="0"/>
          </a:p>
          <a:p>
            <a:r>
              <a:rPr kumimoji="1" lang="ja-JP" altLang="en-US" dirty="0"/>
              <a:t>この値は、互換性に関する評価が高いほど大きな値をとります。</a:t>
            </a:r>
            <a:endParaRPr kumimoji="1" lang="en-US" altLang="ja-JP" dirty="0"/>
          </a:p>
          <a:p>
            <a:endParaRPr kumimoji="1" lang="en-US" altLang="ja-JP" dirty="0"/>
          </a:p>
          <a:p>
            <a:r>
              <a:rPr kumimoji="1" lang="ja-JP" altLang="en-US" dirty="0"/>
              <a:t>その理由としましては。依存関係問題で紹介した事例、静的なバージョン指定に従ったインストールでは解決不可能となるような事例においても、</a:t>
            </a:r>
            <a:endParaRPr kumimoji="1" lang="en-US" altLang="ja-JP" dirty="0"/>
          </a:p>
          <a:p>
            <a:r>
              <a:rPr kumimoji="1" lang="ja-JP" altLang="en-US" dirty="0"/>
              <a:t>可能な限り実行可能性が高いと考えられるバージョン組み合わせを探索するためです。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22</a:t>
            </a:fld>
            <a:endParaRPr kumimoji="1" lang="ja-JP" altLang="en-US"/>
          </a:p>
        </p:txBody>
      </p:sp>
    </p:spTree>
    <p:extLst>
      <p:ext uri="{BB962C8B-B14F-4D97-AF65-F5344CB8AC3E}">
        <p14:creationId xmlns:p14="http://schemas.microsoft.com/office/powerpoint/2010/main" val="463119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ここではライブラリ互換性評価の入出力例について紹介します。架空のライブラリ</a:t>
            </a:r>
            <a:r>
              <a:rPr kumimoji="1" lang="en-US" altLang="ja-JP" dirty="0"/>
              <a:t>A</a:t>
            </a:r>
            <a:r>
              <a:rPr kumimoji="1" lang="ja-JP" altLang="en-US" dirty="0"/>
              <a:t>とライブラリ</a:t>
            </a:r>
            <a:r>
              <a:rPr kumimoji="1" lang="en-US" altLang="ja-JP" dirty="0"/>
              <a:t>B</a:t>
            </a:r>
            <a:r>
              <a:rPr kumimoji="1" lang="ja-JP" altLang="en-US" dirty="0"/>
              <a:t>を用いて紹介します。</a:t>
            </a:r>
            <a:endParaRPr kumimoji="1" lang="en-US" altLang="ja-JP" dirty="0"/>
          </a:p>
          <a:p>
            <a:r>
              <a:rPr kumimoji="1" lang="ja-JP" altLang="en-US" dirty="0"/>
              <a:t>入力としてライブラリ</a:t>
            </a:r>
            <a:r>
              <a:rPr kumimoji="1" lang="en-US" altLang="ja-JP" dirty="0"/>
              <a:t>A</a:t>
            </a:r>
            <a:r>
              <a:rPr kumimoji="1" lang="ja-JP" altLang="en-US" dirty="0"/>
              <a:t>とライブラリ</a:t>
            </a:r>
            <a:r>
              <a:rPr kumimoji="1" lang="en-US" altLang="ja-JP" dirty="0"/>
              <a:t>B</a:t>
            </a:r>
            <a:r>
              <a:rPr kumimoji="1" lang="ja-JP" altLang="en-US" dirty="0"/>
              <a:t>の各バージョンを与えると、依存元、依存先ライブラリの各バージョンについて</a:t>
            </a:r>
            <a:endParaRPr kumimoji="1" lang="en-US" altLang="ja-JP" dirty="0"/>
          </a:p>
          <a:p>
            <a:r>
              <a:rPr kumimoji="1" lang="ja-JP" altLang="en-US" dirty="0"/>
              <a:t>総当たりで互換性評価値を求めることで表のような出力値をデータベースに保存します。</a:t>
            </a:r>
            <a:endParaRPr kumimoji="1" lang="en-US" altLang="ja-JP" dirty="0"/>
          </a:p>
          <a:p>
            <a:r>
              <a:rPr kumimoji="1" lang="ja-JP" altLang="en-US" dirty="0"/>
              <a:t>ライブラリーライブラリ互換性評価値は依存元ライブラリが呼び出す</a:t>
            </a:r>
            <a:r>
              <a:rPr kumimoji="1" lang="en-US" altLang="ja-JP" dirty="0"/>
              <a:t>API</a:t>
            </a:r>
            <a:r>
              <a:rPr kumimoji="1" lang="ja-JP" altLang="en-US" dirty="0"/>
              <a:t>のうちいくつを依存先ライブラリが保持しているかを判定することで算出します。</a:t>
            </a:r>
            <a:endParaRPr kumimoji="1" lang="en-US" altLang="ja-JP" dirty="0"/>
          </a:p>
          <a:p>
            <a:r>
              <a:rPr kumimoji="1" lang="ja-JP" altLang="en-US" dirty="0"/>
              <a:t>ここからは本処理について紹介します。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23</a:t>
            </a:fld>
            <a:endParaRPr kumimoji="1" lang="ja-JP" altLang="en-US"/>
          </a:p>
        </p:txBody>
      </p:sp>
    </p:spTree>
    <p:extLst>
      <p:ext uri="{BB962C8B-B14F-4D97-AF65-F5344CB8AC3E}">
        <p14:creationId xmlns:p14="http://schemas.microsoft.com/office/powerpoint/2010/main" val="23983323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ここでは本処理で利用する互換性評価値平均について紹介します。</a:t>
            </a:r>
            <a:endParaRPr kumimoji="1" lang="en-US" altLang="ja-JP" dirty="0"/>
          </a:p>
          <a:p>
            <a:r>
              <a:rPr kumimoji="1" lang="ja-JP" altLang="en-US" dirty="0"/>
              <a:t>互換性評価値平均とは前処理で求めた互換性評価値の平均でこの値は特定のバージョン組み合わせにおいて算出されます。</a:t>
            </a:r>
            <a:endParaRPr kumimoji="1" lang="en-US" altLang="ja-JP" dirty="0"/>
          </a:p>
          <a:p>
            <a:r>
              <a:rPr kumimoji="1" lang="ja-JP" altLang="en-US" dirty="0"/>
              <a:t>例えば、</a:t>
            </a:r>
            <a:r>
              <a:rPr kumimoji="1" lang="en-US" altLang="ja-JP" dirty="0"/>
              <a:t>A</a:t>
            </a:r>
            <a:r>
              <a:rPr kumimoji="1" lang="ja-JP" altLang="en-US" dirty="0"/>
              <a:t>の</a:t>
            </a:r>
            <a:r>
              <a:rPr kumimoji="1" lang="en-US" altLang="ja-JP" dirty="0"/>
              <a:t>1.1</a:t>
            </a:r>
            <a:r>
              <a:rPr kumimoji="1" lang="ja-JP" altLang="en-US" dirty="0"/>
              <a:t>、</a:t>
            </a:r>
            <a:r>
              <a:rPr kumimoji="1" lang="en-US" altLang="ja-JP" dirty="0"/>
              <a:t>B</a:t>
            </a:r>
            <a:r>
              <a:rPr kumimoji="1" lang="ja-JP" altLang="en-US" dirty="0"/>
              <a:t>の</a:t>
            </a:r>
            <a:r>
              <a:rPr kumimoji="1" lang="en-US" altLang="ja-JP" dirty="0"/>
              <a:t>1.1</a:t>
            </a:r>
            <a:r>
              <a:rPr kumimoji="1" lang="ja-JP" altLang="en-US" dirty="0"/>
              <a:t>、</a:t>
            </a:r>
            <a:r>
              <a:rPr kumimoji="1" lang="en-US" altLang="ja-JP" dirty="0"/>
              <a:t>C</a:t>
            </a:r>
            <a:r>
              <a:rPr kumimoji="1" lang="ja-JP" altLang="en-US" dirty="0"/>
              <a:t>の</a:t>
            </a:r>
            <a:r>
              <a:rPr kumimoji="1" lang="en-US" altLang="ja-JP" dirty="0"/>
              <a:t>1.1</a:t>
            </a:r>
            <a:r>
              <a:rPr kumimoji="1" lang="ja-JP" altLang="en-US" dirty="0"/>
              <a:t>がインストールされたときについて考えます。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24</a:t>
            </a:fld>
            <a:endParaRPr kumimoji="1" lang="ja-JP" altLang="en-US"/>
          </a:p>
        </p:txBody>
      </p:sp>
    </p:spTree>
    <p:extLst>
      <p:ext uri="{BB962C8B-B14F-4D97-AF65-F5344CB8AC3E}">
        <p14:creationId xmlns:p14="http://schemas.microsoft.com/office/powerpoint/2010/main" val="21245372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7F7BC-CEBB-3936-3BCD-8EF10C689C5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86705C3-0217-E1BC-18A7-242450521CC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0750C73-4E0B-55BF-B7A8-AD71CE0E0772}"/>
              </a:ext>
            </a:extLst>
          </p:cNvPr>
          <p:cNvSpPr>
            <a:spLocks noGrp="1"/>
          </p:cNvSpPr>
          <p:nvPr>
            <p:ph type="body" idx="1"/>
          </p:nvPr>
        </p:nvSpPr>
        <p:spPr/>
        <p:txBody>
          <a:bodyPr/>
          <a:lstStyle/>
          <a:p>
            <a:r>
              <a:rPr kumimoji="1" lang="ja-JP" altLang="en-US" dirty="0"/>
              <a:t>このとき、</a:t>
            </a:r>
            <a:r>
              <a:rPr kumimoji="1" lang="en-US" altLang="ja-JP" dirty="0"/>
              <a:t>A-B</a:t>
            </a:r>
            <a:r>
              <a:rPr kumimoji="1" lang="ja-JP" altLang="en-US" dirty="0"/>
              <a:t>間の互換性評価値は</a:t>
            </a:r>
            <a:r>
              <a:rPr kumimoji="1" lang="en-US" altLang="ja-JP" dirty="0"/>
              <a:t>1.0</a:t>
            </a:r>
            <a:r>
              <a:rPr kumimoji="1" lang="ja-JP" altLang="en-US" dirty="0"/>
              <a:t>、</a:t>
            </a:r>
            <a:r>
              <a:rPr kumimoji="1" lang="en-US" altLang="ja-JP" dirty="0"/>
              <a:t>A-C</a:t>
            </a:r>
            <a:r>
              <a:rPr kumimoji="1" lang="ja-JP" altLang="en-US" dirty="0"/>
              <a:t>間の互換性評価値も</a:t>
            </a:r>
            <a:r>
              <a:rPr kumimoji="1" lang="en-US" altLang="ja-JP" dirty="0"/>
              <a:t>1.0</a:t>
            </a:r>
            <a:r>
              <a:rPr kumimoji="1" lang="ja-JP" altLang="en-US" dirty="0"/>
              <a:t>となります。</a:t>
            </a:r>
            <a:endParaRPr kumimoji="1" lang="en-US" altLang="ja-JP" dirty="0"/>
          </a:p>
          <a:p>
            <a:r>
              <a:rPr kumimoji="1" lang="ja-JP" altLang="en-US" dirty="0"/>
              <a:t>互換性評価値平均は</a:t>
            </a:r>
            <a:r>
              <a:rPr kumimoji="1" lang="en-US" altLang="ja-JP" dirty="0"/>
              <a:t>1.0</a:t>
            </a:r>
            <a:r>
              <a:rPr kumimoji="1" lang="ja-JP" altLang="en-US" dirty="0"/>
              <a:t>となります。</a:t>
            </a:r>
            <a:endParaRPr kumimoji="1" lang="en-US" altLang="ja-JP" dirty="0"/>
          </a:p>
          <a:p>
            <a:r>
              <a:rPr kumimoji="1" lang="ja-JP" altLang="en-US" dirty="0"/>
              <a:t>本手法ではこの値が高いほど、そのバージョン組み合わせの実行可能性は高いと評価します。</a:t>
            </a:r>
            <a:endParaRPr kumimoji="1" lang="en-US" altLang="ja-JP" dirty="0"/>
          </a:p>
          <a:p>
            <a:r>
              <a:rPr kumimoji="1" lang="ja-JP" altLang="en-US" dirty="0"/>
              <a:t>本処理ではバージョン組み合わせをソルバーを使って探索します。</a:t>
            </a:r>
          </a:p>
        </p:txBody>
      </p:sp>
      <p:sp>
        <p:nvSpPr>
          <p:cNvPr id="4" name="スライド番号プレースホルダー 3">
            <a:extLst>
              <a:ext uri="{FF2B5EF4-FFF2-40B4-BE49-F238E27FC236}">
                <a16:creationId xmlns:a16="http://schemas.microsoft.com/office/drawing/2014/main" id="{542606FA-7E90-7A26-E938-F081E2252AF1}"/>
              </a:ext>
            </a:extLst>
          </p:cNvPr>
          <p:cNvSpPr>
            <a:spLocks noGrp="1"/>
          </p:cNvSpPr>
          <p:nvPr>
            <p:ph type="sldNum" sz="quarter" idx="5"/>
          </p:nvPr>
        </p:nvSpPr>
        <p:spPr/>
        <p:txBody>
          <a:bodyPr/>
          <a:lstStyle/>
          <a:p>
            <a:fld id="{0F5F6C9C-D514-4E16-8B27-BDEDC3CA119E}" type="slidenum">
              <a:rPr kumimoji="1" lang="ja-JP" altLang="en-US" smtClean="0"/>
              <a:t>25</a:t>
            </a:fld>
            <a:endParaRPr kumimoji="1" lang="ja-JP" altLang="en-US"/>
          </a:p>
        </p:txBody>
      </p:sp>
    </p:spTree>
    <p:extLst>
      <p:ext uri="{BB962C8B-B14F-4D97-AF65-F5344CB8AC3E}">
        <p14:creationId xmlns:p14="http://schemas.microsoft.com/office/powerpoint/2010/main" val="42897592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本処理では入力されたプラグインリストを基に依存関係のあるライブラリとその互換性評価値をデータベースから取得する。</a:t>
            </a:r>
            <a:endParaRPr kumimoji="1" lang="en-US" altLang="ja-JP" dirty="0"/>
          </a:p>
          <a:p>
            <a:r>
              <a:rPr kumimoji="1" lang="ja-JP" altLang="en-US" dirty="0"/>
              <a:t>それを基に互換性評価値平均が最大となるバージョン組み合わせをソルバーで探します。</a:t>
            </a:r>
            <a:endParaRPr kumimoji="1" lang="en-US" altLang="ja-JP" dirty="0"/>
          </a:p>
          <a:p>
            <a:r>
              <a:rPr kumimoji="1" lang="ja-JP" altLang="en-US" dirty="0"/>
              <a:t>このとき、求めたい解の候補はライブラリの増加とともに急速に増加するため、本手法ではソルバーを用いて探索します。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26</a:t>
            </a:fld>
            <a:endParaRPr kumimoji="1" lang="ja-JP" altLang="en-US"/>
          </a:p>
        </p:txBody>
      </p:sp>
    </p:spTree>
    <p:extLst>
      <p:ext uri="{BB962C8B-B14F-4D97-AF65-F5344CB8AC3E}">
        <p14:creationId xmlns:p14="http://schemas.microsoft.com/office/powerpoint/2010/main" val="19470081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ここからは本処理における入力とデータベースから得られる依存関係と互換性評価値、</a:t>
            </a:r>
            <a:endParaRPr kumimoji="1" lang="en-US" altLang="ja-JP" dirty="0"/>
          </a:p>
          <a:p>
            <a:r>
              <a:rPr kumimoji="1" lang="ja-JP" altLang="en-US" dirty="0"/>
              <a:t>出力として得られるソフトウェアバージョンリストと互換性評価値平均について紹介します。</a:t>
            </a:r>
            <a:endParaRPr kumimoji="1" lang="en-US" altLang="ja-JP" dirty="0"/>
          </a:p>
          <a:p>
            <a:r>
              <a:rPr kumimoji="1" lang="ja-JP" altLang="en-US" dirty="0"/>
              <a:t>例えばプラグインリストとしてプラグイン</a:t>
            </a:r>
            <a:r>
              <a:rPr kumimoji="1" lang="en-US" altLang="ja-JP" dirty="0"/>
              <a:t>A</a:t>
            </a:r>
            <a:r>
              <a:rPr kumimoji="1" lang="ja-JP" altLang="en-US" dirty="0"/>
              <a:t>が与えられ、プラグインがライブラリ</a:t>
            </a:r>
            <a:r>
              <a:rPr kumimoji="1" lang="en-US" altLang="ja-JP" dirty="0"/>
              <a:t>B</a:t>
            </a:r>
            <a:r>
              <a:rPr kumimoji="1" lang="ja-JP" altLang="en-US" dirty="0"/>
              <a:t>、ライブラリ</a:t>
            </a:r>
            <a:r>
              <a:rPr kumimoji="1" lang="en-US" altLang="ja-JP" dirty="0"/>
              <a:t>B</a:t>
            </a:r>
            <a:r>
              <a:rPr kumimoji="1" lang="ja-JP" altLang="en-US" dirty="0"/>
              <a:t>がライブラリ</a:t>
            </a:r>
            <a:r>
              <a:rPr kumimoji="1" lang="en-US" altLang="ja-JP" dirty="0"/>
              <a:t>C</a:t>
            </a:r>
            <a:r>
              <a:rPr kumimoji="1" lang="ja-JP" altLang="en-US" dirty="0"/>
              <a:t>に依存していたとし、</a:t>
            </a:r>
            <a:endParaRPr kumimoji="1" lang="en-US" altLang="ja-JP" dirty="0"/>
          </a:p>
          <a:p>
            <a:r>
              <a:rPr kumimoji="1" lang="ja-JP" altLang="en-US" dirty="0"/>
              <a:t>さらに互換性評価値が下の表のように得られたとします。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27</a:t>
            </a:fld>
            <a:endParaRPr kumimoji="1" lang="ja-JP" altLang="en-US"/>
          </a:p>
        </p:txBody>
      </p:sp>
    </p:spTree>
    <p:extLst>
      <p:ext uri="{BB962C8B-B14F-4D97-AF65-F5344CB8AC3E}">
        <p14:creationId xmlns:p14="http://schemas.microsoft.com/office/powerpoint/2010/main" val="38792193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この時、互換性評価値をソルバーへ入力すると、</a:t>
            </a:r>
            <a:endParaRPr kumimoji="1" lang="en-US" altLang="ja-JP" dirty="0"/>
          </a:p>
          <a:p>
            <a:r>
              <a:rPr kumimoji="1" lang="ja-JP" altLang="en-US" dirty="0"/>
              <a:t>バージョン組み合わせを</a:t>
            </a:r>
            <a:r>
              <a:rPr kumimoji="1" lang="en-US" altLang="ja-JP" dirty="0"/>
              <a:t>A</a:t>
            </a:r>
            <a:r>
              <a:rPr kumimoji="1" lang="ja-JP" altLang="en-US" dirty="0"/>
              <a:t>が</a:t>
            </a:r>
            <a:r>
              <a:rPr kumimoji="1" lang="en-US" altLang="ja-JP" dirty="0"/>
              <a:t>1.0</a:t>
            </a:r>
            <a:r>
              <a:rPr kumimoji="1" lang="ja-JP" altLang="en-US" dirty="0"/>
              <a:t>、</a:t>
            </a:r>
            <a:r>
              <a:rPr kumimoji="1" lang="en-US" altLang="ja-JP" dirty="0"/>
              <a:t>B</a:t>
            </a:r>
            <a:r>
              <a:rPr kumimoji="1" lang="ja-JP" altLang="en-US" dirty="0"/>
              <a:t>が</a:t>
            </a:r>
            <a:r>
              <a:rPr kumimoji="1" lang="en-US" altLang="ja-JP" dirty="0"/>
              <a:t>1.0</a:t>
            </a:r>
            <a:r>
              <a:rPr kumimoji="1" lang="ja-JP" altLang="en-US" dirty="0"/>
              <a:t>、</a:t>
            </a:r>
            <a:r>
              <a:rPr kumimoji="1" lang="en-US" altLang="ja-JP" dirty="0"/>
              <a:t>C</a:t>
            </a:r>
            <a:r>
              <a:rPr kumimoji="1" lang="ja-JP" altLang="en-US" dirty="0"/>
              <a:t>が</a:t>
            </a:r>
            <a:r>
              <a:rPr kumimoji="1" lang="en-US" altLang="ja-JP" dirty="0"/>
              <a:t>1.1</a:t>
            </a:r>
            <a:r>
              <a:rPr kumimoji="1" lang="ja-JP" altLang="en-US" dirty="0"/>
              <a:t>となり右のような出力が得られます。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28</a:t>
            </a:fld>
            <a:endParaRPr kumimoji="1" lang="ja-JP" altLang="en-US"/>
          </a:p>
        </p:txBody>
      </p:sp>
    </p:spTree>
    <p:extLst>
      <p:ext uri="{BB962C8B-B14F-4D97-AF65-F5344CB8AC3E}">
        <p14:creationId xmlns:p14="http://schemas.microsoft.com/office/powerpoint/2010/main" val="1832337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Redmine</a:t>
            </a:r>
            <a:r>
              <a:rPr lang="ja-JP" altLang="en-US" dirty="0"/>
              <a:t>にはチケット機能を中心として様々な機能があります。</a:t>
            </a:r>
            <a:endParaRPr lang="en-US" altLang="ja-JP" dirty="0"/>
          </a:p>
          <a:p>
            <a:r>
              <a:rPr lang="ja-JP" altLang="en-US" dirty="0"/>
              <a:t>チケットとはソフトウェア開発で頻繁に利用されるタスク管理機能である。</a:t>
            </a:r>
            <a:endParaRPr lang="en-US" altLang="ja-JP" dirty="0"/>
          </a:p>
          <a:p>
            <a:endParaRPr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a:t>
            </a:fld>
            <a:endParaRPr kumimoji="1" lang="ja-JP" altLang="en-US"/>
          </a:p>
        </p:txBody>
      </p:sp>
    </p:spTree>
    <p:extLst>
      <p:ext uri="{BB962C8B-B14F-4D97-AF65-F5344CB8AC3E}">
        <p14:creationId xmlns:p14="http://schemas.microsoft.com/office/powerpoint/2010/main" val="4289821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ここからは本手法の適応例について紹介します。</a:t>
            </a:r>
            <a:endParaRPr kumimoji="1" lang="en-US" altLang="ja-JP" dirty="0"/>
          </a:p>
          <a:p>
            <a:r>
              <a:rPr kumimoji="1" lang="ja-JP" altLang="en-US" dirty="0"/>
              <a:t>研究背景として紹介した依存関係問題に対して提案手法を適応し、</a:t>
            </a:r>
            <a:r>
              <a:rPr kumimoji="1" lang="en-US" altLang="ja-JP" dirty="0"/>
              <a:t>Redmine</a:t>
            </a:r>
            <a:r>
              <a:rPr kumimoji="1" lang="ja-JP" altLang="en-US" dirty="0"/>
              <a:t>とプラグインの実行をテストしました。</a:t>
            </a:r>
            <a:endParaRPr kumimoji="1" lang="en-US" altLang="ja-JP" dirty="0"/>
          </a:p>
          <a:p>
            <a:r>
              <a:rPr kumimoji="1" lang="ja-JP" altLang="en-US" dirty="0"/>
              <a:t>利用したデータセットとしては</a:t>
            </a:r>
            <a:r>
              <a:rPr kumimoji="1" lang="en-US" altLang="ja-JP" dirty="0"/>
              <a:t>Redmine4.0</a:t>
            </a:r>
            <a:r>
              <a:rPr kumimoji="1" lang="ja-JP" altLang="en-US" dirty="0"/>
              <a:t>と</a:t>
            </a:r>
            <a:r>
              <a:rPr kumimoji="1" lang="en-US" altLang="ja-JP" dirty="0"/>
              <a:t>redmine_hourglass1.1.0</a:t>
            </a:r>
            <a:r>
              <a:rPr kumimoji="1" lang="ja-JP" altLang="en-US" dirty="0"/>
              <a:t>と依存関係のある計</a:t>
            </a:r>
            <a:r>
              <a:rPr kumimoji="1" lang="en-US" altLang="ja-JP" dirty="0"/>
              <a:t>171</a:t>
            </a:r>
            <a:r>
              <a:rPr kumimoji="1" lang="ja-JP" altLang="en-US" dirty="0"/>
              <a:t>のライブラリです。</a:t>
            </a:r>
            <a:endParaRPr kumimoji="1" lang="en-US" altLang="ja-JP" dirty="0"/>
          </a:p>
          <a:p>
            <a:r>
              <a:rPr kumimoji="1" lang="ja-JP" altLang="en-US" dirty="0"/>
              <a:t>手法の出力結果を基にライブラリのバージョンをインストールし、</a:t>
            </a:r>
            <a:r>
              <a:rPr kumimoji="1" lang="en-US" altLang="ja-JP" dirty="0" err="1"/>
              <a:t>redmine</a:t>
            </a:r>
            <a:r>
              <a:rPr kumimoji="1" lang="ja-JP" altLang="en-US" dirty="0"/>
              <a:t>と</a:t>
            </a:r>
            <a:r>
              <a:rPr kumimoji="1" lang="en-US" altLang="ja-JP" dirty="0" err="1"/>
              <a:t>redmine_hourglass</a:t>
            </a:r>
            <a:r>
              <a:rPr kumimoji="1" lang="ja-JP" altLang="en-US" dirty="0"/>
              <a:t>の実行を行うことで検証をします。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29</a:t>
            </a:fld>
            <a:endParaRPr kumimoji="1" lang="ja-JP" altLang="en-US"/>
          </a:p>
        </p:txBody>
      </p:sp>
    </p:spTree>
    <p:extLst>
      <p:ext uri="{BB962C8B-B14F-4D97-AF65-F5344CB8AC3E}">
        <p14:creationId xmlns:p14="http://schemas.microsoft.com/office/powerpoint/2010/main" val="41860263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左のリストが入力として与えたリストで、右のリストが出力として得られたリストです。</a:t>
            </a:r>
            <a:endParaRPr kumimoji="1" lang="en-US" altLang="ja-JP" dirty="0"/>
          </a:p>
          <a:p>
            <a:r>
              <a:rPr kumimoji="1" lang="ja-JP" altLang="en-US" dirty="0"/>
              <a:t>互換性評価値平均は</a:t>
            </a:r>
            <a:r>
              <a:rPr kumimoji="1" lang="en-US" altLang="ja-JP" dirty="0"/>
              <a:t>0.87</a:t>
            </a:r>
            <a:r>
              <a:rPr kumimoji="1" lang="ja-JP" altLang="en-US" dirty="0"/>
              <a:t>となりました。</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30</a:t>
            </a:fld>
            <a:endParaRPr kumimoji="1" lang="ja-JP" altLang="en-US"/>
          </a:p>
        </p:txBody>
      </p:sp>
    </p:spTree>
    <p:extLst>
      <p:ext uri="{BB962C8B-B14F-4D97-AF65-F5344CB8AC3E}">
        <p14:creationId xmlns:p14="http://schemas.microsoft.com/office/powerpoint/2010/main" val="41577047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手法の適応を行ったところ、</a:t>
            </a:r>
            <a:endParaRPr kumimoji="1" lang="en-US" altLang="ja-JP" dirty="0"/>
          </a:p>
          <a:p>
            <a:r>
              <a:rPr kumimoji="1" lang="en-US" altLang="ja-JP" dirty="0" err="1"/>
              <a:t>railties</a:t>
            </a:r>
            <a:r>
              <a:rPr kumimoji="1" lang="ja-JP" altLang="en-US" dirty="0"/>
              <a:t>ライブラリが依存する</a:t>
            </a:r>
            <a:r>
              <a:rPr kumimoji="1" lang="en-US" altLang="ja-JP" dirty="0"/>
              <a:t>active…</a:t>
            </a:r>
            <a:r>
              <a:rPr kumimoji="1" lang="en-US" altLang="ja-JP" dirty="0" err="1"/>
              <a:t>api</a:t>
            </a:r>
            <a:r>
              <a:rPr kumimoji="1" lang="ja-JP" altLang="en-US" dirty="0"/>
              <a:t>が欠損することで実行エラーが発生しました。</a:t>
            </a:r>
            <a:endParaRPr kumimoji="1" lang="en-US" altLang="ja-JP" dirty="0"/>
          </a:p>
          <a:p>
            <a:r>
              <a:rPr kumimoji="1" lang="ja-JP" altLang="en-US" dirty="0"/>
              <a:t>この原因としましては提案手法ではアプリケーションの実行経路を買うりょせず、満たされる依存先ライブラリの</a:t>
            </a:r>
            <a:r>
              <a:rPr kumimoji="1" lang="en-US" altLang="ja-JP" dirty="0"/>
              <a:t>API</a:t>
            </a:r>
            <a:r>
              <a:rPr kumimoji="1" lang="ja-JP" altLang="en-US" dirty="0"/>
              <a:t>の総数のみを考慮していることが考えられます。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31</a:t>
            </a:fld>
            <a:endParaRPr kumimoji="1" lang="ja-JP" altLang="en-US"/>
          </a:p>
        </p:txBody>
      </p:sp>
    </p:spTree>
    <p:extLst>
      <p:ext uri="{BB962C8B-B14F-4D97-AF65-F5344CB8AC3E}">
        <p14:creationId xmlns:p14="http://schemas.microsoft.com/office/powerpoint/2010/main" val="11386870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まとめです、</a:t>
            </a:r>
            <a:endParaRPr kumimoji="1" lang="en-US" altLang="ja-JP" dirty="0"/>
          </a:p>
          <a:p>
            <a:r>
              <a:rPr kumimoji="1" lang="en-US" altLang="ja-JP" dirty="0" err="1"/>
              <a:t>Redmie</a:t>
            </a:r>
            <a:r>
              <a:rPr kumimoji="1" lang="ja-JP" altLang="en-US" dirty="0"/>
              <a:t>依存関係問題をかいけつする手法を考案し、紹介しました。</a:t>
            </a:r>
            <a:endParaRPr kumimoji="1" lang="en-US" altLang="ja-JP" dirty="0"/>
          </a:p>
          <a:p>
            <a:r>
              <a:rPr kumimoji="1" lang="ja-JP" altLang="en-US" dirty="0"/>
              <a:t>実例に対して手法の適応を行ったところ依存先ライブラリの</a:t>
            </a:r>
            <a:r>
              <a:rPr kumimoji="1" lang="en-US" altLang="ja-JP" dirty="0"/>
              <a:t>API</a:t>
            </a:r>
            <a:r>
              <a:rPr kumimoji="1" lang="ja-JP" altLang="en-US" dirty="0"/>
              <a:t>不足を原因とする実行えらーが発生しました。</a:t>
            </a:r>
            <a:endParaRPr kumimoji="1" lang="en-US" altLang="ja-JP" dirty="0"/>
          </a:p>
          <a:p>
            <a:endParaRPr kumimoji="1" lang="en-US" altLang="ja-JP" dirty="0"/>
          </a:p>
          <a:p>
            <a:r>
              <a:rPr kumimoji="1" lang="ja-JP" altLang="en-US" dirty="0"/>
              <a:t>今後の展望です、</a:t>
            </a:r>
            <a:endParaRPr kumimoji="1" lang="en-US" altLang="ja-JP" dirty="0"/>
          </a:p>
          <a:p>
            <a:r>
              <a:rPr kumimoji="1" lang="ja-JP" altLang="en-US" dirty="0"/>
              <a:t>本手法ではライブラリ間の依存関係を評価するにあたり、ライブラリの</a:t>
            </a:r>
            <a:r>
              <a:rPr kumimoji="1" lang="en-US" altLang="ja-JP" dirty="0"/>
              <a:t>API</a:t>
            </a:r>
            <a:r>
              <a:rPr kumimoji="1" lang="ja-JP" altLang="en-US" dirty="0"/>
              <a:t>を同等のものとして扱いましたが、</a:t>
            </a:r>
            <a:endParaRPr kumimoji="1" lang="en-US" altLang="ja-JP" dirty="0"/>
          </a:p>
          <a:p>
            <a:r>
              <a:rPr kumimoji="1" lang="ja-JP" altLang="en-US" dirty="0"/>
              <a:t>ライブラリ間の依存関係の評価をより適切に行うために、</a:t>
            </a:r>
            <a:r>
              <a:rPr kumimoji="1" lang="en-US" altLang="ja-JP" dirty="0"/>
              <a:t>API</a:t>
            </a:r>
            <a:r>
              <a:rPr kumimoji="1" lang="ja-JP" altLang="en-US" dirty="0"/>
              <a:t>に重みを付ける手法を採用する方針です。</a:t>
            </a:r>
            <a:endParaRPr kumimoji="1" lang="en-US" altLang="ja-JP" dirty="0"/>
          </a:p>
          <a:p>
            <a:endParaRPr kumimoji="1" lang="en-US" altLang="ja-JP" dirty="0"/>
          </a:p>
          <a:p>
            <a:r>
              <a:rPr kumimoji="1" lang="ja-JP" altLang="en-US" dirty="0"/>
              <a:t>具体的にはメソッドをノード、メソッド呼び出しをエッジとした有向グラフ構造へのページランクアルゴリズムによるスコアの割り当てを行います。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32</a:t>
            </a:fld>
            <a:endParaRPr kumimoji="1" lang="ja-JP" altLang="en-US"/>
          </a:p>
        </p:txBody>
      </p:sp>
    </p:spTree>
    <p:extLst>
      <p:ext uri="{BB962C8B-B14F-4D97-AF65-F5344CB8AC3E}">
        <p14:creationId xmlns:p14="http://schemas.microsoft.com/office/powerpoint/2010/main" val="107123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また、プラグインをインストールすることができ、それにより新たな機能の追加ができる。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a:t>
            </a:fld>
            <a:endParaRPr kumimoji="1" lang="ja-JP" altLang="en-US"/>
          </a:p>
        </p:txBody>
      </p:sp>
    </p:spTree>
    <p:extLst>
      <p:ext uri="{BB962C8B-B14F-4D97-AF65-F5344CB8AC3E}">
        <p14:creationId xmlns:p14="http://schemas.microsoft.com/office/powerpoint/2010/main" val="1352966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Redmine</a:t>
            </a:r>
            <a:r>
              <a:rPr kumimoji="1" lang="ja-JP" altLang="en-US" dirty="0"/>
              <a:t>のプラグインは複数を同時にインストールすることができるが、</a:t>
            </a:r>
            <a:endParaRPr kumimoji="1" lang="en-US" altLang="ja-JP" dirty="0"/>
          </a:p>
          <a:p>
            <a:r>
              <a:rPr kumimoji="1" lang="en-US" altLang="ja-JP" dirty="0"/>
              <a:t>Redmine</a:t>
            </a:r>
            <a:r>
              <a:rPr kumimoji="1" lang="ja-JP" altLang="en-US" dirty="0"/>
              <a:t>とプラグインはどちらも</a:t>
            </a:r>
            <a:r>
              <a:rPr kumimoji="1" lang="en-US" altLang="ja-JP" dirty="0"/>
              <a:t>Ruby</a:t>
            </a:r>
            <a:r>
              <a:rPr kumimoji="1" lang="ja-JP" altLang="en-US" dirty="0"/>
              <a:t>のライブラリに依存しているため、</a:t>
            </a:r>
            <a:endParaRPr kumimoji="1" lang="en-US" altLang="ja-JP" dirty="0"/>
          </a:p>
          <a:p>
            <a:r>
              <a:rPr kumimoji="1" lang="ja-JP" altLang="en-US" dirty="0"/>
              <a:t>依存関係問題が起こることがある。</a:t>
            </a:r>
            <a:endParaRPr kumimoji="1" lang="en-US" altLang="ja-JP" dirty="0"/>
          </a:p>
          <a:p>
            <a:r>
              <a:rPr kumimoji="1" lang="ja-JP" altLang="en-US" dirty="0"/>
              <a:t>それによってビルドエラーや実行エラー、想定外の動作が引き起こされ、</a:t>
            </a:r>
            <a:endParaRPr kumimoji="1" lang="en-US" altLang="ja-JP" dirty="0"/>
          </a:p>
          <a:p>
            <a:r>
              <a:rPr kumimoji="1" lang="ja-JP" altLang="en-US" dirty="0"/>
              <a:t>ユーザのプラグイン利用を阻んでいる。</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4</a:t>
            </a:fld>
            <a:endParaRPr kumimoji="1" lang="ja-JP" altLang="en-US"/>
          </a:p>
        </p:txBody>
      </p:sp>
    </p:spTree>
    <p:extLst>
      <p:ext uri="{BB962C8B-B14F-4D97-AF65-F5344CB8AC3E}">
        <p14:creationId xmlns:p14="http://schemas.microsoft.com/office/powerpoint/2010/main" val="3082720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Redmine</a:t>
            </a:r>
            <a:r>
              <a:rPr kumimoji="1" lang="ja-JP" altLang="en-US" dirty="0"/>
              <a:t>内の依存関係について説明する。</a:t>
            </a:r>
            <a:endParaRPr kumimoji="1" lang="en-US" altLang="ja-JP" dirty="0"/>
          </a:p>
          <a:p>
            <a:r>
              <a:rPr kumimoji="1" lang="en-US" altLang="ja-JP" dirty="0"/>
              <a:t>Redmine</a:t>
            </a:r>
            <a:r>
              <a:rPr kumimoji="1" lang="ja-JP" altLang="en-US" dirty="0"/>
              <a:t>に複数のプラグインがインストールされていた場合は</a:t>
            </a:r>
            <a:r>
              <a:rPr kumimoji="1" lang="en-US" altLang="ja-JP" dirty="0"/>
              <a:t>Redmine</a:t>
            </a:r>
            <a:r>
              <a:rPr kumimoji="1" lang="ja-JP" altLang="en-US" dirty="0"/>
              <a:t>内のソフトウェアの依存関係は以下のようになっている。</a:t>
            </a:r>
            <a:endParaRPr kumimoji="1" lang="en-US" altLang="ja-JP" dirty="0"/>
          </a:p>
          <a:p>
            <a:r>
              <a:rPr kumimoji="1" lang="ja-JP" altLang="en-US" dirty="0"/>
              <a:t>ノードはソフトウェアを表しの名前とバージョンが書かれている、またエッジはソフトウェアの依存関係とバージョン指定を表す。</a:t>
            </a:r>
            <a:endParaRPr kumimoji="1" lang="en-US" altLang="ja-JP" dirty="0"/>
          </a:p>
          <a:p>
            <a:r>
              <a:rPr kumimoji="1" lang="ja-JP" altLang="en-US" dirty="0"/>
              <a:t>ここで、</a:t>
            </a:r>
            <a:r>
              <a:rPr kumimoji="1" lang="en-US" altLang="ja-JP" dirty="0"/>
              <a:t>Redmine</a:t>
            </a:r>
            <a:r>
              <a:rPr kumimoji="1" lang="ja-JP" altLang="en-US" dirty="0"/>
              <a:t>とプラグイン</a:t>
            </a:r>
            <a:r>
              <a:rPr kumimoji="1" lang="en-US" altLang="ja-JP" dirty="0"/>
              <a:t>A,B</a:t>
            </a:r>
            <a:r>
              <a:rPr kumimoji="1" lang="ja-JP" altLang="en-US" dirty="0"/>
              <a:t>、</a:t>
            </a:r>
            <a:r>
              <a:rPr kumimoji="1" lang="en-US" altLang="ja-JP" dirty="0" err="1"/>
              <a:t>LibraryC,D,E</a:t>
            </a:r>
            <a:r>
              <a:rPr kumimoji="1" lang="ja-JP" altLang="en-US" dirty="0"/>
              <a:t>がインストールされており、</a:t>
            </a:r>
            <a:r>
              <a:rPr kumimoji="1" lang="en-US" altLang="ja-JP" dirty="0"/>
              <a:t>Redmine</a:t>
            </a:r>
            <a:r>
              <a:rPr kumimoji="1" lang="ja-JP" altLang="en-US" dirty="0"/>
              <a:t>はプラグイン</a:t>
            </a:r>
            <a:r>
              <a:rPr kumimoji="1" lang="en-US" altLang="ja-JP" dirty="0"/>
              <a:t>A</a:t>
            </a:r>
            <a:r>
              <a:rPr kumimoji="1" lang="ja-JP" altLang="en-US" dirty="0"/>
              <a:t>、</a:t>
            </a:r>
            <a:r>
              <a:rPr kumimoji="1" lang="en-US" altLang="ja-JP" dirty="0"/>
              <a:t>B</a:t>
            </a:r>
            <a:r>
              <a:rPr kumimoji="1" lang="ja-JP" altLang="en-US" dirty="0"/>
              <a:t>、ライブラリの</a:t>
            </a:r>
            <a:r>
              <a:rPr kumimoji="1" lang="en-US" altLang="ja-JP" dirty="0"/>
              <a:t>C</a:t>
            </a:r>
            <a:r>
              <a:rPr kumimoji="1" lang="ja-JP" altLang="en-US" dirty="0"/>
              <a:t>に依存している。</a:t>
            </a:r>
            <a:endParaRPr kumimoji="1" lang="en-US" altLang="ja-JP" dirty="0"/>
          </a:p>
          <a:p>
            <a:r>
              <a:rPr kumimoji="1" lang="ja-JP" altLang="en-US" dirty="0"/>
              <a:t>また、</a:t>
            </a:r>
            <a:r>
              <a:rPr kumimoji="1" lang="en-US" altLang="ja-JP" dirty="0"/>
              <a:t>Redmine</a:t>
            </a:r>
            <a:r>
              <a:rPr kumimoji="1" lang="ja-JP" altLang="en-US" dirty="0"/>
              <a:t>は</a:t>
            </a:r>
            <a:r>
              <a:rPr kumimoji="1" lang="en-US" altLang="ja-JP" dirty="0" err="1"/>
              <a:t>pluginA</a:t>
            </a:r>
            <a:r>
              <a:rPr kumimoji="1" lang="ja-JP" altLang="en-US" dirty="0"/>
              <a:t>に対してバージョン</a:t>
            </a:r>
            <a:r>
              <a:rPr kumimoji="1" lang="en-US" altLang="ja-JP" dirty="0"/>
              <a:t>1.1</a:t>
            </a:r>
            <a:r>
              <a:rPr kumimoji="1" lang="ja-JP" altLang="en-US" dirty="0"/>
              <a:t>以上でなければならないという指定が導入されている。</a:t>
            </a:r>
            <a:endParaRPr kumimoji="1" lang="en-US" altLang="ja-JP" dirty="0"/>
          </a:p>
          <a:p>
            <a:r>
              <a:rPr kumimoji="1" lang="ja-JP" altLang="en-US" dirty="0"/>
              <a:t>ここからは実際の</a:t>
            </a:r>
            <a:r>
              <a:rPr kumimoji="1" lang="en-US" altLang="ja-JP" dirty="0"/>
              <a:t>Redmine</a:t>
            </a:r>
            <a:r>
              <a:rPr kumimoji="1" lang="ja-JP" altLang="en-US" dirty="0"/>
              <a:t>依存関係問題について紹介する。</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5</a:t>
            </a:fld>
            <a:endParaRPr kumimoji="1" lang="ja-JP" altLang="en-US"/>
          </a:p>
        </p:txBody>
      </p:sp>
    </p:spTree>
    <p:extLst>
      <p:ext uri="{BB962C8B-B14F-4D97-AF65-F5344CB8AC3E}">
        <p14:creationId xmlns:p14="http://schemas.microsoft.com/office/powerpoint/2010/main" val="1225743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a:t>
            </a:r>
            <a:r>
              <a:rPr kumimoji="1" lang="en-US" altLang="ja-JP" dirty="0"/>
              <a:t>Redmine</a:t>
            </a:r>
            <a:r>
              <a:rPr kumimoji="1" lang="ja-JP" altLang="en-US" dirty="0"/>
              <a:t>とプラグインである</a:t>
            </a:r>
            <a:r>
              <a:rPr kumimoji="1" lang="en-US" altLang="ja-JP" dirty="0" err="1"/>
              <a:t>redmine_hourglass</a:t>
            </a:r>
            <a:r>
              <a:rPr kumimoji="1" lang="ja-JP" altLang="en-US" dirty="0"/>
              <a:t>における依存関係問題について実際の例を用いて紹介する。</a:t>
            </a:r>
            <a:endParaRPr kumimoji="1" lang="en-US" altLang="ja-JP" dirty="0"/>
          </a:p>
          <a:p>
            <a:r>
              <a:rPr kumimoji="1" lang="ja-JP" altLang="en-US" dirty="0"/>
              <a:t>順を追って説明していきます。</a:t>
            </a:r>
            <a:endParaRPr kumimoji="1" lang="en-US" altLang="ja-JP" dirty="0"/>
          </a:p>
          <a:p>
            <a:r>
              <a:rPr kumimoji="1" lang="ja-JP" altLang="en-US" dirty="0"/>
              <a:t>まず、</a:t>
            </a:r>
            <a:r>
              <a:rPr kumimoji="1" lang="en-US" altLang="ja-JP" dirty="0"/>
              <a:t>Redmine</a:t>
            </a:r>
            <a:r>
              <a:rPr kumimoji="1" lang="ja-JP" altLang="en-US" dirty="0"/>
              <a:t>の</a:t>
            </a:r>
            <a:r>
              <a:rPr kumimoji="1" lang="en-US" altLang="ja-JP" dirty="0"/>
              <a:t>4.0</a:t>
            </a:r>
            <a:r>
              <a:rPr kumimoji="1" lang="ja-JP" altLang="en-US" dirty="0"/>
              <a:t>がインストールされる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6</a:t>
            </a:fld>
            <a:endParaRPr kumimoji="1" lang="ja-JP" altLang="en-US"/>
          </a:p>
        </p:txBody>
      </p:sp>
    </p:spTree>
    <p:extLst>
      <p:ext uri="{BB962C8B-B14F-4D97-AF65-F5344CB8AC3E}">
        <p14:creationId xmlns:p14="http://schemas.microsoft.com/office/powerpoint/2010/main" val="1882915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err="1"/>
              <a:t>redmine_hourglass</a:t>
            </a:r>
            <a:r>
              <a:rPr kumimoji="1" lang="ja-JP" altLang="en-US" dirty="0"/>
              <a:t>の</a:t>
            </a:r>
            <a:r>
              <a:rPr kumimoji="1" lang="en-US" altLang="ja-JP" dirty="0"/>
              <a:t>1.1.0</a:t>
            </a:r>
            <a:r>
              <a:rPr kumimoji="1" lang="ja-JP" altLang="en-US" dirty="0"/>
              <a:t>がインストールされる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7</a:t>
            </a:fld>
            <a:endParaRPr kumimoji="1" lang="ja-JP" altLang="en-US"/>
          </a:p>
        </p:txBody>
      </p:sp>
    </p:spTree>
    <p:extLst>
      <p:ext uri="{BB962C8B-B14F-4D97-AF65-F5344CB8AC3E}">
        <p14:creationId xmlns:p14="http://schemas.microsoft.com/office/powerpoint/2010/main" val="2704185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redmine_hourglass</a:t>
            </a:r>
            <a:r>
              <a:rPr kumimoji="1" lang="ja-JP" altLang="en-US" dirty="0"/>
              <a:t>が依存する</a:t>
            </a:r>
            <a:r>
              <a:rPr kumimoji="1" lang="en-US" altLang="ja-JP" dirty="0"/>
              <a:t>faker</a:t>
            </a:r>
            <a:r>
              <a:rPr kumimoji="1" lang="ja-JP" altLang="en-US" dirty="0"/>
              <a:t>ライブラリが依存指定によってバージョン</a:t>
            </a:r>
            <a:r>
              <a:rPr kumimoji="1" lang="en-US" altLang="ja-JP" dirty="0"/>
              <a:t>1.7.3</a:t>
            </a:r>
            <a:r>
              <a:rPr kumimoji="1" lang="ja-JP" altLang="en-US" dirty="0"/>
              <a:t>に決定される。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8</a:t>
            </a:fld>
            <a:endParaRPr kumimoji="1" lang="ja-JP" altLang="en-US"/>
          </a:p>
        </p:txBody>
      </p:sp>
    </p:spTree>
    <p:extLst>
      <p:ext uri="{BB962C8B-B14F-4D97-AF65-F5344CB8AC3E}">
        <p14:creationId xmlns:p14="http://schemas.microsoft.com/office/powerpoint/2010/main" val="2221303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8CC1D60-8C10-F54F-9744-27FADB8B0425}"/>
              </a:ext>
            </a:extLst>
          </p:cNvPr>
          <p:cNvSpPr/>
          <p:nvPr/>
        </p:nvSpPr>
        <p:spPr>
          <a:xfrm>
            <a:off x="-24000" y="-18000"/>
            <a:ext cx="12240000" cy="3834000"/>
          </a:xfrm>
          <a:prstGeom prst="rect">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7F2A6178-EC09-7A47-93D5-683FC0911D87}"/>
              </a:ext>
            </a:extLst>
          </p:cNvPr>
          <p:cNvSpPr>
            <a:spLocks noGrp="1"/>
          </p:cNvSpPr>
          <p:nvPr>
            <p:ph type="ctrTitle"/>
          </p:nvPr>
        </p:nvSpPr>
        <p:spPr>
          <a:xfrm>
            <a:off x="528000" y="396000"/>
            <a:ext cx="11136000" cy="3024000"/>
          </a:xfrm>
        </p:spPr>
        <p:txBody>
          <a:bodyPr lIns="72000" tIns="72000" rIns="72000" bIns="72000" anchor="b"/>
          <a:lstStyle>
            <a:lvl1pPr algn="l">
              <a:defRPr sz="3200" baseline="0">
                <a:solidFill>
                  <a:schemeClr val="bg1"/>
                </a:solidFill>
                <a:latin typeface="Segoe UI" panose="020B0502040204020203" pitchFamily="34" charset="0"/>
                <a:cs typeface="Segoe UI" panose="020B0502040204020203" pitchFamily="34" charset="0"/>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F7058C-A42B-6345-913F-3B9602CBB0D8}"/>
              </a:ext>
            </a:extLst>
          </p:cNvPr>
          <p:cNvSpPr>
            <a:spLocks noGrp="1"/>
          </p:cNvSpPr>
          <p:nvPr>
            <p:ph type="subTitle" idx="1"/>
          </p:nvPr>
        </p:nvSpPr>
        <p:spPr>
          <a:xfrm>
            <a:off x="528000" y="4229999"/>
            <a:ext cx="11136000" cy="1800000"/>
          </a:xfrm>
        </p:spPr>
        <p:txBody>
          <a:bodyPr lIns="72000" tIns="72000" rIns="72000" bIns="72000"/>
          <a:lstStyle>
            <a:lvl1pPr marL="0" indent="0" algn="l">
              <a:spcBef>
                <a:spcPts val="800"/>
              </a:spcBef>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US" altLang="ja-JP" dirty="0"/>
          </a:p>
        </p:txBody>
      </p:sp>
      <p:sp>
        <p:nvSpPr>
          <p:cNvPr id="8" name="正方形/長方形 7">
            <a:extLst>
              <a:ext uri="{FF2B5EF4-FFF2-40B4-BE49-F238E27FC236}">
                <a16:creationId xmlns:a16="http://schemas.microsoft.com/office/drawing/2014/main" id="{F6F9618A-4F09-8440-B7F9-166C8C215B50}"/>
              </a:ext>
            </a:extLst>
          </p:cNvPr>
          <p:cNvSpPr/>
          <p:nvPr/>
        </p:nvSpPr>
        <p:spPr>
          <a:xfrm>
            <a:off x="936000" y="6309626"/>
            <a:ext cx="11328000" cy="566374"/>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100000"/>
              </a:lnSpc>
              <a:spcBef>
                <a:spcPts val="600"/>
              </a:spcBef>
              <a:spcAft>
                <a:spcPts val="100"/>
              </a:spcAft>
            </a:pPr>
            <a:r>
              <a:rPr kumimoji="1" lang="en-US" altLang="ja-JP" sz="1350" spc="0" baseline="0" dirty="0">
                <a:solidFill>
                  <a:schemeClr val="bg1"/>
                </a:solidFill>
                <a:latin typeface="Segoe UI" panose="020B0502040204020203" pitchFamily="34" charset="0"/>
                <a:ea typeface="+mn-ea"/>
                <a:cs typeface="Segoe UI" panose="020B0502040204020203" pitchFamily="34" charset="0"/>
              </a:rPr>
              <a:t>Department of Computer Science, Graduate School of Information Science and Technology, Osaka University.</a:t>
            </a:r>
            <a:br>
              <a:rPr kumimoji="1" lang="en-US" altLang="ja-JP" sz="1350" spc="0" baseline="0" dirty="0">
                <a:solidFill>
                  <a:schemeClr val="bg1"/>
                </a:solidFill>
                <a:latin typeface="Segoe UI" panose="020B0502040204020203" pitchFamily="34" charset="0"/>
                <a:ea typeface="+mn-ea"/>
                <a:cs typeface="Segoe UI" panose="020B0502040204020203" pitchFamily="34" charset="0"/>
              </a:rPr>
            </a:br>
            <a:r>
              <a:rPr kumimoji="1" lang="en-US" altLang="ja-JP" sz="1350" spc="0" baseline="0" dirty="0">
                <a:solidFill>
                  <a:schemeClr val="bg1"/>
                </a:solidFill>
                <a:latin typeface="Segoe UI" panose="020B0502040204020203" pitchFamily="34" charset="0"/>
                <a:ea typeface="+mn-ea"/>
                <a:cs typeface="Segoe UI" panose="020B0502040204020203" pitchFamily="34" charset="0"/>
              </a:rPr>
              <a:t>Software Engineering Laboratory. - https://</a:t>
            </a:r>
            <a:r>
              <a:rPr kumimoji="1" lang="en-US" altLang="ja-JP" sz="1350" spc="0" baseline="0" dirty="0" err="1">
                <a:solidFill>
                  <a:schemeClr val="bg1"/>
                </a:solidFill>
                <a:latin typeface="Segoe UI" panose="020B0502040204020203" pitchFamily="34" charset="0"/>
                <a:ea typeface="+mn-ea"/>
                <a:cs typeface="Segoe UI" panose="020B0502040204020203" pitchFamily="34" charset="0"/>
              </a:rPr>
              <a:t>sel.ist.osaka-u.ac.jp</a:t>
            </a:r>
            <a:endParaRPr kumimoji="1" lang="ja-JP" altLang="en-US" sz="1350" spc="0" baseline="0" dirty="0">
              <a:solidFill>
                <a:schemeClr val="bg1"/>
              </a:solidFill>
              <a:latin typeface="Segoe UI" panose="020B0502040204020203" pitchFamily="34" charset="0"/>
              <a:ea typeface="+mn-ea"/>
              <a:cs typeface="Segoe UI" panose="020B0502040204020203" pitchFamily="34" charset="0"/>
            </a:endParaRPr>
          </a:p>
        </p:txBody>
      </p:sp>
      <p:grpSp>
        <p:nvGrpSpPr>
          <p:cNvPr id="6" name="グラフィックス 4">
            <a:extLst>
              <a:ext uri="{FF2B5EF4-FFF2-40B4-BE49-F238E27FC236}">
                <a16:creationId xmlns:a16="http://schemas.microsoft.com/office/drawing/2014/main" id="{3C1BCF52-A644-8F07-BDF3-B95E476C120A}"/>
              </a:ext>
            </a:extLst>
          </p:cNvPr>
          <p:cNvGrpSpPr>
            <a:grpSpLocks noChangeAspect="1"/>
          </p:cNvGrpSpPr>
          <p:nvPr/>
        </p:nvGrpSpPr>
        <p:grpSpPr>
          <a:xfrm>
            <a:off x="231126" y="6369592"/>
            <a:ext cx="593749" cy="446443"/>
            <a:chOff x="125091" y="6161694"/>
            <a:chExt cx="567879" cy="569322"/>
          </a:xfrm>
        </p:grpSpPr>
        <p:sp>
          <p:nvSpPr>
            <p:cNvPr id="9" name="フリーフォーム: 図形 8">
              <a:extLst>
                <a:ext uri="{FF2B5EF4-FFF2-40B4-BE49-F238E27FC236}">
                  <a16:creationId xmlns:a16="http://schemas.microsoft.com/office/drawing/2014/main" id="{C42F1B19-C8AC-290C-5935-C47287B65CAC}"/>
                </a:ext>
              </a:extLst>
            </p:cNvPr>
            <p:cNvSpPr/>
            <p:nvPr/>
          </p:nvSpPr>
          <p:spPr>
            <a:xfrm>
              <a:off x="125091" y="6161694"/>
              <a:ext cx="567879" cy="569322"/>
            </a:xfrm>
            <a:custGeom>
              <a:avLst/>
              <a:gdLst>
                <a:gd name="connsiteX0" fmla="*/ 33428 w 567879"/>
                <a:gd name="connsiteY0" fmla="*/ -303 h 569322"/>
                <a:gd name="connsiteX1" fmla="*/ 24 w 567879"/>
                <a:gd name="connsiteY1" fmla="*/ 33083 h 569322"/>
                <a:gd name="connsiteX2" fmla="*/ 24 w 567879"/>
                <a:gd name="connsiteY2" fmla="*/ 33083 h 569322"/>
                <a:gd name="connsiteX3" fmla="*/ 24 w 567879"/>
                <a:gd name="connsiteY3" fmla="*/ 535608 h 569322"/>
                <a:gd name="connsiteX4" fmla="*/ 33428 w 567879"/>
                <a:gd name="connsiteY4" fmla="*/ 569020 h 569322"/>
                <a:gd name="connsiteX5" fmla="*/ 33428 w 567879"/>
                <a:gd name="connsiteY5" fmla="*/ 569020 h 569322"/>
                <a:gd name="connsiteX6" fmla="*/ 534527 w 567879"/>
                <a:gd name="connsiteY6" fmla="*/ 569020 h 569322"/>
                <a:gd name="connsiteX7" fmla="*/ 567904 w 567879"/>
                <a:gd name="connsiteY7" fmla="*/ 535608 h 569322"/>
                <a:gd name="connsiteX8" fmla="*/ 567904 w 567879"/>
                <a:gd name="connsiteY8" fmla="*/ 535608 h 569322"/>
                <a:gd name="connsiteX9" fmla="*/ 567904 w 567879"/>
                <a:gd name="connsiteY9" fmla="*/ 33083 h 569322"/>
                <a:gd name="connsiteX10" fmla="*/ 534527 w 567879"/>
                <a:gd name="connsiteY10" fmla="*/ -303 h 569322"/>
                <a:gd name="connsiteX11" fmla="*/ 534527 w 567879"/>
                <a:gd name="connsiteY11" fmla="*/ -303 h 569322"/>
                <a:gd name="connsiteX12" fmla="*/ 33428 w 567879"/>
                <a:gd name="connsiteY12" fmla="*/ -303 h 569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7879" h="569322">
                  <a:moveTo>
                    <a:pt x="33428" y="-303"/>
                  </a:moveTo>
                  <a:cubicBezTo>
                    <a:pt x="15075" y="-303"/>
                    <a:pt x="24" y="14722"/>
                    <a:pt x="24" y="33083"/>
                  </a:cubicBezTo>
                  <a:lnTo>
                    <a:pt x="24" y="33083"/>
                  </a:lnTo>
                  <a:lnTo>
                    <a:pt x="24" y="535608"/>
                  </a:lnTo>
                  <a:cubicBezTo>
                    <a:pt x="24" y="553980"/>
                    <a:pt x="15075" y="569020"/>
                    <a:pt x="33428" y="569020"/>
                  </a:cubicBezTo>
                  <a:lnTo>
                    <a:pt x="33428" y="569020"/>
                  </a:lnTo>
                  <a:lnTo>
                    <a:pt x="534527" y="569020"/>
                  </a:lnTo>
                  <a:cubicBezTo>
                    <a:pt x="552882" y="569020"/>
                    <a:pt x="567904" y="553980"/>
                    <a:pt x="567904" y="535608"/>
                  </a:cubicBezTo>
                  <a:lnTo>
                    <a:pt x="567904" y="535608"/>
                  </a:lnTo>
                  <a:lnTo>
                    <a:pt x="567904" y="33083"/>
                  </a:lnTo>
                  <a:cubicBezTo>
                    <a:pt x="567904" y="14722"/>
                    <a:pt x="552882" y="-303"/>
                    <a:pt x="534527" y="-303"/>
                  </a:cubicBezTo>
                  <a:lnTo>
                    <a:pt x="534527" y="-303"/>
                  </a:lnTo>
                  <a:lnTo>
                    <a:pt x="33428" y="-303"/>
                  </a:lnTo>
                  <a:close/>
                </a:path>
              </a:pathLst>
            </a:custGeom>
            <a:gradFill>
              <a:gsLst>
                <a:gs pos="0">
                  <a:srgbClr val="208BC1"/>
                </a:gs>
                <a:gs pos="50000">
                  <a:srgbClr val="286AAF">
                    <a:alpha val="97647"/>
                  </a:srgbClr>
                </a:gs>
                <a:gs pos="100000">
                  <a:srgbClr val="314A9E">
                    <a:alpha val="95294"/>
                  </a:srgbClr>
                </a:gs>
              </a:gsLst>
              <a:lin ang="6791777" scaled="1"/>
            </a:gradFill>
            <a:ln w="2898" cap="flat">
              <a:noFill/>
              <a:prstDash val="solid"/>
              <a:miter/>
            </a:ln>
          </p:spPr>
          <p:txBody>
            <a:bodyPr rtlCol="0" anchor="ctr"/>
            <a:lstStyle/>
            <a:p>
              <a:endParaRPr lang="ja-JP" altLang="en-US" sz="1800"/>
            </a:p>
          </p:txBody>
        </p:sp>
        <p:grpSp>
          <p:nvGrpSpPr>
            <p:cNvPr id="11" name="グラフィックス 4">
              <a:extLst>
                <a:ext uri="{FF2B5EF4-FFF2-40B4-BE49-F238E27FC236}">
                  <a16:creationId xmlns:a16="http://schemas.microsoft.com/office/drawing/2014/main" id="{57364A74-599C-F90E-7DB3-2BA2B1E68645}"/>
                </a:ext>
              </a:extLst>
            </p:cNvPr>
            <p:cNvGrpSpPr/>
            <p:nvPr/>
          </p:nvGrpSpPr>
          <p:grpSpPr>
            <a:xfrm>
              <a:off x="180304" y="6202778"/>
              <a:ext cx="451746" cy="490004"/>
              <a:chOff x="180304" y="6202778"/>
              <a:chExt cx="451746" cy="490004"/>
            </a:xfrm>
            <a:solidFill>
              <a:srgbClr val="FFFFFF"/>
            </a:solidFill>
          </p:grpSpPr>
          <p:sp>
            <p:nvSpPr>
              <p:cNvPr id="12" name="フリーフォーム: 図形 11">
                <a:extLst>
                  <a:ext uri="{FF2B5EF4-FFF2-40B4-BE49-F238E27FC236}">
                    <a16:creationId xmlns:a16="http://schemas.microsoft.com/office/drawing/2014/main" id="{FBEB5F79-347F-42BD-55CB-42D945D1BC07}"/>
                  </a:ext>
                </a:extLst>
              </p:cNvPr>
              <p:cNvSpPr/>
              <p:nvPr/>
            </p:nvSpPr>
            <p:spPr>
              <a:xfrm>
                <a:off x="180304" y="6379929"/>
                <a:ext cx="114843" cy="18845"/>
              </a:xfrm>
              <a:custGeom>
                <a:avLst/>
                <a:gdLst>
                  <a:gd name="connsiteX0" fmla="*/ 115170 w 114843"/>
                  <a:gd name="connsiteY0" fmla="*/ 9763 h 18845"/>
                  <a:gd name="connsiteX1" fmla="*/ 105151 w 114843"/>
                  <a:gd name="connsiteY1" fmla="*/ 19193 h 18845"/>
                  <a:gd name="connsiteX2" fmla="*/ 10352 w 114843"/>
                  <a:gd name="connsiteY2" fmla="*/ 19193 h 18845"/>
                  <a:gd name="connsiteX3" fmla="*/ 327 w 114843"/>
                  <a:gd name="connsiteY3" fmla="*/ 9763 h 18845"/>
                  <a:gd name="connsiteX4" fmla="*/ 10352 w 114843"/>
                  <a:gd name="connsiteY4" fmla="*/ 347 h 18845"/>
                  <a:gd name="connsiteX5" fmla="*/ 105151 w 114843"/>
                  <a:gd name="connsiteY5" fmla="*/ 347 h 18845"/>
                  <a:gd name="connsiteX6" fmla="*/ 115170 w 114843"/>
                  <a:gd name="connsiteY6" fmla="*/ 9763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63"/>
                    </a:moveTo>
                    <a:cubicBezTo>
                      <a:pt x="115170" y="14943"/>
                      <a:pt x="110670" y="19193"/>
                      <a:pt x="105151" y="19193"/>
                    </a:cubicBezTo>
                    <a:lnTo>
                      <a:pt x="10352" y="19193"/>
                    </a:lnTo>
                    <a:cubicBezTo>
                      <a:pt x="4841" y="19193"/>
                      <a:pt x="327" y="14946"/>
                      <a:pt x="327" y="9763"/>
                    </a:cubicBezTo>
                    <a:cubicBezTo>
                      <a:pt x="327" y="4580"/>
                      <a:pt x="4839" y="347"/>
                      <a:pt x="10352" y="347"/>
                    </a:cubicBezTo>
                    <a:lnTo>
                      <a:pt x="105151" y="347"/>
                    </a:lnTo>
                    <a:cubicBezTo>
                      <a:pt x="110673" y="347"/>
                      <a:pt x="115170" y="4583"/>
                      <a:pt x="115170" y="9763"/>
                    </a:cubicBezTo>
                  </a:path>
                </a:pathLst>
              </a:custGeom>
              <a:solidFill>
                <a:srgbClr val="FFFFFF"/>
              </a:solidFill>
              <a:ln w="2898" cap="flat">
                <a:noFill/>
                <a:prstDash val="solid"/>
                <a:miter/>
              </a:ln>
            </p:spPr>
            <p:txBody>
              <a:bodyPr rtlCol="0" anchor="ctr"/>
              <a:lstStyle/>
              <a:p>
                <a:endParaRPr lang="ja-JP" altLang="en-US" sz="1800"/>
              </a:p>
            </p:txBody>
          </p:sp>
          <p:sp>
            <p:nvSpPr>
              <p:cNvPr id="13" name="フリーフォーム: 図形 12">
                <a:extLst>
                  <a:ext uri="{FF2B5EF4-FFF2-40B4-BE49-F238E27FC236}">
                    <a16:creationId xmlns:a16="http://schemas.microsoft.com/office/drawing/2014/main" id="{62D0B54E-1B61-AFCA-CD18-BD85CC87FEC0}"/>
                  </a:ext>
                </a:extLst>
              </p:cNvPr>
              <p:cNvSpPr/>
              <p:nvPr/>
            </p:nvSpPr>
            <p:spPr>
              <a:xfrm>
                <a:off x="180304" y="6438377"/>
                <a:ext cx="114843" cy="18845"/>
              </a:xfrm>
              <a:custGeom>
                <a:avLst/>
                <a:gdLst>
                  <a:gd name="connsiteX0" fmla="*/ 115170 w 114843"/>
                  <a:gd name="connsiteY0" fmla="*/ 9719 h 18845"/>
                  <a:gd name="connsiteX1" fmla="*/ 105151 w 114843"/>
                  <a:gd name="connsiteY1" fmla="*/ 19144 h 18845"/>
                  <a:gd name="connsiteX2" fmla="*/ 10352 w 114843"/>
                  <a:gd name="connsiteY2" fmla="*/ 19144 h 18845"/>
                  <a:gd name="connsiteX3" fmla="*/ 327 w 114843"/>
                  <a:gd name="connsiteY3" fmla="*/ 9719 h 18845"/>
                  <a:gd name="connsiteX4" fmla="*/ 10352 w 114843"/>
                  <a:gd name="connsiteY4" fmla="*/ 298 h 18845"/>
                  <a:gd name="connsiteX5" fmla="*/ 105151 w 114843"/>
                  <a:gd name="connsiteY5" fmla="*/ 298 h 18845"/>
                  <a:gd name="connsiteX6" fmla="*/ 115170 w 114843"/>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19"/>
                    </a:moveTo>
                    <a:cubicBezTo>
                      <a:pt x="115170" y="14905"/>
                      <a:pt x="110670" y="19144"/>
                      <a:pt x="105151" y="19144"/>
                    </a:cubicBezTo>
                    <a:lnTo>
                      <a:pt x="10352" y="19144"/>
                    </a:lnTo>
                    <a:cubicBezTo>
                      <a:pt x="4841" y="19144"/>
                      <a:pt x="327" y="14905"/>
                      <a:pt x="327" y="9719"/>
                    </a:cubicBezTo>
                    <a:cubicBezTo>
                      <a:pt x="327" y="4542"/>
                      <a:pt x="4839" y="298"/>
                      <a:pt x="10352" y="298"/>
                    </a:cubicBezTo>
                    <a:lnTo>
                      <a:pt x="105151" y="298"/>
                    </a:lnTo>
                    <a:cubicBezTo>
                      <a:pt x="110673" y="301"/>
                      <a:pt x="115170" y="4545"/>
                      <a:pt x="115170" y="9719"/>
                    </a:cubicBezTo>
                  </a:path>
                </a:pathLst>
              </a:custGeom>
              <a:solidFill>
                <a:srgbClr val="FFFFFF"/>
              </a:solidFill>
              <a:ln w="2898" cap="flat">
                <a:noFill/>
                <a:prstDash val="solid"/>
                <a:miter/>
              </a:ln>
            </p:spPr>
            <p:txBody>
              <a:bodyPr rtlCol="0" anchor="ctr"/>
              <a:lstStyle/>
              <a:p>
                <a:endParaRPr lang="ja-JP" altLang="en-US" sz="1800"/>
              </a:p>
            </p:txBody>
          </p:sp>
          <p:sp>
            <p:nvSpPr>
              <p:cNvPr id="14" name="フリーフォーム: 図形 13">
                <a:extLst>
                  <a:ext uri="{FF2B5EF4-FFF2-40B4-BE49-F238E27FC236}">
                    <a16:creationId xmlns:a16="http://schemas.microsoft.com/office/drawing/2014/main" id="{1C8CFC7F-B1C9-F3A8-9146-64C8A29B1F4A}"/>
                  </a:ext>
                </a:extLst>
              </p:cNvPr>
              <p:cNvSpPr/>
              <p:nvPr/>
            </p:nvSpPr>
            <p:spPr>
              <a:xfrm>
                <a:off x="180304" y="6497458"/>
                <a:ext cx="114843" cy="18848"/>
              </a:xfrm>
              <a:custGeom>
                <a:avLst/>
                <a:gdLst>
                  <a:gd name="connsiteX0" fmla="*/ 115170 w 114843"/>
                  <a:gd name="connsiteY0" fmla="*/ 9689 h 18848"/>
                  <a:gd name="connsiteX1" fmla="*/ 105151 w 114843"/>
                  <a:gd name="connsiteY1" fmla="*/ 19096 h 18848"/>
                  <a:gd name="connsiteX2" fmla="*/ 10352 w 114843"/>
                  <a:gd name="connsiteY2" fmla="*/ 19096 h 18848"/>
                  <a:gd name="connsiteX3" fmla="*/ 327 w 114843"/>
                  <a:gd name="connsiteY3" fmla="*/ 9689 h 18848"/>
                  <a:gd name="connsiteX4" fmla="*/ 10352 w 114843"/>
                  <a:gd name="connsiteY4" fmla="*/ 247 h 18848"/>
                  <a:gd name="connsiteX5" fmla="*/ 105151 w 114843"/>
                  <a:gd name="connsiteY5" fmla="*/ 247 h 18848"/>
                  <a:gd name="connsiteX6" fmla="*/ 115170 w 114843"/>
                  <a:gd name="connsiteY6" fmla="*/ 968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8">
                    <a:moveTo>
                      <a:pt x="115170" y="9689"/>
                    </a:moveTo>
                    <a:cubicBezTo>
                      <a:pt x="115170" y="14878"/>
                      <a:pt x="110670" y="19096"/>
                      <a:pt x="105151" y="19096"/>
                    </a:cubicBezTo>
                    <a:lnTo>
                      <a:pt x="10352" y="19096"/>
                    </a:lnTo>
                    <a:cubicBezTo>
                      <a:pt x="4841" y="19096"/>
                      <a:pt x="327" y="14878"/>
                      <a:pt x="327" y="9689"/>
                    </a:cubicBezTo>
                    <a:cubicBezTo>
                      <a:pt x="327" y="4501"/>
                      <a:pt x="4839" y="247"/>
                      <a:pt x="10352" y="247"/>
                    </a:cubicBezTo>
                    <a:lnTo>
                      <a:pt x="105151" y="247"/>
                    </a:lnTo>
                    <a:cubicBezTo>
                      <a:pt x="110673" y="247"/>
                      <a:pt x="115170" y="4501"/>
                      <a:pt x="115170" y="9689"/>
                    </a:cubicBezTo>
                  </a:path>
                </a:pathLst>
              </a:custGeom>
              <a:solidFill>
                <a:srgbClr val="FFFFFF"/>
              </a:solidFill>
              <a:ln w="2898" cap="flat">
                <a:noFill/>
                <a:prstDash val="solid"/>
                <a:miter/>
              </a:ln>
            </p:spPr>
            <p:txBody>
              <a:bodyPr rtlCol="0" anchor="ctr"/>
              <a:lstStyle/>
              <a:p>
                <a:endParaRPr lang="ja-JP" altLang="en-US" sz="1800"/>
              </a:p>
            </p:txBody>
          </p:sp>
          <p:sp>
            <p:nvSpPr>
              <p:cNvPr id="15" name="フリーフォーム: 図形 14">
                <a:extLst>
                  <a:ext uri="{FF2B5EF4-FFF2-40B4-BE49-F238E27FC236}">
                    <a16:creationId xmlns:a16="http://schemas.microsoft.com/office/drawing/2014/main" id="{971C17AD-6512-A84D-239E-675DDDDA9EC8}"/>
                  </a:ext>
                </a:extLst>
              </p:cNvPr>
              <p:cNvSpPr/>
              <p:nvPr/>
            </p:nvSpPr>
            <p:spPr>
              <a:xfrm>
                <a:off x="180304" y="6379928"/>
                <a:ext cx="18845" cy="77296"/>
              </a:xfrm>
              <a:custGeom>
                <a:avLst/>
                <a:gdLst>
                  <a:gd name="connsiteX0" fmla="*/ 9659 w 18845"/>
                  <a:gd name="connsiteY0" fmla="*/ 77587 h 77296"/>
                  <a:gd name="connsiteX1" fmla="*/ 237 w 18845"/>
                  <a:gd name="connsiteY1" fmla="*/ 67561 h 77296"/>
                  <a:gd name="connsiteX2" fmla="*/ 237 w 18845"/>
                  <a:gd name="connsiteY2" fmla="*/ 10306 h 77296"/>
                  <a:gd name="connsiteX3" fmla="*/ 9659 w 18845"/>
                  <a:gd name="connsiteY3" fmla="*/ 290 h 77296"/>
                  <a:gd name="connsiteX4" fmla="*/ 19083 w 18845"/>
                  <a:gd name="connsiteY4" fmla="*/ 10306 h 77296"/>
                  <a:gd name="connsiteX5" fmla="*/ 19083 w 18845"/>
                  <a:gd name="connsiteY5" fmla="*/ 67561 h 77296"/>
                  <a:gd name="connsiteX6" fmla="*/ 9659 w 18845"/>
                  <a:gd name="connsiteY6" fmla="*/ 77587 h 77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96">
                    <a:moveTo>
                      <a:pt x="9659" y="77587"/>
                    </a:moveTo>
                    <a:cubicBezTo>
                      <a:pt x="4482" y="77587"/>
                      <a:pt x="237" y="73075"/>
                      <a:pt x="237" y="67561"/>
                    </a:cubicBezTo>
                    <a:lnTo>
                      <a:pt x="237" y="10306"/>
                    </a:lnTo>
                    <a:cubicBezTo>
                      <a:pt x="237" y="4799"/>
                      <a:pt x="4482" y="290"/>
                      <a:pt x="9659" y="290"/>
                    </a:cubicBezTo>
                    <a:cubicBezTo>
                      <a:pt x="14835" y="290"/>
                      <a:pt x="19083" y="4799"/>
                      <a:pt x="19083" y="10306"/>
                    </a:cubicBezTo>
                    <a:lnTo>
                      <a:pt x="19083" y="67561"/>
                    </a:lnTo>
                    <a:cubicBezTo>
                      <a:pt x="19083" y="73072"/>
                      <a:pt x="14833" y="77587"/>
                      <a:pt x="9659" y="77587"/>
                    </a:cubicBezTo>
                  </a:path>
                </a:pathLst>
              </a:custGeom>
              <a:solidFill>
                <a:srgbClr val="FFFFFF"/>
              </a:solidFill>
              <a:ln w="2898" cap="flat">
                <a:noFill/>
                <a:prstDash val="solid"/>
                <a:miter/>
              </a:ln>
            </p:spPr>
            <p:txBody>
              <a:bodyPr rtlCol="0" anchor="ctr"/>
              <a:lstStyle/>
              <a:p>
                <a:endParaRPr lang="ja-JP" altLang="en-US" sz="1800"/>
              </a:p>
            </p:txBody>
          </p:sp>
          <p:sp>
            <p:nvSpPr>
              <p:cNvPr id="16" name="フリーフォーム: 図形 15">
                <a:extLst>
                  <a:ext uri="{FF2B5EF4-FFF2-40B4-BE49-F238E27FC236}">
                    <a16:creationId xmlns:a16="http://schemas.microsoft.com/office/drawing/2014/main" id="{6E45E59D-5C5F-29DB-A50A-081693D9699E}"/>
                  </a:ext>
                </a:extLst>
              </p:cNvPr>
              <p:cNvSpPr/>
              <p:nvPr/>
            </p:nvSpPr>
            <p:spPr>
              <a:xfrm>
                <a:off x="180304" y="6439027"/>
                <a:ext cx="18845" cy="77279"/>
              </a:xfrm>
              <a:custGeom>
                <a:avLst/>
                <a:gdLst>
                  <a:gd name="connsiteX0" fmla="*/ 9659 w 18845"/>
                  <a:gd name="connsiteY0" fmla="*/ 77519 h 77279"/>
                  <a:gd name="connsiteX1" fmla="*/ 237 w 18845"/>
                  <a:gd name="connsiteY1" fmla="*/ 67517 h 77279"/>
                  <a:gd name="connsiteX2" fmla="*/ 237 w 18845"/>
                  <a:gd name="connsiteY2" fmla="*/ 10256 h 77279"/>
                  <a:gd name="connsiteX3" fmla="*/ 9659 w 18845"/>
                  <a:gd name="connsiteY3" fmla="*/ 239 h 77279"/>
                  <a:gd name="connsiteX4" fmla="*/ 19083 w 18845"/>
                  <a:gd name="connsiteY4" fmla="*/ 10256 h 77279"/>
                  <a:gd name="connsiteX5" fmla="*/ 19083 w 18845"/>
                  <a:gd name="connsiteY5" fmla="*/ 67514 h 77279"/>
                  <a:gd name="connsiteX6" fmla="*/ 9659 w 18845"/>
                  <a:gd name="connsiteY6" fmla="*/ 77519 h 7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79">
                    <a:moveTo>
                      <a:pt x="9659" y="77519"/>
                    </a:moveTo>
                    <a:cubicBezTo>
                      <a:pt x="4482" y="77519"/>
                      <a:pt x="237" y="73027"/>
                      <a:pt x="237" y="67517"/>
                    </a:cubicBezTo>
                    <a:lnTo>
                      <a:pt x="237" y="10256"/>
                    </a:lnTo>
                    <a:cubicBezTo>
                      <a:pt x="237" y="4746"/>
                      <a:pt x="4482" y="239"/>
                      <a:pt x="9659" y="239"/>
                    </a:cubicBezTo>
                    <a:cubicBezTo>
                      <a:pt x="14835" y="239"/>
                      <a:pt x="19083" y="4743"/>
                      <a:pt x="19083" y="10256"/>
                    </a:cubicBezTo>
                    <a:lnTo>
                      <a:pt x="19083" y="67514"/>
                    </a:lnTo>
                    <a:cubicBezTo>
                      <a:pt x="19083" y="73027"/>
                      <a:pt x="14833" y="77519"/>
                      <a:pt x="9659" y="77519"/>
                    </a:cubicBezTo>
                  </a:path>
                </a:pathLst>
              </a:custGeom>
              <a:solidFill>
                <a:srgbClr val="FFFFFF"/>
              </a:solidFill>
              <a:ln w="2898" cap="flat">
                <a:noFill/>
                <a:prstDash val="solid"/>
                <a:miter/>
              </a:ln>
            </p:spPr>
            <p:txBody>
              <a:bodyPr rtlCol="0" anchor="ctr"/>
              <a:lstStyle/>
              <a:p>
                <a:endParaRPr lang="ja-JP" altLang="en-US" sz="1800"/>
              </a:p>
            </p:txBody>
          </p:sp>
          <p:sp>
            <p:nvSpPr>
              <p:cNvPr id="17" name="フリーフォーム: 図形 16">
                <a:extLst>
                  <a:ext uri="{FF2B5EF4-FFF2-40B4-BE49-F238E27FC236}">
                    <a16:creationId xmlns:a16="http://schemas.microsoft.com/office/drawing/2014/main" id="{E90EB8C0-0E7C-1B1E-854A-BF753E09D8D3}"/>
                  </a:ext>
                </a:extLst>
              </p:cNvPr>
              <p:cNvSpPr/>
              <p:nvPr/>
            </p:nvSpPr>
            <p:spPr>
              <a:xfrm>
                <a:off x="180304" y="6222003"/>
                <a:ext cx="114843" cy="18845"/>
              </a:xfrm>
              <a:custGeom>
                <a:avLst/>
                <a:gdLst>
                  <a:gd name="connsiteX0" fmla="*/ 115170 w 114843"/>
                  <a:gd name="connsiteY0" fmla="*/ 9906 h 18845"/>
                  <a:gd name="connsiteX1" fmla="*/ 105151 w 114843"/>
                  <a:gd name="connsiteY1" fmla="*/ 19327 h 18845"/>
                  <a:gd name="connsiteX2" fmla="*/ 10352 w 114843"/>
                  <a:gd name="connsiteY2" fmla="*/ 19327 h 18845"/>
                  <a:gd name="connsiteX3" fmla="*/ 327 w 114843"/>
                  <a:gd name="connsiteY3" fmla="*/ 9906 h 18845"/>
                  <a:gd name="connsiteX4" fmla="*/ 10352 w 114843"/>
                  <a:gd name="connsiteY4" fmla="*/ 481 h 18845"/>
                  <a:gd name="connsiteX5" fmla="*/ 105151 w 114843"/>
                  <a:gd name="connsiteY5" fmla="*/ 481 h 18845"/>
                  <a:gd name="connsiteX6" fmla="*/ 115170 w 114843"/>
                  <a:gd name="connsiteY6" fmla="*/ 9906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906"/>
                    </a:moveTo>
                    <a:cubicBezTo>
                      <a:pt x="115170" y="15085"/>
                      <a:pt x="110670" y="19327"/>
                      <a:pt x="105151" y="19327"/>
                    </a:cubicBezTo>
                    <a:lnTo>
                      <a:pt x="10352" y="19327"/>
                    </a:lnTo>
                    <a:cubicBezTo>
                      <a:pt x="4841" y="19327"/>
                      <a:pt x="327" y="15088"/>
                      <a:pt x="327" y="9906"/>
                    </a:cubicBezTo>
                    <a:cubicBezTo>
                      <a:pt x="327" y="4717"/>
                      <a:pt x="4839" y="481"/>
                      <a:pt x="10352" y="481"/>
                    </a:cubicBezTo>
                    <a:lnTo>
                      <a:pt x="105151" y="481"/>
                    </a:lnTo>
                    <a:cubicBezTo>
                      <a:pt x="110673" y="481"/>
                      <a:pt x="115170" y="4717"/>
                      <a:pt x="115170" y="9906"/>
                    </a:cubicBezTo>
                  </a:path>
                </a:pathLst>
              </a:custGeom>
              <a:solidFill>
                <a:srgbClr val="FFFFFF"/>
              </a:solidFill>
              <a:ln w="2898" cap="flat">
                <a:noFill/>
                <a:prstDash val="solid"/>
                <a:miter/>
              </a:ln>
            </p:spPr>
            <p:txBody>
              <a:bodyPr rtlCol="0" anchor="ctr"/>
              <a:lstStyle/>
              <a:p>
                <a:endParaRPr lang="ja-JP" altLang="en-US" sz="1800"/>
              </a:p>
            </p:txBody>
          </p:sp>
          <p:sp>
            <p:nvSpPr>
              <p:cNvPr id="18" name="フリーフォーム: 図形 17">
                <a:extLst>
                  <a:ext uri="{FF2B5EF4-FFF2-40B4-BE49-F238E27FC236}">
                    <a16:creationId xmlns:a16="http://schemas.microsoft.com/office/drawing/2014/main" id="{6B370827-B6B0-F586-CBF7-8050E3EA849E}"/>
                  </a:ext>
                </a:extLst>
              </p:cNvPr>
              <p:cNvSpPr/>
              <p:nvPr/>
            </p:nvSpPr>
            <p:spPr>
              <a:xfrm>
                <a:off x="180304" y="6280781"/>
                <a:ext cx="114843" cy="18840"/>
              </a:xfrm>
              <a:custGeom>
                <a:avLst/>
                <a:gdLst>
                  <a:gd name="connsiteX0" fmla="*/ 115170 w 114843"/>
                  <a:gd name="connsiteY0" fmla="*/ 9856 h 18840"/>
                  <a:gd name="connsiteX1" fmla="*/ 105151 w 114843"/>
                  <a:gd name="connsiteY1" fmla="*/ 19272 h 18840"/>
                  <a:gd name="connsiteX2" fmla="*/ 10352 w 114843"/>
                  <a:gd name="connsiteY2" fmla="*/ 19272 h 18840"/>
                  <a:gd name="connsiteX3" fmla="*/ 327 w 114843"/>
                  <a:gd name="connsiteY3" fmla="*/ 9856 h 18840"/>
                  <a:gd name="connsiteX4" fmla="*/ 10352 w 114843"/>
                  <a:gd name="connsiteY4" fmla="*/ 431 h 18840"/>
                  <a:gd name="connsiteX5" fmla="*/ 105151 w 114843"/>
                  <a:gd name="connsiteY5" fmla="*/ 431 h 18840"/>
                  <a:gd name="connsiteX6" fmla="*/ 115170 w 114843"/>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0">
                    <a:moveTo>
                      <a:pt x="115170" y="9856"/>
                    </a:moveTo>
                    <a:cubicBezTo>
                      <a:pt x="115170" y="15027"/>
                      <a:pt x="110670" y="19272"/>
                      <a:pt x="105151" y="19272"/>
                    </a:cubicBezTo>
                    <a:lnTo>
                      <a:pt x="10352" y="19272"/>
                    </a:lnTo>
                    <a:cubicBezTo>
                      <a:pt x="4841" y="19272"/>
                      <a:pt x="327" y="15027"/>
                      <a:pt x="327" y="9856"/>
                    </a:cubicBezTo>
                    <a:cubicBezTo>
                      <a:pt x="327" y="4662"/>
                      <a:pt x="4839" y="431"/>
                      <a:pt x="10352" y="431"/>
                    </a:cubicBezTo>
                    <a:lnTo>
                      <a:pt x="105151" y="431"/>
                    </a:lnTo>
                    <a:cubicBezTo>
                      <a:pt x="110673" y="431"/>
                      <a:pt x="115170" y="4662"/>
                      <a:pt x="115170" y="9856"/>
                    </a:cubicBezTo>
                  </a:path>
                </a:pathLst>
              </a:custGeom>
              <a:solidFill>
                <a:srgbClr val="FFFFFF"/>
              </a:solidFill>
              <a:ln w="2898" cap="flat">
                <a:noFill/>
                <a:prstDash val="solid"/>
                <a:miter/>
              </a:ln>
            </p:spPr>
            <p:txBody>
              <a:bodyPr rtlCol="0" anchor="ctr"/>
              <a:lstStyle/>
              <a:p>
                <a:endParaRPr lang="ja-JP" altLang="en-US" sz="1800"/>
              </a:p>
            </p:txBody>
          </p:sp>
          <p:sp>
            <p:nvSpPr>
              <p:cNvPr id="19" name="フリーフォーム: 図形 18">
                <a:extLst>
                  <a:ext uri="{FF2B5EF4-FFF2-40B4-BE49-F238E27FC236}">
                    <a16:creationId xmlns:a16="http://schemas.microsoft.com/office/drawing/2014/main" id="{D174E952-EEB2-1BDD-CB08-6E05DAE58375}"/>
                  </a:ext>
                </a:extLst>
              </p:cNvPr>
              <p:cNvSpPr/>
              <p:nvPr/>
            </p:nvSpPr>
            <p:spPr>
              <a:xfrm>
                <a:off x="180304" y="6339547"/>
                <a:ext cx="114843" cy="18842"/>
              </a:xfrm>
              <a:custGeom>
                <a:avLst/>
                <a:gdLst>
                  <a:gd name="connsiteX0" fmla="*/ 115170 w 114843"/>
                  <a:gd name="connsiteY0" fmla="*/ 9803 h 18842"/>
                  <a:gd name="connsiteX1" fmla="*/ 105151 w 114843"/>
                  <a:gd name="connsiteY1" fmla="*/ 19225 h 18842"/>
                  <a:gd name="connsiteX2" fmla="*/ 10352 w 114843"/>
                  <a:gd name="connsiteY2" fmla="*/ 19225 h 18842"/>
                  <a:gd name="connsiteX3" fmla="*/ 327 w 114843"/>
                  <a:gd name="connsiteY3" fmla="*/ 9803 h 18842"/>
                  <a:gd name="connsiteX4" fmla="*/ 10352 w 114843"/>
                  <a:gd name="connsiteY4" fmla="*/ 382 h 18842"/>
                  <a:gd name="connsiteX5" fmla="*/ 105151 w 114843"/>
                  <a:gd name="connsiteY5" fmla="*/ 382 h 18842"/>
                  <a:gd name="connsiteX6" fmla="*/ 115170 w 114843"/>
                  <a:gd name="connsiteY6" fmla="*/ 9803 h 18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2">
                    <a:moveTo>
                      <a:pt x="115170" y="9803"/>
                    </a:moveTo>
                    <a:cubicBezTo>
                      <a:pt x="115170" y="14980"/>
                      <a:pt x="110670" y="19225"/>
                      <a:pt x="105151" y="19225"/>
                    </a:cubicBezTo>
                    <a:lnTo>
                      <a:pt x="10352" y="19225"/>
                    </a:lnTo>
                    <a:cubicBezTo>
                      <a:pt x="4841" y="19225"/>
                      <a:pt x="327" y="14980"/>
                      <a:pt x="327" y="9803"/>
                    </a:cubicBezTo>
                    <a:cubicBezTo>
                      <a:pt x="327" y="4623"/>
                      <a:pt x="4839" y="382"/>
                      <a:pt x="10352" y="382"/>
                    </a:cubicBezTo>
                    <a:lnTo>
                      <a:pt x="105151" y="382"/>
                    </a:lnTo>
                    <a:cubicBezTo>
                      <a:pt x="110673" y="382"/>
                      <a:pt x="115170" y="4623"/>
                      <a:pt x="115170" y="9803"/>
                    </a:cubicBezTo>
                  </a:path>
                </a:pathLst>
              </a:custGeom>
              <a:solidFill>
                <a:srgbClr val="FFFFFF"/>
              </a:solidFill>
              <a:ln w="2898" cap="flat">
                <a:noFill/>
                <a:prstDash val="solid"/>
                <a:miter/>
              </a:ln>
            </p:spPr>
            <p:txBody>
              <a:bodyPr rtlCol="0" anchor="ctr"/>
              <a:lstStyle/>
              <a:p>
                <a:endParaRPr lang="ja-JP" altLang="en-US" sz="1800"/>
              </a:p>
            </p:txBody>
          </p:sp>
          <p:sp>
            <p:nvSpPr>
              <p:cNvPr id="20" name="フリーフォーム: 図形 19">
                <a:extLst>
                  <a:ext uri="{FF2B5EF4-FFF2-40B4-BE49-F238E27FC236}">
                    <a16:creationId xmlns:a16="http://schemas.microsoft.com/office/drawing/2014/main" id="{FD6B6DF0-FFB5-4FC1-F0B3-FCD6E2C1A44B}"/>
                  </a:ext>
                </a:extLst>
              </p:cNvPr>
              <p:cNvSpPr/>
              <p:nvPr/>
            </p:nvSpPr>
            <p:spPr>
              <a:xfrm>
                <a:off x="180304" y="6222004"/>
                <a:ext cx="18845" cy="77616"/>
              </a:xfrm>
              <a:custGeom>
                <a:avLst/>
                <a:gdLst>
                  <a:gd name="connsiteX0" fmla="*/ 9659 w 18845"/>
                  <a:gd name="connsiteY0" fmla="*/ 78040 h 77616"/>
                  <a:gd name="connsiteX1" fmla="*/ 237 w 18845"/>
                  <a:gd name="connsiteY1" fmla="*/ 68020 h 77616"/>
                  <a:gd name="connsiteX2" fmla="*/ 237 w 18845"/>
                  <a:gd name="connsiteY2" fmla="*/ 10443 h 77616"/>
                  <a:gd name="connsiteX3" fmla="*/ 9659 w 18845"/>
                  <a:gd name="connsiteY3" fmla="*/ 423 h 77616"/>
                  <a:gd name="connsiteX4" fmla="*/ 19083 w 18845"/>
                  <a:gd name="connsiteY4" fmla="*/ 10443 h 77616"/>
                  <a:gd name="connsiteX5" fmla="*/ 19083 w 18845"/>
                  <a:gd name="connsiteY5" fmla="*/ 68020 h 77616"/>
                  <a:gd name="connsiteX6" fmla="*/ 9659 w 18845"/>
                  <a:gd name="connsiteY6" fmla="*/ 78040 h 7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616">
                    <a:moveTo>
                      <a:pt x="9659" y="78040"/>
                    </a:moveTo>
                    <a:cubicBezTo>
                      <a:pt x="4482" y="78040"/>
                      <a:pt x="237" y="73537"/>
                      <a:pt x="237" y="68020"/>
                    </a:cubicBezTo>
                    <a:lnTo>
                      <a:pt x="237" y="10443"/>
                    </a:lnTo>
                    <a:cubicBezTo>
                      <a:pt x="237" y="4932"/>
                      <a:pt x="4482" y="423"/>
                      <a:pt x="9659" y="423"/>
                    </a:cubicBezTo>
                    <a:cubicBezTo>
                      <a:pt x="14835" y="423"/>
                      <a:pt x="19083" y="4932"/>
                      <a:pt x="19083" y="10443"/>
                    </a:cubicBezTo>
                    <a:lnTo>
                      <a:pt x="19083" y="68020"/>
                    </a:lnTo>
                    <a:cubicBezTo>
                      <a:pt x="19083" y="73537"/>
                      <a:pt x="14833" y="78040"/>
                      <a:pt x="9659" y="78040"/>
                    </a:cubicBezTo>
                  </a:path>
                </a:pathLst>
              </a:custGeom>
              <a:solidFill>
                <a:srgbClr val="FFFFFF"/>
              </a:solidFill>
              <a:ln w="2898" cap="flat">
                <a:noFill/>
                <a:prstDash val="solid"/>
                <a:miter/>
              </a:ln>
            </p:spPr>
            <p:txBody>
              <a:bodyPr rtlCol="0" anchor="ctr"/>
              <a:lstStyle/>
              <a:p>
                <a:endParaRPr lang="ja-JP" altLang="en-US" sz="1800"/>
              </a:p>
            </p:txBody>
          </p:sp>
          <p:sp>
            <p:nvSpPr>
              <p:cNvPr id="21" name="フリーフォーム: 図形 20">
                <a:extLst>
                  <a:ext uri="{FF2B5EF4-FFF2-40B4-BE49-F238E27FC236}">
                    <a16:creationId xmlns:a16="http://schemas.microsoft.com/office/drawing/2014/main" id="{8769BF83-3BC7-A992-1C7A-299A6ECBFF9A}"/>
                  </a:ext>
                </a:extLst>
              </p:cNvPr>
              <p:cNvSpPr/>
              <p:nvPr/>
            </p:nvSpPr>
            <p:spPr>
              <a:xfrm>
                <a:off x="276316" y="6280776"/>
                <a:ext cx="18834" cy="77610"/>
              </a:xfrm>
              <a:custGeom>
                <a:avLst/>
                <a:gdLst>
                  <a:gd name="connsiteX0" fmla="*/ 9731 w 18834"/>
                  <a:gd name="connsiteY0" fmla="*/ 77984 h 77610"/>
                  <a:gd name="connsiteX1" fmla="*/ 319 w 18834"/>
                  <a:gd name="connsiteY1" fmla="*/ 67967 h 77610"/>
                  <a:gd name="connsiteX2" fmla="*/ 319 w 18834"/>
                  <a:gd name="connsiteY2" fmla="*/ 10384 h 77610"/>
                  <a:gd name="connsiteX3" fmla="*/ 9731 w 18834"/>
                  <a:gd name="connsiteY3" fmla="*/ 374 h 77610"/>
                  <a:gd name="connsiteX4" fmla="*/ 19153 w 18834"/>
                  <a:gd name="connsiteY4" fmla="*/ 10384 h 77610"/>
                  <a:gd name="connsiteX5" fmla="*/ 19153 w 18834"/>
                  <a:gd name="connsiteY5" fmla="*/ 67967 h 77610"/>
                  <a:gd name="connsiteX6" fmla="*/ 9731 w 18834"/>
                  <a:gd name="connsiteY6" fmla="*/ 77984 h 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77610">
                    <a:moveTo>
                      <a:pt x="9731" y="77984"/>
                    </a:moveTo>
                    <a:cubicBezTo>
                      <a:pt x="4555" y="77984"/>
                      <a:pt x="319" y="73484"/>
                      <a:pt x="319" y="67967"/>
                    </a:cubicBezTo>
                    <a:lnTo>
                      <a:pt x="319" y="10384"/>
                    </a:lnTo>
                    <a:cubicBezTo>
                      <a:pt x="319" y="4880"/>
                      <a:pt x="4555" y="374"/>
                      <a:pt x="9731" y="374"/>
                    </a:cubicBezTo>
                    <a:cubicBezTo>
                      <a:pt x="14908" y="374"/>
                      <a:pt x="19153" y="4883"/>
                      <a:pt x="19153" y="10384"/>
                    </a:cubicBezTo>
                    <a:lnTo>
                      <a:pt x="19153" y="67967"/>
                    </a:lnTo>
                    <a:cubicBezTo>
                      <a:pt x="19150" y="73487"/>
                      <a:pt x="14905" y="77984"/>
                      <a:pt x="9731" y="77984"/>
                    </a:cubicBezTo>
                  </a:path>
                </a:pathLst>
              </a:custGeom>
              <a:solidFill>
                <a:srgbClr val="FFFFFF"/>
              </a:solidFill>
              <a:ln w="2898" cap="flat">
                <a:noFill/>
                <a:prstDash val="solid"/>
                <a:miter/>
              </a:ln>
            </p:spPr>
            <p:txBody>
              <a:bodyPr rtlCol="0" anchor="ctr"/>
              <a:lstStyle/>
              <a:p>
                <a:endParaRPr lang="ja-JP" altLang="en-US" sz="1800"/>
              </a:p>
            </p:txBody>
          </p:sp>
          <p:sp>
            <p:nvSpPr>
              <p:cNvPr id="22" name="フリーフォーム: 図形 21">
                <a:extLst>
                  <a:ext uri="{FF2B5EF4-FFF2-40B4-BE49-F238E27FC236}">
                    <a16:creationId xmlns:a16="http://schemas.microsoft.com/office/drawing/2014/main" id="{152AE0ED-AF0B-2087-A52E-3768613113B4}"/>
                  </a:ext>
                </a:extLst>
              </p:cNvPr>
              <p:cNvSpPr/>
              <p:nvPr/>
            </p:nvSpPr>
            <p:spPr>
              <a:xfrm>
                <a:off x="180304" y="6202778"/>
                <a:ext cx="18845" cy="37741"/>
              </a:xfrm>
              <a:custGeom>
                <a:avLst/>
                <a:gdLst>
                  <a:gd name="connsiteX0" fmla="*/ 9659 w 18845"/>
                  <a:gd name="connsiteY0" fmla="*/ 38215 h 37741"/>
                  <a:gd name="connsiteX1" fmla="*/ 237 w 18845"/>
                  <a:gd name="connsiteY1" fmla="*/ 28195 h 37741"/>
                  <a:gd name="connsiteX2" fmla="*/ 237 w 18845"/>
                  <a:gd name="connsiteY2" fmla="*/ 10484 h 37741"/>
                  <a:gd name="connsiteX3" fmla="*/ 9659 w 18845"/>
                  <a:gd name="connsiteY3" fmla="*/ 474 h 37741"/>
                  <a:gd name="connsiteX4" fmla="*/ 19083 w 18845"/>
                  <a:gd name="connsiteY4" fmla="*/ 10484 h 37741"/>
                  <a:gd name="connsiteX5" fmla="*/ 19083 w 18845"/>
                  <a:gd name="connsiteY5" fmla="*/ 28195 h 37741"/>
                  <a:gd name="connsiteX6" fmla="*/ 9659 w 18845"/>
                  <a:gd name="connsiteY6" fmla="*/ 38215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37741">
                    <a:moveTo>
                      <a:pt x="9659" y="38215"/>
                    </a:moveTo>
                    <a:cubicBezTo>
                      <a:pt x="4482" y="38215"/>
                      <a:pt x="237" y="33715"/>
                      <a:pt x="237" y="28195"/>
                    </a:cubicBezTo>
                    <a:lnTo>
                      <a:pt x="237" y="10484"/>
                    </a:lnTo>
                    <a:cubicBezTo>
                      <a:pt x="237" y="4980"/>
                      <a:pt x="4482" y="474"/>
                      <a:pt x="9659" y="474"/>
                    </a:cubicBezTo>
                    <a:cubicBezTo>
                      <a:pt x="14835" y="474"/>
                      <a:pt x="19083" y="4983"/>
                      <a:pt x="19083" y="10484"/>
                    </a:cubicBezTo>
                    <a:lnTo>
                      <a:pt x="19083" y="28195"/>
                    </a:lnTo>
                    <a:cubicBezTo>
                      <a:pt x="19083" y="33717"/>
                      <a:pt x="14833" y="38215"/>
                      <a:pt x="9659" y="38215"/>
                    </a:cubicBezTo>
                  </a:path>
                </a:pathLst>
              </a:custGeom>
              <a:solidFill>
                <a:srgbClr val="FFFFFF"/>
              </a:solidFill>
              <a:ln w="2898" cap="flat">
                <a:noFill/>
                <a:prstDash val="solid"/>
                <a:miter/>
              </a:ln>
            </p:spPr>
            <p:txBody>
              <a:bodyPr rtlCol="0" anchor="ctr"/>
              <a:lstStyle/>
              <a:p>
                <a:endParaRPr lang="ja-JP" altLang="en-US" sz="1800"/>
              </a:p>
            </p:txBody>
          </p:sp>
          <p:sp>
            <p:nvSpPr>
              <p:cNvPr id="23" name="フリーフォーム: 図形 22">
                <a:extLst>
                  <a:ext uri="{FF2B5EF4-FFF2-40B4-BE49-F238E27FC236}">
                    <a16:creationId xmlns:a16="http://schemas.microsoft.com/office/drawing/2014/main" id="{58E044B7-456E-B820-E7B6-6AE5C2927202}"/>
                  </a:ext>
                </a:extLst>
              </p:cNvPr>
              <p:cNvSpPr/>
              <p:nvPr/>
            </p:nvSpPr>
            <p:spPr>
              <a:xfrm>
                <a:off x="276316" y="6261899"/>
                <a:ext cx="18834" cy="37755"/>
              </a:xfrm>
              <a:custGeom>
                <a:avLst/>
                <a:gdLst>
                  <a:gd name="connsiteX0" fmla="*/ 9731 w 18834"/>
                  <a:gd name="connsiteY0" fmla="*/ 38179 h 37755"/>
                  <a:gd name="connsiteX1" fmla="*/ 319 w 18834"/>
                  <a:gd name="connsiteY1" fmla="*/ 28154 h 37755"/>
                  <a:gd name="connsiteX2" fmla="*/ 319 w 18834"/>
                  <a:gd name="connsiteY2" fmla="*/ 10440 h 37755"/>
                  <a:gd name="connsiteX3" fmla="*/ 9731 w 18834"/>
                  <a:gd name="connsiteY3" fmla="*/ 423 h 37755"/>
                  <a:gd name="connsiteX4" fmla="*/ 19153 w 18834"/>
                  <a:gd name="connsiteY4" fmla="*/ 10440 h 37755"/>
                  <a:gd name="connsiteX5" fmla="*/ 19153 w 18834"/>
                  <a:gd name="connsiteY5" fmla="*/ 28154 h 37755"/>
                  <a:gd name="connsiteX6" fmla="*/ 9731 w 18834"/>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37755">
                    <a:moveTo>
                      <a:pt x="9731" y="38179"/>
                    </a:moveTo>
                    <a:cubicBezTo>
                      <a:pt x="4555" y="38179"/>
                      <a:pt x="319" y="33661"/>
                      <a:pt x="319" y="28154"/>
                    </a:cubicBezTo>
                    <a:lnTo>
                      <a:pt x="319" y="10440"/>
                    </a:lnTo>
                    <a:cubicBezTo>
                      <a:pt x="319" y="4929"/>
                      <a:pt x="4555" y="423"/>
                      <a:pt x="9731" y="423"/>
                    </a:cubicBezTo>
                    <a:cubicBezTo>
                      <a:pt x="14908" y="423"/>
                      <a:pt x="19153" y="4927"/>
                      <a:pt x="19153" y="10440"/>
                    </a:cubicBezTo>
                    <a:lnTo>
                      <a:pt x="19153" y="28154"/>
                    </a:lnTo>
                    <a:cubicBezTo>
                      <a:pt x="19150" y="33661"/>
                      <a:pt x="14905" y="38179"/>
                      <a:pt x="9731" y="38179"/>
                    </a:cubicBezTo>
                  </a:path>
                </a:pathLst>
              </a:custGeom>
              <a:solidFill>
                <a:srgbClr val="FFFFFF"/>
              </a:solidFill>
              <a:ln w="2898" cap="flat">
                <a:noFill/>
                <a:prstDash val="solid"/>
                <a:miter/>
              </a:ln>
            </p:spPr>
            <p:txBody>
              <a:bodyPr rtlCol="0" anchor="ctr"/>
              <a:lstStyle/>
              <a:p>
                <a:endParaRPr lang="ja-JP" altLang="en-US" sz="1800"/>
              </a:p>
            </p:txBody>
          </p:sp>
          <p:sp>
            <p:nvSpPr>
              <p:cNvPr id="24" name="フリーフォーム: 図形 23">
                <a:extLst>
                  <a:ext uri="{FF2B5EF4-FFF2-40B4-BE49-F238E27FC236}">
                    <a16:creationId xmlns:a16="http://schemas.microsoft.com/office/drawing/2014/main" id="{D15291D4-9440-5C37-3F50-B29F34AA78DD}"/>
                  </a:ext>
                </a:extLst>
              </p:cNvPr>
              <p:cNvSpPr/>
              <p:nvPr/>
            </p:nvSpPr>
            <p:spPr>
              <a:xfrm>
                <a:off x="180304" y="6537861"/>
                <a:ext cx="18845" cy="136386"/>
              </a:xfrm>
              <a:custGeom>
                <a:avLst/>
                <a:gdLst>
                  <a:gd name="connsiteX0" fmla="*/ 9659 w 18845"/>
                  <a:gd name="connsiteY0" fmla="*/ 136492 h 136386"/>
                  <a:gd name="connsiteX1" fmla="*/ 237 w 18845"/>
                  <a:gd name="connsiteY1" fmla="*/ 126464 h 136386"/>
                  <a:gd name="connsiteX2" fmla="*/ 237 w 18845"/>
                  <a:gd name="connsiteY2" fmla="*/ 10116 h 136386"/>
                  <a:gd name="connsiteX3" fmla="*/ 9659 w 18845"/>
                  <a:gd name="connsiteY3" fmla="*/ 105 h 136386"/>
                  <a:gd name="connsiteX4" fmla="*/ 19083 w 18845"/>
                  <a:gd name="connsiteY4" fmla="*/ 10116 h 136386"/>
                  <a:gd name="connsiteX5" fmla="*/ 19083 w 18845"/>
                  <a:gd name="connsiteY5" fmla="*/ 126461 h 136386"/>
                  <a:gd name="connsiteX6" fmla="*/ 9659 w 18845"/>
                  <a:gd name="connsiteY6" fmla="*/ 136492 h 136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136386">
                    <a:moveTo>
                      <a:pt x="9659" y="136492"/>
                    </a:moveTo>
                    <a:cubicBezTo>
                      <a:pt x="4482" y="136492"/>
                      <a:pt x="237" y="131983"/>
                      <a:pt x="237" y="126464"/>
                    </a:cubicBezTo>
                    <a:lnTo>
                      <a:pt x="237" y="10116"/>
                    </a:lnTo>
                    <a:cubicBezTo>
                      <a:pt x="237" y="4611"/>
                      <a:pt x="4482" y="105"/>
                      <a:pt x="9659" y="105"/>
                    </a:cubicBezTo>
                    <a:cubicBezTo>
                      <a:pt x="14835" y="105"/>
                      <a:pt x="19083" y="4614"/>
                      <a:pt x="19083" y="10116"/>
                    </a:cubicBezTo>
                    <a:lnTo>
                      <a:pt x="19083" y="126461"/>
                    </a:lnTo>
                    <a:cubicBezTo>
                      <a:pt x="19083" y="131983"/>
                      <a:pt x="14833" y="136492"/>
                      <a:pt x="9659" y="136492"/>
                    </a:cubicBezTo>
                  </a:path>
                </a:pathLst>
              </a:custGeom>
              <a:solidFill>
                <a:srgbClr val="FFFFFF"/>
              </a:solidFill>
              <a:ln w="2898" cap="flat">
                <a:noFill/>
                <a:prstDash val="solid"/>
                <a:miter/>
              </a:ln>
            </p:spPr>
            <p:txBody>
              <a:bodyPr rtlCol="0" anchor="ctr"/>
              <a:lstStyle/>
              <a:p>
                <a:endParaRPr lang="ja-JP" altLang="en-US" sz="1800"/>
              </a:p>
            </p:txBody>
          </p:sp>
          <p:sp>
            <p:nvSpPr>
              <p:cNvPr id="25" name="フリーフォーム: 図形 24">
                <a:extLst>
                  <a:ext uri="{FF2B5EF4-FFF2-40B4-BE49-F238E27FC236}">
                    <a16:creationId xmlns:a16="http://schemas.microsoft.com/office/drawing/2014/main" id="{CE85C598-47E9-8E3C-8A66-099844392E5D}"/>
                  </a:ext>
                </a:extLst>
              </p:cNvPr>
              <p:cNvSpPr/>
              <p:nvPr/>
            </p:nvSpPr>
            <p:spPr>
              <a:xfrm>
                <a:off x="180305" y="6655398"/>
                <a:ext cx="320531" cy="18848"/>
              </a:xfrm>
              <a:custGeom>
                <a:avLst/>
                <a:gdLst>
                  <a:gd name="connsiteX0" fmla="*/ 321032 w 320531"/>
                  <a:gd name="connsiteY0" fmla="*/ 9547 h 18848"/>
                  <a:gd name="connsiteX1" fmla="*/ 311030 w 320531"/>
                  <a:gd name="connsiteY1" fmla="*/ 18962 h 18848"/>
                  <a:gd name="connsiteX2" fmla="*/ 10527 w 320531"/>
                  <a:gd name="connsiteY2" fmla="*/ 18962 h 18848"/>
                  <a:gd name="connsiteX3" fmla="*/ 501 w 320531"/>
                  <a:gd name="connsiteY3" fmla="*/ 9547 h 18848"/>
                  <a:gd name="connsiteX4" fmla="*/ 10527 w 320531"/>
                  <a:gd name="connsiteY4" fmla="*/ 113 h 18848"/>
                  <a:gd name="connsiteX5" fmla="*/ 311030 w 320531"/>
                  <a:gd name="connsiteY5" fmla="*/ 113 h 18848"/>
                  <a:gd name="connsiteX6" fmla="*/ 321032 w 320531"/>
                  <a:gd name="connsiteY6" fmla="*/ 9547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0531" h="18848">
                    <a:moveTo>
                      <a:pt x="321032" y="9547"/>
                    </a:moveTo>
                    <a:cubicBezTo>
                      <a:pt x="321032" y="14709"/>
                      <a:pt x="316541" y="18962"/>
                      <a:pt x="311030" y="18962"/>
                    </a:cubicBezTo>
                    <a:lnTo>
                      <a:pt x="10527" y="18962"/>
                    </a:lnTo>
                    <a:cubicBezTo>
                      <a:pt x="5016" y="18962"/>
                      <a:pt x="501" y="14709"/>
                      <a:pt x="501" y="9547"/>
                    </a:cubicBezTo>
                    <a:cubicBezTo>
                      <a:pt x="501" y="4358"/>
                      <a:pt x="5013" y="113"/>
                      <a:pt x="10527" y="113"/>
                    </a:cubicBezTo>
                    <a:lnTo>
                      <a:pt x="311030" y="113"/>
                    </a:lnTo>
                    <a:cubicBezTo>
                      <a:pt x="316541" y="113"/>
                      <a:pt x="321032" y="4355"/>
                      <a:pt x="321032" y="9547"/>
                    </a:cubicBezTo>
                  </a:path>
                </a:pathLst>
              </a:custGeom>
              <a:solidFill>
                <a:srgbClr val="FFFFFF"/>
              </a:solidFill>
              <a:ln w="2898" cap="flat">
                <a:noFill/>
                <a:prstDash val="solid"/>
                <a:miter/>
              </a:ln>
            </p:spPr>
            <p:txBody>
              <a:bodyPr rtlCol="0" anchor="ctr"/>
              <a:lstStyle/>
              <a:p>
                <a:endParaRPr lang="ja-JP" altLang="en-US" sz="1800"/>
              </a:p>
            </p:txBody>
          </p:sp>
          <p:sp>
            <p:nvSpPr>
              <p:cNvPr id="26" name="フリーフォーム: 図形 25">
                <a:extLst>
                  <a:ext uri="{FF2B5EF4-FFF2-40B4-BE49-F238E27FC236}">
                    <a16:creationId xmlns:a16="http://schemas.microsoft.com/office/drawing/2014/main" id="{FC9B8FA4-F68E-6A9E-822A-ACDCBC47AA83}"/>
                  </a:ext>
                </a:extLst>
              </p:cNvPr>
              <p:cNvSpPr/>
              <p:nvPr/>
            </p:nvSpPr>
            <p:spPr>
              <a:xfrm>
                <a:off x="311036" y="6261899"/>
                <a:ext cx="18837" cy="37755"/>
              </a:xfrm>
              <a:custGeom>
                <a:avLst/>
                <a:gdLst>
                  <a:gd name="connsiteX0" fmla="*/ 9778 w 18837"/>
                  <a:gd name="connsiteY0" fmla="*/ 38179 h 37755"/>
                  <a:gd name="connsiteX1" fmla="*/ 348 w 18837"/>
                  <a:gd name="connsiteY1" fmla="*/ 28154 h 37755"/>
                  <a:gd name="connsiteX2" fmla="*/ 348 w 18837"/>
                  <a:gd name="connsiteY2" fmla="*/ 10440 h 37755"/>
                  <a:gd name="connsiteX3" fmla="*/ 9778 w 18837"/>
                  <a:gd name="connsiteY3" fmla="*/ 423 h 37755"/>
                  <a:gd name="connsiteX4" fmla="*/ 19185 w 18837"/>
                  <a:gd name="connsiteY4" fmla="*/ 10440 h 37755"/>
                  <a:gd name="connsiteX5" fmla="*/ 19185 w 18837"/>
                  <a:gd name="connsiteY5" fmla="*/ 28154 h 37755"/>
                  <a:gd name="connsiteX6" fmla="*/ 9778 w 18837"/>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37755">
                    <a:moveTo>
                      <a:pt x="9778" y="38179"/>
                    </a:moveTo>
                    <a:cubicBezTo>
                      <a:pt x="4590" y="38179"/>
                      <a:pt x="348" y="33661"/>
                      <a:pt x="348" y="28154"/>
                    </a:cubicBezTo>
                    <a:lnTo>
                      <a:pt x="348" y="10440"/>
                    </a:lnTo>
                    <a:cubicBezTo>
                      <a:pt x="348" y="4929"/>
                      <a:pt x="4587" y="423"/>
                      <a:pt x="9778" y="423"/>
                    </a:cubicBezTo>
                    <a:cubicBezTo>
                      <a:pt x="14949" y="423"/>
                      <a:pt x="19185" y="4927"/>
                      <a:pt x="19185" y="10440"/>
                    </a:cubicBezTo>
                    <a:lnTo>
                      <a:pt x="19185" y="28154"/>
                    </a:lnTo>
                    <a:cubicBezTo>
                      <a:pt x="19185" y="33661"/>
                      <a:pt x="14949" y="38179"/>
                      <a:pt x="9778" y="38179"/>
                    </a:cubicBezTo>
                  </a:path>
                </a:pathLst>
              </a:custGeom>
              <a:solidFill>
                <a:srgbClr val="FFFFFF"/>
              </a:solidFill>
              <a:ln w="2898" cap="flat">
                <a:noFill/>
                <a:prstDash val="solid"/>
                <a:miter/>
              </a:ln>
            </p:spPr>
            <p:txBody>
              <a:bodyPr rtlCol="0" anchor="ctr"/>
              <a:lstStyle/>
              <a:p>
                <a:endParaRPr lang="ja-JP" altLang="en-US" sz="1800"/>
              </a:p>
            </p:txBody>
          </p:sp>
          <p:sp>
            <p:nvSpPr>
              <p:cNvPr id="27" name="フリーフォーム: 図形 26">
                <a:extLst>
                  <a:ext uri="{FF2B5EF4-FFF2-40B4-BE49-F238E27FC236}">
                    <a16:creationId xmlns:a16="http://schemas.microsoft.com/office/drawing/2014/main" id="{8544859C-7A6F-F291-5972-578D0F551B5C}"/>
                  </a:ext>
                </a:extLst>
              </p:cNvPr>
              <p:cNvSpPr/>
              <p:nvPr/>
            </p:nvSpPr>
            <p:spPr>
              <a:xfrm>
                <a:off x="311036" y="6280777"/>
                <a:ext cx="18837" cy="48623"/>
              </a:xfrm>
              <a:custGeom>
                <a:avLst/>
                <a:gdLst>
                  <a:gd name="connsiteX0" fmla="*/ 9778 w 18837"/>
                  <a:gd name="connsiteY0" fmla="*/ 49021 h 48623"/>
                  <a:gd name="connsiteX1" fmla="*/ 348 w 18837"/>
                  <a:gd name="connsiteY1" fmla="*/ 39005 h 48623"/>
                  <a:gd name="connsiteX2" fmla="*/ 348 w 18837"/>
                  <a:gd name="connsiteY2" fmla="*/ 10415 h 48623"/>
                  <a:gd name="connsiteX3" fmla="*/ 9778 w 18837"/>
                  <a:gd name="connsiteY3" fmla="*/ 398 h 48623"/>
                  <a:gd name="connsiteX4" fmla="*/ 19185 w 18837"/>
                  <a:gd name="connsiteY4" fmla="*/ 10415 h 48623"/>
                  <a:gd name="connsiteX5" fmla="*/ 19185 w 18837"/>
                  <a:gd name="connsiteY5" fmla="*/ 39005 h 48623"/>
                  <a:gd name="connsiteX6" fmla="*/ 9778 w 18837"/>
                  <a:gd name="connsiteY6" fmla="*/ 49021 h 4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48623">
                    <a:moveTo>
                      <a:pt x="9778" y="49021"/>
                    </a:moveTo>
                    <a:cubicBezTo>
                      <a:pt x="4590" y="49021"/>
                      <a:pt x="348" y="44518"/>
                      <a:pt x="348" y="39005"/>
                    </a:cubicBezTo>
                    <a:lnTo>
                      <a:pt x="348" y="10415"/>
                    </a:lnTo>
                    <a:cubicBezTo>
                      <a:pt x="348" y="4907"/>
                      <a:pt x="4587" y="398"/>
                      <a:pt x="9778" y="398"/>
                    </a:cubicBezTo>
                    <a:cubicBezTo>
                      <a:pt x="14949" y="398"/>
                      <a:pt x="19185" y="4907"/>
                      <a:pt x="19185" y="10415"/>
                    </a:cubicBezTo>
                    <a:lnTo>
                      <a:pt x="19185" y="39005"/>
                    </a:lnTo>
                    <a:cubicBezTo>
                      <a:pt x="19185" y="44518"/>
                      <a:pt x="14949" y="49021"/>
                      <a:pt x="9778" y="49021"/>
                    </a:cubicBezTo>
                  </a:path>
                </a:pathLst>
              </a:custGeom>
              <a:solidFill>
                <a:srgbClr val="FFFFFF"/>
              </a:solidFill>
              <a:ln w="2898" cap="flat">
                <a:noFill/>
                <a:prstDash val="solid"/>
                <a:miter/>
              </a:ln>
            </p:spPr>
            <p:txBody>
              <a:bodyPr rtlCol="0" anchor="ctr"/>
              <a:lstStyle/>
              <a:p>
                <a:endParaRPr lang="ja-JP" altLang="en-US" sz="1800"/>
              </a:p>
            </p:txBody>
          </p:sp>
          <p:sp>
            <p:nvSpPr>
              <p:cNvPr id="28" name="フリーフォーム: 図形 27">
                <a:extLst>
                  <a:ext uri="{FF2B5EF4-FFF2-40B4-BE49-F238E27FC236}">
                    <a16:creationId xmlns:a16="http://schemas.microsoft.com/office/drawing/2014/main" id="{1E2FA127-4D9A-F35E-6386-8668F732B276}"/>
                  </a:ext>
                </a:extLst>
              </p:cNvPr>
              <p:cNvSpPr/>
              <p:nvPr/>
            </p:nvSpPr>
            <p:spPr>
              <a:xfrm>
                <a:off x="311036" y="6280781"/>
                <a:ext cx="123495" cy="18840"/>
              </a:xfrm>
              <a:custGeom>
                <a:avLst/>
                <a:gdLst>
                  <a:gd name="connsiteX0" fmla="*/ 123941 w 123495"/>
                  <a:gd name="connsiteY0" fmla="*/ 9856 h 18840"/>
                  <a:gd name="connsiteX1" fmla="*/ 113912 w 123495"/>
                  <a:gd name="connsiteY1" fmla="*/ 19272 h 18840"/>
                  <a:gd name="connsiteX2" fmla="*/ 10470 w 123495"/>
                  <a:gd name="connsiteY2" fmla="*/ 19272 h 18840"/>
                  <a:gd name="connsiteX3" fmla="*/ 445 w 123495"/>
                  <a:gd name="connsiteY3" fmla="*/ 9856 h 18840"/>
                  <a:gd name="connsiteX4" fmla="*/ 10470 w 123495"/>
                  <a:gd name="connsiteY4" fmla="*/ 431 h 18840"/>
                  <a:gd name="connsiteX5" fmla="*/ 113912 w 123495"/>
                  <a:gd name="connsiteY5" fmla="*/ 431 h 18840"/>
                  <a:gd name="connsiteX6" fmla="*/ 123941 w 123495"/>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95" h="18840">
                    <a:moveTo>
                      <a:pt x="123941" y="9856"/>
                    </a:moveTo>
                    <a:cubicBezTo>
                      <a:pt x="123941" y="15027"/>
                      <a:pt x="119406" y="19272"/>
                      <a:pt x="113912" y="19272"/>
                    </a:cubicBezTo>
                    <a:lnTo>
                      <a:pt x="10470" y="19272"/>
                    </a:lnTo>
                    <a:cubicBezTo>
                      <a:pt x="4951" y="19272"/>
                      <a:pt x="445" y="15027"/>
                      <a:pt x="445" y="9856"/>
                    </a:cubicBezTo>
                    <a:cubicBezTo>
                      <a:pt x="445" y="4662"/>
                      <a:pt x="4948" y="431"/>
                      <a:pt x="10470" y="431"/>
                    </a:cubicBezTo>
                    <a:lnTo>
                      <a:pt x="113912" y="431"/>
                    </a:lnTo>
                    <a:cubicBezTo>
                      <a:pt x="119408" y="431"/>
                      <a:pt x="123941" y="4662"/>
                      <a:pt x="123941" y="9856"/>
                    </a:cubicBezTo>
                  </a:path>
                </a:pathLst>
              </a:custGeom>
              <a:solidFill>
                <a:srgbClr val="FFFFFF"/>
              </a:solidFill>
              <a:ln w="2898" cap="flat">
                <a:noFill/>
                <a:prstDash val="solid"/>
                <a:miter/>
              </a:ln>
            </p:spPr>
            <p:txBody>
              <a:bodyPr rtlCol="0" anchor="ctr"/>
              <a:lstStyle/>
              <a:p>
                <a:endParaRPr lang="ja-JP" altLang="en-US" sz="1800"/>
              </a:p>
            </p:txBody>
          </p:sp>
          <p:sp>
            <p:nvSpPr>
              <p:cNvPr id="29" name="フリーフォーム: 図形 28">
                <a:extLst>
                  <a:ext uri="{FF2B5EF4-FFF2-40B4-BE49-F238E27FC236}">
                    <a16:creationId xmlns:a16="http://schemas.microsoft.com/office/drawing/2014/main" id="{566AF522-467E-4242-EAFC-953DBC227486}"/>
                  </a:ext>
                </a:extLst>
              </p:cNvPr>
              <p:cNvSpPr/>
              <p:nvPr/>
            </p:nvSpPr>
            <p:spPr>
              <a:xfrm>
                <a:off x="378597" y="6280906"/>
                <a:ext cx="18834" cy="117671"/>
              </a:xfrm>
              <a:custGeom>
                <a:avLst/>
                <a:gdLst>
                  <a:gd name="connsiteX0" fmla="*/ 9827 w 18834"/>
                  <a:gd name="connsiteY0" fmla="*/ 118011 h 117671"/>
                  <a:gd name="connsiteX1" fmla="*/ 406 w 18834"/>
                  <a:gd name="connsiteY1" fmla="*/ 107994 h 117671"/>
                  <a:gd name="connsiteX2" fmla="*/ 406 w 18834"/>
                  <a:gd name="connsiteY2" fmla="*/ 10359 h 117671"/>
                  <a:gd name="connsiteX3" fmla="*/ 9827 w 18834"/>
                  <a:gd name="connsiteY3" fmla="*/ 339 h 117671"/>
                  <a:gd name="connsiteX4" fmla="*/ 19240 w 18834"/>
                  <a:gd name="connsiteY4" fmla="*/ 10359 h 117671"/>
                  <a:gd name="connsiteX5" fmla="*/ 19240 w 18834"/>
                  <a:gd name="connsiteY5" fmla="*/ 107994 h 117671"/>
                  <a:gd name="connsiteX6" fmla="*/ 9827 w 18834"/>
                  <a:gd name="connsiteY6" fmla="*/ 118011 h 11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117671">
                    <a:moveTo>
                      <a:pt x="9827" y="118011"/>
                    </a:moveTo>
                    <a:cubicBezTo>
                      <a:pt x="4647" y="118011"/>
                      <a:pt x="406" y="113502"/>
                      <a:pt x="406" y="107994"/>
                    </a:cubicBezTo>
                    <a:lnTo>
                      <a:pt x="406" y="10359"/>
                    </a:lnTo>
                    <a:cubicBezTo>
                      <a:pt x="406" y="4848"/>
                      <a:pt x="4644" y="339"/>
                      <a:pt x="9827" y="339"/>
                    </a:cubicBezTo>
                    <a:cubicBezTo>
                      <a:pt x="15004" y="339"/>
                      <a:pt x="19240" y="4848"/>
                      <a:pt x="19240" y="10359"/>
                    </a:cubicBezTo>
                    <a:lnTo>
                      <a:pt x="19240" y="107994"/>
                    </a:lnTo>
                    <a:cubicBezTo>
                      <a:pt x="19237" y="113505"/>
                      <a:pt x="15001" y="118011"/>
                      <a:pt x="9827" y="118011"/>
                    </a:cubicBezTo>
                  </a:path>
                </a:pathLst>
              </a:custGeom>
              <a:solidFill>
                <a:srgbClr val="FFFFFF"/>
              </a:solidFill>
              <a:ln w="2898" cap="flat">
                <a:noFill/>
                <a:prstDash val="solid"/>
                <a:miter/>
              </a:ln>
            </p:spPr>
            <p:txBody>
              <a:bodyPr rtlCol="0" anchor="ctr"/>
              <a:lstStyle/>
              <a:p>
                <a:endParaRPr lang="ja-JP" altLang="en-US" sz="1800"/>
              </a:p>
            </p:txBody>
          </p:sp>
          <p:sp>
            <p:nvSpPr>
              <p:cNvPr id="30" name="フリーフォーム: 図形 29">
                <a:extLst>
                  <a:ext uri="{FF2B5EF4-FFF2-40B4-BE49-F238E27FC236}">
                    <a16:creationId xmlns:a16="http://schemas.microsoft.com/office/drawing/2014/main" id="{B368C650-3D41-218D-182B-FD2F36E1D389}"/>
                  </a:ext>
                </a:extLst>
              </p:cNvPr>
              <p:cNvSpPr/>
              <p:nvPr/>
            </p:nvSpPr>
            <p:spPr>
              <a:xfrm>
                <a:off x="415787" y="6361080"/>
                <a:ext cx="37482" cy="18848"/>
              </a:xfrm>
              <a:custGeom>
                <a:avLst/>
                <a:gdLst>
                  <a:gd name="connsiteX0" fmla="*/ 37944 w 37482"/>
                  <a:gd name="connsiteY0" fmla="*/ 9788 h 18848"/>
                  <a:gd name="connsiteX1" fmla="*/ 27924 w 37482"/>
                  <a:gd name="connsiteY1" fmla="*/ 19212 h 18848"/>
                  <a:gd name="connsiteX2" fmla="*/ 10486 w 37482"/>
                  <a:gd name="connsiteY2" fmla="*/ 19212 h 18848"/>
                  <a:gd name="connsiteX3" fmla="*/ 461 w 37482"/>
                  <a:gd name="connsiteY3" fmla="*/ 9788 h 18848"/>
                  <a:gd name="connsiteX4" fmla="*/ 10486 w 37482"/>
                  <a:gd name="connsiteY4" fmla="*/ 363 h 18848"/>
                  <a:gd name="connsiteX5" fmla="*/ 27924 w 37482"/>
                  <a:gd name="connsiteY5" fmla="*/ 363 h 18848"/>
                  <a:gd name="connsiteX6" fmla="*/ 37944 w 37482"/>
                  <a:gd name="connsiteY6" fmla="*/ 9788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82" h="18848">
                    <a:moveTo>
                      <a:pt x="37944" y="9788"/>
                    </a:moveTo>
                    <a:cubicBezTo>
                      <a:pt x="37944" y="14967"/>
                      <a:pt x="33435" y="19212"/>
                      <a:pt x="27924" y="19212"/>
                    </a:cubicBezTo>
                    <a:lnTo>
                      <a:pt x="10486" y="19212"/>
                    </a:lnTo>
                    <a:cubicBezTo>
                      <a:pt x="4976" y="19212"/>
                      <a:pt x="461" y="14967"/>
                      <a:pt x="461" y="9788"/>
                    </a:cubicBezTo>
                    <a:cubicBezTo>
                      <a:pt x="461" y="4611"/>
                      <a:pt x="4973" y="363"/>
                      <a:pt x="10486" y="363"/>
                    </a:cubicBezTo>
                    <a:lnTo>
                      <a:pt x="27924" y="363"/>
                    </a:lnTo>
                    <a:cubicBezTo>
                      <a:pt x="33438" y="363"/>
                      <a:pt x="37944" y="4611"/>
                      <a:pt x="37944" y="9788"/>
                    </a:cubicBezTo>
                  </a:path>
                </a:pathLst>
              </a:custGeom>
              <a:solidFill>
                <a:srgbClr val="FFFFFF"/>
              </a:solidFill>
              <a:ln w="2898" cap="flat">
                <a:noFill/>
                <a:prstDash val="solid"/>
                <a:miter/>
              </a:ln>
            </p:spPr>
            <p:txBody>
              <a:bodyPr rtlCol="0" anchor="ctr"/>
              <a:lstStyle/>
              <a:p>
                <a:endParaRPr lang="ja-JP" altLang="en-US" sz="1800"/>
              </a:p>
            </p:txBody>
          </p:sp>
          <p:sp>
            <p:nvSpPr>
              <p:cNvPr id="31" name="フリーフォーム: 図形 30">
                <a:extLst>
                  <a:ext uri="{FF2B5EF4-FFF2-40B4-BE49-F238E27FC236}">
                    <a16:creationId xmlns:a16="http://schemas.microsoft.com/office/drawing/2014/main" id="{C5B0BA95-7A93-0819-17C2-B208F59A52DF}"/>
                  </a:ext>
                </a:extLst>
              </p:cNvPr>
              <p:cNvSpPr/>
              <p:nvPr/>
            </p:nvSpPr>
            <p:spPr>
              <a:xfrm>
                <a:off x="482464" y="6339546"/>
                <a:ext cx="18857" cy="118237"/>
              </a:xfrm>
              <a:custGeom>
                <a:avLst/>
                <a:gdLst>
                  <a:gd name="connsiteX0" fmla="*/ 9935 w 18857"/>
                  <a:gd name="connsiteY0" fmla="*/ 118527 h 118237"/>
                  <a:gd name="connsiteX1" fmla="*/ 494 w 18857"/>
                  <a:gd name="connsiteY1" fmla="*/ 108501 h 118237"/>
                  <a:gd name="connsiteX2" fmla="*/ 494 w 18857"/>
                  <a:gd name="connsiteY2" fmla="*/ 10309 h 118237"/>
                  <a:gd name="connsiteX3" fmla="*/ 9935 w 18857"/>
                  <a:gd name="connsiteY3" fmla="*/ 289 h 118237"/>
                  <a:gd name="connsiteX4" fmla="*/ 19351 w 18857"/>
                  <a:gd name="connsiteY4" fmla="*/ 10309 h 118237"/>
                  <a:gd name="connsiteX5" fmla="*/ 19351 w 18857"/>
                  <a:gd name="connsiteY5" fmla="*/ 108501 h 118237"/>
                  <a:gd name="connsiteX6" fmla="*/ 9935 w 18857"/>
                  <a:gd name="connsiteY6" fmla="*/ 118527 h 11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118237">
                    <a:moveTo>
                      <a:pt x="9935" y="118527"/>
                    </a:moveTo>
                    <a:cubicBezTo>
                      <a:pt x="4730" y="118527"/>
                      <a:pt x="494" y="114009"/>
                      <a:pt x="494" y="108501"/>
                    </a:cubicBezTo>
                    <a:lnTo>
                      <a:pt x="494" y="10309"/>
                    </a:lnTo>
                    <a:cubicBezTo>
                      <a:pt x="494" y="4798"/>
                      <a:pt x="4730" y="289"/>
                      <a:pt x="9935" y="289"/>
                    </a:cubicBezTo>
                    <a:cubicBezTo>
                      <a:pt x="15106" y="289"/>
                      <a:pt x="19351" y="4798"/>
                      <a:pt x="19351" y="10309"/>
                    </a:cubicBezTo>
                    <a:lnTo>
                      <a:pt x="19351" y="108501"/>
                    </a:lnTo>
                    <a:cubicBezTo>
                      <a:pt x="19351" y="114012"/>
                      <a:pt x="15106" y="118527"/>
                      <a:pt x="9935" y="118527"/>
                    </a:cubicBezTo>
                  </a:path>
                </a:pathLst>
              </a:custGeom>
              <a:solidFill>
                <a:srgbClr val="FFFFFF"/>
              </a:solidFill>
              <a:ln w="2898" cap="flat">
                <a:noFill/>
                <a:prstDash val="solid"/>
                <a:miter/>
              </a:ln>
            </p:spPr>
            <p:txBody>
              <a:bodyPr rtlCol="0" anchor="ctr"/>
              <a:lstStyle/>
              <a:p>
                <a:endParaRPr lang="ja-JP" altLang="en-US" sz="1800"/>
              </a:p>
            </p:txBody>
          </p:sp>
          <p:sp>
            <p:nvSpPr>
              <p:cNvPr id="32" name="フリーフォーム: 図形 31">
                <a:extLst>
                  <a:ext uri="{FF2B5EF4-FFF2-40B4-BE49-F238E27FC236}">
                    <a16:creationId xmlns:a16="http://schemas.microsoft.com/office/drawing/2014/main" id="{24067FD9-6B97-E82A-CF48-A047B6E5C87E}"/>
                  </a:ext>
                </a:extLst>
              </p:cNvPr>
              <p:cNvSpPr/>
              <p:nvPr/>
            </p:nvSpPr>
            <p:spPr>
              <a:xfrm>
                <a:off x="415787" y="6438377"/>
                <a:ext cx="85048" cy="18845"/>
              </a:xfrm>
              <a:custGeom>
                <a:avLst/>
                <a:gdLst>
                  <a:gd name="connsiteX0" fmla="*/ 85550 w 85048"/>
                  <a:gd name="connsiteY0" fmla="*/ 9719 h 18845"/>
                  <a:gd name="connsiteX1" fmla="*/ 75548 w 85048"/>
                  <a:gd name="connsiteY1" fmla="*/ 19144 h 18845"/>
                  <a:gd name="connsiteX2" fmla="*/ 10527 w 85048"/>
                  <a:gd name="connsiteY2" fmla="*/ 19144 h 18845"/>
                  <a:gd name="connsiteX3" fmla="*/ 501 w 85048"/>
                  <a:gd name="connsiteY3" fmla="*/ 9719 h 18845"/>
                  <a:gd name="connsiteX4" fmla="*/ 10527 w 85048"/>
                  <a:gd name="connsiteY4" fmla="*/ 298 h 18845"/>
                  <a:gd name="connsiteX5" fmla="*/ 75548 w 85048"/>
                  <a:gd name="connsiteY5" fmla="*/ 298 h 18845"/>
                  <a:gd name="connsiteX6" fmla="*/ 85550 w 85048"/>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48" h="18845">
                    <a:moveTo>
                      <a:pt x="85550" y="9719"/>
                    </a:moveTo>
                    <a:cubicBezTo>
                      <a:pt x="85550" y="14905"/>
                      <a:pt x="81059" y="19144"/>
                      <a:pt x="75548" y="19144"/>
                    </a:cubicBezTo>
                    <a:lnTo>
                      <a:pt x="10527" y="19144"/>
                    </a:lnTo>
                    <a:cubicBezTo>
                      <a:pt x="5016" y="19144"/>
                      <a:pt x="501" y="14905"/>
                      <a:pt x="501" y="9719"/>
                    </a:cubicBezTo>
                    <a:cubicBezTo>
                      <a:pt x="501" y="4542"/>
                      <a:pt x="5013" y="298"/>
                      <a:pt x="10527" y="298"/>
                    </a:cubicBezTo>
                    <a:lnTo>
                      <a:pt x="75548" y="298"/>
                    </a:lnTo>
                    <a:cubicBezTo>
                      <a:pt x="81059" y="301"/>
                      <a:pt x="85550" y="4545"/>
                      <a:pt x="85550" y="9719"/>
                    </a:cubicBezTo>
                  </a:path>
                </a:pathLst>
              </a:custGeom>
              <a:solidFill>
                <a:srgbClr val="FFFFFF"/>
              </a:solidFill>
              <a:ln w="2898" cap="flat">
                <a:noFill/>
                <a:prstDash val="solid"/>
                <a:miter/>
              </a:ln>
            </p:spPr>
            <p:txBody>
              <a:bodyPr rtlCol="0" anchor="ctr"/>
              <a:lstStyle/>
              <a:p>
                <a:endParaRPr lang="ja-JP" altLang="en-US" sz="1800"/>
              </a:p>
            </p:txBody>
          </p:sp>
          <p:sp>
            <p:nvSpPr>
              <p:cNvPr id="33" name="フリーフォーム: 図形 32">
                <a:extLst>
                  <a:ext uri="{FF2B5EF4-FFF2-40B4-BE49-F238E27FC236}">
                    <a16:creationId xmlns:a16="http://schemas.microsoft.com/office/drawing/2014/main" id="{4DF16DC5-9968-A995-7CB3-85DBD9A67E72}"/>
                  </a:ext>
                </a:extLst>
              </p:cNvPr>
              <p:cNvSpPr/>
              <p:nvPr/>
            </p:nvSpPr>
            <p:spPr>
              <a:xfrm>
                <a:off x="517201" y="6497134"/>
                <a:ext cx="114846" cy="18857"/>
              </a:xfrm>
              <a:custGeom>
                <a:avLst/>
                <a:gdLst>
                  <a:gd name="connsiteX0" fmla="*/ 515 w 114846"/>
                  <a:gd name="connsiteY0" fmla="*/ 9690 h 18857"/>
                  <a:gd name="connsiteX1" fmla="*/ 10517 w 114846"/>
                  <a:gd name="connsiteY1" fmla="*/ 248 h 18857"/>
                  <a:gd name="connsiteX2" fmla="*/ 105325 w 114846"/>
                  <a:gd name="connsiteY2" fmla="*/ 248 h 18857"/>
                  <a:gd name="connsiteX3" fmla="*/ 115362 w 114846"/>
                  <a:gd name="connsiteY3" fmla="*/ 9690 h 18857"/>
                  <a:gd name="connsiteX4" fmla="*/ 105325 w 114846"/>
                  <a:gd name="connsiteY4" fmla="*/ 19105 h 18857"/>
                  <a:gd name="connsiteX5" fmla="*/ 10517 w 114846"/>
                  <a:gd name="connsiteY5" fmla="*/ 19105 h 18857"/>
                  <a:gd name="connsiteX6" fmla="*/ 515 w 114846"/>
                  <a:gd name="connsiteY6" fmla="*/ 9690 h 1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7">
                    <a:moveTo>
                      <a:pt x="515" y="9690"/>
                    </a:moveTo>
                    <a:cubicBezTo>
                      <a:pt x="515" y="4501"/>
                      <a:pt x="5007" y="248"/>
                      <a:pt x="10517" y="248"/>
                    </a:cubicBezTo>
                    <a:lnTo>
                      <a:pt x="105325" y="248"/>
                    </a:lnTo>
                    <a:cubicBezTo>
                      <a:pt x="110835" y="248"/>
                      <a:pt x="115362" y="4501"/>
                      <a:pt x="115362" y="9690"/>
                    </a:cubicBezTo>
                    <a:cubicBezTo>
                      <a:pt x="115362" y="14878"/>
                      <a:pt x="110835" y="19105"/>
                      <a:pt x="105325" y="19105"/>
                    </a:cubicBezTo>
                    <a:lnTo>
                      <a:pt x="10517" y="19105"/>
                    </a:lnTo>
                    <a:cubicBezTo>
                      <a:pt x="5007" y="19105"/>
                      <a:pt x="515" y="14878"/>
                      <a:pt x="515" y="9690"/>
                    </a:cubicBezTo>
                  </a:path>
                </a:pathLst>
              </a:custGeom>
              <a:solidFill>
                <a:srgbClr val="FFFFFF"/>
              </a:solidFill>
              <a:ln w="2898" cap="flat">
                <a:noFill/>
                <a:prstDash val="solid"/>
                <a:miter/>
              </a:ln>
            </p:spPr>
            <p:txBody>
              <a:bodyPr rtlCol="0" anchor="ctr"/>
              <a:lstStyle/>
              <a:p>
                <a:endParaRPr lang="ja-JP" altLang="en-US" sz="1800"/>
              </a:p>
            </p:txBody>
          </p:sp>
          <p:sp>
            <p:nvSpPr>
              <p:cNvPr id="34" name="フリーフォーム: 図形 33">
                <a:extLst>
                  <a:ext uri="{FF2B5EF4-FFF2-40B4-BE49-F238E27FC236}">
                    <a16:creationId xmlns:a16="http://schemas.microsoft.com/office/drawing/2014/main" id="{E29CEB3F-D143-E71F-B03D-C5FB18C8D51F}"/>
                  </a:ext>
                </a:extLst>
              </p:cNvPr>
              <p:cNvSpPr/>
              <p:nvPr/>
            </p:nvSpPr>
            <p:spPr>
              <a:xfrm>
                <a:off x="517201" y="6438377"/>
                <a:ext cx="114846" cy="18845"/>
              </a:xfrm>
              <a:custGeom>
                <a:avLst/>
                <a:gdLst>
                  <a:gd name="connsiteX0" fmla="*/ 515 w 114846"/>
                  <a:gd name="connsiteY0" fmla="*/ 9719 h 18845"/>
                  <a:gd name="connsiteX1" fmla="*/ 10517 w 114846"/>
                  <a:gd name="connsiteY1" fmla="*/ 298 h 18845"/>
                  <a:gd name="connsiteX2" fmla="*/ 105325 w 114846"/>
                  <a:gd name="connsiteY2" fmla="*/ 298 h 18845"/>
                  <a:gd name="connsiteX3" fmla="*/ 115362 w 114846"/>
                  <a:gd name="connsiteY3" fmla="*/ 9719 h 18845"/>
                  <a:gd name="connsiteX4" fmla="*/ 105325 w 114846"/>
                  <a:gd name="connsiteY4" fmla="*/ 19144 h 18845"/>
                  <a:gd name="connsiteX5" fmla="*/ 10517 w 114846"/>
                  <a:gd name="connsiteY5" fmla="*/ 19144 h 18845"/>
                  <a:gd name="connsiteX6" fmla="*/ 515 w 114846"/>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5">
                    <a:moveTo>
                      <a:pt x="515" y="9719"/>
                    </a:moveTo>
                    <a:cubicBezTo>
                      <a:pt x="515" y="4542"/>
                      <a:pt x="5007" y="298"/>
                      <a:pt x="10517" y="298"/>
                    </a:cubicBezTo>
                    <a:lnTo>
                      <a:pt x="105325" y="298"/>
                    </a:lnTo>
                    <a:cubicBezTo>
                      <a:pt x="110835" y="298"/>
                      <a:pt x="115362" y="4542"/>
                      <a:pt x="115362" y="9719"/>
                    </a:cubicBezTo>
                    <a:cubicBezTo>
                      <a:pt x="115362" y="14905"/>
                      <a:pt x="110835" y="19144"/>
                      <a:pt x="105325" y="19144"/>
                    </a:cubicBezTo>
                    <a:lnTo>
                      <a:pt x="10517" y="19144"/>
                    </a:lnTo>
                    <a:cubicBezTo>
                      <a:pt x="5007" y="19146"/>
                      <a:pt x="515" y="14905"/>
                      <a:pt x="515" y="9719"/>
                    </a:cubicBezTo>
                  </a:path>
                </a:pathLst>
              </a:custGeom>
              <a:solidFill>
                <a:srgbClr val="FFFFFF"/>
              </a:solidFill>
              <a:ln w="2898" cap="flat">
                <a:noFill/>
                <a:prstDash val="solid"/>
                <a:miter/>
              </a:ln>
            </p:spPr>
            <p:txBody>
              <a:bodyPr rtlCol="0" anchor="ctr"/>
              <a:lstStyle/>
              <a:p>
                <a:endParaRPr lang="ja-JP" altLang="en-US" sz="1800"/>
              </a:p>
            </p:txBody>
          </p:sp>
          <p:sp>
            <p:nvSpPr>
              <p:cNvPr id="35" name="フリーフォーム: 図形 34">
                <a:extLst>
                  <a:ext uri="{FF2B5EF4-FFF2-40B4-BE49-F238E27FC236}">
                    <a16:creationId xmlns:a16="http://schemas.microsoft.com/office/drawing/2014/main" id="{58A37D52-86D5-9476-42D2-8631C8883336}"/>
                  </a:ext>
                </a:extLst>
              </p:cNvPr>
              <p:cNvSpPr/>
              <p:nvPr/>
            </p:nvSpPr>
            <p:spPr>
              <a:xfrm>
                <a:off x="517201" y="6379599"/>
                <a:ext cx="114846" cy="18854"/>
              </a:xfrm>
              <a:custGeom>
                <a:avLst/>
                <a:gdLst>
                  <a:gd name="connsiteX0" fmla="*/ 515 w 114846"/>
                  <a:gd name="connsiteY0" fmla="*/ 9772 h 18854"/>
                  <a:gd name="connsiteX1" fmla="*/ 10517 w 114846"/>
                  <a:gd name="connsiteY1" fmla="*/ 348 h 18854"/>
                  <a:gd name="connsiteX2" fmla="*/ 105325 w 114846"/>
                  <a:gd name="connsiteY2" fmla="*/ 348 h 18854"/>
                  <a:gd name="connsiteX3" fmla="*/ 115362 w 114846"/>
                  <a:gd name="connsiteY3" fmla="*/ 9772 h 18854"/>
                  <a:gd name="connsiteX4" fmla="*/ 105325 w 114846"/>
                  <a:gd name="connsiteY4" fmla="*/ 19202 h 18854"/>
                  <a:gd name="connsiteX5" fmla="*/ 10517 w 114846"/>
                  <a:gd name="connsiteY5" fmla="*/ 19202 h 18854"/>
                  <a:gd name="connsiteX6" fmla="*/ 515 w 114846"/>
                  <a:gd name="connsiteY6" fmla="*/ 9772 h 1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4">
                    <a:moveTo>
                      <a:pt x="515" y="9772"/>
                    </a:moveTo>
                    <a:cubicBezTo>
                      <a:pt x="515" y="4595"/>
                      <a:pt x="5007" y="348"/>
                      <a:pt x="10517" y="348"/>
                    </a:cubicBezTo>
                    <a:lnTo>
                      <a:pt x="105325" y="348"/>
                    </a:lnTo>
                    <a:cubicBezTo>
                      <a:pt x="110835" y="348"/>
                      <a:pt x="115362" y="4595"/>
                      <a:pt x="115362" y="9772"/>
                    </a:cubicBezTo>
                    <a:cubicBezTo>
                      <a:pt x="115362" y="14957"/>
                      <a:pt x="110835" y="19202"/>
                      <a:pt x="105325" y="19202"/>
                    </a:cubicBezTo>
                    <a:lnTo>
                      <a:pt x="10517" y="19202"/>
                    </a:lnTo>
                    <a:cubicBezTo>
                      <a:pt x="5007" y="19199"/>
                      <a:pt x="515" y="14954"/>
                      <a:pt x="515" y="9772"/>
                    </a:cubicBezTo>
                  </a:path>
                </a:pathLst>
              </a:custGeom>
              <a:solidFill>
                <a:srgbClr val="FFFFFF"/>
              </a:solidFill>
              <a:ln w="2898" cap="flat">
                <a:noFill/>
                <a:prstDash val="solid"/>
                <a:miter/>
              </a:ln>
            </p:spPr>
            <p:txBody>
              <a:bodyPr rtlCol="0" anchor="ctr"/>
              <a:lstStyle/>
              <a:p>
                <a:endParaRPr lang="ja-JP" altLang="en-US" sz="1800"/>
              </a:p>
            </p:txBody>
          </p:sp>
          <p:sp>
            <p:nvSpPr>
              <p:cNvPr id="36" name="フリーフォーム: 図形 35">
                <a:extLst>
                  <a:ext uri="{FF2B5EF4-FFF2-40B4-BE49-F238E27FC236}">
                    <a16:creationId xmlns:a16="http://schemas.microsoft.com/office/drawing/2014/main" id="{D35BEFFE-9C3C-28B8-74AE-64595E2A6B9D}"/>
                  </a:ext>
                </a:extLst>
              </p:cNvPr>
              <p:cNvSpPr/>
              <p:nvPr/>
            </p:nvSpPr>
            <p:spPr>
              <a:xfrm>
                <a:off x="613202" y="6438380"/>
                <a:ext cx="18848" cy="77613"/>
              </a:xfrm>
              <a:custGeom>
                <a:avLst/>
                <a:gdLst>
                  <a:gd name="connsiteX0" fmla="*/ 10029 w 18848"/>
                  <a:gd name="connsiteY0" fmla="*/ 306 h 77613"/>
                  <a:gd name="connsiteX1" fmla="*/ 19454 w 18848"/>
                  <a:gd name="connsiteY1" fmla="*/ 10317 h 77613"/>
                  <a:gd name="connsiteX2" fmla="*/ 19454 w 18848"/>
                  <a:gd name="connsiteY2" fmla="*/ 67899 h 77613"/>
                  <a:gd name="connsiteX3" fmla="*/ 10029 w 18848"/>
                  <a:gd name="connsiteY3" fmla="*/ 77919 h 77613"/>
                  <a:gd name="connsiteX4" fmla="*/ 605 w 18848"/>
                  <a:gd name="connsiteY4" fmla="*/ 67899 h 77613"/>
                  <a:gd name="connsiteX5" fmla="*/ 605 w 18848"/>
                  <a:gd name="connsiteY5" fmla="*/ 10317 h 77613"/>
                  <a:gd name="connsiteX6" fmla="*/ 10029 w 18848"/>
                  <a:gd name="connsiteY6" fmla="*/ 306 h 7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13">
                    <a:moveTo>
                      <a:pt x="10029" y="306"/>
                    </a:moveTo>
                    <a:cubicBezTo>
                      <a:pt x="15217" y="306"/>
                      <a:pt x="19454" y="4806"/>
                      <a:pt x="19454" y="10317"/>
                    </a:cubicBezTo>
                    <a:lnTo>
                      <a:pt x="19454" y="67899"/>
                    </a:lnTo>
                    <a:cubicBezTo>
                      <a:pt x="19454" y="73404"/>
                      <a:pt x="15217" y="77919"/>
                      <a:pt x="10029" y="77919"/>
                    </a:cubicBezTo>
                    <a:cubicBezTo>
                      <a:pt x="4841" y="77919"/>
                      <a:pt x="605" y="73401"/>
                      <a:pt x="605" y="67899"/>
                    </a:cubicBezTo>
                    <a:lnTo>
                      <a:pt x="605" y="10317"/>
                    </a:lnTo>
                    <a:cubicBezTo>
                      <a:pt x="605" y="4806"/>
                      <a:pt x="4841" y="306"/>
                      <a:pt x="10029" y="306"/>
                    </a:cubicBezTo>
                  </a:path>
                </a:pathLst>
              </a:custGeom>
              <a:solidFill>
                <a:srgbClr val="FFFFFF"/>
              </a:solidFill>
              <a:ln w="2898" cap="flat">
                <a:noFill/>
                <a:prstDash val="solid"/>
                <a:miter/>
              </a:ln>
            </p:spPr>
            <p:txBody>
              <a:bodyPr rtlCol="0" anchor="ctr"/>
              <a:lstStyle/>
              <a:p>
                <a:endParaRPr lang="ja-JP" altLang="en-US" sz="1800"/>
              </a:p>
            </p:txBody>
          </p:sp>
          <p:sp>
            <p:nvSpPr>
              <p:cNvPr id="37" name="フリーフォーム: 図形 36">
                <a:extLst>
                  <a:ext uri="{FF2B5EF4-FFF2-40B4-BE49-F238E27FC236}">
                    <a16:creationId xmlns:a16="http://schemas.microsoft.com/office/drawing/2014/main" id="{11E4E019-4F29-411F-7E9F-0603D233A564}"/>
                  </a:ext>
                </a:extLst>
              </p:cNvPr>
              <p:cNvSpPr/>
              <p:nvPr/>
            </p:nvSpPr>
            <p:spPr>
              <a:xfrm>
                <a:off x="613202" y="6379763"/>
                <a:ext cx="18848" cy="77622"/>
              </a:xfrm>
              <a:custGeom>
                <a:avLst/>
                <a:gdLst>
                  <a:gd name="connsiteX0" fmla="*/ 10029 w 18848"/>
                  <a:gd name="connsiteY0" fmla="*/ 355 h 77622"/>
                  <a:gd name="connsiteX1" fmla="*/ 19454 w 18848"/>
                  <a:gd name="connsiteY1" fmla="*/ 10372 h 77622"/>
                  <a:gd name="connsiteX2" fmla="*/ 19454 w 18848"/>
                  <a:gd name="connsiteY2" fmla="*/ 67958 h 77622"/>
                  <a:gd name="connsiteX3" fmla="*/ 10029 w 18848"/>
                  <a:gd name="connsiteY3" fmla="*/ 77978 h 77622"/>
                  <a:gd name="connsiteX4" fmla="*/ 605 w 18848"/>
                  <a:gd name="connsiteY4" fmla="*/ 67958 h 77622"/>
                  <a:gd name="connsiteX5" fmla="*/ 605 w 18848"/>
                  <a:gd name="connsiteY5" fmla="*/ 10372 h 77622"/>
                  <a:gd name="connsiteX6" fmla="*/ 10029 w 18848"/>
                  <a:gd name="connsiteY6" fmla="*/ 355 h 77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22">
                    <a:moveTo>
                      <a:pt x="10029" y="355"/>
                    </a:moveTo>
                    <a:cubicBezTo>
                      <a:pt x="15217" y="355"/>
                      <a:pt x="19454" y="4867"/>
                      <a:pt x="19454" y="10372"/>
                    </a:cubicBezTo>
                    <a:lnTo>
                      <a:pt x="19454" y="67958"/>
                    </a:lnTo>
                    <a:cubicBezTo>
                      <a:pt x="19454" y="73469"/>
                      <a:pt x="15217" y="77978"/>
                      <a:pt x="10029" y="77978"/>
                    </a:cubicBezTo>
                    <a:cubicBezTo>
                      <a:pt x="4841" y="77978"/>
                      <a:pt x="605" y="73469"/>
                      <a:pt x="605" y="67958"/>
                    </a:cubicBezTo>
                    <a:lnTo>
                      <a:pt x="605" y="10372"/>
                    </a:lnTo>
                    <a:cubicBezTo>
                      <a:pt x="605" y="4870"/>
                      <a:pt x="4841" y="355"/>
                      <a:pt x="10029" y="355"/>
                    </a:cubicBezTo>
                  </a:path>
                </a:pathLst>
              </a:custGeom>
              <a:solidFill>
                <a:srgbClr val="FFFFFF"/>
              </a:solidFill>
              <a:ln w="2898" cap="flat">
                <a:noFill/>
                <a:prstDash val="solid"/>
                <a:miter/>
              </a:ln>
            </p:spPr>
            <p:txBody>
              <a:bodyPr rtlCol="0" anchor="ctr"/>
              <a:lstStyle/>
              <a:p>
                <a:endParaRPr lang="ja-JP" altLang="en-US" sz="1800"/>
              </a:p>
            </p:txBody>
          </p:sp>
          <p:sp>
            <p:nvSpPr>
              <p:cNvPr id="38" name="フリーフォーム: 図形 37">
                <a:extLst>
                  <a:ext uri="{FF2B5EF4-FFF2-40B4-BE49-F238E27FC236}">
                    <a16:creationId xmlns:a16="http://schemas.microsoft.com/office/drawing/2014/main" id="{4C48189A-0CA4-C702-4934-91832FC765EB}"/>
                  </a:ext>
                </a:extLst>
              </p:cNvPr>
              <p:cNvSpPr/>
              <p:nvPr/>
            </p:nvSpPr>
            <p:spPr>
              <a:xfrm>
                <a:off x="613202" y="6221679"/>
                <a:ext cx="18848" cy="136395"/>
              </a:xfrm>
              <a:custGeom>
                <a:avLst/>
                <a:gdLst>
                  <a:gd name="connsiteX0" fmla="*/ 10029 w 18848"/>
                  <a:gd name="connsiteY0" fmla="*/ 490 h 136395"/>
                  <a:gd name="connsiteX1" fmla="*/ 19454 w 18848"/>
                  <a:gd name="connsiteY1" fmla="*/ 10501 h 136395"/>
                  <a:gd name="connsiteX2" fmla="*/ 19454 w 18848"/>
                  <a:gd name="connsiteY2" fmla="*/ 126851 h 136395"/>
                  <a:gd name="connsiteX3" fmla="*/ 10029 w 18848"/>
                  <a:gd name="connsiteY3" fmla="*/ 136885 h 136395"/>
                  <a:gd name="connsiteX4" fmla="*/ 605 w 18848"/>
                  <a:gd name="connsiteY4" fmla="*/ 126851 h 136395"/>
                  <a:gd name="connsiteX5" fmla="*/ 605 w 18848"/>
                  <a:gd name="connsiteY5" fmla="*/ 10501 h 136395"/>
                  <a:gd name="connsiteX6" fmla="*/ 10029 w 18848"/>
                  <a:gd name="connsiteY6" fmla="*/ 490 h 1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136395">
                    <a:moveTo>
                      <a:pt x="10029" y="490"/>
                    </a:moveTo>
                    <a:cubicBezTo>
                      <a:pt x="15217" y="490"/>
                      <a:pt x="19454" y="4993"/>
                      <a:pt x="19454" y="10501"/>
                    </a:cubicBezTo>
                    <a:lnTo>
                      <a:pt x="19454" y="126851"/>
                    </a:lnTo>
                    <a:cubicBezTo>
                      <a:pt x="19454" y="132362"/>
                      <a:pt x="15217" y="136885"/>
                      <a:pt x="10029" y="136885"/>
                    </a:cubicBezTo>
                    <a:cubicBezTo>
                      <a:pt x="4841" y="136885"/>
                      <a:pt x="605" y="132365"/>
                      <a:pt x="605" y="126851"/>
                    </a:cubicBezTo>
                    <a:lnTo>
                      <a:pt x="605" y="10501"/>
                    </a:lnTo>
                    <a:cubicBezTo>
                      <a:pt x="605" y="4993"/>
                      <a:pt x="4841" y="490"/>
                      <a:pt x="10029" y="490"/>
                    </a:cubicBezTo>
                  </a:path>
                </a:pathLst>
              </a:custGeom>
              <a:solidFill>
                <a:srgbClr val="FFFFFF"/>
              </a:solidFill>
              <a:ln w="2898" cap="flat">
                <a:noFill/>
                <a:prstDash val="solid"/>
                <a:miter/>
              </a:ln>
            </p:spPr>
            <p:txBody>
              <a:bodyPr rtlCol="0" anchor="ctr"/>
              <a:lstStyle/>
              <a:p>
                <a:endParaRPr lang="ja-JP" altLang="en-US" sz="1800"/>
              </a:p>
            </p:txBody>
          </p:sp>
          <p:sp>
            <p:nvSpPr>
              <p:cNvPr id="39" name="フリーフォーム: 図形 38">
                <a:extLst>
                  <a:ext uri="{FF2B5EF4-FFF2-40B4-BE49-F238E27FC236}">
                    <a16:creationId xmlns:a16="http://schemas.microsoft.com/office/drawing/2014/main" id="{61D09146-E057-4D99-36AB-A1468033282E}"/>
                  </a:ext>
                </a:extLst>
              </p:cNvPr>
              <p:cNvSpPr/>
              <p:nvPr/>
            </p:nvSpPr>
            <p:spPr>
              <a:xfrm>
                <a:off x="310343" y="6221679"/>
                <a:ext cx="321707" cy="18843"/>
              </a:xfrm>
              <a:custGeom>
                <a:avLst/>
                <a:gdLst>
                  <a:gd name="connsiteX0" fmla="*/ 340 w 321707"/>
                  <a:gd name="connsiteY0" fmla="*/ 9912 h 18843"/>
                  <a:gd name="connsiteX1" fmla="*/ 10356 w 321707"/>
                  <a:gd name="connsiteY1" fmla="*/ 482 h 18843"/>
                  <a:gd name="connsiteX2" fmla="*/ 312010 w 321707"/>
                  <a:gd name="connsiteY2" fmla="*/ 482 h 18843"/>
                  <a:gd name="connsiteX3" fmla="*/ 322047 w 321707"/>
                  <a:gd name="connsiteY3" fmla="*/ 9912 h 18843"/>
                  <a:gd name="connsiteX4" fmla="*/ 312010 w 321707"/>
                  <a:gd name="connsiteY4" fmla="*/ 19325 h 18843"/>
                  <a:gd name="connsiteX5" fmla="*/ 10356 w 321707"/>
                  <a:gd name="connsiteY5" fmla="*/ 19325 h 18843"/>
                  <a:gd name="connsiteX6" fmla="*/ 340 w 321707"/>
                  <a:gd name="connsiteY6" fmla="*/ 9912 h 1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707" h="18843">
                    <a:moveTo>
                      <a:pt x="340" y="9912"/>
                    </a:moveTo>
                    <a:cubicBezTo>
                      <a:pt x="340" y="4715"/>
                      <a:pt x="4849" y="482"/>
                      <a:pt x="10356" y="482"/>
                    </a:cubicBezTo>
                    <a:lnTo>
                      <a:pt x="312010" y="482"/>
                    </a:lnTo>
                    <a:cubicBezTo>
                      <a:pt x="317520" y="482"/>
                      <a:pt x="322047" y="4715"/>
                      <a:pt x="322047" y="9912"/>
                    </a:cubicBezTo>
                    <a:cubicBezTo>
                      <a:pt x="322047" y="15083"/>
                      <a:pt x="317520" y="19325"/>
                      <a:pt x="312010" y="19325"/>
                    </a:cubicBezTo>
                    <a:lnTo>
                      <a:pt x="10356" y="19325"/>
                    </a:lnTo>
                    <a:cubicBezTo>
                      <a:pt x="4849" y="19322"/>
                      <a:pt x="340" y="15083"/>
                      <a:pt x="340" y="9912"/>
                    </a:cubicBezTo>
                  </a:path>
                </a:pathLst>
              </a:custGeom>
              <a:solidFill>
                <a:srgbClr val="FFFFFF"/>
              </a:solidFill>
              <a:ln w="2898" cap="flat">
                <a:noFill/>
                <a:prstDash val="solid"/>
                <a:miter/>
              </a:ln>
            </p:spPr>
            <p:txBody>
              <a:bodyPr rtlCol="0" anchor="ctr"/>
              <a:lstStyle/>
              <a:p>
                <a:endParaRPr lang="ja-JP" altLang="en-US" sz="1800"/>
              </a:p>
            </p:txBody>
          </p:sp>
          <p:sp>
            <p:nvSpPr>
              <p:cNvPr id="40" name="フリーフォーム: 図形 39">
                <a:extLst>
                  <a:ext uri="{FF2B5EF4-FFF2-40B4-BE49-F238E27FC236}">
                    <a16:creationId xmlns:a16="http://schemas.microsoft.com/office/drawing/2014/main" id="{D7F54D3B-8C9E-FC56-CDE5-5DFEAB060EA5}"/>
                  </a:ext>
                </a:extLst>
              </p:cNvPr>
              <p:cNvSpPr/>
              <p:nvPr/>
            </p:nvSpPr>
            <p:spPr>
              <a:xfrm>
                <a:off x="354252" y="6528104"/>
                <a:ext cx="37479" cy="18840"/>
              </a:xfrm>
              <a:custGeom>
                <a:avLst/>
                <a:gdLst>
                  <a:gd name="connsiteX0" fmla="*/ 377 w 37479"/>
                  <a:gd name="connsiteY0" fmla="*/ 9646 h 18840"/>
                  <a:gd name="connsiteX1" fmla="*/ 10388 w 37479"/>
                  <a:gd name="connsiteY1" fmla="*/ 221 h 18840"/>
                  <a:gd name="connsiteX2" fmla="*/ 27837 w 37479"/>
                  <a:gd name="connsiteY2" fmla="*/ 221 h 18840"/>
                  <a:gd name="connsiteX3" fmla="*/ 37857 w 37479"/>
                  <a:gd name="connsiteY3" fmla="*/ 9646 h 18840"/>
                  <a:gd name="connsiteX4" fmla="*/ 27837 w 37479"/>
                  <a:gd name="connsiteY4" fmla="*/ 19062 h 18840"/>
                  <a:gd name="connsiteX5" fmla="*/ 10388 w 37479"/>
                  <a:gd name="connsiteY5" fmla="*/ 19062 h 18840"/>
                  <a:gd name="connsiteX6" fmla="*/ 377 w 37479"/>
                  <a:gd name="connsiteY6" fmla="*/ 964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79" h="18840">
                    <a:moveTo>
                      <a:pt x="377" y="9646"/>
                    </a:moveTo>
                    <a:cubicBezTo>
                      <a:pt x="377" y="4466"/>
                      <a:pt x="4880" y="221"/>
                      <a:pt x="10388" y="221"/>
                    </a:cubicBezTo>
                    <a:lnTo>
                      <a:pt x="27837" y="221"/>
                    </a:lnTo>
                    <a:cubicBezTo>
                      <a:pt x="33325" y="221"/>
                      <a:pt x="37857" y="4466"/>
                      <a:pt x="37857" y="9646"/>
                    </a:cubicBezTo>
                    <a:cubicBezTo>
                      <a:pt x="37857" y="14834"/>
                      <a:pt x="33322" y="19062"/>
                      <a:pt x="27837" y="19062"/>
                    </a:cubicBezTo>
                    <a:lnTo>
                      <a:pt x="10388" y="19062"/>
                    </a:lnTo>
                    <a:cubicBezTo>
                      <a:pt x="4880" y="19064"/>
                      <a:pt x="377" y="14837"/>
                      <a:pt x="377" y="9646"/>
                    </a:cubicBezTo>
                  </a:path>
                </a:pathLst>
              </a:custGeom>
              <a:solidFill>
                <a:srgbClr val="FFFFFF"/>
              </a:solidFill>
              <a:ln w="2898" cap="flat">
                <a:noFill/>
                <a:prstDash val="solid"/>
                <a:miter/>
              </a:ln>
            </p:spPr>
            <p:txBody>
              <a:bodyPr rtlCol="0" anchor="ctr"/>
              <a:lstStyle/>
              <a:p>
                <a:endParaRPr lang="ja-JP" altLang="en-US" sz="1800"/>
              </a:p>
            </p:txBody>
          </p:sp>
          <p:sp>
            <p:nvSpPr>
              <p:cNvPr id="41" name="フリーフォーム: 図形 40">
                <a:extLst>
                  <a:ext uri="{FF2B5EF4-FFF2-40B4-BE49-F238E27FC236}">
                    <a16:creationId xmlns:a16="http://schemas.microsoft.com/office/drawing/2014/main" id="{F22D18CA-D340-236B-4CD4-70568BA99F5D}"/>
                  </a:ext>
                </a:extLst>
              </p:cNvPr>
              <p:cNvSpPr/>
              <p:nvPr/>
            </p:nvSpPr>
            <p:spPr>
              <a:xfrm>
                <a:off x="311036" y="6438380"/>
                <a:ext cx="18837" cy="117999"/>
              </a:xfrm>
              <a:custGeom>
                <a:avLst/>
                <a:gdLst>
                  <a:gd name="connsiteX0" fmla="*/ 9778 w 18837"/>
                  <a:gd name="connsiteY0" fmla="*/ 306 h 117999"/>
                  <a:gd name="connsiteX1" fmla="*/ 19185 w 18837"/>
                  <a:gd name="connsiteY1" fmla="*/ 10322 h 117999"/>
                  <a:gd name="connsiteX2" fmla="*/ 19185 w 18837"/>
                  <a:gd name="connsiteY2" fmla="*/ 108277 h 117999"/>
                  <a:gd name="connsiteX3" fmla="*/ 9778 w 18837"/>
                  <a:gd name="connsiteY3" fmla="*/ 118305 h 117999"/>
                  <a:gd name="connsiteX4" fmla="*/ 348 w 18837"/>
                  <a:gd name="connsiteY4" fmla="*/ 108277 h 117999"/>
                  <a:gd name="connsiteX5" fmla="*/ 348 w 18837"/>
                  <a:gd name="connsiteY5" fmla="*/ 10322 h 117999"/>
                  <a:gd name="connsiteX6" fmla="*/ 9778 w 18837"/>
                  <a:gd name="connsiteY6" fmla="*/ 306 h 11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17999">
                    <a:moveTo>
                      <a:pt x="9778" y="306"/>
                    </a:moveTo>
                    <a:cubicBezTo>
                      <a:pt x="14949" y="306"/>
                      <a:pt x="19185" y="4815"/>
                      <a:pt x="19185" y="10322"/>
                    </a:cubicBezTo>
                    <a:lnTo>
                      <a:pt x="19185" y="108277"/>
                    </a:lnTo>
                    <a:cubicBezTo>
                      <a:pt x="19185" y="113796"/>
                      <a:pt x="14949" y="118305"/>
                      <a:pt x="9778" y="118305"/>
                    </a:cubicBezTo>
                    <a:cubicBezTo>
                      <a:pt x="4590" y="118305"/>
                      <a:pt x="348" y="113796"/>
                      <a:pt x="348" y="108277"/>
                    </a:cubicBezTo>
                    <a:lnTo>
                      <a:pt x="348" y="10322"/>
                    </a:lnTo>
                    <a:cubicBezTo>
                      <a:pt x="348" y="4812"/>
                      <a:pt x="4590" y="306"/>
                      <a:pt x="9778" y="306"/>
                    </a:cubicBezTo>
                  </a:path>
                </a:pathLst>
              </a:custGeom>
              <a:solidFill>
                <a:srgbClr val="FFFFFF"/>
              </a:solidFill>
              <a:ln w="2898" cap="flat">
                <a:noFill/>
                <a:prstDash val="solid"/>
                <a:miter/>
              </a:ln>
            </p:spPr>
            <p:txBody>
              <a:bodyPr rtlCol="0" anchor="ctr"/>
              <a:lstStyle/>
              <a:p>
                <a:endParaRPr lang="ja-JP" altLang="en-US" sz="1800"/>
              </a:p>
            </p:txBody>
          </p:sp>
          <p:sp>
            <p:nvSpPr>
              <p:cNvPr id="42" name="フリーフォーム: 図形 41">
                <a:extLst>
                  <a:ext uri="{FF2B5EF4-FFF2-40B4-BE49-F238E27FC236}">
                    <a16:creationId xmlns:a16="http://schemas.microsoft.com/office/drawing/2014/main" id="{B5B41703-5032-46C2-8D76-54733F3AAC46}"/>
                  </a:ext>
                </a:extLst>
              </p:cNvPr>
              <p:cNvSpPr/>
              <p:nvPr/>
            </p:nvSpPr>
            <p:spPr>
              <a:xfrm>
                <a:off x="311036" y="6438380"/>
                <a:ext cx="86393" cy="18845"/>
              </a:xfrm>
              <a:custGeom>
                <a:avLst/>
                <a:gdLst>
                  <a:gd name="connsiteX0" fmla="*/ 340 w 86393"/>
                  <a:gd name="connsiteY0" fmla="*/ 9722 h 18845"/>
                  <a:gd name="connsiteX1" fmla="*/ 10366 w 86393"/>
                  <a:gd name="connsiteY1" fmla="*/ 298 h 18845"/>
                  <a:gd name="connsiteX2" fmla="*/ 76717 w 86393"/>
                  <a:gd name="connsiteY2" fmla="*/ 298 h 18845"/>
                  <a:gd name="connsiteX3" fmla="*/ 86733 w 86393"/>
                  <a:gd name="connsiteY3" fmla="*/ 9722 h 18845"/>
                  <a:gd name="connsiteX4" fmla="*/ 76717 w 86393"/>
                  <a:gd name="connsiteY4" fmla="*/ 19144 h 18845"/>
                  <a:gd name="connsiteX5" fmla="*/ 10366 w 86393"/>
                  <a:gd name="connsiteY5" fmla="*/ 19144 h 18845"/>
                  <a:gd name="connsiteX6" fmla="*/ 340 w 86393"/>
                  <a:gd name="connsiteY6" fmla="*/ 9722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393" h="18845">
                    <a:moveTo>
                      <a:pt x="340" y="9722"/>
                    </a:moveTo>
                    <a:cubicBezTo>
                      <a:pt x="340" y="4542"/>
                      <a:pt x="4843" y="298"/>
                      <a:pt x="10366" y="298"/>
                    </a:cubicBezTo>
                    <a:lnTo>
                      <a:pt x="76717" y="298"/>
                    </a:lnTo>
                    <a:cubicBezTo>
                      <a:pt x="82233" y="298"/>
                      <a:pt x="86733" y="4542"/>
                      <a:pt x="86733" y="9722"/>
                    </a:cubicBezTo>
                    <a:cubicBezTo>
                      <a:pt x="86733" y="14902"/>
                      <a:pt x="82233" y="19144"/>
                      <a:pt x="76717" y="19144"/>
                    </a:cubicBezTo>
                    <a:lnTo>
                      <a:pt x="10366" y="19144"/>
                    </a:lnTo>
                    <a:cubicBezTo>
                      <a:pt x="4846" y="19141"/>
                      <a:pt x="340" y="14902"/>
                      <a:pt x="340" y="9722"/>
                    </a:cubicBezTo>
                  </a:path>
                </a:pathLst>
              </a:custGeom>
              <a:solidFill>
                <a:srgbClr val="FFFFFF"/>
              </a:solidFill>
              <a:ln w="2898" cap="flat">
                <a:noFill/>
                <a:prstDash val="solid"/>
                <a:miter/>
              </a:ln>
            </p:spPr>
            <p:txBody>
              <a:bodyPr rtlCol="0" anchor="ctr"/>
              <a:lstStyle/>
              <a:p>
                <a:endParaRPr lang="ja-JP" altLang="en-US" sz="1800"/>
              </a:p>
            </p:txBody>
          </p:sp>
          <p:sp>
            <p:nvSpPr>
              <p:cNvPr id="43" name="フリーフォーム: 図形 42">
                <a:extLst>
                  <a:ext uri="{FF2B5EF4-FFF2-40B4-BE49-F238E27FC236}">
                    <a16:creationId xmlns:a16="http://schemas.microsoft.com/office/drawing/2014/main" id="{D316DFB9-D31D-AE6C-2684-447498324AF9}"/>
                  </a:ext>
                </a:extLst>
              </p:cNvPr>
              <p:cNvSpPr/>
              <p:nvPr/>
            </p:nvSpPr>
            <p:spPr>
              <a:xfrm>
                <a:off x="613202" y="6655041"/>
                <a:ext cx="18848" cy="37741"/>
              </a:xfrm>
              <a:custGeom>
                <a:avLst/>
                <a:gdLst>
                  <a:gd name="connsiteX0" fmla="*/ 10029 w 18848"/>
                  <a:gd name="connsiteY0" fmla="*/ 37831 h 37741"/>
                  <a:gd name="connsiteX1" fmla="*/ 605 w 18848"/>
                  <a:gd name="connsiteY1" fmla="*/ 27820 h 37741"/>
                  <a:gd name="connsiteX2" fmla="*/ 605 w 18848"/>
                  <a:gd name="connsiteY2" fmla="*/ 10118 h 37741"/>
                  <a:gd name="connsiteX3" fmla="*/ 10029 w 18848"/>
                  <a:gd name="connsiteY3" fmla="*/ 90 h 37741"/>
                  <a:gd name="connsiteX4" fmla="*/ 19454 w 18848"/>
                  <a:gd name="connsiteY4" fmla="*/ 10118 h 37741"/>
                  <a:gd name="connsiteX5" fmla="*/ 19454 w 18848"/>
                  <a:gd name="connsiteY5" fmla="*/ 27820 h 37741"/>
                  <a:gd name="connsiteX6" fmla="*/ 10029 w 18848"/>
                  <a:gd name="connsiteY6" fmla="*/ 37831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1">
                    <a:moveTo>
                      <a:pt x="10029" y="37831"/>
                    </a:moveTo>
                    <a:cubicBezTo>
                      <a:pt x="4841" y="37831"/>
                      <a:pt x="605" y="33331"/>
                      <a:pt x="605" y="27820"/>
                    </a:cubicBezTo>
                    <a:lnTo>
                      <a:pt x="605" y="10118"/>
                    </a:lnTo>
                    <a:cubicBezTo>
                      <a:pt x="605" y="4613"/>
                      <a:pt x="4841" y="90"/>
                      <a:pt x="10029" y="90"/>
                    </a:cubicBezTo>
                    <a:cubicBezTo>
                      <a:pt x="15217" y="90"/>
                      <a:pt x="19454" y="4616"/>
                      <a:pt x="19454" y="10118"/>
                    </a:cubicBezTo>
                    <a:lnTo>
                      <a:pt x="19454" y="27820"/>
                    </a:lnTo>
                    <a:cubicBezTo>
                      <a:pt x="19454" y="33331"/>
                      <a:pt x="15217" y="37831"/>
                      <a:pt x="10029" y="37831"/>
                    </a:cubicBezTo>
                  </a:path>
                </a:pathLst>
              </a:custGeom>
              <a:solidFill>
                <a:srgbClr val="FFFFFF"/>
              </a:solidFill>
              <a:ln w="2898" cap="flat">
                <a:noFill/>
                <a:prstDash val="solid"/>
                <a:miter/>
              </a:ln>
            </p:spPr>
            <p:txBody>
              <a:bodyPr rtlCol="0" anchor="ctr"/>
              <a:lstStyle/>
              <a:p>
                <a:endParaRPr lang="ja-JP" altLang="en-US" sz="1800"/>
              </a:p>
            </p:txBody>
          </p:sp>
          <p:sp>
            <p:nvSpPr>
              <p:cNvPr id="44" name="フリーフォーム: 図形 43">
                <a:extLst>
                  <a:ext uri="{FF2B5EF4-FFF2-40B4-BE49-F238E27FC236}">
                    <a16:creationId xmlns:a16="http://schemas.microsoft.com/office/drawing/2014/main" id="{5255DB4D-DD09-9348-652A-EE974F1AC7E8}"/>
                  </a:ext>
                </a:extLst>
              </p:cNvPr>
              <p:cNvSpPr/>
              <p:nvPr/>
            </p:nvSpPr>
            <p:spPr>
              <a:xfrm>
                <a:off x="517201" y="6655065"/>
                <a:ext cx="114846" cy="18840"/>
              </a:xfrm>
              <a:custGeom>
                <a:avLst/>
                <a:gdLst>
                  <a:gd name="connsiteX0" fmla="*/ 515 w 114846"/>
                  <a:gd name="connsiteY0" fmla="*/ 9529 h 18840"/>
                  <a:gd name="connsiteX1" fmla="*/ 10517 w 114846"/>
                  <a:gd name="connsiteY1" fmla="*/ 114 h 18840"/>
                  <a:gd name="connsiteX2" fmla="*/ 105325 w 114846"/>
                  <a:gd name="connsiteY2" fmla="*/ 114 h 18840"/>
                  <a:gd name="connsiteX3" fmla="*/ 115362 w 114846"/>
                  <a:gd name="connsiteY3" fmla="*/ 9529 h 18840"/>
                  <a:gd name="connsiteX4" fmla="*/ 105325 w 114846"/>
                  <a:gd name="connsiteY4" fmla="*/ 18954 h 18840"/>
                  <a:gd name="connsiteX5" fmla="*/ 10517 w 114846"/>
                  <a:gd name="connsiteY5" fmla="*/ 18954 h 18840"/>
                  <a:gd name="connsiteX6" fmla="*/ 515 w 114846"/>
                  <a:gd name="connsiteY6" fmla="*/ 9529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29"/>
                    </a:moveTo>
                    <a:cubicBezTo>
                      <a:pt x="515" y="4367"/>
                      <a:pt x="5007" y="114"/>
                      <a:pt x="10517" y="114"/>
                    </a:cubicBezTo>
                    <a:lnTo>
                      <a:pt x="105325" y="114"/>
                    </a:lnTo>
                    <a:cubicBezTo>
                      <a:pt x="110835" y="114"/>
                      <a:pt x="115362" y="4367"/>
                      <a:pt x="115362" y="9529"/>
                    </a:cubicBezTo>
                    <a:cubicBezTo>
                      <a:pt x="115362" y="14726"/>
                      <a:pt x="110835" y="18954"/>
                      <a:pt x="105325" y="18954"/>
                    </a:cubicBezTo>
                    <a:lnTo>
                      <a:pt x="10517" y="18954"/>
                    </a:lnTo>
                    <a:cubicBezTo>
                      <a:pt x="5007" y="18954"/>
                      <a:pt x="515" y="14726"/>
                      <a:pt x="515" y="9529"/>
                    </a:cubicBezTo>
                  </a:path>
                </a:pathLst>
              </a:custGeom>
              <a:solidFill>
                <a:srgbClr val="FFFFFF"/>
              </a:solidFill>
              <a:ln w="2898" cap="flat">
                <a:noFill/>
                <a:prstDash val="solid"/>
                <a:miter/>
              </a:ln>
            </p:spPr>
            <p:txBody>
              <a:bodyPr rtlCol="0" anchor="ctr"/>
              <a:lstStyle/>
              <a:p>
                <a:endParaRPr lang="ja-JP" altLang="en-US" sz="1800"/>
              </a:p>
            </p:txBody>
          </p:sp>
          <p:sp>
            <p:nvSpPr>
              <p:cNvPr id="45" name="フリーフォーム: 図形 44">
                <a:extLst>
                  <a:ext uri="{FF2B5EF4-FFF2-40B4-BE49-F238E27FC236}">
                    <a16:creationId xmlns:a16="http://schemas.microsoft.com/office/drawing/2014/main" id="{3CEAAB63-BDFB-37BF-6386-E4CE13134387}"/>
                  </a:ext>
                </a:extLst>
              </p:cNvPr>
              <p:cNvSpPr/>
              <p:nvPr/>
            </p:nvSpPr>
            <p:spPr>
              <a:xfrm>
                <a:off x="517201" y="6596297"/>
                <a:ext cx="114846" cy="18840"/>
              </a:xfrm>
              <a:custGeom>
                <a:avLst/>
                <a:gdLst>
                  <a:gd name="connsiteX0" fmla="*/ 515 w 114846"/>
                  <a:gd name="connsiteY0" fmla="*/ 9588 h 18840"/>
                  <a:gd name="connsiteX1" fmla="*/ 10517 w 114846"/>
                  <a:gd name="connsiteY1" fmla="*/ 164 h 18840"/>
                  <a:gd name="connsiteX2" fmla="*/ 105325 w 114846"/>
                  <a:gd name="connsiteY2" fmla="*/ 164 h 18840"/>
                  <a:gd name="connsiteX3" fmla="*/ 115362 w 114846"/>
                  <a:gd name="connsiteY3" fmla="*/ 9588 h 18840"/>
                  <a:gd name="connsiteX4" fmla="*/ 105325 w 114846"/>
                  <a:gd name="connsiteY4" fmla="*/ 19004 h 18840"/>
                  <a:gd name="connsiteX5" fmla="*/ 10517 w 114846"/>
                  <a:gd name="connsiteY5" fmla="*/ 19004 h 18840"/>
                  <a:gd name="connsiteX6" fmla="*/ 515 w 114846"/>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88"/>
                    </a:moveTo>
                    <a:cubicBezTo>
                      <a:pt x="515" y="4408"/>
                      <a:pt x="5007" y="164"/>
                      <a:pt x="10517" y="164"/>
                    </a:cubicBezTo>
                    <a:lnTo>
                      <a:pt x="105325" y="164"/>
                    </a:lnTo>
                    <a:cubicBezTo>
                      <a:pt x="110835" y="164"/>
                      <a:pt x="115362" y="4408"/>
                      <a:pt x="115362" y="9588"/>
                    </a:cubicBezTo>
                    <a:cubicBezTo>
                      <a:pt x="115362" y="14776"/>
                      <a:pt x="110835" y="19004"/>
                      <a:pt x="105325" y="19004"/>
                    </a:cubicBezTo>
                    <a:lnTo>
                      <a:pt x="10517" y="19004"/>
                    </a:lnTo>
                    <a:cubicBezTo>
                      <a:pt x="5007" y="19007"/>
                      <a:pt x="515" y="14779"/>
                      <a:pt x="515" y="9588"/>
                    </a:cubicBezTo>
                  </a:path>
                </a:pathLst>
              </a:custGeom>
              <a:solidFill>
                <a:srgbClr val="FFFFFF"/>
              </a:solidFill>
              <a:ln w="2898" cap="flat">
                <a:noFill/>
                <a:prstDash val="solid"/>
                <a:miter/>
              </a:ln>
            </p:spPr>
            <p:txBody>
              <a:bodyPr rtlCol="0" anchor="ctr"/>
              <a:lstStyle/>
              <a:p>
                <a:endParaRPr lang="ja-JP" altLang="en-US" sz="1800"/>
              </a:p>
            </p:txBody>
          </p:sp>
          <p:sp>
            <p:nvSpPr>
              <p:cNvPr id="46" name="フリーフォーム: 図形 45">
                <a:extLst>
                  <a:ext uri="{FF2B5EF4-FFF2-40B4-BE49-F238E27FC236}">
                    <a16:creationId xmlns:a16="http://schemas.microsoft.com/office/drawing/2014/main" id="{A4B96D0C-8454-18EA-14CE-C8B572CB8927}"/>
                  </a:ext>
                </a:extLst>
              </p:cNvPr>
              <p:cNvSpPr/>
              <p:nvPr/>
            </p:nvSpPr>
            <p:spPr>
              <a:xfrm>
                <a:off x="517201" y="6537531"/>
                <a:ext cx="114846" cy="18848"/>
              </a:xfrm>
              <a:custGeom>
                <a:avLst/>
                <a:gdLst>
                  <a:gd name="connsiteX0" fmla="*/ 515 w 114846"/>
                  <a:gd name="connsiteY0" fmla="*/ 9629 h 18848"/>
                  <a:gd name="connsiteX1" fmla="*/ 10517 w 114846"/>
                  <a:gd name="connsiteY1" fmla="*/ 213 h 18848"/>
                  <a:gd name="connsiteX2" fmla="*/ 105325 w 114846"/>
                  <a:gd name="connsiteY2" fmla="*/ 213 h 18848"/>
                  <a:gd name="connsiteX3" fmla="*/ 115362 w 114846"/>
                  <a:gd name="connsiteY3" fmla="*/ 9629 h 18848"/>
                  <a:gd name="connsiteX4" fmla="*/ 105325 w 114846"/>
                  <a:gd name="connsiteY4" fmla="*/ 19062 h 18848"/>
                  <a:gd name="connsiteX5" fmla="*/ 10517 w 114846"/>
                  <a:gd name="connsiteY5" fmla="*/ 19062 h 18848"/>
                  <a:gd name="connsiteX6" fmla="*/ 515 w 114846"/>
                  <a:gd name="connsiteY6" fmla="*/ 962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8">
                    <a:moveTo>
                      <a:pt x="515" y="9629"/>
                    </a:moveTo>
                    <a:cubicBezTo>
                      <a:pt x="515" y="4458"/>
                      <a:pt x="5007" y="213"/>
                      <a:pt x="10517" y="213"/>
                    </a:cubicBezTo>
                    <a:lnTo>
                      <a:pt x="105325" y="213"/>
                    </a:lnTo>
                    <a:cubicBezTo>
                      <a:pt x="110835" y="213"/>
                      <a:pt x="115362" y="4458"/>
                      <a:pt x="115362" y="9629"/>
                    </a:cubicBezTo>
                    <a:cubicBezTo>
                      <a:pt x="115362" y="14809"/>
                      <a:pt x="110835" y="19062"/>
                      <a:pt x="105325" y="19062"/>
                    </a:cubicBezTo>
                    <a:lnTo>
                      <a:pt x="10517" y="19062"/>
                    </a:lnTo>
                    <a:cubicBezTo>
                      <a:pt x="5007" y="19062"/>
                      <a:pt x="515" y="14809"/>
                      <a:pt x="515" y="9629"/>
                    </a:cubicBezTo>
                  </a:path>
                </a:pathLst>
              </a:custGeom>
              <a:solidFill>
                <a:srgbClr val="FFFFFF"/>
              </a:solidFill>
              <a:ln w="2898" cap="flat">
                <a:noFill/>
                <a:prstDash val="solid"/>
                <a:miter/>
              </a:ln>
            </p:spPr>
            <p:txBody>
              <a:bodyPr rtlCol="0" anchor="ctr"/>
              <a:lstStyle/>
              <a:p>
                <a:endParaRPr lang="ja-JP" altLang="en-US" sz="1800"/>
              </a:p>
            </p:txBody>
          </p:sp>
          <p:sp>
            <p:nvSpPr>
              <p:cNvPr id="47" name="フリーフォーム: 図形 46">
                <a:extLst>
                  <a:ext uri="{FF2B5EF4-FFF2-40B4-BE49-F238E27FC236}">
                    <a16:creationId xmlns:a16="http://schemas.microsoft.com/office/drawing/2014/main" id="{48897C9C-DAB0-6853-FB84-D4B0CC5FF636}"/>
                  </a:ext>
                </a:extLst>
              </p:cNvPr>
              <p:cNvSpPr/>
              <p:nvPr/>
            </p:nvSpPr>
            <p:spPr>
              <a:xfrm>
                <a:off x="613202" y="6596297"/>
                <a:ext cx="18848" cy="77642"/>
              </a:xfrm>
              <a:custGeom>
                <a:avLst/>
                <a:gdLst>
                  <a:gd name="connsiteX0" fmla="*/ 10029 w 18848"/>
                  <a:gd name="connsiteY0" fmla="*/ 172 h 77642"/>
                  <a:gd name="connsiteX1" fmla="*/ 19454 w 18848"/>
                  <a:gd name="connsiteY1" fmla="*/ 10191 h 77642"/>
                  <a:gd name="connsiteX2" fmla="*/ 19454 w 18848"/>
                  <a:gd name="connsiteY2" fmla="*/ 67794 h 77642"/>
                  <a:gd name="connsiteX3" fmla="*/ 10029 w 18848"/>
                  <a:gd name="connsiteY3" fmla="*/ 77814 h 77642"/>
                  <a:gd name="connsiteX4" fmla="*/ 605 w 18848"/>
                  <a:gd name="connsiteY4" fmla="*/ 67794 h 77642"/>
                  <a:gd name="connsiteX5" fmla="*/ 605 w 18848"/>
                  <a:gd name="connsiteY5" fmla="*/ 10191 h 77642"/>
                  <a:gd name="connsiteX6" fmla="*/ 10029 w 18848"/>
                  <a:gd name="connsiteY6" fmla="*/ 172 h 7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42">
                    <a:moveTo>
                      <a:pt x="10029" y="172"/>
                    </a:moveTo>
                    <a:cubicBezTo>
                      <a:pt x="15217" y="172"/>
                      <a:pt x="19454" y="4681"/>
                      <a:pt x="19454" y="10191"/>
                    </a:cubicBezTo>
                    <a:lnTo>
                      <a:pt x="19454" y="67794"/>
                    </a:lnTo>
                    <a:cubicBezTo>
                      <a:pt x="19454" y="73282"/>
                      <a:pt x="15217" y="77814"/>
                      <a:pt x="10029" y="77814"/>
                    </a:cubicBezTo>
                    <a:cubicBezTo>
                      <a:pt x="4841" y="77814"/>
                      <a:pt x="605" y="73279"/>
                      <a:pt x="605" y="67794"/>
                    </a:cubicBezTo>
                    <a:lnTo>
                      <a:pt x="605" y="10191"/>
                    </a:lnTo>
                    <a:cubicBezTo>
                      <a:pt x="605" y="4681"/>
                      <a:pt x="4841" y="172"/>
                      <a:pt x="10029" y="172"/>
                    </a:cubicBezTo>
                  </a:path>
                </a:pathLst>
              </a:custGeom>
              <a:solidFill>
                <a:srgbClr val="FFFFFF"/>
              </a:solidFill>
              <a:ln w="2898" cap="flat">
                <a:noFill/>
                <a:prstDash val="solid"/>
                <a:miter/>
              </a:ln>
            </p:spPr>
            <p:txBody>
              <a:bodyPr rtlCol="0" anchor="ctr"/>
              <a:lstStyle/>
              <a:p>
                <a:endParaRPr lang="ja-JP" altLang="en-US" sz="1800"/>
              </a:p>
            </p:txBody>
          </p:sp>
          <p:sp>
            <p:nvSpPr>
              <p:cNvPr id="48" name="フリーフォーム: 図形 47">
                <a:extLst>
                  <a:ext uri="{FF2B5EF4-FFF2-40B4-BE49-F238E27FC236}">
                    <a16:creationId xmlns:a16="http://schemas.microsoft.com/office/drawing/2014/main" id="{29F50A27-2FDB-F414-8D00-3C0B0477D0D5}"/>
                  </a:ext>
                </a:extLst>
              </p:cNvPr>
              <p:cNvSpPr/>
              <p:nvPr/>
            </p:nvSpPr>
            <p:spPr>
              <a:xfrm>
                <a:off x="517201" y="6537528"/>
                <a:ext cx="18848" cy="77607"/>
              </a:xfrm>
              <a:custGeom>
                <a:avLst/>
                <a:gdLst>
                  <a:gd name="connsiteX0" fmla="*/ 9948 w 18848"/>
                  <a:gd name="connsiteY0" fmla="*/ 221 h 77607"/>
                  <a:gd name="connsiteX1" fmla="*/ 19372 w 18848"/>
                  <a:gd name="connsiteY1" fmla="*/ 10232 h 77607"/>
                  <a:gd name="connsiteX2" fmla="*/ 19372 w 18848"/>
                  <a:gd name="connsiteY2" fmla="*/ 67827 h 77607"/>
                  <a:gd name="connsiteX3" fmla="*/ 9948 w 18848"/>
                  <a:gd name="connsiteY3" fmla="*/ 77829 h 77607"/>
                  <a:gd name="connsiteX4" fmla="*/ 523 w 18848"/>
                  <a:gd name="connsiteY4" fmla="*/ 67827 h 77607"/>
                  <a:gd name="connsiteX5" fmla="*/ 523 w 18848"/>
                  <a:gd name="connsiteY5" fmla="*/ 10232 h 77607"/>
                  <a:gd name="connsiteX6" fmla="*/ 9948 w 18848"/>
                  <a:gd name="connsiteY6" fmla="*/ 221 h 77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07">
                    <a:moveTo>
                      <a:pt x="9948" y="221"/>
                    </a:moveTo>
                    <a:cubicBezTo>
                      <a:pt x="15136" y="221"/>
                      <a:pt x="19372" y="4722"/>
                      <a:pt x="19372" y="10232"/>
                    </a:cubicBezTo>
                    <a:lnTo>
                      <a:pt x="19372" y="67827"/>
                    </a:lnTo>
                    <a:cubicBezTo>
                      <a:pt x="19372" y="73332"/>
                      <a:pt x="15136" y="77829"/>
                      <a:pt x="9948" y="77829"/>
                    </a:cubicBezTo>
                    <a:cubicBezTo>
                      <a:pt x="4742" y="77829"/>
                      <a:pt x="523" y="73329"/>
                      <a:pt x="523" y="67827"/>
                    </a:cubicBezTo>
                    <a:lnTo>
                      <a:pt x="523" y="10232"/>
                    </a:lnTo>
                    <a:cubicBezTo>
                      <a:pt x="523" y="4722"/>
                      <a:pt x="4742" y="221"/>
                      <a:pt x="9948" y="221"/>
                    </a:cubicBezTo>
                  </a:path>
                </a:pathLst>
              </a:custGeom>
              <a:solidFill>
                <a:srgbClr val="FFFFFF"/>
              </a:solidFill>
              <a:ln w="2898" cap="flat">
                <a:noFill/>
                <a:prstDash val="solid"/>
                <a:miter/>
              </a:ln>
            </p:spPr>
            <p:txBody>
              <a:bodyPr rtlCol="0" anchor="ctr"/>
              <a:lstStyle/>
              <a:p>
                <a:endParaRPr lang="ja-JP" altLang="en-US" sz="1800"/>
              </a:p>
            </p:txBody>
          </p:sp>
          <p:sp>
            <p:nvSpPr>
              <p:cNvPr id="49" name="フリーフォーム: 図形 48">
                <a:extLst>
                  <a:ext uri="{FF2B5EF4-FFF2-40B4-BE49-F238E27FC236}">
                    <a16:creationId xmlns:a16="http://schemas.microsoft.com/office/drawing/2014/main" id="{FF334EC2-0DA6-7A52-A2C1-A451066F7161}"/>
                  </a:ext>
                </a:extLst>
              </p:cNvPr>
              <p:cNvSpPr/>
              <p:nvPr/>
            </p:nvSpPr>
            <p:spPr>
              <a:xfrm>
                <a:off x="517201" y="6596594"/>
                <a:ext cx="18848" cy="37749"/>
              </a:xfrm>
              <a:custGeom>
                <a:avLst/>
                <a:gdLst>
                  <a:gd name="connsiteX0" fmla="*/ 9948 w 18848"/>
                  <a:gd name="connsiteY0" fmla="*/ 37889 h 37749"/>
                  <a:gd name="connsiteX1" fmla="*/ 523 w 18848"/>
                  <a:gd name="connsiteY1" fmla="*/ 27878 h 37749"/>
                  <a:gd name="connsiteX2" fmla="*/ 523 w 18848"/>
                  <a:gd name="connsiteY2" fmla="*/ 10168 h 37749"/>
                  <a:gd name="connsiteX3" fmla="*/ 9948 w 18848"/>
                  <a:gd name="connsiteY3" fmla="*/ 139 h 37749"/>
                  <a:gd name="connsiteX4" fmla="*/ 19372 w 18848"/>
                  <a:gd name="connsiteY4" fmla="*/ 10168 h 37749"/>
                  <a:gd name="connsiteX5" fmla="*/ 19372 w 18848"/>
                  <a:gd name="connsiteY5" fmla="*/ 27878 h 37749"/>
                  <a:gd name="connsiteX6" fmla="*/ 9948 w 18848"/>
                  <a:gd name="connsiteY6" fmla="*/ 37889 h 37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9">
                    <a:moveTo>
                      <a:pt x="9948" y="37889"/>
                    </a:moveTo>
                    <a:cubicBezTo>
                      <a:pt x="4742" y="37889"/>
                      <a:pt x="523" y="33389"/>
                      <a:pt x="523" y="27878"/>
                    </a:cubicBezTo>
                    <a:lnTo>
                      <a:pt x="523" y="10168"/>
                    </a:lnTo>
                    <a:cubicBezTo>
                      <a:pt x="523" y="4648"/>
                      <a:pt x="4742" y="139"/>
                      <a:pt x="9948" y="139"/>
                    </a:cubicBezTo>
                    <a:cubicBezTo>
                      <a:pt x="15136" y="139"/>
                      <a:pt x="19372" y="4648"/>
                      <a:pt x="19372" y="10168"/>
                    </a:cubicBezTo>
                    <a:lnTo>
                      <a:pt x="19372" y="27878"/>
                    </a:lnTo>
                    <a:cubicBezTo>
                      <a:pt x="19372" y="33392"/>
                      <a:pt x="15136" y="37889"/>
                      <a:pt x="9948" y="37889"/>
                    </a:cubicBezTo>
                  </a:path>
                </a:pathLst>
              </a:custGeom>
              <a:solidFill>
                <a:srgbClr val="FFFFFF"/>
              </a:solidFill>
              <a:ln w="2898" cap="flat">
                <a:noFill/>
                <a:prstDash val="solid"/>
                <a:miter/>
              </a:ln>
            </p:spPr>
            <p:txBody>
              <a:bodyPr rtlCol="0" anchor="ctr"/>
              <a:lstStyle/>
              <a:p>
                <a:endParaRPr lang="ja-JP" altLang="en-US" sz="1800"/>
              </a:p>
            </p:txBody>
          </p:sp>
          <p:sp>
            <p:nvSpPr>
              <p:cNvPr id="50" name="フリーフォーム: 図形 49">
                <a:extLst>
                  <a:ext uri="{FF2B5EF4-FFF2-40B4-BE49-F238E27FC236}">
                    <a16:creationId xmlns:a16="http://schemas.microsoft.com/office/drawing/2014/main" id="{CCFF4E11-5A61-61CE-C97B-A683433E1DBA}"/>
                  </a:ext>
                </a:extLst>
              </p:cNvPr>
              <p:cNvSpPr/>
              <p:nvPr/>
            </p:nvSpPr>
            <p:spPr>
              <a:xfrm>
                <a:off x="482464" y="6566850"/>
                <a:ext cx="18857" cy="48611"/>
              </a:xfrm>
              <a:custGeom>
                <a:avLst/>
                <a:gdLst>
                  <a:gd name="connsiteX0" fmla="*/ 9935 w 18857"/>
                  <a:gd name="connsiteY0" fmla="*/ 197 h 48611"/>
                  <a:gd name="connsiteX1" fmla="*/ 19351 w 18857"/>
                  <a:gd name="connsiteY1" fmla="*/ 10216 h 48611"/>
                  <a:gd name="connsiteX2" fmla="*/ 19351 w 18857"/>
                  <a:gd name="connsiteY2" fmla="*/ 38797 h 48611"/>
                  <a:gd name="connsiteX3" fmla="*/ 9935 w 18857"/>
                  <a:gd name="connsiteY3" fmla="*/ 48808 h 48611"/>
                  <a:gd name="connsiteX4" fmla="*/ 494 w 18857"/>
                  <a:gd name="connsiteY4" fmla="*/ 38797 h 48611"/>
                  <a:gd name="connsiteX5" fmla="*/ 494 w 18857"/>
                  <a:gd name="connsiteY5" fmla="*/ 10216 h 48611"/>
                  <a:gd name="connsiteX6" fmla="*/ 9935 w 18857"/>
                  <a:gd name="connsiteY6" fmla="*/ 197 h 4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48611">
                    <a:moveTo>
                      <a:pt x="9935" y="197"/>
                    </a:moveTo>
                    <a:cubicBezTo>
                      <a:pt x="15106" y="197"/>
                      <a:pt x="19351" y="4706"/>
                      <a:pt x="19351" y="10216"/>
                    </a:cubicBezTo>
                    <a:lnTo>
                      <a:pt x="19351" y="38797"/>
                    </a:lnTo>
                    <a:cubicBezTo>
                      <a:pt x="19351" y="44308"/>
                      <a:pt x="15106" y="48808"/>
                      <a:pt x="9935" y="48808"/>
                    </a:cubicBezTo>
                    <a:cubicBezTo>
                      <a:pt x="4730" y="48808"/>
                      <a:pt x="494" y="44308"/>
                      <a:pt x="494" y="38797"/>
                    </a:cubicBezTo>
                    <a:lnTo>
                      <a:pt x="494" y="10216"/>
                    </a:lnTo>
                    <a:cubicBezTo>
                      <a:pt x="494" y="4703"/>
                      <a:pt x="4730" y="197"/>
                      <a:pt x="9935" y="197"/>
                    </a:cubicBezTo>
                  </a:path>
                </a:pathLst>
              </a:custGeom>
              <a:solidFill>
                <a:srgbClr val="FFFFFF"/>
              </a:solidFill>
              <a:ln w="2898" cap="flat">
                <a:noFill/>
                <a:prstDash val="solid"/>
                <a:miter/>
              </a:ln>
            </p:spPr>
            <p:txBody>
              <a:bodyPr rtlCol="0" anchor="ctr"/>
              <a:lstStyle/>
              <a:p>
                <a:endParaRPr lang="ja-JP" altLang="en-US" sz="1800"/>
              </a:p>
            </p:txBody>
          </p:sp>
          <p:sp>
            <p:nvSpPr>
              <p:cNvPr id="51" name="フリーフォーム: 図形 50">
                <a:extLst>
                  <a:ext uri="{FF2B5EF4-FFF2-40B4-BE49-F238E27FC236}">
                    <a16:creationId xmlns:a16="http://schemas.microsoft.com/office/drawing/2014/main" id="{FB1DDC7F-865D-75A9-906F-A1C0B78B7BD3}"/>
                  </a:ext>
                </a:extLst>
              </p:cNvPr>
              <p:cNvSpPr/>
              <p:nvPr/>
            </p:nvSpPr>
            <p:spPr>
              <a:xfrm>
                <a:off x="372985" y="6596621"/>
                <a:ext cx="128335" cy="18840"/>
              </a:xfrm>
              <a:custGeom>
                <a:avLst/>
                <a:gdLst>
                  <a:gd name="connsiteX0" fmla="*/ 393 w 128335"/>
                  <a:gd name="connsiteY0" fmla="*/ 9588 h 18840"/>
                  <a:gd name="connsiteX1" fmla="*/ 10418 w 128335"/>
                  <a:gd name="connsiteY1" fmla="*/ 163 h 18840"/>
                  <a:gd name="connsiteX2" fmla="*/ 118717 w 128335"/>
                  <a:gd name="connsiteY2" fmla="*/ 163 h 18840"/>
                  <a:gd name="connsiteX3" fmla="*/ 128728 w 128335"/>
                  <a:gd name="connsiteY3" fmla="*/ 9588 h 18840"/>
                  <a:gd name="connsiteX4" fmla="*/ 118717 w 128335"/>
                  <a:gd name="connsiteY4" fmla="*/ 19003 h 18840"/>
                  <a:gd name="connsiteX5" fmla="*/ 10418 w 128335"/>
                  <a:gd name="connsiteY5" fmla="*/ 19003 h 18840"/>
                  <a:gd name="connsiteX6" fmla="*/ 393 w 128335"/>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335" h="18840">
                    <a:moveTo>
                      <a:pt x="393" y="9588"/>
                    </a:moveTo>
                    <a:cubicBezTo>
                      <a:pt x="393" y="4408"/>
                      <a:pt x="4902" y="163"/>
                      <a:pt x="10418" y="163"/>
                    </a:cubicBezTo>
                    <a:lnTo>
                      <a:pt x="118717" y="163"/>
                    </a:lnTo>
                    <a:cubicBezTo>
                      <a:pt x="124228" y="163"/>
                      <a:pt x="128728" y="4408"/>
                      <a:pt x="128728" y="9588"/>
                    </a:cubicBezTo>
                    <a:cubicBezTo>
                      <a:pt x="128728" y="14776"/>
                      <a:pt x="124228" y="19003"/>
                      <a:pt x="118717" y="19003"/>
                    </a:cubicBezTo>
                    <a:lnTo>
                      <a:pt x="10418" y="19003"/>
                    </a:lnTo>
                    <a:cubicBezTo>
                      <a:pt x="4902" y="19003"/>
                      <a:pt x="393" y="14776"/>
                      <a:pt x="393" y="9588"/>
                    </a:cubicBezTo>
                  </a:path>
                </a:pathLst>
              </a:custGeom>
              <a:solidFill>
                <a:srgbClr val="FFFFFF"/>
              </a:solidFill>
              <a:ln w="2898" cap="flat">
                <a:noFill/>
                <a:prstDash val="solid"/>
                <a:miter/>
              </a:ln>
            </p:spPr>
            <p:txBody>
              <a:bodyPr rtlCol="0" anchor="ctr"/>
              <a:lstStyle/>
              <a:p>
                <a:endParaRPr lang="ja-JP" altLang="en-US" sz="1800"/>
              </a:p>
            </p:txBody>
          </p:sp>
          <p:sp>
            <p:nvSpPr>
              <p:cNvPr id="52" name="フリーフォーム: 図形 51">
                <a:extLst>
                  <a:ext uri="{FF2B5EF4-FFF2-40B4-BE49-F238E27FC236}">
                    <a16:creationId xmlns:a16="http://schemas.microsoft.com/office/drawing/2014/main" id="{9A0604BF-EFBF-17E7-D552-3C9D686A2801}"/>
                  </a:ext>
                </a:extLst>
              </p:cNvPr>
              <p:cNvSpPr/>
              <p:nvPr/>
            </p:nvSpPr>
            <p:spPr>
              <a:xfrm>
                <a:off x="415786" y="6487098"/>
                <a:ext cx="18837" cy="128387"/>
              </a:xfrm>
              <a:custGeom>
                <a:avLst/>
                <a:gdLst>
                  <a:gd name="connsiteX0" fmla="*/ 9859 w 18837"/>
                  <a:gd name="connsiteY0" fmla="*/ 264 h 128387"/>
                  <a:gd name="connsiteX1" fmla="*/ 19274 w 18837"/>
                  <a:gd name="connsiteY1" fmla="*/ 10284 h 128387"/>
                  <a:gd name="connsiteX2" fmla="*/ 19274 w 18837"/>
                  <a:gd name="connsiteY2" fmla="*/ 118633 h 128387"/>
                  <a:gd name="connsiteX3" fmla="*/ 9859 w 18837"/>
                  <a:gd name="connsiteY3" fmla="*/ 128652 h 128387"/>
                  <a:gd name="connsiteX4" fmla="*/ 437 w 18837"/>
                  <a:gd name="connsiteY4" fmla="*/ 118633 h 128387"/>
                  <a:gd name="connsiteX5" fmla="*/ 437 w 18837"/>
                  <a:gd name="connsiteY5" fmla="*/ 10284 h 128387"/>
                  <a:gd name="connsiteX6" fmla="*/ 9859 w 18837"/>
                  <a:gd name="connsiteY6" fmla="*/ 264 h 128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28387">
                    <a:moveTo>
                      <a:pt x="9859" y="264"/>
                    </a:moveTo>
                    <a:cubicBezTo>
                      <a:pt x="15030" y="264"/>
                      <a:pt x="19274" y="4773"/>
                      <a:pt x="19274" y="10284"/>
                    </a:cubicBezTo>
                    <a:lnTo>
                      <a:pt x="19274" y="118633"/>
                    </a:lnTo>
                    <a:cubicBezTo>
                      <a:pt x="19274" y="124129"/>
                      <a:pt x="15030" y="128652"/>
                      <a:pt x="9859" y="128652"/>
                    </a:cubicBezTo>
                    <a:cubicBezTo>
                      <a:pt x="4679" y="128652"/>
                      <a:pt x="437" y="124126"/>
                      <a:pt x="437" y="118633"/>
                    </a:cubicBezTo>
                    <a:lnTo>
                      <a:pt x="437" y="10284"/>
                    </a:lnTo>
                    <a:cubicBezTo>
                      <a:pt x="440" y="4773"/>
                      <a:pt x="4679" y="264"/>
                      <a:pt x="9859" y="264"/>
                    </a:cubicBezTo>
                  </a:path>
                </a:pathLst>
              </a:custGeom>
              <a:solidFill>
                <a:srgbClr val="FFFFFF"/>
              </a:solidFill>
              <a:ln w="2898" cap="flat">
                <a:noFill/>
                <a:prstDash val="solid"/>
                <a:miter/>
              </a:ln>
            </p:spPr>
            <p:txBody>
              <a:bodyPr rtlCol="0" anchor="ctr"/>
              <a:lstStyle/>
              <a:p>
                <a:endParaRPr lang="ja-JP" altLang="en-US" sz="1800"/>
              </a:p>
            </p:txBody>
          </p:sp>
          <p:sp>
            <p:nvSpPr>
              <p:cNvPr id="53" name="フリーフォーム: 図形 52">
                <a:extLst>
                  <a:ext uri="{FF2B5EF4-FFF2-40B4-BE49-F238E27FC236}">
                    <a16:creationId xmlns:a16="http://schemas.microsoft.com/office/drawing/2014/main" id="{61CA65F7-4E36-128E-AF34-BE60727F599E}"/>
                  </a:ext>
                </a:extLst>
              </p:cNvPr>
              <p:cNvSpPr/>
              <p:nvPr/>
            </p:nvSpPr>
            <p:spPr>
              <a:xfrm>
                <a:off x="482464" y="6596264"/>
                <a:ext cx="18857" cy="37758"/>
              </a:xfrm>
              <a:custGeom>
                <a:avLst/>
                <a:gdLst>
                  <a:gd name="connsiteX0" fmla="*/ 9935 w 18857"/>
                  <a:gd name="connsiteY0" fmla="*/ 37898 h 37758"/>
                  <a:gd name="connsiteX1" fmla="*/ 494 w 18857"/>
                  <a:gd name="connsiteY1" fmla="*/ 27879 h 37758"/>
                  <a:gd name="connsiteX2" fmla="*/ 494 w 18857"/>
                  <a:gd name="connsiteY2" fmla="*/ 10168 h 37758"/>
                  <a:gd name="connsiteX3" fmla="*/ 9935 w 18857"/>
                  <a:gd name="connsiteY3" fmla="*/ 140 h 37758"/>
                  <a:gd name="connsiteX4" fmla="*/ 19351 w 18857"/>
                  <a:gd name="connsiteY4" fmla="*/ 10168 h 37758"/>
                  <a:gd name="connsiteX5" fmla="*/ 19351 w 18857"/>
                  <a:gd name="connsiteY5" fmla="*/ 27879 h 37758"/>
                  <a:gd name="connsiteX6" fmla="*/ 9935 w 18857"/>
                  <a:gd name="connsiteY6" fmla="*/ 37898 h 37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37758">
                    <a:moveTo>
                      <a:pt x="9935" y="37898"/>
                    </a:moveTo>
                    <a:cubicBezTo>
                      <a:pt x="4730" y="37898"/>
                      <a:pt x="494" y="33389"/>
                      <a:pt x="494" y="27879"/>
                    </a:cubicBezTo>
                    <a:lnTo>
                      <a:pt x="494" y="10168"/>
                    </a:lnTo>
                    <a:cubicBezTo>
                      <a:pt x="494" y="4657"/>
                      <a:pt x="4730" y="140"/>
                      <a:pt x="9935" y="140"/>
                    </a:cubicBezTo>
                    <a:cubicBezTo>
                      <a:pt x="15106" y="140"/>
                      <a:pt x="19351" y="4657"/>
                      <a:pt x="19351" y="10168"/>
                    </a:cubicBezTo>
                    <a:lnTo>
                      <a:pt x="19351" y="27879"/>
                    </a:lnTo>
                    <a:cubicBezTo>
                      <a:pt x="19351" y="33389"/>
                      <a:pt x="15106" y="37898"/>
                      <a:pt x="9935" y="37898"/>
                    </a:cubicBezTo>
                  </a:path>
                </a:pathLst>
              </a:custGeom>
              <a:solidFill>
                <a:srgbClr val="FFFFFF"/>
              </a:solidFill>
              <a:ln w="2898" cap="flat">
                <a:noFill/>
                <a:prstDash val="solid"/>
                <a:miter/>
              </a:ln>
            </p:spPr>
            <p:txBody>
              <a:bodyPr rtlCol="0" anchor="ctr"/>
              <a:lstStyle/>
              <a:p>
                <a:endParaRPr lang="ja-JP" altLang="en-US" sz="1800"/>
              </a:p>
            </p:txBody>
          </p:sp>
        </p:grpSp>
      </p:grpSp>
    </p:spTree>
    <p:extLst>
      <p:ext uri="{BB962C8B-B14F-4D97-AF65-F5344CB8AC3E}">
        <p14:creationId xmlns:p14="http://schemas.microsoft.com/office/powerpoint/2010/main" val="29220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a:defRPr baseline="0"/>
            </a:lvl1pPr>
            <a:lvl2pPr marL="360000" indent="0">
              <a:defRPr baseline="0"/>
            </a:lvl2pPr>
            <a:lvl3pPr marL="720000" indent="0">
              <a:defRPr baseline="0"/>
            </a:lvl3pPr>
            <a:lvl4pPr marL="1008000" indent="0">
              <a:defRPr baseline="0"/>
            </a:lvl4pPr>
            <a:lvl5pPr marL="1260000" indent="0">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a:xfrm>
            <a:off x="8920800" y="6454361"/>
            <a:ext cx="2743200" cy="360000"/>
          </a:xfrm>
        </p:spPr>
        <p:txBody>
          <a:bodyPr/>
          <a:lstStyle>
            <a:lvl1pPr>
              <a:defRPr baseline="0"/>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3451969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enumerate)">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marL="396000" indent="-396000">
              <a:buClr>
                <a:schemeClr val="tx1"/>
              </a:buClr>
              <a:buSzPct val="100000"/>
              <a:buFont typeface="+mj-lt"/>
              <a:buAutoNum type="arabicPeriod"/>
              <a:defRPr baseline="0"/>
            </a:lvl1pPr>
            <a:lvl2pPr marL="770400" indent="-360000">
              <a:buClr>
                <a:schemeClr val="tx1"/>
              </a:buClr>
              <a:buSzPct val="100000"/>
              <a:buFont typeface="+mj-lt"/>
              <a:buAutoNum type="arabicPeriod"/>
              <a:defRPr baseline="0"/>
            </a:lvl2pPr>
            <a:lvl3pPr marL="1116000" indent="-342000">
              <a:buClr>
                <a:schemeClr val="tx1"/>
              </a:buClr>
              <a:buSzPct val="100000"/>
              <a:buFont typeface="+mj-lt"/>
              <a:buAutoNum type="arabicPeriod"/>
              <a:defRPr baseline="0"/>
            </a:lvl3pPr>
            <a:lvl4pPr marL="1425600" indent="-306900">
              <a:buClr>
                <a:schemeClr val="tx1"/>
              </a:buClr>
              <a:buSzPct val="100000"/>
              <a:buFont typeface="+mj-lt"/>
              <a:buAutoNum type="arabicPeriod"/>
              <a:defRPr baseline="0"/>
            </a:lvl4pPr>
            <a:lvl5pPr marL="1620000" indent="-234000">
              <a:buClr>
                <a:schemeClr val="tx1"/>
              </a:buClr>
              <a:buSzPct val="100000"/>
              <a:buFont typeface="+mj-lt"/>
              <a:buAutoNum type="arabicPeriod"/>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2773579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B4CE64-2C95-5345-8A9C-CDEBCA6A75EE}"/>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tx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D07058A9-CF00-834B-AEB7-58F43DF73322}"/>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C9C43D2A-587B-014C-BE92-3DE1C1A1E396}"/>
              </a:ext>
            </a:extLst>
          </p:cNvPr>
          <p:cNvSpPr>
            <a:spLocks noGrp="1"/>
          </p:cNvSpPr>
          <p:nvPr>
            <p:ph type="sldNum" sz="quarter" idx="12"/>
          </p:nvPr>
        </p:nvSpPr>
        <p:spPr/>
        <p:txBody>
          <a:bodyPr/>
          <a:lstStyle>
            <a:lvl1pPr>
              <a:defRPr baseline="0"/>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749096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B82BC98-42A1-2246-8A71-B27B2A8493AC}"/>
              </a:ext>
            </a:extLst>
          </p:cNvPr>
          <p:cNvSpPr>
            <a:spLocks noGrp="1"/>
          </p:cNvSpPr>
          <p:nvPr>
            <p:ph type="sldNum" sz="quarter" idx="12"/>
          </p:nvPr>
        </p:nvSpPr>
        <p:spPr/>
        <p:txBody>
          <a:body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3745488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B1F05-84DC-B54E-B42B-3844479302E9}"/>
              </a:ext>
            </a:extLst>
          </p:cNvPr>
          <p:cNvSpPr>
            <a:spLocks noGrp="1"/>
          </p:cNvSpPr>
          <p:nvPr>
            <p:ph type="title"/>
          </p:nvPr>
        </p:nvSpPr>
        <p:spPr>
          <a:xfrm>
            <a:off x="528000" y="395999"/>
            <a:ext cx="11136000" cy="3816000"/>
          </a:xfrm>
        </p:spPr>
        <p:txBody>
          <a:bodyPr anchor="b"/>
          <a:lstStyle>
            <a:lvl1pPr>
              <a:defRPr sz="3200" baseline="0">
                <a:ln>
                  <a:noFill/>
                </a:ln>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0E8620-14A2-A849-A25C-8EDEBC53C9CF}"/>
              </a:ext>
            </a:extLst>
          </p:cNvPr>
          <p:cNvSpPr>
            <a:spLocks noGrp="1"/>
          </p:cNvSpPr>
          <p:nvPr>
            <p:ph type="body" idx="1"/>
          </p:nvPr>
        </p:nvSpPr>
        <p:spPr>
          <a:xfrm>
            <a:off x="528000" y="4626000"/>
            <a:ext cx="11136000" cy="1835999"/>
          </a:xfrm>
        </p:spPr>
        <p:txBody>
          <a:bodyPr lIns="72000"/>
          <a:lstStyle>
            <a:lvl1pPr marL="0" indent="0">
              <a:spcBef>
                <a:spcPts val="1000"/>
              </a:spcBef>
              <a:buNone/>
              <a:defRPr sz="2000" baseline="0">
                <a:ln>
                  <a:noFill/>
                </a:ln>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2D9DA668-149E-A14F-BB4A-CD2B7F597988}"/>
              </a:ext>
            </a:extLst>
          </p:cNvPr>
          <p:cNvSpPr>
            <a:spLocks noGrp="1"/>
          </p:cNvSpPr>
          <p:nvPr>
            <p:ph type="sldNum" sz="quarter" idx="12"/>
          </p:nvPr>
        </p:nvSpPr>
        <p:spPr/>
        <p:txBody>
          <a:bodyPr/>
          <a:lstStyle>
            <a:lvl1pPr>
              <a:defRPr baseline="0">
                <a:ln>
                  <a:noFill/>
                </a:ln>
                <a:solidFill>
                  <a:schemeClr val="bg1"/>
                </a:solidFill>
              </a:defRPr>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4779687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73EFC5-CCEE-A64B-9495-2AB0AD758F79}"/>
              </a:ext>
            </a:extLst>
          </p:cNvPr>
          <p:cNvSpPr>
            <a:spLocks noGrp="1"/>
          </p:cNvSpPr>
          <p:nvPr>
            <p:ph type="title"/>
          </p:nvPr>
        </p:nvSpPr>
        <p:spPr>
          <a:xfrm>
            <a:off x="528000" y="396001"/>
            <a:ext cx="11136000" cy="540000"/>
          </a:xfrm>
          <a:prstGeom prst="rect">
            <a:avLst/>
          </a:prstGeom>
          <a:noFill/>
          <a:ln>
            <a:noFill/>
          </a:ln>
        </p:spPr>
        <p:txBody>
          <a:bodyPr vert="horz" wrap="none" lIns="72000" tIns="72000" rIns="72000" bIns="54000" rtlCol="0" anchor="t">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C89C6E-2198-554A-922A-ABBF317A0AA9}"/>
              </a:ext>
            </a:extLst>
          </p:cNvPr>
          <p:cNvSpPr>
            <a:spLocks noGrp="1"/>
          </p:cNvSpPr>
          <p:nvPr>
            <p:ph type="body" idx="1"/>
          </p:nvPr>
        </p:nvSpPr>
        <p:spPr>
          <a:xfrm>
            <a:off x="528000" y="1728000"/>
            <a:ext cx="11136000" cy="4734000"/>
          </a:xfrm>
          <a:prstGeom prst="rect">
            <a:avLst/>
          </a:prstGeom>
          <a:noFill/>
          <a:ln>
            <a:noFill/>
          </a:ln>
        </p:spPr>
        <p:txBody>
          <a:bodyPr vert="horz" wrap="none" lIns="54000" tIns="54000" rIns="54000" bIns="54000" rtlCol="0">
            <a:no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スライド番号プレースホルダー 5">
            <a:extLst>
              <a:ext uri="{FF2B5EF4-FFF2-40B4-BE49-F238E27FC236}">
                <a16:creationId xmlns:a16="http://schemas.microsoft.com/office/drawing/2014/main" id="{858DA620-8294-E843-B477-D866D1EC288D}"/>
              </a:ext>
            </a:extLst>
          </p:cNvPr>
          <p:cNvSpPr>
            <a:spLocks noGrp="1"/>
          </p:cNvSpPr>
          <p:nvPr>
            <p:ph type="sldNum" sz="quarter" idx="4"/>
          </p:nvPr>
        </p:nvSpPr>
        <p:spPr>
          <a:xfrm>
            <a:off x="8920800" y="6110077"/>
            <a:ext cx="2743200" cy="360000"/>
          </a:xfrm>
          <a:prstGeom prst="rect">
            <a:avLst/>
          </a:prstGeom>
          <a:noFill/>
          <a:ln>
            <a:noFill/>
          </a:ln>
        </p:spPr>
        <p:txBody>
          <a:bodyPr vert="horz" wrap="none" lIns="54000" tIns="54000" rIns="54000" bIns="54000" rtlCol="0" anchor="ctr">
            <a:noAutofit/>
          </a:bodyPr>
          <a:lstStyle>
            <a:lvl1pPr algn="r">
              <a:lnSpc>
                <a:spcPct val="100000"/>
              </a:lnSpc>
              <a:defRPr sz="2000">
                <a:solidFill>
                  <a:schemeClr val="bg1">
                    <a:lumMod val="50000"/>
                  </a:schemeClr>
                </a:solidFill>
                <a:latin typeface="Segoe UI" panose="020B0502040204020203" pitchFamily="34" charset="0"/>
                <a:ea typeface="+mn-ea"/>
                <a:cs typeface="Segoe UI" panose="020B0502040204020203" pitchFamily="34" charset="0"/>
              </a:defRPr>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25220060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just" defTabSz="914400" rtl="0" eaLnBrk="1" latinLnBrk="0" hangingPunct="1">
        <a:lnSpc>
          <a:spcPct val="90000"/>
        </a:lnSpc>
        <a:spcBef>
          <a:spcPts val="1600"/>
        </a:spcBef>
        <a:spcAft>
          <a:spcPts val="0"/>
        </a:spcAft>
        <a:buNone/>
        <a:defRPr kumimoji="1" sz="3200" kern="1200" spc="110" baseline="0">
          <a:solidFill>
            <a:schemeClr val="tx1"/>
          </a:solidFill>
          <a:latin typeface="Segoe UI" panose="020B0502040204020203" pitchFamily="34" charset="0"/>
          <a:ea typeface="+mn-ea"/>
          <a:cs typeface="Segoe UI" panose="020B0502040204020203" pitchFamily="34" charset="0"/>
        </a:defRPr>
      </a:lvl1pPr>
    </p:titleStyle>
    <p:bodyStyle>
      <a:lvl1pPr marL="0" indent="0" algn="l" defTabSz="914400" rtl="0" eaLnBrk="1" latinLnBrk="0" hangingPunct="1">
        <a:lnSpc>
          <a:spcPct val="90000"/>
        </a:lnSpc>
        <a:spcBef>
          <a:spcPts val="1400"/>
        </a:spcBef>
        <a:spcAft>
          <a:spcPts val="0"/>
        </a:spcAft>
        <a:buClr>
          <a:schemeClr val="bg1"/>
        </a:buClr>
        <a:buSzPct val="25000"/>
        <a:buFont typeface="Arial" panose="020B0604020202020204" pitchFamily="34" charset="0"/>
        <a:buChar char="•"/>
        <a:defRPr kumimoji="1" sz="2800" kern="1200" spc="110" baseline="0">
          <a:solidFill>
            <a:schemeClr val="tx1"/>
          </a:solidFill>
          <a:latin typeface="Segoe UI" panose="020B0502040204020203" pitchFamily="34" charset="0"/>
          <a:ea typeface="+mn-ea"/>
          <a:cs typeface="Segoe UI" panose="020B0502040204020203" pitchFamily="34" charset="0"/>
        </a:defRPr>
      </a:lvl1pPr>
      <a:lvl2pPr marL="230400" indent="-228600" algn="l" defTabSz="914400" rtl="0" eaLnBrk="1" latinLnBrk="0" hangingPunct="1">
        <a:lnSpc>
          <a:spcPct val="90000"/>
        </a:lnSpc>
        <a:spcBef>
          <a:spcPts val="1200"/>
        </a:spcBef>
        <a:spcAft>
          <a:spcPts val="0"/>
        </a:spcAft>
        <a:buClr>
          <a:schemeClr val="bg1"/>
        </a:buClr>
        <a:buSzPct val="25000"/>
        <a:buFont typeface="Arial" panose="020B0604020202020204" pitchFamily="34" charset="0"/>
        <a:buChar char="•"/>
        <a:defRPr kumimoji="1" sz="2400" kern="1200" spc="110" baseline="0">
          <a:solidFill>
            <a:schemeClr val="tx1"/>
          </a:solidFill>
          <a:latin typeface="Segoe UI" panose="020B0502040204020203" pitchFamily="34" charset="0"/>
          <a:ea typeface="+mn-ea"/>
          <a:cs typeface="Segoe UI" panose="020B0502040204020203" pitchFamily="34" charset="0"/>
        </a:defRPr>
      </a:lvl2pPr>
      <a:lvl3pPr marL="684000" indent="-228600" algn="l" defTabSz="914400" rtl="0" eaLnBrk="1" latinLnBrk="0" hangingPunct="1">
        <a:lnSpc>
          <a:spcPct val="90000"/>
        </a:lnSpc>
        <a:spcBef>
          <a:spcPts val="1000"/>
        </a:spcBef>
        <a:spcAft>
          <a:spcPts val="0"/>
        </a:spcAft>
        <a:buClr>
          <a:schemeClr val="bg1"/>
        </a:buClr>
        <a:buSzPct val="25000"/>
        <a:buFont typeface="Arial" panose="020B0604020202020204" pitchFamily="34" charset="0"/>
        <a:buChar char="•"/>
        <a:defRPr kumimoji="1" sz="2000" kern="1200" spc="110" baseline="0">
          <a:solidFill>
            <a:schemeClr val="tx1"/>
          </a:solidFill>
          <a:latin typeface="Segoe UI" panose="020B0502040204020203" pitchFamily="34" charset="0"/>
          <a:ea typeface="+mn-ea"/>
          <a:cs typeface="Segoe UI" panose="020B0502040204020203" pitchFamily="34" charset="0"/>
        </a:defRPr>
      </a:lvl3pPr>
      <a:lvl4pPr marL="1144800" indent="-228600" algn="l" defTabSz="914400" rtl="0" eaLnBrk="1" latinLnBrk="0" hangingPunct="1">
        <a:lnSpc>
          <a:spcPct val="90000"/>
        </a:lnSpc>
        <a:spcBef>
          <a:spcPts val="900"/>
        </a:spcBef>
        <a:spcAft>
          <a:spcPts val="0"/>
        </a:spcAft>
        <a:buClr>
          <a:schemeClr val="bg1"/>
        </a:buClr>
        <a:buSzPct val="25000"/>
        <a:buFont typeface="Arial" panose="020B0604020202020204" pitchFamily="34" charset="0"/>
        <a:buChar char="•"/>
        <a:defRPr kumimoji="1" sz="1800" kern="1200" spc="110" baseline="0">
          <a:solidFill>
            <a:schemeClr val="tx1"/>
          </a:solidFill>
          <a:latin typeface="Segoe UI" panose="020B0502040204020203" pitchFamily="34" charset="0"/>
          <a:ea typeface="+mn-ea"/>
          <a:cs typeface="Segoe UI" panose="020B0502040204020203" pitchFamily="34" charset="0"/>
        </a:defRPr>
      </a:lvl4pPr>
      <a:lvl5pPr marL="1598400" indent="-228600" algn="l" defTabSz="914400" rtl="0" eaLnBrk="1" latinLnBrk="0" hangingPunct="1">
        <a:lnSpc>
          <a:spcPct val="90000"/>
        </a:lnSpc>
        <a:spcBef>
          <a:spcPts val="800"/>
        </a:spcBef>
        <a:spcAft>
          <a:spcPts val="0"/>
        </a:spcAft>
        <a:buClr>
          <a:schemeClr val="bg1"/>
        </a:buClr>
        <a:buSzPct val="25000"/>
        <a:buFont typeface="Arial" panose="020B0604020202020204" pitchFamily="34" charset="0"/>
        <a:buChar char="•"/>
        <a:defRPr kumimoji="1" sz="1600" kern="1200" spc="110" baseline="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4D7383-29F3-EF73-DCA2-55C03FD25AE0}"/>
              </a:ext>
            </a:extLst>
          </p:cNvPr>
          <p:cNvSpPr>
            <a:spLocks noGrp="1"/>
          </p:cNvSpPr>
          <p:nvPr>
            <p:ph type="ctrTitle"/>
          </p:nvPr>
        </p:nvSpPr>
        <p:spPr/>
        <p:txBody>
          <a:bodyPr/>
          <a:lstStyle/>
          <a:p>
            <a:r>
              <a:rPr kumimoji="1" lang="en-US" altLang="ja-JP" sz="3200" dirty="0"/>
              <a:t>Redmine</a:t>
            </a:r>
            <a:r>
              <a:rPr kumimoji="1" lang="ja-JP" altLang="en-US" sz="3200" dirty="0"/>
              <a:t>を対象とした</a:t>
            </a:r>
            <a:r>
              <a:rPr kumimoji="1" lang="en-US" altLang="ja-JP" sz="3200" dirty="0"/>
              <a:t>Ruby</a:t>
            </a:r>
            <a:r>
              <a:rPr kumimoji="1" lang="ja-JP" altLang="en-US" sz="3200" dirty="0"/>
              <a:t>ライブラリの</a:t>
            </a:r>
            <a:br>
              <a:rPr kumimoji="1" lang="en-US" altLang="ja-JP" sz="3200" dirty="0"/>
            </a:br>
            <a:r>
              <a:rPr kumimoji="1" lang="ja-JP" altLang="en-US" sz="3200" dirty="0"/>
              <a:t>依存関係問題解析手法</a:t>
            </a:r>
            <a:endParaRPr kumimoji="1" lang="ja-JP" altLang="en-US" dirty="0"/>
          </a:p>
        </p:txBody>
      </p:sp>
      <p:sp>
        <p:nvSpPr>
          <p:cNvPr id="3" name="字幕 2">
            <a:extLst>
              <a:ext uri="{FF2B5EF4-FFF2-40B4-BE49-F238E27FC236}">
                <a16:creationId xmlns:a16="http://schemas.microsoft.com/office/drawing/2014/main" id="{803FD7D7-79B8-F5AF-6FF8-ACFFE06BEF96}"/>
              </a:ext>
            </a:extLst>
          </p:cNvPr>
          <p:cNvSpPr>
            <a:spLocks noGrp="1"/>
          </p:cNvSpPr>
          <p:nvPr>
            <p:ph type="subTitle" idx="1"/>
          </p:nvPr>
        </p:nvSpPr>
        <p:spPr>
          <a:xfrm>
            <a:off x="528000" y="3989196"/>
            <a:ext cx="11136000" cy="2040803"/>
          </a:xfrm>
        </p:spPr>
        <p:txBody>
          <a:bodyPr/>
          <a:lstStyle/>
          <a:p>
            <a:r>
              <a:rPr kumimoji="1" lang="ja-JP" altLang="en-US" dirty="0"/>
              <a:t>コンピュータサイエンス専攻　ソフトウェア工学講座</a:t>
            </a:r>
            <a:endParaRPr kumimoji="1" lang="en-US" altLang="ja-JP" dirty="0"/>
          </a:p>
          <a:p>
            <a:r>
              <a:rPr lang="ja-JP" altLang="en-US" dirty="0"/>
              <a:t>博士前期課程２年　肥後研究室</a:t>
            </a:r>
            <a:endParaRPr kumimoji="1" lang="en-US" altLang="ja-JP" dirty="0"/>
          </a:p>
          <a:p>
            <a:r>
              <a:rPr kumimoji="1" lang="ja-JP" altLang="en-US" sz="2800" dirty="0"/>
              <a:t>豊永</a:t>
            </a:r>
            <a:r>
              <a:rPr lang="ja-JP" altLang="en-US" sz="2800" dirty="0"/>
              <a:t> </a:t>
            </a:r>
            <a:r>
              <a:rPr kumimoji="1" lang="ja-JP" altLang="en-US" sz="2800" dirty="0"/>
              <a:t>民哉</a:t>
            </a:r>
            <a:endParaRPr kumimoji="1" lang="en-US" altLang="ja-JP" sz="2800" dirty="0"/>
          </a:p>
          <a:p>
            <a:r>
              <a:rPr kumimoji="1" lang="en-US" altLang="ja-JP" sz="2000" dirty="0"/>
              <a:t>2024</a:t>
            </a:r>
            <a:r>
              <a:rPr kumimoji="1" lang="ja-JP" altLang="en-US" sz="2000" dirty="0"/>
              <a:t>年</a:t>
            </a:r>
            <a:r>
              <a:rPr kumimoji="1" lang="en-US" altLang="ja-JP" sz="2000" dirty="0"/>
              <a:t>2</a:t>
            </a:r>
            <a:r>
              <a:rPr kumimoji="1" lang="ja-JP" altLang="en-US" sz="2000" dirty="0"/>
              <a:t>月</a:t>
            </a:r>
            <a:r>
              <a:rPr lang="en-US" altLang="ja-JP" sz="2000" dirty="0"/>
              <a:t>8</a:t>
            </a:r>
            <a:r>
              <a:rPr kumimoji="1" lang="ja-JP" altLang="en-US" sz="2000" dirty="0"/>
              <a:t>日</a:t>
            </a:r>
          </a:p>
          <a:p>
            <a:endParaRPr kumimoji="1" lang="ja-JP" altLang="en-US" dirty="0"/>
          </a:p>
        </p:txBody>
      </p:sp>
    </p:spTree>
    <p:extLst>
      <p:ext uri="{BB962C8B-B14F-4D97-AF65-F5344CB8AC3E}">
        <p14:creationId xmlns:p14="http://schemas.microsoft.com/office/powerpoint/2010/main" val="3593349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dirty="0" err="1"/>
              <a:t>redmine</a:t>
            </a:r>
            <a:r>
              <a:rPr lang="ja-JP" altLang="en-US" dirty="0"/>
              <a:t>の依存関係問題 </a:t>
            </a:r>
            <a:r>
              <a:rPr lang="en-US" altLang="ja-JP" dirty="0"/>
              <a:t>4/4</a:t>
            </a:r>
            <a:endParaRPr kumimoji="1" lang="ja-JP" altLang="en-US" dirty="0"/>
          </a:p>
        </p:txBody>
      </p:sp>
      <p:sp>
        <p:nvSpPr>
          <p:cNvPr id="3" name="コンテンツ プレースホルダー 2">
            <a:extLst>
              <a:ext uri="{FF2B5EF4-FFF2-40B4-BE49-F238E27FC236}">
                <a16:creationId xmlns:a16="http://schemas.microsoft.com/office/drawing/2014/main" id="{B4556F24-1F5A-9DC3-77B8-C95150F788DE}"/>
              </a:ext>
            </a:extLst>
          </p:cNvPr>
          <p:cNvSpPr>
            <a:spLocks noGrp="1"/>
          </p:cNvSpPr>
          <p:nvPr>
            <p:ph idx="1"/>
          </p:nvPr>
        </p:nvSpPr>
        <p:spPr>
          <a:xfrm>
            <a:off x="338116" y="1728000"/>
            <a:ext cx="11136000" cy="4734000"/>
          </a:xfrm>
        </p:spPr>
        <p:txBody>
          <a:bodyPr/>
          <a:lstStyle/>
          <a:p>
            <a:r>
              <a:rPr lang="ja-JP" altLang="en-US" dirty="0"/>
              <a:t>依存関係問題</a:t>
            </a:r>
            <a:r>
              <a:rPr lang="en-US" altLang="ja-JP" sz="2000" dirty="0"/>
              <a:t>[4]</a:t>
            </a:r>
            <a:r>
              <a:rPr lang="ja-JP" altLang="en-US" dirty="0"/>
              <a:t>発生シナリオ</a:t>
            </a:r>
            <a:endParaRPr lang="en-US" altLang="ja-JP" dirty="0"/>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のバージョンが決定不可に</a:t>
            </a:r>
          </a:p>
          <a:p>
            <a:endParaRPr kumimoji="1" lang="en-US" altLang="ja-JP" dirty="0"/>
          </a:p>
          <a:p>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519446"/>
            <a:ext cx="12012707" cy="338554"/>
          </a:xfrm>
          <a:prstGeom prst="rect">
            <a:avLst/>
          </a:prstGeom>
          <a:noFill/>
        </p:spPr>
        <p:txBody>
          <a:bodyPr wrap="square">
            <a:spAutoFit/>
          </a:bodyPr>
          <a:lstStyle/>
          <a:p>
            <a:r>
              <a:rPr lang="en-US" altLang="ja-JP" sz="1600" dirty="0"/>
              <a:t>[4]https://github.com/hicknhack-software/redmine_hourglass/issues/139</a:t>
            </a:r>
          </a:p>
        </p:txBody>
      </p:sp>
      <p:cxnSp>
        <p:nvCxnSpPr>
          <p:cNvPr id="22" name="直線矢印コネクタ 21">
            <a:extLst>
              <a:ext uri="{FF2B5EF4-FFF2-40B4-BE49-F238E27FC236}">
                <a16:creationId xmlns:a16="http://schemas.microsoft.com/office/drawing/2014/main" id="{E8941161-D51A-2F11-1E11-06C6EA782773}"/>
              </a:ext>
            </a:extLst>
          </p:cNvPr>
          <p:cNvCxnSpPr>
            <a:cxnSpLocks/>
            <a:stCxn id="16" idx="0"/>
          </p:cNvCxnSpPr>
          <p:nvPr/>
        </p:nvCxnSpPr>
        <p:spPr>
          <a:xfrm flipV="1">
            <a:off x="10953006" y="4395018"/>
            <a:ext cx="9832" cy="97469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26" name="直線矢印コネクタ 25">
            <a:extLst>
              <a:ext uri="{FF2B5EF4-FFF2-40B4-BE49-F238E27FC236}">
                <a16:creationId xmlns:a16="http://schemas.microsoft.com/office/drawing/2014/main" id="{75D4C81D-9674-CE88-DF58-C17A77D5C514}"/>
              </a:ext>
            </a:extLst>
          </p:cNvPr>
          <p:cNvCxnSpPr>
            <a:cxnSpLocks/>
            <a:stCxn id="23" idx="3"/>
            <a:endCxn id="6" idx="1"/>
          </p:cNvCxnSpPr>
          <p:nvPr/>
        </p:nvCxnSpPr>
        <p:spPr>
          <a:xfrm flipV="1">
            <a:off x="7325032" y="4112427"/>
            <a:ext cx="2884231" cy="9054"/>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32" name="正方形/長方形 31">
            <a:extLst>
              <a:ext uri="{FF2B5EF4-FFF2-40B4-BE49-F238E27FC236}">
                <a16:creationId xmlns:a16="http://schemas.microsoft.com/office/drawing/2014/main" id="{2C442343-8F9A-E4AB-54B5-E18CCFE03E61}"/>
              </a:ext>
            </a:extLst>
          </p:cNvPr>
          <p:cNvSpPr/>
          <p:nvPr/>
        </p:nvSpPr>
        <p:spPr>
          <a:xfrm>
            <a:off x="8819213" y="4537477"/>
            <a:ext cx="2212449"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000" dirty="0">
                <a:solidFill>
                  <a:schemeClr val="tx1"/>
                </a:solidFill>
              </a:rPr>
              <a:t>0.5</a:t>
            </a:r>
            <a:r>
              <a:rPr kumimoji="1" lang="ja-JP" altLang="en-US" sz="2000" dirty="0">
                <a:solidFill>
                  <a:schemeClr val="tx1"/>
                </a:solidFill>
              </a:rPr>
              <a:t>以上、</a:t>
            </a:r>
            <a:r>
              <a:rPr kumimoji="1" lang="en-US" altLang="ja-JP" sz="2000" dirty="0">
                <a:solidFill>
                  <a:schemeClr val="tx1"/>
                </a:solidFill>
              </a:rPr>
              <a:t>0.6</a:t>
            </a:r>
            <a:r>
              <a:rPr kumimoji="1" lang="ja-JP" altLang="en-US" sz="2000" dirty="0">
                <a:solidFill>
                  <a:schemeClr val="tx1"/>
                </a:solidFill>
              </a:rPr>
              <a:t>未満</a:t>
            </a:r>
          </a:p>
        </p:txBody>
      </p:sp>
      <p:sp>
        <p:nvSpPr>
          <p:cNvPr id="33" name="正方形/長方形 32">
            <a:extLst>
              <a:ext uri="{FF2B5EF4-FFF2-40B4-BE49-F238E27FC236}">
                <a16:creationId xmlns:a16="http://schemas.microsoft.com/office/drawing/2014/main" id="{3B95789F-657C-9F9A-A9E9-5BEAD32EA444}"/>
              </a:ext>
            </a:extLst>
          </p:cNvPr>
          <p:cNvSpPr/>
          <p:nvPr/>
        </p:nvSpPr>
        <p:spPr>
          <a:xfrm>
            <a:off x="8120449" y="3661310"/>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1.6.0</a:t>
            </a:r>
            <a:r>
              <a:rPr lang="ja-JP" altLang="en-US" sz="2000" dirty="0">
                <a:solidFill>
                  <a:schemeClr val="tx1"/>
                </a:solidFill>
              </a:rPr>
              <a:t>のみ</a:t>
            </a:r>
            <a:endParaRPr kumimoji="1" lang="ja-JP" altLang="en-US" sz="2000" dirty="0">
              <a:solidFill>
                <a:schemeClr val="tx1"/>
              </a:solidFill>
            </a:endParaRPr>
          </a:p>
        </p:txBody>
      </p:sp>
      <p:sp>
        <p:nvSpPr>
          <p:cNvPr id="8" name="正方形/長方形 7">
            <a:extLst>
              <a:ext uri="{FF2B5EF4-FFF2-40B4-BE49-F238E27FC236}">
                <a16:creationId xmlns:a16="http://schemas.microsoft.com/office/drawing/2014/main" id="{9EF5A39D-A15A-1585-CC18-BBE703C56367}"/>
              </a:ext>
            </a:extLst>
          </p:cNvPr>
          <p:cNvSpPr/>
          <p:nvPr/>
        </p:nvSpPr>
        <p:spPr>
          <a:xfrm>
            <a:off x="338116" y="3764788"/>
            <a:ext cx="4941806"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57EDEFF4-F2A3-B933-ACB9-7CBAB2EA8974}"/>
              </a:ext>
            </a:extLst>
          </p:cNvPr>
          <p:cNvSpPr/>
          <p:nvPr/>
        </p:nvSpPr>
        <p:spPr>
          <a:xfrm>
            <a:off x="10209546" y="5369716"/>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faker1.7.3</a:t>
            </a:r>
            <a:endParaRPr kumimoji="1" lang="ja-JP" altLang="en-US" sz="2000" dirty="0"/>
          </a:p>
        </p:txBody>
      </p:sp>
      <p:cxnSp>
        <p:nvCxnSpPr>
          <p:cNvPr id="17" name="直線矢印コネクタ 16">
            <a:extLst>
              <a:ext uri="{FF2B5EF4-FFF2-40B4-BE49-F238E27FC236}">
                <a16:creationId xmlns:a16="http://schemas.microsoft.com/office/drawing/2014/main" id="{CE765EC6-913C-38BB-D006-1EF9E6ABB05B}"/>
              </a:ext>
            </a:extLst>
          </p:cNvPr>
          <p:cNvCxnSpPr>
            <a:cxnSpLocks/>
            <a:stCxn id="20" idx="3"/>
            <a:endCxn id="16" idx="1"/>
          </p:cNvCxnSpPr>
          <p:nvPr/>
        </p:nvCxnSpPr>
        <p:spPr>
          <a:xfrm flipV="1">
            <a:off x="8495070" y="5639716"/>
            <a:ext cx="1714476" cy="353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19" name="正方形/長方形 18">
            <a:extLst>
              <a:ext uri="{FF2B5EF4-FFF2-40B4-BE49-F238E27FC236}">
                <a16:creationId xmlns:a16="http://schemas.microsoft.com/office/drawing/2014/main" id="{EBC3BF01-1868-67AA-00A6-83B8210FE586}"/>
              </a:ext>
            </a:extLst>
          </p:cNvPr>
          <p:cNvSpPr/>
          <p:nvPr/>
        </p:nvSpPr>
        <p:spPr>
          <a:xfrm>
            <a:off x="8732270" y="5241495"/>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1.7.3</a:t>
            </a:r>
            <a:r>
              <a:rPr lang="ja-JP" altLang="en-US" sz="2000" dirty="0">
                <a:solidFill>
                  <a:schemeClr val="tx1"/>
                </a:solidFill>
              </a:rPr>
              <a:t>のみ</a:t>
            </a:r>
            <a:endParaRPr kumimoji="1" lang="ja-JP" altLang="en-US" sz="2000" dirty="0">
              <a:solidFill>
                <a:schemeClr val="tx1"/>
              </a:solidFill>
            </a:endParaRPr>
          </a:p>
        </p:txBody>
      </p:sp>
      <p:sp>
        <p:nvSpPr>
          <p:cNvPr id="20" name="正方形/長方形 19">
            <a:extLst>
              <a:ext uri="{FF2B5EF4-FFF2-40B4-BE49-F238E27FC236}">
                <a16:creationId xmlns:a16="http://schemas.microsoft.com/office/drawing/2014/main" id="{E26D08D3-546C-CAB6-4679-F1BE2AAA93DF}"/>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23" name="正方形/長方形 22">
            <a:extLst>
              <a:ext uri="{FF2B5EF4-FFF2-40B4-BE49-F238E27FC236}">
                <a16:creationId xmlns:a16="http://schemas.microsoft.com/office/drawing/2014/main" id="{78CA4EE1-CD7C-F17F-E8DD-4F26B9087AF4}"/>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6" name="正方形/長方形 5">
            <a:extLst>
              <a:ext uri="{FF2B5EF4-FFF2-40B4-BE49-F238E27FC236}">
                <a16:creationId xmlns:a16="http://schemas.microsoft.com/office/drawing/2014/main" id="{FCBD7571-0D51-B1BF-23FA-EFE239D976BB}"/>
              </a:ext>
            </a:extLst>
          </p:cNvPr>
          <p:cNvSpPr/>
          <p:nvPr/>
        </p:nvSpPr>
        <p:spPr>
          <a:xfrm>
            <a:off x="10209263" y="3842427"/>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i</a:t>
            </a:r>
            <a:r>
              <a:rPr kumimoji="1" lang="en-US" altLang="ja-JP" sz="2000" dirty="0"/>
              <a:t>18n</a:t>
            </a:r>
            <a:r>
              <a:rPr lang="en-US" altLang="ja-JP" sz="2000" dirty="0"/>
              <a:t> ???</a:t>
            </a:r>
            <a:endParaRPr kumimoji="1" lang="ja-JP" altLang="en-US" sz="2000" dirty="0"/>
          </a:p>
        </p:txBody>
      </p:sp>
      <p:sp>
        <p:nvSpPr>
          <p:cNvPr id="9" name="テキスト ボックス 8">
            <a:extLst>
              <a:ext uri="{FF2B5EF4-FFF2-40B4-BE49-F238E27FC236}">
                <a16:creationId xmlns:a16="http://schemas.microsoft.com/office/drawing/2014/main" id="{43A81A7F-86A0-6AD0-AEFA-84A9EA65CB92}"/>
              </a:ext>
            </a:extLst>
          </p:cNvPr>
          <p:cNvSpPr txBox="1"/>
          <p:nvPr/>
        </p:nvSpPr>
        <p:spPr>
          <a:xfrm>
            <a:off x="10398724" y="3422431"/>
            <a:ext cx="1107996" cy="369332"/>
          </a:xfrm>
          <a:prstGeom prst="rect">
            <a:avLst/>
          </a:prstGeom>
          <a:noFill/>
        </p:spPr>
        <p:txBody>
          <a:bodyPr wrap="none" rtlCol="0">
            <a:spAutoFit/>
          </a:bodyPr>
          <a:lstStyle/>
          <a:p>
            <a:r>
              <a:rPr lang="ja-JP" altLang="en-US" b="1" dirty="0">
                <a:solidFill>
                  <a:srgbClr val="FF0000"/>
                </a:solidFill>
              </a:rPr>
              <a:t>決定不可</a:t>
            </a:r>
            <a:endParaRPr kumimoji="1" lang="ja-JP" altLang="en-US" b="1" dirty="0">
              <a:solidFill>
                <a:srgbClr val="FF0000"/>
              </a:solidFill>
            </a:endParaRPr>
          </a:p>
        </p:txBody>
      </p:sp>
      <p:sp>
        <p:nvSpPr>
          <p:cNvPr id="7" name="スライド番号プレースホルダー 6">
            <a:extLst>
              <a:ext uri="{FF2B5EF4-FFF2-40B4-BE49-F238E27FC236}">
                <a16:creationId xmlns:a16="http://schemas.microsoft.com/office/drawing/2014/main" id="{28758E50-7936-14B5-5527-F52D733C63D0}"/>
              </a:ext>
            </a:extLst>
          </p:cNvPr>
          <p:cNvSpPr>
            <a:spLocks noGrp="1"/>
          </p:cNvSpPr>
          <p:nvPr>
            <p:ph type="sldNum" sz="quarter" idx="12"/>
          </p:nvPr>
        </p:nvSpPr>
        <p:spPr/>
        <p:txBody>
          <a:bodyPr/>
          <a:lstStyle/>
          <a:p>
            <a:fld id="{551EBEEC-6B4F-46BB-A9ED-1DC96FDC3EDD}" type="slidenum">
              <a:rPr kumimoji="1" lang="ja-JP" altLang="en-US" smtClean="0"/>
              <a:t>9</a:t>
            </a:fld>
            <a:endParaRPr kumimoji="1" lang="ja-JP" altLang="en-US"/>
          </a:p>
        </p:txBody>
      </p:sp>
    </p:spTree>
    <p:extLst>
      <p:ext uri="{BB962C8B-B14F-4D97-AF65-F5344CB8AC3E}">
        <p14:creationId xmlns:p14="http://schemas.microsoft.com/office/powerpoint/2010/main" val="3074106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コンテンツ プレースホルダー 2">
            <a:extLst>
              <a:ext uri="{FF2B5EF4-FFF2-40B4-BE49-F238E27FC236}">
                <a16:creationId xmlns:a16="http://schemas.microsoft.com/office/drawing/2014/main" id="{7BE29F6D-AE85-03F6-C6F6-FFB3D166844C}"/>
              </a:ext>
            </a:extLst>
          </p:cNvPr>
          <p:cNvSpPr>
            <a:spLocks noGrp="1"/>
          </p:cNvSpPr>
          <p:nvPr>
            <p:ph idx="1"/>
          </p:nvPr>
        </p:nvSpPr>
        <p:spPr>
          <a:xfrm>
            <a:off x="236027" y="1727999"/>
            <a:ext cx="5889126" cy="4734000"/>
          </a:xfrm>
        </p:spPr>
        <p:txBody>
          <a:bodyPr/>
          <a:lstStyle/>
          <a:p>
            <a:r>
              <a:rPr lang="ja-JP" altLang="en-US" sz="2400" dirty="0"/>
              <a:t>開発者が</a:t>
            </a:r>
            <a:r>
              <a:rPr lang="en-US" altLang="ja-JP" sz="2400" dirty="0" err="1"/>
              <a:t>redmine_hourglass</a:t>
            </a:r>
            <a:r>
              <a:rPr lang="ja-JP" altLang="en-US" sz="2400" dirty="0"/>
              <a:t>から</a:t>
            </a:r>
            <a:br>
              <a:rPr lang="en-US" altLang="ja-JP" sz="2400" dirty="0"/>
            </a:br>
            <a:r>
              <a:rPr lang="en-US" altLang="ja-JP" sz="2400" dirty="0"/>
              <a:t>faker</a:t>
            </a:r>
            <a:r>
              <a:rPr lang="ja-JP" altLang="en-US" sz="2400" dirty="0"/>
              <a:t>へのバージョン指定のみを</a:t>
            </a:r>
            <a:br>
              <a:rPr lang="en-US" altLang="ja-JP" sz="2400" dirty="0"/>
            </a:br>
            <a:r>
              <a:rPr lang="ja-JP" altLang="en-US" sz="2400" dirty="0"/>
              <a:t>変更することで、依存関係問題を解消</a:t>
            </a:r>
            <a:endParaRPr kumimoji="1" lang="en-US" altLang="ja-JP" sz="2400" dirty="0"/>
          </a:p>
          <a:p>
            <a:r>
              <a:rPr kumimoji="1" lang="en-US" altLang="ja-JP" sz="2400" dirty="0" err="1"/>
              <a:t>redmine_hourglass</a:t>
            </a:r>
            <a:r>
              <a:rPr lang="ja-JP" altLang="en-US" sz="2400" dirty="0"/>
              <a:t>から</a:t>
            </a:r>
            <a:r>
              <a:rPr lang="en-US" altLang="ja-JP" sz="2400" dirty="0"/>
              <a:t>faker</a:t>
            </a:r>
            <a:r>
              <a:rPr lang="ja-JP" altLang="en-US" sz="2400" dirty="0"/>
              <a:t>への指定</a:t>
            </a:r>
            <a:endParaRPr lang="en-US" altLang="ja-JP" sz="2400" dirty="0"/>
          </a:p>
          <a:p>
            <a:pPr lvl="1"/>
            <a:r>
              <a:rPr kumimoji="1" lang="ja-JP" altLang="en-US" sz="2000" dirty="0"/>
              <a:t>開発者の対応前</a:t>
            </a:r>
            <a:r>
              <a:rPr lang="ja-JP" altLang="en-US" sz="2000" dirty="0"/>
              <a:t>：</a:t>
            </a:r>
            <a:r>
              <a:rPr lang="en-US" altLang="ja-JP" sz="2000" dirty="0">
                <a:solidFill>
                  <a:schemeClr val="tx1"/>
                </a:solidFill>
              </a:rPr>
              <a:t>1.7.3</a:t>
            </a:r>
            <a:r>
              <a:rPr lang="ja-JP" altLang="en-US" sz="2000" dirty="0">
                <a:solidFill>
                  <a:schemeClr val="tx1"/>
                </a:solidFill>
              </a:rPr>
              <a:t>のみ</a:t>
            </a:r>
            <a:endParaRPr kumimoji="1" lang="ja-JP" altLang="en-US" sz="2000" dirty="0">
              <a:solidFill>
                <a:schemeClr val="tx1"/>
              </a:solidFill>
            </a:endParaRPr>
          </a:p>
          <a:p>
            <a:pPr lvl="1"/>
            <a:r>
              <a:rPr kumimoji="1" lang="ja-JP" altLang="en-US" sz="2000" dirty="0"/>
              <a:t>開発者の対応後：</a:t>
            </a:r>
            <a:r>
              <a:rPr lang="en-US" altLang="ja-JP" sz="2000" dirty="0">
                <a:solidFill>
                  <a:schemeClr val="tx1"/>
                </a:solidFill>
              </a:rPr>
              <a:t>2.15.1</a:t>
            </a:r>
            <a:r>
              <a:rPr lang="ja-JP" altLang="en-US" sz="2000" dirty="0">
                <a:solidFill>
                  <a:schemeClr val="tx1"/>
                </a:solidFill>
              </a:rPr>
              <a:t>以上、</a:t>
            </a:r>
            <a:r>
              <a:rPr lang="en-US" altLang="ja-JP" sz="2000" dirty="0">
                <a:solidFill>
                  <a:schemeClr val="tx1"/>
                </a:solidFill>
              </a:rPr>
              <a:t>2.16</a:t>
            </a:r>
            <a:r>
              <a:rPr lang="ja-JP" altLang="en-US" sz="2000" dirty="0">
                <a:solidFill>
                  <a:schemeClr val="tx1"/>
                </a:solidFill>
              </a:rPr>
              <a:t>未満</a:t>
            </a:r>
            <a:endParaRPr kumimoji="1" lang="ja-JP" altLang="en-US" sz="2000" dirty="0">
              <a:solidFill>
                <a:schemeClr val="tx1"/>
              </a:solidFill>
            </a:endParaRPr>
          </a:p>
        </p:txBody>
      </p:sp>
      <p:sp>
        <p:nvSpPr>
          <p:cNvPr id="32" name="タイトル 1">
            <a:extLst>
              <a:ext uri="{FF2B5EF4-FFF2-40B4-BE49-F238E27FC236}">
                <a16:creationId xmlns:a16="http://schemas.microsoft.com/office/drawing/2014/main" id="{C6CF3BFE-1924-E44E-0230-0B3743CFE6A0}"/>
              </a:ext>
            </a:extLst>
          </p:cNvPr>
          <p:cNvSpPr>
            <a:spLocks noGrp="1"/>
          </p:cNvSpPr>
          <p:nvPr>
            <p:ph type="title"/>
          </p:nvPr>
        </p:nvSpPr>
        <p:spPr>
          <a:xfrm>
            <a:off x="528000" y="396001"/>
            <a:ext cx="11136000" cy="540000"/>
          </a:xfrm>
        </p:spPr>
        <p:txBody>
          <a:bodyPr/>
          <a:lstStyle/>
          <a:p>
            <a:r>
              <a:rPr lang="ja-JP" altLang="en-US" dirty="0"/>
              <a:t>開発者の依存関係問題への対応 </a:t>
            </a:r>
            <a:r>
              <a:rPr lang="en-US" altLang="ja-JP" dirty="0"/>
              <a:t>1/2</a:t>
            </a:r>
            <a:endParaRPr kumimoji="1" lang="ja-JP" altLang="en-US" dirty="0"/>
          </a:p>
        </p:txBody>
      </p:sp>
      <p:sp>
        <p:nvSpPr>
          <p:cNvPr id="33" name="テキスト ボックス 32">
            <a:extLst>
              <a:ext uri="{FF2B5EF4-FFF2-40B4-BE49-F238E27FC236}">
                <a16:creationId xmlns:a16="http://schemas.microsoft.com/office/drawing/2014/main" id="{4FC98E47-6097-398A-8966-4E9F62D0287F}"/>
              </a:ext>
            </a:extLst>
          </p:cNvPr>
          <p:cNvSpPr txBox="1"/>
          <p:nvPr/>
        </p:nvSpPr>
        <p:spPr>
          <a:xfrm>
            <a:off x="0" y="6519446"/>
            <a:ext cx="12012707" cy="338554"/>
          </a:xfrm>
          <a:prstGeom prst="rect">
            <a:avLst/>
          </a:prstGeom>
          <a:noFill/>
        </p:spPr>
        <p:txBody>
          <a:bodyPr wrap="square">
            <a:spAutoFit/>
          </a:bodyPr>
          <a:lstStyle/>
          <a:p>
            <a:r>
              <a:rPr lang="en-US" altLang="ja-JP" sz="1600" dirty="0"/>
              <a:t>[5]https://github.com/hicknhack-software/redmine_hourglass/pull/140/commits/9d1f2b936ce64d194a7d5675d4c3b629e952a0b9</a:t>
            </a:r>
            <a:endParaRPr lang="ja-JP" altLang="en-US" sz="1600" dirty="0"/>
          </a:p>
        </p:txBody>
      </p:sp>
      <p:cxnSp>
        <p:nvCxnSpPr>
          <p:cNvPr id="3" name="直線矢印コネクタ 2">
            <a:extLst>
              <a:ext uri="{FF2B5EF4-FFF2-40B4-BE49-F238E27FC236}">
                <a16:creationId xmlns:a16="http://schemas.microsoft.com/office/drawing/2014/main" id="{4450D285-7E84-FE35-2831-3EF7986DBA0F}"/>
              </a:ext>
            </a:extLst>
          </p:cNvPr>
          <p:cNvCxnSpPr>
            <a:cxnSpLocks/>
            <a:stCxn id="7" idx="0"/>
          </p:cNvCxnSpPr>
          <p:nvPr/>
        </p:nvCxnSpPr>
        <p:spPr>
          <a:xfrm flipV="1">
            <a:off x="10953006" y="4395018"/>
            <a:ext cx="9832" cy="97469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4" name="直線矢印コネクタ 3">
            <a:extLst>
              <a:ext uri="{FF2B5EF4-FFF2-40B4-BE49-F238E27FC236}">
                <a16:creationId xmlns:a16="http://schemas.microsoft.com/office/drawing/2014/main" id="{CE7B5165-81A6-2BCC-0B62-2E9CEDE984F2}"/>
              </a:ext>
            </a:extLst>
          </p:cNvPr>
          <p:cNvCxnSpPr>
            <a:cxnSpLocks/>
            <a:stCxn id="11" idx="3"/>
            <a:endCxn id="14" idx="1"/>
          </p:cNvCxnSpPr>
          <p:nvPr/>
        </p:nvCxnSpPr>
        <p:spPr>
          <a:xfrm flipV="1">
            <a:off x="7325032" y="4112427"/>
            <a:ext cx="2884231" cy="9054"/>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5" name="正方形/長方形 4">
            <a:extLst>
              <a:ext uri="{FF2B5EF4-FFF2-40B4-BE49-F238E27FC236}">
                <a16:creationId xmlns:a16="http://schemas.microsoft.com/office/drawing/2014/main" id="{4FC77F6D-8D76-1B98-0E32-2A0DBAC76E75}"/>
              </a:ext>
            </a:extLst>
          </p:cNvPr>
          <p:cNvSpPr/>
          <p:nvPr/>
        </p:nvSpPr>
        <p:spPr>
          <a:xfrm>
            <a:off x="8819213" y="4537477"/>
            <a:ext cx="2212449"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000" dirty="0">
                <a:solidFill>
                  <a:schemeClr val="tx1"/>
                </a:solidFill>
              </a:rPr>
              <a:t>0.5</a:t>
            </a:r>
            <a:r>
              <a:rPr kumimoji="1" lang="ja-JP" altLang="en-US" sz="2000" dirty="0">
                <a:solidFill>
                  <a:schemeClr val="tx1"/>
                </a:solidFill>
              </a:rPr>
              <a:t>以上、</a:t>
            </a:r>
            <a:r>
              <a:rPr kumimoji="1" lang="en-US" altLang="ja-JP" sz="2000" dirty="0">
                <a:solidFill>
                  <a:schemeClr val="tx1"/>
                </a:solidFill>
              </a:rPr>
              <a:t>0.6</a:t>
            </a:r>
            <a:r>
              <a:rPr kumimoji="1" lang="ja-JP" altLang="en-US" sz="2000" dirty="0">
                <a:solidFill>
                  <a:schemeClr val="tx1"/>
                </a:solidFill>
              </a:rPr>
              <a:t>未満</a:t>
            </a:r>
          </a:p>
        </p:txBody>
      </p:sp>
      <p:sp>
        <p:nvSpPr>
          <p:cNvPr id="6" name="正方形/長方形 5">
            <a:extLst>
              <a:ext uri="{FF2B5EF4-FFF2-40B4-BE49-F238E27FC236}">
                <a16:creationId xmlns:a16="http://schemas.microsoft.com/office/drawing/2014/main" id="{6A496EA9-85B3-32D5-0C7F-B1463C1527AC}"/>
              </a:ext>
            </a:extLst>
          </p:cNvPr>
          <p:cNvSpPr/>
          <p:nvPr/>
        </p:nvSpPr>
        <p:spPr>
          <a:xfrm>
            <a:off x="8120449" y="3661310"/>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1.6.0</a:t>
            </a:r>
            <a:r>
              <a:rPr lang="ja-JP" altLang="en-US" sz="2000" dirty="0">
                <a:solidFill>
                  <a:schemeClr val="tx1"/>
                </a:solidFill>
              </a:rPr>
              <a:t>のみ</a:t>
            </a:r>
            <a:endParaRPr kumimoji="1" lang="ja-JP" altLang="en-US" sz="2000" dirty="0">
              <a:solidFill>
                <a:schemeClr val="tx1"/>
              </a:solidFill>
            </a:endParaRPr>
          </a:p>
        </p:txBody>
      </p:sp>
      <p:sp>
        <p:nvSpPr>
          <p:cNvPr id="7" name="正方形/長方形 6">
            <a:extLst>
              <a:ext uri="{FF2B5EF4-FFF2-40B4-BE49-F238E27FC236}">
                <a16:creationId xmlns:a16="http://schemas.microsoft.com/office/drawing/2014/main" id="{22E4B9F0-302A-C2E9-760C-7563FAC63D2D}"/>
              </a:ext>
            </a:extLst>
          </p:cNvPr>
          <p:cNvSpPr/>
          <p:nvPr/>
        </p:nvSpPr>
        <p:spPr>
          <a:xfrm>
            <a:off x="10209546" y="5369716"/>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faker1.7.3</a:t>
            </a:r>
            <a:endParaRPr kumimoji="1" lang="ja-JP" altLang="en-US" sz="2000" dirty="0"/>
          </a:p>
        </p:txBody>
      </p:sp>
      <p:cxnSp>
        <p:nvCxnSpPr>
          <p:cNvPr id="8" name="直線矢印コネクタ 7">
            <a:extLst>
              <a:ext uri="{FF2B5EF4-FFF2-40B4-BE49-F238E27FC236}">
                <a16:creationId xmlns:a16="http://schemas.microsoft.com/office/drawing/2014/main" id="{4E69AA58-85A4-3CA5-4037-A33EEDA56597}"/>
              </a:ext>
            </a:extLst>
          </p:cNvPr>
          <p:cNvCxnSpPr>
            <a:cxnSpLocks/>
            <a:stCxn id="10" idx="3"/>
            <a:endCxn id="7" idx="1"/>
          </p:cNvCxnSpPr>
          <p:nvPr/>
        </p:nvCxnSpPr>
        <p:spPr>
          <a:xfrm flipV="1">
            <a:off x="8495070" y="5639716"/>
            <a:ext cx="1714476" cy="353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9" name="正方形/長方形 8">
            <a:extLst>
              <a:ext uri="{FF2B5EF4-FFF2-40B4-BE49-F238E27FC236}">
                <a16:creationId xmlns:a16="http://schemas.microsoft.com/office/drawing/2014/main" id="{65F242C0-A6D9-3A53-29B2-D8BAB5676BA1}"/>
              </a:ext>
            </a:extLst>
          </p:cNvPr>
          <p:cNvSpPr/>
          <p:nvPr/>
        </p:nvSpPr>
        <p:spPr>
          <a:xfrm>
            <a:off x="8732270" y="5241495"/>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1.7.3</a:t>
            </a:r>
            <a:r>
              <a:rPr lang="ja-JP" altLang="en-US" sz="2000" dirty="0">
                <a:solidFill>
                  <a:schemeClr val="tx1"/>
                </a:solidFill>
              </a:rPr>
              <a:t>のみ</a:t>
            </a:r>
            <a:endParaRPr kumimoji="1" lang="ja-JP" altLang="en-US" sz="2000" dirty="0">
              <a:solidFill>
                <a:schemeClr val="tx1"/>
              </a:solidFill>
            </a:endParaRPr>
          </a:p>
        </p:txBody>
      </p:sp>
      <p:sp>
        <p:nvSpPr>
          <p:cNvPr id="10" name="正方形/長方形 9">
            <a:extLst>
              <a:ext uri="{FF2B5EF4-FFF2-40B4-BE49-F238E27FC236}">
                <a16:creationId xmlns:a16="http://schemas.microsoft.com/office/drawing/2014/main" id="{C3A53056-23B5-4EFA-7D2B-541146761C98}"/>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11" name="正方形/長方形 10">
            <a:extLst>
              <a:ext uri="{FF2B5EF4-FFF2-40B4-BE49-F238E27FC236}">
                <a16:creationId xmlns:a16="http://schemas.microsoft.com/office/drawing/2014/main" id="{6A8ED712-545C-1351-D74C-DE997040F801}"/>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12" name="正方形/長方形 11">
            <a:extLst>
              <a:ext uri="{FF2B5EF4-FFF2-40B4-BE49-F238E27FC236}">
                <a16:creationId xmlns:a16="http://schemas.microsoft.com/office/drawing/2014/main" id="{6CEAA8D5-828D-88DB-3342-6FD58BA706A9}"/>
              </a:ext>
            </a:extLst>
          </p:cNvPr>
          <p:cNvSpPr/>
          <p:nvPr/>
        </p:nvSpPr>
        <p:spPr>
          <a:xfrm>
            <a:off x="652748" y="3348045"/>
            <a:ext cx="3427639" cy="382091"/>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4" name="正方形/長方形 13">
            <a:extLst>
              <a:ext uri="{FF2B5EF4-FFF2-40B4-BE49-F238E27FC236}">
                <a16:creationId xmlns:a16="http://schemas.microsoft.com/office/drawing/2014/main" id="{2F492836-DA58-1B15-F541-154BD421DED9}"/>
              </a:ext>
            </a:extLst>
          </p:cNvPr>
          <p:cNvSpPr/>
          <p:nvPr/>
        </p:nvSpPr>
        <p:spPr>
          <a:xfrm>
            <a:off x="10209263" y="3842427"/>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i</a:t>
            </a:r>
            <a:r>
              <a:rPr kumimoji="1" lang="en-US" altLang="ja-JP" sz="2000" dirty="0"/>
              <a:t>18n ???</a:t>
            </a:r>
            <a:endParaRPr kumimoji="1" lang="ja-JP" altLang="en-US" sz="2000" dirty="0"/>
          </a:p>
        </p:txBody>
      </p:sp>
      <p:sp>
        <p:nvSpPr>
          <p:cNvPr id="16" name="テキスト ボックス 15">
            <a:extLst>
              <a:ext uri="{FF2B5EF4-FFF2-40B4-BE49-F238E27FC236}">
                <a16:creationId xmlns:a16="http://schemas.microsoft.com/office/drawing/2014/main" id="{802C0416-5BAD-8CC6-7056-C849314A7519}"/>
              </a:ext>
            </a:extLst>
          </p:cNvPr>
          <p:cNvSpPr txBox="1"/>
          <p:nvPr/>
        </p:nvSpPr>
        <p:spPr>
          <a:xfrm>
            <a:off x="10398724" y="3422431"/>
            <a:ext cx="1107996" cy="369332"/>
          </a:xfrm>
          <a:prstGeom prst="rect">
            <a:avLst/>
          </a:prstGeom>
          <a:noFill/>
        </p:spPr>
        <p:txBody>
          <a:bodyPr wrap="none" rtlCol="0">
            <a:spAutoFit/>
          </a:bodyPr>
          <a:lstStyle/>
          <a:p>
            <a:r>
              <a:rPr lang="ja-JP" altLang="en-US" b="1" dirty="0">
                <a:solidFill>
                  <a:srgbClr val="FF0000"/>
                </a:solidFill>
              </a:rPr>
              <a:t>決定不可</a:t>
            </a:r>
            <a:endParaRPr kumimoji="1" lang="ja-JP" altLang="en-US" b="1" dirty="0">
              <a:solidFill>
                <a:srgbClr val="FF0000"/>
              </a:solidFill>
            </a:endParaRPr>
          </a:p>
        </p:txBody>
      </p:sp>
      <p:sp>
        <p:nvSpPr>
          <p:cNvPr id="2" name="スライド番号プレースホルダー 1">
            <a:extLst>
              <a:ext uri="{FF2B5EF4-FFF2-40B4-BE49-F238E27FC236}">
                <a16:creationId xmlns:a16="http://schemas.microsoft.com/office/drawing/2014/main" id="{E088979D-BE59-0D99-9241-ECDD21354AC1}"/>
              </a:ext>
            </a:extLst>
          </p:cNvPr>
          <p:cNvSpPr>
            <a:spLocks noGrp="1"/>
          </p:cNvSpPr>
          <p:nvPr>
            <p:ph type="sldNum" sz="quarter" idx="12"/>
          </p:nvPr>
        </p:nvSpPr>
        <p:spPr>
          <a:xfrm>
            <a:off x="8920800" y="6253401"/>
            <a:ext cx="2743200" cy="360000"/>
          </a:xfrm>
        </p:spPr>
        <p:txBody>
          <a:bodyPr/>
          <a:lstStyle/>
          <a:p>
            <a:fld id="{551EBEEC-6B4F-46BB-A9ED-1DC96FDC3EDD}" type="slidenum">
              <a:rPr kumimoji="1" lang="ja-JP" altLang="en-US" smtClean="0"/>
              <a:t>10</a:t>
            </a:fld>
            <a:endParaRPr kumimoji="1" lang="ja-JP" altLang="en-US" dirty="0"/>
          </a:p>
        </p:txBody>
      </p:sp>
    </p:spTree>
    <p:extLst>
      <p:ext uri="{BB962C8B-B14F-4D97-AF65-F5344CB8AC3E}">
        <p14:creationId xmlns:p14="http://schemas.microsoft.com/office/powerpoint/2010/main" val="3955176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コンテンツ プレースホルダー 2">
            <a:extLst>
              <a:ext uri="{FF2B5EF4-FFF2-40B4-BE49-F238E27FC236}">
                <a16:creationId xmlns:a16="http://schemas.microsoft.com/office/drawing/2014/main" id="{7BE29F6D-AE85-03F6-C6F6-FFB3D166844C}"/>
              </a:ext>
            </a:extLst>
          </p:cNvPr>
          <p:cNvSpPr>
            <a:spLocks noGrp="1"/>
          </p:cNvSpPr>
          <p:nvPr>
            <p:ph idx="1"/>
          </p:nvPr>
        </p:nvSpPr>
        <p:spPr>
          <a:xfrm>
            <a:off x="236027" y="1727999"/>
            <a:ext cx="5889126" cy="4734000"/>
          </a:xfrm>
        </p:spPr>
        <p:txBody>
          <a:bodyPr/>
          <a:lstStyle/>
          <a:p>
            <a:r>
              <a:rPr lang="ja-JP" altLang="en-US" sz="2400" dirty="0"/>
              <a:t>開発者が</a:t>
            </a:r>
            <a:r>
              <a:rPr lang="en-US" altLang="ja-JP" sz="2400" dirty="0" err="1"/>
              <a:t>redmine_hourglass</a:t>
            </a:r>
            <a:r>
              <a:rPr lang="ja-JP" altLang="en-US" sz="2400" dirty="0"/>
              <a:t>から</a:t>
            </a:r>
            <a:br>
              <a:rPr lang="en-US" altLang="ja-JP" sz="2400" dirty="0"/>
            </a:br>
            <a:r>
              <a:rPr lang="en-US" altLang="ja-JP" sz="2400" dirty="0"/>
              <a:t>faker</a:t>
            </a:r>
            <a:r>
              <a:rPr lang="ja-JP" altLang="en-US" sz="2400" dirty="0"/>
              <a:t>へのバージョン指定のみを</a:t>
            </a:r>
            <a:br>
              <a:rPr lang="en-US" altLang="ja-JP" sz="2400" dirty="0"/>
            </a:br>
            <a:r>
              <a:rPr lang="ja-JP" altLang="en-US" sz="2400" dirty="0"/>
              <a:t>変更することで、依存関係問題を解消</a:t>
            </a:r>
            <a:endParaRPr kumimoji="1" lang="en-US" altLang="ja-JP" sz="2400" dirty="0"/>
          </a:p>
          <a:p>
            <a:r>
              <a:rPr kumimoji="1" lang="en-US" altLang="ja-JP" sz="2400" dirty="0" err="1"/>
              <a:t>redmine_hourglass</a:t>
            </a:r>
            <a:r>
              <a:rPr lang="ja-JP" altLang="en-US" sz="2400" dirty="0"/>
              <a:t>から</a:t>
            </a:r>
            <a:r>
              <a:rPr lang="en-US" altLang="ja-JP" sz="2400" dirty="0"/>
              <a:t>faker</a:t>
            </a:r>
            <a:r>
              <a:rPr lang="ja-JP" altLang="en-US" sz="2400" dirty="0"/>
              <a:t>への指定</a:t>
            </a:r>
            <a:endParaRPr lang="en-US" altLang="ja-JP" sz="2400" dirty="0"/>
          </a:p>
          <a:p>
            <a:pPr lvl="1"/>
            <a:r>
              <a:rPr kumimoji="1" lang="ja-JP" altLang="en-US" sz="2000" dirty="0"/>
              <a:t>開発者の対応前</a:t>
            </a:r>
            <a:r>
              <a:rPr lang="ja-JP" altLang="en-US" sz="2000" dirty="0"/>
              <a:t>：</a:t>
            </a:r>
            <a:r>
              <a:rPr lang="en-US" altLang="ja-JP" sz="2000" dirty="0">
                <a:solidFill>
                  <a:schemeClr val="tx1"/>
                </a:solidFill>
              </a:rPr>
              <a:t>1.7.3</a:t>
            </a:r>
            <a:r>
              <a:rPr lang="ja-JP" altLang="en-US" sz="2000" dirty="0">
                <a:solidFill>
                  <a:schemeClr val="tx1"/>
                </a:solidFill>
              </a:rPr>
              <a:t>のみ</a:t>
            </a:r>
            <a:endParaRPr kumimoji="1" lang="ja-JP" altLang="en-US" sz="2000" dirty="0">
              <a:solidFill>
                <a:schemeClr val="tx1"/>
              </a:solidFill>
            </a:endParaRPr>
          </a:p>
          <a:p>
            <a:pPr lvl="1"/>
            <a:r>
              <a:rPr kumimoji="1" lang="ja-JP" altLang="en-US" sz="2000" dirty="0"/>
              <a:t>開発者の対応後：</a:t>
            </a:r>
            <a:r>
              <a:rPr lang="en-US" altLang="ja-JP" sz="2000" dirty="0">
                <a:solidFill>
                  <a:schemeClr val="tx1"/>
                </a:solidFill>
              </a:rPr>
              <a:t>2.15.1</a:t>
            </a:r>
            <a:r>
              <a:rPr lang="ja-JP" altLang="en-US" sz="2000" dirty="0">
                <a:solidFill>
                  <a:schemeClr val="tx1"/>
                </a:solidFill>
              </a:rPr>
              <a:t>以上、</a:t>
            </a:r>
            <a:r>
              <a:rPr lang="en-US" altLang="ja-JP" sz="2000" dirty="0">
                <a:solidFill>
                  <a:schemeClr val="tx1"/>
                </a:solidFill>
              </a:rPr>
              <a:t>2.16</a:t>
            </a:r>
            <a:r>
              <a:rPr lang="ja-JP" altLang="en-US" sz="2000" dirty="0">
                <a:solidFill>
                  <a:schemeClr val="tx1"/>
                </a:solidFill>
              </a:rPr>
              <a:t>未満</a:t>
            </a:r>
            <a:endParaRPr kumimoji="1" lang="ja-JP" altLang="en-US" sz="2000" dirty="0">
              <a:solidFill>
                <a:schemeClr val="tx1"/>
              </a:solidFill>
            </a:endParaRPr>
          </a:p>
        </p:txBody>
      </p:sp>
      <p:sp>
        <p:nvSpPr>
          <p:cNvPr id="32" name="タイトル 1">
            <a:extLst>
              <a:ext uri="{FF2B5EF4-FFF2-40B4-BE49-F238E27FC236}">
                <a16:creationId xmlns:a16="http://schemas.microsoft.com/office/drawing/2014/main" id="{C6CF3BFE-1924-E44E-0230-0B3743CFE6A0}"/>
              </a:ext>
            </a:extLst>
          </p:cNvPr>
          <p:cNvSpPr>
            <a:spLocks noGrp="1"/>
          </p:cNvSpPr>
          <p:nvPr>
            <p:ph type="title"/>
          </p:nvPr>
        </p:nvSpPr>
        <p:spPr>
          <a:xfrm>
            <a:off x="528000" y="396001"/>
            <a:ext cx="11136000" cy="540000"/>
          </a:xfrm>
        </p:spPr>
        <p:txBody>
          <a:bodyPr/>
          <a:lstStyle/>
          <a:p>
            <a:r>
              <a:rPr lang="ja-JP" altLang="en-US" dirty="0"/>
              <a:t>開発者の依存関係問題への対応 </a:t>
            </a:r>
            <a:r>
              <a:rPr lang="en-US" altLang="ja-JP" dirty="0"/>
              <a:t>2/2</a:t>
            </a:r>
            <a:endParaRPr kumimoji="1" lang="ja-JP" altLang="en-US" dirty="0"/>
          </a:p>
        </p:txBody>
      </p:sp>
      <p:sp>
        <p:nvSpPr>
          <p:cNvPr id="33" name="テキスト ボックス 32">
            <a:extLst>
              <a:ext uri="{FF2B5EF4-FFF2-40B4-BE49-F238E27FC236}">
                <a16:creationId xmlns:a16="http://schemas.microsoft.com/office/drawing/2014/main" id="{4FC98E47-6097-398A-8966-4E9F62D0287F}"/>
              </a:ext>
            </a:extLst>
          </p:cNvPr>
          <p:cNvSpPr txBox="1"/>
          <p:nvPr/>
        </p:nvSpPr>
        <p:spPr>
          <a:xfrm>
            <a:off x="0" y="6519446"/>
            <a:ext cx="12012707" cy="338554"/>
          </a:xfrm>
          <a:prstGeom prst="rect">
            <a:avLst/>
          </a:prstGeom>
          <a:noFill/>
        </p:spPr>
        <p:txBody>
          <a:bodyPr wrap="square">
            <a:spAutoFit/>
          </a:bodyPr>
          <a:lstStyle/>
          <a:p>
            <a:r>
              <a:rPr lang="en-US" altLang="ja-JP" sz="1600" dirty="0"/>
              <a:t>[5]https://github.com/hicknhack-software/redmine_hourglass/pull/140/commits/9d1f2b936ce64d194a7d5675d4c3b629e952a0b9</a:t>
            </a:r>
            <a:endParaRPr lang="ja-JP" altLang="en-US" sz="1600" dirty="0"/>
          </a:p>
        </p:txBody>
      </p:sp>
      <p:sp>
        <p:nvSpPr>
          <p:cNvPr id="43" name="正方形/長方形 42">
            <a:extLst>
              <a:ext uri="{FF2B5EF4-FFF2-40B4-BE49-F238E27FC236}">
                <a16:creationId xmlns:a16="http://schemas.microsoft.com/office/drawing/2014/main" id="{729A5113-EF65-824A-9B17-B4740749AE45}"/>
              </a:ext>
            </a:extLst>
          </p:cNvPr>
          <p:cNvSpPr/>
          <p:nvPr/>
        </p:nvSpPr>
        <p:spPr>
          <a:xfrm>
            <a:off x="8043472" y="5047022"/>
            <a:ext cx="2788239"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2.15.1</a:t>
            </a:r>
            <a:r>
              <a:rPr lang="ja-JP" altLang="en-US" sz="2000" dirty="0">
                <a:solidFill>
                  <a:schemeClr val="tx1"/>
                </a:solidFill>
              </a:rPr>
              <a:t>以上、</a:t>
            </a:r>
            <a:r>
              <a:rPr lang="en-US" altLang="ja-JP" sz="2000" dirty="0">
                <a:solidFill>
                  <a:schemeClr val="tx1"/>
                </a:solidFill>
              </a:rPr>
              <a:t>2.16</a:t>
            </a:r>
            <a:r>
              <a:rPr lang="ja-JP" altLang="en-US" sz="2000" dirty="0">
                <a:solidFill>
                  <a:schemeClr val="tx1"/>
                </a:solidFill>
              </a:rPr>
              <a:t>未満</a:t>
            </a:r>
            <a:endParaRPr kumimoji="1" lang="ja-JP" altLang="en-US" sz="2000" dirty="0">
              <a:solidFill>
                <a:schemeClr val="tx1"/>
              </a:solidFill>
            </a:endParaRPr>
          </a:p>
        </p:txBody>
      </p:sp>
      <p:sp>
        <p:nvSpPr>
          <p:cNvPr id="2" name="正方形/長方形 1">
            <a:extLst>
              <a:ext uri="{FF2B5EF4-FFF2-40B4-BE49-F238E27FC236}">
                <a16:creationId xmlns:a16="http://schemas.microsoft.com/office/drawing/2014/main" id="{EB2F5BDD-47D9-82E5-1695-ED6FFA73ADE5}"/>
              </a:ext>
            </a:extLst>
          </p:cNvPr>
          <p:cNvSpPr/>
          <p:nvPr/>
        </p:nvSpPr>
        <p:spPr>
          <a:xfrm>
            <a:off x="10209263" y="3842427"/>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i</a:t>
            </a:r>
            <a:r>
              <a:rPr kumimoji="1" lang="en-US" altLang="ja-JP" sz="2000" dirty="0"/>
              <a:t>18n</a:t>
            </a:r>
            <a:r>
              <a:rPr lang="en-US" altLang="ja-JP" sz="2000" dirty="0"/>
              <a:t>1.6.0</a:t>
            </a:r>
            <a:endParaRPr kumimoji="1" lang="ja-JP" altLang="en-US" sz="2000" dirty="0"/>
          </a:p>
        </p:txBody>
      </p:sp>
      <p:cxnSp>
        <p:nvCxnSpPr>
          <p:cNvPr id="3" name="直線矢印コネクタ 2">
            <a:extLst>
              <a:ext uri="{FF2B5EF4-FFF2-40B4-BE49-F238E27FC236}">
                <a16:creationId xmlns:a16="http://schemas.microsoft.com/office/drawing/2014/main" id="{846373C9-504F-FECD-B163-C30257DD5495}"/>
              </a:ext>
            </a:extLst>
          </p:cNvPr>
          <p:cNvCxnSpPr>
            <a:cxnSpLocks/>
            <a:stCxn id="7" idx="0"/>
            <a:endCxn id="2" idx="2"/>
          </p:cNvCxnSpPr>
          <p:nvPr/>
        </p:nvCxnSpPr>
        <p:spPr>
          <a:xfrm flipH="1" flipV="1">
            <a:off x="10952723" y="4382427"/>
            <a:ext cx="283" cy="987289"/>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4" name="直線矢印コネクタ 3">
            <a:extLst>
              <a:ext uri="{FF2B5EF4-FFF2-40B4-BE49-F238E27FC236}">
                <a16:creationId xmlns:a16="http://schemas.microsoft.com/office/drawing/2014/main" id="{4EE88C87-3611-EF2D-D8F9-288C9DEE1352}"/>
              </a:ext>
            </a:extLst>
          </p:cNvPr>
          <p:cNvCxnSpPr>
            <a:cxnSpLocks/>
            <a:stCxn id="11" idx="3"/>
            <a:endCxn id="2" idx="1"/>
          </p:cNvCxnSpPr>
          <p:nvPr/>
        </p:nvCxnSpPr>
        <p:spPr>
          <a:xfrm flipV="1">
            <a:off x="7325032" y="4112427"/>
            <a:ext cx="2884231" cy="9054"/>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5" name="正方形/長方形 4">
            <a:extLst>
              <a:ext uri="{FF2B5EF4-FFF2-40B4-BE49-F238E27FC236}">
                <a16:creationId xmlns:a16="http://schemas.microsoft.com/office/drawing/2014/main" id="{CD308541-642F-B14E-6921-D2A374E12AF9}"/>
              </a:ext>
            </a:extLst>
          </p:cNvPr>
          <p:cNvSpPr/>
          <p:nvPr/>
        </p:nvSpPr>
        <p:spPr>
          <a:xfrm>
            <a:off x="8819213" y="4537477"/>
            <a:ext cx="2212449"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000" dirty="0">
                <a:solidFill>
                  <a:schemeClr val="tx1"/>
                </a:solidFill>
              </a:rPr>
              <a:t>1.6</a:t>
            </a:r>
            <a:r>
              <a:rPr kumimoji="1" lang="ja-JP" altLang="en-US" sz="2000" dirty="0">
                <a:solidFill>
                  <a:schemeClr val="tx1"/>
                </a:solidFill>
              </a:rPr>
              <a:t>以上、</a:t>
            </a:r>
            <a:r>
              <a:rPr lang="en-US" altLang="ja-JP" sz="2000" dirty="0">
                <a:solidFill>
                  <a:schemeClr val="tx1"/>
                </a:solidFill>
              </a:rPr>
              <a:t>2</a:t>
            </a:r>
            <a:r>
              <a:rPr kumimoji="1" lang="en-US" altLang="ja-JP" sz="2000" dirty="0">
                <a:solidFill>
                  <a:schemeClr val="tx1"/>
                </a:solidFill>
              </a:rPr>
              <a:t>.0</a:t>
            </a:r>
            <a:r>
              <a:rPr kumimoji="1" lang="ja-JP" altLang="en-US" sz="2000" dirty="0">
                <a:solidFill>
                  <a:schemeClr val="tx1"/>
                </a:solidFill>
              </a:rPr>
              <a:t>未満</a:t>
            </a:r>
          </a:p>
        </p:txBody>
      </p:sp>
      <p:sp>
        <p:nvSpPr>
          <p:cNvPr id="6" name="正方形/長方形 5">
            <a:extLst>
              <a:ext uri="{FF2B5EF4-FFF2-40B4-BE49-F238E27FC236}">
                <a16:creationId xmlns:a16="http://schemas.microsoft.com/office/drawing/2014/main" id="{997949BB-CC9B-AE06-DEA2-D7AF0C907BC9}"/>
              </a:ext>
            </a:extLst>
          </p:cNvPr>
          <p:cNvSpPr/>
          <p:nvPr/>
        </p:nvSpPr>
        <p:spPr>
          <a:xfrm>
            <a:off x="8120449" y="3661310"/>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1.6.0</a:t>
            </a:r>
            <a:r>
              <a:rPr lang="ja-JP" altLang="en-US" sz="2000" dirty="0">
                <a:solidFill>
                  <a:schemeClr val="tx1"/>
                </a:solidFill>
              </a:rPr>
              <a:t>のみ</a:t>
            </a:r>
            <a:endParaRPr kumimoji="1" lang="ja-JP" altLang="en-US" sz="2000" dirty="0">
              <a:solidFill>
                <a:schemeClr val="tx1"/>
              </a:solidFill>
            </a:endParaRPr>
          </a:p>
        </p:txBody>
      </p:sp>
      <p:sp>
        <p:nvSpPr>
          <p:cNvPr id="7" name="正方形/長方形 6">
            <a:extLst>
              <a:ext uri="{FF2B5EF4-FFF2-40B4-BE49-F238E27FC236}">
                <a16:creationId xmlns:a16="http://schemas.microsoft.com/office/drawing/2014/main" id="{0B6F34EC-44BF-699A-C653-E70338962514}"/>
              </a:ext>
            </a:extLst>
          </p:cNvPr>
          <p:cNvSpPr/>
          <p:nvPr/>
        </p:nvSpPr>
        <p:spPr>
          <a:xfrm>
            <a:off x="10209546" y="5369716"/>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faker2.15.1</a:t>
            </a:r>
            <a:endParaRPr kumimoji="1" lang="ja-JP" altLang="en-US" sz="2000" dirty="0"/>
          </a:p>
        </p:txBody>
      </p:sp>
      <p:cxnSp>
        <p:nvCxnSpPr>
          <p:cNvPr id="8" name="直線矢印コネクタ 7">
            <a:extLst>
              <a:ext uri="{FF2B5EF4-FFF2-40B4-BE49-F238E27FC236}">
                <a16:creationId xmlns:a16="http://schemas.microsoft.com/office/drawing/2014/main" id="{6FB8DA50-448C-1C2F-48A7-691D4E7B9021}"/>
              </a:ext>
            </a:extLst>
          </p:cNvPr>
          <p:cNvCxnSpPr>
            <a:cxnSpLocks/>
            <a:stCxn id="10" idx="3"/>
            <a:endCxn id="7" idx="1"/>
          </p:cNvCxnSpPr>
          <p:nvPr/>
        </p:nvCxnSpPr>
        <p:spPr>
          <a:xfrm flipV="1">
            <a:off x="8495070" y="5639716"/>
            <a:ext cx="1714476" cy="353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10" name="正方形/長方形 9">
            <a:extLst>
              <a:ext uri="{FF2B5EF4-FFF2-40B4-BE49-F238E27FC236}">
                <a16:creationId xmlns:a16="http://schemas.microsoft.com/office/drawing/2014/main" id="{C8188AF4-A363-7B5F-2B8A-F5E58A2FDDCB}"/>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11" name="正方形/長方形 10">
            <a:extLst>
              <a:ext uri="{FF2B5EF4-FFF2-40B4-BE49-F238E27FC236}">
                <a16:creationId xmlns:a16="http://schemas.microsoft.com/office/drawing/2014/main" id="{27C0EEE6-6C65-9A3D-45F5-5457AD00AE37}"/>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12" name="正方形/長方形 11">
            <a:extLst>
              <a:ext uri="{FF2B5EF4-FFF2-40B4-BE49-F238E27FC236}">
                <a16:creationId xmlns:a16="http://schemas.microsoft.com/office/drawing/2014/main" id="{02A25B46-F125-6956-C07C-42DA50708D9B}"/>
              </a:ext>
            </a:extLst>
          </p:cNvPr>
          <p:cNvSpPr/>
          <p:nvPr/>
        </p:nvSpPr>
        <p:spPr>
          <a:xfrm>
            <a:off x="642914" y="3782828"/>
            <a:ext cx="4788621" cy="382091"/>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スライド番号プレースホルダー 12">
            <a:extLst>
              <a:ext uri="{FF2B5EF4-FFF2-40B4-BE49-F238E27FC236}">
                <a16:creationId xmlns:a16="http://schemas.microsoft.com/office/drawing/2014/main" id="{76BA913B-63CA-C41D-4CFB-346A1D57F7A5}"/>
              </a:ext>
            </a:extLst>
          </p:cNvPr>
          <p:cNvSpPr>
            <a:spLocks noGrp="1"/>
          </p:cNvSpPr>
          <p:nvPr>
            <p:ph type="sldNum" sz="quarter" idx="12"/>
          </p:nvPr>
        </p:nvSpPr>
        <p:spPr>
          <a:xfrm>
            <a:off x="8920800" y="6253401"/>
            <a:ext cx="2743200" cy="360000"/>
          </a:xfrm>
        </p:spPr>
        <p:txBody>
          <a:bodyPr/>
          <a:lstStyle/>
          <a:p>
            <a:fld id="{551EBEEC-6B4F-46BB-A9ED-1DC96FDC3EDD}" type="slidenum">
              <a:rPr kumimoji="1" lang="ja-JP" altLang="en-US" smtClean="0"/>
              <a:t>11</a:t>
            </a:fld>
            <a:endParaRPr kumimoji="1" lang="ja-JP" altLang="en-US" dirty="0"/>
          </a:p>
        </p:txBody>
      </p:sp>
    </p:spTree>
    <p:extLst>
      <p:ext uri="{BB962C8B-B14F-4D97-AF65-F5344CB8AC3E}">
        <p14:creationId xmlns:p14="http://schemas.microsoft.com/office/powerpoint/2010/main" val="1365424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D319CB-C346-4E6D-BB36-431890ACDB65}"/>
              </a:ext>
            </a:extLst>
          </p:cNvPr>
          <p:cNvSpPr>
            <a:spLocks noGrp="1"/>
          </p:cNvSpPr>
          <p:nvPr>
            <p:ph type="title"/>
          </p:nvPr>
        </p:nvSpPr>
        <p:spPr/>
        <p:txBody>
          <a:bodyPr/>
          <a:lstStyle/>
          <a:p>
            <a:r>
              <a:rPr kumimoji="1" lang="ja-JP" altLang="en-US" dirty="0"/>
              <a:t>関連研究</a:t>
            </a:r>
          </a:p>
        </p:txBody>
      </p:sp>
      <p:sp>
        <p:nvSpPr>
          <p:cNvPr id="3" name="コンテンツ プレースホルダー 2">
            <a:extLst>
              <a:ext uri="{FF2B5EF4-FFF2-40B4-BE49-F238E27FC236}">
                <a16:creationId xmlns:a16="http://schemas.microsoft.com/office/drawing/2014/main" id="{7A6D4C3A-7EE3-8536-FEE4-6C25E9A5561F}"/>
              </a:ext>
            </a:extLst>
          </p:cNvPr>
          <p:cNvSpPr>
            <a:spLocks noGrp="1"/>
          </p:cNvSpPr>
          <p:nvPr>
            <p:ph idx="1"/>
          </p:nvPr>
        </p:nvSpPr>
        <p:spPr/>
        <p:txBody>
          <a:bodyPr/>
          <a:lstStyle/>
          <a:p>
            <a:r>
              <a:rPr kumimoji="1" lang="ja-JP" altLang="en-US" dirty="0"/>
              <a:t>ソフトウェア依存関係問題を取り扱った既存研究</a:t>
            </a:r>
            <a:endParaRPr kumimoji="1" lang="en-US" altLang="ja-JP" dirty="0"/>
          </a:p>
          <a:p>
            <a:r>
              <a:rPr lang="en-US" altLang="ja-JP" dirty="0"/>
              <a:t>C#(.NET)</a:t>
            </a:r>
            <a:r>
              <a:rPr lang="ja-JP" altLang="en-US" dirty="0"/>
              <a:t>を対象とした依存関係解決</a:t>
            </a:r>
            <a:r>
              <a:rPr lang="en-US" altLang="ja-JP" dirty="0"/>
              <a:t>(</a:t>
            </a:r>
            <a:r>
              <a:rPr lang="en-US" altLang="ja-JP" dirty="0" err="1"/>
              <a:t>Nufix</a:t>
            </a:r>
            <a:r>
              <a:rPr lang="en-US" altLang="ja-JP" dirty="0"/>
              <a:t>)</a:t>
            </a:r>
            <a:r>
              <a:rPr lang="en-US" altLang="ja-JP" sz="1800" dirty="0"/>
              <a:t>[6]</a:t>
            </a:r>
          </a:p>
          <a:p>
            <a:pPr lvl="1"/>
            <a:r>
              <a:rPr lang="ja-JP" altLang="en-US" dirty="0"/>
              <a:t>対象：</a:t>
            </a:r>
            <a:r>
              <a:rPr lang="en-US" altLang="ja-JP" dirty="0"/>
              <a:t>C#</a:t>
            </a:r>
            <a:r>
              <a:rPr lang="ja-JP" altLang="en-US" dirty="0"/>
              <a:t>の実行環境とライブラリ</a:t>
            </a:r>
            <a:endParaRPr lang="en-US" altLang="ja-JP" dirty="0"/>
          </a:p>
          <a:p>
            <a:pPr lvl="1"/>
            <a:r>
              <a:rPr lang="ja-JP" altLang="en-US" dirty="0"/>
              <a:t>手法：</a:t>
            </a:r>
            <a:r>
              <a:rPr lang="en-US" altLang="ja-JP" dirty="0"/>
              <a:t>C#</a:t>
            </a:r>
            <a:r>
              <a:rPr lang="ja-JP" altLang="en-US" dirty="0"/>
              <a:t>開発者の依存関係問題解決プロセスの模倣</a:t>
            </a:r>
            <a:endParaRPr lang="en-US" altLang="ja-JP" dirty="0"/>
          </a:p>
          <a:p>
            <a:r>
              <a:rPr lang="en-US" altLang="ja-JP" dirty="0"/>
              <a:t>Python</a:t>
            </a:r>
            <a:r>
              <a:rPr lang="ja-JP" altLang="en-US" dirty="0"/>
              <a:t>を対象とした依存関係解決</a:t>
            </a:r>
            <a:r>
              <a:rPr lang="en-US" altLang="ja-JP" dirty="0"/>
              <a:t>(</a:t>
            </a:r>
            <a:r>
              <a:rPr lang="en-US" altLang="ja-JP" dirty="0" err="1"/>
              <a:t>PyCRE</a:t>
            </a:r>
            <a:r>
              <a:rPr lang="en-US" altLang="ja-JP" dirty="0"/>
              <a:t>)</a:t>
            </a:r>
            <a:r>
              <a:rPr lang="en-US" altLang="ja-JP" sz="2000" dirty="0"/>
              <a:t>[7]</a:t>
            </a:r>
          </a:p>
          <a:p>
            <a:pPr lvl="1"/>
            <a:r>
              <a:rPr lang="ja-JP" altLang="en-US" dirty="0"/>
              <a:t>対象：アプリケーションとライブラリ</a:t>
            </a:r>
            <a:endParaRPr lang="en-US" altLang="ja-JP" dirty="0"/>
          </a:p>
          <a:p>
            <a:pPr lvl="1"/>
            <a:r>
              <a:rPr lang="ja-JP" altLang="en-US" dirty="0"/>
              <a:t>手法：</a:t>
            </a:r>
            <a:r>
              <a:rPr lang="en-US" altLang="ja-JP" dirty="0"/>
              <a:t>Python</a:t>
            </a:r>
            <a:r>
              <a:rPr lang="ja-JP" altLang="en-US" dirty="0"/>
              <a:t>公式ルールを考慮したヒューリスティックアルゴリズム</a:t>
            </a:r>
            <a:endParaRPr lang="en-US" altLang="ja-JP" dirty="0"/>
          </a:p>
          <a:p>
            <a:r>
              <a:rPr lang="ja-JP" altLang="en-US" dirty="0"/>
              <a:t>これらは</a:t>
            </a:r>
            <a:r>
              <a:rPr lang="en-US" altLang="ja-JP" dirty="0"/>
              <a:t>C#</a:t>
            </a:r>
            <a:r>
              <a:rPr lang="ja-JP" altLang="en-US" dirty="0"/>
              <a:t>や</a:t>
            </a:r>
            <a:r>
              <a:rPr lang="en-US" altLang="ja-JP" dirty="0"/>
              <a:t>Python</a:t>
            </a:r>
            <a:r>
              <a:rPr lang="ja-JP" altLang="en-US" dirty="0"/>
              <a:t>など対象言語に依存した手法であるため、</a:t>
            </a:r>
            <a:br>
              <a:rPr lang="en-US" altLang="ja-JP" dirty="0"/>
            </a:br>
            <a:r>
              <a:rPr lang="en-US" altLang="ja-JP" dirty="0"/>
              <a:t>Ruby</a:t>
            </a:r>
            <a:r>
              <a:rPr lang="ja-JP" altLang="en-US" dirty="0"/>
              <a:t>や</a:t>
            </a:r>
            <a:r>
              <a:rPr lang="en-US" altLang="ja-JP" dirty="0"/>
              <a:t>Redmine</a:t>
            </a:r>
            <a:r>
              <a:rPr lang="ja-JP" altLang="en-US" dirty="0"/>
              <a:t>に適した依存関係解析手法が必要</a:t>
            </a:r>
            <a:endParaRPr lang="en-US" altLang="ja-JP" dirty="0"/>
          </a:p>
        </p:txBody>
      </p:sp>
      <p:sp>
        <p:nvSpPr>
          <p:cNvPr id="8" name="テキスト ボックス 7">
            <a:extLst>
              <a:ext uri="{FF2B5EF4-FFF2-40B4-BE49-F238E27FC236}">
                <a16:creationId xmlns:a16="http://schemas.microsoft.com/office/drawing/2014/main" id="{37C6A10D-760D-9C36-B39E-3A7B34B44D39}"/>
              </a:ext>
            </a:extLst>
          </p:cNvPr>
          <p:cNvSpPr txBox="1"/>
          <p:nvPr/>
        </p:nvSpPr>
        <p:spPr>
          <a:xfrm>
            <a:off x="268942" y="6318000"/>
            <a:ext cx="1192305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2F4F4F"/>
                </a:solidFill>
                <a:effectLst/>
                <a:uLnTx/>
                <a:uFillTx/>
                <a:latin typeface="Segoe UI"/>
                <a:ea typeface="游ゴシック"/>
                <a:cs typeface="+mn-cs"/>
              </a:rPr>
              <a:t>[6] </a:t>
            </a:r>
            <a:r>
              <a:rPr kumimoji="1" lang="en-US" altLang="ja-JP" sz="1600" b="0" i="0" u="none" strike="noStrike" kern="1200" cap="none" spc="0" normalizeH="0" baseline="0" noProof="0" dirty="0" err="1">
                <a:ln>
                  <a:noFill/>
                </a:ln>
                <a:solidFill>
                  <a:srgbClr val="2F4F4F"/>
                </a:solidFill>
                <a:effectLst/>
                <a:uLnTx/>
                <a:uFillTx/>
                <a:latin typeface="Segoe UI"/>
                <a:ea typeface="游ゴシック"/>
                <a:cs typeface="+mn-cs"/>
              </a:rPr>
              <a:t>Zhenming</a:t>
            </a:r>
            <a:r>
              <a:rPr kumimoji="1" lang="en-US" altLang="ja-JP" sz="1600" b="0" i="0" u="none" strike="noStrike" kern="1200" cap="none" spc="0" normalizeH="0" baseline="0" noProof="0" dirty="0">
                <a:ln>
                  <a:noFill/>
                </a:ln>
                <a:solidFill>
                  <a:srgbClr val="2F4F4F"/>
                </a:solidFill>
                <a:effectLst/>
                <a:uLnTx/>
                <a:uFillTx/>
                <a:latin typeface="Segoe UI"/>
                <a:ea typeface="游ゴシック"/>
                <a:cs typeface="+mn-cs"/>
              </a:rPr>
              <a:t> Li</a:t>
            </a:r>
            <a:r>
              <a:rPr kumimoji="1" lang="ja-JP" altLang="en-US" sz="1600" b="0" i="0" u="none" strike="noStrike" kern="1200" cap="none" spc="0" normalizeH="0" baseline="0" noProof="0" dirty="0">
                <a:ln>
                  <a:noFill/>
                </a:ln>
                <a:solidFill>
                  <a:srgbClr val="2F4F4F"/>
                </a:solidFill>
                <a:effectLst/>
                <a:uLnTx/>
                <a:uFillTx/>
                <a:latin typeface="Segoe UI"/>
                <a:ea typeface="游ゴシック"/>
                <a:cs typeface="+mn-cs"/>
              </a:rPr>
              <a:t> </a:t>
            </a:r>
            <a:r>
              <a:rPr kumimoji="1" lang="en-US" altLang="ja-JP" sz="1600" b="0" i="0" u="none" strike="noStrike" kern="1200" cap="none" spc="0" normalizeH="0" baseline="0" noProof="0" dirty="0" err="1">
                <a:ln>
                  <a:noFill/>
                </a:ln>
                <a:solidFill>
                  <a:srgbClr val="2F4F4F"/>
                </a:solidFill>
                <a:effectLst/>
                <a:uLnTx/>
                <a:uFillTx/>
                <a:latin typeface="Segoe UI"/>
                <a:ea typeface="游ゴシック"/>
                <a:cs typeface="+mn-cs"/>
              </a:rPr>
              <a:t>et.al.NuFix</a:t>
            </a:r>
            <a:r>
              <a:rPr kumimoji="1" lang="en-US" altLang="ja-JP" sz="1600" b="0" i="0" u="none" strike="noStrike" kern="1200" cap="none" spc="0" normalizeH="0" baseline="0" noProof="0" dirty="0">
                <a:ln>
                  <a:noFill/>
                </a:ln>
                <a:solidFill>
                  <a:srgbClr val="2F4F4F"/>
                </a:solidFill>
                <a:effectLst/>
                <a:uLnTx/>
                <a:uFillTx/>
                <a:latin typeface="Segoe UI"/>
                <a:ea typeface="游ゴシック"/>
                <a:cs typeface="+mn-cs"/>
              </a:rPr>
              <a:t>: escape from NuGet dependency maze (ICSE2022)</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2F4F4F"/>
                </a:solidFill>
                <a:effectLst/>
                <a:uLnTx/>
                <a:uFillTx/>
                <a:latin typeface="Segoe UI"/>
                <a:ea typeface="游ゴシック"/>
                <a:cs typeface="+mn-cs"/>
              </a:rPr>
              <a:t>[7] Wei Cheng </a:t>
            </a:r>
            <a:r>
              <a:rPr kumimoji="1" lang="en-US" altLang="ja-JP" sz="1600" b="0" i="0" u="none" strike="noStrike" kern="1200" cap="none" spc="0" normalizeH="0" baseline="0" noProof="0" dirty="0" err="1">
                <a:ln>
                  <a:noFill/>
                </a:ln>
                <a:solidFill>
                  <a:srgbClr val="2F4F4F"/>
                </a:solidFill>
                <a:effectLst/>
                <a:uLnTx/>
                <a:uFillTx/>
                <a:latin typeface="Segoe UI"/>
                <a:ea typeface="游ゴシック"/>
                <a:cs typeface="+mn-cs"/>
              </a:rPr>
              <a:t>et.al.Conflict</a:t>
            </a:r>
            <a:r>
              <a:rPr kumimoji="1" lang="en-US" altLang="ja-JP" sz="1600" b="0" i="0" u="none" strike="noStrike" kern="1200" cap="none" spc="0" normalizeH="0" baseline="0" noProof="0" dirty="0">
                <a:ln>
                  <a:noFill/>
                </a:ln>
                <a:solidFill>
                  <a:srgbClr val="2F4F4F"/>
                </a:solidFill>
                <a:effectLst/>
                <a:uLnTx/>
                <a:uFillTx/>
                <a:latin typeface="Segoe UI"/>
                <a:ea typeface="游ゴシック"/>
                <a:cs typeface="+mn-cs"/>
              </a:rPr>
              <a:t>-aware inference of python compatible runtime</a:t>
            </a:r>
            <a:r>
              <a:rPr kumimoji="1" lang="ja-JP" altLang="en-US" sz="1600" b="0" i="0" u="none" strike="noStrike" kern="1200" cap="none" spc="0" normalizeH="0" baseline="0" noProof="0" dirty="0">
                <a:ln>
                  <a:noFill/>
                </a:ln>
                <a:solidFill>
                  <a:srgbClr val="2F4F4F"/>
                </a:solidFill>
                <a:effectLst/>
                <a:uLnTx/>
                <a:uFillTx/>
                <a:latin typeface="Segoe UI"/>
                <a:ea typeface="游ゴシック"/>
                <a:cs typeface="+mn-cs"/>
              </a:rPr>
              <a:t> </a:t>
            </a:r>
            <a:r>
              <a:rPr kumimoji="1" lang="en-US" altLang="ja-JP" sz="1600" b="0" i="0" u="none" strike="noStrike" kern="1200" cap="none" spc="0" normalizeH="0" baseline="0" noProof="0" dirty="0">
                <a:ln>
                  <a:noFill/>
                </a:ln>
                <a:solidFill>
                  <a:srgbClr val="2F4F4F"/>
                </a:solidFill>
                <a:effectLst/>
                <a:uLnTx/>
                <a:uFillTx/>
                <a:latin typeface="Segoe UI"/>
                <a:ea typeface="游ゴシック"/>
                <a:cs typeface="+mn-cs"/>
              </a:rPr>
              <a:t>environments with domain knowledge graph (ICSE2022)</a:t>
            </a:r>
          </a:p>
        </p:txBody>
      </p:sp>
      <p:sp>
        <p:nvSpPr>
          <p:cNvPr id="5" name="スライド番号プレースホルダー 4">
            <a:extLst>
              <a:ext uri="{FF2B5EF4-FFF2-40B4-BE49-F238E27FC236}">
                <a16:creationId xmlns:a16="http://schemas.microsoft.com/office/drawing/2014/main" id="{62AA78AC-8C63-44F2-63D7-5EB05DB50803}"/>
              </a:ext>
            </a:extLst>
          </p:cNvPr>
          <p:cNvSpPr>
            <a:spLocks noGrp="1"/>
          </p:cNvSpPr>
          <p:nvPr>
            <p:ph type="sldNum" sz="quarter" idx="12"/>
          </p:nvPr>
        </p:nvSpPr>
        <p:spPr>
          <a:xfrm>
            <a:off x="8920800" y="6253401"/>
            <a:ext cx="2743200" cy="360000"/>
          </a:xfrm>
        </p:spPr>
        <p:txBody>
          <a:bodyPr/>
          <a:lstStyle/>
          <a:p>
            <a:fld id="{551EBEEC-6B4F-46BB-A9ED-1DC96FDC3EDD}" type="slidenum">
              <a:rPr kumimoji="1" lang="ja-JP" altLang="en-US" smtClean="0"/>
              <a:t>12</a:t>
            </a:fld>
            <a:endParaRPr kumimoji="1" lang="ja-JP" altLang="en-US" dirty="0"/>
          </a:p>
        </p:txBody>
      </p:sp>
    </p:spTree>
    <p:extLst>
      <p:ext uri="{BB962C8B-B14F-4D97-AF65-F5344CB8AC3E}">
        <p14:creationId xmlns:p14="http://schemas.microsoft.com/office/powerpoint/2010/main" val="1779336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5ED597-8928-8999-9351-58A89347AF8D}"/>
              </a:ext>
            </a:extLst>
          </p:cNvPr>
          <p:cNvSpPr>
            <a:spLocks noGrp="1"/>
          </p:cNvSpPr>
          <p:nvPr>
            <p:ph type="title"/>
          </p:nvPr>
        </p:nvSpPr>
        <p:spPr/>
        <p:txBody>
          <a:bodyPr/>
          <a:lstStyle/>
          <a:p>
            <a:r>
              <a:rPr kumimoji="1" lang="ja-JP" altLang="en-US" dirty="0"/>
              <a:t>本研究の課題と</a:t>
            </a:r>
            <a:r>
              <a:rPr lang="ja-JP" altLang="en-US" dirty="0"/>
              <a:t>方針</a:t>
            </a:r>
            <a:r>
              <a:rPr kumimoji="1" lang="en-US" altLang="ja-JP" dirty="0"/>
              <a:t> </a:t>
            </a:r>
            <a:endParaRPr kumimoji="1" lang="ja-JP" altLang="en-US" dirty="0"/>
          </a:p>
        </p:txBody>
      </p:sp>
      <p:sp>
        <p:nvSpPr>
          <p:cNvPr id="3" name="コンテンツ プレースホルダー 2">
            <a:extLst>
              <a:ext uri="{FF2B5EF4-FFF2-40B4-BE49-F238E27FC236}">
                <a16:creationId xmlns:a16="http://schemas.microsoft.com/office/drawing/2014/main" id="{58645620-B5E5-AA95-8911-3B5276118908}"/>
              </a:ext>
            </a:extLst>
          </p:cNvPr>
          <p:cNvSpPr>
            <a:spLocks noGrp="1"/>
          </p:cNvSpPr>
          <p:nvPr>
            <p:ph idx="1"/>
          </p:nvPr>
        </p:nvSpPr>
        <p:spPr/>
        <p:txBody>
          <a:bodyPr/>
          <a:lstStyle/>
          <a:p>
            <a:r>
              <a:rPr kumimoji="1" lang="ja-JP" altLang="en-US" dirty="0"/>
              <a:t>課題</a:t>
            </a:r>
            <a:endParaRPr kumimoji="1" lang="en-US" altLang="ja-JP" dirty="0"/>
          </a:p>
          <a:p>
            <a:pPr lvl="1"/>
            <a:r>
              <a:rPr lang="en-US" altLang="ja-JP" dirty="0"/>
              <a:t>Redmine</a:t>
            </a:r>
            <a:r>
              <a:rPr lang="ja-JP" altLang="en-US" dirty="0"/>
              <a:t>に適した依存関係解析手法が必要</a:t>
            </a:r>
            <a:endParaRPr lang="en-US" altLang="ja-JP" dirty="0"/>
          </a:p>
          <a:p>
            <a:pPr lvl="2"/>
            <a:r>
              <a:rPr lang="en-US" altLang="ja-JP" dirty="0"/>
              <a:t>Ruby</a:t>
            </a:r>
            <a:r>
              <a:rPr lang="ja-JP" altLang="en-US" dirty="0"/>
              <a:t>を対象とした解析</a:t>
            </a:r>
            <a:endParaRPr lang="en-US" altLang="ja-JP" dirty="0"/>
          </a:p>
          <a:p>
            <a:pPr lvl="2"/>
            <a:r>
              <a:rPr lang="en-US" altLang="ja-JP" dirty="0"/>
              <a:t>Redmine</a:t>
            </a:r>
            <a:r>
              <a:rPr lang="ja-JP" altLang="en-US" dirty="0"/>
              <a:t>プラグインの存在を考慮</a:t>
            </a:r>
            <a:endParaRPr lang="en-US" altLang="ja-JP" dirty="0"/>
          </a:p>
          <a:p>
            <a:pPr lvl="2"/>
            <a:r>
              <a:rPr lang="ja-JP" altLang="en-US" dirty="0"/>
              <a:t>ライブラリ間の依存関係を正しく把握する</a:t>
            </a:r>
            <a:endParaRPr lang="en-US" altLang="ja-JP" dirty="0"/>
          </a:p>
          <a:p>
            <a:pPr>
              <a:buNone/>
            </a:pPr>
            <a:r>
              <a:rPr lang="ja-JP" altLang="en-US" dirty="0"/>
              <a:t>方針</a:t>
            </a:r>
            <a:endParaRPr lang="en-US" altLang="ja-JP" dirty="0"/>
          </a:p>
          <a:p>
            <a:pPr lvl="1"/>
            <a:r>
              <a:rPr lang="ja-JP" altLang="en-US" dirty="0"/>
              <a:t>静的解析を用いてプラグイン、ライブラリの依存解析結果をデータベース化</a:t>
            </a:r>
            <a:endParaRPr lang="en-US" altLang="ja-JP" dirty="0"/>
          </a:p>
          <a:p>
            <a:pPr lvl="1"/>
            <a:r>
              <a:rPr lang="ja-JP" altLang="en-US" dirty="0"/>
              <a:t>論理ソルバーを用いて可能性の高い解を求める</a:t>
            </a:r>
            <a:endParaRPr lang="en-US" altLang="ja-JP" dirty="0"/>
          </a:p>
          <a:p>
            <a:pPr lvl="1"/>
            <a:endParaRPr lang="en-US" altLang="ja-JP" dirty="0"/>
          </a:p>
        </p:txBody>
      </p:sp>
      <p:sp>
        <p:nvSpPr>
          <p:cNvPr id="5" name="スライド番号プレースホルダー 4">
            <a:extLst>
              <a:ext uri="{FF2B5EF4-FFF2-40B4-BE49-F238E27FC236}">
                <a16:creationId xmlns:a16="http://schemas.microsoft.com/office/drawing/2014/main" id="{1F821249-3697-A5DE-7D99-02BFCA143050}"/>
              </a:ext>
            </a:extLst>
          </p:cNvPr>
          <p:cNvSpPr>
            <a:spLocks noGrp="1"/>
          </p:cNvSpPr>
          <p:nvPr>
            <p:ph type="sldNum" sz="quarter" idx="12"/>
          </p:nvPr>
        </p:nvSpPr>
        <p:spPr/>
        <p:txBody>
          <a:bodyPr/>
          <a:lstStyle/>
          <a:p>
            <a:fld id="{551EBEEC-6B4F-46BB-A9ED-1DC96FDC3EDD}" type="slidenum">
              <a:rPr kumimoji="1" lang="ja-JP" altLang="en-US" smtClean="0"/>
              <a:t>13</a:t>
            </a:fld>
            <a:endParaRPr kumimoji="1" lang="ja-JP" altLang="en-US"/>
          </a:p>
        </p:txBody>
      </p:sp>
    </p:spTree>
    <p:extLst>
      <p:ext uri="{BB962C8B-B14F-4D97-AF65-F5344CB8AC3E}">
        <p14:creationId xmlns:p14="http://schemas.microsoft.com/office/powerpoint/2010/main" val="1263243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99F581-457D-724A-FA8F-E32337945717}"/>
              </a:ext>
            </a:extLst>
          </p:cNvPr>
          <p:cNvSpPr>
            <a:spLocks noGrp="1"/>
          </p:cNvSpPr>
          <p:nvPr>
            <p:ph type="title"/>
          </p:nvPr>
        </p:nvSpPr>
        <p:spPr/>
        <p:txBody>
          <a:bodyPr/>
          <a:lstStyle/>
          <a:p>
            <a:r>
              <a:rPr kumimoji="1" lang="ja-JP" altLang="en-US" dirty="0"/>
              <a:t>手法の概要</a:t>
            </a:r>
          </a:p>
        </p:txBody>
      </p:sp>
      <p:sp>
        <p:nvSpPr>
          <p:cNvPr id="6" name="正方形/長方形 5">
            <a:extLst>
              <a:ext uri="{FF2B5EF4-FFF2-40B4-BE49-F238E27FC236}">
                <a16:creationId xmlns:a16="http://schemas.microsoft.com/office/drawing/2014/main" id="{3070ACE6-B95B-4BD4-D010-66858614BE06}"/>
              </a:ext>
            </a:extLst>
          </p:cNvPr>
          <p:cNvSpPr/>
          <p:nvPr/>
        </p:nvSpPr>
        <p:spPr>
          <a:xfrm>
            <a:off x="152400" y="1397250"/>
            <a:ext cx="5182351" cy="537000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92" name="グループ化 91">
            <a:extLst>
              <a:ext uri="{FF2B5EF4-FFF2-40B4-BE49-F238E27FC236}">
                <a16:creationId xmlns:a16="http://schemas.microsoft.com/office/drawing/2014/main" id="{4A9827E0-6E47-0321-328D-EC1DE3EE4327}"/>
              </a:ext>
            </a:extLst>
          </p:cNvPr>
          <p:cNvGrpSpPr/>
          <p:nvPr/>
        </p:nvGrpSpPr>
        <p:grpSpPr>
          <a:xfrm>
            <a:off x="152400" y="1408471"/>
            <a:ext cx="1541798" cy="540000"/>
            <a:chOff x="379600" y="1399836"/>
            <a:chExt cx="1541798" cy="540000"/>
          </a:xfrm>
        </p:grpSpPr>
        <p:sp>
          <p:nvSpPr>
            <p:cNvPr id="7" name="正方形/長方形 6">
              <a:extLst>
                <a:ext uri="{FF2B5EF4-FFF2-40B4-BE49-F238E27FC236}">
                  <a16:creationId xmlns:a16="http://schemas.microsoft.com/office/drawing/2014/main" id="{F1F89FFE-F28D-91C4-30D8-947D8FEC283D}"/>
                </a:ext>
              </a:extLst>
            </p:cNvPr>
            <p:cNvSpPr/>
            <p:nvPr/>
          </p:nvSpPr>
          <p:spPr>
            <a:xfrm>
              <a:off x="381964" y="1399836"/>
              <a:ext cx="1539433" cy="54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テキスト ボックス 7">
              <a:extLst>
                <a:ext uri="{FF2B5EF4-FFF2-40B4-BE49-F238E27FC236}">
                  <a16:creationId xmlns:a16="http://schemas.microsoft.com/office/drawing/2014/main" id="{3C171A39-540D-8BEF-35BF-08454AC5BEA0}"/>
                </a:ext>
              </a:extLst>
            </p:cNvPr>
            <p:cNvSpPr txBox="1"/>
            <p:nvPr/>
          </p:nvSpPr>
          <p:spPr>
            <a:xfrm>
              <a:off x="379600" y="1469781"/>
              <a:ext cx="1541798" cy="400110"/>
            </a:xfrm>
            <a:prstGeom prst="rect">
              <a:avLst/>
            </a:prstGeom>
            <a:noFill/>
          </p:spPr>
          <p:txBody>
            <a:bodyPr wrap="square" rtlCol="0">
              <a:spAutoFit/>
            </a:bodyPr>
            <a:lstStyle/>
            <a:p>
              <a:pPr algn="ctr"/>
              <a:r>
                <a:rPr lang="ja-JP" altLang="en-US" sz="2000" dirty="0"/>
                <a:t>前処理</a:t>
              </a:r>
              <a:endParaRPr kumimoji="1" lang="ja-JP" altLang="en-US" sz="2000" dirty="0"/>
            </a:p>
          </p:txBody>
        </p:sp>
      </p:grpSp>
      <p:sp>
        <p:nvSpPr>
          <p:cNvPr id="9" name="正方形/長方形 8">
            <a:extLst>
              <a:ext uri="{FF2B5EF4-FFF2-40B4-BE49-F238E27FC236}">
                <a16:creationId xmlns:a16="http://schemas.microsoft.com/office/drawing/2014/main" id="{43D00E2B-ACE0-A14D-96EF-B9914FD644B0}"/>
              </a:ext>
            </a:extLst>
          </p:cNvPr>
          <p:cNvSpPr/>
          <p:nvPr/>
        </p:nvSpPr>
        <p:spPr>
          <a:xfrm>
            <a:off x="5727123" y="1406015"/>
            <a:ext cx="4495604" cy="535994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0" name="正方形/長方形 9">
            <a:extLst>
              <a:ext uri="{FF2B5EF4-FFF2-40B4-BE49-F238E27FC236}">
                <a16:creationId xmlns:a16="http://schemas.microsoft.com/office/drawing/2014/main" id="{D2933134-0C2C-E06F-59C2-E6A23C9A9EB9}"/>
              </a:ext>
            </a:extLst>
          </p:cNvPr>
          <p:cNvSpPr/>
          <p:nvPr/>
        </p:nvSpPr>
        <p:spPr>
          <a:xfrm>
            <a:off x="4879643" y="3032538"/>
            <a:ext cx="1284051" cy="2164737"/>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14" name="グループ化 13">
            <a:extLst>
              <a:ext uri="{FF2B5EF4-FFF2-40B4-BE49-F238E27FC236}">
                <a16:creationId xmlns:a16="http://schemas.microsoft.com/office/drawing/2014/main" id="{4956EAB8-569D-60DD-C885-D96CF2FB67A0}"/>
              </a:ext>
            </a:extLst>
          </p:cNvPr>
          <p:cNvGrpSpPr/>
          <p:nvPr/>
        </p:nvGrpSpPr>
        <p:grpSpPr>
          <a:xfrm>
            <a:off x="5065949" y="3373007"/>
            <a:ext cx="912410" cy="1101315"/>
            <a:chOff x="5330130" y="3546613"/>
            <a:chExt cx="912410" cy="1101315"/>
          </a:xfrm>
        </p:grpSpPr>
        <p:sp>
          <p:nvSpPr>
            <p:cNvPr id="11" name="フローチャート: 磁気ディスク 10">
              <a:extLst>
                <a:ext uri="{FF2B5EF4-FFF2-40B4-BE49-F238E27FC236}">
                  <a16:creationId xmlns:a16="http://schemas.microsoft.com/office/drawing/2014/main" id="{25B8C7F7-3F77-01A3-4F7D-2215262EA036}"/>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 name="フローチャート: 磁気ディスク 11">
              <a:extLst>
                <a:ext uri="{FF2B5EF4-FFF2-40B4-BE49-F238E27FC236}">
                  <a16:creationId xmlns:a16="http://schemas.microsoft.com/office/drawing/2014/main" id="{1BE65C79-46F4-59D7-9892-B5C995C87C4A}"/>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3" name="フローチャート: 磁気ディスク 12">
              <a:extLst>
                <a:ext uri="{FF2B5EF4-FFF2-40B4-BE49-F238E27FC236}">
                  <a16:creationId xmlns:a16="http://schemas.microsoft.com/office/drawing/2014/main" id="{DBC4CBC6-8878-958B-0651-D71603275267}"/>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15" name="テキスト ボックス 14">
            <a:extLst>
              <a:ext uri="{FF2B5EF4-FFF2-40B4-BE49-F238E27FC236}">
                <a16:creationId xmlns:a16="http://schemas.microsoft.com/office/drawing/2014/main" id="{751C3983-07DA-B391-2518-BB1F04B5619F}"/>
              </a:ext>
            </a:extLst>
          </p:cNvPr>
          <p:cNvSpPr txBox="1"/>
          <p:nvPr/>
        </p:nvSpPr>
        <p:spPr>
          <a:xfrm>
            <a:off x="4661959" y="4511691"/>
            <a:ext cx="1720388" cy="400110"/>
          </a:xfrm>
          <a:prstGeom prst="rect">
            <a:avLst/>
          </a:prstGeom>
          <a:noFill/>
        </p:spPr>
        <p:txBody>
          <a:bodyPr wrap="square">
            <a:spAutoFit/>
          </a:bodyPr>
          <a:lstStyle/>
          <a:p>
            <a:pPr algn="ctr"/>
            <a:r>
              <a:rPr kumimoji="1" lang="ja-JP" altLang="en-US" sz="2000" dirty="0">
                <a:solidFill>
                  <a:schemeClr val="tx1"/>
                </a:solidFill>
                <a:latin typeface="+mj-ea"/>
                <a:ea typeface="+mj-ea"/>
              </a:rPr>
              <a:t>データベース</a:t>
            </a:r>
            <a:endParaRPr kumimoji="1" lang="en-US" altLang="ja-JP" sz="2000" dirty="0">
              <a:solidFill>
                <a:schemeClr val="tx1"/>
              </a:solidFill>
              <a:latin typeface="+mj-ea"/>
              <a:ea typeface="+mj-ea"/>
            </a:endParaRPr>
          </a:p>
        </p:txBody>
      </p:sp>
      <p:grpSp>
        <p:nvGrpSpPr>
          <p:cNvPr id="178" name="グループ化 177">
            <a:extLst>
              <a:ext uri="{FF2B5EF4-FFF2-40B4-BE49-F238E27FC236}">
                <a16:creationId xmlns:a16="http://schemas.microsoft.com/office/drawing/2014/main" id="{394119B3-45F7-FECE-DF98-16B30001CAE7}"/>
              </a:ext>
            </a:extLst>
          </p:cNvPr>
          <p:cNvGrpSpPr/>
          <p:nvPr/>
        </p:nvGrpSpPr>
        <p:grpSpPr>
          <a:xfrm>
            <a:off x="5727532" y="1406015"/>
            <a:ext cx="1539434" cy="540000"/>
            <a:chOff x="10311555" y="1397310"/>
            <a:chExt cx="1539434" cy="540000"/>
          </a:xfrm>
        </p:grpSpPr>
        <p:sp>
          <p:nvSpPr>
            <p:cNvPr id="16" name="正方形/長方形 15">
              <a:extLst>
                <a:ext uri="{FF2B5EF4-FFF2-40B4-BE49-F238E27FC236}">
                  <a16:creationId xmlns:a16="http://schemas.microsoft.com/office/drawing/2014/main" id="{CB5A7311-430D-BCCF-D5E1-1F924D1D7F33}"/>
                </a:ext>
              </a:extLst>
            </p:cNvPr>
            <p:cNvSpPr/>
            <p:nvPr/>
          </p:nvSpPr>
          <p:spPr>
            <a:xfrm>
              <a:off x="10311556" y="1397310"/>
              <a:ext cx="1539433" cy="54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7" name="テキスト ボックス 16">
              <a:extLst>
                <a:ext uri="{FF2B5EF4-FFF2-40B4-BE49-F238E27FC236}">
                  <a16:creationId xmlns:a16="http://schemas.microsoft.com/office/drawing/2014/main" id="{1E9D02DB-D4A0-2029-E397-73FDDA86564D}"/>
                </a:ext>
              </a:extLst>
            </p:cNvPr>
            <p:cNvSpPr txBox="1"/>
            <p:nvPr/>
          </p:nvSpPr>
          <p:spPr>
            <a:xfrm>
              <a:off x="10311555" y="1467255"/>
              <a:ext cx="1539433" cy="400110"/>
            </a:xfrm>
            <a:prstGeom prst="rect">
              <a:avLst/>
            </a:prstGeom>
            <a:noFill/>
          </p:spPr>
          <p:txBody>
            <a:bodyPr wrap="square" rtlCol="0">
              <a:spAutoFit/>
            </a:bodyPr>
            <a:lstStyle/>
            <a:p>
              <a:pPr algn="ctr"/>
              <a:r>
                <a:rPr kumimoji="1" lang="ja-JP" altLang="en-US" sz="2000" dirty="0"/>
                <a:t>本処理</a:t>
              </a:r>
            </a:p>
          </p:txBody>
        </p:sp>
      </p:grpSp>
      <p:sp>
        <p:nvSpPr>
          <p:cNvPr id="18" name="テキスト ボックス 17">
            <a:extLst>
              <a:ext uri="{FF2B5EF4-FFF2-40B4-BE49-F238E27FC236}">
                <a16:creationId xmlns:a16="http://schemas.microsoft.com/office/drawing/2014/main" id="{1E418AF8-334C-E869-63D0-9FAA5AC022F3}"/>
              </a:ext>
            </a:extLst>
          </p:cNvPr>
          <p:cNvSpPr txBox="1"/>
          <p:nvPr/>
        </p:nvSpPr>
        <p:spPr>
          <a:xfrm>
            <a:off x="7094486" y="2571766"/>
            <a:ext cx="2419497" cy="369332"/>
          </a:xfrm>
          <a:prstGeom prst="rect">
            <a:avLst/>
          </a:prstGeom>
          <a:noFill/>
        </p:spPr>
        <p:txBody>
          <a:bodyPr wrap="square">
            <a:spAutoFit/>
          </a:bodyPr>
          <a:lstStyle/>
          <a:p>
            <a:pPr algn="ctr"/>
            <a:r>
              <a:rPr kumimoji="1" lang="ja-JP" altLang="en-US" sz="1800" dirty="0">
                <a:solidFill>
                  <a:schemeClr val="tx1"/>
                </a:solidFill>
                <a:latin typeface="+mj-ea"/>
                <a:ea typeface="+mj-ea"/>
              </a:rPr>
              <a:t>プラグインリスト</a:t>
            </a:r>
            <a:endParaRPr kumimoji="1" lang="en-US" altLang="ja-JP" sz="1800" dirty="0">
              <a:solidFill>
                <a:schemeClr val="tx1"/>
              </a:solidFill>
              <a:latin typeface="+mj-ea"/>
              <a:ea typeface="+mj-ea"/>
            </a:endParaRPr>
          </a:p>
        </p:txBody>
      </p:sp>
      <p:grpSp>
        <p:nvGrpSpPr>
          <p:cNvPr id="19" name="グループ化 18">
            <a:extLst>
              <a:ext uri="{FF2B5EF4-FFF2-40B4-BE49-F238E27FC236}">
                <a16:creationId xmlns:a16="http://schemas.microsoft.com/office/drawing/2014/main" id="{A9436EC7-FA27-D435-D01B-101CCC07B493}"/>
              </a:ext>
            </a:extLst>
          </p:cNvPr>
          <p:cNvGrpSpPr/>
          <p:nvPr/>
        </p:nvGrpSpPr>
        <p:grpSpPr>
          <a:xfrm>
            <a:off x="7835412" y="1580658"/>
            <a:ext cx="888934" cy="976332"/>
            <a:chOff x="1999130" y="1150751"/>
            <a:chExt cx="4096870" cy="5157976"/>
          </a:xfrm>
          <a:solidFill>
            <a:schemeClr val="accent3">
              <a:lumMod val="40000"/>
              <a:lumOff val="60000"/>
            </a:schemeClr>
          </a:solidFill>
        </p:grpSpPr>
        <p:sp>
          <p:nvSpPr>
            <p:cNvPr id="20" name="四角形: 1 つの角を切り取る 19">
              <a:extLst>
                <a:ext uri="{FF2B5EF4-FFF2-40B4-BE49-F238E27FC236}">
                  <a16:creationId xmlns:a16="http://schemas.microsoft.com/office/drawing/2014/main" id="{03191A05-3628-1232-EC96-1A01B5E4C0A9}"/>
                </a:ext>
              </a:extLst>
            </p:cNvPr>
            <p:cNvSpPr/>
            <p:nvPr/>
          </p:nvSpPr>
          <p:spPr>
            <a:xfrm>
              <a:off x="1999130" y="1150751"/>
              <a:ext cx="4096870" cy="5157976"/>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1" name="直線コネクタ 20">
              <a:extLst>
                <a:ext uri="{FF2B5EF4-FFF2-40B4-BE49-F238E27FC236}">
                  <a16:creationId xmlns:a16="http://schemas.microsoft.com/office/drawing/2014/main" id="{351A8044-646C-B5CB-3AF9-F7DD5EDA7910}"/>
                </a:ext>
              </a:extLst>
            </p:cNvPr>
            <p:cNvCxnSpPr>
              <a:cxnSpLocks/>
            </p:cNvCxnSpPr>
            <p:nvPr/>
          </p:nvCxnSpPr>
          <p:spPr>
            <a:xfrm>
              <a:off x="2205317" y="2409079"/>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2" name="直線コネクタ 21">
              <a:extLst>
                <a:ext uri="{FF2B5EF4-FFF2-40B4-BE49-F238E27FC236}">
                  <a16:creationId xmlns:a16="http://schemas.microsoft.com/office/drawing/2014/main" id="{D65C0764-A96E-3322-DED1-23CE01F55920}"/>
                </a:ext>
              </a:extLst>
            </p:cNvPr>
            <p:cNvCxnSpPr>
              <a:cxnSpLocks/>
            </p:cNvCxnSpPr>
            <p:nvPr/>
          </p:nvCxnSpPr>
          <p:spPr>
            <a:xfrm>
              <a:off x="2205317" y="3475878"/>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D29EB8FC-847E-AAFD-86C6-4A2FAA2E8786}"/>
                </a:ext>
              </a:extLst>
            </p:cNvPr>
            <p:cNvCxnSpPr>
              <a:cxnSpLocks/>
            </p:cNvCxnSpPr>
            <p:nvPr/>
          </p:nvCxnSpPr>
          <p:spPr>
            <a:xfrm>
              <a:off x="2205317" y="4506819"/>
              <a:ext cx="2321858" cy="0"/>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24" name="正方形/長方形 23">
            <a:extLst>
              <a:ext uri="{FF2B5EF4-FFF2-40B4-BE49-F238E27FC236}">
                <a16:creationId xmlns:a16="http://schemas.microsoft.com/office/drawing/2014/main" id="{80063E8E-A236-BCAB-2A31-156AB0583298}"/>
              </a:ext>
            </a:extLst>
          </p:cNvPr>
          <p:cNvSpPr/>
          <p:nvPr/>
        </p:nvSpPr>
        <p:spPr>
          <a:xfrm>
            <a:off x="6931502" y="3429000"/>
            <a:ext cx="2755028"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ソルバーによる</a:t>
            </a:r>
            <a:endParaRPr lang="en-US" altLang="ja-JP" dirty="0"/>
          </a:p>
          <a:p>
            <a:pPr algn="ctr"/>
            <a:r>
              <a:rPr kumimoji="1" lang="ja-JP" altLang="en-US" dirty="0"/>
              <a:t>バージョン探索</a:t>
            </a:r>
          </a:p>
        </p:txBody>
      </p:sp>
      <p:sp>
        <p:nvSpPr>
          <p:cNvPr id="25" name="テキスト ボックス 24">
            <a:extLst>
              <a:ext uri="{FF2B5EF4-FFF2-40B4-BE49-F238E27FC236}">
                <a16:creationId xmlns:a16="http://schemas.microsoft.com/office/drawing/2014/main" id="{BB4B4B3D-B36F-716B-D8A6-69DA1F097477}"/>
              </a:ext>
            </a:extLst>
          </p:cNvPr>
          <p:cNvSpPr txBox="1"/>
          <p:nvPr/>
        </p:nvSpPr>
        <p:spPr>
          <a:xfrm>
            <a:off x="6216400" y="6107342"/>
            <a:ext cx="2419497" cy="646331"/>
          </a:xfrm>
          <a:prstGeom prst="rect">
            <a:avLst/>
          </a:prstGeom>
          <a:noFill/>
        </p:spPr>
        <p:txBody>
          <a:bodyPr wrap="square">
            <a:spAutoFit/>
          </a:bodyPr>
          <a:lstStyle/>
          <a:p>
            <a:pPr algn="ctr"/>
            <a:r>
              <a:rPr lang="ja-JP" altLang="en-US" sz="1800" dirty="0">
                <a:latin typeface="+mj-ea"/>
                <a:ea typeface="+mj-ea"/>
              </a:rPr>
              <a:t>ソフトウェア</a:t>
            </a:r>
            <a:endParaRPr lang="en-US" altLang="ja-JP" sz="1800" dirty="0">
              <a:latin typeface="+mj-ea"/>
              <a:ea typeface="+mj-ea"/>
            </a:endParaRPr>
          </a:p>
          <a:p>
            <a:pPr algn="ctr"/>
            <a:r>
              <a:rPr lang="ja-JP" altLang="en-US" sz="1800" dirty="0">
                <a:latin typeface="+mj-ea"/>
                <a:ea typeface="+mj-ea"/>
              </a:rPr>
              <a:t>バージョンリスト</a:t>
            </a:r>
            <a:endParaRPr kumimoji="1" lang="en-US" altLang="ja-JP" sz="180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4A03E8BC-F1D6-8701-5405-B9F625E915E7}"/>
              </a:ext>
            </a:extLst>
          </p:cNvPr>
          <p:cNvGrpSpPr/>
          <p:nvPr/>
        </p:nvGrpSpPr>
        <p:grpSpPr>
          <a:xfrm>
            <a:off x="6926493" y="5105835"/>
            <a:ext cx="870628" cy="976332"/>
            <a:chOff x="6759390" y="1150751"/>
            <a:chExt cx="4096870" cy="5157976"/>
          </a:xfrm>
        </p:grpSpPr>
        <p:sp>
          <p:nvSpPr>
            <p:cNvPr id="27" name="四角形: 1 つの角を切り取る 26">
              <a:extLst>
                <a:ext uri="{FF2B5EF4-FFF2-40B4-BE49-F238E27FC236}">
                  <a16:creationId xmlns:a16="http://schemas.microsoft.com/office/drawing/2014/main" id="{A585C2C6-80A1-1BE8-2F04-716F54F750C3}"/>
                </a:ext>
              </a:extLst>
            </p:cNvPr>
            <p:cNvSpPr/>
            <p:nvPr/>
          </p:nvSpPr>
          <p:spPr>
            <a:xfrm>
              <a:off x="6759390" y="1150751"/>
              <a:ext cx="4096870" cy="5157976"/>
            </a:xfrm>
            <a:prstGeom prst="snip1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8" name="直線コネクタ 27">
              <a:extLst>
                <a:ext uri="{FF2B5EF4-FFF2-40B4-BE49-F238E27FC236}">
                  <a16:creationId xmlns:a16="http://schemas.microsoft.com/office/drawing/2014/main" id="{7DA64767-3057-6959-BDD1-B2110C7A6FCF}"/>
                </a:ext>
              </a:extLst>
            </p:cNvPr>
            <p:cNvCxnSpPr>
              <a:cxnSpLocks/>
            </p:cNvCxnSpPr>
            <p:nvPr/>
          </p:nvCxnSpPr>
          <p:spPr>
            <a:xfrm>
              <a:off x="6965577" y="2409079"/>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338475E4-9BA2-AFBB-19F9-AAD303FA8F49}"/>
                </a:ext>
              </a:extLst>
            </p:cNvPr>
            <p:cNvCxnSpPr>
              <a:cxnSpLocks/>
            </p:cNvCxnSpPr>
            <p:nvPr/>
          </p:nvCxnSpPr>
          <p:spPr>
            <a:xfrm>
              <a:off x="6965577" y="3475878"/>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5C5409BA-3BF4-B01B-1F94-3D57C63D012D}"/>
                </a:ext>
              </a:extLst>
            </p:cNvPr>
            <p:cNvCxnSpPr>
              <a:cxnSpLocks/>
            </p:cNvCxnSpPr>
            <p:nvPr/>
          </p:nvCxnSpPr>
          <p:spPr>
            <a:xfrm>
              <a:off x="6965577" y="4506819"/>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31" name="フリーフォーム: 図形 30">
              <a:extLst>
                <a:ext uri="{FF2B5EF4-FFF2-40B4-BE49-F238E27FC236}">
                  <a16:creationId xmlns:a16="http://schemas.microsoft.com/office/drawing/2014/main" id="{C1A3C3B4-4923-9959-30F0-30AB7CF9E94C}"/>
                </a:ext>
              </a:extLst>
            </p:cNvPr>
            <p:cNvSpPr/>
            <p:nvPr/>
          </p:nvSpPr>
          <p:spPr>
            <a:xfrm>
              <a:off x="9687303" y="2322093"/>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リーフォーム: 図形 31">
              <a:extLst>
                <a:ext uri="{FF2B5EF4-FFF2-40B4-BE49-F238E27FC236}">
                  <a16:creationId xmlns:a16="http://schemas.microsoft.com/office/drawing/2014/main" id="{BBF0F1A6-E9DE-9425-8D0B-BE92B721C76B}"/>
                </a:ext>
              </a:extLst>
            </p:cNvPr>
            <p:cNvSpPr/>
            <p:nvPr/>
          </p:nvSpPr>
          <p:spPr>
            <a:xfrm>
              <a:off x="9687303" y="3382588"/>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リーフォーム: 図形 32">
              <a:extLst>
                <a:ext uri="{FF2B5EF4-FFF2-40B4-BE49-F238E27FC236}">
                  <a16:creationId xmlns:a16="http://schemas.microsoft.com/office/drawing/2014/main" id="{D3E69100-3743-72B2-8FCE-A904B6323893}"/>
                </a:ext>
              </a:extLst>
            </p:cNvPr>
            <p:cNvSpPr/>
            <p:nvPr/>
          </p:nvSpPr>
          <p:spPr>
            <a:xfrm>
              <a:off x="9687646" y="4413529"/>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C5DD2C72-850F-0378-AF2A-0561F99B55DA}"/>
                </a:ext>
              </a:extLst>
            </p:cNvPr>
            <p:cNvCxnSpPr>
              <a:cxnSpLocks/>
            </p:cNvCxnSpPr>
            <p:nvPr/>
          </p:nvCxnSpPr>
          <p:spPr>
            <a:xfrm>
              <a:off x="6965577" y="5503161"/>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35" name="フリーフォーム: 図形 34">
              <a:extLst>
                <a:ext uri="{FF2B5EF4-FFF2-40B4-BE49-F238E27FC236}">
                  <a16:creationId xmlns:a16="http://schemas.microsoft.com/office/drawing/2014/main" id="{FB479A6F-A3E8-9FE7-A499-EFEC50E2FB69}"/>
                </a:ext>
              </a:extLst>
            </p:cNvPr>
            <p:cNvSpPr/>
            <p:nvPr/>
          </p:nvSpPr>
          <p:spPr>
            <a:xfrm>
              <a:off x="9687646" y="5409871"/>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6" name="テキスト ボックス 35">
            <a:extLst>
              <a:ext uri="{FF2B5EF4-FFF2-40B4-BE49-F238E27FC236}">
                <a16:creationId xmlns:a16="http://schemas.microsoft.com/office/drawing/2014/main" id="{C7AB5040-8F00-5C7E-3148-ABCFC4B02BE3}"/>
              </a:ext>
            </a:extLst>
          </p:cNvPr>
          <p:cNvSpPr txBox="1"/>
          <p:nvPr/>
        </p:nvSpPr>
        <p:spPr>
          <a:xfrm>
            <a:off x="8304235" y="6120921"/>
            <a:ext cx="2023510" cy="646331"/>
          </a:xfrm>
          <a:prstGeom prst="rect">
            <a:avLst/>
          </a:prstGeom>
          <a:noFill/>
        </p:spPr>
        <p:txBody>
          <a:bodyPr wrap="square">
            <a:spAutoFit/>
          </a:bodyPr>
          <a:lstStyle/>
          <a:p>
            <a:pPr algn="ctr"/>
            <a:r>
              <a:rPr lang="ja-JP" altLang="en-US" sz="1800" dirty="0">
                <a:latin typeface="+mj-ea"/>
                <a:ea typeface="+mj-ea"/>
              </a:rPr>
              <a:t>互換性評価値</a:t>
            </a:r>
            <a:br>
              <a:rPr lang="en-US" altLang="ja-JP" sz="1800" dirty="0">
                <a:latin typeface="+mj-ea"/>
                <a:ea typeface="+mj-ea"/>
              </a:rPr>
            </a:br>
            <a:r>
              <a:rPr lang="ja-JP" altLang="en-US" sz="1800" dirty="0">
                <a:latin typeface="+mj-ea"/>
                <a:ea typeface="+mj-ea"/>
              </a:rPr>
              <a:t>平均</a:t>
            </a:r>
            <a:endParaRPr kumimoji="1" lang="en-US" altLang="ja-JP" sz="1800" dirty="0">
              <a:solidFill>
                <a:schemeClr val="tx1"/>
              </a:solidFill>
              <a:latin typeface="+mj-ea"/>
              <a:ea typeface="+mj-ea"/>
            </a:endParaRPr>
          </a:p>
        </p:txBody>
      </p:sp>
      <p:sp>
        <p:nvSpPr>
          <p:cNvPr id="37" name="テキスト ボックス 36">
            <a:extLst>
              <a:ext uri="{FF2B5EF4-FFF2-40B4-BE49-F238E27FC236}">
                <a16:creationId xmlns:a16="http://schemas.microsoft.com/office/drawing/2014/main" id="{726BF5AB-576A-DBD4-24BE-EDF49B02D224}"/>
              </a:ext>
            </a:extLst>
          </p:cNvPr>
          <p:cNvSpPr txBox="1"/>
          <p:nvPr/>
        </p:nvSpPr>
        <p:spPr>
          <a:xfrm>
            <a:off x="8799556" y="5420254"/>
            <a:ext cx="780983" cy="461665"/>
          </a:xfrm>
          <a:prstGeom prst="rect">
            <a:avLst/>
          </a:prstGeom>
          <a:noFill/>
        </p:spPr>
        <p:txBody>
          <a:bodyPr wrap="none" rtlCol="0">
            <a:spAutoFit/>
          </a:bodyPr>
          <a:lstStyle/>
          <a:p>
            <a:r>
              <a:rPr kumimoji="1" lang="en-US" altLang="ja-JP" sz="2400" dirty="0"/>
              <a:t>0.XX</a:t>
            </a:r>
            <a:endParaRPr kumimoji="1" lang="ja-JP" altLang="en-US" sz="2400" dirty="0"/>
          </a:p>
        </p:txBody>
      </p:sp>
      <p:cxnSp>
        <p:nvCxnSpPr>
          <p:cNvPr id="38" name="コネクタ: カギ線 37">
            <a:extLst>
              <a:ext uri="{FF2B5EF4-FFF2-40B4-BE49-F238E27FC236}">
                <a16:creationId xmlns:a16="http://schemas.microsoft.com/office/drawing/2014/main" id="{2575957C-3119-AB75-F7BC-2D8DD0C125EE}"/>
              </a:ext>
            </a:extLst>
          </p:cNvPr>
          <p:cNvCxnSpPr>
            <a:cxnSpLocks/>
            <a:stCxn id="24" idx="2"/>
            <a:endCxn id="37" idx="0"/>
          </p:cNvCxnSpPr>
          <p:nvPr/>
        </p:nvCxnSpPr>
        <p:spPr>
          <a:xfrm rot="16200000" flipH="1">
            <a:off x="8242071" y="4472276"/>
            <a:ext cx="1014923" cy="881032"/>
          </a:xfrm>
          <a:prstGeom prst="bentConnector3">
            <a:avLst>
              <a:gd name="adj1" fmla="val 34514"/>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1" name="コネクタ: カギ線 40">
            <a:extLst>
              <a:ext uri="{FF2B5EF4-FFF2-40B4-BE49-F238E27FC236}">
                <a16:creationId xmlns:a16="http://schemas.microsoft.com/office/drawing/2014/main" id="{733D0A13-329B-7963-BC65-A724B512CA3E}"/>
              </a:ext>
            </a:extLst>
          </p:cNvPr>
          <p:cNvCxnSpPr>
            <a:cxnSpLocks/>
            <a:stCxn id="24" idx="2"/>
            <a:endCxn id="27" idx="3"/>
          </p:cNvCxnSpPr>
          <p:nvPr/>
        </p:nvCxnSpPr>
        <p:spPr>
          <a:xfrm rot="5400000">
            <a:off x="7485160" y="4281979"/>
            <a:ext cx="700504" cy="947209"/>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5" name="正方形/長方形 54">
            <a:extLst>
              <a:ext uri="{FF2B5EF4-FFF2-40B4-BE49-F238E27FC236}">
                <a16:creationId xmlns:a16="http://schemas.microsoft.com/office/drawing/2014/main" id="{4AAAAD05-3010-521B-B053-3925293557D0}"/>
              </a:ext>
            </a:extLst>
          </p:cNvPr>
          <p:cNvSpPr/>
          <p:nvPr/>
        </p:nvSpPr>
        <p:spPr>
          <a:xfrm>
            <a:off x="2799273" y="2219405"/>
            <a:ext cx="1582998"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1</a:t>
            </a:r>
          </a:p>
          <a:p>
            <a:pPr algn="ctr"/>
            <a:r>
              <a:rPr lang="ja-JP" altLang="en-US" dirty="0"/>
              <a:t>プラグイン</a:t>
            </a:r>
            <a:endParaRPr lang="en-US" altLang="ja-JP" dirty="0"/>
          </a:p>
          <a:p>
            <a:pPr algn="ctr"/>
            <a:r>
              <a:rPr kumimoji="1" lang="ja-JP" altLang="en-US" dirty="0"/>
              <a:t>互換性評価</a:t>
            </a:r>
          </a:p>
        </p:txBody>
      </p:sp>
      <p:sp>
        <p:nvSpPr>
          <p:cNvPr id="56" name="正方形/長方形 55">
            <a:extLst>
              <a:ext uri="{FF2B5EF4-FFF2-40B4-BE49-F238E27FC236}">
                <a16:creationId xmlns:a16="http://schemas.microsoft.com/office/drawing/2014/main" id="{36E9132F-80B5-6036-93EE-BE7CC0A52DA9}"/>
              </a:ext>
            </a:extLst>
          </p:cNvPr>
          <p:cNvSpPr/>
          <p:nvPr/>
        </p:nvSpPr>
        <p:spPr>
          <a:xfrm>
            <a:off x="2964648" y="5362732"/>
            <a:ext cx="1582997"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2</a:t>
            </a:r>
          </a:p>
          <a:p>
            <a:pPr algn="ctr"/>
            <a:r>
              <a:rPr lang="ja-JP" altLang="en-US" dirty="0"/>
              <a:t>ライブラリ</a:t>
            </a:r>
            <a:endParaRPr lang="en-US" altLang="ja-JP" dirty="0"/>
          </a:p>
          <a:p>
            <a:pPr algn="ctr"/>
            <a:r>
              <a:rPr kumimoji="1" lang="ja-JP" altLang="en-US" dirty="0"/>
              <a:t>互換性評価</a:t>
            </a:r>
          </a:p>
        </p:txBody>
      </p:sp>
      <p:cxnSp>
        <p:nvCxnSpPr>
          <p:cNvPr id="69" name="コネクタ: カギ線 68">
            <a:extLst>
              <a:ext uri="{FF2B5EF4-FFF2-40B4-BE49-F238E27FC236}">
                <a16:creationId xmlns:a16="http://schemas.microsoft.com/office/drawing/2014/main" id="{FCA51082-BC09-0D9B-9A19-69B2A1C3D7B6}"/>
              </a:ext>
            </a:extLst>
          </p:cNvPr>
          <p:cNvCxnSpPr>
            <a:cxnSpLocks/>
            <a:stCxn id="55" idx="3"/>
            <a:endCxn id="13" idx="2"/>
          </p:cNvCxnSpPr>
          <p:nvPr/>
        </p:nvCxnSpPr>
        <p:spPr>
          <a:xfrm>
            <a:off x="4382271" y="2707571"/>
            <a:ext cx="683679" cy="885206"/>
          </a:xfrm>
          <a:prstGeom prst="bentConnector3">
            <a:avLst>
              <a:gd name="adj1" fmla="val 4465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19" name="コネクタ: カギ線 118">
            <a:extLst>
              <a:ext uri="{FF2B5EF4-FFF2-40B4-BE49-F238E27FC236}">
                <a16:creationId xmlns:a16="http://schemas.microsoft.com/office/drawing/2014/main" id="{FF5F4B1E-2237-3691-8124-E73C1EA85DC2}"/>
              </a:ext>
            </a:extLst>
          </p:cNvPr>
          <p:cNvCxnSpPr>
            <a:cxnSpLocks/>
            <a:stCxn id="56" idx="3"/>
            <a:endCxn id="11" idx="2"/>
          </p:cNvCxnSpPr>
          <p:nvPr/>
        </p:nvCxnSpPr>
        <p:spPr>
          <a:xfrm flipV="1">
            <a:off x="4547645" y="4254552"/>
            <a:ext cx="518304" cy="1596346"/>
          </a:xfrm>
          <a:prstGeom prst="bentConnector3">
            <a:avLst>
              <a:gd name="adj1" fmla="val 30594"/>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9" name="直線矢印コネクタ 148">
            <a:extLst>
              <a:ext uri="{FF2B5EF4-FFF2-40B4-BE49-F238E27FC236}">
                <a16:creationId xmlns:a16="http://schemas.microsoft.com/office/drawing/2014/main" id="{96FEDDC2-5E39-6EF5-E249-FB0B0A268BFA}"/>
              </a:ext>
            </a:extLst>
          </p:cNvPr>
          <p:cNvCxnSpPr>
            <a:cxnSpLocks/>
            <a:stCxn id="18" idx="2"/>
            <a:endCxn id="24" idx="0"/>
          </p:cNvCxnSpPr>
          <p:nvPr/>
        </p:nvCxnSpPr>
        <p:spPr>
          <a:xfrm>
            <a:off x="8304235" y="2941098"/>
            <a:ext cx="4781" cy="487902"/>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2" name="直線矢印コネクタ 151">
            <a:extLst>
              <a:ext uri="{FF2B5EF4-FFF2-40B4-BE49-F238E27FC236}">
                <a16:creationId xmlns:a16="http://schemas.microsoft.com/office/drawing/2014/main" id="{6B284AE0-CC5A-6AF5-9365-2F17735214A6}"/>
              </a:ext>
            </a:extLst>
          </p:cNvPr>
          <p:cNvCxnSpPr>
            <a:cxnSpLocks/>
            <a:stCxn id="12" idx="4"/>
            <a:endCxn id="24" idx="1"/>
          </p:cNvCxnSpPr>
          <p:nvPr/>
        </p:nvCxnSpPr>
        <p:spPr>
          <a:xfrm flipV="1">
            <a:off x="5978359" y="3917166"/>
            <a:ext cx="953143" cy="6499"/>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64" name="テキスト ボックス 163">
            <a:extLst>
              <a:ext uri="{FF2B5EF4-FFF2-40B4-BE49-F238E27FC236}">
                <a16:creationId xmlns:a16="http://schemas.microsoft.com/office/drawing/2014/main" id="{0957C070-1BFE-6042-6AE4-27282298A751}"/>
              </a:ext>
            </a:extLst>
          </p:cNvPr>
          <p:cNvSpPr txBox="1"/>
          <p:nvPr/>
        </p:nvSpPr>
        <p:spPr>
          <a:xfrm>
            <a:off x="116695" y="3116176"/>
            <a:ext cx="2449451" cy="338554"/>
          </a:xfrm>
          <a:prstGeom prst="rect">
            <a:avLst/>
          </a:prstGeom>
          <a:noFill/>
        </p:spPr>
        <p:txBody>
          <a:bodyPr wrap="square">
            <a:spAutoFit/>
          </a:bodyPr>
          <a:lstStyle/>
          <a:p>
            <a:pPr algn="ctr"/>
            <a:r>
              <a:rPr kumimoji="1" lang="ja-JP" altLang="en-US" sz="1600" dirty="0">
                <a:solidFill>
                  <a:schemeClr val="tx1"/>
                </a:solidFill>
                <a:latin typeface="+mj-ea"/>
                <a:ea typeface="+mj-ea"/>
              </a:rPr>
              <a:t>各プラグイン</a:t>
            </a:r>
            <a:r>
              <a:rPr kumimoji="1" lang="en-US" altLang="ja-JP" sz="1600" dirty="0" err="1">
                <a:solidFill>
                  <a:schemeClr val="tx1"/>
                </a:solidFill>
                <a:latin typeface="+mj-ea"/>
                <a:ea typeface="+mj-ea"/>
              </a:rPr>
              <a:t>Gemfile</a:t>
            </a:r>
            <a:endParaRPr kumimoji="1" lang="en-US" altLang="ja-JP" sz="1600" dirty="0">
              <a:solidFill>
                <a:schemeClr val="tx1"/>
              </a:solidFill>
              <a:latin typeface="+mj-ea"/>
              <a:ea typeface="+mj-ea"/>
            </a:endParaRPr>
          </a:p>
        </p:txBody>
      </p:sp>
      <p:sp>
        <p:nvSpPr>
          <p:cNvPr id="169" name="テキスト ボックス 168">
            <a:extLst>
              <a:ext uri="{FF2B5EF4-FFF2-40B4-BE49-F238E27FC236}">
                <a16:creationId xmlns:a16="http://schemas.microsoft.com/office/drawing/2014/main" id="{E3DC0BE1-1985-A620-E933-A0E20551D422}"/>
              </a:ext>
            </a:extLst>
          </p:cNvPr>
          <p:cNvSpPr txBox="1"/>
          <p:nvPr/>
        </p:nvSpPr>
        <p:spPr>
          <a:xfrm>
            <a:off x="370244" y="6244074"/>
            <a:ext cx="1967061" cy="523220"/>
          </a:xfrm>
          <a:prstGeom prst="rect">
            <a:avLst/>
          </a:prstGeom>
          <a:noFill/>
        </p:spPr>
        <p:txBody>
          <a:bodyPr wrap="square">
            <a:spAutoFit/>
          </a:bodyPr>
          <a:lstStyle/>
          <a:p>
            <a:pPr algn="ctr"/>
            <a:r>
              <a:rPr kumimoji="1" lang="ja-JP" altLang="en-US" sz="1400" dirty="0">
                <a:solidFill>
                  <a:schemeClr val="tx1"/>
                </a:solidFill>
                <a:latin typeface="+mj-ea"/>
                <a:ea typeface="+mj-ea"/>
              </a:rPr>
              <a:t>各ライブラリの</a:t>
            </a:r>
            <a:br>
              <a:rPr kumimoji="1" lang="en-US" altLang="ja-JP" sz="1400" dirty="0">
                <a:solidFill>
                  <a:schemeClr val="tx1"/>
                </a:solidFill>
                <a:latin typeface="+mj-ea"/>
                <a:ea typeface="+mj-ea"/>
              </a:rPr>
            </a:br>
            <a:r>
              <a:rPr kumimoji="1" lang="ja-JP" altLang="en-US" sz="1400" dirty="0">
                <a:solidFill>
                  <a:schemeClr val="tx1"/>
                </a:solidFill>
                <a:latin typeface="+mj-ea"/>
                <a:ea typeface="+mj-ea"/>
              </a:rPr>
              <a:t>ソースコード</a:t>
            </a:r>
            <a:endParaRPr kumimoji="1" lang="en-US" altLang="ja-JP" sz="1400" dirty="0">
              <a:solidFill>
                <a:schemeClr val="tx1"/>
              </a:solidFill>
              <a:latin typeface="+mj-ea"/>
              <a:ea typeface="+mj-ea"/>
            </a:endParaRPr>
          </a:p>
        </p:txBody>
      </p:sp>
      <p:cxnSp>
        <p:nvCxnSpPr>
          <p:cNvPr id="170" name="直線矢印コネクタ 169">
            <a:extLst>
              <a:ext uri="{FF2B5EF4-FFF2-40B4-BE49-F238E27FC236}">
                <a16:creationId xmlns:a16="http://schemas.microsoft.com/office/drawing/2014/main" id="{435F8BF9-9F5E-710A-3E11-7D936AA90261}"/>
              </a:ext>
            </a:extLst>
          </p:cNvPr>
          <p:cNvCxnSpPr>
            <a:cxnSpLocks/>
            <a:stCxn id="275" idx="0"/>
            <a:endCxn id="56" idx="1"/>
          </p:cNvCxnSpPr>
          <p:nvPr/>
        </p:nvCxnSpPr>
        <p:spPr>
          <a:xfrm>
            <a:off x="1785170" y="5845361"/>
            <a:ext cx="1179478" cy="5537"/>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5" name="直線矢印コネクタ 174">
            <a:extLst>
              <a:ext uri="{FF2B5EF4-FFF2-40B4-BE49-F238E27FC236}">
                <a16:creationId xmlns:a16="http://schemas.microsoft.com/office/drawing/2014/main" id="{00A735BF-F32A-9A94-400B-AC0B2C5C526A}"/>
              </a:ext>
            </a:extLst>
          </p:cNvPr>
          <p:cNvCxnSpPr>
            <a:cxnSpLocks/>
            <a:stCxn id="253" idx="0"/>
            <a:endCxn id="55" idx="1"/>
          </p:cNvCxnSpPr>
          <p:nvPr/>
        </p:nvCxnSpPr>
        <p:spPr>
          <a:xfrm flipV="1">
            <a:off x="1777025" y="2707571"/>
            <a:ext cx="1022248" cy="4918"/>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258" name="グループ化 257">
            <a:extLst>
              <a:ext uri="{FF2B5EF4-FFF2-40B4-BE49-F238E27FC236}">
                <a16:creationId xmlns:a16="http://schemas.microsoft.com/office/drawing/2014/main" id="{824FEBA2-9EF6-7A89-4F3E-1EE71C54F09D}"/>
              </a:ext>
            </a:extLst>
          </p:cNvPr>
          <p:cNvGrpSpPr/>
          <p:nvPr/>
        </p:nvGrpSpPr>
        <p:grpSpPr>
          <a:xfrm>
            <a:off x="507384" y="2068824"/>
            <a:ext cx="1269641" cy="1059621"/>
            <a:chOff x="2414403" y="4095734"/>
            <a:chExt cx="1269641" cy="1059621"/>
          </a:xfrm>
          <a:solidFill>
            <a:schemeClr val="accent3">
              <a:lumMod val="40000"/>
              <a:lumOff val="60000"/>
            </a:schemeClr>
          </a:solidFill>
        </p:grpSpPr>
        <p:grpSp>
          <p:nvGrpSpPr>
            <p:cNvPr id="245" name="グループ化 244">
              <a:extLst>
                <a:ext uri="{FF2B5EF4-FFF2-40B4-BE49-F238E27FC236}">
                  <a16:creationId xmlns:a16="http://schemas.microsoft.com/office/drawing/2014/main" id="{B7ACCCAF-5200-B2C1-8DCA-E42B7EC1D56F}"/>
                </a:ext>
              </a:extLst>
            </p:cNvPr>
            <p:cNvGrpSpPr/>
            <p:nvPr/>
          </p:nvGrpSpPr>
          <p:grpSpPr>
            <a:xfrm>
              <a:off x="2414403" y="4095734"/>
              <a:ext cx="888934" cy="831913"/>
              <a:chOff x="2414403" y="4095734"/>
              <a:chExt cx="888934" cy="831913"/>
            </a:xfrm>
            <a:grpFill/>
          </p:grpSpPr>
          <p:sp>
            <p:nvSpPr>
              <p:cNvPr id="239" name="四角形: 1 つの角を切り取る 238">
                <a:extLst>
                  <a:ext uri="{FF2B5EF4-FFF2-40B4-BE49-F238E27FC236}">
                    <a16:creationId xmlns:a16="http://schemas.microsoft.com/office/drawing/2014/main" id="{BE29D63E-936C-CD8A-8424-3178114EAA28}"/>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40" name="テキスト ボックス 239">
                <a:extLst>
                  <a:ext uri="{FF2B5EF4-FFF2-40B4-BE49-F238E27FC236}">
                    <a16:creationId xmlns:a16="http://schemas.microsoft.com/office/drawing/2014/main" id="{1E21D7BA-7371-FEAB-4233-A193F498C7DE}"/>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241" name="直線コネクタ 240">
                <a:extLst>
                  <a:ext uri="{FF2B5EF4-FFF2-40B4-BE49-F238E27FC236}">
                    <a16:creationId xmlns:a16="http://schemas.microsoft.com/office/drawing/2014/main" id="{A6AB2DAA-1B6F-FDF5-5B8E-778E5CCCC7D7}"/>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42" name="直線コネクタ 241">
                <a:extLst>
                  <a:ext uri="{FF2B5EF4-FFF2-40B4-BE49-F238E27FC236}">
                    <a16:creationId xmlns:a16="http://schemas.microsoft.com/office/drawing/2014/main" id="{A64A68B1-86B7-3ED2-1BAB-3DA80D92AD60}"/>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44" name="直線コネクタ 243">
                <a:extLst>
                  <a:ext uri="{FF2B5EF4-FFF2-40B4-BE49-F238E27FC236}">
                    <a16:creationId xmlns:a16="http://schemas.microsoft.com/office/drawing/2014/main" id="{ED96614C-9FA4-6586-B4C5-FBEF98F7EF3D}"/>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246" name="グループ化 245">
              <a:extLst>
                <a:ext uri="{FF2B5EF4-FFF2-40B4-BE49-F238E27FC236}">
                  <a16:creationId xmlns:a16="http://schemas.microsoft.com/office/drawing/2014/main" id="{A099F166-A8C5-5148-3998-25C452E18B5C}"/>
                </a:ext>
              </a:extLst>
            </p:cNvPr>
            <p:cNvGrpSpPr/>
            <p:nvPr/>
          </p:nvGrpSpPr>
          <p:grpSpPr>
            <a:xfrm>
              <a:off x="2582260" y="4214216"/>
              <a:ext cx="888934" cy="831913"/>
              <a:chOff x="2414403" y="4095734"/>
              <a:chExt cx="888934" cy="831913"/>
            </a:xfrm>
            <a:grpFill/>
          </p:grpSpPr>
          <p:sp>
            <p:nvSpPr>
              <p:cNvPr id="247" name="四角形: 1 つの角を切り取る 246">
                <a:extLst>
                  <a:ext uri="{FF2B5EF4-FFF2-40B4-BE49-F238E27FC236}">
                    <a16:creationId xmlns:a16="http://schemas.microsoft.com/office/drawing/2014/main" id="{DD1F5E7B-D9AB-30A3-4FCB-2E739F2B7236}"/>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48" name="テキスト ボックス 247">
                <a:extLst>
                  <a:ext uri="{FF2B5EF4-FFF2-40B4-BE49-F238E27FC236}">
                    <a16:creationId xmlns:a16="http://schemas.microsoft.com/office/drawing/2014/main" id="{1D7EE9E8-2FAB-ADBA-FB31-4604F9E0EE43}"/>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249" name="直線コネクタ 248">
                <a:extLst>
                  <a:ext uri="{FF2B5EF4-FFF2-40B4-BE49-F238E27FC236}">
                    <a16:creationId xmlns:a16="http://schemas.microsoft.com/office/drawing/2014/main" id="{D9A34047-2996-22ED-0585-BAE50AFCE703}"/>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0" name="直線コネクタ 249">
                <a:extLst>
                  <a:ext uri="{FF2B5EF4-FFF2-40B4-BE49-F238E27FC236}">
                    <a16:creationId xmlns:a16="http://schemas.microsoft.com/office/drawing/2014/main" id="{FEC6D546-700C-D3D6-B426-10419D952EAC}"/>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1" name="直線コネクタ 250">
                <a:extLst>
                  <a:ext uri="{FF2B5EF4-FFF2-40B4-BE49-F238E27FC236}">
                    <a16:creationId xmlns:a16="http://schemas.microsoft.com/office/drawing/2014/main" id="{B19464B8-4D03-BFD2-D202-9F1E269B87FC}"/>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252" name="グループ化 251">
              <a:extLst>
                <a:ext uri="{FF2B5EF4-FFF2-40B4-BE49-F238E27FC236}">
                  <a16:creationId xmlns:a16="http://schemas.microsoft.com/office/drawing/2014/main" id="{C48F7287-29B0-DB66-928C-671115F2FEE6}"/>
                </a:ext>
              </a:extLst>
            </p:cNvPr>
            <p:cNvGrpSpPr/>
            <p:nvPr/>
          </p:nvGrpSpPr>
          <p:grpSpPr>
            <a:xfrm>
              <a:off x="2795110" y="4323442"/>
              <a:ext cx="888934" cy="831913"/>
              <a:chOff x="2414403" y="4095734"/>
              <a:chExt cx="888934" cy="831913"/>
            </a:xfrm>
            <a:grpFill/>
          </p:grpSpPr>
          <p:sp>
            <p:nvSpPr>
              <p:cNvPr id="253" name="四角形: 1 つの角を切り取る 252">
                <a:extLst>
                  <a:ext uri="{FF2B5EF4-FFF2-40B4-BE49-F238E27FC236}">
                    <a16:creationId xmlns:a16="http://schemas.microsoft.com/office/drawing/2014/main" id="{B46CEE46-2FF8-12C5-E943-3987737123CC}"/>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54" name="テキスト ボックス 253">
                <a:extLst>
                  <a:ext uri="{FF2B5EF4-FFF2-40B4-BE49-F238E27FC236}">
                    <a16:creationId xmlns:a16="http://schemas.microsoft.com/office/drawing/2014/main" id="{502B79AF-8A70-F620-39C4-0F8A3CB3E5D0}"/>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255" name="直線コネクタ 254">
                <a:extLst>
                  <a:ext uri="{FF2B5EF4-FFF2-40B4-BE49-F238E27FC236}">
                    <a16:creationId xmlns:a16="http://schemas.microsoft.com/office/drawing/2014/main" id="{8AA6E7E8-04D3-66BA-5B74-BCEA2CEDDE00}"/>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6" name="直線コネクタ 255">
                <a:extLst>
                  <a:ext uri="{FF2B5EF4-FFF2-40B4-BE49-F238E27FC236}">
                    <a16:creationId xmlns:a16="http://schemas.microsoft.com/office/drawing/2014/main" id="{531ADF03-D37C-00FB-76A8-A37D3AA05294}"/>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7" name="直線コネクタ 256">
                <a:extLst>
                  <a:ext uri="{FF2B5EF4-FFF2-40B4-BE49-F238E27FC236}">
                    <a16:creationId xmlns:a16="http://schemas.microsoft.com/office/drawing/2014/main" id="{4ADB8E00-A1A7-73CB-8FD0-F8AA517AC567}"/>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sp>
        <p:nvSpPr>
          <p:cNvPr id="266" name="テキスト ボックス 265">
            <a:extLst>
              <a:ext uri="{FF2B5EF4-FFF2-40B4-BE49-F238E27FC236}">
                <a16:creationId xmlns:a16="http://schemas.microsoft.com/office/drawing/2014/main" id="{0FAFA6AD-D464-0750-F1EE-AE89D0C4D945}"/>
              </a:ext>
            </a:extLst>
          </p:cNvPr>
          <p:cNvSpPr txBox="1"/>
          <p:nvPr/>
        </p:nvSpPr>
        <p:spPr>
          <a:xfrm>
            <a:off x="98254" y="4587167"/>
            <a:ext cx="2449451" cy="584775"/>
          </a:xfrm>
          <a:prstGeom prst="rect">
            <a:avLst/>
          </a:prstGeom>
          <a:noFill/>
        </p:spPr>
        <p:txBody>
          <a:bodyPr wrap="square">
            <a:spAutoFit/>
          </a:bodyPr>
          <a:lstStyle/>
          <a:p>
            <a:pPr algn="ctr"/>
            <a:r>
              <a:rPr kumimoji="1" lang="ja-JP" altLang="en-US" sz="1600" dirty="0">
                <a:solidFill>
                  <a:schemeClr val="tx1"/>
                </a:solidFill>
                <a:latin typeface="+mj-ea"/>
                <a:ea typeface="+mj-ea"/>
              </a:rPr>
              <a:t>各ライブラリの</a:t>
            </a:r>
            <a:br>
              <a:rPr kumimoji="1" lang="en-US" altLang="ja-JP" sz="1600" dirty="0">
                <a:solidFill>
                  <a:schemeClr val="tx1"/>
                </a:solidFill>
                <a:latin typeface="+mj-ea"/>
                <a:ea typeface="+mj-ea"/>
              </a:rPr>
            </a:br>
            <a:r>
              <a:rPr kumimoji="1" lang="ja-JP" altLang="en-US" sz="1600" dirty="0">
                <a:solidFill>
                  <a:schemeClr val="tx1"/>
                </a:solidFill>
                <a:latin typeface="+mj-ea"/>
                <a:ea typeface="+mj-ea"/>
              </a:rPr>
              <a:t>利用可能バージョン</a:t>
            </a:r>
            <a:endParaRPr kumimoji="1" lang="en-US" altLang="ja-JP" sz="1600" dirty="0">
              <a:solidFill>
                <a:schemeClr val="tx1"/>
              </a:solidFill>
              <a:latin typeface="+mj-ea"/>
              <a:ea typeface="+mj-ea"/>
            </a:endParaRPr>
          </a:p>
        </p:txBody>
      </p:sp>
      <p:cxnSp>
        <p:nvCxnSpPr>
          <p:cNvPr id="267" name="コネクタ: カギ線 266">
            <a:extLst>
              <a:ext uri="{FF2B5EF4-FFF2-40B4-BE49-F238E27FC236}">
                <a16:creationId xmlns:a16="http://schemas.microsoft.com/office/drawing/2014/main" id="{9F886A18-C9F6-472B-4061-4AD2351359DC}"/>
              </a:ext>
            </a:extLst>
          </p:cNvPr>
          <p:cNvCxnSpPr>
            <a:cxnSpLocks/>
            <a:stCxn id="42" idx="0"/>
            <a:endCxn id="55" idx="2"/>
          </p:cNvCxnSpPr>
          <p:nvPr/>
        </p:nvCxnSpPr>
        <p:spPr>
          <a:xfrm flipV="1">
            <a:off x="1774027" y="3195736"/>
            <a:ext cx="1816745" cy="898013"/>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271" name="グループ化 270">
            <a:extLst>
              <a:ext uri="{FF2B5EF4-FFF2-40B4-BE49-F238E27FC236}">
                <a16:creationId xmlns:a16="http://schemas.microsoft.com/office/drawing/2014/main" id="{61B35E09-749C-5CF4-859B-DCCCBA55A334}"/>
              </a:ext>
            </a:extLst>
          </p:cNvPr>
          <p:cNvGrpSpPr/>
          <p:nvPr/>
        </p:nvGrpSpPr>
        <p:grpSpPr>
          <a:xfrm>
            <a:off x="536236" y="5249404"/>
            <a:ext cx="1248934" cy="1011913"/>
            <a:chOff x="684253" y="4701913"/>
            <a:chExt cx="1248934" cy="1011913"/>
          </a:xfrm>
          <a:solidFill>
            <a:schemeClr val="accent3">
              <a:lumMod val="40000"/>
              <a:lumOff val="60000"/>
            </a:schemeClr>
          </a:solidFill>
        </p:grpSpPr>
        <p:grpSp>
          <p:nvGrpSpPr>
            <p:cNvPr id="272" name="グループ化 271">
              <a:extLst>
                <a:ext uri="{FF2B5EF4-FFF2-40B4-BE49-F238E27FC236}">
                  <a16:creationId xmlns:a16="http://schemas.microsoft.com/office/drawing/2014/main" id="{BC7928A0-45B2-E659-FA40-BB15D400DCA6}"/>
                </a:ext>
              </a:extLst>
            </p:cNvPr>
            <p:cNvGrpSpPr/>
            <p:nvPr/>
          </p:nvGrpSpPr>
          <p:grpSpPr>
            <a:xfrm>
              <a:off x="684253" y="4701913"/>
              <a:ext cx="888934" cy="831913"/>
              <a:chOff x="3007559" y="3780000"/>
              <a:chExt cx="888934" cy="831913"/>
            </a:xfrm>
            <a:grpFill/>
          </p:grpSpPr>
          <p:sp>
            <p:nvSpPr>
              <p:cNvPr id="285" name="四角形: 1 つの角を切り取る 284">
                <a:extLst>
                  <a:ext uri="{FF2B5EF4-FFF2-40B4-BE49-F238E27FC236}">
                    <a16:creationId xmlns:a16="http://schemas.microsoft.com/office/drawing/2014/main" id="{D4C0ED8D-9A98-3E4E-40F3-71F47E3D0F78}"/>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86" name="直線コネクタ 285">
                <a:extLst>
                  <a:ext uri="{FF2B5EF4-FFF2-40B4-BE49-F238E27FC236}">
                    <a16:creationId xmlns:a16="http://schemas.microsoft.com/office/drawing/2014/main" id="{0B308D4F-847F-8A3D-A269-62EEDD5AFE06}"/>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7" name="直線コネクタ 286">
                <a:extLst>
                  <a:ext uri="{FF2B5EF4-FFF2-40B4-BE49-F238E27FC236}">
                    <a16:creationId xmlns:a16="http://schemas.microsoft.com/office/drawing/2014/main" id="{F11BE4BB-753C-2CDB-03C7-5E3C687A4DCF}"/>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8" name="直線コネクタ 287">
                <a:extLst>
                  <a:ext uri="{FF2B5EF4-FFF2-40B4-BE49-F238E27FC236}">
                    <a16:creationId xmlns:a16="http://schemas.microsoft.com/office/drawing/2014/main" id="{D6BA6FB6-A1CA-5E30-7EEA-88106A414B86}"/>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9" name="直線コネクタ 288">
                <a:extLst>
                  <a:ext uri="{FF2B5EF4-FFF2-40B4-BE49-F238E27FC236}">
                    <a16:creationId xmlns:a16="http://schemas.microsoft.com/office/drawing/2014/main" id="{59FA5685-01B4-5CB0-1884-1F09404F9FDC}"/>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273" name="グループ化 272">
              <a:extLst>
                <a:ext uri="{FF2B5EF4-FFF2-40B4-BE49-F238E27FC236}">
                  <a16:creationId xmlns:a16="http://schemas.microsoft.com/office/drawing/2014/main" id="{D2E71486-C84A-769F-7E3D-F2ACA31EBC15}"/>
                </a:ext>
              </a:extLst>
            </p:cNvPr>
            <p:cNvGrpSpPr/>
            <p:nvPr/>
          </p:nvGrpSpPr>
          <p:grpSpPr>
            <a:xfrm>
              <a:off x="864253" y="4791913"/>
              <a:ext cx="888934" cy="831913"/>
              <a:chOff x="3007559" y="3780000"/>
              <a:chExt cx="888934" cy="831913"/>
            </a:xfrm>
            <a:grpFill/>
          </p:grpSpPr>
          <p:sp>
            <p:nvSpPr>
              <p:cNvPr id="280" name="四角形: 1 つの角を切り取る 279">
                <a:extLst>
                  <a:ext uri="{FF2B5EF4-FFF2-40B4-BE49-F238E27FC236}">
                    <a16:creationId xmlns:a16="http://schemas.microsoft.com/office/drawing/2014/main" id="{79FA3468-A2A2-15C2-B759-315AB93AC422}"/>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81" name="直線コネクタ 280">
                <a:extLst>
                  <a:ext uri="{FF2B5EF4-FFF2-40B4-BE49-F238E27FC236}">
                    <a16:creationId xmlns:a16="http://schemas.microsoft.com/office/drawing/2014/main" id="{6DDD1406-6C2C-32FB-9E70-82F9879C9047}"/>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2" name="直線コネクタ 281">
                <a:extLst>
                  <a:ext uri="{FF2B5EF4-FFF2-40B4-BE49-F238E27FC236}">
                    <a16:creationId xmlns:a16="http://schemas.microsoft.com/office/drawing/2014/main" id="{A6A5BA61-28A9-B3A2-321D-A4078F001B9D}"/>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3" name="直線コネクタ 282">
                <a:extLst>
                  <a:ext uri="{FF2B5EF4-FFF2-40B4-BE49-F238E27FC236}">
                    <a16:creationId xmlns:a16="http://schemas.microsoft.com/office/drawing/2014/main" id="{28FDBAD4-93CD-C786-541E-9B9A9C7AE9D8}"/>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4" name="直線コネクタ 283">
                <a:extLst>
                  <a:ext uri="{FF2B5EF4-FFF2-40B4-BE49-F238E27FC236}">
                    <a16:creationId xmlns:a16="http://schemas.microsoft.com/office/drawing/2014/main" id="{7D87BAC1-70DE-6D6B-8250-E6799A0DC6C7}"/>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274" name="グループ化 273">
              <a:extLst>
                <a:ext uri="{FF2B5EF4-FFF2-40B4-BE49-F238E27FC236}">
                  <a16:creationId xmlns:a16="http://schemas.microsoft.com/office/drawing/2014/main" id="{232EEA69-3C51-12C5-647E-A1BBA1EB03F7}"/>
                </a:ext>
              </a:extLst>
            </p:cNvPr>
            <p:cNvGrpSpPr/>
            <p:nvPr/>
          </p:nvGrpSpPr>
          <p:grpSpPr>
            <a:xfrm>
              <a:off x="1044253" y="4881913"/>
              <a:ext cx="888934" cy="831913"/>
              <a:chOff x="3007559" y="3780000"/>
              <a:chExt cx="888934" cy="831913"/>
            </a:xfrm>
            <a:grpFill/>
          </p:grpSpPr>
          <p:sp>
            <p:nvSpPr>
              <p:cNvPr id="275" name="四角形: 1 つの角を切り取る 274">
                <a:extLst>
                  <a:ext uri="{FF2B5EF4-FFF2-40B4-BE49-F238E27FC236}">
                    <a16:creationId xmlns:a16="http://schemas.microsoft.com/office/drawing/2014/main" id="{68B14BB6-9693-FBE2-61F3-2968A0C27159}"/>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76" name="直線コネクタ 275">
                <a:extLst>
                  <a:ext uri="{FF2B5EF4-FFF2-40B4-BE49-F238E27FC236}">
                    <a16:creationId xmlns:a16="http://schemas.microsoft.com/office/drawing/2014/main" id="{687EB17B-E663-4227-40E1-EC6194617789}"/>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77" name="直線コネクタ 276">
                <a:extLst>
                  <a:ext uri="{FF2B5EF4-FFF2-40B4-BE49-F238E27FC236}">
                    <a16:creationId xmlns:a16="http://schemas.microsoft.com/office/drawing/2014/main" id="{F0AA688C-3002-44A8-4727-DB9CBB51A3B2}"/>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78" name="直線コネクタ 277">
                <a:extLst>
                  <a:ext uri="{FF2B5EF4-FFF2-40B4-BE49-F238E27FC236}">
                    <a16:creationId xmlns:a16="http://schemas.microsoft.com/office/drawing/2014/main" id="{3B4288D1-32BD-8A10-030B-A6596CD5EE83}"/>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79" name="直線コネクタ 278">
                <a:extLst>
                  <a:ext uri="{FF2B5EF4-FFF2-40B4-BE49-F238E27FC236}">
                    <a16:creationId xmlns:a16="http://schemas.microsoft.com/office/drawing/2014/main" id="{AAE169C2-6247-56DD-12EC-4E2EE64F0045}"/>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grpSp>
        <p:nvGrpSpPr>
          <p:cNvPr id="4" name="グループ化 3">
            <a:extLst>
              <a:ext uri="{FF2B5EF4-FFF2-40B4-BE49-F238E27FC236}">
                <a16:creationId xmlns:a16="http://schemas.microsoft.com/office/drawing/2014/main" id="{5C8EA52F-0FB2-AE38-BDE6-BBF55CCCF73C}"/>
              </a:ext>
            </a:extLst>
          </p:cNvPr>
          <p:cNvGrpSpPr/>
          <p:nvPr/>
        </p:nvGrpSpPr>
        <p:grpSpPr>
          <a:xfrm>
            <a:off x="504386" y="3450084"/>
            <a:ext cx="1269641" cy="1059621"/>
            <a:chOff x="2414403" y="4095734"/>
            <a:chExt cx="1269641" cy="1059621"/>
          </a:xfrm>
          <a:solidFill>
            <a:schemeClr val="accent3">
              <a:lumMod val="40000"/>
              <a:lumOff val="60000"/>
            </a:schemeClr>
          </a:solidFill>
        </p:grpSpPr>
        <p:grpSp>
          <p:nvGrpSpPr>
            <p:cNvPr id="5" name="グループ化 4">
              <a:extLst>
                <a:ext uri="{FF2B5EF4-FFF2-40B4-BE49-F238E27FC236}">
                  <a16:creationId xmlns:a16="http://schemas.microsoft.com/office/drawing/2014/main" id="{10E50CD6-2995-F942-E8A3-6DE5BA113FD8}"/>
                </a:ext>
              </a:extLst>
            </p:cNvPr>
            <p:cNvGrpSpPr/>
            <p:nvPr/>
          </p:nvGrpSpPr>
          <p:grpSpPr>
            <a:xfrm>
              <a:off x="2414403" y="4095734"/>
              <a:ext cx="888934" cy="831913"/>
              <a:chOff x="2414403" y="4095734"/>
              <a:chExt cx="888934" cy="831913"/>
            </a:xfrm>
            <a:grpFill/>
          </p:grpSpPr>
          <p:sp>
            <p:nvSpPr>
              <p:cNvPr id="52" name="四角形: 1 つの角を切り取る 51">
                <a:extLst>
                  <a:ext uri="{FF2B5EF4-FFF2-40B4-BE49-F238E27FC236}">
                    <a16:creationId xmlns:a16="http://schemas.microsoft.com/office/drawing/2014/main" id="{188C58C8-6EC8-A6CE-1945-BDB7BC468E32}"/>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9CC8F7B0-A053-9A5C-8346-AB88FFF319F3}"/>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54" name="直線コネクタ 53">
                <a:extLst>
                  <a:ext uri="{FF2B5EF4-FFF2-40B4-BE49-F238E27FC236}">
                    <a16:creationId xmlns:a16="http://schemas.microsoft.com/office/drawing/2014/main" id="{754937D7-D654-C833-B6C7-28754670296F}"/>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7" name="直線コネクタ 56">
                <a:extLst>
                  <a:ext uri="{FF2B5EF4-FFF2-40B4-BE49-F238E27FC236}">
                    <a16:creationId xmlns:a16="http://schemas.microsoft.com/office/drawing/2014/main" id="{C68AA182-CF88-4D14-F337-43B8723801C0}"/>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AFECCECC-5374-53AB-83F5-AB494D4C3E1F}"/>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39" name="グループ化 38">
              <a:extLst>
                <a:ext uri="{FF2B5EF4-FFF2-40B4-BE49-F238E27FC236}">
                  <a16:creationId xmlns:a16="http://schemas.microsoft.com/office/drawing/2014/main" id="{22D15C7E-8C4F-D805-7DBA-E45E725F1C87}"/>
                </a:ext>
              </a:extLst>
            </p:cNvPr>
            <p:cNvGrpSpPr/>
            <p:nvPr/>
          </p:nvGrpSpPr>
          <p:grpSpPr>
            <a:xfrm>
              <a:off x="2582260" y="4214216"/>
              <a:ext cx="888934" cy="831913"/>
              <a:chOff x="2414403" y="4095734"/>
              <a:chExt cx="888934" cy="831913"/>
            </a:xfrm>
            <a:grpFill/>
          </p:grpSpPr>
          <p:sp>
            <p:nvSpPr>
              <p:cNvPr id="47" name="四角形: 1 つの角を切り取る 46">
                <a:extLst>
                  <a:ext uri="{FF2B5EF4-FFF2-40B4-BE49-F238E27FC236}">
                    <a16:creationId xmlns:a16="http://schemas.microsoft.com/office/drawing/2014/main" id="{30D2FB3C-0A79-7572-2A9B-212CFF54119D}"/>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8" name="テキスト ボックス 47">
                <a:extLst>
                  <a:ext uri="{FF2B5EF4-FFF2-40B4-BE49-F238E27FC236}">
                    <a16:creationId xmlns:a16="http://schemas.microsoft.com/office/drawing/2014/main" id="{3CC7BE1F-132E-4543-75BA-684736EB8EB8}"/>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49" name="直線コネクタ 48">
                <a:extLst>
                  <a:ext uri="{FF2B5EF4-FFF2-40B4-BE49-F238E27FC236}">
                    <a16:creationId xmlns:a16="http://schemas.microsoft.com/office/drawing/2014/main" id="{2B59069F-E1C6-D6B7-22E0-AE44CBAD7DE6}"/>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0" name="直線コネクタ 49">
                <a:extLst>
                  <a:ext uri="{FF2B5EF4-FFF2-40B4-BE49-F238E27FC236}">
                    <a16:creationId xmlns:a16="http://schemas.microsoft.com/office/drawing/2014/main" id="{06725ACF-CC4B-26C5-1C81-8ACE689F292B}"/>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1" name="直線コネクタ 50">
                <a:extLst>
                  <a:ext uri="{FF2B5EF4-FFF2-40B4-BE49-F238E27FC236}">
                    <a16:creationId xmlns:a16="http://schemas.microsoft.com/office/drawing/2014/main" id="{C1B2C6AA-54BC-31A8-69DC-BB7FCB440D83}"/>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40" name="グループ化 39">
              <a:extLst>
                <a:ext uri="{FF2B5EF4-FFF2-40B4-BE49-F238E27FC236}">
                  <a16:creationId xmlns:a16="http://schemas.microsoft.com/office/drawing/2014/main" id="{D1028502-2B93-DB28-158B-45673AF1B64F}"/>
                </a:ext>
              </a:extLst>
            </p:cNvPr>
            <p:cNvGrpSpPr/>
            <p:nvPr/>
          </p:nvGrpSpPr>
          <p:grpSpPr>
            <a:xfrm>
              <a:off x="2795110" y="4323442"/>
              <a:ext cx="888934" cy="831913"/>
              <a:chOff x="2414403" y="4095734"/>
              <a:chExt cx="888934" cy="831913"/>
            </a:xfrm>
            <a:grpFill/>
          </p:grpSpPr>
          <p:sp>
            <p:nvSpPr>
              <p:cNvPr id="42" name="四角形: 1 つの角を切り取る 41">
                <a:extLst>
                  <a:ext uri="{FF2B5EF4-FFF2-40B4-BE49-F238E27FC236}">
                    <a16:creationId xmlns:a16="http://schemas.microsoft.com/office/drawing/2014/main" id="{24C48EEF-85D6-0622-E761-6E1C6893D0A3}"/>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07820C7C-BBE3-940C-6748-080AAE945300}"/>
                  </a:ext>
                </a:extLst>
              </p:cNvPr>
              <p:cNvSpPr txBox="1"/>
              <p:nvPr/>
            </p:nvSpPr>
            <p:spPr>
              <a:xfrm>
                <a:off x="2631786" y="4105394"/>
                <a:ext cx="513154" cy="369332"/>
              </a:xfrm>
              <a:prstGeom prst="rect">
                <a:avLst/>
              </a:prstGeom>
              <a:noFill/>
            </p:spPr>
            <p:txBody>
              <a:bodyPr wrap="none" rtlCol="0">
                <a:spAutoFit/>
              </a:bodyPr>
              <a:lstStyle/>
              <a:p>
                <a:r>
                  <a:rPr kumimoji="1" lang="en-US" altLang="ja-JP" dirty="0"/>
                  <a:t>Ver</a:t>
                </a:r>
                <a:endParaRPr kumimoji="1" lang="ja-JP" altLang="en-US" dirty="0"/>
              </a:p>
            </p:txBody>
          </p:sp>
          <p:cxnSp>
            <p:nvCxnSpPr>
              <p:cNvPr id="44" name="直線コネクタ 43">
                <a:extLst>
                  <a:ext uri="{FF2B5EF4-FFF2-40B4-BE49-F238E27FC236}">
                    <a16:creationId xmlns:a16="http://schemas.microsoft.com/office/drawing/2014/main" id="{BF9AF7E9-C06C-2E31-5D4A-519A0E50A8F0}"/>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C1C32789-536A-0F49-3F41-096B6DF58C62}"/>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2250B77C-CD8C-AB77-03A4-841B8DF1D8C3}"/>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sp>
        <p:nvSpPr>
          <p:cNvPr id="59" name="正方形/長方形 58">
            <a:extLst>
              <a:ext uri="{FF2B5EF4-FFF2-40B4-BE49-F238E27FC236}">
                <a16:creationId xmlns:a16="http://schemas.microsoft.com/office/drawing/2014/main" id="{1C35DEC2-3370-8E1B-E166-8BD20CBEE343}"/>
              </a:ext>
            </a:extLst>
          </p:cNvPr>
          <p:cNvSpPr/>
          <p:nvPr/>
        </p:nvSpPr>
        <p:spPr>
          <a:xfrm>
            <a:off x="10346003" y="1786496"/>
            <a:ext cx="914400" cy="360000"/>
          </a:xfrm>
          <a:prstGeom prst="rect">
            <a:avLst/>
          </a:prstGeom>
          <a:solidFill>
            <a:schemeClr val="accent3">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2" name="テキスト ボックス 61">
            <a:extLst>
              <a:ext uri="{FF2B5EF4-FFF2-40B4-BE49-F238E27FC236}">
                <a16:creationId xmlns:a16="http://schemas.microsoft.com/office/drawing/2014/main" id="{4C0D7D27-D82B-3C7E-291A-BEAB7CCFE8E4}"/>
              </a:ext>
            </a:extLst>
          </p:cNvPr>
          <p:cNvSpPr txBox="1"/>
          <p:nvPr/>
        </p:nvSpPr>
        <p:spPr>
          <a:xfrm>
            <a:off x="11260178" y="1734897"/>
            <a:ext cx="867545" cy="461665"/>
          </a:xfrm>
          <a:prstGeom prst="rect">
            <a:avLst/>
          </a:prstGeom>
          <a:noFill/>
        </p:spPr>
        <p:txBody>
          <a:bodyPr wrap="none" rtlCol="0">
            <a:spAutoFit/>
          </a:bodyPr>
          <a:lstStyle/>
          <a:p>
            <a:r>
              <a:rPr kumimoji="1" lang="en-US" altLang="ja-JP" sz="2400" dirty="0"/>
              <a:t>:</a:t>
            </a:r>
            <a:r>
              <a:rPr kumimoji="1" lang="ja-JP" altLang="en-US" sz="2400" dirty="0"/>
              <a:t>入力</a:t>
            </a:r>
          </a:p>
        </p:txBody>
      </p:sp>
      <p:sp>
        <p:nvSpPr>
          <p:cNvPr id="63" name="正方形/長方形 62">
            <a:extLst>
              <a:ext uri="{FF2B5EF4-FFF2-40B4-BE49-F238E27FC236}">
                <a16:creationId xmlns:a16="http://schemas.microsoft.com/office/drawing/2014/main" id="{8014C372-F9F8-FABA-A5C8-B3BA3B9D8E3B}"/>
              </a:ext>
            </a:extLst>
          </p:cNvPr>
          <p:cNvSpPr/>
          <p:nvPr/>
        </p:nvSpPr>
        <p:spPr>
          <a:xfrm>
            <a:off x="10341787" y="2366005"/>
            <a:ext cx="914400" cy="360000"/>
          </a:xfrm>
          <a:prstGeom prst="rect">
            <a:avLst/>
          </a:prstGeom>
          <a:solidFill>
            <a:srgbClr val="E0F8E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4" name="テキスト ボックス 63">
            <a:extLst>
              <a:ext uri="{FF2B5EF4-FFF2-40B4-BE49-F238E27FC236}">
                <a16:creationId xmlns:a16="http://schemas.microsoft.com/office/drawing/2014/main" id="{D77E663E-BEE9-C39A-91B9-07AC63B27A67}"/>
              </a:ext>
            </a:extLst>
          </p:cNvPr>
          <p:cNvSpPr txBox="1"/>
          <p:nvPr/>
        </p:nvSpPr>
        <p:spPr>
          <a:xfrm>
            <a:off x="11255962" y="2314406"/>
            <a:ext cx="867545" cy="461665"/>
          </a:xfrm>
          <a:prstGeom prst="rect">
            <a:avLst/>
          </a:prstGeom>
          <a:noFill/>
        </p:spPr>
        <p:txBody>
          <a:bodyPr wrap="none" rtlCol="0">
            <a:spAutoFit/>
          </a:bodyPr>
          <a:lstStyle/>
          <a:p>
            <a:r>
              <a:rPr kumimoji="1" lang="en-US" altLang="ja-JP" sz="2400" dirty="0"/>
              <a:t>:</a:t>
            </a:r>
            <a:r>
              <a:rPr kumimoji="1" lang="ja-JP" altLang="en-US" sz="2400" dirty="0"/>
              <a:t>処理</a:t>
            </a:r>
          </a:p>
        </p:txBody>
      </p:sp>
      <p:sp>
        <p:nvSpPr>
          <p:cNvPr id="60" name="スライド番号プレースホルダー 59">
            <a:extLst>
              <a:ext uri="{FF2B5EF4-FFF2-40B4-BE49-F238E27FC236}">
                <a16:creationId xmlns:a16="http://schemas.microsoft.com/office/drawing/2014/main" id="{01F15D29-E07E-B31A-9DBD-46B823F4FC48}"/>
              </a:ext>
            </a:extLst>
          </p:cNvPr>
          <p:cNvSpPr>
            <a:spLocks noGrp="1"/>
          </p:cNvSpPr>
          <p:nvPr>
            <p:ph type="sldNum" sz="quarter" idx="12"/>
          </p:nvPr>
        </p:nvSpPr>
        <p:spPr/>
        <p:txBody>
          <a:bodyPr/>
          <a:lstStyle/>
          <a:p>
            <a:fld id="{551EBEEC-6B4F-46BB-A9ED-1DC96FDC3EDD}" type="slidenum">
              <a:rPr kumimoji="1" lang="ja-JP" altLang="en-US" smtClean="0"/>
              <a:t>14</a:t>
            </a:fld>
            <a:endParaRPr kumimoji="1" lang="ja-JP" altLang="en-US"/>
          </a:p>
        </p:txBody>
      </p:sp>
    </p:spTree>
    <p:extLst>
      <p:ext uri="{BB962C8B-B14F-4D97-AF65-F5344CB8AC3E}">
        <p14:creationId xmlns:p14="http://schemas.microsoft.com/office/powerpoint/2010/main" val="2748506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52A93C-BAC0-B25B-C3EC-10A8FC97FB35}"/>
              </a:ext>
            </a:extLst>
          </p:cNvPr>
          <p:cNvSpPr>
            <a:spLocks noGrp="1"/>
          </p:cNvSpPr>
          <p:nvPr>
            <p:ph type="title"/>
          </p:nvPr>
        </p:nvSpPr>
        <p:spPr/>
        <p:txBody>
          <a:bodyPr/>
          <a:lstStyle/>
          <a:p>
            <a:r>
              <a:rPr lang="ja-JP" altLang="en-US" dirty="0"/>
              <a:t>前処理</a:t>
            </a:r>
            <a:r>
              <a:rPr lang="en-US" altLang="ja-JP" dirty="0"/>
              <a:t>1</a:t>
            </a:r>
            <a:r>
              <a:rPr lang="ja-JP" altLang="en-US" dirty="0"/>
              <a:t>　プラグイン互換性評価：概要</a:t>
            </a:r>
            <a:endParaRPr kumimoji="1" lang="ja-JP" altLang="en-US" dirty="0"/>
          </a:p>
        </p:txBody>
      </p:sp>
      <p:sp>
        <p:nvSpPr>
          <p:cNvPr id="3" name="コンテンツ プレースホルダー 2">
            <a:extLst>
              <a:ext uri="{FF2B5EF4-FFF2-40B4-BE49-F238E27FC236}">
                <a16:creationId xmlns:a16="http://schemas.microsoft.com/office/drawing/2014/main" id="{5DBA5EAE-D32C-2B7B-08B4-746A527608D5}"/>
              </a:ext>
            </a:extLst>
          </p:cNvPr>
          <p:cNvSpPr>
            <a:spLocks noGrp="1"/>
          </p:cNvSpPr>
          <p:nvPr>
            <p:ph idx="1"/>
          </p:nvPr>
        </p:nvSpPr>
        <p:spPr/>
        <p:txBody>
          <a:bodyPr/>
          <a:lstStyle/>
          <a:p>
            <a:pPr>
              <a:buNone/>
            </a:pPr>
            <a:r>
              <a:rPr lang="ja-JP" altLang="en-US" dirty="0"/>
              <a:t>依存関係のあるプラグインとライブラリ間の各バージョンについて</a:t>
            </a:r>
            <a:br>
              <a:rPr lang="en-US" altLang="ja-JP" dirty="0"/>
            </a:br>
            <a:r>
              <a:rPr lang="ja-JP" altLang="en-US" dirty="0"/>
              <a:t>総当たりでスコア</a:t>
            </a:r>
            <a:r>
              <a:rPr lang="en-US" altLang="ja-JP" dirty="0"/>
              <a:t>(</a:t>
            </a:r>
            <a:r>
              <a:rPr lang="ja-JP" altLang="en-US" dirty="0"/>
              <a:t>互換性評価値</a:t>
            </a:r>
            <a:r>
              <a:rPr lang="en-US" altLang="ja-JP" dirty="0"/>
              <a:t>)</a:t>
            </a:r>
            <a:r>
              <a:rPr lang="ja-JP" altLang="en-US" dirty="0"/>
              <a:t>を求めて</a:t>
            </a:r>
            <a:r>
              <a:rPr lang="en-US" altLang="ja-JP" dirty="0"/>
              <a:t>DB</a:t>
            </a:r>
            <a:r>
              <a:rPr lang="ja-JP" altLang="en-US" dirty="0"/>
              <a:t>に保存</a:t>
            </a: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endParaRPr lang="en-US" altLang="ja-JP" dirty="0"/>
          </a:p>
          <a:p>
            <a:endParaRPr lang="en-US" altLang="ja-JP" dirty="0"/>
          </a:p>
          <a:p>
            <a:pPr>
              <a:buNone/>
            </a:pPr>
            <a:endParaRPr lang="en-US" altLang="ja-JP" dirty="0"/>
          </a:p>
        </p:txBody>
      </p:sp>
      <p:grpSp>
        <p:nvGrpSpPr>
          <p:cNvPr id="4" name="グループ化 3">
            <a:extLst>
              <a:ext uri="{FF2B5EF4-FFF2-40B4-BE49-F238E27FC236}">
                <a16:creationId xmlns:a16="http://schemas.microsoft.com/office/drawing/2014/main" id="{8F3901AB-B661-40B1-E47F-78E4D278F872}"/>
              </a:ext>
            </a:extLst>
          </p:cNvPr>
          <p:cNvGrpSpPr/>
          <p:nvPr/>
        </p:nvGrpSpPr>
        <p:grpSpPr>
          <a:xfrm>
            <a:off x="8679883" y="3667024"/>
            <a:ext cx="912410" cy="1101315"/>
            <a:chOff x="5330130" y="3546613"/>
            <a:chExt cx="912410" cy="1101315"/>
          </a:xfrm>
        </p:grpSpPr>
        <p:sp>
          <p:nvSpPr>
            <p:cNvPr id="5" name="フローチャート: 磁気ディスク 4">
              <a:extLst>
                <a:ext uri="{FF2B5EF4-FFF2-40B4-BE49-F238E27FC236}">
                  <a16:creationId xmlns:a16="http://schemas.microsoft.com/office/drawing/2014/main" id="{0FC9ABE3-538C-B8A6-63E9-6F4C83F319C8}"/>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フローチャート: 磁気ディスク 5">
              <a:extLst>
                <a:ext uri="{FF2B5EF4-FFF2-40B4-BE49-F238E27FC236}">
                  <a16:creationId xmlns:a16="http://schemas.microsoft.com/office/drawing/2014/main" id="{A3C459D2-842B-6A2F-C32B-5E3EF6BB3C60}"/>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フローチャート: 磁気ディスク 6">
              <a:extLst>
                <a:ext uri="{FF2B5EF4-FFF2-40B4-BE49-F238E27FC236}">
                  <a16:creationId xmlns:a16="http://schemas.microsoft.com/office/drawing/2014/main" id="{D0A20229-AE88-8F05-9489-434907FF49A8}"/>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8" name="テキスト ボックス 7">
            <a:extLst>
              <a:ext uri="{FF2B5EF4-FFF2-40B4-BE49-F238E27FC236}">
                <a16:creationId xmlns:a16="http://schemas.microsoft.com/office/drawing/2014/main" id="{13D62292-9B0D-4D22-B692-0923FFEDAC24}"/>
              </a:ext>
            </a:extLst>
          </p:cNvPr>
          <p:cNvSpPr txBox="1"/>
          <p:nvPr/>
        </p:nvSpPr>
        <p:spPr>
          <a:xfrm>
            <a:off x="8275893" y="4805708"/>
            <a:ext cx="1720388" cy="400110"/>
          </a:xfrm>
          <a:prstGeom prst="rect">
            <a:avLst/>
          </a:prstGeom>
          <a:noFill/>
        </p:spPr>
        <p:txBody>
          <a:bodyPr wrap="square">
            <a:spAutoFit/>
          </a:bodyPr>
          <a:lstStyle/>
          <a:p>
            <a:pPr algn="ctr"/>
            <a:r>
              <a:rPr kumimoji="1" lang="ja-JP" altLang="en-US" sz="2000" dirty="0">
                <a:solidFill>
                  <a:schemeClr val="tx1"/>
                </a:solidFill>
                <a:latin typeface="+mj-ea"/>
                <a:ea typeface="+mj-ea"/>
              </a:rPr>
              <a:t>データベース</a:t>
            </a:r>
            <a:endParaRPr kumimoji="1" lang="en-US" altLang="ja-JP" sz="2000" dirty="0">
              <a:solidFill>
                <a:schemeClr val="tx1"/>
              </a:solidFill>
              <a:latin typeface="+mj-ea"/>
              <a:ea typeface="+mj-ea"/>
            </a:endParaRPr>
          </a:p>
        </p:txBody>
      </p:sp>
      <p:sp>
        <p:nvSpPr>
          <p:cNvPr id="9" name="正方形/長方形 8">
            <a:extLst>
              <a:ext uri="{FF2B5EF4-FFF2-40B4-BE49-F238E27FC236}">
                <a16:creationId xmlns:a16="http://schemas.microsoft.com/office/drawing/2014/main" id="{8A5A3D76-ACED-3C76-2B8E-46735B163A22}"/>
              </a:ext>
            </a:extLst>
          </p:cNvPr>
          <p:cNvSpPr/>
          <p:nvPr/>
        </p:nvSpPr>
        <p:spPr>
          <a:xfrm>
            <a:off x="5472055" y="3737124"/>
            <a:ext cx="1582998" cy="976331"/>
          </a:xfrm>
          <a:prstGeom prst="rect">
            <a:avLst/>
          </a:prstGeom>
          <a:solidFill>
            <a:srgbClr val="E0F8ED"/>
          </a:solidFill>
          <a:ln w="381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1</a:t>
            </a:r>
          </a:p>
          <a:p>
            <a:pPr algn="ctr"/>
            <a:r>
              <a:rPr lang="ja-JP" altLang="en-US" dirty="0"/>
              <a:t>プラグイン</a:t>
            </a:r>
            <a:endParaRPr lang="en-US" altLang="ja-JP" dirty="0"/>
          </a:p>
          <a:p>
            <a:pPr algn="ctr"/>
            <a:r>
              <a:rPr kumimoji="1" lang="ja-JP" altLang="en-US" dirty="0"/>
              <a:t>互換性判定</a:t>
            </a:r>
          </a:p>
        </p:txBody>
      </p:sp>
      <p:sp>
        <p:nvSpPr>
          <p:cNvPr id="11" name="テキスト ボックス 10">
            <a:extLst>
              <a:ext uri="{FF2B5EF4-FFF2-40B4-BE49-F238E27FC236}">
                <a16:creationId xmlns:a16="http://schemas.microsoft.com/office/drawing/2014/main" id="{AD522B00-8A67-97D2-BC82-D6FED71FC5EA}"/>
              </a:ext>
            </a:extLst>
          </p:cNvPr>
          <p:cNvSpPr txBox="1"/>
          <p:nvPr/>
        </p:nvSpPr>
        <p:spPr>
          <a:xfrm>
            <a:off x="2423510" y="3826419"/>
            <a:ext cx="2449451" cy="369332"/>
          </a:xfrm>
          <a:prstGeom prst="rect">
            <a:avLst/>
          </a:prstGeom>
          <a:noFill/>
        </p:spPr>
        <p:txBody>
          <a:bodyPr wrap="square">
            <a:spAutoFit/>
          </a:bodyPr>
          <a:lstStyle/>
          <a:p>
            <a:pPr algn="ctr"/>
            <a:r>
              <a:rPr kumimoji="1" lang="ja-JP" altLang="en-US" dirty="0">
                <a:solidFill>
                  <a:schemeClr val="tx1"/>
                </a:solidFill>
                <a:latin typeface="+mj-ea"/>
                <a:ea typeface="+mj-ea"/>
              </a:rPr>
              <a:t>各プラグイン</a:t>
            </a:r>
            <a:r>
              <a:rPr kumimoji="1" lang="en-US" altLang="ja-JP" dirty="0" err="1">
                <a:solidFill>
                  <a:schemeClr val="tx1"/>
                </a:solidFill>
                <a:latin typeface="+mj-ea"/>
                <a:ea typeface="+mj-ea"/>
              </a:rPr>
              <a:t>Gemfile</a:t>
            </a:r>
            <a:endParaRPr kumimoji="1" lang="en-US" altLang="ja-JP" dirty="0">
              <a:solidFill>
                <a:schemeClr val="tx1"/>
              </a:solidFill>
              <a:latin typeface="+mj-ea"/>
              <a:ea typeface="+mj-ea"/>
            </a:endParaRPr>
          </a:p>
        </p:txBody>
      </p:sp>
      <p:sp>
        <p:nvSpPr>
          <p:cNvPr id="38" name="テキスト ボックス 37">
            <a:extLst>
              <a:ext uri="{FF2B5EF4-FFF2-40B4-BE49-F238E27FC236}">
                <a16:creationId xmlns:a16="http://schemas.microsoft.com/office/drawing/2014/main" id="{EFD8C9FF-276B-B2B8-C9F0-725BF8846326}"/>
              </a:ext>
            </a:extLst>
          </p:cNvPr>
          <p:cNvSpPr txBox="1"/>
          <p:nvPr/>
        </p:nvSpPr>
        <p:spPr>
          <a:xfrm>
            <a:off x="2405069" y="5452678"/>
            <a:ext cx="2449451" cy="646331"/>
          </a:xfrm>
          <a:prstGeom prst="rect">
            <a:avLst/>
          </a:prstGeom>
          <a:noFill/>
        </p:spPr>
        <p:txBody>
          <a:bodyPr wrap="square">
            <a:spAutoFit/>
          </a:bodyPr>
          <a:lstStyle/>
          <a:p>
            <a:pPr algn="ctr"/>
            <a:r>
              <a:rPr kumimoji="1" lang="ja-JP" altLang="en-US" dirty="0">
                <a:solidFill>
                  <a:schemeClr val="tx1"/>
                </a:solidFill>
                <a:latin typeface="+mj-ea"/>
                <a:ea typeface="+mj-ea"/>
              </a:rPr>
              <a:t>各ライブラリの</a:t>
            </a:r>
            <a:br>
              <a:rPr kumimoji="1" lang="en-US" altLang="ja-JP" dirty="0">
                <a:solidFill>
                  <a:schemeClr val="tx1"/>
                </a:solidFill>
                <a:latin typeface="+mj-ea"/>
                <a:ea typeface="+mj-ea"/>
              </a:rPr>
            </a:br>
            <a:r>
              <a:rPr kumimoji="1" lang="ja-JP" altLang="en-US" dirty="0">
                <a:solidFill>
                  <a:schemeClr val="tx1"/>
                </a:solidFill>
                <a:latin typeface="+mj-ea"/>
                <a:ea typeface="+mj-ea"/>
              </a:rPr>
              <a:t>利用可能バージョン</a:t>
            </a:r>
            <a:endParaRPr kumimoji="1" lang="en-US" altLang="ja-JP" dirty="0">
              <a:solidFill>
                <a:schemeClr val="tx1"/>
              </a:solidFill>
              <a:latin typeface="+mj-ea"/>
              <a:ea typeface="+mj-ea"/>
            </a:endParaRPr>
          </a:p>
        </p:txBody>
      </p:sp>
      <p:cxnSp>
        <p:nvCxnSpPr>
          <p:cNvPr id="39" name="コネクタ: カギ線 38">
            <a:extLst>
              <a:ext uri="{FF2B5EF4-FFF2-40B4-BE49-F238E27FC236}">
                <a16:creationId xmlns:a16="http://schemas.microsoft.com/office/drawing/2014/main" id="{12F0C4BC-8CAC-75BA-53F9-660F3399CCA0}"/>
              </a:ext>
            </a:extLst>
          </p:cNvPr>
          <p:cNvCxnSpPr>
            <a:cxnSpLocks/>
            <a:stCxn id="97" idx="0"/>
            <a:endCxn id="9" idx="2"/>
          </p:cNvCxnSpPr>
          <p:nvPr/>
        </p:nvCxnSpPr>
        <p:spPr>
          <a:xfrm flipV="1">
            <a:off x="4061342" y="4713455"/>
            <a:ext cx="2202212" cy="272089"/>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2" name="コネクタ: カギ線 41">
            <a:extLst>
              <a:ext uri="{FF2B5EF4-FFF2-40B4-BE49-F238E27FC236}">
                <a16:creationId xmlns:a16="http://schemas.microsoft.com/office/drawing/2014/main" id="{85813567-2128-6231-AA45-09C2DDB9ABCE}"/>
              </a:ext>
            </a:extLst>
          </p:cNvPr>
          <p:cNvCxnSpPr>
            <a:cxnSpLocks/>
            <a:stCxn id="77" idx="0"/>
            <a:endCxn id="9" idx="0"/>
          </p:cNvCxnSpPr>
          <p:nvPr/>
        </p:nvCxnSpPr>
        <p:spPr>
          <a:xfrm>
            <a:off x="4083840" y="3373928"/>
            <a:ext cx="2179714" cy="363196"/>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9" name="直線矢印コネクタ 48">
            <a:extLst>
              <a:ext uri="{FF2B5EF4-FFF2-40B4-BE49-F238E27FC236}">
                <a16:creationId xmlns:a16="http://schemas.microsoft.com/office/drawing/2014/main" id="{BC057DC7-77C5-8641-D4EF-84377929BFEB}"/>
              </a:ext>
            </a:extLst>
          </p:cNvPr>
          <p:cNvCxnSpPr>
            <a:cxnSpLocks/>
            <a:stCxn id="9" idx="3"/>
            <a:endCxn id="6" idx="2"/>
          </p:cNvCxnSpPr>
          <p:nvPr/>
        </p:nvCxnSpPr>
        <p:spPr>
          <a:xfrm flipV="1">
            <a:off x="7055053" y="4217682"/>
            <a:ext cx="1624832" cy="7608"/>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73" name="グループ化 72">
            <a:extLst>
              <a:ext uri="{FF2B5EF4-FFF2-40B4-BE49-F238E27FC236}">
                <a16:creationId xmlns:a16="http://schemas.microsoft.com/office/drawing/2014/main" id="{CD7D0777-F409-3D5E-E3EC-E520BDB85EA5}"/>
              </a:ext>
            </a:extLst>
          </p:cNvPr>
          <p:cNvGrpSpPr/>
          <p:nvPr/>
        </p:nvGrpSpPr>
        <p:grpSpPr>
          <a:xfrm>
            <a:off x="2814199" y="2730263"/>
            <a:ext cx="1269641" cy="1059621"/>
            <a:chOff x="2414403" y="4095734"/>
            <a:chExt cx="1269641" cy="1059621"/>
          </a:xfrm>
          <a:solidFill>
            <a:schemeClr val="accent3">
              <a:lumMod val="40000"/>
              <a:lumOff val="60000"/>
            </a:schemeClr>
          </a:solidFill>
        </p:grpSpPr>
        <p:grpSp>
          <p:nvGrpSpPr>
            <p:cNvPr id="74" name="グループ化 73">
              <a:extLst>
                <a:ext uri="{FF2B5EF4-FFF2-40B4-BE49-F238E27FC236}">
                  <a16:creationId xmlns:a16="http://schemas.microsoft.com/office/drawing/2014/main" id="{DC389A7F-A9AD-667F-FFDA-A5CF797482D5}"/>
                </a:ext>
              </a:extLst>
            </p:cNvPr>
            <p:cNvGrpSpPr/>
            <p:nvPr/>
          </p:nvGrpSpPr>
          <p:grpSpPr>
            <a:xfrm>
              <a:off x="2414403" y="4095734"/>
              <a:ext cx="888934" cy="831913"/>
              <a:chOff x="2414403" y="4095734"/>
              <a:chExt cx="888934" cy="831913"/>
            </a:xfrm>
            <a:grpFill/>
          </p:grpSpPr>
          <p:sp>
            <p:nvSpPr>
              <p:cNvPr id="87" name="四角形: 1 つの角を切り取る 86">
                <a:extLst>
                  <a:ext uri="{FF2B5EF4-FFF2-40B4-BE49-F238E27FC236}">
                    <a16:creationId xmlns:a16="http://schemas.microsoft.com/office/drawing/2014/main" id="{ADEA9719-F232-C0B7-E603-7D9E6E48A7D0}"/>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8" name="テキスト ボックス 87">
                <a:extLst>
                  <a:ext uri="{FF2B5EF4-FFF2-40B4-BE49-F238E27FC236}">
                    <a16:creationId xmlns:a16="http://schemas.microsoft.com/office/drawing/2014/main" id="{6B3678C2-EA1D-48F4-DA5D-BD6423961B3D}"/>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89" name="直線コネクタ 88">
                <a:extLst>
                  <a:ext uri="{FF2B5EF4-FFF2-40B4-BE49-F238E27FC236}">
                    <a16:creationId xmlns:a16="http://schemas.microsoft.com/office/drawing/2014/main" id="{CC03944E-DE0D-081D-A262-BBD275C1E225}"/>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90" name="直線コネクタ 89">
                <a:extLst>
                  <a:ext uri="{FF2B5EF4-FFF2-40B4-BE49-F238E27FC236}">
                    <a16:creationId xmlns:a16="http://schemas.microsoft.com/office/drawing/2014/main" id="{0A04436B-0B65-EFD8-2F31-8D96138958A7}"/>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91" name="直線コネクタ 90">
                <a:extLst>
                  <a:ext uri="{FF2B5EF4-FFF2-40B4-BE49-F238E27FC236}">
                    <a16:creationId xmlns:a16="http://schemas.microsoft.com/office/drawing/2014/main" id="{25BB1700-C4D0-3066-8036-56F4F35C8C42}"/>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75" name="グループ化 74">
              <a:extLst>
                <a:ext uri="{FF2B5EF4-FFF2-40B4-BE49-F238E27FC236}">
                  <a16:creationId xmlns:a16="http://schemas.microsoft.com/office/drawing/2014/main" id="{DC8CCB62-6869-6BBA-B589-7C0CA90E3279}"/>
                </a:ext>
              </a:extLst>
            </p:cNvPr>
            <p:cNvGrpSpPr/>
            <p:nvPr/>
          </p:nvGrpSpPr>
          <p:grpSpPr>
            <a:xfrm>
              <a:off x="2582260" y="4214216"/>
              <a:ext cx="888934" cy="831913"/>
              <a:chOff x="2414403" y="4095734"/>
              <a:chExt cx="888934" cy="831913"/>
            </a:xfrm>
            <a:grpFill/>
          </p:grpSpPr>
          <p:sp>
            <p:nvSpPr>
              <p:cNvPr id="82" name="四角形: 1 つの角を切り取る 81">
                <a:extLst>
                  <a:ext uri="{FF2B5EF4-FFF2-40B4-BE49-F238E27FC236}">
                    <a16:creationId xmlns:a16="http://schemas.microsoft.com/office/drawing/2014/main" id="{C17B1841-29CA-EEC1-D7FD-0901DF2446D6}"/>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12A2982B-45E8-FFF4-834C-EFAECB25DE8F}"/>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84" name="直線コネクタ 83">
                <a:extLst>
                  <a:ext uri="{FF2B5EF4-FFF2-40B4-BE49-F238E27FC236}">
                    <a16:creationId xmlns:a16="http://schemas.microsoft.com/office/drawing/2014/main" id="{9520B68C-4ED5-6DEA-3381-C1FA9657E208}"/>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5" name="直線コネクタ 84">
                <a:extLst>
                  <a:ext uri="{FF2B5EF4-FFF2-40B4-BE49-F238E27FC236}">
                    <a16:creationId xmlns:a16="http://schemas.microsoft.com/office/drawing/2014/main" id="{F11D064B-15C8-C474-F140-8D978569E8D6}"/>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CA8702B1-C466-84E7-6D56-9F398F058881}"/>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76" name="グループ化 75">
              <a:extLst>
                <a:ext uri="{FF2B5EF4-FFF2-40B4-BE49-F238E27FC236}">
                  <a16:creationId xmlns:a16="http://schemas.microsoft.com/office/drawing/2014/main" id="{32064EA6-B459-1AFC-FE01-7522C5E4F2C7}"/>
                </a:ext>
              </a:extLst>
            </p:cNvPr>
            <p:cNvGrpSpPr/>
            <p:nvPr/>
          </p:nvGrpSpPr>
          <p:grpSpPr>
            <a:xfrm>
              <a:off x="2795110" y="4323442"/>
              <a:ext cx="888934" cy="831913"/>
              <a:chOff x="2414403" y="4095734"/>
              <a:chExt cx="888934" cy="831913"/>
            </a:xfrm>
            <a:grpFill/>
          </p:grpSpPr>
          <p:sp>
            <p:nvSpPr>
              <p:cNvPr id="77" name="四角形: 1 つの角を切り取る 76">
                <a:extLst>
                  <a:ext uri="{FF2B5EF4-FFF2-40B4-BE49-F238E27FC236}">
                    <a16:creationId xmlns:a16="http://schemas.microsoft.com/office/drawing/2014/main" id="{C3485DE9-47E0-306D-C45A-D685817B7F7C}"/>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8" name="テキスト ボックス 77">
                <a:extLst>
                  <a:ext uri="{FF2B5EF4-FFF2-40B4-BE49-F238E27FC236}">
                    <a16:creationId xmlns:a16="http://schemas.microsoft.com/office/drawing/2014/main" id="{36135591-FD0C-C0A0-62F4-F9D91F8E5DDD}"/>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79" name="直線コネクタ 78">
                <a:extLst>
                  <a:ext uri="{FF2B5EF4-FFF2-40B4-BE49-F238E27FC236}">
                    <a16:creationId xmlns:a16="http://schemas.microsoft.com/office/drawing/2014/main" id="{09A87899-8845-D835-09C6-CA6DDE6F5592}"/>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0" name="直線コネクタ 79">
                <a:extLst>
                  <a:ext uri="{FF2B5EF4-FFF2-40B4-BE49-F238E27FC236}">
                    <a16:creationId xmlns:a16="http://schemas.microsoft.com/office/drawing/2014/main" id="{F26752B2-E8A5-221E-1168-ECBC02068A0A}"/>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1" name="直線コネクタ 80">
                <a:extLst>
                  <a:ext uri="{FF2B5EF4-FFF2-40B4-BE49-F238E27FC236}">
                    <a16:creationId xmlns:a16="http://schemas.microsoft.com/office/drawing/2014/main" id="{1AA6190D-DA87-6177-CF53-8F0B4403FED2}"/>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grpSp>
        <p:nvGrpSpPr>
          <p:cNvPr id="93" name="グループ化 92">
            <a:extLst>
              <a:ext uri="{FF2B5EF4-FFF2-40B4-BE49-F238E27FC236}">
                <a16:creationId xmlns:a16="http://schemas.microsoft.com/office/drawing/2014/main" id="{2EF52855-39EE-E11F-29DD-FF3070AA9C80}"/>
              </a:ext>
            </a:extLst>
          </p:cNvPr>
          <p:cNvGrpSpPr/>
          <p:nvPr/>
        </p:nvGrpSpPr>
        <p:grpSpPr>
          <a:xfrm>
            <a:off x="2791701" y="4341879"/>
            <a:ext cx="1269641" cy="1059621"/>
            <a:chOff x="2414403" y="4095734"/>
            <a:chExt cx="1269641" cy="1059621"/>
          </a:xfrm>
          <a:solidFill>
            <a:schemeClr val="accent3">
              <a:lumMod val="40000"/>
              <a:lumOff val="60000"/>
            </a:schemeClr>
          </a:solidFill>
        </p:grpSpPr>
        <p:grpSp>
          <p:nvGrpSpPr>
            <p:cNvPr id="94" name="グループ化 93">
              <a:extLst>
                <a:ext uri="{FF2B5EF4-FFF2-40B4-BE49-F238E27FC236}">
                  <a16:creationId xmlns:a16="http://schemas.microsoft.com/office/drawing/2014/main" id="{6A3276B0-248F-2DB8-7A4D-AFC37D0527CC}"/>
                </a:ext>
              </a:extLst>
            </p:cNvPr>
            <p:cNvGrpSpPr/>
            <p:nvPr/>
          </p:nvGrpSpPr>
          <p:grpSpPr>
            <a:xfrm>
              <a:off x="2414403" y="4095734"/>
              <a:ext cx="888934" cy="831913"/>
              <a:chOff x="2414403" y="4095734"/>
              <a:chExt cx="888934" cy="831913"/>
            </a:xfrm>
            <a:grpFill/>
          </p:grpSpPr>
          <p:sp>
            <p:nvSpPr>
              <p:cNvPr id="107" name="四角形: 1 つの角を切り取る 106">
                <a:extLst>
                  <a:ext uri="{FF2B5EF4-FFF2-40B4-BE49-F238E27FC236}">
                    <a16:creationId xmlns:a16="http://schemas.microsoft.com/office/drawing/2014/main" id="{A0321268-669F-B912-B0CB-6F8DD4A43C05}"/>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8" name="テキスト ボックス 107">
                <a:extLst>
                  <a:ext uri="{FF2B5EF4-FFF2-40B4-BE49-F238E27FC236}">
                    <a16:creationId xmlns:a16="http://schemas.microsoft.com/office/drawing/2014/main" id="{6EA366D8-9BA9-FE87-97E5-1F6B90346932}"/>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109" name="直線コネクタ 108">
                <a:extLst>
                  <a:ext uri="{FF2B5EF4-FFF2-40B4-BE49-F238E27FC236}">
                    <a16:creationId xmlns:a16="http://schemas.microsoft.com/office/drawing/2014/main" id="{A1221F72-6904-EDC6-E03E-887FB6A6AF2B}"/>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10" name="直線コネクタ 109">
                <a:extLst>
                  <a:ext uri="{FF2B5EF4-FFF2-40B4-BE49-F238E27FC236}">
                    <a16:creationId xmlns:a16="http://schemas.microsoft.com/office/drawing/2014/main" id="{C7F95D8B-35D6-9042-5028-AFF9155366BC}"/>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11" name="直線コネクタ 110">
                <a:extLst>
                  <a:ext uri="{FF2B5EF4-FFF2-40B4-BE49-F238E27FC236}">
                    <a16:creationId xmlns:a16="http://schemas.microsoft.com/office/drawing/2014/main" id="{34C4F771-D77C-30DA-42A4-E86FA351864B}"/>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95" name="グループ化 94">
              <a:extLst>
                <a:ext uri="{FF2B5EF4-FFF2-40B4-BE49-F238E27FC236}">
                  <a16:creationId xmlns:a16="http://schemas.microsoft.com/office/drawing/2014/main" id="{0C4006B1-B353-F402-5E42-70C6CA93B0C3}"/>
                </a:ext>
              </a:extLst>
            </p:cNvPr>
            <p:cNvGrpSpPr/>
            <p:nvPr/>
          </p:nvGrpSpPr>
          <p:grpSpPr>
            <a:xfrm>
              <a:off x="2582260" y="4214216"/>
              <a:ext cx="888934" cy="831913"/>
              <a:chOff x="2414403" y="4095734"/>
              <a:chExt cx="888934" cy="831913"/>
            </a:xfrm>
            <a:grpFill/>
          </p:grpSpPr>
          <p:sp>
            <p:nvSpPr>
              <p:cNvPr id="102" name="四角形: 1 つの角を切り取る 101">
                <a:extLst>
                  <a:ext uri="{FF2B5EF4-FFF2-40B4-BE49-F238E27FC236}">
                    <a16:creationId xmlns:a16="http://schemas.microsoft.com/office/drawing/2014/main" id="{BADEC420-2DD1-3818-803F-CAD951CA92C5}"/>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3" name="テキスト ボックス 102">
                <a:extLst>
                  <a:ext uri="{FF2B5EF4-FFF2-40B4-BE49-F238E27FC236}">
                    <a16:creationId xmlns:a16="http://schemas.microsoft.com/office/drawing/2014/main" id="{F9F2A0A5-689C-52A4-7245-54102CE4DF30}"/>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104" name="直線コネクタ 103">
                <a:extLst>
                  <a:ext uri="{FF2B5EF4-FFF2-40B4-BE49-F238E27FC236}">
                    <a16:creationId xmlns:a16="http://schemas.microsoft.com/office/drawing/2014/main" id="{E5AAE996-B655-4399-9E3A-26542B19E7E9}"/>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5" name="直線コネクタ 104">
                <a:extLst>
                  <a:ext uri="{FF2B5EF4-FFF2-40B4-BE49-F238E27FC236}">
                    <a16:creationId xmlns:a16="http://schemas.microsoft.com/office/drawing/2014/main" id="{F3B63639-35A2-DE20-DEAF-A4F723F7DF53}"/>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9DFCBBDC-E95D-6D5C-44DE-D76B8AF4C46C}"/>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96" name="グループ化 95">
              <a:extLst>
                <a:ext uri="{FF2B5EF4-FFF2-40B4-BE49-F238E27FC236}">
                  <a16:creationId xmlns:a16="http://schemas.microsoft.com/office/drawing/2014/main" id="{18C5E522-A1B2-11D2-5747-A5DDF0258182}"/>
                </a:ext>
              </a:extLst>
            </p:cNvPr>
            <p:cNvGrpSpPr/>
            <p:nvPr/>
          </p:nvGrpSpPr>
          <p:grpSpPr>
            <a:xfrm>
              <a:off x="2795110" y="4323442"/>
              <a:ext cx="888934" cy="831913"/>
              <a:chOff x="2414403" y="4095734"/>
              <a:chExt cx="888934" cy="831913"/>
            </a:xfrm>
            <a:grpFill/>
          </p:grpSpPr>
          <p:sp>
            <p:nvSpPr>
              <p:cNvPr id="97" name="四角形: 1 つの角を切り取る 96">
                <a:extLst>
                  <a:ext uri="{FF2B5EF4-FFF2-40B4-BE49-F238E27FC236}">
                    <a16:creationId xmlns:a16="http://schemas.microsoft.com/office/drawing/2014/main" id="{93A8539D-D4BE-A674-ABBB-7ACFF54F3E45}"/>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8" name="テキスト ボックス 97">
                <a:extLst>
                  <a:ext uri="{FF2B5EF4-FFF2-40B4-BE49-F238E27FC236}">
                    <a16:creationId xmlns:a16="http://schemas.microsoft.com/office/drawing/2014/main" id="{5A5FA4C8-5EB0-6C60-5711-81BE60AEE234}"/>
                  </a:ext>
                </a:extLst>
              </p:cNvPr>
              <p:cNvSpPr txBox="1"/>
              <p:nvPr/>
            </p:nvSpPr>
            <p:spPr>
              <a:xfrm>
                <a:off x="2631786" y="4105394"/>
                <a:ext cx="513154" cy="369332"/>
              </a:xfrm>
              <a:prstGeom prst="rect">
                <a:avLst/>
              </a:prstGeom>
              <a:noFill/>
            </p:spPr>
            <p:txBody>
              <a:bodyPr wrap="none" rtlCol="0">
                <a:spAutoFit/>
              </a:bodyPr>
              <a:lstStyle/>
              <a:p>
                <a:r>
                  <a:rPr kumimoji="1" lang="en-US" altLang="ja-JP" dirty="0"/>
                  <a:t>Ver</a:t>
                </a:r>
                <a:endParaRPr kumimoji="1" lang="ja-JP" altLang="en-US" dirty="0"/>
              </a:p>
            </p:txBody>
          </p:sp>
          <p:cxnSp>
            <p:nvCxnSpPr>
              <p:cNvPr id="99" name="直線コネクタ 98">
                <a:extLst>
                  <a:ext uri="{FF2B5EF4-FFF2-40B4-BE49-F238E27FC236}">
                    <a16:creationId xmlns:a16="http://schemas.microsoft.com/office/drawing/2014/main" id="{B10CC09F-43F3-A3DA-DE87-929C7EF57B13}"/>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0" name="直線コネクタ 99">
                <a:extLst>
                  <a:ext uri="{FF2B5EF4-FFF2-40B4-BE49-F238E27FC236}">
                    <a16:creationId xmlns:a16="http://schemas.microsoft.com/office/drawing/2014/main" id="{0D5B8D79-8BD1-01BE-20BF-BE9F69437662}"/>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1" name="直線コネクタ 100">
                <a:extLst>
                  <a:ext uri="{FF2B5EF4-FFF2-40B4-BE49-F238E27FC236}">
                    <a16:creationId xmlns:a16="http://schemas.microsoft.com/office/drawing/2014/main" id="{2C248DBE-7AAE-28F1-9824-EA87C3F32491}"/>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sp>
        <p:nvSpPr>
          <p:cNvPr id="10" name="スライド番号プレースホルダー 9">
            <a:extLst>
              <a:ext uri="{FF2B5EF4-FFF2-40B4-BE49-F238E27FC236}">
                <a16:creationId xmlns:a16="http://schemas.microsoft.com/office/drawing/2014/main" id="{25CF6095-A39B-5DDF-D144-9ED6E46B3334}"/>
              </a:ext>
            </a:extLst>
          </p:cNvPr>
          <p:cNvSpPr>
            <a:spLocks noGrp="1"/>
          </p:cNvSpPr>
          <p:nvPr>
            <p:ph type="sldNum" sz="quarter" idx="12"/>
          </p:nvPr>
        </p:nvSpPr>
        <p:spPr/>
        <p:txBody>
          <a:bodyPr/>
          <a:lstStyle/>
          <a:p>
            <a:fld id="{551EBEEC-6B4F-46BB-A9ED-1DC96FDC3EDD}" type="slidenum">
              <a:rPr kumimoji="1" lang="ja-JP" altLang="en-US" smtClean="0"/>
              <a:t>15</a:t>
            </a:fld>
            <a:endParaRPr kumimoji="1" lang="ja-JP" altLang="en-US"/>
          </a:p>
        </p:txBody>
      </p:sp>
    </p:spTree>
    <p:extLst>
      <p:ext uri="{BB962C8B-B14F-4D97-AF65-F5344CB8AC3E}">
        <p14:creationId xmlns:p14="http://schemas.microsoft.com/office/powerpoint/2010/main" val="3664523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270A64-CD6B-2ADE-3438-028D2577CC33}"/>
              </a:ext>
            </a:extLst>
          </p:cNvPr>
          <p:cNvSpPr>
            <a:spLocks noGrp="1"/>
          </p:cNvSpPr>
          <p:nvPr>
            <p:ph type="title"/>
          </p:nvPr>
        </p:nvSpPr>
        <p:spPr/>
        <p:txBody>
          <a:bodyPr/>
          <a:lstStyle/>
          <a:p>
            <a:r>
              <a:rPr lang="ja-JP" altLang="en-US" dirty="0"/>
              <a:t>前処理</a:t>
            </a:r>
            <a:r>
              <a:rPr lang="en-US" altLang="ja-JP" dirty="0"/>
              <a:t>1</a:t>
            </a:r>
            <a:r>
              <a:rPr lang="ja-JP" altLang="en-US" dirty="0"/>
              <a:t>　プラグイン互換性評価：</a:t>
            </a:r>
            <a:r>
              <a:rPr lang="en-US" altLang="ja-JP" dirty="0" err="1"/>
              <a:t>Gemfile</a:t>
            </a:r>
            <a:endParaRPr kumimoji="1" lang="ja-JP" altLang="en-US" dirty="0"/>
          </a:p>
        </p:txBody>
      </p:sp>
      <p:sp>
        <p:nvSpPr>
          <p:cNvPr id="3" name="コンテンツ プレースホルダー 2">
            <a:extLst>
              <a:ext uri="{FF2B5EF4-FFF2-40B4-BE49-F238E27FC236}">
                <a16:creationId xmlns:a16="http://schemas.microsoft.com/office/drawing/2014/main" id="{55BAA758-26E4-1027-2B83-4E0B82CE8299}"/>
              </a:ext>
            </a:extLst>
          </p:cNvPr>
          <p:cNvSpPr>
            <a:spLocks noGrp="1"/>
          </p:cNvSpPr>
          <p:nvPr>
            <p:ph idx="1"/>
          </p:nvPr>
        </p:nvSpPr>
        <p:spPr>
          <a:xfrm>
            <a:off x="528000" y="1728000"/>
            <a:ext cx="10680774" cy="4734000"/>
          </a:xfrm>
        </p:spPr>
        <p:txBody>
          <a:bodyPr/>
          <a:lstStyle/>
          <a:p>
            <a:r>
              <a:rPr lang="en-US" altLang="ja-JP" dirty="0"/>
              <a:t>Ruby</a:t>
            </a:r>
            <a:r>
              <a:rPr lang="ja-JP" altLang="en-US" dirty="0"/>
              <a:t>のソフトウェアが依存するライブラリとバージョン制約が</a:t>
            </a:r>
            <a:br>
              <a:rPr lang="en-US" altLang="ja-JP" dirty="0"/>
            </a:br>
            <a:r>
              <a:rPr lang="ja-JP" altLang="en-US" dirty="0"/>
              <a:t>書かれたファイル</a:t>
            </a:r>
            <a:endParaRPr lang="en-US" altLang="ja-JP" dirty="0"/>
          </a:p>
          <a:p>
            <a:r>
              <a:rPr lang="en-US" altLang="ja-JP" dirty="0" err="1">
                <a:latin typeface="Consolas" panose="020B0609020204030204" pitchFamily="49" charset="0"/>
              </a:rPr>
              <a:t>Gemfile</a:t>
            </a:r>
            <a:r>
              <a:rPr lang="ja-JP" altLang="en-US" dirty="0">
                <a:latin typeface="Consolas" panose="020B0609020204030204" pitchFamily="49" charset="0"/>
              </a:rPr>
              <a:t>を解析することで互換性評価値</a:t>
            </a:r>
            <a:br>
              <a:rPr lang="en-US" altLang="ja-JP" dirty="0">
                <a:latin typeface="Consolas" panose="020B0609020204030204" pitchFamily="49" charset="0"/>
              </a:rPr>
            </a:br>
            <a:r>
              <a:rPr lang="ja-JP" altLang="en-US" dirty="0">
                <a:latin typeface="Consolas" panose="020B0609020204030204" pitchFamily="49" charset="0"/>
              </a:rPr>
              <a:t>を算出する</a:t>
            </a:r>
            <a:endParaRPr lang="en-US" altLang="ja-JP" dirty="0">
              <a:latin typeface="Consolas" panose="020B0609020204030204" pitchFamily="49" charset="0"/>
            </a:endParaRPr>
          </a:p>
          <a:p>
            <a:endParaRPr lang="en-US" altLang="ja-JP" dirty="0">
              <a:latin typeface="Consolas" panose="020B0609020204030204" pitchFamily="49" charset="0"/>
            </a:endParaRPr>
          </a:p>
          <a:p>
            <a:r>
              <a:rPr kumimoji="1" lang="ja-JP" altLang="en-US" dirty="0">
                <a:latin typeface="Consolas" panose="020B0609020204030204" pitchFamily="49" charset="0"/>
              </a:rPr>
              <a:t>以下の行は</a:t>
            </a:r>
            <a:endParaRPr kumimoji="1" lang="en-US" altLang="ja-JP" dirty="0">
              <a:latin typeface="Consolas" panose="020B0609020204030204" pitchFamily="49" charset="0"/>
            </a:endParaRPr>
          </a:p>
          <a:p>
            <a:pPr lvl="1"/>
            <a:r>
              <a:rPr lang="ja-JP" altLang="en-US" dirty="0">
                <a:latin typeface="Consolas" panose="020B0609020204030204" pitchFamily="49" charset="0"/>
              </a:rPr>
              <a:t>依存するライブラリとして</a:t>
            </a:r>
            <a:r>
              <a:rPr lang="en-US" altLang="ja-JP" dirty="0" err="1">
                <a:latin typeface="Consolas" panose="020B0609020204030204" pitchFamily="49" charset="0"/>
              </a:rPr>
              <a:t>cofee</a:t>
            </a:r>
            <a:r>
              <a:rPr lang="en-US" altLang="ja-JP" dirty="0">
                <a:latin typeface="Consolas" panose="020B0609020204030204" pitchFamily="49" charset="0"/>
              </a:rPr>
              <a:t>-script</a:t>
            </a:r>
            <a:br>
              <a:rPr lang="en-US" altLang="ja-JP" dirty="0">
                <a:latin typeface="Consolas" panose="020B0609020204030204" pitchFamily="49" charset="0"/>
              </a:rPr>
            </a:br>
            <a:r>
              <a:rPr lang="ja-JP" altLang="en-US" dirty="0">
                <a:latin typeface="Consolas" panose="020B0609020204030204" pitchFamily="49" charset="0"/>
              </a:rPr>
              <a:t>バージョン制約として</a:t>
            </a:r>
            <a:br>
              <a:rPr lang="en-US" altLang="ja-JP" dirty="0">
                <a:latin typeface="Consolas" panose="020B0609020204030204" pitchFamily="49" charset="0"/>
              </a:rPr>
            </a:br>
            <a:r>
              <a:rPr lang="en-US" altLang="ja-JP" dirty="0">
                <a:latin typeface="Consolas" panose="020B0609020204030204" pitchFamily="49" charset="0"/>
              </a:rPr>
              <a:t>2.4.1</a:t>
            </a:r>
            <a:r>
              <a:rPr lang="ja-JP" altLang="en-US" dirty="0">
                <a:latin typeface="Consolas" panose="020B0609020204030204" pitchFamily="49" charset="0"/>
              </a:rPr>
              <a:t>以上、</a:t>
            </a:r>
            <a:r>
              <a:rPr lang="en-US" altLang="ja-JP" dirty="0">
                <a:latin typeface="Consolas" panose="020B0609020204030204" pitchFamily="49" charset="0"/>
              </a:rPr>
              <a:t>2.4.2</a:t>
            </a:r>
            <a:r>
              <a:rPr lang="ja-JP" altLang="en-US" dirty="0">
                <a:latin typeface="Consolas" panose="020B0609020204030204" pitchFamily="49" charset="0"/>
              </a:rPr>
              <a:t>未満が指定されている例</a:t>
            </a:r>
            <a:br>
              <a:rPr lang="en-US" altLang="ja-JP" dirty="0">
                <a:latin typeface="Consolas" panose="020B0609020204030204" pitchFamily="49" charset="0"/>
              </a:rPr>
            </a:br>
            <a:endParaRPr kumimoji="1" lang="ja-JP" altLang="en-US" dirty="0">
              <a:latin typeface="Consolas" panose="020B0609020204030204" pitchFamily="49" charset="0"/>
            </a:endParaRPr>
          </a:p>
          <a:p>
            <a:endParaRPr kumimoji="1" lang="ja-JP" altLang="en-US" dirty="0"/>
          </a:p>
        </p:txBody>
      </p:sp>
      <p:sp>
        <p:nvSpPr>
          <p:cNvPr id="4" name="テキスト ボックス 3">
            <a:extLst>
              <a:ext uri="{FF2B5EF4-FFF2-40B4-BE49-F238E27FC236}">
                <a16:creationId xmlns:a16="http://schemas.microsoft.com/office/drawing/2014/main" id="{E2EE35DA-8919-67F5-5D2A-F09A0051BB79}"/>
              </a:ext>
            </a:extLst>
          </p:cNvPr>
          <p:cNvSpPr txBox="1"/>
          <p:nvPr/>
        </p:nvSpPr>
        <p:spPr>
          <a:xfrm>
            <a:off x="738658" y="6094782"/>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b="0" dirty="0">
                <a:solidFill>
                  <a:srgbClr val="0070C0"/>
                </a:solidFill>
                <a:effectLst/>
                <a:latin typeface="Consolas" panose="020B0609020204030204" pitchFamily="49" charset="0"/>
              </a:rPr>
              <a:t>gem</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'coffee-script’</a:t>
            </a:r>
            <a:r>
              <a:rPr lang="en-US" altLang="ja-JP" sz="2800" b="0" dirty="0">
                <a:effectLst/>
                <a:latin typeface="Consolas" panose="020B0609020204030204" pitchFamily="49" charset="0"/>
              </a:rPr>
              <a:t>,</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'~&gt; 2.4.1'</a:t>
            </a:r>
          </a:p>
        </p:txBody>
      </p:sp>
      <p:sp>
        <p:nvSpPr>
          <p:cNvPr id="5" name="フリーフォーム: 図形 4">
            <a:extLst>
              <a:ext uri="{FF2B5EF4-FFF2-40B4-BE49-F238E27FC236}">
                <a16:creationId xmlns:a16="http://schemas.microsoft.com/office/drawing/2014/main" id="{E4F6C55B-A967-8406-7AB6-A11FE246B876}"/>
              </a:ext>
            </a:extLst>
          </p:cNvPr>
          <p:cNvSpPr/>
          <p:nvPr/>
        </p:nvSpPr>
        <p:spPr>
          <a:xfrm>
            <a:off x="8033455" y="2984091"/>
            <a:ext cx="3983642" cy="3873909"/>
          </a:xfrm>
          <a:custGeom>
            <a:avLst/>
            <a:gdLst>
              <a:gd name="connsiteX0" fmla="*/ 0 w 5629548"/>
              <a:gd name="connsiteY0" fmla="*/ 0 h 3268984"/>
              <a:gd name="connsiteX1" fmla="*/ 5629548 w 5629548"/>
              <a:gd name="connsiteY1" fmla="*/ 0 h 3268984"/>
              <a:gd name="connsiteX2" fmla="*/ 5629548 w 5629548"/>
              <a:gd name="connsiteY2" fmla="*/ 2946940 h 3268984"/>
              <a:gd name="connsiteX3" fmla="*/ 5508069 w 5629548"/>
              <a:gd name="connsiteY3" fmla="*/ 2932020 h 3268984"/>
              <a:gd name="connsiteX4" fmla="*/ 117854 w 5629548"/>
              <a:gd name="connsiteY4" fmla="*/ 3266380 h 3268984"/>
              <a:gd name="connsiteX5" fmla="*/ 0 w 5629548"/>
              <a:gd name="connsiteY5" fmla="*/ 3268984 h 3268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29548" h="3268984">
                <a:moveTo>
                  <a:pt x="0" y="0"/>
                </a:moveTo>
                <a:lnTo>
                  <a:pt x="5629548" y="0"/>
                </a:lnTo>
                <a:lnTo>
                  <a:pt x="5629548" y="2946940"/>
                </a:lnTo>
                <a:lnTo>
                  <a:pt x="5508069" y="2932020"/>
                </a:lnTo>
                <a:cubicBezTo>
                  <a:pt x="2859761" y="2626941"/>
                  <a:pt x="2606492" y="3192177"/>
                  <a:pt x="117854" y="3266380"/>
                </a:cubicBezTo>
                <a:lnTo>
                  <a:pt x="0" y="3268984"/>
                </a:lnTo>
                <a:close/>
              </a:path>
            </a:pathLst>
          </a:custGeom>
          <a:ln w="19050">
            <a:solidFill>
              <a:schemeClr val="tx1"/>
            </a:solidFill>
          </a:ln>
        </p:spPr>
        <p:style>
          <a:lnRef idx="2">
            <a:schemeClr val="accent6"/>
          </a:lnRef>
          <a:fillRef idx="1">
            <a:schemeClr val="lt1"/>
          </a:fillRef>
          <a:effectRef idx="0">
            <a:schemeClr val="accent6"/>
          </a:effectRef>
          <a:fontRef idx="minor">
            <a:schemeClr val="dk1"/>
          </a:fontRef>
        </p:style>
        <p:txBody>
          <a:bodyPr wrap="square" rtlCol="0" anchor="t" anchorCtr="0">
            <a:noAutofit/>
          </a:bodyPr>
          <a:lstStyle/>
          <a:p>
            <a:r>
              <a:rPr lang="en-US" altLang="ja-JP" sz="1100" b="0" dirty="0">
                <a:solidFill>
                  <a:srgbClr val="9CDCFE"/>
                </a:solidFill>
                <a:effectLst/>
                <a:latin typeface="Consolas" panose="020B0609020204030204" pitchFamily="49" charset="0"/>
              </a:rPr>
              <a:t>source</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'https://rubygems.org'</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uglifier</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'coffee-script'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2.4.1'</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'sass'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3.5.1’</a:t>
            </a:r>
            <a:endParaRPr lang="en-US" altLang="ja-JP" sz="1100" dirty="0">
              <a:solidFill>
                <a:srgbClr val="CCCCCC"/>
              </a:solidFill>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'pundit'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1.1.0'</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therubyracer</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569CD6"/>
                </a:solidFill>
                <a:effectLst/>
                <a:latin typeface="Consolas" panose="020B0609020204030204" pitchFamily="49" charset="0"/>
              </a:rPr>
              <a:t>:platform</a:t>
            </a:r>
            <a:r>
              <a:rPr lang="en-US" altLang="ja-JP" sz="1100" b="0" dirty="0">
                <a:solidFill>
                  <a:srgbClr val="CCCCCC"/>
                </a:solidFill>
                <a:effectLst/>
                <a:latin typeface="Consolas" panose="020B0609020204030204" pitchFamily="49" charset="0"/>
              </a:rPr>
              <a:t> =&gt; </a:t>
            </a:r>
            <a:r>
              <a:rPr lang="en-US" altLang="ja-JP" sz="1100" b="0" dirty="0">
                <a:solidFill>
                  <a:srgbClr val="569CD6"/>
                </a:solidFill>
                <a:effectLst/>
                <a:latin typeface="Consolas" panose="020B0609020204030204" pitchFamily="49" charset="0"/>
              </a:rPr>
              <a:t>:ruby</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'slim'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3.0.8'</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js</a:t>
            </a:r>
            <a:r>
              <a:rPr lang="en-US" altLang="ja-JP" sz="1100" b="0" dirty="0">
                <a:solidFill>
                  <a:srgbClr val="CE9178"/>
                </a:solidFill>
                <a:effectLst/>
                <a:latin typeface="Consolas" panose="020B0609020204030204" pitchFamily="49" charset="0"/>
              </a:rPr>
              <a:t>-routes'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1.3'</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momentjs</a:t>
            </a:r>
            <a:r>
              <a:rPr lang="en-US" altLang="ja-JP" sz="1100" b="0" dirty="0">
                <a:solidFill>
                  <a:srgbClr val="CE9178"/>
                </a:solidFill>
                <a:effectLst/>
                <a:latin typeface="Consolas" panose="020B0609020204030204" pitchFamily="49" charset="0"/>
              </a:rPr>
              <a:t>-rails'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2.10.7'</a:t>
            </a:r>
            <a:endParaRPr lang="en-US" altLang="ja-JP" sz="1100" b="0" dirty="0">
              <a:solidFill>
                <a:srgbClr val="CCCCCC"/>
              </a:solidFill>
              <a:effectLst/>
              <a:latin typeface="Consolas" panose="020B0609020204030204" pitchFamily="49" charset="0"/>
            </a:endParaRPr>
          </a:p>
          <a:p>
            <a:br>
              <a:rPr lang="en-US" altLang="ja-JP" sz="1100" b="0" dirty="0">
                <a:solidFill>
                  <a:srgbClr val="CCCCCC"/>
                </a:solidFill>
                <a:effectLst/>
                <a:latin typeface="Consolas" panose="020B0609020204030204" pitchFamily="49" charset="0"/>
              </a:rPr>
            </a:b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rswag</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'&lt;2.0'</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rspec</a:t>
            </a:r>
            <a:r>
              <a:rPr lang="en-US" altLang="ja-JP" sz="1100" b="0" dirty="0">
                <a:solidFill>
                  <a:srgbClr val="CE9178"/>
                </a:solidFill>
                <a:effectLst/>
                <a:latin typeface="Consolas" panose="020B0609020204030204" pitchFamily="49" charset="0"/>
              </a:rPr>
              <a:t>-core'</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rqrcode</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0.10.1'</a:t>
            </a:r>
            <a:br>
              <a:rPr lang="en-US" altLang="ja-JP" sz="1100" b="0" dirty="0">
                <a:solidFill>
                  <a:srgbClr val="CCCCCC"/>
                </a:solidFill>
                <a:effectLst/>
                <a:latin typeface="Consolas" panose="020B0609020204030204" pitchFamily="49" charset="0"/>
              </a:rPr>
            </a:br>
            <a:r>
              <a:rPr lang="en-US" altLang="ja-JP" sz="1100" b="0" dirty="0">
                <a:solidFill>
                  <a:srgbClr val="9CDCFE"/>
                </a:solidFill>
                <a:effectLst/>
                <a:latin typeface="Consolas" panose="020B0609020204030204" pitchFamily="49" charset="0"/>
              </a:rPr>
              <a:t>group</a:t>
            </a:r>
            <a:r>
              <a:rPr lang="en-US" altLang="ja-JP" sz="1100" b="0" dirty="0">
                <a:solidFill>
                  <a:srgbClr val="CCCCCC"/>
                </a:solidFill>
                <a:effectLst/>
                <a:latin typeface="Consolas" panose="020B0609020204030204" pitchFamily="49" charset="0"/>
              </a:rPr>
              <a:t> </a:t>
            </a:r>
            <a:r>
              <a:rPr lang="en-US" altLang="ja-JP" sz="1100" b="0" dirty="0">
                <a:solidFill>
                  <a:srgbClr val="569CD6"/>
                </a:solidFill>
                <a:effectLst/>
                <a:latin typeface="Consolas" panose="020B0609020204030204" pitchFamily="49" charset="0"/>
              </a:rPr>
              <a:t>:development</a:t>
            </a:r>
            <a:r>
              <a:rPr lang="en-US" altLang="ja-JP" sz="1100" b="0" dirty="0">
                <a:solidFill>
                  <a:srgbClr val="CCCCCC"/>
                </a:solidFill>
                <a:effectLst/>
                <a:latin typeface="Consolas" panose="020B0609020204030204" pitchFamily="49" charset="0"/>
              </a:rPr>
              <a:t>, </a:t>
            </a:r>
            <a:r>
              <a:rPr lang="en-US" altLang="ja-JP" sz="1100" b="0" dirty="0">
                <a:solidFill>
                  <a:srgbClr val="569CD6"/>
                </a:solidFill>
                <a:effectLst/>
                <a:latin typeface="Consolas" panose="020B0609020204030204" pitchFamily="49" charset="0"/>
              </a:rPr>
              <a:t>:test</a:t>
            </a:r>
            <a:r>
              <a:rPr lang="en-US" altLang="ja-JP" sz="1100" b="0" dirty="0">
                <a:solidFill>
                  <a:srgbClr val="CCCCCC"/>
                </a:solidFill>
                <a:effectLst/>
                <a:latin typeface="Consolas" panose="020B0609020204030204" pitchFamily="49" charset="0"/>
              </a:rPr>
              <a:t> </a:t>
            </a:r>
            <a:r>
              <a:rPr lang="en-US" altLang="ja-JP" sz="1100" b="0" dirty="0">
                <a:solidFill>
                  <a:srgbClr val="C586C0"/>
                </a:solidFill>
                <a:effectLst/>
                <a:latin typeface="Consolas" panose="020B0609020204030204" pitchFamily="49" charset="0"/>
              </a:rPr>
              <a:t>do</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rspec</a:t>
            </a:r>
            <a:r>
              <a:rPr lang="en-US" altLang="ja-JP" sz="1100" b="0" dirty="0">
                <a:solidFill>
                  <a:srgbClr val="CE9178"/>
                </a:solidFill>
                <a:effectLst/>
                <a:latin typeface="Consolas" panose="020B0609020204030204" pitchFamily="49" charset="0"/>
              </a:rPr>
              <a:t>-rails'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3.5'</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3.5.2'</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factory_bot_rails</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'&lt; 5.0'</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zonebie</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timecop</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'faker'</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'1.7.3'</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database_cleaner</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C586C0"/>
                </a:solidFill>
                <a:effectLst/>
                <a:latin typeface="Consolas" panose="020B0609020204030204" pitchFamily="49" charset="0"/>
              </a:rPr>
              <a:t>end</a:t>
            </a:r>
            <a:br>
              <a:rPr lang="en-US" altLang="ja-JP" sz="1100" b="0" dirty="0">
                <a:solidFill>
                  <a:srgbClr val="CCCCCC"/>
                </a:solidFill>
                <a:effectLst/>
                <a:latin typeface="Consolas" panose="020B0609020204030204" pitchFamily="49" charset="0"/>
              </a:rPr>
            </a:br>
            <a:r>
              <a:rPr lang="en-US" altLang="ja-JP" sz="1100" b="0" dirty="0">
                <a:solidFill>
                  <a:srgbClr val="C586C0"/>
                </a:solidFill>
                <a:effectLst/>
                <a:latin typeface="Consolas" panose="020B0609020204030204" pitchFamily="49" charset="0"/>
              </a:rPr>
              <a:t>if</a:t>
            </a:r>
            <a:r>
              <a:rPr lang="en-US" altLang="ja-JP" sz="1100" b="0" dirty="0">
                <a:solidFill>
                  <a:srgbClr val="CCCCCC"/>
                </a:solidFill>
                <a:effectLst/>
                <a:latin typeface="Consolas" panose="020B0609020204030204" pitchFamily="49" charset="0"/>
              </a:rPr>
              <a:t> </a:t>
            </a:r>
            <a:r>
              <a:rPr lang="en-US" altLang="ja-JP" sz="1100" b="0" dirty="0">
                <a:solidFill>
                  <a:srgbClr val="4FC1FF"/>
                </a:solidFill>
                <a:effectLst/>
                <a:latin typeface="Consolas" panose="020B0609020204030204" pitchFamily="49" charset="0"/>
              </a:rPr>
              <a:t>RUBY_VERSION</a:t>
            </a:r>
            <a:r>
              <a:rPr lang="en-US" altLang="ja-JP" sz="1100" b="0" dirty="0">
                <a:solidFill>
                  <a:srgbClr val="CCCCCC"/>
                </a:solidFill>
                <a:effectLst/>
                <a:latin typeface="Consolas" panose="020B0609020204030204" pitchFamily="49" charset="0"/>
              </a:rPr>
              <a:t> </a:t>
            </a:r>
            <a:r>
              <a:rPr lang="en-US" altLang="ja-JP" sz="1100" b="0" dirty="0">
                <a:solidFill>
                  <a:srgbClr val="D4D4D4"/>
                </a:solidFill>
                <a:effectLst/>
                <a:latin typeface="Consolas" panose="020B0609020204030204" pitchFamily="49" charset="0"/>
              </a:rPr>
              <a:t>&lt;</a:t>
            </a:r>
            <a:r>
              <a:rPr lang="en-US" altLang="ja-JP" sz="1100" b="0" dirty="0">
                <a:solidFill>
                  <a:srgbClr val="CCCCCC"/>
                </a:solidFill>
                <a:effectLst/>
                <a:latin typeface="Consolas" panose="020B0609020204030204" pitchFamily="49" charset="0"/>
              </a:rPr>
              <a:t> </a:t>
            </a:r>
            <a:br>
              <a:rPr lang="en-US" altLang="ja-JP" sz="1050" b="0" dirty="0">
                <a:solidFill>
                  <a:srgbClr val="CCCCCC"/>
                </a:solidFill>
                <a:effectLst/>
                <a:latin typeface="Consolas" panose="020B0609020204030204" pitchFamily="49" charset="0"/>
              </a:rPr>
            </a:br>
            <a:endParaRPr lang="en-US" altLang="ja-JP" sz="1050" b="0" dirty="0">
              <a:solidFill>
                <a:srgbClr val="CCCCCC"/>
              </a:solidFill>
              <a:effectLst/>
              <a:latin typeface="Consolas" panose="020B0609020204030204" pitchFamily="49" charset="0"/>
            </a:endParaRPr>
          </a:p>
        </p:txBody>
      </p:sp>
      <p:sp>
        <p:nvSpPr>
          <p:cNvPr id="6" name="矢印: 右 5">
            <a:extLst>
              <a:ext uri="{FF2B5EF4-FFF2-40B4-BE49-F238E27FC236}">
                <a16:creationId xmlns:a16="http://schemas.microsoft.com/office/drawing/2014/main" id="{53C94612-CC6E-8632-8E33-184C2CB2D26F}"/>
              </a:ext>
            </a:extLst>
          </p:cNvPr>
          <p:cNvSpPr/>
          <p:nvPr/>
        </p:nvSpPr>
        <p:spPr>
          <a:xfrm rot="6617912">
            <a:off x="6350928" y="4746260"/>
            <a:ext cx="2757222" cy="279395"/>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8" name="テキスト ボックス 7">
            <a:extLst>
              <a:ext uri="{FF2B5EF4-FFF2-40B4-BE49-F238E27FC236}">
                <a16:creationId xmlns:a16="http://schemas.microsoft.com/office/drawing/2014/main" id="{4C3C048F-CE1C-E03B-FE8D-F385DC679C98}"/>
              </a:ext>
            </a:extLst>
          </p:cNvPr>
          <p:cNvSpPr txBox="1"/>
          <p:nvPr/>
        </p:nvSpPr>
        <p:spPr>
          <a:xfrm>
            <a:off x="7399666" y="2522426"/>
            <a:ext cx="4852622" cy="461665"/>
          </a:xfrm>
          <a:prstGeom prst="rect">
            <a:avLst/>
          </a:prstGeom>
          <a:noFill/>
        </p:spPr>
        <p:txBody>
          <a:bodyPr wrap="square">
            <a:spAutoFit/>
          </a:bodyPr>
          <a:lstStyle/>
          <a:p>
            <a:r>
              <a:rPr lang="en-US" altLang="ja-JP" sz="2400" dirty="0"/>
              <a:t>redmine_hourglass-1.1.0</a:t>
            </a:r>
            <a:r>
              <a:rPr lang="ja-JP" altLang="en-US" sz="2400" dirty="0"/>
              <a:t>の</a:t>
            </a:r>
            <a:r>
              <a:rPr lang="en-US" altLang="ja-JP" sz="2400" dirty="0" err="1"/>
              <a:t>Gemfile</a:t>
            </a:r>
            <a:endParaRPr lang="ja-JP" altLang="en-US" sz="2400" dirty="0"/>
          </a:p>
        </p:txBody>
      </p:sp>
      <p:sp>
        <p:nvSpPr>
          <p:cNvPr id="7" name="スライド番号プレースホルダー 6">
            <a:extLst>
              <a:ext uri="{FF2B5EF4-FFF2-40B4-BE49-F238E27FC236}">
                <a16:creationId xmlns:a16="http://schemas.microsoft.com/office/drawing/2014/main" id="{D3DE4F68-2390-609B-B6A9-77877D6232D5}"/>
              </a:ext>
            </a:extLst>
          </p:cNvPr>
          <p:cNvSpPr>
            <a:spLocks noGrp="1"/>
          </p:cNvSpPr>
          <p:nvPr>
            <p:ph type="sldNum" sz="quarter" idx="12"/>
          </p:nvPr>
        </p:nvSpPr>
        <p:spPr/>
        <p:txBody>
          <a:bodyPr/>
          <a:lstStyle/>
          <a:p>
            <a:fld id="{551EBEEC-6B4F-46BB-A9ED-1DC96FDC3EDD}" type="slidenum">
              <a:rPr kumimoji="1" lang="ja-JP" altLang="en-US" smtClean="0"/>
              <a:t>16</a:t>
            </a:fld>
            <a:endParaRPr kumimoji="1" lang="ja-JP" altLang="en-US"/>
          </a:p>
        </p:txBody>
      </p:sp>
    </p:spTree>
    <p:extLst>
      <p:ext uri="{BB962C8B-B14F-4D97-AF65-F5344CB8AC3E}">
        <p14:creationId xmlns:p14="http://schemas.microsoft.com/office/powerpoint/2010/main" val="1573452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E85541-54EE-B1E5-3D79-FD1CA8FEB9F8}"/>
              </a:ext>
            </a:extLst>
          </p:cNvPr>
          <p:cNvSpPr>
            <a:spLocks noGrp="1"/>
          </p:cNvSpPr>
          <p:nvPr>
            <p:ph type="title"/>
          </p:nvPr>
        </p:nvSpPr>
        <p:spPr/>
        <p:txBody>
          <a:bodyPr/>
          <a:lstStyle/>
          <a:p>
            <a:r>
              <a:rPr lang="ja-JP" altLang="en-US" dirty="0"/>
              <a:t>前処理</a:t>
            </a:r>
            <a:r>
              <a:rPr lang="en-US" altLang="ja-JP" dirty="0"/>
              <a:t>1</a:t>
            </a:r>
            <a:r>
              <a:rPr lang="ja-JP" altLang="en-US" dirty="0"/>
              <a:t>　プラグイン</a:t>
            </a:r>
            <a:r>
              <a:rPr lang="en-US" altLang="ja-JP" dirty="0"/>
              <a:t>-</a:t>
            </a:r>
            <a:r>
              <a:rPr lang="ja-JP" altLang="en-US" dirty="0"/>
              <a:t>プラグイン間互換性評価値</a:t>
            </a:r>
            <a:endParaRPr kumimoji="1" lang="ja-JP" altLang="en-US" dirty="0"/>
          </a:p>
        </p:txBody>
      </p:sp>
      <p:sp>
        <p:nvSpPr>
          <p:cNvPr id="3" name="コンテンツ プレースホルダー 2">
            <a:extLst>
              <a:ext uri="{FF2B5EF4-FFF2-40B4-BE49-F238E27FC236}">
                <a16:creationId xmlns:a16="http://schemas.microsoft.com/office/drawing/2014/main" id="{394628A1-331C-8098-7BE8-EA692135CCF1}"/>
              </a:ext>
            </a:extLst>
          </p:cNvPr>
          <p:cNvSpPr>
            <a:spLocks noGrp="1"/>
          </p:cNvSpPr>
          <p:nvPr>
            <p:ph idx="1"/>
          </p:nvPr>
        </p:nvSpPr>
        <p:spPr/>
        <p:txBody>
          <a:bodyPr/>
          <a:lstStyle/>
          <a:p>
            <a:r>
              <a:rPr kumimoji="1" lang="ja-JP" altLang="en-US" dirty="0"/>
              <a:t>プラグインとライブラリの</a:t>
            </a:r>
            <a:r>
              <a:rPr lang="ja-JP" altLang="en-US" dirty="0"/>
              <a:t>互換性</a:t>
            </a:r>
            <a:r>
              <a:rPr kumimoji="1" lang="ja-JP" altLang="en-US" dirty="0"/>
              <a:t>について評価した値</a:t>
            </a:r>
            <a:endParaRPr kumimoji="1" lang="en-US" altLang="ja-JP" dirty="0"/>
          </a:p>
          <a:p>
            <a:r>
              <a:rPr kumimoji="1" lang="ja-JP" altLang="en-US" dirty="0"/>
              <a:t>取得方法</a:t>
            </a:r>
            <a:endParaRPr kumimoji="1" lang="en-US" altLang="ja-JP" dirty="0"/>
          </a:p>
          <a:p>
            <a:pPr lvl="1"/>
            <a:r>
              <a:rPr kumimoji="1" lang="ja-JP" altLang="en-US" dirty="0"/>
              <a:t>プラグインの</a:t>
            </a:r>
            <a:r>
              <a:rPr kumimoji="1" lang="en-US" altLang="ja-JP" dirty="0" err="1"/>
              <a:t>Gemfile</a:t>
            </a:r>
            <a:r>
              <a:rPr kumimoji="1" lang="ja-JP" altLang="en-US" dirty="0"/>
              <a:t>と利用可能なライブラリのバージョンを解析</a:t>
            </a:r>
            <a:endParaRPr kumimoji="1" lang="en-US" altLang="ja-JP" dirty="0"/>
          </a:p>
          <a:p>
            <a:r>
              <a:rPr lang="ja-JP" altLang="en-US" dirty="0"/>
              <a:t>与えられる値</a:t>
            </a:r>
            <a:endParaRPr lang="en-US" altLang="ja-JP" dirty="0"/>
          </a:p>
          <a:p>
            <a:pPr lvl="1"/>
            <a:r>
              <a:rPr kumimoji="1" lang="ja-JP" altLang="en-US" dirty="0"/>
              <a:t>互換性のあるバージョン組み合わせ：１</a:t>
            </a:r>
            <a:endParaRPr kumimoji="1" lang="en-US" altLang="ja-JP" dirty="0"/>
          </a:p>
          <a:p>
            <a:pPr lvl="1"/>
            <a:r>
              <a:rPr lang="ja-JP" altLang="en-US" dirty="0"/>
              <a:t>互換性のないバージョン組み合わせ：０</a:t>
            </a:r>
            <a:endParaRPr kumimoji="1" lang="ja-JP" altLang="en-US" dirty="0"/>
          </a:p>
        </p:txBody>
      </p:sp>
      <p:sp>
        <p:nvSpPr>
          <p:cNvPr id="4" name="スライド番号プレースホルダー 3">
            <a:extLst>
              <a:ext uri="{FF2B5EF4-FFF2-40B4-BE49-F238E27FC236}">
                <a16:creationId xmlns:a16="http://schemas.microsoft.com/office/drawing/2014/main" id="{0A5A697B-795F-3027-4F95-34AAF32D6CB5}"/>
              </a:ext>
            </a:extLst>
          </p:cNvPr>
          <p:cNvSpPr>
            <a:spLocks noGrp="1"/>
          </p:cNvSpPr>
          <p:nvPr>
            <p:ph type="sldNum" sz="quarter" idx="12"/>
          </p:nvPr>
        </p:nvSpPr>
        <p:spPr/>
        <p:txBody>
          <a:bodyPr/>
          <a:lstStyle/>
          <a:p>
            <a:fld id="{551EBEEC-6B4F-46BB-A9ED-1DC96FDC3EDD}" type="slidenum">
              <a:rPr kumimoji="1" lang="ja-JP" altLang="en-US" smtClean="0"/>
              <a:t>17</a:t>
            </a:fld>
            <a:endParaRPr kumimoji="1" lang="ja-JP" altLang="en-US"/>
          </a:p>
        </p:txBody>
      </p:sp>
    </p:spTree>
    <p:extLst>
      <p:ext uri="{BB962C8B-B14F-4D97-AF65-F5344CB8AC3E}">
        <p14:creationId xmlns:p14="http://schemas.microsoft.com/office/powerpoint/2010/main" val="2590866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D5DE5F-4BBE-8744-FFF4-B435684645CF}"/>
              </a:ext>
            </a:extLst>
          </p:cNvPr>
          <p:cNvSpPr>
            <a:spLocks noGrp="1"/>
          </p:cNvSpPr>
          <p:nvPr>
            <p:ph type="title"/>
          </p:nvPr>
        </p:nvSpPr>
        <p:spPr/>
        <p:txBody>
          <a:bodyPr/>
          <a:lstStyle/>
          <a:p>
            <a:r>
              <a:rPr lang="ja-JP" altLang="en-US" dirty="0"/>
              <a:t>前処理</a:t>
            </a:r>
            <a:r>
              <a:rPr lang="en-US" altLang="ja-JP" dirty="0"/>
              <a:t>1</a:t>
            </a:r>
            <a:r>
              <a:rPr lang="ja-JP" altLang="en-US" dirty="0"/>
              <a:t>　</a:t>
            </a:r>
            <a:r>
              <a:rPr kumimoji="1" lang="ja-JP" altLang="en-US" dirty="0"/>
              <a:t>プラグイン互換性評価：入出力</a:t>
            </a:r>
          </a:p>
        </p:txBody>
      </p:sp>
      <p:sp>
        <p:nvSpPr>
          <p:cNvPr id="3" name="コンテンツ プレースホルダー 2">
            <a:extLst>
              <a:ext uri="{FF2B5EF4-FFF2-40B4-BE49-F238E27FC236}">
                <a16:creationId xmlns:a16="http://schemas.microsoft.com/office/drawing/2014/main" id="{D5ED6F77-2C86-2FC4-9245-9E5597D03B40}"/>
              </a:ext>
            </a:extLst>
          </p:cNvPr>
          <p:cNvSpPr>
            <a:spLocks noGrp="1"/>
          </p:cNvSpPr>
          <p:nvPr>
            <p:ph idx="1"/>
          </p:nvPr>
        </p:nvSpPr>
        <p:spPr/>
        <p:txBody>
          <a:bodyPr/>
          <a:lstStyle/>
          <a:p>
            <a:r>
              <a:rPr kumimoji="1" lang="ja-JP" altLang="en-US" dirty="0"/>
              <a:t>プラグイン</a:t>
            </a:r>
            <a:r>
              <a:rPr kumimoji="1" lang="en-US" altLang="ja-JP" dirty="0"/>
              <a:t>redmine_hourglass1.1.0</a:t>
            </a:r>
            <a:r>
              <a:rPr kumimoji="1" lang="ja-JP" altLang="en-US" dirty="0"/>
              <a:t>とライブラリ</a:t>
            </a:r>
            <a:r>
              <a:rPr kumimoji="1" lang="en-US" altLang="ja-JP" dirty="0"/>
              <a:t>coffee</a:t>
            </a:r>
            <a:r>
              <a:rPr lang="en-US" altLang="ja-JP" dirty="0"/>
              <a:t>-</a:t>
            </a:r>
            <a:r>
              <a:rPr kumimoji="1" lang="en-US" altLang="ja-JP" dirty="0"/>
              <a:t>script</a:t>
            </a:r>
            <a:br>
              <a:rPr kumimoji="1" lang="en-US" altLang="ja-JP" dirty="0"/>
            </a:br>
            <a:r>
              <a:rPr kumimoji="1" lang="ja-JP" altLang="en-US" dirty="0"/>
              <a:t>に対するプラグイン</a:t>
            </a:r>
            <a:r>
              <a:rPr lang="en-US" altLang="ja-JP" dirty="0"/>
              <a:t>-</a:t>
            </a:r>
            <a:r>
              <a:rPr kumimoji="1" lang="ja-JP" altLang="en-US" dirty="0"/>
              <a:t>ライブラリ互換性評価値の算出例</a:t>
            </a:r>
          </a:p>
        </p:txBody>
      </p:sp>
      <p:sp>
        <p:nvSpPr>
          <p:cNvPr id="4" name="テキスト ボックス 3">
            <a:extLst>
              <a:ext uri="{FF2B5EF4-FFF2-40B4-BE49-F238E27FC236}">
                <a16:creationId xmlns:a16="http://schemas.microsoft.com/office/drawing/2014/main" id="{03889CCE-2FBA-BD67-D12B-1880AB492B32}"/>
              </a:ext>
            </a:extLst>
          </p:cNvPr>
          <p:cNvSpPr txBox="1"/>
          <p:nvPr/>
        </p:nvSpPr>
        <p:spPr>
          <a:xfrm>
            <a:off x="460018" y="3577580"/>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b="0" dirty="0">
                <a:solidFill>
                  <a:srgbClr val="0070C0"/>
                </a:solidFill>
                <a:effectLst/>
                <a:latin typeface="Consolas" panose="020B0609020204030204" pitchFamily="49" charset="0"/>
              </a:rPr>
              <a:t>gem</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'coffee-script’</a:t>
            </a:r>
            <a:r>
              <a:rPr lang="en-US" altLang="ja-JP" sz="2800" b="0" dirty="0">
                <a:effectLst/>
                <a:latin typeface="Consolas" panose="020B0609020204030204" pitchFamily="49" charset="0"/>
              </a:rPr>
              <a:t>,</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'~&gt; 2.4.1'</a:t>
            </a:r>
          </a:p>
        </p:txBody>
      </p:sp>
      <p:sp>
        <p:nvSpPr>
          <p:cNvPr id="5" name="テキスト ボックス 4">
            <a:extLst>
              <a:ext uri="{FF2B5EF4-FFF2-40B4-BE49-F238E27FC236}">
                <a16:creationId xmlns:a16="http://schemas.microsoft.com/office/drawing/2014/main" id="{9FAF4074-D769-3362-3F96-46ABC195552A}"/>
              </a:ext>
            </a:extLst>
          </p:cNvPr>
          <p:cNvSpPr txBox="1"/>
          <p:nvPr/>
        </p:nvSpPr>
        <p:spPr>
          <a:xfrm>
            <a:off x="0" y="3115915"/>
            <a:ext cx="7232301" cy="461665"/>
          </a:xfrm>
          <a:prstGeom prst="rect">
            <a:avLst/>
          </a:prstGeom>
          <a:noFill/>
        </p:spPr>
        <p:txBody>
          <a:bodyPr wrap="none" rtlCol="0">
            <a:spAutoFit/>
          </a:bodyPr>
          <a:lstStyle/>
          <a:p>
            <a:r>
              <a:rPr kumimoji="1" lang="en-US" altLang="ja-JP" sz="2400" dirty="0" err="1"/>
              <a:t>Gemfile</a:t>
            </a:r>
            <a:r>
              <a:rPr kumimoji="1" lang="ja-JP" altLang="en-US" sz="2400" dirty="0"/>
              <a:t>から抜き出された</a:t>
            </a:r>
            <a:r>
              <a:rPr kumimoji="1" lang="en-US" altLang="ja-JP" sz="2400" dirty="0"/>
              <a:t>coffee-script</a:t>
            </a:r>
            <a:r>
              <a:rPr kumimoji="1" lang="ja-JP" altLang="en-US" sz="2400" dirty="0"/>
              <a:t>に関する記述</a:t>
            </a:r>
          </a:p>
        </p:txBody>
      </p:sp>
      <p:sp>
        <p:nvSpPr>
          <p:cNvPr id="6" name="テキスト ボックス 5">
            <a:extLst>
              <a:ext uri="{FF2B5EF4-FFF2-40B4-BE49-F238E27FC236}">
                <a16:creationId xmlns:a16="http://schemas.microsoft.com/office/drawing/2014/main" id="{3EFF0825-E8CA-6D1F-60F8-9AA389DF485A}"/>
              </a:ext>
            </a:extLst>
          </p:cNvPr>
          <p:cNvSpPr txBox="1"/>
          <p:nvPr/>
        </p:nvSpPr>
        <p:spPr>
          <a:xfrm>
            <a:off x="830584" y="5518321"/>
            <a:ext cx="5265416" cy="461665"/>
          </a:xfrm>
          <a:prstGeom prst="rect">
            <a:avLst/>
          </a:prstGeom>
          <a:noFill/>
        </p:spPr>
        <p:txBody>
          <a:bodyPr wrap="none" rtlCol="0">
            <a:spAutoFit/>
          </a:bodyPr>
          <a:lstStyle/>
          <a:p>
            <a:r>
              <a:rPr lang="ja-JP" altLang="en-US" sz="2400" dirty="0"/>
              <a:t>利用可能な</a:t>
            </a:r>
            <a:r>
              <a:rPr kumimoji="1" lang="en-US" altLang="ja-JP" sz="2400" dirty="0"/>
              <a:t>coffee-script</a:t>
            </a:r>
            <a:r>
              <a:rPr kumimoji="1" lang="ja-JP" altLang="en-US" sz="2400" dirty="0"/>
              <a:t>のバージョン</a:t>
            </a:r>
          </a:p>
        </p:txBody>
      </p:sp>
      <p:sp>
        <p:nvSpPr>
          <p:cNvPr id="7" name="テキスト ボックス 6">
            <a:extLst>
              <a:ext uri="{FF2B5EF4-FFF2-40B4-BE49-F238E27FC236}">
                <a16:creationId xmlns:a16="http://schemas.microsoft.com/office/drawing/2014/main" id="{A9C11ED7-C121-AC80-9679-0FB4EDE411B1}"/>
              </a:ext>
            </a:extLst>
          </p:cNvPr>
          <p:cNvSpPr txBox="1"/>
          <p:nvPr/>
        </p:nvSpPr>
        <p:spPr>
          <a:xfrm>
            <a:off x="468485" y="5938779"/>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dirty="0">
                <a:solidFill>
                  <a:schemeClr val="tx1"/>
                </a:solidFill>
                <a:latin typeface="Consolas" panose="020B0609020204030204" pitchFamily="49" charset="0"/>
              </a:rPr>
              <a:t>…, 2.2.0, 2.3.0, 2.4.0, 2.4.1</a:t>
            </a:r>
            <a:endParaRPr lang="en-US" altLang="ja-JP" sz="2800" b="0" dirty="0">
              <a:solidFill>
                <a:schemeClr val="tx1"/>
              </a:solidFill>
              <a:effectLst/>
              <a:latin typeface="Consolas" panose="020B0609020204030204" pitchFamily="49" charset="0"/>
            </a:endParaRPr>
          </a:p>
        </p:txBody>
      </p:sp>
      <p:sp>
        <p:nvSpPr>
          <p:cNvPr id="8" name="スライド番号プレースホルダー 7">
            <a:extLst>
              <a:ext uri="{FF2B5EF4-FFF2-40B4-BE49-F238E27FC236}">
                <a16:creationId xmlns:a16="http://schemas.microsoft.com/office/drawing/2014/main" id="{94E58FBA-BA55-F72B-EE31-5EA4F7187B36}"/>
              </a:ext>
            </a:extLst>
          </p:cNvPr>
          <p:cNvSpPr>
            <a:spLocks noGrp="1"/>
          </p:cNvSpPr>
          <p:nvPr>
            <p:ph type="sldNum" sz="quarter" idx="12"/>
          </p:nvPr>
        </p:nvSpPr>
        <p:spPr/>
        <p:txBody>
          <a:bodyPr/>
          <a:lstStyle/>
          <a:p>
            <a:fld id="{551EBEEC-6B4F-46BB-A9ED-1DC96FDC3EDD}" type="slidenum">
              <a:rPr kumimoji="1" lang="ja-JP" altLang="en-US" smtClean="0"/>
              <a:t>18</a:t>
            </a:fld>
            <a:endParaRPr kumimoji="1" lang="ja-JP" altLang="en-US"/>
          </a:p>
        </p:txBody>
      </p:sp>
    </p:spTree>
    <p:extLst>
      <p:ext uri="{BB962C8B-B14F-4D97-AF65-F5344CB8AC3E}">
        <p14:creationId xmlns:p14="http://schemas.microsoft.com/office/powerpoint/2010/main" val="3803282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0D8A4D-0B03-CD4E-9345-9545395F5ED6}"/>
              </a:ext>
            </a:extLst>
          </p:cNvPr>
          <p:cNvSpPr>
            <a:spLocks noGrp="1"/>
          </p:cNvSpPr>
          <p:nvPr>
            <p:ph type="title"/>
          </p:nvPr>
        </p:nvSpPr>
        <p:spPr/>
        <p:txBody>
          <a:bodyPr/>
          <a:lstStyle/>
          <a:p>
            <a:r>
              <a:rPr lang="ja-JP" altLang="en-US" dirty="0"/>
              <a:t>プロジェクト管理ソフトウェア</a:t>
            </a:r>
            <a:r>
              <a:rPr lang="en-US" altLang="ja-JP" dirty="0"/>
              <a:t>R</a:t>
            </a:r>
            <a:r>
              <a:rPr kumimoji="1" lang="en-US" altLang="ja-JP" dirty="0"/>
              <a:t>edmine</a:t>
            </a:r>
            <a:endParaRPr kumimoji="1" lang="ja-JP" altLang="en-US" dirty="0"/>
          </a:p>
        </p:txBody>
      </p:sp>
      <p:pic>
        <p:nvPicPr>
          <p:cNvPr id="10" name="図 9">
            <a:extLst>
              <a:ext uri="{FF2B5EF4-FFF2-40B4-BE49-F238E27FC236}">
                <a16:creationId xmlns:a16="http://schemas.microsoft.com/office/drawing/2014/main" id="{1DD3DE5C-B81A-75C2-3C2F-13D345716CBD}"/>
              </a:ext>
            </a:extLst>
          </p:cNvPr>
          <p:cNvPicPr>
            <a:picLocks noChangeAspect="1"/>
          </p:cNvPicPr>
          <p:nvPr/>
        </p:nvPicPr>
        <p:blipFill rotWithShape="1">
          <a:blip r:embed="rId3"/>
          <a:srcRect b="26950"/>
          <a:stretch/>
        </p:blipFill>
        <p:spPr>
          <a:xfrm>
            <a:off x="232544" y="1466123"/>
            <a:ext cx="11726912" cy="4864338"/>
          </a:xfrm>
          <a:prstGeom prst="rect">
            <a:avLst/>
          </a:prstGeom>
        </p:spPr>
      </p:pic>
      <p:sp>
        <p:nvSpPr>
          <p:cNvPr id="12" name="テキスト ボックス 11">
            <a:extLst>
              <a:ext uri="{FF2B5EF4-FFF2-40B4-BE49-F238E27FC236}">
                <a16:creationId xmlns:a16="http://schemas.microsoft.com/office/drawing/2014/main" id="{56986ABE-0D13-01A3-5159-12EBE44DF61F}"/>
              </a:ext>
            </a:extLst>
          </p:cNvPr>
          <p:cNvSpPr txBox="1"/>
          <p:nvPr/>
        </p:nvSpPr>
        <p:spPr>
          <a:xfrm>
            <a:off x="0" y="6519446"/>
            <a:ext cx="12012707" cy="338554"/>
          </a:xfrm>
          <a:prstGeom prst="rect">
            <a:avLst/>
          </a:prstGeom>
          <a:noFill/>
        </p:spPr>
        <p:txBody>
          <a:bodyPr wrap="square">
            <a:spAutoFit/>
          </a:bodyPr>
          <a:lstStyle/>
          <a:p>
            <a:r>
              <a:rPr lang="en-US" altLang="ja-JP" sz="1600" dirty="0"/>
              <a:t>[1] https://www.redmine.org/</a:t>
            </a:r>
          </a:p>
        </p:txBody>
      </p:sp>
      <p:sp>
        <p:nvSpPr>
          <p:cNvPr id="4" name="スライド番号プレースホルダー 3">
            <a:extLst>
              <a:ext uri="{FF2B5EF4-FFF2-40B4-BE49-F238E27FC236}">
                <a16:creationId xmlns:a16="http://schemas.microsoft.com/office/drawing/2014/main" id="{CE24192A-A497-8E8F-CBB0-10FD45AA8253}"/>
              </a:ext>
            </a:extLst>
          </p:cNvPr>
          <p:cNvSpPr>
            <a:spLocks noGrp="1"/>
          </p:cNvSpPr>
          <p:nvPr>
            <p:ph type="sldNum" sz="quarter" idx="12"/>
          </p:nvPr>
        </p:nvSpPr>
        <p:spPr/>
        <p:txBody>
          <a:bodyPr/>
          <a:lstStyle/>
          <a:p>
            <a:fld id="{551EBEEC-6B4F-46BB-A9ED-1DC96FDC3EDD}" type="slidenum">
              <a:rPr kumimoji="1" lang="ja-JP" altLang="en-US" smtClean="0"/>
              <a:t>1</a:t>
            </a:fld>
            <a:endParaRPr kumimoji="1" lang="ja-JP" altLang="en-US"/>
          </a:p>
        </p:txBody>
      </p:sp>
    </p:spTree>
    <p:extLst>
      <p:ext uri="{BB962C8B-B14F-4D97-AF65-F5344CB8AC3E}">
        <p14:creationId xmlns:p14="http://schemas.microsoft.com/office/powerpoint/2010/main" val="3062107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D5DE5F-4BBE-8744-FFF4-B435684645CF}"/>
              </a:ext>
            </a:extLst>
          </p:cNvPr>
          <p:cNvSpPr>
            <a:spLocks noGrp="1"/>
          </p:cNvSpPr>
          <p:nvPr>
            <p:ph type="title"/>
          </p:nvPr>
        </p:nvSpPr>
        <p:spPr/>
        <p:txBody>
          <a:bodyPr/>
          <a:lstStyle/>
          <a:p>
            <a:r>
              <a:rPr lang="ja-JP" altLang="en-US" dirty="0"/>
              <a:t>前処理</a:t>
            </a:r>
            <a:r>
              <a:rPr lang="en-US" altLang="ja-JP" dirty="0"/>
              <a:t>1</a:t>
            </a:r>
            <a:r>
              <a:rPr lang="ja-JP" altLang="en-US" dirty="0"/>
              <a:t>　</a:t>
            </a:r>
            <a:r>
              <a:rPr kumimoji="1" lang="ja-JP" altLang="en-US" dirty="0"/>
              <a:t>プラグイン互換性評価：入出力</a:t>
            </a:r>
          </a:p>
        </p:txBody>
      </p:sp>
      <p:sp>
        <p:nvSpPr>
          <p:cNvPr id="3" name="コンテンツ プレースホルダー 2">
            <a:extLst>
              <a:ext uri="{FF2B5EF4-FFF2-40B4-BE49-F238E27FC236}">
                <a16:creationId xmlns:a16="http://schemas.microsoft.com/office/drawing/2014/main" id="{D5ED6F77-2C86-2FC4-9245-9E5597D03B40}"/>
              </a:ext>
            </a:extLst>
          </p:cNvPr>
          <p:cNvSpPr>
            <a:spLocks noGrp="1"/>
          </p:cNvSpPr>
          <p:nvPr>
            <p:ph idx="1"/>
          </p:nvPr>
        </p:nvSpPr>
        <p:spPr/>
        <p:txBody>
          <a:bodyPr/>
          <a:lstStyle/>
          <a:p>
            <a:r>
              <a:rPr kumimoji="1" lang="ja-JP" altLang="en-US" dirty="0"/>
              <a:t>プラグイン</a:t>
            </a:r>
            <a:r>
              <a:rPr kumimoji="1" lang="en-US" altLang="ja-JP" dirty="0"/>
              <a:t>redmine_hourglass1.1.0</a:t>
            </a:r>
            <a:r>
              <a:rPr kumimoji="1" lang="ja-JP" altLang="en-US" dirty="0"/>
              <a:t>とライブラリ</a:t>
            </a:r>
            <a:r>
              <a:rPr kumimoji="1" lang="en-US" altLang="ja-JP" dirty="0"/>
              <a:t>coffee</a:t>
            </a:r>
            <a:r>
              <a:rPr lang="en-US" altLang="ja-JP" dirty="0"/>
              <a:t>-</a:t>
            </a:r>
            <a:r>
              <a:rPr kumimoji="1" lang="en-US" altLang="ja-JP" dirty="0"/>
              <a:t>script</a:t>
            </a:r>
            <a:br>
              <a:rPr kumimoji="1" lang="en-US" altLang="ja-JP" dirty="0"/>
            </a:br>
            <a:r>
              <a:rPr kumimoji="1" lang="ja-JP" altLang="en-US" dirty="0"/>
              <a:t>に対するプラグイン</a:t>
            </a:r>
            <a:r>
              <a:rPr kumimoji="1" lang="en-US" altLang="ja-JP" dirty="0"/>
              <a:t>-</a:t>
            </a:r>
            <a:r>
              <a:rPr kumimoji="1" lang="ja-JP" altLang="en-US" dirty="0"/>
              <a:t>ライブラリ互換性評価値の算出例</a:t>
            </a:r>
          </a:p>
        </p:txBody>
      </p:sp>
      <p:sp>
        <p:nvSpPr>
          <p:cNvPr id="4" name="テキスト ボックス 3">
            <a:extLst>
              <a:ext uri="{FF2B5EF4-FFF2-40B4-BE49-F238E27FC236}">
                <a16:creationId xmlns:a16="http://schemas.microsoft.com/office/drawing/2014/main" id="{03889CCE-2FBA-BD67-D12B-1880AB492B32}"/>
              </a:ext>
            </a:extLst>
          </p:cNvPr>
          <p:cNvSpPr txBox="1"/>
          <p:nvPr/>
        </p:nvSpPr>
        <p:spPr>
          <a:xfrm>
            <a:off x="460018" y="3577580"/>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b="0" dirty="0">
                <a:solidFill>
                  <a:srgbClr val="0070C0"/>
                </a:solidFill>
                <a:effectLst/>
                <a:latin typeface="Consolas" panose="020B0609020204030204" pitchFamily="49" charset="0"/>
              </a:rPr>
              <a:t>gem</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'coffee-script’</a:t>
            </a:r>
            <a:r>
              <a:rPr lang="en-US" altLang="ja-JP" sz="2800" b="0" dirty="0">
                <a:effectLst/>
                <a:latin typeface="Consolas" panose="020B0609020204030204" pitchFamily="49" charset="0"/>
              </a:rPr>
              <a:t>,</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'~&gt; 2.4.1'</a:t>
            </a:r>
          </a:p>
        </p:txBody>
      </p:sp>
      <p:sp>
        <p:nvSpPr>
          <p:cNvPr id="5" name="テキスト ボックス 4">
            <a:extLst>
              <a:ext uri="{FF2B5EF4-FFF2-40B4-BE49-F238E27FC236}">
                <a16:creationId xmlns:a16="http://schemas.microsoft.com/office/drawing/2014/main" id="{9FAF4074-D769-3362-3F96-46ABC195552A}"/>
              </a:ext>
            </a:extLst>
          </p:cNvPr>
          <p:cNvSpPr txBox="1"/>
          <p:nvPr/>
        </p:nvSpPr>
        <p:spPr>
          <a:xfrm>
            <a:off x="0" y="3115915"/>
            <a:ext cx="7232301" cy="461665"/>
          </a:xfrm>
          <a:prstGeom prst="rect">
            <a:avLst/>
          </a:prstGeom>
          <a:noFill/>
        </p:spPr>
        <p:txBody>
          <a:bodyPr wrap="none" rtlCol="0">
            <a:spAutoFit/>
          </a:bodyPr>
          <a:lstStyle/>
          <a:p>
            <a:r>
              <a:rPr kumimoji="1" lang="en-US" altLang="ja-JP" sz="2400" dirty="0" err="1"/>
              <a:t>Gemfile</a:t>
            </a:r>
            <a:r>
              <a:rPr kumimoji="1" lang="ja-JP" altLang="en-US" sz="2400" dirty="0"/>
              <a:t>から抜き出された</a:t>
            </a:r>
            <a:r>
              <a:rPr kumimoji="1" lang="en-US" altLang="ja-JP" sz="2400" dirty="0"/>
              <a:t>coffee-script</a:t>
            </a:r>
            <a:r>
              <a:rPr kumimoji="1" lang="ja-JP" altLang="en-US" sz="2400" dirty="0"/>
              <a:t>に関する記述</a:t>
            </a:r>
          </a:p>
        </p:txBody>
      </p:sp>
      <p:sp>
        <p:nvSpPr>
          <p:cNvPr id="6" name="テキスト ボックス 5">
            <a:extLst>
              <a:ext uri="{FF2B5EF4-FFF2-40B4-BE49-F238E27FC236}">
                <a16:creationId xmlns:a16="http://schemas.microsoft.com/office/drawing/2014/main" id="{3EFF0825-E8CA-6D1F-60F8-9AA389DF485A}"/>
              </a:ext>
            </a:extLst>
          </p:cNvPr>
          <p:cNvSpPr txBox="1"/>
          <p:nvPr/>
        </p:nvSpPr>
        <p:spPr>
          <a:xfrm>
            <a:off x="830584" y="5518321"/>
            <a:ext cx="5265416" cy="461665"/>
          </a:xfrm>
          <a:prstGeom prst="rect">
            <a:avLst/>
          </a:prstGeom>
          <a:noFill/>
        </p:spPr>
        <p:txBody>
          <a:bodyPr wrap="none" rtlCol="0">
            <a:spAutoFit/>
          </a:bodyPr>
          <a:lstStyle/>
          <a:p>
            <a:r>
              <a:rPr lang="ja-JP" altLang="en-US" sz="2400" dirty="0"/>
              <a:t>利用可能な</a:t>
            </a:r>
            <a:r>
              <a:rPr kumimoji="1" lang="en-US" altLang="ja-JP" sz="2400" dirty="0"/>
              <a:t>coffee-script</a:t>
            </a:r>
            <a:r>
              <a:rPr kumimoji="1" lang="ja-JP" altLang="en-US" sz="2400" dirty="0"/>
              <a:t>のバージョン</a:t>
            </a:r>
          </a:p>
        </p:txBody>
      </p:sp>
      <p:sp>
        <p:nvSpPr>
          <p:cNvPr id="7" name="テキスト ボックス 6">
            <a:extLst>
              <a:ext uri="{FF2B5EF4-FFF2-40B4-BE49-F238E27FC236}">
                <a16:creationId xmlns:a16="http://schemas.microsoft.com/office/drawing/2014/main" id="{A9C11ED7-C121-AC80-9679-0FB4EDE411B1}"/>
              </a:ext>
            </a:extLst>
          </p:cNvPr>
          <p:cNvSpPr txBox="1"/>
          <p:nvPr/>
        </p:nvSpPr>
        <p:spPr>
          <a:xfrm>
            <a:off x="468485" y="5938779"/>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dirty="0">
                <a:solidFill>
                  <a:schemeClr val="tx1"/>
                </a:solidFill>
                <a:latin typeface="Consolas" panose="020B0609020204030204" pitchFamily="49" charset="0"/>
              </a:rPr>
              <a:t>…, 2.2.0, 2.3.0, 2.4.0, 2.4.1</a:t>
            </a:r>
            <a:endParaRPr lang="en-US" altLang="ja-JP" sz="2800" b="0" dirty="0">
              <a:solidFill>
                <a:schemeClr val="tx1"/>
              </a:solidFill>
              <a:effectLst/>
              <a:latin typeface="Consolas" panose="020B0609020204030204" pitchFamily="49" charset="0"/>
            </a:endParaRPr>
          </a:p>
        </p:txBody>
      </p:sp>
      <p:sp>
        <p:nvSpPr>
          <p:cNvPr id="9" name="吹き出し: 四角形 8">
            <a:extLst>
              <a:ext uri="{FF2B5EF4-FFF2-40B4-BE49-F238E27FC236}">
                <a16:creationId xmlns:a16="http://schemas.microsoft.com/office/drawing/2014/main" id="{78D1F0FF-DE06-68D1-31FC-2677875C8E73}"/>
              </a:ext>
            </a:extLst>
          </p:cNvPr>
          <p:cNvSpPr/>
          <p:nvPr/>
        </p:nvSpPr>
        <p:spPr>
          <a:xfrm rot="10800000">
            <a:off x="2075744" y="4521257"/>
            <a:ext cx="3942522" cy="749995"/>
          </a:xfrm>
          <a:prstGeom prst="wedgeRectCallout">
            <a:avLst>
              <a:gd name="adj1" fmla="val -33349"/>
              <a:gd name="adj2" fmla="val 93465"/>
            </a:avLst>
          </a:prstGeom>
          <a:solidFill>
            <a:srgbClr val="FFFF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ctr">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6EB05A2A-D7A5-05DA-4389-9741756B0B2D}"/>
              </a:ext>
            </a:extLst>
          </p:cNvPr>
          <p:cNvSpPr txBox="1"/>
          <p:nvPr/>
        </p:nvSpPr>
        <p:spPr>
          <a:xfrm>
            <a:off x="2132877" y="4631189"/>
            <a:ext cx="3863860" cy="523220"/>
          </a:xfrm>
          <a:prstGeom prst="rect">
            <a:avLst/>
          </a:prstGeom>
          <a:noFill/>
        </p:spPr>
        <p:txBody>
          <a:bodyPr wrap="square" rtlCol="0">
            <a:spAutoFit/>
          </a:bodyPr>
          <a:lstStyle/>
          <a:p>
            <a:r>
              <a:rPr kumimoji="1" lang="en-US" altLang="ja-JP" sz="2800" dirty="0"/>
              <a:t>2.4.1</a:t>
            </a:r>
            <a:r>
              <a:rPr kumimoji="1" lang="ja-JP" altLang="en-US" sz="2800" dirty="0"/>
              <a:t>以上かつ</a:t>
            </a:r>
            <a:r>
              <a:rPr kumimoji="1" lang="en-US" altLang="ja-JP" sz="2800" dirty="0"/>
              <a:t>2.4.2</a:t>
            </a:r>
            <a:r>
              <a:rPr kumimoji="1" lang="ja-JP" altLang="en-US" sz="2800" dirty="0"/>
              <a:t>未満</a:t>
            </a:r>
          </a:p>
        </p:txBody>
      </p:sp>
      <p:sp>
        <p:nvSpPr>
          <p:cNvPr id="8" name="スライド番号プレースホルダー 7">
            <a:extLst>
              <a:ext uri="{FF2B5EF4-FFF2-40B4-BE49-F238E27FC236}">
                <a16:creationId xmlns:a16="http://schemas.microsoft.com/office/drawing/2014/main" id="{64B221B0-5E1E-8172-51D8-DE2AE2578D56}"/>
              </a:ext>
            </a:extLst>
          </p:cNvPr>
          <p:cNvSpPr>
            <a:spLocks noGrp="1"/>
          </p:cNvSpPr>
          <p:nvPr>
            <p:ph type="sldNum" sz="quarter" idx="12"/>
          </p:nvPr>
        </p:nvSpPr>
        <p:spPr/>
        <p:txBody>
          <a:bodyPr/>
          <a:lstStyle/>
          <a:p>
            <a:fld id="{551EBEEC-6B4F-46BB-A9ED-1DC96FDC3EDD}" type="slidenum">
              <a:rPr kumimoji="1" lang="ja-JP" altLang="en-US" smtClean="0"/>
              <a:t>19</a:t>
            </a:fld>
            <a:endParaRPr kumimoji="1" lang="ja-JP" altLang="en-US"/>
          </a:p>
        </p:txBody>
      </p:sp>
    </p:spTree>
    <p:extLst>
      <p:ext uri="{BB962C8B-B14F-4D97-AF65-F5344CB8AC3E}">
        <p14:creationId xmlns:p14="http://schemas.microsoft.com/office/powerpoint/2010/main" val="939151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D5DE5F-4BBE-8744-FFF4-B435684645CF}"/>
              </a:ext>
            </a:extLst>
          </p:cNvPr>
          <p:cNvSpPr>
            <a:spLocks noGrp="1"/>
          </p:cNvSpPr>
          <p:nvPr>
            <p:ph type="title"/>
          </p:nvPr>
        </p:nvSpPr>
        <p:spPr/>
        <p:txBody>
          <a:bodyPr/>
          <a:lstStyle/>
          <a:p>
            <a:r>
              <a:rPr lang="ja-JP" altLang="en-US" dirty="0"/>
              <a:t>前処理</a:t>
            </a:r>
            <a:r>
              <a:rPr lang="en-US" altLang="ja-JP" dirty="0"/>
              <a:t>1</a:t>
            </a:r>
            <a:r>
              <a:rPr lang="ja-JP" altLang="en-US" dirty="0"/>
              <a:t>　</a:t>
            </a:r>
            <a:r>
              <a:rPr kumimoji="1" lang="ja-JP" altLang="en-US" dirty="0"/>
              <a:t>プラグイン互換性</a:t>
            </a:r>
            <a:r>
              <a:rPr lang="ja-JP" altLang="en-US" dirty="0"/>
              <a:t>評価</a:t>
            </a:r>
            <a:r>
              <a:rPr kumimoji="1" lang="ja-JP" altLang="en-US" dirty="0"/>
              <a:t>：入出力</a:t>
            </a:r>
          </a:p>
        </p:txBody>
      </p:sp>
      <p:sp>
        <p:nvSpPr>
          <p:cNvPr id="3" name="コンテンツ プレースホルダー 2">
            <a:extLst>
              <a:ext uri="{FF2B5EF4-FFF2-40B4-BE49-F238E27FC236}">
                <a16:creationId xmlns:a16="http://schemas.microsoft.com/office/drawing/2014/main" id="{D5ED6F77-2C86-2FC4-9245-9E5597D03B40}"/>
              </a:ext>
            </a:extLst>
          </p:cNvPr>
          <p:cNvSpPr>
            <a:spLocks noGrp="1"/>
          </p:cNvSpPr>
          <p:nvPr>
            <p:ph idx="1"/>
          </p:nvPr>
        </p:nvSpPr>
        <p:spPr/>
        <p:txBody>
          <a:bodyPr/>
          <a:lstStyle/>
          <a:p>
            <a:r>
              <a:rPr kumimoji="1" lang="ja-JP" altLang="en-US" dirty="0"/>
              <a:t>プラグイン</a:t>
            </a:r>
            <a:r>
              <a:rPr kumimoji="1" lang="en-US" altLang="ja-JP" dirty="0"/>
              <a:t>redmine_hourglass1.1.0</a:t>
            </a:r>
            <a:r>
              <a:rPr kumimoji="1" lang="ja-JP" altLang="en-US" dirty="0"/>
              <a:t>とライブラリ</a:t>
            </a:r>
            <a:r>
              <a:rPr kumimoji="1" lang="en-US" altLang="ja-JP" dirty="0"/>
              <a:t>coffee</a:t>
            </a:r>
            <a:r>
              <a:rPr lang="en-US" altLang="ja-JP" dirty="0"/>
              <a:t>-</a:t>
            </a:r>
            <a:r>
              <a:rPr kumimoji="1" lang="en-US" altLang="ja-JP" dirty="0"/>
              <a:t>script</a:t>
            </a:r>
            <a:br>
              <a:rPr kumimoji="1" lang="en-US" altLang="ja-JP" dirty="0"/>
            </a:br>
            <a:r>
              <a:rPr kumimoji="1" lang="ja-JP" altLang="en-US" dirty="0"/>
              <a:t>に対するプラグイン</a:t>
            </a:r>
            <a:r>
              <a:rPr kumimoji="1" lang="en-US" altLang="ja-JP" dirty="0"/>
              <a:t>-</a:t>
            </a:r>
            <a:r>
              <a:rPr kumimoji="1" lang="ja-JP" altLang="en-US" dirty="0"/>
              <a:t>ライブラリ互換性評価値の算出例</a:t>
            </a:r>
          </a:p>
        </p:txBody>
      </p:sp>
      <p:sp>
        <p:nvSpPr>
          <p:cNvPr id="4" name="テキスト ボックス 3">
            <a:extLst>
              <a:ext uri="{FF2B5EF4-FFF2-40B4-BE49-F238E27FC236}">
                <a16:creationId xmlns:a16="http://schemas.microsoft.com/office/drawing/2014/main" id="{03889CCE-2FBA-BD67-D12B-1880AB492B32}"/>
              </a:ext>
            </a:extLst>
          </p:cNvPr>
          <p:cNvSpPr txBox="1"/>
          <p:nvPr/>
        </p:nvSpPr>
        <p:spPr>
          <a:xfrm>
            <a:off x="460018" y="3577580"/>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b="0" dirty="0">
                <a:solidFill>
                  <a:srgbClr val="0070C0"/>
                </a:solidFill>
                <a:effectLst/>
                <a:latin typeface="Consolas" panose="020B0609020204030204" pitchFamily="49" charset="0"/>
              </a:rPr>
              <a:t>gem</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'coffee-script’</a:t>
            </a:r>
            <a:r>
              <a:rPr lang="en-US" altLang="ja-JP" sz="2800" b="0" dirty="0">
                <a:effectLst/>
                <a:latin typeface="Consolas" panose="020B0609020204030204" pitchFamily="49" charset="0"/>
              </a:rPr>
              <a:t>,</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'~&gt; 2.4.1'</a:t>
            </a:r>
          </a:p>
        </p:txBody>
      </p:sp>
      <p:sp>
        <p:nvSpPr>
          <p:cNvPr id="5" name="テキスト ボックス 4">
            <a:extLst>
              <a:ext uri="{FF2B5EF4-FFF2-40B4-BE49-F238E27FC236}">
                <a16:creationId xmlns:a16="http://schemas.microsoft.com/office/drawing/2014/main" id="{9FAF4074-D769-3362-3F96-46ABC195552A}"/>
              </a:ext>
            </a:extLst>
          </p:cNvPr>
          <p:cNvSpPr txBox="1"/>
          <p:nvPr/>
        </p:nvSpPr>
        <p:spPr>
          <a:xfrm>
            <a:off x="0" y="3115915"/>
            <a:ext cx="7232301" cy="461665"/>
          </a:xfrm>
          <a:prstGeom prst="rect">
            <a:avLst/>
          </a:prstGeom>
          <a:noFill/>
        </p:spPr>
        <p:txBody>
          <a:bodyPr wrap="none" rtlCol="0">
            <a:spAutoFit/>
          </a:bodyPr>
          <a:lstStyle/>
          <a:p>
            <a:r>
              <a:rPr kumimoji="1" lang="en-US" altLang="ja-JP" sz="2400" dirty="0" err="1"/>
              <a:t>Gemfile</a:t>
            </a:r>
            <a:r>
              <a:rPr kumimoji="1" lang="ja-JP" altLang="en-US" sz="2400" dirty="0"/>
              <a:t>から抜き出された</a:t>
            </a:r>
            <a:r>
              <a:rPr kumimoji="1" lang="en-US" altLang="ja-JP" sz="2400" dirty="0"/>
              <a:t>coffee-script</a:t>
            </a:r>
            <a:r>
              <a:rPr kumimoji="1" lang="ja-JP" altLang="en-US" sz="2400" dirty="0"/>
              <a:t>に関する記述</a:t>
            </a:r>
          </a:p>
        </p:txBody>
      </p:sp>
      <p:sp>
        <p:nvSpPr>
          <p:cNvPr id="6" name="テキスト ボックス 5">
            <a:extLst>
              <a:ext uri="{FF2B5EF4-FFF2-40B4-BE49-F238E27FC236}">
                <a16:creationId xmlns:a16="http://schemas.microsoft.com/office/drawing/2014/main" id="{3EFF0825-E8CA-6D1F-60F8-9AA389DF485A}"/>
              </a:ext>
            </a:extLst>
          </p:cNvPr>
          <p:cNvSpPr txBox="1"/>
          <p:nvPr/>
        </p:nvSpPr>
        <p:spPr>
          <a:xfrm>
            <a:off x="830584" y="5518321"/>
            <a:ext cx="5265416" cy="461665"/>
          </a:xfrm>
          <a:prstGeom prst="rect">
            <a:avLst/>
          </a:prstGeom>
          <a:noFill/>
        </p:spPr>
        <p:txBody>
          <a:bodyPr wrap="none" rtlCol="0">
            <a:spAutoFit/>
          </a:bodyPr>
          <a:lstStyle/>
          <a:p>
            <a:r>
              <a:rPr lang="ja-JP" altLang="en-US" sz="2400" dirty="0"/>
              <a:t>利用可能な</a:t>
            </a:r>
            <a:r>
              <a:rPr kumimoji="1" lang="en-US" altLang="ja-JP" sz="2400" dirty="0"/>
              <a:t>coffee-script</a:t>
            </a:r>
            <a:r>
              <a:rPr kumimoji="1" lang="ja-JP" altLang="en-US" sz="2400" dirty="0"/>
              <a:t>のバージョン</a:t>
            </a:r>
          </a:p>
        </p:txBody>
      </p:sp>
      <p:sp>
        <p:nvSpPr>
          <p:cNvPr id="7" name="テキスト ボックス 6">
            <a:extLst>
              <a:ext uri="{FF2B5EF4-FFF2-40B4-BE49-F238E27FC236}">
                <a16:creationId xmlns:a16="http://schemas.microsoft.com/office/drawing/2014/main" id="{A9C11ED7-C121-AC80-9679-0FB4EDE411B1}"/>
              </a:ext>
            </a:extLst>
          </p:cNvPr>
          <p:cNvSpPr txBox="1"/>
          <p:nvPr/>
        </p:nvSpPr>
        <p:spPr>
          <a:xfrm>
            <a:off x="468485" y="5938779"/>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dirty="0">
                <a:solidFill>
                  <a:schemeClr val="tx1"/>
                </a:solidFill>
                <a:latin typeface="Consolas" panose="020B0609020204030204" pitchFamily="49" charset="0"/>
              </a:rPr>
              <a:t>…, 2.2.0, 2.3.0, 2.4.0, 2.4.1</a:t>
            </a:r>
            <a:endParaRPr lang="en-US" altLang="ja-JP" sz="2800" b="0" dirty="0">
              <a:solidFill>
                <a:schemeClr val="tx1"/>
              </a:solidFill>
              <a:effectLst/>
              <a:latin typeface="Consolas" panose="020B0609020204030204" pitchFamily="49" charset="0"/>
            </a:endParaRPr>
          </a:p>
        </p:txBody>
      </p:sp>
      <p:graphicFrame>
        <p:nvGraphicFramePr>
          <p:cNvPr id="8" name="表 7">
            <a:extLst>
              <a:ext uri="{FF2B5EF4-FFF2-40B4-BE49-F238E27FC236}">
                <a16:creationId xmlns:a16="http://schemas.microsoft.com/office/drawing/2014/main" id="{4EA08F9C-B96D-A16D-FBB7-D3218A676AA7}"/>
              </a:ext>
            </a:extLst>
          </p:cNvPr>
          <p:cNvGraphicFramePr>
            <a:graphicFrameLocks noGrp="1"/>
          </p:cNvGraphicFramePr>
          <p:nvPr/>
        </p:nvGraphicFramePr>
        <p:xfrm>
          <a:off x="7723824" y="4658698"/>
          <a:ext cx="4349013" cy="741680"/>
        </p:xfrm>
        <a:graphic>
          <a:graphicData uri="http://schemas.openxmlformats.org/drawingml/2006/table">
            <a:tbl>
              <a:tblPr firstRow="1" bandRow="1">
                <a:tableStyleId>{5C22544A-7EE6-4342-B048-85BDC9FD1C3A}</a:tableStyleId>
              </a:tblPr>
              <a:tblGrid>
                <a:gridCol w="778934">
                  <a:extLst>
                    <a:ext uri="{9D8B030D-6E8A-4147-A177-3AD203B41FA5}">
                      <a16:colId xmlns:a16="http://schemas.microsoft.com/office/drawing/2014/main" val="985075702"/>
                    </a:ext>
                  </a:extLst>
                </a:gridCol>
                <a:gridCol w="454343">
                  <a:extLst>
                    <a:ext uri="{9D8B030D-6E8A-4147-A177-3AD203B41FA5}">
                      <a16:colId xmlns:a16="http://schemas.microsoft.com/office/drawing/2014/main" val="3453667085"/>
                    </a:ext>
                  </a:extLst>
                </a:gridCol>
                <a:gridCol w="778934">
                  <a:extLst>
                    <a:ext uri="{9D8B030D-6E8A-4147-A177-3AD203B41FA5}">
                      <a16:colId xmlns:a16="http://schemas.microsoft.com/office/drawing/2014/main" val="1315564330"/>
                    </a:ext>
                  </a:extLst>
                </a:gridCol>
                <a:gridCol w="778934">
                  <a:extLst>
                    <a:ext uri="{9D8B030D-6E8A-4147-A177-3AD203B41FA5}">
                      <a16:colId xmlns:a16="http://schemas.microsoft.com/office/drawing/2014/main" val="217660541"/>
                    </a:ext>
                  </a:extLst>
                </a:gridCol>
                <a:gridCol w="778934">
                  <a:extLst>
                    <a:ext uri="{9D8B030D-6E8A-4147-A177-3AD203B41FA5}">
                      <a16:colId xmlns:a16="http://schemas.microsoft.com/office/drawing/2014/main" val="3657144137"/>
                    </a:ext>
                  </a:extLst>
                </a:gridCol>
                <a:gridCol w="778934">
                  <a:extLst>
                    <a:ext uri="{9D8B030D-6E8A-4147-A177-3AD203B41FA5}">
                      <a16:colId xmlns:a16="http://schemas.microsoft.com/office/drawing/2014/main" val="2564285057"/>
                    </a:ext>
                  </a:extLst>
                </a:gridCol>
              </a:tblGrid>
              <a:tr h="370840">
                <a:tc>
                  <a:txBody>
                    <a:bodyPr/>
                    <a:lstStyle/>
                    <a:p>
                      <a:pPr algn="ctr"/>
                      <a:endParaRPr kumimoji="1" lang="ja-JP" altLang="en-US" b="0" dirty="0"/>
                    </a:p>
                  </a:txBody>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2.2.0</a:t>
                      </a:r>
                      <a:endParaRPr kumimoji="1" lang="ja-JP" altLang="en-US" b="0" dirty="0"/>
                    </a:p>
                  </a:txBody>
                  <a:tcPr/>
                </a:tc>
                <a:tc>
                  <a:txBody>
                    <a:bodyPr/>
                    <a:lstStyle/>
                    <a:p>
                      <a:pPr algn="ctr"/>
                      <a:r>
                        <a:rPr kumimoji="1" lang="en-US" altLang="ja-JP" b="0" dirty="0"/>
                        <a:t>2.3.0</a:t>
                      </a:r>
                      <a:endParaRPr kumimoji="1" lang="ja-JP" altLang="en-US" b="0" dirty="0"/>
                    </a:p>
                  </a:txBody>
                  <a:tcPr/>
                </a:tc>
                <a:tc>
                  <a:txBody>
                    <a:bodyPr/>
                    <a:lstStyle/>
                    <a:p>
                      <a:pPr algn="ctr"/>
                      <a:r>
                        <a:rPr kumimoji="1" lang="en-US" altLang="ja-JP" b="0" dirty="0"/>
                        <a:t>2.4.0</a:t>
                      </a:r>
                      <a:endParaRPr kumimoji="1" lang="ja-JP" altLang="en-US" b="0" dirty="0"/>
                    </a:p>
                  </a:txBody>
                  <a:tcPr/>
                </a:tc>
                <a:tc>
                  <a:txBody>
                    <a:bodyPr/>
                    <a:lstStyle/>
                    <a:p>
                      <a:pPr algn="ctr"/>
                      <a:r>
                        <a:rPr kumimoji="1" lang="en-US" altLang="ja-JP" b="0" dirty="0"/>
                        <a:t>2.4.1</a:t>
                      </a:r>
                      <a:endParaRPr kumimoji="1" lang="ja-JP" altLang="en-US" b="0" dirty="0"/>
                    </a:p>
                  </a:txBody>
                  <a:tcPr/>
                </a:tc>
                <a:extLst>
                  <a:ext uri="{0D108BD9-81ED-4DB2-BD59-A6C34878D82A}">
                    <a16:rowId xmlns:a16="http://schemas.microsoft.com/office/drawing/2014/main" val="967473142"/>
                  </a:ext>
                </a:extLst>
              </a:tr>
              <a:tr h="370840">
                <a:tc>
                  <a:txBody>
                    <a:bodyPr/>
                    <a:lstStyle/>
                    <a:p>
                      <a:pPr algn="ctr"/>
                      <a:r>
                        <a:rPr kumimoji="1" lang="en-US" altLang="ja-JP" b="0" dirty="0">
                          <a:solidFill>
                            <a:schemeClr val="bg1"/>
                          </a:solidFill>
                        </a:rPr>
                        <a:t>1.1.0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1</a:t>
                      </a:r>
                      <a:endParaRPr kumimoji="1" lang="ja-JP" altLang="en-US" b="0" dirty="0"/>
                    </a:p>
                  </a:txBody>
                  <a:tcPr/>
                </a:tc>
                <a:extLst>
                  <a:ext uri="{0D108BD9-81ED-4DB2-BD59-A6C34878D82A}">
                    <a16:rowId xmlns:a16="http://schemas.microsoft.com/office/drawing/2014/main" val="457794665"/>
                  </a:ext>
                </a:extLst>
              </a:tr>
            </a:tbl>
          </a:graphicData>
        </a:graphic>
      </p:graphicFrame>
      <p:sp>
        <p:nvSpPr>
          <p:cNvPr id="10" name="テキスト ボックス 9">
            <a:extLst>
              <a:ext uri="{FF2B5EF4-FFF2-40B4-BE49-F238E27FC236}">
                <a16:creationId xmlns:a16="http://schemas.microsoft.com/office/drawing/2014/main" id="{AD783B20-195F-1C1D-2C35-0E59C4A0D0BD}"/>
              </a:ext>
            </a:extLst>
          </p:cNvPr>
          <p:cNvSpPr txBox="1"/>
          <p:nvPr/>
        </p:nvSpPr>
        <p:spPr>
          <a:xfrm>
            <a:off x="9119927" y="4288875"/>
            <a:ext cx="1894417" cy="461665"/>
          </a:xfrm>
          <a:prstGeom prst="rect">
            <a:avLst/>
          </a:prstGeom>
          <a:noFill/>
        </p:spPr>
        <p:txBody>
          <a:bodyPr wrap="square">
            <a:spAutoFit/>
          </a:bodyPr>
          <a:lstStyle/>
          <a:p>
            <a:r>
              <a:rPr kumimoji="1" lang="en-US" altLang="ja-JP" sz="2400" b="0" i="0" u="none" strike="noStrike" kern="1200" cap="none" spc="0" normalizeH="0" baseline="0" noProof="0" dirty="0">
                <a:ln>
                  <a:noFill/>
                </a:ln>
                <a:solidFill>
                  <a:srgbClr val="2F4F4F"/>
                </a:solidFill>
                <a:effectLst/>
                <a:uLnTx/>
                <a:uFillTx/>
                <a:latin typeface="Segoe UI"/>
                <a:ea typeface="游ゴシック"/>
                <a:cs typeface="+mn-cs"/>
              </a:rPr>
              <a:t>coffee-script</a:t>
            </a:r>
            <a:endParaRPr lang="ja-JP" altLang="en-US" dirty="0"/>
          </a:p>
        </p:txBody>
      </p:sp>
      <p:sp>
        <p:nvSpPr>
          <p:cNvPr id="14" name="テキスト ボックス 13">
            <a:extLst>
              <a:ext uri="{FF2B5EF4-FFF2-40B4-BE49-F238E27FC236}">
                <a16:creationId xmlns:a16="http://schemas.microsoft.com/office/drawing/2014/main" id="{4FFBF5CA-3529-D153-E8AE-827095AF59CB}"/>
              </a:ext>
            </a:extLst>
          </p:cNvPr>
          <p:cNvSpPr txBox="1"/>
          <p:nvPr/>
        </p:nvSpPr>
        <p:spPr>
          <a:xfrm>
            <a:off x="6282266" y="4631189"/>
            <a:ext cx="156093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err="1">
                <a:ln>
                  <a:noFill/>
                </a:ln>
                <a:solidFill>
                  <a:srgbClr val="2F4F4F"/>
                </a:solidFill>
                <a:effectLst/>
                <a:uLnTx/>
                <a:uFillTx/>
                <a:latin typeface="Segoe UI"/>
                <a:ea typeface="游ゴシック"/>
                <a:cs typeface="+mn-cs"/>
              </a:rPr>
              <a:t>redmine</a:t>
            </a:r>
            <a:r>
              <a:rPr kumimoji="1" lang="en-US" altLang="ja-JP" sz="2400" b="0" i="0" u="none" strike="noStrike" kern="1200" cap="none" spc="0" normalizeH="0" baseline="0" noProof="0" dirty="0">
                <a:ln>
                  <a:noFill/>
                </a:ln>
                <a:solidFill>
                  <a:srgbClr val="2F4F4F"/>
                </a:solidFill>
                <a:effectLst/>
                <a:uLnTx/>
                <a:uFillTx/>
                <a:latin typeface="Segoe UI"/>
                <a:ea typeface="游ゴシック"/>
                <a:cs typeface="+mn-cs"/>
              </a:rPr>
              <a:t>_</a:t>
            </a:r>
            <a:br>
              <a:rPr kumimoji="1" lang="en-US" altLang="ja-JP" sz="2400" b="0" i="0" u="none" strike="noStrike" kern="1200" cap="none" spc="0" normalizeH="0" baseline="0" noProof="0" dirty="0">
                <a:ln>
                  <a:noFill/>
                </a:ln>
                <a:solidFill>
                  <a:srgbClr val="2F4F4F"/>
                </a:solidFill>
                <a:effectLst/>
                <a:uLnTx/>
                <a:uFillTx/>
                <a:latin typeface="Segoe UI"/>
                <a:ea typeface="游ゴシック"/>
                <a:cs typeface="+mn-cs"/>
              </a:rPr>
            </a:br>
            <a:r>
              <a:rPr kumimoji="1" lang="en-US" altLang="ja-JP" sz="2400" b="0" i="0" u="none" strike="noStrike" kern="1200" cap="none" spc="0" normalizeH="0" baseline="0" noProof="0" dirty="0">
                <a:ln>
                  <a:noFill/>
                </a:ln>
                <a:solidFill>
                  <a:srgbClr val="2F4F4F"/>
                </a:solidFill>
                <a:effectLst/>
                <a:uLnTx/>
                <a:uFillTx/>
                <a:latin typeface="Segoe UI"/>
                <a:ea typeface="游ゴシック"/>
                <a:cs typeface="+mn-cs"/>
              </a:rPr>
              <a:t>hourglass</a:t>
            </a:r>
            <a:endParaRPr kumimoji="1" lang="ja-JP" altLang="en-US" sz="1800" b="0" i="0" u="none" strike="noStrike" kern="1200" cap="none" spc="0" normalizeH="0" baseline="0" noProof="0" dirty="0">
              <a:ln>
                <a:noFill/>
              </a:ln>
              <a:solidFill>
                <a:srgbClr val="2F4F4F"/>
              </a:solidFill>
              <a:effectLst/>
              <a:uLnTx/>
              <a:uFillTx/>
              <a:latin typeface="Segoe UI"/>
              <a:ea typeface="游ゴシック"/>
              <a:cs typeface="+mn-cs"/>
            </a:endParaRPr>
          </a:p>
        </p:txBody>
      </p:sp>
      <p:sp>
        <p:nvSpPr>
          <p:cNvPr id="20" name="テキスト ボックス 19">
            <a:extLst>
              <a:ext uri="{FF2B5EF4-FFF2-40B4-BE49-F238E27FC236}">
                <a16:creationId xmlns:a16="http://schemas.microsoft.com/office/drawing/2014/main" id="{474B92E7-204F-1ED2-576B-EFD08939A2CE}"/>
              </a:ext>
            </a:extLst>
          </p:cNvPr>
          <p:cNvSpPr txBox="1"/>
          <p:nvPr/>
        </p:nvSpPr>
        <p:spPr>
          <a:xfrm>
            <a:off x="8003116" y="3950214"/>
            <a:ext cx="3553883" cy="461665"/>
          </a:xfrm>
          <a:prstGeom prst="rect">
            <a:avLst/>
          </a:prstGeom>
          <a:noFill/>
        </p:spPr>
        <p:txBody>
          <a:bodyPr wrap="square">
            <a:spAutoFit/>
          </a:bodyPr>
          <a:lstStyle/>
          <a:p>
            <a:r>
              <a:rPr lang="ja-JP" altLang="en-US" sz="2400" dirty="0">
                <a:solidFill>
                  <a:srgbClr val="2F4F4F"/>
                </a:solidFill>
                <a:latin typeface="Segoe UI"/>
                <a:ea typeface="游ゴシック"/>
              </a:rPr>
              <a:t>算出された互換性評価値</a:t>
            </a:r>
            <a:endParaRPr lang="ja-JP" altLang="en-US" dirty="0"/>
          </a:p>
        </p:txBody>
      </p:sp>
      <p:sp>
        <p:nvSpPr>
          <p:cNvPr id="9" name="スライド番号プレースホルダー 8">
            <a:extLst>
              <a:ext uri="{FF2B5EF4-FFF2-40B4-BE49-F238E27FC236}">
                <a16:creationId xmlns:a16="http://schemas.microsoft.com/office/drawing/2014/main" id="{DBE45DFE-8F8F-1095-2B6E-066855962FBE}"/>
              </a:ext>
            </a:extLst>
          </p:cNvPr>
          <p:cNvSpPr>
            <a:spLocks noGrp="1"/>
          </p:cNvSpPr>
          <p:nvPr>
            <p:ph type="sldNum" sz="quarter" idx="12"/>
          </p:nvPr>
        </p:nvSpPr>
        <p:spPr/>
        <p:txBody>
          <a:bodyPr/>
          <a:lstStyle/>
          <a:p>
            <a:fld id="{551EBEEC-6B4F-46BB-A9ED-1DC96FDC3EDD}" type="slidenum">
              <a:rPr kumimoji="1" lang="ja-JP" altLang="en-US" smtClean="0"/>
              <a:t>20</a:t>
            </a:fld>
            <a:endParaRPr kumimoji="1" lang="ja-JP" altLang="en-US"/>
          </a:p>
        </p:txBody>
      </p:sp>
    </p:spTree>
    <p:extLst>
      <p:ext uri="{BB962C8B-B14F-4D97-AF65-F5344CB8AC3E}">
        <p14:creationId xmlns:p14="http://schemas.microsoft.com/office/powerpoint/2010/main" val="1338120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28F834-F66A-5EFB-D519-230E70B57202}"/>
              </a:ext>
            </a:extLst>
          </p:cNvPr>
          <p:cNvSpPr>
            <a:spLocks noGrp="1"/>
          </p:cNvSpPr>
          <p:nvPr>
            <p:ph type="title"/>
          </p:nvPr>
        </p:nvSpPr>
        <p:spPr/>
        <p:txBody>
          <a:bodyPr/>
          <a:lstStyle/>
          <a:p>
            <a:r>
              <a:rPr lang="ja-JP" altLang="en-US" dirty="0"/>
              <a:t>前処理</a:t>
            </a:r>
            <a:r>
              <a:rPr lang="en-US" altLang="ja-JP" dirty="0"/>
              <a:t>2</a:t>
            </a:r>
            <a:r>
              <a:rPr lang="ja-JP" altLang="en-US" dirty="0"/>
              <a:t>　ライブラリ互換性評価：概要</a:t>
            </a:r>
            <a:endParaRPr kumimoji="1" lang="ja-JP" altLang="en-US" dirty="0"/>
          </a:p>
        </p:txBody>
      </p:sp>
      <p:sp>
        <p:nvSpPr>
          <p:cNvPr id="3" name="コンテンツ プレースホルダー 2">
            <a:extLst>
              <a:ext uri="{FF2B5EF4-FFF2-40B4-BE49-F238E27FC236}">
                <a16:creationId xmlns:a16="http://schemas.microsoft.com/office/drawing/2014/main" id="{6273D838-38ED-CFE2-0320-C35A0D9DA715}"/>
              </a:ext>
            </a:extLst>
          </p:cNvPr>
          <p:cNvSpPr>
            <a:spLocks noGrp="1"/>
          </p:cNvSpPr>
          <p:nvPr>
            <p:ph idx="1"/>
          </p:nvPr>
        </p:nvSpPr>
        <p:spPr/>
        <p:txBody>
          <a:bodyPr/>
          <a:lstStyle/>
          <a:p>
            <a:pPr>
              <a:buNone/>
            </a:pPr>
            <a:r>
              <a:rPr kumimoji="1" lang="ja-JP" altLang="en-US" dirty="0"/>
              <a:t>依存関係にあるライブラリ同士の各バージョンについて総当たりで</a:t>
            </a:r>
            <a:br>
              <a:rPr kumimoji="1" lang="en-US" altLang="ja-JP" dirty="0"/>
            </a:br>
            <a:r>
              <a:rPr lang="ja-JP" altLang="en-US" dirty="0"/>
              <a:t>ソースコードを解析してスコア</a:t>
            </a:r>
            <a:r>
              <a:rPr lang="en-US" altLang="ja-JP" dirty="0"/>
              <a:t>(</a:t>
            </a:r>
            <a:r>
              <a:rPr kumimoji="1" lang="ja-JP" altLang="en-US" dirty="0"/>
              <a:t>互換性評価値</a:t>
            </a:r>
            <a:r>
              <a:rPr kumimoji="1" lang="en-US" altLang="ja-JP" dirty="0"/>
              <a:t>)</a:t>
            </a:r>
            <a:r>
              <a:rPr lang="ja-JP" altLang="en-US" dirty="0"/>
              <a:t>を求め、</a:t>
            </a:r>
            <a:r>
              <a:rPr lang="en-US" altLang="ja-JP" dirty="0"/>
              <a:t>DB</a:t>
            </a:r>
            <a:r>
              <a:rPr lang="ja-JP" altLang="en-US" dirty="0"/>
              <a:t>に保存</a:t>
            </a:r>
            <a:endParaRPr lang="en-US" altLang="ja-JP" dirty="0"/>
          </a:p>
          <a:p>
            <a:endParaRPr kumimoji="1" lang="en-US" altLang="ja-JP" dirty="0"/>
          </a:p>
          <a:p>
            <a:endParaRPr lang="en-US" altLang="ja-JP" dirty="0"/>
          </a:p>
          <a:p>
            <a:endParaRPr kumimoji="1" lang="en-US" altLang="ja-JP" dirty="0"/>
          </a:p>
          <a:p>
            <a:pPr>
              <a:buNone/>
            </a:pPr>
            <a:endParaRPr lang="en-US" altLang="ja-JP" dirty="0"/>
          </a:p>
        </p:txBody>
      </p:sp>
      <p:grpSp>
        <p:nvGrpSpPr>
          <p:cNvPr id="4" name="グループ化 3">
            <a:extLst>
              <a:ext uri="{FF2B5EF4-FFF2-40B4-BE49-F238E27FC236}">
                <a16:creationId xmlns:a16="http://schemas.microsoft.com/office/drawing/2014/main" id="{78C8E441-F8FF-FD01-1D98-D9BE05EC652E}"/>
              </a:ext>
            </a:extLst>
          </p:cNvPr>
          <p:cNvGrpSpPr/>
          <p:nvPr/>
        </p:nvGrpSpPr>
        <p:grpSpPr>
          <a:xfrm>
            <a:off x="8642985" y="3536637"/>
            <a:ext cx="912410" cy="1101315"/>
            <a:chOff x="5330130" y="3546613"/>
            <a:chExt cx="912410" cy="1101315"/>
          </a:xfrm>
        </p:grpSpPr>
        <p:sp>
          <p:nvSpPr>
            <p:cNvPr id="5" name="フローチャート: 磁気ディスク 4">
              <a:extLst>
                <a:ext uri="{FF2B5EF4-FFF2-40B4-BE49-F238E27FC236}">
                  <a16:creationId xmlns:a16="http://schemas.microsoft.com/office/drawing/2014/main" id="{605AA068-68AD-C39D-B24F-41866C140BA4}"/>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フローチャート: 磁気ディスク 5">
              <a:extLst>
                <a:ext uri="{FF2B5EF4-FFF2-40B4-BE49-F238E27FC236}">
                  <a16:creationId xmlns:a16="http://schemas.microsoft.com/office/drawing/2014/main" id="{74AFBE23-0F89-1D93-40A3-99753411BED1}"/>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フローチャート: 磁気ディスク 6">
              <a:extLst>
                <a:ext uri="{FF2B5EF4-FFF2-40B4-BE49-F238E27FC236}">
                  <a16:creationId xmlns:a16="http://schemas.microsoft.com/office/drawing/2014/main" id="{A8130BBC-A9F0-F67F-21A6-70AA7C42B548}"/>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8" name="テキスト ボックス 7">
            <a:extLst>
              <a:ext uri="{FF2B5EF4-FFF2-40B4-BE49-F238E27FC236}">
                <a16:creationId xmlns:a16="http://schemas.microsoft.com/office/drawing/2014/main" id="{78719556-BFBA-1ABE-4D06-C8F2D8FC7BF6}"/>
              </a:ext>
            </a:extLst>
          </p:cNvPr>
          <p:cNvSpPr txBox="1"/>
          <p:nvPr/>
        </p:nvSpPr>
        <p:spPr>
          <a:xfrm>
            <a:off x="8238996" y="4700721"/>
            <a:ext cx="1720388" cy="400110"/>
          </a:xfrm>
          <a:prstGeom prst="rect">
            <a:avLst/>
          </a:prstGeom>
          <a:noFill/>
        </p:spPr>
        <p:txBody>
          <a:bodyPr wrap="square">
            <a:spAutoFit/>
          </a:bodyPr>
          <a:lstStyle/>
          <a:p>
            <a:pPr algn="ctr"/>
            <a:r>
              <a:rPr kumimoji="1" lang="ja-JP" altLang="en-US" sz="2000" dirty="0">
                <a:solidFill>
                  <a:schemeClr val="tx1"/>
                </a:solidFill>
                <a:latin typeface="+mj-ea"/>
                <a:ea typeface="+mj-ea"/>
              </a:rPr>
              <a:t>データベース</a:t>
            </a:r>
            <a:endParaRPr kumimoji="1" lang="en-US" altLang="ja-JP" sz="2000" dirty="0">
              <a:solidFill>
                <a:schemeClr val="tx1"/>
              </a:solidFill>
              <a:latin typeface="+mj-ea"/>
              <a:ea typeface="+mj-ea"/>
            </a:endParaRPr>
          </a:p>
        </p:txBody>
      </p:sp>
      <p:sp>
        <p:nvSpPr>
          <p:cNvPr id="9" name="正方形/長方形 8">
            <a:extLst>
              <a:ext uri="{FF2B5EF4-FFF2-40B4-BE49-F238E27FC236}">
                <a16:creationId xmlns:a16="http://schemas.microsoft.com/office/drawing/2014/main" id="{CC778495-BAC5-C148-2A20-4CD81FC18957}"/>
              </a:ext>
            </a:extLst>
          </p:cNvPr>
          <p:cNvSpPr/>
          <p:nvPr/>
        </p:nvSpPr>
        <p:spPr>
          <a:xfrm>
            <a:off x="5551843" y="3598856"/>
            <a:ext cx="1582997" cy="976331"/>
          </a:xfrm>
          <a:prstGeom prst="rect">
            <a:avLst/>
          </a:prstGeom>
          <a:solidFill>
            <a:srgbClr val="E0F8ED"/>
          </a:solidFill>
          <a:ln w="381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2</a:t>
            </a:r>
          </a:p>
          <a:p>
            <a:pPr algn="ctr"/>
            <a:r>
              <a:rPr lang="ja-JP" altLang="en-US" dirty="0"/>
              <a:t>ライブラリ</a:t>
            </a:r>
            <a:endParaRPr lang="en-US" altLang="ja-JP" dirty="0"/>
          </a:p>
          <a:p>
            <a:pPr algn="ctr"/>
            <a:r>
              <a:rPr kumimoji="1" lang="ja-JP" altLang="en-US" dirty="0"/>
              <a:t>互換性判定</a:t>
            </a:r>
          </a:p>
        </p:txBody>
      </p:sp>
      <p:sp>
        <p:nvSpPr>
          <p:cNvPr id="11" name="テキスト ボックス 10">
            <a:extLst>
              <a:ext uri="{FF2B5EF4-FFF2-40B4-BE49-F238E27FC236}">
                <a16:creationId xmlns:a16="http://schemas.microsoft.com/office/drawing/2014/main" id="{5CFAB8DE-5A4E-6D2F-CE0B-5F95C835DCF4}"/>
              </a:ext>
            </a:extLst>
          </p:cNvPr>
          <p:cNvSpPr txBox="1"/>
          <p:nvPr/>
        </p:nvSpPr>
        <p:spPr>
          <a:xfrm>
            <a:off x="2943667" y="4536292"/>
            <a:ext cx="1967061" cy="646331"/>
          </a:xfrm>
          <a:prstGeom prst="rect">
            <a:avLst/>
          </a:prstGeom>
          <a:noFill/>
        </p:spPr>
        <p:txBody>
          <a:bodyPr wrap="square">
            <a:spAutoFit/>
          </a:bodyPr>
          <a:lstStyle/>
          <a:p>
            <a:pPr algn="ctr"/>
            <a:r>
              <a:rPr kumimoji="1" lang="ja-JP" altLang="en-US" dirty="0">
                <a:solidFill>
                  <a:schemeClr val="tx1"/>
                </a:solidFill>
                <a:latin typeface="+mj-ea"/>
                <a:ea typeface="+mj-ea"/>
              </a:rPr>
              <a:t>各ライブラリの</a:t>
            </a:r>
            <a:br>
              <a:rPr kumimoji="1" lang="en-US" altLang="ja-JP" dirty="0">
                <a:solidFill>
                  <a:schemeClr val="tx1"/>
                </a:solidFill>
                <a:latin typeface="+mj-ea"/>
                <a:ea typeface="+mj-ea"/>
              </a:rPr>
            </a:br>
            <a:r>
              <a:rPr kumimoji="1" lang="ja-JP" altLang="en-US" dirty="0">
                <a:solidFill>
                  <a:schemeClr val="tx1"/>
                </a:solidFill>
                <a:latin typeface="+mj-ea"/>
                <a:ea typeface="+mj-ea"/>
              </a:rPr>
              <a:t>ソースコード</a:t>
            </a:r>
            <a:endParaRPr kumimoji="1" lang="en-US" altLang="ja-JP" dirty="0">
              <a:solidFill>
                <a:schemeClr val="tx1"/>
              </a:solidFill>
              <a:latin typeface="+mj-ea"/>
              <a:ea typeface="+mj-ea"/>
            </a:endParaRPr>
          </a:p>
        </p:txBody>
      </p:sp>
      <p:cxnSp>
        <p:nvCxnSpPr>
          <p:cNvPr id="12" name="直線矢印コネクタ 11">
            <a:extLst>
              <a:ext uri="{FF2B5EF4-FFF2-40B4-BE49-F238E27FC236}">
                <a16:creationId xmlns:a16="http://schemas.microsoft.com/office/drawing/2014/main" id="{7C641E48-2C13-786F-0A22-A55B3C6865DD}"/>
              </a:ext>
            </a:extLst>
          </p:cNvPr>
          <p:cNvCxnSpPr>
            <a:cxnSpLocks/>
            <a:stCxn id="37" idx="0"/>
            <a:endCxn id="9" idx="1"/>
          </p:cNvCxnSpPr>
          <p:nvPr/>
        </p:nvCxnSpPr>
        <p:spPr>
          <a:xfrm flipV="1">
            <a:off x="4449613" y="4087022"/>
            <a:ext cx="1102230" cy="1805"/>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2" name="直線矢印コネクタ 31">
            <a:extLst>
              <a:ext uri="{FF2B5EF4-FFF2-40B4-BE49-F238E27FC236}">
                <a16:creationId xmlns:a16="http://schemas.microsoft.com/office/drawing/2014/main" id="{15EF6228-F7C5-67C8-75F7-12B7CC0BCDFB}"/>
              </a:ext>
            </a:extLst>
          </p:cNvPr>
          <p:cNvCxnSpPr>
            <a:cxnSpLocks/>
            <a:stCxn id="9" idx="3"/>
            <a:endCxn id="6" idx="2"/>
          </p:cNvCxnSpPr>
          <p:nvPr/>
        </p:nvCxnSpPr>
        <p:spPr>
          <a:xfrm>
            <a:off x="7134840" y="4087022"/>
            <a:ext cx="1508147" cy="273"/>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34" name="グループ化 33">
            <a:extLst>
              <a:ext uri="{FF2B5EF4-FFF2-40B4-BE49-F238E27FC236}">
                <a16:creationId xmlns:a16="http://schemas.microsoft.com/office/drawing/2014/main" id="{42C17D63-B990-EA56-847D-E8E58120F7A8}"/>
              </a:ext>
            </a:extLst>
          </p:cNvPr>
          <p:cNvGrpSpPr/>
          <p:nvPr/>
        </p:nvGrpSpPr>
        <p:grpSpPr>
          <a:xfrm>
            <a:off x="3200679" y="3492870"/>
            <a:ext cx="888934" cy="831913"/>
            <a:chOff x="3007559" y="3780000"/>
            <a:chExt cx="888934" cy="831913"/>
          </a:xfrm>
          <a:solidFill>
            <a:schemeClr val="accent3">
              <a:lumMod val="40000"/>
              <a:lumOff val="60000"/>
            </a:schemeClr>
          </a:solidFill>
        </p:grpSpPr>
        <p:sp>
          <p:nvSpPr>
            <p:cNvPr id="47" name="四角形: 1 つの角を切り取る 46">
              <a:extLst>
                <a:ext uri="{FF2B5EF4-FFF2-40B4-BE49-F238E27FC236}">
                  <a16:creationId xmlns:a16="http://schemas.microsoft.com/office/drawing/2014/main" id="{17BE872E-53FB-CA9A-553E-BB63333290E0}"/>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48" name="直線コネクタ 47">
              <a:extLst>
                <a:ext uri="{FF2B5EF4-FFF2-40B4-BE49-F238E27FC236}">
                  <a16:creationId xmlns:a16="http://schemas.microsoft.com/office/drawing/2014/main" id="{C753E593-2954-1DEC-A826-28BC9313B892}"/>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9" name="直線コネクタ 48">
              <a:extLst>
                <a:ext uri="{FF2B5EF4-FFF2-40B4-BE49-F238E27FC236}">
                  <a16:creationId xmlns:a16="http://schemas.microsoft.com/office/drawing/2014/main" id="{CFCF3682-502E-DB19-8034-4E61B3746C5D}"/>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50" name="直線コネクタ 49">
              <a:extLst>
                <a:ext uri="{FF2B5EF4-FFF2-40B4-BE49-F238E27FC236}">
                  <a16:creationId xmlns:a16="http://schemas.microsoft.com/office/drawing/2014/main" id="{C587194A-C114-F3B3-334E-392396F897D7}"/>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51" name="直線コネクタ 50">
              <a:extLst>
                <a:ext uri="{FF2B5EF4-FFF2-40B4-BE49-F238E27FC236}">
                  <a16:creationId xmlns:a16="http://schemas.microsoft.com/office/drawing/2014/main" id="{CE1A1B27-271B-948E-9EA8-64474B0D8AC9}"/>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35" name="グループ化 34">
            <a:extLst>
              <a:ext uri="{FF2B5EF4-FFF2-40B4-BE49-F238E27FC236}">
                <a16:creationId xmlns:a16="http://schemas.microsoft.com/office/drawing/2014/main" id="{5EABB716-4039-0DAD-5BC0-7E7625EA9F44}"/>
              </a:ext>
            </a:extLst>
          </p:cNvPr>
          <p:cNvGrpSpPr/>
          <p:nvPr/>
        </p:nvGrpSpPr>
        <p:grpSpPr>
          <a:xfrm>
            <a:off x="3380679" y="3582870"/>
            <a:ext cx="888934" cy="831913"/>
            <a:chOff x="3007559" y="3780000"/>
            <a:chExt cx="888934" cy="831913"/>
          </a:xfrm>
          <a:solidFill>
            <a:schemeClr val="accent3">
              <a:lumMod val="40000"/>
              <a:lumOff val="60000"/>
            </a:schemeClr>
          </a:solidFill>
        </p:grpSpPr>
        <p:sp>
          <p:nvSpPr>
            <p:cNvPr id="42" name="四角形: 1 つの角を切り取る 41">
              <a:extLst>
                <a:ext uri="{FF2B5EF4-FFF2-40B4-BE49-F238E27FC236}">
                  <a16:creationId xmlns:a16="http://schemas.microsoft.com/office/drawing/2014/main" id="{CBAB4C66-542F-E72B-10FE-CA63048F03AB}"/>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E6A3111E-8253-B42A-AAFA-F0F33A1C6405}"/>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E32A7670-3CD8-873C-0F9D-6C8D45E67524}"/>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6B5197FF-32BA-5F59-8B04-40635DBE5052}"/>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37A4540E-B28D-4440-7E19-075B46A3AAE9}"/>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36" name="グループ化 35">
            <a:extLst>
              <a:ext uri="{FF2B5EF4-FFF2-40B4-BE49-F238E27FC236}">
                <a16:creationId xmlns:a16="http://schemas.microsoft.com/office/drawing/2014/main" id="{9FDE693A-B7F8-1703-4031-76BF004E803F}"/>
              </a:ext>
            </a:extLst>
          </p:cNvPr>
          <p:cNvGrpSpPr/>
          <p:nvPr/>
        </p:nvGrpSpPr>
        <p:grpSpPr>
          <a:xfrm>
            <a:off x="3560679" y="3672870"/>
            <a:ext cx="888934" cy="831913"/>
            <a:chOff x="3007559" y="3780000"/>
            <a:chExt cx="888934" cy="831913"/>
          </a:xfrm>
          <a:solidFill>
            <a:schemeClr val="accent3">
              <a:lumMod val="40000"/>
              <a:lumOff val="60000"/>
            </a:schemeClr>
          </a:solidFill>
        </p:grpSpPr>
        <p:sp>
          <p:nvSpPr>
            <p:cNvPr id="37" name="四角形: 1 つの角を切り取る 36">
              <a:extLst>
                <a:ext uri="{FF2B5EF4-FFF2-40B4-BE49-F238E27FC236}">
                  <a16:creationId xmlns:a16="http://schemas.microsoft.com/office/drawing/2014/main" id="{745BB2D0-931D-D14E-CCAF-AAA87E543D61}"/>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8" name="直線コネクタ 37">
              <a:extLst>
                <a:ext uri="{FF2B5EF4-FFF2-40B4-BE49-F238E27FC236}">
                  <a16:creationId xmlns:a16="http://schemas.microsoft.com/office/drawing/2014/main" id="{473EF9B8-C040-2908-B604-28F602F8C13B}"/>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63AC8C9D-8999-5A36-AA31-2119ADA88C58}"/>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AC05E28A-7F4C-E84C-B91D-1EE4F63AB3D9}"/>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1" name="直線コネクタ 40">
              <a:extLst>
                <a:ext uri="{FF2B5EF4-FFF2-40B4-BE49-F238E27FC236}">
                  <a16:creationId xmlns:a16="http://schemas.microsoft.com/office/drawing/2014/main" id="{1E0634A7-C1AA-9E19-CCBF-775CAE032793}"/>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13" name="スライド番号プレースホルダー 12">
            <a:extLst>
              <a:ext uri="{FF2B5EF4-FFF2-40B4-BE49-F238E27FC236}">
                <a16:creationId xmlns:a16="http://schemas.microsoft.com/office/drawing/2014/main" id="{3D6CF6E2-5E17-8AD7-CABA-7BD4FA523580}"/>
              </a:ext>
            </a:extLst>
          </p:cNvPr>
          <p:cNvSpPr>
            <a:spLocks noGrp="1"/>
          </p:cNvSpPr>
          <p:nvPr>
            <p:ph type="sldNum" sz="quarter" idx="12"/>
          </p:nvPr>
        </p:nvSpPr>
        <p:spPr/>
        <p:txBody>
          <a:bodyPr/>
          <a:lstStyle/>
          <a:p>
            <a:fld id="{551EBEEC-6B4F-46BB-A9ED-1DC96FDC3EDD}" type="slidenum">
              <a:rPr kumimoji="1" lang="ja-JP" altLang="en-US" smtClean="0"/>
              <a:t>21</a:t>
            </a:fld>
            <a:endParaRPr kumimoji="1" lang="ja-JP" altLang="en-US"/>
          </a:p>
        </p:txBody>
      </p:sp>
    </p:spTree>
    <p:extLst>
      <p:ext uri="{BB962C8B-B14F-4D97-AF65-F5344CB8AC3E}">
        <p14:creationId xmlns:p14="http://schemas.microsoft.com/office/powerpoint/2010/main" val="2697448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E7681B-EB9E-09F8-8940-73202FA89465}"/>
              </a:ext>
            </a:extLst>
          </p:cNvPr>
          <p:cNvSpPr>
            <a:spLocks noGrp="1"/>
          </p:cNvSpPr>
          <p:nvPr>
            <p:ph type="title"/>
          </p:nvPr>
        </p:nvSpPr>
        <p:spPr/>
        <p:txBody>
          <a:bodyPr/>
          <a:lstStyle/>
          <a:p>
            <a:r>
              <a:rPr lang="ja-JP" altLang="en-US" dirty="0"/>
              <a:t>前処理</a:t>
            </a:r>
            <a:r>
              <a:rPr kumimoji="1" lang="en-US" altLang="ja-JP" dirty="0"/>
              <a:t>2</a:t>
            </a:r>
            <a:r>
              <a:rPr kumimoji="1" lang="ja-JP" altLang="en-US" dirty="0"/>
              <a:t>　ライブラリ</a:t>
            </a:r>
            <a:r>
              <a:rPr kumimoji="1" lang="en-US" altLang="ja-JP" dirty="0"/>
              <a:t>-</a:t>
            </a:r>
            <a:r>
              <a:rPr kumimoji="1" lang="ja-JP" altLang="en-US" dirty="0"/>
              <a:t>ライブラリ間互換性評価値</a:t>
            </a:r>
          </a:p>
        </p:txBody>
      </p:sp>
      <p:sp>
        <p:nvSpPr>
          <p:cNvPr id="3" name="コンテンツ プレースホルダー 2">
            <a:extLst>
              <a:ext uri="{FF2B5EF4-FFF2-40B4-BE49-F238E27FC236}">
                <a16:creationId xmlns:a16="http://schemas.microsoft.com/office/drawing/2014/main" id="{6A91F3A6-448E-27C8-9A0F-4287B35D6D52}"/>
              </a:ext>
            </a:extLst>
          </p:cNvPr>
          <p:cNvSpPr>
            <a:spLocks noGrp="1"/>
          </p:cNvSpPr>
          <p:nvPr>
            <p:ph idx="1"/>
          </p:nvPr>
        </p:nvSpPr>
        <p:spPr/>
        <p:txBody>
          <a:bodyPr/>
          <a:lstStyle/>
          <a:p>
            <a:r>
              <a:rPr lang="ja-JP" altLang="en-US" dirty="0"/>
              <a:t>依存関係にあるプラグインやライブラリの互換性を</a:t>
            </a:r>
            <a:br>
              <a:rPr lang="en-US" altLang="ja-JP" dirty="0"/>
            </a:br>
            <a:r>
              <a:rPr lang="ja-JP" altLang="en-US" dirty="0"/>
              <a:t>それぞれのバージョンについて総当たりで評価した値</a:t>
            </a:r>
            <a:endParaRPr lang="en-US" altLang="ja-JP" dirty="0"/>
          </a:p>
          <a:p>
            <a:r>
              <a:rPr lang="ja-JP" altLang="en-US" dirty="0"/>
              <a:t>取り得る値</a:t>
            </a:r>
            <a:endParaRPr lang="en-US" altLang="ja-JP" dirty="0"/>
          </a:p>
          <a:p>
            <a:pPr lvl="1"/>
            <a:r>
              <a:rPr lang="ja-JP" altLang="en-US" dirty="0"/>
              <a:t>最小</a:t>
            </a:r>
            <a:r>
              <a:rPr lang="en-US" altLang="ja-JP" dirty="0"/>
              <a:t>0</a:t>
            </a:r>
            <a:r>
              <a:rPr lang="ja-JP" altLang="en-US" dirty="0"/>
              <a:t>、最大１を取る小数</a:t>
            </a:r>
            <a:endParaRPr lang="en-US" altLang="ja-JP" dirty="0"/>
          </a:p>
          <a:p>
            <a:r>
              <a:rPr lang="ja-JP" altLang="en-US" dirty="0"/>
              <a:t>小数をとる理由</a:t>
            </a:r>
            <a:endParaRPr lang="en-US" altLang="ja-JP" dirty="0"/>
          </a:p>
          <a:p>
            <a:pPr lvl="1"/>
            <a:r>
              <a:rPr lang="ja-JP" altLang="en-US" dirty="0"/>
              <a:t>依存関係問題</a:t>
            </a:r>
            <a:r>
              <a:rPr lang="en-US" altLang="ja-JP" sz="1800" dirty="0"/>
              <a:t>[4]</a:t>
            </a:r>
            <a:r>
              <a:rPr lang="ja-JP" altLang="en-US" dirty="0"/>
              <a:t>のような場合においても可能な限り実行可能性が</a:t>
            </a:r>
            <a:br>
              <a:rPr lang="en-US" altLang="ja-JP" dirty="0"/>
            </a:br>
            <a:r>
              <a:rPr lang="ja-JP" altLang="en-US" dirty="0"/>
              <a:t>高いと考えられるバージョン組み合わせを探索するため</a:t>
            </a:r>
            <a:endParaRPr lang="en-US" altLang="ja-JP" dirty="0"/>
          </a:p>
        </p:txBody>
      </p:sp>
      <p:sp>
        <p:nvSpPr>
          <p:cNvPr id="5" name="スライド番号プレースホルダー 4">
            <a:extLst>
              <a:ext uri="{FF2B5EF4-FFF2-40B4-BE49-F238E27FC236}">
                <a16:creationId xmlns:a16="http://schemas.microsoft.com/office/drawing/2014/main" id="{2682203A-546B-5CDB-CB57-728C068856C4}"/>
              </a:ext>
            </a:extLst>
          </p:cNvPr>
          <p:cNvSpPr>
            <a:spLocks noGrp="1"/>
          </p:cNvSpPr>
          <p:nvPr>
            <p:ph type="sldNum" sz="quarter" idx="12"/>
          </p:nvPr>
        </p:nvSpPr>
        <p:spPr/>
        <p:txBody>
          <a:bodyPr/>
          <a:lstStyle/>
          <a:p>
            <a:fld id="{551EBEEC-6B4F-46BB-A9ED-1DC96FDC3EDD}" type="slidenum">
              <a:rPr kumimoji="1" lang="ja-JP" altLang="en-US" smtClean="0"/>
              <a:t>22</a:t>
            </a:fld>
            <a:endParaRPr kumimoji="1" lang="ja-JP" altLang="en-US"/>
          </a:p>
        </p:txBody>
      </p:sp>
    </p:spTree>
    <p:extLst>
      <p:ext uri="{BB962C8B-B14F-4D97-AF65-F5344CB8AC3E}">
        <p14:creationId xmlns:p14="http://schemas.microsoft.com/office/powerpoint/2010/main" val="1476554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8BD3A0-AC18-30F1-E0EA-CE07061B7FC5}"/>
              </a:ext>
            </a:extLst>
          </p:cNvPr>
          <p:cNvSpPr>
            <a:spLocks noGrp="1"/>
          </p:cNvSpPr>
          <p:nvPr>
            <p:ph type="title"/>
          </p:nvPr>
        </p:nvSpPr>
        <p:spPr/>
        <p:txBody>
          <a:bodyPr/>
          <a:lstStyle/>
          <a:p>
            <a:r>
              <a:rPr lang="ja-JP" altLang="en-US" dirty="0"/>
              <a:t>前処理</a:t>
            </a:r>
            <a:r>
              <a:rPr kumimoji="1" lang="en-US" altLang="ja-JP" dirty="0"/>
              <a:t>2</a:t>
            </a:r>
            <a:r>
              <a:rPr kumimoji="1" lang="ja-JP" altLang="en-US" dirty="0"/>
              <a:t>　ライブラリ互換性評価：入出力例</a:t>
            </a:r>
          </a:p>
        </p:txBody>
      </p:sp>
      <p:sp>
        <p:nvSpPr>
          <p:cNvPr id="3" name="コンテンツ プレースホルダー 2">
            <a:extLst>
              <a:ext uri="{FF2B5EF4-FFF2-40B4-BE49-F238E27FC236}">
                <a16:creationId xmlns:a16="http://schemas.microsoft.com/office/drawing/2014/main" id="{232481B9-69EF-2127-D50B-5589A07CDB3D}"/>
              </a:ext>
            </a:extLst>
          </p:cNvPr>
          <p:cNvSpPr>
            <a:spLocks noGrp="1"/>
          </p:cNvSpPr>
          <p:nvPr>
            <p:ph idx="1"/>
          </p:nvPr>
        </p:nvSpPr>
        <p:spPr/>
        <p:txBody>
          <a:bodyPr/>
          <a:lstStyle/>
          <a:p>
            <a:pPr>
              <a:buNone/>
            </a:pPr>
            <a:r>
              <a:rPr lang="ja-JP" altLang="en-US" dirty="0"/>
              <a:t>依存元ライブラリ</a:t>
            </a:r>
            <a:r>
              <a:rPr lang="en-US" altLang="ja-JP" dirty="0"/>
              <a:t>A</a:t>
            </a:r>
            <a:r>
              <a:rPr lang="ja-JP" altLang="en-US" dirty="0"/>
              <a:t>が呼び出す</a:t>
            </a:r>
            <a:r>
              <a:rPr kumimoji="1" lang="en-US" altLang="ja-JP" dirty="0"/>
              <a:t>API</a:t>
            </a:r>
            <a:r>
              <a:rPr lang="ja-JP" altLang="en-US" dirty="0"/>
              <a:t>を依存先ライブラリ</a:t>
            </a:r>
            <a:r>
              <a:rPr lang="en-US" altLang="ja-JP" dirty="0"/>
              <a:t>B</a:t>
            </a:r>
            <a:r>
              <a:rPr kumimoji="1" lang="ja-JP" altLang="en-US" dirty="0"/>
              <a:t>が</a:t>
            </a:r>
            <a:br>
              <a:rPr kumimoji="1" lang="en-US" altLang="ja-JP" dirty="0"/>
            </a:br>
            <a:r>
              <a:rPr lang="ja-JP" altLang="en-US" dirty="0"/>
              <a:t>何種類</a:t>
            </a:r>
            <a:r>
              <a:rPr kumimoji="1" lang="ja-JP" altLang="en-US" dirty="0"/>
              <a:t>持っているか判定し、</a:t>
            </a:r>
            <a:r>
              <a:rPr lang="ja-JP" altLang="en-US" dirty="0"/>
              <a:t>互換性評価値を</a:t>
            </a:r>
            <a:r>
              <a:rPr kumimoji="1" lang="ja-JP" altLang="en-US" dirty="0"/>
              <a:t>算出する</a:t>
            </a:r>
            <a:endParaRPr kumimoji="1" lang="en-US" altLang="ja-JP" dirty="0"/>
          </a:p>
        </p:txBody>
      </p:sp>
      <p:sp>
        <p:nvSpPr>
          <p:cNvPr id="5" name="テキスト ボックス 4">
            <a:extLst>
              <a:ext uri="{FF2B5EF4-FFF2-40B4-BE49-F238E27FC236}">
                <a16:creationId xmlns:a16="http://schemas.microsoft.com/office/drawing/2014/main" id="{76451558-2ACE-12E0-8D60-DAE002E1A93A}"/>
              </a:ext>
            </a:extLst>
          </p:cNvPr>
          <p:cNvSpPr txBox="1"/>
          <p:nvPr/>
        </p:nvSpPr>
        <p:spPr>
          <a:xfrm>
            <a:off x="315383" y="5932608"/>
            <a:ext cx="11561233" cy="757130"/>
          </a:xfrm>
          <a:prstGeom prst="rect">
            <a:avLst/>
          </a:prstGeom>
          <a:noFill/>
        </p:spPr>
        <p:txBody>
          <a:bodyPr wrap="square">
            <a:spAutoFit/>
          </a:bodyPr>
          <a:lstStyle/>
          <a:p>
            <a:pPr marL="360000" marR="0" lvl="1" indent="0" algn="l" defTabSz="914400" rtl="0" eaLnBrk="1" fontAlgn="auto" latinLnBrk="0" hangingPunct="1">
              <a:lnSpc>
                <a:spcPct val="90000"/>
              </a:lnSpc>
              <a:spcBef>
                <a:spcPts val="1200"/>
              </a:spcBef>
              <a:spcAft>
                <a:spcPts val="0"/>
              </a:spcAft>
              <a:buClr>
                <a:srgbClr val="F5F5F5"/>
              </a:buClr>
              <a:buSzPct val="25000"/>
              <a:buFont typeface="Arial" panose="020B0604020202020204" pitchFamily="34" charset="0"/>
              <a:buChar char="•"/>
              <a:tabLst/>
              <a:defRPr/>
            </a:pPr>
            <a:r>
              <a:rPr kumimoji="1" lang="ja-JP" altLang="en-US" sz="24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依存元と依存先ライブラリの各バージョンについて総当たりで互換性評価値を算出することで出力のような表を作成する</a:t>
            </a:r>
          </a:p>
        </p:txBody>
      </p:sp>
      <p:sp>
        <p:nvSpPr>
          <p:cNvPr id="31" name="テキスト ボックス 30">
            <a:extLst>
              <a:ext uri="{FF2B5EF4-FFF2-40B4-BE49-F238E27FC236}">
                <a16:creationId xmlns:a16="http://schemas.microsoft.com/office/drawing/2014/main" id="{9B778E9F-928B-68FF-1F33-108C486EFCD3}"/>
              </a:ext>
            </a:extLst>
          </p:cNvPr>
          <p:cNvSpPr txBox="1"/>
          <p:nvPr/>
        </p:nvSpPr>
        <p:spPr>
          <a:xfrm>
            <a:off x="1510213" y="3332299"/>
            <a:ext cx="726481" cy="369332"/>
          </a:xfrm>
          <a:prstGeom prst="rect">
            <a:avLst/>
          </a:prstGeom>
          <a:noFill/>
        </p:spPr>
        <p:txBody>
          <a:bodyPr wrap="square" rtlCol="0">
            <a:spAutoFit/>
          </a:bodyPr>
          <a:lstStyle/>
          <a:p>
            <a:pPr algn="r"/>
            <a:r>
              <a:rPr kumimoji="1" lang="en-US" altLang="ja-JP" dirty="0"/>
              <a:t>A-1.0</a:t>
            </a:r>
            <a:endParaRPr kumimoji="1" lang="ja-JP" altLang="en-US" dirty="0"/>
          </a:p>
        </p:txBody>
      </p:sp>
      <p:sp>
        <p:nvSpPr>
          <p:cNvPr id="38" name="テキスト ボックス 37">
            <a:extLst>
              <a:ext uri="{FF2B5EF4-FFF2-40B4-BE49-F238E27FC236}">
                <a16:creationId xmlns:a16="http://schemas.microsoft.com/office/drawing/2014/main" id="{B8C66C1A-3667-AF6B-224D-A6F18BC01700}"/>
              </a:ext>
            </a:extLst>
          </p:cNvPr>
          <p:cNvSpPr txBox="1"/>
          <p:nvPr/>
        </p:nvSpPr>
        <p:spPr>
          <a:xfrm>
            <a:off x="2650772" y="3332299"/>
            <a:ext cx="726481" cy="369332"/>
          </a:xfrm>
          <a:prstGeom prst="rect">
            <a:avLst/>
          </a:prstGeom>
          <a:noFill/>
        </p:spPr>
        <p:txBody>
          <a:bodyPr wrap="square" rtlCol="0">
            <a:spAutoFit/>
          </a:bodyPr>
          <a:lstStyle/>
          <a:p>
            <a:pPr algn="ctr"/>
            <a:r>
              <a:rPr kumimoji="1" lang="en-US" altLang="ja-JP" dirty="0"/>
              <a:t>A-1.1</a:t>
            </a:r>
            <a:endParaRPr kumimoji="1" lang="ja-JP" altLang="en-US" dirty="0"/>
          </a:p>
        </p:txBody>
      </p:sp>
      <p:sp>
        <p:nvSpPr>
          <p:cNvPr id="45" name="テキスト ボックス 44">
            <a:extLst>
              <a:ext uri="{FF2B5EF4-FFF2-40B4-BE49-F238E27FC236}">
                <a16:creationId xmlns:a16="http://schemas.microsoft.com/office/drawing/2014/main" id="{5264E64A-E3F8-6B5D-869C-BDF0DC72403E}"/>
              </a:ext>
            </a:extLst>
          </p:cNvPr>
          <p:cNvSpPr txBox="1"/>
          <p:nvPr/>
        </p:nvSpPr>
        <p:spPr>
          <a:xfrm>
            <a:off x="3839107" y="3332299"/>
            <a:ext cx="726481" cy="369332"/>
          </a:xfrm>
          <a:prstGeom prst="rect">
            <a:avLst/>
          </a:prstGeom>
          <a:noFill/>
        </p:spPr>
        <p:txBody>
          <a:bodyPr wrap="square" rtlCol="0">
            <a:spAutoFit/>
          </a:bodyPr>
          <a:lstStyle/>
          <a:p>
            <a:pPr algn="ctr"/>
            <a:r>
              <a:rPr kumimoji="1" lang="en-US" altLang="ja-JP" dirty="0"/>
              <a:t>A-2.0</a:t>
            </a:r>
            <a:endParaRPr kumimoji="1" lang="ja-JP" altLang="en-US" dirty="0"/>
          </a:p>
        </p:txBody>
      </p:sp>
      <p:sp>
        <p:nvSpPr>
          <p:cNvPr id="103" name="テキスト ボックス 102">
            <a:extLst>
              <a:ext uri="{FF2B5EF4-FFF2-40B4-BE49-F238E27FC236}">
                <a16:creationId xmlns:a16="http://schemas.microsoft.com/office/drawing/2014/main" id="{279E2B4C-CFF1-46F1-BC90-F088B16CE903}"/>
              </a:ext>
            </a:extLst>
          </p:cNvPr>
          <p:cNvSpPr txBox="1"/>
          <p:nvPr/>
        </p:nvSpPr>
        <p:spPr>
          <a:xfrm>
            <a:off x="1540068" y="4487585"/>
            <a:ext cx="710451" cy="369332"/>
          </a:xfrm>
          <a:prstGeom prst="rect">
            <a:avLst/>
          </a:prstGeom>
          <a:noFill/>
        </p:spPr>
        <p:txBody>
          <a:bodyPr wrap="square" rtlCol="0">
            <a:spAutoFit/>
          </a:bodyPr>
          <a:lstStyle/>
          <a:p>
            <a:pPr algn="r"/>
            <a:r>
              <a:rPr lang="en-US" altLang="ja-JP" dirty="0"/>
              <a:t>B</a:t>
            </a:r>
            <a:r>
              <a:rPr kumimoji="1" lang="en-US" altLang="ja-JP" dirty="0"/>
              <a:t>-1.0</a:t>
            </a:r>
            <a:endParaRPr kumimoji="1" lang="ja-JP" altLang="en-US" dirty="0"/>
          </a:p>
        </p:txBody>
      </p:sp>
      <p:sp>
        <p:nvSpPr>
          <p:cNvPr id="104" name="テキスト ボックス 103">
            <a:extLst>
              <a:ext uri="{FF2B5EF4-FFF2-40B4-BE49-F238E27FC236}">
                <a16:creationId xmlns:a16="http://schemas.microsoft.com/office/drawing/2014/main" id="{7F13D49F-DBA4-0505-9139-B1FDC2862AA9}"/>
              </a:ext>
            </a:extLst>
          </p:cNvPr>
          <p:cNvSpPr txBox="1"/>
          <p:nvPr/>
        </p:nvSpPr>
        <p:spPr>
          <a:xfrm>
            <a:off x="2672612" y="4487585"/>
            <a:ext cx="710451" cy="369332"/>
          </a:xfrm>
          <a:prstGeom prst="rect">
            <a:avLst/>
          </a:prstGeom>
          <a:noFill/>
        </p:spPr>
        <p:txBody>
          <a:bodyPr wrap="square" rtlCol="0">
            <a:spAutoFit/>
          </a:bodyPr>
          <a:lstStyle/>
          <a:p>
            <a:pPr algn="ctr"/>
            <a:r>
              <a:rPr lang="en-US" altLang="ja-JP" dirty="0"/>
              <a:t>B</a:t>
            </a:r>
            <a:r>
              <a:rPr kumimoji="1" lang="en-US" altLang="ja-JP" dirty="0"/>
              <a:t>-1.1</a:t>
            </a:r>
            <a:endParaRPr kumimoji="1" lang="ja-JP" altLang="en-US" dirty="0"/>
          </a:p>
        </p:txBody>
      </p:sp>
      <p:sp>
        <p:nvSpPr>
          <p:cNvPr id="111" name="テキスト ボックス 110">
            <a:extLst>
              <a:ext uri="{FF2B5EF4-FFF2-40B4-BE49-F238E27FC236}">
                <a16:creationId xmlns:a16="http://schemas.microsoft.com/office/drawing/2014/main" id="{DB67348A-CA4E-2CAD-FC06-151EEDD5A610}"/>
              </a:ext>
            </a:extLst>
          </p:cNvPr>
          <p:cNvSpPr txBox="1"/>
          <p:nvPr/>
        </p:nvSpPr>
        <p:spPr>
          <a:xfrm>
            <a:off x="3860947" y="4487585"/>
            <a:ext cx="710451" cy="369332"/>
          </a:xfrm>
          <a:prstGeom prst="rect">
            <a:avLst/>
          </a:prstGeom>
          <a:noFill/>
        </p:spPr>
        <p:txBody>
          <a:bodyPr wrap="square" rtlCol="0">
            <a:spAutoFit/>
          </a:bodyPr>
          <a:lstStyle/>
          <a:p>
            <a:pPr algn="ctr"/>
            <a:r>
              <a:rPr lang="en-US" altLang="ja-JP" dirty="0"/>
              <a:t>B</a:t>
            </a:r>
            <a:r>
              <a:rPr kumimoji="1" lang="en-US" altLang="ja-JP" dirty="0"/>
              <a:t>-2.0</a:t>
            </a:r>
            <a:endParaRPr kumimoji="1" lang="ja-JP" altLang="en-US" dirty="0"/>
          </a:p>
        </p:txBody>
      </p:sp>
      <p:sp>
        <p:nvSpPr>
          <p:cNvPr id="124" name="テキスト ボックス 123">
            <a:extLst>
              <a:ext uri="{FF2B5EF4-FFF2-40B4-BE49-F238E27FC236}">
                <a16:creationId xmlns:a16="http://schemas.microsoft.com/office/drawing/2014/main" id="{BC65E9E4-7BB3-2FFB-01E6-09FE0B46A619}"/>
              </a:ext>
            </a:extLst>
          </p:cNvPr>
          <p:cNvSpPr txBox="1"/>
          <p:nvPr/>
        </p:nvSpPr>
        <p:spPr>
          <a:xfrm>
            <a:off x="39532" y="3007751"/>
            <a:ext cx="5883342" cy="400110"/>
          </a:xfrm>
          <a:prstGeom prst="rect">
            <a:avLst/>
          </a:prstGeom>
          <a:noFill/>
        </p:spPr>
        <p:txBody>
          <a:bodyPr wrap="none" rtlCol="0">
            <a:spAutoFit/>
          </a:bodyPr>
          <a:lstStyle/>
          <a:p>
            <a:pPr algn="r"/>
            <a:r>
              <a:rPr lang="ja-JP" altLang="en-US" sz="2000" dirty="0"/>
              <a:t>入力：ライブラリ</a:t>
            </a:r>
            <a:r>
              <a:rPr lang="en-US" altLang="ja-JP" sz="2000" dirty="0"/>
              <a:t>A</a:t>
            </a:r>
            <a:r>
              <a:rPr lang="ja-JP" altLang="en-US" sz="2000" dirty="0"/>
              <a:t>とライブラリ</a:t>
            </a:r>
            <a:r>
              <a:rPr lang="en-US" altLang="ja-JP" sz="2000" dirty="0"/>
              <a:t>B</a:t>
            </a:r>
            <a:r>
              <a:rPr lang="ja-JP" altLang="en-US" sz="2000" dirty="0"/>
              <a:t>の各バージョン</a:t>
            </a:r>
            <a:endParaRPr kumimoji="1" lang="ja-JP" altLang="en-US" sz="2000" dirty="0"/>
          </a:p>
        </p:txBody>
      </p:sp>
      <p:sp>
        <p:nvSpPr>
          <p:cNvPr id="126" name="テキスト ボックス 125">
            <a:extLst>
              <a:ext uri="{FF2B5EF4-FFF2-40B4-BE49-F238E27FC236}">
                <a16:creationId xmlns:a16="http://schemas.microsoft.com/office/drawing/2014/main" id="{7C8961F8-5B03-3F57-8106-A631A5578592}"/>
              </a:ext>
            </a:extLst>
          </p:cNvPr>
          <p:cNvSpPr txBox="1"/>
          <p:nvPr/>
        </p:nvSpPr>
        <p:spPr>
          <a:xfrm>
            <a:off x="6135490" y="2996393"/>
            <a:ext cx="5861751" cy="400110"/>
          </a:xfrm>
          <a:prstGeom prst="rect">
            <a:avLst/>
          </a:prstGeom>
          <a:noFill/>
        </p:spPr>
        <p:txBody>
          <a:bodyPr wrap="square">
            <a:spAutoFit/>
          </a:bodyPr>
          <a:lstStyle/>
          <a:p>
            <a:pPr algn="r"/>
            <a:r>
              <a:rPr lang="ja-JP" altLang="en-US" sz="2000" dirty="0"/>
              <a:t>出力：ライブラリ</a:t>
            </a:r>
            <a:r>
              <a:rPr lang="en-US" altLang="ja-JP" sz="2000" dirty="0"/>
              <a:t>A</a:t>
            </a:r>
            <a:r>
              <a:rPr lang="ja-JP" altLang="en-US" sz="2000" dirty="0"/>
              <a:t>とライブラリ</a:t>
            </a:r>
            <a:r>
              <a:rPr lang="en-US" altLang="ja-JP" sz="2000" dirty="0"/>
              <a:t>B</a:t>
            </a:r>
            <a:r>
              <a:rPr lang="ja-JP" altLang="en-US" sz="2000" dirty="0"/>
              <a:t>の互換性評価値</a:t>
            </a:r>
            <a:endParaRPr kumimoji="1" lang="ja-JP" altLang="en-US" sz="2000" dirty="0"/>
          </a:p>
        </p:txBody>
      </p:sp>
      <p:graphicFrame>
        <p:nvGraphicFramePr>
          <p:cNvPr id="127" name="表 126">
            <a:extLst>
              <a:ext uri="{FF2B5EF4-FFF2-40B4-BE49-F238E27FC236}">
                <a16:creationId xmlns:a16="http://schemas.microsoft.com/office/drawing/2014/main" id="{98597975-3E7E-C3C4-CE18-167291B56E23}"/>
              </a:ext>
            </a:extLst>
          </p:cNvPr>
          <p:cNvGraphicFramePr>
            <a:graphicFrameLocks noGrp="1"/>
          </p:cNvGraphicFramePr>
          <p:nvPr>
            <p:extLst>
              <p:ext uri="{D42A27DB-BD31-4B8C-83A1-F6EECF244321}">
                <p14:modId xmlns:p14="http://schemas.microsoft.com/office/powerpoint/2010/main" val="2976605541"/>
              </p:ext>
            </p:extLst>
          </p:nvPr>
        </p:nvGraphicFramePr>
        <p:xfrm>
          <a:off x="6993563" y="3876820"/>
          <a:ext cx="4485196" cy="1478280"/>
        </p:xfrm>
        <a:graphic>
          <a:graphicData uri="http://schemas.openxmlformats.org/drawingml/2006/table">
            <a:tbl>
              <a:tblPr firstRow="1" bandRow="1">
                <a:tableStyleId>{5C22544A-7EE6-4342-B048-85BDC9FD1C3A}</a:tableStyleId>
              </a:tblPr>
              <a:tblGrid>
                <a:gridCol w="1121299">
                  <a:extLst>
                    <a:ext uri="{9D8B030D-6E8A-4147-A177-3AD203B41FA5}">
                      <a16:colId xmlns:a16="http://schemas.microsoft.com/office/drawing/2014/main" val="4086450388"/>
                    </a:ext>
                  </a:extLst>
                </a:gridCol>
                <a:gridCol w="1121299">
                  <a:extLst>
                    <a:ext uri="{9D8B030D-6E8A-4147-A177-3AD203B41FA5}">
                      <a16:colId xmlns:a16="http://schemas.microsoft.com/office/drawing/2014/main" val="1208286713"/>
                    </a:ext>
                  </a:extLst>
                </a:gridCol>
                <a:gridCol w="1121299">
                  <a:extLst>
                    <a:ext uri="{9D8B030D-6E8A-4147-A177-3AD203B41FA5}">
                      <a16:colId xmlns:a16="http://schemas.microsoft.com/office/drawing/2014/main" val="694178624"/>
                    </a:ext>
                  </a:extLst>
                </a:gridCol>
                <a:gridCol w="1121299">
                  <a:extLst>
                    <a:ext uri="{9D8B030D-6E8A-4147-A177-3AD203B41FA5}">
                      <a16:colId xmlns:a16="http://schemas.microsoft.com/office/drawing/2014/main" val="3473974140"/>
                    </a:ext>
                  </a:extLst>
                </a:gridCol>
              </a:tblGrid>
              <a:tr h="0">
                <a:tc>
                  <a:txBody>
                    <a:bodyPr/>
                    <a:lstStyle/>
                    <a:p>
                      <a:pPr algn="ct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3229373916"/>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0.66</a:t>
                      </a:r>
                      <a:endParaRPr kumimoji="1" lang="ja-JP" altLang="en-US" b="0" dirty="0"/>
                    </a:p>
                  </a:txBody>
                  <a:tcPr/>
                </a:tc>
                <a:tc>
                  <a:txBody>
                    <a:bodyPr/>
                    <a:lstStyle/>
                    <a:p>
                      <a:pPr algn="ctr"/>
                      <a:r>
                        <a:rPr kumimoji="1" lang="en-US" altLang="ja-JP" b="0" dirty="0"/>
                        <a:t>1.00</a:t>
                      </a:r>
                      <a:endParaRPr kumimoji="1" lang="ja-JP" altLang="en-US" b="0" dirty="0"/>
                    </a:p>
                  </a:txBody>
                  <a:tcPr/>
                </a:tc>
                <a:tc>
                  <a:txBody>
                    <a:bodyPr/>
                    <a:lstStyle/>
                    <a:p>
                      <a:pPr algn="ctr"/>
                      <a:r>
                        <a:rPr kumimoji="1" lang="en-US" altLang="ja-JP" b="0" dirty="0"/>
                        <a:t>0.75</a:t>
                      </a:r>
                      <a:endParaRPr kumimoji="1" lang="ja-JP" altLang="en-US" b="0" dirty="0"/>
                    </a:p>
                  </a:txBody>
                  <a:tcPr/>
                </a:tc>
                <a:extLst>
                  <a:ext uri="{0D108BD9-81ED-4DB2-BD59-A6C34878D82A}">
                    <a16:rowId xmlns:a16="http://schemas.microsoft.com/office/drawing/2014/main" val="120511669"/>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0.50</a:t>
                      </a:r>
                      <a:endParaRPr kumimoji="1" lang="ja-JP" altLang="en-US" b="0" dirty="0"/>
                    </a:p>
                  </a:txBody>
                  <a:tcPr/>
                </a:tc>
                <a:tc>
                  <a:txBody>
                    <a:bodyPr/>
                    <a:lstStyle/>
                    <a:p>
                      <a:pPr algn="ctr"/>
                      <a:r>
                        <a:rPr kumimoji="1" lang="en-US" altLang="ja-JP" b="0" dirty="0"/>
                        <a:t>0.75</a:t>
                      </a:r>
                      <a:endParaRPr kumimoji="1" lang="ja-JP" altLang="en-US" b="0" dirty="0"/>
                    </a:p>
                  </a:txBody>
                  <a:tcPr/>
                </a:tc>
                <a:tc>
                  <a:txBody>
                    <a:bodyPr/>
                    <a:lstStyle/>
                    <a:p>
                      <a:pPr algn="ctr"/>
                      <a:r>
                        <a:rPr kumimoji="1" lang="en-US" altLang="ja-JP" b="0" dirty="0"/>
                        <a:t>1.00</a:t>
                      </a:r>
                      <a:endParaRPr kumimoji="1" lang="ja-JP" altLang="en-US" b="0" dirty="0"/>
                    </a:p>
                  </a:txBody>
                  <a:tcPr/>
                </a:tc>
                <a:extLst>
                  <a:ext uri="{0D108BD9-81ED-4DB2-BD59-A6C34878D82A}">
                    <a16:rowId xmlns:a16="http://schemas.microsoft.com/office/drawing/2014/main" val="2865989119"/>
                  </a:ext>
                </a:extLst>
              </a:tr>
              <a:tr h="370840">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0.50</a:t>
                      </a:r>
                      <a:endParaRPr kumimoji="1" lang="ja-JP" altLang="en-US" b="0" dirty="0"/>
                    </a:p>
                  </a:txBody>
                  <a:tcPr/>
                </a:tc>
                <a:tc>
                  <a:txBody>
                    <a:bodyPr/>
                    <a:lstStyle/>
                    <a:p>
                      <a:pPr algn="ctr"/>
                      <a:r>
                        <a:rPr kumimoji="1" lang="en-US" altLang="ja-JP" b="0" dirty="0"/>
                        <a:t>0.85</a:t>
                      </a:r>
                      <a:endParaRPr kumimoji="1" lang="ja-JP" altLang="en-US" b="0" dirty="0"/>
                    </a:p>
                  </a:txBody>
                  <a:tcPr/>
                </a:tc>
                <a:tc>
                  <a:txBody>
                    <a:bodyPr/>
                    <a:lstStyle/>
                    <a:p>
                      <a:pPr algn="ctr"/>
                      <a:r>
                        <a:rPr kumimoji="1" lang="en-US" altLang="ja-JP" b="0" dirty="0"/>
                        <a:t>1.00</a:t>
                      </a:r>
                      <a:endParaRPr kumimoji="1" lang="ja-JP" altLang="en-US" b="0" dirty="0"/>
                    </a:p>
                  </a:txBody>
                  <a:tcPr/>
                </a:tc>
                <a:extLst>
                  <a:ext uri="{0D108BD9-81ED-4DB2-BD59-A6C34878D82A}">
                    <a16:rowId xmlns:a16="http://schemas.microsoft.com/office/drawing/2014/main" val="403664209"/>
                  </a:ext>
                </a:extLst>
              </a:tr>
            </a:tbl>
          </a:graphicData>
        </a:graphic>
      </p:graphicFrame>
      <p:sp>
        <p:nvSpPr>
          <p:cNvPr id="129" name="テキスト ボックス 128">
            <a:extLst>
              <a:ext uri="{FF2B5EF4-FFF2-40B4-BE49-F238E27FC236}">
                <a16:creationId xmlns:a16="http://schemas.microsoft.com/office/drawing/2014/main" id="{69138E3C-BFE7-B558-D17D-CF165F0FF960}"/>
              </a:ext>
            </a:extLst>
          </p:cNvPr>
          <p:cNvSpPr txBox="1"/>
          <p:nvPr/>
        </p:nvSpPr>
        <p:spPr>
          <a:xfrm>
            <a:off x="5512139" y="4437345"/>
            <a:ext cx="1503152" cy="369332"/>
          </a:xfrm>
          <a:prstGeom prst="rect">
            <a:avLst/>
          </a:prstGeom>
          <a:noFill/>
        </p:spPr>
        <p:txBody>
          <a:bodyPr wrap="square">
            <a:spAutoFit/>
          </a:bodyPr>
          <a:lstStyle/>
          <a:p>
            <a:r>
              <a:rPr lang="ja-JP" altLang="en-US" dirty="0"/>
              <a:t>ライブラリ</a:t>
            </a:r>
            <a:r>
              <a:rPr lang="en-US" altLang="ja-JP" dirty="0"/>
              <a:t>A</a:t>
            </a:r>
            <a:endParaRPr lang="ja-JP" altLang="en-US" dirty="0"/>
          </a:p>
        </p:txBody>
      </p:sp>
      <p:sp>
        <p:nvSpPr>
          <p:cNvPr id="131" name="テキスト ボックス 130">
            <a:extLst>
              <a:ext uri="{FF2B5EF4-FFF2-40B4-BE49-F238E27FC236}">
                <a16:creationId xmlns:a16="http://schemas.microsoft.com/office/drawing/2014/main" id="{687FF0F4-999E-C2F9-482E-F91C7517FE71}"/>
              </a:ext>
            </a:extLst>
          </p:cNvPr>
          <p:cNvSpPr txBox="1"/>
          <p:nvPr/>
        </p:nvSpPr>
        <p:spPr>
          <a:xfrm>
            <a:off x="8732871" y="3557115"/>
            <a:ext cx="1485900"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14" name="四角形: 1 つの角を切り取る 13">
            <a:extLst>
              <a:ext uri="{FF2B5EF4-FFF2-40B4-BE49-F238E27FC236}">
                <a16:creationId xmlns:a16="http://schemas.microsoft.com/office/drawing/2014/main" id="{BB46EACA-2570-E60C-FE90-8AD99ADA1878}"/>
              </a:ext>
            </a:extLst>
          </p:cNvPr>
          <p:cNvSpPr/>
          <p:nvPr/>
        </p:nvSpPr>
        <p:spPr>
          <a:xfrm>
            <a:off x="1438312" y="3661716"/>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FD8E4C9D-4F90-E50A-399A-473BDF552A91}"/>
              </a:ext>
            </a:extLst>
          </p:cNvPr>
          <p:cNvCxnSpPr>
            <a:cxnSpLocks/>
          </p:cNvCxnSpPr>
          <p:nvPr/>
        </p:nvCxnSpPr>
        <p:spPr>
          <a:xfrm>
            <a:off x="1483050" y="384171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B1F125D2-1AFC-ECE2-A6D4-E32951C4C03B}"/>
              </a:ext>
            </a:extLst>
          </p:cNvPr>
          <p:cNvCxnSpPr>
            <a:cxnSpLocks/>
          </p:cNvCxnSpPr>
          <p:nvPr/>
        </p:nvCxnSpPr>
        <p:spPr>
          <a:xfrm>
            <a:off x="1483050" y="402171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CE5946C3-51E8-A118-BBDA-994C744B11AF}"/>
              </a:ext>
            </a:extLst>
          </p:cNvPr>
          <p:cNvCxnSpPr>
            <a:cxnSpLocks/>
          </p:cNvCxnSpPr>
          <p:nvPr/>
        </p:nvCxnSpPr>
        <p:spPr>
          <a:xfrm>
            <a:off x="1483050" y="420171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209BE3F9-0C83-3A14-E381-7C0B8CA38704}"/>
              </a:ext>
            </a:extLst>
          </p:cNvPr>
          <p:cNvCxnSpPr>
            <a:cxnSpLocks/>
          </p:cNvCxnSpPr>
          <p:nvPr/>
        </p:nvCxnSpPr>
        <p:spPr>
          <a:xfrm>
            <a:off x="1483050" y="438171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19" name="四角形: 1 つの角を切り取る 18">
            <a:extLst>
              <a:ext uri="{FF2B5EF4-FFF2-40B4-BE49-F238E27FC236}">
                <a16:creationId xmlns:a16="http://schemas.microsoft.com/office/drawing/2014/main" id="{61A37B46-1BB3-B98B-F7AE-F81085063FDC}"/>
              </a:ext>
            </a:extLst>
          </p:cNvPr>
          <p:cNvSpPr/>
          <p:nvPr/>
        </p:nvSpPr>
        <p:spPr>
          <a:xfrm>
            <a:off x="2591239" y="3666192"/>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B62EEB3E-A6F1-82E8-1C91-B76805E5F8F4}"/>
              </a:ext>
            </a:extLst>
          </p:cNvPr>
          <p:cNvCxnSpPr>
            <a:cxnSpLocks/>
          </p:cNvCxnSpPr>
          <p:nvPr/>
        </p:nvCxnSpPr>
        <p:spPr>
          <a:xfrm>
            <a:off x="2635977" y="384619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F39D9EEB-06C6-EAB2-66C5-AD91CD5A6BFA}"/>
              </a:ext>
            </a:extLst>
          </p:cNvPr>
          <p:cNvCxnSpPr>
            <a:cxnSpLocks/>
          </p:cNvCxnSpPr>
          <p:nvPr/>
        </p:nvCxnSpPr>
        <p:spPr>
          <a:xfrm>
            <a:off x="2635977" y="402619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2" name="直線コネクタ 21">
            <a:extLst>
              <a:ext uri="{FF2B5EF4-FFF2-40B4-BE49-F238E27FC236}">
                <a16:creationId xmlns:a16="http://schemas.microsoft.com/office/drawing/2014/main" id="{F75E4559-CF44-55D6-2A9C-325C0769AC50}"/>
              </a:ext>
            </a:extLst>
          </p:cNvPr>
          <p:cNvCxnSpPr>
            <a:cxnSpLocks/>
          </p:cNvCxnSpPr>
          <p:nvPr/>
        </p:nvCxnSpPr>
        <p:spPr>
          <a:xfrm>
            <a:off x="2635977" y="420619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33153192-B3FE-4430-280B-A0316908F859}"/>
              </a:ext>
            </a:extLst>
          </p:cNvPr>
          <p:cNvCxnSpPr>
            <a:cxnSpLocks/>
          </p:cNvCxnSpPr>
          <p:nvPr/>
        </p:nvCxnSpPr>
        <p:spPr>
          <a:xfrm>
            <a:off x="2635977" y="438619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24" name="四角形: 1 つの角を切り取る 23">
            <a:extLst>
              <a:ext uri="{FF2B5EF4-FFF2-40B4-BE49-F238E27FC236}">
                <a16:creationId xmlns:a16="http://schemas.microsoft.com/office/drawing/2014/main" id="{02BA8E04-B10F-0148-7B5A-0B557C4B61F3}"/>
              </a:ext>
            </a:extLst>
          </p:cNvPr>
          <p:cNvSpPr/>
          <p:nvPr/>
        </p:nvSpPr>
        <p:spPr>
          <a:xfrm>
            <a:off x="3771705" y="366619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5" name="直線コネクタ 24">
            <a:extLst>
              <a:ext uri="{FF2B5EF4-FFF2-40B4-BE49-F238E27FC236}">
                <a16:creationId xmlns:a16="http://schemas.microsoft.com/office/drawing/2014/main" id="{2634D70F-4909-FEE3-6FB7-8CDB36C33F33}"/>
              </a:ext>
            </a:extLst>
          </p:cNvPr>
          <p:cNvCxnSpPr>
            <a:cxnSpLocks/>
          </p:cNvCxnSpPr>
          <p:nvPr/>
        </p:nvCxnSpPr>
        <p:spPr>
          <a:xfrm>
            <a:off x="3816443" y="38461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40138442-C1D1-590D-484F-7FCFF5283EA5}"/>
              </a:ext>
            </a:extLst>
          </p:cNvPr>
          <p:cNvCxnSpPr>
            <a:cxnSpLocks/>
          </p:cNvCxnSpPr>
          <p:nvPr/>
        </p:nvCxnSpPr>
        <p:spPr>
          <a:xfrm>
            <a:off x="3816443" y="40261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7" name="直線コネクタ 26">
            <a:extLst>
              <a:ext uri="{FF2B5EF4-FFF2-40B4-BE49-F238E27FC236}">
                <a16:creationId xmlns:a16="http://schemas.microsoft.com/office/drawing/2014/main" id="{8DC25AB3-6028-981A-2914-888F56AE7F7C}"/>
              </a:ext>
            </a:extLst>
          </p:cNvPr>
          <p:cNvCxnSpPr>
            <a:cxnSpLocks/>
          </p:cNvCxnSpPr>
          <p:nvPr/>
        </p:nvCxnSpPr>
        <p:spPr>
          <a:xfrm>
            <a:off x="3816443" y="42061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8" name="直線コネクタ 27">
            <a:extLst>
              <a:ext uri="{FF2B5EF4-FFF2-40B4-BE49-F238E27FC236}">
                <a16:creationId xmlns:a16="http://schemas.microsoft.com/office/drawing/2014/main" id="{E997B936-EE10-440E-C6B7-B0693FB02E02}"/>
              </a:ext>
            </a:extLst>
          </p:cNvPr>
          <p:cNvCxnSpPr>
            <a:cxnSpLocks/>
          </p:cNvCxnSpPr>
          <p:nvPr/>
        </p:nvCxnSpPr>
        <p:spPr>
          <a:xfrm>
            <a:off x="3816443" y="43861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35" name="四角形: 1 つの角を切り取る 34">
            <a:extLst>
              <a:ext uri="{FF2B5EF4-FFF2-40B4-BE49-F238E27FC236}">
                <a16:creationId xmlns:a16="http://schemas.microsoft.com/office/drawing/2014/main" id="{EFB3B5DB-A908-369C-C483-D69F4E1BF9ED}"/>
              </a:ext>
            </a:extLst>
          </p:cNvPr>
          <p:cNvSpPr/>
          <p:nvPr/>
        </p:nvSpPr>
        <p:spPr>
          <a:xfrm>
            <a:off x="3771705" y="4819172"/>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BA413FDD-46CB-99F7-3690-E77C5F6EBAB4}"/>
              </a:ext>
            </a:extLst>
          </p:cNvPr>
          <p:cNvCxnSpPr>
            <a:cxnSpLocks/>
          </p:cNvCxnSpPr>
          <p:nvPr/>
        </p:nvCxnSpPr>
        <p:spPr>
          <a:xfrm>
            <a:off x="3816443" y="499917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633779AF-A213-5DAB-5B79-E915778101BC}"/>
              </a:ext>
            </a:extLst>
          </p:cNvPr>
          <p:cNvCxnSpPr>
            <a:cxnSpLocks/>
          </p:cNvCxnSpPr>
          <p:nvPr/>
        </p:nvCxnSpPr>
        <p:spPr>
          <a:xfrm>
            <a:off x="3816443" y="517917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D603ABA5-CE9E-F80B-019C-EA1125D84C1A}"/>
              </a:ext>
            </a:extLst>
          </p:cNvPr>
          <p:cNvCxnSpPr>
            <a:cxnSpLocks/>
          </p:cNvCxnSpPr>
          <p:nvPr/>
        </p:nvCxnSpPr>
        <p:spPr>
          <a:xfrm>
            <a:off x="3816443" y="535917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21A1C5D3-2A9F-F7E4-27B8-47B5247ADF8E}"/>
              </a:ext>
            </a:extLst>
          </p:cNvPr>
          <p:cNvCxnSpPr>
            <a:cxnSpLocks/>
          </p:cNvCxnSpPr>
          <p:nvPr/>
        </p:nvCxnSpPr>
        <p:spPr>
          <a:xfrm>
            <a:off x="3816443" y="553917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60" name="四角形: 1 つの角を切り取る 59">
            <a:extLst>
              <a:ext uri="{FF2B5EF4-FFF2-40B4-BE49-F238E27FC236}">
                <a16:creationId xmlns:a16="http://schemas.microsoft.com/office/drawing/2014/main" id="{2A4E309A-65DC-4008-D8C9-8381BB4EB3F9}"/>
              </a:ext>
            </a:extLst>
          </p:cNvPr>
          <p:cNvSpPr/>
          <p:nvPr/>
        </p:nvSpPr>
        <p:spPr>
          <a:xfrm>
            <a:off x="2597835" y="481661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1" name="直線コネクタ 60">
            <a:extLst>
              <a:ext uri="{FF2B5EF4-FFF2-40B4-BE49-F238E27FC236}">
                <a16:creationId xmlns:a16="http://schemas.microsoft.com/office/drawing/2014/main" id="{E5ACA4AB-CA00-7FA0-A84C-74EEE0C91255}"/>
              </a:ext>
            </a:extLst>
          </p:cNvPr>
          <p:cNvCxnSpPr>
            <a:cxnSpLocks/>
          </p:cNvCxnSpPr>
          <p:nvPr/>
        </p:nvCxnSpPr>
        <p:spPr>
          <a:xfrm>
            <a:off x="2642573" y="499661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28EF1C14-53E6-EE2C-051C-ED8D3B1BB51F}"/>
              </a:ext>
            </a:extLst>
          </p:cNvPr>
          <p:cNvCxnSpPr>
            <a:cxnSpLocks/>
          </p:cNvCxnSpPr>
          <p:nvPr/>
        </p:nvCxnSpPr>
        <p:spPr>
          <a:xfrm>
            <a:off x="2642573" y="517661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4BCC54B7-2C46-9B5C-58D7-91A409A576A6}"/>
              </a:ext>
            </a:extLst>
          </p:cNvPr>
          <p:cNvCxnSpPr>
            <a:cxnSpLocks/>
          </p:cNvCxnSpPr>
          <p:nvPr/>
        </p:nvCxnSpPr>
        <p:spPr>
          <a:xfrm>
            <a:off x="2642573" y="535661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158DEB48-E68F-0187-3EE4-569DF61F0B12}"/>
              </a:ext>
            </a:extLst>
          </p:cNvPr>
          <p:cNvCxnSpPr>
            <a:cxnSpLocks/>
          </p:cNvCxnSpPr>
          <p:nvPr/>
        </p:nvCxnSpPr>
        <p:spPr>
          <a:xfrm>
            <a:off x="2642573" y="553661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66" name="四角形: 1 つの角を切り取る 65">
            <a:extLst>
              <a:ext uri="{FF2B5EF4-FFF2-40B4-BE49-F238E27FC236}">
                <a16:creationId xmlns:a16="http://schemas.microsoft.com/office/drawing/2014/main" id="{08432562-20DE-4DD6-0F4E-432485AEFC30}"/>
              </a:ext>
            </a:extLst>
          </p:cNvPr>
          <p:cNvSpPr/>
          <p:nvPr/>
        </p:nvSpPr>
        <p:spPr>
          <a:xfrm>
            <a:off x="1456300" y="480589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7" name="直線コネクタ 66">
            <a:extLst>
              <a:ext uri="{FF2B5EF4-FFF2-40B4-BE49-F238E27FC236}">
                <a16:creationId xmlns:a16="http://schemas.microsoft.com/office/drawing/2014/main" id="{20046B8B-BD67-3C1F-C6F0-CAD2480950F6}"/>
              </a:ext>
            </a:extLst>
          </p:cNvPr>
          <p:cNvCxnSpPr>
            <a:cxnSpLocks/>
          </p:cNvCxnSpPr>
          <p:nvPr/>
        </p:nvCxnSpPr>
        <p:spPr>
          <a:xfrm>
            <a:off x="1501038" y="49858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E1411D9E-01AC-9080-181D-8B73E645B7EC}"/>
              </a:ext>
            </a:extLst>
          </p:cNvPr>
          <p:cNvCxnSpPr>
            <a:cxnSpLocks/>
          </p:cNvCxnSpPr>
          <p:nvPr/>
        </p:nvCxnSpPr>
        <p:spPr>
          <a:xfrm>
            <a:off x="1501038" y="51658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47D6AF63-EA87-02DF-B09D-B1A4657B7A09}"/>
              </a:ext>
            </a:extLst>
          </p:cNvPr>
          <p:cNvCxnSpPr>
            <a:cxnSpLocks/>
          </p:cNvCxnSpPr>
          <p:nvPr/>
        </p:nvCxnSpPr>
        <p:spPr>
          <a:xfrm>
            <a:off x="1501038" y="53458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90079B31-9C03-8522-BC30-541507908EB9}"/>
              </a:ext>
            </a:extLst>
          </p:cNvPr>
          <p:cNvCxnSpPr>
            <a:cxnSpLocks/>
          </p:cNvCxnSpPr>
          <p:nvPr/>
        </p:nvCxnSpPr>
        <p:spPr>
          <a:xfrm>
            <a:off x="1501038" y="552589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6" name="スライド番号プレースホルダー 5">
            <a:extLst>
              <a:ext uri="{FF2B5EF4-FFF2-40B4-BE49-F238E27FC236}">
                <a16:creationId xmlns:a16="http://schemas.microsoft.com/office/drawing/2014/main" id="{904CDA76-EBD5-A495-56ED-5EF929DC9290}"/>
              </a:ext>
            </a:extLst>
          </p:cNvPr>
          <p:cNvSpPr>
            <a:spLocks noGrp="1"/>
          </p:cNvSpPr>
          <p:nvPr>
            <p:ph type="sldNum" sz="quarter" idx="12"/>
          </p:nvPr>
        </p:nvSpPr>
        <p:spPr/>
        <p:txBody>
          <a:bodyPr/>
          <a:lstStyle/>
          <a:p>
            <a:fld id="{551EBEEC-6B4F-46BB-A9ED-1DC96FDC3EDD}" type="slidenum">
              <a:rPr kumimoji="1" lang="ja-JP" altLang="en-US" smtClean="0"/>
              <a:t>23</a:t>
            </a:fld>
            <a:endParaRPr kumimoji="1" lang="ja-JP" altLang="en-US"/>
          </a:p>
        </p:txBody>
      </p:sp>
    </p:spTree>
    <p:extLst>
      <p:ext uri="{BB962C8B-B14F-4D97-AF65-F5344CB8AC3E}">
        <p14:creationId xmlns:p14="http://schemas.microsoft.com/office/powerpoint/2010/main" val="33935357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DA6CDD-4F1A-95AA-39CE-C3C4CA7B562E}"/>
              </a:ext>
            </a:extLst>
          </p:cNvPr>
          <p:cNvSpPr>
            <a:spLocks noGrp="1"/>
          </p:cNvSpPr>
          <p:nvPr>
            <p:ph type="title"/>
          </p:nvPr>
        </p:nvSpPr>
        <p:spPr/>
        <p:txBody>
          <a:bodyPr/>
          <a:lstStyle/>
          <a:p>
            <a:r>
              <a:rPr lang="ja-JP" altLang="en-US" dirty="0"/>
              <a:t>本処理　</a:t>
            </a:r>
            <a:r>
              <a:rPr kumimoji="1" lang="ja-JP" altLang="en-US" dirty="0"/>
              <a:t>互換性評価値平均</a:t>
            </a:r>
          </a:p>
        </p:txBody>
      </p:sp>
      <p:sp>
        <p:nvSpPr>
          <p:cNvPr id="3" name="コンテンツ プレースホルダー 2">
            <a:extLst>
              <a:ext uri="{FF2B5EF4-FFF2-40B4-BE49-F238E27FC236}">
                <a16:creationId xmlns:a16="http://schemas.microsoft.com/office/drawing/2014/main" id="{E933A564-8322-A324-C808-FB7B39859AAA}"/>
              </a:ext>
            </a:extLst>
          </p:cNvPr>
          <p:cNvSpPr>
            <a:spLocks noGrp="1"/>
          </p:cNvSpPr>
          <p:nvPr>
            <p:ph idx="1"/>
          </p:nvPr>
        </p:nvSpPr>
        <p:spPr/>
        <p:txBody>
          <a:bodyPr/>
          <a:lstStyle/>
          <a:p>
            <a:pPr>
              <a:buNone/>
            </a:pPr>
            <a:r>
              <a:rPr kumimoji="1" lang="ja-JP" altLang="en-US" dirty="0"/>
              <a:t>互換性評価値平均：前処理で求めた互換性評価値の平均</a:t>
            </a:r>
            <a:br>
              <a:rPr lang="en-US" altLang="ja-JP" dirty="0"/>
            </a:br>
            <a:r>
              <a:rPr lang="en-US" altLang="ja-JP" dirty="0"/>
              <a:t>			</a:t>
            </a:r>
            <a:r>
              <a:rPr lang="ja-JP" altLang="en-US" dirty="0"/>
              <a:t>　  バージョン組み合わせごとに算出可能</a:t>
            </a:r>
            <a:endParaRPr kumimoji="1" lang="en-US" altLang="ja-JP" dirty="0"/>
          </a:p>
          <a:p>
            <a:pPr>
              <a:buNone/>
            </a:pPr>
            <a:endParaRPr lang="en-US" altLang="ja-JP" dirty="0"/>
          </a:p>
          <a:p>
            <a:pPr>
              <a:buNone/>
            </a:pPr>
            <a:endParaRPr kumimoji="1" lang="en-US" altLang="ja-JP" dirty="0"/>
          </a:p>
          <a:p>
            <a:pPr>
              <a:buNone/>
            </a:pPr>
            <a:endParaRPr lang="en-US" altLang="ja-JP" dirty="0"/>
          </a:p>
          <a:p>
            <a:pPr>
              <a:buNone/>
            </a:pPr>
            <a:endParaRPr kumimoji="1" lang="en-US" altLang="ja-JP" sz="1800" dirty="0"/>
          </a:p>
          <a:p>
            <a:pPr>
              <a:buNone/>
            </a:pPr>
            <a:endParaRPr kumimoji="1" lang="en-US" altLang="ja-JP" dirty="0"/>
          </a:p>
        </p:txBody>
      </p:sp>
      <p:sp>
        <p:nvSpPr>
          <p:cNvPr id="9" name="正方形/長方形 8">
            <a:extLst>
              <a:ext uri="{FF2B5EF4-FFF2-40B4-BE49-F238E27FC236}">
                <a16:creationId xmlns:a16="http://schemas.microsoft.com/office/drawing/2014/main" id="{68DD2290-6A59-F62C-77A8-45F1064B65E3}"/>
              </a:ext>
            </a:extLst>
          </p:cNvPr>
          <p:cNvSpPr/>
          <p:nvPr/>
        </p:nvSpPr>
        <p:spPr>
          <a:xfrm>
            <a:off x="6244702" y="3746090"/>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A</a:t>
            </a:r>
            <a:r>
              <a:rPr lang="en-US" altLang="ja-JP" sz="2000" dirty="0"/>
              <a:t> </a:t>
            </a:r>
            <a:r>
              <a:rPr kumimoji="1" lang="en-US" altLang="ja-JP" sz="2000" dirty="0"/>
              <a:t>1.1</a:t>
            </a:r>
            <a:endParaRPr kumimoji="1" lang="ja-JP" altLang="en-US" sz="2000" dirty="0"/>
          </a:p>
        </p:txBody>
      </p:sp>
      <p:sp>
        <p:nvSpPr>
          <p:cNvPr id="10" name="正方形/長方形 9">
            <a:extLst>
              <a:ext uri="{FF2B5EF4-FFF2-40B4-BE49-F238E27FC236}">
                <a16:creationId xmlns:a16="http://schemas.microsoft.com/office/drawing/2014/main" id="{84158054-6E27-4C90-B219-F736B091AE8B}"/>
              </a:ext>
            </a:extLst>
          </p:cNvPr>
          <p:cNvSpPr/>
          <p:nvPr/>
        </p:nvSpPr>
        <p:spPr>
          <a:xfrm>
            <a:off x="8821270" y="3117963"/>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B 1.1</a:t>
            </a:r>
            <a:endParaRPr kumimoji="1" lang="ja-JP" altLang="en-US" sz="2000" dirty="0"/>
          </a:p>
        </p:txBody>
      </p:sp>
      <p:sp>
        <p:nvSpPr>
          <p:cNvPr id="11" name="正方形/長方形 10">
            <a:extLst>
              <a:ext uri="{FF2B5EF4-FFF2-40B4-BE49-F238E27FC236}">
                <a16:creationId xmlns:a16="http://schemas.microsoft.com/office/drawing/2014/main" id="{84D36A10-E925-C158-2C31-6AB470C86922}"/>
              </a:ext>
            </a:extLst>
          </p:cNvPr>
          <p:cNvSpPr/>
          <p:nvPr/>
        </p:nvSpPr>
        <p:spPr>
          <a:xfrm>
            <a:off x="8823219" y="4366672"/>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000" dirty="0"/>
              <a:t>C</a:t>
            </a:r>
            <a:r>
              <a:rPr kumimoji="1" lang="en-US" altLang="ja-JP" sz="2000" dirty="0"/>
              <a:t> 1.1</a:t>
            </a:r>
            <a:endParaRPr kumimoji="1" lang="ja-JP" altLang="en-US" sz="2000" dirty="0"/>
          </a:p>
        </p:txBody>
      </p:sp>
      <p:cxnSp>
        <p:nvCxnSpPr>
          <p:cNvPr id="12" name="コネクタ: カギ線 11">
            <a:extLst>
              <a:ext uri="{FF2B5EF4-FFF2-40B4-BE49-F238E27FC236}">
                <a16:creationId xmlns:a16="http://schemas.microsoft.com/office/drawing/2014/main" id="{078A08AD-A821-8207-66E1-BB8CF1684604}"/>
              </a:ext>
            </a:extLst>
          </p:cNvPr>
          <p:cNvCxnSpPr>
            <a:cxnSpLocks/>
            <a:endCxn id="10" idx="1"/>
          </p:cNvCxnSpPr>
          <p:nvPr/>
        </p:nvCxnSpPr>
        <p:spPr>
          <a:xfrm flipV="1">
            <a:off x="7983855" y="3428254"/>
            <a:ext cx="837415" cy="490134"/>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コネクタ: カギ線 12">
            <a:extLst>
              <a:ext uri="{FF2B5EF4-FFF2-40B4-BE49-F238E27FC236}">
                <a16:creationId xmlns:a16="http://schemas.microsoft.com/office/drawing/2014/main" id="{BC299D0D-B502-ED20-CBDB-BA25AB2F25B1}"/>
              </a:ext>
            </a:extLst>
          </p:cNvPr>
          <p:cNvCxnSpPr>
            <a:cxnSpLocks/>
            <a:endCxn id="11" idx="1"/>
          </p:cNvCxnSpPr>
          <p:nvPr/>
        </p:nvCxnSpPr>
        <p:spPr>
          <a:xfrm>
            <a:off x="7983855" y="4199255"/>
            <a:ext cx="839364" cy="477708"/>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6" name="表 15">
            <a:extLst>
              <a:ext uri="{FF2B5EF4-FFF2-40B4-BE49-F238E27FC236}">
                <a16:creationId xmlns:a16="http://schemas.microsoft.com/office/drawing/2014/main" id="{8584A00E-7956-83B0-264B-51168FA70235}"/>
              </a:ext>
            </a:extLst>
          </p:cNvPr>
          <p:cNvGraphicFramePr>
            <a:graphicFrameLocks noGrp="1"/>
          </p:cNvGraphicFramePr>
          <p:nvPr>
            <p:extLst>
              <p:ext uri="{D42A27DB-BD31-4B8C-83A1-F6EECF244321}">
                <p14:modId xmlns:p14="http://schemas.microsoft.com/office/powerpoint/2010/main" val="1036632910"/>
              </p:ext>
            </p:extLst>
          </p:nvPr>
        </p:nvGraphicFramePr>
        <p:xfrm>
          <a:off x="1203938" y="3117963"/>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0.8</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941196497"/>
                  </a:ext>
                </a:extLst>
              </a:tr>
            </a:tbl>
          </a:graphicData>
        </a:graphic>
      </p:graphicFrame>
      <p:sp>
        <p:nvSpPr>
          <p:cNvPr id="17" name="テキスト ボックス 16">
            <a:extLst>
              <a:ext uri="{FF2B5EF4-FFF2-40B4-BE49-F238E27FC236}">
                <a16:creationId xmlns:a16="http://schemas.microsoft.com/office/drawing/2014/main" id="{63A15BF7-8374-D4D3-18BB-3981AF302503}"/>
              </a:ext>
            </a:extLst>
          </p:cNvPr>
          <p:cNvSpPr txBox="1"/>
          <p:nvPr/>
        </p:nvSpPr>
        <p:spPr>
          <a:xfrm>
            <a:off x="699096" y="3523008"/>
            <a:ext cx="333746" cy="369332"/>
          </a:xfrm>
          <a:prstGeom prst="rect">
            <a:avLst/>
          </a:prstGeom>
          <a:noFill/>
        </p:spPr>
        <p:txBody>
          <a:bodyPr wrap="square" rtlCol="0">
            <a:spAutoFit/>
          </a:bodyPr>
          <a:lstStyle/>
          <a:p>
            <a:r>
              <a:rPr kumimoji="1" lang="en-US" altLang="ja-JP" dirty="0"/>
              <a:t>A</a:t>
            </a:r>
            <a:endParaRPr kumimoji="1" lang="ja-JP" altLang="en-US" dirty="0"/>
          </a:p>
        </p:txBody>
      </p:sp>
      <p:sp>
        <p:nvSpPr>
          <p:cNvPr id="18" name="テキスト ボックス 17">
            <a:extLst>
              <a:ext uri="{FF2B5EF4-FFF2-40B4-BE49-F238E27FC236}">
                <a16:creationId xmlns:a16="http://schemas.microsoft.com/office/drawing/2014/main" id="{127FC50D-9245-F4AC-3516-A21DB48F07FE}"/>
              </a:ext>
            </a:extLst>
          </p:cNvPr>
          <p:cNvSpPr txBox="1"/>
          <p:nvPr/>
        </p:nvSpPr>
        <p:spPr>
          <a:xfrm>
            <a:off x="2752561" y="2748631"/>
            <a:ext cx="333746" cy="369332"/>
          </a:xfrm>
          <a:prstGeom prst="rect">
            <a:avLst/>
          </a:prstGeom>
          <a:noFill/>
        </p:spPr>
        <p:txBody>
          <a:bodyPr wrap="square" rtlCol="0">
            <a:spAutoFit/>
          </a:bodyPr>
          <a:lstStyle/>
          <a:p>
            <a:r>
              <a:rPr kumimoji="1" lang="en-US" altLang="ja-JP" dirty="0"/>
              <a:t>B</a:t>
            </a:r>
            <a:endParaRPr kumimoji="1" lang="ja-JP" altLang="en-US" dirty="0"/>
          </a:p>
        </p:txBody>
      </p:sp>
      <p:sp>
        <p:nvSpPr>
          <p:cNvPr id="19" name="テキスト ボックス 18">
            <a:extLst>
              <a:ext uri="{FF2B5EF4-FFF2-40B4-BE49-F238E27FC236}">
                <a16:creationId xmlns:a16="http://schemas.microsoft.com/office/drawing/2014/main" id="{021AC249-2516-F7B8-5B94-F27E983EE52B}"/>
              </a:ext>
            </a:extLst>
          </p:cNvPr>
          <p:cNvSpPr txBox="1"/>
          <p:nvPr/>
        </p:nvSpPr>
        <p:spPr>
          <a:xfrm>
            <a:off x="698094" y="5033940"/>
            <a:ext cx="333746" cy="369332"/>
          </a:xfrm>
          <a:prstGeom prst="rect">
            <a:avLst/>
          </a:prstGeom>
          <a:noFill/>
        </p:spPr>
        <p:txBody>
          <a:bodyPr wrap="square" rtlCol="0">
            <a:spAutoFit/>
          </a:bodyPr>
          <a:lstStyle/>
          <a:p>
            <a:r>
              <a:rPr kumimoji="1" lang="en-US" altLang="ja-JP" dirty="0"/>
              <a:t>A</a:t>
            </a:r>
            <a:endParaRPr kumimoji="1" lang="ja-JP" altLang="en-US" dirty="0"/>
          </a:p>
        </p:txBody>
      </p:sp>
      <p:graphicFrame>
        <p:nvGraphicFramePr>
          <p:cNvPr id="24" name="表 23">
            <a:extLst>
              <a:ext uri="{FF2B5EF4-FFF2-40B4-BE49-F238E27FC236}">
                <a16:creationId xmlns:a16="http://schemas.microsoft.com/office/drawing/2014/main" id="{99CAB8EC-91D7-D83A-2B42-D6263AC21161}"/>
              </a:ext>
            </a:extLst>
          </p:cNvPr>
          <p:cNvGraphicFramePr>
            <a:graphicFrameLocks noGrp="1"/>
          </p:cNvGraphicFramePr>
          <p:nvPr>
            <p:extLst>
              <p:ext uri="{D42A27DB-BD31-4B8C-83A1-F6EECF244321}">
                <p14:modId xmlns:p14="http://schemas.microsoft.com/office/powerpoint/2010/main" val="3773022835"/>
              </p:ext>
            </p:extLst>
          </p:nvPr>
        </p:nvGraphicFramePr>
        <p:xfrm>
          <a:off x="1201933" y="4662346"/>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0.75</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941196497"/>
                  </a:ext>
                </a:extLst>
              </a:tr>
            </a:tbl>
          </a:graphicData>
        </a:graphic>
      </p:graphicFrame>
      <p:sp>
        <p:nvSpPr>
          <p:cNvPr id="25" name="テキスト ボックス 24">
            <a:extLst>
              <a:ext uri="{FF2B5EF4-FFF2-40B4-BE49-F238E27FC236}">
                <a16:creationId xmlns:a16="http://schemas.microsoft.com/office/drawing/2014/main" id="{B270853E-FB1F-2CCF-A844-70280E7DA57C}"/>
              </a:ext>
            </a:extLst>
          </p:cNvPr>
          <p:cNvSpPr txBox="1"/>
          <p:nvPr/>
        </p:nvSpPr>
        <p:spPr>
          <a:xfrm>
            <a:off x="2752561" y="4326119"/>
            <a:ext cx="333746" cy="369332"/>
          </a:xfrm>
          <a:prstGeom prst="rect">
            <a:avLst/>
          </a:prstGeom>
          <a:noFill/>
        </p:spPr>
        <p:txBody>
          <a:bodyPr wrap="square" rtlCol="0">
            <a:spAutoFit/>
          </a:bodyPr>
          <a:lstStyle/>
          <a:p>
            <a:r>
              <a:rPr kumimoji="1" lang="en-US" altLang="ja-JP" dirty="0"/>
              <a:t>C</a:t>
            </a:r>
            <a:endParaRPr kumimoji="1" lang="ja-JP" altLang="en-US" dirty="0"/>
          </a:p>
        </p:txBody>
      </p:sp>
      <p:sp>
        <p:nvSpPr>
          <p:cNvPr id="5" name="スライド番号プレースホルダー 4">
            <a:extLst>
              <a:ext uri="{FF2B5EF4-FFF2-40B4-BE49-F238E27FC236}">
                <a16:creationId xmlns:a16="http://schemas.microsoft.com/office/drawing/2014/main" id="{C31698D8-DEDD-A7CB-BC08-C5B0DC266B81}"/>
              </a:ext>
            </a:extLst>
          </p:cNvPr>
          <p:cNvSpPr>
            <a:spLocks noGrp="1"/>
          </p:cNvSpPr>
          <p:nvPr>
            <p:ph type="sldNum" sz="quarter" idx="12"/>
          </p:nvPr>
        </p:nvSpPr>
        <p:spPr/>
        <p:txBody>
          <a:bodyPr/>
          <a:lstStyle/>
          <a:p>
            <a:fld id="{551EBEEC-6B4F-46BB-A9ED-1DC96FDC3EDD}" type="slidenum">
              <a:rPr kumimoji="1" lang="ja-JP" altLang="en-US" smtClean="0"/>
              <a:t>24</a:t>
            </a:fld>
            <a:endParaRPr kumimoji="1" lang="ja-JP" altLang="en-US"/>
          </a:p>
        </p:txBody>
      </p:sp>
    </p:spTree>
    <p:extLst>
      <p:ext uri="{BB962C8B-B14F-4D97-AF65-F5344CB8AC3E}">
        <p14:creationId xmlns:p14="http://schemas.microsoft.com/office/powerpoint/2010/main" val="1025458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D1524-ECB4-1474-BAB3-F5CA07D6C0B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4F6246-6F86-6F00-3C57-8673195E80D7}"/>
              </a:ext>
            </a:extLst>
          </p:cNvPr>
          <p:cNvSpPr>
            <a:spLocks noGrp="1"/>
          </p:cNvSpPr>
          <p:nvPr>
            <p:ph type="title"/>
          </p:nvPr>
        </p:nvSpPr>
        <p:spPr/>
        <p:txBody>
          <a:bodyPr/>
          <a:lstStyle/>
          <a:p>
            <a:r>
              <a:rPr lang="ja-JP" altLang="en-US" dirty="0"/>
              <a:t>本処理　</a:t>
            </a:r>
            <a:r>
              <a:rPr kumimoji="1" lang="ja-JP" altLang="en-US" dirty="0"/>
              <a:t>互換性評価値平均</a:t>
            </a:r>
          </a:p>
        </p:txBody>
      </p:sp>
      <p:sp>
        <p:nvSpPr>
          <p:cNvPr id="3" name="コンテンツ プレースホルダー 2">
            <a:extLst>
              <a:ext uri="{FF2B5EF4-FFF2-40B4-BE49-F238E27FC236}">
                <a16:creationId xmlns:a16="http://schemas.microsoft.com/office/drawing/2014/main" id="{4868E779-EBCC-C2F7-DEC1-DFBDF2F1C880}"/>
              </a:ext>
            </a:extLst>
          </p:cNvPr>
          <p:cNvSpPr>
            <a:spLocks noGrp="1"/>
          </p:cNvSpPr>
          <p:nvPr>
            <p:ph idx="1"/>
          </p:nvPr>
        </p:nvSpPr>
        <p:spPr/>
        <p:txBody>
          <a:bodyPr/>
          <a:lstStyle/>
          <a:p>
            <a:pPr algn="ctr">
              <a:buNone/>
            </a:pPr>
            <a:r>
              <a:rPr lang="ja-JP" altLang="en-US" dirty="0"/>
              <a:t>互換性評価値平均が高いほど実行可能性が高いと評価する</a:t>
            </a:r>
            <a:endParaRPr kumimoji="1" lang="ja-JP" altLang="en-US" dirty="0"/>
          </a:p>
          <a:p>
            <a:pPr>
              <a:buNone/>
            </a:pPr>
            <a:endParaRPr lang="en-US" altLang="ja-JP" dirty="0"/>
          </a:p>
          <a:p>
            <a:pPr>
              <a:buNone/>
            </a:pPr>
            <a:endParaRPr kumimoji="1" lang="en-US" altLang="ja-JP" dirty="0"/>
          </a:p>
          <a:p>
            <a:pPr>
              <a:buNone/>
            </a:pPr>
            <a:endParaRPr lang="en-US" altLang="ja-JP" dirty="0"/>
          </a:p>
          <a:p>
            <a:pPr>
              <a:buNone/>
            </a:pPr>
            <a:endParaRPr kumimoji="1" lang="en-US" altLang="ja-JP" dirty="0"/>
          </a:p>
          <a:p>
            <a:pPr>
              <a:buNone/>
            </a:pPr>
            <a:endParaRPr lang="en-US" altLang="ja-JP" dirty="0"/>
          </a:p>
          <a:p>
            <a:pPr>
              <a:buNone/>
            </a:pPr>
            <a:endParaRPr kumimoji="1" lang="en-US" altLang="ja-JP" dirty="0"/>
          </a:p>
          <a:p>
            <a:pPr>
              <a:buNone/>
            </a:pPr>
            <a:br>
              <a:rPr lang="en-US" altLang="ja-JP" sz="2400" dirty="0"/>
            </a:br>
            <a:r>
              <a:rPr lang="ja-JP" altLang="en-US" dirty="0"/>
              <a:t>互換性評価値平均が最大になるバージョンの組み合わせを求める</a:t>
            </a:r>
            <a:endParaRPr lang="en-US" altLang="ja-JP" dirty="0"/>
          </a:p>
        </p:txBody>
      </p:sp>
      <p:graphicFrame>
        <p:nvGraphicFramePr>
          <p:cNvPr id="16" name="表 15">
            <a:extLst>
              <a:ext uri="{FF2B5EF4-FFF2-40B4-BE49-F238E27FC236}">
                <a16:creationId xmlns:a16="http://schemas.microsoft.com/office/drawing/2014/main" id="{E5797A85-FCAE-4012-6802-D6F742402BF0}"/>
              </a:ext>
            </a:extLst>
          </p:cNvPr>
          <p:cNvGraphicFramePr>
            <a:graphicFrameLocks noGrp="1"/>
          </p:cNvGraphicFramePr>
          <p:nvPr>
            <p:extLst>
              <p:ext uri="{D42A27DB-BD31-4B8C-83A1-F6EECF244321}">
                <p14:modId xmlns:p14="http://schemas.microsoft.com/office/powerpoint/2010/main" val="3286399524"/>
              </p:ext>
            </p:extLst>
          </p:nvPr>
        </p:nvGraphicFramePr>
        <p:xfrm>
          <a:off x="1203938" y="3117963"/>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0.8</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solidFill>
                      <a:srgbClr val="FFC000"/>
                    </a:solidFill>
                  </a:tcPr>
                </a:tc>
                <a:extLst>
                  <a:ext uri="{0D108BD9-81ED-4DB2-BD59-A6C34878D82A}">
                    <a16:rowId xmlns:a16="http://schemas.microsoft.com/office/drawing/2014/main" val="941196497"/>
                  </a:ext>
                </a:extLst>
              </a:tr>
            </a:tbl>
          </a:graphicData>
        </a:graphic>
      </p:graphicFrame>
      <p:sp>
        <p:nvSpPr>
          <p:cNvPr id="17" name="テキスト ボックス 16">
            <a:extLst>
              <a:ext uri="{FF2B5EF4-FFF2-40B4-BE49-F238E27FC236}">
                <a16:creationId xmlns:a16="http://schemas.microsoft.com/office/drawing/2014/main" id="{0FECD28F-FBF6-9404-47CF-26F1945BB631}"/>
              </a:ext>
            </a:extLst>
          </p:cNvPr>
          <p:cNvSpPr txBox="1"/>
          <p:nvPr/>
        </p:nvSpPr>
        <p:spPr>
          <a:xfrm>
            <a:off x="699096" y="3523008"/>
            <a:ext cx="333746" cy="369332"/>
          </a:xfrm>
          <a:prstGeom prst="rect">
            <a:avLst/>
          </a:prstGeom>
          <a:noFill/>
        </p:spPr>
        <p:txBody>
          <a:bodyPr wrap="square" rtlCol="0">
            <a:spAutoFit/>
          </a:bodyPr>
          <a:lstStyle/>
          <a:p>
            <a:r>
              <a:rPr kumimoji="1" lang="en-US" altLang="ja-JP" dirty="0"/>
              <a:t>A</a:t>
            </a:r>
            <a:endParaRPr kumimoji="1" lang="ja-JP" altLang="en-US" dirty="0"/>
          </a:p>
        </p:txBody>
      </p:sp>
      <p:sp>
        <p:nvSpPr>
          <p:cNvPr id="18" name="テキスト ボックス 17">
            <a:extLst>
              <a:ext uri="{FF2B5EF4-FFF2-40B4-BE49-F238E27FC236}">
                <a16:creationId xmlns:a16="http://schemas.microsoft.com/office/drawing/2014/main" id="{526D8EC7-6C27-46E4-1E2A-9BD0380E83BC}"/>
              </a:ext>
            </a:extLst>
          </p:cNvPr>
          <p:cNvSpPr txBox="1"/>
          <p:nvPr/>
        </p:nvSpPr>
        <p:spPr>
          <a:xfrm>
            <a:off x="2752561" y="2748631"/>
            <a:ext cx="333746" cy="369332"/>
          </a:xfrm>
          <a:prstGeom prst="rect">
            <a:avLst/>
          </a:prstGeom>
          <a:noFill/>
        </p:spPr>
        <p:txBody>
          <a:bodyPr wrap="square" rtlCol="0">
            <a:spAutoFit/>
          </a:bodyPr>
          <a:lstStyle/>
          <a:p>
            <a:r>
              <a:rPr kumimoji="1" lang="en-US" altLang="ja-JP" dirty="0"/>
              <a:t>B</a:t>
            </a:r>
            <a:endParaRPr kumimoji="1" lang="ja-JP" altLang="en-US" dirty="0"/>
          </a:p>
        </p:txBody>
      </p:sp>
      <p:sp>
        <p:nvSpPr>
          <p:cNvPr id="19" name="テキスト ボックス 18">
            <a:extLst>
              <a:ext uri="{FF2B5EF4-FFF2-40B4-BE49-F238E27FC236}">
                <a16:creationId xmlns:a16="http://schemas.microsoft.com/office/drawing/2014/main" id="{F2686729-0323-6289-83C6-DF001B7E3618}"/>
              </a:ext>
            </a:extLst>
          </p:cNvPr>
          <p:cNvSpPr txBox="1"/>
          <p:nvPr/>
        </p:nvSpPr>
        <p:spPr>
          <a:xfrm>
            <a:off x="698094" y="5033940"/>
            <a:ext cx="333746" cy="369332"/>
          </a:xfrm>
          <a:prstGeom prst="rect">
            <a:avLst/>
          </a:prstGeom>
          <a:noFill/>
        </p:spPr>
        <p:txBody>
          <a:bodyPr wrap="square" rtlCol="0">
            <a:spAutoFit/>
          </a:bodyPr>
          <a:lstStyle/>
          <a:p>
            <a:r>
              <a:rPr kumimoji="1" lang="en-US" altLang="ja-JP" dirty="0"/>
              <a:t>A</a:t>
            </a:r>
            <a:endParaRPr kumimoji="1" lang="ja-JP" altLang="en-US" dirty="0"/>
          </a:p>
        </p:txBody>
      </p:sp>
      <p:graphicFrame>
        <p:nvGraphicFramePr>
          <p:cNvPr id="24" name="表 23">
            <a:extLst>
              <a:ext uri="{FF2B5EF4-FFF2-40B4-BE49-F238E27FC236}">
                <a16:creationId xmlns:a16="http://schemas.microsoft.com/office/drawing/2014/main" id="{82C62BA0-73AD-DF05-0BF0-A20B47430616}"/>
              </a:ext>
            </a:extLst>
          </p:cNvPr>
          <p:cNvGraphicFramePr>
            <a:graphicFrameLocks noGrp="1"/>
          </p:cNvGraphicFramePr>
          <p:nvPr>
            <p:extLst>
              <p:ext uri="{D42A27DB-BD31-4B8C-83A1-F6EECF244321}">
                <p14:modId xmlns:p14="http://schemas.microsoft.com/office/powerpoint/2010/main" val="283141876"/>
              </p:ext>
            </p:extLst>
          </p:nvPr>
        </p:nvGraphicFramePr>
        <p:xfrm>
          <a:off x="1201933" y="4662346"/>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0.75</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solidFill>
                      <a:srgbClr val="FFC000"/>
                    </a:solidFill>
                  </a:tcPr>
                </a:tc>
                <a:extLst>
                  <a:ext uri="{0D108BD9-81ED-4DB2-BD59-A6C34878D82A}">
                    <a16:rowId xmlns:a16="http://schemas.microsoft.com/office/drawing/2014/main" val="941196497"/>
                  </a:ext>
                </a:extLst>
              </a:tr>
            </a:tbl>
          </a:graphicData>
        </a:graphic>
      </p:graphicFrame>
      <p:sp>
        <p:nvSpPr>
          <p:cNvPr id="25" name="テキスト ボックス 24">
            <a:extLst>
              <a:ext uri="{FF2B5EF4-FFF2-40B4-BE49-F238E27FC236}">
                <a16:creationId xmlns:a16="http://schemas.microsoft.com/office/drawing/2014/main" id="{2CED0B73-5EB7-B6CE-6023-68989C72860C}"/>
              </a:ext>
            </a:extLst>
          </p:cNvPr>
          <p:cNvSpPr txBox="1"/>
          <p:nvPr/>
        </p:nvSpPr>
        <p:spPr>
          <a:xfrm>
            <a:off x="2752561" y="4326119"/>
            <a:ext cx="333746" cy="369332"/>
          </a:xfrm>
          <a:prstGeom prst="rect">
            <a:avLst/>
          </a:prstGeom>
          <a:noFill/>
        </p:spPr>
        <p:txBody>
          <a:bodyPr wrap="square" rtlCol="0">
            <a:spAutoFit/>
          </a:bodyPr>
          <a:lstStyle/>
          <a:p>
            <a:r>
              <a:rPr kumimoji="1" lang="en-US" altLang="ja-JP" dirty="0"/>
              <a:t>C</a:t>
            </a:r>
            <a:endParaRPr kumimoji="1" lang="ja-JP" altLang="en-US" dirty="0"/>
          </a:p>
        </p:txBody>
      </p:sp>
      <p:sp>
        <p:nvSpPr>
          <p:cNvPr id="5" name="テキスト ボックス 4">
            <a:extLst>
              <a:ext uri="{FF2B5EF4-FFF2-40B4-BE49-F238E27FC236}">
                <a16:creationId xmlns:a16="http://schemas.microsoft.com/office/drawing/2014/main" id="{F9ACE5F5-7520-1655-D4CB-B4F5EB50AEB8}"/>
              </a:ext>
            </a:extLst>
          </p:cNvPr>
          <p:cNvSpPr txBox="1"/>
          <p:nvPr/>
        </p:nvSpPr>
        <p:spPr>
          <a:xfrm>
            <a:off x="6397898" y="5154671"/>
            <a:ext cx="4009328" cy="800219"/>
          </a:xfrm>
          <a:prstGeom prst="rect">
            <a:avLst/>
          </a:prstGeom>
          <a:noFill/>
        </p:spPr>
        <p:txBody>
          <a:bodyPr wrap="square">
            <a:spAutoFit/>
          </a:bodyPr>
          <a:lstStyle/>
          <a:p>
            <a:pPr algn="ctr"/>
            <a:r>
              <a:rPr lang="ja-JP" altLang="en-US" sz="2800" dirty="0">
                <a:latin typeface="+mj-ea"/>
                <a:ea typeface="+mj-ea"/>
              </a:rPr>
              <a:t>互換性評価値平均：</a:t>
            </a:r>
            <a:r>
              <a:rPr lang="en-US" altLang="ja-JP" sz="2800" dirty="0">
                <a:latin typeface="+mj-ea"/>
                <a:ea typeface="+mj-ea"/>
              </a:rPr>
              <a:t>1.0</a:t>
            </a:r>
            <a:br>
              <a:rPr lang="en-US" altLang="ja-JP" dirty="0">
                <a:latin typeface="+mj-ea"/>
                <a:ea typeface="+mj-ea"/>
              </a:rPr>
            </a:br>
            <a:endParaRPr kumimoji="1" lang="en-US" altLang="ja-JP" dirty="0">
              <a:solidFill>
                <a:schemeClr val="tx1"/>
              </a:solidFill>
              <a:latin typeface="+mj-ea"/>
              <a:ea typeface="+mj-ea"/>
            </a:endParaRPr>
          </a:p>
        </p:txBody>
      </p:sp>
      <p:sp>
        <p:nvSpPr>
          <p:cNvPr id="4" name="正方形/長方形 3">
            <a:extLst>
              <a:ext uri="{FF2B5EF4-FFF2-40B4-BE49-F238E27FC236}">
                <a16:creationId xmlns:a16="http://schemas.microsoft.com/office/drawing/2014/main" id="{B83BE5A0-961B-3D9D-86F2-E02CA166703F}"/>
              </a:ext>
            </a:extLst>
          </p:cNvPr>
          <p:cNvSpPr/>
          <p:nvPr/>
        </p:nvSpPr>
        <p:spPr>
          <a:xfrm>
            <a:off x="1201933" y="3850624"/>
            <a:ext cx="3430992" cy="37985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71F7F4AC-B5FA-8817-9BE2-516F9A24CD20}"/>
              </a:ext>
            </a:extLst>
          </p:cNvPr>
          <p:cNvSpPr/>
          <p:nvPr/>
        </p:nvSpPr>
        <p:spPr>
          <a:xfrm>
            <a:off x="1201933" y="5395007"/>
            <a:ext cx="3412038" cy="369333"/>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7" name="正方形/長方形 6">
            <a:extLst>
              <a:ext uri="{FF2B5EF4-FFF2-40B4-BE49-F238E27FC236}">
                <a16:creationId xmlns:a16="http://schemas.microsoft.com/office/drawing/2014/main" id="{D6F4CCEE-A111-B5BC-4006-0B3B0F437ACA}"/>
              </a:ext>
            </a:extLst>
          </p:cNvPr>
          <p:cNvSpPr/>
          <p:nvPr/>
        </p:nvSpPr>
        <p:spPr>
          <a:xfrm>
            <a:off x="3496826" y="3117964"/>
            <a:ext cx="1136100" cy="11125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A56245F2-0C86-25C1-076C-3F137149FA73}"/>
              </a:ext>
            </a:extLst>
          </p:cNvPr>
          <p:cNvSpPr/>
          <p:nvPr/>
        </p:nvSpPr>
        <p:spPr>
          <a:xfrm>
            <a:off x="3477871" y="4647066"/>
            <a:ext cx="1136100" cy="11125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36" name="グループ化 35">
            <a:extLst>
              <a:ext uri="{FF2B5EF4-FFF2-40B4-BE49-F238E27FC236}">
                <a16:creationId xmlns:a16="http://schemas.microsoft.com/office/drawing/2014/main" id="{70C6F7A6-FB31-FC21-6EE1-1B823F296968}"/>
              </a:ext>
            </a:extLst>
          </p:cNvPr>
          <p:cNvGrpSpPr/>
          <p:nvPr/>
        </p:nvGrpSpPr>
        <p:grpSpPr>
          <a:xfrm>
            <a:off x="6244702" y="3117963"/>
            <a:ext cx="4317670" cy="1869291"/>
            <a:chOff x="6244702" y="3392283"/>
            <a:chExt cx="4317670" cy="1869291"/>
          </a:xfrm>
        </p:grpSpPr>
        <p:sp>
          <p:nvSpPr>
            <p:cNvPr id="31" name="正方形/長方形 30">
              <a:extLst>
                <a:ext uri="{FF2B5EF4-FFF2-40B4-BE49-F238E27FC236}">
                  <a16:creationId xmlns:a16="http://schemas.microsoft.com/office/drawing/2014/main" id="{0FD8D59F-4E16-5773-6CEB-0C075ABCF35D}"/>
                </a:ext>
              </a:extLst>
            </p:cNvPr>
            <p:cNvSpPr/>
            <p:nvPr/>
          </p:nvSpPr>
          <p:spPr>
            <a:xfrm>
              <a:off x="6244702" y="4020410"/>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A</a:t>
              </a:r>
              <a:r>
                <a:rPr lang="en-US" altLang="ja-JP" sz="2000" dirty="0"/>
                <a:t> </a:t>
              </a:r>
              <a:r>
                <a:rPr kumimoji="1" lang="en-US" altLang="ja-JP" sz="2000" dirty="0"/>
                <a:t>1.1</a:t>
              </a:r>
              <a:endParaRPr kumimoji="1" lang="ja-JP" altLang="en-US" sz="2000" dirty="0"/>
            </a:p>
          </p:txBody>
        </p:sp>
        <p:sp>
          <p:nvSpPr>
            <p:cNvPr id="32" name="正方形/長方形 31">
              <a:extLst>
                <a:ext uri="{FF2B5EF4-FFF2-40B4-BE49-F238E27FC236}">
                  <a16:creationId xmlns:a16="http://schemas.microsoft.com/office/drawing/2014/main" id="{DFE02A45-3630-7899-4AAC-9C7D38846131}"/>
                </a:ext>
              </a:extLst>
            </p:cNvPr>
            <p:cNvSpPr/>
            <p:nvPr/>
          </p:nvSpPr>
          <p:spPr>
            <a:xfrm>
              <a:off x="8821270" y="3392283"/>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B 1.1</a:t>
              </a:r>
              <a:endParaRPr kumimoji="1" lang="ja-JP" altLang="en-US" sz="2000" dirty="0"/>
            </a:p>
          </p:txBody>
        </p:sp>
        <p:sp>
          <p:nvSpPr>
            <p:cNvPr id="33" name="正方形/長方形 32">
              <a:extLst>
                <a:ext uri="{FF2B5EF4-FFF2-40B4-BE49-F238E27FC236}">
                  <a16:creationId xmlns:a16="http://schemas.microsoft.com/office/drawing/2014/main" id="{6CA20980-1AA5-FEFD-8B9E-9D39111E8A11}"/>
                </a:ext>
              </a:extLst>
            </p:cNvPr>
            <p:cNvSpPr/>
            <p:nvPr/>
          </p:nvSpPr>
          <p:spPr>
            <a:xfrm>
              <a:off x="8823219" y="4640992"/>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000" dirty="0"/>
                <a:t>C</a:t>
              </a:r>
              <a:r>
                <a:rPr kumimoji="1" lang="en-US" altLang="ja-JP" sz="2000" dirty="0"/>
                <a:t> 1.1</a:t>
              </a:r>
              <a:endParaRPr kumimoji="1" lang="ja-JP" altLang="en-US" sz="2000" dirty="0"/>
            </a:p>
          </p:txBody>
        </p:sp>
        <p:cxnSp>
          <p:nvCxnSpPr>
            <p:cNvPr id="34" name="コネクタ: カギ線 33">
              <a:extLst>
                <a:ext uri="{FF2B5EF4-FFF2-40B4-BE49-F238E27FC236}">
                  <a16:creationId xmlns:a16="http://schemas.microsoft.com/office/drawing/2014/main" id="{284EEC0F-2088-1D91-310A-8D9027EA0D7C}"/>
                </a:ext>
              </a:extLst>
            </p:cNvPr>
            <p:cNvCxnSpPr>
              <a:cxnSpLocks/>
              <a:endCxn id="32" idx="1"/>
            </p:cNvCxnSpPr>
            <p:nvPr/>
          </p:nvCxnSpPr>
          <p:spPr>
            <a:xfrm flipV="1">
              <a:off x="7983855" y="3702574"/>
              <a:ext cx="837415" cy="490134"/>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コネクタ: カギ線 34">
              <a:extLst>
                <a:ext uri="{FF2B5EF4-FFF2-40B4-BE49-F238E27FC236}">
                  <a16:creationId xmlns:a16="http://schemas.microsoft.com/office/drawing/2014/main" id="{13C04452-EEA6-D93A-912A-7B4EB9ACB4BE}"/>
                </a:ext>
              </a:extLst>
            </p:cNvPr>
            <p:cNvCxnSpPr>
              <a:cxnSpLocks/>
              <a:endCxn id="33" idx="1"/>
            </p:cNvCxnSpPr>
            <p:nvPr/>
          </p:nvCxnSpPr>
          <p:spPr>
            <a:xfrm>
              <a:off x="7983855" y="4473575"/>
              <a:ext cx="839364" cy="477708"/>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9" name="スライド番号プレースホルダー 8">
            <a:extLst>
              <a:ext uri="{FF2B5EF4-FFF2-40B4-BE49-F238E27FC236}">
                <a16:creationId xmlns:a16="http://schemas.microsoft.com/office/drawing/2014/main" id="{54ABEFC5-F71F-4D69-BB26-B968C2B0D4E9}"/>
              </a:ext>
            </a:extLst>
          </p:cNvPr>
          <p:cNvSpPr>
            <a:spLocks noGrp="1"/>
          </p:cNvSpPr>
          <p:nvPr>
            <p:ph type="sldNum" sz="quarter" idx="12"/>
          </p:nvPr>
        </p:nvSpPr>
        <p:spPr/>
        <p:txBody>
          <a:bodyPr/>
          <a:lstStyle/>
          <a:p>
            <a:fld id="{551EBEEC-6B4F-46BB-A9ED-1DC96FDC3EDD}" type="slidenum">
              <a:rPr kumimoji="1" lang="ja-JP" altLang="en-US" smtClean="0"/>
              <a:t>25</a:t>
            </a:fld>
            <a:endParaRPr kumimoji="1" lang="ja-JP" altLang="en-US"/>
          </a:p>
        </p:txBody>
      </p:sp>
    </p:spTree>
    <p:extLst>
      <p:ext uri="{BB962C8B-B14F-4D97-AF65-F5344CB8AC3E}">
        <p14:creationId xmlns:p14="http://schemas.microsoft.com/office/powerpoint/2010/main" val="2567893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6537DE-D096-28FD-7167-6ED90A1E37B7}"/>
              </a:ext>
            </a:extLst>
          </p:cNvPr>
          <p:cNvSpPr>
            <a:spLocks noGrp="1"/>
          </p:cNvSpPr>
          <p:nvPr>
            <p:ph type="title"/>
          </p:nvPr>
        </p:nvSpPr>
        <p:spPr/>
        <p:txBody>
          <a:bodyPr/>
          <a:lstStyle/>
          <a:p>
            <a:r>
              <a:rPr lang="ja-JP" altLang="en-US" dirty="0"/>
              <a:t>本処理　ソルバーによる探索：解析の流れ</a:t>
            </a:r>
            <a:endParaRPr kumimoji="1" lang="ja-JP" altLang="en-US" dirty="0"/>
          </a:p>
        </p:txBody>
      </p:sp>
      <p:sp>
        <p:nvSpPr>
          <p:cNvPr id="3" name="コンテンツ プレースホルダー 2">
            <a:extLst>
              <a:ext uri="{FF2B5EF4-FFF2-40B4-BE49-F238E27FC236}">
                <a16:creationId xmlns:a16="http://schemas.microsoft.com/office/drawing/2014/main" id="{095ACEB2-EE64-232F-35A3-661347725497}"/>
              </a:ext>
            </a:extLst>
          </p:cNvPr>
          <p:cNvSpPr>
            <a:spLocks noGrp="1"/>
          </p:cNvSpPr>
          <p:nvPr>
            <p:ph idx="1"/>
          </p:nvPr>
        </p:nvSpPr>
        <p:spPr>
          <a:xfrm>
            <a:off x="186359" y="1728000"/>
            <a:ext cx="11136000" cy="4734000"/>
          </a:xfrm>
        </p:spPr>
        <p:txBody>
          <a:bodyPr/>
          <a:lstStyle/>
          <a:p>
            <a:r>
              <a:rPr lang="ja-JP" altLang="en-US" dirty="0"/>
              <a:t>１．依存するライブラリと互換性評価値の取得</a:t>
            </a:r>
            <a:endParaRPr kumimoji="1" lang="en-US" altLang="ja-JP" dirty="0"/>
          </a:p>
          <a:p>
            <a:pPr lvl="1"/>
            <a:r>
              <a:rPr kumimoji="1" lang="ja-JP" altLang="en-US" dirty="0"/>
              <a:t>プラグインリストに基づいて依存関係のあるライブラリ</a:t>
            </a:r>
            <a:br>
              <a:rPr kumimoji="1" lang="en-US" altLang="ja-JP" dirty="0"/>
            </a:br>
            <a:r>
              <a:rPr lang="ja-JP" altLang="en-US" dirty="0"/>
              <a:t>を特定し、</a:t>
            </a:r>
            <a:r>
              <a:rPr kumimoji="1" lang="ja-JP" altLang="en-US" dirty="0"/>
              <a:t>その互換性判定値を</a:t>
            </a:r>
            <a:r>
              <a:rPr lang="ja-JP" altLang="en-US" dirty="0"/>
              <a:t>データベースから</a:t>
            </a:r>
            <a:r>
              <a:rPr kumimoji="1" lang="ja-JP" altLang="en-US" dirty="0"/>
              <a:t>取得する</a:t>
            </a:r>
            <a:endParaRPr kumimoji="1" lang="en-US" altLang="ja-JP" dirty="0"/>
          </a:p>
          <a:p>
            <a:r>
              <a:rPr lang="ja-JP" altLang="en-US" dirty="0"/>
              <a:t>２．ソルバーによるバージョン組み合わせ探索</a:t>
            </a:r>
            <a:endParaRPr lang="en-US" altLang="ja-JP" dirty="0"/>
          </a:p>
          <a:p>
            <a:pPr lvl="1"/>
            <a:r>
              <a:rPr lang="ja-JP" altLang="en-US" dirty="0"/>
              <a:t>互換性評価値をソルバーに入力し、互換性評価値平均</a:t>
            </a:r>
            <a:br>
              <a:rPr lang="en-US" altLang="ja-JP" dirty="0"/>
            </a:br>
            <a:r>
              <a:rPr lang="ja-JP" altLang="en-US" dirty="0"/>
              <a:t>が最大になるバージョン組み合わせを得る</a:t>
            </a:r>
            <a:endParaRPr lang="en-US" altLang="ja-JP" dirty="0"/>
          </a:p>
          <a:p>
            <a:r>
              <a:rPr lang="ja-JP" altLang="en-US" dirty="0"/>
              <a:t>ソルバーを使う理由</a:t>
            </a:r>
            <a:endParaRPr lang="en-US" altLang="ja-JP" dirty="0"/>
          </a:p>
          <a:p>
            <a:pPr lvl="1"/>
            <a:r>
              <a:rPr lang="ja-JP" altLang="en-US" dirty="0"/>
              <a:t>解の候補はライブラリの増加とともに急速に</a:t>
            </a:r>
            <a:br>
              <a:rPr lang="en-US" altLang="ja-JP" dirty="0"/>
            </a:br>
            <a:r>
              <a:rPr lang="ja-JP" altLang="en-US" dirty="0"/>
              <a:t>増えるため、ソルバーを用いて解を探索する</a:t>
            </a:r>
            <a:endParaRPr lang="en-US" altLang="ja-JP" dirty="0"/>
          </a:p>
          <a:p>
            <a:endParaRPr kumimoji="1" lang="en-US" altLang="ja-JP" dirty="0"/>
          </a:p>
        </p:txBody>
      </p:sp>
      <p:grpSp>
        <p:nvGrpSpPr>
          <p:cNvPr id="4" name="グループ化 3">
            <a:extLst>
              <a:ext uri="{FF2B5EF4-FFF2-40B4-BE49-F238E27FC236}">
                <a16:creationId xmlns:a16="http://schemas.microsoft.com/office/drawing/2014/main" id="{CD7F9469-62EE-E68B-640D-FABFA69D6C71}"/>
              </a:ext>
            </a:extLst>
          </p:cNvPr>
          <p:cNvGrpSpPr/>
          <p:nvPr/>
        </p:nvGrpSpPr>
        <p:grpSpPr>
          <a:xfrm>
            <a:off x="8528405" y="3373007"/>
            <a:ext cx="912410" cy="1101315"/>
            <a:chOff x="5330130" y="3546613"/>
            <a:chExt cx="912410" cy="1101315"/>
          </a:xfrm>
        </p:grpSpPr>
        <p:sp>
          <p:nvSpPr>
            <p:cNvPr id="5" name="フローチャート: 磁気ディスク 4">
              <a:extLst>
                <a:ext uri="{FF2B5EF4-FFF2-40B4-BE49-F238E27FC236}">
                  <a16:creationId xmlns:a16="http://schemas.microsoft.com/office/drawing/2014/main" id="{BCD79FB9-4D4B-9EA3-01C1-A8158ED6AACF}"/>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フローチャート: 磁気ディスク 5">
              <a:extLst>
                <a:ext uri="{FF2B5EF4-FFF2-40B4-BE49-F238E27FC236}">
                  <a16:creationId xmlns:a16="http://schemas.microsoft.com/office/drawing/2014/main" id="{18AA7508-C222-3AFF-F9A1-FC80FD0FB2C3}"/>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フローチャート: 磁気ディスク 6">
              <a:extLst>
                <a:ext uri="{FF2B5EF4-FFF2-40B4-BE49-F238E27FC236}">
                  <a16:creationId xmlns:a16="http://schemas.microsoft.com/office/drawing/2014/main" id="{841CC7CD-6212-F218-7FAB-F15BD225C299}"/>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8" name="テキスト ボックス 7">
            <a:extLst>
              <a:ext uri="{FF2B5EF4-FFF2-40B4-BE49-F238E27FC236}">
                <a16:creationId xmlns:a16="http://schemas.microsoft.com/office/drawing/2014/main" id="{EEE99937-F7B4-CF85-E434-515F9F7A7742}"/>
              </a:ext>
            </a:extLst>
          </p:cNvPr>
          <p:cNvSpPr txBox="1"/>
          <p:nvPr/>
        </p:nvSpPr>
        <p:spPr>
          <a:xfrm>
            <a:off x="8124415" y="4511691"/>
            <a:ext cx="1720388" cy="369332"/>
          </a:xfrm>
          <a:prstGeom prst="rect">
            <a:avLst/>
          </a:prstGeom>
          <a:noFill/>
        </p:spPr>
        <p:txBody>
          <a:bodyPr wrap="square">
            <a:spAutoFit/>
          </a:bodyPr>
          <a:lstStyle/>
          <a:p>
            <a:pPr algn="ctr"/>
            <a:r>
              <a:rPr kumimoji="1" lang="ja-JP" altLang="en-US" dirty="0">
                <a:solidFill>
                  <a:schemeClr val="tx1"/>
                </a:solidFill>
                <a:latin typeface="+mj-ea"/>
                <a:ea typeface="+mj-ea"/>
              </a:rPr>
              <a:t>データベース</a:t>
            </a:r>
            <a:endParaRPr kumimoji="1" lang="en-US" altLang="ja-JP" dirty="0">
              <a:solidFill>
                <a:schemeClr val="tx1"/>
              </a:solidFill>
              <a:latin typeface="+mj-ea"/>
              <a:ea typeface="+mj-ea"/>
            </a:endParaRPr>
          </a:p>
        </p:txBody>
      </p:sp>
      <p:sp>
        <p:nvSpPr>
          <p:cNvPr id="9" name="テキスト ボックス 8">
            <a:extLst>
              <a:ext uri="{FF2B5EF4-FFF2-40B4-BE49-F238E27FC236}">
                <a16:creationId xmlns:a16="http://schemas.microsoft.com/office/drawing/2014/main" id="{CDC86766-5438-3D08-1FD9-A80B971B0F53}"/>
              </a:ext>
            </a:extLst>
          </p:cNvPr>
          <p:cNvSpPr txBox="1"/>
          <p:nvPr/>
        </p:nvSpPr>
        <p:spPr>
          <a:xfrm>
            <a:off x="9808894" y="2571766"/>
            <a:ext cx="2419497" cy="369332"/>
          </a:xfrm>
          <a:prstGeom prst="rect">
            <a:avLst/>
          </a:prstGeom>
          <a:noFill/>
        </p:spPr>
        <p:txBody>
          <a:bodyPr wrap="square">
            <a:spAutoFit/>
          </a:bodyPr>
          <a:lstStyle/>
          <a:p>
            <a:pPr algn="ctr"/>
            <a:r>
              <a:rPr kumimoji="1" lang="ja-JP" altLang="en-US" sz="1800" dirty="0">
                <a:solidFill>
                  <a:schemeClr val="tx1"/>
                </a:solidFill>
                <a:latin typeface="+mj-ea"/>
                <a:ea typeface="+mj-ea"/>
              </a:rPr>
              <a:t>プラグインリスト</a:t>
            </a:r>
            <a:endParaRPr kumimoji="1" lang="en-US" altLang="ja-JP" sz="1800" dirty="0">
              <a:solidFill>
                <a:schemeClr val="tx1"/>
              </a:solidFill>
              <a:latin typeface="+mj-ea"/>
              <a:ea typeface="+mj-ea"/>
            </a:endParaRPr>
          </a:p>
        </p:txBody>
      </p:sp>
      <p:sp>
        <p:nvSpPr>
          <p:cNvPr id="15" name="正方形/長方形 14">
            <a:extLst>
              <a:ext uri="{FF2B5EF4-FFF2-40B4-BE49-F238E27FC236}">
                <a16:creationId xmlns:a16="http://schemas.microsoft.com/office/drawing/2014/main" id="{689C5B10-A437-B011-F19A-3530CCA541C6}"/>
              </a:ext>
            </a:extLst>
          </p:cNvPr>
          <p:cNvSpPr/>
          <p:nvPr/>
        </p:nvSpPr>
        <p:spPr>
          <a:xfrm>
            <a:off x="10002511" y="3429000"/>
            <a:ext cx="2026641"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ソルバーによる</a:t>
            </a:r>
            <a:endParaRPr lang="en-US" altLang="ja-JP" dirty="0"/>
          </a:p>
          <a:p>
            <a:pPr algn="ctr"/>
            <a:r>
              <a:rPr kumimoji="1" lang="ja-JP" altLang="en-US" dirty="0"/>
              <a:t>バージョン探索</a:t>
            </a:r>
          </a:p>
        </p:txBody>
      </p:sp>
      <p:sp>
        <p:nvSpPr>
          <p:cNvPr id="16" name="テキスト ボックス 15">
            <a:extLst>
              <a:ext uri="{FF2B5EF4-FFF2-40B4-BE49-F238E27FC236}">
                <a16:creationId xmlns:a16="http://schemas.microsoft.com/office/drawing/2014/main" id="{25AA8EFB-264C-4DDE-EBF7-2679FF2A5BDC}"/>
              </a:ext>
            </a:extLst>
          </p:cNvPr>
          <p:cNvSpPr txBox="1"/>
          <p:nvPr/>
        </p:nvSpPr>
        <p:spPr>
          <a:xfrm>
            <a:off x="9148254" y="6141179"/>
            <a:ext cx="1948369" cy="584775"/>
          </a:xfrm>
          <a:prstGeom prst="rect">
            <a:avLst/>
          </a:prstGeom>
          <a:noFill/>
        </p:spPr>
        <p:txBody>
          <a:bodyPr wrap="square">
            <a:spAutoFit/>
          </a:bodyPr>
          <a:lstStyle/>
          <a:p>
            <a:pPr algn="ctr"/>
            <a:r>
              <a:rPr lang="ja-JP" altLang="en-US" sz="1600" dirty="0">
                <a:latin typeface="+mj-ea"/>
                <a:ea typeface="+mj-ea"/>
              </a:rPr>
              <a:t>ソフトウェア</a:t>
            </a:r>
            <a:endParaRPr lang="en-US" altLang="ja-JP" sz="1600" dirty="0">
              <a:latin typeface="+mj-ea"/>
              <a:ea typeface="+mj-ea"/>
            </a:endParaRPr>
          </a:p>
          <a:p>
            <a:pPr algn="ctr"/>
            <a:r>
              <a:rPr lang="ja-JP" altLang="en-US" sz="1600" dirty="0">
                <a:latin typeface="+mj-ea"/>
                <a:ea typeface="+mj-ea"/>
              </a:rPr>
              <a:t>バージョンリスト</a:t>
            </a:r>
            <a:endParaRPr kumimoji="1" lang="en-US" altLang="ja-JP" sz="1600" dirty="0">
              <a:solidFill>
                <a:schemeClr val="tx1"/>
              </a:solidFill>
              <a:latin typeface="+mj-ea"/>
              <a:ea typeface="+mj-ea"/>
            </a:endParaRPr>
          </a:p>
        </p:txBody>
      </p:sp>
      <p:grpSp>
        <p:nvGrpSpPr>
          <p:cNvPr id="17" name="グループ化 16">
            <a:extLst>
              <a:ext uri="{FF2B5EF4-FFF2-40B4-BE49-F238E27FC236}">
                <a16:creationId xmlns:a16="http://schemas.microsoft.com/office/drawing/2014/main" id="{CFA8C8DC-099F-D594-9A0D-68BA9E8F4395}"/>
              </a:ext>
            </a:extLst>
          </p:cNvPr>
          <p:cNvGrpSpPr/>
          <p:nvPr/>
        </p:nvGrpSpPr>
        <p:grpSpPr>
          <a:xfrm>
            <a:off x="9691143" y="5105835"/>
            <a:ext cx="870628" cy="976332"/>
            <a:chOff x="6759390" y="1150751"/>
            <a:chExt cx="4096870" cy="5157976"/>
          </a:xfrm>
        </p:grpSpPr>
        <p:sp>
          <p:nvSpPr>
            <p:cNvPr id="18" name="四角形: 1 つの角を切り取る 17">
              <a:extLst>
                <a:ext uri="{FF2B5EF4-FFF2-40B4-BE49-F238E27FC236}">
                  <a16:creationId xmlns:a16="http://schemas.microsoft.com/office/drawing/2014/main" id="{67FAFB3D-C5C1-80D6-08E4-71B4A40D648A}"/>
                </a:ext>
              </a:extLst>
            </p:cNvPr>
            <p:cNvSpPr/>
            <p:nvPr/>
          </p:nvSpPr>
          <p:spPr>
            <a:xfrm>
              <a:off x="6759390" y="1150751"/>
              <a:ext cx="4096870" cy="5157976"/>
            </a:xfrm>
            <a:prstGeom prst="snip1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9" name="直線コネクタ 18">
              <a:extLst>
                <a:ext uri="{FF2B5EF4-FFF2-40B4-BE49-F238E27FC236}">
                  <a16:creationId xmlns:a16="http://schemas.microsoft.com/office/drawing/2014/main" id="{1A9AFC3A-3E4F-7775-63BA-B79EA5736E09}"/>
                </a:ext>
              </a:extLst>
            </p:cNvPr>
            <p:cNvCxnSpPr>
              <a:cxnSpLocks/>
            </p:cNvCxnSpPr>
            <p:nvPr/>
          </p:nvCxnSpPr>
          <p:spPr>
            <a:xfrm>
              <a:off x="6965577" y="2409079"/>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542C5208-6BF2-19FC-8B74-4088B4051599}"/>
                </a:ext>
              </a:extLst>
            </p:cNvPr>
            <p:cNvCxnSpPr>
              <a:cxnSpLocks/>
            </p:cNvCxnSpPr>
            <p:nvPr/>
          </p:nvCxnSpPr>
          <p:spPr>
            <a:xfrm>
              <a:off x="6965577" y="3475878"/>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5E9E483E-92B8-C399-F27C-71BAC483F2DC}"/>
                </a:ext>
              </a:extLst>
            </p:cNvPr>
            <p:cNvCxnSpPr>
              <a:cxnSpLocks/>
            </p:cNvCxnSpPr>
            <p:nvPr/>
          </p:nvCxnSpPr>
          <p:spPr>
            <a:xfrm>
              <a:off x="6965577" y="4506819"/>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22" name="フリーフォーム: 図形 21">
              <a:extLst>
                <a:ext uri="{FF2B5EF4-FFF2-40B4-BE49-F238E27FC236}">
                  <a16:creationId xmlns:a16="http://schemas.microsoft.com/office/drawing/2014/main" id="{5500C889-8ABE-2889-C354-39A778F1D55E}"/>
                </a:ext>
              </a:extLst>
            </p:cNvPr>
            <p:cNvSpPr/>
            <p:nvPr/>
          </p:nvSpPr>
          <p:spPr>
            <a:xfrm>
              <a:off x="9687303" y="2322093"/>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フリーフォーム: 図形 22">
              <a:extLst>
                <a:ext uri="{FF2B5EF4-FFF2-40B4-BE49-F238E27FC236}">
                  <a16:creationId xmlns:a16="http://schemas.microsoft.com/office/drawing/2014/main" id="{DD313599-ADC8-AA02-F2AB-0761EEB30638}"/>
                </a:ext>
              </a:extLst>
            </p:cNvPr>
            <p:cNvSpPr/>
            <p:nvPr/>
          </p:nvSpPr>
          <p:spPr>
            <a:xfrm>
              <a:off x="9687303" y="3382588"/>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リーフォーム: 図形 23">
              <a:extLst>
                <a:ext uri="{FF2B5EF4-FFF2-40B4-BE49-F238E27FC236}">
                  <a16:creationId xmlns:a16="http://schemas.microsoft.com/office/drawing/2014/main" id="{B38BC11F-0008-A5B7-77AC-0169664547D2}"/>
                </a:ext>
              </a:extLst>
            </p:cNvPr>
            <p:cNvSpPr/>
            <p:nvPr/>
          </p:nvSpPr>
          <p:spPr>
            <a:xfrm>
              <a:off x="9687646" y="4413529"/>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 name="直線コネクタ 24">
              <a:extLst>
                <a:ext uri="{FF2B5EF4-FFF2-40B4-BE49-F238E27FC236}">
                  <a16:creationId xmlns:a16="http://schemas.microsoft.com/office/drawing/2014/main" id="{57475E63-05E9-8E82-CE44-9AE7A48EF08F}"/>
                </a:ext>
              </a:extLst>
            </p:cNvPr>
            <p:cNvCxnSpPr>
              <a:cxnSpLocks/>
            </p:cNvCxnSpPr>
            <p:nvPr/>
          </p:nvCxnSpPr>
          <p:spPr>
            <a:xfrm>
              <a:off x="6965577" y="5503161"/>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26" name="フリーフォーム: 図形 25">
              <a:extLst>
                <a:ext uri="{FF2B5EF4-FFF2-40B4-BE49-F238E27FC236}">
                  <a16:creationId xmlns:a16="http://schemas.microsoft.com/office/drawing/2014/main" id="{AF9E3910-0F2F-BDE6-A1D1-5565EBC034DC}"/>
                </a:ext>
              </a:extLst>
            </p:cNvPr>
            <p:cNvSpPr/>
            <p:nvPr/>
          </p:nvSpPr>
          <p:spPr>
            <a:xfrm>
              <a:off x="9687646" y="5409871"/>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7" name="テキスト ボックス 26">
            <a:extLst>
              <a:ext uri="{FF2B5EF4-FFF2-40B4-BE49-F238E27FC236}">
                <a16:creationId xmlns:a16="http://schemas.microsoft.com/office/drawing/2014/main" id="{7AEB3E65-8165-4CE3-C496-CA535917FEE4}"/>
              </a:ext>
            </a:extLst>
          </p:cNvPr>
          <p:cNvSpPr txBox="1"/>
          <p:nvPr/>
        </p:nvSpPr>
        <p:spPr>
          <a:xfrm>
            <a:off x="10872333" y="5848792"/>
            <a:ext cx="1358428" cy="584775"/>
          </a:xfrm>
          <a:prstGeom prst="rect">
            <a:avLst/>
          </a:prstGeom>
          <a:noFill/>
        </p:spPr>
        <p:txBody>
          <a:bodyPr wrap="square">
            <a:spAutoFit/>
          </a:bodyPr>
          <a:lstStyle/>
          <a:p>
            <a:pPr algn="ctr"/>
            <a:r>
              <a:rPr lang="ja-JP" altLang="en-US" sz="1600" dirty="0">
                <a:latin typeface="+mj-ea"/>
                <a:ea typeface="+mj-ea"/>
              </a:rPr>
              <a:t>互換性</a:t>
            </a:r>
            <a:br>
              <a:rPr lang="en-US" altLang="ja-JP" sz="1600" dirty="0">
                <a:latin typeface="+mj-ea"/>
                <a:ea typeface="+mj-ea"/>
              </a:rPr>
            </a:br>
            <a:r>
              <a:rPr lang="ja-JP" altLang="en-US" sz="1600" dirty="0">
                <a:latin typeface="+mj-ea"/>
                <a:ea typeface="+mj-ea"/>
              </a:rPr>
              <a:t>評価値平均</a:t>
            </a:r>
            <a:endParaRPr kumimoji="1" lang="en-US" altLang="ja-JP" sz="1600" dirty="0">
              <a:solidFill>
                <a:schemeClr val="tx1"/>
              </a:solidFill>
              <a:latin typeface="+mj-ea"/>
              <a:ea typeface="+mj-ea"/>
            </a:endParaRPr>
          </a:p>
        </p:txBody>
      </p:sp>
      <p:sp>
        <p:nvSpPr>
          <p:cNvPr id="28" name="テキスト ボックス 27">
            <a:extLst>
              <a:ext uri="{FF2B5EF4-FFF2-40B4-BE49-F238E27FC236}">
                <a16:creationId xmlns:a16="http://schemas.microsoft.com/office/drawing/2014/main" id="{F26F8CAD-C5B2-FB57-C648-82193A8DA02C}"/>
              </a:ext>
            </a:extLst>
          </p:cNvPr>
          <p:cNvSpPr txBox="1"/>
          <p:nvPr/>
        </p:nvSpPr>
        <p:spPr>
          <a:xfrm>
            <a:off x="11144210" y="5420254"/>
            <a:ext cx="780983" cy="461665"/>
          </a:xfrm>
          <a:prstGeom prst="rect">
            <a:avLst/>
          </a:prstGeom>
          <a:noFill/>
        </p:spPr>
        <p:txBody>
          <a:bodyPr wrap="square" rtlCol="0">
            <a:spAutoFit/>
          </a:bodyPr>
          <a:lstStyle/>
          <a:p>
            <a:r>
              <a:rPr kumimoji="1" lang="en-US" altLang="ja-JP" sz="2400" dirty="0"/>
              <a:t>0.XX</a:t>
            </a:r>
            <a:endParaRPr kumimoji="1" lang="ja-JP" altLang="en-US" sz="2400" dirty="0"/>
          </a:p>
        </p:txBody>
      </p:sp>
      <p:cxnSp>
        <p:nvCxnSpPr>
          <p:cNvPr id="29" name="コネクタ: カギ線 28">
            <a:extLst>
              <a:ext uri="{FF2B5EF4-FFF2-40B4-BE49-F238E27FC236}">
                <a16:creationId xmlns:a16="http://schemas.microsoft.com/office/drawing/2014/main" id="{66518DBD-F858-0DE7-EF06-700997391A37}"/>
              </a:ext>
            </a:extLst>
          </p:cNvPr>
          <p:cNvCxnSpPr>
            <a:cxnSpLocks/>
            <a:stCxn id="15" idx="2"/>
            <a:endCxn id="28" idx="0"/>
          </p:cNvCxnSpPr>
          <p:nvPr/>
        </p:nvCxnSpPr>
        <p:spPr>
          <a:xfrm rot="16200000" flipH="1">
            <a:off x="10767806" y="4653357"/>
            <a:ext cx="1014923" cy="518870"/>
          </a:xfrm>
          <a:prstGeom prst="bentConnector3">
            <a:avLst>
              <a:gd name="adj1" fmla="val 34527"/>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0" name="コネクタ: カギ線 29">
            <a:extLst>
              <a:ext uri="{FF2B5EF4-FFF2-40B4-BE49-F238E27FC236}">
                <a16:creationId xmlns:a16="http://schemas.microsoft.com/office/drawing/2014/main" id="{BF2E54B6-79A7-3BD7-4935-83D5D0B97DEB}"/>
              </a:ext>
            </a:extLst>
          </p:cNvPr>
          <p:cNvCxnSpPr>
            <a:cxnSpLocks/>
            <a:stCxn id="15" idx="2"/>
            <a:endCxn id="18" idx="3"/>
          </p:cNvCxnSpPr>
          <p:nvPr/>
        </p:nvCxnSpPr>
        <p:spPr>
          <a:xfrm rot="5400000">
            <a:off x="10220893" y="4310896"/>
            <a:ext cx="700504" cy="889375"/>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1" name="直線矢印コネクタ 30">
            <a:extLst>
              <a:ext uri="{FF2B5EF4-FFF2-40B4-BE49-F238E27FC236}">
                <a16:creationId xmlns:a16="http://schemas.microsoft.com/office/drawing/2014/main" id="{D2783CB8-F716-F52A-399C-274A8F9D65C1}"/>
              </a:ext>
            </a:extLst>
          </p:cNvPr>
          <p:cNvCxnSpPr>
            <a:cxnSpLocks/>
            <a:stCxn id="9" idx="2"/>
            <a:endCxn id="15" idx="0"/>
          </p:cNvCxnSpPr>
          <p:nvPr/>
        </p:nvCxnSpPr>
        <p:spPr>
          <a:xfrm flipH="1">
            <a:off x="11015832" y="2941098"/>
            <a:ext cx="2811" cy="487902"/>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2" name="直線矢印コネクタ 31">
            <a:extLst>
              <a:ext uri="{FF2B5EF4-FFF2-40B4-BE49-F238E27FC236}">
                <a16:creationId xmlns:a16="http://schemas.microsoft.com/office/drawing/2014/main" id="{57BD7CE7-2843-B652-CA93-E44BAED827D9}"/>
              </a:ext>
            </a:extLst>
          </p:cNvPr>
          <p:cNvCxnSpPr>
            <a:cxnSpLocks/>
            <a:stCxn id="6" idx="4"/>
            <a:endCxn id="15" idx="1"/>
          </p:cNvCxnSpPr>
          <p:nvPr/>
        </p:nvCxnSpPr>
        <p:spPr>
          <a:xfrm flipV="1">
            <a:off x="9440815" y="3917166"/>
            <a:ext cx="561696" cy="6499"/>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34" name="グループ化 33">
            <a:extLst>
              <a:ext uri="{FF2B5EF4-FFF2-40B4-BE49-F238E27FC236}">
                <a16:creationId xmlns:a16="http://schemas.microsoft.com/office/drawing/2014/main" id="{AA90BF1C-E58C-76D8-6B68-46E33D5A64CD}"/>
              </a:ext>
            </a:extLst>
          </p:cNvPr>
          <p:cNvGrpSpPr/>
          <p:nvPr/>
        </p:nvGrpSpPr>
        <p:grpSpPr>
          <a:xfrm>
            <a:off x="10571364" y="1564302"/>
            <a:ext cx="888934" cy="976332"/>
            <a:chOff x="1999130" y="1150751"/>
            <a:chExt cx="4096870" cy="5157976"/>
          </a:xfrm>
          <a:solidFill>
            <a:schemeClr val="accent3">
              <a:lumMod val="40000"/>
              <a:lumOff val="60000"/>
            </a:schemeClr>
          </a:solidFill>
        </p:grpSpPr>
        <p:sp>
          <p:nvSpPr>
            <p:cNvPr id="35" name="四角形: 1 つの角を切り取る 34">
              <a:extLst>
                <a:ext uri="{FF2B5EF4-FFF2-40B4-BE49-F238E27FC236}">
                  <a16:creationId xmlns:a16="http://schemas.microsoft.com/office/drawing/2014/main" id="{FE234CB1-1508-D069-701C-911DE8945C8C}"/>
                </a:ext>
              </a:extLst>
            </p:cNvPr>
            <p:cNvSpPr/>
            <p:nvPr/>
          </p:nvSpPr>
          <p:spPr>
            <a:xfrm>
              <a:off x="1999130" y="1150751"/>
              <a:ext cx="4096870" cy="5157976"/>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F99BA3D1-1599-D38D-13CC-635B236E8115}"/>
                </a:ext>
              </a:extLst>
            </p:cNvPr>
            <p:cNvCxnSpPr>
              <a:cxnSpLocks/>
            </p:cNvCxnSpPr>
            <p:nvPr/>
          </p:nvCxnSpPr>
          <p:spPr>
            <a:xfrm>
              <a:off x="2205317" y="2409079"/>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1E15C62A-421F-0D2C-5FAB-54CBAFC9F4D4}"/>
                </a:ext>
              </a:extLst>
            </p:cNvPr>
            <p:cNvCxnSpPr>
              <a:cxnSpLocks/>
            </p:cNvCxnSpPr>
            <p:nvPr/>
          </p:nvCxnSpPr>
          <p:spPr>
            <a:xfrm>
              <a:off x="2205317" y="3475878"/>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206E3A3F-BEB7-077F-C08B-0AAB284DDDC2}"/>
                </a:ext>
              </a:extLst>
            </p:cNvPr>
            <p:cNvCxnSpPr>
              <a:cxnSpLocks/>
            </p:cNvCxnSpPr>
            <p:nvPr/>
          </p:nvCxnSpPr>
          <p:spPr>
            <a:xfrm>
              <a:off x="2205317" y="4506819"/>
              <a:ext cx="2321858" cy="0"/>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10" name="スライド番号プレースホルダー 9">
            <a:extLst>
              <a:ext uri="{FF2B5EF4-FFF2-40B4-BE49-F238E27FC236}">
                <a16:creationId xmlns:a16="http://schemas.microsoft.com/office/drawing/2014/main" id="{350D0291-4217-2CD9-535C-5F09C12FB167}"/>
              </a:ext>
            </a:extLst>
          </p:cNvPr>
          <p:cNvSpPr>
            <a:spLocks noGrp="1"/>
          </p:cNvSpPr>
          <p:nvPr>
            <p:ph type="sldNum" sz="quarter" idx="12"/>
          </p:nvPr>
        </p:nvSpPr>
        <p:spPr/>
        <p:txBody>
          <a:bodyPr/>
          <a:lstStyle/>
          <a:p>
            <a:fld id="{551EBEEC-6B4F-46BB-A9ED-1DC96FDC3EDD}" type="slidenum">
              <a:rPr kumimoji="1" lang="ja-JP" altLang="en-US" smtClean="0"/>
              <a:t>26</a:t>
            </a:fld>
            <a:endParaRPr kumimoji="1" lang="ja-JP" altLang="en-US"/>
          </a:p>
        </p:txBody>
      </p:sp>
    </p:spTree>
    <p:extLst>
      <p:ext uri="{BB962C8B-B14F-4D97-AF65-F5344CB8AC3E}">
        <p14:creationId xmlns:p14="http://schemas.microsoft.com/office/powerpoint/2010/main" val="40779194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BBBFAA-ED16-180E-BF70-898A0022DBD9}"/>
              </a:ext>
            </a:extLst>
          </p:cNvPr>
          <p:cNvSpPr>
            <a:spLocks noGrp="1"/>
          </p:cNvSpPr>
          <p:nvPr>
            <p:ph type="title"/>
          </p:nvPr>
        </p:nvSpPr>
        <p:spPr/>
        <p:txBody>
          <a:bodyPr/>
          <a:lstStyle/>
          <a:p>
            <a:r>
              <a:rPr lang="ja-JP" altLang="en-US" dirty="0"/>
              <a:t>本処理　ソルバー探索例：入力から互換性評価値の取得</a:t>
            </a:r>
            <a:endParaRPr kumimoji="1" lang="ja-JP" altLang="en-US" dirty="0"/>
          </a:p>
        </p:txBody>
      </p:sp>
      <p:graphicFrame>
        <p:nvGraphicFramePr>
          <p:cNvPr id="4" name="表 3">
            <a:extLst>
              <a:ext uri="{FF2B5EF4-FFF2-40B4-BE49-F238E27FC236}">
                <a16:creationId xmlns:a16="http://schemas.microsoft.com/office/drawing/2014/main" id="{26B30766-B58A-370A-9849-0D10EBDD9F0F}"/>
              </a:ext>
            </a:extLst>
          </p:cNvPr>
          <p:cNvGraphicFramePr>
            <a:graphicFrameLocks noGrp="1"/>
          </p:cNvGraphicFramePr>
          <p:nvPr>
            <p:extLst>
              <p:ext uri="{D42A27DB-BD31-4B8C-83A1-F6EECF244321}">
                <p14:modId xmlns:p14="http://schemas.microsoft.com/office/powerpoint/2010/main" val="2541960925"/>
              </p:ext>
            </p:extLst>
          </p:nvPr>
        </p:nvGraphicFramePr>
        <p:xfrm>
          <a:off x="2501980" y="5177555"/>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p>
                  </a:txBody>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0.0</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385759138"/>
                  </a:ext>
                </a:extLst>
              </a:tr>
            </a:tbl>
          </a:graphicData>
        </a:graphic>
      </p:graphicFrame>
      <p:graphicFrame>
        <p:nvGraphicFramePr>
          <p:cNvPr id="5" name="表 4">
            <a:extLst>
              <a:ext uri="{FF2B5EF4-FFF2-40B4-BE49-F238E27FC236}">
                <a16:creationId xmlns:a16="http://schemas.microsoft.com/office/drawing/2014/main" id="{9D80CF2B-5928-4E62-ED6B-B78258E00175}"/>
              </a:ext>
            </a:extLst>
          </p:cNvPr>
          <p:cNvGraphicFramePr>
            <a:graphicFrameLocks noGrp="1"/>
          </p:cNvGraphicFramePr>
          <p:nvPr>
            <p:extLst>
              <p:ext uri="{D42A27DB-BD31-4B8C-83A1-F6EECF244321}">
                <p14:modId xmlns:p14="http://schemas.microsoft.com/office/powerpoint/2010/main" val="1955483387"/>
              </p:ext>
            </p:extLst>
          </p:nvPr>
        </p:nvGraphicFramePr>
        <p:xfrm>
          <a:off x="7671620" y="5177555"/>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0.8</a:t>
                      </a:r>
                      <a:endParaRPr kumimoji="1" lang="ja-JP" altLang="en-US" b="0" dirty="0"/>
                    </a:p>
                  </a:txBody>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0.5</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0.4</a:t>
                      </a:r>
                      <a:endParaRPr kumimoji="1" lang="ja-JP" altLang="en-US" b="0" dirty="0"/>
                    </a:p>
                  </a:txBody>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3385759138"/>
                  </a:ext>
                </a:extLst>
              </a:tr>
            </a:tbl>
          </a:graphicData>
        </a:graphic>
      </p:graphicFrame>
      <p:sp>
        <p:nvSpPr>
          <p:cNvPr id="6" name="テキスト ボックス 5">
            <a:extLst>
              <a:ext uri="{FF2B5EF4-FFF2-40B4-BE49-F238E27FC236}">
                <a16:creationId xmlns:a16="http://schemas.microsoft.com/office/drawing/2014/main" id="{0800897C-6508-E2FD-E80B-5E8D3FF5E133}"/>
              </a:ext>
            </a:extLst>
          </p:cNvPr>
          <p:cNvSpPr txBox="1"/>
          <p:nvPr/>
        </p:nvSpPr>
        <p:spPr>
          <a:xfrm>
            <a:off x="1028517" y="5838308"/>
            <a:ext cx="1503152" cy="369332"/>
          </a:xfrm>
          <a:prstGeom prst="rect">
            <a:avLst/>
          </a:prstGeom>
          <a:noFill/>
        </p:spPr>
        <p:txBody>
          <a:bodyPr wrap="square">
            <a:spAutoFit/>
          </a:bodyPr>
          <a:lstStyle/>
          <a:p>
            <a:r>
              <a:rPr lang="ja-JP" altLang="en-US" dirty="0"/>
              <a:t>プラグイン</a:t>
            </a:r>
            <a:r>
              <a:rPr lang="en-US" altLang="ja-JP" dirty="0"/>
              <a:t>A</a:t>
            </a:r>
            <a:endParaRPr lang="ja-JP" altLang="en-US" dirty="0"/>
          </a:p>
        </p:txBody>
      </p:sp>
      <p:sp>
        <p:nvSpPr>
          <p:cNvPr id="7" name="テキスト ボックス 6">
            <a:extLst>
              <a:ext uri="{FF2B5EF4-FFF2-40B4-BE49-F238E27FC236}">
                <a16:creationId xmlns:a16="http://schemas.microsoft.com/office/drawing/2014/main" id="{09C5CC00-5692-D594-D3E3-218917F454FE}"/>
              </a:ext>
            </a:extLst>
          </p:cNvPr>
          <p:cNvSpPr txBox="1"/>
          <p:nvPr/>
        </p:nvSpPr>
        <p:spPr>
          <a:xfrm>
            <a:off x="3487190" y="4853779"/>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8" name="テキスト ボックス 7">
            <a:extLst>
              <a:ext uri="{FF2B5EF4-FFF2-40B4-BE49-F238E27FC236}">
                <a16:creationId xmlns:a16="http://schemas.microsoft.com/office/drawing/2014/main" id="{D5432B22-87D6-CA0E-4911-CE3685177C6C}"/>
              </a:ext>
            </a:extLst>
          </p:cNvPr>
          <p:cNvSpPr txBox="1"/>
          <p:nvPr/>
        </p:nvSpPr>
        <p:spPr>
          <a:xfrm>
            <a:off x="6200752" y="5836099"/>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9" name="テキスト ボックス 8">
            <a:extLst>
              <a:ext uri="{FF2B5EF4-FFF2-40B4-BE49-F238E27FC236}">
                <a16:creationId xmlns:a16="http://schemas.microsoft.com/office/drawing/2014/main" id="{61518A48-66E9-0676-274F-8178E37220A3}"/>
              </a:ext>
            </a:extLst>
          </p:cNvPr>
          <p:cNvSpPr txBox="1"/>
          <p:nvPr/>
        </p:nvSpPr>
        <p:spPr>
          <a:xfrm>
            <a:off x="8801841" y="4868332"/>
            <a:ext cx="1503152" cy="369332"/>
          </a:xfrm>
          <a:prstGeom prst="rect">
            <a:avLst/>
          </a:prstGeom>
          <a:noFill/>
        </p:spPr>
        <p:txBody>
          <a:bodyPr wrap="square">
            <a:spAutoFit/>
          </a:bodyPr>
          <a:lstStyle/>
          <a:p>
            <a:r>
              <a:rPr lang="ja-JP" altLang="en-US" dirty="0"/>
              <a:t>ライブラリ</a:t>
            </a:r>
            <a:r>
              <a:rPr lang="en-US" altLang="ja-JP" dirty="0"/>
              <a:t>C</a:t>
            </a:r>
            <a:endParaRPr lang="ja-JP" altLang="en-US" dirty="0"/>
          </a:p>
        </p:txBody>
      </p:sp>
      <p:sp>
        <p:nvSpPr>
          <p:cNvPr id="13" name="正方形/長方形 12">
            <a:extLst>
              <a:ext uri="{FF2B5EF4-FFF2-40B4-BE49-F238E27FC236}">
                <a16:creationId xmlns:a16="http://schemas.microsoft.com/office/drawing/2014/main" id="{37E9E813-E44F-677C-99D6-8BAA511D6984}"/>
              </a:ext>
            </a:extLst>
          </p:cNvPr>
          <p:cNvSpPr/>
          <p:nvPr/>
        </p:nvSpPr>
        <p:spPr>
          <a:xfrm>
            <a:off x="7047259" y="3648337"/>
            <a:ext cx="1739153" cy="504273"/>
          </a:xfrm>
          <a:prstGeom prst="rect">
            <a:avLst/>
          </a:prstGeom>
          <a:ln w="2857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ライブラリ</a:t>
            </a:r>
            <a:r>
              <a:rPr lang="en-US" altLang="ja-JP" dirty="0"/>
              <a:t>C</a:t>
            </a:r>
            <a:endParaRPr kumimoji="1" lang="ja-JP" altLang="en-US" dirty="0"/>
          </a:p>
        </p:txBody>
      </p:sp>
      <p:cxnSp>
        <p:nvCxnSpPr>
          <p:cNvPr id="14" name="直線矢印コネクタ 13">
            <a:extLst>
              <a:ext uri="{FF2B5EF4-FFF2-40B4-BE49-F238E27FC236}">
                <a16:creationId xmlns:a16="http://schemas.microsoft.com/office/drawing/2014/main" id="{71244491-951F-C8DE-BFC9-C56D82C00F07}"/>
              </a:ext>
            </a:extLst>
          </p:cNvPr>
          <p:cNvCxnSpPr>
            <a:cxnSpLocks/>
            <a:stCxn id="17" idx="3"/>
            <a:endCxn id="19" idx="1"/>
          </p:cNvCxnSpPr>
          <p:nvPr/>
        </p:nvCxnSpPr>
        <p:spPr>
          <a:xfrm>
            <a:off x="4248278" y="3900474"/>
            <a:ext cx="529914" cy="0"/>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17" name="正方形/長方形 16">
            <a:extLst>
              <a:ext uri="{FF2B5EF4-FFF2-40B4-BE49-F238E27FC236}">
                <a16:creationId xmlns:a16="http://schemas.microsoft.com/office/drawing/2014/main" id="{A49D02F5-7F48-CDDC-B479-F677E30029AF}"/>
              </a:ext>
            </a:extLst>
          </p:cNvPr>
          <p:cNvSpPr/>
          <p:nvPr/>
        </p:nvSpPr>
        <p:spPr>
          <a:xfrm>
            <a:off x="2509125" y="3648337"/>
            <a:ext cx="1739153" cy="504274"/>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dirty="0"/>
              <a:t>プラグイン</a:t>
            </a:r>
            <a:r>
              <a:rPr lang="en-US" altLang="ja-JP" sz="2000" dirty="0"/>
              <a:t>A</a:t>
            </a:r>
            <a:endParaRPr kumimoji="1" lang="ja-JP" altLang="en-US" sz="2000" dirty="0"/>
          </a:p>
        </p:txBody>
      </p:sp>
      <p:sp>
        <p:nvSpPr>
          <p:cNvPr id="19" name="正方形/長方形 18">
            <a:extLst>
              <a:ext uri="{FF2B5EF4-FFF2-40B4-BE49-F238E27FC236}">
                <a16:creationId xmlns:a16="http://schemas.microsoft.com/office/drawing/2014/main" id="{2A0D3269-C0ED-9332-8DAF-38F47370DF7E}"/>
              </a:ext>
            </a:extLst>
          </p:cNvPr>
          <p:cNvSpPr/>
          <p:nvPr/>
        </p:nvSpPr>
        <p:spPr>
          <a:xfrm>
            <a:off x="4778192" y="3648337"/>
            <a:ext cx="1739153" cy="504274"/>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dirty="0"/>
              <a:t>ライブラリ</a:t>
            </a:r>
            <a:r>
              <a:rPr lang="en-US" altLang="ja-JP" sz="2000" dirty="0"/>
              <a:t>B</a:t>
            </a:r>
            <a:endParaRPr kumimoji="1" lang="ja-JP" altLang="en-US" sz="2000" dirty="0"/>
          </a:p>
        </p:txBody>
      </p:sp>
      <p:cxnSp>
        <p:nvCxnSpPr>
          <p:cNvPr id="21" name="直線矢印コネクタ 20">
            <a:extLst>
              <a:ext uri="{FF2B5EF4-FFF2-40B4-BE49-F238E27FC236}">
                <a16:creationId xmlns:a16="http://schemas.microsoft.com/office/drawing/2014/main" id="{4CA08979-8772-09C8-5BEA-4D692C94E055}"/>
              </a:ext>
            </a:extLst>
          </p:cNvPr>
          <p:cNvCxnSpPr>
            <a:cxnSpLocks/>
            <a:stCxn id="19" idx="3"/>
            <a:endCxn id="13" idx="1"/>
          </p:cNvCxnSpPr>
          <p:nvPr/>
        </p:nvCxnSpPr>
        <p:spPr>
          <a:xfrm>
            <a:off x="6517345" y="3900474"/>
            <a:ext cx="529914" cy="0"/>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20" name="テキスト ボックス 19">
            <a:extLst>
              <a:ext uri="{FF2B5EF4-FFF2-40B4-BE49-F238E27FC236}">
                <a16:creationId xmlns:a16="http://schemas.microsoft.com/office/drawing/2014/main" id="{400C1DA7-CA1A-0F07-F79C-614FCAC8A9C8}"/>
              </a:ext>
            </a:extLst>
          </p:cNvPr>
          <p:cNvSpPr txBox="1"/>
          <p:nvPr/>
        </p:nvSpPr>
        <p:spPr>
          <a:xfrm>
            <a:off x="477800" y="3130320"/>
            <a:ext cx="1415772" cy="461665"/>
          </a:xfrm>
          <a:prstGeom prst="rect">
            <a:avLst/>
          </a:prstGeom>
          <a:noFill/>
        </p:spPr>
        <p:txBody>
          <a:bodyPr wrap="none" rtlCol="0">
            <a:spAutoFit/>
          </a:bodyPr>
          <a:lstStyle/>
          <a:p>
            <a:r>
              <a:rPr kumimoji="1" lang="ja-JP" altLang="en-US" sz="2400" dirty="0"/>
              <a:t>依存関係</a:t>
            </a:r>
            <a:endParaRPr kumimoji="1" lang="ja-JP" altLang="en-US" dirty="0"/>
          </a:p>
        </p:txBody>
      </p:sp>
      <p:sp>
        <p:nvSpPr>
          <p:cNvPr id="24" name="テキスト ボックス 23">
            <a:extLst>
              <a:ext uri="{FF2B5EF4-FFF2-40B4-BE49-F238E27FC236}">
                <a16:creationId xmlns:a16="http://schemas.microsoft.com/office/drawing/2014/main" id="{03456A8A-461C-4B51-8810-BD9327B9179A}"/>
              </a:ext>
            </a:extLst>
          </p:cNvPr>
          <p:cNvSpPr txBox="1"/>
          <p:nvPr/>
        </p:nvSpPr>
        <p:spPr>
          <a:xfrm>
            <a:off x="477800" y="4484400"/>
            <a:ext cx="2031325" cy="461665"/>
          </a:xfrm>
          <a:prstGeom prst="rect">
            <a:avLst/>
          </a:prstGeom>
          <a:noFill/>
        </p:spPr>
        <p:txBody>
          <a:bodyPr wrap="none" rtlCol="0">
            <a:spAutoFit/>
          </a:bodyPr>
          <a:lstStyle/>
          <a:p>
            <a:r>
              <a:rPr kumimoji="1" lang="ja-JP" altLang="en-US" sz="2400" dirty="0"/>
              <a:t>互換性評価値</a:t>
            </a:r>
          </a:p>
        </p:txBody>
      </p:sp>
      <p:sp>
        <p:nvSpPr>
          <p:cNvPr id="25" name="テキスト ボックス 24">
            <a:extLst>
              <a:ext uri="{FF2B5EF4-FFF2-40B4-BE49-F238E27FC236}">
                <a16:creationId xmlns:a16="http://schemas.microsoft.com/office/drawing/2014/main" id="{EFAEE632-2407-4DEE-9834-AFECEC5A50B0}"/>
              </a:ext>
            </a:extLst>
          </p:cNvPr>
          <p:cNvSpPr txBox="1"/>
          <p:nvPr/>
        </p:nvSpPr>
        <p:spPr>
          <a:xfrm>
            <a:off x="457810" y="1522910"/>
            <a:ext cx="3262432" cy="461665"/>
          </a:xfrm>
          <a:prstGeom prst="rect">
            <a:avLst/>
          </a:prstGeom>
          <a:noFill/>
        </p:spPr>
        <p:txBody>
          <a:bodyPr wrap="none" rtlCol="0">
            <a:spAutoFit/>
          </a:bodyPr>
          <a:lstStyle/>
          <a:p>
            <a:r>
              <a:rPr kumimoji="1" lang="ja-JP" altLang="en-US" sz="2400" dirty="0"/>
              <a:t>入力プラグインリスト</a:t>
            </a:r>
          </a:p>
        </p:txBody>
      </p:sp>
      <p:sp>
        <p:nvSpPr>
          <p:cNvPr id="26" name="テキスト ボックス 25">
            <a:extLst>
              <a:ext uri="{FF2B5EF4-FFF2-40B4-BE49-F238E27FC236}">
                <a16:creationId xmlns:a16="http://schemas.microsoft.com/office/drawing/2014/main" id="{D26A6A11-AAA8-42FE-5ED4-5BF9056B9986}"/>
              </a:ext>
            </a:extLst>
          </p:cNvPr>
          <p:cNvSpPr txBox="1"/>
          <p:nvPr/>
        </p:nvSpPr>
        <p:spPr>
          <a:xfrm>
            <a:off x="2446964" y="2159213"/>
            <a:ext cx="1922321" cy="461665"/>
          </a:xfrm>
          <a:prstGeom prst="rect">
            <a:avLst/>
          </a:prstGeom>
          <a:noFill/>
        </p:spPr>
        <p:txBody>
          <a:bodyPr wrap="none" rtlCol="0">
            <a:spAutoFit/>
          </a:bodyPr>
          <a:lstStyle/>
          <a:p>
            <a:r>
              <a:rPr kumimoji="1" lang="ja-JP" altLang="en-US" sz="2400" dirty="0"/>
              <a:t>プラグイン</a:t>
            </a:r>
            <a:r>
              <a:rPr kumimoji="1" lang="en-US" altLang="ja-JP" sz="2400" dirty="0"/>
              <a:t>A</a:t>
            </a:r>
            <a:endParaRPr kumimoji="1" lang="ja-JP" altLang="en-US" sz="2400" dirty="0"/>
          </a:p>
        </p:txBody>
      </p:sp>
      <p:sp>
        <p:nvSpPr>
          <p:cNvPr id="28" name="正方形/長方形 27">
            <a:extLst>
              <a:ext uri="{FF2B5EF4-FFF2-40B4-BE49-F238E27FC236}">
                <a16:creationId xmlns:a16="http://schemas.microsoft.com/office/drawing/2014/main" id="{ADDB57D9-43DC-7E7B-59BE-CA9D6DCB6B86}"/>
              </a:ext>
            </a:extLst>
          </p:cNvPr>
          <p:cNvSpPr/>
          <p:nvPr/>
        </p:nvSpPr>
        <p:spPr>
          <a:xfrm>
            <a:off x="2509125" y="2072358"/>
            <a:ext cx="2546555" cy="105530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0" name="スライド番号プレースホルダー 9">
            <a:extLst>
              <a:ext uri="{FF2B5EF4-FFF2-40B4-BE49-F238E27FC236}">
                <a16:creationId xmlns:a16="http://schemas.microsoft.com/office/drawing/2014/main" id="{5D554266-A2C4-F9FC-00B9-96D03CFB3ABD}"/>
              </a:ext>
            </a:extLst>
          </p:cNvPr>
          <p:cNvSpPr>
            <a:spLocks noGrp="1"/>
          </p:cNvSpPr>
          <p:nvPr>
            <p:ph type="sldNum" sz="quarter" idx="12"/>
          </p:nvPr>
        </p:nvSpPr>
        <p:spPr/>
        <p:txBody>
          <a:bodyPr/>
          <a:lstStyle/>
          <a:p>
            <a:fld id="{551EBEEC-6B4F-46BB-A9ED-1DC96FDC3EDD}" type="slidenum">
              <a:rPr kumimoji="1" lang="ja-JP" altLang="en-US" smtClean="0"/>
              <a:t>27</a:t>
            </a:fld>
            <a:endParaRPr kumimoji="1" lang="ja-JP" altLang="en-US"/>
          </a:p>
        </p:txBody>
      </p:sp>
    </p:spTree>
    <p:extLst>
      <p:ext uri="{BB962C8B-B14F-4D97-AF65-F5344CB8AC3E}">
        <p14:creationId xmlns:p14="http://schemas.microsoft.com/office/powerpoint/2010/main" val="2648487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表 21">
            <a:extLst>
              <a:ext uri="{FF2B5EF4-FFF2-40B4-BE49-F238E27FC236}">
                <a16:creationId xmlns:a16="http://schemas.microsoft.com/office/drawing/2014/main" id="{4C53F06D-E939-427D-6236-54599DDA3B6A}"/>
              </a:ext>
            </a:extLst>
          </p:cNvPr>
          <p:cNvGraphicFramePr>
            <a:graphicFrameLocks noGrp="1"/>
          </p:cNvGraphicFramePr>
          <p:nvPr>
            <p:extLst>
              <p:ext uri="{D42A27DB-BD31-4B8C-83A1-F6EECF244321}">
                <p14:modId xmlns:p14="http://schemas.microsoft.com/office/powerpoint/2010/main" val="1662878323"/>
              </p:ext>
            </p:extLst>
          </p:nvPr>
        </p:nvGraphicFramePr>
        <p:xfrm>
          <a:off x="2501980" y="2263536"/>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p>
                  </a:txBody>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solidFill>
                      <a:srgbClr val="FFC000"/>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0.0</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385759138"/>
                  </a:ext>
                </a:extLst>
              </a:tr>
            </a:tbl>
          </a:graphicData>
        </a:graphic>
      </p:graphicFrame>
      <p:graphicFrame>
        <p:nvGraphicFramePr>
          <p:cNvPr id="23" name="表 22">
            <a:extLst>
              <a:ext uri="{FF2B5EF4-FFF2-40B4-BE49-F238E27FC236}">
                <a16:creationId xmlns:a16="http://schemas.microsoft.com/office/drawing/2014/main" id="{1B99DBAD-7A5B-CEC8-28C5-5148776C3741}"/>
              </a:ext>
            </a:extLst>
          </p:cNvPr>
          <p:cNvGraphicFramePr>
            <a:graphicFrameLocks noGrp="1"/>
          </p:cNvGraphicFramePr>
          <p:nvPr>
            <p:extLst>
              <p:ext uri="{D42A27DB-BD31-4B8C-83A1-F6EECF244321}">
                <p14:modId xmlns:p14="http://schemas.microsoft.com/office/powerpoint/2010/main" val="1293617460"/>
              </p:ext>
            </p:extLst>
          </p:nvPr>
        </p:nvGraphicFramePr>
        <p:xfrm>
          <a:off x="7671620" y="2263536"/>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0.8</a:t>
                      </a:r>
                      <a:endParaRPr kumimoji="1" lang="ja-JP" altLang="en-US" b="0" dirty="0"/>
                    </a:p>
                  </a:txBody>
                  <a:tcPr>
                    <a:solidFill>
                      <a:srgbClr val="FFC000"/>
                    </a:solidFill>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0.5</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0.4</a:t>
                      </a:r>
                      <a:endParaRPr kumimoji="1" lang="ja-JP" altLang="en-US" b="0" dirty="0"/>
                    </a:p>
                  </a:txBody>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3385759138"/>
                  </a:ext>
                </a:extLst>
              </a:tr>
            </a:tbl>
          </a:graphicData>
        </a:graphic>
      </p:graphicFrame>
      <p:sp>
        <p:nvSpPr>
          <p:cNvPr id="24" name="テキスト ボックス 23">
            <a:extLst>
              <a:ext uri="{FF2B5EF4-FFF2-40B4-BE49-F238E27FC236}">
                <a16:creationId xmlns:a16="http://schemas.microsoft.com/office/drawing/2014/main" id="{71B352AF-FE7B-6688-0761-E85334234AAB}"/>
              </a:ext>
            </a:extLst>
          </p:cNvPr>
          <p:cNvSpPr txBox="1"/>
          <p:nvPr/>
        </p:nvSpPr>
        <p:spPr>
          <a:xfrm>
            <a:off x="1028517" y="2924289"/>
            <a:ext cx="1503152" cy="369332"/>
          </a:xfrm>
          <a:prstGeom prst="rect">
            <a:avLst/>
          </a:prstGeom>
          <a:noFill/>
        </p:spPr>
        <p:txBody>
          <a:bodyPr wrap="square">
            <a:spAutoFit/>
          </a:bodyPr>
          <a:lstStyle/>
          <a:p>
            <a:r>
              <a:rPr lang="ja-JP" altLang="en-US" dirty="0"/>
              <a:t>プラグイン</a:t>
            </a:r>
            <a:r>
              <a:rPr lang="en-US" altLang="ja-JP" dirty="0"/>
              <a:t>A </a:t>
            </a:r>
            <a:endParaRPr lang="ja-JP" altLang="en-US" dirty="0"/>
          </a:p>
        </p:txBody>
      </p:sp>
      <p:sp>
        <p:nvSpPr>
          <p:cNvPr id="25" name="テキスト ボックス 24">
            <a:extLst>
              <a:ext uri="{FF2B5EF4-FFF2-40B4-BE49-F238E27FC236}">
                <a16:creationId xmlns:a16="http://schemas.microsoft.com/office/drawing/2014/main" id="{948EA7CA-6D2E-3894-FFC2-65812EC07535}"/>
              </a:ext>
            </a:extLst>
          </p:cNvPr>
          <p:cNvSpPr txBox="1"/>
          <p:nvPr/>
        </p:nvSpPr>
        <p:spPr>
          <a:xfrm>
            <a:off x="3487190" y="1939760"/>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26" name="テキスト ボックス 25">
            <a:extLst>
              <a:ext uri="{FF2B5EF4-FFF2-40B4-BE49-F238E27FC236}">
                <a16:creationId xmlns:a16="http://schemas.microsoft.com/office/drawing/2014/main" id="{EB903946-6376-B166-8A21-F3B3B0BD8557}"/>
              </a:ext>
            </a:extLst>
          </p:cNvPr>
          <p:cNvSpPr txBox="1"/>
          <p:nvPr/>
        </p:nvSpPr>
        <p:spPr>
          <a:xfrm>
            <a:off x="6200752" y="2922080"/>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27" name="テキスト ボックス 26">
            <a:extLst>
              <a:ext uri="{FF2B5EF4-FFF2-40B4-BE49-F238E27FC236}">
                <a16:creationId xmlns:a16="http://schemas.microsoft.com/office/drawing/2014/main" id="{A83B6C24-60E6-8AFB-8649-1AE61A5EE81F}"/>
              </a:ext>
            </a:extLst>
          </p:cNvPr>
          <p:cNvSpPr txBox="1"/>
          <p:nvPr/>
        </p:nvSpPr>
        <p:spPr>
          <a:xfrm>
            <a:off x="8801841" y="1954313"/>
            <a:ext cx="1503152" cy="369332"/>
          </a:xfrm>
          <a:prstGeom prst="rect">
            <a:avLst/>
          </a:prstGeom>
          <a:noFill/>
        </p:spPr>
        <p:txBody>
          <a:bodyPr wrap="square">
            <a:spAutoFit/>
          </a:bodyPr>
          <a:lstStyle/>
          <a:p>
            <a:r>
              <a:rPr lang="ja-JP" altLang="en-US" dirty="0"/>
              <a:t>ライブラリ</a:t>
            </a:r>
            <a:r>
              <a:rPr lang="en-US" altLang="ja-JP" dirty="0"/>
              <a:t>C</a:t>
            </a:r>
            <a:endParaRPr lang="ja-JP" altLang="en-US" dirty="0"/>
          </a:p>
        </p:txBody>
      </p:sp>
      <p:sp>
        <p:nvSpPr>
          <p:cNvPr id="2" name="タイトル 1">
            <a:extLst>
              <a:ext uri="{FF2B5EF4-FFF2-40B4-BE49-F238E27FC236}">
                <a16:creationId xmlns:a16="http://schemas.microsoft.com/office/drawing/2014/main" id="{612E68DE-7A2E-D9B6-E990-FD1DAAF9D2FA}"/>
              </a:ext>
            </a:extLst>
          </p:cNvPr>
          <p:cNvSpPr>
            <a:spLocks noGrp="1"/>
          </p:cNvSpPr>
          <p:nvPr>
            <p:ph type="title"/>
          </p:nvPr>
        </p:nvSpPr>
        <p:spPr/>
        <p:txBody>
          <a:bodyPr/>
          <a:lstStyle/>
          <a:p>
            <a:r>
              <a:rPr lang="ja-JP" altLang="en-US" dirty="0"/>
              <a:t>本処理　ソルバー探索例：互換性評価値と出力</a:t>
            </a:r>
            <a:endParaRPr kumimoji="1" lang="ja-JP" altLang="en-US" dirty="0"/>
          </a:p>
        </p:txBody>
      </p:sp>
      <p:sp>
        <p:nvSpPr>
          <p:cNvPr id="5" name="テキスト ボックス 4">
            <a:extLst>
              <a:ext uri="{FF2B5EF4-FFF2-40B4-BE49-F238E27FC236}">
                <a16:creationId xmlns:a16="http://schemas.microsoft.com/office/drawing/2014/main" id="{448F7ED3-6EB4-6006-8ED4-840551D25315}"/>
              </a:ext>
            </a:extLst>
          </p:cNvPr>
          <p:cNvSpPr txBox="1"/>
          <p:nvPr/>
        </p:nvSpPr>
        <p:spPr>
          <a:xfrm>
            <a:off x="2493827" y="5006808"/>
            <a:ext cx="2755883" cy="1384995"/>
          </a:xfrm>
          <a:prstGeom prst="rect">
            <a:avLst/>
          </a:prstGeom>
          <a:noFill/>
        </p:spPr>
        <p:txBody>
          <a:bodyPr wrap="none" rtlCol="0">
            <a:spAutoFit/>
          </a:bodyPr>
          <a:lstStyle/>
          <a:p>
            <a:r>
              <a:rPr lang="ja-JP" altLang="en-US" sz="2800" dirty="0"/>
              <a:t>プラグイン</a:t>
            </a:r>
            <a:r>
              <a:rPr lang="en-US" altLang="ja-JP" sz="2800" dirty="0"/>
              <a:t>A1.0,</a:t>
            </a:r>
          </a:p>
          <a:p>
            <a:r>
              <a:rPr kumimoji="1" lang="ja-JP" altLang="en-US" sz="2800" dirty="0"/>
              <a:t>ライブラリ</a:t>
            </a:r>
            <a:r>
              <a:rPr kumimoji="1" lang="en-US" altLang="ja-JP" sz="2800" dirty="0"/>
              <a:t>B1.0,</a:t>
            </a:r>
          </a:p>
          <a:p>
            <a:r>
              <a:rPr lang="ja-JP" altLang="en-US" sz="2800" dirty="0"/>
              <a:t>ライブラリ</a:t>
            </a:r>
            <a:r>
              <a:rPr lang="en-US" altLang="ja-JP" sz="2800" dirty="0"/>
              <a:t>C1.1</a:t>
            </a:r>
            <a:endParaRPr kumimoji="1" lang="ja-JP" altLang="en-US" sz="2800" dirty="0"/>
          </a:p>
        </p:txBody>
      </p:sp>
      <p:sp>
        <p:nvSpPr>
          <p:cNvPr id="6" name="正方形/長方形 5">
            <a:extLst>
              <a:ext uri="{FF2B5EF4-FFF2-40B4-BE49-F238E27FC236}">
                <a16:creationId xmlns:a16="http://schemas.microsoft.com/office/drawing/2014/main" id="{C0DF9C14-5A49-2AA0-C691-0D69D3345E74}"/>
              </a:ext>
            </a:extLst>
          </p:cNvPr>
          <p:cNvSpPr/>
          <p:nvPr/>
        </p:nvSpPr>
        <p:spPr>
          <a:xfrm>
            <a:off x="2493827" y="4979190"/>
            <a:ext cx="3628103" cy="169383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 name="テキスト ボックス 8">
            <a:extLst>
              <a:ext uri="{FF2B5EF4-FFF2-40B4-BE49-F238E27FC236}">
                <a16:creationId xmlns:a16="http://schemas.microsoft.com/office/drawing/2014/main" id="{139EE1B2-92BB-2726-BE2E-826BD0A8323F}"/>
              </a:ext>
            </a:extLst>
          </p:cNvPr>
          <p:cNvSpPr txBox="1"/>
          <p:nvPr/>
        </p:nvSpPr>
        <p:spPr>
          <a:xfrm>
            <a:off x="528000" y="4225565"/>
            <a:ext cx="5211683" cy="523220"/>
          </a:xfrm>
          <a:prstGeom prst="rect">
            <a:avLst/>
          </a:prstGeom>
          <a:noFill/>
        </p:spPr>
        <p:txBody>
          <a:bodyPr wrap="none" rtlCol="0">
            <a:spAutoFit/>
          </a:bodyPr>
          <a:lstStyle/>
          <a:p>
            <a:r>
              <a:rPr kumimoji="1" lang="ja-JP" altLang="en-US" sz="2800" dirty="0"/>
              <a:t>ソフトウェアバージョンリスト</a:t>
            </a:r>
          </a:p>
        </p:txBody>
      </p:sp>
      <p:sp>
        <p:nvSpPr>
          <p:cNvPr id="12" name="テキスト ボックス 11">
            <a:extLst>
              <a:ext uri="{FF2B5EF4-FFF2-40B4-BE49-F238E27FC236}">
                <a16:creationId xmlns:a16="http://schemas.microsoft.com/office/drawing/2014/main" id="{25F1CAE4-E318-3E39-225C-D7050A5ACD6B}"/>
              </a:ext>
            </a:extLst>
          </p:cNvPr>
          <p:cNvSpPr txBox="1"/>
          <p:nvPr/>
        </p:nvSpPr>
        <p:spPr>
          <a:xfrm>
            <a:off x="7498005" y="4225565"/>
            <a:ext cx="3057247" cy="523220"/>
          </a:xfrm>
          <a:prstGeom prst="rect">
            <a:avLst/>
          </a:prstGeom>
          <a:noFill/>
        </p:spPr>
        <p:txBody>
          <a:bodyPr wrap="none" rtlCol="0">
            <a:spAutoFit/>
          </a:bodyPr>
          <a:lstStyle/>
          <a:p>
            <a:r>
              <a:rPr kumimoji="1" lang="ja-JP" altLang="en-US" sz="2800" dirty="0"/>
              <a:t>互換性評価値平均</a:t>
            </a:r>
          </a:p>
        </p:txBody>
      </p:sp>
      <p:sp>
        <p:nvSpPr>
          <p:cNvPr id="13" name="テキスト ボックス 12">
            <a:extLst>
              <a:ext uri="{FF2B5EF4-FFF2-40B4-BE49-F238E27FC236}">
                <a16:creationId xmlns:a16="http://schemas.microsoft.com/office/drawing/2014/main" id="{3718DDA8-D228-C18F-7C04-B3357D4B553C}"/>
              </a:ext>
            </a:extLst>
          </p:cNvPr>
          <p:cNvSpPr txBox="1"/>
          <p:nvPr/>
        </p:nvSpPr>
        <p:spPr>
          <a:xfrm>
            <a:off x="7730110" y="4979190"/>
            <a:ext cx="845103" cy="523220"/>
          </a:xfrm>
          <a:prstGeom prst="rect">
            <a:avLst/>
          </a:prstGeom>
          <a:noFill/>
        </p:spPr>
        <p:txBody>
          <a:bodyPr wrap="none" rtlCol="0">
            <a:spAutoFit/>
          </a:bodyPr>
          <a:lstStyle/>
          <a:p>
            <a:r>
              <a:rPr kumimoji="1" lang="en-US" altLang="ja-JP" sz="2800" dirty="0"/>
              <a:t>0.95</a:t>
            </a:r>
            <a:endParaRPr kumimoji="1" lang="ja-JP" altLang="en-US" sz="2000" dirty="0"/>
          </a:p>
        </p:txBody>
      </p:sp>
      <p:sp>
        <p:nvSpPr>
          <p:cNvPr id="20" name="テキスト ボックス 19">
            <a:extLst>
              <a:ext uri="{FF2B5EF4-FFF2-40B4-BE49-F238E27FC236}">
                <a16:creationId xmlns:a16="http://schemas.microsoft.com/office/drawing/2014/main" id="{AB7F94F8-2760-9A7E-8615-4CB4AA201978}"/>
              </a:ext>
            </a:extLst>
          </p:cNvPr>
          <p:cNvSpPr txBox="1"/>
          <p:nvPr/>
        </p:nvSpPr>
        <p:spPr>
          <a:xfrm>
            <a:off x="436511" y="1476572"/>
            <a:ext cx="2339102" cy="523220"/>
          </a:xfrm>
          <a:prstGeom prst="rect">
            <a:avLst/>
          </a:prstGeom>
          <a:noFill/>
        </p:spPr>
        <p:txBody>
          <a:bodyPr wrap="none" rtlCol="0">
            <a:spAutoFit/>
          </a:bodyPr>
          <a:lstStyle/>
          <a:p>
            <a:r>
              <a:rPr kumimoji="1" lang="ja-JP" altLang="en-US" sz="2800" dirty="0"/>
              <a:t>互換性評価値</a:t>
            </a:r>
          </a:p>
        </p:txBody>
      </p:sp>
      <p:sp>
        <p:nvSpPr>
          <p:cNvPr id="3" name="正方形/長方形 2">
            <a:extLst>
              <a:ext uri="{FF2B5EF4-FFF2-40B4-BE49-F238E27FC236}">
                <a16:creationId xmlns:a16="http://schemas.microsoft.com/office/drawing/2014/main" id="{1A53D69F-479E-E69F-2715-F8605F2D6828}"/>
              </a:ext>
            </a:extLst>
          </p:cNvPr>
          <p:cNvSpPr/>
          <p:nvPr/>
        </p:nvSpPr>
        <p:spPr>
          <a:xfrm>
            <a:off x="3388815" y="2253953"/>
            <a:ext cx="840199" cy="1463040"/>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 name="正方形/長方形 3">
            <a:extLst>
              <a:ext uri="{FF2B5EF4-FFF2-40B4-BE49-F238E27FC236}">
                <a16:creationId xmlns:a16="http://schemas.microsoft.com/office/drawing/2014/main" id="{1550FDAF-40CA-091C-F10C-2C2EECEB139A}"/>
              </a:ext>
            </a:extLst>
          </p:cNvPr>
          <p:cNvSpPr/>
          <p:nvPr/>
        </p:nvSpPr>
        <p:spPr>
          <a:xfrm>
            <a:off x="9420181" y="2259378"/>
            <a:ext cx="840199" cy="142997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E7351815-CCB3-0009-E5B4-1CDD186D37F7}"/>
              </a:ext>
            </a:extLst>
          </p:cNvPr>
          <p:cNvSpPr/>
          <p:nvPr/>
        </p:nvSpPr>
        <p:spPr>
          <a:xfrm>
            <a:off x="2513923" y="2628900"/>
            <a:ext cx="3441736" cy="3720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0" name="正方形/長方形 9">
            <a:extLst>
              <a:ext uri="{FF2B5EF4-FFF2-40B4-BE49-F238E27FC236}">
                <a16:creationId xmlns:a16="http://schemas.microsoft.com/office/drawing/2014/main" id="{5A3825A1-19EF-54CF-04BF-A63E537E7629}"/>
              </a:ext>
            </a:extLst>
          </p:cNvPr>
          <p:cNvSpPr/>
          <p:nvPr/>
        </p:nvSpPr>
        <p:spPr>
          <a:xfrm>
            <a:off x="7689918" y="2628710"/>
            <a:ext cx="3430724" cy="369332"/>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スライド番号プレースホルダー 10">
            <a:extLst>
              <a:ext uri="{FF2B5EF4-FFF2-40B4-BE49-F238E27FC236}">
                <a16:creationId xmlns:a16="http://schemas.microsoft.com/office/drawing/2014/main" id="{63F595AD-580E-03DC-8A7E-4C6B0F4010A9}"/>
              </a:ext>
            </a:extLst>
          </p:cNvPr>
          <p:cNvSpPr>
            <a:spLocks noGrp="1"/>
          </p:cNvSpPr>
          <p:nvPr>
            <p:ph type="sldNum" sz="quarter" idx="12"/>
          </p:nvPr>
        </p:nvSpPr>
        <p:spPr/>
        <p:txBody>
          <a:bodyPr/>
          <a:lstStyle/>
          <a:p>
            <a:fld id="{551EBEEC-6B4F-46BB-A9ED-1DC96FDC3EDD}" type="slidenum">
              <a:rPr kumimoji="1" lang="ja-JP" altLang="en-US" smtClean="0"/>
              <a:t>28</a:t>
            </a:fld>
            <a:endParaRPr kumimoji="1" lang="ja-JP" altLang="en-US"/>
          </a:p>
        </p:txBody>
      </p:sp>
    </p:spTree>
    <p:extLst>
      <p:ext uri="{BB962C8B-B14F-4D97-AF65-F5344CB8AC3E}">
        <p14:creationId xmlns:p14="http://schemas.microsoft.com/office/powerpoint/2010/main" val="2726892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6C097C21-6334-487D-7375-F9B2B0DC25BE}"/>
              </a:ext>
            </a:extLst>
          </p:cNvPr>
          <p:cNvPicPr>
            <a:picLocks noChangeAspect="1"/>
          </p:cNvPicPr>
          <p:nvPr/>
        </p:nvPicPr>
        <p:blipFill rotWithShape="1">
          <a:blip r:embed="rId3"/>
          <a:srcRect b="26950"/>
          <a:stretch/>
        </p:blipFill>
        <p:spPr>
          <a:xfrm>
            <a:off x="232544" y="1466123"/>
            <a:ext cx="11726912" cy="4864338"/>
          </a:xfrm>
          <a:prstGeom prst="rect">
            <a:avLst/>
          </a:prstGeom>
        </p:spPr>
      </p:pic>
      <p:sp>
        <p:nvSpPr>
          <p:cNvPr id="2" name="タイトル 1">
            <a:extLst>
              <a:ext uri="{FF2B5EF4-FFF2-40B4-BE49-F238E27FC236}">
                <a16:creationId xmlns:a16="http://schemas.microsoft.com/office/drawing/2014/main" id="{150D8A4D-0B03-CD4E-9345-9545395F5ED6}"/>
              </a:ext>
            </a:extLst>
          </p:cNvPr>
          <p:cNvSpPr>
            <a:spLocks noGrp="1"/>
          </p:cNvSpPr>
          <p:nvPr>
            <p:ph type="title"/>
          </p:nvPr>
        </p:nvSpPr>
        <p:spPr/>
        <p:txBody>
          <a:bodyPr/>
          <a:lstStyle/>
          <a:p>
            <a:r>
              <a:rPr lang="ja-JP" altLang="en-US" dirty="0"/>
              <a:t>プロジェクト管理ソフトウェア</a:t>
            </a:r>
            <a:r>
              <a:rPr lang="en-US" altLang="ja-JP" dirty="0"/>
              <a:t>R</a:t>
            </a:r>
            <a:r>
              <a:rPr kumimoji="1" lang="en-US" altLang="ja-JP" dirty="0"/>
              <a:t>edmine</a:t>
            </a:r>
            <a:r>
              <a:rPr kumimoji="1" lang="ja-JP" altLang="en-US" dirty="0"/>
              <a:t>：チケット</a:t>
            </a:r>
          </a:p>
        </p:txBody>
      </p:sp>
      <p:sp>
        <p:nvSpPr>
          <p:cNvPr id="5" name="吹き出し: 四角形 4">
            <a:extLst>
              <a:ext uri="{FF2B5EF4-FFF2-40B4-BE49-F238E27FC236}">
                <a16:creationId xmlns:a16="http://schemas.microsoft.com/office/drawing/2014/main" id="{AD02E3FC-861A-25EF-FBD8-4A4F7A69F1B3}"/>
              </a:ext>
            </a:extLst>
          </p:cNvPr>
          <p:cNvSpPr/>
          <p:nvPr/>
        </p:nvSpPr>
        <p:spPr>
          <a:xfrm rot="10800000">
            <a:off x="1702813" y="2985348"/>
            <a:ext cx="4105134" cy="1489175"/>
          </a:xfrm>
          <a:prstGeom prst="wedgeRectCallout">
            <a:avLst>
              <a:gd name="adj1" fmla="val 38206"/>
              <a:gd name="adj2" fmla="val 79342"/>
            </a:avLst>
          </a:prstGeom>
          <a:solidFill>
            <a:srgbClr val="FFFF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テキスト ボックス 5">
            <a:extLst>
              <a:ext uri="{FF2B5EF4-FFF2-40B4-BE49-F238E27FC236}">
                <a16:creationId xmlns:a16="http://schemas.microsoft.com/office/drawing/2014/main" id="{30336E6F-69D1-D6CD-D2C0-B348F904FF7B}"/>
              </a:ext>
            </a:extLst>
          </p:cNvPr>
          <p:cNvSpPr txBox="1"/>
          <p:nvPr/>
        </p:nvSpPr>
        <p:spPr>
          <a:xfrm>
            <a:off x="1753168" y="3078897"/>
            <a:ext cx="3863860" cy="1261884"/>
          </a:xfrm>
          <a:prstGeom prst="rect">
            <a:avLst/>
          </a:prstGeom>
          <a:noFill/>
        </p:spPr>
        <p:txBody>
          <a:bodyPr wrap="square" rtlCol="0">
            <a:spAutoFit/>
          </a:bodyPr>
          <a:lstStyle/>
          <a:p>
            <a:r>
              <a:rPr kumimoji="1" lang="ja-JP" altLang="en-US" sz="2800" dirty="0"/>
              <a:t>チケット</a:t>
            </a:r>
            <a:endParaRPr kumimoji="1" lang="en-US" altLang="ja-JP" sz="2800" dirty="0"/>
          </a:p>
          <a:p>
            <a:r>
              <a:rPr lang="ja-JP" altLang="en-US" sz="2400" dirty="0"/>
              <a:t>ソフトウェア開発で頻繁に</a:t>
            </a:r>
            <a:br>
              <a:rPr lang="en-US" altLang="ja-JP" sz="2400" dirty="0"/>
            </a:br>
            <a:r>
              <a:rPr lang="ja-JP" altLang="en-US" sz="2400" dirty="0"/>
              <a:t>利用されるタスク管理機能</a:t>
            </a:r>
            <a:endParaRPr kumimoji="1" lang="ja-JP" altLang="en-US" sz="2400" dirty="0"/>
          </a:p>
        </p:txBody>
      </p:sp>
      <p:sp>
        <p:nvSpPr>
          <p:cNvPr id="14" name="テキスト ボックス 13">
            <a:extLst>
              <a:ext uri="{FF2B5EF4-FFF2-40B4-BE49-F238E27FC236}">
                <a16:creationId xmlns:a16="http://schemas.microsoft.com/office/drawing/2014/main" id="{A304E65C-9CA1-95FF-DF59-33C7F073BBE7}"/>
              </a:ext>
            </a:extLst>
          </p:cNvPr>
          <p:cNvSpPr txBox="1"/>
          <p:nvPr/>
        </p:nvSpPr>
        <p:spPr>
          <a:xfrm>
            <a:off x="0" y="6519446"/>
            <a:ext cx="12012707" cy="338554"/>
          </a:xfrm>
          <a:prstGeom prst="rect">
            <a:avLst/>
          </a:prstGeom>
          <a:noFill/>
        </p:spPr>
        <p:txBody>
          <a:bodyPr wrap="square">
            <a:spAutoFit/>
          </a:bodyPr>
          <a:lstStyle/>
          <a:p>
            <a:r>
              <a:rPr lang="en-US" altLang="ja-JP" sz="1600" dirty="0"/>
              <a:t>[1] https://www.redmine.org/</a:t>
            </a:r>
          </a:p>
        </p:txBody>
      </p:sp>
      <p:sp>
        <p:nvSpPr>
          <p:cNvPr id="4" name="スライド番号プレースホルダー 3">
            <a:extLst>
              <a:ext uri="{FF2B5EF4-FFF2-40B4-BE49-F238E27FC236}">
                <a16:creationId xmlns:a16="http://schemas.microsoft.com/office/drawing/2014/main" id="{17EAF31A-B19F-08ED-C827-DF06D8D42BDD}"/>
              </a:ext>
            </a:extLst>
          </p:cNvPr>
          <p:cNvSpPr>
            <a:spLocks noGrp="1"/>
          </p:cNvSpPr>
          <p:nvPr>
            <p:ph type="sldNum" sz="quarter" idx="12"/>
          </p:nvPr>
        </p:nvSpPr>
        <p:spPr/>
        <p:txBody>
          <a:bodyPr/>
          <a:lstStyle/>
          <a:p>
            <a:fld id="{551EBEEC-6B4F-46BB-A9ED-1DC96FDC3EDD}" type="slidenum">
              <a:rPr kumimoji="1" lang="ja-JP" altLang="en-US" smtClean="0"/>
              <a:t>2</a:t>
            </a:fld>
            <a:endParaRPr kumimoji="1" lang="ja-JP" altLang="en-US"/>
          </a:p>
        </p:txBody>
      </p:sp>
    </p:spTree>
    <p:extLst>
      <p:ext uri="{BB962C8B-B14F-4D97-AF65-F5344CB8AC3E}">
        <p14:creationId xmlns:p14="http://schemas.microsoft.com/office/powerpoint/2010/main" val="2727642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C02683-1F2A-FE40-5635-70FB48E619F6}"/>
              </a:ext>
            </a:extLst>
          </p:cNvPr>
          <p:cNvSpPr>
            <a:spLocks noGrp="1"/>
          </p:cNvSpPr>
          <p:nvPr>
            <p:ph type="title"/>
          </p:nvPr>
        </p:nvSpPr>
        <p:spPr/>
        <p:txBody>
          <a:bodyPr/>
          <a:lstStyle/>
          <a:p>
            <a:r>
              <a:rPr kumimoji="1" lang="ja-JP" altLang="en-US" dirty="0"/>
              <a:t>手法の適応例　概要</a:t>
            </a:r>
          </a:p>
        </p:txBody>
      </p:sp>
      <p:sp>
        <p:nvSpPr>
          <p:cNvPr id="3" name="コンテンツ プレースホルダー 2">
            <a:extLst>
              <a:ext uri="{FF2B5EF4-FFF2-40B4-BE49-F238E27FC236}">
                <a16:creationId xmlns:a16="http://schemas.microsoft.com/office/drawing/2014/main" id="{75C033C9-039D-AFCE-65CF-864509AF9FEB}"/>
              </a:ext>
            </a:extLst>
          </p:cNvPr>
          <p:cNvSpPr>
            <a:spLocks noGrp="1"/>
          </p:cNvSpPr>
          <p:nvPr>
            <p:ph idx="1"/>
          </p:nvPr>
        </p:nvSpPr>
        <p:spPr/>
        <p:txBody>
          <a:bodyPr/>
          <a:lstStyle/>
          <a:p>
            <a:r>
              <a:rPr kumimoji="1" lang="ja-JP" altLang="en-US" dirty="0"/>
              <a:t>依存関係問題例</a:t>
            </a:r>
            <a:r>
              <a:rPr kumimoji="1" lang="en-US" altLang="ja-JP" sz="2000" dirty="0"/>
              <a:t>[4]</a:t>
            </a:r>
            <a:r>
              <a:rPr kumimoji="1" lang="ja-JP" altLang="en-US" dirty="0"/>
              <a:t>に対して提案手法を適応し、</a:t>
            </a:r>
            <a:r>
              <a:rPr kumimoji="1" lang="en-US" altLang="ja-JP" dirty="0"/>
              <a:t>Redmine</a:t>
            </a:r>
            <a:r>
              <a:rPr kumimoji="1" lang="ja-JP" altLang="en-US" dirty="0"/>
              <a:t>と</a:t>
            </a:r>
            <a:br>
              <a:rPr kumimoji="1" lang="en-US" altLang="ja-JP" dirty="0"/>
            </a:br>
            <a:r>
              <a:rPr kumimoji="1" lang="ja-JP" altLang="en-US" dirty="0"/>
              <a:t>プラグインの実行をテスト</a:t>
            </a:r>
            <a:endParaRPr kumimoji="1" lang="en-US" altLang="ja-JP" dirty="0"/>
          </a:p>
          <a:p>
            <a:pPr marL="0" indent="0">
              <a:buNone/>
            </a:pPr>
            <a:r>
              <a:rPr lang="ja-JP" altLang="en-US" dirty="0"/>
              <a:t>利用データセット</a:t>
            </a:r>
            <a:endParaRPr lang="en-US" altLang="ja-JP" dirty="0"/>
          </a:p>
          <a:p>
            <a:pPr lvl="1"/>
            <a:r>
              <a:rPr lang="en-US" altLang="ja-JP" dirty="0"/>
              <a:t>Redmine4.0</a:t>
            </a:r>
            <a:endParaRPr kumimoji="1" lang="en-US" altLang="ja-JP" dirty="0"/>
          </a:p>
          <a:p>
            <a:pPr lvl="1"/>
            <a:r>
              <a:rPr lang="en-US" altLang="ja-JP" dirty="0"/>
              <a:t>redmine_hourglass1.1.0</a:t>
            </a:r>
          </a:p>
          <a:p>
            <a:pPr lvl="1"/>
            <a:r>
              <a:rPr lang="ja-JP" altLang="en-US" dirty="0"/>
              <a:t>依存関係のある計</a:t>
            </a:r>
            <a:r>
              <a:rPr lang="en-US" altLang="ja-JP" dirty="0"/>
              <a:t>171</a:t>
            </a:r>
            <a:r>
              <a:rPr lang="ja-JP" altLang="en-US" dirty="0"/>
              <a:t>のライブラリ</a:t>
            </a:r>
            <a:endParaRPr lang="en-US" altLang="ja-JP" dirty="0"/>
          </a:p>
          <a:p>
            <a:pPr marL="0" indent="0">
              <a:buNone/>
            </a:pPr>
            <a:r>
              <a:rPr kumimoji="1" lang="ja-JP" altLang="en-US" dirty="0"/>
              <a:t>検証手順</a:t>
            </a:r>
            <a:endParaRPr kumimoji="1" lang="en-US" altLang="ja-JP" dirty="0"/>
          </a:p>
          <a:p>
            <a:pPr marL="382950" indent="-342900"/>
            <a:r>
              <a:rPr kumimoji="1" lang="ja-JP" altLang="en-US" sz="2400" dirty="0"/>
              <a:t>１．手法による出力結果に基づいてライブラリをインストール</a:t>
            </a:r>
            <a:endParaRPr lang="en-US" altLang="ja-JP" sz="2400" dirty="0"/>
          </a:p>
          <a:p>
            <a:pPr marL="382950" indent="-342900"/>
            <a:r>
              <a:rPr kumimoji="1" lang="ja-JP" altLang="en-US" sz="2400" dirty="0"/>
              <a:t>２．</a:t>
            </a:r>
            <a:r>
              <a:rPr lang="en-US" altLang="ja-JP" sz="2400" dirty="0" err="1"/>
              <a:t>r</a:t>
            </a:r>
            <a:r>
              <a:rPr kumimoji="1" lang="en-US" altLang="ja-JP" sz="2400" dirty="0" err="1"/>
              <a:t>edmine</a:t>
            </a:r>
            <a:r>
              <a:rPr kumimoji="1" lang="ja-JP" altLang="en-US" sz="2400" dirty="0"/>
              <a:t>と</a:t>
            </a:r>
            <a:r>
              <a:rPr kumimoji="1" lang="en-US" altLang="ja-JP" sz="2400" dirty="0" err="1"/>
              <a:t>redmine</a:t>
            </a:r>
            <a:r>
              <a:rPr lang="en-US" altLang="ja-JP" sz="2400" dirty="0" err="1"/>
              <a:t>_hourglass</a:t>
            </a:r>
            <a:r>
              <a:rPr lang="ja-JP" altLang="en-US" sz="2400" dirty="0"/>
              <a:t>の実行をテスト</a:t>
            </a:r>
            <a:endParaRPr lang="en-US" altLang="ja-JP" sz="2400" dirty="0"/>
          </a:p>
          <a:p>
            <a:endParaRPr kumimoji="1" lang="ja-JP" altLang="en-US" dirty="0"/>
          </a:p>
        </p:txBody>
      </p:sp>
      <p:sp>
        <p:nvSpPr>
          <p:cNvPr id="5" name="スライド番号プレースホルダー 4">
            <a:extLst>
              <a:ext uri="{FF2B5EF4-FFF2-40B4-BE49-F238E27FC236}">
                <a16:creationId xmlns:a16="http://schemas.microsoft.com/office/drawing/2014/main" id="{3D53F242-C170-DE8A-7AAF-91DF9FC20E02}"/>
              </a:ext>
            </a:extLst>
          </p:cNvPr>
          <p:cNvSpPr>
            <a:spLocks noGrp="1"/>
          </p:cNvSpPr>
          <p:nvPr>
            <p:ph type="sldNum" sz="quarter" idx="12"/>
          </p:nvPr>
        </p:nvSpPr>
        <p:spPr/>
        <p:txBody>
          <a:bodyPr/>
          <a:lstStyle/>
          <a:p>
            <a:fld id="{551EBEEC-6B4F-46BB-A9ED-1DC96FDC3EDD}" type="slidenum">
              <a:rPr kumimoji="1" lang="ja-JP" altLang="en-US" smtClean="0"/>
              <a:t>29</a:t>
            </a:fld>
            <a:endParaRPr kumimoji="1" lang="ja-JP" altLang="en-US"/>
          </a:p>
        </p:txBody>
      </p:sp>
    </p:spTree>
    <p:extLst>
      <p:ext uri="{BB962C8B-B14F-4D97-AF65-F5344CB8AC3E}">
        <p14:creationId xmlns:p14="http://schemas.microsoft.com/office/powerpoint/2010/main" val="11812215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BF17A8-43CE-A130-ECF0-F3E9F5F55403}"/>
              </a:ext>
            </a:extLst>
          </p:cNvPr>
          <p:cNvSpPr>
            <a:spLocks noGrp="1"/>
          </p:cNvSpPr>
          <p:nvPr>
            <p:ph type="title"/>
          </p:nvPr>
        </p:nvSpPr>
        <p:spPr/>
        <p:txBody>
          <a:bodyPr/>
          <a:lstStyle/>
          <a:p>
            <a:r>
              <a:rPr kumimoji="1" lang="ja-JP" altLang="en-US" dirty="0"/>
              <a:t>手法の適応例　出力結果</a:t>
            </a:r>
          </a:p>
        </p:txBody>
      </p:sp>
      <p:sp>
        <p:nvSpPr>
          <p:cNvPr id="4" name="正方形/長方形 3">
            <a:extLst>
              <a:ext uri="{FF2B5EF4-FFF2-40B4-BE49-F238E27FC236}">
                <a16:creationId xmlns:a16="http://schemas.microsoft.com/office/drawing/2014/main" id="{82EA18B4-173B-3525-77B2-6757BBCFEF7B}"/>
              </a:ext>
            </a:extLst>
          </p:cNvPr>
          <p:cNvSpPr/>
          <p:nvPr/>
        </p:nvSpPr>
        <p:spPr>
          <a:xfrm>
            <a:off x="1480753" y="1877749"/>
            <a:ext cx="3561328" cy="958302"/>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lang="en-US" altLang="ja-JP" sz="2400" dirty="0"/>
              <a:t>r</a:t>
            </a:r>
            <a:r>
              <a:rPr kumimoji="1" lang="en-US" altLang="ja-JP" sz="2400" dirty="0"/>
              <a:t>edmine4.0,</a:t>
            </a:r>
          </a:p>
          <a:p>
            <a:r>
              <a:rPr lang="en-US" altLang="ja-JP" sz="2400" dirty="0"/>
              <a:t>redmine_hourglass1.1.0</a:t>
            </a:r>
            <a:endParaRPr kumimoji="1" lang="ja-JP" altLang="en-US" sz="2400" dirty="0"/>
          </a:p>
        </p:txBody>
      </p:sp>
      <p:sp>
        <p:nvSpPr>
          <p:cNvPr id="5" name="テキスト ボックス 4">
            <a:extLst>
              <a:ext uri="{FF2B5EF4-FFF2-40B4-BE49-F238E27FC236}">
                <a16:creationId xmlns:a16="http://schemas.microsoft.com/office/drawing/2014/main" id="{57245D42-EC16-67AA-66DF-B82B7EAAECCB}"/>
              </a:ext>
            </a:extLst>
          </p:cNvPr>
          <p:cNvSpPr txBox="1"/>
          <p:nvPr/>
        </p:nvSpPr>
        <p:spPr>
          <a:xfrm>
            <a:off x="1702077" y="1416084"/>
            <a:ext cx="3118679" cy="523220"/>
          </a:xfrm>
          <a:prstGeom prst="rect">
            <a:avLst/>
          </a:prstGeom>
          <a:noFill/>
        </p:spPr>
        <p:txBody>
          <a:bodyPr wrap="square">
            <a:spAutoFit/>
          </a:bodyPr>
          <a:lstStyle/>
          <a:p>
            <a:pPr algn="ctr"/>
            <a:r>
              <a:rPr lang="ja-JP" altLang="en-US" sz="2800" dirty="0"/>
              <a:t>プラグインリスト</a:t>
            </a:r>
          </a:p>
        </p:txBody>
      </p:sp>
      <p:sp>
        <p:nvSpPr>
          <p:cNvPr id="6" name="正方形/長方形 5">
            <a:extLst>
              <a:ext uri="{FF2B5EF4-FFF2-40B4-BE49-F238E27FC236}">
                <a16:creationId xmlns:a16="http://schemas.microsoft.com/office/drawing/2014/main" id="{CE48CBB9-977D-B493-8555-E0EDA08A5C63}"/>
              </a:ext>
            </a:extLst>
          </p:cNvPr>
          <p:cNvSpPr/>
          <p:nvPr/>
        </p:nvSpPr>
        <p:spPr>
          <a:xfrm>
            <a:off x="6423599" y="1877749"/>
            <a:ext cx="4184032" cy="3660031"/>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2400" dirty="0"/>
              <a:t>listen0.4.6,</a:t>
            </a:r>
          </a:p>
          <a:p>
            <a:r>
              <a:rPr kumimoji="1" lang="en-US" altLang="ja-JP" sz="2400" dirty="0"/>
              <a:t>rb-inotify0.10.1,</a:t>
            </a:r>
          </a:p>
          <a:p>
            <a:r>
              <a:rPr kumimoji="1" lang="en-US" altLang="ja-JP" sz="2400" dirty="0"/>
              <a:t>rb-fsevent0.11.2,</a:t>
            </a:r>
          </a:p>
          <a:p>
            <a:r>
              <a:rPr kumimoji="1" lang="en-US" altLang="ja-JP" sz="2400" dirty="0"/>
              <a:t>deckar01-task_list3.0.alpha2,</a:t>
            </a:r>
          </a:p>
          <a:p>
            <a:r>
              <a:rPr kumimoji="1" lang="en-US" altLang="ja-JP" sz="2400" dirty="0"/>
              <a:t>sanitize5.2.3,</a:t>
            </a:r>
          </a:p>
          <a:p>
            <a:r>
              <a:rPr lang="ja-JP" altLang="en-US" sz="2400" dirty="0"/>
              <a:t>・・・</a:t>
            </a:r>
            <a:endParaRPr kumimoji="1" lang="en-US" altLang="ja-JP" sz="2400" dirty="0"/>
          </a:p>
          <a:p>
            <a:r>
              <a:rPr kumimoji="1" lang="en-US" altLang="ja-JP" sz="2400" dirty="0"/>
              <a:t>i18n0.9.5,</a:t>
            </a:r>
          </a:p>
          <a:p>
            <a:r>
              <a:rPr kumimoji="1" lang="ja-JP" altLang="en-US" sz="2400" dirty="0"/>
              <a:t>・・・</a:t>
            </a:r>
            <a:endParaRPr kumimoji="1" lang="en-US" altLang="ja-JP" sz="2400" dirty="0"/>
          </a:p>
          <a:p>
            <a:r>
              <a:rPr kumimoji="1" lang="en-US" altLang="ja-JP" sz="2400" dirty="0"/>
              <a:t>faker0.9.5,</a:t>
            </a:r>
          </a:p>
          <a:p>
            <a:r>
              <a:rPr lang="ja-JP" altLang="en-US" sz="2400" dirty="0"/>
              <a:t>・・・</a:t>
            </a:r>
            <a:endParaRPr kumimoji="1" lang="en-US" altLang="ja-JP" sz="2400" dirty="0"/>
          </a:p>
        </p:txBody>
      </p:sp>
      <p:sp>
        <p:nvSpPr>
          <p:cNvPr id="7" name="テキスト ボックス 6">
            <a:extLst>
              <a:ext uri="{FF2B5EF4-FFF2-40B4-BE49-F238E27FC236}">
                <a16:creationId xmlns:a16="http://schemas.microsoft.com/office/drawing/2014/main" id="{2983308A-CD15-29B8-7AC4-63B39F48243A}"/>
              </a:ext>
            </a:extLst>
          </p:cNvPr>
          <p:cNvSpPr txBox="1"/>
          <p:nvPr/>
        </p:nvSpPr>
        <p:spPr>
          <a:xfrm>
            <a:off x="5793503" y="1354529"/>
            <a:ext cx="5444224" cy="523220"/>
          </a:xfrm>
          <a:prstGeom prst="rect">
            <a:avLst/>
          </a:prstGeom>
          <a:noFill/>
        </p:spPr>
        <p:txBody>
          <a:bodyPr wrap="square">
            <a:spAutoFit/>
          </a:bodyPr>
          <a:lstStyle/>
          <a:p>
            <a:pPr algn="ctr"/>
            <a:r>
              <a:rPr lang="ja-JP" altLang="en-US" sz="2800" dirty="0"/>
              <a:t>ソフトウェアバージョンリスト</a:t>
            </a:r>
            <a:endParaRPr lang="en-US" altLang="ja-JP" sz="2800" dirty="0"/>
          </a:p>
        </p:txBody>
      </p:sp>
      <p:sp>
        <p:nvSpPr>
          <p:cNvPr id="8" name="テキスト ボックス 7">
            <a:extLst>
              <a:ext uri="{FF2B5EF4-FFF2-40B4-BE49-F238E27FC236}">
                <a16:creationId xmlns:a16="http://schemas.microsoft.com/office/drawing/2014/main" id="{65FFD71C-34AF-BA0A-F5EB-16F1DAAABB27}"/>
              </a:ext>
            </a:extLst>
          </p:cNvPr>
          <p:cNvSpPr txBox="1"/>
          <p:nvPr/>
        </p:nvSpPr>
        <p:spPr>
          <a:xfrm>
            <a:off x="6852294" y="5677169"/>
            <a:ext cx="3326642" cy="523220"/>
          </a:xfrm>
          <a:prstGeom prst="rect">
            <a:avLst/>
          </a:prstGeom>
          <a:noFill/>
        </p:spPr>
        <p:txBody>
          <a:bodyPr wrap="square">
            <a:spAutoFit/>
          </a:bodyPr>
          <a:lstStyle/>
          <a:p>
            <a:pPr algn="ctr"/>
            <a:r>
              <a:rPr lang="ja-JP" altLang="en-US" sz="2800" dirty="0"/>
              <a:t>互換性評価値平均</a:t>
            </a:r>
          </a:p>
        </p:txBody>
      </p:sp>
      <p:sp>
        <p:nvSpPr>
          <p:cNvPr id="9" name="テキスト ボックス 8">
            <a:extLst>
              <a:ext uri="{FF2B5EF4-FFF2-40B4-BE49-F238E27FC236}">
                <a16:creationId xmlns:a16="http://schemas.microsoft.com/office/drawing/2014/main" id="{B5044E3C-21F4-CC46-DA20-EF10505DA0A6}"/>
              </a:ext>
            </a:extLst>
          </p:cNvPr>
          <p:cNvSpPr txBox="1"/>
          <p:nvPr/>
        </p:nvSpPr>
        <p:spPr>
          <a:xfrm>
            <a:off x="8108529" y="6162864"/>
            <a:ext cx="845103" cy="523220"/>
          </a:xfrm>
          <a:prstGeom prst="rect">
            <a:avLst/>
          </a:prstGeom>
          <a:noFill/>
        </p:spPr>
        <p:txBody>
          <a:bodyPr wrap="none" rtlCol="0">
            <a:spAutoFit/>
          </a:bodyPr>
          <a:lstStyle/>
          <a:p>
            <a:r>
              <a:rPr kumimoji="1" lang="en-US" altLang="ja-JP" sz="2800" dirty="0"/>
              <a:t>0.87</a:t>
            </a:r>
            <a:endParaRPr kumimoji="1" lang="ja-JP" altLang="en-US" sz="2800" dirty="0"/>
          </a:p>
        </p:txBody>
      </p:sp>
      <p:sp>
        <p:nvSpPr>
          <p:cNvPr id="10" name="スライド番号プレースホルダー 9">
            <a:extLst>
              <a:ext uri="{FF2B5EF4-FFF2-40B4-BE49-F238E27FC236}">
                <a16:creationId xmlns:a16="http://schemas.microsoft.com/office/drawing/2014/main" id="{3040C4A0-B81C-EF04-9F6E-F5ECB1AF7E78}"/>
              </a:ext>
            </a:extLst>
          </p:cNvPr>
          <p:cNvSpPr>
            <a:spLocks noGrp="1"/>
          </p:cNvSpPr>
          <p:nvPr>
            <p:ph type="sldNum" sz="quarter" idx="12"/>
          </p:nvPr>
        </p:nvSpPr>
        <p:spPr/>
        <p:txBody>
          <a:bodyPr/>
          <a:lstStyle/>
          <a:p>
            <a:fld id="{551EBEEC-6B4F-46BB-A9ED-1DC96FDC3EDD}" type="slidenum">
              <a:rPr kumimoji="1" lang="ja-JP" altLang="en-US" smtClean="0"/>
              <a:t>30</a:t>
            </a:fld>
            <a:endParaRPr kumimoji="1" lang="ja-JP" altLang="en-US"/>
          </a:p>
        </p:txBody>
      </p:sp>
    </p:spTree>
    <p:extLst>
      <p:ext uri="{BB962C8B-B14F-4D97-AF65-F5344CB8AC3E}">
        <p14:creationId xmlns:p14="http://schemas.microsoft.com/office/powerpoint/2010/main" val="3659167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8F44C8-150E-7B72-645A-126745B896FF}"/>
              </a:ext>
            </a:extLst>
          </p:cNvPr>
          <p:cNvSpPr>
            <a:spLocks noGrp="1"/>
          </p:cNvSpPr>
          <p:nvPr>
            <p:ph type="title"/>
          </p:nvPr>
        </p:nvSpPr>
        <p:spPr/>
        <p:txBody>
          <a:bodyPr/>
          <a:lstStyle/>
          <a:p>
            <a:r>
              <a:rPr kumimoji="1" lang="ja-JP" altLang="en-US" dirty="0"/>
              <a:t>手法の適応例　適応結果</a:t>
            </a:r>
          </a:p>
        </p:txBody>
      </p:sp>
      <p:sp>
        <p:nvSpPr>
          <p:cNvPr id="3" name="コンテンツ プレースホルダー 2">
            <a:extLst>
              <a:ext uri="{FF2B5EF4-FFF2-40B4-BE49-F238E27FC236}">
                <a16:creationId xmlns:a16="http://schemas.microsoft.com/office/drawing/2014/main" id="{8E41F697-3477-CD61-6883-DF8A0AAB634C}"/>
              </a:ext>
            </a:extLst>
          </p:cNvPr>
          <p:cNvSpPr>
            <a:spLocks noGrp="1"/>
          </p:cNvSpPr>
          <p:nvPr>
            <p:ph idx="1"/>
          </p:nvPr>
        </p:nvSpPr>
        <p:spPr/>
        <p:txBody>
          <a:bodyPr/>
          <a:lstStyle/>
          <a:p>
            <a:pPr marL="0" indent="0">
              <a:buNone/>
            </a:pPr>
            <a:r>
              <a:rPr kumimoji="1" lang="ja-JP" altLang="en-US" dirty="0"/>
              <a:t>検証結果</a:t>
            </a:r>
            <a:endParaRPr kumimoji="1" lang="en-US" altLang="ja-JP" dirty="0"/>
          </a:p>
          <a:p>
            <a:pPr marL="400050" lvl="1" indent="0">
              <a:buNone/>
            </a:pPr>
            <a:r>
              <a:rPr lang="en-US" altLang="ja-JP" dirty="0">
                <a:latin typeface="+mn-lt"/>
              </a:rPr>
              <a:t>Redmine</a:t>
            </a:r>
            <a:r>
              <a:rPr lang="ja-JP" altLang="en-US" dirty="0"/>
              <a:t>の実行中にエラーが発生</a:t>
            </a:r>
            <a:endParaRPr lang="en-US" altLang="ja-JP" dirty="0"/>
          </a:p>
          <a:p>
            <a:pPr marL="0" indent="0">
              <a:buNone/>
            </a:pPr>
            <a:r>
              <a:rPr lang="ja-JP" altLang="en-US" dirty="0"/>
              <a:t>エラー原因</a:t>
            </a:r>
            <a:endParaRPr lang="en-US" altLang="ja-JP" dirty="0"/>
          </a:p>
          <a:p>
            <a:pPr marL="457200" lvl="1" indent="0">
              <a:buNone/>
            </a:pPr>
            <a:r>
              <a:rPr lang="en-US" altLang="ja-JP" dirty="0" err="1">
                <a:latin typeface="+mn-lt"/>
              </a:rPr>
              <a:t>railties</a:t>
            </a:r>
            <a:r>
              <a:rPr lang="ja-JP" altLang="en-US" dirty="0"/>
              <a:t>ライブラリが依存する</a:t>
            </a:r>
            <a:r>
              <a:rPr lang="en-US" altLang="ja-JP" dirty="0" err="1">
                <a:latin typeface="+mn-lt"/>
              </a:rPr>
              <a:t>activesupport</a:t>
            </a:r>
            <a:r>
              <a:rPr lang="ja-JP" altLang="en-US" dirty="0"/>
              <a:t>ライブラリ中の</a:t>
            </a:r>
            <a:br>
              <a:rPr lang="en-US" altLang="ja-JP" dirty="0"/>
            </a:br>
            <a:r>
              <a:rPr lang="en-US" altLang="ja-JP" dirty="0" err="1">
                <a:latin typeface="+mn-lt"/>
              </a:rPr>
              <a:t>transform_values</a:t>
            </a:r>
            <a:r>
              <a:rPr lang="en-US" altLang="ja-JP" dirty="0">
                <a:latin typeface="+mn-lt"/>
              </a:rPr>
              <a:t> API</a:t>
            </a:r>
            <a:r>
              <a:rPr lang="ja-JP" altLang="en-US" dirty="0"/>
              <a:t>欠損</a:t>
            </a:r>
            <a:endParaRPr lang="en-US" altLang="ja-JP" dirty="0"/>
          </a:p>
          <a:p>
            <a:pPr marL="0" indent="0">
              <a:buNone/>
            </a:pPr>
            <a:r>
              <a:rPr lang="ja-JP" altLang="en-US" dirty="0"/>
              <a:t>エラー原因分析</a:t>
            </a:r>
            <a:endParaRPr lang="en-US" altLang="ja-JP" dirty="0"/>
          </a:p>
          <a:p>
            <a:pPr marL="457200" lvl="1" indent="0">
              <a:buNone/>
            </a:pPr>
            <a:r>
              <a:rPr lang="ja-JP" altLang="en-US" dirty="0"/>
              <a:t>提案手法ではアプリケーションの実行経路を考慮せず、</a:t>
            </a:r>
            <a:br>
              <a:rPr lang="en-US" altLang="ja-JP" dirty="0"/>
            </a:br>
            <a:r>
              <a:rPr lang="ja-JP" altLang="en-US" dirty="0"/>
              <a:t>満たされる依存先ライブラリ</a:t>
            </a:r>
            <a:r>
              <a:rPr lang="en-US" altLang="ja-JP" dirty="0"/>
              <a:t>API</a:t>
            </a:r>
            <a:r>
              <a:rPr lang="ja-JP" altLang="en-US" dirty="0"/>
              <a:t>の総数のみで互換性を評価</a:t>
            </a:r>
            <a:br>
              <a:rPr lang="en-US" altLang="ja-JP" dirty="0"/>
            </a:br>
            <a:endParaRPr kumimoji="1" lang="ja-JP" altLang="en-US" dirty="0"/>
          </a:p>
        </p:txBody>
      </p:sp>
      <p:sp>
        <p:nvSpPr>
          <p:cNvPr id="5" name="スライド番号プレースホルダー 4">
            <a:extLst>
              <a:ext uri="{FF2B5EF4-FFF2-40B4-BE49-F238E27FC236}">
                <a16:creationId xmlns:a16="http://schemas.microsoft.com/office/drawing/2014/main" id="{1675D9A5-ACEA-47A0-6A81-6D779FAC5738}"/>
              </a:ext>
            </a:extLst>
          </p:cNvPr>
          <p:cNvSpPr>
            <a:spLocks noGrp="1"/>
          </p:cNvSpPr>
          <p:nvPr>
            <p:ph type="sldNum" sz="quarter" idx="12"/>
          </p:nvPr>
        </p:nvSpPr>
        <p:spPr/>
        <p:txBody>
          <a:bodyPr/>
          <a:lstStyle/>
          <a:p>
            <a:fld id="{551EBEEC-6B4F-46BB-A9ED-1DC96FDC3EDD}" type="slidenum">
              <a:rPr kumimoji="1" lang="ja-JP" altLang="en-US" smtClean="0"/>
              <a:t>31</a:t>
            </a:fld>
            <a:endParaRPr kumimoji="1" lang="ja-JP" altLang="en-US"/>
          </a:p>
        </p:txBody>
      </p:sp>
    </p:spTree>
    <p:extLst>
      <p:ext uri="{BB962C8B-B14F-4D97-AF65-F5344CB8AC3E}">
        <p14:creationId xmlns:p14="http://schemas.microsoft.com/office/powerpoint/2010/main" val="27808460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70A849-17DA-72EB-91B7-8A43A90F8A74}"/>
              </a:ext>
            </a:extLst>
          </p:cNvPr>
          <p:cNvSpPr>
            <a:spLocks noGrp="1"/>
          </p:cNvSpPr>
          <p:nvPr>
            <p:ph type="title"/>
          </p:nvPr>
        </p:nvSpPr>
        <p:spPr/>
        <p:txBody>
          <a:bodyPr/>
          <a:lstStyle/>
          <a:p>
            <a:r>
              <a:rPr lang="ja-JP" altLang="en-US" dirty="0"/>
              <a:t>まとめと今後の課題</a:t>
            </a:r>
            <a:endParaRPr kumimoji="1" lang="ja-JP" altLang="en-US" dirty="0"/>
          </a:p>
        </p:txBody>
      </p:sp>
      <p:sp>
        <p:nvSpPr>
          <p:cNvPr id="3" name="コンテンツ プレースホルダー 2">
            <a:extLst>
              <a:ext uri="{FF2B5EF4-FFF2-40B4-BE49-F238E27FC236}">
                <a16:creationId xmlns:a16="http://schemas.microsoft.com/office/drawing/2014/main" id="{79F84ECF-901F-ED6D-6FD4-FBC72E8E3830}"/>
              </a:ext>
            </a:extLst>
          </p:cNvPr>
          <p:cNvSpPr>
            <a:spLocks noGrp="1"/>
          </p:cNvSpPr>
          <p:nvPr>
            <p:ph idx="1"/>
          </p:nvPr>
        </p:nvSpPr>
        <p:spPr/>
        <p:txBody>
          <a:bodyPr/>
          <a:lstStyle/>
          <a:p>
            <a:pPr>
              <a:buNone/>
            </a:pPr>
            <a:r>
              <a:rPr kumimoji="1" lang="ja-JP" altLang="en-US" dirty="0"/>
              <a:t>まとめ</a:t>
            </a:r>
            <a:endParaRPr kumimoji="1" lang="en-US" altLang="ja-JP" dirty="0"/>
          </a:p>
          <a:p>
            <a:pPr lvl="1"/>
            <a:r>
              <a:rPr kumimoji="1" lang="en-US" altLang="ja-JP" dirty="0"/>
              <a:t>Redmine</a:t>
            </a:r>
            <a:r>
              <a:rPr kumimoji="1" lang="ja-JP" altLang="en-US" dirty="0"/>
              <a:t>依存関係問題を解決する手法の考案</a:t>
            </a:r>
            <a:endParaRPr kumimoji="1" lang="en-US" altLang="ja-JP" dirty="0"/>
          </a:p>
          <a:p>
            <a:pPr lvl="1"/>
            <a:r>
              <a:rPr lang="ja-JP" altLang="en-US" dirty="0"/>
              <a:t>実例を用いた手法の評価</a:t>
            </a:r>
            <a:endParaRPr lang="en-US" altLang="ja-JP" dirty="0"/>
          </a:p>
          <a:p>
            <a:pPr lvl="2"/>
            <a:r>
              <a:rPr kumimoji="1" lang="ja-JP" altLang="en-US" dirty="0"/>
              <a:t>依存先ライブラリの</a:t>
            </a:r>
            <a:r>
              <a:rPr kumimoji="1" lang="en-US" altLang="ja-JP" dirty="0"/>
              <a:t>API</a:t>
            </a:r>
            <a:r>
              <a:rPr kumimoji="1" lang="ja-JP" altLang="en-US" dirty="0"/>
              <a:t>不足による実行エラーの発生</a:t>
            </a:r>
            <a:endParaRPr lang="en-US" altLang="ja-JP" dirty="0"/>
          </a:p>
          <a:p>
            <a:pPr lvl="2"/>
            <a:endParaRPr kumimoji="1" lang="en-US" altLang="ja-JP" dirty="0"/>
          </a:p>
          <a:p>
            <a:pPr marL="0" indent="0">
              <a:buNone/>
            </a:pPr>
            <a:r>
              <a:rPr kumimoji="1" lang="ja-JP" altLang="en-US" dirty="0"/>
              <a:t>今後の課題</a:t>
            </a:r>
            <a:endParaRPr kumimoji="1" lang="en-US" altLang="ja-JP" dirty="0"/>
          </a:p>
          <a:p>
            <a:pPr lvl="1">
              <a:buNone/>
            </a:pPr>
            <a:r>
              <a:rPr lang="ja-JP" altLang="en-US" dirty="0"/>
              <a:t>より適切な互換性評価を行うための</a:t>
            </a:r>
            <a:r>
              <a:rPr kumimoji="1" lang="en-US" altLang="ja-JP" dirty="0"/>
              <a:t>API</a:t>
            </a:r>
            <a:r>
              <a:rPr kumimoji="1" lang="ja-JP" altLang="en-US" dirty="0"/>
              <a:t>への重みづけ</a:t>
            </a:r>
            <a:endParaRPr kumimoji="1" lang="en-US" altLang="ja-JP" dirty="0"/>
          </a:p>
          <a:p>
            <a:pPr lvl="2"/>
            <a:r>
              <a:rPr kumimoji="1" lang="ja-JP" altLang="en-US" dirty="0"/>
              <a:t>メソッドへのページランクアルゴリズムの適応</a:t>
            </a:r>
            <a:endParaRPr kumimoji="1" lang="en-US" altLang="ja-JP" dirty="0"/>
          </a:p>
        </p:txBody>
      </p:sp>
      <p:sp>
        <p:nvSpPr>
          <p:cNvPr id="5" name="スライド番号プレースホルダー 4">
            <a:extLst>
              <a:ext uri="{FF2B5EF4-FFF2-40B4-BE49-F238E27FC236}">
                <a16:creationId xmlns:a16="http://schemas.microsoft.com/office/drawing/2014/main" id="{57B80EBB-8236-A712-B3AA-2F8634B72500}"/>
              </a:ext>
            </a:extLst>
          </p:cNvPr>
          <p:cNvSpPr>
            <a:spLocks noGrp="1"/>
          </p:cNvSpPr>
          <p:nvPr>
            <p:ph type="sldNum" sz="quarter" idx="12"/>
          </p:nvPr>
        </p:nvSpPr>
        <p:spPr/>
        <p:txBody>
          <a:bodyPr/>
          <a:lstStyle/>
          <a:p>
            <a:fld id="{551EBEEC-6B4F-46BB-A9ED-1DC96FDC3EDD}" type="slidenum">
              <a:rPr kumimoji="1" lang="ja-JP" altLang="en-US" smtClean="0"/>
              <a:t>32</a:t>
            </a:fld>
            <a:endParaRPr kumimoji="1" lang="ja-JP" altLang="en-US"/>
          </a:p>
        </p:txBody>
      </p:sp>
    </p:spTree>
    <p:extLst>
      <p:ext uri="{BB962C8B-B14F-4D97-AF65-F5344CB8AC3E}">
        <p14:creationId xmlns:p14="http://schemas.microsoft.com/office/powerpoint/2010/main" val="299078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a:extLst>
              <a:ext uri="{FF2B5EF4-FFF2-40B4-BE49-F238E27FC236}">
                <a16:creationId xmlns:a16="http://schemas.microsoft.com/office/drawing/2014/main" id="{709D88AE-23D2-19A6-902E-83F5EC15FBDD}"/>
              </a:ext>
            </a:extLst>
          </p:cNvPr>
          <p:cNvPicPr>
            <a:picLocks noChangeAspect="1"/>
          </p:cNvPicPr>
          <p:nvPr/>
        </p:nvPicPr>
        <p:blipFill rotWithShape="1">
          <a:blip r:embed="rId3"/>
          <a:srcRect r="3815" b="27743"/>
          <a:stretch/>
        </p:blipFill>
        <p:spPr>
          <a:xfrm>
            <a:off x="232544" y="1466124"/>
            <a:ext cx="11726912" cy="4864338"/>
          </a:xfrm>
          <a:prstGeom prst="rect">
            <a:avLst/>
          </a:prstGeom>
        </p:spPr>
      </p:pic>
      <p:sp>
        <p:nvSpPr>
          <p:cNvPr id="2" name="タイトル 1">
            <a:extLst>
              <a:ext uri="{FF2B5EF4-FFF2-40B4-BE49-F238E27FC236}">
                <a16:creationId xmlns:a16="http://schemas.microsoft.com/office/drawing/2014/main" id="{150D8A4D-0B03-CD4E-9345-9545395F5ED6}"/>
              </a:ext>
            </a:extLst>
          </p:cNvPr>
          <p:cNvSpPr>
            <a:spLocks noGrp="1"/>
          </p:cNvSpPr>
          <p:nvPr>
            <p:ph type="title"/>
          </p:nvPr>
        </p:nvSpPr>
        <p:spPr/>
        <p:txBody>
          <a:bodyPr/>
          <a:lstStyle/>
          <a:p>
            <a:r>
              <a:rPr lang="ja-JP" altLang="en-US" dirty="0"/>
              <a:t>プロジェクト管理ソフトウェア</a:t>
            </a:r>
            <a:r>
              <a:rPr lang="en-US" altLang="ja-JP" dirty="0"/>
              <a:t>R</a:t>
            </a:r>
            <a:r>
              <a:rPr kumimoji="1" lang="en-US" altLang="ja-JP" dirty="0"/>
              <a:t>edmine</a:t>
            </a:r>
            <a:r>
              <a:rPr kumimoji="1" lang="ja-JP" altLang="en-US" dirty="0"/>
              <a:t>：プラグイン</a:t>
            </a:r>
          </a:p>
        </p:txBody>
      </p:sp>
      <p:sp>
        <p:nvSpPr>
          <p:cNvPr id="5" name="吹き出し: 四角形 4">
            <a:extLst>
              <a:ext uri="{FF2B5EF4-FFF2-40B4-BE49-F238E27FC236}">
                <a16:creationId xmlns:a16="http://schemas.microsoft.com/office/drawing/2014/main" id="{F8A81749-6993-E83D-D4DF-9A0095CC7F35}"/>
              </a:ext>
            </a:extLst>
          </p:cNvPr>
          <p:cNvSpPr/>
          <p:nvPr/>
        </p:nvSpPr>
        <p:spPr>
          <a:xfrm>
            <a:off x="4654892" y="1986578"/>
            <a:ext cx="4105134" cy="1489175"/>
          </a:xfrm>
          <a:prstGeom prst="wedgeRectCallout">
            <a:avLst>
              <a:gd name="adj1" fmla="val -79579"/>
              <a:gd name="adj2" fmla="val 63849"/>
            </a:avLst>
          </a:prstGeom>
          <a:solidFill>
            <a:srgbClr val="FFFF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7" name="テキスト ボックス 6">
            <a:extLst>
              <a:ext uri="{FF2B5EF4-FFF2-40B4-BE49-F238E27FC236}">
                <a16:creationId xmlns:a16="http://schemas.microsoft.com/office/drawing/2014/main" id="{D38A3962-2725-E14F-9A8F-B4DFF725F038}"/>
              </a:ext>
            </a:extLst>
          </p:cNvPr>
          <p:cNvSpPr txBox="1"/>
          <p:nvPr/>
        </p:nvSpPr>
        <p:spPr>
          <a:xfrm>
            <a:off x="4654892" y="2254111"/>
            <a:ext cx="4105135" cy="954107"/>
          </a:xfrm>
          <a:prstGeom prst="wedgeRectCallout">
            <a:avLst/>
          </a:prstGeom>
          <a:noFill/>
        </p:spPr>
        <p:txBody>
          <a:bodyPr wrap="square" rtlCol="0">
            <a:spAutoFit/>
          </a:bodyPr>
          <a:lstStyle/>
          <a:p>
            <a:r>
              <a:rPr kumimoji="1" lang="ja-JP" altLang="en-US" sz="2800" dirty="0"/>
              <a:t>プラグインにより</a:t>
            </a:r>
            <a:endParaRPr kumimoji="1" lang="en-US" altLang="ja-JP" sz="2800" dirty="0"/>
          </a:p>
          <a:p>
            <a:r>
              <a:rPr lang="ja-JP" altLang="en-US" sz="2800" dirty="0"/>
              <a:t>新たな機能の追加が可能</a:t>
            </a:r>
            <a:endParaRPr kumimoji="1" lang="en-US" altLang="ja-JP" sz="2800" dirty="0"/>
          </a:p>
        </p:txBody>
      </p:sp>
      <p:sp>
        <p:nvSpPr>
          <p:cNvPr id="19" name="テキスト ボックス 18">
            <a:extLst>
              <a:ext uri="{FF2B5EF4-FFF2-40B4-BE49-F238E27FC236}">
                <a16:creationId xmlns:a16="http://schemas.microsoft.com/office/drawing/2014/main" id="{FDC8AC62-457C-9960-76B9-B49AF43199FD}"/>
              </a:ext>
            </a:extLst>
          </p:cNvPr>
          <p:cNvSpPr txBox="1"/>
          <p:nvPr/>
        </p:nvSpPr>
        <p:spPr>
          <a:xfrm>
            <a:off x="-28713" y="6288610"/>
            <a:ext cx="12012707" cy="584775"/>
          </a:xfrm>
          <a:prstGeom prst="rect">
            <a:avLst/>
          </a:prstGeom>
          <a:noFill/>
        </p:spPr>
        <p:txBody>
          <a:bodyPr wrap="square">
            <a:spAutoFit/>
          </a:bodyPr>
          <a:lstStyle/>
          <a:p>
            <a:r>
              <a:rPr lang="en-US" altLang="ja-JP" sz="1600" dirty="0"/>
              <a:t>[2] https://github.com/alphanodes/additionals</a:t>
            </a:r>
          </a:p>
          <a:p>
            <a:r>
              <a:rPr lang="en-US" altLang="ja-JP" sz="1600" dirty="0"/>
              <a:t>[3] https://github.com/HugoHasenbein/redmine_more_previews</a:t>
            </a:r>
          </a:p>
        </p:txBody>
      </p:sp>
      <p:sp>
        <p:nvSpPr>
          <p:cNvPr id="4" name="スライド番号プレースホルダー 3">
            <a:extLst>
              <a:ext uri="{FF2B5EF4-FFF2-40B4-BE49-F238E27FC236}">
                <a16:creationId xmlns:a16="http://schemas.microsoft.com/office/drawing/2014/main" id="{C3B06E3A-B554-358F-635E-5D3A228B5114}"/>
              </a:ext>
            </a:extLst>
          </p:cNvPr>
          <p:cNvSpPr>
            <a:spLocks noGrp="1"/>
          </p:cNvSpPr>
          <p:nvPr>
            <p:ph type="sldNum" sz="quarter" idx="12"/>
          </p:nvPr>
        </p:nvSpPr>
        <p:spPr/>
        <p:txBody>
          <a:bodyPr/>
          <a:lstStyle/>
          <a:p>
            <a:fld id="{551EBEEC-6B4F-46BB-A9ED-1DC96FDC3EDD}" type="slidenum">
              <a:rPr kumimoji="1" lang="ja-JP" altLang="en-US" smtClean="0"/>
              <a:t>3</a:t>
            </a:fld>
            <a:endParaRPr kumimoji="1" lang="ja-JP" altLang="en-US"/>
          </a:p>
        </p:txBody>
      </p:sp>
    </p:spTree>
    <p:extLst>
      <p:ext uri="{BB962C8B-B14F-4D97-AF65-F5344CB8AC3E}">
        <p14:creationId xmlns:p14="http://schemas.microsoft.com/office/powerpoint/2010/main" val="105745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4F4E8C-B5A3-9AAC-0133-64B8EF946FE1}"/>
              </a:ext>
            </a:extLst>
          </p:cNvPr>
          <p:cNvSpPr>
            <a:spLocks noGrp="1"/>
          </p:cNvSpPr>
          <p:nvPr>
            <p:ph type="title"/>
          </p:nvPr>
        </p:nvSpPr>
        <p:spPr/>
        <p:txBody>
          <a:bodyPr/>
          <a:lstStyle/>
          <a:p>
            <a:r>
              <a:rPr kumimoji="1" lang="en-US" altLang="ja-JP" dirty="0"/>
              <a:t>Redmine</a:t>
            </a:r>
            <a:r>
              <a:rPr lang="ja-JP" altLang="en-US" dirty="0"/>
              <a:t>プラグインとその問題点</a:t>
            </a:r>
            <a:endParaRPr kumimoji="1" lang="ja-JP" altLang="en-US" dirty="0"/>
          </a:p>
        </p:txBody>
      </p:sp>
      <p:sp>
        <p:nvSpPr>
          <p:cNvPr id="3" name="コンテンツ プレースホルダー 2">
            <a:extLst>
              <a:ext uri="{FF2B5EF4-FFF2-40B4-BE49-F238E27FC236}">
                <a16:creationId xmlns:a16="http://schemas.microsoft.com/office/drawing/2014/main" id="{1DC34AE5-F058-7D58-70A7-3E8E40C06F81}"/>
              </a:ext>
            </a:extLst>
          </p:cNvPr>
          <p:cNvSpPr>
            <a:spLocks noGrp="1"/>
          </p:cNvSpPr>
          <p:nvPr>
            <p:ph idx="1"/>
          </p:nvPr>
        </p:nvSpPr>
        <p:spPr/>
        <p:txBody>
          <a:bodyPr/>
          <a:lstStyle/>
          <a:p>
            <a:r>
              <a:rPr kumimoji="1" lang="en-US" altLang="ja-JP" sz="3200" dirty="0"/>
              <a:t>Redmine</a:t>
            </a:r>
            <a:r>
              <a:rPr kumimoji="1" lang="ja-JP" altLang="en-US" sz="3200" dirty="0"/>
              <a:t>のプラグイン</a:t>
            </a:r>
            <a:endParaRPr kumimoji="1" lang="en-US" altLang="ja-JP" sz="3200" dirty="0"/>
          </a:p>
          <a:p>
            <a:pPr lvl="1"/>
            <a:r>
              <a:rPr lang="en-US" altLang="ja-JP" sz="2800" dirty="0"/>
              <a:t>Redmine</a:t>
            </a:r>
            <a:r>
              <a:rPr lang="ja-JP" altLang="en-US" sz="2800" dirty="0"/>
              <a:t>とプラグインはどちらも</a:t>
            </a:r>
            <a:r>
              <a:rPr lang="en-US" altLang="ja-JP" sz="2800" dirty="0"/>
              <a:t>Ruby</a:t>
            </a:r>
            <a:r>
              <a:rPr lang="ja-JP" altLang="en-US" sz="2800" dirty="0"/>
              <a:t>ライブラリに依存</a:t>
            </a:r>
            <a:endParaRPr kumimoji="1" lang="en-US" altLang="ja-JP" sz="2800" dirty="0"/>
          </a:p>
          <a:p>
            <a:pPr lvl="1"/>
            <a:r>
              <a:rPr lang="ja-JP" altLang="en-US" sz="2800" dirty="0"/>
              <a:t>複数のプラグインをインストールすることが可能</a:t>
            </a:r>
            <a:endParaRPr lang="en-US" altLang="ja-JP" sz="2800" dirty="0"/>
          </a:p>
          <a:p>
            <a:r>
              <a:rPr kumimoji="1" lang="ja-JP" altLang="en-US" sz="3200" dirty="0"/>
              <a:t>しかし、依存関係問題により</a:t>
            </a:r>
            <a:endParaRPr lang="en-US" altLang="ja-JP" sz="3200" dirty="0"/>
          </a:p>
          <a:p>
            <a:pPr lvl="1"/>
            <a:r>
              <a:rPr kumimoji="1" lang="ja-JP" altLang="en-US" sz="2800" dirty="0"/>
              <a:t>ビルドエラー</a:t>
            </a:r>
            <a:endParaRPr kumimoji="1" lang="en-US" altLang="ja-JP" sz="2800" dirty="0"/>
          </a:p>
          <a:p>
            <a:pPr lvl="1"/>
            <a:r>
              <a:rPr lang="ja-JP" altLang="en-US" sz="2800" dirty="0"/>
              <a:t>実行エラー</a:t>
            </a:r>
            <a:endParaRPr lang="en-US" altLang="ja-JP" sz="2800" dirty="0"/>
          </a:p>
          <a:p>
            <a:pPr lvl="1"/>
            <a:r>
              <a:rPr lang="ja-JP" altLang="en-US" sz="2800" dirty="0"/>
              <a:t>想定外の動作</a:t>
            </a:r>
            <a:endParaRPr lang="en-US" altLang="ja-JP" sz="2800" dirty="0"/>
          </a:p>
        </p:txBody>
      </p:sp>
      <p:sp>
        <p:nvSpPr>
          <p:cNvPr id="5" name="スライド番号プレースホルダー 4">
            <a:extLst>
              <a:ext uri="{FF2B5EF4-FFF2-40B4-BE49-F238E27FC236}">
                <a16:creationId xmlns:a16="http://schemas.microsoft.com/office/drawing/2014/main" id="{B7C032B5-AB94-476A-B62D-910067F0DC6F}"/>
              </a:ext>
            </a:extLst>
          </p:cNvPr>
          <p:cNvSpPr>
            <a:spLocks noGrp="1"/>
          </p:cNvSpPr>
          <p:nvPr>
            <p:ph type="sldNum" sz="quarter" idx="12"/>
          </p:nvPr>
        </p:nvSpPr>
        <p:spPr/>
        <p:txBody>
          <a:bodyPr/>
          <a:lstStyle/>
          <a:p>
            <a:fld id="{551EBEEC-6B4F-46BB-A9ED-1DC96FDC3EDD}" type="slidenum">
              <a:rPr kumimoji="1" lang="ja-JP" altLang="en-US" smtClean="0"/>
              <a:t>4</a:t>
            </a:fld>
            <a:endParaRPr kumimoji="1" lang="ja-JP" altLang="en-US"/>
          </a:p>
        </p:txBody>
      </p:sp>
    </p:spTree>
    <p:extLst>
      <p:ext uri="{BB962C8B-B14F-4D97-AF65-F5344CB8AC3E}">
        <p14:creationId xmlns:p14="http://schemas.microsoft.com/office/powerpoint/2010/main" val="792263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CBE0F4-F903-AE06-B0B5-51AD6D7E690D}"/>
              </a:ext>
            </a:extLst>
          </p:cNvPr>
          <p:cNvSpPr>
            <a:spLocks noGrp="1"/>
          </p:cNvSpPr>
          <p:nvPr>
            <p:ph type="title"/>
          </p:nvPr>
        </p:nvSpPr>
        <p:spPr/>
        <p:txBody>
          <a:bodyPr/>
          <a:lstStyle/>
          <a:p>
            <a:r>
              <a:rPr lang="en-US" altLang="ja-JP" dirty="0"/>
              <a:t>R</a:t>
            </a:r>
            <a:r>
              <a:rPr kumimoji="1" lang="en-US" altLang="ja-JP" dirty="0"/>
              <a:t>edmine</a:t>
            </a:r>
            <a:r>
              <a:rPr lang="ja-JP" altLang="en-US" dirty="0"/>
              <a:t>内の</a:t>
            </a:r>
            <a:r>
              <a:rPr kumimoji="1" lang="ja-JP" altLang="en-US" dirty="0"/>
              <a:t>依存関係</a:t>
            </a:r>
          </a:p>
        </p:txBody>
      </p:sp>
      <p:sp>
        <p:nvSpPr>
          <p:cNvPr id="5" name="コンテンツ プレースホルダー 4">
            <a:extLst>
              <a:ext uri="{FF2B5EF4-FFF2-40B4-BE49-F238E27FC236}">
                <a16:creationId xmlns:a16="http://schemas.microsoft.com/office/drawing/2014/main" id="{DEE94B5E-357E-89E4-1C12-E2EE4541ABF2}"/>
              </a:ext>
            </a:extLst>
          </p:cNvPr>
          <p:cNvSpPr>
            <a:spLocks noGrp="1"/>
          </p:cNvSpPr>
          <p:nvPr>
            <p:ph idx="1"/>
          </p:nvPr>
        </p:nvSpPr>
        <p:spPr/>
        <p:txBody>
          <a:bodyPr/>
          <a:lstStyle/>
          <a:p>
            <a:r>
              <a:rPr lang="en-US" altLang="ja-JP" dirty="0"/>
              <a:t>Redmine</a:t>
            </a:r>
            <a:r>
              <a:rPr lang="ja-JP" altLang="en-US" dirty="0"/>
              <a:t>に複数のプラグインがインストールされていた場合</a:t>
            </a:r>
            <a:endParaRPr lang="en-US" altLang="ja-JP" dirty="0"/>
          </a:p>
          <a:p>
            <a:pPr lvl="1"/>
            <a:r>
              <a:rPr lang="ja-JP" altLang="en-US" dirty="0"/>
              <a:t>ノード：名前とバージョン</a:t>
            </a:r>
            <a:endParaRPr lang="en-US" altLang="ja-JP" dirty="0"/>
          </a:p>
          <a:p>
            <a:pPr lvl="1"/>
            <a:r>
              <a:rPr lang="ja-JP" altLang="en-US" dirty="0"/>
              <a:t>エッジ：依存関係、バージョン指定</a:t>
            </a:r>
          </a:p>
        </p:txBody>
      </p:sp>
      <p:sp>
        <p:nvSpPr>
          <p:cNvPr id="6" name="正方形/長方形 5">
            <a:extLst>
              <a:ext uri="{FF2B5EF4-FFF2-40B4-BE49-F238E27FC236}">
                <a16:creationId xmlns:a16="http://schemas.microsoft.com/office/drawing/2014/main" id="{46A57346-46AA-553C-C769-DFDEE473FD0F}"/>
              </a:ext>
            </a:extLst>
          </p:cNvPr>
          <p:cNvSpPr/>
          <p:nvPr/>
        </p:nvSpPr>
        <p:spPr>
          <a:xfrm>
            <a:off x="298959" y="4152213"/>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a:t>
            </a:r>
            <a:r>
              <a:rPr kumimoji="1" lang="ja-JP" altLang="en-US" sz="2000" dirty="0"/>
              <a:t> </a:t>
            </a:r>
            <a:r>
              <a:rPr kumimoji="1" lang="en-US" altLang="ja-JP" sz="2000" dirty="0"/>
              <a:t>4.0</a:t>
            </a:r>
            <a:endParaRPr kumimoji="1" lang="ja-JP" altLang="en-US" sz="2000" dirty="0"/>
          </a:p>
        </p:txBody>
      </p:sp>
      <p:sp>
        <p:nvSpPr>
          <p:cNvPr id="7" name="正方形/長方形 6">
            <a:extLst>
              <a:ext uri="{FF2B5EF4-FFF2-40B4-BE49-F238E27FC236}">
                <a16:creationId xmlns:a16="http://schemas.microsoft.com/office/drawing/2014/main" id="{3BD93652-76D1-FA2C-C0FA-3EA8934A4E25}"/>
              </a:ext>
            </a:extLst>
          </p:cNvPr>
          <p:cNvSpPr/>
          <p:nvPr/>
        </p:nvSpPr>
        <p:spPr>
          <a:xfrm>
            <a:off x="3433829" y="4152212"/>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pluginA</a:t>
            </a:r>
            <a:r>
              <a:rPr kumimoji="1" lang="ja-JP" altLang="en-US" sz="2000" dirty="0"/>
              <a:t> </a:t>
            </a:r>
            <a:r>
              <a:rPr kumimoji="1" lang="en-US" altLang="ja-JP" sz="2000" dirty="0"/>
              <a:t>1.1 </a:t>
            </a:r>
            <a:endParaRPr kumimoji="1" lang="ja-JP" altLang="en-US" sz="2000" dirty="0"/>
          </a:p>
        </p:txBody>
      </p:sp>
      <p:sp>
        <p:nvSpPr>
          <p:cNvPr id="8" name="正方形/長方形 7">
            <a:extLst>
              <a:ext uri="{FF2B5EF4-FFF2-40B4-BE49-F238E27FC236}">
                <a16:creationId xmlns:a16="http://schemas.microsoft.com/office/drawing/2014/main" id="{4DBB167C-D203-E77F-B859-C195F4F0E147}"/>
              </a:ext>
            </a:extLst>
          </p:cNvPr>
          <p:cNvSpPr/>
          <p:nvPr/>
        </p:nvSpPr>
        <p:spPr>
          <a:xfrm>
            <a:off x="3433830" y="5708269"/>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pluginB</a:t>
            </a:r>
            <a:r>
              <a:rPr kumimoji="1" lang="ja-JP" altLang="en-US" sz="2000" dirty="0"/>
              <a:t> </a:t>
            </a:r>
            <a:r>
              <a:rPr kumimoji="1" lang="en-US" altLang="ja-JP" sz="2000" dirty="0"/>
              <a:t>2.1</a:t>
            </a:r>
            <a:endParaRPr kumimoji="1" lang="ja-JP" altLang="en-US" sz="2000" dirty="0"/>
          </a:p>
        </p:txBody>
      </p:sp>
      <p:cxnSp>
        <p:nvCxnSpPr>
          <p:cNvPr id="9" name="直線矢印コネクタ 8">
            <a:extLst>
              <a:ext uri="{FF2B5EF4-FFF2-40B4-BE49-F238E27FC236}">
                <a16:creationId xmlns:a16="http://schemas.microsoft.com/office/drawing/2014/main" id="{273B94F0-CE55-DF6A-EFAC-5246DE27D111}"/>
              </a:ext>
            </a:extLst>
          </p:cNvPr>
          <p:cNvCxnSpPr>
            <a:cxnSpLocks/>
            <a:stCxn id="6" idx="3"/>
            <a:endCxn id="7" idx="1"/>
          </p:cNvCxnSpPr>
          <p:nvPr/>
        </p:nvCxnSpPr>
        <p:spPr>
          <a:xfrm flipV="1">
            <a:off x="2387736" y="4479424"/>
            <a:ext cx="1046093" cy="1"/>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12" name="コネクタ: カギ線 11">
            <a:extLst>
              <a:ext uri="{FF2B5EF4-FFF2-40B4-BE49-F238E27FC236}">
                <a16:creationId xmlns:a16="http://schemas.microsoft.com/office/drawing/2014/main" id="{D4A7D676-3806-7B1B-7D22-3868C9A0DCA7}"/>
              </a:ext>
            </a:extLst>
          </p:cNvPr>
          <p:cNvCxnSpPr>
            <a:cxnSpLocks/>
            <a:stCxn id="6" idx="2"/>
            <a:endCxn id="8" idx="1"/>
          </p:cNvCxnSpPr>
          <p:nvPr/>
        </p:nvCxnSpPr>
        <p:spPr>
          <a:xfrm rot="16200000" flipH="1">
            <a:off x="1774167" y="4375817"/>
            <a:ext cx="1228845" cy="2090482"/>
          </a:xfrm>
          <a:prstGeom prst="bentConnector2">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4849E0D9-08F0-48B5-90E8-7222DD76116B}"/>
              </a:ext>
            </a:extLst>
          </p:cNvPr>
          <p:cNvSpPr/>
          <p:nvPr/>
        </p:nvSpPr>
        <p:spPr>
          <a:xfrm>
            <a:off x="6568699" y="4152211"/>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LibraryC</a:t>
            </a:r>
            <a:r>
              <a:rPr kumimoji="1" lang="ja-JP" altLang="en-US" sz="2000" dirty="0"/>
              <a:t> </a:t>
            </a:r>
            <a:r>
              <a:rPr kumimoji="1" lang="en-US" altLang="ja-JP" sz="2000" dirty="0"/>
              <a:t>1.5</a:t>
            </a:r>
            <a:endParaRPr kumimoji="1" lang="ja-JP" altLang="en-US" sz="2000" dirty="0"/>
          </a:p>
        </p:txBody>
      </p:sp>
      <p:sp>
        <p:nvSpPr>
          <p:cNvPr id="16" name="正方形/長方形 15">
            <a:extLst>
              <a:ext uri="{FF2B5EF4-FFF2-40B4-BE49-F238E27FC236}">
                <a16:creationId xmlns:a16="http://schemas.microsoft.com/office/drawing/2014/main" id="{A443B409-51D9-8238-FC64-CB0E507CAD82}"/>
              </a:ext>
            </a:extLst>
          </p:cNvPr>
          <p:cNvSpPr/>
          <p:nvPr/>
        </p:nvSpPr>
        <p:spPr>
          <a:xfrm>
            <a:off x="6568699" y="5708268"/>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libraryD</a:t>
            </a:r>
            <a:r>
              <a:rPr kumimoji="1" lang="ja-JP" altLang="en-US" sz="2000" dirty="0"/>
              <a:t> </a:t>
            </a:r>
            <a:r>
              <a:rPr lang="en-US" altLang="ja-JP" sz="2000" dirty="0">
                <a:solidFill>
                  <a:schemeClr val="bg1">
                    <a:lumMod val="10000"/>
                  </a:schemeClr>
                </a:solidFill>
              </a:rPr>
              <a:t>1.2</a:t>
            </a:r>
            <a:endParaRPr kumimoji="1" lang="ja-JP" altLang="en-US" sz="2000" b="1" dirty="0">
              <a:solidFill>
                <a:srgbClr val="FF0000"/>
              </a:solidFill>
            </a:endParaRPr>
          </a:p>
        </p:txBody>
      </p:sp>
      <p:cxnSp>
        <p:nvCxnSpPr>
          <p:cNvPr id="19" name="コネクタ: カギ線 18">
            <a:extLst>
              <a:ext uri="{FF2B5EF4-FFF2-40B4-BE49-F238E27FC236}">
                <a16:creationId xmlns:a16="http://schemas.microsoft.com/office/drawing/2014/main" id="{71CB1ECB-C064-F7C5-93BA-91325E8ACD0E}"/>
              </a:ext>
            </a:extLst>
          </p:cNvPr>
          <p:cNvCxnSpPr>
            <a:cxnSpLocks/>
            <a:stCxn id="6" idx="0"/>
            <a:endCxn id="15" idx="0"/>
          </p:cNvCxnSpPr>
          <p:nvPr/>
        </p:nvCxnSpPr>
        <p:spPr>
          <a:xfrm rot="5400000" flipH="1" flipV="1">
            <a:off x="4478217" y="1017342"/>
            <a:ext cx="2" cy="6269740"/>
          </a:xfrm>
          <a:prstGeom prst="bentConnector3">
            <a:avLst>
              <a:gd name="adj1" fmla="val 11430100000"/>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コネクタ: カギ線 24">
            <a:extLst>
              <a:ext uri="{FF2B5EF4-FFF2-40B4-BE49-F238E27FC236}">
                <a16:creationId xmlns:a16="http://schemas.microsoft.com/office/drawing/2014/main" id="{F2A9D08B-2877-0DFA-14F2-34B69D3BB1A8}"/>
              </a:ext>
            </a:extLst>
          </p:cNvPr>
          <p:cNvCxnSpPr>
            <a:cxnSpLocks/>
            <a:stCxn id="7" idx="3"/>
            <a:endCxn id="15" idx="1"/>
          </p:cNvCxnSpPr>
          <p:nvPr/>
        </p:nvCxnSpPr>
        <p:spPr>
          <a:xfrm flipV="1">
            <a:off x="5522606" y="4479423"/>
            <a:ext cx="1046093" cy="1"/>
          </a:xfrm>
          <a:prstGeom prst="bentConnector3">
            <a:avLst>
              <a:gd name="adj1" fmla="val 50000"/>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コネクタ: カギ線 30">
            <a:extLst>
              <a:ext uri="{FF2B5EF4-FFF2-40B4-BE49-F238E27FC236}">
                <a16:creationId xmlns:a16="http://schemas.microsoft.com/office/drawing/2014/main" id="{BB3DA056-F80B-EEB8-9D6B-AB169A0C1927}"/>
              </a:ext>
            </a:extLst>
          </p:cNvPr>
          <p:cNvCxnSpPr>
            <a:cxnSpLocks/>
            <a:stCxn id="8" idx="3"/>
            <a:endCxn id="16" idx="1"/>
          </p:cNvCxnSpPr>
          <p:nvPr/>
        </p:nvCxnSpPr>
        <p:spPr>
          <a:xfrm flipV="1">
            <a:off x="5522607" y="6035480"/>
            <a:ext cx="1046092" cy="1"/>
          </a:xfrm>
          <a:prstGeom prst="bentConnector3">
            <a:avLst>
              <a:gd name="adj1" fmla="val 50000"/>
            </a:avLst>
          </a:prstGeom>
          <a:ln w="38100">
            <a:solidFill>
              <a:schemeClr val="accent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5" name="コネクタ: カギ線 34">
            <a:extLst>
              <a:ext uri="{FF2B5EF4-FFF2-40B4-BE49-F238E27FC236}">
                <a16:creationId xmlns:a16="http://schemas.microsoft.com/office/drawing/2014/main" id="{73DFD26D-6B23-FAB3-CDED-615E73DF780A}"/>
              </a:ext>
            </a:extLst>
          </p:cNvPr>
          <p:cNvCxnSpPr>
            <a:cxnSpLocks/>
            <a:stCxn id="7" idx="2"/>
            <a:endCxn id="16" idx="0"/>
          </p:cNvCxnSpPr>
          <p:nvPr/>
        </p:nvCxnSpPr>
        <p:spPr>
          <a:xfrm rot="16200000" flipH="1">
            <a:off x="5594837" y="3690016"/>
            <a:ext cx="901633" cy="3134870"/>
          </a:xfrm>
          <a:prstGeom prst="bentConnector3">
            <a:avLst>
              <a:gd name="adj1" fmla="val 50000"/>
            </a:avLst>
          </a:prstGeom>
          <a:ln w="38100">
            <a:solidFill>
              <a:schemeClr val="accent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A72F780F-D617-DE16-B9D8-8E789B049217}"/>
              </a:ext>
            </a:extLst>
          </p:cNvPr>
          <p:cNvSpPr/>
          <p:nvPr/>
        </p:nvSpPr>
        <p:spPr>
          <a:xfrm>
            <a:off x="3489249" y="3429000"/>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1.0</a:t>
            </a:r>
            <a:r>
              <a:rPr lang="ja-JP" altLang="en-US" sz="2000" dirty="0">
                <a:solidFill>
                  <a:schemeClr val="tx1"/>
                </a:solidFill>
              </a:rPr>
              <a:t>以上</a:t>
            </a:r>
            <a:endParaRPr kumimoji="1" lang="ja-JP" altLang="en-US" sz="2000" dirty="0">
              <a:solidFill>
                <a:schemeClr val="tx1"/>
              </a:solidFill>
            </a:endParaRPr>
          </a:p>
        </p:txBody>
      </p:sp>
      <p:sp>
        <p:nvSpPr>
          <p:cNvPr id="45" name="正方形/長方形 44">
            <a:extLst>
              <a:ext uri="{FF2B5EF4-FFF2-40B4-BE49-F238E27FC236}">
                <a16:creationId xmlns:a16="http://schemas.microsoft.com/office/drawing/2014/main" id="{46253111-C96E-F059-B487-701C52D2CC55}"/>
              </a:ext>
            </a:extLst>
          </p:cNvPr>
          <p:cNvSpPr/>
          <p:nvPr/>
        </p:nvSpPr>
        <p:spPr>
          <a:xfrm>
            <a:off x="4938639" y="3958628"/>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1.5</a:t>
            </a:r>
            <a:r>
              <a:rPr lang="ja-JP" altLang="en-US" sz="2000" dirty="0">
                <a:solidFill>
                  <a:schemeClr val="tx1"/>
                </a:solidFill>
              </a:rPr>
              <a:t>のみ</a:t>
            </a:r>
            <a:endParaRPr kumimoji="1" lang="ja-JP" altLang="en-US" sz="2000" dirty="0">
              <a:solidFill>
                <a:schemeClr val="tx1"/>
              </a:solidFill>
            </a:endParaRPr>
          </a:p>
        </p:txBody>
      </p:sp>
      <p:sp>
        <p:nvSpPr>
          <p:cNvPr id="46" name="正方形/長方形 45">
            <a:extLst>
              <a:ext uri="{FF2B5EF4-FFF2-40B4-BE49-F238E27FC236}">
                <a16:creationId xmlns:a16="http://schemas.microsoft.com/office/drawing/2014/main" id="{97764361-1090-0191-C1DD-BA333F6246C7}"/>
              </a:ext>
            </a:extLst>
          </p:cNvPr>
          <p:cNvSpPr/>
          <p:nvPr/>
        </p:nvSpPr>
        <p:spPr>
          <a:xfrm>
            <a:off x="1803768" y="3917598"/>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1.1</a:t>
            </a:r>
            <a:r>
              <a:rPr lang="ja-JP" altLang="en-US" sz="2000" dirty="0">
                <a:solidFill>
                  <a:schemeClr val="tx1"/>
                </a:solidFill>
              </a:rPr>
              <a:t>のみ</a:t>
            </a:r>
            <a:endParaRPr kumimoji="1" lang="ja-JP" altLang="en-US" sz="2000" dirty="0">
              <a:solidFill>
                <a:schemeClr val="tx1"/>
              </a:solidFill>
            </a:endParaRPr>
          </a:p>
        </p:txBody>
      </p:sp>
      <p:sp>
        <p:nvSpPr>
          <p:cNvPr id="47" name="正方形/長方形 46">
            <a:extLst>
              <a:ext uri="{FF2B5EF4-FFF2-40B4-BE49-F238E27FC236}">
                <a16:creationId xmlns:a16="http://schemas.microsoft.com/office/drawing/2014/main" id="{03F3BE0B-5325-BCDF-3B03-C487B7C9D8B0}"/>
              </a:ext>
            </a:extLst>
          </p:cNvPr>
          <p:cNvSpPr/>
          <p:nvPr/>
        </p:nvSpPr>
        <p:spPr>
          <a:xfrm>
            <a:off x="1803767" y="5421068"/>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1.1</a:t>
            </a:r>
            <a:r>
              <a:rPr lang="ja-JP" altLang="en-US" sz="2000" dirty="0">
                <a:solidFill>
                  <a:schemeClr val="tx1"/>
                </a:solidFill>
              </a:rPr>
              <a:t>以上</a:t>
            </a:r>
            <a:endParaRPr kumimoji="1" lang="ja-JP" altLang="en-US" sz="2000" dirty="0">
              <a:solidFill>
                <a:schemeClr val="tx1"/>
              </a:solidFill>
            </a:endParaRPr>
          </a:p>
        </p:txBody>
      </p:sp>
      <p:sp>
        <p:nvSpPr>
          <p:cNvPr id="48" name="正方形/長方形 47">
            <a:extLst>
              <a:ext uri="{FF2B5EF4-FFF2-40B4-BE49-F238E27FC236}">
                <a16:creationId xmlns:a16="http://schemas.microsoft.com/office/drawing/2014/main" id="{CD5EB5D9-A846-F08E-682E-D8F2B6CE586A}"/>
              </a:ext>
            </a:extLst>
          </p:cNvPr>
          <p:cNvSpPr/>
          <p:nvPr/>
        </p:nvSpPr>
        <p:spPr>
          <a:xfrm>
            <a:off x="4938639" y="4701465"/>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1.2</a:t>
            </a:r>
            <a:r>
              <a:rPr lang="ja-JP" altLang="en-US" sz="2000" dirty="0">
                <a:solidFill>
                  <a:schemeClr val="tx1"/>
                </a:solidFill>
              </a:rPr>
              <a:t>のみ</a:t>
            </a:r>
            <a:endParaRPr kumimoji="1" lang="ja-JP" altLang="en-US" sz="2000" dirty="0">
              <a:solidFill>
                <a:schemeClr val="tx1"/>
              </a:solidFill>
            </a:endParaRPr>
          </a:p>
        </p:txBody>
      </p:sp>
      <p:sp>
        <p:nvSpPr>
          <p:cNvPr id="49" name="正方形/長方形 48">
            <a:extLst>
              <a:ext uri="{FF2B5EF4-FFF2-40B4-BE49-F238E27FC236}">
                <a16:creationId xmlns:a16="http://schemas.microsoft.com/office/drawing/2014/main" id="{4370765A-8C08-0216-12A9-C21C8296091B}"/>
              </a:ext>
            </a:extLst>
          </p:cNvPr>
          <p:cNvSpPr/>
          <p:nvPr/>
        </p:nvSpPr>
        <p:spPr>
          <a:xfrm>
            <a:off x="5029070" y="5424441"/>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1.0</a:t>
            </a:r>
            <a:r>
              <a:rPr lang="ja-JP" altLang="en-US" sz="2000" dirty="0">
                <a:solidFill>
                  <a:schemeClr val="tx1"/>
                </a:solidFill>
              </a:rPr>
              <a:t>以上</a:t>
            </a:r>
            <a:endParaRPr kumimoji="1" lang="ja-JP" altLang="en-US" sz="2000" dirty="0">
              <a:solidFill>
                <a:schemeClr val="tx1"/>
              </a:solidFill>
            </a:endParaRPr>
          </a:p>
        </p:txBody>
      </p:sp>
      <p:sp>
        <p:nvSpPr>
          <p:cNvPr id="4" name="正方形/長方形 3">
            <a:extLst>
              <a:ext uri="{FF2B5EF4-FFF2-40B4-BE49-F238E27FC236}">
                <a16:creationId xmlns:a16="http://schemas.microsoft.com/office/drawing/2014/main" id="{4380479A-3EF2-3670-63CE-A284E52B17E3}"/>
              </a:ext>
            </a:extLst>
          </p:cNvPr>
          <p:cNvSpPr/>
          <p:nvPr/>
        </p:nvSpPr>
        <p:spPr>
          <a:xfrm>
            <a:off x="9703569" y="4153272"/>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Library</a:t>
            </a:r>
            <a:r>
              <a:rPr lang="en-US" altLang="ja-JP" sz="2000" dirty="0" err="1"/>
              <a:t>E</a:t>
            </a:r>
            <a:r>
              <a:rPr kumimoji="1" lang="ja-JP" altLang="en-US" sz="2000" dirty="0"/>
              <a:t> </a:t>
            </a:r>
            <a:r>
              <a:rPr kumimoji="1" lang="en-US" altLang="ja-JP" sz="2000" dirty="0"/>
              <a:t>1.5</a:t>
            </a:r>
            <a:endParaRPr kumimoji="1" lang="ja-JP" altLang="en-US" sz="2000" dirty="0"/>
          </a:p>
        </p:txBody>
      </p:sp>
      <p:cxnSp>
        <p:nvCxnSpPr>
          <p:cNvPr id="10" name="コネクタ: カギ線 9">
            <a:extLst>
              <a:ext uri="{FF2B5EF4-FFF2-40B4-BE49-F238E27FC236}">
                <a16:creationId xmlns:a16="http://schemas.microsoft.com/office/drawing/2014/main" id="{F5CD3F98-67EB-1773-1C92-64121235C30C}"/>
              </a:ext>
            </a:extLst>
          </p:cNvPr>
          <p:cNvCxnSpPr>
            <a:cxnSpLocks/>
            <a:stCxn id="15" idx="3"/>
            <a:endCxn id="4" idx="1"/>
          </p:cNvCxnSpPr>
          <p:nvPr/>
        </p:nvCxnSpPr>
        <p:spPr>
          <a:xfrm>
            <a:off x="8657476" y="4479423"/>
            <a:ext cx="1046093" cy="1061"/>
          </a:xfrm>
          <a:prstGeom prst="bentConnector3">
            <a:avLst>
              <a:gd name="adj1" fmla="val 50000"/>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971A9FD4-DFD5-55C5-04DB-F8903BCBE839}"/>
              </a:ext>
            </a:extLst>
          </p:cNvPr>
          <p:cNvSpPr/>
          <p:nvPr/>
        </p:nvSpPr>
        <p:spPr>
          <a:xfrm>
            <a:off x="8095881" y="3958627"/>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1.5</a:t>
            </a:r>
            <a:r>
              <a:rPr lang="ja-JP" altLang="en-US" sz="2000" dirty="0">
                <a:solidFill>
                  <a:schemeClr val="tx1"/>
                </a:solidFill>
              </a:rPr>
              <a:t>のみ</a:t>
            </a:r>
            <a:endParaRPr kumimoji="1" lang="ja-JP" altLang="en-US" sz="2000" dirty="0">
              <a:solidFill>
                <a:schemeClr val="tx1"/>
              </a:solidFill>
            </a:endParaRPr>
          </a:p>
        </p:txBody>
      </p:sp>
      <p:sp>
        <p:nvSpPr>
          <p:cNvPr id="11" name="スライド番号プレースホルダー 10">
            <a:extLst>
              <a:ext uri="{FF2B5EF4-FFF2-40B4-BE49-F238E27FC236}">
                <a16:creationId xmlns:a16="http://schemas.microsoft.com/office/drawing/2014/main" id="{4BDE3537-EBCC-0532-4488-EC69A2426509}"/>
              </a:ext>
            </a:extLst>
          </p:cNvPr>
          <p:cNvSpPr>
            <a:spLocks noGrp="1"/>
          </p:cNvSpPr>
          <p:nvPr>
            <p:ph type="sldNum" sz="quarter" idx="12"/>
          </p:nvPr>
        </p:nvSpPr>
        <p:spPr/>
        <p:txBody>
          <a:bodyPr/>
          <a:lstStyle/>
          <a:p>
            <a:fld id="{551EBEEC-6B4F-46BB-A9ED-1DC96FDC3EDD}" type="slidenum">
              <a:rPr kumimoji="1" lang="ja-JP" altLang="en-US" smtClean="0"/>
              <a:t>5</a:t>
            </a:fld>
            <a:endParaRPr kumimoji="1" lang="ja-JP" altLang="en-US"/>
          </a:p>
        </p:txBody>
      </p:sp>
    </p:spTree>
    <p:extLst>
      <p:ext uri="{BB962C8B-B14F-4D97-AF65-F5344CB8AC3E}">
        <p14:creationId xmlns:p14="http://schemas.microsoft.com/office/powerpoint/2010/main" val="1734052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dirty="0"/>
              <a:t>Redmine</a:t>
            </a:r>
            <a:r>
              <a:rPr lang="ja-JP" altLang="en-US" dirty="0"/>
              <a:t>の依存関係問題 </a:t>
            </a:r>
            <a:r>
              <a:rPr lang="en-US" altLang="ja-JP" dirty="0"/>
              <a:t>1/4</a:t>
            </a:r>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519446"/>
            <a:ext cx="12012707" cy="338554"/>
          </a:xfrm>
          <a:prstGeom prst="rect">
            <a:avLst/>
          </a:prstGeom>
          <a:noFill/>
        </p:spPr>
        <p:txBody>
          <a:bodyPr wrap="square">
            <a:spAutoFit/>
          </a:bodyPr>
          <a:lstStyle/>
          <a:p>
            <a:r>
              <a:rPr lang="en-US" altLang="ja-JP" sz="1600" dirty="0"/>
              <a:t>[4]https://github.com/hicknhack-software/redmine_hourglass/issues/139</a:t>
            </a:r>
          </a:p>
        </p:txBody>
      </p:sp>
      <p:sp>
        <p:nvSpPr>
          <p:cNvPr id="10" name="コンテンツ プレースホルダー 2">
            <a:extLst>
              <a:ext uri="{FF2B5EF4-FFF2-40B4-BE49-F238E27FC236}">
                <a16:creationId xmlns:a16="http://schemas.microsoft.com/office/drawing/2014/main" id="{3B7CA451-43D9-9CDF-0B39-E23DCECCE7B7}"/>
              </a:ext>
            </a:extLst>
          </p:cNvPr>
          <p:cNvSpPr>
            <a:spLocks noGrp="1"/>
          </p:cNvSpPr>
          <p:nvPr>
            <p:ph idx="1"/>
          </p:nvPr>
        </p:nvSpPr>
        <p:spPr>
          <a:xfrm>
            <a:off x="338116" y="1728000"/>
            <a:ext cx="11136000" cy="4734000"/>
          </a:xfrm>
        </p:spPr>
        <p:txBody>
          <a:bodyPr/>
          <a:lstStyle/>
          <a:p>
            <a:r>
              <a:rPr lang="ja-JP" altLang="en-US" dirty="0"/>
              <a:t>依存関係問題</a:t>
            </a:r>
            <a:r>
              <a:rPr lang="en-US" altLang="ja-JP" sz="2000" dirty="0"/>
              <a:t>[4]</a:t>
            </a:r>
            <a:r>
              <a:rPr lang="ja-JP" altLang="en-US" dirty="0"/>
              <a:t>発生シナリオ</a:t>
            </a:r>
            <a:endParaRPr lang="en-US" altLang="ja-JP" dirty="0"/>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のバージョンが決定不可に</a:t>
            </a:r>
          </a:p>
          <a:p>
            <a:endParaRPr kumimoji="1" lang="en-US" altLang="ja-JP" dirty="0"/>
          </a:p>
        </p:txBody>
      </p:sp>
      <p:sp>
        <p:nvSpPr>
          <p:cNvPr id="11" name="正方形/長方形 10">
            <a:extLst>
              <a:ext uri="{FF2B5EF4-FFF2-40B4-BE49-F238E27FC236}">
                <a16:creationId xmlns:a16="http://schemas.microsoft.com/office/drawing/2014/main" id="{11E85C43-9814-0F7D-6A12-6753A7D13E91}"/>
              </a:ext>
            </a:extLst>
          </p:cNvPr>
          <p:cNvSpPr/>
          <p:nvPr/>
        </p:nvSpPr>
        <p:spPr>
          <a:xfrm>
            <a:off x="338116" y="2211291"/>
            <a:ext cx="4361703"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4695300A-ECF1-3B12-368B-03FA465CFC8E}"/>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4" name="スライド番号プレースホルダー 3">
            <a:extLst>
              <a:ext uri="{FF2B5EF4-FFF2-40B4-BE49-F238E27FC236}">
                <a16:creationId xmlns:a16="http://schemas.microsoft.com/office/drawing/2014/main" id="{B6EF79E2-DD0F-DF72-F86E-BC9525C102AB}"/>
              </a:ext>
            </a:extLst>
          </p:cNvPr>
          <p:cNvSpPr>
            <a:spLocks noGrp="1"/>
          </p:cNvSpPr>
          <p:nvPr>
            <p:ph type="sldNum" sz="quarter" idx="12"/>
          </p:nvPr>
        </p:nvSpPr>
        <p:spPr/>
        <p:txBody>
          <a:bodyPr/>
          <a:lstStyle/>
          <a:p>
            <a:fld id="{551EBEEC-6B4F-46BB-A9ED-1DC96FDC3EDD}" type="slidenum">
              <a:rPr kumimoji="1" lang="ja-JP" altLang="en-US" smtClean="0"/>
              <a:t>6</a:t>
            </a:fld>
            <a:endParaRPr kumimoji="1" lang="ja-JP" altLang="en-US"/>
          </a:p>
        </p:txBody>
      </p:sp>
    </p:spTree>
    <p:extLst>
      <p:ext uri="{BB962C8B-B14F-4D97-AF65-F5344CB8AC3E}">
        <p14:creationId xmlns:p14="http://schemas.microsoft.com/office/powerpoint/2010/main" val="553792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dirty="0" err="1"/>
              <a:t>redmine</a:t>
            </a:r>
            <a:r>
              <a:rPr lang="ja-JP" altLang="en-US" dirty="0"/>
              <a:t>の依存関係問題 </a:t>
            </a:r>
            <a:r>
              <a:rPr lang="en-US" altLang="ja-JP" dirty="0"/>
              <a:t>2/4</a:t>
            </a:r>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519446"/>
            <a:ext cx="12012707" cy="338554"/>
          </a:xfrm>
          <a:prstGeom prst="rect">
            <a:avLst/>
          </a:prstGeom>
          <a:noFill/>
        </p:spPr>
        <p:txBody>
          <a:bodyPr wrap="square">
            <a:spAutoFit/>
          </a:bodyPr>
          <a:lstStyle/>
          <a:p>
            <a:r>
              <a:rPr lang="en-US" altLang="ja-JP" sz="1600" dirty="0"/>
              <a:t>[4]https://github.com/hicknhack-software/redmine_hourglass/issues/139</a:t>
            </a:r>
          </a:p>
        </p:txBody>
      </p:sp>
      <p:sp>
        <p:nvSpPr>
          <p:cNvPr id="51" name="コンテンツ プレースホルダー 2">
            <a:extLst>
              <a:ext uri="{FF2B5EF4-FFF2-40B4-BE49-F238E27FC236}">
                <a16:creationId xmlns:a16="http://schemas.microsoft.com/office/drawing/2014/main" id="{3458095C-E0BD-C819-6CB0-4E73513D76B5}"/>
              </a:ext>
            </a:extLst>
          </p:cNvPr>
          <p:cNvSpPr>
            <a:spLocks noGrp="1"/>
          </p:cNvSpPr>
          <p:nvPr>
            <p:ph idx="1"/>
          </p:nvPr>
        </p:nvSpPr>
        <p:spPr>
          <a:xfrm>
            <a:off x="338116" y="1728000"/>
            <a:ext cx="11136000" cy="4734000"/>
          </a:xfrm>
        </p:spPr>
        <p:txBody>
          <a:bodyPr/>
          <a:lstStyle/>
          <a:p>
            <a:r>
              <a:rPr lang="ja-JP" altLang="en-US" dirty="0"/>
              <a:t>依存関係問題</a:t>
            </a:r>
            <a:r>
              <a:rPr lang="en-US" altLang="ja-JP" sz="2000" dirty="0"/>
              <a:t>[4]</a:t>
            </a:r>
            <a:r>
              <a:rPr lang="ja-JP" altLang="en-US" dirty="0"/>
              <a:t>発生シナリオ</a:t>
            </a:r>
            <a:endParaRPr lang="en-US" altLang="ja-JP" dirty="0"/>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のバージョンが決定不可に</a:t>
            </a:r>
          </a:p>
          <a:p>
            <a:endParaRPr kumimoji="1" lang="en-US" altLang="ja-JP" dirty="0"/>
          </a:p>
          <a:p>
            <a:endParaRPr kumimoji="1" lang="ja-JP" altLang="en-US" dirty="0"/>
          </a:p>
        </p:txBody>
      </p:sp>
      <p:sp>
        <p:nvSpPr>
          <p:cNvPr id="52" name="正方形/長方形 51">
            <a:extLst>
              <a:ext uri="{FF2B5EF4-FFF2-40B4-BE49-F238E27FC236}">
                <a16:creationId xmlns:a16="http://schemas.microsoft.com/office/drawing/2014/main" id="{B194E43C-7DF7-1394-18D1-5B895B6A79BE}"/>
              </a:ext>
            </a:extLst>
          </p:cNvPr>
          <p:cNvSpPr/>
          <p:nvPr/>
        </p:nvSpPr>
        <p:spPr>
          <a:xfrm>
            <a:off x="338116" y="2752065"/>
            <a:ext cx="6151174"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6" name="正方形/長方形 55">
            <a:extLst>
              <a:ext uri="{FF2B5EF4-FFF2-40B4-BE49-F238E27FC236}">
                <a16:creationId xmlns:a16="http://schemas.microsoft.com/office/drawing/2014/main" id="{7A1F957E-2507-ACC5-88A3-DE37A6FBE373}"/>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57" name="正方形/長方形 56">
            <a:extLst>
              <a:ext uri="{FF2B5EF4-FFF2-40B4-BE49-F238E27FC236}">
                <a16:creationId xmlns:a16="http://schemas.microsoft.com/office/drawing/2014/main" id="{4AECD652-F2F5-C350-03E2-BCDC1D4AC249}"/>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4" name="スライド番号プレースホルダー 3">
            <a:extLst>
              <a:ext uri="{FF2B5EF4-FFF2-40B4-BE49-F238E27FC236}">
                <a16:creationId xmlns:a16="http://schemas.microsoft.com/office/drawing/2014/main" id="{011F9F95-9782-C654-FEEE-A5E20A838808}"/>
              </a:ext>
            </a:extLst>
          </p:cNvPr>
          <p:cNvSpPr>
            <a:spLocks noGrp="1"/>
          </p:cNvSpPr>
          <p:nvPr>
            <p:ph type="sldNum" sz="quarter" idx="12"/>
          </p:nvPr>
        </p:nvSpPr>
        <p:spPr/>
        <p:txBody>
          <a:bodyPr/>
          <a:lstStyle/>
          <a:p>
            <a:fld id="{551EBEEC-6B4F-46BB-A9ED-1DC96FDC3EDD}" type="slidenum">
              <a:rPr kumimoji="1" lang="ja-JP" altLang="en-US" smtClean="0"/>
              <a:t>7</a:t>
            </a:fld>
            <a:endParaRPr kumimoji="1" lang="ja-JP" altLang="en-US"/>
          </a:p>
        </p:txBody>
      </p:sp>
    </p:spTree>
    <p:extLst>
      <p:ext uri="{BB962C8B-B14F-4D97-AF65-F5344CB8AC3E}">
        <p14:creationId xmlns:p14="http://schemas.microsoft.com/office/powerpoint/2010/main" val="3675681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dirty="0" err="1"/>
              <a:t>redmine</a:t>
            </a:r>
            <a:r>
              <a:rPr lang="ja-JP" altLang="en-US" dirty="0"/>
              <a:t>の依存関係問題 </a:t>
            </a:r>
            <a:r>
              <a:rPr lang="en-US" altLang="ja-JP" dirty="0"/>
              <a:t>3/4</a:t>
            </a:r>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519446"/>
            <a:ext cx="12012707" cy="338554"/>
          </a:xfrm>
          <a:prstGeom prst="rect">
            <a:avLst/>
          </a:prstGeom>
          <a:noFill/>
        </p:spPr>
        <p:txBody>
          <a:bodyPr wrap="square">
            <a:spAutoFit/>
          </a:bodyPr>
          <a:lstStyle/>
          <a:p>
            <a:r>
              <a:rPr lang="en-US" altLang="ja-JP" sz="1600" dirty="0"/>
              <a:t>[4]https://github.com/hicknhack-software/redmine_hourglass/issues/139</a:t>
            </a:r>
          </a:p>
        </p:txBody>
      </p:sp>
      <p:sp>
        <p:nvSpPr>
          <p:cNvPr id="57" name="コンテンツ プレースホルダー 2">
            <a:extLst>
              <a:ext uri="{FF2B5EF4-FFF2-40B4-BE49-F238E27FC236}">
                <a16:creationId xmlns:a16="http://schemas.microsoft.com/office/drawing/2014/main" id="{2E8B3F49-4F27-5E34-1BC0-FD01C50972A1}"/>
              </a:ext>
            </a:extLst>
          </p:cNvPr>
          <p:cNvSpPr>
            <a:spLocks noGrp="1"/>
          </p:cNvSpPr>
          <p:nvPr>
            <p:ph idx="1"/>
          </p:nvPr>
        </p:nvSpPr>
        <p:spPr>
          <a:xfrm>
            <a:off x="338116" y="1728000"/>
            <a:ext cx="11136000" cy="4734000"/>
          </a:xfrm>
        </p:spPr>
        <p:txBody>
          <a:bodyPr/>
          <a:lstStyle/>
          <a:p>
            <a:r>
              <a:rPr lang="ja-JP" altLang="en-US" dirty="0"/>
              <a:t>依存関係問題</a:t>
            </a:r>
            <a:r>
              <a:rPr kumimoji="1" lang="en-US" altLang="ja-JP" sz="20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[4]</a:t>
            </a:r>
            <a:r>
              <a:rPr lang="ja-JP" altLang="en-US" dirty="0"/>
              <a:t>発生シナリオ</a:t>
            </a:r>
            <a:endParaRPr lang="en-US" altLang="ja-JP" dirty="0"/>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のバージョンが決定不可に</a:t>
            </a:r>
          </a:p>
          <a:p>
            <a:endParaRPr kumimoji="1" lang="en-US" altLang="ja-JP" dirty="0"/>
          </a:p>
          <a:p>
            <a:endParaRPr kumimoji="1" lang="ja-JP" altLang="en-US" dirty="0"/>
          </a:p>
        </p:txBody>
      </p:sp>
      <p:sp>
        <p:nvSpPr>
          <p:cNvPr id="63" name="正方形/長方形 62">
            <a:extLst>
              <a:ext uri="{FF2B5EF4-FFF2-40B4-BE49-F238E27FC236}">
                <a16:creationId xmlns:a16="http://schemas.microsoft.com/office/drawing/2014/main" id="{56C0A358-F257-3445-2B45-468126BDE275}"/>
              </a:ext>
            </a:extLst>
          </p:cNvPr>
          <p:cNvSpPr/>
          <p:nvPr/>
        </p:nvSpPr>
        <p:spPr>
          <a:xfrm>
            <a:off x="338116" y="3253510"/>
            <a:ext cx="5089290"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4" name="正方形/長方形 63">
            <a:extLst>
              <a:ext uri="{FF2B5EF4-FFF2-40B4-BE49-F238E27FC236}">
                <a16:creationId xmlns:a16="http://schemas.microsoft.com/office/drawing/2014/main" id="{C99FE464-A9A7-1E41-74A9-11793DE214DE}"/>
              </a:ext>
            </a:extLst>
          </p:cNvPr>
          <p:cNvSpPr/>
          <p:nvPr/>
        </p:nvSpPr>
        <p:spPr>
          <a:xfrm>
            <a:off x="10209546" y="5369716"/>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faker1.7.3</a:t>
            </a:r>
            <a:endParaRPr kumimoji="1" lang="ja-JP" altLang="en-US" sz="2000" dirty="0"/>
          </a:p>
        </p:txBody>
      </p:sp>
      <p:cxnSp>
        <p:nvCxnSpPr>
          <p:cNvPr id="65" name="直線矢印コネクタ 64">
            <a:extLst>
              <a:ext uri="{FF2B5EF4-FFF2-40B4-BE49-F238E27FC236}">
                <a16:creationId xmlns:a16="http://schemas.microsoft.com/office/drawing/2014/main" id="{7A1F3B30-0E83-DCC3-E0B0-B5AA34BB558D}"/>
              </a:ext>
            </a:extLst>
          </p:cNvPr>
          <p:cNvCxnSpPr>
            <a:cxnSpLocks/>
            <a:stCxn id="67" idx="3"/>
            <a:endCxn id="64" idx="1"/>
          </p:cNvCxnSpPr>
          <p:nvPr/>
        </p:nvCxnSpPr>
        <p:spPr>
          <a:xfrm flipV="1">
            <a:off x="8495070" y="5639716"/>
            <a:ext cx="1714476" cy="353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66" name="正方形/長方形 65">
            <a:extLst>
              <a:ext uri="{FF2B5EF4-FFF2-40B4-BE49-F238E27FC236}">
                <a16:creationId xmlns:a16="http://schemas.microsoft.com/office/drawing/2014/main" id="{F2DDF461-BDBE-D515-939E-79E528CD9E46}"/>
              </a:ext>
            </a:extLst>
          </p:cNvPr>
          <p:cNvSpPr/>
          <p:nvPr/>
        </p:nvSpPr>
        <p:spPr>
          <a:xfrm>
            <a:off x="8732270" y="5241495"/>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1.7.3</a:t>
            </a:r>
            <a:r>
              <a:rPr lang="ja-JP" altLang="en-US" sz="2000" dirty="0">
                <a:solidFill>
                  <a:schemeClr val="tx1"/>
                </a:solidFill>
              </a:rPr>
              <a:t>のみ</a:t>
            </a:r>
            <a:endParaRPr kumimoji="1" lang="ja-JP" altLang="en-US" sz="2000" dirty="0">
              <a:solidFill>
                <a:schemeClr val="tx1"/>
              </a:solidFill>
            </a:endParaRPr>
          </a:p>
        </p:txBody>
      </p:sp>
      <p:sp>
        <p:nvSpPr>
          <p:cNvPr id="67" name="正方形/長方形 66">
            <a:extLst>
              <a:ext uri="{FF2B5EF4-FFF2-40B4-BE49-F238E27FC236}">
                <a16:creationId xmlns:a16="http://schemas.microsoft.com/office/drawing/2014/main" id="{B014CE03-00AE-01BD-F392-0BF4C9CF4F83}"/>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68" name="正方形/長方形 67">
            <a:extLst>
              <a:ext uri="{FF2B5EF4-FFF2-40B4-BE49-F238E27FC236}">
                <a16:creationId xmlns:a16="http://schemas.microsoft.com/office/drawing/2014/main" id="{CD1D1B00-1E1B-5382-025B-1FB0B7DB785D}"/>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4" name="スライド番号プレースホルダー 3">
            <a:extLst>
              <a:ext uri="{FF2B5EF4-FFF2-40B4-BE49-F238E27FC236}">
                <a16:creationId xmlns:a16="http://schemas.microsoft.com/office/drawing/2014/main" id="{0E2CA3F0-F6F4-D7F9-F16B-68AB85C80687}"/>
              </a:ext>
            </a:extLst>
          </p:cNvPr>
          <p:cNvSpPr>
            <a:spLocks noGrp="1"/>
          </p:cNvSpPr>
          <p:nvPr>
            <p:ph type="sldNum" sz="quarter" idx="12"/>
          </p:nvPr>
        </p:nvSpPr>
        <p:spPr/>
        <p:txBody>
          <a:bodyPr/>
          <a:lstStyle/>
          <a:p>
            <a:fld id="{551EBEEC-6B4F-46BB-A9ED-1DC96FDC3EDD}" type="slidenum">
              <a:rPr kumimoji="1" lang="ja-JP" altLang="en-US" smtClean="0"/>
              <a:t>8</a:t>
            </a:fld>
            <a:endParaRPr kumimoji="1" lang="ja-JP" altLang="en-US"/>
          </a:p>
        </p:txBody>
      </p:sp>
    </p:spTree>
    <p:extLst>
      <p:ext uri="{BB962C8B-B14F-4D97-AF65-F5344CB8AC3E}">
        <p14:creationId xmlns:p14="http://schemas.microsoft.com/office/powerpoint/2010/main" val="963675158"/>
      </p:ext>
    </p:extLst>
  </p:cSld>
  <p:clrMapOvr>
    <a:masterClrMapping/>
  </p:clrMapOvr>
</p:sld>
</file>

<file path=ppt/theme/theme1.xml><?xml version="1.0" encoding="utf-8"?>
<a:theme xmlns:a="http://schemas.openxmlformats.org/drawingml/2006/main" name="higolab">
  <a:themeElements>
    <a:clrScheme name="higolab1">
      <a:dk1>
        <a:srgbClr val="2F4F4F"/>
      </a:dk1>
      <a:lt1>
        <a:srgbClr val="F5F5F5"/>
      </a:lt1>
      <a:dk2>
        <a:srgbClr val="696969"/>
      </a:dk2>
      <a:lt2>
        <a:srgbClr val="DCDCDC"/>
      </a:lt2>
      <a:accent1>
        <a:srgbClr val="304A9E"/>
      </a:accent1>
      <a:accent2>
        <a:srgbClr val="136EAB"/>
      </a:accent2>
      <a:accent3>
        <a:srgbClr val="D59533"/>
      </a:accent3>
      <a:accent4>
        <a:srgbClr val="009353"/>
      </a:accent4>
      <a:accent5>
        <a:srgbClr val="CA4683"/>
      </a:accent5>
      <a:accent6>
        <a:srgbClr val="CB4828"/>
      </a:accent6>
      <a:hlink>
        <a:srgbClr val="0000CC"/>
      </a:hlink>
      <a:folHlink>
        <a:srgbClr val="551A8B"/>
      </a:folHlink>
    </a:clrScheme>
    <a:fontScheme name="sel_new">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ln>
      </a:spPr>
      <a:bodyPr wrap="none" lIns="72000" tIns="72000" rIns="72000" bIns="72000" rtlCol="0" anchor="t"/>
      <a:lstStyle>
        <a:defPPr algn="l">
          <a:lnSpc>
            <a:spcPct val="90000"/>
          </a:lnSpc>
          <a:spcBef>
            <a:spcPts val="300"/>
          </a:spcBef>
          <a:spcAft>
            <a:spcPts val="100"/>
          </a:spcAft>
          <a:defRPr kumimoji="1" sz="2000" spc="110" baseline="0" dirty="0">
            <a:solidFill>
              <a:schemeClr val="tx1"/>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igolab" id="{9B7F106E-B616-4942-A334-7FA2D59B944B}" vid="{4352BA80-BB44-4E33-BF09-A7281B26DD6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higolab</Template>
  <TotalTime>4695</TotalTime>
  <Words>4404</Words>
  <Application>Microsoft Office PowerPoint</Application>
  <PresentationFormat>ワイド画面</PresentationFormat>
  <Paragraphs>693</Paragraphs>
  <Slides>33</Slides>
  <Notes>33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33</vt:i4>
      </vt:variant>
    </vt:vector>
  </HeadingPairs>
  <TitlesOfParts>
    <vt:vector size="38" baseType="lpstr">
      <vt:lpstr>游ゴシック</vt:lpstr>
      <vt:lpstr>Arial</vt:lpstr>
      <vt:lpstr>Consolas</vt:lpstr>
      <vt:lpstr>Segoe UI</vt:lpstr>
      <vt:lpstr>higolab</vt:lpstr>
      <vt:lpstr>Redmineを対象としたRubyライブラリの 依存関係問題解析手法</vt:lpstr>
      <vt:lpstr>プロジェクト管理ソフトウェアRedmine</vt:lpstr>
      <vt:lpstr>プロジェクト管理ソフトウェアRedmine：チケット</vt:lpstr>
      <vt:lpstr>プロジェクト管理ソフトウェアRedmine：プラグイン</vt:lpstr>
      <vt:lpstr>Redmineプラグインとその問題点</vt:lpstr>
      <vt:lpstr>Redmine内の依存関係</vt:lpstr>
      <vt:lpstr>Redmineの依存関係問題 1/4</vt:lpstr>
      <vt:lpstr>redmineの依存関係問題 2/4</vt:lpstr>
      <vt:lpstr>redmineの依存関係問題 3/4</vt:lpstr>
      <vt:lpstr>redmineの依存関係問題 4/4</vt:lpstr>
      <vt:lpstr>開発者の依存関係問題への対応 1/2</vt:lpstr>
      <vt:lpstr>開発者の依存関係問題への対応 2/2</vt:lpstr>
      <vt:lpstr>関連研究</vt:lpstr>
      <vt:lpstr>本研究の課題と方針 </vt:lpstr>
      <vt:lpstr>手法の概要</vt:lpstr>
      <vt:lpstr>前処理1　プラグイン互換性評価：概要</vt:lpstr>
      <vt:lpstr>前処理1　プラグイン互換性評価：Gemfile</vt:lpstr>
      <vt:lpstr>前処理1　プラグイン-プラグイン間互換性評価値</vt:lpstr>
      <vt:lpstr>前処理1　プラグイン互換性評価：入出力</vt:lpstr>
      <vt:lpstr>前処理1　プラグイン互換性評価：入出力</vt:lpstr>
      <vt:lpstr>前処理1　プラグイン互換性評価：入出力</vt:lpstr>
      <vt:lpstr>前処理2　ライブラリ互換性評価：概要</vt:lpstr>
      <vt:lpstr>前処理2　ライブラリ-ライブラリ間互換性評価値</vt:lpstr>
      <vt:lpstr>前処理2　ライブラリ互換性評価：入出力例</vt:lpstr>
      <vt:lpstr>本処理　互換性評価値平均</vt:lpstr>
      <vt:lpstr>本処理　互換性評価値平均</vt:lpstr>
      <vt:lpstr>本処理　ソルバーによる探索：解析の流れ</vt:lpstr>
      <vt:lpstr>本処理　ソルバー探索例：入力から互換性評価値の取得</vt:lpstr>
      <vt:lpstr>本処理　ソルバー探索例：互換性評価値と出力</vt:lpstr>
      <vt:lpstr>手法の適応例　概要</vt:lpstr>
      <vt:lpstr>手法の適応例　出力結果</vt:lpstr>
      <vt:lpstr>手法の適応例　適応結果</vt:lpstr>
      <vt:lpstr>まとめと今後の課題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Redmineを対象としたRubyライブラリの 依存関係問題解析手法</dc:title>
  <dc:creator>TOYONAGA Tamiya</dc:creator>
  <cp:lastModifiedBy>Tamiya Toyonaga</cp:lastModifiedBy>
  <cp:revision>160</cp:revision>
  <cp:lastPrinted>2024-02-06T04:29:31Z</cp:lastPrinted>
  <dcterms:created xsi:type="dcterms:W3CDTF">2024-01-30T04:36:06Z</dcterms:created>
  <dcterms:modified xsi:type="dcterms:W3CDTF">2024-02-12T12:11:04Z</dcterms:modified>
</cp:coreProperties>
</file>