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7" r:id="rId3"/>
    <p:sldId id="355" r:id="rId4"/>
    <p:sldId id="409" r:id="rId5"/>
    <p:sldId id="420" r:id="rId6"/>
    <p:sldId id="444" r:id="rId7"/>
    <p:sldId id="437" r:id="rId8"/>
    <p:sldId id="443" r:id="rId9"/>
    <p:sldId id="358" r:id="rId10"/>
    <p:sldId id="430" r:id="rId11"/>
    <p:sldId id="363" r:id="rId12"/>
    <p:sldId id="364" r:id="rId13"/>
    <p:sldId id="395" r:id="rId14"/>
    <p:sldId id="374" r:id="rId15"/>
    <p:sldId id="263" r:id="rId16"/>
    <p:sldId id="447" r:id="rId17"/>
    <p:sldId id="424" r:id="rId18"/>
    <p:sldId id="446" r:id="rId19"/>
    <p:sldId id="423" r:id="rId20"/>
    <p:sldId id="385" r:id="rId21"/>
    <p:sldId id="448" r:id="rId22"/>
    <p:sldId id="422" r:id="rId23"/>
    <p:sldId id="387" r:id="rId24"/>
    <p:sldId id="388" r:id="rId25"/>
    <p:sldId id="419" r:id="rId26"/>
    <p:sldId id="442" r:id="rId27"/>
    <p:sldId id="445" r:id="rId28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3300"/>
    <a:srgbClr val="FFFFF7"/>
    <a:srgbClr val="FFFFD9"/>
    <a:srgbClr val="E7F4F5"/>
    <a:srgbClr val="FFCC00"/>
    <a:srgbClr val="FFF0FF"/>
    <a:srgbClr val="FEDE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8" autoAdjust="0"/>
    <p:restoredTop sz="78092" autoAdjust="0"/>
  </p:normalViewPr>
  <p:slideViewPr>
    <p:cSldViewPr>
      <p:cViewPr varScale="1">
        <p:scale>
          <a:sx n="96" d="100"/>
          <a:sy n="96" d="100"/>
        </p:scale>
        <p:origin x="-10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ygwin\home\s-etuda\m2\re_expreriment\Score2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plotArea>
      <c:layout>
        <c:manualLayout>
          <c:layoutTarget val="inner"/>
          <c:xMode val="edge"/>
          <c:yMode val="edge"/>
          <c:x val="0.11663532552640131"/>
          <c:y val="4.0668558545020772E-2"/>
          <c:w val="0.86311277825515198"/>
          <c:h val="0.83744200125695756"/>
        </c:manualLayout>
      </c:layout>
      <c:barChart>
        <c:barDir val="col"/>
        <c:grouping val="stacked"/>
        <c:ser>
          <c:idx val="0"/>
          <c:order val="0"/>
          <c:tx>
            <c:strRef>
              <c:f>Sheet3!$F$5</c:f>
              <c:strCache>
                <c:ptCount val="1"/>
                <c:pt idx="0">
                  <c:v>25%</c:v>
                </c:pt>
              </c:strCache>
            </c:strRef>
          </c:tx>
          <c:spPr>
            <a:noFill/>
            <a:ln>
              <a:noFill/>
            </a:ln>
          </c:spPr>
          <c:errBars>
            <c:errBarType val="minus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Sheet3!$G$6</c:f>
                <c:numCache>
                  <c:formatCode>General</c:formatCode>
                  <c:ptCount val="1"/>
                  <c:pt idx="0">
                    <c:v>9.1964285714285748E-2</c:v>
                  </c:pt>
                </c:numCache>
              </c:numRef>
            </c:minus>
            <c:spPr>
              <a:ln w="25400">
                <a:solidFill>
                  <a:srgbClr val="0070C0"/>
                </a:solidFill>
              </a:ln>
            </c:spPr>
          </c:errBars>
          <c:cat>
            <c:strRef>
              <c:f>Sheet3!$C$1:$D$1</c:f>
              <c:strCache>
                <c:ptCount val="2"/>
                <c:pt idx="0">
                  <c:v>ツール有り</c:v>
                </c:pt>
                <c:pt idx="1">
                  <c:v>ツールなし</c:v>
                </c:pt>
              </c:strCache>
            </c:strRef>
          </c:cat>
          <c:val>
            <c:numRef>
              <c:f>Sheet3!$G$5:$H$5</c:f>
              <c:numCache>
                <c:formatCode>General</c:formatCode>
                <c:ptCount val="2"/>
                <c:pt idx="0">
                  <c:v>0.71279761904761962</c:v>
                </c:pt>
                <c:pt idx="1">
                  <c:v>0.58504464285714353</c:v>
                </c:pt>
              </c:numCache>
            </c:numRef>
          </c:val>
        </c:ser>
        <c:ser>
          <c:idx val="1"/>
          <c:order val="1"/>
          <c:tx>
            <c:strRef>
              <c:f>Sheet3!$F$4</c:f>
              <c:strCache>
                <c:ptCount val="1"/>
                <c:pt idx="0">
                  <c:v>中央値 - 25%</c:v>
                </c:pt>
              </c:strCache>
            </c:strRef>
          </c:tx>
          <c:spPr>
            <a:noFill/>
            <a:ln w="25400">
              <a:solidFill>
                <a:srgbClr val="0070C0"/>
              </a:solidFill>
            </a:ln>
          </c:spPr>
          <c:cat>
            <c:strRef>
              <c:f>Sheet3!$C$1:$D$1</c:f>
              <c:strCache>
                <c:ptCount val="2"/>
                <c:pt idx="0">
                  <c:v>ツール有り</c:v>
                </c:pt>
                <c:pt idx="1">
                  <c:v>ツールなし</c:v>
                </c:pt>
              </c:strCache>
            </c:strRef>
          </c:cat>
          <c:val>
            <c:numRef>
              <c:f>Sheet3!$G$4:$H$4</c:f>
              <c:numCache>
                <c:formatCode>General</c:formatCode>
                <c:ptCount val="2"/>
                <c:pt idx="0">
                  <c:v>0.1038690476190475</c:v>
                </c:pt>
                <c:pt idx="1">
                  <c:v>0.12924107142857139</c:v>
                </c:pt>
              </c:numCache>
            </c:numRef>
          </c:val>
        </c:ser>
        <c:ser>
          <c:idx val="2"/>
          <c:order val="2"/>
          <c:tx>
            <c:strRef>
              <c:f>Sheet3!$F$3</c:f>
              <c:strCache>
                <c:ptCount val="1"/>
                <c:pt idx="0">
                  <c:v>75% - 中央値</c:v>
                </c:pt>
              </c:strCache>
            </c:strRef>
          </c:tx>
          <c:spPr>
            <a:noFill/>
            <a:ln w="25400">
              <a:solidFill>
                <a:srgbClr val="0070C0"/>
              </a:solidFill>
            </a:ln>
          </c:spPr>
          <c:errBars>
            <c:errBarType val="plus"/>
            <c:errValType val="cust"/>
            <c:plus>
              <c:numRef>
                <c:f>Sheet3!$G$2</c:f>
                <c:numCache>
                  <c:formatCode>General</c:formatCode>
                  <c:ptCount val="1"/>
                  <c:pt idx="0">
                    <c:v>0.12916666666666665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25400">
                <a:solidFill>
                  <a:srgbClr val="0070C0"/>
                </a:solidFill>
                <a:tailEnd w="med" len="med"/>
              </a:ln>
            </c:spPr>
          </c:errBars>
          <c:cat>
            <c:strRef>
              <c:f>Sheet3!$C$1:$D$1</c:f>
              <c:strCache>
                <c:ptCount val="2"/>
                <c:pt idx="0">
                  <c:v>ツール有り</c:v>
                </c:pt>
                <c:pt idx="1">
                  <c:v>ツールなし</c:v>
                </c:pt>
              </c:strCache>
            </c:strRef>
          </c:cat>
          <c:val>
            <c:numRef>
              <c:f>Sheet3!$G$3:$H$3</c:f>
              <c:numCache>
                <c:formatCode>General</c:formatCode>
                <c:ptCount val="2"/>
                <c:pt idx="0">
                  <c:v>5.4166666666666807E-2</c:v>
                </c:pt>
                <c:pt idx="1">
                  <c:v>0.10930059523809521</c:v>
                </c:pt>
              </c:numCache>
            </c:numRef>
          </c:val>
        </c:ser>
        <c:gapWidth val="49"/>
        <c:overlap val="100"/>
        <c:axId val="74322304"/>
        <c:axId val="74323840"/>
      </c:barChart>
      <c:catAx>
        <c:axId val="7432230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aseline="0"/>
            </a:pPr>
            <a:endParaRPr lang="ja-JP"/>
          </a:p>
        </c:txPr>
        <c:crossAx val="74323840"/>
        <c:crosses val="autoZero"/>
        <c:auto val="1"/>
        <c:lblAlgn val="ctr"/>
        <c:lblOffset val="100"/>
      </c:catAx>
      <c:valAx>
        <c:axId val="74323840"/>
        <c:scaling>
          <c:orientation val="minMax"/>
          <c:max val="1.1000000000000001"/>
          <c:min val="0"/>
        </c:scaling>
        <c:axPos val="l"/>
        <c:numFmt formatCode="General" sourceLinked="1"/>
        <c:tickLblPos val="nextTo"/>
        <c:spPr>
          <a:ln w="15875"/>
        </c:spPr>
        <c:txPr>
          <a:bodyPr/>
          <a:lstStyle/>
          <a:p>
            <a:pPr>
              <a:defRPr baseline="0"/>
            </a:pPr>
            <a:endParaRPr lang="ja-JP"/>
          </a:p>
        </c:txPr>
        <c:crossAx val="74322304"/>
        <c:crosses val="autoZero"/>
        <c:crossBetween val="between"/>
        <c:majorUnit val="0.2"/>
      </c:valAx>
      <c:spPr>
        <a:ln w="15875">
          <a:solidFill>
            <a:schemeClr val="tx1"/>
          </a:solidFill>
        </a:ln>
      </c:spPr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75E8E-8E21-4D9E-A8D3-A9E863DF8E1A}" type="datetimeFigureOut">
              <a:rPr kumimoji="1" lang="ja-JP" altLang="en-US" smtClean="0"/>
              <a:pPr/>
              <a:t>2011/2/16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CDC27-5E97-489F-92AC-2D3D190697E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4D84B-FE61-4A23-AF70-1DC1C1A8CEDC}" type="datetimeFigureOut">
              <a:rPr kumimoji="1" lang="ja-JP" altLang="en-US" smtClean="0"/>
              <a:pPr/>
              <a:t>2011/2/16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92729-75D3-4CC3-9EE3-5909329C0DD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 smtClean="0"/>
              <a:t>課題によっては，原因箇所は複数ある場合もあります．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０～１の実数値で評価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例えば，この図は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探索の起点を</a:t>
            </a:r>
            <a:r>
              <a:rPr kumimoji="1" lang="ja-JP" altLang="en-US" dirty="0" err="1" smtClean="0"/>
              <a:t>ｍ，</a:t>
            </a:r>
            <a:r>
              <a:rPr kumimoji="1" lang="ja-JP" altLang="en-US" dirty="0" smtClean="0"/>
              <a:t>原因箇所をｖ１，ｖ２，赤い辺が探索できたパス，黒い辺が探索できなかったパスとしたもので，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この場合のスコアの算出すると，まずｖ１，ｖ２をそれぞれ重み付け，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err="1" smtClean="0"/>
              <a:t>ｖ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から</a:t>
            </a:r>
            <a:r>
              <a:rPr kumimoji="1" lang="ja-JP" altLang="en-US" dirty="0" err="1" smtClean="0"/>
              <a:t>ｍ</a:t>
            </a:r>
            <a:r>
              <a:rPr kumimoji="1" lang="ja-JP" altLang="en-US" dirty="0" smtClean="0"/>
              <a:t>は半分探索できているので，</a:t>
            </a:r>
            <a:r>
              <a:rPr kumimoji="1" lang="en-US" altLang="ja-JP" dirty="0" smtClean="0"/>
              <a:t>0.25</a:t>
            </a:r>
            <a:r>
              <a:rPr kumimoji="1" lang="ja-JP" altLang="en-US" dirty="0" smtClean="0"/>
              <a:t>・・・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 smtClean="0"/>
              <a:t>ウィルコクソンの符号順位検定を用いて，</a:t>
            </a:r>
            <a:endParaRPr lang="en-US" altLang="ja-JP" sz="1100" dirty="0" smtClean="0"/>
          </a:p>
          <a:p>
            <a:endParaRPr kumimoji="1" lang="en-US" altLang="ja-JP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***</a:t>
            </a:r>
            <a:endParaRPr kumimoji="1" lang="en-US" altLang="ja-JP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kumimoji="1" lang="ja-JP" alt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帰無仮説ツールの有り，なしによるスコアに差はない</a:t>
            </a:r>
          </a:p>
          <a:p>
            <a:r>
              <a:rPr kumimoji="1" lang="ja-JP" alt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対立仮説ツール有りの場合の方が，なしの場合よりもスコアが高い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ja-JP" altLang="en-US" sz="1200" dirty="0" smtClean="0"/>
              <a:t>ツールにより，移動支援が行われた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実験の考察として，ツールが有効利用された例について述べます．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グラフ上でパスの末端を読み取ることで、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・・・漏れ無く探索ができていました．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また，被験者は以前に調査したパスを確認することが多く，その際グラフを使って，容易に再確認できていた．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***</a:t>
            </a:r>
            <a:endParaRPr kumimoji="1" lang="en-US" altLang="ja-JP" dirty="0" smtClean="0"/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メソッド呼び出しが絡む複雑な処理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探索の末端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行番号を示すことで，制御フローを読み取ってもらう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可能となり，開発者の移動を支援することができます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メソッド呼び出しが絡む複雑な処理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探索の末端</a:t>
            </a:r>
          </a:p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086092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Side</a:t>
            </a:r>
            <a:r>
              <a:rPr kumimoji="1" lang="en-US" altLang="ja-JP" baseline="0" dirty="0" smtClean="0"/>
              <a:t> Effect</a:t>
            </a:r>
            <a:r>
              <a:rPr kumimoji="1" lang="ja-JP" altLang="en-US" baseline="0" dirty="0" smtClean="0"/>
              <a:t>はオプションで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グラフ上で指定したノードをエディタで閲覧することができます．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このように，エディタとグラフを連携させながら，データフローの調査を行います．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そして，次にクエリに・・・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このとき，開発者が閲覧中のコード片からは，読み取れないデータフロー情報を抽出します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例えば，開発者がメソッド定義をクエリとした場合，・・・探索を行って，データフロー情報を抽出します．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err="1" smtClean="0"/>
              <a:t>setData</a:t>
            </a:r>
            <a:r>
              <a:rPr kumimoji="1" lang="ja-JP" altLang="en-US" dirty="0" smtClean="0"/>
              <a:t>では，・・・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getData</a:t>
            </a:r>
            <a:r>
              <a:rPr kumimoji="1" lang="ja-JP" altLang="en-US" dirty="0" smtClean="0"/>
              <a:t>では，・・・といった情報はソースコード上で読み取れないため，グラフとして可視化します．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本研究は・・・目的とします．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そして，移動支援を目的とし，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具体的には，・・・することで，移動を支援します．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下図は、</a:t>
            </a:r>
            <a:r>
              <a:rPr kumimoji="1" lang="en-US" altLang="ja-JP" dirty="0" smtClean="0"/>
              <a:t>Eclipse</a:t>
            </a:r>
            <a:r>
              <a:rPr kumimoji="1" lang="ja-JP" altLang="en-US" dirty="0" smtClean="0"/>
              <a:t>　</a:t>
            </a:r>
            <a:r>
              <a:rPr kumimoji="1" lang="en-US" altLang="ja-JP" dirty="0" err="1" smtClean="0"/>
              <a:t>plugin</a:t>
            </a:r>
            <a:r>
              <a:rPr kumimoji="1" lang="ja-JP" altLang="en-US" dirty="0" smtClean="0"/>
              <a:t>として実装したツールのスクリーンショットです。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開発者はエディタ上で、識別子を選択することでクエリを作成します。そして、本ツールでは、こちらのグラフビューでクエリを起点としたデータフローグラフを表示します。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開発者は、グラフ上でデータフローを調査することができ、（クリック！）グラフ上での注目するノードについては、エディタで開き、プログラムを読解することができます。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エディタとグラフを連動させることで，</a:t>
            </a:r>
            <a:r>
              <a:rPr lang="ja-JP" altLang="en-US" sz="1200" dirty="0" smtClean="0"/>
              <a:t>複数のコード片を横断したデータフローの調査を容易に行うことが可能</a:t>
            </a:r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27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オブジェクト指向プログラミングでは，・・・，と言われています．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これは，開発者はプログラム理解時に，注目するコード片に含まれる変数のデータフローを調査する必要があり，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そして，データフローはフィールド参照，メソッド呼び出しの引数，戻り値を介して，複数のコード片・・・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例えば，メソッド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の変数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のデータフローを調査しようとすると，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x</a:t>
            </a:r>
            <a:r>
              <a:rPr kumimoji="1" lang="ja-JP" altLang="en-US" dirty="0" smtClean="0"/>
              <a:t>の値を計算したメソッド</a:t>
            </a:r>
            <a:r>
              <a:rPr kumimoji="1" lang="en-US" altLang="ja-JP" dirty="0" smtClean="0"/>
              <a:t>b</a:t>
            </a:r>
            <a:r>
              <a:rPr kumimoji="1" lang="ja-JP" altLang="en-US" dirty="0" smtClean="0"/>
              <a:t>の戻り値を調べ，さらに，そこから呼ばれているメソッド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の戻り値を調べる必要があります．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が引数に渡されたメソッド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についても，引数がどのように使われるか調べる必要があります．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このように，開発者はソースコード上での移動を行いながら，プログラムを理解します．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先程の例のように，ある変数に注目して、データフロー・・・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これは，データフローには，代入が連続して起こるなど，推移的な関係をもつものや，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代入先，代入元が複数存在するなど，１対他の関係をもつものがあるからです．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このような理由から，複数存在するデータフローパスに対して、網羅的に・・・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難しいと言われています．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よって，・・・必要となります．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データフローの特性，それに起因する調査の難しさを考慮すると，複数の・・・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そこで，本研究では、開発者の・・・を目的として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・・・提案します．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例を用いて，コードナビゲーションの手順を説明します．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開発者が，</a:t>
            </a:r>
            <a:r>
              <a:rPr kumimoji="1" lang="en-US" altLang="ja-JP" dirty="0" err="1" smtClean="0"/>
              <a:t>isEditable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メソッドの戻り値に注目したとすると，関連するグラフを提示することで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開発者はグラフ上で戻り値</a:t>
            </a:r>
            <a:r>
              <a:rPr kumimoji="1" lang="ja-JP" altLang="en-US" smtClean="0"/>
              <a:t>に関するデータフロー</a:t>
            </a:r>
            <a:r>
              <a:rPr kumimoji="1" lang="ja-JP" altLang="en-US" dirty="0" smtClean="0"/>
              <a:t>を調査することができ，移動の手間が削減されます．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本研究で表示する，変数間データフローグラフについて説明します．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これは，・・・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特徴として、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例えば，このプログラム例では，こちらのグラフが構築されます．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メソッド</a:t>
            </a:r>
            <a:r>
              <a:rPr kumimoji="1" lang="en-US" altLang="ja-JP" dirty="0" smtClean="0"/>
              <a:t>max</a:t>
            </a:r>
            <a:r>
              <a:rPr kumimoji="1" lang="ja-JP" altLang="en-US" dirty="0" smtClean="0"/>
              <a:t>では，引数</a:t>
            </a:r>
            <a:r>
              <a:rPr kumimoji="1" lang="ja-JP" altLang="en-US" dirty="0" err="1" smtClean="0"/>
              <a:t>ｘ，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をとり，大小比較の結果が</a:t>
            </a:r>
            <a:r>
              <a:rPr kumimoji="1" lang="en-US" altLang="ja-JP" dirty="0" smtClean="0"/>
              <a:t>IF</a:t>
            </a:r>
            <a:r>
              <a:rPr kumimoji="1" lang="ja-JP" altLang="en-US" dirty="0" smtClean="0"/>
              <a:t>文にはいることで，</a:t>
            </a:r>
            <a:r>
              <a:rPr kumimoji="1" lang="en-US" altLang="ja-JP" dirty="0" smtClean="0"/>
              <a:t>x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result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代入を制御します．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また，</a:t>
            </a:r>
            <a:r>
              <a:rPr kumimoji="1" lang="en-US" altLang="ja-JP" dirty="0" smtClean="0"/>
              <a:t>y</a:t>
            </a:r>
            <a:r>
              <a:rPr kumimoji="1" lang="ja-JP" altLang="en-US" dirty="0" smtClean="0"/>
              <a:t>から</a:t>
            </a:r>
            <a:r>
              <a:rPr kumimoji="1" lang="en-US" altLang="ja-JP" dirty="0" smtClean="0"/>
              <a:t>result</a:t>
            </a:r>
            <a:r>
              <a:rPr kumimoji="1" lang="ja-JP" altLang="en-US" dirty="0" err="1" smtClean="0"/>
              <a:t>へも</a:t>
            </a:r>
            <a:r>
              <a:rPr kumimoji="1" lang="ja-JP" altLang="en-US" dirty="0" smtClean="0"/>
              <a:t>代入が行われ，</a:t>
            </a:r>
            <a:r>
              <a:rPr kumimoji="1" lang="en-US" altLang="ja-JP" dirty="0" smtClean="0"/>
              <a:t>result</a:t>
            </a:r>
            <a:r>
              <a:rPr kumimoji="1" lang="ja-JP" altLang="en-US" dirty="0" smtClean="0"/>
              <a:t>が戻り値として返されます．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本手法では、まず対象ソースコードに対して、変数間データフローグラフを構築します。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このグラフを使って，開発者はグラフ上でデータフローを調査することができます．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例えば，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このようなソースコードがあって，クラス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のメソッド</a:t>
            </a:r>
            <a:r>
              <a:rPr kumimoji="1" lang="en-US" altLang="ja-JP" dirty="0" smtClean="0"/>
              <a:t>m</a:t>
            </a:r>
            <a:r>
              <a:rPr kumimoji="1" lang="ja-JP" altLang="en-US" dirty="0" smtClean="0"/>
              <a:t>から，クラス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のメソッド</a:t>
            </a:r>
            <a:r>
              <a:rPr kumimoji="1" lang="en-US" altLang="ja-JP" dirty="0" err="1" smtClean="0"/>
              <a:t>setDat</a:t>
            </a:r>
            <a:r>
              <a:rPr kumimoji="1" lang="ja-JP" altLang="en-US" dirty="0" smtClean="0"/>
              <a:t>が呼ばれているとします．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開発者がクラス</a:t>
            </a:r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のローカル変数</a:t>
            </a:r>
            <a:r>
              <a:rPr kumimoji="1" lang="en-US" altLang="ja-JP" dirty="0" smtClean="0"/>
              <a:t>data</a:t>
            </a:r>
            <a:r>
              <a:rPr kumimoji="1" lang="ja-JP" altLang="en-US" dirty="0" smtClean="0"/>
              <a:t>に注目していたとすると，グラフから，</a:t>
            </a:r>
            <a:r>
              <a:rPr kumimoji="1" lang="en-US" altLang="ja-JP" dirty="0" smtClean="0"/>
              <a:t>data</a:t>
            </a:r>
            <a:r>
              <a:rPr kumimoji="1" lang="ja-JP" altLang="en-US" dirty="0" smtClean="0"/>
              <a:t>が引数</a:t>
            </a:r>
            <a:r>
              <a:rPr kumimoji="1" lang="en-US" altLang="ja-JP" dirty="0" smtClean="0"/>
              <a:t>d</a:t>
            </a:r>
            <a:r>
              <a:rPr kumimoji="1" lang="ja-JP" altLang="en-US" dirty="0" smtClean="0"/>
              <a:t>に代入され，フィールド</a:t>
            </a:r>
            <a:r>
              <a:rPr kumimoji="1" lang="en-US" altLang="ja-JP" dirty="0" smtClean="0"/>
              <a:t>data</a:t>
            </a:r>
            <a:r>
              <a:rPr kumimoji="1" lang="ja-JP" altLang="en-US" dirty="0" smtClean="0"/>
              <a:t>に代入され，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その後どのようなデータフローが続いているかといったことが，読み取れます．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このように，開発者はグラフ上で・・・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本手法を、</a:t>
            </a:r>
            <a:r>
              <a:rPr kumimoji="1" lang="en-US" altLang="ja-JP" dirty="0" smtClean="0"/>
              <a:t>Eclipse</a:t>
            </a:r>
            <a:r>
              <a:rPr kumimoji="1" lang="ja-JP" altLang="en-US" dirty="0" smtClean="0"/>
              <a:t>　</a:t>
            </a:r>
            <a:r>
              <a:rPr kumimoji="1" lang="en-US" altLang="ja-JP" dirty="0" err="1" smtClean="0"/>
              <a:t>plugin</a:t>
            </a:r>
            <a:r>
              <a:rPr kumimoji="1" lang="ja-JP" altLang="en-US" dirty="0" smtClean="0"/>
              <a:t>として実装しました．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図はツールのスクリーンショットで，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開発者はエディタ上で、注目している識別子を選択することで，グラフビューで選択した識別子を基点とするﾃﾞータフローグラフを表示することができます．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このように開発者はエディタとグラフを連動させてデータフローを調査していきます．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8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実験の目的は</a:t>
            </a:r>
            <a:r>
              <a:rPr kumimoji="1" lang="ja-JP" altLang="en-US" dirty="0" err="1" smtClean="0"/>
              <a:t>，．．．</a:t>
            </a:r>
            <a:r>
              <a:rPr kumimoji="1" lang="ja-JP" altLang="en-US" dirty="0" smtClean="0"/>
              <a:t>つまり，　ツールによって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課題として，</a:t>
            </a:r>
            <a:r>
              <a:rPr kumimoji="1" lang="ja-JP" altLang="en-US" dirty="0" err="1" smtClean="0"/>
              <a:t>ｊ</a:t>
            </a:r>
            <a:r>
              <a:rPr kumimoji="1" lang="en-US" altLang="ja-JP" dirty="0" smtClean="0"/>
              <a:t>Edit</a:t>
            </a:r>
            <a:r>
              <a:rPr kumimoji="1" lang="ja-JP" altLang="en-US" dirty="0" err="1" smtClean="0"/>
              <a:t>を・・</a:t>
            </a:r>
            <a:r>
              <a:rPr kumimoji="1" lang="ja-JP" altLang="en-US" dirty="0" smtClean="0"/>
              <a:t>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具体的には，被験者には・・・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500298" y="5857892"/>
            <a:ext cx="137318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 smtClean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 smtClean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 smtClean="0">
                <a:solidFill>
                  <a:srgbClr val="3366CC"/>
                </a:solidFill>
              </a:rPr>
              <a:t>Osaka University</a:t>
            </a:r>
            <a:endParaRPr lang="en-US" altLang="ja-JP" sz="1200" b="1" i="1" dirty="0">
              <a:solidFill>
                <a:srgbClr val="3366CC"/>
              </a:solidFill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4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1857356" y="6613525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6696744" cy="1512863"/>
          </a:xfrm>
        </p:spPr>
        <p:txBody>
          <a:bodyPr/>
          <a:lstStyle/>
          <a:p>
            <a:r>
              <a:rPr lang="ja-JP" altLang="en-US" sz="3200" dirty="0" smtClean="0"/>
              <a:t>データフロー情報を用いたコード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ナビゲーションツールの実装と評価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ja-JP" altLang="en-US" sz="2400" dirty="0" smtClean="0"/>
              <a:t>大阪大学 大学院情報科学研究科</a:t>
            </a:r>
          </a:p>
          <a:p>
            <a:pPr algn="r"/>
            <a:r>
              <a:rPr lang="ja-JP" altLang="en-US" sz="2400" dirty="0" smtClean="0"/>
              <a:t>コンピュータサイエンス専攻 井上研究室</a:t>
            </a:r>
          </a:p>
          <a:p>
            <a:pPr algn="r"/>
            <a:r>
              <a:rPr lang="ja-JP" altLang="en-US" sz="2400" dirty="0" smtClean="0"/>
              <a:t>博士前期課程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年</a:t>
            </a:r>
          </a:p>
          <a:p>
            <a:pPr algn="r"/>
            <a:endParaRPr lang="ja-JP" altLang="en-US" sz="600" dirty="0" smtClean="0"/>
          </a:p>
          <a:p>
            <a:pPr algn="r"/>
            <a:r>
              <a:rPr kumimoji="1" lang="ja-JP" altLang="en-US" sz="2400" dirty="0" smtClean="0"/>
              <a:t>悦田 翔悟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実験の評価基準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5536" y="1412875"/>
            <a:ext cx="8280920" cy="4824413"/>
          </a:xfrm>
        </p:spPr>
        <p:txBody>
          <a:bodyPr/>
          <a:lstStyle/>
          <a:p>
            <a:r>
              <a:rPr lang="ja-JP" altLang="en-US" sz="2800" dirty="0" smtClean="0"/>
              <a:t>正解集合の決定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原因箇所：ユーザ操作，外部データの状態に関する条件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正解パス：原因箇所から探索の起点までのデータフローパス</a:t>
            </a:r>
            <a:endParaRPr lang="en-US" altLang="ja-JP" sz="2400" dirty="0" smtClean="0"/>
          </a:p>
          <a:p>
            <a:r>
              <a:rPr lang="ja-JP" altLang="en-US" sz="2800" dirty="0" smtClean="0"/>
              <a:t>時間内に調査できた正解パスの範囲を評価</a:t>
            </a:r>
            <a:endParaRPr lang="en-US" altLang="ja-JP" sz="2000" dirty="0" smtClean="0"/>
          </a:p>
          <a:p>
            <a:pPr lvl="1">
              <a:buNone/>
            </a:pPr>
            <a:endParaRPr lang="ja-JP" altLang="en-US" sz="1600" dirty="0" smtClean="0"/>
          </a:p>
          <a:p>
            <a:endParaRPr kumimoji="1" lang="ja-JP" altLang="en-US" sz="2800" dirty="0"/>
          </a:p>
        </p:txBody>
      </p:sp>
      <p:grpSp>
        <p:nvGrpSpPr>
          <p:cNvPr id="4" name="グループ化 16"/>
          <p:cNvGrpSpPr/>
          <p:nvPr/>
        </p:nvGrpSpPr>
        <p:grpSpPr>
          <a:xfrm>
            <a:off x="5796136" y="3563724"/>
            <a:ext cx="2664296" cy="2601580"/>
            <a:chOff x="5796136" y="2843644"/>
            <a:chExt cx="2664296" cy="2601580"/>
          </a:xfrm>
        </p:grpSpPr>
        <p:sp>
          <p:nvSpPr>
            <p:cNvPr id="7" name="円/楕円 6"/>
            <p:cNvSpPr/>
            <p:nvPr/>
          </p:nvSpPr>
          <p:spPr>
            <a:xfrm>
              <a:off x="5796136" y="3222268"/>
              <a:ext cx="1080120" cy="432048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0.5</a:t>
              </a:r>
              <a:endParaRPr kumimoji="1" lang="ja-JP" altLang="en-US" dirty="0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6588224" y="4077072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6588224" y="5013176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0" name="直線矢印コネクタ 9"/>
            <p:cNvCxnSpPr>
              <a:stCxn id="8" idx="4"/>
              <a:endCxn id="9" idx="0"/>
            </p:cNvCxnSpPr>
            <p:nvPr/>
          </p:nvCxnSpPr>
          <p:spPr>
            <a:xfrm>
              <a:off x="7128284" y="4509120"/>
              <a:ext cx="0" cy="504056"/>
            </a:xfrm>
            <a:prstGeom prst="straightConnector1">
              <a:avLst/>
            </a:prstGeom>
            <a:ln w="57150">
              <a:solidFill>
                <a:srgbClr val="CC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円/楕円 10"/>
            <p:cNvSpPr/>
            <p:nvPr/>
          </p:nvSpPr>
          <p:spPr>
            <a:xfrm>
              <a:off x="7380312" y="3212976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0.5</a:t>
              </a:r>
              <a:endParaRPr kumimoji="1" lang="ja-JP" altLang="en-US" dirty="0"/>
            </a:p>
          </p:txBody>
        </p:sp>
        <p:cxnSp>
          <p:nvCxnSpPr>
            <p:cNvPr id="12" name="直線矢印コネクタ 11"/>
            <p:cNvCxnSpPr>
              <a:stCxn id="11" idx="4"/>
              <a:endCxn id="8" idx="7"/>
            </p:cNvCxnSpPr>
            <p:nvPr/>
          </p:nvCxnSpPr>
          <p:spPr>
            <a:xfrm flipH="1">
              <a:off x="7510164" y="3645024"/>
              <a:ext cx="410208" cy="495320"/>
            </a:xfrm>
            <a:prstGeom prst="straightConnector1">
              <a:avLst/>
            </a:prstGeom>
            <a:ln w="57150">
              <a:solidFill>
                <a:srgbClr val="CC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>
              <a:stCxn id="7" idx="4"/>
              <a:endCxn id="8" idx="1"/>
            </p:cNvCxnSpPr>
            <p:nvPr/>
          </p:nvCxnSpPr>
          <p:spPr>
            <a:xfrm>
              <a:off x="6336196" y="3654316"/>
              <a:ext cx="410208" cy="48602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テキスト ボックス 13"/>
            <p:cNvSpPr txBox="1"/>
            <p:nvPr/>
          </p:nvSpPr>
          <p:spPr>
            <a:xfrm>
              <a:off x="6975775" y="5013176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</a:t>
              </a:r>
              <a:endParaRPr kumimoji="1" lang="ja-JP" altLang="en-US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082822" y="2852936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v1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7668344" y="2843644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v2</a:t>
              </a:r>
              <a:endParaRPr kumimoji="1" lang="ja-JP" altLang="en-US" dirty="0"/>
            </a:p>
          </p:txBody>
        </p:sp>
      </p:grpSp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401638" y="3765277"/>
          <a:ext cx="4930775" cy="1031875"/>
        </p:xfrm>
        <a:graphic>
          <a:graphicData uri="http://schemas.openxmlformats.org/presentationml/2006/ole">
            <p:oleObj spid="_x0000_s101378" name="数式" r:id="rId4" imgW="2311200" imgH="4698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95736" y="6021288"/>
          <a:ext cx="3472513" cy="399381"/>
        </p:xfrm>
        <a:graphic>
          <a:graphicData uri="http://schemas.openxmlformats.org/presentationml/2006/ole">
            <p:oleObj spid="_x0000_s101379" name="数式" r:id="rId5" imgW="1549080" imgH="177480" progId="Equation.3">
              <p:embed/>
            </p:oleObj>
          </a:graphicData>
        </a:graphic>
      </p:graphicFrame>
      <p:sp>
        <p:nvSpPr>
          <p:cNvPr id="18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 flipV="1">
            <a:off x="7954392" y="5166484"/>
            <a:ext cx="794072" cy="643"/>
          </a:xfrm>
          <a:prstGeom prst="straightConnector1">
            <a:avLst/>
          </a:prstGeom>
          <a:ln w="3810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7956376" y="5742548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7524328" y="523849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探索済みのパス</a:t>
            </a:r>
            <a:endParaRPr kumimoji="1" lang="ja-JP" altLang="en-US" sz="1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703840" y="5877272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未探索のパス</a:t>
            </a:r>
            <a:endParaRPr kumimoji="1" lang="ja-JP" altLang="en-US" sz="1600" dirty="0"/>
          </a:p>
        </p:txBody>
      </p:sp>
      <p:sp>
        <p:nvSpPr>
          <p:cNvPr id="24" name="右矢印 23"/>
          <p:cNvSpPr/>
          <p:nvPr/>
        </p:nvSpPr>
        <p:spPr>
          <a:xfrm rot="16200000">
            <a:off x="5632523" y="4888757"/>
            <a:ext cx="975299" cy="21602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508104" y="55892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探索方向</a:t>
            </a:r>
            <a:endParaRPr lang="en-US" altLang="ja-JP" dirty="0" smtClean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83568" y="4725144"/>
            <a:ext cx="42484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weight(v):v</a:t>
            </a:r>
            <a:r>
              <a:rPr lang="ja-JP" altLang="en-US" sz="1400" dirty="0" smtClean="0"/>
              <a:t>の重み付け</a:t>
            </a:r>
            <a:endParaRPr lang="en-US" altLang="ja-JP" sz="1400" dirty="0" smtClean="0"/>
          </a:p>
          <a:p>
            <a:r>
              <a:rPr kumimoji="1" lang="en-US" altLang="ja-JP" sz="1400" dirty="0" smtClean="0"/>
              <a:t>A</a:t>
            </a:r>
            <a:r>
              <a:rPr kumimoji="1" lang="ja-JP" altLang="en-US" sz="1400" dirty="0" smtClean="0"/>
              <a:t>：被験</a:t>
            </a:r>
            <a:r>
              <a:rPr lang="ja-JP" altLang="en-US" sz="1400" dirty="0" smtClean="0"/>
              <a:t>者探索したパスの集合</a:t>
            </a:r>
            <a:endParaRPr lang="en-US" altLang="ja-JP" sz="1400" dirty="0" smtClean="0"/>
          </a:p>
          <a:p>
            <a:r>
              <a:rPr lang="en-US" altLang="ja-JP" sz="1400" dirty="0" smtClean="0"/>
              <a:t>V</a:t>
            </a:r>
            <a:r>
              <a:rPr lang="ja-JP" altLang="en-US" sz="1400" dirty="0" smtClean="0"/>
              <a:t>：原因箇所の集合</a:t>
            </a:r>
            <a:endParaRPr lang="en-US" altLang="ja-JP" sz="1400" dirty="0" smtClean="0"/>
          </a:p>
          <a:p>
            <a:r>
              <a:rPr lang="en-US" altLang="ja-JP" sz="1400" dirty="0" smtClean="0"/>
              <a:t>m:</a:t>
            </a:r>
            <a:r>
              <a:rPr lang="ja-JP" altLang="en-US" sz="1400" dirty="0" smtClean="0"/>
              <a:t>探索の起点</a:t>
            </a:r>
            <a:endParaRPr lang="en-US" altLang="ja-JP" sz="1400" dirty="0" smtClean="0"/>
          </a:p>
          <a:p>
            <a:r>
              <a:rPr lang="en-US" altLang="ja-JP" sz="1400" dirty="0" smtClean="0"/>
              <a:t>path(</a:t>
            </a:r>
            <a:r>
              <a:rPr lang="en-US" altLang="ja-JP" sz="1400" dirty="0" err="1" smtClean="0"/>
              <a:t>v,m</a:t>
            </a:r>
            <a:r>
              <a:rPr lang="en-US" altLang="ja-JP" sz="1400" dirty="0" smtClean="0"/>
              <a:t>):v</a:t>
            </a:r>
            <a:r>
              <a:rPr lang="ja-JP" altLang="en-US" sz="1400" dirty="0" smtClean="0"/>
              <a:t>から</a:t>
            </a:r>
            <a:r>
              <a:rPr lang="en-US" altLang="ja-JP" sz="1400" dirty="0" smtClean="0"/>
              <a:t>m</a:t>
            </a:r>
            <a:r>
              <a:rPr lang="ja-JP" altLang="en-US" sz="1400" dirty="0" err="1" smtClean="0"/>
              <a:t>までの</a:t>
            </a:r>
            <a:r>
              <a:rPr lang="ja-JP" altLang="en-US" sz="1400" dirty="0" smtClean="0"/>
              <a:t>パスの集合</a:t>
            </a:r>
            <a:endParaRPr lang="en-US" altLang="ja-JP" sz="1400" dirty="0" smtClean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516216" y="6309320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調査範囲を評価</a:t>
            </a:r>
            <a:endParaRPr kumimoji="1" lang="ja-JP" alt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 8"/>
          <p:cNvSpPr>
            <a:spLocks noGrp="1"/>
          </p:cNvSpPr>
          <p:nvPr>
            <p:ph idx="1"/>
          </p:nvPr>
        </p:nvSpPr>
        <p:spPr>
          <a:xfrm>
            <a:off x="179512" y="1412776"/>
            <a:ext cx="4896544" cy="4824413"/>
          </a:xfrm>
        </p:spPr>
        <p:txBody>
          <a:bodyPr/>
          <a:lstStyle/>
          <a:p>
            <a:r>
              <a:rPr lang="ja-JP" altLang="en-US" sz="2800" dirty="0" smtClean="0"/>
              <a:t>スコアの平均値</a:t>
            </a:r>
            <a:endParaRPr lang="en-US" altLang="ja-JP" sz="2800" dirty="0" smtClean="0"/>
          </a:p>
          <a:p>
            <a:pPr lvl="1"/>
            <a:r>
              <a:rPr lang="ja-JP" altLang="en-US" sz="2000" dirty="0" smtClean="0"/>
              <a:t>ツール有り：</a:t>
            </a:r>
            <a:r>
              <a:rPr lang="en-US" altLang="ja-JP" sz="2000" dirty="0" smtClean="0"/>
              <a:t>0.84</a:t>
            </a:r>
          </a:p>
          <a:p>
            <a:pPr lvl="1"/>
            <a:r>
              <a:rPr lang="ja-JP" altLang="en-US" sz="2000" dirty="0" smtClean="0"/>
              <a:t>ツールなし：</a:t>
            </a:r>
            <a:r>
              <a:rPr lang="en-US" altLang="ja-JP" sz="2000" dirty="0" smtClean="0"/>
              <a:t>0.72</a:t>
            </a:r>
          </a:p>
          <a:p>
            <a:pPr lvl="1"/>
            <a:endParaRPr lang="en-US" altLang="ja-JP" sz="2000" dirty="0" smtClean="0"/>
          </a:p>
          <a:p>
            <a:r>
              <a:rPr lang="ja-JP" altLang="en-US" sz="2400" dirty="0" smtClean="0"/>
              <a:t>ウィルコクソンの符号順位和検定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有意水準 </a:t>
            </a:r>
            <a:r>
              <a:rPr lang="en-US" altLang="ja-JP" sz="2000" dirty="0" smtClean="0"/>
              <a:t>0.05</a:t>
            </a:r>
            <a:r>
              <a:rPr lang="ja-JP" altLang="en-US" sz="2000" dirty="0" smtClean="0"/>
              <a:t>として，片側検定で有意差あり</a:t>
            </a: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ja-JP" sz="2400" dirty="0" smtClean="0">
                <a:sym typeface="Wingdings" pitchFamily="2" charset="2"/>
              </a:rPr>
              <a:t></a:t>
            </a:r>
            <a:r>
              <a:rPr lang="ja-JP" altLang="en-US" sz="2400" dirty="0" smtClean="0"/>
              <a:t>ツールを使用した方が，同一時間でより広範囲を調査できる</a:t>
            </a:r>
          </a:p>
          <a:p>
            <a:endParaRPr lang="en-US" altLang="ja-JP" sz="2400" dirty="0" smtClean="0">
              <a:sym typeface="Wingdings" pitchFamily="2" charset="2"/>
            </a:endParaRPr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sz="2400" dirty="0" smtClean="0">
              <a:sym typeface="Wingdings" pitchFamily="2" charset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実験結果</a:t>
            </a:r>
            <a:endParaRPr kumimoji="1" lang="ja-JP" altLang="en-US" dirty="0"/>
          </a:p>
        </p:txBody>
      </p:sp>
      <p:graphicFrame>
        <p:nvGraphicFramePr>
          <p:cNvPr id="10" name="グラフ 9"/>
          <p:cNvGraphicFramePr/>
          <p:nvPr/>
        </p:nvGraphicFramePr>
        <p:xfrm>
          <a:off x="5292080" y="1772816"/>
          <a:ext cx="3262485" cy="3467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6084168" y="5229200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実験のスコアの分布</a:t>
            </a:r>
            <a:endParaRPr kumimoji="1" lang="ja-JP" altLang="en-US" sz="1600" b="1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2909" y="3996593"/>
            <a:ext cx="5803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実験の考察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ツール</a:t>
            </a:r>
            <a:r>
              <a:rPr lang="ja-JP" altLang="en-US" dirty="0" smtClean="0"/>
              <a:t>が有効利用された例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推移的なデータフローを調査する時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グラフを使ってパスの末端を確認することで，優先して調査すべきパスを決定できた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網羅的にデータフローを調査する時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分岐が現れたグラフを調査の起点に利用することで，漏れなく調査できた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以前に調査したパスをグラフ上で容易に再確認できた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実験の考察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グラフ上に実際には起こりえないデータフローが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件出現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グラフ構築時に制御フローを考慮していないため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被験者の</a:t>
            </a:r>
            <a:r>
              <a:rPr lang="en-US" altLang="ja-JP" sz="2000" dirty="0" smtClean="0"/>
              <a:t>8</a:t>
            </a:r>
            <a:r>
              <a:rPr lang="ja-JP" altLang="en-US" sz="2000" dirty="0" smtClean="0"/>
              <a:t>名中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名は，該当箇所の制御フローをソースコード上で確認していたため，問題なかった</a:t>
            </a:r>
            <a:endParaRPr lang="en-US" altLang="ja-JP" sz="2000" dirty="0" smtClean="0"/>
          </a:p>
          <a:p>
            <a:r>
              <a:rPr lang="ja-JP" altLang="en-US" sz="2800" dirty="0" smtClean="0"/>
              <a:t>対策案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グラフの辺に代入文の行番号を表記する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グラフ上でソースコードをポップアップ表示する</a:t>
            </a: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データフロー調査に特化したコードナビゲーションツールを提案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複数のコード片を横断してデータフローを調査することが可能</a:t>
            </a:r>
            <a:endParaRPr lang="en-US" altLang="ja-JP" sz="2400" dirty="0" smtClean="0"/>
          </a:p>
          <a:p>
            <a:pPr lvl="7"/>
            <a:endParaRPr lang="en-US" altLang="ja-JP" sz="1600" dirty="0" smtClean="0"/>
          </a:p>
          <a:p>
            <a:r>
              <a:rPr lang="ja-JP" altLang="en-US" sz="2800" dirty="0" smtClean="0"/>
              <a:t>対照実験の結果，実装したツールを使用した方が，同一時間でより広範囲を調査できる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推移的な調査，網羅的な調査で有効性を発揮</a:t>
            </a:r>
            <a:endParaRPr lang="en-US" altLang="ja-JP" sz="2400" dirty="0" smtClean="0"/>
          </a:p>
          <a:p>
            <a:pPr lvl="6"/>
            <a:endParaRPr lang="en-US" altLang="ja-JP" sz="1600" dirty="0" smtClean="0"/>
          </a:p>
          <a:p>
            <a:r>
              <a:rPr kumimoji="1" lang="ja-JP" altLang="en-US" sz="2800" dirty="0" smtClean="0"/>
              <a:t>今後の課題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企業で働く開発者を対象に適用実験を行う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以下</a:t>
            </a:r>
            <a:r>
              <a:rPr kumimoji="1" lang="ja-JP" altLang="en-US" dirty="0" smtClean="0"/>
              <a:t>，補足資料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タスク割り当て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42196253"/>
              </p:ext>
            </p:extLst>
          </p:nvPr>
        </p:nvGraphicFramePr>
        <p:xfrm>
          <a:off x="467544" y="1772816"/>
          <a:ext cx="8424936" cy="20501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2088232"/>
                <a:gridCol w="2016224"/>
                <a:gridCol w="2304256"/>
              </a:tblGrid>
              <a:tr h="648072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1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4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5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6</a:t>
                      </a:r>
                      <a:endParaRPr kumimoji="1" lang="ja-JP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7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8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9</a:t>
                      </a:r>
                      <a:endParaRPr kumimoji="1" lang="ja-JP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10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11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12</a:t>
                      </a:r>
                      <a:endParaRPr kumimoji="1" lang="ja-JP" altLang="en-US" sz="2000" dirty="0" smtClean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データフローの特性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3034680" cy="1224037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推移的な関係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683567" y="2060849"/>
            <a:ext cx="7776865" cy="3103915"/>
            <a:chOff x="822164" y="1046834"/>
            <a:chExt cx="4933710" cy="142474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3289019" y="1046834"/>
              <a:ext cx="2466855" cy="946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3200" dirty="0" smtClean="0"/>
                <a:t>1     if (x &gt; y)</a:t>
              </a:r>
            </a:p>
            <a:p>
              <a:r>
                <a:rPr lang="en-US" altLang="ja-JP" sz="3200" dirty="0" smtClean="0"/>
                <a:t>2            max = x;</a:t>
              </a:r>
            </a:p>
            <a:p>
              <a:r>
                <a:rPr kumimoji="1" lang="en-US" altLang="ja-JP" sz="3200" dirty="0" smtClean="0"/>
                <a:t>3     else</a:t>
              </a:r>
            </a:p>
            <a:p>
              <a:r>
                <a:rPr lang="en-US" altLang="ja-JP" sz="3200" dirty="0" smtClean="0"/>
                <a:t>4            max = y;</a:t>
              </a:r>
              <a:endParaRPr kumimoji="1" lang="ja-JP" altLang="en-US" sz="3200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822164" y="1079886"/>
              <a:ext cx="1598887" cy="7205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3200" dirty="0" smtClean="0"/>
                <a:t>1     b = a;</a:t>
              </a:r>
            </a:p>
            <a:p>
              <a:pPr marL="342900" indent="-342900"/>
              <a:r>
                <a:rPr lang="en-US" altLang="ja-JP" sz="3200" dirty="0" smtClean="0"/>
                <a:t>2     c = b;</a:t>
              </a:r>
            </a:p>
            <a:p>
              <a:pPr marL="342900" indent="-342900"/>
              <a:r>
                <a:rPr kumimoji="1" lang="en-US" altLang="ja-JP" sz="3200" dirty="0" smtClean="0"/>
                <a:t>3     d = c;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553085" y="1873155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(a)</a:t>
              </a:r>
              <a:endParaRPr kumimoji="1" lang="ja-JP" altLang="en-US" sz="2000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202669" y="2071472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(b)</a:t>
              </a:r>
              <a:endParaRPr kumimoji="1" lang="ja-JP" altLang="en-US" sz="2000" dirty="0"/>
            </a:p>
          </p:txBody>
        </p:sp>
      </p:grpSp>
      <p:sp>
        <p:nvSpPr>
          <p:cNvPr id="10" name="コンテンツ プレースホルダ 2"/>
          <p:cNvSpPr txBox="1">
            <a:spLocks/>
          </p:cNvSpPr>
          <p:nvPr/>
        </p:nvSpPr>
        <p:spPr bwMode="auto">
          <a:xfrm>
            <a:off x="4716016" y="1340768"/>
            <a:ext cx="3458344" cy="78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lang="ja-JP" altLang="en-US" sz="3200" kern="0" dirty="0" smtClean="0"/>
              <a:t>対多の関係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74088" cy="865187"/>
          </a:xfrm>
        </p:spPr>
        <p:txBody>
          <a:bodyPr/>
          <a:lstStyle/>
          <a:p>
            <a:r>
              <a:rPr lang="ja-JP" altLang="en-US" dirty="0" smtClean="0"/>
              <a:t>推移的なデータフロー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grpSp>
        <p:nvGrpSpPr>
          <p:cNvPr id="6" name="グループ化 45"/>
          <p:cNvGrpSpPr/>
          <p:nvPr/>
        </p:nvGrpSpPr>
        <p:grpSpPr>
          <a:xfrm>
            <a:off x="3959933" y="2780924"/>
            <a:ext cx="828091" cy="2664300"/>
            <a:chOff x="4162077" y="2420888"/>
            <a:chExt cx="697955" cy="2160240"/>
          </a:xfrm>
        </p:grpSpPr>
        <p:grpSp>
          <p:nvGrpSpPr>
            <p:cNvPr id="9" name="グループ化 15"/>
            <p:cNvGrpSpPr/>
            <p:nvPr/>
          </p:nvGrpSpPr>
          <p:grpSpPr>
            <a:xfrm>
              <a:off x="4162077" y="2420888"/>
              <a:ext cx="697955" cy="2160240"/>
              <a:chOff x="7546453" y="2051556"/>
              <a:chExt cx="697955" cy="2160240"/>
            </a:xfrm>
          </p:grpSpPr>
          <p:sp>
            <p:nvSpPr>
              <p:cNvPr id="12" name="円/楕円 11"/>
              <p:cNvSpPr/>
              <p:nvPr/>
            </p:nvSpPr>
            <p:spPr>
              <a:xfrm>
                <a:off x="7546453" y="2051556"/>
                <a:ext cx="697955" cy="432048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13" name="円/楕円 12"/>
              <p:cNvSpPr/>
              <p:nvPr/>
            </p:nvSpPr>
            <p:spPr>
              <a:xfrm>
                <a:off x="7546453" y="2924943"/>
                <a:ext cx="697955" cy="43204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7546453" y="3779748"/>
                <a:ext cx="697955" cy="43204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cxnSp>
            <p:nvCxnSpPr>
              <p:cNvPr id="15" name="直線矢印コネクタ 14"/>
              <p:cNvCxnSpPr>
                <a:stCxn id="13" idx="4"/>
                <a:endCxn id="14" idx="0"/>
              </p:cNvCxnSpPr>
              <p:nvPr/>
            </p:nvCxnSpPr>
            <p:spPr>
              <a:xfrm rot="5400000">
                <a:off x="7684053" y="3567846"/>
                <a:ext cx="422757" cy="384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矢印コネクタ 15"/>
              <p:cNvCxnSpPr>
                <a:stCxn id="12" idx="4"/>
                <a:endCxn id="13" idx="0"/>
              </p:cNvCxnSpPr>
              <p:nvPr/>
            </p:nvCxnSpPr>
            <p:spPr>
              <a:xfrm rot="5400000">
                <a:off x="7674762" y="2703750"/>
                <a:ext cx="441339" cy="3848"/>
              </a:xfrm>
              <a:prstGeom prst="straightConnector1">
                <a:avLst/>
              </a:prstGeom>
              <a:ln w="12700">
                <a:solidFill>
                  <a:schemeClr val="dk1"/>
                </a:solidFill>
                <a:tailEnd type="arrow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テキスト ボックス 16"/>
              <p:cNvSpPr txBox="1"/>
              <p:nvPr/>
            </p:nvSpPr>
            <p:spPr>
              <a:xfrm>
                <a:off x="7758874" y="3803099"/>
                <a:ext cx="285350" cy="37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/>
                  <a:t>x</a:t>
                </a:r>
              </a:p>
            </p:txBody>
          </p:sp>
        </p:grpSp>
        <p:sp>
          <p:nvSpPr>
            <p:cNvPr id="10" name="テキスト ボックス 9"/>
            <p:cNvSpPr txBox="1"/>
            <p:nvPr/>
          </p:nvSpPr>
          <p:spPr>
            <a:xfrm>
              <a:off x="4374498" y="3296660"/>
              <a:ext cx="285350" cy="3743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y</a:t>
              </a: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4374498" y="2479273"/>
              <a:ext cx="285350" cy="3743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z</a:t>
              </a:r>
              <a:endParaRPr kumimoji="1" lang="en-US" altLang="ja-JP" sz="2400" dirty="0" smtClean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971600" y="2996952"/>
            <a:ext cx="2691299" cy="1253786"/>
            <a:chOff x="2411760" y="2543724"/>
            <a:chExt cx="2691299" cy="1253786"/>
          </a:xfrm>
        </p:grpSpPr>
        <p:sp>
          <p:nvSpPr>
            <p:cNvPr id="7" name="正方形/長方形 6"/>
            <p:cNvSpPr/>
            <p:nvPr/>
          </p:nvSpPr>
          <p:spPr>
            <a:xfrm>
              <a:off x="3032829" y="2700448"/>
              <a:ext cx="1420932" cy="91991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2411760" y="2543724"/>
              <a:ext cx="2691299" cy="1253786"/>
            </a:xfrm>
            <a:prstGeom prst="rect">
              <a:avLst/>
            </a:prstGeom>
            <a:noFill/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1    y = z ;</a:t>
              </a:r>
            </a:p>
            <a:p>
              <a:pPr marL="342900" indent="-342900" algn="ctr"/>
              <a:r>
                <a:rPr lang="en-US" altLang="ja-JP" sz="2400" dirty="0" smtClean="0">
                  <a:solidFill>
                    <a:schemeClr val="tx1"/>
                  </a:solidFill>
                </a:rPr>
                <a:t>2    x = y ;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5364088" y="2996952"/>
            <a:ext cx="2691299" cy="1253786"/>
            <a:chOff x="5796136" y="2564904"/>
            <a:chExt cx="2691299" cy="1253786"/>
          </a:xfrm>
        </p:grpSpPr>
        <p:sp>
          <p:nvSpPr>
            <p:cNvPr id="20" name="正方形/長方形 19"/>
            <p:cNvSpPr/>
            <p:nvPr/>
          </p:nvSpPr>
          <p:spPr>
            <a:xfrm>
              <a:off x="6417205" y="2721628"/>
              <a:ext cx="1420932" cy="91991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5796136" y="2564904"/>
              <a:ext cx="2691299" cy="1253786"/>
            </a:xfrm>
            <a:prstGeom prst="rect">
              <a:avLst/>
            </a:prstGeom>
            <a:noFill/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1    x = y ;</a:t>
              </a:r>
            </a:p>
            <a:p>
              <a:pPr marL="342900" indent="-342900" algn="ctr"/>
              <a:r>
                <a:rPr lang="en-US" altLang="ja-JP" sz="2400" dirty="0" smtClean="0">
                  <a:solidFill>
                    <a:schemeClr val="tx1"/>
                  </a:solidFill>
                </a:rPr>
                <a:t>2    y = z ;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タイトル 1"/>
          <p:cNvSpPr txBox="1">
            <a:spLocks/>
          </p:cNvSpPr>
          <p:nvPr/>
        </p:nvSpPr>
        <p:spPr bwMode="auto">
          <a:xfrm>
            <a:off x="323528" y="2060848"/>
            <a:ext cx="3600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推移的なデータフロー有り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 bwMode="auto">
          <a:xfrm>
            <a:off x="5220072" y="2060848"/>
            <a:ext cx="3600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推移的なデータフローなし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実験の考察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制御フローを考慮していない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pic>
        <p:nvPicPr>
          <p:cNvPr id="7" name="Picture 2" descr="C:\cygwin\home\s-etuda\m2\master_thesis\tex\fig\bmp\GraphMiss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64904"/>
            <a:ext cx="9144000" cy="2274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8" name="Picture 2" descr="C:\cygwin\home\s-etuda\m2\master_thesis\tex\fig\bmp\GraphMiss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941168"/>
            <a:ext cx="8133680" cy="1152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円/楕円 5"/>
          <p:cNvSpPr/>
          <p:nvPr/>
        </p:nvSpPr>
        <p:spPr>
          <a:xfrm>
            <a:off x="467544" y="5805264"/>
            <a:ext cx="3672408" cy="360040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2843808" y="5013176"/>
            <a:ext cx="3672408" cy="360040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467544" y="3520063"/>
            <a:ext cx="3672408" cy="864096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ソースコード上での移動を支援することが目的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移動とは，表示しているコード片を切り替える操作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例：ファイルを開いて，読解する行までカーソルを動かす</a:t>
            </a:r>
            <a:endParaRPr lang="en-US" altLang="ja-JP" sz="2000" dirty="0" smtClean="0"/>
          </a:p>
          <a:p>
            <a:r>
              <a:rPr lang="ja-JP" altLang="en-US" sz="2800" dirty="0" smtClean="0"/>
              <a:t>データフロー調査に特化したコードナビゲーションツールを提案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エディタ上で選択された識別子のデータフロー情報を可視化</a:t>
            </a:r>
            <a:endParaRPr lang="en-US" altLang="ja-JP" sz="1600" dirty="0" smtClean="0"/>
          </a:p>
          <a:p>
            <a:r>
              <a:rPr lang="ja-JP" altLang="en-US" sz="2800" dirty="0" smtClean="0"/>
              <a:t>実装したツールの有無による対照実験を行い，提案手法の有用性を確認</a:t>
            </a:r>
            <a:endParaRPr lang="en-US" altLang="ja-JP" sz="2800" dirty="0" smtClean="0"/>
          </a:p>
          <a:p>
            <a:pPr lvl="1"/>
            <a:endParaRPr lang="en-US" altLang="ja-JP" sz="2400" dirty="0" smtClean="0"/>
          </a:p>
          <a:p>
            <a:pPr lvl="1">
              <a:buNone/>
            </a:pPr>
            <a:endParaRPr kumimoji="1" lang="en-US" altLang="ja-JP" sz="32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グラフの構築速度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88094240"/>
              </p:ext>
            </p:extLst>
          </p:nvPr>
        </p:nvGraphicFramePr>
        <p:xfrm>
          <a:off x="457200" y="1600200"/>
          <a:ext cx="8435280" cy="3505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4560"/>
                <a:gridCol w="1080120"/>
                <a:gridCol w="2160240"/>
                <a:gridCol w="1872208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対象ソフトウェア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行数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/>
                        <a:t>ソースコード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ja-JP" altLang="en-US" baseline="0" dirty="0" smtClean="0"/>
                        <a:t>解析時間</a:t>
                      </a:r>
                      <a:r>
                        <a:rPr kumimoji="1" lang="en-US" altLang="ja-JP" baseline="0" dirty="0" smtClean="0"/>
                        <a:t>(</a:t>
                      </a:r>
                      <a:r>
                        <a:rPr kumimoji="1" lang="ja-JP" altLang="en-US" baseline="0" dirty="0" smtClean="0"/>
                        <a:t>秒</a:t>
                      </a:r>
                      <a:r>
                        <a:rPr kumimoji="1" lang="en-US" altLang="ja-JP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データフロー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解析時間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秒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合計時間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秒</a:t>
                      </a:r>
                      <a:r>
                        <a:rPr kumimoji="1" lang="en-US" altLang="ja-JP" dirty="0" smtClean="0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71,845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Cocoon 2.1.11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505,715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Jboss</a:t>
                      </a:r>
                      <a:r>
                        <a:rPr kumimoji="1" lang="en-US" altLang="ja-JP" dirty="0" smtClean="0"/>
                        <a:t> 4.2.3GA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696,761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885,887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2,055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5703639"/>
            <a:ext cx="835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626043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スキルとスコア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最大で</a:t>
            </a:r>
            <a:r>
              <a:rPr kumimoji="1" lang="en-US" altLang="ja-JP" dirty="0" smtClean="0"/>
              <a:t>1.8</a:t>
            </a:r>
            <a:r>
              <a:rPr kumimoji="1" lang="ja-JP" altLang="en-US" dirty="0" smtClean="0"/>
              <a:t>倍の</a:t>
            </a:r>
            <a:r>
              <a:rPr lang="ja-JP" altLang="en-US" dirty="0" smtClean="0"/>
              <a:t>差</a:t>
            </a:r>
            <a:endParaRPr lang="en-US" altLang="ja-JP" dirty="0" smtClean="0"/>
          </a:p>
          <a:p>
            <a:r>
              <a:rPr lang="ja-JP" altLang="en-US" dirty="0" smtClean="0"/>
              <a:t>開発経験で</a:t>
            </a:r>
            <a:r>
              <a:rPr kumimoji="1" lang="ja-JP" altLang="en-US" dirty="0" smtClean="0"/>
              <a:t>二分</a:t>
            </a:r>
            <a:endParaRPr kumimoji="1" lang="en-US" altLang="ja-JP" dirty="0" smtClean="0"/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043608" y="2780928"/>
          <a:ext cx="609600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熟練者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初級者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ツール有り</a:t>
                      </a:r>
                      <a:endParaRPr kumimoji="1" lang="en-US" altLang="ja-JP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ツールなし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0.63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276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差文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0.03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0.20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以下</a:t>
            </a:r>
            <a:r>
              <a:rPr kumimoji="1" lang="ja-JP" altLang="en-US" dirty="0" smtClean="0"/>
              <a:t>，ボツ</a:t>
            </a:r>
            <a:r>
              <a:rPr lang="ja-JP" altLang="en-US" dirty="0" smtClean="0"/>
              <a:t>スライド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グラフの探索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変数間データフローグラフ（</a:t>
            </a:r>
            <a:r>
              <a:rPr lang="en-US" altLang="ja-JP" sz="2800" dirty="0" smtClean="0"/>
              <a:t>IVDFG</a:t>
            </a:r>
            <a:r>
              <a:rPr lang="ja-JP" altLang="en-US" sz="2800" dirty="0" smtClean="0"/>
              <a:t>）を構築、以下のルールに基づいて探索し、グラフを描画する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入力：</a:t>
            </a:r>
            <a:r>
              <a:rPr kumimoji="1" lang="ja-JP" altLang="en-US" sz="2400" dirty="0" smtClean="0"/>
              <a:t>メソッド定義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引数、参照するフィールド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戻り値、代入するフィールド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kumimoji="1"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755576" y="3789040"/>
            <a:ext cx="2592288" cy="2304256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kumimoji="1" lang="en-US" altLang="ja-JP" sz="1600" dirty="0" err="1" smtClean="0">
                <a:solidFill>
                  <a:sysClr val="windowText" lastClr="000000"/>
                </a:solidFill>
              </a:rPr>
              <a:t>setData</a:t>
            </a:r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(Data d){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this.f1 = d;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  <a:p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Data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getData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   Data r = this.f2;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return r;</a:t>
            </a:r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4" name="グループ化 26"/>
          <p:cNvGrpSpPr/>
          <p:nvPr/>
        </p:nvGrpSpPr>
        <p:grpSpPr>
          <a:xfrm>
            <a:off x="4716015" y="3717032"/>
            <a:ext cx="2664297" cy="864096"/>
            <a:chOff x="4067943" y="3717032"/>
            <a:chExt cx="2664297" cy="864096"/>
          </a:xfrm>
        </p:grpSpPr>
        <p:sp>
          <p:nvSpPr>
            <p:cNvPr id="8" name="正方形/長方形 7"/>
            <p:cNvSpPr/>
            <p:nvPr/>
          </p:nvSpPr>
          <p:spPr>
            <a:xfrm>
              <a:off x="4788024" y="3717032"/>
              <a:ext cx="1944216" cy="864096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4860032" y="3717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void </a:t>
              </a:r>
              <a:r>
                <a:rPr lang="en-US" altLang="ja-JP" sz="1400" dirty="0" err="1" smtClean="0"/>
                <a:t>setData</a:t>
              </a:r>
              <a:r>
                <a:rPr lang="en-US" altLang="ja-JP" sz="1400" dirty="0" smtClean="0"/>
                <a:t>( Data )</a:t>
              </a:r>
              <a:endParaRPr kumimoji="1" lang="ja-JP" altLang="en-US" sz="1400" dirty="0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5436096" y="4077073"/>
              <a:ext cx="504056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 smtClean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17" name="直線矢印コネクタ 16"/>
            <p:cNvCxnSpPr>
              <a:stCxn id="16" idx="2"/>
              <a:endCxn id="19" idx="6"/>
            </p:cNvCxnSpPr>
            <p:nvPr/>
          </p:nvCxnSpPr>
          <p:spPr>
            <a:xfrm rot="10800000">
              <a:off x="4572000" y="4257093"/>
              <a:ext cx="864096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円/楕円 18"/>
            <p:cNvSpPr/>
            <p:nvPr/>
          </p:nvSpPr>
          <p:spPr>
            <a:xfrm>
              <a:off x="4067943" y="4077072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f1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グループ化 27"/>
          <p:cNvGrpSpPr/>
          <p:nvPr/>
        </p:nvGrpSpPr>
        <p:grpSpPr>
          <a:xfrm>
            <a:off x="4860032" y="4797152"/>
            <a:ext cx="2592288" cy="1368152"/>
            <a:chOff x="4716016" y="3717032"/>
            <a:chExt cx="2592288" cy="1368152"/>
          </a:xfrm>
        </p:grpSpPr>
        <p:sp>
          <p:nvSpPr>
            <p:cNvPr id="29" name="正方形/長方形 28"/>
            <p:cNvSpPr/>
            <p:nvPr/>
          </p:nvSpPr>
          <p:spPr>
            <a:xfrm>
              <a:off x="4716016" y="3717032"/>
              <a:ext cx="1728192" cy="1368152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860032" y="3717032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Data </a:t>
              </a:r>
              <a:r>
                <a:rPr lang="en-US" altLang="ja-JP" sz="1400" dirty="0" err="1" smtClean="0"/>
                <a:t>getData</a:t>
              </a:r>
              <a:r>
                <a:rPr lang="en-US" altLang="ja-JP" sz="1400" dirty="0" smtClean="0"/>
                <a:t>( )</a:t>
              </a:r>
              <a:endParaRPr kumimoji="1" lang="ja-JP" altLang="en-US" sz="1400" dirty="0"/>
            </a:p>
          </p:txBody>
        </p:sp>
        <p:sp>
          <p:nvSpPr>
            <p:cNvPr id="31" name="円/楕円 30"/>
            <p:cNvSpPr/>
            <p:nvPr/>
          </p:nvSpPr>
          <p:spPr>
            <a:xfrm>
              <a:off x="4860031" y="4149081"/>
              <a:ext cx="504057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r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2" name="直線矢印コネクタ 31"/>
            <p:cNvCxnSpPr>
              <a:stCxn id="33" idx="2"/>
              <a:endCxn id="31" idx="6"/>
            </p:cNvCxnSpPr>
            <p:nvPr/>
          </p:nvCxnSpPr>
          <p:spPr>
            <a:xfrm rot="10800000" flipV="1">
              <a:off x="5364089" y="4329099"/>
              <a:ext cx="1440159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円/楕円 32"/>
            <p:cNvSpPr/>
            <p:nvPr/>
          </p:nvSpPr>
          <p:spPr>
            <a:xfrm>
              <a:off x="6804247" y="4149080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f2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6" name="円/楕円 45"/>
          <p:cNvSpPr/>
          <p:nvPr/>
        </p:nvSpPr>
        <p:spPr>
          <a:xfrm>
            <a:off x="5148064" y="5733256"/>
            <a:ext cx="936105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return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47" name="直線矢印コネクタ 46"/>
          <p:cNvCxnSpPr>
            <a:stCxn id="31" idx="4"/>
            <a:endCxn id="46" idx="0"/>
          </p:cNvCxnSpPr>
          <p:nvPr/>
        </p:nvCxnSpPr>
        <p:spPr>
          <a:xfrm rot="16200000" flipH="1">
            <a:off x="5364088" y="5481227"/>
            <a:ext cx="144016" cy="36004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四角形吹き出し 49"/>
          <p:cNvSpPr/>
          <p:nvPr/>
        </p:nvSpPr>
        <p:spPr>
          <a:xfrm>
            <a:off x="7308304" y="3429000"/>
            <a:ext cx="1152128" cy="576064"/>
          </a:xfrm>
          <a:prstGeom prst="wedgeRectCallout">
            <a:avLst>
              <a:gd name="adj1" fmla="val -123477"/>
              <a:gd name="adj2" fmla="val 93917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1" name="四角形吹き出し 50"/>
          <p:cNvSpPr/>
          <p:nvPr/>
        </p:nvSpPr>
        <p:spPr>
          <a:xfrm>
            <a:off x="7668344" y="4653136"/>
            <a:ext cx="1152128" cy="576064"/>
          </a:xfrm>
          <a:prstGeom prst="wedgeRectCallout">
            <a:avLst>
              <a:gd name="adj1" fmla="val -81314"/>
              <a:gd name="adj2" fmla="val 79035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四角形吹き出し 51"/>
          <p:cNvSpPr/>
          <p:nvPr/>
        </p:nvSpPr>
        <p:spPr>
          <a:xfrm>
            <a:off x="3419872" y="3501008"/>
            <a:ext cx="1224136" cy="504056"/>
          </a:xfrm>
          <a:prstGeom prst="wedgeRectCallout">
            <a:avLst>
              <a:gd name="adj1" fmla="val 63316"/>
              <a:gd name="adj2" fmla="val 10068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四角形吹き出し 52"/>
          <p:cNvSpPr/>
          <p:nvPr/>
        </p:nvSpPr>
        <p:spPr>
          <a:xfrm>
            <a:off x="3563888" y="5445224"/>
            <a:ext cx="1224136" cy="504056"/>
          </a:xfrm>
          <a:prstGeom prst="wedgeRectCallout">
            <a:avLst>
              <a:gd name="adj1" fmla="val 88993"/>
              <a:gd name="adj2" fmla="val 4210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グラフの探索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変数間データフローグラフ（</a:t>
            </a:r>
            <a:r>
              <a:rPr lang="en-US" altLang="ja-JP" sz="2800" dirty="0" smtClean="0"/>
              <a:t>IVDFG</a:t>
            </a:r>
            <a:r>
              <a:rPr lang="ja-JP" altLang="en-US" sz="2800" dirty="0" smtClean="0"/>
              <a:t>）を構築、以下のルールに基づいて探索し、グラフを描画する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入力：メソッド呼び出し</a:t>
            </a:r>
          </a:p>
          <a:p>
            <a:pPr lvl="2"/>
            <a:r>
              <a:rPr lang="ja-JP" altLang="en-US" sz="2000" dirty="0" smtClean="0"/>
              <a:t>引数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 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12" name="正方形/長方形 11"/>
          <p:cNvSpPr/>
          <p:nvPr/>
        </p:nvSpPr>
        <p:spPr>
          <a:xfrm>
            <a:off x="755576" y="4005064"/>
            <a:ext cx="2592288" cy="1296144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fuga</a:t>
            </a:r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Data d = o1.getData();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o2.setData(d);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</p:txBody>
      </p:sp>
      <p:grpSp>
        <p:nvGrpSpPr>
          <p:cNvPr id="4" name="グループ化 79"/>
          <p:cNvGrpSpPr/>
          <p:nvPr/>
        </p:nvGrpSpPr>
        <p:grpSpPr>
          <a:xfrm>
            <a:off x="4499992" y="3645024"/>
            <a:ext cx="2880320" cy="2160240"/>
            <a:chOff x="3275856" y="3645024"/>
            <a:chExt cx="2880320" cy="2160240"/>
          </a:xfrm>
        </p:grpSpPr>
        <p:grpSp>
          <p:nvGrpSpPr>
            <p:cNvPr id="5" name="グループ化 13"/>
            <p:cNvGrpSpPr/>
            <p:nvPr/>
          </p:nvGrpSpPr>
          <p:grpSpPr>
            <a:xfrm>
              <a:off x="3275856" y="3645024"/>
              <a:ext cx="2880320" cy="2160240"/>
              <a:chOff x="4572000" y="3501008"/>
              <a:chExt cx="2880320" cy="2160240"/>
            </a:xfrm>
          </p:grpSpPr>
          <p:sp>
            <p:nvSpPr>
              <p:cNvPr id="15" name="正方形/長方形 14"/>
              <p:cNvSpPr/>
              <p:nvPr/>
            </p:nvSpPr>
            <p:spPr>
              <a:xfrm>
                <a:off x="4572000" y="3501008"/>
                <a:ext cx="2880320" cy="2160240"/>
              </a:xfrm>
              <a:prstGeom prst="rect">
                <a:avLst/>
              </a:prstGeom>
              <a:solidFill>
                <a:srgbClr val="FEDEF9"/>
              </a:solidFill>
              <a:ln w="2222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 smtClea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5436096" y="3573016"/>
                <a:ext cx="16561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400" dirty="0" smtClean="0"/>
                  <a:t>void  </a:t>
                </a:r>
                <a:r>
                  <a:rPr lang="en-US" altLang="ja-JP" sz="1400" dirty="0" err="1" smtClean="0"/>
                  <a:t>fuga</a:t>
                </a:r>
                <a:r>
                  <a:rPr lang="en-US" altLang="ja-JP" sz="1400" dirty="0" smtClean="0"/>
                  <a:t>( )</a:t>
                </a:r>
                <a:endParaRPr kumimoji="1" lang="ja-JP" altLang="en-US" sz="1400" dirty="0"/>
              </a:p>
            </p:txBody>
          </p:sp>
          <p:sp>
            <p:nvSpPr>
              <p:cNvPr id="17" name="円/楕円 16"/>
              <p:cNvSpPr/>
              <p:nvPr/>
            </p:nvSpPr>
            <p:spPr>
              <a:xfrm>
                <a:off x="5292080" y="4581128"/>
                <a:ext cx="576064" cy="360040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dirty="0" smtClean="0">
                    <a:solidFill>
                      <a:schemeClr val="tx1"/>
                    </a:solidFill>
                  </a:rPr>
                  <a:t>d</a:t>
                </a:r>
              </a:p>
            </p:txBody>
          </p:sp>
        </p:grpSp>
        <p:sp>
          <p:nvSpPr>
            <p:cNvPr id="23" name="正方形/長方形 22"/>
            <p:cNvSpPr/>
            <p:nvPr/>
          </p:nvSpPr>
          <p:spPr>
            <a:xfrm>
              <a:off x="4283968" y="4149080"/>
              <a:ext cx="1656184" cy="360040"/>
            </a:xfrm>
            <a:prstGeom prst="rect">
              <a:avLst/>
            </a:prstGeom>
            <a:solidFill>
              <a:srgbClr val="E7F4F5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Data </a:t>
              </a:r>
              <a:r>
                <a:rPr lang="en-US" altLang="ja-JP" sz="1400" dirty="0" err="1" smtClean="0">
                  <a:solidFill>
                    <a:sysClr val="windowText" lastClr="000000"/>
                  </a:solidFill>
                </a:rPr>
                <a:t>getData</a:t>
              </a:r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()</a:t>
              </a:r>
              <a:endParaRPr kumimoji="1" lang="ja-JP" altLang="en-US" sz="1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419872" y="5229200"/>
              <a:ext cx="1944216" cy="360040"/>
            </a:xfrm>
            <a:prstGeom prst="rect">
              <a:avLst/>
            </a:prstGeom>
            <a:solidFill>
              <a:srgbClr val="E7F4F5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void </a:t>
              </a:r>
              <a:r>
                <a:rPr lang="en-US" altLang="ja-JP" sz="1400" dirty="0" err="1" smtClean="0">
                  <a:solidFill>
                    <a:sysClr val="windowText" lastClr="000000"/>
                  </a:solidFill>
                </a:rPr>
                <a:t>setData</a:t>
              </a:r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( Data)</a:t>
              </a:r>
              <a:endParaRPr kumimoji="1" lang="ja-JP" altLang="en-US" sz="1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1" name="直線矢印コネクタ 50"/>
            <p:cNvCxnSpPr/>
            <p:nvPr/>
          </p:nvCxnSpPr>
          <p:spPr>
            <a:xfrm rot="10800000" flipV="1">
              <a:off x="4283968" y="4437112"/>
              <a:ext cx="288034" cy="288032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/>
            <p:cNvCxnSpPr/>
            <p:nvPr/>
          </p:nvCxnSpPr>
          <p:spPr>
            <a:xfrm rot="16200000" flipH="1">
              <a:off x="4539459" y="4980634"/>
              <a:ext cx="268751" cy="37239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四角形吹き出し 76"/>
          <p:cNvSpPr/>
          <p:nvPr/>
        </p:nvSpPr>
        <p:spPr>
          <a:xfrm>
            <a:off x="7380312" y="4797152"/>
            <a:ext cx="1224136" cy="504056"/>
          </a:xfrm>
          <a:prstGeom prst="wedgeRectCallout">
            <a:avLst>
              <a:gd name="adj1" fmla="val -143658"/>
              <a:gd name="adj2" fmla="val 70454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9" name="四角形吹き出し 78"/>
          <p:cNvSpPr/>
          <p:nvPr/>
        </p:nvSpPr>
        <p:spPr>
          <a:xfrm>
            <a:off x="6732240" y="2852936"/>
            <a:ext cx="1152128" cy="504056"/>
          </a:xfrm>
          <a:prstGeom prst="wedgeRectCallout">
            <a:avLst>
              <a:gd name="adj1" fmla="val -108488"/>
              <a:gd name="adj2" fmla="val 236745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Eclipse </a:t>
            </a:r>
            <a:r>
              <a:rPr lang="en-US" altLang="ja-JP" dirty="0" err="1" smtClean="0"/>
              <a:t>plugin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として実装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074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8464612" cy="5184576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/>
        </p:nvSpPr>
        <p:spPr>
          <a:xfrm>
            <a:off x="323528" y="1412776"/>
            <a:ext cx="8424936" cy="5112568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4" name="グループ化 10"/>
          <p:cNvGrpSpPr/>
          <p:nvPr/>
        </p:nvGrpSpPr>
        <p:grpSpPr>
          <a:xfrm>
            <a:off x="1619672" y="1700808"/>
            <a:ext cx="4320480" cy="2664296"/>
            <a:chOff x="-36512" y="1124744"/>
            <a:chExt cx="4320480" cy="2664296"/>
          </a:xfrm>
        </p:grpSpPr>
        <p:sp>
          <p:nvSpPr>
            <p:cNvPr id="10" name="四角形吹き出し 9"/>
            <p:cNvSpPr/>
            <p:nvPr/>
          </p:nvSpPr>
          <p:spPr>
            <a:xfrm>
              <a:off x="-36512" y="1124744"/>
              <a:ext cx="4320480" cy="2664296"/>
            </a:xfrm>
            <a:prstGeom prst="wedgeRectCallout">
              <a:avLst>
                <a:gd name="adj1" fmla="val 74055"/>
                <a:gd name="adj2" fmla="val 6537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ysClr val="windowText" lastClr="000000"/>
                  </a:solidFill>
                </a:rPr>
                <a:t>注目するノードをエディタで開く</a:t>
              </a:r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ja-JP" altLang="en-US" dirty="0" smtClea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9" name="Picture 3" descr="C:\cygwin\home\s-etuda\m2\master_thesis\tex\fig\bmp\CenterClickAction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1700808"/>
              <a:ext cx="3838576" cy="1914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sp>
        <p:nvSpPr>
          <p:cNvPr id="13" name="スライド番号プレースホル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グラフを使った調査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開発者が閲覧中のコード片からは，読み取れないデータフロー情報を抽出</a:t>
            </a:r>
          </a:p>
          <a:p>
            <a:pPr lvl="1"/>
            <a:r>
              <a:rPr lang="ja-JP" altLang="en-US" sz="2400" dirty="0" smtClean="0"/>
              <a:t>クエリの例：</a:t>
            </a:r>
            <a:r>
              <a:rPr kumimoji="1" lang="ja-JP" altLang="en-US" sz="2400" dirty="0" smtClean="0"/>
              <a:t>メソッド定義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引数，参照するフィールド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戻り値，代入するフィールド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kumimoji="1"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3861048"/>
            <a:ext cx="2592288" cy="2304256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setData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(Data d){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this.f1 = d;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  <a:p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Data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getData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Data r = this.f1;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return r;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6588225" y="3789040"/>
            <a:ext cx="1944216" cy="864096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60233" y="378904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void </a:t>
            </a:r>
            <a:r>
              <a:rPr lang="en-US" altLang="ja-JP" sz="1400" dirty="0" err="1" smtClean="0"/>
              <a:t>setData</a:t>
            </a:r>
            <a:r>
              <a:rPr lang="en-US" altLang="ja-JP" sz="1400" dirty="0" smtClean="0"/>
              <a:t>( Data )</a:t>
            </a:r>
            <a:endParaRPr kumimoji="1" lang="ja-JP" altLang="en-US" sz="1400" dirty="0"/>
          </a:p>
        </p:txBody>
      </p:sp>
      <p:sp>
        <p:nvSpPr>
          <p:cNvPr id="36" name="円/楕円 35"/>
          <p:cNvSpPr/>
          <p:nvPr/>
        </p:nvSpPr>
        <p:spPr>
          <a:xfrm>
            <a:off x="7236297" y="4149081"/>
            <a:ext cx="504056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38" name="直線矢印コネクタ 37"/>
          <p:cNvCxnSpPr>
            <a:stCxn id="36" idx="2"/>
            <a:endCxn id="39" idx="6"/>
          </p:cNvCxnSpPr>
          <p:nvPr/>
        </p:nvCxnSpPr>
        <p:spPr>
          <a:xfrm rot="10800000">
            <a:off x="6372201" y="4329101"/>
            <a:ext cx="864096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円/楕円 38"/>
          <p:cNvSpPr/>
          <p:nvPr/>
        </p:nvSpPr>
        <p:spPr>
          <a:xfrm>
            <a:off x="5868144" y="4149080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499992" y="4869160"/>
            <a:ext cx="1728192" cy="1368152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644008" y="486916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Data </a:t>
            </a:r>
            <a:r>
              <a:rPr lang="en-US" altLang="ja-JP" sz="1400" dirty="0" err="1" smtClean="0"/>
              <a:t>getData</a:t>
            </a:r>
            <a:r>
              <a:rPr lang="en-US" altLang="ja-JP" sz="1400" dirty="0" smtClean="0"/>
              <a:t>( )</a:t>
            </a:r>
            <a:endParaRPr kumimoji="1" lang="ja-JP" altLang="en-US" sz="1400" dirty="0"/>
          </a:p>
        </p:txBody>
      </p:sp>
      <p:sp>
        <p:nvSpPr>
          <p:cNvPr id="42" name="円/楕円 41"/>
          <p:cNvSpPr/>
          <p:nvPr/>
        </p:nvSpPr>
        <p:spPr>
          <a:xfrm>
            <a:off x="4644007" y="5301209"/>
            <a:ext cx="504057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43" name="直線矢印コネクタ 42"/>
          <p:cNvCxnSpPr>
            <a:stCxn id="48" idx="2"/>
            <a:endCxn id="42" idx="6"/>
          </p:cNvCxnSpPr>
          <p:nvPr/>
        </p:nvCxnSpPr>
        <p:spPr>
          <a:xfrm rot="10800000" flipV="1">
            <a:off x="5148065" y="5481227"/>
            <a:ext cx="1440159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6588223" y="5301208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5076055" y="5805264"/>
            <a:ext cx="936105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return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>
            <a:stCxn id="42" idx="5"/>
            <a:endCxn id="49" idx="0"/>
          </p:cNvCxnSpPr>
          <p:nvPr/>
        </p:nvCxnSpPr>
        <p:spPr>
          <a:xfrm rot="16200000" flipH="1">
            <a:off x="5210806" y="5471962"/>
            <a:ext cx="196742" cy="46986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 flipV="1">
            <a:off x="7668344" y="3501008"/>
            <a:ext cx="720080" cy="7007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49" idx="2"/>
          </p:cNvCxnSpPr>
          <p:nvPr/>
        </p:nvCxnSpPr>
        <p:spPr>
          <a:xfrm rot="10800000" flipV="1">
            <a:off x="4305851" y="5985284"/>
            <a:ext cx="770205" cy="911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7740352" y="3068960"/>
            <a:ext cx="1160513" cy="440432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ysClr val="windowText" lastClr="000000"/>
                </a:solidFill>
              </a:rPr>
              <a:t>some code</a:t>
            </a:r>
            <a:endParaRPr kumimoji="1" lang="ja-JP" altLang="en-US" sz="1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59832" y="5805264"/>
            <a:ext cx="1232521" cy="432048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ysClr val="windowText" lastClr="000000"/>
                </a:solidFill>
              </a:rPr>
              <a:t>some code</a:t>
            </a:r>
            <a:endParaRPr kumimoji="1" lang="ja-JP" altLang="en-US" sz="1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9" name="四角形吹き出し 58"/>
          <p:cNvSpPr/>
          <p:nvPr/>
        </p:nvSpPr>
        <p:spPr>
          <a:xfrm>
            <a:off x="7668344" y="3068960"/>
            <a:ext cx="1152128" cy="576064"/>
          </a:xfrm>
          <a:prstGeom prst="wedgeRectCallout">
            <a:avLst>
              <a:gd name="adj1" fmla="val -60144"/>
              <a:gd name="adj2" fmla="val 137208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0" name="四角形吹き出し 59"/>
          <p:cNvSpPr/>
          <p:nvPr/>
        </p:nvSpPr>
        <p:spPr>
          <a:xfrm>
            <a:off x="7452320" y="4797152"/>
            <a:ext cx="1152128" cy="576064"/>
          </a:xfrm>
          <a:prstGeom prst="wedgeRectCallout">
            <a:avLst>
              <a:gd name="adj1" fmla="val -86124"/>
              <a:gd name="adj2" fmla="val 53381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1" name="四角形吹き出し 60"/>
          <p:cNvSpPr/>
          <p:nvPr/>
        </p:nvSpPr>
        <p:spPr>
          <a:xfrm>
            <a:off x="4499992" y="3501008"/>
            <a:ext cx="1224136" cy="504056"/>
          </a:xfrm>
          <a:prstGeom prst="wedgeRectCallout">
            <a:avLst>
              <a:gd name="adj1" fmla="val 63316"/>
              <a:gd name="adj2" fmla="val 10068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2" name="四角形吹き出し 61"/>
          <p:cNvSpPr/>
          <p:nvPr/>
        </p:nvSpPr>
        <p:spPr>
          <a:xfrm>
            <a:off x="3347864" y="5517232"/>
            <a:ext cx="1224136" cy="504056"/>
          </a:xfrm>
          <a:prstGeom prst="wedgeRectCallout">
            <a:avLst>
              <a:gd name="adj1" fmla="val 88993"/>
              <a:gd name="adj2" fmla="val 4210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6372200" y="4869160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64" name="直線矢印コネクタ 63"/>
          <p:cNvCxnSpPr>
            <a:stCxn id="36" idx="3"/>
            <a:endCxn id="63" idx="7"/>
          </p:cNvCxnSpPr>
          <p:nvPr/>
        </p:nvCxnSpPr>
        <p:spPr>
          <a:xfrm rot="5400000">
            <a:off x="6823531" y="4435303"/>
            <a:ext cx="465492" cy="507674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63" idx="3"/>
            <a:endCxn id="42" idx="6"/>
          </p:cNvCxnSpPr>
          <p:nvPr/>
        </p:nvCxnSpPr>
        <p:spPr>
          <a:xfrm rot="5400000">
            <a:off x="5644663" y="4679875"/>
            <a:ext cx="304756" cy="1297953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 animBg="1"/>
      <p:bldP spid="53" grpId="0" animBg="1"/>
      <p:bldP spid="58" grpId="0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en-US" altLang="ja-JP" sz="2800" dirty="0" smtClean="0"/>
              <a:t>Eclipse </a:t>
            </a:r>
            <a:r>
              <a:rPr lang="en-US" altLang="ja-JP" sz="2800" dirty="0" err="1" smtClean="0"/>
              <a:t>plugin</a:t>
            </a:r>
            <a:r>
              <a:rPr lang="ja-JP" altLang="en-US" sz="2800" dirty="0" smtClean="0"/>
              <a:t>として提案手法を実装</a:t>
            </a:r>
            <a:endParaRPr lang="en-US" altLang="ja-JP" sz="2800" dirty="0" smtClean="0"/>
          </a:p>
          <a:p>
            <a:pPr lvl="1">
              <a:buNone/>
            </a:pPr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pic>
        <p:nvPicPr>
          <p:cNvPr id="5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379484"/>
            <a:ext cx="6768752" cy="4145862"/>
          </a:xfrm>
          <a:prstGeom prst="rect">
            <a:avLst/>
          </a:prstGeom>
          <a:noFill/>
        </p:spPr>
      </p:pic>
      <p:sp>
        <p:nvSpPr>
          <p:cNvPr id="10" name="四角形吹き出し 9"/>
          <p:cNvSpPr/>
          <p:nvPr/>
        </p:nvSpPr>
        <p:spPr>
          <a:xfrm>
            <a:off x="683568" y="4869160"/>
            <a:ext cx="3384376" cy="936104"/>
          </a:xfrm>
          <a:prstGeom prst="wedgeRectCallout">
            <a:avLst>
              <a:gd name="adj1" fmla="val -800"/>
              <a:gd name="adj2" fmla="val -129514"/>
            </a:avLst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識別子を選択して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クエリを作成する</a:t>
            </a:r>
          </a:p>
        </p:txBody>
      </p:sp>
      <p:sp>
        <p:nvSpPr>
          <p:cNvPr id="11" name="四角形吹き出し 10"/>
          <p:cNvSpPr/>
          <p:nvPr/>
        </p:nvSpPr>
        <p:spPr>
          <a:xfrm>
            <a:off x="4932040" y="3068960"/>
            <a:ext cx="3096344" cy="864096"/>
          </a:xfrm>
          <a:prstGeom prst="wedgeRectCallout">
            <a:avLst>
              <a:gd name="adj1" fmla="val 18708"/>
              <a:gd name="adj2" fmla="val 169581"/>
            </a:avLst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ysClr val="windowText" lastClr="000000"/>
                </a:solidFill>
              </a:rPr>
              <a:t>クエリ</a:t>
            </a:r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を起点とした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グラフを表示する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72000" y="5733256"/>
            <a:ext cx="3384376" cy="80021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グラフビュー</a:t>
            </a:r>
            <a:endParaRPr lang="en-US" altLang="ja-JP" dirty="0" smtClean="0"/>
          </a:p>
          <a:p>
            <a:r>
              <a:rPr kumimoji="1" lang="ja-JP" altLang="en-US" sz="1400" dirty="0" smtClean="0"/>
              <a:t>  変数間データフローグラフを可視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  </a:t>
            </a:r>
            <a:r>
              <a:rPr kumimoji="1" lang="ja-JP" altLang="en-US" sz="1400" dirty="0" smtClean="0"/>
              <a:t>演算子条件の省略，</a:t>
            </a:r>
            <a:r>
              <a:rPr lang="ja-JP" altLang="en-US" sz="1400" dirty="0" smtClean="0"/>
              <a:t>探索打ち切りを行う</a:t>
            </a:r>
            <a:endParaRPr kumimoji="1" lang="en-US" altLang="ja-JP" sz="14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611560" y="2348880"/>
            <a:ext cx="7776864" cy="4248472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6" name="グループ化 10"/>
          <p:cNvGrpSpPr/>
          <p:nvPr/>
        </p:nvGrpSpPr>
        <p:grpSpPr>
          <a:xfrm>
            <a:off x="1115616" y="2780928"/>
            <a:ext cx="4320480" cy="2664296"/>
            <a:chOff x="-36512" y="1124744"/>
            <a:chExt cx="4320480" cy="2664296"/>
          </a:xfrm>
        </p:grpSpPr>
        <p:sp>
          <p:nvSpPr>
            <p:cNvPr id="9" name="四角形吹き出し 8"/>
            <p:cNvSpPr/>
            <p:nvPr/>
          </p:nvSpPr>
          <p:spPr>
            <a:xfrm>
              <a:off x="-36512" y="1124744"/>
              <a:ext cx="4320480" cy="2664296"/>
            </a:xfrm>
            <a:prstGeom prst="wedgeRectCallout">
              <a:avLst>
                <a:gd name="adj1" fmla="val 58031"/>
                <a:gd name="adj2" fmla="val 4772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solidFill>
                    <a:sysClr val="windowText" lastClr="000000"/>
                  </a:solidFill>
                </a:rPr>
                <a:t>注目するノードをエディタで開く</a:t>
              </a:r>
              <a:endParaRPr kumimoji="1" lang="en-US" altLang="ja-JP" sz="2400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ja-JP" altLang="en-US" dirty="0" smtClea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2" name="Picture 3" descr="C:\cygwin\home\s-etuda\m2\master_thesis\tex\fig\bmp\CenterClickAction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1700808"/>
              <a:ext cx="3838576" cy="1914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grpSp>
        <p:nvGrpSpPr>
          <p:cNvPr id="7" name="グループ化 14"/>
          <p:cNvGrpSpPr/>
          <p:nvPr/>
        </p:nvGrpSpPr>
        <p:grpSpPr>
          <a:xfrm>
            <a:off x="323528" y="3933056"/>
            <a:ext cx="8496944" cy="864096"/>
            <a:chOff x="539552" y="2924944"/>
            <a:chExt cx="2592288" cy="1462444"/>
          </a:xfrm>
          <a:solidFill>
            <a:srgbClr val="E7F4F5"/>
          </a:solidFill>
        </p:grpSpPr>
        <p:sp>
          <p:nvSpPr>
            <p:cNvPr id="16" name="角丸四角形 15"/>
            <p:cNvSpPr/>
            <p:nvPr/>
          </p:nvSpPr>
          <p:spPr>
            <a:xfrm>
              <a:off x="539552" y="2924944"/>
              <a:ext cx="2592288" cy="1224136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05458" y="3068959"/>
              <a:ext cx="2504414" cy="1318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複数のコード片を横断したデータフローの効果的な調査が可能</a:t>
              </a:r>
              <a:endParaRPr lang="ja-JP" altLang="en-US" sz="2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開発者はプログラム理解作業時に，ソースコードの読解，移動に開発時間の多くを費やす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プログラム理解では，データフロー調査が必要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データフローは複数のコード片を横断する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  <a:p>
            <a:pPr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1043608" y="3429000"/>
            <a:ext cx="1440160" cy="1872208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void a(){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x</a:t>
            </a:r>
            <a:r>
              <a:rPr lang="ja-JP" altLang="en-US" b="1" dirty="0" smtClean="0">
                <a:solidFill>
                  <a:sysClr val="windowText" lastClr="000000"/>
                </a:solidFill>
              </a:rPr>
              <a:t>  </a:t>
            </a:r>
            <a:r>
              <a:rPr lang="en-US" altLang="ja-JP" b="1" dirty="0" smtClean="0">
                <a:solidFill>
                  <a:sysClr val="windowText" lastClr="000000"/>
                </a:solidFill>
              </a:rPr>
              <a:t>=  b(p);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  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=  d(x);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  <a:endParaRPr kumimoji="1" lang="en-US" altLang="ja-JP" b="1" dirty="0" smtClean="0">
              <a:solidFill>
                <a:sysClr val="windowText" lastClr="000000"/>
              </a:solidFill>
            </a:endParaRP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707904" y="3429000"/>
            <a:ext cx="1656184" cy="1368152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b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p){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return  c(q);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07904" y="5013176"/>
            <a:ext cx="1584176" cy="1224136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d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x){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372200" y="3933056"/>
            <a:ext cx="1728192" cy="1440160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c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q){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return  r;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1187624" y="5575730"/>
            <a:ext cx="1358335" cy="3015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13860" rIns="0" bIns="0"/>
          <a:lstStyle/>
          <a:p>
            <a:pPr hangingPunct="1">
              <a:lnSpc>
                <a:spcPct val="95000"/>
              </a:lnSpc>
              <a:spcAft>
                <a:spcPts val="1425"/>
              </a:spcAft>
              <a:tabLst>
                <a:tab pos="723900" algn="l"/>
                <a:tab pos="1447800" algn="l"/>
              </a:tabLst>
            </a:pPr>
            <a:r>
              <a:rPr lang="en-US" sz="1600" dirty="0" err="1" smtClean="0">
                <a:solidFill>
                  <a:srgbClr val="000000"/>
                </a:solidFill>
                <a:latin typeface="Times New Roman" pitchFamily="16" charset="0"/>
              </a:rPr>
              <a:t>データフロ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6" charset="0"/>
              </a:rPr>
              <a:t>ー</a:t>
            </a:r>
            <a:endParaRPr lang="en-US" sz="16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V="1">
            <a:off x="1331640" y="5535855"/>
            <a:ext cx="648072" cy="0"/>
          </a:xfrm>
          <a:prstGeom prst="line">
            <a:avLst/>
          </a:prstGeom>
          <a:noFill/>
          <a:ln w="190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 sz="1200"/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2267744" y="3717032"/>
            <a:ext cx="1512168" cy="504056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>
            <a:off x="5229922" y="4183607"/>
            <a:ext cx="1214286" cy="37481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rot="10800000">
            <a:off x="5148064" y="4437112"/>
            <a:ext cx="1512168" cy="360040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2267744" y="4293096"/>
            <a:ext cx="1512168" cy="1588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>
            <a:off x="2323500" y="4497969"/>
            <a:ext cx="1445612" cy="845365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2987824" y="6259378"/>
            <a:ext cx="5688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ja-JP" altLang="en-US" sz="1600" dirty="0" smtClean="0"/>
              <a:t>変数 </a:t>
            </a:r>
            <a:r>
              <a:rPr lang="en-US" altLang="ja-JP" sz="1600" dirty="0" smtClean="0"/>
              <a:t>x</a:t>
            </a:r>
            <a:r>
              <a:rPr lang="ja-JP" altLang="en-US" sz="1600" dirty="0" smtClean="0"/>
              <a:t> に関連したデータフロー調査</a:t>
            </a:r>
            <a:endParaRPr lang="en-US" altLang="ja-JP" sz="1600" dirty="0" smtClean="0"/>
          </a:p>
          <a:p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プログラム詳細理解</a:t>
            </a:r>
            <a:r>
              <a:rPr lang="ja-JP" altLang="en-US" dirty="0" smtClean="0"/>
              <a:t>時の</a:t>
            </a:r>
            <a:r>
              <a:rPr kumimoji="1" lang="ja-JP" altLang="en-US" dirty="0" smtClean="0"/>
              <a:t>問題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68453"/>
          </a:xfrm>
        </p:spPr>
        <p:txBody>
          <a:bodyPr/>
          <a:lstStyle/>
          <a:p>
            <a:r>
              <a:rPr lang="ja-JP" altLang="en-US" sz="2800" dirty="0" smtClean="0"/>
              <a:t>データフローを調査する作業では，</a:t>
            </a:r>
            <a:r>
              <a:rPr lang="ja-JP" altLang="en-US" sz="2800" u="sng" dirty="0" smtClean="0"/>
              <a:t>頻繁に</a:t>
            </a:r>
            <a:r>
              <a:rPr lang="ja-JP" altLang="en-US" sz="2800" dirty="0" smtClean="0"/>
              <a:t>ソースコード上を移動する必要がある</a:t>
            </a:r>
            <a:endParaRPr lang="en-US" altLang="ja-JP" sz="2800" dirty="0" smtClean="0"/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sz="5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データフロー調査を支援するツールが必要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/>
              <a:t>複数のデータフローを同時に把握するために</a:t>
            </a:r>
            <a:r>
              <a:rPr lang="ja-JP" altLang="en-US" sz="2400" dirty="0" smtClean="0">
                <a:sym typeface="Wingdings" pitchFamily="2" charset="2"/>
              </a:rPr>
              <a:t>，グラフとして可視化する手法が有効</a:t>
            </a:r>
            <a:endParaRPr lang="en-US" altLang="ja-JP" sz="600" dirty="0" smtClean="0">
              <a:sym typeface="Wingdings" pitchFamily="2" charset="2"/>
            </a:endParaRPr>
          </a:p>
          <a:p>
            <a:pPr lvl="2">
              <a:buNone/>
            </a:pPr>
            <a:endParaRPr lang="en-US" altLang="ja-JP" sz="2000" dirty="0" smtClean="0">
              <a:sym typeface="Wingdings" pitchFamily="2" charset="2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467544" y="2924945"/>
            <a:ext cx="2664296" cy="1442522"/>
            <a:chOff x="539552" y="2924944"/>
            <a:chExt cx="2592288" cy="1224136"/>
          </a:xfrm>
          <a:solidFill>
            <a:srgbClr val="E7F4F5"/>
          </a:solidFill>
        </p:grpSpPr>
        <p:sp>
          <p:nvSpPr>
            <p:cNvPr id="6" name="角丸四角形 5"/>
            <p:cNvSpPr/>
            <p:nvPr/>
          </p:nvSpPr>
          <p:spPr>
            <a:xfrm>
              <a:off x="539552" y="2924944"/>
              <a:ext cx="2592288" cy="1224136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755576" y="3068959"/>
              <a:ext cx="2232248" cy="914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推移的な関係</a:t>
              </a:r>
              <a:endParaRPr lang="en-US" altLang="ja-JP" sz="2400" dirty="0" smtClean="0"/>
            </a:p>
            <a:p>
              <a:endParaRPr lang="en-US" altLang="ja-JP" sz="1400" dirty="0" smtClean="0"/>
            </a:p>
            <a:p>
              <a:r>
                <a:rPr lang="en-US" altLang="ja-JP" sz="2400" dirty="0" smtClean="0"/>
                <a:t>1</a:t>
              </a:r>
              <a:r>
                <a:rPr lang="ja-JP" altLang="en-US" sz="2400" dirty="0" smtClean="0"/>
                <a:t>対多の関係</a:t>
              </a:r>
              <a:endParaRPr kumimoji="1" lang="ja-JP" altLang="en-US" sz="2400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067944" y="2780930"/>
            <a:ext cx="4932040" cy="1728192"/>
            <a:chOff x="4067944" y="2708920"/>
            <a:chExt cx="4104456" cy="1172702"/>
          </a:xfrm>
          <a:solidFill>
            <a:srgbClr val="E7F4F5"/>
          </a:solidFill>
        </p:grpSpPr>
        <p:sp>
          <p:nvSpPr>
            <p:cNvPr id="7" name="角丸四角形 6"/>
            <p:cNvSpPr/>
            <p:nvPr/>
          </p:nvSpPr>
          <p:spPr>
            <a:xfrm>
              <a:off x="4067944" y="2708920"/>
              <a:ext cx="4032448" cy="1172702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211960" y="2806645"/>
              <a:ext cx="3960440" cy="981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網羅的に探索することが難しい</a:t>
              </a:r>
              <a:endParaRPr lang="en-US" altLang="ja-JP" sz="2400" dirty="0" smtClean="0"/>
            </a:p>
            <a:p>
              <a:endParaRPr lang="en-US" altLang="ja-JP" sz="1600" dirty="0" smtClean="0"/>
            </a:p>
            <a:p>
              <a:r>
                <a:rPr lang="ja-JP" altLang="en-US" sz="2400" dirty="0" smtClean="0"/>
                <a:t>優先順位をつけて探索することが難しい</a:t>
              </a:r>
              <a:endParaRPr kumimoji="1" lang="ja-JP" altLang="en-US" dirty="0"/>
            </a:p>
          </p:txBody>
        </p:sp>
      </p:grpSp>
      <p:sp>
        <p:nvSpPr>
          <p:cNvPr id="10" name="右矢印 9"/>
          <p:cNvSpPr/>
          <p:nvPr/>
        </p:nvSpPr>
        <p:spPr>
          <a:xfrm>
            <a:off x="3419872" y="3356992"/>
            <a:ext cx="432048" cy="360040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11560" y="2564904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データフローの特性</a:t>
            </a:r>
            <a:endParaRPr kumimoji="1" lang="ja-JP" altLang="en-US" sz="2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508104" y="242088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調査の難しさ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ja-JP" altLang="en-US" sz="2800" dirty="0" smtClean="0"/>
              <a:t>目的：ソースコード上での移動を支援</a:t>
            </a:r>
            <a:endParaRPr lang="en-US" altLang="ja-JP" dirty="0" smtClean="0"/>
          </a:p>
          <a:p>
            <a:r>
              <a:rPr lang="ja-JP" altLang="en-US" sz="2800" dirty="0" smtClean="0"/>
              <a:t>データフロー情報を用いたコードナビゲーションツールを提案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エディタ上の識別子を選択して，変数間データフローグラフ</a:t>
            </a:r>
            <a:r>
              <a:rPr lang="en-US" altLang="ja-JP" sz="1400" dirty="0" smtClean="0"/>
              <a:t>[1]</a:t>
            </a:r>
            <a:r>
              <a:rPr lang="ja-JP" altLang="en-US" sz="2400" dirty="0" smtClean="0"/>
              <a:t>を可視化</a:t>
            </a:r>
            <a:endParaRPr lang="en-US" altLang="ja-JP" sz="1600" dirty="0" smtClean="0"/>
          </a:p>
          <a:p>
            <a:pPr lvl="1"/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提案手法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pic>
        <p:nvPicPr>
          <p:cNvPr id="46083" name="Picture 3" descr="C:\Users\s-etuda\Desktop\code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33056"/>
            <a:ext cx="3475356" cy="18922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8" name="四角形吹き出し 17"/>
          <p:cNvSpPr/>
          <p:nvPr/>
        </p:nvSpPr>
        <p:spPr>
          <a:xfrm>
            <a:off x="2195736" y="3789040"/>
            <a:ext cx="1368152" cy="576064"/>
          </a:xfrm>
          <a:prstGeom prst="wedgeRectCallout">
            <a:avLst>
              <a:gd name="adj1" fmla="val -60144"/>
              <a:gd name="adj2" fmla="val 137208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戻り値は？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403648" y="6309320"/>
            <a:ext cx="6408712" cy="46166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1200" dirty="0" smtClean="0"/>
              <a:t>[1]</a:t>
            </a:r>
            <a:r>
              <a:rPr lang="ja-JP" altLang="en-US" sz="1200" dirty="0" smtClean="0"/>
              <a:t> 柳 慶吾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石尾隆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井上克郎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ソフトウェア部品利用例抽出のためのデータフロー解析手法の提案と評価</a:t>
            </a:r>
            <a:r>
              <a:rPr lang="en-US" altLang="ja-JP" sz="1200" dirty="0" smtClean="0"/>
              <a:t>. </a:t>
            </a:r>
            <a:r>
              <a:rPr lang="ja-JP" altLang="en-US" sz="1200" dirty="0" smtClean="0"/>
              <a:t>情報処理学会研究報告 第</a:t>
            </a:r>
            <a:r>
              <a:rPr lang="en-US" altLang="ja-JP" sz="1200" dirty="0" smtClean="0"/>
              <a:t>167</a:t>
            </a:r>
            <a:r>
              <a:rPr lang="ja-JP" altLang="en-US" sz="1200" dirty="0" smtClean="0"/>
              <a:t>回ソフトウェア工学研究報告会，第</a:t>
            </a:r>
            <a:r>
              <a:rPr lang="en-US" altLang="ja-JP" sz="1200" dirty="0" smtClean="0"/>
              <a:t>29</a:t>
            </a:r>
            <a:r>
              <a:rPr lang="ja-JP" altLang="en-US" sz="1200" dirty="0" smtClean="0"/>
              <a:t>巻，</a:t>
            </a:r>
            <a:r>
              <a:rPr lang="en-US" altLang="ja-JP" sz="1200" dirty="0" smtClean="0"/>
              <a:t>2010. </a:t>
            </a:r>
          </a:p>
        </p:txBody>
      </p:sp>
      <p:grpSp>
        <p:nvGrpSpPr>
          <p:cNvPr id="40" name="グループ化 39"/>
          <p:cNvGrpSpPr/>
          <p:nvPr/>
        </p:nvGrpSpPr>
        <p:grpSpPr>
          <a:xfrm>
            <a:off x="5580112" y="3717032"/>
            <a:ext cx="2520280" cy="2160240"/>
            <a:chOff x="3563888" y="1988840"/>
            <a:chExt cx="2520280" cy="2160240"/>
          </a:xfrm>
        </p:grpSpPr>
        <p:sp>
          <p:nvSpPr>
            <p:cNvPr id="41" name="正方形/長方形 40"/>
            <p:cNvSpPr/>
            <p:nvPr/>
          </p:nvSpPr>
          <p:spPr>
            <a:xfrm>
              <a:off x="3563888" y="2132856"/>
              <a:ext cx="2520280" cy="2016224"/>
            </a:xfrm>
            <a:prstGeom prst="rect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円/楕円 41"/>
            <p:cNvSpPr/>
            <p:nvPr/>
          </p:nvSpPr>
          <p:spPr>
            <a:xfrm>
              <a:off x="3779912" y="3501008"/>
              <a:ext cx="864096" cy="504056"/>
            </a:xfrm>
            <a:prstGeom prst="ellipse">
              <a:avLst/>
            </a:prstGeom>
            <a:solidFill>
              <a:srgbClr val="FFCC00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707904" y="2564904"/>
              <a:ext cx="1008112" cy="720080"/>
            </a:xfrm>
            <a:prstGeom prst="rect">
              <a:avLst/>
            </a:prstGeom>
            <a:solidFill>
              <a:srgbClr val="FFF0FF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44" name="直線矢印コネクタ 43"/>
            <p:cNvCxnSpPr>
              <a:stCxn id="51" idx="5"/>
              <a:endCxn id="52" idx="1"/>
            </p:cNvCxnSpPr>
            <p:nvPr/>
          </p:nvCxnSpPr>
          <p:spPr>
            <a:xfrm rot="16200000" flipH="1">
              <a:off x="4169779" y="2832822"/>
              <a:ext cx="84362" cy="18424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円/楕円 50"/>
            <p:cNvSpPr/>
            <p:nvPr/>
          </p:nvSpPr>
          <p:spPr>
            <a:xfrm>
              <a:off x="3779912" y="2636912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2" name="円/楕円 51"/>
            <p:cNvSpPr/>
            <p:nvPr/>
          </p:nvSpPr>
          <p:spPr>
            <a:xfrm>
              <a:off x="4245760" y="2924944"/>
              <a:ext cx="398248" cy="28803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4" name="直線矢印コネクタ 53"/>
            <p:cNvCxnSpPr>
              <a:stCxn id="52" idx="4"/>
              <a:endCxn id="42" idx="0"/>
            </p:cNvCxnSpPr>
            <p:nvPr/>
          </p:nvCxnSpPr>
          <p:spPr>
            <a:xfrm rot="5400000">
              <a:off x="4184406" y="3240529"/>
              <a:ext cx="288033" cy="2329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円/楕円 54"/>
            <p:cNvSpPr/>
            <p:nvPr/>
          </p:nvSpPr>
          <p:spPr>
            <a:xfrm>
              <a:off x="4932040" y="2348880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7" name="直線矢印コネクタ 56"/>
            <p:cNvCxnSpPr>
              <a:stCxn id="55" idx="2"/>
              <a:endCxn id="52" idx="7"/>
            </p:cNvCxnSpPr>
            <p:nvPr/>
          </p:nvCxnSpPr>
          <p:spPr>
            <a:xfrm rot="10800000" flipV="1">
              <a:off x="4585686" y="2492895"/>
              <a:ext cx="346354" cy="47422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正方形/長方形 57"/>
            <p:cNvSpPr/>
            <p:nvPr/>
          </p:nvSpPr>
          <p:spPr>
            <a:xfrm>
              <a:off x="4860032" y="3068960"/>
              <a:ext cx="1008112" cy="936104"/>
            </a:xfrm>
            <a:prstGeom prst="rect">
              <a:avLst/>
            </a:prstGeom>
            <a:solidFill>
              <a:srgbClr val="FFF0FF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61" name="直線矢印コネクタ 60"/>
            <p:cNvCxnSpPr>
              <a:stCxn id="62" idx="5"/>
              <a:endCxn id="63" idx="0"/>
            </p:cNvCxnSpPr>
            <p:nvPr/>
          </p:nvCxnSpPr>
          <p:spPr>
            <a:xfrm rot="16200000" flipH="1">
              <a:off x="5396499" y="3406302"/>
              <a:ext cx="114189" cy="21923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円/楕円 61"/>
            <p:cNvSpPr/>
            <p:nvPr/>
          </p:nvSpPr>
          <p:spPr>
            <a:xfrm>
              <a:off x="5004048" y="3212976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3" name="円/楕円 62"/>
            <p:cNvSpPr/>
            <p:nvPr/>
          </p:nvSpPr>
          <p:spPr>
            <a:xfrm>
              <a:off x="5364088" y="3573016"/>
              <a:ext cx="398248" cy="28803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4" name="直線矢印コネクタ 63"/>
            <p:cNvCxnSpPr>
              <a:stCxn id="42" idx="6"/>
              <a:endCxn id="62" idx="3"/>
            </p:cNvCxnSpPr>
            <p:nvPr/>
          </p:nvCxnSpPr>
          <p:spPr>
            <a:xfrm flipV="1">
              <a:off x="4644008" y="3458827"/>
              <a:ext cx="418362" cy="29420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円/楕円 64"/>
            <p:cNvSpPr/>
            <p:nvPr/>
          </p:nvSpPr>
          <p:spPr>
            <a:xfrm>
              <a:off x="5253872" y="2636912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6" name="直線矢印コネクタ 65"/>
            <p:cNvCxnSpPr>
              <a:stCxn id="63" idx="7"/>
              <a:endCxn id="65" idx="4"/>
            </p:cNvCxnSpPr>
            <p:nvPr/>
          </p:nvCxnSpPr>
          <p:spPr>
            <a:xfrm rot="16200000" flipV="1">
              <a:off x="5233379" y="3144562"/>
              <a:ext cx="690253" cy="25101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矢印コネクタ 66"/>
            <p:cNvCxnSpPr/>
            <p:nvPr/>
          </p:nvCxnSpPr>
          <p:spPr>
            <a:xfrm flipV="1">
              <a:off x="5652120" y="2492896"/>
              <a:ext cx="343140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矢印コネクタ 67"/>
            <p:cNvCxnSpPr>
              <a:endCxn id="51" idx="0"/>
            </p:cNvCxnSpPr>
            <p:nvPr/>
          </p:nvCxnSpPr>
          <p:spPr>
            <a:xfrm>
              <a:off x="3707904" y="2420888"/>
              <a:ext cx="271132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/>
            <p:cNvCxnSpPr>
              <a:endCxn id="55" idx="6"/>
            </p:cNvCxnSpPr>
            <p:nvPr/>
          </p:nvCxnSpPr>
          <p:spPr>
            <a:xfrm rot="10800000" flipV="1">
              <a:off x="5330288" y="2276872"/>
              <a:ext cx="427640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テキスト ボックス 69"/>
            <p:cNvSpPr txBox="1"/>
            <p:nvPr/>
          </p:nvSpPr>
          <p:spPr>
            <a:xfrm>
              <a:off x="3707904" y="1988840"/>
              <a:ext cx="2232248" cy="3077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dirty="0" smtClean="0"/>
                <a:t>変数間データフローグラフ</a:t>
              </a:r>
              <a:endParaRPr kumimoji="1" lang="ja-JP" altLang="en-US" sz="1400" b="1" dirty="0"/>
            </a:p>
          </p:txBody>
        </p:sp>
      </p:grpSp>
      <p:sp>
        <p:nvSpPr>
          <p:cNvPr id="78" name="右矢印 77"/>
          <p:cNvSpPr/>
          <p:nvPr/>
        </p:nvSpPr>
        <p:spPr>
          <a:xfrm flipV="1">
            <a:off x="4355976" y="4797152"/>
            <a:ext cx="1097981" cy="236601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283968" y="4149080"/>
            <a:ext cx="1224136" cy="584775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グラフ上で探索</a:t>
            </a:r>
            <a:endParaRPr kumimoji="1" lang="ja-JP" altLang="en-US" sz="1600" dirty="0"/>
          </a:p>
        </p:txBody>
      </p:sp>
      <p:grpSp>
        <p:nvGrpSpPr>
          <p:cNvPr id="36" name="グループ化 35"/>
          <p:cNvGrpSpPr/>
          <p:nvPr/>
        </p:nvGrpSpPr>
        <p:grpSpPr>
          <a:xfrm>
            <a:off x="5724128" y="4005709"/>
            <a:ext cx="2049322" cy="1223492"/>
            <a:chOff x="5724128" y="4005709"/>
            <a:chExt cx="2049322" cy="1223492"/>
          </a:xfrm>
        </p:grpSpPr>
        <p:cxnSp>
          <p:nvCxnSpPr>
            <p:cNvPr id="31" name="直線矢印コネクタ 30"/>
            <p:cNvCxnSpPr/>
            <p:nvPr/>
          </p:nvCxnSpPr>
          <p:spPr>
            <a:xfrm rot="16200000" flipH="1">
              <a:off x="6186003" y="4561014"/>
              <a:ext cx="84362" cy="184244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endCxn id="42" idx="0"/>
            </p:cNvCxnSpPr>
            <p:nvPr/>
          </p:nvCxnSpPr>
          <p:spPr>
            <a:xfrm rot="5400000">
              <a:off x="6200630" y="4968721"/>
              <a:ext cx="288034" cy="232925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/>
            <p:nvPr/>
          </p:nvCxnSpPr>
          <p:spPr>
            <a:xfrm rot="10800000" flipV="1">
              <a:off x="6601910" y="4221087"/>
              <a:ext cx="346354" cy="474229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5724128" y="4149080"/>
              <a:ext cx="271132" cy="216024"/>
            </a:xfrm>
            <a:prstGeom prst="straightConnector1">
              <a:avLst/>
            </a:prstGeom>
            <a:ln w="22225">
              <a:solidFill>
                <a:srgbClr val="FF330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/>
            <p:nvPr/>
          </p:nvCxnSpPr>
          <p:spPr>
            <a:xfrm rot="10800000" flipV="1">
              <a:off x="7345810" y="4005709"/>
              <a:ext cx="427640" cy="216024"/>
            </a:xfrm>
            <a:prstGeom prst="straightConnector1">
              <a:avLst/>
            </a:prstGeom>
            <a:ln w="22225">
              <a:solidFill>
                <a:srgbClr val="FF330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正方形/長方形 44"/>
          <p:cNvSpPr/>
          <p:nvPr/>
        </p:nvSpPr>
        <p:spPr>
          <a:xfrm>
            <a:off x="5868144" y="5301208"/>
            <a:ext cx="7489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 smtClean="0">
                <a:solidFill>
                  <a:sysClr val="windowText" lastClr="000000"/>
                </a:solidFill>
              </a:rPr>
              <a:t>戻り値</a:t>
            </a:r>
            <a:endParaRPr lang="ja-JP" altLang="en-US" sz="16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419872" y="5949280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グラフを使ったデータフロー調査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8" grpId="0" animBg="1"/>
      <p:bldP spid="72" grpId="0" animBg="1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変数間データフロー</a:t>
            </a:r>
            <a:r>
              <a:rPr lang="ja-JP" altLang="en-US" dirty="0" smtClean="0"/>
              <a:t>グラフ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1412875"/>
            <a:ext cx="7920880" cy="1152029"/>
          </a:xfrm>
        </p:spPr>
        <p:txBody>
          <a:bodyPr bIns="36000"/>
          <a:lstStyle/>
          <a:p>
            <a:pPr marL="431800" indent="-323850">
              <a:spcAft>
                <a:spcPts val="2275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ja-JP" sz="2400" dirty="0" err="1" smtClean="0"/>
              <a:t>変数間のデータの流れに着目</a:t>
            </a:r>
            <a:r>
              <a:rPr lang="ja-JP" altLang="en-US" sz="2400" dirty="0" smtClean="0"/>
              <a:t>し，</a:t>
            </a:r>
            <a:r>
              <a:rPr lang="en-US" altLang="ja-JP" sz="2400" dirty="0" err="1" smtClean="0"/>
              <a:t>プログラム依存グラフを簡略化したグラフ</a:t>
            </a:r>
            <a:endParaRPr lang="en-US" altLang="ja-JP" sz="2400" dirty="0" smtClean="0"/>
          </a:p>
        </p:txBody>
      </p:sp>
      <p:grpSp>
        <p:nvGrpSpPr>
          <p:cNvPr id="4" name="グループ化 32"/>
          <p:cNvGrpSpPr/>
          <p:nvPr/>
        </p:nvGrpSpPr>
        <p:grpSpPr>
          <a:xfrm>
            <a:off x="5653459" y="1916832"/>
            <a:ext cx="3705665" cy="4806255"/>
            <a:chOff x="4392613" y="1719263"/>
            <a:chExt cx="3907861" cy="5094287"/>
          </a:xfrm>
        </p:grpSpPr>
        <p:cxnSp>
          <p:nvCxnSpPr>
            <p:cNvPr id="7" name="AutoShape 1"/>
            <p:cNvCxnSpPr>
              <a:cxnSpLocks noChangeShapeType="1"/>
              <a:stCxn id="12" idx="4"/>
              <a:endCxn id="15" idx="0"/>
            </p:cNvCxnSpPr>
            <p:nvPr/>
          </p:nvCxnSpPr>
          <p:spPr bwMode="auto">
            <a:xfrm flipH="1">
              <a:off x="4595813" y="2519363"/>
              <a:ext cx="201612" cy="1836737"/>
            </a:xfrm>
            <a:prstGeom prst="curved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" name="AutoShape 4"/>
            <p:cNvCxnSpPr>
              <a:cxnSpLocks noChangeShapeType="1"/>
              <a:stCxn id="9" idx="2"/>
              <a:endCxn id="19" idx="0"/>
            </p:cNvCxnSpPr>
            <p:nvPr/>
          </p:nvCxnSpPr>
          <p:spPr bwMode="auto">
            <a:xfrm>
              <a:off x="5418138" y="3325813"/>
              <a:ext cx="1587" cy="288925"/>
            </a:xfrm>
            <a:prstGeom prst="bent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5075238" y="2916238"/>
              <a:ext cx="684212" cy="411162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10" name="AutoShape 6"/>
            <p:cNvCxnSpPr>
              <a:cxnSpLocks noChangeShapeType="1"/>
              <a:stCxn id="21" idx="4"/>
              <a:endCxn id="9" idx="0"/>
            </p:cNvCxnSpPr>
            <p:nvPr/>
          </p:nvCxnSpPr>
          <p:spPr bwMode="auto">
            <a:xfrm flipH="1">
              <a:off x="5614988" y="2540000"/>
              <a:ext cx="301625" cy="37623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7"/>
            <p:cNvCxnSpPr>
              <a:cxnSpLocks noChangeShapeType="1"/>
              <a:stCxn id="12" idx="4"/>
              <a:endCxn id="9" idx="0"/>
            </p:cNvCxnSpPr>
            <p:nvPr/>
          </p:nvCxnSpPr>
          <p:spPr bwMode="auto">
            <a:xfrm>
              <a:off x="5026025" y="2519363"/>
              <a:ext cx="230188" cy="3968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4572000" y="2268538"/>
              <a:ext cx="684213" cy="4111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4945063" y="5846763"/>
              <a:ext cx="985837" cy="4318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>
                <a:tabLst>
                  <a:tab pos="723900" algn="l"/>
                </a:tabLst>
              </a:pPr>
              <a:r>
                <a:rPr lang="en-US" sz="1400" dirty="0">
                  <a:solidFill>
                    <a:srgbClr val="000000"/>
                  </a:solidFill>
                </a:rPr>
                <a:t>return</a:t>
              </a: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4895850" y="5111750"/>
              <a:ext cx="1079500" cy="41116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>
                <a:tabLst>
                  <a:tab pos="723900" algn="l"/>
                </a:tabLst>
              </a:pPr>
              <a:r>
                <a:rPr lang="en-US" sz="1400">
                  <a:solidFill>
                    <a:srgbClr val="000000"/>
                  </a:solidFill>
                </a:rPr>
                <a:t>result</a:t>
              </a:r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>
              <a:off x="4392613" y="4356100"/>
              <a:ext cx="684212" cy="411163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=</a:t>
              </a:r>
            </a:p>
          </p:txBody>
        </p:sp>
        <p:cxnSp>
          <p:nvCxnSpPr>
            <p:cNvPr id="16" name="AutoShape 12"/>
            <p:cNvCxnSpPr>
              <a:cxnSpLocks noChangeShapeType="1"/>
              <a:stCxn id="14" idx="4"/>
              <a:endCxn id="13" idx="0"/>
            </p:cNvCxnSpPr>
            <p:nvPr/>
          </p:nvCxnSpPr>
          <p:spPr bwMode="auto">
            <a:xfrm>
              <a:off x="5435600" y="5522913"/>
              <a:ext cx="3175" cy="325437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5759450" y="4356100"/>
              <a:ext cx="684213" cy="411163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=</a:t>
              </a:r>
            </a:p>
          </p:txBody>
        </p:sp>
        <p:cxnSp>
          <p:nvCxnSpPr>
            <p:cNvPr id="18" name="AutoShape 16"/>
            <p:cNvCxnSpPr>
              <a:cxnSpLocks noChangeShapeType="1"/>
              <a:stCxn id="19" idx="5"/>
              <a:endCxn id="15" idx="0"/>
            </p:cNvCxnSpPr>
            <p:nvPr/>
          </p:nvCxnSpPr>
          <p:spPr bwMode="auto">
            <a:xfrm flipH="1">
              <a:off x="4843463" y="3975100"/>
              <a:ext cx="420687" cy="38100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</p:cxnSp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4967288" y="3614738"/>
              <a:ext cx="900112" cy="53975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000" tIns="64404" rIns="90000" bIns="45000" anchor="ctr"/>
            <a:lstStyle/>
            <a:p>
              <a:pPr algn="ctr">
                <a:tabLst>
                  <a:tab pos="723900" algn="l"/>
                </a:tabLst>
              </a:pPr>
              <a:r>
                <a:rPr lang="en-US" sz="1600">
                  <a:solidFill>
                    <a:srgbClr val="000000"/>
                  </a:solidFill>
                </a:rPr>
                <a:t>if</a:t>
              </a:r>
            </a:p>
          </p:txBody>
        </p:sp>
        <p:cxnSp>
          <p:nvCxnSpPr>
            <p:cNvPr id="20" name="AutoShape 18"/>
            <p:cNvCxnSpPr>
              <a:cxnSpLocks noChangeShapeType="1"/>
              <a:stCxn id="21" idx="4"/>
              <a:endCxn id="17" idx="0"/>
            </p:cNvCxnSpPr>
            <p:nvPr/>
          </p:nvCxnSpPr>
          <p:spPr bwMode="auto">
            <a:xfrm>
              <a:off x="6175375" y="2530475"/>
              <a:ext cx="90488" cy="1825625"/>
            </a:xfrm>
            <a:prstGeom prst="curved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5688013" y="2282825"/>
              <a:ext cx="720725" cy="4318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y</a:t>
              </a:r>
            </a:p>
          </p:txBody>
        </p:sp>
        <p:cxnSp>
          <p:nvCxnSpPr>
            <p:cNvPr id="22" name="AutoShape 20"/>
            <p:cNvCxnSpPr>
              <a:cxnSpLocks noChangeShapeType="1"/>
              <a:stCxn id="15" idx="2"/>
              <a:endCxn id="14" idx="0"/>
            </p:cNvCxnSpPr>
            <p:nvPr/>
          </p:nvCxnSpPr>
          <p:spPr bwMode="auto">
            <a:xfrm>
              <a:off x="4733925" y="4765675"/>
              <a:ext cx="500063" cy="3460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3" name="AutoShape 21"/>
            <p:cNvCxnSpPr>
              <a:cxnSpLocks noChangeShapeType="1"/>
              <a:stCxn id="17" idx="2"/>
              <a:endCxn id="14" idx="0"/>
            </p:cNvCxnSpPr>
            <p:nvPr/>
          </p:nvCxnSpPr>
          <p:spPr bwMode="auto">
            <a:xfrm flipH="1">
              <a:off x="5605463" y="4765675"/>
              <a:ext cx="495300" cy="3460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6443663" y="1908175"/>
              <a:ext cx="1619250" cy="5095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2600" rIns="0" bIns="0"/>
            <a:lstStyle/>
            <a:p>
              <a:pPr algn="ctr"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呼び出し側の</a:t>
              </a:r>
              <a:b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</a:b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実引数から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6745249" y="3856316"/>
              <a:ext cx="1432451" cy="3196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3860" rIns="0" bIns="0"/>
            <a:lstStyle/>
            <a:p>
              <a:pPr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600" dirty="0" err="1" smtClean="0">
                  <a:solidFill>
                    <a:srgbClr val="000000"/>
                  </a:solidFill>
                  <a:latin typeface="Times New Roman" pitchFamily="16" charset="0"/>
                </a:rPr>
                <a:t>データフロ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6" charset="0"/>
                </a:rPr>
                <a:t>ー</a:t>
              </a:r>
              <a:endParaRPr lang="en-US" sz="1600" dirty="0">
                <a:solidFill>
                  <a:srgbClr val="000000"/>
                </a:solidFill>
                <a:latin typeface="Times New Roman" pitchFamily="16" charset="0"/>
              </a:endParaRP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6897123" y="4772196"/>
              <a:ext cx="1403351" cy="3119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3860" rIns="0" bIns="0"/>
            <a:lstStyle/>
            <a:p>
              <a:pPr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</a:tabLst>
              </a:pPr>
              <a:r>
                <a:rPr lang="en-US" sz="1600" dirty="0" err="1" smtClean="0">
                  <a:solidFill>
                    <a:srgbClr val="000000"/>
                  </a:solidFill>
                  <a:latin typeface="Times New Roman" pitchFamily="16" charset="0"/>
                </a:rPr>
                <a:t>制御フロ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6" charset="0"/>
                </a:rPr>
                <a:t>ー</a:t>
              </a:r>
              <a:endParaRPr lang="en-US" sz="1600" dirty="0">
                <a:solidFill>
                  <a:srgbClr val="000000"/>
                </a:solidFill>
                <a:latin typeface="Times New Roman" pitchFamily="16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6973060" y="3779993"/>
              <a:ext cx="683433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6973061" y="4695873"/>
              <a:ext cx="683432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4895850" y="1719263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6048375" y="1719263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435600" y="6264275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6048375" y="6007100"/>
              <a:ext cx="1619250" cy="5095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2600" rIns="0" bIns="0"/>
            <a:lstStyle/>
            <a:p>
              <a:pPr algn="ctr"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呼び出し側の</a:t>
              </a:r>
              <a:b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</a:b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戻り値へ</a:t>
              </a:r>
            </a:p>
          </p:txBody>
        </p:sp>
      </p:grpSp>
      <p:grpSp>
        <p:nvGrpSpPr>
          <p:cNvPr id="5" name="グループ化 36"/>
          <p:cNvGrpSpPr/>
          <p:nvPr/>
        </p:nvGrpSpPr>
        <p:grpSpPr>
          <a:xfrm>
            <a:off x="1619672" y="3429000"/>
            <a:ext cx="2844750" cy="2736304"/>
            <a:chOff x="684213" y="3851275"/>
            <a:chExt cx="3132137" cy="2752725"/>
          </a:xfrm>
        </p:grpSpPr>
        <p:sp>
          <p:nvSpPr>
            <p:cNvPr id="35" name="AutoShape 13"/>
            <p:cNvSpPr>
              <a:spLocks noChangeArrowheads="1"/>
            </p:cNvSpPr>
            <p:nvPr/>
          </p:nvSpPr>
          <p:spPr bwMode="auto">
            <a:xfrm>
              <a:off x="684213" y="3851275"/>
              <a:ext cx="3132137" cy="2752725"/>
            </a:xfrm>
            <a:prstGeom prst="roundRect">
              <a:avLst>
                <a:gd name="adj" fmla="val 56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876924" y="4087223"/>
              <a:ext cx="2678112" cy="17302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9404" rIns="0" bIns="0"/>
            <a:lstStyle/>
            <a:p>
              <a:pPr hangingPunct="1">
                <a:spcAft>
                  <a:spcPts val="170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max (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x,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y ) {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result = y ;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if ( x &gt; y )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     result = x ;</a:t>
              </a:r>
            </a:p>
            <a:p>
              <a:pPr hangingPunct="1"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return result ;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} </a:t>
              </a:r>
            </a:p>
          </p:txBody>
        </p:sp>
      </p:grpSp>
      <p:sp>
        <p:nvSpPr>
          <p:cNvPr id="34" name="スライド番号プレースホルダ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37" name="コンテンツ プレースホルダ 2"/>
          <p:cNvSpPr txBox="1">
            <a:spLocks/>
          </p:cNvSpPr>
          <p:nvPr/>
        </p:nvSpPr>
        <p:spPr bwMode="auto">
          <a:xfrm>
            <a:off x="251520" y="2276971"/>
            <a:ext cx="4896544" cy="1512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3600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変数</a:t>
            </a:r>
            <a:r>
              <a:rPr kumimoji="1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，</a:t>
            </a:r>
            <a:r>
              <a:rPr kumimoji="1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演算子</a:t>
            </a:r>
            <a:r>
              <a:rPr kumimoji="1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，</a:t>
            </a:r>
            <a:r>
              <a:rPr kumimoji="1" lang="en-US" altLang="ja-JP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制御文につき頂点1つ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ja-JP" alt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制御フローを考慮しないため，高速に構築できる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グラフを使ったデータフロー</a:t>
            </a:r>
            <a:r>
              <a:rPr kumimoji="1" lang="ja-JP" altLang="en-US" dirty="0" smtClean="0"/>
              <a:t>調査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グラフ上で複数のコード片を横断してデータフローを調査することが可能</a:t>
            </a:r>
          </a:p>
          <a:p>
            <a:pPr lvl="1"/>
            <a:endParaRPr kumimoji="1" lang="ja-JP" altLang="en-US" sz="2400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724394" y="2564904"/>
            <a:ext cx="3520014" cy="1786640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560400" y="2564904"/>
            <a:ext cx="3708000" cy="1872208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71" name="円/楕円 70"/>
          <p:cNvSpPr/>
          <p:nvPr/>
        </p:nvSpPr>
        <p:spPr>
          <a:xfrm>
            <a:off x="6876256" y="2780926"/>
            <a:ext cx="1008112" cy="39926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data</a:t>
            </a:r>
            <a:endParaRPr kumimoji="1" lang="ja-JP" altLang="en-US" sz="1200" dirty="0"/>
          </a:p>
        </p:txBody>
      </p:sp>
      <p:sp>
        <p:nvSpPr>
          <p:cNvPr id="72" name="正方形/長方形 71"/>
          <p:cNvSpPr/>
          <p:nvPr/>
        </p:nvSpPr>
        <p:spPr>
          <a:xfrm>
            <a:off x="683567" y="2636912"/>
            <a:ext cx="34094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void m()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  Data </a:t>
            </a:r>
            <a:r>
              <a:rPr lang="en-US" altLang="ja-JP" dirty="0" err="1" smtClean="0">
                <a:latin typeface="Arial" pitchFamily="34"/>
              </a:rPr>
              <a:t>data</a:t>
            </a:r>
            <a:r>
              <a:rPr lang="en-US" altLang="ja-JP" dirty="0" smtClean="0">
                <a:latin typeface="Arial" pitchFamily="34"/>
              </a:rPr>
              <a:t> =</a:t>
            </a:r>
            <a:r>
              <a:rPr lang="ja-JP" altLang="en-US" dirty="0" smtClean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….</a:t>
            </a:r>
            <a:endParaRPr lang="en-US" altLang="ja-JP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  </a:t>
            </a:r>
            <a:r>
              <a:rPr lang="en-US" altLang="ja-JP" dirty="0" err="1" smtClean="0">
                <a:latin typeface="Arial" pitchFamily="34"/>
              </a:rPr>
              <a:t>d.setData</a:t>
            </a:r>
            <a:r>
              <a:rPr lang="en-US" altLang="ja-JP" dirty="0" smtClean="0">
                <a:latin typeface="Arial" pitchFamily="34"/>
              </a:rPr>
              <a:t>(data);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}</a:t>
            </a:r>
          </a:p>
        </p:txBody>
      </p:sp>
      <p:cxnSp>
        <p:nvCxnSpPr>
          <p:cNvPr id="73" name="直線矢印コネクタ 72"/>
          <p:cNvCxnSpPr>
            <a:endCxn id="71" idx="1"/>
          </p:cNvCxnSpPr>
          <p:nvPr/>
        </p:nvCxnSpPr>
        <p:spPr>
          <a:xfrm>
            <a:off x="6444208" y="2780928"/>
            <a:ext cx="579683" cy="584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4" name="グループ化 73"/>
          <p:cNvGrpSpPr/>
          <p:nvPr/>
        </p:nvGrpSpPr>
        <p:grpSpPr>
          <a:xfrm>
            <a:off x="4932039" y="3356992"/>
            <a:ext cx="3184014" cy="864096"/>
            <a:chOff x="5508104" y="2780928"/>
            <a:chExt cx="3184014" cy="864096"/>
          </a:xfrm>
        </p:grpSpPr>
        <p:sp>
          <p:nvSpPr>
            <p:cNvPr id="75" name="角丸四角形 74"/>
            <p:cNvSpPr/>
            <p:nvPr/>
          </p:nvSpPr>
          <p:spPr>
            <a:xfrm>
              <a:off x="5508104" y="2780928"/>
              <a:ext cx="3184014" cy="86409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en-US" altLang="ja-JP" sz="2000" dirty="0" err="1" smtClean="0"/>
                <a:t>setData</a:t>
              </a:r>
              <a:r>
                <a:rPr kumimoji="1" lang="en-US" altLang="ja-JP" sz="2000" dirty="0" smtClean="0"/>
                <a:t>(             ) call</a:t>
              </a: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6651854" y="2924944"/>
              <a:ext cx="779642" cy="520182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err="1" smtClean="0"/>
                <a:t>arg</a:t>
              </a:r>
              <a:endParaRPr kumimoji="1" lang="ja-JP" altLang="en-US" dirty="0"/>
            </a:p>
          </p:txBody>
        </p:sp>
      </p:grpSp>
      <p:cxnSp>
        <p:nvCxnSpPr>
          <p:cNvPr id="77" name="直線矢印コネクタ 76"/>
          <p:cNvCxnSpPr>
            <a:stCxn id="71" idx="4"/>
          </p:cNvCxnSpPr>
          <p:nvPr/>
        </p:nvCxnSpPr>
        <p:spPr>
          <a:xfrm rot="5400000">
            <a:off x="6717264" y="2837959"/>
            <a:ext cx="320821" cy="10052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576063" y="4509120"/>
            <a:ext cx="3635896" cy="1656184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667999" y="4635386"/>
            <a:ext cx="34511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class D { 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void </a:t>
            </a:r>
            <a:r>
              <a:rPr lang="en-US" altLang="ja-JP" dirty="0" err="1" smtClean="0">
                <a:latin typeface="Arial" pitchFamily="34"/>
              </a:rPr>
              <a:t>setData</a:t>
            </a:r>
            <a:r>
              <a:rPr lang="en-US" altLang="ja-JP" dirty="0" smtClean="0">
                <a:latin typeface="Arial" pitchFamily="34"/>
              </a:rPr>
              <a:t> (Data d)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   </a:t>
            </a:r>
            <a:r>
              <a:rPr lang="en-US" altLang="ja-JP" dirty="0" err="1" smtClean="0">
                <a:latin typeface="Arial" pitchFamily="34"/>
              </a:rPr>
              <a:t>this.data</a:t>
            </a:r>
            <a:r>
              <a:rPr lang="en-US" altLang="ja-JP" dirty="0" smtClean="0">
                <a:latin typeface="Arial" pitchFamily="34"/>
              </a:rPr>
              <a:t> = d;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}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4716015" y="4509120"/>
            <a:ext cx="3168353" cy="1872208"/>
          </a:xfrm>
          <a:prstGeom prst="rect">
            <a:avLst/>
          </a:prstGeom>
          <a:solidFill>
            <a:srgbClr val="CCFFFF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u="sng" dirty="0"/>
          </a:p>
        </p:txBody>
      </p:sp>
      <p:sp>
        <p:nvSpPr>
          <p:cNvPr id="82" name="円/楕円 81"/>
          <p:cNvSpPr/>
          <p:nvPr/>
        </p:nvSpPr>
        <p:spPr>
          <a:xfrm>
            <a:off x="6588223" y="4893260"/>
            <a:ext cx="648073" cy="4079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</a:t>
            </a:r>
            <a:endParaRPr kumimoji="1" lang="ja-JP" altLang="en-US" sz="1200" dirty="0"/>
          </a:p>
        </p:txBody>
      </p:sp>
      <p:sp>
        <p:nvSpPr>
          <p:cNvPr id="83" name="円/楕円 82"/>
          <p:cNvSpPr/>
          <p:nvPr/>
        </p:nvSpPr>
        <p:spPr>
          <a:xfrm>
            <a:off x="5948529" y="5805264"/>
            <a:ext cx="1584176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err="1" smtClean="0"/>
              <a:t>D.data</a:t>
            </a:r>
            <a:endParaRPr kumimoji="1" lang="ja-JP" altLang="en-US" sz="2000" dirty="0"/>
          </a:p>
        </p:txBody>
      </p:sp>
      <p:cxnSp>
        <p:nvCxnSpPr>
          <p:cNvPr id="84" name="直線矢印コネクタ 83"/>
          <p:cNvCxnSpPr>
            <a:stCxn id="82" idx="4"/>
            <a:endCxn id="83" idx="0"/>
          </p:cNvCxnSpPr>
          <p:nvPr/>
        </p:nvCxnSpPr>
        <p:spPr>
          <a:xfrm rot="5400000">
            <a:off x="6574411" y="5467415"/>
            <a:ext cx="504056" cy="1716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角丸四角形 84"/>
          <p:cNvSpPr/>
          <p:nvPr/>
        </p:nvSpPr>
        <p:spPr>
          <a:xfrm>
            <a:off x="4868409" y="4725144"/>
            <a:ext cx="2871942" cy="7200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2000" dirty="0" err="1" smtClean="0"/>
              <a:t>setData</a:t>
            </a:r>
            <a:r>
              <a:rPr kumimoji="1" lang="en-US" altLang="ja-JP" sz="2000" dirty="0" smtClean="0"/>
              <a:t>( Data     </a:t>
            </a:r>
            <a:r>
              <a:rPr kumimoji="1" lang="en-US" altLang="ja-JP" dirty="0" smtClean="0"/>
              <a:t>       )</a:t>
            </a:r>
            <a:endParaRPr kumimoji="1" lang="en-US" altLang="ja-JP" sz="2000" dirty="0" smtClean="0"/>
          </a:p>
        </p:txBody>
      </p:sp>
      <p:cxnSp>
        <p:nvCxnSpPr>
          <p:cNvPr id="86" name="直線矢印コネクタ 85"/>
          <p:cNvCxnSpPr>
            <a:stCxn id="76" idx="2"/>
          </p:cNvCxnSpPr>
          <p:nvPr/>
        </p:nvCxnSpPr>
        <p:spPr>
          <a:xfrm rot="16200000" flipH="1">
            <a:off x="6257850" y="4228949"/>
            <a:ext cx="855944" cy="440425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rot="10800000" flipV="1">
            <a:off x="5436096" y="6021288"/>
            <a:ext cx="504056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en-US" altLang="ja-JP" sz="2800" dirty="0" smtClean="0"/>
              <a:t>Eclipse </a:t>
            </a:r>
            <a:r>
              <a:rPr lang="en-US" altLang="ja-JP" sz="2800" dirty="0" err="1" smtClean="0"/>
              <a:t>plugin</a:t>
            </a:r>
            <a:r>
              <a:rPr lang="ja-JP" altLang="en-US" sz="2800" dirty="0" smtClean="0"/>
              <a:t>として提案手法を実装</a:t>
            </a:r>
            <a:endParaRPr lang="en-US" altLang="ja-JP" sz="2800" dirty="0" smtClean="0"/>
          </a:p>
          <a:p>
            <a:pPr lvl="1">
              <a:buNone/>
            </a:pPr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pic>
        <p:nvPicPr>
          <p:cNvPr id="5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916832"/>
            <a:ext cx="7272808" cy="44545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8" name="テキスト ボックス 17"/>
          <p:cNvSpPr txBox="1"/>
          <p:nvPr/>
        </p:nvSpPr>
        <p:spPr>
          <a:xfrm>
            <a:off x="5940152" y="623731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グラフビュー</a:t>
            </a:r>
            <a:r>
              <a:rPr kumimoji="1" lang="ja-JP" altLang="en-US" sz="1400" dirty="0" smtClean="0"/>
              <a:t> </a:t>
            </a:r>
            <a:endParaRPr kumimoji="1" lang="en-US" altLang="ja-JP" sz="1400" dirty="0" smtClean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475656" y="6165304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エディタ</a:t>
            </a:r>
            <a:endParaRPr kumimoji="1" lang="en-US" altLang="ja-JP" dirty="0" smtClean="0"/>
          </a:p>
        </p:txBody>
      </p:sp>
      <p:sp>
        <p:nvSpPr>
          <p:cNvPr id="28" name="円/楕円 27"/>
          <p:cNvSpPr/>
          <p:nvPr/>
        </p:nvSpPr>
        <p:spPr>
          <a:xfrm>
            <a:off x="6660232" y="4581128"/>
            <a:ext cx="936104" cy="432048"/>
          </a:xfrm>
          <a:prstGeom prst="ellipse">
            <a:avLst/>
          </a:prstGeom>
          <a:noFill/>
          <a:ln w="25400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19872" y="638132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実装した</a:t>
            </a:r>
            <a:r>
              <a:rPr kumimoji="1" lang="en-US" altLang="ja-JP" sz="1400" dirty="0" smtClean="0"/>
              <a:t>Eclipse </a:t>
            </a:r>
            <a:r>
              <a:rPr kumimoji="1" lang="en-US" altLang="ja-JP" sz="1400" dirty="0" err="1" smtClean="0"/>
              <a:t>plugin</a:t>
            </a:r>
            <a:endParaRPr kumimoji="1" lang="ja-JP" altLang="en-US" sz="14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547664" y="3573016"/>
            <a:ext cx="648072" cy="288032"/>
          </a:xfrm>
          <a:prstGeom prst="rect">
            <a:avLst/>
          </a:prstGeom>
          <a:noFill/>
          <a:ln w="28575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435280" cy="5184477"/>
          </a:xfrm>
        </p:spPr>
        <p:txBody>
          <a:bodyPr/>
          <a:lstStyle/>
          <a:p>
            <a:r>
              <a:rPr lang="ja-JP" altLang="en-US" sz="2800" dirty="0" smtClean="0"/>
              <a:t>実装したツールの有効性を検証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ツールによって移動が支援されているか評価</a:t>
            </a:r>
            <a:endParaRPr lang="en-US" altLang="ja-JP" sz="2400" dirty="0" smtClean="0"/>
          </a:p>
          <a:p>
            <a:r>
              <a:rPr lang="ja-JP" altLang="en-US" sz="2800" dirty="0" smtClean="0"/>
              <a:t>実験内容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学生１２人を対象に，ツールの有無による対照実験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jEdit</a:t>
            </a:r>
            <a:r>
              <a:rPr lang="ja-JP" altLang="en-US" sz="2400" dirty="0" smtClean="0"/>
              <a:t>を調査対象とするタスク</a:t>
            </a:r>
            <a:r>
              <a:rPr lang="en-US" altLang="ja-JP" sz="2400" dirty="0" smtClean="0"/>
              <a:t>A</a:t>
            </a:r>
            <a:r>
              <a:rPr lang="ja-JP" altLang="en-US" sz="2400" dirty="0" err="1" smtClean="0"/>
              <a:t>，</a:t>
            </a:r>
            <a:r>
              <a:rPr lang="en-US" altLang="ja-JP" sz="2400" dirty="0" smtClean="0"/>
              <a:t>B</a:t>
            </a:r>
            <a:r>
              <a:rPr lang="ja-JP" altLang="en-US" sz="2400" dirty="0" smtClean="0"/>
              <a:t>を用意</a:t>
            </a:r>
            <a:endParaRPr lang="en-US" altLang="ja-JP" sz="2400" dirty="0" smtClean="0"/>
          </a:p>
          <a:p>
            <a:pPr lvl="2"/>
            <a:r>
              <a:rPr lang="ja-JP" altLang="en-US" sz="2000" u="sng" dirty="0" smtClean="0"/>
              <a:t>どのような条件の時に警告音が鳴るか</a:t>
            </a:r>
            <a:r>
              <a:rPr lang="ja-JP" altLang="en-US" sz="2000" dirty="0" smtClean="0"/>
              <a:t>データフローを調査し，</a:t>
            </a:r>
            <a:r>
              <a:rPr lang="ja-JP" altLang="en-US" sz="2000" u="sng" dirty="0" smtClean="0"/>
              <a:t>原因箇所</a:t>
            </a:r>
            <a:r>
              <a:rPr lang="ja-JP" altLang="en-US" sz="2000" dirty="0" smtClean="0"/>
              <a:t>と</a:t>
            </a:r>
            <a:r>
              <a:rPr lang="ja-JP" altLang="en-US" sz="2000" u="sng" dirty="0" smtClean="0"/>
              <a:t>調査中に探索したコード片</a:t>
            </a:r>
            <a:r>
              <a:rPr lang="ja-JP" altLang="en-US" sz="2000" dirty="0" smtClean="0"/>
              <a:t>を解答用紙に記述</a:t>
            </a:r>
            <a:endParaRPr lang="en-US" altLang="ja-JP" sz="2000" dirty="0" smtClean="0"/>
          </a:p>
          <a:p>
            <a:pPr lvl="2"/>
            <a:endParaRPr lang="en-US" altLang="ja-JP" sz="1800" dirty="0" smtClean="0"/>
          </a:p>
          <a:p>
            <a:pPr lvl="2">
              <a:buNone/>
            </a:pPr>
            <a:endParaRPr lang="en-US" altLang="ja-JP" sz="1600" dirty="0" smtClean="0"/>
          </a:p>
          <a:p>
            <a:pPr lvl="2">
              <a:buNone/>
            </a:pPr>
            <a:endParaRPr lang="en-US" altLang="ja-JP" sz="1600" dirty="0" smtClean="0"/>
          </a:p>
          <a:p>
            <a:pPr lvl="2">
              <a:buNone/>
            </a:pPr>
            <a:r>
              <a:rPr lang="en-US" altLang="ja-JP" sz="1600" dirty="0" smtClean="0"/>
              <a:t>		</a:t>
            </a:r>
            <a:r>
              <a:rPr lang="en-US" altLang="ja-JP" sz="2000" dirty="0" smtClean="0"/>
              <a:t>						</a:t>
            </a:r>
          </a:p>
          <a:p>
            <a:pPr lvl="1"/>
            <a:r>
              <a:rPr lang="ja-JP" altLang="en-US" sz="2400" dirty="0" smtClean="0"/>
              <a:t>実験の流れ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ツールの説明</a:t>
            </a:r>
            <a:r>
              <a:rPr lang="en-US" altLang="ja-JP" sz="2000" dirty="0" smtClean="0"/>
              <a:t>30</a:t>
            </a:r>
            <a:r>
              <a:rPr lang="ja-JP" altLang="en-US" sz="2000" dirty="0" smtClean="0"/>
              <a:t>分，タスク</a:t>
            </a:r>
            <a:r>
              <a:rPr lang="en-US" altLang="ja-JP" sz="2000" dirty="0" smtClean="0"/>
              <a:t>A</a:t>
            </a:r>
            <a:r>
              <a:rPr lang="ja-JP" altLang="en-US" sz="2000" dirty="0" err="1" smtClean="0"/>
              <a:t>，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共に</a:t>
            </a:r>
            <a:r>
              <a:rPr lang="en-US" altLang="ja-JP" sz="2000" dirty="0" smtClean="0"/>
              <a:t>30</a:t>
            </a:r>
            <a:r>
              <a:rPr lang="ja-JP" altLang="en-US" sz="2000" dirty="0" smtClean="0"/>
              <a:t>分間調査</a:t>
            </a:r>
            <a:endParaRPr lang="en-US" altLang="ja-JP" sz="2400" dirty="0" smtClean="0"/>
          </a:p>
          <a:p>
            <a:pPr lvl="1"/>
            <a:endParaRPr lang="en-US" altLang="ja-JP" dirty="0" smtClean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755576" y="4509120"/>
            <a:ext cx="7992888" cy="1159474"/>
            <a:chOff x="899592" y="4293096"/>
            <a:chExt cx="7992888" cy="1159474"/>
          </a:xfrm>
        </p:grpSpPr>
        <p:pic>
          <p:nvPicPr>
            <p:cNvPr id="8" name="Picture 2" descr="C:\cygwin\home\s-etuda\m2\12_interim_report\isEditable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9592" y="4293096"/>
              <a:ext cx="3529955" cy="11594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9" name="四角形吹き出し 8"/>
            <p:cNvSpPr/>
            <p:nvPr/>
          </p:nvSpPr>
          <p:spPr>
            <a:xfrm>
              <a:off x="4499992" y="4293096"/>
              <a:ext cx="4392488" cy="576064"/>
            </a:xfrm>
            <a:prstGeom prst="wedgeRectCallout">
              <a:avLst>
                <a:gd name="adj1" fmla="val -86122"/>
                <a:gd name="adj2" fmla="val -2565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ysClr val="windowText" lastClr="000000"/>
                  </a:solidFill>
                </a:rPr>
                <a:t>どのような条件の時に警告音を鳴らすかデータフローを逆上って調査する</a:t>
              </a:r>
            </a:p>
          </p:txBody>
        </p:sp>
      </p:grp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11" name="四角形吹き出し 10"/>
          <p:cNvSpPr/>
          <p:nvPr/>
        </p:nvSpPr>
        <p:spPr>
          <a:xfrm>
            <a:off x="4355976" y="5229200"/>
            <a:ext cx="2376264" cy="504056"/>
          </a:xfrm>
          <a:prstGeom prst="wedgeRectCallout">
            <a:avLst>
              <a:gd name="adj1" fmla="val -73453"/>
              <a:gd name="adj2" fmla="val -60329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ysClr val="windowText" lastClr="000000"/>
                </a:solidFill>
              </a:rPr>
              <a:t>警告音を鳴らすメソッド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b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24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lab</Template>
  <TotalTime>9086</TotalTime>
  <Words>2568</Words>
  <Application>Microsoft Office PowerPoint</Application>
  <PresentationFormat>画面に合わせる (4:3)</PresentationFormat>
  <Paragraphs>545</Paragraphs>
  <Slides>27</Slides>
  <Notes>20</Notes>
  <HiddenSlides>13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29" baseType="lpstr">
      <vt:lpstr>lab</vt:lpstr>
      <vt:lpstr>数式</vt:lpstr>
      <vt:lpstr>データフロー情報を用いたコード ナビゲーションツールの実装と評価</vt:lpstr>
      <vt:lpstr>研究概要</vt:lpstr>
      <vt:lpstr>背景</vt:lpstr>
      <vt:lpstr>プログラム詳細理解時の問題</vt:lpstr>
      <vt:lpstr>提案手法</vt:lpstr>
      <vt:lpstr>変数間データフローグラフ</vt:lpstr>
      <vt:lpstr>グラフを使ったデータフロー調査</vt:lpstr>
      <vt:lpstr>実装</vt:lpstr>
      <vt:lpstr>実験概要</vt:lpstr>
      <vt:lpstr>実験の評価基準</vt:lpstr>
      <vt:lpstr>実験結果</vt:lpstr>
      <vt:lpstr>実験の考察(1/2)</vt:lpstr>
      <vt:lpstr>実験の考察(2/2)</vt:lpstr>
      <vt:lpstr>まとめ</vt:lpstr>
      <vt:lpstr>以下，補足資料</vt:lpstr>
      <vt:lpstr>タスク割り当て</vt:lpstr>
      <vt:lpstr>データフローの特性</vt:lpstr>
      <vt:lpstr>推移的なデータフロー</vt:lpstr>
      <vt:lpstr>実験の考察(2/2)</vt:lpstr>
      <vt:lpstr>グラフの構築速度</vt:lpstr>
      <vt:lpstr>スキルとスコア</vt:lpstr>
      <vt:lpstr>以下，ボツスライド</vt:lpstr>
      <vt:lpstr>グラフの探索</vt:lpstr>
      <vt:lpstr>グラフの探索</vt:lpstr>
      <vt:lpstr>Eclipse plugin として実装(1/2)</vt:lpstr>
      <vt:lpstr>グラフを使った調査</vt:lpstr>
      <vt:lpstr>実装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副作用によるメソッド間の データ依存関係の可視化を用いた プログラム間の移動支援</dc:title>
  <dc:creator>s-etuda</dc:creator>
  <cp:lastModifiedBy>s-etuda</cp:lastModifiedBy>
  <cp:revision>2177</cp:revision>
  <dcterms:created xsi:type="dcterms:W3CDTF">2010-06-22T22:15:23Z</dcterms:created>
  <dcterms:modified xsi:type="dcterms:W3CDTF">2011-02-16T05:51:24Z</dcterms:modified>
</cp:coreProperties>
</file>