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257" r:id="rId3"/>
    <p:sldId id="284" r:id="rId4"/>
    <p:sldId id="259" r:id="rId5"/>
    <p:sldId id="278" r:id="rId6"/>
    <p:sldId id="279" r:id="rId7"/>
    <p:sldId id="287" r:id="rId8"/>
    <p:sldId id="283" r:id="rId9"/>
    <p:sldId id="261" r:id="rId10"/>
    <p:sldId id="286" r:id="rId11"/>
    <p:sldId id="265" r:id="rId12"/>
    <p:sldId id="264" r:id="rId13"/>
    <p:sldId id="277" r:id="rId14"/>
    <p:sldId id="281" r:id="rId15"/>
    <p:sldId id="274" r:id="rId16"/>
    <p:sldId id="291" r:id="rId17"/>
    <p:sldId id="288" r:id="rId18"/>
    <p:sldId id="289" r:id="rId19"/>
    <p:sldId id="290" r:id="rId20"/>
  </p:sldIdLst>
  <p:sldSz cx="9144000" cy="6858000" type="screen4x3"/>
  <p:notesSz cx="6802438" cy="9934575"/>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7F7FFF"/>
    <a:srgbClr val="FFFFC8"/>
    <a:srgbClr val="C8FFFF"/>
    <a:srgbClr val="FFC8C8"/>
    <a:srgbClr val="C8FFC8"/>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58" autoAdjust="0"/>
    <p:restoredTop sz="99323" autoAdjust="0"/>
  </p:normalViewPr>
  <p:slideViewPr>
    <p:cSldViewPr>
      <p:cViewPr varScale="1">
        <p:scale>
          <a:sx n="77" d="100"/>
          <a:sy n="77"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yuuki-n\Desktop\paper\analysis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yuuki-n\Desktop\analysis4.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yuuki-n\Desktop\analysis4.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yuuki-n\Desktop\analysis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style val="1"/>
  <c:chart>
    <c:plotArea>
      <c:layout/>
      <c:scatterChart>
        <c:scatterStyle val="lineMarker"/>
        <c:ser>
          <c:idx val="0"/>
          <c:order val="0"/>
          <c:spPr>
            <a:ln w="28575">
              <a:noFill/>
            </a:ln>
          </c:spPr>
          <c:marker>
            <c:symbol val="x"/>
            <c:size val="7"/>
            <c:spPr>
              <a:noFill/>
              <a:ln>
                <a:solidFill>
                  <a:srgbClr val="00B050"/>
                </a:solidFill>
              </a:ln>
            </c:spPr>
          </c:marker>
          <c:xVal>
            <c:numRef>
              <c:f>Sheet1!$AF$2:$AF$36</c:f>
              <c:numCache>
                <c:formatCode>General</c:formatCode>
                <c:ptCount val="35"/>
                <c:pt idx="0">
                  <c:v>7315</c:v>
                </c:pt>
                <c:pt idx="1">
                  <c:v>40905</c:v>
                </c:pt>
                <c:pt idx="2">
                  <c:v>69</c:v>
                </c:pt>
                <c:pt idx="3">
                  <c:v>2829</c:v>
                </c:pt>
                <c:pt idx="4">
                  <c:v>36912</c:v>
                </c:pt>
                <c:pt idx="5">
                  <c:v>36256</c:v>
                </c:pt>
                <c:pt idx="6">
                  <c:v>36123</c:v>
                </c:pt>
                <c:pt idx="7">
                  <c:v>1161</c:v>
                </c:pt>
                <c:pt idx="8">
                  <c:v>15791</c:v>
                </c:pt>
                <c:pt idx="9">
                  <c:v>32262</c:v>
                </c:pt>
                <c:pt idx="10">
                  <c:v>23038</c:v>
                </c:pt>
                <c:pt idx="11">
                  <c:v>47</c:v>
                </c:pt>
                <c:pt idx="12">
                  <c:v>29153</c:v>
                </c:pt>
                <c:pt idx="13">
                  <c:v>44301</c:v>
                </c:pt>
                <c:pt idx="14">
                  <c:v>16824</c:v>
                </c:pt>
                <c:pt idx="15">
                  <c:v>15504</c:v>
                </c:pt>
                <c:pt idx="16">
                  <c:v>303</c:v>
                </c:pt>
                <c:pt idx="17">
                  <c:v>15787</c:v>
                </c:pt>
                <c:pt idx="18">
                  <c:v>15976</c:v>
                </c:pt>
                <c:pt idx="19">
                  <c:v>17153</c:v>
                </c:pt>
                <c:pt idx="20">
                  <c:v>5669</c:v>
                </c:pt>
                <c:pt idx="21">
                  <c:v>5533</c:v>
                </c:pt>
                <c:pt idx="22">
                  <c:v>1850</c:v>
                </c:pt>
                <c:pt idx="23">
                  <c:v>28938</c:v>
                </c:pt>
                <c:pt idx="24">
                  <c:v>1139</c:v>
                </c:pt>
                <c:pt idx="25">
                  <c:v>5979</c:v>
                </c:pt>
                <c:pt idx="26">
                  <c:v>38541</c:v>
                </c:pt>
                <c:pt idx="27">
                  <c:v>38731</c:v>
                </c:pt>
                <c:pt idx="28">
                  <c:v>40399</c:v>
                </c:pt>
                <c:pt idx="29">
                  <c:v>1144</c:v>
                </c:pt>
                <c:pt idx="30">
                  <c:v>18611</c:v>
                </c:pt>
                <c:pt idx="31">
                  <c:v>9046</c:v>
                </c:pt>
                <c:pt idx="32">
                  <c:v>35665</c:v>
                </c:pt>
                <c:pt idx="33">
                  <c:v>4258</c:v>
                </c:pt>
                <c:pt idx="34">
                  <c:v>13223</c:v>
                </c:pt>
              </c:numCache>
            </c:numRef>
          </c:xVal>
          <c:yVal>
            <c:numRef>
              <c:f>Sheet1!$AG$2:$AG$36</c:f>
              <c:numCache>
                <c:formatCode>General</c:formatCode>
                <c:ptCount val="35"/>
                <c:pt idx="0">
                  <c:v>3682</c:v>
                </c:pt>
                <c:pt idx="1">
                  <c:v>20514</c:v>
                </c:pt>
                <c:pt idx="2">
                  <c:v>343</c:v>
                </c:pt>
                <c:pt idx="3">
                  <c:v>2699</c:v>
                </c:pt>
                <c:pt idx="4">
                  <c:v>16817</c:v>
                </c:pt>
                <c:pt idx="5">
                  <c:v>16598</c:v>
                </c:pt>
                <c:pt idx="6">
                  <c:v>16848</c:v>
                </c:pt>
                <c:pt idx="7">
                  <c:v>1974</c:v>
                </c:pt>
                <c:pt idx="8">
                  <c:v>83631</c:v>
                </c:pt>
                <c:pt idx="9">
                  <c:v>110590</c:v>
                </c:pt>
                <c:pt idx="10">
                  <c:v>108576</c:v>
                </c:pt>
                <c:pt idx="11">
                  <c:v>249</c:v>
                </c:pt>
                <c:pt idx="12">
                  <c:v>115378</c:v>
                </c:pt>
                <c:pt idx="13">
                  <c:v>137655</c:v>
                </c:pt>
                <c:pt idx="14">
                  <c:v>85348</c:v>
                </c:pt>
                <c:pt idx="15">
                  <c:v>83897</c:v>
                </c:pt>
                <c:pt idx="16">
                  <c:v>1170</c:v>
                </c:pt>
                <c:pt idx="17">
                  <c:v>91495</c:v>
                </c:pt>
                <c:pt idx="18">
                  <c:v>90855</c:v>
                </c:pt>
                <c:pt idx="19">
                  <c:v>93553</c:v>
                </c:pt>
                <c:pt idx="20">
                  <c:v>56457</c:v>
                </c:pt>
                <c:pt idx="21">
                  <c:v>2620</c:v>
                </c:pt>
                <c:pt idx="22">
                  <c:v>2200</c:v>
                </c:pt>
                <c:pt idx="23">
                  <c:v>17718</c:v>
                </c:pt>
                <c:pt idx="24">
                  <c:v>1232</c:v>
                </c:pt>
                <c:pt idx="25">
                  <c:v>2589</c:v>
                </c:pt>
                <c:pt idx="26">
                  <c:v>17722</c:v>
                </c:pt>
                <c:pt idx="27">
                  <c:v>19378</c:v>
                </c:pt>
                <c:pt idx="28">
                  <c:v>20389</c:v>
                </c:pt>
                <c:pt idx="29">
                  <c:v>36349</c:v>
                </c:pt>
                <c:pt idx="30">
                  <c:v>94053</c:v>
                </c:pt>
                <c:pt idx="31">
                  <c:v>117561</c:v>
                </c:pt>
                <c:pt idx="32">
                  <c:v>57643</c:v>
                </c:pt>
                <c:pt idx="33">
                  <c:v>107968</c:v>
                </c:pt>
                <c:pt idx="34">
                  <c:v>28314</c:v>
                </c:pt>
              </c:numCache>
            </c:numRef>
          </c:yVal>
        </c:ser>
        <c:axId val="155465216"/>
        <c:axId val="157821184"/>
      </c:scatterChart>
      <c:valAx>
        <c:axId val="155465216"/>
        <c:scaling>
          <c:orientation val="minMax"/>
        </c:scaling>
        <c:axPos val="b"/>
        <c:title>
          <c:tx>
            <c:rich>
              <a:bodyPr/>
              <a:lstStyle/>
              <a:p>
                <a:pPr>
                  <a:defRPr/>
                </a:pPr>
                <a:r>
                  <a:rPr lang="ja-JP"/>
                  <a:t>オブジェクト数</a:t>
                </a:r>
              </a:p>
            </c:rich>
          </c:tx>
          <c:layout/>
        </c:title>
        <c:numFmt formatCode="General" sourceLinked="1"/>
        <c:tickLblPos val="nextTo"/>
        <c:spPr>
          <a:ln>
            <a:solidFill>
              <a:sysClr val="windowText" lastClr="000000"/>
            </a:solidFill>
          </a:ln>
        </c:spPr>
        <c:crossAx val="157821184"/>
        <c:crosses val="autoZero"/>
        <c:crossBetween val="midCat"/>
        <c:dispUnits>
          <c:builtInUnit val="tenThousands"/>
        </c:dispUnits>
      </c:valAx>
      <c:valAx>
        <c:axId val="157821184"/>
        <c:scaling>
          <c:orientation val="minMax"/>
        </c:scaling>
        <c:axPos val="l"/>
        <c:majorGridlines>
          <c:spPr>
            <a:ln>
              <a:solidFill>
                <a:sysClr val="windowText" lastClr="000000"/>
              </a:solidFill>
            </a:ln>
          </c:spPr>
        </c:majorGridlines>
        <c:title>
          <c:tx>
            <c:rich>
              <a:bodyPr rot="0" vert="wordArtVertRtl"/>
              <a:lstStyle/>
              <a:p>
                <a:pPr>
                  <a:defRPr/>
                </a:pPr>
                <a:r>
                  <a:rPr lang="ja-JP"/>
                  <a:t>特定時間</a:t>
                </a:r>
              </a:p>
            </c:rich>
          </c:tx>
          <c:layout/>
        </c:title>
        <c:numFmt formatCode="General" sourceLinked="1"/>
        <c:tickLblPos val="nextTo"/>
        <c:spPr>
          <a:ln>
            <a:solidFill>
              <a:sysClr val="windowText" lastClr="000000"/>
            </a:solidFill>
          </a:ln>
        </c:spPr>
        <c:crossAx val="155465216"/>
        <c:crosses val="autoZero"/>
        <c:crossBetween val="midCat"/>
        <c:dispUnits>
          <c:builtInUnit val="thousands"/>
        </c:dispUnits>
      </c:valAx>
      <c:spPr>
        <a:ln>
          <a:solidFill>
            <a:schemeClr val="tx1"/>
          </a:solidFill>
        </a:ln>
      </c:spPr>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scatterChart>
        <c:scatterStyle val="lineMarker"/>
        <c:ser>
          <c:idx val="0"/>
          <c:order val="0"/>
          <c:spPr>
            <a:ln w="28575">
              <a:noFill/>
            </a:ln>
          </c:spPr>
          <c:marker>
            <c:symbol val="x"/>
            <c:size val="7"/>
            <c:spPr>
              <a:ln>
                <a:solidFill>
                  <a:srgbClr val="00B050"/>
                </a:solidFill>
              </a:ln>
            </c:spPr>
          </c:marker>
          <c:xVal>
            <c:numRef>
              <c:f>Sheet1!$AJ$2:$AJ$49</c:f>
              <c:numCache>
                <c:formatCode>General</c:formatCode>
                <c:ptCount val="48"/>
                <c:pt idx="0">
                  <c:v>255048</c:v>
                </c:pt>
                <c:pt idx="1">
                  <c:v>272490</c:v>
                </c:pt>
                <c:pt idx="2">
                  <c:v>66188</c:v>
                </c:pt>
                <c:pt idx="3">
                  <c:v>289799</c:v>
                </c:pt>
                <c:pt idx="4">
                  <c:v>81712</c:v>
                </c:pt>
                <c:pt idx="5">
                  <c:v>229757</c:v>
                </c:pt>
                <c:pt idx="6">
                  <c:v>7315</c:v>
                </c:pt>
                <c:pt idx="7">
                  <c:v>40905</c:v>
                </c:pt>
                <c:pt idx="8">
                  <c:v>69</c:v>
                </c:pt>
                <c:pt idx="9">
                  <c:v>72338</c:v>
                </c:pt>
                <c:pt idx="10">
                  <c:v>2829</c:v>
                </c:pt>
                <c:pt idx="11">
                  <c:v>106776</c:v>
                </c:pt>
                <c:pt idx="12">
                  <c:v>99759</c:v>
                </c:pt>
                <c:pt idx="13">
                  <c:v>36912</c:v>
                </c:pt>
                <c:pt idx="14">
                  <c:v>69902</c:v>
                </c:pt>
                <c:pt idx="15">
                  <c:v>36256</c:v>
                </c:pt>
                <c:pt idx="16">
                  <c:v>69577</c:v>
                </c:pt>
                <c:pt idx="17">
                  <c:v>36123</c:v>
                </c:pt>
                <c:pt idx="18">
                  <c:v>1161</c:v>
                </c:pt>
                <c:pt idx="19">
                  <c:v>57186</c:v>
                </c:pt>
                <c:pt idx="20">
                  <c:v>15791</c:v>
                </c:pt>
                <c:pt idx="21">
                  <c:v>82723</c:v>
                </c:pt>
                <c:pt idx="22">
                  <c:v>32262</c:v>
                </c:pt>
                <c:pt idx="23">
                  <c:v>23038</c:v>
                </c:pt>
                <c:pt idx="24">
                  <c:v>47</c:v>
                </c:pt>
                <c:pt idx="25">
                  <c:v>29153</c:v>
                </c:pt>
                <c:pt idx="26">
                  <c:v>44301</c:v>
                </c:pt>
                <c:pt idx="27">
                  <c:v>16824</c:v>
                </c:pt>
                <c:pt idx="28">
                  <c:v>91823</c:v>
                </c:pt>
                <c:pt idx="29">
                  <c:v>15504</c:v>
                </c:pt>
                <c:pt idx="30">
                  <c:v>303</c:v>
                </c:pt>
                <c:pt idx="31">
                  <c:v>15787</c:v>
                </c:pt>
                <c:pt idx="32">
                  <c:v>15976</c:v>
                </c:pt>
                <c:pt idx="33">
                  <c:v>17153</c:v>
                </c:pt>
                <c:pt idx="34">
                  <c:v>5669</c:v>
                </c:pt>
                <c:pt idx="35">
                  <c:v>5533</c:v>
                </c:pt>
                <c:pt idx="36">
                  <c:v>1850</c:v>
                </c:pt>
                <c:pt idx="37">
                  <c:v>28938</c:v>
                </c:pt>
                <c:pt idx="38">
                  <c:v>127450</c:v>
                </c:pt>
                <c:pt idx="39">
                  <c:v>50373</c:v>
                </c:pt>
                <c:pt idx="40">
                  <c:v>1139</c:v>
                </c:pt>
                <c:pt idx="41">
                  <c:v>5979</c:v>
                </c:pt>
                <c:pt idx="42">
                  <c:v>1144</c:v>
                </c:pt>
                <c:pt idx="43">
                  <c:v>18611</c:v>
                </c:pt>
                <c:pt idx="44">
                  <c:v>9046</c:v>
                </c:pt>
                <c:pt idx="45">
                  <c:v>35665</c:v>
                </c:pt>
                <c:pt idx="46">
                  <c:v>4258</c:v>
                </c:pt>
                <c:pt idx="47">
                  <c:v>13223</c:v>
                </c:pt>
              </c:numCache>
            </c:numRef>
          </c:xVal>
          <c:yVal>
            <c:numRef>
              <c:f>Sheet1!$AK$2:$AK$49</c:f>
              <c:numCache>
                <c:formatCode>General</c:formatCode>
                <c:ptCount val="48"/>
                <c:pt idx="0">
                  <c:v>571882</c:v>
                </c:pt>
                <c:pt idx="1">
                  <c:v>250256</c:v>
                </c:pt>
                <c:pt idx="2">
                  <c:v>35070</c:v>
                </c:pt>
                <c:pt idx="3">
                  <c:v>374077</c:v>
                </c:pt>
                <c:pt idx="4">
                  <c:v>42385</c:v>
                </c:pt>
                <c:pt idx="5">
                  <c:v>230901</c:v>
                </c:pt>
                <c:pt idx="6">
                  <c:v>3682</c:v>
                </c:pt>
                <c:pt idx="7">
                  <c:v>20514</c:v>
                </c:pt>
                <c:pt idx="8">
                  <c:v>343</c:v>
                </c:pt>
                <c:pt idx="9">
                  <c:v>40684</c:v>
                </c:pt>
                <c:pt idx="10">
                  <c:v>2699</c:v>
                </c:pt>
                <c:pt idx="11">
                  <c:v>60014</c:v>
                </c:pt>
                <c:pt idx="12">
                  <c:v>57735</c:v>
                </c:pt>
                <c:pt idx="13">
                  <c:v>16817</c:v>
                </c:pt>
                <c:pt idx="14">
                  <c:v>36051</c:v>
                </c:pt>
                <c:pt idx="15">
                  <c:v>16598</c:v>
                </c:pt>
                <c:pt idx="16">
                  <c:v>36442</c:v>
                </c:pt>
                <c:pt idx="17">
                  <c:v>16848</c:v>
                </c:pt>
                <c:pt idx="18">
                  <c:v>1974</c:v>
                </c:pt>
                <c:pt idx="19">
                  <c:v>184423</c:v>
                </c:pt>
                <c:pt idx="20">
                  <c:v>83631</c:v>
                </c:pt>
                <c:pt idx="21">
                  <c:v>213393</c:v>
                </c:pt>
                <c:pt idx="22">
                  <c:v>110590</c:v>
                </c:pt>
                <c:pt idx="23">
                  <c:v>108576</c:v>
                </c:pt>
                <c:pt idx="24">
                  <c:v>249</c:v>
                </c:pt>
                <c:pt idx="25">
                  <c:v>115378</c:v>
                </c:pt>
                <c:pt idx="26">
                  <c:v>137655</c:v>
                </c:pt>
                <c:pt idx="27">
                  <c:v>85348</c:v>
                </c:pt>
                <c:pt idx="28">
                  <c:v>250614</c:v>
                </c:pt>
                <c:pt idx="29">
                  <c:v>83897</c:v>
                </c:pt>
                <c:pt idx="30">
                  <c:v>1170</c:v>
                </c:pt>
                <c:pt idx="31">
                  <c:v>91495</c:v>
                </c:pt>
                <c:pt idx="32">
                  <c:v>90855</c:v>
                </c:pt>
                <c:pt idx="33">
                  <c:v>93553</c:v>
                </c:pt>
                <c:pt idx="34">
                  <c:v>56457</c:v>
                </c:pt>
                <c:pt idx="35">
                  <c:v>2620</c:v>
                </c:pt>
                <c:pt idx="36">
                  <c:v>2200</c:v>
                </c:pt>
                <c:pt idx="37">
                  <c:v>17718</c:v>
                </c:pt>
                <c:pt idx="38">
                  <c:v>887719</c:v>
                </c:pt>
                <c:pt idx="39">
                  <c:v>38001</c:v>
                </c:pt>
                <c:pt idx="40">
                  <c:v>1232</c:v>
                </c:pt>
                <c:pt idx="41">
                  <c:v>2589</c:v>
                </c:pt>
                <c:pt idx="42">
                  <c:v>36349</c:v>
                </c:pt>
                <c:pt idx="43">
                  <c:v>94053</c:v>
                </c:pt>
                <c:pt idx="44">
                  <c:v>117561</c:v>
                </c:pt>
                <c:pt idx="45">
                  <c:v>57643</c:v>
                </c:pt>
                <c:pt idx="46">
                  <c:v>107968</c:v>
                </c:pt>
                <c:pt idx="47">
                  <c:v>28314</c:v>
                </c:pt>
              </c:numCache>
            </c:numRef>
          </c:yVal>
        </c:ser>
        <c:axId val="157901568"/>
        <c:axId val="158467200"/>
      </c:scatterChart>
      <c:valAx>
        <c:axId val="157901568"/>
        <c:scaling>
          <c:orientation val="minMax"/>
        </c:scaling>
        <c:axPos val="b"/>
        <c:title>
          <c:tx>
            <c:rich>
              <a:bodyPr/>
              <a:lstStyle/>
              <a:p>
                <a:pPr>
                  <a:defRPr/>
                </a:pPr>
                <a:r>
                  <a:rPr lang="ja-JP" altLang="en-US"/>
                  <a:t>オブジェクト数</a:t>
                </a:r>
              </a:p>
            </c:rich>
          </c:tx>
          <c:layout/>
        </c:title>
        <c:numFmt formatCode="General" sourceLinked="1"/>
        <c:tickLblPos val="nextTo"/>
        <c:spPr>
          <a:ln>
            <a:solidFill>
              <a:sysClr val="windowText" lastClr="000000"/>
            </a:solidFill>
          </a:ln>
        </c:spPr>
        <c:crossAx val="158467200"/>
        <c:crosses val="autoZero"/>
        <c:crossBetween val="midCat"/>
        <c:dispUnits>
          <c:builtInUnit val="tenThousands"/>
        </c:dispUnits>
      </c:valAx>
      <c:valAx>
        <c:axId val="158467200"/>
        <c:scaling>
          <c:orientation val="minMax"/>
        </c:scaling>
        <c:axPos val="l"/>
        <c:majorGridlines>
          <c:spPr>
            <a:ln>
              <a:solidFill>
                <a:sysClr val="windowText" lastClr="000000"/>
              </a:solidFill>
            </a:ln>
          </c:spPr>
        </c:majorGridlines>
        <c:title>
          <c:tx>
            <c:rich>
              <a:bodyPr rot="0" vert="wordArtVertRtl"/>
              <a:lstStyle/>
              <a:p>
                <a:pPr>
                  <a:defRPr/>
                </a:pPr>
                <a:r>
                  <a:rPr lang="ja-JP" altLang="en-US"/>
                  <a:t>特定時間</a:t>
                </a:r>
              </a:p>
            </c:rich>
          </c:tx>
          <c:layout/>
        </c:title>
        <c:numFmt formatCode="General" sourceLinked="1"/>
        <c:tickLblPos val="nextTo"/>
        <c:spPr>
          <a:ln>
            <a:solidFill>
              <a:sysClr val="windowText" lastClr="000000"/>
            </a:solidFill>
          </a:ln>
        </c:spPr>
        <c:crossAx val="157901568"/>
        <c:crosses val="autoZero"/>
        <c:crossBetween val="midCat"/>
        <c:dispUnits>
          <c:builtInUnit val="thousands"/>
        </c:dispUnits>
      </c:valAx>
      <c:spPr>
        <a:ln>
          <a:solidFill>
            <a:sysClr val="windowText" lastClr="000000"/>
          </a:solidFill>
        </a:ln>
      </c:spPr>
    </c:plotArea>
    <c:plotVisOnly val="1"/>
  </c:chart>
  <c:spPr>
    <a:ln>
      <a:no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plotArea>
      <c:layout/>
      <c:scatterChart>
        <c:scatterStyle val="lineMarker"/>
        <c:ser>
          <c:idx val="0"/>
          <c:order val="0"/>
          <c:spPr>
            <a:ln w="28575">
              <a:noFill/>
            </a:ln>
          </c:spPr>
          <c:marker>
            <c:symbol val="x"/>
            <c:size val="7"/>
            <c:spPr>
              <a:ln>
                <a:solidFill>
                  <a:srgbClr val="00B050"/>
                </a:solidFill>
              </a:ln>
            </c:spPr>
          </c:marker>
          <c:xVal>
            <c:numRef>
              <c:f>Sheet1!$AF$44:$AF$91</c:f>
              <c:numCache>
                <c:formatCode>General</c:formatCode>
                <c:ptCount val="48"/>
                <c:pt idx="0">
                  <c:v>1144</c:v>
                </c:pt>
                <c:pt idx="1">
                  <c:v>18611</c:v>
                </c:pt>
                <c:pt idx="2">
                  <c:v>9046</c:v>
                </c:pt>
                <c:pt idx="3">
                  <c:v>35665</c:v>
                </c:pt>
                <c:pt idx="4">
                  <c:v>4258</c:v>
                </c:pt>
                <c:pt idx="5">
                  <c:v>13223</c:v>
                </c:pt>
                <c:pt idx="6">
                  <c:v>255048</c:v>
                </c:pt>
                <c:pt idx="7">
                  <c:v>272490</c:v>
                </c:pt>
                <c:pt idx="8">
                  <c:v>66188</c:v>
                </c:pt>
                <c:pt idx="9">
                  <c:v>289799</c:v>
                </c:pt>
                <c:pt idx="10">
                  <c:v>81712</c:v>
                </c:pt>
                <c:pt idx="11">
                  <c:v>229757</c:v>
                </c:pt>
                <c:pt idx="12">
                  <c:v>7315</c:v>
                </c:pt>
                <c:pt idx="13">
                  <c:v>40905</c:v>
                </c:pt>
                <c:pt idx="14">
                  <c:v>69</c:v>
                </c:pt>
                <c:pt idx="15">
                  <c:v>72338</c:v>
                </c:pt>
                <c:pt idx="16">
                  <c:v>2829</c:v>
                </c:pt>
                <c:pt idx="17">
                  <c:v>106776</c:v>
                </c:pt>
                <c:pt idx="18">
                  <c:v>99759</c:v>
                </c:pt>
                <c:pt idx="19">
                  <c:v>36912</c:v>
                </c:pt>
                <c:pt idx="20">
                  <c:v>69902</c:v>
                </c:pt>
                <c:pt idx="21">
                  <c:v>36256</c:v>
                </c:pt>
                <c:pt idx="22">
                  <c:v>69577</c:v>
                </c:pt>
                <c:pt idx="23">
                  <c:v>36123</c:v>
                </c:pt>
                <c:pt idx="24">
                  <c:v>1161</c:v>
                </c:pt>
                <c:pt idx="25">
                  <c:v>57186</c:v>
                </c:pt>
                <c:pt idx="26">
                  <c:v>15791</c:v>
                </c:pt>
                <c:pt idx="27">
                  <c:v>82723</c:v>
                </c:pt>
                <c:pt idx="28">
                  <c:v>32262</c:v>
                </c:pt>
                <c:pt idx="29">
                  <c:v>23038</c:v>
                </c:pt>
                <c:pt idx="30">
                  <c:v>47</c:v>
                </c:pt>
                <c:pt idx="31">
                  <c:v>29153</c:v>
                </c:pt>
                <c:pt idx="32">
                  <c:v>44301</c:v>
                </c:pt>
                <c:pt idx="33">
                  <c:v>16824</c:v>
                </c:pt>
                <c:pt idx="34">
                  <c:v>91823</c:v>
                </c:pt>
                <c:pt idx="35">
                  <c:v>15504</c:v>
                </c:pt>
                <c:pt idx="36">
                  <c:v>303</c:v>
                </c:pt>
                <c:pt idx="37">
                  <c:v>15787</c:v>
                </c:pt>
                <c:pt idx="38">
                  <c:v>15976</c:v>
                </c:pt>
                <c:pt idx="39">
                  <c:v>17153</c:v>
                </c:pt>
                <c:pt idx="40">
                  <c:v>5669</c:v>
                </c:pt>
                <c:pt idx="41">
                  <c:v>5533</c:v>
                </c:pt>
                <c:pt idx="42">
                  <c:v>1850</c:v>
                </c:pt>
                <c:pt idx="43">
                  <c:v>28938</c:v>
                </c:pt>
                <c:pt idx="44">
                  <c:v>127450</c:v>
                </c:pt>
                <c:pt idx="45">
                  <c:v>50373</c:v>
                </c:pt>
                <c:pt idx="46">
                  <c:v>1139</c:v>
                </c:pt>
                <c:pt idx="47">
                  <c:v>5979</c:v>
                </c:pt>
              </c:numCache>
            </c:numRef>
          </c:xVal>
          <c:yVal>
            <c:numRef>
              <c:f>Sheet1!$AG$44:$AG$91</c:f>
              <c:numCache>
                <c:formatCode>General</c:formatCode>
                <c:ptCount val="48"/>
                <c:pt idx="0">
                  <c:v>967</c:v>
                </c:pt>
                <c:pt idx="1">
                  <c:v>17374</c:v>
                </c:pt>
                <c:pt idx="2">
                  <c:v>8267</c:v>
                </c:pt>
                <c:pt idx="3">
                  <c:v>35283</c:v>
                </c:pt>
                <c:pt idx="4">
                  <c:v>3761</c:v>
                </c:pt>
                <c:pt idx="5">
                  <c:v>11690</c:v>
                </c:pt>
                <c:pt idx="6">
                  <c:v>254488</c:v>
                </c:pt>
                <c:pt idx="7">
                  <c:v>249303</c:v>
                </c:pt>
                <c:pt idx="8">
                  <c:v>63911</c:v>
                </c:pt>
                <c:pt idx="9">
                  <c:v>282947</c:v>
                </c:pt>
                <c:pt idx="10">
                  <c:v>75123</c:v>
                </c:pt>
                <c:pt idx="11">
                  <c:v>221677</c:v>
                </c:pt>
                <c:pt idx="12">
                  <c:v>3993</c:v>
                </c:pt>
                <c:pt idx="13">
                  <c:v>37940</c:v>
                </c:pt>
                <c:pt idx="14">
                  <c:v>15</c:v>
                </c:pt>
                <c:pt idx="15">
                  <c:v>68615</c:v>
                </c:pt>
                <c:pt idx="16">
                  <c:v>1768</c:v>
                </c:pt>
                <c:pt idx="17">
                  <c:v>101235</c:v>
                </c:pt>
                <c:pt idx="18">
                  <c:v>96185</c:v>
                </c:pt>
                <c:pt idx="19">
                  <c:v>33890</c:v>
                </c:pt>
                <c:pt idx="20">
                  <c:v>65335</c:v>
                </c:pt>
                <c:pt idx="21">
                  <c:v>33467</c:v>
                </c:pt>
                <c:pt idx="22">
                  <c:v>65376</c:v>
                </c:pt>
                <c:pt idx="23">
                  <c:v>33429</c:v>
                </c:pt>
                <c:pt idx="24">
                  <c:v>919</c:v>
                </c:pt>
                <c:pt idx="25">
                  <c:v>36172</c:v>
                </c:pt>
                <c:pt idx="26">
                  <c:v>14326</c:v>
                </c:pt>
                <c:pt idx="27">
                  <c:v>42415</c:v>
                </c:pt>
                <c:pt idx="28">
                  <c:v>22417</c:v>
                </c:pt>
                <c:pt idx="29">
                  <c:v>17434</c:v>
                </c:pt>
                <c:pt idx="30">
                  <c:v>10</c:v>
                </c:pt>
                <c:pt idx="31">
                  <c:v>19989</c:v>
                </c:pt>
                <c:pt idx="32">
                  <c:v>24484</c:v>
                </c:pt>
                <c:pt idx="33">
                  <c:v>15068</c:v>
                </c:pt>
                <c:pt idx="34">
                  <c:v>47759</c:v>
                </c:pt>
                <c:pt idx="35">
                  <c:v>14184</c:v>
                </c:pt>
                <c:pt idx="36">
                  <c:v>93</c:v>
                </c:pt>
                <c:pt idx="37">
                  <c:v>14234</c:v>
                </c:pt>
                <c:pt idx="38">
                  <c:v>14280</c:v>
                </c:pt>
                <c:pt idx="39">
                  <c:v>14813</c:v>
                </c:pt>
                <c:pt idx="40">
                  <c:v>5418</c:v>
                </c:pt>
                <c:pt idx="41">
                  <c:v>5194</c:v>
                </c:pt>
                <c:pt idx="42">
                  <c:v>1561</c:v>
                </c:pt>
                <c:pt idx="43">
                  <c:v>28622</c:v>
                </c:pt>
                <c:pt idx="44">
                  <c:v>127138</c:v>
                </c:pt>
                <c:pt idx="45">
                  <c:v>48509</c:v>
                </c:pt>
                <c:pt idx="46">
                  <c:v>885</c:v>
                </c:pt>
                <c:pt idx="47">
                  <c:v>5685</c:v>
                </c:pt>
              </c:numCache>
            </c:numRef>
          </c:yVal>
        </c:ser>
        <c:axId val="158491392"/>
        <c:axId val="158523776"/>
      </c:scatterChart>
      <c:valAx>
        <c:axId val="158491392"/>
        <c:scaling>
          <c:orientation val="minMax"/>
        </c:scaling>
        <c:axPos val="b"/>
        <c:title>
          <c:tx>
            <c:rich>
              <a:bodyPr/>
              <a:lstStyle/>
              <a:p>
                <a:pPr>
                  <a:defRPr/>
                </a:pPr>
                <a:r>
                  <a:rPr lang="ja-JP" altLang="en-US"/>
                  <a:t>頂点数</a:t>
                </a:r>
              </a:p>
            </c:rich>
          </c:tx>
          <c:layout/>
        </c:title>
        <c:numFmt formatCode="General" sourceLinked="1"/>
        <c:tickLblPos val="nextTo"/>
        <c:spPr>
          <a:ln>
            <a:solidFill>
              <a:sysClr val="windowText" lastClr="000000"/>
            </a:solidFill>
          </a:ln>
        </c:spPr>
        <c:crossAx val="158523776"/>
        <c:crosses val="autoZero"/>
        <c:crossBetween val="midCat"/>
        <c:dispUnits>
          <c:builtInUnit val="tenThousands"/>
        </c:dispUnits>
      </c:valAx>
      <c:valAx>
        <c:axId val="158523776"/>
        <c:scaling>
          <c:orientation val="minMax"/>
        </c:scaling>
        <c:axPos val="l"/>
        <c:majorGridlines>
          <c:spPr>
            <a:ln>
              <a:solidFill>
                <a:sysClr val="windowText" lastClr="000000"/>
              </a:solidFill>
            </a:ln>
          </c:spPr>
        </c:majorGridlines>
        <c:title>
          <c:tx>
            <c:rich>
              <a:bodyPr rot="0" vert="wordArtVertRtl"/>
              <a:lstStyle/>
              <a:p>
                <a:pPr>
                  <a:defRPr/>
                </a:pPr>
                <a:r>
                  <a:rPr lang="ja-JP" altLang="en-US"/>
                  <a:t>集約により減少した頂点数</a:t>
                </a:r>
              </a:p>
            </c:rich>
          </c:tx>
          <c:layout/>
        </c:title>
        <c:numFmt formatCode="General" sourceLinked="1"/>
        <c:tickLblPos val="nextTo"/>
        <c:spPr>
          <a:ln>
            <a:solidFill>
              <a:sysClr val="windowText" lastClr="000000"/>
            </a:solidFill>
          </a:ln>
        </c:spPr>
        <c:crossAx val="158491392"/>
        <c:crosses val="autoZero"/>
        <c:crossBetween val="midCat"/>
        <c:dispUnits>
          <c:builtInUnit val="tenThousands"/>
        </c:dispUnits>
      </c:valAx>
      <c:spPr>
        <a:ln>
          <a:solidFill>
            <a:sysClr val="windowText" lastClr="000000"/>
          </a:solidFill>
        </a:ln>
      </c:spPr>
    </c:plotArea>
    <c:plotVisOnly val="1"/>
  </c:chart>
  <c:spPr>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plotArea>
      <c:layout/>
      <c:scatterChart>
        <c:scatterStyle val="lineMarker"/>
        <c:ser>
          <c:idx val="0"/>
          <c:order val="0"/>
          <c:spPr>
            <a:ln w="28575">
              <a:noFill/>
            </a:ln>
          </c:spPr>
          <c:marker>
            <c:symbol val="x"/>
            <c:size val="7"/>
            <c:spPr>
              <a:ln>
                <a:solidFill>
                  <a:srgbClr val="00B050"/>
                </a:solidFill>
              </a:ln>
            </c:spPr>
          </c:marker>
          <c:xVal>
            <c:numRef>
              <c:f>Sheet1!$L$2:$L$49</c:f>
              <c:numCache>
                <c:formatCode>General</c:formatCode>
                <c:ptCount val="48"/>
                <c:pt idx="0">
                  <c:v>255048</c:v>
                </c:pt>
                <c:pt idx="1">
                  <c:v>272490</c:v>
                </c:pt>
                <c:pt idx="2">
                  <c:v>66188</c:v>
                </c:pt>
                <c:pt idx="3">
                  <c:v>289799</c:v>
                </c:pt>
                <c:pt idx="4">
                  <c:v>81712</c:v>
                </c:pt>
                <c:pt idx="5">
                  <c:v>229757</c:v>
                </c:pt>
                <c:pt idx="6">
                  <c:v>7315</c:v>
                </c:pt>
                <c:pt idx="7">
                  <c:v>40905</c:v>
                </c:pt>
                <c:pt idx="8">
                  <c:v>69</c:v>
                </c:pt>
                <c:pt idx="9">
                  <c:v>72338</c:v>
                </c:pt>
                <c:pt idx="10">
                  <c:v>2829</c:v>
                </c:pt>
                <c:pt idx="11">
                  <c:v>106776</c:v>
                </c:pt>
                <c:pt idx="12">
                  <c:v>99759</c:v>
                </c:pt>
                <c:pt idx="13">
                  <c:v>36912</c:v>
                </c:pt>
                <c:pt idx="14">
                  <c:v>69902</c:v>
                </c:pt>
                <c:pt idx="15">
                  <c:v>36256</c:v>
                </c:pt>
                <c:pt idx="16">
                  <c:v>69577</c:v>
                </c:pt>
                <c:pt idx="17">
                  <c:v>36123</c:v>
                </c:pt>
                <c:pt idx="18">
                  <c:v>1161</c:v>
                </c:pt>
                <c:pt idx="19">
                  <c:v>57186</c:v>
                </c:pt>
                <c:pt idx="20">
                  <c:v>15791</c:v>
                </c:pt>
                <c:pt idx="21">
                  <c:v>82723</c:v>
                </c:pt>
                <c:pt idx="22">
                  <c:v>32262</c:v>
                </c:pt>
                <c:pt idx="23">
                  <c:v>23038</c:v>
                </c:pt>
                <c:pt idx="24">
                  <c:v>47</c:v>
                </c:pt>
                <c:pt idx="25">
                  <c:v>29153</c:v>
                </c:pt>
                <c:pt idx="26">
                  <c:v>44301</c:v>
                </c:pt>
                <c:pt idx="27">
                  <c:v>16824</c:v>
                </c:pt>
                <c:pt idx="28">
                  <c:v>91823</c:v>
                </c:pt>
                <c:pt idx="29">
                  <c:v>15504</c:v>
                </c:pt>
                <c:pt idx="30">
                  <c:v>303</c:v>
                </c:pt>
                <c:pt idx="31">
                  <c:v>15787</c:v>
                </c:pt>
                <c:pt idx="32">
                  <c:v>15976</c:v>
                </c:pt>
                <c:pt idx="33">
                  <c:v>17153</c:v>
                </c:pt>
                <c:pt idx="34">
                  <c:v>5669</c:v>
                </c:pt>
                <c:pt idx="35">
                  <c:v>5533</c:v>
                </c:pt>
                <c:pt idx="36">
                  <c:v>1850</c:v>
                </c:pt>
                <c:pt idx="37">
                  <c:v>28938</c:v>
                </c:pt>
                <c:pt idx="38">
                  <c:v>127450</c:v>
                </c:pt>
                <c:pt idx="39">
                  <c:v>50373</c:v>
                </c:pt>
                <c:pt idx="40">
                  <c:v>1139</c:v>
                </c:pt>
                <c:pt idx="41">
                  <c:v>5979</c:v>
                </c:pt>
                <c:pt idx="42">
                  <c:v>1144</c:v>
                </c:pt>
                <c:pt idx="43">
                  <c:v>18611</c:v>
                </c:pt>
                <c:pt idx="44">
                  <c:v>9046</c:v>
                </c:pt>
                <c:pt idx="45">
                  <c:v>35665</c:v>
                </c:pt>
                <c:pt idx="46">
                  <c:v>4258</c:v>
                </c:pt>
                <c:pt idx="47">
                  <c:v>13223</c:v>
                </c:pt>
              </c:numCache>
            </c:numRef>
          </c:xVal>
          <c:yVal>
            <c:numRef>
              <c:f>Sheet1!$T$2:$T$49</c:f>
              <c:numCache>
                <c:formatCode>General</c:formatCode>
                <c:ptCount val="48"/>
                <c:pt idx="0">
                  <c:v>560</c:v>
                </c:pt>
                <c:pt idx="1">
                  <c:v>23187</c:v>
                </c:pt>
                <c:pt idx="2">
                  <c:v>2277</c:v>
                </c:pt>
                <c:pt idx="3">
                  <c:v>6852</c:v>
                </c:pt>
                <c:pt idx="4">
                  <c:v>6589</c:v>
                </c:pt>
                <c:pt idx="5">
                  <c:v>8080</c:v>
                </c:pt>
                <c:pt idx="6">
                  <c:v>3322</c:v>
                </c:pt>
                <c:pt idx="7">
                  <c:v>2965</c:v>
                </c:pt>
                <c:pt idx="8">
                  <c:v>54</c:v>
                </c:pt>
                <c:pt idx="9">
                  <c:v>3723</c:v>
                </c:pt>
                <c:pt idx="10">
                  <c:v>1061</c:v>
                </c:pt>
                <c:pt idx="11">
                  <c:v>5541</c:v>
                </c:pt>
                <c:pt idx="12">
                  <c:v>3574</c:v>
                </c:pt>
                <c:pt idx="13">
                  <c:v>3022</c:v>
                </c:pt>
                <c:pt idx="14">
                  <c:v>4567</c:v>
                </c:pt>
                <c:pt idx="15">
                  <c:v>2789</c:v>
                </c:pt>
                <c:pt idx="16">
                  <c:v>4201</c:v>
                </c:pt>
                <c:pt idx="17">
                  <c:v>2694</c:v>
                </c:pt>
                <c:pt idx="18">
                  <c:v>242</c:v>
                </c:pt>
                <c:pt idx="19">
                  <c:v>21014</c:v>
                </c:pt>
                <c:pt idx="20">
                  <c:v>1465</c:v>
                </c:pt>
                <c:pt idx="21">
                  <c:v>40308</c:v>
                </c:pt>
                <c:pt idx="22">
                  <c:v>9845</c:v>
                </c:pt>
                <c:pt idx="23">
                  <c:v>5604</c:v>
                </c:pt>
                <c:pt idx="24">
                  <c:v>37</c:v>
                </c:pt>
                <c:pt idx="25">
                  <c:v>9164</c:v>
                </c:pt>
                <c:pt idx="26">
                  <c:v>19817</c:v>
                </c:pt>
                <c:pt idx="27">
                  <c:v>1756</c:v>
                </c:pt>
                <c:pt idx="28">
                  <c:v>44064</c:v>
                </c:pt>
                <c:pt idx="29">
                  <c:v>1320</c:v>
                </c:pt>
                <c:pt idx="30">
                  <c:v>210</c:v>
                </c:pt>
                <c:pt idx="31">
                  <c:v>1553</c:v>
                </c:pt>
                <c:pt idx="32">
                  <c:v>1696</c:v>
                </c:pt>
                <c:pt idx="33">
                  <c:v>2340</c:v>
                </c:pt>
                <c:pt idx="34">
                  <c:v>251</c:v>
                </c:pt>
                <c:pt idx="35">
                  <c:v>339</c:v>
                </c:pt>
                <c:pt idx="36">
                  <c:v>289</c:v>
                </c:pt>
                <c:pt idx="37">
                  <c:v>316</c:v>
                </c:pt>
                <c:pt idx="38">
                  <c:v>312</c:v>
                </c:pt>
                <c:pt idx="39">
                  <c:v>1864</c:v>
                </c:pt>
                <c:pt idx="40">
                  <c:v>254</c:v>
                </c:pt>
                <c:pt idx="41">
                  <c:v>294</c:v>
                </c:pt>
                <c:pt idx="42">
                  <c:v>177</c:v>
                </c:pt>
                <c:pt idx="43">
                  <c:v>1237</c:v>
                </c:pt>
                <c:pt idx="44">
                  <c:v>779</c:v>
                </c:pt>
                <c:pt idx="45">
                  <c:v>382</c:v>
                </c:pt>
                <c:pt idx="46">
                  <c:v>497</c:v>
                </c:pt>
                <c:pt idx="47">
                  <c:v>1533</c:v>
                </c:pt>
              </c:numCache>
            </c:numRef>
          </c:yVal>
        </c:ser>
        <c:axId val="158537600"/>
        <c:axId val="158551040"/>
      </c:scatterChart>
      <c:valAx>
        <c:axId val="158537600"/>
        <c:scaling>
          <c:orientation val="minMax"/>
        </c:scaling>
        <c:axPos val="b"/>
        <c:title>
          <c:tx>
            <c:rich>
              <a:bodyPr/>
              <a:lstStyle/>
              <a:p>
                <a:pPr>
                  <a:defRPr/>
                </a:pPr>
                <a:r>
                  <a:rPr lang="ja-JP" altLang="en-US"/>
                  <a:t>頂点数</a:t>
                </a:r>
              </a:p>
            </c:rich>
          </c:tx>
          <c:layout/>
        </c:title>
        <c:numFmt formatCode="General" sourceLinked="1"/>
        <c:tickLblPos val="nextTo"/>
        <c:spPr>
          <a:ln>
            <a:solidFill>
              <a:sysClr val="windowText" lastClr="000000"/>
            </a:solidFill>
          </a:ln>
        </c:spPr>
        <c:crossAx val="158551040"/>
        <c:crosses val="autoZero"/>
        <c:crossBetween val="midCat"/>
        <c:dispUnits>
          <c:builtInUnit val="tenThousands"/>
        </c:dispUnits>
      </c:valAx>
      <c:valAx>
        <c:axId val="158551040"/>
        <c:scaling>
          <c:orientation val="minMax"/>
        </c:scaling>
        <c:axPos val="l"/>
        <c:majorGridlines>
          <c:spPr>
            <a:ln>
              <a:solidFill>
                <a:sysClr val="windowText" lastClr="000000"/>
              </a:solidFill>
            </a:ln>
          </c:spPr>
        </c:majorGridlines>
        <c:title>
          <c:tx>
            <c:rich>
              <a:bodyPr rot="0" vert="wordArtVertRtl"/>
              <a:lstStyle/>
              <a:p>
                <a:pPr>
                  <a:defRPr/>
                </a:pPr>
                <a:r>
                  <a:rPr lang="ja-JP" altLang="en-US"/>
                  <a:t>集約後の頂点数</a:t>
                </a:r>
              </a:p>
            </c:rich>
          </c:tx>
          <c:layout/>
        </c:title>
        <c:numFmt formatCode="General" sourceLinked="1"/>
        <c:tickLblPos val="nextTo"/>
        <c:spPr>
          <a:ln>
            <a:solidFill>
              <a:sysClr val="windowText" lastClr="000000"/>
            </a:solidFill>
          </a:ln>
        </c:spPr>
        <c:crossAx val="158537600"/>
        <c:crosses val="autoZero"/>
        <c:crossBetween val="midCat"/>
        <c:dispUnits>
          <c:builtInUnit val="tenThousands"/>
        </c:dispUnits>
      </c:valAx>
      <c:spPr>
        <a:ln>
          <a:solidFill>
            <a:schemeClr val="tx1"/>
          </a:solidFill>
        </a:ln>
      </c:spPr>
    </c:plotArea>
    <c:plotVisOnly val="1"/>
  </c:chart>
  <c:spPr>
    <a:ln>
      <a:noFill/>
    </a:ln>
  </c:spPr>
  <c:externalData r:id="rId1"/>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drawing1.xml><?xml version="1.0" encoding="utf-8"?>
<c:userShapes xmlns:c="http://schemas.openxmlformats.org/drawingml/2006/chart">
  <cdr:relSizeAnchor xmlns:cdr="http://schemas.openxmlformats.org/drawingml/2006/chartDrawing">
    <cdr:from>
      <cdr:x>0.00208</cdr:x>
      <cdr:y>0.03125</cdr:y>
    </cdr:from>
    <cdr:to>
      <cdr:x>0.09167</cdr:x>
      <cdr:y>0.14583</cdr:y>
    </cdr:to>
    <cdr:sp macro="" textlink="">
      <cdr:nvSpPr>
        <cdr:cNvPr id="2" name="テキスト ボックス 1"/>
        <cdr:cNvSpPr txBox="1"/>
      </cdr:nvSpPr>
      <cdr:spPr>
        <a:xfrm xmlns:a="http://schemas.openxmlformats.org/drawingml/2006/main">
          <a:off x="9525" y="85725"/>
          <a:ext cx="409575" cy="3143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 </a:t>
          </a:r>
          <a:r>
            <a:rPr lang="ja-JP" altLang="en-US" sz="1100"/>
            <a:t>秒</a:t>
          </a:r>
          <a:r>
            <a:rPr lang="en-US" altLang="ja-JP" sz="1100"/>
            <a:t> )</a:t>
          </a:r>
          <a:endParaRPr lang="ja-JP" altLang="en-US" sz="1100"/>
        </a:p>
      </cdr:txBody>
    </cdr:sp>
  </cdr:relSizeAnchor>
  <cdr:relSizeAnchor xmlns:cdr="http://schemas.openxmlformats.org/drawingml/2006/chartDrawing">
    <cdr:from>
      <cdr:x>0.87156</cdr:x>
      <cdr:y>0.86127</cdr:y>
    </cdr:from>
    <cdr:to>
      <cdr:x>0.96114</cdr:x>
      <cdr:y>0.97585</cdr:y>
    </cdr:to>
    <cdr:sp macro="" textlink="">
      <cdr:nvSpPr>
        <cdr:cNvPr id="3" name="テキスト ボックス 1"/>
        <cdr:cNvSpPr txBox="1"/>
      </cdr:nvSpPr>
      <cdr:spPr>
        <a:xfrm xmlns:a="http://schemas.openxmlformats.org/drawingml/2006/main">
          <a:off x="3619500" y="2838450"/>
          <a:ext cx="372017" cy="3776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altLang="ja-JP" sz="1100"/>
            <a:t>( </a:t>
          </a:r>
          <a:r>
            <a:rPr lang="ja-JP" altLang="en-US" sz="1100"/>
            <a:t>万</a:t>
          </a:r>
          <a:r>
            <a:rPr lang="en-US" altLang="ja-JP" sz="1100"/>
            <a:t> )</a:t>
          </a:r>
          <a:endParaRPr lang="ja-JP" altLang="ja-JP" sz="1100" b="0" i="0" baseline="0">
            <a:latin typeface="Calibri"/>
            <a:ea typeface="ＭＳ Ｐゴシック"/>
          </a:endParaRPr>
        </a:p>
        <a:p xmlns:a="http://schemas.openxmlformats.org/drawingml/2006/main">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0.0146</cdr:x>
      <cdr:y>0.04792</cdr:y>
    </cdr:from>
    <cdr:to>
      <cdr:x>0.10976</cdr:x>
      <cdr:y>0.14117</cdr:y>
    </cdr:to>
    <cdr:sp macro="" textlink="">
      <cdr:nvSpPr>
        <cdr:cNvPr id="2" name="テキスト ボックス 1"/>
        <cdr:cNvSpPr txBox="1"/>
      </cdr:nvSpPr>
      <cdr:spPr>
        <a:xfrm xmlns:a="http://schemas.openxmlformats.org/drawingml/2006/main">
          <a:off x="57150" y="142875"/>
          <a:ext cx="372548" cy="2780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900"/>
            <a:t>( </a:t>
          </a:r>
          <a:r>
            <a:rPr lang="ja-JP" altLang="en-US" sz="900"/>
            <a:t>秒 </a:t>
          </a:r>
          <a:r>
            <a:rPr lang="en-US" altLang="ja-JP" sz="900"/>
            <a:t>)</a:t>
          </a:r>
          <a:endParaRPr lang="ja-JP" altLang="en-US" sz="900"/>
        </a:p>
      </cdr:txBody>
    </cdr:sp>
  </cdr:relSizeAnchor>
  <cdr:relSizeAnchor xmlns:cdr="http://schemas.openxmlformats.org/drawingml/2006/chartDrawing">
    <cdr:from>
      <cdr:x>0.85645</cdr:x>
      <cdr:y>0.86262</cdr:y>
    </cdr:from>
    <cdr:to>
      <cdr:x>0.95161</cdr:x>
      <cdr:y>0.95587</cdr:y>
    </cdr:to>
    <cdr:sp macro="" textlink="">
      <cdr:nvSpPr>
        <cdr:cNvPr id="3" name="テキスト ボックス 1"/>
        <cdr:cNvSpPr txBox="1"/>
      </cdr:nvSpPr>
      <cdr:spPr>
        <a:xfrm xmlns:a="http://schemas.openxmlformats.org/drawingml/2006/main">
          <a:off x="3352800" y="2571750"/>
          <a:ext cx="372548" cy="2780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900"/>
            <a:t>( </a:t>
          </a:r>
          <a:r>
            <a:rPr lang="ja-JP" altLang="en-US" sz="900"/>
            <a:t>万 </a:t>
          </a:r>
          <a:r>
            <a:rPr lang="en-US" altLang="ja-JP" sz="900"/>
            <a:t>)</a:t>
          </a:r>
          <a:endParaRPr lang="ja-JP" altLang="en-US" sz="900"/>
        </a:p>
      </cdr:txBody>
    </cdr:sp>
  </cdr:relSizeAnchor>
</c:userShapes>
</file>

<file path=ppt/drawings/drawing3.xml><?xml version="1.0" encoding="utf-8"?>
<c:userShapes xmlns:c="http://schemas.openxmlformats.org/drawingml/2006/chart">
  <cdr:relSizeAnchor xmlns:cdr="http://schemas.openxmlformats.org/drawingml/2006/chartDrawing">
    <cdr:from>
      <cdr:x>0.01229</cdr:x>
      <cdr:y>0.03205</cdr:y>
    </cdr:from>
    <cdr:to>
      <cdr:x>0.10838</cdr:x>
      <cdr:y>0.1256</cdr:y>
    </cdr:to>
    <cdr:sp macro="" textlink="">
      <cdr:nvSpPr>
        <cdr:cNvPr id="2" name="テキスト ボックス 1"/>
        <cdr:cNvSpPr txBox="1"/>
      </cdr:nvSpPr>
      <cdr:spPr>
        <a:xfrm xmlns:a="http://schemas.openxmlformats.org/drawingml/2006/main">
          <a:off x="47625" y="95250"/>
          <a:ext cx="372548" cy="2780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900"/>
            <a:t>( </a:t>
          </a:r>
          <a:r>
            <a:rPr lang="ja-JP" altLang="en-US" sz="900"/>
            <a:t>万 </a:t>
          </a:r>
          <a:r>
            <a:rPr lang="en-US" altLang="ja-JP" sz="900"/>
            <a:t>)</a:t>
          </a:r>
          <a:endParaRPr lang="ja-JP" altLang="en-US" sz="900"/>
        </a:p>
      </cdr:txBody>
    </cdr:sp>
  </cdr:relSizeAnchor>
  <cdr:relSizeAnchor xmlns:cdr="http://schemas.openxmlformats.org/drawingml/2006/chartDrawing">
    <cdr:from>
      <cdr:x>0.87224</cdr:x>
      <cdr:y>0.85897</cdr:y>
    </cdr:from>
    <cdr:to>
      <cdr:x>0.96834</cdr:x>
      <cdr:y>0.95252</cdr:y>
    </cdr:to>
    <cdr:sp macro="" textlink="">
      <cdr:nvSpPr>
        <cdr:cNvPr id="3" name="テキスト ボックス 1"/>
        <cdr:cNvSpPr txBox="1"/>
      </cdr:nvSpPr>
      <cdr:spPr>
        <a:xfrm xmlns:a="http://schemas.openxmlformats.org/drawingml/2006/main">
          <a:off x="3381375" y="2552700"/>
          <a:ext cx="372548" cy="2780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900"/>
            <a:t>( </a:t>
          </a:r>
          <a:r>
            <a:rPr lang="ja-JP" altLang="en-US" sz="900"/>
            <a:t>万 </a:t>
          </a:r>
          <a:r>
            <a:rPr lang="en-US" altLang="ja-JP" sz="900"/>
            <a:t>)</a:t>
          </a:r>
          <a:endParaRPr lang="ja-JP" altLang="en-US" sz="90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0.09563</cdr:x>
      <cdr:y>0.0915</cdr:y>
    </cdr:to>
    <cdr:sp macro="" textlink="">
      <cdr:nvSpPr>
        <cdr:cNvPr id="2" name="テキスト ボックス 1"/>
        <cdr:cNvSpPr txBox="1"/>
      </cdr:nvSpPr>
      <cdr:spPr>
        <a:xfrm xmlns:a="http://schemas.openxmlformats.org/drawingml/2006/main">
          <a:off x="0" y="0"/>
          <a:ext cx="372530" cy="2780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900"/>
            <a:t>( </a:t>
          </a:r>
          <a:r>
            <a:rPr lang="ja-JP" altLang="en-US" sz="900"/>
            <a:t>万 </a:t>
          </a:r>
          <a:r>
            <a:rPr lang="en-US" altLang="ja-JP" sz="900"/>
            <a:t>)</a:t>
          </a:r>
          <a:endParaRPr lang="ja-JP" altLang="en-US" sz="900"/>
        </a:p>
      </cdr:txBody>
    </cdr:sp>
  </cdr:relSizeAnchor>
  <cdr:relSizeAnchor xmlns:cdr="http://schemas.openxmlformats.org/drawingml/2006/chartDrawing">
    <cdr:from>
      <cdr:x>0.86553</cdr:x>
      <cdr:y>0.8558</cdr:y>
    </cdr:from>
    <cdr:to>
      <cdr:x>0.96115</cdr:x>
      <cdr:y>0.9473</cdr:y>
    </cdr:to>
    <cdr:sp macro="" textlink="">
      <cdr:nvSpPr>
        <cdr:cNvPr id="3" name="テキスト ボックス 1"/>
        <cdr:cNvSpPr txBox="1"/>
      </cdr:nvSpPr>
      <cdr:spPr>
        <a:xfrm xmlns:a="http://schemas.openxmlformats.org/drawingml/2006/main">
          <a:off x="3371850" y="2600325"/>
          <a:ext cx="372530" cy="2780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900"/>
            <a:t>( </a:t>
          </a:r>
          <a:r>
            <a:rPr lang="ja-JP" altLang="en-US" sz="900"/>
            <a:t>万 </a:t>
          </a:r>
          <a:r>
            <a:rPr lang="en-US" altLang="ja-JP" sz="900"/>
            <a:t>)</a:t>
          </a:r>
          <a:endParaRPr lang="ja-JP" altLang="en-US" sz="9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2947723" cy="496729"/>
          </a:xfrm>
          <a:prstGeom prst="rect">
            <a:avLst/>
          </a:prstGeom>
        </p:spPr>
        <p:txBody>
          <a:bodyPr vert="horz" lIns="91385" tIns="45692" rIns="91385" bIns="45692"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53142" y="1"/>
            <a:ext cx="2947723" cy="496729"/>
          </a:xfrm>
          <a:prstGeom prst="rect">
            <a:avLst/>
          </a:prstGeom>
        </p:spPr>
        <p:txBody>
          <a:bodyPr vert="horz" lIns="91385" tIns="45692" rIns="91385" bIns="45692" rtlCol="0"/>
          <a:lstStyle>
            <a:lvl1pPr algn="r">
              <a:defRPr sz="1200"/>
            </a:lvl1pPr>
          </a:lstStyle>
          <a:p>
            <a:fld id="{F07BCF24-4E14-448F-A024-FB7F0248D865}" type="datetimeFigureOut">
              <a:rPr kumimoji="1" lang="ja-JP" altLang="en-US" smtClean="0"/>
              <a:pPr/>
              <a:t>2011/2/14</a:t>
            </a:fld>
            <a:endParaRPr kumimoji="1" lang="ja-JP" altLang="en-US" dirty="0"/>
          </a:p>
        </p:txBody>
      </p:sp>
      <p:sp>
        <p:nvSpPr>
          <p:cNvPr id="4" name="フッター プレースホルダ 3"/>
          <p:cNvSpPr>
            <a:spLocks noGrp="1"/>
          </p:cNvSpPr>
          <p:nvPr>
            <p:ph type="ftr" sz="quarter" idx="2"/>
          </p:nvPr>
        </p:nvSpPr>
        <p:spPr>
          <a:xfrm>
            <a:off x="2" y="9436123"/>
            <a:ext cx="2947723" cy="496729"/>
          </a:xfrm>
          <a:prstGeom prst="rect">
            <a:avLst/>
          </a:prstGeom>
        </p:spPr>
        <p:txBody>
          <a:bodyPr vert="horz" lIns="91385" tIns="45692" rIns="91385" bIns="45692"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53142" y="9436123"/>
            <a:ext cx="2947723" cy="496729"/>
          </a:xfrm>
          <a:prstGeom prst="rect">
            <a:avLst/>
          </a:prstGeom>
        </p:spPr>
        <p:txBody>
          <a:bodyPr vert="horz" lIns="91385" tIns="45692" rIns="91385" bIns="45692" rtlCol="0" anchor="b"/>
          <a:lstStyle>
            <a:lvl1pPr algn="r">
              <a:defRPr sz="1200"/>
            </a:lvl1pPr>
          </a:lstStyle>
          <a:p>
            <a:fld id="{5DA4EA03-3EEB-4AB1-89B6-AD701912B7A4}"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2947723" cy="496729"/>
          </a:xfrm>
          <a:prstGeom prst="rect">
            <a:avLst/>
          </a:prstGeom>
        </p:spPr>
        <p:txBody>
          <a:bodyPr vert="horz" lIns="91385" tIns="45692" rIns="91385" bIns="45692"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3142" y="1"/>
            <a:ext cx="2947723" cy="496729"/>
          </a:xfrm>
          <a:prstGeom prst="rect">
            <a:avLst/>
          </a:prstGeom>
        </p:spPr>
        <p:txBody>
          <a:bodyPr vert="horz" lIns="91385" tIns="45692" rIns="91385" bIns="45692" rtlCol="0"/>
          <a:lstStyle>
            <a:lvl1pPr algn="r">
              <a:defRPr sz="1200"/>
            </a:lvl1pPr>
          </a:lstStyle>
          <a:p>
            <a:fld id="{41CE8B3A-BCD3-49E7-BD28-D781B0DAA0E2}" type="datetimeFigureOut">
              <a:rPr kumimoji="1" lang="ja-JP" altLang="en-US" smtClean="0"/>
              <a:pPr/>
              <a:t>2011/2/14</a:t>
            </a:fld>
            <a:endParaRPr kumimoji="1" lang="ja-JP" altLang="en-US" dirty="0"/>
          </a:p>
        </p:txBody>
      </p:sp>
      <p:sp>
        <p:nvSpPr>
          <p:cNvPr id="4" name="スライド イメージ プレースホルダ 3"/>
          <p:cNvSpPr>
            <a:spLocks noGrp="1" noRot="1" noChangeAspect="1"/>
          </p:cNvSpPr>
          <p:nvPr>
            <p:ph type="sldImg" idx="2"/>
          </p:nvPr>
        </p:nvSpPr>
        <p:spPr>
          <a:xfrm>
            <a:off x="919163" y="746125"/>
            <a:ext cx="4965700" cy="3724275"/>
          </a:xfrm>
          <a:prstGeom prst="rect">
            <a:avLst/>
          </a:prstGeom>
          <a:noFill/>
          <a:ln w="12700">
            <a:solidFill>
              <a:prstClr val="black"/>
            </a:solidFill>
          </a:ln>
        </p:spPr>
        <p:txBody>
          <a:bodyPr vert="horz" lIns="91385" tIns="45692" rIns="91385" bIns="45692" rtlCol="0" anchor="ctr"/>
          <a:lstStyle/>
          <a:p>
            <a:endParaRPr lang="ja-JP" altLang="en-US" dirty="0"/>
          </a:p>
        </p:txBody>
      </p:sp>
      <p:sp>
        <p:nvSpPr>
          <p:cNvPr id="5" name="ノート プレースホルダ 4"/>
          <p:cNvSpPr>
            <a:spLocks noGrp="1"/>
          </p:cNvSpPr>
          <p:nvPr>
            <p:ph type="body" sz="quarter" idx="3"/>
          </p:nvPr>
        </p:nvSpPr>
        <p:spPr>
          <a:xfrm>
            <a:off x="680244" y="4718923"/>
            <a:ext cx="5441950" cy="4470559"/>
          </a:xfrm>
          <a:prstGeom prst="rect">
            <a:avLst/>
          </a:prstGeom>
        </p:spPr>
        <p:txBody>
          <a:bodyPr vert="horz" lIns="91385" tIns="45692" rIns="91385" bIns="4569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436123"/>
            <a:ext cx="2947723" cy="496729"/>
          </a:xfrm>
          <a:prstGeom prst="rect">
            <a:avLst/>
          </a:prstGeom>
        </p:spPr>
        <p:txBody>
          <a:bodyPr vert="horz" lIns="91385" tIns="45692" rIns="91385" bIns="45692"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3142" y="9436123"/>
            <a:ext cx="2947723" cy="496729"/>
          </a:xfrm>
          <a:prstGeom prst="rect">
            <a:avLst/>
          </a:prstGeom>
        </p:spPr>
        <p:txBody>
          <a:bodyPr vert="horz" lIns="91385" tIns="45692" rIns="91385" bIns="45692" rtlCol="0" anchor="b"/>
          <a:lstStyle>
            <a:lvl1pPr algn="r">
              <a:defRPr sz="1200"/>
            </a:lvl1pPr>
          </a:lstStyle>
          <a:p>
            <a:fld id="{0DFD6968-AF00-4F86-9AE4-231FB5591FB2}"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プログラム実行履歴を用いたオブジェクト生成関係の可視化手法というタイトルで，</a:t>
            </a:r>
            <a:endParaRPr kumimoji="1" lang="en-US" altLang="ja-JP" dirty="0" smtClean="0"/>
          </a:p>
          <a:p>
            <a:r>
              <a:rPr kumimoji="1" lang="ja-JP" altLang="en-US" dirty="0" smtClean="0"/>
              <a:t>井上研究室の中野が発表させていただきます．</a:t>
            </a:r>
            <a:endParaRPr kumimoji="1" lang="ja-JP" altLang="en-US" dirty="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特定のオブジェクトの生成に注目するため，</a:t>
            </a:r>
            <a:endParaRPr kumimoji="1" lang="en-US" altLang="ja-JP" dirty="0" smtClean="0"/>
          </a:p>
          <a:p>
            <a:r>
              <a:rPr kumimoji="1" lang="ja-JP" altLang="en-US" dirty="0" smtClean="0"/>
              <a:t>指定したオブジェクトの生成に関係する部分のみを</a:t>
            </a:r>
            <a:endParaRPr kumimoji="1" lang="en-US" altLang="ja-JP" dirty="0" smtClean="0"/>
          </a:p>
          <a:p>
            <a:r>
              <a:rPr kumimoji="1" lang="ja-JP" altLang="en-US" dirty="0" smtClean="0"/>
              <a:t>抽出する機能があります．</a:t>
            </a:r>
            <a:endParaRPr kumimoji="1" lang="en-US" altLang="ja-JP" dirty="0" smtClean="0"/>
          </a:p>
          <a:p>
            <a:r>
              <a:rPr kumimoji="1" lang="ja-JP" altLang="en-US" dirty="0" smtClean="0"/>
              <a:t>各生成関係を特定した際に用いたルールやイベントの実行順に基づいて</a:t>
            </a:r>
            <a:endParaRPr kumimoji="1" lang="en-US" altLang="ja-JP" dirty="0" smtClean="0"/>
          </a:p>
          <a:p>
            <a:r>
              <a:rPr kumimoji="1" lang="ja-JP" altLang="en-US" dirty="0" smtClean="0"/>
              <a:t>グラフを探索することで対象オブジェクトの生成に関係する部分を特定します．</a:t>
            </a:r>
            <a:endParaRPr kumimoji="1" lang="en-US" altLang="ja-JP" dirty="0" smtClean="0"/>
          </a:p>
          <a:p>
            <a:r>
              <a:rPr kumimoji="1" lang="ja-JP" altLang="en-US" dirty="0" smtClean="0"/>
              <a:t>また，オプションの探索基準を追加することで，</a:t>
            </a:r>
            <a:endParaRPr kumimoji="1" lang="en-US" altLang="ja-JP" dirty="0" smtClean="0"/>
          </a:p>
          <a:p>
            <a:r>
              <a:rPr kumimoji="1" lang="ja-JP" altLang="en-US" dirty="0" smtClean="0"/>
              <a:t>抽出する部分グラフのサイズを調整できます．</a:t>
            </a:r>
            <a:endParaRPr kumimoji="1" lang="en-US" altLang="ja-JP" dirty="0" smtClean="0"/>
          </a:p>
          <a:p>
            <a:r>
              <a:rPr kumimoji="1" lang="ja-JP" altLang="en-US" dirty="0" smtClean="0"/>
              <a:t>これらの機能を用いることで利用者の目的に応じて</a:t>
            </a:r>
            <a:endParaRPr kumimoji="1" lang="en-US" altLang="ja-JP" dirty="0" smtClean="0"/>
          </a:p>
          <a:p>
            <a:r>
              <a:rPr kumimoji="1" lang="ja-JP" altLang="en-US" dirty="0" smtClean="0"/>
              <a:t>グラフのサイズを調節できると考えています．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10</a:t>
            </a:fld>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Java</a:t>
            </a:r>
            <a:r>
              <a:rPr kumimoji="1" lang="ja-JP" altLang="en-US" dirty="0" smtClean="0"/>
              <a:t>プログラムを対象として，提案手法をツール化し，</a:t>
            </a:r>
            <a:endParaRPr kumimoji="1" lang="en-US" altLang="ja-JP" dirty="0" smtClean="0"/>
          </a:p>
          <a:p>
            <a:r>
              <a:rPr kumimoji="1" lang="ja-JP" altLang="en-US" dirty="0" smtClean="0"/>
              <a:t>ケーススタディを実施しました．</a:t>
            </a:r>
            <a:endParaRPr kumimoji="1" lang="en-US" altLang="ja-JP" dirty="0" smtClean="0"/>
          </a:p>
          <a:p>
            <a:r>
              <a:rPr kumimoji="1" lang="ja-JP" altLang="en-US" dirty="0" smtClean="0"/>
              <a:t>まずライフゲームプログラムを対象として，シナリオの分析を行いました．</a:t>
            </a:r>
            <a:endParaRPr kumimoji="1" lang="en-US" altLang="ja-JP" dirty="0" smtClean="0"/>
          </a:p>
          <a:p>
            <a:r>
              <a:rPr kumimoji="1" lang="ja-JP" altLang="en-US" dirty="0" smtClean="0"/>
              <a:t>このライフゲームプログラムは基礎工学部情報科学科の</a:t>
            </a:r>
            <a:endParaRPr kumimoji="1" lang="en-US" altLang="ja-JP" dirty="0" smtClean="0"/>
          </a:p>
          <a:p>
            <a:r>
              <a:rPr kumimoji="1" lang="en-US" altLang="ja-JP" dirty="0" smtClean="0"/>
              <a:t>2</a:t>
            </a:r>
            <a:r>
              <a:rPr kumimoji="1" lang="ja-JP" altLang="en-US" dirty="0" smtClean="0"/>
              <a:t>年生が演習で作成したものです．</a:t>
            </a:r>
            <a:endParaRPr kumimoji="1" lang="en-US" altLang="ja-JP" dirty="0" smtClean="0"/>
          </a:p>
          <a:p>
            <a:r>
              <a:rPr kumimoji="1" lang="ja-JP" altLang="en-US" dirty="0" smtClean="0"/>
              <a:t>ライフゲームプログラムを起動すると，</a:t>
            </a:r>
            <a:endParaRPr kumimoji="1" lang="en-US" altLang="ja-JP" dirty="0" smtClean="0"/>
          </a:p>
          <a:p>
            <a:r>
              <a:rPr kumimoji="1" lang="ja-JP" altLang="en-US" dirty="0" smtClean="0"/>
              <a:t>碁盤目状に並んだセルにより構成された盤面が表示され，</a:t>
            </a:r>
            <a:endParaRPr kumimoji="1" lang="en-US" altLang="ja-JP" dirty="0" smtClean="0"/>
          </a:p>
          <a:p>
            <a:r>
              <a:rPr kumimoji="1" lang="ja-JP" altLang="en-US" dirty="0" smtClean="0"/>
              <a:t>ユーザはマウス操作によりセルの状態を操作し，</a:t>
            </a:r>
            <a:endParaRPr kumimoji="1" lang="en-US" altLang="ja-JP" dirty="0" smtClean="0"/>
          </a:p>
          <a:p>
            <a:r>
              <a:rPr kumimoji="1" lang="ja-JP" altLang="en-US" dirty="0" smtClean="0"/>
              <a:t>盤面の更新を実行することができます．</a:t>
            </a:r>
            <a:endParaRPr kumimoji="1" lang="en-US" altLang="ja-JP" dirty="0" smtClean="0"/>
          </a:p>
          <a:p>
            <a:r>
              <a:rPr kumimoji="1" lang="ja-JP" altLang="en-US" dirty="0" smtClean="0"/>
              <a:t>今回はプログラムを起動し，ファイルから盤面の状態を読み込み，</a:t>
            </a:r>
            <a:endParaRPr kumimoji="1" lang="en-US" altLang="ja-JP" dirty="0" smtClean="0"/>
          </a:p>
          <a:p>
            <a:r>
              <a:rPr kumimoji="1" lang="ja-JP" altLang="en-US" dirty="0" smtClean="0"/>
              <a:t>終了するというシナリオを実行した際に記録した実行履歴を用いました．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11</a:t>
            </a:fld>
            <a:endParaRPr kumimoji="1"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特定した生成関係の一部を示します．</a:t>
            </a:r>
            <a:endParaRPr kumimoji="1" lang="en-US" altLang="ja-JP" dirty="0" smtClean="0"/>
          </a:p>
          <a:p>
            <a:r>
              <a:rPr kumimoji="1" lang="ja-JP" altLang="en-US" dirty="0" smtClean="0"/>
              <a:t>ツールでは辺にマウスカーソルを合わせることで</a:t>
            </a:r>
            <a:endParaRPr kumimoji="1" lang="en-US" altLang="ja-JP" dirty="0" smtClean="0"/>
          </a:p>
          <a:p>
            <a:r>
              <a:rPr kumimoji="1" lang="ja-JP" altLang="en-US" dirty="0" smtClean="0"/>
              <a:t>生成関係を特定した際のイベント情報を表示することができます．</a:t>
            </a:r>
            <a:endParaRPr kumimoji="1" lang="en-US" altLang="ja-JP" dirty="0" smtClean="0"/>
          </a:p>
          <a:p>
            <a:r>
              <a:rPr kumimoji="1" lang="ja-JP" altLang="en-US" dirty="0" smtClean="0"/>
              <a:t>これはこの</a:t>
            </a:r>
            <a:r>
              <a:rPr kumimoji="1" lang="en-US" altLang="ja-JP" dirty="0" smtClean="0"/>
              <a:t>TRIGGER</a:t>
            </a:r>
            <a:r>
              <a:rPr kumimoji="1" lang="ja-JP" altLang="en-US" dirty="0" smtClean="0"/>
              <a:t>に対して表示されるイベント情報の一部です．</a:t>
            </a:r>
            <a:endParaRPr kumimoji="1" lang="en-US" altLang="ja-JP" dirty="0" smtClean="0"/>
          </a:p>
          <a:p>
            <a:r>
              <a:rPr kumimoji="1" lang="ja-JP" altLang="en-US" dirty="0" smtClean="0"/>
              <a:t>この情報をみると</a:t>
            </a:r>
            <a:r>
              <a:rPr kumimoji="1" lang="en-US" altLang="ja-JP" dirty="0" smtClean="0"/>
              <a:t>CellIO</a:t>
            </a:r>
            <a:r>
              <a:rPr kumimoji="1" lang="ja-JP" altLang="en-US" dirty="0" smtClean="0"/>
              <a:t>オブジェクトが</a:t>
            </a:r>
            <a:r>
              <a:rPr kumimoji="1" lang="en-US" altLang="ja-JP" dirty="0" err="1" smtClean="0"/>
              <a:t>RandomAccessFile</a:t>
            </a:r>
            <a:r>
              <a:rPr kumimoji="1" lang="ja-JP" altLang="en-US" dirty="0" smtClean="0"/>
              <a:t>の</a:t>
            </a:r>
            <a:endParaRPr kumimoji="1" lang="en-US" altLang="ja-JP" dirty="0" smtClean="0"/>
          </a:p>
          <a:p>
            <a:r>
              <a:rPr kumimoji="1" lang="en-US" altLang="ja-JP" dirty="0" err="1" smtClean="0"/>
              <a:t>readLine</a:t>
            </a:r>
            <a:r>
              <a:rPr kumimoji="1" lang="ja-JP" altLang="en-US" dirty="0" smtClean="0"/>
              <a:t>メソッドを利用してファイルから盤面の状態を表す文字列を</a:t>
            </a:r>
            <a:endParaRPr kumimoji="1" lang="en-US" altLang="ja-JP" dirty="0" smtClean="0"/>
          </a:p>
          <a:p>
            <a:r>
              <a:rPr kumimoji="1" lang="ja-JP" altLang="en-US" dirty="0" smtClean="0"/>
              <a:t>読み取っていることが分かります．</a:t>
            </a:r>
            <a:endParaRPr kumimoji="1" lang="en-US" altLang="ja-JP" dirty="0" smtClean="0"/>
          </a:p>
          <a:p>
            <a:r>
              <a:rPr kumimoji="1" lang="ja-JP" altLang="en-US" dirty="0" smtClean="0"/>
              <a:t>同様に他の生成関係を特定した際のイベント情報をみることで，</a:t>
            </a:r>
            <a:endParaRPr kumimoji="1" lang="en-US" altLang="ja-JP" dirty="0" smtClean="0"/>
          </a:p>
          <a:p>
            <a:r>
              <a:rPr kumimoji="1" lang="en-US" altLang="ja-JP" dirty="0" smtClean="0"/>
              <a:t>Cell</a:t>
            </a:r>
            <a:r>
              <a:rPr kumimoji="1" lang="ja-JP" altLang="en-US" dirty="0" smtClean="0"/>
              <a:t>オブジェクトの状態を</a:t>
            </a:r>
            <a:r>
              <a:rPr kumimoji="1" lang="en-US" altLang="ja-JP" dirty="0" err="1" smtClean="0"/>
              <a:t>CellMemento</a:t>
            </a:r>
            <a:r>
              <a:rPr kumimoji="1" lang="ja-JP" altLang="en-US" dirty="0" smtClean="0"/>
              <a:t>オブジェクトに登録し，</a:t>
            </a:r>
            <a:endParaRPr kumimoji="1" lang="en-US" altLang="ja-JP" dirty="0" smtClean="0"/>
          </a:p>
          <a:p>
            <a:r>
              <a:rPr kumimoji="1" lang="en-US" altLang="ja-JP" dirty="0" err="1" smtClean="0"/>
              <a:t>CellMemento</a:t>
            </a:r>
            <a:r>
              <a:rPr kumimoji="1" lang="ja-JP" altLang="en-US" dirty="0" smtClean="0"/>
              <a:t>オブジェクトを</a:t>
            </a:r>
            <a:r>
              <a:rPr kumimoji="1" lang="en-US" altLang="ja-JP" dirty="0" err="1" smtClean="0"/>
              <a:t>LinkedList</a:t>
            </a:r>
            <a:r>
              <a:rPr kumimoji="1" lang="ja-JP" altLang="en-US" dirty="0" smtClean="0"/>
              <a:t>に追加することで</a:t>
            </a:r>
            <a:endParaRPr kumimoji="1" lang="en-US" altLang="ja-JP" dirty="0" smtClean="0"/>
          </a:p>
          <a:p>
            <a:r>
              <a:rPr kumimoji="1" lang="en-US" altLang="ja-JP" dirty="0" err="1" smtClean="0"/>
              <a:t>CellCaretaker</a:t>
            </a:r>
            <a:r>
              <a:rPr kumimoji="1" lang="ja-JP" altLang="en-US" dirty="0" smtClean="0"/>
              <a:t>オブジェクトが</a:t>
            </a:r>
            <a:r>
              <a:rPr kumimoji="1" lang="en-US" altLang="ja-JP" dirty="0" err="1" smtClean="0"/>
              <a:t>CellMemento</a:t>
            </a:r>
            <a:r>
              <a:rPr kumimoji="1" lang="ja-JP" altLang="en-US" dirty="0" smtClean="0"/>
              <a:t>オブジェクトを管理していることが分かります．</a:t>
            </a:r>
            <a:endParaRPr kumimoji="1" lang="en-US" altLang="ja-JP" dirty="0" smtClean="0"/>
          </a:p>
          <a:p>
            <a:r>
              <a:rPr kumimoji="1" lang="ja-JP" altLang="en-US" dirty="0" smtClean="0"/>
              <a:t>また，この登録処理を</a:t>
            </a:r>
            <a:r>
              <a:rPr kumimoji="1" lang="en-US" altLang="ja-JP" dirty="0" err="1" smtClean="0"/>
              <a:t>CellCaretaker</a:t>
            </a:r>
            <a:r>
              <a:rPr kumimoji="1" lang="ja-JP" altLang="en-US" dirty="0" smtClean="0"/>
              <a:t>オブジェクトが行っていることが分かります．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12</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a:t>
            </a:r>
            <a:r>
              <a:rPr kumimoji="1" lang="en-US" altLang="ja-JP" dirty="0" smtClean="0"/>
              <a:t>2</a:t>
            </a:r>
            <a:r>
              <a:rPr kumimoji="1" lang="ja-JP" altLang="en-US" dirty="0" err="1" smtClean="0"/>
              <a:t>つの</a:t>
            </a:r>
            <a:r>
              <a:rPr kumimoji="1" lang="ja-JP" altLang="en-US" dirty="0" smtClean="0"/>
              <a:t>ライフゲームプログラムに対して</a:t>
            </a:r>
            <a:endParaRPr kumimoji="1" lang="en-US" altLang="ja-JP" dirty="0" smtClean="0"/>
          </a:p>
          <a:p>
            <a:r>
              <a:rPr kumimoji="1" lang="ja-JP" altLang="en-US" dirty="0" smtClean="0"/>
              <a:t>メソッドのテストに必要なオブジェクトの生成を行いました．</a:t>
            </a:r>
            <a:endParaRPr kumimoji="1" lang="en-US" altLang="ja-JP" dirty="0" smtClean="0"/>
          </a:p>
          <a:p>
            <a:r>
              <a:rPr kumimoji="1" lang="ja-JP" altLang="en-US" dirty="0" smtClean="0"/>
              <a:t>その結果，本手法の提示内容を読解することで</a:t>
            </a:r>
            <a:r>
              <a:rPr kumimoji="1" lang="en-US" altLang="ja-JP" dirty="0" smtClean="0"/>
              <a:t>61</a:t>
            </a:r>
            <a:r>
              <a:rPr kumimoji="1" lang="ja-JP" altLang="en-US" dirty="0" smtClean="0"/>
              <a:t>メソッド中</a:t>
            </a:r>
            <a:r>
              <a:rPr kumimoji="1" lang="en-US" altLang="ja-JP" dirty="0" smtClean="0"/>
              <a:t>46</a:t>
            </a:r>
            <a:r>
              <a:rPr kumimoji="1" lang="ja-JP" altLang="en-US" dirty="0" smtClean="0"/>
              <a:t>メソッドのテストに</a:t>
            </a:r>
            <a:endParaRPr kumimoji="1" lang="en-US" altLang="ja-JP" dirty="0" smtClean="0"/>
          </a:p>
          <a:p>
            <a:r>
              <a:rPr kumimoji="1" lang="ja-JP" altLang="en-US" dirty="0" smtClean="0"/>
              <a:t>必要なオブジェクトを生成することができました．</a:t>
            </a:r>
            <a:endParaRPr kumimoji="1" lang="en-US" altLang="ja-JP" dirty="0" smtClean="0"/>
          </a:p>
          <a:p>
            <a:r>
              <a:rPr kumimoji="1" lang="ja-JP" altLang="en-US" dirty="0" smtClean="0"/>
              <a:t>今回生成できなかったオブジェクトに関してはプリミティブ型の値の設定方法が</a:t>
            </a:r>
            <a:endParaRPr kumimoji="1" lang="en-US" altLang="ja-JP" dirty="0" smtClean="0"/>
          </a:p>
          <a:p>
            <a:r>
              <a:rPr kumimoji="1" lang="ja-JP" altLang="en-US" dirty="0" smtClean="0"/>
              <a:t>理解できなかったことが原因でした．</a:t>
            </a:r>
            <a:endParaRPr kumimoji="1" lang="en-US" altLang="ja-JP" dirty="0" smtClean="0"/>
          </a:p>
          <a:p>
            <a:r>
              <a:rPr kumimoji="1" lang="ja-JP" altLang="en-US" dirty="0" smtClean="0"/>
              <a:t>本手法はオブジェクト生成におけるオブジェクト間の関係に注目しているため，</a:t>
            </a:r>
            <a:endParaRPr kumimoji="1" lang="en-US" altLang="ja-JP" dirty="0" smtClean="0"/>
          </a:p>
          <a:p>
            <a:r>
              <a:rPr kumimoji="1" lang="ja-JP" altLang="en-US" dirty="0" smtClean="0"/>
              <a:t>プリミティブ型の値の設定方法を知ることは困難です．</a:t>
            </a:r>
            <a:endParaRPr kumimoji="1" lang="en-US" altLang="ja-JP" dirty="0" smtClean="0"/>
          </a:p>
          <a:p>
            <a:r>
              <a:rPr kumimoji="1" lang="ja-JP" altLang="en-US" dirty="0" smtClean="0"/>
              <a:t>しかし，プリミティブ型の値の設定方法はソースコードから容易に</a:t>
            </a:r>
            <a:endParaRPr kumimoji="1" lang="en-US" altLang="ja-JP" dirty="0" smtClean="0"/>
          </a:p>
          <a:p>
            <a:r>
              <a:rPr kumimoji="1" lang="ja-JP" altLang="en-US" dirty="0" smtClean="0"/>
              <a:t>理解することができると考えています．</a:t>
            </a:r>
            <a:endParaRPr kumimoji="1" lang="en-US" altLang="ja-JP" dirty="0" smtClean="0"/>
          </a:p>
          <a:p>
            <a:r>
              <a:rPr kumimoji="1" lang="ja-JP" altLang="en-US" dirty="0" smtClean="0"/>
              <a:t>実際，今回理解できなかった値についても</a:t>
            </a:r>
            <a:endParaRPr kumimoji="1" lang="en-US" altLang="ja-JP" dirty="0" smtClean="0"/>
          </a:p>
          <a:p>
            <a:r>
              <a:rPr kumimoji="1" lang="ja-JP" altLang="en-US" dirty="0" smtClean="0"/>
              <a:t>設定するためのメソッドが用意されており，ソースコードを読むことで</a:t>
            </a:r>
            <a:endParaRPr kumimoji="1" lang="en-US" altLang="ja-JP" dirty="0" smtClean="0"/>
          </a:p>
          <a:p>
            <a:r>
              <a:rPr kumimoji="1" lang="ja-JP" altLang="en-US" dirty="0" smtClean="0"/>
              <a:t>比較的容易に理解できました．</a:t>
            </a:r>
            <a:endParaRPr kumimoji="1" lang="en-US" altLang="ja-JP" dirty="0" smtClean="0"/>
          </a:p>
          <a:p>
            <a:r>
              <a:rPr kumimoji="1" lang="ja-JP" altLang="en-US" dirty="0" smtClean="0"/>
              <a:t>そのため，本手法はオブジェクトの生成方法を理解する上で</a:t>
            </a:r>
            <a:endParaRPr kumimoji="1" lang="en-US" altLang="ja-JP" dirty="0" smtClean="0"/>
          </a:p>
          <a:p>
            <a:r>
              <a:rPr kumimoji="1" lang="ja-JP" altLang="en-US" dirty="0" smtClean="0"/>
              <a:t>有用であると考えます．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13</a:t>
            </a:fld>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次にオブジェクト生成関係の特定にかかる時間と集約の効果を調査しました．</a:t>
            </a:r>
            <a:endParaRPr kumimoji="1" lang="en-US" altLang="ja-JP" dirty="0" smtClean="0"/>
          </a:p>
          <a:p>
            <a:r>
              <a:rPr kumimoji="1" lang="ja-JP" altLang="en-US" dirty="0" smtClean="0"/>
              <a:t>対象として</a:t>
            </a:r>
            <a:r>
              <a:rPr kumimoji="1" lang="en-US" altLang="ja-JP" dirty="0" smtClean="0"/>
              <a:t>9</a:t>
            </a:r>
            <a:r>
              <a:rPr kumimoji="1" lang="ja-JP" altLang="en-US" dirty="0" err="1" smtClean="0"/>
              <a:t>つの</a:t>
            </a:r>
            <a:r>
              <a:rPr kumimoji="1" lang="ja-JP" altLang="en-US" dirty="0" smtClean="0"/>
              <a:t>プログラムを実行することで記録した</a:t>
            </a:r>
            <a:r>
              <a:rPr kumimoji="1" lang="en-US" altLang="ja-JP" dirty="0" smtClean="0"/>
              <a:t>48</a:t>
            </a:r>
            <a:r>
              <a:rPr kumimoji="1" lang="ja-JP" altLang="en-US" dirty="0" smtClean="0"/>
              <a:t>の</a:t>
            </a:r>
            <a:endParaRPr kumimoji="1" lang="en-US" altLang="ja-JP" dirty="0" smtClean="0"/>
          </a:p>
          <a:p>
            <a:r>
              <a:rPr kumimoji="1" lang="ja-JP" altLang="en-US" dirty="0" smtClean="0"/>
              <a:t>実行履歴に対して解析を行いました．</a:t>
            </a:r>
            <a:endParaRPr kumimoji="1" lang="en-US" altLang="ja-JP" dirty="0" smtClean="0"/>
          </a:p>
          <a:p>
            <a:r>
              <a:rPr kumimoji="1" lang="ja-JP" altLang="en-US" dirty="0" smtClean="0"/>
              <a:t>実行履歴に記録されているオブジェクト数が</a:t>
            </a:r>
            <a:endParaRPr kumimoji="1" lang="en-US" altLang="ja-JP" dirty="0" smtClean="0"/>
          </a:p>
          <a:p>
            <a:r>
              <a:rPr kumimoji="1" lang="en-US" altLang="ja-JP" dirty="0" smtClean="0"/>
              <a:t>5</a:t>
            </a:r>
            <a:r>
              <a:rPr kumimoji="1" lang="ja-JP" altLang="en-US" dirty="0" smtClean="0"/>
              <a:t>万以下の場合はほとんどのものが</a:t>
            </a:r>
            <a:r>
              <a:rPr kumimoji="1" lang="en-US" altLang="ja-JP" dirty="0" smtClean="0"/>
              <a:t>2</a:t>
            </a:r>
            <a:r>
              <a:rPr kumimoji="1" lang="ja-JP" altLang="en-US" dirty="0" smtClean="0"/>
              <a:t>分以内に</a:t>
            </a:r>
            <a:endParaRPr kumimoji="1" lang="en-US" altLang="ja-JP" dirty="0" smtClean="0"/>
          </a:p>
          <a:p>
            <a:r>
              <a:rPr kumimoji="1" lang="ja-JP" altLang="en-US" dirty="0" smtClean="0"/>
              <a:t>生成関係を特定することができました．</a:t>
            </a:r>
            <a:endParaRPr kumimoji="1" lang="en-US" altLang="ja-JP" dirty="0" smtClean="0"/>
          </a:p>
          <a:p>
            <a:r>
              <a:rPr kumimoji="1" lang="ja-JP" altLang="en-US" dirty="0" smtClean="0"/>
              <a:t>本手法を利用する場合，利用者は記録されているオブジェクト数が多いものに対しては</a:t>
            </a:r>
            <a:endParaRPr kumimoji="1" lang="en-US" altLang="ja-JP" dirty="0" smtClean="0"/>
          </a:p>
          <a:p>
            <a:r>
              <a:rPr kumimoji="1" lang="ja-JP" altLang="en-US" dirty="0" smtClean="0"/>
              <a:t>区間を指定することでオブジェクト生成関係を特定する</a:t>
            </a:r>
            <a:endParaRPr kumimoji="1" lang="en-US" altLang="ja-JP" dirty="0" smtClean="0"/>
          </a:p>
          <a:p>
            <a:r>
              <a:rPr kumimoji="1" lang="ja-JP" altLang="en-US" dirty="0" smtClean="0"/>
              <a:t>オブジェクト数を減らすと考えています．</a:t>
            </a:r>
            <a:endParaRPr kumimoji="1" lang="en-US" altLang="ja-JP" dirty="0" smtClean="0"/>
          </a:p>
          <a:p>
            <a:r>
              <a:rPr kumimoji="1" lang="ja-JP" altLang="en-US" dirty="0" smtClean="0"/>
              <a:t>そのため，利用を想定しているオブジェクト数では現実的な時間で</a:t>
            </a:r>
            <a:endParaRPr kumimoji="1" lang="en-US" altLang="ja-JP" dirty="0" smtClean="0"/>
          </a:p>
          <a:p>
            <a:r>
              <a:rPr kumimoji="1" lang="ja-JP" altLang="en-US" dirty="0" smtClean="0"/>
              <a:t>オブジェクト生成関係を特定することができると考えました．</a:t>
            </a:r>
            <a:endParaRPr kumimoji="1" lang="en-US" altLang="ja-JP" dirty="0" smtClean="0"/>
          </a:p>
          <a:p>
            <a:r>
              <a:rPr kumimoji="1" lang="ja-JP" altLang="en-US" dirty="0" smtClean="0"/>
              <a:t>また，集約の効果をみると頂点数を平均</a:t>
            </a:r>
            <a:r>
              <a:rPr kumimoji="1" lang="en-US" altLang="ja-JP" dirty="0" smtClean="0"/>
              <a:t>18%</a:t>
            </a:r>
            <a:r>
              <a:rPr kumimoji="1" lang="ja-JP" altLang="en-US" dirty="0" smtClean="0"/>
              <a:t>に削減できていることから</a:t>
            </a:r>
            <a:endParaRPr kumimoji="1" lang="en-US" altLang="ja-JP" dirty="0" smtClean="0"/>
          </a:p>
          <a:p>
            <a:r>
              <a:rPr kumimoji="1" lang="ja-JP" altLang="en-US" dirty="0" smtClean="0"/>
              <a:t>集約はグラフのサイズの削減に有効と考えました．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14</a:t>
            </a:fld>
            <a:endParaRPr kumimoji="1"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まとめです．</a:t>
            </a:r>
            <a:endParaRPr kumimoji="1" lang="en-US" altLang="ja-JP" dirty="0" smtClean="0"/>
          </a:p>
          <a:p>
            <a:r>
              <a:rPr kumimoji="1" lang="ja-JP" altLang="en-US" dirty="0" smtClean="0"/>
              <a:t>本研究ではオブジェクトがどのように生成されたかを調べる作業を支援するため，</a:t>
            </a:r>
            <a:endParaRPr kumimoji="1" lang="en-US" altLang="ja-JP" dirty="0" smtClean="0"/>
          </a:p>
          <a:p>
            <a:r>
              <a:rPr kumimoji="1" lang="ja-JP" altLang="en-US" dirty="0" smtClean="0"/>
              <a:t>オブジェクト生成関係を特定し，有向グラフとして可視化する手法を提案しました．</a:t>
            </a:r>
            <a:endParaRPr kumimoji="1" lang="en-US" altLang="ja-JP" dirty="0" smtClean="0"/>
          </a:p>
          <a:p>
            <a:r>
              <a:rPr kumimoji="1" lang="ja-JP" altLang="en-US" dirty="0" smtClean="0"/>
              <a:t>提案手法をツールとして実装し，ケーススタディを実施しました．</a:t>
            </a:r>
            <a:endParaRPr kumimoji="1" lang="en-US" altLang="ja-JP" dirty="0" smtClean="0"/>
          </a:p>
          <a:p>
            <a:r>
              <a:rPr kumimoji="1" lang="ja-JP" altLang="en-US" dirty="0" smtClean="0"/>
              <a:t>ケーススタディではシナリオを分析する際の実例を示したほか，</a:t>
            </a:r>
            <a:endParaRPr kumimoji="1" lang="en-US" altLang="ja-JP" dirty="0" smtClean="0"/>
          </a:p>
          <a:p>
            <a:r>
              <a:rPr kumimoji="1" lang="ja-JP" altLang="en-US" dirty="0" smtClean="0"/>
              <a:t>メソッドのテストに必要なオブジェクトの生成し，その結果，</a:t>
            </a:r>
            <a:endParaRPr kumimoji="1" lang="en-US" altLang="ja-JP" dirty="0" smtClean="0"/>
          </a:p>
          <a:p>
            <a:r>
              <a:rPr kumimoji="1" lang="ja-JP" altLang="en-US" dirty="0" smtClean="0"/>
              <a:t>本手法を提示内容を読解することで</a:t>
            </a:r>
            <a:r>
              <a:rPr kumimoji="1" lang="en-US" altLang="ja-JP" dirty="0" smtClean="0"/>
              <a:t>61</a:t>
            </a:r>
            <a:r>
              <a:rPr kumimoji="1" lang="ja-JP" altLang="en-US" dirty="0" smtClean="0"/>
              <a:t>メソッド中</a:t>
            </a:r>
            <a:r>
              <a:rPr kumimoji="1" lang="en-US" altLang="ja-JP" dirty="0" smtClean="0"/>
              <a:t>46</a:t>
            </a:r>
            <a:r>
              <a:rPr kumimoji="1" lang="ja-JP" altLang="en-US" dirty="0" smtClean="0"/>
              <a:t>メソッドのテストに</a:t>
            </a:r>
            <a:endParaRPr kumimoji="1" lang="en-US" altLang="ja-JP" dirty="0" smtClean="0"/>
          </a:p>
          <a:p>
            <a:r>
              <a:rPr kumimoji="1" lang="ja-JP" altLang="en-US" dirty="0" smtClean="0"/>
              <a:t>必要なオブジェクトを生成できました．</a:t>
            </a:r>
            <a:endParaRPr kumimoji="1" lang="en-US" altLang="ja-JP" dirty="0" smtClean="0"/>
          </a:p>
          <a:p>
            <a:r>
              <a:rPr kumimoji="1" lang="ja-JP" altLang="en-US" dirty="0" smtClean="0"/>
              <a:t>また，オブジェクト生成関係の特定時間と集約の効果を調査し，</a:t>
            </a:r>
            <a:endParaRPr kumimoji="1" lang="en-US" altLang="ja-JP" dirty="0" smtClean="0"/>
          </a:p>
          <a:p>
            <a:r>
              <a:rPr kumimoji="1" lang="ja-JP" altLang="en-US" dirty="0" smtClean="0"/>
              <a:t>その結果，利用することを想定しているオブジェクト数で</a:t>
            </a:r>
            <a:r>
              <a:rPr kumimoji="1" lang="ja-JP" altLang="en-US" dirty="0" smtClean="0"/>
              <a:t>は現実的</a:t>
            </a:r>
            <a:r>
              <a:rPr kumimoji="1" lang="ja-JP" altLang="en-US" dirty="0" smtClean="0"/>
              <a:t>な時間で</a:t>
            </a:r>
            <a:endParaRPr kumimoji="1" lang="en-US" altLang="ja-JP" dirty="0" smtClean="0"/>
          </a:p>
          <a:p>
            <a:r>
              <a:rPr kumimoji="1" lang="ja-JP" altLang="en-US" dirty="0" smtClean="0"/>
              <a:t>オブジェクト生成関係の特定が可能であり，</a:t>
            </a:r>
            <a:endParaRPr kumimoji="1" lang="en-US" altLang="ja-JP" dirty="0" smtClean="0"/>
          </a:p>
          <a:p>
            <a:r>
              <a:rPr kumimoji="1" lang="ja-JP" altLang="en-US" dirty="0" smtClean="0"/>
              <a:t>集約はグラフのサイズを削減するために有効だと分かりました．</a:t>
            </a:r>
            <a:endParaRPr kumimoji="1" lang="en-US" altLang="ja-JP" dirty="0" smtClean="0"/>
          </a:p>
          <a:p>
            <a:endParaRPr kumimoji="1" lang="en-US" altLang="ja-JP" dirty="0" smtClean="0"/>
          </a:p>
          <a:p>
            <a:r>
              <a:rPr kumimoji="1" lang="ja-JP" altLang="en-US" dirty="0" smtClean="0"/>
              <a:t>以上です．ご清聴ありがとうございました．</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15</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本研究の背景について説明します．</a:t>
            </a:r>
            <a:endParaRPr kumimoji="1" lang="en-US" altLang="ja-JP" dirty="0" smtClean="0"/>
          </a:p>
          <a:p>
            <a:r>
              <a:rPr kumimoji="1" lang="ja-JP" altLang="en-US" dirty="0" smtClean="0"/>
              <a:t>ソフトウェアのデバッグや保守作業ではプログラム理解が重要となります．</a:t>
            </a:r>
            <a:endParaRPr kumimoji="1" lang="en-US" altLang="ja-JP" dirty="0" smtClean="0"/>
          </a:p>
          <a:p>
            <a:r>
              <a:rPr kumimoji="1" lang="ja-JP" altLang="en-US" dirty="0" smtClean="0"/>
              <a:t>開発者がプログラムを理解する際にはプログラム全体を理解するのではなく，</a:t>
            </a:r>
            <a:endParaRPr kumimoji="1" lang="en-US" altLang="ja-JP" dirty="0" smtClean="0"/>
          </a:p>
          <a:p>
            <a:r>
              <a:rPr kumimoji="1" lang="ja-JP" altLang="en-US" dirty="0" smtClean="0"/>
              <a:t>プログラム中の</a:t>
            </a:r>
            <a:r>
              <a:rPr kumimoji="1" lang="en-US" altLang="ja-JP" dirty="0" smtClean="0"/>
              <a:t>1</a:t>
            </a:r>
            <a:r>
              <a:rPr kumimoji="1" lang="ja-JP" altLang="en-US" dirty="0" smtClean="0"/>
              <a:t>つの処理などプログラムの特定の部分に絞って理解を行います．</a:t>
            </a:r>
            <a:endParaRPr kumimoji="1" lang="en-US" altLang="ja-JP" dirty="0" smtClean="0"/>
          </a:p>
          <a:p>
            <a:r>
              <a:rPr kumimoji="1" lang="ja-JP" altLang="en-US" dirty="0" smtClean="0"/>
              <a:t>プログラムが</a:t>
            </a:r>
            <a:r>
              <a:rPr kumimoji="1" lang="en-US" altLang="ja-JP" dirty="0" smtClean="0"/>
              <a:t>1</a:t>
            </a:r>
            <a:r>
              <a:rPr kumimoji="1" lang="ja-JP" altLang="en-US" dirty="0" smtClean="0"/>
              <a:t>つの処理を実行するとき，中間データを表す</a:t>
            </a:r>
            <a:endParaRPr kumimoji="1" lang="en-US" altLang="ja-JP" dirty="0" smtClean="0"/>
          </a:p>
          <a:p>
            <a:r>
              <a:rPr kumimoji="1" lang="ja-JP" altLang="en-US" dirty="0" smtClean="0"/>
              <a:t>一時オブジェクトを多数生成します．</a:t>
            </a:r>
            <a:endParaRPr kumimoji="1" lang="en-US" altLang="ja-JP" dirty="0" smtClean="0"/>
          </a:p>
          <a:p>
            <a:r>
              <a:rPr kumimoji="1" lang="ja-JP" altLang="en-US" dirty="0" smtClean="0"/>
              <a:t>中間データを表すオブジェクトに格納されたデータを知ることは，</a:t>
            </a:r>
            <a:endParaRPr kumimoji="1" lang="en-US" altLang="ja-JP" dirty="0" smtClean="0"/>
          </a:p>
          <a:p>
            <a:r>
              <a:rPr kumimoji="1" lang="ja-JP" altLang="en-US" dirty="0" smtClean="0"/>
              <a:t>その処理の内容を理解する上で有用です．</a:t>
            </a:r>
            <a:endParaRPr kumimoji="1" lang="en-US" altLang="ja-JP" dirty="0" smtClean="0"/>
          </a:p>
          <a:p>
            <a:r>
              <a:rPr kumimoji="1" lang="ja-JP" altLang="en-US" dirty="0" smtClean="0"/>
              <a:t>そこで，本研究ではオブジェクトが生成された手順を知ることで</a:t>
            </a:r>
            <a:endParaRPr kumimoji="1" lang="en-US" altLang="ja-JP" dirty="0" smtClean="0"/>
          </a:p>
          <a:p>
            <a:r>
              <a:rPr kumimoji="1" lang="ja-JP" altLang="en-US" dirty="0" smtClean="0"/>
              <a:t>オブジェクトに格納されたデータを知ることができると考えました．</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2</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オブジェクトを生成するには</a:t>
            </a:r>
            <a:endParaRPr kumimoji="1" lang="en-US" altLang="ja-JP" dirty="0" smtClean="0"/>
          </a:p>
          <a:p>
            <a:r>
              <a:rPr kumimoji="1" lang="ja-JP" altLang="en-US" dirty="0" smtClean="0"/>
              <a:t>コンストラクタによる初期化を実行するだけでなく，</a:t>
            </a:r>
            <a:endParaRPr kumimoji="1" lang="en-US" altLang="ja-JP" dirty="0" smtClean="0"/>
          </a:p>
          <a:p>
            <a:r>
              <a:rPr kumimoji="1" lang="ja-JP" altLang="en-US" dirty="0" smtClean="0"/>
              <a:t>適切なデータ</a:t>
            </a:r>
            <a:r>
              <a:rPr kumimoji="1" lang="ja-JP" altLang="en-US" smtClean="0"/>
              <a:t>を格納するため</a:t>
            </a:r>
            <a:r>
              <a:rPr kumimoji="1" lang="ja-JP" altLang="en-US" dirty="0" smtClean="0"/>
              <a:t>の一連の処理を行う場合があります．</a:t>
            </a:r>
            <a:endParaRPr kumimoji="1" lang="en-US" altLang="ja-JP" dirty="0" smtClean="0"/>
          </a:p>
          <a:p>
            <a:r>
              <a:rPr kumimoji="1" lang="ja-JP" altLang="en-US" dirty="0" smtClean="0"/>
              <a:t>たとえば，予定のリストを表すオブジェクトを生成する場合は</a:t>
            </a:r>
            <a:endParaRPr kumimoji="1" lang="en-US" altLang="ja-JP" dirty="0" smtClean="0"/>
          </a:p>
          <a:p>
            <a:r>
              <a:rPr kumimoji="1" lang="ja-JP" altLang="en-US" dirty="0" smtClean="0"/>
              <a:t>空のリストを生成し，各予定データを表すオブジェクトを生成して</a:t>
            </a:r>
            <a:endParaRPr kumimoji="1" lang="en-US" altLang="ja-JP" dirty="0" smtClean="0"/>
          </a:p>
          <a:p>
            <a:r>
              <a:rPr kumimoji="1" lang="ja-JP" altLang="en-US" dirty="0" smtClean="0"/>
              <a:t>リストに追加する必要があります．</a:t>
            </a:r>
            <a:endParaRPr kumimoji="1" lang="en-US" altLang="ja-JP" dirty="0" smtClean="0"/>
          </a:p>
          <a:p>
            <a:r>
              <a:rPr kumimoji="1" lang="ja-JP" altLang="en-US" dirty="0" smtClean="0"/>
              <a:t>そのため，この予定のリストを表すオブジェクトの生成手順を理解するには</a:t>
            </a:r>
            <a:endParaRPr kumimoji="1" lang="en-US" altLang="ja-JP" dirty="0" smtClean="0"/>
          </a:p>
          <a:p>
            <a:r>
              <a:rPr kumimoji="1" lang="ja-JP" altLang="en-US" dirty="0" smtClean="0"/>
              <a:t>各予定データを表すオブジェクトがどのように生成され，</a:t>
            </a:r>
            <a:endParaRPr kumimoji="1" lang="en-US" altLang="ja-JP" dirty="0" smtClean="0"/>
          </a:p>
          <a:p>
            <a:r>
              <a:rPr kumimoji="1" lang="ja-JP" altLang="en-US" dirty="0" smtClean="0"/>
              <a:t>いつリストに追加されたかを知る必要があります．</a:t>
            </a:r>
            <a:endParaRPr kumimoji="1" lang="en-US" altLang="ja-JP" dirty="0" smtClean="0"/>
          </a:p>
          <a:p>
            <a:r>
              <a:rPr kumimoji="1" lang="ja-JP" altLang="en-US" dirty="0" smtClean="0"/>
              <a:t>しかし，オブジェクト指向では実行の流れが実行時に動的に決まる場合があるため，</a:t>
            </a:r>
            <a:endParaRPr kumimoji="1" lang="en-US" altLang="ja-JP" dirty="0" smtClean="0"/>
          </a:p>
          <a:p>
            <a:r>
              <a:rPr kumimoji="1" lang="ja-JP" altLang="en-US" dirty="0" smtClean="0"/>
              <a:t>ソースコードからオブジェクトの生成手順を理解することは困難です．</a:t>
            </a:r>
            <a:endParaRPr kumimoji="1" lang="ja-JP" altLang="en-US" dirty="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3</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そこで，本研究では解析対象のプログラムを実行することにより記録した</a:t>
            </a:r>
            <a:endParaRPr kumimoji="1" lang="en-US" altLang="ja-JP" dirty="0" smtClean="0"/>
          </a:p>
          <a:p>
            <a:r>
              <a:rPr kumimoji="1" lang="ja-JP" altLang="en-US" dirty="0" smtClean="0"/>
              <a:t>実行履歴を解析することでオブジェクト生成関係を特定し，</a:t>
            </a:r>
            <a:endParaRPr kumimoji="1" lang="en-US" altLang="ja-JP" dirty="0" smtClean="0"/>
          </a:p>
          <a:p>
            <a:r>
              <a:rPr kumimoji="1" lang="ja-JP" altLang="en-US" dirty="0" smtClean="0"/>
              <a:t>グラフとして可視化する手法を提案します．</a:t>
            </a:r>
            <a:endParaRPr kumimoji="1" lang="en-US" altLang="ja-JP" dirty="0" smtClean="0"/>
          </a:p>
          <a:p>
            <a:r>
              <a:rPr kumimoji="1" lang="ja-JP" altLang="en-US" dirty="0" smtClean="0"/>
              <a:t>本手法を用いることでオブジェクトがどのように</a:t>
            </a:r>
            <a:endParaRPr kumimoji="1" lang="en-US" altLang="ja-JP" dirty="0" smtClean="0"/>
          </a:p>
          <a:p>
            <a:r>
              <a:rPr kumimoji="1" lang="ja-JP" altLang="en-US" dirty="0" smtClean="0"/>
              <a:t>生成されたかを調べる作業を支援します．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4</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実行履歴とは，</a:t>
            </a:r>
            <a:endParaRPr kumimoji="1" lang="en-US" altLang="ja-JP" dirty="0" smtClean="0"/>
          </a:p>
          <a:p>
            <a:r>
              <a:rPr kumimoji="1" lang="ja-JP" altLang="en-US" dirty="0" smtClean="0"/>
              <a:t>プログラム実行中に発生したイベントを記録したもので，</a:t>
            </a:r>
            <a:endParaRPr kumimoji="1" lang="en-US" altLang="ja-JP" dirty="0" smtClean="0"/>
          </a:p>
          <a:p>
            <a:r>
              <a:rPr kumimoji="1" lang="ja-JP" altLang="en-US" dirty="0" smtClean="0"/>
              <a:t>実行順に並んだイベント列を表します．</a:t>
            </a:r>
            <a:endParaRPr kumimoji="1" lang="en-US" altLang="ja-JP" dirty="0" smtClean="0"/>
          </a:p>
          <a:p>
            <a:r>
              <a:rPr kumimoji="1" lang="ja-JP" altLang="en-US" dirty="0" smtClean="0"/>
              <a:t>本手法で用いる実行履歴は</a:t>
            </a:r>
            <a:endParaRPr kumimoji="1" lang="en-US" altLang="ja-JP" dirty="0" smtClean="0"/>
          </a:p>
          <a:p>
            <a:r>
              <a:rPr kumimoji="1" lang="ja-JP" altLang="en-US" dirty="0" smtClean="0"/>
              <a:t>コンストラクタ呼び出し，メソッド呼び出し，</a:t>
            </a:r>
            <a:endParaRPr kumimoji="1" lang="en-US" altLang="ja-JP" dirty="0" smtClean="0"/>
          </a:p>
          <a:p>
            <a:r>
              <a:rPr kumimoji="1" lang="ja-JP" altLang="en-US" dirty="0" smtClean="0"/>
              <a:t>フィールドアクセス，配列アクセスのイベントにより構成されます．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5</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オブジェクト生成関係の特定は実行履歴中のイベントを解析することで行います．</a:t>
            </a:r>
            <a:endParaRPr kumimoji="1" lang="en-US" altLang="ja-JP" dirty="0" smtClean="0"/>
          </a:p>
          <a:p>
            <a:r>
              <a:rPr kumimoji="1" lang="ja-JP" altLang="en-US" dirty="0" smtClean="0"/>
              <a:t>特定した生成関係はオブジェクトを頂点，オブジェクト生成関係を辺とする</a:t>
            </a:r>
            <a:endParaRPr kumimoji="1" lang="en-US" altLang="ja-JP" dirty="0" smtClean="0"/>
          </a:p>
          <a:p>
            <a:r>
              <a:rPr kumimoji="1" lang="ja-JP" altLang="en-US" dirty="0" smtClean="0"/>
              <a:t>有向グラフとして表示します．</a:t>
            </a:r>
            <a:endParaRPr kumimoji="1" lang="en-US" altLang="ja-JP" dirty="0" smtClean="0"/>
          </a:p>
          <a:p>
            <a:r>
              <a:rPr kumimoji="1" lang="ja-JP" altLang="en-US" dirty="0" smtClean="0"/>
              <a:t>本手法ではオブジェクト生成関係として</a:t>
            </a:r>
            <a:endParaRPr kumimoji="1" lang="en-US" altLang="ja-JP" dirty="0" smtClean="0"/>
          </a:p>
          <a:p>
            <a:r>
              <a:rPr kumimoji="1" lang="en-US" altLang="ja-JP" dirty="0" smtClean="0"/>
              <a:t>TRIGGER</a:t>
            </a:r>
            <a:r>
              <a:rPr kumimoji="1" lang="ja-JP" altLang="en-US" dirty="0" smtClean="0"/>
              <a:t>と</a:t>
            </a:r>
            <a:r>
              <a:rPr kumimoji="1" lang="en-US" altLang="ja-JP" dirty="0" smtClean="0"/>
              <a:t>BASE</a:t>
            </a:r>
            <a:r>
              <a:rPr kumimoji="1" lang="ja-JP" altLang="en-US" dirty="0" smtClean="0"/>
              <a:t>を定義しています．</a:t>
            </a:r>
            <a:endParaRPr kumimoji="1" lang="en-US" altLang="ja-JP" dirty="0" smtClean="0"/>
          </a:p>
          <a:p>
            <a:r>
              <a:rPr kumimoji="1" lang="en-US" altLang="ja-JP" dirty="0" smtClean="0"/>
              <a:t>TRIGGER</a:t>
            </a:r>
            <a:r>
              <a:rPr kumimoji="1" lang="ja-JP" altLang="en-US" dirty="0" smtClean="0"/>
              <a:t>はオブジェクトを構築することを表し，</a:t>
            </a:r>
            <a:endParaRPr kumimoji="1" lang="en-US" altLang="ja-JP" dirty="0" smtClean="0"/>
          </a:p>
          <a:p>
            <a:r>
              <a:rPr kumimoji="1" lang="en-US" altLang="ja-JP" dirty="0" smtClean="0"/>
              <a:t>BASE</a:t>
            </a:r>
            <a:r>
              <a:rPr kumimoji="1" lang="ja-JP" altLang="en-US" dirty="0" smtClean="0"/>
              <a:t>はオブジェクトの生成に利用されることを表します．</a:t>
            </a:r>
            <a:endParaRPr kumimoji="1" lang="en-US" altLang="ja-JP" dirty="0" smtClean="0"/>
          </a:p>
          <a:p>
            <a:r>
              <a:rPr kumimoji="1" lang="ja-JP" altLang="en-US" dirty="0" smtClean="0"/>
              <a:t>オブジェクト生成関係を特定するためのルールを</a:t>
            </a:r>
            <a:endParaRPr kumimoji="1" lang="en-US" altLang="ja-JP" dirty="0" smtClean="0"/>
          </a:p>
          <a:p>
            <a:r>
              <a:rPr kumimoji="1" lang="en-US" altLang="ja-JP" dirty="0" smtClean="0"/>
              <a:t>TRIGGER</a:t>
            </a:r>
            <a:r>
              <a:rPr kumimoji="1" lang="ja-JP" altLang="en-US" dirty="0" smtClean="0"/>
              <a:t>に対して</a:t>
            </a:r>
            <a:r>
              <a:rPr kumimoji="1" lang="en-US" altLang="ja-JP" dirty="0" smtClean="0"/>
              <a:t>14</a:t>
            </a:r>
            <a:r>
              <a:rPr kumimoji="1" lang="ja-JP" altLang="en-US" dirty="0" err="1" smtClean="0"/>
              <a:t>，</a:t>
            </a:r>
            <a:endParaRPr kumimoji="1" lang="en-US" altLang="ja-JP" dirty="0" smtClean="0"/>
          </a:p>
          <a:p>
            <a:r>
              <a:rPr kumimoji="1" lang="en-US" altLang="ja-JP" dirty="0" smtClean="0"/>
              <a:t>BASE</a:t>
            </a:r>
            <a:r>
              <a:rPr kumimoji="1" lang="ja-JP" altLang="en-US" dirty="0" smtClean="0"/>
              <a:t>に対して</a:t>
            </a:r>
            <a:r>
              <a:rPr kumimoji="1" lang="en-US" altLang="ja-JP" dirty="0" smtClean="0"/>
              <a:t>10</a:t>
            </a:r>
            <a:r>
              <a:rPr kumimoji="1" lang="ja-JP" altLang="en-US" dirty="0" smtClean="0"/>
              <a:t>定義しました．</a:t>
            </a:r>
            <a:endParaRPr kumimoji="1" lang="en-US" altLang="ja-JP" dirty="0" smtClean="0"/>
          </a:p>
          <a:p>
            <a:r>
              <a:rPr kumimoji="1" lang="ja-JP" altLang="en-US" dirty="0" smtClean="0"/>
              <a:t>たとえば，コンストラクタが呼び出された場合に</a:t>
            </a:r>
            <a:endParaRPr kumimoji="1" lang="en-US" altLang="ja-JP" dirty="0" smtClean="0"/>
          </a:p>
          <a:p>
            <a:r>
              <a:rPr kumimoji="1" lang="ja-JP" altLang="en-US" dirty="0" smtClean="0"/>
              <a:t>呼び出し元のオブジェクトから呼び出し先のオブジェクトへの</a:t>
            </a:r>
            <a:endParaRPr kumimoji="1" lang="en-US" altLang="ja-JP" dirty="0" smtClean="0"/>
          </a:p>
          <a:p>
            <a:r>
              <a:rPr kumimoji="1" lang="en-US" altLang="ja-JP" dirty="0" smtClean="0"/>
              <a:t>TRIGGER</a:t>
            </a:r>
            <a:r>
              <a:rPr kumimoji="1" lang="ja-JP" altLang="en-US" dirty="0" smtClean="0"/>
              <a:t>を特定するものや</a:t>
            </a:r>
            <a:endParaRPr kumimoji="1" lang="en-US" altLang="ja-JP" dirty="0" smtClean="0"/>
          </a:p>
          <a:p>
            <a:r>
              <a:rPr kumimoji="1" lang="ja-JP" altLang="en-US" dirty="0" smtClean="0"/>
              <a:t>フィールドにオブジェクトを書き込んだ場合に</a:t>
            </a:r>
            <a:endParaRPr kumimoji="1" lang="en-US" altLang="ja-JP" dirty="0" smtClean="0"/>
          </a:p>
          <a:p>
            <a:r>
              <a:rPr kumimoji="1" lang="ja-JP" altLang="en-US" dirty="0" smtClean="0"/>
              <a:t>書き込まれたオブジェクトからフィールドを持つオブジェクトへの</a:t>
            </a:r>
            <a:endParaRPr kumimoji="1" lang="en-US" altLang="ja-JP" dirty="0" smtClean="0"/>
          </a:p>
          <a:p>
            <a:r>
              <a:rPr kumimoji="1" lang="en-US" altLang="ja-JP" dirty="0" smtClean="0"/>
              <a:t>BASE</a:t>
            </a:r>
            <a:r>
              <a:rPr kumimoji="1" lang="ja-JP" altLang="en-US" dirty="0" smtClean="0"/>
              <a:t>を特定するものなどがあります．</a:t>
            </a:r>
            <a:endParaRPr kumimoji="1" lang="en-US" altLang="ja-JP" dirty="0" smtClean="0"/>
          </a:p>
          <a:p>
            <a:r>
              <a:rPr kumimoji="1" lang="ja-JP" altLang="en-US" dirty="0" smtClean="0"/>
              <a:t>また，</a:t>
            </a:r>
            <a:r>
              <a:rPr kumimoji="1" lang="en-US" altLang="ja-JP" dirty="0" smtClean="0"/>
              <a:t>BASE</a:t>
            </a:r>
            <a:r>
              <a:rPr kumimoji="1" lang="ja-JP" altLang="en-US" dirty="0" smtClean="0"/>
              <a:t>を特定するために</a:t>
            </a:r>
            <a:endParaRPr kumimoji="1" lang="en-US" altLang="ja-JP" dirty="0" smtClean="0"/>
          </a:p>
          <a:p>
            <a:r>
              <a:rPr kumimoji="1" lang="ja-JP" altLang="en-US" dirty="0" smtClean="0"/>
              <a:t>オブジェクトの生成に関係するメソッドを特定しています．</a:t>
            </a:r>
            <a:endParaRPr kumimoji="1" lang="en-US" altLang="ja-JP" dirty="0" smtClean="0"/>
          </a:p>
          <a:p>
            <a:r>
              <a:rPr kumimoji="1" lang="ja-JP" altLang="en-US" dirty="0" smtClean="0"/>
              <a:t>本手法ではメソッド名はそのメソッドの目的を表していると考え，</a:t>
            </a:r>
            <a:endParaRPr kumimoji="1" lang="en-US" altLang="ja-JP" dirty="0" smtClean="0"/>
          </a:p>
          <a:p>
            <a:r>
              <a:rPr kumimoji="1" lang="ja-JP" altLang="en-US" dirty="0" smtClean="0"/>
              <a:t>この表に示す</a:t>
            </a:r>
            <a:r>
              <a:rPr kumimoji="1" lang="en-US" altLang="ja-JP" dirty="0" smtClean="0"/>
              <a:t>set</a:t>
            </a:r>
            <a:r>
              <a:rPr kumimoji="1" lang="ja-JP" altLang="en-US" dirty="0" smtClean="0"/>
              <a:t>や</a:t>
            </a:r>
            <a:r>
              <a:rPr kumimoji="1" lang="en-US" altLang="ja-JP" dirty="0" smtClean="0"/>
              <a:t>add</a:t>
            </a:r>
            <a:r>
              <a:rPr kumimoji="1" lang="ja-JP" altLang="en-US" dirty="0" smtClean="0"/>
              <a:t>などから始まるメソッド名を持つメソッドは</a:t>
            </a:r>
            <a:endParaRPr kumimoji="1" lang="en-US" altLang="ja-JP" dirty="0" smtClean="0"/>
          </a:p>
          <a:p>
            <a:r>
              <a:rPr kumimoji="1" lang="ja-JP" altLang="en-US" dirty="0" smtClean="0"/>
              <a:t>生成に関係していると判断しています．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ここでオブジェクト生成関係の特定例を示します．</a:t>
            </a:r>
            <a:endParaRPr kumimoji="1" lang="en-US" altLang="ja-JP" dirty="0" smtClean="0"/>
          </a:p>
          <a:p>
            <a:r>
              <a:rPr kumimoji="1" lang="en-US" altLang="ja-JP" dirty="0" smtClean="0"/>
              <a:t>Schedule</a:t>
            </a:r>
            <a:r>
              <a:rPr kumimoji="1" lang="ja-JP" altLang="en-US" dirty="0" smtClean="0"/>
              <a:t>オブジェクトが</a:t>
            </a:r>
            <a:r>
              <a:rPr kumimoji="1" lang="en-US" altLang="ja-JP" dirty="0" err="1" smtClean="0"/>
              <a:t>StringBuilder</a:t>
            </a:r>
            <a:r>
              <a:rPr kumimoji="1" lang="ja-JP" altLang="en-US" dirty="0" smtClean="0"/>
              <a:t>オブジェクトの</a:t>
            </a:r>
            <a:endParaRPr kumimoji="1" lang="en-US" altLang="ja-JP" dirty="0" smtClean="0"/>
          </a:p>
          <a:p>
            <a:r>
              <a:rPr kumimoji="1" lang="en-US" altLang="ja-JP" dirty="0" smtClean="0"/>
              <a:t>append</a:t>
            </a:r>
            <a:r>
              <a:rPr kumimoji="1" lang="ja-JP" altLang="en-US" dirty="0" smtClean="0"/>
              <a:t>メソッドを</a:t>
            </a:r>
            <a:r>
              <a:rPr kumimoji="1" lang="en-US" altLang="ja-JP" dirty="0" smtClean="0"/>
              <a:t>String</a:t>
            </a:r>
            <a:r>
              <a:rPr kumimoji="1" lang="ja-JP" altLang="en-US" dirty="0" smtClean="0"/>
              <a:t>オブジェクトを引数として呼び出す</a:t>
            </a:r>
            <a:endParaRPr kumimoji="1" lang="en-US" altLang="ja-JP" dirty="0" smtClean="0"/>
          </a:p>
          <a:p>
            <a:r>
              <a:rPr kumimoji="1" lang="ja-JP" altLang="en-US" dirty="0" smtClean="0"/>
              <a:t>イベントが記録されているとします．</a:t>
            </a:r>
            <a:endParaRPr kumimoji="1" lang="en-US" altLang="ja-JP" dirty="0" smtClean="0"/>
          </a:p>
          <a:p>
            <a:r>
              <a:rPr kumimoji="1" lang="ja-JP" altLang="en-US" dirty="0" smtClean="0"/>
              <a:t>このメソッド呼び出しの引数である</a:t>
            </a:r>
            <a:r>
              <a:rPr kumimoji="1" lang="en-US" altLang="ja-JP" dirty="0" smtClean="0"/>
              <a:t>String</a:t>
            </a:r>
            <a:r>
              <a:rPr kumimoji="1" lang="ja-JP" altLang="en-US" dirty="0" smtClean="0"/>
              <a:t>オブジェクトが未知のオブジェクト，</a:t>
            </a:r>
            <a:endParaRPr kumimoji="1" lang="en-US" altLang="ja-JP" dirty="0" smtClean="0"/>
          </a:p>
          <a:p>
            <a:r>
              <a:rPr kumimoji="1" lang="ja-JP" altLang="en-US" dirty="0" smtClean="0"/>
              <a:t>すなわち，このイベントよりも前に実行されるイベントで登場しないオブジェクトであった場合，</a:t>
            </a:r>
            <a:endParaRPr kumimoji="1" lang="en-US" altLang="ja-JP" dirty="0" smtClean="0"/>
          </a:p>
          <a:p>
            <a:r>
              <a:rPr kumimoji="1" lang="ja-JP" altLang="en-US" dirty="0" smtClean="0"/>
              <a:t>この</a:t>
            </a:r>
            <a:r>
              <a:rPr kumimoji="1" lang="en-US" altLang="ja-JP" dirty="0" smtClean="0"/>
              <a:t>String</a:t>
            </a:r>
            <a:r>
              <a:rPr kumimoji="1" lang="ja-JP" altLang="en-US" dirty="0" smtClean="0"/>
              <a:t>オブジェクトは呼び出し元である</a:t>
            </a:r>
            <a:r>
              <a:rPr kumimoji="1" lang="en-US" altLang="ja-JP" dirty="0" smtClean="0"/>
              <a:t>Schedule</a:t>
            </a:r>
            <a:r>
              <a:rPr kumimoji="1" lang="ja-JP" altLang="en-US" dirty="0" smtClean="0"/>
              <a:t>オブジェクトが</a:t>
            </a:r>
            <a:endParaRPr kumimoji="1" lang="en-US" altLang="ja-JP" dirty="0" smtClean="0"/>
          </a:p>
          <a:p>
            <a:r>
              <a:rPr kumimoji="1" lang="ja-JP" altLang="en-US" dirty="0" smtClean="0"/>
              <a:t>構築したと考え，</a:t>
            </a:r>
            <a:r>
              <a:rPr kumimoji="1" lang="en-US" altLang="ja-JP" dirty="0" smtClean="0"/>
              <a:t>Schedule</a:t>
            </a:r>
            <a:r>
              <a:rPr kumimoji="1" lang="ja-JP" altLang="en-US" dirty="0" smtClean="0"/>
              <a:t>オブジェクトと</a:t>
            </a:r>
            <a:r>
              <a:rPr kumimoji="1" lang="en-US" altLang="ja-JP" dirty="0" smtClean="0"/>
              <a:t>String</a:t>
            </a:r>
            <a:r>
              <a:rPr kumimoji="1" lang="ja-JP" altLang="en-US" dirty="0" smtClean="0"/>
              <a:t>オブジェクトの間に</a:t>
            </a:r>
            <a:r>
              <a:rPr kumimoji="1" lang="en-US" altLang="ja-JP" dirty="0" smtClean="0"/>
              <a:t>TRIGGER</a:t>
            </a:r>
            <a:r>
              <a:rPr kumimoji="1" lang="ja-JP" altLang="en-US" dirty="0" smtClean="0"/>
              <a:t>を特定します．</a:t>
            </a:r>
            <a:endParaRPr kumimoji="1" lang="en-US" altLang="ja-JP" dirty="0" smtClean="0"/>
          </a:p>
          <a:p>
            <a:r>
              <a:rPr kumimoji="1" lang="ja-JP" altLang="en-US" dirty="0" smtClean="0"/>
              <a:t>このイベントが実行している</a:t>
            </a:r>
            <a:r>
              <a:rPr kumimoji="1" lang="en-US" altLang="ja-JP" dirty="0" smtClean="0"/>
              <a:t>append</a:t>
            </a:r>
            <a:r>
              <a:rPr kumimoji="1" lang="ja-JP" altLang="en-US" dirty="0" smtClean="0"/>
              <a:t>メソッドは</a:t>
            </a:r>
            <a:endParaRPr kumimoji="1" lang="en-US" altLang="ja-JP" dirty="0" smtClean="0"/>
          </a:p>
          <a:p>
            <a:r>
              <a:rPr kumimoji="1" lang="ja-JP" altLang="en-US" dirty="0" smtClean="0"/>
              <a:t>先ほど説明した生成に関係するメソッドの</a:t>
            </a:r>
            <a:r>
              <a:rPr kumimoji="1" lang="en-US" altLang="ja-JP" dirty="0" smtClean="0"/>
              <a:t>1</a:t>
            </a:r>
            <a:r>
              <a:rPr kumimoji="1" lang="ja-JP" altLang="en-US" dirty="0" smtClean="0"/>
              <a:t>つです．</a:t>
            </a:r>
            <a:endParaRPr kumimoji="1" lang="en-US" altLang="ja-JP" dirty="0" smtClean="0"/>
          </a:p>
          <a:p>
            <a:r>
              <a:rPr kumimoji="1" lang="ja-JP" altLang="en-US" dirty="0" smtClean="0"/>
              <a:t>そのため，引数として渡される</a:t>
            </a:r>
            <a:r>
              <a:rPr kumimoji="1" lang="en-US" altLang="ja-JP" dirty="0" smtClean="0"/>
              <a:t>String</a:t>
            </a:r>
            <a:r>
              <a:rPr kumimoji="1" lang="ja-JP" altLang="en-US" dirty="0" smtClean="0"/>
              <a:t>オブジェクトは</a:t>
            </a:r>
            <a:r>
              <a:rPr kumimoji="1" lang="en-US" altLang="ja-JP" dirty="0" err="1" smtClean="0"/>
              <a:t>StringBuilder</a:t>
            </a:r>
            <a:r>
              <a:rPr kumimoji="1" lang="ja-JP" altLang="en-US" dirty="0" smtClean="0"/>
              <a:t>オブジェクトの生成に</a:t>
            </a:r>
            <a:endParaRPr kumimoji="1" lang="en-US" altLang="ja-JP" dirty="0" smtClean="0"/>
          </a:p>
          <a:p>
            <a:r>
              <a:rPr kumimoji="1" lang="ja-JP" altLang="en-US" dirty="0" smtClean="0"/>
              <a:t>利用されていると判断し，</a:t>
            </a:r>
            <a:r>
              <a:rPr kumimoji="1" lang="en-US" altLang="ja-JP" dirty="0" smtClean="0"/>
              <a:t>String</a:t>
            </a:r>
            <a:r>
              <a:rPr kumimoji="1" lang="ja-JP" altLang="en-US" dirty="0" smtClean="0"/>
              <a:t>オブジェクトと</a:t>
            </a:r>
            <a:r>
              <a:rPr kumimoji="1" lang="en-US" altLang="ja-JP" dirty="0" err="1" smtClean="0"/>
              <a:t>StringBuilder</a:t>
            </a:r>
            <a:r>
              <a:rPr kumimoji="1" lang="ja-JP" altLang="en-US" dirty="0" smtClean="0"/>
              <a:t>オブジェクトの間に</a:t>
            </a:r>
            <a:r>
              <a:rPr kumimoji="1" lang="en-US" altLang="ja-JP" dirty="0" smtClean="0"/>
              <a:t>BASE</a:t>
            </a:r>
            <a:r>
              <a:rPr kumimoji="1" lang="ja-JP" altLang="en-US" dirty="0" smtClean="0"/>
              <a:t>を特定します．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7</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特定したオブジェクト生成関係を表すグラフが巨大になった場合，</a:t>
            </a:r>
            <a:endParaRPr kumimoji="1" lang="en-US" altLang="ja-JP" dirty="0" smtClean="0"/>
          </a:p>
          <a:p>
            <a:r>
              <a:rPr kumimoji="1" lang="ja-JP" altLang="en-US" dirty="0" smtClean="0"/>
              <a:t>そのまま表示すると必要な情報を読み取ることが困難になります．</a:t>
            </a:r>
            <a:endParaRPr kumimoji="1" lang="en-US" altLang="ja-JP" dirty="0" smtClean="0"/>
          </a:p>
          <a:p>
            <a:r>
              <a:rPr kumimoji="1" lang="ja-JP" altLang="en-US" dirty="0" smtClean="0"/>
              <a:t>そのため，本手法ではグラフのサイズを削減するための機能を用意しています．</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8</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本手法では解析対象の区間を指定することができます．</a:t>
            </a:r>
            <a:endParaRPr kumimoji="1" lang="en-US" altLang="ja-JP" dirty="0" smtClean="0"/>
          </a:p>
          <a:p>
            <a:r>
              <a:rPr kumimoji="1" lang="ja-JP" altLang="en-US" dirty="0" smtClean="0"/>
              <a:t>これにより，区間内で実行された生成処理のみに注目できるほか，</a:t>
            </a:r>
            <a:endParaRPr kumimoji="1" lang="en-US" altLang="ja-JP" dirty="0" smtClean="0"/>
          </a:p>
          <a:p>
            <a:r>
              <a:rPr kumimoji="1" lang="ja-JP" altLang="en-US" dirty="0" smtClean="0"/>
              <a:t>区間の終了時点におけるオブジェクトの生成方法の理解に用いることができます．</a:t>
            </a:r>
            <a:endParaRPr kumimoji="1" lang="en-US" altLang="ja-JP" dirty="0" smtClean="0"/>
          </a:p>
          <a:p>
            <a:r>
              <a:rPr kumimoji="1" lang="ja-JP" altLang="en-US" dirty="0" smtClean="0"/>
              <a:t>また，グラフを集約し，グラフのサイズを縮小することができます．</a:t>
            </a:r>
            <a:endParaRPr kumimoji="1" lang="en-US" altLang="ja-JP" dirty="0" smtClean="0"/>
          </a:p>
          <a:p>
            <a:r>
              <a:rPr kumimoji="1" lang="ja-JP" altLang="en-US" dirty="0" smtClean="0"/>
              <a:t>集約する部分グラフは対応するオブジェクトのクラスが等しく，</a:t>
            </a:r>
            <a:endParaRPr kumimoji="1" lang="en-US" altLang="ja-JP" dirty="0" smtClean="0"/>
          </a:p>
          <a:p>
            <a:r>
              <a:rPr kumimoji="1" lang="ja-JP" altLang="en-US" dirty="0" smtClean="0"/>
              <a:t>対応するオブジェクト間の生成関係が等しいものです．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DFD6968-AF00-4F86-9AE4-231FB5591FB2}" type="slidenum">
              <a:rPr kumimoji="1" lang="ja-JP" altLang="en-US" smtClean="0"/>
              <a:pPr/>
              <a:t>9</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cstate="print"/>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ja-JP" altLang="en-US" dirty="0"/>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smtClean="0"/>
              <a:t>マスタ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dirty="0"/>
          </a:p>
        </p:txBody>
      </p:sp>
      <p:sp>
        <p:nvSpPr>
          <p:cNvPr id="3093" name="Text Box 21"/>
          <p:cNvSpPr txBox="1">
            <a:spLocks noChangeArrowheads="1"/>
          </p:cNvSpPr>
          <p:nvPr userDrawn="1"/>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dirty="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dirty="0"/>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&lt;#&gt;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&lt;#&gt;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&lt;#&gt;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&lt;#&gt;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&lt;#&gt;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&lt;#&gt;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p>
        </p:txBody>
      </p:sp>
      <p:sp>
        <p:nvSpPr>
          <p:cNvPr id="8" name="フッター プレースホルダ 7"/>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&lt;#&gt;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p>
        </p:txBody>
      </p:sp>
      <p:sp>
        <p:nvSpPr>
          <p:cNvPr id="4" name="フッター プレースホルダ 3"/>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&lt;#&gt;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p>
        </p:txBody>
      </p:sp>
      <p:sp>
        <p:nvSpPr>
          <p:cNvPr id="3" name="フッター プレースホルダ 2"/>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&lt;#&gt;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&lt;#&gt;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&lt;#&gt;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cstate="print"/>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cstate="print"/>
            <a:srcRect/>
            <a:stretch>
              <a:fillRect/>
            </a:stretch>
          </a:blipFill>
          <a:ln w="9525">
            <a:noFill/>
            <a:miter lim="800000"/>
            <a:headEnd/>
            <a:tailEnd/>
          </a:ln>
          <a:effectLst/>
        </p:spPr>
        <p:txBody>
          <a:bodyPr wrap="none" anchor="ctr"/>
          <a:lstStyle/>
          <a:p>
            <a:endParaRPr lang="ja-JP" altLang="en-US" dirty="0"/>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dirty="0"/>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ltLang="ja-JP" dirty="0"/>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dirty="0"/>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&lt;#&gt;</a:t>
            </a:fld>
            <a:endParaRPr lang="en-US" altLang="ja-JP" dirty="0"/>
          </a:p>
        </p:txBody>
      </p:sp>
      <p:sp>
        <p:nvSpPr>
          <p:cNvPr id="1048" name="Text Box 24"/>
          <p:cNvSpPr txBox="1">
            <a:spLocks noChangeArrowheads="1"/>
          </p:cNvSpPr>
          <p:nvPr/>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dirty="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4016" y="1484313"/>
            <a:ext cx="8748464" cy="1470025"/>
          </a:xfrm>
        </p:spPr>
        <p:txBody>
          <a:bodyPr/>
          <a:lstStyle/>
          <a:p>
            <a:r>
              <a:rPr kumimoji="1" lang="ja-JP" altLang="en-US" dirty="0" smtClean="0"/>
              <a:t>プログラム実行履歴を用いた</a:t>
            </a:r>
            <a:r>
              <a:rPr kumimoji="1" lang="en-US" altLang="ja-JP" dirty="0" smtClean="0"/>
              <a:t/>
            </a:r>
            <a:br>
              <a:rPr kumimoji="1" lang="en-US" altLang="ja-JP" dirty="0" smtClean="0"/>
            </a:br>
            <a:r>
              <a:rPr kumimoji="1" lang="ja-JP" altLang="en-US" dirty="0" smtClean="0"/>
              <a:t>オブジェクト</a:t>
            </a:r>
            <a:r>
              <a:rPr lang="ja-JP" altLang="en-US" dirty="0" smtClean="0"/>
              <a:t>生成関係の可視化手法</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井上研究室</a:t>
            </a:r>
            <a:endParaRPr kumimoji="1" lang="en-US" altLang="ja-JP" dirty="0" smtClean="0"/>
          </a:p>
          <a:p>
            <a:r>
              <a:rPr kumimoji="1" lang="ja-JP" altLang="en-US" dirty="0" smtClean="0"/>
              <a:t>中野 佑紀</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304" y="274638"/>
            <a:ext cx="8424168" cy="1143000"/>
          </a:xfrm>
        </p:spPr>
        <p:txBody>
          <a:bodyPr/>
          <a:lstStyle/>
          <a:p>
            <a:r>
              <a:rPr kumimoji="1" lang="ja-JP" altLang="en-US" dirty="0" smtClean="0"/>
              <a:t>グラフサイズの削減機能</a:t>
            </a:r>
            <a:r>
              <a:rPr kumimoji="1" lang="en-US" altLang="ja-JP" dirty="0" smtClean="0"/>
              <a:t>(2/2)</a:t>
            </a:r>
            <a:endParaRPr kumimoji="1" lang="ja-JP" altLang="en-US" dirty="0"/>
          </a:p>
        </p:txBody>
      </p:sp>
      <p:sp>
        <p:nvSpPr>
          <p:cNvPr id="3" name="コンテンツ プレースホルダ 2"/>
          <p:cNvSpPr>
            <a:spLocks noGrp="1"/>
          </p:cNvSpPr>
          <p:nvPr>
            <p:ph idx="1"/>
          </p:nvPr>
        </p:nvSpPr>
        <p:spPr>
          <a:xfrm>
            <a:off x="457200" y="1600200"/>
            <a:ext cx="8291264" cy="4853136"/>
          </a:xfrm>
        </p:spPr>
        <p:txBody>
          <a:bodyPr>
            <a:normAutofit/>
          </a:bodyPr>
          <a:lstStyle/>
          <a:p>
            <a:r>
              <a:rPr lang="ja-JP" altLang="en-US" dirty="0" smtClean="0"/>
              <a:t>指定したオブジェクトの生成に関係する部分</a:t>
            </a:r>
            <a:r>
              <a:rPr lang="en-US" altLang="ja-JP" dirty="0" smtClean="0"/>
              <a:t/>
            </a:r>
            <a:br>
              <a:rPr lang="en-US" altLang="ja-JP" dirty="0" smtClean="0"/>
            </a:br>
            <a:r>
              <a:rPr lang="ja-JP" altLang="en-US" dirty="0" smtClean="0"/>
              <a:t>のみを抽出</a:t>
            </a:r>
            <a:endParaRPr lang="en-US" altLang="ja-JP" dirty="0" smtClean="0"/>
          </a:p>
          <a:p>
            <a:pPr lvl="1"/>
            <a:r>
              <a:rPr lang="ja-JP" altLang="en-US" dirty="0" smtClean="0"/>
              <a:t>対象オブジェクトからグラフを探索</a:t>
            </a:r>
            <a:endParaRPr lang="en-US" altLang="ja-JP" dirty="0" smtClean="0"/>
          </a:p>
          <a:p>
            <a:pPr lvl="2"/>
            <a:r>
              <a:rPr lang="ja-JP" altLang="en-US" dirty="0" smtClean="0"/>
              <a:t>各生成関係を特定した際に用いたルールやイベントの実行順に基づき，グラフを探索</a:t>
            </a:r>
            <a:endParaRPr lang="en-US" altLang="ja-JP" dirty="0" smtClean="0"/>
          </a:p>
          <a:p>
            <a:pPr lvl="1"/>
            <a:r>
              <a:rPr lang="ja-JP" altLang="en-US" dirty="0" smtClean="0"/>
              <a:t>オプションの探索基準を追加することでサイズを調節可能</a:t>
            </a:r>
            <a:endParaRPr lang="en-US" altLang="ja-JP" dirty="0" smtClean="0"/>
          </a:p>
          <a:p>
            <a:pPr lvl="1">
              <a:buNone/>
            </a:pPr>
            <a:r>
              <a:rPr lang="ja-JP" altLang="en-US" dirty="0" smtClean="0"/>
              <a:t>　</a:t>
            </a:r>
            <a:endParaRPr lang="en-US" altLang="ja-JP" dirty="0" smtClean="0"/>
          </a:p>
          <a:p>
            <a:endParaRPr lang="en-US" altLang="ja-JP" dirty="0" smtClean="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10</a:t>
            </a:fld>
            <a:endParaRPr lang="en-US" altLang="ja-JP" dirty="0"/>
          </a:p>
        </p:txBody>
      </p:sp>
      <p:pic>
        <p:nvPicPr>
          <p:cNvPr id="23" name="図 22" descr="sub.emf"/>
          <p:cNvPicPr>
            <a:picLocks noChangeAspect="1"/>
          </p:cNvPicPr>
          <p:nvPr/>
        </p:nvPicPr>
        <p:blipFill>
          <a:blip r:embed="rId3" cstate="print"/>
          <a:stretch>
            <a:fillRect/>
          </a:stretch>
        </p:blipFill>
        <p:spPr>
          <a:xfrm>
            <a:off x="2987824" y="4653136"/>
            <a:ext cx="3744416" cy="191094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ケーススタディ</a:t>
            </a:r>
            <a:r>
              <a:rPr lang="en-US" altLang="ja-JP" dirty="0" smtClean="0"/>
              <a:t>1</a:t>
            </a:r>
            <a:endParaRPr kumimoji="1" lang="ja-JP" altLang="en-US" dirty="0"/>
          </a:p>
        </p:txBody>
      </p:sp>
      <p:sp>
        <p:nvSpPr>
          <p:cNvPr id="3" name="コンテンツ プレースホルダ 2"/>
          <p:cNvSpPr>
            <a:spLocks noGrp="1"/>
          </p:cNvSpPr>
          <p:nvPr>
            <p:ph idx="1"/>
          </p:nvPr>
        </p:nvSpPr>
        <p:spPr>
          <a:xfrm>
            <a:off x="457200" y="1600200"/>
            <a:ext cx="8229600" cy="4853136"/>
          </a:xfrm>
        </p:spPr>
        <p:txBody>
          <a:bodyPr>
            <a:normAutofit lnSpcReduction="10000"/>
          </a:bodyPr>
          <a:lstStyle/>
          <a:p>
            <a:r>
              <a:rPr kumimoji="1" lang="ja-JP" altLang="en-US" dirty="0" smtClean="0"/>
              <a:t>ライフゲームプログラムの</a:t>
            </a:r>
            <a:r>
              <a:rPr lang="ja-JP" altLang="en-US" dirty="0" smtClean="0"/>
              <a:t>シナリオの分析</a:t>
            </a:r>
            <a:r>
              <a:rPr kumimoji="1" lang="ja-JP" altLang="en-US" dirty="0" smtClean="0"/>
              <a:t>を実施</a:t>
            </a:r>
            <a:endParaRPr kumimoji="1" lang="en-US" altLang="ja-JP" dirty="0" smtClean="0"/>
          </a:p>
          <a:p>
            <a:pPr lvl="1"/>
            <a:r>
              <a:rPr lang="ja-JP" altLang="en-US" dirty="0" smtClean="0"/>
              <a:t>碁盤目状に並んだセルにより構成された盤面を表示</a:t>
            </a:r>
            <a:endParaRPr lang="en-US" altLang="ja-JP" dirty="0" smtClean="0"/>
          </a:p>
          <a:p>
            <a:pPr lvl="1"/>
            <a:r>
              <a:rPr lang="ja-JP" altLang="en-US" dirty="0" smtClean="0"/>
              <a:t>マウス操作でセルの状態を操作し，</a:t>
            </a:r>
            <a:r>
              <a:rPr lang="en-US" altLang="ja-JP" dirty="0" smtClean="0"/>
              <a:t/>
            </a:r>
            <a:br>
              <a:rPr lang="en-US" altLang="ja-JP" dirty="0" smtClean="0"/>
            </a:br>
            <a:r>
              <a:rPr lang="ja-JP" altLang="en-US" dirty="0" smtClean="0"/>
              <a:t>盤面の更新を実行</a:t>
            </a:r>
            <a:endParaRPr lang="en-US" altLang="ja-JP" dirty="0" smtClean="0"/>
          </a:p>
          <a:p>
            <a:r>
              <a:rPr lang="ja-JP" altLang="en-US" dirty="0" smtClean="0"/>
              <a:t>実行履歴記録時のシナリオ</a:t>
            </a:r>
            <a:endParaRPr lang="en-US" altLang="ja-JP" dirty="0" smtClean="0"/>
          </a:p>
          <a:p>
            <a:pPr lvl="1"/>
            <a:r>
              <a:rPr lang="ja-JP" altLang="en-US" dirty="0" smtClean="0"/>
              <a:t>起動</a:t>
            </a:r>
            <a:endParaRPr lang="en-US" altLang="ja-JP" dirty="0" smtClean="0"/>
          </a:p>
          <a:p>
            <a:pPr lvl="1"/>
            <a:r>
              <a:rPr lang="ja-JP" altLang="en-US" dirty="0" smtClean="0"/>
              <a:t>ファイルから盤面の状態を読み込み</a:t>
            </a:r>
            <a:endParaRPr lang="en-US" altLang="ja-JP" dirty="0" smtClean="0"/>
          </a:p>
          <a:p>
            <a:pPr lvl="1"/>
            <a:r>
              <a:rPr lang="ja-JP" altLang="en-US" dirty="0" smtClean="0"/>
              <a:t>終了</a:t>
            </a:r>
            <a:endParaRPr kumimoji="1" lang="en-US" altLang="ja-JP" dirty="0" smtClean="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11</a:t>
            </a:fld>
            <a:endParaRPr lang="en-US" altLang="ja-JP" dirty="0"/>
          </a:p>
        </p:txBody>
      </p:sp>
      <p:pic>
        <p:nvPicPr>
          <p:cNvPr id="1026" name="Picture 2"/>
          <p:cNvPicPr>
            <a:picLocks noChangeAspect="1" noChangeArrowheads="1"/>
          </p:cNvPicPr>
          <p:nvPr/>
        </p:nvPicPr>
        <p:blipFill>
          <a:blip r:embed="rId3" cstate="print"/>
          <a:srcRect/>
          <a:stretch>
            <a:fillRect/>
          </a:stretch>
        </p:blipFill>
        <p:spPr bwMode="auto">
          <a:xfrm>
            <a:off x="7020271" y="3429000"/>
            <a:ext cx="1879307" cy="2448272"/>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804248" y="3356992"/>
            <a:ext cx="2160240" cy="2626174"/>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6804248" y="3356992"/>
            <a:ext cx="2156892" cy="26221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ケーススタディ</a:t>
            </a:r>
            <a:r>
              <a:rPr kumimoji="1" lang="en-US" altLang="ja-JP" dirty="0" smtClean="0"/>
              <a:t>1</a:t>
            </a:r>
            <a:r>
              <a:rPr kumimoji="1" lang="ja-JP" altLang="en-US" dirty="0" smtClean="0"/>
              <a:t> </a:t>
            </a:r>
            <a:r>
              <a:rPr kumimoji="1" lang="en-US" altLang="ja-JP" dirty="0" smtClean="0"/>
              <a:t>: </a:t>
            </a:r>
            <a:r>
              <a:rPr kumimoji="1" lang="ja-JP" altLang="en-US" dirty="0" smtClean="0"/>
              <a:t>出力</a:t>
            </a:r>
            <a:endParaRPr kumimoji="1" lang="ja-JP" altLang="en-US" dirty="0"/>
          </a:p>
        </p:txBody>
      </p:sp>
      <p:sp>
        <p:nvSpPr>
          <p:cNvPr id="3" name="コンテンツ プレースホルダ 2"/>
          <p:cNvSpPr>
            <a:spLocks noGrp="1"/>
          </p:cNvSpPr>
          <p:nvPr>
            <p:ph idx="1"/>
          </p:nvPr>
        </p:nvSpPr>
        <p:spPr/>
        <p:txBody>
          <a:bodyPr>
            <a:normAutofit/>
          </a:bodyPr>
          <a:lstStyle/>
          <a:p>
            <a:endParaRPr kumimoji="1" lang="en-US" altLang="ja-JP" dirty="0" smtClean="0"/>
          </a:p>
          <a:p>
            <a:pPr>
              <a:buNone/>
            </a:pPr>
            <a:r>
              <a:rPr lang="ja-JP" altLang="en-US" dirty="0" smtClean="0"/>
              <a:t>　</a:t>
            </a:r>
            <a:endParaRPr kumimoji="1" lang="en-US" altLang="ja-JP" dirty="0" smtClean="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12</a:t>
            </a:fld>
            <a:endParaRPr lang="en-US" altLang="ja-JP" dirty="0"/>
          </a:p>
        </p:txBody>
      </p:sp>
      <p:pic>
        <p:nvPicPr>
          <p:cNvPr id="23" name="図 22" descr="graph.emf"/>
          <p:cNvPicPr>
            <a:picLocks noChangeAspect="1"/>
          </p:cNvPicPr>
          <p:nvPr/>
        </p:nvPicPr>
        <p:blipFill>
          <a:blip r:embed="rId3" cstate="print"/>
          <a:stretch>
            <a:fillRect/>
          </a:stretch>
        </p:blipFill>
        <p:spPr>
          <a:xfrm>
            <a:off x="360252" y="3068960"/>
            <a:ext cx="8783748" cy="2880320"/>
          </a:xfrm>
          <a:prstGeom prst="rect">
            <a:avLst/>
          </a:prstGeom>
        </p:spPr>
      </p:pic>
      <p:grpSp>
        <p:nvGrpSpPr>
          <p:cNvPr id="13" name="グループ化 12"/>
          <p:cNvGrpSpPr/>
          <p:nvPr/>
        </p:nvGrpSpPr>
        <p:grpSpPr>
          <a:xfrm>
            <a:off x="539552" y="1700808"/>
            <a:ext cx="2700337" cy="1152525"/>
            <a:chOff x="539552" y="1700808"/>
            <a:chExt cx="2700337" cy="1152525"/>
          </a:xfrm>
        </p:grpSpPr>
        <p:sp>
          <p:nvSpPr>
            <p:cNvPr id="11" name="四角形吹き出し 10"/>
            <p:cNvSpPr/>
            <p:nvPr/>
          </p:nvSpPr>
          <p:spPr>
            <a:xfrm>
              <a:off x="611560" y="1772816"/>
              <a:ext cx="2520280" cy="1008112"/>
            </a:xfrm>
            <a:prstGeom prst="wedgeRectCallout">
              <a:avLst>
                <a:gd name="adj1" fmla="val 29511"/>
                <a:gd name="adj2" fmla="val 2171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Picture 2"/>
            <p:cNvPicPr>
              <a:picLocks noChangeAspect="1" noChangeArrowheads="1"/>
            </p:cNvPicPr>
            <p:nvPr/>
          </p:nvPicPr>
          <p:blipFill>
            <a:blip r:embed="rId4" cstate="print"/>
            <a:srcRect/>
            <a:stretch>
              <a:fillRect/>
            </a:stretch>
          </p:blipFill>
          <p:spPr bwMode="auto">
            <a:xfrm>
              <a:off x="539552" y="1700808"/>
              <a:ext cx="2700337" cy="1152525"/>
            </a:xfrm>
            <a:prstGeom prst="rect">
              <a:avLst/>
            </a:prstGeom>
            <a:noFill/>
            <a:ln w="9525">
              <a:noFill/>
              <a:miter lim="800000"/>
              <a:headEnd/>
              <a:tailEnd/>
            </a:ln>
          </p:spPr>
        </p:pic>
        <p:sp>
          <p:nvSpPr>
            <p:cNvPr id="12" name="正方形/長方形 11"/>
            <p:cNvSpPr/>
            <p:nvPr/>
          </p:nvSpPr>
          <p:spPr>
            <a:xfrm>
              <a:off x="1259632" y="2204864"/>
              <a:ext cx="1944216" cy="64807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テキスト ボックス 9"/>
          <p:cNvSpPr txBox="1"/>
          <p:nvPr/>
        </p:nvSpPr>
        <p:spPr>
          <a:xfrm>
            <a:off x="3275856" y="1844824"/>
            <a:ext cx="3275256" cy="923330"/>
          </a:xfrm>
          <a:prstGeom prst="rect">
            <a:avLst/>
          </a:prstGeom>
          <a:noFill/>
        </p:spPr>
        <p:txBody>
          <a:bodyPr wrap="none" rtlCol="0">
            <a:spAutoFit/>
          </a:bodyPr>
          <a:lstStyle/>
          <a:p>
            <a:r>
              <a:rPr lang="en-US" altLang="ja-JP" dirty="0" err="1" smtClean="0">
                <a:solidFill>
                  <a:srgbClr val="FF0000"/>
                </a:solidFill>
              </a:rPr>
              <a:t>CellIO</a:t>
            </a:r>
            <a:r>
              <a:rPr lang="ja-JP" altLang="en-US" dirty="0" smtClean="0">
                <a:solidFill>
                  <a:srgbClr val="FF0000"/>
                </a:solidFill>
              </a:rPr>
              <a:t>が</a:t>
            </a:r>
            <a:r>
              <a:rPr lang="en-US" altLang="ja-JP" dirty="0" err="1" smtClean="0">
                <a:solidFill>
                  <a:srgbClr val="FF0000"/>
                </a:solidFill>
              </a:rPr>
              <a:t>RandomAccessFile</a:t>
            </a:r>
            <a:r>
              <a:rPr lang="ja-JP" altLang="en-US" dirty="0" smtClean="0">
                <a:solidFill>
                  <a:srgbClr val="FF0000"/>
                </a:solidFill>
              </a:rPr>
              <a:t>の</a:t>
            </a:r>
            <a:endParaRPr lang="en-US" altLang="ja-JP" dirty="0" smtClean="0">
              <a:solidFill>
                <a:srgbClr val="FF0000"/>
              </a:solidFill>
            </a:endParaRPr>
          </a:p>
          <a:p>
            <a:r>
              <a:rPr kumimoji="1" lang="en-US" altLang="ja-JP" dirty="0" err="1" smtClean="0">
                <a:solidFill>
                  <a:srgbClr val="FF0000"/>
                </a:solidFill>
              </a:rPr>
              <a:t>readLine</a:t>
            </a:r>
            <a:r>
              <a:rPr kumimoji="1" lang="ja-JP" altLang="en-US" dirty="0" smtClean="0">
                <a:solidFill>
                  <a:srgbClr val="FF0000"/>
                </a:solidFill>
              </a:rPr>
              <a:t>を用いて</a:t>
            </a:r>
            <a:endParaRPr kumimoji="1" lang="en-US" altLang="ja-JP" dirty="0" smtClean="0">
              <a:solidFill>
                <a:srgbClr val="FF0000"/>
              </a:solidFill>
            </a:endParaRPr>
          </a:p>
          <a:p>
            <a:r>
              <a:rPr lang="ja-JP" altLang="en-US" dirty="0" smtClean="0">
                <a:solidFill>
                  <a:srgbClr val="FF0000"/>
                </a:solidFill>
              </a:rPr>
              <a:t>盤面の状態を表す</a:t>
            </a:r>
            <a:r>
              <a:rPr lang="en-US" altLang="ja-JP" dirty="0" smtClean="0">
                <a:solidFill>
                  <a:srgbClr val="FF0000"/>
                </a:solidFill>
              </a:rPr>
              <a:t>String</a:t>
            </a:r>
            <a:r>
              <a:rPr lang="ja-JP" altLang="en-US" dirty="0" smtClean="0">
                <a:solidFill>
                  <a:srgbClr val="FF0000"/>
                </a:solidFill>
              </a:rPr>
              <a:t>を取得</a:t>
            </a:r>
            <a:endParaRPr kumimoji="1" lang="ja-JP"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ケーススタディ</a:t>
            </a:r>
            <a:r>
              <a:rPr kumimoji="1" lang="en-US" altLang="ja-JP" dirty="0" smtClean="0"/>
              <a:t>2</a:t>
            </a:r>
            <a:endParaRPr kumimoji="1" lang="ja-JP" altLang="en-US" dirty="0"/>
          </a:p>
        </p:txBody>
      </p:sp>
      <p:sp>
        <p:nvSpPr>
          <p:cNvPr id="3" name="コンテンツ プレースホルダ 2"/>
          <p:cNvSpPr>
            <a:spLocks noGrp="1"/>
          </p:cNvSpPr>
          <p:nvPr>
            <p:ph idx="1"/>
          </p:nvPr>
        </p:nvSpPr>
        <p:spPr>
          <a:xfrm>
            <a:off x="395536" y="1600200"/>
            <a:ext cx="8352928" cy="4781128"/>
          </a:xfrm>
        </p:spPr>
        <p:txBody>
          <a:bodyPr>
            <a:normAutofit lnSpcReduction="10000"/>
          </a:bodyPr>
          <a:lstStyle/>
          <a:p>
            <a:r>
              <a:rPr lang="ja-JP" altLang="en-US" dirty="0" smtClean="0"/>
              <a:t>メソッドのテスト用オブジェクトを生成</a:t>
            </a:r>
            <a:endParaRPr lang="en-US" altLang="ja-JP" dirty="0" smtClean="0"/>
          </a:p>
          <a:p>
            <a:pPr lvl="1"/>
            <a:r>
              <a:rPr lang="ja-JP" altLang="en-US" dirty="0" smtClean="0"/>
              <a:t>対象 </a:t>
            </a:r>
            <a:r>
              <a:rPr lang="en-US" altLang="ja-JP" dirty="0" smtClean="0"/>
              <a:t>: </a:t>
            </a:r>
            <a:r>
              <a:rPr lang="ja-JP" altLang="en-US" dirty="0" smtClean="0"/>
              <a:t>２つのライフゲームプログラム</a:t>
            </a:r>
            <a:endParaRPr lang="en-US" altLang="ja-JP" dirty="0" smtClean="0"/>
          </a:p>
          <a:p>
            <a:pPr>
              <a:buNone/>
            </a:pPr>
            <a:r>
              <a:rPr lang="ja-JP" altLang="en-US" b="1" dirty="0" smtClean="0"/>
              <a:t>結果 </a:t>
            </a:r>
            <a:r>
              <a:rPr lang="en-US" altLang="ja-JP" b="1" dirty="0" smtClean="0"/>
              <a:t>: </a:t>
            </a:r>
            <a:r>
              <a:rPr lang="ja-JP" altLang="en-US" dirty="0" smtClean="0"/>
              <a:t>提示内容を読解することで</a:t>
            </a:r>
            <a:r>
              <a:rPr lang="en-US" altLang="ja-JP" dirty="0" smtClean="0"/>
              <a:t>61</a:t>
            </a:r>
            <a:r>
              <a:rPr lang="ja-JP" altLang="en-US" dirty="0" smtClean="0"/>
              <a:t>メソッド中</a:t>
            </a:r>
            <a:r>
              <a:rPr lang="en-US" altLang="ja-JP" dirty="0" smtClean="0"/>
              <a:t>46</a:t>
            </a:r>
            <a:r>
              <a:rPr lang="ja-JP" altLang="en-US" dirty="0" smtClean="0"/>
              <a:t>メソッドのテストに必要なオブジェクトを生成</a:t>
            </a:r>
            <a:endParaRPr lang="en-US" altLang="ja-JP" dirty="0" smtClean="0"/>
          </a:p>
          <a:p>
            <a:r>
              <a:rPr lang="ja-JP" altLang="en-US" dirty="0" smtClean="0"/>
              <a:t>プリミティブ型の値の設定方法が理解できなかった</a:t>
            </a:r>
            <a:endParaRPr lang="en-US" altLang="ja-JP" dirty="0" smtClean="0"/>
          </a:p>
          <a:p>
            <a:pPr lvl="1"/>
            <a:r>
              <a:rPr lang="ja-JP" altLang="en-US" dirty="0" smtClean="0"/>
              <a:t>プリミティブ型の値の設定方法はソースコードから容易に理解可能</a:t>
            </a:r>
            <a:endParaRPr lang="en-US" altLang="ja-JP" dirty="0" smtClean="0"/>
          </a:p>
          <a:p>
            <a:pPr lvl="1"/>
            <a:endParaRPr lang="en-US" altLang="ja-JP" dirty="0" smtClean="0"/>
          </a:p>
          <a:p>
            <a:pPr lvl="1">
              <a:buNone/>
            </a:pPr>
            <a:r>
              <a:rPr lang="en-US" altLang="ja-JP" dirty="0" smtClean="0"/>
              <a:t> </a:t>
            </a:r>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13</a:t>
            </a:fld>
            <a:endParaRPr lang="en-US" altLang="ja-JP" dirty="0"/>
          </a:p>
        </p:txBody>
      </p:sp>
      <p:sp>
        <p:nvSpPr>
          <p:cNvPr id="5" name="テキスト ボックス 4"/>
          <p:cNvSpPr txBox="1"/>
          <p:nvPr/>
        </p:nvSpPr>
        <p:spPr>
          <a:xfrm>
            <a:off x="417464" y="5445224"/>
            <a:ext cx="8258992" cy="523220"/>
          </a:xfrm>
          <a:prstGeom prst="rect">
            <a:avLst/>
          </a:prstGeom>
          <a:noFill/>
          <a:ln>
            <a:solidFill>
              <a:srgbClr val="FF0000"/>
            </a:solidFill>
          </a:ln>
        </p:spPr>
        <p:txBody>
          <a:bodyPr wrap="none" rtlCol="0">
            <a:spAutoFit/>
          </a:bodyPr>
          <a:lstStyle/>
          <a:p>
            <a:r>
              <a:rPr lang="ja-JP" altLang="en-US" sz="2800" dirty="0" smtClean="0"/>
              <a:t>本手法はオブジェクトの生成方法を理解する上で有用</a:t>
            </a:r>
            <a:endParaRPr kumimoji="1" lang="ja-JP" alt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ケーススタディ</a:t>
            </a:r>
            <a:r>
              <a:rPr kumimoji="1" lang="en-US" altLang="ja-JP" dirty="0" smtClean="0"/>
              <a:t>3</a:t>
            </a:r>
            <a:endParaRPr kumimoji="1" lang="ja-JP" altLang="en-US" dirty="0"/>
          </a:p>
        </p:txBody>
      </p:sp>
      <p:sp>
        <p:nvSpPr>
          <p:cNvPr id="3" name="コンテンツ プレースホルダ 2"/>
          <p:cNvSpPr>
            <a:spLocks noGrp="1"/>
          </p:cNvSpPr>
          <p:nvPr>
            <p:ph idx="1"/>
          </p:nvPr>
        </p:nvSpPr>
        <p:spPr>
          <a:xfrm>
            <a:off x="395536" y="1600200"/>
            <a:ext cx="8363272" cy="4853136"/>
          </a:xfrm>
        </p:spPr>
        <p:txBody>
          <a:bodyPr>
            <a:normAutofit lnSpcReduction="10000"/>
          </a:bodyPr>
          <a:lstStyle/>
          <a:p>
            <a:r>
              <a:rPr lang="ja-JP" altLang="en-US" dirty="0" smtClean="0"/>
              <a:t>オブジェクト生成関係の特定にかかる時間と集約の効果を調査</a:t>
            </a:r>
            <a:endParaRPr kumimoji="1" lang="en-US" altLang="ja-JP" dirty="0" smtClean="0"/>
          </a:p>
          <a:p>
            <a:pPr lvl="1"/>
            <a:r>
              <a:rPr lang="ja-JP" altLang="en-US" dirty="0" smtClean="0"/>
              <a:t>対象 </a:t>
            </a:r>
            <a:r>
              <a:rPr lang="en-US" altLang="ja-JP" dirty="0" smtClean="0"/>
              <a:t>: 9</a:t>
            </a:r>
            <a:r>
              <a:rPr lang="ja-JP" altLang="en-US" dirty="0" err="1" smtClean="0"/>
              <a:t>つの</a:t>
            </a:r>
            <a:r>
              <a:rPr lang="ja-JP" altLang="en-US" dirty="0" smtClean="0"/>
              <a:t>プログラムを実行することで</a:t>
            </a:r>
            <a:r>
              <a:rPr lang="en-US" altLang="ja-JP" dirty="0" smtClean="0"/>
              <a:t/>
            </a:r>
            <a:br>
              <a:rPr lang="en-US" altLang="ja-JP" dirty="0" smtClean="0"/>
            </a:br>
            <a:r>
              <a:rPr lang="ja-JP" altLang="en-US" dirty="0" smtClean="0"/>
              <a:t>　        記録した</a:t>
            </a:r>
            <a:r>
              <a:rPr lang="en-US" altLang="ja-JP" dirty="0" smtClean="0"/>
              <a:t>48</a:t>
            </a:r>
            <a:r>
              <a:rPr lang="ja-JP" altLang="en-US" dirty="0" smtClean="0"/>
              <a:t>の実行履歴</a:t>
            </a:r>
            <a:endParaRPr lang="en-US" altLang="ja-JP" dirty="0" smtClean="0"/>
          </a:p>
          <a:p>
            <a:pPr>
              <a:buNone/>
            </a:pPr>
            <a:r>
              <a:rPr lang="ja-JP" altLang="en-US" b="1" dirty="0" smtClean="0"/>
              <a:t>特定時間 </a:t>
            </a:r>
            <a:r>
              <a:rPr lang="en-US" altLang="ja-JP" b="1" dirty="0" smtClean="0"/>
              <a:t>: </a:t>
            </a:r>
            <a:r>
              <a:rPr lang="en-US" altLang="ja-JP" dirty="0" smtClean="0"/>
              <a:t>5</a:t>
            </a:r>
            <a:r>
              <a:rPr lang="ja-JP" altLang="en-US" dirty="0" smtClean="0"/>
              <a:t>万オブジェクト以下ではほとんどが</a:t>
            </a:r>
            <a:r>
              <a:rPr lang="en-US" altLang="ja-JP" dirty="0" smtClean="0"/>
              <a:t>2</a:t>
            </a:r>
            <a:r>
              <a:rPr lang="ja-JP" altLang="en-US" dirty="0" smtClean="0"/>
              <a:t>分以内</a:t>
            </a:r>
            <a:endParaRPr lang="en-US" altLang="ja-JP" dirty="0" smtClean="0"/>
          </a:p>
          <a:p>
            <a:pPr lvl="1"/>
            <a:r>
              <a:rPr lang="ja-JP" altLang="en-US" dirty="0" smtClean="0"/>
              <a:t>利用を想定しているオブジェクト数では現実的な時間でオブジェクト生成関係の特定可能</a:t>
            </a:r>
            <a:endParaRPr lang="en-US" altLang="ja-JP" dirty="0" smtClean="0"/>
          </a:p>
          <a:p>
            <a:pPr>
              <a:buNone/>
            </a:pPr>
            <a:r>
              <a:rPr lang="ja-JP" altLang="en-US" b="1" dirty="0" smtClean="0"/>
              <a:t>集約の効果 </a:t>
            </a:r>
            <a:r>
              <a:rPr lang="en-US" altLang="ja-JP" b="1" dirty="0" smtClean="0"/>
              <a:t>: </a:t>
            </a:r>
            <a:r>
              <a:rPr lang="ja-JP" altLang="en-US" dirty="0" smtClean="0"/>
              <a:t>頂点数を平均</a:t>
            </a:r>
            <a:r>
              <a:rPr lang="en-US" altLang="ja-JP" dirty="0" smtClean="0"/>
              <a:t>18%</a:t>
            </a:r>
            <a:r>
              <a:rPr lang="ja-JP" altLang="en-US" dirty="0" smtClean="0"/>
              <a:t>に削減</a:t>
            </a:r>
            <a:endParaRPr lang="en-US" altLang="ja-JP" dirty="0" smtClean="0"/>
          </a:p>
          <a:p>
            <a:pPr lvl="1"/>
            <a:r>
              <a:rPr lang="ja-JP" altLang="en-US" dirty="0" smtClean="0"/>
              <a:t>集約はグラフのサイズの削減に有効</a:t>
            </a:r>
            <a:endParaRPr lang="en-US" altLang="ja-JP" dirty="0" smtClean="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14</a:t>
            </a:fld>
            <a:endParaRPr lang="en-US" altLang="ja-JP"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323528" y="1600200"/>
            <a:ext cx="8435280" cy="4925144"/>
          </a:xfrm>
        </p:spPr>
        <p:txBody>
          <a:bodyPr>
            <a:normAutofit fontScale="92500" lnSpcReduction="20000"/>
          </a:bodyPr>
          <a:lstStyle/>
          <a:p>
            <a:r>
              <a:rPr kumimoji="1" lang="ja-JP" altLang="en-US" dirty="0" smtClean="0"/>
              <a:t>オブジェクト生成関係を有向グラフとして可視化する手法を提案</a:t>
            </a:r>
            <a:endParaRPr kumimoji="1" lang="en-US" altLang="ja-JP" dirty="0" smtClean="0"/>
          </a:p>
          <a:p>
            <a:pPr lvl="1"/>
            <a:r>
              <a:rPr lang="ja-JP" altLang="en-US" dirty="0" smtClean="0"/>
              <a:t>オブジェクトがどのように生成されたかを調べる作業を支援</a:t>
            </a:r>
            <a:endParaRPr lang="en-US" altLang="ja-JP" dirty="0" smtClean="0"/>
          </a:p>
          <a:p>
            <a:r>
              <a:rPr lang="ja-JP" altLang="en-US" dirty="0" smtClean="0"/>
              <a:t>提案手法をツールとして実装し，ケーススタディを実施</a:t>
            </a:r>
            <a:endParaRPr lang="en-US" altLang="ja-JP" dirty="0" smtClean="0"/>
          </a:p>
          <a:p>
            <a:pPr lvl="1"/>
            <a:r>
              <a:rPr lang="ja-JP" altLang="en-US" dirty="0" smtClean="0"/>
              <a:t>シナリオの分析を行う際の実例を示した</a:t>
            </a:r>
            <a:endParaRPr lang="en-US" altLang="ja-JP" dirty="0" smtClean="0"/>
          </a:p>
          <a:p>
            <a:pPr lvl="1"/>
            <a:r>
              <a:rPr lang="ja-JP" altLang="en-US" dirty="0" smtClean="0"/>
              <a:t>メソッドのテスト用オブジェクトを生成</a:t>
            </a:r>
            <a:endParaRPr lang="en-US" altLang="ja-JP" dirty="0" smtClean="0"/>
          </a:p>
          <a:p>
            <a:pPr lvl="2"/>
            <a:r>
              <a:rPr lang="en-US" altLang="ja-JP" dirty="0" smtClean="0"/>
              <a:t>61</a:t>
            </a:r>
            <a:r>
              <a:rPr lang="ja-JP" altLang="en-US" dirty="0" smtClean="0"/>
              <a:t>メソッド中</a:t>
            </a:r>
            <a:r>
              <a:rPr lang="en-US" altLang="ja-JP" dirty="0" smtClean="0"/>
              <a:t>46</a:t>
            </a:r>
            <a:r>
              <a:rPr lang="ja-JP" altLang="en-US" dirty="0" smtClean="0"/>
              <a:t>メソッドのテストに必要なオブジェクトの生成</a:t>
            </a:r>
            <a:endParaRPr lang="en-US" altLang="ja-JP" dirty="0" smtClean="0"/>
          </a:p>
          <a:p>
            <a:pPr lvl="1"/>
            <a:r>
              <a:rPr lang="ja-JP" altLang="en-US" dirty="0" smtClean="0"/>
              <a:t>オブジェクト生成関係の特定時間と集約の効果を調査</a:t>
            </a:r>
            <a:endParaRPr lang="en-US" altLang="ja-JP" dirty="0" smtClean="0"/>
          </a:p>
          <a:p>
            <a:pPr lvl="2"/>
            <a:r>
              <a:rPr lang="ja-JP" altLang="en-US" dirty="0" smtClean="0"/>
              <a:t>利用を想定しているオブジェクト数で</a:t>
            </a:r>
            <a:r>
              <a:rPr lang="ja-JP" altLang="en-US" dirty="0" smtClean="0"/>
              <a:t>は</a:t>
            </a:r>
            <a:r>
              <a:rPr lang="ja-JP" altLang="en-US" dirty="0" smtClean="0"/>
              <a:t>現実</a:t>
            </a:r>
            <a:r>
              <a:rPr lang="ja-JP" altLang="en-US" dirty="0" smtClean="0"/>
              <a:t>的</a:t>
            </a:r>
            <a:r>
              <a:rPr lang="ja-JP" altLang="en-US" dirty="0" smtClean="0"/>
              <a:t>な時間でオブジェクト生成関係の特定が可能</a:t>
            </a:r>
            <a:endParaRPr lang="en-US" altLang="ja-JP" dirty="0" smtClean="0"/>
          </a:p>
          <a:p>
            <a:pPr lvl="2"/>
            <a:r>
              <a:rPr lang="ja-JP" altLang="en-US" dirty="0" smtClean="0"/>
              <a:t>集約はグラフのサイズを削減するために有効</a:t>
            </a:r>
            <a:endParaRPr lang="en-US" altLang="ja-JP" dirty="0" smtClean="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15</a:t>
            </a:fld>
            <a:endParaRPr lang="en-US" altLang="ja-JP"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16</a:t>
            </a:fld>
            <a:endParaRPr lang="en-US" altLang="ja-JP"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ケーススタディ</a:t>
            </a:r>
            <a:r>
              <a:rPr lang="en-US" altLang="ja-JP" dirty="0" smtClean="0"/>
              <a:t>2</a:t>
            </a:r>
            <a:r>
              <a:rPr lang="ja-JP" altLang="en-US" dirty="0" smtClean="0"/>
              <a:t>の結果</a:t>
            </a:r>
            <a:endParaRPr kumimoji="1" lang="ja-JP" altLang="en-US" dirty="0"/>
          </a:p>
        </p:txBody>
      </p:sp>
      <p:sp>
        <p:nvSpPr>
          <p:cNvPr id="3" name="コンテンツ プレースホルダ 2"/>
          <p:cNvSpPr>
            <a:spLocks noGrp="1"/>
          </p:cNvSpPr>
          <p:nvPr>
            <p:ph idx="1"/>
          </p:nvPr>
        </p:nvSpPr>
        <p:spPr/>
        <p:txBody>
          <a:bodyPr/>
          <a:lstStyle/>
          <a:p>
            <a:endParaRPr kumimoji="1" lang="en-US" altLang="ja-JP" dirty="0" smtClean="0"/>
          </a:p>
          <a:p>
            <a:endParaRPr lang="en-US" altLang="ja-JP" dirty="0" smtClean="0"/>
          </a:p>
          <a:p>
            <a:pPr>
              <a:buNone/>
            </a:pPr>
            <a:r>
              <a:rPr kumimoji="1" lang="ja-JP" altLang="en-US" dirty="0" smtClean="0"/>
              <a:t>　</a:t>
            </a:r>
            <a:endParaRPr kumimoji="1" lang="ja-JP" altLang="en-US" dirty="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17</a:t>
            </a:fld>
            <a:endParaRPr lang="en-US" altLang="ja-JP" dirty="0"/>
          </a:p>
        </p:txBody>
      </p:sp>
      <p:graphicFrame>
        <p:nvGraphicFramePr>
          <p:cNvPr id="5" name="表 4"/>
          <p:cNvGraphicFramePr>
            <a:graphicFrameLocks noGrp="1"/>
          </p:cNvGraphicFramePr>
          <p:nvPr/>
        </p:nvGraphicFramePr>
        <p:xfrm>
          <a:off x="1475656" y="2420888"/>
          <a:ext cx="6336705" cy="2865120"/>
        </p:xfrm>
        <a:graphic>
          <a:graphicData uri="http://schemas.openxmlformats.org/drawingml/2006/table">
            <a:tbl>
              <a:tblPr firstRow="1" bandRow="1">
                <a:tableStyleId>{5C22544A-7EE6-4342-B048-85BDC9FD1C3A}</a:tableStyleId>
              </a:tblPr>
              <a:tblGrid>
                <a:gridCol w="648072"/>
                <a:gridCol w="1800200"/>
                <a:gridCol w="720080"/>
                <a:gridCol w="792088"/>
                <a:gridCol w="1296144"/>
                <a:gridCol w="1080121"/>
              </a:tblGrid>
              <a:tr h="370840">
                <a:tc>
                  <a:txBody>
                    <a:bodyPr/>
                    <a:lstStyle/>
                    <a:p>
                      <a:pPr algn="ctr"/>
                      <a:r>
                        <a:rPr kumimoji="1" lang="ja-JP" altLang="en-US" dirty="0" smtClean="0">
                          <a:solidFill>
                            <a:schemeClr val="tx1"/>
                          </a:solidFill>
                        </a:rPr>
                        <a:t>対象</a:t>
                      </a:r>
                      <a:endParaRPr kumimoji="1" lang="ja-JP" altLang="en-US" dirty="0">
                        <a:solidFill>
                          <a:schemeClr val="tx1"/>
                        </a:solidFill>
                      </a:endParaRPr>
                    </a:p>
                  </a:txBody>
                  <a:tcPr anchor="ctr"/>
                </a:tc>
                <a:tc>
                  <a:txBody>
                    <a:bodyPr/>
                    <a:lstStyle/>
                    <a:p>
                      <a:pPr algn="ctr"/>
                      <a:r>
                        <a:rPr kumimoji="1" lang="ja-JP" altLang="en-US" dirty="0" smtClean="0">
                          <a:solidFill>
                            <a:schemeClr val="tx1"/>
                          </a:solidFill>
                        </a:rPr>
                        <a:t>クラス</a:t>
                      </a:r>
                      <a:endParaRPr kumimoji="1" lang="ja-JP" altLang="en-US" dirty="0">
                        <a:solidFill>
                          <a:schemeClr val="tx1"/>
                        </a:solidFill>
                      </a:endParaRPr>
                    </a:p>
                  </a:txBody>
                  <a:tcPr anchor="ctr"/>
                </a:tc>
                <a:tc>
                  <a:txBody>
                    <a:bodyPr/>
                    <a:lstStyle/>
                    <a:p>
                      <a:pPr algn="ctr"/>
                      <a:r>
                        <a:rPr kumimoji="1" lang="ja-JP" altLang="en-US" dirty="0" smtClean="0">
                          <a:solidFill>
                            <a:schemeClr val="tx1"/>
                          </a:solidFill>
                        </a:rPr>
                        <a:t>メソッド数</a:t>
                      </a:r>
                      <a:endParaRPr kumimoji="1" lang="ja-JP" altLang="en-US" dirty="0">
                        <a:solidFill>
                          <a:schemeClr val="tx1"/>
                        </a:solidFill>
                      </a:endParaRPr>
                    </a:p>
                  </a:txBody>
                  <a:tcPr anchor="ctr"/>
                </a:tc>
                <a:tc>
                  <a:txBody>
                    <a:bodyPr/>
                    <a:lstStyle/>
                    <a:p>
                      <a:pPr algn="ctr"/>
                      <a:r>
                        <a:rPr kumimoji="1" lang="ja-JP" altLang="en-US" dirty="0" smtClean="0">
                          <a:solidFill>
                            <a:schemeClr val="tx1"/>
                          </a:solidFill>
                        </a:rPr>
                        <a:t>平均</a:t>
                      </a:r>
                      <a:r>
                        <a:rPr kumimoji="1" lang="en-US" altLang="ja-JP" dirty="0" smtClean="0">
                          <a:solidFill>
                            <a:schemeClr val="tx1"/>
                          </a:solidFill>
                        </a:rPr>
                        <a:t>LOC</a:t>
                      </a:r>
                      <a:endParaRPr kumimoji="1" lang="ja-JP" altLang="en-US" dirty="0">
                        <a:solidFill>
                          <a:schemeClr val="tx1"/>
                        </a:solidFill>
                      </a:endParaRPr>
                    </a:p>
                  </a:txBody>
                  <a:tcPr anchor="ctr"/>
                </a:tc>
                <a:tc>
                  <a:txBody>
                    <a:bodyPr/>
                    <a:lstStyle/>
                    <a:p>
                      <a:pPr algn="ctr"/>
                      <a:r>
                        <a:rPr kumimoji="1" lang="ja-JP" altLang="en-US" dirty="0" smtClean="0">
                          <a:solidFill>
                            <a:schemeClr val="tx1"/>
                          </a:solidFill>
                        </a:rPr>
                        <a:t>作成できたメソッド数</a:t>
                      </a:r>
                      <a:endParaRPr kumimoji="1" lang="ja-JP" altLang="en-US" dirty="0">
                        <a:solidFill>
                          <a:schemeClr val="tx1"/>
                        </a:solidFill>
                      </a:endParaRPr>
                    </a:p>
                  </a:txBody>
                  <a:tcPr anchor="ctr"/>
                </a:tc>
                <a:tc>
                  <a:txBody>
                    <a:bodyPr/>
                    <a:lstStyle/>
                    <a:p>
                      <a:pPr algn="ctr"/>
                      <a:r>
                        <a:rPr kumimoji="1" lang="ja-JP" altLang="en-US" dirty="0" smtClean="0">
                          <a:solidFill>
                            <a:schemeClr val="tx1"/>
                          </a:solidFill>
                        </a:rPr>
                        <a:t>割合</a:t>
                      </a:r>
                      <a:r>
                        <a:rPr kumimoji="1" lang="en-US" altLang="ja-JP" dirty="0" smtClean="0">
                          <a:solidFill>
                            <a:schemeClr val="tx1"/>
                          </a:solidFill>
                        </a:rPr>
                        <a:t>(%)</a:t>
                      </a:r>
                      <a:endParaRPr kumimoji="1" lang="ja-JP" altLang="en-US" dirty="0">
                        <a:solidFill>
                          <a:schemeClr val="tx1"/>
                        </a:solidFill>
                      </a:endParaRPr>
                    </a:p>
                  </a:txBody>
                  <a:tcPr anchor="ctr"/>
                </a:tc>
              </a:tr>
              <a:tr h="370840">
                <a:tc>
                  <a:txBody>
                    <a:bodyPr/>
                    <a:lstStyle/>
                    <a:p>
                      <a:r>
                        <a:rPr kumimoji="1" lang="en-US" altLang="ja-JP" dirty="0" smtClean="0">
                          <a:solidFill>
                            <a:schemeClr val="tx1"/>
                          </a:solidFill>
                        </a:rPr>
                        <a:t>L1</a:t>
                      </a:r>
                      <a:endParaRPr kumimoji="1" lang="ja-JP" altLang="en-US" dirty="0">
                        <a:solidFill>
                          <a:schemeClr val="tx1"/>
                        </a:solidFill>
                      </a:endParaRPr>
                    </a:p>
                  </a:txBody>
                  <a:tcPr/>
                </a:tc>
                <a:tc>
                  <a:txBody>
                    <a:bodyPr/>
                    <a:lstStyle/>
                    <a:p>
                      <a:r>
                        <a:rPr kumimoji="1" lang="en-US" altLang="ja-JP" dirty="0" smtClean="0">
                          <a:solidFill>
                            <a:schemeClr val="tx1"/>
                          </a:solidFill>
                        </a:rPr>
                        <a:t>BoardHistory</a:t>
                      </a:r>
                      <a:endParaRPr kumimoji="1" lang="ja-JP" altLang="en-US" dirty="0">
                        <a:solidFill>
                          <a:schemeClr val="tx1"/>
                        </a:solidFill>
                      </a:endParaRPr>
                    </a:p>
                  </a:txBody>
                  <a:tcPr/>
                </a:tc>
                <a:tc>
                  <a:txBody>
                    <a:bodyPr/>
                    <a:lstStyle/>
                    <a:p>
                      <a:pPr algn="r"/>
                      <a:r>
                        <a:rPr kumimoji="1" lang="en-US" altLang="ja-JP" dirty="0" smtClean="0">
                          <a:solidFill>
                            <a:schemeClr val="tx1"/>
                          </a:solidFill>
                        </a:rPr>
                        <a:t>7</a:t>
                      </a:r>
                      <a:endParaRPr kumimoji="1" lang="ja-JP" altLang="en-US" dirty="0">
                        <a:solidFill>
                          <a:schemeClr val="tx1"/>
                        </a:solidFill>
                      </a:endParaRPr>
                    </a:p>
                  </a:txBody>
                  <a:tcPr/>
                </a:tc>
                <a:tc>
                  <a:txBody>
                    <a:bodyPr/>
                    <a:lstStyle/>
                    <a:p>
                      <a:pPr algn="r"/>
                      <a:r>
                        <a:rPr kumimoji="1" lang="en-US" altLang="ja-JP" dirty="0" smtClean="0">
                          <a:solidFill>
                            <a:schemeClr val="tx1"/>
                          </a:solidFill>
                        </a:rPr>
                        <a:t>3.71</a:t>
                      </a:r>
                      <a:endParaRPr kumimoji="1" lang="ja-JP" altLang="en-US" dirty="0">
                        <a:solidFill>
                          <a:schemeClr val="tx1"/>
                        </a:solidFill>
                      </a:endParaRPr>
                    </a:p>
                  </a:txBody>
                  <a:tcPr/>
                </a:tc>
                <a:tc>
                  <a:txBody>
                    <a:bodyPr/>
                    <a:lstStyle/>
                    <a:p>
                      <a:pPr algn="r"/>
                      <a:r>
                        <a:rPr kumimoji="1" lang="en-US" altLang="ja-JP" dirty="0" smtClean="0">
                          <a:solidFill>
                            <a:schemeClr val="tx1"/>
                          </a:solidFill>
                        </a:rPr>
                        <a:t>7</a:t>
                      </a:r>
                      <a:endParaRPr kumimoji="1" lang="ja-JP" altLang="en-US" dirty="0">
                        <a:solidFill>
                          <a:schemeClr val="tx1"/>
                        </a:solidFill>
                      </a:endParaRPr>
                    </a:p>
                  </a:txBody>
                  <a:tcPr/>
                </a:tc>
                <a:tc>
                  <a:txBody>
                    <a:bodyPr/>
                    <a:lstStyle/>
                    <a:p>
                      <a:pPr algn="r"/>
                      <a:r>
                        <a:rPr kumimoji="1" lang="en-US" altLang="ja-JP" dirty="0" smtClean="0">
                          <a:solidFill>
                            <a:schemeClr val="tx1"/>
                          </a:solidFill>
                        </a:rPr>
                        <a:t>100.00</a:t>
                      </a:r>
                      <a:endParaRPr kumimoji="1" lang="ja-JP" altLang="en-US" dirty="0">
                        <a:solidFill>
                          <a:schemeClr val="tx1"/>
                        </a:solidFill>
                      </a:endParaRPr>
                    </a:p>
                  </a:txBody>
                  <a:tcPr/>
                </a:tc>
              </a:tr>
              <a:tr h="370840">
                <a:tc>
                  <a:txBody>
                    <a:bodyPr/>
                    <a:lstStyle/>
                    <a:p>
                      <a:r>
                        <a:rPr kumimoji="1" lang="en-US" altLang="ja-JP" dirty="0" smtClean="0">
                          <a:solidFill>
                            <a:schemeClr val="tx1"/>
                          </a:solidFill>
                        </a:rPr>
                        <a:t>L1</a:t>
                      </a:r>
                      <a:endParaRPr kumimoji="1" lang="ja-JP" altLang="en-US" dirty="0">
                        <a:solidFill>
                          <a:schemeClr val="tx1"/>
                        </a:solidFill>
                      </a:endParaRPr>
                    </a:p>
                  </a:txBody>
                  <a:tcPr/>
                </a:tc>
                <a:tc>
                  <a:txBody>
                    <a:bodyPr/>
                    <a:lstStyle/>
                    <a:p>
                      <a:r>
                        <a:rPr kumimoji="1" lang="en-US" altLang="ja-JP" dirty="0" smtClean="0">
                          <a:solidFill>
                            <a:schemeClr val="tx1"/>
                          </a:solidFill>
                        </a:rPr>
                        <a:t>BoardModel</a:t>
                      </a:r>
                      <a:endParaRPr kumimoji="1" lang="ja-JP" altLang="en-US" dirty="0">
                        <a:solidFill>
                          <a:schemeClr val="tx1"/>
                        </a:solidFill>
                      </a:endParaRPr>
                    </a:p>
                  </a:txBody>
                  <a:tcPr/>
                </a:tc>
                <a:tc>
                  <a:txBody>
                    <a:bodyPr/>
                    <a:lstStyle/>
                    <a:p>
                      <a:pPr algn="r"/>
                      <a:r>
                        <a:rPr kumimoji="1" lang="en-US" altLang="ja-JP" dirty="0" smtClean="0">
                          <a:solidFill>
                            <a:schemeClr val="tx1"/>
                          </a:solidFill>
                        </a:rPr>
                        <a:t>7</a:t>
                      </a:r>
                      <a:endParaRPr kumimoji="1" lang="ja-JP" altLang="en-US" dirty="0">
                        <a:solidFill>
                          <a:schemeClr val="tx1"/>
                        </a:solidFill>
                      </a:endParaRPr>
                    </a:p>
                  </a:txBody>
                  <a:tcPr/>
                </a:tc>
                <a:tc>
                  <a:txBody>
                    <a:bodyPr/>
                    <a:lstStyle/>
                    <a:p>
                      <a:pPr algn="r"/>
                      <a:r>
                        <a:rPr kumimoji="1" lang="en-US" altLang="ja-JP" dirty="0" smtClean="0">
                          <a:solidFill>
                            <a:schemeClr val="tx1"/>
                          </a:solidFill>
                        </a:rPr>
                        <a:t>8.57</a:t>
                      </a:r>
                      <a:endParaRPr kumimoji="1" lang="ja-JP" altLang="en-US" dirty="0">
                        <a:solidFill>
                          <a:schemeClr val="tx1"/>
                        </a:solidFill>
                      </a:endParaRPr>
                    </a:p>
                  </a:txBody>
                  <a:tcPr/>
                </a:tc>
                <a:tc>
                  <a:txBody>
                    <a:bodyPr/>
                    <a:lstStyle/>
                    <a:p>
                      <a:pPr algn="r"/>
                      <a:r>
                        <a:rPr kumimoji="1" lang="en-US" altLang="ja-JP" dirty="0" smtClean="0">
                          <a:solidFill>
                            <a:schemeClr val="tx1"/>
                          </a:solidFill>
                        </a:rPr>
                        <a:t>3</a:t>
                      </a:r>
                      <a:endParaRPr kumimoji="1" lang="ja-JP" altLang="en-US" dirty="0">
                        <a:solidFill>
                          <a:schemeClr val="tx1"/>
                        </a:solidFill>
                      </a:endParaRPr>
                    </a:p>
                  </a:txBody>
                  <a:tcPr/>
                </a:tc>
                <a:tc>
                  <a:txBody>
                    <a:bodyPr/>
                    <a:lstStyle/>
                    <a:p>
                      <a:pPr algn="r"/>
                      <a:r>
                        <a:rPr kumimoji="1" lang="en-US" altLang="ja-JP" dirty="0" smtClean="0">
                          <a:solidFill>
                            <a:schemeClr val="tx1"/>
                          </a:solidFill>
                        </a:rPr>
                        <a:t>42.86</a:t>
                      </a:r>
                      <a:endParaRPr kumimoji="1" lang="ja-JP" altLang="en-US" dirty="0">
                        <a:solidFill>
                          <a:schemeClr val="tx1"/>
                        </a:solidFill>
                      </a:endParaRPr>
                    </a:p>
                  </a:txBody>
                  <a:tcPr/>
                </a:tc>
              </a:tr>
              <a:tr h="370840">
                <a:tc>
                  <a:txBody>
                    <a:bodyPr/>
                    <a:lstStyle/>
                    <a:p>
                      <a:r>
                        <a:rPr kumimoji="1" lang="en-US" altLang="ja-JP" dirty="0" smtClean="0">
                          <a:solidFill>
                            <a:schemeClr val="tx1"/>
                          </a:solidFill>
                        </a:rPr>
                        <a:t>L1</a:t>
                      </a:r>
                      <a:endParaRPr kumimoji="1" lang="ja-JP" altLang="en-US" dirty="0">
                        <a:solidFill>
                          <a:schemeClr val="tx1"/>
                        </a:solidFill>
                      </a:endParaRPr>
                    </a:p>
                  </a:txBody>
                  <a:tcPr/>
                </a:tc>
                <a:tc>
                  <a:txBody>
                    <a:bodyPr/>
                    <a:lstStyle/>
                    <a:p>
                      <a:r>
                        <a:rPr kumimoji="1" lang="en-US" altLang="ja-JP" dirty="0" smtClean="0">
                          <a:solidFill>
                            <a:schemeClr val="tx1"/>
                          </a:solidFill>
                        </a:rPr>
                        <a:t>GameController</a:t>
                      </a:r>
                      <a:endParaRPr kumimoji="1" lang="ja-JP" altLang="en-US" dirty="0">
                        <a:solidFill>
                          <a:schemeClr val="tx1"/>
                        </a:solidFill>
                      </a:endParaRPr>
                    </a:p>
                  </a:txBody>
                  <a:tcPr/>
                </a:tc>
                <a:tc>
                  <a:txBody>
                    <a:bodyPr/>
                    <a:lstStyle/>
                    <a:p>
                      <a:pPr algn="r"/>
                      <a:r>
                        <a:rPr kumimoji="1" lang="en-US" altLang="ja-JP" dirty="0" smtClean="0">
                          <a:solidFill>
                            <a:schemeClr val="tx1"/>
                          </a:solidFill>
                        </a:rPr>
                        <a:t>12</a:t>
                      </a:r>
                      <a:endParaRPr kumimoji="1" lang="ja-JP" altLang="en-US" dirty="0">
                        <a:solidFill>
                          <a:schemeClr val="tx1"/>
                        </a:solidFill>
                      </a:endParaRPr>
                    </a:p>
                  </a:txBody>
                  <a:tcPr/>
                </a:tc>
                <a:tc>
                  <a:txBody>
                    <a:bodyPr/>
                    <a:lstStyle/>
                    <a:p>
                      <a:pPr algn="r"/>
                      <a:r>
                        <a:rPr kumimoji="1" lang="en-US" altLang="ja-JP" dirty="0" smtClean="0">
                          <a:solidFill>
                            <a:schemeClr val="tx1"/>
                          </a:solidFill>
                        </a:rPr>
                        <a:t>5.50</a:t>
                      </a:r>
                      <a:endParaRPr kumimoji="1" lang="ja-JP" altLang="en-US" dirty="0">
                        <a:solidFill>
                          <a:schemeClr val="tx1"/>
                        </a:solidFill>
                      </a:endParaRPr>
                    </a:p>
                  </a:txBody>
                  <a:tcPr/>
                </a:tc>
                <a:tc>
                  <a:txBody>
                    <a:bodyPr/>
                    <a:lstStyle/>
                    <a:p>
                      <a:pPr algn="r"/>
                      <a:r>
                        <a:rPr kumimoji="1" lang="en-US" altLang="ja-JP" dirty="0" smtClean="0">
                          <a:solidFill>
                            <a:schemeClr val="tx1"/>
                          </a:solidFill>
                        </a:rPr>
                        <a:t>12</a:t>
                      </a:r>
                      <a:endParaRPr kumimoji="1" lang="ja-JP" altLang="en-US" dirty="0">
                        <a:solidFill>
                          <a:schemeClr val="tx1"/>
                        </a:solidFill>
                      </a:endParaRPr>
                    </a:p>
                  </a:txBody>
                  <a:tcPr/>
                </a:tc>
                <a:tc>
                  <a:txBody>
                    <a:bodyPr/>
                    <a:lstStyle/>
                    <a:p>
                      <a:pPr algn="r"/>
                      <a:r>
                        <a:rPr kumimoji="1" lang="en-US" altLang="ja-JP" dirty="0" smtClean="0">
                          <a:solidFill>
                            <a:schemeClr val="tx1"/>
                          </a:solidFill>
                        </a:rPr>
                        <a:t>100.00</a:t>
                      </a:r>
                      <a:endParaRPr kumimoji="1" lang="ja-JP" altLang="en-US" dirty="0">
                        <a:solidFill>
                          <a:schemeClr val="tx1"/>
                        </a:solidFill>
                      </a:endParaRPr>
                    </a:p>
                  </a:txBody>
                  <a:tcPr/>
                </a:tc>
              </a:tr>
              <a:tr h="370840">
                <a:tc>
                  <a:txBody>
                    <a:bodyPr/>
                    <a:lstStyle/>
                    <a:p>
                      <a:r>
                        <a:rPr kumimoji="1" lang="en-US" altLang="ja-JP" dirty="0" smtClean="0">
                          <a:solidFill>
                            <a:schemeClr val="tx1"/>
                          </a:solidFill>
                        </a:rPr>
                        <a:t>L2</a:t>
                      </a:r>
                      <a:endParaRPr kumimoji="1" lang="ja-JP" altLang="en-US" dirty="0">
                        <a:solidFill>
                          <a:schemeClr val="tx1"/>
                        </a:solidFill>
                      </a:endParaRPr>
                    </a:p>
                  </a:txBody>
                  <a:tcPr/>
                </a:tc>
                <a:tc>
                  <a:txBody>
                    <a:bodyPr/>
                    <a:lstStyle/>
                    <a:p>
                      <a:r>
                        <a:rPr kumimoji="1" lang="en-US" altLang="ja-JP" dirty="0" smtClean="0">
                          <a:solidFill>
                            <a:schemeClr val="tx1"/>
                          </a:solidFill>
                        </a:rPr>
                        <a:t>BoardHistory</a:t>
                      </a:r>
                      <a:endParaRPr kumimoji="1" lang="ja-JP" altLang="en-US" dirty="0">
                        <a:solidFill>
                          <a:schemeClr val="tx1"/>
                        </a:solidFill>
                      </a:endParaRPr>
                    </a:p>
                  </a:txBody>
                  <a:tcPr/>
                </a:tc>
                <a:tc>
                  <a:txBody>
                    <a:bodyPr/>
                    <a:lstStyle/>
                    <a:p>
                      <a:pPr algn="r"/>
                      <a:r>
                        <a:rPr kumimoji="1" lang="en-US" altLang="ja-JP" dirty="0" smtClean="0">
                          <a:solidFill>
                            <a:schemeClr val="tx1"/>
                          </a:solidFill>
                        </a:rPr>
                        <a:t>8</a:t>
                      </a:r>
                      <a:endParaRPr kumimoji="1" lang="ja-JP" altLang="en-US" dirty="0">
                        <a:solidFill>
                          <a:schemeClr val="tx1"/>
                        </a:solidFill>
                      </a:endParaRPr>
                    </a:p>
                  </a:txBody>
                  <a:tcPr/>
                </a:tc>
                <a:tc>
                  <a:txBody>
                    <a:bodyPr/>
                    <a:lstStyle/>
                    <a:p>
                      <a:pPr algn="r"/>
                      <a:r>
                        <a:rPr kumimoji="1" lang="en-US" altLang="ja-JP" dirty="0" smtClean="0">
                          <a:solidFill>
                            <a:schemeClr val="tx1"/>
                          </a:solidFill>
                        </a:rPr>
                        <a:t>3.75</a:t>
                      </a:r>
                      <a:endParaRPr kumimoji="1" lang="ja-JP" altLang="en-US" dirty="0">
                        <a:solidFill>
                          <a:schemeClr val="tx1"/>
                        </a:solidFill>
                      </a:endParaRPr>
                    </a:p>
                  </a:txBody>
                  <a:tcPr/>
                </a:tc>
                <a:tc>
                  <a:txBody>
                    <a:bodyPr/>
                    <a:lstStyle/>
                    <a:p>
                      <a:pPr algn="r"/>
                      <a:r>
                        <a:rPr kumimoji="1" lang="en-US" altLang="ja-JP" dirty="0" smtClean="0">
                          <a:solidFill>
                            <a:schemeClr val="tx1"/>
                          </a:solidFill>
                        </a:rPr>
                        <a:t>7</a:t>
                      </a:r>
                      <a:endParaRPr kumimoji="1" lang="ja-JP" altLang="en-US" dirty="0">
                        <a:solidFill>
                          <a:schemeClr val="tx1"/>
                        </a:solidFill>
                      </a:endParaRPr>
                    </a:p>
                  </a:txBody>
                  <a:tcPr/>
                </a:tc>
                <a:tc>
                  <a:txBody>
                    <a:bodyPr/>
                    <a:lstStyle/>
                    <a:p>
                      <a:pPr algn="r"/>
                      <a:r>
                        <a:rPr kumimoji="1" lang="en-US" altLang="ja-JP" dirty="0" smtClean="0">
                          <a:solidFill>
                            <a:schemeClr val="tx1"/>
                          </a:solidFill>
                        </a:rPr>
                        <a:t>87.50</a:t>
                      </a:r>
                      <a:endParaRPr kumimoji="1" lang="ja-JP" altLang="en-US" dirty="0">
                        <a:solidFill>
                          <a:schemeClr val="tx1"/>
                        </a:solidFill>
                      </a:endParaRPr>
                    </a:p>
                  </a:txBody>
                  <a:tcPr/>
                </a:tc>
              </a:tr>
              <a:tr h="370840">
                <a:tc>
                  <a:txBody>
                    <a:bodyPr/>
                    <a:lstStyle/>
                    <a:p>
                      <a:r>
                        <a:rPr kumimoji="1" lang="en-US" altLang="ja-JP" dirty="0" smtClean="0">
                          <a:solidFill>
                            <a:schemeClr val="tx1"/>
                          </a:solidFill>
                        </a:rPr>
                        <a:t>L2</a:t>
                      </a:r>
                      <a:endParaRPr kumimoji="1" lang="ja-JP" altLang="en-US" dirty="0">
                        <a:solidFill>
                          <a:schemeClr val="tx1"/>
                        </a:solidFill>
                      </a:endParaRPr>
                    </a:p>
                  </a:txBody>
                  <a:tcPr/>
                </a:tc>
                <a:tc>
                  <a:txBody>
                    <a:bodyPr/>
                    <a:lstStyle/>
                    <a:p>
                      <a:r>
                        <a:rPr kumimoji="1" lang="en-US" altLang="ja-JP" dirty="0" smtClean="0">
                          <a:solidFill>
                            <a:schemeClr val="tx1"/>
                          </a:solidFill>
                        </a:rPr>
                        <a:t>BoardModel</a:t>
                      </a:r>
                      <a:endParaRPr kumimoji="1" lang="ja-JP" altLang="en-US" dirty="0">
                        <a:solidFill>
                          <a:schemeClr val="tx1"/>
                        </a:solidFill>
                      </a:endParaRPr>
                    </a:p>
                  </a:txBody>
                  <a:tcPr/>
                </a:tc>
                <a:tc>
                  <a:txBody>
                    <a:bodyPr/>
                    <a:lstStyle/>
                    <a:p>
                      <a:pPr algn="r"/>
                      <a:r>
                        <a:rPr kumimoji="1" lang="en-US" altLang="ja-JP" dirty="0" smtClean="0">
                          <a:solidFill>
                            <a:schemeClr val="tx1"/>
                          </a:solidFill>
                        </a:rPr>
                        <a:t>10</a:t>
                      </a:r>
                      <a:endParaRPr kumimoji="1" lang="ja-JP" altLang="en-US" dirty="0">
                        <a:solidFill>
                          <a:schemeClr val="tx1"/>
                        </a:solidFill>
                      </a:endParaRPr>
                    </a:p>
                  </a:txBody>
                  <a:tcPr/>
                </a:tc>
                <a:tc>
                  <a:txBody>
                    <a:bodyPr/>
                    <a:lstStyle/>
                    <a:p>
                      <a:pPr algn="r"/>
                      <a:r>
                        <a:rPr kumimoji="1" lang="en-US" altLang="ja-JP" dirty="0" smtClean="0">
                          <a:solidFill>
                            <a:schemeClr val="tx1"/>
                          </a:solidFill>
                        </a:rPr>
                        <a:t>9.50</a:t>
                      </a:r>
                      <a:endParaRPr kumimoji="1" lang="ja-JP" altLang="en-US" dirty="0">
                        <a:solidFill>
                          <a:schemeClr val="tx1"/>
                        </a:solidFill>
                      </a:endParaRPr>
                    </a:p>
                  </a:txBody>
                  <a:tcPr/>
                </a:tc>
                <a:tc>
                  <a:txBody>
                    <a:bodyPr/>
                    <a:lstStyle/>
                    <a:p>
                      <a:pPr algn="r"/>
                      <a:r>
                        <a:rPr kumimoji="1" lang="en-US" altLang="ja-JP" dirty="0" smtClean="0">
                          <a:solidFill>
                            <a:schemeClr val="tx1"/>
                          </a:solidFill>
                        </a:rPr>
                        <a:t>4</a:t>
                      </a:r>
                      <a:endParaRPr kumimoji="1" lang="ja-JP" altLang="en-US" dirty="0">
                        <a:solidFill>
                          <a:schemeClr val="tx1"/>
                        </a:solidFill>
                      </a:endParaRPr>
                    </a:p>
                  </a:txBody>
                  <a:tcPr/>
                </a:tc>
                <a:tc>
                  <a:txBody>
                    <a:bodyPr/>
                    <a:lstStyle/>
                    <a:p>
                      <a:pPr algn="r"/>
                      <a:r>
                        <a:rPr kumimoji="1" lang="en-US" altLang="ja-JP" dirty="0" smtClean="0">
                          <a:solidFill>
                            <a:schemeClr val="tx1"/>
                          </a:solidFill>
                        </a:rPr>
                        <a:t>40.00</a:t>
                      </a:r>
                      <a:endParaRPr kumimoji="1" lang="ja-JP" altLang="en-US" dirty="0">
                        <a:solidFill>
                          <a:schemeClr val="tx1"/>
                        </a:solidFill>
                      </a:endParaRPr>
                    </a:p>
                  </a:txBody>
                  <a:tcPr/>
                </a:tc>
              </a:tr>
              <a:tr h="370840">
                <a:tc>
                  <a:txBody>
                    <a:bodyPr/>
                    <a:lstStyle/>
                    <a:p>
                      <a:r>
                        <a:rPr kumimoji="1" lang="en-US" altLang="ja-JP" dirty="0" smtClean="0">
                          <a:solidFill>
                            <a:schemeClr val="tx1"/>
                          </a:solidFill>
                        </a:rPr>
                        <a:t>L2</a:t>
                      </a:r>
                      <a:endParaRPr kumimoji="1" lang="ja-JP" altLang="en-US" dirty="0">
                        <a:solidFill>
                          <a:schemeClr val="tx1"/>
                        </a:solidFill>
                      </a:endParaRPr>
                    </a:p>
                  </a:txBody>
                  <a:tcPr/>
                </a:tc>
                <a:tc>
                  <a:txBody>
                    <a:bodyPr/>
                    <a:lstStyle/>
                    <a:p>
                      <a:r>
                        <a:rPr kumimoji="1" lang="en-US" altLang="ja-JP" dirty="0" smtClean="0">
                          <a:solidFill>
                            <a:schemeClr val="tx1"/>
                          </a:solidFill>
                        </a:rPr>
                        <a:t>GameController</a:t>
                      </a:r>
                      <a:endParaRPr kumimoji="1" lang="ja-JP" altLang="en-US" dirty="0">
                        <a:solidFill>
                          <a:schemeClr val="tx1"/>
                        </a:solidFill>
                      </a:endParaRPr>
                    </a:p>
                  </a:txBody>
                  <a:tcPr/>
                </a:tc>
                <a:tc>
                  <a:txBody>
                    <a:bodyPr/>
                    <a:lstStyle/>
                    <a:p>
                      <a:pPr algn="r"/>
                      <a:r>
                        <a:rPr kumimoji="1" lang="en-US" altLang="ja-JP" dirty="0" smtClean="0">
                          <a:solidFill>
                            <a:schemeClr val="tx1"/>
                          </a:solidFill>
                        </a:rPr>
                        <a:t>17</a:t>
                      </a:r>
                      <a:endParaRPr kumimoji="1" lang="ja-JP" altLang="en-US" dirty="0">
                        <a:solidFill>
                          <a:schemeClr val="tx1"/>
                        </a:solidFill>
                      </a:endParaRPr>
                    </a:p>
                  </a:txBody>
                  <a:tcPr/>
                </a:tc>
                <a:tc>
                  <a:txBody>
                    <a:bodyPr/>
                    <a:lstStyle/>
                    <a:p>
                      <a:pPr algn="r"/>
                      <a:r>
                        <a:rPr kumimoji="1" lang="en-US" altLang="ja-JP" dirty="0" smtClean="0">
                          <a:solidFill>
                            <a:schemeClr val="tx1"/>
                          </a:solidFill>
                        </a:rPr>
                        <a:t>26.88</a:t>
                      </a:r>
                      <a:endParaRPr kumimoji="1" lang="ja-JP" altLang="en-US" dirty="0">
                        <a:solidFill>
                          <a:schemeClr val="tx1"/>
                        </a:solidFill>
                      </a:endParaRPr>
                    </a:p>
                  </a:txBody>
                  <a:tcPr/>
                </a:tc>
                <a:tc>
                  <a:txBody>
                    <a:bodyPr/>
                    <a:lstStyle/>
                    <a:p>
                      <a:pPr algn="r"/>
                      <a:r>
                        <a:rPr kumimoji="1" lang="en-US" altLang="ja-JP" dirty="0" smtClean="0">
                          <a:solidFill>
                            <a:schemeClr val="tx1"/>
                          </a:solidFill>
                        </a:rPr>
                        <a:t>13</a:t>
                      </a:r>
                      <a:endParaRPr kumimoji="1" lang="ja-JP" altLang="en-US" dirty="0">
                        <a:solidFill>
                          <a:schemeClr val="tx1"/>
                        </a:solidFill>
                      </a:endParaRPr>
                    </a:p>
                  </a:txBody>
                  <a:tcPr/>
                </a:tc>
                <a:tc>
                  <a:txBody>
                    <a:bodyPr/>
                    <a:lstStyle/>
                    <a:p>
                      <a:pPr algn="r"/>
                      <a:r>
                        <a:rPr kumimoji="1" lang="en-US" altLang="ja-JP" dirty="0" smtClean="0">
                          <a:solidFill>
                            <a:schemeClr val="tx1"/>
                          </a:solidFill>
                        </a:rPr>
                        <a:t>76.47</a:t>
                      </a:r>
                      <a:endParaRPr kumimoji="1" lang="ja-JP" altLang="en-US"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特定時間</a:t>
            </a:r>
            <a:endParaRPr kumimoji="1" lang="ja-JP" altLang="en-US" dirty="0"/>
          </a:p>
        </p:txBody>
      </p:sp>
      <p:sp>
        <p:nvSpPr>
          <p:cNvPr id="3" name="コンテンツ プレースホルダ 2"/>
          <p:cNvSpPr>
            <a:spLocks noGrp="1"/>
          </p:cNvSpPr>
          <p:nvPr>
            <p:ph idx="1"/>
          </p:nvPr>
        </p:nvSpPr>
        <p:spPr/>
        <p:txBody>
          <a:bodyPr/>
          <a:lstStyle/>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pPr>
              <a:buNone/>
            </a:pPr>
            <a:r>
              <a:rPr lang="en-US" altLang="ja-JP" dirty="0" smtClean="0"/>
              <a:t> </a:t>
            </a:r>
            <a:endParaRPr kumimoji="1" lang="ja-JP" altLang="en-US" dirty="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18</a:t>
            </a:fld>
            <a:endParaRPr lang="en-US" altLang="ja-JP" dirty="0"/>
          </a:p>
        </p:txBody>
      </p:sp>
      <p:graphicFrame>
        <p:nvGraphicFramePr>
          <p:cNvPr id="7" name="グラフ 6"/>
          <p:cNvGraphicFramePr/>
          <p:nvPr/>
        </p:nvGraphicFramePr>
        <p:xfrm>
          <a:off x="4788024" y="2276872"/>
          <a:ext cx="4104456" cy="3456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p:nvPr/>
        </p:nvGraphicFramePr>
        <p:xfrm>
          <a:off x="251520" y="2276872"/>
          <a:ext cx="4248472" cy="34563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集約の効果</a:t>
            </a:r>
            <a:endParaRPr kumimoji="1" lang="ja-JP" altLang="en-US" dirty="0"/>
          </a:p>
        </p:txBody>
      </p:sp>
      <p:sp>
        <p:nvSpPr>
          <p:cNvPr id="3" name="コンテンツ プレースホルダ 2"/>
          <p:cNvSpPr>
            <a:spLocks noGrp="1"/>
          </p:cNvSpPr>
          <p:nvPr>
            <p:ph idx="1"/>
          </p:nvPr>
        </p:nvSpPr>
        <p:spPr/>
        <p:txBody>
          <a:bodyPr/>
          <a:lstStyle/>
          <a:p>
            <a:endParaRPr kumimoji="1" lang="en-US" altLang="ja-JP" dirty="0" smtClean="0"/>
          </a:p>
          <a:p>
            <a:endParaRPr lang="en-US" altLang="ja-JP" dirty="0" smtClean="0"/>
          </a:p>
          <a:p>
            <a:endParaRPr kumimoji="1" lang="en-US" altLang="ja-JP" dirty="0" smtClean="0"/>
          </a:p>
          <a:p>
            <a:endParaRPr lang="en-US" altLang="ja-JP" dirty="0" smtClean="0"/>
          </a:p>
          <a:p>
            <a:pPr>
              <a:buNone/>
            </a:pPr>
            <a:r>
              <a:rPr kumimoji="1" lang="en-US" altLang="ja-JP" dirty="0" smtClean="0"/>
              <a:t> </a:t>
            </a:r>
            <a:endParaRPr kumimoji="1" lang="ja-JP" altLang="en-US" dirty="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19</a:t>
            </a:fld>
            <a:endParaRPr lang="en-US" altLang="ja-JP" dirty="0"/>
          </a:p>
        </p:txBody>
      </p:sp>
      <p:graphicFrame>
        <p:nvGraphicFramePr>
          <p:cNvPr id="6" name="グラフ 5"/>
          <p:cNvGraphicFramePr/>
          <p:nvPr/>
        </p:nvGraphicFramePr>
        <p:xfrm>
          <a:off x="251520" y="2276872"/>
          <a:ext cx="4248472"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p:nvPr/>
        </p:nvGraphicFramePr>
        <p:xfrm>
          <a:off x="4716016" y="2276872"/>
          <a:ext cx="4176464" cy="33843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背景</a:t>
            </a:r>
            <a:endParaRPr kumimoji="1" lang="ja-JP" altLang="en-US" dirty="0"/>
          </a:p>
        </p:txBody>
      </p:sp>
      <p:sp>
        <p:nvSpPr>
          <p:cNvPr id="3" name="コンテンツ プレースホルダ 2"/>
          <p:cNvSpPr>
            <a:spLocks noGrp="1"/>
          </p:cNvSpPr>
          <p:nvPr>
            <p:ph idx="1"/>
          </p:nvPr>
        </p:nvSpPr>
        <p:spPr>
          <a:xfrm>
            <a:off x="457200" y="1600200"/>
            <a:ext cx="8229600" cy="4853136"/>
          </a:xfrm>
        </p:spPr>
        <p:txBody>
          <a:bodyPr>
            <a:normAutofit fontScale="92500" lnSpcReduction="20000"/>
          </a:bodyPr>
          <a:lstStyle/>
          <a:p>
            <a:r>
              <a:rPr lang="ja-JP" altLang="en-US" dirty="0" smtClean="0"/>
              <a:t>ソフトウェアのデバッグや保守作業ではプログラム理解が重要</a:t>
            </a:r>
            <a:endParaRPr lang="en-US" altLang="ja-JP" dirty="0" smtClean="0"/>
          </a:p>
          <a:p>
            <a:pPr lvl="1"/>
            <a:r>
              <a:rPr lang="ja-JP" altLang="en-US" dirty="0" smtClean="0"/>
              <a:t>開発者はプログラム中の特定の部分に対して理解を行う</a:t>
            </a:r>
            <a:endParaRPr lang="en-US" altLang="ja-JP" dirty="0" smtClean="0"/>
          </a:p>
          <a:p>
            <a:r>
              <a:rPr lang="ja-JP" altLang="en-US" dirty="0" smtClean="0"/>
              <a:t>プログラムが</a:t>
            </a:r>
            <a:r>
              <a:rPr lang="en-US" altLang="ja-JP" dirty="0" smtClean="0"/>
              <a:t>1</a:t>
            </a:r>
            <a:r>
              <a:rPr lang="ja-JP" altLang="en-US" dirty="0" smtClean="0"/>
              <a:t>つの処理を実行するとき，中間データを表す一時オブジェクトを多数生成</a:t>
            </a:r>
            <a:endParaRPr lang="en-US" altLang="ja-JP" dirty="0" smtClean="0"/>
          </a:p>
          <a:p>
            <a:pPr lvl="1"/>
            <a:r>
              <a:rPr lang="ja-JP" altLang="en-US" dirty="0" smtClean="0"/>
              <a:t>格納されたデータを知ることは，その処理の内容を理解する上で有用</a:t>
            </a:r>
            <a:endParaRPr lang="en-US" altLang="ja-JP" dirty="0" smtClean="0"/>
          </a:p>
          <a:p>
            <a:pPr lvl="8"/>
            <a:endParaRPr lang="en-US" altLang="ja-JP" dirty="0" smtClean="0"/>
          </a:p>
          <a:p>
            <a:pPr algn="ctr">
              <a:buNone/>
            </a:pPr>
            <a:r>
              <a:rPr lang="ja-JP" altLang="en-US" dirty="0" smtClean="0"/>
              <a:t>オブジェクトが生成された手順を知る</a:t>
            </a:r>
            <a:endParaRPr lang="en-US" altLang="ja-JP" dirty="0" smtClean="0"/>
          </a:p>
          <a:p>
            <a:pPr algn="ctr">
              <a:buNone/>
            </a:pPr>
            <a:endParaRPr lang="en-US" altLang="ja-JP" sz="3900" dirty="0" smtClean="0"/>
          </a:p>
          <a:p>
            <a:pPr algn="ctr">
              <a:buNone/>
            </a:pPr>
            <a:r>
              <a:rPr lang="ja-JP" altLang="en-US" dirty="0" smtClean="0"/>
              <a:t>オブジェクトに格納されたデータを知る</a:t>
            </a:r>
            <a:endParaRPr lang="en-US" altLang="ja-JP" dirty="0" smtClean="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2</a:t>
            </a:fld>
            <a:endParaRPr lang="en-US" altLang="ja-JP" dirty="0"/>
          </a:p>
        </p:txBody>
      </p:sp>
      <p:sp>
        <p:nvSpPr>
          <p:cNvPr id="6" name="下矢印 5"/>
          <p:cNvSpPr/>
          <p:nvPr/>
        </p:nvSpPr>
        <p:spPr>
          <a:xfrm>
            <a:off x="4283968" y="5445224"/>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a:t>
            </a:r>
            <a:endParaRPr kumimoji="1" lang="ja-JP" altLang="en-US" dirty="0"/>
          </a:p>
        </p:txBody>
      </p:sp>
      <p:sp>
        <p:nvSpPr>
          <p:cNvPr id="3" name="コンテンツ プレースホルダ 2"/>
          <p:cNvSpPr>
            <a:spLocks noGrp="1"/>
          </p:cNvSpPr>
          <p:nvPr>
            <p:ph idx="1"/>
          </p:nvPr>
        </p:nvSpPr>
        <p:spPr>
          <a:xfrm>
            <a:off x="395536" y="1600200"/>
            <a:ext cx="8424936" cy="4853136"/>
          </a:xfrm>
        </p:spPr>
        <p:txBody>
          <a:bodyPr>
            <a:normAutofit fontScale="92500" lnSpcReduction="20000"/>
          </a:bodyPr>
          <a:lstStyle/>
          <a:p>
            <a:r>
              <a:rPr lang="ja-JP" altLang="en-US" dirty="0" smtClean="0"/>
              <a:t>オブジェクト生成</a:t>
            </a:r>
            <a:endParaRPr lang="en-US" altLang="ja-JP" dirty="0" smtClean="0"/>
          </a:p>
          <a:p>
            <a:pPr lvl="1"/>
            <a:r>
              <a:rPr lang="ja-JP" altLang="en-US" dirty="0" smtClean="0"/>
              <a:t>コンストラクタによる初期化を実行</a:t>
            </a:r>
            <a:endParaRPr lang="en-US" altLang="ja-JP" dirty="0" smtClean="0"/>
          </a:p>
          <a:p>
            <a:pPr lvl="1"/>
            <a:r>
              <a:rPr lang="ja-JP" altLang="en-US" dirty="0" smtClean="0"/>
              <a:t>適切なデータを格納するための一連の処理を実行</a:t>
            </a:r>
            <a:endParaRPr lang="en-US" altLang="ja-JP" dirty="0" smtClean="0"/>
          </a:p>
          <a:p>
            <a:pPr lvl="1"/>
            <a:r>
              <a:rPr lang="ja-JP" altLang="en-US" dirty="0" smtClean="0"/>
              <a:t>例 </a:t>
            </a:r>
            <a:r>
              <a:rPr lang="en-US" altLang="ja-JP" dirty="0" smtClean="0"/>
              <a:t>: </a:t>
            </a:r>
            <a:r>
              <a:rPr lang="ja-JP" altLang="en-US" dirty="0" smtClean="0"/>
              <a:t>予定のリストを表すオブジェクトを生成</a:t>
            </a:r>
            <a:endParaRPr lang="en-US" altLang="ja-JP" dirty="0" smtClean="0"/>
          </a:p>
          <a:p>
            <a:pPr lvl="2"/>
            <a:r>
              <a:rPr lang="ja-JP" altLang="en-US" dirty="0" smtClean="0"/>
              <a:t>空のリストを生成</a:t>
            </a:r>
            <a:endParaRPr lang="en-US" altLang="ja-JP" dirty="0" smtClean="0"/>
          </a:p>
          <a:p>
            <a:pPr lvl="2"/>
            <a:r>
              <a:rPr lang="ja-JP" altLang="en-US" dirty="0" smtClean="0"/>
              <a:t>各予定データを表すオブジェクトをリストに追加</a:t>
            </a:r>
            <a:endParaRPr lang="en-US" altLang="ja-JP" dirty="0" smtClean="0"/>
          </a:p>
          <a:p>
            <a:pPr lvl="8"/>
            <a:endParaRPr lang="en-US" altLang="ja-JP" dirty="0" smtClean="0"/>
          </a:p>
          <a:p>
            <a:pPr algn="ctr">
              <a:buNone/>
            </a:pPr>
            <a:r>
              <a:rPr lang="ja-JP" altLang="en-US" dirty="0" smtClean="0"/>
              <a:t>オブジェクト指向では実行</a:t>
            </a:r>
            <a:r>
              <a:rPr lang="ja-JP" altLang="en-US" smtClean="0"/>
              <a:t>の</a:t>
            </a:r>
            <a:r>
              <a:rPr lang="ja-JP" altLang="en-US" smtClean="0"/>
              <a:t>流れが動的</a:t>
            </a:r>
            <a:r>
              <a:rPr lang="ja-JP" altLang="en-US" dirty="0" smtClean="0"/>
              <a:t>に決定</a:t>
            </a:r>
            <a:endParaRPr lang="en-US" altLang="ja-JP" dirty="0" smtClean="0"/>
          </a:p>
          <a:p>
            <a:pPr lvl="8" algn="ctr"/>
            <a:endParaRPr lang="en-US" altLang="ja-JP" dirty="0" smtClean="0"/>
          </a:p>
          <a:p>
            <a:pPr lvl="5" algn="ctr"/>
            <a:endParaRPr lang="en-US" altLang="ja-JP" dirty="0" smtClean="0"/>
          </a:p>
          <a:p>
            <a:pPr algn="ctr">
              <a:buNone/>
            </a:pPr>
            <a:r>
              <a:rPr lang="ja-JP" altLang="en-US" dirty="0" smtClean="0"/>
              <a:t>ソースコードからオブジェクトの生成手順を</a:t>
            </a:r>
            <a:r>
              <a:rPr lang="en-US" altLang="ja-JP" dirty="0" smtClean="0"/>
              <a:t/>
            </a:r>
            <a:br>
              <a:rPr lang="en-US" altLang="ja-JP" dirty="0" smtClean="0"/>
            </a:br>
            <a:r>
              <a:rPr lang="ja-JP" altLang="en-US" dirty="0" smtClean="0"/>
              <a:t>理解することは困難</a:t>
            </a:r>
            <a:endParaRPr lang="en-US" altLang="ja-JP" dirty="0" smtClean="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3</a:t>
            </a:fld>
            <a:endParaRPr lang="en-US" altLang="ja-JP" dirty="0"/>
          </a:p>
        </p:txBody>
      </p:sp>
      <p:sp>
        <p:nvSpPr>
          <p:cNvPr id="5" name="下矢印 4"/>
          <p:cNvSpPr/>
          <p:nvPr/>
        </p:nvSpPr>
        <p:spPr>
          <a:xfrm>
            <a:off x="4283968" y="4653136"/>
            <a:ext cx="72008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a:t>
            </a:r>
            <a:endParaRPr kumimoji="1" lang="ja-JP" altLang="en-US" dirty="0"/>
          </a:p>
        </p:txBody>
      </p:sp>
      <p:sp>
        <p:nvSpPr>
          <p:cNvPr id="3" name="コンテンツ プレースホルダ 2"/>
          <p:cNvSpPr>
            <a:spLocks noGrp="1"/>
          </p:cNvSpPr>
          <p:nvPr>
            <p:ph idx="1"/>
          </p:nvPr>
        </p:nvSpPr>
        <p:spPr>
          <a:xfrm>
            <a:off x="395536" y="1600200"/>
            <a:ext cx="8291264" cy="4853136"/>
          </a:xfrm>
        </p:spPr>
        <p:txBody>
          <a:bodyPr>
            <a:normAutofit/>
          </a:bodyPr>
          <a:lstStyle/>
          <a:p>
            <a:r>
              <a:rPr lang="ja-JP" altLang="en-US" dirty="0" smtClean="0"/>
              <a:t>実行履歴を解析することでオブジェクト生成関係を特定し，グラフとして可視化</a:t>
            </a:r>
            <a:endParaRPr lang="en-US" altLang="ja-JP" dirty="0" smtClean="0"/>
          </a:p>
          <a:p>
            <a:pPr lvl="8"/>
            <a:endParaRPr lang="en-US" altLang="ja-JP" dirty="0" smtClean="0"/>
          </a:p>
          <a:p>
            <a:pPr lvl="8"/>
            <a:endParaRPr lang="en-US" altLang="ja-JP" dirty="0" smtClean="0"/>
          </a:p>
          <a:p>
            <a:r>
              <a:rPr lang="ja-JP" altLang="en-US" dirty="0" smtClean="0"/>
              <a:t>オブジェクトがどのように生成されたかを調べる作業を支援</a:t>
            </a:r>
            <a:endParaRPr lang="en-US" altLang="ja-JP" dirty="0" smtClean="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4</a:t>
            </a:fld>
            <a:endParaRPr lang="en-US" altLang="ja-JP" dirty="0"/>
          </a:p>
        </p:txBody>
      </p:sp>
      <p:sp>
        <p:nvSpPr>
          <p:cNvPr id="5" name="下矢印 4"/>
          <p:cNvSpPr/>
          <p:nvPr/>
        </p:nvSpPr>
        <p:spPr>
          <a:xfrm>
            <a:off x="4355976" y="2708920"/>
            <a:ext cx="72008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0" name="Picture 2" descr="C:\Users\yuuki-n\AppData\Local\Microsoft\Windows\Temporary Internet Files\Content.IE5\DIO0DO9O\MC900428945[1].wmf"/>
          <p:cNvPicPr>
            <a:picLocks noChangeAspect="1" noChangeArrowheads="1"/>
          </p:cNvPicPr>
          <p:nvPr/>
        </p:nvPicPr>
        <p:blipFill>
          <a:blip r:embed="rId3" cstate="print"/>
          <a:srcRect/>
          <a:stretch>
            <a:fillRect/>
          </a:stretch>
        </p:blipFill>
        <p:spPr bwMode="auto">
          <a:xfrm>
            <a:off x="1475656" y="4653136"/>
            <a:ext cx="1224136" cy="876535"/>
          </a:xfrm>
          <a:prstGeom prst="rect">
            <a:avLst/>
          </a:prstGeom>
          <a:noFill/>
        </p:spPr>
      </p:pic>
      <p:sp>
        <p:nvSpPr>
          <p:cNvPr id="7" name="テキスト ボックス 6"/>
          <p:cNvSpPr txBox="1"/>
          <p:nvPr/>
        </p:nvSpPr>
        <p:spPr>
          <a:xfrm>
            <a:off x="1043608" y="5589240"/>
            <a:ext cx="1944216" cy="646331"/>
          </a:xfrm>
          <a:prstGeom prst="rect">
            <a:avLst/>
          </a:prstGeom>
          <a:noFill/>
        </p:spPr>
        <p:txBody>
          <a:bodyPr wrap="square" rtlCol="0">
            <a:spAutoFit/>
          </a:bodyPr>
          <a:lstStyle/>
          <a:p>
            <a:pPr algn="ctr"/>
            <a:r>
              <a:rPr lang="ja-JP" altLang="en-US" dirty="0" smtClean="0"/>
              <a:t>解析対象の</a:t>
            </a:r>
            <a:endParaRPr lang="en-US" altLang="ja-JP" dirty="0" smtClean="0"/>
          </a:p>
          <a:p>
            <a:pPr algn="ctr"/>
            <a:r>
              <a:rPr lang="ja-JP" altLang="en-US" dirty="0" smtClean="0"/>
              <a:t>プログラムを実行</a:t>
            </a:r>
            <a:endParaRPr kumimoji="1" lang="ja-JP" altLang="en-US" dirty="0"/>
          </a:p>
        </p:txBody>
      </p:sp>
      <p:sp>
        <p:nvSpPr>
          <p:cNvPr id="20" name="フローチャート : 結合子 19"/>
          <p:cNvSpPr/>
          <p:nvPr/>
        </p:nvSpPr>
        <p:spPr>
          <a:xfrm>
            <a:off x="6444208" y="4815154"/>
            <a:ext cx="135015" cy="135015"/>
          </a:xfrm>
          <a:prstGeom prst="flowChartConnector">
            <a:avLst/>
          </a:prstGeom>
          <a:solidFill>
            <a:srgbClr val="FF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 結合子 20"/>
          <p:cNvSpPr/>
          <p:nvPr/>
        </p:nvSpPr>
        <p:spPr>
          <a:xfrm>
            <a:off x="6444208" y="5040179"/>
            <a:ext cx="135015" cy="135015"/>
          </a:xfrm>
          <a:prstGeom prst="flowChartConnector">
            <a:avLst/>
          </a:prstGeom>
          <a:solidFill>
            <a:srgbClr val="FF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 結合子 21"/>
          <p:cNvSpPr/>
          <p:nvPr/>
        </p:nvSpPr>
        <p:spPr>
          <a:xfrm>
            <a:off x="6444208" y="5400219"/>
            <a:ext cx="135015" cy="135015"/>
          </a:xfrm>
          <a:prstGeom prst="flowChartConnector">
            <a:avLst/>
          </a:prstGeom>
          <a:solidFill>
            <a:srgbClr val="FF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 結合子 22"/>
          <p:cNvSpPr/>
          <p:nvPr/>
        </p:nvSpPr>
        <p:spPr>
          <a:xfrm>
            <a:off x="6894258" y="4905164"/>
            <a:ext cx="135015" cy="135015"/>
          </a:xfrm>
          <a:prstGeom prst="flowChartConnector">
            <a:avLst/>
          </a:prstGeom>
          <a:solidFill>
            <a:srgbClr val="FF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 結合子 23"/>
          <p:cNvSpPr/>
          <p:nvPr/>
        </p:nvSpPr>
        <p:spPr>
          <a:xfrm>
            <a:off x="6894258" y="5220199"/>
            <a:ext cx="135015" cy="135015"/>
          </a:xfrm>
          <a:prstGeom prst="flowChartConnector">
            <a:avLst/>
          </a:prstGeom>
          <a:solidFill>
            <a:srgbClr val="FF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 結合子 24"/>
          <p:cNvSpPr/>
          <p:nvPr/>
        </p:nvSpPr>
        <p:spPr>
          <a:xfrm>
            <a:off x="7794358" y="5085184"/>
            <a:ext cx="135015" cy="135015"/>
          </a:xfrm>
          <a:prstGeom prst="flowChartConnector">
            <a:avLst/>
          </a:prstGeom>
          <a:solidFill>
            <a:srgbClr val="FF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ローチャート : 結合子 25"/>
          <p:cNvSpPr/>
          <p:nvPr/>
        </p:nvSpPr>
        <p:spPr>
          <a:xfrm>
            <a:off x="7794358" y="4815154"/>
            <a:ext cx="135015" cy="135015"/>
          </a:xfrm>
          <a:prstGeom prst="flowChartConnector">
            <a:avLst/>
          </a:prstGeom>
          <a:solidFill>
            <a:srgbClr val="FF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フローチャート : 結合子 26"/>
          <p:cNvSpPr/>
          <p:nvPr/>
        </p:nvSpPr>
        <p:spPr>
          <a:xfrm>
            <a:off x="7344308" y="5085184"/>
            <a:ext cx="135015" cy="135015"/>
          </a:xfrm>
          <a:prstGeom prst="flowChartConnector">
            <a:avLst/>
          </a:prstGeom>
          <a:solidFill>
            <a:srgbClr val="FF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ローチャート : 結合子 27"/>
          <p:cNvSpPr/>
          <p:nvPr/>
        </p:nvSpPr>
        <p:spPr>
          <a:xfrm>
            <a:off x="6894258" y="5490229"/>
            <a:ext cx="135015" cy="135015"/>
          </a:xfrm>
          <a:prstGeom prst="flowChartConnector">
            <a:avLst/>
          </a:prstGeom>
          <a:solidFill>
            <a:srgbClr val="FF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 結合子 28"/>
          <p:cNvSpPr/>
          <p:nvPr/>
        </p:nvSpPr>
        <p:spPr>
          <a:xfrm>
            <a:off x="7794358" y="5670249"/>
            <a:ext cx="135015" cy="135015"/>
          </a:xfrm>
          <a:prstGeom prst="flowChartConnector">
            <a:avLst/>
          </a:prstGeom>
          <a:solidFill>
            <a:srgbClr val="FF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 結合子 29"/>
          <p:cNvSpPr/>
          <p:nvPr/>
        </p:nvSpPr>
        <p:spPr>
          <a:xfrm>
            <a:off x="7794358" y="5445224"/>
            <a:ext cx="135015" cy="135015"/>
          </a:xfrm>
          <a:prstGeom prst="flowChartConnector">
            <a:avLst/>
          </a:prstGeom>
          <a:solidFill>
            <a:srgbClr val="FF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 結合子 30"/>
          <p:cNvSpPr/>
          <p:nvPr/>
        </p:nvSpPr>
        <p:spPr>
          <a:xfrm>
            <a:off x="6444208" y="5625244"/>
            <a:ext cx="135015" cy="135015"/>
          </a:xfrm>
          <a:prstGeom prst="flowChartConnector">
            <a:avLst/>
          </a:prstGeom>
          <a:solidFill>
            <a:srgbClr val="FF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 結合子 31"/>
          <p:cNvSpPr/>
          <p:nvPr/>
        </p:nvSpPr>
        <p:spPr>
          <a:xfrm>
            <a:off x="7344308" y="5355214"/>
            <a:ext cx="135015" cy="135015"/>
          </a:xfrm>
          <a:prstGeom prst="flowChartConnector">
            <a:avLst/>
          </a:prstGeom>
          <a:solidFill>
            <a:srgbClr val="FF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曲線コネクタ 65"/>
          <p:cNvCxnSpPr>
            <a:stCxn id="20" idx="6"/>
            <a:endCxn id="23" idx="1"/>
          </p:cNvCxnSpPr>
          <p:nvPr/>
        </p:nvCxnSpPr>
        <p:spPr>
          <a:xfrm>
            <a:off x="6579223" y="4882662"/>
            <a:ext cx="334808" cy="42274"/>
          </a:xfrm>
          <a:prstGeom prst="curvedConnector2">
            <a:avLst/>
          </a:prstGeom>
          <a:ln w="3175">
            <a:solidFill>
              <a:srgbClr val="7F7FFF"/>
            </a:solidFill>
            <a:tailEnd type="triangle"/>
          </a:ln>
        </p:spPr>
        <p:style>
          <a:lnRef idx="1">
            <a:schemeClr val="accent1"/>
          </a:lnRef>
          <a:fillRef idx="0">
            <a:schemeClr val="accent1"/>
          </a:fillRef>
          <a:effectRef idx="0">
            <a:schemeClr val="accent1"/>
          </a:effectRef>
          <a:fontRef idx="minor">
            <a:schemeClr val="tx1"/>
          </a:fontRef>
        </p:style>
      </p:cxnSp>
      <p:cxnSp>
        <p:nvCxnSpPr>
          <p:cNvPr id="34" name="曲線コネクタ 66"/>
          <p:cNvCxnSpPr>
            <a:stCxn id="21" idx="6"/>
            <a:endCxn id="24" idx="1"/>
          </p:cNvCxnSpPr>
          <p:nvPr/>
        </p:nvCxnSpPr>
        <p:spPr>
          <a:xfrm>
            <a:off x="6579223" y="5107687"/>
            <a:ext cx="334808" cy="132284"/>
          </a:xfrm>
          <a:prstGeom prst="curvedConnector2">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曲線コネクタ 69"/>
          <p:cNvCxnSpPr>
            <a:stCxn id="22" idx="6"/>
            <a:endCxn id="28" idx="1"/>
          </p:cNvCxnSpPr>
          <p:nvPr/>
        </p:nvCxnSpPr>
        <p:spPr>
          <a:xfrm>
            <a:off x="6579223" y="5467727"/>
            <a:ext cx="334808" cy="42274"/>
          </a:xfrm>
          <a:prstGeom prst="curvedConnector2">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曲線コネクタ 73"/>
          <p:cNvCxnSpPr>
            <a:stCxn id="31" idx="6"/>
            <a:endCxn id="28" idx="4"/>
          </p:cNvCxnSpPr>
          <p:nvPr/>
        </p:nvCxnSpPr>
        <p:spPr>
          <a:xfrm flipV="1">
            <a:off x="6579223" y="5625244"/>
            <a:ext cx="382543" cy="67508"/>
          </a:xfrm>
          <a:prstGeom prst="curvedConnector2">
            <a:avLst/>
          </a:prstGeom>
          <a:ln w="3175">
            <a:solidFill>
              <a:srgbClr val="7F7F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曲線コネクタ 65"/>
          <p:cNvCxnSpPr>
            <a:stCxn id="20" idx="7"/>
            <a:endCxn id="27" idx="1"/>
          </p:cNvCxnSpPr>
          <p:nvPr/>
        </p:nvCxnSpPr>
        <p:spPr>
          <a:xfrm rot="16200000" flipH="1">
            <a:off x="6826750" y="4567626"/>
            <a:ext cx="270030" cy="804631"/>
          </a:xfrm>
          <a:prstGeom prst="curvedConnector3">
            <a:avLst>
              <a:gd name="adj1" fmla="val -23396"/>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曲線コネクタ 65"/>
          <p:cNvCxnSpPr>
            <a:stCxn id="24" idx="6"/>
            <a:endCxn id="32" idx="1"/>
          </p:cNvCxnSpPr>
          <p:nvPr/>
        </p:nvCxnSpPr>
        <p:spPr>
          <a:xfrm>
            <a:off x="7029273" y="5287707"/>
            <a:ext cx="334808" cy="87279"/>
          </a:xfrm>
          <a:prstGeom prst="curvedConnector2">
            <a:avLst/>
          </a:prstGeom>
          <a:ln w="3175">
            <a:solidFill>
              <a:srgbClr val="7F7FF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曲線コネクタ 65"/>
          <p:cNvCxnSpPr>
            <a:stCxn id="28" idx="6"/>
            <a:endCxn id="30" idx="4"/>
          </p:cNvCxnSpPr>
          <p:nvPr/>
        </p:nvCxnSpPr>
        <p:spPr>
          <a:xfrm>
            <a:off x="7029273" y="5557737"/>
            <a:ext cx="832593" cy="22502"/>
          </a:xfrm>
          <a:prstGeom prst="curvedConnector4">
            <a:avLst>
              <a:gd name="adj1" fmla="val 45946"/>
              <a:gd name="adj2" fmla="val 138579"/>
            </a:avLst>
          </a:prstGeom>
          <a:ln w="3175">
            <a:solidFill>
              <a:srgbClr val="7F7FF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曲線コネクタ 65"/>
          <p:cNvCxnSpPr>
            <a:stCxn id="28" idx="5"/>
            <a:endCxn id="29" idx="2"/>
          </p:cNvCxnSpPr>
          <p:nvPr/>
        </p:nvCxnSpPr>
        <p:spPr>
          <a:xfrm rot="16200000" flipH="1">
            <a:off x="7335787" y="5279185"/>
            <a:ext cx="132285" cy="784858"/>
          </a:xfrm>
          <a:prstGeom prst="curvedConnector2">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曲線コネクタ 65"/>
          <p:cNvCxnSpPr>
            <a:stCxn id="32" idx="7"/>
            <a:endCxn id="25" idx="2"/>
          </p:cNvCxnSpPr>
          <p:nvPr/>
        </p:nvCxnSpPr>
        <p:spPr>
          <a:xfrm rot="5400000" flipH="1" flipV="1">
            <a:off x="7515807" y="5096435"/>
            <a:ext cx="222294" cy="334808"/>
          </a:xfrm>
          <a:prstGeom prst="curvedConnector2">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曲線コネクタ 65"/>
          <p:cNvCxnSpPr>
            <a:stCxn id="27" idx="6"/>
            <a:endCxn id="26" idx="3"/>
          </p:cNvCxnSpPr>
          <p:nvPr/>
        </p:nvCxnSpPr>
        <p:spPr>
          <a:xfrm flipV="1">
            <a:off x="7479323" y="4930397"/>
            <a:ext cx="334808" cy="222295"/>
          </a:xfrm>
          <a:prstGeom prst="curvedConnector2">
            <a:avLst/>
          </a:prstGeom>
          <a:ln w="3175">
            <a:solidFill>
              <a:srgbClr val="7F7FFF"/>
            </a:solidFill>
            <a:tailEnd type="triangle"/>
          </a:ln>
        </p:spPr>
        <p:style>
          <a:lnRef idx="1">
            <a:schemeClr val="accent1"/>
          </a:lnRef>
          <a:fillRef idx="0">
            <a:schemeClr val="accent1"/>
          </a:fillRef>
          <a:effectRef idx="0">
            <a:schemeClr val="accent1"/>
          </a:effectRef>
          <a:fontRef idx="minor">
            <a:schemeClr val="tx1"/>
          </a:fontRef>
        </p:style>
      </p:cxnSp>
      <p:cxnSp>
        <p:nvCxnSpPr>
          <p:cNvPr id="43" name="曲線コネクタ 65"/>
          <p:cNvCxnSpPr>
            <a:stCxn id="21" idx="7"/>
            <a:endCxn id="23" idx="3"/>
          </p:cNvCxnSpPr>
          <p:nvPr/>
        </p:nvCxnSpPr>
        <p:spPr>
          <a:xfrm rot="5400000" flipH="1" flipV="1">
            <a:off x="6716968" y="4862889"/>
            <a:ext cx="39544" cy="354581"/>
          </a:xfrm>
          <a:prstGeom prst="curvedConnector5">
            <a:avLst>
              <a:gd name="adj1" fmla="val 51214"/>
              <a:gd name="adj2" fmla="val 50000"/>
              <a:gd name="adj3" fmla="val 48779"/>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曲線コネクタ 65"/>
          <p:cNvCxnSpPr>
            <a:stCxn id="32" idx="6"/>
            <a:endCxn id="30" idx="2"/>
          </p:cNvCxnSpPr>
          <p:nvPr/>
        </p:nvCxnSpPr>
        <p:spPr>
          <a:xfrm>
            <a:off x="7479323" y="5422722"/>
            <a:ext cx="315035" cy="90010"/>
          </a:xfrm>
          <a:prstGeom prst="curvedConnector3">
            <a:avLst>
              <a:gd name="adj1" fmla="val 50000"/>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曲線コネクタ 65"/>
          <p:cNvCxnSpPr>
            <a:stCxn id="28" idx="7"/>
            <a:endCxn id="32" idx="2"/>
          </p:cNvCxnSpPr>
          <p:nvPr/>
        </p:nvCxnSpPr>
        <p:spPr>
          <a:xfrm rot="5400000" flipH="1" flipV="1">
            <a:off x="7133265" y="5298958"/>
            <a:ext cx="87279" cy="334808"/>
          </a:xfrm>
          <a:prstGeom prst="curvedConnector2">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曲線コネクタ 65"/>
          <p:cNvCxnSpPr>
            <a:stCxn id="23" idx="5"/>
            <a:endCxn id="27" idx="2"/>
          </p:cNvCxnSpPr>
          <p:nvPr/>
        </p:nvCxnSpPr>
        <p:spPr>
          <a:xfrm rot="16200000" flipH="1">
            <a:off x="7110762" y="4919145"/>
            <a:ext cx="132285" cy="334808"/>
          </a:xfrm>
          <a:prstGeom prst="curvedConnector2">
            <a:avLst/>
          </a:prstGeom>
          <a:ln w="3175">
            <a:solidFill>
              <a:srgbClr val="7F7FFF"/>
            </a:solidFill>
            <a:tailEnd type="triangle"/>
          </a:ln>
        </p:spPr>
        <p:style>
          <a:lnRef idx="1">
            <a:schemeClr val="accent1"/>
          </a:lnRef>
          <a:fillRef idx="0">
            <a:schemeClr val="accent1"/>
          </a:fillRef>
          <a:effectRef idx="0">
            <a:schemeClr val="accent1"/>
          </a:effectRef>
          <a:fontRef idx="minor">
            <a:schemeClr val="tx1"/>
          </a:fontRef>
        </p:style>
      </p:cxnSp>
      <p:cxnSp>
        <p:nvCxnSpPr>
          <p:cNvPr id="47" name="曲線コネクタ 65"/>
          <p:cNvCxnSpPr>
            <a:stCxn id="20" idx="0"/>
            <a:endCxn id="26" idx="1"/>
          </p:cNvCxnSpPr>
          <p:nvPr/>
        </p:nvCxnSpPr>
        <p:spPr>
          <a:xfrm rot="16200000" flipH="1">
            <a:off x="7153037" y="4173833"/>
            <a:ext cx="19772" cy="1302415"/>
          </a:xfrm>
          <a:prstGeom prst="curvedConnector3">
            <a:avLst>
              <a:gd name="adj1" fmla="val -1156180"/>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曲線コネクタ 65"/>
          <p:cNvCxnSpPr>
            <a:stCxn id="25" idx="4"/>
            <a:endCxn id="30" idx="0"/>
          </p:cNvCxnSpPr>
          <p:nvPr/>
        </p:nvCxnSpPr>
        <p:spPr>
          <a:xfrm rot="5400000">
            <a:off x="7749354" y="5332711"/>
            <a:ext cx="225025" cy="1588"/>
          </a:xfrm>
          <a:prstGeom prst="curvedConnector3">
            <a:avLst>
              <a:gd name="adj1" fmla="val 50000"/>
            </a:avLst>
          </a:prstGeom>
          <a:ln w="3175">
            <a:solidFill>
              <a:srgbClr val="7F7FFF"/>
            </a:solidFill>
            <a:tailEnd type="triangle"/>
          </a:ln>
        </p:spPr>
        <p:style>
          <a:lnRef idx="1">
            <a:schemeClr val="accent1"/>
          </a:lnRef>
          <a:fillRef idx="0">
            <a:schemeClr val="accent1"/>
          </a:fillRef>
          <a:effectRef idx="0">
            <a:schemeClr val="accent1"/>
          </a:effectRef>
          <a:fontRef idx="minor">
            <a:schemeClr val="tx1"/>
          </a:fontRef>
        </p:style>
      </p:cxnSp>
      <p:sp>
        <p:nvSpPr>
          <p:cNvPr id="57" name="右矢印 56"/>
          <p:cNvSpPr/>
          <p:nvPr/>
        </p:nvSpPr>
        <p:spPr>
          <a:xfrm>
            <a:off x="3131840" y="4941168"/>
            <a:ext cx="792088" cy="64807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a:off x="5364088" y="4869160"/>
            <a:ext cx="792088" cy="64807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3059832" y="4581128"/>
            <a:ext cx="792088" cy="369332"/>
          </a:xfrm>
          <a:prstGeom prst="rect">
            <a:avLst/>
          </a:prstGeom>
          <a:noFill/>
        </p:spPr>
        <p:txBody>
          <a:bodyPr wrap="square" rtlCol="0">
            <a:spAutoFit/>
          </a:bodyPr>
          <a:lstStyle/>
          <a:p>
            <a:pPr algn="ctr"/>
            <a:r>
              <a:rPr kumimoji="1" lang="ja-JP" altLang="en-US" dirty="0" smtClean="0"/>
              <a:t>記録</a:t>
            </a:r>
            <a:endParaRPr kumimoji="1" lang="ja-JP" altLang="en-US" dirty="0"/>
          </a:p>
        </p:txBody>
      </p:sp>
      <p:sp>
        <p:nvSpPr>
          <p:cNvPr id="60" name="テキスト ボックス 59"/>
          <p:cNvSpPr txBox="1"/>
          <p:nvPr/>
        </p:nvSpPr>
        <p:spPr>
          <a:xfrm>
            <a:off x="3923928" y="5877272"/>
            <a:ext cx="1440160" cy="369332"/>
          </a:xfrm>
          <a:prstGeom prst="rect">
            <a:avLst/>
          </a:prstGeom>
          <a:noFill/>
        </p:spPr>
        <p:txBody>
          <a:bodyPr wrap="square" rtlCol="0">
            <a:spAutoFit/>
          </a:bodyPr>
          <a:lstStyle/>
          <a:p>
            <a:pPr algn="ctr"/>
            <a:r>
              <a:rPr kumimoji="1" lang="ja-JP" altLang="en-US" dirty="0" smtClean="0"/>
              <a:t>実行履歴</a:t>
            </a:r>
            <a:endParaRPr kumimoji="1" lang="ja-JP" altLang="en-US" dirty="0"/>
          </a:p>
        </p:txBody>
      </p:sp>
      <p:sp>
        <p:nvSpPr>
          <p:cNvPr id="61" name="テキスト ボックス 60"/>
          <p:cNvSpPr txBox="1"/>
          <p:nvPr/>
        </p:nvSpPr>
        <p:spPr>
          <a:xfrm>
            <a:off x="6300192" y="5807005"/>
            <a:ext cx="1944216" cy="646331"/>
          </a:xfrm>
          <a:prstGeom prst="rect">
            <a:avLst/>
          </a:prstGeom>
          <a:noFill/>
        </p:spPr>
        <p:txBody>
          <a:bodyPr wrap="square" rtlCol="0">
            <a:spAutoFit/>
          </a:bodyPr>
          <a:lstStyle/>
          <a:p>
            <a:pPr algn="ctr"/>
            <a:r>
              <a:rPr lang="ja-JP" altLang="en-US" dirty="0" smtClean="0"/>
              <a:t>オブジェクト</a:t>
            </a:r>
            <a:endParaRPr lang="en-US" altLang="ja-JP" dirty="0" smtClean="0"/>
          </a:p>
          <a:p>
            <a:pPr algn="ctr"/>
            <a:r>
              <a:rPr lang="ja-JP" altLang="en-US" dirty="0" smtClean="0"/>
              <a:t>生成関係</a:t>
            </a:r>
            <a:endParaRPr kumimoji="1" lang="ja-JP" altLang="en-US" dirty="0"/>
          </a:p>
        </p:txBody>
      </p:sp>
      <p:sp>
        <p:nvSpPr>
          <p:cNvPr id="62" name="テキスト ボックス 61"/>
          <p:cNvSpPr txBox="1"/>
          <p:nvPr/>
        </p:nvSpPr>
        <p:spPr>
          <a:xfrm>
            <a:off x="5292080" y="4509120"/>
            <a:ext cx="792088" cy="369332"/>
          </a:xfrm>
          <a:prstGeom prst="rect">
            <a:avLst/>
          </a:prstGeom>
          <a:noFill/>
        </p:spPr>
        <p:txBody>
          <a:bodyPr wrap="square" rtlCol="0">
            <a:spAutoFit/>
          </a:bodyPr>
          <a:lstStyle/>
          <a:p>
            <a:pPr algn="ctr"/>
            <a:r>
              <a:rPr lang="ja-JP" altLang="en-US" dirty="0" smtClean="0"/>
              <a:t>解析</a:t>
            </a:r>
            <a:endParaRPr kumimoji="1" lang="ja-JP" altLang="en-US" dirty="0"/>
          </a:p>
        </p:txBody>
      </p:sp>
      <p:grpSp>
        <p:nvGrpSpPr>
          <p:cNvPr id="65" name="グループ化 64"/>
          <p:cNvGrpSpPr/>
          <p:nvPr/>
        </p:nvGrpSpPr>
        <p:grpSpPr>
          <a:xfrm>
            <a:off x="4392488" y="4653136"/>
            <a:ext cx="683568" cy="864096"/>
            <a:chOff x="0" y="4725144"/>
            <a:chExt cx="1043608" cy="1440160"/>
          </a:xfrm>
        </p:grpSpPr>
        <p:sp>
          <p:nvSpPr>
            <p:cNvPr id="63" name="1 つの角を切り取った四角形 62"/>
            <p:cNvSpPr/>
            <p:nvPr/>
          </p:nvSpPr>
          <p:spPr>
            <a:xfrm>
              <a:off x="0" y="4725144"/>
              <a:ext cx="1043608" cy="1440160"/>
            </a:xfrm>
            <a:prstGeom prst="snip1Rect">
              <a:avLst>
                <a:gd name="adj" fmla="val 21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直角三角形 63"/>
            <p:cNvSpPr/>
            <p:nvPr/>
          </p:nvSpPr>
          <p:spPr>
            <a:xfrm>
              <a:off x="827584" y="4725144"/>
              <a:ext cx="216024" cy="216024"/>
            </a:xfrm>
            <a:prstGeom prst="rtTriangle">
              <a:avLst/>
            </a:prstGeom>
            <a:solidFill>
              <a:schemeClr val="bg1"/>
            </a:solidFill>
            <a:ln w="127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320480" y="4725144"/>
            <a:ext cx="683568" cy="864096"/>
            <a:chOff x="0" y="4725144"/>
            <a:chExt cx="1043608" cy="1440160"/>
          </a:xfrm>
        </p:grpSpPr>
        <p:sp>
          <p:nvSpPr>
            <p:cNvPr id="67" name="1 つの角を切り取った四角形 66"/>
            <p:cNvSpPr/>
            <p:nvPr/>
          </p:nvSpPr>
          <p:spPr>
            <a:xfrm>
              <a:off x="0" y="4725144"/>
              <a:ext cx="1043608" cy="1440160"/>
            </a:xfrm>
            <a:prstGeom prst="snip1Rect">
              <a:avLst>
                <a:gd name="adj" fmla="val 21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直角三角形 67"/>
            <p:cNvSpPr/>
            <p:nvPr/>
          </p:nvSpPr>
          <p:spPr>
            <a:xfrm>
              <a:off x="827584" y="4725144"/>
              <a:ext cx="216024" cy="216024"/>
            </a:xfrm>
            <a:prstGeom prst="rtTriangle">
              <a:avLst/>
            </a:prstGeom>
            <a:solidFill>
              <a:schemeClr val="bg1"/>
            </a:solidFill>
            <a:ln w="127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p:cNvGrpSpPr/>
          <p:nvPr/>
        </p:nvGrpSpPr>
        <p:grpSpPr>
          <a:xfrm>
            <a:off x="4211960" y="4797152"/>
            <a:ext cx="683568" cy="864096"/>
            <a:chOff x="0" y="4725144"/>
            <a:chExt cx="1043608" cy="1440160"/>
          </a:xfrm>
        </p:grpSpPr>
        <p:sp>
          <p:nvSpPr>
            <p:cNvPr id="70" name="1 つの角を切り取った四角形 69"/>
            <p:cNvSpPr/>
            <p:nvPr/>
          </p:nvSpPr>
          <p:spPr>
            <a:xfrm>
              <a:off x="0" y="4725144"/>
              <a:ext cx="1043608" cy="1440160"/>
            </a:xfrm>
            <a:prstGeom prst="snip1Rect">
              <a:avLst>
                <a:gd name="adj" fmla="val 21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直角三角形 70"/>
            <p:cNvSpPr/>
            <p:nvPr/>
          </p:nvSpPr>
          <p:spPr>
            <a:xfrm>
              <a:off x="827584" y="4725144"/>
              <a:ext cx="216024" cy="216024"/>
            </a:xfrm>
            <a:prstGeom prst="rtTriangle">
              <a:avLst/>
            </a:prstGeom>
            <a:solidFill>
              <a:schemeClr val="bg1"/>
            </a:solidFill>
            <a:ln w="127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実行履歴</a:t>
            </a:r>
            <a:endParaRPr kumimoji="1" lang="ja-JP" altLang="en-US" dirty="0"/>
          </a:p>
        </p:txBody>
      </p:sp>
      <p:sp>
        <p:nvSpPr>
          <p:cNvPr id="3" name="コンテンツ プレースホルダ 2"/>
          <p:cNvSpPr>
            <a:spLocks noGrp="1"/>
          </p:cNvSpPr>
          <p:nvPr>
            <p:ph idx="1"/>
          </p:nvPr>
        </p:nvSpPr>
        <p:spPr>
          <a:xfrm>
            <a:off x="457200" y="1600200"/>
            <a:ext cx="8435280" cy="4525963"/>
          </a:xfrm>
        </p:spPr>
        <p:txBody>
          <a:bodyPr>
            <a:normAutofit/>
          </a:bodyPr>
          <a:lstStyle/>
          <a:p>
            <a:r>
              <a:rPr kumimoji="1" lang="ja-JP" altLang="en-US" dirty="0" smtClean="0"/>
              <a:t>プログラム実行中に発生したイベントを記録</a:t>
            </a:r>
            <a:endParaRPr kumimoji="1" lang="en-US" altLang="ja-JP" dirty="0" smtClean="0"/>
          </a:p>
          <a:p>
            <a:pPr lvl="1"/>
            <a:r>
              <a:rPr lang="ja-JP" altLang="en-US" dirty="0" smtClean="0"/>
              <a:t>実行順に並んだイベント列</a:t>
            </a:r>
            <a:endParaRPr kumimoji="1" lang="en-US" altLang="ja-JP" dirty="0" smtClean="0"/>
          </a:p>
          <a:p>
            <a:r>
              <a:rPr lang="ja-JP" altLang="en-US" dirty="0" smtClean="0"/>
              <a:t>イベントの種類</a:t>
            </a:r>
            <a:endParaRPr kumimoji="1" lang="en-US" altLang="ja-JP" dirty="0" smtClean="0"/>
          </a:p>
          <a:p>
            <a:pPr lvl="1"/>
            <a:r>
              <a:rPr lang="ja-JP" altLang="en-US" dirty="0" smtClean="0"/>
              <a:t>コンストラクタ呼び出し</a:t>
            </a:r>
            <a:endParaRPr lang="en-US" altLang="ja-JP" dirty="0" smtClean="0"/>
          </a:p>
          <a:p>
            <a:pPr lvl="1"/>
            <a:r>
              <a:rPr lang="ja-JP" altLang="en-US" dirty="0" smtClean="0"/>
              <a:t>メソッド呼び出し</a:t>
            </a:r>
            <a:endParaRPr lang="en-US" altLang="ja-JP" dirty="0" smtClean="0"/>
          </a:p>
          <a:p>
            <a:pPr lvl="1"/>
            <a:r>
              <a:rPr lang="ja-JP" altLang="en-US" dirty="0" smtClean="0"/>
              <a:t>フィールドアクセス</a:t>
            </a:r>
            <a:endParaRPr lang="en-US" altLang="ja-JP" dirty="0" smtClean="0"/>
          </a:p>
          <a:p>
            <a:pPr lvl="1"/>
            <a:r>
              <a:rPr lang="ja-JP" altLang="en-US" dirty="0" smtClean="0"/>
              <a:t>配列アクセス</a:t>
            </a:r>
            <a:endParaRPr lang="en-US" altLang="ja-JP" dirty="0" smtClean="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5</a:t>
            </a:fld>
            <a:endParaRPr lang="en-US" altLang="ja-JP"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オブジェクト生成関係の特定</a:t>
            </a:r>
            <a:endParaRPr kumimoji="1" lang="ja-JP" altLang="en-US" dirty="0"/>
          </a:p>
        </p:txBody>
      </p:sp>
      <p:sp>
        <p:nvSpPr>
          <p:cNvPr id="3" name="コンテンツ プレースホルダ 2"/>
          <p:cNvSpPr>
            <a:spLocks noGrp="1"/>
          </p:cNvSpPr>
          <p:nvPr>
            <p:ph idx="1"/>
          </p:nvPr>
        </p:nvSpPr>
        <p:spPr>
          <a:xfrm>
            <a:off x="529208" y="1600200"/>
            <a:ext cx="8507288" cy="4925144"/>
          </a:xfrm>
        </p:spPr>
        <p:txBody>
          <a:bodyPr>
            <a:normAutofit fontScale="92500" lnSpcReduction="10000"/>
          </a:bodyPr>
          <a:lstStyle/>
          <a:p>
            <a:pPr>
              <a:buNone/>
            </a:pPr>
            <a:r>
              <a:rPr lang="ja-JP" altLang="en-US" dirty="0" smtClean="0"/>
              <a:t>実行履歴中のイベントを解析</a:t>
            </a:r>
            <a:endParaRPr kumimoji="1" lang="en-US" altLang="ja-JP" dirty="0" smtClean="0"/>
          </a:p>
          <a:p>
            <a:r>
              <a:rPr lang="ja-JP" altLang="en-US" dirty="0" smtClean="0"/>
              <a:t>生成関係は有向グラフで表示</a:t>
            </a:r>
            <a:endParaRPr lang="en-US" altLang="ja-JP" dirty="0" smtClean="0"/>
          </a:p>
          <a:p>
            <a:pPr lvl="1"/>
            <a:r>
              <a:rPr lang="ja-JP" altLang="en-US" dirty="0" smtClean="0"/>
              <a:t>頂点 </a:t>
            </a:r>
            <a:r>
              <a:rPr lang="en-US" altLang="ja-JP" dirty="0" smtClean="0"/>
              <a:t>: </a:t>
            </a:r>
            <a:r>
              <a:rPr lang="ja-JP" altLang="en-US" dirty="0" smtClean="0"/>
              <a:t>オブジェクト</a:t>
            </a:r>
            <a:endParaRPr lang="en-US" altLang="ja-JP" dirty="0" smtClean="0"/>
          </a:p>
          <a:p>
            <a:pPr lvl="1"/>
            <a:r>
              <a:rPr lang="ja-JP" altLang="en-US" dirty="0" smtClean="0"/>
              <a:t>辺 </a:t>
            </a:r>
            <a:r>
              <a:rPr lang="en-US" altLang="ja-JP" dirty="0" smtClean="0"/>
              <a:t>: </a:t>
            </a:r>
            <a:r>
              <a:rPr lang="ja-JP" altLang="en-US" dirty="0" smtClean="0"/>
              <a:t>オブジェクト生成関係</a:t>
            </a:r>
            <a:endParaRPr lang="en-US" altLang="ja-JP" dirty="0" smtClean="0"/>
          </a:p>
          <a:p>
            <a:pPr lvl="2"/>
            <a:r>
              <a:rPr lang="en-US" altLang="ja-JP" dirty="0" smtClean="0"/>
              <a:t>TRIGGER : </a:t>
            </a:r>
            <a:r>
              <a:rPr lang="ja-JP" altLang="en-US" dirty="0" smtClean="0"/>
              <a:t>オブジェクトを構築</a:t>
            </a:r>
            <a:endParaRPr lang="en-US" altLang="ja-JP" dirty="0" smtClean="0"/>
          </a:p>
          <a:p>
            <a:pPr lvl="3"/>
            <a:r>
              <a:rPr lang="en-US" altLang="ja-JP" dirty="0" smtClean="0"/>
              <a:t>14</a:t>
            </a:r>
            <a:r>
              <a:rPr lang="ja-JP" altLang="en-US" dirty="0" smtClean="0"/>
              <a:t>の特定するためのルールを定義</a:t>
            </a:r>
            <a:endParaRPr lang="en-US" altLang="ja-JP" dirty="0" smtClean="0"/>
          </a:p>
          <a:p>
            <a:pPr lvl="3"/>
            <a:r>
              <a:rPr lang="ja-JP" altLang="en-US" dirty="0" smtClean="0"/>
              <a:t>例 </a:t>
            </a:r>
            <a:r>
              <a:rPr lang="en-US" altLang="ja-JP" dirty="0" smtClean="0"/>
              <a:t>: </a:t>
            </a:r>
            <a:r>
              <a:rPr lang="ja-JP" altLang="en-US" dirty="0" smtClean="0"/>
              <a:t>コンストラクタを呼び出した場合</a:t>
            </a:r>
            <a:endParaRPr lang="en-US" altLang="ja-JP" dirty="0" smtClean="0"/>
          </a:p>
          <a:p>
            <a:pPr lvl="8">
              <a:buNone/>
            </a:pPr>
            <a:endParaRPr lang="en-US" altLang="ja-JP" dirty="0" smtClean="0"/>
          </a:p>
          <a:p>
            <a:pPr lvl="8">
              <a:buNone/>
            </a:pPr>
            <a:endParaRPr lang="en-US" altLang="ja-JP" sz="1300" dirty="0" smtClean="0"/>
          </a:p>
          <a:p>
            <a:pPr lvl="2"/>
            <a:r>
              <a:rPr lang="en-US" altLang="ja-JP" dirty="0" smtClean="0"/>
              <a:t>BASE : </a:t>
            </a:r>
            <a:r>
              <a:rPr lang="ja-JP" altLang="en-US" dirty="0" smtClean="0"/>
              <a:t>オブジェクトの生成に利用</a:t>
            </a:r>
            <a:endParaRPr lang="en-US" altLang="ja-JP" dirty="0" smtClean="0"/>
          </a:p>
          <a:p>
            <a:pPr lvl="3"/>
            <a:r>
              <a:rPr lang="en-US" altLang="ja-JP" dirty="0" smtClean="0"/>
              <a:t>10</a:t>
            </a:r>
            <a:r>
              <a:rPr lang="ja-JP" altLang="en-US" dirty="0" smtClean="0"/>
              <a:t>の特定するためのルールを定義</a:t>
            </a:r>
            <a:endParaRPr lang="en-US" altLang="ja-JP" dirty="0" smtClean="0"/>
          </a:p>
          <a:p>
            <a:pPr lvl="3"/>
            <a:r>
              <a:rPr lang="ja-JP" altLang="en-US" dirty="0" smtClean="0"/>
              <a:t>例 </a:t>
            </a:r>
            <a:r>
              <a:rPr lang="en-US" altLang="ja-JP" dirty="0" smtClean="0"/>
              <a:t>: </a:t>
            </a:r>
            <a:r>
              <a:rPr lang="ja-JP" altLang="en-US" dirty="0" smtClean="0"/>
              <a:t>フィールドにオブジェクトを書き込んだ場合</a:t>
            </a:r>
            <a:endParaRPr lang="en-US" altLang="ja-JP" dirty="0" smtClean="0"/>
          </a:p>
          <a:p>
            <a:pPr lvl="3">
              <a:buNone/>
            </a:pPr>
            <a:r>
              <a:rPr lang="ja-JP" altLang="en-US" dirty="0" smtClean="0"/>
              <a:t>　</a:t>
            </a:r>
            <a:endParaRPr lang="en-US" altLang="ja-JP" dirty="0" smtClean="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6</a:t>
            </a:fld>
            <a:endParaRPr lang="en-US" altLang="ja-JP" dirty="0"/>
          </a:p>
        </p:txBody>
      </p:sp>
      <p:graphicFrame>
        <p:nvGraphicFramePr>
          <p:cNvPr id="28" name="表 27"/>
          <p:cNvGraphicFramePr>
            <a:graphicFrameLocks noGrp="1"/>
          </p:cNvGraphicFramePr>
          <p:nvPr/>
        </p:nvGraphicFramePr>
        <p:xfrm>
          <a:off x="5940152" y="1988840"/>
          <a:ext cx="2679842" cy="2103120"/>
        </p:xfrm>
        <a:graphic>
          <a:graphicData uri="http://schemas.openxmlformats.org/drawingml/2006/table">
            <a:tbl>
              <a:tblPr firstRow="1" bandRow="1">
                <a:tableStyleId>{5C22544A-7EE6-4342-B048-85BDC9FD1C3A}</a:tableStyleId>
              </a:tblPr>
              <a:tblGrid>
                <a:gridCol w="1339921"/>
                <a:gridCol w="1339921"/>
              </a:tblGrid>
              <a:tr h="0">
                <a:tc gridSpan="2">
                  <a:txBody>
                    <a:bodyPr/>
                    <a:lstStyle/>
                    <a:p>
                      <a:pPr algn="ctr"/>
                      <a:r>
                        <a:rPr kumimoji="1" lang="ja-JP" altLang="en-US" dirty="0" smtClean="0">
                          <a:solidFill>
                            <a:schemeClr val="tx1"/>
                          </a:solidFill>
                        </a:rPr>
                        <a:t>生成に関係する</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メソッド名の接頭辞</a:t>
                      </a:r>
                      <a:endParaRPr kumimoji="1" lang="ja-JP" altLang="en-US" dirty="0">
                        <a:solidFill>
                          <a:schemeClr val="tx1"/>
                        </a:solidFill>
                      </a:endParaRPr>
                    </a:p>
                  </a:txBody>
                  <a:tcPr/>
                </a:tc>
                <a:tc hMerge="1">
                  <a:txBody>
                    <a:bodyPr/>
                    <a:lstStyle/>
                    <a:p>
                      <a:endParaRPr kumimoji="1" lang="ja-JP" altLang="en-US" dirty="0"/>
                    </a:p>
                  </a:txBody>
                  <a:tcPr/>
                </a:tc>
              </a:tr>
              <a:tr h="0">
                <a:tc>
                  <a:txBody>
                    <a:bodyPr/>
                    <a:lstStyle/>
                    <a:p>
                      <a:pPr algn="ctr"/>
                      <a:r>
                        <a:rPr kumimoji="1" lang="en-US" altLang="ja-JP" dirty="0" smtClean="0">
                          <a:solidFill>
                            <a:schemeClr val="tx1"/>
                          </a:solidFill>
                        </a:rPr>
                        <a:t>set</a:t>
                      </a:r>
                      <a:endParaRPr kumimoji="1" lang="ja-JP" altLang="en-US" dirty="0">
                        <a:solidFill>
                          <a:schemeClr val="tx1"/>
                        </a:solidFill>
                      </a:endParaRPr>
                    </a:p>
                  </a:txBody>
                  <a:tcPr/>
                </a:tc>
                <a:tc>
                  <a:txBody>
                    <a:bodyPr/>
                    <a:lstStyle/>
                    <a:p>
                      <a:pPr algn="ctr"/>
                      <a:r>
                        <a:rPr kumimoji="1" lang="en-US" altLang="ja-JP" dirty="0" smtClean="0">
                          <a:solidFill>
                            <a:schemeClr val="tx1"/>
                          </a:solidFill>
                        </a:rPr>
                        <a:t>add</a:t>
                      </a:r>
                      <a:endParaRPr kumimoji="1" lang="ja-JP" altLang="en-US" dirty="0">
                        <a:solidFill>
                          <a:schemeClr val="tx1"/>
                        </a:solidFill>
                      </a:endParaRPr>
                    </a:p>
                  </a:txBody>
                  <a:tcPr/>
                </a:tc>
              </a:tr>
              <a:tr h="0">
                <a:tc>
                  <a:txBody>
                    <a:bodyPr/>
                    <a:lstStyle/>
                    <a:p>
                      <a:pPr algn="ctr"/>
                      <a:r>
                        <a:rPr kumimoji="1" lang="en-US" altLang="ja-JP" dirty="0" smtClean="0">
                          <a:solidFill>
                            <a:schemeClr val="tx1"/>
                          </a:solidFill>
                        </a:rPr>
                        <a:t>put</a:t>
                      </a:r>
                      <a:endParaRPr kumimoji="1" lang="ja-JP" altLang="en-US" dirty="0">
                        <a:solidFill>
                          <a:schemeClr val="tx1"/>
                        </a:solidFill>
                      </a:endParaRPr>
                    </a:p>
                  </a:txBody>
                  <a:tcPr/>
                </a:tc>
                <a:tc>
                  <a:txBody>
                    <a:bodyPr/>
                    <a:lstStyle/>
                    <a:p>
                      <a:pPr algn="ctr"/>
                      <a:r>
                        <a:rPr kumimoji="1" lang="en-US" altLang="ja-JP" dirty="0" smtClean="0">
                          <a:solidFill>
                            <a:schemeClr val="tx1"/>
                          </a:solidFill>
                        </a:rPr>
                        <a:t>push</a:t>
                      </a:r>
                      <a:endParaRPr kumimoji="1" lang="ja-JP" altLang="en-US" dirty="0">
                        <a:solidFill>
                          <a:schemeClr val="tx1"/>
                        </a:solidFill>
                      </a:endParaRPr>
                    </a:p>
                  </a:txBody>
                  <a:tcPr/>
                </a:tc>
              </a:tr>
              <a:tr h="0">
                <a:tc>
                  <a:txBody>
                    <a:bodyPr/>
                    <a:lstStyle/>
                    <a:p>
                      <a:pPr algn="ctr"/>
                      <a:r>
                        <a:rPr kumimoji="1" lang="en-US" altLang="ja-JP" dirty="0" smtClean="0">
                          <a:solidFill>
                            <a:schemeClr val="tx1"/>
                          </a:solidFill>
                        </a:rPr>
                        <a:t>offer</a:t>
                      </a:r>
                      <a:endParaRPr kumimoji="1" lang="ja-JP" altLang="en-US" dirty="0">
                        <a:solidFill>
                          <a:schemeClr val="tx1"/>
                        </a:solidFill>
                      </a:endParaRPr>
                    </a:p>
                  </a:txBody>
                  <a:tcPr/>
                </a:tc>
                <a:tc>
                  <a:txBody>
                    <a:bodyPr/>
                    <a:lstStyle/>
                    <a:p>
                      <a:pPr algn="ctr"/>
                      <a:r>
                        <a:rPr kumimoji="1" lang="en-US" altLang="ja-JP" dirty="0" smtClean="0">
                          <a:solidFill>
                            <a:schemeClr val="tx1"/>
                          </a:solidFill>
                        </a:rPr>
                        <a:t>append</a:t>
                      </a:r>
                      <a:endParaRPr kumimoji="1" lang="ja-JP" altLang="en-US" dirty="0">
                        <a:solidFill>
                          <a:schemeClr val="tx1"/>
                        </a:solidFill>
                      </a:endParaRPr>
                    </a:p>
                  </a:txBody>
                  <a:tcPr/>
                </a:tc>
              </a:tr>
              <a:tr h="0">
                <a:tc>
                  <a:txBody>
                    <a:bodyPr/>
                    <a:lstStyle/>
                    <a:p>
                      <a:pPr algn="ctr"/>
                      <a:r>
                        <a:rPr kumimoji="1" lang="en-US" altLang="ja-JP" dirty="0" smtClean="0">
                          <a:solidFill>
                            <a:schemeClr val="tx1"/>
                          </a:solidFill>
                        </a:rPr>
                        <a:t>insert</a:t>
                      </a:r>
                      <a:endParaRPr kumimoji="1" lang="ja-JP" altLang="en-US" dirty="0">
                        <a:solidFill>
                          <a:schemeClr val="tx1"/>
                        </a:solidFill>
                      </a:endParaRPr>
                    </a:p>
                  </a:txBody>
                  <a:tcPr/>
                </a:tc>
                <a:tc>
                  <a:txBody>
                    <a:bodyPr/>
                    <a:lstStyle/>
                    <a:p>
                      <a:pPr algn="ctr"/>
                      <a:r>
                        <a:rPr kumimoji="1" lang="en-US" altLang="ja-JP" dirty="0" smtClean="0">
                          <a:solidFill>
                            <a:schemeClr val="tx1"/>
                          </a:solidFill>
                        </a:rPr>
                        <a:t>replace</a:t>
                      </a:r>
                      <a:endParaRPr kumimoji="1" lang="ja-JP" altLang="en-US" dirty="0">
                        <a:solidFill>
                          <a:schemeClr val="tx1"/>
                        </a:solidFill>
                      </a:endParaRPr>
                    </a:p>
                  </a:txBody>
                  <a:tcPr/>
                </a:tc>
              </a:tr>
            </a:tbl>
          </a:graphicData>
        </a:graphic>
      </p:graphicFrame>
      <p:graphicFrame>
        <p:nvGraphicFramePr>
          <p:cNvPr id="16" name="オブジェクト 15"/>
          <p:cNvGraphicFramePr>
            <a:graphicFrameLocks noChangeAspect="1"/>
          </p:cNvGraphicFramePr>
          <p:nvPr/>
        </p:nvGraphicFramePr>
        <p:xfrm>
          <a:off x="1691680" y="4437063"/>
          <a:ext cx="6492875" cy="447675"/>
        </p:xfrm>
        <a:graphic>
          <a:graphicData uri="http://schemas.openxmlformats.org/presentationml/2006/ole">
            <p:oleObj spid="_x0000_s1026" name="数式" r:id="rId4" imgW="4228920" imgH="291960" progId="Equation.3">
              <p:embed/>
            </p:oleObj>
          </a:graphicData>
        </a:graphic>
      </p:graphicFrame>
      <p:graphicFrame>
        <p:nvGraphicFramePr>
          <p:cNvPr id="1029" name="Object 5"/>
          <p:cNvGraphicFramePr>
            <a:graphicFrameLocks noChangeAspect="1"/>
          </p:cNvGraphicFramePr>
          <p:nvPr/>
        </p:nvGraphicFramePr>
        <p:xfrm>
          <a:off x="1696218" y="5933653"/>
          <a:ext cx="6980238" cy="447675"/>
        </p:xfrm>
        <a:graphic>
          <a:graphicData uri="http://schemas.openxmlformats.org/presentationml/2006/ole">
            <p:oleObj spid="_x0000_s1029" name="数式" r:id="rId5" imgW="4546440" imgH="29196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オブジェクト生成関係の特定例</a:t>
            </a:r>
            <a:endParaRPr kumimoji="1" lang="ja-JP" altLang="en-US" dirty="0"/>
          </a:p>
        </p:txBody>
      </p:sp>
      <p:sp>
        <p:nvSpPr>
          <p:cNvPr id="3" name="コンテンツ プレースホルダ 2"/>
          <p:cNvSpPr>
            <a:spLocks noGrp="1"/>
          </p:cNvSpPr>
          <p:nvPr>
            <p:ph idx="1"/>
          </p:nvPr>
        </p:nvSpPr>
        <p:spPr>
          <a:xfrm>
            <a:off x="529208" y="1600200"/>
            <a:ext cx="8147248" cy="4925144"/>
          </a:xfrm>
        </p:spPr>
        <p:txBody>
          <a:bodyPr>
            <a:normAutofit/>
          </a:bodyPr>
          <a:lstStyle/>
          <a:p>
            <a:r>
              <a:rPr lang="en-US" altLang="ja-JP" dirty="0" smtClean="0"/>
              <a:t>Schedule</a:t>
            </a:r>
            <a:r>
              <a:rPr lang="ja-JP" altLang="en-US" dirty="0" smtClean="0"/>
              <a:t>オブジェクトが</a:t>
            </a:r>
            <a:r>
              <a:rPr lang="en-US" altLang="ja-JP" dirty="0" err="1" smtClean="0"/>
              <a:t>StringBuilder</a:t>
            </a:r>
            <a:r>
              <a:rPr lang="ja-JP" altLang="en-US" dirty="0" smtClean="0"/>
              <a:t>オブジェクトの</a:t>
            </a:r>
            <a:r>
              <a:rPr lang="en-US" altLang="ja-JP" dirty="0" smtClean="0"/>
              <a:t>append</a:t>
            </a:r>
            <a:r>
              <a:rPr lang="ja-JP" altLang="en-US" dirty="0" smtClean="0"/>
              <a:t>メソッドを呼び出した</a:t>
            </a:r>
            <a:endParaRPr lang="en-US" altLang="ja-JP" dirty="0" smtClean="0"/>
          </a:p>
          <a:p>
            <a:pPr lvl="1"/>
            <a:r>
              <a:rPr lang="ja-JP" altLang="en-US" dirty="0" smtClean="0"/>
              <a:t>未知の</a:t>
            </a:r>
            <a:r>
              <a:rPr lang="en-US" altLang="ja-JP" dirty="0" smtClean="0"/>
              <a:t>String</a:t>
            </a:r>
            <a:r>
              <a:rPr lang="ja-JP" altLang="en-US" dirty="0" smtClean="0"/>
              <a:t>オブジェクトが引数</a:t>
            </a:r>
            <a:endParaRPr lang="en-US" altLang="ja-JP" dirty="0" smtClean="0"/>
          </a:p>
          <a:p>
            <a:pPr lvl="8"/>
            <a:endParaRPr lang="en-US" altLang="ja-JP" dirty="0" smtClean="0"/>
          </a:p>
          <a:p>
            <a:pPr lvl="8"/>
            <a:endParaRPr lang="en-US" altLang="ja-JP" dirty="0" smtClean="0"/>
          </a:p>
          <a:p>
            <a:endParaRPr lang="en-US" altLang="ja-JP" dirty="0" smtClean="0"/>
          </a:p>
          <a:p>
            <a:pPr>
              <a:buNone/>
            </a:pPr>
            <a:r>
              <a:rPr lang="ja-JP" altLang="en-US" dirty="0" smtClean="0"/>
              <a:t>　</a:t>
            </a:r>
            <a:endParaRPr lang="en-US" altLang="ja-JP" dirty="0" smtClean="0"/>
          </a:p>
          <a:p>
            <a:pPr>
              <a:buNone/>
            </a:pPr>
            <a:endParaRPr lang="en-US" altLang="ja-JP" dirty="0" smtClean="0"/>
          </a:p>
          <a:p>
            <a:pPr>
              <a:buNone/>
            </a:pPr>
            <a:endParaRPr lang="en-US" altLang="ja-JP" dirty="0" smtClean="0"/>
          </a:p>
          <a:p>
            <a:pPr>
              <a:buNone/>
            </a:pPr>
            <a:endParaRPr lang="en-US" altLang="ja-JP" dirty="0" smtClean="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7</a:t>
            </a:fld>
            <a:endParaRPr lang="en-US" altLang="ja-JP" dirty="0"/>
          </a:p>
        </p:txBody>
      </p:sp>
      <p:cxnSp>
        <p:nvCxnSpPr>
          <p:cNvPr id="38" name="直線矢印コネクタ 37"/>
          <p:cNvCxnSpPr>
            <a:stCxn id="47" idx="2"/>
            <a:endCxn id="43" idx="0"/>
          </p:cNvCxnSpPr>
          <p:nvPr/>
        </p:nvCxnSpPr>
        <p:spPr>
          <a:xfrm rot="16200000" flipH="1">
            <a:off x="6643620" y="4201488"/>
            <a:ext cx="601761" cy="1350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7018758" y="3975447"/>
            <a:ext cx="1585690" cy="461665"/>
          </a:xfrm>
          <a:prstGeom prst="rect">
            <a:avLst/>
          </a:prstGeom>
          <a:noFill/>
        </p:spPr>
        <p:txBody>
          <a:bodyPr wrap="none" rtlCol="0">
            <a:spAutoFit/>
          </a:bodyPr>
          <a:lstStyle/>
          <a:p>
            <a:r>
              <a:rPr kumimoji="1" lang="en-US" altLang="ja-JP" sz="2400" dirty="0" smtClean="0"/>
              <a:t>TRIGGER</a:t>
            </a:r>
            <a:endParaRPr kumimoji="1" lang="ja-JP" altLang="en-US" sz="2400" dirty="0"/>
          </a:p>
        </p:txBody>
      </p:sp>
      <p:sp>
        <p:nvSpPr>
          <p:cNvPr id="41" name="テキスト ボックス 40"/>
          <p:cNvSpPr txBox="1"/>
          <p:nvPr/>
        </p:nvSpPr>
        <p:spPr>
          <a:xfrm>
            <a:off x="7090766" y="5013176"/>
            <a:ext cx="1005403" cy="461665"/>
          </a:xfrm>
          <a:prstGeom prst="rect">
            <a:avLst/>
          </a:prstGeom>
          <a:noFill/>
        </p:spPr>
        <p:txBody>
          <a:bodyPr wrap="none" rtlCol="0">
            <a:spAutoFit/>
          </a:bodyPr>
          <a:lstStyle/>
          <a:p>
            <a:r>
              <a:rPr kumimoji="1" lang="en-US" altLang="ja-JP" sz="2400" dirty="0" smtClean="0"/>
              <a:t>BASE</a:t>
            </a:r>
            <a:endParaRPr kumimoji="1" lang="ja-JP" altLang="en-US" sz="2400" dirty="0"/>
          </a:p>
        </p:txBody>
      </p:sp>
      <p:sp>
        <p:nvSpPr>
          <p:cNvPr id="43" name="正方形/長方形 42"/>
          <p:cNvSpPr/>
          <p:nvPr/>
        </p:nvSpPr>
        <p:spPr>
          <a:xfrm>
            <a:off x="6451695" y="4509120"/>
            <a:ext cx="999111" cy="412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String</a:t>
            </a:r>
            <a:endParaRPr kumimoji="1" lang="ja-JP" altLang="en-US" sz="2400" dirty="0">
              <a:solidFill>
                <a:schemeClr val="tx1"/>
              </a:solidFill>
            </a:endParaRPr>
          </a:p>
        </p:txBody>
      </p:sp>
      <p:sp>
        <p:nvSpPr>
          <p:cNvPr id="45" name="正方形/長方形 44"/>
          <p:cNvSpPr/>
          <p:nvPr/>
        </p:nvSpPr>
        <p:spPr>
          <a:xfrm>
            <a:off x="6370686" y="5497924"/>
            <a:ext cx="1152128" cy="7393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String</a:t>
            </a:r>
          </a:p>
          <a:p>
            <a:pPr algn="ctr"/>
            <a:r>
              <a:rPr kumimoji="1" lang="en-US" altLang="ja-JP" sz="2400" dirty="0" smtClean="0">
                <a:solidFill>
                  <a:schemeClr val="tx1"/>
                </a:solidFill>
              </a:rPr>
              <a:t>Builder</a:t>
            </a:r>
            <a:endParaRPr kumimoji="1" lang="ja-JP" altLang="en-US" sz="2400" dirty="0">
              <a:solidFill>
                <a:schemeClr val="tx1"/>
              </a:solidFill>
            </a:endParaRPr>
          </a:p>
        </p:txBody>
      </p:sp>
      <p:sp>
        <p:nvSpPr>
          <p:cNvPr id="47" name="正方形/長方形 46"/>
          <p:cNvSpPr/>
          <p:nvPr/>
        </p:nvSpPr>
        <p:spPr>
          <a:xfrm>
            <a:off x="6208668" y="3501008"/>
            <a:ext cx="1458162" cy="4063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Schedule</a:t>
            </a:r>
            <a:endParaRPr kumimoji="1" lang="ja-JP" altLang="en-US" sz="2400" dirty="0">
              <a:solidFill>
                <a:schemeClr val="tx1"/>
              </a:solidFill>
            </a:endParaRPr>
          </a:p>
        </p:txBody>
      </p:sp>
      <p:sp>
        <p:nvSpPr>
          <p:cNvPr id="48" name="AutoShape 11"/>
          <p:cNvSpPr>
            <a:spLocks noChangeArrowheads="1"/>
          </p:cNvSpPr>
          <p:nvPr/>
        </p:nvSpPr>
        <p:spPr bwMode="auto">
          <a:xfrm rot="16200000">
            <a:off x="5080861" y="4513924"/>
            <a:ext cx="710471" cy="864096"/>
          </a:xfrm>
          <a:prstGeom prst="downArrow">
            <a:avLst>
              <a:gd name="adj1" fmla="val 49861"/>
              <a:gd name="adj2" fmla="val 60620"/>
            </a:avLst>
          </a:prstGeom>
          <a:solidFill>
            <a:srgbClr val="FFC000"/>
          </a:solidFill>
          <a:ln w="9525" algn="ctr">
            <a:solidFill>
              <a:schemeClr val="tx1"/>
            </a:solidFill>
            <a:miter lim="800000"/>
            <a:headEnd/>
            <a:tailEnd/>
          </a:ln>
        </p:spPr>
        <p:txBody>
          <a:bodyPr wrap="none" anchor="ctr"/>
          <a:lstStyle/>
          <a:p>
            <a:endParaRPr lang="ja-JP" altLang="en-US" dirty="0"/>
          </a:p>
        </p:txBody>
      </p:sp>
      <p:graphicFrame>
        <p:nvGraphicFramePr>
          <p:cNvPr id="30" name="表 29"/>
          <p:cNvGraphicFramePr>
            <a:graphicFrameLocks noGrp="1"/>
          </p:cNvGraphicFramePr>
          <p:nvPr/>
        </p:nvGraphicFramePr>
        <p:xfrm>
          <a:off x="683568" y="3501008"/>
          <a:ext cx="3744416" cy="2286000"/>
        </p:xfrm>
        <a:graphic>
          <a:graphicData uri="http://schemas.openxmlformats.org/drawingml/2006/table">
            <a:tbl>
              <a:tblPr firstRow="1" bandRow="1">
                <a:tableStyleId>{5C22544A-7EE6-4342-B048-85BDC9FD1C3A}</a:tableStyleId>
              </a:tblPr>
              <a:tblGrid>
                <a:gridCol w="1664185"/>
                <a:gridCol w="2080231"/>
              </a:tblGrid>
              <a:tr h="316835">
                <a:tc gridSpan="2">
                  <a:txBody>
                    <a:bodyPr/>
                    <a:lstStyle/>
                    <a:p>
                      <a:pPr algn="ctr"/>
                      <a:r>
                        <a:rPr kumimoji="1" lang="ja-JP" altLang="en-US" sz="2400" dirty="0" smtClean="0">
                          <a:solidFill>
                            <a:schemeClr val="tx1"/>
                          </a:solidFill>
                        </a:rPr>
                        <a:t>メソッド呼び出しイベント</a:t>
                      </a:r>
                      <a:endParaRPr kumimoji="1" lang="ja-JP" altLang="en-US" sz="2400" dirty="0">
                        <a:solidFill>
                          <a:schemeClr val="tx1"/>
                        </a:solidFill>
                      </a:endParaRPr>
                    </a:p>
                  </a:txBody>
                  <a:tcPr/>
                </a:tc>
                <a:tc hMerge="1">
                  <a:txBody>
                    <a:bodyPr/>
                    <a:lstStyle/>
                    <a:p>
                      <a:endParaRPr kumimoji="1" lang="ja-JP" altLang="en-US" dirty="0"/>
                    </a:p>
                  </a:txBody>
                  <a:tcPr/>
                </a:tc>
              </a:tr>
              <a:tr h="316835">
                <a:tc>
                  <a:txBody>
                    <a:bodyPr/>
                    <a:lstStyle/>
                    <a:p>
                      <a:pPr algn="ctr"/>
                      <a:r>
                        <a:rPr kumimoji="1" lang="ja-JP" altLang="en-US" sz="2400" dirty="0" smtClean="0">
                          <a:solidFill>
                            <a:schemeClr val="tx1"/>
                          </a:solidFill>
                        </a:rPr>
                        <a:t>呼び出し元</a:t>
                      </a:r>
                      <a:endParaRPr kumimoji="1" lang="en-US" altLang="ja-JP" sz="2400" dirty="0" smtClean="0">
                        <a:solidFill>
                          <a:schemeClr val="tx1"/>
                        </a:solidFill>
                      </a:endParaRPr>
                    </a:p>
                  </a:txBody>
                  <a:tcPr anchor="ctr"/>
                </a:tc>
                <a:tc>
                  <a:txBody>
                    <a:bodyPr/>
                    <a:lstStyle/>
                    <a:p>
                      <a:pPr algn="ctr"/>
                      <a:r>
                        <a:rPr kumimoji="1" lang="en-US" altLang="ja-JP" sz="2400" dirty="0" smtClean="0">
                          <a:solidFill>
                            <a:schemeClr val="tx1"/>
                          </a:solidFill>
                        </a:rPr>
                        <a:t>Schedule</a:t>
                      </a:r>
                      <a:endParaRPr kumimoji="1" lang="ja-JP" altLang="en-US" sz="2400" dirty="0">
                        <a:solidFill>
                          <a:schemeClr val="tx1"/>
                        </a:solidFill>
                      </a:endParaRPr>
                    </a:p>
                  </a:txBody>
                  <a:tcPr anchor="ctr"/>
                </a:tc>
              </a:tr>
              <a:tr h="316835">
                <a:tc>
                  <a:txBody>
                    <a:bodyPr/>
                    <a:lstStyle/>
                    <a:p>
                      <a:pPr algn="ctr"/>
                      <a:r>
                        <a:rPr kumimoji="1" lang="ja-JP" altLang="en-US" sz="2400" dirty="0" smtClean="0">
                          <a:solidFill>
                            <a:schemeClr val="tx1"/>
                          </a:solidFill>
                        </a:rPr>
                        <a:t>呼び出し先</a:t>
                      </a:r>
                      <a:endParaRPr kumimoji="1" lang="en-US" altLang="ja-JP" sz="2400" dirty="0" smtClean="0">
                        <a:solidFill>
                          <a:schemeClr val="tx1"/>
                        </a:solidFill>
                      </a:endParaRPr>
                    </a:p>
                  </a:txBody>
                  <a:tcPr anchor="ctr"/>
                </a:tc>
                <a:tc>
                  <a:txBody>
                    <a:bodyPr/>
                    <a:lstStyle/>
                    <a:p>
                      <a:pPr algn="ctr"/>
                      <a:r>
                        <a:rPr kumimoji="1" lang="en-US" altLang="ja-JP" sz="2400" dirty="0" err="1" smtClean="0">
                          <a:solidFill>
                            <a:schemeClr val="tx1"/>
                          </a:solidFill>
                        </a:rPr>
                        <a:t>StringBuilder</a:t>
                      </a:r>
                      <a:endParaRPr kumimoji="1" lang="ja-JP" altLang="en-US" sz="2400" dirty="0">
                        <a:solidFill>
                          <a:schemeClr val="tx1"/>
                        </a:solidFill>
                      </a:endParaRPr>
                    </a:p>
                  </a:txBody>
                  <a:tcPr anchor="ctr"/>
                </a:tc>
              </a:tr>
              <a:tr h="316835">
                <a:tc>
                  <a:txBody>
                    <a:bodyPr/>
                    <a:lstStyle/>
                    <a:p>
                      <a:pPr algn="ctr"/>
                      <a:r>
                        <a:rPr kumimoji="1" lang="ja-JP" altLang="en-US" sz="2400" dirty="0" smtClean="0">
                          <a:solidFill>
                            <a:schemeClr val="tx1"/>
                          </a:solidFill>
                        </a:rPr>
                        <a:t>メソッド</a:t>
                      </a:r>
                      <a:endParaRPr kumimoji="1" lang="en-US" altLang="ja-JP" sz="2400" dirty="0" smtClean="0">
                        <a:solidFill>
                          <a:schemeClr val="tx1"/>
                        </a:solidFill>
                      </a:endParaRPr>
                    </a:p>
                  </a:txBody>
                  <a:tcPr anchor="ctr"/>
                </a:tc>
                <a:tc>
                  <a:txBody>
                    <a:bodyPr/>
                    <a:lstStyle/>
                    <a:p>
                      <a:pPr algn="ctr"/>
                      <a:r>
                        <a:rPr kumimoji="1" lang="en-US" altLang="ja-JP" sz="2400" dirty="0" smtClean="0">
                          <a:solidFill>
                            <a:schemeClr val="tx1"/>
                          </a:solidFill>
                        </a:rPr>
                        <a:t>append</a:t>
                      </a:r>
                      <a:endParaRPr kumimoji="1" lang="ja-JP" altLang="en-US" sz="2400" dirty="0">
                        <a:solidFill>
                          <a:schemeClr val="tx1"/>
                        </a:solidFill>
                      </a:endParaRPr>
                    </a:p>
                  </a:txBody>
                  <a:tcPr anchor="ctr"/>
                </a:tc>
              </a:tr>
              <a:tr h="316835">
                <a:tc>
                  <a:txBody>
                    <a:bodyPr/>
                    <a:lstStyle/>
                    <a:p>
                      <a:pPr algn="ctr"/>
                      <a:r>
                        <a:rPr kumimoji="1" lang="ja-JP" altLang="en-US" sz="2400" dirty="0" smtClean="0">
                          <a:solidFill>
                            <a:schemeClr val="tx1"/>
                          </a:solidFill>
                        </a:rPr>
                        <a:t>引数</a:t>
                      </a:r>
                      <a:endParaRPr kumimoji="1" lang="ja-JP" altLang="en-US" sz="2400" dirty="0">
                        <a:solidFill>
                          <a:schemeClr val="tx1"/>
                        </a:solidFill>
                      </a:endParaRPr>
                    </a:p>
                  </a:txBody>
                  <a:tcPr anchor="ctr"/>
                </a:tc>
                <a:tc>
                  <a:txBody>
                    <a:bodyPr/>
                    <a:lstStyle/>
                    <a:p>
                      <a:pPr algn="ctr"/>
                      <a:r>
                        <a:rPr kumimoji="1" lang="en-US" altLang="ja-JP" sz="2400" dirty="0" smtClean="0">
                          <a:solidFill>
                            <a:schemeClr val="tx1"/>
                          </a:solidFill>
                        </a:rPr>
                        <a:t>String(</a:t>
                      </a:r>
                      <a:r>
                        <a:rPr kumimoji="1" lang="ja-JP" altLang="en-US" sz="2400" dirty="0" smtClean="0">
                          <a:solidFill>
                            <a:schemeClr val="tx1"/>
                          </a:solidFill>
                        </a:rPr>
                        <a:t>未知</a:t>
                      </a:r>
                      <a:r>
                        <a:rPr kumimoji="1" lang="en-US" altLang="ja-JP" sz="2400" dirty="0" smtClean="0">
                          <a:solidFill>
                            <a:schemeClr val="tx1"/>
                          </a:solidFill>
                        </a:rPr>
                        <a:t>)</a:t>
                      </a:r>
                      <a:endParaRPr kumimoji="1" lang="ja-JP" altLang="en-US" sz="2400" dirty="0">
                        <a:solidFill>
                          <a:schemeClr val="tx1"/>
                        </a:solidFill>
                      </a:endParaRPr>
                    </a:p>
                  </a:txBody>
                  <a:tcPr anchor="ctr"/>
                </a:tc>
              </a:tr>
            </a:tbl>
          </a:graphicData>
        </a:graphic>
      </p:graphicFrame>
      <p:cxnSp>
        <p:nvCxnSpPr>
          <p:cNvPr id="19" name="直線矢印コネクタ 18"/>
          <p:cNvCxnSpPr>
            <a:stCxn id="43" idx="2"/>
            <a:endCxn id="45" idx="0"/>
          </p:cNvCxnSpPr>
          <p:nvPr/>
        </p:nvCxnSpPr>
        <p:spPr>
          <a:xfrm rot="5400000">
            <a:off x="6660969" y="5207642"/>
            <a:ext cx="576064" cy="4501"/>
          </a:xfrm>
          <a:prstGeom prst="straightConnector1">
            <a:avLst/>
          </a:prstGeom>
          <a:ln>
            <a:solidFill>
              <a:srgbClr val="7F7FFF"/>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932040" y="4149080"/>
            <a:ext cx="1080120" cy="461665"/>
          </a:xfrm>
          <a:prstGeom prst="rect">
            <a:avLst/>
          </a:prstGeom>
          <a:noFill/>
        </p:spPr>
        <p:txBody>
          <a:bodyPr wrap="square" rtlCol="0">
            <a:spAutoFit/>
          </a:bodyPr>
          <a:lstStyle/>
          <a:p>
            <a:r>
              <a:rPr kumimoji="1" lang="ja-JP" altLang="en-US" sz="2400" dirty="0" smtClean="0"/>
              <a:t>特定</a:t>
            </a:r>
            <a:endParaRPr kumimoji="1" lang="ja-JP" alt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オブジェクト生成関係の表示</a:t>
            </a:r>
            <a:endParaRPr kumimoji="1" lang="ja-JP" altLang="en-US" dirty="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8</a:t>
            </a:fld>
            <a:endParaRPr lang="en-US" altLang="ja-JP" dirty="0"/>
          </a:p>
        </p:txBody>
      </p:sp>
      <p:pic>
        <p:nvPicPr>
          <p:cNvPr id="7" name="コンテンツ プレースホルダ 6" descr="all.emf"/>
          <p:cNvPicPr>
            <a:picLocks noGrp="1" noChangeAspect="1"/>
          </p:cNvPicPr>
          <p:nvPr>
            <p:ph idx="1"/>
          </p:nvPr>
        </p:nvPicPr>
        <p:blipFill>
          <a:blip r:embed="rId3" cstate="print"/>
          <a:stretch>
            <a:fillRect/>
          </a:stretch>
        </p:blipFill>
        <p:spPr>
          <a:xfrm>
            <a:off x="2915816" y="1628801"/>
            <a:ext cx="3096344" cy="4897626"/>
          </a:xfrm>
        </p:spPr>
      </p:pic>
      <p:sp>
        <p:nvSpPr>
          <p:cNvPr id="8" name="テキスト ボックス 7"/>
          <p:cNvSpPr txBox="1"/>
          <p:nvPr/>
        </p:nvSpPr>
        <p:spPr>
          <a:xfrm>
            <a:off x="2411760" y="3356992"/>
            <a:ext cx="4506362" cy="1323439"/>
          </a:xfrm>
          <a:prstGeom prst="rect">
            <a:avLst/>
          </a:prstGeom>
          <a:solidFill>
            <a:schemeClr val="bg1"/>
          </a:solidFill>
          <a:ln>
            <a:solidFill>
              <a:schemeClr val="tx1"/>
            </a:solidFill>
          </a:ln>
        </p:spPr>
        <p:txBody>
          <a:bodyPr wrap="none" rtlCol="0">
            <a:spAutoFit/>
          </a:bodyPr>
          <a:lstStyle/>
          <a:p>
            <a:pPr algn="ctr"/>
            <a:r>
              <a:rPr lang="ja-JP" altLang="en-US" sz="4000" dirty="0" smtClean="0">
                <a:solidFill>
                  <a:srgbClr val="FF0000"/>
                </a:solidFill>
              </a:rPr>
              <a:t>必要な情報を</a:t>
            </a:r>
            <a:endParaRPr lang="en-US" altLang="ja-JP" sz="4000" dirty="0" smtClean="0">
              <a:solidFill>
                <a:srgbClr val="FF0000"/>
              </a:solidFill>
            </a:endParaRPr>
          </a:p>
          <a:p>
            <a:pPr algn="ctr"/>
            <a:r>
              <a:rPr lang="ja-JP" altLang="en-US" sz="4000" dirty="0" smtClean="0">
                <a:solidFill>
                  <a:srgbClr val="FF0000"/>
                </a:solidFill>
              </a:rPr>
              <a:t>読み取ることは困難</a:t>
            </a:r>
            <a:endParaRPr kumimoji="1" lang="ja-JP" alt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304" y="274638"/>
            <a:ext cx="8424168" cy="1143000"/>
          </a:xfrm>
        </p:spPr>
        <p:txBody>
          <a:bodyPr/>
          <a:lstStyle/>
          <a:p>
            <a:r>
              <a:rPr kumimoji="1" lang="ja-JP" altLang="en-US" dirty="0" smtClean="0"/>
              <a:t>グラフサイズの削減機能</a:t>
            </a:r>
            <a:r>
              <a:rPr kumimoji="1" lang="en-US" altLang="ja-JP" dirty="0" smtClean="0"/>
              <a:t>(1/2)</a:t>
            </a:r>
            <a:endParaRPr kumimoji="1" lang="ja-JP" altLang="en-US" dirty="0"/>
          </a:p>
        </p:txBody>
      </p:sp>
      <p:sp>
        <p:nvSpPr>
          <p:cNvPr id="3" name="コンテンツ プレースホルダ 2"/>
          <p:cNvSpPr>
            <a:spLocks noGrp="1"/>
          </p:cNvSpPr>
          <p:nvPr>
            <p:ph idx="1"/>
          </p:nvPr>
        </p:nvSpPr>
        <p:spPr>
          <a:xfrm>
            <a:off x="457200" y="1600200"/>
            <a:ext cx="8435280" cy="4853136"/>
          </a:xfrm>
        </p:spPr>
        <p:txBody>
          <a:bodyPr>
            <a:normAutofit/>
          </a:bodyPr>
          <a:lstStyle/>
          <a:p>
            <a:r>
              <a:rPr lang="ja-JP" altLang="en-US" dirty="0" smtClean="0"/>
              <a:t>解析対象のイベント区間を指定</a:t>
            </a:r>
            <a:endParaRPr lang="en-US" altLang="ja-JP" dirty="0" smtClean="0"/>
          </a:p>
          <a:p>
            <a:pPr lvl="1"/>
            <a:r>
              <a:rPr lang="ja-JP" altLang="en-US" dirty="0" smtClean="0"/>
              <a:t>区間内部で実行された生成処理のみに注目</a:t>
            </a:r>
            <a:endParaRPr lang="en-US" altLang="ja-JP" dirty="0" smtClean="0"/>
          </a:p>
          <a:p>
            <a:pPr lvl="1"/>
            <a:r>
              <a:rPr lang="ja-JP" altLang="en-US" dirty="0" smtClean="0"/>
              <a:t>区間終了時点におけるオブジェクトの生成方法を理解</a:t>
            </a:r>
            <a:endParaRPr lang="en-US" altLang="ja-JP" dirty="0" smtClean="0"/>
          </a:p>
          <a:p>
            <a:r>
              <a:rPr lang="ja-JP" altLang="en-US" dirty="0" smtClean="0"/>
              <a:t>同様の生成関係を表す部分グラフを集約</a:t>
            </a:r>
            <a:endParaRPr lang="en-US" altLang="ja-JP" dirty="0" smtClean="0"/>
          </a:p>
          <a:p>
            <a:pPr lvl="1"/>
            <a:r>
              <a:rPr lang="ja-JP" altLang="en-US" dirty="0" smtClean="0"/>
              <a:t>対応するオブジェクトのクラスと対応するオブジェクト間の生成関係が等しい部分グラフを集約</a:t>
            </a:r>
            <a:endParaRPr lang="en-US" altLang="ja-JP" dirty="0" smtClean="0"/>
          </a:p>
        </p:txBody>
      </p:sp>
      <p:sp>
        <p:nvSpPr>
          <p:cNvPr id="4" name="スライド番号プレースホルダ 3"/>
          <p:cNvSpPr>
            <a:spLocks noGrp="1"/>
          </p:cNvSpPr>
          <p:nvPr>
            <p:ph type="sldNum" sz="quarter" idx="12"/>
          </p:nvPr>
        </p:nvSpPr>
        <p:spPr/>
        <p:txBody>
          <a:bodyPr/>
          <a:lstStyle/>
          <a:p>
            <a:fld id="{9F5033E9-932D-4E41-95C3-341F9A6DAE17}" type="slidenum">
              <a:rPr lang="en-US" altLang="ja-JP" smtClean="0"/>
              <a:pPr/>
              <a:t>9</a:t>
            </a:fld>
            <a:endParaRPr lang="en-US" altLang="ja-JP" dirty="0"/>
          </a:p>
        </p:txBody>
      </p:sp>
      <p:pic>
        <p:nvPicPr>
          <p:cNvPr id="24" name="図 23" descr="pre.emf"/>
          <p:cNvPicPr>
            <a:picLocks noChangeAspect="1"/>
          </p:cNvPicPr>
          <p:nvPr/>
        </p:nvPicPr>
        <p:blipFill>
          <a:blip r:embed="rId3" cstate="print"/>
          <a:stretch>
            <a:fillRect/>
          </a:stretch>
        </p:blipFill>
        <p:spPr>
          <a:xfrm>
            <a:off x="2195736" y="5157192"/>
            <a:ext cx="2553832" cy="1336391"/>
          </a:xfrm>
          <a:prstGeom prst="rect">
            <a:avLst/>
          </a:prstGeom>
        </p:spPr>
      </p:pic>
      <p:pic>
        <p:nvPicPr>
          <p:cNvPr id="25" name="図 24" descr="post.emf"/>
          <p:cNvPicPr>
            <a:picLocks noChangeAspect="1"/>
          </p:cNvPicPr>
          <p:nvPr/>
        </p:nvPicPr>
        <p:blipFill>
          <a:blip r:embed="rId4" cstate="print"/>
          <a:stretch>
            <a:fillRect/>
          </a:stretch>
        </p:blipFill>
        <p:spPr>
          <a:xfrm>
            <a:off x="5796136" y="5373216"/>
            <a:ext cx="2448272" cy="885486"/>
          </a:xfrm>
          <a:prstGeom prst="rect">
            <a:avLst/>
          </a:prstGeom>
        </p:spPr>
      </p:pic>
      <p:sp>
        <p:nvSpPr>
          <p:cNvPr id="26" name="右矢印 25"/>
          <p:cNvSpPr/>
          <p:nvPr/>
        </p:nvSpPr>
        <p:spPr>
          <a:xfrm>
            <a:off x="5004048" y="5567850"/>
            <a:ext cx="64807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4932040" y="5207810"/>
            <a:ext cx="646331" cy="369332"/>
          </a:xfrm>
          <a:prstGeom prst="rect">
            <a:avLst/>
          </a:prstGeom>
          <a:noFill/>
        </p:spPr>
        <p:txBody>
          <a:bodyPr wrap="none" rtlCol="0">
            <a:spAutoFit/>
          </a:bodyPr>
          <a:lstStyle/>
          <a:p>
            <a:r>
              <a:rPr kumimoji="1" lang="ja-JP" altLang="en-US" dirty="0" smtClean="0"/>
              <a:t>集約</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Sel-CoolMetal-white</Template>
  <TotalTime>5757</TotalTime>
  <Words>2625</Words>
  <Application>Microsoft Office PowerPoint</Application>
  <PresentationFormat>画面に合わせる (4:3)</PresentationFormat>
  <Paragraphs>405</Paragraphs>
  <Slides>19</Slides>
  <Notes>15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1" baseType="lpstr">
      <vt:lpstr>Sel-CoolMetal-white</vt:lpstr>
      <vt:lpstr>数式</vt:lpstr>
      <vt:lpstr>プログラム実行履歴を用いた オブジェクト生成関係の可視化手法</vt:lpstr>
      <vt:lpstr>背景</vt:lpstr>
      <vt:lpstr>問題</vt:lpstr>
      <vt:lpstr>提案手法</vt:lpstr>
      <vt:lpstr>実行履歴</vt:lpstr>
      <vt:lpstr>オブジェクト生成関係の特定</vt:lpstr>
      <vt:lpstr>オブジェクト生成関係の特定例</vt:lpstr>
      <vt:lpstr>オブジェクト生成関係の表示</vt:lpstr>
      <vt:lpstr>グラフサイズの削減機能(1/2)</vt:lpstr>
      <vt:lpstr>グラフサイズの削減機能(2/2)</vt:lpstr>
      <vt:lpstr>ケーススタディ1</vt:lpstr>
      <vt:lpstr>ケーススタディ1 : 出力</vt:lpstr>
      <vt:lpstr>ケーススタディ2</vt:lpstr>
      <vt:lpstr>ケーススタディ3</vt:lpstr>
      <vt:lpstr>まとめ</vt:lpstr>
      <vt:lpstr>スライド 16</vt:lpstr>
      <vt:lpstr>ケーススタディ2の結果</vt:lpstr>
      <vt:lpstr>特定時間</vt:lpstr>
      <vt:lpstr>集約の効果</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yuuki-n</dc:creator>
  <cp:lastModifiedBy>yuuki-n</cp:lastModifiedBy>
  <cp:revision>507</cp:revision>
  <dcterms:created xsi:type="dcterms:W3CDTF">2010-10-18T07:55:43Z</dcterms:created>
  <dcterms:modified xsi:type="dcterms:W3CDTF">2011-02-14T06:21:28Z</dcterms:modified>
</cp:coreProperties>
</file>