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9"/>
  </p:notesMasterIdLst>
  <p:handoutMasterIdLst>
    <p:handoutMasterId r:id="rId30"/>
  </p:handoutMasterIdLst>
  <p:sldIdLst>
    <p:sldId id="256" r:id="rId2"/>
    <p:sldId id="257" r:id="rId3"/>
    <p:sldId id="267" r:id="rId4"/>
    <p:sldId id="268" r:id="rId5"/>
    <p:sldId id="290" r:id="rId6"/>
    <p:sldId id="292" r:id="rId7"/>
    <p:sldId id="307" r:id="rId8"/>
    <p:sldId id="308" r:id="rId9"/>
    <p:sldId id="258" r:id="rId10"/>
    <p:sldId id="322" r:id="rId11"/>
    <p:sldId id="305" r:id="rId12"/>
    <p:sldId id="314" r:id="rId13"/>
    <p:sldId id="326" r:id="rId14"/>
    <p:sldId id="315" r:id="rId15"/>
    <p:sldId id="324" r:id="rId16"/>
    <p:sldId id="316" r:id="rId17"/>
    <p:sldId id="321" r:id="rId18"/>
    <p:sldId id="319" r:id="rId19"/>
    <p:sldId id="317" r:id="rId20"/>
    <p:sldId id="312" r:id="rId21"/>
    <p:sldId id="325" r:id="rId22"/>
    <p:sldId id="304" r:id="rId23"/>
    <p:sldId id="303" r:id="rId24"/>
    <p:sldId id="297" r:id="rId25"/>
    <p:sldId id="298" r:id="rId26"/>
    <p:sldId id="266" r:id="rId27"/>
    <p:sldId id="301" r:id="rId28"/>
  </p:sldIdLst>
  <p:sldSz cx="9144000" cy="6858000" type="screen4x3"/>
  <p:notesSz cx="6802438" cy="9934575"/>
  <p:defaultTex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numata" initials="s" lastIdx="3" clrIdx="0">
    <p:extLst>
      <p:ext uri="{19B8F6BF-5375-455C-9EA6-DF929625EA0E}">
        <p15:presenceInfo xmlns:p15="http://schemas.microsoft.com/office/powerpoint/2012/main" userId="s-numat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EE5A0"/>
    <a:srgbClr val="A8FDA1"/>
    <a:srgbClr val="FEECA0"/>
    <a:srgbClr val="CC3300"/>
    <a:srgbClr val="7D5379"/>
    <a:srgbClr val="BA5146"/>
    <a:srgbClr val="5B7749"/>
    <a:srgbClr val="4D734F"/>
    <a:srgbClr val="32A0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5758FB7-9AC5-4552-8A53-C91805E547FA}" styleName="テーマ スタイル 1 - アクセント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中間スタイル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56" autoAdjust="0"/>
    <p:restoredTop sz="84462" autoAdjust="0"/>
  </p:normalViewPr>
  <p:slideViewPr>
    <p:cSldViewPr snapToGrid="0">
      <p:cViewPr varScale="1">
        <p:scale>
          <a:sx n="68" d="100"/>
          <a:sy n="68" d="100"/>
        </p:scale>
        <p:origin x="2040" y="67"/>
      </p:cViewPr>
      <p:guideLst/>
    </p:cSldViewPr>
  </p:slideViewPr>
  <p:notesTextViewPr>
    <p:cViewPr>
      <p:scale>
        <a:sx n="125" d="100"/>
        <a:sy n="125" d="100"/>
      </p:scale>
      <p:origin x="0" y="0"/>
    </p:cViewPr>
  </p:notesTextViewPr>
  <p:notesViewPr>
    <p:cSldViewPr snapToGrid="0">
      <p:cViewPr varScale="1">
        <p:scale>
          <a:sx n="57" d="100"/>
          <a:sy n="57" d="100"/>
        </p:scale>
        <p:origin x="3346" y="3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3"/>
            <a:ext cx="2948199" cy="498237"/>
          </a:xfrm>
          <a:prstGeom prst="rect">
            <a:avLst/>
          </a:prstGeom>
        </p:spPr>
        <p:txBody>
          <a:bodyPr vert="horz" lIns="91383" tIns="45692" rIns="91383" bIns="45692" rtlCol="0"/>
          <a:lstStyle>
            <a:lvl1pPr algn="l">
              <a:defRPr sz="1200"/>
            </a:lvl1pPr>
          </a:lstStyle>
          <a:p>
            <a:endParaRPr kumimoji="1" lang="ja-JP" altLang="en-US" dirty="0"/>
          </a:p>
        </p:txBody>
      </p:sp>
      <p:sp>
        <p:nvSpPr>
          <p:cNvPr id="3" name="日付プレースホルダー 2"/>
          <p:cNvSpPr>
            <a:spLocks noGrp="1"/>
          </p:cNvSpPr>
          <p:nvPr>
            <p:ph type="dt" sz="quarter" idx="1"/>
          </p:nvPr>
        </p:nvSpPr>
        <p:spPr>
          <a:xfrm>
            <a:off x="3852653" y="3"/>
            <a:ext cx="2948199" cy="498237"/>
          </a:xfrm>
          <a:prstGeom prst="rect">
            <a:avLst/>
          </a:prstGeom>
        </p:spPr>
        <p:txBody>
          <a:bodyPr vert="horz" lIns="91383" tIns="45692" rIns="91383" bIns="45692" rtlCol="0"/>
          <a:lstStyle>
            <a:lvl1pPr algn="r">
              <a:defRPr sz="1200"/>
            </a:lvl1pPr>
          </a:lstStyle>
          <a:p>
            <a:fld id="{758C00D6-C317-4BF3-9332-E34C229564B6}" type="datetimeFigureOut">
              <a:rPr kumimoji="1" lang="ja-JP" altLang="en-US" smtClean="0"/>
              <a:t>2017/11/9</a:t>
            </a:fld>
            <a:endParaRPr kumimoji="1" lang="ja-JP" altLang="en-US" dirty="0"/>
          </a:p>
        </p:txBody>
      </p:sp>
      <p:sp>
        <p:nvSpPr>
          <p:cNvPr id="4" name="フッター プレースホルダー 3"/>
          <p:cNvSpPr>
            <a:spLocks noGrp="1"/>
          </p:cNvSpPr>
          <p:nvPr>
            <p:ph type="ftr" sz="quarter" idx="2"/>
          </p:nvPr>
        </p:nvSpPr>
        <p:spPr>
          <a:xfrm>
            <a:off x="2" y="9436339"/>
            <a:ext cx="2948199" cy="498237"/>
          </a:xfrm>
          <a:prstGeom prst="rect">
            <a:avLst/>
          </a:prstGeom>
        </p:spPr>
        <p:txBody>
          <a:bodyPr vert="horz" lIns="91383" tIns="45692" rIns="91383" bIns="45692" rtlCol="0" anchor="b"/>
          <a:lstStyle>
            <a:lvl1pPr algn="l">
              <a:defRPr sz="1200"/>
            </a:lvl1pPr>
          </a:lstStyle>
          <a:p>
            <a:endParaRPr kumimoji="1" lang="ja-JP" altLang="en-US" dirty="0"/>
          </a:p>
        </p:txBody>
      </p:sp>
      <p:sp>
        <p:nvSpPr>
          <p:cNvPr id="5" name="スライド番号プレースホルダー 4"/>
          <p:cNvSpPr>
            <a:spLocks noGrp="1"/>
          </p:cNvSpPr>
          <p:nvPr>
            <p:ph type="sldNum" sz="quarter" idx="3"/>
          </p:nvPr>
        </p:nvSpPr>
        <p:spPr>
          <a:xfrm>
            <a:off x="3852653" y="9436339"/>
            <a:ext cx="2948199" cy="498237"/>
          </a:xfrm>
          <a:prstGeom prst="rect">
            <a:avLst/>
          </a:prstGeom>
        </p:spPr>
        <p:txBody>
          <a:bodyPr vert="horz" lIns="91383" tIns="45692" rIns="91383" bIns="45692" rtlCol="0" anchor="b"/>
          <a:lstStyle>
            <a:lvl1pPr algn="r">
              <a:defRPr sz="1200"/>
            </a:lvl1pPr>
          </a:lstStyle>
          <a:p>
            <a:fld id="{DA2B23E2-2F41-4DFF-9BB2-8289DC171362}" type="slidenum">
              <a:rPr kumimoji="1" lang="ja-JP" altLang="en-US" smtClean="0"/>
              <a:t>‹#›</a:t>
            </a:fld>
            <a:endParaRPr kumimoji="1" lang="ja-JP" altLang="en-US" dirty="0"/>
          </a:p>
        </p:txBody>
      </p:sp>
    </p:spTree>
    <p:extLst>
      <p:ext uri="{BB962C8B-B14F-4D97-AF65-F5344CB8AC3E}">
        <p14:creationId xmlns:p14="http://schemas.microsoft.com/office/powerpoint/2010/main" val="28689851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4"/>
            <a:ext cx="2947723" cy="498453"/>
          </a:xfrm>
          <a:prstGeom prst="rect">
            <a:avLst/>
          </a:prstGeom>
        </p:spPr>
        <p:txBody>
          <a:bodyPr vert="horz" lIns="91375" tIns="45687" rIns="91375" bIns="45687"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53142" y="4"/>
            <a:ext cx="2947723" cy="498453"/>
          </a:xfrm>
          <a:prstGeom prst="rect">
            <a:avLst/>
          </a:prstGeom>
        </p:spPr>
        <p:txBody>
          <a:bodyPr vert="horz" lIns="91375" tIns="45687" rIns="91375" bIns="45687" rtlCol="0"/>
          <a:lstStyle>
            <a:lvl1pPr algn="r">
              <a:defRPr sz="1200"/>
            </a:lvl1pPr>
          </a:lstStyle>
          <a:p>
            <a:fld id="{8618FBC5-8F42-4C47-A77D-5BDE0B5A1B30}" type="datetimeFigureOut">
              <a:rPr kumimoji="1" lang="ja-JP" altLang="en-US" smtClean="0"/>
              <a:t>2017/11/9</a:t>
            </a:fld>
            <a:endParaRPr kumimoji="1" lang="ja-JP" altLang="en-US" dirty="0"/>
          </a:p>
        </p:txBody>
      </p:sp>
      <p:sp>
        <p:nvSpPr>
          <p:cNvPr id="4" name="スライド イメージ プレースホルダー 3"/>
          <p:cNvSpPr>
            <a:spLocks noGrp="1" noRot="1" noChangeAspect="1"/>
          </p:cNvSpPr>
          <p:nvPr>
            <p:ph type="sldImg" idx="2"/>
          </p:nvPr>
        </p:nvSpPr>
        <p:spPr>
          <a:xfrm>
            <a:off x="1166813" y="1244600"/>
            <a:ext cx="4468812" cy="3351213"/>
          </a:xfrm>
          <a:prstGeom prst="rect">
            <a:avLst/>
          </a:prstGeom>
          <a:noFill/>
          <a:ln w="12700">
            <a:solidFill>
              <a:prstClr val="black"/>
            </a:solidFill>
          </a:ln>
        </p:spPr>
        <p:txBody>
          <a:bodyPr vert="horz" lIns="91375" tIns="45687" rIns="91375" bIns="45687" rtlCol="0" anchor="ctr"/>
          <a:lstStyle/>
          <a:p>
            <a:endParaRPr lang="ja-JP" altLang="en-US" dirty="0"/>
          </a:p>
        </p:txBody>
      </p:sp>
      <p:sp>
        <p:nvSpPr>
          <p:cNvPr id="5" name="ノート プレースホルダー 4"/>
          <p:cNvSpPr>
            <a:spLocks noGrp="1"/>
          </p:cNvSpPr>
          <p:nvPr>
            <p:ph type="body" sz="quarter" idx="3"/>
          </p:nvPr>
        </p:nvSpPr>
        <p:spPr>
          <a:xfrm>
            <a:off x="680245" y="4781017"/>
            <a:ext cx="5441950" cy="3911739"/>
          </a:xfrm>
          <a:prstGeom prst="rect">
            <a:avLst/>
          </a:prstGeom>
        </p:spPr>
        <p:txBody>
          <a:bodyPr vert="horz" lIns="91375" tIns="45687" rIns="91375" bIns="45687"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2" y="9436126"/>
            <a:ext cx="2947723" cy="498453"/>
          </a:xfrm>
          <a:prstGeom prst="rect">
            <a:avLst/>
          </a:prstGeom>
        </p:spPr>
        <p:txBody>
          <a:bodyPr vert="horz" lIns="91375" tIns="45687" rIns="91375" bIns="45687"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53142" y="9436126"/>
            <a:ext cx="2947723" cy="498453"/>
          </a:xfrm>
          <a:prstGeom prst="rect">
            <a:avLst/>
          </a:prstGeom>
        </p:spPr>
        <p:txBody>
          <a:bodyPr vert="horz" lIns="91375" tIns="45687" rIns="91375" bIns="45687" rtlCol="0" anchor="b"/>
          <a:lstStyle>
            <a:lvl1pPr algn="r">
              <a:defRPr sz="1200"/>
            </a:lvl1pPr>
          </a:lstStyle>
          <a:p>
            <a:fld id="{6B29F0CF-89F5-40CF-97A3-9787B6147CCC}" type="slidenum">
              <a:rPr kumimoji="1" lang="ja-JP" altLang="en-US" smtClean="0"/>
              <a:t>‹#›</a:t>
            </a:fld>
            <a:endParaRPr kumimoji="1" lang="ja-JP" altLang="en-US" dirty="0"/>
          </a:p>
        </p:txBody>
      </p:sp>
    </p:spTree>
    <p:extLst>
      <p:ext uri="{BB962C8B-B14F-4D97-AF65-F5344CB8AC3E}">
        <p14:creationId xmlns:p14="http://schemas.microsoft.com/office/powerpoint/2010/main" val="142736167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開発作業のモニタリングによるコードクローン集約支援環境の構築という題目で，大阪大学の沼田が発表いたします．よろしくお願いします．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6B29F0CF-89F5-40CF-97A3-9787B6147CCC}" type="slidenum">
              <a:rPr kumimoji="1" lang="ja-JP" altLang="en-US" smtClean="0"/>
              <a:t>1</a:t>
            </a:fld>
            <a:endParaRPr kumimoji="1" lang="ja-JP" altLang="en-US" dirty="0"/>
          </a:p>
        </p:txBody>
      </p:sp>
    </p:spTree>
    <p:extLst>
      <p:ext uri="{BB962C8B-B14F-4D97-AF65-F5344CB8AC3E}">
        <p14:creationId xmlns:p14="http://schemas.microsoft.com/office/powerpoint/2010/main" val="34922235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まずは機能</a:t>
            </a:r>
            <a:r>
              <a:rPr kumimoji="1" lang="en-US" altLang="ja-JP" dirty="0" smtClean="0"/>
              <a:t>1</a:t>
            </a:r>
            <a:r>
              <a:rPr kumimoji="1" lang="ja-JP" altLang="en-US" dirty="0" smtClean="0"/>
              <a:t>のコードクローン検出の説明をします．この機能では，</a:t>
            </a:r>
            <a:r>
              <a:rPr kumimoji="1" lang="en-US" altLang="ja-JP" dirty="0" smtClean="0"/>
              <a:t>Eclipse</a:t>
            </a:r>
            <a:r>
              <a:rPr kumimoji="1" lang="ja-JP" altLang="en-US" dirty="0" smtClean="0"/>
              <a:t>のエディタで開いているプロジェクトからコードクローンの検出を行います．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6B29F0CF-89F5-40CF-97A3-9787B6147CCC}" type="slidenum">
              <a:rPr kumimoji="1" lang="ja-JP" altLang="en-US" smtClean="0"/>
              <a:t>10</a:t>
            </a:fld>
            <a:endParaRPr kumimoji="1" lang="ja-JP" altLang="en-US"/>
          </a:p>
        </p:txBody>
      </p:sp>
    </p:spTree>
    <p:extLst>
      <p:ext uri="{BB962C8B-B14F-4D97-AF65-F5344CB8AC3E}">
        <p14:creationId xmlns:p14="http://schemas.microsoft.com/office/powerpoint/2010/main" val="14902174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本環境では，コードクローンの検出に</a:t>
            </a:r>
            <a:r>
              <a:rPr kumimoji="1" lang="en-US" altLang="ja-JP" dirty="0" err="1" smtClean="0"/>
              <a:t>CCFinderX</a:t>
            </a:r>
            <a:r>
              <a:rPr kumimoji="1" lang="ja-JP" altLang="en-US" dirty="0" smtClean="0"/>
              <a:t>というツールを利用します．</a:t>
            </a:r>
            <a:r>
              <a:rPr kumimoji="1" lang="en-US" altLang="ja-JP" dirty="0" err="1" smtClean="0"/>
              <a:t>CCFinderX</a:t>
            </a:r>
            <a:r>
              <a:rPr kumimoji="1" lang="ja-JP" altLang="en-US" dirty="0" smtClean="0"/>
              <a:t>はトークン単位のコードクローン検出ツールであり，</a:t>
            </a:r>
            <a:r>
              <a:rPr kumimoji="1" lang="en-US" altLang="ja-JP" dirty="0" smtClean="0"/>
              <a:t>2</a:t>
            </a:r>
            <a:r>
              <a:rPr kumimoji="1" lang="ja-JP" altLang="en-US" dirty="0" err="1" smtClean="0"/>
              <a:t>つの</a:t>
            </a:r>
            <a:r>
              <a:rPr kumimoji="1" lang="ja-JP" altLang="en-US" dirty="0" smtClean="0"/>
              <a:t>コード片が完全に一致するタイプ</a:t>
            </a:r>
            <a:r>
              <a:rPr kumimoji="1" lang="en-US" altLang="ja-JP" dirty="0" smtClean="0"/>
              <a:t>1</a:t>
            </a:r>
            <a:r>
              <a:rPr kumimoji="1" lang="ja-JP" altLang="en-US" dirty="0" smtClean="0"/>
              <a:t>のコードクローンと，タイプ</a:t>
            </a:r>
            <a:r>
              <a:rPr kumimoji="1" lang="en-US" altLang="ja-JP" dirty="0" smtClean="0"/>
              <a:t>1</a:t>
            </a:r>
            <a:r>
              <a:rPr kumimoji="1" lang="ja-JP" altLang="en-US" dirty="0" smtClean="0"/>
              <a:t>に加えて，下の図で色を変えている部分のように変数名や型の違い等を許容するタイプ</a:t>
            </a:r>
            <a:r>
              <a:rPr kumimoji="1" lang="en-US" altLang="ja-JP" dirty="0" smtClean="0"/>
              <a:t>2</a:t>
            </a:r>
            <a:r>
              <a:rPr kumimoji="1" lang="ja-JP" altLang="en-US" dirty="0" smtClean="0"/>
              <a:t>のコードクローンを高速に検出することができます．このツールは，多くの研究や企業で使用実績があり，また，先行研究の</a:t>
            </a:r>
            <a:r>
              <a:rPr kumimoji="1" lang="en-US" altLang="ja-JP" dirty="0" smtClean="0"/>
              <a:t>Clone </a:t>
            </a:r>
            <a:r>
              <a:rPr kumimoji="1" lang="en-US" altLang="ja-JP" dirty="0" err="1" smtClean="0"/>
              <a:t>Notifier</a:t>
            </a:r>
            <a:r>
              <a:rPr kumimoji="1" lang="ja-JP" altLang="en-US" dirty="0" smtClean="0"/>
              <a:t>でも利用されていたため，本研究でも利用することにしました．本環境では，モニタリング開始時に</a:t>
            </a:r>
            <a:r>
              <a:rPr kumimoji="1" lang="en-US" altLang="ja-JP" dirty="0" err="1" smtClean="0"/>
              <a:t>CCFinderX</a:t>
            </a:r>
            <a:r>
              <a:rPr kumimoji="1" lang="ja-JP" altLang="en-US" dirty="0" smtClean="0"/>
              <a:t>によるコードクローン検出を行い，その後は定期的に実行することになっています．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6B29F0CF-89F5-40CF-97A3-9787B6147CCC}" type="slidenum">
              <a:rPr kumimoji="1" lang="ja-JP" altLang="en-US" smtClean="0"/>
              <a:t>11</a:t>
            </a:fld>
            <a:endParaRPr kumimoji="1" lang="ja-JP" altLang="en-US"/>
          </a:p>
        </p:txBody>
      </p:sp>
    </p:spTree>
    <p:extLst>
      <p:ext uri="{BB962C8B-B14F-4D97-AF65-F5344CB8AC3E}">
        <p14:creationId xmlns:p14="http://schemas.microsoft.com/office/powerpoint/2010/main" val="20690662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続いて，機能</a:t>
            </a:r>
            <a:r>
              <a:rPr kumimoji="1" lang="en-US" altLang="ja-JP" dirty="0" smtClean="0"/>
              <a:t>2</a:t>
            </a:r>
            <a:r>
              <a:rPr kumimoji="1" lang="ja-JP" altLang="en-US" dirty="0" smtClean="0"/>
              <a:t>のキー入力の追跡について説明します．</a:t>
            </a:r>
            <a:endParaRPr kumimoji="1" lang="ja-JP" altLang="en-US" dirty="0"/>
          </a:p>
        </p:txBody>
      </p:sp>
      <p:sp>
        <p:nvSpPr>
          <p:cNvPr id="4" name="スライド番号プレースホルダー 3"/>
          <p:cNvSpPr>
            <a:spLocks noGrp="1"/>
          </p:cNvSpPr>
          <p:nvPr>
            <p:ph type="sldNum" sz="quarter" idx="10"/>
          </p:nvPr>
        </p:nvSpPr>
        <p:spPr/>
        <p:txBody>
          <a:bodyPr/>
          <a:lstStyle/>
          <a:p>
            <a:fld id="{6B29F0CF-89F5-40CF-97A3-9787B6147CCC}" type="slidenum">
              <a:rPr kumimoji="1" lang="ja-JP" altLang="en-US" smtClean="0"/>
              <a:t>12</a:t>
            </a:fld>
            <a:endParaRPr kumimoji="1" lang="ja-JP" altLang="en-US"/>
          </a:p>
        </p:txBody>
      </p:sp>
    </p:spTree>
    <p:extLst>
      <p:ext uri="{BB962C8B-B14F-4D97-AF65-F5344CB8AC3E}">
        <p14:creationId xmlns:p14="http://schemas.microsoft.com/office/powerpoint/2010/main" val="6089247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本環境では，開発作業のモニタリングを行うために，キー入力の追跡を行います．のちに説明しますが，メソッド抽出の集約パターンを見つけるためには，</a:t>
            </a:r>
            <a:r>
              <a:rPr kumimoji="1" lang="en-US" altLang="ja-JP" dirty="0" smtClean="0"/>
              <a:t>1</a:t>
            </a:r>
            <a:r>
              <a:rPr kumimoji="1" lang="ja-JP" altLang="en-US" dirty="0" smtClean="0"/>
              <a:t>行以上の行差分情報が必要となります．そこで，キー入力を追跡し，</a:t>
            </a:r>
            <a:r>
              <a:rPr kumimoji="1" lang="en-US" altLang="ja-JP" dirty="0" smtClean="0"/>
              <a:t>1</a:t>
            </a:r>
            <a:r>
              <a:rPr kumimoji="1" lang="ja-JP" altLang="en-US" dirty="0" smtClean="0"/>
              <a:t>行以上の変更を検知できるようにしました．行差分を取得する際には，</a:t>
            </a:r>
            <a:r>
              <a:rPr kumimoji="1" lang="en-US" altLang="ja-JP" dirty="0" smtClean="0"/>
              <a:t>Myers</a:t>
            </a:r>
            <a:r>
              <a:rPr kumimoji="1" lang="ja-JP" altLang="en-US" dirty="0" smtClean="0"/>
              <a:t>の差分検出アルゴリズムを適用しました．この</a:t>
            </a:r>
            <a:r>
              <a:rPr kumimoji="1" lang="en-US" altLang="ja-JP" dirty="0" smtClean="0"/>
              <a:t>Myers</a:t>
            </a:r>
            <a:r>
              <a:rPr kumimoji="1" lang="ja-JP" altLang="en-US" dirty="0" smtClean="0"/>
              <a:t>の差分検出アルゴリズムは差分が小さい場合に高速で検出することができ，キー入力から行差分を取得する本手法と相性が良いため採用</a:t>
            </a:r>
            <a:r>
              <a:rPr kumimoji="1" lang="ja-JP" altLang="en-US" smtClean="0"/>
              <a:t>しました．</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6B29F0CF-89F5-40CF-97A3-9787B6147CCC}" type="slidenum">
              <a:rPr kumimoji="1" lang="ja-JP" altLang="en-US" smtClean="0"/>
              <a:t>13</a:t>
            </a:fld>
            <a:endParaRPr kumimoji="1" lang="ja-JP" altLang="en-US"/>
          </a:p>
        </p:txBody>
      </p:sp>
    </p:spTree>
    <p:extLst>
      <p:ext uri="{BB962C8B-B14F-4D97-AF65-F5344CB8AC3E}">
        <p14:creationId xmlns:p14="http://schemas.microsoft.com/office/powerpoint/2010/main" val="10183124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続いて，機能</a:t>
            </a:r>
            <a:r>
              <a:rPr kumimoji="1" lang="en-US" altLang="ja-JP" dirty="0" smtClean="0"/>
              <a:t>3</a:t>
            </a:r>
            <a:r>
              <a:rPr kumimoji="1" lang="ja-JP" altLang="en-US" dirty="0" smtClean="0"/>
              <a:t>の差分ノード取得機能について説明します．</a:t>
            </a:r>
            <a:endParaRPr kumimoji="1" lang="ja-JP" altLang="en-US" dirty="0"/>
          </a:p>
        </p:txBody>
      </p:sp>
      <p:sp>
        <p:nvSpPr>
          <p:cNvPr id="4" name="スライド番号プレースホルダー 3"/>
          <p:cNvSpPr>
            <a:spLocks noGrp="1"/>
          </p:cNvSpPr>
          <p:nvPr>
            <p:ph type="sldNum" sz="quarter" idx="10"/>
          </p:nvPr>
        </p:nvSpPr>
        <p:spPr/>
        <p:txBody>
          <a:bodyPr/>
          <a:lstStyle/>
          <a:p>
            <a:fld id="{6B29F0CF-89F5-40CF-97A3-9787B6147CCC}" type="slidenum">
              <a:rPr kumimoji="1" lang="ja-JP" altLang="en-US" smtClean="0"/>
              <a:t>14</a:t>
            </a:fld>
            <a:endParaRPr kumimoji="1" lang="ja-JP" altLang="en-US"/>
          </a:p>
        </p:txBody>
      </p:sp>
    </p:spTree>
    <p:extLst>
      <p:ext uri="{BB962C8B-B14F-4D97-AF65-F5344CB8AC3E}">
        <p14:creationId xmlns:p14="http://schemas.microsoft.com/office/powerpoint/2010/main" val="28079705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機能</a:t>
            </a:r>
            <a:r>
              <a:rPr kumimoji="1" lang="en-US" altLang="ja-JP" dirty="0" smtClean="0"/>
              <a:t>3</a:t>
            </a:r>
            <a:r>
              <a:rPr kumimoji="1" lang="ja-JP" altLang="en-US" dirty="0" smtClean="0"/>
              <a:t>では</a:t>
            </a:r>
            <a:r>
              <a:rPr kumimoji="1" lang="en-US" altLang="ja-JP" dirty="0" smtClean="0"/>
              <a:t>1</a:t>
            </a:r>
            <a:r>
              <a:rPr kumimoji="1" lang="ja-JP" altLang="en-US" dirty="0" smtClean="0"/>
              <a:t>行以上の変更を抽象構文木，</a:t>
            </a:r>
            <a:r>
              <a:rPr kumimoji="1" lang="en-US" altLang="ja-JP" dirty="0" smtClean="0"/>
              <a:t>AST</a:t>
            </a:r>
            <a:r>
              <a:rPr kumimoji="1" lang="ja-JP" altLang="en-US" dirty="0" smtClean="0"/>
              <a:t>のノードとマッピングし，組</a:t>
            </a:r>
            <a:r>
              <a:rPr kumimoji="1" lang="en-US" altLang="ja-JP" dirty="0" smtClean="0"/>
              <a:t>(</a:t>
            </a:r>
            <a:r>
              <a:rPr kumimoji="1" lang="en-US" altLang="ja-JP" dirty="0" err="1" smtClean="0"/>
              <a:t>delta_type</a:t>
            </a:r>
            <a:r>
              <a:rPr kumimoji="1" lang="ja-JP" altLang="en-US" dirty="0" err="1" smtClean="0"/>
              <a:t>，</a:t>
            </a:r>
            <a:r>
              <a:rPr kumimoji="1" lang="en-US" altLang="ja-JP" dirty="0" err="1" smtClean="0"/>
              <a:t>ast_node</a:t>
            </a:r>
            <a:r>
              <a:rPr kumimoji="1" lang="en-US" altLang="ja-JP" dirty="0" smtClean="0"/>
              <a:t>)</a:t>
            </a:r>
            <a:r>
              <a:rPr kumimoji="1" lang="ja-JP" altLang="en-US" dirty="0" smtClean="0"/>
              <a:t>として蓄積していきます．ここで，</a:t>
            </a:r>
            <a:r>
              <a:rPr kumimoji="1" lang="en-US" altLang="ja-JP" dirty="0" err="1" smtClean="0"/>
              <a:t>delta_type</a:t>
            </a:r>
            <a:r>
              <a:rPr kumimoji="1" lang="ja-JP" altLang="en-US" dirty="0" smtClean="0"/>
              <a:t>とは，</a:t>
            </a:r>
            <a:r>
              <a:rPr kumimoji="1" lang="en-US" altLang="ja-JP" dirty="0" smtClean="0"/>
              <a:t>Insert</a:t>
            </a:r>
            <a:r>
              <a:rPr kumimoji="1" lang="ja-JP" altLang="en-US" dirty="0" smtClean="0"/>
              <a:t>あるいは</a:t>
            </a:r>
            <a:r>
              <a:rPr kumimoji="1" lang="en-US" altLang="ja-JP" dirty="0" smtClean="0"/>
              <a:t>Delete</a:t>
            </a:r>
            <a:r>
              <a:rPr kumimoji="1" lang="ja-JP" altLang="en-US" dirty="0" smtClean="0"/>
              <a:t>のいずれかの値を取り，それぞれノードが挿入されたことと削除されたことを表します．</a:t>
            </a:r>
            <a:r>
              <a:rPr kumimoji="1" lang="en-US" altLang="ja-JP" dirty="0" err="1" smtClean="0"/>
              <a:t>Ast_node</a:t>
            </a:r>
            <a:r>
              <a:rPr kumimoji="1" lang="ja-JP" altLang="en-US" dirty="0" smtClean="0"/>
              <a:t>とは，実際の</a:t>
            </a:r>
            <a:r>
              <a:rPr kumimoji="1" lang="en-US" altLang="ja-JP" dirty="0" smtClean="0"/>
              <a:t>AST</a:t>
            </a:r>
            <a:r>
              <a:rPr kumimoji="1" lang="ja-JP" altLang="en-US" dirty="0" smtClean="0"/>
              <a:t>のノードであり，ノードの名前，種類，位置等の情報を持っています．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6B29F0CF-89F5-40CF-97A3-9787B6147CCC}" type="slidenum">
              <a:rPr kumimoji="1" lang="ja-JP" altLang="en-US" smtClean="0"/>
              <a:t>15</a:t>
            </a:fld>
            <a:endParaRPr kumimoji="1" lang="ja-JP" altLang="en-US"/>
          </a:p>
        </p:txBody>
      </p:sp>
    </p:spTree>
    <p:extLst>
      <p:ext uri="{BB962C8B-B14F-4D97-AF65-F5344CB8AC3E}">
        <p14:creationId xmlns:p14="http://schemas.microsoft.com/office/powerpoint/2010/main" val="1670125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続いて機能</a:t>
            </a:r>
            <a:r>
              <a:rPr kumimoji="1" lang="en-US" altLang="ja-JP" dirty="0" smtClean="0"/>
              <a:t>4</a:t>
            </a:r>
            <a:r>
              <a:rPr kumimoji="1" lang="ja-JP" altLang="en-US" dirty="0" smtClean="0"/>
              <a:t>のメソッド抽出パターン照合機能について説明します．この機能では，機能</a:t>
            </a:r>
            <a:r>
              <a:rPr kumimoji="1" lang="en-US" altLang="ja-JP" dirty="0" smtClean="0"/>
              <a:t>3</a:t>
            </a:r>
            <a:r>
              <a:rPr kumimoji="1" lang="ja-JP" altLang="en-US" dirty="0" smtClean="0"/>
              <a:t>で取得して蓄積した差分ノードを基にメソッド抽出の集約パターンを検出します．</a:t>
            </a:r>
            <a:endParaRPr kumimoji="1" lang="ja-JP" altLang="en-US" dirty="0"/>
          </a:p>
        </p:txBody>
      </p:sp>
      <p:sp>
        <p:nvSpPr>
          <p:cNvPr id="4" name="スライド番号プレースホルダー 3"/>
          <p:cNvSpPr>
            <a:spLocks noGrp="1"/>
          </p:cNvSpPr>
          <p:nvPr>
            <p:ph type="sldNum" sz="quarter" idx="10"/>
          </p:nvPr>
        </p:nvSpPr>
        <p:spPr/>
        <p:txBody>
          <a:bodyPr/>
          <a:lstStyle/>
          <a:p>
            <a:fld id="{6B29F0CF-89F5-40CF-97A3-9787B6147CCC}" type="slidenum">
              <a:rPr kumimoji="1" lang="ja-JP" altLang="en-US" smtClean="0"/>
              <a:t>16</a:t>
            </a:fld>
            <a:endParaRPr kumimoji="1" lang="ja-JP" altLang="en-US"/>
          </a:p>
        </p:txBody>
      </p:sp>
    </p:spTree>
    <p:extLst>
      <p:ext uri="{BB962C8B-B14F-4D97-AF65-F5344CB8AC3E}">
        <p14:creationId xmlns:p14="http://schemas.microsoft.com/office/powerpoint/2010/main" val="17766401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B29F0CF-89F5-40CF-97A3-9787B6147CCC}" type="slidenum">
              <a:rPr kumimoji="1" lang="ja-JP" altLang="en-US" smtClean="0"/>
              <a:t>17</a:t>
            </a:fld>
            <a:endParaRPr kumimoji="1" lang="ja-JP" altLang="en-US"/>
          </a:p>
        </p:txBody>
      </p:sp>
    </p:spTree>
    <p:extLst>
      <p:ext uri="{BB962C8B-B14F-4D97-AF65-F5344CB8AC3E}">
        <p14:creationId xmlns:p14="http://schemas.microsoft.com/office/powerpoint/2010/main" val="33067086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続いて，機能</a:t>
            </a:r>
            <a:r>
              <a:rPr kumimoji="1" lang="en-US" altLang="ja-JP" dirty="0" smtClean="0"/>
              <a:t>5</a:t>
            </a:r>
            <a:r>
              <a:rPr kumimoji="1" lang="ja-JP" altLang="en-US" dirty="0" smtClean="0"/>
              <a:t>のクローンペア照合</a:t>
            </a:r>
            <a:r>
              <a:rPr kumimoji="1" lang="ja-JP" altLang="en-US" dirty="0" smtClean="0"/>
              <a:t>機能について説明します．この機能では，</a:t>
            </a:r>
            <a:r>
              <a:rPr kumimoji="1" lang="en-US" altLang="ja-JP" dirty="0" err="1" smtClean="0"/>
              <a:t>CCFinderX</a:t>
            </a:r>
            <a:r>
              <a:rPr kumimoji="1" lang="ja-JP" altLang="en-US" dirty="0" err="1" smtClean="0"/>
              <a:t>の検</a:t>
            </a:r>
            <a:r>
              <a:rPr kumimoji="1" lang="ja-JP" altLang="en-US" dirty="0" smtClean="0"/>
              <a:t>出結果と，メソッド抽出のパターンと認識された差分ノードを入力として利用します．</a:t>
            </a:r>
            <a:endParaRPr kumimoji="1" lang="ja-JP" altLang="en-US" dirty="0"/>
          </a:p>
        </p:txBody>
      </p:sp>
      <p:sp>
        <p:nvSpPr>
          <p:cNvPr id="4" name="スライド番号プレースホルダー 3"/>
          <p:cNvSpPr>
            <a:spLocks noGrp="1"/>
          </p:cNvSpPr>
          <p:nvPr>
            <p:ph type="sldNum" sz="quarter" idx="10"/>
          </p:nvPr>
        </p:nvSpPr>
        <p:spPr/>
        <p:txBody>
          <a:bodyPr/>
          <a:lstStyle/>
          <a:p>
            <a:fld id="{6B29F0CF-89F5-40CF-97A3-9787B6147CCC}" type="slidenum">
              <a:rPr kumimoji="1" lang="ja-JP" altLang="en-US" smtClean="0"/>
              <a:t>19</a:t>
            </a:fld>
            <a:endParaRPr kumimoji="1" lang="ja-JP" altLang="en-US"/>
          </a:p>
        </p:txBody>
      </p:sp>
    </p:spTree>
    <p:extLst>
      <p:ext uri="{BB962C8B-B14F-4D97-AF65-F5344CB8AC3E}">
        <p14:creationId xmlns:p14="http://schemas.microsoft.com/office/powerpoint/2010/main" val="29396898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このコードクローン照合機能では，メソッド抽出の集約パターンが検出された際，そのメソッド抽出により抽出されたコード片のクローンペアを検出します．先ほども述べたように，この機能では機能</a:t>
            </a:r>
            <a:r>
              <a:rPr kumimoji="1" lang="en-US" altLang="ja-JP" dirty="0" smtClean="0"/>
              <a:t>1</a:t>
            </a:r>
            <a:r>
              <a:rPr kumimoji="1" lang="ja-JP" altLang="en-US" dirty="0" smtClean="0"/>
              <a:t>の</a:t>
            </a:r>
            <a:r>
              <a:rPr kumimoji="1" lang="en-US" altLang="ja-JP" dirty="0" err="1" smtClean="0"/>
              <a:t>CCFinderX</a:t>
            </a:r>
            <a:r>
              <a:rPr kumimoji="1" lang="ja-JP" altLang="en-US" dirty="0" smtClean="0"/>
              <a:t>の出力情報と，機能</a:t>
            </a:r>
            <a:r>
              <a:rPr kumimoji="1" lang="en-US" altLang="ja-JP" dirty="0" smtClean="0"/>
              <a:t>4</a:t>
            </a:r>
            <a:r>
              <a:rPr kumimoji="1" lang="ja-JP" altLang="en-US" dirty="0" smtClean="0"/>
              <a:t>でメソッド抽出パターンとして認識された差分ノードを利用します．具体的には，コードクローンの位置情報と，抽出されたコード片の位置情報を比較してそれらが一致するコードクローンを探します．そして，</a:t>
            </a:r>
            <a:r>
              <a:rPr kumimoji="1" lang="en-US" altLang="ja-JP" dirty="0" smtClean="0"/>
              <a:t>Eclipse</a:t>
            </a:r>
            <a:r>
              <a:rPr kumimoji="1" lang="ja-JP" altLang="en-US" dirty="0" smtClean="0"/>
              <a:t>の</a:t>
            </a:r>
            <a:r>
              <a:rPr kumimoji="1" lang="en-US" altLang="ja-JP" dirty="0" smtClean="0"/>
              <a:t>View</a:t>
            </a:r>
            <a:r>
              <a:rPr kumimoji="1" lang="ja-JP" altLang="en-US" dirty="0" smtClean="0"/>
              <a:t>を用いて，照合の結果一致したコードクローンの一覧を開発者に対して提示します．</a:t>
            </a:r>
            <a:endParaRPr kumimoji="1" lang="ja-JP" altLang="en-US" dirty="0"/>
          </a:p>
        </p:txBody>
      </p:sp>
      <p:sp>
        <p:nvSpPr>
          <p:cNvPr id="4" name="スライド番号プレースホルダー 3"/>
          <p:cNvSpPr>
            <a:spLocks noGrp="1"/>
          </p:cNvSpPr>
          <p:nvPr>
            <p:ph type="sldNum" sz="quarter" idx="10"/>
          </p:nvPr>
        </p:nvSpPr>
        <p:spPr/>
        <p:txBody>
          <a:bodyPr/>
          <a:lstStyle/>
          <a:p>
            <a:fld id="{6B29F0CF-89F5-40CF-97A3-9787B6147CCC}" type="slidenum">
              <a:rPr kumimoji="1" lang="ja-JP" altLang="en-US" smtClean="0"/>
              <a:t>20</a:t>
            </a:fld>
            <a:endParaRPr kumimoji="1" lang="ja-JP" altLang="en-US"/>
          </a:p>
        </p:txBody>
      </p:sp>
    </p:spTree>
    <p:extLst>
      <p:ext uri="{BB962C8B-B14F-4D97-AF65-F5344CB8AC3E}">
        <p14:creationId xmlns:p14="http://schemas.microsoft.com/office/powerpoint/2010/main" val="3422178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まず最初に本研究の概要を述べます．本研究では，統合開発環境</a:t>
            </a:r>
            <a:r>
              <a:rPr kumimoji="1" lang="en-US" altLang="ja-JP" dirty="0" smtClean="0"/>
              <a:t>Eclipse</a:t>
            </a:r>
            <a:r>
              <a:rPr kumimoji="1" lang="ja-JP" altLang="en-US" dirty="0" smtClean="0"/>
              <a:t>を利用している開発者の作業内容をモニタリング・分析し，メソッド抽出の集約パターンを見つけ，そのコードクローンの同時集約の支援環境を構築します．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6B29F0CF-89F5-40CF-97A3-9787B6147CCC}" type="slidenum">
              <a:rPr kumimoji="1" lang="ja-JP" altLang="en-US" smtClean="0"/>
              <a:t>2</a:t>
            </a:fld>
            <a:endParaRPr kumimoji="1" lang="ja-JP" altLang="en-US" dirty="0"/>
          </a:p>
        </p:txBody>
      </p:sp>
    </p:spTree>
    <p:extLst>
      <p:ext uri="{BB962C8B-B14F-4D97-AF65-F5344CB8AC3E}">
        <p14:creationId xmlns:p14="http://schemas.microsoft.com/office/powerpoint/2010/main" val="36080108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ここから集約支援環境の利用例についてお話します．こちらが実際の</a:t>
            </a:r>
            <a:r>
              <a:rPr kumimoji="1" lang="en-US" altLang="ja-JP" dirty="0" smtClean="0"/>
              <a:t>Eclipse</a:t>
            </a:r>
            <a:r>
              <a:rPr kumimoji="1" lang="ja-JP" altLang="en-US" dirty="0" smtClean="0"/>
              <a:t>の画面となります．メニューのリファクタリング検出モニタリングを選択することでモニタリングを開始します．モニタリングを行う対象としては，エディタで開いているファイルに対してモニタリングを行います．そして，画面右の</a:t>
            </a:r>
            <a:r>
              <a:rPr kumimoji="1" lang="en-US" altLang="ja-JP" dirty="0" smtClean="0"/>
              <a:t>Result View</a:t>
            </a:r>
            <a:r>
              <a:rPr kumimoji="1" lang="ja-JP" altLang="en-US" dirty="0" smtClean="0"/>
              <a:t>にて，メソッド抽出が行われたコード片のコードクローンを開発者に対して提示します．</a:t>
            </a:r>
            <a:endParaRPr kumimoji="1" lang="ja-JP" altLang="en-US" dirty="0"/>
          </a:p>
        </p:txBody>
      </p:sp>
      <p:sp>
        <p:nvSpPr>
          <p:cNvPr id="4" name="スライド番号プレースホルダー 3"/>
          <p:cNvSpPr>
            <a:spLocks noGrp="1"/>
          </p:cNvSpPr>
          <p:nvPr>
            <p:ph type="sldNum" sz="quarter" idx="10"/>
          </p:nvPr>
        </p:nvSpPr>
        <p:spPr/>
        <p:txBody>
          <a:bodyPr/>
          <a:lstStyle/>
          <a:p>
            <a:fld id="{6B29F0CF-89F5-40CF-97A3-9787B6147CCC}" type="slidenum">
              <a:rPr kumimoji="1" lang="ja-JP" altLang="en-US" smtClean="0"/>
              <a:t>21</a:t>
            </a:fld>
            <a:endParaRPr kumimoji="1" lang="ja-JP" altLang="en-US" dirty="0"/>
          </a:p>
        </p:txBody>
      </p:sp>
    </p:spTree>
    <p:extLst>
      <p:ext uri="{BB962C8B-B14F-4D97-AF65-F5344CB8AC3E}">
        <p14:creationId xmlns:p14="http://schemas.microsoft.com/office/powerpoint/2010/main" val="14432090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集約支援環境の利用シナリオを説明します．それにあたって下図のようなコードクローンを例として用います．この例は，ユーザー</a:t>
            </a:r>
            <a:r>
              <a:rPr kumimoji="1" lang="en-US" altLang="ja-JP" dirty="0" smtClean="0"/>
              <a:t>ID</a:t>
            </a:r>
            <a:r>
              <a:rPr kumimoji="1" lang="ja-JP" altLang="en-US" dirty="0" smtClean="0"/>
              <a:t>とパスワードを設定するものであり，長さが</a:t>
            </a:r>
            <a:r>
              <a:rPr kumimoji="1" lang="en-US" altLang="ja-JP" dirty="0" smtClean="0"/>
              <a:t>4</a:t>
            </a:r>
            <a:r>
              <a:rPr kumimoji="1" lang="ja-JP" altLang="en-US" dirty="0" smtClean="0"/>
              <a:t>文字以上で</a:t>
            </a:r>
            <a:r>
              <a:rPr kumimoji="1" lang="en-US" altLang="ja-JP" dirty="0" smtClean="0"/>
              <a:t>16</a:t>
            </a:r>
            <a:r>
              <a:rPr kumimoji="1" lang="ja-JP" altLang="en-US" dirty="0" smtClean="0"/>
              <a:t>文字以下という部分は一緒でありコードクローンであるが，ユーザー</a:t>
            </a:r>
            <a:r>
              <a:rPr kumimoji="1" lang="en-US" altLang="ja-JP" dirty="0" smtClean="0"/>
              <a:t>ID</a:t>
            </a:r>
            <a:r>
              <a:rPr kumimoji="1" lang="ja-JP" altLang="en-US" dirty="0" smtClean="0"/>
              <a:t>に関しては，他との重複が許されず，またパスワードに関しては，使う記号など他のフォーマット指定があるようなシステムを想定しています．本環境は，モニタリング開始時に，まず機能</a:t>
            </a:r>
            <a:r>
              <a:rPr kumimoji="1" lang="en-US" altLang="ja-JP" dirty="0" smtClean="0"/>
              <a:t>1</a:t>
            </a:r>
            <a:r>
              <a:rPr kumimoji="1" lang="ja-JP" altLang="en-US" dirty="0" smtClean="0"/>
              <a:t>のコードクローン検出機能により，あらかじめこのコードクローンを検出しておきます．開発者はこの後，右側のパスワードをチェックするメソッドにおいて，長さをチェックする部分をフォーマットをチェックする部分同様メソッドとして抽出する作業を行います．本環境はその編集作業を機能</a:t>
            </a:r>
            <a:r>
              <a:rPr kumimoji="1" lang="en-US" altLang="ja-JP" dirty="0" smtClean="0"/>
              <a:t>2</a:t>
            </a:r>
            <a:r>
              <a:rPr kumimoji="1" lang="ja-JP" altLang="en-US" dirty="0" smtClean="0"/>
              <a:t>のキー入力追跡機能によりモニタリングします．そして，編集の都度機能</a:t>
            </a:r>
            <a:r>
              <a:rPr kumimoji="1" lang="en-US" altLang="ja-JP" dirty="0" smtClean="0"/>
              <a:t>3</a:t>
            </a:r>
            <a:r>
              <a:rPr kumimoji="1" lang="ja-JP" altLang="en-US" dirty="0" smtClean="0"/>
              <a:t>の差分ノード取得機能により，差分ノードを蓄積していきます．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6B29F0CF-89F5-40CF-97A3-9787B6147CCC}" type="slidenum">
              <a:rPr kumimoji="1" lang="ja-JP" altLang="en-US" smtClean="0"/>
              <a:t>22</a:t>
            </a:fld>
            <a:endParaRPr kumimoji="1" lang="ja-JP" altLang="en-US"/>
          </a:p>
        </p:txBody>
      </p:sp>
    </p:spTree>
    <p:extLst>
      <p:ext uri="{BB962C8B-B14F-4D97-AF65-F5344CB8AC3E}">
        <p14:creationId xmlns:p14="http://schemas.microsoft.com/office/powerpoint/2010/main" val="13715214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そして，実際に開発者の編集作業を経て，このようにメソッド抽出が行われたとします．長さをチェックする部分を</a:t>
            </a:r>
            <a:r>
              <a:rPr kumimoji="1" lang="en-US" altLang="ja-JP" dirty="0" err="1" smtClean="0"/>
              <a:t>checkLength</a:t>
            </a:r>
            <a:r>
              <a:rPr kumimoji="1" lang="ja-JP" altLang="en-US" dirty="0" smtClean="0"/>
              <a:t>メソッドとして抽出しています．このメソッド抽出が行われたことを，本環境の機能</a:t>
            </a:r>
            <a:r>
              <a:rPr kumimoji="1" lang="en-US" altLang="ja-JP" dirty="0" smtClean="0"/>
              <a:t>4</a:t>
            </a:r>
            <a:r>
              <a:rPr kumimoji="1" lang="ja-JP" altLang="en-US" dirty="0" smtClean="0"/>
              <a:t>のメソッド抽出の集約パターン照合機能により検知します．そして，機能</a:t>
            </a:r>
            <a:r>
              <a:rPr kumimoji="1" lang="en-US" altLang="ja-JP" dirty="0" smtClean="0"/>
              <a:t>5</a:t>
            </a:r>
            <a:r>
              <a:rPr kumimoji="1" lang="ja-JP" altLang="en-US" dirty="0" smtClean="0"/>
              <a:t>のコードクローン照合機能により，メソッド抽出により抽出されたコード片のコードクローンを検出します．</a:t>
            </a:r>
            <a:endParaRPr kumimoji="1" lang="ja-JP" altLang="en-US" dirty="0"/>
          </a:p>
        </p:txBody>
      </p:sp>
      <p:sp>
        <p:nvSpPr>
          <p:cNvPr id="4" name="スライド番号プレースホルダー 3"/>
          <p:cNvSpPr>
            <a:spLocks noGrp="1"/>
          </p:cNvSpPr>
          <p:nvPr>
            <p:ph type="sldNum" sz="quarter" idx="10"/>
          </p:nvPr>
        </p:nvSpPr>
        <p:spPr/>
        <p:txBody>
          <a:bodyPr/>
          <a:lstStyle/>
          <a:p>
            <a:fld id="{6B29F0CF-89F5-40CF-97A3-9787B6147CCC}" type="slidenum">
              <a:rPr kumimoji="1" lang="ja-JP" altLang="en-US" smtClean="0"/>
              <a:t>23</a:t>
            </a:fld>
            <a:endParaRPr kumimoji="1" lang="ja-JP" altLang="en-US"/>
          </a:p>
        </p:txBody>
      </p:sp>
    </p:spTree>
    <p:extLst>
      <p:ext uri="{BB962C8B-B14F-4D97-AF65-F5344CB8AC3E}">
        <p14:creationId xmlns:p14="http://schemas.microsoft.com/office/powerpoint/2010/main" val="2592183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メソッド抽出の集約パターンが検知され，コードクローンが検出されると，</a:t>
            </a:r>
            <a:r>
              <a:rPr kumimoji="1" lang="en-US" altLang="ja-JP" dirty="0" err="1" smtClean="0"/>
              <a:t>ResultView</a:t>
            </a:r>
            <a:r>
              <a:rPr kumimoji="1" lang="ja-JP" altLang="en-US" dirty="0" smtClean="0"/>
              <a:t>により，その結果を開発者に対して提示します．</a:t>
            </a:r>
            <a:endParaRPr kumimoji="1" lang="ja-JP" altLang="en-US" dirty="0"/>
          </a:p>
        </p:txBody>
      </p:sp>
      <p:sp>
        <p:nvSpPr>
          <p:cNvPr id="4" name="スライド番号プレースホルダー 3"/>
          <p:cNvSpPr>
            <a:spLocks noGrp="1"/>
          </p:cNvSpPr>
          <p:nvPr>
            <p:ph type="sldNum" sz="quarter" idx="10"/>
          </p:nvPr>
        </p:nvSpPr>
        <p:spPr/>
        <p:txBody>
          <a:bodyPr/>
          <a:lstStyle/>
          <a:p>
            <a:fld id="{6B29F0CF-89F5-40CF-97A3-9787B6147CCC}" type="slidenum">
              <a:rPr kumimoji="1" lang="ja-JP" altLang="en-US" smtClean="0"/>
              <a:t>24</a:t>
            </a:fld>
            <a:endParaRPr kumimoji="1" lang="ja-JP" altLang="en-US" dirty="0"/>
          </a:p>
        </p:txBody>
      </p:sp>
    </p:spTree>
    <p:extLst>
      <p:ext uri="{BB962C8B-B14F-4D97-AF65-F5344CB8AC3E}">
        <p14:creationId xmlns:p14="http://schemas.microsoft.com/office/powerpoint/2010/main" val="30225673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B29F0CF-89F5-40CF-97A3-9787B6147CCC}" type="slidenum">
              <a:rPr kumimoji="1" lang="ja-JP" altLang="en-US" smtClean="0"/>
              <a:t>25</a:t>
            </a:fld>
            <a:endParaRPr kumimoji="1" lang="ja-JP" altLang="en-US" dirty="0"/>
          </a:p>
        </p:txBody>
      </p:sp>
    </p:spTree>
    <p:extLst>
      <p:ext uri="{BB962C8B-B14F-4D97-AF65-F5344CB8AC3E}">
        <p14:creationId xmlns:p14="http://schemas.microsoft.com/office/powerpoint/2010/main" val="28265451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最後にまとめと今後の課題についてお話させていただきます．本研究では，</a:t>
            </a:r>
            <a:r>
              <a:rPr lang="ja-JP" altLang="en-US" sz="1200" dirty="0" smtClean="0"/>
              <a:t>開発作業をモニタリングし，メソッド抽出の集約パターンを見つけ，そのコードクローンの同時集約の支援環境を構築しました．また，本支援環境の利用シナリオをコードクローンの例を用いて紹介しました．今後の課題としては，まず</a:t>
            </a:r>
            <a:r>
              <a:rPr lang="en-US" altLang="ja-JP" sz="1200" dirty="0" smtClean="0"/>
              <a:t>1</a:t>
            </a:r>
            <a:r>
              <a:rPr lang="ja-JP" altLang="en-US" sz="1200" dirty="0" smtClean="0"/>
              <a:t>つ目に適応できるリファクタリングパターンの拡張が挙げられます．今回適応できるリファクタリングのパターンはメソッド抽出だけであるが，メソッドの移動，メソッドの引き上げ，テンプレートメソッドの生成等もコードクローンの削除につながると考えられるため，拡張したいと思います．今後の課題の</a:t>
            </a:r>
            <a:r>
              <a:rPr lang="en-US" altLang="ja-JP" sz="1200" dirty="0" smtClean="0"/>
              <a:t>2</a:t>
            </a:r>
            <a:r>
              <a:rPr lang="ja-JP" altLang="en-US" sz="1200" dirty="0" smtClean="0"/>
              <a:t>つ目としては，評価実験を行い，本手法の有効性と改善点を調査したいと考えています．</a:t>
            </a:r>
            <a:endParaRPr lang="en-US" altLang="ja-JP" sz="1400" dirty="0" smtClean="0"/>
          </a:p>
        </p:txBody>
      </p:sp>
      <p:sp>
        <p:nvSpPr>
          <p:cNvPr id="4" name="スライド番号プレースホルダー 3"/>
          <p:cNvSpPr>
            <a:spLocks noGrp="1"/>
          </p:cNvSpPr>
          <p:nvPr>
            <p:ph type="sldNum" sz="quarter" idx="10"/>
          </p:nvPr>
        </p:nvSpPr>
        <p:spPr/>
        <p:txBody>
          <a:bodyPr/>
          <a:lstStyle/>
          <a:p>
            <a:fld id="{6B29F0CF-89F5-40CF-97A3-9787B6147CCC}" type="slidenum">
              <a:rPr kumimoji="1" lang="ja-JP" altLang="en-US" smtClean="0"/>
              <a:t>26</a:t>
            </a:fld>
            <a:endParaRPr kumimoji="1" lang="ja-JP" altLang="en-US" dirty="0"/>
          </a:p>
        </p:txBody>
      </p:sp>
    </p:spTree>
    <p:extLst>
      <p:ext uri="{BB962C8B-B14F-4D97-AF65-F5344CB8AC3E}">
        <p14:creationId xmlns:p14="http://schemas.microsoft.com/office/powerpoint/2010/main" val="32592047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以上で発表を終わります．ご清聴ありがとうございました。</a:t>
            </a:r>
            <a:endParaRPr kumimoji="1" lang="ja-JP" altLang="en-US" dirty="0"/>
          </a:p>
        </p:txBody>
      </p:sp>
      <p:sp>
        <p:nvSpPr>
          <p:cNvPr id="4" name="スライド番号プレースホルダー 3"/>
          <p:cNvSpPr>
            <a:spLocks noGrp="1"/>
          </p:cNvSpPr>
          <p:nvPr>
            <p:ph type="sldNum" sz="quarter" idx="10"/>
          </p:nvPr>
        </p:nvSpPr>
        <p:spPr/>
        <p:txBody>
          <a:bodyPr/>
          <a:lstStyle/>
          <a:p>
            <a:fld id="{6B29F0CF-89F5-40CF-97A3-9787B6147CCC}" type="slidenum">
              <a:rPr kumimoji="1" lang="ja-JP" altLang="en-US" smtClean="0"/>
              <a:t>27</a:t>
            </a:fld>
            <a:endParaRPr kumimoji="1" lang="ja-JP" altLang="en-US" dirty="0"/>
          </a:p>
        </p:txBody>
      </p:sp>
    </p:spTree>
    <p:extLst>
      <p:ext uri="{BB962C8B-B14F-4D97-AF65-F5344CB8AC3E}">
        <p14:creationId xmlns:p14="http://schemas.microsoft.com/office/powerpoint/2010/main" val="659403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295">
              <a:defRPr/>
            </a:pPr>
            <a:r>
              <a:rPr kumimoji="1" lang="ja-JP" altLang="en-US" dirty="0" smtClean="0"/>
              <a:t>コードクローンとは，コピーアンドペースト等が原因で作られる，ソースコード上で互いに一致した，あるいは類似した部分を持つコード片のことを言います．また，コードクローンであるものの内，互いにコードクローンである者のことをクローンペアと呼びます．この，コードクローンの存在は開発および保守コストを増大させる大きな要因の一つとされています．例えば，このようにソースコード</a:t>
            </a:r>
            <a:r>
              <a:rPr kumimoji="1" lang="en-US" altLang="ja-JP" dirty="0" smtClean="0"/>
              <a:t>A</a:t>
            </a:r>
            <a:r>
              <a:rPr kumimoji="1" lang="ja-JP" altLang="en-US" dirty="0" smtClean="0"/>
              <a:t>とソースコード</a:t>
            </a:r>
            <a:r>
              <a:rPr kumimoji="1" lang="en-US" altLang="ja-JP" dirty="0" smtClean="0"/>
              <a:t>B</a:t>
            </a:r>
            <a:r>
              <a:rPr kumimoji="1" lang="ja-JP" altLang="en-US" dirty="0" smtClean="0"/>
              <a:t>の中にコードクローンが存在したとします．そして，ソフトウェアの保守作業の中でそのコードクローンの一つに対して，バグ等が発見されて修正を行ったとします．すると，その他のコードクローンにも同様のバグ等が含まれる可能性があるため，同様の修正の検討が必要となることが多々あります．これによって，ソフトウェアの保守コストというものが増大してしまい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6B29F0CF-89F5-40CF-97A3-9787B6147CCC}" type="slidenum">
              <a:rPr kumimoji="1" lang="ja-JP" altLang="en-US" smtClean="0"/>
              <a:t>3</a:t>
            </a:fld>
            <a:endParaRPr kumimoji="1" lang="ja-JP" altLang="en-US" dirty="0"/>
          </a:p>
        </p:txBody>
      </p:sp>
    </p:spTree>
    <p:extLst>
      <p:ext uri="{BB962C8B-B14F-4D97-AF65-F5344CB8AC3E}">
        <p14:creationId xmlns:p14="http://schemas.microsoft.com/office/powerpoint/2010/main" val="424774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コードクローンの量を減らすことができれば，その分コード片の修正後に同様の修正を検討するべき箇所は減ることになります．コードクローンを，新たに関数等を用意して，その単一の関数に集約することを，コードクローンの集約と言います．この，コードクローンの集約を適切に行うことにより，コードクローンの量を減らすことができ，開発，保守コストを大幅に削減することにつながります．</a:t>
            </a:r>
            <a:endParaRPr kumimoji="1" lang="ja-JP" altLang="en-US" dirty="0"/>
          </a:p>
        </p:txBody>
      </p:sp>
      <p:sp>
        <p:nvSpPr>
          <p:cNvPr id="4" name="スライド番号プレースホルダー 3"/>
          <p:cNvSpPr>
            <a:spLocks noGrp="1"/>
          </p:cNvSpPr>
          <p:nvPr>
            <p:ph type="sldNum" sz="quarter" idx="10"/>
          </p:nvPr>
        </p:nvSpPr>
        <p:spPr/>
        <p:txBody>
          <a:bodyPr/>
          <a:lstStyle/>
          <a:p>
            <a:fld id="{6B29F0CF-89F5-40CF-97A3-9787B6147CCC}" type="slidenum">
              <a:rPr kumimoji="1" lang="ja-JP" altLang="en-US" smtClean="0"/>
              <a:t>4</a:t>
            </a:fld>
            <a:endParaRPr kumimoji="1" lang="ja-JP" altLang="en-US" dirty="0"/>
          </a:p>
        </p:txBody>
      </p:sp>
    </p:spTree>
    <p:extLst>
      <p:ext uri="{BB962C8B-B14F-4D97-AF65-F5344CB8AC3E}">
        <p14:creationId xmlns:p14="http://schemas.microsoft.com/office/powerpoint/2010/main" val="1975110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コードクローンの集約支援において，先行研究に</a:t>
            </a:r>
            <a:r>
              <a:rPr kumimoji="1" lang="en-US" altLang="ja-JP" dirty="0" smtClean="0"/>
              <a:t>clone </a:t>
            </a:r>
            <a:r>
              <a:rPr kumimoji="1" lang="en-US" altLang="ja-JP" dirty="0" err="1" smtClean="0"/>
              <a:t>notifier</a:t>
            </a:r>
            <a:r>
              <a:rPr kumimoji="1" lang="ja-JP" altLang="en-US" baseline="0" dirty="0" smtClean="0"/>
              <a:t>というツールを使ったコードクローン変更管理システムがあります．このシステムは，ソースコードの</a:t>
            </a:r>
            <a:r>
              <a:rPr kumimoji="1" lang="en-US" altLang="ja-JP" baseline="0" dirty="0" smtClean="0"/>
              <a:t>2</a:t>
            </a:r>
            <a:r>
              <a:rPr kumimoji="1" lang="ja-JP" altLang="en-US" baseline="0" dirty="0" err="1" smtClean="0"/>
              <a:t>つの</a:t>
            </a:r>
            <a:r>
              <a:rPr kumimoji="1" lang="ja-JP" altLang="en-US" baseline="0" dirty="0" smtClean="0"/>
              <a:t>バージョン間でコードクローンに変更があったものを通知するシステムです．コードクローンの変更とは，前バージョンでコードクローンでは無かったものが，新しいバージョンではコードクローンになったり，逆に，前バージョンでコードクローンであったものがコードクローンでは無くなったりというものを表します．この図が</a:t>
            </a:r>
            <a:r>
              <a:rPr kumimoji="1" lang="en-US" altLang="ja-JP" baseline="0" dirty="0" smtClean="0"/>
              <a:t>clone </a:t>
            </a:r>
            <a:r>
              <a:rPr kumimoji="1" lang="en-US" altLang="ja-JP" baseline="0" dirty="0" err="1" smtClean="0"/>
              <a:t>notifier</a:t>
            </a:r>
            <a:r>
              <a:rPr kumimoji="1" lang="ja-JP" altLang="en-US" baseline="0" dirty="0" smtClean="0"/>
              <a:t>の動作を表します．開発者は，ソースコードをバージョン管理システムで管理し，ソースコードに対して修正を加えるとソースコードの更新をコミットし，バージョン管理システムを更新します．そして，</a:t>
            </a:r>
            <a:r>
              <a:rPr kumimoji="1" lang="en-US" altLang="ja-JP" baseline="0" dirty="0" smtClean="0"/>
              <a:t>Clone </a:t>
            </a:r>
            <a:r>
              <a:rPr kumimoji="1" lang="en-US" altLang="ja-JP" baseline="0" dirty="0" err="1" smtClean="0"/>
              <a:t>notifier</a:t>
            </a:r>
            <a:r>
              <a:rPr kumimoji="1" lang="ja-JP" altLang="en-US" baseline="0" dirty="0" smtClean="0"/>
              <a:t>はバージョン管理システムから</a:t>
            </a:r>
            <a:r>
              <a:rPr kumimoji="1" lang="en-US" altLang="ja-JP" baseline="0" dirty="0" smtClean="0"/>
              <a:t>2</a:t>
            </a:r>
            <a:r>
              <a:rPr kumimoji="1" lang="ja-JP" altLang="en-US" baseline="0" dirty="0" err="1" smtClean="0"/>
              <a:t>つの</a:t>
            </a:r>
            <a:r>
              <a:rPr kumimoji="1" lang="ja-JP" altLang="en-US" baseline="0" dirty="0" smtClean="0"/>
              <a:t>バージョンのソースコードを取得して，その間にコードクローンの変更があればその情報を開発者に通知します．そのコードクローンの変更情報を基に，開発者はコードクローンの集約を検討して行うことができます．</a:t>
            </a:r>
            <a:endParaRPr kumimoji="1" lang="en-US" altLang="ja-JP" baseline="0" dirty="0" smtClean="0"/>
          </a:p>
        </p:txBody>
      </p:sp>
      <p:sp>
        <p:nvSpPr>
          <p:cNvPr id="4" name="スライド番号プレースホルダー 3"/>
          <p:cNvSpPr>
            <a:spLocks noGrp="1"/>
          </p:cNvSpPr>
          <p:nvPr>
            <p:ph type="sldNum" sz="quarter" idx="10"/>
          </p:nvPr>
        </p:nvSpPr>
        <p:spPr/>
        <p:txBody>
          <a:bodyPr/>
          <a:lstStyle/>
          <a:p>
            <a:fld id="{6B29F0CF-89F5-40CF-97A3-9787B6147CCC}" type="slidenum">
              <a:rPr kumimoji="1" lang="ja-JP" altLang="en-US" smtClean="0"/>
              <a:t>5</a:t>
            </a:fld>
            <a:endParaRPr kumimoji="1" lang="ja-JP" altLang="en-US"/>
          </a:p>
        </p:txBody>
      </p:sp>
    </p:spTree>
    <p:extLst>
      <p:ext uri="{BB962C8B-B14F-4D97-AF65-F5344CB8AC3E}">
        <p14:creationId xmlns:p14="http://schemas.microsoft.com/office/powerpoint/2010/main" val="15713771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先行研究では，企業のソフトウェア開発に</a:t>
            </a:r>
            <a:r>
              <a:rPr kumimoji="1" lang="en-US" altLang="ja-JP" dirty="0" smtClean="0"/>
              <a:t>clone</a:t>
            </a:r>
            <a:r>
              <a:rPr kumimoji="1" lang="en-US" altLang="ja-JP" baseline="0" dirty="0" smtClean="0"/>
              <a:t> </a:t>
            </a:r>
            <a:r>
              <a:rPr kumimoji="1" lang="en-US" altLang="ja-JP" baseline="0" dirty="0" err="1" smtClean="0"/>
              <a:t>notifier</a:t>
            </a:r>
            <a:r>
              <a:rPr kumimoji="1" lang="ja-JP" altLang="en-US" baseline="0" dirty="0" smtClean="0"/>
              <a:t>を導入して適用実験を行いました．</a:t>
            </a:r>
            <a:r>
              <a:rPr kumimoji="1" lang="en-US" altLang="ja-JP" baseline="0" dirty="0" smtClean="0"/>
              <a:t>40</a:t>
            </a:r>
            <a:r>
              <a:rPr kumimoji="1" lang="ja-JP" altLang="en-US" baseline="0" dirty="0" smtClean="0"/>
              <a:t>日間，</a:t>
            </a:r>
            <a:r>
              <a:rPr kumimoji="1" lang="en-US" altLang="ja-JP" baseline="0" dirty="0" smtClean="0"/>
              <a:t>clone </a:t>
            </a:r>
            <a:r>
              <a:rPr kumimoji="1" lang="en-US" altLang="ja-JP" baseline="0" dirty="0" err="1" smtClean="0"/>
              <a:t>notifier</a:t>
            </a:r>
            <a:r>
              <a:rPr kumimoji="1" lang="ja-JP" altLang="en-US" baseline="0" dirty="0" smtClean="0"/>
              <a:t>の結果を</a:t>
            </a:r>
            <a:r>
              <a:rPr kumimoji="1" lang="en-US" altLang="ja-JP" baseline="0" dirty="0" smtClean="0"/>
              <a:t>1</a:t>
            </a:r>
            <a:r>
              <a:rPr kumimoji="1" lang="ja-JP" altLang="en-US" baseline="0" dirty="0" smtClean="0"/>
              <a:t>日</a:t>
            </a:r>
            <a:r>
              <a:rPr kumimoji="1" lang="en-US" altLang="ja-JP" baseline="0" dirty="0" smtClean="0"/>
              <a:t>1</a:t>
            </a:r>
            <a:r>
              <a:rPr kumimoji="1" lang="ja-JP" altLang="en-US" baseline="0" dirty="0" smtClean="0"/>
              <a:t>回開発者に通知し，ソフトウェアの保守に役立つかどうか調査しました．結果として，</a:t>
            </a:r>
            <a:r>
              <a:rPr kumimoji="1" lang="en-US" altLang="ja-JP" baseline="0" dirty="0" smtClean="0"/>
              <a:t>clone </a:t>
            </a:r>
            <a:r>
              <a:rPr kumimoji="1" lang="en-US" altLang="ja-JP" baseline="0" dirty="0" err="1" smtClean="0"/>
              <a:t>notifier</a:t>
            </a:r>
            <a:r>
              <a:rPr kumimoji="1" lang="ja-JP" altLang="en-US" baseline="0" dirty="0" smtClean="0"/>
              <a:t>は</a:t>
            </a:r>
            <a:r>
              <a:rPr kumimoji="1" lang="en-US" altLang="ja-JP" baseline="0" dirty="0" smtClean="0"/>
              <a:t>10</a:t>
            </a:r>
            <a:r>
              <a:rPr kumimoji="1" lang="ja-JP" altLang="en-US" baseline="0" dirty="0" smtClean="0"/>
              <a:t>個のコードクローンの集約を支援しました．また，いずれのコードクローンについても，</a:t>
            </a:r>
            <a:r>
              <a:rPr kumimoji="1" lang="en-US" altLang="ja-JP" baseline="0" dirty="0" smtClean="0"/>
              <a:t>clone </a:t>
            </a:r>
            <a:r>
              <a:rPr kumimoji="1" lang="en-US" altLang="ja-JP" baseline="0" dirty="0" err="1" smtClean="0"/>
              <a:t>notifier</a:t>
            </a:r>
            <a:r>
              <a:rPr kumimoji="1" lang="ja-JP" altLang="en-US" baseline="0" dirty="0" smtClean="0"/>
              <a:t>の通知無しでは開発者が気づかないものであったこともわかっています．しかし，</a:t>
            </a:r>
            <a:r>
              <a:rPr kumimoji="1" lang="en-US" altLang="ja-JP" baseline="0" dirty="0" smtClean="0"/>
              <a:t>clone </a:t>
            </a:r>
            <a:r>
              <a:rPr kumimoji="1" lang="en-US" altLang="ja-JP" baseline="0" dirty="0" err="1" smtClean="0"/>
              <a:t>notifier</a:t>
            </a:r>
            <a:r>
              <a:rPr kumimoji="1" lang="ja-JP" altLang="en-US" baseline="0" dirty="0" smtClean="0"/>
              <a:t>はコミット間の分析を行うものであり，コミットされたコードを分析する必要があるため，作業内容に応じて適切な時期に支援を行うことが難しいという問題点があります．</a:t>
            </a:r>
            <a:endParaRPr kumimoji="1" lang="en-US" altLang="ja-JP" baseline="0"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6B29F0CF-89F5-40CF-97A3-9787B6147CCC}" type="slidenum">
              <a:rPr kumimoji="1" lang="ja-JP" altLang="en-US" smtClean="0"/>
              <a:t>6</a:t>
            </a:fld>
            <a:endParaRPr kumimoji="1" lang="ja-JP" altLang="en-US"/>
          </a:p>
        </p:txBody>
      </p:sp>
    </p:spTree>
    <p:extLst>
      <p:ext uri="{BB962C8B-B14F-4D97-AF65-F5344CB8AC3E}">
        <p14:creationId xmlns:p14="http://schemas.microsoft.com/office/powerpoint/2010/main" val="272945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コードクローンの集約支援手法には，開発者の作業内容に応じて適切な時期に支援を行うことも求められます．</a:t>
            </a:r>
            <a:r>
              <a:rPr kumimoji="1" lang="en-US" altLang="ja-JP" dirty="0" smtClean="0"/>
              <a:t>Clone </a:t>
            </a:r>
            <a:r>
              <a:rPr kumimoji="1" lang="en-US" altLang="ja-JP" dirty="0" err="1" smtClean="0"/>
              <a:t>Notifier</a:t>
            </a:r>
            <a:r>
              <a:rPr kumimoji="1" lang="ja-JP" altLang="en-US" dirty="0" smtClean="0"/>
              <a:t>では，バージョン管理システムにコミットされているソースコードに対して分析を行います．バージョン管理システムに開発者がソースコードをコミットする際には，コーディングを終え，そのソースコードに対してテストまで終えていることが多くあります．よって，開発者は</a:t>
            </a:r>
            <a:r>
              <a:rPr kumimoji="1" lang="en-US" altLang="ja-JP" dirty="0" smtClean="0"/>
              <a:t>Clone </a:t>
            </a:r>
            <a:r>
              <a:rPr kumimoji="1" lang="en-US" altLang="ja-JP" dirty="0" err="1" smtClean="0"/>
              <a:t>Notifier</a:t>
            </a:r>
            <a:r>
              <a:rPr kumimoji="1" lang="ja-JP" altLang="en-US" dirty="0" smtClean="0"/>
              <a:t>から通知された情報を用いて，コードクローンの集約作業を実際に行おうとすると，作業の後戻りが必要になり，また，その作業に関する記憶も薄れている可能性もあるため，記憶を参照しながらコードクローンの集約を行うにも，コストが増大してしまい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6B29F0CF-89F5-40CF-97A3-9787B6147CCC}" type="slidenum">
              <a:rPr kumimoji="1" lang="ja-JP" altLang="en-US" smtClean="0"/>
              <a:t>7</a:t>
            </a:fld>
            <a:endParaRPr kumimoji="1" lang="ja-JP" altLang="en-US"/>
          </a:p>
        </p:txBody>
      </p:sp>
    </p:spTree>
    <p:extLst>
      <p:ext uri="{BB962C8B-B14F-4D97-AF65-F5344CB8AC3E}">
        <p14:creationId xmlns:p14="http://schemas.microsoft.com/office/powerpoint/2010/main" val="228769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そこで，本研究では，開発者の作業内容をモニタリングして，その作業内容に応じて，適切な時期に支援を行うことを目指しております．</a:t>
            </a:r>
            <a:r>
              <a:rPr kumimoji="1" lang="en-US" altLang="ja-JP" dirty="0" smtClean="0"/>
              <a:t>Clone </a:t>
            </a:r>
            <a:r>
              <a:rPr kumimoji="1" lang="en-US" altLang="ja-JP" dirty="0" err="1" smtClean="0"/>
              <a:t>Notifier</a:t>
            </a:r>
            <a:r>
              <a:rPr kumimoji="1" lang="ja-JP" altLang="en-US" dirty="0" err="1" smtClean="0"/>
              <a:t>のように</a:t>
            </a:r>
            <a:r>
              <a:rPr kumimoji="1" lang="ja-JP" altLang="en-US" dirty="0" smtClean="0"/>
              <a:t>コミット後のソースコードに対して分析するのではなく，開発者の作業内容を常にモニタリングします．そして，その作業内容に応じて開発者に対して集約支援を提供します．それにより，コミットを挟む必要なく，またテストを行う前にコードクローンの集約を行うことができ，作業の後戻りも減らすことができます．</a:t>
            </a:r>
            <a:endParaRPr kumimoji="1" lang="ja-JP" altLang="en-US" dirty="0"/>
          </a:p>
        </p:txBody>
      </p:sp>
      <p:sp>
        <p:nvSpPr>
          <p:cNvPr id="4" name="スライド番号プレースホルダー 3"/>
          <p:cNvSpPr>
            <a:spLocks noGrp="1"/>
          </p:cNvSpPr>
          <p:nvPr>
            <p:ph type="sldNum" sz="quarter" idx="10"/>
          </p:nvPr>
        </p:nvSpPr>
        <p:spPr/>
        <p:txBody>
          <a:bodyPr/>
          <a:lstStyle/>
          <a:p>
            <a:fld id="{6B29F0CF-89F5-40CF-97A3-9787B6147CCC}" type="slidenum">
              <a:rPr kumimoji="1" lang="ja-JP" altLang="en-US" smtClean="0"/>
              <a:t>8</a:t>
            </a:fld>
            <a:endParaRPr kumimoji="1" lang="ja-JP" altLang="en-US"/>
          </a:p>
        </p:txBody>
      </p:sp>
    </p:spTree>
    <p:extLst>
      <p:ext uri="{BB962C8B-B14F-4D97-AF65-F5344CB8AC3E}">
        <p14:creationId xmlns:p14="http://schemas.microsoft.com/office/powerpoint/2010/main" val="15708030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それでは，ここから本研究の集約支援環境について具体的に説明させていただきます．こちらが本環境の全体概要図となっています．図に示す通り，本システムは機能</a:t>
            </a:r>
            <a:r>
              <a:rPr kumimoji="1" lang="en-US" altLang="ja-JP" dirty="0" smtClean="0"/>
              <a:t>1</a:t>
            </a:r>
            <a:r>
              <a:rPr kumimoji="1" lang="ja-JP" altLang="en-US" dirty="0" smtClean="0"/>
              <a:t>～機能</a:t>
            </a:r>
            <a:r>
              <a:rPr kumimoji="1" lang="en-US" altLang="ja-JP" dirty="0" smtClean="0"/>
              <a:t>5</a:t>
            </a:r>
            <a:r>
              <a:rPr kumimoji="1" lang="ja-JP" altLang="en-US" dirty="0" smtClean="0"/>
              <a:t>の</a:t>
            </a:r>
            <a:r>
              <a:rPr kumimoji="1" lang="en-US" altLang="ja-JP" dirty="0" smtClean="0"/>
              <a:t>5</a:t>
            </a:r>
            <a:r>
              <a:rPr kumimoji="1" lang="ja-JP" altLang="en-US" dirty="0" err="1" smtClean="0"/>
              <a:t>つの</a:t>
            </a:r>
            <a:r>
              <a:rPr kumimoji="1" lang="ja-JP" altLang="en-US" dirty="0" smtClean="0"/>
              <a:t>機能を有しています．これらの機能は機能</a:t>
            </a:r>
            <a:r>
              <a:rPr kumimoji="1" lang="en-US" altLang="ja-JP" dirty="0" smtClean="0"/>
              <a:t>1</a:t>
            </a:r>
            <a:r>
              <a:rPr kumimoji="1" lang="ja-JP" altLang="en-US" dirty="0" smtClean="0"/>
              <a:t>から機能</a:t>
            </a:r>
            <a:r>
              <a:rPr kumimoji="1" lang="en-US" altLang="ja-JP" dirty="0" smtClean="0"/>
              <a:t>5</a:t>
            </a:r>
            <a:r>
              <a:rPr kumimoji="1" lang="ja-JP" altLang="en-US" dirty="0" err="1" smtClean="0"/>
              <a:t>までが</a:t>
            </a:r>
            <a:r>
              <a:rPr kumimoji="1" lang="ja-JP" altLang="en-US" dirty="0" smtClean="0"/>
              <a:t>この番号順で実行されていきます．まず，機能</a:t>
            </a:r>
            <a:r>
              <a:rPr kumimoji="1" lang="en-US" altLang="ja-JP" dirty="0" smtClean="0"/>
              <a:t>1</a:t>
            </a:r>
            <a:r>
              <a:rPr kumimoji="1" lang="ja-JP" altLang="en-US" dirty="0" smtClean="0"/>
              <a:t>のコードクローン・・・．これらの機能を図のように循環させることでメソッド抽出の集約パターンを見つけ，そのコードクローンの同時集約の支援を行います．ここから，それぞれの機能について説明させていただきます．</a:t>
            </a:r>
            <a:endParaRPr kumimoji="1" lang="ja-JP" altLang="en-US" dirty="0"/>
          </a:p>
        </p:txBody>
      </p:sp>
      <p:sp>
        <p:nvSpPr>
          <p:cNvPr id="4" name="スライド番号プレースホルダー 3"/>
          <p:cNvSpPr>
            <a:spLocks noGrp="1"/>
          </p:cNvSpPr>
          <p:nvPr>
            <p:ph type="sldNum" sz="quarter" idx="10"/>
          </p:nvPr>
        </p:nvSpPr>
        <p:spPr/>
        <p:txBody>
          <a:bodyPr/>
          <a:lstStyle/>
          <a:p>
            <a:fld id="{6B29F0CF-89F5-40CF-97A3-9787B6147CCC}" type="slidenum">
              <a:rPr kumimoji="1" lang="ja-JP" altLang="en-US" smtClean="0"/>
              <a:t>9</a:t>
            </a:fld>
            <a:endParaRPr kumimoji="1" lang="ja-JP" altLang="en-US"/>
          </a:p>
        </p:txBody>
      </p:sp>
    </p:spTree>
    <p:extLst>
      <p:ext uri="{BB962C8B-B14F-4D97-AF65-F5344CB8AC3E}">
        <p14:creationId xmlns:p14="http://schemas.microsoft.com/office/powerpoint/2010/main" val="23026730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3091" name="Picture 19" descr="bottom_ban"/>
          <p:cNvPicPr>
            <a:picLocks noChangeAspect="1" noChangeArrowheads="1"/>
          </p:cNvPicPr>
          <p:nvPr/>
        </p:nvPicPr>
        <p:blipFill>
          <a:blip r:embed="rId2"/>
          <a:srcRect/>
          <a:stretch>
            <a:fillRect/>
          </a:stretch>
        </p:blipFill>
        <p:spPr bwMode="auto">
          <a:xfrm>
            <a:off x="0" y="6597650"/>
            <a:ext cx="9144000" cy="260350"/>
          </a:xfrm>
          <a:prstGeom prst="rect">
            <a:avLst/>
          </a:prstGeom>
          <a:noFill/>
        </p:spPr>
      </p:pic>
      <p:sp>
        <p:nvSpPr>
          <p:cNvPr id="3079" name="Rectangle 7" descr="ban"/>
          <p:cNvSpPr>
            <a:spLocks noChangeArrowheads="1"/>
          </p:cNvSpPr>
          <p:nvPr/>
        </p:nvSpPr>
        <p:spPr bwMode="auto">
          <a:xfrm>
            <a:off x="0" y="0"/>
            <a:ext cx="9144000" cy="188913"/>
          </a:xfrm>
          <a:prstGeom prst="rect">
            <a:avLst/>
          </a:prstGeom>
          <a:blipFill dpi="0" rotWithShape="1">
            <a:blip r:embed="rId3"/>
            <a:srcRect/>
            <a:stretch>
              <a:fillRect/>
            </a:stretch>
          </a:blipFill>
          <a:ln w="9525">
            <a:noFill/>
            <a:miter lim="800000"/>
            <a:headEnd/>
            <a:tailEnd/>
          </a:ln>
          <a:effectLst/>
        </p:spPr>
        <p:txBody>
          <a:bodyPr wrap="none" anchor="ctr"/>
          <a:lstStyle/>
          <a:p>
            <a:endParaRPr lang="ja-JP" altLang="en-US" dirty="0"/>
          </a:p>
        </p:txBody>
      </p:sp>
      <p:sp>
        <p:nvSpPr>
          <p:cNvPr id="3074" name="Rectangle 2"/>
          <p:cNvSpPr>
            <a:spLocks noGrp="1" noChangeArrowheads="1"/>
          </p:cNvSpPr>
          <p:nvPr>
            <p:ph type="ctrTitle"/>
          </p:nvPr>
        </p:nvSpPr>
        <p:spPr>
          <a:xfrm>
            <a:off x="685800" y="1484313"/>
            <a:ext cx="7772400" cy="1470025"/>
          </a:xfrm>
        </p:spPr>
        <p:txBody>
          <a:bodyPr/>
          <a:lstStyle>
            <a:lvl1pPr>
              <a:defRPr/>
            </a:lvl1pPr>
          </a:lstStyle>
          <a:p>
            <a:r>
              <a:rPr lang="ja-JP" altLang="en-US" smtClean="0"/>
              <a:t>マスター タイトルの書式設定</a:t>
            </a:r>
            <a:endParaRPr lang="ja-JP" altLang="en-US"/>
          </a:p>
        </p:txBody>
      </p:sp>
      <p:sp>
        <p:nvSpPr>
          <p:cNvPr id="3075" name="Rectangle 3"/>
          <p:cNvSpPr>
            <a:spLocks noGrp="1" noChangeArrowheads="1"/>
          </p:cNvSpPr>
          <p:nvPr>
            <p:ph type="subTitle" idx="1"/>
          </p:nvPr>
        </p:nvSpPr>
        <p:spPr>
          <a:xfrm>
            <a:off x="1371600" y="3573463"/>
            <a:ext cx="6400800" cy="1752600"/>
          </a:xfrm>
        </p:spPr>
        <p:txBody>
          <a:bodyPr/>
          <a:lstStyle>
            <a:lvl1pPr marL="0" indent="0" algn="ctr">
              <a:buFontTx/>
              <a:buNone/>
              <a:defRPr/>
            </a:lvl1pPr>
          </a:lstStyle>
          <a:p>
            <a:r>
              <a:rPr lang="ja-JP" altLang="en-US" smtClean="0"/>
              <a:t>マスター サブタイトルの書式設定</a:t>
            </a:r>
            <a:endParaRPr lang="ja-JP" altLang="en-US"/>
          </a:p>
        </p:txBody>
      </p:sp>
      <p:pic>
        <p:nvPicPr>
          <p:cNvPr id="3081" name="Picture 9" descr="sel-logo"/>
          <p:cNvPicPr>
            <a:picLocks noChangeAspect="1" noChangeArrowheads="1"/>
          </p:cNvPicPr>
          <p:nvPr/>
        </p:nvPicPr>
        <p:blipFill>
          <a:blip r:embed="rId4" cstate="print"/>
          <a:srcRect/>
          <a:stretch>
            <a:fillRect/>
          </a:stretch>
        </p:blipFill>
        <p:spPr bwMode="auto">
          <a:xfrm>
            <a:off x="6877050" y="260350"/>
            <a:ext cx="2051050" cy="703263"/>
          </a:xfrm>
          <a:prstGeom prst="rect">
            <a:avLst/>
          </a:prstGeom>
          <a:noFill/>
        </p:spPr>
      </p:pic>
      <p:sp>
        <p:nvSpPr>
          <p:cNvPr id="3086" name="Line 14"/>
          <p:cNvSpPr>
            <a:spLocks noChangeShapeType="1"/>
          </p:cNvSpPr>
          <p:nvPr/>
        </p:nvSpPr>
        <p:spPr bwMode="auto">
          <a:xfrm>
            <a:off x="1331913" y="3213100"/>
            <a:ext cx="6480175" cy="0"/>
          </a:xfrm>
          <a:prstGeom prst="line">
            <a:avLst/>
          </a:prstGeom>
          <a:noFill/>
          <a:ln w="9525">
            <a:solidFill>
              <a:schemeClr val="tx1"/>
            </a:solidFill>
            <a:round/>
            <a:headEnd/>
            <a:tailEnd/>
          </a:ln>
          <a:effectLst/>
        </p:spPr>
        <p:txBody>
          <a:bodyPr/>
          <a:lstStyle/>
          <a:p>
            <a:endParaRPr lang="ja-JP" altLang="en-US" dirty="0"/>
          </a:p>
        </p:txBody>
      </p:sp>
      <p:sp>
        <p:nvSpPr>
          <p:cNvPr id="3093" name="Text Box 21"/>
          <p:cNvSpPr txBox="1">
            <a:spLocks noChangeArrowheads="1"/>
          </p:cNvSpPr>
          <p:nvPr userDrawn="1"/>
        </p:nvSpPr>
        <p:spPr bwMode="auto">
          <a:xfrm>
            <a:off x="452438" y="6640513"/>
            <a:ext cx="8239125" cy="244475"/>
          </a:xfrm>
          <a:prstGeom prst="rect">
            <a:avLst/>
          </a:prstGeom>
          <a:noFill/>
          <a:ln w="9525">
            <a:noFill/>
            <a:miter lim="800000"/>
            <a:headEnd/>
            <a:tailEnd/>
          </a:ln>
          <a:effectLst/>
        </p:spPr>
        <p:txBody>
          <a:bodyPr wrap="none">
            <a:spAutoFit/>
          </a:bodyPr>
          <a:lstStyle/>
          <a:p>
            <a:r>
              <a:rPr lang="en-US" altLang="ja-JP" sz="1000" dirty="0">
                <a:solidFill>
                  <a:srgbClr val="DDDDDD"/>
                </a:solidFill>
              </a:rPr>
              <a:t>Software Engineering Laboratory, Department of Computer Science, Graduate School of Information Science and Technology, Osaka University</a:t>
            </a:r>
          </a:p>
        </p:txBody>
      </p:sp>
      <p:sp>
        <p:nvSpPr>
          <p:cNvPr id="3094" name="Rectangle 22"/>
          <p:cNvSpPr>
            <a:spLocks noGrp="1" noChangeArrowheads="1"/>
          </p:cNvSpPr>
          <p:nvPr>
            <p:ph type="dt" sz="half" idx="2"/>
          </p:nvPr>
        </p:nvSpPr>
        <p:spPr>
          <a:xfrm>
            <a:off x="457200" y="6245225"/>
            <a:ext cx="2133600" cy="279400"/>
          </a:xfrm>
        </p:spPr>
        <p:txBody>
          <a:bodyPr/>
          <a:lstStyle>
            <a:lvl1pPr algn="l">
              <a:defRPr>
                <a:solidFill>
                  <a:schemeClr val="tx1"/>
                </a:solidFill>
              </a:defRPr>
            </a:lvl1pPr>
          </a:lstStyle>
          <a:p>
            <a:endParaRPr lang="en-US" altLang="ja-JP" dirty="0"/>
          </a:p>
        </p:txBody>
      </p:sp>
      <p:sp>
        <p:nvSpPr>
          <p:cNvPr id="3095" name="Rectangle 23"/>
          <p:cNvSpPr>
            <a:spLocks noGrp="1" noChangeArrowheads="1"/>
          </p:cNvSpPr>
          <p:nvPr>
            <p:ph type="ftr" sz="quarter" idx="3"/>
          </p:nvPr>
        </p:nvSpPr>
        <p:spPr>
          <a:xfrm>
            <a:off x="2700338" y="6245225"/>
            <a:ext cx="3743325" cy="279400"/>
          </a:xfrm>
        </p:spPr>
        <p:txBody>
          <a:bodyPr/>
          <a:lstStyle>
            <a:lvl1pPr>
              <a:defRPr/>
            </a:lvl1pPr>
          </a:lstStyle>
          <a:p>
            <a:r>
              <a:rPr lang="en-US" altLang="ja-JP" dirty="0"/>
              <a:t>Software Engineering Laboratory, Department of Computer Science, Graduate School of Information Science and Technology, Osaka University</a:t>
            </a:r>
          </a:p>
        </p:txBody>
      </p:sp>
      <p:sp>
        <p:nvSpPr>
          <p:cNvPr id="3096" name="Rectangle 24"/>
          <p:cNvSpPr>
            <a:spLocks noGrp="1" noChangeArrowheads="1"/>
          </p:cNvSpPr>
          <p:nvPr>
            <p:ph type="sldNum" sz="quarter" idx="4"/>
          </p:nvPr>
        </p:nvSpPr>
        <p:spPr>
          <a:xfrm>
            <a:off x="6553200" y="6245225"/>
            <a:ext cx="2133600" cy="279400"/>
          </a:xfrm>
        </p:spPr>
        <p:txBody>
          <a:bodyPr/>
          <a:lstStyle>
            <a:lvl1pPr>
              <a:defRPr/>
            </a:lvl1pPr>
          </a:lstStyle>
          <a:p>
            <a:fld id="{1D4BE88F-AC79-404B-A366-58BAA02F4B18}" type="slidenum">
              <a:rPr lang="en-US" altLang="ja-JP"/>
              <a:pPr/>
              <a:t>‹#›</a:t>
            </a:fld>
            <a:endParaRPr lang="en-US" altLang="ja-JP"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dirty="0"/>
          </a:p>
        </p:txBody>
      </p:sp>
      <p:sp>
        <p:nvSpPr>
          <p:cNvPr id="5" name="フッター プレースホルダ 4"/>
          <p:cNvSpPr>
            <a:spLocks noGrp="1"/>
          </p:cNvSpPr>
          <p:nvPr>
            <p:ph type="ftr" sz="quarter" idx="11"/>
          </p:nvPr>
        </p:nvSpPr>
        <p:spPr/>
        <p:txBody>
          <a:bodyPr/>
          <a:lstStyle>
            <a:lvl1pPr>
              <a:defRPr/>
            </a:lvl1pPr>
          </a:lstStyle>
          <a:p>
            <a:r>
              <a:rPr lang="en-US" altLang="ja-JP" dirty="0"/>
              <a:t>Software Engineering Laboratory, Department of Computer Science, Graduate School of Information Science and Technology, Osaka University</a:t>
            </a:r>
          </a:p>
        </p:txBody>
      </p:sp>
      <p:sp>
        <p:nvSpPr>
          <p:cNvPr id="6" name="スライド番号プレースホルダ 5"/>
          <p:cNvSpPr>
            <a:spLocks noGrp="1"/>
          </p:cNvSpPr>
          <p:nvPr>
            <p:ph type="sldNum" sz="quarter" idx="12"/>
          </p:nvPr>
        </p:nvSpPr>
        <p:spPr/>
        <p:txBody>
          <a:bodyPr/>
          <a:lstStyle>
            <a:lvl1pPr>
              <a:defRPr/>
            </a:lvl1pPr>
          </a:lstStyle>
          <a:p>
            <a:fld id="{995FCEDA-DDFE-4B7C-AE5E-57A6BEDB3E14}" type="slidenum">
              <a:rPr lang="en-US" altLang="ja-JP"/>
              <a:pPr/>
              <a:t>‹#›</a:t>
            </a:fld>
            <a:endParaRPr lang="en-US" altLang="ja-JP"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dirty="0"/>
          </a:p>
        </p:txBody>
      </p:sp>
      <p:sp>
        <p:nvSpPr>
          <p:cNvPr id="5" name="フッター プレースホルダ 4"/>
          <p:cNvSpPr>
            <a:spLocks noGrp="1"/>
          </p:cNvSpPr>
          <p:nvPr>
            <p:ph type="ftr" sz="quarter" idx="11"/>
          </p:nvPr>
        </p:nvSpPr>
        <p:spPr/>
        <p:txBody>
          <a:bodyPr/>
          <a:lstStyle>
            <a:lvl1pPr>
              <a:defRPr/>
            </a:lvl1pPr>
          </a:lstStyle>
          <a:p>
            <a:r>
              <a:rPr lang="en-US" altLang="ja-JP" dirty="0"/>
              <a:t>Software Engineering Laboratory, Department of Computer Science, Graduate School of Information Science and Technology, Osaka University</a:t>
            </a:r>
          </a:p>
        </p:txBody>
      </p:sp>
      <p:sp>
        <p:nvSpPr>
          <p:cNvPr id="6" name="スライド番号プレースホルダ 5"/>
          <p:cNvSpPr>
            <a:spLocks noGrp="1"/>
          </p:cNvSpPr>
          <p:nvPr>
            <p:ph type="sldNum" sz="quarter" idx="12"/>
          </p:nvPr>
        </p:nvSpPr>
        <p:spPr/>
        <p:txBody>
          <a:bodyPr/>
          <a:lstStyle>
            <a:lvl1pPr>
              <a:defRPr/>
            </a:lvl1pPr>
          </a:lstStyle>
          <a:p>
            <a:fld id="{6750888B-3E6B-4ACB-8BA9-DE98B16EC5AE}" type="slidenum">
              <a:rPr lang="en-US" altLang="ja-JP"/>
              <a:pPr/>
              <a:t>‹#›</a:t>
            </a:fld>
            <a:endParaRPr lang="en-US" altLang="ja-JP"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dirty="0"/>
          </a:p>
        </p:txBody>
      </p:sp>
      <p:sp>
        <p:nvSpPr>
          <p:cNvPr id="5" name="フッター プレースホルダ 4"/>
          <p:cNvSpPr>
            <a:spLocks noGrp="1"/>
          </p:cNvSpPr>
          <p:nvPr>
            <p:ph type="ftr" sz="quarter" idx="11"/>
          </p:nvPr>
        </p:nvSpPr>
        <p:spPr/>
        <p:txBody>
          <a:bodyPr/>
          <a:lstStyle>
            <a:lvl1pPr>
              <a:defRPr/>
            </a:lvl1pPr>
          </a:lstStyle>
          <a:p>
            <a:r>
              <a:rPr lang="en-US" altLang="ja-JP" dirty="0"/>
              <a:t>Software Engineering Laboratory, Department of Computer Science, Graduate School of Information Science and Technology, Osaka University</a:t>
            </a:r>
          </a:p>
        </p:txBody>
      </p:sp>
      <p:sp>
        <p:nvSpPr>
          <p:cNvPr id="6" name="スライド番号プレースホルダ 5"/>
          <p:cNvSpPr>
            <a:spLocks noGrp="1"/>
          </p:cNvSpPr>
          <p:nvPr>
            <p:ph type="sldNum" sz="quarter" idx="12"/>
          </p:nvPr>
        </p:nvSpPr>
        <p:spPr/>
        <p:txBody>
          <a:bodyPr/>
          <a:lstStyle>
            <a:lvl1pPr>
              <a:defRPr/>
            </a:lvl1pPr>
          </a:lstStyle>
          <a:p>
            <a:fld id="{9F5033E9-932D-4E41-95C3-341F9A6DAE17}" type="slidenum">
              <a:rPr lang="en-US" altLang="ja-JP"/>
              <a:pPr/>
              <a:t>‹#›</a:t>
            </a:fld>
            <a:endParaRPr lang="en-US" altLang="ja-JP"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日付プレースホルダ 3"/>
          <p:cNvSpPr>
            <a:spLocks noGrp="1"/>
          </p:cNvSpPr>
          <p:nvPr>
            <p:ph type="dt" sz="half" idx="10"/>
          </p:nvPr>
        </p:nvSpPr>
        <p:spPr/>
        <p:txBody>
          <a:bodyPr/>
          <a:lstStyle>
            <a:lvl1pPr>
              <a:defRPr/>
            </a:lvl1pPr>
          </a:lstStyle>
          <a:p>
            <a:endParaRPr lang="en-US" altLang="ja-JP" dirty="0"/>
          </a:p>
        </p:txBody>
      </p:sp>
      <p:sp>
        <p:nvSpPr>
          <p:cNvPr id="5" name="フッター プレースホルダ 4"/>
          <p:cNvSpPr>
            <a:spLocks noGrp="1"/>
          </p:cNvSpPr>
          <p:nvPr>
            <p:ph type="ftr" sz="quarter" idx="11"/>
          </p:nvPr>
        </p:nvSpPr>
        <p:spPr/>
        <p:txBody>
          <a:bodyPr/>
          <a:lstStyle>
            <a:lvl1pPr>
              <a:defRPr/>
            </a:lvl1pPr>
          </a:lstStyle>
          <a:p>
            <a:r>
              <a:rPr lang="en-US" altLang="ja-JP" dirty="0"/>
              <a:t>Software Engineering Laboratory, Department of Computer Science, Graduate School of Information Science and Technology, Osaka University</a:t>
            </a:r>
          </a:p>
        </p:txBody>
      </p:sp>
      <p:sp>
        <p:nvSpPr>
          <p:cNvPr id="6" name="スライド番号プレースホルダ 5"/>
          <p:cNvSpPr>
            <a:spLocks noGrp="1"/>
          </p:cNvSpPr>
          <p:nvPr>
            <p:ph type="sldNum" sz="quarter" idx="12"/>
          </p:nvPr>
        </p:nvSpPr>
        <p:spPr/>
        <p:txBody>
          <a:bodyPr/>
          <a:lstStyle>
            <a:lvl1pPr>
              <a:defRPr/>
            </a:lvl1pPr>
          </a:lstStyle>
          <a:p>
            <a:fld id="{F14C7DCA-020D-4247-A22F-0BC24CC97F92}" type="slidenum">
              <a:rPr lang="en-US" altLang="ja-JP"/>
              <a:pPr/>
              <a:t>‹#›</a:t>
            </a:fld>
            <a:endParaRPr lang="en-US" altLang="ja-JP"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a:lstStyle>
            <a:lvl1pPr>
              <a:defRPr/>
            </a:lvl1pPr>
          </a:lstStyle>
          <a:p>
            <a:endParaRPr lang="en-US" altLang="ja-JP" dirty="0"/>
          </a:p>
        </p:txBody>
      </p:sp>
      <p:sp>
        <p:nvSpPr>
          <p:cNvPr id="6" name="フッター プレースホルダ 5"/>
          <p:cNvSpPr>
            <a:spLocks noGrp="1"/>
          </p:cNvSpPr>
          <p:nvPr>
            <p:ph type="ftr" sz="quarter" idx="11"/>
          </p:nvPr>
        </p:nvSpPr>
        <p:spPr/>
        <p:txBody>
          <a:bodyPr/>
          <a:lstStyle>
            <a:lvl1pPr>
              <a:defRPr/>
            </a:lvl1pPr>
          </a:lstStyle>
          <a:p>
            <a:r>
              <a:rPr lang="en-US" altLang="ja-JP" dirty="0"/>
              <a:t>Software Engineering Laboratory, Department of Computer Science, Graduate School of Information Science and Technology, Osaka University</a:t>
            </a:r>
          </a:p>
        </p:txBody>
      </p:sp>
      <p:sp>
        <p:nvSpPr>
          <p:cNvPr id="7" name="スライド番号プレースホルダ 6"/>
          <p:cNvSpPr>
            <a:spLocks noGrp="1"/>
          </p:cNvSpPr>
          <p:nvPr>
            <p:ph type="sldNum" sz="quarter" idx="12"/>
          </p:nvPr>
        </p:nvSpPr>
        <p:spPr/>
        <p:txBody>
          <a:bodyPr/>
          <a:lstStyle>
            <a:lvl1pPr>
              <a:defRPr/>
            </a:lvl1pPr>
          </a:lstStyle>
          <a:p>
            <a:fld id="{A08A75B4-47F8-43D9-9E5B-0E2C9B0AE409}" type="slidenum">
              <a:rPr lang="en-US" altLang="ja-JP"/>
              <a:pPr/>
              <a:t>‹#›</a:t>
            </a:fld>
            <a:endParaRPr lang="en-US" altLang="ja-JP"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p:txBody>
          <a:bodyPr/>
          <a:lstStyle>
            <a:lvl1pPr>
              <a:defRPr/>
            </a:lvl1pPr>
          </a:lstStyle>
          <a:p>
            <a:endParaRPr lang="en-US" altLang="ja-JP" dirty="0"/>
          </a:p>
        </p:txBody>
      </p:sp>
      <p:sp>
        <p:nvSpPr>
          <p:cNvPr id="8" name="フッター プレースホルダ 7"/>
          <p:cNvSpPr>
            <a:spLocks noGrp="1"/>
          </p:cNvSpPr>
          <p:nvPr>
            <p:ph type="ftr" sz="quarter" idx="11"/>
          </p:nvPr>
        </p:nvSpPr>
        <p:spPr/>
        <p:txBody>
          <a:bodyPr/>
          <a:lstStyle>
            <a:lvl1pPr>
              <a:defRPr/>
            </a:lvl1pPr>
          </a:lstStyle>
          <a:p>
            <a:r>
              <a:rPr lang="en-US" altLang="ja-JP" dirty="0"/>
              <a:t>Software Engineering Laboratory, Department of Computer Science, Graduate School of Information Science and Technology, Osaka University</a:t>
            </a:r>
          </a:p>
        </p:txBody>
      </p:sp>
      <p:sp>
        <p:nvSpPr>
          <p:cNvPr id="9" name="スライド番号プレースホルダ 8"/>
          <p:cNvSpPr>
            <a:spLocks noGrp="1"/>
          </p:cNvSpPr>
          <p:nvPr>
            <p:ph type="sldNum" sz="quarter" idx="12"/>
          </p:nvPr>
        </p:nvSpPr>
        <p:spPr/>
        <p:txBody>
          <a:bodyPr/>
          <a:lstStyle>
            <a:lvl1pPr>
              <a:defRPr/>
            </a:lvl1pPr>
          </a:lstStyle>
          <a:p>
            <a:fld id="{C8ECBEA5-8BEA-4480-82CA-444B6C1D4F6C}" type="slidenum">
              <a:rPr lang="en-US" altLang="ja-JP"/>
              <a:pPr/>
              <a:t>‹#›</a:t>
            </a:fld>
            <a:endParaRPr lang="en-US" altLang="ja-JP"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 2"/>
          <p:cNvSpPr>
            <a:spLocks noGrp="1"/>
          </p:cNvSpPr>
          <p:nvPr>
            <p:ph type="dt" sz="half" idx="10"/>
          </p:nvPr>
        </p:nvSpPr>
        <p:spPr/>
        <p:txBody>
          <a:bodyPr/>
          <a:lstStyle>
            <a:lvl1pPr>
              <a:defRPr/>
            </a:lvl1pPr>
          </a:lstStyle>
          <a:p>
            <a:endParaRPr lang="en-US" altLang="ja-JP" dirty="0"/>
          </a:p>
        </p:txBody>
      </p:sp>
      <p:sp>
        <p:nvSpPr>
          <p:cNvPr id="4" name="フッター プレースホルダ 3"/>
          <p:cNvSpPr>
            <a:spLocks noGrp="1"/>
          </p:cNvSpPr>
          <p:nvPr>
            <p:ph type="ftr" sz="quarter" idx="11"/>
          </p:nvPr>
        </p:nvSpPr>
        <p:spPr/>
        <p:txBody>
          <a:bodyPr/>
          <a:lstStyle>
            <a:lvl1pPr>
              <a:defRPr/>
            </a:lvl1pPr>
          </a:lstStyle>
          <a:p>
            <a:r>
              <a:rPr lang="en-US" altLang="ja-JP" dirty="0"/>
              <a:t>Software Engineering Laboratory, Department of Computer Science, Graduate School of Information Science and Technology, Osaka University</a:t>
            </a:r>
          </a:p>
        </p:txBody>
      </p:sp>
      <p:sp>
        <p:nvSpPr>
          <p:cNvPr id="5" name="スライド番号プレースホルダ 4"/>
          <p:cNvSpPr>
            <a:spLocks noGrp="1"/>
          </p:cNvSpPr>
          <p:nvPr>
            <p:ph type="sldNum" sz="quarter" idx="12"/>
          </p:nvPr>
        </p:nvSpPr>
        <p:spPr/>
        <p:txBody>
          <a:bodyPr/>
          <a:lstStyle>
            <a:lvl1pPr>
              <a:defRPr/>
            </a:lvl1pPr>
          </a:lstStyle>
          <a:p>
            <a:fld id="{F4FF597C-9423-4BA2-89DC-CB3C381FCB2F}" type="slidenum">
              <a:rPr lang="en-US" altLang="ja-JP"/>
              <a:pPr/>
              <a:t>‹#›</a:t>
            </a:fld>
            <a:endParaRPr lang="en-US" altLang="ja-JP"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endParaRPr lang="en-US" altLang="ja-JP" dirty="0"/>
          </a:p>
        </p:txBody>
      </p:sp>
      <p:sp>
        <p:nvSpPr>
          <p:cNvPr id="3" name="フッター プレースホルダ 2"/>
          <p:cNvSpPr>
            <a:spLocks noGrp="1"/>
          </p:cNvSpPr>
          <p:nvPr>
            <p:ph type="ftr" sz="quarter" idx="11"/>
          </p:nvPr>
        </p:nvSpPr>
        <p:spPr/>
        <p:txBody>
          <a:bodyPr/>
          <a:lstStyle>
            <a:lvl1pPr>
              <a:defRPr/>
            </a:lvl1pPr>
          </a:lstStyle>
          <a:p>
            <a:r>
              <a:rPr lang="en-US" altLang="ja-JP" dirty="0"/>
              <a:t>Software Engineering Laboratory, Department of Computer Science, Graduate School of Information Science and Technology, Osaka University</a:t>
            </a:r>
          </a:p>
        </p:txBody>
      </p:sp>
      <p:sp>
        <p:nvSpPr>
          <p:cNvPr id="4" name="スライド番号プレースホルダ 3"/>
          <p:cNvSpPr>
            <a:spLocks noGrp="1"/>
          </p:cNvSpPr>
          <p:nvPr>
            <p:ph type="sldNum" sz="quarter" idx="12"/>
          </p:nvPr>
        </p:nvSpPr>
        <p:spPr/>
        <p:txBody>
          <a:bodyPr/>
          <a:lstStyle>
            <a:lvl1pPr>
              <a:defRPr/>
            </a:lvl1pPr>
          </a:lstStyle>
          <a:p>
            <a:fld id="{97BD3AAF-9B93-4EBD-9D6A-7C8E767CC810}" type="slidenum">
              <a:rPr lang="en-US" altLang="ja-JP"/>
              <a:pPr/>
              <a:t>‹#›</a:t>
            </a:fld>
            <a:endParaRPr lang="en-US" altLang="ja-JP"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 4"/>
          <p:cNvSpPr>
            <a:spLocks noGrp="1"/>
          </p:cNvSpPr>
          <p:nvPr>
            <p:ph type="dt" sz="half" idx="10"/>
          </p:nvPr>
        </p:nvSpPr>
        <p:spPr/>
        <p:txBody>
          <a:bodyPr/>
          <a:lstStyle>
            <a:lvl1pPr>
              <a:defRPr/>
            </a:lvl1pPr>
          </a:lstStyle>
          <a:p>
            <a:endParaRPr lang="en-US" altLang="ja-JP" dirty="0"/>
          </a:p>
        </p:txBody>
      </p:sp>
      <p:sp>
        <p:nvSpPr>
          <p:cNvPr id="6" name="フッター プレースホルダ 5"/>
          <p:cNvSpPr>
            <a:spLocks noGrp="1"/>
          </p:cNvSpPr>
          <p:nvPr>
            <p:ph type="ftr" sz="quarter" idx="11"/>
          </p:nvPr>
        </p:nvSpPr>
        <p:spPr/>
        <p:txBody>
          <a:bodyPr/>
          <a:lstStyle>
            <a:lvl1pPr>
              <a:defRPr/>
            </a:lvl1pPr>
          </a:lstStyle>
          <a:p>
            <a:r>
              <a:rPr lang="en-US" altLang="ja-JP" dirty="0"/>
              <a:t>Software Engineering Laboratory, Department of Computer Science, Graduate School of Information Science and Technology, Osaka University</a:t>
            </a:r>
          </a:p>
        </p:txBody>
      </p:sp>
      <p:sp>
        <p:nvSpPr>
          <p:cNvPr id="7" name="スライド番号プレースホルダ 6"/>
          <p:cNvSpPr>
            <a:spLocks noGrp="1"/>
          </p:cNvSpPr>
          <p:nvPr>
            <p:ph type="sldNum" sz="quarter" idx="12"/>
          </p:nvPr>
        </p:nvSpPr>
        <p:spPr/>
        <p:txBody>
          <a:bodyPr/>
          <a:lstStyle>
            <a:lvl1pPr>
              <a:defRPr/>
            </a:lvl1pPr>
          </a:lstStyle>
          <a:p>
            <a:fld id="{1EEF7108-8B0F-4C66-BCD7-C2DCCA69B2C3}" type="slidenum">
              <a:rPr lang="en-US" altLang="ja-JP"/>
              <a:pPr/>
              <a:t>‹#›</a:t>
            </a:fld>
            <a:endParaRPr lang="en-US" altLang="ja-JP"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smtClean="0"/>
              <a:t>図を追加</a:t>
            </a:r>
            <a:endParaRPr lang="ja-JP" altLang="en-US" dirty="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 4"/>
          <p:cNvSpPr>
            <a:spLocks noGrp="1"/>
          </p:cNvSpPr>
          <p:nvPr>
            <p:ph type="dt" sz="half" idx="10"/>
          </p:nvPr>
        </p:nvSpPr>
        <p:spPr/>
        <p:txBody>
          <a:bodyPr/>
          <a:lstStyle>
            <a:lvl1pPr>
              <a:defRPr/>
            </a:lvl1pPr>
          </a:lstStyle>
          <a:p>
            <a:endParaRPr lang="en-US" altLang="ja-JP" dirty="0"/>
          </a:p>
        </p:txBody>
      </p:sp>
      <p:sp>
        <p:nvSpPr>
          <p:cNvPr id="6" name="フッター プレースホルダ 5"/>
          <p:cNvSpPr>
            <a:spLocks noGrp="1"/>
          </p:cNvSpPr>
          <p:nvPr>
            <p:ph type="ftr" sz="quarter" idx="11"/>
          </p:nvPr>
        </p:nvSpPr>
        <p:spPr/>
        <p:txBody>
          <a:bodyPr/>
          <a:lstStyle>
            <a:lvl1pPr>
              <a:defRPr/>
            </a:lvl1pPr>
          </a:lstStyle>
          <a:p>
            <a:r>
              <a:rPr lang="en-US" altLang="ja-JP" dirty="0"/>
              <a:t>Software Engineering Laboratory, Department of Computer Science, Graduate School of Information Science and Technology, Osaka University</a:t>
            </a:r>
          </a:p>
        </p:txBody>
      </p:sp>
      <p:sp>
        <p:nvSpPr>
          <p:cNvPr id="7" name="スライド番号プレースホルダ 6"/>
          <p:cNvSpPr>
            <a:spLocks noGrp="1"/>
          </p:cNvSpPr>
          <p:nvPr>
            <p:ph type="sldNum" sz="quarter" idx="12"/>
          </p:nvPr>
        </p:nvSpPr>
        <p:spPr/>
        <p:txBody>
          <a:bodyPr/>
          <a:lstStyle>
            <a:lvl1pPr>
              <a:defRPr/>
            </a:lvl1pPr>
          </a:lstStyle>
          <a:p>
            <a:fld id="{4C0558E3-F664-4FB8-BEDB-E46489ABEAB3}" type="slidenum">
              <a:rPr lang="en-US" altLang="ja-JP"/>
              <a:pPr/>
              <a:t>‹#›</a:t>
            </a:fld>
            <a:endParaRPr lang="en-US" altLang="ja-JP"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8" name="Picture 14" descr="bottom_ban"/>
          <p:cNvPicPr>
            <a:picLocks noChangeAspect="1" noChangeArrowheads="1"/>
          </p:cNvPicPr>
          <p:nvPr/>
        </p:nvPicPr>
        <p:blipFill>
          <a:blip r:embed="rId13"/>
          <a:srcRect/>
          <a:stretch>
            <a:fillRect/>
          </a:stretch>
        </p:blipFill>
        <p:spPr bwMode="auto">
          <a:xfrm>
            <a:off x="0" y="6597650"/>
            <a:ext cx="9144000" cy="260350"/>
          </a:xfrm>
          <a:prstGeom prst="rect">
            <a:avLst/>
          </a:prstGeom>
          <a:noFill/>
        </p:spPr>
      </p:pic>
      <p:sp>
        <p:nvSpPr>
          <p:cNvPr id="1026" name="Rectangle 2"/>
          <p:cNvSpPr>
            <a:spLocks noGrp="1" noChangeArrowheads="1"/>
          </p:cNvSpPr>
          <p:nvPr>
            <p:ph type="title"/>
          </p:nvPr>
        </p:nvSpPr>
        <p:spPr bwMode="auto">
          <a:xfrm>
            <a:off x="457200" y="274638"/>
            <a:ext cx="8218488"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31" name="Rectangle 7" descr="ban"/>
          <p:cNvSpPr>
            <a:spLocks noChangeArrowheads="1"/>
          </p:cNvSpPr>
          <p:nvPr/>
        </p:nvSpPr>
        <p:spPr bwMode="auto">
          <a:xfrm>
            <a:off x="0" y="0"/>
            <a:ext cx="9144000" cy="188913"/>
          </a:xfrm>
          <a:prstGeom prst="rect">
            <a:avLst/>
          </a:prstGeom>
          <a:blipFill dpi="0" rotWithShape="1">
            <a:blip r:embed="rId14"/>
            <a:srcRect/>
            <a:stretch>
              <a:fillRect/>
            </a:stretch>
          </a:blipFill>
          <a:ln w="9525">
            <a:noFill/>
            <a:miter lim="800000"/>
            <a:headEnd/>
            <a:tailEnd/>
          </a:ln>
          <a:effectLst/>
        </p:spPr>
        <p:txBody>
          <a:bodyPr wrap="none" anchor="ctr"/>
          <a:lstStyle/>
          <a:p>
            <a:endParaRPr lang="ja-JP" altLang="en-US" dirty="0"/>
          </a:p>
        </p:txBody>
      </p:sp>
      <p:sp>
        <p:nvSpPr>
          <p:cNvPr id="1036" name="Line 12"/>
          <p:cNvSpPr>
            <a:spLocks noChangeShapeType="1"/>
          </p:cNvSpPr>
          <p:nvPr/>
        </p:nvSpPr>
        <p:spPr bwMode="auto">
          <a:xfrm>
            <a:off x="468313" y="1484313"/>
            <a:ext cx="8207375" cy="0"/>
          </a:xfrm>
          <a:prstGeom prst="line">
            <a:avLst/>
          </a:prstGeom>
          <a:noFill/>
          <a:ln w="9525">
            <a:solidFill>
              <a:schemeClr val="tx1"/>
            </a:solidFill>
            <a:round/>
            <a:headEnd/>
            <a:tailEnd/>
          </a:ln>
          <a:effectLst/>
        </p:spPr>
        <p:txBody>
          <a:bodyPr/>
          <a:lstStyle/>
          <a:p>
            <a:endParaRPr lang="ja-JP" altLang="en-US" dirty="0"/>
          </a:p>
        </p:txBody>
      </p:sp>
      <p:pic>
        <p:nvPicPr>
          <p:cNvPr id="1043" name="Picture 19" descr="sel-logo"/>
          <p:cNvPicPr>
            <a:picLocks noChangeAspect="1" noChangeArrowheads="1"/>
          </p:cNvPicPr>
          <p:nvPr/>
        </p:nvPicPr>
        <p:blipFill>
          <a:blip r:embed="rId15" cstate="print"/>
          <a:srcRect/>
          <a:stretch>
            <a:fillRect/>
          </a:stretch>
        </p:blipFill>
        <p:spPr bwMode="auto">
          <a:xfrm>
            <a:off x="468313" y="6299200"/>
            <a:ext cx="1081087" cy="369888"/>
          </a:xfrm>
          <a:prstGeom prst="rect">
            <a:avLst/>
          </a:prstGeom>
          <a:noFill/>
        </p:spPr>
      </p:pic>
      <p:sp>
        <p:nvSpPr>
          <p:cNvPr id="1045" name="Rectangle 21"/>
          <p:cNvSpPr>
            <a:spLocks noGrp="1" noChangeArrowheads="1"/>
          </p:cNvSpPr>
          <p:nvPr>
            <p:ph type="dt" sz="half" idx="2"/>
          </p:nvPr>
        </p:nvSpPr>
        <p:spPr bwMode="auto">
          <a:xfrm>
            <a:off x="7308850" y="6596063"/>
            <a:ext cx="1439863" cy="261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defRPr>
            </a:lvl1pPr>
          </a:lstStyle>
          <a:p>
            <a:endParaRPr lang="en-US" altLang="ja-JP" dirty="0"/>
          </a:p>
        </p:txBody>
      </p:sp>
      <p:sp>
        <p:nvSpPr>
          <p:cNvPr id="1046" name="Rectangle 22"/>
          <p:cNvSpPr>
            <a:spLocks noGrp="1" noChangeArrowheads="1"/>
          </p:cNvSpPr>
          <p:nvPr>
            <p:ph type="ftr" sz="quarter" idx="3"/>
          </p:nvPr>
        </p:nvSpPr>
        <p:spPr bwMode="auto">
          <a:xfrm>
            <a:off x="1655763" y="6310313"/>
            <a:ext cx="5832475" cy="358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r>
              <a:rPr lang="en-US" altLang="ja-JP" dirty="0"/>
              <a:t>Software Engineering Laboratory, Department of Computer Science, Graduate School of Information Science and Technology, Osaka University</a:t>
            </a:r>
          </a:p>
        </p:txBody>
      </p:sp>
      <p:sp>
        <p:nvSpPr>
          <p:cNvPr id="1047" name="Rectangle 23"/>
          <p:cNvSpPr>
            <a:spLocks noGrp="1" noChangeArrowheads="1"/>
          </p:cNvSpPr>
          <p:nvPr>
            <p:ph type="sldNum" sz="quarter" idx="4"/>
          </p:nvPr>
        </p:nvSpPr>
        <p:spPr bwMode="auto">
          <a:xfrm>
            <a:off x="7597775" y="6308725"/>
            <a:ext cx="1150938" cy="2889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7D5496B1-25AB-42E4-9FB2-6D8F98E71759}" type="slidenum">
              <a:rPr lang="en-US" altLang="ja-JP"/>
              <a:pPr/>
              <a:t>‹#›</a:t>
            </a:fld>
            <a:endParaRPr lang="en-US" altLang="ja-JP" dirty="0"/>
          </a:p>
        </p:txBody>
      </p:sp>
      <p:sp>
        <p:nvSpPr>
          <p:cNvPr id="1048" name="Text Box 24"/>
          <p:cNvSpPr txBox="1">
            <a:spLocks noChangeArrowheads="1"/>
          </p:cNvSpPr>
          <p:nvPr userDrawn="1"/>
        </p:nvSpPr>
        <p:spPr bwMode="auto">
          <a:xfrm>
            <a:off x="334963" y="6640513"/>
            <a:ext cx="6324600" cy="244475"/>
          </a:xfrm>
          <a:prstGeom prst="rect">
            <a:avLst/>
          </a:prstGeom>
          <a:noFill/>
          <a:ln w="9525">
            <a:noFill/>
            <a:miter lim="800000"/>
            <a:headEnd/>
            <a:tailEnd/>
          </a:ln>
          <a:effectLst/>
        </p:spPr>
        <p:txBody>
          <a:bodyPr wrap="none">
            <a:spAutoFit/>
          </a:bodyPr>
          <a:lstStyle/>
          <a:p>
            <a:r>
              <a:rPr lang="en-US" altLang="ja-JP" sz="1000" dirty="0">
                <a:solidFill>
                  <a:srgbClr val="DDDDDD"/>
                </a:solidFill>
              </a:rPr>
              <a:t>Department of Computer Science, Graduate School of Information Science and Technology, Osaka University</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charset="0"/>
          <a:ea typeface="ＭＳ Ｐゴシック" pitchFamily="50" charset="-128"/>
        </a:defRPr>
      </a:lvl2pPr>
      <a:lvl3pPr algn="ctr" rtl="0" eaLnBrk="1" fontAlgn="base" hangingPunct="1">
        <a:spcBef>
          <a:spcPct val="0"/>
        </a:spcBef>
        <a:spcAft>
          <a:spcPct val="0"/>
        </a:spcAft>
        <a:defRPr kumimoji="1" sz="4400">
          <a:solidFill>
            <a:schemeClr val="tx2"/>
          </a:solidFill>
          <a:latin typeface="Arial" charset="0"/>
          <a:ea typeface="ＭＳ Ｐゴシック" pitchFamily="50" charset="-128"/>
        </a:defRPr>
      </a:lvl3pPr>
      <a:lvl4pPr algn="ctr" rtl="0" eaLnBrk="1" fontAlgn="base" hangingPunct="1">
        <a:spcBef>
          <a:spcPct val="0"/>
        </a:spcBef>
        <a:spcAft>
          <a:spcPct val="0"/>
        </a:spcAft>
        <a:defRPr kumimoji="1" sz="4400">
          <a:solidFill>
            <a:schemeClr val="tx2"/>
          </a:solidFill>
          <a:latin typeface="Arial" charset="0"/>
          <a:ea typeface="ＭＳ Ｐゴシック" pitchFamily="50" charset="-128"/>
        </a:defRPr>
      </a:lvl4pPr>
      <a:lvl5pPr algn="ctr" rtl="0" eaLnBrk="1" fontAlgn="base" hangingPunct="1">
        <a:spcBef>
          <a:spcPct val="0"/>
        </a:spcBef>
        <a:spcAft>
          <a:spcPct val="0"/>
        </a:spcAft>
        <a:defRPr kumimoji="1" sz="4400">
          <a:solidFill>
            <a:schemeClr val="tx2"/>
          </a:solidFill>
          <a:latin typeface="Arial" charset="0"/>
          <a:ea typeface="ＭＳ Ｐゴシック" pitchFamily="50" charset="-128"/>
        </a:defRPr>
      </a:lvl5pPr>
      <a:lvl6pPr marL="457200" algn="ctr" rtl="0" eaLnBrk="1" fontAlgn="base" hangingPunct="1">
        <a:spcBef>
          <a:spcPct val="0"/>
        </a:spcBef>
        <a:spcAft>
          <a:spcPct val="0"/>
        </a:spcAft>
        <a:defRPr kumimoji="1" sz="4400">
          <a:solidFill>
            <a:schemeClr val="tx2"/>
          </a:solidFill>
          <a:latin typeface="Arial" charset="0"/>
          <a:ea typeface="ＭＳ Ｐゴシック" pitchFamily="50" charset="-128"/>
        </a:defRPr>
      </a:lvl6pPr>
      <a:lvl7pPr marL="914400" algn="ctr" rtl="0" eaLnBrk="1" fontAlgn="base" hangingPunct="1">
        <a:spcBef>
          <a:spcPct val="0"/>
        </a:spcBef>
        <a:spcAft>
          <a:spcPct val="0"/>
        </a:spcAft>
        <a:defRPr kumimoji="1" sz="4400">
          <a:solidFill>
            <a:schemeClr val="tx2"/>
          </a:solidFill>
          <a:latin typeface="Arial" charset="0"/>
          <a:ea typeface="ＭＳ Ｐゴシック" pitchFamily="50" charset="-128"/>
        </a:defRPr>
      </a:lvl7pPr>
      <a:lvl8pPr marL="1371600" algn="ctr" rtl="0" eaLnBrk="1" fontAlgn="base" hangingPunct="1">
        <a:spcBef>
          <a:spcPct val="0"/>
        </a:spcBef>
        <a:spcAft>
          <a:spcPct val="0"/>
        </a:spcAft>
        <a:defRPr kumimoji="1" sz="4400">
          <a:solidFill>
            <a:schemeClr val="tx2"/>
          </a:solidFill>
          <a:latin typeface="Arial" charset="0"/>
          <a:ea typeface="ＭＳ Ｐゴシック" pitchFamily="50" charset="-128"/>
        </a:defRPr>
      </a:lvl8pPr>
      <a:lvl9pPr marL="1828800" algn="ctr" rtl="0" eaLnBrk="1" fontAlgn="base" hangingPunct="1">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ja-JP" altLang="en-US" sz="3600" dirty="0" smtClean="0"/>
              <a:t>開発</a:t>
            </a:r>
            <a:r>
              <a:rPr lang="ja-JP" altLang="en-US" sz="3600" dirty="0"/>
              <a:t>作業</a:t>
            </a:r>
            <a:r>
              <a:rPr lang="ja-JP" altLang="en-US" sz="3600" dirty="0" smtClean="0"/>
              <a:t>のモニタリングによる</a:t>
            </a:r>
            <a:r>
              <a:rPr lang="en-US" altLang="ja-JP" sz="3600" dirty="0" smtClean="0"/>
              <a:t/>
            </a:r>
            <a:br>
              <a:rPr lang="en-US" altLang="ja-JP" sz="3600" dirty="0" smtClean="0"/>
            </a:br>
            <a:r>
              <a:rPr lang="ja-JP" altLang="en-US" sz="3600" dirty="0"/>
              <a:t>コードクローン集約支援環境</a:t>
            </a:r>
            <a:r>
              <a:rPr lang="ja-JP" altLang="en-US" sz="3600" dirty="0" smtClean="0"/>
              <a:t>の構築</a:t>
            </a:r>
            <a:endParaRPr kumimoji="1" lang="ja-JP" altLang="en-US" sz="3600" dirty="0"/>
          </a:p>
        </p:txBody>
      </p:sp>
      <p:sp>
        <p:nvSpPr>
          <p:cNvPr id="5" name="サブタイトル 2"/>
          <p:cNvSpPr txBox="1">
            <a:spLocks/>
          </p:cNvSpPr>
          <p:nvPr/>
        </p:nvSpPr>
        <p:spPr bwMode="auto">
          <a:xfrm>
            <a:off x="341453" y="3852898"/>
            <a:ext cx="8461093" cy="118208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FontTx/>
              <a:buNone/>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r>
              <a:rPr lang="ja-JP" altLang="en-US" sz="2600" dirty="0" smtClean="0"/>
              <a:t>○</a:t>
            </a:r>
            <a:r>
              <a:rPr lang="ja-JP" altLang="en-US" sz="2600" dirty="0"/>
              <a:t>沼田聖也</a:t>
            </a:r>
            <a:r>
              <a:rPr lang="en-US" altLang="ja-JP" sz="2600" baseline="30000" dirty="0"/>
              <a:t>1</a:t>
            </a:r>
            <a:r>
              <a:rPr lang="ja-JP" altLang="en-US" sz="2600" dirty="0"/>
              <a:t>　吉田則裕</a:t>
            </a:r>
            <a:r>
              <a:rPr lang="en-US" altLang="ja-JP" sz="2600" baseline="30000" dirty="0"/>
              <a:t>2</a:t>
            </a:r>
            <a:r>
              <a:rPr lang="ja-JP" altLang="en-US" sz="2600" dirty="0"/>
              <a:t>　崔恩瀞</a:t>
            </a:r>
            <a:r>
              <a:rPr lang="en-US" altLang="ja-JP" sz="2600" baseline="30000" dirty="0"/>
              <a:t>3</a:t>
            </a:r>
            <a:r>
              <a:rPr lang="ja-JP" altLang="en-US" sz="2600" dirty="0"/>
              <a:t>　井上克郎</a:t>
            </a:r>
            <a:r>
              <a:rPr lang="en-US" altLang="ja-JP" sz="2600" baseline="30000" dirty="0"/>
              <a:t>1</a:t>
            </a:r>
          </a:p>
          <a:p>
            <a:r>
              <a:rPr lang="en-US" altLang="ja-JP" sz="2600" baseline="30000" dirty="0"/>
              <a:t>1</a:t>
            </a:r>
            <a:r>
              <a:rPr lang="ja-JP" altLang="en-US" sz="2600" dirty="0"/>
              <a:t>大阪大学　</a:t>
            </a:r>
            <a:r>
              <a:rPr lang="en-US" altLang="ja-JP" sz="2600" baseline="30000" dirty="0"/>
              <a:t>2</a:t>
            </a:r>
            <a:r>
              <a:rPr lang="ja-JP" altLang="en-US" sz="2600" dirty="0"/>
              <a:t>名古屋大学　</a:t>
            </a:r>
            <a:r>
              <a:rPr lang="en-US" altLang="ja-JP" sz="2600" baseline="30000" dirty="0"/>
              <a:t>3</a:t>
            </a:r>
            <a:r>
              <a:rPr lang="ja-JP" altLang="en-US" sz="2600" dirty="0"/>
              <a:t>奈良先端科学技術大学院大学</a:t>
            </a:r>
          </a:p>
          <a:p>
            <a:endParaRPr lang="en-US" altLang="ja-JP" sz="2400" kern="0" dirty="0" smtClean="0"/>
          </a:p>
        </p:txBody>
      </p:sp>
    </p:spTree>
    <p:extLst>
      <p:ext uri="{BB962C8B-B14F-4D97-AF65-F5344CB8AC3E}">
        <p14:creationId xmlns:p14="http://schemas.microsoft.com/office/powerpoint/2010/main" val="475248238"/>
      </p:ext>
    </p:extLst>
  </p:cSld>
  <p:clrMapOvr>
    <a:masterClrMapping/>
  </p:clrMapOvr>
  <mc:AlternateContent xmlns:mc="http://schemas.openxmlformats.org/markup-compatibility/2006" xmlns:p14="http://schemas.microsoft.com/office/powerpoint/2010/main">
    <mc:Choice Requires="p14">
      <p:transition spd="slow" p14:dur="2000" advTm="31164"/>
    </mc:Choice>
    <mc:Fallback xmlns="">
      <p:transition spd="slow" advTm="31164"/>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4000" dirty="0" smtClean="0"/>
              <a:t>Eclipse Plugin</a:t>
            </a:r>
            <a:r>
              <a:rPr lang="ja-JP" altLang="en-US" sz="4000" dirty="0" smtClean="0"/>
              <a:t>による集約支援環境</a:t>
            </a:r>
            <a:endParaRPr kumimoji="1" lang="ja-JP" altLang="en-US" sz="4000" dirty="0"/>
          </a:p>
        </p:txBody>
      </p:sp>
      <p:sp>
        <p:nvSpPr>
          <p:cNvPr id="3" name="コンテンツ プレースホルダー 2"/>
          <p:cNvSpPr>
            <a:spLocks noGrp="1"/>
          </p:cNvSpPr>
          <p:nvPr>
            <p:ph idx="1"/>
          </p:nvPr>
        </p:nvSpPr>
        <p:spPr>
          <a:xfrm>
            <a:off x="146844" y="1600200"/>
            <a:ext cx="8839200" cy="4525963"/>
          </a:xfrm>
        </p:spPr>
        <p:txBody>
          <a:bodyPr/>
          <a:lstStyle/>
          <a:p>
            <a:pPr marL="0" indent="0">
              <a:buNone/>
            </a:pPr>
            <a:r>
              <a:rPr lang="ja-JP" altLang="en-US" sz="2600" dirty="0"/>
              <a:t>開発作業をモニタリングし，メソッド抽出の集約パターンを見</a:t>
            </a:r>
            <a:r>
              <a:rPr lang="ja-JP" altLang="en-US" sz="2600" dirty="0" err="1"/>
              <a:t>つ</a:t>
            </a:r>
            <a:r>
              <a:rPr lang="ja-JP" altLang="en-US" sz="2600" dirty="0"/>
              <a:t>　け，そのコードクローンの同時集約の支援環境を構築する．</a:t>
            </a:r>
            <a:endParaRPr lang="en-US" altLang="ja-JP" sz="2600" dirty="0"/>
          </a:p>
          <a:p>
            <a:pPr marL="0" indent="0">
              <a:buNone/>
            </a:pPr>
            <a:endParaRPr lang="en-US" altLang="ja-JP" sz="2400" dirty="0"/>
          </a:p>
          <a:p>
            <a:endParaRPr kumimoji="1" lang="ja-JP" altLang="en-US" sz="2800" dirty="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10</a:t>
            </a:fld>
            <a:endParaRPr lang="en-US" altLang="ja-JP"/>
          </a:p>
        </p:txBody>
      </p:sp>
      <p:sp>
        <p:nvSpPr>
          <p:cNvPr id="44" name="テキスト ボックス 43"/>
          <p:cNvSpPr txBox="1"/>
          <p:nvPr/>
        </p:nvSpPr>
        <p:spPr>
          <a:xfrm>
            <a:off x="672921" y="4942514"/>
            <a:ext cx="805029" cy="338554"/>
          </a:xfrm>
          <a:prstGeom prst="rect">
            <a:avLst/>
          </a:prstGeom>
          <a:noFill/>
        </p:spPr>
        <p:txBody>
          <a:bodyPr wrap="none" rtlCol="0">
            <a:spAutoFit/>
          </a:bodyPr>
          <a:lstStyle/>
          <a:p>
            <a:r>
              <a:rPr kumimoji="1" lang="ja-JP" altLang="en-US" sz="1600" b="1" dirty="0" smtClean="0"/>
              <a:t>開発者</a:t>
            </a:r>
            <a:endParaRPr kumimoji="1" lang="ja-JP" altLang="en-US" sz="1600" b="1" dirty="0"/>
          </a:p>
        </p:txBody>
      </p:sp>
      <p:sp>
        <p:nvSpPr>
          <p:cNvPr id="45" name="角丸四角形 44"/>
          <p:cNvSpPr/>
          <p:nvPr/>
        </p:nvSpPr>
        <p:spPr>
          <a:xfrm>
            <a:off x="1705667" y="2749774"/>
            <a:ext cx="6381829" cy="355895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pic>
        <p:nvPicPr>
          <p:cNvPr id="46" name="図 45"/>
          <p:cNvPicPr>
            <a:picLocks noChangeAspect="1"/>
          </p:cNvPicPr>
          <p:nvPr/>
        </p:nvPicPr>
        <p:blipFill>
          <a:blip r:embed="rId3"/>
          <a:stretch>
            <a:fillRect/>
          </a:stretch>
        </p:blipFill>
        <p:spPr>
          <a:xfrm>
            <a:off x="3110094" y="4180167"/>
            <a:ext cx="580016" cy="698164"/>
          </a:xfrm>
          <a:prstGeom prst="rect">
            <a:avLst/>
          </a:prstGeom>
        </p:spPr>
      </p:pic>
      <p:sp>
        <p:nvSpPr>
          <p:cNvPr id="47" name="テキスト ボックス 46"/>
          <p:cNvSpPr txBox="1"/>
          <p:nvPr/>
        </p:nvSpPr>
        <p:spPr>
          <a:xfrm>
            <a:off x="3013618" y="4945996"/>
            <a:ext cx="772969" cy="307777"/>
          </a:xfrm>
          <a:prstGeom prst="rect">
            <a:avLst/>
          </a:prstGeom>
          <a:noFill/>
        </p:spPr>
        <p:txBody>
          <a:bodyPr wrap="none" rtlCol="0">
            <a:spAutoFit/>
          </a:bodyPr>
          <a:lstStyle/>
          <a:p>
            <a:r>
              <a:rPr kumimoji="1" lang="ja-JP" altLang="en-US" sz="1400" dirty="0" smtClean="0"/>
              <a:t>エディタ</a:t>
            </a:r>
            <a:endParaRPr kumimoji="1" lang="ja-JP" altLang="en-US" dirty="0"/>
          </a:p>
        </p:txBody>
      </p:sp>
      <p:sp>
        <p:nvSpPr>
          <p:cNvPr id="48" name="フローチャート: データ 47"/>
          <p:cNvSpPr/>
          <p:nvPr/>
        </p:nvSpPr>
        <p:spPr>
          <a:xfrm>
            <a:off x="5345816" y="4317363"/>
            <a:ext cx="1172406" cy="431897"/>
          </a:xfrm>
          <a:prstGeom prst="flowChartInputOutput">
            <a:avLst/>
          </a:prstGeom>
          <a:no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400" dirty="0"/>
          </a:p>
        </p:txBody>
      </p:sp>
      <p:sp>
        <p:nvSpPr>
          <p:cNvPr id="49" name="テキスト ボックス 48"/>
          <p:cNvSpPr txBox="1"/>
          <p:nvPr/>
        </p:nvSpPr>
        <p:spPr>
          <a:xfrm>
            <a:off x="5494443" y="4271701"/>
            <a:ext cx="902811" cy="523220"/>
          </a:xfrm>
          <a:prstGeom prst="rect">
            <a:avLst/>
          </a:prstGeom>
          <a:noFill/>
        </p:spPr>
        <p:txBody>
          <a:bodyPr wrap="none" rtlCol="0">
            <a:spAutoFit/>
          </a:bodyPr>
          <a:lstStyle/>
          <a:p>
            <a:pPr algn="ctr"/>
            <a:r>
              <a:rPr lang="en-US" altLang="ja-JP" sz="1400" dirty="0" err="1" smtClean="0"/>
              <a:t>CCFinder</a:t>
            </a:r>
            <a:endParaRPr kumimoji="1" lang="en-US" altLang="ja-JP" sz="1400" dirty="0" smtClean="0"/>
          </a:p>
          <a:p>
            <a:pPr algn="ctr"/>
            <a:r>
              <a:rPr kumimoji="1" lang="ja-JP" altLang="en-US" sz="1400" dirty="0" smtClean="0"/>
              <a:t>検出結果</a:t>
            </a:r>
            <a:endParaRPr kumimoji="1" lang="ja-JP" altLang="en-US" sz="1400" dirty="0"/>
          </a:p>
        </p:txBody>
      </p:sp>
      <p:sp>
        <p:nvSpPr>
          <p:cNvPr id="50" name="フローチャート: 磁気ディスク 49"/>
          <p:cNvSpPr/>
          <p:nvPr/>
        </p:nvSpPr>
        <p:spPr>
          <a:xfrm>
            <a:off x="4803584" y="2974960"/>
            <a:ext cx="731140" cy="612648"/>
          </a:xfrm>
          <a:prstGeom prst="flowChartMagneticDisk">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51" name="テキスト ボックス 50"/>
          <p:cNvSpPr txBox="1"/>
          <p:nvPr/>
        </p:nvSpPr>
        <p:spPr>
          <a:xfrm>
            <a:off x="4732883" y="3552220"/>
            <a:ext cx="883960" cy="523220"/>
          </a:xfrm>
          <a:prstGeom prst="rect">
            <a:avLst/>
          </a:prstGeom>
          <a:noFill/>
        </p:spPr>
        <p:txBody>
          <a:bodyPr wrap="none" rtlCol="0">
            <a:spAutoFit/>
          </a:bodyPr>
          <a:lstStyle/>
          <a:p>
            <a:pPr algn="ctr"/>
            <a:r>
              <a:rPr lang="en-US" altLang="ja-JP" sz="1400" dirty="0" smtClean="0"/>
              <a:t>AS</a:t>
            </a:r>
            <a:r>
              <a:rPr lang="en-US" altLang="ja-JP" sz="1400" dirty="0"/>
              <a:t>T</a:t>
            </a:r>
            <a:r>
              <a:rPr kumimoji="1" lang="ja-JP" altLang="en-US" sz="1400" dirty="0" smtClean="0"/>
              <a:t>ノード</a:t>
            </a:r>
            <a:endParaRPr lang="en-US" altLang="ja-JP" sz="1400" dirty="0" smtClean="0"/>
          </a:p>
          <a:p>
            <a:pPr algn="ctr"/>
            <a:r>
              <a:rPr kumimoji="1" lang="ja-JP" altLang="en-US" sz="1400" dirty="0"/>
              <a:t>リスト</a:t>
            </a:r>
            <a:endParaRPr kumimoji="1" lang="en-US" altLang="ja-JP" sz="1400" dirty="0" smtClean="0"/>
          </a:p>
        </p:txBody>
      </p:sp>
      <p:sp>
        <p:nvSpPr>
          <p:cNvPr id="52" name="角丸四角形 51"/>
          <p:cNvSpPr/>
          <p:nvPr/>
        </p:nvSpPr>
        <p:spPr>
          <a:xfrm>
            <a:off x="3928768" y="4336878"/>
            <a:ext cx="1319070" cy="38474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solidFill>
                  <a:schemeClr val="tx1"/>
                </a:solidFill>
              </a:rPr>
              <a:t>コードクローン検出</a:t>
            </a:r>
            <a:endParaRPr kumimoji="1" lang="ja-JP" altLang="en-US" sz="1400" b="1" dirty="0">
              <a:solidFill>
                <a:schemeClr val="tx1"/>
              </a:solidFill>
            </a:endParaRPr>
          </a:p>
        </p:txBody>
      </p:sp>
      <p:sp>
        <p:nvSpPr>
          <p:cNvPr id="53" name="角丸四角形 52"/>
          <p:cNvSpPr/>
          <p:nvPr/>
        </p:nvSpPr>
        <p:spPr>
          <a:xfrm>
            <a:off x="1872176" y="4339543"/>
            <a:ext cx="930093" cy="38474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rPr>
              <a:t>キー入力</a:t>
            </a:r>
            <a:endParaRPr kumimoji="1" lang="en-US" altLang="ja-JP" sz="1400" dirty="0" smtClean="0">
              <a:solidFill>
                <a:schemeClr val="tx1"/>
              </a:solidFill>
            </a:endParaRPr>
          </a:p>
          <a:p>
            <a:pPr algn="ctr"/>
            <a:r>
              <a:rPr kumimoji="1" lang="ja-JP" altLang="en-US" sz="1400" dirty="0" smtClean="0">
                <a:solidFill>
                  <a:schemeClr val="tx1"/>
                </a:solidFill>
              </a:rPr>
              <a:t>追跡</a:t>
            </a:r>
            <a:endParaRPr kumimoji="1" lang="ja-JP" altLang="en-US" sz="1400" dirty="0">
              <a:solidFill>
                <a:schemeClr val="tx1"/>
              </a:solidFill>
            </a:endParaRPr>
          </a:p>
        </p:txBody>
      </p:sp>
      <p:sp>
        <p:nvSpPr>
          <p:cNvPr id="54" name="角丸四角形 53"/>
          <p:cNvSpPr/>
          <p:nvPr/>
        </p:nvSpPr>
        <p:spPr>
          <a:xfrm>
            <a:off x="2897908" y="3088911"/>
            <a:ext cx="1004388" cy="38474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rPr>
              <a:t>差分ノード取得</a:t>
            </a:r>
            <a:endParaRPr kumimoji="1" lang="ja-JP" altLang="en-US" sz="1400" dirty="0">
              <a:solidFill>
                <a:schemeClr val="tx1"/>
              </a:solidFill>
            </a:endParaRPr>
          </a:p>
        </p:txBody>
      </p:sp>
      <p:sp>
        <p:nvSpPr>
          <p:cNvPr id="55" name="角丸四角形 54"/>
          <p:cNvSpPr/>
          <p:nvPr/>
        </p:nvSpPr>
        <p:spPr>
          <a:xfrm>
            <a:off x="5905705" y="5459599"/>
            <a:ext cx="1282176" cy="38474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rPr>
              <a:t>クローンペア</a:t>
            </a:r>
            <a:r>
              <a:rPr kumimoji="1" lang="ja-JP" altLang="en-US" sz="1400" dirty="0" smtClean="0">
                <a:solidFill>
                  <a:schemeClr val="tx1"/>
                </a:solidFill>
              </a:rPr>
              <a:t>照合</a:t>
            </a:r>
            <a:endParaRPr kumimoji="1" lang="ja-JP" altLang="en-US" sz="1400" dirty="0">
              <a:solidFill>
                <a:schemeClr val="tx1"/>
              </a:solidFill>
            </a:endParaRPr>
          </a:p>
        </p:txBody>
      </p:sp>
      <p:sp>
        <p:nvSpPr>
          <p:cNvPr id="56" name="角丸四角形 55"/>
          <p:cNvSpPr/>
          <p:nvPr/>
        </p:nvSpPr>
        <p:spPr>
          <a:xfrm>
            <a:off x="6076363" y="3087193"/>
            <a:ext cx="1241900" cy="38474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rPr>
              <a:t>メソッド抽出パターン照合</a:t>
            </a:r>
            <a:endParaRPr kumimoji="1" lang="ja-JP" altLang="en-US" sz="1400" dirty="0">
              <a:solidFill>
                <a:schemeClr val="tx1"/>
              </a:solidFill>
            </a:endParaRPr>
          </a:p>
        </p:txBody>
      </p:sp>
      <p:sp>
        <p:nvSpPr>
          <p:cNvPr id="58" name="フローチャート: データ 57"/>
          <p:cNvSpPr/>
          <p:nvPr/>
        </p:nvSpPr>
        <p:spPr>
          <a:xfrm>
            <a:off x="6779009" y="4315967"/>
            <a:ext cx="1221257" cy="431897"/>
          </a:xfrm>
          <a:prstGeom prst="flowChartInputOutput">
            <a:avLst/>
          </a:prstGeom>
          <a:no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400" dirty="0"/>
          </a:p>
        </p:txBody>
      </p:sp>
      <p:sp>
        <p:nvSpPr>
          <p:cNvPr id="59" name="テキスト ボックス 58"/>
          <p:cNvSpPr txBox="1"/>
          <p:nvPr/>
        </p:nvSpPr>
        <p:spPr>
          <a:xfrm>
            <a:off x="6913582" y="4271701"/>
            <a:ext cx="1075936" cy="523220"/>
          </a:xfrm>
          <a:prstGeom prst="rect">
            <a:avLst/>
          </a:prstGeom>
          <a:noFill/>
        </p:spPr>
        <p:txBody>
          <a:bodyPr wrap="none" rtlCol="0">
            <a:spAutoFit/>
          </a:bodyPr>
          <a:lstStyle/>
          <a:p>
            <a:pPr algn="ctr"/>
            <a:r>
              <a:rPr kumimoji="1" lang="ja-JP" altLang="en-US" sz="1400" dirty="0" smtClean="0"/>
              <a:t>メソッド抽出</a:t>
            </a:r>
            <a:endParaRPr kumimoji="1" lang="en-US" altLang="ja-JP" sz="1400" dirty="0" smtClean="0"/>
          </a:p>
          <a:p>
            <a:pPr algn="ctr"/>
            <a:r>
              <a:rPr lang="ja-JP" altLang="en-US" sz="1400" dirty="0"/>
              <a:t>パターン</a:t>
            </a:r>
            <a:r>
              <a:rPr kumimoji="1" lang="ja-JP" altLang="en-US" sz="1400" dirty="0" smtClean="0"/>
              <a:t>　</a:t>
            </a:r>
            <a:endParaRPr kumimoji="1" lang="ja-JP" altLang="en-US" sz="1400" dirty="0"/>
          </a:p>
        </p:txBody>
      </p:sp>
      <p:cxnSp>
        <p:nvCxnSpPr>
          <p:cNvPr id="62" name="直線矢印コネクタ 61"/>
          <p:cNvCxnSpPr>
            <a:stCxn id="63" idx="3"/>
            <a:endCxn id="53" idx="1"/>
          </p:cNvCxnSpPr>
          <p:nvPr/>
        </p:nvCxnSpPr>
        <p:spPr>
          <a:xfrm>
            <a:off x="1481932" y="4529425"/>
            <a:ext cx="390244" cy="249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63" name="図 62"/>
          <p:cNvPicPr>
            <a:picLocks noChangeAspect="1"/>
          </p:cNvPicPr>
          <p:nvPr/>
        </p:nvPicPr>
        <p:blipFill>
          <a:blip r:embed="rId4"/>
          <a:stretch>
            <a:fillRect/>
          </a:stretch>
        </p:blipFill>
        <p:spPr>
          <a:xfrm>
            <a:off x="582722" y="4116336"/>
            <a:ext cx="899210" cy="826178"/>
          </a:xfrm>
          <a:prstGeom prst="rect">
            <a:avLst/>
          </a:prstGeom>
        </p:spPr>
      </p:pic>
      <p:cxnSp>
        <p:nvCxnSpPr>
          <p:cNvPr id="64" name="直線矢印コネクタ 63"/>
          <p:cNvCxnSpPr>
            <a:stCxn id="53" idx="3"/>
            <a:endCxn id="46" idx="1"/>
          </p:cNvCxnSpPr>
          <p:nvPr/>
        </p:nvCxnSpPr>
        <p:spPr>
          <a:xfrm flipV="1">
            <a:off x="2802269" y="4529249"/>
            <a:ext cx="307825" cy="266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5" name="直線矢印コネクタ 64"/>
          <p:cNvCxnSpPr>
            <a:stCxn id="46" idx="3"/>
            <a:endCxn id="52" idx="1"/>
          </p:cNvCxnSpPr>
          <p:nvPr/>
        </p:nvCxnSpPr>
        <p:spPr>
          <a:xfrm>
            <a:off x="3690110" y="4529249"/>
            <a:ext cx="238658" cy="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6" name="直線矢印コネクタ 65"/>
          <p:cNvCxnSpPr>
            <a:stCxn id="46" idx="0"/>
            <a:endCxn id="54" idx="2"/>
          </p:cNvCxnSpPr>
          <p:nvPr/>
        </p:nvCxnSpPr>
        <p:spPr>
          <a:xfrm flipV="1">
            <a:off x="3400102" y="3473656"/>
            <a:ext cx="0" cy="70651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7" name="直線矢印コネクタ 66"/>
          <p:cNvCxnSpPr>
            <a:stCxn id="54" idx="3"/>
            <a:endCxn id="50" idx="2"/>
          </p:cNvCxnSpPr>
          <p:nvPr/>
        </p:nvCxnSpPr>
        <p:spPr>
          <a:xfrm>
            <a:off x="3902296" y="3281284"/>
            <a:ext cx="90128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8" name="直線矢印コネクタ 67"/>
          <p:cNvCxnSpPr>
            <a:stCxn id="50" idx="4"/>
            <a:endCxn id="56" idx="1"/>
          </p:cNvCxnSpPr>
          <p:nvPr/>
        </p:nvCxnSpPr>
        <p:spPr>
          <a:xfrm flipV="1">
            <a:off x="5534724" y="3279566"/>
            <a:ext cx="541639" cy="171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9" name="直線矢印コネクタ 68"/>
          <p:cNvCxnSpPr>
            <a:stCxn id="56" idx="2"/>
            <a:endCxn id="58" idx="1"/>
          </p:cNvCxnSpPr>
          <p:nvPr/>
        </p:nvCxnSpPr>
        <p:spPr>
          <a:xfrm>
            <a:off x="6697313" y="3471938"/>
            <a:ext cx="692325" cy="84402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0" name="直線矢印コネクタ 69"/>
          <p:cNvCxnSpPr>
            <a:stCxn id="58" idx="3"/>
            <a:endCxn id="55" idx="0"/>
          </p:cNvCxnSpPr>
          <p:nvPr/>
        </p:nvCxnSpPr>
        <p:spPr>
          <a:xfrm flipH="1">
            <a:off x="6546793" y="4747864"/>
            <a:ext cx="720719" cy="71173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1" name="直線矢印コネクタ 70"/>
          <p:cNvCxnSpPr>
            <a:stCxn id="48" idx="5"/>
            <a:endCxn id="55" idx="0"/>
          </p:cNvCxnSpPr>
          <p:nvPr/>
        </p:nvCxnSpPr>
        <p:spPr>
          <a:xfrm>
            <a:off x="6400981" y="4533312"/>
            <a:ext cx="145812" cy="92628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2" name="直線矢印コネクタ 71"/>
          <p:cNvCxnSpPr>
            <a:stCxn id="52" idx="3"/>
            <a:endCxn id="48" idx="2"/>
          </p:cNvCxnSpPr>
          <p:nvPr/>
        </p:nvCxnSpPr>
        <p:spPr>
          <a:xfrm>
            <a:off x="5247838" y="4529251"/>
            <a:ext cx="215219" cy="406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3" name="直線矢印コネクタ 72"/>
          <p:cNvCxnSpPr>
            <a:stCxn id="55" idx="1"/>
            <a:endCxn id="83" idx="5"/>
          </p:cNvCxnSpPr>
          <p:nvPr/>
        </p:nvCxnSpPr>
        <p:spPr>
          <a:xfrm flipH="1" flipV="1">
            <a:off x="5021950" y="5651971"/>
            <a:ext cx="883755"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5" name="直線矢印コネクタ 74"/>
          <p:cNvCxnSpPr>
            <a:stCxn id="84" idx="1"/>
            <a:endCxn id="63" idx="3"/>
          </p:cNvCxnSpPr>
          <p:nvPr/>
        </p:nvCxnSpPr>
        <p:spPr>
          <a:xfrm flipH="1" flipV="1">
            <a:off x="1481932" y="4529425"/>
            <a:ext cx="1428193" cy="114653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6" name="正方形/長方形 75"/>
          <p:cNvSpPr/>
          <p:nvPr/>
        </p:nvSpPr>
        <p:spPr>
          <a:xfrm>
            <a:off x="4376777" y="6192841"/>
            <a:ext cx="1039608" cy="223857"/>
          </a:xfrm>
          <a:prstGeom prst="rect">
            <a:avLst/>
          </a:prstGeom>
          <a:solidFill>
            <a:schemeClr val="bg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400" b="1" dirty="0" smtClean="0">
                <a:solidFill>
                  <a:schemeClr val="tx1"/>
                </a:solidFill>
              </a:rPr>
              <a:t>本環境</a:t>
            </a:r>
            <a:endParaRPr kumimoji="1" lang="ja-JP" altLang="en-US" sz="1400" b="1" dirty="0">
              <a:solidFill>
                <a:schemeClr val="tx1"/>
              </a:solidFill>
            </a:endParaRPr>
          </a:p>
        </p:txBody>
      </p:sp>
      <p:sp>
        <p:nvSpPr>
          <p:cNvPr id="77" name="テキスト ボックス 76"/>
          <p:cNvSpPr txBox="1"/>
          <p:nvPr/>
        </p:nvSpPr>
        <p:spPr>
          <a:xfrm>
            <a:off x="3806897" y="4075440"/>
            <a:ext cx="643125" cy="307777"/>
          </a:xfrm>
          <a:prstGeom prst="rect">
            <a:avLst/>
          </a:prstGeom>
          <a:noFill/>
        </p:spPr>
        <p:txBody>
          <a:bodyPr wrap="none" rtlCol="0">
            <a:spAutoFit/>
          </a:bodyPr>
          <a:lstStyle/>
          <a:p>
            <a:r>
              <a:rPr kumimoji="1" lang="ja-JP" altLang="en-US" sz="1400" b="1" dirty="0" smtClean="0"/>
              <a:t>機能</a:t>
            </a:r>
            <a:r>
              <a:rPr kumimoji="1" lang="en-US" altLang="ja-JP" sz="1400" b="1" dirty="0" smtClean="0"/>
              <a:t>1</a:t>
            </a:r>
            <a:endParaRPr kumimoji="1" lang="ja-JP" altLang="en-US" sz="1400" b="1" dirty="0"/>
          </a:p>
        </p:txBody>
      </p:sp>
      <p:sp>
        <p:nvSpPr>
          <p:cNvPr id="78" name="テキスト ボックス 77"/>
          <p:cNvSpPr txBox="1"/>
          <p:nvPr/>
        </p:nvSpPr>
        <p:spPr>
          <a:xfrm>
            <a:off x="1769665" y="4087569"/>
            <a:ext cx="635110" cy="307777"/>
          </a:xfrm>
          <a:prstGeom prst="rect">
            <a:avLst/>
          </a:prstGeom>
          <a:noFill/>
        </p:spPr>
        <p:txBody>
          <a:bodyPr wrap="none" rtlCol="0">
            <a:spAutoFit/>
          </a:bodyPr>
          <a:lstStyle/>
          <a:p>
            <a:r>
              <a:rPr lang="ja-JP" altLang="en-US" sz="1400" dirty="0" smtClean="0"/>
              <a:t>機能</a:t>
            </a:r>
            <a:r>
              <a:rPr lang="en-US" altLang="ja-JP" sz="1400" dirty="0" smtClean="0"/>
              <a:t>2</a:t>
            </a:r>
            <a:endParaRPr kumimoji="1" lang="ja-JP" altLang="en-US" sz="1400" dirty="0"/>
          </a:p>
        </p:txBody>
      </p:sp>
      <p:sp>
        <p:nvSpPr>
          <p:cNvPr id="79" name="テキスト ボックス 78"/>
          <p:cNvSpPr txBox="1"/>
          <p:nvPr/>
        </p:nvSpPr>
        <p:spPr>
          <a:xfrm>
            <a:off x="2759271" y="2824376"/>
            <a:ext cx="635110" cy="307777"/>
          </a:xfrm>
          <a:prstGeom prst="rect">
            <a:avLst/>
          </a:prstGeom>
          <a:noFill/>
        </p:spPr>
        <p:txBody>
          <a:bodyPr wrap="none" rtlCol="0">
            <a:spAutoFit/>
          </a:bodyPr>
          <a:lstStyle/>
          <a:p>
            <a:r>
              <a:rPr lang="ja-JP" altLang="en-US" sz="1400" dirty="0" smtClean="0"/>
              <a:t>機能</a:t>
            </a:r>
            <a:r>
              <a:rPr lang="en-US" altLang="ja-JP" sz="1400" dirty="0" smtClean="0"/>
              <a:t>3</a:t>
            </a:r>
            <a:endParaRPr kumimoji="1" lang="ja-JP" altLang="en-US" sz="1400" dirty="0"/>
          </a:p>
        </p:txBody>
      </p:sp>
      <p:sp>
        <p:nvSpPr>
          <p:cNvPr id="80" name="テキスト ボックス 79"/>
          <p:cNvSpPr txBox="1"/>
          <p:nvPr/>
        </p:nvSpPr>
        <p:spPr>
          <a:xfrm>
            <a:off x="5945848" y="2830640"/>
            <a:ext cx="635110" cy="307777"/>
          </a:xfrm>
          <a:prstGeom prst="rect">
            <a:avLst/>
          </a:prstGeom>
          <a:noFill/>
        </p:spPr>
        <p:txBody>
          <a:bodyPr wrap="none" rtlCol="0">
            <a:spAutoFit/>
          </a:bodyPr>
          <a:lstStyle/>
          <a:p>
            <a:r>
              <a:rPr lang="ja-JP" altLang="en-US" sz="1400" dirty="0" smtClean="0"/>
              <a:t>機能</a:t>
            </a:r>
            <a:r>
              <a:rPr lang="en-US" altLang="ja-JP" sz="1400" dirty="0" smtClean="0"/>
              <a:t>4</a:t>
            </a:r>
            <a:endParaRPr kumimoji="1" lang="ja-JP" altLang="en-US" sz="1400" dirty="0"/>
          </a:p>
        </p:txBody>
      </p:sp>
      <p:sp>
        <p:nvSpPr>
          <p:cNvPr id="81" name="テキスト ボックス 80"/>
          <p:cNvSpPr txBox="1"/>
          <p:nvPr/>
        </p:nvSpPr>
        <p:spPr>
          <a:xfrm>
            <a:off x="5799816" y="5209185"/>
            <a:ext cx="635110" cy="307777"/>
          </a:xfrm>
          <a:prstGeom prst="rect">
            <a:avLst/>
          </a:prstGeom>
          <a:noFill/>
        </p:spPr>
        <p:txBody>
          <a:bodyPr wrap="none" rtlCol="0">
            <a:spAutoFit/>
          </a:bodyPr>
          <a:lstStyle/>
          <a:p>
            <a:r>
              <a:rPr lang="ja-JP" altLang="en-US" sz="1400" dirty="0" smtClean="0"/>
              <a:t>機能</a:t>
            </a:r>
            <a:r>
              <a:rPr lang="en-US" altLang="ja-JP" sz="1400" dirty="0" smtClean="0"/>
              <a:t>5</a:t>
            </a:r>
            <a:endParaRPr kumimoji="1" lang="ja-JP" altLang="en-US" sz="1400" dirty="0"/>
          </a:p>
        </p:txBody>
      </p:sp>
      <p:sp>
        <p:nvSpPr>
          <p:cNvPr id="83" name="フローチャート: データ 82"/>
          <p:cNvSpPr/>
          <p:nvPr/>
        </p:nvSpPr>
        <p:spPr>
          <a:xfrm>
            <a:off x="2629647" y="5436022"/>
            <a:ext cx="2658114" cy="431897"/>
          </a:xfrm>
          <a:prstGeom prst="flowChartInputOutput">
            <a:avLst/>
          </a:prstGeom>
          <a:no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400" dirty="0"/>
          </a:p>
        </p:txBody>
      </p:sp>
      <p:sp>
        <p:nvSpPr>
          <p:cNvPr id="84" name="テキスト ボックス 83"/>
          <p:cNvSpPr txBox="1"/>
          <p:nvPr/>
        </p:nvSpPr>
        <p:spPr>
          <a:xfrm>
            <a:off x="2910125" y="5414349"/>
            <a:ext cx="2175596" cy="523220"/>
          </a:xfrm>
          <a:prstGeom prst="rect">
            <a:avLst/>
          </a:prstGeom>
          <a:noFill/>
        </p:spPr>
        <p:txBody>
          <a:bodyPr wrap="none" rtlCol="0">
            <a:spAutoFit/>
          </a:bodyPr>
          <a:lstStyle/>
          <a:p>
            <a:pPr algn="ctr"/>
            <a:r>
              <a:rPr kumimoji="1" lang="ja-JP" altLang="en-US" sz="1400" dirty="0" smtClean="0"/>
              <a:t>メソッド抽出が行われた</a:t>
            </a:r>
            <a:endParaRPr kumimoji="1" lang="en-US" altLang="ja-JP" sz="1400" dirty="0" smtClean="0"/>
          </a:p>
          <a:p>
            <a:pPr algn="ctr"/>
            <a:r>
              <a:rPr kumimoji="1" lang="ja-JP" altLang="en-US" sz="1400" dirty="0" smtClean="0"/>
              <a:t>コード片のコードクローン　</a:t>
            </a:r>
            <a:endParaRPr kumimoji="1" lang="ja-JP" altLang="en-US" sz="1400" dirty="0"/>
          </a:p>
        </p:txBody>
      </p:sp>
    </p:spTree>
    <p:extLst>
      <p:ext uri="{BB962C8B-B14F-4D97-AF65-F5344CB8AC3E}">
        <p14:creationId xmlns:p14="http://schemas.microsoft.com/office/powerpoint/2010/main" val="21972088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74638"/>
            <a:ext cx="9144000" cy="1143000"/>
          </a:xfrm>
        </p:spPr>
        <p:txBody>
          <a:bodyPr/>
          <a:lstStyle/>
          <a:p>
            <a:r>
              <a:rPr kumimoji="1" lang="ja-JP" altLang="en-US" sz="4000" smtClean="0"/>
              <a:t>機能</a:t>
            </a:r>
            <a:r>
              <a:rPr kumimoji="1" lang="en-US" altLang="ja-JP" sz="4000" smtClean="0"/>
              <a:t>1</a:t>
            </a:r>
            <a:br>
              <a:rPr kumimoji="1" lang="en-US" altLang="ja-JP" sz="4000" smtClean="0"/>
            </a:br>
            <a:r>
              <a:rPr kumimoji="1" lang="ja-JP" altLang="en-US" sz="4000" smtClean="0"/>
              <a:t>コードクローン検出</a:t>
            </a:r>
            <a:endParaRPr kumimoji="1" lang="ja-JP" altLang="en-US" sz="3200" dirty="0"/>
          </a:p>
        </p:txBody>
      </p:sp>
      <p:sp>
        <p:nvSpPr>
          <p:cNvPr id="3" name="コンテンツ プレースホルダー 2"/>
          <p:cNvSpPr>
            <a:spLocks noGrp="1"/>
          </p:cNvSpPr>
          <p:nvPr>
            <p:ph idx="1"/>
          </p:nvPr>
        </p:nvSpPr>
        <p:spPr>
          <a:xfrm>
            <a:off x="237154" y="1491866"/>
            <a:ext cx="8767949" cy="4525963"/>
          </a:xfrm>
        </p:spPr>
        <p:txBody>
          <a:bodyPr/>
          <a:lstStyle/>
          <a:p>
            <a:r>
              <a:rPr lang="ja-JP" altLang="en-US" sz="2600" dirty="0" smtClean="0"/>
              <a:t>トークン単位のコードクローン検出ツール</a:t>
            </a:r>
            <a:r>
              <a:rPr lang="en-US" altLang="ja-JP" sz="2600" dirty="0" err="1" smtClean="0"/>
              <a:t>CCFinderX</a:t>
            </a:r>
            <a:r>
              <a:rPr lang="en-US" altLang="ja-JP" sz="2600" dirty="0" smtClean="0"/>
              <a:t>[2]</a:t>
            </a:r>
          </a:p>
          <a:p>
            <a:r>
              <a:rPr kumimoji="1" lang="ja-JP" altLang="en-US" sz="2600" dirty="0" smtClean="0"/>
              <a:t>タイプ</a:t>
            </a:r>
            <a:r>
              <a:rPr kumimoji="1" lang="en-US" altLang="ja-JP" sz="2600" dirty="0" smtClean="0"/>
              <a:t>1(</a:t>
            </a:r>
            <a:r>
              <a:rPr kumimoji="1" lang="ja-JP" altLang="en-US" sz="2600" dirty="0" smtClean="0"/>
              <a:t>完全に一致</a:t>
            </a:r>
            <a:r>
              <a:rPr kumimoji="1" lang="en-US" altLang="ja-JP" sz="2600" dirty="0" smtClean="0"/>
              <a:t>)</a:t>
            </a:r>
            <a:r>
              <a:rPr kumimoji="1" lang="ja-JP" altLang="en-US" sz="2600" dirty="0" err="1" smtClean="0"/>
              <a:t>，</a:t>
            </a:r>
            <a:r>
              <a:rPr kumimoji="1" lang="ja-JP" altLang="en-US" sz="2600" dirty="0" smtClean="0"/>
              <a:t>タイプ</a:t>
            </a:r>
            <a:r>
              <a:rPr kumimoji="1" lang="en-US" altLang="ja-JP" sz="2600" dirty="0" smtClean="0"/>
              <a:t>2(</a:t>
            </a:r>
            <a:r>
              <a:rPr kumimoji="1" lang="ja-JP" altLang="en-US" sz="2600" dirty="0" smtClean="0"/>
              <a:t>変数名等の違いを許容</a:t>
            </a:r>
            <a:r>
              <a:rPr kumimoji="1" lang="en-US" altLang="ja-JP" sz="2600" dirty="0" smtClean="0"/>
              <a:t>)</a:t>
            </a:r>
            <a:r>
              <a:rPr kumimoji="1" lang="ja-JP" altLang="en-US" sz="2600" dirty="0" smtClean="0"/>
              <a:t>のコードクローンを高速に検出することができる．</a:t>
            </a:r>
            <a:endParaRPr lang="en-US" altLang="ja-JP" sz="2600" dirty="0" smtClean="0"/>
          </a:p>
          <a:p>
            <a:r>
              <a:rPr lang="ja-JP" altLang="en-US" sz="2600" dirty="0" smtClean="0"/>
              <a:t>モニタリング開始時に実行し，その後は定期的に実行する．</a:t>
            </a:r>
            <a:endParaRPr lang="en-US" altLang="ja-JP" sz="2600" dirty="0" smtClean="0"/>
          </a:p>
          <a:p>
            <a:pPr marL="0" indent="0">
              <a:buNone/>
            </a:pPr>
            <a:endParaRPr lang="en-US" altLang="ja-JP" sz="2800" dirty="0" smtClean="0"/>
          </a:p>
          <a:p>
            <a:endParaRPr kumimoji="1" lang="en-US" altLang="ja-JP" sz="2800" dirty="0"/>
          </a:p>
          <a:p>
            <a:pPr marL="0" indent="0">
              <a:buNone/>
            </a:pPr>
            <a:endParaRPr kumimoji="1" lang="ja-JP" altLang="en-US" sz="2800" dirty="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11</a:t>
            </a:fld>
            <a:endParaRPr lang="en-US" altLang="ja-JP"/>
          </a:p>
        </p:txBody>
      </p:sp>
      <p:sp>
        <p:nvSpPr>
          <p:cNvPr id="5" name="テキスト ボックス 4"/>
          <p:cNvSpPr txBox="1"/>
          <p:nvPr/>
        </p:nvSpPr>
        <p:spPr>
          <a:xfrm>
            <a:off x="237155" y="6092058"/>
            <a:ext cx="8139200" cy="722258"/>
          </a:xfrm>
          <a:prstGeom prst="rect">
            <a:avLst/>
          </a:prstGeom>
          <a:solidFill>
            <a:srgbClr val="FFFFCC"/>
          </a:solidFill>
          <a:ln w="12700"/>
        </p:spPr>
        <p:style>
          <a:lnRef idx="2">
            <a:schemeClr val="dk1"/>
          </a:lnRef>
          <a:fillRef idx="1">
            <a:schemeClr val="lt1"/>
          </a:fillRef>
          <a:effectRef idx="0">
            <a:schemeClr val="dk1"/>
          </a:effectRef>
          <a:fontRef idx="minor">
            <a:schemeClr val="dk1"/>
          </a:fontRef>
        </p:style>
        <p:txBody>
          <a:bodyPr wrap="square" rtlCol="0">
            <a:noAutofit/>
          </a:bodyPr>
          <a:lstStyle/>
          <a:p>
            <a:r>
              <a:rPr lang="en-US" altLang="ja-JP" sz="1400" dirty="0" smtClean="0"/>
              <a:t>[2]Toshihiro </a:t>
            </a:r>
            <a:r>
              <a:rPr lang="en-US" altLang="ja-JP" sz="1400" dirty="0" err="1" smtClean="0"/>
              <a:t>Kamiya</a:t>
            </a:r>
            <a:r>
              <a:rPr lang="en-US" altLang="ja-JP" sz="1400" dirty="0" smtClean="0"/>
              <a:t>, Shinji </a:t>
            </a:r>
            <a:r>
              <a:rPr lang="en-US" altLang="ja-JP" sz="1400" dirty="0" err="1" smtClean="0"/>
              <a:t>Kusumoto</a:t>
            </a:r>
            <a:r>
              <a:rPr lang="en-US" altLang="ja-JP" sz="1400" dirty="0" smtClean="0"/>
              <a:t>, and </a:t>
            </a:r>
            <a:r>
              <a:rPr lang="en-US" altLang="ja-JP" sz="1400" dirty="0" err="1" smtClean="0"/>
              <a:t>Katsuro</a:t>
            </a:r>
            <a:r>
              <a:rPr lang="en-US" altLang="ja-JP" sz="1400" dirty="0" smtClean="0"/>
              <a:t> Inoue. </a:t>
            </a:r>
            <a:r>
              <a:rPr lang="en-US" altLang="ja-JP" sz="1400" dirty="0" err="1" smtClean="0"/>
              <a:t>CCFinder</a:t>
            </a:r>
            <a:r>
              <a:rPr lang="en-US" altLang="ja-JP" sz="1400" dirty="0" smtClean="0"/>
              <a:t>: a multilinguistic token-based code clone detection system for large scale source code. IEEE </a:t>
            </a:r>
            <a:r>
              <a:rPr lang="en-US" altLang="ja-JP" sz="1400" dirty="0" err="1" smtClean="0"/>
              <a:t>Trans.Softw</a:t>
            </a:r>
            <a:r>
              <a:rPr lang="en-US" altLang="ja-JP" sz="1400" dirty="0" smtClean="0"/>
              <a:t>. Eng., Vol.28, No.7, pp. 654-670, 2002.</a:t>
            </a:r>
            <a:endParaRPr kumimoji="1" lang="ja-JP" altLang="en-US" sz="1400" dirty="0"/>
          </a:p>
        </p:txBody>
      </p:sp>
      <p:sp>
        <p:nvSpPr>
          <p:cNvPr id="7" name="1 つの角を切り取った四角形 6"/>
          <p:cNvSpPr/>
          <p:nvPr/>
        </p:nvSpPr>
        <p:spPr>
          <a:xfrm>
            <a:off x="98821" y="3553427"/>
            <a:ext cx="3036711" cy="2447349"/>
          </a:xfrm>
          <a:prstGeom prst="snip1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altLang="ja-JP" dirty="0"/>
              <a:t>p</a:t>
            </a:r>
            <a:r>
              <a:rPr kumimoji="1" lang="en-US" altLang="ja-JP" dirty="0" smtClean="0"/>
              <a:t>ublic </a:t>
            </a:r>
            <a:r>
              <a:rPr kumimoji="1" lang="en-US" altLang="ja-JP" dirty="0" err="1" smtClean="0">
                <a:solidFill>
                  <a:srgbClr val="0070C0"/>
                </a:solidFill>
              </a:rPr>
              <a:t>int</a:t>
            </a:r>
            <a:r>
              <a:rPr kumimoji="1" lang="en-US" altLang="ja-JP" dirty="0" smtClean="0"/>
              <a:t> add(</a:t>
            </a:r>
            <a:r>
              <a:rPr kumimoji="1" lang="en-US" altLang="ja-JP" dirty="0" err="1" smtClean="0">
                <a:solidFill>
                  <a:srgbClr val="0070C0"/>
                </a:solidFill>
              </a:rPr>
              <a:t>int</a:t>
            </a:r>
            <a:r>
              <a:rPr kumimoji="1" lang="en-US" altLang="ja-JP" dirty="0" smtClean="0"/>
              <a:t> a, </a:t>
            </a:r>
            <a:r>
              <a:rPr kumimoji="1" lang="en-US" altLang="ja-JP" dirty="0" err="1" smtClean="0">
                <a:solidFill>
                  <a:srgbClr val="0070C0"/>
                </a:solidFill>
              </a:rPr>
              <a:t>int</a:t>
            </a:r>
            <a:r>
              <a:rPr kumimoji="1" lang="en-US" altLang="ja-JP" dirty="0" smtClean="0"/>
              <a:t> b){</a:t>
            </a:r>
          </a:p>
          <a:p>
            <a:r>
              <a:rPr lang="en-US" altLang="ja-JP" dirty="0" smtClean="0"/>
              <a:t>   </a:t>
            </a:r>
            <a:r>
              <a:rPr lang="en-US" altLang="ja-JP" dirty="0" err="1" smtClean="0">
                <a:solidFill>
                  <a:srgbClr val="0070C0"/>
                </a:solidFill>
              </a:rPr>
              <a:t>int</a:t>
            </a:r>
            <a:r>
              <a:rPr lang="en-US" altLang="ja-JP" dirty="0" smtClean="0">
                <a:solidFill>
                  <a:srgbClr val="0070C0"/>
                </a:solidFill>
              </a:rPr>
              <a:t> </a:t>
            </a:r>
            <a:r>
              <a:rPr lang="en-US" altLang="ja-JP" dirty="0" err="1" smtClean="0">
                <a:solidFill>
                  <a:srgbClr val="0070C0"/>
                </a:solidFill>
              </a:rPr>
              <a:t>ans</a:t>
            </a:r>
            <a:r>
              <a:rPr lang="en-US" altLang="ja-JP" dirty="0" smtClean="0"/>
              <a:t>;</a:t>
            </a:r>
          </a:p>
          <a:p>
            <a:r>
              <a:rPr lang="en-US" altLang="ja-JP" dirty="0"/>
              <a:t> </a:t>
            </a:r>
            <a:r>
              <a:rPr lang="en-US" altLang="ja-JP" dirty="0" smtClean="0"/>
              <a:t>  </a:t>
            </a:r>
            <a:r>
              <a:rPr lang="en-US" altLang="ja-JP" dirty="0" err="1" smtClean="0">
                <a:solidFill>
                  <a:srgbClr val="0070C0"/>
                </a:solidFill>
              </a:rPr>
              <a:t>ans</a:t>
            </a:r>
            <a:r>
              <a:rPr lang="en-US" altLang="ja-JP" dirty="0" smtClean="0"/>
              <a:t> = a + b;</a:t>
            </a:r>
          </a:p>
          <a:p>
            <a:r>
              <a:rPr lang="en-US" altLang="ja-JP" dirty="0"/>
              <a:t> </a:t>
            </a:r>
            <a:r>
              <a:rPr lang="en-US" altLang="ja-JP" dirty="0" smtClean="0"/>
              <a:t>  </a:t>
            </a:r>
            <a:r>
              <a:rPr lang="en-US" altLang="ja-JP" dirty="0" err="1" smtClean="0"/>
              <a:t>Sysem.out.println</a:t>
            </a:r>
            <a:r>
              <a:rPr lang="en-US" altLang="ja-JP" dirty="0" smtClean="0"/>
              <a:t>(</a:t>
            </a:r>
            <a:r>
              <a:rPr lang="en-US" altLang="ja-JP" dirty="0" err="1" smtClean="0">
                <a:solidFill>
                  <a:srgbClr val="0070C0"/>
                </a:solidFill>
              </a:rPr>
              <a:t>ans</a:t>
            </a:r>
            <a:r>
              <a:rPr lang="en-US" altLang="ja-JP" dirty="0" smtClean="0"/>
              <a:t>);</a:t>
            </a:r>
          </a:p>
          <a:p>
            <a:endParaRPr lang="en-US" altLang="ja-JP" dirty="0"/>
          </a:p>
          <a:p>
            <a:r>
              <a:rPr lang="en-US" altLang="ja-JP" dirty="0" smtClean="0"/>
              <a:t>   return </a:t>
            </a:r>
            <a:r>
              <a:rPr lang="en-US" altLang="ja-JP" dirty="0" err="1" smtClean="0">
                <a:solidFill>
                  <a:srgbClr val="0070C0"/>
                </a:solidFill>
              </a:rPr>
              <a:t>ans</a:t>
            </a:r>
            <a:r>
              <a:rPr lang="en-US" altLang="ja-JP" dirty="0" smtClean="0"/>
              <a:t>;</a:t>
            </a:r>
          </a:p>
          <a:p>
            <a:endParaRPr lang="en-US" altLang="ja-JP" dirty="0"/>
          </a:p>
          <a:p>
            <a:r>
              <a:rPr lang="en-US" altLang="ja-JP" dirty="0" smtClean="0"/>
              <a:t>}</a:t>
            </a:r>
            <a:endParaRPr kumimoji="1" lang="ja-JP" altLang="en-US" dirty="0"/>
          </a:p>
        </p:txBody>
      </p:sp>
      <p:sp>
        <p:nvSpPr>
          <p:cNvPr id="10" name="1 つの角を切り取った四角形 9"/>
          <p:cNvSpPr/>
          <p:nvPr/>
        </p:nvSpPr>
        <p:spPr>
          <a:xfrm>
            <a:off x="4797777" y="3553426"/>
            <a:ext cx="4312356" cy="2449731"/>
          </a:xfrm>
          <a:prstGeom prst="snip1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altLang="ja-JP" dirty="0"/>
              <a:t>p</a:t>
            </a:r>
            <a:r>
              <a:rPr kumimoji="1" lang="en-US" altLang="ja-JP" dirty="0" smtClean="0"/>
              <a:t>ublic </a:t>
            </a:r>
            <a:r>
              <a:rPr lang="en-US" altLang="ja-JP" dirty="0" smtClean="0">
                <a:solidFill>
                  <a:srgbClr val="FF0000"/>
                </a:solidFill>
              </a:rPr>
              <a:t>double</a:t>
            </a:r>
            <a:r>
              <a:rPr kumimoji="1" lang="en-US" altLang="ja-JP" dirty="0" smtClean="0"/>
              <a:t> add(</a:t>
            </a:r>
            <a:r>
              <a:rPr lang="en-US" altLang="ja-JP" dirty="0" smtClean="0">
                <a:solidFill>
                  <a:srgbClr val="FF0000"/>
                </a:solidFill>
              </a:rPr>
              <a:t>double</a:t>
            </a:r>
            <a:r>
              <a:rPr kumimoji="1" lang="en-US" altLang="ja-JP" dirty="0" smtClean="0"/>
              <a:t> a, </a:t>
            </a:r>
            <a:r>
              <a:rPr lang="en-US" altLang="ja-JP" dirty="0" smtClean="0">
                <a:solidFill>
                  <a:srgbClr val="FF0000"/>
                </a:solidFill>
              </a:rPr>
              <a:t>double</a:t>
            </a:r>
            <a:r>
              <a:rPr kumimoji="1" lang="en-US" altLang="ja-JP" dirty="0" smtClean="0"/>
              <a:t> b){</a:t>
            </a:r>
          </a:p>
          <a:p>
            <a:r>
              <a:rPr lang="en-US" altLang="ja-JP" dirty="0" smtClean="0"/>
              <a:t>   </a:t>
            </a:r>
            <a:r>
              <a:rPr lang="en-US" altLang="ja-JP" dirty="0" smtClean="0">
                <a:solidFill>
                  <a:srgbClr val="FF0000"/>
                </a:solidFill>
              </a:rPr>
              <a:t>double</a:t>
            </a:r>
            <a:r>
              <a:rPr lang="en-US" altLang="ja-JP" dirty="0" smtClean="0"/>
              <a:t> </a:t>
            </a:r>
            <a:r>
              <a:rPr lang="en-US" altLang="ja-JP" dirty="0" smtClean="0">
                <a:solidFill>
                  <a:srgbClr val="FF0000"/>
                </a:solidFill>
              </a:rPr>
              <a:t>answer</a:t>
            </a:r>
            <a:r>
              <a:rPr lang="en-US" altLang="ja-JP" dirty="0" smtClean="0"/>
              <a:t>;</a:t>
            </a:r>
          </a:p>
          <a:p>
            <a:r>
              <a:rPr lang="en-US" altLang="ja-JP" dirty="0"/>
              <a:t> </a:t>
            </a:r>
            <a:r>
              <a:rPr lang="en-US" altLang="ja-JP" dirty="0" smtClean="0"/>
              <a:t>  </a:t>
            </a:r>
            <a:r>
              <a:rPr lang="en-US" altLang="ja-JP" dirty="0" smtClean="0">
                <a:solidFill>
                  <a:srgbClr val="FF0000"/>
                </a:solidFill>
              </a:rPr>
              <a:t>answer</a:t>
            </a:r>
            <a:r>
              <a:rPr lang="en-US" altLang="ja-JP" dirty="0" smtClean="0"/>
              <a:t> = a + b;</a:t>
            </a:r>
          </a:p>
          <a:p>
            <a:r>
              <a:rPr lang="en-US" altLang="ja-JP" dirty="0"/>
              <a:t> </a:t>
            </a:r>
            <a:r>
              <a:rPr lang="en-US" altLang="ja-JP" dirty="0" smtClean="0"/>
              <a:t>  </a:t>
            </a:r>
            <a:r>
              <a:rPr lang="en-US" altLang="ja-JP" dirty="0" err="1" smtClean="0"/>
              <a:t>Sysem.out.println</a:t>
            </a:r>
            <a:r>
              <a:rPr lang="en-US" altLang="ja-JP" dirty="0" smtClean="0"/>
              <a:t>(</a:t>
            </a:r>
            <a:r>
              <a:rPr lang="en-US" altLang="ja-JP" dirty="0" smtClean="0">
                <a:solidFill>
                  <a:srgbClr val="FF0000"/>
                </a:solidFill>
              </a:rPr>
              <a:t>answer</a:t>
            </a:r>
            <a:r>
              <a:rPr lang="en-US" altLang="ja-JP" dirty="0" smtClean="0"/>
              <a:t>);</a:t>
            </a:r>
          </a:p>
          <a:p>
            <a:endParaRPr lang="en-US" altLang="ja-JP" dirty="0"/>
          </a:p>
          <a:p>
            <a:r>
              <a:rPr lang="en-US" altLang="ja-JP" dirty="0" smtClean="0"/>
              <a:t>   return </a:t>
            </a:r>
            <a:r>
              <a:rPr lang="en-US" altLang="ja-JP" dirty="0" smtClean="0">
                <a:solidFill>
                  <a:srgbClr val="FF0000"/>
                </a:solidFill>
              </a:rPr>
              <a:t>answer</a:t>
            </a:r>
            <a:r>
              <a:rPr lang="en-US" altLang="ja-JP" dirty="0" smtClean="0"/>
              <a:t>;</a:t>
            </a:r>
          </a:p>
          <a:p>
            <a:endParaRPr lang="en-US" altLang="ja-JP" dirty="0"/>
          </a:p>
          <a:p>
            <a:r>
              <a:rPr lang="en-US" altLang="ja-JP" dirty="0" smtClean="0"/>
              <a:t>}</a:t>
            </a:r>
            <a:endParaRPr kumimoji="1" lang="ja-JP" altLang="en-US" dirty="0"/>
          </a:p>
        </p:txBody>
      </p:sp>
      <p:cxnSp>
        <p:nvCxnSpPr>
          <p:cNvPr id="12" name="直線矢印コネクタ 11"/>
          <p:cNvCxnSpPr>
            <a:stCxn id="7" idx="0"/>
            <a:endCxn id="10" idx="2"/>
          </p:cNvCxnSpPr>
          <p:nvPr/>
        </p:nvCxnSpPr>
        <p:spPr>
          <a:xfrm>
            <a:off x="3135532" y="4777102"/>
            <a:ext cx="1662245" cy="119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13" name="角丸四角形 12"/>
          <p:cNvSpPr/>
          <p:nvPr/>
        </p:nvSpPr>
        <p:spPr>
          <a:xfrm>
            <a:off x="3199010" y="3871044"/>
            <a:ext cx="1535288" cy="69991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b="1" dirty="0" smtClean="0"/>
              <a:t>タイプ</a:t>
            </a:r>
            <a:r>
              <a:rPr lang="en-US" altLang="ja-JP" b="1" dirty="0" smtClean="0"/>
              <a:t>2</a:t>
            </a:r>
            <a:r>
              <a:rPr lang="ja-JP" altLang="en-US" b="1" dirty="0" smtClean="0"/>
              <a:t>の</a:t>
            </a:r>
            <a:endParaRPr lang="en-US" altLang="ja-JP" b="1" dirty="0" smtClean="0"/>
          </a:p>
          <a:p>
            <a:pPr algn="ctr"/>
            <a:r>
              <a:rPr kumimoji="1" lang="ja-JP" altLang="en-US" b="1" dirty="0"/>
              <a:t>クローン</a:t>
            </a:r>
          </a:p>
        </p:txBody>
      </p:sp>
    </p:spTree>
    <p:extLst>
      <p:ext uri="{BB962C8B-B14F-4D97-AF65-F5344CB8AC3E}">
        <p14:creationId xmlns:p14="http://schemas.microsoft.com/office/powerpoint/2010/main" val="25397437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4000" dirty="0"/>
              <a:t>Eclipse Plugin</a:t>
            </a:r>
            <a:r>
              <a:rPr lang="ja-JP" altLang="en-US" sz="4000" dirty="0"/>
              <a:t>による集約支援環境</a:t>
            </a:r>
            <a:endParaRPr kumimoji="1" lang="ja-JP" altLang="en-US" sz="4000" dirty="0"/>
          </a:p>
        </p:txBody>
      </p:sp>
      <p:sp>
        <p:nvSpPr>
          <p:cNvPr id="3" name="コンテンツ プレースホルダー 2"/>
          <p:cNvSpPr>
            <a:spLocks noGrp="1"/>
          </p:cNvSpPr>
          <p:nvPr>
            <p:ph idx="1"/>
          </p:nvPr>
        </p:nvSpPr>
        <p:spPr>
          <a:xfrm>
            <a:off x="146844" y="1600200"/>
            <a:ext cx="8839200" cy="4525963"/>
          </a:xfrm>
        </p:spPr>
        <p:txBody>
          <a:bodyPr/>
          <a:lstStyle/>
          <a:p>
            <a:pPr marL="0" indent="0">
              <a:buNone/>
            </a:pPr>
            <a:r>
              <a:rPr lang="ja-JP" altLang="en-US" sz="2600" dirty="0"/>
              <a:t>開発作業をモニタリングし，メソッド抽出の集約パターンを見</a:t>
            </a:r>
            <a:r>
              <a:rPr lang="ja-JP" altLang="en-US" sz="2600" dirty="0" err="1"/>
              <a:t>つ</a:t>
            </a:r>
            <a:r>
              <a:rPr lang="ja-JP" altLang="en-US" sz="2600" dirty="0"/>
              <a:t>　け，そのコードクローンの同時集約の支援環境を構築する．</a:t>
            </a:r>
            <a:endParaRPr lang="en-US" altLang="ja-JP" sz="2600" dirty="0"/>
          </a:p>
          <a:p>
            <a:pPr marL="0" indent="0">
              <a:buNone/>
            </a:pPr>
            <a:endParaRPr lang="en-US" altLang="ja-JP" sz="2600" dirty="0"/>
          </a:p>
          <a:p>
            <a:endParaRPr kumimoji="1" lang="ja-JP" altLang="en-US" sz="2800" dirty="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12</a:t>
            </a:fld>
            <a:endParaRPr lang="en-US" altLang="ja-JP"/>
          </a:p>
        </p:txBody>
      </p:sp>
      <p:sp>
        <p:nvSpPr>
          <p:cNvPr id="44" name="テキスト ボックス 43"/>
          <p:cNvSpPr txBox="1"/>
          <p:nvPr/>
        </p:nvSpPr>
        <p:spPr>
          <a:xfrm>
            <a:off x="672921" y="4942514"/>
            <a:ext cx="805029" cy="338554"/>
          </a:xfrm>
          <a:prstGeom prst="rect">
            <a:avLst/>
          </a:prstGeom>
          <a:noFill/>
        </p:spPr>
        <p:txBody>
          <a:bodyPr wrap="none" rtlCol="0">
            <a:spAutoFit/>
          </a:bodyPr>
          <a:lstStyle/>
          <a:p>
            <a:r>
              <a:rPr kumimoji="1" lang="ja-JP" altLang="en-US" sz="1600" b="1" dirty="0" smtClean="0"/>
              <a:t>開発者</a:t>
            </a:r>
            <a:endParaRPr kumimoji="1" lang="ja-JP" altLang="en-US" sz="1600" b="1" dirty="0"/>
          </a:p>
        </p:txBody>
      </p:sp>
      <p:sp>
        <p:nvSpPr>
          <p:cNvPr id="45" name="角丸四角形 44"/>
          <p:cNvSpPr/>
          <p:nvPr/>
        </p:nvSpPr>
        <p:spPr>
          <a:xfrm>
            <a:off x="1705667" y="2749774"/>
            <a:ext cx="6381829" cy="355895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pic>
        <p:nvPicPr>
          <p:cNvPr id="46" name="図 45"/>
          <p:cNvPicPr>
            <a:picLocks noChangeAspect="1"/>
          </p:cNvPicPr>
          <p:nvPr/>
        </p:nvPicPr>
        <p:blipFill>
          <a:blip r:embed="rId3"/>
          <a:stretch>
            <a:fillRect/>
          </a:stretch>
        </p:blipFill>
        <p:spPr>
          <a:xfrm>
            <a:off x="3110094" y="4180167"/>
            <a:ext cx="580016" cy="698164"/>
          </a:xfrm>
          <a:prstGeom prst="rect">
            <a:avLst/>
          </a:prstGeom>
        </p:spPr>
      </p:pic>
      <p:sp>
        <p:nvSpPr>
          <p:cNvPr id="47" name="テキスト ボックス 46"/>
          <p:cNvSpPr txBox="1"/>
          <p:nvPr/>
        </p:nvSpPr>
        <p:spPr>
          <a:xfrm>
            <a:off x="3013618" y="4945996"/>
            <a:ext cx="772969" cy="307777"/>
          </a:xfrm>
          <a:prstGeom prst="rect">
            <a:avLst/>
          </a:prstGeom>
          <a:noFill/>
        </p:spPr>
        <p:txBody>
          <a:bodyPr wrap="none" rtlCol="0">
            <a:spAutoFit/>
          </a:bodyPr>
          <a:lstStyle/>
          <a:p>
            <a:r>
              <a:rPr kumimoji="1" lang="ja-JP" altLang="en-US" sz="1400" dirty="0" smtClean="0"/>
              <a:t>エディタ</a:t>
            </a:r>
            <a:endParaRPr kumimoji="1" lang="ja-JP" altLang="en-US" dirty="0"/>
          </a:p>
        </p:txBody>
      </p:sp>
      <p:sp>
        <p:nvSpPr>
          <p:cNvPr id="48" name="フローチャート: データ 47"/>
          <p:cNvSpPr/>
          <p:nvPr/>
        </p:nvSpPr>
        <p:spPr>
          <a:xfrm>
            <a:off x="5345816" y="4317363"/>
            <a:ext cx="1172406" cy="431897"/>
          </a:xfrm>
          <a:prstGeom prst="flowChartInputOutput">
            <a:avLst/>
          </a:prstGeom>
          <a:no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400" dirty="0"/>
          </a:p>
        </p:txBody>
      </p:sp>
      <p:sp>
        <p:nvSpPr>
          <p:cNvPr id="49" name="テキスト ボックス 48"/>
          <p:cNvSpPr txBox="1"/>
          <p:nvPr/>
        </p:nvSpPr>
        <p:spPr>
          <a:xfrm>
            <a:off x="5494443" y="4271701"/>
            <a:ext cx="902811" cy="523220"/>
          </a:xfrm>
          <a:prstGeom prst="rect">
            <a:avLst/>
          </a:prstGeom>
          <a:noFill/>
        </p:spPr>
        <p:txBody>
          <a:bodyPr wrap="none" rtlCol="0">
            <a:spAutoFit/>
          </a:bodyPr>
          <a:lstStyle/>
          <a:p>
            <a:pPr algn="ctr"/>
            <a:r>
              <a:rPr lang="en-US" altLang="ja-JP" sz="1400" dirty="0" err="1" smtClean="0"/>
              <a:t>CCFinder</a:t>
            </a:r>
            <a:endParaRPr kumimoji="1" lang="en-US" altLang="ja-JP" sz="1400" dirty="0" smtClean="0"/>
          </a:p>
          <a:p>
            <a:pPr algn="ctr"/>
            <a:r>
              <a:rPr kumimoji="1" lang="ja-JP" altLang="en-US" sz="1400" dirty="0" smtClean="0"/>
              <a:t>検出結果</a:t>
            </a:r>
            <a:endParaRPr kumimoji="1" lang="ja-JP" altLang="en-US" sz="1400" dirty="0"/>
          </a:p>
        </p:txBody>
      </p:sp>
      <p:sp>
        <p:nvSpPr>
          <p:cNvPr id="50" name="フローチャート: 磁気ディスク 49"/>
          <p:cNvSpPr/>
          <p:nvPr/>
        </p:nvSpPr>
        <p:spPr>
          <a:xfrm>
            <a:off x="4803584" y="2974960"/>
            <a:ext cx="731140" cy="612648"/>
          </a:xfrm>
          <a:prstGeom prst="flowChartMagneticDisk">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51" name="テキスト ボックス 50"/>
          <p:cNvSpPr txBox="1"/>
          <p:nvPr/>
        </p:nvSpPr>
        <p:spPr>
          <a:xfrm>
            <a:off x="4732883" y="3552220"/>
            <a:ext cx="883960" cy="523220"/>
          </a:xfrm>
          <a:prstGeom prst="rect">
            <a:avLst/>
          </a:prstGeom>
          <a:noFill/>
        </p:spPr>
        <p:txBody>
          <a:bodyPr wrap="none" rtlCol="0">
            <a:spAutoFit/>
          </a:bodyPr>
          <a:lstStyle/>
          <a:p>
            <a:pPr algn="ctr"/>
            <a:r>
              <a:rPr lang="en-US" altLang="ja-JP" sz="1400" dirty="0" smtClean="0"/>
              <a:t>AS</a:t>
            </a:r>
            <a:r>
              <a:rPr lang="en-US" altLang="ja-JP" sz="1400" dirty="0"/>
              <a:t>T</a:t>
            </a:r>
            <a:r>
              <a:rPr kumimoji="1" lang="ja-JP" altLang="en-US" sz="1400" dirty="0" smtClean="0"/>
              <a:t>ノード</a:t>
            </a:r>
            <a:endParaRPr lang="en-US" altLang="ja-JP" sz="1400" dirty="0" smtClean="0"/>
          </a:p>
          <a:p>
            <a:pPr algn="ctr"/>
            <a:r>
              <a:rPr kumimoji="1" lang="ja-JP" altLang="en-US" sz="1400" dirty="0"/>
              <a:t>リスト</a:t>
            </a:r>
            <a:endParaRPr kumimoji="1" lang="en-US" altLang="ja-JP" sz="1400" dirty="0" smtClean="0"/>
          </a:p>
        </p:txBody>
      </p:sp>
      <p:sp>
        <p:nvSpPr>
          <p:cNvPr id="52" name="角丸四角形 51"/>
          <p:cNvSpPr/>
          <p:nvPr/>
        </p:nvSpPr>
        <p:spPr>
          <a:xfrm>
            <a:off x="3928768" y="4336878"/>
            <a:ext cx="1282176" cy="38474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rPr>
              <a:t>コードクローン検出</a:t>
            </a:r>
            <a:endParaRPr kumimoji="1" lang="ja-JP" altLang="en-US" sz="1400" dirty="0">
              <a:solidFill>
                <a:schemeClr val="tx1"/>
              </a:solidFill>
            </a:endParaRPr>
          </a:p>
        </p:txBody>
      </p:sp>
      <p:sp>
        <p:nvSpPr>
          <p:cNvPr id="53" name="角丸四角形 52"/>
          <p:cNvSpPr/>
          <p:nvPr/>
        </p:nvSpPr>
        <p:spPr>
          <a:xfrm>
            <a:off x="1872176" y="4339543"/>
            <a:ext cx="930093" cy="38474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solidFill>
                  <a:schemeClr val="tx1"/>
                </a:solidFill>
              </a:rPr>
              <a:t>キー入力</a:t>
            </a:r>
            <a:endParaRPr kumimoji="1" lang="en-US" altLang="ja-JP" sz="1400" b="1" dirty="0" smtClean="0">
              <a:solidFill>
                <a:schemeClr val="tx1"/>
              </a:solidFill>
            </a:endParaRPr>
          </a:p>
          <a:p>
            <a:pPr algn="ctr"/>
            <a:r>
              <a:rPr kumimoji="1" lang="ja-JP" altLang="en-US" sz="1400" b="1" dirty="0" smtClean="0">
                <a:solidFill>
                  <a:schemeClr val="tx1"/>
                </a:solidFill>
              </a:rPr>
              <a:t>追跡</a:t>
            </a:r>
            <a:endParaRPr kumimoji="1" lang="ja-JP" altLang="en-US" sz="1400" b="1" dirty="0">
              <a:solidFill>
                <a:schemeClr val="tx1"/>
              </a:solidFill>
            </a:endParaRPr>
          </a:p>
        </p:txBody>
      </p:sp>
      <p:sp>
        <p:nvSpPr>
          <p:cNvPr id="54" name="角丸四角形 53"/>
          <p:cNvSpPr/>
          <p:nvPr/>
        </p:nvSpPr>
        <p:spPr>
          <a:xfrm>
            <a:off x="2897908" y="3088911"/>
            <a:ext cx="1004388" cy="38474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rPr>
              <a:t>差分ノード取得</a:t>
            </a:r>
            <a:endParaRPr kumimoji="1" lang="ja-JP" altLang="en-US" sz="1400" dirty="0">
              <a:solidFill>
                <a:schemeClr val="tx1"/>
              </a:solidFill>
            </a:endParaRPr>
          </a:p>
        </p:txBody>
      </p:sp>
      <p:sp>
        <p:nvSpPr>
          <p:cNvPr id="55" name="角丸四角形 54"/>
          <p:cNvSpPr/>
          <p:nvPr/>
        </p:nvSpPr>
        <p:spPr>
          <a:xfrm>
            <a:off x="5905705" y="5459599"/>
            <a:ext cx="1282176" cy="38474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rPr>
              <a:t>クローンペア照合</a:t>
            </a:r>
            <a:endParaRPr kumimoji="1" lang="ja-JP" altLang="en-US" sz="1400" dirty="0">
              <a:solidFill>
                <a:schemeClr val="tx1"/>
              </a:solidFill>
            </a:endParaRPr>
          </a:p>
        </p:txBody>
      </p:sp>
      <p:sp>
        <p:nvSpPr>
          <p:cNvPr id="56" name="角丸四角形 55"/>
          <p:cNvSpPr/>
          <p:nvPr/>
        </p:nvSpPr>
        <p:spPr>
          <a:xfrm>
            <a:off x="6076363" y="3087193"/>
            <a:ext cx="1241900" cy="38474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rPr>
              <a:t>メソッド抽出パターン照合</a:t>
            </a:r>
            <a:endParaRPr kumimoji="1" lang="ja-JP" altLang="en-US" sz="1400" dirty="0">
              <a:solidFill>
                <a:schemeClr val="tx1"/>
              </a:solidFill>
            </a:endParaRPr>
          </a:p>
        </p:txBody>
      </p:sp>
      <p:sp>
        <p:nvSpPr>
          <p:cNvPr id="58" name="フローチャート: データ 57"/>
          <p:cNvSpPr/>
          <p:nvPr/>
        </p:nvSpPr>
        <p:spPr>
          <a:xfrm>
            <a:off x="6779009" y="4315967"/>
            <a:ext cx="1221257" cy="431897"/>
          </a:xfrm>
          <a:prstGeom prst="flowChartInputOutput">
            <a:avLst/>
          </a:prstGeom>
          <a:no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400" dirty="0"/>
          </a:p>
        </p:txBody>
      </p:sp>
      <p:sp>
        <p:nvSpPr>
          <p:cNvPr id="59" name="テキスト ボックス 58"/>
          <p:cNvSpPr txBox="1"/>
          <p:nvPr/>
        </p:nvSpPr>
        <p:spPr>
          <a:xfrm>
            <a:off x="6913582" y="4271701"/>
            <a:ext cx="1075936" cy="523220"/>
          </a:xfrm>
          <a:prstGeom prst="rect">
            <a:avLst/>
          </a:prstGeom>
          <a:noFill/>
        </p:spPr>
        <p:txBody>
          <a:bodyPr wrap="none" rtlCol="0">
            <a:spAutoFit/>
          </a:bodyPr>
          <a:lstStyle/>
          <a:p>
            <a:pPr algn="ctr"/>
            <a:r>
              <a:rPr kumimoji="1" lang="ja-JP" altLang="en-US" sz="1400" dirty="0" smtClean="0"/>
              <a:t>メソッド抽出</a:t>
            </a:r>
            <a:endParaRPr kumimoji="1" lang="en-US" altLang="ja-JP" sz="1400" dirty="0" smtClean="0"/>
          </a:p>
          <a:p>
            <a:pPr algn="ctr"/>
            <a:r>
              <a:rPr lang="ja-JP" altLang="en-US" sz="1400" dirty="0"/>
              <a:t>パターン</a:t>
            </a:r>
            <a:r>
              <a:rPr kumimoji="1" lang="ja-JP" altLang="en-US" sz="1400" dirty="0" smtClean="0"/>
              <a:t>　</a:t>
            </a:r>
            <a:endParaRPr kumimoji="1" lang="ja-JP" altLang="en-US" sz="1400" dirty="0"/>
          </a:p>
        </p:txBody>
      </p:sp>
      <p:cxnSp>
        <p:nvCxnSpPr>
          <p:cNvPr id="62" name="直線矢印コネクタ 61"/>
          <p:cNvCxnSpPr>
            <a:stCxn id="63" idx="3"/>
            <a:endCxn id="53" idx="1"/>
          </p:cNvCxnSpPr>
          <p:nvPr/>
        </p:nvCxnSpPr>
        <p:spPr>
          <a:xfrm>
            <a:off x="1481932" y="4529425"/>
            <a:ext cx="390244" cy="249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63" name="図 62"/>
          <p:cNvPicPr>
            <a:picLocks noChangeAspect="1"/>
          </p:cNvPicPr>
          <p:nvPr/>
        </p:nvPicPr>
        <p:blipFill>
          <a:blip r:embed="rId4"/>
          <a:stretch>
            <a:fillRect/>
          </a:stretch>
        </p:blipFill>
        <p:spPr>
          <a:xfrm>
            <a:off x="582722" y="4116336"/>
            <a:ext cx="899210" cy="826178"/>
          </a:xfrm>
          <a:prstGeom prst="rect">
            <a:avLst/>
          </a:prstGeom>
        </p:spPr>
      </p:pic>
      <p:cxnSp>
        <p:nvCxnSpPr>
          <p:cNvPr id="64" name="直線矢印コネクタ 63"/>
          <p:cNvCxnSpPr>
            <a:stCxn id="53" idx="3"/>
            <a:endCxn id="46" idx="1"/>
          </p:cNvCxnSpPr>
          <p:nvPr/>
        </p:nvCxnSpPr>
        <p:spPr>
          <a:xfrm flipV="1">
            <a:off x="2802269" y="4529249"/>
            <a:ext cx="307825" cy="266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5" name="直線矢印コネクタ 64"/>
          <p:cNvCxnSpPr>
            <a:stCxn id="46" idx="3"/>
            <a:endCxn id="52" idx="1"/>
          </p:cNvCxnSpPr>
          <p:nvPr/>
        </p:nvCxnSpPr>
        <p:spPr>
          <a:xfrm>
            <a:off x="3690110" y="4529249"/>
            <a:ext cx="238658" cy="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6" name="直線矢印コネクタ 65"/>
          <p:cNvCxnSpPr>
            <a:stCxn id="46" idx="0"/>
            <a:endCxn id="54" idx="2"/>
          </p:cNvCxnSpPr>
          <p:nvPr/>
        </p:nvCxnSpPr>
        <p:spPr>
          <a:xfrm flipV="1">
            <a:off x="3400102" y="3473656"/>
            <a:ext cx="0" cy="70651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7" name="直線矢印コネクタ 66"/>
          <p:cNvCxnSpPr>
            <a:stCxn id="54" idx="3"/>
            <a:endCxn id="50" idx="2"/>
          </p:cNvCxnSpPr>
          <p:nvPr/>
        </p:nvCxnSpPr>
        <p:spPr>
          <a:xfrm>
            <a:off x="3902296" y="3281284"/>
            <a:ext cx="90128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8" name="直線矢印コネクタ 67"/>
          <p:cNvCxnSpPr>
            <a:stCxn id="50" idx="4"/>
            <a:endCxn id="56" idx="1"/>
          </p:cNvCxnSpPr>
          <p:nvPr/>
        </p:nvCxnSpPr>
        <p:spPr>
          <a:xfrm flipV="1">
            <a:off x="5534724" y="3279566"/>
            <a:ext cx="541639" cy="171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9" name="直線矢印コネクタ 68"/>
          <p:cNvCxnSpPr>
            <a:stCxn id="56" idx="2"/>
            <a:endCxn id="58" idx="1"/>
          </p:cNvCxnSpPr>
          <p:nvPr/>
        </p:nvCxnSpPr>
        <p:spPr>
          <a:xfrm>
            <a:off x="6697313" y="3471938"/>
            <a:ext cx="692325" cy="84402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0" name="直線矢印コネクタ 69"/>
          <p:cNvCxnSpPr>
            <a:stCxn id="58" idx="3"/>
            <a:endCxn id="55" idx="0"/>
          </p:cNvCxnSpPr>
          <p:nvPr/>
        </p:nvCxnSpPr>
        <p:spPr>
          <a:xfrm flipH="1">
            <a:off x="6546793" y="4747864"/>
            <a:ext cx="720719" cy="71173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1" name="直線矢印コネクタ 70"/>
          <p:cNvCxnSpPr>
            <a:stCxn id="48" idx="5"/>
            <a:endCxn id="55" idx="0"/>
          </p:cNvCxnSpPr>
          <p:nvPr/>
        </p:nvCxnSpPr>
        <p:spPr>
          <a:xfrm>
            <a:off x="6400981" y="4533312"/>
            <a:ext cx="145812" cy="92628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2" name="直線矢印コネクタ 71"/>
          <p:cNvCxnSpPr>
            <a:stCxn id="52" idx="3"/>
            <a:endCxn id="48" idx="2"/>
          </p:cNvCxnSpPr>
          <p:nvPr/>
        </p:nvCxnSpPr>
        <p:spPr>
          <a:xfrm>
            <a:off x="5210944" y="4529251"/>
            <a:ext cx="252113" cy="406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3" name="直線矢印コネクタ 72"/>
          <p:cNvCxnSpPr>
            <a:stCxn id="55" idx="1"/>
            <a:endCxn id="83" idx="5"/>
          </p:cNvCxnSpPr>
          <p:nvPr/>
        </p:nvCxnSpPr>
        <p:spPr>
          <a:xfrm flipH="1">
            <a:off x="5054459" y="5651972"/>
            <a:ext cx="851246" cy="31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5" name="直線矢印コネクタ 74"/>
          <p:cNvCxnSpPr>
            <a:stCxn id="84" idx="1"/>
            <a:endCxn id="63" idx="3"/>
          </p:cNvCxnSpPr>
          <p:nvPr/>
        </p:nvCxnSpPr>
        <p:spPr>
          <a:xfrm flipH="1" flipV="1">
            <a:off x="1481932" y="4529425"/>
            <a:ext cx="1460702" cy="114684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6" name="正方形/長方形 75"/>
          <p:cNvSpPr/>
          <p:nvPr/>
        </p:nvSpPr>
        <p:spPr>
          <a:xfrm>
            <a:off x="4376777" y="6192841"/>
            <a:ext cx="1039608" cy="223857"/>
          </a:xfrm>
          <a:prstGeom prst="rect">
            <a:avLst/>
          </a:prstGeom>
          <a:solidFill>
            <a:schemeClr val="bg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400" b="1" dirty="0" smtClean="0">
                <a:solidFill>
                  <a:schemeClr val="tx1"/>
                </a:solidFill>
              </a:rPr>
              <a:t>本環境</a:t>
            </a:r>
            <a:endParaRPr kumimoji="1" lang="ja-JP" altLang="en-US" sz="1400" b="1" dirty="0">
              <a:solidFill>
                <a:schemeClr val="tx1"/>
              </a:solidFill>
            </a:endParaRPr>
          </a:p>
        </p:txBody>
      </p:sp>
      <p:sp>
        <p:nvSpPr>
          <p:cNvPr id="77" name="テキスト ボックス 76"/>
          <p:cNvSpPr txBox="1"/>
          <p:nvPr/>
        </p:nvSpPr>
        <p:spPr>
          <a:xfrm>
            <a:off x="3806897" y="4075440"/>
            <a:ext cx="635110" cy="307777"/>
          </a:xfrm>
          <a:prstGeom prst="rect">
            <a:avLst/>
          </a:prstGeom>
          <a:noFill/>
        </p:spPr>
        <p:txBody>
          <a:bodyPr wrap="none" rtlCol="0">
            <a:spAutoFit/>
          </a:bodyPr>
          <a:lstStyle/>
          <a:p>
            <a:r>
              <a:rPr kumimoji="1" lang="ja-JP" altLang="en-US" sz="1400" dirty="0" smtClean="0"/>
              <a:t>機能</a:t>
            </a:r>
            <a:r>
              <a:rPr kumimoji="1" lang="en-US" altLang="ja-JP" sz="1400" dirty="0" smtClean="0"/>
              <a:t>1</a:t>
            </a:r>
            <a:endParaRPr kumimoji="1" lang="ja-JP" altLang="en-US" sz="1400" dirty="0"/>
          </a:p>
        </p:txBody>
      </p:sp>
      <p:sp>
        <p:nvSpPr>
          <p:cNvPr id="78" name="テキスト ボックス 77"/>
          <p:cNvSpPr txBox="1"/>
          <p:nvPr/>
        </p:nvSpPr>
        <p:spPr>
          <a:xfrm>
            <a:off x="1769665" y="4087569"/>
            <a:ext cx="643125" cy="307777"/>
          </a:xfrm>
          <a:prstGeom prst="rect">
            <a:avLst/>
          </a:prstGeom>
          <a:noFill/>
        </p:spPr>
        <p:txBody>
          <a:bodyPr wrap="none" rtlCol="0">
            <a:spAutoFit/>
          </a:bodyPr>
          <a:lstStyle/>
          <a:p>
            <a:r>
              <a:rPr lang="ja-JP" altLang="en-US" sz="1400" b="1" dirty="0" smtClean="0"/>
              <a:t>機能</a:t>
            </a:r>
            <a:r>
              <a:rPr lang="en-US" altLang="ja-JP" sz="1400" b="1" dirty="0" smtClean="0"/>
              <a:t>2</a:t>
            </a:r>
            <a:endParaRPr kumimoji="1" lang="ja-JP" altLang="en-US" sz="1400" b="1" dirty="0"/>
          </a:p>
        </p:txBody>
      </p:sp>
      <p:sp>
        <p:nvSpPr>
          <p:cNvPr id="79" name="テキスト ボックス 78"/>
          <p:cNvSpPr txBox="1"/>
          <p:nvPr/>
        </p:nvSpPr>
        <p:spPr>
          <a:xfrm>
            <a:off x="2759271" y="2824376"/>
            <a:ext cx="635110" cy="307777"/>
          </a:xfrm>
          <a:prstGeom prst="rect">
            <a:avLst/>
          </a:prstGeom>
          <a:noFill/>
        </p:spPr>
        <p:txBody>
          <a:bodyPr wrap="none" rtlCol="0">
            <a:spAutoFit/>
          </a:bodyPr>
          <a:lstStyle/>
          <a:p>
            <a:r>
              <a:rPr lang="ja-JP" altLang="en-US" sz="1400" dirty="0" smtClean="0"/>
              <a:t>機能</a:t>
            </a:r>
            <a:r>
              <a:rPr lang="en-US" altLang="ja-JP" sz="1400" dirty="0" smtClean="0"/>
              <a:t>3</a:t>
            </a:r>
            <a:endParaRPr kumimoji="1" lang="ja-JP" altLang="en-US" sz="1400" dirty="0"/>
          </a:p>
        </p:txBody>
      </p:sp>
      <p:sp>
        <p:nvSpPr>
          <p:cNvPr id="80" name="テキスト ボックス 79"/>
          <p:cNvSpPr txBox="1"/>
          <p:nvPr/>
        </p:nvSpPr>
        <p:spPr>
          <a:xfrm>
            <a:off x="5945848" y="2830640"/>
            <a:ext cx="635110" cy="307777"/>
          </a:xfrm>
          <a:prstGeom prst="rect">
            <a:avLst/>
          </a:prstGeom>
          <a:noFill/>
        </p:spPr>
        <p:txBody>
          <a:bodyPr wrap="none" rtlCol="0">
            <a:spAutoFit/>
          </a:bodyPr>
          <a:lstStyle/>
          <a:p>
            <a:r>
              <a:rPr lang="ja-JP" altLang="en-US" sz="1400" dirty="0" smtClean="0"/>
              <a:t>機能</a:t>
            </a:r>
            <a:r>
              <a:rPr lang="en-US" altLang="ja-JP" sz="1400" dirty="0" smtClean="0"/>
              <a:t>4</a:t>
            </a:r>
            <a:endParaRPr kumimoji="1" lang="ja-JP" altLang="en-US" sz="1400" dirty="0"/>
          </a:p>
        </p:txBody>
      </p:sp>
      <p:sp>
        <p:nvSpPr>
          <p:cNvPr id="81" name="テキスト ボックス 80"/>
          <p:cNvSpPr txBox="1"/>
          <p:nvPr/>
        </p:nvSpPr>
        <p:spPr>
          <a:xfrm>
            <a:off x="5799816" y="5209185"/>
            <a:ext cx="635110" cy="307777"/>
          </a:xfrm>
          <a:prstGeom prst="rect">
            <a:avLst/>
          </a:prstGeom>
          <a:noFill/>
        </p:spPr>
        <p:txBody>
          <a:bodyPr wrap="none" rtlCol="0">
            <a:spAutoFit/>
          </a:bodyPr>
          <a:lstStyle/>
          <a:p>
            <a:r>
              <a:rPr lang="ja-JP" altLang="en-US" sz="1400" dirty="0" smtClean="0"/>
              <a:t>機能</a:t>
            </a:r>
            <a:r>
              <a:rPr lang="en-US" altLang="ja-JP" sz="1400" dirty="0" smtClean="0"/>
              <a:t>5</a:t>
            </a:r>
            <a:endParaRPr kumimoji="1" lang="ja-JP" altLang="en-US" sz="1400" dirty="0"/>
          </a:p>
        </p:txBody>
      </p:sp>
      <p:sp>
        <p:nvSpPr>
          <p:cNvPr id="83" name="フローチャート: データ 82"/>
          <p:cNvSpPr/>
          <p:nvPr/>
        </p:nvSpPr>
        <p:spPr>
          <a:xfrm>
            <a:off x="2662156" y="5436335"/>
            <a:ext cx="2658114" cy="431897"/>
          </a:xfrm>
          <a:prstGeom prst="flowChartInputOutput">
            <a:avLst/>
          </a:prstGeom>
          <a:no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400" dirty="0"/>
          </a:p>
        </p:txBody>
      </p:sp>
      <p:sp>
        <p:nvSpPr>
          <p:cNvPr id="84" name="テキスト ボックス 83"/>
          <p:cNvSpPr txBox="1"/>
          <p:nvPr/>
        </p:nvSpPr>
        <p:spPr>
          <a:xfrm>
            <a:off x="2942634" y="5414662"/>
            <a:ext cx="2175596" cy="523220"/>
          </a:xfrm>
          <a:prstGeom prst="rect">
            <a:avLst/>
          </a:prstGeom>
          <a:noFill/>
        </p:spPr>
        <p:txBody>
          <a:bodyPr wrap="none" rtlCol="0">
            <a:spAutoFit/>
          </a:bodyPr>
          <a:lstStyle/>
          <a:p>
            <a:pPr algn="ctr"/>
            <a:r>
              <a:rPr kumimoji="1" lang="ja-JP" altLang="en-US" sz="1400" dirty="0" smtClean="0"/>
              <a:t>メソッド抽出が行われた</a:t>
            </a:r>
            <a:endParaRPr kumimoji="1" lang="en-US" altLang="ja-JP" sz="1400" dirty="0" smtClean="0"/>
          </a:p>
          <a:p>
            <a:pPr algn="ctr"/>
            <a:r>
              <a:rPr kumimoji="1" lang="ja-JP" altLang="en-US" sz="1400" dirty="0" smtClean="0"/>
              <a:t>コード片のコードクローン　</a:t>
            </a:r>
            <a:endParaRPr kumimoji="1" lang="ja-JP" altLang="en-US" sz="1400" dirty="0"/>
          </a:p>
        </p:txBody>
      </p:sp>
    </p:spTree>
    <p:extLst>
      <p:ext uri="{BB962C8B-B14F-4D97-AF65-F5344CB8AC3E}">
        <p14:creationId xmlns:p14="http://schemas.microsoft.com/office/powerpoint/2010/main" val="23950122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4000"/>
              <a:t>機能</a:t>
            </a:r>
            <a:r>
              <a:rPr lang="en-US" altLang="ja-JP" sz="4000" smtClean="0"/>
              <a:t>2</a:t>
            </a:r>
            <a:br>
              <a:rPr lang="en-US" altLang="ja-JP" sz="4000" smtClean="0"/>
            </a:br>
            <a:r>
              <a:rPr lang="ja-JP" altLang="en-US" sz="4000" smtClean="0"/>
              <a:t>キー入力</a:t>
            </a:r>
            <a:r>
              <a:rPr lang="ja-JP" altLang="en-US" sz="4000"/>
              <a:t>追跡</a:t>
            </a:r>
            <a:endParaRPr kumimoji="1" lang="ja-JP" altLang="en-US" sz="4000"/>
          </a:p>
        </p:txBody>
      </p:sp>
      <p:sp>
        <p:nvSpPr>
          <p:cNvPr id="3" name="コンテンツ プレースホルダー 2"/>
          <p:cNvSpPr>
            <a:spLocks noGrp="1"/>
          </p:cNvSpPr>
          <p:nvPr>
            <p:ph idx="1"/>
          </p:nvPr>
        </p:nvSpPr>
        <p:spPr>
          <a:xfrm>
            <a:off x="457200" y="1600201"/>
            <a:ext cx="8291513" cy="2757504"/>
          </a:xfrm>
        </p:spPr>
        <p:txBody>
          <a:bodyPr/>
          <a:lstStyle/>
          <a:p>
            <a:r>
              <a:rPr lang="ja-JP" altLang="en-US" sz="2800" dirty="0"/>
              <a:t>メソッド抽出の集約パターンを見つけるためには，</a:t>
            </a:r>
            <a:r>
              <a:rPr lang="en-US" altLang="ja-JP" sz="2800" dirty="0"/>
              <a:t>1</a:t>
            </a:r>
            <a:r>
              <a:rPr lang="ja-JP" altLang="en-US" sz="2800" dirty="0"/>
              <a:t>行以上の行差分情報が必要となる</a:t>
            </a:r>
            <a:r>
              <a:rPr lang="ja-JP" altLang="en-US" sz="2800" dirty="0" smtClean="0"/>
              <a:t>．</a:t>
            </a:r>
            <a:endParaRPr kumimoji="1" lang="en-US" altLang="ja-JP" sz="2800" dirty="0" smtClean="0"/>
          </a:p>
          <a:p>
            <a:r>
              <a:rPr kumimoji="1" lang="ja-JP" altLang="en-US" sz="2800" dirty="0" smtClean="0"/>
              <a:t>開発作業のモニタリングを行うために，開発者のキー入力の追跡を行い，</a:t>
            </a:r>
            <a:r>
              <a:rPr kumimoji="1" lang="en-US" altLang="ja-JP" sz="2800" dirty="0" smtClean="0"/>
              <a:t>1</a:t>
            </a:r>
            <a:r>
              <a:rPr kumimoji="1" lang="ja-JP" altLang="en-US" sz="2800" dirty="0" smtClean="0"/>
              <a:t>行以上の変更を検知する．</a:t>
            </a:r>
            <a:endParaRPr kumimoji="1" lang="en-US" altLang="ja-JP" sz="2800" dirty="0" smtClean="0"/>
          </a:p>
          <a:p>
            <a:pPr lvl="1"/>
            <a:r>
              <a:rPr lang="ja-JP" altLang="en-US" sz="2400" dirty="0" smtClean="0"/>
              <a:t>行差分を取得する際には，差分が小さい場合に高速検出可能な</a:t>
            </a:r>
            <a:r>
              <a:rPr lang="en-US" altLang="ja-JP" sz="2400" dirty="0" smtClean="0"/>
              <a:t>Myers</a:t>
            </a:r>
            <a:r>
              <a:rPr lang="ja-JP" altLang="en-US" sz="2400" dirty="0" smtClean="0"/>
              <a:t>の差分検出アルゴリズム</a:t>
            </a:r>
            <a:r>
              <a:rPr lang="en-US" altLang="ja-JP" sz="2400" dirty="0" smtClean="0"/>
              <a:t>[3]</a:t>
            </a:r>
            <a:r>
              <a:rPr lang="ja-JP" altLang="en-US" sz="2400" dirty="0" smtClean="0"/>
              <a:t>を適用した．</a:t>
            </a:r>
            <a:endParaRPr kumimoji="1" lang="en-US" altLang="ja-JP" sz="2400" dirty="0" smtClean="0"/>
          </a:p>
          <a:p>
            <a:pPr marL="0" indent="0">
              <a:buNone/>
            </a:pPr>
            <a:endParaRPr kumimoji="1" lang="en-US" altLang="ja-JP" sz="2800" dirty="0" smtClean="0"/>
          </a:p>
          <a:p>
            <a:pPr marL="0" indent="0">
              <a:buNone/>
            </a:pPr>
            <a:endParaRPr lang="en-US" altLang="ja-JP" sz="2800" dirty="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13</a:t>
            </a:fld>
            <a:endParaRPr lang="en-US" altLang="ja-JP"/>
          </a:p>
        </p:txBody>
      </p:sp>
      <p:pic>
        <p:nvPicPr>
          <p:cNvPr id="20" name="図 19"/>
          <p:cNvPicPr>
            <a:picLocks noChangeAspect="1"/>
          </p:cNvPicPr>
          <p:nvPr/>
        </p:nvPicPr>
        <p:blipFill>
          <a:blip r:embed="rId3"/>
          <a:stretch>
            <a:fillRect/>
          </a:stretch>
        </p:blipFill>
        <p:spPr>
          <a:xfrm>
            <a:off x="344039" y="4541160"/>
            <a:ext cx="1105371" cy="1330532"/>
          </a:xfrm>
          <a:prstGeom prst="rect">
            <a:avLst/>
          </a:prstGeom>
        </p:spPr>
      </p:pic>
      <p:pic>
        <p:nvPicPr>
          <p:cNvPr id="21" name="図 20"/>
          <p:cNvPicPr>
            <a:picLocks noChangeAspect="1"/>
          </p:cNvPicPr>
          <p:nvPr/>
        </p:nvPicPr>
        <p:blipFill>
          <a:blip r:embed="rId3"/>
          <a:stretch>
            <a:fillRect/>
          </a:stretch>
        </p:blipFill>
        <p:spPr>
          <a:xfrm>
            <a:off x="3145597" y="4541160"/>
            <a:ext cx="1105371" cy="1330532"/>
          </a:xfrm>
          <a:prstGeom prst="rect">
            <a:avLst/>
          </a:prstGeom>
        </p:spPr>
      </p:pic>
      <p:pic>
        <p:nvPicPr>
          <p:cNvPr id="22" name="図 21"/>
          <p:cNvPicPr>
            <a:picLocks noChangeAspect="1"/>
          </p:cNvPicPr>
          <p:nvPr/>
        </p:nvPicPr>
        <p:blipFill>
          <a:blip r:embed="rId3"/>
          <a:stretch>
            <a:fillRect/>
          </a:stretch>
        </p:blipFill>
        <p:spPr>
          <a:xfrm>
            <a:off x="5947155" y="4541160"/>
            <a:ext cx="1105371" cy="1330532"/>
          </a:xfrm>
          <a:prstGeom prst="rect">
            <a:avLst/>
          </a:prstGeom>
        </p:spPr>
      </p:pic>
      <p:cxnSp>
        <p:nvCxnSpPr>
          <p:cNvPr id="23" name="直線矢印コネクタ 22"/>
          <p:cNvCxnSpPr>
            <a:stCxn id="27" idx="3"/>
            <a:endCxn id="28" idx="1"/>
          </p:cNvCxnSpPr>
          <p:nvPr/>
        </p:nvCxnSpPr>
        <p:spPr>
          <a:xfrm>
            <a:off x="1275158" y="5444017"/>
            <a:ext cx="201111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 name="直線矢印コネクタ 23"/>
          <p:cNvCxnSpPr>
            <a:endCxn id="29" idx="1"/>
          </p:cNvCxnSpPr>
          <p:nvPr/>
        </p:nvCxnSpPr>
        <p:spPr>
          <a:xfrm>
            <a:off x="4165953" y="5114699"/>
            <a:ext cx="192269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5" name="テキスト ボックス 24"/>
          <p:cNvSpPr txBox="1"/>
          <p:nvPr/>
        </p:nvSpPr>
        <p:spPr>
          <a:xfrm>
            <a:off x="1428560" y="5043906"/>
            <a:ext cx="1704313" cy="400110"/>
          </a:xfrm>
          <a:prstGeom prst="rect">
            <a:avLst/>
          </a:prstGeom>
          <a:noFill/>
        </p:spPr>
        <p:txBody>
          <a:bodyPr wrap="none" rtlCol="0">
            <a:spAutoFit/>
          </a:bodyPr>
          <a:lstStyle/>
          <a:p>
            <a:r>
              <a:rPr kumimoji="1" lang="ja-JP" altLang="en-US" sz="2000" dirty="0" smtClean="0"/>
              <a:t>キー入力追跡</a:t>
            </a:r>
            <a:endParaRPr kumimoji="1" lang="ja-JP" altLang="en-US" sz="2000" dirty="0"/>
          </a:p>
        </p:txBody>
      </p:sp>
      <p:sp>
        <p:nvSpPr>
          <p:cNvPr id="26" name="テキスト ボックス 25"/>
          <p:cNvSpPr txBox="1"/>
          <p:nvPr/>
        </p:nvSpPr>
        <p:spPr>
          <a:xfrm>
            <a:off x="4274796" y="4714589"/>
            <a:ext cx="1704313" cy="400110"/>
          </a:xfrm>
          <a:prstGeom prst="rect">
            <a:avLst/>
          </a:prstGeom>
          <a:noFill/>
        </p:spPr>
        <p:txBody>
          <a:bodyPr wrap="none" rtlCol="0">
            <a:spAutoFit/>
          </a:bodyPr>
          <a:lstStyle/>
          <a:p>
            <a:r>
              <a:rPr kumimoji="1" lang="ja-JP" altLang="en-US" sz="2000" dirty="0" smtClean="0"/>
              <a:t>キー入力追跡</a:t>
            </a:r>
            <a:endParaRPr kumimoji="1" lang="ja-JP" altLang="en-US" sz="2000" dirty="0"/>
          </a:p>
        </p:txBody>
      </p:sp>
      <p:sp>
        <p:nvSpPr>
          <p:cNvPr id="27" name="正方形/長方形 26"/>
          <p:cNvSpPr/>
          <p:nvPr/>
        </p:nvSpPr>
        <p:spPr>
          <a:xfrm>
            <a:off x="476505" y="5231066"/>
            <a:ext cx="798653" cy="4259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p:nvSpPr>
        <p:spPr>
          <a:xfrm>
            <a:off x="3286277" y="5231066"/>
            <a:ext cx="798653" cy="425901"/>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p:cNvSpPr/>
          <p:nvPr/>
        </p:nvSpPr>
        <p:spPr>
          <a:xfrm>
            <a:off x="6088647" y="5001358"/>
            <a:ext cx="798653" cy="226681"/>
          </a:xfrm>
          <a:prstGeom prst="rect">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角丸四角形吹き出し 29"/>
          <p:cNvSpPr/>
          <p:nvPr/>
        </p:nvSpPr>
        <p:spPr>
          <a:xfrm>
            <a:off x="1275158" y="6020804"/>
            <a:ext cx="2751715" cy="298226"/>
          </a:xfrm>
          <a:prstGeom prst="wedgeRoundRectCallout">
            <a:avLst>
              <a:gd name="adj1" fmla="val 33609"/>
              <a:gd name="adj2" fmla="val -15211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smtClean="0">
                <a:solidFill>
                  <a:schemeClr val="tx1"/>
                </a:solidFill>
              </a:rPr>
              <a:t>1</a:t>
            </a:r>
            <a:r>
              <a:rPr kumimoji="1" lang="ja-JP" altLang="en-US" sz="2000" dirty="0" smtClean="0">
                <a:solidFill>
                  <a:schemeClr val="tx1"/>
                </a:solidFill>
              </a:rPr>
              <a:t>行以上の追加を取得</a:t>
            </a:r>
            <a:endParaRPr kumimoji="1" lang="ja-JP" altLang="en-US" sz="2000" dirty="0">
              <a:solidFill>
                <a:schemeClr val="tx1"/>
              </a:solidFill>
            </a:endParaRPr>
          </a:p>
        </p:txBody>
      </p:sp>
      <p:cxnSp>
        <p:nvCxnSpPr>
          <p:cNvPr id="32" name="直線矢印コネクタ 31"/>
          <p:cNvCxnSpPr>
            <a:stCxn id="22" idx="3"/>
          </p:cNvCxnSpPr>
          <p:nvPr/>
        </p:nvCxnSpPr>
        <p:spPr>
          <a:xfrm>
            <a:off x="7052526" y="5206426"/>
            <a:ext cx="82020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3" name="テキスト ボックス 32"/>
          <p:cNvSpPr txBox="1"/>
          <p:nvPr/>
        </p:nvSpPr>
        <p:spPr>
          <a:xfrm>
            <a:off x="7964036" y="4659185"/>
            <a:ext cx="784677" cy="769441"/>
          </a:xfrm>
          <a:prstGeom prst="rect">
            <a:avLst/>
          </a:prstGeom>
          <a:noFill/>
        </p:spPr>
        <p:txBody>
          <a:bodyPr wrap="square" rtlCol="0">
            <a:spAutoFit/>
          </a:bodyPr>
          <a:lstStyle/>
          <a:p>
            <a:r>
              <a:rPr kumimoji="1" lang="en-US" altLang="ja-JP" sz="4400" dirty="0" smtClean="0"/>
              <a:t>…</a:t>
            </a:r>
            <a:endParaRPr kumimoji="1" lang="ja-JP" altLang="en-US" sz="4400" dirty="0"/>
          </a:p>
        </p:txBody>
      </p:sp>
      <p:sp>
        <p:nvSpPr>
          <p:cNvPr id="48" name="角丸四角形吹き出し 47"/>
          <p:cNvSpPr/>
          <p:nvPr/>
        </p:nvSpPr>
        <p:spPr>
          <a:xfrm>
            <a:off x="4566444" y="6020804"/>
            <a:ext cx="2751715" cy="298226"/>
          </a:xfrm>
          <a:prstGeom prst="wedgeRoundRectCallout">
            <a:avLst>
              <a:gd name="adj1" fmla="val 23934"/>
              <a:gd name="adj2" fmla="val -31124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smtClean="0">
                <a:solidFill>
                  <a:schemeClr val="tx1"/>
                </a:solidFill>
              </a:rPr>
              <a:t>1</a:t>
            </a:r>
            <a:r>
              <a:rPr kumimoji="1" lang="ja-JP" altLang="en-US" sz="2000" dirty="0" smtClean="0">
                <a:solidFill>
                  <a:schemeClr val="tx1"/>
                </a:solidFill>
              </a:rPr>
              <a:t>行以上の削除を取得</a:t>
            </a:r>
            <a:endParaRPr kumimoji="1" lang="ja-JP" altLang="en-US" sz="2000" dirty="0">
              <a:solidFill>
                <a:schemeClr val="tx1"/>
              </a:solidFill>
            </a:endParaRPr>
          </a:p>
        </p:txBody>
      </p:sp>
      <p:sp>
        <p:nvSpPr>
          <p:cNvPr id="49" name="テキスト ボックス 48"/>
          <p:cNvSpPr txBox="1"/>
          <p:nvPr/>
        </p:nvSpPr>
        <p:spPr>
          <a:xfrm>
            <a:off x="344039" y="6367960"/>
            <a:ext cx="8139200" cy="324644"/>
          </a:xfrm>
          <a:prstGeom prst="rect">
            <a:avLst/>
          </a:prstGeom>
          <a:solidFill>
            <a:srgbClr val="FFFFCC"/>
          </a:solidFill>
          <a:ln w="12700"/>
        </p:spPr>
        <p:style>
          <a:lnRef idx="2">
            <a:schemeClr val="dk1"/>
          </a:lnRef>
          <a:fillRef idx="1">
            <a:schemeClr val="lt1"/>
          </a:fillRef>
          <a:effectRef idx="0">
            <a:schemeClr val="dk1"/>
          </a:effectRef>
          <a:fontRef idx="minor">
            <a:schemeClr val="dk1"/>
          </a:fontRef>
        </p:style>
        <p:txBody>
          <a:bodyPr wrap="square" rtlCol="0">
            <a:noAutofit/>
          </a:bodyPr>
          <a:lstStyle/>
          <a:p>
            <a:r>
              <a:rPr lang="en-US" altLang="ja-JP" sz="1400" dirty="0" smtClean="0"/>
              <a:t>[</a:t>
            </a:r>
            <a:r>
              <a:rPr lang="en-US" altLang="ja-JP" sz="1400" dirty="0"/>
              <a:t>3</a:t>
            </a:r>
            <a:r>
              <a:rPr lang="en-US" altLang="ja-JP" sz="1400" dirty="0" smtClean="0"/>
              <a:t>]</a:t>
            </a:r>
            <a:r>
              <a:rPr lang="en-US" altLang="ja-JP" sz="1400" dirty="0"/>
              <a:t> Myers, E. W.: An O (ND) difference algorithm and </a:t>
            </a:r>
            <a:r>
              <a:rPr lang="en-US" altLang="ja-JP" sz="1400" dirty="0" smtClean="0"/>
              <a:t>its variations</a:t>
            </a:r>
            <a:r>
              <a:rPr lang="en-US" altLang="ja-JP" sz="1400" dirty="0"/>
              <a:t>., </a:t>
            </a:r>
            <a:r>
              <a:rPr lang="en-US" altLang="ja-JP" sz="1400" i="1" dirty="0" err="1"/>
              <a:t>Algorithmica</a:t>
            </a:r>
            <a:r>
              <a:rPr lang="en-US" altLang="ja-JP" sz="1400" dirty="0"/>
              <a:t>, pp. 251–266 (1986).</a:t>
            </a:r>
            <a:endParaRPr kumimoji="1" lang="ja-JP" altLang="en-US" sz="1400" dirty="0"/>
          </a:p>
        </p:txBody>
      </p:sp>
    </p:spTree>
    <p:extLst>
      <p:ext uri="{BB962C8B-B14F-4D97-AF65-F5344CB8AC3E}">
        <p14:creationId xmlns:p14="http://schemas.microsoft.com/office/powerpoint/2010/main" val="35816927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4000" dirty="0"/>
              <a:t>Eclipse Plugin</a:t>
            </a:r>
            <a:r>
              <a:rPr lang="ja-JP" altLang="en-US" sz="4000" dirty="0"/>
              <a:t>による集約支援環境</a:t>
            </a:r>
            <a:endParaRPr kumimoji="1" lang="ja-JP" altLang="en-US" sz="4000" dirty="0"/>
          </a:p>
        </p:txBody>
      </p:sp>
      <p:sp>
        <p:nvSpPr>
          <p:cNvPr id="3" name="コンテンツ プレースホルダー 2"/>
          <p:cNvSpPr>
            <a:spLocks noGrp="1"/>
          </p:cNvSpPr>
          <p:nvPr>
            <p:ph idx="1"/>
          </p:nvPr>
        </p:nvSpPr>
        <p:spPr>
          <a:xfrm>
            <a:off x="146844" y="1600200"/>
            <a:ext cx="8839200" cy="4525963"/>
          </a:xfrm>
        </p:spPr>
        <p:txBody>
          <a:bodyPr/>
          <a:lstStyle/>
          <a:p>
            <a:pPr marL="0" indent="0">
              <a:buNone/>
            </a:pPr>
            <a:r>
              <a:rPr lang="ja-JP" altLang="en-US" sz="2600" dirty="0"/>
              <a:t>開発作業をモニタリングし，メソッド抽出の集約パターンを見</a:t>
            </a:r>
            <a:r>
              <a:rPr lang="ja-JP" altLang="en-US" sz="2600" dirty="0" err="1"/>
              <a:t>つ</a:t>
            </a:r>
            <a:r>
              <a:rPr lang="ja-JP" altLang="en-US" sz="2600" dirty="0"/>
              <a:t>　け，そのコードクローンの同時集約の支援環境を構築する．</a:t>
            </a:r>
            <a:endParaRPr lang="en-US" altLang="ja-JP" sz="2600" dirty="0"/>
          </a:p>
          <a:p>
            <a:pPr marL="0" indent="0">
              <a:buNone/>
            </a:pPr>
            <a:endParaRPr kumimoji="1" lang="ja-JP" altLang="en-US" sz="2800" dirty="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14</a:t>
            </a:fld>
            <a:endParaRPr lang="en-US" altLang="ja-JP"/>
          </a:p>
        </p:txBody>
      </p:sp>
      <p:sp>
        <p:nvSpPr>
          <p:cNvPr id="44" name="テキスト ボックス 43"/>
          <p:cNvSpPr txBox="1"/>
          <p:nvPr/>
        </p:nvSpPr>
        <p:spPr>
          <a:xfrm>
            <a:off x="672921" y="4942514"/>
            <a:ext cx="805029" cy="338554"/>
          </a:xfrm>
          <a:prstGeom prst="rect">
            <a:avLst/>
          </a:prstGeom>
          <a:noFill/>
        </p:spPr>
        <p:txBody>
          <a:bodyPr wrap="none" rtlCol="0">
            <a:spAutoFit/>
          </a:bodyPr>
          <a:lstStyle/>
          <a:p>
            <a:r>
              <a:rPr kumimoji="1" lang="ja-JP" altLang="en-US" sz="1600" b="1" dirty="0" smtClean="0"/>
              <a:t>開発者</a:t>
            </a:r>
            <a:endParaRPr kumimoji="1" lang="ja-JP" altLang="en-US" sz="1600" b="1" dirty="0"/>
          </a:p>
        </p:txBody>
      </p:sp>
      <p:sp>
        <p:nvSpPr>
          <p:cNvPr id="45" name="角丸四角形 44"/>
          <p:cNvSpPr/>
          <p:nvPr/>
        </p:nvSpPr>
        <p:spPr>
          <a:xfrm>
            <a:off x="1705667" y="2749774"/>
            <a:ext cx="6381829" cy="355895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pic>
        <p:nvPicPr>
          <p:cNvPr id="46" name="図 45"/>
          <p:cNvPicPr>
            <a:picLocks noChangeAspect="1"/>
          </p:cNvPicPr>
          <p:nvPr/>
        </p:nvPicPr>
        <p:blipFill>
          <a:blip r:embed="rId3"/>
          <a:stretch>
            <a:fillRect/>
          </a:stretch>
        </p:blipFill>
        <p:spPr>
          <a:xfrm>
            <a:off x="3110094" y="4180167"/>
            <a:ext cx="580016" cy="698164"/>
          </a:xfrm>
          <a:prstGeom prst="rect">
            <a:avLst/>
          </a:prstGeom>
        </p:spPr>
      </p:pic>
      <p:sp>
        <p:nvSpPr>
          <p:cNvPr id="47" name="テキスト ボックス 46"/>
          <p:cNvSpPr txBox="1"/>
          <p:nvPr/>
        </p:nvSpPr>
        <p:spPr>
          <a:xfrm>
            <a:off x="3013618" y="4945996"/>
            <a:ext cx="772969" cy="307777"/>
          </a:xfrm>
          <a:prstGeom prst="rect">
            <a:avLst/>
          </a:prstGeom>
          <a:noFill/>
        </p:spPr>
        <p:txBody>
          <a:bodyPr wrap="none" rtlCol="0">
            <a:spAutoFit/>
          </a:bodyPr>
          <a:lstStyle/>
          <a:p>
            <a:r>
              <a:rPr kumimoji="1" lang="ja-JP" altLang="en-US" sz="1400" dirty="0" smtClean="0"/>
              <a:t>エディタ</a:t>
            </a:r>
            <a:endParaRPr kumimoji="1" lang="ja-JP" altLang="en-US" dirty="0"/>
          </a:p>
        </p:txBody>
      </p:sp>
      <p:sp>
        <p:nvSpPr>
          <p:cNvPr id="48" name="フローチャート: データ 47"/>
          <p:cNvSpPr/>
          <p:nvPr/>
        </p:nvSpPr>
        <p:spPr>
          <a:xfrm>
            <a:off x="5345816" y="4317363"/>
            <a:ext cx="1172406" cy="431897"/>
          </a:xfrm>
          <a:prstGeom prst="flowChartInputOutput">
            <a:avLst/>
          </a:prstGeom>
          <a:no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400" dirty="0"/>
          </a:p>
        </p:txBody>
      </p:sp>
      <p:sp>
        <p:nvSpPr>
          <p:cNvPr id="49" name="テキスト ボックス 48"/>
          <p:cNvSpPr txBox="1"/>
          <p:nvPr/>
        </p:nvSpPr>
        <p:spPr>
          <a:xfrm>
            <a:off x="5494443" y="4271701"/>
            <a:ext cx="902811" cy="523220"/>
          </a:xfrm>
          <a:prstGeom prst="rect">
            <a:avLst/>
          </a:prstGeom>
          <a:noFill/>
        </p:spPr>
        <p:txBody>
          <a:bodyPr wrap="none" rtlCol="0">
            <a:spAutoFit/>
          </a:bodyPr>
          <a:lstStyle/>
          <a:p>
            <a:pPr algn="ctr"/>
            <a:r>
              <a:rPr lang="en-US" altLang="ja-JP" sz="1400" dirty="0" err="1" smtClean="0"/>
              <a:t>CCFinder</a:t>
            </a:r>
            <a:endParaRPr kumimoji="1" lang="en-US" altLang="ja-JP" sz="1400" dirty="0" smtClean="0"/>
          </a:p>
          <a:p>
            <a:pPr algn="ctr"/>
            <a:r>
              <a:rPr kumimoji="1" lang="ja-JP" altLang="en-US" sz="1400" dirty="0" smtClean="0"/>
              <a:t>検出結果</a:t>
            </a:r>
            <a:endParaRPr kumimoji="1" lang="ja-JP" altLang="en-US" sz="1400" dirty="0"/>
          </a:p>
        </p:txBody>
      </p:sp>
      <p:sp>
        <p:nvSpPr>
          <p:cNvPr id="50" name="フローチャート: 磁気ディスク 49"/>
          <p:cNvSpPr/>
          <p:nvPr/>
        </p:nvSpPr>
        <p:spPr>
          <a:xfrm>
            <a:off x="4803584" y="2974960"/>
            <a:ext cx="731140" cy="612648"/>
          </a:xfrm>
          <a:prstGeom prst="flowChartMagneticDisk">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51" name="テキスト ボックス 50"/>
          <p:cNvSpPr txBox="1"/>
          <p:nvPr/>
        </p:nvSpPr>
        <p:spPr>
          <a:xfrm>
            <a:off x="4732883" y="3552220"/>
            <a:ext cx="883960" cy="523220"/>
          </a:xfrm>
          <a:prstGeom prst="rect">
            <a:avLst/>
          </a:prstGeom>
          <a:noFill/>
        </p:spPr>
        <p:txBody>
          <a:bodyPr wrap="none" rtlCol="0">
            <a:spAutoFit/>
          </a:bodyPr>
          <a:lstStyle/>
          <a:p>
            <a:pPr algn="ctr"/>
            <a:r>
              <a:rPr lang="en-US" altLang="ja-JP" sz="1400" dirty="0" smtClean="0"/>
              <a:t>AS</a:t>
            </a:r>
            <a:r>
              <a:rPr lang="en-US" altLang="ja-JP" sz="1400" dirty="0"/>
              <a:t>T</a:t>
            </a:r>
            <a:r>
              <a:rPr kumimoji="1" lang="ja-JP" altLang="en-US" sz="1400" dirty="0" smtClean="0"/>
              <a:t>ノード</a:t>
            </a:r>
            <a:endParaRPr lang="en-US" altLang="ja-JP" sz="1400" dirty="0" smtClean="0"/>
          </a:p>
          <a:p>
            <a:pPr algn="ctr"/>
            <a:r>
              <a:rPr kumimoji="1" lang="ja-JP" altLang="en-US" sz="1400" dirty="0"/>
              <a:t>リスト</a:t>
            </a:r>
            <a:endParaRPr kumimoji="1" lang="en-US" altLang="ja-JP" sz="1400" dirty="0" smtClean="0"/>
          </a:p>
        </p:txBody>
      </p:sp>
      <p:sp>
        <p:nvSpPr>
          <p:cNvPr id="52" name="角丸四角形 51"/>
          <p:cNvSpPr/>
          <p:nvPr/>
        </p:nvSpPr>
        <p:spPr>
          <a:xfrm>
            <a:off x="3928768" y="4336878"/>
            <a:ext cx="1282176" cy="38474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rPr>
              <a:t>コードクローン検出</a:t>
            </a:r>
            <a:endParaRPr kumimoji="1" lang="ja-JP" altLang="en-US" sz="1400" dirty="0">
              <a:solidFill>
                <a:schemeClr val="tx1"/>
              </a:solidFill>
            </a:endParaRPr>
          </a:p>
        </p:txBody>
      </p:sp>
      <p:sp>
        <p:nvSpPr>
          <p:cNvPr id="53" name="角丸四角形 52"/>
          <p:cNvSpPr/>
          <p:nvPr/>
        </p:nvSpPr>
        <p:spPr>
          <a:xfrm>
            <a:off x="1872176" y="4339543"/>
            <a:ext cx="930093" cy="38474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rPr>
              <a:t>キー入力</a:t>
            </a:r>
            <a:endParaRPr kumimoji="1" lang="en-US" altLang="ja-JP" sz="1400" dirty="0" smtClean="0">
              <a:solidFill>
                <a:schemeClr val="tx1"/>
              </a:solidFill>
            </a:endParaRPr>
          </a:p>
          <a:p>
            <a:pPr algn="ctr"/>
            <a:r>
              <a:rPr kumimoji="1" lang="ja-JP" altLang="en-US" sz="1400" dirty="0" smtClean="0">
                <a:solidFill>
                  <a:schemeClr val="tx1"/>
                </a:solidFill>
              </a:rPr>
              <a:t>追跡</a:t>
            </a:r>
            <a:endParaRPr kumimoji="1" lang="ja-JP" altLang="en-US" sz="1400" dirty="0">
              <a:solidFill>
                <a:schemeClr val="tx1"/>
              </a:solidFill>
            </a:endParaRPr>
          </a:p>
        </p:txBody>
      </p:sp>
      <p:sp>
        <p:nvSpPr>
          <p:cNvPr id="54" name="角丸四角形 53"/>
          <p:cNvSpPr/>
          <p:nvPr/>
        </p:nvSpPr>
        <p:spPr>
          <a:xfrm>
            <a:off x="2897908" y="3088911"/>
            <a:ext cx="1004388" cy="38474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solidFill>
                  <a:schemeClr val="tx1"/>
                </a:solidFill>
              </a:rPr>
              <a:t>差分ノード取得</a:t>
            </a:r>
            <a:endParaRPr kumimoji="1" lang="ja-JP" altLang="en-US" sz="1400" b="1" dirty="0">
              <a:solidFill>
                <a:schemeClr val="tx1"/>
              </a:solidFill>
            </a:endParaRPr>
          </a:p>
        </p:txBody>
      </p:sp>
      <p:sp>
        <p:nvSpPr>
          <p:cNvPr id="55" name="角丸四角形 54"/>
          <p:cNvSpPr/>
          <p:nvPr/>
        </p:nvSpPr>
        <p:spPr>
          <a:xfrm>
            <a:off x="5905705" y="5459599"/>
            <a:ext cx="1282176" cy="38474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rPr>
              <a:t>クローンペア</a:t>
            </a:r>
            <a:r>
              <a:rPr kumimoji="1" lang="ja-JP" altLang="en-US" sz="1400" dirty="0" smtClean="0">
                <a:solidFill>
                  <a:schemeClr val="tx1"/>
                </a:solidFill>
              </a:rPr>
              <a:t>照合</a:t>
            </a:r>
            <a:endParaRPr kumimoji="1" lang="ja-JP" altLang="en-US" sz="1400" dirty="0">
              <a:solidFill>
                <a:schemeClr val="tx1"/>
              </a:solidFill>
            </a:endParaRPr>
          </a:p>
        </p:txBody>
      </p:sp>
      <p:sp>
        <p:nvSpPr>
          <p:cNvPr id="56" name="角丸四角形 55"/>
          <p:cNvSpPr/>
          <p:nvPr/>
        </p:nvSpPr>
        <p:spPr>
          <a:xfrm>
            <a:off x="6076363" y="3087193"/>
            <a:ext cx="1241900" cy="38474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rPr>
              <a:t>メソッド抽出パターン照合</a:t>
            </a:r>
            <a:endParaRPr kumimoji="1" lang="ja-JP" altLang="en-US" sz="1400" dirty="0">
              <a:solidFill>
                <a:schemeClr val="tx1"/>
              </a:solidFill>
            </a:endParaRPr>
          </a:p>
        </p:txBody>
      </p:sp>
      <p:sp>
        <p:nvSpPr>
          <p:cNvPr id="58" name="フローチャート: データ 57"/>
          <p:cNvSpPr/>
          <p:nvPr/>
        </p:nvSpPr>
        <p:spPr>
          <a:xfrm>
            <a:off x="6779009" y="4315967"/>
            <a:ext cx="1221257" cy="431897"/>
          </a:xfrm>
          <a:prstGeom prst="flowChartInputOutput">
            <a:avLst/>
          </a:prstGeom>
          <a:no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400" dirty="0"/>
          </a:p>
        </p:txBody>
      </p:sp>
      <p:sp>
        <p:nvSpPr>
          <p:cNvPr id="59" name="テキスト ボックス 58"/>
          <p:cNvSpPr txBox="1"/>
          <p:nvPr/>
        </p:nvSpPr>
        <p:spPr>
          <a:xfrm>
            <a:off x="6913582" y="4271701"/>
            <a:ext cx="1075936" cy="523220"/>
          </a:xfrm>
          <a:prstGeom prst="rect">
            <a:avLst/>
          </a:prstGeom>
          <a:noFill/>
        </p:spPr>
        <p:txBody>
          <a:bodyPr wrap="none" rtlCol="0">
            <a:spAutoFit/>
          </a:bodyPr>
          <a:lstStyle/>
          <a:p>
            <a:pPr algn="ctr"/>
            <a:r>
              <a:rPr kumimoji="1" lang="ja-JP" altLang="en-US" sz="1400" dirty="0" smtClean="0"/>
              <a:t>メソッド抽出</a:t>
            </a:r>
            <a:endParaRPr kumimoji="1" lang="en-US" altLang="ja-JP" sz="1400" dirty="0" smtClean="0"/>
          </a:p>
          <a:p>
            <a:pPr algn="ctr"/>
            <a:r>
              <a:rPr lang="ja-JP" altLang="en-US" sz="1400" dirty="0"/>
              <a:t>パターン</a:t>
            </a:r>
            <a:r>
              <a:rPr kumimoji="1" lang="ja-JP" altLang="en-US" sz="1400" dirty="0" smtClean="0"/>
              <a:t>　</a:t>
            </a:r>
            <a:endParaRPr kumimoji="1" lang="ja-JP" altLang="en-US" sz="1400" dirty="0"/>
          </a:p>
        </p:txBody>
      </p:sp>
      <p:cxnSp>
        <p:nvCxnSpPr>
          <p:cNvPr id="62" name="直線矢印コネクタ 61"/>
          <p:cNvCxnSpPr>
            <a:stCxn id="63" idx="3"/>
            <a:endCxn id="53" idx="1"/>
          </p:cNvCxnSpPr>
          <p:nvPr/>
        </p:nvCxnSpPr>
        <p:spPr>
          <a:xfrm>
            <a:off x="1481932" y="4529425"/>
            <a:ext cx="390244" cy="249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63" name="図 62"/>
          <p:cNvPicPr>
            <a:picLocks noChangeAspect="1"/>
          </p:cNvPicPr>
          <p:nvPr/>
        </p:nvPicPr>
        <p:blipFill>
          <a:blip r:embed="rId4"/>
          <a:stretch>
            <a:fillRect/>
          </a:stretch>
        </p:blipFill>
        <p:spPr>
          <a:xfrm>
            <a:off x="582722" y="4116336"/>
            <a:ext cx="899210" cy="826178"/>
          </a:xfrm>
          <a:prstGeom prst="rect">
            <a:avLst/>
          </a:prstGeom>
        </p:spPr>
      </p:pic>
      <p:cxnSp>
        <p:nvCxnSpPr>
          <p:cNvPr id="64" name="直線矢印コネクタ 63"/>
          <p:cNvCxnSpPr>
            <a:stCxn id="53" idx="3"/>
            <a:endCxn id="46" idx="1"/>
          </p:cNvCxnSpPr>
          <p:nvPr/>
        </p:nvCxnSpPr>
        <p:spPr>
          <a:xfrm flipV="1">
            <a:off x="2802269" y="4529249"/>
            <a:ext cx="307825" cy="266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5" name="直線矢印コネクタ 64"/>
          <p:cNvCxnSpPr>
            <a:stCxn id="46" idx="3"/>
            <a:endCxn id="52" idx="1"/>
          </p:cNvCxnSpPr>
          <p:nvPr/>
        </p:nvCxnSpPr>
        <p:spPr>
          <a:xfrm>
            <a:off x="3690110" y="4529249"/>
            <a:ext cx="238658" cy="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6" name="直線矢印コネクタ 65"/>
          <p:cNvCxnSpPr>
            <a:stCxn id="46" idx="0"/>
            <a:endCxn id="54" idx="2"/>
          </p:cNvCxnSpPr>
          <p:nvPr/>
        </p:nvCxnSpPr>
        <p:spPr>
          <a:xfrm flipV="1">
            <a:off x="3400102" y="3473656"/>
            <a:ext cx="0" cy="70651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7" name="直線矢印コネクタ 66"/>
          <p:cNvCxnSpPr>
            <a:stCxn id="54" idx="3"/>
            <a:endCxn id="50" idx="2"/>
          </p:cNvCxnSpPr>
          <p:nvPr/>
        </p:nvCxnSpPr>
        <p:spPr>
          <a:xfrm>
            <a:off x="3902296" y="3281284"/>
            <a:ext cx="90128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8" name="直線矢印コネクタ 67"/>
          <p:cNvCxnSpPr>
            <a:stCxn id="50" idx="4"/>
            <a:endCxn id="56" idx="1"/>
          </p:cNvCxnSpPr>
          <p:nvPr/>
        </p:nvCxnSpPr>
        <p:spPr>
          <a:xfrm flipV="1">
            <a:off x="5534724" y="3279566"/>
            <a:ext cx="541639" cy="171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9" name="直線矢印コネクタ 68"/>
          <p:cNvCxnSpPr>
            <a:stCxn id="56" idx="2"/>
            <a:endCxn id="58" idx="1"/>
          </p:cNvCxnSpPr>
          <p:nvPr/>
        </p:nvCxnSpPr>
        <p:spPr>
          <a:xfrm>
            <a:off x="6697313" y="3471938"/>
            <a:ext cx="692325" cy="84402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0" name="直線矢印コネクタ 69"/>
          <p:cNvCxnSpPr>
            <a:stCxn id="58" idx="3"/>
            <a:endCxn id="55" idx="0"/>
          </p:cNvCxnSpPr>
          <p:nvPr/>
        </p:nvCxnSpPr>
        <p:spPr>
          <a:xfrm flipH="1">
            <a:off x="6546793" y="4747864"/>
            <a:ext cx="720719" cy="71173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1" name="直線矢印コネクタ 70"/>
          <p:cNvCxnSpPr>
            <a:stCxn id="48" idx="5"/>
            <a:endCxn id="55" idx="0"/>
          </p:cNvCxnSpPr>
          <p:nvPr/>
        </p:nvCxnSpPr>
        <p:spPr>
          <a:xfrm>
            <a:off x="6400981" y="4533312"/>
            <a:ext cx="145812" cy="92628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2" name="直線矢印コネクタ 71"/>
          <p:cNvCxnSpPr>
            <a:stCxn id="52" idx="3"/>
            <a:endCxn id="48" idx="2"/>
          </p:cNvCxnSpPr>
          <p:nvPr/>
        </p:nvCxnSpPr>
        <p:spPr>
          <a:xfrm>
            <a:off x="5210944" y="4529251"/>
            <a:ext cx="252113" cy="406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3" name="直線矢印コネクタ 72"/>
          <p:cNvCxnSpPr>
            <a:stCxn id="55" idx="1"/>
            <a:endCxn id="83" idx="5"/>
          </p:cNvCxnSpPr>
          <p:nvPr/>
        </p:nvCxnSpPr>
        <p:spPr>
          <a:xfrm flipH="1" flipV="1">
            <a:off x="5021950" y="5651971"/>
            <a:ext cx="883755"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5" name="直線矢印コネクタ 74"/>
          <p:cNvCxnSpPr>
            <a:stCxn id="84" idx="1"/>
            <a:endCxn id="63" idx="3"/>
          </p:cNvCxnSpPr>
          <p:nvPr/>
        </p:nvCxnSpPr>
        <p:spPr>
          <a:xfrm flipH="1" flipV="1">
            <a:off x="1481932" y="4529425"/>
            <a:ext cx="1428193" cy="114653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6" name="正方形/長方形 75"/>
          <p:cNvSpPr/>
          <p:nvPr/>
        </p:nvSpPr>
        <p:spPr>
          <a:xfrm>
            <a:off x="4376777" y="6192841"/>
            <a:ext cx="1039608" cy="223857"/>
          </a:xfrm>
          <a:prstGeom prst="rect">
            <a:avLst/>
          </a:prstGeom>
          <a:solidFill>
            <a:schemeClr val="bg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400" b="1" dirty="0" smtClean="0">
                <a:solidFill>
                  <a:schemeClr val="tx1"/>
                </a:solidFill>
              </a:rPr>
              <a:t>本環境</a:t>
            </a:r>
            <a:endParaRPr kumimoji="1" lang="ja-JP" altLang="en-US" sz="1400" b="1" dirty="0">
              <a:solidFill>
                <a:schemeClr val="tx1"/>
              </a:solidFill>
            </a:endParaRPr>
          </a:p>
        </p:txBody>
      </p:sp>
      <p:sp>
        <p:nvSpPr>
          <p:cNvPr id="77" name="テキスト ボックス 76"/>
          <p:cNvSpPr txBox="1"/>
          <p:nvPr/>
        </p:nvSpPr>
        <p:spPr>
          <a:xfrm>
            <a:off x="3806897" y="4075440"/>
            <a:ext cx="635110" cy="307777"/>
          </a:xfrm>
          <a:prstGeom prst="rect">
            <a:avLst/>
          </a:prstGeom>
          <a:noFill/>
        </p:spPr>
        <p:txBody>
          <a:bodyPr wrap="none" rtlCol="0">
            <a:spAutoFit/>
          </a:bodyPr>
          <a:lstStyle/>
          <a:p>
            <a:r>
              <a:rPr kumimoji="1" lang="ja-JP" altLang="en-US" sz="1400" dirty="0" smtClean="0"/>
              <a:t>機能</a:t>
            </a:r>
            <a:r>
              <a:rPr kumimoji="1" lang="en-US" altLang="ja-JP" sz="1400" dirty="0" smtClean="0"/>
              <a:t>1</a:t>
            </a:r>
            <a:endParaRPr kumimoji="1" lang="ja-JP" altLang="en-US" sz="1400" dirty="0"/>
          </a:p>
        </p:txBody>
      </p:sp>
      <p:sp>
        <p:nvSpPr>
          <p:cNvPr id="78" name="テキスト ボックス 77"/>
          <p:cNvSpPr txBox="1"/>
          <p:nvPr/>
        </p:nvSpPr>
        <p:spPr>
          <a:xfrm>
            <a:off x="1769665" y="4087569"/>
            <a:ext cx="635110" cy="307777"/>
          </a:xfrm>
          <a:prstGeom prst="rect">
            <a:avLst/>
          </a:prstGeom>
          <a:noFill/>
        </p:spPr>
        <p:txBody>
          <a:bodyPr wrap="none" rtlCol="0">
            <a:spAutoFit/>
          </a:bodyPr>
          <a:lstStyle/>
          <a:p>
            <a:r>
              <a:rPr lang="ja-JP" altLang="en-US" sz="1400" dirty="0" smtClean="0"/>
              <a:t>機能</a:t>
            </a:r>
            <a:r>
              <a:rPr lang="en-US" altLang="ja-JP" sz="1400" dirty="0" smtClean="0"/>
              <a:t>2</a:t>
            </a:r>
            <a:endParaRPr kumimoji="1" lang="ja-JP" altLang="en-US" sz="1400" dirty="0"/>
          </a:p>
        </p:txBody>
      </p:sp>
      <p:sp>
        <p:nvSpPr>
          <p:cNvPr id="79" name="テキスト ボックス 78"/>
          <p:cNvSpPr txBox="1"/>
          <p:nvPr/>
        </p:nvSpPr>
        <p:spPr>
          <a:xfrm>
            <a:off x="2759271" y="2824376"/>
            <a:ext cx="635110" cy="307777"/>
          </a:xfrm>
          <a:prstGeom prst="rect">
            <a:avLst/>
          </a:prstGeom>
          <a:noFill/>
        </p:spPr>
        <p:txBody>
          <a:bodyPr wrap="none" rtlCol="0">
            <a:spAutoFit/>
          </a:bodyPr>
          <a:lstStyle/>
          <a:p>
            <a:r>
              <a:rPr lang="ja-JP" altLang="en-US" sz="1400" dirty="0" smtClean="0"/>
              <a:t>機能</a:t>
            </a:r>
            <a:r>
              <a:rPr lang="en-US" altLang="ja-JP" sz="1400" dirty="0" smtClean="0"/>
              <a:t>3</a:t>
            </a:r>
            <a:endParaRPr kumimoji="1" lang="ja-JP" altLang="en-US" sz="1400" dirty="0"/>
          </a:p>
        </p:txBody>
      </p:sp>
      <p:sp>
        <p:nvSpPr>
          <p:cNvPr id="80" name="テキスト ボックス 79"/>
          <p:cNvSpPr txBox="1"/>
          <p:nvPr/>
        </p:nvSpPr>
        <p:spPr>
          <a:xfrm>
            <a:off x="5945848" y="2830640"/>
            <a:ext cx="635110" cy="307777"/>
          </a:xfrm>
          <a:prstGeom prst="rect">
            <a:avLst/>
          </a:prstGeom>
          <a:noFill/>
        </p:spPr>
        <p:txBody>
          <a:bodyPr wrap="none" rtlCol="0">
            <a:spAutoFit/>
          </a:bodyPr>
          <a:lstStyle/>
          <a:p>
            <a:r>
              <a:rPr lang="ja-JP" altLang="en-US" sz="1400" dirty="0" smtClean="0"/>
              <a:t>機能</a:t>
            </a:r>
            <a:r>
              <a:rPr lang="en-US" altLang="ja-JP" sz="1400" dirty="0" smtClean="0"/>
              <a:t>4</a:t>
            </a:r>
            <a:endParaRPr kumimoji="1" lang="ja-JP" altLang="en-US" sz="1400" dirty="0"/>
          </a:p>
        </p:txBody>
      </p:sp>
      <p:sp>
        <p:nvSpPr>
          <p:cNvPr id="81" name="テキスト ボックス 80"/>
          <p:cNvSpPr txBox="1"/>
          <p:nvPr/>
        </p:nvSpPr>
        <p:spPr>
          <a:xfrm>
            <a:off x="5799816" y="5209185"/>
            <a:ext cx="635110" cy="307777"/>
          </a:xfrm>
          <a:prstGeom prst="rect">
            <a:avLst/>
          </a:prstGeom>
          <a:noFill/>
        </p:spPr>
        <p:txBody>
          <a:bodyPr wrap="none" rtlCol="0">
            <a:spAutoFit/>
          </a:bodyPr>
          <a:lstStyle/>
          <a:p>
            <a:r>
              <a:rPr lang="ja-JP" altLang="en-US" sz="1400" dirty="0" smtClean="0"/>
              <a:t>機能</a:t>
            </a:r>
            <a:r>
              <a:rPr lang="en-US" altLang="ja-JP" sz="1400" dirty="0" smtClean="0"/>
              <a:t>5</a:t>
            </a:r>
            <a:endParaRPr kumimoji="1" lang="ja-JP" altLang="en-US" sz="1400" dirty="0"/>
          </a:p>
        </p:txBody>
      </p:sp>
      <p:sp>
        <p:nvSpPr>
          <p:cNvPr id="83" name="フローチャート: データ 82"/>
          <p:cNvSpPr/>
          <p:nvPr/>
        </p:nvSpPr>
        <p:spPr>
          <a:xfrm>
            <a:off x="2629647" y="5436022"/>
            <a:ext cx="2658114" cy="431897"/>
          </a:xfrm>
          <a:prstGeom prst="flowChartInputOutput">
            <a:avLst/>
          </a:prstGeom>
          <a:no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400" dirty="0"/>
          </a:p>
        </p:txBody>
      </p:sp>
      <p:sp>
        <p:nvSpPr>
          <p:cNvPr id="84" name="テキスト ボックス 83"/>
          <p:cNvSpPr txBox="1"/>
          <p:nvPr/>
        </p:nvSpPr>
        <p:spPr>
          <a:xfrm>
            <a:off x="2910125" y="5414349"/>
            <a:ext cx="2175596" cy="523220"/>
          </a:xfrm>
          <a:prstGeom prst="rect">
            <a:avLst/>
          </a:prstGeom>
          <a:noFill/>
        </p:spPr>
        <p:txBody>
          <a:bodyPr wrap="none" rtlCol="0">
            <a:spAutoFit/>
          </a:bodyPr>
          <a:lstStyle/>
          <a:p>
            <a:pPr algn="ctr"/>
            <a:r>
              <a:rPr kumimoji="1" lang="ja-JP" altLang="en-US" sz="1400" dirty="0" smtClean="0"/>
              <a:t>メソッド抽出が行われた</a:t>
            </a:r>
            <a:endParaRPr kumimoji="1" lang="en-US" altLang="ja-JP" sz="1400" dirty="0" smtClean="0"/>
          </a:p>
          <a:p>
            <a:pPr algn="ctr"/>
            <a:r>
              <a:rPr kumimoji="1" lang="ja-JP" altLang="en-US" sz="1400" dirty="0" smtClean="0"/>
              <a:t>コード片のコードクローン　</a:t>
            </a:r>
            <a:endParaRPr kumimoji="1" lang="ja-JP" altLang="en-US" sz="1400" dirty="0"/>
          </a:p>
        </p:txBody>
      </p:sp>
    </p:spTree>
    <p:extLst>
      <p:ext uri="{BB962C8B-B14F-4D97-AF65-F5344CB8AC3E}">
        <p14:creationId xmlns:p14="http://schemas.microsoft.com/office/powerpoint/2010/main" val="39387885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4000" smtClean="0"/>
              <a:t>機能</a:t>
            </a:r>
            <a:r>
              <a:rPr kumimoji="1" lang="en-US" altLang="ja-JP" sz="4000" smtClean="0"/>
              <a:t>3</a:t>
            </a:r>
            <a:br>
              <a:rPr kumimoji="1" lang="en-US" altLang="ja-JP" sz="4000" smtClean="0"/>
            </a:br>
            <a:r>
              <a:rPr lang="ja-JP" altLang="en-US" sz="4000" smtClean="0"/>
              <a:t>差分ノード</a:t>
            </a:r>
            <a:r>
              <a:rPr lang="ja-JP" altLang="en-US" sz="4000"/>
              <a:t>取得</a:t>
            </a:r>
            <a:endParaRPr kumimoji="1" lang="ja-JP" altLang="en-US" sz="4000"/>
          </a:p>
        </p:txBody>
      </p:sp>
      <p:sp>
        <p:nvSpPr>
          <p:cNvPr id="3" name="コンテンツ プレースホルダー 2"/>
          <p:cNvSpPr>
            <a:spLocks noGrp="1"/>
          </p:cNvSpPr>
          <p:nvPr>
            <p:ph idx="1"/>
          </p:nvPr>
        </p:nvSpPr>
        <p:spPr>
          <a:xfrm>
            <a:off x="203200" y="1600200"/>
            <a:ext cx="8816622" cy="4525963"/>
          </a:xfrm>
        </p:spPr>
        <p:txBody>
          <a:bodyPr/>
          <a:lstStyle/>
          <a:p>
            <a:r>
              <a:rPr kumimoji="1" lang="en-US" altLang="ja-JP" sz="2800" dirty="0" smtClean="0"/>
              <a:t>1</a:t>
            </a:r>
            <a:r>
              <a:rPr kumimoji="1" lang="ja-JP" altLang="en-US" sz="2800" dirty="0" smtClean="0"/>
              <a:t>行以上の変更を</a:t>
            </a:r>
            <a:r>
              <a:rPr kumimoji="1" lang="en-US" altLang="ja-JP" sz="2800" dirty="0" smtClean="0"/>
              <a:t>AST(</a:t>
            </a:r>
            <a:r>
              <a:rPr kumimoji="1" lang="ja-JP" altLang="en-US" sz="2800" dirty="0" smtClean="0"/>
              <a:t>抽象構文木</a:t>
            </a:r>
            <a:r>
              <a:rPr kumimoji="1" lang="en-US" altLang="ja-JP" sz="2800" dirty="0" smtClean="0"/>
              <a:t>)</a:t>
            </a:r>
            <a:r>
              <a:rPr kumimoji="1" lang="ja-JP" altLang="en-US" sz="2800" dirty="0" smtClean="0"/>
              <a:t>のノードとマッピングし，組</a:t>
            </a:r>
            <a:r>
              <a:rPr kumimoji="1" lang="en-US" altLang="ja-JP" sz="2800" dirty="0" smtClean="0"/>
              <a:t>(</a:t>
            </a:r>
            <a:r>
              <a:rPr kumimoji="1" lang="en-US" altLang="ja-JP" sz="2800" dirty="0" err="1" smtClean="0"/>
              <a:t>delta_type,ast_node</a:t>
            </a:r>
            <a:r>
              <a:rPr kumimoji="1" lang="en-US" altLang="ja-JP" sz="2800" dirty="0" smtClean="0"/>
              <a:t>)</a:t>
            </a:r>
            <a:r>
              <a:rPr kumimoji="1" lang="ja-JP" altLang="en-US" sz="2800" dirty="0" smtClean="0"/>
              <a:t>として蓄積する．</a:t>
            </a:r>
            <a:endParaRPr kumimoji="1" lang="en-US" altLang="ja-JP" sz="2800" dirty="0" smtClean="0"/>
          </a:p>
          <a:p>
            <a:pPr lvl="1"/>
            <a:r>
              <a:rPr kumimoji="1" lang="en-US" altLang="ja-JP" sz="2400" dirty="0" err="1" smtClean="0"/>
              <a:t>delta_type:Insert</a:t>
            </a:r>
            <a:r>
              <a:rPr kumimoji="1" lang="ja-JP" altLang="en-US" sz="2400" dirty="0" err="1" smtClean="0"/>
              <a:t>，</a:t>
            </a:r>
            <a:r>
              <a:rPr kumimoji="1" lang="en-US" altLang="ja-JP" sz="2400" dirty="0" smtClean="0"/>
              <a:t>Delete</a:t>
            </a:r>
            <a:r>
              <a:rPr kumimoji="1" lang="ja-JP" altLang="en-US" sz="2400" dirty="0" smtClean="0"/>
              <a:t>のいずれかの値を取る．</a:t>
            </a:r>
            <a:endParaRPr kumimoji="1" lang="en-US" altLang="ja-JP" sz="2400" dirty="0" smtClean="0"/>
          </a:p>
          <a:p>
            <a:pPr lvl="1"/>
            <a:r>
              <a:rPr lang="en-US" altLang="ja-JP" sz="2400" dirty="0" err="1" smtClean="0"/>
              <a:t>ast_node:AST</a:t>
            </a:r>
            <a:r>
              <a:rPr lang="ja-JP" altLang="en-US" sz="2400" dirty="0" smtClean="0"/>
              <a:t>のノードの情報</a:t>
            </a:r>
            <a:r>
              <a:rPr lang="en-US" altLang="ja-JP" sz="2400" dirty="0" smtClean="0"/>
              <a:t>(</a:t>
            </a:r>
            <a:r>
              <a:rPr lang="ja-JP" altLang="en-US" sz="2400" dirty="0" smtClean="0"/>
              <a:t>名前，種類，位置等</a:t>
            </a:r>
            <a:r>
              <a:rPr lang="en-US" altLang="ja-JP" sz="2400" dirty="0" smtClean="0"/>
              <a:t>)</a:t>
            </a:r>
            <a:r>
              <a:rPr lang="ja-JP" altLang="en-US" sz="2400" dirty="0" smtClean="0"/>
              <a:t>を持つ．</a:t>
            </a:r>
            <a:endParaRPr lang="en-US" altLang="ja-JP" sz="2400" dirty="0" smtClean="0"/>
          </a:p>
          <a:p>
            <a:pPr marL="0" indent="0">
              <a:buNone/>
            </a:pPr>
            <a:endParaRPr kumimoji="1" lang="en-US" altLang="ja-JP" sz="2800" dirty="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15</a:t>
            </a:fld>
            <a:endParaRPr lang="en-US" altLang="ja-JP"/>
          </a:p>
        </p:txBody>
      </p:sp>
      <p:pic>
        <p:nvPicPr>
          <p:cNvPr id="6" name="図 5"/>
          <p:cNvPicPr>
            <a:picLocks noChangeAspect="1"/>
          </p:cNvPicPr>
          <p:nvPr/>
        </p:nvPicPr>
        <p:blipFill>
          <a:blip r:embed="rId3"/>
          <a:stretch>
            <a:fillRect/>
          </a:stretch>
        </p:blipFill>
        <p:spPr>
          <a:xfrm>
            <a:off x="344039" y="3683986"/>
            <a:ext cx="1105371" cy="1330532"/>
          </a:xfrm>
          <a:prstGeom prst="rect">
            <a:avLst/>
          </a:prstGeom>
        </p:spPr>
      </p:pic>
      <p:pic>
        <p:nvPicPr>
          <p:cNvPr id="7" name="図 6"/>
          <p:cNvPicPr>
            <a:picLocks noChangeAspect="1"/>
          </p:cNvPicPr>
          <p:nvPr/>
        </p:nvPicPr>
        <p:blipFill>
          <a:blip r:embed="rId3"/>
          <a:stretch>
            <a:fillRect/>
          </a:stretch>
        </p:blipFill>
        <p:spPr>
          <a:xfrm>
            <a:off x="3145597" y="3683986"/>
            <a:ext cx="1105371" cy="1330532"/>
          </a:xfrm>
          <a:prstGeom prst="rect">
            <a:avLst/>
          </a:prstGeom>
        </p:spPr>
      </p:pic>
      <p:pic>
        <p:nvPicPr>
          <p:cNvPr id="8" name="図 7"/>
          <p:cNvPicPr>
            <a:picLocks noChangeAspect="1"/>
          </p:cNvPicPr>
          <p:nvPr/>
        </p:nvPicPr>
        <p:blipFill>
          <a:blip r:embed="rId3"/>
          <a:stretch>
            <a:fillRect/>
          </a:stretch>
        </p:blipFill>
        <p:spPr>
          <a:xfrm>
            <a:off x="5947155" y="3683986"/>
            <a:ext cx="1105371" cy="1330532"/>
          </a:xfrm>
          <a:prstGeom prst="rect">
            <a:avLst/>
          </a:prstGeom>
        </p:spPr>
      </p:pic>
      <p:cxnSp>
        <p:nvCxnSpPr>
          <p:cNvPr id="9" name="直線矢印コネクタ 8"/>
          <p:cNvCxnSpPr>
            <a:stCxn id="14" idx="3"/>
            <a:endCxn id="16" idx="1"/>
          </p:cNvCxnSpPr>
          <p:nvPr/>
        </p:nvCxnSpPr>
        <p:spPr>
          <a:xfrm>
            <a:off x="1275158" y="4586843"/>
            <a:ext cx="201111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直線矢印コネクタ 9"/>
          <p:cNvCxnSpPr>
            <a:endCxn id="18" idx="1"/>
          </p:cNvCxnSpPr>
          <p:nvPr/>
        </p:nvCxnSpPr>
        <p:spPr>
          <a:xfrm>
            <a:off x="4165953" y="4257525"/>
            <a:ext cx="192269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1" name="テキスト ボックス 10"/>
          <p:cNvSpPr txBox="1"/>
          <p:nvPr/>
        </p:nvSpPr>
        <p:spPr>
          <a:xfrm>
            <a:off x="1362405" y="4186732"/>
            <a:ext cx="1866217" cy="400110"/>
          </a:xfrm>
          <a:prstGeom prst="rect">
            <a:avLst/>
          </a:prstGeom>
          <a:noFill/>
        </p:spPr>
        <p:txBody>
          <a:bodyPr wrap="none" rtlCol="0">
            <a:spAutoFit/>
          </a:bodyPr>
          <a:lstStyle/>
          <a:p>
            <a:r>
              <a:rPr lang="en-US" altLang="ja-JP" sz="2000" dirty="0"/>
              <a:t>1</a:t>
            </a:r>
            <a:r>
              <a:rPr lang="ja-JP" altLang="en-US" sz="2000" dirty="0"/>
              <a:t>行以上</a:t>
            </a:r>
            <a:r>
              <a:rPr lang="ja-JP" altLang="en-US" sz="2000" dirty="0" smtClean="0"/>
              <a:t>の</a:t>
            </a:r>
            <a:r>
              <a:rPr lang="ja-JP" altLang="en-US" sz="2000" dirty="0"/>
              <a:t>追加</a:t>
            </a:r>
            <a:endParaRPr kumimoji="1" lang="ja-JP" altLang="en-US" sz="2000" dirty="0"/>
          </a:p>
        </p:txBody>
      </p:sp>
      <p:sp>
        <p:nvSpPr>
          <p:cNvPr id="12" name="テキスト ボックス 11"/>
          <p:cNvSpPr txBox="1"/>
          <p:nvPr/>
        </p:nvSpPr>
        <p:spPr>
          <a:xfrm>
            <a:off x="4165953" y="3857415"/>
            <a:ext cx="1866217" cy="400110"/>
          </a:xfrm>
          <a:prstGeom prst="rect">
            <a:avLst/>
          </a:prstGeom>
          <a:noFill/>
        </p:spPr>
        <p:txBody>
          <a:bodyPr wrap="none" rtlCol="0">
            <a:spAutoFit/>
          </a:bodyPr>
          <a:lstStyle/>
          <a:p>
            <a:r>
              <a:rPr kumimoji="1" lang="en-US" altLang="ja-JP" sz="2000" dirty="0" smtClean="0"/>
              <a:t>1</a:t>
            </a:r>
            <a:r>
              <a:rPr kumimoji="1" lang="ja-JP" altLang="en-US" sz="2000" dirty="0" smtClean="0"/>
              <a:t>行以上の削除</a:t>
            </a:r>
            <a:endParaRPr kumimoji="1" lang="ja-JP" altLang="en-US" sz="2000" dirty="0"/>
          </a:p>
        </p:txBody>
      </p:sp>
      <p:sp>
        <p:nvSpPr>
          <p:cNvPr id="14" name="正方形/長方形 13"/>
          <p:cNvSpPr/>
          <p:nvPr/>
        </p:nvSpPr>
        <p:spPr>
          <a:xfrm>
            <a:off x="476505" y="4373892"/>
            <a:ext cx="798653" cy="4259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3286277" y="4373892"/>
            <a:ext cx="798653" cy="425901"/>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6088647" y="4144184"/>
            <a:ext cx="798653" cy="226681"/>
          </a:xfrm>
          <a:prstGeom prst="rect">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角丸四角形吹き出し 22"/>
          <p:cNvSpPr/>
          <p:nvPr/>
        </p:nvSpPr>
        <p:spPr>
          <a:xfrm>
            <a:off x="894310" y="5414628"/>
            <a:ext cx="3356658" cy="711535"/>
          </a:xfrm>
          <a:prstGeom prst="wedgeRoundRectCallout">
            <a:avLst>
              <a:gd name="adj1" fmla="val 31926"/>
              <a:gd name="adj2" fmla="val -13270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tx1"/>
                </a:solidFill>
              </a:rPr>
              <a:t>差分</a:t>
            </a:r>
            <a:r>
              <a:rPr kumimoji="1" lang="ja-JP" altLang="en-US" sz="2000" dirty="0" smtClean="0">
                <a:solidFill>
                  <a:schemeClr val="tx1"/>
                </a:solidFill>
              </a:rPr>
              <a:t>ノード</a:t>
            </a:r>
            <a:endParaRPr kumimoji="1" lang="en-US" altLang="ja-JP" sz="2000" dirty="0" smtClean="0">
              <a:solidFill>
                <a:schemeClr val="tx1"/>
              </a:solidFill>
            </a:endParaRPr>
          </a:p>
          <a:p>
            <a:pPr algn="ctr"/>
            <a:r>
              <a:rPr lang="en-US" altLang="ja-JP" sz="2000" dirty="0" smtClean="0">
                <a:solidFill>
                  <a:schemeClr val="tx1"/>
                </a:solidFill>
              </a:rPr>
              <a:t>(Insert, </a:t>
            </a:r>
            <a:r>
              <a:rPr lang="en-US" altLang="ja-JP" sz="2000" dirty="0" err="1" smtClean="0">
                <a:solidFill>
                  <a:schemeClr val="tx1"/>
                </a:solidFill>
              </a:rPr>
              <a:t>MethodDeclaration</a:t>
            </a:r>
            <a:r>
              <a:rPr lang="en-US" altLang="ja-JP" sz="2000" dirty="0" smtClean="0">
                <a:solidFill>
                  <a:schemeClr val="tx1"/>
                </a:solidFill>
              </a:rPr>
              <a:t>)</a:t>
            </a:r>
            <a:endParaRPr kumimoji="1" lang="ja-JP" altLang="en-US" sz="2000" dirty="0">
              <a:solidFill>
                <a:schemeClr val="tx1"/>
              </a:solidFill>
            </a:endParaRPr>
          </a:p>
        </p:txBody>
      </p:sp>
      <p:sp>
        <p:nvSpPr>
          <p:cNvPr id="24" name="角丸四角形吹き出し 23"/>
          <p:cNvSpPr/>
          <p:nvPr/>
        </p:nvSpPr>
        <p:spPr>
          <a:xfrm>
            <a:off x="4623288" y="5414628"/>
            <a:ext cx="3356658" cy="711535"/>
          </a:xfrm>
          <a:prstGeom prst="wedgeRoundRectCallout">
            <a:avLst>
              <a:gd name="adj1" fmla="val 6064"/>
              <a:gd name="adj2" fmla="val -19289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tx1"/>
                </a:solidFill>
              </a:rPr>
              <a:t>差分</a:t>
            </a:r>
            <a:r>
              <a:rPr kumimoji="1" lang="ja-JP" altLang="en-US" sz="2000" dirty="0" smtClean="0">
                <a:solidFill>
                  <a:schemeClr val="tx1"/>
                </a:solidFill>
              </a:rPr>
              <a:t>ノード</a:t>
            </a:r>
            <a:endParaRPr kumimoji="1" lang="en-US" altLang="ja-JP" sz="2000" dirty="0" smtClean="0">
              <a:solidFill>
                <a:schemeClr val="tx1"/>
              </a:solidFill>
            </a:endParaRPr>
          </a:p>
          <a:p>
            <a:pPr algn="ctr"/>
            <a:r>
              <a:rPr lang="en-US" altLang="ja-JP" sz="2000" dirty="0" smtClean="0">
                <a:solidFill>
                  <a:schemeClr val="tx1"/>
                </a:solidFill>
              </a:rPr>
              <a:t>(Delete, </a:t>
            </a:r>
            <a:r>
              <a:rPr lang="en-US" altLang="ja-JP" sz="2000" dirty="0" err="1" smtClean="0">
                <a:solidFill>
                  <a:schemeClr val="tx1"/>
                </a:solidFill>
              </a:rPr>
              <a:t>MethodInvocation</a:t>
            </a:r>
            <a:r>
              <a:rPr lang="en-US" altLang="ja-JP" sz="2000" dirty="0" smtClean="0">
                <a:solidFill>
                  <a:schemeClr val="tx1"/>
                </a:solidFill>
              </a:rPr>
              <a:t>)</a:t>
            </a:r>
            <a:endParaRPr kumimoji="1" lang="ja-JP" altLang="en-US" sz="2000" dirty="0">
              <a:solidFill>
                <a:schemeClr val="tx1"/>
              </a:solidFill>
            </a:endParaRPr>
          </a:p>
        </p:txBody>
      </p:sp>
      <p:cxnSp>
        <p:nvCxnSpPr>
          <p:cNvPr id="26" name="直線矢印コネクタ 25"/>
          <p:cNvCxnSpPr>
            <a:stCxn id="8" idx="3"/>
          </p:cNvCxnSpPr>
          <p:nvPr/>
        </p:nvCxnSpPr>
        <p:spPr>
          <a:xfrm>
            <a:off x="7052526" y="4349252"/>
            <a:ext cx="82020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7" name="テキスト ボックス 26"/>
          <p:cNvSpPr txBox="1"/>
          <p:nvPr/>
        </p:nvSpPr>
        <p:spPr>
          <a:xfrm>
            <a:off x="7964036" y="3802011"/>
            <a:ext cx="784677" cy="769441"/>
          </a:xfrm>
          <a:prstGeom prst="rect">
            <a:avLst/>
          </a:prstGeom>
          <a:noFill/>
        </p:spPr>
        <p:txBody>
          <a:bodyPr wrap="square" rtlCol="0">
            <a:spAutoFit/>
          </a:bodyPr>
          <a:lstStyle/>
          <a:p>
            <a:r>
              <a:rPr kumimoji="1" lang="en-US" altLang="ja-JP" sz="4400" dirty="0" smtClean="0"/>
              <a:t>…</a:t>
            </a:r>
            <a:endParaRPr kumimoji="1" lang="ja-JP" altLang="en-US" sz="4400" dirty="0"/>
          </a:p>
        </p:txBody>
      </p:sp>
    </p:spTree>
    <p:extLst>
      <p:ext uri="{BB962C8B-B14F-4D97-AF65-F5344CB8AC3E}">
        <p14:creationId xmlns:p14="http://schemas.microsoft.com/office/powerpoint/2010/main" val="38300671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4000" dirty="0"/>
              <a:t>Eclipse Plugin</a:t>
            </a:r>
            <a:r>
              <a:rPr lang="ja-JP" altLang="en-US" sz="4000" dirty="0"/>
              <a:t>による集約支援環境</a:t>
            </a:r>
            <a:endParaRPr kumimoji="1" lang="ja-JP" altLang="en-US" sz="4000" dirty="0"/>
          </a:p>
        </p:txBody>
      </p:sp>
      <p:sp>
        <p:nvSpPr>
          <p:cNvPr id="3" name="コンテンツ プレースホルダー 2"/>
          <p:cNvSpPr>
            <a:spLocks noGrp="1"/>
          </p:cNvSpPr>
          <p:nvPr>
            <p:ph idx="1"/>
          </p:nvPr>
        </p:nvSpPr>
        <p:spPr>
          <a:xfrm>
            <a:off x="146844" y="1600200"/>
            <a:ext cx="8839200" cy="4525963"/>
          </a:xfrm>
        </p:spPr>
        <p:txBody>
          <a:bodyPr/>
          <a:lstStyle/>
          <a:p>
            <a:pPr marL="0" indent="0">
              <a:buNone/>
            </a:pPr>
            <a:r>
              <a:rPr lang="ja-JP" altLang="en-US" sz="2600" dirty="0"/>
              <a:t>開発作業をモニタリングし，メソッド抽出の集約パターンを見</a:t>
            </a:r>
            <a:r>
              <a:rPr lang="ja-JP" altLang="en-US" sz="2600" dirty="0" err="1"/>
              <a:t>つ</a:t>
            </a:r>
            <a:r>
              <a:rPr lang="ja-JP" altLang="en-US" sz="2600" dirty="0"/>
              <a:t>　け，そのコードクローンの同時集約の支援環境を構築する．</a:t>
            </a:r>
            <a:endParaRPr lang="en-US" altLang="ja-JP" sz="2600" dirty="0"/>
          </a:p>
          <a:p>
            <a:pPr marL="0" indent="0">
              <a:buNone/>
            </a:pPr>
            <a:endParaRPr kumimoji="1" lang="ja-JP" altLang="en-US" sz="2800" dirty="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16</a:t>
            </a:fld>
            <a:endParaRPr lang="en-US" altLang="ja-JP"/>
          </a:p>
        </p:txBody>
      </p:sp>
      <p:sp>
        <p:nvSpPr>
          <p:cNvPr id="44" name="テキスト ボックス 43"/>
          <p:cNvSpPr txBox="1"/>
          <p:nvPr/>
        </p:nvSpPr>
        <p:spPr>
          <a:xfrm>
            <a:off x="672921" y="4942514"/>
            <a:ext cx="805029" cy="338554"/>
          </a:xfrm>
          <a:prstGeom prst="rect">
            <a:avLst/>
          </a:prstGeom>
          <a:noFill/>
        </p:spPr>
        <p:txBody>
          <a:bodyPr wrap="none" rtlCol="0">
            <a:spAutoFit/>
          </a:bodyPr>
          <a:lstStyle/>
          <a:p>
            <a:r>
              <a:rPr kumimoji="1" lang="ja-JP" altLang="en-US" sz="1600" b="1" dirty="0" smtClean="0"/>
              <a:t>開発者</a:t>
            </a:r>
            <a:endParaRPr kumimoji="1" lang="ja-JP" altLang="en-US" sz="1600" b="1" dirty="0"/>
          </a:p>
        </p:txBody>
      </p:sp>
      <p:sp>
        <p:nvSpPr>
          <p:cNvPr id="45" name="角丸四角形 44"/>
          <p:cNvSpPr/>
          <p:nvPr/>
        </p:nvSpPr>
        <p:spPr>
          <a:xfrm>
            <a:off x="1705667" y="2749774"/>
            <a:ext cx="6381829" cy="355895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pic>
        <p:nvPicPr>
          <p:cNvPr id="46" name="図 45"/>
          <p:cNvPicPr>
            <a:picLocks noChangeAspect="1"/>
          </p:cNvPicPr>
          <p:nvPr/>
        </p:nvPicPr>
        <p:blipFill>
          <a:blip r:embed="rId3"/>
          <a:stretch>
            <a:fillRect/>
          </a:stretch>
        </p:blipFill>
        <p:spPr>
          <a:xfrm>
            <a:off x="3110094" y="4180167"/>
            <a:ext cx="580016" cy="698164"/>
          </a:xfrm>
          <a:prstGeom prst="rect">
            <a:avLst/>
          </a:prstGeom>
        </p:spPr>
      </p:pic>
      <p:sp>
        <p:nvSpPr>
          <p:cNvPr id="47" name="テキスト ボックス 46"/>
          <p:cNvSpPr txBox="1"/>
          <p:nvPr/>
        </p:nvSpPr>
        <p:spPr>
          <a:xfrm>
            <a:off x="3013618" y="4945996"/>
            <a:ext cx="772969" cy="307777"/>
          </a:xfrm>
          <a:prstGeom prst="rect">
            <a:avLst/>
          </a:prstGeom>
          <a:noFill/>
        </p:spPr>
        <p:txBody>
          <a:bodyPr wrap="none" rtlCol="0">
            <a:spAutoFit/>
          </a:bodyPr>
          <a:lstStyle/>
          <a:p>
            <a:r>
              <a:rPr kumimoji="1" lang="ja-JP" altLang="en-US" sz="1400" dirty="0" smtClean="0"/>
              <a:t>エディタ</a:t>
            </a:r>
            <a:endParaRPr kumimoji="1" lang="ja-JP" altLang="en-US" dirty="0"/>
          </a:p>
        </p:txBody>
      </p:sp>
      <p:sp>
        <p:nvSpPr>
          <p:cNvPr id="48" name="フローチャート: データ 47"/>
          <p:cNvSpPr/>
          <p:nvPr/>
        </p:nvSpPr>
        <p:spPr>
          <a:xfrm>
            <a:off x="5345816" y="4317363"/>
            <a:ext cx="1172406" cy="431897"/>
          </a:xfrm>
          <a:prstGeom prst="flowChartInputOutput">
            <a:avLst/>
          </a:prstGeom>
          <a:no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400" dirty="0"/>
          </a:p>
        </p:txBody>
      </p:sp>
      <p:sp>
        <p:nvSpPr>
          <p:cNvPr id="49" name="テキスト ボックス 48"/>
          <p:cNvSpPr txBox="1"/>
          <p:nvPr/>
        </p:nvSpPr>
        <p:spPr>
          <a:xfrm>
            <a:off x="5494443" y="4271701"/>
            <a:ext cx="902811" cy="523220"/>
          </a:xfrm>
          <a:prstGeom prst="rect">
            <a:avLst/>
          </a:prstGeom>
          <a:noFill/>
        </p:spPr>
        <p:txBody>
          <a:bodyPr wrap="none" rtlCol="0">
            <a:spAutoFit/>
          </a:bodyPr>
          <a:lstStyle/>
          <a:p>
            <a:pPr algn="ctr"/>
            <a:r>
              <a:rPr lang="en-US" altLang="ja-JP" sz="1400" dirty="0" err="1" smtClean="0"/>
              <a:t>CCFinder</a:t>
            </a:r>
            <a:endParaRPr kumimoji="1" lang="en-US" altLang="ja-JP" sz="1400" dirty="0" smtClean="0"/>
          </a:p>
          <a:p>
            <a:pPr algn="ctr"/>
            <a:r>
              <a:rPr kumimoji="1" lang="ja-JP" altLang="en-US" sz="1400" dirty="0" smtClean="0"/>
              <a:t>検出結果</a:t>
            </a:r>
            <a:endParaRPr kumimoji="1" lang="ja-JP" altLang="en-US" sz="1400" dirty="0"/>
          </a:p>
        </p:txBody>
      </p:sp>
      <p:sp>
        <p:nvSpPr>
          <p:cNvPr id="50" name="フローチャート: 磁気ディスク 49"/>
          <p:cNvSpPr/>
          <p:nvPr/>
        </p:nvSpPr>
        <p:spPr>
          <a:xfrm>
            <a:off x="4803584" y="2974960"/>
            <a:ext cx="731140" cy="612648"/>
          </a:xfrm>
          <a:prstGeom prst="flowChartMagneticDisk">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51" name="テキスト ボックス 50"/>
          <p:cNvSpPr txBox="1"/>
          <p:nvPr/>
        </p:nvSpPr>
        <p:spPr>
          <a:xfrm>
            <a:off x="4732883" y="3552220"/>
            <a:ext cx="883960" cy="523220"/>
          </a:xfrm>
          <a:prstGeom prst="rect">
            <a:avLst/>
          </a:prstGeom>
          <a:noFill/>
        </p:spPr>
        <p:txBody>
          <a:bodyPr wrap="none" rtlCol="0">
            <a:spAutoFit/>
          </a:bodyPr>
          <a:lstStyle/>
          <a:p>
            <a:pPr algn="ctr"/>
            <a:r>
              <a:rPr lang="en-US" altLang="ja-JP" sz="1400" dirty="0" smtClean="0"/>
              <a:t>AS</a:t>
            </a:r>
            <a:r>
              <a:rPr lang="en-US" altLang="ja-JP" sz="1400" dirty="0"/>
              <a:t>T</a:t>
            </a:r>
            <a:r>
              <a:rPr kumimoji="1" lang="ja-JP" altLang="en-US" sz="1400" dirty="0" smtClean="0"/>
              <a:t>ノード</a:t>
            </a:r>
            <a:endParaRPr lang="en-US" altLang="ja-JP" sz="1400" dirty="0" smtClean="0"/>
          </a:p>
          <a:p>
            <a:pPr algn="ctr"/>
            <a:r>
              <a:rPr kumimoji="1" lang="ja-JP" altLang="en-US" sz="1400" dirty="0"/>
              <a:t>リスト</a:t>
            </a:r>
            <a:endParaRPr kumimoji="1" lang="en-US" altLang="ja-JP" sz="1400" dirty="0" smtClean="0"/>
          </a:p>
        </p:txBody>
      </p:sp>
      <p:sp>
        <p:nvSpPr>
          <p:cNvPr id="52" name="角丸四角形 51"/>
          <p:cNvSpPr/>
          <p:nvPr/>
        </p:nvSpPr>
        <p:spPr>
          <a:xfrm>
            <a:off x="3928768" y="4336878"/>
            <a:ext cx="1282176" cy="38474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rPr>
              <a:t>コードクローン検出</a:t>
            </a:r>
            <a:endParaRPr kumimoji="1" lang="ja-JP" altLang="en-US" sz="1400" dirty="0">
              <a:solidFill>
                <a:schemeClr val="tx1"/>
              </a:solidFill>
            </a:endParaRPr>
          </a:p>
        </p:txBody>
      </p:sp>
      <p:sp>
        <p:nvSpPr>
          <p:cNvPr id="53" name="角丸四角形 52"/>
          <p:cNvSpPr/>
          <p:nvPr/>
        </p:nvSpPr>
        <p:spPr>
          <a:xfrm>
            <a:off x="1872176" y="4339543"/>
            <a:ext cx="930093" cy="38474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rPr>
              <a:t>キー入力</a:t>
            </a:r>
            <a:endParaRPr kumimoji="1" lang="en-US" altLang="ja-JP" sz="1400" dirty="0" smtClean="0">
              <a:solidFill>
                <a:schemeClr val="tx1"/>
              </a:solidFill>
            </a:endParaRPr>
          </a:p>
          <a:p>
            <a:pPr algn="ctr"/>
            <a:r>
              <a:rPr kumimoji="1" lang="ja-JP" altLang="en-US" sz="1400" dirty="0" smtClean="0">
                <a:solidFill>
                  <a:schemeClr val="tx1"/>
                </a:solidFill>
              </a:rPr>
              <a:t>追跡</a:t>
            </a:r>
            <a:endParaRPr kumimoji="1" lang="ja-JP" altLang="en-US" sz="1400" dirty="0">
              <a:solidFill>
                <a:schemeClr val="tx1"/>
              </a:solidFill>
            </a:endParaRPr>
          </a:p>
        </p:txBody>
      </p:sp>
      <p:sp>
        <p:nvSpPr>
          <p:cNvPr id="54" name="角丸四角形 53"/>
          <p:cNvSpPr/>
          <p:nvPr/>
        </p:nvSpPr>
        <p:spPr>
          <a:xfrm>
            <a:off x="2897908" y="3088911"/>
            <a:ext cx="1004388" cy="38474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rPr>
              <a:t>差分ノード取得</a:t>
            </a:r>
            <a:endParaRPr kumimoji="1" lang="ja-JP" altLang="en-US" sz="1400" dirty="0">
              <a:solidFill>
                <a:schemeClr val="tx1"/>
              </a:solidFill>
            </a:endParaRPr>
          </a:p>
        </p:txBody>
      </p:sp>
      <p:sp>
        <p:nvSpPr>
          <p:cNvPr id="55" name="角丸四角形 54"/>
          <p:cNvSpPr/>
          <p:nvPr/>
        </p:nvSpPr>
        <p:spPr>
          <a:xfrm>
            <a:off x="5905705" y="5459599"/>
            <a:ext cx="1282176" cy="38474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rPr>
              <a:t>クローンペア</a:t>
            </a:r>
            <a:r>
              <a:rPr kumimoji="1" lang="ja-JP" altLang="en-US" sz="1400" dirty="0" smtClean="0">
                <a:solidFill>
                  <a:schemeClr val="tx1"/>
                </a:solidFill>
              </a:rPr>
              <a:t>照合</a:t>
            </a:r>
            <a:endParaRPr kumimoji="1" lang="ja-JP" altLang="en-US" sz="1400" dirty="0">
              <a:solidFill>
                <a:schemeClr val="tx1"/>
              </a:solidFill>
            </a:endParaRPr>
          </a:p>
        </p:txBody>
      </p:sp>
      <p:sp>
        <p:nvSpPr>
          <p:cNvPr id="56" name="角丸四角形 55"/>
          <p:cNvSpPr/>
          <p:nvPr/>
        </p:nvSpPr>
        <p:spPr>
          <a:xfrm>
            <a:off x="6076363" y="3087193"/>
            <a:ext cx="1241900" cy="38474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solidFill>
                  <a:schemeClr val="tx1"/>
                </a:solidFill>
              </a:rPr>
              <a:t>メソッド抽出パターン照合</a:t>
            </a:r>
            <a:endParaRPr kumimoji="1" lang="ja-JP" altLang="en-US" sz="1400" b="1" dirty="0">
              <a:solidFill>
                <a:schemeClr val="tx1"/>
              </a:solidFill>
            </a:endParaRPr>
          </a:p>
        </p:txBody>
      </p:sp>
      <p:sp>
        <p:nvSpPr>
          <p:cNvPr id="58" name="フローチャート: データ 57"/>
          <p:cNvSpPr/>
          <p:nvPr/>
        </p:nvSpPr>
        <p:spPr>
          <a:xfrm>
            <a:off x="6779009" y="4315967"/>
            <a:ext cx="1221257" cy="431897"/>
          </a:xfrm>
          <a:prstGeom prst="flowChartInputOutput">
            <a:avLst/>
          </a:prstGeom>
          <a:no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400" dirty="0"/>
          </a:p>
        </p:txBody>
      </p:sp>
      <p:sp>
        <p:nvSpPr>
          <p:cNvPr id="59" name="テキスト ボックス 58"/>
          <p:cNvSpPr txBox="1"/>
          <p:nvPr/>
        </p:nvSpPr>
        <p:spPr>
          <a:xfrm>
            <a:off x="6913582" y="4271701"/>
            <a:ext cx="1075936" cy="523220"/>
          </a:xfrm>
          <a:prstGeom prst="rect">
            <a:avLst/>
          </a:prstGeom>
          <a:noFill/>
        </p:spPr>
        <p:txBody>
          <a:bodyPr wrap="none" rtlCol="0">
            <a:spAutoFit/>
          </a:bodyPr>
          <a:lstStyle/>
          <a:p>
            <a:pPr algn="ctr"/>
            <a:r>
              <a:rPr kumimoji="1" lang="ja-JP" altLang="en-US" sz="1400" dirty="0" smtClean="0"/>
              <a:t>メソッド抽出</a:t>
            </a:r>
            <a:endParaRPr kumimoji="1" lang="en-US" altLang="ja-JP" sz="1400" dirty="0" smtClean="0"/>
          </a:p>
          <a:p>
            <a:pPr algn="ctr"/>
            <a:r>
              <a:rPr lang="ja-JP" altLang="en-US" sz="1400" dirty="0"/>
              <a:t>パターン</a:t>
            </a:r>
            <a:r>
              <a:rPr kumimoji="1" lang="ja-JP" altLang="en-US" sz="1400" dirty="0" smtClean="0"/>
              <a:t>　</a:t>
            </a:r>
            <a:endParaRPr kumimoji="1" lang="ja-JP" altLang="en-US" sz="1400" dirty="0"/>
          </a:p>
        </p:txBody>
      </p:sp>
      <p:cxnSp>
        <p:nvCxnSpPr>
          <p:cNvPr id="62" name="直線矢印コネクタ 61"/>
          <p:cNvCxnSpPr>
            <a:stCxn id="63" idx="3"/>
            <a:endCxn id="53" idx="1"/>
          </p:cNvCxnSpPr>
          <p:nvPr/>
        </p:nvCxnSpPr>
        <p:spPr>
          <a:xfrm>
            <a:off x="1481932" y="4529425"/>
            <a:ext cx="390244" cy="249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63" name="図 62"/>
          <p:cNvPicPr>
            <a:picLocks noChangeAspect="1"/>
          </p:cNvPicPr>
          <p:nvPr/>
        </p:nvPicPr>
        <p:blipFill>
          <a:blip r:embed="rId4"/>
          <a:stretch>
            <a:fillRect/>
          </a:stretch>
        </p:blipFill>
        <p:spPr>
          <a:xfrm>
            <a:off x="582722" y="4116336"/>
            <a:ext cx="899210" cy="826178"/>
          </a:xfrm>
          <a:prstGeom prst="rect">
            <a:avLst/>
          </a:prstGeom>
        </p:spPr>
      </p:pic>
      <p:cxnSp>
        <p:nvCxnSpPr>
          <p:cNvPr id="64" name="直線矢印コネクタ 63"/>
          <p:cNvCxnSpPr>
            <a:stCxn id="53" idx="3"/>
            <a:endCxn id="46" idx="1"/>
          </p:cNvCxnSpPr>
          <p:nvPr/>
        </p:nvCxnSpPr>
        <p:spPr>
          <a:xfrm flipV="1">
            <a:off x="2802269" y="4529249"/>
            <a:ext cx="307825" cy="266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5" name="直線矢印コネクタ 64"/>
          <p:cNvCxnSpPr>
            <a:stCxn id="46" idx="3"/>
            <a:endCxn id="52" idx="1"/>
          </p:cNvCxnSpPr>
          <p:nvPr/>
        </p:nvCxnSpPr>
        <p:spPr>
          <a:xfrm>
            <a:off x="3690110" y="4529249"/>
            <a:ext cx="238658" cy="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6" name="直線矢印コネクタ 65"/>
          <p:cNvCxnSpPr>
            <a:stCxn id="46" idx="0"/>
            <a:endCxn id="54" idx="2"/>
          </p:cNvCxnSpPr>
          <p:nvPr/>
        </p:nvCxnSpPr>
        <p:spPr>
          <a:xfrm flipV="1">
            <a:off x="3400102" y="3473656"/>
            <a:ext cx="0" cy="70651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7" name="直線矢印コネクタ 66"/>
          <p:cNvCxnSpPr>
            <a:stCxn id="54" idx="3"/>
            <a:endCxn id="50" idx="2"/>
          </p:cNvCxnSpPr>
          <p:nvPr/>
        </p:nvCxnSpPr>
        <p:spPr>
          <a:xfrm>
            <a:off x="3902296" y="3281284"/>
            <a:ext cx="90128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8" name="直線矢印コネクタ 67"/>
          <p:cNvCxnSpPr>
            <a:stCxn id="50" idx="4"/>
            <a:endCxn id="56" idx="1"/>
          </p:cNvCxnSpPr>
          <p:nvPr/>
        </p:nvCxnSpPr>
        <p:spPr>
          <a:xfrm flipV="1">
            <a:off x="5534724" y="3279566"/>
            <a:ext cx="541639" cy="171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9" name="直線矢印コネクタ 68"/>
          <p:cNvCxnSpPr>
            <a:stCxn id="56" idx="2"/>
            <a:endCxn id="58" idx="1"/>
          </p:cNvCxnSpPr>
          <p:nvPr/>
        </p:nvCxnSpPr>
        <p:spPr>
          <a:xfrm>
            <a:off x="6697313" y="3471938"/>
            <a:ext cx="692325" cy="84402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0" name="直線矢印コネクタ 69"/>
          <p:cNvCxnSpPr>
            <a:stCxn id="58" idx="3"/>
            <a:endCxn id="55" idx="0"/>
          </p:cNvCxnSpPr>
          <p:nvPr/>
        </p:nvCxnSpPr>
        <p:spPr>
          <a:xfrm flipH="1">
            <a:off x="6546793" y="4747864"/>
            <a:ext cx="720719" cy="71173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1" name="直線矢印コネクタ 70"/>
          <p:cNvCxnSpPr>
            <a:stCxn id="48" idx="5"/>
            <a:endCxn id="55" idx="0"/>
          </p:cNvCxnSpPr>
          <p:nvPr/>
        </p:nvCxnSpPr>
        <p:spPr>
          <a:xfrm>
            <a:off x="6400981" y="4533312"/>
            <a:ext cx="145812" cy="92628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2" name="直線矢印コネクタ 71"/>
          <p:cNvCxnSpPr>
            <a:stCxn id="52" idx="3"/>
            <a:endCxn id="48" idx="2"/>
          </p:cNvCxnSpPr>
          <p:nvPr/>
        </p:nvCxnSpPr>
        <p:spPr>
          <a:xfrm>
            <a:off x="5210944" y="4529251"/>
            <a:ext cx="252113" cy="406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3" name="直線矢印コネクタ 72"/>
          <p:cNvCxnSpPr>
            <a:stCxn id="55" idx="1"/>
            <a:endCxn id="83" idx="5"/>
          </p:cNvCxnSpPr>
          <p:nvPr/>
        </p:nvCxnSpPr>
        <p:spPr>
          <a:xfrm flipH="1" flipV="1">
            <a:off x="5021950" y="5651971"/>
            <a:ext cx="883755"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5" name="直線矢印コネクタ 74"/>
          <p:cNvCxnSpPr>
            <a:stCxn id="83" idx="2"/>
            <a:endCxn id="63" idx="3"/>
          </p:cNvCxnSpPr>
          <p:nvPr/>
        </p:nvCxnSpPr>
        <p:spPr>
          <a:xfrm flipH="1" flipV="1">
            <a:off x="1481932" y="4529425"/>
            <a:ext cx="1413526" cy="112254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6" name="正方形/長方形 75"/>
          <p:cNvSpPr/>
          <p:nvPr/>
        </p:nvSpPr>
        <p:spPr>
          <a:xfrm>
            <a:off x="4376777" y="6192841"/>
            <a:ext cx="1039608" cy="223857"/>
          </a:xfrm>
          <a:prstGeom prst="rect">
            <a:avLst/>
          </a:prstGeom>
          <a:solidFill>
            <a:schemeClr val="bg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400" b="1" dirty="0" smtClean="0">
                <a:solidFill>
                  <a:schemeClr val="tx1"/>
                </a:solidFill>
              </a:rPr>
              <a:t>本環境</a:t>
            </a:r>
            <a:endParaRPr kumimoji="1" lang="ja-JP" altLang="en-US" sz="1400" b="1" dirty="0">
              <a:solidFill>
                <a:schemeClr val="tx1"/>
              </a:solidFill>
            </a:endParaRPr>
          </a:p>
        </p:txBody>
      </p:sp>
      <p:sp>
        <p:nvSpPr>
          <p:cNvPr id="77" name="テキスト ボックス 76"/>
          <p:cNvSpPr txBox="1"/>
          <p:nvPr/>
        </p:nvSpPr>
        <p:spPr>
          <a:xfrm>
            <a:off x="3806897" y="4075440"/>
            <a:ext cx="635110" cy="307777"/>
          </a:xfrm>
          <a:prstGeom prst="rect">
            <a:avLst/>
          </a:prstGeom>
          <a:noFill/>
        </p:spPr>
        <p:txBody>
          <a:bodyPr wrap="none" rtlCol="0">
            <a:spAutoFit/>
          </a:bodyPr>
          <a:lstStyle/>
          <a:p>
            <a:r>
              <a:rPr kumimoji="1" lang="ja-JP" altLang="en-US" sz="1400" dirty="0" smtClean="0"/>
              <a:t>機能</a:t>
            </a:r>
            <a:r>
              <a:rPr kumimoji="1" lang="en-US" altLang="ja-JP" sz="1400" dirty="0" smtClean="0"/>
              <a:t>1</a:t>
            </a:r>
            <a:endParaRPr kumimoji="1" lang="ja-JP" altLang="en-US" sz="1400" dirty="0"/>
          </a:p>
        </p:txBody>
      </p:sp>
      <p:sp>
        <p:nvSpPr>
          <p:cNvPr id="78" name="テキスト ボックス 77"/>
          <p:cNvSpPr txBox="1"/>
          <p:nvPr/>
        </p:nvSpPr>
        <p:spPr>
          <a:xfrm>
            <a:off x="1769665" y="4087569"/>
            <a:ext cx="635110" cy="307777"/>
          </a:xfrm>
          <a:prstGeom prst="rect">
            <a:avLst/>
          </a:prstGeom>
          <a:noFill/>
        </p:spPr>
        <p:txBody>
          <a:bodyPr wrap="none" rtlCol="0">
            <a:spAutoFit/>
          </a:bodyPr>
          <a:lstStyle/>
          <a:p>
            <a:r>
              <a:rPr lang="ja-JP" altLang="en-US" sz="1400" dirty="0" smtClean="0"/>
              <a:t>機能</a:t>
            </a:r>
            <a:r>
              <a:rPr lang="en-US" altLang="ja-JP" sz="1400" dirty="0" smtClean="0"/>
              <a:t>2</a:t>
            </a:r>
            <a:endParaRPr kumimoji="1" lang="ja-JP" altLang="en-US" sz="1400" dirty="0"/>
          </a:p>
        </p:txBody>
      </p:sp>
      <p:sp>
        <p:nvSpPr>
          <p:cNvPr id="79" name="テキスト ボックス 78"/>
          <p:cNvSpPr txBox="1"/>
          <p:nvPr/>
        </p:nvSpPr>
        <p:spPr>
          <a:xfrm>
            <a:off x="2759271" y="2824376"/>
            <a:ext cx="635110" cy="307777"/>
          </a:xfrm>
          <a:prstGeom prst="rect">
            <a:avLst/>
          </a:prstGeom>
          <a:noFill/>
        </p:spPr>
        <p:txBody>
          <a:bodyPr wrap="none" rtlCol="0">
            <a:spAutoFit/>
          </a:bodyPr>
          <a:lstStyle/>
          <a:p>
            <a:r>
              <a:rPr lang="ja-JP" altLang="en-US" sz="1400" dirty="0" smtClean="0"/>
              <a:t>機能</a:t>
            </a:r>
            <a:r>
              <a:rPr lang="en-US" altLang="ja-JP" sz="1400" dirty="0" smtClean="0"/>
              <a:t>3</a:t>
            </a:r>
            <a:endParaRPr kumimoji="1" lang="ja-JP" altLang="en-US" sz="1400" dirty="0"/>
          </a:p>
        </p:txBody>
      </p:sp>
      <p:sp>
        <p:nvSpPr>
          <p:cNvPr id="80" name="テキスト ボックス 79"/>
          <p:cNvSpPr txBox="1"/>
          <p:nvPr/>
        </p:nvSpPr>
        <p:spPr>
          <a:xfrm>
            <a:off x="5945848" y="2830640"/>
            <a:ext cx="643125" cy="307777"/>
          </a:xfrm>
          <a:prstGeom prst="rect">
            <a:avLst/>
          </a:prstGeom>
          <a:noFill/>
        </p:spPr>
        <p:txBody>
          <a:bodyPr wrap="none" rtlCol="0">
            <a:spAutoFit/>
          </a:bodyPr>
          <a:lstStyle/>
          <a:p>
            <a:r>
              <a:rPr lang="ja-JP" altLang="en-US" sz="1400" b="1" dirty="0" smtClean="0"/>
              <a:t>機能</a:t>
            </a:r>
            <a:r>
              <a:rPr lang="en-US" altLang="ja-JP" sz="1400" b="1" dirty="0" smtClean="0"/>
              <a:t>4</a:t>
            </a:r>
            <a:endParaRPr kumimoji="1" lang="ja-JP" altLang="en-US" sz="1400" b="1" dirty="0"/>
          </a:p>
        </p:txBody>
      </p:sp>
      <p:sp>
        <p:nvSpPr>
          <p:cNvPr id="81" name="テキスト ボックス 80"/>
          <p:cNvSpPr txBox="1"/>
          <p:nvPr/>
        </p:nvSpPr>
        <p:spPr>
          <a:xfrm>
            <a:off x="5799816" y="5209185"/>
            <a:ext cx="635110" cy="307777"/>
          </a:xfrm>
          <a:prstGeom prst="rect">
            <a:avLst/>
          </a:prstGeom>
          <a:noFill/>
        </p:spPr>
        <p:txBody>
          <a:bodyPr wrap="none" rtlCol="0">
            <a:spAutoFit/>
          </a:bodyPr>
          <a:lstStyle/>
          <a:p>
            <a:r>
              <a:rPr lang="ja-JP" altLang="en-US" sz="1400" dirty="0" smtClean="0"/>
              <a:t>機能</a:t>
            </a:r>
            <a:r>
              <a:rPr lang="en-US" altLang="ja-JP" sz="1400" dirty="0" smtClean="0"/>
              <a:t>5</a:t>
            </a:r>
            <a:endParaRPr kumimoji="1" lang="ja-JP" altLang="en-US" sz="1400" dirty="0"/>
          </a:p>
        </p:txBody>
      </p:sp>
      <p:sp>
        <p:nvSpPr>
          <p:cNvPr id="83" name="フローチャート: データ 82"/>
          <p:cNvSpPr/>
          <p:nvPr/>
        </p:nvSpPr>
        <p:spPr>
          <a:xfrm>
            <a:off x="2629647" y="5436022"/>
            <a:ext cx="2658114" cy="431897"/>
          </a:xfrm>
          <a:prstGeom prst="flowChartInputOutput">
            <a:avLst/>
          </a:prstGeom>
          <a:no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400" dirty="0"/>
          </a:p>
        </p:txBody>
      </p:sp>
      <p:sp>
        <p:nvSpPr>
          <p:cNvPr id="84" name="テキスト ボックス 83"/>
          <p:cNvSpPr txBox="1"/>
          <p:nvPr/>
        </p:nvSpPr>
        <p:spPr>
          <a:xfrm>
            <a:off x="2910125" y="5414349"/>
            <a:ext cx="2175596" cy="523220"/>
          </a:xfrm>
          <a:prstGeom prst="rect">
            <a:avLst/>
          </a:prstGeom>
          <a:noFill/>
        </p:spPr>
        <p:txBody>
          <a:bodyPr wrap="none" rtlCol="0">
            <a:spAutoFit/>
          </a:bodyPr>
          <a:lstStyle/>
          <a:p>
            <a:pPr algn="ctr"/>
            <a:r>
              <a:rPr kumimoji="1" lang="ja-JP" altLang="en-US" sz="1400" dirty="0" smtClean="0"/>
              <a:t>メソッド抽出が行われた</a:t>
            </a:r>
            <a:endParaRPr kumimoji="1" lang="en-US" altLang="ja-JP" sz="1400" dirty="0" smtClean="0"/>
          </a:p>
          <a:p>
            <a:pPr algn="ctr"/>
            <a:r>
              <a:rPr kumimoji="1" lang="ja-JP" altLang="en-US" sz="1400" dirty="0" smtClean="0"/>
              <a:t>コード片のコードクローン　</a:t>
            </a:r>
            <a:endParaRPr kumimoji="1" lang="ja-JP" altLang="en-US" sz="1400" dirty="0"/>
          </a:p>
        </p:txBody>
      </p:sp>
    </p:spTree>
    <p:extLst>
      <p:ext uri="{BB962C8B-B14F-4D97-AF65-F5344CB8AC3E}">
        <p14:creationId xmlns:p14="http://schemas.microsoft.com/office/powerpoint/2010/main" val="22243097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562377" y="3965569"/>
            <a:ext cx="8032071" cy="25946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lang="ja-JP" altLang="en-US" sz="4000"/>
              <a:t>機能</a:t>
            </a:r>
            <a:r>
              <a:rPr lang="en-US" altLang="ja-JP" sz="4000" smtClean="0"/>
              <a:t>4</a:t>
            </a:r>
            <a:br>
              <a:rPr lang="en-US" altLang="ja-JP" sz="4000" smtClean="0"/>
            </a:br>
            <a:r>
              <a:rPr lang="ja-JP" altLang="en-US" sz="4000" smtClean="0"/>
              <a:t>メソッド抽出の集約パターン照合</a:t>
            </a:r>
            <a:endParaRPr kumimoji="1" lang="ja-JP" altLang="en-US" sz="400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17</a:t>
            </a:fld>
            <a:endParaRPr lang="en-US" altLang="ja-JP"/>
          </a:p>
        </p:txBody>
      </p:sp>
      <mc:AlternateContent xmlns:mc="http://schemas.openxmlformats.org/markup-compatibility/2006" xmlns:a14="http://schemas.microsoft.com/office/drawing/2010/main">
        <mc:Choice Requires="a14">
          <p:sp>
            <p:nvSpPr>
              <p:cNvPr id="5" name="テキスト ボックス 4"/>
              <p:cNvSpPr txBox="1"/>
              <p:nvPr/>
            </p:nvSpPr>
            <p:spPr>
              <a:xfrm>
                <a:off x="562377" y="4183087"/>
                <a:ext cx="8113311" cy="249299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altLang="ja-JP" sz="2400" b="0" i="1" smtClean="0">
                              <a:solidFill>
                                <a:schemeClr val="tx1"/>
                              </a:solidFill>
                              <a:latin typeface="Cambria Math" panose="02040503050406030204" pitchFamily="18" charset="0"/>
                            </a:rPr>
                          </m:ctrlPr>
                        </m:dPr>
                        <m:e>
                          <m:r>
                            <m:rPr>
                              <m:sty m:val="p"/>
                            </m:rPr>
                            <a:rPr lang="en-US" altLang="ja-JP" sz="2400" b="0" i="0" smtClean="0">
                              <a:solidFill>
                                <a:schemeClr val="tx1"/>
                              </a:solidFill>
                              <a:latin typeface="Cambria Math" panose="02040503050406030204" pitchFamily="18" charset="0"/>
                            </a:rPr>
                            <m:t>Delete</m:t>
                          </m:r>
                          <m:r>
                            <a:rPr lang="en-US" altLang="ja-JP" sz="2400" b="0" i="0" smtClean="0">
                              <a:solidFill>
                                <a:schemeClr val="tx1"/>
                              </a:solidFill>
                              <a:latin typeface="Cambria Math" panose="02040503050406030204" pitchFamily="18" charset="0"/>
                            </a:rPr>
                            <m:t>, </m:t>
                          </m:r>
                          <m:r>
                            <a:rPr lang="en-US" altLang="ja-JP" sz="2400" b="0" i="1" smtClean="0">
                              <a:solidFill>
                                <a:schemeClr val="tx1"/>
                              </a:solidFill>
                              <a:latin typeface="Cambria Math" panose="02040503050406030204" pitchFamily="18" charset="0"/>
                            </a:rPr>
                            <m:t>𝑐𝑜𝑑𝑒</m:t>
                          </m:r>
                          <m:r>
                            <a:rPr lang="en-US" altLang="ja-JP" sz="2400" b="0" i="1" smtClean="0">
                              <a:solidFill>
                                <a:schemeClr val="tx1"/>
                              </a:solidFill>
                              <a:latin typeface="Cambria Math" panose="02040503050406030204" pitchFamily="18" charset="0"/>
                            </a:rPr>
                            <m:t>__</m:t>
                          </m:r>
                          <m:r>
                            <a:rPr lang="en-US" altLang="ja-JP" sz="2400" b="0" i="1" smtClean="0">
                              <a:solidFill>
                                <a:schemeClr val="tx1"/>
                              </a:solidFill>
                              <a:latin typeface="Cambria Math" panose="02040503050406030204" pitchFamily="18" charset="0"/>
                            </a:rPr>
                            <m:t>𝑏𝑙𝑜𝑐𝑘</m:t>
                          </m:r>
                        </m:e>
                      </m:d>
                    </m:oMath>
                  </m:oMathPara>
                </a14:m>
                <a:endParaRPr lang="en-US" altLang="ja-JP" sz="2400" b="0" i="1" dirty="0" smtClean="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ja-JP" altLang="en-US" sz="2400" i="1">
                          <a:latin typeface="Cambria Math" panose="02040503050406030204" pitchFamily="18" charset="0"/>
                        </a:rPr>
                        <m:t>∧</m:t>
                      </m:r>
                      <m:d>
                        <m:dPr>
                          <m:ctrlPr>
                            <a:rPr lang="en-US" altLang="ja-JP" sz="2400" b="0" i="1" smtClean="0">
                              <a:latin typeface="Cambria Math" panose="02040503050406030204" pitchFamily="18" charset="0"/>
                            </a:rPr>
                          </m:ctrlPr>
                        </m:dPr>
                        <m:e>
                          <m:r>
                            <a:rPr lang="en-US" altLang="ja-JP" sz="2400" b="0" i="1" smtClean="0">
                              <a:latin typeface="Cambria Math" panose="02040503050406030204" pitchFamily="18" charset="0"/>
                            </a:rPr>
                            <m:t>𝐼𝑛𝑠𝑒𝑟𝑡</m:t>
                          </m:r>
                          <m:r>
                            <a:rPr lang="en-US" altLang="ja-JP" sz="2400" b="0" i="1" smtClean="0">
                              <a:latin typeface="Cambria Math" panose="02040503050406030204" pitchFamily="18" charset="0"/>
                            </a:rPr>
                            <m:t>, </m:t>
                          </m:r>
                          <m:r>
                            <a:rPr lang="en-US" altLang="ja-JP" sz="2400" b="0" i="1" smtClean="0">
                              <a:latin typeface="Cambria Math" panose="02040503050406030204" pitchFamily="18" charset="0"/>
                            </a:rPr>
                            <m:t>𝑀𝑒𝑡h𝑜𝑑𝐷𝑒𝑐𝑙𝑎𝑟𝑎𝑡𝑖𝑜𝑛</m:t>
                          </m:r>
                        </m:e>
                      </m:d>
                    </m:oMath>
                  </m:oMathPara>
                </a14:m>
                <a:endParaRPr lang="en-US" altLang="ja-JP" sz="2400" b="0" i="1" dirty="0" smtClean="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ja-JP" altLang="en-US" sz="2400" i="1">
                          <a:latin typeface="Cambria Math" panose="02040503050406030204" pitchFamily="18" charset="0"/>
                        </a:rPr>
                        <m:t>∧</m:t>
                      </m:r>
                      <m:d>
                        <m:dPr>
                          <m:ctrlPr>
                            <a:rPr lang="en-US" altLang="ja-JP" sz="2400" b="0" i="1" smtClean="0">
                              <a:latin typeface="Cambria Math" panose="02040503050406030204" pitchFamily="18" charset="0"/>
                            </a:rPr>
                          </m:ctrlPr>
                        </m:dPr>
                        <m:e>
                          <m:r>
                            <a:rPr lang="en-US" altLang="ja-JP" sz="2400" b="0" i="1" smtClean="0">
                              <a:latin typeface="Cambria Math" panose="02040503050406030204" pitchFamily="18" charset="0"/>
                            </a:rPr>
                            <m:t>𝐼𝑛𝑠𝑒𝑟𝑡</m:t>
                          </m:r>
                          <m:r>
                            <a:rPr lang="en-US" altLang="ja-JP" sz="2400" b="0" i="1" smtClean="0">
                              <a:latin typeface="Cambria Math" panose="02040503050406030204" pitchFamily="18" charset="0"/>
                            </a:rPr>
                            <m:t>, </m:t>
                          </m:r>
                          <m:r>
                            <a:rPr lang="en-US" altLang="ja-JP" sz="2400" b="0" i="1" smtClean="0">
                              <a:latin typeface="Cambria Math" panose="02040503050406030204" pitchFamily="18" charset="0"/>
                            </a:rPr>
                            <m:t>𝑀𝑒𝑡h𝑜𝑑𝐼𝑛𝑣𝑜𝑐𝑎𝑡𝑖𝑜𝑛</m:t>
                          </m:r>
                        </m:e>
                      </m:d>
                    </m:oMath>
                  </m:oMathPara>
                </a14:m>
                <a:endParaRPr lang="en-US" altLang="ja-JP" sz="2400" b="0" i="1" dirty="0" smtClean="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altLang="ja-JP" sz="2400" b="0" i="1" smtClean="0">
                          <a:latin typeface="Cambria Math" panose="02040503050406030204" pitchFamily="18" charset="0"/>
                        </a:rPr>
                        <m:t>𝑤h𝑒𝑟𝑒</m:t>
                      </m:r>
                    </m:oMath>
                  </m:oMathPara>
                </a14:m>
                <a:endParaRPr lang="en-US" altLang="ja-JP" sz="2400" b="0" i="1" dirty="0" smtClean="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altLang="ja-JP" sz="2400" b="0" i="1" smtClean="0">
                          <a:latin typeface="Cambria Math" panose="02040503050406030204" pitchFamily="18" charset="0"/>
                        </a:rPr>
                        <m:t>𝑝𝑜𝑠𝑖𝑡𝑖𝑜𝑛</m:t>
                      </m:r>
                      <m:d>
                        <m:dPr>
                          <m:ctrlPr>
                            <a:rPr lang="en-US" altLang="ja-JP" sz="2400" b="0" i="1" smtClean="0">
                              <a:latin typeface="Cambria Math" panose="02040503050406030204" pitchFamily="18" charset="0"/>
                            </a:rPr>
                          </m:ctrlPr>
                        </m:dPr>
                        <m:e>
                          <m:r>
                            <a:rPr lang="en-US" altLang="ja-JP" sz="2400" b="0" i="1" smtClean="0">
                              <a:latin typeface="Cambria Math" panose="02040503050406030204" pitchFamily="18" charset="0"/>
                            </a:rPr>
                            <m:t>𝑐𝑜𝑑𝑒</m:t>
                          </m:r>
                          <m:r>
                            <a:rPr lang="en-US" altLang="ja-JP" sz="2400" b="0" i="1" smtClean="0">
                              <a:latin typeface="Cambria Math" panose="02040503050406030204" pitchFamily="18" charset="0"/>
                            </a:rPr>
                            <m:t>__</m:t>
                          </m:r>
                          <m:r>
                            <a:rPr lang="en-US" altLang="ja-JP" sz="2400" b="0" i="1" smtClean="0">
                              <a:latin typeface="Cambria Math" panose="02040503050406030204" pitchFamily="18" charset="0"/>
                            </a:rPr>
                            <m:t>𝑏𝑙𝑜𝑐𝑘</m:t>
                          </m:r>
                        </m:e>
                      </m:d>
                      <m:r>
                        <a:rPr lang="en-US" altLang="ja-JP" sz="2400" b="0" i="1" smtClean="0">
                          <a:latin typeface="Cambria Math" panose="02040503050406030204" pitchFamily="18" charset="0"/>
                        </a:rPr>
                        <m:t>=</m:t>
                      </m:r>
                      <m:r>
                        <a:rPr lang="en-US" altLang="ja-JP" sz="2400" b="0" i="1" smtClean="0">
                          <a:latin typeface="Cambria Math" panose="02040503050406030204" pitchFamily="18" charset="0"/>
                        </a:rPr>
                        <m:t>𝑝𝑜𝑠𝑖𝑡𝑖𝑜𝑛</m:t>
                      </m:r>
                      <m:d>
                        <m:dPr>
                          <m:ctrlPr>
                            <a:rPr lang="en-US" altLang="ja-JP" sz="2400" b="0" i="1" smtClean="0">
                              <a:latin typeface="Cambria Math" panose="02040503050406030204" pitchFamily="18" charset="0"/>
                            </a:rPr>
                          </m:ctrlPr>
                        </m:dPr>
                        <m:e>
                          <m:r>
                            <a:rPr lang="en-US" altLang="ja-JP" sz="2400" b="0" i="1" smtClean="0">
                              <a:latin typeface="Cambria Math" panose="02040503050406030204" pitchFamily="18" charset="0"/>
                            </a:rPr>
                            <m:t>𝑀𝑒𝑡h𝑜𝑑𝐼𝑛𝑣𝑜𝑐𝑎𝑡𝑖𝑜𝑛</m:t>
                          </m:r>
                        </m:e>
                      </m:d>
                    </m:oMath>
                  </m:oMathPara>
                </a14:m>
                <a:endParaRPr lang="en-US" altLang="ja-JP" sz="2400" b="0" i="1" dirty="0" smtClean="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ja-JP" altLang="en-US" sz="2400" i="1">
                          <a:latin typeface="Cambria Math" panose="02040503050406030204" pitchFamily="18" charset="0"/>
                        </a:rPr>
                        <m:t>∧</m:t>
                      </m:r>
                      <m:r>
                        <a:rPr lang="en-US" altLang="ja-JP" sz="2400" b="0" i="1" smtClean="0">
                          <a:latin typeface="Cambria Math" panose="02040503050406030204" pitchFamily="18" charset="0"/>
                        </a:rPr>
                        <m:t>𝑛𝑎𝑚𝑒</m:t>
                      </m:r>
                      <m:d>
                        <m:dPr>
                          <m:ctrlPr>
                            <a:rPr lang="en-US" altLang="ja-JP" sz="2400" b="0" i="1" smtClean="0">
                              <a:latin typeface="Cambria Math" panose="02040503050406030204" pitchFamily="18" charset="0"/>
                            </a:rPr>
                          </m:ctrlPr>
                        </m:dPr>
                        <m:e>
                          <m:r>
                            <a:rPr lang="en-US" altLang="ja-JP" sz="2400" b="0" i="1" smtClean="0">
                              <a:latin typeface="Cambria Math" panose="02040503050406030204" pitchFamily="18" charset="0"/>
                            </a:rPr>
                            <m:t>𝑀𝑒𝑡h𝑜𝑑𝐷𝑒𝑐𝑙𝑎𝑟𝑎𝑡𝑖𝑜𝑛</m:t>
                          </m:r>
                        </m:e>
                      </m:d>
                      <m:r>
                        <a:rPr lang="en-US" altLang="ja-JP" sz="2400" b="0" i="1" smtClean="0">
                          <a:latin typeface="Cambria Math" panose="02040503050406030204" pitchFamily="18" charset="0"/>
                        </a:rPr>
                        <m:t>=</m:t>
                      </m:r>
                      <m:r>
                        <a:rPr lang="en-US" altLang="ja-JP" sz="2400" b="0" i="1" smtClean="0">
                          <a:latin typeface="Cambria Math" panose="02040503050406030204" pitchFamily="18" charset="0"/>
                        </a:rPr>
                        <m:t>𝑛𝑎𝑚𝑒</m:t>
                      </m:r>
                      <m:r>
                        <a:rPr lang="en-US" altLang="ja-JP" sz="2400" b="0" i="1" smtClean="0">
                          <a:latin typeface="Cambria Math" panose="02040503050406030204" pitchFamily="18" charset="0"/>
                        </a:rPr>
                        <m:t>(</m:t>
                      </m:r>
                      <m:r>
                        <a:rPr lang="en-US" altLang="ja-JP" sz="2400" b="0" i="1" smtClean="0">
                          <a:latin typeface="Cambria Math" panose="02040503050406030204" pitchFamily="18" charset="0"/>
                        </a:rPr>
                        <m:t>𝑀𝑒𝑡h𝑜𝑑𝐼𝑛𝑣𝑜𝑐𝑎𝑡𝑖𝑜𝑛</m:t>
                      </m:r>
                      <m:r>
                        <a:rPr lang="en-US" altLang="ja-JP" sz="2400" b="0" i="1" smtClean="0">
                          <a:latin typeface="Cambria Math" panose="02040503050406030204" pitchFamily="18" charset="0"/>
                        </a:rPr>
                        <m:t>)</m:t>
                      </m:r>
                    </m:oMath>
                  </m:oMathPara>
                </a14:m>
                <a:endParaRPr kumimoji="1" lang="en-US" altLang="ja-JP" sz="2400" dirty="0" smtClean="0"/>
              </a:p>
              <a:p>
                <a:endParaRPr kumimoji="1" lang="ja-JP" altLang="en-US" dirty="0"/>
              </a:p>
            </p:txBody>
          </p:sp>
        </mc:Choice>
        <mc:Fallback xmlns="">
          <p:sp>
            <p:nvSpPr>
              <p:cNvPr id="5" name="テキスト ボックス 4"/>
              <p:cNvSpPr txBox="1">
                <a:spLocks noRot="1" noChangeAspect="1" noMove="1" noResize="1" noEditPoints="1" noAdjustHandles="1" noChangeArrowheads="1" noChangeShapeType="1" noTextEdit="1"/>
              </p:cNvSpPr>
              <p:nvPr/>
            </p:nvSpPr>
            <p:spPr>
              <a:xfrm>
                <a:off x="562377" y="4183087"/>
                <a:ext cx="8113311" cy="2492990"/>
              </a:xfrm>
              <a:prstGeom prst="rect">
                <a:avLst/>
              </a:prstGeom>
              <a:blipFill rotWithShape="0">
                <a:blip r:embed="rId3"/>
                <a:stretch>
                  <a:fillRect r="-301"/>
                </a:stretch>
              </a:blipFill>
            </p:spPr>
            <p:txBody>
              <a:bodyPr/>
              <a:lstStyle/>
              <a:p>
                <a:r>
                  <a:rPr lang="ja-JP" altLang="en-US">
                    <a:noFill/>
                  </a:rPr>
                  <a:t> </a:t>
                </a:r>
              </a:p>
            </p:txBody>
          </p:sp>
        </mc:Fallback>
      </mc:AlternateContent>
      <p:pic>
        <p:nvPicPr>
          <p:cNvPr id="17" name="図 16"/>
          <p:cNvPicPr>
            <a:picLocks noChangeAspect="1"/>
          </p:cNvPicPr>
          <p:nvPr/>
        </p:nvPicPr>
        <p:blipFill>
          <a:blip r:embed="rId4"/>
          <a:stretch>
            <a:fillRect/>
          </a:stretch>
        </p:blipFill>
        <p:spPr>
          <a:xfrm>
            <a:off x="1801251" y="1553257"/>
            <a:ext cx="5530383" cy="1709229"/>
          </a:xfrm>
          <a:prstGeom prst="rect">
            <a:avLst/>
          </a:prstGeom>
        </p:spPr>
      </p:pic>
      <p:sp>
        <p:nvSpPr>
          <p:cNvPr id="3" name="正方形/長方形 2"/>
          <p:cNvSpPr/>
          <p:nvPr/>
        </p:nvSpPr>
        <p:spPr>
          <a:xfrm>
            <a:off x="1851660" y="2038350"/>
            <a:ext cx="5407096" cy="11214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 name="図 17"/>
          <p:cNvPicPr>
            <a:picLocks noChangeAspect="1"/>
          </p:cNvPicPr>
          <p:nvPr/>
        </p:nvPicPr>
        <p:blipFill rotWithShape="1">
          <a:blip r:embed="rId5"/>
          <a:srcRect t="33330" b="45756"/>
          <a:stretch/>
        </p:blipFill>
        <p:spPr>
          <a:xfrm>
            <a:off x="1801251" y="2270125"/>
            <a:ext cx="5530383" cy="447041"/>
          </a:xfrm>
          <a:prstGeom prst="rect">
            <a:avLst/>
          </a:prstGeom>
        </p:spPr>
      </p:pic>
      <p:sp>
        <p:nvSpPr>
          <p:cNvPr id="8" name="角丸四角形吹き出し 7"/>
          <p:cNvSpPr/>
          <p:nvPr/>
        </p:nvSpPr>
        <p:spPr>
          <a:xfrm>
            <a:off x="4190036" y="3085315"/>
            <a:ext cx="3068720" cy="485093"/>
          </a:xfrm>
          <a:prstGeom prst="wedgeRoundRectCallout">
            <a:avLst>
              <a:gd name="adj1" fmla="val -42232"/>
              <a:gd name="adj2" fmla="val -128857"/>
              <a:gd name="adj3" fmla="val 16667"/>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dirty="0" smtClean="0">
                <a:solidFill>
                  <a:schemeClr val="tx1"/>
                </a:solidFill>
              </a:rPr>
              <a:t>コードブロックの削除</a:t>
            </a:r>
            <a:endParaRPr kumimoji="1" lang="ja-JP" altLang="en-US" dirty="0">
              <a:solidFill>
                <a:schemeClr val="tx1"/>
              </a:solidFill>
            </a:endParaRPr>
          </a:p>
        </p:txBody>
      </p:sp>
      <p:sp>
        <p:nvSpPr>
          <p:cNvPr id="10" name="角丸四角形 9"/>
          <p:cNvSpPr/>
          <p:nvPr/>
        </p:nvSpPr>
        <p:spPr>
          <a:xfrm>
            <a:off x="2709209" y="3744455"/>
            <a:ext cx="3819646" cy="43863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メソッド抽出の集約パターン</a:t>
            </a:r>
            <a:endParaRPr kumimoji="1" lang="ja-JP" altLang="en-US" sz="2400" dirty="0">
              <a:solidFill>
                <a:schemeClr val="tx1"/>
              </a:solidFill>
            </a:endParaRPr>
          </a:p>
        </p:txBody>
      </p:sp>
      <p:sp>
        <p:nvSpPr>
          <p:cNvPr id="7" name="角丸四角形吹き出し 6"/>
          <p:cNvSpPr/>
          <p:nvPr/>
        </p:nvSpPr>
        <p:spPr>
          <a:xfrm>
            <a:off x="135467" y="3657647"/>
            <a:ext cx="2492502" cy="821008"/>
          </a:xfrm>
          <a:prstGeom prst="wedgeRoundRectCallout">
            <a:avLst>
              <a:gd name="adj1" fmla="val 71535"/>
              <a:gd name="adj2" fmla="val 44318"/>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dirty="0" smtClean="0"/>
              <a:t>機能</a:t>
            </a:r>
            <a:r>
              <a:rPr kumimoji="1" lang="en-US" altLang="ja-JP" sz="2400" dirty="0" smtClean="0"/>
              <a:t>3</a:t>
            </a:r>
            <a:r>
              <a:rPr kumimoji="1" lang="ja-JP" altLang="en-US" sz="2400" dirty="0" smtClean="0"/>
              <a:t>で取得して蓄積した組</a:t>
            </a:r>
            <a:endParaRPr kumimoji="1" lang="ja-JP" altLang="en-US" sz="2000" dirty="0"/>
          </a:p>
        </p:txBody>
      </p:sp>
    </p:spTree>
    <p:extLst>
      <p:ext uri="{BB962C8B-B14F-4D97-AF65-F5344CB8AC3E}">
        <p14:creationId xmlns:p14="http://schemas.microsoft.com/office/powerpoint/2010/main" val="2987009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mph" presetSubtype="2" fill="hold" nodeType="clickEffect">
                                  <p:stCondLst>
                                    <p:cond delay="0"/>
                                  </p:stCondLst>
                                  <p:childTnLst>
                                    <p:animClr clrSpc="rgb" dir="cw">
                                      <p:cBhvr override="childStyle">
                                        <p:cTn id="17" dur="2000" fill="hold"/>
                                        <p:tgtEl>
                                          <p:spTgt spid="5">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角丸四角形 8"/>
          <p:cNvSpPr/>
          <p:nvPr/>
        </p:nvSpPr>
        <p:spPr>
          <a:xfrm>
            <a:off x="562377" y="3970135"/>
            <a:ext cx="8032071" cy="25946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lang="ja-JP" altLang="en-US" sz="4000"/>
              <a:t>機能</a:t>
            </a:r>
            <a:r>
              <a:rPr lang="en-US" altLang="ja-JP" sz="4000" smtClean="0"/>
              <a:t>4</a:t>
            </a:r>
            <a:br>
              <a:rPr lang="en-US" altLang="ja-JP" sz="4000" smtClean="0"/>
            </a:br>
            <a:r>
              <a:rPr lang="ja-JP" altLang="en-US" sz="4000" smtClean="0"/>
              <a:t>メソッド抽出の集約パターン照合</a:t>
            </a:r>
            <a:endParaRPr kumimoji="1" lang="ja-JP" altLang="en-US" sz="400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18</a:t>
            </a:fld>
            <a:endParaRPr lang="en-US" altLang="ja-JP"/>
          </a:p>
        </p:txBody>
      </p:sp>
      <mc:AlternateContent xmlns:mc="http://schemas.openxmlformats.org/markup-compatibility/2006" xmlns:a14="http://schemas.microsoft.com/office/drawing/2010/main">
        <mc:Choice Requires="a14">
          <p:sp>
            <p:nvSpPr>
              <p:cNvPr id="5" name="テキスト ボックス 4"/>
              <p:cNvSpPr txBox="1"/>
              <p:nvPr/>
            </p:nvSpPr>
            <p:spPr>
              <a:xfrm>
                <a:off x="562377" y="4167809"/>
                <a:ext cx="8113311" cy="249299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altLang="ja-JP" sz="2400" b="0" i="1" smtClean="0">
                              <a:solidFill>
                                <a:srgbClr val="FF0000"/>
                              </a:solidFill>
                              <a:latin typeface="Cambria Math" panose="02040503050406030204" pitchFamily="18" charset="0"/>
                            </a:rPr>
                          </m:ctrlPr>
                        </m:dPr>
                        <m:e>
                          <m:r>
                            <m:rPr>
                              <m:sty m:val="p"/>
                            </m:rPr>
                            <a:rPr lang="en-US" altLang="ja-JP" sz="2400" b="0" i="0" smtClean="0">
                              <a:solidFill>
                                <a:srgbClr val="FF0000"/>
                              </a:solidFill>
                              <a:latin typeface="Cambria Math" panose="02040503050406030204" pitchFamily="18" charset="0"/>
                            </a:rPr>
                            <m:t>Delete</m:t>
                          </m:r>
                          <m:r>
                            <a:rPr lang="en-US" altLang="ja-JP" sz="2400" b="0" i="0" smtClean="0">
                              <a:solidFill>
                                <a:srgbClr val="FF0000"/>
                              </a:solidFill>
                              <a:latin typeface="Cambria Math" panose="02040503050406030204" pitchFamily="18" charset="0"/>
                            </a:rPr>
                            <m:t>, </m:t>
                          </m:r>
                          <m:r>
                            <a:rPr lang="en-US" altLang="ja-JP" sz="2400" b="0" i="1" smtClean="0">
                              <a:solidFill>
                                <a:srgbClr val="FF0000"/>
                              </a:solidFill>
                              <a:latin typeface="Cambria Math" panose="02040503050406030204" pitchFamily="18" charset="0"/>
                            </a:rPr>
                            <m:t>𝑐𝑜𝑑𝑒</m:t>
                          </m:r>
                          <m:r>
                            <a:rPr lang="en-US" altLang="ja-JP" sz="2400" b="0" i="1" smtClean="0">
                              <a:solidFill>
                                <a:srgbClr val="FF0000"/>
                              </a:solidFill>
                              <a:latin typeface="Cambria Math" panose="02040503050406030204" pitchFamily="18" charset="0"/>
                            </a:rPr>
                            <m:t>__</m:t>
                          </m:r>
                          <m:r>
                            <a:rPr lang="en-US" altLang="ja-JP" sz="2400" b="0" i="1" smtClean="0">
                              <a:solidFill>
                                <a:srgbClr val="FF0000"/>
                              </a:solidFill>
                              <a:latin typeface="Cambria Math" panose="02040503050406030204" pitchFamily="18" charset="0"/>
                            </a:rPr>
                            <m:t>𝑏𝑙𝑜𝑐𝑘</m:t>
                          </m:r>
                        </m:e>
                      </m:d>
                    </m:oMath>
                  </m:oMathPara>
                </a14:m>
                <a:endParaRPr lang="en-US" altLang="ja-JP" sz="2400" b="0" i="1" dirty="0" smtClean="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ja-JP" altLang="en-US" sz="2400" i="1">
                          <a:latin typeface="Cambria Math" panose="02040503050406030204" pitchFamily="18" charset="0"/>
                        </a:rPr>
                        <m:t>∧</m:t>
                      </m:r>
                      <m:d>
                        <m:dPr>
                          <m:ctrlPr>
                            <a:rPr lang="en-US" altLang="ja-JP" sz="2400" b="0" i="1" smtClean="0">
                              <a:latin typeface="Cambria Math" panose="02040503050406030204" pitchFamily="18" charset="0"/>
                            </a:rPr>
                          </m:ctrlPr>
                        </m:dPr>
                        <m:e>
                          <m:r>
                            <a:rPr lang="en-US" altLang="ja-JP" sz="2400" b="0" i="1" smtClean="0">
                              <a:latin typeface="Cambria Math" panose="02040503050406030204" pitchFamily="18" charset="0"/>
                            </a:rPr>
                            <m:t>𝐼𝑛𝑠𝑒𝑟𝑡</m:t>
                          </m:r>
                          <m:r>
                            <a:rPr lang="en-US" altLang="ja-JP" sz="2400" b="0" i="1" smtClean="0">
                              <a:latin typeface="Cambria Math" panose="02040503050406030204" pitchFamily="18" charset="0"/>
                            </a:rPr>
                            <m:t>, </m:t>
                          </m:r>
                          <m:r>
                            <a:rPr lang="en-US" altLang="ja-JP" sz="2400" b="0" i="1" smtClean="0">
                              <a:latin typeface="Cambria Math" panose="02040503050406030204" pitchFamily="18" charset="0"/>
                            </a:rPr>
                            <m:t>𝑀𝑒𝑡h𝑜𝑑𝐷𝑒𝑐𝑙𝑎𝑟𝑎𝑡𝑖𝑜𝑛</m:t>
                          </m:r>
                        </m:e>
                      </m:d>
                    </m:oMath>
                  </m:oMathPara>
                </a14:m>
                <a:endParaRPr lang="en-US" altLang="ja-JP" sz="2400" b="0" i="1" dirty="0" smtClean="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ja-JP" altLang="en-US" sz="2400" i="1">
                          <a:latin typeface="Cambria Math" panose="02040503050406030204" pitchFamily="18" charset="0"/>
                        </a:rPr>
                        <m:t>∧</m:t>
                      </m:r>
                      <m:d>
                        <m:dPr>
                          <m:ctrlPr>
                            <a:rPr lang="en-US" altLang="ja-JP" sz="2400" b="0" i="1" smtClean="0">
                              <a:latin typeface="Cambria Math" panose="02040503050406030204" pitchFamily="18" charset="0"/>
                            </a:rPr>
                          </m:ctrlPr>
                        </m:dPr>
                        <m:e>
                          <m:r>
                            <a:rPr lang="en-US" altLang="ja-JP" sz="2400" b="0" i="1" smtClean="0">
                              <a:latin typeface="Cambria Math" panose="02040503050406030204" pitchFamily="18" charset="0"/>
                            </a:rPr>
                            <m:t>𝐼𝑛𝑠𝑒𝑟𝑡</m:t>
                          </m:r>
                          <m:r>
                            <a:rPr lang="en-US" altLang="ja-JP" sz="2400" b="0" i="1" smtClean="0">
                              <a:latin typeface="Cambria Math" panose="02040503050406030204" pitchFamily="18" charset="0"/>
                            </a:rPr>
                            <m:t>, </m:t>
                          </m:r>
                          <m:r>
                            <a:rPr lang="en-US" altLang="ja-JP" sz="2400" b="0" i="1" smtClean="0">
                              <a:latin typeface="Cambria Math" panose="02040503050406030204" pitchFamily="18" charset="0"/>
                            </a:rPr>
                            <m:t>𝑀𝑒𝑡h𝑜𝑑𝐼𝑛𝑣𝑜𝑐𝑎𝑡𝑖𝑜𝑛</m:t>
                          </m:r>
                        </m:e>
                      </m:d>
                    </m:oMath>
                  </m:oMathPara>
                </a14:m>
                <a:endParaRPr lang="en-US" altLang="ja-JP" sz="2400" b="0" i="1" dirty="0" smtClean="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altLang="ja-JP" sz="2400" b="0" i="1" smtClean="0">
                          <a:latin typeface="Cambria Math" panose="02040503050406030204" pitchFamily="18" charset="0"/>
                        </a:rPr>
                        <m:t>𝑤h𝑒𝑟𝑒</m:t>
                      </m:r>
                    </m:oMath>
                  </m:oMathPara>
                </a14:m>
                <a:endParaRPr lang="en-US" altLang="ja-JP" sz="2400" b="0" i="1" dirty="0" smtClean="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altLang="ja-JP" sz="2400" b="0" i="1" smtClean="0">
                          <a:latin typeface="Cambria Math" panose="02040503050406030204" pitchFamily="18" charset="0"/>
                        </a:rPr>
                        <m:t>𝑝𝑜𝑠𝑖𝑡𝑖𝑜𝑛</m:t>
                      </m:r>
                      <m:d>
                        <m:dPr>
                          <m:ctrlPr>
                            <a:rPr lang="en-US" altLang="ja-JP" sz="2400" b="0" i="1" smtClean="0">
                              <a:latin typeface="Cambria Math" panose="02040503050406030204" pitchFamily="18" charset="0"/>
                            </a:rPr>
                          </m:ctrlPr>
                        </m:dPr>
                        <m:e>
                          <m:r>
                            <a:rPr lang="en-US" altLang="ja-JP" sz="2400" b="0" i="1" smtClean="0">
                              <a:latin typeface="Cambria Math" panose="02040503050406030204" pitchFamily="18" charset="0"/>
                            </a:rPr>
                            <m:t>𝑐𝑜𝑑𝑒</m:t>
                          </m:r>
                          <m:r>
                            <a:rPr lang="en-US" altLang="ja-JP" sz="2400" b="0" i="1" smtClean="0">
                              <a:latin typeface="Cambria Math" panose="02040503050406030204" pitchFamily="18" charset="0"/>
                            </a:rPr>
                            <m:t>__</m:t>
                          </m:r>
                          <m:r>
                            <a:rPr lang="en-US" altLang="ja-JP" sz="2400" b="0" i="1" smtClean="0">
                              <a:latin typeface="Cambria Math" panose="02040503050406030204" pitchFamily="18" charset="0"/>
                            </a:rPr>
                            <m:t>𝑏𝑙𝑜𝑐𝑘</m:t>
                          </m:r>
                        </m:e>
                      </m:d>
                      <m:r>
                        <a:rPr lang="en-US" altLang="ja-JP" sz="2400" b="0" i="1" smtClean="0">
                          <a:latin typeface="Cambria Math" panose="02040503050406030204" pitchFamily="18" charset="0"/>
                        </a:rPr>
                        <m:t>=</m:t>
                      </m:r>
                      <m:r>
                        <a:rPr lang="en-US" altLang="ja-JP" sz="2400" b="0" i="1" smtClean="0">
                          <a:latin typeface="Cambria Math" panose="02040503050406030204" pitchFamily="18" charset="0"/>
                        </a:rPr>
                        <m:t>𝑝𝑜𝑠𝑖𝑡𝑖𝑜𝑛</m:t>
                      </m:r>
                      <m:d>
                        <m:dPr>
                          <m:ctrlPr>
                            <a:rPr lang="en-US" altLang="ja-JP" sz="2400" b="0" i="1" smtClean="0">
                              <a:latin typeface="Cambria Math" panose="02040503050406030204" pitchFamily="18" charset="0"/>
                            </a:rPr>
                          </m:ctrlPr>
                        </m:dPr>
                        <m:e>
                          <m:r>
                            <a:rPr lang="en-US" altLang="ja-JP" sz="2400" b="0" i="1" smtClean="0">
                              <a:latin typeface="Cambria Math" panose="02040503050406030204" pitchFamily="18" charset="0"/>
                            </a:rPr>
                            <m:t>𝑀𝑒𝑡h𝑜𝑑𝐼𝑛𝑣𝑜𝑐𝑎𝑡𝑖𝑜𝑛</m:t>
                          </m:r>
                        </m:e>
                      </m:d>
                    </m:oMath>
                  </m:oMathPara>
                </a14:m>
                <a:endParaRPr lang="en-US" altLang="ja-JP" sz="2400" b="0" i="1" dirty="0" smtClean="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ja-JP" altLang="en-US" sz="2400" i="1">
                          <a:latin typeface="Cambria Math" panose="02040503050406030204" pitchFamily="18" charset="0"/>
                        </a:rPr>
                        <m:t>∧</m:t>
                      </m:r>
                      <m:r>
                        <a:rPr lang="en-US" altLang="ja-JP" sz="2400" b="0" i="1" smtClean="0">
                          <a:latin typeface="Cambria Math" panose="02040503050406030204" pitchFamily="18" charset="0"/>
                        </a:rPr>
                        <m:t>𝑛𝑎𝑚𝑒</m:t>
                      </m:r>
                      <m:d>
                        <m:dPr>
                          <m:ctrlPr>
                            <a:rPr lang="en-US" altLang="ja-JP" sz="2400" b="0" i="1" smtClean="0">
                              <a:latin typeface="Cambria Math" panose="02040503050406030204" pitchFamily="18" charset="0"/>
                            </a:rPr>
                          </m:ctrlPr>
                        </m:dPr>
                        <m:e>
                          <m:r>
                            <a:rPr lang="en-US" altLang="ja-JP" sz="2400" b="0" i="1" smtClean="0">
                              <a:latin typeface="Cambria Math" panose="02040503050406030204" pitchFamily="18" charset="0"/>
                            </a:rPr>
                            <m:t>𝑀𝑒𝑡h𝑜𝑑𝐷𝑒𝑐𝑙𝑎𝑟𝑎𝑡𝑖𝑜𝑛</m:t>
                          </m:r>
                        </m:e>
                      </m:d>
                      <m:r>
                        <a:rPr lang="en-US" altLang="ja-JP" sz="2400" b="0" i="1" smtClean="0">
                          <a:latin typeface="Cambria Math" panose="02040503050406030204" pitchFamily="18" charset="0"/>
                        </a:rPr>
                        <m:t>=</m:t>
                      </m:r>
                      <m:r>
                        <a:rPr lang="en-US" altLang="ja-JP" sz="2400" b="0" i="1" smtClean="0">
                          <a:latin typeface="Cambria Math" panose="02040503050406030204" pitchFamily="18" charset="0"/>
                        </a:rPr>
                        <m:t>𝑛𝑎𝑚𝑒</m:t>
                      </m:r>
                      <m:r>
                        <a:rPr lang="en-US" altLang="ja-JP" sz="2400" b="0" i="1" smtClean="0">
                          <a:latin typeface="Cambria Math" panose="02040503050406030204" pitchFamily="18" charset="0"/>
                        </a:rPr>
                        <m:t>(</m:t>
                      </m:r>
                      <m:r>
                        <a:rPr lang="en-US" altLang="ja-JP" sz="2400" b="0" i="1" smtClean="0">
                          <a:latin typeface="Cambria Math" panose="02040503050406030204" pitchFamily="18" charset="0"/>
                        </a:rPr>
                        <m:t>𝑀𝑒𝑡h𝑜𝑑𝐼𝑛𝑣𝑜𝑐𝑎𝑡𝑖𝑜𝑛</m:t>
                      </m:r>
                      <m:r>
                        <a:rPr lang="en-US" altLang="ja-JP" sz="2400" b="0" i="1" smtClean="0">
                          <a:latin typeface="Cambria Math" panose="02040503050406030204" pitchFamily="18" charset="0"/>
                        </a:rPr>
                        <m:t>)</m:t>
                      </m:r>
                    </m:oMath>
                  </m:oMathPara>
                </a14:m>
                <a:endParaRPr kumimoji="1" lang="en-US" altLang="ja-JP" sz="2400" dirty="0" smtClean="0"/>
              </a:p>
              <a:p>
                <a:endParaRPr kumimoji="1" lang="ja-JP" altLang="en-US" dirty="0"/>
              </a:p>
            </p:txBody>
          </p:sp>
        </mc:Choice>
        <mc:Fallback xmlns="">
          <p:sp>
            <p:nvSpPr>
              <p:cNvPr id="5" name="テキスト ボックス 4"/>
              <p:cNvSpPr txBox="1">
                <a:spLocks noRot="1" noChangeAspect="1" noMove="1" noResize="1" noEditPoints="1" noAdjustHandles="1" noChangeArrowheads="1" noChangeShapeType="1" noTextEdit="1"/>
              </p:cNvSpPr>
              <p:nvPr/>
            </p:nvSpPr>
            <p:spPr>
              <a:xfrm>
                <a:off x="562377" y="4167809"/>
                <a:ext cx="8113311" cy="2492990"/>
              </a:xfrm>
              <a:prstGeom prst="rect">
                <a:avLst/>
              </a:prstGeom>
              <a:blipFill rotWithShape="0">
                <a:blip r:embed="rId2"/>
                <a:stretch>
                  <a:fillRect r="-301"/>
                </a:stretch>
              </a:blipFill>
            </p:spPr>
            <p:txBody>
              <a:bodyPr/>
              <a:lstStyle/>
              <a:p>
                <a:r>
                  <a:rPr lang="ja-JP" altLang="en-US">
                    <a:noFill/>
                  </a:rPr>
                  <a:t> </a:t>
                </a:r>
              </a:p>
            </p:txBody>
          </p:sp>
        </mc:Fallback>
      </mc:AlternateContent>
      <p:pic>
        <p:nvPicPr>
          <p:cNvPr id="18" name="図 17"/>
          <p:cNvPicPr>
            <a:picLocks noChangeAspect="1"/>
          </p:cNvPicPr>
          <p:nvPr/>
        </p:nvPicPr>
        <p:blipFill>
          <a:blip r:embed="rId3"/>
          <a:stretch>
            <a:fillRect/>
          </a:stretch>
        </p:blipFill>
        <p:spPr>
          <a:xfrm>
            <a:off x="1798429" y="1539561"/>
            <a:ext cx="5536027" cy="2137496"/>
          </a:xfrm>
          <a:prstGeom prst="rect">
            <a:avLst/>
          </a:prstGeom>
        </p:spPr>
      </p:pic>
      <p:sp>
        <p:nvSpPr>
          <p:cNvPr id="3" name="正方形/長方形 2"/>
          <p:cNvSpPr/>
          <p:nvPr/>
        </p:nvSpPr>
        <p:spPr>
          <a:xfrm>
            <a:off x="1862894" y="2068831"/>
            <a:ext cx="5407096" cy="1866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1862894" y="2705918"/>
            <a:ext cx="5407096" cy="8778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p:cNvPicPr>
            <a:picLocks noChangeAspect="1"/>
          </p:cNvPicPr>
          <p:nvPr/>
        </p:nvPicPr>
        <p:blipFill rotWithShape="1">
          <a:blip r:embed="rId3"/>
          <a:srcRect l="869" t="22054" r="1073" b="66574"/>
          <a:stretch/>
        </p:blipFill>
        <p:spPr>
          <a:xfrm>
            <a:off x="1841462" y="2013531"/>
            <a:ext cx="5428528" cy="243068"/>
          </a:xfrm>
          <a:prstGeom prst="rect">
            <a:avLst/>
          </a:prstGeom>
        </p:spPr>
      </p:pic>
      <p:pic>
        <p:nvPicPr>
          <p:cNvPr id="12" name="図 11"/>
          <p:cNvPicPr>
            <a:picLocks noChangeAspect="1"/>
          </p:cNvPicPr>
          <p:nvPr/>
        </p:nvPicPr>
        <p:blipFill rotWithShape="1">
          <a:blip r:embed="rId3"/>
          <a:srcRect l="781" t="54421" r="1160" b="3882"/>
          <a:stretch/>
        </p:blipFill>
        <p:spPr>
          <a:xfrm>
            <a:off x="1841462" y="2699241"/>
            <a:ext cx="5428527" cy="891251"/>
          </a:xfrm>
          <a:prstGeom prst="rect">
            <a:avLst/>
          </a:prstGeom>
        </p:spPr>
      </p:pic>
      <p:sp>
        <p:nvSpPr>
          <p:cNvPr id="10" name="四角形吹き出し 9"/>
          <p:cNvSpPr/>
          <p:nvPr/>
        </p:nvSpPr>
        <p:spPr>
          <a:xfrm>
            <a:off x="5994169" y="1538988"/>
            <a:ext cx="3149831" cy="493375"/>
          </a:xfrm>
          <a:prstGeom prst="wedgeRectCallout">
            <a:avLst>
              <a:gd name="adj1" fmla="val -67961"/>
              <a:gd name="adj2" fmla="val 55462"/>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メソッド呼び出しの追加</a:t>
            </a:r>
            <a:endParaRPr kumimoji="1" lang="ja-JP" altLang="en-US" sz="2400" dirty="0">
              <a:solidFill>
                <a:schemeClr val="tx1"/>
              </a:solidFill>
            </a:endParaRPr>
          </a:p>
        </p:txBody>
      </p:sp>
      <p:sp>
        <p:nvSpPr>
          <p:cNvPr id="13" name="角丸四角形 12"/>
          <p:cNvSpPr/>
          <p:nvPr/>
        </p:nvSpPr>
        <p:spPr>
          <a:xfrm>
            <a:off x="2709209" y="3744455"/>
            <a:ext cx="3819646" cy="43863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メソッド抽出の集約パターン</a:t>
            </a:r>
            <a:endParaRPr kumimoji="1" lang="ja-JP" altLang="en-US" sz="2400" dirty="0">
              <a:solidFill>
                <a:schemeClr val="tx1"/>
              </a:solidFill>
            </a:endParaRPr>
          </a:p>
        </p:txBody>
      </p:sp>
      <p:sp>
        <p:nvSpPr>
          <p:cNvPr id="6" name="四角形吹き出し 5"/>
          <p:cNvSpPr/>
          <p:nvPr/>
        </p:nvSpPr>
        <p:spPr>
          <a:xfrm>
            <a:off x="6447099" y="3437046"/>
            <a:ext cx="2696901" cy="493375"/>
          </a:xfrm>
          <a:prstGeom prst="wedgeRectCallout">
            <a:avLst>
              <a:gd name="adj1" fmla="val -34566"/>
              <a:gd name="adj2" fmla="val -6887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メソッド宣言の追加</a:t>
            </a:r>
            <a:endParaRPr kumimoji="1" lang="ja-JP" altLang="en-US" sz="2400" dirty="0">
              <a:solidFill>
                <a:schemeClr val="tx1"/>
              </a:solidFill>
            </a:endParaRPr>
          </a:p>
        </p:txBody>
      </p:sp>
    </p:spTree>
    <p:extLst>
      <p:ext uri="{BB962C8B-B14F-4D97-AF65-F5344CB8AC3E}">
        <p14:creationId xmlns:p14="http://schemas.microsoft.com/office/powerpoint/2010/main" val="1061609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nodeType="clickEffect">
                                  <p:stCondLst>
                                    <p:cond delay="0"/>
                                  </p:stCondLst>
                                  <p:childTnLst>
                                    <p:animClr clrSpc="rgb" dir="cw">
                                      <p:cBhvr override="childStyle">
                                        <p:cTn id="14" dur="2000" fill="hold"/>
                                        <p:tgtEl>
                                          <p:spTgt spid="5">
                                            <p:txEl>
                                              <p:pRg st="1" end="1"/>
                                            </p:txEl>
                                          </p:spTgt>
                                        </p:tgtEl>
                                        <p:attrNameLst>
                                          <p:attrName>style.color</p:attrName>
                                        </p:attrNameLst>
                                      </p:cBhvr>
                                      <p:to>
                                        <a:srgbClr val="FF0000"/>
                                      </p:to>
                                    </p:animClr>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mph" presetSubtype="2" fill="hold" nodeType="clickEffect">
                                  <p:stCondLst>
                                    <p:cond delay="0"/>
                                  </p:stCondLst>
                                  <p:childTnLst>
                                    <p:animClr clrSpc="rgb" dir="cw">
                                      <p:cBhvr override="childStyle">
                                        <p:cTn id="26" dur="2000" fill="hold"/>
                                        <p:tgtEl>
                                          <p:spTgt spid="5">
                                            <p:txEl>
                                              <p:pRg st="2" end="2"/>
                                            </p:txEl>
                                          </p:spTgt>
                                        </p:tgtEl>
                                        <p:attrNameLst>
                                          <p:attrName>style.color</p:attrName>
                                        </p:attrNameLst>
                                      </p:cBhvr>
                                      <p:to>
                                        <a:srgbClr val="FF0000"/>
                                      </p:to>
                                    </p:animClr>
                                  </p:childTnLst>
                                </p:cTn>
                              </p:par>
                            </p:childTnLst>
                          </p:cTn>
                        </p:par>
                      </p:childTnLst>
                    </p:cTn>
                  </p:par>
                  <p:par>
                    <p:cTn id="27" fill="hold">
                      <p:stCondLst>
                        <p:cond delay="indefinite"/>
                      </p:stCondLst>
                      <p:childTnLst>
                        <p:par>
                          <p:cTn id="28" fill="hold">
                            <p:stCondLst>
                              <p:cond delay="0"/>
                            </p:stCondLst>
                            <p:childTnLst>
                              <p:par>
                                <p:cTn id="29" presetID="3" presetClass="emph" presetSubtype="2" fill="hold" nodeType="clickEffect">
                                  <p:stCondLst>
                                    <p:cond delay="0"/>
                                  </p:stCondLst>
                                  <p:childTnLst>
                                    <p:animClr clrSpc="rgb" dir="cw">
                                      <p:cBhvr override="childStyle">
                                        <p:cTn id="30" dur="2000" fill="hold"/>
                                        <p:tgtEl>
                                          <p:spTgt spid="5">
                                            <p:txEl>
                                              <p:pRg st="3" end="3"/>
                                            </p:txEl>
                                          </p:spTgt>
                                        </p:tgtEl>
                                        <p:attrNameLst>
                                          <p:attrName>style.color</p:attrName>
                                        </p:attrNameLst>
                                      </p:cBhvr>
                                      <p:to>
                                        <a:srgbClr val="FF0000"/>
                                      </p:to>
                                    </p:animClr>
                                  </p:childTnLst>
                                </p:cTn>
                              </p:par>
                              <p:par>
                                <p:cTn id="31" presetID="3" presetClass="emph" presetSubtype="2" fill="hold" nodeType="withEffect">
                                  <p:stCondLst>
                                    <p:cond delay="0"/>
                                  </p:stCondLst>
                                  <p:childTnLst>
                                    <p:animClr clrSpc="rgb" dir="cw">
                                      <p:cBhvr override="childStyle">
                                        <p:cTn id="32" dur="2000" fill="hold"/>
                                        <p:tgtEl>
                                          <p:spTgt spid="5">
                                            <p:txEl>
                                              <p:pRg st="4" end="4"/>
                                            </p:txEl>
                                          </p:spTgt>
                                        </p:tgtEl>
                                        <p:attrNameLst>
                                          <p:attrName>style.color</p:attrName>
                                        </p:attrNameLst>
                                      </p:cBhvr>
                                      <p:to>
                                        <a:srgbClr val="FF0000"/>
                                      </p:to>
                                    </p:animClr>
                                  </p:childTnLst>
                                </p:cTn>
                              </p:par>
                            </p:childTnLst>
                          </p:cTn>
                        </p:par>
                      </p:childTnLst>
                    </p:cTn>
                  </p:par>
                  <p:par>
                    <p:cTn id="33" fill="hold">
                      <p:stCondLst>
                        <p:cond delay="indefinite"/>
                      </p:stCondLst>
                      <p:childTnLst>
                        <p:par>
                          <p:cTn id="34" fill="hold">
                            <p:stCondLst>
                              <p:cond delay="0"/>
                            </p:stCondLst>
                            <p:childTnLst>
                              <p:par>
                                <p:cTn id="35" presetID="3" presetClass="emph" presetSubtype="2" fill="hold" nodeType="clickEffect">
                                  <p:stCondLst>
                                    <p:cond delay="0"/>
                                  </p:stCondLst>
                                  <p:childTnLst>
                                    <p:animClr clrSpc="rgb" dir="cw">
                                      <p:cBhvr override="childStyle">
                                        <p:cTn id="36" dur="2000" fill="hold"/>
                                        <p:tgtEl>
                                          <p:spTgt spid="5">
                                            <p:txEl>
                                              <p:pRg st="5" end="5"/>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4000" dirty="0"/>
              <a:t>Eclipse Plugin</a:t>
            </a:r>
            <a:r>
              <a:rPr lang="ja-JP" altLang="en-US" sz="4000" dirty="0"/>
              <a:t>による集約支援環境</a:t>
            </a:r>
            <a:endParaRPr kumimoji="1" lang="ja-JP" altLang="en-US" sz="4000" dirty="0"/>
          </a:p>
        </p:txBody>
      </p:sp>
      <p:sp>
        <p:nvSpPr>
          <p:cNvPr id="3" name="コンテンツ プレースホルダー 2"/>
          <p:cNvSpPr>
            <a:spLocks noGrp="1"/>
          </p:cNvSpPr>
          <p:nvPr>
            <p:ph idx="1"/>
          </p:nvPr>
        </p:nvSpPr>
        <p:spPr>
          <a:xfrm>
            <a:off x="146844" y="1600200"/>
            <a:ext cx="8839200" cy="4525963"/>
          </a:xfrm>
        </p:spPr>
        <p:txBody>
          <a:bodyPr/>
          <a:lstStyle/>
          <a:p>
            <a:pPr marL="0" indent="0">
              <a:buNone/>
            </a:pPr>
            <a:r>
              <a:rPr lang="ja-JP" altLang="en-US" sz="2600" dirty="0"/>
              <a:t>開発作業をモニタリングし，メソッド抽出の集約パターンを見</a:t>
            </a:r>
            <a:r>
              <a:rPr lang="ja-JP" altLang="en-US" sz="2600" dirty="0" err="1"/>
              <a:t>つ</a:t>
            </a:r>
            <a:r>
              <a:rPr lang="ja-JP" altLang="en-US" sz="2600" dirty="0"/>
              <a:t>　け，そのコードクローンの同時集約の支援環境を構築する</a:t>
            </a:r>
            <a:r>
              <a:rPr lang="ja-JP" altLang="en-US" sz="2600" dirty="0" smtClean="0"/>
              <a:t>．</a:t>
            </a:r>
            <a:endParaRPr lang="en-US" altLang="ja-JP" sz="2600" dirty="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19</a:t>
            </a:fld>
            <a:endParaRPr lang="en-US" altLang="ja-JP"/>
          </a:p>
        </p:txBody>
      </p:sp>
      <p:sp>
        <p:nvSpPr>
          <p:cNvPr id="44" name="テキスト ボックス 43"/>
          <p:cNvSpPr txBox="1"/>
          <p:nvPr/>
        </p:nvSpPr>
        <p:spPr>
          <a:xfrm>
            <a:off x="672921" y="4942514"/>
            <a:ext cx="805029" cy="338554"/>
          </a:xfrm>
          <a:prstGeom prst="rect">
            <a:avLst/>
          </a:prstGeom>
          <a:noFill/>
        </p:spPr>
        <p:txBody>
          <a:bodyPr wrap="none" rtlCol="0">
            <a:spAutoFit/>
          </a:bodyPr>
          <a:lstStyle/>
          <a:p>
            <a:r>
              <a:rPr kumimoji="1" lang="ja-JP" altLang="en-US" sz="1600" b="1" dirty="0" smtClean="0"/>
              <a:t>開発者</a:t>
            </a:r>
            <a:endParaRPr kumimoji="1" lang="ja-JP" altLang="en-US" sz="1600" b="1" dirty="0"/>
          </a:p>
        </p:txBody>
      </p:sp>
      <p:sp>
        <p:nvSpPr>
          <p:cNvPr id="45" name="角丸四角形 44"/>
          <p:cNvSpPr/>
          <p:nvPr/>
        </p:nvSpPr>
        <p:spPr>
          <a:xfrm>
            <a:off x="1705667" y="2761063"/>
            <a:ext cx="6381829" cy="355895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pic>
        <p:nvPicPr>
          <p:cNvPr id="46" name="図 45"/>
          <p:cNvPicPr>
            <a:picLocks noChangeAspect="1"/>
          </p:cNvPicPr>
          <p:nvPr/>
        </p:nvPicPr>
        <p:blipFill>
          <a:blip r:embed="rId3"/>
          <a:stretch>
            <a:fillRect/>
          </a:stretch>
        </p:blipFill>
        <p:spPr>
          <a:xfrm>
            <a:off x="3110094" y="4180167"/>
            <a:ext cx="580016" cy="698164"/>
          </a:xfrm>
          <a:prstGeom prst="rect">
            <a:avLst/>
          </a:prstGeom>
        </p:spPr>
      </p:pic>
      <p:sp>
        <p:nvSpPr>
          <p:cNvPr id="47" name="テキスト ボックス 46"/>
          <p:cNvSpPr txBox="1"/>
          <p:nvPr/>
        </p:nvSpPr>
        <p:spPr>
          <a:xfrm>
            <a:off x="3013618" y="4945996"/>
            <a:ext cx="772969" cy="307777"/>
          </a:xfrm>
          <a:prstGeom prst="rect">
            <a:avLst/>
          </a:prstGeom>
          <a:noFill/>
        </p:spPr>
        <p:txBody>
          <a:bodyPr wrap="none" rtlCol="0">
            <a:spAutoFit/>
          </a:bodyPr>
          <a:lstStyle/>
          <a:p>
            <a:r>
              <a:rPr kumimoji="1" lang="ja-JP" altLang="en-US" sz="1400" dirty="0" smtClean="0"/>
              <a:t>エディタ</a:t>
            </a:r>
            <a:endParaRPr kumimoji="1" lang="ja-JP" altLang="en-US" dirty="0"/>
          </a:p>
        </p:txBody>
      </p:sp>
      <p:sp>
        <p:nvSpPr>
          <p:cNvPr id="48" name="フローチャート: データ 47"/>
          <p:cNvSpPr/>
          <p:nvPr/>
        </p:nvSpPr>
        <p:spPr>
          <a:xfrm>
            <a:off x="5345816" y="4317363"/>
            <a:ext cx="1172406" cy="431897"/>
          </a:xfrm>
          <a:prstGeom prst="flowChartInputOutput">
            <a:avLst/>
          </a:prstGeom>
          <a:no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400" dirty="0"/>
          </a:p>
        </p:txBody>
      </p:sp>
      <p:sp>
        <p:nvSpPr>
          <p:cNvPr id="49" name="テキスト ボックス 48"/>
          <p:cNvSpPr txBox="1"/>
          <p:nvPr/>
        </p:nvSpPr>
        <p:spPr>
          <a:xfrm>
            <a:off x="5494443" y="4271701"/>
            <a:ext cx="902811" cy="523220"/>
          </a:xfrm>
          <a:prstGeom prst="rect">
            <a:avLst/>
          </a:prstGeom>
          <a:noFill/>
        </p:spPr>
        <p:txBody>
          <a:bodyPr wrap="none" rtlCol="0">
            <a:spAutoFit/>
          </a:bodyPr>
          <a:lstStyle/>
          <a:p>
            <a:pPr algn="ctr"/>
            <a:r>
              <a:rPr lang="en-US" altLang="ja-JP" sz="1400" dirty="0" err="1" smtClean="0"/>
              <a:t>CCFinder</a:t>
            </a:r>
            <a:endParaRPr kumimoji="1" lang="en-US" altLang="ja-JP" sz="1400" dirty="0" smtClean="0"/>
          </a:p>
          <a:p>
            <a:pPr algn="ctr"/>
            <a:r>
              <a:rPr kumimoji="1" lang="ja-JP" altLang="en-US" sz="1400" dirty="0" smtClean="0"/>
              <a:t>検出結果</a:t>
            </a:r>
            <a:endParaRPr kumimoji="1" lang="ja-JP" altLang="en-US" sz="1400" dirty="0"/>
          </a:p>
        </p:txBody>
      </p:sp>
      <p:sp>
        <p:nvSpPr>
          <p:cNvPr id="50" name="フローチャート: 磁気ディスク 49"/>
          <p:cNvSpPr/>
          <p:nvPr/>
        </p:nvSpPr>
        <p:spPr>
          <a:xfrm>
            <a:off x="4803584" y="2974960"/>
            <a:ext cx="731140" cy="612648"/>
          </a:xfrm>
          <a:prstGeom prst="flowChartMagneticDisk">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51" name="テキスト ボックス 50"/>
          <p:cNvSpPr txBox="1"/>
          <p:nvPr/>
        </p:nvSpPr>
        <p:spPr>
          <a:xfrm>
            <a:off x="4732883" y="3552220"/>
            <a:ext cx="883960" cy="523220"/>
          </a:xfrm>
          <a:prstGeom prst="rect">
            <a:avLst/>
          </a:prstGeom>
          <a:noFill/>
        </p:spPr>
        <p:txBody>
          <a:bodyPr wrap="none" rtlCol="0">
            <a:spAutoFit/>
          </a:bodyPr>
          <a:lstStyle/>
          <a:p>
            <a:pPr algn="ctr"/>
            <a:r>
              <a:rPr lang="en-US" altLang="ja-JP" sz="1400" dirty="0" smtClean="0"/>
              <a:t>AS</a:t>
            </a:r>
            <a:r>
              <a:rPr lang="en-US" altLang="ja-JP" sz="1400" dirty="0"/>
              <a:t>T</a:t>
            </a:r>
            <a:r>
              <a:rPr kumimoji="1" lang="ja-JP" altLang="en-US" sz="1400" dirty="0" smtClean="0"/>
              <a:t>ノード</a:t>
            </a:r>
            <a:endParaRPr lang="en-US" altLang="ja-JP" sz="1400" dirty="0" smtClean="0"/>
          </a:p>
          <a:p>
            <a:pPr algn="ctr"/>
            <a:r>
              <a:rPr kumimoji="1" lang="ja-JP" altLang="en-US" sz="1400" dirty="0"/>
              <a:t>リスト</a:t>
            </a:r>
            <a:endParaRPr kumimoji="1" lang="en-US" altLang="ja-JP" sz="1400" dirty="0" smtClean="0"/>
          </a:p>
        </p:txBody>
      </p:sp>
      <p:sp>
        <p:nvSpPr>
          <p:cNvPr id="52" name="角丸四角形 51"/>
          <p:cNvSpPr/>
          <p:nvPr/>
        </p:nvSpPr>
        <p:spPr>
          <a:xfrm>
            <a:off x="3928768" y="4336878"/>
            <a:ext cx="1282176" cy="38474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rPr>
              <a:t>コードクローン検出</a:t>
            </a:r>
            <a:endParaRPr kumimoji="1" lang="ja-JP" altLang="en-US" sz="1400" dirty="0">
              <a:solidFill>
                <a:schemeClr val="tx1"/>
              </a:solidFill>
            </a:endParaRPr>
          </a:p>
        </p:txBody>
      </p:sp>
      <p:sp>
        <p:nvSpPr>
          <p:cNvPr id="53" name="角丸四角形 52"/>
          <p:cNvSpPr/>
          <p:nvPr/>
        </p:nvSpPr>
        <p:spPr>
          <a:xfrm>
            <a:off x="1872176" y="4339543"/>
            <a:ext cx="930093" cy="38474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rPr>
              <a:t>キー入力</a:t>
            </a:r>
            <a:endParaRPr kumimoji="1" lang="en-US" altLang="ja-JP" sz="1400" dirty="0" smtClean="0">
              <a:solidFill>
                <a:schemeClr val="tx1"/>
              </a:solidFill>
            </a:endParaRPr>
          </a:p>
          <a:p>
            <a:pPr algn="ctr"/>
            <a:r>
              <a:rPr kumimoji="1" lang="ja-JP" altLang="en-US" sz="1400" dirty="0" smtClean="0">
                <a:solidFill>
                  <a:schemeClr val="tx1"/>
                </a:solidFill>
              </a:rPr>
              <a:t>追跡</a:t>
            </a:r>
            <a:endParaRPr kumimoji="1" lang="ja-JP" altLang="en-US" sz="1400" dirty="0">
              <a:solidFill>
                <a:schemeClr val="tx1"/>
              </a:solidFill>
            </a:endParaRPr>
          </a:p>
        </p:txBody>
      </p:sp>
      <p:sp>
        <p:nvSpPr>
          <p:cNvPr id="54" name="角丸四角形 53"/>
          <p:cNvSpPr/>
          <p:nvPr/>
        </p:nvSpPr>
        <p:spPr>
          <a:xfrm>
            <a:off x="2897908" y="3088911"/>
            <a:ext cx="1004388" cy="38474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rPr>
              <a:t>差分ノード取得</a:t>
            </a:r>
            <a:endParaRPr kumimoji="1" lang="ja-JP" altLang="en-US" sz="1400" dirty="0">
              <a:solidFill>
                <a:schemeClr val="tx1"/>
              </a:solidFill>
            </a:endParaRPr>
          </a:p>
        </p:txBody>
      </p:sp>
      <p:sp>
        <p:nvSpPr>
          <p:cNvPr id="55" name="角丸四角形 54"/>
          <p:cNvSpPr/>
          <p:nvPr/>
        </p:nvSpPr>
        <p:spPr>
          <a:xfrm>
            <a:off x="5905705" y="5459599"/>
            <a:ext cx="1328472" cy="38474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solidFill>
                  <a:schemeClr val="tx1"/>
                </a:solidFill>
              </a:rPr>
              <a:t>クローンペア照合</a:t>
            </a:r>
            <a:endParaRPr kumimoji="1" lang="ja-JP" altLang="en-US" sz="1400" b="1" dirty="0">
              <a:solidFill>
                <a:schemeClr val="tx1"/>
              </a:solidFill>
            </a:endParaRPr>
          </a:p>
        </p:txBody>
      </p:sp>
      <p:sp>
        <p:nvSpPr>
          <p:cNvPr id="56" name="角丸四角形 55"/>
          <p:cNvSpPr/>
          <p:nvPr/>
        </p:nvSpPr>
        <p:spPr>
          <a:xfrm>
            <a:off x="6076363" y="3087193"/>
            <a:ext cx="1241900" cy="38474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rPr>
              <a:t>メソッド抽出パターン照合</a:t>
            </a:r>
            <a:endParaRPr kumimoji="1" lang="ja-JP" altLang="en-US" sz="1400" dirty="0">
              <a:solidFill>
                <a:schemeClr val="tx1"/>
              </a:solidFill>
            </a:endParaRPr>
          </a:p>
        </p:txBody>
      </p:sp>
      <p:sp>
        <p:nvSpPr>
          <p:cNvPr id="58" name="フローチャート: データ 57"/>
          <p:cNvSpPr/>
          <p:nvPr/>
        </p:nvSpPr>
        <p:spPr>
          <a:xfrm>
            <a:off x="6779009" y="4315967"/>
            <a:ext cx="1221257" cy="431897"/>
          </a:xfrm>
          <a:prstGeom prst="flowChartInputOutput">
            <a:avLst/>
          </a:prstGeom>
          <a:no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400" dirty="0"/>
          </a:p>
        </p:txBody>
      </p:sp>
      <p:sp>
        <p:nvSpPr>
          <p:cNvPr id="59" name="テキスト ボックス 58"/>
          <p:cNvSpPr txBox="1"/>
          <p:nvPr/>
        </p:nvSpPr>
        <p:spPr>
          <a:xfrm>
            <a:off x="6913582" y="4271701"/>
            <a:ext cx="1075936" cy="523220"/>
          </a:xfrm>
          <a:prstGeom prst="rect">
            <a:avLst/>
          </a:prstGeom>
          <a:noFill/>
        </p:spPr>
        <p:txBody>
          <a:bodyPr wrap="none" rtlCol="0">
            <a:spAutoFit/>
          </a:bodyPr>
          <a:lstStyle/>
          <a:p>
            <a:pPr algn="ctr"/>
            <a:r>
              <a:rPr kumimoji="1" lang="ja-JP" altLang="en-US" sz="1400" dirty="0" smtClean="0"/>
              <a:t>メソッド抽出</a:t>
            </a:r>
            <a:endParaRPr kumimoji="1" lang="en-US" altLang="ja-JP" sz="1400" dirty="0" smtClean="0"/>
          </a:p>
          <a:p>
            <a:pPr algn="ctr"/>
            <a:r>
              <a:rPr lang="ja-JP" altLang="en-US" sz="1400" dirty="0"/>
              <a:t>パターン</a:t>
            </a:r>
            <a:r>
              <a:rPr kumimoji="1" lang="ja-JP" altLang="en-US" sz="1400" dirty="0" smtClean="0"/>
              <a:t>　</a:t>
            </a:r>
            <a:endParaRPr kumimoji="1" lang="ja-JP" altLang="en-US" sz="1400" dirty="0"/>
          </a:p>
        </p:txBody>
      </p:sp>
      <p:cxnSp>
        <p:nvCxnSpPr>
          <p:cNvPr id="62" name="直線矢印コネクタ 61"/>
          <p:cNvCxnSpPr>
            <a:stCxn id="63" idx="3"/>
            <a:endCxn id="53" idx="1"/>
          </p:cNvCxnSpPr>
          <p:nvPr/>
        </p:nvCxnSpPr>
        <p:spPr>
          <a:xfrm>
            <a:off x="1481932" y="4529425"/>
            <a:ext cx="390244" cy="249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63" name="図 62"/>
          <p:cNvPicPr>
            <a:picLocks noChangeAspect="1"/>
          </p:cNvPicPr>
          <p:nvPr/>
        </p:nvPicPr>
        <p:blipFill>
          <a:blip r:embed="rId4"/>
          <a:stretch>
            <a:fillRect/>
          </a:stretch>
        </p:blipFill>
        <p:spPr>
          <a:xfrm>
            <a:off x="582722" y="4116336"/>
            <a:ext cx="899210" cy="826178"/>
          </a:xfrm>
          <a:prstGeom prst="rect">
            <a:avLst/>
          </a:prstGeom>
        </p:spPr>
      </p:pic>
      <p:cxnSp>
        <p:nvCxnSpPr>
          <p:cNvPr id="64" name="直線矢印コネクタ 63"/>
          <p:cNvCxnSpPr>
            <a:stCxn id="53" idx="3"/>
            <a:endCxn id="46" idx="1"/>
          </p:cNvCxnSpPr>
          <p:nvPr/>
        </p:nvCxnSpPr>
        <p:spPr>
          <a:xfrm flipV="1">
            <a:off x="2802269" y="4529249"/>
            <a:ext cx="307825" cy="266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5" name="直線矢印コネクタ 64"/>
          <p:cNvCxnSpPr>
            <a:stCxn id="46" idx="3"/>
            <a:endCxn id="52" idx="1"/>
          </p:cNvCxnSpPr>
          <p:nvPr/>
        </p:nvCxnSpPr>
        <p:spPr>
          <a:xfrm>
            <a:off x="3690110" y="4529249"/>
            <a:ext cx="238658" cy="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6" name="直線矢印コネクタ 65"/>
          <p:cNvCxnSpPr>
            <a:stCxn id="46" idx="0"/>
            <a:endCxn id="54" idx="2"/>
          </p:cNvCxnSpPr>
          <p:nvPr/>
        </p:nvCxnSpPr>
        <p:spPr>
          <a:xfrm flipV="1">
            <a:off x="3400102" y="3473656"/>
            <a:ext cx="0" cy="70651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7" name="直線矢印コネクタ 66"/>
          <p:cNvCxnSpPr>
            <a:stCxn id="54" idx="3"/>
            <a:endCxn id="50" idx="2"/>
          </p:cNvCxnSpPr>
          <p:nvPr/>
        </p:nvCxnSpPr>
        <p:spPr>
          <a:xfrm>
            <a:off x="3902296" y="3281284"/>
            <a:ext cx="90128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8" name="直線矢印コネクタ 67"/>
          <p:cNvCxnSpPr>
            <a:stCxn id="50" idx="4"/>
            <a:endCxn id="56" idx="1"/>
          </p:cNvCxnSpPr>
          <p:nvPr/>
        </p:nvCxnSpPr>
        <p:spPr>
          <a:xfrm flipV="1">
            <a:off x="5534724" y="3279566"/>
            <a:ext cx="541639" cy="171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9" name="直線矢印コネクタ 68"/>
          <p:cNvCxnSpPr>
            <a:stCxn id="56" idx="2"/>
            <a:endCxn id="58" idx="1"/>
          </p:cNvCxnSpPr>
          <p:nvPr/>
        </p:nvCxnSpPr>
        <p:spPr>
          <a:xfrm>
            <a:off x="6697313" y="3471938"/>
            <a:ext cx="692325" cy="84402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0" name="直線矢印コネクタ 69"/>
          <p:cNvCxnSpPr>
            <a:stCxn id="58" idx="3"/>
            <a:endCxn id="55" idx="0"/>
          </p:cNvCxnSpPr>
          <p:nvPr/>
        </p:nvCxnSpPr>
        <p:spPr>
          <a:xfrm flipH="1">
            <a:off x="6569941" y="4747864"/>
            <a:ext cx="697571" cy="71173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1" name="直線矢印コネクタ 70"/>
          <p:cNvCxnSpPr>
            <a:stCxn id="48" idx="5"/>
            <a:endCxn id="55" idx="0"/>
          </p:cNvCxnSpPr>
          <p:nvPr/>
        </p:nvCxnSpPr>
        <p:spPr>
          <a:xfrm>
            <a:off x="6400981" y="4533312"/>
            <a:ext cx="168960" cy="92628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2" name="直線矢印コネクタ 71"/>
          <p:cNvCxnSpPr>
            <a:stCxn id="52" idx="3"/>
            <a:endCxn id="48" idx="2"/>
          </p:cNvCxnSpPr>
          <p:nvPr/>
        </p:nvCxnSpPr>
        <p:spPr>
          <a:xfrm>
            <a:off x="5210944" y="4529251"/>
            <a:ext cx="252113" cy="406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3" name="直線矢印コネクタ 72"/>
          <p:cNvCxnSpPr>
            <a:stCxn id="55" idx="1"/>
            <a:endCxn id="86" idx="5"/>
          </p:cNvCxnSpPr>
          <p:nvPr/>
        </p:nvCxnSpPr>
        <p:spPr>
          <a:xfrm flipH="1" flipV="1">
            <a:off x="5021950" y="5651971"/>
            <a:ext cx="883755"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5" name="直線矢印コネクタ 74"/>
          <p:cNvCxnSpPr>
            <a:stCxn id="86" idx="2"/>
            <a:endCxn id="63" idx="3"/>
          </p:cNvCxnSpPr>
          <p:nvPr/>
        </p:nvCxnSpPr>
        <p:spPr>
          <a:xfrm flipH="1" flipV="1">
            <a:off x="1481932" y="4529425"/>
            <a:ext cx="1413526" cy="112254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6" name="正方形/長方形 75"/>
          <p:cNvSpPr/>
          <p:nvPr/>
        </p:nvSpPr>
        <p:spPr>
          <a:xfrm>
            <a:off x="4376777" y="6192841"/>
            <a:ext cx="1039608" cy="223857"/>
          </a:xfrm>
          <a:prstGeom prst="rect">
            <a:avLst/>
          </a:prstGeom>
          <a:solidFill>
            <a:schemeClr val="bg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400" b="1" dirty="0" smtClean="0">
                <a:solidFill>
                  <a:schemeClr val="tx1"/>
                </a:solidFill>
              </a:rPr>
              <a:t>本環境</a:t>
            </a:r>
            <a:endParaRPr kumimoji="1" lang="ja-JP" altLang="en-US" sz="1400" b="1" dirty="0">
              <a:solidFill>
                <a:schemeClr val="tx1"/>
              </a:solidFill>
            </a:endParaRPr>
          </a:p>
        </p:txBody>
      </p:sp>
      <p:sp>
        <p:nvSpPr>
          <p:cNvPr id="77" name="テキスト ボックス 76"/>
          <p:cNvSpPr txBox="1"/>
          <p:nvPr/>
        </p:nvSpPr>
        <p:spPr>
          <a:xfrm>
            <a:off x="3806897" y="4075440"/>
            <a:ext cx="635110" cy="307777"/>
          </a:xfrm>
          <a:prstGeom prst="rect">
            <a:avLst/>
          </a:prstGeom>
          <a:noFill/>
        </p:spPr>
        <p:txBody>
          <a:bodyPr wrap="none" rtlCol="0">
            <a:spAutoFit/>
          </a:bodyPr>
          <a:lstStyle/>
          <a:p>
            <a:r>
              <a:rPr kumimoji="1" lang="ja-JP" altLang="en-US" sz="1400" dirty="0" smtClean="0"/>
              <a:t>機能</a:t>
            </a:r>
            <a:r>
              <a:rPr kumimoji="1" lang="en-US" altLang="ja-JP" sz="1400" dirty="0" smtClean="0"/>
              <a:t>1</a:t>
            </a:r>
            <a:endParaRPr kumimoji="1" lang="ja-JP" altLang="en-US" sz="1400" dirty="0"/>
          </a:p>
        </p:txBody>
      </p:sp>
      <p:sp>
        <p:nvSpPr>
          <p:cNvPr id="78" name="テキスト ボックス 77"/>
          <p:cNvSpPr txBox="1"/>
          <p:nvPr/>
        </p:nvSpPr>
        <p:spPr>
          <a:xfrm>
            <a:off x="1769665" y="4087569"/>
            <a:ext cx="635110" cy="307777"/>
          </a:xfrm>
          <a:prstGeom prst="rect">
            <a:avLst/>
          </a:prstGeom>
          <a:noFill/>
        </p:spPr>
        <p:txBody>
          <a:bodyPr wrap="none" rtlCol="0">
            <a:spAutoFit/>
          </a:bodyPr>
          <a:lstStyle/>
          <a:p>
            <a:r>
              <a:rPr lang="ja-JP" altLang="en-US" sz="1400" dirty="0" smtClean="0"/>
              <a:t>機能</a:t>
            </a:r>
            <a:r>
              <a:rPr lang="en-US" altLang="ja-JP" sz="1400" dirty="0" smtClean="0"/>
              <a:t>2</a:t>
            </a:r>
            <a:endParaRPr kumimoji="1" lang="ja-JP" altLang="en-US" sz="1400" dirty="0"/>
          </a:p>
        </p:txBody>
      </p:sp>
      <p:sp>
        <p:nvSpPr>
          <p:cNvPr id="79" name="テキスト ボックス 78"/>
          <p:cNvSpPr txBox="1"/>
          <p:nvPr/>
        </p:nvSpPr>
        <p:spPr>
          <a:xfrm>
            <a:off x="2759271" y="2824376"/>
            <a:ext cx="635110" cy="307777"/>
          </a:xfrm>
          <a:prstGeom prst="rect">
            <a:avLst/>
          </a:prstGeom>
          <a:noFill/>
        </p:spPr>
        <p:txBody>
          <a:bodyPr wrap="none" rtlCol="0">
            <a:spAutoFit/>
          </a:bodyPr>
          <a:lstStyle/>
          <a:p>
            <a:r>
              <a:rPr lang="ja-JP" altLang="en-US" sz="1400" dirty="0" smtClean="0"/>
              <a:t>機能</a:t>
            </a:r>
            <a:r>
              <a:rPr lang="en-US" altLang="ja-JP" sz="1400" dirty="0" smtClean="0"/>
              <a:t>3</a:t>
            </a:r>
            <a:endParaRPr kumimoji="1" lang="ja-JP" altLang="en-US" sz="1400" dirty="0"/>
          </a:p>
        </p:txBody>
      </p:sp>
      <p:sp>
        <p:nvSpPr>
          <p:cNvPr id="80" name="テキスト ボックス 79"/>
          <p:cNvSpPr txBox="1"/>
          <p:nvPr/>
        </p:nvSpPr>
        <p:spPr>
          <a:xfrm>
            <a:off x="5945848" y="2830640"/>
            <a:ext cx="635110" cy="307777"/>
          </a:xfrm>
          <a:prstGeom prst="rect">
            <a:avLst/>
          </a:prstGeom>
          <a:noFill/>
        </p:spPr>
        <p:txBody>
          <a:bodyPr wrap="none" rtlCol="0">
            <a:spAutoFit/>
          </a:bodyPr>
          <a:lstStyle/>
          <a:p>
            <a:r>
              <a:rPr lang="ja-JP" altLang="en-US" sz="1400" dirty="0" smtClean="0"/>
              <a:t>機能</a:t>
            </a:r>
            <a:r>
              <a:rPr lang="en-US" altLang="ja-JP" sz="1400" dirty="0" smtClean="0"/>
              <a:t>4</a:t>
            </a:r>
            <a:endParaRPr kumimoji="1" lang="ja-JP" altLang="en-US" sz="1400" dirty="0"/>
          </a:p>
        </p:txBody>
      </p:sp>
      <p:sp>
        <p:nvSpPr>
          <p:cNvPr id="81" name="テキスト ボックス 80"/>
          <p:cNvSpPr txBox="1"/>
          <p:nvPr/>
        </p:nvSpPr>
        <p:spPr>
          <a:xfrm>
            <a:off x="5799816" y="5209185"/>
            <a:ext cx="643125" cy="307777"/>
          </a:xfrm>
          <a:prstGeom prst="rect">
            <a:avLst/>
          </a:prstGeom>
          <a:noFill/>
        </p:spPr>
        <p:txBody>
          <a:bodyPr wrap="none" rtlCol="0">
            <a:spAutoFit/>
          </a:bodyPr>
          <a:lstStyle/>
          <a:p>
            <a:r>
              <a:rPr lang="ja-JP" altLang="en-US" sz="1400" b="1" dirty="0" smtClean="0"/>
              <a:t>機能</a:t>
            </a:r>
            <a:r>
              <a:rPr lang="en-US" altLang="ja-JP" sz="1400" b="1" dirty="0" smtClean="0"/>
              <a:t>5</a:t>
            </a:r>
            <a:endParaRPr kumimoji="1" lang="ja-JP" altLang="en-US" sz="1400" b="1" dirty="0"/>
          </a:p>
        </p:txBody>
      </p:sp>
      <p:sp>
        <p:nvSpPr>
          <p:cNvPr id="86" name="フローチャート: データ 85"/>
          <p:cNvSpPr/>
          <p:nvPr/>
        </p:nvSpPr>
        <p:spPr>
          <a:xfrm>
            <a:off x="2629647" y="5436022"/>
            <a:ext cx="2658114" cy="431897"/>
          </a:xfrm>
          <a:prstGeom prst="flowChartInputOutput">
            <a:avLst/>
          </a:prstGeom>
          <a:no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400" dirty="0"/>
          </a:p>
        </p:txBody>
      </p:sp>
      <p:sp>
        <p:nvSpPr>
          <p:cNvPr id="87" name="テキスト ボックス 86"/>
          <p:cNvSpPr txBox="1"/>
          <p:nvPr/>
        </p:nvSpPr>
        <p:spPr>
          <a:xfrm>
            <a:off x="2910125" y="5414349"/>
            <a:ext cx="2175596" cy="523220"/>
          </a:xfrm>
          <a:prstGeom prst="rect">
            <a:avLst/>
          </a:prstGeom>
          <a:noFill/>
        </p:spPr>
        <p:txBody>
          <a:bodyPr wrap="none" rtlCol="0">
            <a:spAutoFit/>
          </a:bodyPr>
          <a:lstStyle/>
          <a:p>
            <a:pPr algn="ctr"/>
            <a:r>
              <a:rPr kumimoji="1" lang="ja-JP" altLang="en-US" sz="1400" dirty="0" smtClean="0"/>
              <a:t>メソッド抽出が行われた</a:t>
            </a:r>
            <a:endParaRPr kumimoji="1" lang="en-US" altLang="ja-JP" sz="1400" dirty="0" smtClean="0"/>
          </a:p>
          <a:p>
            <a:pPr algn="ctr"/>
            <a:r>
              <a:rPr kumimoji="1" lang="ja-JP" altLang="en-US" sz="1400" dirty="0" smtClean="0"/>
              <a:t>コード片のコードクローン　</a:t>
            </a:r>
            <a:endParaRPr kumimoji="1" lang="ja-JP" altLang="en-US" sz="1400" dirty="0"/>
          </a:p>
        </p:txBody>
      </p:sp>
    </p:spTree>
    <p:extLst>
      <p:ext uri="{BB962C8B-B14F-4D97-AF65-F5344CB8AC3E}">
        <p14:creationId xmlns:p14="http://schemas.microsoft.com/office/powerpoint/2010/main" val="27467991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研究概要</a:t>
            </a:r>
            <a:endParaRPr kumimoji="1" lang="ja-JP" altLang="en-US" dirty="0"/>
          </a:p>
        </p:txBody>
      </p:sp>
      <p:sp>
        <p:nvSpPr>
          <p:cNvPr id="3" name="コンテンツ プレースホルダー 2"/>
          <p:cNvSpPr>
            <a:spLocks noGrp="1"/>
          </p:cNvSpPr>
          <p:nvPr>
            <p:ph idx="1"/>
          </p:nvPr>
        </p:nvSpPr>
        <p:spPr>
          <a:xfrm>
            <a:off x="146844" y="1600200"/>
            <a:ext cx="8839200" cy="4525963"/>
          </a:xfrm>
        </p:spPr>
        <p:txBody>
          <a:bodyPr/>
          <a:lstStyle/>
          <a:p>
            <a:pPr marL="0" indent="0">
              <a:buNone/>
            </a:pPr>
            <a:r>
              <a:rPr lang="ja-JP" altLang="en-US" sz="2600" dirty="0"/>
              <a:t>開発作業をモニタリングし，メソッド抽出の集約パターンを見つけ，そのコードクローンの同時集約の支援環境を</a:t>
            </a:r>
            <a:r>
              <a:rPr lang="ja-JP" altLang="en-US" sz="2600" dirty="0" smtClean="0"/>
              <a:t>構築する．</a:t>
            </a:r>
            <a:endParaRPr lang="en-US" altLang="ja-JP" sz="2600" dirty="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2</a:t>
            </a:fld>
            <a:endParaRPr lang="en-US" altLang="ja-JP" dirty="0"/>
          </a:p>
        </p:txBody>
      </p:sp>
      <p:cxnSp>
        <p:nvCxnSpPr>
          <p:cNvPr id="103" name="直線コネクタ 102"/>
          <p:cNvCxnSpPr/>
          <p:nvPr/>
        </p:nvCxnSpPr>
        <p:spPr>
          <a:xfrm flipH="1">
            <a:off x="4589022" y="2777924"/>
            <a:ext cx="6127" cy="3379313"/>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22" name="角丸四角形 121"/>
          <p:cNvSpPr/>
          <p:nvPr/>
        </p:nvSpPr>
        <p:spPr>
          <a:xfrm>
            <a:off x="146844" y="5389593"/>
            <a:ext cx="4351867" cy="914400"/>
          </a:xfrm>
          <a:prstGeom prst="roundRect">
            <a:avLst/>
          </a:prstGeom>
          <a:solidFill>
            <a:srgbClr val="FFC000"/>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schemeClr val="tx1"/>
                </a:solidFill>
              </a:rPr>
              <a:t>①開発者がメソッド抽出リファクタリング</a:t>
            </a:r>
            <a:endParaRPr lang="en-US" altLang="ja-JP" b="1" dirty="0" smtClean="0">
              <a:solidFill>
                <a:schemeClr val="tx1"/>
              </a:solidFill>
            </a:endParaRPr>
          </a:p>
          <a:p>
            <a:pPr algn="ctr"/>
            <a:r>
              <a:rPr lang="ja-JP" altLang="en-US" b="1" dirty="0" smtClean="0">
                <a:solidFill>
                  <a:schemeClr val="tx1"/>
                </a:solidFill>
              </a:rPr>
              <a:t>を行う．</a:t>
            </a:r>
            <a:endParaRPr lang="en-US" altLang="ja-JP" b="1" dirty="0" smtClean="0">
              <a:solidFill>
                <a:schemeClr val="tx1"/>
              </a:solidFill>
            </a:endParaRPr>
          </a:p>
        </p:txBody>
      </p:sp>
      <p:sp>
        <p:nvSpPr>
          <p:cNvPr id="123" name="角丸四角形 122"/>
          <p:cNvSpPr/>
          <p:nvPr/>
        </p:nvSpPr>
        <p:spPr>
          <a:xfrm>
            <a:off x="4679334" y="5394325"/>
            <a:ext cx="4351867" cy="914400"/>
          </a:xfrm>
          <a:prstGeom prst="roundRect">
            <a:avLst/>
          </a:prstGeom>
          <a:solidFill>
            <a:srgbClr val="FFC000"/>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rPr>
              <a:t>②本環境が対応するコードクローンを検出し，新規関数に集約するように推薦する．</a:t>
            </a:r>
            <a:endParaRPr kumimoji="1" lang="ja-JP" altLang="en-US" b="1" dirty="0">
              <a:solidFill>
                <a:schemeClr val="tx1"/>
              </a:solidFill>
            </a:endParaRPr>
          </a:p>
        </p:txBody>
      </p:sp>
      <p:pic>
        <p:nvPicPr>
          <p:cNvPr id="5" name="図 4"/>
          <p:cNvPicPr>
            <a:picLocks noChangeAspect="1"/>
          </p:cNvPicPr>
          <p:nvPr/>
        </p:nvPicPr>
        <p:blipFill>
          <a:blip r:embed="rId3"/>
          <a:stretch>
            <a:fillRect/>
          </a:stretch>
        </p:blipFill>
        <p:spPr>
          <a:xfrm>
            <a:off x="449845" y="2492603"/>
            <a:ext cx="3733537" cy="2805709"/>
          </a:xfrm>
          <a:prstGeom prst="rect">
            <a:avLst/>
          </a:prstGeom>
        </p:spPr>
      </p:pic>
      <p:pic>
        <p:nvPicPr>
          <p:cNvPr id="6" name="図 5"/>
          <p:cNvPicPr>
            <a:picLocks noChangeAspect="1"/>
          </p:cNvPicPr>
          <p:nvPr/>
        </p:nvPicPr>
        <p:blipFill>
          <a:blip r:embed="rId4"/>
          <a:stretch>
            <a:fillRect/>
          </a:stretch>
        </p:blipFill>
        <p:spPr>
          <a:xfrm>
            <a:off x="4946080" y="2505158"/>
            <a:ext cx="3818374" cy="2716046"/>
          </a:xfrm>
          <a:prstGeom prst="rect">
            <a:avLst/>
          </a:prstGeom>
        </p:spPr>
      </p:pic>
    </p:spTree>
    <p:extLst>
      <p:ext uri="{BB962C8B-B14F-4D97-AF65-F5344CB8AC3E}">
        <p14:creationId xmlns:p14="http://schemas.microsoft.com/office/powerpoint/2010/main" val="6857968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4000" dirty="0" smtClean="0"/>
              <a:t>機能</a:t>
            </a:r>
            <a:r>
              <a:rPr lang="en-US" altLang="ja-JP" sz="4000" dirty="0" smtClean="0"/>
              <a:t>5</a:t>
            </a:r>
            <a:br>
              <a:rPr lang="en-US" altLang="ja-JP" sz="4000" dirty="0" smtClean="0"/>
            </a:br>
            <a:r>
              <a:rPr lang="ja-JP" altLang="en-US" sz="4000" dirty="0" smtClean="0"/>
              <a:t>クローン</a:t>
            </a:r>
            <a:r>
              <a:rPr lang="ja-JP" altLang="en-US" sz="4000" dirty="0"/>
              <a:t>ペア</a:t>
            </a:r>
            <a:r>
              <a:rPr lang="ja-JP" altLang="en-US" sz="4000" dirty="0" smtClean="0"/>
              <a:t>照合</a:t>
            </a:r>
            <a:endParaRPr kumimoji="1" lang="ja-JP" altLang="en-US" sz="4000" dirty="0"/>
          </a:p>
        </p:txBody>
      </p:sp>
      <p:sp>
        <p:nvSpPr>
          <p:cNvPr id="3" name="コンテンツ プレースホルダー 2"/>
          <p:cNvSpPr>
            <a:spLocks noGrp="1"/>
          </p:cNvSpPr>
          <p:nvPr>
            <p:ph idx="1"/>
          </p:nvPr>
        </p:nvSpPr>
        <p:spPr/>
        <p:txBody>
          <a:bodyPr/>
          <a:lstStyle/>
          <a:p>
            <a:r>
              <a:rPr lang="ja-JP" altLang="en-US" sz="2800" dirty="0"/>
              <a:t>メソッド</a:t>
            </a:r>
            <a:r>
              <a:rPr lang="ja-JP" altLang="en-US" sz="2800" dirty="0" smtClean="0"/>
              <a:t>抽出リファクタリングで抽出されたコード片のクローン</a:t>
            </a:r>
            <a:r>
              <a:rPr lang="ja-JP" altLang="en-US" sz="2800" dirty="0"/>
              <a:t>ペア</a:t>
            </a:r>
            <a:r>
              <a:rPr lang="ja-JP" altLang="en-US" sz="2800" dirty="0" smtClean="0"/>
              <a:t>を検出する．</a:t>
            </a:r>
            <a:endParaRPr lang="en-US" altLang="ja-JP" sz="2800" dirty="0" smtClean="0"/>
          </a:p>
          <a:p>
            <a:r>
              <a:rPr kumimoji="1" lang="ja-JP" altLang="en-US" sz="2800" dirty="0" smtClean="0"/>
              <a:t>機能</a:t>
            </a:r>
            <a:r>
              <a:rPr kumimoji="1" lang="en-US" altLang="ja-JP" sz="2800" dirty="0" smtClean="0"/>
              <a:t>1</a:t>
            </a:r>
            <a:r>
              <a:rPr lang="ja-JP" altLang="en-US" sz="2800" dirty="0"/>
              <a:t>の</a:t>
            </a:r>
            <a:r>
              <a:rPr kumimoji="1" lang="en-US" altLang="ja-JP" sz="2800" dirty="0" err="1" smtClean="0"/>
              <a:t>CCFinderX</a:t>
            </a:r>
            <a:r>
              <a:rPr lang="ja-JP" altLang="en-US" sz="2800" dirty="0" smtClean="0"/>
              <a:t>の出力情報と，機能</a:t>
            </a:r>
            <a:r>
              <a:rPr lang="en-US" altLang="ja-JP" sz="2800" dirty="0" smtClean="0"/>
              <a:t>4</a:t>
            </a:r>
            <a:r>
              <a:rPr lang="ja-JP" altLang="en-US" sz="2800" dirty="0" smtClean="0"/>
              <a:t>でメソッド抽出パターンと認識された差分ノードを利用する．</a:t>
            </a:r>
            <a:endParaRPr kumimoji="1" lang="en-US" altLang="ja-JP" sz="2800" dirty="0" smtClean="0"/>
          </a:p>
          <a:p>
            <a:pPr lvl="1"/>
            <a:r>
              <a:rPr lang="ja-JP" altLang="en-US" sz="2400" dirty="0"/>
              <a:t>抽出</a:t>
            </a:r>
            <a:r>
              <a:rPr lang="ja-JP" altLang="en-US" sz="2400" dirty="0" smtClean="0"/>
              <a:t>されたコード片の位置情報とコードクローンの位置情報が一致するコードクローンを探す</a:t>
            </a:r>
            <a:r>
              <a:rPr kumimoji="1" lang="ja-JP" altLang="en-US" sz="2400" dirty="0" smtClean="0"/>
              <a:t>．</a:t>
            </a:r>
            <a:endParaRPr kumimoji="1" lang="en-US" altLang="ja-JP" sz="2400" dirty="0" smtClean="0"/>
          </a:p>
          <a:p>
            <a:pPr lvl="1"/>
            <a:endParaRPr kumimoji="1" lang="en-US" altLang="ja-JP" sz="2400" dirty="0" smtClean="0"/>
          </a:p>
          <a:p>
            <a:r>
              <a:rPr lang="en-US" altLang="ja-JP" sz="2800" dirty="0" smtClean="0"/>
              <a:t>Eclipse</a:t>
            </a:r>
            <a:r>
              <a:rPr lang="ja-JP" altLang="en-US" sz="2800" dirty="0" smtClean="0"/>
              <a:t>の</a:t>
            </a:r>
            <a:r>
              <a:rPr lang="en-US" altLang="ja-JP" sz="2800" dirty="0" smtClean="0"/>
              <a:t>View</a:t>
            </a:r>
            <a:r>
              <a:rPr lang="ja-JP" altLang="en-US" sz="2800" dirty="0" smtClean="0"/>
              <a:t>を用いてコードクローンの一覧を開発者に対して提示する．</a:t>
            </a:r>
            <a:endParaRPr lang="en-US" altLang="ja-JP" sz="2800" dirty="0" smtClean="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20</a:t>
            </a:fld>
            <a:endParaRPr lang="en-US" altLang="ja-JP"/>
          </a:p>
        </p:txBody>
      </p:sp>
    </p:spTree>
    <p:extLst>
      <p:ext uri="{BB962C8B-B14F-4D97-AF65-F5344CB8AC3E}">
        <p14:creationId xmlns:p14="http://schemas.microsoft.com/office/powerpoint/2010/main" val="5260254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集約</a:t>
            </a:r>
            <a:r>
              <a:rPr lang="ja-JP" altLang="en-US" dirty="0" smtClean="0"/>
              <a:t>支援</a:t>
            </a:r>
            <a:r>
              <a:rPr lang="ja-JP" altLang="en-US" dirty="0"/>
              <a:t>環境</a:t>
            </a:r>
            <a:r>
              <a:rPr lang="ja-JP" altLang="en-US" dirty="0" smtClean="0"/>
              <a:t>の</a:t>
            </a:r>
            <a:r>
              <a:rPr lang="ja-JP" altLang="en-US" dirty="0"/>
              <a:t>利用例</a:t>
            </a:r>
            <a:r>
              <a:rPr lang="en-US" altLang="ja-JP" dirty="0"/>
              <a:t>(</a:t>
            </a:r>
            <a:r>
              <a:rPr lang="en-US" altLang="ja-JP" dirty="0" smtClean="0"/>
              <a:t>1/5)</a:t>
            </a:r>
            <a:endParaRPr kumimoji="1" lang="ja-JP" altLang="en-US" dirty="0"/>
          </a:p>
        </p:txBody>
      </p:sp>
      <p:pic>
        <p:nvPicPr>
          <p:cNvPr id="6" name="コンテンツ プレースホルダー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25953" y="1551008"/>
            <a:ext cx="8080981" cy="5187884"/>
          </a:xfrm>
        </p:spPr>
      </p:pic>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21</a:t>
            </a:fld>
            <a:endParaRPr lang="en-US" altLang="ja-JP" dirty="0"/>
          </a:p>
        </p:txBody>
      </p:sp>
      <p:sp>
        <p:nvSpPr>
          <p:cNvPr id="7" name="角丸四角形 6"/>
          <p:cNvSpPr/>
          <p:nvPr/>
        </p:nvSpPr>
        <p:spPr>
          <a:xfrm>
            <a:off x="3252486" y="1689904"/>
            <a:ext cx="891251" cy="12732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1504709" y="2002420"/>
            <a:ext cx="2905245" cy="45952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479403" y="1980443"/>
            <a:ext cx="4127531" cy="14225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吹き出し 10"/>
          <p:cNvSpPr/>
          <p:nvPr/>
        </p:nvSpPr>
        <p:spPr>
          <a:xfrm>
            <a:off x="4479402" y="1554358"/>
            <a:ext cx="4127531" cy="344982"/>
          </a:xfrm>
          <a:prstGeom prst="wedgeRoundRectCallout">
            <a:avLst>
              <a:gd name="adj1" fmla="val -58700"/>
              <a:gd name="adj2" fmla="val 427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smtClean="0">
                <a:solidFill>
                  <a:schemeClr val="tx1"/>
                </a:solidFill>
              </a:rPr>
              <a:t>メニューを選択して</a:t>
            </a:r>
            <a:r>
              <a:rPr kumimoji="1" lang="ja-JP" altLang="en-US" sz="2000" dirty="0" smtClean="0">
                <a:solidFill>
                  <a:schemeClr val="tx1"/>
                </a:solidFill>
              </a:rPr>
              <a:t>モニタリング開始</a:t>
            </a:r>
            <a:endParaRPr kumimoji="1" lang="ja-JP" altLang="en-US" sz="2000" dirty="0">
              <a:solidFill>
                <a:schemeClr val="tx1"/>
              </a:solidFill>
            </a:endParaRPr>
          </a:p>
        </p:txBody>
      </p:sp>
      <p:sp>
        <p:nvSpPr>
          <p:cNvPr id="12" name="角丸四角形吹き出し 11"/>
          <p:cNvSpPr/>
          <p:nvPr/>
        </p:nvSpPr>
        <p:spPr>
          <a:xfrm>
            <a:off x="4479403" y="5823593"/>
            <a:ext cx="3460830" cy="692954"/>
          </a:xfrm>
          <a:prstGeom prst="wedgeRoundRectCallout">
            <a:avLst>
              <a:gd name="adj1" fmla="val -58700"/>
              <a:gd name="adj2" fmla="val 427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tx1"/>
                </a:solidFill>
              </a:rPr>
              <a:t>エディタ</a:t>
            </a:r>
            <a:r>
              <a:rPr lang="ja-JP" altLang="en-US" sz="2000" dirty="0" smtClean="0">
                <a:solidFill>
                  <a:schemeClr val="tx1"/>
                </a:solidFill>
              </a:rPr>
              <a:t>で開いているファイル</a:t>
            </a:r>
            <a:endParaRPr lang="en-US" altLang="ja-JP" sz="2000" dirty="0" smtClean="0">
              <a:solidFill>
                <a:schemeClr val="tx1"/>
              </a:solidFill>
            </a:endParaRPr>
          </a:p>
          <a:p>
            <a:pPr algn="ctr"/>
            <a:r>
              <a:rPr lang="ja-JP" altLang="en-US" sz="2000" dirty="0" smtClean="0">
                <a:solidFill>
                  <a:schemeClr val="tx1"/>
                </a:solidFill>
              </a:rPr>
              <a:t>に対してモニタリング</a:t>
            </a:r>
            <a:endParaRPr kumimoji="1" lang="ja-JP" altLang="en-US" sz="2000" dirty="0">
              <a:solidFill>
                <a:schemeClr val="tx1"/>
              </a:solidFill>
            </a:endParaRPr>
          </a:p>
        </p:txBody>
      </p:sp>
      <p:sp>
        <p:nvSpPr>
          <p:cNvPr id="13" name="角丸四角形吹き出し 12"/>
          <p:cNvSpPr/>
          <p:nvPr/>
        </p:nvSpPr>
        <p:spPr>
          <a:xfrm>
            <a:off x="4944125" y="3573844"/>
            <a:ext cx="3840866" cy="692954"/>
          </a:xfrm>
          <a:prstGeom prst="wedgeRoundRectCallout">
            <a:avLst>
              <a:gd name="adj1" fmla="val -28994"/>
              <a:gd name="adj2" fmla="val -8927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rPr>
              <a:t>この</a:t>
            </a:r>
            <a:r>
              <a:rPr lang="en-US" altLang="ja-JP" sz="2000" dirty="0" smtClean="0">
                <a:solidFill>
                  <a:schemeClr val="tx1"/>
                </a:solidFill>
              </a:rPr>
              <a:t>Result View</a:t>
            </a:r>
            <a:r>
              <a:rPr lang="ja-JP" altLang="en-US" sz="2000" dirty="0" smtClean="0">
                <a:solidFill>
                  <a:schemeClr val="tx1"/>
                </a:solidFill>
              </a:rPr>
              <a:t>で</a:t>
            </a:r>
            <a:endParaRPr lang="en-US" altLang="ja-JP" sz="2000" dirty="0" smtClean="0">
              <a:solidFill>
                <a:schemeClr val="tx1"/>
              </a:solidFill>
            </a:endParaRPr>
          </a:p>
          <a:p>
            <a:pPr algn="ctr"/>
            <a:r>
              <a:rPr kumimoji="1" lang="ja-JP" altLang="en-US" sz="2000" dirty="0">
                <a:solidFill>
                  <a:schemeClr val="tx1"/>
                </a:solidFill>
              </a:rPr>
              <a:t>コードクローン</a:t>
            </a:r>
            <a:r>
              <a:rPr kumimoji="1" lang="ja-JP" altLang="en-US" sz="2000" dirty="0" smtClean="0">
                <a:solidFill>
                  <a:schemeClr val="tx1"/>
                </a:solidFill>
              </a:rPr>
              <a:t>の検出結果を表示</a:t>
            </a:r>
            <a:endParaRPr kumimoji="1" lang="ja-JP" altLang="en-US" sz="2000" dirty="0">
              <a:solidFill>
                <a:schemeClr val="tx1"/>
              </a:solidFill>
            </a:endParaRPr>
          </a:p>
        </p:txBody>
      </p:sp>
    </p:spTree>
    <p:extLst>
      <p:ext uri="{BB962C8B-B14F-4D97-AF65-F5344CB8AC3E}">
        <p14:creationId xmlns:p14="http://schemas.microsoft.com/office/powerpoint/2010/main" val="41258942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集約支援</a:t>
            </a:r>
            <a:r>
              <a:rPr lang="ja-JP" altLang="en-US" dirty="0"/>
              <a:t>環境</a:t>
            </a:r>
            <a:r>
              <a:rPr lang="ja-JP" altLang="en-US" dirty="0" smtClean="0"/>
              <a:t>の利用例</a:t>
            </a:r>
            <a:r>
              <a:rPr lang="en-US" altLang="ja-JP" dirty="0" smtClean="0"/>
              <a:t>(</a:t>
            </a:r>
            <a:r>
              <a:rPr lang="en-US" altLang="ja-JP" dirty="0"/>
              <a:t>2</a:t>
            </a:r>
            <a:r>
              <a:rPr lang="en-US" altLang="ja-JP" dirty="0" smtClean="0"/>
              <a:t>/5)</a:t>
            </a:r>
            <a:endParaRPr kumimoji="1" lang="ja-JP" altLang="en-US" dirty="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22</a:t>
            </a:fld>
            <a:endParaRPr lang="en-US" altLang="ja-JP"/>
          </a:p>
        </p:txBody>
      </p:sp>
      <p:pic>
        <p:nvPicPr>
          <p:cNvPr id="18" name="コンテンツ プレースホルダー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396" t="47026" r="69479" b="13868"/>
          <a:stretch/>
        </p:blipFill>
        <p:spPr>
          <a:xfrm>
            <a:off x="4688444" y="1742873"/>
            <a:ext cx="4273130" cy="2938272"/>
          </a:xfrm>
        </p:spPr>
      </p:pic>
      <p:pic>
        <p:nvPicPr>
          <p:cNvPr id="19" name="コンテンツ プレースホルダー 3"/>
          <p:cNvPicPr>
            <a:picLocks noChangeAspect="1"/>
          </p:cNvPicPr>
          <p:nvPr/>
        </p:nvPicPr>
        <p:blipFill rotWithShape="1">
          <a:blip r:embed="rId3" cstate="print">
            <a:extLst>
              <a:ext uri="{28A0092B-C50C-407E-A947-70E740481C1C}">
                <a14:useLocalDpi xmlns:a14="http://schemas.microsoft.com/office/drawing/2010/main" val="0"/>
              </a:ext>
            </a:extLst>
          </a:blip>
          <a:srcRect l="396" t="7921" r="68860" b="53848"/>
          <a:stretch/>
        </p:blipFill>
        <p:spPr bwMode="auto">
          <a:xfrm>
            <a:off x="104172" y="1742873"/>
            <a:ext cx="4460707" cy="2938272"/>
          </a:xfrm>
          <a:prstGeom prst="rect">
            <a:avLst/>
          </a:prstGeom>
          <a:noFill/>
          <a:ln w="9525">
            <a:noFill/>
            <a:miter lim="800000"/>
            <a:headEnd/>
            <a:tailEnd/>
          </a:ln>
          <a:effectLst/>
        </p:spPr>
      </p:pic>
      <p:sp>
        <p:nvSpPr>
          <p:cNvPr id="20" name="正方形/長方形 19"/>
          <p:cNvSpPr/>
          <p:nvPr/>
        </p:nvSpPr>
        <p:spPr>
          <a:xfrm>
            <a:off x="1201165" y="2483637"/>
            <a:ext cx="3363714" cy="14781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5458605" y="2965221"/>
            <a:ext cx="3363714" cy="15696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1232488" y="4629388"/>
            <a:ext cx="2613216" cy="400110"/>
          </a:xfrm>
          <a:prstGeom prst="rect">
            <a:avLst/>
          </a:prstGeom>
          <a:noFill/>
        </p:spPr>
        <p:txBody>
          <a:bodyPr wrap="none" rtlCol="0">
            <a:spAutoFit/>
          </a:bodyPr>
          <a:lstStyle/>
          <a:p>
            <a:r>
              <a:rPr kumimoji="1" lang="ja-JP" altLang="en-US" sz="2000" dirty="0" smtClean="0"/>
              <a:t>タイプ</a:t>
            </a:r>
            <a:r>
              <a:rPr kumimoji="1" lang="en-US" altLang="ja-JP" sz="2000" dirty="0" smtClean="0"/>
              <a:t>1</a:t>
            </a:r>
            <a:r>
              <a:rPr kumimoji="1" lang="ja-JP" altLang="en-US" sz="2000" dirty="0" smtClean="0"/>
              <a:t>のクローンペア</a:t>
            </a:r>
            <a:endParaRPr kumimoji="1" lang="ja-JP" altLang="en-US" sz="2800" dirty="0"/>
          </a:p>
        </p:txBody>
      </p:sp>
      <p:cxnSp>
        <p:nvCxnSpPr>
          <p:cNvPr id="23" name="直線矢印コネクタ 22"/>
          <p:cNvCxnSpPr>
            <a:stCxn id="22" idx="0"/>
            <a:endCxn id="20" idx="2"/>
          </p:cNvCxnSpPr>
          <p:nvPr/>
        </p:nvCxnSpPr>
        <p:spPr>
          <a:xfrm flipV="1">
            <a:off x="2539096" y="3961817"/>
            <a:ext cx="343926" cy="6675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5" name="直線矢印コネクタ 24"/>
          <p:cNvCxnSpPr>
            <a:stCxn id="22" idx="0"/>
            <a:endCxn id="21" idx="1"/>
          </p:cNvCxnSpPr>
          <p:nvPr/>
        </p:nvCxnSpPr>
        <p:spPr>
          <a:xfrm flipV="1">
            <a:off x="2539096" y="3750031"/>
            <a:ext cx="2919509" cy="87935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 name="角丸四角形 7"/>
          <p:cNvSpPr/>
          <p:nvPr/>
        </p:nvSpPr>
        <p:spPr>
          <a:xfrm>
            <a:off x="88145" y="5067293"/>
            <a:ext cx="4002616" cy="8868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rPr>
              <a:t>機能</a:t>
            </a:r>
            <a:r>
              <a:rPr kumimoji="1" lang="en-US" altLang="ja-JP" sz="2000" dirty="0" smtClean="0">
                <a:solidFill>
                  <a:schemeClr val="tx1"/>
                </a:solidFill>
              </a:rPr>
              <a:t>1</a:t>
            </a:r>
            <a:r>
              <a:rPr kumimoji="1" lang="ja-JP" altLang="en-US" sz="2000" dirty="0" smtClean="0">
                <a:solidFill>
                  <a:schemeClr val="tx1"/>
                </a:solidFill>
              </a:rPr>
              <a:t>のコードクローン検出機能により</a:t>
            </a:r>
            <a:r>
              <a:rPr lang="ja-JP" altLang="en-US" sz="2000" dirty="0" smtClean="0">
                <a:solidFill>
                  <a:schemeClr val="tx1"/>
                </a:solidFill>
              </a:rPr>
              <a:t>あらかじめこのコードクローンを検出しておく．</a:t>
            </a:r>
            <a:endParaRPr kumimoji="1" lang="ja-JP" altLang="en-US" dirty="0">
              <a:solidFill>
                <a:schemeClr val="tx1"/>
              </a:solidFill>
            </a:endParaRPr>
          </a:p>
        </p:txBody>
      </p:sp>
      <p:sp>
        <p:nvSpPr>
          <p:cNvPr id="24" name="角丸四角形 23"/>
          <p:cNvSpPr/>
          <p:nvPr/>
        </p:nvSpPr>
        <p:spPr>
          <a:xfrm>
            <a:off x="4418430" y="5761760"/>
            <a:ext cx="4002616" cy="6969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rPr>
              <a:t>機能</a:t>
            </a:r>
            <a:r>
              <a:rPr kumimoji="1" lang="en-US" altLang="ja-JP" sz="2000" dirty="0" smtClean="0">
                <a:solidFill>
                  <a:schemeClr val="tx1"/>
                </a:solidFill>
              </a:rPr>
              <a:t>3</a:t>
            </a:r>
            <a:r>
              <a:rPr kumimoji="1" lang="ja-JP" altLang="en-US" sz="2000" dirty="0" smtClean="0">
                <a:solidFill>
                  <a:schemeClr val="tx1"/>
                </a:solidFill>
              </a:rPr>
              <a:t>の差分ノード取得機能により差分ノードを</a:t>
            </a:r>
            <a:r>
              <a:rPr lang="ja-JP" altLang="en-US" sz="2000" dirty="0" smtClean="0">
                <a:solidFill>
                  <a:schemeClr val="tx1"/>
                </a:solidFill>
              </a:rPr>
              <a:t>蓄積する．</a:t>
            </a:r>
            <a:endParaRPr kumimoji="1" lang="ja-JP" altLang="en-US" sz="2000" dirty="0">
              <a:solidFill>
                <a:schemeClr val="tx1"/>
              </a:solidFill>
            </a:endParaRPr>
          </a:p>
        </p:txBody>
      </p:sp>
      <p:sp>
        <p:nvSpPr>
          <p:cNvPr id="28" name="角丸四角形吹き出し 27"/>
          <p:cNvSpPr/>
          <p:nvPr/>
        </p:nvSpPr>
        <p:spPr>
          <a:xfrm>
            <a:off x="4418430" y="4811761"/>
            <a:ext cx="4002616" cy="653640"/>
          </a:xfrm>
          <a:prstGeom prst="wedgeRoundRectCallout">
            <a:avLst>
              <a:gd name="adj1" fmla="val -9266"/>
              <a:gd name="adj2" fmla="val -8093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smtClean="0">
                <a:solidFill>
                  <a:schemeClr val="tx1"/>
                </a:solidFill>
              </a:rPr>
              <a:t>機能</a:t>
            </a:r>
            <a:r>
              <a:rPr lang="en-US" altLang="ja-JP" sz="2000" dirty="0">
                <a:solidFill>
                  <a:schemeClr val="tx1"/>
                </a:solidFill>
              </a:rPr>
              <a:t>2</a:t>
            </a:r>
            <a:r>
              <a:rPr lang="ja-JP" altLang="en-US" sz="2000" dirty="0">
                <a:solidFill>
                  <a:schemeClr val="tx1"/>
                </a:solidFill>
              </a:rPr>
              <a:t>のキー入力追跡機能に</a:t>
            </a:r>
            <a:r>
              <a:rPr lang="ja-JP" altLang="en-US" sz="2000" dirty="0" smtClean="0">
                <a:solidFill>
                  <a:schemeClr val="tx1"/>
                </a:solidFill>
              </a:rPr>
              <a:t>より編集作業をモニタリング</a:t>
            </a:r>
            <a:r>
              <a:rPr lang="ja-JP" altLang="en-US" sz="2000" dirty="0">
                <a:solidFill>
                  <a:schemeClr val="tx1"/>
                </a:solidFill>
              </a:rPr>
              <a:t>する．</a:t>
            </a:r>
          </a:p>
        </p:txBody>
      </p:sp>
    </p:spTree>
    <p:extLst>
      <p:ext uri="{BB962C8B-B14F-4D97-AF65-F5344CB8AC3E}">
        <p14:creationId xmlns:p14="http://schemas.microsoft.com/office/powerpoint/2010/main" val="2398221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4" grpId="0" animBg="1"/>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集約支援</a:t>
            </a:r>
            <a:r>
              <a:rPr lang="ja-JP" altLang="en-US" dirty="0"/>
              <a:t>環境</a:t>
            </a:r>
            <a:r>
              <a:rPr lang="ja-JP" altLang="en-US" dirty="0" smtClean="0"/>
              <a:t>の</a:t>
            </a:r>
            <a:r>
              <a:rPr lang="ja-JP" altLang="en-US" dirty="0"/>
              <a:t>利用例</a:t>
            </a:r>
            <a:r>
              <a:rPr lang="en-US" altLang="ja-JP" dirty="0" smtClean="0"/>
              <a:t>(</a:t>
            </a:r>
            <a:r>
              <a:rPr lang="en-US" altLang="ja-JP" dirty="0"/>
              <a:t>3</a:t>
            </a:r>
            <a:r>
              <a:rPr lang="en-US" altLang="ja-JP" dirty="0" smtClean="0"/>
              <a:t>/5)</a:t>
            </a:r>
            <a:endParaRPr kumimoji="1" lang="ja-JP" altLang="en-US" dirty="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23</a:t>
            </a:fld>
            <a:endParaRPr lang="en-US" altLang="ja-JP"/>
          </a:p>
        </p:txBody>
      </p:sp>
      <p:pic>
        <p:nvPicPr>
          <p:cNvPr id="9" name="コンテンツ プレースホルダー 3"/>
          <p:cNvPicPr>
            <a:picLocks noChangeAspect="1"/>
          </p:cNvPicPr>
          <p:nvPr/>
        </p:nvPicPr>
        <p:blipFill rotWithShape="1">
          <a:blip r:embed="rId3" cstate="print">
            <a:extLst>
              <a:ext uri="{28A0092B-C50C-407E-A947-70E740481C1C}">
                <a14:useLocalDpi xmlns:a14="http://schemas.microsoft.com/office/drawing/2010/main" val="0"/>
              </a:ext>
            </a:extLst>
          </a:blip>
          <a:srcRect l="396" t="7921" r="68860" b="53848"/>
          <a:stretch/>
        </p:blipFill>
        <p:spPr bwMode="auto">
          <a:xfrm>
            <a:off x="88440" y="1733165"/>
            <a:ext cx="4460707" cy="2938272"/>
          </a:xfrm>
          <a:prstGeom prst="rect">
            <a:avLst/>
          </a:prstGeom>
          <a:noFill/>
          <a:ln w="9525">
            <a:noFill/>
            <a:miter lim="800000"/>
            <a:headEnd/>
            <a:tailEnd/>
          </a:ln>
          <a:effectLst/>
        </p:spPr>
      </p:pic>
      <p:pic>
        <p:nvPicPr>
          <p:cNvPr id="12" name="コンテンツ プレースホルダー 5"/>
          <p:cNvPicPr>
            <a:picLocks noGrp="1" noChangeAspect="1"/>
          </p:cNvPicPr>
          <p:nvPr>
            <p:ph idx="1"/>
          </p:nvPr>
        </p:nvPicPr>
        <p:blipFill rotWithShape="1">
          <a:blip r:embed="rId4" cstate="print">
            <a:extLst>
              <a:ext uri="{28A0092B-C50C-407E-A947-70E740481C1C}">
                <a14:useLocalDpi xmlns:a14="http://schemas.microsoft.com/office/drawing/2010/main" val="0"/>
              </a:ext>
            </a:extLst>
          </a:blip>
          <a:srcRect t="41540" r="69372"/>
          <a:stretch/>
        </p:blipFill>
        <p:spPr>
          <a:xfrm>
            <a:off x="4549146" y="1733164"/>
            <a:ext cx="4501740" cy="4575561"/>
          </a:xfrm>
        </p:spPr>
      </p:pic>
      <p:sp>
        <p:nvSpPr>
          <p:cNvPr id="16" name="正方形/長方形 15"/>
          <p:cNvSpPr/>
          <p:nvPr/>
        </p:nvSpPr>
        <p:spPr>
          <a:xfrm>
            <a:off x="5118158" y="3517580"/>
            <a:ext cx="3748049" cy="19340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5384999" y="2920722"/>
            <a:ext cx="1976500" cy="1812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8" name="直線矢印コネクタ 17"/>
          <p:cNvCxnSpPr/>
          <p:nvPr/>
        </p:nvCxnSpPr>
        <p:spPr>
          <a:xfrm>
            <a:off x="6377651" y="3113590"/>
            <a:ext cx="0" cy="403989"/>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9" name="テキスト ボックス 18"/>
          <p:cNvSpPr txBox="1"/>
          <p:nvPr/>
        </p:nvSpPr>
        <p:spPr>
          <a:xfrm>
            <a:off x="6373249" y="3109742"/>
            <a:ext cx="1459054" cy="400110"/>
          </a:xfrm>
          <a:prstGeom prst="rect">
            <a:avLst/>
          </a:prstGeom>
          <a:noFill/>
        </p:spPr>
        <p:txBody>
          <a:bodyPr wrap="none" rtlCol="0">
            <a:spAutoFit/>
          </a:bodyPr>
          <a:lstStyle/>
          <a:p>
            <a:r>
              <a:rPr lang="ja-JP" altLang="en-US" sz="2000"/>
              <a:t>メソッド抽出</a:t>
            </a:r>
            <a:endParaRPr kumimoji="1" lang="ja-JP" altLang="en-US" sz="2800" dirty="0"/>
          </a:p>
        </p:txBody>
      </p:sp>
      <p:sp>
        <p:nvSpPr>
          <p:cNvPr id="13" name="角丸四角形吹き出し 12"/>
          <p:cNvSpPr/>
          <p:nvPr/>
        </p:nvSpPr>
        <p:spPr>
          <a:xfrm>
            <a:off x="3626732" y="5757848"/>
            <a:ext cx="4673136" cy="979401"/>
          </a:xfrm>
          <a:prstGeom prst="wedgeRoundRectCallout">
            <a:avLst>
              <a:gd name="adj1" fmla="val 31107"/>
              <a:gd name="adj2" fmla="val -7795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tx1"/>
                </a:solidFill>
              </a:rPr>
              <a:t>機能</a:t>
            </a:r>
            <a:r>
              <a:rPr lang="en-US" altLang="ja-JP" sz="2000" dirty="0">
                <a:solidFill>
                  <a:schemeClr val="tx1"/>
                </a:solidFill>
              </a:rPr>
              <a:t>4</a:t>
            </a:r>
            <a:r>
              <a:rPr lang="ja-JP" altLang="en-US" sz="2000" dirty="0">
                <a:solidFill>
                  <a:schemeClr val="tx1"/>
                </a:solidFill>
              </a:rPr>
              <a:t>のメソッド抽出の集約パターン照合機能により，メソッド抽出が行われたことを検知する</a:t>
            </a:r>
            <a:r>
              <a:rPr lang="ja-JP" altLang="en-US" sz="2000" dirty="0" smtClean="0">
                <a:solidFill>
                  <a:schemeClr val="tx1"/>
                </a:solidFill>
              </a:rPr>
              <a:t>．</a:t>
            </a:r>
            <a:endParaRPr lang="ja-JP" altLang="en-US" sz="2000" dirty="0">
              <a:solidFill>
                <a:schemeClr val="tx1"/>
              </a:solidFill>
            </a:endParaRPr>
          </a:p>
        </p:txBody>
      </p:sp>
      <p:sp>
        <p:nvSpPr>
          <p:cNvPr id="3" name="正方形/長方形 2"/>
          <p:cNvSpPr/>
          <p:nvPr/>
        </p:nvSpPr>
        <p:spPr>
          <a:xfrm>
            <a:off x="1180618" y="2455734"/>
            <a:ext cx="3366327" cy="149313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吹き出し 13"/>
          <p:cNvSpPr/>
          <p:nvPr/>
        </p:nvSpPr>
        <p:spPr>
          <a:xfrm>
            <a:off x="160035" y="4545578"/>
            <a:ext cx="4386910" cy="979401"/>
          </a:xfrm>
          <a:prstGeom prst="wedgeRoundRectCallout">
            <a:avLst>
              <a:gd name="adj1" fmla="val 5772"/>
              <a:gd name="adj2" fmla="val -10514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smtClean="0">
                <a:solidFill>
                  <a:schemeClr val="tx1"/>
                </a:solidFill>
              </a:rPr>
              <a:t>機能</a:t>
            </a:r>
            <a:r>
              <a:rPr lang="en-US" altLang="ja-JP" sz="2000" dirty="0" smtClean="0">
                <a:solidFill>
                  <a:schemeClr val="tx1"/>
                </a:solidFill>
              </a:rPr>
              <a:t>5</a:t>
            </a:r>
            <a:r>
              <a:rPr lang="ja-JP" altLang="en-US" sz="2000" dirty="0" smtClean="0">
                <a:solidFill>
                  <a:schemeClr val="tx1"/>
                </a:solidFill>
              </a:rPr>
              <a:t>のコードクローン照合機能によりメソッド抽出により抽出されたコード片のコードクローンを検出する．</a:t>
            </a:r>
            <a:endParaRPr lang="ja-JP" altLang="en-US" sz="2000" dirty="0">
              <a:solidFill>
                <a:schemeClr val="tx1"/>
              </a:solidFill>
            </a:endParaRPr>
          </a:p>
        </p:txBody>
      </p:sp>
    </p:spTree>
    <p:extLst>
      <p:ext uri="{BB962C8B-B14F-4D97-AF65-F5344CB8AC3E}">
        <p14:creationId xmlns:p14="http://schemas.microsoft.com/office/powerpoint/2010/main" val="652413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 grpId="0" animBg="1"/>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集約支援</a:t>
            </a:r>
            <a:r>
              <a:rPr lang="ja-JP" altLang="en-US" dirty="0"/>
              <a:t>環境</a:t>
            </a:r>
            <a:r>
              <a:rPr lang="ja-JP" altLang="en-US" dirty="0" smtClean="0"/>
              <a:t>の</a:t>
            </a:r>
            <a:r>
              <a:rPr lang="ja-JP" altLang="en-US" dirty="0"/>
              <a:t>利用例</a:t>
            </a:r>
            <a:r>
              <a:rPr lang="en-US" altLang="ja-JP" dirty="0" smtClean="0"/>
              <a:t>(</a:t>
            </a:r>
            <a:r>
              <a:rPr lang="en-US" altLang="ja-JP" dirty="0"/>
              <a:t>4</a:t>
            </a:r>
            <a:r>
              <a:rPr lang="en-US" altLang="ja-JP" dirty="0" smtClean="0"/>
              <a:t>/5)</a:t>
            </a:r>
            <a:endParaRPr kumimoji="1" lang="ja-JP" altLang="en-US" dirty="0"/>
          </a:p>
        </p:txBody>
      </p:sp>
      <p:sp>
        <p:nvSpPr>
          <p:cNvPr id="4" name="スライド番号プレースホルダー 3"/>
          <p:cNvSpPr>
            <a:spLocks noGrp="1"/>
          </p:cNvSpPr>
          <p:nvPr>
            <p:ph type="sldNum" sz="quarter" idx="12"/>
          </p:nvPr>
        </p:nvSpPr>
        <p:spPr>
          <a:xfrm>
            <a:off x="7699375" y="6320189"/>
            <a:ext cx="1150938" cy="288925"/>
          </a:xfrm>
        </p:spPr>
        <p:txBody>
          <a:bodyPr/>
          <a:lstStyle/>
          <a:p>
            <a:fld id="{9F5033E9-932D-4E41-95C3-341F9A6DAE17}" type="slidenum">
              <a:rPr lang="en-US" altLang="ja-JP" smtClean="0"/>
              <a:pPr/>
              <a:t>24</a:t>
            </a:fld>
            <a:endParaRPr lang="en-US" altLang="ja-JP" dirty="0"/>
          </a:p>
        </p:txBody>
      </p:sp>
      <p:pic>
        <p:nvPicPr>
          <p:cNvPr id="12" name="図 11"/>
          <p:cNvPicPr>
            <a:picLocks noChangeAspect="1"/>
          </p:cNvPicPr>
          <p:nvPr/>
        </p:nvPicPr>
        <p:blipFill>
          <a:blip r:embed="rId3"/>
          <a:stretch>
            <a:fillRect/>
          </a:stretch>
        </p:blipFill>
        <p:spPr>
          <a:xfrm>
            <a:off x="65151" y="2090682"/>
            <a:ext cx="9002586" cy="3372570"/>
          </a:xfrm>
          <a:prstGeom prst="rect">
            <a:avLst/>
          </a:prstGeom>
        </p:spPr>
      </p:pic>
    </p:spTree>
    <p:extLst>
      <p:ext uri="{BB962C8B-B14F-4D97-AF65-F5344CB8AC3E}">
        <p14:creationId xmlns:p14="http://schemas.microsoft.com/office/powerpoint/2010/main" val="4103192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集約支援</a:t>
            </a:r>
            <a:r>
              <a:rPr lang="ja-JP" altLang="en-US" dirty="0"/>
              <a:t>環境</a:t>
            </a:r>
            <a:r>
              <a:rPr lang="ja-JP" altLang="en-US" dirty="0" smtClean="0"/>
              <a:t>の利用例</a:t>
            </a:r>
            <a:r>
              <a:rPr lang="en-US" altLang="ja-JP" dirty="0" smtClean="0"/>
              <a:t>(</a:t>
            </a:r>
            <a:r>
              <a:rPr lang="en-US" altLang="ja-JP" dirty="0"/>
              <a:t>5</a:t>
            </a:r>
            <a:r>
              <a:rPr lang="en-US" altLang="ja-JP" dirty="0" smtClean="0"/>
              <a:t>/5)</a:t>
            </a:r>
            <a:endParaRPr kumimoji="1" lang="ja-JP" altLang="en-US" dirty="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25</a:t>
            </a:fld>
            <a:endParaRPr lang="en-US" altLang="ja-JP" dirty="0"/>
          </a:p>
        </p:txBody>
      </p:sp>
      <p:pic>
        <p:nvPicPr>
          <p:cNvPr id="9" name="コンテンツ プレースホルダー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r="68646" b="52098"/>
          <a:stretch/>
        </p:blipFill>
        <p:spPr>
          <a:xfrm>
            <a:off x="1512724" y="1679719"/>
            <a:ext cx="5779326" cy="4757739"/>
          </a:xfrm>
        </p:spPr>
      </p:pic>
      <p:sp>
        <p:nvSpPr>
          <p:cNvPr id="5" name="角丸四角形吹き出し 4"/>
          <p:cNvSpPr/>
          <p:nvPr/>
        </p:nvSpPr>
        <p:spPr>
          <a:xfrm>
            <a:off x="6059024" y="4759439"/>
            <a:ext cx="2689690" cy="680662"/>
          </a:xfrm>
          <a:prstGeom prst="wedgeRoundRectCallout">
            <a:avLst>
              <a:gd name="adj1" fmla="val -46009"/>
              <a:gd name="adj2" fmla="val -8473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smtClean="0">
                <a:solidFill>
                  <a:schemeClr val="tx1"/>
                </a:solidFill>
              </a:rPr>
              <a:t>コードクローン部分をハイライトして表示する．</a:t>
            </a:r>
            <a:endParaRPr lang="ja-JP" altLang="en-US" sz="2000" dirty="0">
              <a:solidFill>
                <a:schemeClr val="tx1"/>
              </a:solidFill>
            </a:endParaRPr>
          </a:p>
        </p:txBody>
      </p:sp>
    </p:spTree>
    <p:extLst>
      <p:ext uri="{BB962C8B-B14F-4D97-AF65-F5344CB8AC3E}">
        <p14:creationId xmlns:p14="http://schemas.microsoft.com/office/powerpoint/2010/main" val="9787417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まとめと今後の課題</a:t>
            </a:r>
            <a:endParaRPr kumimoji="1" lang="ja-JP" altLang="en-US" dirty="0"/>
          </a:p>
        </p:txBody>
      </p:sp>
      <p:sp>
        <p:nvSpPr>
          <p:cNvPr id="3" name="コンテンツ プレースホルダー 2"/>
          <p:cNvSpPr>
            <a:spLocks noGrp="1"/>
          </p:cNvSpPr>
          <p:nvPr>
            <p:ph idx="1"/>
          </p:nvPr>
        </p:nvSpPr>
        <p:spPr/>
        <p:txBody>
          <a:bodyPr/>
          <a:lstStyle/>
          <a:p>
            <a:pPr marL="0" indent="0">
              <a:buNone/>
            </a:pPr>
            <a:r>
              <a:rPr lang="ja-JP" altLang="en-US" sz="2600" dirty="0" smtClean="0"/>
              <a:t>　まとめ</a:t>
            </a:r>
            <a:endParaRPr lang="en-US" altLang="ja-JP" sz="2600" dirty="0"/>
          </a:p>
          <a:p>
            <a:r>
              <a:rPr lang="ja-JP" altLang="en-US" sz="2400" dirty="0"/>
              <a:t>開発作業をモニタリングし，メソッド抽出の集約パターンを見つけ，そのコードクローンの同時</a:t>
            </a:r>
            <a:r>
              <a:rPr lang="ja-JP" altLang="en-US" sz="2400" dirty="0" smtClean="0"/>
              <a:t>集約の支援環境を構築．</a:t>
            </a:r>
            <a:endParaRPr lang="en-US" altLang="ja-JP" sz="2600" dirty="0" smtClean="0"/>
          </a:p>
          <a:p>
            <a:r>
              <a:rPr lang="ja-JP" altLang="en-US" sz="2400" dirty="0" smtClean="0"/>
              <a:t>本環境の利用シナリオをコードクローンの例を用いて紹介．</a:t>
            </a:r>
            <a:endParaRPr lang="en-US" altLang="ja-JP" sz="2400" dirty="0"/>
          </a:p>
          <a:p>
            <a:endParaRPr lang="en-US" altLang="ja-JP" sz="2600" dirty="0" smtClean="0"/>
          </a:p>
          <a:p>
            <a:pPr marL="0" indent="0">
              <a:buNone/>
            </a:pPr>
            <a:r>
              <a:rPr lang="ja-JP" altLang="en-US" sz="2600" dirty="0" smtClean="0"/>
              <a:t>　今後の課題</a:t>
            </a:r>
            <a:endParaRPr lang="en-US" altLang="ja-JP" sz="2600" dirty="0" smtClean="0"/>
          </a:p>
          <a:p>
            <a:r>
              <a:rPr lang="ja-JP" altLang="en-US" sz="2400" dirty="0"/>
              <a:t>適用</a:t>
            </a:r>
            <a:r>
              <a:rPr lang="ja-JP" altLang="en-US" sz="2400" dirty="0" smtClean="0"/>
              <a:t>できるリファクタリングパターンの拡張．</a:t>
            </a:r>
            <a:endParaRPr lang="en-US" altLang="ja-JP" sz="2400" dirty="0" smtClean="0"/>
          </a:p>
          <a:p>
            <a:r>
              <a:rPr lang="ja-JP" altLang="en-US" sz="2400" dirty="0" smtClean="0"/>
              <a:t>評価実験でその有効性と改善点を調査．</a:t>
            </a:r>
            <a:endParaRPr lang="en-US" altLang="ja-JP" sz="2400" dirty="0" smtClean="0"/>
          </a:p>
          <a:p>
            <a:pPr marL="0" indent="0">
              <a:buNone/>
            </a:pPr>
            <a:endParaRPr lang="ja-JP" altLang="en-US" sz="2600" dirty="0"/>
          </a:p>
          <a:p>
            <a:endParaRPr kumimoji="1" lang="ja-JP" altLang="en-US" sz="2800" dirty="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26</a:t>
            </a:fld>
            <a:endParaRPr lang="en-US" altLang="ja-JP" dirty="0"/>
          </a:p>
        </p:txBody>
      </p:sp>
    </p:spTree>
    <p:extLst>
      <p:ext uri="{BB962C8B-B14F-4D97-AF65-F5344CB8AC3E}">
        <p14:creationId xmlns:p14="http://schemas.microsoft.com/office/powerpoint/2010/main" val="26862480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6889" y="2746905"/>
            <a:ext cx="8218488" cy="1143000"/>
          </a:xfrm>
        </p:spPr>
        <p:txBody>
          <a:bodyPr/>
          <a:lstStyle/>
          <a:p>
            <a:r>
              <a:rPr kumimoji="1" lang="ja-JP" altLang="en-US" dirty="0" smtClean="0"/>
              <a:t>ご清聴ありがとうございました</a:t>
            </a:r>
            <a:endParaRPr kumimoji="1" lang="ja-JP" altLang="en-US" dirty="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27</a:t>
            </a:fld>
            <a:endParaRPr lang="en-US" altLang="ja-JP" dirty="0"/>
          </a:p>
        </p:txBody>
      </p:sp>
      <p:sp>
        <p:nvSpPr>
          <p:cNvPr id="5" name="正方形/長方形 4"/>
          <p:cNvSpPr/>
          <p:nvPr/>
        </p:nvSpPr>
        <p:spPr>
          <a:xfrm>
            <a:off x="366889" y="1072444"/>
            <a:ext cx="8381824" cy="6660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2839518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コード</a:t>
            </a:r>
            <a:r>
              <a:rPr lang="ja-JP" altLang="en-US" dirty="0"/>
              <a:t>クローン</a:t>
            </a:r>
            <a:endParaRPr kumimoji="1" lang="ja-JP" altLang="en-US" dirty="0"/>
          </a:p>
        </p:txBody>
      </p:sp>
      <p:sp>
        <p:nvSpPr>
          <p:cNvPr id="3" name="コンテンツ プレースホルダー 2"/>
          <p:cNvSpPr>
            <a:spLocks noGrp="1"/>
          </p:cNvSpPr>
          <p:nvPr>
            <p:ph idx="1"/>
          </p:nvPr>
        </p:nvSpPr>
        <p:spPr/>
        <p:txBody>
          <a:bodyPr/>
          <a:lstStyle/>
          <a:p>
            <a:pPr marL="0" indent="0">
              <a:buNone/>
            </a:pPr>
            <a:r>
              <a:rPr kumimoji="1" lang="ja-JP" altLang="en-US" sz="2800" dirty="0" smtClean="0"/>
              <a:t>コードクローンの存在は開発・保守コスト増大の要因</a:t>
            </a:r>
            <a:endParaRPr kumimoji="1" lang="en-US" altLang="ja-JP" sz="2800" dirty="0" smtClean="0"/>
          </a:p>
          <a:p>
            <a:pPr marL="0" indent="0">
              <a:buNone/>
            </a:pPr>
            <a:endParaRPr kumimoji="1" lang="en-US" altLang="ja-JP" dirty="0" smtClean="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3</a:t>
            </a:fld>
            <a:endParaRPr lang="en-US" altLang="ja-JP" dirty="0"/>
          </a:p>
        </p:txBody>
      </p:sp>
      <p:sp>
        <p:nvSpPr>
          <p:cNvPr id="5" name="メモ 4"/>
          <p:cNvSpPr/>
          <p:nvPr/>
        </p:nvSpPr>
        <p:spPr>
          <a:xfrm rot="10800000">
            <a:off x="2092957" y="3050800"/>
            <a:ext cx="1907824" cy="2007043"/>
          </a:xfrm>
          <a:prstGeom prst="foldedCorne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8" name="直線コネクタ 7"/>
          <p:cNvCxnSpPr/>
          <p:nvPr/>
        </p:nvCxnSpPr>
        <p:spPr>
          <a:xfrm flipV="1">
            <a:off x="2352600" y="3410080"/>
            <a:ext cx="1386280" cy="1130"/>
          </a:xfrm>
          <a:prstGeom prst="line">
            <a:avLst/>
          </a:prstGeom>
        </p:spPr>
        <p:style>
          <a:lnRef idx="1">
            <a:schemeClr val="dk1"/>
          </a:lnRef>
          <a:fillRef idx="0">
            <a:schemeClr val="dk1"/>
          </a:fillRef>
          <a:effectRef idx="0">
            <a:schemeClr val="dk1"/>
          </a:effectRef>
          <a:fontRef idx="minor">
            <a:schemeClr val="tx1"/>
          </a:fontRef>
        </p:style>
      </p:cxnSp>
      <p:cxnSp>
        <p:nvCxnSpPr>
          <p:cNvPr id="13" name="直線コネクタ 12"/>
          <p:cNvCxnSpPr/>
          <p:nvPr/>
        </p:nvCxnSpPr>
        <p:spPr>
          <a:xfrm flipV="1">
            <a:off x="2352600" y="3593207"/>
            <a:ext cx="1386280" cy="1130"/>
          </a:xfrm>
          <a:prstGeom prst="line">
            <a:avLst/>
          </a:prstGeom>
        </p:spPr>
        <p:style>
          <a:lnRef idx="1">
            <a:schemeClr val="dk1"/>
          </a:lnRef>
          <a:fillRef idx="0">
            <a:schemeClr val="dk1"/>
          </a:fillRef>
          <a:effectRef idx="0">
            <a:schemeClr val="dk1"/>
          </a:effectRef>
          <a:fontRef idx="minor">
            <a:schemeClr val="tx1"/>
          </a:fontRef>
        </p:style>
      </p:cxnSp>
      <p:cxnSp>
        <p:nvCxnSpPr>
          <p:cNvPr id="14" name="直線コネクタ 13"/>
          <p:cNvCxnSpPr/>
          <p:nvPr/>
        </p:nvCxnSpPr>
        <p:spPr>
          <a:xfrm flipV="1">
            <a:off x="2352600" y="3769360"/>
            <a:ext cx="1386280" cy="1130"/>
          </a:xfrm>
          <a:prstGeom prst="line">
            <a:avLst/>
          </a:prstGeom>
        </p:spPr>
        <p:style>
          <a:lnRef idx="1">
            <a:schemeClr val="dk1"/>
          </a:lnRef>
          <a:fillRef idx="0">
            <a:schemeClr val="dk1"/>
          </a:fillRef>
          <a:effectRef idx="0">
            <a:schemeClr val="dk1"/>
          </a:effectRef>
          <a:fontRef idx="minor">
            <a:schemeClr val="tx1"/>
          </a:fontRef>
        </p:style>
      </p:cxnSp>
      <p:cxnSp>
        <p:nvCxnSpPr>
          <p:cNvPr id="15" name="直線コネクタ 14"/>
          <p:cNvCxnSpPr/>
          <p:nvPr/>
        </p:nvCxnSpPr>
        <p:spPr>
          <a:xfrm flipV="1">
            <a:off x="2352600" y="3951922"/>
            <a:ext cx="1386280" cy="1130"/>
          </a:xfrm>
          <a:prstGeom prst="line">
            <a:avLst/>
          </a:prstGeom>
        </p:spPr>
        <p:style>
          <a:lnRef idx="1">
            <a:schemeClr val="dk1"/>
          </a:lnRef>
          <a:fillRef idx="0">
            <a:schemeClr val="dk1"/>
          </a:fillRef>
          <a:effectRef idx="0">
            <a:schemeClr val="dk1"/>
          </a:effectRef>
          <a:fontRef idx="minor">
            <a:schemeClr val="tx1"/>
          </a:fontRef>
        </p:style>
      </p:cxnSp>
      <p:cxnSp>
        <p:nvCxnSpPr>
          <p:cNvPr id="16" name="直線コネクタ 15"/>
          <p:cNvCxnSpPr/>
          <p:nvPr/>
        </p:nvCxnSpPr>
        <p:spPr>
          <a:xfrm flipV="1">
            <a:off x="2360500" y="4127761"/>
            <a:ext cx="1386280" cy="1130"/>
          </a:xfrm>
          <a:prstGeom prst="line">
            <a:avLst/>
          </a:prstGeom>
        </p:spPr>
        <p:style>
          <a:lnRef idx="1">
            <a:schemeClr val="dk1"/>
          </a:lnRef>
          <a:fillRef idx="0">
            <a:schemeClr val="dk1"/>
          </a:fillRef>
          <a:effectRef idx="0">
            <a:schemeClr val="dk1"/>
          </a:effectRef>
          <a:fontRef idx="minor">
            <a:schemeClr val="tx1"/>
          </a:fontRef>
        </p:style>
      </p:cxnSp>
      <p:cxnSp>
        <p:nvCxnSpPr>
          <p:cNvPr id="17" name="直線コネクタ 16"/>
          <p:cNvCxnSpPr/>
          <p:nvPr/>
        </p:nvCxnSpPr>
        <p:spPr>
          <a:xfrm flipV="1">
            <a:off x="2352600" y="4322320"/>
            <a:ext cx="1386280" cy="1130"/>
          </a:xfrm>
          <a:prstGeom prst="line">
            <a:avLst/>
          </a:prstGeom>
        </p:spPr>
        <p:style>
          <a:lnRef idx="1">
            <a:schemeClr val="dk1"/>
          </a:lnRef>
          <a:fillRef idx="0">
            <a:schemeClr val="dk1"/>
          </a:fillRef>
          <a:effectRef idx="0">
            <a:schemeClr val="dk1"/>
          </a:effectRef>
          <a:fontRef idx="minor">
            <a:schemeClr val="tx1"/>
          </a:fontRef>
        </p:style>
      </p:cxnSp>
      <p:cxnSp>
        <p:nvCxnSpPr>
          <p:cNvPr id="18" name="直線コネクタ 17"/>
          <p:cNvCxnSpPr/>
          <p:nvPr/>
        </p:nvCxnSpPr>
        <p:spPr>
          <a:xfrm flipV="1">
            <a:off x="2360500" y="4521808"/>
            <a:ext cx="1386280" cy="1130"/>
          </a:xfrm>
          <a:prstGeom prst="line">
            <a:avLst/>
          </a:prstGeom>
        </p:spPr>
        <p:style>
          <a:lnRef idx="1">
            <a:schemeClr val="dk1"/>
          </a:lnRef>
          <a:fillRef idx="0">
            <a:schemeClr val="dk1"/>
          </a:fillRef>
          <a:effectRef idx="0">
            <a:schemeClr val="dk1"/>
          </a:effectRef>
          <a:fontRef idx="minor">
            <a:schemeClr val="tx1"/>
          </a:fontRef>
        </p:style>
      </p:cxnSp>
      <p:cxnSp>
        <p:nvCxnSpPr>
          <p:cNvPr id="19" name="直線コネクタ 18"/>
          <p:cNvCxnSpPr/>
          <p:nvPr/>
        </p:nvCxnSpPr>
        <p:spPr>
          <a:xfrm flipV="1">
            <a:off x="2360500" y="4725238"/>
            <a:ext cx="1386280" cy="1130"/>
          </a:xfrm>
          <a:prstGeom prst="line">
            <a:avLst/>
          </a:prstGeom>
        </p:spPr>
        <p:style>
          <a:lnRef idx="1">
            <a:schemeClr val="dk1"/>
          </a:lnRef>
          <a:fillRef idx="0">
            <a:schemeClr val="dk1"/>
          </a:fillRef>
          <a:effectRef idx="0">
            <a:schemeClr val="dk1"/>
          </a:effectRef>
          <a:fontRef idx="minor">
            <a:schemeClr val="tx1"/>
          </a:fontRef>
        </p:style>
      </p:cxnSp>
      <p:sp>
        <p:nvSpPr>
          <p:cNvPr id="20" name="メモ 19"/>
          <p:cNvSpPr/>
          <p:nvPr/>
        </p:nvSpPr>
        <p:spPr>
          <a:xfrm rot="10800000">
            <a:off x="5005488" y="3047120"/>
            <a:ext cx="1907824" cy="2007043"/>
          </a:xfrm>
          <a:prstGeom prst="foldedCorne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21" name="直線コネクタ 20"/>
          <p:cNvCxnSpPr/>
          <p:nvPr/>
        </p:nvCxnSpPr>
        <p:spPr>
          <a:xfrm flipV="1">
            <a:off x="5258360" y="3406401"/>
            <a:ext cx="1386280" cy="1130"/>
          </a:xfrm>
          <a:prstGeom prst="line">
            <a:avLst/>
          </a:prstGeom>
        </p:spPr>
        <p:style>
          <a:lnRef idx="1">
            <a:schemeClr val="dk1"/>
          </a:lnRef>
          <a:fillRef idx="0">
            <a:schemeClr val="dk1"/>
          </a:fillRef>
          <a:effectRef idx="0">
            <a:schemeClr val="dk1"/>
          </a:effectRef>
          <a:fontRef idx="minor">
            <a:schemeClr val="tx1"/>
          </a:fontRef>
        </p:style>
      </p:cxnSp>
      <p:cxnSp>
        <p:nvCxnSpPr>
          <p:cNvPr id="22" name="直線コネクタ 21"/>
          <p:cNvCxnSpPr/>
          <p:nvPr/>
        </p:nvCxnSpPr>
        <p:spPr>
          <a:xfrm flipV="1">
            <a:off x="5258360" y="3589528"/>
            <a:ext cx="1386280" cy="1130"/>
          </a:xfrm>
          <a:prstGeom prst="line">
            <a:avLst/>
          </a:prstGeom>
        </p:spPr>
        <p:style>
          <a:lnRef idx="1">
            <a:schemeClr val="dk1"/>
          </a:lnRef>
          <a:fillRef idx="0">
            <a:schemeClr val="dk1"/>
          </a:fillRef>
          <a:effectRef idx="0">
            <a:schemeClr val="dk1"/>
          </a:effectRef>
          <a:fontRef idx="minor">
            <a:schemeClr val="tx1"/>
          </a:fontRef>
        </p:style>
      </p:cxnSp>
      <p:cxnSp>
        <p:nvCxnSpPr>
          <p:cNvPr id="23" name="直線コネクタ 22"/>
          <p:cNvCxnSpPr/>
          <p:nvPr/>
        </p:nvCxnSpPr>
        <p:spPr>
          <a:xfrm flipV="1">
            <a:off x="5258360" y="3765681"/>
            <a:ext cx="1386280" cy="1130"/>
          </a:xfrm>
          <a:prstGeom prst="line">
            <a:avLst/>
          </a:prstGeom>
        </p:spPr>
        <p:style>
          <a:lnRef idx="1">
            <a:schemeClr val="dk1"/>
          </a:lnRef>
          <a:fillRef idx="0">
            <a:schemeClr val="dk1"/>
          </a:fillRef>
          <a:effectRef idx="0">
            <a:schemeClr val="dk1"/>
          </a:effectRef>
          <a:fontRef idx="minor">
            <a:schemeClr val="tx1"/>
          </a:fontRef>
        </p:style>
      </p:cxnSp>
      <p:cxnSp>
        <p:nvCxnSpPr>
          <p:cNvPr id="24" name="直線コネクタ 23"/>
          <p:cNvCxnSpPr/>
          <p:nvPr/>
        </p:nvCxnSpPr>
        <p:spPr>
          <a:xfrm flipV="1">
            <a:off x="5258360" y="3948243"/>
            <a:ext cx="1386280" cy="1130"/>
          </a:xfrm>
          <a:prstGeom prst="line">
            <a:avLst/>
          </a:prstGeom>
        </p:spPr>
        <p:style>
          <a:lnRef idx="1">
            <a:schemeClr val="dk1"/>
          </a:lnRef>
          <a:fillRef idx="0">
            <a:schemeClr val="dk1"/>
          </a:fillRef>
          <a:effectRef idx="0">
            <a:schemeClr val="dk1"/>
          </a:effectRef>
          <a:fontRef idx="minor">
            <a:schemeClr val="tx1"/>
          </a:fontRef>
        </p:style>
      </p:cxnSp>
      <p:cxnSp>
        <p:nvCxnSpPr>
          <p:cNvPr id="25" name="直線コネクタ 24"/>
          <p:cNvCxnSpPr/>
          <p:nvPr/>
        </p:nvCxnSpPr>
        <p:spPr>
          <a:xfrm flipV="1">
            <a:off x="5266260" y="4124082"/>
            <a:ext cx="1386280" cy="1130"/>
          </a:xfrm>
          <a:prstGeom prst="line">
            <a:avLst/>
          </a:prstGeom>
        </p:spPr>
        <p:style>
          <a:lnRef idx="1">
            <a:schemeClr val="dk1"/>
          </a:lnRef>
          <a:fillRef idx="0">
            <a:schemeClr val="dk1"/>
          </a:fillRef>
          <a:effectRef idx="0">
            <a:schemeClr val="dk1"/>
          </a:effectRef>
          <a:fontRef idx="minor">
            <a:schemeClr val="tx1"/>
          </a:fontRef>
        </p:style>
      </p:cxnSp>
      <p:cxnSp>
        <p:nvCxnSpPr>
          <p:cNvPr id="26" name="直線コネクタ 25"/>
          <p:cNvCxnSpPr/>
          <p:nvPr/>
        </p:nvCxnSpPr>
        <p:spPr>
          <a:xfrm flipV="1">
            <a:off x="5258360" y="4318641"/>
            <a:ext cx="1386280" cy="1130"/>
          </a:xfrm>
          <a:prstGeom prst="line">
            <a:avLst/>
          </a:prstGeom>
        </p:spPr>
        <p:style>
          <a:lnRef idx="1">
            <a:schemeClr val="dk1"/>
          </a:lnRef>
          <a:fillRef idx="0">
            <a:schemeClr val="dk1"/>
          </a:fillRef>
          <a:effectRef idx="0">
            <a:schemeClr val="dk1"/>
          </a:effectRef>
          <a:fontRef idx="minor">
            <a:schemeClr val="tx1"/>
          </a:fontRef>
        </p:style>
      </p:cxnSp>
      <p:cxnSp>
        <p:nvCxnSpPr>
          <p:cNvPr id="27" name="直線コネクタ 26"/>
          <p:cNvCxnSpPr/>
          <p:nvPr/>
        </p:nvCxnSpPr>
        <p:spPr>
          <a:xfrm flipV="1">
            <a:off x="5266260" y="4518129"/>
            <a:ext cx="1386280" cy="1130"/>
          </a:xfrm>
          <a:prstGeom prst="line">
            <a:avLst/>
          </a:prstGeom>
        </p:spPr>
        <p:style>
          <a:lnRef idx="1">
            <a:schemeClr val="dk1"/>
          </a:lnRef>
          <a:fillRef idx="0">
            <a:schemeClr val="dk1"/>
          </a:fillRef>
          <a:effectRef idx="0">
            <a:schemeClr val="dk1"/>
          </a:effectRef>
          <a:fontRef idx="minor">
            <a:schemeClr val="tx1"/>
          </a:fontRef>
        </p:style>
      </p:cxnSp>
      <p:cxnSp>
        <p:nvCxnSpPr>
          <p:cNvPr id="28" name="直線コネクタ 27"/>
          <p:cNvCxnSpPr/>
          <p:nvPr/>
        </p:nvCxnSpPr>
        <p:spPr>
          <a:xfrm flipV="1">
            <a:off x="5266260" y="4721559"/>
            <a:ext cx="1386280" cy="1130"/>
          </a:xfrm>
          <a:prstGeom prst="line">
            <a:avLst/>
          </a:prstGeom>
        </p:spPr>
        <p:style>
          <a:lnRef idx="1">
            <a:schemeClr val="dk1"/>
          </a:lnRef>
          <a:fillRef idx="0">
            <a:schemeClr val="dk1"/>
          </a:fillRef>
          <a:effectRef idx="0">
            <a:schemeClr val="dk1"/>
          </a:effectRef>
          <a:fontRef idx="minor">
            <a:schemeClr val="tx1"/>
          </a:fontRef>
        </p:style>
      </p:cxnSp>
      <p:sp>
        <p:nvSpPr>
          <p:cNvPr id="29" name="角丸四角形 28"/>
          <p:cNvSpPr/>
          <p:nvPr/>
        </p:nvSpPr>
        <p:spPr>
          <a:xfrm>
            <a:off x="2245920" y="3505331"/>
            <a:ext cx="1615440" cy="5104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コードクローン</a:t>
            </a:r>
            <a:endParaRPr kumimoji="1" lang="ja-JP" altLang="en-US" dirty="0">
              <a:solidFill>
                <a:schemeClr val="tx1"/>
              </a:solidFill>
            </a:endParaRPr>
          </a:p>
        </p:txBody>
      </p:sp>
      <p:sp>
        <p:nvSpPr>
          <p:cNvPr id="32" name="角丸四角形 31"/>
          <p:cNvSpPr/>
          <p:nvPr/>
        </p:nvSpPr>
        <p:spPr>
          <a:xfrm>
            <a:off x="5151679" y="4038754"/>
            <a:ext cx="1615440" cy="5104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コードクローン</a:t>
            </a:r>
            <a:endParaRPr kumimoji="1" lang="ja-JP" altLang="en-US" dirty="0">
              <a:solidFill>
                <a:schemeClr val="tx1"/>
              </a:solidFill>
            </a:endParaRPr>
          </a:p>
        </p:txBody>
      </p:sp>
      <p:sp>
        <p:nvSpPr>
          <p:cNvPr id="33" name="テキスト ボックス 32"/>
          <p:cNvSpPr txBox="1"/>
          <p:nvPr/>
        </p:nvSpPr>
        <p:spPr>
          <a:xfrm>
            <a:off x="2292053" y="2628817"/>
            <a:ext cx="1523174" cy="369332"/>
          </a:xfrm>
          <a:prstGeom prst="rect">
            <a:avLst/>
          </a:prstGeom>
          <a:noFill/>
        </p:spPr>
        <p:txBody>
          <a:bodyPr wrap="none" rtlCol="0">
            <a:spAutoFit/>
          </a:bodyPr>
          <a:lstStyle/>
          <a:p>
            <a:r>
              <a:rPr kumimoji="1" lang="ja-JP" altLang="en-US" dirty="0" smtClean="0"/>
              <a:t>ソースコード</a:t>
            </a:r>
            <a:r>
              <a:rPr kumimoji="1" lang="en-US" altLang="ja-JP" dirty="0" smtClean="0"/>
              <a:t>A</a:t>
            </a:r>
            <a:endParaRPr kumimoji="1" lang="ja-JP" altLang="en-US" dirty="0"/>
          </a:p>
        </p:txBody>
      </p:sp>
      <p:sp>
        <p:nvSpPr>
          <p:cNvPr id="34" name="テキスト ボックス 33"/>
          <p:cNvSpPr txBox="1"/>
          <p:nvPr/>
        </p:nvSpPr>
        <p:spPr>
          <a:xfrm>
            <a:off x="5189913" y="2679892"/>
            <a:ext cx="1523174" cy="369332"/>
          </a:xfrm>
          <a:prstGeom prst="rect">
            <a:avLst/>
          </a:prstGeom>
          <a:noFill/>
        </p:spPr>
        <p:txBody>
          <a:bodyPr wrap="none" rtlCol="0">
            <a:spAutoFit/>
          </a:bodyPr>
          <a:lstStyle/>
          <a:p>
            <a:r>
              <a:rPr kumimoji="1" lang="ja-JP" altLang="en-US" dirty="0" smtClean="0"/>
              <a:t>ソースコード</a:t>
            </a:r>
            <a:r>
              <a:rPr lang="en-US" altLang="ja-JP" dirty="0"/>
              <a:t>B</a:t>
            </a:r>
            <a:endParaRPr kumimoji="1" lang="ja-JP" altLang="en-US" dirty="0"/>
          </a:p>
        </p:txBody>
      </p:sp>
      <p:sp>
        <p:nvSpPr>
          <p:cNvPr id="36" name="角丸四角形 35"/>
          <p:cNvSpPr/>
          <p:nvPr/>
        </p:nvSpPr>
        <p:spPr>
          <a:xfrm>
            <a:off x="961247" y="3106043"/>
            <a:ext cx="782320" cy="39928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b="1" dirty="0" smtClean="0"/>
              <a:t>修正</a:t>
            </a:r>
            <a:endParaRPr kumimoji="1" lang="ja-JP" altLang="en-US" b="1" dirty="0"/>
          </a:p>
        </p:txBody>
      </p:sp>
      <p:cxnSp>
        <p:nvCxnSpPr>
          <p:cNvPr id="38" name="直線矢印コネクタ 37"/>
          <p:cNvCxnSpPr>
            <a:stCxn id="36" idx="2"/>
            <a:endCxn id="29" idx="1"/>
          </p:cNvCxnSpPr>
          <p:nvPr/>
        </p:nvCxnSpPr>
        <p:spPr>
          <a:xfrm>
            <a:off x="1352407" y="3505331"/>
            <a:ext cx="893513" cy="255233"/>
          </a:xfrm>
          <a:prstGeom prst="straightConnector1">
            <a:avLst/>
          </a:prstGeom>
          <a:ln w="28575">
            <a:prstDash val="sysDash"/>
            <a:tailEnd type="triangle"/>
          </a:ln>
        </p:spPr>
        <p:style>
          <a:lnRef idx="1">
            <a:schemeClr val="dk1"/>
          </a:lnRef>
          <a:fillRef idx="0">
            <a:schemeClr val="dk1"/>
          </a:fillRef>
          <a:effectRef idx="0">
            <a:schemeClr val="dk1"/>
          </a:effectRef>
          <a:fontRef idx="minor">
            <a:schemeClr val="tx1"/>
          </a:fontRef>
        </p:style>
      </p:cxnSp>
      <p:sp>
        <p:nvSpPr>
          <p:cNvPr id="39" name="角丸四角形 38"/>
          <p:cNvSpPr/>
          <p:nvPr/>
        </p:nvSpPr>
        <p:spPr>
          <a:xfrm>
            <a:off x="2739381" y="5424179"/>
            <a:ext cx="3654126" cy="712787"/>
          </a:xfrm>
          <a:prstGeom prst="round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b="1" dirty="0" smtClean="0"/>
              <a:t>同様の修正の検討が必要</a:t>
            </a:r>
            <a:endParaRPr kumimoji="1" lang="ja-JP" altLang="en-US" sz="2400" b="1" dirty="0"/>
          </a:p>
        </p:txBody>
      </p:sp>
      <p:cxnSp>
        <p:nvCxnSpPr>
          <p:cNvPr id="43" name="直線矢印コネクタ 42"/>
          <p:cNvCxnSpPr>
            <a:stCxn id="39" idx="0"/>
            <a:endCxn id="32" idx="2"/>
          </p:cNvCxnSpPr>
          <p:nvPr/>
        </p:nvCxnSpPr>
        <p:spPr>
          <a:xfrm flipV="1">
            <a:off x="4566444" y="4549219"/>
            <a:ext cx="1392955" cy="874960"/>
          </a:xfrm>
          <a:prstGeom prst="straightConnector1">
            <a:avLst/>
          </a:prstGeom>
          <a:ln w="28575">
            <a:prstDash val="sysDash"/>
            <a:tailEnd type="triangle"/>
          </a:ln>
        </p:spPr>
        <p:style>
          <a:lnRef idx="1">
            <a:schemeClr val="dk1"/>
          </a:lnRef>
          <a:fillRef idx="0">
            <a:schemeClr val="dk1"/>
          </a:fillRef>
          <a:effectRef idx="0">
            <a:schemeClr val="dk1"/>
          </a:effectRef>
          <a:fontRef idx="minor">
            <a:schemeClr val="tx1"/>
          </a:fontRef>
        </p:style>
      </p:cxnSp>
      <p:sp>
        <p:nvSpPr>
          <p:cNvPr id="55" name="角丸四角形 54"/>
          <p:cNvSpPr/>
          <p:nvPr/>
        </p:nvSpPr>
        <p:spPr>
          <a:xfrm>
            <a:off x="3165138" y="4682790"/>
            <a:ext cx="1080552" cy="515620"/>
          </a:xfrm>
          <a:prstGeom prst="roundRect">
            <a:avLst/>
          </a:prstGeom>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b="1" dirty="0" smtClean="0"/>
              <a:t>クローンペア</a:t>
            </a:r>
            <a:endParaRPr kumimoji="1" lang="ja-JP" altLang="en-US" b="1" dirty="0"/>
          </a:p>
        </p:txBody>
      </p:sp>
      <p:cxnSp>
        <p:nvCxnSpPr>
          <p:cNvPr id="9" name="直線矢印コネクタ 8"/>
          <p:cNvCxnSpPr>
            <a:stCxn id="55" idx="0"/>
            <a:endCxn id="29" idx="2"/>
          </p:cNvCxnSpPr>
          <p:nvPr/>
        </p:nvCxnSpPr>
        <p:spPr>
          <a:xfrm flipH="1" flipV="1">
            <a:off x="3053640" y="4015796"/>
            <a:ext cx="651774" cy="666994"/>
          </a:xfrm>
          <a:prstGeom prst="straightConnector1">
            <a:avLst/>
          </a:prstGeom>
          <a:ln>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線矢印コネクタ 34"/>
          <p:cNvCxnSpPr>
            <a:stCxn id="55" idx="0"/>
            <a:endCxn id="32" idx="1"/>
          </p:cNvCxnSpPr>
          <p:nvPr/>
        </p:nvCxnSpPr>
        <p:spPr>
          <a:xfrm flipV="1">
            <a:off x="3705414" y="4293987"/>
            <a:ext cx="1446265" cy="388803"/>
          </a:xfrm>
          <a:prstGeom prst="straightConnector1">
            <a:avLst/>
          </a:prstGeom>
          <a:ln>
            <a:solidFill>
              <a:srgbClr val="92D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2286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10" presetClass="entr" presetSubtype="0" fill="hold"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500"/>
                                        <p:tgtEl>
                                          <p:spTgt spid="3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fade">
                                      <p:cBhvr>
                                        <p:cTn id="15" dur="500"/>
                                        <p:tgtEl>
                                          <p:spTgt spid="39"/>
                                        </p:tgtEl>
                                      </p:cBhvr>
                                    </p:animEffect>
                                  </p:childTnLst>
                                </p:cTn>
                              </p:par>
                              <p:par>
                                <p:cTn id="16" presetID="10" presetClass="entr" presetSubtype="0" fill="hold" nodeType="with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fade">
                                      <p:cBhvr>
                                        <p:cTn id="1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コード</a:t>
            </a:r>
            <a:r>
              <a:rPr lang="ja-JP" altLang="en-US" dirty="0"/>
              <a:t>クローン</a:t>
            </a:r>
            <a:r>
              <a:rPr lang="ja-JP" altLang="en-US" dirty="0" smtClean="0"/>
              <a:t>の</a:t>
            </a:r>
            <a:r>
              <a:rPr lang="ja-JP" altLang="en-US" dirty="0"/>
              <a:t>集約</a:t>
            </a:r>
            <a:endParaRPr kumimoji="1" lang="ja-JP" altLang="en-US" dirty="0"/>
          </a:p>
        </p:txBody>
      </p:sp>
      <p:sp>
        <p:nvSpPr>
          <p:cNvPr id="3" name="コンテンツ プレースホルダー 2"/>
          <p:cNvSpPr>
            <a:spLocks noGrp="1"/>
          </p:cNvSpPr>
          <p:nvPr>
            <p:ph idx="1"/>
          </p:nvPr>
        </p:nvSpPr>
        <p:spPr>
          <a:xfrm>
            <a:off x="457200" y="1600200"/>
            <a:ext cx="8229600" cy="651821"/>
          </a:xfrm>
        </p:spPr>
        <p:txBody>
          <a:bodyPr/>
          <a:lstStyle/>
          <a:p>
            <a:pPr marL="0" indent="0">
              <a:buNone/>
            </a:pPr>
            <a:r>
              <a:rPr kumimoji="1" lang="ja-JP" altLang="en-US" sz="2800" dirty="0" smtClean="0"/>
              <a:t>コードクローンの存在は開発・保守コスト増大の要因</a:t>
            </a:r>
            <a:endParaRPr kumimoji="1" lang="en-US" altLang="ja-JP" sz="2800" dirty="0" smtClean="0"/>
          </a:p>
          <a:p>
            <a:pPr marL="0" indent="0">
              <a:buNone/>
            </a:pPr>
            <a:endParaRPr kumimoji="1" lang="en-US" altLang="ja-JP" dirty="0" smtClean="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4</a:t>
            </a:fld>
            <a:endParaRPr lang="en-US" altLang="ja-JP" dirty="0"/>
          </a:p>
        </p:txBody>
      </p:sp>
      <p:sp>
        <p:nvSpPr>
          <p:cNvPr id="5" name="メモ 4"/>
          <p:cNvSpPr/>
          <p:nvPr/>
        </p:nvSpPr>
        <p:spPr>
          <a:xfrm rot="10800000">
            <a:off x="784422" y="3101875"/>
            <a:ext cx="1907824" cy="2007043"/>
          </a:xfrm>
          <a:prstGeom prst="foldedCorne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8" name="直線コネクタ 7"/>
          <p:cNvCxnSpPr/>
          <p:nvPr/>
        </p:nvCxnSpPr>
        <p:spPr>
          <a:xfrm flipV="1">
            <a:off x="1044065" y="3461155"/>
            <a:ext cx="1386280" cy="1130"/>
          </a:xfrm>
          <a:prstGeom prst="line">
            <a:avLst/>
          </a:prstGeom>
        </p:spPr>
        <p:style>
          <a:lnRef idx="1">
            <a:schemeClr val="dk1"/>
          </a:lnRef>
          <a:fillRef idx="0">
            <a:schemeClr val="dk1"/>
          </a:fillRef>
          <a:effectRef idx="0">
            <a:schemeClr val="dk1"/>
          </a:effectRef>
          <a:fontRef idx="minor">
            <a:schemeClr val="tx1"/>
          </a:fontRef>
        </p:style>
      </p:cxnSp>
      <p:cxnSp>
        <p:nvCxnSpPr>
          <p:cNvPr id="13" name="直線コネクタ 12"/>
          <p:cNvCxnSpPr/>
          <p:nvPr/>
        </p:nvCxnSpPr>
        <p:spPr>
          <a:xfrm flipV="1">
            <a:off x="1044065" y="3644282"/>
            <a:ext cx="1386280" cy="1130"/>
          </a:xfrm>
          <a:prstGeom prst="line">
            <a:avLst/>
          </a:prstGeom>
        </p:spPr>
        <p:style>
          <a:lnRef idx="1">
            <a:schemeClr val="dk1"/>
          </a:lnRef>
          <a:fillRef idx="0">
            <a:schemeClr val="dk1"/>
          </a:fillRef>
          <a:effectRef idx="0">
            <a:schemeClr val="dk1"/>
          </a:effectRef>
          <a:fontRef idx="minor">
            <a:schemeClr val="tx1"/>
          </a:fontRef>
        </p:style>
      </p:cxnSp>
      <p:cxnSp>
        <p:nvCxnSpPr>
          <p:cNvPr id="14" name="直線コネクタ 13"/>
          <p:cNvCxnSpPr/>
          <p:nvPr/>
        </p:nvCxnSpPr>
        <p:spPr>
          <a:xfrm flipV="1">
            <a:off x="1044065" y="3820435"/>
            <a:ext cx="1386280" cy="1130"/>
          </a:xfrm>
          <a:prstGeom prst="line">
            <a:avLst/>
          </a:prstGeom>
        </p:spPr>
        <p:style>
          <a:lnRef idx="1">
            <a:schemeClr val="dk1"/>
          </a:lnRef>
          <a:fillRef idx="0">
            <a:schemeClr val="dk1"/>
          </a:fillRef>
          <a:effectRef idx="0">
            <a:schemeClr val="dk1"/>
          </a:effectRef>
          <a:fontRef idx="minor">
            <a:schemeClr val="tx1"/>
          </a:fontRef>
        </p:style>
      </p:cxnSp>
      <p:cxnSp>
        <p:nvCxnSpPr>
          <p:cNvPr id="15" name="直線コネクタ 14"/>
          <p:cNvCxnSpPr/>
          <p:nvPr/>
        </p:nvCxnSpPr>
        <p:spPr>
          <a:xfrm flipV="1">
            <a:off x="1044065" y="4002997"/>
            <a:ext cx="1386280" cy="1130"/>
          </a:xfrm>
          <a:prstGeom prst="line">
            <a:avLst/>
          </a:prstGeom>
        </p:spPr>
        <p:style>
          <a:lnRef idx="1">
            <a:schemeClr val="dk1"/>
          </a:lnRef>
          <a:fillRef idx="0">
            <a:schemeClr val="dk1"/>
          </a:fillRef>
          <a:effectRef idx="0">
            <a:schemeClr val="dk1"/>
          </a:effectRef>
          <a:fontRef idx="minor">
            <a:schemeClr val="tx1"/>
          </a:fontRef>
        </p:style>
      </p:cxnSp>
      <p:cxnSp>
        <p:nvCxnSpPr>
          <p:cNvPr id="16" name="直線コネクタ 15"/>
          <p:cNvCxnSpPr/>
          <p:nvPr/>
        </p:nvCxnSpPr>
        <p:spPr>
          <a:xfrm flipV="1">
            <a:off x="1051965" y="4178836"/>
            <a:ext cx="1386280" cy="1130"/>
          </a:xfrm>
          <a:prstGeom prst="line">
            <a:avLst/>
          </a:prstGeom>
        </p:spPr>
        <p:style>
          <a:lnRef idx="1">
            <a:schemeClr val="dk1"/>
          </a:lnRef>
          <a:fillRef idx="0">
            <a:schemeClr val="dk1"/>
          </a:fillRef>
          <a:effectRef idx="0">
            <a:schemeClr val="dk1"/>
          </a:effectRef>
          <a:fontRef idx="minor">
            <a:schemeClr val="tx1"/>
          </a:fontRef>
        </p:style>
      </p:cxnSp>
      <p:cxnSp>
        <p:nvCxnSpPr>
          <p:cNvPr id="17" name="直線コネクタ 16"/>
          <p:cNvCxnSpPr/>
          <p:nvPr/>
        </p:nvCxnSpPr>
        <p:spPr>
          <a:xfrm flipV="1">
            <a:off x="1044065" y="4373395"/>
            <a:ext cx="1386280" cy="1130"/>
          </a:xfrm>
          <a:prstGeom prst="line">
            <a:avLst/>
          </a:prstGeom>
        </p:spPr>
        <p:style>
          <a:lnRef idx="1">
            <a:schemeClr val="dk1"/>
          </a:lnRef>
          <a:fillRef idx="0">
            <a:schemeClr val="dk1"/>
          </a:fillRef>
          <a:effectRef idx="0">
            <a:schemeClr val="dk1"/>
          </a:effectRef>
          <a:fontRef idx="minor">
            <a:schemeClr val="tx1"/>
          </a:fontRef>
        </p:style>
      </p:cxnSp>
      <p:cxnSp>
        <p:nvCxnSpPr>
          <p:cNvPr id="18" name="直線コネクタ 17"/>
          <p:cNvCxnSpPr/>
          <p:nvPr/>
        </p:nvCxnSpPr>
        <p:spPr>
          <a:xfrm flipV="1">
            <a:off x="1051965" y="4572883"/>
            <a:ext cx="1386280" cy="1130"/>
          </a:xfrm>
          <a:prstGeom prst="line">
            <a:avLst/>
          </a:prstGeom>
        </p:spPr>
        <p:style>
          <a:lnRef idx="1">
            <a:schemeClr val="dk1"/>
          </a:lnRef>
          <a:fillRef idx="0">
            <a:schemeClr val="dk1"/>
          </a:fillRef>
          <a:effectRef idx="0">
            <a:schemeClr val="dk1"/>
          </a:effectRef>
          <a:fontRef idx="minor">
            <a:schemeClr val="tx1"/>
          </a:fontRef>
        </p:style>
      </p:cxnSp>
      <p:cxnSp>
        <p:nvCxnSpPr>
          <p:cNvPr id="19" name="直線コネクタ 18"/>
          <p:cNvCxnSpPr/>
          <p:nvPr/>
        </p:nvCxnSpPr>
        <p:spPr>
          <a:xfrm flipV="1">
            <a:off x="1051965" y="4776313"/>
            <a:ext cx="1386280" cy="1130"/>
          </a:xfrm>
          <a:prstGeom prst="line">
            <a:avLst/>
          </a:prstGeom>
        </p:spPr>
        <p:style>
          <a:lnRef idx="1">
            <a:schemeClr val="dk1"/>
          </a:lnRef>
          <a:fillRef idx="0">
            <a:schemeClr val="dk1"/>
          </a:fillRef>
          <a:effectRef idx="0">
            <a:schemeClr val="dk1"/>
          </a:effectRef>
          <a:fontRef idx="minor">
            <a:schemeClr val="tx1"/>
          </a:fontRef>
        </p:style>
      </p:cxnSp>
      <p:sp>
        <p:nvSpPr>
          <p:cNvPr id="20" name="メモ 19"/>
          <p:cNvSpPr/>
          <p:nvPr/>
        </p:nvSpPr>
        <p:spPr>
          <a:xfrm rot="10800000">
            <a:off x="2897415" y="3104200"/>
            <a:ext cx="1907824" cy="2007043"/>
          </a:xfrm>
          <a:prstGeom prst="foldedCorne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21" name="直線コネクタ 20"/>
          <p:cNvCxnSpPr/>
          <p:nvPr/>
        </p:nvCxnSpPr>
        <p:spPr>
          <a:xfrm flipV="1">
            <a:off x="3150287" y="3463481"/>
            <a:ext cx="1386280" cy="1130"/>
          </a:xfrm>
          <a:prstGeom prst="line">
            <a:avLst/>
          </a:prstGeom>
        </p:spPr>
        <p:style>
          <a:lnRef idx="1">
            <a:schemeClr val="dk1"/>
          </a:lnRef>
          <a:fillRef idx="0">
            <a:schemeClr val="dk1"/>
          </a:fillRef>
          <a:effectRef idx="0">
            <a:schemeClr val="dk1"/>
          </a:effectRef>
          <a:fontRef idx="minor">
            <a:schemeClr val="tx1"/>
          </a:fontRef>
        </p:style>
      </p:cxnSp>
      <p:cxnSp>
        <p:nvCxnSpPr>
          <p:cNvPr id="22" name="直線コネクタ 21"/>
          <p:cNvCxnSpPr/>
          <p:nvPr/>
        </p:nvCxnSpPr>
        <p:spPr>
          <a:xfrm flipV="1">
            <a:off x="3150287" y="3646608"/>
            <a:ext cx="1386280" cy="1130"/>
          </a:xfrm>
          <a:prstGeom prst="line">
            <a:avLst/>
          </a:prstGeom>
        </p:spPr>
        <p:style>
          <a:lnRef idx="1">
            <a:schemeClr val="dk1"/>
          </a:lnRef>
          <a:fillRef idx="0">
            <a:schemeClr val="dk1"/>
          </a:fillRef>
          <a:effectRef idx="0">
            <a:schemeClr val="dk1"/>
          </a:effectRef>
          <a:fontRef idx="minor">
            <a:schemeClr val="tx1"/>
          </a:fontRef>
        </p:style>
      </p:cxnSp>
      <p:cxnSp>
        <p:nvCxnSpPr>
          <p:cNvPr id="23" name="直線コネクタ 22"/>
          <p:cNvCxnSpPr/>
          <p:nvPr/>
        </p:nvCxnSpPr>
        <p:spPr>
          <a:xfrm flipV="1">
            <a:off x="3150287" y="3822761"/>
            <a:ext cx="1386280" cy="1130"/>
          </a:xfrm>
          <a:prstGeom prst="line">
            <a:avLst/>
          </a:prstGeom>
        </p:spPr>
        <p:style>
          <a:lnRef idx="1">
            <a:schemeClr val="dk1"/>
          </a:lnRef>
          <a:fillRef idx="0">
            <a:schemeClr val="dk1"/>
          </a:fillRef>
          <a:effectRef idx="0">
            <a:schemeClr val="dk1"/>
          </a:effectRef>
          <a:fontRef idx="minor">
            <a:schemeClr val="tx1"/>
          </a:fontRef>
        </p:style>
      </p:cxnSp>
      <p:cxnSp>
        <p:nvCxnSpPr>
          <p:cNvPr id="24" name="直線コネクタ 23"/>
          <p:cNvCxnSpPr/>
          <p:nvPr/>
        </p:nvCxnSpPr>
        <p:spPr>
          <a:xfrm flipV="1">
            <a:off x="3150287" y="4005323"/>
            <a:ext cx="1386280" cy="1130"/>
          </a:xfrm>
          <a:prstGeom prst="line">
            <a:avLst/>
          </a:prstGeom>
        </p:spPr>
        <p:style>
          <a:lnRef idx="1">
            <a:schemeClr val="dk1"/>
          </a:lnRef>
          <a:fillRef idx="0">
            <a:schemeClr val="dk1"/>
          </a:fillRef>
          <a:effectRef idx="0">
            <a:schemeClr val="dk1"/>
          </a:effectRef>
          <a:fontRef idx="minor">
            <a:schemeClr val="tx1"/>
          </a:fontRef>
        </p:style>
      </p:cxnSp>
      <p:cxnSp>
        <p:nvCxnSpPr>
          <p:cNvPr id="25" name="直線コネクタ 24"/>
          <p:cNvCxnSpPr/>
          <p:nvPr/>
        </p:nvCxnSpPr>
        <p:spPr>
          <a:xfrm flipV="1">
            <a:off x="3158187" y="4181162"/>
            <a:ext cx="1386280" cy="1130"/>
          </a:xfrm>
          <a:prstGeom prst="line">
            <a:avLst/>
          </a:prstGeom>
        </p:spPr>
        <p:style>
          <a:lnRef idx="1">
            <a:schemeClr val="dk1"/>
          </a:lnRef>
          <a:fillRef idx="0">
            <a:schemeClr val="dk1"/>
          </a:fillRef>
          <a:effectRef idx="0">
            <a:schemeClr val="dk1"/>
          </a:effectRef>
          <a:fontRef idx="minor">
            <a:schemeClr val="tx1"/>
          </a:fontRef>
        </p:style>
      </p:cxnSp>
      <p:cxnSp>
        <p:nvCxnSpPr>
          <p:cNvPr id="26" name="直線コネクタ 25"/>
          <p:cNvCxnSpPr/>
          <p:nvPr/>
        </p:nvCxnSpPr>
        <p:spPr>
          <a:xfrm flipV="1">
            <a:off x="3150287" y="4375721"/>
            <a:ext cx="1386280" cy="1130"/>
          </a:xfrm>
          <a:prstGeom prst="line">
            <a:avLst/>
          </a:prstGeom>
        </p:spPr>
        <p:style>
          <a:lnRef idx="1">
            <a:schemeClr val="dk1"/>
          </a:lnRef>
          <a:fillRef idx="0">
            <a:schemeClr val="dk1"/>
          </a:fillRef>
          <a:effectRef idx="0">
            <a:schemeClr val="dk1"/>
          </a:effectRef>
          <a:fontRef idx="minor">
            <a:schemeClr val="tx1"/>
          </a:fontRef>
        </p:style>
      </p:cxnSp>
      <p:cxnSp>
        <p:nvCxnSpPr>
          <p:cNvPr id="27" name="直線コネクタ 26"/>
          <p:cNvCxnSpPr/>
          <p:nvPr/>
        </p:nvCxnSpPr>
        <p:spPr>
          <a:xfrm flipV="1">
            <a:off x="3158187" y="4575209"/>
            <a:ext cx="1386280" cy="1130"/>
          </a:xfrm>
          <a:prstGeom prst="line">
            <a:avLst/>
          </a:prstGeom>
        </p:spPr>
        <p:style>
          <a:lnRef idx="1">
            <a:schemeClr val="dk1"/>
          </a:lnRef>
          <a:fillRef idx="0">
            <a:schemeClr val="dk1"/>
          </a:fillRef>
          <a:effectRef idx="0">
            <a:schemeClr val="dk1"/>
          </a:effectRef>
          <a:fontRef idx="minor">
            <a:schemeClr val="tx1"/>
          </a:fontRef>
        </p:style>
      </p:cxnSp>
      <p:cxnSp>
        <p:nvCxnSpPr>
          <p:cNvPr id="28" name="直線コネクタ 27"/>
          <p:cNvCxnSpPr/>
          <p:nvPr/>
        </p:nvCxnSpPr>
        <p:spPr>
          <a:xfrm flipV="1">
            <a:off x="3158187" y="4778639"/>
            <a:ext cx="1386280" cy="1130"/>
          </a:xfrm>
          <a:prstGeom prst="line">
            <a:avLst/>
          </a:prstGeom>
        </p:spPr>
        <p:style>
          <a:lnRef idx="1">
            <a:schemeClr val="dk1"/>
          </a:lnRef>
          <a:fillRef idx="0">
            <a:schemeClr val="dk1"/>
          </a:fillRef>
          <a:effectRef idx="0">
            <a:schemeClr val="dk1"/>
          </a:effectRef>
          <a:fontRef idx="minor">
            <a:schemeClr val="tx1"/>
          </a:fontRef>
        </p:style>
      </p:cxnSp>
      <p:sp>
        <p:nvSpPr>
          <p:cNvPr id="29" name="角丸四角形 28"/>
          <p:cNvSpPr/>
          <p:nvPr/>
        </p:nvSpPr>
        <p:spPr>
          <a:xfrm>
            <a:off x="937385" y="3556406"/>
            <a:ext cx="1615440" cy="5104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rPr>
              <a:t>コードクローン</a:t>
            </a:r>
            <a:endParaRPr kumimoji="1" lang="ja-JP" altLang="en-US" b="1" dirty="0">
              <a:solidFill>
                <a:schemeClr val="tx1"/>
              </a:solidFill>
            </a:endParaRPr>
          </a:p>
        </p:txBody>
      </p:sp>
      <p:sp>
        <p:nvSpPr>
          <p:cNvPr id="32" name="角丸四角形 31"/>
          <p:cNvSpPr/>
          <p:nvPr/>
        </p:nvSpPr>
        <p:spPr>
          <a:xfrm>
            <a:off x="3043606" y="4095834"/>
            <a:ext cx="1615440" cy="5104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rPr>
              <a:t>コードクローン</a:t>
            </a:r>
            <a:endParaRPr kumimoji="1" lang="ja-JP" altLang="en-US" b="1" dirty="0">
              <a:solidFill>
                <a:schemeClr val="tx1"/>
              </a:solidFill>
            </a:endParaRPr>
          </a:p>
        </p:txBody>
      </p:sp>
      <p:sp>
        <p:nvSpPr>
          <p:cNvPr id="33" name="テキスト ボックス 32"/>
          <p:cNvSpPr txBox="1"/>
          <p:nvPr/>
        </p:nvSpPr>
        <p:spPr>
          <a:xfrm>
            <a:off x="983518" y="2679892"/>
            <a:ext cx="1523174" cy="369332"/>
          </a:xfrm>
          <a:prstGeom prst="rect">
            <a:avLst/>
          </a:prstGeom>
          <a:noFill/>
        </p:spPr>
        <p:txBody>
          <a:bodyPr wrap="none" rtlCol="0">
            <a:spAutoFit/>
          </a:bodyPr>
          <a:lstStyle/>
          <a:p>
            <a:r>
              <a:rPr kumimoji="1" lang="ja-JP" altLang="en-US" dirty="0" smtClean="0"/>
              <a:t>ソースコード</a:t>
            </a:r>
            <a:r>
              <a:rPr kumimoji="1" lang="en-US" altLang="ja-JP" dirty="0" smtClean="0"/>
              <a:t>A</a:t>
            </a:r>
            <a:endParaRPr kumimoji="1" lang="ja-JP" altLang="en-US" dirty="0"/>
          </a:p>
        </p:txBody>
      </p:sp>
      <p:sp>
        <p:nvSpPr>
          <p:cNvPr id="34" name="テキスト ボックス 33"/>
          <p:cNvSpPr txBox="1"/>
          <p:nvPr/>
        </p:nvSpPr>
        <p:spPr>
          <a:xfrm>
            <a:off x="3089739" y="2690086"/>
            <a:ext cx="1523174" cy="369332"/>
          </a:xfrm>
          <a:prstGeom prst="rect">
            <a:avLst/>
          </a:prstGeom>
          <a:noFill/>
        </p:spPr>
        <p:txBody>
          <a:bodyPr wrap="none" rtlCol="0">
            <a:spAutoFit/>
          </a:bodyPr>
          <a:lstStyle/>
          <a:p>
            <a:r>
              <a:rPr kumimoji="1" lang="ja-JP" altLang="en-US" dirty="0" smtClean="0"/>
              <a:t>ソースコード</a:t>
            </a:r>
            <a:r>
              <a:rPr lang="en-US" altLang="ja-JP" dirty="0"/>
              <a:t>B</a:t>
            </a:r>
            <a:endParaRPr kumimoji="1" lang="ja-JP" altLang="en-US" dirty="0"/>
          </a:p>
        </p:txBody>
      </p:sp>
      <p:sp>
        <p:nvSpPr>
          <p:cNvPr id="35" name="メモ 34"/>
          <p:cNvSpPr/>
          <p:nvPr/>
        </p:nvSpPr>
        <p:spPr>
          <a:xfrm rot="10800000">
            <a:off x="6538986" y="3101875"/>
            <a:ext cx="1907824" cy="2007043"/>
          </a:xfrm>
          <a:prstGeom prst="foldedCorne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37" name="直線コネクタ 36"/>
          <p:cNvCxnSpPr/>
          <p:nvPr/>
        </p:nvCxnSpPr>
        <p:spPr>
          <a:xfrm flipV="1">
            <a:off x="6791858" y="3461156"/>
            <a:ext cx="1386280" cy="1130"/>
          </a:xfrm>
          <a:prstGeom prst="line">
            <a:avLst/>
          </a:prstGeom>
        </p:spPr>
        <p:style>
          <a:lnRef idx="1">
            <a:schemeClr val="dk1"/>
          </a:lnRef>
          <a:fillRef idx="0">
            <a:schemeClr val="dk1"/>
          </a:fillRef>
          <a:effectRef idx="0">
            <a:schemeClr val="dk1"/>
          </a:effectRef>
          <a:fontRef idx="minor">
            <a:schemeClr val="tx1"/>
          </a:fontRef>
        </p:style>
      </p:cxnSp>
      <p:cxnSp>
        <p:nvCxnSpPr>
          <p:cNvPr id="40" name="直線コネクタ 39"/>
          <p:cNvCxnSpPr/>
          <p:nvPr/>
        </p:nvCxnSpPr>
        <p:spPr>
          <a:xfrm flipV="1">
            <a:off x="6791858" y="3644283"/>
            <a:ext cx="1386280" cy="1130"/>
          </a:xfrm>
          <a:prstGeom prst="line">
            <a:avLst/>
          </a:prstGeom>
        </p:spPr>
        <p:style>
          <a:lnRef idx="1">
            <a:schemeClr val="dk1"/>
          </a:lnRef>
          <a:fillRef idx="0">
            <a:schemeClr val="dk1"/>
          </a:fillRef>
          <a:effectRef idx="0">
            <a:schemeClr val="dk1"/>
          </a:effectRef>
          <a:fontRef idx="minor">
            <a:schemeClr val="tx1"/>
          </a:fontRef>
        </p:style>
      </p:cxnSp>
      <p:cxnSp>
        <p:nvCxnSpPr>
          <p:cNvPr id="42" name="直線コネクタ 41"/>
          <p:cNvCxnSpPr/>
          <p:nvPr/>
        </p:nvCxnSpPr>
        <p:spPr>
          <a:xfrm flipV="1">
            <a:off x="6791858" y="3820436"/>
            <a:ext cx="1386280" cy="1130"/>
          </a:xfrm>
          <a:prstGeom prst="line">
            <a:avLst/>
          </a:prstGeom>
        </p:spPr>
        <p:style>
          <a:lnRef idx="1">
            <a:schemeClr val="dk1"/>
          </a:lnRef>
          <a:fillRef idx="0">
            <a:schemeClr val="dk1"/>
          </a:fillRef>
          <a:effectRef idx="0">
            <a:schemeClr val="dk1"/>
          </a:effectRef>
          <a:fontRef idx="minor">
            <a:schemeClr val="tx1"/>
          </a:fontRef>
        </p:style>
      </p:cxnSp>
      <p:cxnSp>
        <p:nvCxnSpPr>
          <p:cNvPr id="44" name="直線コネクタ 43"/>
          <p:cNvCxnSpPr/>
          <p:nvPr/>
        </p:nvCxnSpPr>
        <p:spPr>
          <a:xfrm flipV="1">
            <a:off x="6791858" y="4002998"/>
            <a:ext cx="1386280" cy="1130"/>
          </a:xfrm>
          <a:prstGeom prst="line">
            <a:avLst/>
          </a:prstGeom>
        </p:spPr>
        <p:style>
          <a:lnRef idx="1">
            <a:schemeClr val="dk1"/>
          </a:lnRef>
          <a:fillRef idx="0">
            <a:schemeClr val="dk1"/>
          </a:fillRef>
          <a:effectRef idx="0">
            <a:schemeClr val="dk1"/>
          </a:effectRef>
          <a:fontRef idx="minor">
            <a:schemeClr val="tx1"/>
          </a:fontRef>
        </p:style>
      </p:cxnSp>
      <p:cxnSp>
        <p:nvCxnSpPr>
          <p:cNvPr id="45" name="直線コネクタ 44"/>
          <p:cNvCxnSpPr/>
          <p:nvPr/>
        </p:nvCxnSpPr>
        <p:spPr>
          <a:xfrm flipV="1">
            <a:off x="6799758" y="4178837"/>
            <a:ext cx="1386280" cy="1130"/>
          </a:xfrm>
          <a:prstGeom prst="line">
            <a:avLst/>
          </a:prstGeom>
        </p:spPr>
        <p:style>
          <a:lnRef idx="1">
            <a:schemeClr val="dk1"/>
          </a:lnRef>
          <a:fillRef idx="0">
            <a:schemeClr val="dk1"/>
          </a:fillRef>
          <a:effectRef idx="0">
            <a:schemeClr val="dk1"/>
          </a:effectRef>
          <a:fontRef idx="minor">
            <a:schemeClr val="tx1"/>
          </a:fontRef>
        </p:style>
      </p:cxnSp>
      <p:cxnSp>
        <p:nvCxnSpPr>
          <p:cNvPr id="46" name="直線コネクタ 45"/>
          <p:cNvCxnSpPr/>
          <p:nvPr/>
        </p:nvCxnSpPr>
        <p:spPr>
          <a:xfrm flipV="1">
            <a:off x="6791858" y="4373396"/>
            <a:ext cx="1386280" cy="1130"/>
          </a:xfrm>
          <a:prstGeom prst="line">
            <a:avLst/>
          </a:prstGeom>
        </p:spPr>
        <p:style>
          <a:lnRef idx="1">
            <a:schemeClr val="dk1"/>
          </a:lnRef>
          <a:fillRef idx="0">
            <a:schemeClr val="dk1"/>
          </a:fillRef>
          <a:effectRef idx="0">
            <a:schemeClr val="dk1"/>
          </a:effectRef>
          <a:fontRef idx="minor">
            <a:schemeClr val="tx1"/>
          </a:fontRef>
        </p:style>
      </p:cxnSp>
      <p:cxnSp>
        <p:nvCxnSpPr>
          <p:cNvPr id="47" name="直線コネクタ 46"/>
          <p:cNvCxnSpPr/>
          <p:nvPr/>
        </p:nvCxnSpPr>
        <p:spPr>
          <a:xfrm flipV="1">
            <a:off x="6799758" y="4572884"/>
            <a:ext cx="1386280" cy="1130"/>
          </a:xfrm>
          <a:prstGeom prst="line">
            <a:avLst/>
          </a:prstGeom>
        </p:spPr>
        <p:style>
          <a:lnRef idx="1">
            <a:schemeClr val="dk1"/>
          </a:lnRef>
          <a:fillRef idx="0">
            <a:schemeClr val="dk1"/>
          </a:fillRef>
          <a:effectRef idx="0">
            <a:schemeClr val="dk1"/>
          </a:effectRef>
          <a:fontRef idx="minor">
            <a:schemeClr val="tx1"/>
          </a:fontRef>
        </p:style>
      </p:cxnSp>
      <p:cxnSp>
        <p:nvCxnSpPr>
          <p:cNvPr id="48" name="直線コネクタ 47"/>
          <p:cNvCxnSpPr/>
          <p:nvPr/>
        </p:nvCxnSpPr>
        <p:spPr>
          <a:xfrm flipV="1">
            <a:off x="6799758" y="4776314"/>
            <a:ext cx="1386280" cy="1130"/>
          </a:xfrm>
          <a:prstGeom prst="line">
            <a:avLst/>
          </a:prstGeom>
        </p:spPr>
        <p:style>
          <a:lnRef idx="1">
            <a:schemeClr val="dk1"/>
          </a:lnRef>
          <a:fillRef idx="0">
            <a:schemeClr val="dk1"/>
          </a:fillRef>
          <a:effectRef idx="0">
            <a:schemeClr val="dk1"/>
          </a:effectRef>
          <a:fontRef idx="minor">
            <a:schemeClr val="tx1"/>
          </a:fontRef>
        </p:style>
      </p:cxnSp>
      <p:sp>
        <p:nvSpPr>
          <p:cNvPr id="49" name="角丸四角形 48"/>
          <p:cNvSpPr/>
          <p:nvPr/>
        </p:nvSpPr>
        <p:spPr>
          <a:xfrm>
            <a:off x="6685178" y="3380780"/>
            <a:ext cx="1615440" cy="51046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rPr>
              <a:t>新規関数</a:t>
            </a:r>
            <a:endParaRPr kumimoji="1" lang="ja-JP" altLang="en-US" b="1" dirty="0">
              <a:solidFill>
                <a:schemeClr val="tx1"/>
              </a:solidFill>
            </a:endParaRPr>
          </a:p>
        </p:txBody>
      </p:sp>
      <p:sp>
        <p:nvSpPr>
          <p:cNvPr id="50" name="テキスト ボックス 49"/>
          <p:cNvSpPr txBox="1"/>
          <p:nvPr/>
        </p:nvSpPr>
        <p:spPr>
          <a:xfrm>
            <a:off x="6732677" y="2690086"/>
            <a:ext cx="1535998" cy="369332"/>
          </a:xfrm>
          <a:prstGeom prst="rect">
            <a:avLst/>
          </a:prstGeom>
          <a:noFill/>
        </p:spPr>
        <p:txBody>
          <a:bodyPr wrap="none" rtlCol="0">
            <a:spAutoFit/>
          </a:bodyPr>
          <a:lstStyle/>
          <a:p>
            <a:r>
              <a:rPr kumimoji="1" lang="ja-JP" altLang="en-US" dirty="0" smtClean="0"/>
              <a:t>ソースコード</a:t>
            </a:r>
            <a:r>
              <a:rPr lang="en-US" altLang="ja-JP" dirty="0" smtClean="0"/>
              <a:t>C</a:t>
            </a:r>
            <a:endParaRPr kumimoji="1" lang="ja-JP" altLang="en-US" dirty="0"/>
          </a:p>
        </p:txBody>
      </p:sp>
      <p:sp>
        <p:nvSpPr>
          <p:cNvPr id="6" name="円/楕円 5"/>
          <p:cNvSpPr/>
          <p:nvPr/>
        </p:nvSpPr>
        <p:spPr>
          <a:xfrm>
            <a:off x="4911919" y="3066173"/>
            <a:ext cx="1480875" cy="100069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b="1" dirty="0" smtClean="0"/>
              <a:t>コード</a:t>
            </a:r>
            <a:endParaRPr kumimoji="1" lang="en-US" altLang="ja-JP" b="1" dirty="0" smtClean="0"/>
          </a:p>
          <a:p>
            <a:pPr algn="ctr"/>
            <a:r>
              <a:rPr kumimoji="1" lang="ja-JP" altLang="en-US" b="1" dirty="0" smtClean="0"/>
              <a:t>クローンの集約</a:t>
            </a:r>
            <a:endParaRPr kumimoji="1" lang="ja-JP" altLang="en-US" b="1" dirty="0"/>
          </a:p>
        </p:txBody>
      </p:sp>
      <p:cxnSp>
        <p:nvCxnSpPr>
          <p:cNvPr id="9" name="直線矢印コネクタ 8"/>
          <p:cNvCxnSpPr>
            <a:stCxn id="29" idx="3"/>
            <a:endCxn id="6" idx="2"/>
          </p:cNvCxnSpPr>
          <p:nvPr/>
        </p:nvCxnSpPr>
        <p:spPr>
          <a:xfrm flipV="1">
            <a:off x="2552825" y="3566522"/>
            <a:ext cx="2359094" cy="245117"/>
          </a:xfrm>
          <a:prstGeom prst="straightConnector1">
            <a:avLst/>
          </a:prstGeom>
          <a:ln w="28575">
            <a:prstDash val="sysDash"/>
            <a:tailEnd type="triangle"/>
          </a:ln>
        </p:spPr>
        <p:style>
          <a:lnRef idx="1">
            <a:schemeClr val="dk1"/>
          </a:lnRef>
          <a:fillRef idx="0">
            <a:schemeClr val="dk1"/>
          </a:fillRef>
          <a:effectRef idx="0">
            <a:schemeClr val="dk1"/>
          </a:effectRef>
          <a:fontRef idx="minor">
            <a:schemeClr val="tx1"/>
          </a:fontRef>
        </p:style>
      </p:cxnSp>
      <p:cxnSp>
        <p:nvCxnSpPr>
          <p:cNvPr id="52" name="直線矢印コネクタ 51"/>
          <p:cNvCxnSpPr>
            <a:stCxn id="32" idx="3"/>
            <a:endCxn id="6" idx="2"/>
          </p:cNvCxnSpPr>
          <p:nvPr/>
        </p:nvCxnSpPr>
        <p:spPr>
          <a:xfrm flipV="1">
            <a:off x="4659046" y="3566522"/>
            <a:ext cx="252873" cy="784545"/>
          </a:xfrm>
          <a:prstGeom prst="straightConnector1">
            <a:avLst/>
          </a:prstGeom>
          <a:ln w="28575">
            <a:prstDash val="sysDash"/>
            <a:tailEnd type="triangle"/>
          </a:ln>
        </p:spPr>
        <p:style>
          <a:lnRef idx="1">
            <a:schemeClr val="dk1"/>
          </a:lnRef>
          <a:fillRef idx="0">
            <a:schemeClr val="dk1"/>
          </a:fillRef>
          <a:effectRef idx="0">
            <a:schemeClr val="dk1"/>
          </a:effectRef>
          <a:fontRef idx="minor">
            <a:schemeClr val="tx1"/>
          </a:fontRef>
        </p:style>
      </p:cxnSp>
      <p:cxnSp>
        <p:nvCxnSpPr>
          <p:cNvPr id="57" name="直線矢印コネクタ 56"/>
          <p:cNvCxnSpPr>
            <a:stCxn id="6" idx="6"/>
            <a:endCxn id="49" idx="1"/>
          </p:cNvCxnSpPr>
          <p:nvPr/>
        </p:nvCxnSpPr>
        <p:spPr>
          <a:xfrm>
            <a:off x="6392794" y="3566522"/>
            <a:ext cx="292384" cy="69491"/>
          </a:xfrm>
          <a:prstGeom prst="straightConnector1">
            <a:avLst/>
          </a:prstGeom>
          <a:ln w="28575">
            <a:prstDash val="sysDash"/>
            <a:tailEnd type="triangle"/>
          </a:ln>
        </p:spPr>
        <p:style>
          <a:lnRef idx="1">
            <a:schemeClr val="dk1"/>
          </a:lnRef>
          <a:fillRef idx="0">
            <a:schemeClr val="dk1"/>
          </a:fillRef>
          <a:effectRef idx="0">
            <a:schemeClr val="dk1"/>
          </a:effectRef>
          <a:fontRef idx="minor">
            <a:schemeClr val="tx1"/>
          </a:fontRef>
        </p:style>
      </p:cxnSp>
      <p:sp>
        <p:nvSpPr>
          <p:cNvPr id="75" name="コンテンツ プレースホルダー 2"/>
          <p:cNvSpPr txBox="1">
            <a:spLocks/>
          </p:cNvSpPr>
          <p:nvPr/>
        </p:nvSpPr>
        <p:spPr bwMode="auto">
          <a:xfrm>
            <a:off x="1395165" y="5468198"/>
            <a:ext cx="6342558" cy="65182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pPr>
              <a:buFont typeface="Wingdings" panose="05000000000000000000" pitchFamily="2" charset="2"/>
              <a:buChar char="Ø"/>
            </a:pPr>
            <a:r>
              <a:rPr lang="ja-JP" altLang="en-US" kern="0" dirty="0" smtClean="0">
                <a:solidFill>
                  <a:srgbClr val="CC3300"/>
                </a:solidFill>
              </a:rPr>
              <a:t>集約により開発・保守コストを削減</a:t>
            </a:r>
            <a:endParaRPr lang="en-US" altLang="ja-JP" kern="0" dirty="0" smtClean="0">
              <a:solidFill>
                <a:srgbClr val="CC3300"/>
              </a:solidFill>
            </a:endParaRPr>
          </a:p>
          <a:p>
            <a:pPr marL="0" indent="0">
              <a:buFontTx/>
              <a:buNone/>
            </a:pPr>
            <a:endParaRPr lang="en-US" altLang="ja-JP" kern="0" dirty="0" smtClean="0"/>
          </a:p>
        </p:txBody>
      </p:sp>
      <p:sp>
        <p:nvSpPr>
          <p:cNvPr id="53" name="角丸四角形 52"/>
          <p:cNvSpPr/>
          <p:nvPr/>
        </p:nvSpPr>
        <p:spPr>
          <a:xfrm>
            <a:off x="1694783" y="4753859"/>
            <a:ext cx="1054671" cy="515620"/>
          </a:xfrm>
          <a:prstGeom prst="roundRect">
            <a:avLst/>
          </a:prstGeom>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b="1" dirty="0" smtClean="0"/>
              <a:t>クローンペア</a:t>
            </a:r>
            <a:endParaRPr kumimoji="1" lang="ja-JP" altLang="en-US" b="1" dirty="0"/>
          </a:p>
        </p:txBody>
      </p:sp>
      <p:cxnSp>
        <p:nvCxnSpPr>
          <p:cNvPr id="10" name="直線矢印コネクタ 9"/>
          <p:cNvCxnSpPr>
            <a:stCxn id="53" idx="0"/>
            <a:endCxn id="29" idx="2"/>
          </p:cNvCxnSpPr>
          <p:nvPr/>
        </p:nvCxnSpPr>
        <p:spPr>
          <a:xfrm flipH="1" flipV="1">
            <a:off x="1745105" y="4066871"/>
            <a:ext cx="477014" cy="686988"/>
          </a:xfrm>
          <a:prstGeom prst="straightConnector1">
            <a:avLst/>
          </a:prstGeom>
          <a:ln>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a:stCxn id="53" idx="0"/>
            <a:endCxn id="32" idx="1"/>
          </p:cNvCxnSpPr>
          <p:nvPr/>
        </p:nvCxnSpPr>
        <p:spPr>
          <a:xfrm flipV="1">
            <a:off x="2222119" y="4351067"/>
            <a:ext cx="821487" cy="402792"/>
          </a:xfrm>
          <a:prstGeom prst="straightConnector1">
            <a:avLst/>
          </a:prstGeom>
          <a:ln>
            <a:solidFill>
              <a:srgbClr val="92D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9468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10" presetClass="entr" presetSubtype="0" fill="hold"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par>
                                <p:cTn id="11" presetID="10" presetClass="entr" presetSubtype="0" fill="hold"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500"/>
                                        <p:tgtEl>
                                          <p:spTgt spid="40"/>
                                        </p:tgtEl>
                                      </p:cBhvr>
                                    </p:animEffect>
                                  </p:childTnLst>
                                </p:cTn>
                              </p:par>
                              <p:par>
                                <p:cTn id="14" presetID="10"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500"/>
                                        <p:tgtEl>
                                          <p:spTgt spid="42"/>
                                        </p:tgtEl>
                                      </p:cBhvr>
                                    </p:animEffect>
                                  </p:childTnLst>
                                </p:cTn>
                              </p:par>
                              <p:par>
                                <p:cTn id="17" presetID="10" presetClass="entr" presetSubtype="0" fill="hold" nodeType="with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fade">
                                      <p:cBhvr>
                                        <p:cTn id="19" dur="500"/>
                                        <p:tgtEl>
                                          <p:spTgt spid="44"/>
                                        </p:tgtEl>
                                      </p:cBhvr>
                                    </p:animEffect>
                                  </p:childTnLst>
                                </p:cTn>
                              </p:par>
                              <p:par>
                                <p:cTn id="20" presetID="10" presetClass="entr" presetSubtype="0" fill="hold" nodeType="with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fade">
                                      <p:cBhvr>
                                        <p:cTn id="22" dur="500"/>
                                        <p:tgtEl>
                                          <p:spTgt spid="45"/>
                                        </p:tgtEl>
                                      </p:cBhvr>
                                    </p:animEffect>
                                  </p:childTnLst>
                                </p:cTn>
                              </p:par>
                              <p:par>
                                <p:cTn id="23" presetID="10" presetClass="entr" presetSubtype="0"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fade">
                                      <p:cBhvr>
                                        <p:cTn id="25" dur="500"/>
                                        <p:tgtEl>
                                          <p:spTgt spid="46"/>
                                        </p:tgtEl>
                                      </p:cBhvr>
                                    </p:animEffect>
                                  </p:childTnLst>
                                </p:cTn>
                              </p:par>
                              <p:par>
                                <p:cTn id="26" presetID="10" presetClass="entr" presetSubtype="0" fill="hold" nodeType="with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fade">
                                      <p:cBhvr>
                                        <p:cTn id="28" dur="500"/>
                                        <p:tgtEl>
                                          <p:spTgt spid="47"/>
                                        </p:tgtEl>
                                      </p:cBhvr>
                                    </p:animEffect>
                                  </p:childTnLst>
                                </p:cTn>
                              </p:par>
                              <p:par>
                                <p:cTn id="29" presetID="10" presetClass="entr" presetSubtype="0" fill="hold" nodeType="with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fade">
                                      <p:cBhvr>
                                        <p:cTn id="31" dur="500"/>
                                        <p:tgtEl>
                                          <p:spTgt spid="4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500"/>
                                        <p:tgtEl>
                                          <p:spTgt spid="4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fade">
                                      <p:cBhvr>
                                        <p:cTn id="37" dur="500"/>
                                        <p:tgtEl>
                                          <p:spTgt spid="5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cTn>
                              </p:par>
                              <p:par>
                                <p:cTn id="41" presetID="10" presetClass="entr" presetSubtype="0" fill="hold" nodeType="with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fade">
                                      <p:cBhvr>
                                        <p:cTn id="43" dur="500"/>
                                        <p:tgtEl>
                                          <p:spTgt spid="57"/>
                                        </p:tgtEl>
                                      </p:cBhvr>
                                    </p:animEffect>
                                  </p:childTnLst>
                                </p:cTn>
                              </p:par>
                              <p:par>
                                <p:cTn id="44" presetID="10" presetClass="entr" presetSubtype="0" fill="hold" nodeType="with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500"/>
                                        <p:tgtEl>
                                          <p:spTgt spid="52"/>
                                        </p:tgtEl>
                                      </p:cBhvr>
                                    </p:animEffect>
                                  </p:childTnLst>
                                </p:cTn>
                              </p:par>
                              <p:par>
                                <p:cTn id="47" presetID="10" presetClass="entr" presetSubtype="0" fill="hold" nodeType="with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500"/>
                                        <p:tgtEl>
                                          <p:spTgt spid="9"/>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75"/>
                                        </p:tgtEl>
                                        <p:attrNameLst>
                                          <p:attrName>style.visibility</p:attrName>
                                        </p:attrNameLst>
                                      </p:cBhvr>
                                      <p:to>
                                        <p:strVal val="visible"/>
                                      </p:to>
                                    </p:set>
                                    <p:animEffect transition="in" filter="fade">
                                      <p:cBhvr>
                                        <p:cTn id="54"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49" grpId="0" animBg="1"/>
      <p:bldP spid="50" grpId="0"/>
      <p:bldP spid="6" grpId="0" animBg="1"/>
      <p:bldP spid="7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先行研究：</a:t>
            </a:r>
            <a:r>
              <a:rPr kumimoji="1" lang="en-US" altLang="ja-JP" dirty="0" smtClean="0"/>
              <a:t>Clone </a:t>
            </a:r>
            <a:r>
              <a:rPr kumimoji="1" lang="en-US" altLang="ja-JP" dirty="0" err="1" smtClean="0"/>
              <a:t>Notifier</a:t>
            </a:r>
            <a:r>
              <a:rPr kumimoji="1" lang="en-US" altLang="ja-JP" dirty="0" smtClean="0"/>
              <a:t>[1]</a:t>
            </a:r>
            <a:endParaRPr kumimoji="1" lang="ja-JP" altLang="en-US" dirty="0"/>
          </a:p>
        </p:txBody>
      </p:sp>
      <p:sp>
        <p:nvSpPr>
          <p:cNvPr id="3" name="コンテンツ プレースホルダー 2"/>
          <p:cNvSpPr>
            <a:spLocks noGrp="1"/>
          </p:cNvSpPr>
          <p:nvPr>
            <p:ph idx="1"/>
          </p:nvPr>
        </p:nvSpPr>
        <p:spPr>
          <a:xfrm>
            <a:off x="457200" y="1600201"/>
            <a:ext cx="8229600" cy="574039"/>
          </a:xfrm>
        </p:spPr>
        <p:txBody>
          <a:bodyPr/>
          <a:lstStyle/>
          <a:p>
            <a:pPr marL="0" indent="0">
              <a:buNone/>
            </a:pPr>
            <a:r>
              <a:rPr lang="ja-JP" altLang="en-US" dirty="0" smtClean="0"/>
              <a:t>　コードクローン変更管理システム</a:t>
            </a:r>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5</a:t>
            </a:fld>
            <a:endParaRPr lang="en-US" altLang="ja-JP"/>
          </a:p>
        </p:txBody>
      </p:sp>
      <p:sp>
        <p:nvSpPr>
          <p:cNvPr id="5" name="テキスト ボックス 4"/>
          <p:cNvSpPr txBox="1"/>
          <p:nvPr/>
        </p:nvSpPr>
        <p:spPr>
          <a:xfrm>
            <a:off x="1398994" y="5993851"/>
            <a:ext cx="7035661" cy="490783"/>
          </a:xfrm>
          <a:prstGeom prst="rect">
            <a:avLst/>
          </a:prstGeom>
          <a:solidFill>
            <a:srgbClr val="FFFFCC"/>
          </a:solidFill>
          <a:ln w="12700"/>
        </p:spPr>
        <p:style>
          <a:lnRef idx="2">
            <a:schemeClr val="dk1"/>
          </a:lnRef>
          <a:fillRef idx="1">
            <a:schemeClr val="lt1"/>
          </a:fillRef>
          <a:effectRef idx="0">
            <a:schemeClr val="dk1"/>
          </a:effectRef>
          <a:fontRef idx="minor">
            <a:schemeClr val="dk1"/>
          </a:fontRef>
        </p:style>
        <p:txBody>
          <a:bodyPr wrap="square" rtlCol="0">
            <a:noAutofit/>
          </a:bodyPr>
          <a:lstStyle/>
          <a:p>
            <a:r>
              <a:rPr lang="en-US" altLang="ja-JP" sz="1400" dirty="0" smtClean="0"/>
              <a:t>[1]</a:t>
            </a:r>
            <a:r>
              <a:rPr lang="ja-JP" altLang="en-US" sz="1400" dirty="0" smtClean="0"/>
              <a:t>山中 </a:t>
            </a:r>
            <a:r>
              <a:rPr lang="ja-JP" altLang="en-US" sz="1400" dirty="0"/>
              <a:t>裕樹</a:t>
            </a:r>
            <a:r>
              <a:rPr lang="en-US" altLang="ja-JP" sz="1400" dirty="0"/>
              <a:t>, </a:t>
            </a:r>
            <a:r>
              <a:rPr lang="ja-JP" altLang="en-US" sz="1400" dirty="0"/>
              <a:t>崔 恩瀞</a:t>
            </a:r>
            <a:r>
              <a:rPr lang="en-US" altLang="ja-JP" sz="1400" dirty="0"/>
              <a:t>, </a:t>
            </a:r>
            <a:r>
              <a:rPr lang="ja-JP" altLang="en-US" sz="1400" dirty="0"/>
              <a:t>吉田 則裕</a:t>
            </a:r>
            <a:r>
              <a:rPr lang="en-US" altLang="ja-JP" sz="1400" dirty="0"/>
              <a:t>, </a:t>
            </a:r>
            <a:r>
              <a:rPr lang="ja-JP" altLang="en-US" sz="1400" dirty="0"/>
              <a:t>井上 克郎</a:t>
            </a:r>
            <a:r>
              <a:rPr lang="en-US" altLang="ja-JP" sz="1400" dirty="0"/>
              <a:t>, </a:t>
            </a:r>
            <a:r>
              <a:rPr lang="ja-JP" altLang="en-US" sz="1400" dirty="0"/>
              <a:t>佐野 建樹</a:t>
            </a:r>
            <a:r>
              <a:rPr lang="en-US" altLang="ja-JP" sz="1400" dirty="0"/>
              <a:t>: </a:t>
            </a:r>
            <a:r>
              <a:rPr lang="en-US" altLang="ja-JP" sz="1400" b="1" dirty="0"/>
              <a:t>"</a:t>
            </a:r>
            <a:r>
              <a:rPr lang="ja-JP" altLang="en-US" sz="1400" b="1" dirty="0"/>
              <a:t>コードクローン変更管理システムの開発と実プロジェクトへの適用</a:t>
            </a:r>
            <a:r>
              <a:rPr lang="en-US" altLang="ja-JP" sz="1400" b="1" dirty="0"/>
              <a:t>"</a:t>
            </a:r>
            <a:r>
              <a:rPr lang="en-US" altLang="ja-JP" sz="1400" dirty="0"/>
              <a:t>, </a:t>
            </a:r>
            <a:r>
              <a:rPr lang="ja-JP" altLang="en-US" sz="1400" dirty="0"/>
              <a:t>情報処理学会論文誌</a:t>
            </a:r>
            <a:r>
              <a:rPr lang="en-US" altLang="ja-JP" sz="1400" dirty="0"/>
              <a:t>, Vol.54, No.2, pp.883-893, </a:t>
            </a:r>
            <a:r>
              <a:rPr lang="en-US" altLang="ja-JP" sz="1400" dirty="0" smtClean="0"/>
              <a:t>2013</a:t>
            </a:r>
            <a:endParaRPr kumimoji="1" lang="ja-JP" altLang="en-US" sz="1400" dirty="0"/>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7904" y="4456939"/>
            <a:ext cx="531534" cy="531534"/>
          </a:xfrm>
          <a:prstGeom prst="rect">
            <a:avLst/>
          </a:prstGeom>
        </p:spPr>
      </p:pic>
      <p:pic>
        <p:nvPicPr>
          <p:cNvPr id="7" name="図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2349" y="4701534"/>
            <a:ext cx="533291" cy="533291"/>
          </a:xfrm>
          <a:prstGeom prst="rect">
            <a:avLst/>
          </a:prstGeom>
        </p:spPr>
      </p:pic>
      <p:sp>
        <p:nvSpPr>
          <p:cNvPr id="8" name="テキスト ボックス 7"/>
          <p:cNvSpPr txBox="1"/>
          <p:nvPr/>
        </p:nvSpPr>
        <p:spPr>
          <a:xfrm>
            <a:off x="1225812" y="5283956"/>
            <a:ext cx="881973" cy="369332"/>
          </a:xfrm>
          <a:prstGeom prst="rect">
            <a:avLst/>
          </a:prstGeom>
          <a:noFill/>
        </p:spPr>
        <p:txBody>
          <a:bodyPr wrap="none" rtlCol="0">
            <a:spAutoFit/>
          </a:bodyPr>
          <a:lstStyle/>
          <a:p>
            <a:r>
              <a:rPr kumimoji="1" lang="ja-JP" altLang="en-US" b="1" dirty="0" smtClean="0"/>
              <a:t>開発者</a:t>
            </a:r>
            <a:endParaRPr kumimoji="1" lang="ja-JP" altLang="en-US" b="1" dirty="0"/>
          </a:p>
        </p:txBody>
      </p:sp>
      <p:sp>
        <p:nvSpPr>
          <p:cNvPr id="9" name="フローチャート: 磁気ディスク 8"/>
          <p:cNvSpPr/>
          <p:nvPr/>
        </p:nvSpPr>
        <p:spPr>
          <a:xfrm>
            <a:off x="3873048" y="2444321"/>
            <a:ext cx="1377245" cy="1253067"/>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84326" y="4346263"/>
            <a:ext cx="1108978" cy="1108978"/>
          </a:xfrm>
          <a:prstGeom prst="rect">
            <a:avLst/>
          </a:prstGeom>
        </p:spPr>
      </p:pic>
      <p:sp>
        <p:nvSpPr>
          <p:cNvPr id="11" name="テキスト ボックス 10"/>
          <p:cNvSpPr txBox="1"/>
          <p:nvPr/>
        </p:nvSpPr>
        <p:spPr>
          <a:xfrm>
            <a:off x="6502688" y="5298370"/>
            <a:ext cx="1697901" cy="369332"/>
          </a:xfrm>
          <a:prstGeom prst="rect">
            <a:avLst/>
          </a:prstGeom>
          <a:noFill/>
        </p:spPr>
        <p:txBody>
          <a:bodyPr wrap="none" rtlCol="0">
            <a:spAutoFit/>
          </a:bodyPr>
          <a:lstStyle/>
          <a:p>
            <a:r>
              <a:rPr lang="en-US" altLang="ja-JP" b="1" dirty="0" smtClean="0"/>
              <a:t>Clone </a:t>
            </a:r>
            <a:r>
              <a:rPr lang="en-US" altLang="ja-JP" b="1" dirty="0" err="1"/>
              <a:t>N</a:t>
            </a:r>
            <a:r>
              <a:rPr lang="en-US" altLang="ja-JP" b="1" dirty="0" err="1" smtClean="0"/>
              <a:t>otifier</a:t>
            </a:r>
            <a:endParaRPr kumimoji="1" lang="ja-JP" altLang="en-US" b="1" dirty="0"/>
          </a:p>
        </p:txBody>
      </p:sp>
      <p:sp>
        <p:nvSpPr>
          <p:cNvPr id="12" name="テキスト ボックス 11"/>
          <p:cNvSpPr txBox="1"/>
          <p:nvPr/>
        </p:nvSpPr>
        <p:spPr>
          <a:xfrm>
            <a:off x="3307160" y="3739676"/>
            <a:ext cx="2509020" cy="369332"/>
          </a:xfrm>
          <a:prstGeom prst="rect">
            <a:avLst/>
          </a:prstGeom>
          <a:noFill/>
        </p:spPr>
        <p:txBody>
          <a:bodyPr wrap="none" rtlCol="0">
            <a:spAutoFit/>
          </a:bodyPr>
          <a:lstStyle/>
          <a:p>
            <a:r>
              <a:rPr lang="ja-JP" altLang="en-US" b="1" dirty="0"/>
              <a:t>バージョン</a:t>
            </a:r>
            <a:r>
              <a:rPr lang="ja-JP" altLang="en-US" b="1" dirty="0" smtClean="0"/>
              <a:t>管理</a:t>
            </a:r>
            <a:r>
              <a:rPr lang="ja-JP" altLang="en-US" b="1" dirty="0"/>
              <a:t>システム</a:t>
            </a:r>
            <a:endParaRPr kumimoji="1" lang="ja-JP" altLang="en-US" b="1" dirty="0"/>
          </a:p>
        </p:txBody>
      </p:sp>
      <p:sp>
        <p:nvSpPr>
          <p:cNvPr id="13" name="上矢印 12"/>
          <p:cNvSpPr/>
          <p:nvPr/>
        </p:nvSpPr>
        <p:spPr>
          <a:xfrm rot="3300000">
            <a:off x="2745721" y="2984932"/>
            <a:ext cx="276113" cy="1783644"/>
          </a:xfrm>
          <a:prstGeom prst="upArrow">
            <a:avLst/>
          </a:prstGeom>
          <a:solidFill>
            <a:schemeClr val="accent6"/>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5" name="上矢印 14"/>
          <p:cNvSpPr/>
          <p:nvPr/>
        </p:nvSpPr>
        <p:spPr>
          <a:xfrm rot="7500000">
            <a:off x="6092262" y="3030570"/>
            <a:ext cx="276113" cy="1783644"/>
          </a:xfrm>
          <a:prstGeom prst="upArrow">
            <a:avLst/>
          </a:prstGeom>
          <a:solidFill>
            <a:schemeClr val="accent6"/>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6" name="上矢印 15"/>
          <p:cNvSpPr/>
          <p:nvPr/>
        </p:nvSpPr>
        <p:spPr>
          <a:xfrm rot="16200000">
            <a:off x="4308211" y="2960167"/>
            <a:ext cx="276113" cy="4394480"/>
          </a:xfrm>
          <a:prstGeom prst="upArrow">
            <a:avLst/>
          </a:prstGeom>
          <a:solidFill>
            <a:schemeClr val="accent6"/>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7" name="テキスト ボックス 16"/>
          <p:cNvSpPr txBox="1"/>
          <p:nvPr/>
        </p:nvSpPr>
        <p:spPr>
          <a:xfrm rot="19512892">
            <a:off x="1825772" y="3315726"/>
            <a:ext cx="1600118" cy="646331"/>
          </a:xfrm>
          <a:prstGeom prst="rect">
            <a:avLst/>
          </a:prstGeom>
          <a:noFill/>
        </p:spPr>
        <p:txBody>
          <a:bodyPr wrap="none" rtlCol="0">
            <a:spAutoFit/>
          </a:bodyPr>
          <a:lstStyle/>
          <a:p>
            <a:pPr algn="ctr"/>
            <a:r>
              <a:rPr kumimoji="1" lang="ja-JP" altLang="en-US" dirty="0" smtClean="0"/>
              <a:t>ソースコードの</a:t>
            </a:r>
            <a:endParaRPr kumimoji="1" lang="en-US" altLang="ja-JP" dirty="0" smtClean="0"/>
          </a:p>
          <a:p>
            <a:pPr algn="ctr"/>
            <a:r>
              <a:rPr kumimoji="1" lang="ja-JP" altLang="en-US" dirty="0" smtClean="0"/>
              <a:t>更新</a:t>
            </a:r>
            <a:r>
              <a:rPr lang="ja-JP" altLang="en-US" dirty="0" smtClean="0"/>
              <a:t>を</a:t>
            </a:r>
            <a:r>
              <a:rPr lang="ja-JP" altLang="en-US" dirty="0"/>
              <a:t>コミット</a:t>
            </a:r>
            <a:endParaRPr kumimoji="1" lang="ja-JP" altLang="en-US" dirty="0"/>
          </a:p>
        </p:txBody>
      </p:sp>
      <p:sp>
        <p:nvSpPr>
          <p:cNvPr id="18" name="テキスト ボックス 17"/>
          <p:cNvSpPr txBox="1"/>
          <p:nvPr/>
        </p:nvSpPr>
        <p:spPr>
          <a:xfrm rot="2081399">
            <a:off x="5385908" y="3505191"/>
            <a:ext cx="2061783" cy="369332"/>
          </a:xfrm>
          <a:prstGeom prst="rect">
            <a:avLst/>
          </a:prstGeom>
          <a:noFill/>
        </p:spPr>
        <p:txBody>
          <a:bodyPr wrap="none" rtlCol="0">
            <a:spAutoFit/>
          </a:bodyPr>
          <a:lstStyle/>
          <a:p>
            <a:r>
              <a:rPr kumimoji="1" lang="ja-JP" altLang="en-US" dirty="0" smtClean="0"/>
              <a:t>ソースコードの取得</a:t>
            </a:r>
            <a:endParaRPr kumimoji="1" lang="ja-JP" altLang="en-US" dirty="0"/>
          </a:p>
        </p:txBody>
      </p:sp>
      <p:sp>
        <p:nvSpPr>
          <p:cNvPr id="19" name="テキスト ボックス 18"/>
          <p:cNvSpPr txBox="1"/>
          <p:nvPr/>
        </p:nvSpPr>
        <p:spPr>
          <a:xfrm>
            <a:off x="2938080" y="5304189"/>
            <a:ext cx="3233578" cy="369332"/>
          </a:xfrm>
          <a:prstGeom prst="rect">
            <a:avLst/>
          </a:prstGeom>
          <a:noFill/>
        </p:spPr>
        <p:txBody>
          <a:bodyPr wrap="none" rtlCol="0">
            <a:spAutoFit/>
          </a:bodyPr>
          <a:lstStyle/>
          <a:p>
            <a:r>
              <a:rPr lang="ja-JP" altLang="en-US" b="1" dirty="0" smtClean="0"/>
              <a:t>コードクローンの変更情報送信</a:t>
            </a:r>
            <a:endParaRPr kumimoji="1" lang="ja-JP" altLang="en-US" b="1" dirty="0"/>
          </a:p>
        </p:txBody>
      </p:sp>
    </p:spTree>
    <p:extLst>
      <p:ext uri="{BB962C8B-B14F-4D97-AF65-F5344CB8AC3E}">
        <p14:creationId xmlns:p14="http://schemas.microsoft.com/office/powerpoint/2010/main" val="28726767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先行研究</a:t>
            </a:r>
            <a:r>
              <a:rPr lang="ja-JP" altLang="en-US" dirty="0" smtClean="0"/>
              <a:t>：</a:t>
            </a:r>
            <a:r>
              <a:rPr lang="en-US" altLang="ja-JP" dirty="0" smtClean="0"/>
              <a:t>Clone </a:t>
            </a:r>
            <a:r>
              <a:rPr lang="en-US" altLang="ja-JP" dirty="0" err="1" smtClean="0"/>
              <a:t>Notifier</a:t>
            </a:r>
            <a:r>
              <a:rPr lang="en-US" altLang="ja-JP" dirty="0" smtClean="0"/>
              <a:t>[1]</a:t>
            </a:r>
            <a:endParaRPr kumimoji="1" lang="ja-JP" altLang="en-US" dirty="0"/>
          </a:p>
        </p:txBody>
      </p:sp>
      <p:sp>
        <p:nvSpPr>
          <p:cNvPr id="3" name="コンテンツ プレースホルダー 2"/>
          <p:cNvSpPr>
            <a:spLocks noGrp="1"/>
          </p:cNvSpPr>
          <p:nvPr>
            <p:ph idx="1"/>
          </p:nvPr>
        </p:nvSpPr>
        <p:spPr>
          <a:xfrm>
            <a:off x="457199" y="1600200"/>
            <a:ext cx="8466881" cy="4525963"/>
          </a:xfrm>
        </p:spPr>
        <p:txBody>
          <a:bodyPr/>
          <a:lstStyle/>
          <a:p>
            <a:r>
              <a:rPr kumimoji="1" lang="ja-JP" altLang="en-US" sz="2800" dirty="0" smtClean="0"/>
              <a:t>企業のソフトウェア開発に適用実験を行った．</a:t>
            </a:r>
            <a:endParaRPr kumimoji="1" lang="en-US" altLang="ja-JP" sz="2800" dirty="0" smtClean="0"/>
          </a:p>
          <a:p>
            <a:pPr lvl="1"/>
            <a:r>
              <a:rPr lang="en-US" altLang="ja-JP" dirty="0" smtClean="0"/>
              <a:t>Java</a:t>
            </a:r>
            <a:r>
              <a:rPr lang="ja-JP" altLang="en-US" dirty="0" err="1" smtClean="0"/>
              <a:t>，</a:t>
            </a:r>
            <a:r>
              <a:rPr lang="en-US" altLang="ja-JP" dirty="0" smtClean="0"/>
              <a:t>350</a:t>
            </a:r>
            <a:r>
              <a:rPr lang="ja-JP" altLang="en-US" dirty="0" smtClean="0"/>
              <a:t>ファイル，約</a:t>
            </a:r>
            <a:r>
              <a:rPr lang="en-US" altLang="ja-JP" dirty="0" smtClean="0"/>
              <a:t>12</a:t>
            </a:r>
            <a:r>
              <a:rPr lang="ja-JP" altLang="en-US" dirty="0" smtClean="0"/>
              <a:t>万行</a:t>
            </a:r>
            <a:endParaRPr lang="en-US" altLang="ja-JP" dirty="0"/>
          </a:p>
          <a:p>
            <a:pPr lvl="1"/>
            <a:r>
              <a:rPr kumimoji="1" lang="en-US" altLang="ja-JP" sz="2400" dirty="0" smtClean="0"/>
              <a:t>40</a:t>
            </a:r>
            <a:r>
              <a:rPr kumimoji="1" lang="ja-JP" altLang="en-US" sz="2400" dirty="0" smtClean="0"/>
              <a:t>日間，</a:t>
            </a:r>
            <a:r>
              <a:rPr lang="en-US" altLang="ja-JP" sz="2400" dirty="0"/>
              <a:t>C</a:t>
            </a:r>
            <a:r>
              <a:rPr lang="en-US" altLang="ja-JP" sz="2400" dirty="0" smtClean="0"/>
              <a:t>lone </a:t>
            </a:r>
            <a:r>
              <a:rPr lang="en-US" altLang="ja-JP" sz="2400" dirty="0" err="1"/>
              <a:t>N</a:t>
            </a:r>
            <a:r>
              <a:rPr lang="en-US" altLang="ja-JP" sz="2400" dirty="0" err="1" smtClean="0"/>
              <a:t>otifier</a:t>
            </a:r>
            <a:r>
              <a:rPr lang="ja-JP" altLang="en-US" sz="2400" dirty="0" smtClean="0"/>
              <a:t>の結果を</a:t>
            </a:r>
            <a:r>
              <a:rPr lang="en-US" altLang="ja-JP" sz="2400" dirty="0"/>
              <a:t>1</a:t>
            </a:r>
            <a:r>
              <a:rPr lang="ja-JP" altLang="en-US" sz="2400" dirty="0"/>
              <a:t>日</a:t>
            </a:r>
            <a:r>
              <a:rPr lang="en-US" altLang="ja-JP" sz="2400" dirty="0"/>
              <a:t>1</a:t>
            </a:r>
            <a:r>
              <a:rPr lang="ja-JP" altLang="en-US" sz="2400" dirty="0"/>
              <a:t>回</a:t>
            </a:r>
            <a:r>
              <a:rPr lang="ja-JP" altLang="en-US" sz="2400" dirty="0" smtClean="0"/>
              <a:t>開発者に通知した．</a:t>
            </a:r>
            <a:r>
              <a:rPr lang="ja-JP" altLang="en-US" sz="2800" dirty="0" smtClean="0">
                <a:solidFill>
                  <a:srgbClr val="FF0000"/>
                </a:solidFill>
              </a:rPr>
              <a:t>結果，</a:t>
            </a:r>
            <a:r>
              <a:rPr lang="en-US" altLang="ja-JP" sz="2800" dirty="0" smtClean="0">
                <a:solidFill>
                  <a:srgbClr val="FF0000"/>
                </a:solidFill>
              </a:rPr>
              <a:t>10</a:t>
            </a:r>
            <a:r>
              <a:rPr lang="ja-JP" altLang="en-US" sz="2800" dirty="0" smtClean="0">
                <a:solidFill>
                  <a:srgbClr val="FF0000"/>
                </a:solidFill>
              </a:rPr>
              <a:t>個のコード</a:t>
            </a:r>
            <a:r>
              <a:rPr lang="ja-JP" altLang="en-US" sz="2800" dirty="0">
                <a:solidFill>
                  <a:srgbClr val="FF0000"/>
                </a:solidFill>
              </a:rPr>
              <a:t>クローン</a:t>
            </a:r>
            <a:r>
              <a:rPr lang="ja-JP" altLang="en-US" sz="2800" dirty="0" smtClean="0">
                <a:solidFill>
                  <a:srgbClr val="FF0000"/>
                </a:solidFill>
              </a:rPr>
              <a:t>の集約を支援した．</a:t>
            </a:r>
            <a:endParaRPr lang="en-US" altLang="ja-JP" sz="2800" dirty="0" smtClean="0">
              <a:solidFill>
                <a:srgbClr val="FF0000"/>
              </a:solidFill>
            </a:endParaRPr>
          </a:p>
          <a:p>
            <a:pPr lvl="1"/>
            <a:r>
              <a:rPr lang="ja-JP" altLang="en-US" sz="2400" dirty="0" smtClean="0"/>
              <a:t>いずれのコード</a:t>
            </a:r>
            <a:r>
              <a:rPr lang="ja-JP" altLang="en-US" sz="2400" dirty="0"/>
              <a:t>クローン</a:t>
            </a:r>
            <a:r>
              <a:rPr lang="ja-JP" altLang="en-US" sz="2400" dirty="0" smtClean="0"/>
              <a:t>についても，開発者は</a:t>
            </a:r>
            <a:endParaRPr lang="en-US" altLang="ja-JP" sz="2400" dirty="0" smtClean="0"/>
          </a:p>
          <a:p>
            <a:pPr marL="457200" lvl="1" indent="0">
              <a:buNone/>
            </a:pPr>
            <a:r>
              <a:rPr lang="en-US" altLang="ja-JP" sz="2400" dirty="0"/>
              <a:t> </a:t>
            </a:r>
            <a:r>
              <a:rPr lang="en-US" altLang="ja-JP" sz="2400" dirty="0" smtClean="0"/>
              <a:t>  Clone </a:t>
            </a:r>
            <a:r>
              <a:rPr lang="en-US" altLang="ja-JP" sz="2400" dirty="0" err="1"/>
              <a:t>N</a:t>
            </a:r>
            <a:r>
              <a:rPr lang="en-US" altLang="ja-JP" sz="2400" dirty="0" err="1" smtClean="0"/>
              <a:t>otifier</a:t>
            </a:r>
            <a:r>
              <a:rPr lang="ja-JP" altLang="en-US" sz="2400" dirty="0" smtClean="0"/>
              <a:t>の通知無しでは気づかないものであった．</a:t>
            </a:r>
            <a:endParaRPr lang="en-US" altLang="ja-JP" sz="2400" dirty="0" smtClean="0"/>
          </a:p>
          <a:p>
            <a:pPr lvl="1"/>
            <a:endParaRPr lang="en-US" altLang="ja-JP" sz="2400" dirty="0"/>
          </a:p>
          <a:p>
            <a:r>
              <a:rPr lang="ja-JP" altLang="en-US" sz="2800" dirty="0" smtClean="0"/>
              <a:t>しかし，</a:t>
            </a:r>
            <a:r>
              <a:rPr lang="en-US" altLang="ja-JP" sz="2800" dirty="0" smtClean="0"/>
              <a:t>Clone </a:t>
            </a:r>
            <a:r>
              <a:rPr lang="en-US" altLang="ja-JP" sz="2800" dirty="0" err="1"/>
              <a:t>N</a:t>
            </a:r>
            <a:r>
              <a:rPr lang="en-US" altLang="ja-JP" sz="2800" dirty="0" err="1" smtClean="0"/>
              <a:t>otifier</a:t>
            </a:r>
            <a:r>
              <a:rPr lang="ja-JP" altLang="en-US" sz="2800" dirty="0" smtClean="0"/>
              <a:t>は</a:t>
            </a:r>
            <a:r>
              <a:rPr lang="ja-JP" altLang="en-US" sz="2800" dirty="0" smtClean="0">
                <a:solidFill>
                  <a:srgbClr val="FF0000"/>
                </a:solidFill>
              </a:rPr>
              <a:t>コミット間</a:t>
            </a:r>
            <a:r>
              <a:rPr lang="ja-JP" altLang="en-US" sz="2800" dirty="0" smtClean="0"/>
              <a:t>の分析を行う</a:t>
            </a:r>
            <a:r>
              <a:rPr lang="ja-JP" altLang="en-US" sz="2800" dirty="0" smtClean="0">
                <a:solidFill>
                  <a:srgbClr val="FF0000"/>
                </a:solidFill>
              </a:rPr>
              <a:t>．</a:t>
            </a:r>
          </a:p>
          <a:p>
            <a:pPr lvl="1"/>
            <a:r>
              <a:rPr lang="ja-JP" altLang="en-US" sz="2400" dirty="0"/>
              <a:t>コミット</a:t>
            </a:r>
            <a:r>
              <a:rPr lang="ja-JP" altLang="en-US" sz="2400" dirty="0" smtClean="0"/>
              <a:t>されたコードを分析する必要があるため，作業内容に応じて</a:t>
            </a:r>
            <a:r>
              <a:rPr lang="ja-JP" altLang="en-US" sz="2400" dirty="0"/>
              <a:t>適切</a:t>
            </a:r>
            <a:r>
              <a:rPr lang="ja-JP" altLang="en-US" sz="2400" dirty="0" smtClean="0"/>
              <a:t>な</a:t>
            </a:r>
            <a:r>
              <a:rPr lang="ja-JP" altLang="en-US" sz="2400" dirty="0"/>
              <a:t>時期</a:t>
            </a:r>
            <a:r>
              <a:rPr lang="ja-JP" altLang="en-US" sz="2400" dirty="0" smtClean="0"/>
              <a:t>に支援を行うことが難しい．</a:t>
            </a:r>
            <a:endParaRPr kumimoji="1" lang="ja-JP" altLang="en-US" sz="2400" dirty="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6</a:t>
            </a:fld>
            <a:endParaRPr lang="en-US" altLang="ja-JP"/>
          </a:p>
        </p:txBody>
      </p:sp>
    </p:spTree>
    <p:extLst>
      <p:ext uri="{BB962C8B-B14F-4D97-AF65-F5344CB8AC3E}">
        <p14:creationId xmlns:p14="http://schemas.microsoft.com/office/powerpoint/2010/main" val="6820663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先行研究</a:t>
            </a:r>
            <a:r>
              <a:rPr lang="ja-JP" altLang="en-US" dirty="0"/>
              <a:t>：</a:t>
            </a:r>
            <a:r>
              <a:rPr lang="en-US" altLang="ja-JP" dirty="0"/>
              <a:t>Clone </a:t>
            </a:r>
            <a:r>
              <a:rPr lang="en-US" altLang="ja-JP" dirty="0" err="1"/>
              <a:t>Notifier</a:t>
            </a:r>
            <a:r>
              <a:rPr lang="en-US" altLang="ja-JP" dirty="0"/>
              <a:t>[1]</a:t>
            </a:r>
            <a:endParaRPr kumimoji="1" lang="ja-JP" altLang="en-US" dirty="0"/>
          </a:p>
        </p:txBody>
      </p:sp>
      <p:sp>
        <p:nvSpPr>
          <p:cNvPr id="3" name="コンテンツ プレースホルダー 2"/>
          <p:cNvSpPr>
            <a:spLocks noGrp="1"/>
          </p:cNvSpPr>
          <p:nvPr>
            <p:ph idx="1"/>
          </p:nvPr>
        </p:nvSpPr>
        <p:spPr/>
        <p:txBody>
          <a:bodyPr/>
          <a:lstStyle/>
          <a:p>
            <a:pPr marL="0" indent="0">
              <a:buNone/>
            </a:pPr>
            <a:r>
              <a:rPr kumimoji="1" lang="ja-JP" altLang="en-US" sz="2800" dirty="0" smtClean="0"/>
              <a:t>　開発者の作業内容に応じて適切な時期に支援</a:t>
            </a:r>
            <a:endParaRPr kumimoji="1" lang="ja-JP" altLang="en-US" sz="2800" dirty="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7</a:t>
            </a:fld>
            <a:endParaRPr lang="en-US" altLang="ja-JP"/>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6822" y="2990663"/>
            <a:ext cx="735186" cy="735186"/>
          </a:xfrm>
          <a:prstGeom prst="rect">
            <a:avLst/>
          </a:prstGeom>
        </p:spPr>
      </p:pic>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436" y="3221945"/>
            <a:ext cx="737616" cy="737616"/>
          </a:xfrm>
          <a:prstGeom prst="rect">
            <a:avLst/>
          </a:prstGeom>
        </p:spPr>
      </p:pic>
      <p:sp>
        <p:nvSpPr>
          <p:cNvPr id="7" name="テキスト ボックス 6"/>
          <p:cNvSpPr txBox="1"/>
          <p:nvPr/>
        </p:nvSpPr>
        <p:spPr>
          <a:xfrm>
            <a:off x="450537" y="3989451"/>
            <a:ext cx="805029" cy="338554"/>
          </a:xfrm>
          <a:prstGeom prst="rect">
            <a:avLst/>
          </a:prstGeom>
          <a:noFill/>
        </p:spPr>
        <p:txBody>
          <a:bodyPr wrap="none" rtlCol="0">
            <a:spAutoFit/>
          </a:bodyPr>
          <a:lstStyle/>
          <a:p>
            <a:r>
              <a:rPr kumimoji="1" lang="ja-JP" altLang="en-US" sz="1600" b="1" dirty="0" smtClean="0"/>
              <a:t>開発者</a:t>
            </a:r>
            <a:endParaRPr kumimoji="1" lang="ja-JP" altLang="en-US" sz="1600" b="1" dirty="0"/>
          </a:p>
        </p:txBody>
      </p:sp>
      <p:sp>
        <p:nvSpPr>
          <p:cNvPr id="27" name="フローチャート: 磁気ディスク 26"/>
          <p:cNvSpPr/>
          <p:nvPr/>
        </p:nvSpPr>
        <p:spPr>
          <a:xfrm>
            <a:off x="3800627" y="2716476"/>
            <a:ext cx="1295980" cy="1596043"/>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schemeClr val="tx1"/>
                </a:solidFill>
              </a:rPr>
              <a:t>バージョン管理</a:t>
            </a:r>
            <a:endParaRPr lang="en-US" altLang="ja-JP" b="1" dirty="0" smtClean="0">
              <a:solidFill>
                <a:schemeClr val="tx1"/>
              </a:solidFill>
            </a:endParaRPr>
          </a:p>
          <a:p>
            <a:pPr algn="ctr"/>
            <a:r>
              <a:rPr kumimoji="1" lang="ja-JP" altLang="en-US" b="1" dirty="0">
                <a:solidFill>
                  <a:schemeClr val="tx1"/>
                </a:solidFill>
              </a:rPr>
              <a:t>システム</a:t>
            </a:r>
          </a:p>
        </p:txBody>
      </p:sp>
      <p:cxnSp>
        <p:nvCxnSpPr>
          <p:cNvPr id="31" name="直線矢印コネクタ 30"/>
          <p:cNvCxnSpPr/>
          <p:nvPr/>
        </p:nvCxnSpPr>
        <p:spPr>
          <a:xfrm>
            <a:off x="1382429" y="3580848"/>
            <a:ext cx="429587" cy="0"/>
          </a:xfrm>
          <a:prstGeom prst="straightConnector1">
            <a:avLst/>
          </a:prstGeom>
          <a:ln w="76200">
            <a:solidFill>
              <a:schemeClr val="accent2"/>
            </a:solidFill>
            <a:tailEnd type="triangle"/>
          </a:ln>
        </p:spPr>
        <p:style>
          <a:lnRef idx="1">
            <a:schemeClr val="dk1"/>
          </a:lnRef>
          <a:fillRef idx="0">
            <a:schemeClr val="dk1"/>
          </a:fillRef>
          <a:effectRef idx="0">
            <a:schemeClr val="dk1"/>
          </a:effectRef>
          <a:fontRef idx="minor">
            <a:schemeClr val="tx1"/>
          </a:fontRef>
        </p:style>
      </p:cxnSp>
      <p:cxnSp>
        <p:nvCxnSpPr>
          <p:cNvPr id="32" name="直線矢印コネクタ 31"/>
          <p:cNvCxnSpPr/>
          <p:nvPr/>
        </p:nvCxnSpPr>
        <p:spPr>
          <a:xfrm>
            <a:off x="3353448" y="3573842"/>
            <a:ext cx="435540" cy="7006"/>
          </a:xfrm>
          <a:prstGeom prst="straightConnector1">
            <a:avLst/>
          </a:prstGeom>
          <a:ln w="76200">
            <a:solidFill>
              <a:schemeClr val="accent2"/>
            </a:solidFill>
            <a:tailEnd type="triangle"/>
          </a:ln>
        </p:spPr>
        <p:style>
          <a:lnRef idx="1">
            <a:schemeClr val="dk1"/>
          </a:lnRef>
          <a:fillRef idx="0">
            <a:schemeClr val="dk1"/>
          </a:fillRef>
          <a:effectRef idx="0">
            <a:schemeClr val="dk1"/>
          </a:effectRef>
          <a:fontRef idx="minor">
            <a:schemeClr val="tx1"/>
          </a:fontRef>
        </p:style>
      </p:cxnSp>
      <p:cxnSp>
        <p:nvCxnSpPr>
          <p:cNvPr id="33" name="直線矢印コネクタ 32"/>
          <p:cNvCxnSpPr/>
          <p:nvPr/>
        </p:nvCxnSpPr>
        <p:spPr>
          <a:xfrm>
            <a:off x="5123865" y="3562120"/>
            <a:ext cx="403185" cy="7006"/>
          </a:xfrm>
          <a:prstGeom prst="straightConnector1">
            <a:avLst/>
          </a:prstGeom>
          <a:ln w="76200">
            <a:solidFill>
              <a:schemeClr val="accent2"/>
            </a:solidFill>
            <a:tailEnd type="triangle"/>
          </a:ln>
        </p:spPr>
        <p:style>
          <a:lnRef idx="1">
            <a:schemeClr val="dk1"/>
          </a:lnRef>
          <a:fillRef idx="0">
            <a:schemeClr val="dk1"/>
          </a:fillRef>
          <a:effectRef idx="0">
            <a:schemeClr val="dk1"/>
          </a:effectRef>
          <a:fontRef idx="minor">
            <a:schemeClr val="tx1"/>
          </a:fontRef>
        </p:style>
      </p:cxnSp>
      <p:sp>
        <p:nvSpPr>
          <p:cNvPr id="42" name="テキスト ボックス 41"/>
          <p:cNvSpPr txBox="1"/>
          <p:nvPr/>
        </p:nvSpPr>
        <p:spPr>
          <a:xfrm>
            <a:off x="484244" y="5544645"/>
            <a:ext cx="8081058" cy="523220"/>
          </a:xfrm>
          <a:prstGeom prst="rect">
            <a:avLst/>
          </a:prstGeom>
          <a:noFill/>
        </p:spPr>
        <p:txBody>
          <a:bodyPr wrap="none" rtlCol="0">
            <a:spAutoFit/>
          </a:bodyPr>
          <a:lstStyle/>
          <a:p>
            <a:r>
              <a:rPr kumimoji="1" lang="ja-JP" altLang="en-US" sz="2800" dirty="0" smtClean="0">
                <a:solidFill>
                  <a:srgbClr val="C00000"/>
                </a:solidFill>
              </a:rPr>
              <a:t>作業の後戻りが必要になり保守コストが大きくなる</a:t>
            </a:r>
            <a:r>
              <a:rPr kumimoji="1" lang="en-US" altLang="ja-JP" sz="2800" dirty="0" smtClean="0">
                <a:solidFill>
                  <a:srgbClr val="C00000"/>
                </a:solidFill>
              </a:rPr>
              <a:t>[1]</a:t>
            </a:r>
            <a:endParaRPr kumimoji="1" lang="ja-JP" altLang="en-US" sz="2800" dirty="0">
              <a:solidFill>
                <a:srgbClr val="C00000"/>
              </a:solidFill>
            </a:endParaRPr>
          </a:p>
        </p:txBody>
      </p:sp>
      <p:sp>
        <p:nvSpPr>
          <p:cNvPr id="30" name="テキスト ボックス 29"/>
          <p:cNvSpPr txBox="1"/>
          <p:nvPr/>
        </p:nvSpPr>
        <p:spPr>
          <a:xfrm>
            <a:off x="1517355" y="6169273"/>
            <a:ext cx="7035661" cy="490783"/>
          </a:xfrm>
          <a:prstGeom prst="rect">
            <a:avLst/>
          </a:prstGeom>
          <a:solidFill>
            <a:srgbClr val="FFFFCC"/>
          </a:solidFill>
          <a:ln w="12700"/>
        </p:spPr>
        <p:style>
          <a:lnRef idx="2">
            <a:schemeClr val="dk1"/>
          </a:lnRef>
          <a:fillRef idx="1">
            <a:schemeClr val="lt1"/>
          </a:fillRef>
          <a:effectRef idx="0">
            <a:schemeClr val="dk1"/>
          </a:effectRef>
          <a:fontRef idx="minor">
            <a:schemeClr val="dk1"/>
          </a:fontRef>
        </p:style>
        <p:txBody>
          <a:bodyPr wrap="square" rtlCol="0">
            <a:noAutofit/>
          </a:bodyPr>
          <a:lstStyle/>
          <a:p>
            <a:r>
              <a:rPr lang="en-US" altLang="ja-JP" sz="1400" dirty="0" smtClean="0"/>
              <a:t>[1]</a:t>
            </a:r>
            <a:r>
              <a:rPr lang="ja-JP" altLang="en-US" sz="1400" dirty="0" smtClean="0"/>
              <a:t>山中 </a:t>
            </a:r>
            <a:r>
              <a:rPr lang="ja-JP" altLang="en-US" sz="1400" dirty="0"/>
              <a:t>裕樹</a:t>
            </a:r>
            <a:r>
              <a:rPr lang="en-US" altLang="ja-JP" sz="1400" dirty="0"/>
              <a:t>, </a:t>
            </a:r>
            <a:r>
              <a:rPr lang="ja-JP" altLang="en-US" sz="1400" dirty="0"/>
              <a:t>崔 恩瀞</a:t>
            </a:r>
            <a:r>
              <a:rPr lang="en-US" altLang="ja-JP" sz="1400" dirty="0"/>
              <a:t>, </a:t>
            </a:r>
            <a:r>
              <a:rPr lang="ja-JP" altLang="en-US" sz="1400" dirty="0"/>
              <a:t>吉田 則裕</a:t>
            </a:r>
            <a:r>
              <a:rPr lang="en-US" altLang="ja-JP" sz="1400" dirty="0"/>
              <a:t>, </a:t>
            </a:r>
            <a:r>
              <a:rPr lang="ja-JP" altLang="en-US" sz="1400" dirty="0"/>
              <a:t>井上 克郎</a:t>
            </a:r>
            <a:r>
              <a:rPr lang="en-US" altLang="ja-JP" sz="1400" dirty="0"/>
              <a:t>, </a:t>
            </a:r>
            <a:r>
              <a:rPr lang="ja-JP" altLang="en-US" sz="1400" dirty="0"/>
              <a:t>佐野 建樹</a:t>
            </a:r>
            <a:r>
              <a:rPr lang="en-US" altLang="ja-JP" sz="1400" dirty="0"/>
              <a:t>: </a:t>
            </a:r>
            <a:r>
              <a:rPr lang="en-US" altLang="ja-JP" sz="1400" b="1" dirty="0"/>
              <a:t>"</a:t>
            </a:r>
            <a:r>
              <a:rPr lang="ja-JP" altLang="en-US" sz="1400" b="1" dirty="0"/>
              <a:t>コードクローン変更管理システムの開発と実プロジェクトへの適用</a:t>
            </a:r>
            <a:r>
              <a:rPr lang="en-US" altLang="ja-JP" sz="1400" b="1" dirty="0"/>
              <a:t>"</a:t>
            </a:r>
            <a:r>
              <a:rPr lang="en-US" altLang="ja-JP" sz="1400" dirty="0"/>
              <a:t>, </a:t>
            </a:r>
            <a:r>
              <a:rPr lang="ja-JP" altLang="en-US" sz="1400" dirty="0"/>
              <a:t>情報処理学会論文誌</a:t>
            </a:r>
            <a:r>
              <a:rPr lang="en-US" altLang="ja-JP" sz="1400" dirty="0"/>
              <a:t>, Vol.54, No.2, pp.883-893, </a:t>
            </a:r>
            <a:r>
              <a:rPr lang="en-US" altLang="ja-JP" sz="1400" dirty="0" smtClean="0"/>
              <a:t>2013</a:t>
            </a:r>
            <a:endParaRPr kumimoji="1" lang="ja-JP" altLang="en-US" sz="1400" dirty="0"/>
          </a:p>
        </p:txBody>
      </p:sp>
      <p:pic>
        <p:nvPicPr>
          <p:cNvPr id="34" name="図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39735" y="2844230"/>
            <a:ext cx="1108978" cy="1108978"/>
          </a:xfrm>
          <a:prstGeom prst="rect">
            <a:avLst/>
          </a:prstGeom>
        </p:spPr>
      </p:pic>
      <p:sp>
        <p:nvSpPr>
          <p:cNvPr id="35" name="テキスト ボックス 34"/>
          <p:cNvSpPr txBox="1"/>
          <p:nvPr/>
        </p:nvSpPr>
        <p:spPr>
          <a:xfrm>
            <a:off x="7358097" y="3796337"/>
            <a:ext cx="1697901" cy="369332"/>
          </a:xfrm>
          <a:prstGeom prst="rect">
            <a:avLst/>
          </a:prstGeom>
          <a:noFill/>
        </p:spPr>
        <p:txBody>
          <a:bodyPr wrap="none" rtlCol="0">
            <a:spAutoFit/>
          </a:bodyPr>
          <a:lstStyle/>
          <a:p>
            <a:r>
              <a:rPr lang="en-US" altLang="ja-JP" b="1" dirty="0" smtClean="0"/>
              <a:t>Clone </a:t>
            </a:r>
            <a:r>
              <a:rPr lang="en-US" altLang="ja-JP" b="1" dirty="0" err="1"/>
              <a:t>N</a:t>
            </a:r>
            <a:r>
              <a:rPr lang="en-US" altLang="ja-JP" b="1" dirty="0" err="1" smtClean="0"/>
              <a:t>otifier</a:t>
            </a:r>
            <a:endParaRPr kumimoji="1" lang="ja-JP" altLang="en-US" b="1" dirty="0"/>
          </a:p>
        </p:txBody>
      </p:sp>
      <p:cxnSp>
        <p:nvCxnSpPr>
          <p:cNvPr id="36" name="直線矢印コネクタ 35"/>
          <p:cNvCxnSpPr/>
          <p:nvPr/>
        </p:nvCxnSpPr>
        <p:spPr>
          <a:xfrm>
            <a:off x="7156702" y="3573842"/>
            <a:ext cx="373440" cy="6039"/>
          </a:xfrm>
          <a:prstGeom prst="straightConnector1">
            <a:avLst/>
          </a:prstGeom>
          <a:ln w="76200">
            <a:solidFill>
              <a:schemeClr val="accent2"/>
            </a:solidFill>
            <a:tailEnd type="triangle"/>
          </a:ln>
        </p:spPr>
        <p:style>
          <a:lnRef idx="1">
            <a:schemeClr val="dk1"/>
          </a:lnRef>
          <a:fillRef idx="0">
            <a:schemeClr val="dk1"/>
          </a:fillRef>
          <a:effectRef idx="0">
            <a:schemeClr val="dk1"/>
          </a:effectRef>
          <a:fontRef idx="minor">
            <a:schemeClr val="tx1"/>
          </a:fontRef>
        </p:style>
      </p:cxnSp>
      <p:sp>
        <p:nvSpPr>
          <p:cNvPr id="18" name="角丸四角形 17"/>
          <p:cNvSpPr/>
          <p:nvPr/>
        </p:nvSpPr>
        <p:spPr>
          <a:xfrm>
            <a:off x="1782204" y="2990663"/>
            <a:ext cx="1559605" cy="104770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b="1" dirty="0" smtClean="0"/>
              <a:t>ソース</a:t>
            </a:r>
            <a:r>
              <a:rPr lang="ja-JP" altLang="en-US" b="1" dirty="0"/>
              <a:t>コード</a:t>
            </a:r>
            <a:r>
              <a:rPr lang="ja-JP" altLang="en-US" b="1" dirty="0" smtClean="0"/>
              <a:t>の更新を</a:t>
            </a:r>
            <a:endParaRPr lang="en-US" altLang="ja-JP" b="1" dirty="0"/>
          </a:p>
          <a:p>
            <a:pPr algn="ctr"/>
            <a:r>
              <a:rPr lang="ja-JP" altLang="en-US" b="1" dirty="0" smtClean="0"/>
              <a:t>コミット</a:t>
            </a:r>
            <a:endParaRPr kumimoji="1" lang="en-US" altLang="ja-JP" b="1" dirty="0" smtClean="0"/>
          </a:p>
        </p:txBody>
      </p:sp>
      <p:sp>
        <p:nvSpPr>
          <p:cNvPr id="39" name="角丸四角形 38"/>
          <p:cNvSpPr/>
          <p:nvPr/>
        </p:nvSpPr>
        <p:spPr>
          <a:xfrm>
            <a:off x="5588368" y="3038266"/>
            <a:ext cx="1559605" cy="104770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b="1" dirty="0" smtClean="0"/>
              <a:t>ソースコードを取得</a:t>
            </a:r>
            <a:endParaRPr kumimoji="1" lang="en-US" altLang="ja-JP" b="1" dirty="0" smtClean="0"/>
          </a:p>
        </p:txBody>
      </p:sp>
      <p:sp>
        <p:nvSpPr>
          <p:cNvPr id="40" name="角丸四角形 39"/>
          <p:cNvSpPr/>
          <p:nvPr/>
        </p:nvSpPr>
        <p:spPr>
          <a:xfrm>
            <a:off x="3475497" y="4567354"/>
            <a:ext cx="2330802" cy="63621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b="1" dirty="0" smtClean="0"/>
              <a:t>コードクローンの</a:t>
            </a:r>
            <a:endParaRPr kumimoji="1" lang="en-US" altLang="ja-JP" b="1" dirty="0" smtClean="0"/>
          </a:p>
          <a:p>
            <a:pPr algn="ctr"/>
            <a:r>
              <a:rPr kumimoji="1" lang="ja-JP" altLang="en-US" b="1" dirty="0" smtClean="0"/>
              <a:t>変更情報を送信する</a:t>
            </a:r>
            <a:endParaRPr kumimoji="1" lang="en-US" altLang="ja-JP" b="1" dirty="0" smtClean="0"/>
          </a:p>
        </p:txBody>
      </p:sp>
      <p:sp>
        <p:nvSpPr>
          <p:cNvPr id="45" name="曲折矢印 44"/>
          <p:cNvSpPr/>
          <p:nvPr/>
        </p:nvSpPr>
        <p:spPr>
          <a:xfrm rot="10800000">
            <a:off x="5861349" y="4346747"/>
            <a:ext cx="2399191" cy="731669"/>
          </a:xfrm>
          <a:prstGeom prst="bentArrow">
            <a:avLst/>
          </a:prstGeom>
          <a:solidFill>
            <a:schemeClr val="accent6"/>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solidFill>
                <a:schemeClr val="tx1"/>
              </a:solidFill>
            </a:endParaRPr>
          </a:p>
        </p:txBody>
      </p:sp>
      <p:sp>
        <p:nvSpPr>
          <p:cNvPr id="46" name="曲折矢印 45"/>
          <p:cNvSpPr/>
          <p:nvPr/>
        </p:nvSpPr>
        <p:spPr>
          <a:xfrm rot="16200000">
            <a:off x="1723458" y="3274405"/>
            <a:ext cx="643392" cy="2750589"/>
          </a:xfrm>
          <a:prstGeom prst="bentArrow">
            <a:avLst>
              <a:gd name="adj1" fmla="val 25000"/>
              <a:gd name="adj2" fmla="val 24087"/>
              <a:gd name="adj3" fmla="val 25000"/>
              <a:gd name="adj4" fmla="val 43750"/>
            </a:avLst>
          </a:prstGeom>
          <a:solidFill>
            <a:schemeClr val="accent6"/>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4257362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角丸四角形 13"/>
          <p:cNvSpPr/>
          <p:nvPr/>
        </p:nvSpPr>
        <p:spPr>
          <a:xfrm>
            <a:off x="3617558" y="5271302"/>
            <a:ext cx="4411177" cy="1154209"/>
          </a:xfrm>
          <a:prstGeom prst="roundRect">
            <a:avLst/>
          </a:prstGeom>
          <a:solidFill>
            <a:srgbClr val="FEE5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lang="ja-JP" altLang="en-US" dirty="0" smtClean="0"/>
              <a:t>研究</a:t>
            </a:r>
            <a:r>
              <a:rPr lang="ja-JP" altLang="en-US" dirty="0"/>
              <a:t>動機</a:t>
            </a:r>
            <a:endParaRPr kumimoji="1" lang="ja-JP" altLang="en-US" dirty="0"/>
          </a:p>
        </p:txBody>
      </p:sp>
      <p:sp>
        <p:nvSpPr>
          <p:cNvPr id="3" name="コンテンツ プレースホルダー 2"/>
          <p:cNvSpPr>
            <a:spLocks noGrp="1"/>
          </p:cNvSpPr>
          <p:nvPr>
            <p:ph idx="1"/>
          </p:nvPr>
        </p:nvSpPr>
        <p:spPr>
          <a:xfrm>
            <a:off x="457200" y="1543121"/>
            <a:ext cx="8229600" cy="571109"/>
          </a:xfrm>
        </p:spPr>
        <p:txBody>
          <a:bodyPr/>
          <a:lstStyle/>
          <a:p>
            <a:pPr marL="0" indent="0">
              <a:buNone/>
            </a:pPr>
            <a:r>
              <a:rPr kumimoji="1" lang="ja-JP" altLang="en-US" sz="2800" dirty="0" smtClean="0"/>
              <a:t>　開発者の作業内容に応じて適切な時期に支援</a:t>
            </a:r>
            <a:endParaRPr kumimoji="1" lang="ja-JP" altLang="en-US" sz="2800" dirty="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8</a:t>
            </a:fld>
            <a:endParaRPr lang="en-US" altLang="ja-JP"/>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47852" y="3322903"/>
            <a:ext cx="735186" cy="735186"/>
          </a:xfrm>
          <a:prstGeom prst="rect">
            <a:avLst/>
          </a:prstGeom>
        </p:spPr>
      </p:pic>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06466" y="3554185"/>
            <a:ext cx="737616" cy="737616"/>
          </a:xfrm>
          <a:prstGeom prst="rect">
            <a:avLst/>
          </a:prstGeom>
        </p:spPr>
      </p:pic>
      <p:sp>
        <p:nvSpPr>
          <p:cNvPr id="7" name="テキスト ボックス 6"/>
          <p:cNvSpPr txBox="1"/>
          <p:nvPr/>
        </p:nvSpPr>
        <p:spPr>
          <a:xfrm>
            <a:off x="4032206" y="4319743"/>
            <a:ext cx="805029" cy="338554"/>
          </a:xfrm>
          <a:prstGeom prst="rect">
            <a:avLst/>
          </a:prstGeom>
          <a:noFill/>
        </p:spPr>
        <p:txBody>
          <a:bodyPr wrap="none" rtlCol="0">
            <a:spAutoFit/>
          </a:bodyPr>
          <a:lstStyle/>
          <a:p>
            <a:r>
              <a:rPr kumimoji="1" lang="ja-JP" altLang="en-US" sz="1600" b="1" dirty="0" smtClean="0"/>
              <a:t>開発者</a:t>
            </a:r>
            <a:endParaRPr kumimoji="1" lang="ja-JP" altLang="en-US" sz="1600" b="1" dirty="0"/>
          </a:p>
        </p:txBody>
      </p:sp>
      <p:cxnSp>
        <p:nvCxnSpPr>
          <p:cNvPr id="31" name="直線矢印コネクタ 30"/>
          <p:cNvCxnSpPr>
            <a:endCxn id="48" idx="1"/>
          </p:cNvCxnSpPr>
          <p:nvPr/>
        </p:nvCxnSpPr>
        <p:spPr>
          <a:xfrm>
            <a:off x="5064241" y="3863980"/>
            <a:ext cx="512535" cy="1"/>
          </a:xfrm>
          <a:prstGeom prst="straightConnector1">
            <a:avLst/>
          </a:prstGeom>
          <a:ln w="76200">
            <a:solidFill>
              <a:schemeClr val="accent2"/>
            </a:solidFill>
            <a:tailEnd type="triangle"/>
          </a:ln>
        </p:spPr>
        <p:style>
          <a:lnRef idx="1">
            <a:schemeClr val="dk1"/>
          </a:lnRef>
          <a:fillRef idx="0">
            <a:schemeClr val="dk1"/>
          </a:fillRef>
          <a:effectRef idx="0">
            <a:schemeClr val="dk1"/>
          </a:effectRef>
          <a:fontRef idx="minor">
            <a:schemeClr val="tx1"/>
          </a:fontRef>
        </p:style>
      </p:cxnSp>
      <p:sp>
        <p:nvSpPr>
          <p:cNvPr id="42" name="テキスト ボックス 41"/>
          <p:cNvSpPr txBox="1"/>
          <p:nvPr/>
        </p:nvSpPr>
        <p:spPr>
          <a:xfrm>
            <a:off x="3617558" y="5369806"/>
            <a:ext cx="4475905" cy="954107"/>
          </a:xfrm>
          <a:prstGeom prst="rect">
            <a:avLst/>
          </a:prstGeom>
          <a:noFill/>
        </p:spPr>
        <p:txBody>
          <a:bodyPr wrap="none" rtlCol="0">
            <a:spAutoFit/>
          </a:bodyPr>
          <a:lstStyle/>
          <a:p>
            <a:r>
              <a:rPr kumimoji="1" lang="ja-JP" altLang="en-US" sz="2800" dirty="0" smtClean="0"/>
              <a:t>・コミットを挟む必要がない</a:t>
            </a:r>
            <a:endParaRPr kumimoji="1" lang="en-US" altLang="ja-JP" sz="2800" dirty="0" smtClean="0"/>
          </a:p>
          <a:p>
            <a:r>
              <a:rPr kumimoji="1" lang="ja-JP" altLang="en-US" sz="2800" dirty="0" smtClean="0"/>
              <a:t>・作業の後戻り</a:t>
            </a:r>
            <a:r>
              <a:rPr lang="ja-JP" altLang="en-US" sz="2800" dirty="0" smtClean="0"/>
              <a:t>が不要になる</a:t>
            </a:r>
            <a:endParaRPr kumimoji="1" lang="ja-JP" altLang="en-US" sz="2800" dirty="0"/>
          </a:p>
        </p:txBody>
      </p:sp>
      <p:pic>
        <p:nvPicPr>
          <p:cNvPr id="40" name="図 3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94" y="3187244"/>
            <a:ext cx="1108978" cy="1108978"/>
          </a:xfrm>
          <a:prstGeom prst="rect">
            <a:avLst/>
          </a:prstGeom>
        </p:spPr>
      </p:pic>
      <p:sp>
        <p:nvSpPr>
          <p:cNvPr id="41" name="テキスト ボックス 40"/>
          <p:cNvSpPr txBox="1"/>
          <p:nvPr/>
        </p:nvSpPr>
        <p:spPr>
          <a:xfrm>
            <a:off x="205965" y="4139498"/>
            <a:ext cx="881973" cy="369332"/>
          </a:xfrm>
          <a:prstGeom prst="rect">
            <a:avLst/>
          </a:prstGeom>
          <a:noFill/>
        </p:spPr>
        <p:txBody>
          <a:bodyPr wrap="none" rtlCol="0">
            <a:spAutoFit/>
          </a:bodyPr>
          <a:lstStyle/>
          <a:p>
            <a:r>
              <a:rPr lang="ja-JP" altLang="en-US" b="1" dirty="0" smtClean="0"/>
              <a:t>本環境</a:t>
            </a:r>
            <a:endParaRPr kumimoji="1" lang="ja-JP" altLang="en-US" b="1" dirty="0"/>
          </a:p>
        </p:txBody>
      </p:sp>
      <p:cxnSp>
        <p:nvCxnSpPr>
          <p:cNvPr id="44" name="直線矢印コネクタ 43"/>
          <p:cNvCxnSpPr/>
          <p:nvPr/>
        </p:nvCxnSpPr>
        <p:spPr>
          <a:xfrm>
            <a:off x="7153154" y="3886818"/>
            <a:ext cx="559019" cy="1"/>
          </a:xfrm>
          <a:prstGeom prst="straightConnector1">
            <a:avLst/>
          </a:prstGeom>
          <a:ln w="76200">
            <a:solidFill>
              <a:schemeClr val="accent2"/>
            </a:solidFill>
            <a:tailEnd type="triangle"/>
          </a:ln>
        </p:spPr>
        <p:style>
          <a:lnRef idx="1">
            <a:schemeClr val="dk1"/>
          </a:lnRef>
          <a:fillRef idx="0">
            <a:schemeClr val="dk1"/>
          </a:fillRef>
          <a:effectRef idx="0">
            <a:schemeClr val="dk1"/>
          </a:effectRef>
          <a:fontRef idx="minor">
            <a:schemeClr val="tx1"/>
          </a:fontRef>
        </p:style>
      </p:cxnSp>
      <p:sp>
        <p:nvSpPr>
          <p:cNvPr id="45" name="フローチャート: 磁気ディスク 44"/>
          <p:cNvSpPr/>
          <p:nvPr/>
        </p:nvSpPr>
        <p:spPr>
          <a:xfrm>
            <a:off x="7712173" y="3065960"/>
            <a:ext cx="1295980" cy="1596043"/>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schemeClr val="tx1"/>
                </a:solidFill>
              </a:rPr>
              <a:t>バージョン管理</a:t>
            </a:r>
            <a:endParaRPr lang="en-US" altLang="ja-JP" b="1" dirty="0" smtClean="0">
              <a:solidFill>
                <a:schemeClr val="tx1"/>
              </a:solidFill>
            </a:endParaRPr>
          </a:p>
          <a:p>
            <a:pPr algn="ctr"/>
            <a:r>
              <a:rPr kumimoji="1" lang="ja-JP" altLang="en-US" b="1" dirty="0">
                <a:solidFill>
                  <a:schemeClr val="tx1"/>
                </a:solidFill>
              </a:rPr>
              <a:t>システム</a:t>
            </a:r>
          </a:p>
        </p:txBody>
      </p:sp>
      <p:sp>
        <p:nvSpPr>
          <p:cNvPr id="16" name="角丸四角形 15"/>
          <p:cNvSpPr/>
          <p:nvPr/>
        </p:nvSpPr>
        <p:spPr>
          <a:xfrm>
            <a:off x="1563698" y="2211369"/>
            <a:ext cx="1909898" cy="928343"/>
          </a:xfrm>
          <a:prstGeom prst="round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b="1" dirty="0" smtClean="0"/>
              <a:t>開発者の</a:t>
            </a:r>
            <a:endParaRPr kumimoji="1" lang="en-US" altLang="ja-JP" b="1" dirty="0" smtClean="0"/>
          </a:p>
          <a:p>
            <a:pPr algn="ctr"/>
            <a:r>
              <a:rPr lang="ja-JP" altLang="en-US" b="1" dirty="0" smtClean="0"/>
              <a:t>作業</a:t>
            </a:r>
            <a:r>
              <a:rPr lang="ja-JP" altLang="en-US" b="1" dirty="0"/>
              <a:t>内容</a:t>
            </a:r>
            <a:r>
              <a:rPr kumimoji="1" lang="ja-JP" altLang="en-US" b="1" dirty="0" smtClean="0"/>
              <a:t>を</a:t>
            </a:r>
            <a:endParaRPr kumimoji="1" lang="en-US" altLang="ja-JP" b="1" dirty="0" smtClean="0"/>
          </a:p>
          <a:p>
            <a:pPr algn="ctr"/>
            <a:r>
              <a:rPr kumimoji="1" lang="ja-JP" altLang="en-US" b="1" dirty="0" smtClean="0"/>
              <a:t>モニタリングする</a:t>
            </a:r>
            <a:endParaRPr kumimoji="1" lang="ja-JP" altLang="en-US" b="1" dirty="0"/>
          </a:p>
        </p:txBody>
      </p:sp>
      <p:sp>
        <p:nvSpPr>
          <p:cNvPr id="47" name="角丸四角形 46"/>
          <p:cNvSpPr/>
          <p:nvPr/>
        </p:nvSpPr>
        <p:spPr>
          <a:xfrm>
            <a:off x="1724325" y="4552798"/>
            <a:ext cx="1588644" cy="667144"/>
          </a:xfrm>
          <a:prstGeom prst="round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b="1" dirty="0" smtClean="0">
                <a:solidFill>
                  <a:schemeClr val="tx1"/>
                </a:solidFill>
              </a:rPr>
              <a:t>集約支援を</a:t>
            </a:r>
            <a:endParaRPr kumimoji="1" lang="en-US" altLang="ja-JP" b="1" dirty="0" smtClean="0">
              <a:solidFill>
                <a:schemeClr val="tx1"/>
              </a:solidFill>
            </a:endParaRPr>
          </a:p>
          <a:p>
            <a:pPr algn="ctr"/>
            <a:r>
              <a:rPr lang="ja-JP" altLang="en-US" b="1" dirty="0">
                <a:solidFill>
                  <a:schemeClr val="tx1"/>
                </a:solidFill>
              </a:rPr>
              <a:t>提供</a:t>
            </a:r>
            <a:r>
              <a:rPr lang="ja-JP" altLang="en-US" b="1" dirty="0" smtClean="0">
                <a:solidFill>
                  <a:schemeClr val="tx1"/>
                </a:solidFill>
              </a:rPr>
              <a:t>する</a:t>
            </a:r>
            <a:endParaRPr kumimoji="1" lang="ja-JP" altLang="en-US" b="1" dirty="0">
              <a:solidFill>
                <a:schemeClr val="tx1"/>
              </a:solidFill>
            </a:endParaRPr>
          </a:p>
        </p:txBody>
      </p:sp>
      <p:sp>
        <p:nvSpPr>
          <p:cNvPr id="48" name="角丸四角形 47"/>
          <p:cNvSpPr/>
          <p:nvPr/>
        </p:nvSpPr>
        <p:spPr>
          <a:xfrm>
            <a:off x="5576776" y="3340127"/>
            <a:ext cx="1559605" cy="104770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b="1" dirty="0" smtClean="0"/>
              <a:t>コーディング</a:t>
            </a:r>
            <a:r>
              <a:rPr lang="ja-JP" altLang="en-US" b="1" dirty="0" smtClean="0"/>
              <a:t>，テストをし，</a:t>
            </a:r>
            <a:endParaRPr lang="en-US" altLang="ja-JP" b="1" dirty="0" smtClean="0"/>
          </a:p>
          <a:p>
            <a:pPr algn="ctr"/>
            <a:r>
              <a:rPr lang="ja-JP" altLang="en-US" b="1" dirty="0" smtClean="0"/>
              <a:t>コミットする</a:t>
            </a:r>
            <a:endParaRPr kumimoji="1" lang="en-US" altLang="ja-JP" b="1" dirty="0" smtClean="0"/>
          </a:p>
        </p:txBody>
      </p:sp>
      <p:sp>
        <p:nvSpPr>
          <p:cNvPr id="49" name="左矢印 48"/>
          <p:cNvSpPr/>
          <p:nvPr/>
        </p:nvSpPr>
        <p:spPr>
          <a:xfrm rot="19034923">
            <a:off x="902784" y="2982175"/>
            <a:ext cx="612745" cy="285577"/>
          </a:xfrm>
          <a:prstGeom prst="leftArrow">
            <a:avLst/>
          </a:prstGeom>
          <a:solidFill>
            <a:schemeClr val="accent6"/>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52" name="左矢印 51"/>
          <p:cNvSpPr/>
          <p:nvPr/>
        </p:nvSpPr>
        <p:spPr>
          <a:xfrm rot="13066033">
            <a:off x="1128153" y="4298253"/>
            <a:ext cx="612745" cy="285577"/>
          </a:xfrm>
          <a:prstGeom prst="leftArrow">
            <a:avLst/>
          </a:prstGeom>
          <a:solidFill>
            <a:schemeClr val="accent6"/>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53" name="左矢印 52"/>
          <p:cNvSpPr/>
          <p:nvPr/>
        </p:nvSpPr>
        <p:spPr>
          <a:xfrm rot="2539303">
            <a:off x="3455119" y="2964685"/>
            <a:ext cx="612745" cy="285577"/>
          </a:xfrm>
          <a:prstGeom prst="leftArrow">
            <a:avLst/>
          </a:prstGeom>
          <a:solidFill>
            <a:schemeClr val="accent6"/>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54" name="左矢印 53"/>
          <p:cNvSpPr/>
          <p:nvPr/>
        </p:nvSpPr>
        <p:spPr>
          <a:xfrm rot="8251120">
            <a:off x="3289136" y="4334623"/>
            <a:ext cx="612745" cy="285577"/>
          </a:xfrm>
          <a:prstGeom prst="leftArrow">
            <a:avLst/>
          </a:prstGeom>
          <a:solidFill>
            <a:schemeClr val="accent6"/>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110910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fade">
                                      <p:cBhvr>
                                        <p:cTn id="10" dur="500"/>
                                        <p:tgtEl>
                                          <p:spTgt spid="4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fade">
                                      <p:cBhvr>
                                        <p:cTn id="16" dur="500"/>
                                        <p:tgtEl>
                                          <p:spTgt spid="4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500"/>
                                        <p:tgtEl>
                                          <p:spTgt spid="5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7"/>
                                        </p:tgtEl>
                                        <p:attrNameLst>
                                          <p:attrName>style.visibility</p:attrName>
                                        </p:attrNameLst>
                                      </p:cBhvr>
                                      <p:to>
                                        <p:strVal val="visible"/>
                                      </p:to>
                                    </p:set>
                                    <p:animEffect transition="in" filter="fade">
                                      <p:cBhvr>
                                        <p:cTn id="24" dur="500"/>
                                        <p:tgtEl>
                                          <p:spTgt spid="4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500"/>
                                        <p:tgtEl>
                                          <p:spTgt spid="5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4"/>
                                        </p:tgtEl>
                                        <p:attrNameLst>
                                          <p:attrName>style.visibility</p:attrName>
                                        </p:attrNameLst>
                                      </p:cBhvr>
                                      <p:to>
                                        <p:strVal val="visible"/>
                                      </p:to>
                                    </p:set>
                                    <p:animEffect transition="in" filter="fade">
                                      <p:cBhvr>
                                        <p:cTn id="30" dur="500"/>
                                        <p:tgtEl>
                                          <p:spTgt spid="5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2"/>
                                        </p:tgtEl>
                                        <p:attrNameLst>
                                          <p:attrName>style.visibility</p:attrName>
                                        </p:attrNameLst>
                                      </p:cBhvr>
                                      <p:to>
                                        <p:strVal val="visible"/>
                                      </p:to>
                                    </p:set>
                                    <p:animEffect transition="in" filter="fade">
                                      <p:cBhvr>
                                        <p:cTn id="38"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42" grpId="0"/>
      <p:bldP spid="41" grpId="0"/>
      <p:bldP spid="16" grpId="0" animBg="1"/>
      <p:bldP spid="47" grpId="0" animBg="1"/>
      <p:bldP spid="49" grpId="0" animBg="1"/>
      <p:bldP spid="52" grpId="0" animBg="1"/>
      <p:bldP spid="53" grpId="0" animBg="1"/>
      <p:bldP spid="5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4000" dirty="0"/>
              <a:t>Eclipse Plugin</a:t>
            </a:r>
            <a:r>
              <a:rPr lang="ja-JP" altLang="en-US" sz="4000" dirty="0"/>
              <a:t>による集約支援環境</a:t>
            </a:r>
            <a:endParaRPr kumimoji="1" lang="ja-JP" altLang="en-US" dirty="0"/>
          </a:p>
        </p:txBody>
      </p:sp>
      <p:sp>
        <p:nvSpPr>
          <p:cNvPr id="3" name="コンテンツ プレースホルダー 2"/>
          <p:cNvSpPr>
            <a:spLocks noGrp="1"/>
          </p:cNvSpPr>
          <p:nvPr>
            <p:ph idx="1"/>
          </p:nvPr>
        </p:nvSpPr>
        <p:spPr>
          <a:xfrm>
            <a:off x="146844" y="1600200"/>
            <a:ext cx="8839200" cy="4525963"/>
          </a:xfrm>
        </p:spPr>
        <p:txBody>
          <a:bodyPr/>
          <a:lstStyle/>
          <a:p>
            <a:pPr marL="0" indent="0">
              <a:buNone/>
            </a:pPr>
            <a:r>
              <a:rPr lang="ja-JP" altLang="en-US" sz="2600" dirty="0"/>
              <a:t>開発作業をモニタリングし，メソッド抽出の集約パターンを見</a:t>
            </a:r>
            <a:r>
              <a:rPr lang="ja-JP" altLang="en-US" sz="2600" dirty="0" err="1" smtClean="0"/>
              <a:t>つ</a:t>
            </a:r>
            <a:r>
              <a:rPr lang="ja-JP" altLang="en-US" sz="2600" dirty="0" smtClean="0"/>
              <a:t>　け</a:t>
            </a:r>
            <a:r>
              <a:rPr lang="ja-JP" altLang="en-US" sz="2600" dirty="0"/>
              <a:t>，そのコードクローンの同時集約の支援環境を</a:t>
            </a:r>
            <a:r>
              <a:rPr lang="ja-JP" altLang="en-US" sz="2600" dirty="0" smtClean="0"/>
              <a:t>構築する．</a:t>
            </a:r>
            <a:endParaRPr lang="en-US" altLang="ja-JP" sz="2600" dirty="0"/>
          </a:p>
          <a:p>
            <a:endParaRPr kumimoji="1" lang="ja-JP" altLang="en-US" sz="2800" dirty="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9</a:t>
            </a:fld>
            <a:endParaRPr lang="en-US" altLang="ja-JP"/>
          </a:p>
        </p:txBody>
      </p:sp>
      <p:sp>
        <p:nvSpPr>
          <p:cNvPr id="44" name="テキスト ボックス 43"/>
          <p:cNvSpPr txBox="1"/>
          <p:nvPr/>
        </p:nvSpPr>
        <p:spPr>
          <a:xfrm>
            <a:off x="672921" y="4942514"/>
            <a:ext cx="805029" cy="338554"/>
          </a:xfrm>
          <a:prstGeom prst="rect">
            <a:avLst/>
          </a:prstGeom>
          <a:noFill/>
        </p:spPr>
        <p:txBody>
          <a:bodyPr wrap="none" rtlCol="0">
            <a:spAutoFit/>
          </a:bodyPr>
          <a:lstStyle/>
          <a:p>
            <a:r>
              <a:rPr kumimoji="1" lang="ja-JP" altLang="en-US" sz="1600" b="1" dirty="0" smtClean="0"/>
              <a:t>開発者</a:t>
            </a:r>
            <a:endParaRPr kumimoji="1" lang="ja-JP" altLang="en-US" sz="1600" b="1" dirty="0"/>
          </a:p>
        </p:txBody>
      </p:sp>
      <p:sp>
        <p:nvSpPr>
          <p:cNvPr id="45" name="角丸四角形 44"/>
          <p:cNvSpPr/>
          <p:nvPr/>
        </p:nvSpPr>
        <p:spPr>
          <a:xfrm>
            <a:off x="1705667" y="2749774"/>
            <a:ext cx="6381829" cy="355895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pic>
        <p:nvPicPr>
          <p:cNvPr id="46" name="図 45"/>
          <p:cNvPicPr>
            <a:picLocks noChangeAspect="1"/>
          </p:cNvPicPr>
          <p:nvPr/>
        </p:nvPicPr>
        <p:blipFill>
          <a:blip r:embed="rId3"/>
          <a:stretch>
            <a:fillRect/>
          </a:stretch>
        </p:blipFill>
        <p:spPr>
          <a:xfrm>
            <a:off x="3110094" y="4180167"/>
            <a:ext cx="580016" cy="698164"/>
          </a:xfrm>
          <a:prstGeom prst="rect">
            <a:avLst/>
          </a:prstGeom>
        </p:spPr>
      </p:pic>
      <p:sp>
        <p:nvSpPr>
          <p:cNvPr id="47" name="テキスト ボックス 46"/>
          <p:cNvSpPr txBox="1"/>
          <p:nvPr/>
        </p:nvSpPr>
        <p:spPr>
          <a:xfrm>
            <a:off x="3013618" y="4945996"/>
            <a:ext cx="772969" cy="307777"/>
          </a:xfrm>
          <a:prstGeom prst="rect">
            <a:avLst/>
          </a:prstGeom>
          <a:noFill/>
        </p:spPr>
        <p:txBody>
          <a:bodyPr wrap="none" rtlCol="0">
            <a:spAutoFit/>
          </a:bodyPr>
          <a:lstStyle/>
          <a:p>
            <a:r>
              <a:rPr kumimoji="1" lang="ja-JP" altLang="en-US" sz="1400" dirty="0" smtClean="0"/>
              <a:t>エディタ</a:t>
            </a:r>
            <a:endParaRPr kumimoji="1" lang="ja-JP" altLang="en-US" dirty="0"/>
          </a:p>
        </p:txBody>
      </p:sp>
      <p:sp>
        <p:nvSpPr>
          <p:cNvPr id="48" name="フローチャート: データ 47"/>
          <p:cNvSpPr/>
          <p:nvPr/>
        </p:nvSpPr>
        <p:spPr>
          <a:xfrm>
            <a:off x="5345816" y="4317363"/>
            <a:ext cx="1172406" cy="431897"/>
          </a:xfrm>
          <a:prstGeom prst="flowChartInputOutput">
            <a:avLst/>
          </a:prstGeom>
          <a:no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400" dirty="0"/>
          </a:p>
        </p:txBody>
      </p:sp>
      <p:sp>
        <p:nvSpPr>
          <p:cNvPr id="49" name="テキスト ボックス 48"/>
          <p:cNvSpPr txBox="1"/>
          <p:nvPr/>
        </p:nvSpPr>
        <p:spPr>
          <a:xfrm>
            <a:off x="5494443" y="4271701"/>
            <a:ext cx="902811" cy="523220"/>
          </a:xfrm>
          <a:prstGeom prst="rect">
            <a:avLst/>
          </a:prstGeom>
          <a:noFill/>
        </p:spPr>
        <p:txBody>
          <a:bodyPr wrap="none" rtlCol="0">
            <a:spAutoFit/>
          </a:bodyPr>
          <a:lstStyle/>
          <a:p>
            <a:pPr algn="ctr"/>
            <a:r>
              <a:rPr lang="en-US" altLang="ja-JP" sz="1400" dirty="0" err="1" smtClean="0"/>
              <a:t>CCFinder</a:t>
            </a:r>
            <a:endParaRPr kumimoji="1" lang="en-US" altLang="ja-JP" sz="1400" dirty="0" smtClean="0"/>
          </a:p>
          <a:p>
            <a:pPr algn="ctr"/>
            <a:r>
              <a:rPr kumimoji="1" lang="ja-JP" altLang="en-US" sz="1400" dirty="0" smtClean="0"/>
              <a:t>検出結果</a:t>
            </a:r>
            <a:endParaRPr kumimoji="1" lang="ja-JP" altLang="en-US" sz="1400" dirty="0"/>
          </a:p>
        </p:txBody>
      </p:sp>
      <p:sp>
        <p:nvSpPr>
          <p:cNvPr id="50" name="フローチャート: 磁気ディスク 49"/>
          <p:cNvSpPr/>
          <p:nvPr/>
        </p:nvSpPr>
        <p:spPr>
          <a:xfrm>
            <a:off x="4803584" y="2974960"/>
            <a:ext cx="731140" cy="612648"/>
          </a:xfrm>
          <a:prstGeom prst="flowChartMagneticDisk">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51" name="テキスト ボックス 50"/>
          <p:cNvSpPr txBox="1"/>
          <p:nvPr/>
        </p:nvSpPr>
        <p:spPr>
          <a:xfrm>
            <a:off x="4732883" y="3552220"/>
            <a:ext cx="883960" cy="523220"/>
          </a:xfrm>
          <a:prstGeom prst="rect">
            <a:avLst/>
          </a:prstGeom>
          <a:noFill/>
        </p:spPr>
        <p:txBody>
          <a:bodyPr wrap="none" rtlCol="0">
            <a:spAutoFit/>
          </a:bodyPr>
          <a:lstStyle/>
          <a:p>
            <a:pPr algn="ctr"/>
            <a:r>
              <a:rPr lang="en-US" altLang="ja-JP" sz="1400" dirty="0" smtClean="0"/>
              <a:t>AS</a:t>
            </a:r>
            <a:r>
              <a:rPr lang="en-US" altLang="ja-JP" sz="1400" dirty="0"/>
              <a:t>T</a:t>
            </a:r>
            <a:r>
              <a:rPr kumimoji="1" lang="ja-JP" altLang="en-US" sz="1400" dirty="0" smtClean="0"/>
              <a:t>ノード</a:t>
            </a:r>
            <a:endParaRPr lang="en-US" altLang="ja-JP" sz="1400" dirty="0" smtClean="0"/>
          </a:p>
          <a:p>
            <a:pPr algn="ctr"/>
            <a:r>
              <a:rPr kumimoji="1" lang="ja-JP" altLang="en-US" sz="1400" dirty="0"/>
              <a:t>リスト</a:t>
            </a:r>
            <a:endParaRPr kumimoji="1" lang="en-US" altLang="ja-JP" sz="1400" dirty="0" smtClean="0"/>
          </a:p>
        </p:txBody>
      </p:sp>
      <p:sp>
        <p:nvSpPr>
          <p:cNvPr id="52" name="角丸四角形 51"/>
          <p:cNvSpPr/>
          <p:nvPr/>
        </p:nvSpPr>
        <p:spPr>
          <a:xfrm>
            <a:off x="3928768" y="4336878"/>
            <a:ext cx="1282176" cy="38474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rPr>
              <a:t>コードクローン検出</a:t>
            </a:r>
            <a:endParaRPr kumimoji="1" lang="ja-JP" altLang="en-US" sz="1400" dirty="0">
              <a:solidFill>
                <a:schemeClr val="tx1"/>
              </a:solidFill>
            </a:endParaRPr>
          </a:p>
        </p:txBody>
      </p:sp>
      <p:sp>
        <p:nvSpPr>
          <p:cNvPr id="53" name="角丸四角形 52"/>
          <p:cNvSpPr/>
          <p:nvPr/>
        </p:nvSpPr>
        <p:spPr>
          <a:xfrm>
            <a:off x="1872176" y="4339543"/>
            <a:ext cx="930093" cy="38474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rPr>
              <a:t>キー入力</a:t>
            </a:r>
            <a:endParaRPr kumimoji="1" lang="en-US" altLang="ja-JP" sz="1400" dirty="0" smtClean="0">
              <a:solidFill>
                <a:schemeClr val="tx1"/>
              </a:solidFill>
            </a:endParaRPr>
          </a:p>
          <a:p>
            <a:pPr algn="ctr"/>
            <a:r>
              <a:rPr kumimoji="1" lang="ja-JP" altLang="en-US" sz="1400" dirty="0" smtClean="0">
                <a:solidFill>
                  <a:schemeClr val="tx1"/>
                </a:solidFill>
              </a:rPr>
              <a:t>追跡</a:t>
            </a:r>
            <a:endParaRPr kumimoji="1" lang="ja-JP" altLang="en-US" sz="1400" dirty="0">
              <a:solidFill>
                <a:schemeClr val="tx1"/>
              </a:solidFill>
            </a:endParaRPr>
          </a:p>
        </p:txBody>
      </p:sp>
      <p:sp>
        <p:nvSpPr>
          <p:cNvPr id="54" name="角丸四角形 53"/>
          <p:cNvSpPr/>
          <p:nvPr/>
        </p:nvSpPr>
        <p:spPr>
          <a:xfrm>
            <a:off x="2897908" y="3088911"/>
            <a:ext cx="1004388" cy="38474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rPr>
              <a:t>差分ノード取得</a:t>
            </a:r>
            <a:endParaRPr kumimoji="1" lang="ja-JP" altLang="en-US" sz="1400" dirty="0">
              <a:solidFill>
                <a:schemeClr val="tx1"/>
              </a:solidFill>
            </a:endParaRPr>
          </a:p>
        </p:txBody>
      </p:sp>
      <p:sp>
        <p:nvSpPr>
          <p:cNvPr id="55" name="角丸四角形 54"/>
          <p:cNvSpPr/>
          <p:nvPr/>
        </p:nvSpPr>
        <p:spPr>
          <a:xfrm>
            <a:off x="5905705" y="5459599"/>
            <a:ext cx="1282176" cy="38474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rPr>
              <a:t>クローンペア</a:t>
            </a:r>
            <a:r>
              <a:rPr kumimoji="1" lang="ja-JP" altLang="en-US" sz="1400" dirty="0" smtClean="0">
                <a:solidFill>
                  <a:schemeClr val="tx1"/>
                </a:solidFill>
              </a:rPr>
              <a:t>照合</a:t>
            </a:r>
            <a:endParaRPr kumimoji="1" lang="ja-JP" altLang="en-US" sz="1400" dirty="0">
              <a:solidFill>
                <a:schemeClr val="tx1"/>
              </a:solidFill>
            </a:endParaRPr>
          </a:p>
        </p:txBody>
      </p:sp>
      <p:sp>
        <p:nvSpPr>
          <p:cNvPr id="56" name="角丸四角形 55"/>
          <p:cNvSpPr/>
          <p:nvPr/>
        </p:nvSpPr>
        <p:spPr>
          <a:xfrm>
            <a:off x="6076363" y="3087193"/>
            <a:ext cx="1241900" cy="38474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rPr>
              <a:t>メソッド抽出パターン照合</a:t>
            </a:r>
            <a:endParaRPr kumimoji="1" lang="ja-JP" altLang="en-US" sz="1400" dirty="0">
              <a:solidFill>
                <a:schemeClr val="tx1"/>
              </a:solidFill>
            </a:endParaRPr>
          </a:p>
        </p:txBody>
      </p:sp>
      <p:sp>
        <p:nvSpPr>
          <p:cNvPr id="58" name="フローチャート: データ 57"/>
          <p:cNvSpPr/>
          <p:nvPr/>
        </p:nvSpPr>
        <p:spPr>
          <a:xfrm>
            <a:off x="6779009" y="4315967"/>
            <a:ext cx="1221257" cy="431897"/>
          </a:xfrm>
          <a:prstGeom prst="flowChartInputOutput">
            <a:avLst/>
          </a:prstGeom>
          <a:no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400" dirty="0"/>
          </a:p>
        </p:txBody>
      </p:sp>
      <p:sp>
        <p:nvSpPr>
          <p:cNvPr id="59" name="テキスト ボックス 58"/>
          <p:cNvSpPr txBox="1"/>
          <p:nvPr/>
        </p:nvSpPr>
        <p:spPr>
          <a:xfrm>
            <a:off x="6913582" y="4271701"/>
            <a:ext cx="1075936" cy="523220"/>
          </a:xfrm>
          <a:prstGeom prst="rect">
            <a:avLst/>
          </a:prstGeom>
          <a:noFill/>
        </p:spPr>
        <p:txBody>
          <a:bodyPr wrap="none" rtlCol="0">
            <a:spAutoFit/>
          </a:bodyPr>
          <a:lstStyle/>
          <a:p>
            <a:pPr algn="ctr"/>
            <a:r>
              <a:rPr kumimoji="1" lang="ja-JP" altLang="en-US" sz="1400" dirty="0" smtClean="0"/>
              <a:t>メソッド抽出</a:t>
            </a:r>
            <a:endParaRPr kumimoji="1" lang="en-US" altLang="ja-JP" sz="1400" dirty="0" smtClean="0"/>
          </a:p>
          <a:p>
            <a:pPr algn="ctr"/>
            <a:r>
              <a:rPr lang="ja-JP" altLang="en-US" sz="1400" dirty="0"/>
              <a:t>パターン</a:t>
            </a:r>
            <a:r>
              <a:rPr kumimoji="1" lang="ja-JP" altLang="en-US" sz="1400" dirty="0" smtClean="0"/>
              <a:t>　</a:t>
            </a:r>
            <a:endParaRPr kumimoji="1" lang="ja-JP" altLang="en-US" sz="1400" dirty="0"/>
          </a:p>
        </p:txBody>
      </p:sp>
      <p:sp>
        <p:nvSpPr>
          <p:cNvPr id="60" name="フローチャート: データ 59"/>
          <p:cNvSpPr/>
          <p:nvPr/>
        </p:nvSpPr>
        <p:spPr>
          <a:xfrm>
            <a:off x="2629647" y="5436022"/>
            <a:ext cx="2658114" cy="431897"/>
          </a:xfrm>
          <a:prstGeom prst="flowChartInputOutput">
            <a:avLst/>
          </a:prstGeom>
          <a:no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400" dirty="0"/>
          </a:p>
        </p:txBody>
      </p:sp>
      <p:sp>
        <p:nvSpPr>
          <p:cNvPr id="61" name="テキスト ボックス 60"/>
          <p:cNvSpPr txBox="1"/>
          <p:nvPr/>
        </p:nvSpPr>
        <p:spPr>
          <a:xfrm>
            <a:off x="2910125" y="5414349"/>
            <a:ext cx="2175596" cy="523220"/>
          </a:xfrm>
          <a:prstGeom prst="rect">
            <a:avLst/>
          </a:prstGeom>
          <a:noFill/>
        </p:spPr>
        <p:txBody>
          <a:bodyPr wrap="none" rtlCol="0">
            <a:spAutoFit/>
          </a:bodyPr>
          <a:lstStyle/>
          <a:p>
            <a:pPr algn="ctr"/>
            <a:r>
              <a:rPr kumimoji="1" lang="ja-JP" altLang="en-US" sz="1400" dirty="0" smtClean="0"/>
              <a:t>メソッド抽出が行われた</a:t>
            </a:r>
            <a:endParaRPr kumimoji="1" lang="en-US" altLang="ja-JP" sz="1400" dirty="0" smtClean="0"/>
          </a:p>
          <a:p>
            <a:pPr algn="ctr"/>
            <a:r>
              <a:rPr kumimoji="1" lang="ja-JP" altLang="en-US" sz="1400" dirty="0" smtClean="0"/>
              <a:t>コード片のコードクローン　</a:t>
            </a:r>
            <a:endParaRPr kumimoji="1" lang="ja-JP" altLang="en-US" sz="1400" dirty="0"/>
          </a:p>
        </p:txBody>
      </p:sp>
      <p:cxnSp>
        <p:nvCxnSpPr>
          <p:cNvPr id="62" name="直線矢印コネクタ 61"/>
          <p:cNvCxnSpPr>
            <a:stCxn id="63" idx="3"/>
            <a:endCxn id="53" idx="1"/>
          </p:cNvCxnSpPr>
          <p:nvPr/>
        </p:nvCxnSpPr>
        <p:spPr>
          <a:xfrm>
            <a:off x="1481932" y="4529425"/>
            <a:ext cx="390244" cy="249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63" name="図 62"/>
          <p:cNvPicPr>
            <a:picLocks noChangeAspect="1"/>
          </p:cNvPicPr>
          <p:nvPr/>
        </p:nvPicPr>
        <p:blipFill>
          <a:blip r:embed="rId4"/>
          <a:stretch>
            <a:fillRect/>
          </a:stretch>
        </p:blipFill>
        <p:spPr>
          <a:xfrm>
            <a:off x="582722" y="4116336"/>
            <a:ext cx="899210" cy="826178"/>
          </a:xfrm>
          <a:prstGeom prst="rect">
            <a:avLst/>
          </a:prstGeom>
        </p:spPr>
      </p:pic>
      <p:cxnSp>
        <p:nvCxnSpPr>
          <p:cNvPr id="64" name="直線矢印コネクタ 63"/>
          <p:cNvCxnSpPr>
            <a:stCxn id="53" idx="3"/>
            <a:endCxn id="46" idx="1"/>
          </p:cNvCxnSpPr>
          <p:nvPr/>
        </p:nvCxnSpPr>
        <p:spPr>
          <a:xfrm flipV="1">
            <a:off x="2802269" y="4529249"/>
            <a:ext cx="307825" cy="266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5" name="直線矢印コネクタ 64"/>
          <p:cNvCxnSpPr>
            <a:stCxn id="46" idx="3"/>
            <a:endCxn id="52" idx="1"/>
          </p:cNvCxnSpPr>
          <p:nvPr/>
        </p:nvCxnSpPr>
        <p:spPr>
          <a:xfrm>
            <a:off x="3690110" y="4529249"/>
            <a:ext cx="238658" cy="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6" name="直線矢印コネクタ 65"/>
          <p:cNvCxnSpPr>
            <a:stCxn id="46" idx="0"/>
            <a:endCxn id="54" idx="2"/>
          </p:cNvCxnSpPr>
          <p:nvPr/>
        </p:nvCxnSpPr>
        <p:spPr>
          <a:xfrm flipV="1">
            <a:off x="3400102" y="3473656"/>
            <a:ext cx="0" cy="70651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7" name="直線矢印コネクタ 66"/>
          <p:cNvCxnSpPr>
            <a:stCxn id="54" idx="3"/>
            <a:endCxn id="50" idx="2"/>
          </p:cNvCxnSpPr>
          <p:nvPr/>
        </p:nvCxnSpPr>
        <p:spPr>
          <a:xfrm>
            <a:off x="3902296" y="3281284"/>
            <a:ext cx="90128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8" name="直線矢印コネクタ 67"/>
          <p:cNvCxnSpPr>
            <a:stCxn id="50" idx="4"/>
            <a:endCxn id="56" idx="1"/>
          </p:cNvCxnSpPr>
          <p:nvPr/>
        </p:nvCxnSpPr>
        <p:spPr>
          <a:xfrm flipV="1">
            <a:off x="5534724" y="3279566"/>
            <a:ext cx="541639" cy="171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9" name="直線矢印コネクタ 68"/>
          <p:cNvCxnSpPr>
            <a:stCxn id="56" idx="2"/>
            <a:endCxn id="58" idx="1"/>
          </p:cNvCxnSpPr>
          <p:nvPr/>
        </p:nvCxnSpPr>
        <p:spPr>
          <a:xfrm>
            <a:off x="6697313" y="3471938"/>
            <a:ext cx="692325" cy="84402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0" name="直線矢印コネクタ 69"/>
          <p:cNvCxnSpPr>
            <a:stCxn id="58" idx="3"/>
            <a:endCxn id="55" idx="0"/>
          </p:cNvCxnSpPr>
          <p:nvPr/>
        </p:nvCxnSpPr>
        <p:spPr>
          <a:xfrm flipH="1">
            <a:off x="6546793" y="4747864"/>
            <a:ext cx="720719" cy="71173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1" name="直線矢印コネクタ 70"/>
          <p:cNvCxnSpPr>
            <a:stCxn id="48" idx="5"/>
            <a:endCxn id="55" idx="0"/>
          </p:cNvCxnSpPr>
          <p:nvPr/>
        </p:nvCxnSpPr>
        <p:spPr>
          <a:xfrm>
            <a:off x="6400981" y="4533312"/>
            <a:ext cx="145812" cy="92628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2" name="直線矢印コネクタ 71"/>
          <p:cNvCxnSpPr>
            <a:stCxn id="52" idx="3"/>
            <a:endCxn id="48" idx="2"/>
          </p:cNvCxnSpPr>
          <p:nvPr/>
        </p:nvCxnSpPr>
        <p:spPr>
          <a:xfrm>
            <a:off x="5210944" y="4529251"/>
            <a:ext cx="252113" cy="406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3" name="直線矢印コネクタ 72"/>
          <p:cNvCxnSpPr>
            <a:stCxn id="55" idx="1"/>
            <a:endCxn id="60" idx="5"/>
          </p:cNvCxnSpPr>
          <p:nvPr/>
        </p:nvCxnSpPr>
        <p:spPr>
          <a:xfrm flipH="1" flipV="1">
            <a:off x="5021950" y="5651971"/>
            <a:ext cx="883755"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5" name="直線矢印コネクタ 74"/>
          <p:cNvCxnSpPr>
            <a:stCxn id="60" idx="2"/>
            <a:endCxn id="63" idx="3"/>
          </p:cNvCxnSpPr>
          <p:nvPr/>
        </p:nvCxnSpPr>
        <p:spPr>
          <a:xfrm flipH="1" flipV="1">
            <a:off x="1481932" y="4529425"/>
            <a:ext cx="1413526" cy="112254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6" name="正方形/長方形 75"/>
          <p:cNvSpPr/>
          <p:nvPr/>
        </p:nvSpPr>
        <p:spPr>
          <a:xfrm>
            <a:off x="4376777" y="6192841"/>
            <a:ext cx="1039608" cy="223857"/>
          </a:xfrm>
          <a:prstGeom prst="rect">
            <a:avLst/>
          </a:prstGeom>
          <a:solidFill>
            <a:schemeClr val="bg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400" b="1" dirty="0" smtClean="0">
                <a:solidFill>
                  <a:schemeClr val="tx1"/>
                </a:solidFill>
              </a:rPr>
              <a:t>本環境</a:t>
            </a:r>
            <a:endParaRPr kumimoji="1" lang="ja-JP" altLang="en-US" sz="1400" b="1" dirty="0">
              <a:solidFill>
                <a:schemeClr val="tx1"/>
              </a:solidFill>
            </a:endParaRPr>
          </a:p>
        </p:txBody>
      </p:sp>
      <p:sp>
        <p:nvSpPr>
          <p:cNvPr id="77" name="テキスト ボックス 76"/>
          <p:cNvSpPr txBox="1"/>
          <p:nvPr/>
        </p:nvSpPr>
        <p:spPr>
          <a:xfrm>
            <a:off x="3806897" y="4075440"/>
            <a:ext cx="635110" cy="307777"/>
          </a:xfrm>
          <a:prstGeom prst="rect">
            <a:avLst/>
          </a:prstGeom>
          <a:noFill/>
        </p:spPr>
        <p:txBody>
          <a:bodyPr wrap="none" rtlCol="0">
            <a:spAutoFit/>
          </a:bodyPr>
          <a:lstStyle/>
          <a:p>
            <a:r>
              <a:rPr kumimoji="1" lang="ja-JP" altLang="en-US" sz="1400" dirty="0" smtClean="0"/>
              <a:t>機能</a:t>
            </a:r>
            <a:r>
              <a:rPr kumimoji="1" lang="en-US" altLang="ja-JP" sz="1400" dirty="0" smtClean="0"/>
              <a:t>1</a:t>
            </a:r>
            <a:endParaRPr kumimoji="1" lang="ja-JP" altLang="en-US" sz="1400" dirty="0"/>
          </a:p>
        </p:txBody>
      </p:sp>
      <p:sp>
        <p:nvSpPr>
          <p:cNvPr id="78" name="テキスト ボックス 77"/>
          <p:cNvSpPr txBox="1"/>
          <p:nvPr/>
        </p:nvSpPr>
        <p:spPr>
          <a:xfrm>
            <a:off x="1769665" y="4087569"/>
            <a:ext cx="635110" cy="307777"/>
          </a:xfrm>
          <a:prstGeom prst="rect">
            <a:avLst/>
          </a:prstGeom>
          <a:noFill/>
        </p:spPr>
        <p:txBody>
          <a:bodyPr wrap="none" rtlCol="0">
            <a:spAutoFit/>
          </a:bodyPr>
          <a:lstStyle/>
          <a:p>
            <a:r>
              <a:rPr lang="ja-JP" altLang="en-US" sz="1400" dirty="0" smtClean="0"/>
              <a:t>機能</a:t>
            </a:r>
            <a:r>
              <a:rPr lang="en-US" altLang="ja-JP" sz="1400" dirty="0" smtClean="0"/>
              <a:t>2</a:t>
            </a:r>
            <a:endParaRPr kumimoji="1" lang="ja-JP" altLang="en-US" sz="1400" dirty="0"/>
          </a:p>
        </p:txBody>
      </p:sp>
      <p:sp>
        <p:nvSpPr>
          <p:cNvPr id="79" name="テキスト ボックス 78"/>
          <p:cNvSpPr txBox="1"/>
          <p:nvPr/>
        </p:nvSpPr>
        <p:spPr>
          <a:xfrm>
            <a:off x="2759271" y="2824376"/>
            <a:ext cx="635110" cy="307777"/>
          </a:xfrm>
          <a:prstGeom prst="rect">
            <a:avLst/>
          </a:prstGeom>
          <a:noFill/>
        </p:spPr>
        <p:txBody>
          <a:bodyPr wrap="none" rtlCol="0">
            <a:spAutoFit/>
          </a:bodyPr>
          <a:lstStyle/>
          <a:p>
            <a:r>
              <a:rPr lang="ja-JP" altLang="en-US" sz="1400" dirty="0" smtClean="0"/>
              <a:t>機能</a:t>
            </a:r>
            <a:r>
              <a:rPr lang="en-US" altLang="ja-JP" sz="1400" dirty="0" smtClean="0"/>
              <a:t>3</a:t>
            </a:r>
            <a:endParaRPr kumimoji="1" lang="ja-JP" altLang="en-US" sz="1400" dirty="0"/>
          </a:p>
        </p:txBody>
      </p:sp>
      <p:sp>
        <p:nvSpPr>
          <p:cNvPr id="80" name="テキスト ボックス 79"/>
          <p:cNvSpPr txBox="1"/>
          <p:nvPr/>
        </p:nvSpPr>
        <p:spPr>
          <a:xfrm>
            <a:off x="5945848" y="2830640"/>
            <a:ext cx="635110" cy="307777"/>
          </a:xfrm>
          <a:prstGeom prst="rect">
            <a:avLst/>
          </a:prstGeom>
          <a:noFill/>
        </p:spPr>
        <p:txBody>
          <a:bodyPr wrap="none" rtlCol="0">
            <a:spAutoFit/>
          </a:bodyPr>
          <a:lstStyle/>
          <a:p>
            <a:r>
              <a:rPr lang="ja-JP" altLang="en-US" sz="1400" dirty="0" smtClean="0"/>
              <a:t>機能</a:t>
            </a:r>
            <a:r>
              <a:rPr lang="en-US" altLang="ja-JP" sz="1400" dirty="0" smtClean="0"/>
              <a:t>4</a:t>
            </a:r>
            <a:endParaRPr kumimoji="1" lang="ja-JP" altLang="en-US" sz="1400" dirty="0"/>
          </a:p>
        </p:txBody>
      </p:sp>
      <p:sp>
        <p:nvSpPr>
          <p:cNvPr id="81" name="テキスト ボックス 80"/>
          <p:cNvSpPr txBox="1"/>
          <p:nvPr/>
        </p:nvSpPr>
        <p:spPr>
          <a:xfrm>
            <a:off x="5799816" y="5209185"/>
            <a:ext cx="635110" cy="307777"/>
          </a:xfrm>
          <a:prstGeom prst="rect">
            <a:avLst/>
          </a:prstGeom>
          <a:noFill/>
        </p:spPr>
        <p:txBody>
          <a:bodyPr wrap="none" rtlCol="0">
            <a:spAutoFit/>
          </a:bodyPr>
          <a:lstStyle/>
          <a:p>
            <a:r>
              <a:rPr lang="ja-JP" altLang="en-US" sz="1400" dirty="0" smtClean="0"/>
              <a:t>機能</a:t>
            </a:r>
            <a:r>
              <a:rPr lang="en-US" altLang="ja-JP" sz="1400" dirty="0" smtClean="0"/>
              <a:t>5</a:t>
            </a:r>
            <a:endParaRPr kumimoji="1" lang="ja-JP" altLang="en-US" sz="1400" dirty="0"/>
          </a:p>
        </p:txBody>
      </p:sp>
    </p:spTree>
    <p:extLst>
      <p:ext uri="{BB962C8B-B14F-4D97-AF65-F5344CB8AC3E}">
        <p14:creationId xmlns:p14="http://schemas.microsoft.com/office/powerpoint/2010/main" val="86107295"/>
      </p:ext>
    </p:extLst>
  </p:cSld>
  <p:clrMapOvr>
    <a:masterClrMapping/>
  </p:clrMapOvr>
  <p:timing>
    <p:tnLst>
      <p:par>
        <p:cTn id="1" dur="indefinite" restart="never" nodeType="tmRoot"/>
      </p:par>
    </p:tnLst>
  </p:timing>
</p:sld>
</file>

<file path=ppt/theme/theme1.xml><?xml version="1.0" encoding="utf-8"?>
<a:theme xmlns:a="http://schemas.openxmlformats.org/drawingml/2006/main" name="Sel-CoolMetal-white">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Sel-CoolMetal-white</Template>
  <TotalTime>118416</TotalTime>
  <Words>3664</Words>
  <Application>Microsoft Office PowerPoint</Application>
  <PresentationFormat>画面に合わせる (4:3)</PresentationFormat>
  <Paragraphs>394</Paragraphs>
  <Slides>27</Slides>
  <Notes>26</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27</vt:i4>
      </vt:variant>
    </vt:vector>
  </HeadingPairs>
  <TitlesOfParts>
    <vt:vector size="33" baseType="lpstr">
      <vt:lpstr>ＭＳ Ｐゴシック</vt:lpstr>
      <vt:lpstr>Arial</vt:lpstr>
      <vt:lpstr>Calibri</vt:lpstr>
      <vt:lpstr>Cambria Math</vt:lpstr>
      <vt:lpstr>Wingdings</vt:lpstr>
      <vt:lpstr>Sel-CoolMetal-white</vt:lpstr>
      <vt:lpstr>開発作業のモニタリングによる コードクローン集約支援環境の構築</vt:lpstr>
      <vt:lpstr>研究概要</vt:lpstr>
      <vt:lpstr>コードクローン</vt:lpstr>
      <vt:lpstr>コードクローンの集約</vt:lpstr>
      <vt:lpstr>先行研究：Clone Notifier[1]</vt:lpstr>
      <vt:lpstr>先行研究：Clone Notifier[1]</vt:lpstr>
      <vt:lpstr>先行研究：Clone Notifier[1]</vt:lpstr>
      <vt:lpstr>研究動機</vt:lpstr>
      <vt:lpstr>Eclipse Pluginによる集約支援環境</vt:lpstr>
      <vt:lpstr>Eclipse Pluginによる集約支援環境</vt:lpstr>
      <vt:lpstr>機能1 コードクローン検出</vt:lpstr>
      <vt:lpstr>Eclipse Pluginによる集約支援環境</vt:lpstr>
      <vt:lpstr>機能2 キー入力追跡</vt:lpstr>
      <vt:lpstr>Eclipse Pluginによる集約支援環境</vt:lpstr>
      <vt:lpstr>機能3 差分ノード取得</vt:lpstr>
      <vt:lpstr>Eclipse Pluginによる集約支援環境</vt:lpstr>
      <vt:lpstr>機能4 メソッド抽出の集約パターン照合</vt:lpstr>
      <vt:lpstr>機能4 メソッド抽出の集約パターン照合</vt:lpstr>
      <vt:lpstr>Eclipse Pluginによる集約支援環境</vt:lpstr>
      <vt:lpstr>機能5 クローンペア照合</vt:lpstr>
      <vt:lpstr>集約支援環境の利用例(1/5)</vt:lpstr>
      <vt:lpstr>集約支援環境の利用例(2/5)</vt:lpstr>
      <vt:lpstr>集約支援環境の利用例(3/5)</vt:lpstr>
      <vt:lpstr>集約支援環境の利用例(4/5)</vt:lpstr>
      <vt:lpstr>集約支援環境の利用例(5/5)</vt:lpstr>
      <vt:lpstr>まとめと今後の課題</vt:lpstr>
      <vt:lpstr>ご清聴ありがとうございました</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2015年度 第1回 中間報告</dc:title>
  <dc:creator>s-numata</dc:creator>
  <cp:lastModifiedBy>s-numata</cp:lastModifiedBy>
  <cp:revision>637</cp:revision>
  <cp:lastPrinted>2017-07-06T04:44:04Z</cp:lastPrinted>
  <dcterms:created xsi:type="dcterms:W3CDTF">2015-11-09T07:10:03Z</dcterms:created>
  <dcterms:modified xsi:type="dcterms:W3CDTF">2017-11-09T04:43:56Z</dcterms:modified>
</cp:coreProperties>
</file>