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601200" cy="12801600" type="A3"/>
  <p:notesSz cx="5800725" cy="8499475"/>
  <p:defaultTextStyle>
    <a:defPPr>
      <a:defRPr lang="ja-JP"/>
    </a:defPPr>
    <a:lvl1pPr marL="0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46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62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78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93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08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24" algn="l" defTabSz="91423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io Takashi" initials="IT" lastIdx="10" clrIdx="0">
    <p:extLst>
      <p:ext uri="{19B8F6BF-5375-455C-9EA6-DF929625EA0E}">
        <p15:presenceInfo xmlns:p15="http://schemas.microsoft.com/office/powerpoint/2012/main" userId="b4b1e7b0026754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1B5"/>
    <a:srgbClr val="E91E63"/>
    <a:srgbClr val="0000FF"/>
    <a:srgbClr val="FF5722"/>
    <a:srgbClr val="FF9800"/>
    <a:srgbClr val="607D8B"/>
    <a:srgbClr val="2D2D2D"/>
    <a:srgbClr val="9E9E9E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31" autoAdjust="0"/>
    <p:restoredTop sz="73793" autoAdjust="0"/>
  </p:normalViewPr>
  <p:slideViewPr>
    <p:cSldViewPr snapToGrid="0">
      <p:cViewPr varScale="1">
        <p:scale>
          <a:sx n="64" d="100"/>
          <a:sy n="64" d="100"/>
        </p:scale>
        <p:origin x="52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10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513918" cy="426079"/>
          </a:xfrm>
          <a:prstGeom prst="rect">
            <a:avLst/>
          </a:prstGeom>
        </p:spPr>
        <p:txBody>
          <a:bodyPr vert="horz" lIns="52509" tIns="26254" rIns="52509" bIns="26254" rtlCol="0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285907" y="3"/>
            <a:ext cx="2513918" cy="426079"/>
          </a:xfrm>
          <a:prstGeom prst="rect">
            <a:avLst/>
          </a:prstGeom>
        </p:spPr>
        <p:txBody>
          <a:bodyPr vert="horz" lIns="52509" tIns="26254" rIns="52509" bIns="26254" rtlCol="0"/>
          <a:lstStyle>
            <a:lvl1pPr algn="r">
              <a:defRPr sz="600"/>
            </a:lvl1pPr>
          </a:lstStyle>
          <a:p>
            <a:fld id="{C084B7E0-6AE9-442D-8974-8C063C2FE887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073398"/>
            <a:ext cx="2513918" cy="426078"/>
          </a:xfrm>
          <a:prstGeom prst="rect">
            <a:avLst/>
          </a:prstGeom>
        </p:spPr>
        <p:txBody>
          <a:bodyPr vert="horz" lIns="52509" tIns="26254" rIns="52509" bIns="26254" rtlCol="0" anchor="b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285907" y="8073398"/>
            <a:ext cx="2513918" cy="426078"/>
          </a:xfrm>
          <a:prstGeom prst="rect">
            <a:avLst/>
          </a:prstGeom>
        </p:spPr>
        <p:txBody>
          <a:bodyPr vert="horz" lIns="52509" tIns="26254" rIns="52509" bIns="26254" rtlCol="0" anchor="b"/>
          <a:lstStyle>
            <a:lvl1pPr algn="r">
              <a:defRPr sz="600"/>
            </a:lvl1pPr>
          </a:lstStyle>
          <a:p>
            <a:fld id="{2D3201B4-642F-4A7E-9407-2DD12CACB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86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-285750" y="0"/>
            <a:ext cx="6372225" cy="849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688" tIns="40845" rIns="81688" bIns="40845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3009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30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46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62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78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93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08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24" algn="l" defTabSz="91423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79438" y="4090988"/>
            <a:ext cx="4641850" cy="334645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9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FA4-B9B1-40D7-8456-1733F7F5B471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2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4EC9-0002-41BB-9D5B-D4CA32ADB8C0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20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4B21-9DCB-4317-9CEC-E245E0FB0012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DB8E-44E8-4416-B7C1-EAFA2D4C3073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D000-9E62-4128-9930-C06539D4F6DF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9B1D-7930-4B59-87F8-4318D674F736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74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B110-380E-4BEB-840E-EBCA126778F5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84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C029-9125-40D7-979C-48D738BD3BC5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8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22E-D0EA-4DD4-ACB3-443864C381EC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86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282-9D1C-4849-A5AF-6C83C8B3A0C1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30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928A-731D-40E7-A3F8-666DE1B1BC5B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24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106F-5B51-4E52-B2CA-A587B6508F73}" type="datetime1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CB17D-368A-4D1B-9ADE-821D82693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4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図 241">
            <a:extLst>
              <a:ext uri="{FF2B5EF4-FFF2-40B4-BE49-F238E27FC236}">
                <a16:creationId xmlns:a16="http://schemas.microsoft.com/office/drawing/2014/main" id="{B8D85E3B-0100-4A0C-A671-0CFCAD620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92" y="7774445"/>
            <a:ext cx="8457511" cy="237044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41" name="台形 240">
            <a:extLst>
              <a:ext uri="{FF2B5EF4-FFF2-40B4-BE49-F238E27FC236}">
                <a16:creationId xmlns:a16="http://schemas.microsoft.com/office/drawing/2014/main" id="{EA99A931-E1B3-4965-8E52-C77E19704F4B}"/>
              </a:ext>
            </a:extLst>
          </p:cNvPr>
          <p:cNvSpPr/>
          <p:nvPr/>
        </p:nvSpPr>
        <p:spPr>
          <a:xfrm rot="5400000">
            <a:off x="2435743" y="2631965"/>
            <a:ext cx="703151" cy="654076"/>
          </a:xfrm>
          <a:prstGeom prst="trapezoid">
            <a:avLst>
              <a:gd name="adj" fmla="val 337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77E406B-330A-4614-9FAB-FDB0B6B5B17C}"/>
              </a:ext>
            </a:extLst>
          </p:cNvPr>
          <p:cNvSpPr/>
          <p:nvPr/>
        </p:nvSpPr>
        <p:spPr>
          <a:xfrm>
            <a:off x="0" y="0"/>
            <a:ext cx="9601200" cy="1446243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6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BA09C6-8215-4265-A77F-67844C42062A}"/>
              </a:ext>
            </a:extLst>
          </p:cNvPr>
          <p:cNvSpPr txBox="1"/>
          <p:nvPr/>
        </p:nvSpPr>
        <p:spPr>
          <a:xfrm>
            <a:off x="2556828" y="897235"/>
            <a:ext cx="6964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Jonathan </a:t>
            </a:r>
            <a:r>
              <a:rPr lang="en-US" altLang="ja-JP" sz="1200" dirty="0" err="1">
                <a:solidFill>
                  <a:schemeClr val="bg1"/>
                </a:solidFill>
                <a:ea typeface="Noto Sans CJK JP Regular" panose="020B0500000000000000" pitchFamily="34" charset="-128"/>
              </a:rPr>
              <a:t>Komala</a:t>
            </a:r>
            <a:r>
              <a:rPr lang="en-US" altLang="ja-JP" sz="1200" baseline="300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‡†</a:t>
            </a:r>
            <a:r>
              <a:rPr lang="en-US" altLang="ja-JP" sz="12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, Tetsuya Kanda</a:t>
            </a:r>
            <a:r>
              <a:rPr lang="en-US" altLang="ja-JP" sz="1200" baseline="300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†</a:t>
            </a:r>
            <a:r>
              <a:rPr lang="en-US" altLang="ja-JP" sz="12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, Tsuyoshi </a:t>
            </a:r>
            <a:r>
              <a:rPr lang="en-US" altLang="ja-JP" sz="1200" dirty="0" err="1">
                <a:solidFill>
                  <a:schemeClr val="bg1"/>
                </a:solidFill>
                <a:ea typeface="Noto Sans CJK JP Regular" panose="020B0500000000000000" pitchFamily="34" charset="-128"/>
              </a:rPr>
              <a:t>Mizouchi</a:t>
            </a:r>
            <a:r>
              <a:rPr lang="en-US" altLang="ja-JP" sz="1200" baseline="300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†</a:t>
            </a:r>
            <a:r>
              <a:rPr lang="en-US" altLang="ja-JP" sz="12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,</a:t>
            </a:r>
            <a:r>
              <a:rPr lang="en-US" altLang="ja-JP" sz="1200" baseline="300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 </a:t>
            </a:r>
            <a:r>
              <a:rPr lang="ja-JP" altLang="en-US" sz="12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  </a:t>
            </a:r>
            <a:r>
              <a:rPr lang="en-US" altLang="ja-JP" sz="1200" dirty="0" err="1">
                <a:solidFill>
                  <a:schemeClr val="bg1"/>
                </a:solidFill>
                <a:ea typeface="Noto Sans CJK JP Regular" panose="020B0500000000000000" pitchFamily="34" charset="-128"/>
              </a:rPr>
              <a:t>Katsuro</a:t>
            </a:r>
            <a:r>
              <a:rPr lang="en-US" altLang="ja-JP" sz="12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 Inoue</a:t>
            </a:r>
            <a:r>
              <a:rPr lang="en-US" altLang="ja-JP" sz="1200" baseline="300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†</a:t>
            </a:r>
            <a:endParaRPr lang="en-US" altLang="ja-JP" sz="1037" baseline="30000" dirty="0">
              <a:solidFill>
                <a:schemeClr val="bg1"/>
              </a:solidFill>
              <a:ea typeface="Noto Sans CJK JP Regular" panose="020B0500000000000000" pitchFamily="34" charset="-128"/>
            </a:endParaRPr>
          </a:p>
          <a:p>
            <a:pPr algn="r"/>
            <a:r>
              <a:rPr lang="en-US" altLang="ja-JP" sz="1000" baseline="300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†</a:t>
            </a:r>
            <a:r>
              <a:rPr lang="en-US" altLang="ja-JP" sz="10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Osaka University, Japan  </a:t>
            </a:r>
            <a:r>
              <a:rPr lang="en-US" altLang="ja-JP" sz="1000" baseline="300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‡</a:t>
            </a:r>
            <a:r>
              <a:rPr lang="en-US" altLang="ja-JP" sz="10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UC Irvine, CA, USA</a:t>
            </a:r>
          </a:p>
          <a:p>
            <a:pPr algn="r"/>
            <a:r>
              <a:rPr lang="en-US" altLang="ja-JP" sz="800" dirty="0">
                <a:solidFill>
                  <a:schemeClr val="bg1"/>
                </a:solidFill>
                <a:ea typeface="Noto Sans CJK JP Regular" panose="020B0500000000000000" pitchFamily="34" charset="-128"/>
              </a:rPr>
              <a:t>Work done at Osaka University as a summer internship</a:t>
            </a:r>
            <a:endParaRPr lang="ja-JP" altLang="en-US" sz="800" dirty="0">
              <a:solidFill>
                <a:schemeClr val="bg1"/>
              </a:solidFill>
              <a:ea typeface="Noto Sans CJK JP Regular" panose="020B0500000000000000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7C8EB8-FB47-4DBC-98D7-E2B04580AD6A}"/>
              </a:ext>
            </a:extLst>
          </p:cNvPr>
          <p:cNvSpPr/>
          <p:nvPr/>
        </p:nvSpPr>
        <p:spPr>
          <a:xfrm>
            <a:off x="437407" y="248852"/>
            <a:ext cx="7810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Visualizing Phase Transition for </a:t>
            </a:r>
            <a:b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Real-Time 3D Profiler</a:t>
            </a:r>
            <a:endParaRPr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A9E5A65-F9AC-4C93-854D-8156F1A2394B}"/>
              </a:ext>
            </a:extLst>
          </p:cNvPr>
          <p:cNvSpPr/>
          <p:nvPr/>
        </p:nvSpPr>
        <p:spPr>
          <a:xfrm>
            <a:off x="353407" y="7334183"/>
            <a:ext cx="5954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Allows users to see both phase changes and </a:t>
            </a:r>
            <a:r>
              <a:rPr lang="en-US" altLang="ja-JP" dirty="0" err="1"/>
              <a:t>Heijo</a:t>
            </a:r>
            <a:r>
              <a:rPr lang="en-US" altLang="ja-JP" dirty="0"/>
              <a:t> city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317BA0-50F9-41AF-AEC6-FEE8BEB52810}"/>
              </a:ext>
            </a:extLst>
          </p:cNvPr>
          <p:cNvSpPr txBox="1"/>
          <p:nvPr/>
        </p:nvSpPr>
        <p:spPr>
          <a:xfrm>
            <a:off x="778859" y="8017022"/>
            <a:ext cx="432446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Updating current phase in real-time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Easy to find phase </a:t>
            </a:r>
            <a:r>
              <a:rPr lang="en-US" altLang="ja-JP" dirty="0"/>
              <a:t>transitions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Scrollbar to check past phases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93A7A3-EE96-4AD4-81D0-D41915848349}"/>
              </a:ext>
            </a:extLst>
          </p:cNvPr>
          <p:cNvSpPr txBox="1"/>
          <p:nvPr/>
        </p:nvSpPr>
        <p:spPr>
          <a:xfrm>
            <a:off x="1" y="6900178"/>
            <a:ext cx="6591300" cy="491743"/>
          </a:xfrm>
          <a:custGeom>
            <a:avLst/>
            <a:gdLst>
              <a:gd name="connsiteX0" fmla="*/ 0 w 8247731"/>
              <a:gd name="connsiteY0" fmla="*/ 0 h 584775"/>
              <a:gd name="connsiteX1" fmla="*/ 8034187 w 8247731"/>
              <a:gd name="connsiteY1" fmla="*/ 0 h 584775"/>
              <a:gd name="connsiteX2" fmla="*/ 8247731 w 8247731"/>
              <a:gd name="connsiteY2" fmla="*/ 0 h 584775"/>
              <a:gd name="connsiteX3" fmla="*/ 8034187 w 8247731"/>
              <a:gd name="connsiteY3" fmla="*/ 584775 h 584775"/>
              <a:gd name="connsiteX4" fmla="*/ 0 w 8247731"/>
              <a:gd name="connsiteY4" fmla="*/ 584775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7731" h="584775">
                <a:moveTo>
                  <a:pt x="0" y="0"/>
                </a:moveTo>
                <a:lnTo>
                  <a:pt x="8034187" y="0"/>
                </a:lnTo>
                <a:lnTo>
                  <a:pt x="8247731" y="0"/>
                </a:lnTo>
                <a:lnTo>
                  <a:pt x="8034187" y="584775"/>
                </a:lnTo>
                <a:lnTo>
                  <a:pt x="0" y="584775"/>
                </a:lnTo>
                <a:close/>
              </a:path>
            </a:pathLst>
          </a:custGeom>
          <a:solidFill>
            <a:srgbClr val="3F51B5"/>
          </a:solidFill>
        </p:spPr>
        <p:txBody>
          <a:bodyPr wrap="square" rtlCol="0">
            <a:noAutofit/>
          </a:bodyPr>
          <a:lstStyle/>
          <a:p>
            <a:r>
              <a:rPr lang="ja-JP" altLang="en-US" sz="2400" b="1" i="1" dirty="0">
                <a:solidFill>
                  <a:schemeClr val="bg1"/>
                </a:solidFill>
              </a:rPr>
              <a:t>　</a:t>
            </a:r>
            <a:r>
              <a:rPr lang="en-US" altLang="ja-JP" sz="2400" b="1" i="1" dirty="0">
                <a:solidFill>
                  <a:schemeClr val="bg1"/>
                </a:solidFill>
              </a:rPr>
              <a:t>Integrate the phase detection result into </a:t>
            </a:r>
            <a:r>
              <a:rPr lang="en-US" altLang="ja-JP" sz="2400" b="1" i="1" dirty="0" err="1">
                <a:solidFill>
                  <a:schemeClr val="bg1"/>
                </a:solidFill>
              </a:rPr>
              <a:t>Heijo</a:t>
            </a:r>
            <a:endParaRPr kumimoji="1" lang="ja-JP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A1A7987-CFCB-44A4-B243-E4EEA1099F6E}"/>
              </a:ext>
            </a:extLst>
          </p:cNvPr>
          <p:cNvSpPr txBox="1"/>
          <p:nvPr/>
        </p:nvSpPr>
        <p:spPr>
          <a:xfrm>
            <a:off x="-2" y="1521013"/>
            <a:ext cx="4114801" cy="470447"/>
          </a:xfrm>
          <a:custGeom>
            <a:avLst/>
            <a:gdLst>
              <a:gd name="connsiteX0" fmla="*/ 0 w 8247731"/>
              <a:gd name="connsiteY0" fmla="*/ 0 h 584775"/>
              <a:gd name="connsiteX1" fmla="*/ 8034187 w 8247731"/>
              <a:gd name="connsiteY1" fmla="*/ 0 h 584775"/>
              <a:gd name="connsiteX2" fmla="*/ 8247731 w 8247731"/>
              <a:gd name="connsiteY2" fmla="*/ 0 h 584775"/>
              <a:gd name="connsiteX3" fmla="*/ 8034187 w 8247731"/>
              <a:gd name="connsiteY3" fmla="*/ 584775 h 584775"/>
              <a:gd name="connsiteX4" fmla="*/ 0 w 8247731"/>
              <a:gd name="connsiteY4" fmla="*/ 584775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7731" h="584775">
                <a:moveTo>
                  <a:pt x="0" y="0"/>
                </a:moveTo>
                <a:lnTo>
                  <a:pt x="8034187" y="0"/>
                </a:lnTo>
                <a:lnTo>
                  <a:pt x="8247731" y="0"/>
                </a:lnTo>
                <a:lnTo>
                  <a:pt x="8034187" y="584775"/>
                </a:lnTo>
                <a:lnTo>
                  <a:pt x="0" y="584775"/>
                </a:lnTo>
                <a:close/>
              </a:path>
            </a:pathLst>
          </a:custGeom>
          <a:solidFill>
            <a:srgbClr val="3F51B5"/>
          </a:solidFill>
        </p:spPr>
        <p:txBody>
          <a:bodyPr wrap="square" rtlCol="0">
            <a:noAutofit/>
          </a:bodyPr>
          <a:lstStyle/>
          <a:p>
            <a:r>
              <a:rPr lang="ja-JP" altLang="en-US" sz="2400" b="1" i="1" dirty="0">
                <a:solidFill>
                  <a:schemeClr val="bg1"/>
                </a:solidFill>
              </a:rPr>
              <a:t>　</a:t>
            </a:r>
            <a:r>
              <a:rPr lang="en-US" altLang="ja-JP" sz="2400" b="1" i="1" dirty="0">
                <a:solidFill>
                  <a:schemeClr val="bg1"/>
                </a:solidFill>
              </a:rPr>
              <a:t>Existing research 1: </a:t>
            </a:r>
            <a:r>
              <a:rPr lang="en-US" altLang="ja-JP" sz="2400" b="1" i="1" dirty="0" err="1">
                <a:solidFill>
                  <a:schemeClr val="bg1"/>
                </a:solidFill>
              </a:rPr>
              <a:t>Heijo</a:t>
            </a:r>
            <a:r>
              <a:rPr lang="en-US" altLang="ja-JP" sz="2400" b="1" i="1" dirty="0">
                <a:solidFill>
                  <a:schemeClr val="bg1"/>
                </a:solidFill>
              </a:rPr>
              <a:t>[1]</a:t>
            </a:r>
            <a:endParaRPr kumimoji="1" lang="ja-JP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85D072B-D257-4DD0-BC43-D05006281884}"/>
              </a:ext>
            </a:extLst>
          </p:cNvPr>
          <p:cNvSpPr txBox="1"/>
          <p:nvPr/>
        </p:nvSpPr>
        <p:spPr>
          <a:xfrm>
            <a:off x="4800600" y="1531087"/>
            <a:ext cx="4323080" cy="470447"/>
          </a:xfrm>
          <a:custGeom>
            <a:avLst/>
            <a:gdLst>
              <a:gd name="connsiteX0" fmla="*/ 0 w 8247731"/>
              <a:gd name="connsiteY0" fmla="*/ 0 h 584775"/>
              <a:gd name="connsiteX1" fmla="*/ 8034187 w 8247731"/>
              <a:gd name="connsiteY1" fmla="*/ 0 h 584775"/>
              <a:gd name="connsiteX2" fmla="*/ 8247731 w 8247731"/>
              <a:gd name="connsiteY2" fmla="*/ 0 h 584775"/>
              <a:gd name="connsiteX3" fmla="*/ 8034187 w 8247731"/>
              <a:gd name="connsiteY3" fmla="*/ 584775 h 584775"/>
              <a:gd name="connsiteX4" fmla="*/ 0 w 8247731"/>
              <a:gd name="connsiteY4" fmla="*/ 584775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7731" h="584775">
                <a:moveTo>
                  <a:pt x="0" y="0"/>
                </a:moveTo>
                <a:lnTo>
                  <a:pt x="8034187" y="0"/>
                </a:lnTo>
                <a:lnTo>
                  <a:pt x="8247731" y="0"/>
                </a:lnTo>
                <a:lnTo>
                  <a:pt x="8034187" y="584775"/>
                </a:lnTo>
                <a:lnTo>
                  <a:pt x="0" y="584775"/>
                </a:lnTo>
                <a:close/>
              </a:path>
            </a:pathLst>
          </a:custGeom>
          <a:solidFill>
            <a:srgbClr val="3F51B5"/>
          </a:solidFill>
        </p:spPr>
        <p:txBody>
          <a:bodyPr wrap="square" rtlCol="0">
            <a:noAutofit/>
          </a:bodyPr>
          <a:lstStyle/>
          <a:p>
            <a:r>
              <a:rPr lang="ja-JP" altLang="en-US" sz="2400" b="1" i="1" dirty="0">
                <a:solidFill>
                  <a:schemeClr val="bg1"/>
                </a:solidFill>
              </a:rPr>
              <a:t>　</a:t>
            </a:r>
            <a:r>
              <a:rPr lang="en-US" altLang="ja-JP" sz="2400" b="1" i="1" dirty="0">
                <a:solidFill>
                  <a:schemeClr val="bg1"/>
                </a:solidFill>
              </a:rPr>
              <a:t>Existing research 2: PADLA[3]</a:t>
            </a:r>
            <a:endParaRPr kumimoji="1" lang="ja-JP" altLang="en-US" sz="2400" b="1" i="1" dirty="0">
              <a:solidFill>
                <a:schemeClr val="bg1"/>
              </a:solidFill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AA130D9B-2CA2-4599-AF13-E488E9CD33F6}"/>
              </a:ext>
            </a:extLst>
          </p:cNvPr>
          <p:cNvGrpSpPr/>
          <p:nvPr/>
        </p:nvGrpSpPr>
        <p:grpSpPr>
          <a:xfrm>
            <a:off x="5053283" y="3876002"/>
            <a:ext cx="1071126" cy="1175044"/>
            <a:chOff x="-1055931" y="9712662"/>
            <a:chExt cx="1071126" cy="1175044"/>
          </a:xfrm>
        </p:grpSpPr>
        <p:pic>
          <p:nvPicPr>
            <p:cNvPr id="131" name="図 130">
              <a:extLst>
                <a:ext uri="{FF2B5EF4-FFF2-40B4-BE49-F238E27FC236}">
                  <a16:creationId xmlns:a16="http://schemas.microsoft.com/office/drawing/2014/main" id="{9B621DDF-6833-437D-8655-34027A0F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5888" y="9915719"/>
              <a:ext cx="971040" cy="716209"/>
            </a:xfrm>
            <a:prstGeom prst="rect">
              <a:avLst/>
            </a:prstGeom>
          </p:spPr>
        </p:pic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8CDD2FDD-DDFD-4706-A80F-DAD6CA6E0600}"/>
                </a:ext>
              </a:extLst>
            </p:cNvPr>
            <p:cNvSpPr txBox="1"/>
            <p:nvPr/>
          </p:nvSpPr>
          <p:spPr>
            <a:xfrm>
              <a:off x="-733851" y="9712662"/>
              <a:ext cx="34842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P</a:t>
              </a:r>
              <a:r>
                <a:rPr kumimoji="1"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lay</a:t>
              </a:r>
              <a:endParaRPr kumimoji="1" lang="ja-JP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DCE224E9-D744-47F3-94EA-B16DF79E67AB}"/>
                </a:ext>
              </a:extLst>
            </p:cNvPr>
            <p:cNvSpPr txBox="1"/>
            <p:nvPr/>
          </p:nvSpPr>
          <p:spPr>
            <a:xfrm>
              <a:off x="-1055931" y="10610707"/>
              <a:ext cx="1071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[0.1, 0.0, 0.4] </a:t>
              </a:r>
              <a:endParaRPr kumimoji="1" lang="ja-JP" altLang="en-US" sz="12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1B543663-C690-4A85-90C9-89841BDD4E0F}"/>
              </a:ext>
            </a:extLst>
          </p:cNvPr>
          <p:cNvCxnSpPr>
            <a:cxnSpLocks/>
            <a:stCxn id="162" idx="3"/>
            <a:endCxn id="143" idx="1"/>
          </p:cNvCxnSpPr>
          <p:nvPr/>
        </p:nvCxnSpPr>
        <p:spPr>
          <a:xfrm>
            <a:off x="6038988" y="3251868"/>
            <a:ext cx="364512" cy="58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3887B980-EE32-4F31-82BC-E08EC290BB86}"/>
              </a:ext>
            </a:extLst>
          </p:cNvPr>
          <p:cNvCxnSpPr>
            <a:cxnSpLocks/>
            <a:stCxn id="131" idx="3"/>
            <a:endCxn id="144" idx="1"/>
          </p:cNvCxnSpPr>
          <p:nvPr/>
        </p:nvCxnSpPr>
        <p:spPr>
          <a:xfrm flipV="1">
            <a:off x="6074366" y="3927344"/>
            <a:ext cx="335658" cy="5098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4820D2C4-524F-4A36-BB2B-30E37E5E80F8}"/>
              </a:ext>
            </a:extLst>
          </p:cNvPr>
          <p:cNvGrpSpPr/>
          <p:nvPr/>
        </p:nvGrpSpPr>
        <p:grpSpPr>
          <a:xfrm>
            <a:off x="8176876" y="3927457"/>
            <a:ext cx="1071126" cy="1154889"/>
            <a:chOff x="-883595" y="11002517"/>
            <a:chExt cx="1071126" cy="1154889"/>
          </a:xfrm>
        </p:grpSpPr>
        <p:pic>
          <p:nvPicPr>
            <p:cNvPr id="137" name="図 136">
              <a:extLst>
                <a:ext uri="{FF2B5EF4-FFF2-40B4-BE49-F238E27FC236}">
                  <a16:creationId xmlns:a16="http://schemas.microsoft.com/office/drawing/2014/main" id="{4B9E2BDB-A3CD-44F6-92B6-BD81E006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1043" y="11197860"/>
              <a:ext cx="971299" cy="716400"/>
            </a:xfrm>
            <a:prstGeom prst="rect">
              <a:avLst/>
            </a:prstGeom>
          </p:spPr>
        </p:pic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7AB06D96-FAF8-4E2F-A87A-222F063B7A99}"/>
                </a:ext>
              </a:extLst>
            </p:cNvPr>
            <p:cNvSpPr txBox="1"/>
            <p:nvPr/>
          </p:nvSpPr>
          <p:spPr>
            <a:xfrm>
              <a:off x="-659773" y="11002517"/>
              <a:ext cx="47192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Freeze</a:t>
              </a:r>
              <a:endParaRPr kumimoji="1" lang="ja-JP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FAD7E5FC-C906-4B72-BE37-2A222E3900A1}"/>
                </a:ext>
              </a:extLst>
            </p:cNvPr>
            <p:cNvSpPr txBox="1"/>
            <p:nvPr/>
          </p:nvSpPr>
          <p:spPr>
            <a:xfrm>
              <a:off x="-883595" y="11880407"/>
              <a:ext cx="1071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i="1" dirty="0">
                  <a:solidFill>
                    <a:srgbClr val="E91E6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[0.0, 0.5, 0.0] </a:t>
              </a:r>
              <a:endParaRPr kumimoji="1" lang="ja-JP" altLang="en-US" sz="1200" i="1" dirty="0">
                <a:solidFill>
                  <a:srgbClr val="E91E63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68A46C83-FEDE-4700-8EF5-C0469CE8CF81}"/>
              </a:ext>
            </a:extLst>
          </p:cNvPr>
          <p:cNvSpPr txBox="1"/>
          <p:nvPr/>
        </p:nvSpPr>
        <p:spPr>
          <a:xfrm>
            <a:off x="5298247" y="2396692"/>
            <a:ext cx="1249951" cy="272415"/>
          </a:xfrm>
          <a:prstGeom prst="roundRect">
            <a:avLst/>
          </a:prstGeom>
          <a:noFill/>
          <a:ln>
            <a:noFill/>
          </a:ln>
        </p:spPr>
        <p:txBody>
          <a:bodyPr wrap="none" tIns="0" bIns="0" rtlCol="0">
            <a:spAutoFit/>
          </a:bodyPr>
          <a:lstStyle/>
          <a:p>
            <a:r>
              <a:rPr lang="ja-JP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① </a:t>
            </a:r>
            <a: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  <a:t>Learning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C70FCFCC-2622-4D38-BA81-70DFBC5BEA3D}"/>
              </a:ext>
            </a:extLst>
          </p:cNvPr>
          <p:cNvGrpSpPr/>
          <p:nvPr/>
        </p:nvGrpSpPr>
        <p:grpSpPr>
          <a:xfrm>
            <a:off x="6259933" y="2716822"/>
            <a:ext cx="1322440" cy="1592894"/>
            <a:chOff x="12620308" y="6862745"/>
            <a:chExt cx="1322440" cy="1592894"/>
          </a:xfrm>
        </p:grpSpPr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D401C398-3F93-4615-9893-E53370AEBC46}"/>
                </a:ext>
              </a:extLst>
            </p:cNvPr>
            <p:cNvSpPr txBox="1"/>
            <p:nvPr/>
          </p:nvSpPr>
          <p:spPr>
            <a:xfrm>
              <a:off x="12668721" y="6862745"/>
              <a:ext cx="11742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Known vectors</a:t>
              </a:r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356B003A-78AE-4BF4-93B4-35E1F851E934}"/>
                </a:ext>
              </a:extLst>
            </p:cNvPr>
            <p:cNvSpPr txBox="1"/>
            <p:nvPr/>
          </p:nvSpPr>
          <p:spPr>
            <a:xfrm>
              <a:off x="12763875" y="7232078"/>
              <a:ext cx="1095913" cy="44884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tIns="18000" bIns="18000" rtlCol="0">
              <a:spAutoFit/>
            </a:bodyPr>
            <a:lstStyle/>
            <a:p>
              <a:pPr algn="ctr"/>
              <a:r>
                <a:rPr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Vector </a:t>
              </a:r>
              <a:r>
                <a:rPr kumimoji="1"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  <a:p>
              <a:pPr algn="ctr"/>
              <a:r>
                <a:rPr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(Start up)</a:t>
              </a:r>
              <a:endParaRPr kumimoji="1" lang="ja-JP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63C0E8E7-E938-4CA1-99F9-A02AC8829C55}"/>
                </a:ext>
              </a:extLst>
            </p:cNvPr>
            <p:cNvSpPr txBox="1"/>
            <p:nvPr/>
          </p:nvSpPr>
          <p:spPr>
            <a:xfrm>
              <a:off x="12770399" y="7848846"/>
              <a:ext cx="1098942" cy="44884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tIns="18000" bIns="18000" rtlCol="0">
              <a:spAutoFit/>
            </a:bodyPr>
            <a:lstStyle/>
            <a:p>
              <a:pPr algn="ctr"/>
              <a:r>
                <a:rPr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Vector 1</a:t>
              </a:r>
            </a:p>
            <a:p>
              <a:pPr algn="ctr"/>
              <a:r>
                <a:rPr kumimoji="1"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(Play)</a:t>
              </a:r>
              <a:endParaRPr kumimoji="1" lang="ja-JP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角丸四角形 253">
              <a:extLst>
                <a:ext uri="{FF2B5EF4-FFF2-40B4-BE49-F238E27FC236}">
                  <a16:creationId xmlns:a16="http://schemas.microsoft.com/office/drawing/2014/main" id="{1C1F3170-F216-40CB-9335-9F1240CBCDF8}"/>
                </a:ext>
              </a:extLst>
            </p:cNvPr>
            <p:cNvSpPr/>
            <p:nvPr/>
          </p:nvSpPr>
          <p:spPr>
            <a:xfrm>
              <a:off x="12620308" y="7125096"/>
              <a:ext cx="1322440" cy="133054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B97E7720-84B9-42D9-A579-F36575EC3F51}"/>
              </a:ext>
            </a:extLst>
          </p:cNvPr>
          <p:cNvSpPr txBox="1"/>
          <p:nvPr/>
        </p:nvSpPr>
        <p:spPr>
          <a:xfrm>
            <a:off x="7255184" y="2419321"/>
            <a:ext cx="1346751" cy="272415"/>
          </a:xfrm>
          <a:prstGeom prst="roundRect">
            <a:avLst/>
          </a:prstGeom>
          <a:noFill/>
          <a:ln>
            <a:noFill/>
          </a:ln>
        </p:spPr>
        <p:txBody>
          <a:bodyPr wrap="none" tIns="0" bIns="0" rtlCol="0">
            <a:spAutoFit/>
          </a:bodyPr>
          <a:lstStyle/>
          <a:p>
            <a:r>
              <a:rPr lang="ja-JP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② </a:t>
            </a:r>
            <a: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  <a:t>Detection</a:t>
            </a: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3" name="直線矢印コネクタ 152">
            <a:extLst>
              <a:ext uri="{FF2B5EF4-FFF2-40B4-BE49-F238E27FC236}">
                <a16:creationId xmlns:a16="http://schemas.microsoft.com/office/drawing/2014/main" id="{ECB65074-6189-40CF-9CD6-A6412CA92640}"/>
              </a:ext>
            </a:extLst>
          </p:cNvPr>
          <p:cNvCxnSpPr/>
          <p:nvPr/>
        </p:nvCxnSpPr>
        <p:spPr>
          <a:xfrm flipH="1">
            <a:off x="7603104" y="3182735"/>
            <a:ext cx="573465" cy="3118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38EF9EE9-2799-4837-A169-76D5FFC3AE42}"/>
              </a:ext>
            </a:extLst>
          </p:cNvPr>
          <p:cNvGrpSpPr/>
          <p:nvPr/>
        </p:nvGrpSpPr>
        <p:grpSpPr>
          <a:xfrm>
            <a:off x="5953676" y="4490158"/>
            <a:ext cx="2647663" cy="650444"/>
            <a:chOff x="3525962" y="12101895"/>
            <a:chExt cx="2306677" cy="650444"/>
          </a:xfrm>
        </p:grpSpPr>
        <p:sp>
          <p:nvSpPr>
            <p:cNvPr id="155" name="爆発 2 23">
              <a:extLst>
                <a:ext uri="{FF2B5EF4-FFF2-40B4-BE49-F238E27FC236}">
                  <a16:creationId xmlns:a16="http://schemas.microsoft.com/office/drawing/2014/main" id="{8A0384E4-0A59-42A9-AB11-9F57121AC0F8}"/>
                </a:ext>
              </a:extLst>
            </p:cNvPr>
            <p:cNvSpPr/>
            <p:nvPr/>
          </p:nvSpPr>
          <p:spPr>
            <a:xfrm>
              <a:off x="3525962" y="12101895"/>
              <a:ext cx="2306677" cy="650444"/>
            </a:xfrm>
            <a:prstGeom prst="irregularSeal2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Irregular</a:t>
              </a:r>
              <a:endParaRPr kumimoji="1" lang="ja-JP" alt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爆発 2 174">
              <a:extLst>
                <a:ext uri="{FF2B5EF4-FFF2-40B4-BE49-F238E27FC236}">
                  <a16:creationId xmlns:a16="http://schemas.microsoft.com/office/drawing/2014/main" id="{AFE1C9C7-60D9-4834-B511-3CCCF1EF3CE3}"/>
                </a:ext>
              </a:extLst>
            </p:cNvPr>
            <p:cNvSpPr/>
            <p:nvPr/>
          </p:nvSpPr>
          <p:spPr>
            <a:xfrm>
              <a:off x="3809982" y="12133291"/>
              <a:ext cx="1597745" cy="599906"/>
            </a:xfrm>
            <a:prstGeom prst="irregularSeal2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933BAFAC-44BF-4971-AF49-357DB31E4401}"/>
              </a:ext>
            </a:extLst>
          </p:cNvPr>
          <p:cNvSpPr txBox="1"/>
          <p:nvPr/>
        </p:nvSpPr>
        <p:spPr>
          <a:xfrm>
            <a:off x="7693101" y="30499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✓</a:t>
            </a: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2A27CF53-4370-4951-8E09-30D865019A66}"/>
              </a:ext>
            </a:extLst>
          </p:cNvPr>
          <p:cNvSpPr txBox="1"/>
          <p:nvPr/>
        </p:nvSpPr>
        <p:spPr>
          <a:xfrm>
            <a:off x="7617631" y="39894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✗</a:t>
            </a:r>
            <a:endParaRPr kumimoji="1" lang="ja-JP" altLang="en-US" dirty="0"/>
          </a:p>
        </p:txBody>
      </p:sp>
      <p:sp>
        <p:nvSpPr>
          <p:cNvPr id="159" name="曲折矢印 15">
            <a:extLst>
              <a:ext uri="{FF2B5EF4-FFF2-40B4-BE49-F238E27FC236}">
                <a16:creationId xmlns:a16="http://schemas.microsoft.com/office/drawing/2014/main" id="{BC253BE2-6C3E-4DA6-B5F2-91B51DB0AE82}"/>
              </a:ext>
            </a:extLst>
          </p:cNvPr>
          <p:cNvSpPr/>
          <p:nvPr/>
        </p:nvSpPr>
        <p:spPr>
          <a:xfrm rot="7142027" flipV="1">
            <a:off x="7504058" y="4128649"/>
            <a:ext cx="463732" cy="791198"/>
          </a:xfrm>
          <a:prstGeom prst="bentArrow">
            <a:avLst>
              <a:gd name="adj1" fmla="val 16002"/>
              <a:gd name="adj2" fmla="val 19618"/>
              <a:gd name="adj3" fmla="val 28729"/>
              <a:gd name="adj4" fmla="val 390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0" name="テキスト ボックス 85">
            <a:extLst>
              <a:ext uri="{FF2B5EF4-FFF2-40B4-BE49-F238E27FC236}">
                <a16:creationId xmlns:a16="http://schemas.microsoft.com/office/drawing/2014/main" id="{DE8F09E7-D439-44FC-B327-66AF18330811}"/>
              </a:ext>
            </a:extLst>
          </p:cNvPr>
          <p:cNvSpPr txBox="1"/>
          <p:nvPr/>
        </p:nvSpPr>
        <p:spPr>
          <a:xfrm>
            <a:off x="4893816" y="6448940"/>
            <a:ext cx="4398269" cy="240478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00" dirty="0"/>
              <a:t>[3] T. </a:t>
            </a:r>
            <a:r>
              <a:rPr lang="en-US" altLang="ja-JP" sz="500" dirty="0" err="1"/>
              <a:t>Mizouchi</a:t>
            </a:r>
            <a:r>
              <a:rPr lang="en-US" altLang="ja-JP" sz="500" dirty="0"/>
              <a:t> et al., “PADLA: A Dynamic Log Level Adapter Using Online Phase Detection,” ICPC2019, pp. 135-138.</a:t>
            </a:r>
          </a:p>
          <a:p>
            <a:r>
              <a:rPr lang="en-US" altLang="ja-JP" sz="500" dirty="0"/>
              <a:t>[4] S. P. Reiss, “Dynamic detection and visualization of software phases,” WODA2005, pp. 1–6.</a:t>
            </a:r>
            <a:endParaRPr kumimoji="1" lang="ja-JP" altLang="en-US" sz="500" dirty="0"/>
          </a:p>
        </p:txBody>
      </p: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D33EB614-0956-45A6-98CF-D9C850DD623B}"/>
              </a:ext>
            </a:extLst>
          </p:cNvPr>
          <p:cNvGrpSpPr/>
          <p:nvPr/>
        </p:nvGrpSpPr>
        <p:grpSpPr>
          <a:xfrm>
            <a:off x="4973041" y="2687905"/>
            <a:ext cx="1112805" cy="1136707"/>
            <a:chOff x="4050720" y="9713584"/>
            <a:chExt cx="1112805" cy="1136707"/>
          </a:xfrm>
        </p:grpSpPr>
        <p:pic>
          <p:nvPicPr>
            <p:cNvPr id="162" name="図 161">
              <a:extLst>
                <a:ext uri="{FF2B5EF4-FFF2-40B4-BE49-F238E27FC236}">
                  <a16:creationId xmlns:a16="http://schemas.microsoft.com/office/drawing/2014/main" id="{7BF3FD34-6813-4243-A7BD-5CEF44B6A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5"/>
            <a:stretch/>
          </p:blipFill>
          <p:spPr>
            <a:xfrm>
              <a:off x="4171068" y="9919442"/>
              <a:ext cx="945599" cy="716209"/>
            </a:xfrm>
            <a:prstGeom prst="rect">
              <a:avLst/>
            </a:prstGeom>
          </p:spPr>
        </p:pic>
        <p:sp>
          <p:nvSpPr>
            <p:cNvPr id="163" name="テキスト ボックス 162">
              <a:extLst>
                <a:ext uri="{FF2B5EF4-FFF2-40B4-BE49-F238E27FC236}">
                  <a16:creationId xmlns:a16="http://schemas.microsoft.com/office/drawing/2014/main" id="{9CD5561C-2818-40FE-A6F1-EAB5B59C070A}"/>
                </a:ext>
              </a:extLst>
            </p:cNvPr>
            <p:cNvSpPr txBox="1"/>
            <p:nvPr/>
          </p:nvSpPr>
          <p:spPr>
            <a:xfrm>
              <a:off x="4307267" y="9713584"/>
              <a:ext cx="609197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kumimoji="1"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tart up</a:t>
              </a:r>
              <a:endParaRPr kumimoji="1" lang="ja-JP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:a16="http://schemas.microsoft.com/office/drawing/2014/main" id="{A601E18D-F7AB-4F51-9100-6CB13F7B2B95}"/>
                </a:ext>
              </a:extLst>
            </p:cNvPr>
            <p:cNvSpPr txBox="1"/>
            <p:nvPr/>
          </p:nvSpPr>
          <p:spPr>
            <a:xfrm>
              <a:off x="4050720" y="10573292"/>
              <a:ext cx="1112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 [0.3, 0.1, 0.1] </a:t>
              </a:r>
              <a:endParaRPr kumimoji="1" lang="ja-JP" altLang="en-US" sz="12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BEDB42EE-3CCC-4304-9766-BEADE511E1F0}"/>
              </a:ext>
            </a:extLst>
          </p:cNvPr>
          <p:cNvGrpSpPr/>
          <p:nvPr/>
        </p:nvGrpSpPr>
        <p:grpSpPr>
          <a:xfrm>
            <a:off x="8157775" y="2738877"/>
            <a:ext cx="1071126" cy="1148094"/>
            <a:chOff x="-1057670" y="9721611"/>
            <a:chExt cx="1071126" cy="1148094"/>
          </a:xfrm>
        </p:grpSpPr>
        <p:pic>
          <p:nvPicPr>
            <p:cNvPr id="166" name="図 165">
              <a:extLst>
                <a:ext uri="{FF2B5EF4-FFF2-40B4-BE49-F238E27FC236}">
                  <a16:creationId xmlns:a16="http://schemas.microsoft.com/office/drawing/2014/main" id="{4678E463-7565-4790-AF9C-5EFF5415C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5888" y="9915719"/>
              <a:ext cx="971040" cy="716209"/>
            </a:xfrm>
            <a:prstGeom prst="rect">
              <a:avLst/>
            </a:prstGeom>
          </p:spPr>
        </p:pic>
        <p:sp>
          <p:nvSpPr>
            <p:cNvPr id="167" name="テキスト ボックス 166">
              <a:extLst>
                <a:ext uri="{FF2B5EF4-FFF2-40B4-BE49-F238E27FC236}">
                  <a16:creationId xmlns:a16="http://schemas.microsoft.com/office/drawing/2014/main" id="{C391759D-BAF2-42FB-BDF3-2D9AF94F3FD4}"/>
                </a:ext>
              </a:extLst>
            </p:cNvPr>
            <p:cNvSpPr txBox="1"/>
            <p:nvPr/>
          </p:nvSpPr>
          <p:spPr>
            <a:xfrm>
              <a:off x="-733851" y="9721611"/>
              <a:ext cx="34842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P</a:t>
              </a:r>
              <a:r>
                <a:rPr kumimoji="1" lang="en-US" altLang="ja-JP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lay</a:t>
              </a:r>
              <a:endParaRPr kumimoji="1" lang="ja-JP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41C2C497-DE9E-440B-92EA-C6E85FD822FA}"/>
                </a:ext>
              </a:extLst>
            </p:cNvPr>
            <p:cNvSpPr txBox="1"/>
            <p:nvPr/>
          </p:nvSpPr>
          <p:spPr>
            <a:xfrm>
              <a:off x="-1057670" y="10592706"/>
              <a:ext cx="1071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[0.1, 0.0, 0.4] </a:t>
              </a:r>
              <a:endParaRPr kumimoji="1" lang="ja-JP" altLang="en-US" sz="1200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7AFBDE2C-ADFA-4134-80A7-3FB641A36999}"/>
              </a:ext>
            </a:extLst>
          </p:cNvPr>
          <p:cNvSpPr txBox="1"/>
          <p:nvPr/>
        </p:nvSpPr>
        <p:spPr>
          <a:xfrm>
            <a:off x="4800129" y="1994562"/>
            <a:ext cx="439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Dynamic log-level adapter with phase detection[4]</a:t>
            </a:r>
            <a:endParaRPr kumimoji="1" lang="en-US" altLang="ja-JP" sz="160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0F738DC-28FC-4B43-B611-F81571C40508}"/>
              </a:ext>
            </a:extLst>
          </p:cNvPr>
          <p:cNvSpPr/>
          <p:nvPr/>
        </p:nvSpPr>
        <p:spPr>
          <a:xfrm>
            <a:off x="4800129" y="2358823"/>
            <a:ext cx="4508792" cy="3650783"/>
          </a:xfrm>
          <a:prstGeom prst="roundRect">
            <a:avLst>
              <a:gd name="adj" fmla="val 7315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EB919A5A-3A29-437E-86E7-C21AE37A3323}"/>
              </a:ext>
            </a:extLst>
          </p:cNvPr>
          <p:cNvSpPr txBox="1"/>
          <p:nvPr/>
        </p:nvSpPr>
        <p:spPr>
          <a:xfrm>
            <a:off x="4778042" y="5997459"/>
            <a:ext cx="4556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Proposed: Recording detailed logs when irregular behavior is detected</a:t>
            </a:r>
          </a:p>
          <a:p>
            <a:r>
              <a:rPr kumimoji="1" lang="en-US" altLang="ja-JP" sz="1200" dirty="0"/>
              <a:t>Problem: No</a:t>
            </a:r>
            <a:r>
              <a:rPr lang="en-US" altLang="ja-JP" sz="1200" dirty="0"/>
              <a:t> monitoring UI for phase detection</a:t>
            </a:r>
            <a:endParaRPr kumimoji="1" lang="en-US" altLang="ja-JP" sz="1200" dirty="0"/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567CC798-1A06-4D35-A394-1C0A8861A2B3}"/>
              </a:ext>
            </a:extLst>
          </p:cNvPr>
          <p:cNvSpPr txBox="1"/>
          <p:nvPr/>
        </p:nvSpPr>
        <p:spPr>
          <a:xfrm>
            <a:off x="260331" y="1994562"/>
            <a:ext cx="3636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 real-time 3D Java profiler with city view</a:t>
            </a:r>
            <a:endParaRPr kumimoji="1" lang="en-US" altLang="ja-JP" sz="1600" dirty="0"/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66A51BCF-A65C-46F7-9934-6C225B55D5B6}"/>
              </a:ext>
            </a:extLst>
          </p:cNvPr>
          <p:cNvSpPr txBox="1"/>
          <p:nvPr/>
        </p:nvSpPr>
        <p:spPr>
          <a:xfrm>
            <a:off x="353407" y="5997460"/>
            <a:ext cx="404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Proposed: Monitoring performance in real-time with city view</a:t>
            </a:r>
          </a:p>
          <a:p>
            <a:r>
              <a:rPr kumimoji="1" lang="en-US" altLang="ja-JP" sz="1200" dirty="0"/>
              <a:t>Problem: Hard to compare current status with past ones</a:t>
            </a:r>
          </a:p>
        </p:txBody>
      </p:sp>
      <p:pic>
        <p:nvPicPr>
          <p:cNvPr id="180" name="図 179">
            <a:extLst>
              <a:ext uri="{FF2B5EF4-FFF2-40B4-BE49-F238E27FC236}">
                <a16:creationId xmlns:a16="http://schemas.microsoft.com/office/drawing/2014/main" id="{AB0B20FE-2FCA-4755-88BE-E0B87AB73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2237" y="198569"/>
            <a:ext cx="1471891" cy="381731"/>
          </a:xfrm>
          <a:prstGeom prst="rect">
            <a:avLst/>
          </a:prstGeom>
        </p:spPr>
      </p:pic>
      <p:pic>
        <p:nvPicPr>
          <p:cNvPr id="182" name="図 181">
            <a:extLst>
              <a:ext uri="{FF2B5EF4-FFF2-40B4-BE49-F238E27FC236}">
                <a16:creationId xmlns:a16="http://schemas.microsoft.com/office/drawing/2014/main" id="{A8087E01-937E-4257-9C89-495AD8215F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68" y="191329"/>
            <a:ext cx="1224383" cy="421382"/>
          </a:xfrm>
          <a:prstGeom prst="rect">
            <a:avLst/>
          </a:prstGeom>
        </p:spPr>
      </p:pic>
      <p:pic>
        <p:nvPicPr>
          <p:cNvPr id="186" name="図 185">
            <a:extLst>
              <a:ext uri="{FF2B5EF4-FFF2-40B4-BE49-F238E27FC236}">
                <a16:creationId xmlns:a16="http://schemas.microsoft.com/office/drawing/2014/main" id="{5E1E9310-DF5F-41C1-BB7D-9F686FC40E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6728" y="4406135"/>
            <a:ext cx="2151859" cy="1489513"/>
          </a:xfrm>
          <a:prstGeom prst="rect">
            <a:avLst/>
          </a:prstGeom>
        </p:spPr>
      </p:pic>
      <p:pic>
        <p:nvPicPr>
          <p:cNvPr id="183" name="図 182">
            <a:extLst>
              <a:ext uri="{FF2B5EF4-FFF2-40B4-BE49-F238E27FC236}">
                <a16:creationId xmlns:a16="http://schemas.microsoft.com/office/drawing/2014/main" id="{19677B51-6D10-4839-B95C-97B67CE479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937" y="3600118"/>
            <a:ext cx="1976528" cy="800436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1930D547-B6DF-4757-9024-7F550E0E4037}"/>
              </a:ext>
            </a:extLst>
          </p:cNvPr>
          <p:cNvGrpSpPr/>
          <p:nvPr/>
        </p:nvGrpSpPr>
        <p:grpSpPr>
          <a:xfrm>
            <a:off x="5929732" y="5465926"/>
            <a:ext cx="2960269" cy="430775"/>
            <a:chOff x="1817146" y="6497643"/>
            <a:chExt cx="4546670" cy="702355"/>
          </a:xfrm>
        </p:grpSpPr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4A521428-40DD-43BA-8422-6DBFDC8DDED4}"/>
                </a:ext>
              </a:extLst>
            </p:cNvPr>
            <p:cNvSpPr txBox="1"/>
            <p:nvPr/>
          </p:nvSpPr>
          <p:spPr>
            <a:xfrm>
              <a:off x="4477595" y="6566420"/>
              <a:ext cx="1156259" cy="54680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Lower Level</a:t>
              </a:r>
            </a:p>
            <a:p>
              <a:pPr algn="ctr"/>
              <a:r>
                <a:rPr lang="en-US" altLang="ja-JP" sz="900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US" altLang="ja-JP" sz="9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Detailed</a:t>
              </a:r>
              <a:r>
                <a:rPr lang="en-US" altLang="ja-JP" sz="900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</p:txBody>
        </p: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ADF36131-727C-4A13-8E22-831D1B03CCC4}"/>
                </a:ext>
              </a:extLst>
            </p:cNvPr>
            <p:cNvGrpSpPr/>
            <p:nvPr/>
          </p:nvGrpSpPr>
          <p:grpSpPr>
            <a:xfrm>
              <a:off x="5683084" y="6584889"/>
              <a:ext cx="482480" cy="517485"/>
              <a:chOff x="7661140" y="2879055"/>
              <a:chExt cx="1270229" cy="1501933"/>
            </a:xfrm>
          </p:grpSpPr>
          <p:sp>
            <p:nvSpPr>
              <p:cNvPr id="203" name="正方形/長方形 202">
                <a:extLst>
                  <a:ext uri="{FF2B5EF4-FFF2-40B4-BE49-F238E27FC236}">
                    <a16:creationId xmlns:a16="http://schemas.microsoft.com/office/drawing/2014/main" id="{96130AAF-1D62-415A-8832-DB5B44D5ADC6}"/>
                  </a:ext>
                </a:extLst>
              </p:cNvPr>
              <p:cNvSpPr/>
              <p:nvPr/>
            </p:nvSpPr>
            <p:spPr>
              <a:xfrm>
                <a:off x="7661140" y="2879055"/>
                <a:ext cx="1270229" cy="15019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/>
              </a:p>
            </p:txBody>
          </p:sp>
          <p:cxnSp>
            <p:nvCxnSpPr>
              <p:cNvPr id="204" name="直線コネクタ 203">
                <a:extLst>
                  <a:ext uri="{FF2B5EF4-FFF2-40B4-BE49-F238E27FC236}">
                    <a16:creationId xmlns:a16="http://schemas.microsoft.com/office/drawing/2014/main" id="{D5647F75-2F13-47C6-814B-3ECFBABC9D4C}"/>
                  </a:ext>
                </a:extLst>
              </p:cNvPr>
              <p:cNvCxnSpPr/>
              <p:nvPr/>
            </p:nvCxnSpPr>
            <p:spPr>
              <a:xfrm>
                <a:off x="7835193" y="3036273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>
                <a:extLst>
                  <a:ext uri="{FF2B5EF4-FFF2-40B4-BE49-F238E27FC236}">
                    <a16:creationId xmlns:a16="http://schemas.microsoft.com/office/drawing/2014/main" id="{D77CC87F-DCF9-400A-9268-086C9951E5CB}"/>
                  </a:ext>
                </a:extLst>
              </p:cNvPr>
              <p:cNvCxnSpPr/>
              <p:nvPr/>
            </p:nvCxnSpPr>
            <p:spPr>
              <a:xfrm>
                <a:off x="7835193" y="3188673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コネクタ 205">
                <a:extLst>
                  <a:ext uri="{FF2B5EF4-FFF2-40B4-BE49-F238E27FC236}">
                    <a16:creationId xmlns:a16="http://schemas.microsoft.com/office/drawing/2014/main" id="{6DA909D7-EAD2-48C8-9C87-519141791C98}"/>
                  </a:ext>
                </a:extLst>
              </p:cNvPr>
              <p:cNvCxnSpPr/>
              <p:nvPr/>
            </p:nvCxnSpPr>
            <p:spPr>
              <a:xfrm>
                <a:off x="7835193" y="3341073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>
                <a:extLst>
                  <a:ext uri="{FF2B5EF4-FFF2-40B4-BE49-F238E27FC236}">
                    <a16:creationId xmlns:a16="http://schemas.microsoft.com/office/drawing/2014/main" id="{025AE45C-E4F2-4A94-AC9E-C4616ED9A3B3}"/>
                  </a:ext>
                </a:extLst>
              </p:cNvPr>
              <p:cNvCxnSpPr/>
              <p:nvPr/>
            </p:nvCxnSpPr>
            <p:spPr>
              <a:xfrm>
                <a:off x="7835193" y="3493473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>
                <a:extLst>
                  <a:ext uri="{FF2B5EF4-FFF2-40B4-BE49-F238E27FC236}">
                    <a16:creationId xmlns:a16="http://schemas.microsoft.com/office/drawing/2014/main" id="{35AE8D7C-5E1D-41D4-BFE0-21C00498C5F6}"/>
                  </a:ext>
                </a:extLst>
              </p:cNvPr>
              <p:cNvCxnSpPr/>
              <p:nvPr/>
            </p:nvCxnSpPr>
            <p:spPr>
              <a:xfrm>
                <a:off x="7835193" y="3645873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FD0F46D4-06E5-4DA0-95CF-51E6B92A0C69}"/>
                  </a:ext>
                </a:extLst>
              </p:cNvPr>
              <p:cNvCxnSpPr/>
              <p:nvPr/>
            </p:nvCxnSpPr>
            <p:spPr>
              <a:xfrm>
                <a:off x="7835193" y="3798273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>
                <a:extLst>
                  <a:ext uri="{FF2B5EF4-FFF2-40B4-BE49-F238E27FC236}">
                    <a16:creationId xmlns:a16="http://schemas.microsoft.com/office/drawing/2014/main" id="{F47EED38-2ABC-4649-BC7B-8AA23286069D}"/>
                  </a:ext>
                </a:extLst>
              </p:cNvPr>
              <p:cNvCxnSpPr/>
              <p:nvPr/>
            </p:nvCxnSpPr>
            <p:spPr>
              <a:xfrm>
                <a:off x="7835193" y="3950673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>
                <a:extLst>
                  <a:ext uri="{FF2B5EF4-FFF2-40B4-BE49-F238E27FC236}">
                    <a16:creationId xmlns:a16="http://schemas.microsoft.com/office/drawing/2014/main" id="{C2C6C9F9-5C4C-4CE3-A2E9-8628DDD0B317}"/>
                  </a:ext>
                </a:extLst>
              </p:cNvPr>
              <p:cNvCxnSpPr/>
              <p:nvPr/>
            </p:nvCxnSpPr>
            <p:spPr>
              <a:xfrm>
                <a:off x="7835193" y="4103073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ホームベース 245">
              <a:extLst>
                <a:ext uri="{FF2B5EF4-FFF2-40B4-BE49-F238E27FC236}">
                  <a16:creationId xmlns:a16="http://schemas.microsoft.com/office/drawing/2014/main" id="{F0AC5D91-E5D0-4ED2-A5DF-78B64D116A4D}"/>
                </a:ext>
              </a:extLst>
            </p:cNvPr>
            <p:cNvSpPr/>
            <p:nvPr/>
          </p:nvSpPr>
          <p:spPr>
            <a:xfrm>
              <a:off x="4472507" y="6497643"/>
              <a:ext cx="1891309" cy="702355"/>
            </a:xfrm>
            <a:prstGeom prst="homePlate">
              <a:avLst>
                <a:gd name="adj" fmla="val 22102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  <p:grpSp>
          <p:nvGrpSpPr>
            <p:cNvPr id="194" name="グループ化 193">
              <a:extLst>
                <a:ext uri="{FF2B5EF4-FFF2-40B4-BE49-F238E27FC236}">
                  <a16:creationId xmlns:a16="http://schemas.microsoft.com/office/drawing/2014/main" id="{87408A51-71D1-421B-B3E4-9695A4650BC8}"/>
                </a:ext>
              </a:extLst>
            </p:cNvPr>
            <p:cNvGrpSpPr/>
            <p:nvPr/>
          </p:nvGrpSpPr>
          <p:grpSpPr>
            <a:xfrm>
              <a:off x="3677008" y="6598400"/>
              <a:ext cx="483631" cy="514247"/>
              <a:chOff x="2001601" y="988879"/>
              <a:chExt cx="1270229" cy="1501933"/>
            </a:xfrm>
          </p:grpSpPr>
          <p:sp>
            <p:nvSpPr>
              <p:cNvPr id="197" name="正方形/長方形 196">
                <a:extLst>
                  <a:ext uri="{FF2B5EF4-FFF2-40B4-BE49-F238E27FC236}">
                    <a16:creationId xmlns:a16="http://schemas.microsoft.com/office/drawing/2014/main" id="{2E9DBCED-2588-41C3-83D6-D4D00BE966C1}"/>
                  </a:ext>
                </a:extLst>
              </p:cNvPr>
              <p:cNvSpPr/>
              <p:nvPr/>
            </p:nvSpPr>
            <p:spPr>
              <a:xfrm>
                <a:off x="2001601" y="988879"/>
                <a:ext cx="1270229" cy="15019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/>
              </a:p>
            </p:txBody>
          </p:sp>
          <p:cxnSp>
            <p:nvCxnSpPr>
              <p:cNvPr id="198" name="直線コネクタ 197">
                <a:extLst>
                  <a:ext uri="{FF2B5EF4-FFF2-40B4-BE49-F238E27FC236}">
                    <a16:creationId xmlns:a16="http://schemas.microsoft.com/office/drawing/2014/main" id="{00B46D66-CE3E-4EC5-8842-7390BEBC18DB}"/>
                  </a:ext>
                </a:extLst>
              </p:cNvPr>
              <p:cNvCxnSpPr/>
              <p:nvPr/>
            </p:nvCxnSpPr>
            <p:spPr>
              <a:xfrm>
                <a:off x="2165314" y="1162645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>
                <a:extLst>
                  <a:ext uri="{FF2B5EF4-FFF2-40B4-BE49-F238E27FC236}">
                    <a16:creationId xmlns:a16="http://schemas.microsoft.com/office/drawing/2014/main" id="{0A130F11-9275-43EA-ABD6-59810B4C70A8}"/>
                  </a:ext>
                </a:extLst>
              </p:cNvPr>
              <p:cNvCxnSpPr/>
              <p:nvPr/>
            </p:nvCxnSpPr>
            <p:spPr>
              <a:xfrm>
                <a:off x="2165314" y="1315045"/>
                <a:ext cx="9599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ホームベース 285">
              <a:extLst>
                <a:ext uri="{FF2B5EF4-FFF2-40B4-BE49-F238E27FC236}">
                  <a16:creationId xmlns:a16="http://schemas.microsoft.com/office/drawing/2014/main" id="{5F5A6D01-5434-4889-896F-79BE62EF222D}"/>
                </a:ext>
              </a:extLst>
            </p:cNvPr>
            <p:cNvSpPr/>
            <p:nvPr/>
          </p:nvSpPr>
          <p:spPr>
            <a:xfrm>
              <a:off x="1817146" y="6522759"/>
              <a:ext cx="2596603" cy="667061"/>
            </a:xfrm>
            <a:prstGeom prst="homePlate">
              <a:avLst>
                <a:gd name="adj" fmla="val 23890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  <p:sp>
          <p:nvSpPr>
            <p:cNvPr id="196" name="テキスト ボックス 195">
              <a:extLst>
                <a:ext uri="{FF2B5EF4-FFF2-40B4-BE49-F238E27FC236}">
                  <a16:creationId xmlns:a16="http://schemas.microsoft.com/office/drawing/2014/main" id="{53EE5C0C-1C39-41C2-9B35-A2E1E703AB47}"/>
                </a:ext>
              </a:extLst>
            </p:cNvPr>
            <p:cNvSpPr txBox="1"/>
            <p:nvPr/>
          </p:nvSpPr>
          <p:spPr>
            <a:xfrm>
              <a:off x="2108626" y="6566420"/>
              <a:ext cx="1315270" cy="54680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900" dirty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Higher Level</a:t>
              </a:r>
            </a:p>
            <a:p>
              <a:pPr algn="ctr"/>
              <a:r>
                <a:rPr lang="en-US" altLang="ja-JP" sz="900" dirty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(Not detailed)</a:t>
              </a:r>
              <a:endParaRPr kumimoji="1" lang="ja-JP" altLang="en-US" sz="9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3" name="矢印: 右 212">
            <a:extLst>
              <a:ext uri="{FF2B5EF4-FFF2-40B4-BE49-F238E27FC236}">
                <a16:creationId xmlns:a16="http://schemas.microsoft.com/office/drawing/2014/main" id="{E7390275-BD6B-4BD2-9B55-4DFB3A9B864E}"/>
              </a:ext>
            </a:extLst>
          </p:cNvPr>
          <p:cNvSpPr/>
          <p:nvPr/>
        </p:nvSpPr>
        <p:spPr>
          <a:xfrm rot="2939700">
            <a:off x="7242360" y="5117909"/>
            <a:ext cx="401645" cy="272999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AFD7211B-3FCA-469D-82B3-E7DECA8FA68D}"/>
              </a:ext>
            </a:extLst>
          </p:cNvPr>
          <p:cNvSpPr txBox="1"/>
          <p:nvPr/>
        </p:nvSpPr>
        <p:spPr>
          <a:xfrm>
            <a:off x="7585877" y="5129753"/>
            <a:ext cx="125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Change Log Level</a:t>
            </a:r>
            <a:endParaRPr kumimoji="1" lang="ja-JP" altLang="en-US" sz="1200" dirty="0"/>
          </a:p>
        </p:txBody>
      </p:sp>
      <p:sp>
        <p:nvSpPr>
          <p:cNvPr id="215" name="四角形: 角を丸くする 214">
            <a:extLst>
              <a:ext uri="{FF2B5EF4-FFF2-40B4-BE49-F238E27FC236}">
                <a16:creationId xmlns:a16="http://schemas.microsoft.com/office/drawing/2014/main" id="{744B6179-E760-4589-8F9F-615939C45E6F}"/>
              </a:ext>
            </a:extLst>
          </p:cNvPr>
          <p:cNvSpPr/>
          <p:nvPr/>
        </p:nvSpPr>
        <p:spPr>
          <a:xfrm>
            <a:off x="260331" y="2371370"/>
            <a:ext cx="4207011" cy="3638442"/>
          </a:xfrm>
          <a:prstGeom prst="roundRect">
            <a:avLst>
              <a:gd name="adj" fmla="val 7315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テキスト ボックス 85">
            <a:extLst>
              <a:ext uri="{FF2B5EF4-FFF2-40B4-BE49-F238E27FC236}">
                <a16:creationId xmlns:a16="http://schemas.microsoft.com/office/drawing/2014/main" id="{70922245-64BB-4934-A994-C736A0EEEB12}"/>
              </a:ext>
            </a:extLst>
          </p:cNvPr>
          <p:cNvSpPr txBox="1"/>
          <p:nvPr/>
        </p:nvSpPr>
        <p:spPr>
          <a:xfrm>
            <a:off x="260331" y="6448940"/>
            <a:ext cx="4398269" cy="321830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00" dirty="0"/>
              <a:t>[1] K. </a:t>
            </a:r>
            <a:r>
              <a:rPr lang="en-US" altLang="ja-JP" sz="500" dirty="0" err="1"/>
              <a:t>Ogami</a:t>
            </a:r>
            <a:r>
              <a:rPr lang="en-US" altLang="ja-JP" sz="500" dirty="0"/>
              <a:t> et al., “Using High-Rising Cities to Visualize Performance in Real-Time,” VISSOFT2017, pp. 33-42.</a:t>
            </a:r>
          </a:p>
          <a:p>
            <a:r>
              <a:rPr lang="en-US" altLang="ja-JP" sz="500" dirty="0"/>
              <a:t>[2] K. </a:t>
            </a:r>
            <a:r>
              <a:rPr lang="en-US" altLang="ja-JP" sz="500" dirty="0" err="1"/>
              <a:t>Ogami</a:t>
            </a:r>
            <a:r>
              <a:rPr lang="en-US" altLang="ja-JP" sz="500" dirty="0"/>
              <a:t> et al., “</a:t>
            </a:r>
            <a:r>
              <a:rPr lang="en-US" altLang="ja-JP" sz="500" dirty="0" err="1"/>
              <a:t>Heijo</a:t>
            </a:r>
            <a:r>
              <a:rPr lang="en-US" altLang="ja-JP" sz="500" dirty="0"/>
              <a:t>: A Real-time Profiler for Java and Android Applications with City-like Visualization of Dynamic Code Executions ,” Computer Software, 2019, vol.36, no.2, pp.93-105 (in Japanese)</a:t>
            </a:r>
            <a:endParaRPr kumimoji="1" lang="ja-JP" altLang="en-US" sz="500" dirty="0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A29481E5-215E-4673-AE3E-92C277293BC6}"/>
              </a:ext>
            </a:extLst>
          </p:cNvPr>
          <p:cNvSpPr txBox="1"/>
          <p:nvPr/>
        </p:nvSpPr>
        <p:spPr>
          <a:xfrm>
            <a:off x="560904" y="4423594"/>
            <a:ext cx="1263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Figures from [2]</a:t>
            </a:r>
            <a:r>
              <a:rPr lang="ja-JP" altLang="en-US" sz="1100" dirty="0"/>
              <a:t> ▴</a:t>
            </a:r>
            <a:r>
              <a:rPr lang="en-US" altLang="ja-JP" sz="1100" dirty="0"/>
              <a:t>‣</a:t>
            </a:r>
            <a:endParaRPr kumimoji="1" lang="en-US" altLang="ja-JP" sz="1100" dirty="0"/>
          </a:p>
        </p:txBody>
      </p:sp>
      <p:grpSp>
        <p:nvGrpSpPr>
          <p:cNvPr id="227" name="グループ化 226">
            <a:extLst>
              <a:ext uri="{FF2B5EF4-FFF2-40B4-BE49-F238E27FC236}">
                <a16:creationId xmlns:a16="http://schemas.microsoft.com/office/drawing/2014/main" id="{CBB49A55-9EE0-4B79-8B50-A3BBB06CB75D}"/>
              </a:ext>
            </a:extLst>
          </p:cNvPr>
          <p:cNvGrpSpPr/>
          <p:nvPr/>
        </p:nvGrpSpPr>
        <p:grpSpPr>
          <a:xfrm>
            <a:off x="3058645" y="2683949"/>
            <a:ext cx="580985" cy="580985"/>
            <a:chOff x="1239520" y="2560320"/>
            <a:chExt cx="580985" cy="580985"/>
          </a:xfrm>
        </p:grpSpPr>
        <p:sp>
          <p:nvSpPr>
            <p:cNvPr id="218" name="スマイル 217">
              <a:extLst>
                <a:ext uri="{FF2B5EF4-FFF2-40B4-BE49-F238E27FC236}">
                  <a16:creationId xmlns:a16="http://schemas.microsoft.com/office/drawing/2014/main" id="{B152CF9B-7DB2-4537-8F19-108AACB6B5B2}"/>
                </a:ext>
              </a:extLst>
            </p:cNvPr>
            <p:cNvSpPr/>
            <p:nvPr/>
          </p:nvSpPr>
          <p:spPr>
            <a:xfrm>
              <a:off x="1239520" y="2560320"/>
              <a:ext cx="580985" cy="580985"/>
            </a:xfrm>
            <a:prstGeom prst="smileyF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四角形: 角を丸くする 218">
              <a:extLst>
                <a:ext uri="{FF2B5EF4-FFF2-40B4-BE49-F238E27FC236}">
                  <a16:creationId xmlns:a16="http://schemas.microsoft.com/office/drawing/2014/main" id="{808FFE7A-50AB-46B7-BD63-149E9D7206A5}"/>
                </a:ext>
              </a:extLst>
            </p:cNvPr>
            <p:cNvSpPr/>
            <p:nvPr/>
          </p:nvSpPr>
          <p:spPr>
            <a:xfrm>
              <a:off x="1316567" y="2727325"/>
              <a:ext cx="184150" cy="908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四角形: 角を丸くする 219">
              <a:extLst>
                <a:ext uri="{FF2B5EF4-FFF2-40B4-BE49-F238E27FC236}">
                  <a16:creationId xmlns:a16="http://schemas.microsoft.com/office/drawing/2014/main" id="{C47C0A98-FB8E-480D-A176-46EF9B3DC93A}"/>
                </a:ext>
              </a:extLst>
            </p:cNvPr>
            <p:cNvSpPr/>
            <p:nvPr/>
          </p:nvSpPr>
          <p:spPr>
            <a:xfrm>
              <a:off x="1551347" y="2727325"/>
              <a:ext cx="184150" cy="908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4F85BF9B-C4E1-44B1-93F6-1D0A4BF8BC0F}"/>
                </a:ext>
              </a:extLst>
            </p:cNvPr>
            <p:cNvCxnSpPr>
              <a:stCxn id="219" idx="1"/>
              <a:endCxn id="218" idx="2"/>
            </p:cNvCxnSpPr>
            <p:nvPr/>
          </p:nvCxnSpPr>
          <p:spPr>
            <a:xfrm flipH="1">
              <a:off x="1239520" y="2772736"/>
              <a:ext cx="77047" cy="7807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A0F47922-B741-42BF-9202-5E53250B85E2}"/>
                </a:ext>
              </a:extLst>
            </p:cNvPr>
            <p:cNvCxnSpPr>
              <a:stCxn id="220" idx="3"/>
              <a:endCxn id="218" idx="6"/>
            </p:cNvCxnSpPr>
            <p:nvPr/>
          </p:nvCxnSpPr>
          <p:spPr>
            <a:xfrm>
              <a:off x="1735497" y="2772736"/>
              <a:ext cx="85008" cy="7807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>
              <a:extLst>
                <a:ext uri="{FF2B5EF4-FFF2-40B4-BE49-F238E27FC236}">
                  <a16:creationId xmlns:a16="http://schemas.microsoft.com/office/drawing/2014/main" id="{CB0D30A1-6D6D-47CE-8B45-A832B3FC66B6}"/>
                </a:ext>
              </a:extLst>
            </p:cNvPr>
            <p:cNvCxnSpPr>
              <a:stCxn id="219" idx="3"/>
              <a:endCxn id="220" idx="1"/>
            </p:cNvCxnSpPr>
            <p:nvPr/>
          </p:nvCxnSpPr>
          <p:spPr>
            <a:xfrm>
              <a:off x="1500717" y="2772736"/>
              <a:ext cx="506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1A704EC1-EFCA-4615-BEE8-841B90E0D151}"/>
              </a:ext>
            </a:extLst>
          </p:cNvPr>
          <p:cNvSpPr txBox="1"/>
          <p:nvPr/>
        </p:nvSpPr>
        <p:spPr>
          <a:xfrm>
            <a:off x="3578715" y="2475186"/>
            <a:ext cx="55333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/>
              <a:t>Agent</a:t>
            </a:r>
            <a:endParaRPr kumimoji="1" lang="ja-JP" altLang="en-US" sz="1200" dirty="0"/>
          </a:p>
        </p:txBody>
      </p:sp>
      <p:pic>
        <p:nvPicPr>
          <p:cNvPr id="236" name="図 235">
            <a:extLst>
              <a:ext uri="{FF2B5EF4-FFF2-40B4-BE49-F238E27FC236}">
                <a16:creationId xmlns:a16="http://schemas.microsoft.com/office/drawing/2014/main" id="{2ACB15A8-42D6-4B2C-A96F-D19234EDE5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/>
          <a:stretch/>
        </p:blipFill>
        <p:spPr>
          <a:xfrm>
            <a:off x="1508821" y="2598982"/>
            <a:ext cx="945599" cy="716209"/>
          </a:xfrm>
          <a:prstGeom prst="rect">
            <a:avLst/>
          </a:prstGeom>
        </p:spPr>
      </p:pic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19E745FB-DDB9-49B1-91C6-68EC2CD0EBE0}"/>
              </a:ext>
            </a:extLst>
          </p:cNvPr>
          <p:cNvSpPr txBox="1"/>
          <p:nvPr/>
        </p:nvSpPr>
        <p:spPr>
          <a:xfrm>
            <a:off x="654683" y="2475186"/>
            <a:ext cx="105083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/>
              <a:t>Java Program</a:t>
            </a:r>
            <a:endParaRPr kumimoji="1" lang="ja-JP" altLang="en-US" sz="1200" dirty="0"/>
          </a:p>
        </p:txBody>
      </p:sp>
      <p:sp>
        <p:nvSpPr>
          <p:cNvPr id="238" name="吹き出し: 角を丸めた四角形 237">
            <a:extLst>
              <a:ext uri="{FF2B5EF4-FFF2-40B4-BE49-F238E27FC236}">
                <a16:creationId xmlns:a16="http://schemas.microsoft.com/office/drawing/2014/main" id="{3A06F32A-901C-4EA3-B850-0D0E5610F30B}"/>
              </a:ext>
            </a:extLst>
          </p:cNvPr>
          <p:cNvSpPr/>
          <p:nvPr/>
        </p:nvSpPr>
        <p:spPr>
          <a:xfrm>
            <a:off x="3106498" y="3547613"/>
            <a:ext cx="1171449" cy="728925"/>
          </a:xfrm>
          <a:prstGeom prst="wedgeRoundRectCallout">
            <a:avLst>
              <a:gd name="adj1" fmla="val -28499"/>
              <a:gd name="adj2" fmla="val -786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/>
              <a:t>methodA</a:t>
            </a:r>
            <a:r>
              <a:rPr kumimoji="1" lang="en-US" altLang="ja-JP" sz="1200" dirty="0"/>
              <a:t>: 0.3s</a:t>
            </a:r>
          </a:p>
          <a:p>
            <a:pPr algn="ctr"/>
            <a:r>
              <a:rPr lang="en-US" altLang="ja-JP" sz="1200" dirty="0" err="1"/>
              <a:t>methodB</a:t>
            </a:r>
            <a:r>
              <a:rPr lang="en-US" altLang="ja-JP" sz="1200" dirty="0"/>
              <a:t>: 0.1s</a:t>
            </a:r>
          </a:p>
          <a:p>
            <a:pPr algn="ctr"/>
            <a:r>
              <a:rPr kumimoji="1" lang="en-US" altLang="ja-JP" sz="1200" dirty="0" err="1"/>
              <a:t>methodC</a:t>
            </a:r>
            <a:r>
              <a:rPr lang="en-US" altLang="ja-JP" sz="1200" dirty="0"/>
              <a:t>: 0.1s</a:t>
            </a:r>
            <a:endParaRPr kumimoji="1" lang="ja-JP" altLang="en-US" sz="1200" dirty="0"/>
          </a:p>
        </p:txBody>
      </p:sp>
      <p:sp>
        <p:nvSpPr>
          <p:cNvPr id="239" name="矢印: 右 238">
            <a:extLst>
              <a:ext uri="{FF2B5EF4-FFF2-40B4-BE49-F238E27FC236}">
                <a16:creationId xmlns:a16="http://schemas.microsoft.com/office/drawing/2014/main" id="{D5AAFF56-9DD8-40D7-9E3B-F7BAB7F8D9D3}"/>
              </a:ext>
            </a:extLst>
          </p:cNvPr>
          <p:cNvSpPr/>
          <p:nvPr/>
        </p:nvSpPr>
        <p:spPr>
          <a:xfrm rot="10620589">
            <a:off x="2478809" y="3841006"/>
            <a:ext cx="602166" cy="272999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矢印: 右 239">
            <a:extLst>
              <a:ext uri="{FF2B5EF4-FFF2-40B4-BE49-F238E27FC236}">
                <a16:creationId xmlns:a16="http://schemas.microsoft.com/office/drawing/2014/main" id="{E4B8CF9D-FED9-4D2E-9DEC-D913902EE718}"/>
              </a:ext>
            </a:extLst>
          </p:cNvPr>
          <p:cNvSpPr/>
          <p:nvPr/>
        </p:nvSpPr>
        <p:spPr>
          <a:xfrm rot="20700000">
            <a:off x="4326475" y="3683155"/>
            <a:ext cx="744946" cy="272999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正方形/長方形 242">
            <a:extLst>
              <a:ext uri="{FF2B5EF4-FFF2-40B4-BE49-F238E27FC236}">
                <a16:creationId xmlns:a16="http://schemas.microsoft.com/office/drawing/2014/main" id="{9F4BDAE6-2186-4AB2-8290-0318F45A3846}"/>
              </a:ext>
            </a:extLst>
          </p:cNvPr>
          <p:cNvSpPr/>
          <p:nvPr/>
        </p:nvSpPr>
        <p:spPr>
          <a:xfrm>
            <a:off x="302429" y="7699722"/>
            <a:ext cx="13005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/>
              <a:t>Graph View</a:t>
            </a:r>
            <a:endParaRPr lang="ja-JP" altLang="en-US" b="1" dirty="0"/>
          </a:p>
        </p:txBody>
      </p:sp>
      <p:cxnSp>
        <p:nvCxnSpPr>
          <p:cNvPr id="247" name="直線矢印コネクタ 246">
            <a:extLst>
              <a:ext uri="{FF2B5EF4-FFF2-40B4-BE49-F238E27FC236}">
                <a16:creationId xmlns:a16="http://schemas.microsoft.com/office/drawing/2014/main" id="{A02641AB-23FB-481A-A566-3AF6C6D6059E}"/>
              </a:ext>
            </a:extLst>
          </p:cNvPr>
          <p:cNvCxnSpPr>
            <a:cxnSpLocks/>
            <a:endCxn id="265" idx="0"/>
          </p:cNvCxnSpPr>
          <p:nvPr/>
        </p:nvCxnSpPr>
        <p:spPr>
          <a:xfrm flipH="1">
            <a:off x="1361946" y="10062777"/>
            <a:ext cx="914261" cy="110813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矢印コネクタ 248">
            <a:extLst>
              <a:ext uri="{FF2B5EF4-FFF2-40B4-BE49-F238E27FC236}">
                <a16:creationId xmlns:a16="http://schemas.microsoft.com/office/drawing/2014/main" id="{CFDD6916-FE89-4082-A5DB-3C142C2559EC}"/>
              </a:ext>
            </a:extLst>
          </p:cNvPr>
          <p:cNvCxnSpPr>
            <a:cxnSpLocks/>
            <a:endCxn id="266" idx="0"/>
          </p:cNvCxnSpPr>
          <p:nvPr/>
        </p:nvCxnSpPr>
        <p:spPr>
          <a:xfrm flipH="1">
            <a:off x="3208020" y="9952761"/>
            <a:ext cx="162452" cy="12181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矢印コネクタ 249">
            <a:extLst>
              <a:ext uri="{FF2B5EF4-FFF2-40B4-BE49-F238E27FC236}">
                <a16:creationId xmlns:a16="http://schemas.microsoft.com/office/drawing/2014/main" id="{7B9E2252-1651-4A8A-9345-8A7DCCF82BFA}"/>
              </a:ext>
            </a:extLst>
          </p:cNvPr>
          <p:cNvCxnSpPr>
            <a:cxnSpLocks/>
            <a:endCxn id="268" idx="0"/>
          </p:cNvCxnSpPr>
          <p:nvPr/>
        </p:nvCxnSpPr>
        <p:spPr>
          <a:xfrm flipH="1">
            <a:off x="4939031" y="9742947"/>
            <a:ext cx="133431" cy="14279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矢印コネクタ 250">
            <a:extLst>
              <a:ext uri="{FF2B5EF4-FFF2-40B4-BE49-F238E27FC236}">
                <a16:creationId xmlns:a16="http://schemas.microsoft.com/office/drawing/2014/main" id="{6CF0D096-285B-4E32-B571-15920E9FC517}"/>
              </a:ext>
            </a:extLst>
          </p:cNvPr>
          <p:cNvCxnSpPr>
            <a:cxnSpLocks/>
            <a:endCxn id="269" idx="0"/>
          </p:cNvCxnSpPr>
          <p:nvPr/>
        </p:nvCxnSpPr>
        <p:spPr>
          <a:xfrm>
            <a:off x="5629293" y="9414622"/>
            <a:ext cx="1126745" cy="1756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吹き出し: 角を丸めた四角形 254">
            <a:extLst>
              <a:ext uri="{FF2B5EF4-FFF2-40B4-BE49-F238E27FC236}">
                <a16:creationId xmlns:a16="http://schemas.microsoft.com/office/drawing/2014/main" id="{6A6588A7-DAE4-45E6-9113-1AC72DCF8704}"/>
              </a:ext>
            </a:extLst>
          </p:cNvPr>
          <p:cNvSpPr/>
          <p:nvPr/>
        </p:nvSpPr>
        <p:spPr>
          <a:xfrm>
            <a:off x="6951456" y="8965166"/>
            <a:ext cx="2080429" cy="581083"/>
          </a:xfrm>
          <a:prstGeom prst="wedgeRoundRectCallout">
            <a:avLst>
              <a:gd name="adj1" fmla="val -65091"/>
              <a:gd name="adj2" fmla="val 81378"/>
              <a:gd name="adj3" fmla="val 16667"/>
            </a:avLst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Returns to the second phase!</a:t>
            </a:r>
            <a:endParaRPr kumimoji="1" lang="ja-JP" altLang="en-US" dirty="0"/>
          </a:p>
        </p:txBody>
      </p:sp>
      <p:sp>
        <p:nvSpPr>
          <p:cNvPr id="263" name="吹き出し: 角を丸めた四角形 262">
            <a:extLst>
              <a:ext uri="{FF2B5EF4-FFF2-40B4-BE49-F238E27FC236}">
                <a16:creationId xmlns:a16="http://schemas.microsoft.com/office/drawing/2014/main" id="{E9573686-AB43-4214-8B9E-F4E0A58A635C}"/>
              </a:ext>
            </a:extLst>
          </p:cNvPr>
          <p:cNvSpPr/>
          <p:nvPr/>
        </p:nvSpPr>
        <p:spPr>
          <a:xfrm>
            <a:off x="2108930" y="9183749"/>
            <a:ext cx="1403373" cy="309718"/>
          </a:xfrm>
          <a:prstGeom prst="wedgeRoundRectCallout">
            <a:avLst>
              <a:gd name="adj1" fmla="val -4459"/>
              <a:gd name="adj2" fmla="val 146986"/>
              <a:gd name="adj3" fmla="val 16667"/>
            </a:avLst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New phase!</a:t>
            </a:r>
            <a:endParaRPr kumimoji="1" lang="ja-JP" altLang="en-US" dirty="0"/>
          </a:p>
        </p:txBody>
      </p:sp>
      <p:pic>
        <p:nvPicPr>
          <p:cNvPr id="265" name="図 264">
            <a:extLst>
              <a:ext uri="{FF2B5EF4-FFF2-40B4-BE49-F238E27FC236}">
                <a16:creationId xmlns:a16="http://schemas.microsoft.com/office/drawing/2014/main" id="{2FED6F14-15F0-46A2-BA5D-E1601A834B1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9733"/>
          <a:stretch/>
        </p:blipFill>
        <p:spPr>
          <a:xfrm>
            <a:off x="610138" y="11170914"/>
            <a:ext cx="1503616" cy="136930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66" name="図 265">
            <a:extLst>
              <a:ext uri="{FF2B5EF4-FFF2-40B4-BE49-F238E27FC236}">
                <a16:creationId xmlns:a16="http://schemas.microsoft.com/office/drawing/2014/main" id="{F4B2D4E1-33F8-4484-B5A0-2584E62F18B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1201"/>
          <a:stretch/>
        </p:blipFill>
        <p:spPr>
          <a:xfrm>
            <a:off x="2639722" y="11170913"/>
            <a:ext cx="1136595" cy="136930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68" name="図 267">
            <a:extLst>
              <a:ext uri="{FF2B5EF4-FFF2-40B4-BE49-F238E27FC236}">
                <a16:creationId xmlns:a16="http://schemas.microsoft.com/office/drawing/2014/main" id="{06F5D49C-141B-4396-B783-FB28E604C0C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1148"/>
          <a:stretch/>
        </p:blipFill>
        <p:spPr>
          <a:xfrm>
            <a:off x="4302285" y="11170914"/>
            <a:ext cx="1273492" cy="136930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69" name="図 268">
            <a:extLst>
              <a:ext uri="{FF2B5EF4-FFF2-40B4-BE49-F238E27FC236}">
                <a16:creationId xmlns:a16="http://schemas.microsoft.com/office/drawing/2014/main" id="{2AEEA390-1D0C-4DC2-BA37-DFFD9696A06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036" r="50068"/>
          <a:stretch/>
        </p:blipFill>
        <p:spPr>
          <a:xfrm>
            <a:off x="6101745" y="11170913"/>
            <a:ext cx="1308585" cy="136930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275" name="直線矢印コネクタ 274">
            <a:extLst>
              <a:ext uri="{FF2B5EF4-FFF2-40B4-BE49-F238E27FC236}">
                <a16:creationId xmlns:a16="http://schemas.microsoft.com/office/drawing/2014/main" id="{29CBC254-A2B2-459D-A23C-1A47D93B9BDA}"/>
              </a:ext>
            </a:extLst>
          </p:cNvPr>
          <p:cNvCxnSpPr>
            <a:cxnSpLocks/>
            <a:endCxn id="278" idx="0"/>
          </p:cNvCxnSpPr>
          <p:nvPr/>
        </p:nvCxnSpPr>
        <p:spPr>
          <a:xfrm>
            <a:off x="6410024" y="9989281"/>
            <a:ext cx="2092969" cy="11816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C8669-7BAB-44B1-824F-BFED8FC5A2F0}"/>
              </a:ext>
            </a:extLst>
          </p:cNvPr>
          <p:cNvSpPr txBox="1"/>
          <p:nvPr/>
        </p:nvSpPr>
        <p:spPr>
          <a:xfrm>
            <a:off x="775583" y="10282348"/>
            <a:ext cx="673710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Click</a:t>
            </a:r>
            <a:r>
              <a:rPr lang="en-US" altLang="ja-JP" dirty="0"/>
              <a:t>ing circle to reproduce the </a:t>
            </a:r>
            <a:r>
              <a:rPr lang="en-US" altLang="ja-JP" dirty="0" err="1"/>
              <a:t>Heijo</a:t>
            </a:r>
            <a:r>
              <a:rPr lang="en-US" altLang="ja-JP" dirty="0"/>
              <a:t> city status on specified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Easy to compare</a:t>
            </a:r>
          </a:p>
        </p:txBody>
      </p:sp>
      <p:sp>
        <p:nvSpPr>
          <p:cNvPr id="245" name="正方形/長方形 244">
            <a:extLst>
              <a:ext uri="{FF2B5EF4-FFF2-40B4-BE49-F238E27FC236}">
                <a16:creationId xmlns:a16="http://schemas.microsoft.com/office/drawing/2014/main" id="{687EC356-04EB-440E-94B2-BCEA1CE2FCAF}"/>
              </a:ext>
            </a:extLst>
          </p:cNvPr>
          <p:cNvSpPr/>
          <p:nvPr/>
        </p:nvSpPr>
        <p:spPr>
          <a:xfrm>
            <a:off x="302429" y="9998640"/>
            <a:ext cx="10494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b="1" dirty="0"/>
              <a:t>Roll Back</a:t>
            </a:r>
          </a:p>
        </p:txBody>
      </p:sp>
      <p:pic>
        <p:nvPicPr>
          <p:cNvPr id="278" name="図 277">
            <a:extLst>
              <a:ext uri="{FF2B5EF4-FFF2-40B4-BE49-F238E27FC236}">
                <a16:creationId xmlns:a16="http://schemas.microsoft.com/office/drawing/2014/main" id="{4FB0FB33-6445-4875-A654-C7ABB9BA83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6296" y="11170913"/>
            <a:ext cx="1133394" cy="136930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5CCDF512-56CC-45B4-AA11-ED56C264A001}"/>
              </a:ext>
            </a:extLst>
          </p:cNvPr>
          <p:cNvSpPr txBox="1"/>
          <p:nvPr/>
        </p:nvSpPr>
        <p:spPr>
          <a:xfrm>
            <a:off x="5628297" y="12561349"/>
            <a:ext cx="36840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/>
              <a:t>This work was supported by JSPS KAKENHI Grant Numbers JP18H04094, JP19K20239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1069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35855</TotalTime>
  <Words>359</Words>
  <Application>Microsoft Office PowerPoint</Application>
  <PresentationFormat>A3 297x420 mm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ＭＳ ゴシック</vt:lpstr>
      <vt:lpstr>Noto Sans CJK JP Regular</vt:lpstr>
      <vt:lpstr>游ゴシック</vt:lpstr>
      <vt:lpstr>游ゴシック Light</vt:lpstr>
      <vt:lpstr>Arial</vt:lpstr>
      <vt:lpstr>Calibri</vt:lpstr>
      <vt:lpstr>Calibri Light</vt:lpstr>
      <vt:lpstr>Eras Demi ITC</vt:lpstr>
      <vt:lpstr>Segoe UI</vt:lpstr>
      <vt:lpstr>Office テーマ</vt:lpstr>
      <vt:lpstr>PowerPoint プレゼンテーション</vt:lpstr>
    </vt:vector>
  </TitlesOfParts>
  <Company>Osaka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KANDA Tetsuya</dc:creator>
  <cp:lastModifiedBy>m-tys@ist.osaka-u.ac.jp</cp:lastModifiedBy>
  <cp:revision>521</cp:revision>
  <cp:lastPrinted>2019-12-03T09:33:51Z</cp:lastPrinted>
  <dcterms:created xsi:type="dcterms:W3CDTF">2014-11-28T05:26:57Z</dcterms:created>
  <dcterms:modified xsi:type="dcterms:W3CDTF">2019-12-18T04:18:11Z</dcterms:modified>
</cp:coreProperties>
</file>