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316" r:id="rId3"/>
    <p:sldId id="257" r:id="rId4"/>
    <p:sldId id="258" r:id="rId5"/>
    <p:sldId id="308" r:id="rId6"/>
    <p:sldId id="259" r:id="rId7"/>
    <p:sldId id="279" r:id="rId8"/>
    <p:sldId id="317" r:id="rId9"/>
    <p:sldId id="260" r:id="rId10"/>
    <p:sldId id="261" r:id="rId11"/>
    <p:sldId id="266" r:id="rId12"/>
    <p:sldId id="264" r:id="rId13"/>
    <p:sldId id="267" r:id="rId14"/>
    <p:sldId id="268" r:id="rId15"/>
    <p:sldId id="269" r:id="rId16"/>
    <p:sldId id="270" r:id="rId17"/>
    <p:sldId id="271" r:id="rId18"/>
    <p:sldId id="297" r:id="rId19"/>
    <p:sldId id="311" r:id="rId20"/>
    <p:sldId id="312" r:id="rId21"/>
    <p:sldId id="313" r:id="rId22"/>
    <p:sldId id="314" r:id="rId23"/>
  </p:sldIdLst>
  <p:sldSz cx="12192000" cy="6858000"/>
  <p:notesSz cx="6858000" cy="9144000"/>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62" d="100"/>
          <a:sy n="62" d="100"/>
        </p:scale>
        <p:origin x="40" y="1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B32F2-80B2-4D7B-88D0-55CFC31CE300}" type="datetimeFigureOut">
              <a:rPr kumimoji="1" lang="ja-JP" altLang="en-US" smtClean="0"/>
              <a:t>2021/9/5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F402B-652A-4441-B364-75A8BA5048CF}" type="slidenum">
              <a:rPr kumimoji="1" lang="ja-JP" altLang="en-US" smtClean="0"/>
              <a:t>‹#›</a:t>
            </a:fld>
            <a:endParaRPr kumimoji="1" lang="ja-JP" altLang="en-US"/>
          </a:p>
        </p:txBody>
      </p:sp>
    </p:spTree>
    <p:extLst>
      <p:ext uri="{BB962C8B-B14F-4D97-AF65-F5344CB8AC3E}">
        <p14:creationId xmlns:p14="http://schemas.microsoft.com/office/powerpoint/2010/main" val="71106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この図は提案手法の動作イメージです。</a:t>
            </a:r>
            <a:endParaRPr kumimoji="1" lang="en-US" altLang="ja-JP"/>
          </a:p>
          <a:p>
            <a:r>
              <a:rPr kumimoji="1" lang="ja-JP" altLang="en-US"/>
              <a:t>図中の左上には分析対象のファイル集合</a:t>
            </a:r>
            <a:r>
              <a:rPr kumimoji="1" lang="en-US" altLang="ja-JP"/>
              <a:t>DQ</a:t>
            </a:r>
            <a:r>
              <a:rPr kumimoji="1" lang="ja-JP" altLang="en-US"/>
              <a:t>を、図中の右側には検索対象のライブラリ</a:t>
            </a:r>
            <a:r>
              <a:rPr kumimoji="1" lang="en-US" altLang="ja-JP"/>
              <a:t>L</a:t>
            </a:r>
            <a:r>
              <a:rPr kumimoji="1" lang="ja-JP" altLang="en-US"/>
              <a:t>のリポジトリを表示しています。</a:t>
            </a:r>
            <a:endParaRPr kumimoji="1" lang="en-US" altLang="ja-JP"/>
          </a:p>
          <a:p>
            <a:r>
              <a:rPr kumimoji="1" lang="ja-JP" altLang="en-US"/>
              <a:t>ライブラリ</a:t>
            </a:r>
            <a:r>
              <a:rPr kumimoji="1" lang="en-US" altLang="ja-JP"/>
              <a:t>L</a:t>
            </a:r>
            <a:r>
              <a:rPr kumimoji="1" lang="ja-JP" altLang="en-US"/>
              <a:t>にはバージョンが</a:t>
            </a:r>
            <a:r>
              <a:rPr kumimoji="1" lang="en-US" altLang="ja-JP"/>
              <a:t>3</a:t>
            </a:r>
            <a:r>
              <a:rPr kumimoji="1" lang="ja-JP" altLang="en-US"/>
              <a:t>つあり、それぞれファイルを</a:t>
            </a:r>
            <a:r>
              <a:rPr kumimoji="1" lang="en-US" altLang="ja-JP"/>
              <a:t>4</a:t>
            </a:r>
            <a:r>
              <a:rPr kumimoji="1" lang="ja-JP" altLang="en-US"/>
              <a:t>つずつ持っています。</a:t>
            </a:r>
            <a:endParaRPr kumimoji="1" lang="en-US" altLang="ja-JP"/>
          </a:p>
          <a:p>
            <a:r>
              <a:rPr kumimoji="1" lang="ja-JP" altLang="en-US"/>
              <a:t>この</a:t>
            </a:r>
            <a:r>
              <a:rPr kumimoji="1" lang="en-US" altLang="ja-JP"/>
              <a:t>3</a:t>
            </a:r>
            <a:r>
              <a:rPr kumimoji="1" lang="ja-JP" altLang="en-US"/>
              <a:t>つのバージョンに対して、青枠で囲ったように、まずそれぞれ</a:t>
            </a:r>
            <a:r>
              <a:rPr kumimoji="1" lang="en-US" altLang="ja-JP"/>
              <a:t>DQ</a:t>
            </a:r>
            <a:r>
              <a:rPr kumimoji="1" lang="ja-JP" altLang="en-US"/>
              <a:t>との合計類似度を計算します。</a:t>
            </a:r>
            <a:endParaRPr kumimoji="1" lang="en-US" altLang="ja-JP"/>
          </a:p>
          <a:p>
            <a:r>
              <a:rPr kumimoji="1" lang="ja-JP" altLang="en-US"/>
              <a:t>次に、赤枠で指名したように、その中から最大のものを選択します。</a:t>
            </a:r>
            <a:endParaRPr kumimoji="1" lang="en-US" altLang="ja-JP"/>
          </a:p>
          <a:p>
            <a:r>
              <a:rPr kumimoji="1" lang="ja-JP" altLang="en-US"/>
              <a:t>最後に、図中の左下の緑枠で囲ったように、全体の再利用元バージョンとファイルごとの再利用元バージョンの検出結果を出力します。</a:t>
            </a:r>
            <a:endParaRPr kumimoji="1" lang="en-US" altLang="ja-JP"/>
          </a:p>
          <a:p>
            <a:r>
              <a:rPr kumimoji="1" lang="ja-JP" altLang="en-US"/>
              <a:t>この例は、</a:t>
            </a:r>
            <a:r>
              <a:rPr kumimoji="1" lang="en-US" altLang="ja-JP"/>
              <a:t>DQ</a:t>
            </a:r>
            <a:r>
              <a:rPr kumimoji="1" lang="ja-JP" altLang="en-US"/>
              <a:t>は現在</a:t>
            </a:r>
            <a:r>
              <a:rPr kumimoji="1" lang="en-US" altLang="ja-JP"/>
              <a:t>L</a:t>
            </a:r>
            <a:r>
              <a:rPr kumimoji="1" lang="ja-JP" altLang="en-US"/>
              <a:t>のバージョン</a:t>
            </a:r>
            <a:r>
              <a:rPr kumimoji="1" lang="en-US" altLang="ja-JP"/>
              <a:t>2.0</a:t>
            </a:r>
            <a:r>
              <a:rPr kumimoji="1" lang="ja-JP" altLang="en-US"/>
              <a:t>を再利用しているが、おそらく更新作業の際に</a:t>
            </a:r>
            <a:r>
              <a:rPr kumimoji="1" lang="en-US" altLang="ja-JP" err="1"/>
              <a:t>R.c</a:t>
            </a:r>
            <a:r>
              <a:rPr kumimoji="1" lang="ja-JP" altLang="en-US"/>
              <a:t>を消し忘れているよな状況になります。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7</a:t>
            </a:fld>
            <a:endParaRPr kumimoji="1" lang="ja-JP" altLang="en-US"/>
          </a:p>
        </p:txBody>
      </p:sp>
    </p:spTree>
    <p:extLst>
      <p:ext uri="{BB962C8B-B14F-4D97-AF65-F5344CB8AC3E}">
        <p14:creationId xmlns:p14="http://schemas.microsoft.com/office/powerpoint/2010/main" val="191231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・大抵は</a:t>
            </a:r>
            <a:r>
              <a:rPr kumimoji="1" lang="en-US" altLang="ja-JP" dirty="0"/>
              <a:t>1:1</a:t>
            </a:r>
          </a:p>
          <a:p>
            <a:r>
              <a:rPr kumimoji="1" lang="ja-JP" altLang="en-US" dirty="0"/>
              <a:t>・有用なツールであると言える</a:t>
            </a:r>
            <a:endParaRPr kumimoji="1" lang="en-US" altLang="ja-JP" dirty="0"/>
          </a:p>
          <a:p>
            <a:endParaRPr kumimoji="1" lang="en-US" altLang="ja-JP" dirty="0"/>
          </a:p>
          <a:p>
            <a:r>
              <a:rPr kumimoji="1" lang="ja-JP" altLang="en-US"/>
              <a:t>・</a:t>
            </a:r>
            <a:r>
              <a:rPr kumimoji="1" lang="en-US" altLang="ja-JP" dirty="0"/>
              <a:t>1</a:t>
            </a:r>
            <a:r>
              <a:rPr kumimoji="1" lang="ja-JP" altLang="en-US" dirty="0"/>
              <a:t>じゃないものにも触れて時間を使う</a:t>
            </a:r>
            <a:r>
              <a:rPr kumimoji="1" lang="en-US" altLang="ja-JP" dirty="0"/>
              <a:t> </a:t>
            </a:r>
          </a:p>
          <a:p>
            <a:r>
              <a:rPr kumimoji="1" lang="ja-JP" altLang="en-US" dirty="0"/>
              <a:t>・</a:t>
            </a:r>
            <a:r>
              <a:rPr kumimoji="1" lang="en-US" altLang="ja-JP" dirty="0"/>
              <a:t>Recall</a:t>
            </a:r>
            <a:r>
              <a:rPr kumimoji="1" lang="ja-JP" altLang="en-US" dirty="0"/>
              <a:t>が</a:t>
            </a:r>
            <a:r>
              <a:rPr kumimoji="1" lang="en-US" altLang="ja-JP" dirty="0"/>
              <a:t>1</a:t>
            </a:r>
            <a:r>
              <a:rPr kumimoji="1" lang="ja-JP" altLang="en-US" dirty="0"/>
              <a:t>でない場合、脆弱性を見逃しているということになるので、</a:t>
            </a:r>
            <a:r>
              <a:rPr kumimoji="1" lang="en-US" altLang="ja-JP" dirty="0"/>
              <a:t>Recall</a:t>
            </a:r>
            <a:r>
              <a:rPr kumimoji="1" lang="ja-JP" altLang="en-US" dirty="0"/>
              <a:t>が</a:t>
            </a:r>
            <a:r>
              <a:rPr kumimoji="1" lang="en-US" altLang="ja-JP" dirty="0"/>
              <a:t>1</a:t>
            </a:r>
            <a:r>
              <a:rPr kumimoji="1" lang="ja-JP" altLang="en-US" dirty="0"/>
              <a:t>という</a:t>
            </a:r>
            <a:r>
              <a:rPr kumimoji="1" lang="ja-JP" altLang="en-US"/>
              <a:t>ことは目的</a:t>
            </a:r>
            <a:r>
              <a:rPr kumimoji="1" lang="ja-JP" altLang="en-US" dirty="0"/>
              <a:t>を達成できていると言える</a:t>
            </a:r>
            <a:endParaRPr kumimoji="1" lang="en-US" altLang="ja-JP" dirty="0"/>
          </a:p>
          <a:p>
            <a:r>
              <a:rPr kumimoji="1" lang="ja-JP" altLang="en-US" dirty="0"/>
              <a:t>もうちょっと喋る</a:t>
            </a:r>
            <a:endParaRPr kumimoji="1" lang="en-US" altLang="ja-JP" dirty="0"/>
          </a:p>
          <a:p>
            <a:r>
              <a:rPr kumimoji="1" lang="ja-JP" altLang="en-US" dirty="0"/>
              <a:t>・じっくり見たい人もいるから、少し長めに出してもいい</a:t>
            </a:r>
            <a:r>
              <a:rPr kumimoji="1" lang="en-US" altLang="ja-JP" dirty="0"/>
              <a:t> (</a:t>
            </a:r>
            <a:r>
              <a:rPr kumimoji="1" lang="ja-JP" altLang="en-US" dirty="0"/>
              <a:t>最低でも</a:t>
            </a:r>
            <a:r>
              <a:rPr kumimoji="1" lang="en-US" altLang="ja-JP" dirty="0"/>
              <a:t>30s)</a:t>
            </a:r>
            <a:endParaRPr kumimoji="1" lang="ja-JP" altLang="en-US" dirty="0"/>
          </a:p>
        </p:txBody>
      </p:sp>
      <p:sp>
        <p:nvSpPr>
          <p:cNvPr id="4" name="スライド番号プレースホルダー 3"/>
          <p:cNvSpPr>
            <a:spLocks noGrp="1"/>
          </p:cNvSpPr>
          <p:nvPr>
            <p:ph type="sldNum" sz="quarter" idx="5"/>
          </p:nvPr>
        </p:nvSpPr>
        <p:spPr/>
        <p:txBody>
          <a:bodyPr/>
          <a:lstStyle/>
          <a:p>
            <a:fld id="{2FD29E6E-9693-FA47-8EBE-E00F9F525CE6}" type="slidenum">
              <a:rPr kumimoji="1" lang="ja-JP" altLang="en-US" smtClean="0"/>
              <a:t>18</a:t>
            </a:fld>
            <a:endParaRPr kumimoji="1" lang="ja-JP" altLang="en-US"/>
          </a:p>
        </p:txBody>
      </p:sp>
    </p:spTree>
    <p:extLst>
      <p:ext uri="{BB962C8B-B14F-4D97-AF65-F5344CB8AC3E}">
        <p14:creationId xmlns:p14="http://schemas.microsoft.com/office/powerpoint/2010/main" val="854950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12192000" cy="260350"/>
          </a:xfrm>
          <a:prstGeom prst="rect">
            <a:avLst/>
          </a:prstGeom>
          <a:noFill/>
        </p:spPr>
      </p:pic>
      <p:sp>
        <p:nvSpPr>
          <p:cNvPr id="3079" name="Rectangle 7" descr="ban"/>
          <p:cNvSpPr>
            <a:spLocks noChangeArrowheads="1"/>
          </p:cNvSpPr>
          <p:nvPr/>
        </p:nvSpPr>
        <p:spPr bwMode="auto">
          <a:xfrm>
            <a:off x="0" y="1"/>
            <a:ext cx="12192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sz="2400"/>
          </a:p>
        </p:txBody>
      </p:sp>
      <p:sp>
        <p:nvSpPr>
          <p:cNvPr id="3074" name="Rectangle 2"/>
          <p:cNvSpPr>
            <a:spLocks noGrp="1" noChangeArrowheads="1"/>
          </p:cNvSpPr>
          <p:nvPr>
            <p:ph type="ctrTitle"/>
          </p:nvPr>
        </p:nvSpPr>
        <p:spPr>
          <a:xfrm>
            <a:off x="914400" y="1484314"/>
            <a:ext cx="10363200" cy="1470025"/>
          </a:xfrm>
        </p:spPr>
        <p:txBody>
          <a:bodyPr/>
          <a:lstStyle>
            <a:lvl1pPr>
              <a:defRPr/>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828800" y="3573463"/>
            <a:ext cx="8534400" cy="1752600"/>
          </a:xfrm>
        </p:spPr>
        <p:txBody>
          <a:bodyPr/>
          <a:lstStyle>
            <a:lvl1pPr marL="0" indent="0" algn="ctr">
              <a:buFontTx/>
              <a:buNone/>
              <a:defRPr/>
            </a:lvl1pPr>
          </a:lstStyle>
          <a:p>
            <a:r>
              <a:rPr lang="ja-JP" altLang="en-US"/>
              <a:t>マスター サブタイトルの書式設定</a:t>
            </a:r>
            <a:endParaRPr lang="ja-JP" altLang="en-US" dirty="0"/>
          </a:p>
        </p:txBody>
      </p:sp>
      <p:sp>
        <p:nvSpPr>
          <p:cNvPr id="3086" name="Line 14"/>
          <p:cNvSpPr>
            <a:spLocks noChangeShapeType="1"/>
          </p:cNvSpPr>
          <p:nvPr/>
        </p:nvSpPr>
        <p:spPr bwMode="auto">
          <a:xfrm>
            <a:off x="1775885" y="3213100"/>
            <a:ext cx="8640233" cy="0"/>
          </a:xfrm>
          <a:prstGeom prst="line">
            <a:avLst/>
          </a:prstGeom>
          <a:noFill/>
          <a:ln w="9525">
            <a:solidFill>
              <a:schemeClr val="tx1"/>
            </a:solidFill>
            <a:round/>
            <a:headEnd/>
            <a:tailEnd/>
          </a:ln>
          <a:effectLst/>
        </p:spPr>
        <p:txBody>
          <a:bodyPr/>
          <a:lstStyle/>
          <a:p>
            <a:endParaRPr lang="ja-JP" altLang="en-US" sz="2400"/>
          </a:p>
        </p:txBody>
      </p:sp>
      <p:sp>
        <p:nvSpPr>
          <p:cNvPr id="3093" name="Text Box 21"/>
          <p:cNvSpPr txBox="1">
            <a:spLocks noChangeArrowheads="1"/>
          </p:cNvSpPr>
          <p:nvPr/>
        </p:nvSpPr>
        <p:spPr bwMode="auto">
          <a:xfrm>
            <a:off x="438867" y="6640514"/>
            <a:ext cx="8287846" cy="246221"/>
          </a:xfrm>
          <a:prstGeom prst="rect">
            <a:avLst/>
          </a:prstGeom>
          <a:noFill/>
          <a:ln w="9525">
            <a:noFill/>
            <a:miter lim="800000"/>
            <a:headEnd/>
            <a:tailEnd/>
          </a:ln>
          <a:effectLst/>
        </p:spPr>
        <p:txBody>
          <a:bodyPr wrap="none">
            <a:spAutoFit/>
          </a:bodyPr>
          <a:lstStyle/>
          <a:p>
            <a:r>
              <a:rPr lang="en-US" altLang="ja-JP" sz="1000" dirty="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609600" y="6245225"/>
            <a:ext cx="2844800" cy="279400"/>
          </a:xfrm>
        </p:spPr>
        <p:txBody>
          <a:bodyPr/>
          <a:lstStyle>
            <a:lvl1pPr algn="l">
              <a:defRPr>
                <a:solidFill>
                  <a:schemeClr val="tx1"/>
                </a:solidFill>
                <a:latin typeface="+mj-ea"/>
                <a:ea typeface="+mj-ea"/>
              </a:defRPr>
            </a:lvl1pPr>
          </a:lstStyle>
          <a:p>
            <a:fld id="{560EA345-1EF0-4F48-A681-46F9251501A2}" type="datetime1">
              <a:rPr kumimoji="1" lang="ja-JP" altLang="en-US" smtClean="0"/>
              <a:t>2021/9/5</a:t>
            </a:fld>
            <a:endParaRPr kumimoji="1" lang="ja-JP" altLang="en-US"/>
          </a:p>
        </p:txBody>
      </p:sp>
      <p:sp>
        <p:nvSpPr>
          <p:cNvPr id="3095" name="Rectangle 23"/>
          <p:cNvSpPr>
            <a:spLocks noGrp="1" noChangeArrowheads="1"/>
          </p:cNvSpPr>
          <p:nvPr>
            <p:ph type="ftr" sz="quarter" idx="3"/>
          </p:nvPr>
        </p:nvSpPr>
        <p:spPr>
          <a:xfrm>
            <a:off x="3600451" y="6245225"/>
            <a:ext cx="4991100" cy="279400"/>
          </a:xfrm>
        </p:spPr>
        <p:txBody>
          <a:bodyPr/>
          <a:lstStyle>
            <a:lvl1pPr>
              <a:defRPr>
                <a:latin typeface="+mj-ea"/>
                <a:ea typeface="+mj-ea"/>
              </a:defRPr>
            </a:lvl1pPr>
          </a:lstStyle>
          <a:p>
            <a:endParaRPr kumimoji="1" lang="ja-JP" altLang="en-US"/>
          </a:p>
        </p:txBody>
      </p:sp>
      <p:sp>
        <p:nvSpPr>
          <p:cNvPr id="3096" name="Rectangle 24"/>
          <p:cNvSpPr>
            <a:spLocks noGrp="1" noChangeArrowheads="1"/>
          </p:cNvSpPr>
          <p:nvPr>
            <p:ph type="sldNum" sz="quarter" idx="4"/>
          </p:nvPr>
        </p:nvSpPr>
        <p:spPr>
          <a:xfrm>
            <a:off x="8737600" y="6245225"/>
            <a:ext cx="2844800" cy="279400"/>
          </a:xfrm>
        </p:spPr>
        <p:txBody>
          <a:bodyPr/>
          <a:lstStyle>
            <a:lvl1pPr>
              <a:defRPr>
                <a:latin typeface="+mj-ea"/>
                <a:ea typeface="+mj-ea"/>
              </a:defRPr>
            </a:lvl1pPr>
          </a:lstStyle>
          <a:p>
            <a:fld id="{4B93331A-C3B4-4B62-9D89-4E138C7ECFE7}" type="slidenum">
              <a:rPr kumimoji="1" lang="ja-JP" altLang="en-US" smtClean="0"/>
              <a:t>‹#›</a:t>
            </a:fld>
            <a:endParaRPr kumimoji="1" lang="ja-JP" altLang="en-US"/>
          </a:p>
        </p:txBody>
      </p:sp>
      <p:pic>
        <p:nvPicPr>
          <p:cNvPr id="13" name="Picture 2" descr="http://www.osaka-u.ac.jp/++theme++ou.site.theme/cmn/img/logo.gif">
            <a:extLst>
              <a:ext uri="{FF2B5EF4-FFF2-40B4-BE49-F238E27FC236}">
                <a16:creationId xmlns:a16="http://schemas.microsoft.com/office/drawing/2014/main" id="{43D3F60B-0B59-42CB-9159-BE3AE5B57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09" y="738434"/>
            <a:ext cx="2746494" cy="686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ir\space\document\logo\color-variations\sel-logo-color.emf">
            <a:extLst>
              <a:ext uri="{FF2B5EF4-FFF2-40B4-BE49-F238E27FC236}">
                <a16:creationId xmlns:a16="http://schemas.microsoft.com/office/drawing/2014/main" id="{AF1E0D87-277D-498C-BD9D-D749826936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5242" y="764562"/>
            <a:ext cx="2051050" cy="70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3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739F310F-424C-4797-AAFD-058E4EF7F4EA}" type="datetime1">
              <a:rPr kumimoji="1" lang="ja-JP" altLang="en-US" smtClean="0"/>
              <a:t>2021/9/5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170687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A72E8664-904B-475D-AEC0-6F603BE9B322}" type="datetime1">
              <a:rPr kumimoji="1" lang="ja-JP" altLang="en-US" smtClean="0"/>
              <a:t>2021/9/5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321046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05AB7052-969C-4335-8574-E3AB23081729}" type="datetime1">
              <a:rPr kumimoji="1" lang="ja-JP" altLang="en-US" smtClean="0"/>
              <a:t>2021/9/5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85944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D5CF14D8-4B45-4C6D-B960-C937459B58F9}" type="datetime1">
              <a:rPr kumimoji="1" lang="ja-JP" altLang="en-US" smtClean="0"/>
              <a:t>2021/9/5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18039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A14485B2-5472-4372-9CE1-FE9C2C96F32C}" type="datetime1">
              <a:rPr kumimoji="1" lang="ja-JP" altLang="en-US" smtClean="0"/>
              <a:t>2021/9/5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328907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FD80A889-59B8-448A-A969-6183E64E42E4}" type="datetime1">
              <a:rPr kumimoji="1" lang="ja-JP" altLang="en-US" smtClean="0"/>
              <a:t>2021/9/5</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367675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fld id="{AC256AA2-D22D-4D3D-AAB3-FBD7168C280E}" type="datetime1">
              <a:rPr kumimoji="1" lang="ja-JP" altLang="en-US" smtClean="0"/>
              <a:t>2021/9/5</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357606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D406BA76-2DDA-4687-B20E-86533E2D5D24}" type="datetime1">
              <a:rPr kumimoji="1" lang="ja-JP" altLang="en-US" smtClean="0"/>
              <a:t>2021/9/5</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94068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07A86CE7-3E8F-4420-AB24-818AC7CA45B3}" type="datetime1">
              <a:rPr kumimoji="1" lang="ja-JP" altLang="en-US" smtClean="0"/>
              <a:t>2021/9/5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260073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C5CA3BC5-97BC-4533-A30E-C1861C512804}" type="datetime1">
              <a:rPr kumimoji="1" lang="ja-JP" altLang="en-US" smtClean="0"/>
              <a:t>2021/9/5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4B93331A-C3B4-4B62-9D89-4E138C7ECFE7}" type="slidenum">
              <a:rPr kumimoji="1" lang="ja-JP" altLang="en-US" smtClean="0"/>
              <a:t>‹#›</a:t>
            </a:fld>
            <a:endParaRPr kumimoji="1" lang="ja-JP" altLang="en-US"/>
          </a:p>
        </p:txBody>
      </p:sp>
    </p:spTree>
    <p:extLst>
      <p:ext uri="{BB962C8B-B14F-4D97-AF65-F5344CB8AC3E}">
        <p14:creationId xmlns:p14="http://schemas.microsoft.com/office/powerpoint/2010/main" val="287428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12192000" cy="260350"/>
          </a:xfrm>
          <a:prstGeom prst="rect">
            <a:avLst/>
          </a:prstGeom>
          <a:noFill/>
        </p:spPr>
      </p:pic>
      <p:sp>
        <p:nvSpPr>
          <p:cNvPr id="1026" name="Rectangle 2"/>
          <p:cNvSpPr>
            <a:spLocks noGrp="1" noChangeArrowheads="1"/>
          </p:cNvSpPr>
          <p:nvPr>
            <p:ph type="title"/>
          </p:nvPr>
        </p:nvSpPr>
        <p:spPr bwMode="auto">
          <a:xfrm>
            <a:off x="609600" y="274638"/>
            <a:ext cx="10957984"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1"/>
            <a:ext cx="12192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sz="2400"/>
          </a:p>
        </p:txBody>
      </p:sp>
      <p:sp>
        <p:nvSpPr>
          <p:cNvPr id="1036" name="Line 12"/>
          <p:cNvSpPr>
            <a:spLocks noChangeShapeType="1"/>
          </p:cNvSpPr>
          <p:nvPr/>
        </p:nvSpPr>
        <p:spPr bwMode="auto">
          <a:xfrm>
            <a:off x="624418" y="1484313"/>
            <a:ext cx="10943167" cy="0"/>
          </a:xfrm>
          <a:prstGeom prst="line">
            <a:avLst/>
          </a:prstGeom>
          <a:noFill/>
          <a:ln w="9525">
            <a:solidFill>
              <a:schemeClr val="tx1"/>
            </a:solidFill>
            <a:round/>
            <a:headEnd/>
            <a:tailEnd/>
          </a:ln>
          <a:effectLst/>
        </p:spPr>
        <p:txBody>
          <a:bodyPr/>
          <a:lstStyle/>
          <a:p>
            <a:endParaRPr lang="ja-JP" altLang="en-US" sz="2400"/>
          </a:p>
        </p:txBody>
      </p:sp>
      <p:sp>
        <p:nvSpPr>
          <p:cNvPr id="1045" name="Rectangle 21"/>
          <p:cNvSpPr>
            <a:spLocks noGrp="1" noChangeArrowheads="1"/>
          </p:cNvSpPr>
          <p:nvPr>
            <p:ph type="dt" sz="half" idx="2"/>
          </p:nvPr>
        </p:nvSpPr>
        <p:spPr bwMode="auto">
          <a:xfrm>
            <a:off x="6655558" y="6596064"/>
            <a:ext cx="500939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j-ea"/>
                <a:ea typeface="+mj-ea"/>
              </a:defRPr>
            </a:lvl1pPr>
          </a:lstStyle>
          <a:p>
            <a:fld id="{DAB8460E-F51E-445E-B9D9-E1A981F5367C}" type="datetime1">
              <a:rPr kumimoji="1" lang="ja-JP" altLang="en-US" smtClean="0"/>
              <a:t>2021/9/5</a:t>
            </a:fld>
            <a:endParaRPr kumimoji="1" lang="ja-JP" altLang="en-US"/>
          </a:p>
        </p:txBody>
      </p:sp>
      <p:sp>
        <p:nvSpPr>
          <p:cNvPr id="1046" name="Rectangle 22"/>
          <p:cNvSpPr>
            <a:spLocks noGrp="1" noChangeArrowheads="1"/>
          </p:cNvSpPr>
          <p:nvPr>
            <p:ph type="ftr" sz="quarter" idx="3"/>
          </p:nvPr>
        </p:nvSpPr>
        <p:spPr bwMode="auto">
          <a:xfrm>
            <a:off x="2207685" y="6310314"/>
            <a:ext cx="7776633"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ea"/>
                <a:ea typeface="+mj-ea"/>
              </a:defRPr>
            </a:lvl1pPr>
          </a:lstStyle>
          <a:p>
            <a:endParaRPr kumimoji="1" lang="ja-JP" altLang="en-US"/>
          </a:p>
        </p:txBody>
      </p:sp>
      <p:sp>
        <p:nvSpPr>
          <p:cNvPr id="1047" name="Rectangle 23"/>
          <p:cNvSpPr>
            <a:spLocks noGrp="1" noChangeArrowheads="1"/>
          </p:cNvSpPr>
          <p:nvPr>
            <p:ph type="sldNum" sz="quarter" idx="4"/>
          </p:nvPr>
        </p:nvSpPr>
        <p:spPr bwMode="auto">
          <a:xfrm>
            <a:off x="10130367" y="6308726"/>
            <a:ext cx="1534584"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ea"/>
                <a:ea typeface="+mj-ea"/>
              </a:defRPr>
            </a:lvl1pPr>
          </a:lstStyle>
          <a:p>
            <a:fld id="{4B93331A-C3B4-4B62-9D89-4E138C7ECFE7}" type="slidenum">
              <a:rPr kumimoji="1" lang="ja-JP" altLang="en-US" smtClean="0"/>
              <a:t>‹#›</a:t>
            </a:fld>
            <a:endParaRPr kumimoji="1" lang="ja-JP" altLang="en-US"/>
          </a:p>
        </p:txBody>
      </p:sp>
      <p:sp>
        <p:nvSpPr>
          <p:cNvPr id="1048" name="Text Box 24"/>
          <p:cNvSpPr txBox="1">
            <a:spLocks noChangeArrowheads="1"/>
          </p:cNvSpPr>
          <p:nvPr/>
        </p:nvSpPr>
        <p:spPr bwMode="auto">
          <a:xfrm>
            <a:off x="446617" y="6640514"/>
            <a:ext cx="8287846" cy="246221"/>
          </a:xfrm>
          <a:prstGeom prst="rect">
            <a:avLst/>
          </a:prstGeom>
          <a:noFill/>
          <a:ln w="9525">
            <a:noFill/>
            <a:miter lim="800000"/>
            <a:headEnd/>
            <a:tailEnd/>
          </a:ln>
          <a:effectLst/>
        </p:spPr>
        <p:txBody>
          <a:bodyPr wrap="none">
            <a:spAutoFit/>
          </a:bodyPr>
          <a:lstStyle/>
          <a:p>
            <a:r>
              <a:rPr lang="en-US" altLang="ja-JP" sz="1000" dirty="0">
                <a:solidFill>
                  <a:srgbClr val="DDDDDD"/>
                </a:solidFill>
              </a:rPr>
              <a:t>Software Engineering Laboratory, Department of Computer Science, Graduate School of Information Science and Technology, Osaka University</a:t>
            </a:r>
          </a:p>
        </p:txBody>
      </p:sp>
      <p:pic>
        <p:nvPicPr>
          <p:cNvPr id="12" name="Picture 19" descr="sel-logo">
            <a:extLst>
              <a:ext uri="{FF2B5EF4-FFF2-40B4-BE49-F238E27FC236}">
                <a16:creationId xmlns:a16="http://schemas.microsoft.com/office/drawing/2014/main" id="{06825F58-ABD1-4F98-A45C-0B35E1D50255}"/>
              </a:ext>
            </a:extLst>
          </p:cNvPr>
          <p:cNvPicPr>
            <a:picLocks noChangeAspect="1" noChangeArrowheads="1"/>
          </p:cNvPicPr>
          <p:nvPr/>
        </p:nvPicPr>
        <p:blipFill>
          <a:blip r:embed="rId15" cstate="print"/>
          <a:srcRect/>
          <a:stretch>
            <a:fillRect/>
          </a:stretch>
        </p:blipFill>
        <p:spPr bwMode="auto">
          <a:xfrm>
            <a:off x="11041856" y="994570"/>
            <a:ext cx="1081087" cy="369888"/>
          </a:xfrm>
          <a:prstGeom prst="rect">
            <a:avLst/>
          </a:prstGeom>
          <a:noFill/>
        </p:spPr>
      </p:pic>
      <p:sp>
        <p:nvSpPr>
          <p:cNvPr id="13" name="Freeform 18">
            <a:extLst>
              <a:ext uri="{FF2B5EF4-FFF2-40B4-BE49-F238E27FC236}">
                <a16:creationId xmlns:a16="http://schemas.microsoft.com/office/drawing/2014/main" id="{16DBCF6C-CD82-48AD-8F7D-DF6A3F6053D3}"/>
              </a:ext>
            </a:extLst>
          </p:cNvPr>
          <p:cNvSpPr>
            <a:spLocks/>
          </p:cNvSpPr>
          <p:nvPr/>
        </p:nvSpPr>
        <p:spPr bwMode="auto">
          <a:xfrm>
            <a:off x="11832513" y="6663618"/>
            <a:ext cx="191924" cy="176621"/>
          </a:xfrm>
          <a:custGeom>
            <a:avLst/>
            <a:gdLst/>
            <a:ahLst/>
            <a:cxnLst>
              <a:cxn ang="0">
                <a:pos x="300" y="364"/>
              </a:cxn>
              <a:cxn ang="0">
                <a:pos x="94" y="246"/>
              </a:cxn>
              <a:cxn ang="0">
                <a:pos x="94" y="246"/>
              </a:cxn>
              <a:cxn ang="0">
                <a:pos x="300" y="79"/>
              </a:cxn>
              <a:cxn ang="0">
                <a:pos x="220" y="0"/>
              </a:cxn>
              <a:cxn ang="0">
                <a:pos x="220" y="0"/>
              </a:cxn>
              <a:cxn ang="0">
                <a:pos x="0" y="289"/>
              </a:cxn>
              <a:cxn ang="0">
                <a:pos x="4" y="341"/>
              </a:cxn>
              <a:cxn ang="0">
                <a:pos x="4" y="341"/>
              </a:cxn>
              <a:cxn ang="0">
                <a:pos x="60" y="334"/>
              </a:cxn>
              <a:cxn ang="0">
                <a:pos x="270" y="544"/>
              </a:cxn>
              <a:cxn ang="0">
                <a:pos x="265" y="586"/>
              </a:cxn>
              <a:cxn ang="0">
                <a:pos x="265" y="587"/>
              </a:cxn>
              <a:cxn ang="0">
                <a:pos x="300" y="589"/>
              </a:cxn>
              <a:cxn ang="0">
                <a:pos x="334" y="587"/>
              </a:cxn>
              <a:cxn ang="0">
                <a:pos x="334" y="586"/>
              </a:cxn>
              <a:cxn ang="0">
                <a:pos x="330" y="544"/>
              </a:cxn>
              <a:cxn ang="0">
                <a:pos x="540" y="334"/>
              </a:cxn>
              <a:cxn ang="0">
                <a:pos x="595" y="341"/>
              </a:cxn>
              <a:cxn ang="0">
                <a:pos x="595" y="341"/>
              </a:cxn>
              <a:cxn ang="0">
                <a:pos x="600" y="289"/>
              </a:cxn>
              <a:cxn ang="0">
                <a:pos x="379" y="0"/>
              </a:cxn>
              <a:cxn ang="0">
                <a:pos x="379" y="0"/>
              </a:cxn>
              <a:cxn ang="0">
                <a:pos x="300" y="79"/>
              </a:cxn>
              <a:cxn ang="0">
                <a:pos x="505" y="246"/>
              </a:cxn>
              <a:cxn ang="0">
                <a:pos x="505" y="246"/>
              </a:cxn>
              <a:cxn ang="0">
                <a:pos x="299" y="364"/>
              </a:cxn>
              <a:cxn ang="0">
                <a:pos x="300" y="364"/>
              </a:cxn>
            </a:cxnLst>
            <a:rect l="0" t="0" r="r" b="b"/>
            <a:pathLst>
              <a:path w="600" h="589">
                <a:moveTo>
                  <a:pt x="300" y="364"/>
                </a:moveTo>
                <a:cubicBezTo>
                  <a:pt x="251" y="300"/>
                  <a:pt x="178" y="255"/>
                  <a:pt x="94" y="246"/>
                </a:cubicBezTo>
                <a:lnTo>
                  <a:pt x="94" y="246"/>
                </a:lnTo>
                <a:cubicBezTo>
                  <a:pt x="114" y="151"/>
                  <a:pt x="198" y="79"/>
                  <a:pt x="300" y="79"/>
                </a:cubicBezTo>
                <a:lnTo>
                  <a:pt x="220" y="0"/>
                </a:lnTo>
                <a:lnTo>
                  <a:pt x="220" y="0"/>
                </a:lnTo>
                <a:cubicBezTo>
                  <a:pt x="93" y="34"/>
                  <a:pt x="0" y="151"/>
                  <a:pt x="0" y="289"/>
                </a:cubicBezTo>
                <a:cubicBezTo>
                  <a:pt x="0" y="307"/>
                  <a:pt x="1" y="324"/>
                  <a:pt x="4" y="341"/>
                </a:cubicBezTo>
                <a:lnTo>
                  <a:pt x="4" y="341"/>
                </a:lnTo>
                <a:cubicBezTo>
                  <a:pt x="22" y="336"/>
                  <a:pt x="40" y="334"/>
                  <a:pt x="60" y="334"/>
                </a:cubicBezTo>
                <a:cubicBezTo>
                  <a:pt x="175" y="334"/>
                  <a:pt x="270" y="428"/>
                  <a:pt x="270" y="544"/>
                </a:cubicBezTo>
                <a:cubicBezTo>
                  <a:pt x="270" y="558"/>
                  <a:pt x="268" y="573"/>
                  <a:pt x="265" y="586"/>
                </a:cubicBezTo>
                <a:lnTo>
                  <a:pt x="265" y="587"/>
                </a:lnTo>
                <a:cubicBezTo>
                  <a:pt x="276" y="588"/>
                  <a:pt x="288" y="589"/>
                  <a:pt x="300" y="589"/>
                </a:cubicBezTo>
                <a:cubicBezTo>
                  <a:pt x="311" y="589"/>
                  <a:pt x="323" y="588"/>
                  <a:pt x="334" y="587"/>
                </a:cubicBezTo>
                <a:lnTo>
                  <a:pt x="334" y="586"/>
                </a:lnTo>
                <a:cubicBezTo>
                  <a:pt x="331" y="573"/>
                  <a:pt x="330" y="558"/>
                  <a:pt x="330" y="544"/>
                </a:cubicBezTo>
                <a:cubicBezTo>
                  <a:pt x="330" y="428"/>
                  <a:pt x="424" y="334"/>
                  <a:pt x="540" y="334"/>
                </a:cubicBezTo>
                <a:cubicBezTo>
                  <a:pt x="559" y="334"/>
                  <a:pt x="577" y="336"/>
                  <a:pt x="595" y="341"/>
                </a:cubicBezTo>
                <a:lnTo>
                  <a:pt x="595" y="341"/>
                </a:lnTo>
                <a:cubicBezTo>
                  <a:pt x="598" y="324"/>
                  <a:pt x="600" y="307"/>
                  <a:pt x="600" y="289"/>
                </a:cubicBezTo>
                <a:cubicBezTo>
                  <a:pt x="600" y="151"/>
                  <a:pt x="506" y="34"/>
                  <a:pt x="379" y="0"/>
                </a:cubicBezTo>
                <a:lnTo>
                  <a:pt x="379" y="0"/>
                </a:lnTo>
                <a:lnTo>
                  <a:pt x="300" y="79"/>
                </a:lnTo>
                <a:cubicBezTo>
                  <a:pt x="401" y="79"/>
                  <a:pt x="485" y="151"/>
                  <a:pt x="505" y="246"/>
                </a:cubicBezTo>
                <a:lnTo>
                  <a:pt x="505" y="246"/>
                </a:lnTo>
                <a:cubicBezTo>
                  <a:pt x="421" y="255"/>
                  <a:pt x="348" y="300"/>
                  <a:pt x="299" y="364"/>
                </a:cubicBezTo>
                <a:lnTo>
                  <a:pt x="300" y="364"/>
                </a:lnTo>
                <a:close/>
              </a:path>
            </a:pathLst>
          </a:custGeom>
          <a:solidFill>
            <a:schemeClr val="accent2">
              <a:lumMod val="20000"/>
              <a:lumOff val="80000"/>
            </a:schemeClr>
          </a:solidFill>
          <a:ln w="0">
            <a:noFill/>
            <a:prstDash val="solid"/>
            <a:round/>
            <a:headEnd/>
            <a:tailEnd/>
          </a:ln>
        </p:spPr>
        <p:txBody>
          <a:bodyPr/>
          <a:lstStyle/>
          <a:p>
            <a:endParaRPr lang="ja-JP" altLang="en-US"/>
          </a:p>
        </p:txBody>
      </p:sp>
    </p:spTree>
    <p:extLst>
      <p:ext uri="{BB962C8B-B14F-4D97-AF65-F5344CB8AC3E}">
        <p14:creationId xmlns:p14="http://schemas.microsoft.com/office/powerpoint/2010/main" val="2320746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quifaxsecurity2017.com/updates/-/announcements/a-progress-update-for-consume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ithub.com/cve-search/cve-sear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5C8EC2-A255-4AAE-8CF1-6D32B0D4D5A2}"/>
              </a:ext>
            </a:extLst>
          </p:cNvPr>
          <p:cNvSpPr>
            <a:spLocks noGrp="1"/>
          </p:cNvSpPr>
          <p:nvPr>
            <p:ph type="ctrTitle"/>
          </p:nvPr>
        </p:nvSpPr>
        <p:spPr>
          <a:xfrm>
            <a:off x="914400" y="1484314"/>
            <a:ext cx="10695398" cy="1470025"/>
          </a:xfrm>
        </p:spPr>
        <p:txBody>
          <a:bodyPr/>
          <a:lstStyle/>
          <a:p>
            <a:r>
              <a:rPr kumimoji="1" lang="ja-JP" altLang="en-US" dirty="0"/>
              <a:t>再利用されたライブラリに対する</a:t>
            </a:r>
            <a:br>
              <a:rPr kumimoji="1" lang="en-US" altLang="ja-JP" dirty="0"/>
            </a:br>
            <a:r>
              <a:rPr kumimoji="1" lang="ja-JP" altLang="en-US" dirty="0"/>
              <a:t>バージョン検出を利用した脆弱性検知ツール</a:t>
            </a:r>
          </a:p>
        </p:txBody>
      </p:sp>
      <p:sp>
        <p:nvSpPr>
          <p:cNvPr id="3" name="字幕 2">
            <a:extLst>
              <a:ext uri="{FF2B5EF4-FFF2-40B4-BE49-F238E27FC236}">
                <a16:creationId xmlns:a16="http://schemas.microsoft.com/office/drawing/2014/main" id="{B18820FB-EA62-4D30-969E-E3554E3D1903}"/>
              </a:ext>
            </a:extLst>
          </p:cNvPr>
          <p:cNvSpPr>
            <a:spLocks noGrp="1"/>
          </p:cNvSpPr>
          <p:nvPr>
            <p:ph type="subTitle" idx="1"/>
          </p:nvPr>
        </p:nvSpPr>
        <p:spPr/>
        <p:txBody>
          <a:bodyPr/>
          <a:lstStyle/>
          <a:p>
            <a:r>
              <a:rPr kumimoji="1" lang="ja-JP" altLang="en-US" dirty="0"/>
              <a:t>杉森 遼，伊藤 薫，</a:t>
            </a:r>
            <a:r>
              <a:rPr kumimoji="1" lang="ja-JP" altLang="en-US" u="sng" dirty="0"/>
              <a:t>○神田 哲也</a:t>
            </a:r>
            <a:r>
              <a:rPr kumimoji="1" lang="ja-JP" altLang="en-US" dirty="0"/>
              <a:t>，井上 克郎</a:t>
            </a:r>
          </a:p>
        </p:txBody>
      </p:sp>
      <p:sp>
        <p:nvSpPr>
          <p:cNvPr id="4" name="テキスト ボックス 3">
            <a:extLst>
              <a:ext uri="{FF2B5EF4-FFF2-40B4-BE49-F238E27FC236}">
                <a16:creationId xmlns:a16="http://schemas.microsoft.com/office/drawing/2014/main" id="{B9E8BC3A-636A-416D-95AB-90956A7DBB7E}"/>
              </a:ext>
            </a:extLst>
          </p:cNvPr>
          <p:cNvSpPr txBox="1"/>
          <p:nvPr/>
        </p:nvSpPr>
        <p:spPr>
          <a:xfrm>
            <a:off x="636998" y="5959011"/>
            <a:ext cx="4208203" cy="338554"/>
          </a:xfrm>
          <a:prstGeom prst="rect">
            <a:avLst/>
          </a:prstGeom>
          <a:noFill/>
        </p:spPr>
        <p:txBody>
          <a:bodyPr wrap="none" rtlCol="0">
            <a:spAutoFit/>
          </a:bodyPr>
          <a:lstStyle/>
          <a:p>
            <a:r>
              <a:rPr kumimoji="1" lang="ja-JP" altLang="en-US" sz="1600" dirty="0"/>
              <a:t>ソフトウェアエンジニアリングシンポジウム</a:t>
            </a:r>
            <a:r>
              <a:rPr kumimoji="1" lang="en-US" altLang="ja-JP" sz="1600" dirty="0"/>
              <a:t>2021</a:t>
            </a:r>
            <a:endParaRPr kumimoji="1" lang="ja-JP" altLang="en-US" sz="1600" dirty="0"/>
          </a:p>
        </p:txBody>
      </p:sp>
    </p:spTree>
    <p:extLst>
      <p:ext uri="{BB962C8B-B14F-4D97-AF65-F5344CB8AC3E}">
        <p14:creationId xmlns:p14="http://schemas.microsoft.com/office/powerpoint/2010/main" val="403793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03357FB-7CBB-428D-BBBD-A1CF6AF8A73E}"/>
              </a:ext>
            </a:extLst>
          </p:cNvPr>
          <p:cNvSpPr>
            <a:spLocks noGrp="1"/>
          </p:cNvSpPr>
          <p:nvPr>
            <p:ph type="title"/>
          </p:nvPr>
        </p:nvSpPr>
        <p:spPr/>
        <p:txBody>
          <a:bodyPr/>
          <a:lstStyle/>
          <a:p>
            <a:r>
              <a:rPr lang="ja-JP" altLang="en-US" dirty="0"/>
              <a:t>処理の流れ</a:t>
            </a:r>
          </a:p>
        </p:txBody>
      </p:sp>
      <p:sp>
        <p:nvSpPr>
          <p:cNvPr id="4" name="スライド番号プレースホルダー 3">
            <a:extLst>
              <a:ext uri="{FF2B5EF4-FFF2-40B4-BE49-F238E27FC236}">
                <a16:creationId xmlns:a16="http://schemas.microsoft.com/office/drawing/2014/main" id="{B17CAF52-3D27-438D-AB18-A0D019EDC811}"/>
              </a:ext>
            </a:extLst>
          </p:cNvPr>
          <p:cNvSpPr>
            <a:spLocks noGrp="1"/>
          </p:cNvSpPr>
          <p:nvPr>
            <p:ph type="sldNum" sz="quarter" idx="12"/>
          </p:nvPr>
        </p:nvSpPr>
        <p:spPr/>
        <p:txBody>
          <a:bodyPr/>
          <a:lstStyle/>
          <a:p>
            <a:fld id="{4B93331A-C3B4-4B62-9D89-4E138C7ECFE7}"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077511F9-869A-A04A-9D13-DA8CA34D0280}"/>
              </a:ext>
            </a:extLst>
          </p:cNvPr>
          <p:cNvPicPr>
            <a:picLocks noChangeAspect="1"/>
          </p:cNvPicPr>
          <p:nvPr/>
        </p:nvPicPr>
        <p:blipFill>
          <a:blip r:embed="rId2"/>
          <a:stretch>
            <a:fillRect/>
          </a:stretch>
        </p:blipFill>
        <p:spPr>
          <a:xfrm>
            <a:off x="2207922" y="2696989"/>
            <a:ext cx="902208" cy="902208"/>
          </a:xfrm>
          <a:prstGeom prst="rect">
            <a:avLst/>
          </a:prstGeom>
        </p:spPr>
      </p:pic>
      <p:sp>
        <p:nvSpPr>
          <p:cNvPr id="7" name="右矢印 15">
            <a:extLst>
              <a:ext uri="{FF2B5EF4-FFF2-40B4-BE49-F238E27FC236}">
                <a16:creationId xmlns:a16="http://schemas.microsoft.com/office/drawing/2014/main" id="{7576E8AF-8357-964A-92AC-CFA856879384}"/>
              </a:ext>
            </a:extLst>
          </p:cNvPr>
          <p:cNvSpPr/>
          <p:nvPr/>
        </p:nvSpPr>
        <p:spPr>
          <a:xfrm>
            <a:off x="5843370" y="2902648"/>
            <a:ext cx="1115560" cy="3049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endParaRPr kumimoji="1" lang="ja-JP" altLang="en-US" sz="1400"/>
          </a:p>
        </p:txBody>
      </p:sp>
      <p:sp>
        <p:nvSpPr>
          <p:cNvPr id="8" name="右矢印 18">
            <a:extLst>
              <a:ext uri="{FF2B5EF4-FFF2-40B4-BE49-F238E27FC236}">
                <a16:creationId xmlns:a16="http://schemas.microsoft.com/office/drawing/2014/main" id="{15835377-E3B4-6A43-91DF-891B711C79DD}"/>
              </a:ext>
            </a:extLst>
          </p:cNvPr>
          <p:cNvSpPr/>
          <p:nvPr/>
        </p:nvSpPr>
        <p:spPr>
          <a:xfrm>
            <a:off x="6521318" y="5373614"/>
            <a:ext cx="1125323" cy="3049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endParaRPr kumimoji="1" lang="ja-JP" altLang="en-US" sz="1400"/>
          </a:p>
        </p:txBody>
      </p:sp>
      <p:sp>
        <p:nvSpPr>
          <p:cNvPr id="9" name="角丸四角形 27">
            <a:extLst>
              <a:ext uri="{FF2B5EF4-FFF2-40B4-BE49-F238E27FC236}">
                <a16:creationId xmlns:a16="http://schemas.microsoft.com/office/drawing/2014/main" id="{13BC25DA-765F-B84A-829D-47069F9DDF86}"/>
              </a:ext>
            </a:extLst>
          </p:cNvPr>
          <p:cNvSpPr/>
          <p:nvPr/>
        </p:nvSpPr>
        <p:spPr bwMode="auto">
          <a:xfrm>
            <a:off x="7083980" y="1694012"/>
            <a:ext cx="1398856" cy="801067"/>
          </a:xfrm>
          <a:prstGeom prst="roundRect">
            <a:avLst/>
          </a:prstGeom>
          <a:solidFill>
            <a:srgbClr val="F2FFB3"/>
          </a:solidFill>
          <a:ln w="9525" cap="flat" cmpd="sng" algn="ctr">
            <a:solidFill>
              <a:schemeClr val="tx1"/>
            </a:solidFill>
            <a:prstDash val="solid"/>
            <a:round/>
            <a:headEnd type="none" w="med" len="med"/>
            <a:tailEnd type="none" w="med" len="med"/>
          </a:ln>
          <a:effectLst/>
        </p:spPr>
        <p:txBody>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lgn="ctr">
              <a:defRPr/>
            </a:pPr>
            <a:r>
              <a:rPr lang="ja-JP" altLang="en-US" sz="1400" b="1" dirty="0">
                <a:latin typeface="MS PGothic" panose="020B0600070205080204" pitchFamily="34" charset="-128"/>
                <a:ea typeface="MS PGothic" panose="020B0600070205080204" pitchFamily="34" charset="-128"/>
              </a:rPr>
              <a:t>手順</a:t>
            </a:r>
            <a:r>
              <a:rPr lang="en-US" altLang="ja-JP" sz="1400" b="1" dirty="0">
                <a:latin typeface="MS PGothic" panose="020B0600070205080204" pitchFamily="34" charset="-128"/>
                <a:ea typeface="MS PGothic" panose="020B0600070205080204" pitchFamily="34" charset="-128"/>
              </a:rPr>
              <a:t>3</a:t>
            </a:r>
          </a:p>
          <a:p>
            <a:pPr algn="ctr" eaLnBrk="1" hangingPunct="1">
              <a:defRPr/>
            </a:pPr>
            <a:r>
              <a:rPr kumimoji="0" lang="ja-JP" altLang="en-US" sz="1400" dirty="0">
                <a:latin typeface="+mn-lt"/>
                <a:ea typeface="ＭＳ Ｐゴシック" panose="020B0600070205080204" pitchFamily="50" charset="-128"/>
              </a:rPr>
              <a:t>脆弱性情報の検索</a:t>
            </a:r>
          </a:p>
        </p:txBody>
      </p:sp>
      <p:pic>
        <p:nvPicPr>
          <p:cNvPr id="10" name="図 9">
            <a:extLst>
              <a:ext uri="{FF2B5EF4-FFF2-40B4-BE49-F238E27FC236}">
                <a16:creationId xmlns:a16="http://schemas.microsoft.com/office/drawing/2014/main" id="{A0BA85CD-7476-C04B-8DE5-80F8A584EBED}"/>
              </a:ext>
            </a:extLst>
          </p:cNvPr>
          <p:cNvPicPr>
            <a:picLocks noChangeAspect="1"/>
          </p:cNvPicPr>
          <p:nvPr/>
        </p:nvPicPr>
        <p:blipFill>
          <a:blip r:embed="rId3"/>
          <a:stretch>
            <a:fillRect/>
          </a:stretch>
        </p:blipFill>
        <p:spPr>
          <a:xfrm>
            <a:off x="2389621" y="3004016"/>
            <a:ext cx="365912" cy="365912"/>
          </a:xfrm>
          <a:prstGeom prst="rect">
            <a:avLst/>
          </a:prstGeom>
        </p:spPr>
      </p:pic>
      <p:sp>
        <p:nvSpPr>
          <p:cNvPr id="11" name="右矢印 14">
            <a:extLst>
              <a:ext uri="{FF2B5EF4-FFF2-40B4-BE49-F238E27FC236}">
                <a16:creationId xmlns:a16="http://schemas.microsoft.com/office/drawing/2014/main" id="{E219E85C-A8F6-C545-84C7-8C3C24F05DDC}"/>
              </a:ext>
            </a:extLst>
          </p:cNvPr>
          <p:cNvSpPr/>
          <p:nvPr/>
        </p:nvSpPr>
        <p:spPr>
          <a:xfrm>
            <a:off x="3256439" y="2925113"/>
            <a:ext cx="898547" cy="3049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endParaRPr kumimoji="1" lang="ja-JP" altLang="en-US" sz="1400"/>
          </a:p>
        </p:txBody>
      </p:sp>
      <p:sp>
        <p:nvSpPr>
          <p:cNvPr id="12" name="正方形/長方形 11">
            <a:extLst>
              <a:ext uri="{FF2B5EF4-FFF2-40B4-BE49-F238E27FC236}">
                <a16:creationId xmlns:a16="http://schemas.microsoft.com/office/drawing/2014/main" id="{E25D87D2-5DBE-A64D-9839-2FBDE626A7CB}"/>
              </a:ext>
            </a:extLst>
          </p:cNvPr>
          <p:cNvSpPr/>
          <p:nvPr/>
        </p:nvSpPr>
        <p:spPr>
          <a:xfrm>
            <a:off x="944867" y="3492027"/>
            <a:ext cx="1088761" cy="523220"/>
          </a:xfrm>
          <a:prstGeom prst="rect">
            <a:avLst/>
          </a:prstGeom>
        </p:spPr>
        <p:txBody>
          <a:bodyPr wrap="none">
            <a:spAutoFit/>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lgn="ctr"/>
            <a:r>
              <a:rPr kumimoji="1" lang="ja-JP" altLang="en-US" sz="1400" dirty="0">
                <a:latin typeface="+mn-lt"/>
              </a:rPr>
              <a:t>ライブラリ</a:t>
            </a:r>
            <a:r>
              <a:rPr kumimoji="1" lang="en-US" altLang="ja-JP" sz="1400" dirty="0">
                <a:latin typeface="+mn-lt"/>
              </a:rPr>
              <a:t>X</a:t>
            </a:r>
            <a:br>
              <a:rPr kumimoji="1" lang="en-US" altLang="ja-JP" sz="1400" dirty="0">
                <a:latin typeface="+mn-lt"/>
              </a:rPr>
            </a:br>
            <a:r>
              <a:rPr kumimoji="1" lang="ja-JP" altLang="en-US" sz="1400" dirty="0">
                <a:latin typeface="+mn-lt"/>
              </a:rPr>
              <a:t>（リポジトリ）</a:t>
            </a:r>
            <a:endParaRPr kumimoji="1" lang="en-US" altLang="ja-JP" sz="1400" dirty="0">
              <a:latin typeface="+mn-lt"/>
            </a:endParaRPr>
          </a:p>
        </p:txBody>
      </p:sp>
      <p:sp>
        <p:nvSpPr>
          <p:cNvPr id="13" name="角丸四角形 26">
            <a:extLst>
              <a:ext uri="{FF2B5EF4-FFF2-40B4-BE49-F238E27FC236}">
                <a16:creationId xmlns:a16="http://schemas.microsoft.com/office/drawing/2014/main" id="{A3E776F0-64A0-514C-98DE-023EBE528E7A}"/>
              </a:ext>
            </a:extLst>
          </p:cNvPr>
          <p:cNvSpPr/>
          <p:nvPr/>
        </p:nvSpPr>
        <p:spPr bwMode="auto">
          <a:xfrm>
            <a:off x="4154986" y="1694012"/>
            <a:ext cx="1786066" cy="801067"/>
          </a:xfrm>
          <a:prstGeom prst="roundRect">
            <a:avLst/>
          </a:prstGeom>
          <a:solidFill>
            <a:srgbClr val="F2FFB3"/>
          </a:solidFill>
          <a:ln w="9525" cap="flat" cmpd="sng" algn="ctr">
            <a:solidFill>
              <a:schemeClr val="tx1"/>
            </a:solidFill>
            <a:prstDash val="solid"/>
            <a:round/>
            <a:headEnd type="none" w="med" len="med"/>
            <a:tailEnd type="none" w="med" len="med"/>
          </a:ln>
          <a:effectLst/>
        </p:spPr>
        <p:txBody>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lgn="ctr">
              <a:defRPr/>
            </a:pPr>
            <a:r>
              <a:rPr lang="ja-JP" altLang="en-US" sz="1400" b="1" dirty="0">
                <a:latin typeface="MS PGothic" panose="020B0600070205080204" pitchFamily="34" charset="-128"/>
                <a:ea typeface="MS PGothic" panose="020B0600070205080204" pitchFamily="34" charset="-128"/>
              </a:rPr>
              <a:t>手順</a:t>
            </a:r>
            <a:r>
              <a:rPr lang="en-US" altLang="ja-JP" sz="1400" b="1" dirty="0">
                <a:latin typeface="MS PGothic" panose="020B0600070205080204" pitchFamily="34" charset="-128"/>
                <a:ea typeface="MS PGothic" panose="020B0600070205080204" pitchFamily="34" charset="-128"/>
              </a:rPr>
              <a:t>2</a:t>
            </a:r>
          </a:p>
          <a:p>
            <a:pPr algn="ctr">
              <a:defRPr/>
            </a:pPr>
            <a:r>
              <a:rPr lang="ja-JP" altLang="en-US" sz="1400" dirty="0"/>
              <a:t>ライブラリの</a:t>
            </a:r>
            <a:br>
              <a:rPr lang="en-US" altLang="ja-JP" sz="1400" dirty="0"/>
            </a:br>
            <a:r>
              <a:rPr lang="ja-JP" altLang="en-US" sz="1400" dirty="0"/>
              <a:t>バージョン検出</a:t>
            </a:r>
            <a:endParaRPr lang="en-US" altLang="ja-JP" sz="1400" dirty="0"/>
          </a:p>
        </p:txBody>
      </p:sp>
      <p:sp>
        <p:nvSpPr>
          <p:cNvPr id="14" name="右矢印 24">
            <a:extLst>
              <a:ext uri="{FF2B5EF4-FFF2-40B4-BE49-F238E27FC236}">
                <a16:creationId xmlns:a16="http://schemas.microsoft.com/office/drawing/2014/main" id="{AA36680F-D610-1C42-98C1-0E771A07C240}"/>
              </a:ext>
            </a:extLst>
          </p:cNvPr>
          <p:cNvSpPr/>
          <p:nvPr/>
        </p:nvSpPr>
        <p:spPr>
          <a:xfrm>
            <a:off x="8720727" y="2910730"/>
            <a:ext cx="1447235" cy="3049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endParaRPr kumimoji="1" lang="ja-JP" altLang="en-US" sz="1400"/>
          </a:p>
        </p:txBody>
      </p:sp>
      <p:sp>
        <p:nvSpPr>
          <p:cNvPr id="15" name="角丸四角形 25">
            <a:extLst>
              <a:ext uri="{FF2B5EF4-FFF2-40B4-BE49-F238E27FC236}">
                <a16:creationId xmlns:a16="http://schemas.microsoft.com/office/drawing/2014/main" id="{34F37407-00E6-0B43-AE3F-EBE47B5E88C3}"/>
              </a:ext>
            </a:extLst>
          </p:cNvPr>
          <p:cNvSpPr/>
          <p:nvPr/>
        </p:nvSpPr>
        <p:spPr bwMode="auto">
          <a:xfrm>
            <a:off x="4739686" y="4181717"/>
            <a:ext cx="1636852" cy="634026"/>
          </a:xfrm>
          <a:prstGeom prst="roundRect">
            <a:avLst/>
          </a:prstGeom>
          <a:solidFill>
            <a:srgbClr val="F2FFB3"/>
          </a:solidFill>
          <a:ln w="9525" cap="flat" cmpd="sng" algn="ctr">
            <a:solidFill>
              <a:schemeClr val="tx1"/>
            </a:solidFill>
            <a:prstDash val="solid"/>
            <a:round/>
            <a:headEnd type="none" w="med" len="med"/>
            <a:tailEnd type="none" w="med" len="med"/>
          </a:ln>
          <a:effectLst/>
        </p:spPr>
        <p:txBody>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lgn="ctr" eaLnBrk="1" hangingPunct="1">
              <a:defRPr/>
            </a:pPr>
            <a:r>
              <a:rPr lang="ja-JP" altLang="en-US" sz="1400" b="1" dirty="0">
                <a:latin typeface="MS PGothic" panose="020B0600070205080204" pitchFamily="34" charset="-128"/>
                <a:ea typeface="MS PGothic" panose="020B0600070205080204" pitchFamily="34" charset="-128"/>
              </a:rPr>
              <a:t>手順</a:t>
            </a:r>
            <a:r>
              <a:rPr kumimoji="0" lang="en" altLang="ja-JP" sz="1400" b="1" dirty="0">
                <a:latin typeface="MS PGothic" panose="020B0600070205080204" pitchFamily="34" charset="-128"/>
                <a:ea typeface="MS PGothic" panose="020B0600070205080204" pitchFamily="34" charset="-128"/>
              </a:rPr>
              <a:t>4</a:t>
            </a:r>
          </a:p>
          <a:p>
            <a:pPr algn="ctr" eaLnBrk="1" hangingPunct="1">
              <a:defRPr/>
            </a:pPr>
            <a:r>
              <a:rPr kumimoji="0" lang="ja-JP" altLang="en-US" sz="1400" dirty="0">
                <a:latin typeface="+mn-lt"/>
              </a:rPr>
              <a:t>フィルタリング</a:t>
            </a:r>
          </a:p>
          <a:p>
            <a:pPr algn="ctr" eaLnBrk="1" hangingPunct="1">
              <a:defRPr/>
            </a:pPr>
            <a:endParaRPr kumimoji="0" lang="ja-JP" altLang="en-US" sz="1400" dirty="0">
              <a:latin typeface="+mn-lt"/>
              <a:ea typeface="ＭＳ Ｐゴシック" panose="020B0600070205080204" pitchFamily="50" charset="-128"/>
            </a:endParaRPr>
          </a:p>
        </p:txBody>
      </p:sp>
      <p:sp>
        <p:nvSpPr>
          <p:cNvPr id="16" name="右矢印 28">
            <a:extLst>
              <a:ext uri="{FF2B5EF4-FFF2-40B4-BE49-F238E27FC236}">
                <a16:creationId xmlns:a16="http://schemas.microsoft.com/office/drawing/2014/main" id="{391CF7B0-375B-1A42-9799-8AFCA0B12D27}"/>
              </a:ext>
            </a:extLst>
          </p:cNvPr>
          <p:cNvSpPr/>
          <p:nvPr/>
        </p:nvSpPr>
        <p:spPr>
          <a:xfrm>
            <a:off x="3232169" y="5373613"/>
            <a:ext cx="1050732" cy="30495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endParaRPr kumimoji="1" lang="ja-JP" altLang="en-US" sz="1400"/>
          </a:p>
        </p:txBody>
      </p:sp>
      <p:sp>
        <p:nvSpPr>
          <p:cNvPr id="17" name="角丸四角形 31">
            <a:extLst>
              <a:ext uri="{FF2B5EF4-FFF2-40B4-BE49-F238E27FC236}">
                <a16:creationId xmlns:a16="http://schemas.microsoft.com/office/drawing/2014/main" id="{ED10CB8C-F81C-594C-BC24-39D3476BF168}"/>
              </a:ext>
            </a:extLst>
          </p:cNvPr>
          <p:cNvSpPr/>
          <p:nvPr/>
        </p:nvSpPr>
        <p:spPr bwMode="auto">
          <a:xfrm>
            <a:off x="6987505" y="4040317"/>
            <a:ext cx="3302453" cy="850787"/>
          </a:xfrm>
          <a:prstGeom prst="roundRect">
            <a:avLst/>
          </a:prstGeom>
          <a:solidFill>
            <a:srgbClr val="F2FFB3"/>
          </a:solidFill>
          <a:ln w="9525" cap="flat" cmpd="sng" algn="ctr">
            <a:solidFill>
              <a:schemeClr val="tx1"/>
            </a:solidFill>
            <a:prstDash val="solid"/>
            <a:round/>
            <a:headEnd type="none" w="med" len="med"/>
            <a:tailEnd type="none" w="med" len="med"/>
          </a:ln>
          <a:effectLst/>
        </p:spPr>
        <p:txBody>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lgn="ctr"/>
            <a:r>
              <a:rPr lang="ja-JP" altLang="en-US" sz="1400" b="1" dirty="0">
                <a:latin typeface="MS PGothic" panose="020B0600070205080204" pitchFamily="34" charset="-128"/>
                <a:ea typeface="MS PGothic" panose="020B0600070205080204" pitchFamily="34" charset="-128"/>
              </a:rPr>
              <a:t>手順</a:t>
            </a:r>
            <a:r>
              <a:rPr kumimoji="0" lang="en" altLang="ja-JP" sz="1400" b="1" dirty="0">
                <a:latin typeface="MS PGothic" panose="020B0600070205080204" pitchFamily="34" charset="-128"/>
                <a:ea typeface="MS PGothic" panose="020B0600070205080204" pitchFamily="34" charset="-128"/>
              </a:rPr>
              <a:t>5</a:t>
            </a:r>
            <a:endParaRPr kumimoji="0" lang="en-US" altLang="ja-JP" sz="1400" b="1" dirty="0">
              <a:latin typeface="MS PGothic" panose="020B0600070205080204" pitchFamily="34" charset="-128"/>
              <a:ea typeface="MS PGothic" panose="020B0600070205080204" pitchFamily="34" charset="-128"/>
            </a:endParaRPr>
          </a:p>
          <a:p>
            <a:pPr algn="ctr"/>
            <a:r>
              <a:rPr lang="ja-JP" altLang="en-US" sz="1400" dirty="0"/>
              <a:t>検出された脆弱性情報と</a:t>
            </a:r>
            <a:br>
              <a:rPr lang="en-US" altLang="ja-JP" sz="1400" dirty="0"/>
            </a:br>
            <a:r>
              <a:rPr lang="ja-JP" altLang="en-US" sz="1400" dirty="0"/>
              <a:t>最新バージョンにおける修正情報を出力</a:t>
            </a:r>
          </a:p>
          <a:p>
            <a:pPr algn="ctr" eaLnBrk="1" hangingPunct="1">
              <a:defRPr/>
            </a:pPr>
            <a:endParaRPr kumimoji="0" lang="en" altLang="ja-JP" sz="1400" dirty="0">
              <a:latin typeface="MS PGothic" panose="020B0600070205080204" pitchFamily="34" charset="-128"/>
              <a:ea typeface="MS PGothic" panose="020B0600070205080204" pitchFamily="34" charset="-128"/>
            </a:endParaRPr>
          </a:p>
        </p:txBody>
      </p:sp>
      <p:pic>
        <p:nvPicPr>
          <p:cNvPr id="18" name="図 17">
            <a:extLst>
              <a:ext uri="{FF2B5EF4-FFF2-40B4-BE49-F238E27FC236}">
                <a16:creationId xmlns:a16="http://schemas.microsoft.com/office/drawing/2014/main" id="{98360DC2-32F0-9743-A7A4-593F3C281401}"/>
              </a:ext>
            </a:extLst>
          </p:cNvPr>
          <p:cNvPicPr>
            <a:picLocks noChangeAspect="1"/>
          </p:cNvPicPr>
          <p:nvPr/>
        </p:nvPicPr>
        <p:blipFill>
          <a:blip r:embed="rId4"/>
          <a:stretch>
            <a:fillRect/>
          </a:stretch>
        </p:blipFill>
        <p:spPr>
          <a:xfrm>
            <a:off x="4477855" y="2764762"/>
            <a:ext cx="1072896" cy="1072896"/>
          </a:xfrm>
          <a:prstGeom prst="rect">
            <a:avLst/>
          </a:prstGeom>
        </p:spPr>
      </p:pic>
      <p:pic>
        <p:nvPicPr>
          <p:cNvPr id="19" name="図 18">
            <a:extLst>
              <a:ext uri="{FF2B5EF4-FFF2-40B4-BE49-F238E27FC236}">
                <a16:creationId xmlns:a16="http://schemas.microsoft.com/office/drawing/2014/main" id="{3B984561-8AB2-4D43-A3BC-C00B6EBBCCEC}"/>
              </a:ext>
            </a:extLst>
          </p:cNvPr>
          <p:cNvPicPr>
            <a:picLocks noChangeAspect="1"/>
          </p:cNvPicPr>
          <p:nvPr/>
        </p:nvPicPr>
        <p:blipFill>
          <a:blip r:embed="rId5"/>
          <a:stretch>
            <a:fillRect/>
          </a:stretch>
        </p:blipFill>
        <p:spPr>
          <a:xfrm>
            <a:off x="7223371" y="2696989"/>
            <a:ext cx="1072896" cy="1072896"/>
          </a:xfrm>
          <a:prstGeom prst="rect">
            <a:avLst/>
          </a:prstGeom>
        </p:spPr>
      </p:pic>
      <p:pic>
        <p:nvPicPr>
          <p:cNvPr id="20" name="図 19">
            <a:extLst>
              <a:ext uri="{FF2B5EF4-FFF2-40B4-BE49-F238E27FC236}">
                <a16:creationId xmlns:a16="http://schemas.microsoft.com/office/drawing/2014/main" id="{002E7FE5-7F18-3341-B954-5AEE24A1569D}"/>
              </a:ext>
            </a:extLst>
          </p:cNvPr>
          <p:cNvPicPr>
            <a:picLocks noChangeAspect="1"/>
          </p:cNvPicPr>
          <p:nvPr/>
        </p:nvPicPr>
        <p:blipFill>
          <a:blip r:embed="rId6"/>
          <a:stretch>
            <a:fillRect/>
          </a:stretch>
        </p:blipFill>
        <p:spPr>
          <a:xfrm>
            <a:off x="4924211" y="5159604"/>
            <a:ext cx="1072896" cy="1072896"/>
          </a:xfrm>
          <a:prstGeom prst="rect">
            <a:avLst/>
          </a:prstGeom>
        </p:spPr>
      </p:pic>
      <p:pic>
        <p:nvPicPr>
          <p:cNvPr id="21" name="コンテンツ プレースホルダー 4">
            <a:extLst>
              <a:ext uri="{FF2B5EF4-FFF2-40B4-BE49-F238E27FC236}">
                <a16:creationId xmlns:a16="http://schemas.microsoft.com/office/drawing/2014/main" id="{51AA3DD3-ACDD-1B48-9709-46152B150EAD}"/>
              </a:ext>
            </a:extLst>
          </p:cNvPr>
          <p:cNvPicPr>
            <a:picLocks noChangeAspect="1"/>
          </p:cNvPicPr>
          <p:nvPr/>
        </p:nvPicPr>
        <p:blipFill>
          <a:blip r:embed="rId7"/>
          <a:stretch>
            <a:fillRect/>
          </a:stretch>
        </p:blipFill>
        <p:spPr>
          <a:xfrm>
            <a:off x="8163167" y="5058343"/>
            <a:ext cx="1170432" cy="1170432"/>
          </a:xfrm>
          <a:prstGeom prst="rect">
            <a:avLst/>
          </a:prstGeom>
        </p:spPr>
      </p:pic>
      <p:pic>
        <p:nvPicPr>
          <p:cNvPr id="22" name="図 21">
            <a:extLst>
              <a:ext uri="{FF2B5EF4-FFF2-40B4-BE49-F238E27FC236}">
                <a16:creationId xmlns:a16="http://schemas.microsoft.com/office/drawing/2014/main" id="{A8C4AA6F-A8AD-0A4A-A816-F8CB97DE653B}"/>
              </a:ext>
            </a:extLst>
          </p:cNvPr>
          <p:cNvPicPr>
            <a:picLocks noChangeAspect="1"/>
          </p:cNvPicPr>
          <p:nvPr/>
        </p:nvPicPr>
        <p:blipFill>
          <a:blip r:embed="rId3"/>
          <a:stretch>
            <a:fillRect/>
          </a:stretch>
        </p:blipFill>
        <p:spPr>
          <a:xfrm>
            <a:off x="1040495" y="2757034"/>
            <a:ext cx="756052" cy="756052"/>
          </a:xfrm>
          <a:prstGeom prst="rect">
            <a:avLst/>
          </a:prstGeom>
        </p:spPr>
      </p:pic>
      <p:sp>
        <p:nvSpPr>
          <p:cNvPr id="23" name="角丸四角形 26">
            <a:extLst>
              <a:ext uri="{FF2B5EF4-FFF2-40B4-BE49-F238E27FC236}">
                <a16:creationId xmlns:a16="http://schemas.microsoft.com/office/drawing/2014/main" id="{6980FEC2-775E-44B7-AF1A-D91402DB9BC8}"/>
              </a:ext>
            </a:extLst>
          </p:cNvPr>
          <p:cNvSpPr/>
          <p:nvPr/>
        </p:nvSpPr>
        <p:spPr bwMode="auto">
          <a:xfrm>
            <a:off x="1530849" y="1694012"/>
            <a:ext cx="1988599" cy="801067"/>
          </a:xfrm>
          <a:prstGeom prst="roundRect">
            <a:avLst/>
          </a:prstGeom>
          <a:solidFill>
            <a:srgbClr val="F2FFB3"/>
          </a:solidFill>
          <a:ln w="9525" cap="flat" cmpd="sng" algn="ctr">
            <a:solidFill>
              <a:schemeClr val="tx1"/>
            </a:solidFill>
            <a:prstDash val="solid"/>
            <a:round/>
            <a:headEnd type="none" w="med" len="med"/>
            <a:tailEnd type="none" w="med" len="med"/>
          </a:ln>
          <a:effectLst/>
        </p:spPr>
        <p:txBody>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lgn="ctr">
              <a:defRPr/>
            </a:pPr>
            <a:r>
              <a:rPr lang="ja-JP" altLang="en-US" sz="1400" b="1" dirty="0">
                <a:latin typeface="MS PGothic" panose="020B0600070205080204" pitchFamily="34" charset="-128"/>
                <a:ea typeface="MS PGothic" panose="020B0600070205080204" pitchFamily="34" charset="-128"/>
              </a:rPr>
              <a:t>手順</a:t>
            </a:r>
            <a:r>
              <a:rPr lang="en-US" altLang="ja-JP" sz="1400" b="1" dirty="0">
                <a:latin typeface="MS PGothic" panose="020B0600070205080204" pitchFamily="34" charset="-128"/>
                <a:ea typeface="MS PGothic" panose="020B0600070205080204" pitchFamily="34" charset="-128"/>
              </a:rPr>
              <a:t>1</a:t>
            </a:r>
          </a:p>
          <a:p>
            <a:pPr algn="ctr">
              <a:defRPr/>
            </a:pPr>
            <a:r>
              <a:rPr lang="ja-JP" altLang="en-US" sz="1400" dirty="0"/>
              <a:t>分析対象ソフトウェアと</a:t>
            </a:r>
            <a:br>
              <a:rPr lang="en-US" altLang="ja-JP" sz="1400" dirty="0"/>
            </a:br>
            <a:r>
              <a:rPr lang="ja-JP" altLang="en-US" sz="1400" dirty="0"/>
              <a:t>ライブラリを指定</a:t>
            </a:r>
            <a:endParaRPr lang="en-US" altLang="ja-JP" sz="1400" dirty="0"/>
          </a:p>
        </p:txBody>
      </p:sp>
      <p:sp>
        <p:nvSpPr>
          <p:cNvPr id="24" name="正方形/長方形 23">
            <a:extLst>
              <a:ext uri="{FF2B5EF4-FFF2-40B4-BE49-F238E27FC236}">
                <a16:creationId xmlns:a16="http://schemas.microsoft.com/office/drawing/2014/main" id="{4E0961C3-D059-4E7D-A3A9-65B923B123F3}"/>
              </a:ext>
            </a:extLst>
          </p:cNvPr>
          <p:cNvSpPr/>
          <p:nvPr/>
        </p:nvSpPr>
        <p:spPr>
          <a:xfrm>
            <a:off x="2044292" y="3511918"/>
            <a:ext cx="1409360" cy="523220"/>
          </a:xfrm>
          <a:prstGeom prst="rect">
            <a:avLst/>
          </a:prstGeom>
        </p:spPr>
        <p:txBody>
          <a:bodyPr wrap="none">
            <a:spAutoFit/>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lgn="ctr"/>
            <a:r>
              <a:rPr kumimoji="1" lang="ja-JP" altLang="en-US" sz="1400" dirty="0">
                <a:latin typeface="+mn-lt"/>
              </a:rPr>
              <a:t>ライブラリ</a:t>
            </a:r>
            <a:r>
              <a:rPr kumimoji="1" lang="en-US" altLang="ja-JP" sz="1400" dirty="0">
                <a:latin typeface="+mn-lt"/>
              </a:rPr>
              <a:t>X</a:t>
            </a:r>
            <a:r>
              <a:rPr kumimoji="1" lang="ja-JP" altLang="en-US" sz="1400" dirty="0">
                <a:latin typeface="+mn-lt"/>
              </a:rPr>
              <a:t>を</a:t>
            </a:r>
            <a:br>
              <a:rPr kumimoji="1" lang="en-US" altLang="ja-JP" sz="1400" dirty="0">
                <a:latin typeface="+mn-lt"/>
              </a:rPr>
            </a:br>
            <a:r>
              <a:rPr kumimoji="1" lang="ja-JP" altLang="en-US" sz="1400" dirty="0">
                <a:latin typeface="+mn-lt"/>
              </a:rPr>
              <a:t>含むソフトウェア</a:t>
            </a:r>
            <a:endParaRPr kumimoji="1" lang="en-US" altLang="ja-JP" sz="1400" dirty="0">
              <a:latin typeface="+mn-lt"/>
            </a:endParaRPr>
          </a:p>
        </p:txBody>
      </p:sp>
    </p:spTree>
    <p:extLst>
      <p:ext uri="{BB962C8B-B14F-4D97-AF65-F5344CB8AC3E}">
        <p14:creationId xmlns:p14="http://schemas.microsoft.com/office/powerpoint/2010/main" val="232941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F7A1314-B101-44E2-A278-3B6D315E1215}"/>
              </a:ext>
            </a:extLst>
          </p:cNvPr>
          <p:cNvPicPr>
            <a:picLocks noChangeAspect="1"/>
          </p:cNvPicPr>
          <p:nvPr/>
        </p:nvPicPr>
        <p:blipFill>
          <a:blip r:embed="rId2"/>
          <a:stretch>
            <a:fillRect/>
          </a:stretch>
        </p:blipFill>
        <p:spPr>
          <a:xfrm>
            <a:off x="6088592" y="3188810"/>
            <a:ext cx="5983205" cy="3394552"/>
          </a:xfrm>
          <a:prstGeom prst="rect">
            <a:avLst/>
          </a:prstGeom>
        </p:spPr>
      </p:pic>
      <p:sp>
        <p:nvSpPr>
          <p:cNvPr id="2" name="タイトル 1">
            <a:extLst>
              <a:ext uri="{FF2B5EF4-FFF2-40B4-BE49-F238E27FC236}">
                <a16:creationId xmlns:a16="http://schemas.microsoft.com/office/drawing/2014/main" id="{E9E0E0D8-B42E-499E-A03C-4D3031FDA7D1}"/>
              </a:ext>
            </a:extLst>
          </p:cNvPr>
          <p:cNvSpPr>
            <a:spLocks noGrp="1"/>
          </p:cNvSpPr>
          <p:nvPr>
            <p:ph type="title"/>
          </p:nvPr>
        </p:nvSpPr>
        <p:spPr/>
        <p:txBody>
          <a:bodyPr/>
          <a:lstStyle/>
          <a:p>
            <a:r>
              <a:rPr kumimoji="1" lang="ja-JP" altLang="en-US" dirty="0"/>
              <a:t>手順</a:t>
            </a:r>
            <a:r>
              <a:rPr kumimoji="1" lang="en-US" altLang="ja-JP" dirty="0"/>
              <a:t>4</a:t>
            </a:r>
            <a:r>
              <a:rPr lang="ja-JP" altLang="en-US" dirty="0"/>
              <a:t>：フィルタリング</a:t>
            </a:r>
            <a:endParaRPr kumimoji="1" lang="ja-JP" altLang="en-US" dirty="0"/>
          </a:p>
        </p:txBody>
      </p:sp>
      <p:sp>
        <p:nvSpPr>
          <p:cNvPr id="3" name="コンテンツ プレースホルダー 2">
            <a:extLst>
              <a:ext uri="{FF2B5EF4-FFF2-40B4-BE49-F238E27FC236}">
                <a16:creationId xmlns:a16="http://schemas.microsoft.com/office/drawing/2014/main" id="{66C8BA07-32C9-4468-9221-9C9F451AC436}"/>
              </a:ext>
            </a:extLst>
          </p:cNvPr>
          <p:cNvSpPr>
            <a:spLocks noGrp="1"/>
          </p:cNvSpPr>
          <p:nvPr>
            <p:ph idx="1"/>
          </p:nvPr>
        </p:nvSpPr>
        <p:spPr/>
        <p:txBody>
          <a:bodyPr/>
          <a:lstStyle/>
          <a:p>
            <a:r>
              <a:rPr kumimoji="1" lang="ja-JP" altLang="en-US" dirty="0"/>
              <a:t>検索結果の絞り込み</a:t>
            </a:r>
            <a:endParaRPr kumimoji="1" lang="en-US" altLang="ja-JP" dirty="0"/>
          </a:p>
          <a:p>
            <a:pPr lvl="1"/>
            <a:r>
              <a:rPr kumimoji="1" lang="ja-JP" altLang="en-US" dirty="0"/>
              <a:t>無関係な情報の除去</a:t>
            </a:r>
            <a:endParaRPr kumimoji="1" lang="en-US" altLang="ja-JP" dirty="0"/>
          </a:p>
          <a:p>
            <a:pPr lvl="1"/>
            <a:r>
              <a:rPr kumimoji="1" lang="ja-JP" altLang="en-US" dirty="0"/>
              <a:t>バージョン番号の表現方法の違いを吸収</a:t>
            </a:r>
            <a:endParaRPr kumimoji="1" lang="en-US" altLang="ja-JP" dirty="0"/>
          </a:p>
          <a:p>
            <a:r>
              <a:rPr kumimoji="1" lang="en-US" altLang="ja-JP" dirty="0"/>
              <a:t>CVS-Search</a:t>
            </a:r>
            <a:r>
              <a:rPr kumimoji="1" lang="ja-JP" altLang="en-US" dirty="0"/>
              <a:t>の出力のうちの</a:t>
            </a:r>
            <a:br>
              <a:rPr kumimoji="1" lang="en-US" altLang="ja-JP" dirty="0"/>
            </a:br>
            <a:r>
              <a:rPr kumimoji="1" lang="en-US" altLang="ja-JP" dirty="0"/>
              <a:t>CPE(Common Platform </a:t>
            </a:r>
            <a:br>
              <a:rPr kumimoji="1" lang="en-US" altLang="ja-JP" dirty="0"/>
            </a:br>
            <a:r>
              <a:rPr kumimoji="1" lang="en-US" altLang="ja-JP" dirty="0"/>
              <a:t>Enumeration)</a:t>
            </a:r>
            <a:r>
              <a:rPr lang="ja-JP" altLang="en-US" dirty="0"/>
              <a:t>を利用</a:t>
            </a:r>
            <a:endParaRPr lang="en-US" altLang="ja-JP" dirty="0"/>
          </a:p>
          <a:p>
            <a:pPr lvl="2"/>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83C8AF81-C013-414E-84E4-9974A95D9A4B}"/>
              </a:ext>
            </a:extLst>
          </p:cNvPr>
          <p:cNvSpPr>
            <a:spLocks noGrp="1"/>
          </p:cNvSpPr>
          <p:nvPr>
            <p:ph type="sldNum" sz="quarter" idx="12"/>
          </p:nvPr>
        </p:nvSpPr>
        <p:spPr/>
        <p:txBody>
          <a:bodyPr/>
          <a:lstStyle/>
          <a:p>
            <a:fld id="{4B93331A-C3B4-4B62-9D89-4E138C7ECFE7}" type="slidenum">
              <a:rPr kumimoji="1" lang="ja-JP" altLang="en-US" smtClean="0"/>
              <a:t>11</a:t>
            </a:fld>
            <a:endParaRPr kumimoji="1" lang="ja-JP" altLang="en-US"/>
          </a:p>
        </p:txBody>
      </p:sp>
    </p:spTree>
    <p:extLst>
      <p:ext uri="{BB962C8B-B14F-4D97-AF65-F5344CB8AC3E}">
        <p14:creationId xmlns:p14="http://schemas.microsoft.com/office/powerpoint/2010/main" val="175618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95740-81ED-4BDF-A613-1E317F2168C4}"/>
              </a:ext>
            </a:extLst>
          </p:cNvPr>
          <p:cNvSpPr>
            <a:spLocks noGrp="1"/>
          </p:cNvSpPr>
          <p:nvPr>
            <p:ph type="title"/>
          </p:nvPr>
        </p:nvSpPr>
        <p:spPr/>
        <p:txBody>
          <a:bodyPr/>
          <a:lstStyle/>
          <a:p>
            <a:r>
              <a:rPr kumimoji="1" lang="ja-JP" altLang="en-US" dirty="0"/>
              <a:t>手順</a:t>
            </a:r>
            <a:r>
              <a:rPr kumimoji="1" lang="en-US" altLang="ja-JP" dirty="0"/>
              <a:t>4</a:t>
            </a:r>
            <a:r>
              <a:rPr lang="ja-JP" altLang="en-US" dirty="0"/>
              <a:t>：フィルタリング の具体例</a:t>
            </a:r>
            <a:endParaRPr kumimoji="1" lang="ja-JP" altLang="en-US" dirty="0"/>
          </a:p>
        </p:txBody>
      </p:sp>
      <p:sp>
        <p:nvSpPr>
          <p:cNvPr id="3" name="コンテンツ プレースホルダー 2">
            <a:extLst>
              <a:ext uri="{FF2B5EF4-FFF2-40B4-BE49-F238E27FC236}">
                <a16:creationId xmlns:a16="http://schemas.microsoft.com/office/drawing/2014/main" id="{D8DCBC82-D5AA-486F-98C8-0A102382A9C0}"/>
              </a:ext>
            </a:extLst>
          </p:cNvPr>
          <p:cNvSpPr>
            <a:spLocks noGrp="1"/>
          </p:cNvSpPr>
          <p:nvPr>
            <p:ph idx="1"/>
          </p:nvPr>
        </p:nvSpPr>
        <p:spPr/>
        <p:txBody>
          <a:bodyPr/>
          <a:lstStyle/>
          <a:p>
            <a:r>
              <a:rPr lang="ja-JP" altLang="en-US"/>
              <a:t>基本方針：製品名＋バージョン　を含むかどうか</a:t>
            </a:r>
            <a:endParaRPr lang="en-US" altLang="ja-JP"/>
          </a:p>
          <a:p>
            <a:pPr lvl="1"/>
            <a:r>
              <a:rPr lang="ja-JP" altLang="en-US"/>
              <a:t> 例：「</a:t>
            </a:r>
            <a:r>
              <a:rPr lang="en-US" altLang="ja-JP"/>
              <a:t>:libpng:1.2.38:</a:t>
            </a:r>
            <a:r>
              <a:rPr lang="ja-JP" altLang="en-US"/>
              <a:t>」　に一致すれば通過</a:t>
            </a:r>
            <a:endParaRPr lang="en-US" altLang="ja-JP"/>
          </a:p>
          <a:p>
            <a:r>
              <a:rPr kumimoji="1" lang="ja-JP" altLang="en-US"/>
              <a:t>アップデートを示す文字列が含まれる場合：</a:t>
            </a:r>
            <a:br>
              <a:rPr kumimoji="1" lang="en-US" altLang="ja-JP"/>
            </a:br>
            <a:r>
              <a:rPr kumimoji="1" lang="ja-JP" altLang="en-US"/>
              <a:t>情報によってはアップデートが明示されていない場合を考慮</a:t>
            </a:r>
            <a:endParaRPr lang="en-US" altLang="ja-JP"/>
          </a:p>
          <a:p>
            <a:pPr lvl="1"/>
            <a:r>
              <a:rPr kumimoji="1" lang="ja-JP" altLang="en-US"/>
              <a:t>例：</a:t>
            </a:r>
            <a:r>
              <a:rPr lang="ja-JP" altLang="en-US"/>
              <a:t>「</a:t>
            </a:r>
            <a:r>
              <a:rPr lang="en-US" altLang="ja-JP"/>
              <a:t>:libpng:1.2.39:*</a:t>
            </a:r>
            <a:r>
              <a:rPr lang="ja-JP" altLang="en-US"/>
              <a:t>」</a:t>
            </a:r>
            <a:br>
              <a:rPr lang="en-US" altLang="ja-JP"/>
            </a:br>
            <a:r>
              <a:rPr kumimoji="1" lang="ja-JP" altLang="en-US">
                <a:solidFill>
                  <a:schemeClr val="bg1"/>
                </a:solidFill>
              </a:rPr>
              <a:t>例：</a:t>
            </a:r>
            <a:r>
              <a:rPr lang="ja-JP" altLang="en-US"/>
              <a:t>「</a:t>
            </a:r>
            <a:r>
              <a:rPr lang="en-US" altLang="ja-JP"/>
              <a:t>:libpng:1.2.39:beta2:*</a:t>
            </a:r>
            <a:r>
              <a:rPr lang="ja-JP" altLang="en-US"/>
              <a:t>」</a:t>
            </a:r>
            <a:br>
              <a:rPr lang="en-US" altLang="ja-JP"/>
            </a:br>
            <a:r>
              <a:rPr kumimoji="1" lang="ja-JP" altLang="en-US">
                <a:solidFill>
                  <a:schemeClr val="bg1"/>
                </a:solidFill>
              </a:rPr>
              <a:t>例：</a:t>
            </a:r>
            <a:r>
              <a:rPr lang="ja-JP" altLang="en-US"/>
              <a:t>「</a:t>
            </a:r>
            <a:r>
              <a:rPr lang="en-US" altLang="ja-JP"/>
              <a:t>:libpng:1.2.39:beta:*</a:t>
            </a:r>
            <a:r>
              <a:rPr lang="ja-JP" altLang="en-US"/>
              <a:t>」　のどれかに一致すれば通過</a:t>
            </a:r>
            <a:endParaRPr kumimoji="1" lang="en-US" altLang="ja-JP"/>
          </a:p>
          <a:p>
            <a:endParaRPr kumimoji="1" lang="ja-JP" altLang="en-US" dirty="0"/>
          </a:p>
        </p:txBody>
      </p:sp>
      <p:sp>
        <p:nvSpPr>
          <p:cNvPr id="4" name="スライド番号プレースホルダー 3">
            <a:extLst>
              <a:ext uri="{FF2B5EF4-FFF2-40B4-BE49-F238E27FC236}">
                <a16:creationId xmlns:a16="http://schemas.microsoft.com/office/drawing/2014/main" id="{9E0C9453-B866-496E-BA66-C7C4912B7000}"/>
              </a:ext>
            </a:extLst>
          </p:cNvPr>
          <p:cNvSpPr>
            <a:spLocks noGrp="1"/>
          </p:cNvSpPr>
          <p:nvPr>
            <p:ph type="sldNum" sz="quarter" idx="12"/>
          </p:nvPr>
        </p:nvSpPr>
        <p:spPr/>
        <p:txBody>
          <a:bodyPr/>
          <a:lstStyle/>
          <a:p>
            <a:fld id="{4B93331A-C3B4-4B62-9D89-4E138C7ECFE7}" type="slidenum">
              <a:rPr kumimoji="1" lang="ja-JP" altLang="en-US" smtClean="0"/>
              <a:t>12</a:t>
            </a:fld>
            <a:endParaRPr kumimoji="1" lang="ja-JP" altLang="en-US"/>
          </a:p>
        </p:txBody>
      </p:sp>
    </p:spTree>
    <p:extLst>
      <p:ext uri="{BB962C8B-B14F-4D97-AF65-F5344CB8AC3E}">
        <p14:creationId xmlns:p14="http://schemas.microsoft.com/office/powerpoint/2010/main" val="412608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2A56C-8FB3-4928-99B9-7FA72279609B}"/>
              </a:ext>
            </a:extLst>
          </p:cNvPr>
          <p:cNvSpPr>
            <a:spLocks noGrp="1"/>
          </p:cNvSpPr>
          <p:nvPr>
            <p:ph type="title"/>
          </p:nvPr>
        </p:nvSpPr>
        <p:spPr/>
        <p:txBody>
          <a:bodyPr/>
          <a:lstStyle/>
          <a:p>
            <a:r>
              <a:rPr kumimoji="1" lang="ja-JP" altLang="en-US" dirty="0"/>
              <a:t>手順</a:t>
            </a:r>
            <a:r>
              <a:rPr lang="en-US" altLang="ja-JP" dirty="0"/>
              <a:t>5 </a:t>
            </a:r>
            <a:r>
              <a:rPr lang="ja-JP" altLang="en-US" dirty="0"/>
              <a:t>の出力例</a:t>
            </a:r>
            <a:endParaRPr kumimoji="1" lang="ja-JP" altLang="en-US" dirty="0"/>
          </a:p>
        </p:txBody>
      </p:sp>
      <p:sp>
        <p:nvSpPr>
          <p:cNvPr id="3" name="コンテンツ プレースホルダー 2">
            <a:extLst>
              <a:ext uri="{FF2B5EF4-FFF2-40B4-BE49-F238E27FC236}">
                <a16:creationId xmlns:a16="http://schemas.microsoft.com/office/drawing/2014/main" id="{FACD9071-CDE7-4464-8E65-AF735DD817CB}"/>
              </a:ext>
            </a:extLst>
          </p:cNvPr>
          <p:cNvSpPr>
            <a:spLocks noGrp="1"/>
          </p:cNvSpPr>
          <p:nvPr>
            <p:ph idx="1"/>
          </p:nvPr>
        </p:nvSpPr>
        <p:spPr/>
        <p:txBody>
          <a:bodyPr/>
          <a:lstStyle/>
          <a:p>
            <a:r>
              <a:rPr kumimoji="1" lang="ja-JP" altLang="en-US" dirty="0"/>
              <a:t>出力は大きく</a:t>
            </a:r>
            <a:r>
              <a:rPr kumimoji="1" lang="en-US" altLang="ja-JP" dirty="0"/>
              <a:t>3</a:t>
            </a:r>
            <a:r>
              <a:rPr kumimoji="1" lang="ja-JP" altLang="en-US" dirty="0"/>
              <a:t>パート</a:t>
            </a:r>
            <a:endParaRPr kumimoji="1" lang="en-US" altLang="ja-JP" dirty="0"/>
          </a:p>
          <a:p>
            <a:pPr lvl="1"/>
            <a:r>
              <a:rPr kumimoji="1" lang="ja-JP" altLang="en-US" dirty="0"/>
              <a:t>バージョン検出結果と最新バージョンまでの脆弱性修正件数</a:t>
            </a:r>
            <a:endParaRPr kumimoji="1" lang="en-US" altLang="ja-JP" dirty="0"/>
          </a:p>
          <a:p>
            <a:pPr lvl="1"/>
            <a:r>
              <a:rPr kumimoji="1" lang="ja-JP" altLang="en-US" dirty="0"/>
              <a:t>ソフトウェア側と最新バージョン間で差分のあるファイルのリスト</a:t>
            </a:r>
            <a:endParaRPr kumimoji="1" lang="en-US" altLang="ja-JP" dirty="0"/>
          </a:p>
          <a:p>
            <a:pPr lvl="1"/>
            <a:r>
              <a:rPr kumimoji="1" lang="ja-JP" altLang="en-US" dirty="0"/>
              <a:t>検出されたバージョンに該当する脆弱性情報の詳細</a:t>
            </a:r>
            <a:endParaRPr kumimoji="1" lang="en-US" altLang="ja-JP" dirty="0"/>
          </a:p>
        </p:txBody>
      </p:sp>
      <p:sp>
        <p:nvSpPr>
          <p:cNvPr id="4" name="スライド番号プレースホルダー 3">
            <a:extLst>
              <a:ext uri="{FF2B5EF4-FFF2-40B4-BE49-F238E27FC236}">
                <a16:creationId xmlns:a16="http://schemas.microsoft.com/office/drawing/2014/main" id="{E0A5778A-2BCD-437D-9FF4-9688B3BE60D7}"/>
              </a:ext>
            </a:extLst>
          </p:cNvPr>
          <p:cNvSpPr>
            <a:spLocks noGrp="1"/>
          </p:cNvSpPr>
          <p:nvPr>
            <p:ph type="sldNum" sz="quarter" idx="12"/>
          </p:nvPr>
        </p:nvSpPr>
        <p:spPr/>
        <p:txBody>
          <a:bodyPr/>
          <a:lstStyle/>
          <a:p>
            <a:fld id="{4B93331A-C3B4-4B62-9D89-4E138C7ECFE7}" type="slidenum">
              <a:rPr kumimoji="1" lang="ja-JP" altLang="en-US" smtClean="0"/>
              <a:t>13</a:t>
            </a:fld>
            <a:endParaRPr kumimoji="1" lang="ja-JP" altLang="en-US"/>
          </a:p>
        </p:txBody>
      </p:sp>
    </p:spTree>
    <p:extLst>
      <p:ext uri="{BB962C8B-B14F-4D97-AF65-F5344CB8AC3E}">
        <p14:creationId xmlns:p14="http://schemas.microsoft.com/office/powerpoint/2010/main" val="274565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396789-4143-493D-80ED-84A74E18F698}"/>
              </a:ext>
            </a:extLst>
          </p:cNvPr>
          <p:cNvSpPr>
            <a:spLocks noGrp="1"/>
          </p:cNvSpPr>
          <p:nvPr>
            <p:ph type="title"/>
          </p:nvPr>
        </p:nvSpPr>
        <p:spPr/>
        <p:txBody>
          <a:bodyPr/>
          <a:lstStyle/>
          <a:p>
            <a:r>
              <a:rPr kumimoji="1" lang="ja-JP" altLang="en-US" dirty="0"/>
              <a:t>手順</a:t>
            </a:r>
            <a:r>
              <a:rPr kumimoji="1" lang="en-US" altLang="ja-JP" dirty="0"/>
              <a:t>5 </a:t>
            </a:r>
            <a:r>
              <a:rPr kumimoji="1" lang="ja-JP" altLang="en-US" dirty="0"/>
              <a:t>出力パート</a:t>
            </a:r>
            <a:r>
              <a:rPr kumimoji="1" lang="en-US" altLang="ja-JP" dirty="0"/>
              <a:t>1 </a:t>
            </a:r>
            <a:endParaRPr kumimoji="1" lang="ja-JP" altLang="en-US" dirty="0"/>
          </a:p>
        </p:txBody>
      </p:sp>
      <p:sp>
        <p:nvSpPr>
          <p:cNvPr id="3" name="コンテンツ プレースホルダー 2">
            <a:extLst>
              <a:ext uri="{FF2B5EF4-FFF2-40B4-BE49-F238E27FC236}">
                <a16:creationId xmlns:a16="http://schemas.microsoft.com/office/drawing/2014/main" id="{BBD6ED70-6527-4D27-9A47-8653AFDDCBC4}"/>
              </a:ext>
            </a:extLst>
          </p:cNvPr>
          <p:cNvSpPr>
            <a:spLocks noGrp="1"/>
          </p:cNvSpPr>
          <p:nvPr>
            <p:ph idx="1"/>
          </p:nvPr>
        </p:nvSpPr>
        <p:spPr/>
        <p:txBody>
          <a:bodyPr/>
          <a:lstStyle/>
          <a:p>
            <a:r>
              <a:rPr kumimoji="1" lang="ja-JP" altLang="en-US" dirty="0"/>
              <a:t>バージョン検出結果と最新バージョンまでの脆弱性修正件数</a:t>
            </a:r>
            <a:endParaRPr kumimoji="1" lang="en-US" altLang="ja-JP" dirty="0"/>
          </a:p>
          <a:p>
            <a:pPr lvl="1"/>
            <a:r>
              <a:rPr kumimoji="1" lang="ja-JP" altLang="en-US" dirty="0"/>
              <a:t>伊藤手法により検出されたバージョン</a:t>
            </a:r>
            <a:endParaRPr kumimoji="1" lang="en-US" altLang="ja-JP" dirty="0"/>
          </a:p>
          <a:p>
            <a:pPr lvl="1"/>
            <a:r>
              <a:rPr lang="ja-JP" altLang="en-US" dirty="0"/>
              <a:t>与えられたリポジトリにおける最新バージョン</a:t>
            </a:r>
            <a:endParaRPr lang="en-US" altLang="ja-JP" dirty="0"/>
          </a:p>
          <a:p>
            <a:pPr lvl="1"/>
            <a:r>
              <a:rPr kumimoji="1" lang="en-US" altLang="ja-JP" dirty="0"/>
              <a:t>CVE-Search</a:t>
            </a:r>
            <a:r>
              <a:rPr kumimoji="1" lang="ja-JP" altLang="en-US" dirty="0"/>
              <a:t>から得られた脆弱性修正件数</a:t>
            </a:r>
          </a:p>
        </p:txBody>
      </p:sp>
      <p:sp>
        <p:nvSpPr>
          <p:cNvPr id="4" name="スライド番号プレースホルダー 3">
            <a:extLst>
              <a:ext uri="{FF2B5EF4-FFF2-40B4-BE49-F238E27FC236}">
                <a16:creationId xmlns:a16="http://schemas.microsoft.com/office/drawing/2014/main" id="{9708CBBD-1124-4A11-9AB4-ECF3C90D0C55}"/>
              </a:ext>
            </a:extLst>
          </p:cNvPr>
          <p:cNvSpPr>
            <a:spLocks noGrp="1"/>
          </p:cNvSpPr>
          <p:nvPr>
            <p:ph type="sldNum" sz="quarter" idx="12"/>
          </p:nvPr>
        </p:nvSpPr>
        <p:spPr/>
        <p:txBody>
          <a:bodyPr/>
          <a:lstStyle/>
          <a:p>
            <a:fld id="{4B93331A-C3B4-4B62-9D89-4E138C7ECFE7}" type="slidenum">
              <a:rPr kumimoji="1" lang="ja-JP" altLang="en-US" smtClean="0"/>
              <a:t>14</a:t>
            </a:fld>
            <a:endParaRPr kumimoji="1" lang="ja-JP" altLang="en-US"/>
          </a:p>
        </p:txBody>
      </p:sp>
      <p:pic>
        <p:nvPicPr>
          <p:cNvPr id="6" name="図 5">
            <a:extLst>
              <a:ext uri="{FF2B5EF4-FFF2-40B4-BE49-F238E27FC236}">
                <a16:creationId xmlns:a16="http://schemas.microsoft.com/office/drawing/2014/main" id="{3415B746-5931-4D70-8686-29C7F45DC770}"/>
              </a:ext>
            </a:extLst>
          </p:cNvPr>
          <p:cNvPicPr>
            <a:picLocks noChangeAspect="1"/>
          </p:cNvPicPr>
          <p:nvPr/>
        </p:nvPicPr>
        <p:blipFill>
          <a:blip r:embed="rId2"/>
          <a:stretch>
            <a:fillRect/>
          </a:stretch>
        </p:blipFill>
        <p:spPr>
          <a:xfrm>
            <a:off x="3657649" y="3963621"/>
            <a:ext cx="7240010" cy="2619741"/>
          </a:xfrm>
          <a:prstGeom prst="rect">
            <a:avLst/>
          </a:prstGeom>
        </p:spPr>
      </p:pic>
    </p:spTree>
    <p:extLst>
      <p:ext uri="{BB962C8B-B14F-4D97-AF65-F5344CB8AC3E}">
        <p14:creationId xmlns:p14="http://schemas.microsoft.com/office/powerpoint/2010/main" val="218931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D6AD3-CB35-4F88-ACAF-E276C349C70B}"/>
              </a:ext>
            </a:extLst>
          </p:cNvPr>
          <p:cNvSpPr>
            <a:spLocks noGrp="1"/>
          </p:cNvSpPr>
          <p:nvPr>
            <p:ph type="title"/>
          </p:nvPr>
        </p:nvSpPr>
        <p:spPr/>
        <p:txBody>
          <a:bodyPr/>
          <a:lstStyle/>
          <a:p>
            <a:r>
              <a:rPr kumimoji="1" lang="ja-JP" altLang="en-US" dirty="0"/>
              <a:t>手順</a:t>
            </a:r>
            <a:r>
              <a:rPr kumimoji="1" lang="en-US" altLang="ja-JP" dirty="0"/>
              <a:t>5 </a:t>
            </a:r>
            <a:r>
              <a:rPr kumimoji="1" lang="ja-JP" altLang="en-US" dirty="0"/>
              <a:t>出力パート</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F540B2FE-9EFF-4DD4-9CB4-680BEE67F6E9}"/>
              </a:ext>
            </a:extLst>
          </p:cNvPr>
          <p:cNvSpPr>
            <a:spLocks noGrp="1"/>
          </p:cNvSpPr>
          <p:nvPr>
            <p:ph idx="1"/>
          </p:nvPr>
        </p:nvSpPr>
        <p:spPr/>
        <p:txBody>
          <a:bodyPr/>
          <a:lstStyle/>
          <a:p>
            <a:r>
              <a:rPr kumimoji="1" lang="ja-JP" altLang="en-US" dirty="0"/>
              <a:t>ソフトウェア側と最新バージョン間で差分のあるファイルの</a:t>
            </a:r>
            <a:br>
              <a:rPr kumimoji="1" lang="en-US" altLang="ja-JP" dirty="0"/>
            </a:br>
            <a:r>
              <a:rPr kumimoji="1" lang="ja-JP" altLang="en-US" dirty="0"/>
              <a:t>リスト</a:t>
            </a:r>
            <a:endParaRPr kumimoji="1" lang="en-US" altLang="ja-JP" dirty="0"/>
          </a:p>
          <a:p>
            <a:pPr lvl="1"/>
            <a:r>
              <a:rPr kumimoji="1" lang="ja-JP" altLang="en-US" dirty="0"/>
              <a:t>差分のあるファイル</a:t>
            </a:r>
            <a:endParaRPr kumimoji="1" lang="en-US" altLang="ja-JP" dirty="0"/>
          </a:p>
          <a:p>
            <a:pPr lvl="1"/>
            <a:r>
              <a:rPr kumimoji="1" lang="ja-JP" altLang="en-US" dirty="0"/>
              <a:t>追加・削除されたファイル</a:t>
            </a:r>
            <a:endParaRPr kumimoji="1" lang="en-US" altLang="ja-JP" dirty="0"/>
          </a:p>
          <a:p>
            <a:r>
              <a:rPr lang="ja-JP" altLang="en-US" dirty="0"/>
              <a:t>検出されたバージョンではなく、</a:t>
            </a:r>
            <a:br>
              <a:rPr lang="en-US" altLang="ja-JP" dirty="0"/>
            </a:br>
            <a:r>
              <a:rPr lang="ja-JP" altLang="en-US" dirty="0"/>
              <a:t>分析したソフトウェア側との比較</a:t>
            </a:r>
            <a:endParaRPr lang="en-US" altLang="ja-JP" dirty="0"/>
          </a:p>
          <a:p>
            <a:pPr lvl="1"/>
            <a:r>
              <a:rPr lang="ja-JP" altLang="en-US" dirty="0"/>
              <a:t>独自にパッチをあてて脆弱性に</a:t>
            </a:r>
            <a:br>
              <a:rPr lang="en-US" altLang="ja-JP" dirty="0"/>
            </a:br>
            <a:r>
              <a:rPr lang="ja-JP" altLang="en-US" dirty="0"/>
              <a:t>対応している場合はここに</a:t>
            </a:r>
            <a:br>
              <a:rPr lang="en-US" altLang="ja-JP" dirty="0"/>
            </a:br>
            <a:r>
              <a:rPr lang="ja-JP" altLang="en-US" dirty="0"/>
              <a:t>表示されない</a:t>
            </a:r>
            <a:br>
              <a:rPr lang="en-US" altLang="ja-JP" dirty="0"/>
            </a:br>
            <a:endParaRPr kumimoji="1" lang="ja-JP" altLang="en-US" dirty="0"/>
          </a:p>
        </p:txBody>
      </p:sp>
      <p:sp>
        <p:nvSpPr>
          <p:cNvPr id="4" name="スライド番号プレースホルダー 3">
            <a:extLst>
              <a:ext uri="{FF2B5EF4-FFF2-40B4-BE49-F238E27FC236}">
                <a16:creationId xmlns:a16="http://schemas.microsoft.com/office/drawing/2014/main" id="{D33F28D4-085E-4BB0-9960-8A5A13BFA730}"/>
              </a:ext>
            </a:extLst>
          </p:cNvPr>
          <p:cNvSpPr>
            <a:spLocks noGrp="1"/>
          </p:cNvSpPr>
          <p:nvPr>
            <p:ph type="sldNum" sz="quarter" idx="12"/>
          </p:nvPr>
        </p:nvSpPr>
        <p:spPr/>
        <p:txBody>
          <a:bodyPr/>
          <a:lstStyle/>
          <a:p>
            <a:fld id="{4B93331A-C3B4-4B62-9D89-4E138C7ECFE7}" type="slidenum">
              <a:rPr kumimoji="1" lang="ja-JP" altLang="en-US" smtClean="0"/>
              <a:t>15</a:t>
            </a:fld>
            <a:endParaRPr kumimoji="1" lang="ja-JP" altLang="en-US"/>
          </a:p>
        </p:txBody>
      </p:sp>
      <p:pic>
        <p:nvPicPr>
          <p:cNvPr id="6" name="図 5">
            <a:extLst>
              <a:ext uri="{FF2B5EF4-FFF2-40B4-BE49-F238E27FC236}">
                <a16:creationId xmlns:a16="http://schemas.microsoft.com/office/drawing/2014/main" id="{416AB7D4-C12D-48E3-A414-645FBE4ED65D}"/>
              </a:ext>
            </a:extLst>
          </p:cNvPr>
          <p:cNvPicPr>
            <a:picLocks noChangeAspect="1"/>
          </p:cNvPicPr>
          <p:nvPr/>
        </p:nvPicPr>
        <p:blipFill>
          <a:blip r:embed="rId2"/>
          <a:stretch>
            <a:fillRect/>
          </a:stretch>
        </p:blipFill>
        <p:spPr>
          <a:xfrm>
            <a:off x="6557674" y="2587460"/>
            <a:ext cx="5497695" cy="3629985"/>
          </a:xfrm>
          <a:prstGeom prst="rect">
            <a:avLst/>
          </a:prstGeom>
        </p:spPr>
      </p:pic>
    </p:spTree>
    <p:extLst>
      <p:ext uri="{BB962C8B-B14F-4D97-AF65-F5344CB8AC3E}">
        <p14:creationId xmlns:p14="http://schemas.microsoft.com/office/powerpoint/2010/main" val="314385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9C8A9-682D-4E47-8900-B86F9B2C7A30}"/>
              </a:ext>
            </a:extLst>
          </p:cNvPr>
          <p:cNvSpPr>
            <a:spLocks noGrp="1"/>
          </p:cNvSpPr>
          <p:nvPr>
            <p:ph type="title"/>
          </p:nvPr>
        </p:nvSpPr>
        <p:spPr/>
        <p:txBody>
          <a:bodyPr/>
          <a:lstStyle/>
          <a:p>
            <a:r>
              <a:rPr kumimoji="1" lang="ja-JP" altLang="en-US" dirty="0"/>
              <a:t>手順</a:t>
            </a:r>
            <a:r>
              <a:rPr kumimoji="1" lang="en-US" altLang="ja-JP" dirty="0"/>
              <a:t>5 </a:t>
            </a:r>
            <a:r>
              <a:rPr kumimoji="1" lang="ja-JP" altLang="en-US" dirty="0"/>
              <a:t>出力パート</a:t>
            </a:r>
            <a:r>
              <a:rPr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A03CF4D8-07CB-44E3-86E2-5897DE51B04F}"/>
              </a:ext>
            </a:extLst>
          </p:cNvPr>
          <p:cNvSpPr>
            <a:spLocks noGrp="1"/>
          </p:cNvSpPr>
          <p:nvPr>
            <p:ph idx="1"/>
          </p:nvPr>
        </p:nvSpPr>
        <p:spPr/>
        <p:txBody>
          <a:bodyPr/>
          <a:lstStyle/>
          <a:p>
            <a:r>
              <a:rPr kumimoji="1" lang="ja-JP" altLang="en-US" dirty="0"/>
              <a:t>検出されたバージョンに該当する脆弱性情報の詳細</a:t>
            </a:r>
            <a:endParaRPr kumimoji="1" lang="en-US" altLang="ja-JP" dirty="0"/>
          </a:p>
          <a:p>
            <a:pPr lvl="1"/>
            <a:r>
              <a:rPr kumimoji="1" lang="en-US" altLang="ja-JP" dirty="0"/>
              <a:t>CVE-Search</a:t>
            </a:r>
            <a:r>
              <a:rPr kumimoji="1" lang="ja-JP" altLang="en-US" dirty="0"/>
              <a:t>の出力ほぼそのまま</a:t>
            </a:r>
          </a:p>
        </p:txBody>
      </p:sp>
      <p:sp>
        <p:nvSpPr>
          <p:cNvPr id="4" name="スライド番号プレースホルダー 3">
            <a:extLst>
              <a:ext uri="{FF2B5EF4-FFF2-40B4-BE49-F238E27FC236}">
                <a16:creationId xmlns:a16="http://schemas.microsoft.com/office/drawing/2014/main" id="{D791BEA5-ADA5-4A94-BADE-63111620618E}"/>
              </a:ext>
            </a:extLst>
          </p:cNvPr>
          <p:cNvSpPr>
            <a:spLocks noGrp="1"/>
          </p:cNvSpPr>
          <p:nvPr>
            <p:ph type="sldNum" sz="quarter" idx="12"/>
          </p:nvPr>
        </p:nvSpPr>
        <p:spPr/>
        <p:txBody>
          <a:bodyPr/>
          <a:lstStyle/>
          <a:p>
            <a:fld id="{4B93331A-C3B4-4B62-9D89-4E138C7ECFE7}" type="slidenum">
              <a:rPr kumimoji="1" lang="ja-JP" altLang="en-US" smtClean="0"/>
              <a:t>16</a:t>
            </a:fld>
            <a:endParaRPr kumimoji="1" lang="ja-JP" altLang="en-US"/>
          </a:p>
        </p:txBody>
      </p:sp>
      <p:pic>
        <p:nvPicPr>
          <p:cNvPr id="6" name="図 5">
            <a:extLst>
              <a:ext uri="{FF2B5EF4-FFF2-40B4-BE49-F238E27FC236}">
                <a16:creationId xmlns:a16="http://schemas.microsoft.com/office/drawing/2014/main" id="{317E2E25-8D48-45A2-8377-7D894AFC74FD}"/>
              </a:ext>
            </a:extLst>
          </p:cNvPr>
          <p:cNvPicPr>
            <a:picLocks noChangeAspect="1"/>
          </p:cNvPicPr>
          <p:nvPr/>
        </p:nvPicPr>
        <p:blipFill>
          <a:blip r:embed="rId2"/>
          <a:stretch>
            <a:fillRect/>
          </a:stretch>
        </p:blipFill>
        <p:spPr>
          <a:xfrm>
            <a:off x="3656744" y="2868352"/>
            <a:ext cx="4529313" cy="3729299"/>
          </a:xfrm>
          <a:prstGeom prst="rect">
            <a:avLst/>
          </a:prstGeom>
        </p:spPr>
      </p:pic>
    </p:spTree>
    <p:extLst>
      <p:ext uri="{BB962C8B-B14F-4D97-AF65-F5344CB8AC3E}">
        <p14:creationId xmlns:p14="http://schemas.microsoft.com/office/powerpoint/2010/main" val="102286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4F015-B7EA-41B7-BFE8-D5275DFCEEAF}"/>
              </a:ext>
            </a:extLst>
          </p:cNvPr>
          <p:cNvSpPr>
            <a:spLocks noGrp="1"/>
          </p:cNvSpPr>
          <p:nvPr>
            <p:ph type="title"/>
          </p:nvPr>
        </p:nvSpPr>
        <p:spPr/>
        <p:txBody>
          <a:bodyPr/>
          <a:lstStyle/>
          <a:p>
            <a:r>
              <a:rPr kumimoji="1" lang="ja-JP" altLang="en-US" dirty="0"/>
              <a:t>評価実験</a:t>
            </a:r>
          </a:p>
        </p:txBody>
      </p:sp>
      <p:sp>
        <p:nvSpPr>
          <p:cNvPr id="3" name="コンテンツ プレースホルダー 2">
            <a:extLst>
              <a:ext uri="{FF2B5EF4-FFF2-40B4-BE49-F238E27FC236}">
                <a16:creationId xmlns:a16="http://schemas.microsoft.com/office/drawing/2014/main" id="{885E0927-D0A9-4BD0-BB71-2103F0B20080}"/>
              </a:ext>
            </a:extLst>
          </p:cNvPr>
          <p:cNvSpPr>
            <a:spLocks noGrp="1"/>
          </p:cNvSpPr>
          <p:nvPr>
            <p:ph idx="1"/>
          </p:nvPr>
        </p:nvSpPr>
        <p:spPr/>
        <p:txBody>
          <a:bodyPr/>
          <a:lstStyle/>
          <a:p>
            <a:r>
              <a:rPr kumimoji="1" lang="ja-JP" altLang="en-US" dirty="0"/>
              <a:t>内容</a:t>
            </a:r>
            <a:endParaRPr kumimoji="1" lang="en-US" altLang="ja-JP" dirty="0"/>
          </a:p>
          <a:p>
            <a:pPr lvl="1"/>
            <a:r>
              <a:rPr kumimoji="1" lang="ja-JP" altLang="en-US" dirty="0"/>
              <a:t>提案手法による出力結果の評価</a:t>
            </a:r>
            <a:endParaRPr kumimoji="1" lang="en-US" altLang="ja-JP" dirty="0"/>
          </a:p>
          <a:p>
            <a:pPr lvl="2"/>
            <a:r>
              <a:rPr lang="ja-JP" altLang="en-US" dirty="0"/>
              <a:t>手作業で収集した正解集合による精度計測</a:t>
            </a:r>
            <a:endParaRPr lang="en-US" altLang="ja-JP" dirty="0"/>
          </a:p>
          <a:p>
            <a:pPr lvl="1"/>
            <a:r>
              <a:rPr kumimoji="1" lang="ja-JP" altLang="en-US" dirty="0"/>
              <a:t>提案手法の実行時間</a:t>
            </a:r>
            <a:endParaRPr kumimoji="1" lang="en-US" altLang="ja-JP" dirty="0"/>
          </a:p>
          <a:p>
            <a:r>
              <a:rPr lang="ja-JP" altLang="en-US" dirty="0"/>
              <a:t>対象</a:t>
            </a:r>
            <a:endParaRPr lang="en-US" altLang="ja-JP" dirty="0"/>
          </a:p>
          <a:p>
            <a:pPr lvl="1"/>
            <a:r>
              <a:rPr kumimoji="1" lang="en-US" altLang="ja-JP" dirty="0"/>
              <a:t>5</a:t>
            </a:r>
            <a:r>
              <a:rPr kumimoji="1" lang="ja-JP" altLang="en-US" dirty="0"/>
              <a:t>つ</a:t>
            </a:r>
            <a:r>
              <a:rPr lang="ja-JP" altLang="en-US" dirty="0"/>
              <a:t>のソフトウェアと、それらに再利用されている</a:t>
            </a:r>
            <a:r>
              <a:rPr lang="en-US" altLang="ja-JP" dirty="0"/>
              <a:t>4</a:t>
            </a:r>
            <a:r>
              <a:rPr lang="ja-JP" altLang="en-US" dirty="0"/>
              <a:t>つのライブラリ</a:t>
            </a:r>
            <a:endParaRPr lang="en-US" altLang="ja-JP" dirty="0"/>
          </a:p>
          <a:p>
            <a:pPr lvl="2"/>
            <a:r>
              <a:rPr kumimoji="1" lang="ja-JP" altLang="en-US" dirty="0"/>
              <a:t>伊藤らの論文において実験で使用されたもの</a:t>
            </a:r>
            <a:endParaRPr kumimoji="1" lang="en-US" altLang="ja-JP" dirty="0"/>
          </a:p>
          <a:p>
            <a:pPr lvl="2"/>
            <a:r>
              <a:rPr lang="ja-JP" altLang="en-US" dirty="0"/>
              <a:t>バージョン検出部は高い精度で行えることが確認済み</a:t>
            </a:r>
            <a:endParaRPr kumimoji="1" lang="ja-JP" altLang="en-US" dirty="0"/>
          </a:p>
        </p:txBody>
      </p:sp>
      <p:sp>
        <p:nvSpPr>
          <p:cNvPr id="4" name="スライド番号プレースホルダー 3">
            <a:extLst>
              <a:ext uri="{FF2B5EF4-FFF2-40B4-BE49-F238E27FC236}">
                <a16:creationId xmlns:a16="http://schemas.microsoft.com/office/drawing/2014/main" id="{522D2A64-290A-464E-8F6C-499F7F84A884}"/>
              </a:ext>
            </a:extLst>
          </p:cNvPr>
          <p:cNvSpPr>
            <a:spLocks noGrp="1"/>
          </p:cNvSpPr>
          <p:nvPr>
            <p:ph type="sldNum" sz="quarter" idx="12"/>
          </p:nvPr>
        </p:nvSpPr>
        <p:spPr/>
        <p:txBody>
          <a:bodyPr/>
          <a:lstStyle/>
          <a:p>
            <a:fld id="{4B93331A-C3B4-4B62-9D89-4E138C7ECFE7}" type="slidenum">
              <a:rPr kumimoji="1" lang="ja-JP" altLang="en-US" smtClean="0"/>
              <a:t>17</a:t>
            </a:fld>
            <a:endParaRPr kumimoji="1" lang="ja-JP" altLang="en-US"/>
          </a:p>
        </p:txBody>
      </p:sp>
    </p:spTree>
    <p:extLst>
      <p:ext uri="{BB962C8B-B14F-4D97-AF65-F5344CB8AC3E}">
        <p14:creationId xmlns:p14="http://schemas.microsoft.com/office/powerpoint/2010/main" val="21422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6DBE2-B15B-4D48-A6A3-D3C6B9E143C5}"/>
              </a:ext>
            </a:extLst>
          </p:cNvPr>
          <p:cNvSpPr>
            <a:spLocks noGrp="1"/>
          </p:cNvSpPr>
          <p:nvPr>
            <p:ph type="title"/>
          </p:nvPr>
        </p:nvSpPr>
        <p:spPr>
          <a:xfrm>
            <a:off x="1785258" y="274638"/>
            <a:ext cx="8487455" cy="1143000"/>
          </a:xfrm>
        </p:spPr>
        <p:txBody>
          <a:bodyPr/>
          <a:lstStyle/>
          <a:p>
            <a:r>
              <a:rPr lang="ja-JP" altLang="en-US"/>
              <a:t>評価結果</a:t>
            </a:r>
          </a:p>
        </p:txBody>
      </p:sp>
      <p:graphicFrame>
        <p:nvGraphicFramePr>
          <p:cNvPr id="5" name="コンテンツ プレースホルダー 4">
            <a:extLst>
              <a:ext uri="{FF2B5EF4-FFF2-40B4-BE49-F238E27FC236}">
                <a16:creationId xmlns:a16="http://schemas.microsoft.com/office/drawing/2014/main" id="{E8228927-8486-C04E-9838-28911328230A}"/>
              </a:ext>
            </a:extLst>
          </p:cNvPr>
          <p:cNvGraphicFramePr>
            <a:graphicFrameLocks noGrp="1"/>
          </p:cNvGraphicFramePr>
          <p:nvPr>
            <p:ph idx="1"/>
            <p:extLst>
              <p:ext uri="{D42A27DB-BD31-4B8C-83A1-F6EECF244321}">
                <p14:modId xmlns:p14="http://schemas.microsoft.com/office/powerpoint/2010/main" val="954932531"/>
              </p:ext>
            </p:extLst>
          </p:nvPr>
        </p:nvGraphicFramePr>
        <p:xfrm>
          <a:off x="527049" y="1548039"/>
          <a:ext cx="10712879" cy="5029200"/>
        </p:xfrm>
        <a:graphic>
          <a:graphicData uri="http://schemas.openxmlformats.org/drawingml/2006/table">
            <a:tbl>
              <a:tblPr firstRow="1" bandRow="1">
                <a:tableStyleId>{2D5ABB26-0587-4C30-8999-92F81FD0307C}</a:tableStyleId>
              </a:tblPr>
              <a:tblGrid>
                <a:gridCol w="1658331">
                  <a:extLst>
                    <a:ext uri="{9D8B030D-6E8A-4147-A177-3AD203B41FA5}">
                      <a16:colId xmlns:a16="http://schemas.microsoft.com/office/drawing/2014/main" val="3815742494"/>
                    </a:ext>
                  </a:extLst>
                </a:gridCol>
                <a:gridCol w="1436838">
                  <a:extLst>
                    <a:ext uri="{9D8B030D-6E8A-4147-A177-3AD203B41FA5}">
                      <a16:colId xmlns:a16="http://schemas.microsoft.com/office/drawing/2014/main" val="2675350059"/>
                    </a:ext>
                  </a:extLst>
                </a:gridCol>
                <a:gridCol w="1535930">
                  <a:extLst>
                    <a:ext uri="{9D8B030D-6E8A-4147-A177-3AD203B41FA5}">
                      <a16:colId xmlns:a16="http://schemas.microsoft.com/office/drawing/2014/main" val="160819154"/>
                    </a:ext>
                  </a:extLst>
                </a:gridCol>
                <a:gridCol w="1052854">
                  <a:extLst>
                    <a:ext uri="{9D8B030D-6E8A-4147-A177-3AD203B41FA5}">
                      <a16:colId xmlns:a16="http://schemas.microsoft.com/office/drawing/2014/main" val="4105907298"/>
                    </a:ext>
                  </a:extLst>
                </a:gridCol>
                <a:gridCol w="1090014">
                  <a:extLst>
                    <a:ext uri="{9D8B030D-6E8A-4147-A177-3AD203B41FA5}">
                      <a16:colId xmlns:a16="http://schemas.microsoft.com/office/drawing/2014/main" val="2769976413"/>
                    </a:ext>
                  </a:extLst>
                </a:gridCol>
                <a:gridCol w="1436838">
                  <a:extLst>
                    <a:ext uri="{9D8B030D-6E8A-4147-A177-3AD203B41FA5}">
                      <a16:colId xmlns:a16="http://schemas.microsoft.com/office/drawing/2014/main" val="1240338508"/>
                    </a:ext>
                  </a:extLst>
                </a:gridCol>
                <a:gridCol w="1251037">
                  <a:extLst>
                    <a:ext uri="{9D8B030D-6E8A-4147-A177-3AD203B41FA5}">
                      <a16:colId xmlns:a16="http://schemas.microsoft.com/office/drawing/2014/main" val="2940095390"/>
                    </a:ext>
                  </a:extLst>
                </a:gridCol>
                <a:gridCol w="1251037">
                  <a:extLst>
                    <a:ext uri="{9D8B030D-6E8A-4147-A177-3AD203B41FA5}">
                      <a16:colId xmlns:a16="http://schemas.microsoft.com/office/drawing/2014/main" val="901053839"/>
                    </a:ext>
                  </a:extLst>
                </a:gridCol>
              </a:tblGrid>
              <a:tr h="0">
                <a:tc>
                  <a:txBody>
                    <a:bodyPr/>
                    <a:lstStyle/>
                    <a:p>
                      <a:r>
                        <a:rPr kumimoji="1" lang="ja-JP" altLang="en-US" sz="1500" dirty="0"/>
                        <a:t>ソフトウェア名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tc>
                  <a:txBody>
                    <a:bodyPr/>
                    <a:lstStyle/>
                    <a:p>
                      <a:r>
                        <a:rPr kumimoji="1" lang="ja-JP" altLang="en-US" sz="1500"/>
                        <a:t>ライブラリ名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tc>
                  <a:txBody>
                    <a:bodyPr/>
                    <a:lstStyle/>
                    <a:p>
                      <a:r>
                        <a:rPr kumimoji="1" lang="ja-JP" altLang="en-US" sz="1500" dirty="0"/>
                        <a:t>解析した</a:t>
                      </a:r>
                      <a:br>
                        <a:rPr kumimoji="1" lang="en-US" altLang="ja-JP" sz="1500" dirty="0"/>
                      </a:br>
                      <a:r>
                        <a:rPr kumimoji="1" lang="ja-JP" altLang="en-US" sz="1500" dirty="0"/>
                        <a:t>バージョン数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tc>
                  <a:txBody>
                    <a:bodyPr/>
                    <a:lstStyle/>
                    <a:p>
                      <a:r>
                        <a:rPr kumimoji="1" lang="ja-JP" altLang="en-US" sz="1500"/>
                        <a:t>検出数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tc>
                  <a:txBody>
                    <a:bodyPr/>
                    <a:lstStyle/>
                    <a:p>
                      <a:r>
                        <a:rPr kumimoji="1" lang="ja-JP" altLang="en-US" sz="1500"/>
                        <a:t>正解数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tc>
                  <a:txBody>
                    <a:bodyPr/>
                    <a:lstStyle/>
                    <a:p>
                      <a:r>
                        <a:rPr kumimoji="1" lang="en-US" altLang="ja-JP" sz="1500"/>
                        <a:t>Precision</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tc>
                  <a:txBody>
                    <a:bodyPr/>
                    <a:lstStyle/>
                    <a:p>
                      <a:r>
                        <a:rPr kumimoji="1" lang="en-US" altLang="ja-JP" sz="1500" dirty="0"/>
                        <a:t>Recall</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tc>
                  <a:txBody>
                    <a:bodyPr/>
                    <a:lstStyle/>
                    <a:p>
                      <a:r>
                        <a:rPr kumimoji="1" lang="ja-JP" altLang="en-US" sz="1500" dirty="0"/>
                        <a:t>実行時間（</a:t>
                      </a:r>
                      <a:r>
                        <a:rPr kumimoji="1" lang="en-US" altLang="ja-JP" sz="1500" dirty="0" err="1"/>
                        <a:t>ms</a:t>
                      </a:r>
                      <a:r>
                        <a:rPr kumimoji="1" lang="ja-JP" altLang="en-US" sz="15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ECFF"/>
                    </a:solidFill>
                  </a:tcPr>
                </a:tc>
                <a:extLst>
                  <a:ext uri="{0D108BD9-81ED-4DB2-BD59-A6C34878D82A}">
                    <a16:rowId xmlns:a16="http://schemas.microsoft.com/office/drawing/2014/main" val="1395207618"/>
                  </a:ext>
                </a:extLst>
              </a:tr>
              <a:tr h="0">
                <a:tc rowSpan="4">
                  <a:txBody>
                    <a:bodyPr/>
                    <a:lstStyle/>
                    <a:p>
                      <a:r>
                        <a:rPr kumimoji="1" lang="en-US" altLang="ja-JP" sz="1500" dirty="0"/>
                        <a:t>Android</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500" err="1"/>
                        <a:t>libpng</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385</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385</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dirty="0"/>
                        <a:t>47,818</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47845"/>
                  </a:ext>
                </a:extLst>
              </a:tr>
              <a:tr h="0">
                <a:tc vMerge="1">
                  <a:txBody>
                    <a:bodyPr/>
                    <a:lstStyle/>
                    <a:p>
                      <a:endParaRPr kumimoji="1" lang="ja-JP" altLang="en-US"/>
                    </a:p>
                  </a:txBody>
                  <a:tcPr/>
                </a:tc>
                <a:tc>
                  <a:txBody>
                    <a:bodyPr/>
                    <a:lstStyle/>
                    <a:p>
                      <a:r>
                        <a:rPr kumimoji="1" lang="en-US" altLang="ja-JP" sz="1500" dirty="0"/>
                        <a:t>curl</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739</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739</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100,940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920549"/>
                  </a:ext>
                </a:extLst>
              </a:tr>
              <a:tr h="0">
                <a:tc vMerge="1">
                  <a:txBody>
                    <a:bodyPr/>
                    <a:lstStyle/>
                    <a:p>
                      <a:endParaRPr kumimoji="1" lang="ja-JP" altLang="en-US"/>
                    </a:p>
                  </a:txBody>
                  <a:tcPr/>
                </a:tc>
                <a:tc>
                  <a:txBody>
                    <a:bodyPr/>
                    <a:lstStyle/>
                    <a:p>
                      <a:r>
                        <a:rPr kumimoji="1" lang="en-US" altLang="ja-JP" sz="1500" err="1"/>
                        <a:t>ogg</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31</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0</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0</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N/A</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N/A</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214,769</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483403"/>
                  </a:ext>
                </a:extLst>
              </a:tr>
              <a:tr h="0">
                <a:tc vMerge="1">
                  <a:txBody>
                    <a:bodyPr/>
                    <a:lstStyle/>
                    <a:p>
                      <a:endParaRPr kumimoji="1" lang="ja-JP" altLang="en-US"/>
                    </a:p>
                  </a:txBody>
                  <a:tcPr/>
                </a:tc>
                <a:tc>
                  <a:txBody>
                    <a:bodyPr/>
                    <a:lstStyle/>
                    <a:p>
                      <a:r>
                        <a:rPr kumimoji="1" lang="en-US" altLang="ja-JP" sz="1500" err="1"/>
                        <a:t>zlib</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69</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92</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92</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38,265</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8830755"/>
                  </a:ext>
                </a:extLst>
              </a:tr>
              <a:tr h="0">
                <a:tc rowSpan="2">
                  <a:txBody>
                    <a:bodyPr/>
                    <a:lstStyle/>
                    <a:p>
                      <a:r>
                        <a:rPr kumimoji="1" lang="en-US" altLang="ja-JP" sz="1500" err="1"/>
                        <a:t>apitrace</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500"/>
                        <a:t>libpng</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12</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24</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24</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30,309</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224667"/>
                  </a:ext>
                </a:extLst>
              </a:tr>
              <a:tr h="0">
                <a:tc vMerge="1">
                  <a:txBody>
                    <a:bodyPr/>
                    <a:lstStyle/>
                    <a:p>
                      <a:endParaRPr kumimoji="1" lang="ja-JP" altLang="en-US"/>
                    </a:p>
                  </a:txBody>
                  <a:tcPr/>
                </a:tc>
                <a:tc>
                  <a:txBody>
                    <a:bodyPr/>
                    <a:lstStyle/>
                    <a:p>
                      <a:r>
                        <a:rPr kumimoji="1" lang="en-US" altLang="ja-JP" sz="1500" err="1"/>
                        <a:t>zlib</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12</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32</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32</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32,726</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0481033"/>
                  </a:ext>
                </a:extLst>
              </a:tr>
              <a:tr h="0">
                <a:tc rowSpan="3">
                  <a:txBody>
                    <a:bodyPr/>
                    <a:lstStyle/>
                    <a:p>
                      <a:r>
                        <a:rPr kumimoji="1" lang="en-US" altLang="ja-JP" sz="1500"/>
                        <a:t>gecko-dev</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500" err="1"/>
                        <a:t>libpng</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678</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678</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500" dirty="0"/>
                        <a:t>71,167</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6428510"/>
                  </a:ext>
                </a:extLst>
              </a:tr>
              <a:tr h="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500" err="1"/>
                        <a:t>zlib</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98</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0</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N/A</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N/A</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208,845</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678056"/>
                  </a:ext>
                </a:extLst>
              </a:tr>
              <a:tr h="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500" err="1"/>
                        <a:t>ogg</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98</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0</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N/A</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N/A</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29,958</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911175"/>
                  </a:ext>
                </a:extLst>
              </a:tr>
              <a:tr h="0">
                <a:tc rowSpan="2">
                  <a:txBody>
                    <a:bodyPr/>
                    <a:lstStyle/>
                    <a:p>
                      <a:r>
                        <a:rPr kumimoji="1" lang="en" altLang="ja-JP" sz="1500" kern="1200">
                          <a:effectLst/>
                        </a:rPr>
                        <a:t>v8monkey</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500"/>
                        <a:t>libpng</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72</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1440</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1440</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139,968</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012611"/>
                  </a:ext>
                </a:extLst>
              </a:tr>
              <a:tr h="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500"/>
                        <a:t>zlib</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72</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0</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N/A</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N/A</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29,815</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323743"/>
                  </a:ext>
                </a:extLst>
              </a:tr>
              <a:tr h="0">
                <a:tc rowSpan="2">
                  <a:txBody>
                    <a:bodyPr/>
                    <a:lstStyle/>
                    <a:p>
                      <a:r>
                        <a:rPr kumimoji="1" lang="en-US" altLang="ja-JP" sz="1500"/>
                        <a:t>fs2open</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500"/>
                        <a:t>libpng</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797</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1605</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1577</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0.983</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28,646</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845554"/>
                  </a:ext>
                </a:extLst>
              </a:tr>
              <a:tr h="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500"/>
                        <a:t>zlib</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797</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584</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584</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1.000</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t>33,993</a:t>
                      </a:r>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627941"/>
                  </a:ext>
                </a:extLst>
              </a:tr>
              <a:tr h="0">
                <a:tc gridSpan="2">
                  <a:txBody>
                    <a:bodyPr/>
                    <a:lstStyle/>
                    <a:p>
                      <a:r>
                        <a:rPr kumimoji="1" lang="ja-JP" altLang="en-US" sz="1500"/>
                        <a:t>全体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500"/>
                        <a:t>2293</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5579</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t>5551</a:t>
                      </a:r>
                      <a:endParaRPr kumimoji="1" lang="ja-JP" altLang="en-US"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a:solidFill>
                            <a:srgbClr val="FF0000"/>
                          </a:solidFill>
                        </a:rPr>
                        <a:t>0.995</a:t>
                      </a:r>
                      <a:endParaRPr kumimoji="1" lang="ja-JP" altLang="en-US" sz="150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500" dirty="0">
                          <a:solidFill>
                            <a:srgbClr val="FF0000"/>
                          </a:solidFill>
                        </a:rPr>
                        <a:t>1.000</a:t>
                      </a:r>
                      <a:endParaRPr kumimoji="1" lang="ja-JP" altLang="en-US"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320688"/>
                  </a:ext>
                </a:extLst>
              </a:tr>
            </a:tbl>
          </a:graphicData>
        </a:graphic>
      </p:graphicFrame>
      <p:sp>
        <p:nvSpPr>
          <p:cNvPr id="4" name="スライド番号プレースホルダー 3">
            <a:extLst>
              <a:ext uri="{FF2B5EF4-FFF2-40B4-BE49-F238E27FC236}">
                <a16:creationId xmlns:a16="http://schemas.microsoft.com/office/drawing/2014/main" id="{079CBFDB-D842-6947-BF6C-527AF66ECD34}"/>
              </a:ext>
            </a:extLst>
          </p:cNvPr>
          <p:cNvSpPr>
            <a:spLocks noGrp="1"/>
          </p:cNvSpPr>
          <p:nvPr>
            <p:ph type="sldNum" sz="quarter" idx="12"/>
          </p:nvPr>
        </p:nvSpPr>
        <p:spPr/>
        <p:txBody>
          <a:bodyPr/>
          <a:lstStyle/>
          <a:p>
            <a:fld id="{6AADD923-353A-0345-B45A-EED97D58CC60}" type="slidenum">
              <a:rPr kumimoji="1" lang="ja-JP" altLang="en-US" smtClean="0"/>
              <a:t>18</a:t>
            </a:fld>
            <a:endParaRPr kumimoji="1" lang="ja-JP" altLang="en-US"/>
          </a:p>
        </p:txBody>
      </p:sp>
    </p:spTree>
    <p:extLst>
      <p:ext uri="{BB962C8B-B14F-4D97-AF65-F5344CB8AC3E}">
        <p14:creationId xmlns:p14="http://schemas.microsoft.com/office/powerpoint/2010/main" val="389403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ED239-830B-4A40-A172-2F8502237C1A}"/>
              </a:ext>
            </a:extLst>
          </p:cNvPr>
          <p:cNvSpPr>
            <a:spLocks noGrp="1"/>
          </p:cNvSpPr>
          <p:nvPr>
            <p:ph type="title"/>
          </p:nvPr>
        </p:nvSpPr>
        <p:spPr/>
        <p:txBody>
          <a:bodyPr/>
          <a:lstStyle/>
          <a:p>
            <a:r>
              <a:rPr lang="ja-JP" altLang="en-US" dirty="0"/>
              <a:t>提案手法を用いた調査</a:t>
            </a:r>
            <a:endParaRPr kumimoji="1" lang="ja-JP" altLang="en-US" dirty="0"/>
          </a:p>
        </p:txBody>
      </p:sp>
      <p:sp>
        <p:nvSpPr>
          <p:cNvPr id="3" name="コンテンツ プレースホルダー 2">
            <a:extLst>
              <a:ext uri="{FF2B5EF4-FFF2-40B4-BE49-F238E27FC236}">
                <a16:creationId xmlns:a16="http://schemas.microsoft.com/office/drawing/2014/main" id="{FAF2FD3C-2C8F-4E63-94AF-9D1259BA065D}"/>
              </a:ext>
            </a:extLst>
          </p:cNvPr>
          <p:cNvSpPr>
            <a:spLocks noGrp="1"/>
          </p:cNvSpPr>
          <p:nvPr>
            <p:ph idx="1"/>
          </p:nvPr>
        </p:nvSpPr>
        <p:spPr/>
        <p:txBody>
          <a:bodyPr/>
          <a:lstStyle/>
          <a:p>
            <a:r>
              <a:rPr kumimoji="1" lang="ja-JP" altLang="en-US" dirty="0"/>
              <a:t>脆弱性の残留期間の調査</a:t>
            </a:r>
            <a:endParaRPr kumimoji="1" lang="en-US" altLang="ja-JP" dirty="0"/>
          </a:p>
          <a:p>
            <a:pPr lvl="1"/>
            <a:r>
              <a:rPr kumimoji="1" lang="ja-JP" altLang="en-US" dirty="0"/>
              <a:t>脆弱性情報が公開されてからその脆弱性を解消したソフトウェアのバージョンが公開されるまでの期間を調査</a:t>
            </a:r>
          </a:p>
          <a:p>
            <a:pPr lvl="1"/>
            <a:r>
              <a:rPr kumimoji="1" lang="ja-JP" altLang="en-US" dirty="0"/>
              <a:t>ソフトウェアごと・ライブラリごとに傾向を確認</a:t>
            </a:r>
            <a:endParaRPr kumimoji="1" lang="en-US" altLang="ja-JP" dirty="0"/>
          </a:p>
          <a:p>
            <a:pPr lvl="1"/>
            <a:r>
              <a:rPr lang="ja-JP" altLang="en-US" dirty="0"/>
              <a:t>調査時点で解消されていない脆弱性は集計から除外</a:t>
            </a:r>
            <a:endParaRPr kumimoji="1" lang="ja-JP" altLang="en-US" dirty="0"/>
          </a:p>
        </p:txBody>
      </p:sp>
      <p:sp>
        <p:nvSpPr>
          <p:cNvPr id="4" name="スライド番号プレースホルダー 3">
            <a:extLst>
              <a:ext uri="{FF2B5EF4-FFF2-40B4-BE49-F238E27FC236}">
                <a16:creationId xmlns:a16="http://schemas.microsoft.com/office/drawing/2014/main" id="{57120D4F-7DBB-420C-98BC-1054D323A5DA}"/>
              </a:ext>
            </a:extLst>
          </p:cNvPr>
          <p:cNvSpPr>
            <a:spLocks noGrp="1"/>
          </p:cNvSpPr>
          <p:nvPr>
            <p:ph type="sldNum" sz="quarter" idx="12"/>
          </p:nvPr>
        </p:nvSpPr>
        <p:spPr/>
        <p:txBody>
          <a:bodyPr/>
          <a:lstStyle/>
          <a:p>
            <a:fld id="{4B93331A-C3B4-4B62-9D89-4E138C7ECFE7}" type="slidenum">
              <a:rPr kumimoji="1" lang="ja-JP" altLang="en-US" smtClean="0"/>
              <a:t>19</a:t>
            </a:fld>
            <a:endParaRPr kumimoji="1" lang="ja-JP" altLang="en-US"/>
          </a:p>
        </p:txBody>
      </p:sp>
    </p:spTree>
    <p:extLst>
      <p:ext uri="{BB962C8B-B14F-4D97-AF65-F5344CB8AC3E}">
        <p14:creationId xmlns:p14="http://schemas.microsoft.com/office/powerpoint/2010/main" val="161103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C89B34-9DAF-4645-8D30-27252F452A3C}"/>
              </a:ext>
            </a:extLst>
          </p:cNvPr>
          <p:cNvSpPr>
            <a:spLocks noGrp="1"/>
          </p:cNvSpPr>
          <p:nvPr>
            <p:ph type="title"/>
          </p:nvPr>
        </p:nvSpPr>
        <p:spPr/>
        <p:txBody>
          <a:bodyPr/>
          <a:lstStyle/>
          <a:p>
            <a:r>
              <a:rPr lang="ja-JP" altLang="en-US" dirty="0"/>
              <a:t>研究背景</a:t>
            </a:r>
            <a:endParaRPr kumimoji="1" lang="ja-JP" altLang="en-US" dirty="0"/>
          </a:p>
        </p:txBody>
      </p:sp>
      <p:sp>
        <p:nvSpPr>
          <p:cNvPr id="3" name="コンテンツ プレースホルダー 2">
            <a:extLst>
              <a:ext uri="{FF2B5EF4-FFF2-40B4-BE49-F238E27FC236}">
                <a16:creationId xmlns:a16="http://schemas.microsoft.com/office/drawing/2014/main" id="{48F85274-A8CD-48D9-B9FC-4DD68D988479}"/>
              </a:ext>
            </a:extLst>
          </p:cNvPr>
          <p:cNvSpPr>
            <a:spLocks noGrp="1"/>
          </p:cNvSpPr>
          <p:nvPr>
            <p:ph idx="1"/>
          </p:nvPr>
        </p:nvSpPr>
        <p:spPr/>
        <p:txBody>
          <a:bodyPr/>
          <a:lstStyle/>
          <a:p>
            <a:r>
              <a:rPr lang="ja-JP" altLang="en-US" sz="2800" dirty="0"/>
              <a:t>ソフトウェアの開発においてライブラリの再利用が行われている</a:t>
            </a:r>
            <a:endParaRPr lang="en-US" altLang="ja-JP" sz="2800" dirty="0"/>
          </a:p>
          <a:p>
            <a:pPr lvl="1"/>
            <a:r>
              <a:rPr lang="en-US" altLang="ja-JP" sz="2500" dirty="0"/>
              <a:t> </a:t>
            </a:r>
            <a:r>
              <a:rPr lang="ja-JP" altLang="en-US" sz="2400" dirty="0"/>
              <a:t>開発コスト削減</a:t>
            </a:r>
            <a:endParaRPr lang="en-US" altLang="ja-JP" sz="2400" dirty="0"/>
          </a:p>
          <a:p>
            <a:pPr lvl="1"/>
            <a:r>
              <a:rPr lang="en-US" altLang="ja-JP" sz="2400" dirty="0"/>
              <a:t> </a:t>
            </a:r>
            <a:r>
              <a:rPr lang="ja-JP" altLang="en-US" sz="2400" dirty="0"/>
              <a:t>信頼性・安定性</a:t>
            </a:r>
            <a:endParaRPr lang="en-US" altLang="ja-JP" sz="2400" dirty="0"/>
          </a:p>
          <a:p>
            <a:r>
              <a:rPr lang="ja-JP" altLang="en-US" sz="2800" dirty="0"/>
              <a:t>ライブラリに含まれる脆弱性を取り込む可能性</a:t>
            </a:r>
            <a:endParaRPr lang="en-US" altLang="ja-JP" sz="2800" dirty="0"/>
          </a:p>
          <a:p>
            <a:r>
              <a:rPr lang="ja-JP" altLang="en-US" sz="2800" dirty="0"/>
              <a:t>脆弱性が存在する場合は早期の対応が必要</a:t>
            </a:r>
            <a:endParaRPr lang="en-US" altLang="ja-JP" sz="2800" dirty="0"/>
          </a:p>
          <a:p>
            <a:pPr lvl="1"/>
            <a:r>
              <a:rPr lang="ja-JP" altLang="en-US" sz="2400" dirty="0"/>
              <a:t>脆弱性が利用され，最大</a:t>
            </a:r>
            <a:r>
              <a:rPr lang="en-US" altLang="ja-JP" sz="2400" dirty="0"/>
              <a:t>1</a:t>
            </a:r>
            <a:r>
              <a:rPr lang="ja-JP" altLang="en-US" sz="2400" dirty="0"/>
              <a:t>億</a:t>
            </a:r>
            <a:r>
              <a:rPr lang="en-US" altLang="ja-JP" sz="2400" dirty="0"/>
              <a:t>4300</a:t>
            </a:r>
            <a:r>
              <a:rPr lang="ja-JP" altLang="en-US" sz="2400" dirty="0"/>
              <a:t>万人の顧客情報がハッカーによって</a:t>
            </a:r>
            <a:br>
              <a:rPr lang="en-US" altLang="ja-JP" sz="2400" dirty="0"/>
            </a:br>
            <a:r>
              <a:rPr lang="ja-JP" altLang="en-US" sz="2400" dirty="0"/>
              <a:t>公開された事例</a:t>
            </a:r>
            <a:endParaRPr lang="en-US" altLang="ja-JP" sz="2400" dirty="0"/>
          </a:p>
          <a:p>
            <a:endParaRPr lang="en-US" altLang="ja-JP" dirty="0"/>
          </a:p>
          <a:p>
            <a:endParaRPr lang="en-US" altLang="ja-JP" dirty="0"/>
          </a:p>
          <a:p>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8E0A2877-700B-4327-8454-4D7D9B2D6D35}"/>
              </a:ext>
            </a:extLst>
          </p:cNvPr>
          <p:cNvSpPr>
            <a:spLocks noGrp="1"/>
          </p:cNvSpPr>
          <p:nvPr>
            <p:ph type="sldNum" sz="quarter" idx="12"/>
          </p:nvPr>
        </p:nvSpPr>
        <p:spPr/>
        <p:txBody>
          <a:bodyPr/>
          <a:lstStyle/>
          <a:p>
            <a:fld id="{4B93331A-C3B4-4B62-9D89-4E138C7ECFE7}"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4DD901E7-F4B4-4222-B8D1-7166612495DE}"/>
              </a:ext>
            </a:extLst>
          </p:cNvPr>
          <p:cNvSpPr txBox="1"/>
          <p:nvPr/>
        </p:nvSpPr>
        <p:spPr>
          <a:xfrm>
            <a:off x="2560690" y="4888601"/>
            <a:ext cx="7888130" cy="461665"/>
          </a:xfrm>
          <a:prstGeom prst="rect">
            <a:avLst/>
          </a:prstGeom>
          <a:noFill/>
          <a:ln>
            <a:solidFill>
              <a:schemeClr val="accent1"/>
            </a:solidFill>
          </a:ln>
        </p:spPr>
        <p:txBody>
          <a:bodyPr wrap="square" rtlCol="0">
            <a:spAutoFit/>
          </a:bodyPr>
          <a:lstStyle/>
          <a:p>
            <a:r>
              <a:rPr lang="en-US" altLang="ja-JP" sz="1200" dirty="0"/>
              <a:t>Equifax, “Equifax Announces Cybersecurity Incident Involving Consumer Information”,</a:t>
            </a:r>
          </a:p>
          <a:p>
            <a:r>
              <a:rPr lang="en-US" altLang="ja-JP" sz="1200" dirty="0">
                <a:hlinkClick r:id="rId2"/>
              </a:rPr>
              <a:t>https://www.equifaxsecurity2017.com/updates//-/announcements/a-progress-update-for-consumers</a:t>
            </a:r>
            <a:r>
              <a:rPr lang="en-US" altLang="ja-JP" sz="1200" dirty="0"/>
              <a:t>,</a:t>
            </a:r>
            <a:r>
              <a:rPr lang="ja-JP" altLang="en-US" sz="1200" dirty="0"/>
              <a:t> </a:t>
            </a:r>
            <a:r>
              <a:rPr lang="en-US" altLang="ja-JP" sz="1200" dirty="0"/>
              <a:t>Sept. 2017</a:t>
            </a:r>
          </a:p>
        </p:txBody>
      </p:sp>
    </p:spTree>
    <p:extLst>
      <p:ext uri="{BB962C8B-B14F-4D97-AF65-F5344CB8AC3E}">
        <p14:creationId xmlns:p14="http://schemas.microsoft.com/office/powerpoint/2010/main" val="201468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252AB59-024F-4080-9835-CBA1CA10AD33}"/>
              </a:ext>
            </a:extLst>
          </p:cNvPr>
          <p:cNvSpPr>
            <a:spLocks noGrp="1"/>
          </p:cNvSpPr>
          <p:nvPr>
            <p:ph type="title"/>
          </p:nvPr>
        </p:nvSpPr>
        <p:spPr/>
        <p:txBody>
          <a:bodyPr/>
          <a:lstStyle/>
          <a:p>
            <a:r>
              <a:rPr lang="ja-JP" altLang="en-US" dirty="0"/>
              <a:t>脆弱性の残留期間</a:t>
            </a:r>
          </a:p>
        </p:txBody>
      </p:sp>
      <p:pic>
        <p:nvPicPr>
          <p:cNvPr id="9" name="コンテンツ プレースホルダー 8">
            <a:extLst>
              <a:ext uri="{FF2B5EF4-FFF2-40B4-BE49-F238E27FC236}">
                <a16:creationId xmlns:a16="http://schemas.microsoft.com/office/drawing/2014/main" id="{1F90ED33-A6B7-430F-AC0A-EDECC6D5114B}"/>
              </a:ext>
            </a:extLst>
          </p:cNvPr>
          <p:cNvPicPr>
            <a:picLocks noGrp="1" noChangeAspect="1"/>
          </p:cNvPicPr>
          <p:nvPr>
            <p:ph sz="half" idx="1"/>
          </p:nvPr>
        </p:nvPicPr>
        <p:blipFill>
          <a:blip r:embed="rId2"/>
          <a:stretch>
            <a:fillRect/>
          </a:stretch>
        </p:blipFill>
        <p:spPr>
          <a:xfrm>
            <a:off x="609600" y="2076636"/>
            <a:ext cx="5384800" cy="3573091"/>
          </a:xfrm>
        </p:spPr>
      </p:pic>
      <p:pic>
        <p:nvPicPr>
          <p:cNvPr id="13" name="コンテンツ プレースホルダー 12">
            <a:extLst>
              <a:ext uri="{FF2B5EF4-FFF2-40B4-BE49-F238E27FC236}">
                <a16:creationId xmlns:a16="http://schemas.microsoft.com/office/drawing/2014/main" id="{FC08AE12-577B-4F07-A92B-CE6D453DC930}"/>
              </a:ext>
            </a:extLst>
          </p:cNvPr>
          <p:cNvPicPr>
            <a:picLocks noGrp="1" noChangeAspect="1"/>
          </p:cNvPicPr>
          <p:nvPr>
            <p:ph sz="half" idx="2"/>
          </p:nvPr>
        </p:nvPicPr>
        <p:blipFill>
          <a:blip r:embed="rId3"/>
          <a:stretch>
            <a:fillRect/>
          </a:stretch>
        </p:blipFill>
        <p:spPr>
          <a:xfrm>
            <a:off x="6197600" y="1927445"/>
            <a:ext cx="5384800" cy="3871473"/>
          </a:xfrm>
        </p:spPr>
      </p:pic>
      <p:sp>
        <p:nvSpPr>
          <p:cNvPr id="4" name="スライド番号プレースホルダー 3">
            <a:extLst>
              <a:ext uri="{FF2B5EF4-FFF2-40B4-BE49-F238E27FC236}">
                <a16:creationId xmlns:a16="http://schemas.microsoft.com/office/drawing/2014/main" id="{FFB56E47-8EFF-4800-849F-7FCC5BB9DAA9}"/>
              </a:ext>
            </a:extLst>
          </p:cNvPr>
          <p:cNvSpPr>
            <a:spLocks noGrp="1"/>
          </p:cNvSpPr>
          <p:nvPr>
            <p:ph type="sldNum" sz="quarter" idx="12"/>
          </p:nvPr>
        </p:nvSpPr>
        <p:spPr/>
        <p:txBody>
          <a:bodyPr/>
          <a:lstStyle/>
          <a:p>
            <a:fld id="{4B93331A-C3B4-4B62-9D89-4E138C7ECFE7}" type="slidenum">
              <a:rPr kumimoji="1" lang="ja-JP" altLang="en-US" smtClean="0"/>
              <a:t>20</a:t>
            </a:fld>
            <a:endParaRPr kumimoji="1" lang="ja-JP" altLang="en-US"/>
          </a:p>
        </p:txBody>
      </p:sp>
    </p:spTree>
    <p:extLst>
      <p:ext uri="{BB962C8B-B14F-4D97-AF65-F5344CB8AC3E}">
        <p14:creationId xmlns:p14="http://schemas.microsoft.com/office/powerpoint/2010/main" val="297370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E253C-F445-4F9C-B146-D172535DFA2C}"/>
              </a:ext>
            </a:extLst>
          </p:cNvPr>
          <p:cNvSpPr>
            <a:spLocks noGrp="1"/>
          </p:cNvSpPr>
          <p:nvPr>
            <p:ph type="title"/>
          </p:nvPr>
        </p:nvSpPr>
        <p:spPr/>
        <p:txBody>
          <a:bodyPr/>
          <a:lstStyle/>
          <a:p>
            <a:r>
              <a:rPr kumimoji="1" lang="ja-JP" altLang="en-US" dirty="0"/>
              <a:t>脆弱性の深刻度と残留期間</a:t>
            </a:r>
          </a:p>
        </p:txBody>
      </p:sp>
      <p:sp>
        <p:nvSpPr>
          <p:cNvPr id="3" name="コンテンツ プレースホルダー 2">
            <a:extLst>
              <a:ext uri="{FF2B5EF4-FFF2-40B4-BE49-F238E27FC236}">
                <a16:creationId xmlns:a16="http://schemas.microsoft.com/office/drawing/2014/main" id="{818A1197-2B1D-4A29-BBE6-DDBEEB6E93A4}"/>
              </a:ext>
            </a:extLst>
          </p:cNvPr>
          <p:cNvSpPr>
            <a:spLocks noGrp="1"/>
          </p:cNvSpPr>
          <p:nvPr>
            <p:ph idx="1"/>
          </p:nvPr>
        </p:nvSpPr>
        <p:spPr/>
        <p:txBody>
          <a:bodyPr/>
          <a:lstStyle/>
          <a:p>
            <a:r>
              <a:rPr kumimoji="1" lang="en-US" altLang="ja-JP" dirty="0"/>
              <a:t>CVSS</a:t>
            </a:r>
            <a:r>
              <a:rPr kumimoji="1" lang="ja-JP" altLang="en-US" dirty="0"/>
              <a:t>：共通脆弱性評価システム</a:t>
            </a:r>
            <a:endParaRPr kumimoji="1" lang="en-US" altLang="ja-JP" dirty="0"/>
          </a:p>
          <a:p>
            <a:pPr lvl="1"/>
            <a:r>
              <a:rPr lang="ja-JP" altLang="en-US" dirty="0"/>
              <a:t>脆弱性の深刻度</a:t>
            </a:r>
            <a:r>
              <a:rPr lang="en-US" altLang="ja-JP" dirty="0"/>
              <a:t>0</a:t>
            </a:r>
            <a:r>
              <a:rPr lang="ja-JP" altLang="en-US" dirty="0"/>
              <a:t>～</a:t>
            </a:r>
            <a:r>
              <a:rPr lang="en-US" altLang="ja-JP" dirty="0"/>
              <a:t>10.0</a:t>
            </a:r>
            <a:r>
              <a:rPr lang="ja-JP" altLang="en-US" dirty="0"/>
              <a:t>で評価</a:t>
            </a:r>
            <a:endParaRPr lang="en-US" altLang="ja-JP" dirty="0"/>
          </a:p>
          <a:p>
            <a:r>
              <a:rPr lang="en-US" altLang="ja-JP" dirty="0"/>
              <a:t>CVSS</a:t>
            </a:r>
            <a:r>
              <a:rPr lang="ja-JP" altLang="en-US" dirty="0"/>
              <a:t>と脆弱性残留期間の間の相関を計算</a:t>
            </a:r>
            <a:endParaRPr lang="en-US" altLang="ja-JP" dirty="0"/>
          </a:p>
          <a:p>
            <a:pPr lvl="1"/>
            <a:r>
              <a:rPr lang="ja-JP" altLang="en-US" dirty="0"/>
              <a:t>相関なし？</a:t>
            </a:r>
            <a:endParaRPr lang="en-US" altLang="ja-JP" dirty="0"/>
          </a:p>
          <a:p>
            <a:pPr lvl="1"/>
            <a:endParaRPr lang="en-US" altLang="ja-JP" dirty="0"/>
          </a:p>
          <a:p>
            <a:pPr lvl="2"/>
            <a:endParaRPr lang="en-US" altLang="ja-JP" dirty="0"/>
          </a:p>
          <a:p>
            <a:pPr lvl="2"/>
            <a:endParaRPr lang="en-US" altLang="ja-JP" dirty="0"/>
          </a:p>
          <a:p>
            <a:pPr lvl="1"/>
            <a:endParaRPr lang="en-US" altLang="ja-JP" dirty="0"/>
          </a:p>
          <a:p>
            <a:pPr lvl="1"/>
            <a:r>
              <a:rPr lang="ja-JP" altLang="en-US" dirty="0"/>
              <a:t>深刻度よりもソフトウェア・ライブラリによる差が大きい</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C117EA7-CB27-42F3-AEF3-CC11AE8C8EC5}"/>
              </a:ext>
            </a:extLst>
          </p:cNvPr>
          <p:cNvSpPr>
            <a:spLocks noGrp="1"/>
          </p:cNvSpPr>
          <p:nvPr>
            <p:ph type="sldNum" sz="quarter" idx="12"/>
          </p:nvPr>
        </p:nvSpPr>
        <p:spPr/>
        <p:txBody>
          <a:bodyPr/>
          <a:lstStyle/>
          <a:p>
            <a:fld id="{4B93331A-C3B4-4B62-9D89-4E138C7ECFE7}" type="slidenum">
              <a:rPr kumimoji="1" lang="ja-JP" altLang="en-US" smtClean="0"/>
              <a:t>21</a:t>
            </a:fld>
            <a:endParaRPr kumimoji="1" lang="ja-JP" altLang="en-US"/>
          </a:p>
        </p:txBody>
      </p:sp>
      <p:graphicFrame>
        <p:nvGraphicFramePr>
          <p:cNvPr id="6" name="表 6">
            <a:extLst>
              <a:ext uri="{FF2B5EF4-FFF2-40B4-BE49-F238E27FC236}">
                <a16:creationId xmlns:a16="http://schemas.microsoft.com/office/drawing/2014/main" id="{38543C6B-937A-4E01-8BD4-8253DFE9230E}"/>
              </a:ext>
            </a:extLst>
          </p:cNvPr>
          <p:cNvGraphicFramePr>
            <a:graphicFrameLocks noGrp="1"/>
          </p:cNvGraphicFramePr>
          <p:nvPr>
            <p:extLst>
              <p:ext uri="{D42A27DB-BD31-4B8C-83A1-F6EECF244321}">
                <p14:modId xmlns:p14="http://schemas.microsoft.com/office/powerpoint/2010/main" val="1603156962"/>
              </p:ext>
            </p:extLst>
          </p:nvPr>
        </p:nvGraphicFramePr>
        <p:xfrm>
          <a:off x="1734048" y="3863182"/>
          <a:ext cx="6608568" cy="736600"/>
        </p:xfrm>
        <a:graphic>
          <a:graphicData uri="http://schemas.openxmlformats.org/drawingml/2006/table">
            <a:tbl>
              <a:tblPr firstRow="1" bandRow="1">
                <a:tableStyleId>{912C8C85-51F0-491E-9774-3900AFEF0FD7}</a:tableStyleId>
              </a:tblPr>
              <a:tblGrid>
                <a:gridCol w="1652142">
                  <a:extLst>
                    <a:ext uri="{9D8B030D-6E8A-4147-A177-3AD203B41FA5}">
                      <a16:colId xmlns:a16="http://schemas.microsoft.com/office/drawing/2014/main" val="2930797252"/>
                    </a:ext>
                  </a:extLst>
                </a:gridCol>
                <a:gridCol w="1652142">
                  <a:extLst>
                    <a:ext uri="{9D8B030D-6E8A-4147-A177-3AD203B41FA5}">
                      <a16:colId xmlns:a16="http://schemas.microsoft.com/office/drawing/2014/main" val="3609232020"/>
                    </a:ext>
                  </a:extLst>
                </a:gridCol>
                <a:gridCol w="1652142">
                  <a:extLst>
                    <a:ext uri="{9D8B030D-6E8A-4147-A177-3AD203B41FA5}">
                      <a16:colId xmlns:a16="http://schemas.microsoft.com/office/drawing/2014/main" val="1239404468"/>
                    </a:ext>
                  </a:extLst>
                </a:gridCol>
                <a:gridCol w="1652142">
                  <a:extLst>
                    <a:ext uri="{9D8B030D-6E8A-4147-A177-3AD203B41FA5}">
                      <a16:colId xmlns:a16="http://schemas.microsoft.com/office/drawing/2014/main" val="1011437927"/>
                    </a:ext>
                  </a:extLst>
                </a:gridCol>
              </a:tblGrid>
              <a:tr h="248025">
                <a:tc>
                  <a:txBody>
                    <a:bodyPr/>
                    <a:lstStyle/>
                    <a:p>
                      <a:pPr algn="ctr"/>
                      <a:r>
                        <a:rPr kumimoji="1" lang="en-US" altLang="ja-JP" dirty="0"/>
                        <a:t>Android</a:t>
                      </a:r>
                      <a:endParaRPr kumimoji="1" lang="ja-JP" altLang="en-US" dirty="0"/>
                    </a:p>
                  </a:txBody>
                  <a:tcPr/>
                </a:tc>
                <a:tc>
                  <a:txBody>
                    <a:bodyPr/>
                    <a:lstStyle/>
                    <a:p>
                      <a:pPr algn="ctr"/>
                      <a:r>
                        <a:rPr kumimoji="1" lang="en-US" altLang="ja-JP" dirty="0" err="1"/>
                        <a:t>apitree</a:t>
                      </a:r>
                      <a:endParaRPr kumimoji="1" lang="ja-JP" altLang="en-US" dirty="0"/>
                    </a:p>
                  </a:txBody>
                  <a:tcPr/>
                </a:tc>
                <a:tc>
                  <a:txBody>
                    <a:bodyPr/>
                    <a:lstStyle/>
                    <a:p>
                      <a:pPr algn="ctr"/>
                      <a:r>
                        <a:rPr kumimoji="1" lang="en-US" altLang="ja-JP" dirty="0"/>
                        <a:t>fs2open</a:t>
                      </a:r>
                      <a:endParaRPr kumimoji="1" lang="ja-JP" altLang="en-US" dirty="0"/>
                    </a:p>
                  </a:txBody>
                  <a:tcPr/>
                </a:tc>
                <a:tc>
                  <a:txBody>
                    <a:bodyPr/>
                    <a:lstStyle/>
                    <a:p>
                      <a:pPr algn="ctr"/>
                      <a:r>
                        <a:rPr kumimoji="1" lang="en-US" altLang="ja-JP" dirty="0"/>
                        <a:t>gecko-dev</a:t>
                      </a:r>
                      <a:endParaRPr kumimoji="1" lang="ja-JP" altLang="en-US" dirty="0"/>
                    </a:p>
                  </a:txBody>
                  <a:tcPr/>
                </a:tc>
                <a:extLst>
                  <a:ext uri="{0D108BD9-81ED-4DB2-BD59-A6C34878D82A}">
                    <a16:rowId xmlns:a16="http://schemas.microsoft.com/office/drawing/2014/main" val="389554911"/>
                  </a:ext>
                </a:extLst>
              </a:tr>
              <a:tr h="370840">
                <a:tc>
                  <a:txBody>
                    <a:bodyPr/>
                    <a:lstStyle/>
                    <a:p>
                      <a:pPr algn="ctr"/>
                      <a:r>
                        <a:rPr kumimoji="1" lang="en-US" altLang="ja-JP" dirty="0"/>
                        <a:t>0.0825</a:t>
                      </a:r>
                      <a:endParaRPr kumimoji="1" lang="ja-JP" altLang="en-US" dirty="0"/>
                    </a:p>
                  </a:txBody>
                  <a:tcPr/>
                </a:tc>
                <a:tc>
                  <a:txBody>
                    <a:bodyPr/>
                    <a:lstStyle/>
                    <a:p>
                      <a:pPr algn="ctr"/>
                      <a:r>
                        <a:rPr kumimoji="1" lang="en-US" altLang="ja-JP" dirty="0"/>
                        <a:t>N/A</a:t>
                      </a:r>
                      <a:endParaRPr kumimoji="1" lang="ja-JP" altLang="en-US" dirty="0"/>
                    </a:p>
                  </a:txBody>
                  <a:tcPr/>
                </a:tc>
                <a:tc>
                  <a:txBody>
                    <a:bodyPr/>
                    <a:lstStyle/>
                    <a:p>
                      <a:pPr algn="ctr"/>
                      <a:r>
                        <a:rPr kumimoji="1" lang="en-US" altLang="ja-JP" dirty="0"/>
                        <a:t>0.0144</a:t>
                      </a:r>
                      <a:endParaRPr kumimoji="1" lang="ja-JP" altLang="en-US" dirty="0"/>
                    </a:p>
                  </a:txBody>
                  <a:tcPr/>
                </a:tc>
                <a:tc>
                  <a:txBody>
                    <a:bodyPr/>
                    <a:lstStyle/>
                    <a:p>
                      <a:pPr algn="ctr"/>
                      <a:r>
                        <a:rPr kumimoji="1" lang="en-US" altLang="ja-JP" dirty="0"/>
                        <a:t>-0.283</a:t>
                      </a:r>
                      <a:endParaRPr kumimoji="1" lang="ja-JP" altLang="en-US" dirty="0"/>
                    </a:p>
                  </a:txBody>
                  <a:tcPr/>
                </a:tc>
                <a:extLst>
                  <a:ext uri="{0D108BD9-81ED-4DB2-BD59-A6C34878D82A}">
                    <a16:rowId xmlns:a16="http://schemas.microsoft.com/office/drawing/2014/main" val="651269209"/>
                  </a:ext>
                </a:extLst>
              </a:tr>
            </a:tbl>
          </a:graphicData>
        </a:graphic>
      </p:graphicFrame>
      <p:graphicFrame>
        <p:nvGraphicFramePr>
          <p:cNvPr id="7" name="表 7">
            <a:extLst>
              <a:ext uri="{FF2B5EF4-FFF2-40B4-BE49-F238E27FC236}">
                <a16:creationId xmlns:a16="http://schemas.microsoft.com/office/drawing/2014/main" id="{F9ACBC6F-1A3A-4ABB-AFC5-FCB36B049868}"/>
              </a:ext>
            </a:extLst>
          </p:cNvPr>
          <p:cNvGraphicFramePr>
            <a:graphicFrameLocks noGrp="1"/>
          </p:cNvGraphicFramePr>
          <p:nvPr>
            <p:extLst>
              <p:ext uri="{D42A27DB-BD31-4B8C-83A1-F6EECF244321}">
                <p14:modId xmlns:p14="http://schemas.microsoft.com/office/powerpoint/2010/main" val="1377197206"/>
              </p:ext>
            </p:extLst>
          </p:nvPr>
        </p:nvGraphicFramePr>
        <p:xfrm>
          <a:off x="1734049" y="4782345"/>
          <a:ext cx="6608568" cy="741680"/>
        </p:xfrm>
        <a:graphic>
          <a:graphicData uri="http://schemas.openxmlformats.org/drawingml/2006/table">
            <a:tbl>
              <a:tblPr firstRow="1" bandRow="1">
                <a:tableStyleId>{72833802-FEF1-4C79-8D5D-14CF1EAF98D9}</a:tableStyleId>
              </a:tblPr>
              <a:tblGrid>
                <a:gridCol w="2202856">
                  <a:extLst>
                    <a:ext uri="{9D8B030D-6E8A-4147-A177-3AD203B41FA5}">
                      <a16:colId xmlns:a16="http://schemas.microsoft.com/office/drawing/2014/main" val="1201873878"/>
                    </a:ext>
                  </a:extLst>
                </a:gridCol>
                <a:gridCol w="2202856">
                  <a:extLst>
                    <a:ext uri="{9D8B030D-6E8A-4147-A177-3AD203B41FA5}">
                      <a16:colId xmlns:a16="http://schemas.microsoft.com/office/drawing/2014/main" val="4258757026"/>
                    </a:ext>
                  </a:extLst>
                </a:gridCol>
                <a:gridCol w="2202856">
                  <a:extLst>
                    <a:ext uri="{9D8B030D-6E8A-4147-A177-3AD203B41FA5}">
                      <a16:colId xmlns:a16="http://schemas.microsoft.com/office/drawing/2014/main" val="3720890469"/>
                    </a:ext>
                  </a:extLst>
                </a:gridCol>
              </a:tblGrid>
              <a:tr h="370840">
                <a:tc>
                  <a:txBody>
                    <a:bodyPr/>
                    <a:lstStyle/>
                    <a:p>
                      <a:pPr algn="ctr"/>
                      <a:r>
                        <a:rPr kumimoji="1" lang="en-US" altLang="ja-JP" dirty="0" err="1"/>
                        <a:t>libpng</a:t>
                      </a:r>
                      <a:endParaRPr kumimoji="1" lang="ja-JP" altLang="en-US" dirty="0"/>
                    </a:p>
                  </a:txBody>
                  <a:tcPr/>
                </a:tc>
                <a:tc>
                  <a:txBody>
                    <a:bodyPr/>
                    <a:lstStyle/>
                    <a:p>
                      <a:pPr algn="ctr"/>
                      <a:r>
                        <a:rPr kumimoji="1" lang="en-US" altLang="ja-JP" dirty="0" err="1"/>
                        <a:t>zlib</a:t>
                      </a:r>
                      <a:endParaRPr kumimoji="1" lang="ja-JP" altLang="en-US" dirty="0"/>
                    </a:p>
                  </a:txBody>
                  <a:tcPr/>
                </a:tc>
                <a:tc>
                  <a:txBody>
                    <a:bodyPr/>
                    <a:lstStyle/>
                    <a:p>
                      <a:pPr algn="ctr"/>
                      <a:r>
                        <a:rPr kumimoji="1" lang="en-US" altLang="ja-JP" dirty="0"/>
                        <a:t>curl</a:t>
                      </a:r>
                      <a:endParaRPr kumimoji="1" lang="ja-JP" altLang="en-US" dirty="0"/>
                    </a:p>
                  </a:txBody>
                  <a:tcPr/>
                </a:tc>
                <a:extLst>
                  <a:ext uri="{0D108BD9-81ED-4DB2-BD59-A6C34878D82A}">
                    <a16:rowId xmlns:a16="http://schemas.microsoft.com/office/drawing/2014/main" val="367038715"/>
                  </a:ext>
                </a:extLst>
              </a:tr>
              <a:tr h="370840">
                <a:tc>
                  <a:txBody>
                    <a:bodyPr/>
                    <a:lstStyle/>
                    <a:p>
                      <a:pPr algn="ctr"/>
                      <a:r>
                        <a:rPr kumimoji="1" lang="en-US" altLang="ja-JP" dirty="0"/>
                        <a:t>0.156</a:t>
                      </a:r>
                      <a:endParaRPr kumimoji="1" lang="ja-JP" altLang="en-US" dirty="0"/>
                    </a:p>
                  </a:txBody>
                  <a:tcPr/>
                </a:tc>
                <a:tc>
                  <a:txBody>
                    <a:bodyPr/>
                    <a:lstStyle/>
                    <a:p>
                      <a:pPr algn="ctr"/>
                      <a:r>
                        <a:rPr kumimoji="1" lang="en-US" altLang="ja-JP" dirty="0"/>
                        <a:t>0</a:t>
                      </a:r>
                      <a:endParaRPr kumimoji="1" lang="ja-JP" altLang="en-US" dirty="0"/>
                    </a:p>
                  </a:txBody>
                  <a:tcPr/>
                </a:tc>
                <a:tc>
                  <a:txBody>
                    <a:bodyPr/>
                    <a:lstStyle/>
                    <a:p>
                      <a:pPr algn="ctr"/>
                      <a:r>
                        <a:rPr kumimoji="1" lang="en-US" altLang="ja-JP" dirty="0"/>
                        <a:t>-0.373</a:t>
                      </a:r>
                      <a:endParaRPr kumimoji="1" lang="ja-JP" altLang="en-US" dirty="0"/>
                    </a:p>
                  </a:txBody>
                  <a:tcPr/>
                </a:tc>
                <a:extLst>
                  <a:ext uri="{0D108BD9-81ED-4DB2-BD59-A6C34878D82A}">
                    <a16:rowId xmlns:a16="http://schemas.microsoft.com/office/drawing/2014/main" val="1411515378"/>
                  </a:ext>
                </a:extLst>
              </a:tr>
            </a:tbl>
          </a:graphicData>
        </a:graphic>
      </p:graphicFrame>
    </p:spTree>
    <p:extLst>
      <p:ext uri="{BB962C8B-B14F-4D97-AF65-F5344CB8AC3E}">
        <p14:creationId xmlns:p14="http://schemas.microsoft.com/office/powerpoint/2010/main" val="272870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C4C0A-5D18-42F7-B4E4-2966588FE82F}"/>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9136594D-FC7D-405F-8AF7-481B0EB6FA0A}"/>
              </a:ext>
            </a:extLst>
          </p:cNvPr>
          <p:cNvSpPr>
            <a:spLocks noGrp="1"/>
          </p:cNvSpPr>
          <p:nvPr>
            <p:ph idx="1"/>
          </p:nvPr>
        </p:nvSpPr>
        <p:spPr/>
        <p:txBody>
          <a:bodyPr/>
          <a:lstStyle/>
          <a:p>
            <a:r>
              <a:rPr lang="ja-JP" altLang="en-US" sz="3200" dirty="0"/>
              <a:t>ファイル集合からソフトウェアが再利用しているライブラリのバージョンを検出し、脆弱性の検出と修正情報の出力を</a:t>
            </a:r>
            <a:br>
              <a:rPr lang="en-US" altLang="ja-JP" sz="3200" dirty="0"/>
            </a:br>
            <a:r>
              <a:rPr lang="ja-JP" altLang="en-US" sz="3200" dirty="0"/>
              <a:t>行うツールを実装</a:t>
            </a:r>
            <a:endParaRPr lang="en-US" altLang="ja-JP" sz="3200" dirty="0"/>
          </a:p>
          <a:p>
            <a:pPr lvl="1"/>
            <a:r>
              <a:rPr lang="ja-JP" altLang="en-US" dirty="0"/>
              <a:t>ソースファイル間の類似度を高速軽量に計算する手法を利用</a:t>
            </a:r>
            <a:endParaRPr lang="en-US" altLang="ja-JP" dirty="0"/>
          </a:p>
          <a:p>
            <a:pPr lvl="1"/>
            <a:r>
              <a:rPr kumimoji="1" lang="ja-JP" altLang="en-US" dirty="0"/>
              <a:t>高精度・高速に検出が可能なことを確認</a:t>
            </a:r>
            <a:endParaRPr kumimoji="1" lang="en-US" altLang="ja-JP" dirty="0"/>
          </a:p>
          <a:p>
            <a:pPr lvl="1"/>
            <a:r>
              <a:rPr kumimoji="1" lang="ja-JP" altLang="en-US" dirty="0"/>
              <a:t>ツールを用いて脆弱性が公開されてか</a:t>
            </a:r>
            <a:r>
              <a:rPr lang="ja-JP" altLang="en-US" dirty="0"/>
              <a:t>ら修正されるまでの</a:t>
            </a:r>
            <a:br>
              <a:rPr lang="en-US" altLang="ja-JP" dirty="0"/>
            </a:br>
            <a:r>
              <a:rPr lang="ja-JP" altLang="en-US" dirty="0"/>
              <a:t>期間を調査</a:t>
            </a:r>
            <a:endParaRPr lang="en-US" altLang="ja-JP" dirty="0"/>
          </a:p>
          <a:p>
            <a:pPr lvl="2"/>
            <a:r>
              <a:rPr kumimoji="1" lang="ja-JP" altLang="en-US" dirty="0"/>
              <a:t>深刻度との相関は見られず</a:t>
            </a:r>
          </a:p>
        </p:txBody>
      </p:sp>
      <p:sp>
        <p:nvSpPr>
          <p:cNvPr id="4" name="スライド番号プレースホルダー 3">
            <a:extLst>
              <a:ext uri="{FF2B5EF4-FFF2-40B4-BE49-F238E27FC236}">
                <a16:creationId xmlns:a16="http://schemas.microsoft.com/office/drawing/2014/main" id="{C197B361-0B42-4F05-A552-C7E1A1D7433D}"/>
              </a:ext>
            </a:extLst>
          </p:cNvPr>
          <p:cNvSpPr>
            <a:spLocks noGrp="1"/>
          </p:cNvSpPr>
          <p:nvPr>
            <p:ph type="sldNum" sz="quarter" idx="12"/>
          </p:nvPr>
        </p:nvSpPr>
        <p:spPr/>
        <p:txBody>
          <a:bodyPr/>
          <a:lstStyle/>
          <a:p>
            <a:fld id="{4B93331A-C3B4-4B62-9D89-4E138C7ECFE7}" type="slidenum">
              <a:rPr kumimoji="1" lang="ja-JP" altLang="en-US" smtClean="0"/>
              <a:t>22</a:t>
            </a:fld>
            <a:endParaRPr kumimoji="1" lang="ja-JP" altLang="en-US"/>
          </a:p>
        </p:txBody>
      </p:sp>
    </p:spTree>
    <p:extLst>
      <p:ext uri="{BB962C8B-B14F-4D97-AF65-F5344CB8AC3E}">
        <p14:creationId xmlns:p14="http://schemas.microsoft.com/office/powerpoint/2010/main" val="131101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E921A-CBA4-49CF-A921-8641ADDBB57B}"/>
              </a:ext>
            </a:extLst>
          </p:cNvPr>
          <p:cNvSpPr>
            <a:spLocks noGrp="1"/>
          </p:cNvSpPr>
          <p:nvPr>
            <p:ph type="title"/>
          </p:nvPr>
        </p:nvSpPr>
        <p:spPr/>
        <p:txBody>
          <a:bodyPr/>
          <a:lstStyle/>
          <a:p>
            <a:r>
              <a:rPr kumimoji="1" lang="ja-JP" altLang="en-US" dirty="0"/>
              <a:t>脆弱性情報データベース</a:t>
            </a:r>
          </a:p>
        </p:txBody>
      </p:sp>
      <p:sp>
        <p:nvSpPr>
          <p:cNvPr id="3" name="コンテンツ プレースホルダー 2">
            <a:extLst>
              <a:ext uri="{FF2B5EF4-FFF2-40B4-BE49-F238E27FC236}">
                <a16:creationId xmlns:a16="http://schemas.microsoft.com/office/drawing/2014/main" id="{F77F4F22-CE72-46D1-974E-DC3DC3694D00}"/>
              </a:ext>
            </a:extLst>
          </p:cNvPr>
          <p:cNvSpPr>
            <a:spLocks noGrp="1"/>
          </p:cNvSpPr>
          <p:nvPr>
            <p:ph idx="1"/>
          </p:nvPr>
        </p:nvSpPr>
        <p:spPr/>
        <p:txBody>
          <a:bodyPr/>
          <a:lstStyle/>
          <a:p>
            <a:r>
              <a:rPr kumimoji="1" lang="en-US" altLang="ja-JP" dirty="0"/>
              <a:t>CVE</a:t>
            </a:r>
            <a:r>
              <a:rPr lang="ja-JP" altLang="en-US" dirty="0"/>
              <a:t>（共通脆弱性識別子）</a:t>
            </a:r>
            <a:endParaRPr lang="en-US" altLang="ja-JP" dirty="0"/>
          </a:p>
          <a:p>
            <a:pPr lvl="1"/>
            <a:r>
              <a:rPr lang="ja-JP" altLang="en-US" dirty="0"/>
              <a:t>脆弱性を一意に識別するための識別番号</a:t>
            </a:r>
            <a:endParaRPr lang="en-US" altLang="ja-JP" dirty="0"/>
          </a:p>
          <a:p>
            <a:r>
              <a:rPr kumimoji="1" lang="en-US" altLang="ja-JP" dirty="0"/>
              <a:t>CVE-Search</a:t>
            </a:r>
          </a:p>
          <a:p>
            <a:pPr lvl="1"/>
            <a:r>
              <a:rPr kumimoji="1" lang="en-US" altLang="ja-JP" dirty="0"/>
              <a:t>CVE</a:t>
            </a:r>
            <a:r>
              <a:rPr kumimoji="1" lang="ja-JP" altLang="en-US" dirty="0"/>
              <a:t>やその詳細情報、深刻度などの関連情報を</a:t>
            </a:r>
            <a:r>
              <a:rPr kumimoji="1" lang="en-US" altLang="ja-JP" dirty="0"/>
              <a:t>DB</a:t>
            </a:r>
            <a:r>
              <a:rPr kumimoji="1" lang="ja-JP" altLang="en-US" dirty="0"/>
              <a:t>に格納し、</a:t>
            </a:r>
            <a:br>
              <a:rPr kumimoji="1" lang="en-US" altLang="ja-JP" dirty="0"/>
            </a:br>
            <a:r>
              <a:rPr kumimoji="1" lang="ja-JP" altLang="en-US" dirty="0"/>
              <a:t>検索できるようにしたツール</a:t>
            </a:r>
          </a:p>
          <a:p>
            <a:pPr lvl="1"/>
            <a:endParaRPr lang="en-US" altLang="ja-JP" dirty="0"/>
          </a:p>
        </p:txBody>
      </p:sp>
      <p:sp>
        <p:nvSpPr>
          <p:cNvPr id="4" name="スライド番号プレースホルダー 3">
            <a:extLst>
              <a:ext uri="{FF2B5EF4-FFF2-40B4-BE49-F238E27FC236}">
                <a16:creationId xmlns:a16="http://schemas.microsoft.com/office/drawing/2014/main" id="{152403BC-2F71-4B36-BC8C-9CA10F42F52B}"/>
              </a:ext>
            </a:extLst>
          </p:cNvPr>
          <p:cNvSpPr>
            <a:spLocks noGrp="1"/>
          </p:cNvSpPr>
          <p:nvPr>
            <p:ph type="sldNum" sz="quarter" idx="12"/>
          </p:nvPr>
        </p:nvSpPr>
        <p:spPr/>
        <p:txBody>
          <a:bodyPr/>
          <a:lstStyle/>
          <a:p>
            <a:fld id="{4B93331A-C3B4-4B62-9D89-4E138C7ECFE7}"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46B327BE-7003-4769-8052-AADA9876DF0B}"/>
              </a:ext>
            </a:extLst>
          </p:cNvPr>
          <p:cNvSpPr txBox="1"/>
          <p:nvPr/>
        </p:nvSpPr>
        <p:spPr>
          <a:xfrm>
            <a:off x="3230358" y="2962126"/>
            <a:ext cx="3170442" cy="276999"/>
          </a:xfrm>
          <a:prstGeom prst="rect">
            <a:avLst/>
          </a:prstGeom>
          <a:noFill/>
        </p:spPr>
        <p:txBody>
          <a:bodyPr wrap="square" rtlCol="0">
            <a:spAutoFit/>
          </a:bodyPr>
          <a:lstStyle/>
          <a:p>
            <a:r>
              <a:rPr lang="en-US" altLang="ja-JP" sz="1200" dirty="0"/>
              <a:t> </a:t>
            </a:r>
            <a:r>
              <a:rPr lang="en-US" altLang="ja-JP" sz="1200" dirty="0">
                <a:hlinkClick r:id="rId2"/>
              </a:rPr>
              <a:t>https://github.com/cve-search/cve-search</a:t>
            </a:r>
            <a:r>
              <a:rPr lang="en-US" altLang="ja-JP" sz="1200" dirty="0"/>
              <a:t>  </a:t>
            </a:r>
          </a:p>
        </p:txBody>
      </p:sp>
    </p:spTree>
    <p:extLst>
      <p:ext uri="{BB962C8B-B14F-4D97-AF65-F5344CB8AC3E}">
        <p14:creationId xmlns:p14="http://schemas.microsoft.com/office/powerpoint/2010/main" val="61999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EBCB97-C6D6-4DFE-8F7F-6A8C40B7BBAA}"/>
              </a:ext>
            </a:extLst>
          </p:cNvPr>
          <p:cNvSpPr>
            <a:spLocks noGrp="1"/>
          </p:cNvSpPr>
          <p:nvPr>
            <p:ph type="title"/>
          </p:nvPr>
        </p:nvSpPr>
        <p:spPr/>
        <p:txBody>
          <a:bodyPr/>
          <a:lstStyle/>
          <a:p>
            <a:r>
              <a:rPr kumimoji="1" lang="ja-JP" altLang="en-US" dirty="0"/>
              <a:t>脆弱性検知ツールの例</a:t>
            </a:r>
          </a:p>
        </p:txBody>
      </p:sp>
      <p:sp>
        <p:nvSpPr>
          <p:cNvPr id="3" name="コンテンツ プレースホルダー 2">
            <a:extLst>
              <a:ext uri="{FF2B5EF4-FFF2-40B4-BE49-F238E27FC236}">
                <a16:creationId xmlns:a16="http://schemas.microsoft.com/office/drawing/2014/main" id="{9704B47C-73B4-4D13-8B57-CD3B2284F9F0}"/>
              </a:ext>
            </a:extLst>
          </p:cNvPr>
          <p:cNvSpPr>
            <a:spLocks noGrp="1"/>
          </p:cNvSpPr>
          <p:nvPr>
            <p:ph idx="1"/>
          </p:nvPr>
        </p:nvSpPr>
        <p:spPr/>
        <p:txBody>
          <a:bodyPr/>
          <a:lstStyle/>
          <a:p>
            <a:r>
              <a:rPr kumimoji="1" lang="en-US" altLang="ja-JP" dirty="0" err="1"/>
              <a:t>Dependabot</a:t>
            </a:r>
            <a:endParaRPr kumimoji="1" lang="en-US" altLang="ja-JP" dirty="0"/>
          </a:p>
          <a:p>
            <a:pPr lvl="1"/>
            <a:r>
              <a:rPr lang="ja-JP" altLang="en-US" dirty="0"/>
              <a:t>パッケージマネージャなどの管理用ファイルからライブラリのバージョンを取得し、脆弱性情報を通知</a:t>
            </a:r>
            <a:endParaRPr lang="en-US" altLang="ja-JP" dirty="0"/>
          </a:p>
          <a:p>
            <a:pPr lvl="1"/>
            <a:r>
              <a:rPr lang="ja-JP" altLang="en-US" dirty="0"/>
              <a:t>（再利用元のバージョンが</a:t>
            </a:r>
            <a:br>
              <a:rPr lang="en-US" altLang="ja-JP" dirty="0"/>
            </a:br>
            <a:r>
              <a:rPr lang="ja-JP" altLang="en-US" dirty="0"/>
              <a:t>記録されている）</a:t>
            </a:r>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F643E5AA-43DB-4027-8C92-844BAAA7DF81}"/>
              </a:ext>
            </a:extLst>
          </p:cNvPr>
          <p:cNvSpPr>
            <a:spLocks noGrp="1"/>
          </p:cNvSpPr>
          <p:nvPr>
            <p:ph type="sldNum" sz="quarter" idx="12"/>
          </p:nvPr>
        </p:nvSpPr>
        <p:spPr/>
        <p:txBody>
          <a:bodyPr/>
          <a:lstStyle/>
          <a:p>
            <a:fld id="{4B93331A-C3B4-4B62-9D89-4E138C7ECFE7}" type="slidenum">
              <a:rPr kumimoji="1" lang="ja-JP" altLang="en-US" smtClean="0"/>
              <a:t>4</a:t>
            </a:fld>
            <a:endParaRPr kumimoji="1" lang="ja-JP" altLang="en-US"/>
          </a:p>
        </p:txBody>
      </p:sp>
      <p:pic>
        <p:nvPicPr>
          <p:cNvPr id="6" name="図 5">
            <a:extLst>
              <a:ext uri="{FF2B5EF4-FFF2-40B4-BE49-F238E27FC236}">
                <a16:creationId xmlns:a16="http://schemas.microsoft.com/office/drawing/2014/main" id="{ECD1AFB3-E49A-43FB-AAEF-636D1FA372A8}"/>
              </a:ext>
            </a:extLst>
          </p:cNvPr>
          <p:cNvPicPr>
            <a:picLocks noChangeAspect="1"/>
          </p:cNvPicPr>
          <p:nvPr/>
        </p:nvPicPr>
        <p:blipFill>
          <a:blip r:embed="rId2"/>
          <a:stretch>
            <a:fillRect/>
          </a:stretch>
        </p:blipFill>
        <p:spPr>
          <a:xfrm>
            <a:off x="5485610" y="3281525"/>
            <a:ext cx="6081974" cy="3171663"/>
          </a:xfrm>
          <a:prstGeom prst="rect">
            <a:avLst/>
          </a:prstGeom>
          <a:ln>
            <a:solidFill>
              <a:schemeClr val="accent1"/>
            </a:solidFill>
          </a:ln>
        </p:spPr>
      </p:pic>
    </p:spTree>
    <p:extLst>
      <p:ext uri="{BB962C8B-B14F-4D97-AF65-F5344CB8AC3E}">
        <p14:creationId xmlns:p14="http://schemas.microsoft.com/office/powerpoint/2010/main" val="2115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C8CB1-7C61-4848-B0C1-79BC30EE0C97}"/>
              </a:ext>
            </a:extLst>
          </p:cNvPr>
          <p:cNvSpPr>
            <a:spLocks noGrp="1"/>
          </p:cNvSpPr>
          <p:nvPr>
            <p:ph type="title"/>
          </p:nvPr>
        </p:nvSpPr>
        <p:spPr/>
        <p:txBody>
          <a:bodyPr/>
          <a:lstStyle/>
          <a:p>
            <a:r>
              <a:rPr lang="ja-JP" altLang="en-US" dirty="0"/>
              <a:t>ソフトウェアの部分的な再利用</a:t>
            </a:r>
            <a:endParaRPr kumimoji="1" lang="ja-JP" altLang="en-US" dirty="0"/>
          </a:p>
        </p:txBody>
      </p:sp>
      <p:sp>
        <p:nvSpPr>
          <p:cNvPr id="3" name="コンテンツ プレースホルダー 2">
            <a:extLst>
              <a:ext uri="{FF2B5EF4-FFF2-40B4-BE49-F238E27FC236}">
                <a16:creationId xmlns:a16="http://schemas.microsoft.com/office/drawing/2014/main" id="{09C4285A-704C-4007-B2B1-4CBC93C8345D}"/>
              </a:ext>
            </a:extLst>
          </p:cNvPr>
          <p:cNvSpPr>
            <a:spLocks noGrp="1"/>
          </p:cNvSpPr>
          <p:nvPr>
            <p:ph idx="1"/>
          </p:nvPr>
        </p:nvSpPr>
        <p:spPr/>
        <p:txBody>
          <a:bodyPr/>
          <a:lstStyle/>
          <a:p>
            <a:r>
              <a:rPr lang="ja-JP" altLang="en-US" sz="3200" dirty="0"/>
              <a:t>ソフトウェアの一部分を</a:t>
            </a:r>
            <a:r>
              <a:rPr lang="en-US" altLang="ja-JP" sz="3200" dirty="0"/>
              <a:t>OSS</a:t>
            </a:r>
            <a:r>
              <a:rPr lang="ja-JP" altLang="en-US" sz="3200" dirty="0"/>
              <a:t>のライブラリを再利用して開発</a:t>
            </a:r>
          </a:p>
          <a:p>
            <a:pPr lvl="1"/>
            <a:r>
              <a:rPr lang="en-US" altLang="ja-JP" dirty="0"/>
              <a:t>e.g. Android</a:t>
            </a:r>
            <a:r>
              <a:rPr lang="ja-JP" altLang="en-US" dirty="0"/>
              <a:t>はさまざまなライブラリを</a:t>
            </a:r>
            <a:r>
              <a:rPr lang="ja-JP" altLang="en-US" dirty="0">
                <a:solidFill>
                  <a:schemeClr val="accent6"/>
                </a:solidFill>
              </a:rPr>
              <a:t>ソースコードごと再利用・編集</a:t>
            </a:r>
          </a:p>
          <a:p>
            <a:pPr lvl="1"/>
            <a:endParaRPr kumimoji="1" lang="ja-JP" altLang="en-US" dirty="0"/>
          </a:p>
        </p:txBody>
      </p:sp>
      <p:sp>
        <p:nvSpPr>
          <p:cNvPr id="4" name="スライド番号プレースホルダー 3">
            <a:extLst>
              <a:ext uri="{FF2B5EF4-FFF2-40B4-BE49-F238E27FC236}">
                <a16:creationId xmlns:a16="http://schemas.microsoft.com/office/drawing/2014/main" id="{5EC8ABE7-BC65-4AAC-AEC3-30B69E956184}"/>
              </a:ext>
            </a:extLst>
          </p:cNvPr>
          <p:cNvSpPr>
            <a:spLocks noGrp="1"/>
          </p:cNvSpPr>
          <p:nvPr>
            <p:ph type="sldNum" sz="quarter" idx="12"/>
          </p:nvPr>
        </p:nvSpPr>
        <p:spPr/>
        <p:txBody>
          <a:bodyPr/>
          <a:lstStyle/>
          <a:p>
            <a:fld id="{4B93331A-C3B4-4B62-9D89-4E138C7ECFE7}" type="slidenum">
              <a:rPr kumimoji="1" lang="ja-JP" altLang="en-US" smtClean="0"/>
              <a:t>5</a:t>
            </a:fld>
            <a:endParaRPr kumimoji="1" lang="ja-JP" altLang="en-US"/>
          </a:p>
        </p:txBody>
      </p:sp>
      <p:pic>
        <p:nvPicPr>
          <p:cNvPr id="5" name="Android1.png" descr="Android1.png">
            <a:extLst>
              <a:ext uri="{FF2B5EF4-FFF2-40B4-BE49-F238E27FC236}">
                <a16:creationId xmlns:a16="http://schemas.microsoft.com/office/drawing/2014/main" id="{07B3E53B-4046-4216-B400-9BF830A173B3}"/>
              </a:ext>
            </a:extLst>
          </p:cNvPr>
          <p:cNvPicPr>
            <a:picLocks noChangeAspect="1"/>
          </p:cNvPicPr>
          <p:nvPr/>
        </p:nvPicPr>
        <p:blipFill>
          <a:blip r:embed="rId2"/>
          <a:stretch>
            <a:fillRect/>
          </a:stretch>
        </p:blipFill>
        <p:spPr>
          <a:xfrm>
            <a:off x="394203" y="3116748"/>
            <a:ext cx="2004907" cy="2667078"/>
          </a:xfrm>
          <a:prstGeom prst="rect">
            <a:avLst/>
          </a:prstGeom>
          <a:ln w="12700">
            <a:miter lim="400000"/>
          </a:ln>
        </p:spPr>
      </p:pic>
      <p:sp>
        <p:nvSpPr>
          <p:cNvPr id="6" name="I have ……">
            <a:extLst>
              <a:ext uri="{FF2B5EF4-FFF2-40B4-BE49-F238E27FC236}">
                <a16:creationId xmlns:a16="http://schemas.microsoft.com/office/drawing/2014/main" id="{B5E85D90-1791-40EE-A1BE-9443B2EA854F}"/>
              </a:ext>
            </a:extLst>
          </p:cNvPr>
          <p:cNvSpPr/>
          <p:nvPr/>
        </p:nvSpPr>
        <p:spPr>
          <a:xfrm>
            <a:off x="2782001" y="3138214"/>
            <a:ext cx="2424314" cy="2667078"/>
          </a:xfrm>
          <a:custGeom>
            <a:avLst/>
            <a:gdLst/>
            <a:ahLst/>
            <a:cxnLst>
              <a:cxn ang="0">
                <a:pos x="wd2" y="hd2"/>
              </a:cxn>
              <a:cxn ang="5400000">
                <a:pos x="wd2" y="hd2"/>
              </a:cxn>
              <a:cxn ang="10800000">
                <a:pos x="wd2" y="hd2"/>
              </a:cxn>
              <a:cxn ang="16200000">
                <a:pos x="wd2" y="hd2"/>
              </a:cxn>
            </a:cxnLst>
            <a:rect l="0" t="0" r="r" b="b"/>
            <a:pathLst>
              <a:path w="21600" h="21600" extrusionOk="0">
                <a:moveTo>
                  <a:pt x="2622" y="0"/>
                </a:moveTo>
                <a:cubicBezTo>
                  <a:pt x="2333" y="0"/>
                  <a:pt x="2098" y="366"/>
                  <a:pt x="2098" y="817"/>
                </a:cubicBezTo>
                <a:lnTo>
                  <a:pt x="2098" y="6538"/>
                </a:lnTo>
                <a:lnTo>
                  <a:pt x="0" y="8171"/>
                </a:lnTo>
                <a:lnTo>
                  <a:pt x="2098" y="9805"/>
                </a:lnTo>
                <a:lnTo>
                  <a:pt x="2098" y="20783"/>
                </a:lnTo>
                <a:cubicBezTo>
                  <a:pt x="2098" y="21234"/>
                  <a:pt x="2333" y="21600"/>
                  <a:pt x="2622" y="21600"/>
                </a:cubicBezTo>
                <a:lnTo>
                  <a:pt x="21074" y="21600"/>
                </a:lnTo>
                <a:cubicBezTo>
                  <a:pt x="21364" y="21600"/>
                  <a:pt x="21600" y="21234"/>
                  <a:pt x="21600" y="20783"/>
                </a:cubicBezTo>
                <a:lnTo>
                  <a:pt x="21600" y="817"/>
                </a:lnTo>
                <a:cubicBezTo>
                  <a:pt x="21600" y="366"/>
                  <a:pt x="21364" y="0"/>
                  <a:pt x="21074" y="0"/>
                </a:cubicBezTo>
                <a:lnTo>
                  <a:pt x="2622" y="0"/>
                </a:lnTo>
                <a:close/>
              </a:path>
            </a:pathLst>
          </a:custGeom>
          <a:ln/>
          <a:extLst>
            <a:ext uri="{C572A759-6A51-4108-AA02-DFA0A04FC94B}">
              <ma14:wrappingTextBoxFlag xmlns="" xmlns:ma14="http://schemas.microsoft.com/office/mac/drawingml/2011/main" val="1"/>
            </a:ext>
          </a:extLst>
        </p:spPr>
        <p:style>
          <a:lnRef idx="0">
            <a:schemeClr val="accent2"/>
          </a:lnRef>
          <a:fillRef idx="3">
            <a:schemeClr val="accent2"/>
          </a:fillRef>
          <a:effectRef idx="3">
            <a:schemeClr val="accent2"/>
          </a:effectRef>
          <a:fontRef idx="minor">
            <a:schemeClr val="lt1"/>
          </a:fontRef>
        </p:style>
        <p:txBody>
          <a:bodyPr lIns="45719" rIns="45719"/>
          <a:lstStyle/>
          <a:p>
            <a:pPr>
              <a:defRPr sz="800">
                <a:solidFill>
                  <a:srgbClr val="535353"/>
                </a:solidFill>
              </a:defRPr>
            </a:pPr>
            <a:endParaRPr sz="800" dirty="0">
              <a:solidFill>
                <a:schemeClr val="bg1"/>
              </a:solidFill>
            </a:endParaRPr>
          </a:p>
          <a:p>
            <a:pPr marL="1104900" lvl="6" indent="-342900">
              <a:buSzPct val="100000"/>
              <a:buFont typeface="Arial" panose="020B0604020202020204" pitchFamily="34" charset="0"/>
              <a:buChar char="•"/>
              <a:defRPr sz="2500">
                <a:solidFill>
                  <a:schemeClr val="accent3">
                    <a:lumOff val="44000"/>
                  </a:schemeClr>
                </a:solidFill>
              </a:defRPr>
            </a:pPr>
            <a:r>
              <a:rPr sz="2500" dirty="0" err="1">
                <a:solidFill>
                  <a:schemeClr val="bg1"/>
                </a:solidFill>
              </a:rPr>
              <a:t>libpng</a:t>
            </a:r>
            <a:endParaRPr sz="2500" dirty="0">
              <a:solidFill>
                <a:schemeClr val="bg1"/>
              </a:solidFill>
            </a:endParaRPr>
          </a:p>
          <a:p>
            <a:pPr marL="1104900" lvl="2" indent="-342900">
              <a:buSzPct val="100000"/>
              <a:buFont typeface="Arial" panose="020B0604020202020204" pitchFamily="34" charset="0"/>
              <a:buChar char="•"/>
              <a:defRPr sz="2500">
                <a:solidFill>
                  <a:schemeClr val="accent3">
                    <a:lumOff val="44000"/>
                  </a:schemeClr>
                </a:solidFill>
              </a:defRPr>
            </a:pPr>
            <a:r>
              <a:rPr sz="2500" dirty="0" err="1">
                <a:solidFill>
                  <a:schemeClr val="bg1"/>
                </a:solidFill>
              </a:rPr>
              <a:t>libogg</a:t>
            </a:r>
            <a:endParaRPr sz="2500" dirty="0">
              <a:solidFill>
                <a:schemeClr val="bg1"/>
              </a:solidFill>
            </a:endParaRPr>
          </a:p>
          <a:p>
            <a:pPr marL="1104900" lvl="2" indent="-342900">
              <a:buSzPct val="100000"/>
              <a:buFont typeface="Arial" panose="020B0604020202020204" pitchFamily="34" charset="0"/>
              <a:buChar char="•"/>
              <a:defRPr sz="2500">
                <a:solidFill>
                  <a:schemeClr val="accent3">
                    <a:lumOff val="44000"/>
                  </a:schemeClr>
                </a:solidFill>
              </a:defRPr>
            </a:pPr>
            <a:r>
              <a:rPr lang="en" sz="2500" dirty="0">
                <a:solidFill>
                  <a:schemeClr val="bg1"/>
                </a:solidFill>
              </a:rPr>
              <a:t>expat</a:t>
            </a:r>
          </a:p>
          <a:p>
            <a:pPr marL="1104900" lvl="2" indent="-342900">
              <a:buSzPct val="100000"/>
              <a:buFont typeface="Arial" panose="020B0604020202020204" pitchFamily="34" charset="0"/>
              <a:buChar char="•"/>
              <a:defRPr sz="2500">
                <a:solidFill>
                  <a:schemeClr val="accent3">
                    <a:lumOff val="44000"/>
                  </a:schemeClr>
                </a:solidFill>
              </a:defRPr>
            </a:pPr>
            <a:r>
              <a:rPr lang="en" sz="2500" dirty="0">
                <a:solidFill>
                  <a:schemeClr val="bg1"/>
                </a:solidFill>
              </a:rPr>
              <a:t>stlport</a:t>
            </a:r>
          </a:p>
          <a:p>
            <a:pPr marL="1104900" lvl="2" indent="-342900">
              <a:buSzPct val="100000"/>
              <a:buFont typeface="Arial" panose="020B0604020202020204" pitchFamily="34" charset="0"/>
              <a:buChar char="•"/>
              <a:defRPr sz="2500">
                <a:solidFill>
                  <a:schemeClr val="accent3">
                    <a:lumOff val="44000"/>
                  </a:schemeClr>
                </a:solidFill>
              </a:defRPr>
            </a:pPr>
            <a:r>
              <a:rPr sz="2500" dirty="0" err="1">
                <a:solidFill>
                  <a:schemeClr val="bg1"/>
                </a:solidFill>
              </a:rPr>
              <a:t>zlib</a:t>
            </a:r>
            <a:endParaRPr sz="2500" dirty="0">
              <a:solidFill>
                <a:schemeClr val="bg1"/>
              </a:solidFill>
            </a:endParaRPr>
          </a:p>
          <a:p>
            <a:pPr lvl="1">
              <a:defRPr sz="2500">
                <a:solidFill>
                  <a:schemeClr val="accent3">
                    <a:lumOff val="44000"/>
                  </a:schemeClr>
                </a:solidFill>
              </a:defRPr>
            </a:pPr>
            <a:r>
              <a:rPr lang="en-US" altLang="ja-JP" sz="2500" dirty="0">
                <a:solidFill>
                  <a:schemeClr val="bg1"/>
                </a:solidFill>
              </a:rPr>
              <a:t>	</a:t>
            </a:r>
            <a:r>
              <a:rPr sz="2500" dirty="0">
                <a:solidFill>
                  <a:schemeClr val="bg1"/>
                </a:solidFill>
              </a:rPr>
              <a:t>…etc.</a:t>
            </a:r>
          </a:p>
        </p:txBody>
      </p:sp>
      <p:sp>
        <p:nvSpPr>
          <p:cNvPr id="7" name="ライブラリの再利用は一般的">
            <a:extLst>
              <a:ext uri="{FF2B5EF4-FFF2-40B4-BE49-F238E27FC236}">
                <a16:creationId xmlns:a16="http://schemas.microsoft.com/office/drawing/2014/main" id="{B2F5D93C-53F4-4537-A6EA-968770CD1E78}"/>
              </a:ext>
            </a:extLst>
          </p:cNvPr>
          <p:cNvSpPr txBox="1"/>
          <p:nvPr/>
        </p:nvSpPr>
        <p:spPr>
          <a:xfrm>
            <a:off x="5754533" y="2858438"/>
            <a:ext cx="5279648" cy="7078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rPr lang="ja-JP" altLang="en-US" sz="2000" dirty="0"/>
              <a:t>開発者は再利用したソースコードをしばしば編集</a:t>
            </a:r>
            <a:endParaRPr lang="en-US" altLang="ja-JP" sz="2000" dirty="0"/>
          </a:p>
          <a:p>
            <a:r>
              <a:rPr lang="en-US" sz="2000" b="1" u="sng" dirty="0" err="1"/>
              <a:t>完全一致だけでは再利用元の特定は困難</a:t>
            </a:r>
            <a:endParaRPr sz="2000" b="1" u="sng" dirty="0"/>
          </a:p>
        </p:txBody>
      </p:sp>
      <p:pic>
        <p:nvPicPr>
          <p:cNvPr id="12" name="図 11">
            <a:extLst>
              <a:ext uri="{FF2B5EF4-FFF2-40B4-BE49-F238E27FC236}">
                <a16:creationId xmlns:a16="http://schemas.microsoft.com/office/drawing/2014/main" id="{4DB8A528-8DA4-4FEB-BF49-B3ECB80D9F83}"/>
              </a:ext>
            </a:extLst>
          </p:cNvPr>
          <p:cNvPicPr>
            <a:picLocks noChangeAspect="1"/>
          </p:cNvPicPr>
          <p:nvPr/>
        </p:nvPicPr>
        <p:blipFill>
          <a:blip r:embed="rId3"/>
          <a:stretch>
            <a:fillRect/>
          </a:stretch>
        </p:blipFill>
        <p:spPr>
          <a:xfrm>
            <a:off x="5513358" y="3550367"/>
            <a:ext cx="6054226" cy="2667078"/>
          </a:xfrm>
          <a:prstGeom prst="rect">
            <a:avLst/>
          </a:prstGeom>
          <a:ln>
            <a:solidFill>
              <a:schemeClr val="accent1"/>
            </a:solidFill>
          </a:ln>
        </p:spPr>
      </p:pic>
    </p:spTree>
    <p:extLst>
      <p:ext uri="{BB962C8B-B14F-4D97-AF65-F5344CB8AC3E}">
        <p14:creationId xmlns:p14="http://schemas.microsoft.com/office/powerpoint/2010/main" val="215235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53BA7-510D-4947-AD71-85B8E1309470}"/>
              </a:ext>
            </a:extLst>
          </p:cNvPr>
          <p:cNvSpPr>
            <a:spLocks noGrp="1"/>
          </p:cNvSpPr>
          <p:nvPr>
            <p:ph type="title"/>
          </p:nvPr>
        </p:nvSpPr>
        <p:spPr/>
        <p:txBody>
          <a:bodyPr/>
          <a:lstStyle/>
          <a:p>
            <a:r>
              <a:rPr kumimoji="1" lang="ja-JP" altLang="en-US" dirty="0"/>
              <a:t>再利用されたコードに対する脆弱性検知</a:t>
            </a:r>
          </a:p>
        </p:txBody>
      </p:sp>
      <p:sp>
        <p:nvSpPr>
          <p:cNvPr id="3" name="コンテンツ プレースホルダー 2">
            <a:extLst>
              <a:ext uri="{FF2B5EF4-FFF2-40B4-BE49-F238E27FC236}">
                <a16:creationId xmlns:a16="http://schemas.microsoft.com/office/drawing/2014/main" id="{06F38673-CC49-4CAE-95E4-FDA6658B546A}"/>
              </a:ext>
            </a:extLst>
          </p:cNvPr>
          <p:cNvSpPr>
            <a:spLocks noGrp="1"/>
          </p:cNvSpPr>
          <p:nvPr>
            <p:ph idx="1"/>
          </p:nvPr>
        </p:nvSpPr>
        <p:spPr/>
        <p:txBody>
          <a:bodyPr/>
          <a:lstStyle/>
          <a:p>
            <a:r>
              <a:rPr kumimoji="1" lang="ja-JP" altLang="en-US" dirty="0"/>
              <a:t>既存の脆弱性検知ツールが使えない状況</a:t>
            </a:r>
            <a:endParaRPr kumimoji="1" lang="en-US" altLang="ja-JP" dirty="0"/>
          </a:p>
          <a:p>
            <a:pPr lvl="1"/>
            <a:r>
              <a:rPr kumimoji="1" lang="ja-JP" altLang="en-US" dirty="0"/>
              <a:t>パッケージマネージャを使っていない</a:t>
            </a:r>
            <a:endParaRPr kumimoji="1" lang="en-US" altLang="ja-JP" dirty="0"/>
          </a:p>
          <a:p>
            <a:pPr lvl="1"/>
            <a:r>
              <a:rPr kumimoji="1" lang="ja-JP" altLang="en-US" dirty="0"/>
              <a:t>コピーしたソースのバージョンが記載されたドキュメントがない</a:t>
            </a:r>
            <a:r>
              <a:rPr lang="en-US" altLang="ja-JP" sz="1800" dirty="0"/>
              <a:t>[Xia2013]</a:t>
            </a:r>
            <a:endParaRPr kumimoji="1" lang="en-US" altLang="ja-JP" sz="1800" dirty="0"/>
          </a:p>
          <a:p>
            <a:r>
              <a:rPr kumimoji="1" lang="ja-JP" altLang="en-US" dirty="0"/>
              <a:t>「バージョンさえわかれば検索できる」</a:t>
            </a:r>
            <a:endParaRPr kumimoji="1" lang="en-US" altLang="ja-JP" dirty="0"/>
          </a:p>
          <a:p>
            <a:pPr lvl="1"/>
            <a:r>
              <a:rPr lang="ja-JP" altLang="en-US" dirty="0"/>
              <a:t>コピーされたファイルがライブラリのどのバージョンかを検出する</a:t>
            </a:r>
            <a:endParaRPr lang="en-US" altLang="ja-JP" dirty="0"/>
          </a:p>
          <a:p>
            <a:pPr lvl="1"/>
            <a:r>
              <a:rPr kumimoji="1" lang="ja-JP" altLang="en-US" dirty="0"/>
              <a:t>再利用されたソースコードはしばしば編集される</a:t>
            </a:r>
            <a:br>
              <a:rPr kumimoji="1" lang="en-US" altLang="ja-JP" dirty="0"/>
            </a:br>
            <a:r>
              <a:rPr kumimoji="1" lang="en-US" altLang="ja-JP" dirty="0">
                <a:sym typeface="Wingdings" panose="05000000000000000000" pitchFamily="2" charset="2"/>
              </a:rPr>
              <a:t></a:t>
            </a:r>
            <a:r>
              <a:rPr kumimoji="1" lang="ja-JP" altLang="en-US" dirty="0">
                <a:sym typeface="Wingdings" panose="05000000000000000000" pitchFamily="2" charset="2"/>
              </a:rPr>
              <a:t>完全一致だけでは再利用元の特定が困難</a:t>
            </a:r>
            <a:endParaRPr kumimoji="1" lang="en-US" altLang="ja-JP" dirty="0">
              <a:sym typeface="Wingdings" panose="05000000000000000000" pitchFamily="2" charset="2"/>
            </a:endParaRPr>
          </a:p>
          <a:p>
            <a:pPr lvl="1"/>
            <a:r>
              <a:rPr lang="ja-JP" altLang="en-US" dirty="0"/>
              <a:t>類似度計算が必要（厳密に計算すると時間がかかる）</a:t>
            </a:r>
            <a:endParaRPr lang="en-US" altLang="ja-JP" dirty="0"/>
          </a:p>
        </p:txBody>
      </p:sp>
      <p:sp>
        <p:nvSpPr>
          <p:cNvPr id="4" name="スライド番号プレースホルダー 3">
            <a:extLst>
              <a:ext uri="{FF2B5EF4-FFF2-40B4-BE49-F238E27FC236}">
                <a16:creationId xmlns:a16="http://schemas.microsoft.com/office/drawing/2014/main" id="{DDE60AE1-93DB-4091-AA18-079989103E4F}"/>
              </a:ext>
            </a:extLst>
          </p:cNvPr>
          <p:cNvSpPr>
            <a:spLocks noGrp="1"/>
          </p:cNvSpPr>
          <p:nvPr>
            <p:ph type="sldNum" sz="quarter" idx="12"/>
          </p:nvPr>
        </p:nvSpPr>
        <p:spPr/>
        <p:txBody>
          <a:bodyPr/>
          <a:lstStyle/>
          <a:p>
            <a:fld id="{4B93331A-C3B4-4B62-9D89-4E138C7ECFE7}" type="slidenum">
              <a:rPr kumimoji="1" lang="ja-JP" altLang="en-US" smtClean="0"/>
              <a:t>6</a:t>
            </a:fld>
            <a:endParaRPr kumimoji="1" lang="ja-JP" altLang="en-US"/>
          </a:p>
        </p:txBody>
      </p:sp>
      <p:sp>
        <p:nvSpPr>
          <p:cNvPr id="7" name="テキスト ボックス 6">
            <a:extLst>
              <a:ext uri="{FF2B5EF4-FFF2-40B4-BE49-F238E27FC236}">
                <a16:creationId xmlns:a16="http://schemas.microsoft.com/office/drawing/2014/main" id="{10E037B5-05D7-4154-9116-E5EC9F9F2FDC}"/>
              </a:ext>
            </a:extLst>
          </p:cNvPr>
          <p:cNvSpPr txBox="1"/>
          <p:nvPr/>
        </p:nvSpPr>
        <p:spPr>
          <a:xfrm>
            <a:off x="3354512" y="5847061"/>
            <a:ext cx="7935686" cy="461665"/>
          </a:xfrm>
          <a:prstGeom prst="rect">
            <a:avLst/>
          </a:prstGeom>
          <a:noFill/>
          <a:ln>
            <a:solidFill>
              <a:schemeClr val="accent1"/>
            </a:solidFill>
          </a:ln>
        </p:spPr>
        <p:txBody>
          <a:bodyPr wrap="square" rtlCol="0">
            <a:spAutoFit/>
          </a:bodyPr>
          <a:lstStyle/>
          <a:p>
            <a:r>
              <a:rPr lang="en-US" altLang="ja-JP" sz="1200" dirty="0"/>
              <a:t>P. Xia , M. Matsushita,  N. Yoshida, K. Inoue, “Studying reuse of </a:t>
            </a:r>
            <a:r>
              <a:rPr lang="en-US" altLang="ja-JP" sz="1200" dirty="0" err="1"/>
              <a:t>out-dated</a:t>
            </a:r>
            <a:r>
              <a:rPr lang="en-US" altLang="ja-JP" sz="1200" dirty="0"/>
              <a:t> third-party code in open source projects”, Computer Software, Vol. 30, No. 4, pp. 98–104, 2013</a:t>
            </a:r>
          </a:p>
        </p:txBody>
      </p:sp>
    </p:spTree>
    <p:extLst>
      <p:ext uri="{BB962C8B-B14F-4D97-AF65-F5344CB8AC3E}">
        <p14:creationId xmlns:p14="http://schemas.microsoft.com/office/powerpoint/2010/main" val="177918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CC81-23F7-A449-8A39-13DE04DC1E3F}"/>
              </a:ext>
            </a:extLst>
          </p:cNvPr>
          <p:cNvSpPr>
            <a:spLocks noGrp="1"/>
          </p:cNvSpPr>
          <p:nvPr>
            <p:ph type="title"/>
          </p:nvPr>
        </p:nvSpPr>
        <p:spPr/>
        <p:txBody>
          <a:bodyPr/>
          <a:lstStyle/>
          <a:p>
            <a:r>
              <a:rPr kumimoji="1" lang="ja-JP" altLang="en-US" dirty="0"/>
              <a:t>高速軽量なバージョン検出手法</a:t>
            </a:r>
          </a:p>
        </p:txBody>
      </p:sp>
      <p:pic>
        <p:nvPicPr>
          <p:cNvPr id="6" name="コンテンツ プレースホルダー 5">
            <a:extLst>
              <a:ext uri="{FF2B5EF4-FFF2-40B4-BE49-F238E27FC236}">
                <a16:creationId xmlns:a16="http://schemas.microsoft.com/office/drawing/2014/main" id="{854A33C0-928A-7847-ABC6-743B28895A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72046" y="1914556"/>
            <a:ext cx="5003833" cy="3752875"/>
          </a:xfrm>
        </p:spPr>
      </p:pic>
      <p:sp>
        <p:nvSpPr>
          <p:cNvPr id="4" name="スライド番号プレースホルダー 3">
            <a:extLst>
              <a:ext uri="{FF2B5EF4-FFF2-40B4-BE49-F238E27FC236}">
                <a16:creationId xmlns:a16="http://schemas.microsoft.com/office/drawing/2014/main" id="{09153568-AFED-B040-8D08-1EF26A7BE1B3}"/>
              </a:ext>
            </a:extLst>
          </p:cNvPr>
          <p:cNvSpPr>
            <a:spLocks noGrp="1"/>
          </p:cNvSpPr>
          <p:nvPr>
            <p:ph type="sldNum" sz="quarter" idx="12"/>
          </p:nvPr>
        </p:nvSpPr>
        <p:spPr/>
        <p:txBody>
          <a:bodyPr/>
          <a:lstStyle/>
          <a:p>
            <a:fld id="{9F5033E9-932D-4E41-95C3-341F9A6DAE17}" type="slidenum">
              <a:rPr lang="en-US" altLang="ja-JP" smtClean="0"/>
              <a:pPr/>
              <a:t>7</a:t>
            </a:fld>
            <a:endParaRPr lang="en-US" altLang="ja-JP"/>
          </a:p>
        </p:txBody>
      </p:sp>
      <p:sp>
        <p:nvSpPr>
          <p:cNvPr id="5" name="テキスト ボックス 4">
            <a:extLst>
              <a:ext uri="{FF2B5EF4-FFF2-40B4-BE49-F238E27FC236}">
                <a16:creationId xmlns:a16="http://schemas.microsoft.com/office/drawing/2014/main" id="{00181EA8-92A1-4841-B574-0A917831A5B6}"/>
              </a:ext>
            </a:extLst>
          </p:cNvPr>
          <p:cNvSpPr txBox="1"/>
          <p:nvPr/>
        </p:nvSpPr>
        <p:spPr>
          <a:xfrm>
            <a:off x="8230059" y="1550256"/>
            <a:ext cx="3004349" cy="461665"/>
          </a:xfrm>
          <a:prstGeom prst="rect">
            <a:avLst/>
          </a:prstGeom>
          <a:noFill/>
        </p:spPr>
        <p:txBody>
          <a:bodyPr wrap="none" rtlCol="0">
            <a:spAutoFit/>
          </a:bodyPr>
          <a:lstStyle/>
          <a:p>
            <a:r>
              <a:rPr lang="en-US" altLang="ja-JP">
                <a:solidFill>
                  <a:srgbClr val="0070C0"/>
                </a:solidFill>
              </a:rPr>
              <a:t>1. </a:t>
            </a:r>
            <a:r>
              <a:rPr lang="ja-JP" altLang="en-US">
                <a:solidFill>
                  <a:srgbClr val="0070C0"/>
                </a:solidFill>
              </a:rPr>
              <a:t>合計類似度の計算</a:t>
            </a:r>
          </a:p>
        </p:txBody>
      </p:sp>
      <p:sp>
        <p:nvSpPr>
          <p:cNvPr id="7" name="正方形/長方形 6">
            <a:extLst>
              <a:ext uri="{FF2B5EF4-FFF2-40B4-BE49-F238E27FC236}">
                <a16:creationId xmlns:a16="http://schemas.microsoft.com/office/drawing/2014/main" id="{08A4CD75-1AB2-7B44-BE3D-C1F9C01FB2E6}"/>
              </a:ext>
            </a:extLst>
          </p:cNvPr>
          <p:cNvSpPr/>
          <p:nvPr/>
        </p:nvSpPr>
        <p:spPr>
          <a:xfrm>
            <a:off x="9084552" y="2560638"/>
            <a:ext cx="685800" cy="16644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83936BE5-6FB6-E540-9881-4DAC96825614}"/>
              </a:ext>
            </a:extLst>
          </p:cNvPr>
          <p:cNvSpPr/>
          <p:nvPr/>
        </p:nvSpPr>
        <p:spPr>
          <a:xfrm>
            <a:off x="9013017" y="3705727"/>
            <a:ext cx="841557" cy="385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17C2E6B1-263D-EC4A-A6D9-5AC8504CAF78}"/>
              </a:ext>
            </a:extLst>
          </p:cNvPr>
          <p:cNvSpPr txBox="1"/>
          <p:nvPr/>
        </p:nvSpPr>
        <p:spPr>
          <a:xfrm>
            <a:off x="8956072" y="5671149"/>
            <a:ext cx="2343911" cy="461665"/>
          </a:xfrm>
          <a:prstGeom prst="rect">
            <a:avLst/>
          </a:prstGeom>
          <a:noFill/>
        </p:spPr>
        <p:txBody>
          <a:bodyPr wrap="none" rtlCol="0">
            <a:spAutoFit/>
          </a:bodyPr>
          <a:lstStyle/>
          <a:p>
            <a:r>
              <a:rPr lang="en-US" altLang="ja-JP" dirty="0">
                <a:solidFill>
                  <a:srgbClr val="FF0000"/>
                </a:solidFill>
              </a:rPr>
              <a:t>2. </a:t>
            </a:r>
            <a:r>
              <a:rPr lang="ja-JP" altLang="en-US" dirty="0">
                <a:solidFill>
                  <a:srgbClr val="FF0000"/>
                </a:solidFill>
              </a:rPr>
              <a:t>最大値を選択</a:t>
            </a:r>
          </a:p>
        </p:txBody>
      </p:sp>
      <p:sp>
        <p:nvSpPr>
          <p:cNvPr id="10" name="正方形/長方形 9">
            <a:extLst>
              <a:ext uri="{FF2B5EF4-FFF2-40B4-BE49-F238E27FC236}">
                <a16:creationId xmlns:a16="http://schemas.microsoft.com/office/drawing/2014/main" id="{C1E5158A-FD30-B640-9E6C-340620C002E5}"/>
              </a:ext>
            </a:extLst>
          </p:cNvPr>
          <p:cNvSpPr/>
          <p:nvPr/>
        </p:nvSpPr>
        <p:spPr>
          <a:xfrm>
            <a:off x="6872045" y="3573380"/>
            <a:ext cx="2056748" cy="196114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0C7BB76C-B262-6140-919C-3A37E9FE8C51}"/>
              </a:ext>
            </a:extLst>
          </p:cNvPr>
          <p:cNvSpPr txBox="1"/>
          <p:nvPr/>
        </p:nvSpPr>
        <p:spPr>
          <a:xfrm>
            <a:off x="6909965" y="5724645"/>
            <a:ext cx="2036135" cy="461665"/>
          </a:xfrm>
          <a:prstGeom prst="rect">
            <a:avLst/>
          </a:prstGeom>
          <a:noFill/>
        </p:spPr>
        <p:txBody>
          <a:bodyPr wrap="none" rtlCol="0">
            <a:spAutoFit/>
          </a:bodyPr>
          <a:lstStyle/>
          <a:p>
            <a:r>
              <a:rPr lang="en-US" altLang="ja-JP">
                <a:solidFill>
                  <a:srgbClr val="00B050"/>
                </a:solidFill>
              </a:rPr>
              <a:t>3. </a:t>
            </a:r>
            <a:r>
              <a:rPr lang="ja-JP" altLang="en-US">
                <a:solidFill>
                  <a:srgbClr val="00B050"/>
                </a:solidFill>
              </a:rPr>
              <a:t>結果を出力</a:t>
            </a:r>
          </a:p>
        </p:txBody>
      </p:sp>
      <p:cxnSp>
        <p:nvCxnSpPr>
          <p:cNvPr id="13" name="直線コネクタ 12">
            <a:extLst>
              <a:ext uri="{FF2B5EF4-FFF2-40B4-BE49-F238E27FC236}">
                <a16:creationId xmlns:a16="http://schemas.microsoft.com/office/drawing/2014/main" id="{1E452FBA-ABC7-4F47-B98B-D84B4E6BB1E9}"/>
              </a:ext>
            </a:extLst>
          </p:cNvPr>
          <p:cNvCxnSpPr>
            <a:stCxn id="5" idx="2"/>
          </p:cNvCxnSpPr>
          <p:nvPr/>
        </p:nvCxnSpPr>
        <p:spPr>
          <a:xfrm flipH="1">
            <a:off x="9427453" y="2011920"/>
            <a:ext cx="304781" cy="5487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95964AE-9455-2649-9DAC-C162895FFD60}"/>
              </a:ext>
            </a:extLst>
          </p:cNvPr>
          <p:cNvCxnSpPr>
            <a:stCxn id="8" idx="2"/>
            <a:endCxn id="9" idx="0"/>
          </p:cNvCxnSpPr>
          <p:nvPr/>
        </p:nvCxnSpPr>
        <p:spPr>
          <a:xfrm>
            <a:off x="9433796" y="4090738"/>
            <a:ext cx="694232" cy="1580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1A6764A-1133-BE42-8C31-A5A43E4D2893}"/>
              </a:ext>
            </a:extLst>
          </p:cNvPr>
          <p:cNvCxnSpPr>
            <a:stCxn id="10" idx="2"/>
            <a:endCxn id="11" idx="0"/>
          </p:cNvCxnSpPr>
          <p:nvPr/>
        </p:nvCxnSpPr>
        <p:spPr>
          <a:xfrm>
            <a:off x="7900420" y="5534526"/>
            <a:ext cx="27613" cy="1901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15C70102-97D4-47A9-8813-A10597FC113F}"/>
                  </a:ext>
                </a:extLst>
              </p:cNvPr>
              <p:cNvSpPr txBox="1"/>
              <p:nvPr/>
            </p:nvSpPr>
            <p:spPr>
              <a:xfrm>
                <a:off x="241294" y="1854211"/>
                <a:ext cx="6546527" cy="5047087"/>
              </a:xfrm>
              <a:prstGeom prst="rect">
                <a:avLst/>
              </a:prstGeom>
              <a:noFill/>
            </p:spPr>
            <p:txBody>
              <a:bodyPr wrap="square">
                <a:spAutoFit/>
              </a:bodyPr>
              <a:lstStyle/>
              <a:p>
                <a:r>
                  <a:rPr kumimoji="1" lang="ja-JP" altLang="en-US" dirty="0">
                    <a:latin typeface="+mn-ea"/>
                    <a:ea typeface="+mn-ea"/>
                  </a:rPr>
                  <a:t>字句の</a:t>
                </a:r>
                <a:r>
                  <a:rPr kumimoji="1" lang="en-US" altLang="ja-JP" dirty="0">
                    <a:latin typeface="+mn-ea"/>
                    <a:ea typeface="+mn-ea"/>
                  </a:rPr>
                  <a:t>3-gram</a:t>
                </a:r>
                <a:r>
                  <a:rPr kumimoji="1" lang="ja-JP" altLang="en-US" dirty="0">
                    <a:latin typeface="+mn-ea"/>
                    <a:ea typeface="+mn-ea"/>
                  </a:rPr>
                  <a:t>多重集合</a:t>
                </a:r>
                <a14:m>
                  <m:oMath xmlns:m="http://schemas.openxmlformats.org/officeDocument/2006/math">
                    <m:r>
                      <a:rPr kumimoji="1" lang="en-US" altLang="ja-JP" i="1" dirty="0" smtClean="0">
                        <a:latin typeface="Cambria Math" panose="02040503050406030204" pitchFamily="18" charset="0"/>
                      </a:rPr>
                      <m:t>𝜏</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𝑓</m:t>
                    </m:r>
                    <m:r>
                      <a:rPr kumimoji="1" lang="en-US" altLang="ja-JP" i="1" dirty="0" smtClean="0">
                        <a:latin typeface="Cambria Math" panose="02040503050406030204" pitchFamily="18" charset="0"/>
                      </a:rPr>
                      <m:t>)</m:t>
                    </m:r>
                  </m:oMath>
                </a14:m>
                <a:r>
                  <a:rPr kumimoji="1" lang="ja-JP" altLang="en-US" dirty="0">
                    <a:latin typeface="+mn-ea"/>
                    <a:ea typeface="+mn-ea"/>
                  </a:rPr>
                  <a:t>の</a:t>
                </a:r>
                <a:r>
                  <a:rPr kumimoji="1" lang="en-US" altLang="ja-JP" dirty="0">
                    <a:latin typeface="+mn-ea"/>
                    <a:ea typeface="+mn-ea"/>
                  </a:rPr>
                  <a:t>Jaccard</a:t>
                </a:r>
                <a:r>
                  <a:rPr kumimoji="1" lang="ja-JP" altLang="en-US" dirty="0">
                    <a:latin typeface="+mn-ea"/>
                    <a:ea typeface="+mn-ea"/>
                  </a:rPr>
                  <a:t>係数</a:t>
                </a:r>
                <a:endParaRPr lang="en-US" altLang="ja-JP" b="0" i="0" dirty="0">
                  <a:latin typeface="+mn-ea"/>
                  <a:ea typeface="+mn-ea"/>
                </a:endParaRPr>
              </a:p>
              <a:p>
                <a:pPr marL="0" indent="0">
                  <a:buNone/>
                </a:pPr>
                <a14:m>
                  <m:oMathPara xmlns:m="http://schemas.openxmlformats.org/officeDocument/2006/math">
                    <m:oMathParaPr>
                      <m:jc m:val="centerGroup"/>
                    </m:oMathParaPr>
                    <m:oMath xmlns:m="http://schemas.openxmlformats.org/officeDocument/2006/math">
                      <m:r>
                        <m:rPr>
                          <m:sty m:val="p"/>
                        </m:rPr>
                        <a:rPr lang="en-US" altLang="ja-JP" b="0" i="0" smtClean="0">
                          <a:latin typeface="Cambria Math" panose="02040503050406030204" pitchFamily="18" charset="0"/>
                        </a:rPr>
                        <m:t>sim</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2</m:t>
                              </m:r>
                            </m:sub>
                          </m:sSub>
                        </m:e>
                      </m:d>
                      <m:r>
                        <a:rPr lang="en-US" altLang="ja-JP" b="0" i="1" smtClean="0">
                          <a:latin typeface="Cambria Math" panose="02040503050406030204" pitchFamily="18" charset="0"/>
                        </a:rPr>
                        <m:t>=</m:t>
                      </m:r>
                      <m:r>
                        <a:rPr lang="en-US" altLang="ja-JP" i="1">
                          <a:latin typeface="Cambria Math" panose="02040503050406030204" pitchFamily="18" charset="0"/>
                        </a:rPr>
                        <m:t>𝐽</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𝜏</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r>
                            <a:rPr lang="en-US" altLang="ja-JP" i="1">
                              <a:latin typeface="Cambria Math" panose="02040503050406030204" pitchFamily="18" charset="0"/>
                            </a:rPr>
                            <m:t>,</m:t>
                          </m:r>
                          <m:r>
                            <a:rPr lang="en-US" altLang="ja-JP" b="0" i="1" smtClean="0">
                              <a:latin typeface="Cambria Math" panose="02040503050406030204" pitchFamily="18" charset="0"/>
                            </a:rPr>
                            <m:t>𝜏</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r>
                            <a:rPr lang="en-US" altLang="ja-JP" i="1">
                              <a:latin typeface="Cambria Math" panose="02040503050406030204" pitchFamily="18" charset="0"/>
                            </a:rPr>
                            <m:t> </m:t>
                          </m:r>
                        </m:e>
                      </m:d>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1</m:t>
                              </m:r>
                            </m:sub>
                          </m:sSub>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num>
                        <m:den>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1</m:t>
                              </m:r>
                            </m:sub>
                          </m:sSub>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den>
                      </m:f>
                    </m:oMath>
                  </m:oMathPara>
                </a14:m>
                <a:endParaRPr kumimoji="1" lang="en-US" altLang="ja-JP" dirty="0"/>
              </a:p>
              <a:p>
                <a:r>
                  <a:rPr kumimoji="1" lang="ja-JP" altLang="en-US" dirty="0">
                    <a:latin typeface="+mn-ea"/>
                    <a:ea typeface="+mn-ea"/>
                  </a:rPr>
                  <a:t>高速な</a:t>
                </a:r>
                <a14:m>
                  <m:oMath xmlns:m="http://schemas.openxmlformats.org/officeDocument/2006/math">
                    <m:r>
                      <a:rPr lang="en-US" altLang="ja-JP" b="0" i="1" smtClean="0">
                        <a:latin typeface="+mn-ea"/>
                        <a:ea typeface="+mn-ea"/>
                      </a:rPr>
                      <m:t>𝑏</m:t>
                    </m:r>
                  </m:oMath>
                </a14:m>
                <a:r>
                  <a:rPr lang="en-US" altLang="ja-JP" dirty="0">
                    <a:latin typeface="+mn-ea"/>
                    <a:ea typeface="+mn-ea"/>
                  </a:rPr>
                  <a:t>-bit </a:t>
                </a:r>
                <a:r>
                  <a:rPr lang="en-US" altLang="ja-JP" dirty="0" err="1">
                    <a:latin typeface="+mn-ea"/>
                    <a:ea typeface="+mn-ea"/>
                  </a:rPr>
                  <a:t>MinHash</a:t>
                </a:r>
                <a:r>
                  <a:rPr lang="ja-JP" altLang="en-US" dirty="0">
                    <a:latin typeface="+mn-ea"/>
                    <a:ea typeface="+mn-ea"/>
                  </a:rPr>
                  <a:t>法</a:t>
                </a:r>
                <a:r>
                  <a:rPr lang="en-US" altLang="ja-JP" dirty="0">
                    <a:latin typeface="+mn-ea"/>
                    <a:ea typeface="+mn-ea"/>
                  </a:rPr>
                  <a:t>[Li,2010]</a:t>
                </a:r>
                <a:r>
                  <a:rPr lang="ja-JP" altLang="en-US" dirty="0">
                    <a:latin typeface="+mn-ea"/>
                    <a:ea typeface="+mn-ea"/>
                  </a:rPr>
                  <a:t>を利用</a:t>
                </a:r>
                <a:endParaRPr lang="en-US" altLang="ja-JP" dirty="0">
                  <a:latin typeface="+mn-ea"/>
                  <a:ea typeface="+mn-ea"/>
                </a:endParaRPr>
              </a:p>
              <a:p>
                <a:pPr marL="342900" indent="-342900">
                  <a:buFont typeface="Arial" panose="020B0604020202020204" pitchFamily="34" charset="0"/>
                  <a:buChar char="•"/>
                </a:pPr>
                <a:r>
                  <a:rPr kumimoji="1" lang="ja-JP" altLang="en-US" dirty="0">
                    <a:latin typeface="+mn-ea"/>
                    <a:ea typeface="+mn-ea"/>
                  </a:rPr>
                  <a:t>集合をビット列で表現</a:t>
                </a:r>
                <a:endParaRPr kumimoji="1" lang="en-US" altLang="ja-JP" dirty="0">
                  <a:latin typeface="+mn-ea"/>
                  <a:ea typeface="+mn-ea"/>
                </a:endParaRPr>
              </a:p>
              <a:p>
                <a:pPr marL="342900" indent="-342900">
                  <a:buFont typeface="Arial" panose="020B0604020202020204" pitchFamily="34" charset="0"/>
                  <a:buChar char="•"/>
                </a:pPr>
                <a:r>
                  <a:rPr kumimoji="1" lang="ja-JP" altLang="en-US" dirty="0">
                    <a:latin typeface="+mn-ea"/>
                    <a:ea typeface="+mn-ea"/>
                  </a:rPr>
                  <a:t>類似度を</a:t>
                </a:r>
                <a:r>
                  <a:rPr kumimoji="1" lang="en-US" altLang="ja-JP" dirty="0">
                    <a:latin typeface="+mn-ea"/>
                    <a:ea typeface="+mn-ea"/>
                  </a:rPr>
                  <a:t>XOR</a:t>
                </a:r>
                <a:r>
                  <a:rPr kumimoji="1" lang="ja-JP" altLang="en-US" dirty="0">
                    <a:latin typeface="+mn-ea"/>
                    <a:ea typeface="+mn-ea"/>
                  </a:rPr>
                  <a:t>演算だけで計算可能</a:t>
                </a:r>
                <a:endParaRPr kumimoji="1" lang="en-US" altLang="ja-JP" dirty="0">
                  <a:latin typeface="+mn-ea"/>
                  <a:ea typeface="+mn-ea"/>
                </a:endParaRPr>
              </a:p>
              <a:p>
                <a:pPr marL="342900" indent="-342900">
                  <a:buFont typeface="Arial" panose="020B0604020202020204" pitchFamily="34" charset="0"/>
                  <a:buChar char="•"/>
                </a:pPr>
                <a:r>
                  <a:rPr lang="ja-JP" altLang="en-US" dirty="0">
                    <a:latin typeface="+mn-ea"/>
                    <a:ea typeface="+mn-ea"/>
                  </a:rPr>
                  <a:t>若干の誤差（ビット数多・高類似度ほど誤差小）</a:t>
                </a:r>
                <a:endParaRPr kumimoji="1" lang="en-US" altLang="ja-JP" dirty="0">
                  <a:latin typeface="+mn-ea"/>
                  <a:ea typeface="+mn-ea"/>
                </a:endParaRPr>
              </a:p>
              <a:p>
                <a:r>
                  <a:rPr lang="ja-JP" altLang="en-US" dirty="0">
                    <a:latin typeface="+mn-ea"/>
                    <a:ea typeface="+mn-ea"/>
                  </a:rPr>
                  <a:t>閾値</a:t>
                </a:r>
                <a14:m>
                  <m:oMath xmlns:m="http://schemas.openxmlformats.org/officeDocument/2006/math">
                    <m:r>
                      <a:rPr lang="en-US" altLang="ja-JP" b="0" i="1" smtClean="0">
                        <a:latin typeface="+mn-ea"/>
                        <a:ea typeface="+mn-ea"/>
                      </a:rPr>
                      <m:t>𝜃</m:t>
                    </m:r>
                  </m:oMath>
                </a14:m>
                <a:r>
                  <a:rPr lang="ja-JP" altLang="en-US" dirty="0">
                    <a:latin typeface="+mn-ea"/>
                    <a:ea typeface="+mn-ea"/>
                  </a:rPr>
                  <a:t>以下の場合</a:t>
                </a:r>
                <a:r>
                  <a:rPr lang="en-US" altLang="ja-JP" dirty="0">
                    <a:latin typeface="+mn-ea"/>
                    <a:ea typeface="+mn-ea"/>
                  </a:rPr>
                  <a:t>0</a:t>
                </a:r>
              </a:p>
              <a:p>
                <a:r>
                  <a:rPr lang="ja-JP" altLang="en-US" dirty="0">
                    <a:latin typeface="+mn-ea"/>
                    <a:ea typeface="+mn-ea"/>
                  </a:rPr>
                  <a:t>実験結果：</a:t>
                </a:r>
                <a:endParaRPr lang="en-US" altLang="ja-JP" dirty="0">
                  <a:latin typeface="+mn-ea"/>
                  <a:ea typeface="+mn-ea"/>
                </a:endParaRPr>
              </a:p>
              <a:p>
                <a:pPr marL="342900" indent="-342900">
                  <a:buFont typeface="Arial" panose="020B0604020202020204" pitchFamily="34" charset="0"/>
                  <a:buChar char="•"/>
                </a:pPr>
                <a:r>
                  <a:rPr lang="ja-JP" altLang="en-US" sz="2000" dirty="0">
                    <a:latin typeface="+mn-ea"/>
                    <a:ea typeface="+mn-ea"/>
                  </a:rPr>
                  <a:t>正答率は</a:t>
                </a:r>
                <a:r>
                  <a:rPr lang="en-US" altLang="ja-JP" sz="2000" u="sng" dirty="0">
                    <a:solidFill>
                      <a:schemeClr val="accent6"/>
                    </a:solidFill>
                    <a:latin typeface="+mn-ea"/>
                    <a:ea typeface="+mn-ea"/>
                  </a:rPr>
                  <a:t>99.3%</a:t>
                </a:r>
              </a:p>
              <a:p>
                <a:pPr marL="342900" indent="-342900">
                  <a:buFont typeface="Arial" panose="020B0604020202020204" pitchFamily="34" charset="0"/>
                  <a:buChar char="•"/>
                </a:pPr>
                <a:r>
                  <a:rPr lang="ja-JP" altLang="en-US" sz="2000" dirty="0">
                    <a:latin typeface="+mn-ea"/>
                    <a:ea typeface="+mn-ea"/>
                  </a:rPr>
                  <a:t>正確な類似度計算と比べて</a:t>
                </a:r>
                <a:endParaRPr lang="en-US" altLang="ja-JP" sz="2000" dirty="0">
                  <a:latin typeface="+mn-ea"/>
                  <a:ea typeface="+mn-ea"/>
                </a:endParaRPr>
              </a:p>
              <a:p>
                <a:pPr marL="800100" lvl="1" indent="-342900">
                  <a:buFont typeface="Arial" panose="020B0604020202020204" pitchFamily="34" charset="0"/>
                  <a:buChar char="•"/>
                </a:pPr>
                <a:r>
                  <a:rPr lang="ja-JP" altLang="en-US" sz="2000" dirty="0">
                    <a:latin typeface="+mn-ea"/>
                    <a:ea typeface="+mn-ea"/>
                  </a:rPr>
                  <a:t>実行時間を</a:t>
                </a:r>
                <a:r>
                  <a:rPr lang="ja-JP" altLang="en-US" sz="2000" u="sng" dirty="0">
                    <a:latin typeface="+mn-ea"/>
                    <a:ea typeface="+mn-ea"/>
                  </a:rPr>
                  <a:t>平均</a:t>
                </a:r>
                <a:r>
                  <a:rPr lang="en-US" altLang="ja-JP" sz="2000" u="sng" dirty="0">
                    <a:solidFill>
                      <a:schemeClr val="accent6"/>
                    </a:solidFill>
                    <a:latin typeface="+mn-ea"/>
                    <a:ea typeface="+mn-ea"/>
                  </a:rPr>
                  <a:t>75.9%</a:t>
                </a:r>
                <a:r>
                  <a:rPr lang="ja-JP" altLang="en-US" sz="2000" u="sng" dirty="0">
                    <a:solidFill>
                      <a:schemeClr val="accent6"/>
                    </a:solidFill>
                    <a:latin typeface="+mn-ea"/>
                    <a:ea typeface="+mn-ea"/>
                  </a:rPr>
                  <a:t>削減</a:t>
                </a:r>
                <a:endParaRPr lang="en-US" altLang="ja-JP" sz="2000" u="sng" dirty="0">
                  <a:solidFill>
                    <a:schemeClr val="accent6"/>
                  </a:solidFill>
                  <a:latin typeface="+mn-ea"/>
                  <a:ea typeface="+mn-ea"/>
                </a:endParaRPr>
              </a:p>
              <a:p>
                <a:pPr marL="800100" lvl="1" indent="-342900">
                  <a:buFont typeface="Arial" panose="020B0604020202020204" pitchFamily="34" charset="0"/>
                  <a:buChar char="•"/>
                </a:pPr>
                <a:r>
                  <a:rPr kumimoji="1" lang="ja-JP" altLang="en-US" sz="2000" dirty="0">
                    <a:latin typeface="+mn-ea"/>
                    <a:ea typeface="+mn-ea"/>
                  </a:rPr>
                  <a:t>使用メモリサイズも</a:t>
                </a:r>
                <a:r>
                  <a:rPr kumimoji="1" lang="ja-JP" altLang="en-US" sz="2000" u="sng" dirty="0">
                    <a:latin typeface="+mn-ea"/>
                    <a:ea typeface="+mn-ea"/>
                  </a:rPr>
                  <a:t>平均</a:t>
                </a:r>
                <a:r>
                  <a:rPr kumimoji="1" lang="en-US" altLang="ja-JP" sz="2000" u="sng" dirty="0">
                    <a:solidFill>
                      <a:schemeClr val="accent6"/>
                    </a:solidFill>
                    <a:latin typeface="+mn-ea"/>
                    <a:ea typeface="+mn-ea"/>
                  </a:rPr>
                  <a:t>99.5%</a:t>
                </a:r>
                <a:r>
                  <a:rPr kumimoji="1" lang="ja-JP" altLang="en-US" sz="2000" u="sng" dirty="0">
                    <a:solidFill>
                      <a:schemeClr val="accent6"/>
                    </a:solidFill>
                    <a:latin typeface="+mn-ea"/>
                    <a:ea typeface="+mn-ea"/>
                  </a:rPr>
                  <a:t>削減</a:t>
                </a:r>
              </a:p>
              <a:p>
                <a:endParaRPr kumimoji="1" lang="ja-JP" altLang="en-US" dirty="0"/>
              </a:p>
            </p:txBody>
          </p:sp>
        </mc:Choice>
        <mc:Fallback>
          <p:sp>
            <p:nvSpPr>
              <p:cNvPr id="16" name="テキスト ボックス 15">
                <a:extLst>
                  <a:ext uri="{FF2B5EF4-FFF2-40B4-BE49-F238E27FC236}">
                    <a16:creationId xmlns:a16="http://schemas.microsoft.com/office/drawing/2014/main" id="{15C70102-97D4-47A9-8813-A10597FC113F}"/>
                  </a:ext>
                </a:extLst>
              </p:cNvPr>
              <p:cNvSpPr txBox="1">
                <a:spLocks noRot="1" noChangeAspect="1" noMove="1" noResize="1" noEditPoints="1" noAdjustHandles="1" noChangeArrowheads="1" noChangeShapeType="1" noTextEdit="1"/>
              </p:cNvSpPr>
              <p:nvPr/>
            </p:nvSpPr>
            <p:spPr>
              <a:xfrm>
                <a:off x="241294" y="1854211"/>
                <a:ext cx="6546527" cy="5047087"/>
              </a:xfrm>
              <a:prstGeom prst="rect">
                <a:avLst/>
              </a:prstGeom>
              <a:blipFill>
                <a:blip r:embed="rId4"/>
                <a:stretch>
                  <a:fillRect l="-1491" t="-1329"/>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8E72BFFF-D2D7-44B2-94D5-DBFB7A5FC173}"/>
              </a:ext>
            </a:extLst>
          </p:cNvPr>
          <p:cNvSpPr txBox="1"/>
          <p:nvPr/>
        </p:nvSpPr>
        <p:spPr>
          <a:xfrm>
            <a:off x="699186" y="255935"/>
            <a:ext cx="11176693" cy="2539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ja-JP" altLang="en-US" sz="1050" b="0" i="0" u="none" strike="noStrike" baseline="0" dirty="0">
                <a:latin typeface="ＭＳ Ｐゴシック" panose="020B0600070205080204" pitchFamily="50" charset="-128"/>
                <a:ea typeface="ＭＳ Ｐゴシック" panose="020B0600070205080204" pitchFamily="50" charset="-128"/>
              </a:rPr>
              <a:t>伊藤　薫，石尾　隆，神田哲也，井上克郎： 軽量な類似度計算によるプロジェクト間のソースファイル集合の再</a:t>
            </a:r>
            <a:r>
              <a:rPr lang="zh-TW" altLang="en-US" sz="1050" b="0" i="0" u="none" strike="noStrike" baseline="0" dirty="0">
                <a:latin typeface="ＭＳ Ｐゴシック" panose="020B0600070205080204" pitchFamily="50" charset="-128"/>
                <a:ea typeface="ＭＳ Ｐゴシック" panose="020B0600070205080204" pitchFamily="50" charset="-128"/>
              </a:rPr>
              <a:t>利用検出，電子情報通信学会論文誌，</a:t>
            </a:r>
            <a:r>
              <a:rPr lang="en-US" altLang="zh-TW" sz="1050" b="0" i="0" u="none" strike="noStrike" baseline="0" dirty="0">
                <a:latin typeface="ＭＳ Ｐゴシック" panose="020B0600070205080204" pitchFamily="50" charset="-128"/>
                <a:ea typeface="ＭＳ Ｐゴシック" panose="020B0600070205080204" pitchFamily="50" charset="-128"/>
              </a:rPr>
              <a:t>Vol. J103-D NO.7, </a:t>
            </a:r>
            <a:r>
              <a:rPr lang="en-US" altLang="ja-JP" sz="1050" b="0" i="0" u="none" strike="noStrike" baseline="0" dirty="0">
                <a:latin typeface="ＭＳ Ｐゴシック" panose="020B0600070205080204" pitchFamily="50" charset="-128"/>
                <a:ea typeface="ＭＳ Ｐゴシック" panose="020B0600070205080204" pitchFamily="50" charset="-128"/>
              </a:rPr>
              <a:t>pp. 542–554 (2020).</a:t>
            </a:r>
            <a:endParaRPr lang="ja-JP" altLang="en-US" sz="1050" dirty="0">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25AC3926-2B76-4698-A4FA-EE2A5F472C21}"/>
              </a:ext>
            </a:extLst>
          </p:cNvPr>
          <p:cNvSpPr/>
          <p:nvPr/>
        </p:nvSpPr>
        <p:spPr>
          <a:xfrm>
            <a:off x="3603144" y="3405883"/>
            <a:ext cx="2763898" cy="253916"/>
          </a:xfrm>
          <a:prstGeom prst="rect">
            <a:avLst/>
          </a:prstGeom>
          <a:ln>
            <a:solidFill>
              <a:schemeClr val="tx1"/>
            </a:solidFill>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sz="1050" dirty="0">
                <a:latin typeface="ＭＳ Ｐゴシック" panose="020B0600070205080204" pitchFamily="50" charset="-128"/>
              </a:rPr>
              <a:t>Li, et. al., “b-bit </a:t>
            </a:r>
            <a:r>
              <a:rPr lang="en-US" altLang="ja-JP" sz="1050" dirty="0" err="1">
                <a:latin typeface="ＭＳ Ｐゴシック" panose="020B0600070205080204" pitchFamily="50" charset="-128"/>
              </a:rPr>
              <a:t>minwise</a:t>
            </a:r>
            <a:r>
              <a:rPr lang="en-US" altLang="ja-JP" sz="1050" dirty="0">
                <a:latin typeface="ＭＳ Ｐゴシック" panose="020B0600070205080204" pitchFamily="50" charset="-128"/>
              </a:rPr>
              <a:t> hashing”, WWW 2010</a:t>
            </a:r>
            <a:endParaRPr lang="ja-JP" altLang="en-US" sz="1050" dirty="0">
              <a:latin typeface="ＭＳ Ｐゴシック" panose="020B0600070205080204" pitchFamily="50" charset="-128"/>
            </a:endParaRPr>
          </a:p>
        </p:txBody>
      </p:sp>
    </p:spTree>
    <p:extLst>
      <p:ext uri="{BB962C8B-B14F-4D97-AF65-F5344CB8AC3E}">
        <p14:creationId xmlns:p14="http://schemas.microsoft.com/office/powerpoint/2010/main" val="169857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53BA7-510D-4947-AD71-85B8E1309470}"/>
              </a:ext>
            </a:extLst>
          </p:cNvPr>
          <p:cNvSpPr>
            <a:spLocks noGrp="1"/>
          </p:cNvSpPr>
          <p:nvPr>
            <p:ph type="title"/>
          </p:nvPr>
        </p:nvSpPr>
        <p:spPr/>
        <p:txBody>
          <a:bodyPr/>
          <a:lstStyle/>
          <a:p>
            <a:r>
              <a:rPr kumimoji="1" lang="ja-JP" altLang="en-US" dirty="0"/>
              <a:t>再利用されたコードに対する脆弱性検知</a:t>
            </a:r>
          </a:p>
        </p:txBody>
      </p:sp>
      <p:sp>
        <p:nvSpPr>
          <p:cNvPr id="3" name="コンテンツ プレースホルダー 2">
            <a:extLst>
              <a:ext uri="{FF2B5EF4-FFF2-40B4-BE49-F238E27FC236}">
                <a16:creationId xmlns:a16="http://schemas.microsoft.com/office/drawing/2014/main" id="{06F38673-CC49-4CAE-95E4-FDA6658B546A}"/>
              </a:ext>
            </a:extLst>
          </p:cNvPr>
          <p:cNvSpPr>
            <a:spLocks noGrp="1"/>
          </p:cNvSpPr>
          <p:nvPr>
            <p:ph idx="1"/>
          </p:nvPr>
        </p:nvSpPr>
        <p:spPr/>
        <p:txBody>
          <a:bodyPr/>
          <a:lstStyle/>
          <a:p>
            <a:r>
              <a:rPr kumimoji="1" lang="ja-JP" altLang="en-US" dirty="0"/>
              <a:t>既存の脆弱性検知ツールが使えない状況</a:t>
            </a:r>
            <a:endParaRPr kumimoji="1" lang="en-US" altLang="ja-JP" dirty="0"/>
          </a:p>
          <a:p>
            <a:pPr lvl="1"/>
            <a:r>
              <a:rPr kumimoji="1" lang="ja-JP" altLang="en-US" dirty="0"/>
              <a:t>パッケージマネージャを使っていない</a:t>
            </a:r>
            <a:endParaRPr kumimoji="1" lang="en-US" altLang="ja-JP" dirty="0"/>
          </a:p>
          <a:p>
            <a:pPr lvl="1"/>
            <a:r>
              <a:rPr kumimoji="1" lang="ja-JP" altLang="en-US" dirty="0"/>
              <a:t>コピーしたソースのバージョンが記載されたドキュメントがない</a:t>
            </a:r>
            <a:r>
              <a:rPr lang="en-US" altLang="ja-JP" sz="1800" dirty="0"/>
              <a:t>[Xia2013]</a:t>
            </a:r>
            <a:endParaRPr kumimoji="1" lang="en-US" altLang="ja-JP" sz="1800" dirty="0"/>
          </a:p>
          <a:p>
            <a:r>
              <a:rPr kumimoji="1" lang="ja-JP" altLang="en-US" dirty="0"/>
              <a:t>「バージョンさえわかれば検索できる」</a:t>
            </a:r>
            <a:endParaRPr kumimoji="1" lang="en-US" altLang="ja-JP" dirty="0"/>
          </a:p>
          <a:p>
            <a:pPr lvl="1"/>
            <a:r>
              <a:rPr lang="ja-JP" altLang="en-US" dirty="0"/>
              <a:t>コピーされたファイルがライブラリのどのバージョンかを検出する</a:t>
            </a:r>
            <a:endParaRPr lang="en-US" altLang="ja-JP" dirty="0"/>
          </a:p>
          <a:p>
            <a:pPr lvl="1"/>
            <a:r>
              <a:rPr kumimoji="1" lang="ja-JP" altLang="en-US" dirty="0"/>
              <a:t>再利用されたソースコードはしばしば編集される</a:t>
            </a:r>
            <a:br>
              <a:rPr kumimoji="1" lang="en-US" altLang="ja-JP" dirty="0"/>
            </a:br>
            <a:r>
              <a:rPr kumimoji="1" lang="en-US" altLang="ja-JP" dirty="0">
                <a:sym typeface="Wingdings" panose="05000000000000000000" pitchFamily="2" charset="2"/>
              </a:rPr>
              <a:t></a:t>
            </a:r>
            <a:r>
              <a:rPr kumimoji="1" lang="ja-JP" altLang="en-US" dirty="0">
                <a:sym typeface="Wingdings" panose="05000000000000000000" pitchFamily="2" charset="2"/>
              </a:rPr>
              <a:t>完全一致だけでは再利用元の特定が困難</a:t>
            </a:r>
            <a:endParaRPr kumimoji="1" lang="en-US" altLang="ja-JP" dirty="0">
              <a:sym typeface="Wingdings" panose="05000000000000000000" pitchFamily="2" charset="2"/>
            </a:endParaRPr>
          </a:p>
          <a:p>
            <a:pPr lvl="1"/>
            <a:r>
              <a:rPr lang="ja-JP" altLang="en-US" dirty="0"/>
              <a:t>類似度計算が必要</a:t>
            </a:r>
            <a:r>
              <a:rPr lang="ja-JP" altLang="en-US" u="sng" dirty="0">
                <a:solidFill>
                  <a:schemeClr val="accent6"/>
                </a:solidFill>
              </a:rPr>
              <a:t>（高速に近似計算できる）</a:t>
            </a:r>
            <a:endParaRPr lang="en-US" altLang="ja-JP" u="sng" dirty="0">
              <a:solidFill>
                <a:schemeClr val="accent6"/>
              </a:solidFill>
            </a:endParaRPr>
          </a:p>
        </p:txBody>
      </p:sp>
      <p:sp>
        <p:nvSpPr>
          <p:cNvPr id="4" name="スライド番号プレースホルダー 3">
            <a:extLst>
              <a:ext uri="{FF2B5EF4-FFF2-40B4-BE49-F238E27FC236}">
                <a16:creationId xmlns:a16="http://schemas.microsoft.com/office/drawing/2014/main" id="{DDE60AE1-93DB-4091-AA18-079989103E4F}"/>
              </a:ext>
            </a:extLst>
          </p:cNvPr>
          <p:cNvSpPr>
            <a:spLocks noGrp="1"/>
          </p:cNvSpPr>
          <p:nvPr>
            <p:ph type="sldNum" sz="quarter" idx="12"/>
          </p:nvPr>
        </p:nvSpPr>
        <p:spPr/>
        <p:txBody>
          <a:bodyPr/>
          <a:lstStyle/>
          <a:p>
            <a:fld id="{4B93331A-C3B4-4B62-9D89-4E138C7ECFE7}"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10E037B5-05D7-4154-9116-E5EC9F9F2FDC}"/>
              </a:ext>
            </a:extLst>
          </p:cNvPr>
          <p:cNvSpPr txBox="1"/>
          <p:nvPr/>
        </p:nvSpPr>
        <p:spPr>
          <a:xfrm>
            <a:off x="3354512" y="5847061"/>
            <a:ext cx="7935686" cy="461665"/>
          </a:xfrm>
          <a:prstGeom prst="rect">
            <a:avLst/>
          </a:prstGeom>
          <a:noFill/>
          <a:ln>
            <a:solidFill>
              <a:schemeClr val="accent1"/>
            </a:solidFill>
          </a:ln>
        </p:spPr>
        <p:txBody>
          <a:bodyPr wrap="square" rtlCol="0">
            <a:spAutoFit/>
          </a:bodyPr>
          <a:lstStyle/>
          <a:p>
            <a:r>
              <a:rPr lang="en-US" altLang="ja-JP" sz="1200"/>
              <a:t>P</a:t>
            </a:r>
            <a:r>
              <a:rPr lang="en-US" altLang="ja-JP" sz="1200" dirty="0"/>
              <a:t>. Xia, M. Matsushita,  N. Yoshida, K. Inoue, “Studying reuse of </a:t>
            </a:r>
            <a:r>
              <a:rPr lang="en-US" altLang="ja-JP" sz="1200" dirty="0" err="1"/>
              <a:t>out-dated</a:t>
            </a:r>
            <a:r>
              <a:rPr lang="en-US" altLang="ja-JP" sz="1200" dirty="0"/>
              <a:t> third-party code in open source projects”, Computer Software, Vol. 30, No. 4, pp. 98–104, 2013</a:t>
            </a:r>
          </a:p>
        </p:txBody>
      </p:sp>
    </p:spTree>
    <p:extLst>
      <p:ext uri="{BB962C8B-B14F-4D97-AF65-F5344CB8AC3E}">
        <p14:creationId xmlns:p14="http://schemas.microsoft.com/office/powerpoint/2010/main" val="337528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88B97-4A15-46FA-BCD5-5B6A33B61D75}"/>
              </a:ext>
            </a:extLst>
          </p:cNvPr>
          <p:cNvSpPr>
            <a:spLocks noGrp="1"/>
          </p:cNvSpPr>
          <p:nvPr>
            <p:ph type="title"/>
          </p:nvPr>
        </p:nvSpPr>
        <p:spPr/>
        <p:txBody>
          <a:bodyPr/>
          <a:lstStyle/>
          <a:p>
            <a:r>
              <a:rPr kumimoji="1" lang="ja-JP" altLang="en-US" dirty="0"/>
              <a:t>提案ツールの概要</a:t>
            </a:r>
          </a:p>
        </p:txBody>
      </p:sp>
      <p:sp>
        <p:nvSpPr>
          <p:cNvPr id="3" name="コンテンツ プレースホルダー 2">
            <a:extLst>
              <a:ext uri="{FF2B5EF4-FFF2-40B4-BE49-F238E27FC236}">
                <a16:creationId xmlns:a16="http://schemas.microsoft.com/office/drawing/2014/main" id="{D18977D5-467A-4CE5-8963-247111554B48}"/>
              </a:ext>
            </a:extLst>
          </p:cNvPr>
          <p:cNvSpPr>
            <a:spLocks noGrp="1"/>
          </p:cNvSpPr>
          <p:nvPr>
            <p:ph idx="1"/>
          </p:nvPr>
        </p:nvSpPr>
        <p:spPr/>
        <p:txBody>
          <a:bodyPr/>
          <a:lstStyle/>
          <a:p>
            <a:r>
              <a:rPr kumimoji="1" lang="ja-JP" altLang="en-US" dirty="0"/>
              <a:t>再利用されたライブラリのバージョン検出（伊藤らの手法）</a:t>
            </a:r>
            <a:endParaRPr kumimoji="1" lang="en-US" altLang="ja-JP" dirty="0"/>
          </a:p>
          <a:p>
            <a:pPr lvl="1"/>
            <a:r>
              <a:rPr lang="ja-JP" altLang="en-US" dirty="0"/>
              <a:t>ソフトウェアのファイル集合と、ライブラリのリポジトリを比較</a:t>
            </a:r>
            <a:endParaRPr lang="en-US" altLang="ja-JP" dirty="0"/>
          </a:p>
          <a:p>
            <a:r>
              <a:rPr lang="ja-JP" altLang="en-US" dirty="0"/>
              <a:t>バージョン情報から脆弱性情報と</a:t>
            </a:r>
            <a:r>
              <a:rPr lang="en-US" altLang="ja-JP" dirty="0"/>
              <a:t>, </a:t>
            </a:r>
            <a:r>
              <a:rPr lang="ja-JP" altLang="en-US" dirty="0"/>
              <a:t>再利用ライブラリ内の脆弱性修正に関する情報を出力</a:t>
            </a:r>
            <a:endParaRPr lang="en-US" altLang="ja-JP" dirty="0"/>
          </a:p>
          <a:p>
            <a:pPr lvl="1"/>
            <a:r>
              <a:rPr kumimoji="1" lang="en-US" altLang="ja-JP" dirty="0"/>
              <a:t>CVE-Search</a:t>
            </a:r>
            <a:r>
              <a:rPr kumimoji="1" lang="ja-JP" altLang="en-US" dirty="0"/>
              <a:t>で脆弱性の確認</a:t>
            </a:r>
            <a:endParaRPr kumimoji="1" lang="en-US" altLang="ja-JP" dirty="0"/>
          </a:p>
          <a:p>
            <a:pPr lvl="1"/>
            <a:r>
              <a:rPr kumimoji="1" lang="ja-JP" altLang="en-US" dirty="0"/>
              <a:t>ソースコードの変更の有無から、脆弱性</a:t>
            </a:r>
            <a:r>
              <a:rPr lang="ja-JP" altLang="en-US" dirty="0"/>
              <a:t>が残存していると思われるファイルを列挙</a:t>
            </a:r>
            <a:endParaRPr kumimoji="1" lang="ja-JP" altLang="en-US" dirty="0"/>
          </a:p>
        </p:txBody>
      </p:sp>
      <p:sp>
        <p:nvSpPr>
          <p:cNvPr id="4" name="スライド番号プレースホルダー 3">
            <a:extLst>
              <a:ext uri="{FF2B5EF4-FFF2-40B4-BE49-F238E27FC236}">
                <a16:creationId xmlns:a16="http://schemas.microsoft.com/office/drawing/2014/main" id="{9F9D09BC-3C57-4E21-AFEF-0D6F2740B013}"/>
              </a:ext>
            </a:extLst>
          </p:cNvPr>
          <p:cNvSpPr>
            <a:spLocks noGrp="1"/>
          </p:cNvSpPr>
          <p:nvPr>
            <p:ph type="sldNum" sz="quarter" idx="12"/>
          </p:nvPr>
        </p:nvSpPr>
        <p:spPr/>
        <p:txBody>
          <a:bodyPr/>
          <a:lstStyle/>
          <a:p>
            <a:fld id="{4B93331A-C3B4-4B62-9D89-4E138C7ECFE7}" type="slidenum">
              <a:rPr kumimoji="1" lang="ja-JP" altLang="en-US" smtClean="0"/>
              <a:t>9</a:t>
            </a:fld>
            <a:endParaRPr kumimoji="1" lang="ja-JP" altLang="en-US"/>
          </a:p>
        </p:txBody>
      </p:sp>
    </p:spTree>
    <p:extLst>
      <p:ext uri="{BB962C8B-B14F-4D97-AF65-F5344CB8AC3E}">
        <p14:creationId xmlns:p14="http://schemas.microsoft.com/office/powerpoint/2010/main" val="3988784776"/>
      </p:ext>
    </p:extLst>
  </p:cSld>
  <p:clrMapOvr>
    <a:masterClrMapping/>
  </p:clrMapOvr>
</p:sld>
</file>

<file path=ppt/theme/theme1.xml><?xml version="1.0" encoding="utf-8"?>
<a:theme xmlns:a="http://schemas.openxmlformats.org/drawingml/2006/main" name="Sel-CoolMetal-white_COLORS_WIDE">
  <a:themeElements>
    <a:clrScheme name="ユーザー定義 1">
      <a:dk1>
        <a:srgbClr val="000000"/>
      </a:dk1>
      <a:lt1>
        <a:srgbClr val="FFFFFF"/>
      </a:lt1>
      <a:dk2>
        <a:srgbClr val="000000"/>
      </a:dk2>
      <a:lt2>
        <a:srgbClr val="808080"/>
      </a:lt2>
      <a:accent1>
        <a:srgbClr val="BBE0E3"/>
      </a:accent1>
      <a:accent2>
        <a:srgbClr val="333399"/>
      </a:accent2>
      <a:accent3>
        <a:srgbClr val="002060"/>
      </a:accent3>
      <a:accent4>
        <a:srgbClr val="C00000"/>
      </a:accent4>
      <a:accent5>
        <a:srgbClr val="FFC000"/>
      </a:accent5>
      <a:accent6>
        <a:srgbClr val="00B050"/>
      </a:accent6>
      <a:hlink>
        <a:srgbClr val="009999"/>
      </a:hlink>
      <a:folHlink>
        <a:srgbClr val="99CC00"/>
      </a:folHlink>
    </a:clrScheme>
    <a:fontScheme name="inolab">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white_COLORS_WIDE" id="{D93AF2F4-37CD-41BF-81EB-519F10F39EAD}" vid="{105A4D7D-0F72-4CC0-BCBC-EB1271CDA0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Sel-CoolMetal-white_COLORS_WIDE</Template>
  <TotalTime>3202</TotalTime>
  <Words>1742</Words>
  <Application>Microsoft Office PowerPoint</Application>
  <PresentationFormat>ワイド画面</PresentationFormat>
  <Paragraphs>313</Paragraphs>
  <Slides>22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HGP創英角ｺﾞｼｯｸUB</vt:lpstr>
      <vt:lpstr>MS PGothic</vt:lpstr>
      <vt:lpstr>MS PGothic</vt:lpstr>
      <vt:lpstr>游ゴシック</vt:lpstr>
      <vt:lpstr>Arial</vt:lpstr>
      <vt:lpstr>Cambria Math</vt:lpstr>
      <vt:lpstr>Tahoma</vt:lpstr>
      <vt:lpstr>Sel-CoolMetal-white_COLORS_WIDE</vt:lpstr>
      <vt:lpstr>再利用されたライブラリに対する バージョン検出を利用した脆弱性検知ツール</vt:lpstr>
      <vt:lpstr>研究背景</vt:lpstr>
      <vt:lpstr>脆弱性情報データベース</vt:lpstr>
      <vt:lpstr>脆弱性検知ツールの例</vt:lpstr>
      <vt:lpstr>ソフトウェアの部分的な再利用</vt:lpstr>
      <vt:lpstr>再利用されたコードに対する脆弱性検知</vt:lpstr>
      <vt:lpstr>高速軽量なバージョン検出手法</vt:lpstr>
      <vt:lpstr>再利用されたコードに対する脆弱性検知</vt:lpstr>
      <vt:lpstr>提案ツールの概要</vt:lpstr>
      <vt:lpstr>処理の流れ</vt:lpstr>
      <vt:lpstr>手順4：フィルタリング</vt:lpstr>
      <vt:lpstr>手順4：フィルタリング の具体例</vt:lpstr>
      <vt:lpstr>手順5 の出力例</vt:lpstr>
      <vt:lpstr>手順5 出力パート1 </vt:lpstr>
      <vt:lpstr>手順5 出力パート2</vt:lpstr>
      <vt:lpstr>手順5 出力パート3</vt:lpstr>
      <vt:lpstr>評価実験</vt:lpstr>
      <vt:lpstr>評価結果</vt:lpstr>
      <vt:lpstr>提案手法を用いた調査</vt:lpstr>
      <vt:lpstr>脆弱性の残留期間</vt:lpstr>
      <vt:lpstr>脆弱性の深刻度と残留期間</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再利用されたライブラリに対する バージョン検出を利用した脆弱性検知ツール</dc:title>
  <dc:creator>哲也</dc:creator>
  <cp:lastModifiedBy>哲也</cp:lastModifiedBy>
  <cp:revision>43</cp:revision>
  <dcterms:created xsi:type="dcterms:W3CDTF">2021-09-03T01:48:57Z</dcterms:created>
  <dcterms:modified xsi:type="dcterms:W3CDTF">2021-09-07T02:50:25Z</dcterms:modified>
</cp:coreProperties>
</file>