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5" r:id="rId3"/>
    <p:sldId id="264" r:id="rId4"/>
    <p:sldId id="277" r:id="rId5"/>
    <p:sldId id="266" r:id="rId6"/>
    <p:sldId id="267" r:id="rId7"/>
    <p:sldId id="274" r:id="rId8"/>
    <p:sldId id="319" r:id="rId9"/>
    <p:sldId id="303" r:id="rId10"/>
    <p:sldId id="321" r:id="rId11"/>
    <p:sldId id="275" r:id="rId12"/>
    <p:sldId id="283" r:id="rId13"/>
    <p:sldId id="322" r:id="rId14"/>
    <p:sldId id="282" r:id="rId15"/>
    <p:sldId id="284" r:id="rId16"/>
    <p:sldId id="279" r:id="rId17"/>
    <p:sldId id="323" r:id="rId18"/>
    <p:sldId id="313" r:id="rId19"/>
    <p:sldId id="280" r:id="rId20"/>
    <p:sldId id="286" r:id="rId21"/>
    <p:sldId id="324" r:id="rId22"/>
    <p:sldId id="315" r:id="rId23"/>
    <p:sldId id="288" r:id="rId24"/>
    <p:sldId id="290" r:id="rId25"/>
    <p:sldId id="325" r:id="rId26"/>
    <p:sldId id="281" r:id="rId27"/>
    <p:sldId id="294" r:id="rId28"/>
    <p:sldId id="291" r:id="rId29"/>
    <p:sldId id="295" r:id="rId30"/>
    <p:sldId id="326" r:id="rId31"/>
    <p:sldId id="262" r:id="rId32"/>
    <p:sldId id="299" r:id="rId33"/>
    <p:sldId id="320" r:id="rId34"/>
    <p:sldId id="327" r:id="rId35"/>
    <p:sldId id="292" r:id="rId36"/>
    <p:sldId id="302" r:id="rId37"/>
    <p:sldId id="301" r:id="rId38"/>
    <p:sldId id="296" r:id="rId39"/>
    <p:sldId id="297" r:id="rId40"/>
    <p:sldId id="298" r:id="rId41"/>
    <p:sldId id="328" r:id="rId4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7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420" autoAdjust="0"/>
  </p:normalViewPr>
  <p:slideViewPr>
    <p:cSldViewPr>
      <p:cViewPr varScale="1">
        <p:scale>
          <a:sx n="46" d="100"/>
          <a:sy n="46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Recover\Result\JhotDraw\NumofUseRelation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Recover\Result\JhotDraw\rankingUsing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Recover\Result\JhotDraw\NumberofUsed\rankingUsed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480356024486726E-2"/>
          <c:y val="3.2827083170988404E-2"/>
          <c:w val="0.90838591920352663"/>
          <c:h val="0.87082570116578684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innerJHD</c:v>
                </c:pt>
              </c:strCache>
            </c:strRef>
          </c:tx>
          <c:spPr>
            <a:ln cmpd="sng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Ver100</c:v>
                </c:pt>
                <c:pt idx="1">
                  <c:v>Ver1001</c:v>
                </c:pt>
                <c:pt idx="2">
                  <c:v>Ver101</c:v>
                </c:pt>
                <c:pt idx="3">
                  <c:v>Ver1109</c:v>
                </c:pt>
                <c:pt idx="4">
                  <c:v>Ver1110</c:v>
                </c:pt>
                <c:pt idx="5">
                  <c:v>Ver1111</c:v>
                </c:pt>
                <c:pt idx="6">
                  <c:v>Ver1112</c:v>
                </c:pt>
                <c:pt idx="7">
                  <c:v>Ver1113</c:v>
                </c:pt>
                <c:pt idx="8">
                  <c:v>Ver1114</c:v>
                </c:pt>
                <c:pt idx="9">
                  <c:v>Ver1115</c:v>
                </c:pt>
                <c:pt idx="10">
                  <c:v>Ver1116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766</c:v>
                </c:pt>
                <c:pt idx="1">
                  <c:v>766</c:v>
                </c:pt>
                <c:pt idx="2">
                  <c:v>766</c:v>
                </c:pt>
                <c:pt idx="3">
                  <c:v>766</c:v>
                </c:pt>
                <c:pt idx="4">
                  <c:v>815</c:v>
                </c:pt>
                <c:pt idx="5">
                  <c:v>815</c:v>
                </c:pt>
                <c:pt idx="6">
                  <c:v>1230</c:v>
                </c:pt>
                <c:pt idx="7">
                  <c:v>1230</c:v>
                </c:pt>
                <c:pt idx="8">
                  <c:v>2098</c:v>
                </c:pt>
                <c:pt idx="9">
                  <c:v>2098</c:v>
                </c:pt>
                <c:pt idx="10">
                  <c:v>2098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innerJARP</c:v>
                </c:pt>
              </c:strCache>
            </c:strRef>
          </c:tx>
          <c:spPr>
            <a:ln>
              <a:solidFill>
                <a:srgbClr val="00B050"/>
              </a:solidFill>
              <a:prstDash val="lg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Ver100</c:v>
                </c:pt>
                <c:pt idx="1">
                  <c:v>Ver1001</c:v>
                </c:pt>
                <c:pt idx="2">
                  <c:v>Ver101</c:v>
                </c:pt>
                <c:pt idx="3">
                  <c:v>Ver1109</c:v>
                </c:pt>
                <c:pt idx="4">
                  <c:v>Ver1110</c:v>
                </c:pt>
                <c:pt idx="5">
                  <c:v>Ver1111</c:v>
                </c:pt>
                <c:pt idx="6">
                  <c:v>Ver1112</c:v>
                </c:pt>
                <c:pt idx="7">
                  <c:v>Ver1113</c:v>
                </c:pt>
                <c:pt idx="8">
                  <c:v>Ver1114</c:v>
                </c:pt>
                <c:pt idx="9">
                  <c:v>Ver1115</c:v>
                </c:pt>
                <c:pt idx="10">
                  <c:v>Ver1116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350</c:v>
                </c:pt>
                <c:pt idx="4">
                  <c:v>361</c:v>
                </c:pt>
                <c:pt idx="5">
                  <c:v>355</c:v>
                </c:pt>
                <c:pt idx="6">
                  <c:v>480</c:v>
                </c:pt>
                <c:pt idx="7">
                  <c:v>535</c:v>
                </c:pt>
                <c:pt idx="8">
                  <c:v>602</c:v>
                </c:pt>
                <c:pt idx="9">
                  <c:v>602</c:v>
                </c:pt>
                <c:pt idx="10">
                  <c:v>602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external</c:v>
                </c:pt>
              </c:strCache>
            </c:strRef>
          </c:tx>
          <c:spPr>
            <a:ln cmpd="sng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Ver100</c:v>
                </c:pt>
                <c:pt idx="1">
                  <c:v>Ver1001</c:v>
                </c:pt>
                <c:pt idx="2">
                  <c:v>Ver101</c:v>
                </c:pt>
                <c:pt idx="3">
                  <c:v>Ver1109</c:v>
                </c:pt>
                <c:pt idx="4">
                  <c:v>Ver1110</c:v>
                </c:pt>
                <c:pt idx="5">
                  <c:v>Ver1111</c:v>
                </c:pt>
                <c:pt idx="6">
                  <c:v>Ver1112</c:v>
                </c:pt>
                <c:pt idx="7">
                  <c:v>Ver1113</c:v>
                </c:pt>
                <c:pt idx="8">
                  <c:v>Ver1114</c:v>
                </c:pt>
                <c:pt idx="9">
                  <c:v>Ver1115</c:v>
                </c:pt>
                <c:pt idx="10">
                  <c:v>Ver1116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91</c:v>
                </c:pt>
                <c:pt idx="1">
                  <c:v>91</c:v>
                </c:pt>
                <c:pt idx="2">
                  <c:v>91</c:v>
                </c:pt>
                <c:pt idx="3">
                  <c:v>123</c:v>
                </c:pt>
                <c:pt idx="4">
                  <c:v>135</c:v>
                </c:pt>
                <c:pt idx="5">
                  <c:v>143</c:v>
                </c:pt>
                <c:pt idx="6">
                  <c:v>198</c:v>
                </c:pt>
                <c:pt idx="7">
                  <c:v>248</c:v>
                </c:pt>
                <c:pt idx="8">
                  <c:v>325</c:v>
                </c:pt>
                <c:pt idx="9">
                  <c:v>325</c:v>
                </c:pt>
                <c:pt idx="10">
                  <c:v>325</c:v>
                </c:pt>
              </c:numCache>
            </c:numRef>
          </c:val>
        </c:ser>
        <c:marker val="1"/>
        <c:axId val="97666560"/>
        <c:axId val="97668096"/>
      </c:lineChart>
      <c:catAx>
        <c:axId val="97666560"/>
        <c:scaling>
          <c:orientation val="minMax"/>
        </c:scaling>
        <c:axPos val="b"/>
        <c:tickLblPos val="nextTo"/>
        <c:crossAx val="97668096"/>
        <c:crosses val="autoZero"/>
        <c:auto val="1"/>
        <c:lblAlgn val="ctr"/>
        <c:lblOffset val="100"/>
      </c:catAx>
      <c:valAx>
        <c:axId val="97668096"/>
        <c:scaling>
          <c:orientation val="minMax"/>
        </c:scaling>
        <c:axPos val="l"/>
        <c:majorGridlines/>
        <c:numFmt formatCode="General" sourceLinked="1"/>
        <c:tickLblPos val="nextTo"/>
        <c:crossAx val="9766656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Ver100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Sheet2!$A$3:$A$22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Sheet2!$B$3:$B$22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Ver1109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Sheet2!$A$3:$A$22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Sheet2!$C$3:$C$22</c:f>
              <c:numCache>
                <c:formatCode>General</c:formatCode>
                <c:ptCount val="20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22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Ver1112</c:v>
                </c:pt>
              </c:strCache>
            </c:strRef>
          </c:tx>
          <c:spPr>
            <a:ln w="19050" cmpd="sng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Sheet2!$A$3:$A$22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Sheet2!$D$3:$D$22</c:f>
              <c:numCache>
                <c:formatCode>General</c:formatCode>
                <c:ptCount val="20"/>
                <c:pt idx="0">
                  <c:v>13</c:v>
                </c:pt>
                <c:pt idx="1">
                  <c:v>24</c:v>
                </c:pt>
                <c:pt idx="2">
                  <c:v>40</c:v>
                </c:pt>
                <c:pt idx="3">
                  <c:v>44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52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55</c:v>
                </c:pt>
                <c:pt idx="12">
                  <c:v>55</c:v>
                </c:pt>
                <c:pt idx="13">
                  <c:v>56</c:v>
                </c:pt>
                <c:pt idx="14">
                  <c:v>56</c:v>
                </c:pt>
                <c:pt idx="15">
                  <c:v>56</c:v>
                </c:pt>
                <c:pt idx="16">
                  <c:v>56</c:v>
                </c:pt>
                <c:pt idx="17">
                  <c:v>56</c:v>
                </c:pt>
                <c:pt idx="18">
                  <c:v>56</c:v>
                </c:pt>
                <c:pt idx="19">
                  <c:v>56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Ver1113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Sheet2!$A$3:$A$22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Sheet2!$E$3:$E$22</c:f>
              <c:numCache>
                <c:formatCode>General</c:formatCode>
                <c:ptCount val="20"/>
                <c:pt idx="0">
                  <c:v>18</c:v>
                </c:pt>
                <c:pt idx="1">
                  <c:v>33</c:v>
                </c:pt>
                <c:pt idx="2">
                  <c:v>52</c:v>
                </c:pt>
                <c:pt idx="3">
                  <c:v>57</c:v>
                </c:pt>
                <c:pt idx="4">
                  <c:v>64</c:v>
                </c:pt>
                <c:pt idx="5">
                  <c:v>64</c:v>
                </c:pt>
                <c:pt idx="6">
                  <c:v>66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  <c:pt idx="10">
                  <c:v>69</c:v>
                </c:pt>
                <c:pt idx="11">
                  <c:v>72</c:v>
                </c:pt>
                <c:pt idx="12">
                  <c:v>72</c:v>
                </c:pt>
                <c:pt idx="13">
                  <c:v>73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Ver1114</c:v>
                </c:pt>
              </c:strCache>
            </c:strRef>
          </c:tx>
          <c:spPr>
            <a:ln cmpd="dbl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Sheet2!$A$3:$A$22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Sheet2!$F$3:$F$22</c:f>
              <c:numCache>
                <c:formatCode>General</c:formatCode>
                <c:ptCount val="20"/>
                <c:pt idx="0">
                  <c:v>12</c:v>
                </c:pt>
                <c:pt idx="1">
                  <c:v>37</c:v>
                </c:pt>
                <c:pt idx="2">
                  <c:v>45</c:v>
                </c:pt>
                <c:pt idx="3">
                  <c:v>58</c:v>
                </c:pt>
                <c:pt idx="4">
                  <c:v>64</c:v>
                </c:pt>
                <c:pt idx="5">
                  <c:v>67</c:v>
                </c:pt>
                <c:pt idx="6">
                  <c:v>71</c:v>
                </c:pt>
                <c:pt idx="7">
                  <c:v>72</c:v>
                </c:pt>
                <c:pt idx="8">
                  <c:v>74</c:v>
                </c:pt>
                <c:pt idx="9">
                  <c:v>75</c:v>
                </c:pt>
                <c:pt idx="10">
                  <c:v>76</c:v>
                </c:pt>
                <c:pt idx="11">
                  <c:v>76</c:v>
                </c:pt>
                <c:pt idx="12">
                  <c:v>77</c:v>
                </c:pt>
                <c:pt idx="13">
                  <c:v>77</c:v>
                </c:pt>
                <c:pt idx="14">
                  <c:v>77</c:v>
                </c:pt>
                <c:pt idx="15">
                  <c:v>78</c:v>
                </c:pt>
                <c:pt idx="16">
                  <c:v>79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</c:numCache>
            </c:numRef>
          </c:val>
        </c:ser>
        <c:marker val="1"/>
        <c:axId val="106484096"/>
        <c:axId val="106485632"/>
      </c:lineChart>
      <c:catAx>
        <c:axId val="106484096"/>
        <c:scaling>
          <c:orientation val="minMax"/>
        </c:scaling>
        <c:axPos val="b"/>
        <c:numFmt formatCode="General" sourceLinked="1"/>
        <c:tickLblPos val="nextTo"/>
        <c:crossAx val="106485632"/>
        <c:crosses val="autoZero"/>
        <c:auto val="1"/>
        <c:lblAlgn val="ctr"/>
        <c:lblOffset val="100"/>
        <c:tickLblSkip val="1"/>
      </c:catAx>
      <c:valAx>
        <c:axId val="106485632"/>
        <c:scaling>
          <c:orientation val="minMax"/>
        </c:scaling>
        <c:axPos val="l"/>
        <c:majorGridlines/>
        <c:numFmt formatCode="General" sourceLinked="1"/>
        <c:tickLblPos val="nextTo"/>
        <c:crossAx val="106484096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Ver100-1001-101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Sheet2!$A$3:$A$32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Sheet2!$B$3:$B$32</c:f>
              <c:numCache>
                <c:formatCode>General</c:formatCode>
                <c:ptCount val="30"/>
                <c:pt idx="0">
                  <c:v>28</c:v>
                </c:pt>
                <c:pt idx="1">
                  <c:v>36</c:v>
                </c:pt>
                <c:pt idx="2">
                  <c:v>39</c:v>
                </c:pt>
                <c:pt idx="3">
                  <c:v>42</c:v>
                </c:pt>
                <c:pt idx="4">
                  <c:v>44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46</c:v>
                </c:pt>
                <c:pt idx="11">
                  <c:v>46</c:v>
                </c:pt>
                <c:pt idx="12">
                  <c:v>46</c:v>
                </c:pt>
                <c:pt idx="13">
                  <c:v>46</c:v>
                </c:pt>
                <c:pt idx="14">
                  <c:v>46</c:v>
                </c:pt>
                <c:pt idx="15">
                  <c:v>46</c:v>
                </c:pt>
                <c:pt idx="16">
                  <c:v>46</c:v>
                </c:pt>
                <c:pt idx="17">
                  <c:v>46</c:v>
                </c:pt>
                <c:pt idx="18">
                  <c:v>46</c:v>
                </c:pt>
                <c:pt idx="19">
                  <c:v>46</c:v>
                </c:pt>
                <c:pt idx="20">
                  <c:v>46</c:v>
                </c:pt>
                <c:pt idx="21">
                  <c:v>46</c:v>
                </c:pt>
                <c:pt idx="22">
                  <c:v>46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Ver1109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Sheet2!$A$3:$A$32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Sheet2!$C$3:$C$32</c:f>
              <c:numCache>
                <c:formatCode>General</c:formatCode>
                <c:ptCount val="30"/>
                <c:pt idx="0">
                  <c:v>33</c:v>
                </c:pt>
                <c:pt idx="1">
                  <c:v>38</c:v>
                </c:pt>
                <c:pt idx="2">
                  <c:v>44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52</c:v>
                </c:pt>
                <c:pt idx="24">
                  <c:v>52</c:v>
                </c:pt>
                <c:pt idx="25">
                  <c:v>52</c:v>
                </c:pt>
                <c:pt idx="26">
                  <c:v>52</c:v>
                </c:pt>
                <c:pt idx="27">
                  <c:v>52</c:v>
                </c:pt>
                <c:pt idx="28">
                  <c:v>52</c:v>
                </c:pt>
                <c:pt idx="29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Ver1112</c:v>
                </c:pt>
              </c:strCache>
            </c:strRef>
          </c:tx>
          <c:spPr>
            <a:ln w="19050" cmpd="sng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Sheet2!$A$3:$A$32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Sheet2!$D$3:$D$32</c:f>
              <c:numCache>
                <c:formatCode>General</c:formatCode>
                <c:ptCount val="30"/>
                <c:pt idx="0">
                  <c:v>28</c:v>
                </c:pt>
                <c:pt idx="1">
                  <c:v>34</c:v>
                </c:pt>
                <c:pt idx="2">
                  <c:v>43</c:v>
                </c:pt>
                <c:pt idx="3">
                  <c:v>48</c:v>
                </c:pt>
                <c:pt idx="4">
                  <c:v>49</c:v>
                </c:pt>
                <c:pt idx="5">
                  <c:v>53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56</c:v>
                </c:pt>
                <c:pt idx="10">
                  <c:v>56</c:v>
                </c:pt>
                <c:pt idx="11">
                  <c:v>57</c:v>
                </c:pt>
                <c:pt idx="12">
                  <c:v>57</c:v>
                </c:pt>
                <c:pt idx="13">
                  <c:v>57</c:v>
                </c:pt>
                <c:pt idx="14">
                  <c:v>59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Ver1113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Sheet2!$A$3:$A$32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Sheet2!$E$3:$E$32</c:f>
              <c:numCache>
                <c:formatCode>General</c:formatCode>
                <c:ptCount val="30"/>
                <c:pt idx="0">
                  <c:v>28</c:v>
                </c:pt>
                <c:pt idx="1">
                  <c:v>36</c:v>
                </c:pt>
                <c:pt idx="2">
                  <c:v>46</c:v>
                </c:pt>
                <c:pt idx="3">
                  <c:v>51</c:v>
                </c:pt>
                <c:pt idx="4">
                  <c:v>52</c:v>
                </c:pt>
                <c:pt idx="5">
                  <c:v>57</c:v>
                </c:pt>
                <c:pt idx="6">
                  <c:v>58</c:v>
                </c:pt>
                <c:pt idx="7">
                  <c:v>59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65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3">
                  <c:v>65</c:v>
                </c:pt>
                <c:pt idx="24">
                  <c:v>65</c:v>
                </c:pt>
                <c:pt idx="25">
                  <c:v>65</c:v>
                </c:pt>
                <c:pt idx="26">
                  <c:v>65</c:v>
                </c:pt>
                <c:pt idx="27">
                  <c:v>65</c:v>
                </c:pt>
                <c:pt idx="28">
                  <c:v>65</c:v>
                </c:pt>
                <c:pt idx="29">
                  <c:v>65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Ver1114-16</c:v>
                </c:pt>
              </c:strCache>
            </c:strRef>
          </c:tx>
          <c:spPr>
            <a:ln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Sheet2!$A$3:$A$32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Sheet2!$F$3:$F$32</c:f>
              <c:numCache>
                <c:formatCode>General</c:formatCode>
                <c:ptCount val="30"/>
                <c:pt idx="0">
                  <c:v>33</c:v>
                </c:pt>
                <c:pt idx="1">
                  <c:v>46</c:v>
                </c:pt>
                <c:pt idx="2">
                  <c:v>55</c:v>
                </c:pt>
                <c:pt idx="3">
                  <c:v>61</c:v>
                </c:pt>
                <c:pt idx="4">
                  <c:v>64</c:v>
                </c:pt>
                <c:pt idx="5">
                  <c:v>67</c:v>
                </c:pt>
                <c:pt idx="6">
                  <c:v>68</c:v>
                </c:pt>
                <c:pt idx="7">
                  <c:v>69</c:v>
                </c:pt>
                <c:pt idx="8">
                  <c:v>70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71</c:v>
                </c:pt>
                <c:pt idx="13">
                  <c:v>71</c:v>
                </c:pt>
                <c:pt idx="14">
                  <c:v>71</c:v>
                </c:pt>
                <c:pt idx="15">
                  <c:v>71</c:v>
                </c:pt>
                <c:pt idx="16">
                  <c:v>73</c:v>
                </c:pt>
                <c:pt idx="17">
                  <c:v>73</c:v>
                </c:pt>
                <c:pt idx="18">
                  <c:v>74</c:v>
                </c:pt>
                <c:pt idx="19">
                  <c:v>74</c:v>
                </c:pt>
                <c:pt idx="20">
                  <c:v>75</c:v>
                </c:pt>
                <c:pt idx="21">
                  <c:v>75</c:v>
                </c:pt>
                <c:pt idx="22">
                  <c:v>76</c:v>
                </c:pt>
                <c:pt idx="23">
                  <c:v>76</c:v>
                </c:pt>
                <c:pt idx="24">
                  <c:v>77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</c:numCache>
            </c:numRef>
          </c:val>
        </c:ser>
        <c:marker val="1"/>
        <c:axId val="106628224"/>
        <c:axId val="106629760"/>
      </c:lineChart>
      <c:catAx>
        <c:axId val="106628224"/>
        <c:scaling>
          <c:orientation val="minMax"/>
        </c:scaling>
        <c:axPos val="b"/>
        <c:numFmt formatCode="General" sourceLinked="1"/>
        <c:tickLblPos val="nextTo"/>
        <c:crossAx val="106629760"/>
        <c:crosses val="autoZero"/>
        <c:auto val="1"/>
        <c:lblAlgn val="ctr"/>
        <c:lblOffset val="100"/>
      </c:catAx>
      <c:valAx>
        <c:axId val="106629760"/>
        <c:scaling>
          <c:orientation val="minMax"/>
        </c:scaling>
        <c:axPos val="l"/>
        <c:majorGridlines/>
        <c:numFmt formatCode="General" sourceLinked="1"/>
        <c:tickLblPos val="nextTo"/>
        <c:crossAx val="10662822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7EA8-C0A0-41A6-8A5A-EE434174A37A}" type="datetimeFigureOut">
              <a:rPr kumimoji="1" lang="ja-JP" altLang="en-US" smtClean="0"/>
              <a:pPr/>
              <a:t>2009/9/23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5304-F48E-47BB-B4E6-754DEBB268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304-F48E-47BB-B4E6-754DEBB2687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304-F48E-47BB-B4E6-754DEBB26871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304-F48E-47BB-B4E6-754DEBB26871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22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E6E2-31C8-4738-9020-16957E6516FA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23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4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023D-4E0A-443C-AD1F-BCA4AB6ABA21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0F45-B975-4C89-A912-B291967348C1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8C1A-C6F6-481A-89F8-744B44D87FD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9F90-8570-4ED7-92E7-07CBBEF386DE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1593-09AB-4D96-B965-8CEC442AA5C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C56E5F-082D-4336-A992-BDC735FED887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5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2F2ABB-6A8A-4E33-9DBB-C62BE21A0E1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sp>
        <p:nvSpPr>
          <p:cNvPr id="6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円/楕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円/楕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51C8-C54C-4202-BF4E-D7FAEB90BED2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21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2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EF36-D919-4CEA-8189-273AC04AD21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3140-7DFC-40DA-A280-BDCB450CDF33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7AC0-C946-462A-ABBD-76F169B2E97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DD5A-FB66-45D4-A992-F0E8A95BD5A9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C527-53D5-4C13-9D5F-7D856270606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89D0F8-15DF-4DB7-B583-A4AD007F8D3B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691002-539C-421C-A62B-6CD9329F7C6F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sp>
        <p:nvSpPr>
          <p:cNvPr id="5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AD35-0F07-4C1A-8818-E806C81650BE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AE07-A671-424C-BD51-1FAA3D2D5D1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3A79A-712A-4936-A05B-A6C69840C331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13" name="スライド番号プレースホル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AE6747-8EF6-4D09-9C5E-3764547E93F5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sp>
        <p:nvSpPr>
          <p:cNvPr id="14" name="フッター プレースホル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dirty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634032-1D30-4A1A-A3F2-EBA67AFA6CD8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13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9529F8-D050-46AC-BFD8-2AE19FA34A35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sp>
        <p:nvSpPr>
          <p:cNvPr id="14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28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745B83-A8A3-4ACE-8888-AA906916EC11}" type="datetimeFigureOut">
              <a:rPr lang="ja-JP" altLang="en-US"/>
              <a:pPr>
                <a:defRPr/>
              </a:pPr>
              <a:t>2009/9/23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2D0FD2-0291-42C6-9EDB-805A8FF10CB7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9" r:id="rId4"/>
    <p:sldLayoutId id="2147483730" r:id="rId5"/>
    <p:sldLayoutId id="2147483737" r:id="rId6"/>
    <p:sldLayoutId id="2147483731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85938" y="571500"/>
            <a:ext cx="6672262" cy="18573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Assessing the Impact of Framework Changes </a:t>
            </a:r>
            <a:br>
              <a:rPr lang="en-US" altLang="ja-JP" sz="3600" dirty="0" smtClean="0"/>
            </a:br>
            <a:r>
              <a:rPr lang="en-US" altLang="ja-JP" sz="3600" dirty="0" smtClean="0"/>
              <a:t>Using Component Ranking</a:t>
            </a:r>
            <a:endParaRPr lang="ja-JP" altLang="en-US" sz="3600" dirty="0"/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1857356" y="2643182"/>
            <a:ext cx="7286644" cy="342902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400" dirty="0" smtClean="0"/>
              <a:t>   Reishi </a:t>
            </a:r>
            <a:r>
              <a:rPr lang="en-US" altLang="ja-JP" sz="2400" dirty="0" smtClean="0"/>
              <a:t>Yokomori </a:t>
            </a:r>
          </a:p>
          <a:p>
            <a:pPr eaLnBrk="1" hangingPunct="1"/>
            <a:r>
              <a:rPr lang="en-US" altLang="ja-JP" sz="2400" dirty="0" smtClean="0"/>
              <a:t>         </a:t>
            </a:r>
            <a:r>
              <a:rPr lang="en-US" altLang="ja-JP" sz="2400" dirty="0" smtClean="0"/>
              <a:t>Nanzan </a:t>
            </a:r>
            <a:r>
              <a:rPr lang="en-US" altLang="ja-JP" sz="2400" dirty="0" smtClean="0"/>
              <a:t>University, Japan</a:t>
            </a:r>
          </a:p>
          <a:p>
            <a:pPr eaLnBrk="1" hangingPunct="1"/>
            <a:r>
              <a:rPr lang="en-US" altLang="ja-JP" sz="2400" dirty="0" smtClean="0"/>
              <a:t>   Harvey </a:t>
            </a:r>
            <a:r>
              <a:rPr lang="en-US" altLang="ja-JP" sz="2400" dirty="0" smtClean="0"/>
              <a:t>Siy</a:t>
            </a:r>
          </a:p>
          <a:p>
            <a:pPr eaLnBrk="1" hangingPunct="1"/>
            <a:r>
              <a:rPr lang="en-US" altLang="ja-JP" sz="2400" dirty="0" smtClean="0"/>
              <a:t>         </a:t>
            </a:r>
            <a:r>
              <a:rPr lang="en-US" altLang="ja-JP" sz="2400" dirty="0" smtClean="0"/>
              <a:t>University </a:t>
            </a:r>
            <a:r>
              <a:rPr lang="en-US" altLang="ja-JP" sz="2400" dirty="0" smtClean="0"/>
              <a:t>of Nebraska at Omaha, USA</a:t>
            </a:r>
          </a:p>
          <a:p>
            <a:pPr eaLnBrk="1" hangingPunct="1"/>
            <a:r>
              <a:rPr lang="en-US" altLang="ja-JP" sz="2400" dirty="0" smtClean="0"/>
              <a:t>    Masami Noro</a:t>
            </a:r>
          </a:p>
          <a:p>
            <a:pPr eaLnBrk="1" hangingPunct="1"/>
            <a:r>
              <a:rPr lang="en-US" altLang="ja-JP" sz="2400" dirty="0" smtClean="0"/>
              <a:t> </a:t>
            </a:r>
            <a:r>
              <a:rPr lang="en-US" altLang="ja-JP" sz="2400" dirty="0" smtClean="0"/>
              <a:t>        </a:t>
            </a:r>
            <a:r>
              <a:rPr lang="en-US" altLang="ja-JP" sz="2400" dirty="0" smtClean="0"/>
              <a:t>Nanzan University, Japan</a:t>
            </a:r>
          </a:p>
          <a:p>
            <a:pPr eaLnBrk="1" hangingPunct="1"/>
            <a:r>
              <a:rPr lang="en-US" altLang="ja-JP" sz="2400" dirty="0" smtClean="0"/>
              <a:t>    Katsuro Inoue</a:t>
            </a:r>
          </a:p>
          <a:p>
            <a:pPr eaLnBrk="1" hangingPunct="1"/>
            <a:r>
              <a:rPr lang="en-US" altLang="ja-JP" sz="2400" dirty="0" smtClean="0"/>
              <a:t> </a:t>
            </a:r>
            <a:r>
              <a:rPr lang="en-US" altLang="ja-JP" sz="2400" dirty="0" smtClean="0"/>
              <a:t>        </a:t>
            </a:r>
            <a:r>
              <a:rPr lang="en-US" altLang="ja-JP" sz="2400" dirty="0" smtClean="0"/>
              <a:t>Osaka </a:t>
            </a:r>
            <a:r>
              <a:rPr lang="en-US" altLang="ja-JP" sz="2400" dirty="0" smtClean="0"/>
              <a:t>University, Japan</a:t>
            </a:r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General Information</a:t>
            </a:r>
            <a:endParaRPr lang="ja-JP" altLang="en-US" sz="4800" dirty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JARP has 11 versions.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214563"/>
            <a:ext cx="7391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Evolution of</a:t>
            </a:r>
            <a:br>
              <a:rPr lang="en-US" altLang="ja-JP" sz="4000" dirty="0" smtClean="0"/>
            </a:br>
            <a:r>
              <a:rPr lang="en-US" altLang="ja-JP" sz="4000" dirty="0" smtClean="0"/>
              <a:t> 				Use Relation</a:t>
            </a:r>
            <a:endParaRPr lang="ja-JP" altLang="en-US" sz="4000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785786" y="1571612"/>
          <a:ext cx="7421512" cy="426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フローチャート : 順次アクセス記憶 4"/>
          <p:cNvSpPr/>
          <p:nvPr/>
        </p:nvSpPr>
        <p:spPr>
          <a:xfrm>
            <a:off x="2786050" y="5357826"/>
            <a:ext cx="3714776" cy="1285884"/>
          </a:xfrm>
          <a:prstGeom prst="flowChartMagneticTap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</a:rPr>
              <a:t>Use relation between framework and application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29256" y="6286520"/>
            <a:ext cx="221457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/>
              <a:t>Gradually increase</a:t>
            </a:r>
            <a:endParaRPr lang="ja-JP" altLang="en-US" dirty="0"/>
          </a:p>
        </p:txBody>
      </p:sp>
      <p:sp>
        <p:nvSpPr>
          <p:cNvPr id="7" name="フローチャート : 順次アクセス記憶 6"/>
          <p:cNvSpPr/>
          <p:nvPr/>
        </p:nvSpPr>
        <p:spPr>
          <a:xfrm>
            <a:off x="2571736" y="2357430"/>
            <a:ext cx="3714776" cy="571504"/>
          </a:xfrm>
          <a:prstGeom prst="flowChartMagneticTap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</a:rPr>
              <a:t>Inside of JHotDraw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8" name="フローチャート : 順次アクセス記憶 7"/>
          <p:cNvSpPr/>
          <p:nvPr/>
        </p:nvSpPr>
        <p:spPr>
          <a:xfrm>
            <a:off x="5143504" y="3857628"/>
            <a:ext cx="2786082" cy="571504"/>
          </a:xfrm>
          <a:prstGeom prst="flowChartMagneticTap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</a:rPr>
              <a:t>Inside of JARP</a:t>
            </a:r>
            <a:endParaRPr lang="ja-JP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Major Evolution Periods</a:t>
            </a:r>
            <a:br>
              <a:rPr lang="en-US" altLang="ja-JP" sz="4000" dirty="0" smtClean="0"/>
            </a:br>
            <a:r>
              <a:rPr lang="en-US" altLang="ja-JP" sz="4000" dirty="0" smtClean="0"/>
              <a:t>In JARP Development 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4005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We suggested a metrics to detect important updates in the development process.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In the previous experiment, change of component rank  was useful to guess an impact of the update.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b="1" dirty="0" smtClean="0"/>
              <a:t>major-scale feature implementation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b="1" dirty="0" smtClean="0"/>
              <a:t>maintenance to core components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b="1" dirty="0" smtClean="0"/>
              <a:t>refactoring and restructuring of system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ja-JP" sz="25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85750" y="2428868"/>
            <a:ext cx="2214563" cy="10001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Large size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Modification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71813" y="2428868"/>
            <a:ext cx="2714625" cy="10001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A lot of changes in use relations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57938" y="2428868"/>
            <a:ext cx="2714625" cy="10001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Component rank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is also changed.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643188" y="2571743"/>
            <a:ext cx="35718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929313" y="2571743"/>
            <a:ext cx="35718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7" name="正方形/長方形 8"/>
          <p:cNvSpPr>
            <a:spLocks noChangeArrowheads="1"/>
          </p:cNvSpPr>
          <p:nvPr/>
        </p:nvSpPr>
        <p:spPr bwMode="auto">
          <a:xfrm>
            <a:off x="642938" y="6119813"/>
            <a:ext cx="7429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Century Schoolbook" pitchFamily="18" charset="0"/>
                <a:ea typeface="ＭＳ Ｐ明朝" pitchFamily="18" charset="-128"/>
              </a:rPr>
              <a:t>R. Yokomori, M. Noro, and K. Inoue. “Evaluation of Source Code Updates in Software Development Based on Component Rank”. In </a:t>
            </a:r>
            <a:r>
              <a:rPr lang="en-US" altLang="ja-JP" sz="1400" i="1">
                <a:latin typeface="Century Schoolbook" pitchFamily="18" charset="0"/>
                <a:ea typeface="ＭＳ Ｐ明朝" pitchFamily="18" charset="-128"/>
              </a:rPr>
              <a:t>Proceedings of 13th Asia Pacific Software</a:t>
            </a:r>
          </a:p>
          <a:p>
            <a:r>
              <a:rPr lang="en-US" altLang="ja-JP" sz="1400" i="1">
                <a:latin typeface="Century Schoolbook" pitchFamily="18" charset="0"/>
                <a:ea typeface="ＭＳ Ｐ明朝" pitchFamily="18" charset="-128"/>
              </a:rPr>
              <a:t>Engineering Conference, pages 327–334, Bangalore, India, </a:t>
            </a:r>
            <a:r>
              <a:rPr lang="en-US" altLang="ja-JP" sz="1400">
                <a:latin typeface="Century Schoolbook" pitchFamily="18" charset="0"/>
                <a:ea typeface="ＭＳ Ｐ明朝" pitchFamily="18" charset="-128"/>
              </a:rPr>
              <a:t>2006.</a:t>
            </a:r>
            <a:endParaRPr lang="ja-JP" altLang="en-US" sz="1400">
              <a:latin typeface="Century Schoolbook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393825"/>
            <a:ext cx="7000875" cy="5472113"/>
          </a:xfrm>
        </p:spPr>
      </p:pic>
      <p:sp>
        <p:nvSpPr>
          <p:cNvPr id="15" name="フレーム 14"/>
          <p:cNvSpPr/>
          <p:nvPr/>
        </p:nvSpPr>
        <p:spPr>
          <a:xfrm>
            <a:off x="6786563" y="2214563"/>
            <a:ext cx="2357437" cy="1285875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Major Evolution Periods</a:t>
            </a:r>
            <a:br>
              <a:rPr lang="en-US" altLang="ja-JP" sz="4000" dirty="0" smtClean="0"/>
            </a:br>
            <a:r>
              <a:rPr lang="en-US" altLang="ja-JP" sz="4000" dirty="0" smtClean="0"/>
              <a:t>In JARP Development </a:t>
            </a:r>
            <a:endParaRPr lang="ja-JP" altLang="en-US" sz="4800" dirty="0"/>
          </a:p>
        </p:txBody>
      </p:sp>
      <p:sp>
        <p:nvSpPr>
          <p:cNvPr id="5" name="フレーム 4"/>
          <p:cNvSpPr/>
          <p:nvPr/>
        </p:nvSpPr>
        <p:spPr>
          <a:xfrm>
            <a:off x="3000375" y="3357563"/>
            <a:ext cx="928688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フレーム 5"/>
          <p:cNvSpPr/>
          <p:nvPr/>
        </p:nvSpPr>
        <p:spPr>
          <a:xfrm>
            <a:off x="3000375" y="4500563"/>
            <a:ext cx="928688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" name="フレーム 6"/>
          <p:cNvSpPr/>
          <p:nvPr/>
        </p:nvSpPr>
        <p:spPr>
          <a:xfrm>
            <a:off x="3000375" y="5214938"/>
            <a:ext cx="928688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4000500" y="3357563"/>
            <a:ext cx="928688" cy="428625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4000500" y="4500563"/>
            <a:ext cx="928688" cy="428625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4000500" y="5214938"/>
            <a:ext cx="928688" cy="428625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5143500" y="5214938"/>
            <a:ext cx="928688" cy="428625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5143500" y="3714750"/>
            <a:ext cx="928688" cy="428625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5143500" y="4500563"/>
            <a:ext cx="928688" cy="428625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566" name="正方形/長方形 13"/>
          <p:cNvSpPr>
            <a:spLocks noChangeArrowheads="1"/>
          </p:cNvSpPr>
          <p:nvPr/>
        </p:nvSpPr>
        <p:spPr bwMode="auto">
          <a:xfrm>
            <a:off x="6786563" y="2214563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Class allocation</a:t>
            </a:r>
          </a:p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is changed drastically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6786563" y="3643313"/>
            <a:ext cx="2357437" cy="928687"/>
          </a:xfrm>
          <a:prstGeom prst="frame">
            <a:avLst>
              <a:gd name="adj1" fmla="val 433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568" name="正方形/長方形 16"/>
          <p:cNvSpPr>
            <a:spLocks noChangeArrowheads="1"/>
          </p:cNvSpPr>
          <p:nvPr/>
        </p:nvSpPr>
        <p:spPr bwMode="auto">
          <a:xfrm>
            <a:off x="6858000" y="3714750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JHotDraw is </a:t>
            </a:r>
          </a:p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Upgraded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566" grpId="0"/>
      <p:bldP spid="16" grpId="0" animBg="1"/>
      <p:bldP spid="235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Major Evolution Periods</a:t>
            </a:r>
            <a:br>
              <a:rPr lang="en-US" altLang="ja-JP" sz="4000" dirty="0" smtClean="0"/>
            </a:br>
            <a:r>
              <a:rPr lang="en-US" altLang="ja-JP" sz="4000" dirty="0" smtClean="0"/>
              <a:t>In JARP Development </a:t>
            </a:r>
            <a:endParaRPr lang="ja-JP" altLang="en-US" sz="4000" dirty="0"/>
          </a:p>
        </p:txBody>
      </p:sp>
      <p:sp>
        <p:nvSpPr>
          <p:cNvPr id="24579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sz="2800" dirty="0" smtClean="0"/>
              <a:t>We can confirm which update has an impact on the system by using the change of component rank.</a:t>
            </a:r>
          </a:p>
          <a:p>
            <a:pPr eaLnBrk="1" hangingPunct="1"/>
            <a:r>
              <a:rPr lang="en-US" altLang="ja-JP" sz="2800" dirty="0" smtClean="0"/>
              <a:t>We can also confirm which subsystem is affected by the update. </a:t>
            </a:r>
          </a:p>
          <a:p>
            <a:pPr lvl="1" eaLnBrk="1" hangingPunct="1"/>
            <a:r>
              <a:rPr lang="en-US" altLang="ja-JP" sz="2500" dirty="0" smtClean="0"/>
              <a:t>In ver. 1.1.9, functions of </a:t>
            </a:r>
            <a:r>
              <a:rPr lang="en-US" altLang="ja-JP" sz="2500" b="1" dirty="0" err="1" smtClean="0"/>
              <a:t>mainwindow</a:t>
            </a:r>
            <a:r>
              <a:rPr lang="en-US" altLang="ja-JP" sz="2500" dirty="0" smtClean="0"/>
              <a:t> are divided into subcomponents, and </a:t>
            </a:r>
            <a:r>
              <a:rPr lang="en-US" altLang="ja-JP" sz="2500" b="1" dirty="0" smtClean="0"/>
              <a:t>tools</a:t>
            </a:r>
            <a:r>
              <a:rPr lang="en-US" altLang="ja-JP" sz="2500" dirty="0" smtClean="0"/>
              <a:t> package is produced.</a:t>
            </a:r>
          </a:p>
          <a:p>
            <a:pPr lvl="1" eaLnBrk="1" hangingPunct="1"/>
            <a:r>
              <a:rPr lang="en-US" altLang="ja-JP" sz="2500" dirty="0" smtClean="0"/>
              <a:t>In ver. 1.1.12, functions of </a:t>
            </a:r>
            <a:r>
              <a:rPr lang="en-US" altLang="ja-JP" sz="2500" b="1" dirty="0" err="1" smtClean="0"/>
              <a:t>PetriNetImpl</a:t>
            </a:r>
            <a:r>
              <a:rPr lang="en-US" altLang="ja-JP" sz="2500" dirty="0" smtClean="0"/>
              <a:t> are divided into subcomponents, and </a:t>
            </a:r>
            <a:r>
              <a:rPr lang="en-US" altLang="ja-JP" sz="2500" b="1" dirty="0" smtClean="0"/>
              <a:t>edition</a:t>
            </a:r>
            <a:r>
              <a:rPr lang="en-US" altLang="ja-JP" sz="2500" dirty="0" smtClean="0"/>
              <a:t> and </a:t>
            </a:r>
            <a:r>
              <a:rPr lang="en-US" altLang="ja-JP" sz="2500" b="1" dirty="0" smtClean="0"/>
              <a:t>simulation</a:t>
            </a:r>
            <a:r>
              <a:rPr lang="en-US" altLang="ja-JP" sz="2500" dirty="0" smtClean="0"/>
              <a:t> packages are produced.</a:t>
            </a:r>
          </a:p>
          <a:p>
            <a:pPr lvl="1" eaLnBrk="1" hangingPunct="1"/>
            <a:r>
              <a:rPr lang="en-US" altLang="ja-JP" sz="2500" dirty="0" smtClean="0"/>
              <a:t>In ver. 1.1.10, 12, 14, JHotDraw is upgraded.</a:t>
            </a:r>
          </a:p>
          <a:p>
            <a:pPr lvl="1" eaLnBrk="1" hangingPunct="1"/>
            <a:endParaRPr lang="en-US" altLang="ja-JP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/>
          <p:nvPr/>
        </p:nvGraphicFramePr>
        <p:xfrm>
          <a:off x="1000100" y="1285860"/>
          <a:ext cx="7000924" cy="50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97242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Outgoing Edges</a:t>
            </a:r>
            <a:endParaRPr lang="ja-JP" altLang="en-US" sz="4000" dirty="0"/>
          </a:p>
        </p:txBody>
      </p:sp>
      <p:sp>
        <p:nvSpPr>
          <p:cNvPr id="9" name="フレーム 8"/>
          <p:cNvSpPr/>
          <p:nvPr/>
        </p:nvSpPr>
        <p:spPr>
          <a:xfrm flipH="1">
            <a:off x="1357290" y="1285860"/>
            <a:ext cx="1500188" cy="4714875"/>
          </a:xfrm>
          <a:prstGeom prst="fram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5857884" y="1785926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7429527" y="1500188"/>
            <a:ext cx="928687" cy="500062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655" name="正方形/長方形 16"/>
          <p:cNvSpPr>
            <a:spLocks noChangeArrowheads="1"/>
          </p:cNvSpPr>
          <p:nvPr/>
        </p:nvSpPr>
        <p:spPr bwMode="auto">
          <a:xfrm>
            <a:off x="7429535" y="1500188"/>
            <a:ext cx="135730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Max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4786314" y="2143116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4857752" y="3000372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5715008" y="4572008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5643570" y="5072074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034" y="1714488"/>
            <a:ext cx="615553" cy="4000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800" dirty="0" smtClean="0"/>
              <a:t>Cumulative frequency 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4348" y="6263366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# of Outgoing edges to the framework classes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7655" grpId="0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97242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Outgoing Edges</a:t>
            </a:r>
            <a:endParaRPr lang="ja-JP" altLang="en-US" sz="4000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00500"/>
            <a:ext cx="51435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61436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レーム 7"/>
          <p:cNvSpPr/>
          <p:nvPr/>
        </p:nvSpPr>
        <p:spPr>
          <a:xfrm>
            <a:off x="3071813" y="1357313"/>
            <a:ext cx="57150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5857875" y="1357313"/>
            <a:ext cx="57150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5715000" y="6215063"/>
            <a:ext cx="57150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8001000" y="5500688"/>
            <a:ext cx="571500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3071813" y="1643063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5715000" y="5929313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1428750" y="5786438"/>
            <a:ext cx="1928813" cy="857250"/>
          </a:xfrm>
          <a:prstGeom prst="frame">
            <a:avLst>
              <a:gd name="adj1" fmla="val 433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6636" name="正方形/長方形 14"/>
          <p:cNvSpPr>
            <a:spLocks noChangeArrowheads="1"/>
          </p:cNvSpPr>
          <p:nvPr/>
        </p:nvSpPr>
        <p:spPr bwMode="auto">
          <a:xfrm>
            <a:off x="1428750" y="5786438"/>
            <a:ext cx="1928813" cy="8302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Drastically</a:t>
            </a:r>
          </a:p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decreased!!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6500813" y="1500188"/>
            <a:ext cx="2357437" cy="500062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638" name="正方形/長方形 16"/>
          <p:cNvSpPr>
            <a:spLocks noChangeArrowheads="1"/>
          </p:cNvSpPr>
          <p:nvPr/>
        </p:nvSpPr>
        <p:spPr bwMode="auto">
          <a:xfrm>
            <a:off x="6572250" y="15001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Disappeared!!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5786446" y="4214818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8001024" y="4214818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5786446" y="4500570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072462" y="4714884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5786446" y="5000636"/>
            <a:ext cx="428625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8072462" y="4500570"/>
            <a:ext cx="428625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636" grpId="0" animBg="1"/>
      <p:bldP spid="16" grpId="0" animBg="1"/>
      <p:bldP spid="26638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Background</a:t>
            </a:r>
            <a:endParaRPr lang="ja-JP" altLang="en-US" sz="4800" dirty="0"/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900613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Most of today’s software applications are built on libraries or frameworks.</a:t>
            </a:r>
          </a:p>
          <a:p>
            <a:pPr lvl="1" eaLnBrk="1" hangingPunct="1"/>
            <a:r>
              <a:rPr lang="en-US" altLang="ja-JP" sz="2500" dirty="0" smtClean="0"/>
              <a:t>Not only the application, but also framework </a:t>
            </a:r>
            <a:br>
              <a:rPr lang="en-US" altLang="ja-JP" sz="2500" dirty="0" smtClean="0"/>
            </a:br>
            <a:r>
              <a:rPr lang="en-US" altLang="ja-JP" sz="2500" dirty="0" smtClean="0"/>
              <a:t>grow during the development.</a:t>
            </a:r>
          </a:p>
          <a:p>
            <a:pPr lvl="1" eaLnBrk="1" hangingPunct="1"/>
            <a:r>
              <a:rPr lang="en-US" altLang="ja-JP" sz="2400" dirty="0" smtClean="0"/>
              <a:t>Research question:</a:t>
            </a:r>
            <a:endParaRPr lang="en-US" altLang="ja-JP" sz="2500" dirty="0" smtClean="0"/>
          </a:p>
          <a:p>
            <a:pPr lvl="2" eaLnBrk="1" hangingPunct="1"/>
            <a:r>
              <a:rPr lang="en-US" altLang="ja-JP" sz="2400" dirty="0" smtClean="0"/>
              <a:t>How do developers work through their evolution?</a:t>
            </a:r>
          </a:p>
          <a:p>
            <a:pPr lvl="1" eaLnBrk="1" hangingPunct="1"/>
            <a:r>
              <a:rPr lang="en-US" altLang="ja-JP" sz="2500" dirty="0" smtClean="0"/>
              <a:t>We would like to know how to assess the impact of framework changes.</a:t>
            </a:r>
          </a:p>
          <a:p>
            <a:pPr lvl="2" eaLnBrk="1" hangingPunct="1"/>
            <a:r>
              <a:rPr lang="en-US" altLang="ja-JP" sz="2400" dirty="0" smtClean="0"/>
              <a:t>In this study, we analyze the evolution of software based on use relationship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between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1153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Outgoing Edges</a:t>
            </a:r>
            <a:endParaRPr lang="ja-JP" altLang="en-US" sz="4000" dirty="0"/>
          </a:p>
        </p:txBody>
      </p:sp>
      <p:sp>
        <p:nvSpPr>
          <p:cNvPr id="2867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In summary, the number of outgoing edges increases little by little.</a:t>
            </a:r>
          </a:p>
          <a:p>
            <a:pPr lvl="1" eaLnBrk="1" hangingPunct="1"/>
            <a:r>
              <a:rPr lang="en-US" altLang="ja-JP" sz="2500" dirty="0" smtClean="0"/>
              <a:t>The number of components which have outgoing edges increases.</a:t>
            </a:r>
          </a:p>
          <a:p>
            <a:pPr eaLnBrk="1" hangingPunct="1"/>
            <a:r>
              <a:rPr lang="en-US" altLang="ja-JP" sz="2800" dirty="0" smtClean="0"/>
              <a:t>However, the maximum number doesn’t change so much.</a:t>
            </a:r>
          </a:p>
          <a:p>
            <a:pPr lvl="1" eaLnBrk="1" hangingPunct="1"/>
            <a:r>
              <a:rPr lang="en-US" altLang="ja-JP" sz="2500" dirty="0" smtClean="0"/>
              <a:t>If a large component has a lot of outgoing edges, it becomes a target of refactoring.</a:t>
            </a:r>
          </a:p>
          <a:p>
            <a:pPr lvl="2" eaLnBrk="1" hangingPunct="1"/>
            <a:r>
              <a:rPr lang="en-US" altLang="ja-JP" sz="2400" dirty="0" smtClean="0"/>
              <a:t>Decomposed into several components which have a small number of outgoing edges.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/>
          <p:nvPr/>
        </p:nvGraphicFramePr>
        <p:xfrm>
          <a:off x="928662" y="1071546"/>
          <a:ext cx="7000923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043863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Incoming Edges</a:t>
            </a:r>
            <a:endParaRPr lang="ja-JP" altLang="en-US" sz="4000" dirty="0"/>
          </a:p>
        </p:txBody>
      </p:sp>
      <p:sp>
        <p:nvSpPr>
          <p:cNvPr id="9" name="フレーム 8"/>
          <p:cNvSpPr/>
          <p:nvPr/>
        </p:nvSpPr>
        <p:spPr>
          <a:xfrm flipH="1">
            <a:off x="1357290" y="1214423"/>
            <a:ext cx="785818" cy="5072097"/>
          </a:xfrm>
          <a:prstGeom prst="fram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5286375" y="1714500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6500813" y="1500188"/>
            <a:ext cx="928687" cy="500062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1751" name="正方形/長方形 16"/>
          <p:cNvSpPr>
            <a:spLocks noChangeArrowheads="1"/>
          </p:cNvSpPr>
          <p:nvPr/>
        </p:nvSpPr>
        <p:spPr bwMode="auto">
          <a:xfrm>
            <a:off x="6572250" y="15001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entury Schoolbook" pitchFamily="18" charset="0"/>
                <a:ea typeface="ＭＳ Ｐ明朝" pitchFamily="18" charset="-128"/>
              </a:rPr>
              <a:t>Max</a:t>
            </a:r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4357686" y="2357430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3643306" y="2643182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928926" y="3071810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2285984" y="3429000"/>
            <a:ext cx="571500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34" y="1714488"/>
            <a:ext cx="615553" cy="4000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800" dirty="0" smtClean="0"/>
              <a:t>Cumulative frequency 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2910" y="6263366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# of Incoming edges </a:t>
            </a:r>
            <a:r>
              <a:rPr lang="en-US" altLang="ja-JP" sz="2800" dirty="0" smtClean="0"/>
              <a:t>from</a:t>
            </a:r>
            <a:r>
              <a:rPr kumimoji="1" lang="en-US" altLang="ja-JP" sz="2800" dirty="0" smtClean="0"/>
              <a:t> the </a:t>
            </a:r>
            <a:r>
              <a:rPr lang="en-US" altLang="ja-JP" sz="2800" dirty="0" smtClean="0"/>
              <a:t>application</a:t>
            </a:r>
            <a:r>
              <a:rPr kumimoji="1" lang="en-US" altLang="ja-JP" sz="2800" dirty="0" smtClean="0"/>
              <a:t> classes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31751" grpId="0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714750"/>
            <a:ext cx="67246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60150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97242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Incoming Edges</a:t>
            </a:r>
            <a:endParaRPr lang="ja-JP" altLang="en-US" sz="4000" dirty="0"/>
          </a:p>
        </p:txBody>
      </p:sp>
      <p:sp>
        <p:nvSpPr>
          <p:cNvPr id="8" name="フレーム 7"/>
          <p:cNvSpPr/>
          <p:nvPr/>
        </p:nvSpPr>
        <p:spPr>
          <a:xfrm>
            <a:off x="3214688" y="1285875"/>
            <a:ext cx="428625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4929188" y="4714875"/>
            <a:ext cx="500062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8072438" y="4714875"/>
            <a:ext cx="571500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3214688" y="1571625"/>
            <a:ext cx="42862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5929313" y="1285875"/>
            <a:ext cx="428625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6500813" y="1285875"/>
            <a:ext cx="1928812" cy="500063"/>
          </a:xfrm>
          <a:prstGeom prst="frame">
            <a:avLst>
              <a:gd name="adj1" fmla="val 433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731" name="正方形/長方形 19"/>
          <p:cNvSpPr>
            <a:spLocks noChangeArrowheads="1"/>
          </p:cNvSpPr>
          <p:nvPr/>
        </p:nvSpPr>
        <p:spPr bwMode="auto">
          <a:xfrm>
            <a:off x="6500826" y="1285860"/>
            <a:ext cx="1928812" cy="4619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Increasing!!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6500813" y="1857375"/>
            <a:ext cx="1928812" cy="500063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733" name="正方形/長方形 21"/>
          <p:cNvSpPr>
            <a:spLocks noChangeArrowheads="1"/>
          </p:cNvSpPr>
          <p:nvPr/>
        </p:nvSpPr>
        <p:spPr bwMode="auto">
          <a:xfrm>
            <a:off x="6500813" y="1857375"/>
            <a:ext cx="1928812" cy="461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entury Schoolbook" pitchFamily="18" charset="0"/>
                <a:ea typeface="ＭＳ Ｐ明朝" pitchFamily="18" charset="-128"/>
              </a:rPr>
              <a:t>Increasing!!</a:t>
            </a:r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5929313" y="1785938"/>
            <a:ext cx="42862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5000625" y="4000500"/>
            <a:ext cx="42862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8143875" y="5500688"/>
            <a:ext cx="42862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3214688" y="2000250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5929313" y="2000250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5000625" y="5000625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8143875" y="3929063"/>
            <a:ext cx="42862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3214688" y="2786063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5929313" y="1571625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フレーム 31"/>
          <p:cNvSpPr/>
          <p:nvPr/>
        </p:nvSpPr>
        <p:spPr>
          <a:xfrm>
            <a:off x="5000625" y="4500563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" name="フレーム 32"/>
          <p:cNvSpPr/>
          <p:nvPr/>
        </p:nvSpPr>
        <p:spPr>
          <a:xfrm>
            <a:off x="8143875" y="5000625"/>
            <a:ext cx="428625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" name="フレーム 33"/>
          <p:cNvSpPr/>
          <p:nvPr/>
        </p:nvSpPr>
        <p:spPr>
          <a:xfrm>
            <a:off x="6500813" y="2428875"/>
            <a:ext cx="1928812" cy="500063"/>
          </a:xfrm>
          <a:prstGeom prst="frame">
            <a:avLst>
              <a:gd name="adj1" fmla="val 433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746" name="正方形/長方形 34"/>
          <p:cNvSpPr>
            <a:spLocks noChangeArrowheads="1"/>
          </p:cNvSpPr>
          <p:nvPr/>
        </p:nvSpPr>
        <p:spPr bwMode="auto">
          <a:xfrm>
            <a:off x="6500813" y="2428875"/>
            <a:ext cx="1928812" cy="4619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Increasing!!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36" name="フレーム 35"/>
          <p:cNvSpPr/>
          <p:nvPr/>
        </p:nvSpPr>
        <p:spPr>
          <a:xfrm>
            <a:off x="6500813" y="3000375"/>
            <a:ext cx="1928812" cy="500063"/>
          </a:xfrm>
          <a:prstGeom prst="frame">
            <a:avLst>
              <a:gd name="adj1" fmla="val 43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748" name="正方形/長方形 36"/>
          <p:cNvSpPr>
            <a:spLocks noChangeArrowheads="1"/>
          </p:cNvSpPr>
          <p:nvPr/>
        </p:nvSpPr>
        <p:spPr bwMode="auto">
          <a:xfrm>
            <a:off x="6500813" y="3000375"/>
            <a:ext cx="1928812" cy="461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Increasing!!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30731" grpId="0" animBg="1"/>
      <p:bldP spid="21" grpId="0" animBg="1"/>
      <p:bldP spid="3073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0746" grpId="0" animBg="1"/>
      <p:bldP spid="36" grpId="0" animBg="1"/>
      <p:bldP spid="307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043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Evolution of Incoming Edges</a:t>
            </a:r>
            <a:endParaRPr lang="ja-JP" altLang="en-US" sz="4000" dirty="0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487362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For almost all of the components, </a:t>
            </a:r>
            <a:br>
              <a:rPr lang="en-US" altLang="ja-JP" sz="3200" dirty="0" smtClean="0"/>
            </a:br>
            <a:r>
              <a:rPr lang="en-US" altLang="ja-JP" sz="3200" dirty="0" smtClean="0"/>
              <a:t>the number of incoming edges increases. </a:t>
            </a:r>
          </a:p>
          <a:p>
            <a:pPr lvl="1" eaLnBrk="1" hangingPunct="1"/>
            <a:r>
              <a:rPr lang="en-US" altLang="ja-JP" sz="2800" dirty="0" smtClean="0"/>
              <a:t>The maximum number also increases.</a:t>
            </a:r>
          </a:p>
          <a:p>
            <a:pPr lvl="1" eaLnBrk="1" hangingPunct="1"/>
            <a:r>
              <a:rPr lang="en-US" altLang="ja-JP" sz="2800" dirty="0" smtClean="0"/>
              <a:t>Existing interface is not changed.</a:t>
            </a:r>
          </a:p>
          <a:p>
            <a:pPr eaLnBrk="1" hangingPunct="1"/>
            <a:endParaRPr lang="en-US" altLang="ja-JP" sz="3200" dirty="0" smtClean="0"/>
          </a:p>
          <a:p>
            <a:pPr eaLnBrk="1" hangingPunct="1"/>
            <a:r>
              <a:rPr lang="en-US" altLang="ja-JP" sz="3200" dirty="0" smtClean="0"/>
              <a:t>The number of framework components which have incoming edges doesn’t increase so much. </a:t>
            </a:r>
          </a:p>
          <a:p>
            <a:pPr lvl="1" eaLnBrk="1" hangingPunct="1"/>
            <a:r>
              <a:rPr lang="en-US" altLang="ja-JP" sz="2800" dirty="0" smtClean="0"/>
              <a:t>Interface of framework is well-organized.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Transition of Component Rank</a:t>
            </a:r>
            <a:br>
              <a:rPr lang="en-US" altLang="ja-JP" sz="3600" dirty="0" smtClean="0"/>
            </a:br>
            <a:r>
              <a:rPr lang="en-US" altLang="ja-JP" sz="3600" dirty="0" smtClean="0"/>
              <a:t>- JARP(Application) </a:t>
            </a:r>
            <a:endParaRPr lang="ja-JP" altLang="en-US" sz="3600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73363"/>
            <a:ext cx="8115300" cy="2527300"/>
          </a:xfrm>
        </p:spPr>
      </p:pic>
      <p:sp>
        <p:nvSpPr>
          <p:cNvPr id="5" name="フレーム 4"/>
          <p:cNvSpPr/>
          <p:nvPr/>
        </p:nvSpPr>
        <p:spPr>
          <a:xfrm>
            <a:off x="928688" y="3000375"/>
            <a:ext cx="1500187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フレーム 5"/>
          <p:cNvSpPr/>
          <p:nvPr/>
        </p:nvSpPr>
        <p:spPr>
          <a:xfrm>
            <a:off x="3071813" y="4357688"/>
            <a:ext cx="1143000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" name="フレーム 6"/>
          <p:cNvSpPr/>
          <p:nvPr/>
        </p:nvSpPr>
        <p:spPr>
          <a:xfrm>
            <a:off x="4857750" y="3857625"/>
            <a:ext cx="1071563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6715125" y="3000375"/>
            <a:ext cx="1143000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6715125" y="3643313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3071813" y="3000375"/>
            <a:ext cx="857250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4929188" y="3000375"/>
            <a:ext cx="857250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6715125" y="3214688"/>
            <a:ext cx="928688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3071813" y="3214688"/>
            <a:ext cx="1714500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929188" y="3214688"/>
            <a:ext cx="1714500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715125" y="3429000"/>
            <a:ext cx="1714500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928662" y="3214686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3071811" y="4786324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4857752" y="4071942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Transition of Component Rank</a:t>
            </a:r>
            <a:br>
              <a:rPr lang="en-US" altLang="ja-JP" sz="3600" dirty="0" smtClean="0"/>
            </a:br>
            <a:r>
              <a:rPr lang="en-US" altLang="ja-JP" sz="3600" dirty="0" smtClean="0"/>
              <a:t>- JARP(Application) </a:t>
            </a:r>
            <a:endParaRPr lang="ja-JP" altLang="en-US" sz="3600" dirty="0"/>
          </a:p>
        </p:txBody>
      </p:sp>
      <p:sp>
        <p:nvSpPr>
          <p:cNvPr id="3584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Component Rank depends on the implemented function.</a:t>
            </a:r>
          </a:p>
          <a:p>
            <a:pPr lvl="1" eaLnBrk="1" hangingPunct="1"/>
            <a:r>
              <a:rPr lang="en-US" altLang="ja-JP" sz="2500" dirty="0" smtClean="0"/>
              <a:t>Ver. 1.0.0  : About </a:t>
            </a:r>
            <a:r>
              <a:rPr lang="en-US" altLang="ja-JP" sz="2500" b="1" dirty="0" smtClean="0"/>
              <a:t>Petri-net</a:t>
            </a:r>
          </a:p>
          <a:p>
            <a:pPr lvl="1" eaLnBrk="1" hangingPunct="1"/>
            <a:r>
              <a:rPr lang="en-US" altLang="ja-JP" sz="2500" dirty="0" smtClean="0"/>
              <a:t>Ver. 1.1.9- : About </a:t>
            </a:r>
            <a:r>
              <a:rPr lang="en-US" altLang="ja-JP" sz="2500" b="1" dirty="0" smtClean="0"/>
              <a:t>Petri-net</a:t>
            </a:r>
            <a:r>
              <a:rPr lang="en-US" altLang="ja-JP" sz="2500" dirty="0" smtClean="0"/>
              <a:t>, </a:t>
            </a:r>
            <a:r>
              <a:rPr lang="en-US" altLang="ja-JP" sz="2500" b="1" dirty="0" smtClean="0"/>
              <a:t>Filter, </a:t>
            </a:r>
            <a:br>
              <a:rPr lang="en-US" altLang="ja-JP" sz="2500" b="1" dirty="0" smtClean="0"/>
            </a:br>
            <a:r>
              <a:rPr lang="en-US" altLang="ja-JP" sz="2500" b="1" dirty="0" smtClean="0"/>
              <a:t>                    Progress Callback, </a:t>
            </a:r>
            <a:r>
              <a:rPr lang="en-US" altLang="ja-JP" sz="2500" b="1" dirty="0" err="1" smtClean="0"/>
              <a:t>XMLBrowser</a:t>
            </a:r>
            <a:endParaRPr lang="en-US" altLang="ja-JP" sz="2500" b="1" dirty="0" smtClean="0"/>
          </a:p>
          <a:p>
            <a:pPr eaLnBrk="1" hangingPunct="1"/>
            <a:r>
              <a:rPr lang="en-US" altLang="ja-JP" sz="2800" dirty="0" smtClean="0"/>
              <a:t>Based on the increase of rank, we can confirm</a:t>
            </a:r>
          </a:p>
          <a:p>
            <a:pPr lvl="1" eaLnBrk="1" hangingPunct="1"/>
            <a:r>
              <a:rPr lang="en-US" altLang="ja-JP" sz="2400" dirty="0" smtClean="0"/>
              <a:t>What functions are newly implemented?</a:t>
            </a:r>
          </a:p>
          <a:p>
            <a:pPr lvl="1" eaLnBrk="1" hangingPunct="1"/>
            <a:r>
              <a:rPr lang="en-US" altLang="ja-JP" sz="2400" dirty="0" smtClean="0"/>
              <a:t>What type of data is used for new function?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Transition of Component Rank</a:t>
            </a:r>
            <a:br>
              <a:rPr lang="en-US" altLang="ja-JP" sz="3600" dirty="0" smtClean="0"/>
            </a:br>
            <a:r>
              <a:rPr lang="en-US" altLang="ja-JP" sz="3600" dirty="0" smtClean="0"/>
              <a:t>- JHotDraw(Framework) </a:t>
            </a:r>
            <a:endParaRPr lang="ja-JP" altLang="en-US" sz="3600" dirty="0"/>
          </a:p>
        </p:txBody>
      </p:sp>
      <p:sp>
        <p:nvSpPr>
          <p:cNvPr id="3686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ja-JP" sz="280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47672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4071938"/>
            <a:ext cx="4743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レーム 6"/>
          <p:cNvSpPr/>
          <p:nvPr/>
        </p:nvSpPr>
        <p:spPr>
          <a:xfrm>
            <a:off x="928688" y="1643063"/>
            <a:ext cx="1500187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3071813" y="1643063"/>
            <a:ext cx="1500187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3786188" y="4286250"/>
            <a:ext cx="1500187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5857875" y="4286250"/>
            <a:ext cx="1500188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928688" y="2143125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3071813" y="2143125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3786188" y="4786313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5857875" y="5214938"/>
            <a:ext cx="1285875" cy="28575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928688" y="2357438"/>
            <a:ext cx="185737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3071813" y="2357438"/>
            <a:ext cx="185737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3786188" y="4572000"/>
            <a:ext cx="185737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5857875" y="4786313"/>
            <a:ext cx="1857375" cy="285750"/>
          </a:xfrm>
          <a:prstGeom prst="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928688" y="2571750"/>
            <a:ext cx="1214437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3071813" y="2643188"/>
            <a:ext cx="1214437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3786188" y="5000625"/>
            <a:ext cx="1214437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928688" y="3786188"/>
            <a:ext cx="1714500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3071813" y="3786188"/>
            <a:ext cx="1714500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3786188" y="6143625"/>
            <a:ext cx="1714500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5857875" y="5429250"/>
            <a:ext cx="1714500" cy="285750"/>
          </a:xfrm>
          <a:prstGeom prst="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Transition of Component Rank</a:t>
            </a:r>
            <a:br>
              <a:rPr lang="en-US" altLang="ja-JP" sz="3600" dirty="0" smtClean="0"/>
            </a:br>
            <a:r>
              <a:rPr lang="en-US" altLang="ja-JP" sz="3600" dirty="0" smtClean="0"/>
              <a:t>- JHotDraw(Framework) </a:t>
            </a:r>
            <a:endParaRPr lang="ja-JP" altLang="en-US" sz="3600" dirty="0"/>
          </a:p>
        </p:txBody>
      </p:sp>
      <p:sp>
        <p:nvSpPr>
          <p:cNvPr id="3789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Component rank is useful for detecting core components in the framework.</a:t>
            </a:r>
          </a:p>
          <a:p>
            <a:pPr lvl="1" eaLnBrk="1" hangingPunct="1"/>
            <a:r>
              <a:rPr lang="en-US" altLang="ja-JP" sz="2800" dirty="0" smtClean="0"/>
              <a:t>Some components are joined into core components during development.</a:t>
            </a:r>
          </a:p>
          <a:p>
            <a:pPr lvl="1" eaLnBrk="1" hangingPunct="1"/>
            <a:r>
              <a:rPr lang="en-US" altLang="ja-JP" sz="2800" dirty="0" smtClean="0"/>
              <a:t>Half of core components are still on the list. </a:t>
            </a:r>
          </a:p>
          <a:p>
            <a:pPr lvl="2" eaLnBrk="1" hangingPunct="1"/>
            <a:r>
              <a:rPr lang="en-US" altLang="ja-JP" sz="2400" dirty="0" smtClean="0"/>
              <a:t>Because interface of framework is not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Purpose of Study</a:t>
            </a:r>
            <a:endParaRPr lang="ja-JP" altLang="en-US" sz="4800" dirty="0"/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625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ja-JP" sz="2800" dirty="0" smtClean="0"/>
              <a:t>We analyzed in an actual open source project;</a:t>
            </a:r>
          </a:p>
          <a:p>
            <a:pPr eaLnBrk="1" hangingPunct="1"/>
            <a:r>
              <a:rPr lang="en-US" altLang="ja-JP" sz="2800" dirty="0" smtClean="0"/>
              <a:t>To find characteristics for the evolution of use relation between </a:t>
            </a:r>
            <a:r>
              <a:rPr lang="en-US" altLang="ja-JP" sz="2800" dirty="0" smtClean="0">
                <a:solidFill>
                  <a:srgbClr val="FF0000"/>
                </a:solidFill>
              </a:rPr>
              <a:t>framework components </a:t>
            </a:r>
            <a:r>
              <a:rPr lang="en-US" altLang="ja-JP" sz="2800" dirty="0" smtClean="0"/>
              <a:t>and </a:t>
            </a:r>
            <a:r>
              <a:rPr lang="en-US" altLang="ja-JP" sz="2800" dirty="0" smtClean="0">
                <a:solidFill>
                  <a:srgbClr val="FF0000"/>
                </a:solidFill>
              </a:rPr>
              <a:t>application software</a:t>
            </a:r>
            <a:r>
              <a:rPr lang="en-US" altLang="ja-JP" sz="2800" dirty="0" smtClean="0"/>
              <a:t>.</a:t>
            </a:r>
          </a:p>
          <a:p>
            <a:pPr eaLnBrk="1" hangingPunct="1"/>
            <a:endParaRPr lang="en-US" altLang="ja-JP" sz="2800" dirty="0" smtClean="0"/>
          </a:p>
          <a:p>
            <a:pPr eaLnBrk="1" hangingPunct="1"/>
            <a:r>
              <a:rPr lang="en-US" altLang="ja-JP" sz="2800" dirty="0" smtClean="0"/>
              <a:t>To show that the analysis of use relation is </a:t>
            </a:r>
            <a:br>
              <a:rPr lang="en-US" altLang="ja-JP" sz="2800" dirty="0" smtClean="0"/>
            </a:br>
            <a:r>
              <a:rPr lang="en-US" altLang="ja-JP" sz="2800" dirty="0" smtClean="0"/>
              <a:t>a viable analysis methodology for studying software 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</a:t>
            </a:r>
            <a:br>
              <a:rPr lang="en-US" altLang="ja-JP" sz="4000" dirty="0" smtClean="0"/>
            </a:br>
            <a:r>
              <a:rPr lang="en-US" altLang="ja-JP" sz="4000" dirty="0" smtClean="0"/>
              <a:t>	Framework Upgrading</a:t>
            </a:r>
          </a:p>
        </p:txBody>
      </p:sp>
      <p:sp>
        <p:nvSpPr>
          <p:cNvPr id="39939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If the framework is upgraded, some application component would be modified for adjusting.</a:t>
            </a:r>
          </a:p>
          <a:p>
            <a:pPr eaLnBrk="1" hangingPunct="1"/>
            <a:r>
              <a:rPr lang="en-US" altLang="ja-JP" sz="2800" dirty="0" smtClean="0"/>
              <a:t>Research question:</a:t>
            </a:r>
          </a:p>
          <a:p>
            <a:pPr lvl="1" eaLnBrk="1" hangingPunct="1"/>
            <a:r>
              <a:rPr lang="en-US" altLang="ja-JP" sz="2500" dirty="0" smtClean="0"/>
              <a:t>What component’s component rank is changed?</a:t>
            </a:r>
          </a:p>
          <a:p>
            <a:pPr lvl="1" eaLnBrk="1" hangingPunct="1"/>
            <a:r>
              <a:rPr lang="en-US" altLang="ja-JP" sz="2500" dirty="0" smtClean="0"/>
              <a:t>What kind of components should be reviewed?</a:t>
            </a:r>
          </a:p>
          <a:p>
            <a:pPr lvl="1" eaLnBrk="1" hangingPunct="1">
              <a:buNone/>
            </a:pPr>
            <a:endParaRPr lang="en-US" altLang="ja-JP" sz="2500" dirty="0" smtClean="0"/>
          </a:p>
          <a:p>
            <a:pPr eaLnBrk="1" hangingPunct="1"/>
            <a:r>
              <a:rPr lang="en-US" altLang="ja-JP" sz="2800" dirty="0" smtClean="0"/>
              <a:t>We list JARP components whose rank goes up when JHotDraw is upgraded.</a:t>
            </a:r>
          </a:p>
          <a:p>
            <a:pPr lvl="1" eaLnBrk="1" hangingPunct="1"/>
            <a:r>
              <a:rPr lang="en-US" altLang="ja-JP" sz="2500" dirty="0" smtClean="0"/>
              <a:t>affected components</a:t>
            </a:r>
            <a:endParaRPr lang="ja-JP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</a:t>
            </a:r>
            <a:br>
              <a:rPr lang="en-US" altLang="ja-JP" sz="4000" dirty="0" smtClean="0"/>
            </a:br>
            <a:r>
              <a:rPr lang="en-US" altLang="ja-JP" sz="4000" dirty="0" smtClean="0"/>
              <a:t>	Framework Upgrading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3815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550" y="2071688"/>
            <a:ext cx="4257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レーム 6"/>
          <p:cNvSpPr/>
          <p:nvPr/>
        </p:nvSpPr>
        <p:spPr>
          <a:xfrm>
            <a:off x="1071563" y="2786063"/>
            <a:ext cx="1500187" cy="28575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1000125" y="4500563"/>
            <a:ext cx="1214438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1000125" y="4714875"/>
            <a:ext cx="1214438" cy="214313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1000125" y="4929188"/>
            <a:ext cx="1214438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1000125" y="5357813"/>
            <a:ext cx="1214438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1000125" y="5572125"/>
            <a:ext cx="1214438" cy="214313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5072063" y="2714625"/>
            <a:ext cx="1214437" cy="214313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5072063" y="3357563"/>
            <a:ext cx="1214437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5072063" y="3929063"/>
            <a:ext cx="1285875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5072063" y="4357688"/>
            <a:ext cx="1214437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5072063" y="4143375"/>
            <a:ext cx="1285875" cy="214313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5072063" y="4572000"/>
            <a:ext cx="1428750" cy="214313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5143500" y="5143500"/>
            <a:ext cx="1928813" cy="500063"/>
          </a:xfrm>
          <a:prstGeom prst="frame">
            <a:avLst>
              <a:gd name="adj1" fmla="val 433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0978" name="正方形/長方形 22"/>
          <p:cNvSpPr>
            <a:spLocks noChangeArrowheads="1"/>
          </p:cNvSpPr>
          <p:nvPr/>
        </p:nvSpPr>
        <p:spPr bwMode="auto">
          <a:xfrm>
            <a:off x="5143500" y="5143500"/>
            <a:ext cx="1928813" cy="4619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  <a:ea typeface="ＭＳ Ｐ明朝" pitchFamily="18" charset="-128"/>
              </a:rPr>
              <a:t>Tool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5072063" y="2928938"/>
            <a:ext cx="1643062" cy="21431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1000125" y="5143500"/>
            <a:ext cx="642938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5072063" y="3500438"/>
            <a:ext cx="642937" cy="2857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0982" name="正方形/長方形 26"/>
          <p:cNvSpPr>
            <a:spLocks noChangeArrowheads="1"/>
          </p:cNvSpPr>
          <p:nvPr/>
        </p:nvSpPr>
        <p:spPr bwMode="auto">
          <a:xfrm>
            <a:off x="5143500" y="5643563"/>
            <a:ext cx="1928813" cy="4619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entury Schoolbook" pitchFamily="18" charset="0"/>
                <a:ea typeface="ＭＳ Ｐ明朝" pitchFamily="18" charset="-128"/>
              </a:rPr>
              <a:t>Main</a:t>
            </a:r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5143500" y="5643563"/>
            <a:ext cx="1928813" cy="500062"/>
          </a:xfrm>
          <a:prstGeom prst="frame">
            <a:avLst>
              <a:gd name="adj1" fmla="val 43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5143500" y="6143625"/>
            <a:ext cx="1928813" cy="500063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0985" name="正方形/長方形 29"/>
          <p:cNvSpPr>
            <a:spLocks noChangeArrowheads="1"/>
          </p:cNvSpPr>
          <p:nvPr/>
        </p:nvSpPr>
        <p:spPr bwMode="auto">
          <a:xfrm>
            <a:off x="5143500" y="6143625"/>
            <a:ext cx="1928813" cy="461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entury Schoolbook" pitchFamily="18" charset="0"/>
                <a:ea typeface="ＭＳ Ｐ明朝" pitchFamily="18" charset="-128"/>
              </a:rPr>
              <a:t>Utility class</a:t>
            </a:r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1071563" y="2357438"/>
            <a:ext cx="1000125" cy="214312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フレーム 31"/>
          <p:cNvSpPr/>
          <p:nvPr/>
        </p:nvSpPr>
        <p:spPr>
          <a:xfrm>
            <a:off x="1071563" y="2571750"/>
            <a:ext cx="571500" cy="214313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" name="フレーム 32"/>
          <p:cNvSpPr/>
          <p:nvPr/>
        </p:nvSpPr>
        <p:spPr>
          <a:xfrm>
            <a:off x="1000125" y="6000750"/>
            <a:ext cx="1214438" cy="214313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40978" grpId="0" animBg="1"/>
      <p:bldP spid="24" grpId="0" animBg="1"/>
      <p:bldP spid="25" grpId="0" animBg="1"/>
      <p:bldP spid="26" grpId="0" animBg="1"/>
      <p:bldP spid="40982" grpId="0" animBg="1"/>
      <p:bldP spid="28" grpId="0" animBg="1"/>
      <p:bldP spid="29" grpId="0" animBg="1"/>
      <p:bldP spid="40985" grpId="0" animBg="1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</a:t>
            </a:r>
            <a:br>
              <a:rPr lang="en-US" altLang="ja-JP" sz="4000" dirty="0" smtClean="0"/>
            </a:br>
            <a:r>
              <a:rPr lang="en-US" altLang="ja-JP" sz="4000" dirty="0" smtClean="0"/>
              <a:t>	Framework Upgrading</a:t>
            </a:r>
          </a:p>
        </p:txBody>
      </p:sp>
      <p:sp>
        <p:nvSpPr>
          <p:cNvPr id="4198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Components which use framework class, such as </a:t>
            </a:r>
            <a:r>
              <a:rPr lang="en-US" altLang="ja-JP" sz="3200" dirty="0" smtClean="0">
                <a:solidFill>
                  <a:srgbClr val="FFC000"/>
                </a:solidFill>
              </a:rPr>
              <a:t>tool classes</a:t>
            </a:r>
            <a:r>
              <a:rPr lang="en-US" altLang="ja-JP" sz="3200" dirty="0" smtClean="0"/>
              <a:t>, are affected.</a:t>
            </a:r>
          </a:p>
          <a:p>
            <a:pPr lvl="1" eaLnBrk="1" hangingPunct="1"/>
            <a:r>
              <a:rPr lang="en-US" altLang="ja-JP" sz="2800" dirty="0" smtClean="0"/>
              <a:t>Direct use </a:t>
            </a:r>
            <a:r>
              <a:rPr lang="en-US" altLang="ja-JP" sz="2800" dirty="0" smtClean="0"/>
              <a:t>relation changed.</a:t>
            </a:r>
          </a:p>
          <a:p>
            <a:pPr lvl="1" eaLnBrk="1" hangingPunct="1"/>
            <a:r>
              <a:rPr lang="en-US" altLang="ja-JP" sz="2800" dirty="0" smtClean="0"/>
              <a:t>Some of them have almost the class same structure.  </a:t>
            </a:r>
            <a:endParaRPr lang="en-US" altLang="ja-JP" sz="3200" dirty="0" smtClean="0"/>
          </a:p>
          <a:p>
            <a:pPr eaLnBrk="1" hangingPunct="1"/>
            <a:r>
              <a:rPr lang="en-US" altLang="ja-JP" sz="3200" dirty="0" smtClean="0">
                <a:solidFill>
                  <a:srgbClr val="FF0000"/>
                </a:solidFill>
              </a:rPr>
              <a:t>Main</a:t>
            </a:r>
            <a:r>
              <a:rPr lang="en-US" altLang="ja-JP" sz="3200" dirty="0" smtClean="0"/>
              <a:t> and </a:t>
            </a:r>
            <a:r>
              <a:rPr lang="en-US" altLang="ja-JP" sz="3200" dirty="0" smtClean="0">
                <a:solidFill>
                  <a:srgbClr val="92D050"/>
                </a:solidFill>
              </a:rPr>
              <a:t>utility</a:t>
            </a:r>
            <a:r>
              <a:rPr lang="en-US" altLang="ja-JP" sz="3200" dirty="0" smtClean="0"/>
              <a:t> classes are also affected.</a:t>
            </a:r>
            <a:endParaRPr lang="en-US" altLang="ja-JP" sz="2800" dirty="0" smtClean="0"/>
          </a:p>
          <a:p>
            <a:pPr lvl="1" eaLnBrk="1" hangingPunct="1"/>
            <a:r>
              <a:rPr lang="en-US" altLang="ja-JP" sz="2800" dirty="0" smtClean="0"/>
              <a:t>Direct and Indirect use </a:t>
            </a:r>
            <a:r>
              <a:rPr lang="en-US" altLang="ja-JP" sz="2800" dirty="0" smtClean="0"/>
              <a:t>relation changed.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>
                <a:solidFill>
                  <a:srgbClr val="E9077D"/>
                </a:solidFill>
              </a:rPr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Incoming Edges</a:t>
            </a:r>
            <a:endParaRPr lang="ja-JP" altLang="en-US" sz="4000" dirty="0"/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625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ja-JP" sz="3200" dirty="0" smtClean="0"/>
              <a:t>Research question:</a:t>
            </a:r>
          </a:p>
          <a:p>
            <a:pPr eaLnBrk="1" hangingPunct="1"/>
            <a:r>
              <a:rPr lang="en-US" altLang="ja-JP" sz="3200" dirty="0" smtClean="0"/>
              <a:t>Are frequently used components in framework different when external use relations are considered?</a:t>
            </a:r>
          </a:p>
          <a:p>
            <a:pPr eaLnBrk="1" hangingPunct="1"/>
            <a:r>
              <a:rPr lang="en-US" altLang="ja-JP" sz="3200" dirty="0" smtClean="0"/>
              <a:t>We compared these two rankings:</a:t>
            </a:r>
          </a:p>
          <a:p>
            <a:pPr lvl="1" eaLnBrk="1" hangingPunct="1"/>
            <a:r>
              <a:rPr lang="en-US" altLang="ja-JP" sz="2800" dirty="0" smtClean="0"/>
              <a:t>Component rank based on </a:t>
            </a:r>
            <a:r>
              <a:rPr lang="en-US" altLang="ja-JP" sz="2800" b="1" dirty="0" smtClean="0"/>
              <a:t>JHotDraw classes only</a:t>
            </a:r>
            <a:r>
              <a:rPr lang="en-US" altLang="ja-JP" sz="2800" dirty="0" smtClean="0"/>
              <a:t>.</a:t>
            </a:r>
          </a:p>
          <a:p>
            <a:pPr lvl="1" eaLnBrk="1" hangingPunct="1"/>
            <a:r>
              <a:rPr lang="en-US" altLang="ja-JP" sz="2800" dirty="0" smtClean="0"/>
              <a:t>Component rank based on </a:t>
            </a:r>
            <a:r>
              <a:rPr lang="en-US" altLang="ja-JP" sz="2800" b="1" dirty="0" smtClean="0"/>
              <a:t>both JHotDraw </a:t>
            </a:r>
            <a:r>
              <a:rPr lang="en-US" altLang="ja-JP" sz="2800" dirty="0" smtClean="0"/>
              <a:t>and </a:t>
            </a:r>
            <a:r>
              <a:rPr lang="en-US" altLang="ja-JP" sz="2800" b="1" dirty="0" smtClean="0"/>
              <a:t>JARP classes</a:t>
            </a:r>
            <a:r>
              <a:rPr lang="en-US" altLang="ja-JP" sz="2800" dirty="0" smtClean="0"/>
              <a:t>. </a:t>
            </a:r>
          </a:p>
          <a:p>
            <a:pPr lvl="2" eaLnBrk="1" hangingPunct="1"/>
            <a:r>
              <a:rPr lang="en-US" altLang="ja-JP" sz="2400" dirty="0" smtClean="0"/>
              <a:t>Only JHotDraw classes are extracted.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Incoming Edges</a:t>
            </a:r>
            <a:endParaRPr lang="ja-JP" altLang="en-US" sz="4000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25"/>
            <a:ext cx="8412163" cy="3929063"/>
          </a:xfrm>
        </p:spPr>
      </p:pic>
      <p:sp>
        <p:nvSpPr>
          <p:cNvPr id="13" name="フレーム 12"/>
          <p:cNvSpPr/>
          <p:nvPr/>
        </p:nvSpPr>
        <p:spPr>
          <a:xfrm>
            <a:off x="1000125" y="2857500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1285875" y="3025775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1571625" y="3214688"/>
            <a:ext cx="642938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1000125" y="3357563"/>
            <a:ext cx="642938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1428750" y="3857625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1357313" y="4000500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1000125" y="4311650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857250" y="4500563"/>
            <a:ext cx="642938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928688" y="4643438"/>
            <a:ext cx="642937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5643563" y="2882900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5357813" y="3214688"/>
            <a:ext cx="642937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5929313" y="3357563"/>
            <a:ext cx="642937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5715000" y="3857625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5786438" y="4000500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5786438" y="4168775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5357813" y="4357688"/>
            <a:ext cx="642937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5357813" y="4500563"/>
            <a:ext cx="642937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5429250" y="4668838"/>
            <a:ext cx="642938" cy="460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5357813" y="4857750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フレーム 31"/>
          <p:cNvSpPr/>
          <p:nvPr/>
        </p:nvSpPr>
        <p:spPr>
          <a:xfrm>
            <a:off x="5286375" y="5000625"/>
            <a:ext cx="642938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" name="フレーム 32"/>
          <p:cNvSpPr/>
          <p:nvPr/>
        </p:nvSpPr>
        <p:spPr>
          <a:xfrm>
            <a:off x="5357813" y="5168900"/>
            <a:ext cx="642937" cy="460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" name="フレーム 33"/>
          <p:cNvSpPr/>
          <p:nvPr/>
        </p:nvSpPr>
        <p:spPr>
          <a:xfrm>
            <a:off x="1428728" y="6072206"/>
            <a:ext cx="1928813" cy="500063"/>
          </a:xfrm>
          <a:prstGeom prst="frame">
            <a:avLst>
              <a:gd name="adj1" fmla="val 433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正方形/長方形 26"/>
          <p:cNvSpPr>
            <a:spLocks noChangeArrowheads="1"/>
          </p:cNvSpPr>
          <p:nvPr/>
        </p:nvSpPr>
        <p:spPr bwMode="auto">
          <a:xfrm>
            <a:off x="1428728" y="6072206"/>
            <a:ext cx="1928813" cy="4619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  <a:ea typeface="ＭＳ Ｐ明朝" pitchFamily="18" charset="-128"/>
              </a:rPr>
              <a:t>Handler</a:t>
            </a:r>
            <a:endParaRPr lang="ja-JP" altLang="en-US" sz="2400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37" name="フレーム 36"/>
          <p:cNvSpPr/>
          <p:nvPr/>
        </p:nvSpPr>
        <p:spPr>
          <a:xfrm>
            <a:off x="3428992" y="6072206"/>
            <a:ext cx="1928813" cy="500062"/>
          </a:xfrm>
          <a:prstGeom prst="frame">
            <a:avLst>
              <a:gd name="adj1" fmla="val 43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フレーム 39"/>
          <p:cNvSpPr/>
          <p:nvPr/>
        </p:nvSpPr>
        <p:spPr>
          <a:xfrm>
            <a:off x="5429256" y="6072206"/>
            <a:ext cx="1928813" cy="500063"/>
          </a:xfrm>
          <a:prstGeom prst="frame">
            <a:avLst>
              <a:gd name="adj1" fmla="val 433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正方形/長方形 29"/>
          <p:cNvSpPr>
            <a:spLocks noChangeArrowheads="1"/>
          </p:cNvSpPr>
          <p:nvPr/>
        </p:nvSpPr>
        <p:spPr bwMode="auto">
          <a:xfrm>
            <a:off x="5429256" y="6072206"/>
            <a:ext cx="1928813" cy="461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  <a:ea typeface="ＭＳ Ｐ明朝" pitchFamily="18" charset="-128"/>
              </a:rPr>
              <a:t>Connector</a:t>
            </a:r>
            <a:endParaRPr lang="ja-JP" altLang="en-US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44" name="正方形/長方形 26"/>
          <p:cNvSpPr>
            <a:spLocks noChangeArrowheads="1"/>
          </p:cNvSpPr>
          <p:nvPr/>
        </p:nvSpPr>
        <p:spPr bwMode="auto">
          <a:xfrm>
            <a:off x="3428992" y="6072206"/>
            <a:ext cx="1928813" cy="4619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  <a:ea typeface="ＭＳ Ｐ明朝" pitchFamily="18" charset="-128"/>
              </a:rPr>
              <a:t>Command</a:t>
            </a:r>
            <a:endParaRPr lang="ja-JP" altLang="en-US" sz="2400" dirty="0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45" name="フレーム 44"/>
          <p:cNvSpPr/>
          <p:nvPr/>
        </p:nvSpPr>
        <p:spPr>
          <a:xfrm>
            <a:off x="1142976" y="3714752"/>
            <a:ext cx="642938" cy="46037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/>
          <p:cNvSpPr/>
          <p:nvPr/>
        </p:nvSpPr>
        <p:spPr>
          <a:xfrm>
            <a:off x="1071538" y="5143512"/>
            <a:ext cx="642938" cy="46037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/>
          <p:cNvSpPr/>
          <p:nvPr/>
        </p:nvSpPr>
        <p:spPr>
          <a:xfrm>
            <a:off x="928666" y="5643578"/>
            <a:ext cx="642938" cy="46037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/>
          <p:cNvSpPr/>
          <p:nvPr/>
        </p:nvSpPr>
        <p:spPr>
          <a:xfrm>
            <a:off x="5429256" y="5786454"/>
            <a:ext cx="642938" cy="46037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" name="フレーム 48"/>
          <p:cNvSpPr/>
          <p:nvPr/>
        </p:nvSpPr>
        <p:spPr>
          <a:xfrm>
            <a:off x="1285852" y="4857760"/>
            <a:ext cx="642938" cy="46037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0" name="フレーム 49"/>
          <p:cNvSpPr/>
          <p:nvPr/>
        </p:nvSpPr>
        <p:spPr>
          <a:xfrm>
            <a:off x="1571604" y="5786454"/>
            <a:ext cx="642938" cy="46037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" name="フレーム 51"/>
          <p:cNvSpPr/>
          <p:nvPr/>
        </p:nvSpPr>
        <p:spPr>
          <a:xfrm>
            <a:off x="1000100" y="5000636"/>
            <a:ext cx="642938" cy="46037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>The Impact of Incoming Edges</a:t>
            </a:r>
            <a:endParaRPr lang="ja-JP" altLang="en-US" sz="4000" dirty="0"/>
          </a:p>
        </p:txBody>
      </p:sp>
      <p:sp>
        <p:nvSpPr>
          <p:cNvPr id="4608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97205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M</a:t>
            </a:r>
            <a:r>
              <a:rPr lang="en-US" altLang="ja-JP" sz="2800" dirty="0" smtClean="0"/>
              <a:t>any</a:t>
            </a:r>
            <a:r>
              <a:rPr lang="en-US" altLang="ja-JP" sz="2800" dirty="0" smtClean="0"/>
              <a:t> </a:t>
            </a:r>
            <a:r>
              <a:rPr lang="en-US" altLang="ja-JP" sz="2800" b="1" dirty="0" smtClean="0">
                <a:solidFill>
                  <a:srgbClr val="E9077D"/>
                </a:solidFill>
              </a:rPr>
              <a:t>command</a:t>
            </a:r>
            <a:r>
              <a:rPr lang="en-US" altLang="ja-JP" sz="2800" dirty="0" smtClean="0"/>
              <a:t> classes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went up in ranking.</a:t>
            </a:r>
            <a:endParaRPr lang="en-US" altLang="ja-JP" sz="2800" dirty="0" smtClean="0"/>
          </a:p>
          <a:p>
            <a:pPr lvl="1" eaLnBrk="1" hangingPunct="1"/>
            <a:r>
              <a:rPr lang="en-US" altLang="ja-JP" sz="2500" dirty="0" smtClean="0"/>
              <a:t>Some components are not used in the framework</a:t>
            </a:r>
            <a:r>
              <a:rPr lang="en-US" altLang="ja-JP" sz="2500" dirty="0" smtClean="0"/>
              <a:t>.</a:t>
            </a:r>
            <a:endParaRPr lang="en-US" altLang="ja-JP" sz="2500" dirty="0" smtClean="0"/>
          </a:p>
          <a:p>
            <a:pPr lvl="1" eaLnBrk="1" hangingPunct="1"/>
            <a:r>
              <a:rPr lang="en-US" altLang="ja-JP" sz="2500" dirty="0" smtClean="0"/>
              <a:t>These </a:t>
            </a:r>
            <a:r>
              <a:rPr lang="en-US" altLang="ja-JP" sz="2500" dirty="0" smtClean="0"/>
              <a:t>components implements specific function.</a:t>
            </a:r>
          </a:p>
          <a:p>
            <a:pPr lvl="1" eaLnBrk="1" hangingPunct="1"/>
            <a:r>
              <a:rPr lang="en-US" altLang="ja-JP" sz="2500" dirty="0" smtClean="0"/>
              <a:t>Direct </a:t>
            </a:r>
            <a:r>
              <a:rPr lang="en-US" altLang="ja-JP" sz="2500" dirty="0" smtClean="0"/>
              <a:t>use </a:t>
            </a:r>
            <a:r>
              <a:rPr lang="en-US" altLang="ja-JP" sz="2500" dirty="0" smtClean="0"/>
              <a:t>relations from application</a:t>
            </a:r>
            <a:endParaRPr lang="en-US" altLang="ja-JP" sz="2500" dirty="0" smtClean="0"/>
          </a:p>
          <a:p>
            <a:pPr eaLnBrk="1" hangingPunct="1"/>
            <a:r>
              <a:rPr lang="en-US" altLang="ja-JP" sz="2800" b="1" dirty="0" smtClean="0">
                <a:solidFill>
                  <a:srgbClr val="FFC000"/>
                </a:solidFill>
              </a:rPr>
              <a:t>Handler</a:t>
            </a:r>
            <a:r>
              <a:rPr lang="en-US" altLang="ja-JP" sz="2800" dirty="0" smtClean="0"/>
              <a:t> and </a:t>
            </a:r>
            <a:r>
              <a:rPr lang="en-US" altLang="ja-JP" sz="2800" b="1" dirty="0" smtClean="0">
                <a:solidFill>
                  <a:srgbClr val="92D050"/>
                </a:solidFill>
              </a:rPr>
              <a:t>connector</a:t>
            </a:r>
            <a:r>
              <a:rPr lang="en-US" altLang="ja-JP" sz="2800" b="1" dirty="0" smtClean="0"/>
              <a:t> </a:t>
            </a:r>
            <a:r>
              <a:rPr lang="en-US" altLang="ja-JP" sz="2800" dirty="0" smtClean="0"/>
              <a:t>also </a:t>
            </a:r>
            <a:r>
              <a:rPr lang="en-US" altLang="ja-JP" sz="2800" dirty="0" smtClean="0"/>
              <a:t>appears.</a:t>
            </a:r>
            <a:endParaRPr lang="en-US" altLang="ja-JP" sz="2800" dirty="0" smtClean="0"/>
          </a:p>
          <a:p>
            <a:pPr lvl="1" eaLnBrk="1" hangingPunct="1"/>
            <a:r>
              <a:rPr lang="en-US" altLang="ja-JP" sz="2500" dirty="0" smtClean="0"/>
              <a:t>Indirect use </a:t>
            </a:r>
            <a:r>
              <a:rPr lang="en-US" altLang="ja-JP" sz="2500" dirty="0" smtClean="0"/>
              <a:t>relations from application</a:t>
            </a:r>
            <a:endParaRPr lang="en-US" altLang="ja-JP" sz="2500" dirty="0" smtClean="0"/>
          </a:p>
          <a:p>
            <a:pPr eaLnBrk="1" hangingPunct="1"/>
            <a:r>
              <a:rPr lang="en-US" altLang="ja-JP" sz="2800" dirty="0" smtClean="0"/>
              <a:t>There is a little difference between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components used in the framework </a:t>
            </a:r>
            <a:r>
              <a:rPr lang="en-US" altLang="ja-JP" sz="2800" b="1" dirty="0" smtClean="0"/>
              <a:t>and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components used in the application</a:t>
            </a:r>
            <a:r>
              <a:rPr lang="en-US" altLang="ja-JP" sz="2800" dirty="0" smtClean="0"/>
              <a:t>.</a:t>
            </a:r>
          </a:p>
          <a:p>
            <a:pPr lvl="1" eaLnBrk="1" hangingPunct="1"/>
            <a:r>
              <a:rPr lang="en-US" altLang="ja-JP" sz="2500" dirty="0" smtClean="0"/>
              <a:t>This information is useful for reorganization.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900" dirty="0" smtClean="0"/>
              <a:t>Summary</a:t>
            </a:r>
            <a:r>
              <a:rPr lang="en-US" altLang="ja-JP" dirty="0" smtClean="0"/>
              <a:t>: The Effectiveness of </a:t>
            </a:r>
            <a:br>
              <a:rPr lang="en-US" altLang="ja-JP" dirty="0" smtClean="0"/>
            </a:br>
            <a:r>
              <a:rPr lang="en-US" altLang="ja-JP" dirty="0" smtClean="0"/>
              <a:t>			Use Relation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Analysis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Use relation between components assists to grasp the entire of software.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500" dirty="0" smtClean="0"/>
              <a:t>The change of use relation is closely related to the activities in the development.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500" dirty="0" smtClean="0"/>
              <a:t>The change of use relation highlights </a:t>
            </a:r>
            <a:br>
              <a:rPr lang="en-US" altLang="ja-JP" sz="2500" dirty="0" smtClean="0"/>
            </a:br>
            <a:r>
              <a:rPr lang="en-US" altLang="ja-JP" sz="2500" dirty="0" smtClean="0"/>
              <a:t>other characteristics of software.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Component rank is useful to assess the change.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500" dirty="0" smtClean="0"/>
              <a:t>To grasp newly implemented functions roughly.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500" dirty="0" smtClean="0"/>
              <a:t>To detect core component.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500" dirty="0" smtClean="0"/>
              <a:t>To confirm the affected components by the update.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Conclusion</a:t>
            </a:r>
            <a:endParaRPr lang="ja-JP" altLang="en-US" sz="4800" dirty="0"/>
          </a:p>
        </p:txBody>
      </p:sp>
      <p:sp>
        <p:nvSpPr>
          <p:cNvPr id="4813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In this research, we observed the evolution of use relation between components between framework and application</a:t>
            </a:r>
          </a:p>
          <a:p>
            <a:pPr lvl="1" eaLnBrk="1" hangingPunct="1">
              <a:buNone/>
            </a:pPr>
            <a:endParaRPr lang="en-US" altLang="ja-JP" sz="2500" dirty="0" smtClean="0"/>
          </a:p>
          <a:p>
            <a:pPr eaLnBrk="1" hangingPunct="1"/>
            <a:r>
              <a:rPr lang="en-US" altLang="ja-JP" sz="2800" dirty="0" smtClean="0"/>
              <a:t>Metrics about use relation is useful to grasp the overview of software.</a:t>
            </a:r>
            <a:endParaRPr lang="en-US" altLang="ja-JP" sz="2500" dirty="0" smtClean="0"/>
          </a:p>
          <a:p>
            <a:pPr lvl="1" eaLnBrk="1" hangingPunct="1"/>
            <a:r>
              <a:rPr lang="en-US" altLang="ja-JP" sz="2500" dirty="0" smtClean="0"/>
              <a:t>The change of use relation is closely related to the activities in the development. </a:t>
            </a:r>
          </a:p>
          <a:p>
            <a:pPr lvl="1" eaLnBrk="1" hangingPunct="1"/>
            <a:r>
              <a:rPr lang="en-US" altLang="ja-JP" sz="2500" dirty="0" smtClean="0"/>
              <a:t>Component rank is also a good sources of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Target Software</a:t>
            </a:r>
            <a:endParaRPr lang="ja-JP" altLang="en-US" sz="4800" dirty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63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We will analyze the evolution of use relation between framework and application.</a:t>
            </a:r>
          </a:p>
          <a:p>
            <a:pPr lvl="1" eaLnBrk="1" hangingPunct="1"/>
            <a:r>
              <a:rPr lang="en-US" altLang="ja-JP" sz="2500" dirty="0" smtClean="0"/>
              <a:t>The target framework: </a:t>
            </a:r>
            <a:r>
              <a:rPr lang="en-US" altLang="ja-JP" sz="2500" b="1" dirty="0" smtClean="0"/>
              <a:t>JHotDraw</a:t>
            </a:r>
          </a:p>
          <a:p>
            <a:pPr lvl="2" eaLnBrk="1" hangingPunct="1"/>
            <a:r>
              <a:rPr lang="en-US" altLang="ja-JP" sz="2400" dirty="0" smtClean="0"/>
              <a:t>a Java-based GUI framework </a:t>
            </a:r>
            <a:br>
              <a:rPr lang="en-US" altLang="ja-JP" sz="2400" dirty="0" smtClean="0"/>
            </a:br>
            <a:r>
              <a:rPr lang="en-US" altLang="ja-JP" sz="2400" dirty="0" smtClean="0"/>
              <a:t>for technical and structured graphics.</a:t>
            </a:r>
          </a:p>
          <a:p>
            <a:pPr lvl="1" eaLnBrk="1" hangingPunct="1"/>
            <a:r>
              <a:rPr lang="en-US" altLang="ja-JP" sz="2500" dirty="0" smtClean="0"/>
              <a:t>The target </a:t>
            </a:r>
            <a:r>
              <a:rPr lang="en-US" altLang="ja-JP" sz="2400" dirty="0" smtClean="0"/>
              <a:t>application</a:t>
            </a:r>
            <a:r>
              <a:rPr lang="en-US" altLang="ja-JP" sz="2500" dirty="0" smtClean="0"/>
              <a:t>: </a:t>
            </a:r>
            <a:r>
              <a:rPr lang="en-US" altLang="ja-JP" sz="2500" b="1" dirty="0" smtClean="0"/>
              <a:t>JARP</a:t>
            </a:r>
          </a:p>
          <a:p>
            <a:pPr lvl="2" eaLnBrk="1" hangingPunct="1"/>
            <a:r>
              <a:rPr lang="en-US" altLang="ja-JP" sz="2400" dirty="0" smtClean="0"/>
              <a:t>a Java-based </a:t>
            </a:r>
            <a:r>
              <a:rPr lang="en-US" altLang="ja-JP" sz="2400" dirty="0" smtClean="0"/>
              <a:t>Petri net tool </a:t>
            </a:r>
          </a:p>
          <a:p>
            <a:pPr lvl="2" eaLnBrk="1" hangingPunct="1"/>
            <a:r>
              <a:rPr lang="en-US" altLang="ja-JP" sz="2400" dirty="0" smtClean="0"/>
              <a:t>It uses </a:t>
            </a:r>
            <a:r>
              <a:rPr lang="en-US" altLang="ja-JP" sz="2400" b="1" dirty="0" smtClean="0"/>
              <a:t>JHotDraw</a:t>
            </a:r>
            <a:r>
              <a:rPr lang="en-US" altLang="ja-JP" sz="2400" dirty="0" smtClean="0"/>
              <a:t> as a framework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editing a Petri net, drawing the result,  and so on</a:t>
            </a:r>
            <a:r>
              <a:rPr lang="en-US" altLang="ja-JP" sz="2200" dirty="0" smtClean="0"/>
              <a:t>.</a:t>
            </a:r>
          </a:p>
          <a:p>
            <a:pPr eaLnBrk="1" hangingPunct="1"/>
            <a:r>
              <a:rPr lang="en-US" altLang="ja-JP" sz="2800" dirty="0" smtClean="0"/>
              <a:t>We will analyze use relation based on </a:t>
            </a:r>
            <a:br>
              <a:rPr lang="en-US" altLang="ja-JP" sz="2800" dirty="0" smtClean="0"/>
            </a:br>
            <a:r>
              <a:rPr lang="en-US" altLang="ja-JP" sz="2800" b="1" dirty="0" smtClean="0"/>
              <a:t>component graph</a:t>
            </a:r>
            <a:r>
              <a:rPr lang="en-US" altLang="ja-JP" sz="2800" dirty="0" smtClean="0"/>
              <a:t> and </a:t>
            </a:r>
            <a:r>
              <a:rPr lang="en-US" altLang="ja-JP" sz="2800" b="1" dirty="0" smtClean="0"/>
              <a:t>component rank</a:t>
            </a:r>
            <a:r>
              <a:rPr lang="en-US" altLang="ja-JP" sz="2800" dirty="0" smtClean="0"/>
              <a:t>.</a:t>
            </a:r>
          </a:p>
          <a:p>
            <a:pPr lvl="1" eaLnBrk="1" hangingPunct="1"/>
            <a:endParaRPr lang="en-US" altLang="ja-JP" sz="2500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Future Works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8736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To observe an impact of application in another situation.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400" dirty="0" smtClean="0"/>
              <a:t>If the existing API of framework is changed?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400" dirty="0" smtClean="0"/>
              <a:t>If the framework itself is completely replaced?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To estimate the cost of upgrading of framework.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400" dirty="0" smtClean="0"/>
              <a:t>Which application components are really modified?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400" dirty="0" smtClean="0"/>
              <a:t>Can we estimate needed effort roughly?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Use relation analysis in an another theme.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400" dirty="0" smtClean="0"/>
              <a:t>evaluation of a refactoring method based on </a:t>
            </a:r>
            <a:r>
              <a:rPr lang="en-US" altLang="ja-JP" sz="2400" dirty="0" err="1" smtClean="0"/>
              <a:t>aspectization</a:t>
            </a:r>
            <a:r>
              <a:rPr lang="en-US" altLang="ja-JP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sz="7200" dirty="0" smtClean="0"/>
              <a:t>Thank you </a:t>
            </a:r>
            <a:endParaRPr kumimoji="1" lang="ja-JP" altLang="en-US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Component Graph</a:t>
            </a:r>
            <a:endParaRPr lang="ja-JP" altLang="en-US" sz="4800" dirty="0"/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62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It models use relations in software.</a:t>
            </a:r>
          </a:p>
          <a:p>
            <a:pPr lvl="1" eaLnBrk="1" hangingPunct="1"/>
            <a:r>
              <a:rPr lang="en-US" altLang="ja-JP" sz="2500" b="1" dirty="0" smtClean="0"/>
              <a:t>Nodes : component</a:t>
            </a:r>
          </a:p>
          <a:p>
            <a:pPr lvl="1" eaLnBrk="1" hangingPunct="1"/>
            <a:r>
              <a:rPr lang="en-US" altLang="ja-JP" sz="2500" b="1" dirty="0" smtClean="0"/>
              <a:t>Edges : use relation</a:t>
            </a:r>
          </a:p>
          <a:p>
            <a:pPr lvl="2" eaLnBrk="1" hangingPunct="1"/>
            <a:r>
              <a:rPr lang="en-US" altLang="ja-JP" sz="2400" dirty="0" smtClean="0"/>
              <a:t>incoming and outgoing edges for each component</a:t>
            </a:r>
            <a:endParaRPr lang="ja-JP" altLang="en-US" sz="2400" dirty="0" smtClean="0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2762250" y="3609975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A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762250" y="4752975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B</a:t>
            </a: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3524250" y="5895975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D</a:t>
            </a: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2000250" y="5895975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C</a:t>
            </a:r>
          </a:p>
        </p:txBody>
      </p:sp>
      <p:sp>
        <p:nvSpPr>
          <p:cNvPr id="14344" name="Line 27"/>
          <p:cNvSpPr>
            <a:spLocks noChangeShapeType="1"/>
          </p:cNvSpPr>
          <p:nvPr/>
        </p:nvSpPr>
        <p:spPr bwMode="auto">
          <a:xfrm flipV="1">
            <a:off x="3067050" y="41433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5" name="Line 28"/>
          <p:cNvSpPr>
            <a:spLocks noChangeShapeType="1"/>
          </p:cNvSpPr>
          <p:nvPr/>
        </p:nvSpPr>
        <p:spPr bwMode="auto">
          <a:xfrm>
            <a:off x="3448050" y="41433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6" name="Line 29"/>
          <p:cNvSpPr>
            <a:spLocks noChangeShapeType="1"/>
          </p:cNvSpPr>
          <p:nvPr/>
        </p:nvSpPr>
        <p:spPr bwMode="auto">
          <a:xfrm flipV="1">
            <a:off x="2533650" y="52863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7" name="Line 31"/>
          <p:cNvSpPr>
            <a:spLocks noChangeShapeType="1"/>
          </p:cNvSpPr>
          <p:nvPr/>
        </p:nvSpPr>
        <p:spPr bwMode="auto">
          <a:xfrm flipH="1" flipV="1">
            <a:off x="3460750" y="5286375"/>
            <a:ext cx="5207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8" name="Rectangle 36"/>
          <p:cNvSpPr>
            <a:spLocks noChangeArrowheads="1"/>
          </p:cNvSpPr>
          <p:nvPr/>
        </p:nvSpPr>
        <p:spPr bwMode="auto">
          <a:xfrm>
            <a:off x="5143500" y="3937003"/>
            <a:ext cx="625475" cy="338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4349" name="Line 37"/>
          <p:cNvSpPr>
            <a:spLocks noChangeShapeType="1"/>
          </p:cNvSpPr>
          <p:nvPr/>
        </p:nvSpPr>
        <p:spPr bwMode="auto">
          <a:xfrm>
            <a:off x="5072063" y="5151438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0" name="Text Box 38"/>
          <p:cNvSpPr txBox="1">
            <a:spLocks noChangeArrowheads="1"/>
          </p:cNvSpPr>
          <p:nvPr/>
        </p:nvSpPr>
        <p:spPr bwMode="auto">
          <a:xfrm>
            <a:off x="5981700" y="3857628"/>
            <a:ext cx="169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entury Schoolbook" pitchFamily="18" charset="0"/>
                <a:ea typeface="ＭＳ Ｐ明朝" pitchFamily="18" charset="-128"/>
              </a:rPr>
              <a:t>component</a:t>
            </a:r>
          </a:p>
        </p:txBody>
      </p:sp>
      <p:sp>
        <p:nvSpPr>
          <p:cNvPr id="14351" name="Text Box 39"/>
          <p:cNvSpPr txBox="1">
            <a:spLocks noChangeArrowheads="1"/>
          </p:cNvSpPr>
          <p:nvPr/>
        </p:nvSpPr>
        <p:spPr bwMode="auto">
          <a:xfrm>
            <a:off x="5978525" y="4864100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entury Schoolbook" pitchFamily="18" charset="0"/>
                <a:ea typeface="ＭＳ Ｐ明朝" pitchFamily="18" charset="-128"/>
              </a:rPr>
              <a:t>use relation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435769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(Class)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14942" y="528834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(Method call, variable, instance creation, </a:t>
            </a:r>
          </a:p>
          <a:p>
            <a:r>
              <a:rPr lang="en-US" altLang="ja-JP" sz="2400" dirty="0" smtClean="0"/>
              <a:t>and field access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Component Rank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972425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3000" dirty="0" smtClean="0"/>
              <a:t>is a ranking method for components.</a:t>
            </a: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en-US" altLang="ja-JP" sz="2600" dirty="0" smtClean="0"/>
              <a:t>How much component is used?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ja-JP" sz="3000" dirty="0" smtClean="0"/>
              <a:t>is based on use relation between components.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dirty="0" smtClean="0"/>
              <a:t>If the component is frequently used, </a:t>
            </a:r>
            <a:br>
              <a:rPr lang="en-US" altLang="ja-JP" sz="2600" dirty="0" smtClean="0"/>
            </a:br>
            <a:r>
              <a:rPr lang="en-US" altLang="ja-JP" sz="2600" dirty="0" smtClean="0"/>
              <a:t>its rank goes up.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dirty="0" smtClean="0"/>
              <a:t>Both direct and indirect use relation are taken into consideration.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3000" dirty="0" smtClean="0"/>
              <a:t>is calculated from the component graph.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dirty="0" smtClean="0"/>
              <a:t>Value of each component is a steady-state distribution on a Markov chain.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600" dirty="0" smtClean="0"/>
              <a:t>Components are sorted by the value of each component.</a:t>
            </a:r>
            <a:endParaRPr lang="ja-JP" alt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79009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Calculation Process of </a:t>
            </a:r>
            <a:br>
              <a:rPr lang="en-US" altLang="ja-JP" sz="4800" dirty="0" smtClean="0"/>
            </a:br>
            <a:r>
              <a:rPr lang="en-US" altLang="ja-JP" sz="4800" dirty="0" smtClean="0"/>
              <a:t>Component Rank</a:t>
            </a:r>
            <a:endParaRPr lang="ja-JP" altLang="en-US" sz="4800" dirty="0"/>
          </a:p>
        </p:txBody>
      </p:sp>
      <p:sp>
        <p:nvSpPr>
          <p:cNvPr id="1638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970088"/>
            <a:ext cx="797242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ja-JP" altLang="en-US" sz="2800" smtClean="0"/>
          </a:p>
        </p:txBody>
      </p:sp>
      <p:sp>
        <p:nvSpPr>
          <p:cNvPr id="17412" name="スライド番号プレースホルダ 5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6597650"/>
            <a:ext cx="827087" cy="2603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3B94A-B088-4675-8B09-875F7DFE9FB2}" type="slidenum">
              <a:rPr kumimoji="0"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0" lang="en-US" altLang="ja-JP" smtClean="0"/>
          </a:p>
        </p:txBody>
      </p:sp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303213" y="1762125"/>
            <a:ext cx="4268787" cy="2973388"/>
            <a:chOff x="191" y="864"/>
            <a:chExt cx="2689" cy="1873"/>
          </a:xfrm>
        </p:grpSpPr>
        <p:sp>
          <p:nvSpPr>
            <p:cNvPr id="16520" name="Rectangle 3"/>
            <p:cNvSpPr>
              <a:spLocks noChangeArrowheads="1"/>
            </p:cNvSpPr>
            <p:nvPr/>
          </p:nvSpPr>
          <p:spPr bwMode="auto">
            <a:xfrm>
              <a:off x="191" y="864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521" name="Rectangle 4"/>
            <p:cNvSpPr>
              <a:spLocks noChangeArrowheads="1"/>
            </p:cNvSpPr>
            <p:nvPr/>
          </p:nvSpPr>
          <p:spPr bwMode="auto">
            <a:xfrm>
              <a:off x="239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</p:txBody>
        </p:sp>
        <p:sp>
          <p:nvSpPr>
            <p:cNvPr id="16522" name="Rectangle 5"/>
            <p:cNvSpPr>
              <a:spLocks noChangeArrowheads="1"/>
            </p:cNvSpPr>
            <p:nvPr/>
          </p:nvSpPr>
          <p:spPr bwMode="auto">
            <a:xfrm>
              <a:off x="2303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</p:txBody>
        </p:sp>
        <p:sp>
          <p:nvSpPr>
            <p:cNvPr id="16523" name="Rectangle 6"/>
            <p:cNvSpPr>
              <a:spLocks noChangeArrowheads="1"/>
            </p:cNvSpPr>
            <p:nvPr/>
          </p:nvSpPr>
          <p:spPr bwMode="auto">
            <a:xfrm>
              <a:off x="1391" y="204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</p:txBody>
        </p:sp>
        <p:cxnSp>
          <p:nvCxnSpPr>
            <p:cNvPr id="16524" name="AutoShape 7"/>
            <p:cNvCxnSpPr>
              <a:cxnSpLocks noChangeShapeType="1"/>
              <a:stCxn id="16521" idx="3"/>
              <a:endCxn id="16522" idx="1"/>
            </p:cNvCxnSpPr>
            <p:nvPr/>
          </p:nvCxnSpPr>
          <p:spPr bwMode="auto">
            <a:xfrm>
              <a:off x="767" y="1229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25" name="AutoShape 8"/>
            <p:cNvCxnSpPr>
              <a:cxnSpLocks noChangeShapeType="1"/>
              <a:stCxn id="16521" idx="3"/>
              <a:endCxn id="16523" idx="0"/>
            </p:cNvCxnSpPr>
            <p:nvPr/>
          </p:nvCxnSpPr>
          <p:spPr bwMode="auto">
            <a:xfrm>
              <a:off x="767" y="1229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26" name="AutoShape 9"/>
            <p:cNvCxnSpPr>
              <a:cxnSpLocks noChangeShapeType="1"/>
              <a:stCxn id="16522" idx="2"/>
              <a:endCxn id="16523" idx="3"/>
            </p:cNvCxnSpPr>
            <p:nvPr/>
          </p:nvCxnSpPr>
          <p:spPr bwMode="auto">
            <a:xfrm flipH="1">
              <a:off x="1919" y="1540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27" name="AutoShape 10"/>
            <p:cNvCxnSpPr>
              <a:cxnSpLocks noChangeShapeType="1"/>
              <a:stCxn id="16523" idx="1"/>
              <a:endCxn id="16521" idx="2"/>
            </p:cNvCxnSpPr>
            <p:nvPr/>
          </p:nvCxnSpPr>
          <p:spPr bwMode="auto">
            <a:xfrm flipH="1" flipV="1">
              <a:off x="503" y="1540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3213" y="1762125"/>
            <a:ext cx="4268787" cy="2973388"/>
            <a:chOff x="191" y="864"/>
            <a:chExt cx="2689" cy="1873"/>
          </a:xfrm>
        </p:grpSpPr>
        <p:sp>
          <p:nvSpPr>
            <p:cNvPr id="16508" name="Rectangle 25"/>
            <p:cNvSpPr>
              <a:spLocks noChangeArrowheads="1"/>
            </p:cNvSpPr>
            <p:nvPr/>
          </p:nvSpPr>
          <p:spPr bwMode="auto">
            <a:xfrm>
              <a:off x="191" y="864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509" name="Rectangle 26"/>
            <p:cNvSpPr>
              <a:spLocks noChangeArrowheads="1"/>
            </p:cNvSpPr>
            <p:nvPr/>
          </p:nvSpPr>
          <p:spPr bwMode="auto">
            <a:xfrm>
              <a:off x="239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  <p:sp>
          <p:nvSpPr>
            <p:cNvPr id="16510" name="Rectangle 27"/>
            <p:cNvSpPr>
              <a:spLocks noChangeArrowheads="1"/>
            </p:cNvSpPr>
            <p:nvPr/>
          </p:nvSpPr>
          <p:spPr bwMode="auto">
            <a:xfrm>
              <a:off x="2303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  <p:sp>
          <p:nvSpPr>
            <p:cNvPr id="16511" name="Rectangle 28"/>
            <p:cNvSpPr>
              <a:spLocks noChangeArrowheads="1"/>
            </p:cNvSpPr>
            <p:nvPr/>
          </p:nvSpPr>
          <p:spPr bwMode="auto">
            <a:xfrm>
              <a:off x="1391" y="204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  <p:cxnSp>
          <p:nvCxnSpPr>
            <p:cNvPr id="16512" name="AutoShape 29"/>
            <p:cNvCxnSpPr>
              <a:cxnSpLocks noChangeShapeType="1"/>
              <a:stCxn id="16509" idx="3"/>
              <a:endCxn id="16510" idx="1"/>
            </p:cNvCxnSpPr>
            <p:nvPr/>
          </p:nvCxnSpPr>
          <p:spPr bwMode="auto">
            <a:xfrm>
              <a:off x="767" y="1229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13" name="AutoShape 30"/>
            <p:cNvCxnSpPr>
              <a:cxnSpLocks noChangeShapeType="1"/>
              <a:stCxn id="16509" idx="3"/>
              <a:endCxn id="16511" idx="0"/>
            </p:cNvCxnSpPr>
            <p:nvPr/>
          </p:nvCxnSpPr>
          <p:spPr bwMode="auto">
            <a:xfrm>
              <a:off x="767" y="1229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14" name="AutoShape 31"/>
            <p:cNvCxnSpPr>
              <a:cxnSpLocks noChangeShapeType="1"/>
              <a:stCxn id="16510" idx="2"/>
              <a:endCxn id="16511" idx="3"/>
            </p:cNvCxnSpPr>
            <p:nvPr/>
          </p:nvCxnSpPr>
          <p:spPr bwMode="auto">
            <a:xfrm flipH="1">
              <a:off x="1919" y="1540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15" name="AutoShape 32"/>
            <p:cNvCxnSpPr>
              <a:cxnSpLocks noChangeShapeType="1"/>
              <a:stCxn id="16511" idx="1"/>
              <a:endCxn id="16509" idx="2"/>
            </p:cNvCxnSpPr>
            <p:nvPr/>
          </p:nvCxnSpPr>
          <p:spPr bwMode="auto">
            <a:xfrm flipH="1" flipV="1">
              <a:off x="503" y="1540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516" name="Rectangle 33"/>
            <p:cNvSpPr>
              <a:spLocks noChangeArrowheads="1"/>
            </p:cNvSpPr>
            <p:nvPr/>
          </p:nvSpPr>
          <p:spPr bwMode="auto">
            <a:xfrm>
              <a:off x="1200" y="100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sz="2000" baseline="-25000">
                  <a:latin typeface="MS UI Gothic" pitchFamily="50" charset="-128"/>
                  <a:ea typeface="MS UI Gothic" pitchFamily="50" charset="-128"/>
                </a:rPr>
                <a:t>1</a:t>
              </a:r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×50%</a:t>
              </a:r>
            </a:p>
          </p:txBody>
        </p:sp>
        <p:sp>
          <p:nvSpPr>
            <p:cNvPr id="16517" name="Rectangle 34"/>
            <p:cNvSpPr>
              <a:spLocks noChangeArrowheads="1"/>
            </p:cNvSpPr>
            <p:nvPr/>
          </p:nvSpPr>
          <p:spPr bwMode="auto">
            <a:xfrm>
              <a:off x="1152" y="148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sz="2000" baseline="-25000">
                  <a:latin typeface="MS UI Gothic" pitchFamily="50" charset="-128"/>
                  <a:ea typeface="MS UI Gothic" pitchFamily="50" charset="-128"/>
                </a:rPr>
                <a:t>1</a:t>
              </a:r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×50%</a:t>
              </a:r>
            </a:p>
          </p:txBody>
        </p:sp>
        <p:sp>
          <p:nvSpPr>
            <p:cNvPr id="16518" name="Rectangle 35"/>
            <p:cNvSpPr>
              <a:spLocks noChangeArrowheads="1"/>
            </p:cNvSpPr>
            <p:nvPr/>
          </p:nvSpPr>
          <p:spPr bwMode="auto">
            <a:xfrm>
              <a:off x="2064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sz="2000" baseline="-25000">
                  <a:latin typeface="MS UI Gothic" pitchFamily="50" charset="-128"/>
                  <a:ea typeface="MS UI Gothic" pitchFamily="50" charset="-128"/>
                </a:rPr>
                <a:t>2</a:t>
              </a:r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×100%</a:t>
              </a:r>
            </a:p>
          </p:txBody>
        </p:sp>
        <p:sp>
          <p:nvSpPr>
            <p:cNvPr id="16519" name="Rectangle 36"/>
            <p:cNvSpPr>
              <a:spLocks noChangeArrowheads="1"/>
            </p:cNvSpPr>
            <p:nvPr/>
          </p:nvSpPr>
          <p:spPr bwMode="auto">
            <a:xfrm>
              <a:off x="336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v</a:t>
              </a:r>
              <a:r>
                <a:rPr lang="en-US" altLang="ja-JP" sz="2000" baseline="-25000">
                  <a:latin typeface="MS UI Gothic" pitchFamily="50" charset="-128"/>
                  <a:ea typeface="MS UI Gothic" pitchFamily="50" charset="-128"/>
                </a:rPr>
                <a:t>3</a:t>
              </a:r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×100%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57200" y="2198688"/>
            <a:ext cx="4268788" cy="2973387"/>
            <a:chOff x="191" y="864"/>
            <a:chExt cx="2689" cy="1873"/>
          </a:xfrm>
        </p:grpSpPr>
        <p:sp>
          <p:nvSpPr>
            <p:cNvPr id="16496" name="Rectangle 39"/>
            <p:cNvSpPr>
              <a:spLocks noChangeArrowheads="1"/>
            </p:cNvSpPr>
            <p:nvPr/>
          </p:nvSpPr>
          <p:spPr bwMode="auto">
            <a:xfrm>
              <a:off x="191" y="864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97" name="Rectangle 40"/>
            <p:cNvSpPr>
              <a:spLocks noChangeArrowheads="1"/>
            </p:cNvSpPr>
            <p:nvPr/>
          </p:nvSpPr>
          <p:spPr bwMode="auto">
            <a:xfrm>
              <a:off x="239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98" name="Rectangle 41"/>
            <p:cNvSpPr>
              <a:spLocks noChangeArrowheads="1"/>
            </p:cNvSpPr>
            <p:nvPr/>
          </p:nvSpPr>
          <p:spPr bwMode="auto">
            <a:xfrm>
              <a:off x="2303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99" name="Rectangle 42"/>
            <p:cNvSpPr>
              <a:spLocks noChangeArrowheads="1"/>
            </p:cNvSpPr>
            <p:nvPr/>
          </p:nvSpPr>
          <p:spPr bwMode="auto">
            <a:xfrm>
              <a:off x="1391" y="204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16500" name="AutoShape 43"/>
            <p:cNvCxnSpPr>
              <a:cxnSpLocks noChangeShapeType="1"/>
              <a:stCxn id="16497" idx="3"/>
              <a:endCxn id="16498" idx="1"/>
            </p:cNvCxnSpPr>
            <p:nvPr/>
          </p:nvCxnSpPr>
          <p:spPr bwMode="auto">
            <a:xfrm>
              <a:off x="767" y="1229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01" name="AutoShape 44"/>
            <p:cNvCxnSpPr>
              <a:cxnSpLocks noChangeShapeType="1"/>
              <a:stCxn id="16497" idx="3"/>
              <a:endCxn id="16499" idx="0"/>
            </p:cNvCxnSpPr>
            <p:nvPr/>
          </p:nvCxnSpPr>
          <p:spPr bwMode="auto">
            <a:xfrm>
              <a:off x="767" y="1229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02" name="AutoShape 45"/>
            <p:cNvCxnSpPr>
              <a:cxnSpLocks noChangeShapeType="1"/>
              <a:stCxn id="16498" idx="2"/>
              <a:endCxn id="16499" idx="3"/>
            </p:cNvCxnSpPr>
            <p:nvPr/>
          </p:nvCxnSpPr>
          <p:spPr bwMode="auto">
            <a:xfrm flipH="1">
              <a:off x="1919" y="1540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503" name="AutoShape 46"/>
            <p:cNvCxnSpPr>
              <a:cxnSpLocks noChangeShapeType="1"/>
              <a:stCxn id="16499" idx="1"/>
              <a:endCxn id="16497" idx="2"/>
            </p:cNvCxnSpPr>
            <p:nvPr/>
          </p:nvCxnSpPr>
          <p:spPr bwMode="auto">
            <a:xfrm flipH="1" flipV="1">
              <a:off x="503" y="1540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504" name="Rectangle 47"/>
            <p:cNvSpPr>
              <a:spLocks noChangeArrowheads="1"/>
            </p:cNvSpPr>
            <p:nvPr/>
          </p:nvSpPr>
          <p:spPr bwMode="auto">
            <a:xfrm>
              <a:off x="1200" y="100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505" name="Rectangle 48"/>
            <p:cNvSpPr>
              <a:spLocks noChangeArrowheads="1"/>
            </p:cNvSpPr>
            <p:nvPr/>
          </p:nvSpPr>
          <p:spPr bwMode="auto">
            <a:xfrm>
              <a:off x="1152" y="148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506" name="Rectangle 49"/>
            <p:cNvSpPr>
              <a:spLocks noChangeArrowheads="1"/>
            </p:cNvSpPr>
            <p:nvPr/>
          </p:nvSpPr>
          <p:spPr bwMode="auto">
            <a:xfrm>
              <a:off x="2064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  <p:sp>
          <p:nvSpPr>
            <p:cNvPr id="16507" name="Rectangle 50"/>
            <p:cNvSpPr>
              <a:spLocks noChangeArrowheads="1"/>
            </p:cNvSpPr>
            <p:nvPr/>
          </p:nvSpPr>
          <p:spPr bwMode="auto">
            <a:xfrm>
              <a:off x="336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84213" y="2732088"/>
            <a:ext cx="4268787" cy="2973387"/>
            <a:chOff x="191" y="864"/>
            <a:chExt cx="2689" cy="1873"/>
          </a:xfrm>
        </p:grpSpPr>
        <p:sp>
          <p:nvSpPr>
            <p:cNvPr id="16484" name="Rectangle 52"/>
            <p:cNvSpPr>
              <a:spLocks noChangeArrowheads="1"/>
            </p:cNvSpPr>
            <p:nvPr/>
          </p:nvSpPr>
          <p:spPr bwMode="auto">
            <a:xfrm>
              <a:off x="191" y="864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85" name="Rectangle 53"/>
            <p:cNvSpPr>
              <a:spLocks noChangeArrowheads="1"/>
            </p:cNvSpPr>
            <p:nvPr/>
          </p:nvSpPr>
          <p:spPr bwMode="auto">
            <a:xfrm>
              <a:off x="239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0.333</a:t>
              </a:r>
            </a:p>
          </p:txBody>
        </p:sp>
        <p:sp>
          <p:nvSpPr>
            <p:cNvPr id="16486" name="Rectangle 54"/>
            <p:cNvSpPr>
              <a:spLocks noChangeArrowheads="1"/>
            </p:cNvSpPr>
            <p:nvPr/>
          </p:nvSpPr>
          <p:spPr bwMode="auto">
            <a:xfrm>
              <a:off x="2303" y="91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87" name="Rectangle 55"/>
            <p:cNvSpPr>
              <a:spLocks noChangeArrowheads="1"/>
            </p:cNvSpPr>
            <p:nvPr/>
          </p:nvSpPr>
          <p:spPr bwMode="auto">
            <a:xfrm>
              <a:off x="1391" y="2047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0.500</a:t>
              </a:r>
            </a:p>
          </p:txBody>
        </p:sp>
        <p:cxnSp>
          <p:nvCxnSpPr>
            <p:cNvPr id="16488" name="AutoShape 56"/>
            <p:cNvCxnSpPr>
              <a:cxnSpLocks noChangeShapeType="1"/>
              <a:stCxn id="16485" idx="3"/>
              <a:endCxn id="16486" idx="1"/>
            </p:cNvCxnSpPr>
            <p:nvPr/>
          </p:nvCxnSpPr>
          <p:spPr bwMode="auto">
            <a:xfrm>
              <a:off x="767" y="1229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89" name="AutoShape 57"/>
            <p:cNvCxnSpPr>
              <a:cxnSpLocks noChangeShapeType="1"/>
              <a:stCxn id="16485" idx="3"/>
              <a:endCxn id="16487" idx="0"/>
            </p:cNvCxnSpPr>
            <p:nvPr/>
          </p:nvCxnSpPr>
          <p:spPr bwMode="auto">
            <a:xfrm>
              <a:off x="767" y="1229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90" name="AutoShape 58"/>
            <p:cNvCxnSpPr>
              <a:cxnSpLocks noChangeShapeType="1"/>
              <a:stCxn id="16486" idx="2"/>
              <a:endCxn id="16487" idx="3"/>
            </p:cNvCxnSpPr>
            <p:nvPr/>
          </p:nvCxnSpPr>
          <p:spPr bwMode="auto">
            <a:xfrm flipH="1">
              <a:off x="1919" y="1540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91" name="AutoShape 59"/>
            <p:cNvCxnSpPr>
              <a:cxnSpLocks noChangeShapeType="1"/>
              <a:stCxn id="16487" idx="1"/>
              <a:endCxn id="16485" idx="2"/>
            </p:cNvCxnSpPr>
            <p:nvPr/>
          </p:nvCxnSpPr>
          <p:spPr bwMode="auto">
            <a:xfrm flipH="1" flipV="1">
              <a:off x="503" y="1540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92" name="Rectangle 60"/>
            <p:cNvSpPr>
              <a:spLocks noChangeArrowheads="1"/>
            </p:cNvSpPr>
            <p:nvPr/>
          </p:nvSpPr>
          <p:spPr bwMode="auto">
            <a:xfrm>
              <a:off x="1200" y="100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93" name="Rectangle 61"/>
            <p:cNvSpPr>
              <a:spLocks noChangeArrowheads="1"/>
            </p:cNvSpPr>
            <p:nvPr/>
          </p:nvSpPr>
          <p:spPr bwMode="auto">
            <a:xfrm>
              <a:off x="1152" y="148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94" name="Rectangle 62"/>
            <p:cNvSpPr>
              <a:spLocks noChangeArrowheads="1"/>
            </p:cNvSpPr>
            <p:nvPr/>
          </p:nvSpPr>
          <p:spPr bwMode="auto">
            <a:xfrm>
              <a:off x="2064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95" name="Rectangle 63"/>
            <p:cNvSpPr>
              <a:spLocks noChangeArrowheads="1"/>
            </p:cNvSpPr>
            <p:nvPr/>
          </p:nvSpPr>
          <p:spPr bwMode="auto">
            <a:xfrm>
              <a:off x="336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143000" y="3341688"/>
            <a:ext cx="4268788" cy="2973387"/>
            <a:chOff x="912" y="1680"/>
            <a:chExt cx="2689" cy="1873"/>
          </a:xfrm>
        </p:grpSpPr>
        <p:sp>
          <p:nvSpPr>
            <p:cNvPr id="16472" name="Rectangle 65"/>
            <p:cNvSpPr>
              <a:spLocks noChangeArrowheads="1"/>
            </p:cNvSpPr>
            <p:nvPr/>
          </p:nvSpPr>
          <p:spPr bwMode="auto">
            <a:xfrm>
              <a:off x="912" y="1680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73" name="Rectangle 66"/>
            <p:cNvSpPr>
              <a:spLocks noChangeArrowheads="1"/>
            </p:cNvSpPr>
            <p:nvPr/>
          </p:nvSpPr>
          <p:spPr bwMode="auto">
            <a:xfrm>
              <a:off x="960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74" name="Rectangle 67"/>
            <p:cNvSpPr>
              <a:spLocks noChangeArrowheads="1"/>
            </p:cNvSpPr>
            <p:nvPr/>
          </p:nvSpPr>
          <p:spPr bwMode="auto">
            <a:xfrm>
              <a:off x="3024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75" name="Rectangle 68"/>
            <p:cNvSpPr>
              <a:spLocks noChangeArrowheads="1"/>
            </p:cNvSpPr>
            <p:nvPr/>
          </p:nvSpPr>
          <p:spPr bwMode="auto">
            <a:xfrm>
              <a:off x="2112" y="286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16476" name="AutoShape 69"/>
            <p:cNvCxnSpPr>
              <a:cxnSpLocks noChangeShapeType="1"/>
              <a:stCxn id="16473" idx="3"/>
              <a:endCxn id="16474" idx="1"/>
            </p:cNvCxnSpPr>
            <p:nvPr/>
          </p:nvCxnSpPr>
          <p:spPr bwMode="auto">
            <a:xfrm>
              <a:off x="1488" y="2045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77" name="AutoShape 70"/>
            <p:cNvCxnSpPr>
              <a:cxnSpLocks noChangeShapeType="1"/>
              <a:stCxn id="16473" idx="3"/>
              <a:endCxn id="16475" idx="0"/>
            </p:cNvCxnSpPr>
            <p:nvPr/>
          </p:nvCxnSpPr>
          <p:spPr bwMode="auto">
            <a:xfrm>
              <a:off x="1488" y="2045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78" name="AutoShape 71"/>
            <p:cNvCxnSpPr>
              <a:cxnSpLocks noChangeShapeType="1"/>
              <a:stCxn id="16474" idx="2"/>
              <a:endCxn id="16475" idx="3"/>
            </p:cNvCxnSpPr>
            <p:nvPr/>
          </p:nvCxnSpPr>
          <p:spPr bwMode="auto">
            <a:xfrm flipH="1">
              <a:off x="2640" y="2356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79" name="AutoShape 72"/>
            <p:cNvCxnSpPr>
              <a:cxnSpLocks noChangeShapeType="1"/>
              <a:stCxn id="16475" idx="1"/>
              <a:endCxn id="16473" idx="2"/>
            </p:cNvCxnSpPr>
            <p:nvPr/>
          </p:nvCxnSpPr>
          <p:spPr bwMode="auto">
            <a:xfrm flipH="1" flipV="1">
              <a:off x="1224" y="2356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80" name="Rectangle 73"/>
            <p:cNvSpPr>
              <a:spLocks noChangeArrowheads="1"/>
            </p:cNvSpPr>
            <p:nvPr/>
          </p:nvSpPr>
          <p:spPr bwMode="auto">
            <a:xfrm>
              <a:off x="1921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81" name="Rectangle 74"/>
            <p:cNvSpPr>
              <a:spLocks noChangeArrowheads="1"/>
            </p:cNvSpPr>
            <p:nvPr/>
          </p:nvSpPr>
          <p:spPr bwMode="auto">
            <a:xfrm>
              <a:off x="1873" y="230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82" name="Rectangle 75"/>
            <p:cNvSpPr>
              <a:spLocks noChangeArrowheads="1"/>
            </p:cNvSpPr>
            <p:nvPr/>
          </p:nvSpPr>
          <p:spPr bwMode="auto">
            <a:xfrm>
              <a:off x="2785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83" name="Rectangle 76"/>
            <p:cNvSpPr>
              <a:spLocks noChangeArrowheads="1"/>
            </p:cNvSpPr>
            <p:nvPr/>
          </p:nvSpPr>
          <p:spPr bwMode="auto">
            <a:xfrm>
              <a:off x="1057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0.500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1524000" y="3646488"/>
            <a:ext cx="4268788" cy="2973387"/>
            <a:chOff x="912" y="1680"/>
            <a:chExt cx="2689" cy="1873"/>
          </a:xfrm>
        </p:grpSpPr>
        <p:sp>
          <p:nvSpPr>
            <p:cNvPr id="16460" name="Rectangle 78"/>
            <p:cNvSpPr>
              <a:spLocks noChangeArrowheads="1"/>
            </p:cNvSpPr>
            <p:nvPr/>
          </p:nvSpPr>
          <p:spPr bwMode="auto">
            <a:xfrm>
              <a:off x="912" y="1680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61" name="Rectangle 79"/>
            <p:cNvSpPr>
              <a:spLocks noChangeArrowheads="1"/>
            </p:cNvSpPr>
            <p:nvPr/>
          </p:nvSpPr>
          <p:spPr bwMode="auto">
            <a:xfrm>
              <a:off x="960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0.500</a:t>
              </a:r>
            </a:p>
          </p:txBody>
        </p:sp>
        <p:sp>
          <p:nvSpPr>
            <p:cNvPr id="16462" name="Rectangle 80"/>
            <p:cNvSpPr>
              <a:spLocks noChangeArrowheads="1"/>
            </p:cNvSpPr>
            <p:nvPr/>
          </p:nvSpPr>
          <p:spPr bwMode="auto">
            <a:xfrm>
              <a:off x="3024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63" name="Rectangle 81"/>
            <p:cNvSpPr>
              <a:spLocks noChangeArrowheads="1"/>
            </p:cNvSpPr>
            <p:nvPr/>
          </p:nvSpPr>
          <p:spPr bwMode="auto">
            <a:xfrm>
              <a:off x="2112" y="286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0.334</a:t>
              </a:r>
            </a:p>
          </p:txBody>
        </p:sp>
        <p:cxnSp>
          <p:nvCxnSpPr>
            <p:cNvPr id="16464" name="AutoShape 82"/>
            <p:cNvCxnSpPr>
              <a:cxnSpLocks noChangeShapeType="1"/>
              <a:stCxn id="16461" idx="3"/>
              <a:endCxn id="16462" idx="1"/>
            </p:cNvCxnSpPr>
            <p:nvPr/>
          </p:nvCxnSpPr>
          <p:spPr bwMode="auto">
            <a:xfrm>
              <a:off x="1488" y="2045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65" name="AutoShape 83"/>
            <p:cNvCxnSpPr>
              <a:cxnSpLocks noChangeShapeType="1"/>
              <a:stCxn id="16461" idx="3"/>
              <a:endCxn id="16463" idx="0"/>
            </p:cNvCxnSpPr>
            <p:nvPr/>
          </p:nvCxnSpPr>
          <p:spPr bwMode="auto">
            <a:xfrm>
              <a:off x="1488" y="2045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66" name="AutoShape 84"/>
            <p:cNvCxnSpPr>
              <a:cxnSpLocks noChangeShapeType="1"/>
              <a:stCxn id="16462" idx="2"/>
              <a:endCxn id="16463" idx="3"/>
            </p:cNvCxnSpPr>
            <p:nvPr/>
          </p:nvCxnSpPr>
          <p:spPr bwMode="auto">
            <a:xfrm flipH="1">
              <a:off x="2640" y="2356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67" name="AutoShape 85"/>
            <p:cNvCxnSpPr>
              <a:cxnSpLocks noChangeShapeType="1"/>
              <a:stCxn id="16463" idx="1"/>
              <a:endCxn id="16461" idx="2"/>
            </p:cNvCxnSpPr>
            <p:nvPr/>
          </p:nvCxnSpPr>
          <p:spPr bwMode="auto">
            <a:xfrm flipH="1" flipV="1">
              <a:off x="1224" y="2356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68" name="Rectangle 86"/>
            <p:cNvSpPr>
              <a:spLocks noChangeArrowheads="1"/>
            </p:cNvSpPr>
            <p:nvPr/>
          </p:nvSpPr>
          <p:spPr bwMode="auto">
            <a:xfrm>
              <a:off x="1921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69" name="Rectangle 87"/>
            <p:cNvSpPr>
              <a:spLocks noChangeArrowheads="1"/>
            </p:cNvSpPr>
            <p:nvPr/>
          </p:nvSpPr>
          <p:spPr bwMode="auto">
            <a:xfrm>
              <a:off x="1873" y="230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70" name="Rectangle 88"/>
            <p:cNvSpPr>
              <a:spLocks noChangeArrowheads="1"/>
            </p:cNvSpPr>
            <p:nvPr/>
          </p:nvSpPr>
          <p:spPr bwMode="auto">
            <a:xfrm>
              <a:off x="2785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71" name="Rectangle 89"/>
            <p:cNvSpPr>
              <a:spLocks noChangeArrowheads="1"/>
            </p:cNvSpPr>
            <p:nvPr/>
          </p:nvSpPr>
          <p:spPr bwMode="auto">
            <a:xfrm>
              <a:off x="1057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2057400" y="3875088"/>
            <a:ext cx="4268788" cy="2973387"/>
            <a:chOff x="912" y="1680"/>
            <a:chExt cx="2689" cy="1873"/>
          </a:xfrm>
        </p:grpSpPr>
        <p:sp>
          <p:nvSpPr>
            <p:cNvPr id="16448" name="Rectangle 91"/>
            <p:cNvSpPr>
              <a:spLocks noChangeArrowheads="1"/>
            </p:cNvSpPr>
            <p:nvPr/>
          </p:nvSpPr>
          <p:spPr bwMode="auto">
            <a:xfrm>
              <a:off x="912" y="1680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49" name="Rectangle 92"/>
            <p:cNvSpPr>
              <a:spLocks noChangeArrowheads="1"/>
            </p:cNvSpPr>
            <p:nvPr/>
          </p:nvSpPr>
          <p:spPr bwMode="auto">
            <a:xfrm>
              <a:off x="960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50" name="Rectangle 93"/>
            <p:cNvSpPr>
              <a:spLocks noChangeArrowheads="1"/>
            </p:cNvSpPr>
            <p:nvPr/>
          </p:nvSpPr>
          <p:spPr bwMode="auto">
            <a:xfrm>
              <a:off x="3024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51" name="Rectangle 94"/>
            <p:cNvSpPr>
              <a:spLocks noChangeArrowheads="1"/>
            </p:cNvSpPr>
            <p:nvPr/>
          </p:nvSpPr>
          <p:spPr bwMode="auto">
            <a:xfrm>
              <a:off x="2112" y="286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16452" name="AutoShape 95"/>
            <p:cNvCxnSpPr>
              <a:cxnSpLocks noChangeShapeType="1"/>
              <a:stCxn id="16449" idx="3"/>
              <a:endCxn id="16450" idx="1"/>
            </p:cNvCxnSpPr>
            <p:nvPr/>
          </p:nvCxnSpPr>
          <p:spPr bwMode="auto">
            <a:xfrm>
              <a:off x="1488" y="2045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53" name="AutoShape 96"/>
            <p:cNvCxnSpPr>
              <a:cxnSpLocks noChangeShapeType="1"/>
              <a:stCxn id="16449" idx="3"/>
              <a:endCxn id="16451" idx="0"/>
            </p:cNvCxnSpPr>
            <p:nvPr/>
          </p:nvCxnSpPr>
          <p:spPr bwMode="auto">
            <a:xfrm>
              <a:off x="1488" y="2045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54" name="AutoShape 97"/>
            <p:cNvCxnSpPr>
              <a:cxnSpLocks noChangeShapeType="1"/>
              <a:stCxn id="16450" idx="2"/>
              <a:endCxn id="16451" idx="3"/>
            </p:cNvCxnSpPr>
            <p:nvPr/>
          </p:nvCxnSpPr>
          <p:spPr bwMode="auto">
            <a:xfrm flipH="1">
              <a:off x="2640" y="2356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55" name="AutoShape 98"/>
            <p:cNvCxnSpPr>
              <a:cxnSpLocks noChangeShapeType="1"/>
              <a:stCxn id="16451" idx="1"/>
              <a:endCxn id="16449" idx="2"/>
            </p:cNvCxnSpPr>
            <p:nvPr/>
          </p:nvCxnSpPr>
          <p:spPr bwMode="auto">
            <a:xfrm flipH="1" flipV="1">
              <a:off x="1224" y="2356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56" name="Rectangle 99"/>
            <p:cNvSpPr>
              <a:spLocks noChangeArrowheads="1"/>
            </p:cNvSpPr>
            <p:nvPr/>
          </p:nvSpPr>
          <p:spPr bwMode="auto">
            <a:xfrm>
              <a:off x="1921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0.250</a:t>
              </a:r>
            </a:p>
          </p:txBody>
        </p:sp>
        <p:sp>
          <p:nvSpPr>
            <p:cNvPr id="16457" name="Rectangle 100"/>
            <p:cNvSpPr>
              <a:spLocks noChangeArrowheads="1"/>
            </p:cNvSpPr>
            <p:nvPr/>
          </p:nvSpPr>
          <p:spPr bwMode="auto">
            <a:xfrm>
              <a:off x="1873" y="230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0.250</a:t>
              </a:r>
            </a:p>
          </p:txBody>
        </p:sp>
        <p:sp>
          <p:nvSpPr>
            <p:cNvPr id="16458" name="Rectangle 101"/>
            <p:cNvSpPr>
              <a:spLocks noChangeArrowheads="1"/>
            </p:cNvSpPr>
            <p:nvPr/>
          </p:nvSpPr>
          <p:spPr bwMode="auto">
            <a:xfrm>
              <a:off x="2785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59" name="Rectangle 102"/>
            <p:cNvSpPr>
              <a:spLocks noChangeArrowheads="1"/>
            </p:cNvSpPr>
            <p:nvPr/>
          </p:nvSpPr>
          <p:spPr bwMode="auto">
            <a:xfrm>
              <a:off x="1057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0.334</a:t>
              </a:r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2590800" y="4027488"/>
            <a:ext cx="4268788" cy="2973387"/>
            <a:chOff x="912" y="1680"/>
            <a:chExt cx="2689" cy="1873"/>
          </a:xfrm>
        </p:grpSpPr>
        <p:sp>
          <p:nvSpPr>
            <p:cNvPr id="16436" name="Rectangle 104"/>
            <p:cNvSpPr>
              <a:spLocks noChangeArrowheads="1"/>
            </p:cNvSpPr>
            <p:nvPr/>
          </p:nvSpPr>
          <p:spPr bwMode="auto">
            <a:xfrm>
              <a:off x="912" y="1680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37" name="Rectangle 105"/>
            <p:cNvSpPr>
              <a:spLocks noChangeArrowheads="1"/>
            </p:cNvSpPr>
            <p:nvPr/>
          </p:nvSpPr>
          <p:spPr bwMode="auto">
            <a:xfrm>
              <a:off x="960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0.334</a:t>
              </a:r>
            </a:p>
          </p:txBody>
        </p:sp>
        <p:sp>
          <p:nvSpPr>
            <p:cNvPr id="16438" name="Rectangle 106"/>
            <p:cNvSpPr>
              <a:spLocks noChangeArrowheads="1"/>
            </p:cNvSpPr>
            <p:nvPr/>
          </p:nvSpPr>
          <p:spPr bwMode="auto">
            <a:xfrm>
              <a:off x="3024" y="173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0.250</a:t>
              </a:r>
            </a:p>
          </p:txBody>
        </p:sp>
        <p:sp>
          <p:nvSpPr>
            <p:cNvPr id="16439" name="Rectangle 107"/>
            <p:cNvSpPr>
              <a:spLocks noChangeArrowheads="1"/>
            </p:cNvSpPr>
            <p:nvPr/>
          </p:nvSpPr>
          <p:spPr bwMode="auto">
            <a:xfrm>
              <a:off x="2112" y="2863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0.417</a:t>
              </a:r>
            </a:p>
          </p:txBody>
        </p:sp>
        <p:cxnSp>
          <p:nvCxnSpPr>
            <p:cNvPr id="16440" name="AutoShape 108"/>
            <p:cNvCxnSpPr>
              <a:cxnSpLocks noChangeShapeType="1"/>
              <a:stCxn id="16437" idx="3"/>
              <a:endCxn id="16438" idx="1"/>
            </p:cNvCxnSpPr>
            <p:nvPr/>
          </p:nvCxnSpPr>
          <p:spPr bwMode="auto">
            <a:xfrm>
              <a:off x="1488" y="2045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41" name="AutoShape 109"/>
            <p:cNvCxnSpPr>
              <a:cxnSpLocks noChangeShapeType="1"/>
              <a:stCxn id="16437" idx="3"/>
              <a:endCxn id="16439" idx="0"/>
            </p:cNvCxnSpPr>
            <p:nvPr/>
          </p:nvCxnSpPr>
          <p:spPr bwMode="auto">
            <a:xfrm>
              <a:off x="1488" y="2045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42" name="AutoShape 110"/>
            <p:cNvCxnSpPr>
              <a:cxnSpLocks noChangeShapeType="1"/>
              <a:stCxn id="16438" idx="2"/>
              <a:endCxn id="16439" idx="3"/>
            </p:cNvCxnSpPr>
            <p:nvPr/>
          </p:nvCxnSpPr>
          <p:spPr bwMode="auto">
            <a:xfrm flipH="1">
              <a:off x="2640" y="2356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43" name="AutoShape 111"/>
            <p:cNvCxnSpPr>
              <a:cxnSpLocks noChangeShapeType="1"/>
              <a:stCxn id="16439" idx="1"/>
              <a:endCxn id="16437" idx="2"/>
            </p:cNvCxnSpPr>
            <p:nvPr/>
          </p:nvCxnSpPr>
          <p:spPr bwMode="auto">
            <a:xfrm flipH="1" flipV="1">
              <a:off x="1224" y="2356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44" name="Rectangle 112"/>
            <p:cNvSpPr>
              <a:spLocks noChangeArrowheads="1"/>
            </p:cNvSpPr>
            <p:nvPr/>
          </p:nvSpPr>
          <p:spPr bwMode="auto">
            <a:xfrm>
              <a:off x="1921" y="182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45" name="Rectangle 113"/>
            <p:cNvSpPr>
              <a:spLocks noChangeArrowheads="1"/>
            </p:cNvSpPr>
            <p:nvPr/>
          </p:nvSpPr>
          <p:spPr bwMode="auto">
            <a:xfrm>
              <a:off x="1873" y="2304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46" name="Rectangle 114"/>
            <p:cNvSpPr>
              <a:spLocks noChangeArrowheads="1"/>
            </p:cNvSpPr>
            <p:nvPr/>
          </p:nvSpPr>
          <p:spPr bwMode="auto">
            <a:xfrm>
              <a:off x="2785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47" name="Rectangle 115"/>
            <p:cNvSpPr>
              <a:spLocks noChangeArrowheads="1"/>
            </p:cNvSpPr>
            <p:nvPr/>
          </p:nvSpPr>
          <p:spPr bwMode="auto">
            <a:xfrm>
              <a:off x="1057" y="2640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3352800" y="3875088"/>
            <a:ext cx="4268788" cy="2973387"/>
            <a:chOff x="2112" y="2208"/>
            <a:chExt cx="2689" cy="1873"/>
          </a:xfrm>
        </p:grpSpPr>
        <p:sp>
          <p:nvSpPr>
            <p:cNvPr id="16424" name="Rectangle 117"/>
            <p:cNvSpPr>
              <a:spLocks noChangeArrowheads="1"/>
            </p:cNvSpPr>
            <p:nvPr/>
          </p:nvSpPr>
          <p:spPr bwMode="auto">
            <a:xfrm>
              <a:off x="2112" y="2208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25" name="Rectangle 118"/>
            <p:cNvSpPr>
              <a:spLocks noChangeArrowheads="1"/>
            </p:cNvSpPr>
            <p:nvPr/>
          </p:nvSpPr>
          <p:spPr bwMode="auto">
            <a:xfrm>
              <a:off x="2160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26" name="Rectangle 119"/>
            <p:cNvSpPr>
              <a:spLocks noChangeArrowheads="1"/>
            </p:cNvSpPr>
            <p:nvPr/>
          </p:nvSpPr>
          <p:spPr bwMode="auto">
            <a:xfrm>
              <a:off x="4224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27" name="Rectangle 120"/>
            <p:cNvSpPr>
              <a:spLocks noChangeArrowheads="1"/>
            </p:cNvSpPr>
            <p:nvPr/>
          </p:nvSpPr>
          <p:spPr bwMode="auto">
            <a:xfrm>
              <a:off x="3312" y="339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16428" name="AutoShape 121"/>
            <p:cNvCxnSpPr>
              <a:cxnSpLocks noChangeShapeType="1"/>
              <a:stCxn id="16425" idx="3"/>
              <a:endCxn id="16426" idx="1"/>
            </p:cNvCxnSpPr>
            <p:nvPr/>
          </p:nvCxnSpPr>
          <p:spPr bwMode="auto">
            <a:xfrm>
              <a:off x="2688" y="2573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29" name="AutoShape 122"/>
            <p:cNvCxnSpPr>
              <a:cxnSpLocks noChangeShapeType="1"/>
              <a:stCxn id="16425" idx="3"/>
              <a:endCxn id="16427" idx="0"/>
            </p:cNvCxnSpPr>
            <p:nvPr/>
          </p:nvCxnSpPr>
          <p:spPr bwMode="auto">
            <a:xfrm>
              <a:off x="2688" y="2573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30" name="AutoShape 123"/>
            <p:cNvCxnSpPr>
              <a:cxnSpLocks noChangeShapeType="1"/>
              <a:stCxn id="16426" idx="2"/>
              <a:endCxn id="16427" idx="3"/>
            </p:cNvCxnSpPr>
            <p:nvPr/>
          </p:nvCxnSpPr>
          <p:spPr bwMode="auto">
            <a:xfrm flipH="1">
              <a:off x="3840" y="2884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31" name="AutoShape 124"/>
            <p:cNvCxnSpPr>
              <a:cxnSpLocks noChangeShapeType="1"/>
              <a:stCxn id="16427" idx="1"/>
              <a:endCxn id="16425" idx="2"/>
            </p:cNvCxnSpPr>
            <p:nvPr/>
          </p:nvCxnSpPr>
          <p:spPr bwMode="auto">
            <a:xfrm flipH="1" flipV="1">
              <a:off x="2424" y="2884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32" name="Rectangle 125"/>
            <p:cNvSpPr>
              <a:spLocks noChangeArrowheads="1"/>
            </p:cNvSpPr>
            <p:nvPr/>
          </p:nvSpPr>
          <p:spPr bwMode="auto">
            <a:xfrm>
              <a:off x="3121" y="235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33" name="Rectangle 126"/>
            <p:cNvSpPr>
              <a:spLocks noChangeArrowheads="1"/>
            </p:cNvSpPr>
            <p:nvPr/>
          </p:nvSpPr>
          <p:spPr bwMode="auto">
            <a:xfrm>
              <a:off x="3073" y="283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34" name="Rectangle 127"/>
            <p:cNvSpPr>
              <a:spLocks noChangeArrowheads="1"/>
            </p:cNvSpPr>
            <p:nvPr/>
          </p:nvSpPr>
          <p:spPr bwMode="auto">
            <a:xfrm>
              <a:off x="3985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0.250</a:t>
              </a:r>
            </a:p>
          </p:txBody>
        </p:sp>
        <p:sp>
          <p:nvSpPr>
            <p:cNvPr id="16435" name="Rectangle 128"/>
            <p:cNvSpPr>
              <a:spLocks noChangeArrowheads="1"/>
            </p:cNvSpPr>
            <p:nvPr/>
          </p:nvSpPr>
          <p:spPr bwMode="auto">
            <a:xfrm>
              <a:off x="2257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0.417</a:t>
              </a:r>
            </a:p>
          </p:txBody>
        </p:sp>
      </p:grp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3962400" y="3570288"/>
            <a:ext cx="4268788" cy="2973387"/>
            <a:chOff x="2112" y="2208"/>
            <a:chExt cx="2689" cy="1873"/>
          </a:xfrm>
        </p:grpSpPr>
        <p:sp>
          <p:nvSpPr>
            <p:cNvPr id="16412" name="Rectangle 130"/>
            <p:cNvSpPr>
              <a:spLocks noChangeArrowheads="1"/>
            </p:cNvSpPr>
            <p:nvPr/>
          </p:nvSpPr>
          <p:spPr bwMode="auto">
            <a:xfrm>
              <a:off x="2112" y="2208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13" name="Rectangle 131"/>
            <p:cNvSpPr>
              <a:spLocks noChangeArrowheads="1"/>
            </p:cNvSpPr>
            <p:nvPr/>
          </p:nvSpPr>
          <p:spPr bwMode="auto">
            <a:xfrm>
              <a:off x="2160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0.417</a:t>
              </a:r>
            </a:p>
          </p:txBody>
        </p:sp>
        <p:sp>
          <p:nvSpPr>
            <p:cNvPr id="16414" name="Rectangle 132"/>
            <p:cNvSpPr>
              <a:spLocks noChangeArrowheads="1"/>
            </p:cNvSpPr>
            <p:nvPr/>
          </p:nvSpPr>
          <p:spPr bwMode="auto">
            <a:xfrm>
              <a:off x="4224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0.167</a:t>
              </a:r>
            </a:p>
          </p:txBody>
        </p:sp>
        <p:sp>
          <p:nvSpPr>
            <p:cNvPr id="16415" name="Rectangle 133"/>
            <p:cNvSpPr>
              <a:spLocks noChangeArrowheads="1"/>
            </p:cNvSpPr>
            <p:nvPr/>
          </p:nvSpPr>
          <p:spPr bwMode="auto">
            <a:xfrm>
              <a:off x="3312" y="339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0.417</a:t>
              </a:r>
            </a:p>
          </p:txBody>
        </p:sp>
        <p:cxnSp>
          <p:nvCxnSpPr>
            <p:cNvPr id="16416" name="AutoShape 134"/>
            <p:cNvCxnSpPr>
              <a:cxnSpLocks noChangeShapeType="1"/>
              <a:stCxn id="16413" idx="3"/>
              <a:endCxn id="16414" idx="1"/>
            </p:cNvCxnSpPr>
            <p:nvPr/>
          </p:nvCxnSpPr>
          <p:spPr bwMode="auto">
            <a:xfrm>
              <a:off x="2688" y="2573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17" name="AutoShape 135"/>
            <p:cNvCxnSpPr>
              <a:cxnSpLocks noChangeShapeType="1"/>
              <a:stCxn id="16413" idx="3"/>
              <a:endCxn id="16415" idx="0"/>
            </p:cNvCxnSpPr>
            <p:nvPr/>
          </p:nvCxnSpPr>
          <p:spPr bwMode="auto">
            <a:xfrm>
              <a:off x="2688" y="2573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18" name="AutoShape 136"/>
            <p:cNvCxnSpPr>
              <a:cxnSpLocks noChangeShapeType="1"/>
              <a:stCxn id="16414" idx="2"/>
              <a:endCxn id="16415" idx="3"/>
            </p:cNvCxnSpPr>
            <p:nvPr/>
          </p:nvCxnSpPr>
          <p:spPr bwMode="auto">
            <a:xfrm flipH="1">
              <a:off x="3840" y="2884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19" name="AutoShape 137"/>
            <p:cNvCxnSpPr>
              <a:cxnSpLocks noChangeShapeType="1"/>
              <a:stCxn id="16415" idx="1"/>
              <a:endCxn id="16413" idx="2"/>
            </p:cNvCxnSpPr>
            <p:nvPr/>
          </p:nvCxnSpPr>
          <p:spPr bwMode="auto">
            <a:xfrm flipH="1" flipV="1">
              <a:off x="2424" y="2884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20" name="Rectangle 138"/>
            <p:cNvSpPr>
              <a:spLocks noChangeArrowheads="1"/>
            </p:cNvSpPr>
            <p:nvPr/>
          </p:nvSpPr>
          <p:spPr bwMode="auto">
            <a:xfrm>
              <a:off x="3121" y="235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21" name="Rectangle 139"/>
            <p:cNvSpPr>
              <a:spLocks noChangeArrowheads="1"/>
            </p:cNvSpPr>
            <p:nvPr/>
          </p:nvSpPr>
          <p:spPr bwMode="auto">
            <a:xfrm>
              <a:off x="3073" y="283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22" name="Rectangle 140"/>
            <p:cNvSpPr>
              <a:spLocks noChangeArrowheads="1"/>
            </p:cNvSpPr>
            <p:nvPr/>
          </p:nvSpPr>
          <p:spPr bwMode="auto">
            <a:xfrm>
              <a:off x="3985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423" name="Rectangle 141"/>
            <p:cNvSpPr>
              <a:spLocks noChangeArrowheads="1"/>
            </p:cNvSpPr>
            <p:nvPr/>
          </p:nvSpPr>
          <p:spPr bwMode="auto">
            <a:xfrm>
              <a:off x="2257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4648200" y="1741488"/>
            <a:ext cx="4268788" cy="2973387"/>
            <a:chOff x="2112" y="2208"/>
            <a:chExt cx="2689" cy="1873"/>
          </a:xfrm>
        </p:grpSpPr>
        <p:sp>
          <p:nvSpPr>
            <p:cNvPr id="16400" name="Rectangle 143"/>
            <p:cNvSpPr>
              <a:spLocks noChangeArrowheads="1"/>
            </p:cNvSpPr>
            <p:nvPr/>
          </p:nvSpPr>
          <p:spPr bwMode="auto">
            <a:xfrm>
              <a:off x="2112" y="2208"/>
              <a:ext cx="2689" cy="18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entury Schoolbook" pitchFamily="18" charset="0"/>
                <a:ea typeface="ＭＳ Ｐ明朝" pitchFamily="18" charset="-128"/>
              </a:endParaRPr>
            </a:p>
          </p:txBody>
        </p:sp>
        <p:sp>
          <p:nvSpPr>
            <p:cNvPr id="16401" name="Rectangle 144"/>
            <p:cNvSpPr>
              <a:spLocks noChangeArrowheads="1"/>
            </p:cNvSpPr>
            <p:nvPr/>
          </p:nvSpPr>
          <p:spPr bwMode="auto">
            <a:xfrm>
              <a:off x="2160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1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0.400</a:t>
              </a:r>
            </a:p>
          </p:txBody>
        </p:sp>
        <p:sp>
          <p:nvSpPr>
            <p:cNvPr id="16402" name="Rectangle 145"/>
            <p:cNvSpPr>
              <a:spLocks noChangeArrowheads="1"/>
            </p:cNvSpPr>
            <p:nvPr/>
          </p:nvSpPr>
          <p:spPr bwMode="auto">
            <a:xfrm>
              <a:off x="4224" y="226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2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0.200</a:t>
              </a:r>
            </a:p>
          </p:txBody>
        </p:sp>
        <p:sp>
          <p:nvSpPr>
            <p:cNvPr id="16403" name="Rectangle 146"/>
            <p:cNvSpPr>
              <a:spLocks noChangeArrowheads="1"/>
            </p:cNvSpPr>
            <p:nvPr/>
          </p:nvSpPr>
          <p:spPr bwMode="auto">
            <a:xfrm>
              <a:off x="3312" y="3391"/>
              <a:ext cx="528" cy="6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US" altLang="ja-JP" sz="3200">
                  <a:latin typeface="MS UI Gothic" pitchFamily="50" charset="-128"/>
                  <a:ea typeface="MS UI Gothic" pitchFamily="50" charset="-128"/>
                </a:rPr>
                <a:t>C</a:t>
              </a:r>
              <a:r>
                <a:rPr lang="en-US" altLang="ja-JP" sz="3200" baseline="-25000">
                  <a:latin typeface="MS UI Gothic" pitchFamily="50" charset="-128"/>
                  <a:ea typeface="MS UI Gothic" pitchFamily="50" charset="-128"/>
                </a:rPr>
                <a:t>3</a:t>
              </a:r>
            </a:p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0.400</a:t>
              </a:r>
            </a:p>
          </p:txBody>
        </p:sp>
        <p:cxnSp>
          <p:nvCxnSpPr>
            <p:cNvPr id="16404" name="AutoShape 147"/>
            <p:cNvCxnSpPr>
              <a:cxnSpLocks noChangeShapeType="1"/>
              <a:stCxn id="16401" idx="3"/>
              <a:endCxn id="16402" idx="1"/>
            </p:cNvCxnSpPr>
            <p:nvPr/>
          </p:nvCxnSpPr>
          <p:spPr bwMode="auto">
            <a:xfrm>
              <a:off x="2688" y="2573"/>
              <a:ext cx="15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05" name="AutoShape 148"/>
            <p:cNvCxnSpPr>
              <a:cxnSpLocks noChangeShapeType="1"/>
              <a:stCxn id="16401" idx="3"/>
              <a:endCxn id="16403" idx="0"/>
            </p:cNvCxnSpPr>
            <p:nvPr/>
          </p:nvCxnSpPr>
          <p:spPr bwMode="auto">
            <a:xfrm>
              <a:off x="2688" y="2573"/>
              <a:ext cx="888" cy="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06" name="AutoShape 149"/>
            <p:cNvCxnSpPr>
              <a:cxnSpLocks noChangeShapeType="1"/>
              <a:stCxn id="16402" idx="2"/>
              <a:endCxn id="16403" idx="3"/>
            </p:cNvCxnSpPr>
            <p:nvPr/>
          </p:nvCxnSpPr>
          <p:spPr bwMode="auto">
            <a:xfrm flipH="1">
              <a:off x="3840" y="2884"/>
              <a:ext cx="64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6407" name="AutoShape 150"/>
            <p:cNvCxnSpPr>
              <a:cxnSpLocks noChangeShapeType="1"/>
              <a:stCxn id="16403" idx="1"/>
              <a:endCxn id="16401" idx="2"/>
            </p:cNvCxnSpPr>
            <p:nvPr/>
          </p:nvCxnSpPr>
          <p:spPr bwMode="auto">
            <a:xfrm flipH="1" flipV="1">
              <a:off x="2424" y="2884"/>
              <a:ext cx="888" cy="8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6408" name="Rectangle 151"/>
            <p:cNvSpPr>
              <a:spLocks noChangeArrowheads="1"/>
            </p:cNvSpPr>
            <p:nvPr/>
          </p:nvSpPr>
          <p:spPr bwMode="auto">
            <a:xfrm>
              <a:off x="3121" y="235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0.200</a:t>
              </a:r>
            </a:p>
          </p:txBody>
        </p:sp>
        <p:sp>
          <p:nvSpPr>
            <p:cNvPr id="16409" name="Rectangle 152"/>
            <p:cNvSpPr>
              <a:spLocks noChangeArrowheads="1"/>
            </p:cNvSpPr>
            <p:nvPr/>
          </p:nvSpPr>
          <p:spPr bwMode="auto">
            <a:xfrm>
              <a:off x="3073" y="2832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0.200</a:t>
              </a:r>
            </a:p>
          </p:txBody>
        </p:sp>
        <p:sp>
          <p:nvSpPr>
            <p:cNvPr id="16410" name="Rectangle 153"/>
            <p:cNvSpPr>
              <a:spLocks noChangeArrowheads="1"/>
            </p:cNvSpPr>
            <p:nvPr/>
          </p:nvSpPr>
          <p:spPr bwMode="auto">
            <a:xfrm>
              <a:off x="3985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0.200</a:t>
              </a:r>
            </a:p>
          </p:txBody>
        </p:sp>
        <p:sp>
          <p:nvSpPr>
            <p:cNvPr id="16411" name="Rectangle 154"/>
            <p:cNvSpPr>
              <a:spLocks noChangeArrowheads="1"/>
            </p:cNvSpPr>
            <p:nvPr/>
          </p:nvSpPr>
          <p:spPr bwMode="auto">
            <a:xfrm>
              <a:off x="2257" y="3168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MS UI Gothic" pitchFamily="50" charset="-128"/>
                  <a:ea typeface="MS UI Gothic" pitchFamily="50" charset="-128"/>
                </a:rPr>
                <a:t>0.400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Metrics For Analysis</a:t>
            </a:r>
            <a:endParaRPr lang="ja-JP" altLang="en-US" sz="4800" dirty="0"/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625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Edges</a:t>
            </a:r>
            <a:r>
              <a:rPr lang="en-US" altLang="ja-JP" sz="36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3600" dirty="0" smtClean="0"/>
              <a:t>from </a:t>
            </a:r>
            <a:r>
              <a:rPr lang="en-US" altLang="ja-JP" sz="3600" b="1" dirty="0" smtClean="0"/>
              <a:t>application </a:t>
            </a:r>
            <a:r>
              <a:rPr lang="en-US" altLang="ja-JP" sz="3600" dirty="0" smtClean="0"/>
              <a:t>component</a:t>
            </a:r>
            <a:br>
              <a:rPr lang="en-US" altLang="ja-JP" sz="3600" dirty="0" smtClean="0"/>
            </a:br>
            <a:r>
              <a:rPr lang="en-US" altLang="ja-JP" sz="3600" dirty="0" smtClean="0"/>
              <a:t>to </a:t>
            </a:r>
            <a:r>
              <a:rPr lang="en-US" altLang="ja-JP" sz="3600" b="1" dirty="0" smtClean="0"/>
              <a:t>framework</a:t>
            </a:r>
            <a:r>
              <a:rPr lang="en-US" altLang="ja-JP" sz="3600" dirty="0" smtClean="0"/>
              <a:t> component</a:t>
            </a:r>
            <a:endParaRPr lang="en-US" altLang="ja-JP" sz="3600" b="1" dirty="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n-US" altLang="ja-JP" sz="3300" b="1" dirty="0" smtClean="0">
                <a:solidFill>
                  <a:srgbClr val="00B050"/>
                </a:solidFill>
              </a:rPr>
              <a:t>Incoming edges </a:t>
            </a:r>
            <a:r>
              <a:rPr lang="en-US" altLang="ja-JP" sz="3300" b="1" dirty="0" smtClean="0"/>
              <a:t/>
            </a:r>
            <a:br>
              <a:rPr lang="en-US" altLang="ja-JP" sz="3300" b="1" dirty="0" smtClean="0"/>
            </a:br>
            <a:r>
              <a:rPr lang="en-US" altLang="ja-JP" sz="3300" dirty="0" smtClean="0"/>
              <a:t>to each </a:t>
            </a:r>
            <a:r>
              <a:rPr lang="en-US" altLang="ja-JP" sz="3300" b="1" dirty="0" smtClean="0"/>
              <a:t>framework</a:t>
            </a:r>
            <a:r>
              <a:rPr lang="en-US" altLang="ja-JP" sz="3300" dirty="0" smtClean="0"/>
              <a:t> component</a:t>
            </a:r>
          </a:p>
          <a:p>
            <a:pPr lvl="1" eaLnBrk="1" hangingPunct="1"/>
            <a:r>
              <a:rPr lang="en-US" altLang="ja-JP" sz="3300" b="1" dirty="0" smtClean="0">
                <a:solidFill>
                  <a:srgbClr val="00B050"/>
                </a:solidFill>
              </a:rPr>
              <a:t>Outgoing edges </a:t>
            </a:r>
            <a:r>
              <a:rPr lang="en-US" altLang="ja-JP" sz="3300" b="1" dirty="0" smtClean="0"/>
              <a:t/>
            </a:r>
            <a:br>
              <a:rPr lang="en-US" altLang="ja-JP" sz="3300" b="1" dirty="0" smtClean="0"/>
            </a:br>
            <a:r>
              <a:rPr lang="en-US" altLang="ja-JP" sz="3300" dirty="0" smtClean="0"/>
              <a:t>from each </a:t>
            </a:r>
            <a:r>
              <a:rPr lang="en-US" altLang="ja-JP" sz="3300" b="1" dirty="0" smtClean="0"/>
              <a:t>application </a:t>
            </a:r>
            <a:r>
              <a:rPr lang="en-US" altLang="ja-JP" sz="3300" dirty="0" smtClean="0"/>
              <a:t>component</a:t>
            </a:r>
          </a:p>
          <a:p>
            <a:pPr eaLnBrk="1" hangingPunct="1"/>
            <a:r>
              <a:rPr lang="en-US" altLang="ja-JP" sz="3600" b="1" dirty="0" smtClean="0">
                <a:solidFill>
                  <a:srgbClr val="00B050"/>
                </a:solidFill>
              </a:rPr>
              <a:t>Component rank</a:t>
            </a:r>
          </a:p>
          <a:p>
            <a:pPr eaLnBrk="1" hangingPunct="1"/>
            <a:endParaRPr lang="en-US" altLang="ja-JP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/>
              <a:t>Results of Experiments</a:t>
            </a:r>
            <a:endParaRPr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General Information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Major evolution periods in JARP development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outgoing edges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evolution of incoming edges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transitions of component rank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framework upgrading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The impact of incoming edges from application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スパイス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スパイス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スパイス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スパイス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スパイス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スパイス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901</TotalTime>
  <Words>1447</Words>
  <Application>Microsoft Office PowerPoint</Application>
  <PresentationFormat>画面に合わせる (4:3)</PresentationFormat>
  <Paragraphs>345</Paragraphs>
  <Slides>41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スパイス</vt:lpstr>
      <vt:lpstr>Assessing the Impact of Framework Changes  Using Component Ranking</vt:lpstr>
      <vt:lpstr>Background</vt:lpstr>
      <vt:lpstr>Purpose of Study</vt:lpstr>
      <vt:lpstr>Target Software</vt:lpstr>
      <vt:lpstr>Component Graph</vt:lpstr>
      <vt:lpstr>Component Rank</vt:lpstr>
      <vt:lpstr>Calculation Process of  Component Rank</vt:lpstr>
      <vt:lpstr>Metrics For Analysis</vt:lpstr>
      <vt:lpstr>Results of Experiments</vt:lpstr>
      <vt:lpstr>Results of Experiments</vt:lpstr>
      <vt:lpstr>General Information</vt:lpstr>
      <vt:lpstr>The Evolution of      Use Relation</vt:lpstr>
      <vt:lpstr>Results of Experiments</vt:lpstr>
      <vt:lpstr>Major Evolution Periods In JARP Development </vt:lpstr>
      <vt:lpstr>Major Evolution Periods In JARP Development </vt:lpstr>
      <vt:lpstr>Major Evolution Periods In JARP Development </vt:lpstr>
      <vt:lpstr>Results of Experiments</vt:lpstr>
      <vt:lpstr>Evolution of Outgoing Edges</vt:lpstr>
      <vt:lpstr>Evolution of Outgoing Edges</vt:lpstr>
      <vt:lpstr>Evolution of Outgoing Edges</vt:lpstr>
      <vt:lpstr>Results of Experiments</vt:lpstr>
      <vt:lpstr>Evolution of Incoming Edges</vt:lpstr>
      <vt:lpstr>Evolution of Incoming Edges</vt:lpstr>
      <vt:lpstr>Evolution of Incoming Edges</vt:lpstr>
      <vt:lpstr>Results of Experiments</vt:lpstr>
      <vt:lpstr>Transition of Component Rank - JARP(Application) </vt:lpstr>
      <vt:lpstr>Transition of Component Rank - JARP(Application) </vt:lpstr>
      <vt:lpstr>Transition of Component Rank - JHotDraw(Framework) </vt:lpstr>
      <vt:lpstr>Transition of Component Rank - JHotDraw(Framework) </vt:lpstr>
      <vt:lpstr>Results of Experiments</vt:lpstr>
      <vt:lpstr>The impact of   Framework Upgrading</vt:lpstr>
      <vt:lpstr>The impact of   Framework Upgrading</vt:lpstr>
      <vt:lpstr>The impact of   Framework Upgrading</vt:lpstr>
      <vt:lpstr>Results of Experiments</vt:lpstr>
      <vt:lpstr>The Impact of Incoming Edges</vt:lpstr>
      <vt:lpstr>The Impact of Incoming Edges</vt:lpstr>
      <vt:lpstr>The Impact of Incoming Edges</vt:lpstr>
      <vt:lpstr>Summary: The Effectiveness of     Use Relation Analysis </vt:lpstr>
      <vt:lpstr>Conclusion</vt:lpstr>
      <vt:lpstr>Future Works</vt:lpstr>
      <vt:lpstr>スライド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Framework Changes  Using Component Ranking</dc:title>
  <dc:creator>yokomori</dc:creator>
  <cp:lastModifiedBy>yokomori</cp:lastModifiedBy>
  <cp:revision>97</cp:revision>
  <dcterms:created xsi:type="dcterms:W3CDTF">2009-09-08T19:42:05Z</dcterms:created>
  <dcterms:modified xsi:type="dcterms:W3CDTF">2009-09-23T17:48:18Z</dcterms:modified>
</cp:coreProperties>
</file>