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3" r:id="rId1"/>
  </p:sldMasterIdLst>
  <p:notesMasterIdLst>
    <p:notesMasterId r:id="rId41"/>
  </p:notesMasterIdLst>
  <p:handoutMasterIdLst>
    <p:handoutMasterId r:id="rId42"/>
  </p:handoutMasterIdLst>
  <p:sldIdLst>
    <p:sldId id="256" r:id="rId2"/>
    <p:sldId id="297" r:id="rId3"/>
    <p:sldId id="315" r:id="rId4"/>
    <p:sldId id="322" r:id="rId5"/>
    <p:sldId id="317" r:id="rId6"/>
    <p:sldId id="321" r:id="rId7"/>
    <p:sldId id="281" r:id="rId8"/>
    <p:sldId id="282" r:id="rId9"/>
    <p:sldId id="283" r:id="rId10"/>
    <p:sldId id="284" r:id="rId11"/>
    <p:sldId id="285" r:id="rId12"/>
    <p:sldId id="323" r:id="rId13"/>
    <p:sldId id="276" r:id="rId14"/>
    <p:sldId id="269" r:id="rId15"/>
    <p:sldId id="258" r:id="rId16"/>
    <p:sldId id="306" r:id="rId17"/>
    <p:sldId id="312" r:id="rId18"/>
    <p:sldId id="286" r:id="rId19"/>
    <p:sldId id="259" r:id="rId20"/>
    <p:sldId id="260" r:id="rId21"/>
    <p:sldId id="298" r:id="rId22"/>
    <p:sldId id="320" r:id="rId23"/>
    <p:sldId id="307" r:id="rId24"/>
    <p:sldId id="271" r:id="rId25"/>
    <p:sldId id="266" r:id="rId26"/>
    <p:sldId id="289" r:id="rId27"/>
    <p:sldId id="277" r:id="rId28"/>
    <p:sldId id="293" r:id="rId29"/>
    <p:sldId id="290" r:id="rId30"/>
    <p:sldId id="326" r:id="rId31"/>
    <p:sldId id="325" r:id="rId32"/>
    <p:sldId id="327" r:id="rId33"/>
    <p:sldId id="262" r:id="rId34"/>
    <p:sldId id="301" r:id="rId35"/>
    <p:sldId id="288" r:id="rId36"/>
    <p:sldId id="308" r:id="rId37"/>
    <p:sldId id="309" r:id="rId38"/>
    <p:sldId id="310" r:id="rId39"/>
    <p:sldId id="324" r:id="rId40"/>
  </p:sldIdLst>
  <p:sldSz cx="9144000" cy="6858000" type="screen4x3"/>
  <p:notesSz cx="6805613"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FF99"/>
    <a:srgbClr val="EDEA58"/>
    <a:srgbClr val="E6E63A"/>
    <a:srgbClr val="FF505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3" autoAdjust="0"/>
    <p:restoredTop sz="68138" autoAdjust="0"/>
  </p:normalViewPr>
  <p:slideViewPr>
    <p:cSldViewPr snapToGrid="0" snapToObjects="1">
      <p:cViewPr varScale="1">
        <p:scale>
          <a:sx n="55" d="100"/>
          <a:sy n="55" d="100"/>
        </p:scale>
        <p:origin x="-1308" y="-84"/>
      </p:cViewPr>
      <p:guideLst>
        <p:guide orient="horz" pos="2160"/>
        <p:guide pos="2880"/>
      </p:guideLst>
    </p:cSldViewPr>
  </p:slideViewPr>
  <p:outlineViewPr>
    <p:cViewPr>
      <p:scale>
        <a:sx n="33" d="100"/>
        <a:sy n="33" d="100"/>
      </p:scale>
      <p:origin x="0" y="5888"/>
    </p:cViewPr>
  </p:outlineViewPr>
  <p:notesTextViewPr>
    <p:cViewPr>
      <p:scale>
        <a:sx n="100" d="100"/>
        <a:sy n="100" d="100"/>
      </p:scale>
      <p:origin x="0" y="0"/>
    </p:cViewPr>
  </p:notesTextViewPr>
  <p:sorterViewPr>
    <p:cViewPr>
      <p:scale>
        <a:sx n="90" d="100"/>
        <a:sy n="90" d="100"/>
      </p:scale>
      <p:origin x="0" y="10146"/>
    </p:cViewPr>
  </p:sorterViewPr>
  <p:notesViewPr>
    <p:cSldViewPr snapToGrid="0" snapToObjects="1">
      <p:cViewPr varScale="1">
        <p:scale>
          <a:sx n="54" d="100"/>
          <a:sy n="54" d="100"/>
        </p:scale>
        <p:origin x="-1596"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85CE95F5-67EF-8145-A1C4-346712A57844}" type="datetimeFigureOut">
              <a:rPr lang="ja-JP" altLang="en-US" smtClean="0"/>
              <a:pPr/>
              <a:t>2011/7/30</a:t>
            </a:fld>
            <a:endParaRPr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50EFD17-624F-3C45-80DC-1E08567C1397}" type="slidenum">
              <a:rPr lang="ja-JP" altLang="en-US" smtClean="0"/>
              <a:pPr/>
              <a:t>‹#›</a:t>
            </a:fld>
            <a:endParaRPr lang="ja-JP" altLang="en-US"/>
          </a:p>
        </p:txBody>
      </p:sp>
    </p:spTree>
    <p:extLst>
      <p:ext uri="{BB962C8B-B14F-4D97-AF65-F5344CB8AC3E}">
        <p14:creationId xmlns:p14="http://schemas.microsoft.com/office/powerpoint/2010/main" val="35161537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A2FD3CB-79C6-8B4D-8ECF-F842C462B1FB}" type="datetimeFigureOut">
              <a:rPr lang="ja-JP" altLang="en-US" smtClean="0"/>
              <a:pPr/>
              <a:t>2011/7/30</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D4C5C6E-C0FE-BC42-AAA2-CD1783A162A1}" type="slidenum">
              <a:rPr lang="ja-JP" altLang="en-US" smtClean="0"/>
              <a:pPr/>
              <a:t>‹#›</a:t>
            </a:fld>
            <a:endParaRPr lang="ja-JP" altLang="en-US"/>
          </a:p>
        </p:txBody>
      </p:sp>
    </p:spTree>
    <p:extLst>
      <p:ext uri="{BB962C8B-B14F-4D97-AF65-F5344CB8AC3E}">
        <p14:creationId xmlns:p14="http://schemas.microsoft.com/office/powerpoint/2010/main" val="31970784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0</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11</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0"/>
            <a:endParaRPr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12</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0"/>
            <a:endParaRPr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13</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14</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15</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17</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18</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19</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20</a:t>
            </a:fld>
            <a:endParaRPr lang="ja-JP" altLang="en-US"/>
          </a:p>
        </p:txBody>
      </p:sp>
    </p:spTree>
    <p:extLst>
      <p:ext uri="{BB962C8B-B14F-4D97-AF65-F5344CB8AC3E}">
        <p14:creationId xmlns:p14="http://schemas.microsoft.com/office/powerpoint/2010/main" val="1606340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1</a:t>
            </a:fld>
            <a:endParaRPr lang="ja-JP" altLang="en-US"/>
          </a:p>
        </p:txBody>
      </p:sp>
    </p:spTree>
    <p:extLst>
      <p:ext uri="{BB962C8B-B14F-4D97-AF65-F5344CB8AC3E}">
        <p14:creationId xmlns:p14="http://schemas.microsoft.com/office/powerpoint/2010/main" val="1378954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22</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23</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z="1200" kern="1200" baseline="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24</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25</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26</a:t>
            </a:fld>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27</a:t>
            </a:fld>
            <a:endParaRPr lang="ja-JP" altLang="en-US"/>
          </a:p>
        </p:txBody>
      </p:sp>
    </p:spTree>
    <p:extLst>
      <p:ext uri="{BB962C8B-B14F-4D97-AF65-F5344CB8AC3E}">
        <p14:creationId xmlns:p14="http://schemas.microsoft.com/office/powerpoint/2010/main" val="514342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28</a:t>
            </a:fld>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29</a:t>
            </a:fld>
            <a:endParaRPr lang="ja-JP" altLang="en-US"/>
          </a:p>
        </p:txBody>
      </p:sp>
    </p:spTree>
    <p:extLst>
      <p:ext uri="{BB962C8B-B14F-4D97-AF65-F5344CB8AC3E}">
        <p14:creationId xmlns:p14="http://schemas.microsoft.com/office/powerpoint/2010/main" val="14306814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30</a:t>
            </a:fld>
            <a:endParaRPr lang="ja-JP" altLang="en-US"/>
          </a:p>
        </p:txBody>
      </p:sp>
    </p:spTree>
    <p:extLst>
      <p:ext uri="{BB962C8B-B14F-4D97-AF65-F5344CB8AC3E}">
        <p14:creationId xmlns:p14="http://schemas.microsoft.com/office/powerpoint/2010/main" val="34705123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32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2</a:t>
            </a:fld>
            <a:endParaRPr lang="ja-JP" altLang="en-US"/>
          </a:p>
        </p:txBody>
      </p:sp>
    </p:spTree>
    <p:extLst>
      <p:ext uri="{BB962C8B-B14F-4D97-AF65-F5344CB8AC3E}">
        <p14:creationId xmlns:p14="http://schemas.microsoft.com/office/powerpoint/2010/main" val="5479323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35</a:t>
            </a:fld>
            <a:endParaRPr lang="ja-JP" altLang="en-US"/>
          </a:p>
        </p:txBody>
      </p:sp>
    </p:spTree>
    <p:extLst>
      <p:ext uri="{BB962C8B-B14F-4D97-AF65-F5344CB8AC3E}">
        <p14:creationId xmlns:p14="http://schemas.microsoft.com/office/powerpoint/2010/main" val="78796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lnSpcReduction="10000"/>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4C5C6E-C0FE-BC42-AAA2-CD1783A162A1}" type="slidenum">
              <a:rPr lang="ja-JP" altLang="en-US" smtClean="0"/>
              <a:pPr/>
              <a:t>3</a:t>
            </a:fld>
            <a:endParaRPr lang="ja-JP" altLang="en-US"/>
          </a:p>
        </p:txBody>
      </p:sp>
    </p:spTree>
    <p:extLst>
      <p:ext uri="{BB962C8B-B14F-4D97-AF65-F5344CB8AC3E}">
        <p14:creationId xmlns:p14="http://schemas.microsoft.com/office/powerpoint/2010/main" val="1793547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6</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7</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8</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9</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4C5C6E-C0FE-BC42-AAA2-CD1783A162A1}" type="slidenum">
              <a:rPr lang="ja-JP" altLang="en-US" smtClean="0"/>
              <a:pPr/>
              <a:t>10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1D175641-4FF0-46AE-A79A-40CB187D2B2A}" type="datetime1">
              <a:rPr lang="ja-JP" altLang="en-US" smtClean="0"/>
              <a:pPr/>
              <a:t>2011/7/30</a:t>
            </a:fld>
            <a:endParaRPr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9D16B8B8-450C-4AEB-BC07-8417DCB80A6B}" type="datetime1">
              <a:rPr lang="ja-JP" altLang="en-US" smtClean="0"/>
              <a:pPr/>
              <a:t>2011/7/30</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5DC8477-DA85-49AC-8557-C03F93E349BD}" type="datetime1">
              <a:rPr lang="ja-JP" altLang="en-US" smtClean="0"/>
              <a:pPr/>
              <a:t>2011/7/30</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fld id="{92C4ED9F-1316-4C19-87C2-D5894E6E2272}" type="datetime1">
              <a:rPr lang="ja-JP" altLang="en-US" smtClean="0"/>
              <a:pPr/>
              <a:t>2011/7/30</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65DC8477-DA85-49AC-8557-C03F93E349BD}" type="datetime1">
              <a:rPr lang="ja-JP" altLang="en-US" smtClean="0"/>
              <a:pPr/>
              <a:t>2011/7/30</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17771652-F325-4CB0-B8DE-CC2DD47EC752}" type="datetime1">
              <a:rPr lang="ja-JP" altLang="en-US" smtClean="0"/>
              <a:pPr/>
              <a:t>2011/7/30</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ja-JP" altLang="en-US"/>
          </a:p>
        </p:txBody>
      </p:sp>
      <p:sp>
        <p:nvSpPr>
          <p:cNvPr id="7" name="スライド番号プレースホルダ 6"/>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5A6C83B8-EC3F-4DFF-A601-817E7D248DB3}" type="datetime1">
              <a:rPr lang="ja-JP" altLang="en-US" smtClean="0"/>
              <a:pPr/>
              <a:t>2011/7/30</a:t>
            </a:fld>
            <a:endParaRPr lang="ja-JP" altLang="en-US"/>
          </a:p>
        </p:txBody>
      </p:sp>
      <p:sp>
        <p:nvSpPr>
          <p:cNvPr id="8" name="フッター プレースホルダ 7"/>
          <p:cNvSpPr>
            <a:spLocks noGrp="1"/>
          </p:cNvSpPr>
          <p:nvPr>
            <p:ph type="ftr" sz="quarter" idx="11"/>
          </p:nvPr>
        </p:nvSpPr>
        <p:spPr/>
        <p:txBody>
          <a:bodyPr/>
          <a:lstStyle>
            <a:lvl1pPr>
              <a:defRPr/>
            </a:lvl1pPr>
          </a:lstStyle>
          <a:p>
            <a:endParaRPr lang="ja-JP" altLang="en-US"/>
          </a:p>
        </p:txBody>
      </p:sp>
      <p:sp>
        <p:nvSpPr>
          <p:cNvPr id="9" name="スライド番号プレースホルダ 8"/>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4E2547CB-FA4B-4AE4-A75B-90CF39690584}" type="datetime1">
              <a:rPr lang="ja-JP" altLang="en-US" smtClean="0"/>
              <a:pPr/>
              <a:t>2011/7/30</a:t>
            </a:fld>
            <a:endParaRPr lang="ja-JP" altLang="en-US"/>
          </a:p>
        </p:txBody>
      </p:sp>
      <p:sp>
        <p:nvSpPr>
          <p:cNvPr id="4" name="フッター プレースホルダ 3"/>
          <p:cNvSpPr>
            <a:spLocks noGrp="1"/>
          </p:cNvSpPr>
          <p:nvPr>
            <p:ph type="ftr" sz="quarter" idx="11"/>
          </p:nvPr>
        </p:nvSpPr>
        <p:spPr/>
        <p:txBody>
          <a:bodyPr/>
          <a:lstStyle>
            <a:lvl1pPr>
              <a:defRPr/>
            </a:lvl1pPr>
          </a:lstStyle>
          <a:p>
            <a:endParaRPr lang="ja-JP" altLang="en-US"/>
          </a:p>
        </p:txBody>
      </p:sp>
      <p:sp>
        <p:nvSpPr>
          <p:cNvPr id="5" name="スライド番号プレースホルダ 4"/>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72EBCEE-5123-4697-AF3D-63F18221C16B}" type="datetime1">
              <a:rPr lang="ja-JP" altLang="en-US" smtClean="0"/>
              <a:pPr/>
              <a:t>2011/7/30</a:t>
            </a:fld>
            <a:endParaRPr lang="ja-JP" altLang="en-US"/>
          </a:p>
        </p:txBody>
      </p:sp>
      <p:sp>
        <p:nvSpPr>
          <p:cNvPr id="3" name="フッター プレースホルダ 2"/>
          <p:cNvSpPr>
            <a:spLocks noGrp="1"/>
          </p:cNvSpPr>
          <p:nvPr>
            <p:ph type="ftr" sz="quarter" idx="11"/>
          </p:nvPr>
        </p:nvSpPr>
        <p:spPr/>
        <p:txBody>
          <a:bodyPr/>
          <a:lstStyle>
            <a:lvl1pPr>
              <a:defRPr/>
            </a:lvl1pPr>
          </a:lstStyle>
          <a:p>
            <a:endParaRPr lang="ja-JP" altLang="en-US"/>
          </a:p>
        </p:txBody>
      </p:sp>
      <p:sp>
        <p:nvSpPr>
          <p:cNvPr id="4" name="スライド番号プレースホルダ 3"/>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AF9FAEF9-D903-4BC1-9300-5B96780FA672}" type="datetime1">
              <a:rPr lang="ja-JP" altLang="en-US" smtClean="0"/>
              <a:pPr/>
              <a:t>2011/7/30</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ja-JP" altLang="en-US"/>
          </a:p>
        </p:txBody>
      </p:sp>
      <p:sp>
        <p:nvSpPr>
          <p:cNvPr id="7" name="スライド番号プレースホルダ 6"/>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65DC8477-DA85-49AC-8557-C03F93E349BD}" type="datetime1">
              <a:rPr lang="ja-JP" altLang="en-US" smtClean="0"/>
              <a:pPr/>
              <a:t>2011/7/30</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ja-JP" altLang="en-US"/>
          </a:p>
        </p:txBody>
      </p:sp>
      <p:sp>
        <p:nvSpPr>
          <p:cNvPr id="7" name="スライド番号プレースホルダ 6"/>
          <p:cNvSpPr>
            <a:spLocks noGrp="1"/>
          </p:cNvSpPr>
          <p:nvPr>
            <p:ph type="sldNum" sz="quarter" idx="12"/>
          </p:nvPr>
        </p:nvSpPr>
        <p:spPr/>
        <p:txBody>
          <a:bodyPr/>
          <a:lstStyle>
            <a:lvl1pPr>
              <a:defRPr/>
            </a:lvl1pPr>
          </a:lstStyle>
          <a:p>
            <a:fld id="{63177B97-C38E-6B49-9829-0ADB86AF5D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userDrawn="1"/>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65DC8477-DA85-49AC-8557-C03F93E349BD}" type="datetime1">
              <a:rPr lang="ja-JP" altLang="en-US" smtClean="0"/>
              <a:pPr/>
              <a:t>2011/7/30</a:t>
            </a:fld>
            <a:endParaRPr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3177B97-C38E-6B49-9829-0ADB86AF5D52}"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1515" y="1523999"/>
            <a:ext cx="8311793" cy="1724867"/>
          </a:xfrm>
        </p:spPr>
        <p:txBody>
          <a:bodyPr/>
          <a:lstStyle/>
          <a:p>
            <a:r>
              <a:rPr lang="ja-JP" altLang="en-US" sz="4000" dirty="0" smtClean="0"/>
              <a:t>凝集度メトリクス</a:t>
            </a:r>
            <a:r>
              <a:rPr lang="en-US" altLang="ja-JP" sz="4000" dirty="0" smtClean="0"/>
              <a:t>COB</a:t>
            </a:r>
            <a:r>
              <a:rPr lang="ja-JP" altLang="en-US" sz="4000" dirty="0" smtClean="0"/>
              <a:t>を用いた</a:t>
            </a:r>
            <a:r>
              <a:rPr lang="en-US" altLang="ja-JP" sz="4000" dirty="0" smtClean="0"/>
              <a:t/>
            </a:r>
            <a:br>
              <a:rPr lang="en-US" altLang="ja-JP" sz="4000" dirty="0" smtClean="0"/>
            </a:br>
            <a:r>
              <a:rPr lang="ja-JP" altLang="en-US" sz="4000" dirty="0" smtClean="0"/>
              <a:t>類似メソッド集約範囲の決定支援手法 </a:t>
            </a:r>
            <a:endParaRPr lang="ja-JP" altLang="en-US" sz="4000" dirty="0"/>
          </a:p>
        </p:txBody>
      </p:sp>
      <p:sp>
        <p:nvSpPr>
          <p:cNvPr id="3" name="サブタイトル 2"/>
          <p:cNvSpPr>
            <a:spLocks noGrp="1"/>
          </p:cNvSpPr>
          <p:nvPr>
            <p:ph type="subTitle" idx="1"/>
          </p:nvPr>
        </p:nvSpPr>
        <p:spPr/>
        <p:txBody>
          <a:bodyPr>
            <a:normAutofit/>
          </a:bodyPr>
          <a:lstStyle/>
          <a:p>
            <a:endParaRPr lang="en-US" altLang="ja-JP" sz="2400" dirty="0" smtClean="0"/>
          </a:p>
          <a:p>
            <a:r>
              <a:rPr lang="ja-JP" altLang="en-US" sz="2400" dirty="0" smtClean="0"/>
              <a:t>○ 井岡 正和</a:t>
            </a:r>
            <a:r>
              <a:rPr lang="en-US" altLang="ja-JP" sz="2400" dirty="0" smtClean="0"/>
              <a:t>(</a:t>
            </a:r>
            <a:r>
              <a:rPr lang="ja-JP" altLang="en-US" sz="2400" dirty="0" smtClean="0"/>
              <a:t>阪大</a:t>
            </a:r>
            <a:r>
              <a:rPr lang="en-US" altLang="ja-JP" sz="2400" dirty="0" smtClean="0"/>
              <a:t>)</a:t>
            </a:r>
            <a:r>
              <a:rPr lang="ja-JP" altLang="en-US" sz="2400" dirty="0"/>
              <a:t> </a:t>
            </a:r>
            <a:r>
              <a:rPr lang="ja-JP" altLang="en-US" sz="2400" dirty="0" smtClean="0"/>
              <a:t>，吉田 則裕</a:t>
            </a:r>
            <a:r>
              <a:rPr lang="en-US" altLang="ja-JP" sz="2400" dirty="0" smtClean="0"/>
              <a:t>(</a:t>
            </a:r>
            <a:r>
              <a:rPr lang="ja-JP" altLang="en-US" sz="2400" dirty="0" smtClean="0"/>
              <a:t>奈良先端大</a:t>
            </a:r>
            <a:r>
              <a:rPr lang="en-US" altLang="ja-JP" sz="2400" dirty="0" smtClean="0"/>
              <a:t>) </a:t>
            </a:r>
            <a:r>
              <a:rPr lang="ja-JP" altLang="en-US" sz="2400" dirty="0" err="1" smtClean="0"/>
              <a:t>，</a:t>
            </a:r>
            <a:endParaRPr lang="en-US" altLang="ja-JP" sz="2400" dirty="0" smtClean="0"/>
          </a:p>
          <a:p>
            <a:pPr algn="l"/>
            <a:r>
              <a:rPr lang="ja-JP" altLang="en-US" sz="2400" dirty="0" smtClean="0"/>
              <a:t>　　政井 智雄，井上 克郎</a:t>
            </a:r>
            <a:r>
              <a:rPr lang="en-US" altLang="ja-JP" sz="2400" dirty="0" smtClean="0"/>
              <a:t>(</a:t>
            </a:r>
            <a:r>
              <a:rPr lang="ja-JP" altLang="en-US" sz="2400" dirty="0" smtClean="0"/>
              <a:t>阪大</a:t>
            </a:r>
            <a:r>
              <a:rPr lang="en-US" altLang="ja-JP" sz="2400" dirty="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AutoShape 10"/>
          <p:cNvCxnSpPr>
            <a:cxnSpLocks noChangeShapeType="1"/>
          </p:cNvCxnSpPr>
          <p:nvPr/>
        </p:nvCxnSpPr>
        <p:spPr bwMode="auto">
          <a:xfrm rot="5400000" flipH="1">
            <a:off x="4929977" y="3241864"/>
            <a:ext cx="863600" cy="1798637"/>
          </a:xfrm>
          <a:prstGeom prst="bentConnector3">
            <a:avLst>
              <a:gd name="adj1" fmla="val 50000"/>
            </a:avLst>
          </a:prstGeom>
          <a:noFill/>
          <a:ln w="9525">
            <a:solidFill>
              <a:schemeClr val="tx1"/>
            </a:solidFill>
            <a:miter lim="800000"/>
            <a:headEnd/>
            <a:tailEnd type="triangle" w="med" len="med"/>
          </a:ln>
          <a:effectLst/>
        </p:spPr>
      </p:cxnSp>
      <p:cxnSp>
        <p:nvCxnSpPr>
          <p:cNvPr id="36" name="AutoShape 11"/>
          <p:cNvCxnSpPr>
            <a:cxnSpLocks noChangeShapeType="1"/>
          </p:cNvCxnSpPr>
          <p:nvPr/>
        </p:nvCxnSpPr>
        <p:spPr bwMode="auto">
          <a:xfrm rot="16200000">
            <a:off x="3166264" y="3276789"/>
            <a:ext cx="863600" cy="1728788"/>
          </a:xfrm>
          <a:prstGeom prst="bentConnector3">
            <a:avLst>
              <a:gd name="adj1" fmla="val 50000"/>
            </a:avLst>
          </a:prstGeom>
          <a:noFill/>
          <a:ln w="9525">
            <a:solidFill>
              <a:schemeClr val="tx1"/>
            </a:solidFill>
            <a:miter lim="800000"/>
            <a:headEnd/>
            <a:tailEnd type="triangle" w="med" len="med"/>
          </a:ln>
          <a:effectLst/>
        </p:spPr>
      </p:cxnSp>
      <p:sp>
        <p:nvSpPr>
          <p:cNvPr id="2" name="タイトル 1"/>
          <p:cNvSpPr>
            <a:spLocks noGrp="1"/>
          </p:cNvSpPr>
          <p:nvPr>
            <p:ph type="title"/>
          </p:nvPr>
        </p:nvSpPr>
        <p:spPr/>
        <p:txBody>
          <a:bodyPr/>
          <a:lstStyle/>
          <a:p>
            <a:r>
              <a:rPr lang="en-US" altLang="ja-JP" sz="4000" dirty="0"/>
              <a:t>Template </a:t>
            </a:r>
            <a:r>
              <a:rPr lang="en-US" altLang="ja-JP" sz="4000" dirty="0" smtClean="0"/>
              <a:t>Method</a:t>
            </a:r>
            <a:r>
              <a:rPr lang="ja-JP" altLang="en-US" sz="4000" dirty="0" smtClean="0"/>
              <a:t>の形成の例</a:t>
            </a:r>
            <a:r>
              <a:rPr lang="en-US" altLang="ja-JP" sz="4000" dirty="0" smtClean="0"/>
              <a:t/>
            </a:r>
            <a:br>
              <a:rPr lang="en-US" altLang="ja-JP" sz="4000" dirty="0" smtClean="0"/>
            </a:br>
            <a:r>
              <a:rPr lang="ja-JP" altLang="en-US" sz="4000" dirty="0" smtClean="0"/>
              <a:t>手順</a:t>
            </a:r>
            <a:r>
              <a:rPr lang="en-US" altLang="ja-JP" sz="4000" dirty="0" smtClean="0"/>
              <a:t>3: </a:t>
            </a:r>
            <a:r>
              <a:rPr lang="ja-JP" altLang="en-US" sz="4000" dirty="0" smtClean="0"/>
              <a:t>類似メソッドを引き上げる</a:t>
            </a:r>
            <a:endParaRPr kumimoji="1" lang="ja-JP" altLang="en-US" sz="4000"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9</a:t>
            </a:fld>
            <a:endParaRPr lang="ja-JP" altLang="en-US"/>
          </a:p>
        </p:txBody>
      </p:sp>
      <p:sp>
        <p:nvSpPr>
          <p:cNvPr id="6" name="Rectangle 5"/>
          <p:cNvSpPr>
            <a:spLocks noChangeArrowheads="1"/>
          </p:cNvSpPr>
          <p:nvPr/>
        </p:nvSpPr>
        <p:spPr bwMode="auto">
          <a:xfrm>
            <a:off x="3273423" y="2191732"/>
            <a:ext cx="2524125" cy="580181"/>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Site</a:t>
            </a:r>
          </a:p>
        </p:txBody>
      </p:sp>
      <p:sp>
        <p:nvSpPr>
          <p:cNvPr id="7" name="Rectangle 6"/>
          <p:cNvSpPr>
            <a:spLocks noChangeArrowheads="1"/>
          </p:cNvSpPr>
          <p:nvPr/>
        </p:nvSpPr>
        <p:spPr bwMode="auto">
          <a:xfrm>
            <a:off x="1471611" y="4495196"/>
            <a:ext cx="2524125" cy="484187"/>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ResidentialSite</a:t>
            </a:r>
          </a:p>
        </p:txBody>
      </p:sp>
      <p:sp>
        <p:nvSpPr>
          <p:cNvPr id="8" name="Rectangle 7"/>
          <p:cNvSpPr>
            <a:spLocks noChangeArrowheads="1"/>
          </p:cNvSpPr>
          <p:nvPr/>
        </p:nvSpPr>
        <p:spPr bwMode="auto">
          <a:xfrm>
            <a:off x="1471611" y="4976208"/>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9" name="Rectangle 8"/>
          <p:cNvSpPr>
            <a:spLocks noChangeArrowheads="1"/>
          </p:cNvSpPr>
          <p:nvPr/>
        </p:nvSpPr>
        <p:spPr bwMode="auto">
          <a:xfrm>
            <a:off x="1471611" y="5071457"/>
            <a:ext cx="2524125" cy="939801"/>
          </a:xfrm>
          <a:prstGeom prst="rect">
            <a:avLst/>
          </a:prstGeom>
          <a:solidFill>
            <a:schemeClr val="bg1"/>
          </a:solidFill>
          <a:ln w="9525">
            <a:solidFill>
              <a:schemeClr val="tx1"/>
            </a:solidFill>
            <a:miter lim="800000"/>
            <a:headEnd/>
            <a:tailEnd/>
          </a:ln>
          <a:effectLst/>
        </p:spPr>
        <p:txBody>
          <a:bodyPr wrap="none" anchor="ctr"/>
          <a:lstStyle/>
          <a:p>
            <a:endParaRPr lang="en-US" altLang="ja-JP" sz="2000" dirty="0" smtClean="0"/>
          </a:p>
          <a:p>
            <a:r>
              <a:rPr lang="en-US" altLang="ja-JP" sz="2000" dirty="0" err="1" smtClean="0"/>
              <a:t>getBaseAmount</a:t>
            </a:r>
            <a:r>
              <a:rPr lang="en-US" altLang="ja-JP" sz="2000" dirty="0" smtClean="0"/>
              <a:t>()</a:t>
            </a:r>
          </a:p>
          <a:p>
            <a:r>
              <a:rPr lang="en-US" altLang="ja-JP" sz="2000" dirty="0" err="1" smtClean="0"/>
              <a:t>getTaxAmount</a:t>
            </a:r>
            <a:r>
              <a:rPr lang="en-US" altLang="ja-JP" sz="2000" dirty="0" smtClean="0"/>
              <a:t>()</a:t>
            </a:r>
            <a:endParaRPr lang="en-US" altLang="ja-JP" sz="2000" dirty="0"/>
          </a:p>
        </p:txBody>
      </p:sp>
      <p:sp>
        <p:nvSpPr>
          <p:cNvPr id="10" name="Rectangle 9"/>
          <p:cNvSpPr>
            <a:spLocks noChangeArrowheads="1"/>
          </p:cNvSpPr>
          <p:nvPr/>
        </p:nvSpPr>
        <p:spPr bwMode="auto">
          <a:xfrm>
            <a:off x="4997448" y="4495196"/>
            <a:ext cx="2527300" cy="5048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LifelineSite</a:t>
            </a:r>
          </a:p>
        </p:txBody>
      </p:sp>
      <p:sp>
        <p:nvSpPr>
          <p:cNvPr id="11" name="Rectangle 10"/>
          <p:cNvSpPr>
            <a:spLocks noChangeArrowheads="1"/>
          </p:cNvSpPr>
          <p:nvPr/>
        </p:nvSpPr>
        <p:spPr bwMode="auto">
          <a:xfrm>
            <a:off x="4997448" y="5000021"/>
            <a:ext cx="2527300"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2" name="Rectangle 11"/>
          <p:cNvSpPr>
            <a:spLocks noChangeArrowheads="1"/>
          </p:cNvSpPr>
          <p:nvPr/>
        </p:nvSpPr>
        <p:spPr bwMode="auto">
          <a:xfrm>
            <a:off x="4997448" y="5071457"/>
            <a:ext cx="2527300" cy="868363"/>
          </a:xfrm>
          <a:prstGeom prst="rect">
            <a:avLst/>
          </a:prstGeom>
          <a:solidFill>
            <a:schemeClr val="bg1"/>
          </a:solidFill>
          <a:ln w="9525">
            <a:solidFill>
              <a:schemeClr val="tx1"/>
            </a:solidFill>
            <a:miter lim="800000"/>
            <a:headEnd/>
            <a:tailEnd/>
          </a:ln>
          <a:effectLst/>
        </p:spPr>
        <p:txBody>
          <a:bodyPr wrap="none" anchor="ctr"/>
          <a:lstStyle/>
          <a:p>
            <a:endParaRPr lang="en-US" altLang="ja-JP" sz="2000" dirty="0" smtClean="0"/>
          </a:p>
          <a:p>
            <a:r>
              <a:rPr lang="en-US" altLang="ja-JP" sz="2000" dirty="0" err="1" smtClean="0"/>
              <a:t>getBaseAmount</a:t>
            </a:r>
            <a:r>
              <a:rPr lang="en-US" altLang="ja-JP" sz="2000" dirty="0" smtClean="0"/>
              <a:t>()</a:t>
            </a:r>
          </a:p>
          <a:p>
            <a:r>
              <a:rPr lang="en-US" altLang="ja-JP" sz="2000" dirty="0" err="1" smtClean="0"/>
              <a:t>getTaxAmount</a:t>
            </a:r>
            <a:r>
              <a:rPr lang="en-US" altLang="ja-JP" sz="2000" dirty="0" smtClean="0"/>
              <a:t>()</a:t>
            </a:r>
            <a:endParaRPr lang="en-US" altLang="ja-JP" sz="2000" dirty="0"/>
          </a:p>
        </p:txBody>
      </p:sp>
      <p:sp>
        <p:nvSpPr>
          <p:cNvPr id="15" name="AutoShape 14"/>
          <p:cNvSpPr>
            <a:spLocks noChangeArrowheads="1"/>
          </p:cNvSpPr>
          <p:nvPr/>
        </p:nvSpPr>
        <p:spPr bwMode="auto">
          <a:xfrm>
            <a:off x="4170360" y="3709383"/>
            <a:ext cx="579437" cy="290513"/>
          </a:xfrm>
          <a:prstGeom prst="triangle">
            <a:avLst>
              <a:gd name="adj" fmla="val 50000"/>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38" name="Rectangle 7"/>
          <p:cNvSpPr>
            <a:spLocks noChangeArrowheads="1"/>
          </p:cNvSpPr>
          <p:nvPr/>
        </p:nvSpPr>
        <p:spPr bwMode="auto">
          <a:xfrm>
            <a:off x="3273423" y="2676664"/>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39" name="Rectangle 8"/>
          <p:cNvSpPr>
            <a:spLocks noChangeArrowheads="1"/>
          </p:cNvSpPr>
          <p:nvPr/>
        </p:nvSpPr>
        <p:spPr bwMode="auto">
          <a:xfrm>
            <a:off x="3273423" y="2771913"/>
            <a:ext cx="2524125" cy="939801"/>
          </a:xfrm>
          <a:prstGeom prst="rect">
            <a:avLst/>
          </a:prstGeom>
          <a:solidFill>
            <a:schemeClr val="bg1"/>
          </a:solidFill>
          <a:ln w="9525">
            <a:solidFill>
              <a:schemeClr val="tx1"/>
            </a:solidFill>
            <a:miter lim="800000"/>
            <a:headEnd/>
            <a:tailEnd/>
          </a:ln>
          <a:effectLst/>
        </p:spPr>
        <p:txBody>
          <a:bodyPr wrap="none" anchor="ctr"/>
          <a:lstStyle/>
          <a:p>
            <a:r>
              <a:rPr lang="en-US" altLang="ja-JP" sz="2000" dirty="0" err="1">
                <a:solidFill>
                  <a:srgbClr val="FF0000"/>
                </a:solidFill>
              </a:rPr>
              <a:t>getBillableAmount</a:t>
            </a:r>
            <a:r>
              <a:rPr lang="en-US" altLang="ja-JP" sz="2000" dirty="0" smtClean="0">
                <a:solidFill>
                  <a:srgbClr val="FF0000"/>
                </a:solidFill>
              </a:rPr>
              <a:t>()</a:t>
            </a:r>
          </a:p>
          <a:p>
            <a:r>
              <a:rPr lang="en-US" altLang="ja-JP" sz="2000" dirty="0" err="1" smtClean="0"/>
              <a:t>getBaseAmount</a:t>
            </a:r>
            <a:r>
              <a:rPr lang="en-US" altLang="ja-JP" sz="2000" dirty="0" smtClean="0"/>
              <a:t>()</a:t>
            </a:r>
          </a:p>
          <a:p>
            <a:r>
              <a:rPr lang="en-US" altLang="ja-JP" sz="2000" dirty="0" err="1" smtClean="0"/>
              <a:t>getTaxAmount</a:t>
            </a:r>
            <a:r>
              <a:rPr lang="en-US" altLang="ja-JP" sz="2000" dirty="0" smtClean="0"/>
              <a:t>()</a:t>
            </a:r>
            <a:endParaRPr lang="en-US" altLang="ja-JP" sz="2000" dirty="0"/>
          </a:p>
        </p:txBody>
      </p:sp>
      <p:sp>
        <p:nvSpPr>
          <p:cNvPr id="5" name="AutoShape 4"/>
          <p:cNvSpPr>
            <a:spLocks noChangeArrowheads="1"/>
          </p:cNvSpPr>
          <p:nvPr/>
        </p:nvSpPr>
        <p:spPr bwMode="auto">
          <a:xfrm flipV="1">
            <a:off x="5229892" y="1546830"/>
            <a:ext cx="3914108"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a:t>
            </a:r>
            <a:r>
              <a:rPr lang="en-US" altLang="ja-JP" sz="1800" dirty="0" smtClean="0">
                <a:latin typeface="Consolas" pitchFamily="49" charset="0"/>
                <a:cs typeface="Consolas" pitchFamily="49" charset="0"/>
              </a:rPr>
              <a:t>= </a:t>
            </a:r>
            <a:r>
              <a:rPr lang="en-US" altLang="ja-JP" sz="1800" dirty="0" err="1" smtClean="0">
                <a:latin typeface="Consolas" pitchFamily="49" charset="0"/>
                <a:cs typeface="Consolas" pitchFamily="49" charset="0"/>
              </a:rPr>
              <a:t>getBaseAmount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double tax = </a:t>
            </a:r>
            <a:r>
              <a:rPr lang="en-US" altLang="ja-JP" dirty="0" err="1" smtClean="0">
                <a:latin typeface="Consolas" pitchFamily="49" charset="0"/>
                <a:cs typeface="Consolas" pitchFamily="49" charset="0"/>
              </a:rPr>
              <a:t>getTaxAmount</a:t>
            </a:r>
            <a:r>
              <a:rPr lang="en-US" altLang="ja-JP" dirty="0" smtClean="0">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return base + tax;</a:t>
            </a:r>
          </a:p>
        </p:txBody>
      </p:sp>
      <p:sp>
        <p:nvSpPr>
          <p:cNvPr id="53" name="四角形吹き出し 52"/>
          <p:cNvSpPr/>
          <p:nvPr/>
        </p:nvSpPr>
        <p:spPr>
          <a:xfrm>
            <a:off x="72172" y="4147082"/>
            <a:ext cx="3142211" cy="885608"/>
          </a:xfrm>
          <a:prstGeom prst="wedgeRectCallout">
            <a:avLst>
              <a:gd name="adj1" fmla="val 54077"/>
              <a:gd name="adj2" fmla="val -132115"/>
            </a:avLst>
          </a:prstGeom>
          <a:solidFill>
            <a:schemeClr val="accent1"/>
          </a:solidFill>
          <a:ln>
            <a:solidFill>
              <a:schemeClr val="tx1"/>
            </a:solidFill>
            <a:prstDash val="lgDashDot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solidFill>
                  <a:schemeClr val="tx1"/>
                </a:solidFill>
              </a:rPr>
              <a:t>親クラスに</a:t>
            </a:r>
            <a:endParaRPr lang="en-US" altLang="ja-JP" sz="2000" b="1" dirty="0" smtClean="0">
              <a:solidFill>
                <a:schemeClr val="tx1"/>
              </a:solidFill>
            </a:endParaRPr>
          </a:p>
          <a:p>
            <a:pPr algn="ctr"/>
            <a:r>
              <a:rPr lang="ja-JP" altLang="en-US" sz="2000" b="1" dirty="0" smtClean="0">
                <a:solidFill>
                  <a:schemeClr val="tx1"/>
                </a:solidFill>
              </a:rPr>
              <a:t>抽象メソッドを定義</a:t>
            </a:r>
            <a:endParaRPr kumimoji="1" lang="ja-JP" altLang="en-US" sz="2000" b="1" dirty="0">
              <a:solidFill>
                <a:schemeClr val="tx1"/>
              </a:solidFill>
            </a:endParaRPr>
          </a:p>
        </p:txBody>
      </p:sp>
      <p:sp>
        <p:nvSpPr>
          <p:cNvPr id="22" name="上矢印 21"/>
          <p:cNvSpPr/>
          <p:nvPr/>
        </p:nvSpPr>
        <p:spPr>
          <a:xfrm>
            <a:off x="5142805" y="3128233"/>
            <a:ext cx="437944" cy="1995484"/>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四角形吹き出し 22"/>
          <p:cNvSpPr/>
          <p:nvPr/>
        </p:nvSpPr>
        <p:spPr>
          <a:xfrm>
            <a:off x="5365426" y="3896899"/>
            <a:ext cx="2651528" cy="500366"/>
          </a:xfrm>
          <a:prstGeom prst="wedgeRectCallout">
            <a:avLst>
              <a:gd name="adj1" fmla="val -28988"/>
              <a:gd name="adj2" fmla="val 7411"/>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親クラスに引き上げる</a:t>
            </a:r>
            <a:endParaRPr kumimoji="1" lang="ja-JP" altLang="en-US" sz="2000" b="1" dirty="0">
              <a:solidFill>
                <a:schemeClr val="tx1"/>
              </a:solidFill>
            </a:endParaRPr>
          </a:p>
        </p:txBody>
      </p:sp>
      <p:sp>
        <p:nvSpPr>
          <p:cNvPr id="14" name="正方形/長方形 13"/>
          <p:cNvSpPr/>
          <p:nvPr/>
        </p:nvSpPr>
        <p:spPr>
          <a:xfrm>
            <a:off x="5089740" y="5123717"/>
            <a:ext cx="2342716"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562311" y="5142891"/>
            <a:ext cx="2342716" cy="2664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AutoShape 17"/>
          <p:cNvCxnSpPr>
            <a:cxnSpLocks noChangeShapeType="1"/>
          </p:cNvCxnSpPr>
          <p:nvPr/>
        </p:nvCxnSpPr>
        <p:spPr bwMode="auto">
          <a:xfrm flipV="1">
            <a:off x="4749797" y="2462074"/>
            <a:ext cx="464889" cy="401888"/>
          </a:xfrm>
          <a:prstGeom prst="straightConnector1">
            <a:avLst/>
          </a:prstGeom>
          <a:noFill/>
          <a:ln w="63500">
            <a:solidFill>
              <a:schemeClr val="tx1"/>
            </a:solidFill>
            <a:prstDash val="sysDot"/>
            <a:round/>
            <a:headEnd/>
            <a:tailEnd/>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398042" cy="4525963"/>
          </a:xfrm>
        </p:spPr>
        <p:txBody>
          <a:bodyPr/>
          <a:lstStyle/>
          <a:p>
            <a:r>
              <a:rPr lang="ja-JP" altLang="en-US" dirty="0" smtClean="0"/>
              <a:t>各メソッド</a:t>
            </a:r>
            <a:r>
              <a:rPr lang="ja-JP" altLang="en-US" dirty="0"/>
              <a:t>固有の処理と共通処理の適切な分割が難しい</a:t>
            </a:r>
            <a:r>
              <a:rPr lang="ja-JP" altLang="en-US" dirty="0" smtClean="0"/>
              <a:t>．</a:t>
            </a:r>
            <a:endParaRPr lang="en-US" altLang="ja-JP" dirty="0" smtClean="0"/>
          </a:p>
          <a:p>
            <a:pPr lvl="1"/>
            <a:r>
              <a:rPr lang="en-US" altLang="ja-JP" dirty="0" smtClean="0"/>
              <a:t>Template Method</a:t>
            </a:r>
            <a:r>
              <a:rPr lang="ja-JP" altLang="en-US" dirty="0" smtClean="0"/>
              <a:t>の形成の経験やソフトウェアの理解が必要</a:t>
            </a:r>
            <a:endParaRPr lang="en-US" altLang="ja-JP" dirty="0"/>
          </a:p>
          <a:p>
            <a:pPr lvl="1"/>
            <a:endParaRPr lang="en-US" altLang="ja-JP" dirty="0" smtClean="0"/>
          </a:p>
          <a:p>
            <a:pPr marL="457200" lvl="1" indent="0">
              <a:buNone/>
            </a:pPr>
            <a:r>
              <a:rPr lang="en-US" altLang="ja-JP" sz="2800" dirty="0"/>
              <a:t>	</a:t>
            </a:r>
            <a:endParaRPr kumimoji="1" lang="ja-JP" altLang="en-US" dirty="0"/>
          </a:p>
        </p:txBody>
      </p:sp>
      <p:sp>
        <p:nvSpPr>
          <p:cNvPr id="2" name="タイトル 1"/>
          <p:cNvSpPr>
            <a:spLocks noGrp="1"/>
          </p:cNvSpPr>
          <p:nvPr>
            <p:ph type="title"/>
          </p:nvPr>
        </p:nvSpPr>
        <p:spPr>
          <a:xfrm>
            <a:off x="276045" y="274638"/>
            <a:ext cx="8579197" cy="1143000"/>
          </a:xfrm>
        </p:spPr>
        <p:txBody>
          <a:bodyPr/>
          <a:lstStyle/>
          <a:p>
            <a:r>
              <a:rPr lang="en-US" altLang="ja-JP" dirty="0"/>
              <a:t>Template </a:t>
            </a:r>
            <a:r>
              <a:rPr lang="en-US" altLang="ja-JP" dirty="0" smtClean="0"/>
              <a:t>Method</a:t>
            </a:r>
            <a:r>
              <a:rPr lang="ja-JP" altLang="en-US" dirty="0" smtClean="0"/>
              <a:t>の形成の</a:t>
            </a:r>
            <a:r>
              <a:rPr kumimoji="1" lang="ja-JP" altLang="en-US" dirty="0" smtClean="0"/>
              <a:t>問題点</a:t>
            </a:r>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10</a:t>
            </a:fld>
            <a:endParaRPr lang="ja-JP" altLang="en-US"/>
          </a:p>
        </p:txBody>
      </p:sp>
    </p:spTree>
    <p:extLst>
      <p:ext uri="{BB962C8B-B14F-4D97-AF65-F5344CB8AC3E}">
        <p14:creationId xmlns:p14="http://schemas.microsoft.com/office/powerpoint/2010/main" val="1521279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1015420" y="3878712"/>
            <a:ext cx="7839822" cy="2370222"/>
            <a:chOff x="1118938" y="3537283"/>
            <a:chExt cx="7574012" cy="2370222"/>
          </a:xfrm>
        </p:grpSpPr>
        <p:sp>
          <p:nvSpPr>
            <p:cNvPr id="5" name="角丸四角形 4"/>
            <p:cNvSpPr/>
            <p:nvPr/>
          </p:nvSpPr>
          <p:spPr>
            <a:xfrm>
              <a:off x="1118938" y="3826042"/>
              <a:ext cx="7574012" cy="2081463"/>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491915" y="3537283"/>
              <a:ext cx="5450306" cy="577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3" name="コンテンツ プレースホルダー 2"/>
          <p:cNvSpPr>
            <a:spLocks noGrp="1"/>
          </p:cNvSpPr>
          <p:nvPr>
            <p:ph idx="1"/>
          </p:nvPr>
        </p:nvSpPr>
        <p:spPr>
          <a:xfrm>
            <a:off x="457200" y="1600200"/>
            <a:ext cx="8398042" cy="4525963"/>
          </a:xfrm>
        </p:spPr>
        <p:txBody>
          <a:bodyPr/>
          <a:lstStyle/>
          <a:p>
            <a:r>
              <a:rPr lang="en-US" altLang="ja-JP" dirty="0" smtClean="0"/>
              <a:t>Template Method</a:t>
            </a:r>
            <a:r>
              <a:rPr lang="ja-JP" altLang="en-US" dirty="0" smtClean="0"/>
              <a:t>の形成を行うためには，類似メソッドに含まれる差分をメソッドとして抽出し，完全に一致した類似メソッドにする必要がある</a:t>
            </a:r>
            <a:r>
              <a:rPr lang="en-US" altLang="ja-JP" dirty="0" smtClean="0"/>
              <a:t>(</a:t>
            </a:r>
            <a:r>
              <a:rPr lang="ja-JP" altLang="en-US" dirty="0" smtClean="0"/>
              <a:t>条件</a:t>
            </a:r>
            <a:r>
              <a:rPr lang="en-US" altLang="ja-JP" dirty="0" smtClean="0"/>
              <a:t>1</a:t>
            </a:r>
            <a:r>
              <a:rPr lang="ja-JP" altLang="en-US" dirty="0" err="1" smtClean="0"/>
              <a:t>，</a:t>
            </a:r>
            <a:r>
              <a:rPr lang="en-US" altLang="ja-JP" dirty="0" smtClean="0"/>
              <a:t>2)</a:t>
            </a:r>
            <a:r>
              <a:rPr lang="ja-JP" altLang="en-US" dirty="0" err="1" smtClean="0"/>
              <a:t>．</a:t>
            </a:r>
            <a:endParaRPr lang="en-US" altLang="ja-JP" dirty="0" smtClean="0"/>
          </a:p>
          <a:p>
            <a:r>
              <a:rPr lang="ja-JP" altLang="en-US" dirty="0" smtClean="0"/>
              <a:t>メソッドは一つの処理を行うことが望まれる</a:t>
            </a:r>
            <a:r>
              <a:rPr lang="en-US" altLang="ja-JP" dirty="0" smtClean="0"/>
              <a:t>(</a:t>
            </a:r>
            <a:r>
              <a:rPr lang="ja-JP" altLang="en-US" dirty="0" smtClean="0"/>
              <a:t>条件</a:t>
            </a:r>
            <a:r>
              <a:rPr lang="en-US" altLang="ja-JP" dirty="0" smtClean="0"/>
              <a:t>3)</a:t>
            </a:r>
            <a:r>
              <a:rPr lang="ja-JP" altLang="en-US" dirty="0" err="1" smtClean="0"/>
              <a:t>．</a:t>
            </a:r>
            <a:endParaRPr lang="en-US" altLang="ja-JP" dirty="0" smtClean="0"/>
          </a:p>
          <a:p>
            <a:pPr marL="457200" lvl="1" indent="0">
              <a:buNone/>
            </a:pPr>
            <a:endParaRPr lang="en-US" altLang="ja-JP" sz="2800" dirty="0" smtClean="0"/>
          </a:p>
          <a:p>
            <a:pPr marL="457200" lvl="1" indent="0">
              <a:buNone/>
            </a:pPr>
            <a:r>
              <a:rPr lang="en-US" altLang="ja-JP" sz="2800" dirty="0"/>
              <a:t>	</a:t>
            </a:r>
            <a:r>
              <a:rPr lang="ja-JP" altLang="en-US" sz="2800" dirty="0" smtClean="0"/>
              <a:t>本研究での分割が満たすべき条件</a:t>
            </a:r>
            <a:endParaRPr lang="en-US" altLang="ja-JP" sz="2800" dirty="0" smtClean="0"/>
          </a:p>
          <a:p>
            <a:pPr marL="749300" lvl="2" indent="0">
              <a:buNone/>
            </a:pPr>
            <a:r>
              <a:rPr lang="ja-JP" altLang="en-US" sz="2400" dirty="0" smtClean="0"/>
              <a:t>条件</a:t>
            </a:r>
            <a:r>
              <a:rPr lang="en-US" altLang="ja-JP" sz="2400" dirty="0" smtClean="0"/>
              <a:t>1. </a:t>
            </a:r>
            <a:r>
              <a:rPr lang="ja-JP" altLang="en-US" sz="2400" dirty="0" smtClean="0"/>
              <a:t>各メソッド</a:t>
            </a:r>
            <a:r>
              <a:rPr lang="ja-JP" altLang="en-US" sz="2400" dirty="0"/>
              <a:t>固有の処理をメソッドとして</a:t>
            </a:r>
            <a:r>
              <a:rPr lang="ja-JP" altLang="en-US" sz="2400" dirty="0" smtClean="0"/>
              <a:t>抽出できる</a:t>
            </a:r>
            <a:endParaRPr lang="en-US" altLang="ja-JP" sz="2400" dirty="0"/>
          </a:p>
          <a:p>
            <a:pPr marL="749300" lvl="2" indent="0">
              <a:buNone/>
            </a:pPr>
            <a:r>
              <a:rPr lang="ja-JP" altLang="en-US" sz="2400" dirty="0" smtClean="0"/>
              <a:t>条件</a:t>
            </a:r>
            <a:r>
              <a:rPr lang="en-US" altLang="ja-JP" sz="2400" dirty="0" smtClean="0"/>
              <a:t>2. </a:t>
            </a:r>
            <a:r>
              <a:rPr lang="ja-JP" altLang="en-US" sz="2400" dirty="0" smtClean="0"/>
              <a:t>抽出後に類似メソッドで</a:t>
            </a:r>
            <a:r>
              <a:rPr lang="ja-JP" altLang="en-US" sz="2400" dirty="0"/>
              <a:t>あったメソッド対</a:t>
            </a:r>
            <a:r>
              <a:rPr lang="ja-JP" altLang="en-US" sz="2400" dirty="0" smtClean="0"/>
              <a:t>は一致する</a:t>
            </a:r>
            <a:endParaRPr lang="en-US" altLang="ja-JP" sz="2400" dirty="0"/>
          </a:p>
          <a:p>
            <a:pPr marL="749300" lvl="2" indent="0">
              <a:buNone/>
            </a:pPr>
            <a:r>
              <a:rPr lang="ja-JP" altLang="en-US" sz="2400" dirty="0" smtClean="0"/>
              <a:t>条件</a:t>
            </a:r>
            <a:r>
              <a:rPr lang="en-US" altLang="ja-JP" sz="2400" dirty="0" smtClean="0"/>
              <a:t>3. </a:t>
            </a:r>
            <a:r>
              <a:rPr lang="ja-JP" altLang="en-US" sz="2400" dirty="0" smtClean="0"/>
              <a:t>利用者から</a:t>
            </a:r>
            <a:r>
              <a:rPr lang="ja-JP" altLang="en-US" sz="2400" dirty="0"/>
              <a:t>見たときに</a:t>
            </a:r>
            <a:r>
              <a:rPr lang="ja-JP" altLang="en-US" sz="2400" dirty="0" smtClean="0"/>
              <a:t>，抽出メソッドが意味的な</a:t>
            </a:r>
            <a:r>
              <a:rPr lang="en-US" altLang="ja-JP" sz="2400" dirty="0" smtClean="0"/>
              <a:t/>
            </a:r>
            <a:br>
              <a:rPr lang="en-US" altLang="ja-JP" sz="2400" dirty="0" smtClean="0"/>
            </a:br>
            <a:r>
              <a:rPr lang="ja-JP" altLang="en-US" sz="2400" dirty="0" smtClean="0"/>
              <a:t>　　　　　まとまり</a:t>
            </a:r>
            <a:r>
              <a:rPr lang="ja-JP" altLang="en-US" sz="2400" dirty="0"/>
              <a:t>を</a:t>
            </a:r>
            <a:r>
              <a:rPr lang="ja-JP" altLang="en-US" sz="2400" dirty="0" smtClean="0"/>
              <a:t>持つ</a:t>
            </a:r>
            <a:endParaRPr lang="en-US" altLang="ja-JP" sz="2400" dirty="0"/>
          </a:p>
          <a:p>
            <a:endParaRPr kumimoji="1" lang="ja-JP" altLang="en-US" dirty="0"/>
          </a:p>
        </p:txBody>
      </p:sp>
      <p:sp>
        <p:nvSpPr>
          <p:cNvPr id="2" name="タイトル 1"/>
          <p:cNvSpPr>
            <a:spLocks noGrp="1"/>
          </p:cNvSpPr>
          <p:nvPr>
            <p:ph type="title"/>
          </p:nvPr>
        </p:nvSpPr>
        <p:spPr>
          <a:xfrm>
            <a:off x="276045" y="274638"/>
            <a:ext cx="8579197" cy="1143000"/>
          </a:xfrm>
        </p:spPr>
        <p:txBody>
          <a:bodyPr/>
          <a:lstStyle/>
          <a:p>
            <a:r>
              <a:rPr lang="ja-JP" altLang="en-US" dirty="0" smtClean="0"/>
              <a:t>適切な分割の条件</a:t>
            </a:r>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11</a:t>
            </a:fld>
            <a:endParaRPr lang="ja-JP" altLang="en-US"/>
          </a:p>
        </p:txBody>
      </p:sp>
    </p:spTree>
    <p:extLst>
      <p:ext uri="{BB962C8B-B14F-4D97-AF65-F5344CB8AC3E}">
        <p14:creationId xmlns:p14="http://schemas.microsoft.com/office/powerpoint/2010/main" val="3810854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条件を満たさない分割の例</a:t>
            </a:r>
            <a:endParaRPr lang="ja-JP" altLang="en-US" dirty="0">
              <a:solidFill>
                <a:srgbClr val="FF0000"/>
              </a:solidFill>
            </a:endParaRPr>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12</a:t>
            </a:fld>
            <a:endParaRPr lang="ja-JP" altLang="en-US"/>
          </a:p>
        </p:txBody>
      </p:sp>
      <p:sp>
        <p:nvSpPr>
          <p:cNvPr id="6" name="正方形/長方形 5"/>
          <p:cNvSpPr/>
          <p:nvPr/>
        </p:nvSpPr>
        <p:spPr>
          <a:xfrm>
            <a:off x="318499" y="1600201"/>
            <a:ext cx="3955550" cy="4343400"/>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549275" y="1600201"/>
            <a:ext cx="3724774" cy="4585871"/>
          </a:xfrm>
          <a:prstGeom prst="rect">
            <a:avLst/>
          </a:prstGeom>
          <a:noFill/>
        </p:spPr>
        <p:txBody>
          <a:bodyPr wrap="square" rtlCol="0">
            <a:spAutoFit/>
          </a:bodyPr>
          <a:lstStyle/>
          <a:p>
            <a:r>
              <a:rPr lang="en-US" altLang="ja-JP" sz="2400" dirty="0" smtClean="0"/>
              <a:t>void </a:t>
            </a:r>
            <a:r>
              <a:rPr lang="en-US" altLang="ja-JP" sz="2400" dirty="0" err="1" smtClean="0"/>
              <a:t>initTriangle</a:t>
            </a:r>
            <a:r>
              <a:rPr lang="en-US" altLang="ja-JP" sz="2400" dirty="0" smtClean="0"/>
              <a:t>(</a:t>
            </a:r>
            <a:r>
              <a:rPr lang="en-US" altLang="ja-JP" sz="2400" dirty="0" err="1" smtClean="0"/>
              <a:t>int</a:t>
            </a:r>
            <a:r>
              <a:rPr lang="en-US" altLang="ja-JP" sz="2400" dirty="0" smtClean="0"/>
              <a:t> x) {</a:t>
            </a:r>
          </a:p>
          <a:p>
            <a:r>
              <a:rPr lang="ja-JP" altLang="en-US" sz="2400" dirty="0" smtClean="0"/>
              <a:t>　．．．</a:t>
            </a:r>
            <a:endParaRPr lang="en-US" altLang="ja-JP" sz="2400" dirty="0" smtClean="0"/>
          </a:p>
          <a:p>
            <a:r>
              <a:rPr lang="en-US" altLang="ja-JP" sz="2400" dirty="0" smtClean="0"/>
              <a:t>  </a:t>
            </a:r>
            <a:r>
              <a:rPr lang="en-US" altLang="ja-JP" sz="2400" dirty="0" err="1" smtClean="0"/>
              <a:t>if(z</a:t>
            </a:r>
            <a:r>
              <a:rPr lang="en-US" altLang="ja-JP" sz="2400" dirty="0" smtClean="0"/>
              <a:t> &gt; 0) {</a:t>
            </a:r>
          </a:p>
          <a:p>
            <a:r>
              <a:rPr lang="en-US" altLang="ja-JP" sz="2400" dirty="0" smtClean="0">
                <a:solidFill>
                  <a:srgbClr val="FF0000"/>
                </a:solidFill>
              </a:rPr>
              <a:t>    </a:t>
            </a:r>
            <a:r>
              <a:rPr lang="en-US" altLang="ja-JP" sz="2400" dirty="0" smtClean="0"/>
              <a:t>s = </a:t>
            </a:r>
            <a:r>
              <a:rPr lang="en-US" altLang="ja-JP" sz="2400" dirty="0" err="1" smtClean="0">
                <a:solidFill>
                  <a:srgbClr val="FF0000"/>
                </a:solidFill>
              </a:rPr>
              <a:t>getArea</a:t>
            </a:r>
            <a:r>
              <a:rPr lang="en-US" altLang="ja-JP" sz="2400" dirty="0" smtClean="0">
                <a:solidFill>
                  <a:srgbClr val="FF0000"/>
                </a:solidFill>
              </a:rPr>
              <a:t>()</a:t>
            </a:r>
            <a:r>
              <a:rPr lang="en-US" altLang="ja-JP" sz="2400" dirty="0" smtClean="0"/>
              <a:t>;</a:t>
            </a:r>
          </a:p>
          <a:p>
            <a:r>
              <a:rPr lang="en-US" altLang="ja-JP" sz="2400" dirty="0" smtClean="0"/>
              <a:t>    t = </a:t>
            </a:r>
            <a:r>
              <a:rPr lang="en-US" altLang="ja-JP" sz="2400" dirty="0" smtClean="0">
                <a:solidFill>
                  <a:srgbClr val="FF0000"/>
                </a:solidFill>
              </a:rPr>
              <a:t>s *</a:t>
            </a:r>
            <a:r>
              <a:rPr lang="en-US" altLang="ja-JP" sz="2400" dirty="0" smtClean="0"/>
              <a:t> </a:t>
            </a:r>
            <a:r>
              <a:rPr lang="en-US" altLang="ja-JP" sz="2400" dirty="0" err="1" smtClean="0"/>
              <a:t>getRate</a:t>
            </a:r>
            <a:r>
              <a:rPr lang="en-US" altLang="ja-JP" sz="2400" dirty="0" smtClean="0"/>
              <a:t>();</a:t>
            </a:r>
          </a:p>
          <a:p>
            <a:r>
              <a:rPr lang="en-US" altLang="ja-JP" sz="2400" dirty="0" smtClean="0"/>
              <a:t>    result = calc(s, t);</a:t>
            </a:r>
          </a:p>
          <a:p>
            <a:r>
              <a:rPr lang="en-US" altLang="ja-JP" sz="2400" dirty="0" smtClean="0"/>
              <a:t>    </a:t>
            </a:r>
            <a:r>
              <a:rPr lang="en-US" altLang="ja-JP" sz="2400" dirty="0" err="1" smtClean="0"/>
              <a:t>print(result</a:t>
            </a:r>
            <a:r>
              <a:rPr lang="en-US" altLang="ja-JP" sz="2400" dirty="0" smtClean="0"/>
              <a:t>);</a:t>
            </a:r>
          </a:p>
          <a:p>
            <a:r>
              <a:rPr kumimoji="1" lang="en-US" altLang="ja-JP" sz="2400" dirty="0" smtClean="0"/>
              <a:t>  }</a:t>
            </a:r>
          </a:p>
          <a:p>
            <a:r>
              <a:rPr kumimoji="1" lang="en-US" altLang="ja-JP" sz="2400" dirty="0" smtClean="0"/>
              <a:t>  draw();</a:t>
            </a:r>
          </a:p>
          <a:p>
            <a:r>
              <a:rPr lang="ja-JP" altLang="en-US" sz="2400" dirty="0" smtClean="0"/>
              <a:t>　．．．</a:t>
            </a:r>
            <a:endParaRPr lang="en-US" altLang="ja-JP" sz="2400" dirty="0" smtClean="0"/>
          </a:p>
          <a:p>
            <a:r>
              <a:rPr kumimoji="1" lang="en-US" altLang="ja-JP" sz="2400" dirty="0" smtClean="0"/>
              <a:t>}</a:t>
            </a:r>
            <a:endParaRPr lang="en-US" altLang="ja-JP" sz="2400" dirty="0"/>
          </a:p>
          <a:p>
            <a:endParaRPr kumimoji="1" lang="en-US" altLang="ja-JP" sz="2400" dirty="0" smtClean="0"/>
          </a:p>
        </p:txBody>
      </p:sp>
      <p:sp>
        <p:nvSpPr>
          <p:cNvPr id="8" name="正方形/長方形 7"/>
          <p:cNvSpPr/>
          <p:nvPr/>
        </p:nvSpPr>
        <p:spPr>
          <a:xfrm>
            <a:off x="4725117" y="1600201"/>
            <a:ext cx="4163389" cy="4343400"/>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4883336" y="1600201"/>
            <a:ext cx="3776222" cy="4524315"/>
          </a:xfrm>
          <a:prstGeom prst="rect">
            <a:avLst/>
          </a:prstGeom>
          <a:noFill/>
          <a:ln>
            <a:noFill/>
          </a:ln>
        </p:spPr>
        <p:txBody>
          <a:bodyPr wrap="square" rtlCol="0">
            <a:spAutoFit/>
          </a:bodyPr>
          <a:lstStyle/>
          <a:p>
            <a:r>
              <a:rPr kumimoji="1" lang="en-US" altLang="ja-JP" sz="2400" dirty="0" smtClean="0"/>
              <a:t>void</a:t>
            </a:r>
            <a:r>
              <a:rPr lang="en-US" altLang="ja-JP" sz="2400" dirty="0" smtClean="0"/>
              <a:t> </a:t>
            </a:r>
            <a:r>
              <a:rPr lang="en-US" altLang="ja-JP" sz="2400" dirty="0" err="1" smtClean="0"/>
              <a:t>initRectangle</a:t>
            </a:r>
            <a:r>
              <a:rPr lang="en-US" altLang="ja-JP" sz="2400" dirty="0" smtClean="0"/>
              <a:t> (</a:t>
            </a:r>
            <a:r>
              <a:rPr lang="en-US" altLang="ja-JP" sz="2400" dirty="0" err="1" smtClean="0"/>
              <a:t>int</a:t>
            </a:r>
            <a:r>
              <a:rPr lang="en-US" altLang="ja-JP" sz="2400" dirty="0" smtClean="0"/>
              <a:t> x) {</a:t>
            </a:r>
          </a:p>
          <a:p>
            <a:r>
              <a:rPr lang="ja-JP" altLang="en-US" sz="2400" dirty="0" smtClean="0"/>
              <a:t>　．．．</a:t>
            </a:r>
            <a:endParaRPr lang="en-US" altLang="ja-JP" sz="2400" dirty="0" smtClean="0"/>
          </a:p>
          <a:p>
            <a:r>
              <a:rPr lang="en-US" altLang="ja-JP" sz="2400" dirty="0" smtClean="0"/>
              <a:t>  </a:t>
            </a:r>
            <a:r>
              <a:rPr lang="en-US" altLang="ja-JP" sz="2400" dirty="0" err="1" smtClean="0"/>
              <a:t>if(z</a:t>
            </a:r>
            <a:r>
              <a:rPr lang="en-US" altLang="ja-JP" sz="2400" dirty="0" smtClean="0"/>
              <a:t> &gt; 0) {</a:t>
            </a:r>
          </a:p>
          <a:p>
            <a:r>
              <a:rPr lang="en-US" altLang="ja-JP" sz="2400" dirty="0" smtClean="0">
                <a:solidFill>
                  <a:srgbClr val="FF0000"/>
                </a:solidFill>
              </a:rPr>
              <a:t>    </a:t>
            </a:r>
            <a:r>
              <a:rPr lang="en-US" altLang="ja-JP" sz="2400" dirty="0" smtClean="0"/>
              <a:t>s = </a:t>
            </a:r>
            <a:r>
              <a:rPr lang="en-US" altLang="ja-JP" sz="2400" dirty="0" err="1" smtClean="0">
                <a:solidFill>
                  <a:srgbClr val="FF0000"/>
                </a:solidFill>
              </a:rPr>
              <a:t>getBase</a:t>
            </a:r>
            <a:r>
              <a:rPr lang="en-US" altLang="ja-JP" sz="2400" dirty="0" smtClean="0">
                <a:solidFill>
                  <a:srgbClr val="FF0000"/>
                </a:solidFill>
              </a:rPr>
              <a:t>()</a:t>
            </a:r>
            <a:r>
              <a:rPr lang="en-US" altLang="ja-JP" sz="2400" dirty="0" smtClean="0"/>
              <a:t>;</a:t>
            </a:r>
          </a:p>
          <a:p>
            <a:r>
              <a:rPr lang="en-US" altLang="ja-JP" sz="2400" dirty="0" smtClean="0"/>
              <a:t>    t = </a:t>
            </a:r>
            <a:r>
              <a:rPr lang="en-US" altLang="ja-JP" sz="2400" dirty="0" err="1" smtClean="0"/>
              <a:t>getRate</a:t>
            </a:r>
            <a:r>
              <a:rPr lang="en-US" altLang="ja-JP" sz="2400" dirty="0" smtClean="0"/>
              <a:t>();</a:t>
            </a:r>
          </a:p>
          <a:p>
            <a:r>
              <a:rPr lang="en-US" altLang="ja-JP" sz="2400" dirty="0" smtClean="0">
                <a:solidFill>
                  <a:srgbClr val="FF0000"/>
                </a:solidFill>
              </a:rPr>
              <a:t>    </a:t>
            </a:r>
            <a:r>
              <a:rPr lang="en-US" altLang="ja-JP" sz="2400" dirty="0" smtClean="0"/>
              <a:t>result = calc(s, t);</a:t>
            </a:r>
          </a:p>
          <a:p>
            <a:r>
              <a:rPr lang="en-US" altLang="ja-JP" sz="2400" dirty="0" smtClean="0"/>
              <a:t>    </a:t>
            </a:r>
            <a:r>
              <a:rPr lang="en-US" altLang="ja-JP" sz="2400" dirty="0" err="1" smtClean="0"/>
              <a:t>print(result</a:t>
            </a:r>
            <a:r>
              <a:rPr lang="en-US" altLang="ja-JP" sz="2400" dirty="0" smtClean="0"/>
              <a:t>);</a:t>
            </a:r>
          </a:p>
          <a:p>
            <a:r>
              <a:rPr kumimoji="1" lang="en-US" altLang="ja-JP" sz="2400" dirty="0" smtClean="0"/>
              <a:t>  }</a:t>
            </a:r>
          </a:p>
          <a:p>
            <a:r>
              <a:rPr lang="en-US" altLang="ja-JP" sz="2400" dirty="0" smtClean="0"/>
              <a:t>  draw();</a:t>
            </a:r>
          </a:p>
          <a:p>
            <a:r>
              <a:rPr kumimoji="1" lang="en-US" altLang="ja-JP" sz="2400" dirty="0" smtClean="0"/>
              <a:t>  </a:t>
            </a:r>
            <a:r>
              <a:rPr lang="ja-JP" altLang="en-US" sz="2400" dirty="0" smtClean="0"/>
              <a:t>．．．</a:t>
            </a:r>
            <a:endParaRPr kumimoji="1" lang="en-US" altLang="ja-JP" sz="2400" dirty="0" smtClean="0"/>
          </a:p>
          <a:p>
            <a:r>
              <a:rPr kumimoji="1" lang="en-US" altLang="ja-JP" sz="2400" dirty="0" smtClean="0"/>
              <a:t>}</a:t>
            </a:r>
          </a:p>
          <a:p>
            <a:endParaRPr kumimoji="1" lang="ja-JP" altLang="en-US" sz="2400" dirty="0"/>
          </a:p>
        </p:txBody>
      </p:sp>
      <p:sp>
        <p:nvSpPr>
          <p:cNvPr id="10" name="正方形/長方形 9"/>
          <p:cNvSpPr/>
          <p:nvPr/>
        </p:nvSpPr>
        <p:spPr>
          <a:xfrm>
            <a:off x="764771" y="2709950"/>
            <a:ext cx="2876204" cy="76477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1" name="正方形/長方形 10"/>
          <p:cNvSpPr/>
          <p:nvPr/>
        </p:nvSpPr>
        <p:spPr>
          <a:xfrm>
            <a:off x="5087856" y="2709950"/>
            <a:ext cx="3355571" cy="76477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6" name="正方形/長方形 15"/>
          <p:cNvSpPr/>
          <p:nvPr/>
        </p:nvSpPr>
        <p:spPr>
          <a:xfrm>
            <a:off x="549275" y="2330141"/>
            <a:ext cx="3580934" cy="2702234"/>
          </a:xfrm>
          <a:prstGeom prst="rect">
            <a:avLst/>
          </a:prstGeom>
          <a:noFill/>
          <a:ln w="28575">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815329" y="2367913"/>
            <a:ext cx="3776222" cy="2664462"/>
          </a:xfrm>
          <a:prstGeom prst="rect">
            <a:avLst/>
          </a:prstGeom>
          <a:noFill/>
          <a:ln w="28575">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834540" y="5300464"/>
            <a:ext cx="3154243" cy="885608"/>
            <a:chOff x="1426495" y="5343952"/>
            <a:chExt cx="3154243" cy="885608"/>
          </a:xfrm>
        </p:grpSpPr>
        <p:sp>
          <p:nvSpPr>
            <p:cNvPr id="19" name="四角形吹き出し 18"/>
            <p:cNvSpPr/>
            <p:nvPr/>
          </p:nvSpPr>
          <p:spPr>
            <a:xfrm>
              <a:off x="1438527" y="5343952"/>
              <a:ext cx="3142211" cy="885608"/>
            </a:xfrm>
            <a:prstGeom prst="wedgeRectCallout">
              <a:avLst>
                <a:gd name="adj1" fmla="val 75756"/>
                <a:gd name="adj2" fmla="val -10348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四角形吹き出し 17"/>
            <p:cNvSpPr/>
            <p:nvPr/>
          </p:nvSpPr>
          <p:spPr>
            <a:xfrm>
              <a:off x="1426495" y="5343952"/>
              <a:ext cx="3142211" cy="885608"/>
            </a:xfrm>
            <a:prstGeom prst="wedgeRectCallout">
              <a:avLst>
                <a:gd name="adj1" fmla="val -30431"/>
                <a:gd name="adj2" fmla="val -84508"/>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solidFill>
                    <a:schemeClr val="tx1"/>
                  </a:solidFill>
                </a:rPr>
                <a:t>条件</a:t>
              </a:r>
              <a:r>
                <a:rPr lang="en-US" altLang="ja-JP" sz="2000" b="1" dirty="0" smtClean="0">
                  <a:solidFill>
                    <a:schemeClr val="tx1"/>
                  </a:solidFill>
                </a:rPr>
                <a:t>3</a:t>
              </a:r>
              <a:r>
                <a:rPr lang="ja-JP" altLang="en-US" sz="2000" b="1" dirty="0" smtClean="0">
                  <a:solidFill>
                    <a:schemeClr val="tx1"/>
                  </a:solidFill>
                </a:rPr>
                <a:t>を満たさない</a:t>
              </a:r>
              <a:r>
                <a:rPr kumimoji="1" lang="ja-JP" altLang="en-US" sz="2000" b="1" dirty="0" smtClean="0">
                  <a:solidFill>
                    <a:schemeClr val="tx1"/>
                  </a:solidFill>
                </a:rPr>
                <a:t>分割</a:t>
              </a:r>
              <a:endParaRPr kumimoji="1" lang="ja-JP" altLang="en-US" sz="2000" b="1" dirty="0">
                <a:solidFill>
                  <a:schemeClr val="tx1"/>
                </a:solidFill>
              </a:endParaRPr>
            </a:p>
          </p:txBody>
        </p:sp>
      </p:grpSp>
      <p:sp>
        <p:nvSpPr>
          <p:cNvPr id="15" name="四角形吹き出し 14"/>
          <p:cNvSpPr/>
          <p:nvPr/>
        </p:nvSpPr>
        <p:spPr>
          <a:xfrm>
            <a:off x="2559104" y="1444532"/>
            <a:ext cx="3142211" cy="885608"/>
          </a:xfrm>
          <a:prstGeom prst="wedgeRectCallout">
            <a:avLst>
              <a:gd name="adj1" fmla="val 34345"/>
              <a:gd name="adj2" fmla="val 105266"/>
            </a:avLst>
          </a:prstGeom>
          <a:solidFill>
            <a:srgbClr val="FFCCC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四角形吹き出し 12"/>
          <p:cNvSpPr/>
          <p:nvPr/>
        </p:nvSpPr>
        <p:spPr>
          <a:xfrm>
            <a:off x="2559104" y="1444532"/>
            <a:ext cx="3142211" cy="885608"/>
          </a:xfrm>
          <a:prstGeom prst="wedgeRectCallout">
            <a:avLst>
              <a:gd name="adj1" fmla="val -30416"/>
              <a:gd name="adj2" fmla="val 112353"/>
            </a:avLst>
          </a:prstGeom>
          <a:solidFill>
            <a:srgbClr val="FFCC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差分であるコード片</a:t>
            </a:r>
            <a:endParaRPr kumimoji="1" lang="ja-JP" altLang="en-US" sz="2000" b="1" dirty="0">
              <a:solidFill>
                <a:schemeClr val="tx1"/>
              </a:solidFill>
            </a:endParaRPr>
          </a:p>
        </p:txBody>
      </p:sp>
      <p:sp>
        <p:nvSpPr>
          <p:cNvPr id="3" name="正方形/長方形 2"/>
          <p:cNvSpPr/>
          <p:nvPr/>
        </p:nvSpPr>
        <p:spPr>
          <a:xfrm>
            <a:off x="4130209" y="5844944"/>
            <a:ext cx="4917654" cy="895798"/>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lvl="2" algn="ctr"/>
            <a:endParaRPr lang="en-US" altLang="ja-JP" sz="2400" dirty="0" smtClean="0"/>
          </a:p>
          <a:p>
            <a:pPr marL="0" lvl="2" algn="ctr"/>
            <a:r>
              <a:rPr lang="ja-JP" altLang="en-US" sz="2400" dirty="0" smtClean="0"/>
              <a:t>条件</a:t>
            </a:r>
            <a:r>
              <a:rPr lang="en-US" altLang="ja-JP" sz="2400" dirty="0" smtClean="0"/>
              <a:t>3: </a:t>
            </a:r>
            <a:r>
              <a:rPr lang="ja-JP" altLang="en-US" sz="2400" dirty="0"/>
              <a:t>利用者</a:t>
            </a:r>
            <a:r>
              <a:rPr lang="ja-JP" altLang="en-US" sz="2400" dirty="0" smtClean="0"/>
              <a:t>から</a:t>
            </a:r>
            <a:r>
              <a:rPr lang="ja-JP" altLang="en-US" sz="2400" dirty="0"/>
              <a:t>見たとき</a:t>
            </a:r>
            <a:r>
              <a:rPr lang="ja-JP" altLang="en-US" sz="2400" dirty="0" smtClean="0"/>
              <a:t>に抽出</a:t>
            </a:r>
            <a:endParaRPr lang="en-US" altLang="ja-JP" sz="2400" dirty="0" smtClean="0"/>
          </a:p>
          <a:p>
            <a:pPr marL="0" lvl="2" algn="ctr"/>
            <a:r>
              <a:rPr lang="ja-JP" altLang="en-US" sz="2400" dirty="0" smtClean="0"/>
              <a:t>メソッドが意味的</a:t>
            </a:r>
            <a:r>
              <a:rPr lang="ja-JP" altLang="en-US" sz="2400" dirty="0"/>
              <a:t>なまとまりを</a:t>
            </a:r>
            <a:r>
              <a:rPr lang="ja-JP" altLang="en-US" sz="2400" dirty="0" smtClean="0"/>
              <a:t>持つ</a:t>
            </a:r>
            <a:endParaRPr lang="en-US" altLang="ja-JP" sz="2400" dirty="0"/>
          </a:p>
          <a:p>
            <a:pPr algn="ct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条件を満たす分割の例</a:t>
            </a:r>
            <a:endParaRPr lang="ja-JP" altLang="en-US" dirty="0">
              <a:solidFill>
                <a:srgbClr val="FF0000"/>
              </a:solidFill>
            </a:endParaRPr>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13</a:t>
            </a:fld>
            <a:endParaRPr lang="ja-JP" altLang="en-US"/>
          </a:p>
        </p:txBody>
      </p:sp>
      <p:sp>
        <p:nvSpPr>
          <p:cNvPr id="6" name="正方形/長方形 5"/>
          <p:cNvSpPr/>
          <p:nvPr/>
        </p:nvSpPr>
        <p:spPr>
          <a:xfrm>
            <a:off x="318499" y="1600201"/>
            <a:ext cx="3955550" cy="4343400"/>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549275" y="1600201"/>
            <a:ext cx="3724774" cy="4524315"/>
          </a:xfrm>
          <a:prstGeom prst="rect">
            <a:avLst/>
          </a:prstGeom>
          <a:noFill/>
        </p:spPr>
        <p:txBody>
          <a:bodyPr wrap="square" rtlCol="0">
            <a:spAutoFit/>
          </a:bodyPr>
          <a:lstStyle/>
          <a:p>
            <a:r>
              <a:rPr lang="en-US" altLang="ja-JP" sz="2400" dirty="0" smtClean="0"/>
              <a:t>void </a:t>
            </a:r>
            <a:r>
              <a:rPr lang="en-US" altLang="ja-JP" sz="2400" dirty="0" err="1" smtClean="0"/>
              <a:t>initTriangle</a:t>
            </a:r>
            <a:r>
              <a:rPr lang="en-US" altLang="ja-JP" sz="2400" dirty="0" smtClean="0"/>
              <a:t>(</a:t>
            </a:r>
            <a:r>
              <a:rPr lang="en-US" altLang="ja-JP" sz="2400" dirty="0" err="1" smtClean="0"/>
              <a:t>int</a:t>
            </a:r>
            <a:r>
              <a:rPr lang="en-US" altLang="ja-JP" sz="2400" dirty="0" smtClean="0"/>
              <a:t> x) {</a:t>
            </a:r>
          </a:p>
          <a:p>
            <a:r>
              <a:rPr lang="ja-JP" altLang="en-US" sz="2400" dirty="0" smtClean="0"/>
              <a:t>　</a:t>
            </a:r>
            <a:r>
              <a:rPr lang="ja-JP" altLang="en-US" sz="2400" dirty="0" err="1" smtClean="0"/>
              <a:t>．．．</a:t>
            </a:r>
            <a:endParaRPr lang="en-US" altLang="ja-JP" sz="2400" dirty="0" smtClean="0"/>
          </a:p>
          <a:p>
            <a:r>
              <a:rPr lang="en-US" altLang="ja-JP" sz="2400" dirty="0" smtClean="0"/>
              <a:t>  if(z &gt; 0) {</a:t>
            </a:r>
          </a:p>
          <a:p>
            <a:r>
              <a:rPr lang="en-US" altLang="ja-JP" sz="2400" dirty="0" smtClean="0">
                <a:solidFill>
                  <a:srgbClr val="FF0000"/>
                </a:solidFill>
              </a:rPr>
              <a:t>    </a:t>
            </a:r>
            <a:r>
              <a:rPr lang="en-US" altLang="ja-JP" sz="2400" dirty="0" smtClean="0"/>
              <a:t>s = </a:t>
            </a:r>
            <a:r>
              <a:rPr lang="en-US" altLang="ja-JP" sz="2400" dirty="0" err="1" smtClean="0">
                <a:solidFill>
                  <a:srgbClr val="FF0000"/>
                </a:solidFill>
              </a:rPr>
              <a:t>getArea</a:t>
            </a:r>
            <a:r>
              <a:rPr lang="en-US" altLang="ja-JP" sz="2400" dirty="0" smtClean="0">
                <a:solidFill>
                  <a:srgbClr val="FF0000"/>
                </a:solidFill>
              </a:rPr>
              <a:t>()</a:t>
            </a:r>
            <a:r>
              <a:rPr lang="en-US" altLang="ja-JP" sz="2400" dirty="0" smtClean="0"/>
              <a:t>;</a:t>
            </a:r>
          </a:p>
          <a:p>
            <a:r>
              <a:rPr lang="en-US" altLang="ja-JP" sz="2400" dirty="0" smtClean="0"/>
              <a:t>    t = </a:t>
            </a:r>
            <a:r>
              <a:rPr lang="en-US" altLang="ja-JP" sz="2400" dirty="0" smtClean="0">
                <a:solidFill>
                  <a:srgbClr val="FF0000"/>
                </a:solidFill>
              </a:rPr>
              <a:t>s * </a:t>
            </a:r>
            <a:r>
              <a:rPr lang="en-US" altLang="ja-JP" sz="2400" dirty="0" err="1" smtClean="0"/>
              <a:t>getRate</a:t>
            </a:r>
            <a:r>
              <a:rPr lang="en-US" altLang="ja-JP" sz="2400" dirty="0" smtClean="0"/>
              <a:t>();</a:t>
            </a:r>
          </a:p>
          <a:p>
            <a:r>
              <a:rPr lang="en-US" altLang="ja-JP" sz="2400" dirty="0" smtClean="0"/>
              <a:t>    result = calc(s, t);</a:t>
            </a:r>
          </a:p>
          <a:p>
            <a:r>
              <a:rPr lang="en-US" altLang="ja-JP" sz="2400" dirty="0" smtClean="0"/>
              <a:t>    print(result);</a:t>
            </a:r>
          </a:p>
          <a:p>
            <a:r>
              <a:rPr lang="en-US" altLang="ja-JP" sz="2400" dirty="0" smtClean="0"/>
              <a:t>  }</a:t>
            </a:r>
          </a:p>
          <a:p>
            <a:r>
              <a:rPr lang="en-US" altLang="ja-JP" sz="2400" dirty="0" smtClean="0"/>
              <a:t>  draw();</a:t>
            </a:r>
          </a:p>
          <a:p>
            <a:r>
              <a:rPr lang="ja-JP" altLang="en-US" sz="2400" dirty="0" smtClean="0"/>
              <a:t>　</a:t>
            </a:r>
            <a:r>
              <a:rPr lang="ja-JP" altLang="en-US" sz="2400" dirty="0" err="1" smtClean="0"/>
              <a:t>．．．</a:t>
            </a:r>
            <a:endParaRPr lang="en-US" altLang="ja-JP" sz="2400" dirty="0" smtClean="0"/>
          </a:p>
          <a:p>
            <a:r>
              <a:rPr lang="en-US" altLang="ja-JP" sz="2400" dirty="0" smtClean="0"/>
              <a:t>}</a:t>
            </a:r>
          </a:p>
          <a:p>
            <a:endParaRPr kumimoji="1" lang="en-US" altLang="ja-JP" sz="2400" dirty="0" smtClean="0"/>
          </a:p>
        </p:txBody>
      </p:sp>
      <p:sp>
        <p:nvSpPr>
          <p:cNvPr id="8" name="正方形/長方形 7"/>
          <p:cNvSpPr/>
          <p:nvPr/>
        </p:nvSpPr>
        <p:spPr>
          <a:xfrm>
            <a:off x="4725117" y="1600201"/>
            <a:ext cx="4163389" cy="4343400"/>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4883336" y="1600201"/>
            <a:ext cx="3776222" cy="4524315"/>
          </a:xfrm>
          <a:prstGeom prst="rect">
            <a:avLst/>
          </a:prstGeom>
          <a:noFill/>
          <a:ln>
            <a:noFill/>
          </a:ln>
        </p:spPr>
        <p:txBody>
          <a:bodyPr wrap="square" rtlCol="0">
            <a:spAutoFit/>
          </a:bodyPr>
          <a:lstStyle/>
          <a:p>
            <a:r>
              <a:rPr lang="en-US" altLang="ja-JP" sz="2400" dirty="0" smtClean="0"/>
              <a:t>void </a:t>
            </a:r>
            <a:r>
              <a:rPr lang="en-US" altLang="ja-JP" sz="2400" dirty="0" err="1" smtClean="0"/>
              <a:t>initRectangle</a:t>
            </a:r>
            <a:r>
              <a:rPr lang="en-US" altLang="ja-JP" sz="2400" dirty="0" smtClean="0"/>
              <a:t> (</a:t>
            </a:r>
            <a:r>
              <a:rPr lang="en-US" altLang="ja-JP" sz="2400" dirty="0" err="1" smtClean="0"/>
              <a:t>int</a:t>
            </a:r>
            <a:r>
              <a:rPr lang="en-US" altLang="ja-JP" sz="2400" dirty="0" smtClean="0"/>
              <a:t> x) {</a:t>
            </a:r>
          </a:p>
          <a:p>
            <a:r>
              <a:rPr lang="ja-JP" altLang="en-US" sz="2400" dirty="0" smtClean="0"/>
              <a:t>　</a:t>
            </a:r>
            <a:r>
              <a:rPr lang="ja-JP" altLang="en-US" sz="2400" dirty="0" err="1" smtClean="0"/>
              <a:t>．．．</a:t>
            </a:r>
            <a:endParaRPr lang="en-US" altLang="ja-JP" sz="2400" dirty="0" smtClean="0"/>
          </a:p>
          <a:p>
            <a:r>
              <a:rPr lang="en-US" altLang="ja-JP" sz="2400" dirty="0" smtClean="0"/>
              <a:t>  if(z &gt; 0) {</a:t>
            </a:r>
          </a:p>
          <a:p>
            <a:r>
              <a:rPr lang="en-US" altLang="ja-JP" sz="2400" dirty="0" smtClean="0">
                <a:solidFill>
                  <a:srgbClr val="FF0000"/>
                </a:solidFill>
              </a:rPr>
              <a:t>    </a:t>
            </a:r>
            <a:r>
              <a:rPr lang="en-US" altLang="ja-JP" sz="2400" dirty="0" smtClean="0"/>
              <a:t>s = </a:t>
            </a:r>
            <a:r>
              <a:rPr lang="en-US" altLang="ja-JP" sz="2400" dirty="0" err="1" smtClean="0">
                <a:solidFill>
                  <a:srgbClr val="FF0000"/>
                </a:solidFill>
              </a:rPr>
              <a:t>getBase</a:t>
            </a:r>
            <a:r>
              <a:rPr lang="en-US" altLang="ja-JP" sz="2400" dirty="0" smtClean="0">
                <a:solidFill>
                  <a:srgbClr val="FF0000"/>
                </a:solidFill>
              </a:rPr>
              <a:t>()</a:t>
            </a:r>
            <a:r>
              <a:rPr lang="en-US" altLang="ja-JP" sz="2400" dirty="0" smtClean="0"/>
              <a:t>;</a:t>
            </a:r>
          </a:p>
          <a:p>
            <a:r>
              <a:rPr lang="en-US" altLang="ja-JP" sz="2400" dirty="0" smtClean="0"/>
              <a:t>    t = </a:t>
            </a:r>
            <a:r>
              <a:rPr lang="en-US" altLang="ja-JP" sz="2400" dirty="0" err="1" smtClean="0"/>
              <a:t>getRate</a:t>
            </a:r>
            <a:r>
              <a:rPr lang="en-US" altLang="ja-JP" sz="2400" dirty="0" smtClean="0"/>
              <a:t>();</a:t>
            </a:r>
          </a:p>
          <a:p>
            <a:r>
              <a:rPr lang="en-US" altLang="ja-JP" sz="2400" dirty="0" smtClean="0">
                <a:solidFill>
                  <a:srgbClr val="FF0000"/>
                </a:solidFill>
              </a:rPr>
              <a:t>    </a:t>
            </a:r>
            <a:r>
              <a:rPr lang="en-US" altLang="ja-JP" sz="2400" dirty="0" smtClean="0"/>
              <a:t>result = calc(s, t);</a:t>
            </a:r>
          </a:p>
          <a:p>
            <a:r>
              <a:rPr lang="en-US" altLang="ja-JP" sz="2400" dirty="0" smtClean="0"/>
              <a:t>    print(result);</a:t>
            </a:r>
          </a:p>
          <a:p>
            <a:r>
              <a:rPr lang="en-US" altLang="ja-JP" sz="2400" dirty="0" smtClean="0"/>
              <a:t>  }</a:t>
            </a:r>
          </a:p>
          <a:p>
            <a:r>
              <a:rPr lang="en-US" altLang="ja-JP" sz="2400" dirty="0" smtClean="0"/>
              <a:t>  draw();</a:t>
            </a:r>
          </a:p>
          <a:p>
            <a:r>
              <a:rPr lang="en-US" altLang="ja-JP" sz="2400" dirty="0" smtClean="0"/>
              <a:t>  </a:t>
            </a:r>
            <a:r>
              <a:rPr lang="ja-JP" altLang="en-US" sz="2400" dirty="0" err="1" smtClean="0"/>
              <a:t>．．．</a:t>
            </a:r>
            <a:endParaRPr lang="en-US" altLang="ja-JP" sz="2400" dirty="0" smtClean="0"/>
          </a:p>
          <a:p>
            <a:r>
              <a:rPr lang="en-US" altLang="ja-JP" sz="2400" dirty="0" smtClean="0"/>
              <a:t>}</a:t>
            </a:r>
          </a:p>
          <a:p>
            <a:endParaRPr kumimoji="1" lang="ja-JP" altLang="en-US" sz="2400" dirty="0"/>
          </a:p>
        </p:txBody>
      </p:sp>
      <p:sp>
        <p:nvSpPr>
          <p:cNvPr id="10" name="正方形/長方形 9"/>
          <p:cNvSpPr/>
          <p:nvPr/>
        </p:nvSpPr>
        <p:spPr>
          <a:xfrm>
            <a:off x="764771" y="2709950"/>
            <a:ext cx="2876204" cy="76477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1" name="正方形/長方形 10"/>
          <p:cNvSpPr/>
          <p:nvPr/>
        </p:nvSpPr>
        <p:spPr>
          <a:xfrm>
            <a:off x="5087856" y="2709950"/>
            <a:ext cx="3355571" cy="76477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6" name="正方形/長方形 15"/>
          <p:cNvSpPr/>
          <p:nvPr/>
        </p:nvSpPr>
        <p:spPr>
          <a:xfrm>
            <a:off x="549275" y="2330141"/>
            <a:ext cx="3580934" cy="2211038"/>
          </a:xfrm>
          <a:prstGeom prst="rect">
            <a:avLst/>
          </a:prstGeom>
          <a:noFill/>
          <a:ln w="28575">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815329" y="2367913"/>
            <a:ext cx="3776222" cy="2173266"/>
          </a:xfrm>
          <a:prstGeom prst="rect">
            <a:avLst/>
          </a:prstGeom>
          <a:noFill/>
          <a:ln w="28575">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768636" y="5238908"/>
            <a:ext cx="3142211" cy="885608"/>
            <a:chOff x="1340772" y="5238908"/>
            <a:chExt cx="3142211" cy="885608"/>
          </a:xfrm>
        </p:grpSpPr>
        <p:sp>
          <p:nvSpPr>
            <p:cNvPr id="19" name="四角形吹き出し 18"/>
            <p:cNvSpPr/>
            <p:nvPr/>
          </p:nvSpPr>
          <p:spPr>
            <a:xfrm>
              <a:off x="1340772" y="5238908"/>
              <a:ext cx="3142211" cy="885608"/>
            </a:xfrm>
            <a:prstGeom prst="wedgeRectCallout">
              <a:avLst>
                <a:gd name="adj1" fmla="val 81500"/>
                <a:gd name="adj2" fmla="val -1315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四角形吹き出し 17"/>
            <p:cNvSpPr/>
            <p:nvPr/>
          </p:nvSpPr>
          <p:spPr>
            <a:xfrm>
              <a:off x="1340772" y="5238908"/>
              <a:ext cx="3142211" cy="885608"/>
            </a:xfrm>
            <a:prstGeom prst="wedgeRectCallout">
              <a:avLst>
                <a:gd name="adj1" fmla="val -33005"/>
                <a:gd name="adj2" fmla="val -128341"/>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solidFill>
                    <a:schemeClr val="tx1"/>
                  </a:solidFill>
                </a:rPr>
                <a:t>条件</a:t>
              </a:r>
              <a:r>
                <a:rPr lang="en-US" altLang="ja-JP" sz="2000" b="1" dirty="0" smtClean="0">
                  <a:solidFill>
                    <a:schemeClr val="tx1"/>
                  </a:solidFill>
                </a:rPr>
                <a:t>3</a:t>
              </a:r>
              <a:r>
                <a:rPr lang="ja-JP" altLang="en-US" sz="2000" b="1" dirty="0" smtClean="0">
                  <a:solidFill>
                    <a:schemeClr val="tx1"/>
                  </a:solidFill>
                </a:rPr>
                <a:t>を満たす</a:t>
              </a:r>
              <a:r>
                <a:rPr kumimoji="1" lang="ja-JP" altLang="en-US" sz="2000" b="1" dirty="0" smtClean="0">
                  <a:solidFill>
                    <a:schemeClr val="tx1"/>
                  </a:solidFill>
                </a:rPr>
                <a:t>分割</a:t>
              </a:r>
              <a:endParaRPr kumimoji="1" lang="ja-JP" altLang="en-US" sz="2000" b="1" dirty="0">
                <a:solidFill>
                  <a:schemeClr val="tx1"/>
                </a:solidFill>
              </a:endParaRPr>
            </a:p>
          </p:txBody>
        </p:sp>
      </p:grpSp>
      <p:sp>
        <p:nvSpPr>
          <p:cNvPr id="15" name="四角形吹き出し 14"/>
          <p:cNvSpPr/>
          <p:nvPr/>
        </p:nvSpPr>
        <p:spPr>
          <a:xfrm>
            <a:off x="2559104" y="1444532"/>
            <a:ext cx="3142211" cy="885608"/>
          </a:xfrm>
          <a:prstGeom prst="wedgeRectCallout">
            <a:avLst>
              <a:gd name="adj1" fmla="val 34345"/>
              <a:gd name="adj2" fmla="val 105266"/>
            </a:avLst>
          </a:prstGeom>
          <a:solidFill>
            <a:srgbClr val="FFCCC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四角形吹き出し 12"/>
          <p:cNvSpPr/>
          <p:nvPr/>
        </p:nvSpPr>
        <p:spPr>
          <a:xfrm>
            <a:off x="2559104" y="1444532"/>
            <a:ext cx="3142211" cy="885608"/>
          </a:xfrm>
          <a:prstGeom prst="wedgeRectCallout">
            <a:avLst>
              <a:gd name="adj1" fmla="val -30416"/>
              <a:gd name="adj2" fmla="val 112353"/>
            </a:avLst>
          </a:prstGeom>
          <a:solidFill>
            <a:srgbClr val="FFCC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差分であるコード片</a:t>
            </a:r>
            <a:endParaRPr kumimoji="1" lang="ja-JP" altLang="en-US" sz="2000" b="1" dirty="0">
              <a:solidFill>
                <a:schemeClr val="tx1"/>
              </a:solidFill>
            </a:endParaRPr>
          </a:p>
        </p:txBody>
      </p:sp>
      <p:sp>
        <p:nvSpPr>
          <p:cNvPr id="21" name="正方形/長方形 20"/>
          <p:cNvSpPr/>
          <p:nvPr/>
        </p:nvSpPr>
        <p:spPr>
          <a:xfrm>
            <a:off x="4130209" y="5844944"/>
            <a:ext cx="4917654" cy="895798"/>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lvl="2" algn="ctr"/>
            <a:endParaRPr lang="en-US" altLang="ja-JP" sz="2400" dirty="0" smtClean="0"/>
          </a:p>
          <a:p>
            <a:pPr marL="0" lvl="2" algn="ctr"/>
            <a:r>
              <a:rPr lang="ja-JP" altLang="en-US" sz="2400" dirty="0" smtClean="0"/>
              <a:t>条件</a:t>
            </a:r>
            <a:r>
              <a:rPr lang="en-US" altLang="ja-JP" sz="2400" dirty="0" smtClean="0"/>
              <a:t>3: </a:t>
            </a:r>
            <a:r>
              <a:rPr lang="ja-JP" altLang="en-US" sz="2400" dirty="0"/>
              <a:t>利用者</a:t>
            </a:r>
            <a:r>
              <a:rPr lang="ja-JP" altLang="en-US" sz="2400" dirty="0" smtClean="0"/>
              <a:t>から</a:t>
            </a:r>
            <a:r>
              <a:rPr lang="ja-JP" altLang="en-US" sz="2400" dirty="0"/>
              <a:t>見たとき</a:t>
            </a:r>
            <a:r>
              <a:rPr lang="ja-JP" altLang="en-US" sz="2400" dirty="0" smtClean="0"/>
              <a:t>に抽出</a:t>
            </a:r>
            <a:endParaRPr lang="en-US" altLang="ja-JP" sz="2400" dirty="0" smtClean="0"/>
          </a:p>
          <a:p>
            <a:pPr marL="0" lvl="2" algn="ctr"/>
            <a:r>
              <a:rPr lang="ja-JP" altLang="en-US" sz="2400" dirty="0" smtClean="0"/>
              <a:t>メソッドが意味的</a:t>
            </a:r>
            <a:r>
              <a:rPr lang="ja-JP" altLang="en-US" sz="2400" dirty="0"/>
              <a:t>なまとまりを</a:t>
            </a:r>
            <a:r>
              <a:rPr lang="ja-JP" altLang="en-US" sz="2400" dirty="0" smtClean="0"/>
              <a:t>持つ</a:t>
            </a:r>
            <a:endParaRPr lang="en-US" altLang="ja-JP" sz="2400" dirty="0"/>
          </a:p>
          <a:p>
            <a:pPr algn="ct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1011576" y="3248795"/>
            <a:ext cx="7736304" cy="2370222"/>
            <a:chOff x="1118938" y="3537283"/>
            <a:chExt cx="7736304" cy="2370222"/>
          </a:xfrm>
        </p:grpSpPr>
        <p:sp>
          <p:nvSpPr>
            <p:cNvPr id="10" name="角丸四角形 9"/>
            <p:cNvSpPr/>
            <p:nvPr/>
          </p:nvSpPr>
          <p:spPr>
            <a:xfrm>
              <a:off x="1118938" y="3826042"/>
              <a:ext cx="7736304" cy="2081463"/>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491915" y="3537283"/>
              <a:ext cx="5450306" cy="577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 name="タイトル 1"/>
          <p:cNvSpPr>
            <a:spLocks noGrp="1"/>
          </p:cNvSpPr>
          <p:nvPr>
            <p:ph type="title"/>
          </p:nvPr>
        </p:nvSpPr>
        <p:spPr/>
        <p:txBody>
          <a:bodyPr>
            <a:normAutofit/>
          </a:bodyPr>
          <a:lstStyle/>
          <a:p>
            <a:r>
              <a:rPr lang="ja-JP" altLang="en-US" dirty="0" smtClean="0"/>
              <a:t>既存研究</a:t>
            </a:r>
            <a:endParaRPr lang="ja-JP" altLang="en-US" dirty="0"/>
          </a:p>
        </p:txBody>
      </p:sp>
      <p:sp>
        <p:nvSpPr>
          <p:cNvPr id="3" name="コンテンツ プレースホルダ 2"/>
          <p:cNvSpPr>
            <a:spLocks noGrp="1"/>
          </p:cNvSpPr>
          <p:nvPr>
            <p:ph idx="1"/>
          </p:nvPr>
        </p:nvSpPr>
        <p:spPr>
          <a:xfrm>
            <a:off x="457199" y="1600200"/>
            <a:ext cx="8291513" cy="4336631"/>
          </a:xfrm>
        </p:spPr>
        <p:txBody>
          <a:bodyPr>
            <a:normAutofit fontScale="92500"/>
          </a:bodyPr>
          <a:lstStyle/>
          <a:p>
            <a:r>
              <a:rPr lang="ja-JP" altLang="en-US" dirty="0" smtClean="0"/>
              <a:t>政井らの提案したツール</a:t>
            </a:r>
            <a:r>
              <a:rPr lang="en-US" altLang="ja-JP" dirty="0" smtClean="0"/>
              <a:t>[3]</a:t>
            </a:r>
            <a:r>
              <a:rPr lang="ja-JP" altLang="en-US" dirty="0" smtClean="0"/>
              <a:t>では，</a:t>
            </a:r>
            <a:r>
              <a:rPr lang="en-US" altLang="ja-JP" dirty="0"/>
              <a:t>Template </a:t>
            </a:r>
            <a:r>
              <a:rPr lang="en-US" altLang="ja-JP" dirty="0" smtClean="0"/>
              <a:t>Method</a:t>
            </a:r>
            <a:r>
              <a:rPr lang="ja-JP" altLang="en-US" dirty="0" smtClean="0"/>
              <a:t>の形成のための抽出コード片の候補を挙げる．</a:t>
            </a:r>
            <a:endParaRPr lang="en-US" altLang="ja-JP" dirty="0" smtClean="0"/>
          </a:p>
          <a:p>
            <a:pPr lvl="1"/>
            <a:r>
              <a:rPr lang="ja-JP" altLang="en-US" dirty="0" smtClean="0"/>
              <a:t>分割が満たすべき条件の</a:t>
            </a:r>
            <a:r>
              <a:rPr lang="en-US" altLang="ja-JP" dirty="0" smtClean="0"/>
              <a:t>1, 2</a:t>
            </a:r>
            <a:r>
              <a:rPr lang="ja-JP" altLang="en-US" dirty="0" smtClean="0"/>
              <a:t>を満たす</a:t>
            </a:r>
            <a:endParaRPr lang="en-US" altLang="ja-JP" dirty="0" smtClean="0"/>
          </a:p>
          <a:p>
            <a:pPr marL="457200" lvl="1" indent="0">
              <a:buNone/>
            </a:pPr>
            <a:r>
              <a:rPr lang="ja-JP" altLang="en-US" dirty="0" smtClean="0"/>
              <a:t>　　</a:t>
            </a:r>
            <a:endParaRPr lang="en-US" altLang="ja-JP" dirty="0" smtClean="0"/>
          </a:p>
          <a:p>
            <a:pPr marL="457200" lvl="1" indent="0">
              <a:buNone/>
            </a:pPr>
            <a:r>
              <a:rPr lang="en-US" altLang="ja-JP" sz="3000" dirty="0"/>
              <a:t>	</a:t>
            </a:r>
            <a:r>
              <a:rPr lang="ja-JP" altLang="en-US" sz="3000" dirty="0" smtClean="0"/>
              <a:t>本研究での分割が満たすべき条件</a:t>
            </a:r>
            <a:endParaRPr lang="en-US" altLang="ja-JP" sz="3000" dirty="0" smtClean="0"/>
          </a:p>
          <a:p>
            <a:pPr marL="631825" lvl="2" indent="0">
              <a:buNone/>
            </a:pPr>
            <a:r>
              <a:rPr lang="ja-JP" altLang="en-US" sz="2600" dirty="0" smtClean="0"/>
              <a:t>条件</a:t>
            </a:r>
            <a:r>
              <a:rPr lang="en-US" altLang="ja-JP" sz="2600" dirty="0" smtClean="0"/>
              <a:t>1. </a:t>
            </a:r>
            <a:r>
              <a:rPr lang="ja-JP" altLang="en-US" sz="2600" dirty="0" smtClean="0"/>
              <a:t>各メソッド固有の処理をメソッドとして抽出できる</a:t>
            </a:r>
            <a:endParaRPr lang="en-US" altLang="ja-JP" sz="2600" dirty="0" smtClean="0"/>
          </a:p>
          <a:p>
            <a:pPr marL="631825" lvl="2" indent="0">
              <a:buNone/>
            </a:pPr>
            <a:r>
              <a:rPr lang="ja-JP" altLang="en-US" sz="2600" dirty="0" smtClean="0"/>
              <a:t>条件</a:t>
            </a:r>
            <a:r>
              <a:rPr lang="en-US" altLang="ja-JP" sz="2600" dirty="0" smtClean="0"/>
              <a:t>2. </a:t>
            </a:r>
            <a:r>
              <a:rPr lang="ja-JP" altLang="en-US" sz="2600" dirty="0" smtClean="0"/>
              <a:t>抽出後に類似メソッドであったメソッド対は一致する</a:t>
            </a:r>
            <a:endParaRPr lang="en-US" altLang="ja-JP" sz="2600" dirty="0" smtClean="0"/>
          </a:p>
          <a:p>
            <a:pPr marL="631825" lvl="2" indent="0">
              <a:buNone/>
            </a:pPr>
            <a:r>
              <a:rPr lang="ja-JP" altLang="en-US" sz="2600" dirty="0" smtClean="0">
                <a:solidFill>
                  <a:schemeClr val="bg1">
                    <a:lumMod val="50000"/>
                  </a:schemeClr>
                </a:solidFill>
              </a:rPr>
              <a:t>条件</a:t>
            </a:r>
            <a:r>
              <a:rPr lang="en-US" altLang="ja-JP" sz="2600" dirty="0" smtClean="0">
                <a:solidFill>
                  <a:schemeClr val="bg1">
                    <a:lumMod val="50000"/>
                  </a:schemeClr>
                </a:solidFill>
              </a:rPr>
              <a:t>3. </a:t>
            </a:r>
            <a:r>
              <a:rPr lang="ja-JP" altLang="en-US" sz="2600" dirty="0" smtClean="0">
                <a:solidFill>
                  <a:schemeClr val="bg1">
                    <a:lumMod val="50000"/>
                  </a:schemeClr>
                </a:solidFill>
              </a:rPr>
              <a:t>利用者から</a:t>
            </a:r>
            <a:r>
              <a:rPr lang="ja-JP" altLang="en-US" sz="2600" dirty="0">
                <a:solidFill>
                  <a:schemeClr val="bg1">
                    <a:lumMod val="50000"/>
                  </a:schemeClr>
                </a:solidFill>
              </a:rPr>
              <a:t>見たときに</a:t>
            </a:r>
            <a:r>
              <a:rPr lang="ja-JP" altLang="en-US" sz="2600" dirty="0" smtClean="0">
                <a:solidFill>
                  <a:schemeClr val="bg1">
                    <a:lumMod val="50000"/>
                  </a:schemeClr>
                </a:solidFill>
              </a:rPr>
              <a:t>，抽出メソッドが意味的な</a:t>
            </a:r>
            <a:r>
              <a:rPr lang="en-US" altLang="ja-JP" sz="2600" dirty="0" smtClean="0">
                <a:solidFill>
                  <a:schemeClr val="bg1">
                    <a:lumMod val="50000"/>
                  </a:schemeClr>
                </a:solidFill>
              </a:rPr>
              <a:t/>
            </a:r>
            <a:br>
              <a:rPr lang="en-US" altLang="ja-JP" sz="2600" dirty="0" smtClean="0">
                <a:solidFill>
                  <a:schemeClr val="bg1">
                    <a:lumMod val="50000"/>
                  </a:schemeClr>
                </a:solidFill>
              </a:rPr>
            </a:br>
            <a:r>
              <a:rPr lang="ja-JP" altLang="en-US" sz="2600" dirty="0" smtClean="0">
                <a:solidFill>
                  <a:schemeClr val="bg1">
                    <a:lumMod val="50000"/>
                  </a:schemeClr>
                </a:solidFill>
              </a:rPr>
              <a:t>　　　　　まとまり</a:t>
            </a:r>
            <a:r>
              <a:rPr lang="ja-JP" altLang="en-US" sz="2600" dirty="0">
                <a:solidFill>
                  <a:schemeClr val="bg1">
                    <a:lumMod val="50000"/>
                  </a:schemeClr>
                </a:solidFill>
              </a:rPr>
              <a:t>を</a:t>
            </a:r>
            <a:r>
              <a:rPr lang="ja-JP" altLang="en-US" sz="2600" dirty="0" smtClean="0">
                <a:solidFill>
                  <a:schemeClr val="bg1">
                    <a:lumMod val="50000"/>
                  </a:schemeClr>
                </a:solidFill>
              </a:rPr>
              <a:t>持つ</a:t>
            </a:r>
            <a:endParaRPr lang="en-US" altLang="ja-JP" sz="2600" dirty="0">
              <a:solidFill>
                <a:schemeClr val="bg1">
                  <a:lumMod val="50000"/>
                </a:schemeClr>
              </a:solidFill>
            </a:endParaRPr>
          </a:p>
          <a:p>
            <a:pPr marL="1089025" lvl="2" indent="-457200">
              <a:buFont typeface="+mj-lt"/>
              <a:buAutoNum type="arabicPeriod"/>
            </a:pP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14</a:t>
            </a:fld>
            <a:endParaRPr lang="ja-JP" altLang="en-US"/>
          </a:p>
        </p:txBody>
      </p:sp>
      <p:sp>
        <p:nvSpPr>
          <p:cNvPr id="5" name="テキスト ボックス 4"/>
          <p:cNvSpPr txBox="1"/>
          <p:nvPr/>
        </p:nvSpPr>
        <p:spPr>
          <a:xfrm>
            <a:off x="1508969" y="6054538"/>
            <a:ext cx="7124066" cy="646331"/>
          </a:xfrm>
          <a:prstGeom prst="rect">
            <a:avLst/>
          </a:prstGeom>
          <a:noFill/>
        </p:spPr>
        <p:txBody>
          <a:bodyPr wrap="none" rtlCol="0">
            <a:spAutoFit/>
          </a:bodyPr>
          <a:lstStyle/>
          <a:p>
            <a:r>
              <a:rPr kumimoji="1" lang="en-US" altLang="ja-JP" dirty="0" smtClean="0">
                <a:solidFill>
                  <a:schemeClr val="tx1">
                    <a:lumMod val="65000"/>
                    <a:lumOff val="35000"/>
                  </a:schemeClr>
                </a:solidFill>
              </a:rPr>
              <a:t>[3]</a:t>
            </a:r>
            <a:r>
              <a:rPr kumimoji="1" lang="ja-JP" altLang="en-US" dirty="0" smtClean="0">
                <a:solidFill>
                  <a:schemeClr val="tx1">
                    <a:lumMod val="65000"/>
                    <a:lumOff val="35000"/>
                  </a:schemeClr>
                </a:solidFill>
              </a:rPr>
              <a:t>政井ら，</a:t>
            </a:r>
            <a:r>
              <a:rPr kumimoji="1" lang="en-US" altLang="ja-JP" dirty="0" smtClean="0">
                <a:solidFill>
                  <a:schemeClr val="tx1">
                    <a:lumMod val="65000"/>
                    <a:lumOff val="35000"/>
                  </a:schemeClr>
                </a:solidFill>
              </a:rPr>
              <a:t>”</a:t>
            </a:r>
            <a:r>
              <a:rPr kumimoji="1" lang="ja-JP" altLang="en-US" dirty="0" smtClean="0">
                <a:solidFill>
                  <a:schemeClr val="tx1">
                    <a:lumMod val="65000"/>
                    <a:lumOff val="35000"/>
                  </a:schemeClr>
                </a:solidFill>
              </a:rPr>
              <a:t>テンプレートメソッドの形成に基づく類似メソッド集約支援</a:t>
            </a:r>
            <a:r>
              <a:rPr kumimoji="1" lang="en-US" altLang="ja-JP" dirty="0" smtClean="0">
                <a:solidFill>
                  <a:schemeClr val="tx1">
                    <a:lumMod val="65000"/>
                    <a:lumOff val="35000"/>
                  </a:schemeClr>
                </a:solidFill>
              </a:rPr>
              <a:t>”</a:t>
            </a:r>
            <a:r>
              <a:rPr kumimoji="1" lang="ja-JP" altLang="en-US" dirty="0" err="1" smtClean="0">
                <a:solidFill>
                  <a:schemeClr val="tx1">
                    <a:lumMod val="65000"/>
                    <a:lumOff val="35000"/>
                  </a:schemeClr>
                </a:solidFill>
              </a:rPr>
              <a:t>，</a:t>
            </a:r>
            <a:endParaRPr kumimoji="1" lang="en-US" altLang="ja-JP" dirty="0" smtClean="0">
              <a:solidFill>
                <a:schemeClr val="tx1">
                  <a:lumMod val="65000"/>
                  <a:lumOff val="35000"/>
                </a:schemeClr>
              </a:solidFill>
            </a:endParaRPr>
          </a:p>
          <a:p>
            <a:r>
              <a:rPr lang="en-US" altLang="ja-JP" dirty="0" smtClean="0">
                <a:solidFill>
                  <a:schemeClr val="tx1">
                    <a:lumMod val="65000"/>
                    <a:lumOff val="35000"/>
                  </a:schemeClr>
                </a:solidFill>
              </a:rPr>
              <a:t>	</a:t>
            </a:r>
            <a:r>
              <a:rPr kumimoji="1" lang="en-US" altLang="ja-JP" dirty="0" smtClean="0">
                <a:solidFill>
                  <a:schemeClr val="tx1">
                    <a:lumMod val="65000"/>
                    <a:lumOff val="35000"/>
                  </a:schemeClr>
                </a:solidFill>
              </a:rPr>
              <a:t>FOSE2010 pp.125-130</a:t>
            </a:r>
            <a:r>
              <a:rPr kumimoji="1" lang="ja-JP" altLang="en-US" dirty="0" smtClean="0">
                <a:solidFill>
                  <a:schemeClr val="tx1">
                    <a:lumMod val="65000"/>
                    <a:lumOff val="35000"/>
                  </a:schemeClr>
                </a:solidFill>
              </a:rPr>
              <a:t>，</a:t>
            </a:r>
            <a:r>
              <a:rPr lang="en-US" altLang="ja-JP" dirty="0" smtClean="0">
                <a:solidFill>
                  <a:schemeClr val="tx1">
                    <a:lumMod val="65000"/>
                    <a:lumOff val="35000"/>
                  </a:schemeClr>
                </a:solidFill>
              </a:rPr>
              <a:t>2010</a:t>
            </a:r>
            <a:endParaRPr kumimoji="1" lang="ja-JP" alt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p\Documents\My Dropbox\lab\paper\graduation\ppt\img\tool_exampl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272924"/>
            <a:ext cx="9144000" cy="504825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p:txBody>
          <a:bodyPr/>
          <a:lstStyle/>
          <a:p>
            <a:r>
              <a:rPr lang="ja-JP" altLang="en-US" dirty="0"/>
              <a:t>政</a:t>
            </a:r>
            <a:r>
              <a:rPr lang="ja-JP" altLang="en-US" dirty="0" smtClean="0"/>
              <a:t>井</a:t>
            </a:r>
            <a:r>
              <a:rPr lang="ja-JP" altLang="en-US" dirty="0"/>
              <a:t>ら</a:t>
            </a:r>
            <a:r>
              <a:rPr lang="ja-JP" altLang="en-US" dirty="0" smtClean="0"/>
              <a:t>のツールの出力例</a:t>
            </a:r>
            <a:r>
              <a:rPr lang="en-US" altLang="ja-JP" dirty="0" smtClean="0"/>
              <a:t>(1/2)</a:t>
            </a:r>
            <a:endParaRPr kumimoji="1" lang="ja-JP" altLang="en-US" dirty="0"/>
          </a:p>
        </p:txBody>
      </p:sp>
      <p:sp>
        <p:nvSpPr>
          <p:cNvPr id="4" name="スライド番号プレースホルダー 3"/>
          <p:cNvSpPr>
            <a:spLocks noGrp="1"/>
          </p:cNvSpPr>
          <p:nvPr>
            <p:ph type="sldNum" sz="quarter" idx="12"/>
          </p:nvPr>
        </p:nvSpPr>
        <p:spPr>
          <a:xfrm>
            <a:off x="7597775" y="6308725"/>
            <a:ext cx="1150938" cy="288925"/>
          </a:xfrm>
        </p:spPr>
        <p:txBody>
          <a:bodyPr/>
          <a:lstStyle/>
          <a:p>
            <a:fld id="{63177B97-C38E-6B49-9829-0ADB86AF5D52}" type="slidenum">
              <a:rPr lang="ja-JP" altLang="en-US" smtClean="0"/>
              <a:pPr/>
              <a:t>15</a:t>
            </a:fld>
            <a:endParaRPr lang="ja-JP" altLang="en-US" dirty="0"/>
          </a:p>
        </p:txBody>
      </p:sp>
      <p:cxnSp>
        <p:nvCxnSpPr>
          <p:cNvPr id="6" name="直線矢印コネクタ 7"/>
          <p:cNvCxnSpPr>
            <a:cxnSpLocks noChangeShapeType="1"/>
          </p:cNvCxnSpPr>
          <p:nvPr/>
        </p:nvCxnSpPr>
        <p:spPr bwMode="auto">
          <a:xfrm>
            <a:off x="3784674" y="1749004"/>
            <a:ext cx="1015926" cy="0"/>
          </a:xfrm>
          <a:prstGeom prst="straightConnector1">
            <a:avLst/>
          </a:prstGeom>
          <a:noFill/>
          <a:ln w="63500" algn="ctr">
            <a:solidFill>
              <a:srgbClr val="FF9900"/>
            </a:solidFill>
            <a:round/>
            <a:headEnd type="arrow" w="med" len="med"/>
            <a:tailEnd type="arrow" w="med" len="med"/>
          </a:ln>
        </p:spPr>
      </p:cxnSp>
      <p:cxnSp>
        <p:nvCxnSpPr>
          <p:cNvPr id="9" name="直線矢印コネクタ 7"/>
          <p:cNvCxnSpPr>
            <a:cxnSpLocks noChangeShapeType="1"/>
          </p:cNvCxnSpPr>
          <p:nvPr/>
        </p:nvCxnSpPr>
        <p:spPr bwMode="auto">
          <a:xfrm flipV="1">
            <a:off x="3352910" y="2634916"/>
            <a:ext cx="1295289" cy="108699"/>
          </a:xfrm>
          <a:prstGeom prst="straightConnector1">
            <a:avLst/>
          </a:prstGeom>
          <a:noFill/>
          <a:ln w="63500" algn="ctr">
            <a:solidFill>
              <a:srgbClr val="FF9900"/>
            </a:solidFill>
            <a:round/>
            <a:headEnd type="arrow" w="med" len="med"/>
            <a:tailEnd type="arrow" w="med" len="med"/>
          </a:ln>
        </p:spPr>
      </p:cxnSp>
      <p:cxnSp>
        <p:nvCxnSpPr>
          <p:cNvPr id="11" name="直線矢印コネクタ 7"/>
          <p:cNvCxnSpPr>
            <a:cxnSpLocks noChangeShapeType="1"/>
          </p:cNvCxnSpPr>
          <p:nvPr/>
        </p:nvCxnSpPr>
        <p:spPr bwMode="auto">
          <a:xfrm flipV="1">
            <a:off x="3429110" y="3513305"/>
            <a:ext cx="1142890" cy="254668"/>
          </a:xfrm>
          <a:prstGeom prst="straightConnector1">
            <a:avLst/>
          </a:prstGeom>
          <a:noFill/>
          <a:ln w="63500" algn="ctr">
            <a:solidFill>
              <a:srgbClr val="FF9900"/>
            </a:solidFill>
            <a:round/>
            <a:headEnd type="arrow" w="med" len="med"/>
            <a:tailEnd type="arrow" w="med" len="med"/>
          </a:ln>
        </p:spPr>
      </p:cxnSp>
      <p:sp>
        <p:nvSpPr>
          <p:cNvPr id="3" name="角丸四角形 2"/>
          <p:cNvSpPr/>
          <p:nvPr/>
        </p:nvSpPr>
        <p:spPr>
          <a:xfrm>
            <a:off x="6238206" y="5438274"/>
            <a:ext cx="2719137" cy="1275347"/>
          </a:xfrm>
          <a:prstGeom prst="roundRect">
            <a:avLst/>
          </a:prstGeom>
          <a:solidFill>
            <a:schemeClr val="accent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同じメソッド名で</a:t>
            </a:r>
            <a:endParaRPr kumimoji="1" lang="en-US" altLang="ja-JP" sz="2000" b="1" dirty="0" smtClean="0">
              <a:solidFill>
                <a:schemeClr val="tx1"/>
              </a:solidFill>
            </a:endParaRPr>
          </a:p>
          <a:p>
            <a:pPr algn="ctr"/>
            <a:r>
              <a:rPr lang="ja-JP" altLang="en-US" sz="2000" b="1" dirty="0" smtClean="0">
                <a:solidFill>
                  <a:schemeClr val="tx1"/>
                </a:solidFill>
              </a:rPr>
              <a:t>子クラスに抽出される</a:t>
            </a:r>
            <a:endParaRPr kumimoji="1" lang="ja-JP" altLang="en-US" sz="2000" b="1" dirty="0">
              <a:solidFill>
                <a:schemeClr val="tx1"/>
              </a:solidFill>
            </a:endParaRPr>
          </a:p>
        </p:txBody>
      </p:sp>
      <p:sp>
        <p:nvSpPr>
          <p:cNvPr id="7" name="角丸四角形吹き出し 6"/>
          <p:cNvSpPr/>
          <p:nvPr/>
        </p:nvSpPr>
        <p:spPr>
          <a:xfrm>
            <a:off x="2141621" y="4656220"/>
            <a:ext cx="1858933" cy="950495"/>
          </a:xfrm>
          <a:prstGeom prst="wedgeRoundRectCallout">
            <a:avLst>
              <a:gd name="adj1" fmla="val 48420"/>
              <a:gd name="adj2" fmla="val -132437"/>
              <a:gd name="adj3" fmla="val 16667"/>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抽出するコード片の対応関係</a:t>
            </a:r>
            <a:endParaRPr kumimoji="1" lang="ja-JP" altLang="en-US" b="1" dirty="0">
              <a:solidFill>
                <a:schemeClr val="tx1"/>
              </a:solidFill>
            </a:endParaRPr>
          </a:p>
        </p:txBody>
      </p:sp>
    </p:spTree>
    <p:extLst>
      <p:ext uri="{BB962C8B-B14F-4D97-AF65-F5344CB8AC3E}">
        <p14:creationId xmlns:p14="http://schemas.microsoft.com/office/powerpoint/2010/main" val="436439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政井らのツールの</a:t>
            </a:r>
            <a:r>
              <a:rPr lang="ja-JP" altLang="en-US" dirty="0" smtClean="0"/>
              <a:t>出力例</a:t>
            </a:r>
            <a:r>
              <a:rPr lang="en-US" altLang="ja-JP" dirty="0" smtClean="0"/>
              <a:t>(2/2)</a:t>
            </a:r>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16</a:t>
            </a:fld>
            <a:endParaRPr lang="ja-JP" altLang="en-US"/>
          </a:p>
        </p:txBody>
      </p:sp>
      <p:pic>
        <p:nvPicPr>
          <p:cNvPr id="6147" name="Picture 3" descr="C:\Users\m-p\Documents\My Dropbox\lab\paper\graduation\ppt\img\tool_exampl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260475"/>
            <a:ext cx="9144001" cy="5048250"/>
          </a:xfrm>
          <a:prstGeom prst="rect">
            <a:avLst/>
          </a:prstGeom>
          <a:noFill/>
          <a:extLst>
            <a:ext uri="{909E8E84-426E-40DD-AFC4-6F175D3DCCD1}">
              <a14:hiddenFill xmlns:a14="http://schemas.microsoft.com/office/drawing/2010/main">
                <a:solidFill>
                  <a:srgbClr val="FFFFFF"/>
                </a:solidFill>
              </a14:hiddenFill>
            </a:ext>
          </a:extLst>
        </p:spPr>
      </p:pic>
      <p:sp>
        <p:nvSpPr>
          <p:cNvPr id="3" name="左中かっこ 2"/>
          <p:cNvSpPr/>
          <p:nvPr/>
        </p:nvSpPr>
        <p:spPr>
          <a:xfrm>
            <a:off x="4024400" y="3104147"/>
            <a:ext cx="511509" cy="2743200"/>
          </a:xfrm>
          <a:prstGeom prst="leftBrace">
            <a:avLst>
              <a:gd name="adj1" fmla="val 51470"/>
              <a:gd name="adj2" fmla="val 49561"/>
            </a:avLst>
          </a:prstGeom>
          <a:ln w="762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7" name="角丸四角形 6"/>
          <p:cNvSpPr/>
          <p:nvPr/>
        </p:nvSpPr>
        <p:spPr>
          <a:xfrm>
            <a:off x="1184943" y="3838073"/>
            <a:ext cx="2719137" cy="1275347"/>
          </a:xfrm>
          <a:prstGeom prst="roundRect">
            <a:avLst/>
          </a:prstGeom>
          <a:solidFill>
            <a:schemeClr val="accent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抽出範囲が</a:t>
            </a:r>
            <a:endParaRPr kumimoji="1" lang="en-US" altLang="ja-JP" sz="2000" b="1" dirty="0" smtClean="0">
              <a:solidFill>
                <a:schemeClr val="tx1"/>
              </a:solidFill>
            </a:endParaRPr>
          </a:p>
          <a:p>
            <a:pPr algn="ctr"/>
            <a:r>
              <a:rPr lang="ja-JP" altLang="en-US" sz="2000" b="1" dirty="0" smtClean="0">
                <a:solidFill>
                  <a:schemeClr val="tx1"/>
                </a:solidFill>
              </a:rPr>
              <a:t>複数の処理を含む</a:t>
            </a:r>
            <a:endParaRPr kumimoji="1" lang="ja-JP" altLang="en-US" sz="2000" b="1" dirty="0">
              <a:solidFill>
                <a:schemeClr val="tx1"/>
              </a:solidFill>
            </a:endParaRPr>
          </a:p>
        </p:txBody>
      </p:sp>
      <p:sp>
        <p:nvSpPr>
          <p:cNvPr id="5" name="円形吹き出し 4"/>
          <p:cNvSpPr/>
          <p:nvPr/>
        </p:nvSpPr>
        <p:spPr>
          <a:xfrm>
            <a:off x="7004303" y="2157984"/>
            <a:ext cx="1984421" cy="94616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rPr>
              <a:t>図形の</a:t>
            </a:r>
            <a:r>
              <a:rPr lang="ja-JP" altLang="en-US" b="1" dirty="0" smtClean="0">
                <a:solidFill>
                  <a:sysClr val="windowText" lastClr="000000"/>
                </a:solidFill>
              </a:rPr>
              <a:t>塗りつぶし処理</a:t>
            </a:r>
            <a:endParaRPr kumimoji="1" lang="ja-JP" altLang="en-US" b="1" dirty="0">
              <a:solidFill>
                <a:sysClr val="windowText" lastClr="000000"/>
              </a:solidFill>
            </a:endParaRPr>
          </a:p>
        </p:txBody>
      </p:sp>
      <p:sp>
        <p:nvSpPr>
          <p:cNvPr id="8" name="円形吹き出し 7"/>
          <p:cNvSpPr/>
          <p:nvPr/>
        </p:nvSpPr>
        <p:spPr>
          <a:xfrm>
            <a:off x="6865323" y="5374265"/>
            <a:ext cx="1984421" cy="946163"/>
          </a:xfrm>
          <a:prstGeom prst="wedgeEllipseCallout">
            <a:avLst>
              <a:gd name="adj1" fmla="val -45177"/>
              <a:gd name="adj2" fmla="val -596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ysClr val="windowText" lastClr="000000"/>
                </a:solidFill>
              </a:rPr>
              <a:t>画像の取得処理</a:t>
            </a:r>
            <a:endParaRPr kumimoji="1" lang="ja-JP" altLang="en-US" b="1" dirty="0">
              <a:solidFill>
                <a:sysClr val="windowText" lastClr="000000"/>
              </a:solidFill>
            </a:endParaRPr>
          </a:p>
        </p:txBody>
      </p:sp>
    </p:spTree>
    <p:extLst>
      <p:ext uri="{BB962C8B-B14F-4D97-AF65-F5344CB8AC3E}">
        <p14:creationId xmlns:p14="http://schemas.microsoft.com/office/powerpoint/2010/main" val="1700646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既存研究の問題点</a:t>
            </a:r>
            <a:endParaRPr kumimoji="1" lang="ja-JP" altLang="en-US" dirty="0"/>
          </a:p>
        </p:txBody>
      </p:sp>
      <p:sp>
        <p:nvSpPr>
          <p:cNvPr id="3" name="コンテンツ プレースホルダー 2"/>
          <p:cNvSpPr>
            <a:spLocks noGrp="1"/>
          </p:cNvSpPr>
          <p:nvPr>
            <p:ph idx="1"/>
          </p:nvPr>
        </p:nvSpPr>
        <p:spPr/>
        <p:txBody>
          <a:bodyPr/>
          <a:lstStyle/>
          <a:p>
            <a:r>
              <a:rPr lang="ja-JP" altLang="en-US" dirty="0"/>
              <a:t>政</a:t>
            </a:r>
            <a:r>
              <a:rPr lang="ja-JP" altLang="en-US" dirty="0" smtClean="0"/>
              <a:t>井らのツールでは，差分から抽出範囲を広げ，抽出可能と判定された順番に候補をすべて挙げる．</a:t>
            </a:r>
            <a:endParaRPr lang="en-US" altLang="ja-JP" dirty="0" smtClean="0"/>
          </a:p>
          <a:p>
            <a:pPr marL="0" indent="0">
              <a:buNone/>
            </a:pPr>
            <a:r>
              <a:rPr lang="ja-JP" altLang="en-US" dirty="0"/>
              <a:t>　</a:t>
            </a:r>
            <a:r>
              <a:rPr lang="ja-JP" altLang="en-US" dirty="0" smtClean="0"/>
              <a:t>→ 提示</a:t>
            </a:r>
            <a:r>
              <a:rPr lang="ja-JP" altLang="en-US" dirty="0"/>
              <a:t>される候補の順序に意味を</a:t>
            </a:r>
            <a:r>
              <a:rPr lang="ja-JP" altLang="en-US" dirty="0" smtClean="0"/>
              <a:t>持たない．</a:t>
            </a:r>
            <a:endParaRPr lang="en-US" altLang="ja-JP" dirty="0"/>
          </a:p>
          <a:p>
            <a:pPr lvl="1"/>
            <a:r>
              <a:rPr lang="ja-JP" altLang="en-US" dirty="0"/>
              <a:t>利用者にとって有用な候補を見つけること</a:t>
            </a:r>
            <a:r>
              <a:rPr lang="ja-JP" altLang="en-US" dirty="0" smtClean="0"/>
              <a:t>が</a:t>
            </a:r>
            <a:r>
              <a:rPr lang="ja-JP" altLang="en-US" dirty="0"/>
              <a:t>困難</a:t>
            </a:r>
            <a:endParaRPr lang="en-US" altLang="ja-JP" dirty="0"/>
          </a:p>
          <a:p>
            <a:pPr lvl="1"/>
            <a:r>
              <a:rPr lang="ja-JP" altLang="en-US" dirty="0"/>
              <a:t>候補数</a:t>
            </a:r>
            <a:r>
              <a:rPr lang="ja-JP" altLang="en-US" dirty="0" smtClean="0"/>
              <a:t>が膨大な数になることもある</a:t>
            </a:r>
            <a:endParaRPr lang="en-US" altLang="ja-JP" dirty="0" smtClean="0"/>
          </a:p>
          <a:p>
            <a:pPr lvl="2"/>
            <a:r>
              <a:rPr lang="ja-JP" altLang="en-US" dirty="0" smtClean="0"/>
              <a:t>例</a:t>
            </a:r>
            <a:r>
              <a:rPr lang="en-US" altLang="ja-JP" dirty="0" smtClean="0"/>
              <a:t>: 10</a:t>
            </a:r>
            <a:r>
              <a:rPr lang="ja-JP" altLang="en-US" dirty="0" smtClean="0"/>
              <a:t>万</a:t>
            </a:r>
            <a:r>
              <a:rPr lang="ja-JP" altLang="en-US" dirty="0"/>
              <a:t>候補</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17</a:t>
            </a:fld>
            <a:endParaRPr lang="ja-JP" altLang="en-US"/>
          </a:p>
        </p:txBody>
      </p:sp>
    </p:spTree>
    <p:extLst>
      <p:ext uri="{BB962C8B-B14F-4D97-AF65-F5344CB8AC3E}">
        <p14:creationId xmlns:p14="http://schemas.microsoft.com/office/powerpoint/2010/main" val="55843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56637" y="3751132"/>
            <a:ext cx="7809329" cy="2370222"/>
            <a:chOff x="1118938" y="3537283"/>
            <a:chExt cx="7736304" cy="2370222"/>
          </a:xfrm>
        </p:grpSpPr>
        <p:sp>
          <p:nvSpPr>
            <p:cNvPr id="7" name="角丸四角形 6"/>
            <p:cNvSpPr/>
            <p:nvPr/>
          </p:nvSpPr>
          <p:spPr>
            <a:xfrm>
              <a:off x="1118938" y="3826042"/>
              <a:ext cx="7736304" cy="2081463"/>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491915" y="3537283"/>
              <a:ext cx="5450306" cy="577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 name="タイトル 1"/>
          <p:cNvSpPr>
            <a:spLocks noGrp="1"/>
          </p:cNvSpPr>
          <p:nvPr>
            <p:ph type="title"/>
          </p:nvPr>
        </p:nvSpPr>
        <p:spPr/>
        <p:txBody>
          <a:bodyPr/>
          <a:lstStyle/>
          <a:p>
            <a:r>
              <a:rPr lang="ja-JP" altLang="en-US" dirty="0"/>
              <a:t>研究</a:t>
            </a:r>
            <a:r>
              <a:rPr lang="ja-JP" altLang="en-US" dirty="0" smtClean="0"/>
              <a:t>目的</a:t>
            </a:r>
            <a:endParaRPr lang="ja-JP" altLang="en-US" dirty="0"/>
          </a:p>
        </p:txBody>
      </p:sp>
      <p:sp>
        <p:nvSpPr>
          <p:cNvPr id="3" name="コンテンツ プレースホルダ 2"/>
          <p:cNvSpPr>
            <a:spLocks noGrp="1"/>
          </p:cNvSpPr>
          <p:nvPr>
            <p:ph idx="1"/>
          </p:nvPr>
        </p:nvSpPr>
        <p:spPr>
          <a:xfrm>
            <a:off x="457199" y="1600200"/>
            <a:ext cx="8291513" cy="4525963"/>
          </a:xfrm>
        </p:spPr>
        <p:txBody>
          <a:bodyPr/>
          <a:lstStyle/>
          <a:p>
            <a:r>
              <a:rPr lang="en-US" altLang="ja-JP" dirty="0"/>
              <a:t>Template Method</a:t>
            </a:r>
            <a:r>
              <a:rPr lang="ja-JP" altLang="en-US" dirty="0"/>
              <a:t>の形成</a:t>
            </a:r>
            <a:r>
              <a:rPr lang="ja-JP" altLang="en-US" dirty="0" smtClean="0"/>
              <a:t>の抽出コード片の候補を</a:t>
            </a:r>
            <a:r>
              <a:rPr lang="ja-JP" altLang="en-US" b="1" dirty="0" smtClean="0">
                <a:solidFill>
                  <a:srgbClr val="0070C0"/>
                </a:solidFill>
              </a:rPr>
              <a:t>優れた候補</a:t>
            </a:r>
            <a:r>
              <a:rPr lang="ja-JP" altLang="en-US" dirty="0" smtClean="0"/>
              <a:t>から利用者に提示する．</a:t>
            </a:r>
            <a:endParaRPr lang="en-US" altLang="ja-JP" dirty="0" smtClean="0"/>
          </a:p>
          <a:p>
            <a:pPr lvl="1"/>
            <a:r>
              <a:rPr lang="ja-JP" altLang="en-US" dirty="0" smtClean="0"/>
              <a:t>優れた候補とは分割が満たすべき条件のすべてを満たすもの</a:t>
            </a:r>
            <a:endParaRPr lang="en-US" altLang="ja-JP" dirty="0" smtClean="0"/>
          </a:p>
          <a:p>
            <a:pPr marL="457200" lvl="1" indent="0">
              <a:buNone/>
            </a:pPr>
            <a:r>
              <a:rPr lang="ja-JP" altLang="en-US" dirty="0" smtClean="0"/>
              <a:t>　</a:t>
            </a:r>
            <a:r>
              <a:rPr lang="ja-JP" altLang="en-US" dirty="0"/>
              <a:t> </a:t>
            </a:r>
            <a:r>
              <a:rPr lang="ja-JP" altLang="en-US" dirty="0" smtClean="0"/>
              <a:t> </a:t>
            </a:r>
            <a:endParaRPr lang="en-US" altLang="ja-JP" dirty="0" smtClean="0"/>
          </a:p>
          <a:p>
            <a:pPr marL="457200" lvl="1" indent="0">
              <a:buNone/>
            </a:pPr>
            <a:r>
              <a:rPr lang="en-US" altLang="ja-JP" sz="2800" dirty="0"/>
              <a:t>	</a:t>
            </a:r>
            <a:r>
              <a:rPr lang="ja-JP" altLang="en-US" sz="2800" dirty="0" smtClean="0"/>
              <a:t>本研究</a:t>
            </a:r>
            <a:r>
              <a:rPr lang="ja-JP" altLang="en-US" sz="2800" dirty="0"/>
              <a:t>で</a:t>
            </a:r>
            <a:r>
              <a:rPr lang="ja-JP" altLang="en-US" sz="2800" dirty="0" smtClean="0"/>
              <a:t>の分割が満たすべき条件</a:t>
            </a:r>
            <a:endParaRPr lang="en-US" altLang="ja-JP" sz="2800" dirty="0" smtClean="0"/>
          </a:p>
          <a:p>
            <a:pPr marL="631825" lvl="2" indent="0">
              <a:buNone/>
            </a:pPr>
            <a:r>
              <a:rPr lang="ja-JP" altLang="en-US" sz="2400" dirty="0" smtClean="0"/>
              <a:t>条件</a:t>
            </a:r>
            <a:r>
              <a:rPr lang="en-US" altLang="ja-JP" sz="2400" dirty="0" smtClean="0"/>
              <a:t>1. </a:t>
            </a:r>
            <a:r>
              <a:rPr lang="ja-JP" altLang="en-US" sz="2400" dirty="0" smtClean="0"/>
              <a:t>各メソッド</a:t>
            </a:r>
            <a:r>
              <a:rPr lang="ja-JP" altLang="en-US" sz="2400" dirty="0"/>
              <a:t>固有の処理をメソッドとして</a:t>
            </a:r>
            <a:r>
              <a:rPr lang="ja-JP" altLang="en-US" sz="2400" dirty="0" smtClean="0"/>
              <a:t>抽出できる</a:t>
            </a:r>
            <a:endParaRPr lang="en-US" altLang="ja-JP" sz="2400" dirty="0"/>
          </a:p>
          <a:p>
            <a:pPr marL="631825" lvl="2" indent="0">
              <a:buNone/>
            </a:pPr>
            <a:r>
              <a:rPr lang="ja-JP" altLang="en-US" sz="2400" dirty="0" smtClean="0"/>
              <a:t>条件</a:t>
            </a:r>
            <a:r>
              <a:rPr lang="en-US" altLang="ja-JP" sz="2400" dirty="0" smtClean="0"/>
              <a:t>2. </a:t>
            </a:r>
            <a:r>
              <a:rPr lang="ja-JP" altLang="en-US" sz="2400" dirty="0" smtClean="0"/>
              <a:t>抽出後に類似メソッドで</a:t>
            </a:r>
            <a:r>
              <a:rPr lang="ja-JP" altLang="en-US" sz="2400" dirty="0"/>
              <a:t>あったメソッド対</a:t>
            </a:r>
            <a:r>
              <a:rPr lang="ja-JP" altLang="en-US" sz="2400" dirty="0" smtClean="0"/>
              <a:t>は一致する</a:t>
            </a:r>
            <a:endParaRPr lang="en-US" altLang="ja-JP" sz="2400" dirty="0" smtClean="0"/>
          </a:p>
          <a:p>
            <a:pPr marL="631825" lvl="2" indent="0">
              <a:buNone/>
            </a:pPr>
            <a:r>
              <a:rPr lang="ja-JP" altLang="en-US" sz="2400" dirty="0" smtClean="0">
                <a:solidFill>
                  <a:srgbClr val="FF0000"/>
                </a:solidFill>
              </a:rPr>
              <a:t>条件</a:t>
            </a:r>
            <a:r>
              <a:rPr lang="en-US" altLang="ja-JP" sz="2400" dirty="0" smtClean="0">
                <a:solidFill>
                  <a:srgbClr val="FF0000"/>
                </a:solidFill>
              </a:rPr>
              <a:t>3. </a:t>
            </a:r>
            <a:r>
              <a:rPr lang="ja-JP" altLang="en-US" sz="2400" dirty="0" smtClean="0">
                <a:solidFill>
                  <a:srgbClr val="FF0000"/>
                </a:solidFill>
              </a:rPr>
              <a:t>利用者から見たときに，抽出メソッドが意味的な</a:t>
            </a:r>
            <a:endParaRPr lang="en-US" altLang="ja-JP" sz="2400" dirty="0" smtClean="0">
              <a:solidFill>
                <a:srgbClr val="FF0000"/>
              </a:solidFill>
            </a:endParaRPr>
          </a:p>
          <a:p>
            <a:pPr marL="631825" lvl="2" indent="0">
              <a:buNone/>
            </a:pPr>
            <a:r>
              <a:rPr lang="ja-JP" altLang="en-US" sz="2400" dirty="0" smtClean="0">
                <a:solidFill>
                  <a:srgbClr val="FF0000"/>
                </a:solidFill>
              </a:rPr>
              <a:t>　　　　　まとまりを持つ</a:t>
            </a:r>
            <a:endParaRPr lang="en-US" altLang="ja-JP" sz="2400" dirty="0" smtClean="0">
              <a:solidFill>
                <a:srgbClr val="FF0000"/>
              </a:solidFill>
            </a:endParaRPr>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18</a:t>
            </a:fld>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類似メソッド</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互いに一致するコード片を含むメソッド</a:t>
            </a:r>
            <a:endParaRPr lang="en-US" altLang="ja-JP" sz="2800" dirty="0" smtClean="0"/>
          </a:p>
          <a:p>
            <a:pPr lvl="1"/>
            <a:r>
              <a:rPr kumimoji="1" lang="ja-JP" altLang="en-US" sz="2400" dirty="0" smtClean="0"/>
              <a:t>あるメソッドにおいて修正を行う場合，その類似メソッドに対しても同様の修正の検討が必要である．</a:t>
            </a:r>
            <a:endParaRPr kumimoji="1" lang="en-US" altLang="ja-JP" sz="2400" dirty="0" smtClean="0"/>
          </a:p>
          <a:p>
            <a:r>
              <a:rPr kumimoji="1" lang="ja-JP" altLang="en-US" sz="2800" dirty="0" smtClean="0"/>
              <a:t>メソッドのすべての記述が一致している場合，共通の親クラスに引き上げることで集約することができる．</a:t>
            </a:r>
            <a:endParaRPr kumimoji="1" lang="en-US" altLang="ja-JP" sz="2800" dirty="0" smtClean="0"/>
          </a:p>
          <a:p>
            <a:pPr marL="457200" lvl="1" indent="0">
              <a:buNone/>
            </a:pPr>
            <a:r>
              <a:rPr lang="ja-JP" altLang="en-US" dirty="0"/>
              <a:t>→ 集約することで保守コストを下げることができる．</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1</a:t>
            </a:fld>
            <a:endParaRPr lang="ja-JP" altLang="en-US"/>
          </a:p>
        </p:txBody>
      </p:sp>
      <p:sp>
        <p:nvSpPr>
          <p:cNvPr id="6" name="Rectangle 5"/>
          <p:cNvSpPr>
            <a:spLocks noChangeArrowheads="1"/>
          </p:cNvSpPr>
          <p:nvPr/>
        </p:nvSpPr>
        <p:spPr bwMode="auto">
          <a:xfrm>
            <a:off x="2411413" y="4433888"/>
            <a:ext cx="1152525" cy="576262"/>
          </a:xfrm>
          <a:prstGeom prst="rect">
            <a:avLst/>
          </a:prstGeom>
          <a:solidFill>
            <a:schemeClr val="bg1"/>
          </a:solidFill>
          <a:ln w="9525">
            <a:solidFill>
              <a:schemeClr val="tx1"/>
            </a:solidFill>
            <a:miter lim="800000"/>
            <a:headEnd/>
            <a:tailEnd/>
          </a:ln>
        </p:spPr>
        <p:txBody>
          <a:bodyPr wrap="none" anchor="ctr"/>
          <a:lstStyle/>
          <a:p>
            <a:pPr algn="ctr"/>
            <a:r>
              <a:rPr lang="en-US" altLang="ja-JP" sz="1800"/>
              <a:t>Employee</a:t>
            </a:r>
          </a:p>
        </p:txBody>
      </p:sp>
      <p:sp>
        <p:nvSpPr>
          <p:cNvPr id="7" name="Rectangle 6"/>
          <p:cNvSpPr>
            <a:spLocks noChangeArrowheads="1"/>
          </p:cNvSpPr>
          <p:nvPr/>
        </p:nvSpPr>
        <p:spPr bwMode="auto">
          <a:xfrm>
            <a:off x="1763713" y="5441950"/>
            <a:ext cx="1152525" cy="288925"/>
          </a:xfrm>
          <a:prstGeom prst="rect">
            <a:avLst/>
          </a:prstGeom>
          <a:solidFill>
            <a:schemeClr val="bg1"/>
          </a:solidFill>
          <a:ln w="9525">
            <a:solidFill>
              <a:schemeClr val="tx1"/>
            </a:solidFill>
            <a:miter lim="800000"/>
            <a:headEnd/>
            <a:tailEnd/>
          </a:ln>
        </p:spPr>
        <p:txBody>
          <a:bodyPr wrap="none" anchor="ctr"/>
          <a:lstStyle/>
          <a:p>
            <a:pPr algn="ctr"/>
            <a:r>
              <a:rPr lang="en-US" altLang="ja-JP" sz="1800"/>
              <a:t>Salesman</a:t>
            </a:r>
          </a:p>
        </p:txBody>
      </p:sp>
      <p:sp>
        <p:nvSpPr>
          <p:cNvPr id="8" name="Rectangle 7"/>
          <p:cNvSpPr>
            <a:spLocks noChangeArrowheads="1"/>
          </p:cNvSpPr>
          <p:nvPr/>
        </p:nvSpPr>
        <p:spPr bwMode="auto">
          <a:xfrm>
            <a:off x="1763713" y="5730875"/>
            <a:ext cx="1152525" cy="71438"/>
          </a:xfrm>
          <a:prstGeom prst="rect">
            <a:avLst/>
          </a:prstGeom>
          <a:solidFill>
            <a:schemeClr val="bg1"/>
          </a:solidFill>
          <a:ln w="9525">
            <a:solidFill>
              <a:schemeClr val="tx1"/>
            </a:solidFill>
            <a:miter lim="800000"/>
            <a:headEnd/>
            <a:tailEnd/>
          </a:ln>
        </p:spPr>
        <p:txBody>
          <a:bodyPr wrap="none" anchor="ctr"/>
          <a:lstStyle/>
          <a:p>
            <a:pPr algn="ctr"/>
            <a:endParaRPr lang="ja-JP" altLang="ja-JP" sz="2000"/>
          </a:p>
        </p:txBody>
      </p:sp>
      <p:sp>
        <p:nvSpPr>
          <p:cNvPr id="9" name="Rectangle 8"/>
          <p:cNvSpPr>
            <a:spLocks noChangeArrowheads="1"/>
          </p:cNvSpPr>
          <p:nvPr/>
        </p:nvSpPr>
        <p:spPr bwMode="auto">
          <a:xfrm>
            <a:off x="1763713" y="5802313"/>
            <a:ext cx="1152525" cy="288925"/>
          </a:xfrm>
          <a:prstGeom prst="rect">
            <a:avLst/>
          </a:prstGeom>
          <a:solidFill>
            <a:schemeClr val="bg1"/>
          </a:solidFill>
          <a:ln w="9525">
            <a:solidFill>
              <a:schemeClr val="tx1"/>
            </a:solidFill>
            <a:miter lim="800000"/>
            <a:headEnd/>
            <a:tailEnd/>
          </a:ln>
        </p:spPr>
        <p:txBody>
          <a:bodyPr wrap="none" anchor="ctr"/>
          <a:lstStyle/>
          <a:p>
            <a:r>
              <a:rPr lang="en-US" altLang="ja-JP" sz="1600">
                <a:solidFill>
                  <a:srgbClr val="FF0000"/>
                </a:solidFill>
              </a:rPr>
              <a:t>getName()</a:t>
            </a:r>
          </a:p>
        </p:txBody>
      </p:sp>
      <p:sp>
        <p:nvSpPr>
          <p:cNvPr id="10" name="Rectangle 9"/>
          <p:cNvSpPr>
            <a:spLocks noChangeArrowheads="1"/>
          </p:cNvSpPr>
          <p:nvPr/>
        </p:nvSpPr>
        <p:spPr bwMode="auto">
          <a:xfrm>
            <a:off x="3130550" y="5441950"/>
            <a:ext cx="1152525" cy="288925"/>
          </a:xfrm>
          <a:prstGeom prst="rect">
            <a:avLst/>
          </a:prstGeom>
          <a:solidFill>
            <a:schemeClr val="bg1"/>
          </a:solidFill>
          <a:ln w="9525">
            <a:solidFill>
              <a:schemeClr val="tx1"/>
            </a:solidFill>
            <a:miter lim="800000"/>
            <a:headEnd/>
            <a:tailEnd/>
          </a:ln>
        </p:spPr>
        <p:txBody>
          <a:bodyPr wrap="none" anchor="ctr"/>
          <a:lstStyle/>
          <a:p>
            <a:pPr algn="ctr"/>
            <a:r>
              <a:rPr lang="en-US" altLang="ja-JP" sz="1800"/>
              <a:t>Engineer</a:t>
            </a:r>
          </a:p>
        </p:txBody>
      </p:sp>
      <p:sp>
        <p:nvSpPr>
          <p:cNvPr id="11" name="Rectangle 10"/>
          <p:cNvSpPr>
            <a:spLocks noChangeArrowheads="1"/>
          </p:cNvSpPr>
          <p:nvPr/>
        </p:nvSpPr>
        <p:spPr bwMode="auto">
          <a:xfrm>
            <a:off x="3130550" y="5730875"/>
            <a:ext cx="1152525" cy="71438"/>
          </a:xfrm>
          <a:prstGeom prst="rect">
            <a:avLst/>
          </a:prstGeom>
          <a:solidFill>
            <a:schemeClr val="bg1"/>
          </a:solidFill>
          <a:ln w="9525">
            <a:solidFill>
              <a:schemeClr val="tx1"/>
            </a:solidFill>
            <a:miter lim="800000"/>
            <a:headEnd/>
            <a:tailEnd/>
          </a:ln>
        </p:spPr>
        <p:txBody>
          <a:bodyPr wrap="none" anchor="ctr"/>
          <a:lstStyle/>
          <a:p>
            <a:pPr algn="ctr"/>
            <a:endParaRPr lang="ja-JP" altLang="ja-JP" sz="2000"/>
          </a:p>
        </p:txBody>
      </p:sp>
      <p:sp>
        <p:nvSpPr>
          <p:cNvPr id="12" name="Rectangle 11"/>
          <p:cNvSpPr>
            <a:spLocks noChangeArrowheads="1"/>
          </p:cNvSpPr>
          <p:nvPr/>
        </p:nvSpPr>
        <p:spPr bwMode="auto">
          <a:xfrm>
            <a:off x="3130550" y="5802313"/>
            <a:ext cx="1152525" cy="288925"/>
          </a:xfrm>
          <a:prstGeom prst="rect">
            <a:avLst/>
          </a:prstGeom>
          <a:solidFill>
            <a:schemeClr val="bg1"/>
          </a:solidFill>
          <a:ln w="9525">
            <a:solidFill>
              <a:schemeClr val="tx1"/>
            </a:solidFill>
            <a:miter lim="800000"/>
            <a:headEnd/>
            <a:tailEnd/>
          </a:ln>
        </p:spPr>
        <p:txBody>
          <a:bodyPr wrap="none" anchor="ctr"/>
          <a:lstStyle/>
          <a:p>
            <a:r>
              <a:rPr lang="en-US" altLang="ja-JP" sz="1600">
                <a:solidFill>
                  <a:srgbClr val="FF0000"/>
                </a:solidFill>
              </a:rPr>
              <a:t>getName()</a:t>
            </a:r>
          </a:p>
        </p:txBody>
      </p:sp>
      <p:cxnSp>
        <p:nvCxnSpPr>
          <p:cNvPr id="13" name="AutoShape 12"/>
          <p:cNvCxnSpPr>
            <a:cxnSpLocks noChangeShapeType="1"/>
            <a:stCxn id="10" idx="0"/>
            <a:endCxn id="6" idx="2"/>
          </p:cNvCxnSpPr>
          <p:nvPr/>
        </p:nvCxnSpPr>
        <p:spPr bwMode="auto">
          <a:xfrm rot="5400000" flipH="1">
            <a:off x="3131344" y="4866481"/>
            <a:ext cx="431800" cy="719138"/>
          </a:xfrm>
          <a:prstGeom prst="bentConnector3">
            <a:avLst>
              <a:gd name="adj1" fmla="val 50000"/>
            </a:avLst>
          </a:prstGeom>
          <a:noFill/>
          <a:ln w="9525">
            <a:solidFill>
              <a:schemeClr val="tx1"/>
            </a:solidFill>
            <a:miter lim="800000"/>
            <a:headEnd/>
            <a:tailEnd type="triangle" w="med" len="med"/>
          </a:ln>
        </p:spPr>
      </p:cxnSp>
      <p:cxnSp>
        <p:nvCxnSpPr>
          <p:cNvPr id="14" name="AutoShape 13"/>
          <p:cNvCxnSpPr>
            <a:cxnSpLocks noChangeShapeType="1"/>
            <a:stCxn id="7" idx="0"/>
            <a:endCxn id="6" idx="2"/>
          </p:cNvCxnSpPr>
          <p:nvPr/>
        </p:nvCxnSpPr>
        <p:spPr bwMode="auto">
          <a:xfrm rot="-5400000">
            <a:off x="2447925" y="4902200"/>
            <a:ext cx="431800" cy="647700"/>
          </a:xfrm>
          <a:prstGeom prst="bentConnector3">
            <a:avLst>
              <a:gd name="adj1" fmla="val 50000"/>
            </a:avLst>
          </a:prstGeom>
          <a:noFill/>
          <a:ln w="9525">
            <a:solidFill>
              <a:schemeClr val="tx1"/>
            </a:solidFill>
            <a:miter lim="800000"/>
            <a:headEnd/>
            <a:tailEnd type="triangle" w="med" len="med"/>
          </a:ln>
        </p:spPr>
      </p:cxnSp>
      <p:sp>
        <p:nvSpPr>
          <p:cNvPr id="15" name="AutoShape 14"/>
          <p:cNvSpPr>
            <a:spLocks noChangeArrowheads="1"/>
          </p:cNvSpPr>
          <p:nvPr/>
        </p:nvSpPr>
        <p:spPr bwMode="auto">
          <a:xfrm>
            <a:off x="2771775" y="5013325"/>
            <a:ext cx="430213" cy="141288"/>
          </a:xfrm>
          <a:prstGeom prst="triangle">
            <a:avLst>
              <a:gd name="adj" fmla="val 50000"/>
            </a:avLst>
          </a:prstGeom>
          <a:solidFill>
            <a:schemeClr val="bg1"/>
          </a:solidFill>
          <a:ln w="9525">
            <a:solidFill>
              <a:schemeClr val="tx1"/>
            </a:solidFill>
            <a:miter lim="800000"/>
            <a:headEnd/>
            <a:tailEnd/>
          </a:ln>
        </p:spPr>
        <p:txBody>
          <a:bodyPr wrap="none" anchor="ctr"/>
          <a:lstStyle/>
          <a:p>
            <a:endParaRPr lang="ja-JP" altLang="en-US"/>
          </a:p>
        </p:txBody>
      </p:sp>
      <p:sp>
        <p:nvSpPr>
          <p:cNvPr id="16" name="Rectangle 15"/>
          <p:cNvSpPr>
            <a:spLocks noChangeArrowheads="1"/>
          </p:cNvSpPr>
          <p:nvPr/>
        </p:nvSpPr>
        <p:spPr bwMode="auto">
          <a:xfrm>
            <a:off x="5868988" y="4437063"/>
            <a:ext cx="1150937" cy="287337"/>
          </a:xfrm>
          <a:prstGeom prst="rect">
            <a:avLst/>
          </a:prstGeom>
          <a:solidFill>
            <a:schemeClr val="bg1"/>
          </a:solidFill>
          <a:ln w="9525">
            <a:solidFill>
              <a:schemeClr val="tx1"/>
            </a:solidFill>
            <a:miter lim="800000"/>
            <a:headEnd/>
            <a:tailEnd/>
          </a:ln>
        </p:spPr>
        <p:txBody>
          <a:bodyPr wrap="none" anchor="ctr"/>
          <a:lstStyle/>
          <a:p>
            <a:pPr algn="ctr"/>
            <a:r>
              <a:rPr lang="en-US" altLang="ja-JP" sz="1800"/>
              <a:t>Employee</a:t>
            </a:r>
          </a:p>
        </p:txBody>
      </p:sp>
      <p:sp>
        <p:nvSpPr>
          <p:cNvPr id="17" name="Rectangle 16"/>
          <p:cNvSpPr>
            <a:spLocks noChangeArrowheads="1"/>
          </p:cNvSpPr>
          <p:nvPr/>
        </p:nvSpPr>
        <p:spPr bwMode="auto">
          <a:xfrm>
            <a:off x="5868988" y="4725988"/>
            <a:ext cx="1150937" cy="71437"/>
          </a:xfrm>
          <a:prstGeom prst="rect">
            <a:avLst/>
          </a:prstGeom>
          <a:solidFill>
            <a:schemeClr val="bg1"/>
          </a:solidFill>
          <a:ln w="9525">
            <a:solidFill>
              <a:schemeClr val="tx1"/>
            </a:solidFill>
            <a:miter lim="800000"/>
            <a:headEnd/>
            <a:tailEnd/>
          </a:ln>
        </p:spPr>
        <p:txBody>
          <a:bodyPr wrap="none" anchor="ctr"/>
          <a:lstStyle/>
          <a:p>
            <a:pPr algn="ctr"/>
            <a:endParaRPr lang="ja-JP" altLang="ja-JP" sz="2000"/>
          </a:p>
        </p:txBody>
      </p:sp>
      <p:sp>
        <p:nvSpPr>
          <p:cNvPr id="18" name="Rectangle 17"/>
          <p:cNvSpPr>
            <a:spLocks noChangeArrowheads="1"/>
          </p:cNvSpPr>
          <p:nvPr/>
        </p:nvSpPr>
        <p:spPr bwMode="auto">
          <a:xfrm>
            <a:off x="5868988" y="4797425"/>
            <a:ext cx="1150937" cy="287338"/>
          </a:xfrm>
          <a:prstGeom prst="rect">
            <a:avLst/>
          </a:prstGeom>
          <a:solidFill>
            <a:schemeClr val="bg1"/>
          </a:solidFill>
          <a:ln w="9525">
            <a:solidFill>
              <a:schemeClr val="tx1"/>
            </a:solidFill>
            <a:miter lim="800000"/>
            <a:headEnd/>
            <a:tailEnd/>
          </a:ln>
        </p:spPr>
        <p:txBody>
          <a:bodyPr wrap="none" anchor="ctr"/>
          <a:lstStyle/>
          <a:p>
            <a:r>
              <a:rPr lang="en-US" altLang="ja-JP" sz="1600">
                <a:solidFill>
                  <a:srgbClr val="FF0000"/>
                </a:solidFill>
              </a:rPr>
              <a:t>getName()</a:t>
            </a:r>
          </a:p>
        </p:txBody>
      </p:sp>
      <p:sp>
        <p:nvSpPr>
          <p:cNvPr id="19" name="Rectangle 18"/>
          <p:cNvSpPr>
            <a:spLocks noChangeArrowheads="1"/>
          </p:cNvSpPr>
          <p:nvPr/>
        </p:nvSpPr>
        <p:spPr bwMode="auto">
          <a:xfrm>
            <a:off x="5146675" y="5514975"/>
            <a:ext cx="1152525" cy="576263"/>
          </a:xfrm>
          <a:prstGeom prst="rect">
            <a:avLst/>
          </a:prstGeom>
          <a:solidFill>
            <a:schemeClr val="bg1"/>
          </a:solidFill>
          <a:ln w="9525">
            <a:solidFill>
              <a:schemeClr val="tx1"/>
            </a:solidFill>
            <a:miter lim="800000"/>
            <a:headEnd/>
            <a:tailEnd/>
          </a:ln>
        </p:spPr>
        <p:txBody>
          <a:bodyPr wrap="none" anchor="ctr"/>
          <a:lstStyle/>
          <a:p>
            <a:pPr algn="ctr"/>
            <a:r>
              <a:rPr lang="en-US" altLang="ja-JP" sz="1800"/>
              <a:t>Salesman</a:t>
            </a:r>
          </a:p>
        </p:txBody>
      </p:sp>
      <p:sp>
        <p:nvSpPr>
          <p:cNvPr id="20" name="Rectangle 19"/>
          <p:cNvSpPr>
            <a:spLocks noChangeArrowheads="1"/>
          </p:cNvSpPr>
          <p:nvPr/>
        </p:nvSpPr>
        <p:spPr bwMode="auto">
          <a:xfrm>
            <a:off x="6586538" y="5514975"/>
            <a:ext cx="1152525" cy="576263"/>
          </a:xfrm>
          <a:prstGeom prst="rect">
            <a:avLst/>
          </a:prstGeom>
          <a:solidFill>
            <a:schemeClr val="bg1"/>
          </a:solidFill>
          <a:ln w="9525">
            <a:solidFill>
              <a:schemeClr val="tx1"/>
            </a:solidFill>
            <a:miter lim="800000"/>
            <a:headEnd/>
            <a:tailEnd/>
          </a:ln>
        </p:spPr>
        <p:txBody>
          <a:bodyPr wrap="none" anchor="ctr"/>
          <a:lstStyle/>
          <a:p>
            <a:pPr algn="ctr"/>
            <a:r>
              <a:rPr lang="en-US" altLang="ja-JP" sz="1800"/>
              <a:t>Engineer</a:t>
            </a:r>
          </a:p>
        </p:txBody>
      </p:sp>
      <p:cxnSp>
        <p:nvCxnSpPr>
          <p:cNvPr id="21" name="AutoShape 20"/>
          <p:cNvCxnSpPr>
            <a:cxnSpLocks noChangeShapeType="1"/>
            <a:stCxn id="19" idx="0"/>
            <a:endCxn id="18" idx="2"/>
          </p:cNvCxnSpPr>
          <p:nvPr/>
        </p:nvCxnSpPr>
        <p:spPr bwMode="auto">
          <a:xfrm rot="-5400000">
            <a:off x="5868988" y="4938713"/>
            <a:ext cx="430212" cy="722312"/>
          </a:xfrm>
          <a:prstGeom prst="bentConnector3">
            <a:avLst>
              <a:gd name="adj1" fmla="val 50185"/>
            </a:avLst>
          </a:prstGeom>
          <a:noFill/>
          <a:ln w="9525">
            <a:solidFill>
              <a:schemeClr val="tx1"/>
            </a:solidFill>
            <a:miter lim="800000"/>
            <a:headEnd/>
            <a:tailEnd type="triangle" w="med" len="med"/>
          </a:ln>
        </p:spPr>
      </p:cxnSp>
      <p:cxnSp>
        <p:nvCxnSpPr>
          <p:cNvPr id="22" name="AutoShape 21"/>
          <p:cNvCxnSpPr>
            <a:cxnSpLocks noChangeShapeType="1"/>
            <a:stCxn id="20" idx="0"/>
            <a:endCxn id="18" idx="2"/>
          </p:cNvCxnSpPr>
          <p:nvPr/>
        </p:nvCxnSpPr>
        <p:spPr bwMode="auto">
          <a:xfrm rot="5400000" flipH="1">
            <a:off x="6588919" y="4941094"/>
            <a:ext cx="430212" cy="717550"/>
          </a:xfrm>
          <a:prstGeom prst="bentConnector3">
            <a:avLst>
              <a:gd name="adj1" fmla="val 50185"/>
            </a:avLst>
          </a:prstGeom>
          <a:noFill/>
          <a:ln w="9525">
            <a:solidFill>
              <a:schemeClr val="tx1"/>
            </a:solidFill>
            <a:miter lim="800000"/>
            <a:headEnd/>
            <a:tailEnd type="triangle" w="med" len="med"/>
          </a:ln>
        </p:spPr>
      </p:cxnSp>
      <p:sp>
        <p:nvSpPr>
          <p:cNvPr id="23" name="AutoShape 22"/>
          <p:cNvSpPr>
            <a:spLocks noChangeArrowheads="1"/>
          </p:cNvSpPr>
          <p:nvPr/>
        </p:nvSpPr>
        <p:spPr bwMode="auto">
          <a:xfrm>
            <a:off x="6227763" y="5084763"/>
            <a:ext cx="431800" cy="141287"/>
          </a:xfrm>
          <a:prstGeom prst="triangle">
            <a:avLst>
              <a:gd name="adj" fmla="val 50000"/>
            </a:avLst>
          </a:prstGeom>
          <a:solidFill>
            <a:schemeClr val="bg1"/>
          </a:solidFill>
          <a:ln w="9525">
            <a:solidFill>
              <a:schemeClr val="tx1"/>
            </a:solidFill>
            <a:miter lim="800000"/>
            <a:headEnd/>
            <a:tailEnd/>
          </a:ln>
        </p:spPr>
        <p:txBody>
          <a:bodyPr wrap="none" anchor="ctr"/>
          <a:lstStyle/>
          <a:p>
            <a:endParaRPr lang="ja-JP" altLang="en-US"/>
          </a:p>
        </p:txBody>
      </p:sp>
      <p:sp>
        <p:nvSpPr>
          <p:cNvPr id="24" name="AutoShape 23"/>
          <p:cNvSpPr>
            <a:spLocks noChangeArrowheads="1"/>
          </p:cNvSpPr>
          <p:nvPr/>
        </p:nvSpPr>
        <p:spPr bwMode="auto">
          <a:xfrm>
            <a:off x="4427538" y="4652963"/>
            <a:ext cx="576262" cy="647700"/>
          </a:xfrm>
          <a:prstGeom prst="rightArrow">
            <a:avLst>
              <a:gd name="adj1" fmla="val 32352"/>
              <a:gd name="adj2" fmla="val 52616"/>
            </a:avLst>
          </a:prstGeom>
          <a:solidFill>
            <a:srgbClr val="CCFFFF"/>
          </a:solidFill>
          <a:ln w="9525">
            <a:solidFill>
              <a:schemeClr val="tx1"/>
            </a:solidFill>
            <a:miter lim="800000"/>
            <a:headEnd/>
            <a:tailEnd/>
          </a:ln>
        </p:spPr>
        <p:txBody>
          <a:bodyPr wrap="none" anchor="ctr"/>
          <a:lstStyle/>
          <a:p>
            <a:endParaRPr lang="ja-JP" altLang="en-US"/>
          </a:p>
        </p:txBody>
      </p:sp>
      <p:sp>
        <p:nvSpPr>
          <p:cNvPr id="25" name="角丸四角形 24"/>
          <p:cNvSpPr/>
          <p:nvPr/>
        </p:nvSpPr>
        <p:spPr>
          <a:xfrm>
            <a:off x="458533" y="3010379"/>
            <a:ext cx="8514272" cy="14266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ysClr val="windowText" lastClr="000000"/>
                </a:solidFill>
              </a:rPr>
              <a:t>類似メソッドに差分がある場合，</a:t>
            </a:r>
            <a:endParaRPr kumimoji="1" lang="en-US" altLang="ja-JP" sz="3200" dirty="0" smtClean="0">
              <a:solidFill>
                <a:sysClr val="windowText" lastClr="000000"/>
              </a:solidFill>
            </a:endParaRPr>
          </a:p>
          <a:p>
            <a:pPr algn="ctr"/>
            <a:r>
              <a:rPr lang="ja-JP" altLang="en-US" sz="3200" dirty="0" smtClean="0">
                <a:solidFill>
                  <a:sysClr val="windowText" lastClr="000000"/>
                </a:solidFill>
              </a:rPr>
              <a:t>引き上げる</a:t>
            </a:r>
            <a:r>
              <a:rPr lang="ja-JP" altLang="en-US" sz="3200" dirty="0">
                <a:solidFill>
                  <a:sysClr val="windowText" lastClr="000000"/>
                </a:solidFill>
              </a:rPr>
              <a:t>こと</a:t>
            </a:r>
            <a:r>
              <a:rPr lang="ja-JP" altLang="en-US" sz="3200" dirty="0" smtClean="0">
                <a:solidFill>
                  <a:sysClr val="windowText" lastClr="000000"/>
                </a:solidFill>
              </a:rPr>
              <a:t>が困難</a:t>
            </a:r>
            <a:endParaRPr kumimoji="1" lang="ja-JP" altLang="en-US" sz="3200" dirty="0">
              <a:solidFill>
                <a:sysClr val="windowText" lastClr="000000"/>
              </a:solidFill>
            </a:endParaRPr>
          </a:p>
        </p:txBody>
      </p:sp>
    </p:spTree>
    <p:extLst>
      <p:ext uri="{BB962C8B-B14F-4D97-AF65-F5344CB8AC3E}">
        <p14:creationId xmlns:p14="http://schemas.microsoft.com/office/powerpoint/2010/main" val="143085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提案手法</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メトリクスを用いて，</a:t>
            </a:r>
            <a:r>
              <a:rPr lang="en-US" altLang="ja-JP" dirty="0"/>
              <a:t>Template Method</a:t>
            </a:r>
            <a:r>
              <a:rPr lang="ja-JP" altLang="en-US" dirty="0"/>
              <a:t>の形成</a:t>
            </a:r>
            <a:r>
              <a:rPr lang="ja-JP" altLang="en-US" dirty="0" smtClean="0"/>
              <a:t>の抽出コード片の候補を順位付けする．</a:t>
            </a:r>
            <a:endParaRPr lang="en-US" altLang="ja-JP" dirty="0" smtClean="0"/>
          </a:p>
          <a:p>
            <a:pPr lvl="1"/>
            <a:r>
              <a:rPr lang="ja-JP" altLang="en-US" dirty="0" smtClean="0"/>
              <a:t>メトリクスとして凝集度を使用する．</a:t>
            </a:r>
            <a:endParaRPr lang="en-US" altLang="ja-JP" dirty="0" smtClean="0"/>
          </a:p>
          <a:p>
            <a:pPr lvl="2"/>
            <a:r>
              <a:rPr lang="ja-JP" altLang="en-US" dirty="0" smtClean="0"/>
              <a:t>凝集度が高いほど</a:t>
            </a:r>
            <a:r>
              <a:rPr lang="en-US" altLang="ja-JP" dirty="0" smtClean="0"/>
              <a:t>1</a:t>
            </a:r>
            <a:r>
              <a:rPr lang="ja-JP" altLang="en-US" dirty="0" smtClean="0"/>
              <a:t>メソッド</a:t>
            </a:r>
            <a:r>
              <a:rPr lang="en-US" altLang="ja-JP" dirty="0" smtClean="0"/>
              <a:t>1</a:t>
            </a:r>
            <a:r>
              <a:rPr lang="ja-JP" altLang="en-US" dirty="0" smtClean="0"/>
              <a:t>機能を実現</a:t>
            </a:r>
            <a:endParaRPr lang="en-US" altLang="ja-JP" dirty="0" smtClean="0"/>
          </a:p>
          <a:p>
            <a:pPr lvl="1"/>
            <a:r>
              <a:rPr lang="ja-JP" altLang="en-US" dirty="0" smtClean="0"/>
              <a:t>コード片に対する凝集度を測定するために，三宅らが提案したメトリクス</a:t>
            </a:r>
            <a:r>
              <a:rPr lang="en-US" altLang="ja-JP" dirty="0" smtClean="0"/>
              <a:t>COB</a:t>
            </a:r>
            <a:r>
              <a:rPr lang="ja-JP" altLang="en-US" dirty="0" smtClean="0"/>
              <a:t>を用いる</a:t>
            </a:r>
            <a:r>
              <a:rPr lang="en-US" altLang="ja-JP" dirty="0" smtClean="0"/>
              <a:t>[4]</a:t>
            </a:r>
            <a:r>
              <a:rPr lang="ja-JP" altLang="en-US" dirty="0" err="1" smtClean="0"/>
              <a:t>．</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19</a:t>
            </a:fld>
            <a:endParaRPr lang="ja-JP" altLang="en-US"/>
          </a:p>
        </p:txBody>
      </p:sp>
      <p:sp>
        <p:nvSpPr>
          <p:cNvPr id="5" name="テキスト ボックス 4"/>
          <p:cNvSpPr txBox="1"/>
          <p:nvPr/>
        </p:nvSpPr>
        <p:spPr>
          <a:xfrm>
            <a:off x="1044360" y="5662393"/>
            <a:ext cx="7704353" cy="646331"/>
          </a:xfrm>
          <a:prstGeom prst="rect">
            <a:avLst/>
          </a:prstGeom>
          <a:noFill/>
        </p:spPr>
        <p:txBody>
          <a:bodyPr wrap="none" rtlCol="0">
            <a:spAutoFit/>
          </a:bodyPr>
          <a:lstStyle/>
          <a:p>
            <a:r>
              <a:rPr kumimoji="1" lang="en-US" altLang="ja-JP" smtClean="0">
                <a:solidFill>
                  <a:schemeClr val="tx1">
                    <a:lumMod val="65000"/>
                    <a:lumOff val="35000"/>
                  </a:schemeClr>
                </a:solidFill>
              </a:rPr>
              <a:t>[4]</a:t>
            </a:r>
            <a:r>
              <a:rPr lang="ja-JP" altLang="en-US" dirty="0" smtClean="0">
                <a:solidFill>
                  <a:schemeClr val="tx1">
                    <a:lumMod val="65000"/>
                    <a:lumOff val="35000"/>
                  </a:schemeClr>
                </a:solidFill>
              </a:rPr>
              <a:t>三宅ら</a:t>
            </a:r>
            <a:r>
              <a:rPr kumimoji="1" lang="ja-JP" altLang="en-US" dirty="0" smtClean="0">
                <a:solidFill>
                  <a:schemeClr val="tx1">
                    <a:lumMod val="65000"/>
                    <a:lumOff val="35000"/>
                  </a:schemeClr>
                </a:solidFill>
              </a:rPr>
              <a:t>，</a:t>
            </a:r>
            <a:r>
              <a:rPr kumimoji="1" lang="en-US" altLang="ja-JP" dirty="0" smtClean="0">
                <a:solidFill>
                  <a:schemeClr val="tx1">
                    <a:lumMod val="65000"/>
                    <a:lumOff val="35000"/>
                  </a:schemeClr>
                </a:solidFill>
              </a:rPr>
              <a:t>”</a:t>
            </a:r>
            <a:r>
              <a:rPr kumimoji="1" lang="ja-JP" altLang="en-US" dirty="0" smtClean="0">
                <a:solidFill>
                  <a:schemeClr val="tx1">
                    <a:lumMod val="65000"/>
                    <a:lumOff val="35000"/>
                  </a:schemeClr>
                </a:solidFill>
              </a:rPr>
              <a:t>メソッド抽出の必要性を評価するソフトウェアメトリックスの提案</a:t>
            </a:r>
            <a:r>
              <a:rPr kumimoji="1" lang="en-US" altLang="ja-JP" dirty="0" smtClean="0">
                <a:solidFill>
                  <a:schemeClr val="tx1">
                    <a:lumMod val="65000"/>
                    <a:lumOff val="35000"/>
                  </a:schemeClr>
                </a:solidFill>
              </a:rPr>
              <a:t>”</a:t>
            </a:r>
            <a:r>
              <a:rPr kumimoji="1" lang="ja-JP" altLang="en-US" dirty="0" err="1" smtClean="0">
                <a:solidFill>
                  <a:schemeClr val="tx1">
                    <a:lumMod val="65000"/>
                    <a:lumOff val="35000"/>
                  </a:schemeClr>
                </a:solidFill>
              </a:rPr>
              <a:t>，</a:t>
            </a:r>
            <a:endParaRPr kumimoji="1" lang="en-US" altLang="ja-JP" dirty="0" smtClean="0">
              <a:solidFill>
                <a:schemeClr val="tx1">
                  <a:lumMod val="65000"/>
                  <a:lumOff val="35000"/>
                </a:schemeClr>
              </a:solidFill>
            </a:endParaRPr>
          </a:p>
          <a:p>
            <a:r>
              <a:rPr lang="en-US" altLang="ja-JP" dirty="0" smtClean="0">
                <a:solidFill>
                  <a:schemeClr val="tx1">
                    <a:lumMod val="65000"/>
                    <a:lumOff val="35000"/>
                  </a:schemeClr>
                </a:solidFill>
              </a:rPr>
              <a:t>	</a:t>
            </a:r>
            <a:r>
              <a:rPr lang="ja-JP" altLang="en-US" dirty="0" smtClean="0">
                <a:solidFill>
                  <a:schemeClr val="tx1">
                    <a:lumMod val="65000"/>
                    <a:lumOff val="35000"/>
                  </a:schemeClr>
                </a:solidFill>
              </a:rPr>
              <a:t>電子情報通信学会論文誌，</a:t>
            </a:r>
            <a:r>
              <a:rPr lang="en-US" altLang="ja-JP" dirty="0" smtClean="0">
                <a:solidFill>
                  <a:schemeClr val="tx1">
                    <a:lumMod val="65000"/>
                    <a:lumOff val="35000"/>
                  </a:schemeClr>
                </a:solidFill>
              </a:rPr>
              <a:t>2009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凝集度</a:t>
            </a:r>
            <a:endParaRPr kumimoji="1" lang="ja-JP" altLang="en-US" dirty="0"/>
          </a:p>
        </p:txBody>
      </p:sp>
      <p:sp>
        <p:nvSpPr>
          <p:cNvPr id="3" name="コンテンツ プレースホルダー 2"/>
          <p:cNvSpPr>
            <a:spLocks noGrp="1"/>
          </p:cNvSpPr>
          <p:nvPr>
            <p:ph idx="1"/>
          </p:nvPr>
        </p:nvSpPr>
        <p:spPr/>
        <p:txBody>
          <a:bodyPr/>
          <a:lstStyle/>
          <a:p>
            <a:r>
              <a:rPr lang="ja-JP" altLang="en-US" sz="2800" kern="1200" dirty="0" smtClean="0"/>
              <a:t>メソッド内</a:t>
            </a:r>
            <a:r>
              <a:rPr lang="ja-JP" altLang="en-US" sz="2800" kern="1200" dirty="0"/>
              <a:t>の構成要素</a:t>
            </a:r>
            <a:r>
              <a:rPr lang="ja-JP" altLang="en-US" sz="2800" kern="1200" dirty="0" smtClean="0"/>
              <a:t>が</a:t>
            </a:r>
            <a:r>
              <a:rPr lang="en-US" altLang="ja-JP" sz="2800" kern="1200" dirty="0" smtClean="0"/>
              <a:t>1</a:t>
            </a:r>
            <a:r>
              <a:rPr lang="ja-JP" altLang="en-US" sz="2800" kern="1200" dirty="0" err="1" smtClean="0"/>
              <a:t>つの</a:t>
            </a:r>
            <a:r>
              <a:rPr lang="ja-JP" altLang="en-US" sz="2800" kern="1200" dirty="0"/>
              <a:t>機能を実現するため協調している度合を表す</a:t>
            </a:r>
            <a:r>
              <a:rPr lang="ja-JP" altLang="en-US" sz="2800" kern="1200" dirty="0" smtClean="0"/>
              <a:t>．</a:t>
            </a:r>
            <a:endParaRPr lang="en-US" altLang="ja-JP" sz="2800" kern="1200" dirty="0" smtClean="0"/>
          </a:p>
          <a:p>
            <a:pPr lvl="1"/>
            <a:r>
              <a:rPr lang="ja-JP" altLang="en-US" sz="2400" kern="1200" dirty="0" smtClean="0"/>
              <a:t>一般</a:t>
            </a:r>
            <a:r>
              <a:rPr lang="ja-JP" altLang="en-US" sz="2400" kern="1200" dirty="0"/>
              <a:t>に</a:t>
            </a:r>
            <a:r>
              <a:rPr lang="ja-JP" altLang="en-US" sz="2400" kern="1200" dirty="0" smtClean="0"/>
              <a:t>メソッドの品質評価に使われる．</a:t>
            </a:r>
            <a:endParaRPr lang="ja-JP" altLang="en-US" sz="2400" dirty="0"/>
          </a:p>
          <a:p>
            <a:r>
              <a:rPr lang="ja-JP" altLang="en-US" sz="2800" dirty="0"/>
              <a:t>凝集度の</a:t>
            </a:r>
            <a:r>
              <a:rPr lang="ja-JP" altLang="en-US" sz="2800" dirty="0" smtClean="0"/>
              <a:t>高いメソッドの特徴</a:t>
            </a:r>
            <a:endParaRPr lang="en-US" altLang="ja-JP" sz="2800" dirty="0" smtClean="0"/>
          </a:p>
          <a:p>
            <a:pPr lvl="1"/>
            <a:r>
              <a:rPr lang="ja-JP" altLang="en-US" sz="2400" dirty="0" smtClean="0"/>
              <a:t>保守性</a:t>
            </a:r>
            <a:endParaRPr lang="en-US" altLang="ja-JP" sz="2400" dirty="0" smtClean="0"/>
          </a:p>
          <a:p>
            <a:pPr lvl="1"/>
            <a:r>
              <a:rPr lang="ja-JP" altLang="en-US" sz="2400" dirty="0" smtClean="0"/>
              <a:t>再利用性</a:t>
            </a:r>
            <a:endParaRPr lang="en-US" altLang="ja-JP" sz="2400" dirty="0" smtClean="0"/>
          </a:p>
          <a:p>
            <a:pPr lvl="1"/>
            <a:r>
              <a:rPr kumimoji="1" lang="ja-JP" altLang="en-US" sz="2400" dirty="0" smtClean="0"/>
              <a:t>可読性</a:t>
            </a:r>
            <a:endParaRPr kumimoji="1" lang="en-US" altLang="ja-JP" sz="2400" dirty="0" smtClean="0"/>
          </a:p>
          <a:p>
            <a:r>
              <a:rPr lang="ja-JP" altLang="en-US" sz="2800" dirty="0" smtClean="0"/>
              <a:t>メトリクス</a:t>
            </a:r>
            <a:r>
              <a:rPr lang="en-US" altLang="ja-JP" sz="2800" dirty="0" smtClean="0"/>
              <a:t>COB(Cohesion Of Blocks)</a:t>
            </a:r>
          </a:p>
          <a:p>
            <a:pPr lvl="1"/>
            <a:r>
              <a:rPr lang="ja-JP" altLang="en-US" sz="2400" dirty="0" smtClean="0"/>
              <a:t>変数のブロック間での共用度合を表す．</a:t>
            </a:r>
            <a:endParaRPr lang="en-US" altLang="ja-JP" sz="2400" dirty="0" smtClean="0"/>
          </a:p>
          <a:p>
            <a:pPr lvl="2"/>
            <a:r>
              <a:rPr lang="ja-JP" altLang="en-US" sz="2000" dirty="0" smtClean="0"/>
              <a:t>ブロック間の凝集度</a:t>
            </a:r>
            <a:endParaRPr lang="en-US" altLang="ja-JP" sz="2000" dirty="0" smtClean="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20</a:t>
            </a:fld>
            <a:endParaRPr lang="ja-JP" altLang="en-US"/>
          </a:p>
        </p:txBody>
      </p:sp>
    </p:spTree>
    <p:extLst>
      <p:ext uri="{BB962C8B-B14F-4D97-AF65-F5344CB8AC3E}">
        <p14:creationId xmlns:p14="http://schemas.microsoft.com/office/powerpoint/2010/main" val="2887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8371"/>
            <a:ext cx="9144000" cy="1143000"/>
          </a:xfrm>
        </p:spPr>
        <p:txBody>
          <a:bodyPr/>
          <a:lstStyle/>
          <a:p>
            <a:r>
              <a:rPr lang="ja-JP" altLang="en-US" dirty="0" smtClean="0"/>
              <a:t>メトリクス</a:t>
            </a:r>
            <a:r>
              <a:rPr lang="en-US" altLang="ja-JP" dirty="0" smtClean="0"/>
              <a:t>COB(Cohesion Of Blocks)</a:t>
            </a:r>
            <a:endParaRPr lang="ja-JP" altLang="en-US" dirty="0"/>
          </a:p>
        </p:txBody>
      </p:sp>
      <mc:AlternateContent xmlns:mc="http://schemas.openxmlformats.org/markup-compatibility/2006" xmlns:a14="http://schemas.microsoft.com/office/drawing/2010/main">
        <mc:Choice Requires="a14">
          <p:sp>
            <p:nvSpPr>
              <p:cNvPr id="3" name="コンテンツ プレースホルダ 2"/>
              <p:cNvSpPr>
                <a:spLocks noGrp="1"/>
              </p:cNvSpPr>
              <p:nvPr>
                <p:ph idx="1"/>
              </p:nvPr>
            </p:nvSpPr>
            <p:spPr>
              <a:xfrm>
                <a:off x="457200" y="1824907"/>
                <a:ext cx="8229600" cy="4785491"/>
              </a:xfrm>
            </p:spPr>
            <p:txBody>
              <a:bodyPr>
                <a:normAutofit/>
              </a:bodyPr>
              <a:lstStyle/>
              <a:p>
                <a:r>
                  <a:rPr lang="ja-JP" altLang="en-US" dirty="0" smtClean="0"/>
                  <a:t>変数のブロック間での共用度合を表す</a:t>
                </a:r>
                <a:r>
                  <a:rPr lang="en-US" altLang="ja-JP" dirty="0" smtClean="0"/>
                  <a:t>	</a:t>
                </a:r>
              </a:p>
              <a:p>
                <a:pPr>
                  <a:buNone/>
                </a:pPr>
                <a:r>
                  <a:rPr lang="en-US" altLang="ja-JP" b="0" dirty="0" smtClean="0">
                    <a:solidFill>
                      <a:schemeClr val="tx1"/>
                    </a:solidFill>
                  </a:rPr>
                  <a:t>		</a:t>
                </a:r>
                <a14:m>
                  <m:oMath xmlns:m="http://schemas.openxmlformats.org/officeDocument/2006/math">
                    <m:r>
                      <a:rPr lang="en-US" altLang="ja-JP" sz="4000" b="0" i="1" smtClean="0">
                        <a:solidFill>
                          <a:schemeClr val="tx1"/>
                        </a:solidFill>
                        <a:latin typeface="Cambria Math"/>
                      </a:rPr>
                      <m:t>𝐶𝑂𝐵</m:t>
                    </m:r>
                    <m:r>
                      <a:rPr lang="en-US" altLang="ja-JP" sz="4000" b="0" i="1" smtClean="0">
                        <a:solidFill>
                          <a:schemeClr val="tx1"/>
                        </a:solidFill>
                        <a:latin typeface="Cambria Math"/>
                      </a:rPr>
                      <m:t>= </m:t>
                    </m:r>
                    <m:f>
                      <m:fPr>
                        <m:ctrlPr>
                          <a:rPr lang="en-US" altLang="ja-JP" sz="4000" b="0" i="1" smtClean="0">
                            <a:solidFill>
                              <a:schemeClr val="tx1"/>
                            </a:solidFill>
                            <a:latin typeface="Cambria Math"/>
                          </a:rPr>
                        </m:ctrlPr>
                      </m:fPr>
                      <m:num>
                        <m:r>
                          <a:rPr lang="en-US" altLang="ja-JP" sz="4000" b="0" i="1" smtClean="0">
                            <a:solidFill>
                              <a:schemeClr val="tx1"/>
                            </a:solidFill>
                            <a:latin typeface="Cambria Math"/>
                          </a:rPr>
                          <m:t>1</m:t>
                        </m:r>
                      </m:num>
                      <m:den>
                        <m:r>
                          <a:rPr lang="en-US" altLang="ja-JP" sz="4000" b="0" i="1" smtClean="0">
                            <a:solidFill>
                              <a:schemeClr val="tx1"/>
                            </a:solidFill>
                            <a:latin typeface="Cambria Math"/>
                          </a:rPr>
                          <m:t>𝑏</m:t>
                        </m:r>
                      </m:den>
                    </m:f>
                    <m:f>
                      <m:fPr>
                        <m:ctrlPr>
                          <a:rPr lang="en-US" altLang="ja-JP" sz="4000" b="0" i="1" smtClean="0">
                            <a:solidFill>
                              <a:schemeClr val="tx1"/>
                            </a:solidFill>
                            <a:latin typeface="Cambria Math"/>
                          </a:rPr>
                        </m:ctrlPr>
                      </m:fPr>
                      <m:num>
                        <m:r>
                          <a:rPr lang="en-US" altLang="ja-JP" sz="4000" b="0" i="1" smtClean="0">
                            <a:solidFill>
                              <a:schemeClr val="tx1"/>
                            </a:solidFill>
                            <a:latin typeface="Cambria Math"/>
                          </a:rPr>
                          <m:t>1</m:t>
                        </m:r>
                      </m:num>
                      <m:den>
                        <m:r>
                          <a:rPr lang="en-US" altLang="ja-JP" sz="4000" b="0" i="1" smtClean="0">
                            <a:solidFill>
                              <a:schemeClr val="tx1"/>
                            </a:solidFill>
                            <a:latin typeface="Cambria Math"/>
                          </a:rPr>
                          <m:t>𝑣</m:t>
                        </m:r>
                      </m:den>
                    </m:f>
                    <m:nary>
                      <m:naryPr>
                        <m:chr m:val="∑"/>
                        <m:ctrlPr>
                          <a:rPr lang="en-US" altLang="ja-JP" sz="4000" b="0" i="1" smtClean="0">
                            <a:solidFill>
                              <a:schemeClr val="tx1"/>
                            </a:solidFill>
                            <a:latin typeface="Cambria Math"/>
                          </a:rPr>
                        </m:ctrlPr>
                      </m:naryPr>
                      <m:sub>
                        <m:r>
                          <m:rPr>
                            <m:brk m:alnAt="23"/>
                          </m:rPr>
                          <a:rPr lang="en-US" altLang="ja-JP" sz="4000" b="0" i="1" smtClean="0">
                            <a:solidFill>
                              <a:schemeClr val="tx1"/>
                            </a:solidFill>
                            <a:latin typeface="Cambria Math"/>
                          </a:rPr>
                          <m:t>𝑗</m:t>
                        </m:r>
                      </m:sub>
                      <m:sup>
                        <m:r>
                          <a:rPr lang="en-US" altLang="ja-JP" sz="4000" b="0" i="1" smtClean="0">
                            <a:solidFill>
                              <a:schemeClr val="tx1"/>
                            </a:solidFill>
                            <a:latin typeface="Cambria Math"/>
                          </a:rPr>
                          <m:t>𝑣</m:t>
                        </m:r>
                      </m:sup>
                      <m:e>
                        <m:r>
                          <a:rPr lang="ja-JP" altLang="en-US" sz="4000" b="0" i="1" smtClean="0">
                            <a:solidFill>
                              <a:schemeClr val="tx1"/>
                            </a:solidFill>
                            <a:latin typeface="Cambria Math"/>
                          </a:rPr>
                          <m:t>𝜇</m:t>
                        </m:r>
                        <m:r>
                          <a:rPr lang="en-US" altLang="ja-JP" sz="4000" b="0" i="1" smtClean="0">
                            <a:solidFill>
                              <a:schemeClr val="tx1"/>
                            </a:solidFill>
                            <a:latin typeface="Cambria Math"/>
                          </a:rPr>
                          <m:t>(</m:t>
                        </m:r>
                        <m:sSub>
                          <m:sSubPr>
                            <m:ctrlPr>
                              <a:rPr lang="en-US" altLang="ja-JP" sz="4000" b="0" i="1" smtClean="0">
                                <a:solidFill>
                                  <a:schemeClr val="tx1"/>
                                </a:solidFill>
                                <a:latin typeface="Cambria Math"/>
                              </a:rPr>
                            </m:ctrlPr>
                          </m:sSubPr>
                          <m:e>
                            <m:r>
                              <a:rPr lang="en-US" altLang="ja-JP" sz="4000" b="0" i="1" smtClean="0">
                                <a:solidFill>
                                  <a:schemeClr val="tx1"/>
                                </a:solidFill>
                                <a:latin typeface="Cambria Math"/>
                              </a:rPr>
                              <m:t>𝑉</m:t>
                            </m:r>
                          </m:e>
                          <m:sub>
                            <m:r>
                              <a:rPr lang="en-US" altLang="ja-JP" sz="4000" b="0" i="1" smtClean="0">
                                <a:solidFill>
                                  <a:schemeClr val="tx1"/>
                                </a:solidFill>
                                <a:latin typeface="Cambria Math"/>
                              </a:rPr>
                              <m:t>𝑗</m:t>
                            </m:r>
                          </m:sub>
                        </m:sSub>
                        <m:r>
                          <a:rPr lang="en-US" altLang="ja-JP" sz="4000" b="0" i="1" smtClean="0">
                            <a:solidFill>
                              <a:schemeClr val="tx1"/>
                            </a:solidFill>
                            <a:latin typeface="Cambria Math"/>
                          </a:rPr>
                          <m:t>)</m:t>
                        </m:r>
                      </m:e>
                    </m:nary>
                  </m:oMath>
                </a14:m>
                <a:r>
                  <a:rPr lang="en-US" altLang="ja-JP" dirty="0" smtClean="0"/>
                  <a:t>  </a:t>
                </a:r>
                <a14:m>
                  <m:oMath xmlns:m="http://schemas.openxmlformats.org/officeDocument/2006/math">
                    <m:r>
                      <a:rPr lang="en-US" altLang="ja-JP" sz="2400">
                        <a:latin typeface="Cambria Math"/>
                      </a:rPr>
                      <m:t> </m:t>
                    </m:r>
                    <m:r>
                      <a:rPr lang="en-US" altLang="ja-JP" sz="2400" b="0" i="0" smtClean="0">
                        <a:latin typeface="Cambria Math"/>
                      </a:rPr>
                      <m:t>      </m:t>
                    </m:r>
                    <m:r>
                      <a:rPr lang="en-US" altLang="ja-JP" sz="2400">
                        <a:latin typeface="Cambria Math"/>
                      </a:rPr>
                      <m:t>(0</m:t>
                    </m:r>
                    <m:r>
                      <a:rPr lang="en-US" altLang="ja-JP" sz="2400" i="1">
                        <a:latin typeface="Cambria Math"/>
                        <a:ea typeface="Cambria Math"/>
                      </a:rPr>
                      <m:t>≤</m:t>
                    </m:r>
                    <m:r>
                      <a:rPr lang="en-US" altLang="ja-JP" sz="2400" i="1">
                        <a:latin typeface="Cambria Math"/>
                        <a:ea typeface="Cambria Math"/>
                      </a:rPr>
                      <m:t>𝐶𝑂𝐵</m:t>
                    </m:r>
                    <m:r>
                      <a:rPr lang="en-US" altLang="ja-JP" sz="2400" i="1">
                        <a:latin typeface="Cambria Math"/>
                        <a:ea typeface="Cambria Math"/>
                      </a:rPr>
                      <m:t>≤1)</m:t>
                    </m:r>
                  </m:oMath>
                </a14:m>
                <a:endParaRPr lang="en-US" altLang="ja-JP" sz="2400" dirty="0" smtClean="0"/>
              </a:p>
              <a:p>
                <a:pPr lvl="1"/>
                <a14:m>
                  <m:oMath xmlns:m="http://schemas.openxmlformats.org/officeDocument/2006/math">
                    <m:r>
                      <a:rPr lang="en-US" altLang="ja-JP" b="0" i="1" smtClean="0">
                        <a:latin typeface="Cambria Math"/>
                      </a:rPr>
                      <m:t>𝑏</m:t>
                    </m:r>
                  </m:oMath>
                </a14:m>
                <a:r>
                  <a:rPr lang="en-US" altLang="ja-JP" dirty="0" smtClean="0"/>
                  <a:t> : </a:t>
                </a:r>
                <a:r>
                  <a:rPr lang="ja-JP" altLang="en-US" dirty="0" smtClean="0"/>
                  <a:t>メソッド内の</a:t>
                </a:r>
                <a:r>
                  <a:rPr lang="ja-JP" altLang="en-US" dirty="0"/>
                  <a:t>コードブロックの</a:t>
                </a:r>
                <a:r>
                  <a:rPr lang="ja-JP" altLang="en-US" dirty="0" smtClean="0"/>
                  <a:t>数</a:t>
                </a:r>
                <a:endParaRPr lang="en-US" altLang="ja-JP" dirty="0" smtClean="0"/>
              </a:p>
              <a:p>
                <a:pPr lvl="1"/>
                <a14:m>
                  <m:oMath xmlns:m="http://schemas.openxmlformats.org/officeDocument/2006/math">
                    <m:r>
                      <a:rPr lang="en-US" altLang="ja-JP" b="0" i="1" smtClean="0">
                        <a:latin typeface="Cambria Math"/>
                      </a:rPr>
                      <m:t>𝑣</m:t>
                    </m:r>
                  </m:oMath>
                </a14:m>
                <a:r>
                  <a:rPr lang="en-US" altLang="ja-JP" dirty="0" smtClean="0"/>
                  <a:t> : </a:t>
                </a:r>
                <a:r>
                  <a:rPr lang="ja-JP" altLang="en-US" dirty="0" smtClean="0"/>
                  <a:t>メソッド内</a:t>
                </a:r>
                <a:r>
                  <a:rPr lang="ja-JP" altLang="en-US" dirty="0" err="1" smtClean="0"/>
                  <a:t>で</a:t>
                </a:r>
                <a:r>
                  <a:rPr lang="ja-JP" altLang="en-US" dirty="0"/>
                  <a:t>使用されている変数の</a:t>
                </a:r>
                <a:r>
                  <a:rPr lang="ja-JP" altLang="en-US" dirty="0" smtClean="0"/>
                  <a:t>数</a:t>
                </a:r>
                <a:endParaRPr lang="en-US" altLang="ja-JP" dirty="0" smtClean="0"/>
              </a:p>
              <a:p>
                <a:pPr lvl="1"/>
                <a14:m>
                  <m:oMath xmlns:m="http://schemas.openxmlformats.org/officeDocument/2006/math">
                    <m:sSub>
                      <m:sSubPr>
                        <m:ctrlPr>
                          <a:rPr lang="en-US" altLang="ja-JP" b="0" i="1" smtClean="0">
                            <a:latin typeface="Cambria Math"/>
                          </a:rPr>
                        </m:ctrlPr>
                      </m:sSubPr>
                      <m:e>
                        <m:r>
                          <a:rPr lang="en-US" altLang="ja-JP" b="0" i="1" smtClean="0">
                            <a:latin typeface="Cambria Math"/>
                          </a:rPr>
                          <m:t>𝑉</m:t>
                        </m:r>
                      </m:e>
                      <m:sub>
                        <m:r>
                          <a:rPr lang="en-US" altLang="ja-JP" b="0" i="1" smtClean="0">
                            <a:latin typeface="Cambria Math"/>
                          </a:rPr>
                          <m:t>𝑗</m:t>
                        </m:r>
                      </m:sub>
                    </m:sSub>
                  </m:oMath>
                </a14:m>
                <a:r>
                  <a:rPr lang="en-US" altLang="ja-JP" dirty="0" smtClean="0"/>
                  <a:t> : </a:t>
                </a:r>
                <a:r>
                  <a:rPr lang="ja-JP" altLang="en-US" dirty="0" smtClean="0"/>
                  <a:t>メソッ </a:t>
                </a:r>
                <a:r>
                  <a:rPr lang="ja-JP" altLang="en-US" dirty="0"/>
                  <a:t>ド内で使用されている </a:t>
                </a:r>
                <a:r>
                  <a:rPr lang="en-US" altLang="ja-JP" dirty="0" err="1"/>
                  <a:t>j</a:t>
                </a:r>
                <a:r>
                  <a:rPr lang="en-US" altLang="ja-JP" dirty="0"/>
                  <a:t> </a:t>
                </a:r>
                <a:r>
                  <a:rPr lang="ja-JP" altLang="en-US" dirty="0"/>
                  <a:t>番目の</a:t>
                </a:r>
                <a:r>
                  <a:rPr lang="ja-JP" altLang="en-US" dirty="0" smtClean="0"/>
                  <a:t>変数</a:t>
                </a:r>
                <a:endParaRPr lang="en-US" altLang="ja-JP" dirty="0" smtClean="0"/>
              </a:p>
              <a:p>
                <a:pPr lvl="1"/>
                <a14:m>
                  <m:oMath xmlns:m="http://schemas.openxmlformats.org/officeDocument/2006/math">
                    <m:r>
                      <a:rPr lang="ja-JP" altLang="en-US" i="1" smtClean="0">
                        <a:latin typeface="Cambria Math"/>
                      </a:rPr>
                      <m:t>𝜇</m:t>
                    </m:r>
                    <m:r>
                      <a:rPr lang="en-US" altLang="ja-JP" b="0" i="1" smtClean="0">
                        <a:latin typeface="Cambria Math"/>
                      </a:rPr>
                      <m:t>(</m:t>
                    </m:r>
                    <m:sSub>
                      <m:sSubPr>
                        <m:ctrlPr>
                          <a:rPr lang="en-US" altLang="ja-JP" b="0" i="1" smtClean="0">
                            <a:latin typeface="Cambria Math"/>
                          </a:rPr>
                        </m:ctrlPr>
                      </m:sSubPr>
                      <m:e>
                        <m:r>
                          <a:rPr lang="en-US" altLang="ja-JP" b="0" i="1" smtClean="0">
                            <a:latin typeface="Cambria Math"/>
                          </a:rPr>
                          <m:t>𝑉</m:t>
                        </m:r>
                      </m:e>
                      <m:sub>
                        <m:r>
                          <a:rPr lang="en-US" altLang="ja-JP" b="0" i="1" smtClean="0">
                            <a:latin typeface="Cambria Math"/>
                          </a:rPr>
                          <m:t>𝑗</m:t>
                        </m:r>
                      </m:sub>
                    </m:sSub>
                    <m:r>
                      <a:rPr lang="en-US" altLang="ja-JP" b="0" i="1" smtClean="0">
                        <a:latin typeface="Cambria Math"/>
                      </a:rPr>
                      <m:t>)</m:t>
                    </m:r>
                  </m:oMath>
                </a14:m>
                <a:r>
                  <a:rPr lang="en-US" altLang="ja-JP" dirty="0" smtClean="0"/>
                  <a:t> : </a:t>
                </a:r>
                <a:r>
                  <a:rPr lang="ja-JP" altLang="en-US" dirty="0" smtClean="0"/>
                  <a:t>変数 </a:t>
                </a:r>
                <a:r>
                  <a:rPr lang="en-US" altLang="ja-JP" dirty="0" err="1"/>
                  <a:t>Vj</a:t>
                </a:r>
                <a:r>
                  <a:rPr lang="en-US" altLang="ja-JP" dirty="0"/>
                  <a:t> </a:t>
                </a:r>
                <a:r>
                  <a:rPr lang="ja-JP" altLang="en-US" dirty="0"/>
                  <a:t>を使用しているコードブロックの</a:t>
                </a:r>
                <a:r>
                  <a:rPr lang="ja-JP" altLang="en-US" dirty="0" smtClean="0"/>
                  <a:t>数</a:t>
                </a:r>
              </a:p>
              <a:p>
                <a:pPr>
                  <a:buNone/>
                </a:pPr>
                <a:endParaRPr lang="en-US" altLang="ja-JP" dirty="0" smtClean="0"/>
              </a:p>
            </p:txBody>
          </p:sp>
        </mc:Choice>
        <mc:Fallback xmlns="">
          <p:sp>
            <p:nvSpPr>
              <p:cNvPr id="3" name="コンテンツ プレースホルダ 2"/>
              <p:cNvSpPr>
                <a:spLocks noGrp="1" noRot="1" noChangeAspect="1" noMove="1" noResize="1" noEditPoints="1" noAdjustHandles="1" noChangeArrowheads="1" noChangeShapeType="1" noTextEdit="1"/>
              </p:cNvSpPr>
              <p:nvPr>
                <p:ph idx="1"/>
              </p:nvPr>
            </p:nvSpPr>
            <p:spPr>
              <a:xfrm>
                <a:off x="457200" y="1824907"/>
                <a:ext cx="8229600" cy="4785491"/>
              </a:xfrm>
              <a:blipFill rotWithShape="1">
                <a:blip r:embed="rId3"/>
                <a:stretch>
                  <a:fillRect l="-1259" t="-1656"/>
                </a:stretch>
              </a:blipFill>
            </p:spPr>
            <p:txBody>
              <a:bodyPr/>
              <a:lstStyle/>
              <a:p>
                <a:r>
                  <a:rPr lang="ja-JP" altLang="en-US">
                    <a:noFill/>
                  </a:rPr>
                  <a:t> </a:t>
                </a:r>
              </a:p>
            </p:txBody>
          </p:sp>
        </mc:Fallback>
      </mc:AlternateContent>
      <p:sp>
        <p:nvSpPr>
          <p:cNvPr id="5" name="スライド番号プレースホルダ 4"/>
          <p:cNvSpPr>
            <a:spLocks noGrp="1"/>
          </p:cNvSpPr>
          <p:nvPr>
            <p:ph type="sldNum" sz="quarter" idx="12"/>
          </p:nvPr>
        </p:nvSpPr>
        <p:spPr/>
        <p:txBody>
          <a:bodyPr/>
          <a:lstStyle/>
          <a:p>
            <a:fld id="{63177B97-C38E-6B49-9829-0ADB86AF5D52}" type="slidenum">
              <a:rPr lang="ja-JP" altLang="en-US" smtClean="0"/>
              <a:pPr/>
              <a:t>21</a:t>
            </a:fld>
            <a:endParaRPr lang="ja-JP" altLang="en-US"/>
          </a:p>
        </p:txBody>
      </p:sp>
    </p:spTree>
    <p:extLst>
      <p:ext uri="{BB962C8B-B14F-4D97-AF65-F5344CB8AC3E}">
        <p14:creationId xmlns:p14="http://schemas.microsoft.com/office/powerpoint/2010/main" val="3820706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スライド番号プレースホルダ 46"/>
          <p:cNvSpPr>
            <a:spLocks noGrp="1"/>
          </p:cNvSpPr>
          <p:nvPr>
            <p:ph type="sldNum" sz="quarter" idx="12"/>
          </p:nvPr>
        </p:nvSpPr>
        <p:spPr>
          <a:xfrm>
            <a:off x="7597775" y="6304667"/>
            <a:ext cx="1150938" cy="288925"/>
          </a:xfrm>
        </p:spPr>
        <p:txBody>
          <a:bodyPr/>
          <a:lstStyle/>
          <a:p>
            <a:fld id="{63177B97-C38E-6B49-9829-0ADB86AF5D52}" type="slidenum">
              <a:rPr lang="ja-JP" altLang="en-US" smtClean="0"/>
              <a:pPr/>
              <a:t>22</a:t>
            </a:fld>
            <a:endParaRPr lang="ja-JP" altLang="en-US" dirty="0"/>
          </a:p>
        </p:txBody>
      </p:sp>
      <p:grpSp>
        <p:nvGrpSpPr>
          <p:cNvPr id="37" name="図形グループ 36"/>
          <p:cNvGrpSpPr/>
          <p:nvPr/>
        </p:nvGrpSpPr>
        <p:grpSpPr>
          <a:xfrm>
            <a:off x="457200" y="1838578"/>
            <a:ext cx="3955550" cy="4395496"/>
            <a:chOff x="4636001" y="1790550"/>
            <a:chExt cx="3955550" cy="4395496"/>
          </a:xfrm>
        </p:grpSpPr>
        <p:sp>
          <p:nvSpPr>
            <p:cNvPr id="58" name="正方形/長方形 57"/>
            <p:cNvSpPr/>
            <p:nvPr/>
          </p:nvSpPr>
          <p:spPr>
            <a:xfrm>
              <a:off x="4636001" y="1790550"/>
              <a:ext cx="3955550" cy="4395496"/>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9" name="テキスト ボックス 58"/>
            <p:cNvSpPr txBox="1"/>
            <p:nvPr/>
          </p:nvSpPr>
          <p:spPr>
            <a:xfrm>
              <a:off x="4954499" y="1790550"/>
              <a:ext cx="3637052" cy="4247317"/>
            </a:xfrm>
            <a:prstGeom prst="rect">
              <a:avLst/>
            </a:prstGeom>
            <a:noFill/>
          </p:spPr>
          <p:txBody>
            <a:bodyPr wrap="square" rtlCol="0">
              <a:spAutoFit/>
            </a:bodyPr>
            <a:lstStyle/>
            <a:p>
              <a:r>
                <a:rPr lang="en-US" altLang="ja-JP" dirty="0" smtClean="0">
                  <a:latin typeface="Consolas" pitchFamily="49" charset="0"/>
                  <a:cs typeface="Consolas" pitchFamily="49" charset="0"/>
                </a:rPr>
                <a:t>void method() {</a:t>
              </a:r>
            </a:p>
            <a:p>
              <a:r>
                <a:rPr lang="en-US" altLang="ja-JP" dirty="0" smtClean="0">
                  <a:latin typeface="Consolas" pitchFamily="49" charset="0"/>
                  <a:cs typeface="Consolas" pitchFamily="49" charset="0"/>
                </a:rPr>
                <a:t>	</a:t>
              </a:r>
              <a:r>
                <a:rPr lang="en-US" altLang="ja-JP" dirty="0" err="1" smtClean="0">
                  <a:latin typeface="Consolas" pitchFamily="49" charset="0"/>
                  <a:cs typeface="Consolas" pitchFamily="49" charset="0"/>
                </a:rPr>
                <a:t>int</a:t>
              </a:r>
              <a:r>
                <a:rPr lang="en-US" altLang="ja-JP" dirty="0" smtClean="0">
                  <a:latin typeface="Consolas" pitchFamily="49" charset="0"/>
                  <a:cs typeface="Consolas" pitchFamily="49" charset="0"/>
                </a:rPr>
                <a:t> v1, v2, v3, v4;</a:t>
              </a:r>
            </a:p>
            <a:p>
              <a:r>
                <a:rPr lang="en-US" altLang="ja-JP" dirty="0" smtClean="0">
                  <a:latin typeface="Consolas" pitchFamily="49" charset="0"/>
                  <a:cs typeface="Consolas" pitchFamily="49" charset="0"/>
                </a:rPr>
                <a:t>	BLOCK1 {</a:t>
              </a:r>
            </a:p>
            <a:p>
              <a:r>
                <a:rPr lang="en-US" altLang="ja-JP" dirty="0" smtClean="0">
                  <a:latin typeface="Consolas" pitchFamily="49" charset="0"/>
                  <a:cs typeface="Consolas" pitchFamily="49" charset="0"/>
                </a:rPr>
                <a:t>		v1 = v1 + v2;</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BLOCK2 {</a:t>
              </a:r>
            </a:p>
            <a:p>
              <a:r>
                <a:rPr lang="en-US" altLang="ja-JP" dirty="0" smtClean="0">
                  <a:latin typeface="Consolas" pitchFamily="49" charset="0"/>
                  <a:cs typeface="Consolas" pitchFamily="49" charset="0"/>
                </a:rPr>
                <a:t>		v2 = v1++;</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BLOCK3 {</a:t>
              </a:r>
            </a:p>
            <a:p>
              <a:r>
                <a:rPr lang="en-US" altLang="ja-JP" dirty="0" smtClean="0">
                  <a:latin typeface="Consolas" pitchFamily="49" charset="0"/>
                  <a:cs typeface="Consolas" pitchFamily="49" charset="0"/>
                </a:rPr>
                <a:t>		v3 = v3 * v4;</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BLOCK4 {</a:t>
              </a:r>
            </a:p>
            <a:p>
              <a:r>
                <a:rPr lang="en-US" altLang="ja-JP" dirty="0" smtClean="0">
                  <a:latin typeface="Consolas" pitchFamily="49" charset="0"/>
                  <a:cs typeface="Consolas" pitchFamily="49" charset="0"/>
                </a:rPr>
                <a:t>		v4 = v3 + 1;</a:t>
              </a:r>
            </a:p>
            <a:p>
              <a:r>
                <a:rPr lang="en-US" altLang="ja-JP" dirty="0" smtClean="0">
                  <a:latin typeface="Consolas" pitchFamily="49" charset="0"/>
                  <a:cs typeface="Consolas" pitchFamily="49" charset="0"/>
                </a:rPr>
                <a:t>	}</a:t>
              </a:r>
            </a:p>
            <a:p>
              <a:r>
                <a:rPr kumimoji="1" lang="en-US" altLang="ja-JP" dirty="0" smtClean="0">
                  <a:latin typeface="Consolas" pitchFamily="49" charset="0"/>
                  <a:cs typeface="Consolas" pitchFamily="49" charset="0"/>
                </a:rPr>
                <a:t>}</a:t>
              </a:r>
              <a:endParaRPr kumimoji="1" lang="ja-JP" altLang="en-US" dirty="0">
                <a:latin typeface="Consolas" pitchFamily="49" charset="0"/>
                <a:cs typeface="Consolas" pitchFamily="49" charset="0"/>
              </a:endParaRPr>
            </a:p>
          </p:txBody>
        </p:sp>
      </p:grpSp>
      <p:sp>
        <p:nvSpPr>
          <p:cNvPr id="4" name="タイトル 3"/>
          <p:cNvSpPr>
            <a:spLocks noGrp="1"/>
          </p:cNvSpPr>
          <p:nvPr>
            <p:ph type="title"/>
          </p:nvPr>
        </p:nvSpPr>
        <p:spPr/>
        <p:txBody>
          <a:bodyPr/>
          <a:lstStyle/>
          <a:p>
            <a:r>
              <a:rPr kumimoji="1" lang="ja-JP" altLang="en-US" dirty="0" smtClean="0"/>
              <a:t>メトリクス</a:t>
            </a:r>
            <a:r>
              <a:rPr kumimoji="1" lang="en-US" altLang="ja-JP" dirty="0" smtClean="0"/>
              <a:t>COB</a:t>
            </a:r>
            <a:r>
              <a:rPr kumimoji="1" lang="ja-JP" altLang="en-US" dirty="0" smtClean="0"/>
              <a:t>の値が低い例</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062327092"/>
              </p:ext>
            </p:extLst>
          </p:nvPr>
        </p:nvGraphicFramePr>
        <p:xfrm>
          <a:off x="4746267" y="2719998"/>
          <a:ext cx="3929421" cy="2484475"/>
        </p:xfrm>
        <a:graphic>
          <a:graphicData uri="http://schemas.openxmlformats.org/drawingml/2006/table">
            <a:tbl>
              <a:tblPr firstRow="1" bandRow="1">
                <a:tableStyleId>{21E4AEA4-8DFA-4A89-87EB-49C32662AFE0}</a:tableStyleId>
              </a:tblPr>
              <a:tblGrid>
                <a:gridCol w="1418751"/>
                <a:gridCol w="655623"/>
                <a:gridCol w="618349"/>
                <a:gridCol w="618349"/>
                <a:gridCol w="618349"/>
              </a:tblGrid>
              <a:tr h="496895">
                <a:tc>
                  <a:txBody>
                    <a:bodyPr/>
                    <a:lstStyle/>
                    <a:p>
                      <a:pPr algn="ctr"/>
                      <a:endParaRPr kumimoji="1" lang="ja-JP" altLang="en-US" dirty="0"/>
                    </a:p>
                  </a:txBody>
                  <a:tcPr/>
                </a:tc>
                <a:tc>
                  <a:txBody>
                    <a:bodyPr/>
                    <a:lstStyle/>
                    <a:p>
                      <a:pPr algn="ctr"/>
                      <a:r>
                        <a:rPr kumimoji="1" lang="en-US" altLang="ja-JP" dirty="0" smtClean="0"/>
                        <a:t>v</a:t>
                      </a:r>
                      <a:r>
                        <a:rPr kumimoji="1" lang="ja-JP" altLang="en-US" dirty="0" smtClean="0"/>
                        <a:t>１</a:t>
                      </a:r>
                      <a:endParaRPr kumimoji="1" lang="ja-JP" altLang="en-US" dirty="0"/>
                    </a:p>
                  </a:txBody>
                  <a:tcPr/>
                </a:tc>
                <a:tc>
                  <a:txBody>
                    <a:bodyPr/>
                    <a:lstStyle/>
                    <a:p>
                      <a:pPr algn="ctr"/>
                      <a:r>
                        <a:rPr kumimoji="1" lang="en-US" altLang="ja-JP" dirty="0" smtClean="0"/>
                        <a:t>v2</a:t>
                      </a:r>
                      <a:endParaRPr kumimoji="1" lang="ja-JP" altLang="en-US" dirty="0"/>
                    </a:p>
                  </a:txBody>
                  <a:tcPr/>
                </a:tc>
                <a:tc>
                  <a:txBody>
                    <a:bodyPr/>
                    <a:lstStyle/>
                    <a:p>
                      <a:pPr algn="ctr"/>
                      <a:r>
                        <a:rPr kumimoji="1" lang="en-US" altLang="ja-JP" dirty="0" smtClean="0"/>
                        <a:t>v3</a:t>
                      </a:r>
                      <a:endParaRPr kumimoji="1" lang="ja-JP" altLang="en-US" dirty="0"/>
                    </a:p>
                  </a:txBody>
                  <a:tcPr/>
                </a:tc>
                <a:tc>
                  <a:txBody>
                    <a:bodyPr/>
                    <a:lstStyle/>
                    <a:p>
                      <a:pPr algn="ctr"/>
                      <a:r>
                        <a:rPr kumimoji="1" lang="en-US" altLang="ja-JP" dirty="0" smtClean="0"/>
                        <a:t>v4</a:t>
                      </a:r>
                      <a:endParaRPr kumimoji="1" lang="ja-JP" altLang="en-US" dirty="0"/>
                    </a:p>
                  </a:txBody>
                  <a:tcPr/>
                </a:tc>
              </a:tr>
              <a:tr h="496895">
                <a:tc>
                  <a:txBody>
                    <a:bodyPr/>
                    <a:lstStyle/>
                    <a:p>
                      <a:pPr algn="ctr"/>
                      <a:r>
                        <a:rPr kumimoji="1" lang="en-US" altLang="ja-JP" dirty="0" smtClean="0"/>
                        <a:t>BLOCK1</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pPr algn="ctr"/>
                      <a:endParaRPr kumimoji="1" lang="ja-JP" altLang="en-US"/>
                    </a:p>
                  </a:txBody>
                  <a:tcPr/>
                </a:tc>
                <a:tc>
                  <a:txBody>
                    <a:bodyPr/>
                    <a:lstStyle/>
                    <a:p>
                      <a:pPr algn="ctr"/>
                      <a:endParaRPr kumimoji="1" lang="ja-JP" altLang="en-US"/>
                    </a:p>
                  </a:txBody>
                  <a:tcPr/>
                </a:tc>
              </a:tr>
              <a:tr h="496895">
                <a:tc>
                  <a:txBody>
                    <a:bodyPr/>
                    <a:lstStyle/>
                    <a:p>
                      <a:pPr algn="ctr"/>
                      <a:r>
                        <a:rPr kumimoji="1" lang="en-US" altLang="ja-JP" dirty="0" smtClean="0"/>
                        <a:t>BLOCK2</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r>
              <a:tr h="496895">
                <a:tc>
                  <a:txBody>
                    <a:bodyPr/>
                    <a:lstStyle/>
                    <a:p>
                      <a:pPr algn="ctr"/>
                      <a:r>
                        <a:rPr kumimoji="1" lang="en-US" altLang="ja-JP" dirty="0" smtClean="0"/>
                        <a:t>BLOCK3</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ja-JP" altLang="en-US" dirty="0" smtClean="0"/>
                        <a:t>✓</a:t>
                      </a:r>
                      <a:endParaRPr kumimoji="1" lang="ja-JP" altLang="en-US" dirty="0"/>
                    </a:p>
                  </a:txBody>
                  <a:tcPr/>
                </a:tc>
              </a:tr>
              <a:tr h="496895">
                <a:tc>
                  <a:txBody>
                    <a:bodyPr/>
                    <a:lstStyle/>
                    <a:p>
                      <a:pPr algn="ctr"/>
                      <a:r>
                        <a:rPr kumimoji="1" lang="en-US" altLang="ja-JP" dirty="0" smtClean="0"/>
                        <a:t>BLOCK4</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r>
                        <a:rPr kumimoji="1" lang="ja-JP" altLang="en-US" dirty="0" smtClean="0"/>
                        <a:t>✓</a:t>
                      </a:r>
                      <a:endParaRPr kumimoji="1" lang="ja-JP" altLang="en-US" dirty="0"/>
                    </a:p>
                  </a:txBody>
                  <a:tcPr/>
                </a:tc>
                <a:tc>
                  <a:txBody>
                    <a:bodyPr/>
                    <a:lstStyle/>
                    <a:p>
                      <a:pPr algn="ctr"/>
                      <a:r>
                        <a:rPr kumimoji="1" lang="ja-JP" altLang="en-US" dirty="0" smtClean="0"/>
                        <a:t>✓</a:t>
                      </a:r>
                      <a:endParaRPr kumimoji="1" lang="ja-JP" altLang="en-US" dirty="0"/>
                    </a:p>
                  </a:txBody>
                  <a:tcPr/>
                </a:tc>
              </a:tr>
            </a:tbl>
          </a:graphicData>
        </a:graphic>
      </p:graphicFrame>
      <p:sp>
        <p:nvSpPr>
          <p:cNvPr id="6" name="テキスト ボックス 5"/>
          <p:cNvSpPr txBox="1"/>
          <p:nvPr/>
        </p:nvSpPr>
        <p:spPr>
          <a:xfrm>
            <a:off x="5726750" y="5562675"/>
            <a:ext cx="1871025" cy="523220"/>
          </a:xfrm>
          <a:prstGeom prst="rect">
            <a:avLst/>
          </a:prstGeom>
          <a:noFill/>
        </p:spPr>
        <p:txBody>
          <a:bodyPr wrap="none" rtlCol="0">
            <a:spAutoFit/>
          </a:bodyPr>
          <a:lstStyle/>
          <a:p>
            <a:r>
              <a:rPr kumimoji="1" lang="en-US" altLang="ja-JP" sz="2800" dirty="0" smtClean="0"/>
              <a:t>COB = 0.5</a:t>
            </a:r>
            <a:endParaRPr kumimoji="1" lang="ja-JP" altLang="en-US" sz="2800" dirty="0"/>
          </a:p>
        </p:txBody>
      </p:sp>
      <p:sp>
        <p:nvSpPr>
          <p:cNvPr id="2" name="角丸四角形 1"/>
          <p:cNvSpPr/>
          <p:nvPr/>
        </p:nvSpPr>
        <p:spPr>
          <a:xfrm>
            <a:off x="6159260" y="3209026"/>
            <a:ext cx="1242204" cy="1000665"/>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7401464" y="4200933"/>
            <a:ext cx="1242204" cy="1000665"/>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77892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スライド番号プレースホルダ 46"/>
          <p:cNvSpPr>
            <a:spLocks noGrp="1"/>
          </p:cNvSpPr>
          <p:nvPr>
            <p:ph type="sldNum" sz="quarter" idx="12"/>
          </p:nvPr>
        </p:nvSpPr>
        <p:spPr>
          <a:xfrm>
            <a:off x="7597775" y="6304667"/>
            <a:ext cx="1150938" cy="288925"/>
          </a:xfrm>
        </p:spPr>
        <p:txBody>
          <a:bodyPr/>
          <a:lstStyle/>
          <a:p>
            <a:fld id="{63177B97-C38E-6B49-9829-0ADB86AF5D52}" type="slidenum">
              <a:rPr lang="ja-JP" altLang="en-US" smtClean="0"/>
              <a:pPr/>
              <a:t>23</a:t>
            </a:fld>
            <a:endParaRPr lang="ja-JP" altLang="en-US" dirty="0"/>
          </a:p>
        </p:txBody>
      </p:sp>
      <p:grpSp>
        <p:nvGrpSpPr>
          <p:cNvPr id="37" name="図形グループ 36"/>
          <p:cNvGrpSpPr/>
          <p:nvPr/>
        </p:nvGrpSpPr>
        <p:grpSpPr>
          <a:xfrm>
            <a:off x="457200" y="1838578"/>
            <a:ext cx="3955550" cy="4395496"/>
            <a:chOff x="4636001" y="1790550"/>
            <a:chExt cx="3955550" cy="4395496"/>
          </a:xfrm>
        </p:grpSpPr>
        <p:sp>
          <p:nvSpPr>
            <p:cNvPr id="58" name="正方形/長方形 57"/>
            <p:cNvSpPr/>
            <p:nvPr/>
          </p:nvSpPr>
          <p:spPr>
            <a:xfrm>
              <a:off x="4636001" y="1790550"/>
              <a:ext cx="3955550" cy="4395496"/>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9" name="テキスト ボックス 58"/>
            <p:cNvSpPr txBox="1"/>
            <p:nvPr/>
          </p:nvSpPr>
          <p:spPr>
            <a:xfrm>
              <a:off x="4954499" y="1790550"/>
              <a:ext cx="3637052" cy="4247317"/>
            </a:xfrm>
            <a:prstGeom prst="rect">
              <a:avLst/>
            </a:prstGeom>
            <a:noFill/>
          </p:spPr>
          <p:txBody>
            <a:bodyPr wrap="square" rtlCol="0">
              <a:spAutoFit/>
            </a:bodyPr>
            <a:lstStyle/>
            <a:p>
              <a:r>
                <a:rPr lang="en-US" altLang="ja-JP" dirty="0" smtClean="0">
                  <a:latin typeface="Consolas" pitchFamily="49" charset="0"/>
                  <a:cs typeface="Consolas" pitchFamily="49" charset="0"/>
                </a:rPr>
                <a:t>void method() {</a:t>
              </a:r>
            </a:p>
            <a:p>
              <a:r>
                <a:rPr lang="en-US" altLang="ja-JP" dirty="0" smtClean="0">
                  <a:latin typeface="Consolas" pitchFamily="49" charset="0"/>
                  <a:cs typeface="Consolas" pitchFamily="49" charset="0"/>
                </a:rPr>
                <a:t>	</a:t>
              </a:r>
              <a:r>
                <a:rPr lang="en-US" altLang="ja-JP" dirty="0" err="1" smtClean="0">
                  <a:latin typeface="Consolas" pitchFamily="49" charset="0"/>
                  <a:cs typeface="Consolas" pitchFamily="49" charset="0"/>
                </a:rPr>
                <a:t>int</a:t>
              </a:r>
              <a:r>
                <a:rPr lang="en-US" altLang="ja-JP" dirty="0" smtClean="0">
                  <a:latin typeface="Consolas" pitchFamily="49" charset="0"/>
                  <a:cs typeface="Consolas" pitchFamily="49" charset="0"/>
                </a:rPr>
                <a:t> v1, v2, v3;</a:t>
              </a:r>
            </a:p>
            <a:p>
              <a:r>
                <a:rPr lang="en-US" altLang="ja-JP" dirty="0" smtClean="0">
                  <a:latin typeface="Consolas" pitchFamily="49" charset="0"/>
                  <a:cs typeface="Consolas" pitchFamily="49" charset="0"/>
                </a:rPr>
                <a:t>	BLOCK1 {</a:t>
              </a:r>
            </a:p>
            <a:p>
              <a:r>
                <a:rPr lang="en-US" altLang="ja-JP" dirty="0" smtClean="0">
                  <a:latin typeface="Consolas" pitchFamily="49" charset="0"/>
                  <a:cs typeface="Consolas" pitchFamily="49" charset="0"/>
                </a:rPr>
                <a:t>		v1 = v1 + v2;</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BLOCK2 {</a:t>
              </a:r>
            </a:p>
            <a:p>
              <a:r>
                <a:rPr lang="en-US" altLang="ja-JP" dirty="0" smtClean="0">
                  <a:latin typeface="Consolas" pitchFamily="49" charset="0"/>
                  <a:cs typeface="Consolas" pitchFamily="49" charset="0"/>
                </a:rPr>
                <a:t>		v2 = v1++;</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BLOCK3 {</a:t>
              </a:r>
            </a:p>
            <a:p>
              <a:r>
                <a:rPr lang="en-US" altLang="ja-JP" dirty="0" smtClean="0">
                  <a:latin typeface="Consolas" pitchFamily="49" charset="0"/>
                  <a:cs typeface="Consolas" pitchFamily="49" charset="0"/>
                </a:rPr>
                <a:t>		v3 = v3 * </a:t>
              </a:r>
              <a:r>
                <a:rPr lang="en-US" altLang="ja-JP" b="1" dirty="0" smtClean="0">
                  <a:solidFill>
                    <a:srgbClr val="FF0000"/>
                  </a:solidFill>
                  <a:latin typeface="Consolas" pitchFamily="49" charset="0"/>
                  <a:cs typeface="Consolas" pitchFamily="49" charset="0"/>
                </a:rPr>
                <a:t>v1</a:t>
              </a:r>
              <a:r>
                <a:rPr lang="en-US" altLang="ja-JP" dirty="0" smtClean="0">
                  <a:latin typeface="Consolas" pitchFamily="49" charset="0"/>
                  <a:cs typeface="Consolas" pitchFamily="49" charset="0"/>
                </a:rPr>
                <a:t>;</a:t>
              </a:r>
            </a:p>
            <a:p>
              <a:r>
                <a:rPr lang="en-US" altLang="ja-JP" dirty="0" smtClean="0">
                  <a:latin typeface="Consolas" pitchFamily="49" charset="0"/>
                  <a:cs typeface="Consolas" pitchFamily="49" charset="0"/>
                </a:rPr>
                <a:t>	}</a:t>
              </a:r>
            </a:p>
            <a:p>
              <a:r>
                <a:rPr lang="en-US" altLang="ja-JP" dirty="0" smtClean="0">
                  <a:latin typeface="Consolas" pitchFamily="49" charset="0"/>
                  <a:cs typeface="Consolas" pitchFamily="49" charset="0"/>
                </a:rPr>
                <a:t>  	BLOCK4 {</a:t>
              </a:r>
            </a:p>
            <a:p>
              <a:r>
                <a:rPr lang="en-US" altLang="ja-JP" dirty="0" smtClean="0">
                  <a:latin typeface="Consolas" pitchFamily="49" charset="0"/>
                  <a:cs typeface="Consolas" pitchFamily="49" charset="0"/>
                </a:rPr>
                <a:t>		</a:t>
              </a:r>
              <a:r>
                <a:rPr lang="en-US" altLang="ja-JP" b="1" dirty="0" smtClean="0">
                  <a:solidFill>
                    <a:srgbClr val="FF0000"/>
                  </a:solidFill>
                  <a:latin typeface="Consolas" pitchFamily="49" charset="0"/>
                  <a:cs typeface="Consolas" pitchFamily="49" charset="0"/>
                </a:rPr>
                <a:t>v1</a:t>
              </a:r>
              <a:r>
                <a:rPr lang="en-US" altLang="ja-JP" dirty="0" smtClean="0">
                  <a:latin typeface="Consolas" pitchFamily="49" charset="0"/>
                  <a:cs typeface="Consolas" pitchFamily="49" charset="0"/>
                </a:rPr>
                <a:t> = v3 + 1;</a:t>
              </a:r>
            </a:p>
            <a:p>
              <a:r>
                <a:rPr lang="en-US" altLang="ja-JP" dirty="0" smtClean="0">
                  <a:latin typeface="Consolas" pitchFamily="49" charset="0"/>
                  <a:cs typeface="Consolas" pitchFamily="49" charset="0"/>
                </a:rPr>
                <a:t>	}</a:t>
              </a:r>
            </a:p>
            <a:p>
              <a:r>
                <a:rPr kumimoji="1" lang="en-US" altLang="ja-JP" dirty="0" smtClean="0">
                  <a:latin typeface="Consolas" pitchFamily="49" charset="0"/>
                  <a:cs typeface="Consolas" pitchFamily="49" charset="0"/>
                </a:rPr>
                <a:t>}</a:t>
              </a:r>
              <a:endParaRPr kumimoji="1" lang="ja-JP" altLang="en-US" dirty="0">
                <a:latin typeface="Consolas" pitchFamily="49" charset="0"/>
                <a:cs typeface="Consolas" pitchFamily="49" charset="0"/>
              </a:endParaRPr>
            </a:p>
          </p:txBody>
        </p:sp>
      </p:grpSp>
      <p:sp>
        <p:nvSpPr>
          <p:cNvPr id="4" name="タイトル 3"/>
          <p:cNvSpPr>
            <a:spLocks noGrp="1"/>
          </p:cNvSpPr>
          <p:nvPr>
            <p:ph type="title"/>
          </p:nvPr>
        </p:nvSpPr>
        <p:spPr/>
        <p:txBody>
          <a:bodyPr/>
          <a:lstStyle/>
          <a:p>
            <a:r>
              <a:rPr kumimoji="1" lang="ja-JP" altLang="en-US" dirty="0" smtClean="0"/>
              <a:t>メトリクス</a:t>
            </a:r>
            <a:r>
              <a:rPr kumimoji="1" lang="en-US" altLang="ja-JP" dirty="0" smtClean="0"/>
              <a:t>COB</a:t>
            </a:r>
            <a:r>
              <a:rPr kumimoji="1" lang="ja-JP" altLang="en-US" dirty="0" smtClean="0"/>
              <a:t>の値が高い例</a:t>
            </a:r>
            <a:endParaRPr kumimoji="1" lang="ja-JP" altLang="en-US" dirty="0"/>
          </a:p>
        </p:txBody>
      </p:sp>
      <p:graphicFrame>
        <p:nvGraphicFramePr>
          <p:cNvPr id="50" name="表 49"/>
          <p:cNvGraphicFramePr>
            <a:graphicFrameLocks noGrp="1"/>
          </p:cNvGraphicFramePr>
          <p:nvPr>
            <p:extLst>
              <p:ext uri="{D42A27DB-BD31-4B8C-83A1-F6EECF244321}">
                <p14:modId xmlns:p14="http://schemas.microsoft.com/office/powerpoint/2010/main" val="3663585957"/>
              </p:ext>
            </p:extLst>
          </p:nvPr>
        </p:nvGraphicFramePr>
        <p:xfrm>
          <a:off x="5006726" y="2719998"/>
          <a:ext cx="3311072" cy="2484475"/>
        </p:xfrm>
        <a:graphic>
          <a:graphicData uri="http://schemas.openxmlformats.org/drawingml/2006/table">
            <a:tbl>
              <a:tblPr firstRow="1" bandRow="1">
                <a:tableStyleId>{21E4AEA4-8DFA-4A89-87EB-49C32662AFE0}</a:tableStyleId>
              </a:tblPr>
              <a:tblGrid>
                <a:gridCol w="1418751"/>
                <a:gridCol w="655623"/>
                <a:gridCol w="618349"/>
                <a:gridCol w="618349"/>
              </a:tblGrid>
              <a:tr h="496895">
                <a:tc>
                  <a:txBody>
                    <a:bodyPr/>
                    <a:lstStyle/>
                    <a:p>
                      <a:pPr algn="ctr"/>
                      <a:endParaRPr kumimoji="1" lang="ja-JP" altLang="en-US" dirty="0"/>
                    </a:p>
                  </a:txBody>
                  <a:tcPr/>
                </a:tc>
                <a:tc>
                  <a:txBody>
                    <a:bodyPr/>
                    <a:lstStyle/>
                    <a:p>
                      <a:pPr algn="ctr"/>
                      <a:r>
                        <a:rPr kumimoji="1" lang="en-US" altLang="ja-JP" dirty="0" smtClean="0"/>
                        <a:t>v</a:t>
                      </a:r>
                      <a:r>
                        <a:rPr kumimoji="1" lang="ja-JP" altLang="en-US" dirty="0" smtClean="0"/>
                        <a:t>１</a:t>
                      </a:r>
                      <a:endParaRPr kumimoji="1" lang="ja-JP" altLang="en-US" dirty="0"/>
                    </a:p>
                  </a:txBody>
                  <a:tcPr/>
                </a:tc>
                <a:tc>
                  <a:txBody>
                    <a:bodyPr/>
                    <a:lstStyle/>
                    <a:p>
                      <a:pPr algn="ctr"/>
                      <a:r>
                        <a:rPr kumimoji="1" lang="en-US" altLang="ja-JP" dirty="0" smtClean="0"/>
                        <a:t>v2</a:t>
                      </a:r>
                      <a:endParaRPr kumimoji="1" lang="ja-JP" altLang="en-US" dirty="0"/>
                    </a:p>
                  </a:txBody>
                  <a:tcPr/>
                </a:tc>
                <a:tc>
                  <a:txBody>
                    <a:bodyPr/>
                    <a:lstStyle/>
                    <a:p>
                      <a:pPr algn="ctr"/>
                      <a:r>
                        <a:rPr kumimoji="1" lang="en-US" altLang="ja-JP" dirty="0" smtClean="0"/>
                        <a:t>v3</a:t>
                      </a:r>
                      <a:endParaRPr kumimoji="1" lang="ja-JP" altLang="en-US" dirty="0"/>
                    </a:p>
                  </a:txBody>
                  <a:tcPr/>
                </a:tc>
              </a:tr>
              <a:tr h="496895">
                <a:tc>
                  <a:txBody>
                    <a:bodyPr/>
                    <a:lstStyle/>
                    <a:p>
                      <a:pPr algn="ctr"/>
                      <a:r>
                        <a:rPr kumimoji="1" lang="en-US" altLang="ja-JP" dirty="0" smtClean="0"/>
                        <a:t>BLOCK1</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pPr algn="ctr"/>
                      <a:endParaRPr kumimoji="1" lang="ja-JP" altLang="en-US"/>
                    </a:p>
                  </a:txBody>
                  <a:tcPr/>
                </a:tc>
              </a:tr>
              <a:tr h="496895">
                <a:tc>
                  <a:txBody>
                    <a:bodyPr/>
                    <a:lstStyle/>
                    <a:p>
                      <a:pPr algn="ctr"/>
                      <a:r>
                        <a:rPr kumimoji="1" lang="en-US" altLang="ja-JP" dirty="0" smtClean="0"/>
                        <a:t>BLOCK2</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endParaRPr kumimoji="1" lang="ja-JP" altLang="en-US"/>
                    </a:p>
                  </a:txBody>
                  <a:tcPr/>
                </a:tc>
              </a:tr>
              <a:tr h="496895">
                <a:tc>
                  <a:txBody>
                    <a:bodyPr/>
                    <a:lstStyle/>
                    <a:p>
                      <a:pPr algn="ctr"/>
                      <a:r>
                        <a:rPr kumimoji="1" lang="en-US" altLang="ja-JP" dirty="0" smtClean="0"/>
                        <a:t>BLOCK3</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pPr algn="ctr"/>
                      <a:endParaRPr kumimoji="1" lang="ja-JP" altLang="en-US" dirty="0"/>
                    </a:p>
                  </a:txBody>
                  <a:tcPr/>
                </a:tc>
                <a:tc>
                  <a:txBody>
                    <a:bodyPr/>
                    <a:lstStyle/>
                    <a:p>
                      <a:pPr algn="ctr"/>
                      <a:r>
                        <a:rPr kumimoji="1" lang="ja-JP" altLang="en-US" dirty="0" smtClean="0"/>
                        <a:t>✓</a:t>
                      </a:r>
                      <a:endParaRPr kumimoji="1" lang="ja-JP" altLang="en-US" dirty="0"/>
                    </a:p>
                  </a:txBody>
                  <a:tcPr/>
                </a:tc>
              </a:tr>
              <a:tr h="496895">
                <a:tc>
                  <a:txBody>
                    <a:bodyPr/>
                    <a:lstStyle/>
                    <a:p>
                      <a:pPr algn="ctr"/>
                      <a:r>
                        <a:rPr kumimoji="1" lang="en-US" altLang="ja-JP" dirty="0" smtClean="0"/>
                        <a:t>BLOCK4</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pPr algn="ctr"/>
                      <a:endParaRPr kumimoji="1" lang="ja-JP" altLang="en-US"/>
                    </a:p>
                  </a:txBody>
                  <a:tcPr/>
                </a:tc>
                <a:tc>
                  <a:txBody>
                    <a:bodyPr/>
                    <a:lstStyle/>
                    <a:p>
                      <a:pPr algn="ctr"/>
                      <a:r>
                        <a:rPr kumimoji="1" lang="ja-JP" altLang="en-US" dirty="0" smtClean="0"/>
                        <a:t>✓</a:t>
                      </a:r>
                      <a:endParaRPr kumimoji="1" lang="ja-JP" altLang="en-US" dirty="0"/>
                    </a:p>
                  </a:txBody>
                  <a:tcPr/>
                </a:tc>
              </a:tr>
            </a:tbl>
          </a:graphicData>
        </a:graphic>
      </p:graphicFrame>
      <p:sp>
        <p:nvSpPr>
          <p:cNvPr id="51" name="テキスト ボックス 50"/>
          <p:cNvSpPr txBox="1"/>
          <p:nvPr/>
        </p:nvSpPr>
        <p:spPr>
          <a:xfrm>
            <a:off x="5726750" y="5562675"/>
            <a:ext cx="2071401" cy="523220"/>
          </a:xfrm>
          <a:prstGeom prst="rect">
            <a:avLst/>
          </a:prstGeom>
          <a:noFill/>
        </p:spPr>
        <p:txBody>
          <a:bodyPr wrap="none" rtlCol="0">
            <a:spAutoFit/>
          </a:bodyPr>
          <a:lstStyle/>
          <a:p>
            <a:r>
              <a:rPr kumimoji="1" lang="en-US" altLang="ja-JP" sz="2800" dirty="0" smtClean="0"/>
              <a:t>COB = </a:t>
            </a:r>
            <a:r>
              <a:rPr kumimoji="1" lang="en-US" altLang="ja-JP" sz="2800" dirty="0" smtClean="0">
                <a:solidFill>
                  <a:srgbClr val="FF0000"/>
                </a:solidFill>
              </a:rPr>
              <a:t>0.66</a:t>
            </a:r>
            <a:endParaRPr kumimoji="1" lang="ja-JP" altLang="en-US" sz="2800" dirty="0">
              <a:solidFill>
                <a:srgbClr val="FF0000"/>
              </a:solidFill>
            </a:endParaRPr>
          </a:p>
        </p:txBody>
      </p:sp>
      <p:sp>
        <p:nvSpPr>
          <p:cNvPr id="2" name="角丸四角形 1"/>
          <p:cNvSpPr/>
          <p:nvPr/>
        </p:nvSpPr>
        <p:spPr>
          <a:xfrm>
            <a:off x="6469810" y="3226279"/>
            <a:ext cx="1847987" cy="1978194"/>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提案手法の適用手順</a:t>
            </a:r>
            <a:endParaRPr lang="ja-JP" altLang="en-US" dirty="0"/>
          </a:p>
        </p:txBody>
      </p:sp>
      <p:sp>
        <p:nvSpPr>
          <p:cNvPr id="3" name="コンテンツ プレースホルダ 2"/>
          <p:cNvSpPr>
            <a:spLocks noGrp="1"/>
          </p:cNvSpPr>
          <p:nvPr>
            <p:ph idx="1"/>
          </p:nvPr>
        </p:nvSpPr>
        <p:spPr>
          <a:xfrm>
            <a:off x="256030" y="1600200"/>
            <a:ext cx="8686801" cy="4525963"/>
          </a:xfrm>
        </p:spPr>
        <p:txBody>
          <a:bodyPr/>
          <a:lstStyle/>
          <a:p>
            <a:pPr marL="514350" indent="-514350">
              <a:buFont typeface="+mj-lt"/>
              <a:buAutoNum type="arabicPeriod"/>
            </a:pPr>
            <a:r>
              <a:rPr lang="ja-JP" altLang="en-US" dirty="0" smtClean="0"/>
              <a:t>政井らのツール</a:t>
            </a:r>
            <a:r>
              <a:rPr lang="ja-JP" altLang="en-US" dirty="0"/>
              <a:t>から</a:t>
            </a:r>
            <a:r>
              <a:rPr lang="ja-JP" altLang="en-US" dirty="0" smtClean="0"/>
              <a:t>抽出コード片の候補を</a:t>
            </a:r>
            <a:r>
              <a:rPr lang="ja-JP" altLang="en-US" dirty="0"/>
              <a:t>列挙</a:t>
            </a:r>
            <a:endParaRPr lang="en-US" altLang="ja-JP" dirty="0" smtClean="0"/>
          </a:p>
          <a:p>
            <a:pPr marL="514350" indent="-514350">
              <a:buFont typeface="+mj-lt"/>
              <a:buAutoNum type="arabicPeriod"/>
            </a:pPr>
            <a:r>
              <a:rPr lang="ja-JP" altLang="en-US" dirty="0" smtClean="0"/>
              <a:t>コード片の抽出範囲に</a:t>
            </a:r>
            <a:r>
              <a:rPr lang="ja-JP" altLang="en-US" dirty="0"/>
              <a:t>基づく</a:t>
            </a:r>
            <a:r>
              <a:rPr lang="ja-JP" altLang="en-US" dirty="0" smtClean="0"/>
              <a:t>フィルタリング</a:t>
            </a:r>
            <a:endParaRPr lang="en-US" altLang="ja-JP" dirty="0" smtClean="0"/>
          </a:p>
          <a:p>
            <a:pPr lvl="1"/>
            <a:r>
              <a:rPr lang="ja-JP" altLang="en-US" dirty="0" smtClean="0"/>
              <a:t>抽出元メソッドに対して抽出範囲が広い場合は</a:t>
            </a:r>
            <a:r>
              <a:rPr lang="ja-JP" altLang="en-US" dirty="0"/>
              <a:t>，抽出後のメソッドが類似メソッドになる</a:t>
            </a:r>
            <a:r>
              <a:rPr lang="ja-JP" altLang="en-US" dirty="0" smtClean="0"/>
              <a:t>ため候補から除く．</a:t>
            </a:r>
            <a:endParaRPr lang="en-US" altLang="ja-JP" dirty="0" smtClean="0"/>
          </a:p>
          <a:p>
            <a:pPr lvl="1"/>
            <a:r>
              <a:rPr lang="ja-JP" altLang="en-US" dirty="0" smtClean="0"/>
              <a:t>閾値</a:t>
            </a:r>
            <a:r>
              <a:rPr lang="ja-JP" altLang="en-US" dirty="0"/>
              <a:t>を、</a:t>
            </a:r>
            <a:r>
              <a:rPr lang="ja-JP" altLang="en-US"/>
              <a:t>抽出</a:t>
            </a:r>
            <a:r>
              <a:rPr lang="ja-JP" altLang="en-US" smtClean="0"/>
              <a:t>メソッドのサイズが，元</a:t>
            </a:r>
            <a:r>
              <a:rPr lang="ja-JP" altLang="en-US" dirty="0"/>
              <a:t>の</a:t>
            </a:r>
            <a:r>
              <a:rPr lang="ja-JP" altLang="en-US"/>
              <a:t>メソッド</a:t>
            </a:r>
            <a:r>
              <a:rPr lang="ja-JP" altLang="en-US" smtClean="0"/>
              <a:t>のサイズの半分</a:t>
            </a:r>
            <a:r>
              <a:rPr lang="ja-JP" altLang="en-US" dirty="0"/>
              <a:t>の</a:t>
            </a:r>
            <a:r>
              <a:rPr lang="en-US" altLang="ja-JP" dirty="0"/>
              <a:t>0.5</a:t>
            </a:r>
            <a:r>
              <a:rPr lang="ja-JP" altLang="en-US" dirty="0"/>
              <a:t>に</a:t>
            </a:r>
            <a:r>
              <a:rPr lang="ja-JP" altLang="en-US" dirty="0" smtClean="0"/>
              <a:t>設定</a:t>
            </a:r>
            <a:endParaRPr lang="en-US" altLang="ja-JP" dirty="0" smtClean="0"/>
          </a:p>
          <a:p>
            <a:pPr marL="514350" indent="-514350">
              <a:buFont typeface="+mj-lt"/>
              <a:buAutoNum type="arabicPeriod"/>
            </a:pPr>
            <a:r>
              <a:rPr lang="ja-JP" altLang="en-US" dirty="0" smtClean="0"/>
              <a:t>メトリクス</a:t>
            </a:r>
            <a:r>
              <a:rPr lang="en-US" altLang="ja-JP" dirty="0" smtClean="0"/>
              <a:t>COB</a:t>
            </a:r>
            <a:r>
              <a:rPr lang="ja-JP" altLang="en-US" dirty="0" smtClean="0"/>
              <a:t>の大きさの降順で順位付け</a:t>
            </a:r>
            <a:endParaRPr lang="en-US" altLang="ja-JP" dirty="0" smtClean="0"/>
          </a:p>
          <a:p>
            <a:pPr lvl="1"/>
            <a:r>
              <a:rPr lang="ja-JP" altLang="en-US" dirty="0" smtClean="0"/>
              <a:t>すべて</a:t>
            </a:r>
            <a:r>
              <a:rPr lang="ja-JP" altLang="en-US" dirty="0"/>
              <a:t>の</a:t>
            </a:r>
            <a:r>
              <a:rPr lang="ja-JP" altLang="en-US" dirty="0" smtClean="0"/>
              <a:t>抽出コード片がブロック</a:t>
            </a:r>
            <a:r>
              <a:rPr lang="en-US" altLang="ja-JP" dirty="0" smtClean="0"/>
              <a:t>1</a:t>
            </a:r>
            <a:r>
              <a:rPr lang="ja-JP" altLang="en-US" dirty="0" smtClean="0"/>
              <a:t>つのみの場合は</a:t>
            </a:r>
            <a:r>
              <a:rPr lang="ja-JP" altLang="en-US" dirty="0"/>
              <a:t>順位</a:t>
            </a:r>
            <a:r>
              <a:rPr lang="ja-JP" altLang="en-US" dirty="0" smtClean="0"/>
              <a:t>を下げる．</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24</a:t>
            </a:fld>
            <a:endParaRPr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適用実験</a:t>
            </a:r>
            <a:endParaRPr lang="ja-JP" altLang="en-US" dirty="0"/>
          </a:p>
        </p:txBody>
      </p:sp>
      <p:sp>
        <p:nvSpPr>
          <p:cNvPr id="3" name="コンテンツ プレースホルダ 2"/>
          <p:cNvSpPr>
            <a:spLocks noGrp="1"/>
          </p:cNvSpPr>
          <p:nvPr>
            <p:ph idx="1"/>
          </p:nvPr>
        </p:nvSpPr>
        <p:spPr>
          <a:xfrm>
            <a:off x="549274" y="1600201"/>
            <a:ext cx="8183759" cy="4524554"/>
          </a:xfrm>
        </p:spPr>
        <p:txBody>
          <a:bodyPr>
            <a:normAutofit/>
          </a:bodyPr>
          <a:lstStyle/>
          <a:p>
            <a:r>
              <a:rPr lang="ja-JP" altLang="en-US" dirty="0" smtClean="0"/>
              <a:t>実験目的</a:t>
            </a:r>
            <a:r>
              <a:rPr lang="en-US" altLang="ja-JP" dirty="0" smtClean="0"/>
              <a:t>: </a:t>
            </a:r>
            <a:r>
              <a:rPr lang="ja-JP" altLang="en-US" dirty="0" smtClean="0"/>
              <a:t>本手法を用いた</a:t>
            </a:r>
            <a:r>
              <a:rPr lang="ja-JP" altLang="en-US" dirty="0"/>
              <a:t>結果</a:t>
            </a:r>
            <a:r>
              <a:rPr lang="ja-JP" altLang="en-US" dirty="0" smtClean="0"/>
              <a:t>の上位</a:t>
            </a:r>
            <a:r>
              <a:rPr lang="en-US" altLang="ja-JP" dirty="0" smtClean="0"/>
              <a:t>10</a:t>
            </a:r>
            <a:r>
              <a:rPr lang="ja-JP" altLang="en-US" dirty="0" smtClean="0"/>
              <a:t>件に，優れた候補があるかどうかを調査する．</a:t>
            </a:r>
            <a:endParaRPr lang="en-US" altLang="ja-JP" dirty="0" smtClean="0"/>
          </a:p>
          <a:p>
            <a:pPr lvl="1"/>
            <a:r>
              <a:rPr lang="ja-JP" altLang="en-US" dirty="0" smtClean="0"/>
              <a:t>研究目的</a:t>
            </a:r>
            <a:r>
              <a:rPr lang="en-US" altLang="ja-JP" dirty="0" smtClean="0"/>
              <a:t>: </a:t>
            </a:r>
            <a:r>
              <a:rPr lang="ja-JP" altLang="en-US" dirty="0" smtClean="0"/>
              <a:t>優れた</a:t>
            </a:r>
            <a:r>
              <a:rPr lang="ja-JP" altLang="en-US" dirty="0"/>
              <a:t>候補から利用者に提示</a:t>
            </a:r>
            <a:r>
              <a:rPr lang="ja-JP" altLang="en-US" dirty="0" smtClean="0"/>
              <a:t>する</a:t>
            </a:r>
            <a:endParaRPr lang="en-US" altLang="ja-JP" dirty="0" smtClean="0"/>
          </a:p>
          <a:p>
            <a:r>
              <a:rPr lang="ja-JP" altLang="en-US" dirty="0" smtClean="0"/>
              <a:t>被験者</a:t>
            </a:r>
            <a:r>
              <a:rPr lang="ja-JP" altLang="en-US" dirty="0"/>
              <a:t>は学生</a:t>
            </a:r>
            <a:r>
              <a:rPr lang="en-US" altLang="ja-JP" dirty="0"/>
              <a:t>9</a:t>
            </a:r>
            <a:r>
              <a:rPr lang="ja-JP" altLang="en-US" dirty="0" smtClean="0"/>
              <a:t>人</a:t>
            </a:r>
            <a:endParaRPr lang="en-US" altLang="ja-JP" dirty="0" smtClean="0"/>
          </a:p>
          <a:p>
            <a:pPr lvl="1"/>
            <a:r>
              <a:rPr lang="ja-JP" altLang="en-US" dirty="0" smtClean="0"/>
              <a:t>基礎工学部情報科学科</a:t>
            </a:r>
            <a:r>
              <a:rPr lang="en-US" altLang="ja-JP" dirty="0" smtClean="0"/>
              <a:t>B4: 1</a:t>
            </a:r>
            <a:r>
              <a:rPr lang="ja-JP" altLang="en-US" dirty="0" smtClean="0"/>
              <a:t>人</a:t>
            </a:r>
            <a:endParaRPr lang="en-US" altLang="ja-JP" dirty="0" smtClean="0"/>
          </a:p>
          <a:p>
            <a:pPr lvl="1"/>
            <a:r>
              <a:rPr lang="ja-JP" altLang="en-US" dirty="0" smtClean="0"/>
              <a:t>コンピュータサイエンス専攻</a:t>
            </a:r>
            <a:r>
              <a:rPr lang="en-US" altLang="ja-JP" dirty="0" smtClean="0"/>
              <a:t>M1: 1</a:t>
            </a:r>
            <a:r>
              <a:rPr lang="ja-JP" altLang="en-US" dirty="0" smtClean="0"/>
              <a:t>人</a:t>
            </a:r>
            <a:endParaRPr lang="en-US" altLang="ja-JP" dirty="0" smtClean="0"/>
          </a:p>
          <a:p>
            <a:pPr lvl="1"/>
            <a:r>
              <a:rPr lang="ja-JP" altLang="en-US" dirty="0" smtClean="0"/>
              <a:t>コンピュータサイエンス専攻</a:t>
            </a:r>
            <a:r>
              <a:rPr lang="en-US" altLang="ja-JP" dirty="0" smtClean="0"/>
              <a:t>M2: 6</a:t>
            </a:r>
            <a:r>
              <a:rPr lang="ja-JP" altLang="en-US" dirty="0" smtClean="0"/>
              <a:t>人</a:t>
            </a:r>
            <a:endParaRPr lang="en-US" altLang="ja-JP" dirty="0" smtClean="0"/>
          </a:p>
          <a:p>
            <a:pPr lvl="1"/>
            <a:r>
              <a:rPr lang="ja-JP" altLang="en-US" dirty="0" smtClean="0"/>
              <a:t>コンピュータサイエンス専攻研究生</a:t>
            </a:r>
            <a:r>
              <a:rPr lang="en-US" altLang="ja-JP" dirty="0" smtClean="0"/>
              <a:t>: 1</a:t>
            </a:r>
            <a:r>
              <a:rPr lang="ja-JP" altLang="en-US" dirty="0" smtClean="0"/>
              <a:t>人</a:t>
            </a: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25</a:t>
            </a:fld>
            <a:endParaRPr lang="ja-JP" altLang="en-US"/>
          </a:p>
        </p:txBody>
      </p:sp>
    </p:spTree>
    <p:extLst>
      <p:ext uri="{BB962C8B-B14F-4D97-AF65-F5344CB8AC3E}">
        <p14:creationId xmlns:p14="http://schemas.microsoft.com/office/powerpoint/2010/main" val="10981963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実験対象</a:t>
            </a:r>
            <a:endParaRPr lang="ja-JP" altLang="en-US" dirty="0"/>
          </a:p>
        </p:txBody>
      </p:sp>
      <p:sp>
        <p:nvSpPr>
          <p:cNvPr id="3" name="コンテンツ プレースホルダ 2"/>
          <p:cNvSpPr>
            <a:spLocks noGrp="1"/>
          </p:cNvSpPr>
          <p:nvPr>
            <p:ph idx="1"/>
          </p:nvPr>
        </p:nvSpPr>
        <p:spPr>
          <a:xfrm>
            <a:off x="549274" y="1600201"/>
            <a:ext cx="8330031" cy="4343400"/>
          </a:xfrm>
        </p:spPr>
        <p:txBody>
          <a:bodyPr>
            <a:normAutofit fontScale="92500" lnSpcReduction="10000"/>
          </a:bodyPr>
          <a:lstStyle/>
          <a:p>
            <a:r>
              <a:rPr lang="en-US" altLang="ja-JP" dirty="0" smtClean="0"/>
              <a:t>Ant</a:t>
            </a:r>
            <a:r>
              <a:rPr lang="ja-JP" altLang="en-US" dirty="0" smtClean="0"/>
              <a:t>プロジェクト </a:t>
            </a:r>
            <a:r>
              <a:rPr lang="en-US" altLang="ja-JP" dirty="0" smtClean="0"/>
              <a:t>(</a:t>
            </a:r>
            <a:r>
              <a:rPr lang="ja-JP" altLang="en-US" dirty="0" smtClean="0"/>
              <a:t>ファイル数</a:t>
            </a:r>
            <a:r>
              <a:rPr lang="en-US" altLang="ja-JP" dirty="0" smtClean="0"/>
              <a:t>: 789)</a:t>
            </a:r>
          </a:p>
          <a:p>
            <a:pPr lvl="1"/>
            <a:r>
              <a:rPr lang="en-US" altLang="ja-JP" dirty="0" smtClean="0"/>
              <a:t>Arc</a:t>
            </a:r>
            <a:r>
              <a:rPr lang="ja-JP" altLang="en-US" dirty="0" smtClean="0"/>
              <a:t>クラス</a:t>
            </a:r>
            <a:r>
              <a:rPr lang="en-US" altLang="ja-JP" dirty="0" smtClean="0"/>
              <a:t> </a:t>
            </a:r>
            <a:r>
              <a:rPr lang="en-US" altLang="ja-JP" dirty="0" err="1" smtClean="0"/>
              <a:t>executeDrawOperation</a:t>
            </a:r>
            <a:r>
              <a:rPr lang="en-US" altLang="ja-JP" dirty="0" smtClean="0"/>
              <a:t>()</a:t>
            </a:r>
            <a:r>
              <a:rPr lang="ja-JP" altLang="en-US" dirty="0"/>
              <a:t> ･･</a:t>
            </a:r>
            <a:r>
              <a:rPr lang="ja-JP" altLang="en-US" dirty="0" smtClean="0"/>
              <a:t>･ </a:t>
            </a:r>
            <a:r>
              <a:rPr lang="en-US" altLang="ja-JP" dirty="0" smtClean="0"/>
              <a:t>35</a:t>
            </a:r>
            <a:r>
              <a:rPr lang="ja-JP" altLang="en-US" dirty="0" smtClean="0"/>
              <a:t>行</a:t>
            </a:r>
            <a:endParaRPr lang="en-US" altLang="ja-JP" dirty="0" smtClean="0"/>
          </a:p>
          <a:p>
            <a:pPr lvl="1"/>
            <a:r>
              <a:rPr lang="en-US" altLang="ja-JP" dirty="0" smtClean="0"/>
              <a:t>Ellipse</a:t>
            </a:r>
            <a:r>
              <a:rPr lang="ja-JP" altLang="en-US" dirty="0" smtClean="0"/>
              <a:t>クラス</a:t>
            </a:r>
            <a:r>
              <a:rPr lang="en-US" altLang="ja-JP" dirty="0" smtClean="0"/>
              <a:t> </a:t>
            </a:r>
            <a:r>
              <a:rPr lang="en-US" altLang="ja-JP" dirty="0" err="1" smtClean="0"/>
              <a:t>executeDrawOperation</a:t>
            </a:r>
            <a:r>
              <a:rPr lang="en-US" altLang="ja-JP" dirty="0" smtClean="0"/>
              <a:t>() </a:t>
            </a:r>
            <a:r>
              <a:rPr lang="ja-JP" altLang="en-US" dirty="0" smtClean="0"/>
              <a:t>･･･ </a:t>
            </a:r>
            <a:r>
              <a:rPr lang="en-US" altLang="ja-JP" dirty="0" smtClean="0"/>
              <a:t>32</a:t>
            </a:r>
            <a:r>
              <a:rPr lang="ja-JP" altLang="en-US" dirty="0" smtClean="0"/>
              <a:t>行</a:t>
            </a:r>
            <a:endParaRPr lang="en-US" altLang="ja-JP" dirty="0" smtClean="0"/>
          </a:p>
          <a:p>
            <a:pPr lvl="1"/>
            <a:endParaRPr lang="en-US" altLang="ja-JP" dirty="0" smtClean="0"/>
          </a:p>
          <a:p>
            <a:r>
              <a:rPr lang="en-US" altLang="ja-JP" dirty="0" err="1" smtClean="0"/>
              <a:t>Azureus</a:t>
            </a:r>
            <a:r>
              <a:rPr lang="ja-JP" altLang="en-US" dirty="0" smtClean="0"/>
              <a:t>プロジェクト </a:t>
            </a:r>
            <a:r>
              <a:rPr lang="en-US" altLang="ja-JP" dirty="0" smtClean="0"/>
              <a:t>(</a:t>
            </a:r>
            <a:r>
              <a:rPr lang="ja-JP" altLang="en-US" dirty="0" smtClean="0"/>
              <a:t>ファイル数</a:t>
            </a:r>
            <a:r>
              <a:rPr lang="en-US" altLang="ja-JP" dirty="0" smtClean="0"/>
              <a:t>: 2684)</a:t>
            </a:r>
          </a:p>
          <a:p>
            <a:pPr lvl="1"/>
            <a:r>
              <a:rPr lang="en-US" altLang="ja-JP" dirty="0" smtClean="0"/>
              <a:t>MD5</a:t>
            </a:r>
            <a:r>
              <a:rPr lang="ja-JP" altLang="en-US" dirty="0" smtClean="0"/>
              <a:t>クラス</a:t>
            </a:r>
            <a:r>
              <a:rPr lang="en-US" altLang="ja-JP" dirty="0" smtClean="0"/>
              <a:t> digest() </a:t>
            </a:r>
            <a:r>
              <a:rPr lang="ja-JP" altLang="en-US" dirty="0" smtClean="0"/>
              <a:t>･･･ </a:t>
            </a:r>
            <a:r>
              <a:rPr lang="en-US" altLang="ja-JP" dirty="0" smtClean="0"/>
              <a:t>34</a:t>
            </a:r>
            <a:r>
              <a:rPr lang="ja-JP" altLang="en-US" dirty="0" smtClean="0"/>
              <a:t>行</a:t>
            </a:r>
            <a:endParaRPr lang="en-US" altLang="ja-JP" dirty="0" smtClean="0"/>
          </a:p>
          <a:p>
            <a:pPr lvl="1"/>
            <a:r>
              <a:rPr lang="en-US" altLang="ja-JP" dirty="0" smtClean="0"/>
              <a:t>SHA1</a:t>
            </a:r>
            <a:r>
              <a:rPr lang="ja-JP" altLang="en-US" dirty="0" smtClean="0"/>
              <a:t>クラス</a:t>
            </a:r>
            <a:r>
              <a:rPr lang="en-US" altLang="ja-JP" dirty="0" smtClean="0"/>
              <a:t> digest() </a:t>
            </a:r>
            <a:r>
              <a:rPr lang="ja-JP" altLang="en-US" dirty="0" smtClean="0"/>
              <a:t>･･･ </a:t>
            </a:r>
            <a:r>
              <a:rPr lang="en-US" altLang="ja-JP" dirty="0" smtClean="0"/>
              <a:t>33</a:t>
            </a:r>
            <a:r>
              <a:rPr lang="ja-JP" altLang="en-US" dirty="0" smtClean="0"/>
              <a:t>行</a:t>
            </a:r>
            <a:endParaRPr lang="en-US" altLang="ja-JP" dirty="0" smtClean="0"/>
          </a:p>
          <a:p>
            <a:pPr lvl="1"/>
            <a:endParaRPr lang="en-US" altLang="ja-JP" dirty="0"/>
          </a:p>
          <a:p>
            <a:r>
              <a:rPr lang="en-US" altLang="ja-JP" dirty="0" smtClean="0"/>
              <a:t>ANTLR</a:t>
            </a:r>
            <a:r>
              <a:rPr lang="ja-JP" altLang="en-US" dirty="0" smtClean="0"/>
              <a:t>プロジェクト </a:t>
            </a:r>
            <a:r>
              <a:rPr lang="en-US" altLang="ja-JP" dirty="0"/>
              <a:t>(</a:t>
            </a:r>
            <a:r>
              <a:rPr lang="ja-JP" altLang="en-US" dirty="0"/>
              <a:t>ファイル数</a:t>
            </a:r>
            <a:r>
              <a:rPr lang="en-US" altLang="ja-JP" dirty="0"/>
              <a:t>: 209)</a:t>
            </a:r>
          </a:p>
          <a:p>
            <a:pPr lvl="1"/>
            <a:r>
              <a:rPr lang="en-US" altLang="ja-JP" dirty="0" err="1"/>
              <a:t>CppCodeGenerator</a:t>
            </a:r>
            <a:r>
              <a:rPr lang="ja-JP" altLang="en-US" dirty="0"/>
              <a:t>クラス</a:t>
            </a:r>
            <a:r>
              <a:rPr lang="en-US" altLang="ja-JP" dirty="0"/>
              <a:t> </a:t>
            </a:r>
            <a:r>
              <a:rPr lang="en-US" altLang="ja-JP" dirty="0" err="1"/>
              <a:t>genErrorHandler</a:t>
            </a:r>
            <a:r>
              <a:rPr lang="en-US" altLang="ja-JP" dirty="0"/>
              <a:t>()</a:t>
            </a:r>
            <a:r>
              <a:rPr lang="ja-JP" altLang="en-US" dirty="0"/>
              <a:t> ･･･ </a:t>
            </a:r>
            <a:r>
              <a:rPr lang="en-US" altLang="ja-JP" dirty="0"/>
              <a:t>37</a:t>
            </a:r>
            <a:r>
              <a:rPr lang="ja-JP" altLang="en-US" dirty="0"/>
              <a:t>行</a:t>
            </a:r>
            <a:endParaRPr lang="en-US" altLang="ja-JP" dirty="0"/>
          </a:p>
          <a:p>
            <a:pPr lvl="1"/>
            <a:r>
              <a:rPr lang="en-US" altLang="ja-JP" dirty="0" err="1"/>
              <a:t>JavaCodeGenerator</a:t>
            </a:r>
            <a:r>
              <a:rPr lang="ja-JP" altLang="en-US" dirty="0"/>
              <a:t>クラス</a:t>
            </a:r>
            <a:r>
              <a:rPr lang="en-US" altLang="ja-JP" dirty="0"/>
              <a:t> </a:t>
            </a:r>
            <a:r>
              <a:rPr lang="en-US" altLang="ja-JP" dirty="0" err="1"/>
              <a:t>genErrorHandler</a:t>
            </a:r>
            <a:r>
              <a:rPr lang="en-US" altLang="ja-JP" dirty="0"/>
              <a:t>() </a:t>
            </a:r>
            <a:r>
              <a:rPr lang="ja-JP" altLang="en-US" dirty="0"/>
              <a:t>･･･ </a:t>
            </a:r>
            <a:r>
              <a:rPr lang="en-US" altLang="ja-JP" dirty="0"/>
              <a:t>34</a:t>
            </a:r>
            <a:r>
              <a:rPr lang="ja-JP" altLang="en-US" dirty="0" smtClean="0"/>
              <a:t>行</a:t>
            </a:r>
            <a:endParaRPr lang="en-US" altLang="ja-JP"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26</a:t>
            </a:fld>
            <a:endParaRPr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評価基準</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sz="2400" b="1" dirty="0" smtClean="0"/>
                  <a:t>被験者の選択率 </a:t>
                </a:r>
                <a:r>
                  <a:rPr lang="en-US" altLang="ja-JP" sz="2400" dirty="0" smtClean="0"/>
                  <a:t>= </a:t>
                </a:r>
                <a14:m>
                  <m:oMath xmlns:m="http://schemas.openxmlformats.org/officeDocument/2006/math">
                    <m:f>
                      <m:fPr>
                        <m:ctrlPr>
                          <a:rPr lang="en-US" altLang="ja-JP" sz="2800" i="1" smtClean="0">
                            <a:latin typeface="Cambria Math"/>
                          </a:rPr>
                        </m:ctrlPr>
                      </m:fPr>
                      <m:num>
                        <m:r>
                          <a:rPr lang="ja-JP" altLang="en-US" sz="2800" i="1">
                            <a:latin typeface="Cambria Math"/>
                          </a:rPr>
                          <m:t>候補</m:t>
                        </m:r>
                        <m:r>
                          <a:rPr lang="ja-JP" altLang="en-US" sz="2800" b="0" i="1" smtClean="0">
                            <a:latin typeface="Cambria Math"/>
                          </a:rPr>
                          <m:t>を</m:t>
                        </m:r>
                        <m:r>
                          <a:rPr lang="en-US" altLang="ja-JP" sz="2800" i="1">
                            <a:latin typeface="Cambria Math"/>
                          </a:rPr>
                          <m:t>1</m:t>
                        </m:r>
                        <m:r>
                          <a:rPr lang="ja-JP" altLang="en-US" sz="2800" i="1">
                            <a:latin typeface="Cambria Math"/>
                          </a:rPr>
                          <m:t>つ以上選択した</m:t>
                        </m:r>
                        <m:r>
                          <a:rPr lang="ja-JP" altLang="en-US" sz="2800" i="1" smtClean="0">
                            <a:latin typeface="Cambria Math"/>
                          </a:rPr>
                          <m:t>被験者</m:t>
                        </m:r>
                        <m:r>
                          <a:rPr lang="ja-JP" altLang="en-US" sz="2800" b="0" i="1" smtClean="0">
                            <a:latin typeface="Cambria Math"/>
                          </a:rPr>
                          <m:t>数</m:t>
                        </m:r>
                      </m:num>
                      <m:den>
                        <m:r>
                          <a:rPr lang="ja-JP" altLang="en-US" sz="2800" i="1">
                            <a:latin typeface="Cambria Math"/>
                          </a:rPr>
                          <m:t>被験者数</m:t>
                        </m:r>
                      </m:den>
                    </m:f>
                  </m:oMath>
                </a14:m>
                <a:endParaRPr lang="en-US" altLang="ja-JP" sz="2000" dirty="0" smtClean="0"/>
              </a:p>
              <a:p>
                <a:pPr lvl="1"/>
                <a:r>
                  <a:rPr lang="ja-JP" altLang="en-US" sz="2000" dirty="0" smtClean="0"/>
                  <a:t>被験者にとって有用な候補が存在するか確認するため</a:t>
                </a:r>
                <a:endParaRPr lang="en-US" altLang="ja-JP" sz="2000" dirty="0" smtClean="0"/>
              </a:p>
              <a:p>
                <a:pPr lvl="1"/>
                <a:r>
                  <a:rPr lang="ja-JP" altLang="en-US" sz="2000" dirty="0"/>
                  <a:t>有効な支援を行うためには，被験者にとって有用な候補が</a:t>
                </a:r>
                <a:r>
                  <a:rPr lang="en-US" altLang="ja-JP" sz="2000" dirty="0"/>
                  <a:t>1</a:t>
                </a:r>
                <a:r>
                  <a:rPr lang="ja-JP" altLang="en-US" sz="2000" dirty="0"/>
                  <a:t>つ以上あることが求められる</a:t>
                </a:r>
                <a:r>
                  <a:rPr lang="ja-JP" altLang="en-US" sz="2000" dirty="0" smtClean="0"/>
                  <a:t>．</a:t>
                </a:r>
                <a:endParaRPr lang="en-US" altLang="ja-JP" sz="2000" dirty="0" smtClean="0"/>
              </a:p>
              <a:p>
                <a:pPr lvl="1"/>
                <a:endParaRPr lang="en-US" altLang="ja-JP" sz="2000" dirty="0" smtClean="0"/>
              </a:p>
              <a:p>
                <a:r>
                  <a:rPr lang="ja-JP" altLang="en-US" sz="2400" b="1" dirty="0"/>
                  <a:t>平均候補選択率 </a:t>
                </a:r>
                <a:r>
                  <a:rPr lang="en-US" altLang="ja-JP" sz="2400" dirty="0"/>
                  <a:t>= </a:t>
                </a:r>
                <a14:m>
                  <m:oMath xmlns:m="http://schemas.openxmlformats.org/officeDocument/2006/math">
                    <m:f>
                      <m:fPr>
                        <m:ctrlPr>
                          <a:rPr lang="en-US" altLang="ja-JP" sz="2800" i="1">
                            <a:latin typeface="Cambria Math"/>
                          </a:rPr>
                        </m:ctrlPr>
                      </m:fPr>
                      <m:num>
                        <m:nary>
                          <m:naryPr>
                            <m:chr m:val="∑"/>
                            <m:subHide m:val="on"/>
                            <m:supHide m:val="on"/>
                            <m:ctrlPr>
                              <a:rPr lang="en-US" altLang="ja-JP" sz="2800" i="1">
                                <a:latin typeface="Cambria Math"/>
                              </a:rPr>
                            </m:ctrlPr>
                          </m:naryPr>
                          <m:sub/>
                          <m:sup/>
                          <m:e>
                            <m:r>
                              <a:rPr lang="ja-JP" altLang="en-US" sz="2800" i="1">
                                <a:latin typeface="Cambria Math"/>
                              </a:rPr>
                              <m:t>被験者の候補選択率</m:t>
                            </m:r>
                          </m:e>
                        </m:nary>
                      </m:num>
                      <m:den>
                        <m:r>
                          <a:rPr lang="ja-JP" altLang="en-US" sz="2800" i="1">
                            <a:latin typeface="Cambria Math"/>
                          </a:rPr>
                          <m:t>被験者数</m:t>
                        </m:r>
                      </m:den>
                    </m:f>
                  </m:oMath>
                </a14:m>
                <a:endParaRPr lang="en-US" altLang="ja-JP" sz="2400" dirty="0"/>
              </a:p>
              <a:p>
                <a:pPr lvl="1"/>
                <a:r>
                  <a:rPr lang="ja-JP" altLang="en-US" sz="2000" dirty="0"/>
                  <a:t>被験者の候補選択率は，被験者が候補を選択した割合</a:t>
                </a:r>
                <a:endParaRPr lang="en-US" altLang="ja-JP" sz="2000" dirty="0"/>
              </a:p>
              <a:p>
                <a:pPr lvl="1"/>
                <a:r>
                  <a:rPr lang="ja-JP" altLang="en-US" sz="2000" dirty="0"/>
                  <a:t>候補中に優れた候補がどの程度含まれているかを確認するため</a:t>
                </a:r>
                <a:endParaRPr lang="en-US" altLang="ja-JP" sz="2000" dirty="0"/>
              </a:p>
              <a:p>
                <a:pPr lvl="1"/>
                <a:endParaRPr lang="en-US" altLang="ja-JP" sz="20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3"/>
                <a:stretch>
                  <a:fillRect l="-963" r="-74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27</a:t>
            </a:fld>
            <a:endParaRPr lang="ja-JP" altLang="en-US"/>
          </a:p>
        </p:txBody>
      </p:sp>
    </p:spTree>
    <p:extLst>
      <p:ext uri="{BB962C8B-B14F-4D97-AF65-F5344CB8AC3E}">
        <p14:creationId xmlns:p14="http://schemas.microsoft.com/office/powerpoint/2010/main" val="407194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実験結果と考察</a:t>
            </a:r>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28</a:t>
            </a:fld>
            <a:endParaRPr lang="ja-JP" altLang="en-US"/>
          </a:p>
        </p:txBody>
      </p:sp>
      <p:sp>
        <p:nvSpPr>
          <p:cNvPr id="6" name="コンテンツ プレースホルダー 5"/>
          <p:cNvSpPr>
            <a:spLocks noGrp="1"/>
          </p:cNvSpPr>
          <p:nvPr>
            <p:ph idx="1"/>
          </p:nvPr>
        </p:nvSpPr>
        <p:spPr>
          <a:xfrm>
            <a:off x="457200" y="1467848"/>
            <a:ext cx="8229600" cy="4525963"/>
          </a:xfrm>
        </p:spPr>
        <p:txBody>
          <a:bodyPr/>
          <a:lstStyle/>
          <a:p>
            <a:endParaRPr kumimoji="1" lang="en-US" altLang="ja-JP" dirty="0" smtClean="0"/>
          </a:p>
          <a:p>
            <a:endParaRPr lang="en-US" altLang="ja-JP" dirty="0" smtClean="0"/>
          </a:p>
          <a:p>
            <a:pPr marL="0" indent="0">
              <a:buNone/>
            </a:pPr>
            <a:endParaRPr kumimoji="1" lang="en-US" altLang="ja-JP" dirty="0" smtClean="0"/>
          </a:p>
          <a:p>
            <a:endParaRPr lang="en-US" altLang="ja-JP" sz="2400" dirty="0" smtClean="0"/>
          </a:p>
          <a:p>
            <a:r>
              <a:rPr lang="en-US" altLang="ja-JP" sz="2400" dirty="0" smtClean="0"/>
              <a:t>Ant</a:t>
            </a:r>
            <a:r>
              <a:rPr lang="ja-JP" altLang="en-US" sz="2400" dirty="0" err="1" smtClean="0"/>
              <a:t>，</a:t>
            </a:r>
            <a:r>
              <a:rPr lang="en-US" altLang="ja-JP" sz="2400" dirty="0" err="1" smtClean="0"/>
              <a:t>Azureus</a:t>
            </a:r>
            <a:r>
              <a:rPr lang="ja-JP" altLang="en-US" sz="2400" dirty="0" smtClean="0"/>
              <a:t>は，被験者の選択率が高いことより，被験者にとって有用な候補が上位にあることが分かる．</a:t>
            </a:r>
            <a:endParaRPr lang="en-US" altLang="ja-JP" sz="2400" dirty="0" smtClean="0"/>
          </a:p>
          <a:p>
            <a:pPr lvl="1"/>
            <a:r>
              <a:rPr lang="en-US" altLang="ja-JP" sz="2000" dirty="0" smtClean="0"/>
              <a:t>ANTLR</a:t>
            </a:r>
            <a:r>
              <a:rPr lang="ja-JP" altLang="en-US" sz="2000" dirty="0" smtClean="0"/>
              <a:t>に</a:t>
            </a:r>
            <a:r>
              <a:rPr lang="ja-JP" altLang="en-US" sz="2000" dirty="0"/>
              <a:t>関しては，抽出範囲でのフィルタリングで優れた候補を除いているので</a:t>
            </a:r>
            <a:r>
              <a:rPr lang="ja-JP" altLang="en-US" sz="2000" dirty="0" smtClean="0"/>
              <a:t>，柔軟に閾値を決定する手法を考える必要がある．</a:t>
            </a:r>
            <a:endParaRPr lang="en-US" altLang="ja-JP" sz="1600" dirty="0"/>
          </a:p>
          <a:p>
            <a:r>
              <a:rPr lang="ja-JP" altLang="en-US" sz="2400" dirty="0" smtClean="0"/>
              <a:t>平均</a:t>
            </a:r>
            <a:r>
              <a:rPr lang="ja-JP" altLang="en-US" sz="2400" dirty="0"/>
              <a:t>候補選択率が低いことより</a:t>
            </a:r>
            <a:r>
              <a:rPr lang="ja-JP" altLang="en-US" sz="2400" dirty="0" smtClean="0"/>
              <a:t>，有用でない候補が多く含まれること</a:t>
            </a:r>
            <a:r>
              <a:rPr lang="ja-JP" altLang="en-US" sz="2400" dirty="0"/>
              <a:t>が分かる</a:t>
            </a:r>
            <a:r>
              <a:rPr lang="ja-JP" altLang="en-US" sz="2400" dirty="0" smtClean="0"/>
              <a:t>．</a:t>
            </a:r>
            <a:endParaRPr lang="en-US" altLang="ja-JP" sz="1600" dirty="0"/>
          </a:p>
          <a:p>
            <a:endParaRPr lang="en-US" altLang="ja-JP" sz="2400" dirty="0"/>
          </a:p>
        </p:txBody>
      </p:sp>
      <p:graphicFrame>
        <p:nvGraphicFramePr>
          <p:cNvPr id="7" name="コンテンツ プレースホルダー 4"/>
          <p:cNvGraphicFramePr>
            <a:graphicFrameLocks/>
          </p:cNvGraphicFramePr>
          <p:nvPr>
            <p:extLst>
              <p:ext uri="{D42A27DB-BD31-4B8C-83A1-F6EECF244321}">
                <p14:modId xmlns:p14="http://schemas.microsoft.com/office/powerpoint/2010/main" val="3225985160"/>
              </p:ext>
            </p:extLst>
          </p:nvPr>
        </p:nvGraphicFramePr>
        <p:xfrm>
          <a:off x="2398395" y="1616046"/>
          <a:ext cx="5199380" cy="1483360"/>
        </p:xfrm>
        <a:graphic>
          <a:graphicData uri="http://schemas.openxmlformats.org/drawingml/2006/table">
            <a:tbl>
              <a:tblPr firstRow="1" bandRow="1">
                <a:tableStyleId>{21E4AEA4-8DFA-4A89-87EB-49C32662AFE0}</a:tableStyleId>
              </a:tblPr>
              <a:tblGrid>
                <a:gridCol w="1084580"/>
                <a:gridCol w="2057400"/>
                <a:gridCol w="2057400"/>
              </a:tblGrid>
              <a:tr h="370840">
                <a:tc>
                  <a:txBody>
                    <a:bodyPr/>
                    <a:lstStyle/>
                    <a:p>
                      <a:endParaRPr kumimoji="1" lang="ja-JP" altLang="en-US" dirty="0"/>
                    </a:p>
                  </a:txBody>
                  <a:tcPr/>
                </a:tc>
                <a:tc>
                  <a:txBody>
                    <a:bodyPr/>
                    <a:lstStyle/>
                    <a:p>
                      <a:pPr algn="ctr"/>
                      <a:r>
                        <a:rPr kumimoji="1" lang="ja-JP" altLang="en-US" dirty="0" smtClean="0"/>
                        <a:t>被験者の選択率</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平均候補選択率</a:t>
                      </a:r>
                    </a:p>
                  </a:txBody>
                  <a:tcPr/>
                </a:tc>
              </a:tr>
              <a:tr h="370840">
                <a:tc>
                  <a:txBody>
                    <a:bodyPr/>
                    <a:lstStyle/>
                    <a:p>
                      <a:r>
                        <a:rPr kumimoji="1" lang="en-US" altLang="ja-JP" dirty="0" smtClean="0"/>
                        <a:t>Ant</a:t>
                      </a:r>
                      <a:endParaRPr kumimoji="1" lang="ja-JP" altLang="en-US" dirty="0"/>
                    </a:p>
                  </a:txBody>
                  <a:tcPr/>
                </a:tc>
                <a:tc>
                  <a:txBody>
                    <a:bodyPr/>
                    <a:lstStyle/>
                    <a:p>
                      <a:pPr algn="r"/>
                      <a:r>
                        <a:rPr kumimoji="1" lang="en-US" altLang="ja-JP" dirty="0" smtClean="0"/>
                        <a:t>0.89</a:t>
                      </a:r>
                      <a:endParaRPr kumimoji="1" lang="ja-JP" altLang="en-US" dirty="0"/>
                    </a:p>
                  </a:txBody>
                  <a:tcPr/>
                </a:tc>
                <a:tc>
                  <a:txBody>
                    <a:bodyPr/>
                    <a:lstStyle/>
                    <a:p>
                      <a:pPr algn="r"/>
                      <a:r>
                        <a:rPr kumimoji="1" lang="en-US" altLang="ja-JP" dirty="0" smtClean="0"/>
                        <a:t>0.16</a:t>
                      </a:r>
                      <a:endParaRPr kumimoji="1" lang="ja-JP" altLang="en-US" dirty="0"/>
                    </a:p>
                  </a:txBody>
                  <a:tcPr/>
                </a:tc>
              </a:tr>
              <a:tr h="370840">
                <a:tc>
                  <a:txBody>
                    <a:bodyPr/>
                    <a:lstStyle/>
                    <a:p>
                      <a:r>
                        <a:rPr kumimoji="1" lang="en-US" altLang="ja-JP" dirty="0" err="1" smtClean="0"/>
                        <a:t>Azureus</a:t>
                      </a:r>
                      <a:endParaRPr kumimoji="1" lang="en-US" altLang="ja-JP" dirty="0" smtClean="0"/>
                    </a:p>
                  </a:txBody>
                  <a:tcPr/>
                </a:tc>
                <a:tc>
                  <a:txBody>
                    <a:bodyPr/>
                    <a:lstStyle/>
                    <a:p>
                      <a:pPr algn="r"/>
                      <a:r>
                        <a:rPr kumimoji="1" lang="en-US" altLang="ja-JP" dirty="0" smtClean="0"/>
                        <a:t>1.00</a:t>
                      </a:r>
                      <a:endParaRPr kumimoji="1" lang="ja-JP" altLang="en-US" dirty="0"/>
                    </a:p>
                  </a:txBody>
                  <a:tcPr/>
                </a:tc>
                <a:tc>
                  <a:txBody>
                    <a:bodyPr/>
                    <a:lstStyle/>
                    <a:p>
                      <a:pPr algn="r"/>
                      <a:r>
                        <a:rPr kumimoji="1" lang="en-US" altLang="ja-JP" dirty="0" smtClean="0"/>
                        <a:t>0.21</a:t>
                      </a:r>
                      <a:endParaRPr kumimoji="1" lang="ja-JP" altLang="en-US" dirty="0"/>
                    </a:p>
                  </a:txBody>
                  <a:tcPr/>
                </a:tc>
              </a:tr>
              <a:tr h="370840">
                <a:tc>
                  <a:txBody>
                    <a:bodyPr/>
                    <a:lstStyle/>
                    <a:p>
                      <a:r>
                        <a:rPr kumimoji="1" lang="en-US" altLang="ja-JP" dirty="0" smtClean="0"/>
                        <a:t>ANTLR</a:t>
                      </a:r>
                      <a:endParaRPr kumimoji="1" lang="ja-JP" altLang="en-US" dirty="0"/>
                    </a:p>
                  </a:txBody>
                  <a:tcPr/>
                </a:tc>
                <a:tc>
                  <a:txBody>
                    <a:bodyPr/>
                    <a:lstStyle/>
                    <a:p>
                      <a:pPr algn="r"/>
                      <a:r>
                        <a:rPr kumimoji="1" lang="en-US" altLang="ja-JP" dirty="0" smtClean="0"/>
                        <a:t>0.56</a:t>
                      </a:r>
                      <a:endParaRPr kumimoji="1" lang="ja-JP" altLang="en-US" dirty="0"/>
                    </a:p>
                  </a:txBody>
                  <a:tcPr/>
                </a:tc>
                <a:tc>
                  <a:txBody>
                    <a:bodyPr/>
                    <a:lstStyle/>
                    <a:p>
                      <a:pPr algn="r"/>
                      <a:r>
                        <a:rPr kumimoji="1" lang="en-US" altLang="ja-JP" dirty="0" smtClean="0"/>
                        <a:t>0.20</a:t>
                      </a:r>
                      <a:endParaRPr kumimoji="1" lang="ja-JP" altLang="en-US" dirty="0"/>
                    </a:p>
                  </a:txBody>
                  <a:tcPr/>
                </a:tc>
              </a:tr>
            </a:tbl>
          </a:graphicData>
        </a:graphic>
      </p:graphicFrame>
    </p:spTree>
    <p:extLst>
      <p:ext uri="{BB962C8B-B14F-4D97-AF65-F5344CB8AC3E}">
        <p14:creationId xmlns:p14="http://schemas.microsoft.com/office/powerpoint/2010/main" val="985661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差分を含む類似メソッド集約</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Template Method</a:t>
            </a:r>
            <a:r>
              <a:rPr kumimoji="1" lang="ja-JP" altLang="en-US" dirty="0" smtClean="0"/>
              <a:t>パターン</a:t>
            </a:r>
            <a:r>
              <a:rPr kumimoji="1" lang="en-US" altLang="ja-JP" dirty="0" smtClean="0"/>
              <a:t>[1]</a:t>
            </a:r>
            <a:r>
              <a:rPr kumimoji="1" lang="ja-JP" altLang="en-US" dirty="0" smtClean="0"/>
              <a:t>を適用すれば差分を含む類似メソッドを集約できる．</a:t>
            </a:r>
            <a:endParaRPr lang="en-US" altLang="ja-JP" dirty="0"/>
          </a:p>
          <a:p>
            <a:pPr lvl="1"/>
            <a:r>
              <a:rPr lang="ja-JP" altLang="en-US" dirty="0" smtClean="0"/>
              <a:t>しかし，熟練した開発者でないと適用は困難である．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a:t>
            </a:fld>
            <a:endParaRPr lang="ja-JP" altLang="en-US"/>
          </a:p>
        </p:txBody>
      </p:sp>
      <p:sp>
        <p:nvSpPr>
          <p:cNvPr id="6" name="テキスト ボックス 5"/>
          <p:cNvSpPr txBox="1"/>
          <p:nvPr/>
        </p:nvSpPr>
        <p:spPr>
          <a:xfrm>
            <a:off x="1419482" y="5397321"/>
            <a:ext cx="7007046" cy="1200329"/>
          </a:xfrm>
          <a:prstGeom prst="rect">
            <a:avLst/>
          </a:prstGeom>
          <a:noFill/>
        </p:spPr>
        <p:txBody>
          <a:bodyPr wrap="none" rtlCol="0">
            <a:spAutoFit/>
          </a:bodyPr>
          <a:lstStyle/>
          <a:p>
            <a:r>
              <a:rPr kumimoji="1" lang="en-US" altLang="ja-JP" dirty="0" smtClean="0">
                <a:solidFill>
                  <a:schemeClr val="bg1">
                    <a:lumMod val="50000"/>
                  </a:schemeClr>
                </a:solidFill>
              </a:rPr>
              <a:t>[1] </a:t>
            </a:r>
            <a:r>
              <a:rPr lang="en-US" altLang="ja-JP" dirty="0">
                <a:solidFill>
                  <a:schemeClr val="bg1">
                    <a:lumMod val="50000"/>
                  </a:schemeClr>
                </a:solidFill>
              </a:rPr>
              <a:t>E. Gamma, R. Helm, R. Johnson, and J. M. </a:t>
            </a:r>
            <a:r>
              <a:rPr lang="en-US" altLang="ja-JP" dirty="0" err="1">
                <a:solidFill>
                  <a:schemeClr val="bg1">
                    <a:lumMod val="50000"/>
                  </a:schemeClr>
                </a:solidFill>
              </a:rPr>
              <a:t>Vlissides</a:t>
            </a:r>
            <a:r>
              <a:rPr lang="en-US" altLang="ja-JP" dirty="0">
                <a:solidFill>
                  <a:schemeClr val="bg1">
                    <a:lumMod val="50000"/>
                  </a:schemeClr>
                </a:solidFill>
              </a:rPr>
              <a:t>. </a:t>
            </a:r>
            <a:endParaRPr lang="en-US" altLang="ja-JP" dirty="0" smtClean="0">
              <a:solidFill>
                <a:schemeClr val="bg1">
                  <a:lumMod val="50000"/>
                </a:schemeClr>
              </a:solidFill>
            </a:endParaRPr>
          </a:p>
          <a:p>
            <a:r>
              <a:rPr lang="en-US" altLang="ja-JP" i="1" dirty="0" smtClean="0">
                <a:solidFill>
                  <a:schemeClr val="bg1">
                    <a:lumMod val="50000"/>
                  </a:schemeClr>
                </a:solidFill>
              </a:rPr>
              <a:t>Design </a:t>
            </a:r>
            <a:r>
              <a:rPr lang="en-US" altLang="ja-JP" i="1" dirty="0">
                <a:solidFill>
                  <a:schemeClr val="bg1">
                    <a:lumMod val="50000"/>
                  </a:schemeClr>
                </a:solidFill>
              </a:rPr>
              <a:t>Patterns: Elements </a:t>
            </a:r>
            <a:r>
              <a:rPr lang="en-US" altLang="ja-JP" i="1" dirty="0" smtClean="0">
                <a:solidFill>
                  <a:schemeClr val="bg1">
                    <a:lumMod val="50000"/>
                  </a:schemeClr>
                </a:solidFill>
              </a:rPr>
              <a:t>of Reusable </a:t>
            </a:r>
            <a:r>
              <a:rPr lang="en-US" altLang="ja-JP" i="1" dirty="0">
                <a:solidFill>
                  <a:schemeClr val="bg1">
                    <a:lumMod val="50000"/>
                  </a:schemeClr>
                </a:solidFill>
              </a:rPr>
              <a:t>Object-Oriented Software</a:t>
            </a:r>
            <a:r>
              <a:rPr lang="en-US" altLang="ja-JP" dirty="0">
                <a:solidFill>
                  <a:schemeClr val="bg1">
                    <a:lumMod val="50000"/>
                  </a:schemeClr>
                </a:solidFill>
              </a:rPr>
              <a:t>. </a:t>
            </a:r>
            <a:endParaRPr lang="en-US" altLang="ja-JP" dirty="0" smtClean="0">
              <a:solidFill>
                <a:schemeClr val="bg1">
                  <a:lumMod val="50000"/>
                </a:schemeClr>
              </a:solidFill>
            </a:endParaRPr>
          </a:p>
          <a:p>
            <a:r>
              <a:rPr lang="en-US" altLang="ja-JP" dirty="0" smtClean="0">
                <a:solidFill>
                  <a:schemeClr val="bg1">
                    <a:lumMod val="50000"/>
                  </a:schemeClr>
                </a:solidFill>
              </a:rPr>
              <a:t>Addison </a:t>
            </a:r>
            <a:r>
              <a:rPr lang="en-US" altLang="ja-JP" dirty="0">
                <a:solidFill>
                  <a:schemeClr val="bg1">
                    <a:lumMod val="50000"/>
                  </a:schemeClr>
                </a:solidFill>
              </a:rPr>
              <a:t>Wesley, 1995.</a:t>
            </a:r>
            <a:endParaRPr lang="ja-JP" altLang="en-US" dirty="0">
              <a:solidFill>
                <a:schemeClr val="bg1">
                  <a:lumMod val="50000"/>
                </a:schemeClr>
              </a:solidFill>
            </a:endParaRPr>
          </a:p>
          <a:p>
            <a:endParaRPr kumimoji="1" lang="ja-JP" altLang="en-US" dirty="0">
              <a:solidFill>
                <a:schemeClr val="bg1">
                  <a:lumMod val="50000"/>
                </a:schemeClr>
              </a:solidFill>
            </a:endParaRPr>
          </a:p>
        </p:txBody>
      </p:sp>
    </p:spTree>
    <p:extLst>
      <p:ext uri="{BB962C8B-B14F-4D97-AF65-F5344CB8AC3E}">
        <p14:creationId xmlns:p14="http://schemas.microsoft.com/office/powerpoint/2010/main" val="1023763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候補についての考察</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29</a:t>
            </a:fld>
            <a:endParaRPr lang="ja-JP" altLang="en-US"/>
          </a:p>
        </p:txBody>
      </p:sp>
      <p:pic>
        <p:nvPicPr>
          <p:cNvPr id="2050" name="Picture 2" descr="C:\Users\m-ioka\Dropbox\lab\paper\sigss\ppt\ss_dif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469" y="1735138"/>
            <a:ext cx="7993063" cy="4391025"/>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6006353" y="5020235"/>
            <a:ext cx="2562179" cy="1105928"/>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色のついている</a:t>
            </a:r>
            <a:endParaRPr kumimoji="1" lang="en-US" altLang="ja-JP" sz="2000" b="1" dirty="0" smtClean="0">
              <a:solidFill>
                <a:schemeClr val="tx1"/>
              </a:solidFill>
            </a:endParaRPr>
          </a:p>
          <a:p>
            <a:pPr algn="ctr"/>
            <a:r>
              <a:rPr kumimoji="1" lang="ja-JP" altLang="en-US" sz="2000" b="1" dirty="0" smtClean="0">
                <a:solidFill>
                  <a:schemeClr val="tx1"/>
                </a:solidFill>
              </a:rPr>
              <a:t>箇所が差分</a:t>
            </a:r>
            <a:endParaRPr kumimoji="1" lang="ja-JP" altLang="en-US" sz="2000" b="1" dirty="0">
              <a:solidFill>
                <a:schemeClr val="tx1"/>
              </a:solidFill>
            </a:endParaRPr>
          </a:p>
        </p:txBody>
      </p:sp>
      <p:sp>
        <p:nvSpPr>
          <p:cNvPr id="9" name="四角形吹き出し 8"/>
          <p:cNvSpPr/>
          <p:nvPr/>
        </p:nvSpPr>
        <p:spPr>
          <a:xfrm>
            <a:off x="3135400" y="1350017"/>
            <a:ext cx="2378076" cy="500366"/>
          </a:xfrm>
          <a:prstGeom prst="wedgeRectCallout">
            <a:avLst>
              <a:gd name="adj1" fmla="val 76115"/>
              <a:gd name="adj2" fmla="val 66354"/>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四角形吹き出し 9"/>
          <p:cNvSpPr/>
          <p:nvPr/>
        </p:nvSpPr>
        <p:spPr>
          <a:xfrm>
            <a:off x="3135400" y="1350017"/>
            <a:ext cx="2378076" cy="500366"/>
          </a:xfrm>
          <a:prstGeom prst="wedgeRectCallout">
            <a:avLst>
              <a:gd name="adj1" fmla="val -73224"/>
              <a:gd name="adj2" fmla="val 64167"/>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画像取得</a:t>
            </a:r>
            <a:endParaRPr kumimoji="1" lang="ja-JP" altLang="en-US" sz="2000" b="1" dirty="0">
              <a:solidFill>
                <a:schemeClr val="tx1"/>
              </a:solidFill>
            </a:endParaRPr>
          </a:p>
        </p:txBody>
      </p:sp>
      <p:sp>
        <p:nvSpPr>
          <p:cNvPr id="13" name="四角形吹き出し 12"/>
          <p:cNvSpPr/>
          <p:nvPr/>
        </p:nvSpPr>
        <p:spPr>
          <a:xfrm>
            <a:off x="3135400" y="2451322"/>
            <a:ext cx="2378076" cy="500366"/>
          </a:xfrm>
          <a:prstGeom prst="wedgeRectCallout">
            <a:avLst>
              <a:gd name="adj1" fmla="val 76115"/>
              <a:gd name="adj2" fmla="val 66354"/>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四角形吹き出し 13"/>
          <p:cNvSpPr/>
          <p:nvPr/>
        </p:nvSpPr>
        <p:spPr>
          <a:xfrm>
            <a:off x="3135400" y="2451322"/>
            <a:ext cx="2378076" cy="500366"/>
          </a:xfrm>
          <a:prstGeom prst="wedgeRectCallout">
            <a:avLst>
              <a:gd name="adj1" fmla="val -73224"/>
              <a:gd name="adj2" fmla="val 64167"/>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線の描画</a:t>
            </a:r>
            <a:endParaRPr kumimoji="1" lang="ja-JP" altLang="en-US" sz="2000" b="1" dirty="0">
              <a:solidFill>
                <a:schemeClr val="tx1"/>
              </a:solidFill>
            </a:endParaRPr>
          </a:p>
        </p:txBody>
      </p:sp>
      <p:sp>
        <p:nvSpPr>
          <p:cNvPr id="15" name="四角形吹き出し 14"/>
          <p:cNvSpPr/>
          <p:nvPr/>
        </p:nvSpPr>
        <p:spPr>
          <a:xfrm>
            <a:off x="3382962" y="4206190"/>
            <a:ext cx="2378076" cy="500366"/>
          </a:xfrm>
          <a:prstGeom prst="wedgeRectCallout">
            <a:avLst>
              <a:gd name="adj1" fmla="val 74664"/>
              <a:gd name="adj2" fmla="val -11984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四角形吹き出し 15"/>
          <p:cNvSpPr/>
          <p:nvPr/>
        </p:nvSpPr>
        <p:spPr>
          <a:xfrm>
            <a:off x="3135400" y="4206190"/>
            <a:ext cx="2378076" cy="500366"/>
          </a:xfrm>
          <a:prstGeom prst="wedgeRectCallout">
            <a:avLst>
              <a:gd name="adj1" fmla="val -77577"/>
              <a:gd name="adj2" fmla="val -56515"/>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図形の描画</a:t>
            </a:r>
            <a:endParaRPr kumimoji="1" lang="ja-JP" altLang="en-US" sz="2000" b="1" dirty="0">
              <a:solidFill>
                <a:schemeClr val="tx1"/>
              </a:solidFill>
            </a:endParaRPr>
          </a:p>
        </p:txBody>
      </p:sp>
    </p:spTree>
    <p:extLst>
      <p:ext uri="{BB962C8B-B14F-4D97-AF65-F5344CB8AC3E}">
        <p14:creationId xmlns:p14="http://schemas.microsoft.com/office/powerpoint/2010/main" val="1330860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選択者が多かった候補</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30</a:t>
            </a:fld>
            <a:endParaRPr lang="ja-JP" altLang="en-US"/>
          </a:p>
        </p:txBody>
      </p:sp>
      <p:pic>
        <p:nvPicPr>
          <p:cNvPr id="1027" name="Picture 3" descr="C:\Users\m-ioka\Dropbox\lab\paper\sigss\ppt\ss_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062" y="1600200"/>
            <a:ext cx="8375651" cy="4745037"/>
          </a:xfrm>
          <a:prstGeom prst="rect">
            <a:avLst/>
          </a:prstGeom>
          <a:noFill/>
          <a:extLst>
            <a:ext uri="{909E8E84-426E-40DD-AFC4-6F175D3DCCD1}">
              <a14:hiddenFill xmlns:a14="http://schemas.microsoft.com/office/drawing/2010/main">
                <a:solidFill>
                  <a:srgbClr val="FFFFFF"/>
                </a:solidFill>
              </a14:hiddenFill>
            </a:ext>
          </a:extLst>
        </p:spPr>
      </p:pic>
      <p:sp>
        <p:nvSpPr>
          <p:cNvPr id="7" name="四角形吹き出し 6"/>
          <p:cNvSpPr/>
          <p:nvPr/>
        </p:nvSpPr>
        <p:spPr>
          <a:xfrm>
            <a:off x="3135400" y="1337060"/>
            <a:ext cx="2378076" cy="500366"/>
          </a:xfrm>
          <a:prstGeom prst="wedgeRectCallout">
            <a:avLst>
              <a:gd name="adj1" fmla="val 76115"/>
              <a:gd name="adj2" fmla="val 66354"/>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四角形吹き出し 7"/>
          <p:cNvSpPr/>
          <p:nvPr/>
        </p:nvSpPr>
        <p:spPr>
          <a:xfrm>
            <a:off x="3135400" y="1337060"/>
            <a:ext cx="2378076" cy="500366"/>
          </a:xfrm>
          <a:prstGeom prst="wedgeRectCallout">
            <a:avLst>
              <a:gd name="adj1" fmla="val -73224"/>
              <a:gd name="adj2" fmla="val 64167"/>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差分そのまま</a:t>
            </a:r>
            <a:endParaRPr kumimoji="1" lang="ja-JP" altLang="en-US" sz="2000" b="1" dirty="0">
              <a:solidFill>
                <a:schemeClr val="tx1"/>
              </a:solidFill>
            </a:endParaRPr>
          </a:p>
        </p:txBody>
      </p:sp>
      <p:sp>
        <p:nvSpPr>
          <p:cNvPr id="9" name="四角形吹き出し 8"/>
          <p:cNvSpPr/>
          <p:nvPr/>
        </p:nvSpPr>
        <p:spPr>
          <a:xfrm>
            <a:off x="3135400" y="4198154"/>
            <a:ext cx="2378076" cy="500366"/>
          </a:xfrm>
          <a:prstGeom prst="wedgeRectCallout">
            <a:avLst>
              <a:gd name="adj1" fmla="val 76841"/>
              <a:gd name="adj2" fmla="val -143977"/>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四角形吹き出し 9"/>
          <p:cNvSpPr/>
          <p:nvPr/>
        </p:nvSpPr>
        <p:spPr>
          <a:xfrm>
            <a:off x="3135400" y="4198154"/>
            <a:ext cx="2378076" cy="500366"/>
          </a:xfrm>
          <a:prstGeom prst="wedgeRectCallout">
            <a:avLst>
              <a:gd name="adj1" fmla="val -69597"/>
              <a:gd name="adj2" fmla="val -97891"/>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描画処理</a:t>
            </a:r>
            <a:endParaRPr kumimoji="1" lang="ja-JP" altLang="en-US" sz="2000" b="1" dirty="0">
              <a:solidFill>
                <a:schemeClr val="tx1"/>
              </a:solidFill>
            </a:endParaRPr>
          </a:p>
        </p:txBody>
      </p:sp>
      <p:sp>
        <p:nvSpPr>
          <p:cNvPr id="11" name="正方形/長方形 10"/>
          <p:cNvSpPr/>
          <p:nvPr/>
        </p:nvSpPr>
        <p:spPr>
          <a:xfrm>
            <a:off x="2449901" y="5020235"/>
            <a:ext cx="6118631" cy="1105928"/>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描画処理は，線と図形の</a:t>
            </a:r>
            <a:r>
              <a:rPr lang="en-US" altLang="ja-JP" sz="2000" b="1" dirty="0" smtClean="0">
                <a:solidFill>
                  <a:schemeClr val="tx1"/>
                </a:solidFill>
              </a:rPr>
              <a:t>2</a:t>
            </a:r>
            <a:r>
              <a:rPr lang="ja-JP" altLang="en-US" sz="2000" b="1" dirty="0" err="1" smtClean="0">
                <a:solidFill>
                  <a:schemeClr val="tx1"/>
                </a:solidFill>
              </a:rPr>
              <a:t>つの</a:t>
            </a:r>
            <a:r>
              <a:rPr lang="ja-JP" altLang="en-US" sz="2000" b="1" dirty="0" smtClean="0">
                <a:solidFill>
                  <a:schemeClr val="tx1"/>
                </a:solidFill>
              </a:rPr>
              <a:t>処理を含んでいるが，</a:t>
            </a:r>
            <a:endParaRPr lang="en-US" altLang="ja-JP" sz="2000" b="1" dirty="0" smtClean="0">
              <a:solidFill>
                <a:schemeClr val="tx1"/>
              </a:solidFill>
            </a:endParaRPr>
          </a:p>
          <a:p>
            <a:r>
              <a:rPr lang="ja-JP" altLang="en-US" sz="2000" b="1" dirty="0">
                <a:solidFill>
                  <a:schemeClr val="tx1"/>
                </a:solidFill>
              </a:rPr>
              <a:t> </a:t>
            </a:r>
            <a:r>
              <a:rPr lang="ja-JP" altLang="en-US" sz="2000" b="1" dirty="0" smtClean="0">
                <a:solidFill>
                  <a:schemeClr val="tx1"/>
                </a:solidFill>
              </a:rPr>
              <a:t> </a:t>
            </a:r>
            <a:r>
              <a:rPr kumimoji="1" lang="ja-JP" altLang="en-US" sz="2000" b="1" dirty="0" smtClean="0">
                <a:solidFill>
                  <a:schemeClr val="tx1"/>
                </a:solidFill>
              </a:rPr>
              <a:t>描画</a:t>
            </a:r>
            <a:r>
              <a:rPr kumimoji="1" lang="ja-JP" altLang="en-US" sz="2000" b="1" dirty="0">
                <a:solidFill>
                  <a:schemeClr val="tx1"/>
                </a:solidFill>
              </a:rPr>
              <a:t>と</a:t>
            </a:r>
            <a:r>
              <a:rPr kumimoji="1" lang="ja-JP" altLang="en-US" sz="2000" b="1" dirty="0" smtClean="0">
                <a:solidFill>
                  <a:schemeClr val="tx1"/>
                </a:solidFill>
              </a:rPr>
              <a:t>いう</a:t>
            </a:r>
            <a:r>
              <a:rPr kumimoji="1" lang="en-US" altLang="ja-JP" sz="2000" b="1" dirty="0" smtClean="0">
                <a:solidFill>
                  <a:schemeClr val="tx1"/>
                </a:solidFill>
              </a:rPr>
              <a:t>1</a:t>
            </a:r>
            <a:r>
              <a:rPr kumimoji="1" lang="ja-JP" altLang="en-US" sz="2000" b="1" dirty="0" err="1" smtClean="0">
                <a:solidFill>
                  <a:schemeClr val="tx1"/>
                </a:solidFill>
              </a:rPr>
              <a:t>つの</a:t>
            </a:r>
            <a:r>
              <a:rPr kumimoji="1" lang="ja-JP" altLang="en-US" sz="2000" b="1" dirty="0" smtClean="0">
                <a:solidFill>
                  <a:schemeClr val="tx1"/>
                </a:solidFill>
              </a:rPr>
              <a:t>処理を行っている．</a:t>
            </a:r>
            <a:endParaRPr kumimoji="1" lang="ja-JP" altLang="en-US" sz="2000" b="1" dirty="0">
              <a:solidFill>
                <a:schemeClr val="tx1"/>
              </a:solidFill>
            </a:endParaRPr>
          </a:p>
        </p:txBody>
      </p:sp>
    </p:spTree>
    <p:extLst>
      <p:ext uri="{BB962C8B-B14F-4D97-AF65-F5344CB8AC3E}">
        <p14:creationId xmlns:p14="http://schemas.microsoft.com/office/powerpoint/2010/main" val="22697492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他</a:t>
            </a:r>
            <a:r>
              <a:rPr lang="ja-JP" altLang="en-US" dirty="0" smtClean="0"/>
              <a:t>の有用な</a:t>
            </a:r>
            <a:r>
              <a:rPr kumimoji="1" lang="ja-JP" altLang="en-US" dirty="0" smtClean="0"/>
              <a:t>候補</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31</a:t>
            </a:fld>
            <a:endParaRPr lang="ja-JP" altLang="en-US"/>
          </a:p>
        </p:txBody>
      </p:sp>
      <p:pic>
        <p:nvPicPr>
          <p:cNvPr id="1027" name="Picture 3" descr="C:\Users\m-ioka\Dropbox\lab\paper\sigss\ppt\ss_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062" y="1600200"/>
            <a:ext cx="8375651" cy="4745037"/>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1949570" y="5072528"/>
            <a:ext cx="7073660" cy="1105928"/>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緑の抽出範囲を，線の描画処理と</a:t>
            </a:r>
            <a:r>
              <a:rPr lang="ja-JP" altLang="en-US" sz="2000" b="1" dirty="0">
                <a:solidFill>
                  <a:schemeClr val="tx1"/>
                </a:solidFill>
              </a:rPr>
              <a:t>図形</a:t>
            </a:r>
            <a:r>
              <a:rPr kumimoji="1" lang="ja-JP" altLang="en-US" sz="2000" b="1" dirty="0" smtClean="0">
                <a:solidFill>
                  <a:schemeClr val="tx1"/>
                </a:solidFill>
              </a:rPr>
              <a:t>の描画処理とで</a:t>
            </a:r>
            <a:endParaRPr kumimoji="1" lang="en-US" altLang="ja-JP" sz="2000" b="1" dirty="0" smtClean="0">
              <a:solidFill>
                <a:schemeClr val="tx1"/>
              </a:solidFill>
            </a:endParaRPr>
          </a:p>
          <a:p>
            <a:r>
              <a:rPr kumimoji="1" lang="ja-JP" altLang="en-US" sz="2000" b="1" dirty="0" smtClean="0">
                <a:solidFill>
                  <a:schemeClr val="tx1"/>
                </a:solidFill>
              </a:rPr>
              <a:t>　　分けた候補も提示したいが，ツールの仕様上実現できない．</a:t>
            </a:r>
            <a:endParaRPr kumimoji="1" lang="ja-JP" altLang="en-US" sz="2000" b="1" dirty="0">
              <a:solidFill>
                <a:schemeClr val="tx1"/>
              </a:solidFill>
            </a:endParaRPr>
          </a:p>
        </p:txBody>
      </p:sp>
      <p:sp>
        <p:nvSpPr>
          <p:cNvPr id="5" name="正方形/長方形 4"/>
          <p:cNvSpPr/>
          <p:nvPr/>
        </p:nvSpPr>
        <p:spPr>
          <a:xfrm>
            <a:off x="373062" y="3467819"/>
            <a:ext cx="3951376" cy="73033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724312" y="3222255"/>
            <a:ext cx="3951376" cy="73033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73062" y="2518913"/>
            <a:ext cx="3951376" cy="897147"/>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724312" y="2398143"/>
            <a:ext cx="3951376" cy="769477"/>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043544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lang="ja-JP" altLang="en-US" dirty="0"/>
          </a:p>
        </p:txBody>
      </p:sp>
      <p:sp>
        <p:nvSpPr>
          <p:cNvPr id="3" name="コンテンツ プレースホルダ 2"/>
          <p:cNvSpPr>
            <a:spLocks noGrp="1"/>
          </p:cNvSpPr>
          <p:nvPr>
            <p:ph idx="1"/>
          </p:nvPr>
        </p:nvSpPr>
        <p:spPr/>
        <p:txBody>
          <a:bodyPr/>
          <a:lstStyle/>
          <a:p>
            <a:r>
              <a:rPr lang="ja-JP" altLang="en-US" dirty="0" smtClean="0"/>
              <a:t>まとめ</a:t>
            </a:r>
            <a:endParaRPr lang="en-US" altLang="ja-JP" dirty="0" smtClean="0"/>
          </a:p>
          <a:p>
            <a:pPr lvl="1"/>
            <a:r>
              <a:rPr lang="ja-JP" altLang="en-US" dirty="0" smtClean="0"/>
              <a:t>凝集度メトリクスを使用することで，類似メソッド集約の優れた候補を利用者に提示できる．</a:t>
            </a:r>
            <a:endParaRPr lang="en-US" altLang="ja-JP" dirty="0" smtClean="0"/>
          </a:p>
          <a:p>
            <a:pPr lvl="1"/>
            <a:r>
              <a:rPr lang="ja-JP" altLang="en-US" dirty="0" smtClean="0"/>
              <a:t>実験</a:t>
            </a:r>
            <a:r>
              <a:rPr lang="ja-JP" altLang="en-US" dirty="0"/>
              <a:t>で</a:t>
            </a:r>
            <a:r>
              <a:rPr lang="ja-JP" altLang="en-US" dirty="0" smtClean="0"/>
              <a:t>は，利用者にとって有用な候補が上位にあることを確認できた．</a:t>
            </a:r>
            <a:endParaRPr lang="en-US" altLang="ja-JP" dirty="0" smtClean="0"/>
          </a:p>
          <a:p>
            <a:r>
              <a:rPr lang="ja-JP" altLang="en-US" dirty="0" smtClean="0"/>
              <a:t>今後の課題</a:t>
            </a:r>
            <a:endParaRPr lang="en-US" altLang="ja-JP" dirty="0" smtClean="0"/>
          </a:p>
          <a:p>
            <a:pPr lvl="1"/>
            <a:r>
              <a:rPr lang="ja-JP" altLang="en-US" dirty="0" smtClean="0"/>
              <a:t>平均候補選択率を高める．</a:t>
            </a:r>
            <a:endParaRPr lang="en-US" altLang="ja-JP" dirty="0" smtClean="0"/>
          </a:p>
          <a:p>
            <a:pPr lvl="2"/>
            <a:r>
              <a:rPr lang="ja-JP" altLang="en-US" dirty="0"/>
              <a:t>データ依存関係，制御依存関係を考慮</a:t>
            </a:r>
            <a:r>
              <a:rPr lang="ja-JP" altLang="en-US" dirty="0" smtClean="0"/>
              <a:t>する．</a:t>
            </a:r>
            <a:endParaRPr lang="en-US" altLang="ja-JP" dirty="0" smtClean="0"/>
          </a:p>
          <a:p>
            <a:pPr lvl="1"/>
            <a:r>
              <a:rPr lang="ja-JP" altLang="en-US" dirty="0" smtClean="0"/>
              <a:t>フィルタリングの閾値の決定方法を考える．</a:t>
            </a:r>
            <a:endParaRPr lang="en-US" altLang="ja-JP" dirty="0" smtClean="0"/>
          </a:p>
          <a:p>
            <a:pPr lvl="1"/>
            <a:r>
              <a:rPr lang="ja-JP" altLang="en-US" dirty="0" smtClean="0"/>
              <a:t>抽出範囲を分割する手法を考える．</a:t>
            </a:r>
            <a:endParaRPr lang="en-US" altLang="ja-JP" dirty="0" smtClean="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32</a:t>
            </a:fld>
            <a:endParaRPr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33</a:t>
            </a:fld>
            <a:endParaRPr lang="ja-JP" altLang="en-US"/>
          </a:p>
        </p:txBody>
      </p:sp>
    </p:spTree>
    <p:extLst>
      <p:ext uri="{BB962C8B-B14F-4D97-AF65-F5344CB8AC3E}">
        <p14:creationId xmlns:p14="http://schemas.microsoft.com/office/powerpoint/2010/main" val="32123844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以降、質問回答用スライド</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34</a:t>
            </a:fld>
            <a:endParaRPr lang="ja-JP" altLang="en-US"/>
          </a:p>
        </p:txBody>
      </p:sp>
    </p:spTree>
    <p:extLst>
      <p:ext uri="{BB962C8B-B14F-4D97-AF65-F5344CB8AC3E}">
        <p14:creationId xmlns:p14="http://schemas.microsoft.com/office/powerpoint/2010/main" val="3227436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ja-JP" altLang="en-US" dirty="0" smtClean="0"/>
              <a:t>結果 </a:t>
            </a:r>
            <a:r>
              <a:rPr lang="en-US" altLang="ja-JP" dirty="0"/>
              <a:t>-</a:t>
            </a:r>
            <a:r>
              <a:rPr lang="en-US" altLang="ja-JP" dirty="0" smtClean="0"/>
              <a:t> Ant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510166263"/>
              </p:ext>
            </p:extLst>
          </p:nvPr>
        </p:nvGraphicFramePr>
        <p:xfrm>
          <a:off x="733926" y="1204399"/>
          <a:ext cx="7363326" cy="4679961"/>
        </p:xfrm>
        <a:graphic>
          <a:graphicData uri="http://schemas.openxmlformats.org/drawingml/2006/table">
            <a:tbl>
              <a:tblPr firstRow="1" bandRow="1">
                <a:tableStyleId>{21E4AEA4-8DFA-4A89-87EB-49C32662AFE0}</a:tableStyleId>
              </a:tblPr>
              <a:tblGrid>
                <a:gridCol w="806994"/>
                <a:gridCol w="537990"/>
                <a:gridCol w="537990"/>
                <a:gridCol w="537990"/>
                <a:gridCol w="537990"/>
                <a:gridCol w="537990"/>
                <a:gridCol w="537990"/>
                <a:gridCol w="537990"/>
                <a:gridCol w="537990"/>
                <a:gridCol w="537990"/>
                <a:gridCol w="537990"/>
                <a:gridCol w="1176432"/>
              </a:tblGrid>
              <a:tr h="432067">
                <a:tc>
                  <a:txBody>
                    <a:bodyPr/>
                    <a:lstStyle/>
                    <a:p>
                      <a:pPr algn="l" fontAlgn="ct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u="none" strike="noStrike" dirty="0">
                          <a:effectLst/>
                        </a:rPr>
                        <a:t>a</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b</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c</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d</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e</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f</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g</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h</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i</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j</a:t>
                      </a:r>
                      <a:endParaRPr 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smtClean="0">
                          <a:effectLst/>
                        </a:rPr>
                        <a:t>候補</a:t>
                      </a:r>
                      <a:r>
                        <a:rPr lang="ja-JP" altLang="en-US" sz="1600" u="none" strike="noStrike" dirty="0">
                          <a:effectLst/>
                        </a:rPr>
                        <a:t>選択率</a:t>
                      </a:r>
                      <a:endParaRPr lang="ja-JP" altLang="en-US" sz="1600" b="0" i="0" u="none" strike="noStrike" dirty="0">
                        <a:solidFill>
                          <a:srgbClr val="000000"/>
                        </a:solidFill>
                        <a:effectLst/>
                        <a:latin typeface="ＭＳ Ｐゴシック"/>
                      </a:endParaRPr>
                    </a:p>
                  </a:txBody>
                  <a:tcPr marL="9525" marR="9525" marT="9525" marB="0" anchor="ctr"/>
                </a:tc>
              </a:tr>
              <a:tr h="432067">
                <a:tc>
                  <a:txBody>
                    <a:bodyPr/>
                    <a:lstStyle/>
                    <a:p>
                      <a:pPr algn="l" fontAlgn="ctr"/>
                      <a:r>
                        <a:rPr lang="en-US" sz="1600" b="0" i="0" u="none" strike="noStrike" dirty="0" smtClean="0">
                          <a:solidFill>
                            <a:srgbClr val="000000"/>
                          </a:solidFill>
                          <a:effectLst/>
                          <a:latin typeface="ＭＳ Ｐゴシック"/>
                        </a:rPr>
                        <a:t>COB</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0.86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0.86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0.86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0.85</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0.85</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0.75</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1.0</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1.0</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1.0</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1.0</a:t>
                      </a:r>
                      <a:endParaRPr lang="en-US" sz="1600" b="0" i="0" u="none" strike="noStrike" dirty="0">
                        <a:solidFill>
                          <a:srgbClr val="000000"/>
                        </a:solidFill>
                        <a:effectLst/>
                        <a:latin typeface="ＭＳ Ｐゴシック"/>
                      </a:endParaRPr>
                    </a:p>
                  </a:txBody>
                  <a:tcPr marL="9525" marR="9525" marT="9525" marB="0" anchor="ctr"/>
                </a:tc>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tc>
              </a:tr>
              <a:tr h="432067">
                <a:tc>
                  <a:txBody>
                    <a:bodyPr/>
                    <a:lstStyle/>
                    <a:p>
                      <a:pPr algn="l" fontAlgn="ctr"/>
                      <a:r>
                        <a:rPr lang="ja-JP" altLang="en-US" sz="1600" u="none" strike="noStrike" dirty="0" smtClean="0">
                          <a:effectLst/>
                        </a:rPr>
                        <a:t>被験者</a:t>
                      </a:r>
                      <a:r>
                        <a:rPr lang="en-US" altLang="ja-JP" sz="1600" u="none" strike="noStrike" dirty="0" smtClean="0">
                          <a:effectLst/>
                        </a:rPr>
                        <a:t>1</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2</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0.10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3</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4</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5</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endParaRPr lang="ja-JP" altLang="en-US" sz="18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0.10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7</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0.30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0.00 </a:t>
                      </a:r>
                      <a:endParaRPr lang="en-US" altLang="ja-JP" sz="1600" b="0" i="0" u="none" strike="noStrike" dirty="0">
                        <a:solidFill>
                          <a:srgbClr val="000000"/>
                        </a:solidFill>
                        <a:effectLst/>
                        <a:latin typeface="ＭＳ Ｐゴシック"/>
                      </a:endParaRPr>
                    </a:p>
                  </a:txBody>
                  <a:tcPr marL="9525" marR="9525" marT="9525" marB="0" anchor="ctr"/>
                </a:tc>
              </a:tr>
              <a:tr h="422970">
                <a:tc>
                  <a:txBody>
                    <a:bodyPr/>
                    <a:lstStyle/>
                    <a:p>
                      <a:pPr algn="l" fontAlgn="ctr"/>
                      <a:r>
                        <a:rPr lang="ja-JP" altLang="en-US" sz="1600" u="none" strike="noStrike" dirty="0" smtClean="0">
                          <a:effectLst/>
                        </a:rPr>
                        <a:t>被験者</a:t>
                      </a:r>
                      <a:r>
                        <a:rPr lang="en-US" altLang="ja-JP" sz="1600" u="none" strike="noStrike" dirty="0" smtClean="0">
                          <a:effectLst/>
                        </a:rPr>
                        <a:t>9</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0.10 </a:t>
                      </a:r>
                      <a:endParaRPr lang="en-US" altLang="ja-JP" sz="1600" b="0" i="0" u="none" strike="noStrike" dirty="0">
                        <a:solidFill>
                          <a:srgbClr val="000000"/>
                        </a:solidFill>
                        <a:effectLst/>
                        <a:latin typeface="ＭＳ Ｐゴシック"/>
                      </a:endParaRPr>
                    </a:p>
                  </a:txBody>
                  <a:tcPr marL="9525" marR="9525" marT="9525" marB="0" anchor="ctr"/>
                </a:tc>
              </a:tr>
            </a:tbl>
          </a:graphicData>
        </a:graphic>
      </p:graphicFrame>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35</a:t>
            </a:fld>
            <a:endParaRPr lang="ja-JP" altLang="en-US"/>
          </a:p>
        </p:txBody>
      </p:sp>
      <p:sp>
        <p:nvSpPr>
          <p:cNvPr id="6" name="テキスト ボックス 5"/>
          <p:cNvSpPr txBox="1"/>
          <p:nvPr/>
        </p:nvSpPr>
        <p:spPr>
          <a:xfrm>
            <a:off x="5679602" y="5939392"/>
            <a:ext cx="2417650" cy="646331"/>
          </a:xfrm>
          <a:prstGeom prst="rect">
            <a:avLst/>
          </a:prstGeom>
          <a:noFill/>
          <a:ln>
            <a:solidFill>
              <a:srgbClr val="FF5050"/>
            </a:solidFill>
          </a:ln>
        </p:spPr>
        <p:txBody>
          <a:bodyPr wrap="none" rtlCol="0">
            <a:spAutoFit/>
          </a:bodyPr>
          <a:lstStyle/>
          <a:p>
            <a:r>
              <a:rPr lang="ja-JP" altLang="en-US" dirty="0" smtClean="0"/>
              <a:t>平均</a:t>
            </a:r>
            <a:r>
              <a:rPr lang="ja-JP" altLang="en-US" dirty="0"/>
              <a:t>候補</a:t>
            </a:r>
            <a:r>
              <a:rPr lang="ja-JP" altLang="en-US" dirty="0" smtClean="0"/>
              <a:t>選択率</a:t>
            </a:r>
            <a:r>
              <a:rPr lang="en-US" altLang="ja-JP" dirty="0" smtClean="0"/>
              <a:t>: 0.16</a:t>
            </a:r>
          </a:p>
          <a:p>
            <a:r>
              <a:rPr lang="ja-JP" altLang="en-US" dirty="0" smtClean="0"/>
              <a:t>被験者の選択率</a:t>
            </a:r>
            <a:r>
              <a:rPr lang="en-US" altLang="ja-JP" dirty="0" smtClean="0"/>
              <a:t>: 0.89</a:t>
            </a:r>
            <a:endParaRPr kumimoji="1" lang="ja-JP" altLang="en-US" dirty="0"/>
          </a:p>
        </p:txBody>
      </p:sp>
    </p:spTree>
    <p:extLst>
      <p:ext uri="{BB962C8B-B14F-4D97-AF65-F5344CB8AC3E}">
        <p14:creationId xmlns:p14="http://schemas.microsoft.com/office/powerpoint/2010/main" val="17484397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r>
              <a:rPr lang="ja-JP" altLang="en-US" dirty="0" smtClean="0"/>
              <a:t>結果 </a:t>
            </a:r>
            <a:r>
              <a:rPr lang="en-US" altLang="ja-JP" dirty="0"/>
              <a:t>-</a:t>
            </a:r>
            <a:r>
              <a:rPr lang="en-US" altLang="ja-JP" dirty="0" smtClean="0"/>
              <a:t> </a:t>
            </a:r>
            <a:r>
              <a:rPr lang="en-US" altLang="ja-JP" dirty="0" err="1" smtClean="0"/>
              <a:t>Azureus</a:t>
            </a:r>
            <a:r>
              <a:rPr lang="en-US" altLang="ja-JP" dirty="0" smtClean="0"/>
              <a:t>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50013729"/>
              </p:ext>
            </p:extLst>
          </p:nvPr>
        </p:nvGraphicFramePr>
        <p:xfrm>
          <a:off x="745958" y="1169893"/>
          <a:ext cx="7351294" cy="4695272"/>
        </p:xfrm>
        <a:graphic>
          <a:graphicData uri="http://schemas.openxmlformats.org/drawingml/2006/table">
            <a:tbl>
              <a:tblPr firstRow="1" bandRow="1">
                <a:tableStyleId>{21E4AEA4-8DFA-4A89-87EB-49C32662AFE0}</a:tableStyleId>
              </a:tblPr>
              <a:tblGrid>
                <a:gridCol w="833558"/>
                <a:gridCol w="532765"/>
                <a:gridCol w="532765"/>
                <a:gridCol w="532765"/>
                <a:gridCol w="532765"/>
                <a:gridCol w="532765"/>
                <a:gridCol w="532765"/>
                <a:gridCol w="532765"/>
                <a:gridCol w="532765"/>
                <a:gridCol w="532765"/>
                <a:gridCol w="532765"/>
                <a:gridCol w="1190086"/>
              </a:tblGrid>
              <a:tr h="433480">
                <a:tc>
                  <a:txBody>
                    <a:bodyPr/>
                    <a:lstStyle/>
                    <a:p>
                      <a:pPr algn="l" fontAlgn="ct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a</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b</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c</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d</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e</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f</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g</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h</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i</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j</a:t>
                      </a:r>
                      <a:endParaRPr 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smtClean="0">
                          <a:effectLst/>
                        </a:rPr>
                        <a:t>候補</a:t>
                      </a:r>
                      <a:r>
                        <a:rPr lang="ja-JP" altLang="en-US" sz="1600" u="none" strike="noStrike" dirty="0">
                          <a:effectLst/>
                        </a:rPr>
                        <a:t>選択率</a:t>
                      </a:r>
                      <a:endParaRPr lang="ja-JP" altLang="en-US" sz="1600" b="0" i="0" u="none" strike="noStrike" dirty="0">
                        <a:solidFill>
                          <a:srgbClr val="000000"/>
                        </a:solidFill>
                        <a:effectLst/>
                        <a:latin typeface="ＭＳ Ｐゴシック"/>
                      </a:endParaRPr>
                    </a:p>
                  </a:txBody>
                  <a:tcPr marL="9525" marR="9525" marT="9525" marB="0" anchor="ctr"/>
                </a:tc>
              </a:tr>
              <a:tr h="433480">
                <a:tc>
                  <a:txBody>
                    <a:bodyPr/>
                    <a:lstStyle/>
                    <a:p>
                      <a:pPr algn="l" fontAlgn="ctr"/>
                      <a:r>
                        <a:rPr lang="en-US" sz="1600" b="0" i="0" u="none" strike="noStrike" dirty="0" smtClean="0">
                          <a:solidFill>
                            <a:srgbClr val="000000"/>
                          </a:solidFill>
                          <a:effectLst/>
                          <a:latin typeface="ＭＳ Ｐゴシック"/>
                        </a:rPr>
                        <a:t>COB</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0.96</a:t>
                      </a:r>
                      <a:endParaRPr lang="en-US" sz="1600" b="0" i="0" u="none" strike="noStrike" dirty="0">
                        <a:solidFill>
                          <a:srgbClr val="000000"/>
                        </a:solidFill>
                        <a:effectLst/>
                        <a:latin typeface="ＭＳ Ｐゴシック"/>
                      </a:endParaRPr>
                    </a:p>
                  </a:txBody>
                  <a:tcPr marL="9525" marR="9525" marT="9525" marB="0" anchor="ctr"/>
                </a:tc>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tc>
              </a:tr>
              <a:tr h="433480">
                <a:tc>
                  <a:txBody>
                    <a:bodyPr/>
                    <a:lstStyle/>
                    <a:p>
                      <a:pPr algn="l" fontAlgn="ctr"/>
                      <a:r>
                        <a:rPr lang="ja-JP" altLang="en-US" sz="1600" u="none" strike="noStrike" dirty="0" smtClean="0">
                          <a:effectLst/>
                        </a:rPr>
                        <a:t>被験者</a:t>
                      </a:r>
                      <a:r>
                        <a:rPr lang="en-US" altLang="ja-JP" sz="1600" u="none" strike="noStrike" dirty="0" smtClean="0">
                          <a:effectLst/>
                        </a:rPr>
                        <a:t>1</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0.20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2</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0.10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3</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4</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0.40 </a:t>
                      </a:r>
                      <a:endParaRPr lang="en-US" altLang="ja-JP" sz="1600" b="0" i="0" u="none" strike="noStrike" dirty="0">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5</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0.30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0.10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7</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0.20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8</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0.20 </a:t>
                      </a:r>
                      <a:endParaRPr lang="en-US" altLang="ja-JP" sz="1600" b="0" i="0" u="none" strike="noStrike">
                        <a:solidFill>
                          <a:srgbClr val="000000"/>
                        </a:solidFill>
                        <a:effectLst/>
                        <a:latin typeface="ＭＳ Ｐゴシック"/>
                      </a:endParaRPr>
                    </a:p>
                  </a:txBody>
                  <a:tcPr marL="9525" marR="9525" marT="9525" marB="0" anchor="ctr"/>
                </a:tc>
              </a:tr>
              <a:tr h="424354">
                <a:tc>
                  <a:txBody>
                    <a:bodyPr/>
                    <a:lstStyle/>
                    <a:p>
                      <a:pPr algn="l" fontAlgn="ctr"/>
                      <a:r>
                        <a:rPr lang="ja-JP" altLang="en-US" sz="1600" u="none" strike="noStrike" dirty="0" smtClean="0">
                          <a:effectLst/>
                        </a:rPr>
                        <a:t>被験者</a:t>
                      </a:r>
                      <a:r>
                        <a:rPr lang="en-US" altLang="ja-JP" sz="1600" u="none" strike="noStrike" dirty="0" smtClean="0">
                          <a:effectLst/>
                        </a:rPr>
                        <a:t>9</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　</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dirty="0">
                          <a:effectLst/>
                        </a:rPr>
                        <a:t>○</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0.20 </a:t>
                      </a:r>
                      <a:endParaRPr lang="en-US" altLang="ja-JP" sz="1600" b="0" i="0" u="none" strike="noStrike" dirty="0">
                        <a:solidFill>
                          <a:srgbClr val="000000"/>
                        </a:solidFill>
                        <a:effectLst/>
                        <a:latin typeface="ＭＳ Ｐゴシック"/>
                      </a:endParaRPr>
                    </a:p>
                  </a:txBody>
                  <a:tcPr marL="9525" marR="9525" marT="9525" marB="0" anchor="ctr"/>
                </a:tc>
              </a:tr>
            </a:tbl>
          </a:graphicData>
        </a:graphic>
      </p:graphicFrame>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36</a:t>
            </a:fld>
            <a:endParaRPr lang="ja-JP" altLang="en-US"/>
          </a:p>
        </p:txBody>
      </p:sp>
      <p:sp>
        <p:nvSpPr>
          <p:cNvPr id="6" name="テキスト ボックス 5"/>
          <p:cNvSpPr txBox="1"/>
          <p:nvPr/>
        </p:nvSpPr>
        <p:spPr>
          <a:xfrm>
            <a:off x="5679602" y="5939392"/>
            <a:ext cx="2417650" cy="646331"/>
          </a:xfrm>
          <a:prstGeom prst="rect">
            <a:avLst/>
          </a:prstGeom>
          <a:noFill/>
          <a:ln>
            <a:solidFill>
              <a:srgbClr val="FF5050"/>
            </a:solidFill>
          </a:ln>
        </p:spPr>
        <p:txBody>
          <a:bodyPr wrap="none" rtlCol="0">
            <a:spAutoFit/>
          </a:bodyPr>
          <a:lstStyle/>
          <a:p>
            <a:r>
              <a:rPr lang="ja-JP" altLang="en-US" dirty="0" smtClean="0"/>
              <a:t>平均</a:t>
            </a:r>
            <a:r>
              <a:rPr lang="ja-JP" altLang="en-US" dirty="0"/>
              <a:t>候補</a:t>
            </a:r>
            <a:r>
              <a:rPr lang="ja-JP" altLang="en-US" dirty="0" smtClean="0"/>
              <a:t>選択率</a:t>
            </a:r>
            <a:r>
              <a:rPr lang="en-US" altLang="ja-JP" dirty="0" smtClean="0"/>
              <a:t>: 0.21</a:t>
            </a:r>
          </a:p>
          <a:p>
            <a:r>
              <a:rPr lang="ja-JP" altLang="en-US" dirty="0" smtClean="0"/>
              <a:t>被験者の選択率</a:t>
            </a:r>
            <a:r>
              <a:rPr lang="en-US" altLang="ja-JP" dirty="0" smtClean="0"/>
              <a:t>: 1.00</a:t>
            </a:r>
            <a:endParaRPr kumimoji="1" lang="ja-JP" altLang="en-US" dirty="0"/>
          </a:p>
        </p:txBody>
      </p:sp>
    </p:spTree>
    <p:extLst>
      <p:ext uri="{BB962C8B-B14F-4D97-AF65-F5344CB8AC3E}">
        <p14:creationId xmlns:p14="http://schemas.microsoft.com/office/powerpoint/2010/main" val="5016730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 </a:t>
            </a:r>
            <a:r>
              <a:rPr lang="en-US" altLang="ja-JP" dirty="0"/>
              <a:t>-</a:t>
            </a:r>
            <a:r>
              <a:rPr kumimoji="1" lang="en-US" altLang="ja-JP" dirty="0" smtClean="0"/>
              <a:t> ANTLR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859168224"/>
              </p:ext>
            </p:extLst>
          </p:nvPr>
        </p:nvGraphicFramePr>
        <p:xfrm>
          <a:off x="1771754" y="1189764"/>
          <a:ext cx="5600492" cy="4692386"/>
        </p:xfrm>
        <a:graphic>
          <a:graphicData uri="http://schemas.openxmlformats.org/drawingml/2006/table">
            <a:tbl>
              <a:tblPr firstRow="1" bandRow="1">
                <a:tableStyleId>{21E4AEA4-8DFA-4A89-87EB-49C32662AFE0}</a:tableStyleId>
              </a:tblPr>
              <a:tblGrid>
                <a:gridCol w="803275"/>
                <a:gridCol w="586246"/>
                <a:gridCol w="586246"/>
                <a:gridCol w="586246"/>
                <a:gridCol w="586246"/>
                <a:gridCol w="586246"/>
                <a:gridCol w="586246"/>
                <a:gridCol w="1279741"/>
              </a:tblGrid>
              <a:tr h="433214">
                <a:tc>
                  <a:txBody>
                    <a:bodyPr/>
                    <a:lstStyle/>
                    <a:p>
                      <a:pPr algn="l" fontAlgn="ct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a</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b</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c</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d</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e</a:t>
                      </a:r>
                      <a:endParaRPr lang="en-US" sz="1600" b="0" i="0" u="none" strike="noStrike">
                        <a:solidFill>
                          <a:srgbClr val="000000"/>
                        </a:solidFill>
                        <a:effectLst/>
                        <a:latin typeface="ＭＳ Ｐゴシック"/>
                      </a:endParaRPr>
                    </a:p>
                  </a:txBody>
                  <a:tcPr marL="9525" marR="9525" marT="9525" marB="0" anchor="ctr"/>
                </a:tc>
                <a:tc>
                  <a:txBody>
                    <a:bodyPr/>
                    <a:lstStyle/>
                    <a:p>
                      <a:pPr algn="ctr" fontAlgn="ctr"/>
                      <a:r>
                        <a:rPr lang="en-US" sz="1600" u="none" strike="noStrike">
                          <a:effectLst/>
                        </a:rPr>
                        <a:t>f</a:t>
                      </a:r>
                      <a:endParaRPr 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smtClean="0">
                          <a:effectLst/>
                        </a:rPr>
                        <a:t>候補</a:t>
                      </a:r>
                      <a:r>
                        <a:rPr lang="ja-JP" altLang="en-US" sz="1600" u="none" strike="noStrike" dirty="0">
                          <a:effectLst/>
                        </a:rPr>
                        <a:t>選択率</a:t>
                      </a:r>
                      <a:endParaRPr lang="ja-JP" altLang="en-US" sz="1600" b="0" i="0" u="none" strike="noStrike" dirty="0">
                        <a:solidFill>
                          <a:srgbClr val="000000"/>
                        </a:solidFill>
                        <a:effectLst/>
                        <a:latin typeface="ＭＳ Ｐゴシック"/>
                      </a:endParaRPr>
                    </a:p>
                  </a:txBody>
                  <a:tcPr marL="9525" marR="9525" marT="9525" marB="0" anchor="ctr"/>
                </a:tc>
              </a:tr>
              <a:tr h="433214">
                <a:tc>
                  <a:txBody>
                    <a:bodyPr/>
                    <a:lstStyle/>
                    <a:p>
                      <a:pPr algn="l" fontAlgn="ctr"/>
                      <a:r>
                        <a:rPr lang="en-US" sz="1600" b="0" i="0" u="none" strike="noStrike" dirty="0" smtClean="0">
                          <a:solidFill>
                            <a:srgbClr val="000000"/>
                          </a:solidFill>
                          <a:effectLst/>
                          <a:latin typeface="ＭＳ Ｐゴシック"/>
                        </a:rPr>
                        <a:t>COB</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0.77</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0.77</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0.60</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0.57</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0.54</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en-US" sz="1600" b="0" i="0" u="none" strike="noStrike" dirty="0" smtClean="0">
                          <a:solidFill>
                            <a:srgbClr val="000000"/>
                          </a:solidFill>
                          <a:effectLst/>
                          <a:latin typeface="ＭＳ Ｐゴシック"/>
                        </a:rPr>
                        <a:t>0.52</a:t>
                      </a:r>
                      <a:endParaRPr lang="en-US" sz="1600" b="0" i="0" u="none" strike="noStrike" dirty="0">
                        <a:solidFill>
                          <a:srgbClr val="000000"/>
                        </a:solidFill>
                        <a:effectLst/>
                        <a:latin typeface="ＭＳ Ｐゴシック"/>
                      </a:endParaRPr>
                    </a:p>
                  </a:txBody>
                  <a:tcPr marL="9525" marR="9525" marT="9525" marB="0" anchor="ctr"/>
                </a:tc>
                <a:tc>
                  <a:txBody>
                    <a:bodyPr/>
                    <a:lstStyle/>
                    <a:p>
                      <a:pPr algn="l" fontAlgn="ctr"/>
                      <a:endParaRPr lang="ja-JP" altLang="en-US" sz="1600" b="0" i="0" u="none" strike="noStrike" dirty="0">
                        <a:solidFill>
                          <a:srgbClr val="000000"/>
                        </a:solidFill>
                        <a:effectLst/>
                        <a:latin typeface="ＭＳ Ｐゴシック"/>
                      </a:endParaRPr>
                    </a:p>
                  </a:txBody>
                  <a:tcPr marL="9525" marR="9525" marT="9525" marB="0" anchor="ctr"/>
                </a:tc>
              </a:tr>
              <a:tr h="433214">
                <a:tc>
                  <a:txBody>
                    <a:bodyPr/>
                    <a:lstStyle/>
                    <a:p>
                      <a:pPr algn="l" fontAlgn="ctr"/>
                      <a:r>
                        <a:rPr lang="ja-JP" altLang="en-US" sz="1600" u="none" strike="noStrike" dirty="0" smtClean="0">
                          <a:effectLst/>
                        </a:rPr>
                        <a:t>被験者</a:t>
                      </a:r>
                      <a:r>
                        <a:rPr lang="en-US" altLang="ja-JP" sz="1600" u="none" strike="noStrike" dirty="0" smtClean="0">
                          <a:effectLst/>
                        </a:rPr>
                        <a:t>1</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0.00 </a:t>
                      </a:r>
                      <a:endParaRPr lang="en-US" altLang="ja-JP" sz="1600" b="0" i="0" u="none" strike="noStrike" dirty="0">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2</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0.00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3</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0.17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4</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0.00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5</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0.67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6</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0.33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7</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0.50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8</a:t>
                      </a:r>
                      <a:endParaRPr lang="en-US" sz="1600" u="none" strike="noStrike" dirty="0" smtClean="0">
                        <a:effectLst/>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a:effectLst/>
                        </a:rPr>
                        <a:t>0.00 </a:t>
                      </a:r>
                      <a:endParaRPr lang="en-US" altLang="ja-JP" sz="1600" b="0" i="0" u="none" strike="noStrike">
                        <a:solidFill>
                          <a:srgbClr val="000000"/>
                        </a:solidFill>
                        <a:effectLst/>
                        <a:latin typeface="ＭＳ Ｐゴシック"/>
                      </a:endParaRPr>
                    </a:p>
                  </a:txBody>
                  <a:tcPr marL="9525" marR="9525" marT="9525" marB="0" anchor="ctr"/>
                </a:tc>
              </a:tr>
              <a:tr h="424093">
                <a:tc>
                  <a:txBody>
                    <a:bodyPr/>
                    <a:lstStyle/>
                    <a:p>
                      <a:pPr algn="l" fontAlgn="ctr"/>
                      <a:r>
                        <a:rPr lang="ja-JP" altLang="en-US" sz="1600" u="none" strike="noStrike" dirty="0" smtClean="0">
                          <a:effectLst/>
                        </a:rPr>
                        <a:t>被験者</a:t>
                      </a:r>
                      <a:r>
                        <a:rPr lang="en-US" altLang="ja-JP" sz="1600" u="none" strike="noStrike" dirty="0" smtClean="0">
                          <a:effectLst/>
                        </a:rPr>
                        <a:t>9</a:t>
                      </a:r>
                      <a:endParaRPr lang="en-US" sz="1600" b="0" i="0" u="none" strike="noStrike" dirty="0">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600" u="none" strike="noStrike" dirty="0">
                          <a:effectLst/>
                        </a:rPr>
                        <a:t>0.17 </a:t>
                      </a:r>
                      <a:endParaRPr lang="en-US" altLang="ja-JP" sz="1600" b="0" i="0" u="none" strike="noStrike" dirty="0">
                        <a:solidFill>
                          <a:srgbClr val="000000"/>
                        </a:solidFill>
                        <a:effectLst/>
                        <a:latin typeface="ＭＳ Ｐゴシック"/>
                      </a:endParaRPr>
                    </a:p>
                  </a:txBody>
                  <a:tcPr marL="9525" marR="9525" marT="9525" marB="0" anchor="ctr"/>
                </a:tc>
              </a:tr>
            </a:tbl>
          </a:graphicData>
        </a:graphic>
      </p:graphicFrame>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37</a:t>
            </a:fld>
            <a:endParaRPr lang="ja-JP" altLang="en-US"/>
          </a:p>
        </p:txBody>
      </p:sp>
      <p:sp>
        <p:nvSpPr>
          <p:cNvPr id="6" name="テキスト ボックス 5"/>
          <p:cNvSpPr txBox="1"/>
          <p:nvPr/>
        </p:nvSpPr>
        <p:spPr>
          <a:xfrm>
            <a:off x="5382794" y="5939392"/>
            <a:ext cx="2417650" cy="646331"/>
          </a:xfrm>
          <a:prstGeom prst="rect">
            <a:avLst/>
          </a:prstGeom>
          <a:noFill/>
          <a:ln>
            <a:solidFill>
              <a:srgbClr val="FF5050"/>
            </a:solidFill>
          </a:ln>
        </p:spPr>
        <p:txBody>
          <a:bodyPr wrap="none" rtlCol="0">
            <a:spAutoFit/>
          </a:bodyPr>
          <a:lstStyle/>
          <a:p>
            <a:r>
              <a:rPr lang="ja-JP" altLang="en-US" dirty="0" smtClean="0"/>
              <a:t>平均</a:t>
            </a:r>
            <a:r>
              <a:rPr lang="ja-JP" altLang="en-US" dirty="0"/>
              <a:t>候補</a:t>
            </a:r>
            <a:r>
              <a:rPr lang="ja-JP" altLang="en-US" dirty="0" smtClean="0"/>
              <a:t>選択率</a:t>
            </a:r>
            <a:r>
              <a:rPr lang="en-US" altLang="ja-JP" dirty="0" smtClean="0"/>
              <a:t>: 0.20</a:t>
            </a:r>
          </a:p>
          <a:p>
            <a:r>
              <a:rPr lang="ja-JP" altLang="en-US" dirty="0" smtClean="0"/>
              <a:t>被験者の選択率</a:t>
            </a:r>
            <a:r>
              <a:rPr lang="en-US" altLang="ja-JP" dirty="0" smtClean="0"/>
              <a:t>: 0.56</a:t>
            </a:r>
            <a:endParaRPr kumimoji="1" lang="ja-JP" altLang="en-US" dirty="0"/>
          </a:p>
        </p:txBody>
      </p:sp>
    </p:spTree>
    <p:extLst>
      <p:ext uri="{BB962C8B-B14F-4D97-AF65-F5344CB8AC3E}">
        <p14:creationId xmlns:p14="http://schemas.microsoft.com/office/powerpoint/2010/main" val="35046666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取り除かれた候補</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38</a:t>
            </a:fld>
            <a:endParaRPr lang="ja-JP" altLang="en-US"/>
          </a:p>
        </p:txBody>
      </p:sp>
      <p:pic>
        <p:nvPicPr>
          <p:cNvPr id="1027" name="Picture 3" descr="C:\Users\m-ioka\Dropbox\lab\paper\sigss\ppt\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444" y="1355725"/>
            <a:ext cx="8393113"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885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Template Method</a:t>
            </a:r>
            <a:r>
              <a:rPr kumimoji="1" lang="ja-JP" altLang="en-US" dirty="0" smtClean="0"/>
              <a:t>パターン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共通の処理を親クラスで定義</a:t>
            </a:r>
            <a:endParaRPr kumimoji="1" lang="en-US" altLang="ja-JP" dirty="0" smtClean="0"/>
          </a:p>
          <a:p>
            <a:pPr lvl="1"/>
            <a:r>
              <a:rPr lang="ja-JP" altLang="en-US" dirty="0"/>
              <a:t>子</a:t>
            </a:r>
            <a:r>
              <a:rPr lang="ja-JP" altLang="en-US" dirty="0" smtClean="0"/>
              <a:t>クラスで個々の処理を実装</a:t>
            </a:r>
            <a:endParaRPr lang="en-US" altLang="ja-JP" dirty="0" smtClean="0"/>
          </a:p>
          <a:p>
            <a:endParaRPr lang="en-US" altLang="ja-JP" dirty="0"/>
          </a:p>
          <a:p>
            <a:endParaRPr lang="en-US" altLang="ja-JP" dirty="0" smtClean="0"/>
          </a:p>
          <a:p>
            <a:endParaRPr lang="en-US" altLang="ja-JP"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3</a:t>
            </a:fld>
            <a:endParaRPr lang="ja-JP" altLang="en-US"/>
          </a:p>
        </p:txBody>
      </p:sp>
      <p:sp>
        <p:nvSpPr>
          <p:cNvPr id="5" name="下矢印 4"/>
          <p:cNvSpPr/>
          <p:nvPr/>
        </p:nvSpPr>
        <p:spPr>
          <a:xfrm>
            <a:off x="4183812" y="2794953"/>
            <a:ext cx="74187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104181" y="4002657"/>
            <a:ext cx="6935638" cy="1897811"/>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ja-JP" sz="2800" b="1" dirty="0" smtClean="0">
                <a:solidFill>
                  <a:sysClr val="windowText" lastClr="000000"/>
                </a:solidFill>
              </a:rPr>
              <a:t>	</a:t>
            </a:r>
            <a:r>
              <a:rPr lang="ja-JP" altLang="en-US" sz="2800" b="1" smtClean="0">
                <a:solidFill>
                  <a:sysClr val="windowText" lastClr="000000"/>
                </a:solidFill>
              </a:rPr>
              <a:t>　・</a:t>
            </a:r>
            <a:r>
              <a:rPr lang="ja-JP" altLang="en-US" sz="2800" b="1" dirty="0" smtClean="0">
                <a:solidFill>
                  <a:sysClr val="windowText" lastClr="000000"/>
                </a:solidFill>
              </a:rPr>
              <a:t>共通</a:t>
            </a:r>
            <a:r>
              <a:rPr lang="ja-JP" altLang="en-US" sz="2800" b="1" dirty="0">
                <a:solidFill>
                  <a:sysClr val="windowText" lastClr="000000"/>
                </a:solidFill>
              </a:rPr>
              <a:t>の処理の把握が容易になる．</a:t>
            </a:r>
            <a:endParaRPr lang="en-US" altLang="ja-JP" sz="2800" b="1" dirty="0">
              <a:solidFill>
                <a:sysClr val="windowText" lastClr="000000"/>
              </a:solidFill>
            </a:endParaRPr>
          </a:p>
          <a:p>
            <a:r>
              <a:rPr lang="en-US" altLang="ja-JP" sz="2800" b="1" dirty="0" smtClean="0">
                <a:solidFill>
                  <a:sysClr val="windowText" lastClr="000000"/>
                </a:solidFill>
              </a:rPr>
              <a:t>	</a:t>
            </a:r>
            <a:r>
              <a:rPr lang="ja-JP" altLang="en-US" sz="2800" b="1" dirty="0" smtClean="0">
                <a:solidFill>
                  <a:sysClr val="windowText" lastClr="000000"/>
                </a:solidFill>
              </a:rPr>
              <a:t>　・子</a:t>
            </a:r>
            <a:r>
              <a:rPr lang="ja-JP" altLang="en-US" sz="2800" b="1" dirty="0">
                <a:solidFill>
                  <a:sysClr val="windowText" lastClr="000000"/>
                </a:solidFill>
              </a:rPr>
              <a:t>クラスの追加が容易になる．</a:t>
            </a:r>
            <a:endParaRPr lang="en-US" altLang="ja-JP" sz="2800" b="1" dirty="0">
              <a:solidFill>
                <a:sysClr val="windowText" lastClr="000000"/>
              </a:solidFill>
            </a:endParaRPr>
          </a:p>
          <a:p>
            <a:r>
              <a:rPr lang="en-US" altLang="ja-JP" sz="2800" b="1" dirty="0" smtClean="0">
                <a:solidFill>
                  <a:sysClr val="windowText" lastClr="000000"/>
                </a:solidFill>
              </a:rPr>
              <a:t>	</a:t>
            </a:r>
            <a:r>
              <a:rPr lang="ja-JP" altLang="en-US" sz="2800" b="1" dirty="0" smtClean="0">
                <a:solidFill>
                  <a:sysClr val="windowText" lastClr="000000"/>
                </a:solidFill>
              </a:rPr>
              <a:t>　・欠陥</a:t>
            </a:r>
            <a:r>
              <a:rPr lang="ja-JP" altLang="en-US" sz="2800" b="1" dirty="0">
                <a:solidFill>
                  <a:sysClr val="windowText" lastClr="000000"/>
                </a:solidFill>
              </a:rPr>
              <a:t>の混入範囲を制限できる．</a:t>
            </a:r>
            <a:endParaRPr lang="en-US" altLang="ja-JP" sz="2800" b="1" dirty="0">
              <a:solidFill>
                <a:sysClr val="windowText" lastClr="000000"/>
              </a:solidFill>
            </a:endParaRPr>
          </a:p>
        </p:txBody>
      </p:sp>
    </p:spTree>
    <p:extLst>
      <p:ext uri="{BB962C8B-B14F-4D97-AF65-F5344CB8AC3E}">
        <p14:creationId xmlns:p14="http://schemas.microsoft.com/office/powerpoint/2010/main" val="2941137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Template Method</a:t>
            </a:r>
            <a:r>
              <a:rPr kumimoji="1" lang="ja-JP" altLang="en-US" dirty="0" smtClean="0"/>
              <a:t>パターンの例</a:t>
            </a:r>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4</a:t>
            </a:fld>
            <a:endParaRPr lang="ja-JP" altLang="en-US"/>
          </a:p>
        </p:txBody>
      </p:sp>
      <p:sp>
        <p:nvSpPr>
          <p:cNvPr id="5" name="Rectangle 38"/>
          <p:cNvSpPr>
            <a:spLocks noChangeArrowheads="1"/>
          </p:cNvSpPr>
          <p:nvPr/>
        </p:nvSpPr>
        <p:spPr bwMode="auto">
          <a:xfrm>
            <a:off x="571500" y="2005013"/>
            <a:ext cx="2159000" cy="360362"/>
          </a:xfrm>
          <a:prstGeom prst="rect">
            <a:avLst/>
          </a:prstGeom>
          <a:solidFill>
            <a:schemeClr val="bg1"/>
          </a:solidFill>
          <a:ln w="9525">
            <a:solidFill>
              <a:schemeClr val="tx1"/>
            </a:solidFill>
            <a:miter lim="800000"/>
            <a:headEnd/>
            <a:tailEnd/>
          </a:ln>
        </p:spPr>
        <p:txBody>
          <a:bodyPr wrap="none" anchor="ctr"/>
          <a:lstStyle/>
          <a:p>
            <a:r>
              <a:rPr lang="en-US" altLang="ja-JP" sz="1800"/>
              <a:t>AbstractClass</a:t>
            </a:r>
          </a:p>
        </p:txBody>
      </p:sp>
      <p:sp>
        <p:nvSpPr>
          <p:cNvPr id="6" name="Rectangle 39"/>
          <p:cNvSpPr>
            <a:spLocks noChangeArrowheads="1"/>
          </p:cNvSpPr>
          <p:nvPr/>
        </p:nvSpPr>
        <p:spPr bwMode="auto">
          <a:xfrm>
            <a:off x="571500" y="2365375"/>
            <a:ext cx="2159000" cy="936625"/>
          </a:xfrm>
          <a:prstGeom prst="rect">
            <a:avLst/>
          </a:prstGeom>
          <a:solidFill>
            <a:schemeClr val="bg1"/>
          </a:solidFill>
          <a:ln w="9525">
            <a:solidFill>
              <a:schemeClr val="tx1"/>
            </a:solidFill>
            <a:miter lim="800000"/>
            <a:headEnd/>
            <a:tailEnd/>
          </a:ln>
        </p:spPr>
        <p:txBody>
          <a:bodyPr wrap="none" anchor="ctr"/>
          <a:lstStyle/>
          <a:p>
            <a:r>
              <a:rPr lang="en-US" altLang="ja-JP" sz="1800" i="1"/>
              <a:t>#method1()</a:t>
            </a:r>
          </a:p>
          <a:p>
            <a:r>
              <a:rPr lang="en-US" altLang="ja-JP" sz="1800" i="1"/>
              <a:t>#method2()</a:t>
            </a:r>
          </a:p>
          <a:p>
            <a:r>
              <a:rPr lang="en-US" altLang="ja-JP" sz="1800"/>
              <a:t>+templateMethod()</a:t>
            </a:r>
          </a:p>
        </p:txBody>
      </p:sp>
      <p:sp>
        <p:nvSpPr>
          <p:cNvPr id="7" name="Rectangle 41"/>
          <p:cNvSpPr>
            <a:spLocks noChangeArrowheads="1"/>
          </p:cNvSpPr>
          <p:nvPr/>
        </p:nvSpPr>
        <p:spPr bwMode="auto">
          <a:xfrm>
            <a:off x="571500" y="4454525"/>
            <a:ext cx="2159000" cy="360363"/>
          </a:xfrm>
          <a:prstGeom prst="rect">
            <a:avLst/>
          </a:prstGeom>
          <a:solidFill>
            <a:schemeClr val="bg1"/>
          </a:solidFill>
          <a:ln w="9525">
            <a:solidFill>
              <a:schemeClr val="tx1"/>
            </a:solidFill>
            <a:miter lim="800000"/>
            <a:headEnd/>
            <a:tailEnd/>
          </a:ln>
        </p:spPr>
        <p:txBody>
          <a:bodyPr wrap="none" anchor="ctr"/>
          <a:lstStyle/>
          <a:p>
            <a:r>
              <a:rPr lang="en-US" altLang="ja-JP" sz="1800"/>
              <a:t>ConcreteClass1</a:t>
            </a:r>
          </a:p>
        </p:txBody>
      </p:sp>
      <p:sp>
        <p:nvSpPr>
          <p:cNvPr id="8" name="Rectangle 42"/>
          <p:cNvSpPr>
            <a:spLocks noChangeArrowheads="1"/>
          </p:cNvSpPr>
          <p:nvPr/>
        </p:nvSpPr>
        <p:spPr bwMode="auto">
          <a:xfrm>
            <a:off x="571500" y="4813300"/>
            <a:ext cx="2159000" cy="576263"/>
          </a:xfrm>
          <a:prstGeom prst="rect">
            <a:avLst/>
          </a:prstGeom>
          <a:solidFill>
            <a:schemeClr val="bg1"/>
          </a:solidFill>
          <a:ln w="9525">
            <a:solidFill>
              <a:schemeClr val="tx1"/>
            </a:solidFill>
            <a:miter lim="800000"/>
            <a:headEnd/>
            <a:tailEnd/>
          </a:ln>
        </p:spPr>
        <p:txBody>
          <a:bodyPr wrap="none" anchor="ctr"/>
          <a:lstStyle/>
          <a:p>
            <a:r>
              <a:rPr lang="en-US" altLang="ja-JP" sz="1800"/>
              <a:t>#method1()</a:t>
            </a:r>
          </a:p>
          <a:p>
            <a:r>
              <a:rPr lang="en-US" altLang="ja-JP" sz="1800"/>
              <a:t>#method2()</a:t>
            </a:r>
          </a:p>
        </p:txBody>
      </p:sp>
      <p:sp>
        <p:nvSpPr>
          <p:cNvPr id="9" name="Rectangle 43"/>
          <p:cNvSpPr>
            <a:spLocks noChangeArrowheads="1"/>
          </p:cNvSpPr>
          <p:nvPr/>
        </p:nvSpPr>
        <p:spPr bwMode="auto">
          <a:xfrm>
            <a:off x="2947988" y="4454525"/>
            <a:ext cx="2159000" cy="360363"/>
          </a:xfrm>
          <a:prstGeom prst="rect">
            <a:avLst/>
          </a:prstGeom>
          <a:solidFill>
            <a:schemeClr val="bg1"/>
          </a:solidFill>
          <a:ln w="9525">
            <a:solidFill>
              <a:schemeClr val="tx1"/>
            </a:solidFill>
            <a:miter lim="800000"/>
            <a:headEnd/>
            <a:tailEnd/>
          </a:ln>
        </p:spPr>
        <p:txBody>
          <a:bodyPr wrap="none" anchor="ctr"/>
          <a:lstStyle/>
          <a:p>
            <a:r>
              <a:rPr lang="en-US" altLang="ja-JP" sz="1800"/>
              <a:t>ConcreteClass2</a:t>
            </a:r>
          </a:p>
        </p:txBody>
      </p:sp>
      <p:sp>
        <p:nvSpPr>
          <p:cNvPr id="10" name="Rectangle 44"/>
          <p:cNvSpPr>
            <a:spLocks noChangeArrowheads="1"/>
          </p:cNvSpPr>
          <p:nvPr/>
        </p:nvSpPr>
        <p:spPr bwMode="auto">
          <a:xfrm>
            <a:off x="2947988" y="4813300"/>
            <a:ext cx="2159000" cy="576263"/>
          </a:xfrm>
          <a:prstGeom prst="rect">
            <a:avLst/>
          </a:prstGeom>
          <a:solidFill>
            <a:schemeClr val="bg1"/>
          </a:solidFill>
          <a:ln w="9525">
            <a:solidFill>
              <a:schemeClr val="tx1"/>
            </a:solidFill>
            <a:miter lim="800000"/>
            <a:headEnd/>
            <a:tailEnd/>
          </a:ln>
        </p:spPr>
        <p:txBody>
          <a:bodyPr wrap="none" anchor="ctr"/>
          <a:lstStyle/>
          <a:p>
            <a:r>
              <a:rPr lang="en-US" altLang="ja-JP" sz="1800"/>
              <a:t>#method1()</a:t>
            </a:r>
          </a:p>
          <a:p>
            <a:r>
              <a:rPr lang="en-US" altLang="ja-JP" sz="1800"/>
              <a:t>#method2()</a:t>
            </a:r>
          </a:p>
        </p:txBody>
      </p:sp>
      <p:cxnSp>
        <p:nvCxnSpPr>
          <p:cNvPr id="11" name="AutoShape 45"/>
          <p:cNvCxnSpPr>
            <a:cxnSpLocks noChangeShapeType="1"/>
            <a:stCxn id="7" idx="0"/>
            <a:endCxn id="6" idx="2"/>
          </p:cNvCxnSpPr>
          <p:nvPr/>
        </p:nvCxnSpPr>
        <p:spPr bwMode="auto">
          <a:xfrm rot="-5400000">
            <a:off x="1074737" y="3878263"/>
            <a:ext cx="1152525" cy="0"/>
          </a:xfrm>
          <a:prstGeom prst="straightConnector1">
            <a:avLst/>
          </a:prstGeom>
          <a:noFill/>
          <a:ln w="12700">
            <a:solidFill>
              <a:schemeClr val="tx1"/>
            </a:solidFill>
            <a:round/>
            <a:headEnd/>
            <a:tailEnd/>
          </a:ln>
        </p:spPr>
      </p:cxnSp>
      <p:cxnSp>
        <p:nvCxnSpPr>
          <p:cNvPr id="12" name="AutoShape 46"/>
          <p:cNvCxnSpPr>
            <a:cxnSpLocks noChangeShapeType="1"/>
            <a:stCxn id="9" idx="0"/>
            <a:endCxn id="6" idx="2"/>
          </p:cNvCxnSpPr>
          <p:nvPr/>
        </p:nvCxnSpPr>
        <p:spPr bwMode="auto">
          <a:xfrm rot="5400000" flipH="1">
            <a:off x="2262981" y="2690019"/>
            <a:ext cx="1152525" cy="2376488"/>
          </a:xfrm>
          <a:prstGeom prst="bentConnector3">
            <a:avLst>
              <a:gd name="adj1" fmla="val 50000"/>
            </a:avLst>
          </a:prstGeom>
          <a:noFill/>
          <a:ln w="12700">
            <a:solidFill>
              <a:schemeClr val="tx1"/>
            </a:solidFill>
            <a:miter lim="800000"/>
            <a:headEnd/>
            <a:tailEnd/>
          </a:ln>
        </p:spPr>
      </p:cxnSp>
      <p:cxnSp>
        <p:nvCxnSpPr>
          <p:cNvPr id="13" name="AutoShape 53"/>
          <p:cNvCxnSpPr>
            <a:cxnSpLocks noChangeShapeType="1"/>
            <a:endCxn id="14" idx="1"/>
          </p:cNvCxnSpPr>
          <p:nvPr/>
        </p:nvCxnSpPr>
        <p:spPr bwMode="auto">
          <a:xfrm flipV="1">
            <a:off x="2659063" y="2582863"/>
            <a:ext cx="647700" cy="528637"/>
          </a:xfrm>
          <a:prstGeom prst="straightConnector1">
            <a:avLst/>
          </a:prstGeom>
          <a:noFill/>
          <a:ln w="38100">
            <a:solidFill>
              <a:schemeClr val="tx1"/>
            </a:solidFill>
            <a:prstDash val="sysDot"/>
            <a:round/>
            <a:headEnd/>
            <a:tailEnd/>
          </a:ln>
        </p:spPr>
      </p:cxnSp>
      <p:sp>
        <p:nvSpPr>
          <p:cNvPr id="14" name="AutoShape 54"/>
          <p:cNvSpPr>
            <a:spLocks noChangeArrowheads="1"/>
          </p:cNvSpPr>
          <p:nvPr/>
        </p:nvSpPr>
        <p:spPr bwMode="auto">
          <a:xfrm flipV="1">
            <a:off x="3306763" y="1430338"/>
            <a:ext cx="2376487" cy="2305050"/>
          </a:xfrm>
          <a:prstGeom prst="foldedCorner">
            <a:avLst>
              <a:gd name="adj" fmla="val 12500"/>
            </a:avLst>
          </a:prstGeom>
          <a:solidFill>
            <a:srgbClr val="FFFF99"/>
          </a:solidFill>
          <a:ln w="9525">
            <a:solidFill>
              <a:schemeClr val="tx1"/>
            </a:solidFill>
            <a:round/>
            <a:headEnd/>
            <a:tailEnd/>
          </a:ln>
        </p:spPr>
        <p:txBody>
          <a:bodyPr rot="10800000" wrap="none" anchor="b"/>
          <a:lstStyle/>
          <a:p>
            <a:r>
              <a:rPr lang="en-US" altLang="ja-JP" sz="1800"/>
              <a:t>public …</a:t>
            </a:r>
          </a:p>
          <a:p>
            <a:r>
              <a:rPr lang="en-US" altLang="ja-JP" sz="1800"/>
              <a:t>    templateMethod</a:t>
            </a:r>
            <a:r>
              <a:rPr lang="ja-JP" altLang="en-US" sz="1800"/>
              <a:t>｛</a:t>
            </a:r>
          </a:p>
          <a:p>
            <a:r>
              <a:rPr lang="ja-JP" altLang="en-US" sz="1800"/>
              <a:t>  </a:t>
            </a:r>
            <a:r>
              <a:rPr lang="en-US" altLang="ja-JP" sz="1800"/>
              <a:t>…</a:t>
            </a:r>
          </a:p>
          <a:p>
            <a:r>
              <a:rPr lang="en-US" altLang="ja-JP" sz="1800"/>
              <a:t>  this.method1()</a:t>
            </a:r>
          </a:p>
          <a:p>
            <a:r>
              <a:rPr lang="en-US" altLang="ja-JP" sz="1800"/>
              <a:t>  … </a:t>
            </a:r>
          </a:p>
          <a:p>
            <a:r>
              <a:rPr lang="en-US" altLang="ja-JP" sz="1800"/>
              <a:t>  this.method2()</a:t>
            </a:r>
          </a:p>
          <a:p>
            <a:r>
              <a:rPr lang="en-US" altLang="ja-JP" sz="1800"/>
              <a:t>  …</a:t>
            </a:r>
          </a:p>
          <a:p>
            <a:r>
              <a:rPr lang="en-US" altLang="ja-JP" sz="1800"/>
              <a:t>}</a:t>
            </a:r>
          </a:p>
        </p:txBody>
      </p:sp>
      <p:grpSp>
        <p:nvGrpSpPr>
          <p:cNvPr id="15" name="Group 63"/>
          <p:cNvGrpSpPr>
            <a:grpSpLocks/>
          </p:cNvGrpSpPr>
          <p:nvPr/>
        </p:nvGrpSpPr>
        <p:grpSpPr bwMode="auto">
          <a:xfrm>
            <a:off x="1643063" y="3302000"/>
            <a:ext cx="5911850" cy="2087563"/>
            <a:chOff x="1151" y="2432"/>
            <a:chExt cx="3724" cy="1315"/>
          </a:xfrm>
        </p:grpSpPr>
        <p:sp>
          <p:nvSpPr>
            <p:cNvPr id="16" name="Rectangle 55"/>
            <p:cNvSpPr>
              <a:spLocks noChangeArrowheads="1"/>
            </p:cNvSpPr>
            <p:nvPr/>
          </p:nvSpPr>
          <p:spPr bwMode="auto">
            <a:xfrm>
              <a:off x="3515" y="3158"/>
              <a:ext cx="1360" cy="227"/>
            </a:xfrm>
            <a:prstGeom prst="rect">
              <a:avLst/>
            </a:prstGeom>
            <a:solidFill>
              <a:schemeClr val="bg1"/>
            </a:solidFill>
            <a:ln w="9525">
              <a:solidFill>
                <a:schemeClr val="tx1"/>
              </a:solidFill>
              <a:miter lim="800000"/>
              <a:headEnd/>
              <a:tailEnd/>
            </a:ln>
          </p:spPr>
          <p:txBody>
            <a:bodyPr wrap="none" anchor="ctr"/>
            <a:lstStyle/>
            <a:p>
              <a:r>
                <a:rPr lang="en-US" altLang="ja-JP" sz="1800"/>
                <a:t>NewClass</a:t>
              </a:r>
            </a:p>
          </p:txBody>
        </p:sp>
        <p:sp>
          <p:nvSpPr>
            <p:cNvPr id="17" name="Rectangle 56"/>
            <p:cNvSpPr>
              <a:spLocks noChangeArrowheads="1"/>
            </p:cNvSpPr>
            <p:nvPr/>
          </p:nvSpPr>
          <p:spPr bwMode="auto">
            <a:xfrm>
              <a:off x="3515" y="3384"/>
              <a:ext cx="1360" cy="363"/>
            </a:xfrm>
            <a:prstGeom prst="rect">
              <a:avLst/>
            </a:prstGeom>
            <a:solidFill>
              <a:schemeClr val="bg1"/>
            </a:solidFill>
            <a:ln w="9525">
              <a:solidFill>
                <a:schemeClr val="tx1"/>
              </a:solidFill>
              <a:miter lim="800000"/>
              <a:headEnd/>
              <a:tailEnd/>
            </a:ln>
          </p:spPr>
          <p:txBody>
            <a:bodyPr wrap="none" anchor="ctr"/>
            <a:lstStyle/>
            <a:p>
              <a:r>
                <a:rPr lang="en-US" altLang="ja-JP" sz="1800"/>
                <a:t>#method1()</a:t>
              </a:r>
            </a:p>
            <a:p>
              <a:r>
                <a:rPr lang="en-US" altLang="ja-JP" sz="1800"/>
                <a:t>#method2()</a:t>
              </a:r>
            </a:p>
          </p:txBody>
        </p:sp>
        <p:cxnSp>
          <p:nvCxnSpPr>
            <p:cNvPr id="18" name="AutoShape 57"/>
            <p:cNvCxnSpPr>
              <a:cxnSpLocks noChangeShapeType="1"/>
              <a:stCxn id="16" idx="0"/>
              <a:endCxn id="6" idx="2"/>
            </p:cNvCxnSpPr>
            <p:nvPr/>
          </p:nvCxnSpPr>
          <p:spPr bwMode="auto">
            <a:xfrm rot="16200000" flipV="1">
              <a:off x="2310" y="1273"/>
              <a:ext cx="726" cy="3043"/>
            </a:xfrm>
            <a:prstGeom prst="bentConnector3">
              <a:avLst>
                <a:gd name="adj1" fmla="val 50000"/>
              </a:avLst>
            </a:prstGeom>
            <a:noFill/>
            <a:ln w="9525">
              <a:solidFill>
                <a:schemeClr val="tx1"/>
              </a:solidFill>
              <a:miter lim="800000"/>
              <a:headEnd/>
              <a:tailEnd type="triangle" w="med" len="med"/>
            </a:ln>
          </p:spPr>
        </p:cxnSp>
      </p:grpSp>
      <p:sp>
        <p:nvSpPr>
          <p:cNvPr id="19" name="AutoShape 47"/>
          <p:cNvSpPr>
            <a:spLocks noChangeArrowheads="1"/>
          </p:cNvSpPr>
          <p:nvPr/>
        </p:nvSpPr>
        <p:spPr bwMode="auto">
          <a:xfrm>
            <a:off x="1435100" y="3302000"/>
            <a:ext cx="431800" cy="215900"/>
          </a:xfrm>
          <a:prstGeom prst="triangle">
            <a:avLst>
              <a:gd name="adj" fmla="val 50000"/>
            </a:avLst>
          </a:prstGeom>
          <a:solidFill>
            <a:schemeClr val="bg1"/>
          </a:solidFill>
          <a:ln w="9525">
            <a:solidFill>
              <a:schemeClr val="tx1"/>
            </a:solidFill>
            <a:miter lim="800000"/>
            <a:headEnd/>
            <a:tailEnd/>
          </a:ln>
        </p:spPr>
        <p:txBody>
          <a:bodyPr wrap="none" anchor="ctr"/>
          <a:lstStyle/>
          <a:p>
            <a:endParaRPr lang="ja-JP" altLang="en-US" sz="1800"/>
          </a:p>
        </p:txBody>
      </p:sp>
      <p:sp>
        <p:nvSpPr>
          <p:cNvPr id="20" name="AutoShape 58"/>
          <p:cNvSpPr>
            <a:spLocks noChangeArrowheads="1"/>
          </p:cNvSpPr>
          <p:nvPr/>
        </p:nvSpPr>
        <p:spPr bwMode="auto">
          <a:xfrm>
            <a:off x="6548438" y="3157538"/>
            <a:ext cx="2232025" cy="1008062"/>
          </a:xfrm>
          <a:prstGeom prst="wedgeRoundRectCallout">
            <a:avLst>
              <a:gd name="adj1" fmla="val -37625"/>
              <a:gd name="adj2" fmla="val 79921"/>
              <a:gd name="adj3" fmla="val 16667"/>
            </a:avLst>
          </a:prstGeom>
          <a:solidFill>
            <a:srgbClr val="FFCC99"/>
          </a:solidFill>
          <a:ln w="9525">
            <a:solidFill>
              <a:schemeClr val="tx1"/>
            </a:solidFill>
            <a:miter lim="800000"/>
            <a:headEnd/>
            <a:tailEnd/>
          </a:ln>
        </p:spPr>
        <p:txBody>
          <a:bodyPr anchor="ctr"/>
          <a:lstStyle/>
          <a:p>
            <a:pPr algn="ctr"/>
            <a:r>
              <a:rPr lang="ja-JP" altLang="en-US" sz="1800" dirty="0" smtClean="0"/>
              <a:t>抽象メソッドのみを</a:t>
            </a:r>
            <a:endParaRPr lang="en-US" altLang="ja-JP" sz="1800" dirty="0" smtClean="0"/>
          </a:p>
          <a:p>
            <a:pPr algn="ctr"/>
            <a:r>
              <a:rPr lang="ja-JP" altLang="en-US" sz="1800" dirty="0" smtClean="0"/>
              <a:t>オーバーライドして子クラスを追加</a:t>
            </a:r>
            <a:endParaRPr lang="ja-JP" altLang="en-US" sz="1800" dirty="0"/>
          </a:p>
        </p:txBody>
      </p:sp>
      <p:sp>
        <p:nvSpPr>
          <p:cNvPr id="21" name="AutoShape 59"/>
          <p:cNvSpPr>
            <a:spLocks noChangeArrowheads="1"/>
          </p:cNvSpPr>
          <p:nvPr/>
        </p:nvSpPr>
        <p:spPr bwMode="auto">
          <a:xfrm>
            <a:off x="5972175" y="1357313"/>
            <a:ext cx="2484438" cy="863600"/>
          </a:xfrm>
          <a:prstGeom prst="wedgeRoundRectCallout">
            <a:avLst>
              <a:gd name="adj1" fmla="val -60287"/>
              <a:gd name="adj2" fmla="val 87685"/>
              <a:gd name="adj3" fmla="val 16667"/>
            </a:avLst>
          </a:prstGeom>
          <a:solidFill>
            <a:srgbClr val="CCFFCC"/>
          </a:solidFill>
          <a:ln w="9525">
            <a:solidFill>
              <a:schemeClr val="tx1"/>
            </a:solidFill>
            <a:miter lim="800000"/>
            <a:headEnd/>
            <a:tailEnd/>
          </a:ln>
        </p:spPr>
        <p:txBody>
          <a:bodyPr anchor="ctr"/>
          <a:lstStyle/>
          <a:p>
            <a:pPr algn="ctr"/>
            <a:r>
              <a:rPr lang="ja-JP" altLang="en-US" sz="1800" dirty="0"/>
              <a:t>共通の</a:t>
            </a:r>
            <a:r>
              <a:rPr lang="ja-JP" altLang="en-US" sz="1800" dirty="0" smtClean="0"/>
              <a:t>処理を</a:t>
            </a:r>
            <a:endParaRPr lang="en-US" altLang="ja-JP" sz="1800" dirty="0" smtClean="0"/>
          </a:p>
          <a:p>
            <a:pPr algn="ctr"/>
            <a:r>
              <a:rPr lang="ja-JP" altLang="en-US" sz="1800" dirty="0" smtClean="0"/>
              <a:t>親</a:t>
            </a:r>
            <a:r>
              <a:rPr lang="ja-JP" altLang="en-US" sz="1800" dirty="0"/>
              <a:t>クラスで定義</a:t>
            </a:r>
          </a:p>
        </p:txBody>
      </p:sp>
      <p:sp>
        <p:nvSpPr>
          <p:cNvPr id="22" name="AutoShape 60"/>
          <p:cNvSpPr>
            <a:spLocks noChangeArrowheads="1"/>
          </p:cNvSpPr>
          <p:nvPr/>
        </p:nvSpPr>
        <p:spPr bwMode="auto">
          <a:xfrm>
            <a:off x="1928813" y="5429250"/>
            <a:ext cx="2484437" cy="863600"/>
          </a:xfrm>
          <a:prstGeom prst="wedgeRoundRectCallout">
            <a:avLst>
              <a:gd name="adj1" fmla="val -53343"/>
              <a:gd name="adj2" fmla="val -98111"/>
              <a:gd name="adj3" fmla="val 16667"/>
            </a:avLst>
          </a:prstGeom>
          <a:solidFill>
            <a:srgbClr val="CCFFCC"/>
          </a:solidFill>
          <a:ln w="9525">
            <a:solidFill>
              <a:schemeClr val="tx1"/>
            </a:solidFill>
            <a:miter lim="800000"/>
            <a:headEnd/>
            <a:tailEnd/>
          </a:ln>
        </p:spPr>
        <p:txBody>
          <a:bodyPr anchor="ctr"/>
          <a:lstStyle/>
          <a:p>
            <a:pPr algn="ctr"/>
            <a:r>
              <a:rPr lang="ja-JP" altLang="en-US" sz="1800"/>
              <a:t>子クラスごとに</a:t>
            </a:r>
          </a:p>
          <a:p>
            <a:pPr algn="ctr"/>
            <a:r>
              <a:rPr lang="ja-JP" altLang="en-US" sz="1800"/>
              <a:t>処理の実装を行う</a:t>
            </a:r>
          </a:p>
        </p:txBody>
      </p:sp>
    </p:spTree>
    <p:extLst>
      <p:ext uri="{BB962C8B-B14F-4D97-AF65-F5344CB8AC3E}">
        <p14:creationId xmlns:p14="http://schemas.microsoft.com/office/powerpoint/2010/main" val="290138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Template Method</a:t>
            </a:r>
            <a:r>
              <a:rPr kumimoji="1" lang="ja-JP" altLang="en-US" dirty="0" smtClean="0"/>
              <a:t>の形成</a:t>
            </a:r>
            <a:endParaRPr kumimoji="1" lang="ja-JP" altLang="en-US" dirty="0"/>
          </a:p>
        </p:txBody>
      </p:sp>
      <p:sp>
        <p:nvSpPr>
          <p:cNvPr id="3" name="コンテンツ プレースホルダー 2"/>
          <p:cNvSpPr>
            <a:spLocks noGrp="1"/>
          </p:cNvSpPr>
          <p:nvPr>
            <p:ph idx="1"/>
          </p:nvPr>
        </p:nvSpPr>
        <p:spPr/>
        <p:txBody>
          <a:bodyPr/>
          <a:lstStyle/>
          <a:p>
            <a:r>
              <a:rPr lang="en-US" altLang="ja-JP" dirty="0"/>
              <a:t>Template </a:t>
            </a:r>
            <a:r>
              <a:rPr lang="en-US" altLang="ja-JP" dirty="0" smtClean="0"/>
              <a:t>Method</a:t>
            </a:r>
            <a:r>
              <a:rPr lang="ja-JP" altLang="en-US" dirty="0" smtClean="0"/>
              <a:t>パターン</a:t>
            </a:r>
            <a:r>
              <a:rPr lang="ja-JP" altLang="en-US" dirty="0"/>
              <a:t>に基づく</a:t>
            </a:r>
            <a:r>
              <a:rPr lang="ja-JP" altLang="en-US" dirty="0" smtClean="0"/>
              <a:t>リファクタリングパターン</a:t>
            </a:r>
            <a:endParaRPr lang="en-US" altLang="ja-JP" dirty="0" smtClean="0"/>
          </a:p>
          <a:p>
            <a:endParaRPr kumimoji="1" lang="en-US" altLang="ja-JP" dirty="0"/>
          </a:p>
          <a:p>
            <a:r>
              <a:rPr lang="en-US" altLang="ja-JP" dirty="0" smtClean="0"/>
              <a:t>Template Method</a:t>
            </a:r>
            <a:r>
              <a:rPr lang="ja-JP" altLang="en-US" dirty="0" smtClean="0"/>
              <a:t>の形成を</a:t>
            </a:r>
            <a:r>
              <a:rPr lang="ja-JP" altLang="en-US" dirty="0"/>
              <a:t>，</a:t>
            </a:r>
            <a:r>
              <a:rPr lang="en-US" altLang="ja-JP" dirty="0"/>
              <a:t>Fowler</a:t>
            </a:r>
            <a:r>
              <a:rPr lang="ja-JP" altLang="en-US" dirty="0"/>
              <a:t>の書籍</a:t>
            </a:r>
            <a:r>
              <a:rPr lang="en-US" altLang="ja-JP" dirty="0" smtClean="0"/>
              <a:t>[2]</a:t>
            </a:r>
            <a:r>
              <a:rPr lang="ja-JP" altLang="en-US" dirty="0" err="1"/>
              <a:t>で紹</a:t>
            </a:r>
            <a:r>
              <a:rPr lang="ja-JP" altLang="en-US" dirty="0"/>
              <a:t>介されている例を用いて説明する．</a:t>
            </a:r>
          </a:p>
          <a:p>
            <a:endParaRPr kumimoji="1" lang="ja-JP" altLang="en-US" dirty="0"/>
          </a:p>
        </p:txBody>
      </p:sp>
      <p:sp>
        <p:nvSpPr>
          <p:cNvPr id="4" name="スライド番号プレースホルダー 3"/>
          <p:cNvSpPr>
            <a:spLocks noGrp="1"/>
          </p:cNvSpPr>
          <p:nvPr>
            <p:ph type="sldNum" sz="quarter" idx="12"/>
          </p:nvPr>
        </p:nvSpPr>
        <p:spPr/>
        <p:txBody>
          <a:bodyPr/>
          <a:lstStyle/>
          <a:p>
            <a:fld id="{63177B97-C38E-6B49-9829-0ADB86AF5D52}" type="slidenum">
              <a:rPr lang="ja-JP" altLang="en-US" smtClean="0"/>
              <a:pPr/>
              <a:t>5</a:t>
            </a:fld>
            <a:endParaRPr lang="ja-JP" altLang="en-US"/>
          </a:p>
        </p:txBody>
      </p:sp>
      <p:sp>
        <p:nvSpPr>
          <p:cNvPr id="5" name="テキスト ボックス 4"/>
          <p:cNvSpPr txBox="1"/>
          <p:nvPr/>
        </p:nvSpPr>
        <p:spPr>
          <a:xfrm>
            <a:off x="1022667" y="5628153"/>
            <a:ext cx="6994287" cy="646331"/>
          </a:xfrm>
          <a:prstGeom prst="rect">
            <a:avLst/>
          </a:prstGeom>
          <a:noFill/>
        </p:spPr>
        <p:txBody>
          <a:bodyPr wrap="none" rtlCol="0">
            <a:spAutoFit/>
          </a:bodyPr>
          <a:lstStyle/>
          <a:p>
            <a:r>
              <a:rPr kumimoji="1" lang="en-US" altLang="ja-JP" dirty="0" smtClean="0">
                <a:solidFill>
                  <a:schemeClr val="bg2">
                    <a:lumMod val="75000"/>
                  </a:schemeClr>
                </a:solidFill>
              </a:rPr>
              <a:t>[2]</a:t>
            </a:r>
            <a:r>
              <a:rPr lang="en-US" altLang="ja-JP" dirty="0" smtClean="0">
                <a:solidFill>
                  <a:schemeClr val="bg2">
                    <a:lumMod val="75000"/>
                  </a:schemeClr>
                </a:solidFill>
              </a:rPr>
              <a:t> M. Fowler. </a:t>
            </a:r>
            <a:r>
              <a:rPr lang="en-US" altLang="ja-JP" i="1" dirty="0" smtClean="0">
                <a:solidFill>
                  <a:schemeClr val="bg2">
                    <a:lumMod val="75000"/>
                  </a:schemeClr>
                </a:solidFill>
              </a:rPr>
              <a:t>Refactoring: Improving the Design of Existing Code. </a:t>
            </a:r>
          </a:p>
          <a:p>
            <a:r>
              <a:rPr lang="en-US" altLang="ja-JP" i="1" dirty="0" smtClean="0">
                <a:solidFill>
                  <a:schemeClr val="bg2">
                    <a:lumMod val="75000"/>
                  </a:schemeClr>
                </a:solidFill>
              </a:rPr>
              <a:t>           Addison Wesley, 1999</a:t>
            </a:r>
            <a:r>
              <a:rPr lang="en-US" altLang="ja-JP" dirty="0" smtClean="0">
                <a:solidFill>
                  <a:schemeClr val="bg2">
                    <a:lumMod val="75000"/>
                  </a:schemeClr>
                </a:solidFill>
              </a:rPr>
              <a:t>.</a:t>
            </a:r>
            <a:endParaRPr kumimoji="1" lang="ja-JP" altLang="en-US" dirty="0">
              <a:solidFill>
                <a:schemeClr val="bg2">
                  <a:lumMod val="75000"/>
                </a:schemeClr>
              </a:solidFill>
            </a:endParaRPr>
          </a:p>
        </p:txBody>
      </p:sp>
    </p:spTree>
    <p:extLst>
      <p:ext uri="{BB962C8B-B14F-4D97-AF65-F5344CB8AC3E}">
        <p14:creationId xmlns:p14="http://schemas.microsoft.com/office/powerpoint/2010/main" val="2666881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AutoShape 17"/>
          <p:cNvCxnSpPr>
            <a:cxnSpLocks noChangeShapeType="1"/>
            <a:endCxn id="5" idx="2"/>
          </p:cNvCxnSpPr>
          <p:nvPr/>
        </p:nvCxnSpPr>
        <p:spPr bwMode="auto">
          <a:xfrm>
            <a:off x="6261100" y="4725924"/>
            <a:ext cx="540941" cy="355598"/>
          </a:xfrm>
          <a:prstGeom prst="straightConnector1">
            <a:avLst/>
          </a:prstGeom>
          <a:noFill/>
          <a:ln w="63500">
            <a:solidFill>
              <a:schemeClr val="tx1"/>
            </a:solidFill>
            <a:prstDash val="sysDot"/>
            <a:round/>
            <a:headEnd/>
            <a:tailEnd/>
          </a:ln>
          <a:effectLst/>
        </p:spPr>
      </p:cxnSp>
      <p:cxnSp>
        <p:nvCxnSpPr>
          <p:cNvPr id="17" name="AutoShape 16"/>
          <p:cNvCxnSpPr>
            <a:cxnSpLocks noChangeShapeType="1"/>
            <a:endCxn id="16" idx="2"/>
          </p:cNvCxnSpPr>
          <p:nvPr/>
        </p:nvCxnSpPr>
        <p:spPr bwMode="auto">
          <a:xfrm flipH="1">
            <a:off x="2105820" y="4654486"/>
            <a:ext cx="627856" cy="427036"/>
          </a:xfrm>
          <a:prstGeom prst="straightConnector1">
            <a:avLst/>
          </a:prstGeom>
          <a:noFill/>
          <a:ln w="63500">
            <a:solidFill>
              <a:schemeClr val="tx1"/>
            </a:solidFill>
            <a:prstDash val="sysDot"/>
            <a:round/>
            <a:headEnd/>
            <a:tailEnd/>
          </a:ln>
          <a:effectLst/>
        </p:spPr>
      </p:cxnSp>
      <p:sp>
        <p:nvSpPr>
          <p:cNvPr id="2" name="タイトル 1"/>
          <p:cNvSpPr>
            <a:spLocks noGrp="1"/>
          </p:cNvSpPr>
          <p:nvPr>
            <p:ph type="title"/>
          </p:nvPr>
        </p:nvSpPr>
        <p:spPr/>
        <p:txBody>
          <a:bodyPr/>
          <a:lstStyle/>
          <a:p>
            <a:r>
              <a:rPr kumimoji="1" lang="en-US" altLang="ja-JP" dirty="0" smtClean="0"/>
              <a:t>Template Method</a:t>
            </a:r>
            <a:r>
              <a:rPr kumimoji="1" lang="ja-JP" altLang="en-US" dirty="0" smtClean="0"/>
              <a:t>の形成の例</a:t>
            </a:r>
            <a:endParaRPr kumimoji="1" lang="ja-JP" altLang="en-US"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6</a:t>
            </a:fld>
            <a:endParaRPr lang="ja-JP" altLang="en-US"/>
          </a:p>
        </p:txBody>
      </p:sp>
      <p:sp>
        <p:nvSpPr>
          <p:cNvPr id="5" name="AutoShape 4"/>
          <p:cNvSpPr>
            <a:spLocks noChangeArrowheads="1"/>
          </p:cNvSpPr>
          <p:nvPr/>
        </p:nvSpPr>
        <p:spPr bwMode="auto">
          <a:xfrm flipV="1">
            <a:off x="4460081" y="5081522"/>
            <a:ext cx="4683919"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double base = _units*_rate*0.5;</a:t>
            </a:r>
          </a:p>
          <a:p>
            <a:r>
              <a:rPr lang="en-US" altLang="ja-JP" sz="1800" dirty="0">
                <a:latin typeface="Consolas" pitchFamily="49" charset="0"/>
                <a:cs typeface="Consolas" pitchFamily="49" charset="0"/>
              </a:rPr>
              <a:t>double tax = base*</a:t>
            </a:r>
            <a:r>
              <a:rPr lang="en-US" altLang="ja-JP" sz="1800" dirty="0" err="1">
                <a:latin typeface="Consolas" pitchFamily="49" charset="0"/>
                <a:cs typeface="Consolas" pitchFamily="49" charset="0"/>
              </a:rPr>
              <a:t>Site.TAX_RATE</a:t>
            </a:r>
            <a:r>
              <a:rPr lang="en-US" altLang="ja-JP" sz="1800" dirty="0">
                <a:latin typeface="Consolas" pitchFamily="49" charset="0"/>
                <a:cs typeface="Consolas" pitchFamily="49" charset="0"/>
              </a:rPr>
              <a:t>*0.2;</a:t>
            </a:r>
          </a:p>
          <a:p>
            <a:r>
              <a:rPr lang="en-US" altLang="ja-JP" sz="1800" dirty="0">
                <a:latin typeface="Consolas" pitchFamily="49" charset="0"/>
                <a:cs typeface="Consolas" pitchFamily="49" charset="0"/>
              </a:rPr>
              <a:t>return base + tax;</a:t>
            </a:r>
          </a:p>
        </p:txBody>
      </p:sp>
      <p:sp>
        <p:nvSpPr>
          <p:cNvPr id="6" name="Rectangle 5"/>
          <p:cNvSpPr>
            <a:spLocks noChangeArrowheads="1"/>
          </p:cNvSpPr>
          <p:nvPr/>
        </p:nvSpPr>
        <p:spPr bwMode="auto">
          <a:xfrm>
            <a:off x="3273425" y="1552511"/>
            <a:ext cx="2378075" cy="9366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Site</a:t>
            </a:r>
          </a:p>
        </p:txBody>
      </p:sp>
      <p:sp>
        <p:nvSpPr>
          <p:cNvPr id="7" name="Rectangle 6"/>
          <p:cNvSpPr>
            <a:spLocks noChangeArrowheads="1"/>
          </p:cNvSpPr>
          <p:nvPr/>
        </p:nvSpPr>
        <p:spPr bwMode="auto">
          <a:xfrm>
            <a:off x="1471613" y="3713099"/>
            <a:ext cx="2524125" cy="484187"/>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ResidentialSite</a:t>
            </a:r>
          </a:p>
        </p:txBody>
      </p:sp>
      <p:sp>
        <p:nvSpPr>
          <p:cNvPr id="8" name="Rectangle 7"/>
          <p:cNvSpPr>
            <a:spLocks noChangeArrowheads="1"/>
          </p:cNvSpPr>
          <p:nvPr/>
        </p:nvSpPr>
        <p:spPr bwMode="auto">
          <a:xfrm>
            <a:off x="1471613" y="4194111"/>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9" name="Rectangle 8"/>
          <p:cNvSpPr>
            <a:spLocks noChangeArrowheads="1"/>
          </p:cNvSpPr>
          <p:nvPr/>
        </p:nvSpPr>
        <p:spPr bwMode="auto">
          <a:xfrm>
            <a:off x="1471613" y="4289361"/>
            <a:ext cx="2524125" cy="484188"/>
          </a:xfrm>
          <a:prstGeom prst="rect">
            <a:avLst/>
          </a:prstGeom>
          <a:solidFill>
            <a:schemeClr val="bg1"/>
          </a:solidFill>
          <a:ln w="9525">
            <a:solidFill>
              <a:schemeClr val="tx1"/>
            </a:solidFill>
            <a:miter lim="800000"/>
            <a:headEnd/>
            <a:tailEnd/>
          </a:ln>
          <a:effectLst/>
        </p:spPr>
        <p:txBody>
          <a:bodyPr wrap="none" anchor="ctr"/>
          <a:lstStyle/>
          <a:p>
            <a:r>
              <a:rPr lang="en-US" altLang="ja-JP" sz="2000"/>
              <a:t>getBillableAmount()</a:t>
            </a:r>
          </a:p>
        </p:txBody>
      </p:sp>
      <p:sp>
        <p:nvSpPr>
          <p:cNvPr id="10" name="Rectangle 9"/>
          <p:cNvSpPr>
            <a:spLocks noChangeArrowheads="1"/>
          </p:cNvSpPr>
          <p:nvPr/>
        </p:nvSpPr>
        <p:spPr bwMode="auto">
          <a:xfrm>
            <a:off x="4997450" y="3713099"/>
            <a:ext cx="2527300" cy="5048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LifelineSite</a:t>
            </a:r>
          </a:p>
        </p:txBody>
      </p:sp>
      <p:sp>
        <p:nvSpPr>
          <p:cNvPr id="11" name="Rectangle 10"/>
          <p:cNvSpPr>
            <a:spLocks noChangeArrowheads="1"/>
          </p:cNvSpPr>
          <p:nvPr/>
        </p:nvSpPr>
        <p:spPr bwMode="auto">
          <a:xfrm>
            <a:off x="4997450" y="4217924"/>
            <a:ext cx="2527300"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2" name="Rectangle 11"/>
          <p:cNvSpPr>
            <a:spLocks noChangeArrowheads="1"/>
          </p:cNvSpPr>
          <p:nvPr/>
        </p:nvSpPr>
        <p:spPr bwMode="auto">
          <a:xfrm>
            <a:off x="4997450" y="4289361"/>
            <a:ext cx="2527300" cy="503238"/>
          </a:xfrm>
          <a:prstGeom prst="rect">
            <a:avLst/>
          </a:prstGeom>
          <a:solidFill>
            <a:schemeClr val="bg1"/>
          </a:solidFill>
          <a:ln w="9525">
            <a:solidFill>
              <a:schemeClr val="tx1"/>
            </a:solidFill>
            <a:miter lim="800000"/>
            <a:headEnd/>
            <a:tailEnd/>
          </a:ln>
          <a:effectLst/>
        </p:spPr>
        <p:txBody>
          <a:bodyPr wrap="none" anchor="ctr"/>
          <a:lstStyle/>
          <a:p>
            <a:r>
              <a:rPr lang="en-US" altLang="ja-JP" sz="2000"/>
              <a:t>getBillableAmount()</a:t>
            </a:r>
          </a:p>
        </p:txBody>
      </p:sp>
      <p:cxnSp>
        <p:nvCxnSpPr>
          <p:cNvPr id="13" name="AutoShape 12"/>
          <p:cNvCxnSpPr>
            <a:cxnSpLocks noChangeShapeType="1"/>
            <a:stCxn id="10" idx="0"/>
            <a:endCxn id="6" idx="2"/>
          </p:cNvCxnSpPr>
          <p:nvPr/>
        </p:nvCxnSpPr>
        <p:spPr bwMode="auto">
          <a:xfrm rot="5400000" flipH="1">
            <a:off x="4749800" y="2201799"/>
            <a:ext cx="1223963" cy="1798637"/>
          </a:xfrm>
          <a:prstGeom prst="bentConnector3">
            <a:avLst>
              <a:gd name="adj1" fmla="val 49935"/>
            </a:avLst>
          </a:prstGeom>
          <a:noFill/>
          <a:ln w="9525">
            <a:solidFill>
              <a:schemeClr val="tx1"/>
            </a:solidFill>
            <a:miter lim="800000"/>
            <a:headEnd/>
            <a:tailEnd type="triangle" w="med" len="med"/>
          </a:ln>
          <a:effectLst/>
        </p:spPr>
      </p:cxnSp>
      <p:cxnSp>
        <p:nvCxnSpPr>
          <p:cNvPr id="14" name="AutoShape 13"/>
          <p:cNvCxnSpPr>
            <a:cxnSpLocks noChangeShapeType="1"/>
            <a:stCxn id="7" idx="0"/>
            <a:endCxn id="6" idx="2"/>
          </p:cNvCxnSpPr>
          <p:nvPr/>
        </p:nvCxnSpPr>
        <p:spPr bwMode="auto">
          <a:xfrm rot="16200000">
            <a:off x="2986087" y="2236724"/>
            <a:ext cx="1223963" cy="1728788"/>
          </a:xfrm>
          <a:prstGeom prst="bentConnector3">
            <a:avLst>
              <a:gd name="adj1" fmla="val 49935"/>
            </a:avLst>
          </a:prstGeom>
          <a:noFill/>
          <a:ln w="9525">
            <a:solidFill>
              <a:schemeClr val="tx1"/>
            </a:solidFill>
            <a:miter lim="800000"/>
            <a:headEnd/>
            <a:tailEnd type="triangle" w="med" len="med"/>
          </a:ln>
          <a:effectLst/>
        </p:spPr>
      </p:cxnSp>
      <p:sp>
        <p:nvSpPr>
          <p:cNvPr id="15" name="AutoShape 14"/>
          <p:cNvSpPr>
            <a:spLocks noChangeArrowheads="1"/>
          </p:cNvSpPr>
          <p:nvPr/>
        </p:nvSpPr>
        <p:spPr bwMode="auto">
          <a:xfrm>
            <a:off x="4170363" y="2489136"/>
            <a:ext cx="579437" cy="290513"/>
          </a:xfrm>
          <a:prstGeom prst="triangle">
            <a:avLst>
              <a:gd name="adj" fmla="val 50000"/>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16" name="AutoShape 15"/>
          <p:cNvSpPr>
            <a:spLocks noChangeArrowheads="1"/>
          </p:cNvSpPr>
          <p:nvPr/>
        </p:nvSpPr>
        <p:spPr bwMode="auto">
          <a:xfrm flipV="1">
            <a:off x="1" y="5081522"/>
            <a:ext cx="4211638"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double base = _units*_rate;</a:t>
            </a:r>
          </a:p>
          <a:p>
            <a:r>
              <a:rPr lang="en-US" altLang="ja-JP" sz="1800" dirty="0">
                <a:latin typeface="Consolas" pitchFamily="49" charset="0"/>
                <a:cs typeface="Consolas" pitchFamily="49" charset="0"/>
              </a:rPr>
              <a:t>double tax = base*</a:t>
            </a:r>
            <a:r>
              <a:rPr lang="en-US" altLang="ja-JP" sz="1800" dirty="0" err="1">
                <a:latin typeface="Consolas" pitchFamily="49" charset="0"/>
                <a:cs typeface="Consolas" pitchFamily="49" charset="0"/>
              </a:rPr>
              <a:t>Site.TAX_RATE</a:t>
            </a:r>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return base + tax;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Template </a:t>
            </a:r>
            <a:r>
              <a:rPr lang="en-US" altLang="ja-JP" sz="4000" dirty="0" smtClean="0"/>
              <a:t>Method</a:t>
            </a:r>
            <a:r>
              <a:rPr lang="ja-JP" altLang="en-US" sz="4000" dirty="0"/>
              <a:t>の</a:t>
            </a:r>
            <a:r>
              <a:rPr lang="ja-JP" altLang="en-US" sz="4000" dirty="0" smtClean="0"/>
              <a:t>形成の例</a:t>
            </a:r>
            <a:r>
              <a:rPr lang="en-US" altLang="ja-JP" sz="4000" dirty="0" smtClean="0"/>
              <a:t/>
            </a:r>
            <a:br>
              <a:rPr lang="en-US" altLang="ja-JP" sz="4000" dirty="0" smtClean="0"/>
            </a:br>
            <a:r>
              <a:rPr lang="ja-JP" altLang="en-US" sz="4000" dirty="0" smtClean="0"/>
              <a:t>手順</a:t>
            </a:r>
            <a:r>
              <a:rPr lang="en-US" altLang="ja-JP" sz="4000" dirty="0" smtClean="0"/>
              <a:t>1: </a:t>
            </a:r>
            <a:r>
              <a:rPr lang="ja-JP" altLang="en-US" sz="4000" dirty="0" smtClean="0"/>
              <a:t>固有の処理を求める</a:t>
            </a:r>
            <a:endParaRPr kumimoji="1" lang="ja-JP" altLang="en-US" sz="4000"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7</a:t>
            </a:fld>
            <a:endParaRPr lang="ja-JP" altLang="en-US"/>
          </a:p>
        </p:txBody>
      </p:sp>
      <p:sp>
        <p:nvSpPr>
          <p:cNvPr id="5" name="AutoShape 4"/>
          <p:cNvSpPr>
            <a:spLocks noChangeArrowheads="1"/>
          </p:cNvSpPr>
          <p:nvPr/>
        </p:nvSpPr>
        <p:spPr bwMode="auto">
          <a:xfrm flipV="1">
            <a:off x="4460082" y="5082018"/>
            <a:ext cx="4683918"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a:t>
            </a:r>
            <a:r>
              <a:rPr lang="en-US" altLang="ja-JP" sz="1800" dirty="0" smtClean="0">
                <a:latin typeface="Consolas" pitchFamily="49" charset="0"/>
                <a:cs typeface="Consolas" pitchFamily="49" charset="0"/>
              </a:rPr>
              <a:t>= </a:t>
            </a:r>
            <a:r>
              <a:rPr lang="en-US" altLang="ja-JP" sz="1800" dirty="0" smtClean="0">
                <a:solidFill>
                  <a:srgbClr val="FF0000"/>
                </a:solidFill>
                <a:latin typeface="Consolas" pitchFamily="49" charset="0"/>
                <a:cs typeface="Consolas" pitchFamily="49" charset="0"/>
              </a:rPr>
              <a:t>_units*_rate*0.5</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double tax = </a:t>
            </a:r>
            <a:r>
              <a:rPr lang="en-US" altLang="ja-JP" sz="1800" dirty="0" smtClean="0">
                <a:solidFill>
                  <a:srgbClr val="FF0000"/>
                </a:solidFill>
                <a:latin typeface="Consolas" pitchFamily="49" charset="0"/>
                <a:cs typeface="Consolas" pitchFamily="49" charset="0"/>
              </a:rPr>
              <a:t>base*</a:t>
            </a:r>
            <a:r>
              <a:rPr lang="en-US" altLang="ja-JP" sz="1800" dirty="0" err="1" smtClean="0">
                <a:solidFill>
                  <a:srgbClr val="FF0000"/>
                </a:solidFill>
                <a:latin typeface="Consolas" pitchFamily="49" charset="0"/>
                <a:cs typeface="Consolas" pitchFamily="49" charset="0"/>
              </a:rPr>
              <a:t>Site.TAX_RATE</a:t>
            </a:r>
            <a:r>
              <a:rPr lang="en-US" altLang="ja-JP" sz="1800" dirty="0" smtClean="0">
                <a:solidFill>
                  <a:srgbClr val="FF0000"/>
                </a:solidFill>
                <a:latin typeface="Consolas" pitchFamily="49" charset="0"/>
                <a:cs typeface="Consolas" pitchFamily="49" charset="0"/>
              </a:rPr>
              <a:t>*0.2</a:t>
            </a:r>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return base + tax;</a:t>
            </a:r>
          </a:p>
        </p:txBody>
      </p:sp>
      <p:sp>
        <p:nvSpPr>
          <p:cNvPr id="6" name="Rectangle 5"/>
          <p:cNvSpPr>
            <a:spLocks noChangeArrowheads="1"/>
          </p:cNvSpPr>
          <p:nvPr/>
        </p:nvSpPr>
        <p:spPr bwMode="auto">
          <a:xfrm>
            <a:off x="3273425" y="1553007"/>
            <a:ext cx="2378075" cy="9366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Site</a:t>
            </a:r>
          </a:p>
        </p:txBody>
      </p:sp>
      <p:sp>
        <p:nvSpPr>
          <p:cNvPr id="7" name="Rectangle 6"/>
          <p:cNvSpPr>
            <a:spLocks noChangeArrowheads="1"/>
          </p:cNvSpPr>
          <p:nvPr/>
        </p:nvSpPr>
        <p:spPr bwMode="auto">
          <a:xfrm>
            <a:off x="1471613" y="3713595"/>
            <a:ext cx="2524125" cy="484187"/>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ResidentialSite</a:t>
            </a:r>
          </a:p>
        </p:txBody>
      </p:sp>
      <p:sp>
        <p:nvSpPr>
          <p:cNvPr id="8" name="Rectangle 7"/>
          <p:cNvSpPr>
            <a:spLocks noChangeArrowheads="1"/>
          </p:cNvSpPr>
          <p:nvPr/>
        </p:nvSpPr>
        <p:spPr bwMode="auto">
          <a:xfrm>
            <a:off x="1471613" y="4194607"/>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9" name="Rectangle 8"/>
          <p:cNvSpPr>
            <a:spLocks noChangeArrowheads="1"/>
          </p:cNvSpPr>
          <p:nvPr/>
        </p:nvSpPr>
        <p:spPr bwMode="auto">
          <a:xfrm>
            <a:off x="1471613" y="4289857"/>
            <a:ext cx="2524125" cy="484188"/>
          </a:xfrm>
          <a:prstGeom prst="rect">
            <a:avLst/>
          </a:prstGeom>
          <a:solidFill>
            <a:schemeClr val="bg1"/>
          </a:solidFill>
          <a:ln w="9525">
            <a:solidFill>
              <a:schemeClr val="tx1"/>
            </a:solidFill>
            <a:miter lim="800000"/>
            <a:headEnd/>
            <a:tailEnd/>
          </a:ln>
          <a:effectLst/>
        </p:spPr>
        <p:txBody>
          <a:bodyPr wrap="none" anchor="ctr"/>
          <a:lstStyle/>
          <a:p>
            <a:r>
              <a:rPr lang="en-US" altLang="ja-JP" sz="2000"/>
              <a:t>getBillableAmount()</a:t>
            </a:r>
          </a:p>
        </p:txBody>
      </p:sp>
      <p:sp>
        <p:nvSpPr>
          <p:cNvPr id="10" name="Rectangle 9"/>
          <p:cNvSpPr>
            <a:spLocks noChangeArrowheads="1"/>
          </p:cNvSpPr>
          <p:nvPr/>
        </p:nvSpPr>
        <p:spPr bwMode="auto">
          <a:xfrm>
            <a:off x="4997450" y="3713595"/>
            <a:ext cx="2527300" cy="5048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LifelineSite</a:t>
            </a:r>
          </a:p>
        </p:txBody>
      </p:sp>
      <p:sp>
        <p:nvSpPr>
          <p:cNvPr id="11" name="Rectangle 10"/>
          <p:cNvSpPr>
            <a:spLocks noChangeArrowheads="1"/>
          </p:cNvSpPr>
          <p:nvPr/>
        </p:nvSpPr>
        <p:spPr bwMode="auto">
          <a:xfrm>
            <a:off x="4997450" y="4218420"/>
            <a:ext cx="2527300"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2" name="Rectangle 11"/>
          <p:cNvSpPr>
            <a:spLocks noChangeArrowheads="1"/>
          </p:cNvSpPr>
          <p:nvPr/>
        </p:nvSpPr>
        <p:spPr bwMode="auto">
          <a:xfrm>
            <a:off x="4997450" y="4289857"/>
            <a:ext cx="2527300" cy="503238"/>
          </a:xfrm>
          <a:prstGeom prst="rect">
            <a:avLst/>
          </a:prstGeom>
          <a:solidFill>
            <a:schemeClr val="bg1"/>
          </a:solidFill>
          <a:ln w="9525">
            <a:solidFill>
              <a:schemeClr val="tx1"/>
            </a:solidFill>
            <a:miter lim="800000"/>
            <a:headEnd/>
            <a:tailEnd/>
          </a:ln>
          <a:effectLst/>
        </p:spPr>
        <p:txBody>
          <a:bodyPr wrap="none" anchor="ctr"/>
          <a:lstStyle/>
          <a:p>
            <a:r>
              <a:rPr lang="en-US" altLang="ja-JP" sz="2000"/>
              <a:t>getBillableAmount()</a:t>
            </a:r>
          </a:p>
        </p:txBody>
      </p:sp>
      <p:cxnSp>
        <p:nvCxnSpPr>
          <p:cNvPr id="13" name="AutoShape 12"/>
          <p:cNvCxnSpPr>
            <a:cxnSpLocks noChangeShapeType="1"/>
            <a:stCxn id="10" idx="0"/>
            <a:endCxn id="6" idx="2"/>
          </p:cNvCxnSpPr>
          <p:nvPr/>
        </p:nvCxnSpPr>
        <p:spPr bwMode="auto">
          <a:xfrm rot="5400000" flipH="1">
            <a:off x="4749800" y="2202295"/>
            <a:ext cx="1223963" cy="1798637"/>
          </a:xfrm>
          <a:prstGeom prst="bentConnector3">
            <a:avLst>
              <a:gd name="adj1" fmla="val 49935"/>
            </a:avLst>
          </a:prstGeom>
          <a:noFill/>
          <a:ln w="9525">
            <a:solidFill>
              <a:schemeClr val="tx1"/>
            </a:solidFill>
            <a:miter lim="800000"/>
            <a:headEnd/>
            <a:tailEnd type="triangle" w="med" len="med"/>
          </a:ln>
          <a:effectLst/>
        </p:spPr>
      </p:cxnSp>
      <p:cxnSp>
        <p:nvCxnSpPr>
          <p:cNvPr id="14" name="AutoShape 13"/>
          <p:cNvCxnSpPr>
            <a:cxnSpLocks noChangeShapeType="1"/>
            <a:stCxn id="7" idx="0"/>
            <a:endCxn id="6" idx="2"/>
          </p:cNvCxnSpPr>
          <p:nvPr/>
        </p:nvCxnSpPr>
        <p:spPr bwMode="auto">
          <a:xfrm rot="16200000">
            <a:off x="2986087" y="2237220"/>
            <a:ext cx="1223963" cy="1728788"/>
          </a:xfrm>
          <a:prstGeom prst="bentConnector3">
            <a:avLst>
              <a:gd name="adj1" fmla="val 49935"/>
            </a:avLst>
          </a:prstGeom>
          <a:noFill/>
          <a:ln w="9525">
            <a:solidFill>
              <a:schemeClr val="tx1"/>
            </a:solidFill>
            <a:miter lim="800000"/>
            <a:headEnd/>
            <a:tailEnd type="triangle" w="med" len="med"/>
          </a:ln>
          <a:effectLst/>
        </p:spPr>
      </p:cxnSp>
      <p:sp>
        <p:nvSpPr>
          <p:cNvPr id="15" name="AutoShape 14"/>
          <p:cNvSpPr>
            <a:spLocks noChangeArrowheads="1"/>
          </p:cNvSpPr>
          <p:nvPr/>
        </p:nvSpPr>
        <p:spPr bwMode="auto">
          <a:xfrm>
            <a:off x="4170363" y="2489632"/>
            <a:ext cx="579437" cy="290513"/>
          </a:xfrm>
          <a:prstGeom prst="triangle">
            <a:avLst>
              <a:gd name="adj" fmla="val 50000"/>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16" name="AutoShape 15"/>
          <p:cNvSpPr>
            <a:spLocks noChangeArrowheads="1"/>
          </p:cNvSpPr>
          <p:nvPr/>
        </p:nvSpPr>
        <p:spPr bwMode="auto">
          <a:xfrm flipV="1">
            <a:off x="1" y="5082019"/>
            <a:ext cx="4211638"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 </a:t>
            </a:r>
            <a:r>
              <a:rPr lang="en-US" altLang="ja-JP" sz="1800" dirty="0">
                <a:solidFill>
                  <a:srgbClr val="FF0000"/>
                </a:solidFill>
                <a:latin typeface="Consolas" pitchFamily="49" charset="0"/>
                <a:cs typeface="Consolas" pitchFamily="49" charset="0"/>
              </a:rPr>
              <a:t>_units*_rate</a:t>
            </a:r>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double tax = </a:t>
            </a:r>
            <a:r>
              <a:rPr lang="en-US" altLang="ja-JP" sz="1800" dirty="0">
                <a:solidFill>
                  <a:srgbClr val="FF0000"/>
                </a:solidFill>
                <a:latin typeface="Consolas" pitchFamily="49" charset="0"/>
                <a:cs typeface="Consolas" pitchFamily="49" charset="0"/>
              </a:rPr>
              <a:t>base*</a:t>
            </a:r>
            <a:r>
              <a:rPr lang="en-US" altLang="ja-JP" sz="1800" dirty="0" err="1">
                <a:solidFill>
                  <a:srgbClr val="FF0000"/>
                </a:solidFill>
                <a:latin typeface="Consolas" pitchFamily="49" charset="0"/>
                <a:cs typeface="Consolas" pitchFamily="49" charset="0"/>
              </a:rPr>
              <a:t>Site.TAX_RATE</a:t>
            </a:r>
            <a:r>
              <a:rPr lang="en-US" altLang="ja-JP" sz="1800" dirty="0">
                <a:latin typeface="Consolas" pitchFamily="49" charset="0"/>
                <a:cs typeface="Consolas" pitchFamily="49" charset="0"/>
              </a:rPr>
              <a:t>;</a:t>
            </a:r>
          </a:p>
          <a:p>
            <a:r>
              <a:rPr lang="en-US" altLang="ja-JP" sz="1800" dirty="0">
                <a:latin typeface="Consolas" pitchFamily="49" charset="0"/>
                <a:cs typeface="Consolas" pitchFamily="49" charset="0"/>
              </a:rPr>
              <a:t>return base + tax;</a:t>
            </a:r>
          </a:p>
        </p:txBody>
      </p:sp>
      <p:cxnSp>
        <p:nvCxnSpPr>
          <p:cNvPr id="17" name="AutoShape 16"/>
          <p:cNvCxnSpPr>
            <a:cxnSpLocks noChangeShapeType="1"/>
            <a:endCxn id="16" idx="2"/>
          </p:cNvCxnSpPr>
          <p:nvPr/>
        </p:nvCxnSpPr>
        <p:spPr bwMode="auto">
          <a:xfrm flipH="1">
            <a:off x="2105820" y="4654982"/>
            <a:ext cx="627856" cy="427037"/>
          </a:xfrm>
          <a:prstGeom prst="straightConnector1">
            <a:avLst/>
          </a:prstGeom>
          <a:noFill/>
          <a:ln w="63500">
            <a:solidFill>
              <a:schemeClr val="tx1"/>
            </a:solidFill>
            <a:prstDash val="sysDot"/>
            <a:round/>
            <a:headEnd/>
            <a:tailEnd/>
          </a:ln>
          <a:effectLst/>
        </p:spPr>
      </p:cxnSp>
      <p:cxnSp>
        <p:nvCxnSpPr>
          <p:cNvPr id="18" name="AutoShape 17"/>
          <p:cNvCxnSpPr>
            <a:cxnSpLocks noChangeShapeType="1"/>
            <a:endCxn id="5" idx="2"/>
          </p:cNvCxnSpPr>
          <p:nvPr/>
        </p:nvCxnSpPr>
        <p:spPr bwMode="auto">
          <a:xfrm>
            <a:off x="6261100" y="4726420"/>
            <a:ext cx="540941" cy="355598"/>
          </a:xfrm>
          <a:prstGeom prst="straightConnector1">
            <a:avLst/>
          </a:prstGeom>
          <a:noFill/>
          <a:ln w="63500">
            <a:solidFill>
              <a:schemeClr val="tx1"/>
            </a:solidFill>
            <a:prstDash val="sysDot"/>
            <a:round/>
            <a:headEnd/>
            <a:tailEnd/>
          </a:ln>
          <a:effectLst/>
        </p:spPr>
      </p:cxnSp>
      <p:sp>
        <p:nvSpPr>
          <p:cNvPr id="23" name="四角形吹き出し 22"/>
          <p:cNvSpPr/>
          <p:nvPr/>
        </p:nvSpPr>
        <p:spPr>
          <a:xfrm>
            <a:off x="2891357" y="3907487"/>
            <a:ext cx="3142211" cy="885608"/>
          </a:xfrm>
          <a:prstGeom prst="wedgeRectCallout">
            <a:avLst>
              <a:gd name="adj1" fmla="val 62884"/>
              <a:gd name="adj2" fmla="val 120423"/>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四角形吹き出し 23"/>
          <p:cNvSpPr/>
          <p:nvPr/>
        </p:nvSpPr>
        <p:spPr>
          <a:xfrm>
            <a:off x="2891357" y="3907487"/>
            <a:ext cx="3142211" cy="885608"/>
          </a:xfrm>
          <a:prstGeom prst="wedgeRectCallout">
            <a:avLst>
              <a:gd name="adj1" fmla="val -41299"/>
              <a:gd name="adj2" fmla="val 113467"/>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smtClean="0">
                <a:solidFill>
                  <a:schemeClr val="tx1"/>
                </a:solidFill>
              </a:rPr>
              <a:t>差分を見つける</a:t>
            </a:r>
            <a:endParaRPr kumimoji="1" lang="ja-JP" altLang="en-US" sz="2000" b="1" dirty="0">
              <a:solidFill>
                <a:schemeClr val="tx1"/>
              </a:solidFill>
            </a:endParaRPr>
          </a:p>
        </p:txBody>
      </p:sp>
      <p:sp>
        <p:nvSpPr>
          <p:cNvPr id="3" name="角丸四角形 2"/>
          <p:cNvSpPr/>
          <p:nvPr/>
        </p:nvSpPr>
        <p:spPr>
          <a:xfrm>
            <a:off x="300789" y="1708484"/>
            <a:ext cx="2432887" cy="13931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差分から固有の処理を求める</a:t>
            </a:r>
            <a:endParaRPr kumimoji="1" lang="ja-JP" altLang="en-US" sz="2400" dirty="0">
              <a:solidFill>
                <a:schemeClr val="tx1"/>
              </a:solidFill>
            </a:endParaRPr>
          </a:p>
        </p:txBody>
      </p:sp>
      <p:grpSp>
        <p:nvGrpSpPr>
          <p:cNvPr id="29" name="グループ化 28"/>
          <p:cNvGrpSpPr/>
          <p:nvPr/>
        </p:nvGrpSpPr>
        <p:grpSpPr>
          <a:xfrm>
            <a:off x="2105820" y="4254138"/>
            <a:ext cx="2227096" cy="1214045"/>
            <a:chOff x="2105820" y="4254138"/>
            <a:chExt cx="2227096" cy="1214045"/>
          </a:xfrm>
        </p:grpSpPr>
        <p:grpSp>
          <p:nvGrpSpPr>
            <p:cNvPr id="26" name="グループ化 25"/>
            <p:cNvGrpSpPr/>
            <p:nvPr/>
          </p:nvGrpSpPr>
          <p:grpSpPr>
            <a:xfrm>
              <a:off x="2105820" y="4254138"/>
              <a:ext cx="2227096" cy="1011522"/>
              <a:chOff x="1768642" y="4248296"/>
              <a:chExt cx="2227096" cy="1011522"/>
            </a:xfrm>
          </p:grpSpPr>
          <p:sp>
            <p:nvSpPr>
              <p:cNvPr id="21" name="角丸四角形吹き出し 20"/>
              <p:cNvSpPr/>
              <p:nvPr/>
            </p:nvSpPr>
            <p:spPr>
              <a:xfrm>
                <a:off x="1768642" y="4248296"/>
                <a:ext cx="2227096" cy="1005680"/>
              </a:xfrm>
              <a:prstGeom prst="wedgeRoundRectCallout">
                <a:avLst>
                  <a:gd name="adj1" fmla="val 57501"/>
                  <a:gd name="adj2" fmla="val 75660"/>
                  <a:gd name="adj3" fmla="val 16667"/>
                </a:avLst>
              </a:prstGeom>
              <a:solidFill>
                <a:srgbClr val="EDEA58"/>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固有</a:t>
                </a:r>
                <a:r>
                  <a:rPr lang="ja-JP" altLang="en-US" sz="2400" b="1" dirty="0" smtClean="0">
                    <a:solidFill>
                      <a:schemeClr val="tx1"/>
                    </a:solidFill>
                  </a:rPr>
                  <a:t>の</a:t>
                </a:r>
                <a:r>
                  <a:rPr lang="ja-JP" altLang="en-US" sz="2400" b="1" dirty="0">
                    <a:solidFill>
                      <a:schemeClr val="tx1"/>
                    </a:solidFill>
                  </a:rPr>
                  <a:t>処理</a:t>
                </a:r>
                <a:endParaRPr kumimoji="1" lang="ja-JP" altLang="en-US" sz="2400" b="1" dirty="0">
                  <a:solidFill>
                    <a:schemeClr val="tx1"/>
                  </a:solidFill>
                </a:endParaRPr>
              </a:p>
            </p:txBody>
          </p:sp>
          <p:sp>
            <p:nvSpPr>
              <p:cNvPr id="25" name="角丸四角形吹き出し 24"/>
              <p:cNvSpPr/>
              <p:nvPr/>
            </p:nvSpPr>
            <p:spPr>
              <a:xfrm>
                <a:off x="1768642" y="4254138"/>
                <a:ext cx="2227096" cy="1005680"/>
              </a:xfrm>
              <a:prstGeom prst="wedgeRoundRectCallout">
                <a:avLst>
                  <a:gd name="adj1" fmla="val 59121"/>
                  <a:gd name="adj2" fmla="val 106765"/>
                  <a:gd name="adj3" fmla="val 16667"/>
                </a:avLst>
              </a:prstGeom>
              <a:solidFill>
                <a:srgbClr val="EDEA58"/>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固有</a:t>
                </a:r>
                <a:r>
                  <a:rPr lang="ja-JP" altLang="en-US" sz="2400" b="1" dirty="0" smtClean="0">
                    <a:solidFill>
                      <a:schemeClr val="tx1"/>
                    </a:solidFill>
                  </a:rPr>
                  <a:t>の</a:t>
                </a:r>
                <a:r>
                  <a:rPr lang="ja-JP" altLang="en-US" sz="2400" b="1" dirty="0">
                    <a:solidFill>
                      <a:schemeClr val="tx1"/>
                    </a:solidFill>
                  </a:rPr>
                  <a:t>処理</a:t>
                </a:r>
                <a:endParaRPr kumimoji="1" lang="ja-JP" altLang="en-US" sz="2400" b="1" dirty="0">
                  <a:solidFill>
                    <a:schemeClr val="tx1"/>
                  </a:solidFill>
                </a:endParaRPr>
              </a:p>
            </p:txBody>
          </p:sp>
        </p:grpSp>
        <p:sp>
          <p:nvSpPr>
            <p:cNvPr id="27" name="正方形/長方形 26"/>
            <p:cNvSpPr/>
            <p:nvPr/>
          </p:nvSpPr>
          <p:spPr>
            <a:xfrm>
              <a:off x="3774197" y="5106084"/>
              <a:ext cx="272131" cy="326002"/>
            </a:xfrm>
            <a:prstGeom prst="rect">
              <a:avLst/>
            </a:prstGeom>
            <a:solidFill>
              <a:srgbClr val="EDEA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898230" y="5348169"/>
              <a:ext cx="209509" cy="120014"/>
            </a:xfrm>
            <a:prstGeom prst="rect">
              <a:avLst/>
            </a:prstGeom>
            <a:solidFill>
              <a:srgbClr val="EDEA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AutoShape 10"/>
          <p:cNvCxnSpPr>
            <a:cxnSpLocks noChangeShapeType="1"/>
          </p:cNvCxnSpPr>
          <p:nvPr/>
        </p:nvCxnSpPr>
        <p:spPr bwMode="auto">
          <a:xfrm rot="5400000" flipH="1">
            <a:off x="4929980" y="2022113"/>
            <a:ext cx="863600" cy="1798637"/>
          </a:xfrm>
          <a:prstGeom prst="bentConnector3">
            <a:avLst>
              <a:gd name="adj1" fmla="val 50000"/>
            </a:avLst>
          </a:prstGeom>
          <a:noFill/>
          <a:ln w="9525">
            <a:solidFill>
              <a:schemeClr val="tx1"/>
            </a:solidFill>
            <a:miter lim="800000"/>
            <a:headEnd/>
            <a:tailEnd type="triangle" w="med" len="med"/>
          </a:ln>
          <a:effectLst/>
        </p:spPr>
      </p:cxnSp>
      <p:cxnSp>
        <p:nvCxnSpPr>
          <p:cNvPr id="36" name="AutoShape 11"/>
          <p:cNvCxnSpPr>
            <a:cxnSpLocks noChangeShapeType="1"/>
          </p:cNvCxnSpPr>
          <p:nvPr/>
        </p:nvCxnSpPr>
        <p:spPr bwMode="auto">
          <a:xfrm rot="16200000">
            <a:off x="3166267" y="2057038"/>
            <a:ext cx="863600" cy="1728788"/>
          </a:xfrm>
          <a:prstGeom prst="bentConnector3">
            <a:avLst>
              <a:gd name="adj1" fmla="val 50000"/>
            </a:avLst>
          </a:prstGeom>
          <a:noFill/>
          <a:ln w="9525">
            <a:solidFill>
              <a:schemeClr val="tx1"/>
            </a:solidFill>
            <a:miter lim="800000"/>
            <a:headEnd/>
            <a:tailEnd type="triangle" w="med" len="med"/>
          </a:ln>
          <a:effectLst/>
        </p:spPr>
      </p:cxnSp>
      <p:sp>
        <p:nvSpPr>
          <p:cNvPr id="2" name="タイトル 1"/>
          <p:cNvSpPr>
            <a:spLocks noGrp="1"/>
          </p:cNvSpPr>
          <p:nvPr>
            <p:ph type="title"/>
          </p:nvPr>
        </p:nvSpPr>
        <p:spPr/>
        <p:txBody>
          <a:bodyPr/>
          <a:lstStyle/>
          <a:p>
            <a:r>
              <a:rPr lang="en-US" altLang="ja-JP" sz="4000" dirty="0"/>
              <a:t>Template </a:t>
            </a:r>
            <a:r>
              <a:rPr lang="en-US" altLang="ja-JP" sz="4000" dirty="0" smtClean="0"/>
              <a:t>Method</a:t>
            </a:r>
            <a:r>
              <a:rPr lang="ja-JP" altLang="en-US" sz="4000" dirty="0" smtClean="0"/>
              <a:t>の形成の例</a:t>
            </a:r>
            <a:r>
              <a:rPr lang="en-US" altLang="ja-JP" sz="4000" dirty="0" smtClean="0"/>
              <a:t/>
            </a:r>
            <a:br>
              <a:rPr lang="en-US" altLang="ja-JP" sz="4000" dirty="0" smtClean="0"/>
            </a:br>
            <a:r>
              <a:rPr lang="ja-JP" altLang="en-US" sz="4000" dirty="0" smtClean="0"/>
              <a:t>手順</a:t>
            </a:r>
            <a:r>
              <a:rPr lang="en-US" altLang="ja-JP" sz="4000" dirty="0" smtClean="0"/>
              <a:t>2: </a:t>
            </a:r>
            <a:r>
              <a:rPr lang="ja-JP" altLang="en-US" sz="4000" dirty="0"/>
              <a:t>固有</a:t>
            </a:r>
            <a:r>
              <a:rPr lang="ja-JP" altLang="en-US" sz="4000" dirty="0" smtClean="0"/>
              <a:t>の</a:t>
            </a:r>
            <a:r>
              <a:rPr lang="ja-JP" altLang="en-US" sz="4000" dirty="0"/>
              <a:t>処理</a:t>
            </a:r>
            <a:r>
              <a:rPr lang="ja-JP" altLang="en-US" sz="4000" dirty="0" smtClean="0"/>
              <a:t>を取り除く</a:t>
            </a:r>
            <a:endParaRPr kumimoji="1" lang="ja-JP" altLang="en-US" sz="4000" dirty="0"/>
          </a:p>
        </p:txBody>
      </p:sp>
      <p:sp>
        <p:nvSpPr>
          <p:cNvPr id="4" name="スライド番号プレースホルダ 3"/>
          <p:cNvSpPr>
            <a:spLocks noGrp="1"/>
          </p:cNvSpPr>
          <p:nvPr>
            <p:ph type="sldNum" sz="quarter" idx="12"/>
          </p:nvPr>
        </p:nvSpPr>
        <p:spPr/>
        <p:txBody>
          <a:bodyPr/>
          <a:lstStyle/>
          <a:p>
            <a:fld id="{63177B97-C38E-6B49-9829-0ADB86AF5D52}" type="slidenum">
              <a:rPr lang="ja-JP" altLang="en-US" smtClean="0"/>
              <a:pPr/>
              <a:t>8</a:t>
            </a:fld>
            <a:endParaRPr lang="ja-JP" altLang="en-US"/>
          </a:p>
        </p:txBody>
      </p:sp>
      <p:sp>
        <p:nvSpPr>
          <p:cNvPr id="5" name="AutoShape 4"/>
          <p:cNvSpPr>
            <a:spLocks noChangeArrowheads="1"/>
          </p:cNvSpPr>
          <p:nvPr/>
        </p:nvSpPr>
        <p:spPr bwMode="auto">
          <a:xfrm flipV="1">
            <a:off x="4584700" y="5082020"/>
            <a:ext cx="4341813"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a:t>
            </a:r>
            <a:r>
              <a:rPr lang="en-US" altLang="ja-JP" sz="1800" dirty="0" smtClean="0">
                <a:latin typeface="Consolas" pitchFamily="49" charset="0"/>
                <a:cs typeface="Consolas" pitchFamily="49" charset="0"/>
              </a:rPr>
              <a:t>= </a:t>
            </a:r>
            <a:r>
              <a:rPr lang="en-US" altLang="ja-JP" sz="1800" dirty="0" err="1" smtClean="0">
                <a:solidFill>
                  <a:srgbClr val="FF0000"/>
                </a:solidFill>
                <a:latin typeface="Consolas" pitchFamily="49" charset="0"/>
                <a:cs typeface="Consolas" pitchFamily="49" charset="0"/>
              </a:rPr>
              <a:t>getBaseAmount</a:t>
            </a:r>
            <a:r>
              <a:rPr lang="en-US" altLang="ja-JP" sz="1800" dirty="0" smtClean="0">
                <a:solidFill>
                  <a:srgbClr val="FF0000"/>
                </a:solidFill>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double tax = </a:t>
            </a:r>
            <a:r>
              <a:rPr lang="en-US" altLang="ja-JP" dirty="0" err="1" smtClean="0">
                <a:solidFill>
                  <a:srgbClr val="FF0000"/>
                </a:solidFill>
                <a:latin typeface="Consolas" pitchFamily="49" charset="0"/>
                <a:cs typeface="Consolas" pitchFamily="49" charset="0"/>
              </a:rPr>
              <a:t>getTaxAmount</a:t>
            </a:r>
            <a:r>
              <a:rPr lang="en-US" altLang="ja-JP" dirty="0" smtClean="0">
                <a:solidFill>
                  <a:srgbClr val="FF0000"/>
                </a:solidFill>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return base + tax;</a:t>
            </a:r>
          </a:p>
        </p:txBody>
      </p:sp>
      <p:sp>
        <p:nvSpPr>
          <p:cNvPr id="6" name="Rectangle 5"/>
          <p:cNvSpPr>
            <a:spLocks noChangeArrowheads="1"/>
          </p:cNvSpPr>
          <p:nvPr/>
        </p:nvSpPr>
        <p:spPr bwMode="auto">
          <a:xfrm>
            <a:off x="3273425" y="1553007"/>
            <a:ext cx="2378075" cy="9366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Site</a:t>
            </a:r>
          </a:p>
        </p:txBody>
      </p:sp>
      <p:sp>
        <p:nvSpPr>
          <p:cNvPr id="7" name="Rectangle 6"/>
          <p:cNvSpPr>
            <a:spLocks noChangeArrowheads="1"/>
          </p:cNvSpPr>
          <p:nvPr/>
        </p:nvSpPr>
        <p:spPr bwMode="auto">
          <a:xfrm>
            <a:off x="1471613" y="3210357"/>
            <a:ext cx="2524125" cy="484187"/>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ResidentialSite</a:t>
            </a:r>
          </a:p>
        </p:txBody>
      </p:sp>
      <p:sp>
        <p:nvSpPr>
          <p:cNvPr id="8" name="Rectangle 7"/>
          <p:cNvSpPr>
            <a:spLocks noChangeArrowheads="1"/>
          </p:cNvSpPr>
          <p:nvPr/>
        </p:nvSpPr>
        <p:spPr bwMode="auto">
          <a:xfrm>
            <a:off x="1471613" y="3691369"/>
            <a:ext cx="2524125" cy="95250"/>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9" name="Rectangle 8"/>
          <p:cNvSpPr>
            <a:spLocks noChangeArrowheads="1"/>
          </p:cNvSpPr>
          <p:nvPr/>
        </p:nvSpPr>
        <p:spPr bwMode="auto">
          <a:xfrm>
            <a:off x="1471613" y="3786618"/>
            <a:ext cx="2524125" cy="939801"/>
          </a:xfrm>
          <a:prstGeom prst="rect">
            <a:avLst/>
          </a:prstGeom>
          <a:solidFill>
            <a:schemeClr val="bg1"/>
          </a:solidFill>
          <a:ln w="9525">
            <a:solidFill>
              <a:schemeClr val="tx1"/>
            </a:solidFill>
            <a:miter lim="800000"/>
            <a:headEnd/>
            <a:tailEnd/>
          </a:ln>
          <a:effectLst/>
        </p:spPr>
        <p:txBody>
          <a:bodyPr wrap="none" anchor="ctr"/>
          <a:lstStyle/>
          <a:p>
            <a:r>
              <a:rPr lang="en-US" altLang="ja-JP" sz="2000" dirty="0" err="1"/>
              <a:t>getBillableAmount</a:t>
            </a:r>
            <a:r>
              <a:rPr lang="en-US" altLang="ja-JP" sz="2000" dirty="0" smtClean="0"/>
              <a:t>()</a:t>
            </a:r>
          </a:p>
          <a:p>
            <a:r>
              <a:rPr lang="en-US" altLang="ja-JP" sz="2000" dirty="0" err="1" smtClean="0">
                <a:solidFill>
                  <a:srgbClr val="FF0000"/>
                </a:solidFill>
              </a:rPr>
              <a:t>getBaseAmount</a:t>
            </a:r>
            <a:r>
              <a:rPr lang="en-US" altLang="ja-JP" sz="2000" dirty="0" smtClean="0">
                <a:solidFill>
                  <a:srgbClr val="FF0000"/>
                </a:solidFill>
              </a:rPr>
              <a:t>()</a:t>
            </a:r>
          </a:p>
          <a:p>
            <a:r>
              <a:rPr lang="en-US" altLang="ja-JP" sz="2000" dirty="0" err="1" smtClean="0">
                <a:solidFill>
                  <a:srgbClr val="FF0000"/>
                </a:solidFill>
              </a:rPr>
              <a:t>getTaxAmount</a:t>
            </a:r>
            <a:r>
              <a:rPr lang="en-US" altLang="ja-JP" sz="2000" dirty="0" smtClean="0">
                <a:solidFill>
                  <a:srgbClr val="FF0000"/>
                </a:solidFill>
              </a:rPr>
              <a:t>()</a:t>
            </a:r>
            <a:endParaRPr lang="en-US" altLang="ja-JP" sz="2000" dirty="0">
              <a:solidFill>
                <a:srgbClr val="FF0000"/>
              </a:solidFill>
            </a:endParaRPr>
          </a:p>
        </p:txBody>
      </p:sp>
      <p:sp>
        <p:nvSpPr>
          <p:cNvPr id="10" name="Rectangle 9"/>
          <p:cNvSpPr>
            <a:spLocks noChangeArrowheads="1"/>
          </p:cNvSpPr>
          <p:nvPr/>
        </p:nvSpPr>
        <p:spPr bwMode="auto">
          <a:xfrm>
            <a:off x="4997450" y="3210357"/>
            <a:ext cx="2527300" cy="504825"/>
          </a:xfrm>
          <a:prstGeom prst="rect">
            <a:avLst/>
          </a:prstGeom>
          <a:solidFill>
            <a:schemeClr val="bg1"/>
          </a:solidFill>
          <a:ln w="9525">
            <a:solidFill>
              <a:schemeClr val="tx1"/>
            </a:solidFill>
            <a:miter lim="800000"/>
            <a:headEnd/>
            <a:tailEnd/>
          </a:ln>
          <a:effectLst/>
        </p:spPr>
        <p:txBody>
          <a:bodyPr wrap="none" anchor="ctr"/>
          <a:lstStyle/>
          <a:p>
            <a:pPr algn="ctr"/>
            <a:r>
              <a:rPr lang="en-US" altLang="ja-JP"/>
              <a:t>LifelineSite</a:t>
            </a:r>
          </a:p>
        </p:txBody>
      </p:sp>
      <p:sp>
        <p:nvSpPr>
          <p:cNvPr id="11" name="Rectangle 10"/>
          <p:cNvSpPr>
            <a:spLocks noChangeArrowheads="1"/>
          </p:cNvSpPr>
          <p:nvPr/>
        </p:nvSpPr>
        <p:spPr bwMode="auto">
          <a:xfrm>
            <a:off x="4997450" y="3715182"/>
            <a:ext cx="2527300" cy="71437"/>
          </a:xfrm>
          <a:prstGeom prst="rect">
            <a:avLst/>
          </a:prstGeom>
          <a:solidFill>
            <a:schemeClr val="bg1"/>
          </a:solidFill>
          <a:ln w="9525">
            <a:solidFill>
              <a:schemeClr val="tx1"/>
            </a:solidFill>
            <a:miter lim="800000"/>
            <a:headEnd/>
            <a:tailEnd/>
          </a:ln>
          <a:effectLst/>
        </p:spPr>
        <p:txBody>
          <a:bodyPr wrap="none" anchor="ctr"/>
          <a:lstStyle/>
          <a:p>
            <a:pPr algn="ctr"/>
            <a:endParaRPr lang="ja-JP" altLang="ja-JP" sz="2000"/>
          </a:p>
        </p:txBody>
      </p:sp>
      <p:sp>
        <p:nvSpPr>
          <p:cNvPr id="12" name="Rectangle 11"/>
          <p:cNvSpPr>
            <a:spLocks noChangeArrowheads="1"/>
          </p:cNvSpPr>
          <p:nvPr/>
        </p:nvSpPr>
        <p:spPr bwMode="auto">
          <a:xfrm>
            <a:off x="4997450" y="3786618"/>
            <a:ext cx="2527300" cy="868363"/>
          </a:xfrm>
          <a:prstGeom prst="rect">
            <a:avLst/>
          </a:prstGeom>
          <a:solidFill>
            <a:schemeClr val="bg1"/>
          </a:solidFill>
          <a:ln w="9525">
            <a:solidFill>
              <a:schemeClr val="tx1"/>
            </a:solidFill>
            <a:miter lim="800000"/>
            <a:headEnd/>
            <a:tailEnd/>
          </a:ln>
          <a:effectLst/>
        </p:spPr>
        <p:txBody>
          <a:bodyPr wrap="none" anchor="ctr"/>
          <a:lstStyle/>
          <a:p>
            <a:r>
              <a:rPr lang="en-US" altLang="ja-JP" sz="2000" dirty="0" err="1"/>
              <a:t>getBillableAmount</a:t>
            </a:r>
            <a:r>
              <a:rPr lang="en-US" altLang="ja-JP" sz="2000" dirty="0" smtClean="0"/>
              <a:t>()</a:t>
            </a:r>
          </a:p>
          <a:p>
            <a:r>
              <a:rPr lang="en-US" altLang="ja-JP" sz="2000" dirty="0" err="1" smtClean="0">
                <a:solidFill>
                  <a:srgbClr val="FF0000"/>
                </a:solidFill>
              </a:rPr>
              <a:t>getBaseAmount</a:t>
            </a:r>
            <a:r>
              <a:rPr lang="en-US" altLang="ja-JP" sz="2000" dirty="0" smtClean="0">
                <a:solidFill>
                  <a:srgbClr val="FF0000"/>
                </a:solidFill>
              </a:rPr>
              <a:t>()</a:t>
            </a:r>
          </a:p>
          <a:p>
            <a:r>
              <a:rPr lang="en-US" altLang="ja-JP" sz="2000" dirty="0" err="1" smtClean="0">
                <a:solidFill>
                  <a:srgbClr val="FF0000"/>
                </a:solidFill>
              </a:rPr>
              <a:t>getTaxAmount</a:t>
            </a:r>
            <a:r>
              <a:rPr lang="en-US" altLang="ja-JP" sz="2000" dirty="0" smtClean="0">
                <a:solidFill>
                  <a:srgbClr val="FF0000"/>
                </a:solidFill>
              </a:rPr>
              <a:t>()</a:t>
            </a:r>
            <a:endParaRPr lang="en-US" altLang="ja-JP" sz="2000" dirty="0">
              <a:solidFill>
                <a:srgbClr val="FF0000"/>
              </a:solidFill>
            </a:endParaRPr>
          </a:p>
        </p:txBody>
      </p:sp>
      <p:sp>
        <p:nvSpPr>
          <p:cNvPr id="16" name="AutoShape 15"/>
          <p:cNvSpPr>
            <a:spLocks noChangeArrowheads="1"/>
          </p:cNvSpPr>
          <p:nvPr/>
        </p:nvSpPr>
        <p:spPr bwMode="auto">
          <a:xfrm flipV="1">
            <a:off x="250825" y="5082020"/>
            <a:ext cx="3960813" cy="1157287"/>
          </a:xfrm>
          <a:prstGeom prst="foldedCorner">
            <a:avLst>
              <a:gd name="adj" fmla="val 12500"/>
            </a:avLst>
          </a:prstGeom>
          <a:solidFill>
            <a:srgbClr val="FFFFCC"/>
          </a:solidFill>
          <a:ln w="9525">
            <a:solidFill>
              <a:schemeClr val="tx1"/>
            </a:solidFill>
            <a:round/>
            <a:headEnd/>
            <a:tailEnd/>
          </a:ln>
          <a:effectLst/>
        </p:spPr>
        <p:txBody>
          <a:bodyPr rot="10800000" wrap="none" anchor="b"/>
          <a:lstStyle/>
          <a:p>
            <a:r>
              <a:rPr lang="en-US" altLang="ja-JP" sz="1800" dirty="0"/>
              <a:t>…</a:t>
            </a:r>
          </a:p>
          <a:p>
            <a:r>
              <a:rPr lang="en-US" altLang="ja-JP" sz="1800" dirty="0">
                <a:latin typeface="Consolas" pitchFamily="49" charset="0"/>
                <a:cs typeface="Consolas" pitchFamily="49" charset="0"/>
              </a:rPr>
              <a:t>double base = </a:t>
            </a:r>
            <a:r>
              <a:rPr lang="en-US" altLang="ja-JP" dirty="0" err="1" smtClean="0">
                <a:solidFill>
                  <a:srgbClr val="FF0000"/>
                </a:solidFill>
                <a:latin typeface="Consolas" pitchFamily="49" charset="0"/>
                <a:cs typeface="Consolas" pitchFamily="49" charset="0"/>
              </a:rPr>
              <a:t>getBaseAmount</a:t>
            </a:r>
            <a:r>
              <a:rPr lang="en-US" altLang="ja-JP" dirty="0" smtClean="0">
                <a:solidFill>
                  <a:srgbClr val="FF0000"/>
                </a:solidFill>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double tax = </a:t>
            </a:r>
            <a:r>
              <a:rPr lang="en-US" altLang="ja-JP" dirty="0" err="1" smtClean="0">
                <a:solidFill>
                  <a:srgbClr val="FF0000"/>
                </a:solidFill>
                <a:latin typeface="Consolas" pitchFamily="49" charset="0"/>
                <a:cs typeface="Consolas" pitchFamily="49" charset="0"/>
              </a:rPr>
              <a:t>getTaxAmount</a:t>
            </a:r>
            <a:r>
              <a:rPr lang="en-US" altLang="ja-JP" dirty="0" smtClean="0">
                <a:solidFill>
                  <a:srgbClr val="FF0000"/>
                </a:solidFill>
                <a:latin typeface="Consolas" pitchFamily="49" charset="0"/>
                <a:cs typeface="Consolas" pitchFamily="49" charset="0"/>
              </a:rPr>
              <a:t>()</a:t>
            </a:r>
            <a:r>
              <a:rPr lang="en-US" altLang="ja-JP" sz="1800" dirty="0" smtClean="0">
                <a:latin typeface="Consolas" pitchFamily="49" charset="0"/>
                <a:cs typeface="Consolas" pitchFamily="49" charset="0"/>
              </a:rPr>
              <a:t>;</a:t>
            </a:r>
            <a:endParaRPr lang="en-US" altLang="ja-JP" sz="1800" dirty="0">
              <a:latin typeface="Consolas" pitchFamily="49" charset="0"/>
              <a:cs typeface="Consolas" pitchFamily="49" charset="0"/>
            </a:endParaRPr>
          </a:p>
          <a:p>
            <a:r>
              <a:rPr lang="en-US" altLang="ja-JP" sz="1800" dirty="0">
                <a:latin typeface="Consolas" pitchFamily="49" charset="0"/>
                <a:cs typeface="Consolas" pitchFamily="49" charset="0"/>
              </a:rPr>
              <a:t>return base + tax;</a:t>
            </a:r>
          </a:p>
        </p:txBody>
      </p:sp>
      <p:cxnSp>
        <p:nvCxnSpPr>
          <p:cNvPr id="17" name="AutoShape 16"/>
          <p:cNvCxnSpPr>
            <a:cxnSpLocks noChangeShapeType="1"/>
          </p:cNvCxnSpPr>
          <p:nvPr/>
        </p:nvCxnSpPr>
        <p:spPr bwMode="auto">
          <a:xfrm rot="5400000">
            <a:off x="589705" y="4201698"/>
            <a:ext cx="1063253" cy="700564"/>
          </a:xfrm>
          <a:prstGeom prst="straightConnector1">
            <a:avLst/>
          </a:prstGeom>
          <a:noFill/>
          <a:ln w="63500">
            <a:solidFill>
              <a:schemeClr val="tx1"/>
            </a:solidFill>
            <a:prstDash val="sysDot"/>
            <a:round/>
            <a:headEnd/>
            <a:tailEnd/>
          </a:ln>
          <a:effectLst/>
        </p:spPr>
      </p:cxnSp>
      <p:cxnSp>
        <p:nvCxnSpPr>
          <p:cNvPr id="18" name="AutoShape 17"/>
          <p:cNvCxnSpPr>
            <a:cxnSpLocks noChangeShapeType="1"/>
          </p:cNvCxnSpPr>
          <p:nvPr/>
        </p:nvCxnSpPr>
        <p:spPr bwMode="auto">
          <a:xfrm rot="16200000" flipH="1">
            <a:off x="7398373" y="4146730"/>
            <a:ext cx="991815" cy="739060"/>
          </a:xfrm>
          <a:prstGeom prst="straightConnector1">
            <a:avLst/>
          </a:prstGeom>
          <a:noFill/>
          <a:ln w="63500">
            <a:solidFill>
              <a:schemeClr val="tx1"/>
            </a:solidFill>
            <a:prstDash val="sysDot"/>
            <a:round/>
            <a:headEnd/>
            <a:tailEnd/>
          </a:ln>
          <a:effectLst/>
        </p:spPr>
      </p:cxnSp>
      <p:sp>
        <p:nvSpPr>
          <p:cNvPr id="15" name="AutoShape 14"/>
          <p:cNvSpPr>
            <a:spLocks noChangeArrowheads="1"/>
          </p:cNvSpPr>
          <p:nvPr/>
        </p:nvSpPr>
        <p:spPr bwMode="auto">
          <a:xfrm>
            <a:off x="4170363" y="2489632"/>
            <a:ext cx="579437" cy="290513"/>
          </a:xfrm>
          <a:prstGeom prst="triangle">
            <a:avLst>
              <a:gd name="adj" fmla="val 50000"/>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41" name="上矢印 40"/>
          <p:cNvSpPr/>
          <p:nvPr/>
        </p:nvSpPr>
        <p:spPr>
          <a:xfrm>
            <a:off x="2295728" y="4763844"/>
            <a:ext cx="437944" cy="597441"/>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上矢印 41"/>
          <p:cNvSpPr/>
          <p:nvPr/>
        </p:nvSpPr>
        <p:spPr>
          <a:xfrm>
            <a:off x="6261099" y="4713447"/>
            <a:ext cx="437944" cy="597441"/>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吹き出し 42"/>
          <p:cNvSpPr/>
          <p:nvPr/>
        </p:nvSpPr>
        <p:spPr>
          <a:xfrm>
            <a:off x="3273423" y="4726419"/>
            <a:ext cx="2378076" cy="500366"/>
          </a:xfrm>
          <a:prstGeom prst="wedgeRectCallout">
            <a:avLst>
              <a:gd name="adj1" fmla="val 77566"/>
              <a:gd name="adj2" fmla="val 3877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4" name="四角形吹き出し 43"/>
          <p:cNvSpPr/>
          <p:nvPr/>
        </p:nvSpPr>
        <p:spPr>
          <a:xfrm>
            <a:off x="3273423" y="4726419"/>
            <a:ext cx="2378076" cy="500366"/>
          </a:xfrm>
          <a:prstGeom prst="wedgeRectCallout">
            <a:avLst>
              <a:gd name="adj1" fmla="val -72499"/>
              <a:gd name="adj2" fmla="val 43479"/>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solidFill>
                  <a:schemeClr val="tx1"/>
                </a:solidFill>
              </a:rPr>
              <a:t>メソッドとして抽出</a:t>
            </a:r>
            <a:endParaRPr kumimoji="1" lang="ja-JP" altLang="en-US" sz="20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13444</TotalTime>
  <Words>2026</Words>
  <Application>Microsoft Office PowerPoint</Application>
  <PresentationFormat>画面に合わせる (4:3)</PresentationFormat>
  <Paragraphs>826</Paragraphs>
  <Slides>39</Slides>
  <Notes>30</Notes>
  <HiddenSlides>0</HiddenSlides>
  <MMClips>0</MMClip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template</vt:lpstr>
      <vt:lpstr>凝集度メトリクスCOBを用いた 類似メソッド集約範囲の決定支援手法 </vt:lpstr>
      <vt:lpstr>類似メソッド</vt:lpstr>
      <vt:lpstr>差分を含む類似メソッド集約</vt:lpstr>
      <vt:lpstr>Template Methodパターン</vt:lpstr>
      <vt:lpstr>Template Methodパターンの例</vt:lpstr>
      <vt:lpstr>Template Methodの形成</vt:lpstr>
      <vt:lpstr>Template Methodの形成の例</vt:lpstr>
      <vt:lpstr>Template Methodの形成の例 手順1: 固有の処理を求める</vt:lpstr>
      <vt:lpstr>Template Methodの形成の例 手順2: 固有の処理を取り除く</vt:lpstr>
      <vt:lpstr>Template Methodの形成の例 手順3: 類似メソッドを引き上げる</vt:lpstr>
      <vt:lpstr>Template Methodの形成の問題点</vt:lpstr>
      <vt:lpstr>適切な分割の条件</vt:lpstr>
      <vt:lpstr>条件を満たさない分割の例</vt:lpstr>
      <vt:lpstr>条件を満たす分割の例</vt:lpstr>
      <vt:lpstr>既存研究</vt:lpstr>
      <vt:lpstr>政井らのツールの出力例(1/2)</vt:lpstr>
      <vt:lpstr>政井らのツールの出力例(2/2)</vt:lpstr>
      <vt:lpstr>既存研究の問題点</vt:lpstr>
      <vt:lpstr>研究目的</vt:lpstr>
      <vt:lpstr>提案手法</vt:lpstr>
      <vt:lpstr>凝集度</vt:lpstr>
      <vt:lpstr>メトリクスCOB(Cohesion Of Blocks)</vt:lpstr>
      <vt:lpstr>メトリクスCOBの値が低い例</vt:lpstr>
      <vt:lpstr>メトリクスCOBの値が高い例</vt:lpstr>
      <vt:lpstr>提案手法の適用手順</vt:lpstr>
      <vt:lpstr>適用実験</vt:lpstr>
      <vt:lpstr>実験対象</vt:lpstr>
      <vt:lpstr>評価基準</vt:lpstr>
      <vt:lpstr>実験結果と考察</vt:lpstr>
      <vt:lpstr>候補についての考察</vt:lpstr>
      <vt:lpstr>選択者が多かった候補</vt:lpstr>
      <vt:lpstr>他の有用な候補</vt:lpstr>
      <vt:lpstr>まとめと今後の課題</vt:lpstr>
      <vt:lpstr>PowerPoint プレゼンテーション</vt:lpstr>
      <vt:lpstr>以降、質問回答用スライド</vt:lpstr>
      <vt:lpstr>実験結果 - Ant -</vt:lpstr>
      <vt:lpstr>実験結果 - Azureus -</vt:lpstr>
      <vt:lpstr>実験結果 - ANTLR -</vt:lpstr>
      <vt:lpstr>取り除かれた候補</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井岡 正和</dc:creator>
  <cp:lastModifiedBy>m-ioka</cp:lastModifiedBy>
  <cp:revision>2002</cp:revision>
  <cp:lastPrinted>2011-02-22T00:28:19Z</cp:lastPrinted>
  <dcterms:created xsi:type="dcterms:W3CDTF">2011-02-14T17:23:49Z</dcterms:created>
  <dcterms:modified xsi:type="dcterms:W3CDTF">2011-07-30T02:13:03Z</dcterms:modified>
</cp:coreProperties>
</file>